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31" r:id="rId16"/>
    <p:sldId id="325" r:id="rId17"/>
    <p:sldId id="326" r:id="rId18"/>
    <p:sldId id="327" r:id="rId19"/>
    <p:sldId id="328" r:id="rId20"/>
    <p:sldId id="329" r:id="rId21"/>
    <p:sldId id="330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281" r:id="rId30"/>
    <p:sldId id="294" r:id="rId31"/>
    <p:sldId id="295" r:id="rId32"/>
    <p:sldId id="296" r:id="rId33"/>
    <p:sldId id="282" r:id="rId34"/>
    <p:sldId id="297" r:id="rId35"/>
    <p:sldId id="299" r:id="rId36"/>
    <p:sldId id="300" r:id="rId37"/>
    <p:sldId id="298" r:id="rId38"/>
    <p:sldId id="301" r:id="rId39"/>
    <p:sldId id="302" r:id="rId40"/>
    <p:sldId id="303" r:id="rId41"/>
    <p:sldId id="283" r:id="rId42"/>
    <p:sldId id="284" r:id="rId43"/>
    <p:sldId id="285" r:id="rId44"/>
    <p:sldId id="304" r:id="rId45"/>
    <p:sldId id="339" r:id="rId46"/>
    <p:sldId id="342" r:id="rId47"/>
    <p:sldId id="343" r:id="rId48"/>
    <p:sldId id="344" r:id="rId49"/>
    <p:sldId id="345" r:id="rId50"/>
    <p:sldId id="305" r:id="rId51"/>
    <p:sldId id="286" r:id="rId52"/>
    <p:sldId id="346" r:id="rId53"/>
    <p:sldId id="347" r:id="rId54"/>
    <p:sldId id="348" r:id="rId55"/>
    <p:sldId id="349" r:id="rId56"/>
    <p:sldId id="350" r:id="rId57"/>
    <p:sldId id="351" r:id="rId58"/>
    <p:sldId id="306" r:id="rId59"/>
    <p:sldId id="352" r:id="rId60"/>
    <p:sldId id="340" r:id="rId61"/>
    <p:sldId id="341" r:id="rId62"/>
    <p:sldId id="310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66" r:id="rId77"/>
    <p:sldId id="367" r:id="rId78"/>
    <p:sldId id="293" r:id="rId79"/>
    <p:sldId id="307" r:id="rId80"/>
    <p:sldId id="308" r:id="rId81"/>
    <p:sldId id="291" r:id="rId82"/>
    <p:sldId id="309" r:id="rId83"/>
    <p:sldId id="292" r:id="rId84"/>
    <p:sldId id="262" r:id="rId8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4D8277C2-8158-42FD-9516-6ACB5614E395}">
          <p14:sldIdLst>
            <p14:sldId id="256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31"/>
            <p14:sldId id="325"/>
            <p14:sldId id="326"/>
            <p14:sldId id="327"/>
            <p14:sldId id="328"/>
            <p14:sldId id="329"/>
            <p14:sldId id="330"/>
            <p14:sldId id="332"/>
            <p14:sldId id="333"/>
            <p14:sldId id="334"/>
            <p14:sldId id="335"/>
            <p14:sldId id="336"/>
            <p14:sldId id="337"/>
            <p14:sldId id="338"/>
            <p14:sldId id="281"/>
            <p14:sldId id="294"/>
            <p14:sldId id="295"/>
            <p14:sldId id="296"/>
            <p14:sldId id="282"/>
            <p14:sldId id="297"/>
            <p14:sldId id="299"/>
            <p14:sldId id="300"/>
            <p14:sldId id="298"/>
            <p14:sldId id="301"/>
            <p14:sldId id="302"/>
            <p14:sldId id="303"/>
            <p14:sldId id="283"/>
            <p14:sldId id="284"/>
            <p14:sldId id="285"/>
            <p14:sldId id="304"/>
            <p14:sldId id="339"/>
            <p14:sldId id="342"/>
            <p14:sldId id="343"/>
            <p14:sldId id="344"/>
            <p14:sldId id="345"/>
            <p14:sldId id="305"/>
            <p14:sldId id="286"/>
            <p14:sldId id="346"/>
            <p14:sldId id="347"/>
            <p14:sldId id="348"/>
            <p14:sldId id="349"/>
            <p14:sldId id="350"/>
            <p14:sldId id="351"/>
            <p14:sldId id="306"/>
            <p14:sldId id="352"/>
            <p14:sldId id="340"/>
            <p14:sldId id="341"/>
            <p14:sldId id="310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293"/>
            <p14:sldId id="307"/>
            <p14:sldId id="308"/>
            <p14:sldId id="291"/>
            <p14:sldId id="309"/>
            <p14:sldId id="292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7B11ACE-9B10-4367-8CD9-80D0AC3AE11D}" type="datetimeFigureOut">
              <a:rPr lang="zh-TW" altLang="en-US" smtClean="0"/>
              <a:pPr/>
              <a:t>2018/5/23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+mj-ea"/>
              </a:rPr>
              <a:t>R</a:t>
            </a:r>
            <a:r>
              <a:rPr lang="zh-TW" altLang="en-US" b="1" dirty="0" smtClean="0">
                <a:latin typeface="+mj-ea"/>
              </a:rPr>
              <a:t>教學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smtClean="0">
                <a:latin typeface="+mj-ea"/>
                <a:ea typeface="+mj-ea"/>
              </a:rPr>
              <a:t>迴</a:t>
            </a:r>
            <a:r>
              <a:rPr lang="zh-TW" altLang="en-US" b="1" dirty="0">
                <a:latin typeface="+mj-ea"/>
                <a:ea typeface="+mj-ea"/>
              </a:rPr>
              <a:t>歸分析</a:t>
            </a:r>
            <a:r>
              <a:rPr lang="en-US" altLang="zh-TW" b="1" dirty="0">
                <a:latin typeface="+mj-ea"/>
                <a:ea typeface="+mj-ea"/>
              </a:rPr>
              <a:t>R</a:t>
            </a:r>
            <a:r>
              <a:rPr lang="zh-TW" altLang="en-US" b="1" dirty="0">
                <a:latin typeface="+mj-ea"/>
                <a:ea typeface="+mj-ea"/>
              </a:rPr>
              <a:t>指令與範例</a:t>
            </a:r>
            <a:endParaRPr lang="en-US" altLang="zh-TW" b="1" dirty="0">
              <a:latin typeface="+mj-ea"/>
              <a:ea typeface="+mj-ea"/>
            </a:endParaRPr>
          </a:p>
          <a:p>
            <a:pPr lvl="0"/>
            <a:endParaRPr lang="en-US" altLang="zh-TW" b="1" dirty="0" smtClean="0">
              <a:latin typeface="+mj-ea"/>
              <a:ea typeface="+mj-ea"/>
            </a:endParaRPr>
          </a:p>
          <a:p>
            <a:pPr lvl="0" algn="r"/>
            <a:r>
              <a:rPr lang="zh-TW" altLang="en-US" b="1" dirty="0" smtClean="0">
                <a:latin typeface="+mj-ea"/>
                <a:ea typeface="+mj-ea"/>
              </a:rPr>
              <a:t>羅琪老師</a:t>
            </a:r>
            <a:endParaRPr lang="zh-TW" altLang="zh-TW" dirty="0">
              <a:latin typeface="+mj-ea"/>
              <a:ea typeface="+mj-ea"/>
            </a:endParaRPr>
          </a:p>
          <a:p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182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6"/>
                </a:solidFill>
              </a:rPr>
              <a:t>線性迴</a:t>
            </a:r>
            <a:r>
              <a:rPr lang="zh-TW" altLang="en-US" b="1" dirty="0">
                <a:solidFill>
                  <a:schemeClr val="accent6"/>
                </a:solidFill>
              </a:rPr>
              <a:t>歸函數</a:t>
            </a:r>
            <a:endParaRPr lang="zh-TW" altLang="en-US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672"/>
                  </a:spcBef>
                </a:pPr>
                <a:r>
                  <a:rPr lang="zh-TW" altLang="en-US" sz="2800" b="1" dirty="0" smtClean="0">
                    <a:latin typeface="+mn-ea"/>
                  </a:rPr>
                  <a:t>若假設</a:t>
                </a:r>
                <a:r>
                  <a:rPr lang="en-US" altLang="zh-TW" sz="2800" b="1" dirty="0" smtClean="0">
                    <a:latin typeface="+mn-ea"/>
                  </a:rPr>
                  <a:t>Y~N(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𝒀</m:t>
                        </m:r>
                      </m:sub>
                    </m:sSub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TW" sz="2800" b="1" dirty="0" smtClean="0">
                    <a:latin typeface="+mn-ea"/>
                  </a:rPr>
                  <a:t>, </a:t>
                </a:r>
                <a:r>
                  <a:rPr lang="el-GR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σ</a:t>
                </a:r>
                <a:r>
                  <a:rPr lang="en-US" altLang="zh-TW" sz="2800" b="1" baseline="300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en-US" altLang="zh-TW" sz="2800" b="1" dirty="0" smtClean="0">
                    <a:latin typeface="+mn-ea"/>
                  </a:rPr>
                  <a:t>)</a:t>
                </a:r>
              </a:p>
              <a:p>
                <a:pPr>
                  <a:spcBef>
                    <a:spcPts val="672"/>
                  </a:spcBef>
                </a:pPr>
                <a:endParaRPr lang="en-US" altLang="zh-TW" sz="2800" b="1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9200" t="2444" r="2801" b="15255"/>
          <a:stretch/>
        </p:blipFill>
        <p:spPr>
          <a:xfrm>
            <a:off x="1403648" y="2564904"/>
            <a:ext cx="4680520" cy="3864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665239" y="3068960"/>
                <a:ext cx="837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>
                              <a:latin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altLang="zh-TW" b="1" i="1">
                              <a:latin typeface="Cambria Math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1" i="1"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239" y="3068960"/>
                <a:ext cx="83785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691680" y="6368534"/>
                <a:ext cx="4923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TW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6368534"/>
                <a:ext cx="49237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992995" y="6368534"/>
                <a:ext cx="492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995" y="6368534"/>
                <a:ext cx="49237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438807" y="6358843"/>
                <a:ext cx="492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807" y="6358843"/>
                <a:ext cx="492378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1187624" y="2380238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endParaRPr lang="zh-TW" altLang="en-US" dirty="0">
              <a:latin typeface="Cambria Math" panose="02040503050406030204" pitchFamily="18" charset="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988131" y="6228221"/>
                <a:ext cx="381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131" y="6228221"/>
                <a:ext cx="38183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接點 14"/>
          <p:cNvCxnSpPr/>
          <p:nvPr/>
        </p:nvCxnSpPr>
        <p:spPr>
          <a:xfrm>
            <a:off x="4572000" y="3861048"/>
            <a:ext cx="7920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203848" y="4509120"/>
            <a:ext cx="7920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1907704" y="5157192"/>
            <a:ext cx="76192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05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</a:rPr>
              <a:t>迴歸函數</a:t>
            </a:r>
            <a:endParaRPr lang="zh-TW" altLang="en-US" b="1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2018/5/23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11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𝒀</m:t>
                        </m:r>
                      </m:sub>
                    </m:sSub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TW" sz="28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 smtClean="0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TW" sz="28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TW" sz="28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TW" altLang="en-US" sz="2800" b="1" dirty="0" smtClean="0">
                    <a:solidFill>
                      <a:srgbClr val="C00000"/>
                    </a:solidFill>
                    <a:latin typeface="+mj-ea"/>
                    <a:ea typeface="+mj-ea"/>
                  </a:rPr>
                  <a:t>  線性</a:t>
                </a:r>
                <a:r>
                  <a:rPr lang="zh-TW" altLang="en-US" sz="2800" b="1" dirty="0" smtClean="0">
                    <a:latin typeface="+mj-ea"/>
                    <a:ea typeface="+mj-ea"/>
                  </a:rPr>
                  <a:t>迴歸函數</a:t>
                </a:r>
                <a:r>
                  <a:rPr lang="en-US" altLang="zh-TW" sz="2800" b="1" dirty="0">
                    <a:latin typeface="+mj-ea"/>
                  </a:rPr>
                  <a:t>2</a:t>
                </a:r>
                <a:r>
                  <a:rPr lang="zh-TW" altLang="en-US" sz="2800" b="1" dirty="0">
                    <a:latin typeface="+mj-ea"/>
                  </a:rPr>
                  <a:t>個自變數</a:t>
                </a:r>
                <a:endParaRPr lang="en-US" altLang="zh-TW" sz="2800" b="1" dirty="0" smtClean="0">
                  <a:latin typeface="+mj-ea"/>
                  <a:ea typeface="+mj-ea"/>
                </a:endParaRPr>
              </a:p>
              <a:p>
                <a:endParaRPr lang="zh-TW" altLang="en-US" sz="2800" b="1" dirty="0">
                  <a:latin typeface="+mj-ea"/>
                </a:endParaRPr>
              </a:p>
              <a:p>
                <a:endParaRPr lang="zh-TW" altLang="en-US" sz="2800" b="1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411760" y="2774404"/>
                <a:ext cx="32597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>
                              <a:latin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altLang="zh-TW" b="1" i="1">
                              <a:latin typeface="Cambria Math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TW" b="1" i="1">
                          <a:latin typeface="Cambria Math"/>
                        </a:rPr>
                        <m:t>=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b="1" i="1">
                          <a:latin typeface="Cambria Math"/>
                        </a:rPr>
                        <m:t>+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b="1" i="1">
                          <a:latin typeface="Cambria Math"/>
                        </a:rPr>
                        <m:t>+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7</m:t>
                      </m:r>
                      <m:sSub>
                        <m:sSub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774404"/>
                <a:ext cx="325973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201" r="12201" b="10800"/>
          <a:stretch/>
        </p:blipFill>
        <p:spPr>
          <a:xfrm rot="16200000">
            <a:off x="2603782" y="2075052"/>
            <a:ext cx="3384377" cy="564062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270600" y="4509120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空間中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</a:rPr>
              <a:t>的平面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1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</a:rPr>
              <a:t>迴歸函數</a:t>
            </a:r>
            <a:endParaRPr lang="zh-TW" altLang="en-US" b="1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2018/5/23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12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𝒀</m:t>
                        </m:r>
                      </m:sub>
                    </m:sSub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TW" sz="2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TW" sz="28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TW" sz="28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TW" sz="28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Sup>
                      <m:sSubSup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zh-TW" sz="28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zh-TW" sz="28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TW" altLang="en-US" sz="2800" b="1" dirty="0" smtClean="0">
                    <a:solidFill>
                      <a:srgbClr val="C00000"/>
                    </a:solidFill>
                    <a:latin typeface="+mj-ea"/>
                  </a:rPr>
                  <a:t>  二</a:t>
                </a:r>
                <a:r>
                  <a:rPr lang="zh-TW" altLang="en-US" sz="2800" b="1" dirty="0">
                    <a:solidFill>
                      <a:srgbClr val="C00000"/>
                    </a:solidFill>
                    <a:latin typeface="+mj-ea"/>
                  </a:rPr>
                  <a:t>次</a:t>
                </a:r>
                <a:r>
                  <a:rPr lang="zh-TW" altLang="en-US" sz="2800" b="1" dirty="0">
                    <a:latin typeface="+mj-ea"/>
                  </a:rPr>
                  <a:t>迴歸</a:t>
                </a:r>
                <a:r>
                  <a:rPr lang="zh-TW" altLang="en-US" sz="2800" b="1" dirty="0" smtClean="0">
                    <a:latin typeface="+mj-ea"/>
                  </a:rPr>
                  <a:t>函數</a:t>
                </a:r>
                <a:r>
                  <a:rPr lang="en-US" altLang="zh-TW" sz="2800" b="1" dirty="0" smtClean="0">
                    <a:latin typeface="+mj-ea"/>
                  </a:rPr>
                  <a:t>2</a:t>
                </a:r>
                <a:r>
                  <a:rPr lang="zh-TW" altLang="en-US" sz="2800" b="1" dirty="0" smtClean="0">
                    <a:latin typeface="+mj-ea"/>
                  </a:rPr>
                  <a:t>個自變數</a:t>
                </a:r>
                <a:endParaRPr lang="en-US" altLang="zh-TW" sz="2800" b="1" dirty="0">
                  <a:latin typeface="+mj-ea"/>
                </a:endParaRPr>
              </a:p>
              <a:p>
                <a:endParaRPr lang="zh-TW" altLang="en-US" sz="2800" b="1" dirty="0">
                  <a:latin typeface="+mj-ea"/>
                </a:endParaRPr>
              </a:p>
              <a:p>
                <a:endParaRPr lang="zh-TW" altLang="en-US" sz="2800" b="1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t="14952" r="62470" b="8400"/>
          <a:stretch/>
        </p:blipFill>
        <p:spPr>
          <a:xfrm rot="5400000">
            <a:off x="2758067" y="2102437"/>
            <a:ext cx="3240360" cy="5661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547664" y="3043061"/>
                <a:ext cx="5670376" cy="387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>
                              <a:latin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altLang="zh-TW" b="1" i="1">
                              <a:latin typeface="Cambria Math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TW" b="1" i="1">
                          <a:latin typeface="Cambria Math"/>
                        </a:rPr>
                        <m:t>=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800</m:t>
                      </m:r>
                      <m:r>
                        <a:rPr lang="en-US" altLang="zh-TW" b="1" i="1">
                          <a:latin typeface="Cambria Math"/>
                        </a:rPr>
                        <m:t>+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10</m:t>
                      </m:r>
                      <m:sSub>
                        <m:sSub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b="1" i="1">
                          <a:latin typeface="Cambria Math"/>
                        </a:rPr>
                        <m:t>+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7</m:t>
                      </m:r>
                      <m:sSub>
                        <m:sSub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TW" b="1" i="1">
                          <a:latin typeface="Cambria Math"/>
                        </a:rPr>
                        <m:t>+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8.5</m:t>
                      </m:r>
                      <m:sSubSup>
                        <m:sSubSup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5</m:t>
                      </m:r>
                      <m:sSubSup>
                        <m:sSubSup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TW" b="1" i="1">
                          <a:latin typeface="Cambria Math"/>
                        </a:rPr>
                        <m:t>+</m:t>
                      </m:r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043061"/>
                <a:ext cx="5670376" cy="387157"/>
              </a:xfrm>
              <a:prstGeom prst="rect">
                <a:avLst/>
              </a:prstGeom>
              <a:blipFill rotWithShape="0">
                <a:blip r:embed="rId4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7270600" y="4509120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空間中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</a:rPr>
              <a:t>的曲面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6"/>
                </a:solidFill>
              </a:rPr>
              <a:t>簡單線性迴歸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 err="1">
                <a:latin typeface="+mn-ea"/>
              </a:rPr>
              <a:t>簡單線性迴歸</a:t>
            </a:r>
            <a:r>
              <a:rPr lang="zh-TW" altLang="en-US" sz="2800" b="1" dirty="0">
                <a:latin typeface="+mn-ea"/>
              </a:rPr>
              <a:t>：僅牽涉到單一自變數</a:t>
            </a:r>
            <a:r>
              <a:rPr lang="zh-TW" altLang="en-US" sz="2800" b="1">
                <a:latin typeface="+mn-ea"/>
              </a:rPr>
              <a:t>與</a:t>
            </a:r>
            <a:r>
              <a:rPr lang="zh-TW" altLang="en-US" sz="2800" b="1" smtClean="0">
                <a:latin typeface="+mn-ea"/>
              </a:rPr>
              <a:t>單一因變數</a:t>
            </a:r>
            <a:r>
              <a:rPr lang="zh-TW" altLang="en-US" sz="2800" b="1" dirty="0">
                <a:latin typeface="+mn-ea"/>
              </a:rPr>
              <a:t>，而且兩變數間的關係近似一條直線。這種類型稱為</a:t>
            </a:r>
            <a:r>
              <a:rPr lang="zh-TW" altLang="en-US" sz="2800" b="1" dirty="0">
                <a:solidFill>
                  <a:srgbClr val="C00000"/>
                </a:solidFill>
                <a:latin typeface="+mn-ea"/>
              </a:rPr>
              <a:t>簡單線性迴歸 </a:t>
            </a:r>
            <a:r>
              <a:rPr lang="en-US" altLang="zh-TW" sz="2800" b="1" dirty="0">
                <a:solidFill>
                  <a:srgbClr val="C00000"/>
                </a:solidFill>
                <a:latin typeface="+mn-ea"/>
              </a:rPr>
              <a:t>(simple linear regression)</a:t>
            </a:r>
            <a:r>
              <a:rPr lang="zh-TW" altLang="en-US" sz="2800" b="1" dirty="0" smtClean="0">
                <a:latin typeface="+mn-ea"/>
              </a:rPr>
              <a:t>。</a:t>
            </a:r>
            <a:endParaRPr lang="en-US" altLang="zh-TW" sz="2800" b="1" dirty="0" smtClean="0">
              <a:latin typeface="+mn-ea"/>
            </a:endParaRPr>
          </a:p>
          <a:p>
            <a:endParaRPr lang="zh-TW" altLang="en-US" sz="2800" b="1" dirty="0">
              <a:latin typeface="+mn-ea"/>
            </a:endParaRPr>
          </a:p>
          <a:p>
            <a:r>
              <a:rPr lang="zh-TW" altLang="en-US" sz="2800" b="1" dirty="0">
                <a:latin typeface="+mn-ea"/>
              </a:rPr>
              <a:t>複迴歸分析：牽涉兩個或以上自變數的迴歸分析稱為</a:t>
            </a:r>
            <a:r>
              <a:rPr lang="zh-TW" altLang="en-US" sz="2800" b="1" dirty="0">
                <a:solidFill>
                  <a:srgbClr val="C00000"/>
                </a:solidFill>
                <a:latin typeface="+mn-ea"/>
              </a:rPr>
              <a:t>複迴歸分析 </a:t>
            </a:r>
            <a:r>
              <a:rPr lang="en-US" altLang="zh-TW" sz="2800" b="1" dirty="0">
                <a:solidFill>
                  <a:srgbClr val="C00000"/>
                </a:solidFill>
                <a:latin typeface="+mn-ea"/>
              </a:rPr>
              <a:t>(multiple regression analysis) </a:t>
            </a:r>
            <a:r>
              <a:rPr lang="zh-TW" altLang="en-US" sz="2800" b="1" dirty="0">
                <a:latin typeface="+mn-ea"/>
              </a:rPr>
              <a:t>。</a:t>
            </a:r>
            <a:endParaRPr lang="en-US" altLang="zh-TW" sz="2800" b="1" dirty="0">
              <a:latin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7090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簡單線性迴</a:t>
            </a:r>
            <a:r>
              <a:rPr lang="zh-TW" altLang="en-US" b="1" dirty="0" smtClean="0">
                <a:solidFill>
                  <a:srgbClr val="C00000"/>
                </a:solidFill>
              </a:rPr>
              <a:t>歸的</a:t>
            </a:r>
            <a:r>
              <a:rPr lang="zh-TW" altLang="en-US" b="1" dirty="0" smtClean="0">
                <a:solidFill>
                  <a:srgbClr val="00B050"/>
                </a:solidFill>
              </a:rPr>
              <a:t>模式</a:t>
            </a:r>
            <a:endParaRPr lang="zh-TW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sz="2800" b="1" dirty="0" smtClean="0"/>
                  <a:t>模式</a:t>
                </a:r>
                <a:endParaRPr lang="en-US" altLang="zh-TW" sz="2800" b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1" i="1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TW" sz="2800" b="1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,⋯,</m:t>
                    </m:r>
                    <m:r>
                      <a:rPr lang="en-US" altLang="zh-TW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TW" sz="2800" b="1" dirty="0" smtClean="0"/>
                  <a:t> </a:t>
                </a:r>
              </a:p>
              <a:p>
                <a:pPr marL="0" indent="0">
                  <a:buNone/>
                </a:pPr>
                <a:endParaRPr lang="en-US" altLang="zh-TW" sz="28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1" i="1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TW" sz="2800" b="1" dirty="0" smtClean="0"/>
                  <a:t>-</a:t>
                </a:r>
                <a:r>
                  <a:rPr lang="zh-TW" altLang="en-US" sz="2800" b="1" dirty="0" smtClean="0"/>
                  <a:t>因變數</a:t>
                </a:r>
                <a:r>
                  <a:rPr lang="en-US" altLang="zh-TW" sz="2800" b="1" dirty="0" smtClean="0"/>
                  <a:t>(dependent variable)</a:t>
                </a:r>
                <a:r>
                  <a:rPr lang="zh-TW" altLang="en-US" sz="2800" b="1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，</a:t>
                </a:r>
                <a:r>
                  <a:rPr lang="zh-TW" altLang="en-US" sz="2800" b="1" dirty="0" smtClean="0"/>
                  <a:t>為</a:t>
                </a:r>
                <a:r>
                  <a:rPr lang="zh-TW" altLang="en-US" sz="2800" b="1" dirty="0"/>
                  <a:t>一隨機變數</a:t>
                </a:r>
                <a:endParaRPr lang="en-US" altLang="zh-TW" sz="28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TW" sz="2800" b="1" dirty="0" smtClean="0"/>
                  <a:t>-</a:t>
                </a:r>
                <a:r>
                  <a:rPr lang="zh-TW" altLang="en-US" sz="2800" b="1" dirty="0" smtClean="0"/>
                  <a:t>自變數</a:t>
                </a:r>
                <a:r>
                  <a:rPr lang="en-US" altLang="zh-TW" sz="2800" b="1" dirty="0" smtClean="0"/>
                  <a:t>(independent variable)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TW" sz="2800" b="1" dirty="0" smtClean="0"/>
                  <a:t>-</a:t>
                </a:r>
                <a:r>
                  <a:rPr lang="zh-TW" altLang="en-US" sz="2800" b="1" dirty="0" smtClean="0"/>
                  <a:t>截距</a:t>
                </a:r>
                <a:r>
                  <a:rPr lang="en-US" altLang="zh-TW" sz="2800" b="1" dirty="0" smtClean="0"/>
                  <a:t>(intercept)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sz="2800" b="1" dirty="0" smtClean="0"/>
                  <a:t>-</a:t>
                </a:r>
                <a:r>
                  <a:rPr lang="zh-TW" altLang="en-US" sz="2800" b="1" dirty="0" smtClean="0"/>
                  <a:t>斜率</a:t>
                </a:r>
                <a:r>
                  <a:rPr lang="en-US" altLang="zh-TW" sz="2800" b="1" dirty="0" smtClean="0"/>
                  <a:t>(slope)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TW" sz="2800" b="1" dirty="0" smtClean="0"/>
                  <a:t>-</a:t>
                </a:r>
                <a:r>
                  <a:rPr lang="zh-TW" altLang="en-US" sz="2800" b="1" dirty="0" smtClean="0"/>
                  <a:t>誤差</a:t>
                </a:r>
                <a:r>
                  <a:rPr lang="en-US" altLang="zh-TW" sz="2800" b="1" dirty="0" smtClean="0"/>
                  <a:t>(error)</a:t>
                </a:r>
                <a:r>
                  <a:rPr lang="zh-TW" altLang="en-US" sz="2800" b="1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，</a:t>
                </a:r>
                <a:r>
                  <a:rPr lang="zh-TW" altLang="en-US" sz="2800" b="1" dirty="0"/>
                  <a:t>為一隨機變數</a:t>
                </a:r>
                <a:endParaRPr lang="en-US" altLang="zh-TW" sz="28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TW" sz="2800" b="1" dirty="0">
                    <a:latin typeface="Book Antiqua" panose="02040602050305030304" pitchFamily="18" charset="0"/>
                    <a:ea typeface="新細明體" panose="02020500000000000000" pitchFamily="18" charset="-120"/>
                  </a:rPr>
                  <a:t> </a:t>
                </a:r>
                <a:r>
                  <a:rPr lang="zh-TW" altLang="en-US" sz="2800" b="1" dirty="0">
                    <a:latin typeface="Book Antiqua" panose="02040602050305030304" pitchFamily="18" charset="0"/>
                  </a:rPr>
                  <a:t>及</a:t>
                </a:r>
                <a:r>
                  <a:rPr lang="zh-TW" altLang="en-US" sz="2800" b="1" dirty="0">
                    <a:latin typeface="Book Antiqua" panose="02040602050305030304" pitchFamily="18" charset="0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800" b="1" dirty="0">
                    <a:latin typeface="Book Antiqua" panose="02040602050305030304" pitchFamily="18" charset="0"/>
                  </a:rPr>
                  <a:t>為迴歸模式中的</a:t>
                </a:r>
                <a:r>
                  <a:rPr lang="zh-TW" altLang="en-US" sz="2800" b="1" dirty="0">
                    <a:solidFill>
                      <a:srgbClr val="C00000"/>
                    </a:solidFill>
                    <a:latin typeface="Book Antiqua" panose="02040602050305030304" pitchFamily="18" charset="0"/>
                  </a:rPr>
                  <a:t>未知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  <a:latin typeface="Book Antiqua" panose="02040602050305030304" pitchFamily="18" charset="0"/>
                  </a:rPr>
                  <a:t>參數</a:t>
                </a:r>
                <a:r>
                  <a:rPr lang="en-US" altLang="zh-TW" sz="2800" b="1" dirty="0"/>
                  <a:t>(parameter)</a:t>
                </a:r>
                <a:endParaRPr lang="en-US" altLang="zh-TW" sz="2800" b="1" dirty="0" smtClean="0"/>
              </a:p>
              <a:p>
                <a:pPr marL="0" indent="0">
                  <a:buNone/>
                </a:pPr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242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</a:rPr>
              <a:t>簡單線性迴</a:t>
            </a:r>
            <a:r>
              <a:rPr lang="zh-TW" altLang="en-US" b="1" dirty="0" smtClean="0">
                <a:solidFill>
                  <a:srgbClr val="C00000"/>
                </a:solidFill>
              </a:rPr>
              <a:t>歸的</a:t>
            </a:r>
            <a:r>
              <a:rPr lang="zh-TW" altLang="en-US" b="1" dirty="0" smtClean="0">
                <a:solidFill>
                  <a:srgbClr val="00B050"/>
                </a:solidFill>
              </a:rPr>
              <a:t>假設</a:t>
            </a:r>
            <a:endParaRPr lang="zh-TW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sz="2800" b="1" dirty="0" smtClean="0"/>
                  <a:t>假設</a:t>
                </a:r>
                <a:endParaRPr lang="en-US" altLang="zh-TW" sz="28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 smtClean="0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b="1" dirty="0" smtClean="0"/>
                  <a:t>,</a:t>
                </a:r>
                <a:r>
                  <a:rPr lang="en-US" altLang="zh-TW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TW" sz="2800" b="1" dirty="0" smtClean="0"/>
                  <a:t>,</a:t>
                </a:r>
                <a14:m>
                  <m:oMath xmlns:m="http://schemas.openxmlformats.org/officeDocument/2006/math">
                    <m:r>
                      <a:rPr lang="en-US" altLang="zh-TW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TW" sz="2800" b="1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是一個隨機樣本來自</a:t>
                </a:r>
                <a:r>
                  <a:rPr lang="en-US" altLang="zh-TW" sz="2800" b="1" dirty="0" smtClean="0"/>
                  <a:t>N(0, </a:t>
                </a:r>
                <a14:m>
                  <m:oMath xmlns:m="http://schemas.openxmlformats.org/officeDocument/2006/math">
                    <m:r>
                      <a:rPr lang="zh-TW" altLang="en-US" sz="28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zh-TW" sz="2800" b="1" i="1" baseline="30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zh-TW" sz="2800" b="1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zh-TW" sz="2800" b="1" i="1" baseline="30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zh-TW" altLang="en-US" sz="2800" b="1" dirty="0" smtClean="0"/>
                  <a:t>也是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未知參數</a:t>
                </a:r>
                <a:endParaRPr lang="en-US" altLang="zh-TW" sz="2800" b="1" dirty="0" smtClean="0">
                  <a:solidFill>
                    <a:srgbClr val="C00000"/>
                  </a:solidFill>
                </a:endParaRPr>
              </a:p>
              <a:p>
                <a:endParaRPr lang="en-US" altLang="zh-TW" sz="2800" b="1" dirty="0">
                  <a:solidFill>
                    <a:srgbClr val="C00000"/>
                  </a:solidFill>
                </a:endParaRPr>
              </a:p>
              <a:p>
                <a:r>
                  <a:rPr lang="zh-TW" altLang="en-US" sz="2800" b="1" dirty="0" smtClean="0"/>
                  <a:t>模式</a:t>
                </a:r>
                <a:r>
                  <a:rPr lang="en-US" altLang="zh-TW" sz="2800" b="1" dirty="0" smtClean="0"/>
                  <a:t>+</a:t>
                </a:r>
                <a:r>
                  <a:rPr lang="zh-TW" altLang="en-US" sz="2800" b="1" dirty="0" smtClean="0"/>
                  <a:t>假設</a:t>
                </a:r>
                <a:endParaRPr lang="en-US" altLang="zh-TW" sz="2800" b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sz="2800" b="1" i="1"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𝒀</m:t>
                        </m:r>
                      </m:sub>
                    </m:sSub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800" b="1" dirty="0" smtClean="0"/>
                  <a:t>, </a:t>
                </a:r>
                <a14:m>
                  <m:oMath xmlns:m="http://schemas.openxmlformats.org/officeDocument/2006/math">
                    <m:r>
                      <a:rPr lang="zh-TW" altLang="en-US" sz="2800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zh-TW" sz="2800" b="1" i="1" baseline="3000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zh-TW" sz="2800" b="1" dirty="0" smtClean="0"/>
                  <a:t>), </a:t>
                </a:r>
                <a14:m>
                  <m:oMath xmlns:m="http://schemas.openxmlformats.org/officeDocument/2006/math"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,⋯,</m:t>
                    </m:r>
                    <m:r>
                      <a:rPr lang="en-US" altLang="zh-TW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zh-TW" sz="2800" dirty="0" smtClean="0"/>
              </a:p>
              <a:p>
                <a:endParaRPr lang="en-US" altLang="zh-TW" sz="2800" b="1" dirty="0">
                  <a:latin typeface="+mj-ea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66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誤</a:t>
            </a:r>
            <a:r>
              <a:rPr lang="zh-TW" altLang="en-US" b="1" dirty="0">
                <a:solidFill>
                  <a:srgbClr val="C00000"/>
                </a:solidFill>
              </a:rPr>
              <a:t>差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092" b="7463"/>
          <a:stretch/>
        </p:blipFill>
        <p:spPr>
          <a:xfrm>
            <a:off x="683568" y="1844824"/>
            <a:ext cx="5256584" cy="4782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043608" y="1322940"/>
                <a:ext cx="6115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322940"/>
                <a:ext cx="61151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508104" y="5805264"/>
                <a:ext cx="6034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805264"/>
                <a:ext cx="60349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917466" y="1700808"/>
                <a:ext cx="20832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>
                              <a:latin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altLang="zh-TW" b="1" i="1">
                              <a:latin typeface="Cambria Math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zh-TW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466" y="1700808"/>
                <a:ext cx="2083263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267744" y="2771636"/>
                <a:ext cx="9972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b="1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)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771636"/>
                <a:ext cx="99726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878" t="-8333" r="-4268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123728" y="4330029"/>
                <a:ext cx="13875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1" i="1"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altLang="zh-TW" b="1" i="1">
                            <a:latin typeface="Cambria Math"/>
                          </a:rPr>
                          <m:t>𝒀</m:t>
                        </m:r>
                      </m:sub>
                    </m:sSub>
                    <m:d>
                      <m:d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b="1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)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330029"/>
                <a:ext cx="138755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509" t="-6557" r="-3070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V="1">
            <a:off x="2627784" y="4149080"/>
            <a:ext cx="138590" cy="2880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流程圖: 接點 12"/>
          <p:cNvSpPr/>
          <p:nvPr/>
        </p:nvSpPr>
        <p:spPr>
          <a:xfrm>
            <a:off x="2699792" y="4077072"/>
            <a:ext cx="97160" cy="8798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300192" y="2307937"/>
            <a:ext cx="23866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白色空心點是資料點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</a:rPr>
              <a:t>實際資料點不一定會落在線上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</a:rPr>
              <a:t>資料點到迴歸函數的垂直距離稱為誤差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(error)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403648" y="740177"/>
                <a:ext cx="6445270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TW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TW" sz="2800" b="1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zh-TW" sz="28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altLang="zh-TW" sz="2800" b="1" dirty="0">
                  <a:solidFill>
                    <a:srgbClr val="C00000"/>
                  </a:solidFill>
                </a:endParaRPr>
              </a:p>
              <a:p>
                <a:endParaRPr lang="zh-TW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740177"/>
                <a:ext cx="6445270" cy="80021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087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散佈圖</a:t>
            </a:r>
            <a:r>
              <a:rPr lang="en-US" altLang="zh-TW" dirty="0" smtClean="0">
                <a:solidFill>
                  <a:srgbClr val="C00000"/>
                </a:solidFill>
              </a:rPr>
              <a:t>(scatter plot)</a:t>
            </a:r>
            <a:endParaRPr lang="zh-TW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與</a:t>
                </a:r>
                <a:r>
                  <a:rPr lang="en-US" altLang="zh-TW" sz="2800" b="1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dirty="0" smtClean="0"/>
                  <a:t> </a:t>
                </a:r>
                <a:r>
                  <a:rPr lang="zh-TW" altLang="en-US" sz="2800" b="1" dirty="0" smtClean="0"/>
                  <a:t>之間的關係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，最容易由散佈圖呈現出來</a:t>
                </a:r>
                <a:endPara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「scatter plot」的圖片搜尋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33"/>
          <a:stretch/>
        </p:blipFill>
        <p:spPr bwMode="auto">
          <a:xfrm>
            <a:off x="319525" y="2448900"/>
            <a:ext cx="8504949" cy="31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43229" y="57045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完全正線性相關</a:t>
            </a:r>
            <a:endParaRPr lang="zh-TW" altLang="en-US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2627491" y="572396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高</a:t>
            </a:r>
            <a:r>
              <a:rPr lang="zh-TW" altLang="en-US" b="1" dirty="0"/>
              <a:t>度</a:t>
            </a:r>
            <a:r>
              <a:rPr lang="zh-TW" altLang="en-US" b="1" dirty="0" smtClean="0"/>
              <a:t>正線性相關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4859739" y="573325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低</a:t>
            </a:r>
            <a:r>
              <a:rPr lang="zh-TW" altLang="en-US" b="1" dirty="0" smtClean="0"/>
              <a:t>度正線性相關</a:t>
            </a:r>
            <a:endParaRPr lang="zh-TW" altLang="en-US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7454061" y="57332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無</a:t>
            </a:r>
            <a:r>
              <a:rPr lang="zh-TW" altLang="en-US" b="1" dirty="0" smtClean="0"/>
              <a:t>關</a:t>
            </a:r>
            <a:endParaRPr lang="zh-TW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2483768" y="630118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000" dirty="0"/>
              <a:t>http://www.cqeacademy.com/cqe-body-of-knowledge/continuous-improvement/quality-control-tools/the-scatter-plot-linear-regression/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37024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散佈圖</a:t>
            </a:r>
            <a:r>
              <a:rPr lang="en-US" altLang="zh-TW" dirty="0" smtClean="0">
                <a:solidFill>
                  <a:srgbClr val="C00000"/>
                </a:solidFill>
              </a:rPr>
              <a:t>(scatter plot)</a:t>
            </a:r>
            <a:endParaRPr lang="zh-TW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與</a:t>
                </a:r>
                <a:r>
                  <a:rPr lang="en-US" altLang="zh-TW" sz="2800" b="1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dirty="0" smtClean="0"/>
                  <a:t> </a:t>
                </a:r>
                <a:r>
                  <a:rPr lang="zh-TW" altLang="en-US" sz="2800" b="1" dirty="0" smtClean="0"/>
                  <a:t>之間的關係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，最容易由散佈圖呈現出來</a:t>
                </a:r>
                <a:endPara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「scatter plot」的圖片搜尋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7"/>
          <a:stretch/>
        </p:blipFill>
        <p:spPr bwMode="auto">
          <a:xfrm>
            <a:off x="457200" y="2418420"/>
            <a:ext cx="63630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932040" y="57045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完全負線性相關</a:t>
            </a:r>
            <a:endParaRPr lang="zh-TW" altLang="en-US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2738488" y="57045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高度</a:t>
            </a:r>
            <a:r>
              <a:rPr lang="zh-TW" altLang="en-US" b="1" dirty="0"/>
              <a:t>負</a:t>
            </a:r>
            <a:r>
              <a:rPr lang="zh-TW" altLang="en-US" b="1" dirty="0" smtClean="0"/>
              <a:t>線性相關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3568" y="573325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低</a:t>
            </a:r>
            <a:r>
              <a:rPr lang="zh-TW" altLang="en-US" b="1" dirty="0" smtClean="0"/>
              <a:t>度</a:t>
            </a:r>
            <a:r>
              <a:rPr lang="zh-TW" altLang="en-US" b="1" dirty="0"/>
              <a:t>負</a:t>
            </a:r>
            <a:r>
              <a:rPr lang="zh-TW" altLang="en-US" b="1" dirty="0" smtClean="0"/>
              <a:t>線性相關</a:t>
            </a:r>
            <a:endParaRPr lang="zh-TW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2483768" y="630118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000" dirty="0"/>
              <a:t>http://www.cqeacademy.com/cqe-body-of-knowledge/continuous-improvement/quality-control-tools/the-scatter-plot-linear-regression/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461997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散佈圖</a:t>
            </a:r>
            <a:r>
              <a:rPr lang="en-US" altLang="zh-TW" dirty="0" smtClean="0">
                <a:solidFill>
                  <a:srgbClr val="C00000"/>
                </a:solidFill>
              </a:rPr>
              <a:t>(scatter plot)</a:t>
            </a:r>
            <a:endParaRPr lang="zh-TW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與</a:t>
                </a:r>
                <a:r>
                  <a:rPr lang="en-US" altLang="zh-TW" sz="2800" b="1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dirty="0" smtClean="0"/>
                  <a:t> </a:t>
                </a:r>
                <a:r>
                  <a:rPr lang="zh-TW" altLang="en-US" sz="2800" b="1" dirty="0" smtClean="0"/>
                  <a:t>之間的關係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，最容易由散佈圖呈現出來</a:t>
                </a:r>
                <a:endPara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1006601" y="535701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非</a:t>
            </a:r>
            <a:r>
              <a:rPr lang="zh-TW" altLang="en-US" b="1" dirty="0" smtClean="0"/>
              <a:t>線性相關</a:t>
            </a:r>
            <a:endParaRPr lang="zh-TW" altLang="en-US" b="1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70960" t="51602" r="3756" b="7975"/>
          <a:stretch/>
        </p:blipFill>
        <p:spPr>
          <a:xfrm>
            <a:off x="3181096" y="2564904"/>
            <a:ext cx="2531903" cy="266429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l="38309" t="51202" r="36341" b="7975"/>
          <a:stretch/>
        </p:blipFill>
        <p:spPr>
          <a:xfrm>
            <a:off x="457200" y="2564904"/>
            <a:ext cx="2530624" cy="268227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665220" y="537321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非</a:t>
            </a:r>
            <a:r>
              <a:rPr lang="zh-TW" altLang="en-US" b="1" dirty="0" smtClean="0"/>
              <a:t>線性相關</a:t>
            </a:r>
            <a:endParaRPr lang="zh-TW" altLang="en-US" b="1" dirty="0"/>
          </a:p>
        </p:txBody>
      </p:sp>
      <p:pic>
        <p:nvPicPr>
          <p:cNvPr id="10242" name="Picture 2" descr="「scatter plot non linear relationship」的圖片搜尋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7" b="6997"/>
          <a:stretch/>
        </p:blipFill>
        <p:spPr bwMode="auto">
          <a:xfrm>
            <a:off x="5868144" y="2564904"/>
            <a:ext cx="2376264" cy="26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6401524" y="537321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非</a:t>
            </a:r>
            <a:r>
              <a:rPr lang="zh-TW" altLang="en-US" b="1" dirty="0" smtClean="0"/>
              <a:t>線性相關</a:t>
            </a:r>
            <a:endParaRPr lang="zh-TW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701824" y="592746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000" dirty="0"/>
              <a:t>http://open.lib.umn.edu/intropsyc/chapter/2-2-psychologists-use-descriptive-correlational-and-experimental-research-designs-to-understand-behavior/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0363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6"/>
                </a:solidFill>
              </a:rPr>
              <a:t>迴歸分析簡介</a:t>
            </a:r>
            <a:endParaRPr lang="zh-TW" altLang="en-US" b="1" dirty="0">
              <a:solidFill>
                <a:schemeClr val="accent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/>
              <a:t>迴歸分析</a:t>
            </a:r>
            <a:r>
              <a:rPr lang="zh-TW" altLang="en-US" sz="2800" b="1" dirty="0" smtClean="0"/>
              <a:t>（</a:t>
            </a:r>
            <a:r>
              <a:rPr lang="en-US" altLang="zh-TW" sz="2800" b="1" dirty="0" smtClean="0"/>
              <a:t>Regression </a:t>
            </a:r>
            <a:r>
              <a:rPr lang="en-US" altLang="zh-TW" sz="2800" b="1" dirty="0"/>
              <a:t>Analysis</a:t>
            </a:r>
            <a:r>
              <a:rPr lang="zh-TW" altLang="en-US" sz="2800" b="1" dirty="0"/>
              <a:t>）是一種統計學上</a:t>
            </a:r>
            <a:r>
              <a:rPr lang="zh-TW" altLang="en-US" sz="2800" b="1" dirty="0" smtClean="0"/>
              <a:t>分析</a:t>
            </a:r>
            <a:r>
              <a:rPr lang="zh-TW" altLang="en-US" sz="2800" b="1" dirty="0"/>
              <a:t>資料</a:t>
            </a:r>
            <a:r>
              <a:rPr lang="zh-TW" altLang="en-US" sz="2800" b="1" dirty="0" smtClean="0"/>
              <a:t>的</a:t>
            </a:r>
            <a:r>
              <a:rPr lang="zh-TW" altLang="en-US" sz="2800" b="1" dirty="0"/>
              <a:t>方法，目的在於</a:t>
            </a:r>
            <a:r>
              <a:rPr lang="zh-TW" altLang="en-US" sz="2800" b="1" dirty="0">
                <a:solidFill>
                  <a:srgbClr val="C00000"/>
                </a:solidFill>
              </a:rPr>
              <a:t>了解</a:t>
            </a:r>
            <a:r>
              <a:rPr lang="zh-TW" altLang="en-US" sz="2800" b="1" dirty="0"/>
              <a:t>兩個或多個</a:t>
            </a:r>
            <a:r>
              <a:rPr lang="zh-TW" altLang="en-US" sz="2800" b="1" dirty="0" smtClean="0"/>
              <a:t>變數之間的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關係</a:t>
            </a:r>
            <a:r>
              <a:rPr lang="zh-TW" altLang="en-US" sz="2800" b="1" dirty="0" smtClean="0"/>
              <a:t>，</a:t>
            </a:r>
            <a:r>
              <a:rPr lang="zh-TW" altLang="en-US" sz="2800" b="1" dirty="0"/>
              <a:t>並建立</a:t>
            </a:r>
            <a:r>
              <a:rPr lang="zh-TW" altLang="en-US" sz="2800" b="1" dirty="0">
                <a:solidFill>
                  <a:srgbClr val="C00000"/>
                </a:solidFill>
              </a:rPr>
              <a:t>數學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模式</a:t>
            </a:r>
            <a:r>
              <a:rPr lang="zh-TW" altLang="en-US" sz="2800" b="1" dirty="0"/>
              <a:t>，</a:t>
            </a:r>
            <a:r>
              <a:rPr lang="zh-TW" altLang="en-US" sz="2800" b="1" dirty="0" smtClean="0"/>
              <a:t>以便根據觀察</a:t>
            </a:r>
            <a:r>
              <a:rPr lang="zh-TW" altLang="en-US" sz="2800" b="1" dirty="0"/>
              <a:t>特定變數來</a:t>
            </a:r>
            <a:r>
              <a:rPr lang="zh-TW" altLang="en-US" sz="2800" b="1" dirty="0">
                <a:solidFill>
                  <a:srgbClr val="C00000"/>
                </a:solidFill>
              </a:rPr>
              <a:t>預測</a:t>
            </a:r>
            <a:r>
              <a:rPr lang="zh-TW" altLang="en-US" sz="2800" b="1" dirty="0"/>
              <a:t>研究者感興趣的變數</a:t>
            </a:r>
            <a:r>
              <a:rPr lang="zh-TW" altLang="en-US" sz="2800" b="1" dirty="0" smtClean="0"/>
              <a:t>。</a:t>
            </a:r>
            <a:endParaRPr lang="en-US" altLang="zh-TW" sz="2800" b="1" dirty="0" smtClean="0"/>
          </a:p>
          <a:p>
            <a:endParaRPr lang="en-US" altLang="zh-TW" sz="2800" b="1" dirty="0" smtClean="0"/>
          </a:p>
          <a:p>
            <a:r>
              <a:rPr lang="zh-TW" altLang="en-US" sz="2800" b="1" dirty="0"/>
              <a:t>迴歸分析</a:t>
            </a:r>
            <a:r>
              <a:rPr lang="zh-TW" altLang="en-US" sz="2800" b="1" dirty="0" smtClean="0">
                <a:solidFill>
                  <a:srgbClr val="C00000"/>
                </a:solidFill>
                <a:latin typeface="+mn-ea"/>
              </a:rPr>
              <a:t>適用於很多領域</a:t>
            </a:r>
            <a:r>
              <a:rPr lang="zh-TW" altLang="en-US" sz="2800" b="1" dirty="0" smtClean="0">
                <a:latin typeface="+mn-ea"/>
              </a:rPr>
              <a:t>，包含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2800" b="1" dirty="0" smtClean="0">
                <a:latin typeface="+mn-ea"/>
              </a:rPr>
              <a:t>社會科學、物理</a:t>
            </a:r>
            <a:r>
              <a:rPr lang="zh-TW" altLang="en-US" sz="2800" b="1" dirty="0">
                <a:latin typeface="+mn-ea"/>
              </a:rPr>
              <a:t>和生物</a:t>
            </a:r>
            <a:r>
              <a:rPr lang="zh-TW" altLang="en-US" sz="2800" b="1" dirty="0" smtClean="0">
                <a:latin typeface="+mn-ea"/>
              </a:rPr>
              <a:t>科學、商業</a:t>
            </a:r>
            <a:r>
              <a:rPr lang="zh-TW" altLang="en-US" sz="2800" b="1" dirty="0">
                <a:latin typeface="+mn-ea"/>
              </a:rPr>
              <a:t>、</a:t>
            </a:r>
            <a:r>
              <a:rPr lang="zh-TW" altLang="en-US" sz="2800" b="1" dirty="0" smtClean="0">
                <a:latin typeface="+mn-ea"/>
              </a:rPr>
              <a:t>工</a:t>
            </a:r>
            <a:r>
              <a:rPr lang="zh-TW" altLang="en-US" sz="2800" b="1" dirty="0">
                <a:latin typeface="+mn-ea"/>
              </a:rPr>
              <a:t>程和人文學科</a:t>
            </a:r>
            <a:r>
              <a:rPr lang="zh-TW" altLang="en-US" sz="2800" b="1" dirty="0" smtClean="0">
                <a:latin typeface="+mn-ea"/>
              </a:rPr>
              <a:t>等</a:t>
            </a:r>
            <a:r>
              <a:rPr lang="zh-TW" altLang="en-US" sz="2800" b="1" dirty="0" smtClean="0"/>
              <a:t>。</a:t>
            </a:r>
            <a:endParaRPr lang="en-US" altLang="zh-TW" sz="2800" b="1" dirty="0"/>
          </a:p>
        </p:txBody>
      </p:sp>
    </p:spTree>
    <p:extLst>
      <p:ext uri="{BB962C8B-B14F-4D97-AF65-F5344CB8AC3E}">
        <p14:creationId xmlns:p14="http://schemas.microsoft.com/office/powerpoint/2010/main" val="102584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散佈圖</a:t>
            </a:r>
            <a:r>
              <a:rPr lang="en-US" altLang="zh-TW" dirty="0" smtClean="0">
                <a:solidFill>
                  <a:srgbClr val="C00000"/>
                </a:solidFill>
              </a:rPr>
              <a:t>(scatter plot)</a:t>
            </a:r>
            <a:endParaRPr lang="zh-TW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與</a:t>
                </a:r>
                <a:r>
                  <a:rPr lang="en-US" altLang="zh-TW" sz="2800" b="1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dirty="0" smtClean="0"/>
                  <a:t> </a:t>
                </a:r>
                <a:r>
                  <a:rPr lang="zh-TW" altLang="en-US" sz="2800" b="1" dirty="0" smtClean="0"/>
                  <a:t>之間的關係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，最容易由散佈圖呈現出來</a:t>
                </a:r>
                <a:endPara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97" y="2555083"/>
            <a:ext cx="3642320" cy="2413037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115616" y="5020025"/>
            <a:ext cx="2800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變異數遞增</a:t>
            </a:r>
            <a:endParaRPr lang="en-US" altLang="zh-TW" b="1" dirty="0" smtClean="0"/>
          </a:p>
          <a:p>
            <a:r>
              <a:rPr lang="zh-TW" altLang="en-US" b="1" dirty="0" smtClean="0"/>
              <a:t>變異數不是常數</a:t>
            </a:r>
            <a:endParaRPr lang="en-US" altLang="zh-TW" b="1" dirty="0" smtClean="0"/>
          </a:p>
          <a:p>
            <a:r>
              <a:rPr lang="en-US" altLang="zh-TW" b="1" dirty="0" smtClean="0"/>
              <a:t>(non-constant variance)</a:t>
            </a:r>
            <a:endParaRPr lang="zh-TW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560512" y="5923002"/>
            <a:ext cx="37444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 smtClean="0"/>
              <a:t>http://support.minitab.com/en-us/minitab-express/1/help-and-how-to/modeling-statistics/regression/supporting-topics/basics/linear-nonlinear-and-monotonic-relationships/</a:t>
            </a:r>
            <a:endParaRPr lang="zh-TW" altLang="en-US" sz="1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879" y="2547433"/>
            <a:ext cx="3653867" cy="24206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60847" y="5923002"/>
            <a:ext cx="35414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/>
              <a:t>http://support.minitab.com/en-us/minitab-express/1/help-and-how-to/graphs/scatterplot/interpret-the-results/key-results/</a:t>
            </a:r>
            <a:endParaRPr lang="zh-TW" altLang="en-US" sz="1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076056" y="5085184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有</a:t>
            </a:r>
            <a:r>
              <a:rPr lang="en-US" altLang="zh-TW" b="1" dirty="0" smtClean="0"/>
              <a:t>3</a:t>
            </a:r>
            <a:r>
              <a:rPr lang="zh-TW" altLang="en-US" b="1" dirty="0" smtClean="0"/>
              <a:t>集團</a:t>
            </a:r>
            <a:r>
              <a:rPr lang="en-US" altLang="zh-TW" b="1" dirty="0" smtClean="0"/>
              <a:t>(cluster)</a:t>
            </a:r>
          </a:p>
          <a:p>
            <a:r>
              <a:rPr lang="en-US" altLang="zh-TW" b="1" dirty="0" smtClean="0"/>
              <a:t>Aggregated data</a:t>
            </a:r>
            <a:r>
              <a:rPr lang="zh-TW" altLang="en-US" b="1" dirty="0" smtClean="0"/>
              <a:t> 聚合的資料</a:t>
            </a:r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2981926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散佈圖</a:t>
            </a:r>
            <a:r>
              <a:rPr lang="en-US" altLang="zh-TW" dirty="0" smtClean="0">
                <a:solidFill>
                  <a:srgbClr val="C00000"/>
                </a:solidFill>
              </a:rPr>
              <a:t>(scatter plot)</a:t>
            </a:r>
            <a:endParaRPr lang="zh-TW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與</a:t>
                </a:r>
                <a:r>
                  <a:rPr lang="en-US" altLang="zh-TW" sz="2800" b="1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dirty="0" smtClean="0"/>
                  <a:t> </a:t>
                </a:r>
                <a:r>
                  <a:rPr lang="zh-TW" altLang="en-US" sz="2800" b="1" dirty="0" smtClean="0"/>
                  <a:t>之間的關係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，最容易由散佈圖呈現出來</a:t>
                </a:r>
                <a:endPara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50000" t="22700" r="26262" b="41122"/>
          <a:stretch/>
        </p:blipFill>
        <p:spPr>
          <a:xfrm>
            <a:off x="967285" y="2348880"/>
            <a:ext cx="3149847" cy="36004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72976" t="22700" r="1963" b="41122"/>
          <a:stretch/>
        </p:blipFill>
        <p:spPr>
          <a:xfrm>
            <a:off x="4572000" y="2348880"/>
            <a:ext cx="3325391" cy="36004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835696" y="610766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極端值</a:t>
            </a:r>
            <a:r>
              <a:rPr lang="en-US" altLang="zh-TW" b="1" dirty="0" smtClean="0"/>
              <a:t>(outlier)</a:t>
            </a:r>
            <a:endParaRPr lang="zh-TW" altLang="en-US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5076056" y="5969168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有影響力的觀察值</a:t>
            </a:r>
            <a:endParaRPr lang="en-US" altLang="zh-TW" b="1" dirty="0" smtClean="0"/>
          </a:p>
          <a:p>
            <a:r>
              <a:rPr lang="en-US" altLang="zh-TW" b="1" dirty="0" smtClean="0"/>
              <a:t>Influential observation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530280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</a:rPr>
              <a:t>估計的迴歸線</a:t>
            </a:r>
            <a:endParaRPr lang="zh-TW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sz="2800" b="1" dirty="0">
                    <a:latin typeface="+mj-ea"/>
                  </a:rPr>
                  <a:t>迴歸</a:t>
                </a:r>
                <a:r>
                  <a:rPr lang="zh-TW" altLang="en-US" sz="2800" b="1" dirty="0" smtClean="0">
                    <a:latin typeface="+mj-ea"/>
                  </a:rPr>
                  <a:t>函數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𝒀</m:t>
                        </m:r>
                      </m:sub>
                    </m:sSub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TW" sz="2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TW" sz="28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altLang="zh-TW" sz="2800" dirty="0" smtClean="0"/>
              </a:p>
              <a:p>
                <a:r>
                  <a:rPr lang="zh-TW" altLang="en-US" sz="2800" b="1" dirty="0" smtClean="0"/>
                  <a:t>迴歸模式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800" b="1" i="1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altLang="zh-TW" sz="2800" dirty="0" smtClean="0"/>
              </a:p>
              <a:p>
                <a:endParaRPr lang="en-US" altLang="zh-TW" sz="2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TW" sz="2800" b="1" dirty="0">
                    <a:latin typeface="Book Antiqua" panose="02040602050305030304" pitchFamily="18" charset="0"/>
                    <a:ea typeface="新細明體" panose="02020500000000000000" pitchFamily="18" charset="-120"/>
                  </a:rPr>
                  <a:t> </a:t>
                </a:r>
                <a:r>
                  <a:rPr lang="zh-TW" altLang="en-US" sz="2800" b="1" dirty="0">
                    <a:latin typeface="Book Antiqua" panose="02040602050305030304" pitchFamily="18" charset="0"/>
                  </a:rPr>
                  <a:t>及</a:t>
                </a:r>
                <a:r>
                  <a:rPr lang="zh-TW" altLang="en-US" sz="2800" b="1" dirty="0">
                    <a:latin typeface="Book Antiqua" panose="02040602050305030304" pitchFamily="18" charset="0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800" b="1" dirty="0" smtClean="0">
                    <a:latin typeface="Book Antiqua" panose="02040602050305030304" pitchFamily="18" charset="0"/>
                  </a:rPr>
                  <a:t>為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  <a:latin typeface="Book Antiqua" panose="02040602050305030304" pitchFamily="18" charset="0"/>
                  </a:rPr>
                  <a:t>未知</a:t>
                </a:r>
                <a:r>
                  <a:rPr lang="zh-TW" altLang="en-US" sz="2800" b="1" dirty="0">
                    <a:solidFill>
                      <a:srgbClr val="C00000"/>
                    </a:solidFill>
                    <a:latin typeface="Book Antiqua" panose="02040602050305030304" pitchFamily="18" charset="0"/>
                  </a:rPr>
                  <a:t>參數</a:t>
                </a:r>
                <a:r>
                  <a:rPr lang="en-US" altLang="zh-TW" sz="2800" b="1" dirty="0"/>
                  <a:t>(parameter</a:t>
                </a:r>
                <a:r>
                  <a:rPr lang="en-US" altLang="zh-TW" sz="2800" b="1" dirty="0" smtClean="0"/>
                  <a:t>)</a:t>
                </a:r>
              </a:p>
              <a:p>
                <a:r>
                  <a:rPr lang="zh-TW" altLang="en-US" sz="2800" b="1" dirty="0" smtClean="0"/>
                  <a:t>所以要估計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TW" sz="2800" b="1" dirty="0">
                    <a:latin typeface="Book Antiqua" panose="02040602050305030304" pitchFamily="18" charset="0"/>
                    <a:ea typeface="新細明體" panose="02020500000000000000" pitchFamily="18" charset="-120"/>
                  </a:rPr>
                  <a:t> </a:t>
                </a:r>
                <a:r>
                  <a:rPr lang="zh-TW" altLang="en-US" sz="2800" b="1" dirty="0">
                    <a:latin typeface="Book Antiqua" panose="02040602050305030304" pitchFamily="18" charset="0"/>
                  </a:rPr>
                  <a:t>及</a:t>
                </a:r>
                <a:r>
                  <a:rPr lang="zh-TW" altLang="en-US" sz="2800" b="1" dirty="0">
                    <a:latin typeface="Book Antiqua" panose="02040602050305030304" pitchFamily="18" charset="0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zh-TW" sz="2800" b="1" dirty="0" smtClean="0"/>
              </a:p>
              <a:p>
                <a:r>
                  <a:rPr lang="zh-TW" altLang="en-US" sz="2800" b="1" dirty="0"/>
                  <a:t>得到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TW" sz="2800" b="1" dirty="0">
                    <a:latin typeface="Book Antiqua" panose="02040602050305030304" pitchFamily="18" charset="0"/>
                    <a:ea typeface="新細明體" panose="02020500000000000000" pitchFamily="18" charset="-120"/>
                  </a:rPr>
                  <a:t> </a:t>
                </a:r>
                <a:r>
                  <a:rPr lang="zh-TW" altLang="en-US" sz="2800" b="1" dirty="0">
                    <a:latin typeface="Book Antiqua" panose="02040602050305030304" pitchFamily="18" charset="0"/>
                  </a:rPr>
                  <a:t>及</a:t>
                </a:r>
                <a:r>
                  <a:rPr lang="zh-TW" altLang="en-US" sz="2800" b="1" dirty="0">
                    <a:latin typeface="Book Antiqua" panose="02040602050305030304" pitchFamily="18" charset="0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的估計值後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，就得到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估計的迴歸線</a:t>
                </a:r>
                <a:endParaRPr lang="en-US" altLang="zh-TW" sz="28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我們採用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最小平方法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來的到估計值</a:t>
                </a:r>
                <a:endPara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所以</a:t>
                </a:r>
                <a:r>
                  <a:rPr lang="zh-TW" altLang="en-US" sz="2800" b="1" dirty="0">
                    <a:latin typeface="微軟正黑體" panose="020B0604030504040204" pitchFamily="34" charset="-120"/>
                  </a:rPr>
                  <a:t>估計的迴歸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</a:rPr>
                  <a:t>線也稱為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最小平方線</a:t>
                </a:r>
                <a:endParaRPr lang="en-US" altLang="zh-TW" sz="2800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sz="2800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095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</a:rPr>
              <a:t>估計的迴歸線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8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sub>
                    </m:sSub>
                    <m:d>
                      <m:d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TW" sz="2800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altLang="zh-TW" sz="2800" b="1" dirty="0" smtClean="0"/>
              </a:p>
              <a:p>
                <a:endParaRPr lang="en-US" altLang="zh-TW" sz="28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800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是截距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的估計值</a:t>
                </a:r>
                <a:endParaRPr lang="en-US" altLang="zh-TW" sz="28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是斜率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800" b="1" dirty="0"/>
                  <a:t>的估計</a:t>
                </a:r>
                <a:r>
                  <a:rPr lang="zh-TW" altLang="en-US" sz="2800" b="1" dirty="0" smtClean="0"/>
                  <a:t>值</a:t>
                </a:r>
                <a:endParaRPr lang="en-US" altLang="zh-TW" sz="28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 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的估計值或預測值</a:t>
                </a:r>
                <a:endParaRPr lang="en-US" altLang="zh-TW" sz="2800" b="1" dirty="0" smtClean="0"/>
              </a:p>
              <a:p>
                <a:r>
                  <a:rPr lang="zh-TW" altLang="en-US" sz="2800" b="1" dirty="0" smtClean="0"/>
                  <a:t>殘差</a:t>
                </a:r>
                <a:r>
                  <a:rPr lang="en-US" altLang="zh-TW" sz="2800" b="1" dirty="0" smtClean="0"/>
                  <a:t>(residual)</a:t>
                </a:r>
                <a:r>
                  <a:rPr lang="zh-TW" altLang="en-US" sz="2800" b="1" dirty="0" smtClean="0"/>
                  <a:t>是實際值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與預測值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的差異</a:t>
                </a:r>
                <a:endParaRPr lang="en-US" altLang="zh-TW" sz="28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573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殘</a:t>
            </a:r>
            <a:r>
              <a:rPr lang="zh-TW" altLang="en-US" b="1" dirty="0">
                <a:solidFill>
                  <a:srgbClr val="00B050"/>
                </a:solidFill>
              </a:rPr>
              <a:t>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6544790" cy="37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868144" y="3789040"/>
                <a:ext cx="304502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400" b="1" dirty="0"/>
                  <a:t>殘差</a:t>
                </a:r>
                <a:r>
                  <a:rPr lang="en-US" altLang="zh-TW" sz="2400" b="1" dirty="0"/>
                  <a:t>(residual)</a:t>
                </a:r>
                <a:r>
                  <a:rPr lang="zh-TW" altLang="en-US" sz="2400" b="1" dirty="0"/>
                  <a:t>是實際值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400" b="1" dirty="0"/>
                  <a:t>與預測值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400" b="1" dirty="0"/>
                  <a:t>的</a:t>
                </a:r>
                <a:r>
                  <a:rPr lang="zh-TW" altLang="en-US" sz="2400" b="1" dirty="0" smtClean="0"/>
                  <a:t>差異</a:t>
                </a:r>
                <a:endParaRPr lang="en-US" altLang="zh-TW" sz="2400" b="1" dirty="0" smtClean="0"/>
              </a:p>
              <a:p>
                <a:r>
                  <a:rPr lang="zh-TW" altLang="en-US" sz="2400" b="1" dirty="0" smtClean="0"/>
                  <a:t>就是資料點到估計的迴歸線的垂直距離</a:t>
                </a:r>
                <a:endParaRPr lang="en-US" altLang="zh-TW" sz="2400" b="1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789040"/>
                <a:ext cx="3045024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3206" t="-2201" b="-66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477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</a:rPr>
              <a:t>最小平方法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sz="2800" b="1" dirty="0" smtClean="0"/>
                  <a:t>找一條估計的迴歸線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800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，也就是找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TW" sz="2800" b="1" dirty="0">
                    <a:latin typeface="Book Antiqua" panose="02040602050305030304" pitchFamily="18" charset="0"/>
                    <a:ea typeface="新細明體" panose="02020500000000000000" pitchFamily="18" charset="-120"/>
                  </a:rPr>
                  <a:t> </a:t>
                </a:r>
                <a:r>
                  <a:rPr lang="zh-TW" altLang="en-US" sz="2800" b="1" dirty="0">
                    <a:latin typeface="Book Antiqua" panose="02040602050305030304" pitchFamily="18" charset="0"/>
                  </a:rPr>
                  <a:t>及</a:t>
                </a:r>
                <a:r>
                  <a:rPr lang="zh-TW" altLang="en-US" sz="2800" b="1" dirty="0">
                    <a:latin typeface="Book Antiqua" panose="02040602050305030304" pitchFamily="18" charset="0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800" b="1" dirty="0" smtClean="0">
                    <a:latin typeface="微軟正黑體" panose="020B0604030504040204" pitchFamily="34" charset="-120"/>
                  </a:rPr>
                  <a:t>，</a:t>
                </a:r>
                <a:r>
                  <a:rPr lang="zh-TW" altLang="en-US" sz="2800" b="1" dirty="0" smtClean="0"/>
                  <a:t>使得殘差</a:t>
                </a:r>
                <a:r>
                  <a:rPr lang="en-US" altLang="zh-TW" sz="2800" b="1" dirty="0" smtClean="0"/>
                  <a:t>(</a:t>
                </a:r>
                <a:r>
                  <a:rPr lang="zh-TW" altLang="en-US" sz="2800" b="1" dirty="0" smtClean="0"/>
                  <a:t>誤差</a:t>
                </a:r>
                <a:r>
                  <a:rPr lang="en-US" altLang="zh-TW" sz="2800" b="1" dirty="0" smtClean="0"/>
                  <a:t>)</a:t>
                </a:r>
                <a:r>
                  <a:rPr lang="zh-TW" altLang="en-US" sz="2800" b="1" dirty="0" smtClean="0"/>
                  <a:t>平方和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SSE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最小</a:t>
                </a:r>
                <a:endParaRPr lang="en-US" altLang="zh-TW" sz="2800" b="1" dirty="0" smtClean="0">
                  <a:solidFill>
                    <a:srgbClr val="C00000"/>
                  </a:solidFill>
                </a:endParaRPr>
              </a:p>
              <a:p>
                <a:endParaRPr lang="en-US" altLang="zh-TW" sz="2800" b="1" dirty="0" smtClean="0"/>
              </a:p>
              <a:p>
                <a:r>
                  <a:rPr lang="zh-TW" altLang="en-US" sz="2800" b="1" dirty="0"/>
                  <a:t>殘差</a:t>
                </a:r>
                <a:r>
                  <a:rPr lang="en-US" altLang="zh-TW" sz="2800" b="1" dirty="0"/>
                  <a:t>(</a:t>
                </a:r>
                <a:r>
                  <a:rPr lang="zh-TW" altLang="en-US" sz="2800" b="1" dirty="0"/>
                  <a:t>誤差</a:t>
                </a:r>
                <a:r>
                  <a:rPr lang="en-US" altLang="zh-TW" sz="2800" b="1" dirty="0"/>
                  <a:t>)</a:t>
                </a:r>
                <a:r>
                  <a:rPr lang="zh-TW" altLang="en-US" sz="2800" b="1" dirty="0"/>
                  <a:t>平方</a:t>
                </a:r>
                <a:r>
                  <a:rPr lang="zh-TW" altLang="en-US" sz="2800" b="1" dirty="0" smtClean="0"/>
                  <a:t>和</a:t>
                </a:r>
                <a:r>
                  <a:rPr lang="en-US" altLang="zh-TW" sz="2800" b="1" dirty="0" smtClean="0"/>
                  <a:t>(Error Sum of Squares)</a:t>
                </a:r>
              </a:p>
              <a:p>
                <a:r>
                  <a:rPr lang="en-US" altLang="zh-TW" sz="2800" b="1" dirty="0" smtClean="0"/>
                  <a:t>SSE=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TW" sz="2800" b="1" dirty="0" smtClean="0"/>
              </a:p>
              <a:p>
                <a:pPr marL="0" indent="0">
                  <a:buNone/>
                </a:pPr>
                <a:r>
                  <a:rPr lang="en-US" altLang="zh-TW" sz="2800" b="1" dirty="0"/>
                  <a:t> </a:t>
                </a:r>
                <a:r>
                  <a:rPr lang="en-US" altLang="zh-TW" sz="2800" b="1" dirty="0" smtClean="0"/>
                  <a:t>       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sz="2800" b="1" dirty="0" smtClean="0"/>
              </a:p>
              <a:p>
                <a:pPr marL="0" indent="0">
                  <a:buNone/>
                </a:pPr>
                <a:r>
                  <a:rPr lang="en-US" altLang="zh-TW" sz="2800" b="1" dirty="0"/>
                  <a:t> </a:t>
                </a:r>
                <a:r>
                  <a:rPr lang="en-US" altLang="zh-TW" sz="2800" b="1" dirty="0" smtClean="0"/>
                  <a:t>       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450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</a:rPr>
              <a:t>最小平方法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9"/>
          <a:stretch/>
        </p:blipFill>
        <p:spPr>
          <a:xfrm>
            <a:off x="4644008" y="1959560"/>
            <a:ext cx="4392488" cy="2962688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5" y="1988840"/>
            <a:ext cx="4431319" cy="2933408"/>
          </a:xfrm>
          <a:prstGeom prst="rect">
            <a:avLst/>
          </a:prstGeom>
        </p:spPr>
      </p:pic>
      <p:cxnSp>
        <p:nvCxnSpPr>
          <p:cNvPr id="12" name="直線接點 11"/>
          <p:cNvCxnSpPr/>
          <p:nvPr/>
        </p:nvCxnSpPr>
        <p:spPr>
          <a:xfrm>
            <a:off x="5508104" y="3789040"/>
            <a:ext cx="0" cy="2160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5940152" y="3429000"/>
            <a:ext cx="0" cy="4680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7596336" y="2708920"/>
            <a:ext cx="0" cy="7319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8686800" y="2060848"/>
            <a:ext cx="7136" cy="11521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8316416" y="3030002"/>
            <a:ext cx="0" cy="274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767408" y="3074912"/>
            <a:ext cx="1672" cy="5881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6372200" y="3762115"/>
            <a:ext cx="0" cy="2698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8028384" y="3304402"/>
            <a:ext cx="0" cy="645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1835696" y="5063922"/>
            <a:ext cx="1548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g</a:t>
            </a:r>
            <a:r>
              <a:rPr lang="en-US" altLang="zh-TW" sz="2400" b="1" dirty="0" smtClean="0"/>
              <a:t>ood line</a:t>
            </a:r>
          </a:p>
          <a:p>
            <a:r>
              <a:rPr lang="en-US" altLang="zh-TW" sz="2400" b="1" dirty="0" smtClean="0"/>
              <a:t>SSE</a:t>
            </a:r>
            <a:r>
              <a:rPr lang="zh-TW" altLang="en-US" sz="2400" b="1" dirty="0" smtClean="0"/>
              <a:t>小</a:t>
            </a:r>
            <a:endParaRPr lang="zh-TW" altLang="en-US" sz="2400" b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140234" y="5085184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bad line</a:t>
            </a:r>
          </a:p>
          <a:p>
            <a:r>
              <a:rPr lang="en-US" altLang="zh-TW" sz="2400" b="1" dirty="0" smtClean="0"/>
              <a:t>SSE</a:t>
            </a:r>
            <a:r>
              <a:rPr lang="zh-TW" altLang="en-US" sz="2400" b="1" dirty="0"/>
              <a:t>大</a:t>
            </a:r>
          </a:p>
        </p:txBody>
      </p:sp>
    </p:spTree>
    <p:extLst>
      <p:ext uri="{BB962C8B-B14F-4D97-AF65-F5344CB8AC3E}">
        <p14:creationId xmlns:p14="http://schemas.microsoft.com/office/powerpoint/2010/main" val="3358684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</a:rPr>
              <a:t>最小平方法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sz="2800" b="1" dirty="0" smtClean="0"/>
                  <a:t>可以證明</a:t>
                </a:r>
                <a:endParaRPr lang="en-US" altLang="zh-TW" sz="2800" b="1" dirty="0" smtClean="0"/>
              </a:p>
              <a:p>
                <a:r>
                  <a:rPr lang="zh-TW" altLang="en-US" sz="2800" b="1" dirty="0"/>
                  <a:t>斜率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800" b="1" dirty="0"/>
                  <a:t>的估計值</a:t>
                </a:r>
                <a:endParaRPr lang="en-US" altLang="zh-TW" sz="28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sz="2800" b="1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sz="2800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zh-TW" sz="2800" b="1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800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TW" sz="2800" b="1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8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800" b="1" i="1" dirty="0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altLang="zh-TW" sz="28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altLang="zh-TW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b="1" i="1" dirty="0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acc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TW" sz="2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altLang="zh-TW" sz="2800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zh-TW" sz="2800" b="1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800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TW" sz="2800" b="1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8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800" b="1" i="1" dirty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altLang="zh-TW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TW" sz="2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altLang="zh-TW" sz="2800" b="1" dirty="0" smtClean="0"/>
              </a:p>
              <a:p>
                <a:pPr marL="0" indent="0">
                  <a:buNone/>
                </a:pPr>
                <a:r>
                  <a:rPr lang="en-US" altLang="zh-TW" sz="2800" b="1" dirty="0"/>
                  <a:t> </a:t>
                </a:r>
                <a:r>
                  <a:rPr lang="en-US" altLang="zh-TW" sz="2800" b="1" dirty="0" smtClean="0"/>
                  <a:t>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𝒏</m:t>
                        </m:r>
                        <m:acc>
                          <m:accPr>
                            <m:chr m:val="̅"/>
                            <m:ctrlPr>
                              <a:rPr lang="en-US" altLang="zh-TW" sz="2800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b="1" i="1" dirty="0">
                                <a:latin typeface="Cambria Math" panose="02040503050406030204" pitchFamily="18" charset="0"/>
                              </a:rPr>
                              <m:t>𝒙𝒚</m:t>
                            </m:r>
                          </m:e>
                        </m:acc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sz="2800" b="1" dirty="0" smtClean="0"/>
              </a:p>
              <a:p>
                <a:pPr marL="0" indent="0">
                  <a:buNone/>
                </a:pPr>
                <a:endParaRPr lang="en-US" altLang="zh-TW" sz="2800" b="1" dirty="0" smtClean="0"/>
              </a:p>
              <a:p>
                <a:r>
                  <a:rPr lang="zh-TW" altLang="en-US" sz="2800" b="1" dirty="0"/>
                  <a:t>截距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zh-TW" altLang="en-US" sz="2800" b="1" dirty="0"/>
                  <a:t>的估計值</a:t>
                </a:r>
                <a:endParaRPr lang="en-US" altLang="zh-TW" sz="28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TW" sz="2800" b="1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TW" sz="2800" b="1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altLang="zh-TW" sz="2800" b="1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TW" sz="2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364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993300"/>
                </a:solidFill>
              </a:rPr>
              <a:t>誤差項的母體變異數的</a:t>
            </a:r>
            <a:r>
              <a:rPr lang="zh-TW" altLang="en-US" b="1" dirty="0" smtClean="0">
                <a:solidFill>
                  <a:srgbClr val="993300"/>
                </a:solidFill>
              </a:rPr>
              <a:t>估計</a:t>
            </a:r>
            <a:endParaRPr lang="zh-TW" altLang="en-US" b="1" dirty="0">
              <a:solidFill>
                <a:srgbClr val="99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sz="2800" b="1" dirty="0" smtClean="0"/>
                  <a:t>可以證明誤差項的母體變異數</a:t>
                </a:r>
                <a14:m>
                  <m:oMath xmlns:m="http://schemas.openxmlformats.org/officeDocument/2006/math">
                    <m:r>
                      <a:rPr lang="zh-TW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zh-TW" sz="2800" b="1" i="1" baseline="30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zh-TW" altLang="en-US" sz="2800" b="1" dirty="0" smtClean="0"/>
                  <a:t>的不偏估計量</a:t>
                </a:r>
                <a:r>
                  <a:rPr lang="en-US" altLang="zh-TW" sz="2800" b="1" dirty="0" smtClean="0"/>
                  <a:t>(</a:t>
                </a:r>
                <a:r>
                  <a:rPr lang="zh-TW" altLang="en-US" sz="2800" b="1" dirty="0" smtClean="0"/>
                  <a:t>不高估也不低估</a:t>
                </a:r>
                <a:r>
                  <a:rPr lang="en-US" altLang="zh-TW" sz="2800" b="1" dirty="0" smtClean="0"/>
                  <a:t>)</a:t>
                </a:r>
                <a:r>
                  <a:rPr lang="zh-TW" altLang="en-US" sz="2800" b="1" dirty="0" smtClean="0"/>
                  <a:t>為</a:t>
                </a:r>
                <a:r>
                  <a:rPr lang="zh-TW" altLang="en-US" sz="2800" b="1" dirty="0"/>
                  <a:t>殘差</a:t>
                </a:r>
                <a:r>
                  <a:rPr lang="en-US" altLang="zh-TW" sz="2800" b="1" dirty="0"/>
                  <a:t>(</a:t>
                </a:r>
                <a:r>
                  <a:rPr lang="zh-TW" altLang="en-US" sz="2800" b="1" dirty="0"/>
                  <a:t>誤差</a:t>
                </a:r>
                <a:r>
                  <a:rPr lang="en-US" altLang="zh-TW" sz="2800" b="1" dirty="0"/>
                  <a:t>)</a:t>
                </a:r>
                <a:r>
                  <a:rPr lang="zh-TW" altLang="en-US" sz="2800" b="1" dirty="0"/>
                  <a:t>平方</a:t>
                </a:r>
                <a:r>
                  <a:rPr lang="zh-TW" altLang="en-US" sz="2800" b="1" dirty="0" smtClean="0"/>
                  <a:t>和</a:t>
                </a:r>
                <a:r>
                  <a:rPr lang="en-US" altLang="zh-TW" sz="2800" b="1" dirty="0" smtClean="0"/>
                  <a:t>SSE</a:t>
                </a:r>
                <a:r>
                  <a:rPr lang="zh-TW" altLang="en-US" sz="2800" b="1" dirty="0" smtClean="0"/>
                  <a:t>的平均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，稱為均方</a:t>
                </a:r>
                <a:r>
                  <a:rPr lang="en-US" altLang="zh-TW" sz="2800" b="1" dirty="0" smtClean="0">
                    <a:ea typeface="微軟正黑體" panose="020B0604030504040204" pitchFamily="34" charset="-120"/>
                  </a:rPr>
                  <a:t>MSE</a:t>
                </a:r>
                <a:r>
                  <a:rPr lang="en-US" altLang="zh-TW" sz="2800" b="1" dirty="0" smtClean="0"/>
                  <a:t>(Mean </a:t>
                </a:r>
                <a:r>
                  <a:rPr lang="en-US" altLang="zh-TW" sz="2800" b="1" dirty="0"/>
                  <a:t>of </a:t>
                </a:r>
                <a:r>
                  <a:rPr lang="en-US" altLang="zh-TW" sz="2800" b="1" dirty="0" smtClean="0"/>
                  <a:t>the Squared Errors)</a:t>
                </a:r>
                <a:endParaRPr lang="en-US" altLang="zh-TW" sz="2800" b="1" dirty="0" smtClean="0">
                  <a:ea typeface="微軟正黑體" panose="020B0604030504040204" pitchFamily="34" charset="-120"/>
                </a:endParaRPr>
              </a:p>
              <a:p>
                <a:endParaRPr lang="en-US" altLang="zh-TW" sz="2800" b="1" dirty="0" smtClean="0"/>
              </a:p>
              <a:p>
                <a:r>
                  <a:rPr lang="en-US" altLang="zh-TW" sz="2800" b="1" dirty="0" smtClean="0"/>
                  <a:t>SSE=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TW" sz="2800" b="1" dirty="0"/>
              </a:p>
              <a:p>
                <a:pPr marL="0" indent="0">
                  <a:buNone/>
                </a:pPr>
                <a:r>
                  <a:rPr lang="en-US" altLang="zh-TW" sz="2800" b="1" dirty="0"/>
                  <a:t>        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sz="2800" b="1" dirty="0"/>
              </a:p>
              <a:p>
                <a:pPr marL="0" indent="0">
                  <a:buNone/>
                </a:pPr>
                <a:r>
                  <a:rPr lang="en-US" altLang="zh-TW" sz="2800" b="1" dirty="0"/>
                  <a:t>        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accPr>
                          <m:e>
                            <m:r>
                              <a:rPr lang="zh-TW" alt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TW" sz="2800" b="1" dirty="0" smtClean="0">
                    <a:solidFill>
                      <a:srgbClr val="C00000"/>
                    </a:solidFill>
                    <a:ea typeface="微軟正黑體" panose="020B0604030504040204" pitchFamily="34" charset="-120"/>
                  </a:rPr>
                  <a:t>=MSE</a:t>
                </a:r>
                <a:r>
                  <a:rPr lang="en-US" altLang="zh-TW" sz="2800" b="1" dirty="0" smtClean="0">
                    <a:ea typeface="微軟正黑體" panose="020B0604030504040204" pitchFamily="34" charset="-12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28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𝑺𝑺𝑬</m:t>
                        </m:r>
                      </m:num>
                      <m:den>
                        <m:r>
                          <a:rPr lang="en-US" altLang="zh-TW" sz="28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𝒏</m:t>
                        </m:r>
                        <m:r>
                          <a:rPr lang="en-US" altLang="zh-TW" sz="28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−</m:t>
                        </m:r>
                        <m:r>
                          <a:rPr lang="en-US" altLang="zh-TW" sz="28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𝟐</m:t>
                        </m:r>
                      </m:den>
                    </m:f>
                    <m:r>
                      <a:rPr lang="en-US" altLang="zh-TW" sz="2800" b="1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zh-TW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TW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zh-TW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altLang="zh-TW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𝒏</m:t>
                        </m:r>
                        <m: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−</m:t>
                        </m:r>
                        <m: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𝟐</m:t>
                        </m:r>
                      </m:den>
                    </m:f>
                    <m:r>
                      <a:rPr lang="en-US" altLang="zh-TW" sz="2800" b="1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altLang="zh-TW" sz="28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𝒏</m:t>
                        </m:r>
                        <m:r>
                          <a:rPr lang="en-US" altLang="zh-TW" sz="28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−</m:t>
                        </m:r>
                        <m:r>
                          <a:rPr lang="en-US" altLang="zh-TW" sz="28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𝟐</m:t>
                        </m:r>
                      </m:den>
                    </m:f>
                  </m:oMath>
                </a14:m>
                <a:endParaRPr lang="en-US" altLang="zh-TW" sz="2800" b="1" dirty="0" smtClean="0">
                  <a:ea typeface="微軟正黑體" panose="020B0604030504040204" pitchFamily="34" charset="-120"/>
                </a:endParaRPr>
              </a:p>
              <a:p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 r="-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657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67B2B9-70C2-4992-861E-7607B58A74CA}" type="slidenum">
              <a:rPr lang="en-US" altLang="zh-TW" sz="1400"/>
              <a:pPr eaLnBrk="1" hangingPunct="1"/>
              <a:t>29</a:t>
            </a:fld>
            <a:endParaRPr lang="en-US" altLang="zh-TW" sz="1400"/>
          </a:p>
        </p:txBody>
      </p:sp>
      <p:sp>
        <p:nvSpPr>
          <p:cNvPr id="1229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dirty="0" smtClean="0">
                <a:ea typeface="新細明體" charset="-120"/>
              </a:rPr>
              <a:t>  </a:t>
            </a:r>
          </a:p>
        </p:txBody>
      </p:sp>
      <p:pic>
        <p:nvPicPr>
          <p:cNvPr id="1229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92" y="1832075"/>
            <a:ext cx="5410200" cy="471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404192" y="836712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200" dirty="0">
                <a:ea typeface="新細明體" charset="-120"/>
              </a:rPr>
              <a:t>Example 2.1 – The Rocket Propellant Data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391472" y="1714343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推進燃料的年齡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週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224097" y="17143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切割力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60437" y="4253136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n=20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400" dirty="0">
                <a:ea typeface="新細明體" charset="-120"/>
              </a:rPr>
              <a:t>Linear Regression Analysis 5E Montgomery, Peck &amp; Vining</a:t>
            </a:r>
          </a:p>
        </p:txBody>
      </p:sp>
    </p:spTree>
    <p:extLst>
      <p:ext uri="{BB962C8B-B14F-4D97-AF65-F5344CB8AC3E}">
        <p14:creationId xmlns:p14="http://schemas.microsoft.com/office/powerpoint/2010/main" val="38567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6"/>
                </a:solidFill>
              </a:rPr>
              <a:t>迴歸分析簡介</a:t>
            </a:r>
            <a:endParaRPr lang="zh-TW" altLang="en-US" dirty="0">
              <a:solidFill>
                <a:schemeClr val="accent4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b="1" dirty="0">
                <a:solidFill>
                  <a:srgbClr val="C00000"/>
                </a:solidFill>
              </a:rPr>
              <a:t>Y</a:t>
            </a:r>
            <a:r>
              <a:rPr lang="en-US" altLang="zh-TW" sz="2800" b="1" dirty="0"/>
              <a:t>-</a:t>
            </a:r>
            <a:r>
              <a:rPr lang="zh-TW" altLang="en-US" sz="2800" b="1" dirty="0" smtClean="0"/>
              <a:t>反應變數</a:t>
            </a:r>
            <a:r>
              <a:rPr lang="en-US" altLang="zh-TW" sz="2800" b="1" dirty="0" smtClean="0"/>
              <a:t>(response </a:t>
            </a:r>
            <a:r>
              <a:rPr lang="en-US" altLang="zh-TW" sz="2800" b="1" dirty="0"/>
              <a:t>variable</a:t>
            </a:r>
            <a:r>
              <a:rPr lang="en-US" altLang="zh-TW" sz="2800" b="1" dirty="0" smtClean="0"/>
              <a:t>)</a:t>
            </a:r>
          </a:p>
          <a:p>
            <a:pPr>
              <a:buNone/>
            </a:pPr>
            <a:r>
              <a:rPr lang="zh-TW" altLang="en-US" sz="2800" b="1" dirty="0" smtClean="0"/>
              <a:t>     因變數</a:t>
            </a:r>
            <a:r>
              <a:rPr lang="en-US" altLang="zh-TW" sz="2800" b="1" dirty="0" smtClean="0"/>
              <a:t>(dependent variable)</a:t>
            </a:r>
          </a:p>
          <a:p>
            <a:pPr>
              <a:buNone/>
            </a:pPr>
            <a:r>
              <a:rPr lang="zh-TW" altLang="en-US" sz="2800" b="1" dirty="0" smtClean="0"/>
              <a:t>     就是想</a:t>
            </a:r>
            <a:r>
              <a:rPr lang="zh-TW" altLang="en-US" sz="2800" b="1" dirty="0"/>
              <a:t>預測的變數</a:t>
            </a:r>
            <a:endParaRPr lang="en-US" altLang="zh-TW" sz="2800" b="1" dirty="0" smtClean="0"/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x</a:t>
            </a:r>
            <a:r>
              <a:rPr lang="en-US" altLang="zh-TW" sz="2800" b="1" baseline="-25000" dirty="0" smtClean="0">
                <a:solidFill>
                  <a:srgbClr val="C00000"/>
                </a:solidFill>
              </a:rPr>
              <a:t>1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,x</a:t>
            </a:r>
            <a:r>
              <a:rPr lang="en-US" altLang="zh-TW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,..,x</a:t>
            </a:r>
            <a:r>
              <a:rPr lang="en-US" altLang="zh-TW" sz="2800" b="1" baseline="-25000" dirty="0" smtClean="0">
                <a:solidFill>
                  <a:srgbClr val="C00000"/>
                </a:solidFill>
              </a:rPr>
              <a:t>k </a:t>
            </a:r>
            <a:r>
              <a:rPr lang="en-US" altLang="zh-TW" sz="2800" b="1" dirty="0" smtClean="0"/>
              <a:t>-</a:t>
            </a:r>
            <a:r>
              <a:rPr lang="zh-TW" altLang="en-US" sz="2800" b="1" dirty="0"/>
              <a:t>解釋</a:t>
            </a:r>
            <a:r>
              <a:rPr lang="zh-TW" altLang="en-US" sz="2800" b="1" dirty="0" smtClean="0"/>
              <a:t>變數</a:t>
            </a:r>
            <a:r>
              <a:rPr lang="en-US" altLang="zh-TW" sz="2800" b="1" dirty="0" smtClean="0"/>
              <a:t>(explanatory variables)</a:t>
            </a:r>
          </a:p>
          <a:p>
            <a:pPr>
              <a:buNone/>
            </a:pPr>
            <a:r>
              <a:rPr lang="zh-TW" altLang="en-US" sz="2800" b="1" dirty="0" smtClean="0"/>
              <a:t>                   自變數</a:t>
            </a:r>
            <a:r>
              <a:rPr lang="en-US" altLang="zh-TW" sz="2800" b="1" dirty="0" smtClean="0"/>
              <a:t>(</a:t>
            </a:r>
            <a:r>
              <a:rPr lang="en-US" altLang="zh-TW" sz="2800" b="1" dirty="0"/>
              <a:t>independent variables</a:t>
            </a:r>
            <a:r>
              <a:rPr lang="en-US" altLang="zh-TW" sz="2800" b="1" dirty="0" smtClean="0"/>
              <a:t>)</a:t>
            </a:r>
          </a:p>
          <a:p>
            <a:pPr>
              <a:buNone/>
            </a:pPr>
            <a:r>
              <a:rPr lang="zh-TW" altLang="en-US" sz="2800" b="1" dirty="0" smtClean="0"/>
              <a:t>                   預測變數</a:t>
            </a:r>
            <a:r>
              <a:rPr lang="en-US" altLang="zh-TW" sz="2800" b="1" dirty="0" smtClean="0"/>
              <a:t>(</a:t>
            </a:r>
            <a:r>
              <a:rPr lang="en-US" altLang="zh-TW" sz="2800" b="1" dirty="0"/>
              <a:t>predictor variables</a:t>
            </a:r>
            <a:r>
              <a:rPr lang="en-US" altLang="zh-TW" sz="2800" b="1" dirty="0" smtClean="0"/>
              <a:t>)</a:t>
            </a:r>
          </a:p>
          <a:p>
            <a:pPr>
              <a:buNone/>
            </a:pPr>
            <a:r>
              <a:rPr lang="zh-TW" altLang="en-US" sz="2800" b="1" dirty="0" smtClean="0"/>
              <a:t>     就是用來預測反應變數</a:t>
            </a:r>
            <a:r>
              <a:rPr lang="zh-TW" altLang="en-US" sz="2800" b="1" dirty="0"/>
              <a:t>之數值的</a:t>
            </a:r>
            <a:r>
              <a:rPr lang="zh-TW" altLang="en-US" sz="2800" b="1" dirty="0" smtClean="0"/>
              <a:t>變數</a:t>
            </a:r>
            <a:endParaRPr lang="en-US" altLang="zh-TW" sz="2800" b="1" dirty="0" smtClean="0"/>
          </a:p>
          <a:p>
            <a:pPr>
              <a:buNone/>
            </a:pPr>
            <a:endParaRPr lang="en-US" altLang="zh-TW" sz="2800" b="1" dirty="0" smtClean="0"/>
          </a:p>
          <a:p>
            <a:r>
              <a:rPr lang="zh-TW" altLang="en-US" sz="2800" b="1" dirty="0"/>
              <a:t>迴歸</a:t>
            </a:r>
            <a:r>
              <a:rPr lang="zh-TW" altLang="en-US" sz="2800" b="1" dirty="0" smtClean="0"/>
              <a:t>分析將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一個</a:t>
            </a:r>
            <a:r>
              <a:rPr lang="zh-TW" altLang="en-US" sz="2800" b="1" dirty="0"/>
              <a:t>反</a:t>
            </a:r>
            <a:r>
              <a:rPr lang="zh-TW" altLang="en-US" sz="2800" b="1" dirty="0" smtClean="0"/>
              <a:t>應變數與</a:t>
            </a:r>
            <a:r>
              <a:rPr lang="zh-TW" altLang="en-US" sz="2800" b="1" dirty="0">
                <a:solidFill>
                  <a:srgbClr val="C00000"/>
                </a:solidFill>
              </a:rPr>
              <a:t>一組</a:t>
            </a:r>
            <a:r>
              <a:rPr lang="zh-TW" altLang="en-US" sz="2800" b="1" dirty="0"/>
              <a:t>解釋</a:t>
            </a:r>
            <a:r>
              <a:rPr lang="zh-TW" altLang="en-US" sz="2800" b="1" dirty="0" smtClean="0"/>
              <a:t>變數的關聯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建模</a:t>
            </a:r>
            <a:r>
              <a:rPr lang="zh-TW" altLang="en-US" sz="2800" b="1" dirty="0" smtClean="0"/>
              <a:t>。</a:t>
            </a:r>
            <a:endParaRPr lang="zh-TW" altLang="zh-TW" sz="2800" b="1" dirty="0"/>
          </a:p>
        </p:txBody>
      </p:sp>
    </p:spTree>
    <p:extLst>
      <p:ext uri="{BB962C8B-B14F-4D97-AF65-F5344CB8AC3E}">
        <p14:creationId xmlns:p14="http://schemas.microsoft.com/office/powerpoint/2010/main" val="2363658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輸入資料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rocket&lt;-read.csv(file="c:/RData/rocket.csv", header=T)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rocket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  observation 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strength   </a:t>
            </a:r>
            <a:r>
              <a:rPr lang="en-US" altLang="zh-TW" dirty="0">
                <a:solidFill>
                  <a:srgbClr val="0070C0"/>
                </a:solidFill>
              </a:rPr>
              <a:t>age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1            1  </a:t>
            </a:r>
            <a:r>
              <a:rPr lang="zh-TW" altLang="en-US" dirty="0" smtClean="0">
                <a:solidFill>
                  <a:srgbClr val="0070C0"/>
                </a:solidFill>
              </a:rPr>
              <a:t>      </a:t>
            </a:r>
            <a:r>
              <a:rPr lang="en-US" altLang="zh-TW" dirty="0" smtClean="0">
                <a:solidFill>
                  <a:srgbClr val="0070C0"/>
                </a:solidFill>
              </a:rPr>
              <a:t>2158.70 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15.50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2            2  </a:t>
            </a:r>
            <a:r>
              <a:rPr lang="zh-TW" altLang="en-US" dirty="0" smtClean="0">
                <a:solidFill>
                  <a:srgbClr val="0070C0"/>
                </a:solidFill>
              </a:rPr>
              <a:t>      </a:t>
            </a:r>
            <a:r>
              <a:rPr lang="en-US" altLang="zh-TW" dirty="0" smtClean="0">
                <a:solidFill>
                  <a:srgbClr val="0070C0"/>
                </a:solidFill>
              </a:rPr>
              <a:t>1678.15 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23.75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3            3  </a:t>
            </a:r>
            <a:r>
              <a:rPr lang="zh-TW" altLang="en-US" dirty="0" smtClean="0">
                <a:solidFill>
                  <a:srgbClr val="0070C0"/>
                </a:solidFill>
              </a:rPr>
              <a:t>      </a:t>
            </a:r>
            <a:r>
              <a:rPr lang="en-US" altLang="zh-TW" dirty="0" smtClean="0">
                <a:solidFill>
                  <a:srgbClr val="0070C0"/>
                </a:solidFill>
              </a:rPr>
              <a:t>2316.00  </a:t>
            </a:r>
            <a:r>
              <a:rPr lang="zh-TW" altLang="en-US" dirty="0" smtClean="0">
                <a:solidFill>
                  <a:srgbClr val="0070C0"/>
                </a:solidFill>
              </a:rPr>
              <a:t>  </a:t>
            </a:r>
            <a:r>
              <a:rPr lang="en-US" altLang="zh-TW" dirty="0" smtClean="0">
                <a:solidFill>
                  <a:srgbClr val="0070C0"/>
                </a:solidFill>
              </a:rPr>
              <a:t>8.00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4            4  </a:t>
            </a:r>
            <a:r>
              <a:rPr lang="zh-TW" altLang="en-US" dirty="0" smtClean="0">
                <a:solidFill>
                  <a:srgbClr val="0070C0"/>
                </a:solidFill>
              </a:rPr>
              <a:t>      </a:t>
            </a:r>
            <a:r>
              <a:rPr lang="en-US" altLang="zh-TW" dirty="0" smtClean="0">
                <a:solidFill>
                  <a:srgbClr val="0070C0"/>
                </a:solidFill>
              </a:rPr>
              <a:t>2061.30 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17.00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5            5  </a:t>
            </a:r>
            <a:r>
              <a:rPr lang="zh-TW" altLang="en-US" dirty="0" smtClean="0">
                <a:solidFill>
                  <a:srgbClr val="0070C0"/>
                </a:solidFill>
              </a:rPr>
              <a:t>      </a:t>
            </a:r>
            <a:r>
              <a:rPr lang="en-US" altLang="zh-TW" dirty="0" smtClean="0">
                <a:solidFill>
                  <a:srgbClr val="0070C0"/>
                </a:solidFill>
              </a:rPr>
              <a:t>2207.50  </a:t>
            </a:r>
            <a:r>
              <a:rPr lang="zh-TW" altLang="en-US" dirty="0" smtClean="0">
                <a:solidFill>
                  <a:srgbClr val="0070C0"/>
                </a:solidFill>
              </a:rPr>
              <a:t>  </a:t>
            </a:r>
            <a:r>
              <a:rPr lang="en-US" altLang="zh-TW" dirty="0" smtClean="0">
                <a:solidFill>
                  <a:srgbClr val="0070C0"/>
                </a:solidFill>
              </a:rPr>
              <a:t>5.50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6            6  </a:t>
            </a:r>
            <a:r>
              <a:rPr lang="zh-TW" altLang="en-US" dirty="0" smtClean="0">
                <a:solidFill>
                  <a:srgbClr val="0070C0"/>
                </a:solidFill>
              </a:rPr>
              <a:t>      </a:t>
            </a:r>
            <a:r>
              <a:rPr lang="en-US" altLang="zh-TW" dirty="0" smtClean="0">
                <a:solidFill>
                  <a:srgbClr val="0070C0"/>
                </a:solidFill>
              </a:rPr>
              <a:t>1708.30 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19.00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7            7  </a:t>
            </a:r>
            <a:r>
              <a:rPr lang="zh-TW" altLang="en-US" dirty="0" smtClean="0">
                <a:solidFill>
                  <a:srgbClr val="0070C0"/>
                </a:solidFill>
              </a:rPr>
              <a:t>      </a:t>
            </a:r>
            <a:r>
              <a:rPr lang="en-US" altLang="zh-TW" dirty="0" smtClean="0">
                <a:solidFill>
                  <a:srgbClr val="0070C0"/>
                </a:solidFill>
              </a:rPr>
              <a:t>1784.70 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24.00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8            8  </a:t>
            </a:r>
            <a:r>
              <a:rPr lang="zh-TW" altLang="en-US" dirty="0" smtClean="0">
                <a:solidFill>
                  <a:srgbClr val="0070C0"/>
                </a:solidFill>
              </a:rPr>
              <a:t>      </a:t>
            </a:r>
            <a:r>
              <a:rPr lang="en-US" altLang="zh-TW" dirty="0" smtClean="0">
                <a:solidFill>
                  <a:srgbClr val="0070C0"/>
                </a:solidFill>
              </a:rPr>
              <a:t>2575.00  </a:t>
            </a:r>
            <a:r>
              <a:rPr lang="zh-TW" altLang="en-US" dirty="0" smtClean="0">
                <a:solidFill>
                  <a:srgbClr val="0070C0"/>
                </a:solidFill>
              </a:rPr>
              <a:t>  </a:t>
            </a:r>
            <a:r>
              <a:rPr lang="en-US" altLang="zh-TW" dirty="0" smtClean="0">
                <a:solidFill>
                  <a:srgbClr val="0070C0"/>
                </a:solidFill>
              </a:rPr>
              <a:t>2.50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9            9  </a:t>
            </a:r>
            <a:r>
              <a:rPr lang="zh-TW" altLang="en-US" dirty="0" smtClean="0">
                <a:solidFill>
                  <a:srgbClr val="0070C0"/>
                </a:solidFill>
              </a:rPr>
              <a:t>      </a:t>
            </a:r>
            <a:r>
              <a:rPr lang="en-US" altLang="zh-TW" dirty="0" smtClean="0">
                <a:solidFill>
                  <a:srgbClr val="0070C0"/>
                </a:solidFill>
              </a:rPr>
              <a:t>2357.90  </a:t>
            </a:r>
            <a:r>
              <a:rPr lang="zh-TW" altLang="en-US" dirty="0" smtClean="0">
                <a:solidFill>
                  <a:srgbClr val="0070C0"/>
                </a:solidFill>
              </a:rPr>
              <a:t>  </a:t>
            </a:r>
            <a:r>
              <a:rPr lang="en-US" altLang="zh-TW" dirty="0" smtClean="0">
                <a:solidFill>
                  <a:srgbClr val="0070C0"/>
                </a:solidFill>
              </a:rPr>
              <a:t>7.50</a:t>
            </a:r>
            <a:endParaRPr lang="en-US" altLang="zh-TW" dirty="0">
              <a:solidFill>
                <a:srgbClr val="0070C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32040" y="2322016"/>
            <a:ext cx="4067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10          10  2256.70 11.00</a:t>
            </a:r>
          </a:p>
          <a:p>
            <a:r>
              <a:rPr lang="en-US" altLang="zh-TW" sz="2400" dirty="0">
                <a:solidFill>
                  <a:srgbClr val="0070C0"/>
                </a:solidFill>
              </a:rPr>
              <a:t>11          11  2165.20 13.00</a:t>
            </a:r>
          </a:p>
          <a:p>
            <a:r>
              <a:rPr lang="en-US" altLang="zh-TW" sz="2400" dirty="0">
                <a:solidFill>
                  <a:srgbClr val="0070C0"/>
                </a:solidFill>
              </a:rPr>
              <a:t>12          12  2399.55  3.75</a:t>
            </a:r>
          </a:p>
          <a:p>
            <a:r>
              <a:rPr lang="en-US" altLang="zh-TW" sz="2400" dirty="0">
                <a:solidFill>
                  <a:srgbClr val="0070C0"/>
                </a:solidFill>
              </a:rPr>
              <a:t>13          13  1779.80 25.00</a:t>
            </a:r>
          </a:p>
          <a:p>
            <a:r>
              <a:rPr lang="en-US" altLang="zh-TW" sz="2400" dirty="0">
                <a:solidFill>
                  <a:srgbClr val="0070C0"/>
                </a:solidFill>
              </a:rPr>
              <a:t>14          14  2336.75  9.75</a:t>
            </a:r>
          </a:p>
          <a:p>
            <a:r>
              <a:rPr lang="en-US" altLang="zh-TW" sz="2400" dirty="0">
                <a:solidFill>
                  <a:srgbClr val="0070C0"/>
                </a:solidFill>
              </a:rPr>
              <a:t>15          15  1765.30 22.00</a:t>
            </a:r>
          </a:p>
          <a:p>
            <a:r>
              <a:rPr lang="en-US" altLang="zh-TW" sz="2400" dirty="0">
                <a:solidFill>
                  <a:srgbClr val="0070C0"/>
                </a:solidFill>
              </a:rPr>
              <a:t>16          16  2053.50 18.00</a:t>
            </a:r>
          </a:p>
          <a:p>
            <a:r>
              <a:rPr lang="en-US" altLang="zh-TW" sz="2400" dirty="0">
                <a:solidFill>
                  <a:srgbClr val="0070C0"/>
                </a:solidFill>
              </a:rPr>
              <a:t>17          17  2414.40  6.00</a:t>
            </a:r>
          </a:p>
          <a:p>
            <a:r>
              <a:rPr lang="en-US" altLang="zh-TW" sz="2400" dirty="0">
                <a:solidFill>
                  <a:srgbClr val="0070C0"/>
                </a:solidFill>
              </a:rPr>
              <a:t>18          18  2200.50 12.50</a:t>
            </a:r>
          </a:p>
          <a:p>
            <a:r>
              <a:rPr lang="en-US" altLang="zh-TW" sz="2400" dirty="0">
                <a:solidFill>
                  <a:srgbClr val="0070C0"/>
                </a:solidFill>
              </a:rPr>
              <a:t>19          19  2654.20  2.00</a:t>
            </a:r>
          </a:p>
          <a:p>
            <a:r>
              <a:rPr lang="en-US" altLang="zh-TW" sz="2400" dirty="0">
                <a:solidFill>
                  <a:srgbClr val="0070C0"/>
                </a:solidFill>
              </a:rPr>
              <a:t>20          20  1753.70 21.50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輸入資料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names(rocket</a:t>
            </a:r>
            <a:r>
              <a:rPr lang="en-US" altLang="zh-TW" dirty="0">
                <a:solidFill>
                  <a:srgbClr val="FF0000"/>
                </a:solidFill>
              </a:rPr>
              <a:t>) 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#</a:t>
            </a:r>
            <a:r>
              <a:rPr lang="zh-TW" altLang="en-US" dirty="0" smtClean="0"/>
              <a:t> </a:t>
            </a:r>
            <a:r>
              <a:rPr lang="en-US" altLang="zh-TW" dirty="0" smtClean="0"/>
              <a:t>rocket </a:t>
            </a:r>
            <a:r>
              <a:rPr lang="zh-TW" altLang="en-US" dirty="0" smtClean="0"/>
              <a:t>資料集中的變數名稱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[</a:t>
            </a:r>
            <a:r>
              <a:rPr lang="en-US" altLang="zh-TW" dirty="0">
                <a:solidFill>
                  <a:srgbClr val="0070C0"/>
                </a:solidFill>
              </a:rPr>
              <a:t>1] "observation" "strength"    "age"        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dim(rocket</a:t>
            </a:r>
            <a:r>
              <a:rPr lang="en-US" altLang="zh-TW" dirty="0">
                <a:solidFill>
                  <a:srgbClr val="FF0000"/>
                </a:solidFill>
              </a:rPr>
              <a:t>) 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#</a:t>
            </a:r>
            <a:r>
              <a:rPr lang="zh-TW" altLang="en-US" dirty="0" smtClean="0"/>
              <a:t> </a:t>
            </a:r>
            <a:r>
              <a:rPr lang="en-US" altLang="zh-TW" dirty="0"/>
              <a:t>rocket </a:t>
            </a:r>
            <a:r>
              <a:rPr lang="zh-TW" altLang="en-US" dirty="0"/>
              <a:t>資料</a:t>
            </a:r>
            <a:r>
              <a:rPr lang="zh-TW" altLang="en-US" dirty="0" smtClean="0"/>
              <a:t>集的維度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[</a:t>
            </a:r>
            <a:r>
              <a:rPr lang="en-US" altLang="zh-TW" dirty="0">
                <a:solidFill>
                  <a:srgbClr val="0070C0"/>
                </a:solidFill>
              </a:rPr>
              <a:t>1] 20  3</a:t>
            </a:r>
          </a:p>
        </p:txBody>
      </p:sp>
    </p:spTree>
    <p:extLst>
      <p:ext uri="{BB962C8B-B14F-4D97-AF65-F5344CB8AC3E}">
        <p14:creationId xmlns:p14="http://schemas.microsoft.com/office/powerpoint/2010/main" val="30652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建立</a:t>
            </a:r>
            <a:r>
              <a:rPr lang="en-US" altLang="zh-TW" b="1" dirty="0" smtClean="0"/>
              <a:t>data frame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y&lt;-c(2158.70, 1678.15, 2316.00, 2061.00, 2207.50, 1708.30, </a:t>
            </a:r>
            <a:r>
              <a:rPr lang="en-US" altLang="zh-TW" dirty="0" smtClean="0">
                <a:solidFill>
                  <a:srgbClr val="FF0000"/>
                </a:solidFill>
              </a:rPr>
              <a:t>1784.70</a:t>
            </a:r>
            <a:r>
              <a:rPr lang="en-US" altLang="zh-TW" dirty="0">
                <a:solidFill>
                  <a:srgbClr val="FF0000"/>
                </a:solidFill>
              </a:rPr>
              <a:t>, 2575.00, 2357.90, 2256.70, 2165.20, 2399.55, 1779.80, </a:t>
            </a:r>
            <a:r>
              <a:rPr lang="en-US" altLang="zh-TW" dirty="0" smtClean="0">
                <a:solidFill>
                  <a:srgbClr val="FF0000"/>
                </a:solidFill>
              </a:rPr>
              <a:t>2336.75</a:t>
            </a:r>
            <a:r>
              <a:rPr lang="en-US" altLang="zh-TW" dirty="0">
                <a:solidFill>
                  <a:srgbClr val="FF0000"/>
                </a:solidFill>
              </a:rPr>
              <a:t>, 1765.30, 2053.50, 2414.40, 2200.50, 2654.20, 1753.70)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x&lt;-c(15.50, 23.75, 8.00, 17.00, 5.50, 19.00, 24.00, 2.50, 7.50, </a:t>
            </a:r>
            <a:r>
              <a:rPr lang="en-US" altLang="zh-TW" dirty="0" smtClean="0">
                <a:solidFill>
                  <a:srgbClr val="FF0000"/>
                </a:solidFill>
              </a:rPr>
              <a:t>11.00</a:t>
            </a:r>
            <a:r>
              <a:rPr lang="en-US" altLang="zh-TW" dirty="0">
                <a:solidFill>
                  <a:srgbClr val="FF0000"/>
                </a:solidFill>
              </a:rPr>
              <a:t>, 13.00, 3.75, 25.00, 9.75, 22.00, 18.00, 6.00, 12.50, </a:t>
            </a:r>
            <a:r>
              <a:rPr lang="en-US" altLang="zh-TW" dirty="0" smtClean="0">
                <a:solidFill>
                  <a:srgbClr val="FF0000"/>
                </a:solidFill>
              </a:rPr>
              <a:t>2.00</a:t>
            </a:r>
            <a:r>
              <a:rPr lang="en-US" altLang="zh-TW" dirty="0">
                <a:solidFill>
                  <a:srgbClr val="FF0000"/>
                </a:solidFill>
              </a:rPr>
              <a:t>, 21.50)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rocket1&lt;-</a:t>
            </a:r>
            <a:r>
              <a:rPr lang="en-US" altLang="zh-TW" dirty="0" err="1">
                <a:solidFill>
                  <a:srgbClr val="00B050"/>
                </a:solidFill>
              </a:rPr>
              <a:t>data.frame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y,x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en-US" altLang="zh-TW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400" dirty="0">
                <a:ea typeface="新細明體" charset="-120"/>
              </a:rPr>
              <a:t>Linear Regression Analysis 5E Montgomery, Peck &amp; Vining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8FBDE9-599F-44BA-BE9E-F5D0DFE47357}" type="slidenum">
              <a:rPr lang="en-US" altLang="zh-TW" sz="1400"/>
              <a:pPr eaLnBrk="1" hangingPunct="1"/>
              <a:t>33</a:t>
            </a:fld>
            <a:endParaRPr lang="en-US" altLang="zh-TW" sz="14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 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48974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563888" y="735087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散佈圖顯示</a:t>
            </a:r>
            <a:r>
              <a:rPr lang="zh-TW" altLang="en-US" b="1" dirty="0" smtClean="0">
                <a:solidFill>
                  <a:srgbClr val="C00000"/>
                </a:solidFill>
              </a:rPr>
              <a:t>切割力</a:t>
            </a:r>
            <a:r>
              <a:rPr lang="zh-TW" altLang="en-US" b="1" dirty="0" smtClean="0"/>
              <a:t>與</a:t>
            </a:r>
            <a:r>
              <a:rPr lang="zh-TW" altLang="en-US" b="1" dirty="0" smtClean="0">
                <a:solidFill>
                  <a:srgbClr val="C00000"/>
                </a:solidFill>
              </a:rPr>
              <a:t>推進燃料的年齡</a:t>
            </a:r>
          </a:p>
          <a:p>
            <a:r>
              <a:rPr lang="zh-TW" altLang="en-US" b="1" dirty="0" smtClean="0"/>
              <a:t>有</a:t>
            </a:r>
            <a:r>
              <a:rPr lang="zh-TW" altLang="en-US" b="1" dirty="0" smtClean="0">
                <a:solidFill>
                  <a:srgbClr val="C00000"/>
                </a:solidFill>
              </a:rPr>
              <a:t>強的線性關係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11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98" y="1597336"/>
            <a:ext cx="7971506" cy="508318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散佈圖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 plot(</a:t>
            </a:r>
            <a:r>
              <a:rPr lang="en-US" altLang="zh-TW" dirty="0" err="1" smtClean="0">
                <a:solidFill>
                  <a:srgbClr val="FF0000"/>
                </a:solidFill>
              </a:rPr>
              <a:t>rocket$age</a:t>
            </a:r>
            <a:r>
              <a:rPr lang="en-US" altLang="zh-TW" dirty="0">
                <a:solidFill>
                  <a:srgbClr val="FF0000"/>
                </a:solidFill>
              </a:rPr>
              <a:t>, </a:t>
            </a:r>
            <a:r>
              <a:rPr lang="en-US" altLang="zh-TW" dirty="0" err="1">
                <a:solidFill>
                  <a:srgbClr val="FF0000"/>
                </a:solidFill>
              </a:rPr>
              <a:t>rocket$strength</a:t>
            </a:r>
            <a:r>
              <a:rPr lang="en-US" altLang="zh-TW" dirty="0">
                <a:solidFill>
                  <a:srgbClr val="FF0000"/>
                </a:solidFill>
              </a:rPr>
              <a:t>) </a:t>
            </a:r>
            <a:r>
              <a:rPr lang="en-US" altLang="zh-TW" dirty="0"/>
              <a:t># make a scatter </a:t>
            </a:r>
            <a:r>
              <a:rPr lang="en-US" altLang="zh-TW" dirty="0" smtClean="0"/>
              <a:t>plot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530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散佈圖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 attach(rocket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 par(</a:t>
            </a:r>
            <a:r>
              <a:rPr lang="en-US" altLang="zh-TW" dirty="0" err="1" smtClean="0">
                <a:solidFill>
                  <a:srgbClr val="FF0000"/>
                </a:solidFill>
              </a:rPr>
              <a:t>mfrow</a:t>
            </a:r>
            <a:r>
              <a:rPr lang="en-US" altLang="zh-TW" dirty="0" smtClean="0">
                <a:solidFill>
                  <a:srgbClr val="FF0000"/>
                </a:solidFill>
              </a:rPr>
              <a:t>=c(2,2</a:t>
            </a:r>
            <a:r>
              <a:rPr lang="en-US" altLang="zh-TW" dirty="0">
                <a:solidFill>
                  <a:srgbClr val="FF0000"/>
                </a:solidFill>
              </a:rPr>
              <a:t>))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 plot(age</a:t>
            </a:r>
            <a:r>
              <a:rPr lang="en-US" altLang="zh-TW" dirty="0">
                <a:solidFill>
                  <a:srgbClr val="FF0000"/>
                </a:solidFill>
              </a:rPr>
              <a:t>, strength)  </a:t>
            </a:r>
            <a:r>
              <a:rPr lang="en-US" altLang="zh-TW" dirty="0"/>
              <a:t># points are circles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 plot(age</a:t>
            </a:r>
            <a:r>
              <a:rPr lang="en-US" altLang="zh-TW" dirty="0">
                <a:solidFill>
                  <a:srgbClr val="FF0000"/>
                </a:solidFill>
              </a:rPr>
              <a:t>, strength, </a:t>
            </a:r>
            <a:r>
              <a:rPr lang="en-US" altLang="zh-TW" dirty="0" err="1">
                <a:solidFill>
                  <a:srgbClr val="FF0000"/>
                </a:solidFill>
              </a:rPr>
              <a:t>pch</a:t>
            </a:r>
            <a:r>
              <a:rPr lang="en-US" altLang="zh-TW" dirty="0">
                <a:solidFill>
                  <a:srgbClr val="FF0000"/>
                </a:solidFill>
              </a:rPr>
              <a:t>=16)  </a:t>
            </a:r>
            <a:r>
              <a:rPr lang="en-US" altLang="zh-TW" dirty="0"/>
              <a:t># points are solid circles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 plot(age</a:t>
            </a:r>
            <a:r>
              <a:rPr lang="en-US" altLang="zh-TW" dirty="0">
                <a:solidFill>
                  <a:srgbClr val="FF0000"/>
                </a:solidFill>
              </a:rPr>
              <a:t>, strength, </a:t>
            </a:r>
            <a:r>
              <a:rPr lang="en-US" altLang="zh-TW" dirty="0" err="1">
                <a:solidFill>
                  <a:srgbClr val="FF0000"/>
                </a:solidFill>
              </a:rPr>
              <a:t>pch</a:t>
            </a:r>
            <a:r>
              <a:rPr lang="en-US" altLang="zh-TW" dirty="0">
                <a:solidFill>
                  <a:srgbClr val="FF0000"/>
                </a:solidFill>
              </a:rPr>
              <a:t>=16, </a:t>
            </a:r>
            <a:r>
              <a:rPr lang="en-US" altLang="zh-TW" dirty="0" err="1">
                <a:solidFill>
                  <a:srgbClr val="FF0000"/>
                </a:solidFill>
              </a:rPr>
              <a:t>cex</a:t>
            </a:r>
            <a:r>
              <a:rPr lang="en-US" altLang="zh-TW" dirty="0">
                <a:solidFill>
                  <a:srgbClr val="FF0000"/>
                </a:solidFill>
              </a:rPr>
              <a:t>=2)  </a:t>
            </a:r>
            <a:r>
              <a:rPr lang="en-US" altLang="zh-TW" dirty="0"/>
              <a:t># </a:t>
            </a:r>
            <a:r>
              <a:rPr lang="en-US" altLang="zh-TW" dirty="0" err="1"/>
              <a:t>cex</a:t>
            </a:r>
            <a:r>
              <a:rPr lang="en-US" altLang="zh-TW" dirty="0"/>
              <a:t> control size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 plot(age</a:t>
            </a:r>
            <a:r>
              <a:rPr lang="en-US" altLang="zh-TW" dirty="0">
                <a:solidFill>
                  <a:srgbClr val="FF0000"/>
                </a:solidFill>
              </a:rPr>
              <a:t>, strength, </a:t>
            </a:r>
            <a:r>
              <a:rPr lang="en-US" altLang="zh-TW" dirty="0" err="1">
                <a:solidFill>
                  <a:srgbClr val="FF0000"/>
                </a:solidFill>
              </a:rPr>
              <a:t>pch</a:t>
            </a:r>
            <a:r>
              <a:rPr lang="en-US" altLang="zh-TW" dirty="0">
                <a:solidFill>
                  <a:srgbClr val="FF0000"/>
                </a:solidFill>
              </a:rPr>
              <a:t>=16, </a:t>
            </a:r>
            <a:r>
              <a:rPr lang="en-US" altLang="zh-TW" dirty="0" err="1">
                <a:solidFill>
                  <a:srgbClr val="FF0000"/>
                </a:solidFill>
              </a:rPr>
              <a:t>cex</a:t>
            </a:r>
            <a:r>
              <a:rPr lang="en-US" altLang="zh-TW" dirty="0">
                <a:solidFill>
                  <a:srgbClr val="FF0000"/>
                </a:solidFill>
              </a:rPr>
              <a:t>=2, col=2) </a:t>
            </a:r>
            <a:r>
              <a:rPr lang="en-US" altLang="zh-TW" dirty="0"/>
              <a:t># col control </a:t>
            </a:r>
            <a:r>
              <a:rPr lang="en-US" altLang="zh-TW" dirty="0" err="1"/>
              <a:t>colour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23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196752"/>
            <a:ext cx="8712968" cy="522857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散佈圖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0703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散佈圖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par(</a:t>
            </a:r>
            <a:r>
              <a:rPr lang="en-US" altLang="zh-TW" dirty="0" err="1">
                <a:solidFill>
                  <a:srgbClr val="FF0000"/>
                </a:solidFill>
              </a:rPr>
              <a:t>mfrow</a:t>
            </a:r>
            <a:r>
              <a:rPr lang="en-US" altLang="zh-TW" dirty="0">
                <a:solidFill>
                  <a:srgbClr val="FF0000"/>
                </a:solidFill>
              </a:rPr>
              <a:t>=c(1,1))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plot(age, strength, </a:t>
            </a:r>
            <a:r>
              <a:rPr lang="en-US" altLang="zh-TW" dirty="0" err="1">
                <a:solidFill>
                  <a:srgbClr val="FF0000"/>
                </a:solidFill>
              </a:rPr>
              <a:t>pch</a:t>
            </a:r>
            <a:r>
              <a:rPr lang="en-US" altLang="zh-TW" dirty="0">
                <a:solidFill>
                  <a:srgbClr val="FF0000"/>
                </a:solidFill>
              </a:rPr>
              <a:t>=16, </a:t>
            </a:r>
            <a:r>
              <a:rPr lang="en-US" altLang="zh-TW" dirty="0" err="1">
                <a:solidFill>
                  <a:srgbClr val="FF0000"/>
                </a:solidFill>
              </a:rPr>
              <a:t>cex</a:t>
            </a:r>
            <a:r>
              <a:rPr lang="en-US" altLang="zh-TW" dirty="0">
                <a:solidFill>
                  <a:srgbClr val="FF0000"/>
                </a:solidFill>
              </a:rPr>
              <a:t>=1, col=2, </a:t>
            </a:r>
            <a:r>
              <a:rPr lang="en-US" altLang="zh-TW" dirty="0" err="1">
                <a:solidFill>
                  <a:srgbClr val="FF0000"/>
                </a:solidFill>
              </a:rPr>
              <a:t>xlab</a:t>
            </a:r>
            <a:r>
              <a:rPr lang="en-US" altLang="zh-TW" dirty="0">
                <a:solidFill>
                  <a:srgbClr val="FF0000"/>
                </a:solidFill>
              </a:rPr>
              <a:t>="age of propellant", </a:t>
            </a:r>
            <a:r>
              <a:rPr lang="en-US" altLang="zh-TW" dirty="0" err="1" smtClean="0">
                <a:solidFill>
                  <a:srgbClr val="FF0000"/>
                </a:solidFill>
              </a:rPr>
              <a:t>ylab</a:t>
            </a:r>
            <a:r>
              <a:rPr lang="en-US" altLang="zh-TW" dirty="0">
                <a:solidFill>
                  <a:srgbClr val="FF0000"/>
                </a:solidFill>
              </a:rPr>
              <a:t>="shear strength", main="Scatter plot", </a:t>
            </a:r>
            <a:r>
              <a:rPr lang="en-US" altLang="zh-TW" dirty="0" err="1">
                <a:solidFill>
                  <a:srgbClr val="FF0000"/>
                </a:solidFill>
              </a:rPr>
              <a:t>cex.main</a:t>
            </a:r>
            <a:r>
              <a:rPr lang="en-US" altLang="zh-TW" dirty="0">
                <a:solidFill>
                  <a:srgbClr val="FF0000"/>
                </a:solidFill>
              </a:rPr>
              <a:t>=2)</a:t>
            </a:r>
            <a:r>
              <a:rPr lang="en-US" altLang="zh-TW" dirty="0" smtClean="0"/>
              <a:t>   # </a:t>
            </a:r>
            <a:r>
              <a:rPr lang="en-US" altLang="zh-TW" dirty="0"/>
              <a:t>add </a:t>
            </a:r>
            <a:r>
              <a:rPr lang="en-US" altLang="zh-TW" dirty="0" smtClean="0"/>
              <a:t>title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489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712968" cy="522857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散佈圖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387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散佈圖</a:t>
            </a:r>
            <a:r>
              <a:rPr lang="zh-TW" altLang="en-US" b="1" dirty="0"/>
              <a:t>加估計的迴歸線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</a:t>
            </a:r>
            <a:r>
              <a:rPr lang="en-US" altLang="zh-TW" dirty="0" err="1">
                <a:solidFill>
                  <a:srgbClr val="FF0000"/>
                </a:solidFill>
              </a:rPr>
              <a:t>rocket.lm</a:t>
            </a:r>
            <a:r>
              <a:rPr lang="en-US" altLang="zh-TW" dirty="0">
                <a:solidFill>
                  <a:srgbClr val="FF0000"/>
                </a:solidFill>
              </a:rPr>
              <a:t>&lt;-</a:t>
            </a:r>
            <a:r>
              <a:rPr lang="en-US" altLang="zh-TW" dirty="0">
                <a:solidFill>
                  <a:srgbClr val="00B050"/>
                </a:solidFill>
              </a:rPr>
              <a:t>lm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strength~age</a:t>
            </a:r>
            <a:r>
              <a:rPr lang="en-US" altLang="zh-TW" dirty="0">
                <a:solidFill>
                  <a:srgbClr val="FF0000"/>
                </a:solidFill>
              </a:rPr>
              <a:t>, data=rocket)  </a:t>
            </a:r>
          </a:p>
          <a:p>
            <a:pPr marL="0" indent="0">
              <a:buNone/>
            </a:pPr>
            <a:r>
              <a:rPr lang="en-US" altLang="zh-TW" dirty="0" smtClean="0"/>
              <a:t>   # </a:t>
            </a:r>
            <a:r>
              <a:rPr lang="en-US" altLang="zh-TW" dirty="0"/>
              <a:t>fit a simple linear regression model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 </a:t>
            </a:r>
            <a:r>
              <a:rPr lang="en-US" altLang="zh-TW" dirty="0">
                <a:solidFill>
                  <a:srgbClr val="FF0000"/>
                </a:solidFill>
              </a:rPr>
              <a:t>plot(strength ~ age, data=rocket, </a:t>
            </a:r>
            <a:r>
              <a:rPr lang="en-US" altLang="zh-TW" dirty="0" err="1">
                <a:solidFill>
                  <a:srgbClr val="FF0000"/>
                </a:solidFill>
              </a:rPr>
              <a:t>pch</a:t>
            </a:r>
            <a:r>
              <a:rPr lang="en-US" altLang="zh-TW" dirty="0">
                <a:solidFill>
                  <a:srgbClr val="FF0000"/>
                </a:solidFill>
              </a:rPr>
              <a:t>=16, main="Scatter plot")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</a:t>
            </a:r>
            <a:r>
              <a:rPr lang="en-US" altLang="zh-TW" dirty="0" err="1">
                <a:solidFill>
                  <a:srgbClr val="FF0000"/>
                </a:solidFill>
              </a:rPr>
              <a:t>abline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reg</a:t>
            </a:r>
            <a:r>
              <a:rPr lang="en-US" altLang="zh-TW" dirty="0">
                <a:solidFill>
                  <a:srgbClr val="FF0000"/>
                </a:solidFill>
              </a:rPr>
              <a:t>=</a:t>
            </a:r>
            <a:r>
              <a:rPr lang="en-US" altLang="zh-TW" dirty="0" err="1">
                <a:solidFill>
                  <a:srgbClr val="FF0000"/>
                </a:solidFill>
              </a:rPr>
              <a:t>rocket.lm</a:t>
            </a:r>
            <a:r>
              <a:rPr lang="en-US" altLang="zh-TW" dirty="0">
                <a:solidFill>
                  <a:srgbClr val="FF0000"/>
                </a:solidFill>
              </a:rPr>
              <a:t>)  </a:t>
            </a:r>
            <a:r>
              <a:rPr lang="en-US" altLang="zh-TW" dirty="0"/>
              <a:t># plot the regression line on scatter plot</a:t>
            </a:r>
          </a:p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93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</a:rPr>
              <a:t>迴歸分析簡介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/>
              <a:t>例</a:t>
            </a:r>
            <a:r>
              <a:rPr lang="en-US" altLang="zh-TW" sz="2800" b="1" dirty="0" smtClean="0"/>
              <a:t>:</a:t>
            </a:r>
            <a:r>
              <a:rPr lang="zh-TW" altLang="en-US" sz="2800" b="1" dirty="0" smtClean="0"/>
              <a:t> 行銷</a:t>
            </a:r>
            <a:r>
              <a:rPr lang="zh-TW" altLang="en-US" sz="2800" b="1" dirty="0"/>
              <a:t>經理要預測的是銷售額</a:t>
            </a:r>
            <a:endParaRPr lang="en-US" altLang="zh-TW" sz="2800" b="1" dirty="0" smtClean="0"/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Y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產品</a:t>
            </a:r>
            <a:r>
              <a:rPr lang="zh-TW" altLang="en-US" sz="2800" b="1" dirty="0"/>
              <a:t>銷售額</a:t>
            </a:r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x</a:t>
            </a:r>
            <a:r>
              <a:rPr lang="en-US" altLang="zh-TW" sz="2800" b="1" baseline="-25000" dirty="0" smtClean="0">
                <a:solidFill>
                  <a:srgbClr val="C00000"/>
                </a:solidFill>
              </a:rPr>
              <a:t>1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產品</a:t>
            </a:r>
            <a:r>
              <a:rPr lang="zh-TW" altLang="en-US" sz="2800" b="1" dirty="0"/>
              <a:t>價格</a:t>
            </a:r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x</a:t>
            </a:r>
            <a:r>
              <a:rPr lang="en-US" altLang="zh-TW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其他</a:t>
            </a:r>
            <a:r>
              <a:rPr lang="zh-TW" altLang="en-US" sz="2800" b="1" dirty="0"/>
              <a:t>競爭</a:t>
            </a:r>
            <a:r>
              <a:rPr lang="zh-TW" altLang="en-US" sz="2800" b="1" dirty="0" smtClean="0"/>
              <a:t>產品的價格</a:t>
            </a:r>
            <a:endParaRPr lang="zh-TW" altLang="en-US" sz="2800" b="1" dirty="0"/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x</a:t>
            </a:r>
            <a:r>
              <a:rPr lang="en-US" altLang="zh-TW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廣告</a:t>
            </a:r>
            <a:r>
              <a:rPr lang="zh-TW" altLang="en-US" sz="2800" b="1" dirty="0"/>
              <a:t>花費</a:t>
            </a:r>
          </a:p>
          <a:p>
            <a:endParaRPr lang="en-US" altLang="zh-TW" sz="2800" b="1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293096"/>
            <a:ext cx="5821710" cy="20077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39752" y="635388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000" dirty="0"/>
              <a:t>http://www.pepsico.com/Annual-Reports/annual12/index.html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939713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1" y="1268760"/>
            <a:ext cx="8986218" cy="522857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散佈圖加估計的迴歸線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8085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400">
                <a:ea typeface="新細明體" charset="-120"/>
              </a:rPr>
              <a:t>Linear Regression Analysis 5E Montgomery, Peck &amp; Vining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D7E7E0-EE81-4330-B01C-52483CA3F7A3}" type="slidenum">
              <a:rPr lang="en-US" altLang="zh-TW" sz="1400"/>
              <a:pPr eaLnBrk="1" hangingPunct="1"/>
              <a:t>41</a:t>
            </a:fld>
            <a:endParaRPr lang="en-US" altLang="zh-TW" sz="14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zh-TW" sz="3600" smtClean="0">
                <a:ea typeface="新細明體" charset="-120"/>
                <a:sym typeface="Symbol" pitchFamily="18" charset="2"/>
              </a:rPr>
              <a:t>Example 2.1- Rocket Propellant Data</a:t>
            </a:r>
          </a:p>
        </p:txBody>
      </p:sp>
      <p:sp>
        <p:nvSpPr>
          <p:cNvPr id="14341" name="Line 3"/>
          <p:cNvSpPr>
            <a:spLocks noChangeShapeType="1"/>
          </p:cNvSpPr>
          <p:nvPr/>
        </p:nvSpPr>
        <p:spPr bwMode="auto">
          <a:xfrm>
            <a:off x="762000" y="1143000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>
                <a:ea typeface="新細明體" charset="-120"/>
              </a:rPr>
              <a:t>  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838200" y="24384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zh-TW" altLang="zh-TW"/>
          </a:p>
        </p:txBody>
      </p:sp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41525"/>
            <a:ext cx="75438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77724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21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400">
                <a:ea typeface="新細明體" charset="-120"/>
              </a:rPr>
              <a:t>Linear Regression Analysis 5E Montgomery, Peck &amp; Vining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F110AF-754E-48C7-A0F1-E6F250035B44}" type="slidenum">
              <a:rPr lang="en-US" altLang="zh-TW" sz="1400"/>
              <a:pPr eaLnBrk="1" hangingPunct="1"/>
              <a:t>42</a:t>
            </a:fld>
            <a:endParaRPr lang="en-US" altLang="zh-TW" sz="14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zh-TW" sz="3600" smtClean="0">
                <a:ea typeface="新細明體" charset="-120"/>
                <a:sym typeface="Symbol" pitchFamily="18" charset="2"/>
              </a:rPr>
              <a:t>Example 2.1- Rocket Propellant Data</a:t>
            </a:r>
          </a:p>
        </p:txBody>
      </p:sp>
      <p:sp>
        <p:nvSpPr>
          <p:cNvPr id="15365" name="Line 3"/>
          <p:cNvSpPr>
            <a:spLocks noChangeShapeType="1"/>
          </p:cNvSpPr>
          <p:nvPr/>
        </p:nvSpPr>
        <p:spPr bwMode="auto">
          <a:xfrm>
            <a:off x="762000" y="1143000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dirty="0" smtClean="0">
                <a:ea typeface="新細明體" charset="-120"/>
              </a:rPr>
              <a:t>  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zh-TW" altLang="zh-TW"/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762000" y="4343400"/>
            <a:ext cx="7620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 sz="3600" dirty="0">
                <a:ea typeface="新細明體" charset="-120"/>
              </a:rPr>
              <a:t>   The least squares regression line is</a:t>
            </a:r>
          </a:p>
          <a:p>
            <a:pPr eaLnBrk="1" hangingPunct="1">
              <a:spcBef>
                <a:spcPct val="50000"/>
              </a:spcBef>
            </a:pPr>
            <a:endParaRPr lang="en-US" altLang="zh-TW" sz="3600" dirty="0">
              <a:ea typeface="新細明體" charset="-120"/>
            </a:endParaRPr>
          </a:p>
        </p:txBody>
      </p:sp>
      <p:graphicFrame>
        <p:nvGraphicFramePr>
          <p:cNvPr id="15369" name="Object 7"/>
          <p:cNvGraphicFramePr>
            <a:graphicFrameLocks noChangeAspect="1"/>
          </p:cNvGraphicFramePr>
          <p:nvPr/>
        </p:nvGraphicFramePr>
        <p:xfrm>
          <a:off x="2971800" y="5486400"/>
          <a:ext cx="35639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3" imgW="1346200" imgH="203200" progId="Equation.3">
                  <p:embed/>
                </p:oleObj>
              </mc:Choice>
              <mc:Fallback>
                <p:oleObj name="Equation" r:id="rId3" imgW="1346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86400"/>
                        <a:ext cx="356393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5486400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86106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851920" y="489136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最小平方迴歸線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907704" y="2895600"/>
            <a:ext cx="604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推進燃料的年齡每增加一週</a:t>
            </a:r>
            <a:r>
              <a:rPr lang="en-US" altLang="zh-TW" b="1" dirty="0" smtClean="0">
                <a:solidFill>
                  <a:srgbClr val="C00000"/>
                </a:solidFill>
              </a:rPr>
              <a:t>, </a:t>
            </a:r>
            <a:r>
              <a:rPr lang="zh-TW" altLang="en-US" b="1" dirty="0" smtClean="0">
                <a:solidFill>
                  <a:srgbClr val="C00000"/>
                </a:solidFill>
              </a:rPr>
              <a:t>平均切割力減少</a:t>
            </a:r>
            <a:r>
              <a:rPr lang="en-US" altLang="zh-TW" b="1" dirty="0" smtClean="0">
                <a:solidFill>
                  <a:srgbClr val="C00000"/>
                </a:solidFill>
              </a:rPr>
              <a:t>37.15</a:t>
            </a:r>
            <a:endParaRPr lang="zh-TW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907704" y="3964672"/>
            <a:ext cx="604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剛製造完時</a:t>
            </a:r>
            <a:r>
              <a:rPr lang="en-US" altLang="zh-TW" b="1" dirty="0" smtClean="0">
                <a:solidFill>
                  <a:srgbClr val="C00000"/>
                </a:solidFill>
              </a:rPr>
              <a:t>, </a:t>
            </a:r>
            <a:r>
              <a:rPr lang="zh-TW" altLang="en-US" b="1" dirty="0" smtClean="0">
                <a:solidFill>
                  <a:srgbClr val="C00000"/>
                </a:solidFill>
              </a:rPr>
              <a:t>推進燃料的平均切割力為</a:t>
            </a:r>
            <a:r>
              <a:rPr lang="en-US" altLang="zh-TW" b="1" dirty="0" smtClean="0">
                <a:solidFill>
                  <a:srgbClr val="C00000"/>
                </a:solidFill>
              </a:rPr>
              <a:t>2627.82</a:t>
            </a:r>
            <a:endParaRPr lang="zh-TW" alt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71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400">
                <a:ea typeface="新細明體" charset="-120"/>
              </a:rPr>
              <a:t>Linear Regression Analysis 5E Montgomery, Peck &amp; Vining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E1C074-556D-4358-85B1-2F4B5E2792E8}" type="slidenum">
              <a:rPr lang="en-US" altLang="zh-TW" sz="1400"/>
              <a:pPr eaLnBrk="1" hangingPunct="1"/>
              <a:t>43</a:t>
            </a:fld>
            <a:endParaRPr lang="en-US" altLang="zh-TW" sz="1400"/>
          </a:p>
        </p:txBody>
      </p:sp>
      <p:pic>
        <p:nvPicPr>
          <p:cNvPr id="16388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52475"/>
            <a:ext cx="60960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300192" y="68756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殘差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347864" y="57239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=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1763688" y="5708104"/>
            <a:ext cx="144016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923928" y="5713135"/>
            <a:ext cx="144016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796136" y="5724021"/>
            <a:ext cx="144016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431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簡單線性迴歸模式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</a:t>
            </a:r>
            <a:r>
              <a:rPr lang="en-US" altLang="zh-TW" dirty="0" err="1">
                <a:solidFill>
                  <a:srgbClr val="FF0000"/>
                </a:solidFill>
              </a:rPr>
              <a:t>rocket.lm</a:t>
            </a:r>
            <a:r>
              <a:rPr lang="en-US" altLang="zh-TW" dirty="0">
                <a:solidFill>
                  <a:srgbClr val="FF0000"/>
                </a:solidFill>
              </a:rPr>
              <a:t>&lt;-</a:t>
            </a:r>
            <a:r>
              <a:rPr lang="en-US" altLang="zh-TW" dirty="0">
                <a:solidFill>
                  <a:srgbClr val="00B050"/>
                </a:solidFill>
              </a:rPr>
              <a:t>lm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strength~age</a:t>
            </a:r>
            <a:r>
              <a:rPr lang="en-US" altLang="zh-TW" dirty="0">
                <a:solidFill>
                  <a:srgbClr val="FF0000"/>
                </a:solidFill>
              </a:rPr>
              <a:t>, data=rocket)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</a:t>
            </a:r>
            <a:r>
              <a:rPr lang="en-US" altLang="zh-TW" dirty="0" err="1">
                <a:solidFill>
                  <a:srgbClr val="FF0000"/>
                </a:solidFill>
              </a:rPr>
              <a:t>rocket.lm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Call: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lm(formula = strength ~ age, data = rocket)</a:t>
            </a:r>
          </a:p>
          <a:p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Coefficients: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(Intercept)          age 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   2627.82       -37.15  </a:t>
            </a:r>
          </a:p>
          <a:p>
            <a:endParaRPr lang="en-US" altLang="zh-TW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4139952" y="4653136"/>
                <a:ext cx="2711896" cy="1000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800" b="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zh-TW" sz="28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=-37.15</a:t>
                </a:r>
                <a:endParaRPr lang="en-US" altLang="zh-TW" sz="280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8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800" b="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zh-TW" sz="28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=2627.82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653136"/>
                <a:ext cx="2711896" cy="1000402"/>
              </a:xfrm>
              <a:prstGeom prst="rect">
                <a:avLst/>
              </a:prstGeom>
              <a:blipFill rotWithShape="0">
                <a:blip r:embed="rId2"/>
                <a:stretch>
                  <a:fillRect t="-3659" b="-158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17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定理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TW" altLang="en-US" sz="2800" b="1" dirty="0"/>
                          <m:t>若</m:t>
                        </m:r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TW" sz="2800" b="1" dirty="0"/>
                  <a:t>,</a:t>
                </a:r>
                <a14:m>
                  <m:oMath xmlns:m="http://schemas.openxmlformats.org/officeDocument/2006/math">
                    <m:r>
                      <a:rPr lang="en-US" altLang="zh-TW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zh-TW" sz="2800" b="1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TW" altLang="en-US" sz="2800" b="1" dirty="0"/>
                  <a:t>是一個隨機樣本來自</a:t>
                </a:r>
                <a:r>
                  <a:rPr lang="en-US" altLang="zh-TW" sz="2800" b="1" dirty="0"/>
                  <a:t>N(0, </a:t>
                </a:r>
                <a14:m>
                  <m:oMath xmlns:m="http://schemas.openxmlformats.org/officeDocument/2006/math">
                    <m:r>
                      <a:rPr lang="zh-TW" altLang="en-US" sz="2800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zh-TW" sz="2800" b="1" i="1" baseline="3000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zh-TW" sz="2800" b="1" dirty="0"/>
                  <a:t>)</a:t>
                </a:r>
              </a:p>
              <a:p>
                <a:r>
                  <a:rPr lang="zh-TW" altLang="en-US" sz="2800" b="1" dirty="0" smtClean="0"/>
                  <a:t>則可以證明</a:t>
                </a:r>
                <a:endParaRPr lang="en-US" altLang="zh-TW" sz="28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sz="2800" b="1" dirty="0" smtClean="0"/>
                  <a:t>~N(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sz="2800" b="1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altLang="zh-TW" sz="2800" b="1" i="1" baseline="3000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TW" sz="2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altLang="zh-TW" sz="2800" b="1" dirty="0" smtClean="0"/>
                  <a:t>)=</a:t>
                </a:r>
                <a:r>
                  <a:rPr lang="en-US" altLang="zh-TW" sz="2800" b="1" dirty="0"/>
                  <a:t> 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sz="2800" b="1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altLang="zh-TW" sz="2800" b="1" i="1" baseline="3000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sz="2800" b="1" dirty="0" smtClean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TW" sz="2800" b="1" dirty="0" smtClean="0"/>
                  <a:t>~N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altLang="zh-TW" sz="2800" b="1" i="1" baseline="30000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altLang="zh-TW" sz="2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  <m:r>
                                  <a:rPr lang="en-US" altLang="zh-TW" sz="2800" b="1" i="1" baseline="3000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nary>
                                  <m:naryPr>
                                    <m:chr m:val="∑"/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8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8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800" b="1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zh-TW" sz="2800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TW" sz="2800" b="1" i="1" dirty="0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nary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altLang="zh-TW" sz="2800" b="1" dirty="0" smtClean="0"/>
              </a:p>
              <a:p>
                <a:pPr marL="0" indent="0">
                  <a:buNone/>
                </a:pPr>
                <a:r>
                  <a:rPr lang="en-US" altLang="zh-TW" sz="2800" b="1" dirty="0" smtClean="0"/>
                  <a:t>      =</a:t>
                </a:r>
                <a:r>
                  <a:rPr lang="en-US" altLang="zh-TW" sz="2800" b="1" dirty="0"/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altLang="zh-TW" sz="2800" b="1" i="1" baseline="30000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altLang="zh-TW" sz="2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  <m:r>
                                  <a:rPr lang="en-US" altLang="zh-TW" sz="2800" b="1" i="1" baseline="3000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nary>
                                  <m:naryPr>
                                    <m:chr m:val="∑"/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8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8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800" b="1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sSup>
                                  <m:sSup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TW" sz="28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8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9370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</a:rPr>
              <a:t>斜率的</a:t>
            </a:r>
            <a:r>
              <a:rPr lang="zh-TW" altLang="en-US" b="1" dirty="0" smtClean="0">
                <a:solidFill>
                  <a:srgbClr val="00B050"/>
                </a:solidFill>
              </a:rPr>
              <a:t>假設檢定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sz="2800" b="1" dirty="0"/>
                  <a:t>為檢定是否存在顯著的迴歸關係，我們必須進行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是否為 </a:t>
                </a:r>
                <a:r>
                  <a:rPr lang="en-US" altLang="zh-TW" sz="2800" b="1" dirty="0"/>
                  <a:t>0 </a:t>
                </a:r>
                <a:r>
                  <a:rPr lang="zh-TW" altLang="en-US" sz="2800" b="1" dirty="0"/>
                  <a:t>的假設檢定</a:t>
                </a:r>
                <a:endParaRPr lang="en-US" altLang="zh-TW" sz="2800" b="1" dirty="0" smtClean="0"/>
              </a:p>
              <a:p>
                <a:r>
                  <a:rPr lang="zh-TW" altLang="zh-TW" sz="2800" b="1" dirty="0" smtClean="0">
                    <a:solidFill>
                      <a:srgbClr val="C00000"/>
                    </a:solidFill>
                  </a:rPr>
                  <a:t>步驟 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1</a:t>
                </a:r>
                <a:r>
                  <a:rPr lang="zh-TW" altLang="zh-TW" sz="2800" b="1" dirty="0">
                    <a:solidFill>
                      <a:srgbClr val="C00000"/>
                    </a:solidFill>
                  </a:rPr>
                  <a:t>.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zh-TW" altLang="zh-TW" sz="2800" b="1" dirty="0"/>
                  <a:t>建立適當的虛無和對立假設</a:t>
                </a:r>
                <a:endParaRPr lang="en-US" altLang="zh-TW" sz="2800" b="1" dirty="0"/>
              </a:p>
              <a:p>
                <a:r>
                  <a:rPr lang="en-US" altLang="zh-TW" sz="2800" b="1" i="1" dirty="0"/>
                  <a:t>H</a:t>
                </a:r>
                <a:r>
                  <a:rPr lang="en-US" altLang="zh-TW" sz="2800" b="1" baseline="-25000" dirty="0"/>
                  <a:t>0 </a:t>
                </a:r>
                <a:r>
                  <a:rPr lang="en-US" altLang="zh-TW" sz="2800" b="1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sz="2800" b="1" dirty="0"/>
                  <a:t>  =  0</a:t>
                </a:r>
                <a:r>
                  <a:rPr lang="en-US" altLang="zh-TW" sz="2800" b="1" i="1" dirty="0" smtClean="0"/>
                  <a:t> </a:t>
                </a:r>
                <a:r>
                  <a:rPr lang="zh-TW" altLang="en-US" sz="2800" b="1" i="1" dirty="0" smtClean="0"/>
                  <a:t>        </a:t>
                </a:r>
                <a:r>
                  <a:rPr lang="en-US" altLang="zh-TW" sz="2800" b="1" i="1" dirty="0"/>
                  <a:t>H</a:t>
                </a:r>
                <a:r>
                  <a:rPr lang="en-US" altLang="zh-TW" sz="2800" b="1" baseline="-25000" dirty="0"/>
                  <a:t>0 </a:t>
                </a:r>
                <a:r>
                  <a:rPr lang="en-US" altLang="zh-TW" sz="2800" b="1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800" b="1" i="1" dirty="0"/>
                  <a:t> </a:t>
                </a:r>
                <a:r>
                  <a:rPr lang="en-US" altLang="zh-TW" sz="2800" b="1" dirty="0"/>
                  <a:t>≤</a:t>
                </a:r>
                <a:r>
                  <a:rPr lang="zh-TW" altLang="en-US" sz="2800" b="1" dirty="0"/>
                  <a:t> </a:t>
                </a:r>
                <a:r>
                  <a:rPr lang="en-US" altLang="zh-TW" sz="2800" b="1" dirty="0"/>
                  <a:t>0</a:t>
                </a:r>
                <a:r>
                  <a:rPr lang="en-US" altLang="zh-TW" sz="2800" b="1" baseline="-25000" dirty="0" smtClean="0"/>
                  <a:t>                 </a:t>
                </a:r>
                <a:r>
                  <a:rPr lang="en-US" altLang="zh-TW" sz="2800" b="1" i="1" dirty="0"/>
                  <a:t>H</a:t>
                </a:r>
                <a:r>
                  <a:rPr lang="en-US" altLang="zh-TW" sz="2800" b="1" baseline="-25000" dirty="0"/>
                  <a:t>0 </a:t>
                </a:r>
                <a:r>
                  <a:rPr lang="en-US" altLang="zh-TW" sz="2800" b="1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800" b="1" i="1" dirty="0"/>
                  <a:t> </a:t>
                </a:r>
                <a:r>
                  <a:rPr lang="en-US" altLang="zh-TW" sz="2800" b="1" dirty="0"/>
                  <a:t>≥</a:t>
                </a:r>
                <a:r>
                  <a:rPr lang="zh-TW" altLang="en-US" sz="2800" b="1" dirty="0"/>
                  <a:t> </a:t>
                </a:r>
                <a:r>
                  <a:rPr lang="en-US" altLang="zh-TW" sz="2800" b="1" dirty="0"/>
                  <a:t>0</a:t>
                </a:r>
                <a:br>
                  <a:rPr lang="en-US" altLang="zh-TW" sz="2800" b="1" dirty="0"/>
                </a:br>
                <a:r>
                  <a:rPr lang="en-US" altLang="zh-TW" sz="2800" b="1" i="1" dirty="0"/>
                  <a:t>H</a:t>
                </a:r>
                <a:r>
                  <a:rPr lang="en-US" altLang="zh-TW" sz="2800" b="1" baseline="-25000" dirty="0"/>
                  <a:t>1</a:t>
                </a:r>
                <a:r>
                  <a:rPr lang="en-US" altLang="zh-TW" sz="2800" b="1" dirty="0"/>
                  <a:t> </a:t>
                </a:r>
                <a:r>
                  <a:rPr lang="en-US" altLang="zh-TW" sz="2800" b="1" dirty="0" smtClean="0"/>
                  <a:t>: </a:t>
                </a:r>
                <a:r>
                  <a:rPr lang="zh-TW" alt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800" b="1" i="1" dirty="0"/>
                  <a:t>  </a:t>
                </a:r>
                <a:r>
                  <a:rPr lang="en-US" altLang="zh-TW" sz="2800" b="1" i="1" dirty="0"/>
                  <a:t>≠</a:t>
                </a:r>
                <a:r>
                  <a:rPr lang="en-US" altLang="zh-TW" sz="2800" b="1" dirty="0"/>
                  <a:t> </a:t>
                </a:r>
                <a:r>
                  <a:rPr lang="zh-TW" altLang="en-US" sz="2800" b="1" dirty="0"/>
                  <a:t> </a:t>
                </a:r>
                <a:r>
                  <a:rPr lang="en-US" altLang="zh-TW" sz="2800" b="1" dirty="0"/>
                  <a:t>0</a:t>
                </a:r>
                <a:r>
                  <a:rPr lang="zh-TW" altLang="en-US" sz="2800" b="1" baseline="-25000" dirty="0" smtClean="0"/>
                  <a:t>              </a:t>
                </a:r>
                <a:r>
                  <a:rPr lang="en-US" altLang="zh-TW" sz="2800" b="1" i="1" dirty="0"/>
                  <a:t>H</a:t>
                </a:r>
                <a:r>
                  <a:rPr lang="en-US" altLang="zh-TW" sz="2800" b="1" baseline="-25000" dirty="0"/>
                  <a:t>1</a:t>
                </a:r>
                <a:r>
                  <a:rPr lang="en-US" altLang="zh-TW" sz="2800" b="1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sz="2800" b="1" dirty="0"/>
                  <a:t> &gt; 0</a:t>
                </a:r>
                <a:r>
                  <a:rPr lang="en-US" altLang="zh-TW" sz="2800" b="1" i="1" dirty="0" smtClean="0"/>
                  <a:t>          </a:t>
                </a:r>
                <a:r>
                  <a:rPr lang="zh-TW" altLang="en-US" sz="2800" b="1" i="1" dirty="0" smtClean="0"/>
                  <a:t> </a:t>
                </a:r>
                <a:r>
                  <a:rPr lang="en-US" altLang="zh-TW" sz="2800" b="1" i="1" dirty="0"/>
                  <a:t>H</a:t>
                </a:r>
                <a:r>
                  <a:rPr lang="en-US" altLang="zh-TW" sz="2800" b="1" baseline="-25000" dirty="0"/>
                  <a:t>1</a:t>
                </a:r>
                <a:r>
                  <a:rPr lang="en-US" altLang="zh-TW" sz="2800" b="1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sz="2800" b="1" dirty="0"/>
                  <a:t> &lt; 0</a:t>
                </a:r>
                <a:endParaRPr lang="zh-TW" altLang="zh-TW" sz="2800" b="1" dirty="0"/>
              </a:p>
              <a:p>
                <a:pPr marL="0" indent="0">
                  <a:buNone/>
                </a:pPr>
                <a:r>
                  <a:rPr lang="zh-TW" altLang="en-US" sz="2800" b="1" dirty="0">
                    <a:solidFill>
                      <a:srgbClr val="C00000"/>
                    </a:solidFill>
                  </a:rPr>
                  <a:t>             雙尾                   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右</a:t>
                </a:r>
                <a:r>
                  <a:rPr lang="zh-TW" altLang="en-US" sz="2800" b="1" dirty="0">
                    <a:solidFill>
                      <a:srgbClr val="C00000"/>
                    </a:solidFill>
                  </a:rPr>
                  <a:t>尾</a:t>
                </a:r>
                <a:r>
                  <a:rPr lang="zh-TW" altLang="en-US" sz="2800" b="1" dirty="0"/>
                  <a:t>                    </a:t>
                </a:r>
                <a:r>
                  <a:rPr lang="zh-TW" altLang="en-US" sz="2800" b="1" dirty="0" smtClean="0"/>
                  <a:t> </a:t>
                </a:r>
                <a:r>
                  <a:rPr lang="zh-TW" altLang="en-US" sz="2800" b="1">
                    <a:solidFill>
                      <a:srgbClr val="C00000"/>
                    </a:solidFill>
                  </a:rPr>
                  <a:t>左</a:t>
                </a:r>
                <a:r>
                  <a:rPr lang="zh-TW" altLang="en-US" sz="2800" b="1" smtClean="0">
                    <a:solidFill>
                      <a:srgbClr val="C00000"/>
                    </a:solidFill>
                  </a:rPr>
                  <a:t>尾</a:t>
                </a:r>
                <a:endParaRPr lang="en-US" altLang="zh-TW" sz="2800" b="1" i="1" dirty="0" smtClean="0"/>
              </a:p>
              <a:p>
                <a:r>
                  <a:rPr lang="en-US" altLang="zh-TW" sz="2800" b="1" i="1" dirty="0" smtClean="0"/>
                  <a:t>H</a:t>
                </a:r>
                <a:r>
                  <a:rPr lang="en-US" altLang="zh-TW" sz="2800" b="1" baseline="-25000" dirty="0" smtClean="0"/>
                  <a:t>0 </a:t>
                </a:r>
                <a:r>
                  <a:rPr lang="en-US" altLang="zh-TW" sz="2800" b="1" dirty="0"/>
                  <a:t>: </a:t>
                </a:r>
                <a:r>
                  <a:rPr lang="en-US" altLang="zh-TW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sz="2800" b="1" dirty="0"/>
                  <a:t>  =  </a:t>
                </a:r>
                <a:r>
                  <a:rPr lang="en-US" altLang="zh-TW" sz="2800" b="1" dirty="0" smtClean="0"/>
                  <a:t>0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zh-TW" sz="2800" b="1" i="1" dirty="0"/>
                  <a:t> H</a:t>
                </a:r>
                <a:r>
                  <a:rPr lang="en-US" altLang="zh-TW" sz="2800" b="1" baseline="-25000" dirty="0"/>
                  <a:t>0 </a:t>
                </a:r>
                <a:r>
                  <a:rPr lang="en-US" altLang="zh-TW" sz="2800" b="1" dirty="0" smtClean="0"/>
                  <a:t>:</a:t>
                </a:r>
                <a:r>
                  <a:rPr lang="zh-TW" altLang="en-US" sz="2800" b="1" dirty="0" smtClean="0"/>
                  <a:t>迴歸線的斜率為</a:t>
                </a:r>
                <a:r>
                  <a:rPr lang="en-US" altLang="zh-TW" sz="2800" b="1" dirty="0" smtClean="0"/>
                  <a:t>0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zh-TW" sz="2800" b="1" i="1" dirty="0"/>
                  <a:t> H</a:t>
                </a:r>
                <a:r>
                  <a:rPr lang="en-US" altLang="zh-TW" sz="2800" b="1" baseline="-25000" dirty="0"/>
                  <a:t>0 </a:t>
                </a:r>
                <a:r>
                  <a:rPr lang="en-US" altLang="zh-TW" sz="2800" b="1" dirty="0" smtClean="0"/>
                  <a:t>:x</a:t>
                </a:r>
                <a:r>
                  <a:rPr lang="zh-TW" altLang="en-US" sz="2800" b="1" dirty="0" smtClean="0"/>
                  <a:t>與</a:t>
                </a:r>
                <a:r>
                  <a:rPr lang="en-US" altLang="zh-TW" sz="2800" b="1" dirty="0" smtClean="0"/>
                  <a:t>y</a:t>
                </a:r>
                <a:r>
                  <a:rPr lang="zh-TW" altLang="en-US" sz="2800" b="1" dirty="0" smtClean="0"/>
                  <a:t>之間沒有線性關係</a:t>
                </a:r>
                <a:endParaRPr lang="en-US" altLang="zh-TW" sz="2800" b="1" dirty="0"/>
              </a:p>
              <a:p>
                <a:pPr marL="0" indent="0">
                  <a:buNone/>
                </a:pP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922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</a:rPr>
              <a:t>斜率的假設檢定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zh-TW" sz="2800" b="1" dirty="0">
                    <a:solidFill>
                      <a:srgbClr val="C00000"/>
                    </a:solidFill>
                  </a:rPr>
                  <a:t>步驟 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2</a:t>
                </a:r>
                <a:r>
                  <a:rPr lang="zh-TW" altLang="zh-TW" sz="2800" b="1" dirty="0">
                    <a:solidFill>
                      <a:srgbClr val="C00000"/>
                    </a:solidFill>
                  </a:rPr>
                  <a:t>.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zh-TW" altLang="en-US" sz="2800" b="1" dirty="0"/>
                  <a:t>確認檢定統計量及其分配</a:t>
                </a:r>
                <a:endParaRPr lang="en-US" altLang="zh-TW" sz="2800" b="1" dirty="0"/>
              </a:p>
              <a:p>
                <a14:m>
                  <m:oMath xmlns:m="http://schemas.openxmlformats.org/officeDocument/2006/math"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TW" altLang="en-US" sz="2800" b="1" i="1">
                                            <a:latin typeface="Cambria Math" panose="02040503050406030204" pitchFamily="18" charset="0"/>
                                          </a:rPr>
                                          <m:t>𝝈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nary>
                                  <m:naryPr>
                                    <m:chr m:val="∑"/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8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8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800" b="1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sSup>
                                  <m:sSup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TW" sz="28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8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altLang="zh-TW" sz="2800" dirty="0" smtClean="0"/>
              </a:p>
              <a:p>
                <a:r>
                  <a:rPr lang="zh-TW" altLang="en-US" sz="2800" b="1" dirty="0"/>
                  <a:t>因為</a:t>
                </a:r>
                <a:r>
                  <a:rPr lang="zh-TW" altLang="en-US" sz="2800" b="1" dirty="0">
                    <a:solidFill>
                      <a:srgbClr val="C00000"/>
                    </a:solidFill>
                  </a:rPr>
                  <a:t>當</a:t>
                </a:r>
                <a:r>
                  <a:rPr lang="en-US" altLang="zh-TW" sz="2800" b="1" i="1" dirty="0">
                    <a:solidFill>
                      <a:srgbClr val="C00000"/>
                    </a:solidFill>
                  </a:rPr>
                  <a:t>H</a:t>
                </a:r>
                <a:r>
                  <a:rPr lang="en-US" altLang="zh-TW" sz="2800" b="1" baseline="-25000" dirty="0">
                    <a:solidFill>
                      <a:srgbClr val="C00000"/>
                    </a:solidFill>
                  </a:rPr>
                  <a:t>0 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sz="2800" b="1" dirty="0"/>
                  <a:t>  =  </a:t>
                </a:r>
                <a:r>
                  <a:rPr lang="en-US" altLang="zh-TW" sz="2800" b="1" dirty="0" smtClean="0"/>
                  <a:t>0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為</a:t>
                </a:r>
                <a:r>
                  <a:rPr lang="zh-TW" altLang="en-US" sz="2800" b="1" dirty="0">
                    <a:solidFill>
                      <a:srgbClr val="C00000"/>
                    </a:solidFill>
                  </a:rPr>
                  <a:t>真</a:t>
                </a:r>
                <a:r>
                  <a:rPr lang="en-US" altLang="zh-TW" sz="28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sz="2800" b="1" dirty="0" smtClean="0"/>
                  <a:t>~N</a:t>
                </a:r>
                <a:r>
                  <a:rPr lang="en-US" altLang="zh-TW" sz="2800" b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sz="2800" b="1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altLang="zh-TW" sz="2800" b="1" i="1" baseline="3000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800" b="1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sz="2800" b="1" dirty="0" smtClean="0"/>
                  <a:t>)</a:t>
                </a:r>
                <a:endParaRPr lang="en-US" altLang="zh-TW" sz="2800" b="1" dirty="0">
                  <a:latin typeface="+mj-ea"/>
                </a:endParaRPr>
              </a:p>
              <a:p>
                <a:r>
                  <a:rPr lang="zh-TW" altLang="en-US" sz="2800" b="1" dirty="0">
                    <a:latin typeface="+mj-ea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TW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TW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TW" altLang="en-US" sz="2800" b="1" i="1">
                                            <a:latin typeface="Cambria Math" panose="02040503050406030204" pitchFamily="18" charset="0"/>
                                          </a:rPr>
                                          <m:t>𝝈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nary>
                                  <m:naryPr>
                                    <m:chr m:val="∑"/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8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8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800" b="1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sSup>
                                  <m:sSup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TW" sz="28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8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altLang="zh-TW" sz="2800" b="1" dirty="0">
                    <a:solidFill>
                      <a:srgbClr val="C00000"/>
                    </a:solidFill>
                    <a:latin typeface="+mj-ea"/>
                  </a:rPr>
                  <a:t>~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  <a:latin typeface="+mj-ea"/>
                  </a:rPr>
                  <a:t>t(n-2)  </a:t>
                </a:r>
                <a:r>
                  <a:rPr lang="zh-TW" altLang="en-US" sz="2800" b="1" dirty="0">
                    <a:solidFill>
                      <a:srgbClr val="C00000"/>
                    </a:solidFill>
                    <a:latin typeface="+mj-ea"/>
                  </a:rPr>
                  <a:t>自由度為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  <a:latin typeface="+mj-ea"/>
                  </a:rPr>
                  <a:t>n-2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  <a:latin typeface="+mj-ea"/>
                  </a:rPr>
                  <a:t>的</a:t>
                </a:r>
                <a:r>
                  <a:rPr lang="en-US" altLang="zh-TW" sz="2800" b="1" dirty="0">
                    <a:solidFill>
                      <a:srgbClr val="C00000"/>
                    </a:solidFill>
                    <a:latin typeface="+mj-ea"/>
                  </a:rPr>
                  <a:t>t</a:t>
                </a:r>
                <a:r>
                  <a:rPr lang="zh-TW" altLang="en-US" sz="2800" b="1" dirty="0">
                    <a:solidFill>
                      <a:srgbClr val="C00000"/>
                    </a:solidFill>
                    <a:latin typeface="+mj-ea"/>
                  </a:rPr>
                  <a:t>分配</a:t>
                </a:r>
                <a:endParaRPr lang="en-US" altLang="zh-TW" sz="2800" b="1" dirty="0">
                  <a:latin typeface="+mj-ea"/>
                </a:endParaRPr>
              </a:p>
              <a:p>
                <a:r>
                  <a:rPr lang="zh-TW" altLang="zh-TW" sz="2800" b="1" dirty="0">
                    <a:solidFill>
                      <a:srgbClr val="C00000"/>
                    </a:solidFill>
                  </a:rPr>
                  <a:t>步驟 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3</a:t>
                </a:r>
                <a:r>
                  <a:rPr lang="zh-TW" altLang="zh-TW" sz="2800" b="1" dirty="0">
                    <a:solidFill>
                      <a:srgbClr val="C00000"/>
                    </a:solidFill>
                  </a:rPr>
                  <a:t>.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zh-TW" altLang="en-US" sz="2800" b="1" dirty="0"/>
                  <a:t>選定顯著水準</a:t>
                </a:r>
                <a:r>
                  <a:rPr lang="en-US" altLang="zh-TW" sz="2800" b="1" dirty="0"/>
                  <a:t>α</a:t>
                </a:r>
              </a:p>
              <a:p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 b="-2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9343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B050"/>
                </a:solidFill>
              </a:rPr>
              <a:t>斜率的假設檢定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 smtClean="0">
                <a:solidFill>
                  <a:srgbClr val="C00000"/>
                </a:solidFill>
              </a:rPr>
              <a:t>步驟 </a:t>
            </a:r>
            <a:r>
              <a:rPr lang="en-US" altLang="zh-TW" sz="2800" b="1" dirty="0">
                <a:solidFill>
                  <a:srgbClr val="C00000"/>
                </a:solidFill>
              </a:rPr>
              <a:t>4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.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 </a:t>
            </a:r>
            <a:r>
              <a:rPr lang="zh-TW" altLang="en-US" sz="2800" b="1" dirty="0" smtClean="0"/>
              <a:t>寫出決策</a:t>
            </a:r>
            <a:r>
              <a:rPr lang="zh-TW" altLang="zh-TW" sz="2800" b="1" dirty="0" smtClean="0"/>
              <a:t>法則</a:t>
            </a:r>
            <a:r>
              <a:rPr lang="en-US" altLang="zh-TW" sz="2800" b="1" dirty="0" smtClean="0"/>
              <a:t>(</a:t>
            </a:r>
            <a:r>
              <a:rPr lang="zh-TW" altLang="en-US" sz="2800" b="1" dirty="0">
                <a:solidFill>
                  <a:srgbClr val="C00000"/>
                </a:solidFill>
              </a:rPr>
              <a:t>臨界值法</a:t>
            </a:r>
            <a:r>
              <a:rPr lang="en-US" altLang="zh-TW" sz="2800" b="1" dirty="0" smtClean="0"/>
              <a:t>)</a:t>
            </a:r>
          </a:p>
          <a:p>
            <a:r>
              <a:rPr lang="zh-TW" altLang="zh-TW" sz="2800" b="1" dirty="0"/>
              <a:t>利用</a:t>
            </a:r>
            <a:r>
              <a:rPr lang="zh-TW" altLang="zh-TW" sz="2800" b="1" dirty="0" smtClean="0"/>
              <a:t>比較</a:t>
            </a:r>
            <a:r>
              <a:rPr lang="zh-TW" altLang="en-US" sz="2800" b="1" dirty="0" smtClean="0"/>
              <a:t>觀察的</a:t>
            </a:r>
            <a:r>
              <a:rPr lang="zh-TW" altLang="zh-TW" sz="2800" b="1" dirty="0" smtClean="0"/>
              <a:t>檢定</a:t>
            </a:r>
            <a:r>
              <a:rPr lang="zh-TW" altLang="zh-TW" sz="2800" b="1" dirty="0"/>
              <a:t>統計量 </a:t>
            </a:r>
            <a:r>
              <a:rPr lang="en-US" altLang="zh-TW" sz="2800" b="1" i="1" dirty="0" err="1" smtClean="0"/>
              <a:t>T</a:t>
            </a:r>
            <a:r>
              <a:rPr lang="en-US" altLang="zh-TW" sz="2800" b="1" i="1" baseline="-25000" dirty="0" err="1" smtClean="0"/>
              <a:t>obs</a:t>
            </a:r>
            <a:r>
              <a:rPr lang="zh-TW" altLang="en-US" sz="2800" b="1" dirty="0" smtClean="0"/>
              <a:t>值</a:t>
            </a:r>
            <a:r>
              <a:rPr lang="zh-TW" altLang="zh-TW" sz="2800" b="1" dirty="0" smtClean="0"/>
              <a:t> </a:t>
            </a:r>
            <a:r>
              <a:rPr lang="zh-TW" altLang="zh-TW" sz="2800" b="1" dirty="0"/>
              <a:t>與臨界值，以</a:t>
            </a:r>
            <a:r>
              <a:rPr lang="zh-TW" altLang="zh-TW" sz="2800" b="1" dirty="0" smtClean="0"/>
              <a:t>進行檢定</a:t>
            </a:r>
            <a:r>
              <a:rPr lang="zh-TW" altLang="zh-TW" sz="2800" b="1" dirty="0"/>
              <a:t>。</a:t>
            </a:r>
          </a:p>
          <a:p>
            <a:r>
              <a:rPr lang="zh-TW" altLang="zh-TW" sz="2800" b="1" dirty="0" smtClean="0"/>
              <a:t>查</a:t>
            </a:r>
            <a:r>
              <a:rPr lang="en-US" altLang="zh-TW" sz="2800" b="1" dirty="0"/>
              <a:t>t</a:t>
            </a:r>
            <a:r>
              <a:rPr lang="zh-TW" altLang="zh-TW" sz="2800" b="1" dirty="0" smtClean="0"/>
              <a:t>分配</a:t>
            </a:r>
            <a:r>
              <a:rPr lang="zh-TW" altLang="zh-TW" sz="2800" b="1" dirty="0"/>
              <a:t>表</a:t>
            </a:r>
            <a:r>
              <a:rPr lang="zh-TW" altLang="zh-TW" sz="2800" b="1" dirty="0" smtClean="0"/>
              <a:t>可</a:t>
            </a:r>
            <a:r>
              <a:rPr lang="zh-TW" altLang="en-US" sz="2800" b="1" dirty="0" smtClean="0"/>
              <a:t>得到</a:t>
            </a:r>
            <a:r>
              <a:rPr lang="zh-TW" altLang="zh-TW" sz="2800" b="1" dirty="0"/>
              <a:t>臨界值，</a:t>
            </a:r>
            <a:r>
              <a:rPr lang="zh-TW" altLang="en-US" sz="2800" b="1" dirty="0" smtClean="0"/>
              <a:t>決策</a:t>
            </a:r>
            <a:r>
              <a:rPr lang="zh-TW" altLang="zh-TW" sz="2800" b="1" dirty="0"/>
              <a:t>法則是</a:t>
            </a:r>
            <a:r>
              <a:rPr lang="zh-TW" altLang="zh-TW" sz="2800" b="1" dirty="0" smtClean="0"/>
              <a:t>：</a:t>
            </a:r>
            <a:endParaRPr lang="en-US" altLang="zh-TW" sz="2800" b="1" dirty="0" smtClean="0"/>
          </a:p>
          <a:p>
            <a:endParaRPr lang="en-US" altLang="zh-TW" sz="2800" b="1" dirty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zh-TW" sz="2800" b="1" dirty="0" smtClean="0"/>
              <a:t>	</a:t>
            </a:r>
            <a:r>
              <a:rPr lang="zh-TW" altLang="en-US" sz="2800" b="1" dirty="0" smtClean="0"/>
              <a:t>雙尾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若</a:t>
            </a:r>
            <a:r>
              <a:rPr lang="en-US" altLang="zh-TW" sz="2800" b="1" i="1" dirty="0" err="1" smtClean="0">
                <a:solidFill>
                  <a:srgbClr val="C00000"/>
                </a:solidFill>
              </a:rPr>
              <a:t>T</a:t>
            </a:r>
            <a:r>
              <a:rPr lang="en-US" altLang="zh-TW" sz="2800" b="1" i="1" baseline="-25000" dirty="0" err="1" smtClean="0">
                <a:solidFill>
                  <a:srgbClr val="C00000"/>
                </a:solidFill>
              </a:rPr>
              <a:t>obs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&gt;</a:t>
            </a:r>
            <a:r>
              <a:rPr lang="en-US" altLang="zh-TW" sz="2800" b="1" i="1" dirty="0" smtClean="0">
                <a:solidFill>
                  <a:srgbClr val="C00000"/>
                </a:solidFill>
              </a:rPr>
              <a:t>t</a:t>
            </a:r>
            <a:r>
              <a:rPr lang="en-US" altLang="zh-TW" sz="2800" b="1" baseline="-25000" dirty="0" smtClean="0">
                <a:solidFill>
                  <a:srgbClr val="C00000"/>
                </a:solidFill>
              </a:rPr>
              <a:t>α/2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(n-2)</a:t>
            </a:r>
            <a:r>
              <a:rPr lang="zh-TW" altLang="zh-TW" sz="2800" b="1" dirty="0">
                <a:solidFill>
                  <a:srgbClr val="C00000"/>
                </a:solidFill>
              </a:rPr>
              <a:t>或</a:t>
            </a:r>
            <a:r>
              <a:rPr lang="en-US" altLang="zh-TW" sz="2800" b="1" i="1" dirty="0" err="1" smtClean="0">
                <a:solidFill>
                  <a:srgbClr val="C00000"/>
                </a:solidFill>
              </a:rPr>
              <a:t>T</a:t>
            </a:r>
            <a:r>
              <a:rPr lang="en-US" altLang="zh-TW" sz="2800" b="1" i="1" baseline="-25000" dirty="0" err="1" smtClean="0">
                <a:solidFill>
                  <a:srgbClr val="C00000"/>
                </a:solidFill>
              </a:rPr>
              <a:t>obs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&lt;-</a:t>
            </a:r>
            <a:r>
              <a:rPr lang="en-US" altLang="zh-TW" sz="2800" b="1" i="1" dirty="0" smtClean="0">
                <a:solidFill>
                  <a:srgbClr val="C00000"/>
                </a:solidFill>
              </a:rPr>
              <a:t>t</a:t>
            </a:r>
            <a:r>
              <a:rPr lang="en-US" altLang="zh-TW" sz="2800" b="1" baseline="-25000" dirty="0" smtClean="0">
                <a:solidFill>
                  <a:srgbClr val="C00000"/>
                </a:solidFill>
              </a:rPr>
              <a:t>α/2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(n-2)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，拒絕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800" b="1" i="1" dirty="0">
                <a:solidFill>
                  <a:srgbClr val="C00000"/>
                </a:solidFill>
              </a:rPr>
              <a:t>H</a:t>
            </a:r>
            <a:r>
              <a:rPr lang="en-US" altLang="zh-TW" sz="2800" b="1" baseline="-25000" dirty="0">
                <a:solidFill>
                  <a:srgbClr val="C00000"/>
                </a:solidFill>
              </a:rPr>
              <a:t>0</a:t>
            </a:r>
            <a:r>
              <a:rPr lang="en-US" altLang="zh-TW" sz="2800" b="1" dirty="0">
                <a:solidFill>
                  <a:srgbClr val="C00000"/>
                </a:solidFill>
              </a:rPr>
              <a:t> </a:t>
            </a:r>
            <a:endParaRPr lang="zh-TW" altLang="zh-TW" sz="28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800" b="1" dirty="0" smtClean="0"/>
              <a:t>  右尾</a:t>
            </a: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zh-TW" sz="2800" b="1" dirty="0">
                <a:solidFill>
                  <a:srgbClr val="C00000"/>
                </a:solidFill>
              </a:rPr>
              <a:t>若</a:t>
            </a:r>
            <a:r>
              <a:rPr lang="en-US" altLang="zh-TW" sz="2800" b="1" i="1" dirty="0" err="1" smtClean="0">
                <a:solidFill>
                  <a:srgbClr val="C00000"/>
                </a:solidFill>
              </a:rPr>
              <a:t>T</a:t>
            </a:r>
            <a:r>
              <a:rPr lang="en-US" altLang="zh-TW" sz="2800" b="1" i="1" baseline="-25000" dirty="0" err="1" smtClean="0">
                <a:solidFill>
                  <a:srgbClr val="C00000"/>
                </a:solidFill>
              </a:rPr>
              <a:t>obs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&gt;</a:t>
            </a:r>
            <a:r>
              <a:rPr lang="en-US" altLang="zh-TW" sz="2800" b="1" i="1" dirty="0" smtClean="0">
                <a:solidFill>
                  <a:srgbClr val="C00000"/>
                </a:solidFill>
              </a:rPr>
              <a:t>t</a:t>
            </a:r>
            <a:r>
              <a:rPr lang="en-US" altLang="zh-TW" sz="2800" b="1" baseline="-25000" dirty="0" smtClean="0">
                <a:solidFill>
                  <a:srgbClr val="C00000"/>
                </a:solidFill>
              </a:rPr>
              <a:t>α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(n-2)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，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則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拒絕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800" b="1" i="1" dirty="0" smtClean="0">
                <a:solidFill>
                  <a:srgbClr val="C00000"/>
                </a:solidFill>
              </a:rPr>
              <a:t>H</a:t>
            </a:r>
            <a:r>
              <a:rPr lang="en-US" altLang="zh-TW" sz="2800" b="1" baseline="-25000" dirty="0" smtClean="0">
                <a:solidFill>
                  <a:srgbClr val="C00000"/>
                </a:solidFill>
              </a:rPr>
              <a:t>0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800" b="1" dirty="0" smtClean="0"/>
              <a:t>  左尾</a:t>
            </a: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若</a:t>
            </a:r>
            <a:r>
              <a:rPr lang="en-US" altLang="zh-TW" sz="2800" b="1" i="1" dirty="0" err="1">
                <a:solidFill>
                  <a:srgbClr val="C00000"/>
                </a:solidFill>
              </a:rPr>
              <a:t>T</a:t>
            </a:r>
            <a:r>
              <a:rPr lang="en-US" altLang="zh-TW" sz="2800" b="1" i="1" baseline="-25000" dirty="0" err="1">
                <a:solidFill>
                  <a:srgbClr val="C00000"/>
                </a:solidFill>
              </a:rPr>
              <a:t>obs</a:t>
            </a:r>
            <a:r>
              <a:rPr lang="en-US" altLang="zh-TW" sz="2800" b="1" dirty="0">
                <a:solidFill>
                  <a:srgbClr val="C00000"/>
                </a:solidFill>
              </a:rPr>
              <a:t>&lt;-</a:t>
            </a:r>
            <a:r>
              <a:rPr lang="en-US" altLang="zh-TW" sz="2800" b="1" i="1" dirty="0" smtClean="0">
                <a:solidFill>
                  <a:srgbClr val="C00000"/>
                </a:solidFill>
              </a:rPr>
              <a:t>t</a:t>
            </a:r>
            <a:r>
              <a:rPr lang="en-US" altLang="zh-TW" sz="2800" b="1" baseline="-25000" dirty="0" smtClean="0">
                <a:solidFill>
                  <a:srgbClr val="C00000"/>
                </a:solidFill>
              </a:rPr>
              <a:t>α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(n-2)</a:t>
            </a:r>
            <a:r>
              <a:rPr lang="zh-TW" altLang="zh-TW" sz="2800" b="1" dirty="0" smtClean="0">
                <a:solidFill>
                  <a:srgbClr val="C00000"/>
                </a:solidFill>
              </a:rPr>
              <a:t>，</a:t>
            </a:r>
            <a:r>
              <a:rPr lang="zh-TW" altLang="en-US" sz="2800" b="1" dirty="0">
                <a:solidFill>
                  <a:srgbClr val="C00000"/>
                </a:solidFill>
              </a:rPr>
              <a:t>則</a:t>
            </a:r>
            <a:r>
              <a:rPr lang="zh-TW" altLang="zh-TW" sz="2800" b="1" dirty="0">
                <a:solidFill>
                  <a:srgbClr val="C00000"/>
                </a:solidFill>
              </a:rPr>
              <a:t>拒絕</a:t>
            </a:r>
            <a:r>
              <a:rPr lang="en-US" altLang="zh-TW" sz="2800" b="1" dirty="0">
                <a:solidFill>
                  <a:srgbClr val="C00000"/>
                </a:solidFill>
              </a:rPr>
              <a:t> </a:t>
            </a:r>
            <a:r>
              <a:rPr lang="en-US" altLang="zh-TW" sz="2800" b="1" i="1" dirty="0">
                <a:solidFill>
                  <a:srgbClr val="C00000"/>
                </a:solidFill>
              </a:rPr>
              <a:t>H</a:t>
            </a:r>
            <a:r>
              <a:rPr lang="en-US" altLang="zh-TW" sz="2800" b="1" baseline="-25000" dirty="0">
                <a:solidFill>
                  <a:srgbClr val="C00000"/>
                </a:solidFill>
              </a:rPr>
              <a:t>0</a:t>
            </a:r>
            <a:endParaRPr lang="en-US" altLang="zh-TW" sz="2800" b="1" dirty="0"/>
          </a:p>
          <a:p>
            <a:pPr marL="0" indent="0">
              <a:buNone/>
            </a:pP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815328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B050"/>
                </a:solidFill>
              </a:rPr>
              <a:t>斜率的假設檢定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solidFill>
                  <a:srgbClr val="C00000"/>
                </a:solidFill>
              </a:rPr>
              <a:t>步驟 </a:t>
            </a:r>
            <a:r>
              <a:rPr lang="en-US" altLang="zh-TW" sz="2800" b="1" dirty="0">
                <a:solidFill>
                  <a:srgbClr val="C00000"/>
                </a:solidFill>
              </a:rPr>
              <a:t>4</a:t>
            </a:r>
            <a:r>
              <a:rPr lang="zh-TW" altLang="zh-TW" sz="2800" b="1" dirty="0">
                <a:solidFill>
                  <a:srgbClr val="C00000"/>
                </a:solidFill>
              </a:rPr>
              <a:t>.</a:t>
            </a:r>
            <a:r>
              <a:rPr lang="en-US" altLang="zh-TW" sz="2800" b="1" dirty="0">
                <a:solidFill>
                  <a:srgbClr val="C00000"/>
                </a:solidFill>
              </a:rPr>
              <a:t> </a:t>
            </a:r>
            <a:r>
              <a:rPr lang="zh-TW" altLang="en-US" sz="2800" b="1" dirty="0"/>
              <a:t>寫出決策</a:t>
            </a:r>
            <a:r>
              <a:rPr lang="zh-TW" altLang="zh-TW" sz="2800" b="1" dirty="0"/>
              <a:t>法則</a:t>
            </a:r>
            <a:r>
              <a:rPr lang="en-US" altLang="zh-TW" sz="2800" b="1" dirty="0"/>
              <a:t>(</a:t>
            </a:r>
            <a:r>
              <a:rPr lang="en-US" altLang="zh-TW" sz="2800" b="1" dirty="0">
                <a:solidFill>
                  <a:srgbClr val="C00000"/>
                </a:solidFill>
              </a:rPr>
              <a:t>p</a:t>
            </a:r>
            <a:r>
              <a:rPr lang="zh-TW" altLang="en-US" sz="2800" b="1" dirty="0">
                <a:solidFill>
                  <a:srgbClr val="C00000"/>
                </a:solidFill>
              </a:rPr>
              <a:t>值法</a:t>
            </a:r>
            <a:r>
              <a:rPr lang="en-US" altLang="zh-TW" sz="2800" b="1" dirty="0"/>
              <a:t>)</a:t>
            </a:r>
          </a:p>
          <a:p>
            <a:r>
              <a:rPr lang="zh-TW" altLang="en-US" sz="2800" b="1" dirty="0"/>
              <a:t>決策</a:t>
            </a:r>
            <a:r>
              <a:rPr lang="zh-TW" altLang="zh-TW" sz="2800" b="1" dirty="0"/>
              <a:t>法則是：</a:t>
            </a:r>
          </a:p>
          <a:p>
            <a:pPr>
              <a:buNone/>
            </a:pPr>
            <a:r>
              <a:rPr lang="zh-TW" altLang="zh-TW" sz="2800" b="1" dirty="0"/>
              <a:t>            	   </a:t>
            </a:r>
            <a:r>
              <a:rPr lang="zh-TW" altLang="zh-TW" sz="2800" b="1" dirty="0">
                <a:solidFill>
                  <a:srgbClr val="C00000"/>
                </a:solidFill>
              </a:rPr>
              <a:t>若</a:t>
            </a:r>
            <a:r>
              <a:rPr lang="en-US" altLang="zh-TW" sz="2800" b="1" dirty="0">
                <a:solidFill>
                  <a:srgbClr val="C00000"/>
                </a:solidFill>
              </a:rPr>
              <a:t> </a:t>
            </a:r>
            <a:r>
              <a:rPr lang="en-US" altLang="zh-TW" sz="2800" b="1" i="1" dirty="0">
                <a:solidFill>
                  <a:srgbClr val="C00000"/>
                </a:solidFill>
              </a:rPr>
              <a:t>p </a:t>
            </a:r>
            <a:r>
              <a:rPr lang="zh-TW" altLang="zh-TW" sz="2800" b="1" dirty="0">
                <a:solidFill>
                  <a:srgbClr val="C00000"/>
                </a:solidFill>
              </a:rPr>
              <a:t>值 </a:t>
            </a:r>
            <a:r>
              <a:rPr lang="en-US" altLang="zh-TW" sz="2800" b="1" dirty="0">
                <a:solidFill>
                  <a:srgbClr val="C00000"/>
                </a:solidFill>
              </a:rPr>
              <a:t>&lt;</a:t>
            </a:r>
            <a:r>
              <a:rPr lang="en-US" altLang="zh-TW" sz="2800" b="1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altLang="zh-TW" sz="2800" b="1" i="1" dirty="0">
                <a:solidFill>
                  <a:srgbClr val="C00000"/>
                </a:solidFill>
              </a:rPr>
              <a:t>α</a:t>
            </a:r>
            <a:r>
              <a:rPr lang="zh-TW" altLang="zh-TW" sz="2800" b="1" dirty="0">
                <a:solidFill>
                  <a:srgbClr val="C00000"/>
                </a:solidFill>
              </a:rPr>
              <a:t>，則拒絕</a:t>
            </a:r>
            <a:r>
              <a:rPr lang="en-US" altLang="zh-TW" sz="2800" b="1" i="1" dirty="0">
                <a:solidFill>
                  <a:srgbClr val="C00000"/>
                </a:solidFill>
              </a:rPr>
              <a:t>H</a:t>
            </a:r>
            <a:r>
              <a:rPr lang="en-US" altLang="zh-TW" sz="2800" b="1" baseline="-25000" dirty="0">
                <a:solidFill>
                  <a:srgbClr val="C00000"/>
                </a:solidFill>
              </a:rPr>
              <a:t>0</a:t>
            </a:r>
            <a:endParaRPr lang="zh-TW" altLang="zh-TW" sz="28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altLang="zh-TW" sz="2800" b="1" dirty="0" smtClean="0"/>
          </a:p>
          <a:p>
            <a:r>
              <a:rPr lang="en-US" altLang="zh-TW" sz="2800" b="1" i="1" dirty="0" smtClean="0"/>
              <a:t>p </a:t>
            </a:r>
            <a:r>
              <a:rPr lang="zh-TW" altLang="zh-TW" sz="2800" b="1" dirty="0" smtClean="0"/>
              <a:t>值</a:t>
            </a:r>
            <a:r>
              <a:rPr lang="zh-TW" altLang="en-US" sz="2800" b="1" dirty="0" smtClean="0"/>
              <a:t>公式</a:t>
            </a:r>
            <a:endParaRPr lang="en-US" altLang="zh-TW" sz="2800" b="1" dirty="0" smtClean="0"/>
          </a:p>
          <a:p>
            <a:pPr>
              <a:buNone/>
            </a:pPr>
            <a:r>
              <a:rPr lang="zh-TW" altLang="en-US" sz="2800" b="1" dirty="0" smtClean="0"/>
              <a:t>  雙</a:t>
            </a:r>
            <a:r>
              <a:rPr lang="zh-TW" altLang="en-US" sz="2800" b="1" dirty="0"/>
              <a:t>尾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sz="2800" b="1" i="1" dirty="0" smtClean="0"/>
              <a:t>p </a:t>
            </a:r>
            <a:r>
              <a:rPr lang="zh-TW" altLang="zh-TW" sz="2800" b="1" dirty="0"/>
              <a:t>值</a:t>
            </a:r>
            <a:r>
              <a:rPr lang="en-US" altLang="zh-TW" sz="2800" b="1" dirty="0"/>
              <a:t>=</a:t>
            </a:r>
            <a:r>
              <a:rPr lang="en-US" altLang="zh-TW" sz="2800" b="1" dirty="0" smtClean="0"/>
              <a:t>2P(T</a:t>
            </a:r>
            <a:r>
              <a:rPr lang="zh-TW" altLang="en-US" sz="2800" b="1" dirty="0" smtClean="0"/>
              <a:t> </a:t>
            </a:r>
            <a:r>
              <a:rPr lang="en-US" altLang="zh-TW" sz="2800" b="1" dirty="0" smtClean="0"/>
              <a:t>≥</a:t>
            </a:r>
            <a:r>
              <a:rPr lang="zh-TW" altLang="en-US" sz="2800" b="1" dirty="0" smtClean="0"/>
              <a:t> </a:t>
            </a:r>
            <a:r>
              <a:rPr lang="en-US" altLang="zh-TW" sz="2800" b="1" dirty="0" smtClean="0"/>
              <a:t>|</a:t>
            </a:r>
            <a:r>
              <a:rPr lang="en-US" altLang="zh-TW" sz="2800" b="1" i="1" dirty="0" err="1"/>
              <a:t>T</a:t>
            </a:r>
            <a:r>
              <a:rPr lang="en-US" altLang="zh-TW" sz="2800" b="1" i="1" dirty="0" err="1" smtClean="0"/>
              <a:t>obs</a:t>
            </a:r>
            <a:r>
              <a:rPr lang="en-US" altLang="zh-TW" sz="2800" b="1" dirty="0" smtClean="0"/>
              <a:t>|</a:t>
            </a:r>
            <a:r>
              <a:rPr lang="zh-TW" altLang="en-US" sz="2800" b="1" dirty="0" smtClean="0"/>
              <a:t> </a:t>
            </a:r>
            <a:r>
              <a:rPr lang="en-US" altLang="zh-TW" sz="2800" b="1" dirty="0" smtClean="0"/>
              <a:t>|</a:t>
            </a:r>
            <a:r>
              <a:rPr lang="zh-TW" altLang="en-US" sz="2800" b="1" dirty="0"/>
              <a:t>當</a:t>
            </a:r>
            <a:r>
              <a:rPr lang="en-US" altLang="zh-TW" sz="2800" b="1" i="1" dirty="0"/>
              <a:t>H</a:t>
            </a:r>
            <a:r>
              <a:rPr lang="en-US" altLang="zh-TW" sz="2800" b="1" baseline="-25000" dirty="0"/>
              <a:t>0</a:t>
            </a:r>
            <a:r>
              <a:rPr lang="zh-TW" altLang="en-US" sz="2800" b="1" dirty="0"/>
              <a:t>為真</a:t>
            </a:r>
            <a:r>
              <a:rPr lang="en-US" altLang="zh-TW" sz="2800" b="1" dirty="0"/>
              <a:t>)</a:t>
            </a:r>
          </a:p>
          <a:p>
            <a:pPr>
              <a:buNone/>
            </a:pPr>
            <a:r>
              <a:rPr lang="zh-TW" altLang="en-US" sz="2800" b="1" dirty="0" smtClean="0"/>
              <a:t>  右</a:t>
            </a:r>
            <a:r>
              <a:rPr lang="zh-TW" altLang="en-US" sz="2800" b="1" dirty="0"/>
              <a:t>尾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sz="2800" b="1" i="1" dirty="0"/>
              <a:t>p </a:t>
            </a:r>
            <a:r>
              <a:rPr lang="zh-TW" altLang="zh-TW" sz="2800" b="1" dirty="0"/>
              <a:t>值</a:t>
            </a:r>
            <a:r>
              <a:rPr lang="en-US" altLang="zh-TW" sz="2800" b="1" dirty="0" smtClean="0"/>
              <a:t>=P(T</a:t>
            </a:r>
            <a:r>
              <a:rPr lang="zh-TW" altLang="en-US" sz="2800" b="1" dirty="0" smtClean="0"/>
              <a:t> </a:t>
            </a:r>
            <a:r>
              <a:rPr lang="en-US" altLang="zh-TW" sz="2800" b="1" dirty="0"/>
              <a:t>≥</a:t>
            </a:r>
            <a:r>
              <a:rPr lang="zh-TW" altLang="en-US" sz="2800" b="1" dirty="0"/>
              <a:t> </a:t>
            </a:r>
            <a:r>
              <a:rPr lang="en-US" altLang="zh-TW" sz="2800" b="1" i="1" dirty="0" err="1" smtClean="0"/>
              <a:t>Tobs</a:t>
            </a:r>
            <a:r>
              <a:rPr lang="zh-TW" altLang="en-US" sz="2800" b="1" dirty="0" smtClean="0"/>
              <a:t> </a:t>
            </a:r>
            <a:r>
              <a:rPr lang="en-US" altLang="zh-TW" sz="2800" b="1" dirty="0"/>
              <a:t>|</a:t>
            </a:r>
            <a:r>
              <a:rPr lang="zh-TW" altLang="en-US" sz="2800" b="1" dirty="0"/>
              <a:t>當</a:t>
            </a:r>
            <a:r>
              <a:rPr lang="en-US" altLang="zh-TW" sz="2800" b="1" i="1" dirty="0"/>
              <a:t>H</a:t>
            </a:r>
            <a:r>
              <a:rPr lang="en-US" altLang="zh-TW" sz="2800" b="1" baseline="-25000" dirty="0"/>
              <a:t>0</a:t>
            </a:r>
            <a:r>
              <a:rPr lang="zh-TW" altLang="en-US" sz="2800" b="1" dirty="0"/>
              <a:t>為真</a:t>
            </a:r>
            <a:r>
              <a:rPr lang="en-US" altLang="zh-TW" sz="2800" b="1" dirty="0" smtClean="0"/>
              <a:t>)</a:t>
            </a:r>
            <a:endParaRPr lang="zh-TW" altLang="zh-TW" sz="2800" b="1" dirty="0"/>
          </a:p>
          <a:p>
            <a:pPr marL="0" indent="0">
              <a:buNone/>
            </a:pPr>
            <a:r>
              <a:rPr lang="zh-TW" altLang="en-US" sz="2800" b="1" dirty="0" smtClean="0"/>
              <a:t>  左</a:t>
            </a:r>
            <a:r>
              <a:rPr lang="zh-TW" altLang="en-US" sz="2800" b="1" dirty="0"/>
              <a:t>尾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sz="2800" b="1" i="1" dirty="0"/>
              <a:t>p </a:t>
            </a:r>
            <a:r>
              <a:rPr lang="zh-TW" altLang="zh-TW" sz="2800" b="1" dirty="0"/>
              <a:t>值</a:t>
            </a:r>
            <a:r>
              <a:rPr lang="en-US" altLang="zh-TW" sz="2800" b="1" dirty="0"/>
              <a:t>=P(T</a:t>
            </a:r>
            <a:r>
              <a:rPr lang="zh-TW" altLang="en-US" sz="2800" b="1" dirty="0"/>
              <a:t> </a:t>
            </a:r>
            <a:r>
              <a:rPr lang="en-US" altLang="zh-TW" sz="2800" b="1" dirty="0" smtClean="0"/>
              <a:t>≤</a:t>
            </a:r>
            <a:r>
              <a:rPr lang="zh-TW" altLang="en-US" sz="2800" b="1" dirty="0" smtClean="0"/>
              <a:t> </a:t>
            </a:r>
            <a:r>
              <a:rPr lang="en-US" altLang="zh-TW" sz="2800" b="1" i="1" dirty="0" err="1"/>
              <a:t>Tobs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|</a:t>
            </a:r>
            <a:r>
              <a:rPr lang="zh-TW" altLang="en-US" sz="2800" b="1" dirty="0"/>
              <a:t>當</a:t>
            </a:r>
            <a:r>
              <a:rPr lang="en-US" altLang="zh-TW" sz="2800" b="1" i="1" dirty="0"/>
              <a:t>H</a:t>
            </a:r>
            <a:r>
              <a:rPr lang="en-US" altLang="zh-TW" sz="2800" b="1" baseline="-25000" dirty="0"/>
              <a:t>0</a:t>
            </a:r>
            <a:r>
              <a:rPr lang="zh-TW" altLang="en-US" sz="2800" b="1" dirty="0"/>
              <a:t>為真</a:t>
            </a:r>
            <a:r>
              <a:rPr lang="en-US" altLang="zh-TW" sz="2800" b="1" dirty="0"/>
              <a:t>)</a:t>
            </a:r>
            <a:endParaRPr lang="zh-TW" altLang="zh-TW" sz="2800" b="1" dirty="0"/>
          </a:p>
          <a:p>
            <a:pPr marL="0" indent="0">
              <a:buNone/>
            </a:pP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89902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</a:rPr>
              <a:t>迴歸分析簡介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/>
              <a:t>例</a:t>
            </a:r>
            <a:r>
              <a:rPr lang="en-US" altLang="zh-TW" sz="2800" b="1" dirty="0" smtClean="0"/>
              <a:t>:</a:t>
            </a:r>
            <a:r>
              <a:rPr lang="zh-TW" altLang="en-US" sz="2800" b="1" dirty="0" smtClean="0"/>
              <a:t> 某</a:t>
            </a:r>
            <a:r>
              <a:rPr lang="zh-TW" altLang="en-US" sz="2800" b="1" dirty="0"/>
              <a:t>經濟學家有興趣知道汽油價格的改變對汽油需求的影響</a:t>
            </a:r>
            <a:endParaRPr lang="en-US" altLang="zh-TW" sz="2800" b="1" dirty="0" smtClean="0"/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Y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汽油</a:t>
            </a:r>
            <a:r>
              <a:rPr lang="zh-TW" altLang="en-US" sz="2800" b="1" dirty="0"/>
              <a:t>需求</a:t>
            </a:r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x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汽油</a:t>
            </a:r>
            <a:r>
              <a:rPr lang="zh-TW" altLang="en-US" sz="2800" b="1" dirty="0"/>
              <a:t>價格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160" y="3068960"/>
            <a:ext cx="5760640" cy="32403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07345" y="6424557"/>
            <a:ext cx="55446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/>
              <a:t>http://www.kristv.com/story/34194510/texas-nationwide-retail-gasoline-prices-up-to-start-2017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884191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 </a:t>
            </a:r>
            <a:r>
              <a:rPr lang="en-US" altLang="zh-TW" dirty="0">
                <a:solidFill>
                  <a:srgbClr val="FF0000"/>
                </a:solidFill>
              </a:rPr>
              <a:t>summary(</a:t>
            </a:r>
            <a:r>
              <a:rPr lang="en-US" altLang="zh-TW" dirty="0" err="1">
                <a:solidFill>
                  <a:srgbClr val="FF0000"/>
                </a:solidFill>
              </a:rPr>
              <a:t>rocket.lm</a:t>
            </a:r>
            <a:r>
              <a:rPr lang="en-US" altLang="zh-TW" dirty="0">
                <a:solidFill>
                  <a:srgbClr val="FF0000"/>
                </a:solidFill>
              </a:rPr>
              <a:t>) # estimated coefficients, tests</a:t>
            </a:r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Call: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lm(formula = strength ~ age, data = rocket)</a:t>
            </a:r>
          </a:p>
          <a:p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Residuals: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   Min      1Q  Median      3Q     Max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-215.98  -50.68   28.74   66.61  106.76 </a:t>
            </a:r>
          </a:p>
          <a:p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Coefficients: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           </a:t>
            </a:r>
            <a:r>
              <a:rPr lang="zh-TW" altLang="en-US" dirty="0" smtClean="0">
                <a:solidFill>
                  <a:srgbClr val="0070C0"/>
                </a:solidFill>
              </a:rPr>
              <a:t>      </a:t>
            </a:r>
            <a:r>
              <a:rPr lang="en-US" altLang="zh-TW" dirty="0" smtClean="0">
                <a:solidFill>
                  <a:srgbClr val="0070C0"/>
                </a:solidFill>
              </a:rPr>
              <a:t>Estimate 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Std</a:t>
            </a:r>
            <a:r>
              <a:rPr lang="en-US" altLang="zh-TW" dirty="0">
                <a:solidFill>
                  <a:srgbClr val="0070C0"/>
                </a:solidFill>
              </a:rPr>
              <a:t>. Error </a:t>
            </a:r>
            <a:r>
              <a:rPr lang="zh-TW" altLang="en-US" dirty="0" smtClean="0">
                <a:solidFill>
                  <a:srgbClr val="0070C0"/>
                </a:solidFill>
              </a:rPr>
              <a:t>  </a:t>
            </a:r>
            <a:r>
              <a:rPr lang="en-US" altLang="zh-TW" dirty="0" smtClean="0">
                <a:solidFill>
                  <a:srgbClr val="0070C0"/>
                </a:solidFill>
              </a:rPr>
              <a:t>t </a:t>
            </a:r>
            <a:r>
              <a:rPr lang="en-US" altLang="zh-TW" dirty="0">
                <a:solidFill>
                  <a:srgbClr val="0070C0"/>
                </a:solidFill>
              </a:rPr>
              <a:t>value </a:t>
            </a:r>
            <a:r>
              <a:rPr lang="zh-TW" altLang="en-US" dirty="0" smtClean="0">
                <a:solidFill>
                  <a:srgbClr val="0070C0"/>
                </a:solidFill>
              </a:rPr>
              <a:t>     </a:t>
            </a:r>
            <a:r>
              <a:rPr lang="en-US" altLang="zh-TW" dirty="0" err="1" smtClean="0">
                <a:solidFill>
                  <a:srgbClr val="0070C0"/>
                </a:solidFill>
              </a:rPr>
              <a:t>Pr</a:t>
            </a:r>
            <a:r>
              <a:rPr lang="en-US" altLang="zh-TW" dirty="0">
                <a:solidFill>
                  <a:srgbClr val="0070C0"/>
                </a:solidFill>
              </a:rPr>
              <a:t>(&gt;|t|)   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(Intercept) 2627.822     44.184   </a:t>
            </a:r>
            <a:r>
              <a:rPr lang="zh-TW" altLang="en-US" dirty="0" smtClean="0">
                <a:solidFill>
                  <a:srgbClr val="0070C0"/>
                </a:solidFill>
              </a:rPr>
              <a:t>   </a:t>
            </a:r>
            <a:r>
              <a:rPr lang="en-US" altLang="zh-TW" dirty="0" smtClean="0">
                <a:solidFill>
                  <a:srgbClr val="0070C0"/>
                </a:solidFill>
              </a:rPr>
              <a:t>59.48  </a:t>
            </a:r>
            <a:r>
              <a:rPr lang="zh-TW" altLang="en-US" dirty="0" smtClean="0">
                <a:solidFill>
                  <a:srgbClr val="0070C0"/>
                </a:solidFill>
              </a:rPr>
              <a:t>  </a:t>
            </a:r>
            <a:r>
              <a:rPr lang="en-US" altLang="zh-TW" dirty="0" smtClean="0">
                <a:solidFill>
                  <a:srgbClr val="0070C0"/>
                </a:solidFill>
              </a:rPr>
              <a:t>&lt; </a:t>
            </a:r>
            <a:r>
              <a:rPr lang="en-US" altLang="zh-TW" dirty="0">
                <a:solidFill>
                  <a:srgbClr val="0070C0"/>
                </a:solidFill>
              </a:rPr>
              <a:t>2e-16 ***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age          </a:t>
            </a:r>
            <a:r>
              <a:rPr lang="zh-TW" altLang="en-US" dirty="0" smtClean="0">
                <a:solidFill>
                  <a:srgbClr val="0070C0"/>
                </a:solidFill>
              </a:rPr>
              <a:t>    </a:t>
            </a:r>
            <a:r>
              <a:rPr lang="en-US" altLang="zh-TW" dirty="0" smtClean="0">
                <a:solidFill>
                  <a:srgbClr val="0070C0"/>
                </a:solidFill>
              </a:rPr>
              <a:t>-</a:t>
            </a:r>
            <a:r>
              <a:rPr lang="en-US" altLang="zh-TW" dirty="0">
                <a:solidFill>
                  <a:srgbClr val="0070C0"/>
                </a:solidFill>
              </a:rPr>
              <a:t>37.154  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    </a:t>
            </a:r>
            <a:r>
              <a:rPr lang="en-US" altLang="zh-TW" dirty="0">
                <a:solidFill>
                  <a:srgbClr val="0070C0"/>
                </a:solidFill>
              </a:rPr>
              <a:t>2.889  </a:t>
            </a:r>
            <a:r>
              <a:rPr lang="zh-TW" altLang="en-US" dirty="0" smtClean="0">
                <a:solidFill>
                  <a:srgbClr val="0070C0"/>
                </a:solidFill>
              </a:rPr>
              <a:t>   </a:t>
            </a:r>
            <a:r>
              <a:rPr lang="en-US" altLang="zh-TW" dirty="0" smtClean="0">
                <a:solidFill>
                  <a:srgbClr val="00B050"/>
                </a:solidFill>
              </a:rPr>
              <a:t>-</a:t>
            </a:r>
            <a:r>
              <a:rPr lang="en-US" altLang="zh-TW" dirty="0">
                <a:solidFill>
                  <a:srgbClr val="00B050"/>
                </a:solidFill>
              </a:rPr>
              <a:t>12.86 </a:t>
            </a:r>
            <a:r>
              <a:rPr lang="zh-TW" altLang="en-US" dirty="0" smtClean="0">
                <a:solidFill>
                  <a:srgbClr val="00B050"/>
                </a:solidFill>
              </a:rPr>
              <a:t>   </a:t>
            </a:r>
            <a:r>
              <a:rPr lang="en-US" altLang="zh-TW" dirty="0" smtClean="0">
                <a:solidFill>
                  <a:srgbClr val="0070C0"/>
                </a:solidFill>
              </a:rPr>
              <a:t>1.64e-10 </a:t>
            </a:r>
            <a:r>
              <a:rPr lang="en-US" altLang="zh-TW" dirty="0">
                <a:solidFill>
                  <a:srgbClr val="0070C0"/>
                </a:solidFill>
              </a:rPr>
              <a:t>***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---</a:t>
            </a:r>
          </a:p>
          <a:p>
            <a:pPr marL="0" indent="0">
              <a:buNone/>
            </a:pPr>
            <a:r>
              <a:rPr lang="en-US" altLang="zh-TW" dirty="0" err="1">
                <a:solidFill>
                  <a:srgbClr val="0070C0"/>
                </a:solidFill>
              </a:rPr>
              <a:t>Signif</a:t>
            </a:r>
            <a:r>
              <a:rPr lang="en-US" altLang="zh-TW" dirty="0">
                <a:solidFill>
                  <a:srgbClr val="0070C0"/>
                </a:solidFill>
              </a:rPr>
              <a:t>. codes:  0 ‘***’ 0.001 ‘**’ 0.01 ‘*’ 0.05 ‘.’ 0.1 ‘ ’ 1</a:t>
            </a:r>
          </a:p>
          <a:p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Residual standard error: 96.11 on 18 degrees of freedom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Multiple R-squared:  0.9018,	Adjusted R-squared:  0.8964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F-statistic: 165.4 on 1 and 18 DF,  p-value: 1.643e-10</a:t>
            </a:r>
            <a:endParaRPr lang="zh-TW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2267744" y="5229200"/>
                <a:ext cx="10195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altLang="zh-TW" dirty="0" smtClean="0"/>
                  <a:t>=96.11</a:t>
                </a:r>
                <a:endParaRPr lang="zh-TW" altLang="en-US" dirty="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229200"/>
                <a:ext cx="1019574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10000" r="-5389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7293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>
                <a:ea typeface="新細明體" panose="02020500000000000000" pitchFamily="18" charset="-120"/>
              </a:rPr>
              <a:t>Linear Regression Analysis 5E Montgomery, Peck &amp; Vining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0F50315-066D-46D4-BDB7-1C30BA435E9C}" type="slidenum">
              <a:rPr lang="en-US" altLang="zh-TW" sz="1400"/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en-US" altLang="zh-TW" sz="1400"/>
          </a:p>
        </p:txBody>
      </p:sp>
      <p:pic>
        <p:nvPicPr>
          <p:cNvPr id="20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685800"/>
            <a:ext cx="8701087" cy="4560888"/>
          </a:xfrm>
          <a:noFill/>
        </p:spPr>
      </p:pic>
    </p:spTree>
    <p:extLst>
      <p:ext uri="{BB962C8B-B14F-4D97-AF65-F5344CB8AC3E}">
        <p14:creationId xmlns:p14="http://schemas.microsoft.com/office/powerpoint/2010/main" val="29700542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1"/>
                </a:solidFill>
              </a:rPr>
              <a:t>斜率的假設</a:t>
            </a:r>
            <a:r>
              <a:rPr lang="zh-TW" altLang="en-US" b="1" dirty="0" smtClean="0">
                <a:solidFill>
                  <a:schemeClr val="accent1"/>
                </a:solidFill>
              </a:rPr>
              <a:t>檢定</a:t>
            </a:r>
            <a:r>
              <a:rPr lang="en-US" altLang="zh-TW" b="1" dirty="0" smtClean="0">
                <a:solidFill>
                  <a:schemeClr val="accent1"/>
                </a:solidFill>
              </a:rPr>
              <a:t>-</a:t>
            </a:r>
            <a:r>
              <a:rPr lang="en-US" altLang="zh-TW" b="1" dirty="0" smtClean="0">
                <a:solidFill>
                  <a:srgbClr val="C00000"/>
                </a:solidFill>
              </a:rPr>
              <a:t>F</a:t>
            </a:r>
            <a:r>
              <a:rPr lang="zh-TW" altLang="en-US" b="1" dirty="0" smtClean="0">
                <a:solidFill>
                  <a:srgbClr val="C00000"/>
                </a:solidFill>
              </a:rPr>
              <a:t>檢定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sz="2800" b="1" dirty="0" smtClean="0"/>
                  <a:t>除了可以用</a:t>
                </a:r>
                <a:r>
                  <a:rPr lang="en-US" altLang="zh-TW" sz="2800" b="1" dirty="0" smtClean="0"/>
                  <a:t>t</a:t>
                </a:r>
                <a:r>
                  <a:rPr lang="zh-TW" altLang="en-US" sz="2800" b="1" dirty="0" smtClean="0"/>
                  <a:t>檢定檢定斜率外</a:t>
                </a:r>
                <a:endParaRPr lang="en-US" altLang="zh-TW" sz="2800" b="1" dirty="0" smtClean="0"/>
              </a:p>
              <a:p>
                <a:r>
                  <a:rPr lang="zh-TW" altLang="en-US" sz="2800" b="1" dirty="0" smtClean="0"/>
                  <a:t>另一種檢定斜率的方式是用</a:t>
                </a:r>
                <a:r>
                  <a:rPr lang="en-US" altLang="zh-TW" sz="2800" b="1" dirty="0" smtClean="0"/>
                  <a:t>F</a:t>
                </a:r>
                <a:r>
                  <a:rPr lang="zh-TW" altLang="en-US" sz="2800" b="1" dirty="0" smtClean="0"/>
                  <a:t>檢定</a:t>
                </a:r>
                <a:endParaRPr lang="en-US" altLang="zh-TW" sz="2800" b="1" dirty="0" smtClean="0"/>
              </a:p>
              <a:p>
                <a:r>
                  <a:rPr lang="en-US" altLang="zh-TW" sz="2800" b="1" i="1" dirty="0" smtClean="0"/>
                  <a:t>H</a:t>
                </a:r>
                <a:r>
                  <a:rPr lang="en-US" altLang="zh-TW" sz="2800" b="1" baseline="-25000" dirty="0" smtClean="0"/>
                  <a:t>0 </a:t>
                </a:r>
                <a:r>
                  <a:rPr lang="en-US" altLang="zh-TW" sz="2800" b="1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sz="2800" b="1" dirty="0"/>
                  <a:t>  =  </a:t>
                </a:r>
                <a:r>
                  <a:rPr lang="en-US" altLang="zh-TW" sz="2800" b="1" dirty="0" smtClean="0"/>
                  <a:t>0</a:t>
                </a:r>
              </a:p>
              <a:p>
                <a:r>
                  <a:rPr lang="en-US" altLang="zh-TW" sz="2800" b="1" i="1" dirty="0" smtClean="0"/>
                  <a:t>H</a:t>
                </a:r>
                <a:r>
                  <a:rPr lang="en-US" altLang="zh-TW" sz="2800" b="1" baseline="-25000" dirty="0" smtClean="0"/>
                  <a:t>1</a:t>
                </a:r>
                <a:r>
                  <a:rPr lang="en-US" altLang="zh-TW" sz="2800" b="1" dirty="0" smtClean="0"/>
                  <a:t> </a:t>
                </a:r>
                <a:r>
                  <a:rPr lang="en-US" altLang="zh-TW" sz="2800" b="1" dirty="0"/>
                  <a:t>: </a:t>
                </a:r>
                <a:r>
                  <a:rPr lang="zh-TW" alt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800" b="1" i="1" dirty="0"/>
                  <a:t>  </a:t>
                </a:r>
                <a:r>
                  <a:rPr lang="en-US" altLang="zh-TW" sz="2800" b="1" i="1" dirty="0"/>
                  <a:t>≠</a:t>
                </a:r>
                <a:r>
                  <a:rPr lang="en-US" altLang="zh-TW" sz="2800" b="1" dirty="0"/>
                  <a:t> </a:t>
                </a:r>
                <a:r>
                  <a:rPr lang="zh-TW" altLang="en-US" sz="2800" b="1" dirty="0"/>
                  <a:t> </a:t>
                </a:r>
                <a:r>
                  <a:rPr lang="en-US" altLang="zh-TW" sz="2800" b="1" dirty="0" smtClean="0"/>
                  <a:t>0</a:t>
                </a:r>
                <a:r>
                  <a:rPr lang="zh-TW" altLang="en-US" sz="2800" b="1" dirty="0" smtClean="0"/>
                  <a:t>  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雙尾</a:t>
                </a:r>
                <a:endParaRPr lang="en-US" altLang="zh-TW" sz="2800" b="1" dirty="0" smtClean="0">
                  <a:solidFill>
                    <a:srgbClr val="C00000"/>
                  </a:solidFill>
                </a:endParaRPr>
              </a:p>
              <a:p>
                <a:endParaRPr lang="en-US" altLang="zh-TW" sz="2800" b="1" dirty="0" smtClean="0"/>
              </a:p>
              <a:p>
                <a:r>
                  <a:rPr lang="zh-TW" altLang="en-US" sz="2800" b="1" dirty="0" smtClean="0"/>
                  <a:t>因為由數理統計可得</a:t>
                </a:r>
                <a:endParaRPr lang="en-US" altLang="zh-TW" sz="2800" b="1" dirty="0" smtClean="0"/>
              </a:p>
              <a:p>
                <a:r>
                  <a:rPr lang="zh-TW" altLang="en-US" sz="2800" b="1" dirty="0" smtClean="0"/>
                  <a:t>若</a:t>
                </a:r>
                <a:r>
                  <a:rPr lang="en-US" altLang="zh-TW" sz="2800" b="1" i="1" dirty="0" err="1" smtClean="0"/>
                  <a:t>T</a:t>
                </a:r>
                <a:r>
                  <a:rPr lang="en-US" altLang="zh-TW" sz="2800" b="1" dirty="0" err="1" smtClean="0"/>
                  <a:t>~t</a:t>
                </a:r>
                <a:r>
                  <a:rPr lang="en-US" altLang="zh-TW" sz="2800" b="1" dirty="0" smtClean="0"/>
                  <a:t>(n-2)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，則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𝑻</m:t>
                        </m:r>
                      </m:e>
                      <m:sup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𝟐</m:t>
                        </m:r>
                      </m:sup>
                    </m:sSup>
                    <m:r>
                      <a:rPr lang="en-US" altLang="zh-TW" sz="2800" b="1" i="1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~</m:t>
                    </m:r>
                    <m:r>
                      <a:rPr lang="en-US" altLang="zh-TW" sz="2800" b="1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𝑭</m:t>
                    </m:r>
                    <m:d>
                      <m:d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𝟏</m:t>
                        </m:r>
                        <m:r>
                          <a:rPr lang="en-US" altLang="zh-TW" sz="28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, </m:t>
                        </m:r>
                        <m:r>
                          <a:rPr lang="en-US" altLang="zh-TW" sz="28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𝒏</m:t>
                        </m:r>
                        <m:r>
                          <a:rPr lang="en-US" altLang="zh-TW" sz="28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−</m:t>
                        </m:r>
                        <m:r>
                          <a:rPr lang="en-US" altLang="zh-TW" sz="28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𝟐</m:t>
                        </m:r>
                      </m:e>
                    </m:d>
                  </m:oMath>
                </a14:m>
                <a:endPara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6395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1"/>
                </a:solidFill>
              </a:rPr>
              <a:t>迴</a:t>
            </a:r>
            <a:r>
              <a:rPr lang="zh-TW" altLang="en-US" b="1" dirty="0" smtClean="0">
                <a:solidFill>
                  <a:schemeClr val="accent1"/>
                </a:solidFill>
              </a:rPr>
              <a:t>歸的</a:t>
            </a:r>
            <a:r>
              <a:rPr lang="en-US" altLang="zh-TW" b="1" dirty="0" smtClean="0">
                <a:solidFill>
                  <a:schemeClr val="accent1"/>
                </a:solidFill>
              </a:rPr>
              <a:t>ANOVA</a:t>
            </a:r>
            <a:r>
              <a:rPr lang="zh-TW" altLang="en-US" b="1" dirty="0">
                <a:solidFill>
                  <a:schemeClr val="accent1"/>
                </a:solidFill>
              </a:rPr>
              <a:t>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67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43508" y="1916832"/>
              <a:ext cx="8856984" cy="3261487"/>
            </p:xfrm>
            <a:graphic>
              <a:graphicData uri="http://schemas.openxmlformats.org/drawingml/2006/table">
                <a:tbl>
                  <a:tblPr/>
                  <a:tblGrid>
                    <a:gridCol w="900100"/>
                    <a:gridCol w="3744416"/>
                    <a:gridCol w="936104"/>
                    <a:gridCol w="2088232"/>
                    <a:gridCol w="1188132"/>
                  </a:tblGrid>
                  <a:tr h="323850">
                    <a:tc gridSpan="5"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迴歸變異數分析表</a:t>
                          </a:r>
                          <a:endParaRPr kumimoji="1" lang="zh-TW" alt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270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變異</a:t>
                          </a:r>
                          <a:endParaRPr kumimoji="1" lang="en-US" altLang="zh-TW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來源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平方和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自由度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均方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F</a:t>
                          </a: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值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</a:tr>
                  <a:tr h="5937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迴歸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SSR=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𝟐</m:t>
                                  </m:r>
                                </m:sup>
                              </m:sSubSup>
                              <m:nary>
                                <m:naryPr>
                                  <m:chr m:val="∑"/>
                                  <m:ctrlPr>
                                    <a:rPr kumimoji="1" lang="en-US" altLang="zh-TW" sz="2000" b="1" i="1" u="none" strike="noStrike" kern="1200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zh-TW" sz="2000" b="1" i="1" u="none" strike="noStrike" kern="1200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  <m:t>𝒊</m:t>
                                  </m:r>
                                  <m:r>
                                    <a:rPr kumimoji="1" lang="en-US" altLang="zh-TW" sz="2000" b="1" i="1" u="none" strike="noStrike" kern="1200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  <m:t>=</m:t>
                                  </m:r>
                                  <m:r>
                                    <a:rPr kumimoji="1" lang="en-US" altLang="zh-TW" sz="2000" b="1" i="1" u="none" strike="noStrike" kern="1200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1" lang="en-US" altLang="zh-TW" sz="2000" b="1" i="1" u="none" strike="noStrike" kern="1200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  <m:t>𝒏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kumimoji="1" lang="en-US" altLang="zh-TW" sz="2000" b="1" i="1" u="none" strike="noStrike" kern="1200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zh-TW" sz="2000" b="1" i="1" u="none" strike="noStrike" kern="1200" cap="none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標楷體" pitchFamily="65" charset="-12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zh-TW" sz="2000" b="1" i="1" u="none" strike="noStrike" kern="1200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標楷體" pitchFamily="65" charset="-12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2000" b="1" i="1" u="none" strike="noStrike" kern="1200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標楷體" pitchFamily="65" charset="-120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2000" b="1" i="1" u="none" strike="noStrike" kern="1200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標楷體" pitchFamily="65" charset="-120"/>
                                                  <a:cs typeface="+mn-cs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sz="2000" b="1" i="1" u="none" strike="noStrike" kern="1200" cap="none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標楷體" pitchFamily="65" charset="-12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1" lang="en-US" altLang="zh-TW" sz="2000" b="1" i="1" u="none" strike="noStrike" kern="1200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標楷體" pitchFamily="65" charset="-12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1" lang="en-US" altLang="zh-TW" sz="2000" b="1" i="1" u="none" strike="noStrike" kern="1200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標楷體" pitchFamily="65" charset="-120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zh-TW" sz="2000" b="1" i="1" u="none" strike="noStrike" kern="1200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endParaRPr kumimoji="1" lang="en-US" altLang="zh-TW" sz="2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MSR=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1" lang="en-US" altLang="zh-TW" sz="2000" b="1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1" lang="en-US" altLang="zh-TW" sz="2000" b="1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SSR</m:t>
                                  </m:r>
                                </m:num>
                                <m:den>
                                  <m:r>
                                    <a:rPr kumimoji="1" lang="en-US" altLang="zh-TW" sz="2000" b="1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F=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𝑴𝑺𝑹</m:t>
                                  </m:r>
                                </m:num>
                                <m:den>
                                  <m: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𝑴𝑺𝑬</m:t>
                                  </m:r>
                                </m:den>
                              </m:f>
                            </m:oMath>
                          </a14:m>
                          <a:endParaRPr kumimoji="1" lang="en-US" altLang="zh-TW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699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誤差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SSE=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endParaRPr kumimoji="1" lang="en-US" altLang="zh-TW" sz="2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n-2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zh-TW" sz="2000" b="1" i="1" u="none" strike="noStrike" kern="1200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TW" sz="2000" b="1" i="1" u="none" strike="noStrike" kern="1200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zh-TW" altLang="en-US" sz="2000" b="1" i="1" u="none" strike="noStrike" kern="1200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  <a:cs typeface="+mn-cs"/>
                                        </a:rPr>
                                        <m:t>𝝈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1" lang="en-US" altLang="zh-TW" sz="2000" b="1" i="1" u="none" strike="noStrike" kern="1200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zh-TW" sz="2000" b="1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標楷體" pitchFamily="65" charset="-120"/>
                              <a:cs typeface="+mn-cs"/>
                            </a:rPr>
                            <a:t>=MSE</a:t>
                          </a:r>
                          <a:r>
                            <a:rPr kumimoji="1" lang="en-US" altLang="zh-TW" sz="2000" b="1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標楷體" pitchFamily="65" charset="-120"/>
                              <a:cs typeface="+mn-cs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1" lang="en-US" altLang="zh-TW" sz="2000" b="1" i="1" u="none" strike="noStrike" kern="1200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1" lang="en-US" altLang="zh-TW" sz="2000" b="1" i="1" u="none" strike="noStrike" kern="1200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  <m:t>SSE</m:t>
                                  </m:r>
                                </m:num>
                                <m:den>
                                  <m:r>
                                    <a:rPr kumimoji="1" lang="en-US" altLang="zh-TW" sz="2000" b="1" i="1" u="none" strike="noStrike" kern="1200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  <m:t>𝒏</m:t>
                                  </m:r>
                                  <m:r>
                                    <a:rPr kumimoji="1" lang="en-US" altLang="zh-TW" sz="2000" b="1" i="1" u="none" strike="noStrike" kern="1200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a14:m>
                          <a:endParaRPr kumimoji="1" lang="en-US" altLang="zh-TW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endParaRPr kumimoji="1" lang="zh-TW" altLang="zh-TW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445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總和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SST=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𝒊</m:t>
                                  </m:r>
                                  <m: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=</m:t>
                                  </m:r>
                                  <m: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𝒏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kumimoji="1" lang="en-US" altLang="zh-TW" sz="2000" b="1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zh-TW" sz="2000" b="1" i="1" u="none" strike="noStrike" cap="none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zh-TW" sz="2000" b="1" i="1" u="none" strike="noStrike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2000" b="1" i="1" u="none" strike="noStrike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2000" b="1" i="1" u="none" strike="noStrike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sz="2000" b="1" i="1" u="none" strike="noStrike" cap="none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1" lang="en-US" altLang="zh-TW" sz="2000" b="1" i="1" u="none" strike="noStrike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1" lang="en-US" altLang="zh-TW" sz="2000" b="1" i="1" u="none" strike="noStrike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𝒚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zh-TW" sz="2000" b="1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endParaRPr kumimoji="1" lang="en-US" altLang="zh-TW" sz="2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n-1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endParaRPr kumimoji="1" lang="zh-TW" altLang="zh-TW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endParaRPr kumimoji="1" lang="zh-TW" altLang="zh-TW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6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30910366"/>
                  </p:ext>
                </p:extLst>
              </p:nvPr>
            </p:nvGraphicFramePr>
            <p:xfrm>
              <a:off x="143508" y="1916832"/>
              <a:ext cx="8856984" cy="3261487"/>
            </p:xfrm>
            <a:graphic>
              <a:graphicData uri="http://schemas.openxmlformats.org/drawingml/2006/table">
                <a:tbl>
                  <a:tblPr/>
                  <a:tblGrid>
                    <a:gridCol w="900100"/>
                    <a:gridCol w="3744416"/>
                    <a:gridCol w="936104"/>
                    <a:gridCol w="2088232"/>
                    <a:gridCol w="1188132"/>
                  </a:tblGrid>
                  <a:tr h="457200">
                    <a:tc gridSpan="5"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迴歸變異</a:t>
                          </a: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數分析表</a:t>
                          </a:r>
                          <a:endParaRPr kumimoji="1" lang="zh-TW" alt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89611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變異</a:t>
                          </a:r>
                          <a:endParaRPr kumimoji="1" lang="en-US" altLang="zh-TW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來源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平方和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自由</a:t>
                          </a: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度</a:t>
                          </a:r>
                          <a:endParaRPr kumimoji="1" lang="zh-TW" alt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均</a:t>
                          </a: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方</a:t>
                          </a:r>
                          <a:endParaRPr kumimoji="1" lang="zh-TW" alt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F</a:t>
                          </a: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值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</a:tr>
                  <a:tr h="5937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迴歸</a:t>
                          </a:r>
                          <a:endParaRPr kumimoji="1" lang="zh-TW" alt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5244" t="-233673" r="-113029" b="-32449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1</a:t>
                          </a:r>
                          <a:endParaRPr kumimoji="1" lang="en-US" altLang="zh-TW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69096" t="-233673" r="-57434" b="-324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49231" t="-233673" r="-1026" b="-324490"/>
                          </a:stretch>
                        </a:blipFill>
                      </a:tcPr>
                    </a:tc>
                  </a:tr>
                  <a:tr h="6699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誤差</a:t>
                          </a:r>
                          <a:endParaRPr kumimoji="1" lang="zh-TW" altLang="en-US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5244" t="-297273" r="-113029" b="-18909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n-2</a:t>
                          </a:r>
                          <a:endParaRPr kumimoji="1" lang="en-US" altLang="zh-TW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69096" t="-297273" r="-57434" b="-18909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endParaRPr kumimoji="1" lang="zh-TW" altLang="zh-TW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445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總和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5244" t="-412264" r="-113029" b="-9622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n-1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endParaRPr kumimoji="1" lang="zh-TW" altLang="zh-TW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endParaRPr kumimoji="1" lang="zh-TW" altLang="zh-TW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11560" y="5445224"/>
                <a:ext cx="4147226" cy="478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en-US" altLang="zh-TW" sz="2400" b="1" i="1"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400" b="1" i="1">
                            <a:latin typeface="Cambria Math" panose="02040503050406030204" pitchFamily="18" charset="0"/>
                            <a:ea typeface="標楷體" pitchFamily="65" charset="-120"/>
                          </a:rPr>
                          <m:t>𝒊</m:t>
                        </m:r>
                        <m:r>
                          <a:rPr kumimoji="1" lang="en-US" altLang="zh-TW" sz="2400" b="1" i="1">
                            <a:latin typeface="Cambria Math" panose="02040503050406030204" pitchFamily="18" charset="0"/>
                            <a:ea typeface="標楷體" pitchFamily="65" charset="-120"/>
                          </a:rPr>
                          <m:t>=</m:t>
                        </m:r>
                        <m:r>
                          <a:rPr kumimoji="1" lang="en-US" altLang="zh-TW" sz="2400" b="1" i="1">
                            <a:latin typeface="Cambria Math" panose="02040503050406030204" pitchFamily="18" charset="0"/>
                            <a:ea typeface="標楷體" pitchFamily="65" charset="-120"/>
                          </a:rPr>
                          <m:t>𝟏</m:t>
                        </m:r>
                      </m:sub>
                      <m:sup>
                        <m:r>
                          <a:rPr kumimoji="1" lang="en-US" altLang="zh-TW" sz="2400" b="1" i="1">
                            <a:latin typeface="Cambria Math" panose="02040503050406030204" pitchFamily="18" charset="0"/>
                            <a:ea typeface="標楷體" pitchFamily="65" charset="-12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TW" sz="2400" b="1" i="1"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TW" sz="2400" b="1" i="1">
                                    <a:latin typeface="Cambria Math" panose="02040503050406030204" pitchFamily="18" charset="0"/>
                                    <a:ea typeface="標楷體" pitchFamily="65" charset="-12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sz="2400" b="1" i="1">
                                        <a:latin typeface="Cambria Math" panose="02040503050406030204" pitchFamily="18" charset="0"/>
                                        <a:ea typeface="標楷體" pitchFamily="65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400" b="1" i="1">
                                        <a:latin typeface="Cambria Math" panose="02040503050406030204" pitchFamily="18" charset="0"/>
                                        <a:ea typeface="標楷體" pitchFamily="65" charset="-12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1" lang="en-US" altLang="zh-TW" sz="2400" b="1" i="1">
                                        <a:latin typeface="Cambria Math" panose="02040503050406030204" pitchFamily="18" charset="0"/>
                                        <a:ea typeface="標楷體" pitchFamily="65" charset="-12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kumimoji="1" lang="en-US" altLang="zh-TW" sz="2400" b="1" i="1">
                                    <a:latin typeface="Cambria Math" panose="02040503050406030204" pitchFamily="18" charset="0"/>
                                    <a:ea typeface="標楷體" pitchFamily="65" charset="-12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zh-TW" sz="2400" b="1" i="1">
                                        <a:latin typeface="Cambria Math" panose="02040503050406030204" pitchFamily="18" charset="0"/>
                                        <a:ea typeface="標楷體" pitchFamily="65" charset="-12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TW" sz="2400" b="1" i="1">
                                        <a:latin typeface="Cambria Math" panose="02040503050406030204" pitchFamily="18" charset="0"/>
                                        <a:ea typeface="標楷體" pitchFamily="65" charset="-12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1" lang="en-US" altLang="zh-TW" sz="2400" b="1" i="1"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TW" sz="2400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sz="2400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45224"/>
                <a:ext cx="4147226" cy="478144"/>
              </a:xfrm>
              <a:prstGeom prst="rect">
                <a:avLst/>
              </a:prstGeom>
              <a:blipFill rotWithShape="0">
                <a:blip r:embed="rId3"/>
                <a:stretch>
                  <a:fillRect t="-7595" b="-265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11560" y="6093296"/>
                <a:ext cx="4172874" cy="478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en-US" altLang="zh-TW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kumimoji="1" lang="en-US" altLang="zh-TW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TW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kumimoji="1" lang="en-US" altLang="zh-TW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TW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kumimoji="1" lang="en-US" altLang="zh-TW" sz="24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kumimoji="1" lang="en-US" altLang="zh-TW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zh-TW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TW" sz="2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1" lang="en-US" altLang="zh-TW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TW" sz="2400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US" altLang="zh-TW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TW" sz="2400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p>
                        <m:r>
                          <a:rPr lang="en-US" altLang="zh-TW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093296"/>
                <a:ext cx="4172874" cy="478144"/>
              </a:xfrm>
              <a:prstGeom prst="rect">
                <a:avLst/>
              </a:prstGeom>
              <a:blipFill rotWithShape="0">
                <a:blip r:embed="rId4"/>
                <a:stretch>
                  <a:fillRect t="-7692" b="-28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0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1"/>
                </a:solidFill>
              </a:rPr>
              <a:t>迴歸的</a:t>
            </a:r>
            <a:r>
              <a:rPr lang="en-US" altLang="zh-TW" b="1" dirty="0">
                <a:solidFill>
                  <a:schemeClr val="accent1"/>
                </a:solidFill>
              </a:rPr>
              <a:t>ANOVA</a:t>
            </a:r>
            <a:r>
              <a:rPr lang="zh-TW" altLang="en-US" b="1" dirty="0">
                <a:solidFill>
                  <a:schemeClr val="accent1"/>
                </a:solidFill>
              </a:rPr>
              <a:t>表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716016" y="2194063"/>
                <a:ext cx="4104456" cy="2908920"/>
              </a:xfrm>
            </p:spPr>
            <p:txBody>
              <a:bodyPr/>
              <a:lstStyle/>
              <a:p>
                <a:r>
                  <a:rPr lang="zh-TW" altLang="en-US" b="1" dirty="0" smtClean="0"/>
                  <a:t>總平方和</a:t>
                </a:r>
                <a:endParaRPr lang="en-US" altLang="zh-TW" b="1" dirty="0" smtClean="0"/>
              </a:p>
              <a:p>
                <a:r>
                  <a:rPr lang="en-US" altLang="zh-TW" b="1" dirty="0" smtClean="0"/>
                  <a:t>SST</a:t>
                </a:r>
              </a:p>
              <a:p>
                <a:pPr marL="0" indent="0">
                  <a:buNone/>
                </a:pPr>
                <a:r>
                  <a:rPr lang="en-US" altLang="zh-TW" b="1" dirty="0" smtClean="0"/>
                  <a:t>=Total sum of squares</a:t>
                </a:r>
              </a:p>
              <a:p>
                <a:pPr marL="0" indent="0">
                  <a:buNone/>
                </a:pPr>
                <a:r>
                  <a:rPr lang="en-US" altLang="zh-TW" b="1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1" lang="en-US" altLang="zh-TW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kumimoji="1" lang="en-US" altLang="zh-TW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TW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kumimoji="1" lang="en-US" altLang="zh-TW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TW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kumimoji="1" lang="en-US" altLang="zh-TW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kumimoji="1" lang="en-US" altLang="zh-TW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zh-TW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TW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1" lang="en-US" altLang="zh-TW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b="1" dirty="0" smtClean="0"/>
              </a:p>
              <a:p>
                <a:pPr marL="0" indent="0">
                  <a:buNone/>
                </a:pPr>
                <a:r>
                  <a:rPr lang="en-US" altLang="zh-TW" b="1" dirty="0" smtClean="0"/>
                  <a:t>=total sample variability</a:t>
                </a:r>
              </a:p>
              <a:p>
                <a:r>
                  <a:rPr lang="zh-TW" altLang="en-US" b="1" dirty="0" smtClean="0"/>
                  <a:t>總樣本變異</a:t>
                </a:r>
                <a:r>
                  <a:rPr lang="en-US" altLang="zh-TW" b="1" dirty="0" smtClean="0"/>
                  <a:t> </a:t>
                </a:r>
                <a:endParaRPr lang="zh-TW" altLang="en-US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6016" y="2194063"/>
                <a:ext cx="4104456" cy="2908920"/>
              </a:xfrm>
              <a:blipFill rotWithShape="0">
                <a:blip r:embed="rId2"/>
                <a:stretch>
                  <a:fillRect l="-2377" t="-14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94063"/>
            <a:ext cx="4161136" cy="368907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530009" y="393305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Bad line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755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1"/>
                </a:solidFill>
              </a:rPr>
              <a:t>迴歸的</a:t>
            </a:r>
            <a:r>
              <a:rPr lang="en-US" altLang="zh-TW" b="1" dirty="0">
                <a:solidFill>
                  <a:schemeClr val="accent1"/>
                </a:solidFill>
              </a:rPr>
              <a:t>ANOVA</a:t>
            </a:r>
            <a:r>
              <a:rPr lang="zh-TW" altLang="en-US" b="1" dirty="0">
                <a:solidFill>
                  <a:schemeClr val="accent1"/>
                </a:solidFill>
              </a:rPr>
              <a:t>表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716016" y="2060848"/>
                <a:ext cx="4107875" cy="29809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zh-TW" altLang="en-US" b="1" dirty="0" smtClean="0"/>
                  <a:t>誤差平方</a:t>
                </a:r>
                <a:r>
                  <a:rPr lang="zh-TW" altLang="en-US" b="1" dirty="0"/>
                  <a:t>和</a:t>
                </a:r>
                <a:endParaRPr lang="en-US" altLang="zh-TW" b="1" dirty="0"/>
              </a:p>
              <a:p>
                <a:r>
                  <a:rPr lang="en-US" altLang="zh-TW" b="1" dirty="0" smtClean="0"/>
                  <a:t>SSE</a:t>
                </a:r>
                <a:endParaRPr lang="en-US" altLang="zh-TW" b="1" dirty="0"/>
              </a:p>
              <a:p>
                <a:pPr marL="0" indent="0">
                  <a:buNone/>
                </a:pPr>
                <a:r>
                  <a:rPr lang="en-US" altLang="zh-TW" b="1" dirty="0" smtClean="0"/>
                  <a:t>=Error </a:t>
                </a:r>
                <a:r>
                  <a:rPr lang="en-US" altLang="zh-TW" b="1" dirty="0"/>
                  <a:t>sum of squares</a:t>
                </a:r>
              </a:p>
              <a:p>
                <a:pPr marL="0" indent="0">
                  <a:buNone/>
                </a:pPr>
                <a:r>
                  <a:rPr lang="en-US" altLang="zh-TW" b="1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b="1" dirty="0"/>
              </a:p>
              <a:p>
                <a:pPr marL="0" indent="0">
                  <a:buNone/>
                </a:pPr>
                <a:r>
                  <a:rPr lang="en-US" altLang="zh-TW" b="1" dirty="0" smtClean="0"/>
                  <a:t>=unexplained </a:t>
                </a:r>
                <a:r>
                  <a:rPr lang="en-US" altLang="zh-TW" b="1" dirty="0"/>
                  <a:t>sample </a:t>
                </a:r>
                <a:endParaRPr lang="en-US" altLang="zh-TW" b="1" dirty="0" smtClean="0"/>
              </a:p>
              <a:p>
                <a:pPr marL="0" indent="0">
                  <a:buNone/>
                </a:pPr>
                <a:r>
                  <a:rPr lang="en-US" altLang="zh-TW" b="1" dirty="0"/>
                  <a:t> </a:t>
                </a:r>
                <a:r>
                  <a:rPr lang="en-US" altLang="zh-TW" b="1" dirty="0" smtClean="0"/>
                  <a:t>  variability</a:t>
                </a:r>
                <a:endParaRPr lang="en-US" altLang="zh-TW" b="1" dirty="0"/>
              </a:p>
              <a:p>
                <a:r>
                  <a:rPr lang="zh-TW" altLang="en-US" b="1" dirty="0" smtClean="0"/>
                  <a:t>未解釋變異</a:t>
                </a:r>
                <a:r>
                  <a:rPr lang="en-US" altLang="zh-TW" b="1" dirty="0" smtClean="0"/>
                  <a:t> </a:t>
                </a:r>
                <a:endParaRPr lang="zh-TW" altLang="en-US" b="1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6016" y="2060848"/>
                <a:ext cx="4107875" cy="2980928"/>
              </a:xfrm>
              <a:blipFill rotWithShape="0">
                <a:blip r:embed="rId2"/>
                <a:stretch>
                  <a:fillRect l="-2377" t="-2658" b="-4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60848"/>
            <a:ext cx="4121725" cy="331236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347864" y="306896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good line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931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1"/>
                </a:solidFill>
              </a:rPr>
              <a:t>迴歸的</a:t>
            </a:r>
            <a:r>
              <a:rPr lang="en-US" altLang="zh-TW" b="1" dirty="0">
                <a:solidFill>
                  <a:schemeClr val="accent1"/>
                </a:solidFill>
              </a:rPr>
              <a:t>ANOVA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sz="2800" b="1" dirty="0" smtClean="0"/>
                  <a:t>總變異</a:t>
                </a:r>
                <a:r>
                  <a:rPr lang="en-US" altLang="zh-TW" sz="2800" b="1" dirty="0" smtClean="0"/>
                  <a:t>=</a:t>
                </a:r>
                <a:r>
                  <a:rPr lang="zh-TW" altLang="en-US" sz="2800" b="1" dirty="0" smtClean="0"/>
                  <a:t>解釋變異</a:t>
                </a:r>
                <a:r>
                  <a:rPr lang="en-US" altLang="zh-TW" sz="2800" b="1" dirty="0" smtClean="0"/>
                  <a:t>+</a:t>
                </a:r>
                <a:r>
                  <a:rPr lang="zh-TW" altLang="en-US" sz="2800" b="1" dirty="0" smtClean="0"/>
                  <a:t>未解釋變異</a:t>
                </a:r>
                <a:endParaRPr lang="en-US" altLang="zh-TW" sz="2800" b="1" dirty="0" smtClean="0"/>
              </a:p>
              <a:p>
                <a:r>
                  <a:rPr lang="en-US" altLang="zh-TW" sz="2800" b="1" dirty="0" smtClean="0"/>
                  <a:t>SST=SSR+SSE</a:t>
                </a:r>
              </a:p>
              <a:p>
                <a:endParaRPr lang="en-US" altLang="zh-TW" sz="2800" b="1" dirty="0"/>
              </a:p>
              <a:p>
                <a:r>
                  <a:rPr lang="zh-TW" altLang="en-US" sz="2800" b="1" dirty="0" smtClean="0"/>
                  <a:t>迴歸平方和</a:t>
                </a:r>
                <a:endParaRPr lang="en-US" altLang="zh-TW" sz="2800" b="1" dirty="0" smtClean="0"/>
              </a:p>
              <a:p>
                <a:r>
                  <a:rPr lang="en-US" altLang="zh-TW" sz="2800" b="1" dirty="0" smtClean="0"/>
                  <a:t>SSR</a:t>
                </a:r>
              </a:p>
              <a:p>
                <a:pPr marL="0" indent="0">
                  <a:buNone/>
                </a:pPr>
                <a:r>
                  <a:rPr lang="en-US" altLang="zh-TW" sz="2800" b="1" dirty="0" smtClean="0"/>
                  <a:t>=Regression sum of squares</a:t>
                </a:r>
              </a:p>
              <a:p>
                <a:pPr marL="0" indent="0">
                  <a:buNone/>
                </a:pPr>
                <a:r>
                  <a:rPr lang="en-US" altLang="zh-TW" sz="2800" b="1" dirty="0" smtClean="0"/>
                  <a:t>=</a:t>
                </a:r>
                <a:r>
                  <a:rPr kumimoji="1" lang="en-US" altLang="zh-TW" sz="2800" b="1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sz="2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kumimoji="1"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kumimoji="1" lang="en-US" altLang="zh-TW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nary>
                      <m:naryPr>
                        <m:chr m:val="∑"/>
                        <m:ctrlPr>
                          <a:rPr kumimoji="1" lang="en-US" altLang="zh-TW" sz="2800" b="1" i="1"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TW" sz="2800" b="1" i="1">
                            <a:latin typeface="Cambria Math" panose="02040503050406030204" pitchFamily="18" charset="0"/>
                            <a:ea typeface="標楷體" pitchFamily="65" charset="-120"/>
                          </a:rPr>
                          <m:t>𝒊</m:t>
                        </m:r>
                        <m:r>
                          <a:rPr kumimoji="1" lang="en-US" altLang="zh-TW" sz="2800" b="1" i="1">
                            <a:latin typeface="Cambria Math" panose="02040503050406030204" pitchFamily="18" charset="0"/>
                            <a:ea typeface="標楷體" pitchFamily="65" charset="-120"/>
                          </a:rPr>
                          <m:t>=</m:t>
                        </m:r>
                        <m:r>
                          <a:rPr kumimoji="1" lang="en-US" altLang="zh-TW" sz="2800" b="1" i="1">
                            <a:latin typeface="Cambria Math" panose="02040503050406030204" pitchFamily="18" charset="0"/>
                            <a:ea typeface="標楷體" pitchFamily="65" charset="-120"/>
                          </a:rPr>
                          <m:t>𝟏</m:t>
                        </m:r>
                      </m:sub>
                      <m:sup>
                        <m:r>
                          <a:rPr kumimoji="1" lang="en-US" altLang="zh-TW" sz="2800" b="1" i="1">
                            <a:latin typeface="Cambria Math" panose="02040503050406030204" pitchFamily="18" charset="0"/>
                            <a:ea typeface="標楷體" pitchFamily="65" charset="-12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kumimoji="1" lang="en-US" altLang="zh-TW" sz="2800" b="1" i="1"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zh-TW" sz="2800" b="1" i="1">
                                    <a:latin typeface="Cambria Math" panose="02040503050406030204" pitchFamily="18" charset="0"/>
                                    <a:ea typeface="標楷體" pitchFamily="65" charset="-12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sz="2800" b="1" i="1">
                                        <a:latin typeface="Cambria Math" panose="02040503050406030204" pitchFamily="18" charset="0"/>
                                        <a:ea typeface="標楷體" pitchFamily="65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800" b="1" i="1">
                                        <a:latin typeface="Cambria Math" panose="02040503050406030204" pitchFamily="18" charset="0"/>
                                        <a:ea typeface="標楷體" pitchFamily="65" charset="-12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1" lang="en-US" altLang="zh-TW" sz="2800" b="1" i="1">
                                        <a:latin typeface="Cambria Math" panose="02040503050406030204" pitchFamily="18" charset="0"/>
                                        <a:ea typeface="標楷體" pitchFamily="65" charset="-12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kumimoji="1" lang="en-US" altLang="zh-TW" sz="2800" b="1" i="1">
                                    <a:latin typeface="Cambria Math" panose="02040503050406030204" pitchFamily="18" charset="0"/>
                                    <a:ea typeface="標楷體" pitchFamily="65" charset="-12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zh-TW" sz="2800" b="1" i="1">
                                        <a:latin typeface="Cambria Math" panose="02040503050406030204" pitchFamily="18" charset="0"/>
                                        <a:ea typeface="標楷體" pitchFamily="65" charset="-12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TW" sz="2800" b="1" i="1">
                                        <a:latin typeface="Cambria Math" panose="02040503050406030204" pitchFamily="18" charset="0"/>
                                        <a:ea typeface="標楷體" pitchFamily="65" charset="-12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1" lang="en-US" altLang="zh-TW" sz="2800" b="1" i="1"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sz="2800" b="1" dirty="0" smtClean="0"/>
              </a:p>
              <a:p>
                <a:pPr marL="0" indent="0">
                  <a:buNone/>
                </a:pPr>
                <a:r>
                  <a:rPr lang="en-US" altLang="zh-TW" sz="2800" b="1" dirty="0" smtClean="0"/>
                  <a:t>=</a:t>
                </a:r>
                <a:r>
                  <a:rPr lang="zh-TW" altLang="en-US" sz="2800" b="1" dirty="0" smtClean="0"/>
                  <a:t>可以被迴歸線解釋的變異</a:t>
                </a:r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4846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1"/>
                </a:solidFill>
              </a:rPr>
              <a:t>迴歸的</a:t>
            </a:r>
            <a:r>
              <a:rPr lang="en-US" altLang="zh-TW" b="1" dirty="0">
                <a:solidFill>
                  <a:schemeClr val="accent1"/>
                </a:solidFill>
              </a:rPr>
              <a:t>ANOVA</a:t>
            </a:r>
            <a:r>
              <a:rPr lang="zh-TW" altLang="en-US" b="1" dirty="0">
                <a:solidFill>
                  <a:schemeClr val="accent1"/>
                </a:solidFill>
              </a:rPr>
              <a:t>表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941168"/>
                <a:ext cx="8229600" cy="153583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TW" altLang="en-US" b="1" dirty="0" smtClean="0"/>
                  <a:t>決策法則</a:t>
                </a:r>
                <a:r>
                  <a:rPr lang="zh-TW" altLang="en-US" b="1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：</a:t>
                </a:r>
                <a:r>
                  <a:rPr lang="zh-TW" altLang="zh-TW" b="1" dirty="0" smtClean="0">
                    <a:solidFill>
                      <a:srgbClr val="C00000"/>
                    </a:solidFill>
                  </a:rPr>
                  <a:t>若</a:t>
                </a:r>
                <a:r>
                  <a:rPr lang="en-US" altLang="zh-TW" b="1" i="1" dirty="0" smtClean="0">
                    <a:solidFill>
                      <a:srgbClr val="C00000"/>
                    </a:solidFill>
                  </a:rPr>
                  <a:t>F</a:t>
                </a:r>
                <a:r>
                  <a:rPr lang="en-US" altLang="zh-TW" b="1" i="1" baseline="-25000" dirty="0" smtClean="0">
                    <a:solidFill>
                      <a:srgbClr val="C00000"/>
                    </a:solidFill>
                  </a:rPr>
                  <a:t>obs</a:t>
                </a:r>
                <a:r>
                  <a:rPr lang="en-US" altLang="zh-TW" b="1" i="1" dirty="0" smtClean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𝑴𝑺𝑹</m:t>
                        </m:r>
                      </m:num>
                      <m:den>
                        <m:r>
                          <a:rPr lang="en-US" altLang="zh-TW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𝑴𝑺𝑬</m:t>
                        </m:r>
                      </m:den>
                    </m:f>
                  </m:oMath>
                </a14:m>
                <a:r>
                  <a:rPr lang="en-US" altLang="zh-TW" b="1" dirty="0" smtClean="0">
                    <a:solidFill>
                      <a:srgbClr val="C00000"/>
                    </a:solidFill>
                  </a:rPr>
                  <a:t>&gt;</a:t>
                </a:r>
                <a:r>
                  <a:rPr lang="en-US" altLang="zh-TW" b="1" i="1" dirty="0" smtClean="0">
                    <a:solidFill>
                      <a:srgbClr val="C00000"/>
                    </a:solidFill>
                  </a:rPr>
                  <a:t>F</a:t>
                </a:r>
                <a:r>
                  <a:rPr lang="en-US" altLang="zh-TW" b="1" baseline="-25000" dirty="0" smtClean="0">
                    <a:solidFill>
                      <a:srgbClr val="C00000"/>
                    </a:solidFill>
                  </a:rPr>
                  <a:t>α</a:t>
                </a:r>
                <a:r>
                  <a:rPr lang="en-US" altLang="zh-TW" b="1" dirty="0" smtClean="0">
                    <a:solidFill>
                      <a:srgbClr val="C00000"/>
                    </a:solidFill>
                  </a:rPr>
                  <a:t>(1, n-2</a:t>
                </a:r>
                <a:r>
                  <a:rPr lang="en-US" altLang="zh-TW" b="1" dirty="0">
                    <a:solidFill>
                      <a:srgbClr val="C00000"/>
                    </a:solidFill>
                  </a:rPr>
                  <a:t>)</a:t>
                </a:r>
                <a:r>
                  <a:rPr lang="zh-TW" altLang="zh-TW" b="1" dirty="0">
                    <a:solidFill>
                      <a:srgbClr val="C00000"/>
                    </a:solidFill>
                  </a:rPr>
                  <a:t>，</a:t>
                </a:r>
                <a:r>
                  <a:rPr lang="zh-TW" altLang="en-US" b="1" dirty="0">
                    <a:solidFill>
                      <a:srgbClr val="C00000"/>
                    </a:solidFill>
                  </a:rPr>
                  <a:t>則</a:t>
                </a:r>
                <a:r>
                  <a:rPr lang="zh-TW" altLang="zh-TW" b="1" dirty="0">
                    <a:solidFill>
                      <a:srgbClr val="C00000"/>
                    </a:solidFill>
                  </a:rPr>
                  <a:t>拒絕</a:t>
                </a:r>
                <a:r>
                  <a:rPr lang="en-US" altLang="zh-TW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b="1" i="1" dirty="0" smtClean="0">
                    <a:solidFill>
                      <a:srgbClr val="C00000"/>
                    </a:solidFill>
                  </a:rPr>
                  <a:t>H</a:t>
                </a:r>
                <a:r>
                  <a:rPr lang="en-US" altLang="zh-TW" b="1" baseline="-25000" dirty="0" smtClean="0">
                    <a:solidFill>
                      <a:srgbClr val="C00000"/>
                    </a:solidFill>
                  </a:rPr>
                  <a:t>0</a:t>
                </a:r>
              </a:p>
              <a:p>
                <a:pPr marL="0" indent="0" algn="ctr">
                  <a:buNone/>
                </a:pPr>
                <a:r>
                  <a:rPr lang="zh-TW" altLang="zh-TW" b="1" dirty="0">
                    <a:solidFill>
                      <a:srgbClr val="C00000"/>
                    </a:solidFill>
                  </a:rPr>
                  <a:t>若</a:t>
                </a:r>
                <a:r>
                  <a:rPr lang="en-US" altLang="zh-TW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b="1" i="1" dirty="0">
                    <a:solidFill>
                      <a:srgbClr val="C00000"/>
                    </a:solidFill>
                  </a:rPr>
                  <a:t>p </a:t>
                </a:r>
                <a:r>
                  <a:rPr lang="zh-TW" altLang="zh-TW" b="1" dirty="0">
                    <a:solidFill>
                      <a:srgbClr val="C00000"/>
                    </a:solidFill>
                  </a:rPr>
                  <a:t>值 </a:t>
                </a:r>
                <a:r>
                  <a:rPr lang="en-US" altLang="zh-TW" b="1" dirty="0">
                    <a:solidFill>
                      <a:srgbClr val="C00000"/>
                    </a:solidFill>
                  </a:rPr>
                  <a:t>&lt;</a:t>
                </a:r>
                <a:r>
                  <a:rPr lang="en-US" altLang="zh-TW" b="1" dirty="0">
                    <a:solidFill>
                      <a:srgbClr val="C00000"/>
                    </a:solidFill>
                    <a:effectLst>
                      <a:outerShdw blurRad="50800" dist="381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altLang="zh-TW" b="1" i="1" dirty="0">
                    <a:solidFill>
                      <a:srgbClr val="C00000"/>
                    </a:solidFill>
                  </a:rPr>
                  <a:t>α</a:t>
                </a:r>
                <a:r>
                  <a:rPr lang="zh-TW" altLang="zh-TW" b="1" dirty="0">
                    <a:solidFill>
                      <a:srgbClr val="C00000"/>
                    </a:solidFill>
                  </a:rPr>
                  <a:t>，則拒絕</a:t>
                </a:r>
                <a:r>
                  <a:rPr lang="en-US" altLang="zh-TW" b="1" i="1" dirty="0" smtClean="0">
                    <a:solidFill>
                      <a:srgbClr val="C00000"/>
                    </a:solidFill>
                  </a:rPr>
                  <a:t>H</a:t>
                </a:r>
                <a:r>
                  <a:rPr lang="en-US" altLang="zh-TW" b="1" baseline="-25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zh-TW" altLang="en-US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en-US" altLang="zh-TW" b="1" i="1" dirty="0"/>
                  <a:t>p </a:t>
                </a:r>
                <a:r>
                  <a:rPr lang="zh-TW" altLang="zh-TW" b="1" dirty="0"/>
                  <a:t>值</a:t>
                </a:r>
                <a:r>
                  <a:rPr lang="en-US" altLang="zh-TW" b="1" dirty="0"/>
                  <a:t>=P(F ≥ F</a:t>
                </a:r>
                <a:r>
                  <a:rPr lang="en-US" altLang="zh-TW" b="1" baseline="-25000" dirty="0"/>
                  <a:t>obs</a:t>
                </a:r>
                <a:r>
                  <a:rPr lang="en-US" altLang="zh-TW" b="1" dirty="0"/>
                  <a:t>|</a:t>
                </a:r>
                <a:r>
                  <a:rPr lang="zh-TW" altLang="en-US" b="1" dirty="0"/>
                  <a:t>當</a:t>
                </a:r>
                <a:r>
                  <a:rPr lang="en-US" altLang="zh-TW" b="1" i="1" dirty="0"/>
                  <a:t>H</a:t>
                </a:r>
                <a:r>
                  <a:rPr lang="en-US" altLang="zh-TW" b="1" baseline="-25000" dirty="0"/>
                  <a:t>0</a:t>
                </a:r>
                <a:r>
                  <a:rPr lang="zh-TW" altLang="en-US" b="1" dirty="0"/>
                  <a:t>為真</a:t>
                </a:r>
                <a:r>
                  <a:rPr lang="en-US" altLang="zh-TW" b="1" dirty="0"/>
                  <a:t>)</a:t>
                </a:r>
                <a:endParaRPr lang="zh-TW" altLang="zh-TW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941168"/>
                <a:ext cx="8229600" cy="1535832"/>
              </a:xfrm>
              <a:blipFill rotWithShape="0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67"/>
              <p:cNvGraphicFramePr>
                <a:graphicFrameLocks/>
              </p:cNvGraphicFramePr>
              <p:nvPr>
                <p:extLst/>
              </p:nvPr>
            </p:nvGraphicFramePr>
            <p:xfrm>
              <a:off x="143508" y="1556792"/>
              <a:ext cx="8856984" cy="3261487"/>
            </p:xfrm>
            <a:graphic>
              <a:graphicData uri="http://schemas.openxmlformats.org/drawingml/2006/table">
                <a:tbl>
                  <a:tblPr/>
                  <a:tblGrid>
                    <a:gridCol w="900100"/>
                    <a:gridCol w="3744416"/>
                    <a:gridCol w="936104"/>
                    <a:gridCol w="2088232"/>
                    <a:gridCol w="1188132"/>
                  </a:tblGrid>
                  <a:tr h="323850">
                    <a:tc gridSpan="5"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迴歸變異數分析表</a:t>
                          </a:r>
                          <a:endParaRPr kumimoji="1" lang="zh-TW" alt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3270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變異</a:t>
                          </a:r>
                          <a:endParaRPr kumimoji="1" lang="en-US" altLang="zh-TW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來源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平方和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自由度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均方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F</a:t>
                          </a: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值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</a:tr>
                  <a:tr h="5937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迴歸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SSR=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𝟐</m:t>
                                  </m:r>
                                </m:sup>
                              </m:sSubSup>
                              <m:nary>
                                <m:naryPr>
                                  <m:chr m:val="∑"/>
                                  <m:ctrlPr>
                                    <a:rPr kumimoji="1" lang="en-US" altLang="zh-TW" sz="2000" b="1" i="1" u="none" strike="noStrike" kern="1200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zh-TW" sz="2000" b="1" i="1" u="none" strike="noStrike" kern="1200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  <m:t>𝒊</m:t>
                                  </m:r>
                                  <m:r>
                                    <a:rPr kumimoji="1" lang="en-US" altLang="zh-TW" sz="2000" b="1" i="1" u="none" strike="noStrike" kern="1200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  <m:t>=</m:t>
                                  </m:r>
                                  <m:r>
                                    <a:rPr kumimoji="1" lang="en-US" altLang="zh-TW" sz="2000" b="1" i="1" u="none" strike="noStrike" kern="1200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1" lang="en-US" altLang="zh-TW" sz="2000" b="1" i="1" u="none" strike="noStrike" kern="1200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  <m:t>𝒏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kumimoji="1" lang="en-US" altLang="zh-TW" sz="2000" b="1" i="1" u="none" strike="noStrike" kern="1200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zh-TW" sz="2000" b="1" i="1" u="none" strike="noStrike" kern="1200" cap="none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標楷體" pitchFamily="65" charset="-12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zh-TW" sz="2000" b="1" i="1" u="none" strike="noStrike" kern="1200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標楷體" pitchFamily="65" charset="-12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2000" b="1" i="1" u="none" strike="noStrike" kern="1200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標楷體" pitchFamily="65" charset="-120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2000" b="1" i="1" u="none" strike="noStrike" kern="1200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標楷體" pitchFamily="65" charset="-120"/>
                                                  <a:cs typeface="+mn-cs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sz="2000" b="1" i="1" u="none" strike="noStrike" kern="1200" cap="none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標楷體" pitchFamily="65" charset="-12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1" lang="en-US" altLang="zh-TW" sz="2000" b="1" i="1" u="none" strike="noStrike" kern="1200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標楷體" pitchFamily="65" charset="-120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1" lang="en-US" altLang="zh-TW" sz="2000" b="1" i="1" u="none" strike="noStrike" kern="1200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標楷體" pitchFamily="65" charset="-120"/>
                                                  <a:cs typeface="+mn-cs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zh-TW" sz="2000" b="1" i="1" u="none" strike="noStrike" kern="1200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endParaRPr kumimoji="1" lang="en-US" altLang="zh-TW" sz="2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MSR=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1" lang="en-US" altLang="zh-TW" sz="2000" b="1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1" lang="en-US" altLang="zh-TW" sz="2000" b="1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SSR</m:t>
                                  </m:r>
                                </m:num>
                                <m:den>
                                  <m:r>
                                    <a:rPr kumimoji="1" lang="en-US" altLang="zh-TW" sz="2000" b="1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</a:rPr>
                            <a:t>F=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𝑴𝑺𝑹</m:t>
                                  </m:r>
                                </m:num>
                                <m:den>
                                  <m: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𝑴𝑺𝑬</m:t>
                                  </m:r>
                                </m:den>
                              </m:f>
                            </m:oMath>
                          </a14:m>
                          <a:endParaRPr kumimoji="1" lang="en-US" altLang="zh-TW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699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誤差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SSE=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endParaRPr kumimoji="1" lang="en-US" altLang="zh-TW" sz="2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n-2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zh-TW" sz="2000" b="1" i="1" u="none" strike="noStrike" kern="1200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TW" sz="2000" b="1" i="1" u="none" strike="noStrike" kern="1200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zh-TW" altLang="en-US" sz="2000" b="1" i="1" u="none" strike="noStrike" kern="1200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標楷體" pitchFamily="65" charset="-120"/>
                                          <a:cs typeface="+mn-cs"/>
                                        </a:rPr>
                                        <m:t>𝝈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1" lang="en-US" altLang="zh-TW" sz="2000" b="1" i="1" u="none" strike="noStrike" kern="1200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zh-TW" sz="2000" b="1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標楷體" pitchFamily="65" charset="-120"/>
                              <a:cs typeface="+mn-cs"/>
                            </a:rPr>
                            <a:t>=MSE</a:t>
                          </a:r>
                          <a:r>
                            <a:rPr kumimoji="1" lang="en-US" altLang="zh-TW" sz="2000" b="1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標楷體" pitchFamily="65" charset="-120"/>
                              <a:cs typeface="+mn-cs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1" lang="en-US" altLang="zh-TW" sz="2000" b="1" i="1" u="none" strike="noStrike" kern="1200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1" lang="en-US" altLang="zh-TW" sz="2000" b="1" i="1" u="none" strike="noStrike" kern="1200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  <m:t>SSE</m:t>
                                  </m:r>
                                </m:num>
                                <m:den>
                                  <m:r>
                                    <a:rPr kumimoji="1" lang="en-US" altLang="zh-TW" sz="2000" b="1" i="1" u="none" strike="noStrike" kern="1200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  <m:t>𝒏</m:t>
                                  </m:r>
                                  <m:r>
                                    <a:rPr kumimoji="1" lang="en-US" altLang="zh-TW" sz="2000" b="1" i="1" u="none" strike="noStrike" kern="1200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標楷體" pitchFamily="65" charset="-120"/>
                                      <a:cs typeface="+mn-cs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a14:m>
                          <a:endParaRPr kumimoji="1" lang="en-US" altLang="zh-TW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endParaRPr kumimoji="1" lang="zh-TW" altLang="zh-TW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445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總和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SST=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𝒊</m:t>
                                  </m:r>
                                  <m: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=</m:t>
                                  </m:r>
                                  <m: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kumimoji="1" lang="en-US" altLang="zh-TW" sz="20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𝒏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kumimoji="1" lang="en-US" altLang="zh-TW" sz="2000" b="1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en-US" altLang="zh-TW" sz="2000" b="1" i="1" u="none" strike="noStrike" cap="none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zh-TW" sz="2000" b="1" i="1" u="none" strike="noStrike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TW" sz="2000" b="1" i="1" u="none" strike="noStrike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TW" sz="2000" b="1" i="1" u="none" strike="noStrike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zh-TW" sz="2000" b="1" i="1" u="none" strike="noStrike" cap="none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1" lang="en-US" altLang="zh-TW" sz="2000" b="1" i="1" u="none" strike="noStrike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1" lang="en-US" altLang="zh-TW" sz="2000" b="1" i="1" u="none" strike="noStrike" cap="none" normalizeH="0" baseline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𝒚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zh-TW" sz="2000" b="1" i="1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endParaRPr kumimoji="1" lang="en-US" altLang="zh-TW" sz="2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n-1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endParaRPr kumimoji="1" lang="zh-TW" altLang="zh-TW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endParaRPr kumimoji="1" lang="zh-TW" altLang="zh-TW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6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84824025"/>
                  </p:ext>
                </p:extLst>
              </p:nvPr>
            </p:nvGraphicFramePr>
            <p:xfrm>
              <a:off x="143508" y="1556792"/>
              <a:ext cx="8856984" cy="3261487"/>
            </p:xfrm>
            <a:graphic>
              <a:graphicData uri="http://schemas.openxmlformats.org/drawingml/2006/table">
                <a:tbl>
                  <a:tblPr/>
                  <a:tblGrid>
                    <a:gridCol w="900100"/>
                    <a:gridCol w="3744416"/>
                    <a:gridCol w="936104"/>
                    <a:gridCol w="2088232"/>
                    <a:gridCol w="1188132"/>
                  </a:tblGrid>
                  <a:tr h="457200">
                    <a:tc gridSpan="5"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迴歸變異數分析表</a:t>
                          </a:r>
                          <a:endParaRPr kumimoji="1" lang="zh-TW" alt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cap="flat">
                          <a:noFill/>
                        </a:lnR>
                        <a:lnT cap="flat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89611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變異</a:t>
                          </a:r>
                          <a:endParaRPr kumimoji="1" lang="en-US" altLang="zh-TW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來源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平方和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自由度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均方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F</a:t>
                          </a:r>
                          <a:r>
                            <a:rPr kumimoji="1" lang="zh-TW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值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6"/>
                        </a:solidFill>
                      </a:tcPr>
                    </a:tc>
                  </a:tr>
                  <a:tr h="5937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迴歸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244" t="-233673" r="-113029" b="-32449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69096" t="-233673" r="-57434" b="-324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649231" t="-233673" r="-1026" b="-324490"/>
                          </a:stretch>
                        </a:blipFill>
                      </a:tcPr>
                    </a:tc>
                  </a:tr>
                  <a:tr h="6699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誤差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244" t="-297273" r="-113029" b="-18909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n-2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69096" t="-297273" r="-57434" b="-18909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endParaRPr kumimoji="1" lang="zh-TW" altLang="zh-TW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4452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zh-TW" altLang="en-US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總和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5244" t="-412264" r="-113029" b="-9622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n-1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endParaRPr kumimoji="1" lang="zh-TW" altLang="zh-TW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defRPr kumimoji="1" sz="27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1"/>
                            </a:buClr>
                            <a:buSzPct val="150000"/>
                            <a:defRPr kumimoji="1" sz="22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  <a:buSzPct val="150000"/>
                            <a:defRPr kumimoji="1"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50000"/>
                            <a:defRPr kumimoji="1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標楷體" pitchFamily="65" charset="-12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bg2"/>
                            </a:buClr>
                            <a:buSzPct val="70000"/>
                            <a:buFont typeface="Wingdings" pitchFamily="2" charset="2"/>
                            <a:buNone/>
                            <a:tabLst/>
                          </a:pPr>
                          <a:endParaRPr kumimoji="1" lang="zh-TW" altLang="zh-TW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8090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迴</a:t>
            </a:r>
            <a:r>
              <a:rPr lang="zh-TW" altLang="en-US" b="1" dirty="0" smtClean="0"/>
              <a:t>歸</a:t>
            </a:r>
            <a:r>
              <a:rPr lang="en-US" altLang="zh-TW" b="1" dirty="0" smtClean="0"/>
              <a:t>ANOVA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</a:t>
            </a:r>
            <a:r>
              <a:rPr lang="en-US" altLang="zh-TW" dirty="0" err="1">
                <a:solidFill>
                  <a:srgbClr val="FF0000"/>
                </a:solidFill>
              </a:rPr>
              <a:t>rocket.lm</a:t>
            </a:r>
            <a:r>
              <a:rPr lang="en-US" altLang="zh-TW" dirty="0">
                <a:solidFill>
                  <a:srgbClr val="FF0000"/>
                </a:solidFill>
              </a:rPr>
              <a:t>&lt;-lm(</a:t>
            </a:r>
            <a:r>
              <a:rPr lang="en-US" altLang="zh-TW" dirty="0" err="1">
                <a:solidFill>
                  <a:srgbClr val="FF0000"/>
                </a:solidFill>
              </a:rPr>
              <a:t>strength~age</a:t>
            </a:r>
            <a:r>
              <a:rPr lang="en-US" altLang="zh-TW" dirty="0">
                <a:solidFill>
                  <a:srgbClr val="FF0000"/>
                </a:solidFill>
              </a:rPr>
              <a:t>, data=rocket)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</a:t>
            </a:r>
            <a:r>
              <a:rPr lang="en-US" altLang="zh-TW" dirty="0" err="1">
                <a:solidFill>
                  <a:srgbClr val="00B050"/>
                </a:solidFill>
              </a:rPr>
              <a:t>anova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rocket.lm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Analysis of Variance Table</a:t>
            </a:r>
          </a:p>
          <a:p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Response: strength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</a:t>
            </a:r>
            <a:r>
              <a:rPr lang="en-US" altLang="zh-TW" dirty="0" err="1" smtClean="0">
                <a:solidFill>
                  <a:srgbClr val="0070C0"/>
                </a:solidFill>
              </a:rPr>
              <a:t>Df</a:t>
            </a:r>
            <a:r>
              <a:rPr lang="en-US" altLang="zh-TW" dirty="0" smtClean="0">
                <a:solidFill>
                  <a:srgbClr val="0070C0"/>
                </a:solidFill>
              </a:rPr>
              <a:t>  </a:t>
            </a:r>
            <a:r>
              <a:rPr lang="en-US" altLang="zh-TW" dirty="0">
                <a:solidFill>
                  <a:srgbClr val="0070C0"/>
                </a:solidFill>
              </a:rPr>
              <a:t>Sum </a:t>
            </a:r>
            <a:r>
              <a:rPr lang="en-US" altLang="zh-TW" dirty="0" err="1">
                <a:solidFill>
                  <a:srgbClr val="0070C0"/>
                </a:solidFill>
              </a:rPr>
              <a:t>Sq</a:t>
            </a:r>
            <a:r>
              <a:rPr lang="en-US" altLang="zh-TW" dirty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 Mean </a:t>
            </a:r>
            <a:r>
              <a:rPr lang="en-US" altLang="zh-TW" dirty="0" err="1">
                <a:solidFill>
                  <a:srgbClr val="0070C0"/>
                </a:solidFill>
              </a:rPr>
              <a:t>Sq</a:t>
            </a:r>
            <a:r>
              <a:rPr lang="en-US" altLang="zh-TW" dirty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  F </a:t>
            </a:r>
            <a:r>
              <a:rPr lang="en-US" altLang="zh-TW" dirty="0">
                <a:solidFill>
                  <a:srgbClr val="0070C0"/>
                </a:solidFill>
              </a:rPr>
              <a:t>value    </a:t>
            </a:r>
            <a:r>
              <a:rPr lang="en-US" altLang="zh-TW" dirty="0" err="1">
                <a:solidFill>
                  <a:srgbClr val="0070C0"/>
                </a:solidFill>
              </a:rPr>
              <a:t>Pr</a:t>
            </a:r>
            <a:r>
              <a:rPr lang="en-US" altLang="zh-TW" dirty="0">
                <a:solidFill>
                  <a:srgbClr val="0070C0"/>
                </a:solidFill>
              </a:rPr>
              <a:t>(&gt;F)   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age        </a:t>
            </a:r>
            <a:r>
              <a:rPr lang="en-US" altLang="zh-TW" dirty="0" smtClean="0">
                <a:solidFill>
                  <a:srgbClr val="0070C0"/>
                </a:solidFill>
              </a:rPr>
              <a:t>     1 </a:t>
            </a:r>
            <a:r>
              <a:rPr lang="en-US" altLang="zh-TW" dirty="0">
                <a:solidFill>
                  <a:srgbClr val="0070C0"/>
                </a:solidFill>
              </a:rPr>
              <a:t>1527483 </a:t>
            </a:r>
            <a:r>
              <a:rPr lang="en-US" altLang="zh-TW" dirty="0" smtClean="0">
                <a:solidFill>
                  <a:srgbClr val="0070C0"/>
                </a:solidFill>
              </a:rPr>
              <a:t> 1527483   165.38 </a:t>
            </a:r>
            <a:r>
              <a:rPr lang="en-US" altLang="zh-TW" dirty="0">
                <a:solidFill>
                  <a:srgbClr val="0070C0"/>
                </a:solidFill>
              </a:rPr>
              <a:t>1.643e-10 ***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Residuals 18  </a:t>
            </a:r>
            <a:r>
              <a:rPr lang="en-US" altLang="zh-TW" dirty="0" smtClean="0">
                <a:solidFill>
                  <a:srgbClr val="0070C0"/>
                </a:solidFill>
              </a:rPr>
              <a:t> 166255        </a:t>
            </a:r>
            <a:r>
              <a:rPr lang="en-US" altLang="zh-TW" dirty="0">
                <a:solidFill>
                  <a:srgbClr val="0070C0"/>
                </a:solidFill>
              </a:rPr>
              <a:t>9236                     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---</a:t>
            </a:r>
          </a:p>
          <a:p>
            <a:pPr marL="0" indent="0">
              <a:buNone/>
            </a:pPr>
            <a:r>
              <a:rPr lang="en-US" altLang="zh-TW" dirty="0" err="1">
                <a:solidFill>
                  <a:srgbClr val="0070C0"/>
                </a:solidFill>
              </a:rPr>
              <a:t>Signif</a:t>
            </a:r>
            <a:r>
              <a:rPr lang="en-US" altLang="zh-TW" dirty="0">
                <a:solidFill>
                  <a:srgbClr val="0070C0"/>
                </a:solidFill>
              </a:rPr>
              <a:t>. codes:  0 ‘***’ 0.001 ‘**’ 0.01 ‘*’ 0.05 ‘.’ 0.1 ‘ ’ 1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154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>
                <a:ea typeface="新細明體" panose="02020500000000000000" pitchFamily="18" charset="-120"/>
              </a:rPr>
              <a:t>Linear Regression Analysis 5E Montgomery, Peck &amp; Vining</a:t>
            </a:r>
          </a:p>
        </p:txBody>
      </p:sp>
      <p:sp>
        <p:nvSpPr>
          <p:cNvPr id="30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1507FE-0095-41A4-8D9D-3E0AA354CF53}" type="slidenum">
              <a:rPr lang="en-US" altLang="zh-TW" sz="1400"/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en-US" altLang="zh-TW" sz="140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39200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03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</a:rPr>
              <a:t>迴歸分析簡介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/>
              <a:t>例</a:t>
            </a:r>
            <a:r>
              <a:rPr lang="en-US" altLang="zh-TW" sz="2800" b="1" dirty="0" smtClean="0"/>
              <a:t>:</a:t>
            </a:r>
            <a:r>
              <a:rPr lang="zh-TW" altLang="en-US" sz="2800" b="1" dirty="0" smtClean="0"/>
              <a:t> 工程師</a:t>
            </a:r>
            <a:r>
              <a:rPr lang="zh-TW" altLang="en-US" sz="2800" b="1" dirty="0"/>
              <a:t>有興趣研究化學過程的</a:t>
            </a:r>
            <a:r>
              <a:rPr lang="zh-TW" altLang="en-US" sz="2800" b="1" dirty="0" smtClean="0"/>
              <a:t>生產量與</a:t>
            </a:r>
            <a:r>
              <a:rPr lang="zh-TW" altLang="en-US" sz="2800" b="1" dirty="0"/>
              <a:t>反應</a:t>
            </a:r>
            <a:r>
              <a:rPr lang="zh-TW" altLang="en-US" sz="2800" b="1" dirty="0" smtClean="0"/>
              <a:t>時間、溫度及</a:t>
            </a:r>
            <a:r>
              <a:rPr lang="zh-TW" altLang="en-US" sz="2800" b="1" dirty="0"/>
              <a:t>催化劑的</a:t>
            </a:r>
            <a:r>
              <a:rPr lang="zh-TW" altLang="en-US" sz="2800" b="1" dirty="0" smtClean="0"/>
              <a:t>種類的</a:t>
            </a:r>
            <a:r>
              <a:rPr lang="zh-TW" altLang="en-US" sz="2800" b="1" dirty="0"/>
              <a:t>關係</a:t>
            </a:r>
            <a:endParaRPr lang="en-US" altLang="zh-TW" sz="2800" b="1" dirty="0" smtClean="0"/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Y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生產量</a:t>
            </a:r>
            <a:endParaRPr lang="zh-TW" altLang="en-US" sz="2800" b="1" dirty="0"/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x</a:t>
            </a:r>
            <a:r>
              <a:rPr lang="en-US" altLang="zh-TW" sz="2800" b="1" baseline="-25000" dirty="0" smtClean="0">
                <a:solidFill>
                  <a:srgbClr val="C00000"/>
                </a:solidFill>
              </a:rPr>
              <a:t>1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反應</a:t>
            </a:r>
            <a:r>
              <a:rPr lang="zh-TW" altLang="en-US" sz="2800" b="1" dirty="0"/>
              <a:t>時間</a:t>
            </a:r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x</a:t>
            </a:r>
            <a:r>
              <a:rPr lang="en-US" altLang="zh-TW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溫度</a:t>
            </a:r>
            <a:endParaRPr lang="zh-TW" altLang="en-US" sz="2800" b="1" dirty="0"/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x</a:t>
            </a:r>
            <a:r>
              <a:rPr lang="en-US" altLang="zh-TW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催化劑</a:t>
            </a:r>
            <a:r>
              <a:rPr lang="zh-TW" altLang="en-US" sz="2800" b="1" dirty="0"/>
              <a:t>的種類</a:t>
            </a:r>
          </a:p>
          <a:p>
            <a:endParaRPr lang="en-US" altLang="zh-TW" sz="2800" b="1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t="22547"/>
          <a:stretch/>
        </p:blipFill>
        <p:spPr>
          <a:xfrm>
            <a:off x="3563888" y="3284984"/>
            <a:ext cx="5226968" cy="300470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55976" y="63244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000" dirty="0"/>
              <a:t>https://www.thoughtco.com/definition-of-percent-yield-605899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658206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斜率的信賴區間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的</a:t>
                </a:r>
                <a:r>
                  <a:rPr lang="en-US" altLang="zh-TW" sz="2800" b="1" dirty="0">
                    <a:latin typeface="微軟正黑體" panose="020B0604030504040204" pitchFamily="34" charset="-120"/>
                  </a:rPr>
                  <a:t>100(1-</a:t>
                </a:r>
                <a:r>
                  <a:rPr lang="el-GR" altLang="zh-TW" sz="2800" b="1" dirty="0">
                    <a:latin typeface="微軟正黑體" panose="020B0604030504040204" pitchFamily="34" charset="-120"/>
                  </a:rPr>
                  <a:t>α</a:t>
                </a:r>
                <a:r>
                  <a:rPr lang="en-US" altLang="zh-TW" sz="2800" b="1" dirty="0">
                    <a:latin typeface="微軟正黑體" panose="020B0604030504040204" pitchFamily="34" charset="-120"/>
                  </a:rPr>
                  <a:t>)%</a:t>
                </a:r>
                <a:r>
                  <a:rPr lang="zh-TW" altLang="en-US" sz="2800" b="1" dirty="0">
                    <a:latin typeface="微軟正黑體" panose="020B0604030504040204" pitchFamily="34" charset="-120"/>
                  </a:rPr>
                  <a:t>的</a:t>
                </a:r>
                <a:r>
                  <a:rPr lang="zh-TW" altLang="en-US" sz="2800" b="1" dirty="0">
                    <a:latin typeface="+mj-ea"/>
                  </a:rPr>
                  <a:t>信賴區間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</a:rPr>
                  <a:t>為</a:t>
                </a:r>
                <a:endParaRPr lang="en-US" altLang="zh-TW" sz="2800" b="1" dirty="0" smtClean="0">
                  <a:latin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zh-T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f>
                            <m:fPr>
                              <m:ctrlPr>
                                <a:rPr lang="en-US" altLang="zh-TW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en-US" altLang="zh-TW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</m:sSub>
                      <m:r>
                        <a:rPr lang="en-US" altLang="zh-TW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altLang="zh-TW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−2)</m:t>
                      </m:r>
                      <m:rad>
                        <m:radPr>
                          <m:degHide m:val="on"/>
                          <m:ctrlPr>
                            <a:rPr lang="en-US" altLang="zh-T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altLang="zh-T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altLang="zh-T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T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T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TW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altLang="zh-TW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sSup>
                                <m:sSupPr>
                                  <m:ctrlPr>
                                    <a:rPr lang="en-US" altLang="zh-T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TW" sz="28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altLang="zh-TW" sz="2800" b="1" dirty="0" smtClean="0">
                  <a:latin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sz="2800" b="1" dirty="0">
                  <a:latin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sz="2800" b="1" dirty="0" smtClean="0">
                  <a:latin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sz="2800" b="1" dirty="0">
                  <a:latin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sz="2800" b="1" dirty="0" smtClean="0">
                  <a:latin typeface="微軟正黑體" panose="020B0604030504040204" pitchFamily="34" charset="-12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TW" sz="2800" b="1" dirty="0">
                    <a:solidFill>
                      <a:srgbClr val="C00000"/>
                    </a:solidFill>
                  </a:rPr>
                  <a:t>=MSE</a:t>
                </a:r>
                <a:r>
                  <a:rPr lang="en-US" altLang="zh-TW" sz="2800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𝑺𝑺𝑬</m:t>
                        </m:r>
                      </m:num>
                      <m:den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zh-TW" sz="2800" b="1" dirty="0" smtClean="0">
                  <a:latin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sz="2800" b="1" dirty="0" smtClean="0">
                  <a:latin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大括弧 4"/>
          <p:cNvSpPr/>
          <p:nvPr/>
        </p:nvSpPr>
        <p:spPr>
          <a:xfrm rot="16200000">
            <a:off x="5436096" y="2564904"/>
            <a:ext cx="720080" cy="2448272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004048" y="4237871"/>
                <a:ext cx="20109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的</a:t>
                </a:r>
                <a:r>
                  <a:rPr lang="zh-TW" altLang="en-US" sz="2800" b="1" dirty="0"/>
                  <a:t>標準誤</a:t>
                </a:r>
                <a:endParaRPr lang="en-US" altLang="zh-TW" sz="2800" b="1" dirty="0">
                  <a:latin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237871"/>
                <a:ext cx="2010935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0465" r="-454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左大括弧 6"/>
          <p:cNvSpPr/>
          <p:nvPr/>
        </p:nvSpPr>
        <p:spPr>
          <a:xfrm rot="16200000">
            <a:off x="2093099" y="3007497"/>
            <a:ext cx="374949" cy="468054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547664" y="3561546"/>
                <a:ext cx="167751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800" b="1" dirty="0"/>
                  <a:t>斜率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的</a:t>
                </a:r>
                <a:endParaRPr lang="en-US" altLang="zh-TW" sz="2800" b="1" dirty="0" smtClean="0"/>
              </a:p>
              <a:p>
                <a:r>
                  <a:rPr lang="zh-TW" altLang="en-US" sz="2800" b="1" dirty="0" smtClean="0"/>
                  <a:t>點</a:t>
                </a:r>
                <a:r>
                  <a:rPr lang="zh-TW" altLang="en-US" sz="2800" b="1" dirty="0"/>
                  <a:t>估計量</a:t>
                </a:r>
                <a:endParaRPr lang="en-US" altLang="zh-TW" sz="2800" b="1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561546"/>
                <a:ext cx="1677511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7636" t="-5732" r="-6182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4627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</a:rPr>
              <a:t>截距的信賴</a:t>
            </a:r>
            <a:r>
              <a:rPr lang="zh-TW" altLang="en-US" b="1" dirty="0" smtClean="0">
                <a:solidFill>
                  <a:srgbClr val="00B050"/>
                </a:solidFill>
              </a:rPr>
              <a:t>區間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的</a:t>
                </a:r>
                <a:r>
                  <a:rPr lang="en-US" altLang="zh-TW" sz="2800" b="1" dirty="0">
                    <a:latin typeface="微軟正黑體" panose="020B0604030504040204" pitchFamily="34" charset="-120"/>
                  </a:rPr>
                  <a:t>100(1-</a:t>
                </a:r>
                <a:r>
                  <a:rPr lang="el-GR" altLang="zh-TW" sz="2800" b="1" dirty="0">
                    <a:latin typeface="微軟正黑體" panose="020B0604030504040204" pitchFamily="34" charset="-120"/>
                  </a:rPr>
                  <a:t>α</a:t>
                </a:r>
                <a:r>
                  <a:rPr lang="en-US" altLang="zh-TW" sz="2800" b="1" dirty="0">
                    <a:latin typeface="微軟正黑體" panose="020B0604030504040204" pitchFamily="34" charset="-120"/>
                  </a:rPr>
                  <a:t>)%</a:t>
                </a:r>
                <a:r>
                  <a:rPr lang="zh-TW" altLang="en-US" sz="2800" b="1" dirty="0">
                    <a:latin typeface="微軟正黑體" panose="020B0604030504040204" pitchFamily="34" charset="-120"/>
                  </a:rPr>
                  <a:t>的</a:t>
                </a:r>
                <a:r>
                  <a:rPr lang="zh-TW" altLang="en-US" sz="2800" b="1" dirty="0">
                    <a:latin typeface="+mj-ea"/>
                  </a:rPr>
                  <a:t>信賴區間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</a:rPr>
                  <a:t>為</a:t>
                </a:r>
                <a:endParaRPr lang="en-US" altLang="zh-TW" sz="2800" b="1" dirty="0" smtClean="0">
                  <a:latin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zh-T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f>
                            <m:fPr>
                              <m:ctrlPr>
                                <a:rPr lang="en-US" altLang="zh-TW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en-US" altLang="zh-TW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b>
                      </m:sSub>
                      <m:r>
                        <a:rPr lang="en-US" altLang="zh-TW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altLang="zh-TW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−2)</m:t>
                      </m:r>
                      <m:rad>
                        <m:radPr>
                          <m:degHide m:val="on"/>
                          <m:ctrlPr>
                            <a:rPr lang="en-US" altLang="zh-TW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800" b="1" i="1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altLang="zh-TW" sz="28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b="1" i="1" dirty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  <m:r>
                                    <a:rPr lang="en-US" altLang="zh-TW" sz="2800" b="1" i="1" baseline="3000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800" b="1" i="1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800" b="1" i="1"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nary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sSup>
                                    <m:sSup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sz="2800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800" b="1" i="1" dirty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altLang="zh-TW" sz="2800" b="1" dirty="0" smtClean="0">
                  <a:latin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sz="2800" b="1" dirty="0">
                  <a:latin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sz="2800" b="1" dirty="0" smtClean="0">
                  <a:latin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sz="2800" b="1" dirty="0">
                  <a:latin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sz="2800" b="1" dirty="0" smtClean="0">
                  <a:latin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TW" sz="2800" b="1" dirty="0">
                    <a:solidFill>
                      <a:srgbClr val="C00000"/>
                    </a:solidFill>
                  </a:rPr>
                  <a:t>=MSE</a:t>
                </a:r>
                <a:r>
                  <a:rPr lang="en-US" altLang="zh-TW" sz="2800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𝑺𝑺𝑬</m:t>
                        </m:r>
                      </m:num>
                      <m:den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zh-TW" sz="2800" b="1" dirty="0" smtClean="0">
                  <a:latin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sz="2800" b="1" dirty="0" smtClean="0">
                  <a:latin typeface="微軟正黑體" panose="020B0604030504040204" pitchFamily="34" charset="-120"/>
                </a:endParaRPr>
              </a:p>
              <a:p>
                <a:pPr marL="0" indent="0">
                  <a:buNone/>
                </a:pPr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大括弧 4"/>
          <p:cNvSpPr/>
          <p:nvPr/>
        </p:nvSpPr>
        <p:spPr>
          <a:xfrm rot="16200000">
            <a:off x="5400092" y="1808820"/>
            <a:ext cx="720080" cy="396044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004048" y="4237871"/>
                <a:ext cx="20061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的</a:t>
                </a:r>
                <a:r>
                  <a:rPr lang="zh-TW" altLang="en-US" sz="2800" b="1" dirty="0"/>
                  <a:t>標準誤</a:t>
                </a:r>
                <a:endParaRPr lang="en-US" altLang="zh-TW" sz="2800" b="1" dirty="0">
                  <a:latin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237871"/>
                <a:ext cx="2006127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0465" r="-4863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左大括弧 6"/>
          <p:cNvSpPr/>
          <p:nvPr/>
        </p:nvSpPr>
        <p:spPr>
          <a:xfrm rot="16200000">
            <a:off x="1373019" y="3007497"/>
            <a:ext cx="374949" cy="468054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827584" y="3561546"/>
                <a:ext cx="1672702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800" b="1" dirty="0"/>
                  <a:t>截</a:t>
                </a:r>
                <a:r>
                  <a:rPr lang="zh-TW" altLang="en-US" sz="2800" b="1" dirty="0" smtClean="0"/>
                  <a:t>距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的</a:t>
                </a:r>
                <a:endParaRPr lang="en-US" altLang="zh-TW" sz="2800" b="1" dirty="0" smtClean="0"/>
              </a:p>
              <a:p>
                <a:r>
                  <a:rPr lang="zh-TW" altLang="en-US" sz="2800" b="1" dirty="0" smtClean="0"/>
                  <a:t>點</a:t>
                </a:r>
                <a:r>
                  <a:rPr lang="zh-TW" altLang="en-US" sz="2800" b="1" dirty="0"/>
                  <a:t>估計量</a:t>
                </a:r>
                <a:endParaRPr lang="en-US" altLang="zh-TW" sz="2800" b="1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561546"/>
                <a:ext cx="1672702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7664" t="-5732" r="-6204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324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迴</a:t>
            </a:r>
            <a:r>
              <a:rPr lang="zh-TW" altLang="en-US" b="1" dirty="0" smtClean="0"/>
              <a:t>歸係數的信賴區間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n&lt;-length(strength)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 </a:t>
            </a:r>
            <a:r>
              <a:rPr lang="en-US" altLang="zh-TW" dirty="0">
                <a:solidFill>
                  <a:srgbClr val="FF0000"/>
                </a:solidFill>
              </a:rPr>
              <a:t>beta1&lt;-</a:t>
            </a:r>
            <a:r>
              <a:rPr lang="en-US" altLang="zh-TW" dirty="0" err="1">
                <a:solidFill>
                  <a:srgbClr val="FF0000"/>
                </a:solidFill>
              </a:rPr>
              <a:t>coef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rocket.lm</a:t>
            </a:r>
            <a:r>
              <a:rPr lang="en-US" altLang="zh-TW" dirty="0">
                <a:solidFill>
                  <a:srgbClr val="FF0000"/>
                </a:solidFill>
              </a:rPr>
              <a:t>)[2]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beta0&lt;-</a:t>
            </a:r>
            <a:r>
              <a:rPr lang="en-US" altLang="zh-TW" dirty="0" err="1">
                <a:solidFill>
                  <a:srgbClr val="FF0000"/>
                </a:solidFill>
              </a:rPr>
              <a:t>coef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rocket.lm</a:t>
            </a:r>
            <a:r>
              <a:rPr lang="en-US" altLang="zh-TW" dirty="0">
                <a:solidFill>
                  <a:srgbClr val="FF0000"/>
                </a:solidFill>
              </a:rPr>
              <a:t>)[1]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SE.beta1&lt;-2.889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SE.beta0&lt;-44.184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</a:t>
            </a:r>
            <a:r>
              <a:rPr lang="en-US" altLang="zh-TW" dirty="0" err="1">
                <a:solidFill>
                  <a:srgbClr val="FF0000"/>
                </a:solidFill>
              </a:rPr>
              <a:t>qt</a:t>
            </a:r>
            <a:r>
              <a:rPr lang="en-US" altLang="zh-TW" dirty="0">
                <a:solidFill>
                  <a:srgbClr val="FF0000"/>
                </a:solidFill>
              </a:rPr>
              <a:t>(.975, n-2)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[1] 2.100922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 </a:t>
            </a:r>
            <a:r>
              <a:rPr lang="en-US" altLang="zh-TW" dirty="0">
                <a:solidFill>
                  <a:srgbClr val="FF0000"/>
                </a:solidFill>
              </a:rPr>
              <a:t>c(beta1-qt(.975, n-2)*SE.beta1, beta1+qt(.975, n-2)*SE.beta1)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     age       </a:t>
            </a:r>
            <a:r>
              <a:rPr lang="en-US" altLang="zh-TW" dirty="0" err="1">
                <a:solidFill>
                  <a:srgbClr val="0070C0"/>
                </a:solidFill>
              </a:rPr>
              <a:t>age</a:t>
            </a:r>
            <a:r>
              <a:rPr lang="en-US" altLang="zh-TW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-43.22315 -31.08403 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 </a:t>
            </a:r>
            <a:r>
              <a:rPr lang="en-US" altLang="zh-TW" dirty="0">
                <a:solidFill>
                  <a:srgbClr val="FF0000"/>
                </a:solidFill>
              </a:rPr>
              <a:t>c(beta0-qt(.975, n-2)*SE.beta0, beta0+qt(.975, n-2)*SE.beta0)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(Intercept) (Intercept)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  2534.995    2720.649 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756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 smtClean="0">
                <a:ea typeface="新細明體" panose="02020500000000000000" pitchFamily="18" charset="-120"/>
              </a:rPr>
              <a:t>Linear Regression Analysis 5E Montgomery, Peck &amp; Vining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9F906D-24FC-4FC5-98BC-45C0BB92B225}" type="slidenum">
              <a:rPr lang="en-US" altLang="zh-TW" sz="1400"/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en-US" altLang="zh-TW" sz="140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33400"/>
            <a:ext cx="87709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1143000" y="5257800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Also see page 30, text</a:t>
            </a:r>
          </a:p>
        </p:txBody>
      </p:sp>
    </p:spTree>
    <p:extLst>
      <p:ext uri="{BB962C8B-B14F-4D97-AF65-F5344CB8AC3E}">
        <p14:creationId xmlns:p14="http://schemas.microsoft.com/office/powerpoint/2010/main" val="32195096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6"/>
                </a:solidFill>
              </a:rPr>
              <a:t>迴歸分析與相關分析</a:t>
            </a:r>
            <a:endParaRPr lang="zh-TW" altLang="en-US" b="1" dirty="0">
              <a:solidFill>
                <a:schemeClr val="accent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800" b="1" dirty="0" smtClean="0"/>
              <a:t>在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迴</a:t>
            </a:r>
            <a:r>
              <a:rPr lang="zh-TW" altLang="en-US" sz="2800" b="1" dirty="0">
                <a:solidFill>
                  <a:srgbClr val="0070C0"/>
                </a:solidFill>
              </a:rPr>
              <a:t>歸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分析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>
                <a:solidFill>
                  <a:srgbClr val="C00000"/>
                </a:solidFill>
              </a:rPr>
              <a:t>Y</a:t>
            </a:r>
            <a:r>
              <a:rPr lang="en-US" altLang="zh-TW" sz="2800" b="1" dirty="0"/>
              <a:t>-</a:t>
            </a:r>
            <a:r>
              <a:rPr lang="zh-TW" altLang="en-US" sz="2800" b="1" dirty="0"/>
              <a:t>反應</a:t>
            </a:r>
            <a:r>
              <a:rPr lang="zh-TW" altLang="en-US" sz="2800" b="1" dirty="0" smtClean="0"/>
              <a:t>變數或因變數</a:t>
            </a:r>
            <a:endParaRPr lang="en-US" altLang="zh-TW" sz="2800" b="1" dirty="0"/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rgbClr val="C00000"/>
                </a:solidFill>
              </a:rPr>
              <a:t>                        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x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解釋變數</a:t>
            </a:r>
            <a:r>
              <a:rPr lang="zh-TW" altLang="en-US" sz="2800" b="1" dirty="0"/>
              <a:t>或</a:t>
            </a:r>
            <a:r>
              <a:rPr lang="zh-TW" altLang="en-US" sz="2800" b="1" dirty="0" smtClean="0"/>
              <a:t>自變數</a:t>
            </a:r>
            <a:endParaRPr lang="en-US" altLang="zh-TW" sz="2800" b="1" dirty="0" smtClean="0"/>
          </a:p>
          <a:p>
            <a:pPr marL="0" indent="0">
              <a:buNone/>
            </a:pPr>
            <a:r>
              <a:rPr lang="zh-TW" altLang="en-US" sz="2800" b="1" dirty="0"/>
              <a:t> </a:t>
            </a:r>
            <a:r>
              <a:rPr lang="zh-TW" altLang="en-US" sz="2800" b="1" dirty="0" smtClean="0"/>
              <a:t> 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Y</a:t>
            </a:r>
            <a:r>
              <a:rPr lang="zh-TW" altLang="en-US" sz="2800" b="1" dirty="0" smtClean="0"/>
              <a:t>是隨機變數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，</a:t>
            </a:r>
            <a:r>
              <a:rPr lang="en-US" altLang="zh-TW" sz="2800" b="1" dirty="0">
                <a:solidFill>
                  <a:srgbClr val="C00000"/>
                </a:solidFill>
              </a:rPr>
              <a:t>x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不</a:t>
            </a:r>
            <a:r>
              <a:rPr lang="zh-TW" altLang="en-US" sz="2800" b="1" dirty="0" smtClean="0"/>
              <a:t>是</a:t>
            </a:r>
            <a:r>
              <a:rPr lang="zh-TW" altLang="en-US" sz="2800" b="1" dirty="0"/>
              <a:t>隨機</a:t>
            </a:r>
            <a:r>
              <a:rPr lang="zh-TW" altLang="en-US" sz="2800" b="1" dirty="0" smtClean="0"/>
              <a:t>變數</a:t>
            </a:r>
            <a:endParaRPr lang="en-US" altLang="zh-TW" sz="2800" b="1" dirty="0" smtClean="0"/>
          </a:p>
          <a:p>
            <a:r>
              <a:rPr lang="zh-TW" altLang="en-US" sz="2800" b="1" dirty="0" smtClean="0">
                <a:solidFill>
                  <a:srgbClr val="0070C0"/>
                </a:solidFill>
              </a:rPr>
              <a:t>簡單線性迴</a:t>
            </a:r>
            <a:r>
              <a:rPr lang="zh-TW" altLang="en-US" sz="2800" b="1" dirty="0">
                <a:solidFill>
                  <a:srgbClr val="0070C0"/>
                </a:solidFill>
              </a:rPr>
              <a:t>歸</a:t>
            </a:r>
            <a:r>
              <a:rPr lang="zh-TW" altLang="en-US" sz="2800" b="1" dirty="0" smtClean="0"/>
              <a:t>將</a:t>
            </a:r>
            <a:r>
              <a:rPr lang="zh-TW" altLang="en-US" sz="2800" b="1" dirty="0">
                <a:solidFill>
                  <a:srgbClr val="C00000"/>
                </a:solidFill>
              </a:rPr>
              <a:t>一個</a:t>
            </a:r>
            <a:r>
              <a:rPr lang="zh-TW" altLang="en-US" sz="2800" b="1" dirty="0"/>
              <a:t>反應變數與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一個</a:t>
            </a:r>
            <a:r>
              <a:rPr lang="zh-TW" altLang="en-US" sz="2800" b="1" dirty="0" smtClean="0"/>
              <a:t>解釋</a:t>
            </a:r>
            <a:r>
              <a:rPr lang="zh-TW" altLang="en-US" sz="2800" b="1" dirty="0"/>
              <a:t>變數的關聯</a:t>
            </a:r>
            <a:r>
              <a:rPr lang="zh-TW" altLang="en-US" sz="2800" b="1" dirty="0">
                <a:solidFill>
                  <a:srgbClr val="C00000"/>
                </a:solidFill>
              </a:rPr>
              <a:t>建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模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800" b="1" dirty="0"/>
          </a:p>
          <a:p>
            <a:r>
              <a:rPr lang="zh-TW" altLang="en-US" sz="2800" b="1" dirty="0" smtClean="0"/>
              <a:t>在</a:t>
            </a:r>
            <a:r>
              <a:rPr lang="zh-TW" altLang="en-US" sz="2800" b="1" dirty="0">
                <a:solidFill>
                  <a:srgbClr val="0070C0"/>
                </a:solidFill>
              </a:rPr>
              <a:t>相關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分析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，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X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與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Y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沒有自變數或因變數的區別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                        </a:t>
            </a:r>
            <a:endParaRPr lang="en-US" altLang="zh-TW" sz="2800" b="1" dirty="0"/>
          </a:p>
          <a:p>
            <a:pPr marL="0" indent="0">
              <a:buNone/>
            </a:pPr>
            <a:r>
              <a:rPr lang="zh-TW" altLang="en-US" sz="2800" b="1" dirty="0"/>
              <a:t>  </a:t>
            </a:r>
            <a:r>
              <a:rPr lang="en-US" altLang="zh-TW" sz="2800" b="1" dirty="0">
                <a:solidFill>
                  <a:srgbClr val="C00000"/>
                </a:solidFill>
              </a:rPr>
              <a:t>Y</a:t>
            </a:r>
            <a:r>
              <a:rPr lang="zh-TW" altLang="en-US" sz="2800" b="1" dirty="0"/>
              <a:t>是隨機變數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，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X</a:t>
            </a:r>
            <a:r>
              <a:rPr lang="zh-TW" altLang="en-US" sz="2800" b="1" dirty="0">
                <a:latin typeface="微軟正黑體" panose="020B0604030504040204" pitchFamily="34" charset="-120"/>
              </a:rPr>
              <a:t>也</a:t>
            </a:r>
            <a:r>
              <a:rPr lang="zh-TW" altLang="en-US" sz="2800" b="1" dirty="0" smtClean="0"/>
              <a:t>是</a:t>
            </a:r>
            <a:r>
              <a:rPr lang="zh-TW" altLang="en-US" sz="2800" b="1" dirty="0"/>
              <a:t>隨機變數</a:t>
            </a:r>
            <a:endParaRPr lang="en-US" altLang="zh-TW" sz="2800" b="1" dirty="0"/>
          </a:p>
          <a:p>
            <a:pPr marL="0" indent="0">
              <a:buNone/>
            </a:pPr>
            <a:r>
              <a:rPr lang="zh-TW" altLang="en-US" sz="2800" b="1" dirty="0" smtClean="0"/>
              <a:t>  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相關係數</a:t>
            </a:r>
            <a:r>
              <a:rPr lang="zh-TW" altLang="en-US" sz="2800" b="1" dirty="0" smtClean="0"/>
              <a:t>測量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X</a:t>
            </a:r>
            <a:r>
              <a:rPr lang="zh-TW" altLang="en-US" sz="2800" b="1" dirty="0">
                <a:latin typeface="微軟正黑體" panose="020B0604030504040204" pitchFamily="34" charset="-120"/>
              </a:rPr>
              <a:t>與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Y</a:t>
            </a:r>
            <a:r>
              <a:rPr lang="zh-TW" altLang="en-US" sz="2800" b="1" dirty="0" smtClean="0"/>
              <a:t>之間線性關係的強度</a:t>
            </a:r>
            <a:endParaRPr lang="en-US" altLang="zh-TW" sz="2800" b="1" dirty="0"/>
          </a:p>
          <a:p>
            <a:pPr marL="0" indent="0">
              <a:buNone/>
            </a:pPr>
            <a:r>
              <a:rPr lang="zh-TW" altLang="en-US" sz="2800" b="1" dirty="0" smtClean="0"/>
              <a:t>                     </a:t>
            </a:r>
            <a:endParaRPr lang="en-US" altLang="zh-TW" sz="2800" b="1" dirty="0"/>
          </a:p>
          <a:p>
            <a:endParaRPr lang="en-US" altLang="zh-TW" sz="2800" b="1" dirty="0"/>
          </a:p>
        </p:txBody>
      </p:sp>
    </p:spTree>
    <p:extLst>
      <p:ext uri="{BB962C8B-B14F-4D97-AF65-F5344CB8AC3E}">
        <p14:creationId xmlns:p14="http://schemas.microsoft.com/office/powerpoint/2010/main" val="14281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6"/>
                </a:solidFill>
              </a:rPr>
              <a:t>相關分析裡統計推論所需假設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zh-TW" sz="2800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X</a:t>
                </a:r>
                <a:r>
                  <a:rPr lang="zh-TW" altLang="en-US" sz="2800" b="1" dirty="0">
                    <a:latin typeface="微軟正黑體" panose="020B0604030504040204" pitchFamily="34" charset="-120"/>
                  </a:rPr>
                  <a:t>與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Y</a:t>
                </a:r>
                <a:r>
                  <a:rPr lang="zh-TW" altLang="en-US" sz="2800" b="1" dirty="0" smtClean="0"/>
                  <a:t>服從一個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雙變量的常態分配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，有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</a:t>
                </a:r>
                <a:r>
                  <a:rPr lang="zh-TW" altLang="en-US" sz="28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個參數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zh-TW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𝝁</m:t>
                        </m:r>
                      </m:e>
                      <m:sub>
                        <m: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𝑿</m:t>
                        </m:r>
                      </m:sub>
                    </m:sSub>
                    <m:r>
                      <a:rPr lang="zh-TW" altLang="en-US" sz="2800" b="1" i="1" smtClean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、</m:t>
                    </m:r>
                    <m:sSub>
                      <m:sSubPr>
                        <m:ctrlP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sub>
                    </m:sSub>
                    <m:r>
                      <a:rPr lang="zh-TW" altLang="en-US" sz="2800" b="1" i="1">
                        <a:latin typeface="Cambria Math" panose="02040503050406030204" pitchFamily="18" charset="0"/>
                      </a:rPr>
                      <m:t>、</m:t>
                    </m:r>
                    <m:sSubSup>
                      <m:sSubSupPr>
                        <m:ctrlP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  <m:sup>
                        <m: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zh-TW" altLang="en-US" sz="2800" b="1" i="1">
                        <a:latin typeface="Cambria Math" panose="02040503050406030204" pitchFamily="18" charset="0"/>
                      </a:rPr>
                      <m:t>、</m:t>
                    </m:r>
                    <m:sSubSup>
                      <m:sSubSupPr>
                        <m:ctrlP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sub>
                      <m:sup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zh-TW" altLang="en-US" sz="2800" b="1" i="1">
                        <a:latin typeface="Cambria Math" panose="02040503050406030204" pitchFamily="18" charset="0"/>
                      </a:rPr>
                      <m:t>、</m:t>
                    </m:r>
                    <m:r>
                      <a:rPr lang="zh-TW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zh-TW" altLang="en-US" sz="2800" b="1" dirty="0" smtClean="0">
                    <a:latin typeface="微軟正黑體" panose="020B0604030504040204" pitchFamily="34" charset="-120"/>
                  </a:rPr>
                  <a:t>，</a:t>
                </a:r>
                <a:r>
                  <a:rPr lang="en-US" altLang="zh-TW" sz="2800" b="1" dirty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 X</a:t>
                </a:r>
                <a:r>
                  <a:rPr lang="zh-TW" altLang="en-US" sz="2800" b="1" dirty="0">
                    <a:latin typeface="微軟正黑體" panose="020B0604030504040204" pitchFamily="34" charset="-120"/>
                  </a:rPr>
                  <a:t>與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Y</a:t>
                </a:r>
                <a:r>
                  <a:rPr lang="zh-TW" altLang="en-US" sz="2800" b="1" dirty="0" smtClean="0"/>
                  <a:t>的機率密度函數如下</a:t>
                </a:r>
                <a:r>
                  <a:rPr lang="zh-TW" altLang="en-US" sz="2800" b="1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：</a:t>
                </a:r>
                <a:endParaRPr lang="en-US" altLang="zh-TW" sz="28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zh-TW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zh-TW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TW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zh-TW" altLang="en-US" b="1" i="1" dirty="0" smtClean="0">
                            <a:latin typeface="Cambria Math" panose="020405030504060302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en-US" altLang="zh-TW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1" i="1" dirty="0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altLang="zh-TW" b="1" i="1" dirty="0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1" i="1" dirty="0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altLang="zh-TW" b="1" i="1" dirty="0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altLang="zh-TW" b="1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TW" b="1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TW" altLang="en-US" b="1" i="1" dirty="0" smtClean="0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e>
                              <m:sup>
                                <m:r>
                                  <a:rPr lang="en-US" altLang="zh-TW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altLang="zh-TW" dirty="0" smtClean="0">
                  <a:latin typeface="微軟正黑體" panose="020B0604030504040204" pitchFamily="34" charset="-12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dirty="0" smtClean="0">
                    <a:latin typeface="微軟正黑體" panose="020B0604030504040204" pitchFamily="34" charset="-120"/>
                  </a:rPr>
                  <a:t>exp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1" i="1" dirty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TW" b="1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TW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b="1" i="1" dirty="0"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e>
                                  <m:sup>
                                    <m:r>
                                      <a:rPr lang="en-US" altLang="zh-TW" b="1" i="1" dirty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TW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b="0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TW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ctrl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TW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 dirty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 dirty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altLang="zh-TW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 dirty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 dirty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TW" i="1" dirty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zh-TW" altLang="en-US" dirty="0">
                  <a:latin typeface="微軟正黑體" panose="020B0604030504040204" pitchFamily="34" charset="-120"/>
                </a:endParaRPr>
              </a:p>
              <a:p>
                <a:endParaRPr lang="zh-TW" altLang="en-US" sz="2800" dirty="0">
                  <a:latin typeface="微軟正黑體" panose="020B0604030504040204" pitchFamily="34" charset="-120"/>
                </a:endParaRPr>
              </a:p>
              <a:p>
                <a:endParaRPr lang="zh-TW" altLang="en-US" sz="2800" dirty="0">
                  <a:latin typeface="微軟正黑體" panose="020B0604030504040204" pitchFamily="34" charset="-120"/>
                </a:endParaRPr>
              </a:p>
              <a:p>
                <a:endParaRPr lang="zh-TW" altLang="en-US" sz="2800" dirty="0">
                  <a:latin typeface="微軟正黑體" panose="020B0604030504040204" pitchFamily="34" charset="-120"/>
                </a:endParaRPr>
              </a:p>
              <a:p>
                <a:endPara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「bivariate normal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165198"/>
            <a:ext cx="3338881" cy="250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141340" y="57424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https://math.stackexchange.com/questions/1422374/bivariate-normal-distribution-of-points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47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6"/>
                </a:solidFill>
              </a:rPr>
              <a:t>母體相關係數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altLang="zh-TW" sz="2800" b="1" dirty="0" smtClean="0">
                    <a:latin typeface="微軟正黑體" panose="020B0604030504040204" pitchFamily="34" charset="-120"/>
                  </a:rPr>
                  <a:t>-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X</a:t>
                </a:r>
                <a:r>
                  <a:rPr lang="zh-TW" altLang="en-US" sz="2800" b="1" dirty="0">
                    <a:latin typeface="微軟正黑體" panose="020B0604030504040204" pitchFamily="34" charset="-120"/>
                  </a:rPr>
                  <a:t>與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Y</a:t>
                </a:r>
                <a:r>
                  <a:rPr lang="zh-TW" altLang="en-US" sz="2800" b="1" dirty="0"/>
                  <a:t>的</a:t>
                </a:r>
                <a:r>
                  <a:rPr lang="zh-TW" altLang="en-US" sz="2800" b="1" dirty="0">
                    <a:solidFill>
                      <a:srgbClr val="C00000"/>
                    </a:solidFill>
                  </a:rPr>
                  <a:t>母體相關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係數</a:t>
                </a:r>
                <a:r>
                  <a:rPr lang="en-US" altLang="zh-TW" sz="2800" b="1" dirty="0" smtClean="0">
                    <a:latin typeface="+mn-ea"/>
                  </a:rPr>
                  <a:t>(correlation coefficient)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TW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altLang="zh-TW" sz="2800" dirty="0" smtClean="0">
                    <a:solidFill>
                      <a:srgbClr val="C00000"/>
                    </a:solidFill>
                  </a:rPr>
                  <a:t>X,Y)</a:t>
                </a:r>
                <a:r>
                  <a:rPr lang="en-US" altLang="zh-TW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𝐶𝑂𝑉</m:t>
                        </m:r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𝑉𝑎𝑟</m:t>
                            </m:r>
                            <m:d>
                              <m:dPr>
                                <m:ctrlP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𝑉𝑎𝑟</m:t>
                            </m:r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TW" sz="28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e>
                        </m:d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𝑉𝑎𝑟</m:t>
                            </m:r>
                            <m:d>
                              <m:dPr>
                                <m:ctrlP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𝑉𝑎𝑟</m:t>
                            </m:r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endParaRPr lang="en-US" altLang="zh-TW" sz="2800" dirty="0" smtClean="0">
                  <a:solidFill>
                    <a:srgbClr val="C00000"/>
                  </a:solidFill>
                </a:endParaRPr>
              </a:p>
              <a:p>
                <a:endParaRPr lang="en-US" altLang="zh-TW" sz="2800" dirty="0" smtClean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𝐶𝑂𝑉</m:t>
                    </m:r>
                    <m:r>
                      <a:rPr lang="en-US" altLang="zh-TW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TW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800" b="1" dirty="0">
                    <a:latin typeface="微軟正黑體" panose="020B0604030504040204" pitchFamily="34" charset="-120"/>
                  </a:rPr>
                  <a:t>是</a:t>
                </a:r>
                <a:r>
                  <a:rPr lang="en-US" altLang="zh-TW" sz="2800" b="1" dirty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X</a:t>
                </a:r>
                <a:r>
                  <a:rPr lang="zh-TW" altLang="en-US" sz="2800" b="1" dirty="0">
                    <a:latin typeface="微軟正黑體" panose="020B0604030504040204" pitchFamily="34" charset="-120"/>
                  </a:rPr>
                  <a:t>與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Y</a:t>
                </a:r>
                <a:r>
                  <a:rPr lang="zh-TW" altLang="en-US" sz="2800" b="1" dirty="0"/>
                  <a:t>的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母體共變數</a:t>
                </a:r>
                <a:r>
                  <a:rPr lang="en-US" altLang="zh-TW" sz="2800" b="1" dirty="0" smtClean="0">
                    <a:latin typeface="+mn-ea"/>
                  </a:rPr>
                  <a:t>(</a:t>
                </a:r>
                <a:r>
                  <a:rPr lang="en-US" altLang="zh-TW" sz="2800" b="1" dirty="0" err="1" smtClean="0">
                    <a:latin typeface="+mn-ea"/>
                  </a:rPr>
                  <a:t>covriance</a:t>
                </a:r>
                <a:r>
                  <a:rPr lang="en-US" altLang="zh-TW" sz="2800" b="1" dirty="0" smtClean="0">
                    <a:latin typeface="+mn-ea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𝐶𝑂𝑉</m:t>
                    </m:r>
                    <m:r>
                      <a:rPr lang="en-US" altLang="zh-TW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TW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800" dirty="0" smtClean="0">
                    <a:latin typeface="+mn-ea"/>
                  </a:rPr>
                  <a:t>=</a:t>
                </a:r>
                <a:r>
                  <a:rPr lang="en-US" altLang="zh-TW" sz="2800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E[(X-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TW" sz="2800" b="1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)(Y-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altLang="zh-TW" sz="2800" b="1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)]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</a:rPr>
                  <a:t> </a:t>
                </a:r>
                <a:r>
                  <a:rPr lang="en-US" altLang="zh-TW" sz="2800" b="1" dirty="0">
                    <a:latin typeface="微軟正黑體" panose="020B0604030504040204" pitchFamily="34" charset="-120"/>
                  </a:rPr>
                  <a:t>=</a:t>
                </a:r>
                <a:r>
                  <a:rPr lang="en-US" altLang="zh-TW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altLang="zh-TW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TW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TW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800" dirty="0" smtClean="0">
                  <a:solidFill>
                    <a:schemeClr val="tx1"/>
                  </a:solidFill>
                  <a:latin typeface="+mn-ea"/>
                </a:endParaRPr>
              </a:p>
              <a:p>
                <a:endParaRPr lang="en-US" altLang="zh-TW" sz="2800" dirty="0" smtClean="0">
                  <a:solidFill>
                    <a:schemeClr val="tx1"/>
                  </a:solidFill>
                  <a:latin typeface="+mn-ea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altLang="zh-TW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TW" altLang="en-US" sz="2800" b="1" baseline="30000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800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=</a:t>
                </a:r>
                <a:r>
                  <a:rPr lang="zh-TW" altLang="en-US" sz="2800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800" b="1" dirty="0" err="1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Var</a:t>
                </a:r>
                <a:r>
                  <a:rPr lang="en-US" altLang="zh-TW" sz="2800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(X)=E[(X-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TW" sz="2800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)</a:t>
                </a:r>
                <a:r>
                  <a:rPr lang="en-US" altLang="zh-TW" sz="2800" b="1" baseline="30000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2</a:t>
                </a:r>
                <a:r>
                  <a:rPr lang="en-US" altLang="zh-TW" sz="2800" b="1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]</a:t>
                </a:r>
                <a:r>
                  <a:rPr lang="en-US" altLang="zh-TW" sz="2800" b="1" dirty="0">
                    <a:latin typeface="微軟正黑體" panose="020B0604030504040204" pitchFamily="34" charset="-120"/>
                  </a:rPr>
                  <a:t> =</a:t>
                </a:r>
                <a:r>
                  <a:rPr lang="en-US" altLang="zh-TW" sz="2800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E[X</a:t>
                </a:r>
                <a:r>
                  <a:rPr lang="en-US" altLang="zh-TW" sz="2800" b="1" baseline="30000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2</a:t>
                </a:r>
                <a:r>
                  <a:rPr lang="en-US" altLang="zh-TW" sz="2800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]</a:t>
                </a:r>
                <a:r>
                  <a:rPr lang="en-US" altLang="zh-TW" sz="2800" b="1" baseline="30000" dirty="0">
                    <a:latin typeface="微軟正黑體" panose="020B0604030504040204" pitchFamily="34" charset="-120"/>
                  </a:rPr>
                  <a:t> </a:t>
                </a:r>
                <a:r>
                  <a:rPr lang="en-US" altLang="zh-TW" sz="2800" b="1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 dirty="0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b="1" i="1" dirty="0" smtClean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 b="1" i="1" dirty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E</m:t>
                            </m:r>
                            <m:r>
                              <a:rPr lang="en-US" altLang="zh-TW" sz="2800" b="1" i="1" dirty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TW" sz="2800" b="1" i="1" dirty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X</m:t>
                            </m:r>
                            <m:r>
                              <a:rPr lang="en-US" altLang="zh-TW" sz="2800" b="1" i="1" dirty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altLang="zh-TW" sz="2800" b="1" i="1" dirty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2</m:t>
                        </m:r>
                      </m:sup>
                    </m:sSup>
                  </m:oMath>
                </a14:m>
                <a:endParaRPr lang="zh-TW" altLang="zh-TW" sz="2800" b="1" baseline="30000" dirty="0">
                  <a:latin typeface="微軟正黑體" panose="020B0604030504040204" pitchFamily="34" charset="-12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TW" altLang="en-US" sz="2800" b="1" baseline="30000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800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=</a:t>
                </a:r>
                <a:r>
                  <a:rPr lang="zh-TW" altLang="en-US" sz="2800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800" b="1" dirty="0" err="1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Var</a:t>
                </a:r>
                <a:r>
                  <a:rPr lang="en-US" altLang="zh-TW" sz="2800" b="1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(Y)=</a:t>
                </a:r>
                <a:r>
                  <a:rPr lang="en-US" altLang="zh-TW" sz="2800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E</a:t>
                </a:r>
                <a:r>
                  <a:rPr lang="en-US" altLang="zh-TW" sz="2800" b="1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[(Y-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n-US" altLang="zh-TW" sz="2800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)</a:t>
                </a:r>
                <a:r>
                  <a:rPr lang="en-US" altLang="zh-TW" sz="2800" b="1" baseline="30000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2</a:t>
                </a:r>
                <a:r>
                  <a:rPr lang="en-US" altLang="zh-TW" sz="2800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]</a:t>
                </a:r>
                <a:r>
                  <a:rPr lang="en-US" altLang="zh-TW" sz="2800" b="1" dirty="0">
                    <a:latin typeface="微軟正黑體" panose="020B0604030504040204" pitchFamily="34" charset="-120"/>
                  </a:rPr>
                  <a:t> =</a:t>
                </a:r>
                <a:r>
                  <a:rPr lang="en-US" altLang="zh-TW" sz="2800" b="1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E[Y</a:t>
                </a:r>
                <a:r>
                  <a:rPr lang="en-US" altLang="zh-TW" sz="2800" b="1" baseline="30000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2</a:t>
                </a:r>
                <a:r>
                  <a:rPr lang="en-US" altLang="zh-TW" sz="2800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]</a:t>
                </a:r>
                <a:r>
                  <a:rPr lang="en-US" altLang="zh-TW" sz="2800" b="1" baseline="30000" dirty="0">
                    <a:latin typeface="微軟正黑體" panose="020B0604030504040204" pitchFamily="34" charset="-120"/>
                  </a:rPr>
                  <a:t> </a:t>
                </a:r>
                <a:r>
                  <a:rPr lang="en-US" altLang="zh-TW" sz="2800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 dirty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b="1" i="1" dirty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 b="1" i="1" dirty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E</m:t>
                            </m:r>
                            <m:r>
                              <a:rPr lang="en-US" altLang="zh-TW" sz="2800" b="1" i="1" dirty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TW" sz="2800" b="1" i="1" dirty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Y</m:t>
                            </m:r>
                            <m:r>
                              <a:rPr lang="en-US" altLang="zh-TW" sz="2800" b="1" i="1" dirty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altLang="zh-TW" sz="2800" b="1" i="1" dirty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sz="28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6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6"/>
                </a:solidFill>
              </a:rPr>
              <a:t>Pearson</a:t>
            </a:r>
            <a:r>
              <a:rPr lang="zh-TW" altLang="en-US" b="1" dirty="0" smtClean="0">
                <a:solidFill>
                  <a:schemeClr val="accent6"/>
                </a:solidFill>
              </a:rPr>
              <a:t>樣本相關</a:t>
            </a:r>
            <a:r>
              <a:rPr lang="zh-TW" altLang="en-US" b="1" dirty="0">
                <a:solidFill>
                  <a:schemeClr val="accent6"/>
                </a:solidFill>
              </a:rPr>
              <a:t>係數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zh-TW" altLang="en-US" sz="2800" b="1" dirty="0" smtClean="0"/>
                  <a:t>我們用樣本相關係數去估計母體相關係數</a:t>
                </a:r>
                <a:endParaRPr lang="en-US" altLang="zh-TW" sz="2800" b="1" dirty="0" smtClean="0"/>
              </a:p>
              <a:p>
                <a:r>
                  <a:rPr lang="en-US" altLang="zh-TW" sz="2800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r</a:t>
                </a:r>
                <a:r>
                  <a:rPr lang="en-US" altLang="zh-TW" sz="2800" b="1" dirty="0" smtClean="0">
                    <a:latin typeface="微軟正黑體" panose="020B0604030504040204" pitchFamily="34" charset="-120"/>
                  </a:rPr>
                  <a:t>-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X</a:t>
                </a:r>
                <a:r>
                  <a:rPr lang="zh-TW" altLang="en-US" sz="2800" b="1" dirty="0">
                    <a:latin typeface="微軟正黑體" panose="020B0604030504040204" pitchFamily="34" charset="-120"/>
                  </a:rPr>
                  <a:t>與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Y</a:t>
                </a:r>
                <a:r>
                  <a:rPr lang="zh-TW" altLang="en-US" sz="2800" b="1" dirty="0" smtClean="0"/>
                  <a:t>的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樣</a:t>
                </a:r>
                <a:r>
                  <a:rPr lang="zh-TW" altLang="en-US" sz="2800" b="1" dirty="0">
                    <a:solidFill>
                      <a:srgbClr val="C00000"/>
                    </a:solidFill>
                  </a:rPr>
                  <a:t>本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相關係數</a:t>
                </a:r>
                <a:endParaRPr lang="en-US" altLang="zh-TW" sz="2800" b="1" dirty="0" smtClean="0">
                  <a:solidFill>
                    <a:srgbClr val="C00000"/>
                  </a:solidFill>
                </a:endParaRPr>
              </a:p>
              <a:p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公式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1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 由原始資料計算</a:t>
                </a:r>
                <a:endParaRPr lang="en-US" altLang="zh-TW" sz="2800" b="1" dirty="0" smtClean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TW" alt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num>
                          <m:den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ctrlP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8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sz="28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2800" b="1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zh-TW" sz="2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TW" sz="2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nary>
                              </m:num>
                              <m:den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zh-TW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ctrlPr>
                                      <a:rPr lang="zh-TW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8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8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  <m:sub>
                                            <m:r>
                                              <a:rPr lang="zh-TW" altLang="en-US" sz="2800" b="1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zh-TW" sz="28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TW" sz="2800" b="1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acc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nary>
                              </m:num>
                              <m:den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𝒏</m:t>
                        </m:r>
                        <m:acc>
                          <m:accPr>
                            <m:chr m:val="̅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altLang="zh-TW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sz="28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  <m:sup>
                                        <m:r>
                                          <a:rPr lang="en-US" altLang="zh-TW" sz="28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sSup>
                                  <m:sSupPr>
                                    <m:ctrlP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TW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8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TW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d>
                              <m:dPr>
                                <m:ctrlP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sz="2800" b="1" i="1" smtClean="0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  <m:sup>
                                        <m: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sSup>
                                  <m:sSupPr>
                                    <m:ctrlP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TW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800" b="1" i="1" smtClean="0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TW" sz="2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den>
                    </m:f>
                  </m:oMath>
                </a14:m>
                <a:endParaRPr lang="en-US" altLang="zh-TW" sz="2800" b="1" dirty="0" smtClean="0"/>
              </a:p>
              <a:p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公式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2 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由迴歸線斜率</a:t>
                </a:r>
                <a:r>
                  <a:rPr lang="zh-TW" altLang="en-US" sz="2800" b="1" dirty="0">
                    <a:solidFill>
                      <a:srgbClr val="C00000"/>
                    </a:solidFill>
                  </a:rPr>
                  <a:t>計算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f>
                      <m:f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sz="2800" b="1" dirty="0" smtClean="0"/>
              </a:p>
              <a:p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公式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3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 由判定係數計算 </a:t>
                </a:r>
                <a14:m>
                  <m:oMath xmlns:m="http://schemas.openxmlformats.org/officeDocument/2006/math"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的正負號</a:t>
                </a:r>
                <a:r>
                  <a:rPr lang="en-US" altLang="zh-TW" sz="2800" b="1" dirty="0" smtClean="0"/>
                  <a:t>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altLang="zh-TW" sz="2800" b="1" dirty="0" smtClean="0"/>
              </a:p>
              <a:p>
                <a:r>
                  <a:rPr lang="zh-TW" altLang="en-US" sz="2800" b="1" dirty="0"/>
                  <a:t>公式</a:t>
                </a:r>
                <a:r>
                  <a:rPr lang="en-US" altLang="zh-TW" sz="2800" b="1" dirty="0" smtClean="0"/>
                  <a:t>3</a:t>
                </a:r>
                <a:r>
                  <a:rPr lang="zh-TW" altLang="en-US" sz="2800" b="1" dirty="0" smtClean="0"/>
                  <a:t>只適用於簡單線性迴歸</a:t>
                </a:r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1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</a:rPr>
              <a:t>相關</a:t>
            </a:r>
            <a:r>
              <a:rPr lang="zh-TW" altLang="en-US" b="1" dirty="0" smtClean="0">
                <a:solidFill>
                  <a:schemeClr val="accent6"/>
                </a:solidFill>
              </a:rPr>
              <a:t>係數的特性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zh-TW" altLang="en-US" sz="2800" b="1" dirty="0" smtClean="0"/>
                  <a:t>相關係數的值介於</a:t>
                </a:r>
                <a:r>
                  <a:rPr lang="en-US" altLang="zh-TW" sz="2800" b="1" dirty="0" smtClean="0"/>
                  <a:t>-1</a:t>
                </a:r>
                <a:r>
                  <a:rPr lang="zh-TW" altLang="en-US" sz="2800" b="1" dirty="0" smtClean="0"/>
                  <a:t>到</a:t>
                </a:r>
                <a:r>
                  <a:rPr lang="en-US" altLang="zh-TW" sz="2800" b="1" dirty="0" smtClean="0"/>
                  <a:t>1</a:t>
                </a:r>
                <a:r>
                  <a:rPr lang="zh-TW" altLang="en-US" sz="2800" b="1" dirty="0" smtClean="0"/>
                  <a:t>之間</a:t>
                </a:r>
                <a:endParaRPr lang="en-US" altLang="zh-TW" sz="28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zh-TW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zh-TW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zh-TW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800" b="1" dirty="0" smtClean="0"/>
                  <a:t>,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zh-TW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zh-TW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TW" sz="2800" b="1" dirty="0" smtClean="0"/>
              </a:p>
              <a:p>
                <a:pPr marL="0" indent="0">
                  <a:buNone/>
                </a:pPr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852936"/>
            <a:ext cx="6347048" cy="320453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43608" y="636853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https://psychlopedia.wikispaces.com/Correlation+Coefficient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65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</a:rPr>
              <a:t>相關</a:t>
            </a:r>
            <a:r>
              <a:rPr lang="zh-TW" altLang="en-US" b="1" dirty="0" smtClean="0">
                <a:solidFill>
                  <a:schemeClr val="accent6"/>
                </a:solidFill>
              </a:rPr>
              <a:t>係數的特性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zh-TW" altLang="en-US" sz="2800" b="1" dirty="0" smtClean="0"/>
                  <a:t>相關係數的值介於</a:t>
                </a:r>
                <a:r>
                  <a:rPr lang="en-US" altLang="zh-TW" sz="2800" b="1" dirty="0" smtClean="0"/>
                  <a:t>-1</a:t>
                </a:r>
                <a:r>
                  <a:rPr lang="zh-TW" altLang="en-US" sz="2800" b="1" dirty="0" smtClean="0"/>
                  <a:t>到</a:t>
                </a:r>
                <a:r>
                  <a:rPr lang="en-US" altLang="zh-TW" sz="2800" b="1" dirty="0" smtClean="0"/>
                  <a:t>1</a:t>
                </a:r>
                <a:r>
                  <a:rPr lang="zh-TW" altLang="en-US" sz="2800" b="1" dirty="0" smtClean="0"/>
                  <a:t>之間</a:t>
                </a:r>
                <a:endParaRPr lang="en-US" altLang="zh-TW" sz="28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zh-TW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zh-TW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zh-TW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800" b="1" dirty="0" smtClean="0"/>
                  <a:t>,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zh-TW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zh-TW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TW" sz="2800" b="1" dirty="0" smtClean="0"/>
              </a:p>
              <a:p>
                <a:pPr marL="0" indent="0">
                  <a:buNone/>
                </a:pPr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924944"/>
            <a:ext cx="2376264" cy="308208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2953627"/>
            <a:ext cx="2452643" cy="30532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99592" y="6121984"/>
                <a:ext cx="2353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1" dirty="0" smtClean="0">
                    <a:solidFill>
                      <a:srgbClr val="C00000"/>
                    </a:solidFill>
                  </a:rPr>
                  <a:t>r=1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TW" altLang="en-US" b="1" dirty="0" smtClean="0"/>
                  <a:t>完全正線性相關</a:t>
                </a:r>
                <a:endParaRPr lang="zh-TW" altLang="en-US" b="1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6121984"/>
                <a:ext cx="235352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332" t="-8197" r="-2073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2195736" y="651994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900" dirty="0"/>
              <a:t>https://mathbitsnotebook.com/Algebra1/StatisticsReg/ST2CorrelationCoefficients.html</a:t>
            </a:r>
            <a:endParaRPr lang="zh-TW" alt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910399" y="6093296"/>
                <a:ext cx="24945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1" dirty="0" smtClean="0">
                    <a:solidFill>
                      <a:srgbClr val="C00000"/>
                    </a:solidFill>
                  </a:rPr>
                  <a:t>r=-1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TW" altLang="en-US" b="1" dirty="0" smtClean="0"/>
                  <a:t>完全負線性相關</a:t>
                </a:r>
                <a:endParaRPr lang="zh-TW" altLang="en-US" b="1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399" y="6093296"/>
                <a:ext cx="249459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200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3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</a:rPr>
              <a:t>迴歸分析簡介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/>
              <a:t>例</a:t>
            </a:r>
            <a:r>
              <a:rPr lang="en-US" altLang="zh-TW" sz="2800" b="1" dirty="0" smtClean="0"/>
              <a:t>:</a:t>
            </a:r>
            <a:r>
              <a:rPr lang="zh-TW" altLang="en-US" sz="2800" b="1" dirty="0" smtClean="0"/>
              <a:t> 有興趣消費者的特徵與信用卡使用金額的</a:t>
            </a:r>
            <a:r>
              <a:rPr lang="zh-TW" altLang="en-US" sz="2800" b="1" dirty="0"/>
              <a:t>關係</a:t>
            </a:r>
            <a:endParaRPr lang="en-US" altLang="zh-TW" sz="2800" b="1" dirty="0" smtClean="0"/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Y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信用卡費用</a:t>
            </a:r>
            <a:endParaRPr lang="zh-TW" altLang="en-US" sz="2800" b="1" dirty="0"/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x</a:t>
            </a:r>
            <a:r>
              <a:rPr lang="en-US" altLang="zh-TW" sz="2800" b="1" baseline="-25000" dirty="0" smtClean="0">
                <a:solidFill>
                  <a:srgbClr val="C00000"/>
                </a:solidFill>
              </a:rPr>
              <a:t>1</a:t>
            </a:r>
            <a:r>
              <a:rPr lang="en-US" altLang="zh-TW" sz="2800" b="1" dirty="0" smtClean="0"/>
              <a:t>-</a:t>
            </a:r>
            <a:r>
              <a:rPr lang="zh-TW" altLang="en-US" sz="2800" b="1" dirty="0"/>
              <a:t>性別</a:t>
            </a:r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x</a:t>
            </a:r>
            <a:r>
              <a:rPr lang="en-US" altLang="zh-TW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收</a:t>
            </a:r>
            <a:r>
              <a:rPr lang="zh-TW" altLang="en-US" sz="2800" b="1" dirty="0"/>
              <a:t>入</a:t>
            </a:r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x</a:t>
            </a:r>
            <a:r>
              <a:rPr lang="en-US" altLang="zh-TW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家庭人口數</a:t>
            </a:r>
            <a:endParaRPr lang="en-US" altLang="zh-TW" sz="2800" b="1" dirty="0" smtClean="0"/>
          </a:p>
          <a:p>
            <a:r>
              <a:rPr lang="en-US" altLang="zh-TW" sz="2800" b="1" dirty="0" smtClean="0">
                <a:solidFill>
                  <a:srgbClr val="C00000"/>
                </a:solidFill>
              </a:rPr>
              <a:t>x</a:t>
            </a:r>
            <a:r>
              <a:rPr lang="en-US" altLang="zh-TW" sz="2800" b="1" baseline="-25000" dirty="0" smtClean="0">
                <a:solidFill>
                  <a:srgbClr val="C00000"/>
                </a:solidFill>
              </a:rPr>
              <a:t>4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教育程度</a:t>
            </a:r>
            <a:endParaRPr lang="en-US" altLang="zh-TW" sz="2800" b="1" dirty="0"/>
          </a:p>
          <a:p>
            <a:endParaRPr lang="zh-TW" altLang="en-US" sz="2800" b="1" dirty="0"/>
          </a:p>
          <a:p>
            <a:endParaRPr lang="en-US" altLang="zh-TW" sz="2800" b="1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603" y="3068960"/>
            <a:ext cx="5388186" cy="30243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44924" y="6198022"/>
            <a:ext cx="23615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/>
              <a:t>https://kknews.cc/finance/mq8xy6.html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5140722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</a:rPr>
              <a:t>相關</a:t>
            </a:r>
            <a:r>
              <a:rPr lang="zh-TW" altLang="en-US" b="1" dirty="0" smtClean="0">
                <a:solidFill>
                  <a:schemeClr val="accent6"/>
                </a:solidFill>
              </a:rPr>
              <a:t>係數的特性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zh-TW" altLang="en-US" sz="2800" b="1" dirty="0" smtClean="0"/>
                  <a:t>相關係數的值介於</a:t>
                </a:r>
                <a:r>
                  <a:rPr lang="en-US" altLang="zh-TW" sz="2800" b="1" dirty="0" smtClean="0"/>
                  <a:t>-1</a:t>
                </a:r>
                <a:r>
                  <a:rPr lang="zh-TW" altLang="en-US" sz="2800" b="1" dirty="0" smtClean="0"/>
                  <a:t>到</a:t>
                </a:r>
                <a:r>
                  <a:rPr lang="en-US" altLang="zh-TW" sz="2800" b="1" dirty="0" smtClean="0"/>
                  <a:t>1</a:t>
                </a:r>
                <a:r>
                  <a:rPr lang="zh-TW" altLang="en-US" sz="2800" b="1" dirty="0" smtClean="0"/>
                  <a:t>之間</a:t>
                </a:r>
                <a:endParaRPr lang="en-US" altLang="zh-TW" sz="28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zh-TW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zh-TW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zh-TW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800" b="1" dirty="0" smtClean="0"/>
                  <a:t>,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zh-TW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zh-TW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TW" sz="2800" b="1" dirty="0" smtClean="0"/>
              </a:p>
              <a:p>
                <a:pPr marL="0" indent="0">
                  <a:buNone/>
                </a:pPr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174020" y="3933056"/>
                <a:ext cx="2122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1" dirty="0" smtClean="0">
                    <a:solidFill>
                      <a:srgbClr val="C00000"/>
                    </a:solidFill>
                  </a:rPr>
                  <a:t>r=0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TW" altLang="en-US" b="1" dirty="0" smtClean="0"/>
                  <a:t>沒有線性相關</a:t>
                </a:r>
                <a:endParaRPr lang="zh-TW" altLang="en-US" b="1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020" y="3933056"/>
                <a:ext cx="212269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586" t="-8197" r="-2299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2195736" y="651994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900" dirty="0"/>
              <a:t>https://mathbitsnotebook.com/Algebra1/StatisticsReg/ST2CorrelationCoefficients.html</a:t>
            </a:r>
            <a:endParaRPr lang="zh-TW" altLang="en-US" sz="9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55" y="2996952"/>
            <a:ext cx="2387710" cy="299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</a:rPr>
              <a:t>相關</a:t>
            </a:r>
            <a:r>
              <a:rPr lang="zh-TW" altLang="en-US" b="1" dirty="0" smtClean="0">
                <a:solidFill>
                  <a:schemeClr val="accent6"/>
                </a:solidFill>
              </a:rPr>
              <a:t>係數的特性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zh-TW" altLang="en-US" sz="2800" b="1" dirty="0" smtClean="0"/>
                  <a:t>相關係數的值介於</a:t>
                </a:r>
                <a:r>
                  <a:rPr lang="en-US" altLang="zh-TW" sz="2800" b="1" dirty="0" smtClean="0"/>
                  <a:t>-1</a:t>
                </a:r>
                <a:r>
                  <a:rPr lang="zh-TW" altLang="en-US" sz="2800" b="1" dirty="0" smtClean="0"/>
                  <a:t>到</a:t>
                </a:r>
                <a:r>
                  <a:rPr lang="en-US" altLang="zh-TW" sz="2800" b="1" dirty="0" smtClean="0"/>
                  <a:t>1</a:t>
                </a:r>
                <a:r>
                  <a:rPr lang="zh-TW" altLang="en-US" sz="2800" b="1" dirty="0" smtClean="0"/>
                  <a:t>之間</a:t>
                </a:r>
                <a:endParaRPr lang="en-US" altLang="zh-TW" sz="28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zh-TW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zh-TW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zh-TW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800" b="1" dirty="0" smtClean="0"/>
                  <a:t>,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zh-TW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zh-TW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TW" sz="2800" b="1" dirty="0" smtClean="0"/>
              </a:p>
              <a:p>
                <a:pPr marL="0" indent="0">
                  <a:buNone/>
                </a:pPr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99592" y="6121984"/>
                <a:ext cx="2449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1" dirty="0" smtClean="0">
                    <a:solidFill>
                      <a:srgbClr val="C00000"/>
                    </a:solidFill>
                  </a:rPr>
                  <a:t>r</a:t>
                </a:r>
                <a:r>
                  <a:rPr lang="zh-TW" altLang="en-US" b="1" dirty="0" smtClean="0">
                    <a:solidFill>
                      <a:srgbClr val="C00000"/>
                    </a:solidFill>
                  </a:rPr>
                  <a:t>接近</a:t>
                </a:r>
                <a:r>
                  <a:rPr lang="en-US" altLang="zh-TW" b="1" dirty="0" smtClean="0">
                    <a:solidFill>
                      <a:srgbClr val="C0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TW" altLang="en-US" b="1" dirty="0" smtClean="0"/>
                  <a:t>強正線性相關</a:t>
                </a:r>
                <a:endParaRPr lang="zh-TW" altLang="en-US" b="1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6121984"/>
                <a:ext cx="244971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244" t="-8197" r="-199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2195736" y="651994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900" dirty="0"/>
              <a:t>https://mathbitsnotebook.com/Algebra1/StatisticsReg/ST2CorrelationCoefficients.html</a:t>
            </a:r>
            <a:endParaRPr lang="zh-TW" alt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910399" y="6093296"/>
                <a:ext cx="3552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1" dirty="0" smtClean="0">
                    <a:solidFill>
                      <a:srgbClr val="C00000"/>
                    </a:solidFill>
                  </a:rPr>
                  <a:t>r</a:t>
                </a:r>
                <a:r>
                  <a:rPr lang="zh-TW" altLang="en-US" b="1" dirty="0" smtClean="0">
                    <a:solidFill>
                      <a:srgbClr val="C00000"/>
                    </a:solidFill>
                  </a:rPr>
                  <a:t>是正的</a:t>
                </a:r>
                <a:r>
                  <a:rPr lang="en-US" altLang="zh-TW" b="1" dirty="0" smtClean="0">
                    <a:solidFill>
                      <a:srgbClr val="C00000"/>
                    </a:solidFill>
                  </a:rPr>
                  <a:t>,</a:t>
                </a:r>
                <a:r>
                  <a:rPr lang="en-US" altLang="zh-TW" b="1" dirty="0">
                    <a:solidFill>
                      <a:srgbClr val="C00000"/>
                    </a:solidFill>
                  </a:rPr>
                  <a:t> r</a:t>
                </a:r>
                <a:r>
                  <a:rPr lang="zh-TW" altLang="en-US" b="1" dirty="0" smtClean="0">
                    <a:solidFill>
                      <a:srgbClr val="C00000"/>
                    </a:solidFill>
                  </a:rPr>
                  <a:t>接近</a:t>
                </a:r>
                <a:r>
                  <a:rPr lang="en-US" altLang="zh-TW" b="1" dirty="0" smtClean="0">
                    <a:solidFill>
                      <a:srgbClr val="C00000"/>
                    </a:solidFill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TW" altLang="en-US" b="1" dirty="0" smtClean="0"/>
                  <a:t>弱正線性相關</a:t>
                </a:r>
                <a:endParaRPr lang="zh-TW" altLang="en-US" b="1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399" y="6093296"/>
                <a:ext cx="355257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46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2924944"/>
            <a:ext cx="2171104" cy="301153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5" y="2924944"/>
            <a:ext cx="2070427" cy="301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659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</a:rPr>
              <a:t>相關</a:t>
            </a:r>
            <a:r>
              <a:rPr lang="zh-TW" altLang="en-US" b="1" dirty="0" smtClean="0">
                <a:solidFill>
                  <a:schemeClr val="accent6"/>
                </a:solidFill>
              </a:rPr>
              <a:t>係數的特性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zh-TW" altLang="en-US" sz="2800" b="1" dirty="0" smtClean="0"/>
                  <a:t>相關係數的值介於</a:t>
                </a:r>
                <a:r>
                  <a:rPr lang="en-US" altLang="zh-TW" sz="2800" b="1" dirty="0" smtClean="0"/>
                  <a:t>-1</a:t>
                </a:r>
                <a:r>
                  <a:rPr lang="zh-TW" altLang="en-US" sz="2800" b="1" dirty="0" smtClean="0"/>
                  <a:t>到</a:t>
                </a:r>
                <a:r>
                  <a:rPr lang="en-US" altLang="zh-TW" sz="2800" b="1" dirty="0" smtClean="0"/>
                  <a:t>1</a:t>
                </a:r>
                <a:r>
                  <a:rPr lang="zh-TW" altLang="en-US" sz="2800" b="1" dirty="0" smtClean="0"/>
                  <a:t>之間</a:t>
                </a:r>
                <a:endParaRPr lang="en-US" altLang="zh-TW" sz="28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zh-TW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zh-TW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zh-TW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800" b="1" dirty="0" smtClean="0"/>
                  <a:t>,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zh-TW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zh-TW" alt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TW" sz="2800" b="1" dirty="0" smtClean="0"/>
              </a:p>
              <a:p>
                <a:pPr marL="0" indent="0">
                  <a:buNone/>
                </a:pPr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99592" y="6121984"/>
                <a:ext cx="2526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1" dirty="0" smtClean="0">
                    <a:solidFill>
                      <a:srgbClr val="C00000"/>
                    </a:solidFill>
                  </a:rPr>
                  <a:t>r</a:t>
                </a:r>
                <a:r>
                  <a:rPr lang="zh-TW" altLang="en-US" b="1" dirty="0" smtClean="0">
                    <a:solidFill>
                      <a:srgbClr val="C00000"/>
                    </a:solidFill>
                  </a:rPr>
                  <a:t>接近</a:t>
                </a:r>
                <a:r>
                  <a:rPr lang="en-US" altLang="zh-TW" b="1" dirty="0" smtClean="0">
                    <a:solidFill>
                      <a:srgbClr val="C00000"/>
                    </a:solidFill>
                  </a:rPr>
                  <a:t>-1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TW" altLang="en-US" b="1" dirty="0" smtClean="0"/>
                  <a:t>強</a:t>
                </a:r>
                <a:r>
                  <a:rPr lang="zh-TW" altLang="en-US" b="1" dirty="0"/>
                  <a:t>負</a:t>
                </a:r>
                <a:r>
                  <a:rPr lang="zh-TW" altLang="en-US" b="1" dirty="0" smtClean="0"/>
                  <a:t>線性相關</a:t>
                </a:r>
                <a:endParaRPr lang="zh-TW" altLang="en-US" b="1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6121984"/>
                <a:ext cx="252665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174" t="-8197" r="-1932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2195736" y="651994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900" dirty="0"/>
              <a:t>https://mathbitsnotebook.com/Algebra1/StatisticsReg/ST2CorrelationCoefficients.html</a:t>
            </a:r>
            <a:endParaRPr lang="zh-TW" alt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910399" y="6093296"/>
                <a:ext cx="3424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1" dirty="0" smtClean="0">
                    <a:solidFill>
                      <a:srgbClr val="C00000"/>
                    </a:solidFill>
                  </a:rPr>
                  <a:t>r</a:t>
                </a:r>
                <a:r>
                  <a:rPr lang="zh-TW" altLang="en-US" b="1" dirty="0" smtClean="0">
                    <a:solidFill>
                      <a:srgbClr val="C00000"/>
                    </a:solidFill>
                  </a:rPr>
                  <a:t>是負</a:t>
                </a:r>
                <a:r>
                  <a:rPr lang="zh-TW" altLang="en-US" b="1" dirty="0">
                    <a:solidFill>
                      <a:srgbClr val="C00000"/>
                    </a:solidFill>
                  </a:rPr>
                  <a:t>的</a:t>
                </a:r>
                <a:r>
                  <a:rPr lang="en-US" altLang="zh-TW" b="1" dirty="0" smtClean="0">
                    <a:solidFill>
                      <a:srgbClr val="C00000"/>
                    </a:solidFill>
                  </a:rPr>
                  <a:t>,</a:t>
                </a:r>
                <a:r>
                  <a:rPr lang="en-US" altLang="zh-TW" b="1" dirty="0">
                    <a:solidFill>
                      <a:srgbClr val="C00000"/>
                    </a:solidFill>
                  </a:rPr>
                  <a:t> r</a:t>
                </a:r>
                <a:r>
                  <a:rPr lang="zh-TW" altLang="en-US" b="1" dirty="0" smtClean="0">
                    <a:solidFill>
                      <a:srgbClr val="C00000"/>
                    </a:solidFill>
                  </a:rPr>
                  <a:t>接近</a:t>
                </a:r>
                <a:r>
                  <a:rPr lang="en-US" altLang="zh-TW" b="1" dirty="0" smtClean="0">
                    <a:solidFill>
                      <a:srgbClr val="C00000"/>
                    </a:solidFill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TW" altLang="en-US" b="1" dirty="0" smtClean="0"/>
                  <a:t>弱</a:t>
                </a:r>
                <a:r>
                  <a:rPr lang="zh-TW" altLang="en-US" b="1" dirty="0"/>
                  <a:t>負</a:t>
                </a:r>
                <a:r>
                  <a:rPr lang="zh-TW" altLang="en-US" b="1" dirty="0" smtClean="0"/>
                  <a:t>線性相關</a:t>
                </a:r>
                <a:endParaRPr lang="zh-TW" altLang="en-US" b="1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399" y="6093296"/>
                <a:ext cx="342433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604" t="-10000" r="-1248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2924943"/>
            <a:ext cx="2258648" cy="301153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2924942"/>
            <a:ext cx="2222797" cy="301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864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</a:rPr>
              <a:t>相關</a:t>
            </a:r>
            <a:r>
              <a:rPr lang="zh-TW" altLang="en-US" b="1" dirty="0" smtClean="0">
                <a:solidFill>
                  <a:schemeClr val="accent6"/>
                </a:solidFill>
              </a:rPr>
              <a:t>係數的特性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zh-TW" altLang="en-US" sz="2800" b="1" dirty="0" smtClean="0"/>
                  <a:t>相關係數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r</a:t>
                </a:r>
                <a:r>
                  <a:rPr lang="zh-TW" altLang="en-US" sz="2800" b="1" dirty="0" smtClean="0"/>
                  <a:t>與估計的迴歸線的斜率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正負號相同</a:t>
                </a:r>
                <a:endParaRPr lang="en-US" altLang="zh-TW" sz="2800" b="1" dirty="0" smtClean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zh-TW" altLang="en-US" sz="2800" b="1" dirty="0"/>
                  <a:t>相關係數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r</a:t>
                </a:r>
                <a:r>
                  <a:rPr lang="zh-TW" altLang="en-US" sz="2800" b="1" dirty="0"/>
                  <a:t>和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X</a:t>
                </a:r>
                <a:r>
                  <a:rPr lang="zh-TW" altLang="en-US" sz="2800" b="1" dirty="0">
                    <a:latin typeface="微軟正黑體" panose="020B0604030504040204" pitchFamily="34" charset="-120"/>
                  </a:rPr>
                  <a:t>與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Y</a:t>
                </a:r>
                <a:r>
                  <a:rPr lang="zh-TW" altLang="en-US" sz="2800" b="1" dirty="0" smtClean="0"/>
                  <a:t>的測量單位無關</a:t>
                </a:r>
                <a:endParaRPr lang="en-US" altLang="zh-TW" sz="2800" b="1" dirty="0" smtClean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zh-TW" altLang="en-US" sz="2800" b="1" dirty="0" smtClean="0"/>
                  <a:t>只看</a:t>
                </a:r>
                <a:r>
                  <a:rPr lang="zh-TW" altLang="en-US" sz="2800" b="1" dirty="0"/>
                  <a:t>相關係數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r</a:t>
                </a:r>
                <a:r>
                  <a:rPr lang="zh-TW" altLang="en-US" sz="2800" b="1" dirty="0" smtClean="0"/>
                  <a:t>但不看散佈圖有可能被誤導</a:t>
                </a:r>
                <a:endParaRPr lang="en-US" altLang="zh-TW" sz="2800" b="1" dirty="0" smtClean="0"/>
              </a:p>
              <a:p>
                <a:pPr marL="0" indent="0">
                  <a:buNone/>
                </a:pPr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611560" y="6477000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https://saylordotorg.github.io/text_introductory-statistics/s14-02-the-linear-correlation-coeffic.html</a:t>
            </a:r>
            <a:endParaRPr lang="zh-TW" altLang="en-US" sz="1200" dirty="0"/>
          </a:p>
        </p:txBody>
      </p:sp>
      <p:pic>
        <p:nvPicPr>
          <p:cNvPr id="2050" name="Picture 2" descr="https://saylordotorg.github.io/text_introductory-statistics/section_14/07aa5db140b70615a15e8631c2d7a2c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49975" b="4840"/>
          <a:stretch/>
        </p:blipFill>
        <p:spPr bwMode="auto">
          <a:xfrm>
            <a:off x="899592" y="3284984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139952" y="4196987"/>
            <a:ext cx="4242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相關</a:t>
            </a:r>
            <a:r>
              <a:rPr lang="zh-TW" altLang="en-US" sz="2400" b="1" dirty="0"/>
              <a:t>係數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r</a:t>
            </a:r>
            <a:r>
              <a:rPr lang="zh-TW" altLang="en-US" sz="2400" b="1" dirty="0" smtClean="0">
                <a:latin typeface="+mn-ea"/>
              </a:rPr>
              <a:t>測量兩個變數的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線性關係</a:t>
            </a:r>
            <a:r>
              <a:rPr lang="zh-TW" altLang="en-US" sz="2400" b="1" dirty="0" smtClean="0">
                <a:latin typeface="+mn-ea"/>
              </a:rPr>
              <a:t>的強度，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曲線關係</a:t>
            </a:r>
            <a:r>
              <a:rPr lang="zh-TW" altLang="en-US" sz="2400" b="1" dirty="0" smtClean="0">
                <a:latin typeface="+mn-ea"/>
              </a:rPr>
              <a:t>不論多強，</a:t>
            </a:r>
            <a:r>
              <a:rPr lang="zh-TW" altLang="en-US" sz="2400" b="1" dirty="0" smtClean="0"/>
              <a:t>相關係數</a:t>
            </a:r>
            <a:r>
              <a:rPr lang="en-US" altLang="zh-TW" sz="2400" b="1" dirty="0">
                <a:solidFill>
                  <a:srgbClr val="C00000"/>
                </a:solidFill>
              </a:rPr>
              <a:t>r</a:t>
            </a:r>
            <a:r>
              <a:rPr lang="zh-TW" altLang="en-US" sz="2400" b="1" dirty="0" smtClean="0">
                <a:latin typeface="+mn-ea"/>
              </a:rPr>
              <a:t>無法反映出</a:t>
            </a: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79060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</a:rPr>
              <a:t>相關</a:t>
            </a:r>
            <a:r>
              <a:rPr lang="zh-TW" altLang="en-US" b="1" dirty="0" smtClean="0">
                <a:solidFill>
                  <a:schemeClr val="accent6"/>
                </a:solidFill>
              </a:rPr>
              <a:t>係數的特性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zh-TW" altLang="en-US" sz="2800" b="1" dirty="0" smtClean="0"/>
                  <a:t>相關係數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r</a:t>
                </a:r>
                <a:r>
                  <a:rPr lang="zh-TW" altLang="en-US" sz="2800" b="1" dirty="0" smtClean="0"/>
                  <a:t>與估計的迴歸線的斜率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正負號相同</a:t>
                </a:r>
                <a:endParaRPr lang="en-US" altLang="zh-TW" sz="2800" b="1" dirty="0" smtClean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zh-TW" altLang="en-US" sz="2800" b="1" dirty="0"/>
                  <a:t>相關係數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r</a:t>
                </a:r>
                <a:r>
                  <a:rPr lang="zh-TW" altLang="en-US" sz="2800" b="1" dirty="0"/>
                  <a:t>和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X</a:t>
                </a:r>
                <a:r>
                  <a:rPr lang="zh-TW" altLang="en-US" sz="2800" b="1" dirty="0">
                    <a:latin typeface="微軟正黑體" panose="020B0604030504040204" pitchFamily="34" charset="-120"/>
                  </a:rPr>
                  <a:t>與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Y</a:t>
                </a:r>
                <a:r>
                  <a:rPr lang="zh-TW" altLang="en-US" sz="2800" b="1" dirty="0" smtClean="0"/>
                  <a:t>的測量單位無關</a:t>
                </a:r>
                <a:endParaRPr lang="en-US" altLang="zh-TW" sz="2800" b="1" dirty="0" smtClean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zh-TW" altLang="en-US" sz="2800" b="1" dirty="0" smtClean="0"/>
                  <a:t>只看</a:t>
                </a:r>
                <a:r>
                  <a:rPr lang="zh-TW" altLang="en-US" sz="2800" b="1" dirty="0"/>
                  <a:t>相關係數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r</a:t>
                </a:r>
                <a:r>
                  <a:rPr lang="zh-TW" altLang="en-US" sz="2800" b="1" dirty="0" smtClean="0"/>
                  <a:t>但不看散佈圖有可能被誤導</a:t>
                </a:r>
                <a:endParaRPr lang="en-US" altLang="zh-TW" sz="2800" b="1" dirty="0" smtClean="0"/>
              </a:p>
              <a:p>
                <a:pPr marL="0" indent="0">
                  <a:buNone/>
                </a:pPr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www.jerrydallal.com/lhsp/pix/ecorr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8" t="15555"/>
          <a:stretch/>
        </p:blipFill>
        <p:spPr bwMode="auto">
          <a:xfrm>
            <a:off x="755576" y="3284984"/>
            <a:ext cx="3168352" cy="333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439505" y="624042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每週看電視時數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24743" y="4365104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 smtClean="0"/>
              <a:t>閱讀能力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706337" y="58306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/>
              <a:t>三年級</a:t>
            </a:r>
            <a:endParaRPr lang="zh-TW" altLang="en-US" sz="1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269485" y="531224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/>
              <a:t>四</a:t>
            </a:r>
            <a:r>
              <a:rPr lang="zh-TW" altLang="en-US" sz="1200" dirty="0" smtClean="0"/>
              <a:t>年級</a:t>
            </a:r>
            <a:endParaRPr lang="zh-TW" altLang="en-US" sz="1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773541" y="479715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/>
              <a:t>五</a:t>
            </a:r>
            <a:r>
              <a:rPr lang="zh-TW" altLang="en-US" sz="1200" dirty="0" smtClean="0"/>
              <a:t>年級</a:t>
            </a:r>
            <a:endParaRPr lang="zh-TW" altLang="en-US" sz="1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347864" y="429309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/>
              <a:t>六</a:t>
            </a:r>
            <a:r>
              <a:rPr lang="zh-TW" altLang="en-US" sz="1200" dirty="0" smtClean="0"/>
              <a:t>年級</a:t>
            </a:r>
            <a:endParaRPr lang="zh-TW" altLang="en-US" sz="1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139952" y="4196987"/>
            <a:ext cx="4242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相關</a:t>
            </a:r>
            <a:r>
              <a:rPr lang="zh-TW" altLang="en-US" sz="2400" b="1" dirty="0"/>
              <a:t>係數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r&gt;0</a:t>
            </a:r>
            <a:r>
              <a:rPr lang="zh-TW" altLang="en-US" sz="2400" b="1" dirty="0" smtClean="0">
                <a:latin typeface="+mn-ea"/>
              </a:rPr>
              <a:t>以為看電視時數愈多閱讀能力愈高，但在每組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r&lt;0</a:t>
            </a:r>
            <a:r>
              <a:rPr lang="zh-TW" altLang="en-US" sz="2400" b="1" dirty="0" smtClean="0">
                <a:latin typeface="+mn-ea"/>
              </a:rPr>
              <a:t>，</a:t>
            </a:r>
            <a:r>
              <a:rPr lang="zh-TW" altLang="en-US" sz="2400" b="1" dirty="0">
                <a:latin typeface="+mn-ea"/>
              </a:rPr>
              <a:t>看電視時數愈多閱讀能力</a:t>
            </a:r>
            <a:r>
              <a:rPr lang="zh-TW" altLang="en-US" sz="2400" b="1" dirty="0" smtClean="0">
                <a:latin typeface="+mn-ea"/>
              </a:rPr>
              <a:t>愈低，沒有畫散佈圖，可能看不出</a:t>
            </a:r>
            <a:endParaRPr lang="zh-TW" altLang="en-US" sz="24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11690" y="6292334"/>
            <a:ext cx="4185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http://www.jerrydallal.com/lhsp/corr.htm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87529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</a:rPr>
              <a:t>相關</a:t>
            </a:r>
            <a:r>
              <a:rPr lang="zh-TW" altLang="en-US" b="1" dirty="0" smtClean="0">
                <a:solidFill>
                  <a:schemeClr val="accent6"/>
                </a:solidFill>
              </a:rPr>
              <a:t>係數的特性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zh-TW" altLang="en-US" sz="2800" b="1" dirty="0" smtClean="0"/>
                  <a:t>相關係數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r</a:t>
                </a:r>
                <a:r>
                  <a:rPr lang="zh-TW" altLang="en-US" sz="2800" b="1" dirty="0" smtClean="0"/>
                  <a:t>與估計的迴歸線的斜率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800" b="1" dirty="0" smtClean="0"/>
                  <a:t>正負號相同</a:t>
                </a:r>
                <a:endParaRPr lang="en-US" altLang="zh-TW" sz="2800" b="1" dirty="0" smtClean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zh-TW" altLang="en-US" sz="2800" b="1" dirty="0"/>
                  <a:t>相關係數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r</a:t>
                </a:r>
                <a:r>
                  <a:rPr lang="zh-TW" altLang="en-US" sz="2800" b="1" dirty="0"/>
                  <a:t>和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X</a:t>
                </a:r>
                <a:r>
                  <a:rPr lang="zh-TW" altLang="en-US" sz="2800" b="1" dirty="0">
                    <a:latin typeface="微軟正黑體" panose="020B0604030504040204" pitchFamily="34" charset="-120"/>
                  </a:rPr>
                  <a:t>與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Y</a:t>
                </a:r>
                <a:r>
                  <a:rPr lang="zh-TW" altLang="en-US" sz="2800" b="1" dirty="0" smtClean="0"/>
                  <a:t>的測量單位無關</a:t>
                </a:r>
                <a:endParaRPr lang="en-US" altLang="zh-TW" sz="2800" b="1" dirty="0" smtClean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zh-TW" altLang="en-US" sz="2800" b="1" dirty="0" smtClean="0"/>
                  <a:t>只看</a:t>
                </a:r>
                <a:r>
                  <a:rPr lang="zh-TW" altLang="en-US" sz="2800" b="1" dirty="0"/>
                  <a:t>相關係數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r</a:t>
                </a:r>
                <a:r>
                  <a:rPr lang="zh-TW" altLang="en-US" sz="2800" b="1" dirty="0" smtClean="0"/>
                  <a:t>但不看散佈圖有可能被誤導</a:t>
                </a:r>
                <a:endParaRPr lang="en-US" altLang="zh-TW" sz="2800" b="1" dirty="0" smtClean="0"/>
              </a:p>
              <a:p>
                <a:pPr marL="0" indent="0">
                  <a:buNone/>
                </a:pPr>
                <a:endParaRPr lang="zh-TW" altLang="en-US" sz="2800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184640" y="3827655"/>
                <a:ext cx="424239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b="1" dirty="0"/>
                  <a:t>相關係數</a:t>
                </a:r>
                <a:r>
                  <a:rPr lang="en-US" altLang="zh-TW" sz="2400" b="1" dirty="0" smtClean="0">
                    <a:solidFill>
                      <a:srgbClr val="C00000"/>
                    </a:solidFill>
                  </a:rPr>
                  <a:t>r&lt;0</a:t>
                </a:r>
                <a:r>
                  <a:rPr lang="zh-TW" altLang="en-US" sz="2400" b="1" dirty="0" smtClean="0">
                    <a:latin typeface="+mn-ea"/>
                  </a:rPr>
                  <a:t>以為成就需求愈高焦慮愈低，</a:t>
                </a:r>
                <a:r>
                  <a:rPr lang="zh-TW" altLang="en-US" sz="2400" b="1" dirty="0">
                    <a:latin typeface="+mn-ea"/>
                  </a:rPr>
                  <a:t>但在</a:t>
                </a:r>
                <a:r>
                  <a:rPr lang="zh-TW" altLang="en-US" sz="2400" b="1" dirty="0" smtClean="0">
                    <a:latin typeface="+mn-ea"/>
                  </a:rPr>
                  <a:t>每組</a:t>
                </a:r>
                <a:r>
                  <a:rPr lang="en-US" altLang="zh-TW" sz="2400" b="1" dirty="0" smtClean="0">
                    <a:solidFill>
                      <a:srgbClr val="C00000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TW" sz="2400" b="1" dirty="0" smtClean="0">
                    <a:solidFill>
                      <a:srgbClr val="C00000"/>
                    </a:solidFill>
                  </a:rPr>
                  <a:t>0</a:t>
                </a:r>
                <a:r>
                  <a:rPr lang="zh-TW" altLang="en-US" sz="2400" b="1" dirty="0" smtClean="0">
                    <a:latin typeface="+mn-ea"/>
                  </a:rPr>
                  <a:t>，</a:t>
                </a:r>
                <a:r>
                  <a:rPr lang="zh-TW" altLang="en-US" sz="2400" b="1" dirty="0">
                    <a:latin typeface="+mn-ea"/>
                  </a:rPr>
                  <a:t>成就</a:t>
                </a:r>
                <a:r>
                  <a:rPr lang="zh-TW" altLang="en-US" sz="2400" b="1" dirty="0" smtClean="0">
                    <a:latin typeface="+mn-ea"/>
                  </a:rPr>
                  <a:t>需求與焦慮無關，</a:t>
                </a:r>
                <a:r>
                  <a:rPr lang="zh-TW" altLang="en-US" sz="2400" b="1" dirty="0">
                    <a:latin typeface="+mn-ea"/>
                  </a:rPr>
                  <a:t>沒有畫散佈圖，可能看不出</a:t>
                </a:r>
                <a:endParaRPr lang="zh-TW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640" y="3827655"/>
                <a:ext cx="4242393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2155" t="-2724" b="-85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4311447" y="6368534"/>
            <a:ext cx="3899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http://slideplayer.com/slide/9974311/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74" y="3568426"/>
            <a:ext cx="3276600" cy="24574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81943" y="494116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 smtClean="0"/>
              <a:t>焦慮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732576" y="59813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成就需求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81398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6"/>
                </a:solidFill>
              </a:rPr>
              <a:t>相關係數的假設檢定</a:t>
            </a:r>
            <a:endParaRPr lang="zh-TW" altLang="en-US" b="1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sz="2800" b="1" dirty="0" smtClean="0">
                    <a:latin typeface="微軟正黑體" panose="020B0604030504040204" pitchFamily="34" charset="-120"/>
                  </a:rPr>
                  <a:t>假設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</a:rPr>
                  <a:t>X</a:t>
                </a:r>
                <a:r>
                  <a:rPr lang="zh-TW" altLang="en-US" sz="2800" b="1" dirty="0">
                    <a:latin typeface="微軟正黑體" panose="020B0604030504040204" pitchFamily="34" charset="-120"/>
                  </a:rPr>
                  <a:t>與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Y</a:t>
                </a:r>
                <a:r>
                  <a:rPr lang="zh-TW" altLang="en-US" sz="2800" b="1" dirty="0"/>
                  <a:t>服從一個</a:t>
                </a:r>
                <a:r>
                  <a:rPr lang="zh-TW" altLang="en-US" sz="2800" b="1" dirty="0">
                    <a:solidFill>
                      <a:srgbClr val="C00000"/>
                    </a:solidFill>
                  </a:rPr>
                  <a:t>雙變量的常態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分配</a:t>
                </a:r>
                <a:endParaRPr lang="en-US" altLang="zh-TW" sz="2800" b="1" dirty="0" smtClean="0">
                  <a:solidFill>
                    <a:srgbClr val="C00000"/>
                  </a:solidFill>
                </a:endParaRPr>
              </a:p>
              <a:p>
                <a:r>
                  <a:rPr lang="zh-TW" altLang="en-US" sz="2800" b="1" dirty="0"/>
                  <a:t>為檢定是否存在顯著</a:t>
                </a:r>
                <a:r>
                  <a:rPr lang="zh-TW" altLang="en-US" sz="2800" b="1" dirty="0" smtClean="0"/>
                  <a:t>的</a:t>
                </a:r>
                <a:r>
                  <a:rPr lang="zh-TW" altLang="en-US" sz="2800" b="1" dirty="0"/>
                  <a:t>線性</a:t>
                </a:r>
                <a:r>
                  <a:rPr lang="zh-TW" altLang="en-US" sz="2800" b="1" dirty="0" smtClean="0"/>
                  <a:t>關係</a:t>
                </a:r>
                <a:r>
                  <a:rPr lang="zh-TW" altLang="en-US" sz="2800" b="1" dirty="0"/>
                  <a:t>，我們必須</a:t>
                </a:r>
                <a:r>
                  <a:rPr lang="zh-TW" altLang="en-US" sz="2800" b="1" dirty="0" smtClean="0"/>
                  <a:t>進行</a:t>
                </a:r>
                <a14:m>
                  <m:oMath xmlns:m="http://schemas.openxmlformats.org/officeDocument/2006/math">
                    <m:r>
                      <a:rPr lang="zh-TW" altLang="en-US" sz="2800" b="1" i="1" smtClean="0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zh-TW" altLang="en-US" sz="2800" b="1" dirty="0" smtClean="0"/>
                  <a:t>是否</a:t>
                </a:r>
                <a:r>
                  <a:rPr lang="zh-TW" altLang="en-US" sz="2800" b="1" dirty="0"/>
                  <a:t>為 </a:t>
                </a:r>
                <a:r>
                  <a:rPr lang="en-US" altLang="zh-TW" sz="2800" b="1" dirty="0"/>
                  <a:t>0 </a:t>
                </a:r>
                <a:r>
                  <a:rPr lang="zh-TW" altLang="en-US" sz="2800" b="1" dirty="0"/>
                  <a:t>的假設檢定</a:t>
                </a:r>
                <a:endParaRPr lang="en-US" altLang="zh-TW" sz="2800" b="1" dirty="0"/>
              </a:p>
              <a:p>
                <a:r>
                  <a:rPr lang="zh-TW" altLang="zh-TW" sz="2800" b="1" dirty="0">
                    <a:solidFill>
                      <a:srgbClr val="C00000"/>
                    </a:solidFill>
                  </a:rPr>
                  <a:t>步驟 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1</a:t>
                </a:r>
                <a:r>
                  <a:rPr lang="zh-TW" altLang="zh-TW" sz="2800" b="1" dirty="0">
                    <a:solidFill>
                      <a:srgbClr val="C00000"/>
                    </a:solidFill>
                  </a:rPr>
                  <a:t>.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zh-TW" altLang="zh-TW" sz="2800" b="1" dirty="0"/>
                  <a:t>建立適當的虛無和對立</a:t>
                </a:r>
                <a:r>
                  <a:rPr lang="zh-TW" altLang="zh-TW" sz="2800" b="1" dirty="0" smtClean="0"/>
                  <a:t>假設</a:t>
                </a:r>
                <a:endParaRPr lang="en-US" altLang="zh-TW" sz="2800" b="1" dirty="0" smtClean="0"/>
              </a:p>
              <a:p>
                <a:r>
                  <a:rPr lang="en-US" altLang="zh-TW" sz="2800" b="1" i="1" dirty="0"/>
                  <a:t>H</a:t>
                </a:r>
                <a:r>
                  <a:rPr lang="en-US" altLang="zh-TW" sz="2800" b="1" baseline="-25000" dirty="0"/>
                  <a:t>0 </a:t>
                </a:r>
                <a:r>
                  <a:rPr lang="en-US" altLang="zh-TW" sz="2800" b="1" dirty="0"/>
                  <a:t>:</a:t>
                </a:r>
                <a:r>
                  <a:rPr lang="zh-TW" alt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sz="2800" b="1" i="1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zh-TW" altLang="en-US" sz="2800" b="1" dirty="0" smtClean="0"/>
                  <a:t> </a:t>
                </a:r>
                <a:r>
                  <a:rPr lang="en-US" altLang="zh-TW" sz="2800" b="1" dirty="0"/>
                  <a:t>=  0</a:t>
                </a:r>
              </a:p>
              <a:p>
                <a:r>
                  <a:rPr lang="en-US" altLang="zh-TW" sz="2800" b="1" i="1" dirty="0"/>
                  <a:t>H</a:t>
                </a:r>
                <a:r>
                  <a:rPr lang="en-US" altLang="zh-TW" sz="2800" b="1" baseline="-25000" dirty="0"/>
                  <a:t>1</a:t>
                </a:r>
                <a:r>
                  <a:rPr lang="en-US" altLang="zh-TW" sz="2800" b="1" dirty="0"/>
                  <a:t> :</a:t>
                </a:r>
                <a:r>
                  <a:rPr lang="zh-TW" alt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sz="2800" b="1" i="1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zh-TW" altLang="en-US" sz="2800" b="1" i="1" dirty="0" smtClean="0"/>
                  <a:t> </a:t>
                </a:r>
                <a:r>
                  <a:rPr lang="en-US" altLang="zh-TW" sz="2800" b="1" i="1" dirty="0" smtClean="0"/>
                  <a:t>≠</a:t>
                </a:r>
                <a:r>
                  <a:rPr lang="en-US" altLang="zh-TW" sz="2800" b="1" dirty="0" smtClean="0"/>
                  <a:t> </a:t>
                </a:r>
                <a:r>
                  <a:rPr lang="zh-TW" altLang="en-US" sz="2800" b="1" dirty="0" smtClean="0"/>
                  <a:t> </a:t>
                </a:r>
                <a:r>
                  <a:rPr lang="en-US" altLang="zh-TW" sz="2800" b="1" dirty="0" smtClean="0"/>
                  <a:t>0</a:t>
                </a:r>
                <a:r>
                  <a:rPr lang="zh-TW" altLang="en-US" sz="2800" b="1" dirty="0" smtClean="0"/>
                  <a:t> 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雙尾</a:t>
                </a:r>
                <a:endParaRPr lang="en-US" altLang="zh-TW" sz="2800" b="1" dirty="0" smtClean="0">
                  <a:solidFill>
                    <a:srgbClr val="C00000"/>
                  </a:solidFill>
                </a:endParaRPr>
              </a:p>
              <a:p>
                <a:endParaRPr lang="en-US" altLang="zh-TW" sz="2800" b="1" dirty="0" smtClean="0">
                  <a:solidFill>
                    <a:srgbClr val="C00000"/>
                  </a:solidFill>
                </a:endParaRPr>
              </a:p>
              <a:p>
                <a:r>
                  <a:rPr lang="zh-TW" altLang="zh-TW" sz="2800" b="1" dirty="0">
                    <a:solidFill>
                      <a:srgbClr val="C00000"/>
                    </a:solidFill>
                  </a:rPr>
                  <a:t>步驟 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2</a:t>
                </a:r>
                <a:r>
                  <a:rPr lang="zh-TW" altLang="zh-TW" sz="2800" b="1" dirty="0">
                    <a:solidFill>
                      <a:srgbClr val="C00000"/>
                    </a:solidFill>
                  </a:rPr>
                  <a:t>.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zh-TW" altLang="en-US" sz="2800" b="1" dirty="0"/>
                  <a:t>確認檢定統計量及其分配</a:t>
                </a:r>
                <a:endParaRPr lang="en-US" altLang="zh-TW" sz="2800" b="1" dirty="0"/>
              </a:p>
              <a:p>
                <a14:m>
                  <m:oMath xmlns:m="http://schemas.openxmlformats.org/officeDocument/2006/math"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sSub>
                          <m:sSub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800" b="1" dirty="0">
                    <a:solidFill>
                      <a:srgbClr val="C00000"/>
                    </a:solidFill>
                    <a:latin typeface="+mj-ea"/>
                  </a:rPr>
                  <a:t>~t(n-2)  </a:t>
                </a:r>
                <a:r>
                  <a:rPr lang="zh-TW" altLang="en-US" sz="2800" b="1" dirty="0">
                    <a:solidFill>
                      <a:srgbClr val="C00000"/>
                    </a:solidFill>
                    <a:latin typeface="+mj-ea"/>
                  </a:rPr>
                  <a:t>自由度為</a:t>
                </a:r>
                <a:r>
                  <a:rPr lang="en-US" altLang="zh-TW" sz="2800" b="1" dirty="0">
                    <a:solidFill>
                      <a:srgbClr val="C00000"/>
                    </a:solidFill>
                    <a:latin typeface="+mj-ea"/>
                  </a:rPr>
                  <a:t>n-2</a:t>
                </a:r>
                <a:r>
                  <a:rPr lang="zh-TW" altLang="en-US" sz="2800" b="1" dirty="0">
                    <a:solidFill>
                      <a:srgbClr val="C00000"/>
                    </a:solidFill>
                    <a:latin typeface="+mj-ea"/>
                  </a:rPr>
                  <a:t>的</a:t>
                </a:r>
                <a:r>
                  <a:rPr lang="en-US" altLang="zh-TW" sz="2800" b="1" dirty="0">
                    <a:solidFill>
                      <a:srgbClr val="C00000"/>
                    </a:solidFill>
                    <a:latin typeface="+mj-ea"/>
                  </a:rPr>
                  <a:t>t</a:t>
                </a:r>
                <a:r>
                  <a:rPr lang="zh-TW" altLang="en-US" sz="2800" b="1" dirty="0">
                    <a:solidFill>
                      <a:srgbClr val="C00000"/>
                    </a:solidFill>
                    <a:latin typeface="+mj-ea"/>
                  </a:rPr>
                  <a:t>分配</a:t>
                </a:r>
                <a:r>
                  <a:rPr lang="zh-TW" altLang="en-US" sz="2800" b="1" dirty="0" smtClean="0">
                    <a:solidFill>
                      <a:schemeClr val="tx1"/>
                    </a:solidFill>
                  </a:rPr>
                  <a:t>當</a:t>
                </a:r>
                <a:r>
                  <a:rPr lang="en-US" altLang="zh-TW" sz="2800" b="1" i="1" dirty="0">
                    <a:solidFill>
                      <a:schemeClr val="tx1"/>
                    </a:solidFill>
                  </a:rPr>
                  <a:t>H</a:t>
                </a:r>
                <a:r>
                  <a:rPr lang="en-US" altLang="zh-TW" sz="2800" b="1" baseline="-25000" dirty="0">
                    <a:solidFill>
                      <a:schemeClr val="tx1"/>
                    </a:solidFill>
                  </a:rPr>
                  <a:t>0 </a:t>
                </a:r>
                <a:r>
                  <a:rPr lang="en-US" altLang="zh-TW" sz="2800" b="1" dirty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zh-TW" alt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altLang="zh-TW" sz="2800" b="1" dirty="0" smtClean="0">
                    <a:solidFill>
                      <a:schemeClr val="tx1"/>
                    </a:solidFill>
                  </a:rPr>
                  <a:t>=0</a:t>
                </a:r>
                <a:r>
                  <a:rPr lang="zh-TW" altLang="en-US" sz="2800" b="1" dirty="0" smtClean="0">
                    <a:solidFill>
                      <a:schemeClr val="tx1"/>
                    </a:solidFill>
                  </a:rPr>
                  <a:t>為</a:t>
                </a:r>
                <a:r>
                  <a:rPr lang="zh-TW" altLang="en-US" sz="2800" b="1" dirty="0">
                    <a:solidFill>
                      <a:schemeClr val="tx1"/>
                    </a:solidFill>
                  </a:rPr>
                  <a:t>真</a:t>
                </a:r>
                <a:endParaRPr lang="en-US" altLang="zh-TW" sz="2800" b="1" dirty="0">
                  <a:solidFill>
                    <a:schemeClr val="tx1"/>
                  </a:solidFill>
                  <a:latin typeface="+mj-ea"/>
                </a:endParaRPr>
              </a:p>
              <a:p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 r="-10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9712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6"/>
                </a:solidFill>
              </a:rPr>
              <a:t>相關係數的假設檢定</a:t>
            </a:r>
            <a:endParaRPr lang="zh-TW" altLang="en-US" b="1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zh-TW" sz="2800" b="1" dirty="0" smtClean="0">
                    <a:solidFill>
                      <a:srgbClr val="C00000"/>
                    </a:solidFill>
                  </a:rPr>
                  <a:t>步驟 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2</a:t>
                </a:r>
                <a:r>
                  <a:rPr lang="zh-TW" altLang="zh-TW" sz="2800" b="1" dirty="0">
                    <a:solidFill>
                      <a:srgbClr val="C00000"/>
                    </a:solidFill>
                  </a:rPr>
                  <a:t>.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zh-TW" altLang="en-US" sz="2800" b="1" dirty="0"/>
                  <a:t>確認檢定統計量及其分配</a:t>
                </a:r>
                <a:endParaRPr lang="en-US" altLang="zh-TW" sz="2800" b="1" dirty="0"/>
              </a:p>
              <a:p>
                <a14:m>
                  <m:oMath xmlns:m="http://schemas.openxmlformats.org/officeDocument/2006/math"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sz="2800" b="1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TW" sz="2800" b="1" dirty="0" smtClean="0"/>
                  <a:t> r</a:t>
                </a:r>
                <a:r>
                  <a:rPr lang="zh-TW" altLang="en-US" sz="2800" b="1" dirty="0" smtClean="0"/>
                  <a:t>的標準誤</a:t>
                </a:r>
                <a:endParaRPr lang="en-US" altLang="zh-TW" sz="2800" b="1" dirty="0" smtClean="0"/>
              </a:p>
              <a:p>
                <a:r>
                  <a:rPr lang="zh-TW" altLang="zh-TW" sz="2800" b="1" dirty="0" smtClean="0">
                    <a:solidFill>
                      <a:srgbClr val="C00000"/>
                    </a:solidFill>
                  </a:rPr>
                  <a:t>步驟 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3</a:t>
                </a:r>
                <a:r>
                  <a:rPr lang="zh-TW" altLang="zh-TW" sz="2800" b="1" dirty="0">
                    <a:solidFill>
                      <a:srgbClr val="C00000"/>
                    </a:solidFill>
                  </a:rPr>
                  <a:t>.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zh-TW" altLang="en-US" sz="2800" b="1" dirty="0"/>
                  <a:t>選定顯著水準</a:t>
                </a:r>
                <a:r>
                  <a:rPr lang="en-US" altLang="zh-TW" sz="2800" b="1" dirty="0"/>
                  <a:t>α</a:t>
                </a:r>
              </a:p>
              <a:p>
                <a:r>
                  <a:rPr lang="zh-TW" altLang="zh-TW" sz="2800" b="1" dirty="0">
                    <a:solidFill>
                      <a:srgbClr val="C00000"/>
                    </a:solidFill>
                  </a:rPr>
                  <a:t>步驟 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4</a:t>
                </a:r>
                <a:r>
                  <a:rPr lang="zh-TW" altLang="zh-TW" sz="2800" b="1" dirty="0">
                    <a:solidFill>
                      <a:srgbClr val="C00000"/>
                    </a:solidFill>
                  </a:rPr>
                  <a:t>.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zh-TW" altLang="en-US" sz="2800" b="1" dirty="0"/>
                  <a:t>寫出決策</a:t>
                </a:r>
                <a:r>
                  <a:rPr lang="zh-TW" altLang="zh-TW" sz="2800" b="1" dirty="0"/>
                  <a:t>法則</a:t>
                </a:r>
                <a:r>
                  <a:rPr lang="en-US" altLang="zh-TW" sz="2800" b="1" dirty="0"/>
                  <a:t>(</a:t>
                </a:r>
                <a:r>
                  <a:rPr lang="zh-TW" altLang="en-US" sz="2800" b="1" dirty="0">
                    <a:solidFill>
                      <a:srgbClr val="C00000"/>
                    </a:solidFill>
                  </a:rPr>
                  <a:t>臨界值法</a:t>
                </a:r>
                <a:r>
                  <a:rPr lang="en-US" altLang="zh-TW" sz="2800" b="1" dirty="0"/>
                  <a:t>)</a:t>
                </a:r>
              </a:p>
              <a:p>
                <a:r>
                  <a:rPr lang="zh-TW" altLang="en-US" sz="2800" b="1" dirty="0"/>
                  <a:t>雙尾</a:t>
                </a:r>
                <a:r>
                  <a:rPr lang="zh-TW" altLang="en-US" sz="2800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：</a:t>
                </a:r>
                <a:r>
                  <a:rPr lang="zh-TW" altLang="zh-TW" sz="2800" b="1" dirty="0">
                    <a:solidFill>
                      <a:srgbClr val="C00000"/>
                    </a:solidFill>
                  </a:rPr>
                  <a:t>若</a:t>
                </a:r>
                <a:r>
                  <a:rPr lang="en-US" altLang="zh-TW" sz="2800" b="1" i="1" dirty="0" err="1">
                    <a:solidFill>
                      <a:srgbClr val="C00000"/>
                    </a:solidFill>
                  </a:rPr>
                  <a:t>T</a:t>
                </a:r>
                <a:r>
                  <a:rPr lang="en-US" altLang="zh-TW" sz="2800" b="1" i="1" baseline="-25000" dirty="0" err="1">
                    <a:solidFill>
                      <a:srgbClr val="C00000"/>
                    </a:solidFill>
                  </a:rPr>
                  <a:t>obs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&gt;</a:t>
                </a:r>
                <a:r>
                  <a:rPr lang="en-US" altLang="zh-TW" sz="2800" b="1" i="1" dirty="0">
                    <a:solidFill>
                      <a:srgbClr val="C00000"/>
                    </a:solidFill>
                  </a:rPr>
                  <a:t>t</a:t>
                </a:r>
                <a:r>
                  <a:rPr lang="en-US" altLang="zh-TW" sz="2800" b="1" baseline="-25000" dirty="0">
                    <a:solidFill>
                      <a:srgbClr val="C00000"/>
                    </a:solidFill>
                  </a:rPr>
                  <a:t>α/2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(n-2)</a:t>
                </a:r>
                <a:r>
                  <a:rPr lang="zh-TW" altLang="zh-TW" sz="2800" b="1" dirty="0">
                    <a:solidFill>
                      <a:srgbClr val="C00000"/>
                    </a:solidFill>
                  </a:rPr>
                  <a:t>或</a:t>
                </a:r>
                <a:r>
                  <a:rPr lang="en-US" altLang="zh-TW" sz="2800" b="1" i="1" dirty="0" err="1">
                    <a:solidFill>
                      <a:srgbClr val="C00000"/>
                    </a:solidFill>
                  </a:rPr>
                  <a:t>T</a:t>
                </a:r>
                <a:r>
                  <a:rPr lang="en-US" altLang="zh-TW" sz="2800" b="1" i="1" baseline="-25000" dirty="0" err="1">
                    <a:solidFill>
                      <a:srgbClr val="C00000"/>
                    </a:solidFill>
                  </a:rPr>
                  <a:t>obs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&lt;-</a:t>
                </a:r>
                <a:r>
                  <a:rPr lang="en-US" altLang="zh-TW" sz="2800" b="1" i="1" dirty="0">
                    <a:solidFill>
                      <a:srgbClr val="C00000"/>
                    </a:solidFill>
                  </a:rPr>
                  <a:t>t</a:t>
                </a:r>
                <a:r>
                  <a:rPr lang="en-US" altLang="zh-TW" sz="2800" b="1" baseline="-25000" dirty="0">
                    <a:solidFill>
                      <a:srgbClr val="C00000"/>
                    </a:solidFill>
                  </a:rPr>
                  <a:t>α/2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(n-2)</a:t>
                </a:r>
                <a:r>
                  <a:rPr lang="zh-TW" altLang="zh-TW" sz="2800" b="1" dirty="0">
                    <a:solidFill>
                      <a:srgbClr val="C00000"/>
                    </a:solidFill>
                  </a:rPr>
                  <a:t>，拒絕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800" b="1" i="1" dirty="0" smtClean="0">
                    <a:solidFill>
                      <a:srgbClr val="C00000"/>
                    </a:solidFill>
                  </a:rPr>
                  <a:t>H</a:t>
                </a:r>
                <a:r>
                  <a:rPr lang="en-US" altLang="zh-TW" sz="2800" b="1" baseline="-25000" dirty="0" smtClean="0">
                    <a:solidFill>
                      <a:srgbClr val="C00000"/>
                    </a:solidFill>
                  </a:rPr>
                  <a:t>0</a:t>
                </a:r>
              </a:p>
              <a:p>
                <a:r>
                  <a:rPr lang="zh-TW" altLang="en-US" sz="2800" b="1" dirty="0"/>
                  <a:t>決策</a:t>
                </a:r>
                <a:r>
                  <a:rPr lang="zh-TW" altLang="zh-TW" sz="2800" b="1" dirty="0"/>
                  <a:t>法則</a:t>
                </a:r>
                <a:r>
                  <a:rPr lang="en-US" altLang="zh-TW" sz="2800" b="1" dirty="0"/>
                  <a:t>(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p</a:t>
                </a:r>
                <a:r>
                  <a:rPr lang="zh-TW" altLang="en-US" sz="2800" b="1" dirty="0">
                    <a:solidFill>
                      <a:srgbClr val="C00000"/>
                    </a:solidFill>
                  </a:rPr>
                  <a:t>值法</a:t>
                </a:r>
                <a:r>
                  <a:rPr lang="en-US" altLang="zh-TW" sz="2800" b="1" dirty="0"/>
                  <a:t>)</a:t>
                </a:r>
              </a:p>
              <a:p>
                <a:r>
                  <a:rPr lang="zh-TW" altLang="zh-TW" sz="2800" b="1" dirty="0" smtClean="0">
                    <a:solidFill>
                      <a:srgbClr val="C00000"/>
                    </a:solidFill>
                  </a:rPr>
                  <a:t>若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800" b="1" i="1" dirty="0">
                    <a:solidFill>
                      <a:srgbClr val="C00000"/>
                    </a:solidFill>
                  </a:rPr>
                  <a:t>p </a:t>
                </a:r>
                <a:r>
                  <a:rPr lang="zh-TW" altLang="zh-TW" sz="2800" b="1" dirty="0">
                    <a:solidFill>
                      <a:srgbClr val="C00000"/>
                    </a:solidFill>
                  </a:rPr>
                  <a:t>值 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&lt;</a:t>
                </a:r>
                <a:r>
                  <a:rPr lang="en-US" altLang="zh-TW" sz="2800" b="1" dirty="0">
                    <a:solidFill>
                      <a:srgbClr val="C00000"/>
                    </a:solidFill>
                    <a:effectLst>
                      <a:outerShdw blurRad="50800" dist="381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altLang="zh-TW" sz="2800" b="1" i="1" dirty="0">
                    <a:solidFill>
                      <a:srgbClr val="C00000"/>
                    </a:solidFill>
                  </a:rPr>
                  <a:t>α</a:t>
                </a:r>
                <a:r>
                  <a:rPr lang="zh-TW" altLang="zh-TW" sz="2800" b="1" dirty="0">
                    <a:solidFill>
                      <a:srgbClr val="C00000"/>
                    </a:solidFill>
                  </a:rPr>
                  <a:t>，則拒絕</a:t>
                </a:r>
                <a:r>
                  <a:rPr lang="en-US" altLang="zh-TW" sz="2800" b="1" i="1" dirty="0" smtClean="0">
                    <a:solidFill>
                      <a:srgbClr val="C00000"/>
                    </a:solidFill>
                  </a:rPr>
                  <a:t>H</a:t>
                </a:r>
                <a:r>
                  <a:rPr lang="en-US" altLang="zh-TW" sz="2800" b="1" baseline="-25000" dirty="0" smtClean="0">
                    <a:solidFill>
                      <a:srgbClr val="C00000"/>
                    </a:solidFill>
                  </a:rPr>
                  <a:t>0</a:t>
                </a:r>
              </a:p>
              <a:p>
                <a:r>
                  <a:rPr lang="zh-TW" altLang="en-US" sz="2800" b="1" dirty="0"/>
                  <a:t>雙尾</a:t>
                </a:r>
                <a:r>
                  <a:rPr lang="zh-TW" altLang="en-US" sz="2800" b="1" dirty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：</a:t>
                </a:r>
                <a:r>
                  <a:rPr lang="en-US" altLang="zh-TW" sz="2800" b="1" i="1" dirty="0"/>
                  <a:t>p </a:t>
                </a:r>
                <a:r>
                  <a:rPr lang="zh-TW" altLang="zh-TW" sz="2800" b="1" dirty="0"/>
                  <a:t>值</a:t>
                </a:r>
                <a:r>
                  <a:rPr lang="en-US" altLang="zh-TW" sz="2800" b="1" dirty="0"/>
                  <a:t>=2P(T</a:t>
                </a:r>
                <a:r>
                  <a:rPr lang="zh-TW" altLang="en-US" sz="2800" b="1" dirty="0"/>
                  <a:t> </a:t>
                </a:r>
                <a:r>
                  <a:rPr lang="en-US" altLang="zh-TW" sz="2800" b="1" dirty="0"/>
                  <a:t>≥</a:t>
                </a:r>
                <a:r>
                  <a:rPr lang="zh-TW" altLang="en-US" sz="2800" b="1" dirty="0"/>
                  <a:t> </a:t>
                </a:r>
                <a:r>
                  <a:rPr lang="en-US" altLang="zh-TW" sz="2800" b="1" dirty="0"/>
                  <a:t>|</a:t>
                </a:r>
                <a:r>
                  <a:rPr lang="en-US" altLang="zh-TW" sz="2800" b="1" i="1" dirty="0" err="1"/>
                  <a:t>Tobs</a:t>
                </a:r>
                <a:r>
                  <a:rPr lang="en-US" altLang="zh-TW" sz="2800" b="1" dirty="0"/>
                  <a:t>|</a:t>
                </a:r>
                <a:r>
                  <a:rPr lang="zh-TW" altLang="en-US" sz="2800" b="1" dirty="0"/>
                  <a:t> </a:t>
                </a:r>
                <a:r>
                  <a:rPr lang="en-US" altLang="zh-TW" sz="2800" b="1" dirty="0"/>
                  <a:t>|</a:t>
                </a:r>
                <a:r>
                  <a:rPr lang="zh-TW" altLang="en-US" sz="2800" b="1" dirty="0"/>
                  <a:t>當</a:t>
                </a:r>
                <a:r>
                  <a:rPr lang="en-US" altLang="zh-TW" sz="2800" b="1" i="1" dirty="0"/>
                  <a:t>H</a:t>
                </a:r>
                <a:r>
                  <a:rPr lang="en-US" altLang="zh-TW" sz="2800" b="1" baseline="-25000" dirty="0"/>
                  <a:t>0</a:t>
                </a:r>
                <a:r>
                  <a:rPr lang="zh-TW" altLang="en-US" sz="2800" b="1" dirty="0"/>
                  <a:t>為真</a:t>
                </a:r>
                <a:r>
                  <a:rPr lang="en-US" altLang="zh-TW" sz="2800" b="1" dirty="0"/>
                  <a:t>)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4346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TW">
                <a:ea typeface="新細明體" pitchFamily="18" charset="-120"/>
              </a:rPr>
              <a:t>Linear Regression Analysis 5E Montgomery, Peck &amp; Vining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8593A9-2B7B-4A0A-986C-1249A62A4513}" type="slidenum">
              <a:rPr lang="en-US" altLang="zh-TW"/>
              <a:pPr/>
              <a:t>78</a:t>
            </a:fld>
            <a:endParaRPr lang="en-US" altLang="zh-TW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81000" y="1579563"/>
            <a:ext cx="3505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dirty="0">
                <a:solidFill>
                  <a:srgbClr val="C00000"/>
                </a:solidFill>
                <a:ea typeface="新細明體" pitchFamily="18" charset="-120"/>
              </a:rPr>
              <a:t>Example 3-1</a:t>
            </a:r>
            <a:r>
              <a:rPr lang="en-US" altLang="zh-TW" sz="2800" dirty="0">
                <a:ea typeface="新細明體" pitchFamily="18" charset="-120"/>
              </a:rPr>
              <a:t>.  The Delivery Time Data</a:t>
            </a:r>
          </a:p>
          <a:p>
            <a:pPr>
              <a:spcBef>
                <a:spcPct val="50000"/>
              </a:spcBef>
            </a:pPr>
            <a:endParaRPr lang="en-US" altLang="zh-TW" sz="2800" dirty="0">
              <a:ea typeface="新細明體" pitchFamily="18" charset="-120"/>
            </a:endParaRPr>
          </a:p>
        </p:txBody>
      </p:sp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764704"/>
            <a:ext cx="44069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35546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相關分析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delivery&lt;-read.csv(file="c:/RData/Delivery.csv", header=T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head(delivery)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 Observation 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 </a:t>
            </a:r>
            <a:r>
              <a:rPr lang="en-US" altLang="zh-TW" dirty="0">
                <a:solidFill>
                  <a:srgbClr val="0070C0"/>
                </a:solidFill>
              </a:rPr>
              <a:t>Time Cases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1           1 </a:t>
            </a:r>
            <a:r>
              <a:rPr lang="zh-TW" altLang="en-US" dirty="0" smtClean="0">
                <a:solidFill>
                  <a:srgbClr val="0070C0"/>
                </a:solidFill>
              </a:rPr>
              <a:t>        </a:t>
            </a:r>
            <a:r>
              <a:rPr lang="en-US" altLang="zh-TW" dirty="0" smtClean="0">
                <a:solidFill>
                  <a:srgbClr val="0070C0"/>
                </a:solidFill>
              </a:rPr>
              <a:t>16.68     </a:t>
            </a:r>
            <a:r>
              <a:rPr lang="en-US" altLang="zh-TW" dirty="0">
                <a:solidFill>
                  <a:srgbClr val="0070C0"/>
                </a:solidFill>
              </a:rPr>
              <a:t>7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2           2 </a:t>
            </a:r>
            <a:r>
              <a:rPr lang="zh-TW" altLang="en-US" dirty="0" smtClean="0">
                <a:solidFill>
                  <a:srgbClr val="0070C0"/>
                </a:solidFill>
              </a:rPr>
              <a:t>        </a:t>
            </a:r>
            <a:r>
              <a:rPr lang="en-US" altLang="zh-TW" dirty="0" smtClean="0">
                <a:solidFill>
                  <a:srgbClr val="0070C0"/>
                </a:solidFill>
              </a:rPr>
              <a:t>11.50     </a:t>
            </a:r>
            <a:r>
              <a:rPr lang="en-US" altLang="zh-TW" dirty="0">
                <a:solidFill>
                  <a:srgbClr val="0070C0"/>
                </a:solidFill>
              </a:rPr>
              <a:t>3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3           3 </a:t>
            </a:r>
            <a:r>
              <a:rPr lang="zh-TW" altLang="en-US" dirty="0" smtClean="0">
                <a:solidFill>
                  <a:srgbClr val="0070C0"/>
                </a:solidFill>
              </a:rPr>
              <a:t>        </a:t>
            </a:r>
            <a:r>
              <a:rPr lang="en-US" altLang="zh-TW" dirty="0" smtClean="0">
                <a:solidFill>
                  <a:srgbClr val="0070C0"/>
                </a:solidFill>
              </a:rPr>
              <a:t>12.03     </a:t>
            </a:r>
            <a:r>
              <a:rPr lang="en-US" altLang="zh-TW" dirty="0">
                <a:solidFill>
                  <a:srgbClr val="0070C0"/>
                </a:solidFill>
              </a:rPr>
              <a:t>3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4           4 </a:t>
            </a:r>
            <a:r>
              <a:rPr lang="zh-TW" altLang="en-US" dirty="0" smtClean="0">
                <a:solidFill>
                  <a:srgbClr val="0070C0"/>
                </a:solidFill>
              </a:rPr>
              <a:t>        </a:t>
            </a:r>
            <a:r>
              <a:rPr lang="en-US" altLang="zh-TW" dirty="0" smtClean="0">
                <a:solidFill>
                  <a:srgbClr val="0070C0"/>
                </a:solidFill>
              </a:rPr>
              <a:t>14.88     </a:t>
            </a:r>
            <a:r>
              <a:rPr lang="en-US" altLang="zh-TW" dirty="0">
                <a:solidFill>
                  <a:srgbClr val="0070C0"/>
                </a:solidFill>
              </a:rPr>
              <a:t>4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5           5 </a:t>
            </a:r>
            <a:r>
              <a:rPr lang="zh-TW" altLang="en-US" dirty="0" smtClean="0">
                <a:solidFill>
                  <a:srgbClr val="0070C0"/>
                </a:solidFill>
              </a:rPr>
              <a:t>        </a:t>
            </a:r>
            <a:r>
              <a:rPr lang="en-US" altLang="zh-TW" dirty="0" smtClean="0">
                <a:solidFill>
                  <a:srgbClr val="0070C0"/>
                </a:solidFill>
              </a:rPr>
              <a:t>13.75     </a:t>
            </a:r>
            <a:r>
              <a:rPr lang="en-US" altLang="zh-TW" dirty="0">
                <a:solidFill>
                  <a:srgbClr val="0070C0"/>
                </a:solidFill>
              </a:rPr>
              <a:t>6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6           6 </a:t>
            </a:r>
            <a:r>
              <a:rPr lang="zh-TW" altLang="en-US" dirty="0" smtClean="0">
                <a:solidFill>
                  <a:srgbClr val="0070C0"/>
                </a:solidFill>
              </a:rPr>
              <a:t>         </a:t>
            </a:r>
            <a:r>
              <a:rPr lang="en-US" altLang="zh-TW" dirty="0" smtClean="0">
                <a:solidFill>
                  <a:srgbClr val="0070C0"/>
                </a:solidFill>
              </a:rPr>
              <a:t>18.11     </a:t>
            </a:r>
            <a:r>
              <a:rPr lang="en-US" altLang="zh-TW" dirty="0">
                <a:solidFill>
                  <a:srgbClr val="0070C0"/>
                </a:solidFill>
              </a:rPr>
              <a:t>7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1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6"/>
                </a:solidFill>
              </a:rPr>
              <a:t>迴</a:t>
            </a:r>
            <a:r>
              <a:rPr lang="zh-TW" altLang="en-US" b="1" dirty="0" smtClean="0">
                <a:solidFill>
                  <a:schemeClr val="accent6"/>
                </a:solidFill>
              </a:rPr>
              <a:t>歸函數</a:t>
            </a:r>
            <a:endParaRPr lang="zh-TW" altLang="en-US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Y</a:t>
                </a:r>
                <a:r>
                  <a:rPr lang="zh-TW" altLang="en-US" sz="2800" b="1" dirty="0" smtClean="0"/>
                  <a:t>是一個隨機變數</a:t>
                </a:r>
                <a:endParaRPr lang="en-US" altLang="zh-TW" sz="2800" b="1" dirty="0" smtClean="0"/>
              </a:p>
              <a:p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x</a:t>
                </a:r>
                <a:r>
                  <a:rPr lang="en-US" altLang="zh-TW" sz="2800" b="1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,x</a:t>
                </a:r>
                <a:r>
                  <a:rPr lang="en-US" altLang="zh-TW" sz="2800" b="1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,..,x</a:t>
                </a:r>
                <a:r>
                  <a:rPr lang="en-US" altLang="zh-TW" sz="2800" b="1" baseline="-25000" dirty="0">
                    <a:solidFill>
                      <a:srgbClr val="C00000"/>
                    </a:solidFill>
                  </a:rPr>
                  <a:t>k </a:t>
                </a:r>
                <a:r>
                  <a:rPr lang="zh-TW" altLang="en-US" sz="2800" b="1" dirty="0" smtClean="0"/>
                  <a:t>是固定的已知變數</a:t>
                </a:r>
                <a:endParaRPr lang="en-US" altLang="zh-TW" sz="2800" b="1" dirty="0" smtClean="0"/>
              </a:p>
              <a:p>
                <a:r>
                  <a:rPr lang="en-US" altLang="zh-TW" sz="2800" b="1" dirty="0" smtClean="0">
                    <a:solidFill>
                      <a:srgbClr val="C00000"/>
                    </a:solidFill>
                    <a:latin typeface="+mn-ea"/>
                  </a:rPr>
                  <a:t>Y</a:t>
                </a:r>
                <a:r>
                  <a:rPr lang="zh-TW" altLang="en-US" sz="2800" b="1" dirty="0" smtClean="0">
                    <a:latin typeface="+mn-ea"/>
                  </a:rPr>
                  <a:t>的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  <a:latin typeface="+mn-ea"/>
                  </a:rPr>
                  <a:t>平均數</a:t>
                </a:r>
                <a:r>
                  <a:rPr lang="zh-TW" altLang="en-US" sz="2800" b="1" dirty="0" smtClean="0">
                    <a:latin typeface="+mn-ea"/>
                  </a:rPr>
                  <a:t>與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x</a:t>
                </a:r>
                <a:r>
                  <a:rPr lang="en-US" altLang="zh-TW" sz="2800" b="1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,x</a:t>
                </a:r>
                <a:r>
                  <a:rPr lang="en-US" altLang="zh-TW" sz="28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,..,x</a:t>
                </a:r>
                <a:r>
                  <a:rPr lang="en-US" altLang="zh-TW" sz="2800" b="1" baseline="-25000" dirty="0">
                    <a:solidFill>
                      <a:srgbClr val="C00000"/>
                    </a:solidFill>
                  </a:rPr>
                  <a:t>k </a:t>
                </a:r>
                <a:r>
                  <a:rPr lang="zh-TW" altLang="en-US" sz="2800" b="1" dirty="0" smtClean="0"/>
                  <a:t>的真正關係如下</a:t>
                </a:r>
                <a:r>
                  <a:rPr lang="zh-TW" altLang="en-US" sz="2800" b="1" dirty="0" smtClean="0">
                    <a:latin typeface="微軟正黑體"/>
                    <a:ea typeface="微軟正黑體"/>
                  </a:rPr>
                  <a:t>：</a:t>
                </a:r>
                <a:endParaRPr lang="en-US" altLang="zh-TW" sz="2800" b="1" dirty="0" smtClean="0">
                  <a:latin typeface="微軟正黑體"/>
                  <a:ea typeface="微軟正黑體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 smtClean="0"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/>
                          </a:rPr>
                          <m:t>𝒀</m:t>
                        </m:r>
                      </m:sub>
                    </m:sSub>
                    <m:r>
                      <a:rPr lang="en-US" altLang="zh-TW" sz="2800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sz="2800" b="1" dirty="0" smtClean="0">
                    <a:latin typeface="+mn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TW" sz="2800" b="1" dirty="0">
                    <a:latin typeface="+mn-ea"/>
                  </a:rPr>
                  <a:t>,</a:t>
                </a:r>
                <a:r>
                  <a:rPr lang="en-US" altLang="zh-TW" sz="2800" b="1" dirty="0" smtClean="0">
                    <a:latin typeface="+mn-ea"/>
                  </a:rPr>
                  <a:t>…</a:t>
                </a:r>
                <a:r>
                  <a:rPr lang="en-US" altLang="zh-TW" sz="2800" b="1" dirty="0">
                    <a:latin typeface="+mn-ea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altLang="zh-TW" sz="2800" b="1" dirty="0" smtClean="0">
                    <a:latin typeface="+mn-ea"/>
                  </a:rPr>
                  <a:t>)=E(Y|</a:t>
                </a:r>
                <a:r>
                  <a:rPr lang="en-US" altLang="zh-TW" sz="2800" b="1" dirty="0" smtClean="0"/>
                  <a:t>x</a:t>
                </a:r>
                <a:r>
                  <a:rPr lang="en-US" altLang="zh-TW" sz="2800" b="1" baseline="-25000" dirty="0" smtClean="0"/>
                  <a:t>1</a:t>
                </a:r>
                <a:r>
                  <a:rPr lang="en-US" altLang="zh-TW" sz="2800" b="1" dirty="0" smtClean="0"/>
                  <a:t>,x</a:t>
                </a:r>
                <a:r>
                  <a:rPr lang="en-US" altLang="zh-TW" sz="2800" b="1" baseline="-25000" dirty="0" smtClean="0"/>
                  <a:t>2</a:t>
                </a:r>
                <a:r>
                  <a:rPr lang="en-US" altLang="zh-TW" sz="2800" b="1" dirty="0"/>
                  <a:t>,..,x</a:t>
                </a:r>
                <a:r>
                  <a:rPr lang="en-US" altLang="zh-TW" sz="2800" b="1" baseline="-25000" dirty="0"/>
                  <a:t>k </a:t>
                </a:r>
                <a:r>
                  <a:rPr lang="en-US" altLang="zh-TW" sz="2800" b="1" dirty="0" smtClean="0">
                    <a:latin typeface="+mn-ea"/>
                  </a:rPr>
                  <a:t>)</a:t>
                </a:r>
              </a:p>
              <a:p>
                <a:r>
                  <a:rPr lang="zh-TW" altLang="en-US" sz="2800" b="1" dirty="0" smtClean="0">
                    <a:latin typeface="+mn-ea"/>
                  </a:rPr>
                  <a:t>在統計上</a:t>
                </a:r>
                <a:r>
                  <a:rPr lang="zh-TW" altLang="en-US" sz="2800" b="1" dirty="0" smtClean="0">
                    <a:latin typeface="微軟正黑體"/>
                    <a:ea typeface="微軟正黑體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𝒀</m:t>
                        </m:r>
                      </m:sub>
                    </m:sSub>
                    <m:r>
                      <a:rPr lang="en-US" altLang="zh-TW" sz="2800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sz="2800" b="1" dirty="0">
                    <a:latin typeface="+mn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TW" sz="2800" b="1" dirty="0">
                    <a:latin typeface="+mn-ea"/>
                  </a:rPr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altLang="zh-TW" sz="2800" b="1" dirty="0">
                    <a:latin typeface="+mn-ea"/>
                  </a:rPr>
                  <a:t>)</a:t>
                </a:r>
                <a:r>
                  <a:rPr lang="zh-TW" altLang="en-US" sz="2800" b="1" dirty="0" smtClean="0">
                    <a:latin typeface="+mn-ea"/>
                  </a:rPr>
                  <a:t>稱為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  <a:latin typeface="+mn-ea"/>
                  </a:rPr>
                  <a:t>條件期望值</a:t>
                </a:r>
                <a:endParaRPr lang="en-US" altLang="zh-TW" sz="2800" b="1" dirty="0" smtClean="0">
                  <a:solidFill>
                    <a:srgbClr val="C00000"/>
                  </a:solidFill>
                  <a:latin typeface="+mn-ea"/>
                </a:endParaRPr>
              </a:p>
              <a:p>
                <a:r>
                  <a:rPr lang="zh-TW" altLang="en-US" sz="2800" b="1" dirty="0" smtClean="0">
                    <a:latin typeface="+mn-ea"/>
                  </a:rPr>
                  <a:t>在迴歸上</a:t>
                </a:r>
                <a:r>
                  <a:rPr lang="zh-TW" altLang="en-US" sz="2800" b="1" dirty="0">
                    <a:latin typeface="微軟正黑體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𝒀</m:t>
                        </m:r>
                      </m:sub>
                    </m:sSub>
                    <m:r>
                      <a:rPr lang="en-US" altLang="zh-TW" sz="2800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sz="2800" b="1" dirty="0">
                    <a:latin typeface="+mn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TW" sz="2800" b="1" dirty="0">
                    <a:latin typeface="+mn-ea"/>
                  </a:rPr>
                  <a:t>,…,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altLang="zh-TW" sz="2800" b="1" dirty="0">
                    <a:latin typeface="+mn-ea"/>
                  </a:rPr>
                  <a:t>)</a:t>
                </a:r>
                <a:r>
                  <a:rPr lang="zh-TW" altLang="en-US" sz="2800" b="1" dirty="0" smtClean="0">
                    <a:latin typeface="+mn-ea"/>
                  </a:rPr>
                  <a:t>稱為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  <a:latin typeface="+mn-ea"/>
                  </a:rPr>
                  <a:t>迴歸函數</a:t>
                </a:r>
                <a:endParaRPr lang="en-US" altLang="zh-TW" sz="2800" b="1" dirty="0">
                  <a:solidFill>
                    <a:srgbClr val="C0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6528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相關分析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attach(delivery)</a:t>
            </a: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r&lt;-</a:t>
            </a:r>
            <a:r>
              <a:rPr lang="en-US" altLang="zh-TW" dirty="0" err="1">
                <a:solidFill>
                  <a:srgbClr val="FF0000"/>
                </a:solidFill>
              </a:rPr>
              <a:t>cor</a:t>
            </a:r>
            <a:r>
              <a:rPr lang="en-US" altLang="zh-TW" dirty="0">
                <a:solidFill>
                  <a:srgbClr val="FF0000"/>
                </a:solidFill>
              </a:rPr>
              <a:t>(Time, Cases) </a:t>
            </a:r>
            <a:r>
              <a:rPr lang="en-US" altLang="zh-TW" dirty="0"/>
              <a:t># compute the correlation </a:t>
            </a:r>
            <a:r>
              <a:rPr lang="en-US" altLang="zh-TW" dirty="0" err="1"/>
              <a:t>coefficeint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r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[1] 0.9646146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553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400">
                <a:ea typeface="新細明體" charset="-120"/>
              </a:rPr>
              <a:t>Linear Regression Analysis 5E Montgomery, Peck &amp; Vining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F0ACDB-B8A6-4AA5-9588-593C8064EC6C}" type="slidenum">
              <a:rPr lang="en-US" altLang="zh-TW" sz="1400"/>
              <a:pPr eaLnBrk="1" hangingPunct="1"/>
              <a:t>81</a:t>
            </a:fld>
            <a:endParaRPr lang="en-US" altLang="zh-TW" sz="1400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8075"/>
            <a:ext cx="784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331640" y="5013176"/>
            <a:ext cx="1423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C00000"/>
                </a:solidFill>
              </a:rPr>
              <a:t>x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-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運送箱數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r>
              <a:rPr lang="en-US" altLang="zh-TW" sz="2000" b="1" i="1" dirty="0">
                <a:solidFill>
                  <a:srgbClr val="C00000"/>
                </a:solidFill>
              </a:rPr>
              <a:t>y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-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運送時間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r>
              <a:rPr lang="en-US" altLang="zh-TW" sz="2000" b="1" i="1" dirty="0">
                <a:solidFill>
                  <a:srgbClr val="C00000"/>
                </a:solidFill>
              </a:rPr>
              <a:t>n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=25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123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相關分析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n&lt;-length(Time)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t&lt;-r/</a:t>
            </a:r>
            <a:r>
              <a:rPr lang="en-US" altLang="zh-TW" dirty="0" err="1">
                <a:solidFill>
                  <a:srgbClr val="FF0000"/>
                </a:solidFill>
              </a:rPr>
              <a:t>sqrt</a:t>
            </a:r>
            <a:r>
              <a:rPr lang="en-US" altLang="zh-TW" dirty="0">
                <a:solidFill>
                  <a:srgbClr val="FF0000"/>
                </a:solidFill>
              </a:rPr>
              <a:t>((1-r^2)/(n-2))  </a:t>
            </a:r>
            <a:r>
              <a:rPr lang="en-US" altLang="zh-TW" dirty="0"/>
              <a:t># test for </a:t>
            </a:r>
            <a:r>
              <a:rPr lang="en-US" altLang="zh-TW" dirty="0" err="1" smtClean="0"/>
              <a:t>rao</a:t>
            </a:r>
            <a:r>
              <a:rPr lang="en-US" altLang="zh-TW" dirty="0" smtClean="0"/>
              <a:t>=0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t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[1] 17.54555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</a:t>
            </a:r>
            <a:r>
              <a:rPr lang="en-US" altLang="zh-TW" dirty="0" err="1">
                <a:solidFill>
                  <a:srgbClr val="FF0000"/>
                </a:solidFill>
              </a:rPr>
              <a:t>qt</a:t>
            </a:r>
            <a:r>
              <a:rPr lang="en-US" altLang="zh-TW" dirty="0">
                <a:solidFill>
                  <a:srgbClr val="FF0000"/>
                </a:solidFill>
              </a:rPr>
              <a:t>(.975, n-2)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[1] 2.068658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</a:t>
            </a:r>
            <a:r>
              <a:rPr lang="en-US" altLang="zh-TW" dirty="0" err="1">
                <a:solidFill>
                  <a:srgbClr val="FF0000"/>
                </a:solidFill>
              </a:rPr>
              <a:t>pvalue</a:t>
            </a:r>
            <a:r>
              <a:rPr lang="en-US" altLang="zh-TW" dirty="0">
                <a:solidFill>
                  <a:srgbClr val="FF0000"/>
                </a:solidFill>
              </a:rPr>
              <a:t>&lt;-2*(1-pt(abs(t),n-2))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</a:t>
            </a:r>
            <a:r>
              <a:rPr lang="en-US" altLang="zh-TW" dirty="0" err="1">
                <a:solidFill>
                  <a:srgbClr val="FF0000"/>
                </a:solidFill>
              </a:rPr>
              <a:t>pvalue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[1] 8.21565e-15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857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400">
                <a:ea typeface="新細明體" charset="-120"/>
              </a:rPr>
              <a:t>Linear Regression Analysis 5E Montgomery, Peck &amp; Vining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9DDA68-523F-4787-9371-692CBEF3BA11}" type="slidenum">
              <a:rPr lang="en-US" altLang="zh-TW" sz="1400"/>
              <a:pPr eaLnBrk="1" hangingPunct="1"/>
              <a:t>83</a:t>
            </a:fld>
            <a:endParaRPr lang="en-US" altLang="zh-TW" sz="140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42900"/>
            <a:ext cx="67627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707904" y="2276872"/>
            <a:ext cx="5200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</a:rPr>
              <a:t>拒絕</a:t>
            </a:r>
            <a:r>
              <a:rPr lang="en-US" altLang="zh-TW" sz="2000" b="1" i="1" dirty="0" smtClean="0">
                <a:solidFill>
                  <a:srgbClr val="C00000"/>
                </a:solidFill>
              </a:rPr>
              <a:t>H</a:t>
            </a:r>
            <a:r>
              <a:rPr lang="en-US" altLang="zh-TW" sz="2000" b="1" baseline="-25000" dirty="0" smtClean="0">
                <a:solidFill>
                  <a:srgbClr val="C00000"/>
                </a:solidFill>
              </a:rPr>
              <a:t>0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, 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運送時間與運送箱數有顯著線性相關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561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付出最多的人，也是收穫最多的人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r>
              <a:rPr lang="zh-TW" altLang="en-US" sz="2800" b="1" dirty="0">
                <a:solidFill>
                  <a:srgbClr val="92D050"/>
                </a:solidFill>
                <a:latin typeface="+mj-ea"/>
              </a:rPr>
              <a:t>共勉之</a:t>
            </a:r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endParaRPr lang="zh-TW" altLang="en-US" sz="2800" b="1" dirty="0">
              <a:solidFill>
                <a:srgbClr val="92D05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5254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/>
                </a:solidFill>
              </a:rPr>
              <a:t>迴歸函數</a:t>
            </a:r>
            <a:endParaRPr lang="zh-TW" altLang="en-US" b="1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D840-0E89-4F4B-BFA1-A0D7B2F6A8BF}" type="datetime1">
              <a:rPr lang="zh-TW" altLang="en-US" smtClean="0"/>
              <a:pPr/>
              <a:t>2018/5/23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D239BD-6D61-4DFE-922F-7CBF9DF9EB54}" type="slidenum">
              <a:rPr lang="zh-TW" altLang="en-US" smtClean="0"/>
              <a:pPr/>
              <a:t>9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𝒀</m:t>
                        </m:r>
                      </m:sub>
                    </m:sSub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altLang="zh-TW" sz="28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 smtClean="0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TW" sz="28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TW" sz="28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zh-TW" altLang="en-US" sz="2800" b="1" dirty="0" smtClean="0">
                    <a:latin typeface="+mj-ea"/>
                    <a:ea typeface="+mj-ea"/>
                  </a:rPr>
                  <a:t> 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  <a:latin typeface="+mj-ea"/>
                    <a:ea typeface="+mj-ea"/>
                  </a:rPr>
                  <a:t>線性</a:t>
                </a:r>
                <a:r>
                  <a:rPr lang="zh-TW" altLang="en-US" sz="2800" b="1" dirty="0" smtClean="0">
                    <a:latin typeface="+mj-ea"/>
                    <a:ea typeface="+mj-ea"/>
                  </a:rPr>
                  <a:t>迴歸函數</a:t>
                </a:r>
                <a:endParaRPr lang="en-US" altLang="zh-TW" sz="2800" b="1" dirty="0" smtClean="0">
                  <a:latin typeface="+mj-ea"/>
                  <a:ea typeface="+mj-ea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𝒀</m:t>
                        </m:r>
                      </m:sub>
                    </m:sSub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altLang="zh-TW" sz="2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b="1" i="1">
                                <a:latin typeface="Cambria Math"/>
                              </a:rPr>
                              <m:t>𝜷</m:t>
                            </m:r>
                          </m:e>
                          <m:sub>
                            <m:r>
                              <a:rPr lang="en-US" altLang="zh-TW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TW" sz="2800" b="1" i="1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zh-TW" altLang="en-US" sz="2800" b="1" dirty="0" smtClean="0">
                    <a:latin typeface="+mj-ea"/>
                  </a:rPr>
                  <a:t>  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  <a:latin typeface="+mj-ea"/>
                  </a:rPr>
                  <a:t>指數</a:t>
                </a:r>
                <a:r>
                  <a:rPr lang="zh-TW" altLang="en-US" sz="2800" b="1" dirty="0" smtClean="0">
                    <a:latin typeface="+mj-ea"/>
                  </a:rPr>
                  <a:t>迴</a:t>
                </a:r>
                <a:r>
                  <a:rPr lang="zh-TW" altLang="en-US" sz="2800" b="1" dirty="0">
                    <a:latin typeface="+mj-ea"/>
                  </a:rPr>
                  <a:t>歸函數</a:t>
                </a:r>
                <a:endParaRPr lang="en-US" altLang="zh-TW" sz="2800" b="1" dirty="0">
                  <a:latin typeface="+mj-ea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𝒀</m:t>
                        </m:r>
                      </m:sub>
                    </m:sSub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altLang="zh-TW" sz="28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TW" sz="28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TW" sz="2800" b="1" i="1">
                        <a:latin typeface="Cambria Math"/>
                      </a:rPr>
                      <m:t>𝒙</m:t>
                    </m:r>
                    <m:r>
                      <a:rPr lang="en-US" altLang="zh-TW" sz="28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altLang="zh-TW" sz="2800" b="1" i="1">
                            <a:latin typeface="Cambria Math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altLang="zh-TW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zh-TW" sz="2800" b="1"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sz="2800" b="1" dirty="0">
                    <a:latin typeface="+mj-ea"/>
                  </a:rPr>
                  <a:t> </a:t>
                </a:r>
                <a:r>
                  <a:rPr lang="zh-TW" altLang="en-US" sz="2800" b="1" dirty="0">
                    <a:solidFill>
                      <a:srgbClr val="C00000"/>
                    </a:solidFill>
                    <a:latin typeface="+mj-ea"/>
                  </a:rPr>
                  <a:t>二次</a:t>
                </a:r>
                <a:r>
                  <a:rPr lang="zh-TW" altLang="en-US" sz="2800" b="1" dirty="0">
                    <a:latin typeface="+mj-ea"/>
                  </a:rPr>
                  <a:t>迴歸函數</a:t>
                </a:r>
                <a:endParaRPr lang="en-US" altLang="zh-TW" sz="2800" b="1" dirty="0">
                  <a:latin typeface="+mj-ea"/>
                </a:endParaRPr>
              </a:p>
              <a:p>
                <a:endParaRPr lang="zh-TW" altLang="en-US" sz="2800" b="1" dirty="0">
                  <a:latin typeface="+mj-ea"/>
                </a:endParaRPr>
              </a:p>
              <a:p>
                <a:endParaRPr lang="zh-TW" altLang="en-US" sz="2800" b="1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t="38850" r="4323" b="5128"/>
          <a:stretch/>
        </p:blipFill>
        <p:spPr bwMode="auto">
          <a:xfrm>
            <a:off x="474605" y="3717032"/>
            <a:ext cx="819381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856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紅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2031</TotalTime>
  <Words>2725</Words>
  <Application>Microsoft Office PowerPoint</Application>
  <PresentationFormat>如螢幕大小 (4:3)</PresentationFormat>
  <Paragraphs>621</Paragraphs>
  <Slides>84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84</vt:i4>
      </vt:variant>
    </vt:vector>
  </HeadingPairs>
  <TitlesOfParts>
    <vt:vector size="95" baseType="lpstr">
      <vt:lpstr>微軟正黑體</vt:lpstr>
      <vt:lpstr>新細明體</vt:lpstr>
      <vt:lpstr>標楷體</vt:lpstr>
      <vt:lpstr>Arial</vt:lpstr>
      <vt:lpstr>Book Antiqua</vt:lpstr>
      <vt:lpstr>Cambria Math</vt:lpstr>
      <vt:lpstr>Symbol</vt:lpstr>
      <vt:lpstr>Times New Roman</vt:lpstr>
      <vt:lpstr>Wingdings</vt:lpstr>
      <vt:lpstr>清晰度</vt:lpstr>
      <vt:lpstr>Equation</vt:lpstr>
      <vt:lpstr>R教學</vt:lpstr>
      <vt:lpstr>迴歸分析簡介</vt:lpstr>
      <vt:lpstr>迴歸分析簡介</vt:lpstr>
      <vt:lpstr>迴歸分析簡介</vt:lpstr>
      <vt:lpstr>迴歸分析簡介</vt:lpstr>
      <vt:lpstr>迴歸分析簡介</vt:lpstr>
      <vt:lpstr>迴歸分析簡介</vt:lpstr>
      <vt:lpstr>迴歸函數</vt:lpstr>
      <vt:lpstr>迴歸函數</vt:lpstr>
      <vt:lpstr>線性迴歸函數</vt:lpstr>
      <vt:lpstr>迴歸函數</vt:lpstr>
      <vt:lpstr>迴歸函數</vt:lpstr>
      <vt:lpstr>簡單線性迴歸</vt:lpstr>
      <vt:lpstr>簡單線性迴歸的模式</vt:lpstr>
      <vt:lpstr>簡單線性迴歸的假設</vt:lpstr>
      <vt:lpstr>誤差</vt:lpstr>
      <vt:lpstr>散佈圖(scatter plot)</vt:lpstr>
      <vt:lpstr>散佈圖(scatter plot)</vt:lpstr>
      <vt:lpstr>散佈圖(scatter plot)</vt:lpstr>
      <vt:lpstr>散佈圖(scatter plot)</vt:lpstr>
      <vt:lpstr>散佈圖(scatter plot)</vt:lpstr>
      <vt:lpstr>估計的迴歸線</vt:lpstr>
      <vt:lpstr>估計的迴歸線</vt:lpstr>
      <vt:lpstr>殘差</vt:lpstr>
      <vt:lpstr>最小平方法</vt:lpstr>
      <vt:lpstr>最小平方法</vt:lpstr>
      <vt:lpstr>最小平方法</vt:lpstr>
      <vt:lpstr>誤差項的母體變異數的估計</vt:lpstr>
      <vt:lpstr>PowerPoint 簡報</vt:lpstr>
      <vt:lpstr>輸入資料</vt:lpstr>
      <vt:lpstr>輸入資料</vt:lpstr>
      <vt:lpstr>建立data frame</vt:lpstr>
      <vt:lpstr>  </vt:lpstr>
      <vt:lpstr>散佈圖</vt:lpstr>
      <vt:lpstr>散佈圖</vt:lpstr>
      <vt:lpstr>散佈圖</vt:lpstr>
      <vt:lpstr>散佈圖</vt:lpstr>
      <vt:lpstr>散佈圖</vt:lpstr>
      <vt:lpstr>散佈圖加估計的迴歸線</vt:lpstr>
      <vt:lpstr>散佈圖加估計的迴歸線</vt:lpstr>
      <vt:lpstr>Example 2.1- Rocket Propellant Data</vt:lpstr>
      <vt:lpstr>Example 2.1- Rocket Propellant Data</vt:lpstr>
      <vt:lpstr>PowerPoint 簡報</vt:lpstr>
      <vt:lpstr>簡單線性迴歸模式</vt:lpstr>
      <vt:lpstr>定理</vt:lpstr>
      <vt:lpstr>斜率的假設檢定</vt:lpstr>
      <vt:lpstr>斜率的假設檢定</vt:lpstr>
      <vt:lpstr>斜率的假設檢定</vt:lpstr>
      <vt:lpstr>斜率的假設檢定</vt:lpstr>
      <vt:lpstr>PowerPoint 簡報</vt:lpstr>
      <vt:lpstr>PowerPoint 簡報</vt:lpstr>
      <vt:lpstr>斜率的假設檢定-F檢定</vt:lpstr>
      <vt:lpstr>迴歸的ANOVA表</vt:lpstr>
      <vt:lpstr>迴歸的ANOVA表</vt:lpstr>
      <vt:lpstr>迴歸的ANOVA表</vt:lpstr>
      <vt:lpstr>迴歸的ANOVA</vt:lpstr>
      <vt:lpstr>迴歸的ANOVA表</vt:lpstr>
      <vt:lpstr>迴歸ANOVA</vt:lpstr>
      <vt:lpstr>PowerPoint 簡報</vt:lpstr>
      <vt:lpstr>斜率的信賴區間</vt:lpstr>
      <vt:lpstr>截距的信賴區間</vt:lpstr>
      <vt:lpstr>迴歸係數的信賴區間</vt:lpstr>
      <vt:lpstr>PowerPoint 簡報</vt:lpstr>
      <vt:lpstr>迴歸分析與相關分析</vt:lpstr>
      <vt:lpstr>相關分析裡統計推論所需假設</vt:lpstr>
      <vt:lpstr>母體相關係數</vt:lpstr>
      <vt:lpstr>Pearson樣本相關係數</vt:lpstr>
      <vt:lpstr>相關係數的特性</vt:lpstr>
      <vt:lpstr>相關係數的特性</vt:lpstr>
      <vt:lpstr>相關係數的特性</vt:lpstr>
      <vt:lpstr>相關係數的特性</vt:lpstr>
      <vt:lpstr>相關係數的特性</vt:lpstr>
      <vt:lpstr>相關係數的特性</vt:lpstr>
      <vt:lpstr>相關係數的特性</vt:lpstr>
      <vt:lpstr>相關係數的特性</vt:lpstr>
      <vt:lpstr>相關係數的假設檢定</vt:lpstr>
      <vt:lpstr>相關係數的假設檢定</vt:lpstr>
      <vt:lpstr>PowerPoint 簡報</vt:lpstr>
      <vt:lpstr>相關分析</vt:lpstr>
      <vt:lpstr>相關分析</vt:lpstr>
      <vt:lpstr>PowerPoint 簡報</vt:lpstr>
      <vt:lpstr>相關分析</vt:lpstr>
      <vt:lpstr>PowerPoint 簡報</vt:lpstr>
      <vt:lpstr>付出最多的人，也是收穫最多的人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 教學</dc:title>
  <dc:creator>chilo</dc:creator>
  <cp:lastModifiedBy>琪 羅</cp:lastModifiedBy>
  <cp:revision>145</cp:revision>
  <dcterms:created xsi:type="dcterms:W3CDTF">2014-11-07T00:17:44Z</dcterms:created>
  <dcterms:modified xsi:type="dcterms:W3CDTF">2018-05-23T12:58:51Z</dcterms:modified>
</cp:coreProperties>
</file>