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410" r:id="rId3"/>
    <p:sldId id="411" r:id="rId4"/>
    <p:sldId id="443" r:id="rId5"/>
    <p:sldId id="445" r:id="rId6"/>
    <p:sldId id="447" r:id="rId7"/>
    <p:sldId id="450" r:id="rId8"/>
    <p:sldId id="451" r:id="rId9"/>
    <p:sldId id="452" r:id="rId10"/>
    <p:sldId id="412" r:id="rId11"/>
    <p:sldId id="413" r:id="rId12"/>
    <p:sldId id="448" r:id="rId13"/>
    <p:sldId id="449" r:id="rId14"/>
    <p:sldId id="453" r:id="rId15"/>
    <p:sldId id="458" r:id="rId16"/>
    <p:sldId id="457" r:id="rId17"/>
    <p:sldId id="454" r:id="rId18"/>
    <p:sldId id="455" r:id="rId19"/>
    <p:sldId id="456" r:id="rId20"/>
    <p:sldId id="460" r:id="rId21"/>
    <p:sldId id="461" r:id="rId22"/>
    <p:sldId id="485" r:id="rId23"/>
    <p:sldId id="486" r:id="rId24"/>
    <p:sldId id="462" r:id="rId25"/>
    <p:sldId id="459" r:id="rId26"/>
    <p:sldId id="464" r:id="rId27"/>
    <p:sldId id="463" r:id="rId28"/>
    <p:sldId id="466" r:id="rId29"/>
    <p:sldId id="467" r:id="rId30"/>
    <p:sldId id="468" r:id="rId31"/>
    <p:sldId id="489" r:id="rId32"/>
    <p:sldId id="488" r:id="rId33"/>
    <p:sldId id="469" r:id="rId34"/>
    <p:sldId id="470" r:id="rId35"/>
    <p:sldId id="471" r:id="rId36"/>
    <p:sldId id="473" r:id="rId37"/>
    <p:sldId id="474" r:id="rId38"/>
    <p:sldId id="475" r:id="rId39"/>
    <p:sldId id="472" r:id="rId40"/>
    <p:sldId id="483" r:id="rId41"/>
    <p:sldId id="487" r:id="rId42"/>
    <p:sldId id="508" r:id="rId43"/>
    <p:sldId id="509" r:id="rId44"/>
    <p:sldId id="510" r:id="rId45"/>
    <p:sldId id="506" r:id="rId46"/>
    <p:sldId id="465" r:id="rId47"/>
    <p:sldId id="476" r:id="rId48"/>
    <p:sldId id="484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03" r:id="rId62"/>
    <p:sldId id="504" r:id="rId63"/>
    <p:sldId id="505" r:id="rId64"/>
    <p:sldId id="511" r:id="rId65"/>
    <p:sldId id="512" r:id="rId66"/>
    <p:sldId id="513" r:id="rId67"/>
    <p:sldId id="514" r:id="rId68"/>
    <p:sldId id="515" r:id="rId69"/>
    <p:sldId id="516" r:id="rId70"/>
    <p:sldId id="517" r:id="rId71"/>
    <p:sldId id="518" r:id="rId72"/>
    <p:sldId id="519" r:id="rId73"/>
    <p:sldId id="520" r:id="rId74"/>
    <p:sldId id="521" r:id="rId75"/>
    <p:sldId id="524" r:id="rId76"/>
    <p:sldId id="526" r:id="rId77"/>
    <p:sldId id="527" r:id="rId78"/>
    <p:sldId id="525" r:id="rId79"/>
    <p:sldId id="522" r:id="rId80"/>
    <p:sldId id="523" r:id="rId81"/>
    <p:sldId id="529" r:id="rId82"/>
    <p:sldId id="528" r:id="rId83"/>
    <p:sldId id="531" r:id="rId84"/>
    <p:sldId id="262" r:id="rId8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2019/10/21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ouris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Tourism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  <a:cs typeface="Arial Unicode MS" panose="020B0604020202020204" pitchFamily="34" charset="-120"/>
              </a:rPr>
              <a:t>Power bi</a:t>
            </a:r>
            <a:endParaRPr lang="zh-TW" altLang="en-US" b="1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17526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分析網頁</a:t>
            </a: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資料</a:t>
            </a:r>
          </a:p>
          <a:p>
            <a:pPr lvl="0"/>
            <a:endParaRPr lang="en-US" altLang="zh-TW" sz="32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lvl="0"/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匯入</a:t>
            </a:r>
            <a:r>
              <a:rPr lang="zh-TW" altLang="en-US" b="1" dirty="0">
                <a:solidFill>
                  <a:schemeClr val="accent4"/>
                </a:solidFill>
              </a:rPr>
              <a:t>資料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08720"/>
            <a:ext cx="5181600" cy="5619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7984" y="4797152"/>
            <a:ext cx="187220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5896" y="112474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55976" y="1340768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6084168" y="5013176"/>
            <a:ext cx="504056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1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5" y="3028545"/>
            <a:ext cx="8475570" cy="27238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匯入資料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7380312" y="5229200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985" y="184482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將</a:t>
            </a:r>
            <a:r>
              <a:rPr lang="en-US" altLang="zh-TW" sz="2800" b="1" dirty="0" smtClean="0"/>
              <a:t>https</a:t>
            </a:r>
            <a:r>
              <a:rPr lang="en-US" altLang="zh-TW" sz="2800" b="1" dirty="0"/>
              <a:t>://en.wikipedia.org/wiki/Tourism</a:t>
            </a:r>
          </a:p>
          <a:p>
            <a:r>
              <a:rPr lang="zh-TW" altLang="en-US" sz="2800" b="1" dirty="0" smtClean="0"/>
              <a:t>貼</a:t>
            </a:r>
            <a:r>
              <a:rPr lang="zh-TW" altLang="en-US" sz="2800" b="1" dirty="0"/>
              <a:t>到 </a:t>
            </a:r>
            <a:r>
              <a:rPr lang="en-US" altLang="zh-TW" sz="2800" b="1" dirty="0"/>
              <a:t>URL </a:t>
            </a:r>
            <a:r>
              <a:rPr lang="zh-TW" altLang="en-US" sz="2800" b="1" dirty="0"/>
              <a:t>文字方塊中，</a:t>
            </a:r>
            <a:r>
              <a:rPr lang="zh-TW" altLang="en-US" sz="2800" b="1" dirty="0" smtClean="0"/>
              <a:t>然後</a:t>
            </a:r>
            <a:r>
              <a:rPr lang="zh-TW" altLang="en-US" sz="2800" b="1" dirty="0"/>
              <a:t>按</a:t>
            </a:r>
            <a:r>
              <a:rPr lang="zh-TW" altLang="en-US" sz="2800" b="1" dirty="0" smtClean="0"/>
              <a:t>確定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855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匯入資料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6696075" cy="2543175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 flipV="1">
            <a:off x="6372200" y="4243983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9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匯入資料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6591448" cy="523897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868144" y="6381328"/>
            <a:ext cx="28803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7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67" y="1700808"/>
            <a:ext cx="7242401" cy="48739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在編輯查詢</a:t>
            </a:r>
            <a:r>
              <a:rPr lang="zh-TW" altLang="en-US" b="1" dirty="0" smtClean="0">
                <a:solidFill>
                  <a:schemeClr val="accent4"/>
                </a:solidFill>
              </a:rPr>
              <a:t>中編輯資料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3429000"/>
            <a:ext cx="476129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07904" y="3809364"/>
            <a:ext cx="2016224" cy="1923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376028" y="5836622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將</a:t>
            </a:r>
            <a:r>
              <a:rPr lang="en-US" altLang="zh-TW" b="1" dirty="0" smtClean="0">
                <a:solidFill>
                  <a:srgbClr val="FF0000"/>
                </a:solidFill>
              </a:rPr>
              <a:t>89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million</a:t>
            </a:r>
            <a:r>
              <a:rPr lang="zh-TW" altLang="en-US" b="1" dirty="0" smtClean="0">
                <a:solidFill>
                  <a:srgbClr val="FF0000"/>
                </a:solidFill>
              </a:rPr>
              <a:t>分開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87824" y="2971264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使用第一個資料列做為標題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8184" y="5208874"/>
            <a:ext cx="1656184" cy="1048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1967" y="3429000"/>
            <a:ext cx="401641" cy="380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endCxn id="11" idx="1"/>
          </p:cNvCxnSpPr>
          <p:nvPr/>
        </p:nvCxnSpPr>
        <p:spPr>
          <a:xfrm flipV="1">
            <a:off x="457200" y="3619182"/>
            <a:ext cx="184767" cy="97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7740352" y="5373216"/>
            <a:ext cx="432048" cy="175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46186" y="3717032"/>
            <a:ext cx="41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資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料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按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971718" y="554858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選擇資料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3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51" y="1488050"/>
            <a:ext cx="5610225" cy="4400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在編輯查詢</a:t>
            </a:r>
            <a:r>
              <a:rPr lang="zh-TW" altLang="en-US" b="1" dirty="0" smtClean="0">
                <a:solidFill>
                  <a:schemeClr val="accent4"/>
                </a:solidFill>
              </a:rPr>
              <a:t>中編輯資料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2812" y="2015040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99464" y="1655222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按編輯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查詢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選</a:t>
            </a:r>
            <a:r>
              <a:rPr lang="zh-TW" altLang="en-US" sz="2800" b="1" dirty="0">
                <a:solidFill>
                  <a:srgbClr val="C00000"/>
                </a:solidFill>
              </a:rPr>
              <a:t>編輯查詢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563888" y="1916832"/>
            <a:ext cx="576064" cy="196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302812" y="2735120"/>
            <a:ext cx="1269188" cy="26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98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15425" cy="4752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Query</a:t>
            </a:r>
            <a:r>
              <a:rPr lang="zh-TW" altLang="en-US" b="1" dirty="0" smtClean="0">
                <a:solidFill>
                  <a:schemeClr val="accent4"/>
                </a:solidFill>
              </a:rPr>
              <a:t>編輯器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08304" y="2636912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8460432" y="2276872"/>
            <a:ext cx="22636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40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6" y="1537021"/>
            <a:ext cx="7010400" cy="4152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將數字</a:t>
            </a:r>
            <a:r>
              <a:rPr lang="en-US" altLang="zh-TW" b="1" dirty="0" smtClean="0">
                <a:solidFill>
                  <a:srgbClr val="C00000"/>
                </a:solidFill>
              </a:rPr>
              <a:t>89</a:t>
            </a:r>
            <a:r>
              <a:rPr lang="zh-TW" altLang="en-US" b="1" dirty="0" smtClean="0">
                <a:solidFill>
                  <a:schemeClr val="accent4"/>
                </a:solidFill>
              </a:rPr>
              <a:t>與文字</a:t>
            </a:r>
            <a:r>
              <a:rPr lang="en-US" altLang="zh-TW" b="1" dirty="0" smtClean="0">
                <a:solidFill>
                  <a:srgbClr val="C00000"/>
                </a:solidFill>
              </a:rPr>
              <a:t>million</a:t>
            </a:r>
            <a:r>
              <a:rPr lang="zh-TW" altLang="en-US" b="1" dirty="0" smtClean="0">
                <a:solidFill>
                  <a:schemeClr val="accent4"/>
                </a:solidFill>
              </a:rPr>
              <a:t>分開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分割資料行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39952" y="105062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7624165" cy="48123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0072" y="5301208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65241" y="5301208"/>
            <a:ext cx="12984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23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43" y="1988840"/>
            <a:ext cx="6677025" cy="31527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29969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940152" y="4797152"/>
            <a:ext cx="288032" cy="344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1907704" y="3645024"/>
            <a:ext cx="2160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4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前言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網頁上的資料很多，你可以使用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Power </a:t>
            </a:r>
            <a:r>
              <a:rPr lang="en-US" altLang="zh-TW" sz="2800" b="1" dirty="0">
                <a:latin typeface="微軟正黑體" panose="020B0604030504040204" pitchFamily="34" charset="-120"/>
              </a:rPr>
              <a:t>BI Desktop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，從網頁將此資料匯入至報表，然後建立視覺效果來顯示資料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 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面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將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學習使用 </a:t>
            </a:r>
            <a:r>
              <a:rPr lang="en-US" altLang="zh-TW" sz="2800" b="1" dirty="0">
                <a:latin typeface="微軟正黑體" panose="020B0604030504040204" pitchFamily="34" charset="-120"/>
              </a:rPr>
              <a:t>Power BI Desktop 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來完成下列動作：</a:t>
            </a:r>
          </a:p>
          <a:p>
            <a:pPr algn="just">
              <a:spcBef>
                <a:spcPts val="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連線到 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Web 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資料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來源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並</a:t>
            </a:r>
            <a:r>
              <a:rPr lang="zh-TW" altLang="en-US" sz="2800" b="1" dirty="0">
                <a:latin typeface="微軟正黑體" panose="020B0604030504040204" pitchFamily="34" charset="-120"/>
              </a:rPr>
              <a:t>瀏覽可用的資料表，</a:t>
            </a:r>
          </a:p>
          <a:p>
            <a:pPr algn="just">
              <a:spcBef>
                <a:spcPts val="0"/>
              </a:spcBef>
            </a:pPr>
            <a:r>
              <a:rPr lang="zh-TW" altLang="en-US" sz="2800" b="1" dirty="0" smtClean="0">
                <a:latin typeface="微軟正黑體" panose="020B0604030504040204" pitchFamily="34" charset="-120"/>
              </a:rPr>
              <a:t>在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編輯查詢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中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塑造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轉換</a:t>
            </a:r>
            <a:r>
              <a:rPr lang="zh-TW" altLang="en-US" sz="2800" b="1" dirty="0">
                <a:latin typeface="微軟正黑體" panose="020B0604030504040204" pitchFamily="34" charset="-120"/>
              </a:rPr>
              <a:t>資料，</a:t>
            </a:r>
          </a:p>
          <a:p>
            <a:pPr algn="just">
              <a:spcBef>
                <a:spcPts val="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命名查詢</a:t>
            </a:r>
            <a:r>
              <a:rPr lang="zh-TW" altLang="en-US" sz="2800" b="1" dirty="0">
                <a:latin typeface="微軟正黑體" panose="020B0604030504040204" pitchFamily="34" charset="-120"/>
              </a:rPr>
              <a:t>並匯入 </a:t>
            </a:r>
            <a:r>
              <a:rPr lang="en-US" altLang="zh-TW" sz="2800" b="1" dirty="0">
                <a:latin typeface="微軟正黑體" panose="020B0604030504040204" pitchFamily="34" charset="-120"/>
              </a:rPr>
              <a:t>Power BI Desktop 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報表，然後</a:t>
            </a:r>
          </a:p>
          <a:p>
            <a:pPr algn="just">
              <a:spcBef>
                <a:spcPts val="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建立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及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自訂視覺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效果</a:t>
            </a:r>
            <a:r>
              <a:rPr lang="zh-TW" altLang="en-US" sz="2800" b="1" dirty="0">
                <a:latin typeface="微軟正黑體" panose="020B0604030504040204" pitchFamily="34" charset="-120"/>
              </a:rPr>
              <a:t>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8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14482"/>
            <a:ext cx="7658100" cy="4000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08104" y="3429000"/>
            <a:ext cx="1296144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04248" y="3429000"/>
            <a:ext cx="1296144" cy="22322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22979" y="59492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分割成功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7658100" cy="3981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關閉並套用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2564904"/>
            <a:ext cx="432048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3284984"/>
            <a:ext cx="115212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10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按報告按鈕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11610"/>
            <a:ext cx="8963025" cy="4857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51770"/>
            <a:ext cx="5395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445401" y="3467794"/>
            <a:ext cx="29837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732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回到工作區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772816"/>
            <a:ext cx="8982075" cy="4895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3284984"/>
            <a:ext cx="50405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601992" y="4468470"/>
            <a:ext cx="89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工作區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4056" y="3284984"/>
            <a:ext cx="5004048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43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524000"/>
            <a:ext cx="3457575" cy="42100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建立</a:t>
            </a:r>
            <a:r>
              <a:rPr lang="zh-TW" altLang="en-US" b="1" dirty="0" smtClean="0">
                <a:solidFill>
                  <a:srgbClr val="C00000"/>
                </a:solidFill>
              </a:rPr>
              <a:t>堆</a:t>
            </a:r>
            <a:r>
              <a:rPr lang="zh-TW" altLang="en-US" b="1" dirty="0">
                <a:solidFill>
                  <a:srgbClr val="C00000"/>
                </a:solidFill>
              </a:rPr>
              <a:t>疊</a:t>
            </a:r>
            <a:r>
              <a:rPr lang="zh-TW" altLang="en-US" b="1" dirty="0" smtClean="0">
                <a:solidFill>
                  <a:srgbClr val="C00000"/>
                </a:solidFill>
              </a:rPr>
              <a:t>直</a:t>
            </a:r>
            <a:r>
              <a:rPr lang="zh-TW" altLang="en-US" b="1" dirty="0">
                <a:solidFill>
                  <a:srgbClr val="C00000"/>
                </a:solidFill>
              </a:rPr>
              <a:t>條圖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4716016" y="2132856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71" y="1700808"/>
            <a:ext cx="3152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4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堆疊直條圖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04014"/>
            <a:ext cx="3457575" cy="43719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03971"/>
            <a:ext cx="3473274" cy="35060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32" y="3356992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292080" y="3537012"/>
            <a:ext cx="1440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9552" y="544522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軸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Country</a:t>
            </a:r>
          </a:p>
          <a:p>
            <a:r>
              <a:rPr lang="zh-TW" altLang="en-US" b="1" dirty="0" smtClean="0"/>
              <a:t>圖例</a:t>
            </a:r>
            <a:r>
              <a:rPr lang="en-US" altLang="zh-TW" b="1" dirty="0" smtClean="0"/>
              <a:t>-</a:t>
            </a:r>
            <a:r>
              <a:rPr lang="en-US" altLang="zh-TW" b="1" dirty="0" err="1" smtClean="0">
                <a:solidFill>
                  <a:srgbClr val="C00000"/>
                </a:solidFill>
              </a:rPr>
              <a:t>UNWTORegion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/>
              <a:t>值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International tourism receipts</a:t>
            </a:r>
          </a:p>
        </p:txBody>
      </p:sp>
      <p:sp>
        <p:nvSpPr>
          <p:cNvPr id="5" name="矩形 4"/>
          <p:cNvSpPr/>
          <p:nvPr/>
        </p:nvSpPr>
        <p:spPr>
          <a:xfrm>
            <a:off x="4788024" y="3753036"/>
            <a:ext cx="1728787" cy="1764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66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調整視覺化格式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692696"/>
            <a:ext cx="3457575" cy="56673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9307" y="4941168"/>
            <a:ext cx="4493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在格式下</a:t>
            </a:r>
            <a:endParaRPr lang="en-US" altLang="zh-TW" b="1" dirty="0" smtClean="0"/>
          </a:p>
          <a:p>
            <a:r>
              <a:rPr lang="zh-TW" altLang="en-US" b="1" dirty="0" smtClean="0"/>
              <a:t>按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標題文</a:t>
            </a:r>
            <a:r>
              <a:rPr lang="zh-TW" altLang="en-US" b="1" dirty="0"/>
              <a:t>字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</a:rPr>
              <a:t>年</a:t>
            </a:r>
            <a:r>
              <a:rPr lang="zh-TW" altLang="en-US" b="1" dirty="0">
                <a:solidFill>
                  <a:srgbClr val="C00000"/>
                </a:solidFill>
              </a:rPr>
              <a:t>國際旅客人次前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字型色彩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黑色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對齊方式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置中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文字大小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11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2348880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5796136" y="2559505"/>
            <a:ext cx="1440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9" y="1547722"/>
            <a:ext cx="3321438" cy="33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40" y="1876645"/>
            <a:ext cx="8355319" cy="45365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</a:rPr>
              <a:t>International tourism receipts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59219" y="5085184"/>
            <a:ext cx="18722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3568" y="3501008"/>
            <a:ext cx="51845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19872" y="3933056"/>
            <a:ext cx="1512168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357565" y="6043817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將</a:t>
            </a:r>
            <a:r>
              <a:rPr lang="en-US" altLang="zh-TW" b="1" dirty="0" smtClean="0">
                <a:solidFill>
                  <a:srgbClr val="FF0000"/>
                </a:solidFill>
              </a:rPr>
              <a:t>$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214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>
                <a:solidFill>
                  <a:srgbClr val="FF0000"/>
                </a:solidFill>
              </a:rPr>
              <a:t>b</a:t>
            </a:r>
            <a:r>
              <a:rPr lang="en-US" altLang="zh-TW" b="1" dirty="0" smtClean="0">
                <a:solidFill>
                  <a:srgbClr val="FF0000"/>
                </a:solidFill>
              </a:rPr>
              <a:t>illion</a:t>
            </a:r>
            <a:r>
              <a:rPr lang="zh-TW" altLang="en-US" b="1" dirty="0" smtClean="0">
                <a:solidFill>
                  <a:srgbClr val="FF0000"/>
                </a:solidFill>
              </a:rPr>
              <a:t>分開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3489" y="2954868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使用第一個資料列做為標題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94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07976"/>
            <a:ext cx="5705475" cy="4371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在編輯查詢</a:t>
            </a:r>
            <a:r>
              <a:rPr lang="zh-TW" altLang="en-US" b="1" dirty="0" smtClean="0">
                <a:solidFill>
                  <a:schemeClr val="accent4"/>
                </a:solidFill>
              </a:rPr>
              <a:t>中編輯資料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2812" y="2015040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99464" y="1655222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按編輯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查詢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選</a:t>
            </a:r>
            <a:r>
              <a:rPr lang="zh-TW" altLang="en-US" sz="2800" b="1" dirty="0">
                <a:solidFill>
                  <a:srgbClr val="C00000"/>
                </a:solidFill>
              </a:rPr>
              <a:t>編輯查詢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563888" y="1916832"/>
            <a:ext cx="576064" cy="196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302812" y="2735120"/>
            <a:ext cx="1269188" cy="26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66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916832"/>
            <a:ext cx="9115425" cy="47339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Query</a:t>
            </a:r>
            <a:r>
              <a:rPr lang="zh-TW" altLang="en-US" b="1" dirty="0" smtClean="0">
                <a:solidFill>
                  <a:schemeClr val="accent4"/>
                </a:solidFill>
              </a:rPr>
              <a:t>編輯器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80312" y="2688979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8460432" y="2276872"/>
            <a:ext cx="22636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4077072"/>
            <a:ext cx="17636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31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連線</a:t>
            </a:r>
            <a:r>
              <a:rPr lang="zh-TW" altLang="en-US" b="1" dirty="0">
                <a:solidFill>
                  <a:schemeClr val="accent4"/>
                </a:solidFill>
              </a:rPr>
              <a:t>到 </a:t>
            </a:r>
            <a:r>
              <a:rPr lang="en-US" altLang="zh-TW" b="1" dirty="0">
                <a:solidFill>
                  <a:schemeClr val="accent4"/>
                </a:solidFill>
              </a:rPr>
              <a:t>Web </a:t>
            </a:r>
            <a:r>
              <a:rPr lang="zh-TW" altLang="en-US" b="1" dirty="0">
                <a:solidFill>
                  <a:schemeClr val="accent4"/>
                </a:solidFill>
              </a:rPr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</a:rPr>
              <a:t>您可以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從</a:t>
            </a:r>
            <a:r>
              <a:rPr lang="en-US" altLang="zh-TW" sz="2800" b="1" dirty="0" smtClean="0">
                <a:latin typeface="微軟正黑體" panose="020B0604030504040204" pitchFamily="34" charset="-120"/>
              </a:rPr>
              <a:t>Tourism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維基</a:t>
            </a:r>
            <a:r>
              <a:rPr lang="zh-TW" altLang="en-US" sz="2800" b="1" dirty="0">
                <a:latin typeface="微軟正黑體" panose="020B0604030504040204" pitchFamily="34" charset="-120"/>
              </a:rPr>
              <a:t>百科頁面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的表格取得觀光統計與排序資料</a:t>
            </a:r>
            <a:r>
              <a:rPr lang="zh-TW" altLang="en-US" sz="2800" b="1" dirty="0">
                <a:latin typeface="微軟正黑體" panose="020B0604030504040204" pitchFamily="34" charset="-120"/>
              </a:rPr>
              <a:t>，網址</a:t>
            </a:r>
            <a:r>
              <a:rPr lang="zh-TW" altLang="en-US" sz="2800" b="1" dirty="0" smtClean="0">
                <a:latin typeface="微軟正黑體" panose="020B0604030504040204" pitchFamily="34" charset="-120"/>
              </a:rPr>
              <a:t>是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zh-TW" sz="2800" b="1" dirty="0" smtClean="0">
                <a:latin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800" b="1" dirty="0">
                <a:latin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800" b="1" dirty="0" smtClean="0">
                <a:latin typeface="微軟正黑體" panose="020B0604030504040204" pitchFamily="34" charset="-120"/>
                <a:hlinkClick r:id="rId2"/>
              </a:rPr>
              <a:t>en.wikipedia.org/wiki/Tourism</a:t>
            </a: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</a:pPr>
            <a:endParaRPr lang="en-US" altLang="zh-TW" sz="2800" b="1" dirty="0" smtClean="0">
              <a:latin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46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01" y="1554605"/>
            <a:ext cx="7432102" cy="41786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將錢號</a:t>
            </a:r>
            <a:r>
              <a:rPr lang="en-US" altLang="zh-TW" b="1" dirty="0" smtClean="0">
                <a:solidFill>
                  <a:srgbClr val="C00000"/>
                </a:solidFill>
              </a:rPr>
              <a:t>$</a:t>
            </a:r>
            <a:r>
              <a:rPr lang="zh-TW" altLang="en-US" b="1" dirty="0" smtClean="0">
                <a:solidFill>
                  <a:schemeClr val="accent4"/>
                </a:solidFill>
              </a:rPr>
              <a:t>與數字</a:t>
            </a:r>
            <a:r>
              <a:rPr lang="en-US" altLang="zh-TW" b="1" dirty="0" smtClean="0">
                <a:solidFill>
                  <a:srgbClr val="C00000"/>
                </a:solidFill>
              </a:rPr>
              <a:t>214</a:t>
            </a:r>
            <a:r>
              <a:rPr lang="zh-TW" altLang="en-US" b="1" dirty="0" smtClean="0">
                <a:solidFill>
                  <a:schemeClr val="accent4"/>
                </a:solidFill>
              </a:rPr>
              <a:t>與文字</a:t>
            </a:r>
            <a:r>
              <a:rPr lang="en-US" altLang="zh-TW" b="1" dirty="0" smtClean="0">
                <a:solidFill>
                  <a:srgbClr val="C00000"/>
                </a:solidFill>
              </a:rPr>
              <a:t>billion</a:t>
            </a:r>
            <a:r>
              <a:rPr lang="zh-TW" altLang="en-US" b="1" dirty="0" smtClean="0">
                <a:solidFill>
                  <a:schemeClr val="accent4"/>
                </a:solidFill>
              </a:rPr>
              <a:t>分開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2160" y="3501008"/>
            <a:ext cx="1440160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763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先複製</a:t>
            </a:r>
            <a:r>
              <a:rPr lang="en-US" altLang="zh-TW" b="1" dirty="0">
                <a:solidFill>
                  <a:schemeClr val="accent4"/>
                </a:solidFill>
              </a:rPr>
              <a:t>International tourism receipts</a:t>
            </a:r>
            <a:r>
              <a:rPr lang="zh-TW" altLang="en-US" b="1" dirty="0">
                <a:solidFill>
                  <a:schemeClr val="accent4"/>
                </a:solidFill>
              </a:rPr>
              <a:t>這行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6" y="2132856"/>
            <a:ext cx="8761487" cy="389593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724128" y="21328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2280" y="4293096"/>
            <a:ext cx="178578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026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8" y="1997086"/>
            <a:ext cx="8910533" cy="38719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複製完成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84168" y="3428999"/>
            <a:ext cx="2736304" cy="201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20625" y="5949280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兩行一樣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一行要分割使用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9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7" y="1711596"/>
            <a:ext cx="9048848" cy="41656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分割資料行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79900" y="16288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6216" y="4797152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56375" y="5013176"/>
            <a:ext cx="113520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364088" y="6047708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分割資料行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依自元數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46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9345"/>
            <a:ext cx="6648450" cy="32480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29969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940152" y="4797152"/>
            <a:ext cx="288032" cy="344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1547664" y="357301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9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0" y="2204864"/>
            <a:ext cx="8879160" cy="32771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16215" y="3645024"/>
            <a:ext cx="1212833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729049" y="3645024"/>
            <a:ext cx="1163431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96516" y="5610209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分割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$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成功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50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" y="2091064"/>
            <a:ext cx="9038506" cy="36374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分割資料行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05512" y="24928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6804248" y="4810663"/>
            <a:ext cx="1260331" cy="20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064578" y="4814335"/>
            <a:ext cx="1003857" cy="198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060507" y="594928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分割資料行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依分隔符號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3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6677025" cy="3152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29969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940152" y="4797152"/>
            <a:ext cx="288032" cy="344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1907704" y="364502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8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892"/>
            <a:ext cx="9069513" cy="28922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76256" y="3861047"/>
            <a:ext cx="1080120" cy="1440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956376" y="3861047"/>
            <a:ext cx="1113137" cy="1440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44208" y="18338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分割成功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51"/>
            <a:ext cx="9108504" cy="28770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關閉並套用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58" y="2810698"/>
            <a:ext cx="369277" cy="4742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258" y="3279975"/>
            <a:ext cx="801326" cy="149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03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’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top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tourism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destinations</a:t>
            </a:r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4375" y="6330395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年國際旅客人次前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大國家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百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82820" y="53701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https://en.wikipedia.org/wiki/Tourism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48264" y="4861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旅遊目的地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24000"/>
            <a:ext cx="5170548" cy="45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9" y="2132856"/>
            <a:ext cx="9042381" cy="3079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按報告按鈕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3068960"/>
            <a:ext cx="3955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23528" y="3356992"/>
            <a:ext cx="3600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38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79" y="1628800"/>
            <a:ext cx="4924425" cy="4762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建立</a:t>
            </a:r>
            <a:r>
              <a:rPr lang="zh-TW" altLang="en-US" b="1" dirty="0" smtClean="0">
                <a:solidFill>
                  <a:srgbClr val="C00000"/>
                </a:solidFill>
              </a:rPr>
              <a:t>國際</a:t>
            </a:r>
            <a:r>
              <a:rPr lang="zh-TW" altLang="en-US" b="1" dirty="0">
                <a:solidFill>
                  <a:srgbClr val="C00000"/>
                </a:solidFill>
              </a:rPr>
              <a:t>觀光收入前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大國家或</a:t>
            </a:r>
            <a:r>
              <a:rPr lang="zh-TW" altLang="en-US" b="1" dirty="0" smtClean="0">
                <a:solidFill>
                  <a:srgbClr val="C00000"/>
                </a:solidFill>
              </a:rPr>
              <a:t>地區表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44824"/>
            <a:ext cx="3095625" cy="309562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4564768" y="3147371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19778" y="5225239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視覺效果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選矩陣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0112" y="5248143"/>
            <a:ext cx="3182292" cy="197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155595" y="63913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此欄位要重新命名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53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國際觀光收入前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大國家或地區表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3095625" cy="3095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24000"/>
            <a:ext cx="4391794" cy="5092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1773" y="602128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0219" y="5479485"/>
            <a:ext cx="2178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zh-TW" altLang="en-US" sz="2800" b="1" dirty="0" smtClean="0">
                <a:solidFill>
                  <a:srgbClr val="C00000"/>
                </a:solidFill>
              </a:rPr>
              <a:t>選重新命名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02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國際觀光收入前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大國家或地區表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3095625" cy="3095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524000"/>
            <a:ext cx="5038725" cy="47815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08104" y="4581128"/>
            <a:ext cx="3312368" cy="359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0624" y="544522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命名為國際</a:t>
            </a:r>
            <a:r>
              <a:rPr lang="zh-TW" altLang="en-US" sz="2800" b="1" dirty="0">
                <a:solidFill>
                  <a:srgbClr val="C00000"/>
                </a:solidFill>
              </a:rPr>
              <a:t>觀光收入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2031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國際觀光收入前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大國家或地區表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8" y="1628800"/>
            <a:ext cx="3157196" cy="31683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412776"/>
            <a:ext cx="4629086" cy="50405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9063" y="5910371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目前表格是按國家英文字母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順序排列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944" y="314096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08104" y="3789040"/>
            <a:ext cx="304491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23928" y="3429000"/>
            <a:ext cx="158417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52402" y="4920653"/>
            <a:ext cx="341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資料列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Country/Area</a:t>
            </a:r>
          </a:p>
          <a:p>
            <a:r>
              <a:rPr lang="zh-TW" altLang="en-US" b="1" dirty="0" smtClean="0"/>
              <a:t>值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國際觀光收入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6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0416"/>
            <a:ext cx="3264840" cy="35807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國際觀光收入前</a:t>
            </a:r>
            <a:r>
              <a:rPr lang="en-US" altLang="zh-TW" b="1" dirty="0">
                <a:solidFill>
                  <a:srgbClr val="C00000"/>
                </a:solidFill>
              </a:rPr>
              <a:t>10</a:t>
            </a:r>
            <a:r>
              <a:rPr lang="zh-TW" altLang="en-US" b="1" dirty="0">
                <a:solidFill>
                  <a:srgbClr val="C00000"/>
                </a:solidFill>
              </a:rPr>
              <a:t>大國家或地區表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19672" y="2103275"/>
            <a:ext cx="3600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552" y="5877272"/>
            <a:ext cx="779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移到▼處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按滑鼠左鍵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變成▲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再按一次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>
                <a:solidFill>
                  <a:srgbClr val="C00000"/>
                </a:solidFill>
              </a:rPr>
              <a:t>變成▼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720416"/>
            <a:ext cx="3263804" cy="3580792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094187" y="488570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右邊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表格是國際</a:t>
            </a:r>
            <a:r>
              <a:rPr lang="zh-TW" altLang="en-US" sz="2400" b="1" dirty="0">
                <a:solidFill>
                  <a:srgbClr val="FF0000"/>
                </a:solidFill>
              </a:rPr>
              <a:t>觀光收入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高到低遞減排列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2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堆疊直條圖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059641"/>
            <a:ext cx="3419475" cy="47434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3152775" cy="3133725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 flipV="1">
            <a:off x="5220072" y="1700808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9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堆疊直條圖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3383104" cy="34563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24000"/>
            <a:ext cx="4772025" cy="4419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67944" y="3717032"/>
            <a:ext cx="172819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28998" y="5373216"/>
            <a:ext cx="3411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軸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Country/Area</a:t>
            </a:r>
          </a:p>
          <a:p>
            <a:r>
              <a:rPr lang="zh-TW" altLang="en-US" b="1" dirty="0" smtClean="0"/>
              <a:t>圖例</a:t>
            </a:r>
            <a:r>
              <a:rPr lang="en-US" altLang="zh-TW" b="1" dirty="0" smtClean="0"/>
              <a:t>-</a:t>
            </a:r>
            <a:r>
              <a:rPr lang="en-US" altLang="zh-TW" b="1" dirty="0" err="1" smtClean="0">
                <a:solidFill>
                  <a:srgbClr val="C00000"/>
                </a:solidFill>
              </a:rPr>
              <a:t>UNWTORegion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/>
              <a:t>值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國際觀光收入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39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調整視覺化格式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6904" y="469127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在格式下</a:t>
            </a:r>
            <a:endParaRPr lang="en-US" altLang="zh-TW" b="1" dirty="0" smtClean="0"/>
          </a:p>
          <a:p>
            <a:r>
              <a:rPr lang="zh-TW" altLang="en-US" b="1" dirty="0" smtClean="0"/>
              <a:t>按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標題文</a:t>
            </a:r>
            <a:r>
              <a:rPr lang="zh-TW" altLang="en-US" b="1" dirty="0"/>
              <a:t>字</a:t>
            </a:r>
            <a:r>
              <a:rPr lang="en-US" altLang="zh-TW" b="1" dirty="0" smtClean="0"/>
              <a:t>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年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國際觀光收入前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大國家或地區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字型色彩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黑色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對齊方式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置中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文字大小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11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3312368" cy="33242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520" y="476672"/>
            <a:ext cx="4248472" cy="596829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76056" y="213285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623520" y="2852936"/>
            <a:ext cx="1532656" cy="3592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759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755229"/>
            <a:ext cx="2857500" cy="33813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8" y="1755229"/>
            <a:ext cx="5876925" cy="44100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</a:rPr>
              <a:t>International tourism </a:t>
            </a:r>
            <a:r>
              <a:rPr lang="en-US" altLang="zh-TW" b="1" dirty="0" smtClean="0">
                <a:latin typeface="微軟正黑體" panose="020B0604030504040204" pitchFamily="34" charset="-120"/>
              </a:rPr>
              <a:t>expenditure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56176" y="3445916"/>
            <a:ext cx="2857500" cy="1135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3501008"/>
            <a:ext cx="5256584" cy="337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348328" y="3861048"/>
            <a:ext cx="2375800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357565" y="6043817"/>
            <a:ext cx="2531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將</a:t>
            </a:r>
            <a:r>
              <a:rPr lang="en-US" altLang="zh-TW" b="1" dirty="0" smtClean="0">
                <a:solidFill>
                  <a:srgbClr val="FF0000"/>
                </a:solidFill>
              </a:rPr>
              <a:t>$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 smtClean="0">
                <a:solidFill>
                  <a:srgbClr val="FF0000"/>
                </a:solidFill>
              </a:rPr>
              <a:t>277</a:t>
            </a:r>
            <a:r>
              <a:rPr lang="zh-TW" altLang="en-US" b="1" dirty="0" smtClean="0">
                <a:solidFill>
                  <a:srgbClr val="FF0000"/>
                </a:solidFill>
              </a:rPr>
              <a:t>與</a:t>
            </a:r>
            <a:r>
              <a:rPr lang="en-US" altLang="zh-TW" b="1" dirty="0">
                <a:solidFill>
                  <a:srgbClr val="FF0000"/>
                </a:solidFill>
              </a:rPr>
              <a:t>b</a:t>
            </a:r>
            <a:r>
              <a:rPr lang="en-US" altLang="zh-TW" b="1" dirty="0" smtClean="0">
                <a:solidFill>
                  <a:srgbClr val="FF0000"/>
                </a:solidFill>
              </a:rPr>
              <a:t>illion</a:t>
            </a:r>
            <a:r>
              <a:rPr lang="zh-TW" altLang="en-US" b="1" dirty="0" smtClean="0">
                <a:solidFill>
                  <a:srgbClr val="FF0000"/>
                </a:solidFill>
              </a:rPr>
              <a:t>分開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3489" y="2954868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使用第一個資料列做為標題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3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International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tourism receipts</a:t>
            </a:r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4375" y="6330395"/>
            <a:ext cx="549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年國際觀光收入前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大國家或地區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31144"/>
            <a:ext cx="5094598" cy="44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61" y="1628800"/>
            <a:ext cx="5695950" cy="42576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在編輯查詢</a:t>
            </a:r>
            <a:r>
              <a:rPr lang="zh-TW" altLang="en-US" b="1" dirty="0" smtClean="0">
                <a:solidFill>
                  <a:schemeClr val="accent4"/>
                </a:solidFill>
              </a:rPr>
              <a:t>中編輯資料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2812" y="2015040"/>
            <a:ext cx="4320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199464" y="1655222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按編輯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查詢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選</a:t>
            </a:r>
            <a:r>
              <a:rPr lang="zh-TW" altLang="en-US" sz="2800" b="1" dirty="0">
                <a:solidFill>
                  <a:srgbClr val="C00000"/>
                </a:solidFill>
              </a:rPr>
              <a:t>編輯查詢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3563888" y="1916832"/>
            <a:ext cx="576064" cy="1964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302812" y="2735120"/>
            <a:ext cx="1269188" cy="26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986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667247"/>
            <a:ext cx="9096375" cy="48196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進入</a:t>
            </a:r>
            <a:r>
              <a:rPr lang="en-US" altLang="zh-TW" b="1" dirty="0" smtClean="0">
                <a:solidFill>
                  <a:schemeClr val="accent4"/>
                </a:solidFill>
              </a:rPr>
              <a:t>Power Query</a:t>
            </a:r>
            <a:r>
              <a:rPr lang="zh-TW" altLang="en-US" b="1" dirty="0" smtClean="0">
                <a:solidFill>
                  <a:schemeClr val="accent4"/>
                </a:solidFill>
              </a:rPr>
              <a:t>編輯器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80312" y="2472955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8460432" y="2060848"/>
            <a:ext cx="22636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677" y="4581128"/>
            <a:ext cx="17636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907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220075" cy="40957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將錢號</a:t>
            </a:r>
            <a:r>
              <a:rPr lang="en-US" altLang="zh-TW" b="1" dirty="0" smtClean="0">
                <a:solidFill>
                  <a:srgbClr val="C00000"/>
                </a:solidFill>
              </a:rPr>
              <a:t>$</a:t>
            </a:r>
            <a:r>
              <a:rPr lang="zh-TW" altLang="en-US" b="1" dirty="0" smtClean="0">
                <a:solidFill>
                  <a:schemeClr val="accent4"/>
                </a:solidFill>
              </a:rPr>
              <a:t>與數字</a:t>
            </a:r>
            <a:r>
              <a:rPr lang="en-US" altLang="zh-TW" b="1" dirty="0" smtClean="0">
                <a:solidFill>
                  <a:srgbClr val="C00000"/>
                </a:solidFill>
              </a:rPr>
              <a:t>277</a:t>
            </a:r>
            <a:r>
              <a:rPr lang="zh-TW" altLang="en-US" b="1" dirty="0" smtClean="0">
                <a:solidFill>
                  <a:schemeClr val="accent4"/>
                </a:solidFill>
              </a:rPr>
              <a:t>與文字</a:t>
            </a:r>
            <a:r>
              <a:rPr lang="en-US" altLang="zh-TW" b="1" dirty="0" smtClean="0">
                <a:solidFill>
                  <a:srgbClr val="C00000"/>
                </a:solidFill>
              </a:rPr>
              <a:t>billion</a:t>
            </a:r>
            <a:r>
              <a:rPr lang="zh-TW" altLang="en-US" b="1" dirty="0" smtClean="0">
                <a:solidFill>
                  <a:schemeClr val="accent4"/>
                </a:solidFill>
              </a:rPr>
              <a:t>分開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92280" y="3429000"/>
            <a:ext cx="1440160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184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" y="1916832"/>
            <a:ext cx="9058275" cy="42862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先複製</a:t>
            </a:r>
            <a:r>
              <a:rPr lang="en-US" altLang="zh-TW" b="1" dirty="0">
                <a:solidFill>
                  <a:schemeClr val="accent4"/>
                </a:solidFill>
              </a:rPr>
              <a:t>International </a:t>
            </a:r>
            <a:r>
              <a:rPr lang="en-US" altLang="zh-TW" b="1" dirty="0" smtClean="0">
                <a:solidFill>
                  <a:schemeClr val="accent4"/>
                </a:solidFill>
              </a:rPr>
              <a:t>tourism expenditure</a:t>
            </a:r>
            <a:r>
              <a:rPr lang="zh-TW" altLang="en-US" b="1" dirty="0" smtClean="0">
                <a:solidFill>
                  <a:schemeClr val="accent4"/>
                </a:solidFill>
              </a:rPr>
              <a:t>這</a:t>
            </a:r>
            <a:r>
              <a:rPr lang="zh-TW" altLang="en-US" b="1" dirty="0">
                <a:solidFill>
                  <a:schemeClr val="accent4"/>
                </a:solidFill>
              </a:rPr>
              <a:t>行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940152" y="191683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2280" y="4293096"/>
            <a:ext cx="178578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853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4" y="1924882"/>
            <a:ext cx="8822952" cy="365534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複製完成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84168" y="3356993"/>
            <a:ext cx="289930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20625" y="5949280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兩行一樣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一行要分割使用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15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3719" cy="40325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分割資料行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79900" y="162880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0232" y="4797152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100392" y="5013176"/>
            <a:ext cx="99119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364088" y="6047708"/>
            <a:ext cx="361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分割資料行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依自元數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7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9345"/>
            <a:ext cx="6648450" cy="32480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29969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940152" y="4797152"/>
            <a:ext cx="288032" cy="344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1547664" y="3573016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44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230"/>
            <a:ext cx="9057793" cy="3129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88223" y="3645024"/>
            <a:ext cx="1212833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01057" y="3645024"/>
            <a:ext cx="1163431" cy="1584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96516" y="5610209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分割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$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成功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76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3" y="1988840"/>
            <a:ext cx="9073008" cy="37094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分割資料行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705512" y="24928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按滑鼠右鍵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6804248" y="4810663"/>
            <a:ext cx="1260331" cy="202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064578" y="4814335"/>
            <a:ext cx="1003857" cy="198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060507" y="594928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分割資料行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依分隔符號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40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8840"/>
            <a:ext cx="6677025" cy="31527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2996952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5940152" y="4797152"/>
            <a:ext cx="288032" cy="344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1907704" y="3645024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3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International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tourism expenditure</a:t>
            </a:r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4375" y="6330395"/>
            <a:ext cx="526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年國際觀光旅遊支出前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大國家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41705"/>
            <a:ext cx="5056214" cy="44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5" y="2592542"/>
            <a:ext cx="8817993" cy="27086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分割資料行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76256" y="3861047"/>
            <a:ext cx="1080120" cy="1440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956376" y="3861047"/>
            <a:ext cx="1113137" cy="1440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444208" y="18338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分割成功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3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" y="2380975"/>
            <a:ext cx="8914520" cy="27762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關閉並套用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258" y="2810698"/>
            <a:ext cx="369277" cy="4742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6258" y="3279975"/>
            <a:ext cx="801326" cy="149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88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5" y="2204864"/>
            <a:ext cx="8921441" cy="26809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按報告按鈕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3068960"/>
            <a:ext cx="3955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23528" y="3356992"/>
            <a:ext cx="36004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77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51" y="1412776"/>
            <a:ext cx="4953000" cy="48196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堆疊直條圖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4355976" y="1988840"/>
            <a:ext cx="14401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52119" y="3822601"/>
            <a:ext cx="3209231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8230"/>
            <a:ext cx="3152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21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堆疊直條圖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3096344" cy="3063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524000"/>
            <a:ext cx="5019675" cy="4962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51920" y="3717032"/>
            <a:ext cx="1800200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4590" y="5227472"/>
            <a:ext cx="3411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軸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Country</a:t>
            </a:r>
          </a:p>
          <a:p>
            <a:r>
              <a:rPr lang="zh-TW" altLang="en-US" b="1" dirty="0" smtClean="0"/>
              <a:t>圖例</a:t>
            </a:r>
            <a:r>
              <a:rPr lang="en-US" altLang="zh-TW" b="1" dirty="0" smtClean="0"/>
              <a:t>-</a:t>
            </a:r>
            <a:r>
              <a:rPr lang="en-US" altLang="zh-TW" b="1" dirty="0" err="1" smtClean="0">
                <a:solidFill>
                  <a:srgbClr val="C00000"/>
                </a:solidFill>
              </a:rPr>
              <a:t>UNWTORegion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/>
              <a:t>值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International tourism 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expenditure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52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148" y="533400"/>
            <a:ext cx="4563386" cy="60874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調整視覺化格式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6904" y="469127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在格式下</a:t>
            </a:r>
            <a:endParaRPr lang="en-US" altLang="zh-TW" b="1" dirty="0" smtClean="0"/>
          </a:p>
          <a:p>
            <a:r>
              <a:rPr lang="zh-TW" altLang="en-US" b="1" dirty="0" smtClean="0"/>
              <a:t>按</a:t>
            </a:r>
            <a:r>
              <a:rPr lang="zh-TW" altLang="en-US" b="1" dirty="0" smtClean="0">
                <a:solidFill>
                  <a:srgbClr val="C00000"/>
                </a:solidFill>
              </a:rPr>
              <a:t>標題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標題文</a:t>
            </a:r>
            <a:r>
              <a:rPr lang="zh-TW" altLang="en-US" b="1" dirty="0"/>
              <a:t>字</a:t>
            </a:r>
            <a:r>
              <a:rPr lang="en-US" altLang="zh-TW" b="1" dirty="0" smtClean="0"/>
              <a:t>-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2018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年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國際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觀光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旅遊支出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10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大國家或地區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字型色彩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黑色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對齊方式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置中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文字大小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11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0032" y="2204864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394709" y="2895260"/>
            <a:ext cx="1532656" cy="3725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307422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48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地</a:t>
            </a:r>
            <a:r>
              <a:rPr lang="zh-TW" altLang="en-US" b="1" dirty="0" smtClean="0">
                <a:solidFill>
                  <a:srgbClr val="C00000"/>
                </a:solidFill>
              </a:rPr>
              <a:t>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3521794" cy="31683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196752"/>
            <a:ext cx="5067300" cy="481965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5364088" y="2276872"/>
            <a:ext cx="2880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58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地圖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6791325" cy="35242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36912"/>
            <a:ext cx="5010150" cy="39719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23928" y="3068960"/>
            <a:ext cx="1728192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4590" y="5227472"/>
            <a:ext cx="3411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位置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Country</a:t>
            </a:r>
          </a:p>
          <a:p>
            <a:r>
              <a:rPr lang="zh-TW" altLang="en-US" b="1" dirty="0" smtClean="0"/>
              <a:t>圖例</a:t>
            </a:r>
            <a:r>
              <a:rPr lang="en-US" altLang="zh-TW" b="1" dirty="0" smtClean="0"/>
              <a:t>-</a:t>
            </a:r>
            <a:r>
              <a:rPr lang="en-US" altLang="zh-TW" b="1" dirty="0" err="1" smtClean="0">
                <a:solidFill>
                  <a:srgbClr val="C00000"/>
                </a:solidFill>
              </a:rPr>
              <a:t>UNWTORegion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/>
              <a:t>大小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International tourism 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expenditure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46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地圖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946"/>
            <a:ext cx="8325682" cy="43204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7584" y="6021288"/>
            <a:ext cx="325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支出愈多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圈圈愈大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293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05" y="1412776"/>
            <a:ext cx="4981575" cy="43053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交叉分析篩選器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6157"/>
            <a:ext cx="3285839" cy="324564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4067944" y="2924944"/>
            <a:ext cx="2160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5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err="1">
                <a:latin typeface="+mj-ea"/>
              </a:rPr>
              <a:t>Euromonitor</a:t>
            </a:r>
            <a:r>
              <a:rPr lang="en-US" altLang="zh-TW" b="1" dirty="0">
                <a:latin typeface="+mj-ea"/>
              </a:rPr>
              <a:t> International Top City Destinations </a:t>
            </a:r>
            <a:r>
              <a:rPr lang="en-US" altLang="zh-TW" b="1" dirty="0" smtClean="0">
                <a:latin typeface="+mj-ea"/>
              </a:rPr>
              <a:t>Ranking</a:t>
            </a:r>
            <a:endParaRPr lang="zh-TW" altLang="en-US" dirty="0">
              <a:latin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5950186" cy="4216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9572" y="6197853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Euromonitor</a:t>
            </a:r>
            <a:r>
              <a:rPr lang="en-US" altLang="zh-TW" dirty="0"/>
              <a:t> International </a:t>
            </a:r>
            <a:r>
              <a:rPr lang="zh-TW" altLang="en-US" dirty="0" smtClean="0"/>
              <a:t>將</a:t>
            </a:r>
            <a:r>
              <a:rPr lang="zh-TW" altLang="en-US" dirty="0"/>
              <a:t>這些世界城市評為</a:t>
            </a:r>
            <a:r>
              <a:rPr lang="en-US" altLang="zh-TW" dirty="0"/>
              <a:t>2017</a:t>
            </a:r>
            <a:r>
              <a:rPr lang="zh-TW" altLang="en-US" dirty="0"/>
              <a:t>年</a:t>
            </a:r>
            <a:r>
              <a:rPr lang="zh-TW" altLang="en-US" b="1" dirty="0">
                <a:solidFill>
                  <a:srgbClr val="C00000"/>
                </a:solidFill>
              </a:rPr>
              <a:t>國際遊客最多的城市</a:t>
            </a:r>
          </a:p>
        </p:txBody>
      </p:sp>
    </p:spTree>
    <p:extLst>
      <p:ext uri="{BB962C8B-B14F-4D97-AF65-F5344CB8AC3E}">
        <p14:creationId xmlns:p14="http://schemas.microsoft.com/office/powerpoint/2010/main" val="17297070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交叉分析篩選器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1944216" cy="35585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628800"/>
            <a:ext cx="4981575" cy="4381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31840" y="3789040"/>
            <a:ext cx="187220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771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交叉分析篩選器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5548635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選取控制項</a:t>
            </a:r>
            <a:endParaRPr lang="en-US" altLang="zh-TW" b="1" dirty="0" smtClean="0"/>
          </a:p>
          <a:p>
            <a:r>
              <a:rPr lang="zh-TW" altLang="en-US" b="1" dirty="0" smtClean="0"/>
              <a:t>全</a:t>
            </a:r>
            <a:r>
              <a:rPr lang="zh-TW" altLang="en-US" b="1" dirty="0"/>
              <a:t>選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關</a:t>
            </a:r>
            <a:r>
              <a:rPr lang="zh-TW" altLang="en-US" b="1" dirty="0">
                <a:solidFill>
                  <a:srgbClr val="C00000"/>
                </a:solidFill>
              </a:rPr>
              <a:t>閉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單一選</a:t>
            </a:r>
            <a:r>
              <a:rPr lang="zh-TW" altLang="en-US" b="1" dirty="0"/>
              <a:t>取</a:t>
            </a:r>
            <a:r>
              <a:rPr lang="en-US" altLang="zh-TW" b="1" dirty="0" smtClean="0"/>
              <a:t>-</a:t>
            </a:r>
            <a:r>
              <a:rPr lang="zh-TW" altLang="en-US" b="1" dirty="0">
                <a:solidFill>
                  <a:srgbClr val="C00000"/>
                </a:solidFill>
              </a:rPr>
              <a:t>關閉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1944216" cy="35585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628800"/>
            <a:ext cx="4175770" cy="49719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63888" y="4077072"/>
            <a:ext cx="1656184" cy="1933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067944" y="3212976"/>
            <a:ext cx="360040" cy="339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8476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建立</a:t>
            </a:r>
            <a:r>
              <a:rPr lang="zh-TW" altLang="en-US" b="1" dirty="0">
                <a:solidFill>
                  <a:srgbClr val="C00000"/>
                </a:solidFill>
              </a:rPr>
              <a:t>交叉分析篩選器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1800200" cy="34347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12776"/>
            <a:ext cx="4032448" cy="50289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39952" y="2852936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779912" y="3766850"/>
            <a:ext cx="1368152" cy="2326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5548635"/>
            <a:ext cx="1428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項目</a:t>
            </a:r>
            <a:endParaRPr lang="en-US" altLang="zh-TW" b="1" dirty="0" smtClean="0"/>
          </a:p>
          <a:p>
            <a:r>
              <a:rPr lang="zh-TW" altLang="en-US" b="1" dirty="0"/>
              <a:t>背景</a:t>
            </a:r>
            <a:r>
              <a:rPr lang="en-US" altLang="zh-TW" b="1" dirty="0" smtClean="0"/>
              <a:t>-</a:t>
            </a:r>
            <a:r>
              <a:rPr lang="zh-TW" altLang="en-US" b="1" dirty="0" smtClean="0">
                <a:solidFill>
                  <a:srgbClr val="C00000"/>
                </a:solidFill>
              </a:rPr>
              <a:t>淺</a:t>
            </a:r>
            <a:r>
              <a:rPr lang="zh-TW" altLang="en-US" b="1" dirty="0">
                <a:solidFill>
                  <a:srgbClr val="C00000"/>
                </a:solidFill>
              </a:rPr>
              <a:t>藍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b="1" dirty="0" smtClean="0"/>
              <a:t>文字大</a:t>
            </a:r>
            <a:r>
              <a:rPr lang="zh-TW" altLang="en-US" b="1" dirty="0"/>
              <a:t>小</a:t>
            </a:r>
            <a:r>
              <a:rPr lang="en-US" altLang="zh-TW" b="1" dirty="0" smtClean="0"/>
              <a:t>-</a:t>
            </a:r>
            <a:r>
              <a:rPr lang="en-US" altLang="zh-TW" b="1" dirty="0" smtClean="0">
                <a:solidFill>
                  <a:srgbClr val="C00000"/>
                </a:solidFill>
              </a:rPr>
              <a:t>11</a:t>
            </a:r>
            <a:endParaRPr lang="en-US" altLang="zh-TW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03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右上角加上</a:t>
            </a:r>
            <a:r>
              <a:rPr lang="zh-TW" altLang="en-US" b="1" dirty="0">
                <a:solidFill>
                  <a:schemeClr val="accent4"/>
                </a:solidFill>
              </a:rPr>
              <a:t>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" y="1700808"/>
            <a:ext cx="9004112" cy="48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54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6" y="1835298"/>
            <a:ext cx="6524625" cy="19526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7612" y="206084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652120" y="2276872"/>
            <a:ext cx="792088" cy="318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713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5353050" cy="336232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87824" y="5400543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在方塊內按滑鼠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輸入文字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Tourism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464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24000"/>
            <a:ext cx="5372100" cy="51530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300192" y="1844824"/>
            <a:ext cx="2386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改成粗體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</a:rPr>
              <a:t>置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中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大小改為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20</a:t>
            </a:r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顏色改為紅色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282298" y="5157192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53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9" y="1628800"/>
            <a:ext cx="5553075" cy="25908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084168" y="164037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格子改小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72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4" y="1844824"/>
            <a:ext cx="6362700" cy="1933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7612" y="206084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698132" y="2492896"/>
            <a:ext cx="576064" cy="318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5406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240216" cy="465258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5364088" y="3284984"/>
            <a:ext cx="57606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7308304" y="6093296"/>
            <a:ext cx="1440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8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Countries Showing Strong International Travel &amp; Tourism Growth between 2010–2016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4895002" cy="40882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19872" y="56519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冰島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671999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緬甸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19872" y="30698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蘇</a:t>
            </a:r>
            <a:r>
              <a:rPr lang="zh-TW" altLang="en-US" dirty="0"/>
              <a:t>丹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64778" y="34391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亞</a:t>
            </a:r>
            <a:r>
              <a:rPr lang="zh-TW" altLang="en-US" dirty="0"/>
              <a:t>塞拜然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48833" y="38022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卡達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63888" y="52826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喬治亞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94494" y="60212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吉爾吉</a:t>
            </a:r>
            <a:r>
              <a:rPr lang="zh-TW" altLang="en-US" dirty="0"/>
              <a:t>斯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652120" y="417157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聖多美普林西比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671998" y="45555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斯里蘭</a:t>
            </a:r>
            <a:r>
              <a:rPr lang="zh-TW" altLang="en-US" dirty="0"/>
              <a:t>卡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24398" y="49318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喀</a:t>
            </a:r>
            <a:r>
              <a:rPr lang="zh-TW" altLang="en-US" dirty="0" smtClean="0"/>
              <a:t>麥隆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85883" y="640524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2010-2016</a:t>
            </a:r>
            <a:r>
              <a:rPr lang="zh-TW" altLang="zh-TW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年國際旅行和旅遊業增長強勁的國家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1296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加上圖案</a:t>
            </a:r>
            <a:r>
              <a:rPr lang="zh-TW" altLang="en-US" b="1" dirty="0">
                <a:solidFill>
                  <a:schemeClr val="accent4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chemeClr val="accent4"/>
                </a:solidFill>
              </a:rPr>
              <a:t>文字方塊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6181725" cy="25812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44008" y="479715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圖案移到文字下方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489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6" y="1835298"/>
            <a:ext cx="6524625" cy="19526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4"/>
                </a:solidFill>
              </a:rPr>
              <a:t>加上網址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7612" y="206084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652120" y="2276872"/>
            <a:ext cx="792088" cy="318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6466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加上網</a:t>
            </a:r>
            <a:r>
              <a:rPr lang="zh-TW" altLang="en-US" b="1" dirty="0">
                <a:solidFill>
                  <a:schemeClr val="accent4"/>
                </a:solidFill>
              </a:rPr>
              <a:t>址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4724400" cy="139065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5011924" y="2204864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88346"/>
            <a:ext cx="7172325" cy="1219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40633" y="5517232"/>
            <a:ext cx="6406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輸入網址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en-US" altLang="zh-TW" sz="2800" dirty="0">
                <a:hlinkClick r:id="rId4"/>
              </a:rPr>
              <a:t>https://en.wikipedia.org/wiki/Tourism</a:t>
            </a:r>
            <a:endParaRPr lang="en-US" altLang="zh-TW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6588224" y="3595514"/>
            <a:ext cx="144016" cy="4815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477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4"/>
                </a:solidFill>
              </a:rPr>
              <a:t>完成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08504" cy="47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09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146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Countries that performed best in fastest growing tourism and travel industry in 2016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6309320"/>
            <a:ext cx="47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2016</a:t>
            </a:r>
            <a:r>
              <a:rPr lang="zh-TW" altLang="en-US" dirty="0"/>
              <a:t>年在旅遊業中發展最快表現最佳的國家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98" y="1985962"/>
            <a:ext cx="3822239" cy="4035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96136" y="2420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亞</a:t>
            </a:r>
            <a:r>
              <a:rPr lang="zh-TW" altLang="en-US" dirty="0"/>
              <a:t>塞拜然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796136" y="31316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冰島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83069" y="49411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喬治亞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796136" y="55892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泰國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796136" y="52919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斯里蘭</a:t>
            </a:r>
            <a:r>
              <a:rPr lang="zh-TW" altLang="en-US" dirty="0"/>
              <a:t>卡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792352" y="27716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蒙古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34917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賽</a:t>
            </a:r>
            <a:r>
              <a:rPr lang="zh-TW" altLang="en-US" dirty="0"/>
              <a:t>普勒斯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796136" y="38517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哈薩</a:t>
            </a:r>
            <a:r>
              <a:rPr lang="zh-TW" altLang="en-US" dirty="0"/>
              <a:t>克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796136" y="42117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摩爾多瓦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796136" y="45718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哥斯大黎</a:t>
            </a:r>
            <a:r>
              <a:rPr lang="zh-TW" altLang="en-US" dirty="0"/>
              <a:t>加</a:t>
            </a:r>
          </a:p>
        </p:txBody>
      </p:sp>
    </p:spTree>
    <p:extLst>
      <p:ext uri="{BB962C8B-B14F-4D97-AF65-F5344CB8AC3E}">
        <p14:creationId xmlns:p14="http://schemas.microsoft.com/office/powerpoint/2010/main" val="376897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5173</TotalTime>
  <Words>1067</Words>
  <Application>Microsoft Office PowerPoint</Application>
  <PresentationFormat>如螢幕大小 (4:3)</PresentationFormat>
  <Paragraphs>221</Paragraphs>
  <Slides>84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84</vt:i4>
      </vt:variant>
    </vt:vector>
  </HeadingPairs>
  <TitlesOfParts>
    <vt:vector size="91" baseType="lpstr">
      <vt:lpstr>Arial Unicode MS</vt:lpstr>
      <vt:lpstr>微軟正黑體</vt:lpstr>
      <vt:lpstr>新細明體</vt:lpstr>
      <vt:lpstr>Arial</vt:lpstr>
      <vt:lpstr>Calibri</vt:lpstr>
      <vt:lpstr>Times New Roman</vt:lpstr>
      <vt:lpstr>清晰度</vt:lpstr>
      <vt:lpstr>Power bi</vt:lpstr>
      <vt:lpstr>前言</vt:lpstr>
      <vt:lpstr>連線到 Web 資料來源</vt:lpstr>
      <vt:lpstr>World’s top 10 tourism destinations</vt:lpstr>
      <vt:lpstr>International tourism receipts</vt:lpstr>
      <vt:lpstr>International tourism expenditure</vt:lpstr>
      <vt:lpstr>Euromonitor International Top City Destinations Ranking</vt:lpstr>
      <vt:lpstr>Countries Showing Strong International Travel &amp; Tourism Growth between 2010–2016</vt:lpstr>
      <vt:lpstr>Countries that performed best in fastest growing tourism and travel industry in 2016</vt:lpstr>
      <vt:lpstr>匯入資料</vt:lpstr>
      <vt:lpstr>匯入資料</vt:lpstr>
      <vt:lpstr>匯入資料</vt:lpstr>
      <vt:lpstr>匯入資料</vt:lpstr>
      <vt:lpstr>在編輯查詢中編輯資料</vt:lpstr>
      <vt:lpstr>在編輯查詢中編輯資料</vt:lpstr>
      <vt:lpstr>進入Power Query編輯器</vt:lpstr>
      <vt:lpstr>將數字89與文字million分開</vt:lpstr>
      <vt:lpstr>分割資料行</vt:lpstr>
      <vt:lpstr>分割資料行</vt:lpstr>
      <vt:lpstr>分割資料行</vt:lpstr>
      <vt:lpstr>關閉並套用</vt:lpstr>
      <vt:lpstr>按報告按鈕</vt:lpstr>
      <vt:lpstr>回到工作區</vt:lpstr>
      <vt:lpstr>建立堆疊直條圖</vt:lpstr>
      <vt:lpstr>建立堆疊直條圖</vt:lpstr>
      <vt:lpstr>調整視覺化格式</vt:lpstr>
      <vt:lpstr>International tourism receipts</vt:lpstr>
      <vt:lpstr>在編輯查詢中編輯資料</vt:lpstr>
      <vt:lpstr>進入Power Query編輯器</vt:lpstr>
      <vt:lpstr>將錢號$與數字214與文字billion分開</vt:lpstr>
      <vt:lpstr>先複製International tourism receipts這行</vt:lpstr>
      <vt:lpstr>複製完成</vt:lpstr>
      <vt:lpstr>分割資料行</vt:lpstr>
      <vt:lpstr>分割資料行</vt:lpstr>
      <vt:lpstr>分割資料行</vt:lpstr>
      <vt:lpstr>分割資料行</vt:lpstr>
      <vt:lpstr>分割資料行</vt:lpstr>
      <vt:lpstr>分割資料行</vt:lpstr>
      <vt:lpstr>關閉並套用</vt:lpstr>
      <vt:lpstr>按報告按鈕</vt:lpstr>
      <vt:lpstr>建立國際觀光收入前10大國家或地區表</vt:lpstr>
      <vt:lpstr>建立國際觀光收入前10大國家或地區表</vt:lpstr>
      <vt:lpstr>建立國際觀光收入前10大國家或地區表</vt:lpstr>
      <vt:lpstr>建立國際觀光收入前10大國家或地區表</vt:lpstr>
      <vt:lpstr>建立國際觀光收入前10大國家或地區表</vt:lpstr>
      <vt:lpstr>建立堆疊直條圖</vt:lpstr>
      <vt:lpstr>建立堆疊直條圖</vt:lpstr>
      <vt:lpstr>調整視覺化格式</vt:lpstr>
      <vt:lpstr>International tourism expenditure</vt:lpstr>
      <vt:lpstr>在編輯查詢中編輯資料</vt:lpstr>
      <vt:lpstr>進入Power Query編輯器</vt:lpstr>
      <vt:lpstr>將錢號$與數字277與文字billion分開</vt:lpstr>
      <vt:lpstr>先複製International tourism expenditure這行</vt:lpstr>
      <vt:lpstr>複製完成</vt:lpstr>
      <vt:lpstr>分割資料行</vt:lpstr>
      <vt:lpstr>分割資料行</vt:lpstr>
      <vt:lpstr>分割資料行</vt:lpstr>
      <vt:lpstr>分割資料行</vt:lpstr>
      <vt:lpstr>分割資料行</vt:lpstr>
      <vt:lpstr>分割資料行</vt:lpstr>
      <vt:lpstr>關閉並套用</vt:lpstr>
      <vt:lpstr>按報告按鈕</vt:lpstr>
      <vt:lpstr>建立堆疊直條圖</vt:lpstr>
      <vt:lpstr>建立堆疊直條圖</vt:lpstr>
      <vt:lpstr>調整視覺化格式</vt:lpstr>
      <vt:lpstr>建立地圖</vt:lpstr>
      <vt:lpstr>建立地圖</vt:lpstr>
      <vt:lpstr>建立地圖</vt:lpstr>
      <vt:lpstr>建立交叉分析篩選器</vt:lpstr>
      <vt:lpstr>建立交叉分析篩選器</vt:lpstr>
      <vt:lpstr>建立交叉分析篩選器</vt:lpstr>
      <vt:lpstr>建立交叉分析篩選器</vt:lpstr>
      <vt:lpstr>右上角加上圖案、文字方塊</vt:lpstr>
      <vt:lpstr>加上圖案、文字方塊</vt:lpstr>
      <vt:lpstr>加上圖案、文字方塊</vt:lpstr>
      <vt:lpstr>加上圖案、文字方塊</vt:lpstr>
      <vt:lpstr>加上圖案、文字方塊</vt:lpstr>
      <vt:lpstr>加上圖案、文字方塊</vt:lpstr>
      <vt:lpstr>加上圖案、文字方塊</vt:lpstr>
      <vt:lpstr>加上圖案、文字方塊</vt:lpstr>
      <vt:lpstr>加上網址</vt:lpstr>
      <vt:lpstr>加上網址</vt:lpstr>
      <vt:lpstr>完成</vt:lpstr>
      <vt:lpstr>付出最多的人，也是收穫最多的人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MSI</cp:lastModifiedBy>
  <cp:revision>479</cp:revision>
  <dcterms:created xsi:type="dcterms:W3CDTF">2014-11-07T00:17:44Z</dcterms:created>
  <dcterms:modified xsi:type="dcterms:W3CDTF">2019-10-21T08:11:37Z</dcterms:modified>
</cp:coreProperties>
</file>