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6" r:id="rId3"/>
    <p:sldId id="332" r:id="rId4"/>
    <p:sldId id="287" r:id="rId5"/>
    <p:sldId id="333" r:id="rId6"/>
    <p:sldId id="334" r:id="rId7"/>
    <p:sldId id="284" r:id="rId8"/>
    <p:sldId id="337" r:id="rId9"/>
    <p:sldId id="338" r:id="rId10"/>
    <p:sldId id="339" r:id="rId11"/>
    <p:sldId id="340" r:id="rId12"/>
    <p:sldId id="341" r:id="rId13"/>
    <p:sldId id="336" r:id="rId14"/>
    <p:sldId id="335"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6" r:id="rId29"/>
    <p:sldId id="357" r:id="rId30"/>
    <p:sldId id="262" r:id="rId3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474" y="-11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2018/05/13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7B11ACE-9B10-4367-8CD9-80D0AC3AE11D}" type="datetimeFigureOut">
              <a:rPr lang="zh-TW" altLang="en-US" smtClean="0"/>
              <a:pPr/>
              <a:t>2018/05/13</a:t>
            </a:fld>
            <a:endParaRPr lang="zh-TW"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TW"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C0E694E-7E5C-4C16-BC06-A8A0688A6A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latin typeface="+mj-ea"/>
              </a:rPr>
              <a:t>R</a:t>
            </a:r>
            <a:r>
              <a:rPr lang="zh-TW" altLang="en-US" b="1" dirty="0" smtClean="0">
                <a:latin typeface="+mj-ea"/>
              </a:rPr>
              <a:t>語言與資料分析</a:t>
            </a:r>
            <a:endParaRPr lang="zh-TW" altLang="en-US" dirty="0"/>
          </a:p>
        </p:txBody>
      </p:sp>
      <p:sp>
        <p:nvSpPr>
          <p:cNvPr id="3" name="副標題 2"/>
          <p:cNvSpPr>
            <a:spLocks noGrp="1"/>
          </p:cNvSpPr>
          <p:nvPr>
            <p:ph type="subTitle" idx="1"/>
          </p:nvPr>
        </p:nvSpPr>
        <p:spPr>
          <a:xfrm>
            <a:off x="685800" y="3505200"/>
            <a:ext cx="7630616" cy="1752600"/>
          </a:xfrm>
        </p:spPr>
        <p:txBody>
          <a:bodyPr>
            <a:normAutofit/>
          </a:bodyPr>
          <a:lstStyle/>
          <a:p>
            <a:r>
              <a:rPr lang="en-US" altLang="zh-TW" sz="3200" b="1" dirty="0" smtClean="0">
                <a:solidFill>
                  <a:srgbClr val="C00000"/>
                </a:solidFill>
                <a:latin typeface="+mj-ea"/>
                <a:ea typeface="+mj-ea"/>
              </a:rPr>
              <a:t>R</a:t>
            </a:r>
            <a:r>
              <a:rPr lang="zh-TW" altLang="en-US" sz="3200" b="1" dirty="0" smtClean="0">
                <a:solidFill>
                  <a:srgbClr val="C00000"/>
                </a:solidFill>
                <a:latin typeface="+mj-ea"/>
                <a:ea typeface="+mj-ea"/>
              </a:rPr>
              <a:t>與資料探勘</a:t>
            </a:r>
            <a:r>
              <a:rPr lang="en-US" altLang="zh-TW" sz="3200" b="1" dirty="0" smtClean="0">
                <a:solidFill>
                  <a:srgbClr val="C00000"/>
                </a:solidFill>
                <a:latin typeface="+mj-ea"/>
                <a:ea typeface="+mj-ea"/>
              </a:rPr>
              <a:t>(data mining)</a:t>
            </a:r>
            <a:r>
              <a:rPr lang="zh-TW" altLang="en-US" sz="3200" b="1" dirty="0" smtClean="0">
                <a:solidFill>
                  <a:srgbClr val="C00000"/>
                </a:solidFill>
                <a:latin typeface="+mj-ea"/>
                <a:ea typeface="+mj-ea"/>
              </a:rPr>
              <a:t>簡介</a:t>
            </a:r>
            <a:endParaRPr lang="zh-TW" altLang="en-US" sz="3200" b="1" dirty="0">
              <a:solidFill>
                <a:schemeClr val="accent2"/>
              </a:solidFill>
              <a:latin typeface="+mj-ea"/>
              <a:ea typeface="+mj-ea"/>
            </a:endParaRPr>
          </a:p>
          <a:p>
            <a:pPr lvl="0"/>
            <a:endParaRPr lang="en-US" altLang="zh-TW" sz="3200" b="1" dirty="0">
              <a:solidFill>
                <a:schemeClr val="accent2"/>
              </a:solidFill>
              <a:latin typeface="+mj-ea"/>
              <a:ea typeface="+mj-ea"/>
            </a:endParaRPr>
          </a:p>
          <a:p>
            <a:pPr lvl="0"/>
            <a:endParaRPr lang="zh-TW" altLang="zh-TW" sz="3200" dirty="0">
              <a:solidFill>
                <a:schemeClr val="accent2"/>
              </a:solidFill>
              <a:latin typeface="+mj-ea"/>
              <a:ea typeface="+mj-ea"/>
            </a:endParaRPr>
          </a:p>
          <a:p>
            <a:endParaRPr lang="zh-TW" altLang="en-US" b="1" dirty="0">
              <a:latin typeface="+mj-ea"/>
              <a:ea typeface="+mj-ea"/>
            </a:endParaRPr>
          </a:p>
        </p:txBody>
      </p:sp>
    </p:spTree>
    <p:extLst>
      <p:ext uri="{BB962C8B-B14F-4D97-AF65-F5344CB8AC3E}">
        <p14:creationId xmlns:p14="http://schemas.microsoft.com/office/powerpoint/2010/main" val="241820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3" name="內容版面配置區 2"/>
          <p:cNvSpPr>
            <a:spLocks noGrp="1"/>
          </p:cNvSpPr>
          <p:nvPr>
            <p:ph idx="1"/>
          </p:nvPr>
        </p:nvSpPr>
        <p:spPr/>
        <p:txBody>
          <a:bodyPr>
            <a:noAutofit/>
          </a:bodyPr>
          <a:lstStyle/>
          <a:p>
            <a:pPr marL="183600" lvl="2" indent="-183600">
              <a:lnSpc>
                <a:spcPct val="110000"/>
              </a:lnSpc>
            </a:pPr>
            <a:r>
              <a:rPr lang="en-US" altLang="zh-TW" sz="2800" dirty="0">
                <a:latin typeface="微軟正黑體" panose="020B0604030504040204" pitchFamily="34" charset="-120"/>
              </a:rPr>
              <a:t>Big Data</a:t>
            </a:r>
            <a:r>
              <a:rPr lang="zh-TW" altLang="en-US" sz="2800" dirty="0">
                <a:latin typeface="微軟正黑體" panose="020B0604030504040204" pitchFamily="34" charset="-120"/>
              </a:rPr>
              <a:t>應用在全球各國發酵之際，伴隨而來的問題，就是各國普遍缺乏資料科學家</a:t>
            </a:r>
            <a:r>
              <a:rPr lang="zh-TW" altLang="en-US" sz="2800" dirty="0" smtClean="0">
                <a:latin typeface="微軟正黑體" panose="020B0604030504040204" pitchFamily="34" charset="-120"/>
              </a:rPr>
              <a:t>。在</a:t>
            </a:r>
            <a:r>
              <a:rPr lang="zh-TW" altLang="en-US" sz="2800" dirty="0">
                <a:latin typeface="微軟正黑體" panose="020B0604030504040204" pitchFamily="34" charset="-120"/>
              </a:rPr>
              <a:t>臺灣，</a:t>
            </a:r>
            <a:r>
              <a:rPr lang="en-US" altLang="zh-TW" sz="2800" dirty="0">
                <a:latin typeface="微軟正黑體" panose="020B0604030504040204" pitchFamily="34" charset="-120"/>
              </a:rPr>
              <a:t>Big Data</a:t>
            </a:r>
            <a:r>
              <a:rPr lang="zh-TW" altLang="en-US" sz="2800" dirty="0">
                <a:latin typeface="微軟正黑體" panose="020B0604030504040204" pitchFamily="34" charset="-120"/>
              </a:rPr>
              <a:t>的應用雖然</a:t>
            </a:r>
            <a:r>
              <a:rPr lang="zh-TW" altLang="en-US" sz="2800" dirty="0" smtClean="0">
                <a:latin typeface="微軟正黑體" panose="020B0604030504040204" pitchFamily="34" charset="-120"/>
              </a:rPr>
              <a:t>才</a:t>
            </a:r>
            <a:r>
              <a:rPr lang="zh-TW" altLang="en-US" sz="2800" dirty="0">
                <a:latin typeface="微軟正黑體" panose="020B0604030504040204" pitchFamily="34" charset="-120"/>
              </a:rPr>
              <a:t>已經</a:t>
            </a:r>
            <a:r>
              <a:rPr lang="zh-TW" altLang="en-US" sz="2800" dirty="0" smtClean="0">
                <a:latin typeface="微軟正黑體" panose="020B0604030504040204" pitchFamily="34" charset="-120"/>
              </a:rPr>
              <a:t>萌芽</a:t>
            </a:r>
            <a:r>
              <a:rPr lang="zh-TW" altLang="en-US" sz="2800" dirty="0">
                <a:latin typeface="微軟正黑體" panose="020B0604030504040204" pitchFamily="34" charset="-120"/>
              </a:rPr>
              <a:t>，但是要面臨的幾項重大挑戰，除了</a:t>
            </a:r>
            <a:r>
              <a:rPr lang="zh-TW" altLang="en-US" sz="2800" dirty="0">
                <a:solidFill>
                  <a:srgbClr val="C00000"/>
                </a:solidFill>
                <a:latin typeface="微軟正黑體" panose="020B0604030504040204" pitchFamily="34" charset="-120"/>
              </a:rPr>
              <a:t>資料分析人才不足</a:t>
            </a:r>
            <a:r>
              <a:rPr lang="zh-TW" altLang="en-US" sz="2800" dirty="0">
                <a:latin typeface="微軟正黑體" panose="020B0604030504040204" pitchFamily="34" charset="-120"/>
              </a:rPr>
              <a:t>之外，其他還有</a:t>
            </a:r>
            <a:r>
              <a:rPr lang="zh-TW" altLang="en-US" sz="2800" dirty="0">
                <a:solidFill>
                  <a:srgbClr val="C00000"/>
                </a:solidFill>
                <a:latin typeface="微軟正黑體" panose="020B0604030504040204" pitchFamily="34" charset="-120"/>
              </a:rPr>
              <a:t>在地顧問服務不足</a:t>
            </a:r>
            <a:r>
              <a:rPr lang="zh-TW" altLang="en-US" sz="2800" dirty="0">
                <a:latin typeface="微軟正黑體" panose="020B0604030504040204" pitchFamily="34" charset="-120"/>
              </a:rPr>
              <a:t>以及對</a:t>
            </a:r>
            <a:r>
              <a:rPr lang="zh-TW" altLang="en-US" sz="2800" dirty="0">
                <a:solidFill>
                  <a:srgbClr val="C00000"/>
                </a:solidFill>
                <a:latin typeface="微軟正黑體" panose="020B0604030504040204" pitchFamily="34" charset="-120"/>
              </a:rPr>
              <a:t>資料價值的敏感度不足</a:t>
            </a:r>
            <a:r>
              <a:rPr lang="zh-TW" altLang="en-US" sz="2800" dirty="0">
                <a:latin typeface="微軟正黑體" panose="020B0604030504040204" pitchFamily="34" charset="-120"/>
              </a:rPr>
              <a:t>的問題，而這些因素都將影響巨量資料在臺灣市場的發展。資料科學家的工作職缺，從</a:t>
            </a:r>
            <a:r>
              <a:rPr lang="en-US" altLang="zh-TW" sz="2800" dirty="0">
                <a:latin typeface="微軟正黑體" panose="020B0604030504040204" pitchFamily="34" charset="-120"/>
              </a:rPr>
              <a:t>2011</a:t>
            </a:r>
            <a:r>
              <a:rPr lang="zh-TW" altLang="en-US" sz="2800" dirty="0">
                <a:latin typeface="微軟正黑體" panose="020B0604030504040204" pitchFamily="34" charset="-120"/>
              </a:rPr>
              <a:t>年開始急速攀升，成為</a:t>
            </a:r>
            <a:r>
              <a:rPr lang="zh-TW" altLang="en-US" sz="2800" dirty="0">
                <a:solidFill>
                  <a:srgbClr val="C00000"/>
                </a:solidFill>
                <a:latin typeface="微軟正黑體" panose="020B0604030504040204" pitchFamily="34" charset="-120"/>
              </a:rPr>
              <a:t>前</a:t>
            </a:r>
            <a:r>
              <a:rPr lang="en-US" altLang="zh-TW" sz="2800" dirty="0">
                <a:solidFill>
                  <a:srgbClr val="C00000"/>
                </a:solidFill>
                <a:latin typeface="微軟正黑體" panose="020B0604030504040204" pitchFamily="34" charset="-120"/>
              </a:rPr>
              <a:t>10</a:t>
            </a:r>
            <a:r>
              <a:rPr lang="zh-TW" altLang="en-US" sz="2800" dirty="0">
                <a:solidFill>
                  <a:srgbClr val="C00000"/>
                </a:solidFill>
                <a:latin typeface="微軟正黑體" panose="020B0604030504040204" pitchFamily="34" charset="-120"/>
              </a:rPr>
              <a:t>大熱門職缺</a:t>
            </a:r>
            <a:r>
              <a:rPr lang="zh-TW" altLang="en-US" sz="2800" dirty="0">
                <a:latin typeface="微軟正黑體" panose="020B0604030504040204" pitchFamily="34" charset="-120"/>
              </a:rPr>
              <a:t>。這項統計是匯集</a:t>
            </a:r>
            <a:r>
              <a:rPr lang="en-US" altLang="zh-TW" sz="2800" dirty="0">
                <a:latin typeface="微軟正黑體" panose="020B0604030504040204" pitchFamily="34" charset="-120"/>
              </a:rPr>
              <a:t>1</a:t>
            </a:r>
            <a:r>
              <a:rPr lang="zh-TW" altLang="en-US" sz="2800" dirty="0">
                <a:latin typeface="微軟正黑體" panose="020B0604030504040204" pitchFamily="34" charset="-120"/>
              </a:rPr>
              <a:t>千多個人力銀行的數百萬個職缺結果。</a:t>
            </a:r>
            <a:endParaRPr lang="zh-TW" altLang="en-US" sz="2800" dirty="0">
              <a:latin typeface="微軟正黑體" panose="020B0604030504040204" pitchFamily="34" charset="-120"/>
              <a:ea typeface="微軟正黑體" panose="020B0604030504040204" pitchFamily="34" charset="-120"/>
            </a:endParaRPr>
          </a:p>
        </p:txBody>
      </p:sp>
      <p:sp>
        <p:nvSpPr>
          <p:cNvPr id="5" name="矩形 4"/>
          <p:cNvSpPr/>
          <p:nvPr/>
        </p:nvSpPr>
        <p:spPr>
          <a:xfrm>
            <a:off x="4355976" y="6183868"/>
            <a:ext cx="4442306" cy="369332"/>
          </a:xfrm>
          <a:prstGeom prst="rect">
            <a:avLst/>
          </a:prstGeom>
        </p:spPr>
        <p:txBody>
          <a:bodyPr wrap="none">
            <a:spAutoFit/>
          </a:bodyPr>
          <a:lstStyle/>
          <a:p>
            <a:r>
              <a:rPr lang="en-US" altLang="zh-TW" dirty="0"/>
              <a:t>http://www.iiiedu.org.tw/ites/portal/DS.htm</a:t>
            </a:r>
            <a:endParaRPr lang="zh-TW" altLang="en-US" dirty="0"/>
          </a:p>
        </p:txBody>
      </p:sp>
    </p:spTree>
    <p:extLst>
      <p:ext uri="{BB962C8B-B14F-4D97-AF65-F5344CB8AC3E}">
        <p14:creationId xmlns:p14="http://schemas.microsoft.com/office/powerpoint/2010/main" val="1203721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5" name="矩形 4"/>
          <p:cNvSpPr/>
          <p:nvPr/>
        </p:nvSpPr>
        <p:spPr>
          <a:xfrm>
            <a:off x="3563888" y="844034"/>
            <a:ext cx="4442306" cy="369332"/>
          </a:xfrm>
          <a:prstGeom prst="rect">
            <a:avLst/>
          </a:prstGeom>
        </p:spPr>
        <p:txBody>
          <a:bodyPr wrap="none">
            <a:spAutoFit/>
          </a:bodyPr>
          <a:lstStyle/>
          <a:p>
            <a:r>
              <a:rPr lang="en-US" altLang="zh-TW" dirty="0"/>
              <a:t>http://www.iiiedu.org.tw/ites/portal/DS.htm</a:t>
            </a:r>
            <a:endParaRPr lang="zh-TW" altLang="en-US" dirty="0"/>
          </a:p>
        </p:txBody>
      </p:sp>
      <p:pic>
        <p:nvPicPr>
          <p:cNvPr id="2052" name="Picture 4" descr="http://www.iiiedu.org.tw/ites/images/julie/DS_MAP.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134" y="1412776"/>
            <a:ext cx="7393732" cy="522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237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3" name="內容版面配置區 2"/>
          <p:cNvSpPr>
            <a:spLocks noGrp="1"/>
          </p:cNvSpPr>
          <p:nvPr>
            <p:ph idx="1"/>
          </p:nvPr>
        </p:nvSpPr>
        <p:spPr/>
        <p:txBody>
          <a:bodyPr/>
          <a:lstStyle/>
          <a:p>
            <a:r>
              <a:rPr lang="zh-TW" altLang="en-US" dirty="0"/>
              <a:t>當資訊科學</a:t>
            </a:r>
            <a:r>
              <a:rPr lang="zh-TW" altLang="en-US" dirty="0">
                <a:solidFill>
                  <a:srgbClr val="C00000"/>
                </a:solidFill>
              </a:rPr>
              <a:t>博士</a:t>
            </a:r>
            <a:r>
              <a:rPr lang="zh-TW" altLang="en-US" dirty="0"/>
              <a:t>碰上數據時，常常會花太多時間思考用哪種</a:t>
            </a:r>
            <a:r>
              <a:rPr lang="zh-TW" altLang="en-US" dirty="0">
                <a:solidFill>
                  <a:srgbClr val="C00000"/>
                </a:solidFill>
              </a:rPr>
              <a:t>演算法</a:t>
            </a:r>
            <a:r>
              <a:rPr lang="zh-TW" altLang="en-US" dirty="0"/>
              <a:t>，反而忽略一般性問題。像是</a:t>
            </a:r>
            <a:r>
              <a:rPr lang="zh-TW" altLang="en-US" dirty="0">
                <a:solidFill>
                  <a:srgbClr val="C00000"/>
                </a:solidFill>
              </a:rPr>
              <a:t>哪套變數（或特徵</a:t>
            </a:r>
            <a:r>
              <a:rPr lang="zh-TW" altLang="en-US" dirty="0"/>
              <a:t>）</a:t>
            </a:r>
            <a:r>
              <a:rPr lang="zh-TW" altLang="en-US" dirty="0">
                <a:solidFill>
                  <a:srgbClr val="C00000"/>
                </a:solidFill>
              </a:rPr>
              <a:t>比較重要</a:t>
            </a:r>
            <a:r>
              <a:rPr lang="zh-TW" altLang="en-US" dirty="0"/>
              <a:t>等等</a:t>
            </a:r>
            <a:r>
              <a:rPr lang="zh-TW" altLang="en-US" dirty="0" smtClean="0"/>
              <a:t>。</a:t>
            </a:r>
            <a:endParaRPr lang="en-US" altLang="zh-TW" dirty="0" smtClean="0"/>
          </a:p>
          <a:p>
            <a:r>
              <a:rPr lang="zh-TW" altLang="en-US" dirty="0" smtClean="0"/>
              <a:t>資料</a:t>
            </a:r>
            <a:r>
              <a:rPr lang="zh-TW" altLang="en-US" dirty="0"/>
              <a:t>科學家康迪多（</a:t>
            </a:r>
            <a:r>
              <a:rPr lang="en-US" altLang="zh-TW" dirty="0"/>
              <a:t>John </a:t>
            </a:r>
            <a:r>
              <a:rPr lang="en-US" altLang="zh-TW" dirty="0" err="1"/>
              <a:t>Candido</a:t>
            </a:r>
            <a:r>
              <a:rPr lang="zh-TW" altLang="en-US" dirty="0"/>
              <a:t>）說：「我不想貶低</a:t>
            </a:r>
            <a:r>
              <a:rPr lang="zh-TW" altLang="en-US" dirty="0">
                <a:solidFill>
                  <a:srgbClr val="C00000"/>
                </a:solidFill>
              </a:rPr>
              <a:t>博士學歷</a:t>
            </a:r>
            <a:r>
              <a:rPr lang="zh-TW" altLang="en-US" dirty="0"/>
              <a:t>的價值，但我不覺得這是（成為好的資料科學家的）必要條件。」</a:t>
            </a:r>
            <a:endParaRPr lang="en-US" altLang="zh-TW" dirty="0" smtClean="0"/>
          </a:p>
          <a:p>
            <a:r>
              <a:rPr lang="zh-TW" altLang="en-US" dirty="0" smtClean="0">
                <a:solidFill>
                  <a:srgbClr val="C00000"/>
                </a:solidFill>
              </a:rPr>
              <a:t>資料分析</a:t>
            </a:r>
            <a:r>
              <a:rPr lang="zh-TW" altLang="en-US" dirty="0">
                <a:solidFill>
                  <a:srgbClr val="C00000"/>
                </a:solidFill>
              </a:rPr>
              <a:t>師</a:t>
            </a:r>
            <a:r>
              <a:rPr lang="zh-TW" altLang="en-US" dirty="0"/>
              <a:t>和</a:t>
            </a:r>
            <a:r>
              <a:rPr lang="zh-TW" altLang="en-US" dirty="0">
                <a:solidFill>
                  <a:srgbClr val="C00000"/>
                </a:solidFill>
              </a:rPr>
              <a:t>商業情報專家</a:t>
            </a:r>
            <a:r>
              <a:rPr lang="zh-TW" altLang="en-US" dirty="0"/>
              <a:t>知道要</a:t>
            </a:r>
            <a:r>
              <a:rPr lang="zh-TW" altLang="en-US" dirty="0">
                <a:solidFill>
                  <a:srgbClr val="C00000"/>
                </a:solidFill>
              </a:rPr>
              <a:t>分析哪些資料</a:t>
            </a:r>
            <a:r>
              <a:rPr lang="zh-TW" altLang="en-US" dirty="0"/>
              <a:t>，但資料科學家的作法更具實驗性，他們必須找出資料組合，想出可以從中</a:t>
            </a:r>
            <a:r>
              <a:rPr lang="zh-TW" altLang="en-US" dirty="0">
                <a:solidFill>
                  <a:srgbClr val="C00000"/>
                </a:solidFill>
              </a:rPr>
              <a:t>挖掘出哪些資訊</a:t>
            </a:r>
            <a:r>
              <a:rPr lang="zh-TW" altLang="en-US" dirty="0"/>
              <a:t>，以及</a:t>
            </a:r>
            <a:r>
              <a:rPr lang="zh-TW" altLang="en-US" dirty="0">
                <a:solidFill>
                  <a:srgbClr val="C00000"/>
                </a:solidFill>
              </a:rPr>
              <a:t>如何挖掘</a:t>
            </a:r>
            <a:r>
              <a:rPr lang="zh-TW" altLang="en-US" dirty="0"/>
              <a:t>。</a:t>
            </a:r>
          </a:p>
        </p:txBody>
      </p:sp>
      <p:sp>
        <p:nvSpPr>
          <p:cNvPr id="5" name="矩形 4"/>
          <p:cNvSpPr/>
          <p:nvPr/>
        </p:nvSpPr>
        <p:spPr>
          <a:xfrm>
            <a:off x="2555776" y="5517232"/>
            <a:ext cx="5840125" cy="369332"/>
          </a:xfrm>
          <a:prstGeom prst="rect">
            <a:avLst/>
          </a:prstGeom>
        </p:spPr>
        <p:txBody>
          <a:bodyPr wrap="none">
            <a:spAutoFit/>
          </a:bodyPr>
          <a:lstStyle/>
          <a:p>
            <a:r>
              <a:rPr lang="en-US" altLang="zh-TW" dirty="0"/>
              <a:t>http://www.wired.tw/2013/05/02/datascientist/index.html</a:t>
            </a:r>
            <a:endParaRPr lang="zh-TW" altLang="en-US" dirty="0"/>
          </a:p>
        </p:txBody>
      </p:sp>
    </p:spTree>
    <p:extLst>
      <p:ext uri="{BB962C8B-B14F-4D97-AF65-F5344CB8AC3E}">
        <p14:creationId xmlns:p14="http://schemas.microsoft.com/office/powerpoint/2010/main" val="391689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183600" lvl="2" indent="-183600">
              <a:lnSpc>
                <a:spcPct val="110000"/>
              </a:lnSpc>
            </a:pPr>
            <a:r>
              <a:rPr lang="en-US" altLang="zh-TW" sz="2800" dirty="0">
                <a:latin typeface="微軟正黑體" panose="020B0604030504040204" pitchFamily="34" charset="-120"/>
              </a:rPr>
              <a:t>Because R is one of the most demanded scripting language developed by and for statisticians. </a:t>
            </a:r>
            <a:r>
              <a:rPr lang="en-US" altLang="zh-TW" sz="2800" dirty="0" smtClean="0">
                <a:latin typeface="微軟正黑體" panose="020B0604030504040204" pitchFamily="34" charset="-120"/>
              </a:rPr>
              <a:t>R</a:t>
            </a:r>
            <a:r>
              <a:rPr lang="zh-TW" altLang="en-US" sz="2800" dirty="0" smtClean="0">
                <a:latin typeface="微軟正黑體" panose="020B0604030504040204" pitchFamily="34" charset="-120"/>
              </a:rPr>
              <a:t>是為與被統計學家所開發的最需要的語言之一。</a:t>
            </a:r>
            <a:endParaRPr lang="en-US" altLang="zh-TW" sz="2800" dirty="0" smtClean="0">
              <a:latin typeface="微軟正黑體" panose="020B0604030504040204" pitchFamily="34" charset="-120"/>
            </a:endParaRPr>
          </a:p>
          <a:p>
            <a:pPr marL="183600" lvl="2" indent="-183600">
              <a:lnSpc>
                <a:spcPct val="110000"/>
              </a:lnSpc>
            </a:pPr>
            <a:r>
              <a:rPr lang="en-US" altLang="zh-TW" sz="2800" dirty="0" smtClean="0">
                <a:latin typeface="微軟正黑體" panose="020B0604030504040204" pitchFamily="34" charset="-120"/>
              </a:rPr>
              <a:t>With </a:t>
            </a:r>
            <a:r>
              <a:rPr lang="en-US" altLang="zh-TW" sz="2800" dirty="0">
                <a:latin typeface="微軟正黑體" panose="020B0604030504040204" pitchFamily="34" charset="-120"/>
              </a:rPr>
              <a:t>its unparalleled advantages, we introduce to you what R can do for present and future Business Analysts</a:t>
            </a:r>
            <a:r>
              <a:rPr lang="en-US" altLang="zh-TW" sz="2800" dirty="0" smtClean="0">
                <a:latin typeface="微軟正黑體" panose="020B0604030504040204" pitchFamily="34" charset="-120"/>
              </a:rPr>
              <a:t>.</a:t>
            </a:r>
            <a:r>
              <a:rPr lang="zh-TW" altLang="en-US" sz="2800" dirty="0">
                <a:latin typeface="微軟正黑體" panose="020B0604030504040204" pitchFamily="34" charset="-120"/>
              </a:rPr>
              <a:t>憑藉其無可比擬的優勢，我們向大家</a:t>
            </a:r>
            <a:r>
              <a:rPr lang="zh-TW" altLang="en-US" sz="2800" dirty="0" smtClean="0">
                <a:latin typeface="微軟正黑體" panose="020B0604030504040204" pitchFamily="34" charset="-120"/>
              </a:rPr>
              <a:t>介紹</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能夠為當前和未來</a:t>
            </a:r>
            <a:r>
              <a:rPr lang="zh-TW" altLang="en-US" sz="2800" dirty="0" smtClean="0">
                <a:latin typeface="微軟正黑體" panose="020B0604030504040204" pitchFamily="34" charset="-120"/>
              </a:rPr>
              <a:t>的商業分析</a:t>
            </a:r>
            <a:r>
              <a:rPr lang="zh-TW" altLang="en-US" sz="2800" dirty="0">
                <a:latin typeface="微軟正黑體" panose="020B0604030504040204" pitchFamily="34" charset="-120"/>
              </a:rPr>
              <a:t>師做什麼。</a:t>
            </a:r>
            <a:endParaRPr lang="zh-TW" altLang="en-US" sz="2800" dirty="0">
              <a:latin typeface="微軟正黑體" panose="020B0604030504040204" pitchFamily="34" charset="-120"/>
              <a:ea typeface="微軟正黑體" panose="020B0604030504040204" pitchFamily="34" charset="-120"/>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2941027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endParaRPr lang="zh-TW" altLang="en-US" b="1" dirty="0">
              <a:solidFill>
                <a:schemeClr val="accent4"/>
              </a:solidFill>
            </a:endParaRPr>
          </a:p>
        </p:txBody>
      </p:sp>
      <p:pic>
        <p:nvPicPr>
          <p:cNvPr id="1026" name="Picture 2" descr="http://www.edureka.in/blog/wp-content/uploads/2013/06/Why-Learn-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45720"/>
            <a:ext cx="7378859" cy="430945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2815926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a:pPr>
            <a:r>
              <a:rPr lang="en-US" altLang="zh-TW" sz="2800" dirty="0" smtClean="0">
                <a:solidFill>
                  <a:srgbClr val="C00000"/>
                </a:solidFill>
                <a:latin typeface="微軟正黑體" panose="020B0604030504040204" pitchFamily="34" charset="-120"/>
              </a:rPr>
              <a:t>R </a:t>
            </a:r>
            <a:r>
              <a:rPr lang="en-US" altLang="zh-TW" sz="2800" dirty="0">
                <a:solidFill>
                  <a:srgbClr val="C00000"/>
                </a:solidFill>
                <a:latin typeface="微軟正黑體" panose="020B0604030504040204" pitchFamily="34" charset="-120"/>
              </a:rPr>
              <a:t>is a Free, Open Source </a:t>
            </a:r>
            <a:r>
              <a:rPr lang="en-US" altLang="zh-TW" sz="2800" dirty="0" smtClean="0">
                <a:solidFill>
                  <a:srgbClr val="C00000"/>
                </a:solidFill>
                <a:latin typeface="微軟正黑體" panose="020B0604030504040204" pitchFamily="34" charset="-120"/>
              </a:rPr>
              <a:t>Language(R</a:t>
            </a:r>
            <a:r>
              <a:rPr lang="zh-TW" altLang="en-US" sz="2800" dirty="0">
                <a:solidFill>
                  <a:srgbClr val="C00000"/>
                </a:solidFill>
                <a:latin typeface="微軟正黑體" panose="020B0604030504040204" pitchFamily="34" charset="-120"/>
              </a:rPr>
              <a:t>是免付費的公開軟體</a:t>
            </a:r>
            <a:r>
              <a:rPr lang="en-US" altLang="zh-TW" sz="2800" dirty="0" smtClean="0">
                <a:solidFill>
                  <a:srgbClr val="C00000"/>
                </a:solidFill>
                <a:latin typeface="微軟正黑體" panose="020B0604030504040204" pitchFamily="34" charset="-120"/>
              </a:rPr>
              <a:t>)</a:t>
            </a:r>
          </a:p>
          <a:p>
            <a:pPr marL="457200" lvl="2" indent="-457200">
              <a:lnSpc>
                <a:spcPct val="110000"/>
              </a:lnSpc>
            </a:pPr>
            <a:r>
              <a:rPr lang="en-US" altLang="zh-TW" sz="2800" dirty="0">
                <a:latin typeface="微軟正黑體" panose="020B0604030504040204" pitchFamily="34" charset="-120"/>
              </a:rPr>
              <a:t>R</a:t>
            </a:r>
            <a:r>
              <a:rPr lang="zh-TW" altLang="en-US" sz="2800" dirty="0">
                <a:latin typeface="微軟正黑體" panose="020B0604030504040204" pitchFamily="34" charset="-120"/>
              </a:rPr>
              <a:t>是免費提供</a:t>
            </a:r>
            <a:r>
              <a:rPr lang="zh-TW" altLang="en-US" sz="2800" dirty="0" smtClean="0">
                <a:latin typeface="微軟正黑體" panose="020B0604030504040204" pitchFamily="34" charset="-120"/>
              </a:rPr>
              <a:t>的！</a:t>
            </a:r>
            <a:r>
              <a:rPr lang="zh-TW" altLang="en-US" sz="2800" dirty="0">
                <a:latin typeface="微軟正黑體" panose="020B0604030504040204" pitchFamily="34" charset="-120"/>
              </a:rPr>
              <a:t>這意味著，任何人都可以從互聯網上下載</a:t>
            </a:r>
            <a:r>
              <a:rPr lang="en-US" altLang="zh-TW" sz="2800" dirty="0" smtClean="0">
                <a:latin typeface="微軟正黑體" panose="020B0604030504040204" pitchFamily="34" charset="-120"/>
              </a:rPr>
              <a:t>R</a:t>
            </a:r>
            <a:r>
              <a:rPr lang="zh-TW" altLang="en-US" sz="2800" dirty="0" smtClean="0">
                <a:latin typeface="微軟正黑體" panose="020B0604030504040204" pitchFamily="34" charset="-120"/>
              </a:rPr>
              <a:t>，</a:t>
            </a:r>
            <a:r>
              <a:rPr lang="zh-TW" altLang="en-US" sz="2800" dirty="0">
                <a:latin typeface="微軟正黑體" panose="020B0604030504040204" pitchFamily="34" charset="-120"/>
              </a:rPr>
              <a:t>並開始工作。 還有什麼？你甚至可以修改代碼並添加您自己的創新吧。 </a:t>
            </a:r>
            <a:r>
              <a:rPr lang="en-US" altLang="zh-TW" sz="2800" dirty="0" smtClean="0">
                <a:latin typeface="微軟正黑體" panose="020B0604030504040204" pitchFamily="34" charset="-120"/>
              </a:rPr>
              <a:t>R</a:t>
            </a:r>
            <a:r>
              <a:rPr lang="zh-TW" altLang="en-US" sz="2800" dirty="0" smtClean="0">
                <a:latin typeface="微軟正黑體" panose="020B0604030504040204" pitchFamily="34" charset="-120"/>
              </a:rPr>
              <a:t>沒有許可的限制，</a:t>
            </a:r>
            <a:r>
              <a:rPr lang="zh-TW" altLang="en-US" sz="2800" dirty="0">
                <a:latin typeface="微軟正黑體" panose="020B0604030504040204" pitchFamily="34" charset="-120"/>
              </a:rPr>
              <a:t>因為它是在</a:t>
            </a:r>
            <a:r>
              <a:rPr lang="en-US" altLang="zh-TW" sz="2800" dirty="0">
                <a:latin typeface="微軟正黑體" panose="020B0604030504040204" pitchFamily="34" charset="-120"/>
              </a:rPr>
              <a:t>GNU</a:t>
            </a:r>
            <a:r>
              <a:rPr lang="zh-TW" altLang="en-US" sz="2800" dirty="0">
                <a:latin typeface="微軟正黑體" panose="020B0604030504040204" pitchFamily="34" charset="-120"/>
              </a:rPr>
              <a:t>（通用公共許可證</a:t>
            </a:r>
            <a:r>
              <a:rPr lang="zh-TW" altLang="en-US" sz="2800" dirty="0" smtClean="0">
                <a:latin typeface="微軟正黑體" panose="020B0604030504040204" pitchFamily="34" charset="-120"/>
              </a:rPr>
              <a:t>）發行的，</a:t>
            </a:r>
            <a:r>
              <a:rPr lang="zh-TW" altLang="en-US" sz="2800" dirty="0">
                <a:latin typeface="微軟正黑體" panose="020B0604030504040204" pitchFamily="34" charset="-120"/>
              </a:rPr>
              <a:t>是一個</a:t>
            </a:r>
            <a:r>
              <a:rPr lang="zh-TW" altLang="en-US" sz="2800" dirty="0" smtClean="0">
                <a:latin typeface="微軟正黑體" panose="020B0604030504040204" pitchFamily="34" charset="-120"/>
              </a:rPr>
              <a:t>開</a:t>
            </a:r>
            <a:r>
              <a:rPr lang="zh-TW" altLang="en-US" sz="2800" dirty="0">
                <a:latin typeface="微軟正黑體" panose="020B0604030504040204" pitchFamily="34" charset="-120"/>
              </a:rPr>
              <a:t>放</a:t>
            </a:r>
            <a:r>
              <a:rPr lang="zh-TW" altLang="en-US" sz="2800" dirty="0" smtClean="0">
                <a:latin typeface="微軟正黑體" panose="020B0604030504040204" pitchFamily="34" charset="-120"/>
              </a:rPr>
              <a:t>程式碼的語言</a:t>
            </a:r>
            <a:r>
              <a:rPr lang="zh-TW" altLang="en-US" sz="2800" dirty="0" smtClean="0">
                <a:latin typeface="新細明體" panose="02020500000000000000" pitchFamily="18" charset="-120"/>
                <a:ea typeface="新細明體" panose="02020500000000000000" pitchFamily="18" charset="-120"/>
              </a:rPr>
              <a:t>。</a:t>
            </a:r>
            <a:endParaRPr lang="zh-TW" altLang="en-US" sz="2800" dirty="0">
              <a:latin typeface="微軟正黑體" panose="020B0604030504040204" pitchFamily="34" charset="-120"/>
              <a:ea typeface="微軟正黑體" panose="020B0604030504040204" pitchFamily="34" charset="-120"/>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462335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0" lvl="2" indent="0">
              <a:lnSpc>
                <a:spcPct val="110000"/>
              </a:lnSpc>
              <a:buNone/>
            </a:pPr>
            <a:r>
              <a:rPr lang="en-US" altLang="zh-TW" sz="2800" dirty="0">
                <a:solidFill>
                  <a:srgbClr val="C00000"/>
                </a:solidFill>
                <a:latin typeface="微軟正黑體" panose="020B0604030504040204" pitchFamily="34" charset="-120"/>
              </a:rPr>
              <a:t>2.  R is Cross-Platform </a:t>
            </a:r>
            <a:r>
              <a:rPr lang="en-US" altLang="zh-TW" sz="2800" dirty="0" smtClean="0">
                <a:solidFill>
                  <a:srgbClr val="C00000"/>
                </a:solidFill>
                <a:latin typeface="微軟正黑體" panose="020B0604030504040204" pitchFamily="34" charset="-120"/>
              </a:rPr>
              <a:t>Compatible(</a:t>
            </a:r>
            <a:r>
              <a:rPr lang="zh-TW" altLang="en-US" sz="2800" dirty="0" smtClean="0">
                <a:solidFill>
                  <a:srgbClr val="C00000"/>
                </a:solidFill>
                <a:latin typeface="微軟正黑體" panose="020B0604030504040204" pitchFamily="34" charset="-120"/>
              </a:rPr>
              <a:t>跨平台相容的</a:t>
            </a:r>
            <a:r>
              <a:rPr lang="en-US" altLang="zh-TW" sz="2800" dirty="0" smtClean="0">
                <a:solidFill>
                  <a:srgbClr val="C00000"/>
                </a:solidFill>
                <a:latin typeface="微軟正黑體" panose="020B0604030504040204" pitchFamily="34" charset="-120"/>
              </a:rPr>
              <a:t>):</a:t>
            </a:r>
          </a:p>
          <a:p>
            <a:pPr marL="514350" lvl="2" indent="-514350">
              <a:lnSpc>
                <a:spcPct val="110000"/>
              </a:lnSpc>
            </a:pPr>
            <a:r>
              <a:rPr lang="zh-TW" altLang="en-US" sz="2800" dirty="0" smtClean="0">
                <a:latin typeface="+mn-ea"/>
              </a:rPr>
              <a:t>其</a:t>
            </a:r>
            <a:r>
              <a:rPr lang="zh-TW" altLang="en-US" sz="2800" dirty="0">
                <a:latin typeface="+mn-ea"/>
              </a:rPr>
              <a:t>中的</a:t>
            </a:r>
            <a:r>
              <a:rPr lang="en-US" altLang="zh-TW" sz="2800" dirty="0">
                <a:latin typeface="+mn-ea"/>
              </a:rPr>
              <a:t>R</a:t>
            </a:r>
            <a:r>
              <a:rPr lang="zh-TW" altLang="en-US" sz="2800" dirty="0">
                <a:latin typeface="+mn-ea"/>
              </a:rPr>
              <a:t>的最大的優點就是可以在多</a:t>
            </a:r>
            <a:r>
              <a:rPr lang="zh-TW" altLang="en-US" sz="2800" dirty="0" smtClean="0">
                <a:latin typeface="+mn-ea"/>
              </a:rPr>
              <a:t>個作業系統</a:t>
            </a:r>
            <a:r>
              <a:rPr lang="zh-TW" altLang="en-US" sz="2800" dirty="0">
                <a:latin typeface="+mn-ea"/>
              </a:rPr>
              <a:t>和各種</a:t>
            </a:r>
            <a:r>
              <a:rPr lang="zh-TW" altLang="en-US" sz="2800" dirty="0" smtClean="0">
                <a:latin typeface="+mn-ea"/>
              </a:rPr>
              <a:t>軟體</a:t>
            </a:r>
            <a:r>
              <a:rPr lang="en-US" altLang="zh-TW" sz="2800" dirty="0" smtClean="0">
                <a:latin typeface="+mn-ea"/>
              </a:rPr>
              <a:t>/</a:t>
            </a:r>
            <a:r>
              <a:rPr lang="zh-TW" altLang="en-US" sz="2800" dirty="0" smtClean="0">
                <a:latin typeface="+mn-ea"/>
              </a:rPr>
              <a:t>硬體上執行</a:t>
            </a:r>
            <a:r>
              <a:rPr lang="en-US" altLang="zh-TW" sz="2800" dirty="0" smtClean="0">
                <a:latin typeface="+mn-ea"/>
              </a:rPr>
              <a:t>R</a:t>
            </a:r>
            <a:r>
              <a:rPr lang="zh-TW" altLang="en-US" sz="2800" dirty="0" smtClean="0">
                <a:latin typeface="+mn-ea"/>
              </a:rPr>
              <a:t>。</a:t>
            </a:r>
            <a:r>
              <a:rPr lang="zh-TW" altLang="en-US" sz="2800" dirty="0">
                <a:latin typeface="+mn-ea"/>
              </a:rPr>
              <a:t>它經常使用在</a:t>
            </a:r>
            <a:r>
              <a:rPr lang="en-US" altLang="zh-TW" sz="2800" dirty="0">
                <a:latin typeface="+mn-ea"/>
              </a:rPr>
              <a:t>Microsoft Windows</a:t>
            </a:r>
            <a:r>
              <a:rPr lang="zh-TW" altLang="en-US" sz="2800" dirty="0">
                <a:latin typeface="+mn-ea"/>
              </a:rPr>
              <a:t>（</a:t>
            </a:r>
            <a:r>
              <a:rPr lang="en-US" altLang="zh-TW" sz="2800" dirty="0">
                <a:latin typeface="+mn-ea"/>
              </a:rPr>
              <a:t>32</a:t>
            </a:r>
            <a:r>
              <a:rPr lang="zh-TW" altLang="en-US" sz="2800" dirty="0">
                <a:latin typeface="+mn-ea"/>
              </a:rPr>
              <a:t>位和</a:t>
            </a:r>
            <a:r>
              <a:rPr lang="en-US" altLang="zh-TW" sz="2800" dirty="0">
                <a:latin typeface="+mn-ea"/>
              </a:rPr>
              <a:t>64</a:t>
            </a:r>
            <a:r>
              <a:rPr lang="zh-TW" altLang="en-US" sz="2800" dirty="0">
                <a:latin typeface="+mn-ea"/>
              </a:rPr>
              <a:t>位），蘋果，</a:t>
            </a:r>
            <a:r>
              <a:rPr lang="en-US" altLang="zh-TW" sz="2800" dirty="0">
                <a:latin typeface="+mn-ea"/>
              </a:rPr>
              <a:t>GNU / Linux</a:t>
            </a:r>
            <a:r>
              <a:rPr lang="zh-TW" altLang="en-US" sz="2800" dirty="0">
                <a:latin typeface="+mn-ea"/>
              </a:rPr>
              <a:t>，</a:t>
            </a:r>
            <a:r>
              <a:rPr lang="en-US" altLang="zh-TW" sz="2800" dirty="0">
                <a:latin typeface="+mn-ea"/>
              </a:rPr>
              <a:t>UNIX</a:t>
            </a:r>
            <a:r>
              <a:rPr lang="zh-TW" altLang="en-US" sz="2800" dirty="0">
                <a:latin typeface="+mn-ea"/>
              </a:rPr>
              <a:t>以及其</a:t>
            </a:r>
            <a:r>
              <a:rPr lang="zh-TW" altLang="en-US" sz="2800" dirty="0" smtClean="0">
                <a:latin typeface="+mn-ea"/>
              </a:rPr>
              <a:t>衍生出的系統，</a:t>
            </a:r>
            <a:r>
              <a:rPr lang="zh-TW" altLang="en-US" sz="2800" dirty="0">
                <a:latin typeface="+mn-ea"/>
              </a:rPr>
              <a:t>如</a:t>
            </a:r>
            <a:r>
              <a:rPr lang="en-US" altLang="zh-TW" sz="2800" dirty="0">
                <a:latin typeface="+mn-ea"/>
              </a:rPr>
              <a:t>Mac OS </a:t>
            </a:r>
            <a:r>
              <a:rPr lang="en-US" altLang="zh-TW" sz="2800" dirty="0" smtClean="0">
                <a:latin typeface="+mn-ea"/>
              </a:rPr>
              <a:t>X</a:t>
            </a:r>
            <a:r>
              <a:rPr lang="zh-TW" altLang="en-US" sz="2800" dirty="0" smtClean="0">
                <a:latin typeface="+mn-ea"/>
              </a:rPr>
              <a:t>，</a:t>
            </a:r>
            <a:r>
              <a:rPr lang="en-US" altLang="zh-TW" sz="2800" dirty="0" smtClean="0">
                <a:latin typeface="+mn-ea"/>
              </a:rPr>
              <a:t>Darwin</a:t>
            </a:r>
            <a:r>
              <a:rPr lang="zh-TW" altLang="en-US" sz="2800" dirty="0" smtClean="0">
                <a:latin typeface="+mn-ea"/>
              </a:rPr>
              <a:t>，</a:t>
            </a:r>
            <a:r>
              <a:rPr lang="en-US" altLang="zh-TW" sz="2800" dirty="0" smtClean="0">
                <a:latin typeface="+mn-ea"/>
              </a:rPr>
              <a:t>FreeBSD</a:t>
            </a:r>
            <a:r>
              <a:rPr lang="zh-TW" altLang="en-US" sz="2800" dirty="0" smtClean="0">
                <a:latin typeface="+mn-ea"/>
              </a:rPr>
              <a:t>，</a:t>
            </a:r>
            <a:r>
              <a:rPr lang="en-US" altLang="zh-TW" sz="2800" dirty="0">
                <a:latin typeface="+mn-ea"/>
              </a:rPr>
              <a:t>Solaris</a:t>
            </a:r>
            <a:r>
              <a:rPr lang="zh-TW" altLang="en-US" sz="2800" dirty="0" smtClean="0">
                <a:latin typeface="+mn-ea"/>
              </a:rPr>
              <a:t>等</a:t>
            </a:r>
            <a:r>
              <a:rPr lang="zh-TW" altLang="en-US" sz="2800" dirty="0" smtClean="0">
                <a:latin typeface="新細明體" panose="02020500000000000000" pitchFamily="18" charset="-120"/>
                <a:ea typeface="新細明體" panose="02020500000000000000" pitchFamily="18" charset="-120"/>
              </a:rPr>
              <a:t>。</a:t>
            </a:r>
            <a:r>
              <a:rPr lang="zh-TW" altLang="en-US" sz="2800" dirty="0" smtClean="0">
                <a:latin typeface="+mn-ea"/>
              </a:rPr>
              <a:t>它</a:t>
            </a:r>
            <a:r>
              <a:rPr lang="zh-TW" altLang="en-US" sz="2800" dirty="0">
                <a:latin typeface="+mn-ea"/>
              </a:rPr>
              <a:t>還</a:t>
            </a:r>
            <a:r>
              <a:rPr lang="zh-TW" altLang="en-US" sz="2800" dirty="0" smtClean="0">
                <a:latin typeface="+mn-ea"/>
              </a:rPr>
              <a:t>可以在</a:t>
            </a:r>
            <a:r>
              <a:rPr lang="en-US" altLang="zh-TW" sz="2800" dirty="0" smtClean="0">
                <a:latin typeface="+mn-ea"/>
              </a:rPr>
              <a:t>Mainframes</a:t>
            </a:r>
            <a:r>
              <a:rPr lang="zh-TW" altLang="en-US" sz="2800" dirty="0" smtClean="0">
                <a:latin typeface="+mn-ea"/>
              </a:rPr>
              <a:t>的系統上運行</a:t>
            </a:r>
            <a:r>
              <a:rPr lang="zh-TW" altLang="en-US" sz="2800" dirty="0">
                <a:latin typeface="+mn-ea"/>
              </a:rPr>
              <a:t>。由於將</a:t>
            </a:r>
            <a:r>
              <a:rPr lang="en-US" altLang="zh-TW" sz="2800" dirty="0">
                <a:latin typeface="+mn-ea"/>
              </a:rPr>
              <a:t>R</a:t>
            </a:r>
            <a:r>
              <a:rPr lang="zh-TW" altLang="en-US" sz="2800" dirty="0">
                <a:latin typeface="+mn-ea"/>
              </a:rPr>
              <a:t>開發核心團隊投入的努力，使其跨平台兼容！</a:t>
            </a: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2119878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startAt="3"/>
            </a:pPr>
            <a:r>
              <a:rPr lang="en-US" altLang="zh-TW" sz="2800" dirty="0" smtClean="0">
                <a:solidFill>
                  <a:srgbClr val="C00000"/>
                </a:solidFill>
                <a:latin typeface="微軟正黑體" panose="020B0604030504040204" pitchFamily="34" charset="-120"/>
              </a:rPr>
              <a:t>Most </a:t>
            </a:r>
            <a:r>
              <a:rPr lang="en-US" altLang="zh-TW" sz="2800" dirty="0">
                <a:solidFill>
                  <a:srgbClr val="C00000"/>
                </a:solidFill>
                <a:latin typeface="微軟正黑體" panose="020B0604030504040204" pitchFamily="34" charset="-120"/>
              </a:rPr>
              <a:t>Advanced Statistical Programming </a:t>
            </a:r>
            <a:r>
              <a:rPr lang="en-US" altLang="zh-TW" sz="2800" dirty="0" smtClean="0">
                <a:solidFill>
                  <a:srgbClr val="C00000"/>
                </a:solidFill>
                <a:latin typeface="微軟正黑體" panose="020B0604030504040204" pitchFamily="34" charset="-120"/>
              </a:rPr>
              <a:t>Language(</a:t>
            </a:r>
            <a:r>
              <a:rPr lang="zh-TW" altLang="en-US" sz="2800" dirty="0" smtClean="0">
                <a:solidFill>
                  <a:srgbClr val="C00000"/>
                </a:solidFill>
                <a:latin typeface="微軟正黑體" panose="020B0604030504040204" pitchFamily="34" charset="-120"/>
              </a:rPr>
              <a:t>最進階的統計程式語言</a:t>
            </a:r>
            <a:r>
              <a:rPr lang="en-US" altLang="zh-TW" sz="2800" dirty="0" smtClean="0">
                <a:solidFill>
                  <a:srgbClr val="C00000"/>
                </a:solidFill>
                <a:latin typeface="微軟正黑體" panose="020B0604030504040204" pitchFamily="34" charset="-120"/>
              </a:rPr>
              <a:t>):</a:t>
            </a:r>
          </a:p>
          <a:p>
            <a:pPr marL="514350" lvl="2" indent="-514350">
              <a:lnSpc>
                <a:spcPct val="110000"/>
              </a:lnSpc>
            </a:pPr>
            <a:r>
              <a:rPr lang="en-US" altLang="zh-TW" sz="2800" dirty="0" smtClean="0">
                <a:latin typeface="+mn-ea"/>
              </a:rPr>
              <a:t>R</a:t>
            </a:r>
            <a:r>
              <a:rPr lang="zh-TW" altLang="en-US" sz="2800" dirty="0" smtClean="0">
                <a:latin typeface="+mn-ea"/>
              </a:rPr>
              <a:t>程式師可以處理大量複雜的</a:t>
            </a:r>
            <a:r>
              <a:rPr lang="zh-TW" altLang="en-US" sz="2800" dirty="0">
                <a:latin typeface="+mn-ea"/>
              </a:rPr>
              <a:t>物件</a:t>
            </a:r>
            <a:r>
              <a:rPr lang="zh-TW" altLang="en-US" sz="2800" dirty="0" smtClean="0">
                <a:latin typeface="+mn-ea"/>
              </a:rPr>
              <a:t>，</a:t>
            </a:r>
            <a:r>
              <a:rPr lang="zh-TW" altLang="en-US" sz="2800" dirty="0" smtClean="0">
                <a:latin typeface="+mn-ea"/>
              </a:rPr>
              <a:t>用</a:t>
            </a:r>
            <a:r>
              <a:rPr lang="en-US" altLang="zh-TW" sz="2800" dirty="0" smtClean="0">
                <a:latin typeface="+mn-ea"/>
              </a:rPr>
              <a:t>Excel </a:t>
            </a:r>
            <a:r>
              <a:rPr lang="zh-TW" altLang="en-US" sz="2800" dirty="0" smtClean="0">
                <a:latin typeface="+mn-ea"/>
              </a:rPr>
              <a:t>交換</a:t>
            </a:r>
            <a:r>
              <a:rPr lang="zh-TW" altLang="en-US" sz="2800" dirty="0">
                <a:latin typeface="+mn-ea"/>
              </a:rPr>
              <a:t>資料，確保</a:t>
            </a:r>
            <a:r>
              <a:rPr lang="zh-TW" altLang="en-US" sz="2800" dirty="0" smtClean="0">
                <a:latin typeface="+mn-ea"/>
              </a:rPr>
              <a:t>程式碼的</a:t>
            </a:r>
            <a:r>
              <a:rPr lang="zh-TW" altLang="en-US" sz="2800" dirty="0">
                <a:latin typeface="+mn-ea"/>
              </a:rPr>
              <a:t>準確，保存</a:t>
            </a:r>
            <a:r>
              <a:rPr lang="zh-TW" altLang="en-US" sz="2800" dirty="0" smtClean="0">
                <a:latin typeface="+mn-ea"/>
              </a:rPr>
              <a:t>每計算步驟的</a:t>
            </a:r>
            <a:r>
              <a:rPr lang="zh-TW" altLang="en-US" sz="2800" dirty="0">
                <a:latin typeface="+mn-ea"/>
              </a:rPr>
              <a:t>軌跡，做為</a:t>
            </a:r>
            <a:r>
              <a:rPr lang="zh-TW" altLang="en-US" sz="2800" dirty="0" smtClean="0">
                <a:latin typeface="+mn-ea"/>
              </a:rPr>
              <a:t>日後參考的</a:t>
            </a:r>
            <a:r>
              <a:rPr lang="zh-TW" altLang="en-US" sz="2800" dirty="0" smtClean="0">
                <a:latin typeface="+mn-ea"/>
              </a:rPr>
              <a:t>歷史</a:t>
            </a:r>
            <a:r>
              <a:rPr lang="zh-TW" altLang="en-US" sz="2800" dirty="0" smtClean="0">
                <a:latin typeface="微軟正黑體" panose="020B0604030504040204" pitchFamily="34" charset="-120"/>
                <a:ea typeface="微軟正黑體" panose="020B0604030504040204" pitchFamily="34" charset="-120"/>
              </a:rPr>
              <a:t>、</a:t>
            </a:r>
            <a:r>
              <a:rPr lang="zh-TW" altLang="en-US" sz="2800" dirty="0" smtClean="0">
                <a:latin typeface="+mn-ea"/>
              </a:rPr>
              <a:t>做</a:t>
            </a:r>
            <a:r>
              <a:rPr lang="zh-TW" altLang="en-US" sz="2800" dirty="0" smtClean="0">
                <a:latin typeface="+mn-ea"/>
              </a:rPr>
              <a:t>進階統計</a:t>
            </a:r>
            <a:r>
              <a:rPr lang="zh-TW" altLang="en-US" sz="2800" dirty="0" smtClean="0">
                <a:latin typeface="+mn-ea"/>
              </a:rPr>
              <a:t>分析</a:t>
            </a:r>
            <a:r>
              <a:rPr lang="zh-TW" altLang="en-US" sz="2800" dirty="0">
                <a:latin typeface="微軟正黑體" panose="020B0604030504040204" pitchFamily="34" charset="-120"/>
              </a:rPr>
              <a:t>、</a:t>
            </a:r>
            <a:r>
              <a:rPr lang="en-US" altLang="zh-TW" sz="2800" dirty="0" smtClean="0">
                <a:latin typeface="+mn-ea"/>
              </a:rPr>
              <a:t> </a:t>
            </a:r>
            <a:r>
              <a:rPr lang="zh-TW" altLang="en-US" sz="2800" dirty="0" smtClean="0">
                <a:latin typeface="+mn-ea"/>
              </a:rPr>
              <a:t>做複雜的視覺化分析</a:t>
            </a:r>
            <a:r>
              <a:rPr lang="zh-TW" altLang="en-US" sz="2800" dirty="0" smtClean="0">
                <a:latin typeface="+mn-ea"/>
              </a:rPr>
              <a:t>等</a:t>
            </a:r>
            <a:r>
              <a:rPr lang="zh-TW" altLang="en-US" sz="2800" dirty="0" smtClean="0">
                <a:latin typeface="新細明體" panose="02020500000000000000" pitchFamily="18" charset="-120"/>
                <a:ea typeface="新細明體" panose="02020500000000000000" pitchFamily="18" charset="-120"/>
              </a:rPr>
              <a:t>。</a:t>
            </a:r>
            <a:r>
              <a:rPr lang="en-US" altLang="zh-TW" sz="2800" dirty="0" smtClean="0">
                <a:latin typeface="+mn-ea"/>
              </a:rPr>
              <a:t>R</a:t>
            </a:r>
            <a:r>
              <a:rPr lang="zh-TW" altLang="en-US" sz="2800" dirty="0">
                <a:latin typeface="+mn-ea"/>
              </a:rPr>
              <a:t>的整體結構和語法是專門發展用於統計計算</a:t>
            </a:r>
            <a:r>
              <a:rPr lang="zh-TW" altLang="en-US" sz="2800" dirty="0" smtClean="0">
                <a:latin typeface="+mn-ea"/>
              </a:rPr>
              <a:t>的</a:t>
            </a:r>
            <a:r>
              <a:rPr lang="zh-TW" altLang="en-US" sz="2800" dirty="0">
                <a:latin typeface="新細明體" panose="02020500000000000000" pitchFamily="18" charset="-120"/>
                <a:ea typeface="新細明體" panose="02020500000000000000" pitchFamily="18" charset="-120"/>
              </a:rPr>
              <a:t>。</a:t>
            </a: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389371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Font typeface="+mj-lt"/>
              <a:buAutoNum type="arabicPeriod" startAt="4"/>
            </a:pPr>
            <a:r>
              <a:rPr lang="en-US" altLang="zh-TW" sz="2800" dirty="0">
                <a:solidFill>
                  <a:srgbClr val="C00000"/>
                </a:solidFill>
                <a:latin typeface="微軟正黑體" panose="020B0604030504040204" pitchFamily="34" charset="-120"/>
              </a:rPr>
              <a:t> Outstanding Graphical </a:t>
            </a:r>
            <a:r>
              <a:rPr lang="en-US" altLang="zh-TW" sz="2800" dirty="0" smtClean="0">
                <a:solidFill>
                  <a:srgbClr val="C00000"/>
                </a:solidFill>
                <a:latin typeface="微軟正黑體" panose="020B0604030504040204" pitchFamily="34" charset="-120"/>
              </a:rPr>
              <a:t>Outputs(</a:t>
            </a:r>
            <a:r>
              <a:rPr lang="zh-TW" altLang="en-US" sz="2800" dirty="0" smtClean="0">
                <a:solidFill>
                  <a:srgbClr val="C00000"/>
                </a:solidFill>
                <a:latin typeface="微軟正黑體" panose="020B0604030504040204" pitchFamily="34" charset="-120"/>
              </a:rPr>
              <a:t>優秀的圖形輸出</a:t>
            </a:r>
            <a:r>
              <a:rPr lang="en-US" altLang="zh-TW" sz="2800" dirty="0" smtClean="0">
                <a:solidFill>
                  <a:srgbClr val="C00000"/>
                </a:solidFill>
                <a:latin typeface="微軟正黑體" panose="020B0604030504040204" pitchFamily="34" charset="-120"/>
              </a:rPr>
              <a:t>):</a:t>
            </a: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pic>
        <p:nvPicPr>
          <p:cNvPr id="5" name="圖片 4"/>
          <p:cNvPicPr>
            <a:picLocks noChangeAspect="1"/>
          </p:cNvPicPr>
          <p:nvPr/>
        </p:nvPicPr>
        <p:blipFill>
          <a:blip r:embed="rId2"/>
          <a:stretch>
            <a:fillRect/>
          </a:stretch>
        </p:blipFill>
        <p:spPr>
          <a:xfrm>
            <a:off x="2195736" y="2780928"/>
            <a:ext cx="6132370" cy="3096344"/>
          </a:xfrm>
          <a:prstGeom prst="rect">
            <a:avLst/>
          </a:prstGeom>
        </p:spPr>
      </p:pic>
    </p:spTree>
    <p:extLst>
      <p:ext uri="{BB962C8B-B14F-4D97-AF65-F5344CB8AC3E}">
        <p14:creationId xmlns:p14="http://schemas.microsoft.com/office/powerpoint/2010/main" val="230302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startAt="5"/>
            </a:pPr>
            <a:r>
              <a:rPr lang="pt-BR" altLang="zh-TW" sz="2800" dirty="0" smtClean="0">
                <a:solidFill>
                  <a:srgbClr val="C00000"/>
                </a:solidFill>
                <a:latin typeface="微軟正黑體" panose="020B0604030504040204" pitchFamily="34" charset="-120"/>
              </a:rPr>
              <a:t>R </a:t>
            </a:r>
            <a:r>
              <a:rPr lang="pt-BR" altLang="zh-TW" sz="2800" dirty="0">
                <a:solidFill>
                  <a:srgbClr val="C00000"/>
                </a:solidFill>
                <a:latin typeface="微軟正黑體" panose="020B0604030504040204" pitchFamily="34" charset="-120"/>
              </a:rPr>
              <a:t>is Flexible ‘n’ </a:t>
            </a:r>
            <a:r>
              <a:rPr lang="pt-BR" altLang="zh-TW" sz="2800" dirty="0" smtClean="0">
                <a:solidFill>
                  <a:srgbClr val="C00000"/>
                </a:solidFill>
                <a:latin typeface="微軟正黑體" panose="020B0604030504040204" pitchFamily="34" charset="-120"/>
              </a:rPr>
              <a:t>Fun</a:t>
            </a:r>
            <a:r>
              <a:rPr lang="en-US" altLang="zh-TW" sz="2800" dirty="0">
                <a:solidFill>
                  <a:srgbClr val="C00000"/>
                </a:solidFill>
                <a:latin typeface="微軟正黑體" panose="020B0604030504040204" pitchFamily="34" charset="-120"/>
              </a:rPr>
              <a:t>(R</a:t>
            </a:r>
            <a:r>
              <a:rPr lang="zh-TW" altLang="en-US" sz="2800" dirty="0">
                <a:solidFill>
                  <a:srgbClr val="C00000"/>
                </a:solidFill>
                <a:latin typeface="微軟正黑體" panose="020B0604030504040204" pitchFamily="34" charset="-120"/>
              </a:rPr>
              <a:t>是</a:t>
            </a:r>
            <a:r>
              <a:rPr lang="zh-TW" altLang="en-US" sz="2800" dirty="0" smtClean="0">
                <a:solidFill>
                  <a:srgbClr val="C00000"/>
                </a:solidFill>
                <a:latin typeface="微軟正黑體" panose="020B0604030504040204" pitchFamily="34" charset="-120"/>
              </a:rPr>
              <a:t>靈活與有趣的</a:t>
            </a:r>
            <a:r>
              <a:rPr lang="en-US" altLang="zh-TW" sz="2800" dirty="0" smtClean="0">
                <a:solidFill>
                  <a:srgbClr val="C00000"/>
                </a:solidFill>
                <a:latin typeface="微軟正黑體" panose="020B0604030504040204" pitchFamily="34" charset="-120"/>
              </a:rPr>
              <a:t>)</a:t>
            </a:r>
            <a:r>
              <a:rPr lang="pt-BR" altLang="zh-TW" sz="2800" dirty="0" smtClean="0">
                <a:solidFill>
                  <a:srgbClr val="C00000"/>
                </a:solidFill>
                <a:latin typeface="微軟正黑體" panose="020B0604030504040204" pitchFamily="34" charset="-120"/>
              </a:rPr>
              <a:t>:</a:t>
            </a:r>
          </a:p>
          <a:p>
            <a:pPr marL="514350" lvl="2" indent="-514350">
              <a:lnSpc>
                <a:spcPct val="110000"/>
              </a:lnSpc>
            </a:pPr>
            <a:r>
              <a:rPr lang="zh-TW" altLang="en-US" sz="2800" dirty="0" smtClean="0">
                <a:latin typeface="+mn-ea"/>
              </a:rPr>
              <a:t>在</a:t>
            </a:r>
            <a:r>
              <a:rPr lang="en-US" altLang="zh-TW" sz="2800" dirty="0" smtClean="0">
                <a:latin typeface="+mn-ea"/>
              </a:rPr>
              <a:t>R</a:t>
            </a:r>
            <a:r>
              <a:rPr lang="zh-TW" altLang="en-US" sz="2800" dirty="0" smtClean="0">
                <a:latin typeface="+mn-ea"/>
              </a:rPr>
              <a:t>寫你自己的函數是容易與有趣的</a:t>
            </a:r>
            <a:r>
              <a:rPr lang="en-US" altLang="zh-TW" sz="2800" dirty="0" smtClean="0">
                <a:latin typeface="+mn-ea"/>
              </a:rPr>
              <a:t>, </a:t>
            </a:r>
            <a:r>
              <a:rPr lang="zh-TW" altLang="en-US" sz="2800" dirty="0" smtClean="0">
                <a:latin typeface="+mn-ea"/>
              </a:rPr>
              <a:t>而且可以發表你的</a:t>
            </a:r>
            <a:r>
              <a:rPr lang="en-US" altLang="zh-TW" sz="2800" dirty="0" smtClean="0">
                <a:latin typeface="+mn-ea"/>
              </a:rPr>
              <a:t>R</a:t>
            </a:r>
            <a:r>
              <a:rPr lang="zh-TW" altLang="en-US" sz="2800" dirty="0" smtClean="0">
                <a:latin typeface="+mn-ea"/>
              </a:rPr>
              <a:t>軟體做為附加套件</a:t>
            </a:r>
            <a:r>
              <a:rPr lang="en-US" altLang="zh-TW" sz="2800" dirty="0" smtClean="0">
                <a:latin typeface="+mn-ea"/>
              </a:rPr>
              <a:t>! </a:t>
            </a: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375456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lstStyle/>
          <a:p>
            <a:r>
              <a:rPr lang="zh-TW" altLang="en-US" sz="2800" dirty="0"/>
              <a:t>隨著 </a:t>
            </a:r>
            <a:r>
              <a:rPr lang="en-US" altLang="zh-TW" sz="2800" dirty="0">
                <a:solidFill>
                  <a:srgbClr val="C00000"/>
                </a:solidFill>
              </a:rPr>
              <a:t>Big Data </a:t>
            </a:r>
            <a:r>
              <a:rPr lang="zh-TW" altLang="en-US" sz="2800" dirty="0"/>
              <a:t>熱潮，</a:t>
            </a:r>
            <a:r>
              <a:rPr lang="en-US" altLang="zh-TW" sz="2800" dirty="0"/>
              <a:t>R</a:t>
            </a:r>
            <a:r>
              <a:rPr lang="zh-TW" altLang="en-US" sz="2800" dirty="0"/>
              <a:t>的身價大翻轉，變成了</a:t>
            </a:r>
            <a:r>
              <a:rPr lang="zh-TW" altLang="en-US" sz="2800" dirty="0">
                <a:solidFill>
                  <a:srgbClr val="C00000"/>
                </a:solidFill>
              </a:rPr>
              <a:t>資料科學界</a:t>
            </a:r>
            <a:r>
              <a:rPr lang="zh-TW" altLang="en-US" sz="2800" dirty="0"/>
              <a:t>眼中的寶。</a:t>
            </a:r>
          </a:p>
          <a:p>
            <a:r>
              <a:rPr lang="zh-TW" altLang="en-US" sz="2800" dirty="0"/>
              <a:t>不只是木訥的統計學家熟知它，包括 </a:t>
            </a:r>
            <a:r>
              <a:rPr lang="en-US" altLang="zh-TW" sz="2800" dirty="0"/>
              <a:t>Wall Street </a:t>
            </a:r>
            <a:r>
              <a:rPr lang="zh-TW" altLang="en-US" sz="2800" dirty="0"/>
              <a:t>交易員、生物學家，以及矽谷開發者，他們都相當熟悉 </a:t>
            </a:r>
            <a:r>
              <a:rPr lang="en-US" altLang="zh-TW" sz="2800" dirty="0"/>
              <a:t>R</a:t>
            </a:r>
            <a:r>
              <a:rPr lang="zh-TW" altLang="en-US" sz="2800" dirty="0"/>
              <a:t>。</a:t>
            </a:r>
          </a:p>
          <a:p>
            <a:r>
              <a:rPr lang="zh-TW" altLang="en-US" sz="2800" dirty="0"/>
              <a:t>多元化的公司像是 </a:t>
            </a:r>
            <a:r>
              <a:rPr lang="en-US" altLang="zh-TW" sz="2800" dirty="0"/>
              <a:t>Google</a:t>
            </a:r>
            <a:r>
              <a:rPr lang="zh-TW" altLang="en-US" sz="2800" dirty="0"/>
              <a:t>、</a:t>
            </a:r>
            <a:r>
              <a:rPr lang="en-US" altLang="zh-TW" sz="2800" dirty="0"/>
              <a:t>Facebook</a:t>
            </a:r>
            <a:r>
              <a:rPr lang="zh-TW" altLang="en-US" sz="2800" dirty="0"/>
              <a:t>、美國銀行以及 </a:t>
            </a:r>
            <a:r>
              <a:rPr lang="en-US" altLang="zh-TW" sz="2800" dirty="0"/>
              <a:t>New York Times </a:t>
            </a:r>
            <a:r>
              <a:rPr lang="zh-TW" altLang="en-US" sz="2800" dirty="0"/>
              <a:t>通通都使用 </a:t>
            </a:r>
            <a:r>
              <a:rPr lang="en-US" altLang="zh-TW" sz="2800" dirty="0"/>
              <a:t>R</a:t>
            </a:r>
            <a:r>
              <a:rPr lang="zh-TW" altLang="en-US" sz="2800" dirty="0"/>
              <a:t>，它的</a:t>
            </a:r>
            <a:r>
              <a:rPr lang="zh-TW" altLang="en-US" sz="2800" dirty="0">
                <a:solidFill>
                  <a:srgbClr val="C00000"/>
                </a:solidFill>
              </a:rPr>
              <a:t>商業效用</a:t>
            </a:r>
            <a:r>
              <a:rPr lang="zh-TW" altLang="en-US" sz="2800" dirty="0"/>
              <a:t>持續提高。</a:t>
            </a:r>
          </a:p>
          <a:p>
            <a:endParaRPr lang="zh-TW" altLang="en-US" dirty="0"/>
          </a:p>
        </p:txBody>
      </p:sp>
    </p:spTree>
    <p:extLst>
      <p:ext uri="{BB962C8B-B14F-4D97-AF65-F5344CB8AC3E}">
        <p14:creationId xmlns:p14="http://schemas.microsoft.com/office/powerpoint/2010/main" val="2718714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startAt="6"/>
            </a:pPr>
            <a:r>
              <a:rPr lang="pt-BR" altLang="zh-TW" sz="2800" dirty="0" smtClean="0">
                <a:solidFill>
                  <a:srgbClr val="C00000"/>
                </a:solidFill>
                <a:latin typeface="微軟正黑體" panose="020B0604030504040204" pitchFamily="34" charset="-120"/>
              </a:rPr>
              <a:t>R </a:t>
            </a:r>
            <a:r>
              <a:rPr lang="pt-BR" altLang="zh-TW" sz="2800" dirty="0">
                <a:solidFill>
                  <a:srgbClr val="C00000"/>
                </a:solidFill>
                <a:latin typeface="微軟正黑體" panose="020B0604030504040204" pitchFamily="34" charset="-120"/>
              </a:rPr>
              <a:t>is Extremely </a:t>
            </a:r>
            <a:r>
              <a:rPr lang="pt-BR" altLang="zh-TW" sz="2800" dirty="0" smtClean="0">
                <a:solidFill>
                  <a:srgbClr val="C00000"/>
                </a:solidFill>
                <a:latin typeface="微軟正黑體" panose="020B0604030504040204" pitchFamily="34" charset="-120"/>
              </a:rPr>
              <a:t>Comprehensive</a:t>
            </a:r>
            <a:r>
              <a:rPr lang="en-US" altLang="zh-TW" sz="2800" dirty="0">
                <a:solidFill>
                  <a:srgbClr val="C00000"/>
                </a:solidFill>
                <a:latin typeface="微軟正黑體" panose="020B0604030504040204" pitchFamily="34" charset="-120"/>
              </a:rPr>
              <a:t>(R</a:t>
            </a:r>
            <a:r>
              <a:rPr lang="zh-TW" altLang="en-US" sz="2800" dirty="0">
                <a:solidFill>
                  <a:srgbClr val="C00000"/>
                </a:solidFill>
                <a:latin typeface="微軟正黑體" panose="020B0604030504040204" pitchFamily="34" charset="-120"/>
              </a:rPr>
              <a:t>是非常</a:t>
            </a:r>
            <a:r>
              <a:rPr lang="zh-TW" altLang="en-US" sz="2800" dirty="0" smtClean="0">
                <a:solidFill>
                  <a:srgbClr val="C00000"/>
                </a:solidFill>
                <a:latin typeface="微軟正黑體" panose="020B0604030504040204" pitchFamily="34" charset="-120"/>
              </a:rPr>
              <a:t>全方位的</a:t>
            </a:r>
            <a:r>
              <a:rPr lang="en-US" altLang="zh-TW" sz="2800" dirty="0" smtClean="0">
                <a:solidFill>
                  <a:srgbClr val="C00000"/>
                </a:solidFill>
                <a:latin typeface="微軟正黑體" panose="020B0604030504040204" pitchFamily="34" charset="-120"/>
              </a:rPr>
              <a:t>)</a:t>
            </a:r>
            <a:r>
              <a:rPr lang="pt-BR" altLang="zh-TW" sz="2800" dirty="0" smtClean="0">
                <a:solidFill>
                  <a:srgbClr val="C00000"/>
                </a:solidFill>
                <a:latin typeface="微軟正黑體" panose="020B0604030504040204" pitchFamily="34" charset="-120"/>
              </a:rPr>
              <a:t>:</a:t>
            </a:r>
          </a:p>
          <a:p>
            <a:pPr marL="457200" lvl="2" indent="-457200">
              <a:lnSpc>
                <a:spcPct val="110000"/>
              </a:lnSpc>
            </a:pPr>
            <a:r>
              <a:rPr lang="zh-TW" altLang="en-US" sz="2800" dirty="0" smtClean="0">
                <a:latin typeface="+mn-ea"/>
              </a:rPr>
              <a:t>想像</a:t>
            </a:r>
            <a:r>
              <a:rPr lang="zh-TW" altLang="en-US" sz="2800" dirty="0">
                <a:latin typeface="+mn-ea"/>
              </a:rPr>
              <a:t>一下，</a:t>
            </a:r>
            <a:r>
              <a:rPr lang="zh-TW" altLang="en-US" sz="2800" dirty="0" smtClean="0">
                <a:latin typeface="+mn-ea"/>
              </a:rPr>
              <a:t>一個程式語言提供超過</a:t>
            </a:r>
            <a:r>
              <a:rPr lang="en-US" altLang="zh-TW" sz="2800" dirty="0" smtClean="0">
                <a:latin typeface="+mn-ea"/>
              </a:rPr>
              <a:t>4800</a:t>
            </a:r>
            <a:r>
              <a:rPr lang="zh-TW" altLang="en-US" sz="2800" dirty="0" smtClean="0">
                <a:latin typeface="+mn-ea"/>
              </a:rPr>
              <a:t>套件從生物</a:t>
            </a:r>
            <a:r>
              <a:rPr lang="zh-TW" altLang="en-US" sz="2800" dirty="0" smtClean="0">
                <a:latin typeface="+mn-ea"/>
              </a:rPr>
              <a:t>資訊</a:t>
            </a:r>
            <a:r>
              <a:rPr lang="zh-TW" altLang="en-US" sz="2800" dirty="0">
                <a:latin typeface="微軟正黑體" panose="020B0604030504040204" pitchFamily="34" charset="-120"/>
              </a:rPr>
              <a:t>、</a:t>
            </a:r>
            <a:r>
              <a:rPr lang="zh-TW" altLang="en-US" sz="2800" dirty="0" smtClean="0">
                <a:latin typeface="+mn-ea"/>
              </a:rPr>
              <a:t>計量</a:t>
            </a:r>
            <a:r>
              <a:rPr lang="zh-TW" altLang="en-US" sz="2800" dirty="0" smtClean="0">
                <a:latin typeface="+mn-ea"/>
              </a:rPr>
              <a:t>經濟和</a:t>
            </a:r>
            <a:r>
              <a:rPr lang="zh-TW" altLang="en-US" sz="2800" dirty="0">
                <a:latin typeface="+mn-ea"/>
              </a:rPr>
              <a:t>空間分析</a:t>
            </a:r>
            <a:r>
              <a:rPr lang="zh-TW" altLang="en-US" sz="2800" dirty="0" smtClean="0">
                <a:latin typeface="+mn-ea"/>
              </a:rPr>
              <a:t>各種與資料探勘相關的知識庫</a:t>
            </a:r>
            <a:r>
              <a:rPr lang="zh-TW" altLang="en-US" sz="2800" dirty="0">
                <a:latin typeface="+mn-ea"/>
              </a:rPr>
              <a:t>！ </a:t>
            </a:r>
            <a:r>
              <a:rPr lang="en-US" altLang="zh-TW" sz="2800" dirty="0" smtClean="0">
                <a:latin typeface="+mn-ea"/>
              </a:rPr>
              <a:t>R</a:t>
            </a:r>
            <a:r>
              <a:rPr lang="zh-TW" altLang="en-US" sz="2800" dirty="0" smtClean="0">
                <a:latin typeface="+mn-ea"/>
              </a:rPr>
              <a:t>程式師執行</a:t>
            </a:r>
            <a:r>
              <a:rPr lang="zh-TW" altLang="en-US" sz="2800" dirty="0">
                <a:latin typeface="+mn-ea"/>
              </a:rPr>
              <a:t>各種各樣的功能，</a:t>
            </a:r>
            <a:r>
              <a:rPr lang="zh-TW" altLang="en-US" sz="2800" dirty="0" smtClean="0">
                <a:latin typeface="+mn-ea"/>
              </a:rPr>
              <a:t>例如</a:t>
            </a:r>
            <a:r>
              <a:rPr lang="zh-TW" altLang="en-US" sz="2800" dirty="0" smtClean="0">
                <a:latin typeface="新細明體" panose="02020500000000000000" pitchFamily="18" charset="-120"/>
                <a:ea typeface="新細明體" panose="02020500000000000000" pitchFamily="18" charset="-120"/>
              </a:rPr>
              <a:t>：</a:t>
            </a:r>
            <a:r>
              <a:rPr lang="zh-TW" altLang="en-US" sz="2800" dirty="0" smtClean="0">
                <a:latin typeface="+mn-ea"/>
              </a:rPr>
              <a:t>資料處理</a:t>
            </a:r>
            <a:r>
              <a:rPr lang="zh-TW" altLang="en-US" sz="2800" dirty="0">
                <a:latin typeface="微軟正黑體" panose="020B0604030504040204" pitchFamily="34" charset="-120"/>
              </a:rPr>
              <a:t>、</a:t>
            </a:r>
            <a:r>
              <a:rPr lang="zh-TW" altLang="en-US" sz="2800" dirty="0" smtClean="0">
                <a:latin typeface="+mn-ea"/>
              </a:rPr>
              <a:t>古典</a:t>
            </a:r>
            <a:r>
              <a:rPr lang="zh-TW" altLang="en-US" sz="2800" dirty="0">
                <a:latin typeface="+mn-ea"/>
              </a:rPr>
              <a:t>統計</a:t>
            </a:r>
            <a:r>
              <a:rPr lang="zh-TW" altLang="en-US" sz="2800" dirty="0" smtClean="0">
                <a:latin typeface="+mn-ea"/>
              </a:rPr>
              <a:t>檢定</a:t>
            </a:r>
            <a:r>
              <a:rPr lang="zh-TW" altLang="en-US" sz="2800" dirty="0">
                <a:latin typeface="微軟正黑體" panose="020B0604030504040204" pitchFamily="34" charset="-120"/>
              </a:rPr>
              <a:t>、</a:t>
            </a:r>
            <a:r>
              <a:rPr lang="zh-TW" altLang="en-US" sz="2800" dirty="0" smtClean="0">
                <a:latin typeface="+mn-ea"/>
              </a:rPr>
              <a:t>統計</a:t>
            </a:r>
            <a:r>
              <a:rPr lang="zh-TW" altLang="en-US" sz="2800" dirty="0">
                <a:latin typeface="+mn-ea"/>
              </a:rPr>
              <a:t>建模（無論是線性或非線性</a:t>
            </a:r>
            <a:r>
              <a:rPr lang="zh-TW" altLang="en-US" sz="2800" dirty="0" smtClean="0">
                <a:latin typeface="+mn-ea"/>
              </a:rPr>
              <a:t>）</a:t>
            </a:r>
            <a:r>
              <a:rPr lang="zh-TW" altLang="en-US" sz="2800" dirty="0" smtClean="0">
                <a:latin typeface="微軟正黑體" panose="020B0604030504040204" pitchFamily="34" charset="-120"/>
              </a:rPr>
              <a:t>、</a:t>
            </a:r>
            <a:r>
              <a:rPr lang="zh-TW" altLang="en-US" sz="2800" dirty="0" smtClean="0">
                <a:latin typeface="+mn-ea"/>
              </a:rPr>
              <a:t>和</a:t>
            </a:r>
            <a:r>
              <a:rPr lang="zh-TW" altLang="en-US" sz="2800" dirty="0">
                <a:latin typeface="+mn-ea"/>
              </a:rPr>
              <a:t>圖形的</a:t>
            </a:r>
            <a:r>
              <a:rPr lang="zh-TW" altLang="en-US" sz="2800" dirty="0" smtClean="0">
                <a:latin typeface="+mn-ea"/>
              </a:rPr>
              <a:t>技術</a:t>
            </a:r>
            <a:r>
              <a:rPr lang="zh-TW" altLang="en-US" sz="2800" dirty="0">
                <a:latin typeface="微軟正黑體" panose="020B0604030504040204" pitchFamily="34" charset="-120"/>
              </a:rPr>
              <a:t>、</a:t>
            </a:r>
            <a:r>
              <a:rPr lang="zh-TW" altLang="en-US" sz="2800" dirty="0" smtClean="0">
                <a:latin typeface="+mn-ea"/>
              </a:rPr>
              <a:t>分類</a:t>
            </a:r>
            <a:r>
              <a:rPr lang="zh-TW" altLang="en-US" sz="2800" dirty="0">
                <a:latin typeface="微軟正黑體" panose="020B0604030504040204" pitchFamily="34" charset="-120"/>
              </a:rPr>
              <a:t>、</a:t>
            </a:r>
            <a:r>
              <a:rPr lang="zh-TW" altLang="en-US" sz="2800" dirty="0" smtClean="0">
                <a:latin typeface="+mn-ea"/>
              </a:rPr>
              <a:t>集群</a:t>
            </a:r>
            <a:r>
              <a:rPr lang="zh-TW" altLang="en-US" sz="2800" dirty="0">
                <a:latin typeface="微軟正黑體" panose="020B0604030504040204" pitchFamily="34" charset="-120"/>
              </a:rPr>
              <a:t>、</a:t>
            </a:r>
            <a:r>
              <a:rPr lang="zh-TW" altLang="en-US" sz="2800" dirty="0" smtClean="0">
                <a:latin typeface="+mn-ea"/>
              </a:rPr>
              <a:t>等等</a:t>
            </a:r>
            <a:r>
              <a:rPr lang="zh-TW" altLang="en-US" sz="2800" dirty="0" smtClean="0">
                <a:latin typeface="新細明體" panose="02020500000000000000" pitchFamily="18" charset="-120"/>
                <a:ea typeface="新細明體" panose="02020500000000000000" pitchFamily="18" charset="-120"/>
              </a:rPr>
              <a:t>。</a:t>
            </a: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646274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startAt="7"/>
            </a:pPr>
            <a:r>
              <a:rPr lang="pt-BR" altLang="zh-TW" sz="2800" dirty="0" smtClean="0">
                <a:solidFill>
                  <a:srgbClr val="C00000"/>
                </a:solidFill>
                <a:latin typeface="微軟正黑體" panose="020B0604030504040204" pitchFamily="34" charset="-120"/>
              </a:rPr>
              <a:t>R </a:t>
            </a:r>
            <a:r>
              <a:rPr lang="pt-BR" altLang="zh-TW" sz="2800" dirty="0">
                <a:solidFill>
                  <a:srgbClr val="C00000"/>
                </a:solidFill>
                <a:latin typeface="微軟正黑體" panose="020B0604030504040204" pitchFamily="34" charset="-120"/>
              </a:rPr>
              <a:t>Supports </a:t>
            </a:r>
            <a:r>
              <a:rPr lang="pt-BR" altLang="zh-TW" sz="2800" dirty="0" smtClean="0">
                <a:solidFill>
                  <a:srgbClr val="C00000"/>
                </a:solidFill>
                <a:latin typeface="微軟正黑體" panose="020B0604030504040204" pitchFamily="34" charset="-120"/>
              </a:rPr>
              <a:t>Extensions</a:t>
            </a:r>
            <a:r>
              <a:rPr lang="en-US" altLang="zh-TW" sz="2800" dirty="0" smtClean="0">
                <a:solidFill>
                  <a:srgbClr val="C00000"/>
                </a:solidFill>
                <a:latin typeface="微軟正黑體" panose="020B0604030504040204" pitchFamily="34" charset="-120"/>
              </a:rPr>
              <a:t>(R</a:t>
            </a:r>
            <a:r>
              <a:rPr lang="zh-TW" altLang="en-US" sz="2800" dirty="0" smtClean="0">
                <a:solidFill>
                  <a:srgbClr val="C00000"/>
                </a:solidFill>
                <a:latin typeface="微軟正黑體" panose="020B0604030504040204" pitchFamily="34" charset="-120"/>
              </a:rPr>
              <a:t>支援推廣</a:t>
            </a:r>
            <a:r>
              <a:rPr lang="en-US" altLang="zh-TW" sz="2800" dirty="0" smtClean="0">
                <a:solidFill>
                  <a:srgbClr val="C00000"/>
                </a:solidFill>
                <a:latin typeface="微軟正黑體" panose="020B0604030504040204" pitchFamily="34" charset="-120"/>
              </a:rPr>
              <a:t>)</a:t>
            </a:r>
            <a:r>
              <a:rPr lang="pt-BR" altLang="zh-TW" sz="2800" dirty="0" smtClean="0">
                <a:solidFill>
                  <a:srgbClr val="C00000"/>
                </a:solidFill>
                <a:latin typeface="微軟正黑體" panose="020B0604030504040204" pitchFamily="34" charset="-120"/>
              </a:rPr>
              <a:t>:</a:t>
            </a:r>
          </a:p>
          <a:p>
            <a:pPr marL="514350" lvl="2" indent="-514350">
              <a:lnSpc>
                <a:spcPct val="110000"/>
              </a:lnSpc>
            </a:pP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pic>
        <p:nvPicPr>
          <p:cNvPr id="5" name="圖片 4"/>
          <p:cNvPicPr>
            <a:picLocks noChangeAspect="1"/>
          </p:cNvPicPr>
          <p:nvPr/>
        </p:nvPicPr>
        <p:blipFill>
          <a:blip r:embed="rId2"/>
          <a:stretch>
            <a:fillRect/>
          </a:stretch>
        </p:blipFill>
        <p:spPr>
          <a:xfrm>
            <a:off x="457200" y="2780928"/>
            <a:ext cx="5228764" cy="3875796"/>
          </a:xfrm>
          <a:prstGeom prst="rect">
            <a:avLst/>
          </a:prstGeom>
        </p:spPr>
      </p:pic>
      <p:sp>
        <p:nvSpPr>
          <p:cNvPr id="6" name="矩形 5"/>
          <p:cNvSpPr/>
          <p:nvPr/>
        </p:nvSpPr>
        <p:spPr>
          <a:xfrm>
            <a:off x="5868144" y="2780928"/>
            <a:ext cx="3059832" cy="3293209"/>
          </a:xfrm>
          <a:prstGeom prst="rect">
            <a:avLst/>
          </a:prstGeom>
        </p:spPr>
        <p:txBody>
          <a:bodyPr wrap="square">
            <a:spAutoFit/>
          </a:bodyPr>
          <a:lstStyle/>
          <a:p>
            <a:r>
              <a:rPr lang="en-US" altLang="zh-TW" sz="2600" dirty="0" smtClean="0">
                <a:solidFill>
                  <a:srgbClr val="333333"/>
                </a:solidFill>
                <a:latin typeface="+mn-ea"/>
              </a:rPr>
              <a:t>R</a:t>
            </a:r>
            <a:r>
              <a:rPr lang="zh-TW" altLang="en-US" sz="2600" dirty="0" smtClean="0">
                <a:solidFill>
                  <a:srgbClr val="333333"/>
                </a:solidFill>
                <a:latin typeface="+mn-ea"/>
              </a:rPr>
              <a:t>不只是全方位的語言且其結構是非常可推廣的</a:t>
            </a:r>
            <a:r>
              <a:rPr lang="en-US" altLang="zh-TW" sz="2600" dirty="0" smtClean="0">
                <a:solidFill>
                  <a:srgbClr val="333333"/>
                </a:solidFill>
                <a:latin typeface="+mn-ea"/>
              </a:rPr>
              <a:t>. R</a:t>
            </a:r>
            <a:r>
              <a:rPr lang="zh-TW" altLang="en-US" sz="2600" dirty="0" smtClean="0">
                <a:solidFill>
                  <a:srgbClr val="333333"/>
                </a:solidFill>
                <a:latin typeface="+mn-ea"/>
              </a:rPr>
              <a:t>的資料結構有</a:t>
            </a:r>
            <a:r>
              <a:rPr lang="en-US" altLang="zh-TW" sz="2600" dirty="0" smtClean="0">
                <a:solidFill>
                  <a:srgbClr val="333333"/>
                </a:solidFill>
                <a:latin typeface="+mn-ea"/>
              </a:rPr>
              <a:t>vectors</a:t>
            </a:r>
            <a:r>
              <a:rPr lang="en-US" altLang="zh-TW" sz="2600" dirty="0">
                <a:solidFill>
                  <a:srgbClr val="333333"/>
                </a:solidFill>
                <a:latin typeface="+mn-ea"/>
              </a:rPr>
              <a:t>, scalars, data frames, time series, matrices, lists, etc. </a:t>
            </a:r>
            <a:r>
              <a:rPr lang="en-US" altLang="zh-TW" sz="2600" dirty="0" smtClean="0">
                <a:solidFill>
                  <a:srgbClr val="333333"/>
                </a:solidFill>
                <a:latin typeface="+mn-ea"/>
              </a:rPr>
              <a:t>R</a:t>
            </a:r>
            <a:r>
              <a:rPr lang="zh-TW" altLang="en-US" sz="2600" dirty="0" smtClean="0">
                <a:solidFill>
                  <a:srgbClr val="333333"/>
                </a:solidFill>
                <a:latin typeface="+mn-ea"/>
              </a:rPr>
              <a:t>也支援矩陣運算</a:t>
            </a:r>
            <a:r>
              <a:rPr lang="en-US" altLang="zh-TW" sz="2600" dirty="0" smtClean="0">
                <a:solidFill>
                  <a:srgbClr val="333333"/>
                </a:solidFill>
                <a:latin typeface="+mn-ea"/>
              </a:rPr>
              <a:t>.</a:t>
            </a:r>
            <a:r>
              <a:rPr lang="en-US" altLang="zh-TW" sz="2600" dirty="0">
                <a:solidFill>
                  <a:srgbClr val="333333"/>
                </a:solidFill>
                <a:latin typeface="Open Sans"/>
              </a:rPr>
              <a:t> </a:t>
            </a:r>
            <a:endParaRPr lang="zh-TW" altLang="en-US" sz="2600" dirty="0"/>
          </a:p>
        </p:txBody>
      </p:sp>
    </p:spTree>
    <p:extLst>
      <p:ext uri="{BB962C8B-B14F-4D97-AF65-F5344CB8AC3E}">
        <p14:creationId xmlns:p14="http://schemas.microsoft.com/office/powerpoint/2010/main" val="535049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0" lvl="2" indent="0">
              <a:lnSpc>
                <a:spcPct val="110000"/>
              </a:lnSpc>
              <a:buNone/>
            </a:pPr>
            <a:r>
              <a:rPr lang="en-US" altLang="zh-TW" sz="2800" dirty="0">
                <a:solidFill>
                  <a:srgbClr val="C00000"/>
                </a:solidFill>
                <a:latin typeface="微軟正黑體" panose="020B0604030504040204" pitchFamily="34" charset="-120"/>
              </a:rPr>
              <a:t>8. R has a Vast </a:t>
            </a:r>
            <a:r>
              <a:rPr lang="en-US" altLang="zh-TW" sz="2800" dirty="0" smtClean="0">
                <a:solidFill>
                  <a:srgbClr val="C00000"/>
                </a:solidFill>
                <a:latin typeface="微軟正黑體" panose="020B0604030504040204" pitchFamily="34" charset="-120"/>
              </a:rPr>
              <a:t>Community(R</a:t>
            </a:r>
            <a:r>
              <a:rPr lang="zh-TW" altLang="en-US" sz="2800" dirty="0" smtClean="0">
                <a:solidFill>
                  <a:srgbClr val="C00000"/>
                </a:solidFill>
                <a:latin typeface="微軟正黑體" panose="020B0604030504040204" pitchFamily="34" charset="-120"/>
              </a:rPr>
              <a:t>有一個龐大的社群</a:t>
            </a:r>
            <a:r>
              <a:rPr lang="en-US" altLang="zh-TW" sz="2800" dirty="0" smtClean="0">
                <a:solidFill>
                  <a:srgbClr val="C00000"/>
                </a:solidFill>
                <a:latin typeface="微軟正黑體" panose="020B0604030504040204" pitchFamily="34" charset="-120"/>
              </a:rPr>
              <a:t>):</a:t>
            </a:r>
          </a:p>
          <a:p>
            <a:pPr marL="457200" lvl="2" indent="-457200">
              <a:lnSpc>
                <a:spcPct val="110000"/>
              </a:lnSpc>
            </a:pPr>
            <a:r>
              <a:rPr lang="zh-TW" altLang="en-US" sz="2800" dirty="0" smtClean="0">
                <a:latin typeface="+mn-ea"/>
              </a:rPr>
              <a:t>隨著</a:t>
            </a:r>
            <a:r>
              <a:rPr lang="zh-TW" altLang="en-US" sz="2800" dirty="0">
                <a:latin typeface="+mn-ea"/>
              </a:rPr>
              <a:t>越來越多的人和企業</a:t>
            </a:r>
            <a:r>
              <a:rPr lang="zh-TW" altLang="en-US" sz="2800" dirty="0" smtClean="0">
                <a:latin typeface="+mn-ea"/>
              </a:rPr>
              <a:t>採用</a:t>
            </a:r>
            <a:r>
              <a:rPr lang="en-US" altLang="zh-TW" sz="2800" dirty="0" smtClean="0">
                <a:latin typeface="+mn-ea"/>
              </a:rPr>
              <a:t>R</a:t>
            </a:r>
            <a:r>
              <a:rPr lang="zh-TW" altLang="en-US" sz="2800" dirty="0" smtClean="0">
                <a:latin typeface="+mn-ea"/>
              </a:rPr>
              <a:t>，</a:t>
            </a:r>
            <a:r>
              <a:rPr lang="en-US" altLang="zh-TW" sz="2800" dirty="0" smtClean="0">
                <a:latin typeface="+mn-ea"/>
              </a:rPr>
              <a:t>R</a:t>
            </a:r>
            <a:r>
              <a:rPr lang="zh-TW" altLang="en-US" sz="2800" dirty="0">
                <a:latin typeface="+mn-ea"/>
              </a:rPr>
              <a:t>創造了一個龐大的</a:t>
            </a:r>
            <a:r>
              <a:rPr lang="zh-TW" altLang="en-US" sz="2800" dirty="0" smtClean="0">
                <a:latin typeface="+mn-ea"/>
              </a:rPr>
              <a:t>社區！</a:t>
            </a:r>
            <a:r>
              <a:rPr lang="zh-TW" altLang="en-US" sz="2800" dirty="0">
                <a:latin typeface="+mn-ea"/>
              </a:rPr>
              <a:t>這些志同道合的人，用自己的</a:t>
            </a:r>
            <a:r>
              <a:rPr lang="zh-TW" altLang="en-US" sz="2800" dirty="0" smtClean="0">
                <a:latin typeface="+mn-ea"/>
              </a:rPr>
              <a:t>經驗替論壇</a:t>
            </a:r>
            <a:r>
              <a:rPr lang="zh-TW" altLang="en-US" sz="2800" dirty="0">
                <a:latin typeface="+mn-ea"/>
              </a:rPr>
              <a:t>，社交媒體，</a:t>
            </a:r>
            <a:r>
              <a:rPr lang="en-US" altLang="zh-TW" sz="2800" dirty="0">
                <a:latin typeface="+mn-ea"/>
              </a:rPr>
              <a:t>R</a:t>
            </a:r>
            <a:r>
              <a:rPr lang="zh-TW" altLang="en-US" sz="2800" dirty="0">
                <a:latin typeface="+mn-ea"/>
              </a:rPr>
              <a:t>會議和其他網</a:t>
            </a:r>
            <a:r>
              <a:rPr lang="zh-TW" altLang="en-US" sz="2800" dirty="0" smtClean="0">
                <a:latin typeface="+mn-ea"/>
              </a:rPr>
              <a:t>絡</a:t>
            </a:r>
            <a:r>
              <a:rPr lang="zh-TW" altLang="en-US" sz="2800" dirty="0">
                <a:latin typeface="+mn-ea"/>
              </a:rPr>
              <a:t>管</a:t>
            </a:r>
            <a:r>
              <a:rPr lang="zh-TW" altLang="en-US" sz="2800" dirty="0" smtClean="0">
                <a:latin typeface="+mn-ea"/>
              </a:rPr>
              <a:t>道</a:t>
            </a:r>
            <a:r>
              <a:rPr lang="zh-TW" altLang="en-US" sz="2800" dirty="0">
                <a:latin typeface="+mn-ea"/>
              </a:rPr>
              <a:t>帶來許多價值</a:t>
            </a:r>
            <a:r>
              <a:rPr lang="zh-TW" altLang="en-US" sz="2800" dirty="0" smtClean="0">
                <a:latin typeface="+mn-ea"/>
              </a:rPr>
              <a:t>。透過這些</a:t>
            </a:r>
            <a:r>
              <a:rPr lang="zh-TW" altLang="en-US" sz="2800" dirty="0">
                <a:latin typeface="+mn-ea"/>
              </a:rPr>
              <a:t>使用</a:t>
            </a:r>
            <a:r>
              <a:rPr lang="en-US" altLang="zh-TW" sz="2800" dirty="0" smtClean="0">
                <a:latin typeface="+mn-ea"/>
              </a:rPr>
              <a:t>R</a:t>
            </a:r>
            <a:r>
              <a:rPr lang="zh-TW" altLang="en-US" sz="2800" dirty="0" smtClean="0">
                <a:latin typeface="+mn-ea"/>
              </a:rPr>
              <a:t>的社團</a:t>
            </a:r>
            <a:r>
              <a:rPr lang="zh-TW" altLang="en-US" sz="2800" dirty="0">
                <a:latin typeface="+mn-ea"/>
              </a:rPr>
              <a:t>，學生和專業</a:t>
            </a:r>
            <a:r>
              <a:rPr lang="zh-TW" altLang="en-US" sz="2800" dirty="0" smtClean="0">
                <a:latin typeface="+mn-ea"/>
              </a:rPr>
              <a:t>人士對於</a:t>
            </a:r>
            <a:r>
              <a:rPr lang="en-US" altLang="zh-TW" sz="2800" dirty="0" smtClean="0">
                <a:latin typeface="+mn-ea"/>
              </a:rPr>
              <a:t>R</a:t>
            </a:r>
            <a:r>
              <a:rPr lang="zh-TW" altLang="en-US" sz="2800" dirty="0">
                <a:latin typeface="+mn-ea"/>
              </a:rPr>
              <a:t>是甚麼，</a:t>
            </a:r>
            <a:r>
              <a:rPr lang="en-US" altLang="zh-TW" sz="2800" dirty="0">
                <a:latin typeface="+mn-ea"/>
              </a:rPr>
              <a:t>R</a:t>
            </a:r>
            <a:r>
              <a:rPr lang="zh-TW" altLang="en-US" sz="2800" dirty="0">
                <a:latin typeface="+mn-ea"/>
              </a:rPr>
              <a:t>的優勢以及如何使用</a:t>
            </a:r>
            <a:r>
              <a:rPr lang="en-US" altLang="zh-TW" sz="2800" dirty="0">
                <a:latin typeface="+mn-ea"/>
              </a:rPr>
              <a:t>R</a:t>
            </a:r>
            <a:r>
              <a:rPr lang="zh-TW" altLang="en-US" sz="2800" dirty="0" smtClean="0">
                <a:latin typeface="+mn-ea"/>
              </a:rPr>
              <a:t>的特點</a:t>
            </a:r>
            <a:r>
              <a:rPr lang="zh-TW" altLang="en-US" sz="2800" dirty="0">
                <a:latin typeface="+mn-ea"/>
              </a:rPr>
              <a:t>在他們的</a:t>
            </a:r>
            <a:r>
              <a:rPr lang="zh-TW" altLang="en-US" sz="2800" dirty="0" smtClean="0">
                <a:latin typeface="+mn-ea"/>
              </a:rPr>
              <a:t>職涯</a:t>
            </a:r>
            <a:r>
              <a:rPr lang="zh-TW" altLang="en-US" sz="2800" dirty="0">
                <a:latin typeface="+mn-ea"/>
              </a:rPr>
              <a:t>上，可以得到</a:t>
            </a:r>
            <a:r>
              <a:rPr lang="zh-TW" altLang="en-US" sz="2800" dirty="0" smtClean="0">
                <a:latin typeface="+mn-ea"/>
              </a:rPr>
              <a:t>一個清</a:t>
            </a:r>
            <a:r>
              <a:rPr lang="zh-TW" altLang="en-US" sz="2800" dirty="0">
                <a:latin typeface="+mn-ea"/>
              </a:rPr>
              <a:t>楚</a:t>
            </a:r>
            <a:r>
              <a:rPr lang="zh-TW" altLang="en-US" sz="2800" dirty="0" smtClean="0">
                <a:latin typeface="+mn-ea"/>
              </a:rPr>
              <a:t>的說法。</a:t>
            </a: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4176517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Why Learn R</a:t>
            </a:r>
            <a:r>
              <a:rPr lang="en-US" altLang="zh-TW" b="1" dirty="0" smtClean="0">
                <a:solidFill>
                  <a:schemeClr val="accent4"/>
                </a:solidFill>
              </a:rPr>
              <a:t>?</a:t>
            </a:r>
            <a:r>
              <a:rPr lang="zh-TW" altLang="en-US" b="1" dirty="0" smtClean="0">
                <a:solidFill>
                  <a:schemeClr val="accent4"/>
                </a:solidFill>
              </a:rPr>
              <a:t>為何學</a:t>
            </a:r>
            <a:r>
              <a:rPr lang="en-US" altLang="zh-TW" b="1" dirty="0" smtClean="0">
                <a:solidFill>
                  <a:schemeClr val="accent4"/>
                </a:solidFill>
              </a:rPr>
              <a:t>R?</a:t>
            </a:r>
            <a:endParaRPr lang="zh-TW" altLang="en-US" b="1" dirty="0">
              <a:solidFill>
                <a:schemeClr val="accent4"/>
              </a:solidFill>
            </a:endParaRPr>
          </a:p>
        </p:txBody>
      </p:sp>
      <p:sp>
        <p:nvSpPr>
          <p:cNvPr id="3" name="內容版面配置區 2"/>
          <p:cNvSpPr>
            <a:spLocks noGrp="1"/>
          </p:cNvSpPr>
          <p:nvPr>
            <p:ph idx="1"/>
          </p:nvPr>
        </p:nvSpPr>
        <p:spPr/>
        <p:txBody>
          <a:bodyPr>
            <a:noAutofit/>
          </a:bodyPr>
          <a:lstStyle/>
          <a:p>
            <a:pPr marL="457200" lvl="2" indent="-457200">
              <a:lnSpc>
                <a:spcPct val="110000"/>
              </a:lnSpc>
            </a:pPr>
            <a:r>
              <a:rPr lang="zh-TW" altLang="en-US" sz="2800" dirty="0" smtClean="0">
                <a:latin typeface="微軟正黑體" panose="020B0604030504040204" pitchFamily="34" charset="-120"/>
              </a:rPr>
              <a:t>下面是</a:t>
            </a:r>
            <a:r>
              <a:rPr lang="en-US" altLang="zh-TW" sz="2800" dirty="0" smtClean="0">
                <a:latin typeface="微軟正黑體" panose="020B0604030504040204" pitchFamily="34" charset="-120"/>
              </a:rPr>
              <a:t>R</a:t>
            </a:r>
            <a:r>
              <a:rPr lang="zh-TW" altLang="en-US" sz="2800" dirty="0">
                <a:latin typeface="微軟正黑體" panose="020B0604030504040204" pitchFamily="34" charset="-120"/>
              </a:rPr>
              <a:t>如此受資料</a:t>
            </a:r>
            <a:r>
              <a:rPr lang="zh-TW" altLang="en-US" sz="2800" dirty="0" smtClean="0">
                <a:latin typeface="微軟正黑體" panose="020B0604030504040204" pitchFamily="34" charset="-120"/>
              </a:rPr>
              <a:t>科學家歡迎</a:t>
            </a:r>
            <a:r>
              <a:rPr lang="zh-TW" altLang="en-US" sz="2800" dirty="0">
                <a:latin typeface="微軟正黑體" panose="020B0604030504040204" pitchFamily="34" charset="-120"/>
              </a:rPr>
              <a:t>的</a:t>
            </a:r>
            <a:r>
              <a:rPr lang="en-US" altLang="zh-TW" sz="2800" dirty="0">
                <a:latin typeface="微軟正黑體" panose="020B0604030504040204" pitchFamily="34" charset="-120"/>
              </a:rPr>
              <a:t>9</a:t>
            </a:r>
            <a:r>
              <a:rPr lang="zh-TW" altLang="en-US" sz="2800" dirty="0">
                <a:latin typeface="微軟正黑體" panose="020B0604030504040204" pitchFamily="34" charset="-120"/>
              </a:rPr>
              <a:t>優點</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a:p>
            <a:pPr marL="514350" lvl="2" indent="-514350">
              <a:lnSpc>
                <a:spcPct val="110000"/>
              </a:lnSpc>
              <a:buAutoNum type="arabicPeriod" startAt="9"/>
            </a:pPr>
            <a:r>
              <a:rPr lang="en-US" altLang="zh-TW" sz="2800" dirty="0" smtClean="0">
                <a:solidFill>
                  <a:srgbClr val="C00000"/>
                </a:solidFill>
                <a:latin typeface="微軟正黑體" panose="020B0604030504040204" pitchFamily="34" charset="-120"/>
              </a:rPr>
              <a:t>R </a:t>
            </a:r>
            <a:r>
              <a:rPr lang="en-US" altLang="zh-TW" sz="2800" dirty="0">
                <a:solidFill>
                  <a:srgbClr val="C00000"/>
                </a:solidFill>
                <a:latin typeface="微軟正黑體" panose="020B0604030504040204" pitchFamily="34" charset="-120"/>
              </a:rPr>
              <a:t>easily Relates to other Programming </a:t>
            </a:r>
            <a:r>
              <a:rPr lang="en-US" altLang="zh-TW" sz="2800" dirty="0" smtClean="0">
                <a:solidFill>
                  <a:srgbClr val="C00000"/>
                </a:solidFill>
                <a:latin typeface="微軟正黑體" panose="020B0604030504040204" pitchFamily="34" charset="-120"/>
              </a:rPr>
              <a:t>Languages(R</a:t>
            </a:r>
            <a:r>
              <a:rPr lang="zh-TW" altLang="en-US" sz="2800" dirty="0" smtClean="0">
                <a:solidFill>
                  <a:srgbClr val="C00000"/>
                </a:solidFill>
                <a:latin typeface="微軟正黑體" panose="020B0604030504040204" pitchFamily="34" charset="-120"/>
              </a:rPr>
              <a:t>容易與其他程式語言連結</a:t>
            </a:r>
            <a:r>
              <a:rPr lang="en-US" altLang="zh-TW" sz="2800" dirty="0" smtClean="0">
                <a:solidFill>
                  <a:srgbClr val="C00000"/>
                </a:solidFill>
                <a:latin typeface="微軟正黑體" panose="020B0604030504040204" pitchFamily="34" charset="-120"/>
              </a:rPr>
              <a:t>):</a:t>
            </a:r>
          </a:p>
          <a:p>
            <a:pPr marL="514350" lvl="2" indent="-514350">
              <a:lnSpc>
                <a:spcPct val="110000"/>
              </a:lnSpc>
            </a:pPr>
            <a:r>
              <a:rPr lang="en-US" altLang="zh-TW" sz="2800" dirty="0" smtClean="0">
                <a:latin typeface="+mn-ea"/>
              </a:rPr>
              <a:t>R</a:t>
            </a:r>
            <a:r>
              <a:rPr lang="zh-TW" altLang="en-US" sz="2800" dirty="0">
                <a:latin typeface="+mn-ea"/>
              </a:rPr>
              <a:t>容易與其他程式語言連結。 </a:t>
            </a:r>
            <a:r>
              <a:rPr lang="zh-TW" altLang="en-US" sz="2800" dirty="0" smtClean="0">
                <a:latin typeface="+mn-ea"/>
              </a:rPr>
              <a:t>當資料由其他地方輸入時，</a:t>
            </a:r>
            <a:r>
              <a:rPr lang="en-US" altLang="zh-TW" sz="2800" dirty="0" smtClean="0">
                <a:latin typeface="+mn-ea"/>
              </a:rPr>
              <a:t>R</a:t>
            </a:r>
            <a:r>
              <a:rPr lang="zh-TW" altLang="en-US" sz="2800" dirty="0">
                <a:latin typeface="+mn-ea"/>
              </a:rPr>
              <a:t>也非常</a:t>
            </a:r>
            <a:r>
              <a:rPr lang="zh-TW" altLang="en-US" sz="2800" dirty="0" smtClean="0">
                <a:latin typeface="+mn-ea"/>
              </a:rPr>
              <a:t>友善，資料不僅來可來自</a:t>
            </a:r>
            <a:r>
              <a:rPr lang="en-US" altLang="zh-TW" sz="2800" dirty="0">
                <a:latin typeface="+mn-ea"/>
              </a:rPr>
              <a:t>Microsoft Excel</a:t>
            </a:r>
            <a:r>
              <a:rPr lang="zh-TW" altLang="en-US" sz="2800" dirty="0">
                <a:latin typeface="+mn-ea"/>
              </a:rPr>
              <a:t>中，</a:t>
            </a:r>
            <a:r>
              <a:rPr lang="zh-TW" altLang="en-US" sz="2800" dirty="0" smtClean="0">
                <a:latin typeface="+mn-ea"/>
              </a:rPr>
              <a:t>也可來</a:t>
            </a:r>
            <a:r>
              <a:rPr lang="zh-TW" altLang="en-US" sz="2800" dirty="0">
                <a:latin typeface="+mn-ea"/>
              </a:rPr>
              <a:t>自</a:t>
            </a:r>
            <a:r>
              <a:rPr lang="en-US" altLang="zh-TW" sz="2800" dirty="0" smtClean="0">
                <a:latin typeface="+mn-ea"/>
              </a:rPr>
              <a:t>Microsoft </a:t>
            </a:r>
            <a:r>
              <a:rPr lang="en-US" altLang="zh-TW" sz="2800" dirty="0" smtClean="0">
                <a:latin typeface="+mn-ea"/>
              </a:rPr>
              <a:t>Access</a:t>
            </a:r>
            <a:r>
              <a:rPr lang="zh-TW" altLang="en-US" sz="2800" dirty="0" smtClean="0">
                <a:latin typeface="微軟正黑體" panose="020B0604030504040204" pitchFamily="34" charset="-120"/>
                <a:ea typeface="微軟正黑體" panose="020B0604030504040204" pitchFamily="34" charset="-120"/>
              </a:rPr>
              <a:t>、</a:t>
            </a:r>
            <a:r>
              <a:rPr lang="en-US" altLang="zh-TW" sz="2800" dirty="0" smtClean="0">
                <a:latin typeface="+mn-ea"/>
              </a:rPr>
              <a:t>MySQL</a:t>
            </a:r>
            <a:r>
              <a:rPr lang="zh-TW" altLang="en-US" sz="2800" dirty="0">
                <a:latin typeface="+mn-ea"/>
              </a:rPr>
              <a:t>和</a:t>
            </a:r>
            <a:r>
              <a:rPr lang="en-US" altLang="zh-TW" sz="2800" dirty="0">
                <a:latin typeface="+mn-ea"/>
              </a:rPr>
              <a:t>SQLite</a:t>
            </a:r>
            <a:r>
              <a:rPr lang="zh-TW" altLang="en-US" sz="2800" dirty="0">
                <a:latin typeface="+mn-ea"/>
              </a:rPr>
              <a:t>的</a:t>
            </a:r>
            <a:r>
              <a:rPr lang="zh-TW" altLang="en-US" sz="2800" dirty="0" smtClean="0">
                <a:latin typeface="+mn-ea"/>
              </a:rPr>
              <a:t>，</a:t>
            </a:r>
            <a:r>
              <a:rPr lang="en-US" altLang="zh-TW" sz="2800" dirty="0">
                <a:latin typeface="+mn-ea"/>
              </a:rPr>
              <a:t>Oracle</a:t>
            </a:r>
            <a:r>
              <a:rPr lang="zh-TW" altLang="en-US" sz="2800" dirty="0" smtClean="0">
                <a:latin typeface="+mn-ea"/>
              </a:rPr>
              <a:t>等</a:t>
            </a:r>
            <a:r>
              <a:rPr lang="zh-TW" altLang="en-US" sz="2800" dirty="0">
                <a:latin typeface="+mn-ea"/>
              </a:rPr>
              <a:t>。 </a:t>
            </a:r>
            <a:r>
              <a:rPr lang="en-US" altLang="zh-TW" sz="2800" dirty="0">
                <a:latin typeface="+mn-ea"/>
              </a:rPr>
              <a:t>R</a:t>
            </a:r>
            <a:r>
              <a:rPr lang="zh-TW" altLang="en-US" sz="2800" dirty="0">
                <a:latin typeface="+mn-ea"/>
              </a:rPr>
              <a:t>能夠同時使用</a:t>
            </a:r>
            <a:r>
              <a:rPr lang="en-US" altLang="zh-TW" sz="2800" dirty="0">
                <a:latin typeface="+mn-ea"/>
              </a:rPr>
              <a:t>ODBC</a:t>
            </a:r>
            <a:r>
              <a:rPr lang="zh-TW" altLang="en-US" sz="2800" dirty="0">
                <a:latin typeface="+mn-ea"/>
              </a:rPr>
              <a:t>（開放式數據庫連接協議）和</a:t>
            </a:r>
            <a:r>
              <a:rPr lang="en-US" altLang="zh-TW" sz="2800" dirty="0" err="1">
                <a:latin typeface="+mn-ea"/>
              </a:rPr>
              <a:t>ROracle</a:t>
            </a:r>
            <a:r>
              <a:rPr lang="zh-TW" altLang="en-US" sz="2800" dirty="0">
                <a:latin typeface="+mn-ea"/>
              </a:rPr>
              <a:t>包很容易地連接到</a:t>
            </a:r>
            <a:r>
              <a:rPr lang="zh-TW" altLang="en-US" sz="2800" dirty="0" smtClean="0">
                <a:latin typeface="+mn-ea"/>
              </a:rPr>
              <a:t>各種資</a:t>
            </a:r>
            <a:r>
              <a:rPr lang="zh-TW" altLang="en-US" sz="2800" dirty="0">
                <a:latin typeface="+mn-ea"/>
              </a:rPr>
              <a:t>料</a:t>
            </a:r>
            <a:r>
              <a:rPr lang="zh-TW" altLang="en-US" sz="2800" dirty="0" smtClean="0">
                <a:latin typeface="+mn-ea"/>
              </a:rPr>
              <a:t>庫</a:t>
            </a:r>
            <a:endParaRPr lang="zh-TW" altLang="en-US" sz="2800" dirty="0">
              <a:latin typeface="+mn-ea"/>
            </a:endParaRPr>
          </a:p>
        </p:txBody>
      </p:sp>
      <p:sp>
        <p:nvSpPr>
          <p:cNvPr id="4" name="矩形 3"/>
          <p:cNvSpPr/>
          <p:nvPr/>
        </p:nvSpPr>
        <p:spPr>
          <a:xfrm>
            <a:off x="971600" y="6086458"/>
            <a:ext cx="4237122" cy="369332"/>
          </a:xfrm>
          <a:prstGeom prst="rect">
            <a:avLst/>
          </a:prstGeom>
        </p:spPr>
        <p:txBody>
          <a:bodyPr wrap="none">
            <a:spAutoFit/>
          </a:bodyPr>
          <a:lstStyle/>
          <a:p>
            <a:r>
              <a:rPr lang="en-US" altLang="zh-TW" dirty="0"/>
              <a:t>http://www.edureka.co/blog/why-learn-r/</a:t>
            </a:r>
            <a:endParaRPr lang="zh-TW" altLang="en-US" dirty="0"/>
          </a:p>
        </p:txBody>
      </p:sp>
    </p:spTree>
    <p:extLst>
      <p:ext uri="{BB962C8B-B14F-4D97-AF65-F5344CB8AC3E}">
        <p14:creationId xmlns:p14="http://schemas.microsoft.com/office/powerpoint/2010/main" val="3523612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Data </a:t>
            </a:r>
            <a:r>
              <a:rPr lang="en-US" altLang="zh-TW" b="1" dirty="0" smtClean="0">
                <a:solidFill>
                  <a:schemeClr val="accent4"/>
                </a:solidFill>
              </a:rPr>
              <a:t>mining</a:t>
            </a:r>
            <a:r>
              <a:rPr lang="zh-TW" altLang="en-US" b="1" dirty="0">
                <a:solidFill>
                  <a:schemeClr val="accent4"/>
                </a:solidFill>
              </a:rPr>
              <a:t>資料探勘</a:t>
            </a:r>
          </a:p>
        </p:txBody>
      </p:sp>
      <p:sp>
        <p:nvSpPr>
          <p:cNvPr id="3" name="內容版面配置區 2"/>
          <p:cNvSpPr>
            <a:spLocks noGrp="1"/>
          </p:cNvSpPr>
          <p:nvPr>
            <p:ph idx="1"/>
          </p:nvPr>
        </p:nvSpPr>
        <p:spPr/>
        <p:txBody>
          <a:bodyPr/>
          <a:lstStyle/>
          <a:p>
            <a:r>
              <a:rPr lang="zh-TW" altLang="en-US" dirty="0"/>
              <a:t>資料探勘（</a:t>
            </a:r>
            <a:r>
              <a:rPr lang="en-US" altLang="zh-TW" dirty="0"/>
              <a:t>Data mining</a:t>
            </a:r>
            <a:r>
              <a:rPr lang="zh-TW" altLang="en-US" dirty="0"/>
              <a:t>），又譯為數據挖掘、資料挖掘、資料採礦。它是資料庫知識發現（英文：</a:t>
            </a:r>
            <a:r>
              <a:rPr lang="en-US" altLang="zh-TW" dirty="0">
                <a:solidFill>
                  <a:srgbClr val="C00000"/>
                </a:solidFill>
              </a:rPr>
              <a:t>Knowledge-Discovery in Databases</a:t>
            </a:r>
            <a:r>
              <a:rPr lang="zh-TW" altLang="en-US" dirty="0"/>
              <a:t>，縮寫：</a:t>
            </a:r>
            <a:r>
              <a:rPr lang="en-US" altLang="zh-TW" dirty="0">
                <a:solidFill>
                  <a:srgbClr val="C00000"/>
                </a:solidFill>
              </a:rPr>
              <a:t>KDD</a:t>
            </a:r>
            <a:r>
              <a:rPr lang="zh-TW" altLang="en-US" dirty="0"/>
              <a:t>）中的</a:t>
            </a:r>
            <a:r>
              <a:rPr lang="zh-TW" altLang="en-US" dirty="0">
                <a:solidFill>
                  <a:schemeClr val="accent4"/>
                </a:solidFill>
              </a:rPr>
              <a:t>一個步驟</a:t>
            </a:r>
            <a:r>
              <a:rPr lang="zh-TW" altLang="en-US" dirty="0" smtClean="0"/>
              <a:t>。</a:t>
            </a:r>
            <a:endParaRPr lang="en-US" altLang="zh-TW" dirty="0" smtClean="0"/>
          </a:p>
          <a:p>
            <a:r>
              <a:rPr lang="zh-TW" altLang="en-US" dirty="0" smtClean="0"/>
              <a:t>資料</a:t>
            </a:r>
            <a:r>
              <a:rPr lang="zh-TW" altLang="en-US" dirty="0"/>
              <a:t>探勘一般是指</a:t>
            </a:r>
            <a:r>
              <a:rPr lang="zh-TW" altLang="en-US" dirty="0">
                <a:solidFill>
                  <a:srgbClr val="C00000"/>
                </a:solidFill>
              </a:rPr>
              <a:t>從大量的資料中自動搜尋隱藏於其中的有著特殊關聯性</a:t>
            </a:r>
            <a:r>
              <a:rPr lang="zh-TW" altLang="en-US" dirty="0"/>
              <a:t>（屬於</a:t>
            </a:r>
            <a:r>
              <a:rPr lang="en-US" altLang="zh-TW" dirty="0"/>
              <a:t>Association rule learning</a:t>
            </a:r>
            <a:r>
              <a:rPr lang="zh-TW" altLang="en-US" dirty="0"/>
              <a:t>）</a:t>
            </a:r>
            <a:r>
              <a:rPr lang="zh-TW" altLang="en-US" dirty="0">
                <a:solidFill>
                  <a:srgbClr val="C00000"/>
                </a:solidFill>
              </a:rPr>
              <a:t>的資訊的過程</a:t>
            </a:r>
            <a:r>
              <a:rPr lang="zh-TW" altLang="en-US" dirty="0" smtClean="0"/>
              <a:t>。</a:t>
            </a:r>
            <a:endParaRPr lang="en-US" altLang="zh-TW" dirty="0" smtClean="0"/>
          </a:p>
          <a:p>
            <a:r>
              <a:rPr lang="zh-TW" altLang="en-US" dirty="0" smtClean="0"/>
              <a:t>資料</a:t>
            </a:r>
            <a:r>
              <a:rPr lang="zh-TW" altLang="en-US" dirty="0"/>
              <a:t>挖掘通常與電腦科學有關，並通過統計、線上分析處理、情報檢索、機器學習、專家系統（依靠過去的經驗法則）和模式識別等諸多方法來實現上述目標。</a:t>
            </a:r>
          </a:p>
        </p:txBody>
      </p:sp>
      <p:sp>
        <p:nvSpPr>
          <p:cNvPr id="4" name="矩形 3"/>
          <p:cNvSpPr/>
          <p:nvPr/>
        </p:nvSpPr>
        <p:spPr>
          <a:xfrm>
            <a:off x="683568" y="5553670"/>
            <a:ext cx="7776864" cy="646331"/>
          </a:xfrm>
          <a:prstGeom prst="rect">
            <a:avLst/>
          </a:prstGeom>
        </p:spPr>
        <p:txBody>
          <a:bodyPr wrap="square">
            <a:spAutoFit/>
          </a:bodyPr>
          <a:lstStyle/>
          <a:p>
            <a:r>
              <a:rPr lang="en-US" altLang="zh-TW" dirty="0"/>
              <a:t>https://zh.wikipedia.org/zh-tw/%E6%95%B0%E6%8D%AE%E6%8C%96%E6%8E%98</a:t>
            </a:r>
            <a:endParaRPr lang="zh-TW" altLang="en-US" dirty="0"/>
          </a:p>
        </p:txBody>
      </p:sp>
    </p:spTree>
    <p:extLst>
      <p:ext uri="{BB962C8B-B14F-4D97-AF65-F5344CB8AC3E}">
        <p14:creationId xmlns:p14="http://schemas.microsoft.com/office/powerpoint/2010/main" val="816356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探</a:t>
            </a:r>
            <a:r>
              <a:rPr lang="zh-TW" altLang="en-US" b="1" dirty="0" smtClean="0">
                <a:solidFill>
                  <a:schemeClr val="accent4"/>
                </a:solidFill>
              </a:rPr>
              <a:t>勘方法</a:t>
            </a:r>
            <a:endParaRPr lang="zh-TW" altLang="en-US" b="1" dirty="0">
              <a:solidFill>
                <a:schemeClr val="accent4"/>
              </a:solidFill>
            </a:endParaRPr>
          </a:p>
        </p:txBody>
      </p:sp>
      <p:sp>
        <p:nvSpPr>
          <p:cNvPr id="3" name="內容版面配置區 2"/>
          <p:cNvSpPr>
            <a:spLocks noGrp="1"/>
          </p:cNvSpPr>
          <p:nvPr>
            <p:ph idx="1"/>
          </p:nvPr>
        </p:nvSpPr>
        <p:spPr/>
        <p:txBody>
          <a:bodyPr>
            <a:normAutofit/>
          </a:bodyPr>
          <a:lstStyle/>
          <a:p>
            <a:r>
              <a:rPr lang="zh-TW" altLang="en-US" sz="2800" dirty="0"/>
              <a:t>資料探勘的方法包括</a:t>
            </a:r>
            <a:r>
              <a:rPr lang="zh-TW" altLang="en-US" sz="2800" dirty="0">
                <a:solidFill>
                  <a:srgbClr val="C00000"/>
                </a:solidFill>
              </a:rPr>
              <a:t>監督式</a:t>
            </a:r>
            <a:r>
              <a:rPr lang="zh-TW" altLang="en-US" sz="2800" dirty="0" smtClean="0">
                <a:solidFill>
                  <a:srgbClr val="C00000"/>
                </a:solidFill>
              </a:rPr>
              <a:t>學習</a:t>
            </a:r>
            <a:r>
              <a:rPr lang="en-US" altLang="zh-TW" sz="2800" dirty="0" smtClean="0"/>
              <a:t>(Supervised learning)</a:t>
            </a:r>
            <a:r>
              <a:rPr lang="zh-TW" altLang="en-US" sz="2800" dirty="0" smtClean="0"/>
              <a:t>、</a:t>
            </a:r>
            <a:r>
              <a:rPr lang="zh-TW" altLang="en-US" sz="2800" dirty="0">
                <a:solidFill>
                  <a:srgbClr val="C00000"/>
                </a:solidFill>
              </a:rPr>
              <a:t>非監督式</a:t>
            </a:r>
            <a:r>
              <a:rPr lang="zh-TW" altLang="en-US" sz="2800" dirty="0" smtClean="0">
                <a:solidFill>
                  <a:srgbClr val="C00000"/>
                </a:solidFill>
              </a:rPr>
              <a:t>學習</a:t>
            </a:r>
            <a:r>
              <a:rPr lang="en-US" altLang="zh-TW" sz="2800" dirty="0" smtClean="0"/>
              <a:t>(Unsupervised learning)</a:t>
            </a:r>
            <a:r>
              <a:rPr lang="zh-TW" altLang="en-US" sz="2800" dirty="0" smtClean="0"/>
              <a:t>、</a:t>
            </a:r>
            <a:r>
              <a:rPr lang="zh-TW" altLang="en-US" sz="2800" dirty="0">
                <a:solidFill>
                  <a:srgbClr val="C00000"/>
                </a:solidFill>
              </a:rPr>
              <a:t>關聯分組</a:t>
            </a:r>
            <a:r>
              <a:rPr lang="zh-TW" altLang="en-US" sz="2800" dirty="0"/>
              <a:t>（</a:t>
            </a:r>
            <a:r>
              <a:rPr lang="en-US" altLang="zh-TW" sz="2800" dirty="0"/>
              <a:t>Affinity </a:t>
            </a:r>
            <a:r>
              <a:rPr lang="en-US" altLang="zh-TW" sz="2800" dirty="0" smtClean="0"/>
              <a:t>Grouping</a:t>
            </a:r>
            <a:r>
              <a:rPr lang="zh-TW" altLang="en-US" sz="2800" dirty="0" smtClean="0"/>
              <a:t>）</a:t>
            </a:r>
            <a:r>
              <a:rPr lang="zh-TW" altLang="en-US" sz="2800" dirty="0"/>
              <a:t>與</a:t>
            </a:r>
            <a:r>
              <a:rPr lang="zh-TW" altLang="en-US" sz="2800" dirty="0">
                <a:solidFill>
                  <a:srgbClr val="C00000"/>
                </a:solidFill>
              </a:rPr>
              <a:t>購物籃分析</a:t>
            </a:r>
            <a:r>
              <a:rPr lang="zh-TW" altLang="en-US" sz="2800" dirty="0"/>
              <a:t>（</a:t>
            </a:r>
            <a:r>
              <a:rPr lang="en-US" altLang="zh-TW" sz="2800" dirty="0"/>
              <a:t>Market Basket Analysis</a:t>
            </a:r>
            <a:r>
              <a:rPr lang="zh-TW" altLang="en-US" sz="2800" dirty="0"/>
              <a:t>）或者稱為</a:t>
            </a:r>
            <a:r>
              <a:rPr lang="zh-TW" altLang="en-US" sz="2800" dirty="0">
                <a:solidFill>
                  <a:srgbClr val="C00000"/>
                </a:solidFill>
              </a:rPr>
              <a:t>關聯規則分析</a:t>
            </a:r>
            <a:r>
              <a:rPr lang="zh-TW" altLang="en-US" sz="2800" dirty="0" smtClean="0"/>
              <a:t>、</a:t>
            </a:r>
            <a:r>
              <a:rPr lang="zh-TW" altLang="en-US" sz="2800" dirty="0" smtClean="0">
                <a:solidFill>
                  <a:srgbClr val="C00000"/>
                </a:solidFill>
              </a:rPr>
              <a:t>集</a:t>
            </a:r>
            <a:r>
              <a:rPr lang="zh-TW" altLang="en-US" sz="2800" dirty="0">
                <a:solidFill>
                  <a:srgbClr val="C00000"/>
                </a:solidFill>
              </a:rPr>
              <a:t>群</a:t>
            </a:r>
            <a:r>
              <a:rPr lang="zh-TW" altLang="en-US" sz="2800" dirty="0" smtClean="0"/>
              <a:t>（</a:t>
            </a:r>
            <a:r>
              <a:rPr lang="en-US" altLang="zh-TW" sz="2800" dirty="0"/>
              <a:t>Clustering</a:t>
            </a:r>
            <a:r>
              <a:rPr lang="zh-TW" altLang="en-US" sz="2800" dirty="0"/>
              <a:t>）與</a:t>
            </a:r>
            <a:r>
              <a:rPr lang="zh-TW" altLang="en-US" sz="2800" dirty="0">
                <a:solidFill>
                  <a:srgbClr val="C00000"/>
                </a:solidFill>
              </a:rPr>
              <a:t>描述</a:t>
            </a:r>
            <a:r>
              <a:rPr lang="zh-TW" altLang="en-US" sz="2800" dirty="0"/>
              <a:t>（</a:t>
            </a:r>
            <a:r>
              <a:rPr lang="en-US" altLang="zh-TW" sz="2800" dirty="0"/>
              <a:t>Description</a:t>
            </a:r>
            <a:r>
              <a:rPr lang="zh-TW" altLang="en-US" sz="2800" dirty="0" smtClean="0"/>
              <a:t>）。</a:t>
            </a:r>
            <a:endParaRPr lang="en-US" altLang="zh-TW" sz="2800" dirty="0" smtClean="0"/>
          </a:p>
          <a:p>
            <a:r>
              <a:rPr lang="zh-TW" altLang="en-US" sz="2800" dirty="0" smtClean="0"/>
              <a:t>監督</a:t>
            </a:r>
            <a:r>
              <a:rPr lang="zh-TW" altLang="en-US" sz="2800" dirty="0"/>
              <a:t>式學習包括：</a:t>
            </a:r>
            <a:r>
              <a:rPr lang="zh-TW" altLang="en-US" sz="2800" dirty="0">
                <a:solidFill>
                  <a:srgbClr val="C00000"/>
                </a:solidFill>
              </a:rPr>
              <a:t>分類</a:t>
            </a:r>
            <a:r>
              <a:rPr lang="zh-TW" altLang="en-US" sz="2800" dirty="0"/>
              <a:t>、</a:t>
            </a:r>
            <a:r>
              <a:rPr lang="zh-TW" altLang="en-US" sz="2800" dirty="0">
                <a:solidFill>
                  <a:srgbClr val="C00000"/>
                </a:solidFill>
              </a:rPr>
              <a:t>估計</a:t>
            </a:r>
            <a:r>
              <a:rPr lang="zh-TW" altLang="en-US" sz="2800" dirty="0"/>
              <a:t>、</a:t>
            </a:r>
            <a:r>
              <a:rPr lang="zh-TW" altLang="en-US" sz="2800" dirty="0">
                <a:solidFill>
                  <a:srgbClr val="C00000"/>
                </a:solidFill>
              </a:rPr>
              <a:t>預測</a:t>
            </a:r>
            <a:r>
              <a:rPr lang="zh-TW" altLang="en-US" sz="2800" dirty="0"/>
              <a:t>。</a:t>
            </a:r>
          </a:p>
        </p:txBody>
      </p:sp>
      <p:sp>
        <p:nvSpPr>
          <p:cNvPr id="4" name="矩形 3"/>
          <p:cNvSpPr/>
          <p:nvPr/>
        </p:nvSpPr>
        <p:spPr>
          <a:xfrm>
            <a:off x="683568" y="5553670"/>
            <a:ext cx="7776864" cy="646331"/>
          </a:xfrm>
          <a:prstGeom prst="rect">
            <a:avLst/>
          </a:prstGeom>
        </p:spPr>
        <p:txBody>
          <a:bodyPr wrap="square">
            <a:spAutoFit/>
          </a:bodyPr>
          <a:lstStyle/>
          <a:p>
            <a:r>
              <a:rPr lang="en-US" altLang="zh-TW" dirty="0"/>
              <a:t>https://zh.wikipedia.org/zh-tw/%E6%95%B0%E6%8D%AE%E6%8C%96%E6%8E%98</a:t>
            </a:r>
            <a:endParaRPr lang="zh-TW" altLang="en-US" dirty="0"/>
          </a:p>
        </p:txBody>
      </p:sp>
    </p:spTree>
    <p:extLst>
      <p:ext uri="{BB962C8B-B14F-4D97-AF65-F5344CB8AC3E}">
        <p14:creationId xmlns:p14="http://schemas.microsoft.com/office/powerpoint/2010/main" val="126721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探勘定義</a:t>
            </a:r>
          </a:p>
        </p:txBody>
      </p:sp>
      <p:sp>
        <p:nvSpPr>
          <p:cNvPr id="3" name="內容版面配置區 2"/>
          <p:cNvSpPr>
            <a:spLocks noGrp="1"/>
          </p:cNvSpPr>
          <p:nvPr>
            <p:ph idx="1"/>
          </p:nvPr>
        </p:nvSpPr>
        <p:spPr/>
        <p:txBody>
          <a:bodyPr>
            <a:normAutofit/>
          </a:bodyPr>
          <a:lstStyle/>
          <a:p>
            <a:r>
              <a:rPr lang="zh-TW" altLang="en-US" dirty="0"/>
              <a:t>資料探</a:t>
            </a:r>
            <a:r>
              <a:rPr lang="zh-TW" altLang="en-US" dirty="0" smtClean="0"/>
              <a:t>勘有</a:t>
            </a:r>
            <a:r>
              <a:rPr lang="zh-TW" altLang="en-US" dirty="0"/>
              <a:t>以下這些不同的定義</a:t>
            </a:r>
            <a:r>
              <a:rPr lang="zh-TW" altLang="en-US" dirty="0" smtClean="0"/>
              <a:t>：</a:t>
            </a:r>
            <a:endParaRPr lang="zh-TW" altLang="en-US" dirty="0"/>
          </a:p>
          <a:p>
            <a:r>
              <a:rPr lang="zh-TW" altLang="en-US" dirty="0"/>
              <a:t>「從資料中提取出</a:t>
            </a:r>
            <a:r>
              <a:rPr lang="zh-TW" altLang="en-US" dirty="0">
                <a:solidFill>
                  <a:srgbClr val="C00000"/>
                </a:solidFill>
              </a:rPr>
              <a:t>隱含的過去未知的有價值的潛在資訊</a:t>
            </a:r>
            <a:r>
              <a:rPr lang="zh-TW" altLang="en-US" dirty="0" smtClean="0"/>
              <a:t>」</a:t>
            </a:r>
            <a:endParaRPr lang="en-US" altLang="zh-TW" dirty="0"/>
          </a:p>
          <a:p>
            <a:r>
              <a:rPr lang="zh-TW" altLang="en-US" dirty="0"/>
              <a:t>「一門從大量資料或者資料庫中提取</a:t>
            </a:r>
            <a:r>
              <a:rPr lang="zh-TW" altLang="en-US" dirty="0">
                <a:solidFill>
                  <a:srgbClr val="C00000"/>
                </a:solidFill>
              </a:rPr>
              <a:t>有用資訊</a:t>
            </a:r>
            <a:r>
              <a:rPr lang="zh-TW" altLang="en-US" dirty="0"/>
              <a:t>的科學。</a:t>
            </a:r>
            <a:r>
              <a:rPr lang="zh-TW" altLang="en-US" dirty="0" smtClean="0"/>
              <a:t>」</a:t>
            </a:r>
            <a:endParaRPr lang="en-US" altLang="zh-TW" dirty="0"/>
          </a:p>
          <a:p>
            <a:r>
              <a:rPr lang="zh-TW" altLang="en-US" dirty="0"/>
              <a:t>儘管通常資料挖掘應用於資料分析，但是像</a:t>
            </a:r>
            <a:r>
              <a:rPr lang="zh-TW" altLang="en-US" dirty="0" smtClean="0"/>
              <a:t>人工智慧</a:t>
            </a:r>
            <a:r>
              <a:rPr lang="en-US" altLang="zh-TW" dirty="0" smtClean="0"/>
              <a:t>(AI)</a:t>
            </a:r>
            <a:r>
              <a:rPr lang="zh-TW" altLang="en-US" dirty="0" smtClean="0"/>
              <a:t>一樣</a:t>
            </a:r>
            <a:r>
              <a:rPr lang="zh-TW" altLang="en-US" dirty="0"/>
              <a:t>，它也是一個具有豐富含義的詞彙，可用於不同的領域。 </a:t>
            </a:r>
            <a:endParaRPr lang="en-US" altLang="zh-TW" dirty="0" smtClean="0"/>
          </a:p>
          <a:p>
            <a:r>
              <a:rPr lang="zh-TW" altLang="en-US" dirty="0" smtClean="0"/>
              <a:t>它</a:t>
            </a:r>
            <a:r>
              <a:rPr lang="zh-TW" altLang="en-US" dirty="0"/>
              <a:t>與</a:t>
            </a:r>
            <a:r>
              <a:rPr lang="en-US" altLang="zh-TW" dirty="0"/>
              <a:t>KDD</a:t>
            </a:r>
            <a:r>
              <a:rPr lang="zh-TW" altLang="en-US" dirty="0"/>
              <a:t>的關係是：</a:t>
            </a:r>
            <a:r>
              <a:rPr lang="en-US" altLang="zh-TW" dirty="0">
                <a:solidFill>
                  <a:srgbClr val="C00000"/>
                </a:solidFill>
              </a:rPr>
              <a:t>KDD</a:t>
            </a:r>
            <a:r>
              <a:rPr lang="zh-TW" altLang="en-US" dirty="0"/>
              <a:t>是從資料中辨別有效的、新穎的、潛在有用的、最終可理解的模式的過程；而</a:t>
            </a:r>
            <a:r>
              <a:rPr lang="zh-TW" altLang="en-US" dirty="0">
                <a:solidFill>
                  <a:srgbClr val="C00000"/>
                </a:solidFill>
              </a:rPr>
              <a:t>資料探勘</a:t>
            </a:r>
            <a:r>
              <a:rPr lang="zh-TW" altLang="en-US" dirty="0"/>
              <a:t>是</a:t>
            </a:r>
            <a:r>
              <a:rPr lang="en-US" altLang="zh-TW" dirty="0"/>
              <a:t>KDD</a:t>
            </a:r>
            <a:r>
              <a:rPr lang="zh-TW" altLang="en-US" dirty="0"/>
              <a:t>通過特定的演算法在可接受的計算效率限制內生成特定模式的一個步驟。 事實上，在現今的文獻中，這兩個術語經常不加區分的使用。</a:t>
            </a:r>
          </a:p>
        </p:txBody>
      </p:sp>
      <p:sp>
        <p:nvSpPr>
          <p:cNvPr id="4" name="矩形 3"/>
          <p:cNvSpPr/>
          <p:nvPr/>
        </p:nvSpPr>
        <p:spPr>
          <a:xfrm>
            <a:off x="611560" y="5830669"/>
            <a:ext cx="7776864" cy="646331"/>
          </a:xfrm>
          <a:prstGeom prst="rect">
            <a:avLst/>
          </a:prstGeom>
        </p:spPr>
        <p:txBody>
          <a:bodyPr wrap="square">
            <a:spAutoFit/>
          </a:bodyPr>
          <a:lstStyle/>
          <a:p>
            <a:r>
              <a:rPr lang="en-US" altLang="zh-TW" dirty="0"/>
              <a:t>https://zh.wikipedia.org/zh-tw/%E6%95%B0%E6%8D%AE%E6%8C%96%E6%8E%98</a:t>
            </a:r>
            <a:endParaRPr lang="zh-TW" altLang="en-US" dirty="0"/>
          </a:p>
        </p:txBody>
      </p:sp>
    </p:spTree>
    <p:extLst>
      <p:ext uri="{BB962C8B-B14F-4D97-AF65-F5344CB8AC3E}">
        <p14:creationId xmlns:p14="http://schemas.microsoft.com/office/powerpoint/2010/main" val="4104778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solidFill>
                  <a:schemeClr val="accent4"/>
                </a:solidFill>
              </a:rPr>
              <a:t>Data </a:t>
            </a:r>
            <a:r>
              <a:rPr lang="en-US" altLang="zh-TW" b="1" dirty="0">
                <a:solidFill>
                  <a:schemeClr val="accent4"/>
                </a:solidFill>
              </a:rPr>
              <a:t>Mining </a:t>
            </a:r>
            <a:r>
              <a:rPr lang="zh-TW" altLang="en-US" b="1" dirty="0">
                <a:solidFill>
                  <a:schemeClr val="accent4"/>
                </a:solidFill>
              </a:rPr>
              <a:t>範例</a:t>
            </a:r>
            <a:r>
              <a:rPr lang="en-US" altLang="zh-TW" b="1" dirty="0">
                <a:solidFill>
                  <a:schemeClr val="accent4"/>
                </a:solidFill>
              </a:rPr>
              <a:t>: </a:t>
            </a:r>
            <a:r>
              <a:rPr lang="zh-TW" altLang="en-US" b="1" dirty="0">
                <a:solidFill>
                  <a:schemeClr val="accent4"/>
                </a:solidFill>
              </a:rPr>
              <a:t>啤酒與</a:t>
            </a:r>
            <a:r>
              <a:rPr lang="zh-TW" altLang="en-US" b="1" dirty="0" smtClean="0">
                <a:solidFill>
                  <a:schemeClr val="accent4"/>
                </a:solidFill>
              </a:rPr>
              <a:t>尿布</a:t>
            </a:r>
            <a:endParaRPr lang="zh-TW" altLang="en-US" b="1" dirty="0">
              <a:solidFill>
                <a:schemeClr val="accent4"/>
              </a:solidFill>
            </a:endParaRPr>
          </a:p>
        </p:txBody>
      </p:sp>
      <p:pic>
        <p:nvPicPr>
          <p:cNvPr id="4" name="Picture 4" descr="http://slicedbread.co.uk/Media/Default/Insights/beer-nappi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72816"/>
            <a:ext cx="6517177" cy="360040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539552" y="6021288"/>
            <a:ext cx="8352928" cy="369332"/>
          </a:xfrm>
          <a:prstGeom prst="rect">
            <a:avLst/>
          </a:prstGeom>
        </p:spPr>
        <p:txBody>
          <a:bodyPr wrap="square">
            <a:spAutoFit/>
          </a:bodyPr>
          <a:lstStyle/>
          <a:p>
            <a:r>
              <a:rPr lang="en-US" altLang="zh-TW" dirty="0"/>
              <a:t>http://slicedbread.co.uk/blog/how-to-strike-gold-with-microsoft-data-mining-tools</a:t>
            </a:r>
          </a:p>
        </p:txBody>
      </p:sp>
    </p:spTree>
    <p:extLst>
      <p:ext uri="{BB962C8B-B14F-4D97-AF65-F5344CB8AC3E}">
        <p14:creationId xmlns:p14="http://schemas.microsoft.com/office/powerpoint/2010/main" val="2545531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solidFill>
                  <a:schemeClr val="accent4"/>
                </a:solidFill>
              </a:rPr>
              <a:t>Data Mining</a:t>
            </a:r>
            <a:r>
              <a:rPr lang="zh-TW" altLang="en-US" b="1" dirty="0" smtClean="0">
                <a:solidFill>
                  <a:schemeClr val="accent4"/>
                </a:solidFill>
              </a:rPr>
              <a:t>產業應用</a:t>
            </a:r>
            <a:endParaRPr lang="zh-TW" altLang="en-US" b="1" dirty="0">
              <a:solidFill>
                <a:schemeClr val="accent4"/>
              </a:solidFill>
            </a:endParaRPr>
          </a:p>
        </p:txBody>
      </p:sp>
      <p:graphicFrame>
        <p:nvGraphicFramePr>
          <p:cNvPr id="6" name="Group 81"/>
          <p:cNvGraphicFramePr>
            <a:graphicFrameLocks/>
          </p:cNvGraphicFramePr>
          <p:nvPr>
            <p:extLst>
              <p:ext uri="{D42A27DB-BD31-4B8C-83A1-F6EECF244321}">
                <p14:modId xmlns:p14="http://schemas.microsoft.com/office/powerpoint/2010/main" val="793474727"/>
              </p:ext>
            </p:extLst>
          </p:nvPr>
        </p:nvGraphicFramePr>
        <p:xfrm>
          <a:off x="611560" y="1772816"/>
          <a:ext cx="7772400" cy="4572000"/>
        </p:xfrm>
        <a:graphic>
          <a:graphicData uri="http://schemas.openxmlformats.org/drawingml/2006/table">
            <a:tbl>
              <a:tblPr/>
              <a:tblGrid>
                <a:gridCol w="21336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信用卡公司</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授權決定、持卡購物行為、偵測詐欺等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3063">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金融服務機構</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發展投資策略等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銀行</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發展行銷策略、識別顧客貸款活動等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保險公司</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偵測保險詐欺等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3063">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電信公司</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提供服務、偵測竊打等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航空業</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顧客關係管理等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3063">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醫療業</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控制流程效率等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製造業</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品管控制、流程監控等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4650">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0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電話銷售及直銷</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區隔顧客、發展行銷策略等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3063">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rPr>
                        <a:t>零售商</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defRPr kumimoji="1" sz="2800">
                          <a:solidFill>
                            <a:schemeClr val="tx1"/>
                          </a:solidFill>
                          <a:latin typeface="Arial" panose="020B0604020202020204" pitchFamily="34" charset="0"/>
                          <a:ea typeface="新細明體" panose="02020500000000000000" pitchFamily="18" charset="-120"/>
                        </a:defRPr>
                      </a:lvl1pPr>
                      <a:lvl2pPr>
                        <a:buClr>
                          <a:srgbClr val="CC0000"/>
                        </a:buClr>
                        <a:buSzPct val="70000"/>
                        <a:defRPr kumimoji="1" sz="2000">
                          <a:solidFill>
                            <a:schemeClr val="tx1"/>
                          </a:solidFill>
                          <a:latin typeface="Arial" panose="020B0604020202020204" pitchFamily="34" charset="0"/>
                          <a:ea typeface="新細明體" panose="02020500000000000000" pitchFamily="18" charset="-120"/>
                        </a:defRPr>
                      </a:lvl2pPr>
                      <a:lvl3pPr>
                        <a:buClr>
                          <a:srgbClr val="009900"/>
                        </a:buClr>
                        <a:buSzPct val="60000"/>
                        <a:defRPr kumimoji="1" sz="2000">
                          <a:solidFill>
                            <a:schemeClr val="tx1"/>
                          </a:solidFill>
                          <a:latin typeface="Arial" panose="020B0604020202020204" pitchFamily="34" charset="0"/>
                          <a:ea typeface="新細明體" panose="02020500000000000000" pitchFamily="18" charset="-120"/>
                        </a:defRPr>
                      </a:lvl3pPr>
                      <a:lvl4pPr>
                        <a:buClr>
                          <a:schemeClr val="hlink"/>
                        </a:buClr>
                        <a:buSzPct val="60000"/>
                        <a:defRPr kumimoji="1">
                          <a:solidFill>
                            <a:schemeClr val="tx1"/>
                          </a:solidFill>
                          <a:latin typeface="Arial" panose="020B0604020202020204" pitchFamily="34" charset="0"/>
                          <a:ea typeface="新細明體" panose="02020500000000000000" pitchFamily="18" charset="-120"/>
                        </a:defRPr>
                      </a:lvl4pPr>
                      <a:lvl5pPr>
                        <a:buClr>
                          <a:schemeClr val="accent2"/>
                        </a:buClr>
                        <a:buSzPct val="55000"/>
                        <a:defRPr kumimoji="1">
                          <a:solidFill>
                            <a:schemeClr val="tx1"/>
                          </a:solidFill>
                          <a:latin typeface="Arial" panose="020B0604020202020204" pitchFamily="34" charset="0"/>
                          <a:ea typeface="新細明體" panose="02020500000000000000" pitchFamily="18" charset="-120"/>
                        </a:defRPr>
                      </a:lvl5pPr>
                      <a:lvl6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6pPr>
                      <a:lvl7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7pPr>
                      <a:lvl8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8pPr>
                      <a:lvl9pPr fontAlgn="base">
                        <a:spcBef>
                          <a:spcPct val="20000"/>
                        </a:spcBef>
                        <a:spcAft>
                          <a:spcPct val="0"/>
                        </a:spcAft>
                        <a:buClr>
                          <a:schemeClr val="accent2"/>
                        </a:buClr>
                        <a:buSzPct val="55000"/>
                        <a:buFont typeface="Wingdings" panose="05000000000000000000"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anose="05000000000000000000" pitchFamily="2" charset="2"/>
                        <a:buNone/>
                        <a:tabLst/>
                      </a:pPr>
                      <a:r>
                        <a:rPr kumimoji="1" lang="zh-TW" altLang="en-US" sz="2400" b="0" i="0" u="none" strike="noStrike" cap="none" normalizeH="0" baseline="0" dirty="0" smtClean="0">
                          <a:ln>
                            <a:noFill/>
                          </a:ln>
                          <a:solidFill>
                            <a:schemeClr val="tx1"/>
                          </a:solidFill>
                          <a:effectLst/>
                          <a:latin typeface="Arial" panose="020B0604020202020204" pitchFamily="34" charset="0"/>
                          <a:ea typeface="新細明體" panose="02020500000000000000" pitchFamily="18" charset="-120"/>
                        </a:rPr>
                        <a:t>發展行銷策略、偵測收銀員詐欺行為等</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24114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4"/>
                </a:solidFill>
              </a:rPr>
              <a:t>資料探勘的程序</a:t>
            </a:r>
            <a:endParaRPr lang="zh-TW" altLang="en-US" dirty="0"/>
          </a:p>
        </p:txBody>
      </p:sp>
      <p:sp>
        <p:nvSpPr>
          <p:cNvPr id="5" name="矩形 4"/>
          <p:cNvSpPr/>
          <p:nvPr/>
        </p:nvSpPr>
        <p:spPr>
          <a:xfrm>
            <a:off x="1187624" y="199796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設定</a:t>
            </a:r>
            <a:endParaRPr lang="en-US" altLang="zh-TW" b="1" dirty="0" smtClean="0"/>
          </a:p>
          <a:p>
            <a:pPr algn="ctr"/>
            <a:r>
              <a:rPr lang="zh-TW" altLang="en-US" b="1" dirty="0" smtClean="0"/>
              <a:t>目標</a:t>
            </a:r>
            <a:endParaRPr lang="zh-TW" altLang="en-US" b="1" dirty="0"/>
          </a:p>
        </p:txBody>
      </p:sp>
      <p:sp>
        <p:nvSpPr>
          <p:cNvPr id="6" name="矩形 5"/>
          <p:cNvSpPr/>
          <p:nvPr/>
        </p:nvSpPr>
        <p:spPr>
          <a:xfrm>
            <a:off x="2433464" y="199796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資料</a:t>
            </a:r>
            <a:endParaRPr lang="en-US" altLang="zh-TW" b="1" dirty="0" smtClean="0"/>
          </a:p>
          <a:p>
            <a:pPr algn="ctr"/>
            <a:r>
              <a:rPr lang="zh-TW" altLang="en-US" b="1" dirty="0" smtClean="0"/>
              <a:t>取</a:t>
            </a:r>
            <a:r>
              <a:rPr lang="zh-TW" altLang="en-US" b="1" dirty="0"/>
              <a:t>得</a:t>
            </a:r>
            <a:endParaRPr lang="en-US" altLang="zh-TW" b="1" dirty="0" smtClean="0"/>
          </a:p>
        </p:txBody>
      </p:sp>
      <p:sp>
        <p:nvSpPr>
          <p:cNvPr id="7" name="矩形 6"/>
          <p:cNvSpPr/>
          <p:nvPr/>
        </p:nvSpPr>
        <p:spPr>
          <a:xfrm>
            <a:off x="3693790" y="199796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前</a:t>
            </a:r>
            <a:r>
              <a:rPr lang="zh-TW" altLang="en-US" b="1" dirty="0"/>
              <a:t>置</a:t>
            </a:r>
            <a:endParaRPr lang="en-US" altLang="zh-TW" b="1" dirty="0" smtClean="0"/>
          </a:p>
          <a:p>
            <a:pPr algn="ctr"/>
            <a:r>
              <a:rPr lang="zh-TW" altLang="en-US" b="1" dirty="0" smtClean="0"/>
              <a:t>處</a:t>
            </a:r>
            <a:r>
              <a:rPr lang="zh-TW" altLang="en-US" b="1" dirty="0"/>
              <a:t>理</a:t>
            </a:r>
            <a:endParaRPr lang="en-US" altLang="zh-TW" b="1" dirty="0" smtClean="0"/>
          </a:p>
        </p:txBody>
      </p:sp>
      <p:sp>
        <p:nvSpPr>
          <p:cNvPr id="8" name="矩形 7"/>
          <p:cNvSpPr/>
          <p:nvPr/>
        </p:nvSpPr>
        <p:spPr>
          <a:xfrm>
            <a:off x="4938886" y="198884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t>資</a:t>
            </a:r>
            <a:r>
              <a:rPr lang="zh-TW" altLang="en-US" b="1" dirty="0"/>
              <a:t>料</a:t>
            </a:r>
            <a:endParaRPr lang="en-US" altLang="zh-TW" b="1" dirty="0" smtClean="0"/>
          </a:p>
          <a:p>
            <a:pPr algn="ctr"/>
            <a:r>
              <a:rPr lang="zh-TW" altLang="en-US" b="1" dirty="0"/>
              <a:t>探勘</a:t>
            </a:r>
            <a:endParaRPr lang="en-US" altLang="zh-TW" b="1" dirty="0" smtClean="0"/>
          </a:p>
        </p:txBody>
      </p:sp>
      <p:sp>
        <p:nvSpPr>
          <p:cNvPr id="9" name="矩形 8"/>
          <p:cNvSpPr/>
          <p:nvPr/>
        </p:nvSpPr>
        <p:spPr>
          <a:xfrm>
            <a:off x="6199212" y="199796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t>結果</a:t>
            </a:r>
            <a:endParaRPr lang="en-US" altLang="zh-TW" b="1" dirty="0" smtClean="0"/>
          </a:p>
          <a:p>
            <a:pPr algn="ctr"/>
            <a:r>
              <a:rPr lang="zh-TW" altLang="en-US" b="1" dirty="0"/>
              <a:t>詮釋</a:t>
            </a:r>
            <a:endParaRPr lang="en-US" altLang="zh-TW" b="1" dirty="0" smtClean="0"/>
          </a:p>
        </p:txBody>
      </p:sp>
      <p:cxnSp>
        <p:nvCxnSpPr>
          <p:cNvPr id="11" name="直線單箭頭接點 10"/>
          <p:cNvCxnSpPr/>
          <p:nvPr/>
        </p:nvCxnSpPr>
        <p:spPr>
          <a:xfrm>
            <a:off x="2102024" y="2286000"/>
            <a:ext cx="331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a:off x="3347864" y="2286000"/>
            <a:ext cx="331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a:off x="4600600" y="2286000"/>
            <a:ext cx="331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5868144" y="2286000"/>
            <a:ext cx="331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H="1">
            <a:off x="2102024" y="2646040"/>
            <a:ext cx="30973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flipH="1">
            <a:off x="3347864" y="2646040"/>
            <a:ext cx="34592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flipH="1">
            <a:off x="4586114" y="2646040"/>
            <a:ext cx="34592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flipH="1">
            <a:off x="5853286" y="2646040"/>
            <a:ext cx="34592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5" name="圖片 24"/>
          <p:cNvPicPr>
            <a:picLocks noChangeAspect="1"/>
          </p:cNvPicPr>
          <p:nvPr/>
        </p:nvPicPr>
        <p:blipFill rotWithShape="1">
          <a:blip r:embed="rId2"/>
          <a:srcRect t="40000"/>
          <a:stretch/>
        </p:blipFill>
        <p:spPr>
          <a:xfrm>
            <a:off x="1187624" y="3140968"/>
            <a:ext cx="6114082" cy="2160240"/>
          </a:xfrm>
          <a:prstGeom prst="rect">
            <a:avLst/>
          </a:prstGeom>
        </p:spPr>
      </p:pic>
      <p:sp>
        <p:nvSpPr>
          <p:cNvPr id="26" name="矩形 25"/>
          <p:cNvSpPr/>
          <p:nvPr/>
        </p:nvSpPr>
        <p:spPr>
          <a:xfrm>
            <a:off x="1331640" y="5814515"/>
            <a:ext cx="7200800" cy="369332"/>
          </a:xfrm>
          <a:prstGeom prst="rect">
            <a:avLst/>
          </a:prstGeom>
        </p:spPr>
        <p:txBody>
          <a:bodyPr wrap="square">
            <a:spAutoFit/>
          </a:bodyPr>
          <a:lstStyle/>
          <a:p>
            <a:r>
              <a:rPr lang="en-US" altLang="zh-TW" dirty="0"/>
              <a:t>http://csyue.nccu.edu.tw/ch/Data%20Mining(200910).pdf</a:t>
            </a:r>
            <a:endParaRPr lang="zh-TW" altLang="en-US" dirty="0"/>
          </a:p>
        </p:txBody>
      </p:sp>
    </p:spTree>
    <p:extLst>
      <p:ext uri="{BB962C8B-B14F-4D97-AF65-F5344CB8AC3E}">
        <p14:creationId xmlns:p14="http://schemas.microsoft.com/office/powerpoint/2010/main" val="192650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S</a:t>
            </a:r>
            <a:r>
              <a:rPr lang="zh-TW" altLang="en-US" b="1" dirty="0">
                <a:solidFill>
                  <a:schemeClr val="accent4"/>
                </a:solidFill>
              </a:rPr>
              <a:t>語言</a:t>
            </a:r>
          </a:p>
        </p:txBody>
      </p:sp>
      <p:sp>
        <p:nvSpPr>
          <p:cNvPr id="3" name="內容版面配置區 2"/>
          <p:cNvSpPr>
            <a:spLocks noGrp="1"/>
          </p:cNvSpPr>
          <p:nvPr>
            <p:ph idx="1"/>
          </p:nvPr>
        </p:nvSpPr>
        <p:spPr>
          <a:xfrm>
            <a:off x="457200" y="1600200"/>
            <a:ext cx="8291264" cy="4876800"/>
          </a:xfrm>
        </p:spPr>
        <p:txBody>
          <a:bodyPr>
            <a:normAutofit lnSpcReduction="10000"/>
          </a:bodyPr>
          <a:lstStyle/>
          <a:p>
            <a:r>
              <a:rPr lang="en-US" altLang="zh-TW" sz="2800" dirty="0"/>
              <a:t>S</a:t>
            </a:r>
            <a:r>
              <a:rPr lang="zh-TW" altLang="en-US" sz="2800" dirty="0"/>
              <a:t>語言，一種用於</a:t>
            </a:r>
            <a:r>
              <a:rPr lang="zh-TW" altLang="en-US" sz="2800" dirty="0">
                <a:solidFill>
                  <a:srgbClr val="C00000"/>
                </a:solidFill>
              </a:rPr>
              <a:t>統計</a:t>
            </a:r>
            <a:r>
              <a:rPr lang="zh-TW" altLang="en-US" sz="2800" dirty="0"/>
              <a:t>的</a:t>
            </a:r>
            <a:r>
              <a:rPr lang="zh-TW" altLang="en-US" sz="2800" dirty="0">
                <a:solidFill>
                  <a:srgbClr val="C00000"/>
                </a:solidFill>
              </a:rPr>
              <a:t>程式語言</a:t>
            </a:r>
            <a:r>
              <a:rPr lang="zh-TW" altLang="en-US" sz="2800" dirty="0" smtClean="0"/>
              <a:t>，主要</a:t>
            </a:r>
            <a:r>
              <a:rPr lang="zh-TW" altLang="en-US" sz="2800" dirty="0"/>
              <a:t>用於</a:t>
            </a:r>
            <a:r>
              <a:rPr lang="zh-TW" altLang="en-US" sz="2800" dirty="0">
                <a:solidFill>
                  <a:srgbClr val="C00000"/>
                </a:solidFill>
              </a:rPr>
              <a:t>統計運算</a:t>
            </a:r>
            <a:r>
              <a:rPr lang="zh-TW" altLang="en-US" sz="2800" dirty="0"/>
              <a:t>，它在</a:t>
            </a:r>
            <a:r>
              <a:rPr lang="en-US" altLang="zh-TW" sz="2800" dirty="0"/>
              <a:t>1975</a:t>
            </a:r>
            <a:r>
              <a:rPr lang="zh-TW" altLang="en-US" sz="2800" dirty="0"/>
              <a:t>年至</a:t>
            </a:r>
            <a:r>
              <a:rPr lang="en-US" altLang="zh-TW" sz="2800" dirty="0"/>
              <a:t>1976</a:t>
            </a:r>
            <a:r>
              <a:rPr lang="zh-TW" altLang="en-US" sz="2800" dirty="0"/>
              <a:t>年間在貝爾</a:t>
            </a:r>
            <a:r>
              <a:rPr lang="zh-TW" altLang="en-US" sz="2800" dirty="0" smtClean="0"/>
              <a:t>實驗室</a:t>
            </a:r>
            <a:r>
              <a:rPr lang="zh-TW" altLang="en-US" sz="2800" dirty="0" smtClean="0">
                <a:latin typeface="+mj-ea"/>
                <a:ea typeface="+mj-ea"/>
              </a:rPr>
              <a:t>（</a:t>
            </a:r>
            <a:r>
              <a:rPr lang="en-US" altLang="zh-TW" sz="2800" dirty="0" smtClean="0"/>
              <a:t>Bell Laboratories</a:t>
            </a:r>
            <a:r>
              <a:rPr lang="zh-TW" altLang="en-US" sz="2800" dirty="0"/>
              <a:t>）被</a:t>
            </a:r>
            <a:r>
              <a:rPr lang="zh-TW" altLang="en-US" sz="2800" dirty="0"/>
              <a:t>開發出來</a:t>
            </a:r>
            <a:r>
              <a:rPr lang="zh-TW" altLang="en-US" sz="2800" dirty="0" smtClean="0"/>
              <a:t>。</a:t>
            </a:r>
            <a:endParaRPr lang="en-US" altLang="zh-TW" sz="2800" dirty="0" smtClean="0"/>
          </a:p>
          <a:p>
            <a:r>
              <a:rPr lang="zh-TW" altLang="en-US" sz="2800" dirty="0" smtClean="0"/>
              <a:t>由</a:t>
            </a:r>
            <a:r>
              <a:rPr lang="zh-TW" altLang="en-US" sz="2800" dirty="0">
                <a:solidFill>
                  <a:srgbClr val="C00000"/>
                </a:solidFill>
              </a:rPr>
              <a:t>貝爾實驗室</a:t>
            </a:r>
            <a:r>
              <a:rPr lang="zh-TW" altLang="en-US" sz="2800" dirty="0"/>
              <a:t>的</a:t>
            </a:r>
            <a:r>
              <a:rPr lang="zh-TW" altLang="en-US" sz="2800" dirty="0">
                <a:solidFill>
                  <a:srgbClr val="C00000"/>
                </a:solidFill>
              </a:rPr>
              <a:t>約翰</a:t>
            </a:r>
            <a:r>
              <a:rPr lang="en-US" altLang="zh-TW" sz="2800" dirty="0">
                <a:solidFill>
                  <a:srgbClr val="C00000"/>
                </a:solidFill>
              </a:rPr>
              <a:t>·</a:t>
            </a:r>
            <a:r>
              <a:rPr lang="zh-TW" altLang="en-US" sz="2800" dirty="0">
                <a:solidFill>
                  <a:srgbClr val="C00000"/>
                </a:solidFill>
              </a:rPr>
              <a:t>錢伯斯</a:t>
            </a:r>
            <a:r>
              <a:rPr lang="zh-TW" altLang="en-US" sz="2800" dirty="0"/>
              <a:t>（</a:t>
            </a:r>
            <a:r>
              <a:rPr lang="en-US" altLang="zh-TW" sz="2800" dirty="0"/>
              <a:t>John Chambers</a:t>
            </a:r>
            <a:r>
              <a:rPr lang="zh-TW" altLang="en-US" sz="2800" dirty="0"/>
              <a:t>）、</a:t>
            </a:r>
            <a:r>
              <a:rPr lang="zh-TW" altLang="en-US" sz="2800" dirty="0">
                <a:solidFill>
                  <a:srgbClr val="C00000"/>
                </a:solidFill>
              </a:rPr>
              <a:t>瑞克</a:t>
            </a:r>
            <a:r>
              <a:rPr lang="en-US" altLang="zh-TW" sz="2800" dirty="0">
                <a:solidFill>
                  <a:srgbClr val="C00000"/>
                </a:solidFill>
              </a:rPr>
              <a:t>·</a:t>
            </a:r>
            <a:r>
              <a:rPr lang="zh-TW" altLang="en-US" sz="2800" dirty="0">
                <a:solidFill>
                  <a:srgbClr val="C00000"/>
                </a:solidFill>
              </a:rPr>
              <a:t>貝克爾</a:t>
            </a:r>
            <a:r>
              <a:rPr lang="zh-TW" altLang="en-US" sz="2800" dirty="0"/>
              <a:t>（</a:t>
            </a:r>
            <a:r>
              <a:rPr lang="en-US" altLang="zh-TW" sz="2800" dirty="0"/>
              <a:t>Rick Becker</a:t>
            </a:r>
            <a:r>
              <a:rPr lang="zh-TW" altLang="en-US" sz="2800" dirty="0"/>
              <a:t>）與</a:t>
            </a:r>
            <a:r>
              <a:rPr lang="zh-TW" altLang="en-US" sz="2800" dirty="0">
                <a:solidFill>
                  <a:srgbClr val="C00000"/>
                </a:solidFill>
              </a:rPr>
              <a:t>艾倫</a:t>
            </a:r>
            <a:r>
              <a:rPr lang="en-US" altLang="zh-TW" sz="2800" dirty="0">
                <a:solidFill>
                  <a:srgbClr val="C00000"/>
                </a:solidFill>
              </a:rPr>
              <a:t>·</a:t>
            </a:r>
            <a:r>
              <a:rPr lang="zh-TW" altLang="en-US" sz="2800" dirty="0">
                <a:solidFill>
                  <a:srgbClr val="C00000"/>
                </a:solidFill>
              </a:rPr>
              <a:t>威爾克斯</a:t>
            </a:r>
            <a:r>
              <a:rPr lang="zh-TW" altLang="en-US" sz="2800" dirty="0"/>
              <a:t>（</a:t>
            </a:r>
            <a:r>
              <a:rPr lang="en-US" altLang="zh-TW" sz="2800" dirty="0"/>
              <a:t>Allan Wilks</a:t>
            </a:r>
            <a:r>
              <a:rPr lang="zh-TW" altLang="en-US" sz="2800" dirty="0"/>
              <a:t>）共同研發。它的目標在於，</a:t>
            </a:r>
            <a:r>
              <a:rPr lang="zh-TW" altLang="en-US" sz="2800" dirty="0">
                <a:solidFill>
                  <a:srgbClr val="C00000"/>
                </a:solidFill>
              </a:rPr>
              <a:t>快速而忠實</a:t>
            </a:r>
            <a:r>
              <a:rPr lang="zh-TW" altLang="en-US" sz="2800" dirty="0"/>
              <a:t>的將</a:t>
            </a:r>
            <a:r>
              <a:rPr lang="zh-TW" altLang="en-US" sz="2800" dirty="0">
                <a:solidFill>
                  <a:srgbClr val="C00000"/>
                </a:solidFill>
              </a:rPr>
              <a:t>想法轉化</a:t>
            </a:r>
            <a:r>
              <a:rPr lang="zh-TW" altLang="en-US" sz="2800" dirty="0"/>
              <a:t>為</a:t>
            </a:r>
            <a:r>
              <a:rPr lang="zh-TW" altLang="en-US" sz="2800" dirty="0">
                <a:solidFill>
                  <a:srgbClr val="C00000"/>
                </a:solidFill>
              </a:rPr>
              <a:t>軟體</a:t>
            </a:r>
            <a:r>
              <a:rPr lang="zh-TW" altLang="en-US" sz="2800" dirty="0" smtClean="0"/>
              <a:t>。</a:t>
            </a:r>
            <a:endParaRPr lang="en-US" altLang="zh-TW" sz="2800" dirty="0" smtClean="0"/>
          </a:p>
          <a:p>
            <a:r>
              <a:rPr lang="zh-TW" altLang="en-US" sz="2800" dirty="0" smtClean="0"/>
              <a:t>當時</a:t>
            </a:r>
            <a:r>
              <a:rPr lang="zh-TW" altLang="en-US" sz="2800" dirty="0"/>
              <a:t>最主要的統計運算程式，都是直接呼叫</a:t>
            </a:r>
            <a:r>
              <a:rPr lang="en-US" altLang="zh-TW" sz="2800" dirty="0"/>
              <a:t>Fortran</a:t>
            </a:r>
            <a:r>
              <a:rPr lang="zh-TW" altLang="en-US" sz="2800" dirty="0"/>
              <a:t>的子程序。但是</a:t>
            </a:r>
            <a:r>
              <a:rPr lang="en-US" altLang="zh-TW" sz="2800" dirty="0"/>
              <a:t>S</a:t>
            </a:r>
            <a:r>
              <a:rPr lang="zh-TW" altLang="en-US" sz="2800" dirty="0"/>
              <a:t>語言採用了高度</a:t>
            </a:r>
            <a:r>
              <a:rPr lang="zh-TW" altLang="en-US" sz="2800" dirty="0">
                <a:solidFill>
                  <a:srgbClr val="C00000"/>
                </a:solidFill>
              </a:rPr>
              <a:t>互動式</a:t>
            </a:r>
            <a:r>
              <a:rPr lang="zh-TW" altLang="en-US" sz="2800" dirty="0"/>
              <a:t>的方法來實</a:t>
            </a:r>
            <a:r>
              <a:rPr lang="zh-TW" altLang="en-US" sz="2800" dirty="0" smtClean="0"/>
              <a:t>作</a:t>
            </a:r>
            <a:endParaRPr lang="zh-TW" altLang="en-US" sz="2800" dirty="0"/>
          </a:p>
          <a:p>
            <a:r>
              <a:rPr lang="en-US" altLang="zh-TW" sz="2800" dirty="0">
                <a:solidFill>
                  <a:srgbClr val="C00000"/>
                </a:solidFill>
              </a:rPr>
              <a:t>R</a:t>
            </a:r>
            <a:r>
              <a:rPr lang="zh-TW" altLang="en-US" sz="2800" dirty="0">
                <a:solidFill>
                  <a:srgbClr val="C00000"/>
                </a:solidFill>
              </a:rPr>
              <a:t>語言</a:t>
            </a:r>
            <a:r>
              <a:rPr lang="zh-TW" altLang="en-US" sz="2800" dirty="0"/>
              <a:t>與</a:t>
            </a:r>
            <a:r>
              <a:rPr lang="en-US" altLang="zh-TW" sz="2800" dirty="0">
                <a:solidFill>
                  <a:srgbClr val="C00000"/>
                </a:solidFill>
              </a:rPr>
              <a:t>S-PLUS</a:t>
            </a:r>
            <a:r>
              <a:rPr lang="zh-TW" altLang="en-US" sz="2800" dirty="0"/>
              <a:t>是它的後繼者。</a:t>
            </a:r>
            <a:endParaRPr lang="zh-TW" altLang="en-US" dirty="0"/>
          </a:p>
        </p:txBody>
      </p:sp>
      <p:sp>
        <p:nvSpPr>
          <p:cNvPr id="4" name="矩形 3"/>
          <p:cNvSpPr/>
          <p:nvPr/>
        </p:nvSpPr>
        <p:spPr>
          <a:xfrm>
            <a:off x="2627784" y="6368534"/>
            <a:ext cx="6408712" cy="369332"/>
          </a:xfrm>
          <a:prstGeom prst="rect">
            <a:avLst/>
          </a:prstGeom>
        </p:spPr>
        <p:txBody>
          <a:bodyPr wrap="square">
            <a:spAutoFit/>
          </a:bodyPr>
          <a:lstStyle/>
          <a:p>
            <a:r>
              <a:rPr lang="en-US" altLang="zh-TW" dirty="0"/>
              <a:t>https://zh.wikipedia.org/wiki/S%E8%AA%9E%E8%A8%80</a:t>
            </a:r>
            <a:endParaRPr lang="zh-TW" altLang="en-US" dirty="0"/>
          </a:p>
        </p:txBody>
      </p:sp>
    </p:spTree>
    <p:extLst>
      <p:ext uri="{BB962C8B-B14F-4D97-AF65-F5344CB8AC3E}">
        <p14:creationId xmlns:p14="http://schemas.microsoft.com/office/powerpoint/2010/main" val="1853727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a:t>付出最多的人，也是收穫最多的人</a:t>
            </a:r>
            <a:endParaRPr lang="zh-TW" altLang="en-US" dirty="0"/>
          </a:p>
        </p:txBody>
      </p:sp>
      <p:sp>
        <p:nvSpPr>
          <p:cNvPr id="3" name="文字版面配置區 2"/>
          <p:cNvSpPr>
            <a:spLocks noGrp="1"/>
          </p:cNvSpPr>
          <p:nvPr>
            <p:ph type="body" idx="1"/>
          </p:nvPr>
        </p:nvSpPr>
        <p:spPr/>
        <p:txBody>
          <a:bodyPr>
            <a:normAutofit/>
          </a:bodyPr>
          <a:lstStyle/>
          <a:p>
            <a:pPr algn="ctr"/>
            <a:r>
              <a:rPr lang="en-US" altLang="zh-TW" sz="2800" b="1" dirty="0">
                <a:solidFill>
                  <a:srgbClr val="92D050"/>
                </a:solidFill>
                <a:latin typeface="+mj-ea"/>
              </a:rPr>
              <a:t>~</a:t>
            </a:r>
            <a:r>
              <a:rPr lang="zh-TW" altLang="en-US" sz="2800" b="1" dirty="0">
                <a:solidFill>
                  <a:srgbClr val="92D050"/>
                </a:solidFill>
                <a:latin typeface="+mj-ea"/>
              </a:rPr>
              <a:t>共勉之</a:t>
            </a:r>
            <a:r>
              <a:rPr lang="en-US" altLang="zh-TW" sz="2800" b="1" dirty="0">
                <a:solidFill>
                  <a:srgbClr val="92D050"/>
                </a:solidFill>
                <a:latin typeface="+mj-ea"/>
              </a:rPr>
              <a:t>~</a:t>
            </a:r>
            <a:endParaRPr lang="zh-TW" altLang="en-US" sz="2800" b="1" dirty="0">
              <a:solidFill>
                <a:srgbClr val="92D050"/>
              </a:solidFill>
              <a:latin typeface="+mj-ea"/>
            </a:endParaRPr>
          </a:p>
        </p:txBody>
      </p:sp>
    </p:spTree>
    <p:extLst>
      <p:ext uri="{BB962C8B-B14F-4D97-AF65-F5344CB8AC3E}">
        <p14:creationId xmlns:p14="http://schemas.microsoft.com/office/powerpoint/2010/main" val="29525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R</a:t>
            </a:r>
            <a:r>
              <a:rPr lang="zh-TW" altLang="en-US" b="1" dirty="0">
                <a:solidFill>
                  <a:schemeClr val="accent4"/>
                </a:solidFill>
              </a:rPr>
              <a:t>是什麼？</a:t>
            </a:r>
          </a:p>
        </p:txBody>
      </p:sp>
      <p:sp>
        <p:nvSpPr>
          <p:cNvPr id="3" name="內容版面配置區 2"/>
          <p:cNvSpPr>
            <a:spLocks noGrp="1"/>
          </p:cNvSpPr>
          <p:nvPr>
            <p:ph idx="1"/>
          </p:nvPr>
        </p:nvSpPr>
        <p:spPr/>
        <p:txBody>
          <a:bodyPr>
            <a:normAutofit/>
          </a:bodyPr>
          <a:lstStyle/>
          <a:p>
            <a:r>
              <a:rPr lang="zh-TW" altLang="en-US" sz="2800" dirty="0"/>
              <a:t>「</a:t>
            </a:r>
            <a:r>
              <a:rPr lang="en-US" altLang="zh-TW" sz="2800" dirty="0"/>
              <a:t>The R environment</a:t>
            </a:r>
            <a:r>
              <a:rPr lang="zh-TW" altLang="en-US" sz="2800" dirty="0"/>
              <a:t>」是由</a:t>
            </a:r>
            <a:r>
              <a:rPr lang="en-US" altLang="zh-TW" sz="2800" dirty="0">
                <a:solidFill>
                  <a:srgbClr val="C00000"/>
                </a:solidFill>
              </a:rPr>
              <a:t>S</a:t>
            </a:r>
            <a:r>
              <a:rPr lang="zh-TW" altLang="en-US" sz="2800" dirty="0">
                <a:solidFill>
                  <a:srgbClr val="C00000"/>
                </a:solidFill>
              </a:rPr>
              <a:t>語言</a:t>
            </a:r>
            <a:r>
              <a:rPr lang="zh-TW" altLang="en-US" sz="2800" dirty="0"/>
              <a:t>所轉變而來，由</a:t>
            </a:r>
            <a:r>
              <a:rPr lang="zh-TW" altLang="en-US" sz="2800" dirty="0">
                <a:solidFill>
                  <a:srgbClr val="C00000"/>
                </a:solidFill>
              </a:rPr>
              <a:t>貝爾實驗室</a:t>
            </a:r>
            <a:r>
              <a:rPr lang="zh-TW" altLang="en-US" sz="2800" dirty="0"/>
              <a:t>的</a:t>
            </a:r>
            <a:r>
              <a:rPr lang="en-US" altLang="zh-TW" sz="2800" dirty="0"/>
              <a:t>John Chambers</a:t>
            </a:r>
            <a:r>
              <a:rPr lang="zh-TW" altLang="en-US" sz="2800" dirty="0"/>
              <a:t>最初所設計，繼而有</a:t>
            </a:r>
            <a:r>
              <a:rPr lang="en-US" altLang="zh-TW" sz="2800" dirty="0"/>
              <a:t>Douglas Bates, Rick Becker, Bill Cleveland, Trevor Hastie, Daryl </a:t>
            </a:r>
            <a:r>
              <a:rPr lang="en-US" altLang="zh-TW" sz="2800" dirty="0" err="1"/>
              <a:t>Pregibon</a:t>
            </a:r>
            <a:r>
              <a:rPr lang="en-US" altLang="zh-TW" sz="2800" dirty="0"/>
              <a:t> </a:t>
            </a:r>
            <a:r>
              <a:rPr lang="zh-TW" altLang="en-US" sz="2800" dirty="0"/>
              <a:t>及</a:t>
            </a:r>
            <a:r>
              <a:rPr lang="en-US" altLang="zh-TW" sz="2800" dirty="0"/>
              <a:t>Allan Wilks</a:t>
            </a:r>
            <a:r>
              <a:rPr lang="zh-TW" altLang="en-US" sz="2800" dirty="0"/>
              <a:t>等人所實踐落實及修改</a:t>
            </a:r>
            <a:r>
              <a:rPr lang="zh-TW" altLang="en-US" sz="2800" dirty="0" smtClean="0"/>
              <a:t>。</a:t>
            </a:r>
            <a:endParaRPr lang="en-US" altLang="zh-TW" sz="2800" dirty="0" smtClean="0"/>
          </a:p>
          <a:p>
            <a:r>
              <a:rPr lang="zh-TW" altLang="en-US" sz="2800" dirty="0" smtClean="0"/>
              <a:t>所以</a:t>
            </a:r>
            <a:r>
              <a:rPr lang="zh-TW" altLang="en-US" sz="2800" dirty="0"/>
              <a:t>事實上</a:t>
            </a:r>
            <a:r>
              <a:rPr lang="en-US" altLang="zh-TW" sz="2800" dirty="0">
                <a:solidFill>
                  <a:srgbClr val="C00000"/>
                </a:solidFill>
              </a:rPr>
              <a:t>R language</a:t>
            </a:r>
            <a:r>
              <a:rPr lang="zh-TW" altLang="en-US" sz="2800" dirty="0"/>
              <a:t>就是「</a:t>
            </a:r>
            <a:r>
              <a:rPr lang="zh-TW" altLang="en-US" sz="2800" dirty="0">
                <a:solidFill>
                  <a:srgbClr val="C00000"/>
                </a:solidFill>
              </a:rPr>
              <a:t>新的</a:t>
            </a:r>
            <a:r>
              <a:rPr lang="en-US" altLang="zh-TW" sz="2800" dirty="0">
                <a:solidFill>
                  <a:srgbClr val="C00000"/>
                </a:solidFill>
              </a:rPr>
              <a:t>S</a:t>
            </a:r>
            <a:r>
              <a:rPr lang="zh-TW" altLang="en-US" sz="2800" dirty="0">
                <a:solidFill>
                  <a:srgbClr val="C00000"/>
                </a:solidFill>
              </a:rPr>
              <a:t>語言</a:t>
            </a:r>
            <a:r>
              <a:rPr lang="zh-TW" altLang="en-US" sz="2800" dirty="0"/>
              <a:t>」。承襲</a:t>
            </a:r>
            <a:r>
              <a:rPr lang="en-US" altLang="zh-TW" sz="2800" dirty="0"/>
              <a:t>S</a:t>
            </a:r>
            <a:r>
              <a:rPr lang="zh-TW" altLang="en-US" sz="2800" dirty="0"/>
              <a:t>語言的設計理念，它是一個</a:t>
            </a:r>
            <a:r>
              <a:rPr lang="zh-TW" altLang="en-US" sz="2800" dirty="0">
                <a:solidFill>
                  <a:srgbClr val="C00000"/>
                </a:solidFill>
              </a:rPr>
              <a:t>整合型的資料處理軟體</a:t>
            </a:r>
            <a:r>
              <a:rPr lang="zh-TW" altLang="en-US" sz="2800" dirty="0"/>
              <a:t>及</a:t>
            </a:r>
            <a:r>
              <a:rPr lang="zh-TW" altLang="en-US" sz="2800" dirty="0">
                <a:solidFill>
                  <a:srgbClr val="C00000"/>
                </a:solidFill>
              </a:rPr>
              <a:t>統計軟體</a:t>
            </a:r>
            <a:r>
              <a:rPr lang="zh-TW" altLang="en-US" sz="2800" dirty="0"/>
              <a:t>，同時也是</a:t>
            </a:r>
            <a:r>
              <a:rPr lang="zh-TW" altLang="en-US" sz="2800" dirty="0">
                <a:solidFill>
                  <a:srgbClr val="C00000"/>
                </a:solidFill>
              </a:rPr>
              <a:t>繪圖軟體</a:t>
            </a:r>
            <a:r>
              <a:rPr lang="zh-TW" altLang="en-US" sz="2800" dirty="0"/>
              <a:t>。</a:t>
            </a:r>
            <a:endParaRPr lang="zh-TW" altLang="en-US" dirty="0"/>
          </a:p>
        </p:txBody>
      </p:sp>
      <p:sp>
        <p:nvSpPr>
          <p:cNvPr id="6" name="矩形 5"/>
          <p:cNvSpPr/>
          <p:nvPr/>
        </p:nvSpPr>
        <p:spPr>
          <a:xfrm>
            <a:off x="683568" y="5949280"/>
            <a:ext cx="7488832" cy="369332"/>
          </a:xfrm>
          <a:prstGeom prst="rect">
            <a:avLst/>
          </a:prstGeom>
        </p:spPr>
        <p:txBody>
          <a:bodyPr wrap="square">
            <a:spAutoFit/>
          </a:bodyPr>
          <a:lstStyle/>
          <a:p>
            <a:r>
              <a:rPr lang="en-US" altLang="zh-TW" dirty="0"/>
              <a:t>http://www.cc.ntu.edu.tw/chinese/epaper/0009/20090620_9005-1.htm</a:t>
            </a:r>
            <a:endParaRPr lang="zh-TW" altLang="en-US" dirty="0"/>
          </a:p>
        </p:txBody>
      </p:sp>
    </p:spTree>
    <p:extLst>
      <p:ext uri="{BB962C8B-B14F-4D97-AF65-F5344CB8AC3E}">
        <p14:creationId xmlns:p14="http://schemas.microsoft.com/office/powerpoint/2010/main" val="146467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R</a:t>
            </a:r>
            <a:r>
              <a:rPr lang="zh-TW" altLang="en-US" b="1" dirty="0">
                <a:solidFill>
                  <a:schemeClr val="accent4"/>
                </a:solidFill>
              </a:rPr>
              <a:t>是什麼？</a:t>
            </a:r>
          </a:p>
        </p:txBody>
      </p:sp>
      <p:sp>
        <p:nvSpPr>
          <p:cNvPr id="3" name="內容版面配置區 2"/>
          <p:cNvSpPr>
            <a:spLocks noGrp="1"/>
          </p:cNvSpPr>
          <p:nvPr>
            <p:ph idx="1"/>
          </p:nvPr>
        </p:nvSpPr>
        <p:spPr/>
        <p:txBody>
          <a:bodyPr>
            <a:normAutofit/>
          </a:bodyPr>
          <a:lstStyle/>
          <a:p>
            <a:r>
              <a:rPr lang="en-US" altLang="zh-TW" sz="2800" dirty="0"/>
              <a:t>R</a:t>
            </a:r>
            <a:r>
              <a:rPr lang="zh-TW" altLang="en-US" sz="2800" dirty="0"/>
              <a:t>最初是由來自紐西蘭奧克蘭大學的</a:t>
            </a:r>
            <a:r>
              <a:rPr lang="en-US" altLang="zh-TW" sz="2800" dirty="0">
                <a:solidFill>
                  <a:srgbClr val="C00000"/>
                </a:solidFill>
              </a:rPr>
              <a:t>R</a:t>
            </a:r>
            <a:r>
              <a:rPr lang="en-US" altLang="zh-TW" sz="2800" dirty="0"/>
              <a:t>oss Ihaka</a:t>
            </a:r>
            <a:r>
              <a:rPr lang="zh-TW" altLang="en-US" sz="2800" dirty="0"/>
              <a:t>和</a:t>
            </a:r>
            <a:r>
              <a:rPr lang="en-US" altLang="zh-TW" sz="2800" dirty="0">
                <a:solidFill>
                  <a:srgbClr val="C00000"/>
                </a:solidFill>
              </a:rPr>
              <a:t>R</a:t>
            </a:r>
            <a:r>
              <a:rPr lang="en-US" altLang="zh-TW" sz="2800" dirty="0"/>
              <a:t>obert Gentleman</a:t>
            </a:r>
            <a:r>
              <a:rPr lang="zh-TW" altLang="en-US" sz="2800" dirty="0"/>
              <a:t>開發，也因此稱為</a:t>
            </a:r>
            <a:r>
              <a:rPr lang="en-US" altLang="zh-TW" sz="2800" dirty="0">
                <a:solidFill>
                  <a:srgbClr val="C00000"/>
                </a:solidFill>
              </a:rPr>
              <a:t>R</a:t>
            </a:r>
            <a:r>
              <a:rPr lang="zh-TW" altLang="en-US" sz="2800" dirty="0" smtClean="0"/>
              <a:t>。現在</a:t>
            </a:r>
            <a:r>
              <a:rPr lang="zh-TW" altLang="en-US" sz="2800" dirty="0"/>
              <a:t>則由所謂的「</a:t>
            </a:r>
            <a:r>
              <a:rPr lang="en-US" altLang="zh-TW" sz="2800" dirty="0"/>
              <a:t>R</a:t>
            </a:r>
            <a:r>
              <a:rPr lang="zh-TW" altLang="en-US" sz="2800" dirty="0"/>
              <a:t>開發核心團隊」負責</a:t>
            </a:r>
            <a:r>
              <a:rPr lang="zh-TW" altLang="en-US" sz="2800" dirty="0" smtClean="0"/>
              <a:t>。</a:t>
            </a:r>
            <a:endParaRPr lang="en-US" altLang="zh-TW" sz="2800" dirty="0" smtClean="0"/>
          </a:p>
          <a:p>
            <a:r>
              <a:rPr lang="en-US" altLang="zh-TW" sz="2800" dirty="0" smtClean="0"/>
              <a:t>R</a:t>
            </a:r>
            <a:r>
              <a:rPr lang="zh-TW" altLang="en-US" sz="2800" dirty="0"/>
              <a:t>大致上的語言方式與</a:t>
            </a:r>
            <a:r>
              <a:rPr lang="en-US" altLang="zh-TW" sz="2800" dirty="0"/>
              <a:t>S</a:t>
            </a:r>
            <a:r>
              <a:rPr lang="zh-TW" altLang="en-US" sz="2800" dirty="0"/>
              <a:t>或</a:t>
            </a:r>
            <a:r>
              <a:rPr lang="en-US" altLang="zh-TW" sz="2800" dirty="0"/>
              <a:t>S-plus</a:t>
            </a:r>
            <a:r>
              <a:rPr lang="zh-TW" altLang="en-US" sz="2800" dirty="0"/>
              <a:t>語言相通，最大的不同乃在於</a:t>
            </a:r>
            <a:r>
              <a:rPr lang="zh-TW" altLang="en-US" sz="2800" dirty="0">
                <a:solidFill>
                  <a:srgbClr val="C00000"/>
                </a:solidFill>
              </a:rPr>
              <a:t>結果的輸出</a:t>
            </a:r>
            <a:r>
              <a:rPr lang="zh-TW" altLang="en-US" sz="2800" dirty="0"/>
              <a:t>，</a:t>
            </a:r>
            <a:r>
              <a:rPr lang="en-US" altLang="zh-TW" sz="2800" dirty="0"/>
              <a:t>R</a:t>
            </a:r>
            <a:r>
              <a:rPr lang="zh-TW" altLang="en-US" sz="2800" dirty="0"/>
              <a:t>僅會顯示最少的訊息，但可以將想要輸出結果儲存為一個</a:t>
            </a:r>
            <a:r>
              <a:rPr lang="zh-TW" altLang="en-US" sz="2800" dirty="0">
                <a:solidFill>
                  <a:srgbClr val="C00000"/>
                </a:solidFill>
              </a:rPr>
              <a:t>物件</a:t>
            </a:r>
            <a:r>
              <a:rPr lang="en-US" altLang="zh-TW" sz="2800" dirty="0"/>
              <a:t>(object)</a:t>
            </a:r>
            <a:r>
              <a:rPr lang="zh-TW" altLang="en-US" sz="2800" dirty="0"/>
              <a:t>，以提供後續演算，這也是與許多統計軟體如：</a:t>
            </a:r>
            <a:r>
              <a:rPr lang="en-US" altLang="zh-TW" sz="2800" dirty="0"/>
              <a:t>SAS</a:t>
            </a:r>
            <a:r>
              <a:rPr lang="zh-TW" altLang="en-US" sz="2800" dirty="0"/>
              <a:t>、</a:t>
            </a:r>
            <a:r>
              <a:rPr lang="en-US" altLang="zh-TW" sz="2800" dirty="0"/>
              <a:t>SPSS</a:t>
            </a:r>
            <a:r>
              <a:rPr lang="zh-TW" altLang="en-US" sz="2800" dirty="0"/>
              <a:t>不同的地方。</a:t>
            </a:r>
            <a:endParaRPr lang="zh-TW" altLang="en-US" dirty="0"/>
          </a:p>
        </p:txBody>
      </p:sp>
      <p:sp>
        <p:nvSpPr>
          <p:cNvPr id="4" name="矩形 3"/>
          <p:cNvSpPr/>
          <p:nvPr/>
        </p:nvSpPr>
        <p:spPr>
          <a:xfrm>
            <a:off x="683568" y="5949280"/>
            <a:ext cx="7488832" cy="369332"/>
          </a:xfrm>
          <a:prstGeom prst="rect">
            <a:avLst/>
          </a:prstGeom>
        </p:spPr>
        <p:txBody>
          <a:bodyPr wrap="square">
            <a:spAutoFit/>
          </a:bodyPr>
          <a:lstStyle/>
          <a:p>
            <a:r>
              <a:rPr lang="en-US" altLang="zh-TW" dirty="0"/>
              <a:t>http://www.cc.ntu.edu.tw/chinese/epaper/0009/20090620_9005-1.htm</a:t>
            </a:r>
            <a:endParaRPr lang="zh-TW" altLang="en-US" dirty="0"/>
          </a:p>
        </p:txBody>
      </p:sp>
    </p:spTree>
    <p:extLst>
      <p:ext uri="{BB962C8B-B14F-4D97-AF65-F5344CB8AC3E}">
        <p14:creationId xmlns:p14="http://schemas.microsoft.com/office/powerpoint/2010/main" val="335928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4"/>
                </a:solidFill>
              </a:rPr>
              <a:t>R</a:t>
            </a:r>
            <a:r>
              <a:rPr lang="zh-TW" altLang="en-US" b="1" dirty="0">
                <a:solidFill>
                  <a:schemeClr val="accent4"/>
                </a:solidFill>
              </a:rPr>
              <a:t>是什麼？</a:t>
            </a:r>
          </a:p>
        </p:txBody>
      </p:sp>
      <p:sp>
        <p:nvSpPr>
          <p:cNvPr id="3" name="內容版面配置區 2"/>
          <p:cNvSpPr>
            <a:spLocks noGrp="1"/>
          </p:cNvSpPr>
          <p:nvPr>
            <p:ph idx="1"/>
          </p:nvPr>
        </p:nvSpPr>
        <p:spPr/>
        <p:txBody>
          <a:bodyPr>
            <a:normAutofit/>
          </a:bodyPr>
          <a:lstStyle/>
          <a:p>
            <a:r>
              <a:rPr lang="zh-TW" altLang="en-US" sz="2800" dirty="0"/>
              <a:t>由於它是</a:t>
            </a:r>
            <a:r>
              <a:rPr lang="zh-TW" altLang="en-US" sz="2800" dirty="0">
                <a:solidFill>
                  <a:srgbClr val="C00000"/>
                </a:solidFill>
              </a:rPr>
              <a:t>免付費</a:t>
            </a:r>
            <a:r>
              <a:rPr lang="zh-TW" altLang="en-US" sz="2800" dirty="0"/>
              <a:t>的</a:t>
            </a:r>
            <a:r>
              <a:rPr lang="zh-TW" altLang="en-US" sz="2800" dirty="0">
                <a:solidFill>
                  <a:srgbClr val="C00000"/>
                </a:solidFill>
              </a:rPr>
              <a:t>公開軟體</a:t>
            </a:r>
            <a:r>
              <a:rPr lang="zh-TW" altLang="en-US" sz="2800" dirty="0"/>
              <a:t>，</a:t>
            </a:r>
            <a:r>
              <a:rPr lang="zh-TW" altLang="en-US" sz="2800" dirty="0">
                <a:solidFill>
                  <a:srgbClr val="C00000"/>
                </a:solidFill>
              </a:rPr>
              <a:t>原始碼</a:t>
            </a:r>
            <a:r>
              <a:rPr lang="zh-TW" altLang="en-US" sz="2800" dirty="0"/>
              <a:t>也可自由下載使用，在加上十分容易在</a:t>
            </a:r>
            <a:r>
              <a:rPr lang="zh-TW" altLang="en-US" sz="2800" dirty="0">
                <a:solidFill>
                  <a:srgbClr val="C00000"/>
                </a:solidFill>
              </a:rPr>
              <a:t>官方網站</a:t>
            </a:r>
            <a:r>
              <a:rPr lang="en-US" altLang="zh-TW" sz="2800" dirty="0">
                <a:solidFill>
                  <a:srgbClr val="C00000"/>
                </a:solidFill>
              </a:rPr>
              <a:t>(http://www.r-project.org/)</a:t>
            </a:r>
            <a:r>
              <a:rPr lang="zh-TW" altLang="en-US" sz="2800" dirty="0"/>
              <a:t>找到別人寫好的</a:t>
            </a:r>
            <a:r>
              <a:rPr lang="zh-TW" altLang="en-US" sz="2800" dirty="0">
                <a:solidFill>
                  <a:srgbClr val="C00000"/>
                </a:solidFill>
              </a:rPr>
              <a:t>套件</a:t>
            </a:r>
            <a:r>
              <a:rPr lang="en-US" altLang="zh-TW" sz="2800" dirty="0"/>
              <a:t>(Package)</a:t>
            </a:r>
            <a:r>
              <a:rPr lang="zh-TW" altLang="en-US" sz="2800" dirty="0"/>
              <a:t>或分析程式碼，因此近年來使用的人越來越多，並且不乏許多專業</a:t>
            </a:r>
            <a:r>
              <a:rPr lang="zh-TW" altLang="en-US" sz="2800" dirty="0"/>
              <a:t>人士，如</a:t>
            </a:r>
            <a:r>
              <a:rPr lang="zh-TW" altLang="en-US" sz="2800" dirty="0"/>
              <a:t>：</a:t>
            </a:r>
            <a:r>
              <a:rPr lang="zh-TW" altLang="en-US" sz="2800" dirty="0">
                <a:solidFill>
                  <a:srgbClr val="C00000"/>
                </a:solidFill>
              </a:rPr>
              <a:t>風險分析師</a:t>
            </a:r>
            <a:r>
              <a:rPr lang="zh-TW" altLang="en-US" sz="2800" dirty="0"/>
              <a:t>、</a:t>
            </a:r>
            <a:r>
              <a:rPr lang="zh-TW" altLang="en-US" sz="2800" dirty="0">
                <a:solidFill>
                  <a:srgbClr val="C00000"/>
                </a:solidFill>
              </a:rPr>
              <a:t>研究學者</a:t>
            </a:r>
            <a:r>
              <a:rPr lang="zh-TW" altLang="en-US" sz="2800" dirty="0"/>
              <a:t>、</a:t>
            </a:r>
            <a:r>
              <a:rPr lang="zh-TW" altLang="en-US" sz="2800" dirty="0">
                <a:solidFill>
                  <a:srgbClr val="C00000"/>
                </a:solidFill>
              </a:rPr>
              <a:t>統計學家</a:t>
            </a:r>
            <a:r>
              <a:rPr lang="zh-TW" altLang="en-US" sz="2800" dirty="0"/>
              <a:t>等。</a:t>
            </a:r>
            <a:r>
              <a:rPr lang="en-US" altLang="zh-TW" sz="2800" dirty="0"/>
              <a:t>R</a:t>
            </a:r>
            <a:r>
              <a:rPr lang="zh-TW" altLang="en-US" sz="2800" dirty="0"/>
              <a:t>能快速的擴張歸功於它的</a:t>
            </a:r>
            <a:r>
              <a:rPr lang="zh-TW" altLang="en-US" sz="2800" dirty="0">
                <a:solidFill>
                  <a:srgbClr val="C00000"/>
                </a:solidFill>
              </a:rPr>
              <a:t>物件導向功能</a:t>
            </a:r>
            <a:r>
              <a:rPr lang="zh-TW" altLang="en-US" sz="2800" dirty="0"/>
              <a:t>，具有執行使用者自訂功能及</a:t>
            </a:r>
            <a:r>
              <a:rPr lang="en-US" altLang="zh-TW" sz="2800" dirty="0"/>
              <a:t>Package</a:t>
            </a:r>
            <a:r>
              <a:rPr lang="zh-TW" altLang="en-US" sz="2800" dirty="0"/>
              <a:t>的能力。另外他在程式語彙上的彈性也是</a:t>
            </a:r>
            <a:r>
              <a:rPr lang="zh-TW" altLang="en-US" sz="2800" dirty="0">
                <a:solidFill>
                  <a:srgbClr val="C00000"/>
                </a:solidFill>
              </a:rPr>
              <a:t>容易編輯</a:t>
            </a:r>
            <a:r>
              <a:rPr lang="zh-TW" altLang="en-US" sz="2800" dirty="0"/>
              <a:t>也成為擴展的優點。</a:t>
            </a:r>
            <a:endParaRPr lang="zh-TW" altLang="en-US" dirty="0"/>
          </a:p>
        </p:txBody>
      </p:sp>
      <p:sp>
        <p:nvSpPr>
          <p:cNvPr id="4" name="矩形 3"/>
          <p:cNvSpPr/>
          <p:nvPr/>
        </p:nvSpPr>
        <p:spPr>
          <a:xfrm>
            <a:off x="683568" y="5949280"/>
            <a:ext cx="7488832" cy="369332"/>
          </a:xfrm>
          <a:prstGeom prst="rect">
            <a:avLst/>
          </a:prstGeom>
        </p:spPr>
        <p:txBody>
          <a:bodyPr wrap="square">
            <a:spAutoFit/>
          </a:bodyPr>
          <a:lstStyle/>
          <a:p>
            <a:r>
              <a:rPr lang="en-US" altLang="zh-TW" dirty="0"/>
              <a:t>http://www.cc.ntu.edu.tw/chinese/epaper/0009/20090620_9005-1.htm</a:t>
            </a:r>
            <a:endParaRPr lang="zh-TW" altLang="en-US" dirty="0"/>
          </a:p>
        </p:txBody>
      </p:sp>
    </p:spTree>
    <p:extLst>
      <p:ext uri="{BB962C8B-B14F-4D97-AF65-F5344CB8AC3E}">
        <p14:creationId xmlns:p14="http://schemas.microsoft.com/office/powerpoint/2010/main" val="1448793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3" name="內容版面配置區 2"/>
          <p:cNvSpPr>
            <a:spLocks noGrp="1"/>
          </p:cNvSpPr>
          <p:nvPr>
            <p:ph idx="1"/>
          </p:nvPr>
        </p:nvSpPr>
        <p:spPr/>
        <p:txBody>
          <a:bodyPr>
            <a:noAutofit/>
          </a:bodyPr>
          <a:lstStyle/>
          <a:p>
            <a:pPr marL="183600" lvl="2" indent="-183600" defTabSz="0">
              <a:lnSpc>
                <a:spcPct val="110000"/>
              </a:lnSpc>
            </a:pPr>
            <a:r>
              <a:rPr lang="zh-TW" altLang="en-US" sz="2800" dirty="0">
                <a:latin typeface="微軟正黑體" panose="020B0604030504040204" pitchFamily="34" charset="-120"/>
              </a:rPr>
              <a:t>在</a:t>
            </a:r>
            <a:r>
              <a:rPr lang="en-US" altLang="zh-TW" sz="2800" dirty="0">
                <a:latin typeface="微軟正黑體" panose="020B0604030504040204" pitchFamily="34" charset="-120"/>
              </a:rPr>
              <a:t>Big Data</a:t>
            </a:r>
            <a:r>
              <a:rPr lang="zh-TW" altLang="en-US" sz="2800" dirty="0">
                <a:latin typeface="微軟正黑體" panose="020B0604030504040204" pitchFamily="34" charset="-120"/>
              </a:rPr>
              <a:t>時代下，</a:t>
            </a:r>
            <a:r>
              <a:rPr lang="zh-TW" altLang="en-US" sz="2800" dirty="0">
                <a:solidFill>
                  <a:srgbClr val="C00000"/>
                </a:solidFill>
                <a:latin typeface="微軟正黑體" panose="020B0604030504040204" pitchFamily="34" charset="-120"/>
              </a:rPr>
              <a:t>資料科學家</a:t>
            </a:r>
            <a:r>
              <a:rPr lang="zh-TW" altLang="en-US" sz="2800" dirty="0">
                <a:latin typeface="微軟正黑體" panose="020B0604030504040204" pitchFamily="34" charset="-120"/>
              </a:rPr>
              <a:t>不但被</a:t>
            </a:r>
            <a:r>
              <a:rPr lang="en-US" altLang="zh-TW" sz="2800" dirty="0">
                <a:latin typeface="微軟正黑體" panose="020B0604030504040204" pitchFamily="34" charset="-120"/>
              </a:rPr>
              <a:t>《</a:t>
            </a:r>
            <a:r>
              <a:rPr lang="zh-TW" altLang="en-US" sz="2800" dirty="0">
                <a:latin typeface="微軟正黑體" panose="020B0604030504040204" pitchFamily="34" charset="-120"/>
              </a:rPr>
              <a:t>哈佛商業評論</a:t>
            </a:r>
            <a:r>
              <a:rPr lang="en-US" altLang="zh-TW" sz="2800" dirty="0">
                <a:latin typeface="微軟正黑體" panose="020B0604030504040204" pitchFamily="34" charset="-120"/>
              </a:rPr>
              <a:t>》</a:t>
            </a:r>
            <a:r>
              <a:rPr lang="zh-TW" altLang="en-US" sz="2800" dirty="0">
                <a:latin typeface="微軟正黑體" panose="020B0604030504040204" pitchFamily="34" charset="-120"/>
              </a:rPr>
              <a:t>譽為</a:t>
            </a:r>
            <a:r>
              <a:rPr lang="en-US" altLang="zh-TW" sz="2800" dirty="0">
                <a:latin typeface="微軟正黑體" panose="020B0604030504040204" pitchFamily="34" charset="-120"/>
              </a:rPr>
              <a:t>21</a:t>
            </a:r>
            <a:r>
              <a:rPr lang="zh-TW" altLang="en-US" sz="2800" dirty="0">
                <a:latin typeface="微軟正黑體" panose="020B0604030504040204" pitchFamily="34" charset="-120"/>
              </a:rPr>
              <a:t>世紀最性感（</a:t>
            </a:r>
            <a:r>
              <a:rPr lang="en-US" altLang="zh-TW" sz="2800" dirty="0">
                <a:latin typeface="微軟正黑體" panose="020B0604030504040204" pitchFamily="34" charset="-120"/>
              </a:rPr>
              <a:t>Sexiest</a:t>
            </a:r>
            <a:r>
              <a:rPr lang="zh-TW" altLang="en-US" sz="2800" dirty="0">
                <a:latin typeface="微軟正黑體" panose="020B0604030504040204" pitchFamily="34" charset="-120"/>
              </a:rPr>
              <a:t>）的工作， 資料科學家有多「性感」？讓我們很現實地從薪資說起。根據美國商業智慧軟體公司</a:t>
            </a:r>
            <a:r>
              <a:rPr lang="en-US" altLang="zh-TW" sz="2800" dirty="0" err="1">
                <a:latin typeface="微軟正黑體" panose="020B0604030504040204" pitchFamily="34" charset="-120"/>
              </a:rPr>
              <a:t>SiSense</a:t>
            </a:r>
            <a:r>
              <a:rPr lang="zh-TW" altLang="en-US" sz="2800" dirty="0">
                <a:latin typeface="微軟正黑體" panose="020B0604030504040204" pitchFamily="34" charset="-120"/>
              </a:rPr>
              <a:t>調查研究指出，資訊分析相關人才起薪約為</a:t>
            </a:r>
            <a:r>
              <a:rPr lang="zh-TW" altLang="en-US" sz="2800" dirty="0">
                <a:solidFill>
                  <a:srgbClr val="C00000"/>
                </a:solidFill>
                <a:latin typeface="微軟正黑體" panose="020B0604030504040204" pitchFamily="34" charset="-120"/>
              </a:rPr>
              <a:t>年薪</a:t>
            </a:r>
            <a:r>
              <a:rPr lang="en-US" altLang="zh-TW" sz="2800" dirty="0">
                <a:solidFill>
                  <a:srgbClr val="C00000"/>
                </a:solidFill>
                <a:latin typeface="微軟正黑體" panose="020B0604030504040204" pitchFamily="34" charset="-120"/>
              </a:rPr>
              <a:t>5.5</a:t>
            </a:r>
            <a:r>
              <a:rPr lang="zh-TW" altLang="en-US" sz="2800" dirty="0" smtClean="0">
                <a:solidFill>
                  <a:srgbClr val="C00000"/>
                </a:solidFill>
                <a:latin typeface="微軟正黑體" panose="020B0604030504040204" pitchFamily="34" charset="-120"/>
              </a:rPr>
              <a:t>萬美元</a:t>
            </a:r>
            <a:r>
              <a:rPr lang="en-US" altLang="zh-TW" sz="2800" dirty="0" smtClean="0">
                <a:solidFill>
                  <a:srgbClr val="C00000"/>
                </a:solidFill>
                <a:latin typeface="微軟正黑體" panose="020B0604030504040204" pitchFamily="34" charset="-120"/>
              </a:rPr>
              <a:t>(</a:t>
            </a:r>
            <a:r>
              <a:rPr lang="zh-TW" altLang="en-US" sz="2800" dirty="0" smtClean="0">
                <a:solidFill>
                  <a:srgbClr val="C00000"/>
                </a:solidFill>
                <a:latin typeface="微軟正黑體" panose="020B0604030504040204" pitchFamily="34" charset="-120"/>
              </a:rPr>
              <a:t>約台幣</a:t>
            </a:r>
            <a:r>
              <a:rPr lang="en-US" altLang="zh-TW" sz="2800" dirty="0" smtClean="0">
                <a:solidFill>
                  <a:srgbClr val="C00000"/>
                </a:solidFill>
                <a:latin typeface="微軟正黑體" panose="020B0604030504040204" pitchFamily="34" charset="-120"/>
              </a:rPr>
              <a:t>180</a:t>
            </a:r>
            <a:r>
              <a:rPr lang="zh-TW" altLang="en-US" sz="2800" dirty="0" smtClean="0">
                <a:solidFill>
                  <a:srgbClr val="C00000"/>
                </a:solidFill>
                <a:latin typeface="微軟正黑體" panose="020B0604030504040204" pitchFamily="34" charset="-120"/>
              </a:rPr>
              <a:t>萬</a:t>
            </a:r>
            <a:r>
              <a:rPr lang="en-US" altLang="zh-TW" sz="2800" dirty="0" smtClean="0">
                <a:solidFill>
                  <a:srgbClr val="C00000"/>
                </a:solidFill>
                <a:latin typeface="微軟正黑體" panose="020B0604030504040204" pitchFamily="34" charset="-120"/>
              </a:rPr>
              <a:t>)</a:t>
            </a:r>
            <a:r>
              <a:rPr lang="zh-TW" altLang="en-US" sz="2800" dirty="0" smtClean="0">
                <a:latin typeface="微軟正黑體" panose="020B0604030504040204" pitchFamily="34" charset="-120"/>
              </a:rPr>
              <a:t>，</a:t>
            </a:r>
            <a:r>
              <a:rPr lang="zh-TW" altLang="en-US" sz="2800" dirty="0">
                <a:latin typeface="微軟正黑體" panose="020B0604030504040204" pitchFamily="34" charset="-120"/>
              </a:rPr>
              <a:t>換句話說，相較美國大學畢業生平均年薪為</a:t>
            </a:r>
            <a:r>
              <a:rPr lang="en-US" altLang="zh-TW" sz="2800" dirty="0">
                <a:latin typeface="微軟正黑體" panose="020B0604030504040204" pitchFamily="34" charset="-120"/>
              </a:rPr>
              <a:t>4.76</a:t>
            </a:r>
            <a:r>
              <a:rPr lang="zh-TW" altLang="en-US" sz="2800" dirty="0">
                <a:latin typeface="微軟正黑體" panose="020B0604030504040204" pitchFamily="34" charset="-120"/>
              </a:rPr>
              <a:t>萬美元，高出</a:t>
            </a:r>
            <a:r>
              <a:rPr lang="en-US" altLang="zh-TW" sz="2800" dirty="0">
                <a:latin typeface="微軟正黑體" panose="020B0604030504040204" pitchFamily="34" charset="-120"/>
              </a:rPr>
              <a:t>7400</a:t>
            </a:r>
            <a:r>
              <a:rPr lang="zh-TW" altLang="en-US" sz="2800" dirty="0">
                <a:latin typeface="微軟正黑體" panose="020B0604030504040204" pitchFamily="34" charset="-120"/>
              </a:rPr>
              <a:t>美元，而最高薪的資料科學家，平均年薪為</a:t>
            </a:r>
            <a:r>
              <a:rPr lang="en-US" altLang="zh-TW" sz="2800" dirty="0">
                <a:latin typeface="微軟正黑體" panose="020B0604030504040204" pitchFamily="34" charset="-120"/>
              </a:rPr>
              <a:t>13.2</a:t>
            </a:r>
            <a:r>
              <a:rPr lang="zh-TW" altLang="en-US" sz="2800" dirty="0" smtClean="0">
                <a:latin typeface="微軟正黑體" panose="020B0604030504040204" pitchFamily="34" charset="-120"/>
              </a:rPr>
              <a:t>萬美元</a:t>
            </a:r>
            <a:r>
              <a:rPr lang="en-US" altLang="zh-TW" sz="2800" dirty="0">
                <a:solidFill>
                  <a:srgbClr val="C00000"/>
                </a:solidFill>
                <a:latin typeface="微軟正黑體" panose="020B0604030504040204" pitchFamily="34" charset="-120"/>
              </a:rPr>
              <a:t>(</a:t>
            </a:r>
            <a:r>
              <a:rPr lang="zh-TW" altLang="en-US" sz="2800" dirty="0">
                <a:solidFill>
                  <a:srgbClr val="C00000"/>
                </a:solidFill>
                <a:latin typeface="微軟正黑體" panose="020B0604030504040204" pitchFamily="34" charset="-120"/>
              </a:rPr>
              <a:t>約</a:t>
            </a:r>
            <a:r>
              <a:rPr lang="zh-TW" altLang="en-US" sz="2800" dirty="0" smtClean="0">
                <a:solidFill>
                  <a:srgbClr val="C00000"/>
                </a:solidFill>
                <a:latin typeface="微軟正黑體" panose="020B0604030504040204" pitchFamily="34" charset="-120"/>
              </a:rPr>
              <a:t>台幣</a:t>
            </a:r>
            <a:r>
              <a:rPr lang="en-US" altLang="zh-TW" sz="2800" dirty="0" smtClean="0">
                <a:solidFill>
                  <a:srgbClr val="C00000"/>
                </a:solidFill>
                <a:latin typeface="微軟正黑體" panose="020B0604030504040204" pitchFamily="34" charset="-120"/>
              </a:rPr>
              <a:t>440</a:t>
            </a:r>
            <a:r>
              <a:rPr lang="zh-TW" altLang="en-US" sz="2800" dirty="0">
                <a:solidFill>
                  <a:srgbClr val="C00000"/>
                </a:solidFill>
                <a:latin typeface="微軟正黑體" panose="020B0604030504040204" pitchFamily="34" charset="-120"/>
              </a:rPr>
              <a:t>萬</a:t>
            </a:r>
            <a:r>
              <a:rPr lang="en-US" altLang="zh-TW" sz="2800" dirty="0">
                <a:solidFill>
                  <a:srgbClr val="C00000"/>
                </a:solidFill>
                <a:latin typeface="微軟正黑體" panose="020B0604030504040204" pitchFamily="34" charset="-120"/>
              </a:rPr>
              <a:t>) </a:t>
            </a:r>
            <a:r>
              <a:rPr lang="zh-TW" altLang="en-US" sz="2800" dirty="0" smtClean="0">
                <a:latin typeface="微軟正黑體" panose="020B0604030504040204" pitchFamily="34" charset="-120"/>
              </a:rPr>
              <a:t>，</a:t>
            </a:r>
            <a:r>
              <a:rPr lang="zh-TW" altLang="en-US" sz="2800" dirty="0">
                <a:latin typeface="微軟正黑體" panose="020B0604030504040204" pitchFamily="34" charset="-120"/>
              </a:rPr>
              <a:t>打敗一票如蘋果、高通等大型科技公司的高階工程師。</a:t>
            </a:r>
            <a:endParaRPr lang="zh-TW" altLang="en-US" sz="2800" dirty="0">
              <a:latin typeface="微軟正黑體" panose="020B0604030504040204" pitchFamily="34" charset="-120"/>
              <a:ea typeface="微軟正黑體" panose="020B0604030504040204" pitchFamily="34" charset="-120"/>
            </a:endParaRPr>
          </a:p>
        </p:txBody>
      </p:sp>
      <p:sp>
        <p:nvSpPr>
          <p:cNvPr id="5" name="矩形 4"/>
          <p:cNvSpPr/>
          <p:nvPr/>
        </p:nvSpPr>
        <p:spPr>
          <a:xfrm>
            <a:off x="4224889" y="6292334"/>
            <a:ext cx="4442306" cy="369332"/>
          </a:xfrm>
          <a:prstGeom prst="rect">
            <a:avLst/>
          </a:prstGeom>
        </p:spPr>
        <p:txBody>
          <a:bodyPr wrap="none">
            <a:spAutoFit/>
          </a:bodyPr>
          <a:lstStyle/>
          <a:p>
            <a:r>
              <a:rPr lang="en-US" altLang="zh-TW" dirty="0"/>
              <a:t>http://www.iiiedu.org.tw/ites/portal/DS.htm</a:t>
            </a:r>
            <a:endParaRPr lang="zh-TW" altLang="en-US" dirty="0"/>
          </a:p>
        </p:txBody>
      </p:sp>
    </p:spTree>
    <p:extLst>
      <p:ext uri="{BB962C8B-B14F-4D97-AF65-F5344CB8AC3E}">
        <p14:creationId xmlns:p14="http://schemas.microsoft.com/office/powerpoint/2010/main" val="3062123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3" name="內容版面配置區 2"/>
          <p:cNvSpPr>
            <a:spLocks noGrp="1"/>
          </p:cNvSpPr>
          <p:nvPr>
            <p:ph idx="1"/>
          </p:nvPr>
        </p:nvSpPr>
        <p:spPr/>
        <p:txBody>
          <a:bodyPr>
            <a:noAutofit/>
          </a:bodyPr>
          <a:lstStyle/>
          <a:p>
            <a:pPr marL="183600" lvl="2" indent="-183600">
              <a:lnSpc>
                <a:spcPct val="110000"/>
              </a:lnSpc>
            </a:pPr>
            <a:r>
              <a:rPr lang="en-US" altLang="zh-TW" sz="2800" dirty="0">
                <a:latin typeface="微軟正黑體" panose="020B0604030504040204" pitchFamily="34" charset="-120"/>
              </a:rPr>
              <a:t>Gartner</a:t>
            </a:r>
            <a:r>
              <a:rPr lang="zh-TW" altLang="en-US" sz="2800" dirty="0">
                <a:latin typeface="微軟正黑體" panose="020B0604030504040204" pitchFamily="34" charset="-120"/>
              </a:rPr>
              <a:t>報告指出，</a:t>
            </a:r>
            <a:r>
              <a:rPr lang="en-US" altLang="zh-TW" sz="2800" dirty="0">
                <a:latin typeface="微軟正黑體" panose="020B0604030504040204" pitchFamily="34" charset="-120"/>
              </a:rPr>
              <a:t>2018</a:t>
            </a:r>
            <a:r>
              <a:rPr lang="zh-TW" altLang="en-US" sz="2800" dirty="0">
                <a:latin typeface="微軟正黑體" panose="020B0604030504040204" pitchFamily="34" charset="-120"/>
              </a:rPr>
              <a:t>年全球將會有</a:t>
            </a:r>
            <a:r>
              <a:rPr lang="en-US" altLang="zh-TW" sz="2800" dirty="0">
                <a:latin typeface="微軟正黑體" panose="020B0604030504040204" pitchFamily="34" charset="-120"/>
              </a:rPr>
              <a:t>440</a:t>
            </a:r>
            <a:r>
              <a:rPr lang="zh-TW" altLang="en-US" sz="2800" dirty="0">
                <a:latin typeface="微軟正黑體" panose="020B0604030504040204" pitchFamily="34" charset="-120"/>
              </a:rPr>
              <a:t>萬個職場新工作與</a:t>
            </a:r>
            <a:r>
              <a:rPr lang="en-US" altLang="zh-TW" sz="2800" dirty="0">
                <a:latin typeface="微軟正黑體" panose="020B0604030504040204" pitchFamily="34" charset="-120"/>
              </a:rPr>
              <a:t>Big Data</a:t>
            </a:r>
            <a:r>
              <a:rPr lang="zh-TW" altLang="en-US" sz="2800" dirty="0">
                <a:latin typeface="微軟正黑體" panose="020B0604030504040204" pitchFamily="34" charset="-120"/>
              </a:rPr>
              <a:t>有關；另外，麥肯錫預估，到了</a:t>
            </a:r>
            <a:r>
              <a:rPr lang="en-US" altLang="zh-TW" sz="2800" dirty="0">
                <a:latin typeface="微軟正黑體" panose="020B0604030504040204" pitchFamily="34" charset="-120"/>
              </a:rPr>
              <a:t>2018</a:t>
            </a:r>
            <a:r>
              <a:rPr lang="zh-TW" altLang="en-US" sz="2800" dirty="0">
                <a:latin typeface="微軟正黑體" panose="020B0604030504040204" pitchFamily="34" charset="-120"/>
              </a:rPr>
              <a:t>年，光是美國就需要至少</a:t>
            </a:r>
            <a:r>
              <a:rPr lang="en-US" altLang="zh-TW" sz="2800" dirty="0">
                <a:latin typeface="微軟正黑體" panose="020B0604030504040204" pitchFamily="34" charset="-120"/>
              </a:rPr>
              <a:t>30</a:t>
            </a:r>
            <a:r>
              <a:rPr lang="zh-TW" altLang="en-US" sz="2800" dirty="0">
                <a:latin typeface="微軟正黑體" panose="020B0604030504040204" pitchFamily="34" charset="-120"/>
              </a:rPr>
              <a:t>萬個懂得</a:t>
            </a:r>
            <a:r>
              <a:rPr lang="en-US" altLang="zh-TW" sz="2800" dirty="0">
                <a:latin typeface="微軟正黑體" panose="020B0604030504040204" pitchFamily="34" charset="-120"/>
              </a:rPr>
              <a:t>Big Data</a:t>
            </a:r>
            <a:r>
              <a:rPr lang="zh-TW" altLang="en-US" sz="2800" dirty="0">
                <a:latin typeface="微軟正黑體" panose="020B0604030504040204" pitchFamily="34" charset="-120"/>
              </a:rPr>
              <a:t>的人才，屆時市場至少短缺</a:t>
            </a:r>
            <a:r>
              <a:rPr lang="en-US" altLang="zh-TW" sz="2800" dirty="0">
                <a:latin typeface="微軟正黑體" panose="020B0604030504040204" pitchFamily="34" charset="-120"/>
              </a:rPr>
              <a:t>14</a:t>
            </a:r>
            <a:r>
              <a:rPr lang="zh-TW" altLang="en-US" sz="2800" dirty="0">
                <a:latin typeface="微軟正黑體" panose="020B0604030504040204" pitchFamily="34" charset="-120"/>
              </a:rPr>
              <a:t>～</a:t>
            </a:r>
            <a:r>
              <a:rPr lang="en-US" altLang="zh-TW" sz="2800" dirty="0">
                <a:latin typeface="微軟正黑體" panose="020B0604030504040204" pitchFamily="34" charset="-120"/>
              </a:rPr>
              <a:t>19</a:t>
            </a:r>
            <a:r>
              <a:rPr lang="zh-TW" altLang="en-US" sz="2800" dirty="0">
                <a:latin typeface="微軟正黑體" panose="020B0604030504040204" pitchFamily="34" charset="-120"/>
              </a:rPr>
              <a:t>萬個具備深度分析資料的人才</a:t>
            </a:r>
            <a:r>
              <a:rPr lang="zh-TW" altLang="en-US" sz="2800" dirty="0" smtClean="0">
                <a:latin typeface="微軟正黑體" panose="020B0604030504040204" pitchFamily="34" charset="-120"/>
              </a:rPr>
              <a:t>！</a:t>
            </a:r>
            <a:endParaRPr lang="en-US" altLang="zh-TW" sz="2800" dirty="0" smtClean="0">
              <a:latin typeface="微軟正黑體" panose="020B0604030504040204" pitchFamily="34" charset="-120"/>
            </a:endParaRPr>
          </a:p>
        </p:txBody>
      </p:sp>
      <p:sp>
        <p:nvSpPr>
          <p:cNvPr id="5" name="矩形 4"/>
          <p:cNvSpPr/>
          <p:nvPr/>
        </p:nvSpPr>
        <p:spPr>
          <a:xfrm>
            <a:off x="971600" y="4221088"/>
            <a:ext cx="4442306" cy="369332"/>
          </a:xfrm>
          <a:prstGeom prst="rect">
            <a:avLst/>
          </a:prstGeom>
        </p:spPr>
        <p:txBody>
          <a:bodyPr wrap="none">
            <a:spAutoFit/>
          </a:bodyPr>
          <a:lstStyle/>
          <a:p>
            <a:r>
              <a:rPr lang="en-US" altLang="zh-TW" dirty="0"/>
              <a:t>http://www.iiiedu.org.tw/ites/portal/DS.htm</a:t>
            </a:r>
            <a:endParaRPr lang="zh-TW" altLang="en-US" dirty="0"/>
          </a:p>
        </p:txBody>
      </p:sp>
    </p:spTree>
    <p:extLst>
      <p:ext uri="{BB962C8B-B14F-4D97-AF65-F5344CB8AC3E}">
        <p14:creationId xmlns:p14="http://schemas.microsoft.com/office/powerpoint/2010/main" val="3452962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4"/>
                </a:solidFill>
              </a:rPr>
              <a:t>資料</a:t>
            </a:r>
            <a:r>
              <a:rPr lang="zh-TW" altLang="en-US" b="1" dirty="0">
                <a:solidFill>
                  <a:schemeClr val="accent4"/>
                </a:solidFill>
              </a:rPr>
              <a:t>科學家</a:t>
            </a:r>
          </a:p>
        </p:txBody>
      </p:sp>
      <p:sp>
        <p:nvSpPr>
          <p:cNvPr id="3" name="內容版面配置區 2"/>
          <p:cNvSpPr>
            <a:spLocks noGrp="1"/>
          </p:cNvSpPr>
          <p:nvPr>
            <p:ph idx="1"/>
          </p:nvPr>
        </p:nvSpPr>
        <p:spPr/>
        <p:txBody>
          <a:bodyPr>
            <a:noAutofit/>
          </a:bodyPr>
          <a:lstStyle/>
          <a:p>
            <a:pPr marL="183600" lvl="2" indent="-183600">
              <a:lnSpc>
                <a:spcPct val="110000"/>
              </a:lnSpc>
            </a:pPr>
            <a:r>
              <a:rPr lang="zh-TW" altLang="en-US" sz="2800" dirty="0" smtClean="0">
                <a:latin typeface="微軟正黑體" panose="020B0604030504040204" pitchFamily="34" charset="-120"/>
              </a:rPr>
              <a:t>根據</a:t>
            </a:r>
            <a:r>
              <a:rPr lang="zh-TW" altLang="en-US" sz="2800" dirty="0">
                <a:latin typeface="微軟正黑體" panose="020B0604030504040204" pitchFamily="34" charset="-120"/>
              </a:rPr>
              <a:t>一位資料軟體相關業者指出，具備</a:t>
            </a:r>
            <a:r>
              <a:rPr lang="zh-TW" altLang="en-US" sz="2800" dirty="0">
                <a:solidFill>
                  <a:srgbClr val="C00000"/>
                </a:solidFill>
                <a:latin typeface="微軟正黑體" panose="020B0604030504040204" pitchFamily="34" charset="-120"/>
              </a:rPr>
              <a:t>資料蒐集與分析</a:t>
            </a:r>
            <a:r>
              <a:rPr lang="zh-TW" altLang="en-US" sz="2800" dirty="0">
                <a:latin typeface="微軟正黑體" panose="020B0604030504040204" pitchFamily="34" charset="-120"/>
              </a:rPr>
              <a:t>的</a:t>
            </a:r>
            <a:r>
              <a:rPr lang="zh-TW" altLang="en-US" sz="2800" dirty="0">
                <a:solidFill>
                  <a:srgbClr val="C00000"/>
                </a:solidFill>
                <a:latin typeface="微軟正黑體" panose="020B0604030504040204" pitchFamily="34" charset="-120"/>
              </a:rPr>
              <a:t>碩士畢業生</a:t>
            </a:r>
            <a:r>
              <a:rPr lang="zh-TW" altLang="en-US" sz="2800" dirty="0">
                <a:latin typeface="微軟正黑體" panose="020B0604030504040204" pitchFamily="34" charset="-120"/>
              </a:rPr>
              <a:t>，「起薪起碼</a:t>
            </a:r>
            <a:r>
              <a:rPr lang="en-US" altLang="zh-TW" sz="2800" dirty="0">
                <a:latin typeface="微軟正黑體" panose="020B0604030504040204" pitchFamily="34" charset="-120"/>
              </a:rPr>
              <a:t>44</a:t>
            </a:r>
            <a:r>
              <a:rPr lang="zh-TW" altLang="en-US" sz="2800" dirty="0">
                <a:latin typeface="微軟正黑體" panose="020B0604030504040204" pitchFamily="34" charset="-120"/>
              </a:rPr>
              <a:t>Ｋ起跳！」他指出，如果</a:t>
            </a:r>
            <a:r>
              <a:rPr lang="zh-TW" altLang="en-US" sz="2800" dirty="0">
                <a:solidFill>
                  <a:srgbClr val="C00000"/>
                </a:solidFill>
                <a:latin typeface="微軟正黑體" panose="020B0604030504040204" pitchFamily="34" charset="-120"/>
              </a:rPr>
              <a:t>有一年至兩年經驗</a:t>
            </a:r>
            <a:r>
              <a:rPr lang="zh-TW" altLang="en-US" sz="2800" dirty="0">
                <a:latin typeface="微軟正黑體" panose="020B0604030504040204" pitchFamily="34" charset="-120"/>
              </a:rPr>
              <a:t>的</a:t>
            </a:r>
            <a:r>
              <a:rPr lang="zh-TW" altLang="en-US" sz="2800" dirty="0">
                <a:solidFill>
                  <a:srgbClr val="C00000"/>
                </a:solidFill>
                <a:latin typeface="微軟正黑體" panose="020B0604030504040204" pitchFamily="34" charset="-120"/>
              </a:rPr>
              <a:t>資料探勘人才</a:t>
            </a:r>
            <a:r>
              <a:rPr lang="zh-TW" altLang="en-US" sz="2800" dirty="0">
                <a:latin typeface="微軟正黑體" panose="020B0604030504040204" pitchFamily="34" charset="-120"/>
              </a:rPr>
              <a:t>，平均月薪甚至領到七萬元，都不是問題，換句話說，當上資料科學家，等於擁有一張年薪百萬元的入場券。</a:t>
            </a:r>
            <a:endParaRPr lang="zh-TW" altLang="en-US" sz="2800" dirty="0">
              <a:latin typeface="微軟正黑體" panose="020B0604030504040204" pitchFamily="34" charset="-120"/>
              <a:ea typeface="微軟正黑體" panose="020B0604030504040204" pitchFamily="34" charset="-120"/>
            </a:endParaRPr>
          </a:p>
        </p:txBody>
      </p:sp>
      <p:sp>
        <p:nvSpPr>
          <p:cNvPr id="5" name="矩形 4"/>
          <p:cNvSpPr/>
          <p:nvPr/>
        </p:nvSpPr>
        <p:spPr>
          <a:xfrm>
            <a:off x="4139952" y="4725144"/>
            <a:ext cx="4442306" cy="369332"/>
          </a:xfrm>
          <a:prstGeom prst="rect">
            <a:avLst/>
          </a:prstGeom>
        </p:spPr>
        <p:txBody>
          <a:bodyPr wrap="none">
            <a:spAutoFit/>
          </a:bodyPr>
          <a:lstStyle/>
          <a:p>
            <a:r>
              <a:rPr lang="en-US" altLang="zh-TW" dirty="0"/>
              <a:t>http://www.iiiedu.org.tw/ites/portal/DS.htm</a:t>
            </a:r>
            <a:endParaRPr lang="zh-TW" altLang="en-US" dirty="0"/>
          </a:p>
        </p:txBody>
      </p:sp>
    </p:spTree>
    <p:extLst>
      <p:ext uri="{BB962C8B-B14F-4D97-AF65-F5344CB8AC3E}">
        <p14:creationId xmlns:p14="http://schemas.microsoft.com/office/powerpoint/2010/main" val="3977147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觀點">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2962</TotalTime>
  <Words>2460</Words>
  <Application>Microsoft Office PowerPoint</Application>
  <PresentationFormat>如螢幕大小 (4:3)</PresentationFormat>
  <Paragraphs>146</Paragraphs>
  <Slides>30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30</vt:i4>
      </vt:variant>
    </vt:vector>
  </HeadingPairs>
  <TitlesOfParts>
    <vt:vector size="36" baseType="lpstr">
      <vt:lpstr>Open Sans</vt:lpstr>
      <vt:lpstr>微軟正黑體</vt:lpstr>
      <vt:lpstr>新細明體</vt:lpstr>
      <vt:lpstr>Arial</vt:lpstr>
      <vt:lpstr>Wingdings</vt:lpstr>
      <vt:lpstr>清晰度</vt:lpstr>
      <vt:lpstr>R語言與資料分析</vt:lpstr>
      <vt:lpstr>R</vt:lpstr>
      <vt:lpstr>S語言</vt:lpstr>
      <vt:lpstr>R是什麼？</vt:lpstr>
      <vt:lpstr>R是什麼？</vt:lpstr>
      <vt:lpstr>R是什麼？</vt:lpstr>
      <vt:lpstr>資料科學家</vt:lpstr>
      <vt:lpstr>資料科學家</vt:lpstr>
      <vt:lpstr>資料科學家</vt:lpstr>
      <vt:lpstr>資料科學家</vt:lpstr>
      <vt:lpstr>資料科學家</vt:lpstr>
      <vt:lpstr>資料科學家</vt:lpstr>
      <vt:lpstr>Why Learn R?為何學R?</vt:lpstr>
      <vt:lpstr>Why Learn R?</vt:lpstr>
      <vt:lpstr>Why Learn R?為何學R?</vt:lpstr>
      <vt:lpstr>Why Learn R?為何學R?</vt:lpstr>
      <vt:lpstr>Why Learn R?為何學R?</vt:lpstr>
      <vt:lpstr>Why Learn R?為何學R?</vt:lpstr>
      <vt:lpstr>Why Learn R?為何學R?</vt:lpstr>
      <vt:lpstr>Why Learn R?為何學R?</vt:lpstr>
      <vt:lpstr>Why Learn R?為何學R?</vt:lpstr>
      <vt:lpstr>Why Learn R?為何學R?</vt:lpstr>
      <vt:lpstr>Why Learn R?為何學R?</vt:lpstr>
      <vt:lpstr>Data mining資料探勘</vt:lpstr>
      <vt:lpstr>資料探勘方法</vt:lpstr>
      <vt:lpstr>資料探勘定義</vt:lpstr>
      <vt:lpstr>Data Mining 範例: 啤酒與尿布</vt:lpstr>
      <vt:lpstr>Data Mining產業應用</vt:lpstr>
      <vt:lpstr>資料探勘的程序</vt:lpstr>
      <vt:lpstr>付出最多的人，也是收穫最多的人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SPSS 教學</dc:title>
  <dc:creator>chilo</dc:creator>
  <cp:lastModifiedBy>chi lo</cp:lastModifiedBy>
  <cp:revision>149</cp:revision>
  <dcterms:created xsi:type="dcterms:W3CDTF">2014-11-07T00:17:44Z</dcterms:created>
  <dcterms:modified xsi:type="dcterms:W3CDTF">2018-05-13T08:21:58Z</dcterms:modified>
</cp:coreProperties>
</file>