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6" r:id="rId3"/>
    <p:sldId id="357" r:id="rId4"/>
    <p:sldId id="332" r:id="rId5"/>
    <p:sldId id="287" r:id="rId6"/>
    <p:sldId id="333" r:id="rId7"/>
    <p:sldId id="334" r:id="rId8"/>
    <p:sldId id="358" r:id="rId9"/>
    <p:sldId id="359" r:id="rId10"/>
    <p:sldId id="284" r:id="rId11"/>
    <p:sldId id="360" r:id="rId12"/>
    <p:sldId id="361" r:id="rId13"/>
    <p:sldId id="362" r:id="rId14"/>
    <p:sldId id="262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CA63E0-98AF-46DF-A9B5-6819DFCBF76A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2C95E3A4-9D1D-4DEF-9279-300D3FBD4EAA}">
      <dgm:prSet phldrT="[文字]"/>
      <dgm:spPr/>
      <dgm:t>
        <a:bodyPr/>
        <a:lstStyle/>
        <a:p>
          <a:r>
            <a:rPr lang="zh-TW" altLang="en-US" dirty="0" smtClean="0"/>
            <a:t>取得資料</a:t>
          </a:r>
          <a:endParaRPr lang="zh-TW" altLang="en-US" dirty="0"/>
        </a:p>
      </dgm:t>
    </dgm:pt>
    <dgm:pt modelId="{1C5C7F54-1511-4ACE-B08B-5853D0B2C5AE}" type="parTrans" cxnId="{479BAF92-AA9E-4C77-BC4E-6DA3D1C05B79}">
      <dgm:prSet/>
      <dgm:spPr/>
      <dgm:t>
        <a:bodyPr/>
        <a:lstStyle/>
        <a:p>
          <a:endParaRPr lang="zh-TW" altLang="en-US"/>
        </a:p>
      </dgm:t>
    </dgm:pt>
    <dgm:pt modelId="{7AB17DC1-7F06-4463-B80C-468468CDDCA2}" type="sibTrans" cxnId="{479BAF92-AA9E-4C77-BC4E-6DA3D1C05B79}">
      <dgm:prSet/>
      <dgm:spPr/>
      <dgm:t>
        <a:bodyPr/>
        <a:lstStyle/>
        <a:p>
          <a:endParaRPr lang="zh-TW" altLang="en-US"/>
        </a:p>
      </dgm:t>
    </dgm:pt>
    <dgm:pt modelId="{ADF354EA-AEBC-4FF5-90ED-1350C7193703}">
      <dgm:prSet phldrT="[文字]"/>
      <dgm:spPr/>
      <dgm:t>
        <a:bodyPr/>
        <a:lstStyle/>
        <a:p>
          <a:r>
            <a:rPr lang="zh-TW" altLang="en-US" dirty="0" smtClean="0"/>
            <a:t>蒐集資料</a:t>
          </a:r>
          <a:endParaRPr lang="zh-TW" altLang="en-US" dirty="0"/>
        </a:p>
      </dgm:t>
    </dgm:pt>
    <dgm:pt modelId="{A109E6D1-67D0-4A2F-98F5-8FC540637B34}" type="parTrans" cxnId="{71F23B16-1602-4385-8515-63A60A16DF44}">
      <dgm:prSet/>
      <dgm:spPr/>
      <dgm:t>
        <a:bodyPr/>
        <a:lstStyle/>
        <a:p>
          <a:endParaRPr lang="zh-TW" altLang="en-US"/>
        </a:p>
      </dgm:t>
    </dgm:pt>
    <dgm:pt modelId="{C7A02288-66CE-49B0-BAAC-24BD05D164E6}" type="sibTrans" cxnId="{71F23B16-1602-4385-8515-63A60A16DF44}">
      <dgm:prSet/>
      <dgm:spPr/>
      <dgm:t>
        <a:bodyPr/>
        <a:lstStyle/>
        <a:p>
          <a:endParaRPr lang="zh-TW" altLang="en-US"/>
        </a:p>
      </dgm:t>
    </dgm:pt>
    <dgm:pt modelId="{9CA57B1C-1FE2-48E5-94B7-F7D4FFEA66DE}">
      <dgm:prSet phldrT="[文字]"/>
      <dgm:spPr/>
      <dgm:t>
        <a:bodyPr/>
        <a:lstStyle/>
        <a:p>
          <a:r>
            <a:rPr lang="zh-TW" altLang="en-US" dirty="0" smtClean="0"/>
            <a:t>視覺化</a:t>
          </a:r>
          <a:endParaRPr lang="zh-TW" altLang="en-US" dirty="0"/>
        </a:p>
      </dgm:t>
    </dgm:pt>
    <dgm:pt modelId="{EB0587FD-8BF7-4140-A72E-CE2F1D2134E8}" type="parTrans" cxnId="{947FF2BC-DC1F-41D4-A9F3-2CB650EACE6D}">
      <dgm:prSet/>
      <dgm:spPr/>
      <dgm:t>
        <a:bodyPr/>
        <a:lstStyle/>
        <a:p>
          <a:endParaRPr lang="zh-TW" altLang="en-US"/>
        </a:p>
      </dgm:t>
    </dgm:pt>
    <dgm:pt modelId="{DD84D4EB-884D-4625-AD18-80E000808276}" type="sibTrans" cxnId="{947FF2BC-DC1F-41D4-A9F3-2CB650EACE6D}">
      <dgm:prSet/>
      <dgm:spPr/>
      <dgm:t>
        <a:bodyPr/>
        <a:lstStyle/>
        <a:p>
          <a:endParaRPr lang="zh-TW" altLang="en-US"/>
        </a:p>
      </dgm:t>
    </dgm:pt>
    <dgm:pt modelId="{E89F18D0-447A-4F95-9F28-1F88FD782D76}">
      <dgm:prSet phldrT="[文字]"/>
      <dgm:spPr/>
      <dgm:t>
        <a:bodyPr/>
        <a:lstStyle/>
        <a:p>
          <a:r>
            <a:rPr lang="zh-TW" altLang="en-US" dirty="0" smtClean="0"/>
            <a:t>視覺化資訊</a:t>
          </a:r>
          <a:endParaRPr lang="zh-TW" altLang="en-US" dirty="0"/>
        </a:p>
      </dgm:t>
    </dgm:pt>
    <dgm:pt modelId="{C46CACA8-02ED-4507-9D35-E06E2C6C6AA3}" type="parTrans" cxnId="{E710AC50-9252-45CC-AA6D-ADD4C4BC9687}">
      <dgm:prSet/>
      <dgm:spPr/>
      <dgm:t>
        <a:bodyPr/>
        <a:lstStyle/>
        <a:p>
          <a:endParaRPr lang="zh-TW" altLang="en-US"/>
        </a:p>
      </dgm:t>
    </dgm:pt>
    <dgm:pt modelId="{7BCCB0EC-B6D1-4C0C-9558-41148007EFE2}" type="sibTrans" cxnId="{E710AC50-9252-45CC-AA6D-ADD4C4BC9687}">
      <dgm:prSet/>
      <dgm:spPr/>
      <dgm:t>
        <a:bodyPr/>
        <a:lstStyle/>
        <a:p>
          <a:endParaRPr lang="zh-TW" altLang="en-US"/>
        </a:p>
      </dgm:t>
    </dgm:pt>
    <dgm:pt modelId="{80499154-F813-4C7A-9BD6-4DEA7BE72823}">
      <dgm:prSet phldrT="[文字]"/>
      <dgm:spPr/>
      <dgm:t>
        <a:bodyPr/>
        <a:lstStyle/>
        <a:p>
          <a:r>
            <a:rPr lang="zh-TW" altLang="en-US" dirty="0" smtClean="0"/>
            <a:t>決策分析</a:t>
          </a:r>
          <a:endParaRPr lang="zh-TW" altLang="en-US" dirty="0"/>
        </a:p>
      </dgm:t>
    </dgm:pt>
    <dgm:pt modelId="{0C0A200C-7AF6-4574-8AD2-FE9F5D6F9EA4}" type="parTrans" cxnId="{8A0C672E-C5A2-4973-9E48-28D44B762B53}">
      <dgm:prSet/>
      <dgm:spPr/>
      <dgm:t>
        <a:bodyPr/>
        <a:lstStyle/>
        <a:p>
          <a:endParaRPr lang="zh-TW" altLang="en-US"/>
        </a:p>
      </dgm:t>
    </dgm:pt>
    <dgm:pt modelId="{3DC58F53-B8C6-426C-A6AD-A73F2A969E1F}" type="sibTrans" cxnId="{8A0C672E-C5A2-4973-9E48-28D44B762B53}">
      <dgm:prSet/>
      <dgm:spPr/>
      <dgm:t>
        <a:bodyPr/>
        <a:lstStyle/>
        <a:p>
          <a:endParaRPr lang="zh-TW" altLang="en-US"/>
        </a:p>
      </dgm:t>
    </dgm:pt>
    <dgm:pt modelId="{FD30BB8D-A1F4-40E0-8BB8-3C245E907530}">
      <dgm:prSet phldrT="[文字]"/>
      <dgm:spPr/>
      <dgm:t>
        <a:bodyPr/>
        <a:lstStyle/>
        <a:p>
          <a:r>
            <a:rPr lang="zh-TW" altLang="en-US" dirty="0" smtClean="0"/>
            <a:t>洞悉問題</a:t>
          </a:r>
          <a:endParaRPr lang="zh-TW" altLang="en-US" dirty="0"/>
        </a:p>
      </dgm:t>
    </dgm:pt>
    <dgm:pt modelId="{F0F97552-B82F-43DD-BF10-EAAE863EB594}" type="parTrans" cxnId="{36F7B378-0F14-4C87-802C-8891390A289F}">
      <dgm:prSet/>
      <dgm:spPr/>
      <dgm:t>
        <a:bodyPr/>
        <a:lstStyle/>
        <a:p>
          <a:endParaRPr lang="zh-TW" altLang="en-US"/>
        </a:p>
      </dgm:t>
    </dgm:pt>
    <dgm:pt modelId="{833FCC06-8AF1-48DB-BA96-356D2CA8FCFD}" type="sibTrans" cxnId="{36F7B378-0F14-4C87-802C-8891390A289F}">
      <dgm:prSet/>
      <dgm:spPr/>
      <dgm:t>
        <a:bodyPr/>
        <a:lstStyle/>
        <a:p>
          <a:endParaRPr lang="zh-TW" altLang="en-US"/>
        </a:p>
      </dgm:t>
    </dgm:pt>
    <dgm:pt modelId="{609BF8CC-B45E-48BA-ADEB-FFF52E3A9047}">
      <dgm:prSet phldrT="[文字]"/>
      <dgm:spPr/>
      <dgm:t>
        <a:bodyPr/>
        <a:lstStyle/>
        <a:p>
          <a:r>
            <a:rPr lang="zh-TW" altLang="en-US" dirty="0" smtClean="0"/>
            <a:t>資料整理</a:t>
          </a:r>
          <a:endParaRPr lang="zh-TW" altLang="en-US" dirty="0"/>
        </a:p>
      </dgm:t>
    </dgm:pt>
    <dgm:pt modelId="{12858CD0-AD70-4852-BAF9-974A31B5EB88}" type="parTrans" cxnId="{82F5BE47-DE80-43A9-8857-1BE0AF1F5860}">
      <dgm:prSet/>
      <dgm:spPr/>
      <dgm:t>
        <a:bodyPr/>
        <a:lstStyle/>
        <a:p>
          <a:endParaRPr lang="zh-TW" altLang="en-US"/>
        </a:p>
      </dgm:t>
    </dgm:pt>
    <dgm:pt modelId="{E49ADF27-B011-4D51-8973-AA0D799A2B38}" type="sibTrans" cxnId="{82F5BE47-DE80-43A9-8857-1BE0AF1F5860}">
      <dgm:prSet/>
      <dgm:spPr/>
      <dgm:t>
        <a:bodyPr/>
        <a:lstStyle/>
        <a:p>
          <a:endParaRPr lang="zh-TW" altLang="en-US"/>
        </a:p>
      </dgm:t>
    </dgm:pt>
    <dgm:pt modelId="{0E68D350-6048-4D82-8DA1-D65F79E0205F}">
      <dgm:prSet phldrT="[文字]"/>
      <dgm:spPr/>
      <dgm:t>
        <a:bodyPr/>
        <a:lstStyle/>
        <a:p>
          <a:r>
            <a:rPr lang="zh-TW" altLang="en-US" dirty="0" smtClean="0"/>
            <a:t>資料儲存</a:t>
          </a:r>
          <a:endParaRPr lang="zh-TW" altLang="en-US" dirty="0"/>
        </a:p>
      </dgm:t>
    </dgm:pt>
    <dgm:pt modelId="{F2DD50AC-AB55-4742-A26F-3755AAEF99C6}" type="parTrans" cxnId="{E0EC7C48-2DCA-4A47-94EF-1D26B1BCC26F}">
      <dgm:prSet/>
      <dgm:spPr/>
      <dgm:t>
        <a:bodyPr/>
        <a:lstStyle/>
        <a:p>
          <a:endParaRPr lang="zh-TW" altLang="en-US"/>
        </a:p>
      </dgm:t>
    </dgm:pt>
    <dgm:pt modelId="{3B03EA92-BC7C-4998-AC69-C80C7ADF875A}" type="sibTrans" cxnId="{E0EC7C48-2DCA-4A47-94EF-1D26B1BCC26F}">
      <dgm:prSet/>
      <dgm:spPr/>
      <dgm:t>
        <a:bodyPr/>
        <a:lstStyle/>
        <a:p>
          <a:endParaRPr lang="zh-TW" altLang="en-US"/>
        </a:p>
      </dgm:t>
    </dgm:pt>
    <dgm:pt modelId="{23699A76-8E04-4395-9242-DA2F5686388D}">
      <dgm:prSet phldrT="[文字]"/>
      <dgm:spPr/>
      <dgm:t>
        <a:bodyPr/>
        <a:lstStyle/>
        <a:p>
          <a:r>
            <a:rPr lang="zh-TW" altLang="en-US" dirty="0" smtClean="0"/>
            <a:t>圖表或表格呈現</a:t>
          </a:r>
          <a:endParaRPr lang="zh-TW" altLang="en-US" dirty="0"/>
        </a:p>
      </dgm:t>
    </dgm:pt>
    <dgm:pt modelId="{FCE9E6D8-887E-4F69-940F-FE10BE5524C1}" type="parTrans" cxnId="{30441C70-97BB-4797-B855-59DEF8C53801}">
      <dgm:prSet/>
      <dgm:spPr/>
      <dgm:t>
        <a:bodyPr/>
        <a:lstStyle/>
        <a:p>
          <a:endParaRPr lang="zh-TW" altLang="en-US"/>
        </a:p>
      </dgm:t>
    </dgm:pt>
    <dgm:pt modelId="{F8326822-3FF4-443E-814A-BD484ED15281}" type="sibTrans" cxnId="{30441C70-97BB-4797-B855-59DEF8C53801}">
      <dgm:prSet/>
      <dgm:spPr/>
      <dgm:t>
        <a:bodyPr/>
        <a:lstStyle/>
        <a:p>
          <a:endParaRPr lang="zh-TW" altLang="en-US"/>
        </a:p>
      </dgm:t>
    </dgm:pt>
    <dgm:pt modelId="{2ED831F8-9640-47B1-A0DA-07C9F6D635D1}">
      <dgm:prSet phldrT="[文字]"/>
      <dgm:spPr/>
      <dgm:t>
        <a:bodyPr/>
        <a:lstStyle/>
        <a:p>
          <a:r>
            <a:rPr lang="zh-TW" altLang="en-US" dirty="0" smtClean="0"/>
            <a:t>解讀趨勢與現況</a:t>
          </a:r>
          <a:endParaRPr lang="zh-TW" altLang="en-US" dirty="0"/>
        </a:p>
      </dgm:t>
    </dgm:pt>
    <dgm:pt modelId="{16DF5B71-2A72-4673-A85C-947339FF22ED}" type="parTrans" cxnId="{56238E22-51DD-405D-AE29-D6BE17BAD0AF}">
      <dgm:prSet/>
      <dgm:spPr/>
      <dgm:t>
        <a:bodyPr/>
        <a:lstStyle/>
        <a:p>
          <a:endParaRPr lang="zh-TW" altLang="en-US"/>
        </a:p>
      </dgm:t>
    </dgm:pt>
    <dgm:pt modelId="{9D13FB12-0C81-4F52-9533-D43B91595D04}" type="sibTrans" cxnId="{56238E22-51DD-405D-AE29-D6BE17BAD0AF}">
      <dgm:prSet/>
      <dgm:spPr/>
      <dgm:t>
        <a:bodyPr/>
        <a:lstStyle/>
        <a:p>
          <a:endParaRPr lang="zh-TW" altLang="en-US"/>
        </a:p>
      </dgm:t>
    </dgm:pt>
    <dgm:pt modelId="{8C5D4FE7-2B20-4154-B3D4-4FC1ED3C8FD6}">
      <dgm:prSet phldrT="[文字]"/>
      <dgm:spPr/>
      <dgm:t>
        <a:bodyPr/>
        <a:lstStyle/>
        <a:p>
          <a:r>
            <a:rPr lang="zh-TW" altLang="en-US" dirty="0" smtClean="0"/>
            <a:t>預測未來</a:t>
          </a:r>
          <a:endParaRPr lang="zh-TW" altLang="en-US" dirty="0"/>
        </a:p>
      </dgm:t>
    </dgm:pt>
    <dgm:pt modelId="{29BEC06E-2903-4C7D-B387-C47284B766B2}" type="parTrans" cxnId="{A93A7B78-3B87-46AB-BB1D-CC381EFCE31A}">
      <dgm:prSet/>
      <dgm:spPr/>
      <dgm:t>
        <a:bodyPr/>
        <a:lstStyle/>
        <a:p>
          <a:endParaRPr lang="zh-TW" altLang="en-US"/>
        </a:p>
      </dgm:t>
    </dgm:pt>
    <dgm:pt modelId="{63F465CA-821E-4161-9928-31285CFC0AFA}" type="sibTrans" cxnId="{A93A7B78-3B87-46AB-BB1D-CC381EFCE31A}">
      <dgm:prSet/>
      <dgm:spPr/>
      <dgm:t>
        <a:bodyPr/>
        <a:lstStyle/>
        <a:p>
          <a:endParaRPr lang="zh-TW" altLang="en-US"/>
        </a:p>
      </dgm:t>
    </dgm:pt>
    <dgm:pt modelId="{5B45E4E3-3DA9-467A-A50E-F4259ECD4224}" type="pres">
      <dgm:prSet presAssocID="{A5CA63E0-98AF-46DF-A9B5-6819DFCBF76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44BAE53-EB88-468E-8853-C22EED129D57}" type="pres">
      <dgm:prSet presAssocID="{2C95E3A4-9D1D-4DEF-9279-300D3FBD4EAA}" presName="composite" presStyleCnt="0"/>
      <dgm:spPr/>
    </dgm:pt>
    <dgm:pt modelId="{E846BBE5-71D6-4231-826C-7BF7F0F215FD}" type="pres">
      <dgm:prSet presAssocID="{2C95E3A4-9D1D-4DEF-9279-300D3FBD4EA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33BBA6B-18BA-4132-9676-BFAC435F5FCF}" type="pres">
      <dgm:prSet presAssocID="{2C95E3A4-9D1D-4DEF-9279-300D3FBD4EAA}" presName="parSh" presStyleLbl="node1" presStyleIdx="0" presStyleCnt="3"/>
      <dgm:spPr/>
      <dgm:t>
        <a:bodyPr/>
        <a:lstStyle/>
        <a:p>
          <a:endParaRPr lang="zh-TW" altLang="en-US"/>
        </a:p>
      </dgm:t>
    </dgm:pt>
    <dgm:pt modelId="{4F6F9D56-6DC7-4551-80B5-105E01B47E04}" type="pres">
      <dgm:prSet presAssocID="{2C95E3A4-9D1D-4DEF-9279-300D3FBD4EAA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E70D68-FF84-4635-8129-30DE0557E839}" type="pres">
      <dgm:prSet presAssocID="{7AB17DC1-7F06-4463-B80C-468468CDDCA2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ACD1C35C-F030-4D0F-9EF0-8AAD6147FEB5}" type="pres">
      <dgm:prSet presAssocID="{7AB17DC1-7F06-4463-B80C-468468CDDCA2}" presName="connTx" presStyleLbl="sibTrans2D1" presStyleIdx="0" presStyleCnt="2"/>
      <dgm:spPr/>
      <dgm:t>
        <a:bodyPr/>
        <a:lstStyle/>
        <a:p>
          <a:endParaRPr lang="zh-TW" altLang="en-US"/>
        </a:p>
      </dgm:t>
    </dgm:pt>
    <dgm:pt modelId="{FC5AA240-2FAF-4C9B-BE30-C73A0FC07E72}" type="pres">
      <dgm:prSet presAssocID="{9CA57B1C-1FE2-48E5-94B7-F7D4FFEA66DE}" presName="composite" presStyleCnt="0"/>
      <dgm:spPr/>
    </dgm:pt>
    <dgm:pt modelId="{A6C60D1D-0123-42F6-8358-D43E18967F7B}" type="pres">
      <dgm:prSet presAssocID="{9CA57B1C-1FE2-48E5-94B7-F7D4FFEA66D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8427B0-ABB7-4FB4-9246-2FE3995D8086}" type="pres">
      <dgm:prSet presAssocID="{9CA57B1C-1FE2-48E5-94B7-F7D4FFEA66DE}" presName="parSh" presStyleLbl="node1" presStyleIdx="1" presStyleCnt="3"/>
      <dgm:spPr/>
      <dgm:t>
        <a:bodyPr/>
        <a:lstStyle/>
        <a:p>
          <a:endParaRPr lang="zh-TW" altLang="en-US"/>
        </a:p>
      </dgm:t>
    </dgm:pt>
    <dgm:pt modelId="{DB96A3C7-A914-43C6-AAED-946DF82EE2BE}" type="pres">
      <dgm:prSet presAssocID="{9CA57B1C-1FE2-48E5-94B7-F7D4FFEA66D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DA0EB4-5ABE-4490-A529-C416C0D56347}" type="pres">
      <dgm:prSet presAssocID="{DD84D4EB-884D-4625-AD18-80E000808276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8E5DB04D-26F5-49E4-9EB1-A72ADFB065D5}" type="pres">
      <dgm:prSet presAssocID="{DD84D4EB-884D-4625-AD18-80E000808276}" presName="connTx" presStyleLbl="sibTrans2D1" presStyleIdx="1" presStyleCnt="2"/>
      <dgm:spPr/>
      <dgm:t>
        <a:bodyPr/>
        <a:lstStyle/>
        <a:p>
          <a:endParaRPr lang="zh-TW" altLang="en-US"/>
        </a:p>
      </dgm:t>
    </dgm:pt>
    <dgm:pt modelId="{1D9303D2-85CB-47A4-924C-2921C0765BA6}" type="pres">
      <dgm:prSet presAssocID="{80499154-F813-4C7A-9BD6-4DEA7BE72823}" presName="composite" presStyleCnt="0"/>
      <dgm:spPr/>
    </dgm:pt>
    <dgm:pt modelId="{16C18E2E-B29E-4A77-85F0-ED124305C39D}" type="pres">
      <dgm:prSet presAssocID="{80499154-F813-4C7A-9BD6-4DEA7BE72823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B9FA99A-CA96-4062-B60E-FB71A6341B6C}" type="pres">
      <dgm:prSet presAssocID="{80499154-F813-4C7A-9BD6-4DEA7BE72823}" presName="parSh" presStyleLbl="node1" presStyleIdx="2" presStyleCnt="3"/>
      <dgm:spPr/>
      <dgm:t>
        <a:bodyPr/>
        <a:lstStyle/>
        <a:p>
          <a:endParaRPr lang="zh-TW" altLang="en-US"/>
        </a:p>
      </dgm:t>
    </dgm:pt>
    <dgm:pt modelId="{B7F1990F-35D3-4588-B0C4-1B2AF9DF6EC8}" type="pres">
      <dgm:prSet presAssocID="{80499154-F813-4C7A-9BD6-4DEA7BE72823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979B0FF-D88C-4613-AE92-96E53F723BC3}" type="presOf" srcId="{FD30BB8D-A1F4-40E0-8BB8-3C245E907530}" destId="{B7F1990F-35D3-4588-B0C4-1B2AF9DF6EC8}" srcOrd="0" destOrd="0" presId="urn:microsoft.com/office/officeart/2005/8/layout/process3"/>
    <dgm:cxn modelId="{0818E88C-BBC6-4E87-A9BB-5F4A493B0560}" type="presOf" srcId="{2C95E3A4-9D1D-4DEF-9279-300D3FBD4EAA}" destId="{733BBA6B-18BA-4132-9676-BFAC435F5FCF}" srcOrd="1" destOrd="0" presId="urn:microsoft.com/office/officeart/2005/8/layout/process3"/>
    <dgm:cxn modelId="{E0EC7C48-2DCA-4A47-94EF-1D26B1BCC26F}" srcId="{2C95E3A4-9D1D-4DEF-9279-300D3FBD4EAA}" destId="{0E68D350-6048-4D82-8DA1-D65F79E0205F}" srcOrd="2" destOrd="0" parTransId="{F2DD50AC-AB55-4742-A26F-3755AAEF99C6}" sibTransId="{3B03EA92-BC7C-4998-AC69-C80C7ADF875A}"/>
    <dgm:cxn modelId="{BFB390A3-C874-4066-A403-DC0C6D4843B5}" type="presOf" srcId="{A5CA63E0-98AF-46DF-A9B5-6819DFCBF76A}" destId="{5B45E4E3-3DA9-467A-A50E-F4259ECD4224}" srcOrd="0" destOrd="0" presId="urn:microsoft.com/office/officeart/2005/8/layout/process3"/>
    <dgm:cxn modelId="{3AD2BAE4-4D42-4876-8E04-86443CA348CC}" type="presOf" srcId="{8C5D4FE7-2B20-4154-B3D4-4FC1ED3C8FD6}" destId="{B7F1990F-35D3-4588-B0C4-1B2AF9DF6EC8}" srcOrd="0" destOrd="2" presId="urn:microsoft.com/office/officeart/2005/8/layout/process3"/>
    <dgm:cxn modelId="{75A6592E-61E1-4FDD-B994-1472A9E5D239}" type="presOf" srcId="{2C95E3A4-9D1D-4DEF-9279-300D3FBD4EAA}" destId="{E846BBE5-71D6-4231-826C-7BF7F0F215FD}" srcOrd="0" destOrd="0" presId="urn:microsoft.com/office/officeart/2005/8/layout/process3"/>
    <dgm:cxn modelId="{465AB7ED-E8E5-44CA-833B-7144778C9C6F}" type="presOf" srcId="{80499154-F813-4C7A-9BD6-4DEA7BE72823}" destId="{8B9FA99A-CA96-4062-B60E-FB71A6341B6C}" srcOrd="1" destOrd="0" presId="urn:microsoft.com/office/officeart/2005/8/layout/process3"/>
    <dgm:cxn modelId="{89193F05-6F71-4EB9-AE82-8D015AFCB83B}" type="presOf" srcId="{DD84D4EB-884D-4625-AD18-80E000808276}" destId="{0FDA0EB4-5ABE-4490-A529-C416C0D56347}" srcOrd="0" destOrd="0" presId="urn:microsoft.com/office/officeart/2005/8/layout/process3"/>
    <dgm:cxn modelId="{201226EA-0552-4540-A423-6E2DA29E8674}" type="presOf" srcId="{9CA57B1C-1FE2-48E5-94B7-F7D4FFEA66DE}" destId="{A6C60D1D-0123-42F6-8358-D43E18967F7B}" srcOrd="0" destOrd="0" presId="urn:microsoft.com/office/officeart/2005/8/layout/process3"/>
    <dgm:cxn modelId="{56238E22-51DD-405D-AE29-D6BE17BAD0AF}" srcId="{80499154-F813-4C7A-9BD6-4DEA7BE72823}" destId="{2ED831F8-9640-47B1-A0DA-07C9F6D635D1}" srcOrd="1" destOrd="0" parTransId="{16DF5B71-2A72-4673-A85C-947339FF22ED}" sibTransId="{9D13FB12-0C81-4F52-9533-D43B91595D04}"/>
    <dgm:cxn modelId="{70A07A96-923F-4A74-84F9-7EE8758B68D3}" type="presOf" srcId="{9CA57B1C-1FE2-48E5-94B7-F7D4FFEA66DE}" destId="{DE8427B0-ABB7-4FB4-9246-2FE3995D8086}" srcOrd="1" destOrd="0" presId="urn:microsoft.com/office/officeart/2005/8/layout/process3"/>
    <dgm:cxn modelId="{8A0C672E-C5A2-4973-9E48-28D44B762B53}" srcId="{A5CA63E0-98AF-46DF-A9B5-6819DFCBF76A}" destId="{80499154-F813-4C7A-9BD6-4DEA7BE72823}" srcOrd="2" destOrd="0" parTransId="{0C0A200C-7AF6-4574-8AD2-FE9F5D6F9EA4}" sibTransId="{3DC58F53-B8C6-426C-A6AD-A73F2A969E1F}"/>
    <dgm:cxn modelId="{50DEB0D2-1D0D-4B68-A988-E9FB1F6C9E75}" type="presOf" srcId="{23699A76-8E04-4395-9242-DA2F5686388D}" destId="{DB96A3C7-A914-43C6-AAED-946DF82EE2BE}" srcOrd="0" destOrd="1" presId="urn:microsoft.com/office/officeart/2005/8/layout/process3"/>
    <dgm:cxn modelId="{060FF68A-41F0-42AF-8370-7F1A68083814}" type="presOf" srcId="{2ED831F8-9640-47B1-A0DA-07C9F6D635D1}" destId="{B7F1990F-35D3-4588-B0C4-1B2AF9DF6EC8}" srcOrd="0" destOrd="1" presId="urn:microsoft.com/office/officeart/2005/8/layout/process3"/>
    <dgm:cxn modelId="{947FF2BC-DC1F-41D4-A9F3-2CB650EACE6D}" srcId="{A5CA63E0-98AF-46DF-A9B5-6819DFCBF76A}" destId="{9CA57B1C-1FE2-48E5-94B7-F7D4FFEA66DE}" srcOrd="1" destOrd="0" parTransId="{EB0587FD-8BF7-4140-A72E-CE2F1D2134E8}" sibTransId="{DD84D4EB-884D-4625-AD18-80E000808276}"/>
    <dgm:cxn modelId="{81685DAA-8AEE-4109-841B-7A5613A49CB0}" type="presOf" srcId="{ADF354EA-AEBC-4FF5-90ED-1350C7193703}" destId="{4F6F9D56-6DC7-4551-80B5-105E01B47E04}" srcOrd="0" destOrd="0" presId="urn:microsoft.com/office/officeart/2005/8/layout/process3"/>
    <dgm:cxn modelId="{9D068C13-38B6-4730-A3A0-4B5BF5BA4F67}" type="presOf" srcId="{E89F18D0-447A-4F95-9F28-1F88FD782D76}" destId="{DB96A3C7-A914-43C6-AAED-946DF82EE2BE}" srcOrd="0" destOrd="0" presId="urn:microsoft.com/office/officeart/2005/8/layout/process3"/>
    <dgm:cxn modelId="{71F23B16-1602-4385-8515-63A60A16DF44}" srcId="{2C95E3A4-9D1D-4DEF-9279-300D3FBD4EAA}" destId="{ADF354EA-AEBC-4FF5-90ED-1350C7193703}" srcOrd="0" destOrd="0" parTransId="{A109E6D1-67D0-4A2F-98F5-8FC540637B34}" sibTransId="{C7A02288-66CE-49B0-BAAC-24BD05D164E6}"/>
    <dgm:cxn modelId="{479BAF92-AA9E-4C77-BC4E-6DA3D1C05B79}" srcId="{A5CA63E0-98AF-46DF-A9B5-6819DFCBF76A}" destId="{2C95E3A4-9D1D-4DEF-9279-300D3FBD4EAA}" srcOrd="0" destOrd="0" parTransId="{1C5C7F54-1511-4ACE-B08B-5853D0B2C5AE}" sibTransId="{7AB17DC1-7F06-4463-B80C-468468CDDCA2}"/>
    <dgm:cxn modelId="{B020F316-5E70-4329-B2E0-19FD493A43F5}" type="presOf" srcId="{7AB17DC1-7F06-4463-B80C-468468CDDCA2}" destId="{ACD1C35C-F030-4D0F-9EF0-8AAD6147FEB5}" srcOrd="1" destOrd="0" presId="urn:microsoft.com/office/officeart/2005/8/layout/process3"/>
    <dgm:cxn modelId="{82F5BE47-DE80-43A9-8857-1BE0AF1F5860}" srcId="{2C95E3A4-9D1D-4DEF-9279-300D3FBD4EAA}" destId="{609BF8CC-B45E-48BA-ADEB-FFF52E3A9047}" srcOrd="1" destOrd="0" parTransId="{12858CD0-AD70-4852-BAF9-974A31B5EB88}" sibTransId="{E49ADF27-B011-4D51-8973-AA0D799A2B38}"/>
    <dgm:cxn modelId="{30441C70-97BB-4797-B855-59DEF8C53801}" srcId="{9CA57B1C-1FE2-48E5-94B7-F7D4FFEA66DE}" destId="{23699A76-8E04-4395-9242-DA2F5686388D}" srcOrd="1" destOrd="0" parTransId="{FCE9E6D8-887E-4F69-940F-FE10BE5524C1}" sibTransId="{F8326822-3FF4-443E-814A-BD484ED15281}"/>
    <dgm:cxn modelId="{664B1C54-2B5D-4D22-9C33-A16C106A95AA}" type="presOf" srcId="{609BF8CC-B45E-48BA-ADEB-FFF52E3A9047}" destId="{4F6F9D56-6DC7-4551-80B5-105E01B47E04}" srcOrd="0" destOrd="1" presId="urn:microsoft.com/office/officeart/2005/8/layout/process3"/>
    <dgm:cxn modelId="{36F7B378-0F14-4C87-802C-8891390A289F}" srcId="{80499154-F813-4C7A-9BD6-4DEA7BE72823}" destId="{FD30BB8D-A1F4-40E0-8BB8-3C245E907530}" srcOrd="0" destOrd="0" parTransId="{F0F97552-B82F-43DD-BF10-EAAE863EB594}" sibTransId="{833FCC06-8AF1-48DB-BA96-356D2CA8FCFD}"/>
    <dgm:cxn modelId="{E710AC50-9252-45CC-AA6D-ADD4C4BC9687}" srcId="{9CA57B1C-1FE2-48E5-94B7-F7D4FFEA66DE}" destId="{E89F18D0-447A-4F95-9F28-1F88FD782D76}" srcOrd="0" destOrd="0" parTransId="{C46CACA8-02ED-4507-9D35-E06E2C6C6AA3}" sibTransId="{7BCCB0EC-B6D1-4C0C-9558-41148007EFE2}"/>
    <dgm:cxn modelId="{A93A7B78-3B87-46AB-BB1D-CC381EFCE31A}" srcId="{80499154-F813-4C7A-9BD6-4DEA7BE72823}" destId="{8C5D4FE7-2B20-4154-B3D4-4FC1ED3C8FD6}" srcOrd="2" destOrd="0" parTransId="{29BEC06E-2903-4C7D-B387-C47284B766B2}" sibTransId="{63F465CA-821E-4161-9928-31285CFC0AFA}"/>
    <dgm:cxn modelId="{D5D9783C-F04A-4CBA-9815-C273E96899B9}" type="presOf" srcId="{7AB17DC1-7F06-4463-B80C-468468CDDCA2}" destId="{74E70D68-FF84-4635-8129-30DE0557E839}" srcOrd="0" destOrd="0" presId="urn:microsoft.com/office/officeart/2005/8/layout/process3"/>
    <dgm:cxn modelId="{BA26A677-2E29-40F5-B659-63FD7CC3AEB2}" type="presOf" srcId="{0E68D350-6048-4D82-8DA1-D65F79E0205F}" destId="{4F6F9D56-6DC7-4551-80B5-105E01B47E04}" srcOrd="0" destOrd="2" presId="urn:microsoft.com/office/officeart/2005/8/layout/process3"/>
    <dgm:cxn modelId="{51AE39C4-5AA4-42D5-8B9E-F8548AFEAC2E}" type="presOf" srcId="{DD84D4EB-884D-4625-AD18-80E000808276}" destId="{8E5DB04D-26F5-49E4-9EB1-A72ADFB065D5}" srcOrd="1" destOrd="0" presId="urn:microsoft.com/office/officeart/2005/8/layout/process3"/>
    <dgm:cxn modelId="{9B6462C2-D34C-4B1E-8508-ED98A229F01C}" type="presOf" srcId="{80499154-F813-4C7A-9BD6-4DEA7BE72823}" destId="{16C18E2E-B29E-4A77-85F0-ED124305C39D}" srcOrd="0" destOrd="0" presId="urn:microsoft.com/office/officeart/2005/8/layout/process3"/>
    <dgm:cxn modelId="{D4BB6BAB-89B4-4A70-AB3B-408D758AED74}" type="presParOf" srcId="{5B45E4E3-3DA9-467A-A50E-F4259ECD4224}" destId="{F44BAE53-EB88-468E-8853-C22EED129D57}" srcOrd="0" destOrd="0" presId="urn:microsoft.com/office/officeart/2005/8/layout/process3"/>
    <dgm:cxn modelId="{4854F1BF-7DE6-457F-9BEE-7B5E71467604}" type="presParOf" srcId="{F44BAE53-EB88-468E-8853-C22EED129D57}" destId="{E846BBE5-71D6-4231-826C-7BF7F0F215FD}" srcOrd="0" destOrd="0" presId="urn:microsoft.com/office/officeart/2005/8/layout/process3"/>
    <dgm:cxn modelId="{296CB65D-CEF4-4A8E-AC94-EB8C8C8A7BC7}" type="presParOf" srcId="{F44BAE53-EB88-468E-8853-C22EED129D57}" destId="{733BBA6B-18BA-4132-9676-BFAC435F5FCF}" srcOrd="1" destOrd="0" presId="urn:microsoft.com/office/officeart/2005/8/layout/process3"/>
    <dgm:cxn modelId="{9AADDF8A-E7C7-4AC8-A629-D6C9574F6780}" type="presParOf" srcId="{F44BAE53-EB88-468E-8853-C22EED129D57}" destId="{4F6F9D56-6DC7-4551-80B5-105E01B47E04}" srcOrd="2" destOrd="0" presId="urn:microsoft.com/office/officeart/2005/8/layout/process3"/>
    <dgm:cxn modelId="{F96F693A-9B91-4068-9355-BD2BF580ED30}" type="presParOf" srcId="{5B45E4E3-3DA9-467A-A50E-F4259ECD4224}" destId="{74E70D68-FF84-4635-8129-30DE0557E839}" srcOrd="1" destOrd="0" presId="urn:microsoft.com/office/officeart/2005/8/layout/process3"/>
    <dgm:cxn modelId="{998462BA-9E85-4B93-B532-2FB129222B3C}" type="presParOf" srcId="{74E70D68-FF84-4635-8129-30DE0557E839}" destId="{ACD1C35C-F030-4D0F-9EF0-8AAD6147FEB5}" srcOrd="0" destOrd="0" presId="urn:microsoft.com/office/officeart/2005/8/layout/process3"/>
    <dgm:cxn modelId="{04CD7EDE-CD22-4680-A286-2E04A23E2367}" type="presParOf" srcId="{5B45E4E3-3DA9-467A-A50E-F4259ECD4224}" destId="{FC5AA240-2FAF-4C9B-BE30-C73A0FC07E72}" srcOrd="2" destOrd="0" presId="urn:microsoft.com/office/officeart/2005/8/layout/process3"/>
    <dgm:cxn modelId="{F66D2374-3F10-4AE4-B4CB-F2D080F92E98}" type="presParOf" srcId="{FC5AA240-2FAF-4C9B-BE30-C73A0FC07E72}" destId="{A6C60D1D-0123-42F6-8358-D43E18967F7B}" srcOrd="0" destOrd="0" presId="urn:microsoft.com/office/officeart/2005/8/layout/process3"/>
    <dgm:cxn modelId="{698FF9AA-4FA9-4684-8E75-68ABF11A7DBE}" type="presParOf" srcId="{FC5AA240-2FAF-4C9B-BE30-C73A0FC07E72}" destId="{DE8427B0-ABB7-4FB4-9246-2FE3995D8086}" srcOrd="1" destOrd="0" presId="urn:microsoft.com/office/officeart/2005/8/layout/process3"/>
    <dgm:cxn modelId="{60A69374-97A0-44AA-B7F2-D0863D77F362}" type="presParOf" srcId="{FC5AA240-2FAF-4C9B-BE30-C73A0FC07E72}" destId="{DB96A3C7-A914-43C6-AAED-946DF82EE2BE}" srcOrd="2" destOrd="0" presId="urn:microsoft.com/office/officeart/2005/8/layout/process3"/>
    <dgm:cxn modelId="{CA4F91A4-1C39-4EE3-B04D-92F09FF4635A}" type="presParOf" srcId="{5B45E4E3-3DA9-467A-A50E-F4259ECD4224}" destId="{0FDA0EB4-5ABE-4490-A529-C416C0D56347}" srcOrd="3" destOrd="0" presId="urn:microsoft.com/office/officeart/2005/8/layout/process3"/>
    <dgm:cxn modelId="{7B7B4DC4-115C-4BF6-90CF-9BFB2CCE96C7}" type="presParOf" srcId="{0FDA0EB4-5ABE-4490-A529-C416C0D56347}" destId="{8E5DB04D-26F5-49E4-9EB1-A72ADFB065D5}" srcOrd="0" destOrd="0" presId="urn:microsoft.com/office/officeart/2005/8/layout/process3"/>
    <dgm:cxn modelId="{F50780D6-4AC6-45A0-89AE-4AF538FE0869}" type="presParOf" srcId="{5B45E4E3-3DA9-467A-A50E-F4259ECD4224}" destId="{1D9303D2-85CB-47A4-924C-2921C0765BA6}" srcOrd="4" destOrd="0" presId="urn:microsoft.com/office/officeart/2005/8/layout/process3"/>
    <dgm:cxn modelId="{AF788087-C359-4647-92CB-320D407FB3C4}" type="presParOf" srcId="{1D9303D2-85CB-47A4-924C-2921C0765BA6}" destId="{16C18E2E-B29E-4A77-85F0-ED124305C39D}" srcOrd="0" destOrd="0" presId="urn:microsoft.com/office/officeart/2005/8/layout/process3"/>
    <dgm:cxn modelId="{189002BC-44C1-48CB-B596-0C32884D6A7D}" type="presParOf" srcId="{1D9303D2-85CB-47A4-924C-2921C0765BA6}" destId="{8B9FA99A-CA96-4062-B60E-FB71A6341B6C}" srcOrd="1" destOrd="0" presId="urn:microsoft.com/office/officeart/2005/8/layout/process3"/>
    <dgm:cxn modelId="{C451E15D-6547-4602-AEDC-785474883980}" type="presParOf" srcId="{1D9303D2-85CB-47A4-924C-2921C0765BA6}" destId="{B7F1990F-35D3-4588-B0C4-1B2AF9DF6EC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BBA6B-18BA-4132-9676-BFAC435F5FCF}">
      <dsp:nvSpPr>
        <dsp:cNvPr id="0" name=""/>
        <dsp:cNvSpPr/>
      </dsp:nvSpPr>
      <dsp:spPr>
        <a:xfrm>
          <a:off x="3031" y="870532"/>
          <a:ext cx="1378565" cy="7863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取得資料</a:t>
          </a:r>
          <a:endParaRPr lang="zh-TW" altLang="en-US" sz="1700" kern="1200" dirty="0"/>
        </a:p>
      </dsp:txBody>
      <dsp:txXfrm>
        <a:off x="3031" y="870532"/>
        <a:ext cx="1378565" cy="524228"/>
      </dsp:txXfrm>
    </dsp:sp>
    <dsp:sp modelId="{4F6F9D56-6DC7-4551-80B5-105E01B47E04}">
      <dsp:nvSpPr>
        <dsp:cNvPr id="0" name=""/>
        <dsp:cNvSpPr/>
      </dsp:nvSpPr>
      <dsp:spPr>
        <a:xfrm>
          <a:off x="285388" y="1394760"/>
          <a:ext cx="1378565" cy="1798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蒐集資料</a:t>
          </a:r>
          <a:endParaRPr lang="zh-TW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資料整理</a:t>
          </a:r>
          <a:endParaRPr lang="zh-TW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資料儲存</a:t>
          </a:r>
          <a:endParaRPr lang="zh-TW" altLang="en-US" sz="1700" kern="1200" dirty="0"/>
        </a:p>
      </dsp:txBody>
      <dsp:txXfrm>
        <a:off x="325765" y="1435137"/>
        <a:ext cx="1297811" cy="1717952"/>
      </dsp:txXfrm>
    </dsp:sp>
    <dsp:sp modelId="{74E70D68-FF84-4635-8129-30DE0557E839}">
      <dsp:nvSpPr>
        <dsp:cNvPr id="0" name=""/>
        <dsp:cNvSpPr/>
      </dsp:nvSpPr>
      <dsp:spPr>
        <a:xfrm>
          <a:off x="1590582" y="961035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1590582" y="1029679"/>
        <a:ext cx="340082" cy="205934"/>
      </dsp:txXfrm>
    </dsp:sp>
    <dsp:sp modelId="{DE8427B0-ABB7-4FB4-9246-2FE3995D8086}">
      <dsp:nvSpPr>
        <dsp:cNvPr id="0" name=""/>
        <dsp:cNvSpPr/>
      </dsp:nvSpPr>
      <dsp:spPr>
        <a:xfrm>
          <a:off x="2217539" y="870532"/>
          <a:ext cx="1378565" cy="7863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視覺化</a:t>
          </a:r>
          <a:endParaRPr lang="zh-TW" altLang="en-US" sz="1700" kern="1200" dirty="0"/>
        </a:p>
      </dsp:txBody>
      <dsp:txXfrm>
        <a:off x="2217539" y="870532"/>
        <a:ext cx="1378565" cy="524228"/>
      </dsp:txXfrm>
    </dsp:sp>
    <dsp:sp modelId="{DB96A3C7-A914-43C6-AAED-946DF82EE2BE}">
      <dsp:nvSpPr>
        <dsp:cNvPr id="0" name=""/>
        <dsp:cNvSpPr/>
      </dsp:nvSpPr>
      <dsp:spPr>
        <a:xfrm>
          <a:off x="2499895" y="1394760"/>
          <a:ext cx="1378565" cy="1798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視覺化資訊</a:t>
          </a:r>
          <a:endParaRPr lang="zh-TW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圖表或表格呈現</a:t>
          </a:r>
          <a:endParaRPr lang="zh-TW" altLang="en-US" sz="1700" kern="1200" dirty="0"/>
        </a:p>
      </dsp:txBody>
      <dsp:txXfrm>
        <a:off x="2540272" y="1435137"/>
        <a:ext cx="1297811" cy="1717952"/>
      </dsp:txXfrm>
    </dsp:sp>
    <dsp:sp modelId="{0FDA0EB4-5ABE-4490-A529-C416C0D56347}">
      <dsp:nvSpPr>
        <dsp:cNvPr id="0" name=""/>
        <dsp:cNvSpPr/>
      </dsp:nvSpPr>
      <dsp:spPr>
        <a:xfrm>
          <a:off x="3805089" y="961035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3805089" y="1029679"/>
        <a:ext cx="340082" cy="205934"/>
      </dsp:txXfrm>
    </dsp:sp>
    <dsp:sp modelId="{8B9FA99A-CA96-4062-B60E-FB71A6341B6C}">
      <dsp:nvSpPr>
        <dsp:cNvPr id="0" name=""/>
        <dsp:cNvSpPr/>
      </dsp:nvSpPr>
      <dsp:spPr>
        <a:xfrm>
          <a:off x="4432046" y="870532"/>
          <a:ext cx="1378565" cy="7863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決策分析</a:t>
          </a:r>
          <a:endParaRPr lang="zh-TW" altLang="en-US" sz="1700" kern="1200" dirty="0"/>
        </a:p>
      </dsp:txBody>
      <dsp:txXfrm>
        <a:off x="4432046" y="870532"/>
        <a:ext cx="1378565" cy="524228"/>
      </dsp:txXfrm>
    </dsp:sp>
    <dsp:sp modelId="{B7F1990F-35D3-4588-B0C4-1B2AF9DF6EC8}">
      <dsp:nvSpPr>
        <dsp:cNvPr id="0" name=""/>
        <dsp:cNvSpPr/>
      </dsp:nvSpPr>
      <dsp:spPr>
        <a:xfrm>
          <a:off x="4714402" y="1394760"/>
          <a:ext cx="1378565" cy="1798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洞悉問題</a:t>
          </a:r>
          <a:endParaRPr lang="zh-TW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解讀趨勢與現況</a:t>
          </a:r>
          <a:endParaRPr lang="zh-TW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預測未來</a:t>
          </a:r>
          <a:endParaRPr lang="zh-TW" altLang="en-US" sz="1700" kern="1200" dirty="0"/>
        </a:p>
      </dsp:txBody>
      <dsp:txXfrm>
        <a:off x="4754779" y="1435137"/>
        <a:ext cx="1297811" cy="1717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2019/10/20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2019/10/20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2019/10/20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2019/10/20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2019/10/20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2019/10/20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2019/10/20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2019/10/20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2019/10/20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2019/10/20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2019/10/20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B11ACE-9B10-4367-8CD9-80D0AC3AE11D}" type="datetimeFigureOut">
              <a:rPr lang="zh-TW" altLang="en-US" smtClean="0"/>
              <a:pPr/>
              <a:t>2019/10/20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youtu.be/_OOyJfszJXY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+mj-ea"/>
              </a:rPr>
              <a:t>Power </a:t>
            </a:r>
            <a:r>
              <a:rPr lang="en-US" altLang="zh-TW" b="1" dirty="0">
                <a:latin typeface="+mj-ea"/>
              </a:rPr>
              <a:t>bi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30616" cy="1752600"/>
          </a:xfrm>
        </p:spPr>
        <p:txBody>
          <a:bodyPr>
            <a:normAutofit/>
          </a:bodyPr>
          <a:lstStyle/>
          <a:p>
            <a:r>
              <a:rPr lang="en-US" altLang="zh-TW" sz="3200" b="1" dirty="0" smtClean="0">
                <a:solidFill>
                  <a:srgbClr val="C00000"/>
                </a:solidFill>
                <a:latin typeface="+mj-ea"/>
                <a:ea typeface="+mj-ea"/>
              </a:rPr>
              <a:t>Power BI</a:t>
            </a:r>
            <a:r>
              <a:rPr lang="zh-TW" altLang="en-US" sz="3200" b="1" dirty="0" smtClean="0">
                <a:solidFill>
                  <a:srgbClr val="C00000"/>
                </a:solidFill>
                <a:latin typeface="+mj-ea"/>
                <a:ea typeface="+mj-ea"/>
              </a:rPr>
              <a:t>簡介</a:t>
            </a:r>
            <a:endParaRPr lang="zh-TW" altLang="en-US" sz="3200" b="1" dirty="0">
              <a:solidFill>
                <a:schemeClr val="accent2"/>
              </a:solidFill>
              <a:latin typeface="+mj-ea"/>
              <a:ea typeface="+mj-ea"/>
            </a:endParaRPr>
          </a:p>
          <a:p>
            <a:pPr lvl="0"/>
            <a:endParaRPr lang="en-US" altLang="zh-TW" sz="3200" b="1" dirty="0">
              <a:solidFill>
                <a:schemeClr val="accent2"/>
              </a:solidFill>
              <a:latin typeface="+mj-ea"/>
              <a:ea typeface="+mj-ea"/>
            </a:endParaRPr>
          </a:p>
          <a:p>
            <a:pPr lvl="0"/>
            <a:endParaRPr lang="zh-TW" altLang="zh-TW" sz="3200" dirty="0">
              <a:solidFill>
                <a:schemeClr val="accent2"/>
              </a:solidFill>
              <a:latin typeface="+mj-ea"/>
              <a:ea typeface="+mj-ea"/>
            </a:endParaRPr>
          </a:p>
          <a:p>
            <a:endParaRPr lang="zh-TW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82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4"/>
                </a:solidFill>
              </a:rPr>
              <a:t>Power </a:t>
            </a:r>
            <a:r>
              <a:rPr lang="en-US" altLang="zh-TW" b="1" dirty="0" smtClean="0">
                <a:solidFill>
                  <a:schemeClr val="accent4"/>
                </a:solidFill>
              </a:rPr>
              <a:t>BI</a:t>
            </a:r>
            <a:r>
              <a:rPr lang="zh-TW" altLang="en-US" b="1" dirty="0" smtClean="0">
                <a:solidFill>
                  <a:schemeClr val="accent4"/>
                </a:solidFill>
              </a:rPr>
              <a:t> 可以做甚麼</a:t>
            </a:r>
            <a:r>
              <a:rPr lang="en-US" altLang="zh-TW" b="1" dirty="0" smtClean="0">
                <a:solidFill>
                  <a:schemeClr val="accent4"/>
                </a:solidFill>
              </a:rPr>
              <a:t>?</a:t>
            </a:r>
            <a:endParaRPr lang="zh-TW" altLang="en-US" b="1" dirty="0">
              <a:solidFill>
                <a:schemeClr val="accent4"/>
              </a:solidFill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800" dirty="0" smtClean="0"/>
              <a:t>整合資訊呈現於</a:t>
            </a:r>
            <a:r>
              <a:rPr lang="zh-TW" altLang="en-US" sz="2800" dirty="0" smtClean="0">
                <a:solidFill>
                  <a:srgbClr val="C00000"/>
                </a:solidFill>
              </a:rPr>
              <a:t>一個窗格</a:t>
            </a:r>
            <a:r>
              <a:rPr lang="zh-TW" altLang="en-US" sz="2800" dirty="0" smtClean="0"/>
              <a:t>中</a:t>
            </a:r>
            <a:endParaRPr lang="en-US" altLang="zh-TW" sz="2800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 smtClean="0"/>
              <a:t>建立令人驚艷的</a:t>
            </a:r>
            <a:r>
              <a:rPr lang="zh-TW" altLang="en-US" sz="2800" dirty="0" smtClean="0">
                <a:solidFill>
                  <a:srgbClr val="C00000"/>
                </a:solidFill>
              </a:rPr>
              <a:t>互動式報表</a:t>
            </a:r>
            <a:endParaRPr lang="en-US" altLang="zh-TW" sz="2800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 smtClean="0">
                <a:solidFill>
                  <a:srgbClr val="C00000"/>
                </a:solidFill>
              </a:rPr>
              <a:t>解讀資訊</a:t>
            </a:r>
            <a:r>
              <a:rPr lang="zh-TW" altLang="en-US" sz="2800" dirty="0" smtClean="0"/>
              <a:t>應用到決策上</a:t>
            </a:r>
            <a:endParaRPr lang="en-US" altLang="zh-TW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 smtClean="0"/>
              <a:t>在網站或行動裝置</a:t>
            </a:r>
            <a:r>
              <a:rPr lang="zh-TW" altLang="en-US" sz="2800" dirty="0" smtClean="0">
                <a:solidFill>
                  <a:srgbClr val="C00000"/>
                </a:solidFill>
              </a:rPr>
              <a:t>共享資訊</a:t>
            </a:r>
            <a:endParaRPr lang="zh-TW" altLang="en-US" sz="2800" dirty="0">
              <a:solidFill>
                <a:srgbClr val="C0000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591" y="3645024"/>
            <a:ext cx="8437300" cy="303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2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4"/>
                </a:solidFill>
              </a:rPr>
              <a:t>Power </a:t>
            </a:r>
            <a:r>
              <a:rPr lang="en-US" altLang="zh-TW" b="1" dirty="0" smtClean="0">
                <a:solidFill>
                  <a:schemeClr val="accent4"/>
                </a:solidFill>
              </a:rPr>
              <a:t>BI</a:t>
            </a:r>
            <a:r>
              <a:rPr lang="zh-TW" altLang="en-US" b="1" dirty="0" smtClean="0">
                <a:solidFill>
                  <a:schemeClr val="accent4"/>
                </a:solidFill>
              </a:rPr>
              <a:t> 線上學習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5433"/>
            <a:ext cx="9144000" cy="489343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142184" y="1256101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C00000"/>
                </a:solidFill>
              </a:rPr>
              <a:t>https://powerbi.microsoft.com/zh-tw/learning/</a:t>
            </a:r>
            <a:endParaRPr lang="zh-TW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012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4"/>
                </a:solidFill>
              </a:rPr>
              <a:t>Power BI</a:t>
            </a:r>
            <a:r>
              <a:rPr lang="zh-TW" altLang="en-US" b="1" dirty="0">
                <a:solidFill>
                  <a:schemeClr val="accent4"/>
                </a:solidFill>
              </a:rPr>
              <a:t> </a:t>
            </a:r>
            <a:r>
              <a:rPr lang="zh-TW" altLang="en-US" b="1" dirty="0" smtClean="0">
                <a:solidFill>
                  <a:schemeClr val="accent4"/>
                </a:solidFill>
              </a:rPr>
              <a:t>導引</a:t>
            </a:r>
            <a:r>
              <a:rPr lang="zh-TW" altLang="en-US" b="1" dirty="0">
                <a:solidFill>
                  <a:schemeClr val="accent4"/>
                </a:solidFill>
              </a:rPr>
              <a:t>式</a:t>
            </a:r>
            <a:r>
              <a:rPr lang="zh-TW" altLang="en-US" b="1" dirty="0" smtClean="0">
                <a:solidFill>
                  <a:schemeClr val="accent4"/>
                </a:solidFill>
              </a:rPr>
              <a:t>學習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340768"/>
            <a:ext cx="5226664" cy="534281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895684" y="348734"/>
            <a:ext cx="6851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C00000"/>
                </a:solidFill>
              </a:rPr>
              <a:t>https://docs.microsoft.com/zh-tw/power-bi/guided-learning/</a:t>
            </a:r>
            <a:endParaRPr lang="zh-TW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4"/>
                </a:solidFill>
              </a:rPr>
              <a:t>影片</a:t>
            </a:r>
            <a:r>
              <a:rPr lang="zh-TW" altLang="en-US" b="1" dirty="0">
                <a:solidFill>
                  <a:schemeClr val="accent4"/>
                </a:solidFill>
              </a:rPr>
              <a:t>觀</a:t>
            </a:r>
            <a:r>
              <a:rPr lang="zh-TW" altLang="en-US" b="1" dirty="0" smtClean="0">
                <a:solidFill>
                  <a:schemeClr val="accent4"/>
                </a:solidFill>
              </a:rPr>
              <a:t>賞</a:t>
            </a:r>
            <a:endParaRPr lang="zh-TW" altLang="en-US" b="1" dirty="0">
              <a:solidFill>
                <a:schemeClr val="accent4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30563" y="1628800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C00000"/>
                </a:solidFill>
                <a:hlinkClick r:id="rId2"/>
              </a:rPr>
              <a:t>https://youtu.be/_OOyJfszJXY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7200" y="5879238"/>
            <a:ext cx="7643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Power BI – Experience your data. Any data, any way, anywhere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84436"/>
            <a:ext cx="4978896" cy="372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2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付出最多的人，也是收穫最多的人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r>
              <a:rPr lang="zh-TW" altLang="en-US" sz="2800" b="1" dirty="0">
                <a:solidFill>
                  <a:srgbClr val="92D050"/>
                </a:solidFill>
                <a:latin typeface="+mj-ea"/>
              </a:rPr>
              <a:t>共勉之</a:t>
            </a:r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endParaRPr lang="zh-TW" altLang="en-US" sz="2800" b="1" dirty="0">
              <a:solidFill>
                <a:srgbClr val="92D05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525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4"/>
                </a:solidFill>
              </a:rPr>
              <a:t>大數據</a:t>
            </a:r>
            <a:endParaRPr lang="zh-TW" altLang="en-US" b="1" dirty="0">
              <a:solidFill>
                <a:schemeClr val="accent4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dirty="0">
                <a:latin typeface="+mn-ea"/>
              </a:rPr>
              <a:t>大數據</a:t>
            </a:r>
            <a:r>
              <a:rPr lang="en-US" altLang="zh-TW" sz="2800" dirty="0">
                <a:solidFill>
                  <a:srgbClr val="C00000"/>
                </a:solidFill>
                <a:latin typeface="+mn-ea"/>
              </a:rPr>
              <a:t>(Big Data)</a:t>
            </a:r>
            <a:r>
              <a:rPr lang="en-US" altLang="zh-TW" sz="2800" dirty="0"/>
              <a:t>(</a:t>
            </a:r>
            <a:r>
              <a:rPr lang="zh-TW" altLang="en-US" sz="2800" dirty="0"/>
              <a:t>又稱巨量資料</a:t>
            </a:r>
            <a:r>
              <a:rPr lang="en-US" altLang="zh-TW" sz="2800" dirty="0"/>
              <a:t>)</a:t>
            </a:r>
            <a:r>
              <a:rPr lang="zh-TW" altLang="en-US" sz="2800" dirty="0"/>
              <a:t>，由巨型資料集所組成，</a:t>
            </a:r>
            <a:r>
              <a:rPr lang="en-US" altLang="zh-TW" sz="2800" dirty="0">
                <a:solidFill>
                  <a:srgbClr val="C00000"/>
                </a:solidFill>
              </a:rPr>
              <a:t>2010</a:t>
            </a:r>
            <a:r>
              <a:rPr lang="en-US" altLang="zh-TW" sz="2800" dirty="0"/>
              <a:t> </a:t>
            </a:r>
            <a:r>
              <a:rPr lang="zh-TW" altLang="en-US" sz="2800" dirty="0"/>
              <a:t>年由 </a:t>
            </a:r>
            <a:r>
              <a:rPr lang="en-US" altLang="zh-TW" sz="2800" dirty="0"/>
              <a:t>IBM </a:t>
            </a:r>
            <a:r>
              <a:rPr lang="zh-TW" altLang="en-US" sz="2800" dirty="0"/>
              <a:t>所提出，</a:t>
            </a:r>
            <a:r>
              <a:rPr lang="en-US" altLang="zh-TW" sz="2800" dirty="0">
                <a:solidFill>
                  <a:srgbClr val="C00000"/>
                </a:solidFill>
              </a:rPr>
              <a:t>4V</a:t>
            </a:r>
            <a:r>
              <a:rPr lang="zh-TW" altLang="en-US" sz="2800" dirty="0">
                <a:solidFill>
                  <a:srgbClr val="C00000"/>
                </a:solidFill>
              </a:rPr>
              <a:t>特性</a:t>
            </a:r>
            <a:r>
              <a:rPr lang="zh-TW" altLang="en-US" sz="2800" dirty="0"/>
              <a:t>包含：</a:t>
            </a:r>
            <a:endParaRPr lang="en-US" altLang="zh-TW" sz="2800" dirty="0"/>
          </a:p>
          <a:p>
            <a:r>
              <a:rPr lang="en-US" altLang="zh-TW" sz="2800" dirty="0"/>
              <a:t>(1)</a:t>
            </a:r>
            <a:r>
              <a:rPr lang="zh-TW" altLang="en-US" sz="2800" dirty="0">
                <a:solidFill>
                  <a:srgbClr val="C00000"/>
                </a:solidFill>
              </a:rPr>
              <a:t>巨量</a:t>
            </a:r>
            <a:r>
              <a:rPr lang="en-US" altLang="zh-TW" sz="2800" dirty="0">
                <a:solidFill>
                  <a:srgbClr val="C00000"/>
                </a:solidFill>
              </a:rPr>
              <a:t>(Volume)</a:t>
            </a:r>
            <a:r>
              <a:rPr lang="zh-TW" altLang="en-US" sz="2800" dirty="0"/>
              <a:t>：就是資料龐大，達到數 </a:t>
            </a:r>
            <a:r>
              <a:rPr lang="en-US" altLang="zh-TW" sz="2800" dirty="0"/>
              <a:t>TB(Tera Bytes)</a:t>
            </a:r>
            <a:r>
              <a:rPr lang="zh-TW" altLang="en-US" sz="2800" dirty="0"/>
              <a:t>，甚至達 </a:t>
            </a:r>
            <a:r>
              <a:rPr lang="en-US" altLang="zh-TW" sz="2800" dirty="0"/>
              <a:t>PB(Peta Bytes</a:t>
            </a:r>
            <a:r>
              <a:rPr lang="zh-TW" altLang="en-US" sz="2800" dirty="0"/>
              <a:t>，</a:t>
            </a:r>
            <a:r>
              <a:rPr lang="en-US" altLang="zh-TW" sz="2800" dirty="0"/>
              <a:t>1PB=1024TB)</a:t>
            </a:r>
            <a:r>
              <a:rPr lang="zh-TW" altLang="en-US" sz="2800" dirty="0"/>
              <a:t>；</a:t>
            </a:r>
            <a:endParaRPr lang="en-US" altLang="zh-TW" sz="2800" dirty="0"/>
          </a:p>
          <a:p>
            <a:r>
              <a:rPr lang="en-US" altLang="zh-TW" sz="2800" dirty="0"/>
              <a:t>(2)</a:t>
            </a:r>
            <a:r>
              <a:rPr lang="zh-TW" altLang="en-US" sz="2800" dirty="0">
                <a:solidFill>
                  <a:srgbClr val="C00000"/>
                </a:solidFill>
              </a:rPr>
              <a:t>即時性</a:t>
            </a:r>
            <a:r>
              <a:rPr lang="en-US" altLang="zh-TW" sz="2800" dirty="0">
                <a:solidFill>
                  <a:srgbClr val="C00000"/>
                </a:solidFill>
              </a:rPr>
              <a:t>(Velocity)</a:t>
            </a:r>
            <a:r>
              <a:rPr lang="zh-TW" altLang="en-US" sz="2800" dirty="0"/>
              <a:t>：對於資料的處理與反應的時效必須即時快速；</a:t>
            </a:r>
            <a:endParaRPr lang="en-US" altLang="zh-TW" sz="2800" dirty="0"/>
          </a:p>
          <a:p>
            <a:r>
              <a:rPr lang="en-US" altLang="zh-TW" sz="2800" dirty="0"/>
              <a:t>(3)</a:t>
            </a:r>
            <a:r>
              <a:rPr lang="zh-TW" altLang="en-US" sz="2800" dirty="0"/>
              <a:t>數據類型</a:t>
            </a:r>
            <a:r>
              <a:rPr lang="zh-TW" altLang="en-US" sz="2800" dirty="0">
                <a:solidFill>
                  <a:srgbClr val="C00000"/>
                </a:solidFill>
              </a:rPr>
              <a:t>多樣性</a:t>
            </a:r>
            <a:r>
              <a:rPr lang="en-US" altLang="zh-TW" sz="2800" dirty="0">
                <a:solidFill>
                  <a:srgbClr val="C00000"/>
                </a:solidFill>
              </a:rPr>
              <a:t>(Variety)</a:t>
            </a:r>
            <a:r>
              <a:rPr lang="zh-TW" altLang="en-US" sz="2800" dirty="0"/>
              <a:t>：不僅為結構化的資料，還包括各類非結構化的資料：如文字、音訊、視訊、圖片、日誌檔等；</a:t>
            </a:r>
            <a:endParaRPr lang="en-US" altLang="zh-TW" sz="2800" dirty="0"/>
          </a:p>
          <a:p>
            <a:r>
              <a:rPr lang="en-US" altLang="zh-TW" sz="2800" dirty="0"/>
              <a:t>(4)</a:t>
            </a:r>
            <a:r>
              <a:rPr lang="zh-TW" altLang="en-US" sz="2800" dirty="0"/>
              <a:t>訊息</a:t>
            </a:r>
            <a:r>
              <a:rPr lang="zh-TW" altLang="en-US" sz="2800" dirty="0">
                <a:solidFill>
                  <a:srgbClr val="C00000"/>
                </a:solidFill>
              </a:rPr>
              <a:t>準確性</a:t>
            </a:r>
            <a:r>
              <a:rPr lang="zh-TW" altLang="en-US" sz="2800" dirty="0"/>
              <a:t> </a:t>
            </a:r>
            <a:r>
              <a:rPr lang="en-US" altLang="zh-TW" sz="2800" dirty="0">
                <a:solidFill>
                  <a:srgbClr val="C00000"/>
                </a:solidFill>
              </a:rPr>
              <a:t>(Veracity)</a:t>
            </a:r>
            <a:r>
              <a:rPr lang="zh-TW" altLang="en-US" sz="2800" dirty="0"/>
              <a:t>：指出資料來源的真實性與正確性。</a:t>
            </a:r>
          </a:p>
        </p:txBody>
      </p:sp>
    </p:spTree>
    <p:extLst>
      <p:ext uri="{BB962C8B-B14F-4D97-AF65-F5344CB8AC3E}">
        <p14:creationId xmlns:p14="http://schemas.microsoft.com/office/powerpoint/2010/main" val="271871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4"/>
                </a:solidFill>
              </a:rPr>
              <a:t>大數據</a:t>
            </a:r>
            <a:endParaRPr lang="zh-TW" altLang="en-US" b="1" dirty="0">
              <a:solidFill>
                <a:schemeClr val="accent4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rgbClr val="C00000"/>
                </a:solidFill>
                <a:latin typeface="+mn-ea"/>
              </a:rPr>
              <a:t>不論各行各業</a:t>
            </a:r>
            <a:r>
              <a:rPr lang="zh-TW" altLang="en-US" sz="2800" dirty="0" smtClean="0">
                <a:latin typeface="微軟正黑體" panose="020B0604030504040204" pitchFamily="34" charset="-120"/>
              </a:rPr>
              <a:t>、活動娛樂、或每天的日常生活中都會接觸到數據並產生數據，其來源多元且種類繁多</a:t>
            </a:r>
            <a:r>
              <a:rPr lang="zh-TW" altLang="en-US" sz="2800" dirty="0"/>
              <a:t>。</a:t>
            </a:r>
            <a:endParaRPr lang="en-US" altLang="zh-TW" sz="2800" dirty="0" smtClean="0">
              <a:solidFill>
                <a:srgbClr val="C00000"/>
              </a:solidFill>
              <a:latin typeface="+mn-ea"/>
            </a:endParaRPr>
          </a:p>
          <a:p>
            <a:r>
              <a:rPr lang="zh-TW" altLang="en-US" sz="2800" dirty="0" smtClean="0">
                <a:solidFill>
                  <a:srgbClr val="C00000"/>
                </a:solidFill>
                <a:latin typeface="+mn-ea"/>
              </a:rPr>
              <a:t>解讀</a:t>
            </a:r>
            <a:r>
              <a:rPr lang="zh-TW" altLang="en-US" sz="2800" dirty="0" smtClean="0">
                <a:latin typeface="+mn-ea"/>
              </a:rPr>
              <a:t>數據的</a:t>
            </a:r>
            <a:r>
              <a:rPr lang="zh-TW" altLang="en-US" sz="2800" dirty="0" smtClean="0">
                <a:solidFill>
                  <a:srgbClr val="C00000"/>
                </a:solidFill>
                <a:latin typeface="+mn-ea"/>
              </a:rPr>
              <a:t>意義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8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找出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隱藏的</a:t>
            </a:r>
            <a:r>
              <a:rPr lang="zh-TW" altLang="en-US" sz="28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訊息</a:t>
            </a:r>
            <a:r>
              <a:rPr lang="zh-TW" altLang="en-US" sz="2800" dirty="0" smtClean="0">
                <a:latin typeface="微軟正黑體" panose="020B0604030504040204" pitchFamily="34" charset="-120"/>
              </a:rPr>
              <a:t>、即可轉化為</a:t>
            </a:r>
            <a:r>
              <a:rPr lang="zh-TW" altLang="en-US" sz="2800" dirty="0" smtClean="0">
                <a:solidFill>
                  <a:srgbClr val="C00000"/>
                </a:solidFill>
                <a:latin typeface="微軟正黑體" panose="020B0604030504040204" pitchFamily="34" charset="-120"/>
              </a:rPr>
              <a:t>效率的決策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，同時</a:t>
            </a:r>
            <a:r>
              <a:rPr lang="zh-TW" altLang="en-US" sz="28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創造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實用的</a:t>
            </a:r>
            <a:r>
              <a:rPr lang="zh-TW" altLang="en-US" sz="28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商業價值</a:t>
            </a:r>
            <a:r>
              <a:rPr lang="zh-TW" altLang="en-US" sz="2800" dirty="0" smtClean="0"/>
              <a:t>。</a:t>
            </a:r>
            <a:endParaRPr lang="zh-TW" altLang="en-US" sz="2800" dirty="0"/>
          </a:p>
        </p:txBody>
      </p:sp>
      <p:sp>
        <p:nvSpPr>
          <p:cNvPr id="4" name="橢圓形圖說文字 3"/>
          <p:cNvSpPr/>
          <p:nvPr/>
        </p:nvSpPr>
        <p:spPr>
          <a:xfrm>
            <a:off x="539552" y="3864655"/>
            <a:ext cx="1666528" cy="1620760"/>
          </a:xfrm>
          <a:prstGeom prst="wedgeEllipseCallou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</a:rPr>
              <a:t>各行各業</a:t>
            </a:r>
            <a:endParaRPr lang="zh-TW" alt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2555776" y="5217563"/>
            <a:ext cx="1265312" cy="1208892"/>
          </a:xfrm>
          <a:prstGeom prst="wedgeEllipseCallou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</a:rPr>
              <a:t>活</a:t>
            </a:r>
            <a:r>
              <a:rPr lang="zh-TW" altLang="en-US" sz="2800" b="1" dirty="0">
                <a:solidFill>
                  <a:schemeClr val="bg1"/>
                </a:solidFill>
              </a:rPr>
              <a:t>動</a:t>
            </a:r>
          </a:p>
        </p:txBody>
      </p:sp>
      <p:sp>
        <p:nvSpPr>
          <p:cNvPr id="6" name="橢圓形圖說文字 5"/>
          <p:cNvSpPr/>
          <p:nvPr/>
        </p:nvSpPr>
        <p:spPr>
          <a:xfrm>
            <a:off x="4572000" y="4884404"/>
            <a:ext cx="1656184" cy="1568932"/>
          </a:xfrm>
          <a:prstGeom prst="wedgeEllipseCallout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</a:rPr>
              <a:t>日常生活</a:t>
            </a:r>
            <a:endParaRPr lang="zh-TW" alt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橢圓形圖說文字 6"/>
          <p:cNvSpPr/>
          <p:nvPr/>
        </p:nvSpPr>
        <p:spPr>
          <a:xfrm>
            <a:off x="3213092" y="3675512"/>
            <a:ext cx="1265312" cy="1208892"/>
          </a:xfrm>
          <a:prstGeom prst="wedgeEllipseCallou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</a:rPr>
              <a:t>工作</a:t>
            </a:r>
          </a:p>
        </p:txBody>
      </p:sp>
    </p:spTree>
    <p:extLst>
      <p:ext uri="{BB962C8B-B14F-4D97-AF65-F5344CB8AC3E}">
        <p14:creationId xmlns:p14="http://schemas.microsoft.com/office/powerpoint/2010/main" val="14643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4"/>
                </a:solidFill>
              </a:rPr>
              <a:t>資訊視覺化一看就明白</a:t>
            </a:r>
            <a:endParaRPr lang="zh-TW" altLang="en-US" b="1" dirty="0">
              <a:solidFill>
                <a:schemeClr val="accent4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7680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視覺資訊圖表，是將</a:t>
            </a:r>
            <a:r>
              <a:rPr lang="zh-TW" altLang="en-US" sz="2800" dirty="0" smtClean="0">
                <a:solidFill>
                  <a:srgbClr val="C00000"/>
                </a:solidFill>
              </a:rPr>
              <a:t>複雜</a:t>
            </a:r>
            <a:r>
              <a:rPr lang="zh-TW" altLang="en-US" sz="2800" dirty="0" smtClean="0"/>
              <a:t>的</a:t>
            </a:r>
            <a:r>
              <a:rPr lang="zh-TW" altLang="en-US" sz="2800" dirty="0" smtClean="0">
                <a:solidFill>
                  <a:srgbClr val="C00000"/>
                </a:solidFill>
              </a:rPr>
              <a:t>資訊</a:t>
            </a:r>
            <a:r>
              <a:rPr lang="zh-TW" altLang="en-US" sz="2800" dirty="0" smtClean="0">
                <a:latin typeface="微軟正黑體" panose="020B0604030504040204" pitchFamily="34" charset="-120"/>
              </a:rPr>
              <a:t>、</a:t>
            </a:r>
            <a:r>
              <a:rPr lang="zh-TW" altLang="en-US" sz="2800" dirty="0" smtClean="0">
                <a:solidFill>
                  <a:srgbClr val="C00000"/>
                </a:solidFill>
                <a:latin typeface="微軟正黑體" panose="020B0604030504040204" pitchFamily="34" charset="-120"/>
              </a:rPr>
              <a:t>數據</a:t>
            </a:r>
            <a:r>
              <a:rPr lang="zh-TW" altLang="en-US" sz="2800" dirty="0" smtClean="0">
                <a:latin typeface="微軟正黑體" panose="020B0604030504040204" pitchFamily="34" charset="-120"/>
              </a:rPr>
              <a:t>、</a:t>
            </a:r>
            <a:r>
              <a:rPr lang="zh-TW" altLang="en-US" sz="2800" dirty="0" smtClean="0">
                <a:solidFill>
                  <a:srgbClr val="C00000"/>
                </a:solidFill>
                <a:latin typeface="微軟正黑體" panose="020B0604030504040204" pitchFamily="34" charset="-120"/>
              </a:rPr>
              <a:t>知識</a:t>
            </a:r>
            <a:r>
              <a:rPr lang="zh-TW" altLang="en-US" sz="2800" dirty="0" smtClean="0"/>
              <a:t>，以快速理解及可提高閱讀興趣的</a:t>
            </a:r>
            <a:r>
              <a:rPr lang="zh-TW" altLang="en-US" sz="2800" dirty="0" smtClean="0">
                <a:solidFill>
                  <a:srgbClr val="C00000"/>
                </a:solidFill>
              </a:rPr>
              <a:t>視覺效果呈現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/>
              <a:t>視覺資訊</a:t>
            </a:r>
            <a:r>
              <a:rPr lang="zh-TW" altLang="en-US" sz="2800" dirty="0" smtClean="0"/>
              <a:t>圖表的製作</a:t>
            </a:r>
            <a:r>
              <a:rPr lang="zh-TW" altLang="en-US" sz="2800" dirty="0"/>
              <a:t>， </a:t>
            </a:r>
            <a:r>
              <a:rPr lang="zh-TW" altLang="en-US" sz="2800" dirty="0" smtClean="0"/>
              <a:t>可以簡單歸類為三大步驟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取得資料</a:t>
            </a:r>
            <a:r>
              <a:rPr lang="zh-TW" altLang="en-US" sz="2800" dirty="0" smtClean="0">
                <a:latin typeface="微軟正黑體" panose="020B0604030504040204" pitchFamily="34" charset="-120"/>
              </a:rPr>
              <a:t>、</a:t>
            </a:r>
            <a:r>
              <a:rPr lang="zh-TW" altLang="en-US" sz="2800" dirty="0" smtClean="0">
                <a:solidFill>
                  <a:srgbClr val="C00000"/>
                </a:solidFill>
                <a:latin typeface="微軟正黑體" panose="020B0604030504040204" pitchFamily="34" charset="-120"/>
              </a:rPr>
              <a:t>視覺化</a:t>
            </a:r>
            <a:r>
              <a:rPr lang="zh-TW" altLang="en-US" sz="2800" dirty="0" smtClean="0">
                <a:latin typeface="微軟正黑體" panose="020B0604030504040204" pitchFamily="34" charset="-120"/>
              </a:rPr>
              <a:t>、</a:t>
            </a:r>
            <a:r>
              <a:rPr lang="zh-TW" altLang="en-US" sz="2800" dirty="0" smtClean="0">
                <a:solidFill>
                  <a:srgbClr val="C00000"/>
                </a:solidFill>
                <a:latin typeface="微軟正黑體" panose="020B0604030504040204" pitchFamily="34" charset="-120"/>
              </a:rPr>
              <a:t>決策分析</a:t>
            </a:r>
            <a:r>
              <a:rPr lang="zh-TW" altLang="en-US" sz="2800" dirty="0" smtClean="0"/>
              <a:t>。</a:t>
            </a:r>
            <a:endParaRPr lang="zh-TW" altLang="en-US" dirty="0"/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810708293"/>
              </p:ext>
            </p:extLst>
          </p:nvPr>
        </p:nvGraphicFramePr>
        <p:xfrm>
          <a:off x="755576" y="28129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372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4"/>
                </a:solidFill>
              </a:rPr>
              <a:t>資訊</a:t>
            </a:r>
            <a:r>
              <a:rPr lang="zh-TW" altLang="en-US" b="1" dirty="0" smtClean="0">
                <a:solidFill>
                  <a:schemeClr val="accent4"/>
                </a:solidFill>
              </a:rPr>
              <a:t>視覺效果四個好處</a:t>
            </a:r>
            <a:endParaRPr lang="zh-TW" altLang="en-US" b="1" dirty="0">
              <a:solidFill>
                <a:schemeClr val="accent4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800" dirty="0" smtClean="0"/>
              <a:t>圖片比文字</a:t>
            </a:r>
            <a:r>
              <a:rPr lang="zh-TW" altLang="en-US" sz="2800" dirty="0" smtClean="0">
                <a:solidFill>
                  <a:srgbClr val="C00000"/>
                </a:solidFill>
              </a:rPr>
              <a:t>更容易理解</a:t>
            </a:r>
            <a:r>
              <a:rPr lang="zh-TW" altLang="en-US" sz="2800" dirty="0" smtClean="0"/>
              <a:t>與</a:t>
            </a:r>
            <a:r>
              <a:rPr lang="zh-TW" altLang="en-US" sz="2800" dirty="0" smtClean="0">
                <a:solidFill>
                  <a:srgbClr val="C00000"/>
                </a:solidFill>
              </a:rPr>
              <a:t>分析比較</a:t>
            </a:r>
            <a:endParaRPr lang="en-US" altLang="zh-TW" sz="2800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 smtClean="0">
                <a:solidFill>
                  <a:srgbClr val="C00000"/>
                </a:solidFill>
              </a:rPr>
              <a:t>突顯</a:t>
            </a:r>
            <a:r>
              <a:rPr lang="zh-TW" altLang="en-US" sz="2800" dirty="0" smtClean="0"/>
              <a:t>資料</a:t>
            </a:r>
            <a:r>
              <a:rPr lang="zh-TW" altLang="en-US" sz="2800" dirty="0" smtClean="0">
                <a:solidFill>
                  <a:srgbClr val="C00000"/>
                </a:solidFill>
              </a:rPr>
              <a:t>重點</a:t>
            </a:r>
            <a:endParaRPr lang="en-US" altLang="zh-TW" sz="2800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 smtClean="0">
                <a:solidFill>
                  <a:srgbClr val="C00000"/>
                </a:solidFill>
              </a:rPr>
              <a:t>建立</a:t>
            </a:r>
            <a:r>
              <a:rPr lang="zh-TW" altLang="en-US" sz="2800" dirty="0" smtClean="0"/>
              <a:t>與瀏覽者之間的</a:t>
            </a:r>
            <a:r>
              <a:rPr lang="zh-TW" altLang="en-US" sz="2800" dirty="0" smtClean="0">
                <a:solidFill>
                  <a:srgbClr val="C00000"/>
                </a:solidFill>
              </a:rPr>
              <a:t>良好溝通</a:t>
            </a:r>
            <a:endParaRPr lang="en-US" altLang="zh-TW" sz="2800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 smtClean="0">
                <a:solidFill>
                  <a:srgbClr val="C00000"/>
                </a:solidFill>
              </a:rPr>
              <a:t>豐富</a:t>
            </a:r>
            <a:r>
              <a:rPr lang="zh-TW" altLang="en-US" sz="2800" dirty="0" smtClean="0"/>
              <a:t>與</a:t>
            </a:r>
            <a:r>
              <a:rPr lang="zh-TW" altLang="en-US" sz="2800" dirty="0" smtClean="0">
                <a:solidFill>
                  <a:srgbClr val="C00000"/>
                </a:solidFill>
              </a:rPr>
              <a:t>專業化</a:t>
            </a:r>
            <a:r>
              <a:rPr lang="zh-TW" altLang="en-US" sz="2800" dirty="0" smtClean="0"/>
              <a:t>的展現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646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4"/>
                </a:solidFill>
              </a:rPr>
              <a:t>Power </a:t>
            </a:r>
            <a:r>
              <a:rPr lang="en-US" altLang="zh-TW" b="1" dirty="0">
                <a:solidFill>
                  <a:schemeClr val="accent4"/>
                </a:solidFill>
              </a:rPr>
              <a:t>BI </a:t>
            </a:r>
            <a:r>
              <a:rPr lang="zh-TW" altLang="en-US" b="1" dirty="0">
                <a:solidFill>
                  <a:schemeClr val="accent4"/>
                </a:solidFill>
              </a:rPr>
              <a:t>是什麼？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TW" sz="2800" dirty="0" smtClean="0"/>
              <a:t>Power </a:t>
            </a:r>
            <a:r>
              <a:rPr lang="en-US" altLang="zh-TW" sz="2800" dirty="0"/>
              <a:t>BI </a:t>
            </a:r>
            <a:r>
              <a:rPr lang="zh-TW" altLang="en-US" sz="2800" dirty="0"/>
              <a:t>是一套</a:t>
            </a:r>
            <a:r>
              <a:rPr lang="zh-TW" altLang="en-US" sz="2800" dirty="0">
                <a:solidFill>
                  <a:srgbClr val="C00000"/>
                </a:solidFill>
              </a:rPr>
              <a:t>商務分析工具</a:t>
            </a:r>
            <a:r>
              <a:rPr lang="zh-TW" altLang="en-US" sz="2800" dirty="0"/>
              <a:t>，可為您的組織提供完整的深入解析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algn="just"/>
            <a:r>
              <a:rPr lang="zh-TW" altLang="en-US" sz="2800" dirty="0" smtClean="0">
                <a:solidFill>
                  <a:srgbClr val="C00000"/>
                </a:solidFill>
              </a:rPr>
              <a:t>連接</a:t>
            </a:r>
            <a:r>
              <a:rPr lang="zh-TW" altLang="en-US" sz="2800" dirty="0"/>
              <a:t>數以百計的資料來源、</a:t>
            </a:r>
            <a:r>
              <a:rPr lang="zh-TW" altLang="en-US" sz="2800" dirty="0">
                <a:solidFill>
                  <a:srgbClr val="C00000"/>
                </a:solidFill>
              </a:rPr>
              <a:t>簡化</a:t>
            </a:r>
            <a:r>
              <a:rPr lang="zh-TW" altLang="en-US" sz="2800" dirty="0"/>
              <a:t>資料準備，並推動特定分析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algn="just"/>
            <a:r>
              <a:rPr lang="zh-TW" altLang="en-US" sz="2800" dirty="0" smtClean="0"/>
              <a:t>產生</a:t>
            </a:r>
            <a:r>
              <a:rPr lang="zh-TW" altLang="en-US" sz="2800" dirty="0">
                <a:solidFill>
                  <a:srgbClr val="C00000"/>
                </a:solidFill>
              </a:rPr>
              <a:t>美觀的報表</a:t>
            </a:r>
            <a:r>
              <a:rPr lang="zh-TW" altLang="en-US" sz="2800" dirty="0"/>
              <a:t>並加以發行，讓您的組織能在 </a:t>
            </a:r>
            <a:r>
              <a:rPr lang="en-US" altLang="zh-TW" sz="2800" dirty="0"/>
              <a:t>Web </a:t>
            </a:r>
            <a:r>
              <a:rPr lang="zh-TW" altLang="en-US" sz="2800" dirty="0"/>
              <a:t>上及行動裝置之間加以使用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algn="just"/>
            <a:r>
              <a:rPr lang="zh-TW" altLang="en-US" sz="2800" dirty="0" smtClean="0"/>
              <a:t>每</a:t>
            </a:r>
            <a:r>
              <a:rPr lang="zh-TW" altLang="en-US" sz="2800" dirty="0"/>
              <a:t>個人都可以為自己的企業建立獨一無二且全方位的個人化儀表板。在企業中調整，且內建治理與安全性</a:t>
            </a:r>
            <a:r>
              <a:rPr lang="zh-TW" altLang="en-US" sz="2800" dirty="0" smtClean="0"/>
              <a:t>。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15710" y="6292334"/>
            <a:ext cx="3865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https://powerbi.microsoft.com/zh-tw/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928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4"/>
                </a:solidFill>
              </a:rPr>
              <a:t>Power </a:t>
            </a:r>
            <a:r>
              <a:rPr lang="en-US" altLang="zh-TW" b="1" dirty="0" smtClean="0">
                <a:solidFill>
                  <a:schemeClr val="accent4"/>
                </a:solidFill>
              </a:rPr>
              <a:t>BI</a:t>
            </a:r>
            <a:r>
              <a:rPr lang="zh-TW" altLang="en-US" b="1" dirty="0" smtClean="0">
                <a:solidFill>
                  <a:schemeClr val="accent4"/>
                </a:solidFill>
              </a:rPr>
              <a:t>三大平台</a:t>
            </a:r>
            <a:endParaRPr lang="zh-TW" altLang="en-US" b="1" dirty="0">
              <a:solidFill>
                <a:schemeClr val="accent4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Power BI </a:t>
            </a:r>
            <a:r>
              <a:rPr lang="zh-TW" altLang="en-US" dirty="0" smtClean="0">
                <a:solidFill>
                  <a:srgbClr val="C00000"/>
                </a:solidFill>
              </a:rPr>
              <a:t>服務</a:t>
            </a:r>
            <a:r>
              <a:rPr lang="en-US" altLang="zh-TW" dirty="0"/>
              <a:t>(Power BI </a:t>
            </a:r>
            <a:r>
              <a:rPr lang="zh-TW" altLang="en-US" dirty="0" smtClean="0"/>
              <a:t>雲端平台</a:t>
            </a:r>
            <a:r>
              <a:rPr lang="en-US" altLang="zh-TW" dirty="0" smtClean="0"/>
              <a:t>)</a:t>
            </a:r>
          </a:p>
          <a:p>
            <a:r>
              <a:rPr lang="en-US" altLang="zh-TW" dirty="0">
                <a:solidFill>
                  <a:srgbClr val="C00000"/>
                </a:solidFill>
              </a:rPr>
              <a:t>Power </a:t>
            </a:r>
            <a:r>
              <a:rPr lang="en-US" altLang="zh-TW" dirty="0" smtClean="0">
                <a:solidFill>
                  <a:srgbClr val="C00000"/>
                </a:solidFill>
              </a:rPr>
              <a:t>BI</a:t>
            </a:r>
            <a:r>
              <a:rPr lang="zh-TW" altLang="en-US" dirty="0" smtClean="0">
                <a:solidFill>
                  <a:srgbClr val="C00000"/>
                </a:solidFill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</a:rPr>
              <a:t>Desktop </a:t>
            </a:r>
            <a:r>
              <a:rPr lang="en-US" altLang="zh-TW" dirty="0" smtClean="0"/>
              <a:t>(Windows</a:t>
            </a:r>
            <a:r>
              <a:rPr lang="zh-TW" altLang="en-US" dirty="0" smtClean="0"/>
              <a:t>桌面應用程式</a:t>
            </a:r>
            <a:r>
              <a:rPr lang="en-US" altLang="zh-TW" dirty="0" smtClean="0"/>
              <a:t>)</a:t>
            </a:r>
          </a:p>
          <a:p>
            <a:r>
              <a:rPr lang="en-US" altLang="zh-TW" dirty="0">
                <a:solidFill>
                  <a:srgbClr val="C00000"/>
                </a:solidFill>
              </a:rPr>
              <a:t>Power </a:t>
            </a:r>
            <a:r>
              <a:rPr lang="en-US" altLang="zh-TW" dirty="0" smtClean="0">
                <a:solidFill>
                  <a:srgbClr val="C00000"/>
                </a:solidFill>
              </a:rPr>
              <a:t>BI</a:t>
            </a:r>
            <a:r>
              <a:rPr lang="zh-TW" altLang="en-US" dirty="0" smtClean="0">
                <a:solidFill>
                  <a:srgbClr val="C00000"/>
                </a:solidFill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</a:rPr>
              <a:t>Mobile</a:t>
            </a:r>
            <a:r>
              <a:rPr lang="en-US" altLang="zh-TW" dirty="0" smtClean="0"/>
              <a:t>(iOS, Android, Windows</a:t>
            </a:r>
            <a:r>
              <a:rPr lang="zh-TW" altLang="en-US" dirty="0" smtClean="0"/>
              <a:t>系統手機</a:t>
            </a:r>
            <a:r>
              <a:rPr lang="en-US" altLang="zh-TW" dirty="0" smtClean="0"/>
              <a:t>, </a:t>
            </a:r>
            <a:r>
              <a:rPr lang="zh-TW" altLang="en-US" dirty="0" smtClean="0"/>
              <a:t>平板</a:t>
            </a:r>
            <a:r>
              <a:rPr lang="en-US" altLang="zh-TW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879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4"/>
                </a:solidFill>
              </a:rPr>
              <a:t>Power </a:t>
            </a:r>
            <a:r>
              <a:rPr lang="en-US" altLang="zh-TW" b="1" dirty="0" smtClean="0">
                <a:solidFill>
                  <a:schemeClr val="accent4"/>
                </a:solidFill>
              </a:rPr>
              <a:t>BI</a:t>
            </a:r>
            <a:r>
              <a:rPr lang="zh-TW" altLang="en-US" b="1" dirty="0">
                <a:solidFill>
                  <a:schemeClr val="accent4"/>
                </a:solidFill>
              </a:rPr>
              <a:t>三大平台使用時機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將</a:t>
            </a:r>
            <a:r>
              <a:rPr lang="zh-TW" altLang="en-US" dirty="0"/>
              <a:t>資料帶入 </a:t>
            </a:r>
            <a:r>
              <a:rPr lang="en-US" altLang="zh-TW" dirty="0"/>
              <a:t>Power BI Desktop </a:t>
            </a:r>
            <a:r>
              <a:rPr lang="zh-TW" altLang="en-US" dirty="0"/>
              <a:t>並建立報表。</a:t>
            </a:r>
          </a:p>
          <a:p>
            <a:r>
              <a:rPr lang="zh-TW" altLang="en-US" dirty="0"/>
              <a:t>發行至 </a:t>
            </a:r>
            <a:r>
              <a:rPr lang="en-US" altLang="zh-TW" dirty="0"/>
              <a:t>Power BI </a:t>
            </a:r>
            <a:r>
              <a:rPr lang="zh-TW" altLang="en-US" dirty="0"/>
              <a:t>服務，您可以在其中建立新的視覺效果，或建置儀表板</a:t>
            </a:r>
          </a:p>
          <a:p>
            <a:r>
              <a:rPr lang="zh-TW" altLang="en-US" dirty="0"/>
              <a:t>與其他人共用儀表板，尤其是行動工作者</a:t>
            </a:r>
          </a:p>
          <a:p>
            <a:r>
              <a:rPr lang="zh-TW" altLang="en-US" dirty="0"/>
              <a:t>使用 </a:t>
            </a:r>
            <a:r>
              <a:rPr lang="en-US" altLang="zh-TW" dirty="0"/>
              <a:t>Power BI Mobile </a:t>
            </a:r>
            <a:r>
              <a:rPr lang="zh-TW" altLang="en-US" dirty="0"/>
              <a:t>應用程式來檢視共用的儀表板和報表，並與之互動</a:t>
            </a:r>
          </a:p>
        </p:txBody>
      </p:sp>
    </p:spTree>
    <p:extLst>
      <p:ext uri="{BB962C8B-B14F-4D97-AF65-F5344CB8AC3E}">
        <p14:creationId xmlns:p14="http://schemas.microsoft.com/office/powerpoint/2010/main" val="42118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672"/>
            <a:ext cx="9144000" cy="604212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79512" y="3429000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C00000"/>
                </a:solidFill>
              </a:rPr>
              <a:t>Power BI</a:t>
            </a:r>
            <a:r>
              <a:rPr lang="zh-TW" altLang="en-US" dirty="0">
                <a:solidFill>
                  <a:srgbClr val="C00000"/>
                </a:solidFill>
              </a:rPr>
              <a:t> </a:t>
            </a:r>
            <a:r>
              <a:rPr lang="en-US" altLang="zh-TW" dirty="0">
                <a:solidFill>
                  <a:srgbClr val="C00000"/>
                </a:solidFill>
              </a:rPr>
              <a:t>Desktop 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411760" y="404664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C00000"/>
                </a:solidFill>
              </a:rPr>
              <a:t>Power BI </a:t>
            </a:r>
            <a:r>
              <a:rPr lang="zh-TW" altLang="en-US" dirty="0">
                <a:solidFill>
                  <a:srgbClr val="C00000"/>
                </a:solidFill>
              </a:rPr>
              <a:t>服務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302076" y="1268760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C00000"/>
                </a:solidFill>
              </a:rPr>
              <a:t>Power BI</a:t>
            </a:r>
            <a:r>
              <a:rPr lang="zh-TW" altLang="en-US" dirty="0">
                <a:solidFill>
                  <a:srgbClr val="C00000"/>
                </a:solidFill>
              </a:rPr>
              <a:t> </a:t>
            </a:r>
            <a:r>
              <a:rPr lang="en-US" altLang="zh-TW" dirty="0">
                <a:solidFill>
                  <a:srgbClr val="C00000"/>
                </a:solidFill>
              </a:rPr>
              <a:t>Mobile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4572000" y="4470261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先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匯入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Power 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BI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，在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Desktop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儀表版的方式呈現資料視覺化，並分享至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Power BI </a:t>
            </a:r>
            <a:r>
              <a:rPr lang="zh-TW" altLang="en-US" sz="2800" b="1" dirty="0">
                <a:latin typeface="微軟正黑體" panose="020B0604030504040204" pitchFamily="34" charset="-120"/>
              </a:rPr>
              <a:t>雲端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，在行動裝置上可看與互動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5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3010</TotalTime>
  <Words>631</Words>
  <Application>Microsoft Office PowerPoint</Application>
  <PresentationFormat>如螢幕大小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7" baseType="lpstr">
      <vt:lpstr>微軟正黑體</vt:lpstr>
      <vt:lpstr>Arial</vt:lpstr>
      <vt:lpstr>清晰度</vt:lpstr>
      <vt:lpstr>Power bi</vt:lpstr>
      <vt:lpstr>大數據</vt:lpstr>
      <vt:lpstr>大數據</vt:lpstr>
      <vt:lpstr>資訊視覺化一看就明白</vt:lpstr>
      <vt:lpstr>資訊視覺效果四個好處</vt:lpstr>
      <vt:lpstr>Power BI 是什麼？</vt:lpstr>
      <vt:lpstr>Power BI三大平台</vt:lpstr>
      <vt:lpstr>Power BI三大平台使用時機</vt:lpstr>
      <vt:lpstr>PowerPoint 簡報</vt:lpstr>
      <vt:lpstr>Power BI 可以做甚麼?</vt:lpstr>
      <vt:lpstr>Power BI 線上學習</vt:lpstr>
      <vt:lpstr>Power BI 導引式學習</vt:lpstr>
      <vt:lpstr>影片觀賞</vt:lpstr>
      <vt:lpstr>付出最多的人，也是收穫最多的人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 教學</dc:title>
  <dc:creator>chilo</dc:creator>
  <cp:lastModifiedBy>琪 羅</cp:lastModifiedBy>
  <cp:revision>176</cp:revision>
  <dcterms:created xsi:type="dcterms:W3CDTF">2014-11-07T00:17:44Z</dcterms:created>
  <dcterms:modified xsi:type="dcterms:W3CDTF">2019-10-20T03:48:24Z</dcterms:modified>
</cp:coreProperties>
</file>