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9" r:id="rId16"/>
    <p:sldId id="277" r:id="rId17"/>
    <p:sldId id="266" r:id="rId18"/>
    <p:sldId id="267" r:id="rId19"/>
    <p:sldId id="268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62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57"/>
            <p14:sldId id="259"/>
            <p14:sldId id="260"/>
            <p14:sldId id="261"/>
            <p14:sldId id="263"/>
            <p14:sldId id="265"/>
            <p14:sldId id="270"/>
            <p14:sldId id="271"/>
            <p14:sldId id="272"/>
            <p14:sldId id="273"/>
            <p14:sldId id="274"/>
            <p14:sldId id="275"/>
            <p14:sldId id="276"/>
            <p14:sldId id="269"/>
            <p14:sldId id="277"/>
            <p14:sldId id="266"/>
            <p14:sldId id="267"/>
            <p14:sldId id="268"/>
            <p14:sldId id="278"/>
            <p14:sldId id="279"/>
            <p14:sldId id="280"/>
            <p14:sldId id="281"/>
            <p14:sldId id="282"/>
            <p14:sldId id="283"/>
            <p14:sldId id="284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2018/05/13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-project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en-US" b="1" dirty="0" smtClean="0">
                <a:latin typeface="+mj-ea"/>
                <a:ea typeface="+mj-ea"/>
              </a:rPr>
              <a:t>安裝</a:t>
            </a:r>
            <a:r>
              <a:rPr lang="en-US" altLang="zh-TW" b="1" dirty="0" smtClean="0">
                <a:latin typeface="+mj-ea"/>
                <a:ea typeface="+mj-ea"/>
              </a:rPr>
              <a:t>R</a:t>
            </a:r>
          </a:p>
          <a:p>
            <a:pPr lvl="0"/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00199"/>
            <a:ext cx="5847273" cy="4211919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04048" y="5552973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55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04427"/>
            <a:ext cx="5922647" cy="4228770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76056" y="56040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349760" y="4365104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先檢查你的電腦是</a:t>
            </a:r>
            <a:r>
              <a:rPr lang="en-US" altLang="zh-TW" b="1" dirty="0" smtClean="0">
                <a:solidFill>
                  <a:srgbClr val="FF0000"/>
                </a:solidFill>
              </a:rPr>
              <a:t>32</a:t>
            </a:r>
            <a:r>
              <a:rPr lang="zh-TW" altLang="en-US" b="1" dirty="0" smtClean="0">
                <a:solidFill>
                  <a:srgbClr val="FF0000"/>
                </a:solidFill>
              </a:rPr>
              <a:t>位元還是</a:t>
            </a:r>
            <a:r>
              <a:rPr lang="en-US" altLang="zh-TW" b="1" dirty="0" smtClean="0">
                <a:solidFill>
                  <a:srgbClr val="FF0000"/>
                </a:solidFill>
              </a:rPr>
              <a:t>64</a:t>
            </a:r>
            <a:r>
              <a:rPr lang="zh-TW" altLang="en-US" b="1" dirty="0" smtClean="0">
                <a:solidFill>
                  <a:srgbClr val="FF0000"/>
                </a:solidFill>
              </a:rPr>
              <a:t>位元的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945" y="1446424"/>
            <a:ext cx="4816819" cy="252130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矩形 5"/>
          <p:cNvSpPr/>
          <p:nvPr/>
        </p:nvSpPr>
        <p:spPr>
          <a:xfrm>
            <a:off x="5436096" y="3284984"/>
            <a:ext cx="1024334" cy="2291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856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05543"/>
            <a:ext cx="5798052" cy="4176464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76056" y="56040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349760" y="436510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是否要自訂開始選項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內設值是</a:t>
            </a:r>
            <a:r>
              <a:rPr lang="en-US" altLang="zh-TW" b="1" dirty="0" smtClean="0">
                <a:solidFill>
                  <a:srgbClr val="FF0000"/>
                </a:solidFill>
              </a:rPr>
              <a:t>”</a:t>
            </a:r>
            <a:r>
              <a:rPr lang="zh-TW" altLang="en-US" b="1" dirty="0" smtClean="0">
                <a:solidFill>
                  <a:srgbClr val="FF0000"/>
                </a:solidFill>
              </a:rPr>
              <a:t>否</a:t>
            </a:r>
            <a:r>
              <a:rPr lang="en-US" altLang="zh-TW" b="1" dirty="0" smtClean="0">
                <a:solidFill>
                  <a:srgbClr val="FF0000"/>
                </a:solidFill>
              </a:rPr>
              <a:t>(No)”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2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5849930" cy="4196944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76056" y="56040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91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00199"/>
            <a:ext cx="5887679" cy="4239129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76056" y="56040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57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00199"/>
            <a:ext cx="6294553" cy="453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1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44588"/>
            <a:ext cx="6308430" cy="4516836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292080" y="58224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83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549152"/>
            <a:ext cx="6048375" cy="5181600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just"/>
            <a:r>
              <a:rPr lang="zh-TW" altLang="en-US" dirty="0" smtClean="0"/>
              <a:t>安裝完成</a:t>
            </a:r>
            <a:r>
              <a:rPr lang="en-US" altLang="zh-TW" dirty="0" smtClean="0"/>
              <a:t>, </a:t>
            </a:r>
            <a:r>
              <a:rPr lang="zh-TW" altLang="en-US" dirty="0" smtClean="0"/>
              <a:t>開啟</a:t>
            </a:r>
            <a:r>
              <a:rPr lang="en-US" altLang="zh-TW" dirty="0" smtClean="0"/>
              <a:t>R</a:t>
            </a:r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V="1">
            <a:off x="1043608" y="3501008"/>
            <a:ext cx="1152127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86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24000"/>
            <a:ext cx="6353175" cy="5095875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just"/>
            <a:r>
              <a:rPr lang="zh-TW" altLang="en-US" dirty="0" smtClean="0"/>
              <a:t>出現</a:t>
            </a:r>
            <a:r>
              <a:rPr lang="en-US" altLang="zh-TW" dirty="0" smtClean="0"/>
              <a:t>R</a:t>
            </a:r>
            <a:r>
              <a:rPr lang="zh-TW" altLang="en-US" dirty="0" smtClean="0"/>
              <a:t>控制台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355976" y="594928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在插入符號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”&gt;”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後可以輸入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指令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185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</a:t>
            </a:r>
            <a:r>
              <a:rPr lang="en-US" altLang="zh-TW" dirty="0" smtClean="0"/>
              <a:t>R</a:t>
            </a:r>
            <a:r>
              <a:rPr lang="zh-TW" altLang="en-US" dirty="0" smtClean="0"/>
              <a:t>時的說明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用 </a:t>
            </a:r>
            <a:r>
              <a:rPr lang="en-US" altLang="zh-TW" dirty="0"/>
              <a:t>'</a:t>
            </a:r>
            <a:r>
              <a:rPr lang="en-US" altLang="zh-TW" dirty="0">
                <a:solidFill>
                  <a:srgbClr val="FF0000"/>
                </a:solidFill>
              </a:rPr>
              <a:t>demo()</a:t>
            </a:r>
            <a:r>
              <a:rPr lang="en-US" altLang="zh-TW" dirty="0"/>
              <a:t>' </a:t>
            </a:r>
            <a:r>
              <a:rPr lang="zh-TW" altLang="en-US" dirty="0"/>
              <a:t>來看一些示範</a:t>
            </a:r>
            <a:r>
              <a:rPr lang="zh-TW" altLang="en-US" dirty="0" smtClean="0"/>
              <a:t>程式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用 </a:t>
            </a:r>
            <a:r>
              <a:rPr lang="en-US" altLang="zh-TW" dirty="0"/>
              <a:t>'</a:t>
            </a:r>
            <a:r>
              <a:rPr lang="en-US" altLang="zh-TW" dirty="0">
                <a:solidFill>
                  <a:srgbClr val="FF0000"/>
                </a:solidFill>
              </a:rPr>
              <a:t>help()</a:t>
            </a:r>
            <a:r>
              <a:rPr lang="en-US" altLang="zh-TW" dirty="0"/>
              <a:t>' </a:t>
            </a:r>
            <a:r>
              <a:rPr lang="zh-TW" altLang="en-US" dirty="0"/>
              <a:t>來檢視線上輔助檔案，或</a:t>
            </a:r>
          </a:p>
          <a:p>
            <a:pPr marL="0" indent="0">
              <a:buNone/>
            </a:pPr>
            <a:r>
              <a:rPr lang="zh-TW" altLang="en-US" dirty="0"/>
              <a:t>用 </a:t>
            </a:r>
            <a:r>
              <a:rPr lang="en-US" altLang="zh-TW" dirty="0"/>
              <a:t>'</a:t>
            </a:r>
            <a:r>
              <a:rPr lang="en-US" altLang="zh-TW" dirty="0" err="1">
                <a:solidFill>
                  <a:srgbClr val="FF0000"/>
                </a:solidFill>
              </a:rPr>
              <a:t>help.start</a:t>
            </a:r>
            <a:r>
              <a:rPr lang="en-US" altLang="zh-TW" dirty="0">
                <a:solidFill>
                  <a:srgbClr val="FF0000"/>
                </a:solidFill>
              </a:rPr>
              <a:t>()</a:t>
            </a:r>
            <a:r>
              <a:rPr lang="en-US" altLang="zh-TW" dirty="0"/>
              <a:t>'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zh-TW" altLang="en-US" dirty="0"/>
              <a:t>透過 </a:t>
            </a:r>
            <a:r>
              <a:rPr lang="en-US" altLang="zh-TW" dirty="0"/>
              <a:t>HTML </a:t>
            </a:r>
            <a:r>
              <a:rPr lang="zh-TW" altLang="en-US" dirty="0"/>
              <a:t>瀏覽器來看輔助檔案。</a:t>
            </a:r>
          </a:p>
          <a:p>
            <a:pPr marL="0" indent="0">
              <a:buNone/>
            </a:pPr>
            <a:r>
              <a:rPr lang="zh-TW" altLang="en-US" dirty="0"/>
              <a:t>用 </a:t>
            </a:r>
            <a:r>
              <a:rPr lang="en-US" altLang="zh-TW" dirty="0"/>
              <a:t>'</a:t>
            </a:r>
            <a:r>
              <a:rPr lang="en-US" altLang="zh-TW" dirty="0">
                <a:solidFill>
                  <a:srgbClr val="FF0000"/>
                </a:solidFill>
              </a:rPr>
              <a:t>q()</a:t>
            </a:r>
            <a:r>
              <a:rPr lang="en-US" altLang="zh-TW" dirty="0"/>
              <a:t>'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zh-TW" altLang="en-US" dirty="0"/>
              <a:t>離開 </a:t>
            </a:r>
            <a:r>
              <a:rPr lang="en-US" altLang="zh-TW" dirty="0"/>
              <a:t>R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835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50"/>
                </a:solidFill>
              </a:rPr>
              <a:t>如何下載</a:t>
            </a:r>
            <a:r>
              <a:rPr lang="en-US" altLang="zh-TW" b="1" dirty="0" smtClean="0">
                <a:solidFill>
                  <a:srgbClr val="00B050"/>
                </a:solidFill>
              </a:rPr>
              <a:t>R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zh-TW" sz="2800" b="1" dirty="0" smtClean="0">
                <a:latin typeface="+mj-ea"/>
                <a:ea typeface="+mj-ea"/>
              </a:rPr>
              <a:t>進入</a:t>
            </a:r>
            <a:r>
              <a:rPr lang="en-US" altLang="zh-TW" sz="2800" b="1" dirty="0" smtClean="0">
                <a:latin typeface="+mj-ea"/>
                <a:ea typeface="+mj-ea"/>
              </a:rPr>
              <a:t>R</a:t>
            </a:r>
            <a:r>
              <a:rPr lang="zh-TW" altLang="en-US" sz="2800" b="1" dirty="0" smtClean="0">
                <a:latin typeface="+mj-ea"/>
                <a:ea typeface="+mj-ea"/>
              </a:rPr>
              <a:t>網站</a:t>
            </a:r>
            <a:r>
              <a:rPr lang="en-US" altLang="zh-TW" sz="2800" b="1" dirty="0" smtClean="0">
                <a:latin typeface="+mj-ea"/>
                <a:ea typeface="+mj-ea"/>
              </a:rPr>
              <a:t>(</a:t>
            </a:r>
            <a:r>
              <a:rPr lang="en-US" altLang="zh-TW" sz="2800" b="1" dirty="0" smtClean="0">
                <a:latin typeface="+mj-ea"/>
                <a:ea typeface="+mj-ea"/>
                <a:hlinkClick r:id="rId2"/>
              </a:rPr>
              <a:t>http://www.R-project.org</a:t>
            </a:r>
            <a:r>
              <a:rPr lang="en-US" altLang="zh-TW" sz="2800" b="1" dirty="0" smtClean="0">
                <a:latin typeface="+mj-ea"/>
                <a:ea typeface="+mj-ea"/>
              </a:rPr>
              <a:t>)</a:t>
            </a:r>
          </a:p>
          <a:p>
            <a:pPr algn="just"/>
            <a:endParaRPr lang="zh-TW" altLang="en-US" sz="2800" b="1" dirty="0">
              <a:latin typeface="+mj-ea"/>
              <a:ea typeface="+mj-ea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323528" y="4286795"/>
            <a:ext cx="504055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420888"/>
            <a:ext cx="778737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769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獲取和</a:t>
            </a:r>
            <a:r>
              <a:rPr lang="zh-TW" altLang="en-US" dirty="0" smtClean="0"/>
              <a:t>設定您</a:t>
            </a:r>
            <a:r>
              <a:rPr lang="zh-TW" altLang="en-US" dirty="0"/>
              <a:t>的工作目錄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獲取您目前的</a:t>
            </a:r>
            <a:r>
              <a:rPr lang="zh-TW" altLang="en-US" dirty="0"/>
              <a:t>工作目錄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getwd</a:t>
            </a:r>
            <a:r>
              <a:rPr lang="en-US" altLang="zh-TW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"C:/Users/Chilo/Documents"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設定您的</a:t>
            </a:r>
            <a:r>
              <a:rPr lang="zh-TW" altLang="en-US" dirty="0"/>
              <a:t>工作</a:t>
            </a:r>
            <a:r>
              <a:rPr lang="zh-TW" altLang="en-US" dirty="0" smtClean="0"/>
              <a:t>目錄</a:t>
            </a:r>
            <a:r>
              <a:rPr lang="en-US" altLang="zh-TW" dirty="0" smtClean="0"/>
              <a:t>, 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setwd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>
                <a:solidFill>
                  <a:srgbClr val="FF0000"/>
                </a:solidFill>
              </a:rPr>
              <a:t>"</a:t>
            </a:r>
            <a:r>
              <a:rPr lang="en-US" altLang="zh-TW" dirty="0" smtClean="0">
                <a:solidFill>
                  <a:srgbClr val="FF0000"/>
                </a:solidFill>
              </a:rPr>
              <a:t>D:/chilo/R</a:t>
            </a:r>
            <a:r>
              <a:rPr lang="en-US" altLang="zh-TW" dirty="0">
                <a:solidFill>
                  <a:srgbClr val="FF0000"/>
                </a:solidFill>
              </a:rPr>
              <a:t>") </a:t>
            </a:r>
            <a:endParaRPr lang="zh-TW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再檢查</a:t>
            </a:r>
            <a:r>
              <a:rPr lang="zh-TW" altLang="en-US" dirty="0"/>
              <a:t>您目前的工作</a:t>
            </a:r>
            <a:r>
              <a:rPr lang="zh-TW" altLang="en-US" dirty="0" smtClean="0"/>
              <a:t>目錄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getwd</a:t>
            </a:r>
            <a:r>
              <a:rPr lang="en-US" altLang="zh-TW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"D:/chilo/R"</a:t>
            </a:r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04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簡單</a:t>
            </a:r>
            <a:r>
              <a:rPr lang="zh-TW" altLang="en-US" dirty="0"/>
              <a:t>的</a:t>
            </a:r>
            <a:r>
              <a:rPr lang="en-US" altLang="zh-TW" dirty="0"/>
              <a:t>Hello World</a:t>
            </a:r>
            <a:r>
              <a:rPr lang="zh-TW" altLang="en-US" dirty="0" smtClean="0"/>
              <a:t>！練習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x </a:t>
            </a:r>
            <a:r>
              <a:rPr lang="en-US" altLang="zh-TW" dirty="0" smtClean="0">
                <a:solidFill>
                  <a:srgbClr val="FF0000"/>
                </a:solidFill>
              </a:rPr>
              <a:t>&lt;- </a:t>
            </a:r>
            <a:r>
              <a:rPr lang="en-US" altLang="zh-TW" dirty="0">
                <a:solidFill>
                  <a:srgbClr val="FF0000"/>
                </a:solidFill>
              </a:rPr>
              <a:t>("Hello</a:t>
            </a:r>
            <a:r>
              <a:rPr lang="en-US" altLang="zh-TW" dirty="0" smtClean="0">
                <a:solidFill>
                  <a:srgbClr val="FF0000"/>
                </a:solidFill>
              </a:rPr>
              <a:t>")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</a:t>
            </a:r>
            <a:r>
              <a:rPr lang="en-US" altLang="zh-TW" dirty="0"/>
              <a:t>Hello</a:t>
            </a:r>
            <a:r>
              <a:rPr lang="zh-TW" altLang="en-US" dirty="0"/>
              <a:t>這個字指派到變數</a:t>
            </a:r>
            <a:r>
              <a:rPr lang="en-US" altLang="zh-TW" dirty="0"/>
              <a:t>x</a:t>
            </a:r>
            <a:r>
              <a:rPr lang="zh-TW" altLang="en-US" dirty="0" smtClean="0"/>
              <a:t>中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"Hello</a:t>
            </a:r>
            <a:r>
              <a:rPr lang="en-US" altLang="zh-TW" dirty="0" smtClean="0">
                <a:solidFill>
                  <a:srgbClr val="0070C0"/>
                </a:solidFill>
              </a:rPr>
              <a:t>"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y &lt;- ("World</a:t>
            </a:r>
            <a:r>
              <a:rPr lang="en-US" altLang="zh-TW" dirty="0" smtClean="0">
                <a:solidFill>
                  <a:srgbClr val="FF0000"/>
                </a:solidFill>
              </a:rPr>
              <a:t>!")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</a:t>
            </a:r>
            <a:r>
              <a:rPr lang="en-US" altLang="zh-TW" dirty="0"/>
              <a:t>World!</a:t>
            </a:r>
            <a:r>
              <a:rPr lang="zh-TW" altLang="en-US" dirty="0"/>
              <a:t>這個字指派到變數</a:t>
            </a:r>
            <a:r>
              <a:rPr lang="en-US" altLang="zh-TW" dirty="0"/>
              <a:t>y</a:t>
            </a:r>
            <a:r>
              <a:rPr lang="zh-TW" altLang="en-US" dirty="0" smtClean="0"/>
              <a:t>中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"World!"</a:t>
            </a:r>
          </a:p>
          <a:p>
            <a:pPr marL="0" indent="0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altLang="zh-TW" dirty="0" smtClean="0">
                <a:solidFill>
                  <a:srgbClr val="FF0000"/>
                </a:solidFill>
              </a:rPr>
              <a:t>&gt; </a:t>
            </a:r>
            <a:r>
              <a:rPr lang="pl-PL" altLang="zh-TW" dirty="0">
                <a:solidFill>
                  <a:srgbClr val="FF0000"/>
                </a:solidFill>
              </a:rPr>
              <a:t>z &lt;- paste(x,y</a:t>
            </a:r>
            <a:r>
              <a:rPr lang="pl-PL" altLang="zh-TW" dirty="0" smtClean="0">
                <a:solidFill>
                  <a:srgbClr val="FF0000"/>
                </a:solidFill>
              </a:rPr>
              <a:t>)</a:t>
            </a:r>
            <a:r>
              <a:rPr lang="en-US" altLang="zh-TW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將兩字合在一起</a:t>
            </a:r>
            <a:r>
              <a:rPr lang="en-US" altLang="zh-TW" dirty="0" smtClean="0"/>
              <a:t>, </a:t>
            </a:r>
            <a:r>
              <a:rPr lang="zh-TW" altLang="en-US" dirty="0" smtClean="0"/>
              <a:t>放到新的變數</a:t>
            </a:r>
            <a:r>
              <a:rPr lang="en-US" altLang="zh-TW" dirty="0" smtClean="0"/>
              <a:t>z</a:t>
            </a:r>
            <a:r>
              <a:rPr lang="zh-TW" altLang="en-US" dirty="0" smtClean="0"/>
              <a:t>中</a:t>
            </a:r>
            <a:endParaRPr lang="pl-PL" altLang="zh-TW" dirty="0"/>
          </a:p>
          <a:p>
            <a:pPr marL="0" indent="0">
              <a:buNone/>
            </a:pPr>
            <a:r>
              <a:rPr lang="pl-PL" altLang="zh-TW" dirty="0">
                <a:solidFill>
                  <a:srgbClr val="FF0000"/>
                </a:solidFill>
              </a:rPr>
              <a:t>&gt; z</a:t>
            </a:r>
          </a:p>
          <a:p>
            <a:pPr marL="0" indent="0">
              <a:buNone/>
            </a:pPr>
            <a:r>
              <a:rPr lang="pl-PL" altLang="zh-TW" dirty="0">
                <a:solidFill>
                  <a:srgbClr val="0070C0"/>
                </a:solidFill>
              </a:rPr>
              <a:t>[1] "Hello World!"</a:t>
            </a:r>
          </a:p>
        </p:txBody>
      </p:sp>
    </p:spTree>
    <p:extLst>
      <p:ext uri="{BB962C8B-B14F-4D97-AF65-F5344CB8AC3E}">
        <p14:creationId xmlns:p14="http://schemas.microsoft.com/office/powerpoint/2010/main" val="3180739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載入程式套件</a:t>
            </a:r>
            <a:r>
              <a:rPr lang="en-US" altLang="zh-TW" dirty="0" smtClean="0"/>
              <a:t>(package)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在</a:t>
            </a:r>
            <a:r>
              <a:rPr lang="en-US" altLang="zh-TW" dirty="0"/>
              <a:t>R</a:t>
            </a:r>
            <a:r>
              <a:rPr lang="zh-TW" altLang="zh-TW" dirty="0"/>
              <a:t>中</a:t>
            </a:r>
            <a:r>
              <a:rPr lang="zh-TW" altLang="zh-TW" dirty="0" smtClean="0"/>
              <a:t>可以</a:t>
            </a:r>
            <a:r>
              <a:rPr lang="zh-TW" altLang="en-US" dirty="0"/>
              <a:t>載</a:t>
            </a:r>
            <a:r>
              <a:rPr lang="zh-TW" altLang="zh-TW" dirty="0" smtClean="0"/>
              <a:t>入</a:t>
            </a:r>
            <a:r>
              <a:rPr lang="zh-TW" altLang="zh-TW" dirty="0"/>
              <a:t>不同的程式套件，以利執行更多不同的製表、繪圖或統計功能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我們</a:t>
            </a:r>
            <a:r>
              <a:rPr lang="zh-TW" altLang="zh-TW" dirty="0"/>
              <a:t>可以在功能列中的「</a:t>
            </a:r>
            <a:r>
              <a:rPr lang="zh-TW" altLang="zh-TW" dirty="0">
                <a:solidFill>
                  <a:srgbClr val="C00000"/>
                </a:solidFill>
              </a:rPr>
              <a:t>程式套件</a:t>
            </a:r>
            <a:r>
              <a:rPr lang="zh-TW" altLang="zh-TW" dirty="0"/>
              <a:t>」選項下，看到</a:t>
            </a:r>
            <a:r>
              <a:rPr lang="en-US" altLang="zh-TW" dirty="0"/>
              <a:t>R</a:t>
            </a:r>
            <a:r>
              <a:rPr lang="zh-TW" altLang="zh-TW" dirty="0"/>
              <a:t>所提供的許多程式套件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r>
              <a:rPr lang="zh-TW" altLang="zh-TW" dirty="0" smtClean="0"/>
              <a:t>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R</a:t>
            </a:r>
            <a:r>
              <a:rPr lang="zh-TW" altLang="zh-TW" dirty="0"/>
              <a:t>基本語法無法製作列聯表，故我們可藉</a:t>
            </a:r>
            <a:r>
              <a:rPr lang="zh-TW" altLang="zh-TW" dirty="0" smtClean="0"/>
              <a:t>由</a:t>
            </a:r>
            <a:r>
              <a:rPr lang="zh-TW" altLang="en-US" dirty="0" smtClean="0"/>
              <a:t>載</a:t>
            </a:r>
            <a:r>
              <a:rPr lang="zh-TW" altLang="zh-TW" dirty="0" smtClean="0"/>
              <a:t>入程式</a:t>
            </a:r>
            <a:r>
              <a:rPr lang="zh-TW" altLang="zh-TW" dirty="0"/>
              <a:t>套件</a:t>
            </a:r>
            <a:r>
              <a:rPr lang="en-US" altLang="zh-TW" dirty="0" err="1"/>
              <a:t>prettyR</a:t>
            </a:r>
            <a:r>
              <a:rPr lang="zh-TW" altLang="zh-TW" dirty="0"/>
              <a:t>來製作列聯表</a:t>
            </a:r>
            <a:r>
              <a:rPr lang="zh-TW" altLang="zh-TW" dirty="0" smtClean="0"/>
              <a:t>，</a:t>
            </a:r>
            <a:r>
              <a:rPr lang="zh-TW" altLang="en-US" dirty="0" smtClean="0"/>
              <a:t>載</a:t>
            </a:r>
            <a:r>
              <a:rPr lang="zh-TW" altLang="zh-TW" dirty="0" smtClean="0"/>
              <a:t>入</a:t>
            </a:r>
            <a:r>
              <a:rPr lang="zh-TW" altLang="zh-TW" dirty="0"/>
              <a:t>方式如下步驟，應用</a:t>
            </a:r>
            <a:r>
              <a:rPr lang="zh-TW" altLang="zh-TW" dirty="0" smtClean="0"/>
              <a:t>實例</a:t>
            </a:r>
            <a:r>
              <a:rPr lang="zh-TW" altLang="en-US" dirty="0" smtClean="0"/>
              <a:t>以後會再</a:t>
            </a:r>
            <a:r>
              <a:rPr lang="zh-TW" altLang="zh-TW" dirty="0" smtClean="0"/>
              <a:t>說明。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9322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205481"/>
            <a:ext cx="5685479" cy="434771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載入程式套件</a:t>
            </a:r>
            <a:r>
              <a:rPr lang="en-US" altLang="zh-TW" dirty="0" smtClean="0"/>
              <a:t>(package)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點選入「</a:t>
            </a:r>
            <a:r>
              <a:rPr lang="zh-TW" altLang="en-US" dirty="0">
                <a:solidFill>
                  <a:srgbClr val="FF0000"/>
                </a:solidFill>
              </a:rPr>
              <a:t>程式套件</a:t>
            </a:r>
            <a:r>
              <a:rPr lang="zh-TW" altLang="en-US" dirty="0"/>
              <a:t>」選項，再點選入</a:t>
            </a:r>
            <a:r>
              <a:rPr lang="zh-TW" altLang="en-US" dirty="0" smtClean="0"/>
              <a:t>「</a:t>
            </a:r>
            <a:r>
              <a:rPr lang="zh-TW" altLang="en-US" dirty="0" smtClean="0">
                <a:solidFill>
                  <a:srgbClr val="FF0000"/>
                </a:solidFill>
              </a:rPr>
              <a:t>安</a:t>
            </a:r>
            <a:r>
              <a:rPr lang="zh-TW" altLang="en-US" dirty="0">
                <a:solidFill>
                  <a:srgbClr val="FF0000"/>
                </a:solidFill>
              </a:rPr>
              <a:t>裝</a:t>
            </a:r>
            <a:r>
              <a:rPr lang="zh-TW" altLang="en-US" dirty="0" smtClean="0">
                <a:solidFill>
                  <a:srgbClr val="FF0000"/>
                </a:solidFill>
              </a:rPr>
              <a:t>程式</a:t>
            </a:r>
            <a:r>
              <a:rPr lang="zh-TW" altLang="en-US" dirty="0">
                <a:solidFill>
                  <a:srgbClr val="FF0000"/>
                </a:solidFill>
              </a:rPr>
              <a:t>套件</a:t>
            </a:r>
            <a:r>
              <a:rPr lang="zh-TW" altLang="en-US" dirty="0"/>
              <a:t>」選項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 flipV="1">
            <a:off x="3563888" y="3068960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438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載入程式套件</a:t>
            </a:r>
            <a:r>
              <a:rPr lang="en-US" altLang="zh-TW" dirty="0"/>
              <a:t>(package)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「</a:t>
            </a:r>
            <a:r>
              <a:rPr lang="en-US" altLang="zh-TW" dirty="0" smtClean="0">
                <a:solidFill>
                  <a:srgbClr val="FF0000"/>
                </a:solidFill>
              </a:rPr>
              <a:t>0-Cloud</a:t>
            </a:r>
            <a:r>
              <a:rPr lang="zh-TW" altLang="en-US" dirty="0" smtClean="0"/>
              <a:t>」選項</a:t>
            </a:r>
            <a:endParaRPr lang="en-US" altLang="zh-TW" dirty="0" smtClean="0"/>
          </a:p>
          <a:p>
            <a:r>
              <a:rPr lang="zh-TW" altLang="en-US" dirty="0" smtClean="0"/>
              <a:t>再按</a:t>
            </a:r>
            <a:r>
              <a:rPr lang="zh-TW" altLang="en-US" dirty="0" smtClean="0">
                <a:solidFill>
                  <a:srgbClr val="FF0000"/>
                </a:solidFill>
              </a:rPr>
              <a:t>確定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522337"/>
            <a:ext cx="2152650" cy="5181600"/>
          </a:xfrm>
          <a:prstGeom prst="rect">
            <a:avLst/>
          </a:prstGeom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4825480" y="6437237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584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930" y="1491819"/>
            <a:ext cx="2400300" cy="47339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載入程式套件</a:t>
            </a:r>
            <a:r>
              <a:rPr lang="en-US" altLang="zh-TW" dirty="0"/>
              <a:t>(package)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找到「</a:t>
            </a:r>
            <a:r>
              <a:rPr lang="en-US" altLang="zh-TW" dirty="0" err="1" smtClean="0">
                <a:solidFill>
                  <a:srgbClr val="FF0000"/>
                </a:solidFill>
              </a:rPr>
              <a:t>prettyR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再按</a:t>
            </a:r>
            <a:r>
              <a:rPr lang="zh-TW" altLang="en-US" dirty="0" smtClean="0">
                <a:solidFill>
                  <a:srgbClr val="FF0000"/>
                </a:solidFill>
              </a:rPr>
              <a:t>確定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5148064" y="595904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572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載入程式套件</a:t>
            </a:r>
            <a:r>
              <a:rPr lang="en-US" altLang="zh-TW" dirty="0"/>
              <a:t>(package)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在</a:t>
            </a:r>
            <a:r>
              <a:rPr lang="en-US" altLang="zh-TW" dirty="0"/>
              <a:t>R</a:t>
            </a:r>
            <a:r>
              <a:rPr lang="zh-TW" altLang="en-US" dirty="0"/>
              <a:t>中</a:t>
            </a:r>
            <a:r>
              <a:rPr lang="zh-TW" altLang="en-US" dirty="0" smtClean="0"/>
              <a:t>寫入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library(</a:t>
            </a:r>
            <a:r>
              <a:rPr lang="en-US" altLang="zh-TW" dirty="0" err="1" smtClean="0">
                <a:solidFill>
                  <a:srgbClr val="FF0000"/>
                </a:solidFill>
              </a:rPr>
              <a:t>prettyR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即可載入</a:t>
            </a:r>
            <a:r>
              <a:rPr lang="en-US" altLang="zh-TW" dirty="0" err="1"/>
              <a:t>prettyR</a:t>
            </a:r>
            <a:r>
              <a:rPr lang="zh-TW" altLang="en-US" dirty="0" smtClean="0"/>
              <a:t>套件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離開</a:t>
            </a:r>
            <a:r>
              <a:rPr lang="en-US" altLang="zh-TW" dirty="0" smtClean="0"/>
              <a:t>R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q()</a:t>
            </a:r>
          </a:p>
        </p:txBody>
      </p:sp>
    </p:spTree>
    <p:extLst>
      <p:ext uri="{BB962C8B-B14F-4D97-AF65-F5344CB8AC3E}">
        <p14:creationId xmlns:p14="http://schemas.microsoft.com/office/powerpoint/2010/main" val="2356372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選擇下載地點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76" y="1556792"/>
            <a:ext cx="82841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單箭頭接點 5"/>
          <p:cNvCxnSpPr/>
          <p:nvPr/>
        </p:nvCxnSpPr>
        <p:spPr>
          <a:xfrm flipV="1">
            <a:off x="0" y="3400425"/>
            <a:ext cx="504055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13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49" y="1601664"/>
            <a:ext cx="8309501" cy="43924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下載</a:t>
            </a:r>
            <a:r>
              <a:rPr lang="en-US" altLang="zh-TW" dirty="0" smtClean="0"/>
              <a:t>Windows </a:t>
            </a:r>
            <a:r>
              <a:rPr lang="zh-TW" altLang="en-US" dirty="0" smtClean="0"/>
              <a:t>最新版本</a:t>
            </a:r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11560" y="3521224"/>
            <a:ext cx="2448272" cy="339824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3059832" y="3734172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92696" y="1582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4591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5048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2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Times New Roman" pitchFamily="18" charset="0"/>
              </a:rPr>
              <a:t/>
            </a:r>
            <a:br>
              <a:rPr kumimoji="1" lang="en-US" altLang="zh-TW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Times New Roman" pitchFamily="18" charset="0"/>
              </a:rPr>
            </a:b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91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</a:t>
            </a:r>
            <a:r>
              <a:rPr lang="en-US" altLang="zh-TW" dirty="0" smtClean="0"/>
              <a:t>Install R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81163"/>
            <a:ext cx="8071063" cy="405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 flipH="1" flipV="1">
            <a:off x="4189891" y="292494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243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00808"/>
            <a:ext cx="8511429" cy="390636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3131840" y="256490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779912" y="2723138"/>
            <a:ext cx="4075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Download R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3.5.0 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 Windows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26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02080"/>
            <a:ext cx="4838843" cy="3464566"/>
          </a:xfrm>
          <a:prstGeom prst="rect">
            <a:avLst/>
          </a:prstGeom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3923928" y="3645024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360" y="4530669"/>
            <a:ext cx="3048000" cy="155257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6679078" y="5750396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448963" y="3379089"/>
            <a:ext cx="19442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140">
              <a:lnSpc>
                <a:spcPct val="150000"/>
              </a:lnSpc>
              <a:spcAft>
                <a:spcPts val="0"/>
              </a:spcAft>
            </a:pPr>
            <a:r>
              <a:rPr lang="zh-TW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</a:t>
            </a:r>
            <a:r>
              <a:rPr lang="en-US" altLang="zh-TW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 </a:t>
            </a:r>
            <a:r>
              <a:rPr lang="en-US" altLang="zh-TW" b="1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3.5.0</a:t>
            </a:r>
            <a:endParaRPr lang="zh-TW" altLang="zh-TW" b="1" kern="1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587862"/>
            <a:ext cx="5949827" cy="4289410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76056" y="5552973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50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30804"/>
            <a:ext cx="5760640" cy="4146267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zh-TW" altLang="en-US" dirty="0" smtClean="0"/>
              <a:t>下載並執行安裝</a:t>
            </a:r>
            <a:endParaRPr lang="zh-TW" alt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 flipV="1">
            <a:off x="5004048" y="5552973"/>
            <a:ext cx="4572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3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799</TotalTime>
  <Words>479</Words>
  <Application>Microsoft Office PowerPoint</Application>
  <PresentationFormat>如螢幕大小 (4:3)</PresentationFormat>
  <Paragraphs>80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微軟正黑體</vt:lpstr>
      <vt:lpstr>新細明體</vt:lpstr>
      <vt:lpstr>Arial</vt:lpstr>
      <vt:lpstr>Times New Roman</vt:lpstr>
      <vt:lpstr>清晰度</vt:lpstr>
      <vt:lpstr>R教學</vt:lpstr>
      <vt:lpstr>如何下載R</vt:lpstr>
      <vt:lpstr>選擇下載地點</vt:lpstr>
      <vt:lpstr>下載Windows 最新版本R</vt:lpstr>
      <vt:lpstr>選Install R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下載並執行安裝</vt:lpstr>
      <vt:lpstr>安裝完成, 開啟R</vt:lpstr>
      <vt:lpstr>出現R控制台</vt:lpstr>
      <vt:lpstr>進入R時的說明</vt:lpstr>
      <vt:lpstr>獲取和設定您的工作目錄</vt:lpstr>
      <vt:lpstr>簡單的Hello World！練習</vt:lpstr>
      <vt:lpstr>載入程式套件(package)</vt:lpstr>
      <vt:lpstr>載入程式套件(package)</vt:lpstr>
      <vt:lpstr>載入程式套件(package)</vt:lpstr>
      <vt:lpstr>載入程式套件(package)</vt:lpstr>
      <vt:lpstr>載入程式套件(package)</vt:lpstr>
      <vt:lpstr>付出最多的人，也是收穫最多的人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chi lo</cp:lastModifiedBy>
  <cp:revision>60</cp:revision>
  <dcterms:created xsi:type="dcterms:W3CDTF">2014-11-07T00:17:44Z</dcterms:created>
  <dcterms:modified xsi:type="dcterms:W3CDTF">2018-05-13T08:43:09Z</dcterms:modified>
</cp:coreProperties>
</file>