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6" r:id="rId3"/>
    <p:sldId id="357" r:id="rId4"/>
    <p:sldId id="358" r:id="rId5"/>
    <p:sldId id="362" r:id="rId6"/>
    <p:sldId id="363" r:id="rId7"/>
    <p:sldId id="364" r:id="rId8"/>
    <p:sldId id="365" r:id="rId9"/>
    <p:sldId id="372" r:id="rId10"/>
    <p:sldId id="366" r:id="rId11"/>
    <p:sldId id="359" r:id="rId12"/>
    <p:sldId id="371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262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B11ACE-9B10-4367-8CD9-80D0AC3AE11D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+mj-ea"/>
                <a:cs typeface="Arial Unicode MS" panose="020B0604020202020204" pitchFamily="34" charset="-120"/>
              </a:rPr>
              <a:t>Power bi</a:t>
            </a:r>
            <a:endParaRPr lang="zh-TW" altLang="en-US" b="1" dirty="0">
              <a:latin typeface="+mj-ea"/>
              <a:cs typeface="Arial Unicode MS" panose="020B060402020202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630616" cy="17526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accent2"/>
                </a:solidFill>
                <a:latin typeface="+mj-ea"/>
                <a:ea typeface="+mj-ea"/>
              </a:rPr>
              <a:t>下載與安裝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</a:rPr>
              <a:t>中文版</a:t>
            </a:r>
            <a:r>
              <a:rPr lang="en-US" altLang="zh-TW" sz="3200" b="1" dirty="0" smtClean="0">
                <a:solidFill>
                  <a:schemeClr val="accent2"/>
                </a:solidFill>
                <a:latin typeface="+mj-ea"/>
                <a:ea typeface="+mj-ea"/>
              </a:rPr>
              <a:t>Power BI Desktop</a:t>
            </a:r>
            <a:endParaRPr lang="zh-TW" altLang="en-US" sz="3200" b="1" dirty="0">
              <a:solidFill>
                <a:schemeClr val="accent2"/>
              </a:solidFill>
              <a:latin typeface="+mj-ea"/>
              <a:ea typeface="+mj-ea"/>
            </a:endParaRPr>
          </a:p>
          <a:p>
            <a:pPr lvl="0"/>
            <a:endParaRPr lang="en-US" altLang="zh-TW" sz="3200" b="1" dirty="0">
              <a:solidFill>
                <a:schemeClr val="accent2"/>
              </a:solidFill>
              <a:latin typeface="+mj-ea"/>
              <a:ea typeface="+mj-ea"/>
            </a:endParaRPr>
          </a:p>
          <a:p>
            <a:pPr lvl="0"/>
            <a:endParaRPr lang="zh-TW" altLang="zh-TW" sz="3200" dirty="0">
              <a:solidFill>
                <a:schemeClr val="accent2"/>
              </a:solidFill>
              <a:latin typeface="+mj-ea"/>
              <a:ea typeface="+mj-ea"/>
            </a:endParaRPr>
          </a:p>
          <a:p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182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2" y="1976400"/>
            <a:ext cx="9144000" cy="36545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勾選版本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</a:rPr>
              <a:t>，再按</a:t>
            </a:r>
            <a:r>
              <a:rPr lang="en-US" altLang="zh-TW" b="1" dirty="0">
                <a:solidFill>
                  <a:schemeClr val="accent4"/>
                </a:solidFill>
                <a:latin typeface="微軟正黑體" panose="020B0604030504040204" pitchFamily="34" charset="-120"/>
              </a:rPr>
              <a:t>Next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H="1" flipV="1">
            <a:off x="218982" y="3429000"/>
            <a:ext cx="21602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H="1" flipV="1">
            <a:off x="8686800" y="5522904"/>
            <a:ext cx="21602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48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下</a:t>
            </a:r>
            <a:r>
              <a:rPr lang="zh-TW" altLang="en-US" b="1" dirty="0">
                <a:solidFill>
                  <a:schemeClr val="accent4"/>
                </a:solidFill>
              </a:rPr>
              <a:t>載</a:t>
            </a:r>
            <a:r>
              <a:rPr lang="en-US" altLang="zh-TW" b="1" dirty="0" smtClean="0">
                <a:solidFill>
                  <a:schemeClr val="accent4"/>
                </a:solidFill>
              </a:rPr>
              <a:t>Power BI</a:t>
            </a:r>
            <a:r>
              <a:rPr lang="zh-TW" altLang="en-US" b="1" dirty="0" smtClean="0">
                <a:solidFill>
                  <a:schemeClr val="accent4"/>
                </a:solidFill>
              </a:rPr>
              <a:t> </a:t>
            </a:r>
            <a:r>
              <a:rPr lang="en-US" altLang="zh-TW" b="1" dirty="0">
                <a:solidFill>
                  <a:schemeClr val="accent4"/>
                </a:solidFill>
              </a:rPr>
              <a:t>Desktop</a:t>
            </a:r>
            <a:r>
              <a:rPr lang="zh-TW" altLang="en-US" b="1" dirty="0" smtClean="0">
                <a:solidFill>
                  <a:schemeClr val="accent4"/>
                </a:solidFill>
              </a:rPr>
              <a:t>執行檔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2776"/>
            <a:ext cx="4379288" cy="936104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42398" y="2383648"/>
            <a:ext cx="857929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4"/>
                </a:solidFill>
              </a:rPr>
              <a:t>下載完</a:t>
            </a:r>
            <a:r>
              <a:rPr lang="en-US" altLang="zh-TW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選按已下載完成的</a:t>
            </a:r>
            <a:r>
              <a:rPr lang="zh-TW" altLang="en-US" b="1" dirty="0" smtClean="0">
                <a:solidFill>
                  <a:schemeClr val="accent4"/>
                </a:solidFill>
              </a:rPr>
              <a:t>執行檔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496018"/>
            <a:ext cx="3883943" cy="899406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H="1" flipV="1">
            <a:off x="4355976" y="4081437"/>
            <a:ext cx="313888" cy="5492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129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</a:rPr>
              <a:t>按下一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</a:rPr>
              <a:t>步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5870792" cy="4608512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H="1" flipV="1">
            <a:off x="4932040" y="5962707"/>
            <a:ext cx="313888" cy="5492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01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</a:rPr>
              <a:t>按接受軟體授權合約，再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</a:rPr>
              <a:t>按下一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</a:rPr>
              <a:t>步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5895092" cy="4536504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H="1" flipV="1">
            <a:off x="4588769" y="6152942"/>
            <a:ext cx="313888" cy="5492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H="1" flipV="1">
            <a:off x="899592" y="5589240"/>
            <a:ext cx="313888" cy="5492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3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顯示安裝</a:t>
            </a:r>
            <a:r>
              <a:rPr lang="zh-TW" altLang="en-US" b="1" dirty="0">
                <a:solidFill>
                  <a:schemeClr val="accent4"/>
                </a:solidFill>
              </a:rPr>
              <a:t>路徑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772816"/>
            <a:ext cx="5716921" cy="4536504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H="1" flipV="1">
            <a:off x="4644008" y="5970712"/>
            <a:ext cx="313888" cy="5492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641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</a:rPr>
              <a:t>按安裝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772816"/>
            <a:ext cx="5672189" cy="4392488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H="1" flipV="1">
            <a:off x="4644008" y="5864910"/>
            <a:ext cx="313888" cy="5492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748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正在安裝</a:t>
            </a:r>
            <a:r>
              <a:rPr lang="en-US" altLang="zh-TW" b="1" dirty="0">
                <a:solidFill>
                  <a:schemeClr val="accent4"/>
                </a:solidFill>
              </a:rPr>
              <a:t>Power BI</a:t>
            </a:r>
            <a:r>
              <a:rPr lang="zh-TW" altLang="en-US" b="1" dirty="0">
                <a:solidFill>
                  <a:schemeClr val="accent4"/>
                </a:solidFill>
              </a:rPr>
              <a:t> </a:t>
            </a:r>
            <a:r>
              <a:rPr lang="en-US" altLang="zh-TW" b="1" dirty="0">
                <a:solidFill>
                  <a:schemeClr val="accent4"/>
                </a:solidFill>
              </a:rPr>
              <a:t>Desktop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560070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68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91264" cy="1036819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4"/>
                </a:solidFill>
              </a:rPr>
              <a:t>安裝</a:t>
            </a:r>
            <a:r>
              <a:rPr lang="zh-TW" altLang="en-US" b="1" dirty="0" smtClean="0">
                <a:solidFill>
                  <a:schemeClr val="accent4"/>
                </a:solidFill>
              </a:rPr>
              <a:t>完成</a:t>
            </a:r>
            <a:r>
              <a:rPr lang="zh-TW" altLang="en-US" b="1" dirty="0" smtClean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b="1" dirty="0" smtClean="0">
                <a:solidFill>
                  <a:schemeClr val="accent4"/>
                </a:solidFill>
              </a:rPr>
              <a:t>並啟動</a:t>
            </a:r>
            <a:r>
              <a:rPr lang="en-US" altLang="zh-TW" b="1" dirty="0">
                <a:solidFill>
                  <a:schemeClr val="accent4"/>
                </a:solidFill>
              </a:rPr>
              <a:t>Power BI</a:t>
            </a:r>
            <a:r>
              <a:rPr lang="zh-TW" altLang="en-US" b="1" dirty="0">
                <a:solidFill>
                  <a:schemeClr val="accent4"/>
                </a:solidFill>
              </a:rPr>
              <a:t> </a:t>
            </a:r>
            <a:r>
              <a:rPr lang="en-US" altLang="zh-TW" b="1" dirty="0">
                <a:solidFill>
                  <a:schemeClr val="accent4"/>
                </a:solidFill>
              </a:rPr>
              <a:t>Desktop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5741710" cy="4464496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H="1" flipV="1">
            <a:off x="4860032" y="6034715"/>
            <a:ext cx="313888" cy="5492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976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進入</a:t>
            </a:r>
            <a:r>
              <a:rPr lang="en-US" altLang="zh-TW" b="1" dirty="0" smtClean="0">
                <a:solidFill>
                  <a:schemeClr val="accent4"/>
                </a:solidFill>
              </a:rPr>
              <a:t>Power BI Desktop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3422"/>
            <a:ext cx="9144000" cy="52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9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63480" y="1484784"/>
            <a:ext cx="2973016" cy="4392488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在哪裡</a:t>
            </a:r>
            <a:r>
              <a:rPr lang="zh-TW" altLang="en-US" sz="3200" dirty="0"/>
              <a:t>我們</a:t>
            </a:r>
            <a:r>
              <a:rPr lang="zh-TW" altLang="en-US" sz="3200" dirty="0" smtClean="0"/>
              <a:t>可以</a:t>
            </a:r>
            <a:r>
              <a:rPr lang="zh-TW" altLang="en-US" sz="3200" dirty="0"/>
              <a:t>向您發送</a:t>
            </a:r>
            <a:r>
              <a:rPr lang="en-US" altLang="zh-TW" sz="3200" dirty="0"/>
              <a:t>Power BI</a:t>
            </a:r>
            <a:r>
              <a:rPr lang="zh-TW" altLang="en-US" sz="3200" dirty="0"/>
              <a:t>的最新提示和技巧</a:t>
            </a:r>
            <a:r>
              <a:rPr lang="zh-TW" altLang="en-US" sz="3200" dirty="0" smtClean="0"/>
              <a:t>？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不填者按已經有</a:t>
            </a:r>
            <a:r>
              <a:rPr lang="en-US" altLang="zh-TW" sz="3200" dirty="0" smtClean="0"/>
              <a:t>Power BI</a:t>
            </a:r>
            <a:r>
              <a:rPr lang="zh-TW" altLang="en-US" sz="3200" dirty="0" smtClean="0"/>
              <a:t>帳戶</a:t>
            </a:r>
            <a:endParaRPr lang="zh-TW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9" y="28850"/>
            <a:ext cx="5705475" cy="6677025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>
            <a:off x="1979712" y="6525344"/>
            <a:ext cx="288032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11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進入</a:t>
            </a:r>
            <a:r>
              <a:rPr lang="en-US" altLang="zh-TW" b="1" dirty="0" smtClean="0">
                <a:solidFill>
                  <a:schemeClr val="accent4"/>
                </a:solidFill>
              </a:rPr>
              <a:t>Power BI</a:t>
            </a:r>
            <a:r>
              <a:rPr lang="zh-TW" altLang="en-US" b="1" dirty="0" smtClean="0">
                <a:solidFill>
                  <a:schemeClr val="accent4"/>
                </a:solidFill>
              </a:rPr>
              <a:t>官網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開啟瀏覽器</a:t>
            </a:r>
            <a:r>
              <a:rPr lang="zh-TW" altLang="en-US" sz="2800" dirty="0" smtClean="0"/>
              <a:t>，輸入網址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zh-TW" altLang="en-US" sz="2800" dirty="0"/>
          </a:p>
          <a:p>
            <a:r>
              <a:rPr lang="en-US" altLang="zh-TW" sz="2800" dirty="0" smtClean="0"/>
              <a:t>https://powerbi.Microsoft.com/zh-tw/</a:t>
            </a:r>
            <a:endParaRPr lang="zh-TW" altLang="en-US" sz="2800" dirty="0"/>
          </a:p>
          <a:p>
            <a:r>
              <a:rPr lang="zh-TW" altLang="en-US" sz="2800" dirty="0" smtClean="0"/>
              <a:t>進入</a:t>
            </a:r>
            <a:r>
              <a:rPr lang="en-US" altLang="zh-TW" sz="2800" dirty="0" smtClean="0"/>
              <a:t>Power BI</a:t>
            </a:r>
            <a:r>
              <a:rPr lang="zh-TW" altLang="en-US" sz="2800" dirty="0" smtClean="0"/>
              <a:t>的官網</a:t>
            </a:r>
            <a:endParaRPr lang="zh-TW" altLang="en-US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8714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384"/>
            <a:ext cx="5670673" cy="6858000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 flipV="1">
            <a:off x="3358208" y="6234859"/>
            <a:ext cx="432048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H="1" flipV="1">
            <a:off x="477888" y="6035860"/>
            <a:ext cx="432048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063480" y="1484784"/>
            <a:ext cx="2973016" cy="4392488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/>
              <a:t>在哪裡</a:t>
            </a:r>
            <a:r>
              <a:rPr lang="zh-TW" altLang="en-US" sz="3200" dirty="0"/>
              <a:t>我們</a:t>
            </a:r>
            <a:r>
              <a:rPr lang="zh-TW" altLang="en-US" sz="3200" dirty="0" smtClean="0"/>
              <a:t>可以</a:t>
            </a:r>
            <a:r>
              <a:rPr lang="zh-TW" altLang="en-US" sz="3200" dirty="0"/>
              <a:t>向您發送</a:t>
            </a:r>
            <a:r>
              <a:rPr lang="en-US" altLang="zh-TW" sz="3200" dirty="0"/>
              <a:t>Power BI</a:t>
            </a:r>
            <a:r>
              <a:rPr lang="zh-TW" altLang="en-US" sz="3200" dirty="0"/>
              <a:t>的最新提示和技巧</a:t>
            </a:r>
            <a:r>
              <a:rPr lang="zh-TW" altLang="en-US" sz="3200" dirty="0" smtClean="0"/>
              <a:t>？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填寫</a:t>
            </a:r>
            <a:r>
              <a:rPr lang="zh-TW" altLang="en-US" sz="3200" dirty="0" smtClean="0"/>
              <a:t>者填完資料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按 </a:t>
            </a:r>
            <a:r>
              <a:rPr lang="en-US" altLang="zh-TW" sz="3200" dirty="0" smtClean="0"/>
              <a:t>I accept</a:t>
            </a:r>
            <a:br>
              <a:rPr lang="en-US" altLang="zh-TW" sz="3200" dirty="0" smtClean="0"/>
            </a:br>
            <a:r>
              <a:rPr lang="zh-TW" altLang="en-US" sz="3200" dirty="0" smtClean="0"/>
              <a:t>再按 </a:t>
            </a:r>
            <a:r>
              <a:rPr lang="en-US" altLang="zh-TW" sz="3200" dirty="0" smtClean="0"/>
              <a:t>Done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59388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歡迎畫面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44000" cy="4762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700808"/>
            <a:ext cx="3203848" cy="3024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-42116" y="472514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左邊方便開啟最近使用過的檔案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035918" y="4725144"/>
            <a:ext cx="3115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右邊可以選擇新增功能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連到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Power BI 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部落格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、論壇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、教學課程等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8604448" y="1524000"/>
            <a:ext cx="288032" cy="4648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034788" y="106162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按右上角的 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X</a:t>
            </a:r>
          </a:p>
          <a:p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可關閉此視窗</a:t>
            </a:r>
            <a:endParaRPr lang="zh-TW" altLang="en-US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3962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4"/>
                </a:solidFill>
              </a:rPr>
              <a:t>Power </a:t>
            </a:r>
            <a:r>
              <a:rPr lang="en-US" altLang="zh-TW" b="1" dirty="0">
                <a:solidFill>
                  <a:schemeClr val="accent4"/>
                </a:solidFill>
              </a:rPr>
              <a:t>BI</a:t>
            </a:r>
            <a:r>
              <a:rPr lang="zh-TW" altLang="en-US" b="1" dirty="0">
                <a:solidFill>
                  <a:schemeClr val="accent4"/>
                </a:solidFill>
              </a:rPr>
              <a:t> </a:t>
            </a:r>
            <a:r>
              <a:rPr lang="en-US" altLang="zh-TW" b="1" dirty="0" smtClean="0">
                <a:solidFill>
                  <a:schemeClr val="accent4"/>
                </a:solidFill>
              </a:rPr>
              <a:t>Desktop</a:t>
            </a:r>
            <a:r>
              <a:rPr lang="zh-TW" altLang="en-US" b="1" dirty="0" smtClean="0">
                <a:solidFill>
                  <a:schemeClr val="accent4"/>
                </a:solidFill>
              </a:rPr>
              <a:t>介面環境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72816"/>
            <a:ext cx="8839200" cy="48768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621250" y="446847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工作區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1560" y="3284984"/>
            <a:ext cx="4896544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99592" y="6093296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99708" y="54319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頁</a:t>
            </a:r>
            <a:r>
              <a:rPr lang="zh-TW" altLang="en-US" b="1" dirty="0" smtClean="0">
                <a:solidFill>
                  <a:srgbClr val="FF0000"/>
                </a:solidFill>
              </a:rPr>
              <a:t>面標籤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18" name="直線單箭頭接點 17"/>
          <p:cNvCxnSpPr>
            <a:stCxn id="13" idx="0"/>
          </p:cNvCxnSpPr>
          <p:nvPr/>
        </p:nvCxnSpPr>
        <p:spPr>
          <a:xfrm flipV="1">
            <a:off x="1259632" y="5784222"/>
            <a:ext cx="144016" cy="3090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669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三</a:t>
            </a:r>
            <a:r>
              <a:rPr lang="zh-TW" altLang="en-US" b="1" dirty="0">
                <a:solidFill>
                  <a:schemeClr val="accent4"/>
                </a:solidFill>
              </a:rPr>
              <a:t>個</a:t>
            </a:r>
            <a:r>
              <a:rPr lang="zh-TW" altLang="en-US" b="1" dirty="0">
                <a:solidFill>
                  <a:srgbClr val="FF0000"/>
                </a:solidFill>
              </a:rPr>
              <a:t>檢視模式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72816"/>
            <a:ext cx="8839200" cy="48768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7504" y="3212976"/>
            <a:ext cx="50405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1560" y="32849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報告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504" y="3645024"/>
            <a:ext cx="50405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7504" y="4067780"/>
            <a:ext cx="50405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13301" y="36450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資</a:t>
            </a:r>
            <a:r>
              <a:rPr lang="zh-TW" altLang="en-US" b="1" dirty="0">
                <a:solidFill>
                  <a:srgbClr val="FF0000"/>
                </a:solidFill>
              </a:rPr>
              <a:t>料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11560" y="40677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關聯</a:t>
            </a:r>
            <a:r>
              <a:rPr lang="zh-TW" altLang="en-US" b="1" dirty="0">
                <a:solidFill>
                  <a:srgbClr val="FF0000"/>
                </a:solidFill>
              </a:rPr>
              <a:t>性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11560" y="4561929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主要由報告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、資料、關聯性三個檢視模式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互相搭配應用，將資料數據視覺化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7170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資料</a:t>
            </a:r>
            <a:r>
              <a:rPr lang="zh-TW" altLang="en-US" b="1" dirty="0" smtClean="0">
                <a:solidFill>
                  <a:schemeClr val="accent4"/>
                </a:solidFill>
              </a:rPr>
              <a:t>檢視</a:t>
            </a:r>
            <a:r>
              <a:rPr lang="zh-TW" altLang="en-US" b="1" dirty="0">
                <a:solidFill>
                  <a:schemeClr val="accent4"/>
                </a:solidFill>
              </a:rPr>
              <a:t>模式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524000"/>
            <a:ext cx="8858250" cy="531495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540675" y="52292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可看到資料的內容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2875" y="3356992"/>
            <a:ext cx="468685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0" y="3789040"/>
            <a:ext cx="142875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148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關聯</a:t>
            </a:r>
            <a:r>
              <a:rPr lang="zh-TW" altLang="en-US" b="1" dirty="0">
                <a:solidFill>
                  <a:srgbClr val="FF0000"/>
                </a:solidFill>
              </a:rPr>
              <a:t>性</a:t>
            </a:r>
            <a:r>
              <a:rPr lang="zh-TW" altLang="en-US" b="1" dirty="0" smtClean="0">
                <a:solidFill>
                  <a:schemeClr val="accent4"/>
                </a:solidFill>
              </a:rPr>
              <a:t>檢視</a:t>
            </a:r>
            <a:r>
              <a:rPr lang="zh-TW" altLang="en-US" b="1" dirty="0">
                <a:solidFill>
                  <a:schemeClr val="accent4"/>
                </a:solidFill>
              </a:rPr>
              <a:t>模式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1559169"/>
            <a:ext cx="8886825" cy="5324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8587" y="3789040"/>
            <a:ext cx="410965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0" y="4213118"/>
            <a:ext cx="142875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259632" y="3429000"/>
            <a:ext cx="576064" cy="21602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259632" y="5661248"/>
            <a:ext cx="576064" cy="21602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923928" y="4760314"/>
            <a:ext cx="648071" cy="252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237080" y="5949280"/>
            <a:ext cx="648071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704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窗格摺疊</a:t>
            </a:r>
            <a:r>
              <a:rPr lang="en-US" altLang="zh-TW" b="1" dirty="0" smtClean="0">
                <a:solidFill>
                  <a:schemeClr val="accent4"/>
                </a:solidFill>
              </a:rPr>
              <a:t>/</a:t>
            </a:r>
            <a:r>
              <a:rPr lang="zh-TW" altLang="en-US" b="1" dirty="0" smtClean="0">
                <a:solidFill>
                  <a:schemeClr val="accent4"/>
                </a:solidFill>
              </a:rPr>
              <a:t>展開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484784"/>
            <a:ext cx="8848725" cy="5334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6588224" y="2708920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8229600" y="2708920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059832" y="3148086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按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&gt;</a:t>
            </a:r>
            <a:r>
              <a:rPr lang="zh-TW" altLang="en-US" sz="2400" b="1" dirty="0">
                <a:solidFill>
                  <a:srgbClr val="FF0000"/>
                </a:solidFill>
              </a:rPr>
              <a:t>箭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號可摺疊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11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窗格摺疊</a:t>
            </a:r>
            <a:r>
              <a:rPr lang="en-US" altLang="zh-TW" b="1" dirty="0">
                <a:solidFill>
                  <a:schemeClr val="accent4"/>
                </a:solidFill>
              </a:rPr>
              <a:t>/</a:t>
            </a:r>
            <a:r>
              <a:rPr lang="zh-TW" altLang="en-US" b="1" dirty="0">
                <a:solidFill>
                  <a:schemeClr val="accent4"/>
                </a:solidFill>
              </a:rPr>
              <a:t>展開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839200" cy="52959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8229600" y="2708920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676938" y="3068960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按</a:t>
            </a:r>
            <a:r>
              <a:rPr lang="en-US" altLang="zh-TW" sz="2400" b="1" smtClean="0">
                <a:solidFill>
                  <a:srgbClr val="FF0000"/>
                </a:solidFill>
              </a:rPr>
              <a:t>&lt;</a:t>
            </a:r>
            <a:r>
              <a:rPr lang="zh-TW" altLang="en-US" sz="2400" b="1" smtClean="0">
                <a:solidFill>
                  <a:srgbClr val="FF0000"/>
                </a:solidFill>
              </a:rPr>
              <a:t>箭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號可展開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94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付出最多的人，也是收穫最多的人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r>
              <a:rPr lang="zh-TW" altLang="en-US" sz="2800" b="1" dirty="0">
                <a:solidFill>
                  <a:srgbClr val="92D050"/>
                </a:solidFill>
                <a:latin typeface="+mj-ea"/>
              </a:rPr>
              <a:t>共勉之</a:t>
            </a:r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endParaRPr lang="zh-TW" altLang="en-US" sz="2800" b="1" dirty="0">
              <a:solidFill>
                <a:srgbClr val="92D05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525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5403"/>
            <a:ext cx="9144000" cy="539854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4"/>
                </a:solidFill>
              </a:rPr>
              <a:t>Power BI</a:t>
            </a:r>
            <a:r>
              <a:rPr lang="zh-TW" altLang="en-US" b="1" dirty="0">
                <a:solidFill>
                  <a:schemeClr val="accent4"/>
                </a:solidFill>
              </a:rPr>
              <a:t>官網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08335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按免費開始按鈕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800"/>
            <a:ext cx="4467225" cy="2428875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H="1" flipV="1">
            <a:off x="2987824" y="3661632"/>
            <a:ext cx="288032" cy="6314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84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29232"/>
            <a:ext cx="6660232" cy="49784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接著</a:t>
            </a:r>
            <a:r>
              <a:rPr lang="zh-TW" altLang="en-US" b="1" dirty="0" smtClean="0">
                <a:solidFill>
                  <a:srgbClr val="FF0000"/>
                </a:solidFill>
              </a:rPr>
              <a:t>不要</a:t>
            </a:r>
            <a:r>
              <a:rPr lang="zh-TW" altLang="en-US" b="1" dirty="0" smtClean="0">
                <a:solidFill>
                  <a:srgbClr val="FF0000"/>
                </a:solidFill>
              </a:rPr>
              <a:t>按</a:t>
            </a:r>
            <a:r>
              <a:rPr lang="en-US" altLang="zh-TW" b="1" dirty="0" smtClean="0">
                <a:solidFill>
                  <a:schemeClr val="accent4"/>
                </a:solidFill>
              </a:rPr>
              <a:t>Use </a:t>
            </a:r>
            <a:r>
              <a:rPr lang="en-US" altLang="zh-TW" b="1" dirty="0" smtClean="0">
                <a:solidFill>
                  <a:schemeClr val="accent4"/>
                </a:solidFill>
              </a:rPr>
              <a:t>it free</a:t>
            </a:r>
            <a:r>
              <a:rPr lang="zh-TW" altLang="en-US" b="1" dirty="0" smtClean="0">
                <a:solidFill>
                  <a:schemeClr val="accent4"/>
                </a:solidFill>
              </a:rPr>
              <a:t>按鈕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711833" y="3023374"/>
            <a:ext cx="305724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按此處會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裝英文版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向下箭號 6"/>
          <p:cNvSpPr/>
          <p:nvPr/>
        </p:nvSpPr>
        <p:spPr>
          <a:xfrm>
            <a:off x="5436096" y="58052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084168" y="598447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瀏覽器往下拉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3030069" y="3212976"/>
            <a:ext cx="36004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41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7552930" cy="49598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按下載下方</a:t>
            </a:r>
            <a:r>
              <a:rPr lang="zh-TW" altLang="en-US" b="1" dirty="0" smtClean="0">
                <a:solidFill>
                  <a:schemeClr val="accent4"/>
                </a:solidFill>
              </a:rPr>
              <a:t>的</a:t>
            </a:r>
            <a:r>
              <a:rPr lang="en-US" altLang="zh-TW" b="1" dirty="0">
                <a:solidFill>
                  <a:schemeClr val="accent4"/>
                </a:solidFill>
              </a:rPr>
              <a:t>P</a:t>
            </a:r>
            <a:r>
              <a:rPr lang="en-US" altLang="zh-TW" b="1" dirty="0" smtClean="0">
                <a:solidFill>
                  <a:schemeClr val="accent4"/>
                </a:solidFill>
              </a:rPr>
              <a:t>ower </a:t>
            </a:r>
            <a:r>
              <a:rPr lang="en-US" altLang="zh-TW" b="1" dirty="0" smtClean="0">
                <a:solidFill>
                  <a:schemeClr val="accent4"/>
                </a:solidFill>
              </a:rPr>
              <a:t>BI Desktop</a:t>
            </a:r>
            <a:r>
              <a:rPr lang="zh-TW" altLang="en-US" b="1" dirty="0" smtClean="0">
                <a:solidFill>
                  <a:schemeClr val="accent4"/>
                </a:solidFill>
              </a:rPr>
              <a:t>按鈕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375205" y="5039524"/>
            <a:ext cx="144016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H="1" flipV="1">
            <a:off x="5658421" y="5412991"/>
            <a:ext cx="313888" cy="5492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89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選擇</a:t>
            </a:r>
            <a:r>
              <a:rPr lang="zh-TW" altLang="en-US" b="1" dirty="0" smtClean="0">
                <a:solidFill>
                  <a:srgbClr val="FF0000"/>
                </a:solidFill>
              </a:rPr>
              <a:t>進階下載選項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5238750" cy="4524375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H="1" flipV="1">
            <a:off x="1187624" y="6021288"/>
            <a:ext cx="313888" cy="5492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0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288" cy="99060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將語言從</a:t>
            </a:r>
            <a:r>
              <a:rPr lang="en-US" altLang="zh-TW" sz="36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English</a:t>
            </a:r>
            <a:r>
              <a:rPr lang="zh-TW" altLang="en-US" sz="36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改成</a:t>
            </a:r>
            <a:r>
              <a:rPr lang="en-US" altLang="zh-TW" sz="36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Chinese (Traditional)</a:t>
            </a:r>
            <a:endParaRPr lang="zh-TW" altLang="en-US" sz="36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38" y="1628800"/>
            <a:ext cx="7800975" cy="227647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63" y="4221088"/>
            <a:ext cx="7562850" cy="20764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267744" y="6244019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等一下才會變成繁體中文</a:t>
            </a:r>
            <a:r>
              <a:rPr lang="en-US" altLang="zh-TW" dirty="0" smtClean="0"/>
              <a:t>, </a:t>
            </a:r>
            <a:r>
              <a:rPr lang="zh-TW" altLang="en-US" dirty="0" smtClean="0"/>
              <a:t>請</a:t>
            </a:r>
            <a:r>
              <a:rPr lang="zh-TW" altLang="en-US" dirty="0"/>
              <a:t>看</a:t>
            </a:r>
            <a:r>
              <a:rPr lang="zh-TW" altLang="en-US" dirty="0" smtClean="0"/>
              <a:t>下頁投影片</a:t>
            </a:r>
            <a:endParaRPr lang="zh-TW" altLang="en-US" dirty="0"/>
          </a:p>
        </p:txBody>
      </p:sp>
      <p:sp>
        <p:nvSpPr>
          <p:cNvPr id="5" name="向下箭號 4"/>
          <p:cNvSpPr/>
          <p:nvPr/>
        </p:nvSpPr>
        <p:spPr>
          <a:xfrm>
            <a:off x="3707904" y="37318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627784" y="2996952"/>
            <a:ext cx="273630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627784" y="5517232"/>
            <a:ext cx="273630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710844" y="408735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改成繁體中文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5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自動變成繁體中文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16832"/>
            <a:ext cx="7562850" cy="2181225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H="1" flipV="1">
            <a:off x="7020272" y="3645024"/>
            <a:ext cx="313888" cy="5492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7334160" y="399328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按下載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3584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3166</TotalTime>
  <Words>307</Words>
  <Application>Microsoft Office PowerPoint</Application>
  <PresentationFormat>如螢幕大小 (4:3)</PresentationFormat>
  <Paragraphs>56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Arial Unicode MS</vt:lpstr>
      <vt:lpstr>微軟正黑體</vt:lpstr>
      <vt:lpstr>新細明體</vt:lpstr>
      <vt:lpstr>Arial</vt:lpstr>
      <vt:lpstr>清晰度</vt:lpstr>
      <vt:lpstr>Power bi</vt:lpstr>
      <vt:lpstr>進入Power BI官網</vt:lpstr>
      <vt:lpstr>Power BI官網</vt:lpstr>
      <vt:lpstr>按免費開始按鈕</vt:lpstr>
      <vt:lpstr>接著不要按Use it free按鈕</vt:lpstr>
      <vt:lpstr>按下載下方的Power BI Desktop按鈕</vt:lpstr>
      <vt:lpstr>選擇進階下載選項</vt:lpstr>
      <vt:lpstr>將語言從English改成Chinese (Traditional)</vt:lpstr>
      <vt:lpstr>自動變成繁體中文</vt:lpstr>
      <vt:lpstr>勾選版本，再按Next</vt:lpstr>
      <vt:lpstr>下載Power BI Desktop執行檔</vt:lpstr>
      <vt:lpstr>按下一步</vt:lpstr>
      <vt:lpstr>按接受軟體授權合約，再按下一步</vt:lpstr>
      <vt:lpstr>顯示安裝路徑</vt:lpstr>
      <vt:lpstr>按安裝</vt:lpstr>
      <vt:lpstr>正在安裝Power BI Desktop</vt:lpstr>
      <vt:lpstr>安裝完成，並啟動Power BI Desktop</vt:lpstr>
      <vt:lpstr>進入Power BI Desktop</vt:lpstr>
      <vt:lpstr>在哪裡我們可以向您發送Power BI的最新提示和技巧？  不填者按已經有Power BI帳戶</vt:lpstr>
      <vt:lpstr>在哪裡我們可以向您發送Power BI的最新提示和技巧？  填寫者填完資料 按 I accept 再按 Done </vt:lpstr>
      <vt:lpstr>歡迎畫面</vt:lpstr>
      <vt:lpstr>Power BI Desktop介面環境</vt:lpstr>
      <vt:lpstr>三個檢視模式</vt:lpstr>
      <vt:lpstr>資料檢視模式</vt:lpstr>
      <vt:lpstr>關聯性檢視模式</vt:lpstr>
      <vt:lpstr>窗格摺疊/展開</vt:lpstr>
      <vt:lpstr>窗格摺疊/展開</vt:lpstr>
      <vt:lpstr>付出最多的人，也是收穫最多的人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教學</dc:title>
  <dc:creator>chilo</dc:creator>
  <cp:lastModifiedBy>MSI</cp:lastModifiedBy>
  <cp:revision>207</cp:revision>
  <dcterms:created xsi:type="dcterms:W3CDTF">2014-11-07T00:17:44Z</dcterms:created>
  <dcterms:modified xsi:type="dcterms:W3CDTF">2019-10-20T11:28:15Z</dcterms:modified>
</cp:coreProperties>
</file>