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73" r:id="rId4"/>
    <p:sldId id="274" r:id="rId5"/>
    <p:sldId id="264" r:id="rId6"/>
    <p:sldId id="265" r:id="rId7"/>
    <p:sldId id="266" r:id="rId8"/>
    <p:sldId id="269" r:id="rId9"/>
    <p:sldId id="267" r:id="rId10"/>
    <p:sldId id="268" r:id="rId11"/>
    <p:sldId id="270" r:id="rId12"/>
    <p:sldId id="271" r:id="rId13"/>
    <p:sldId id="272" r:id="rId14"/>
    <p:sldId id="262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4D8277C2-8158-42FD-9516-6ACB5614E395}">
          <p14:sldIdLst>
            <p14:sldId id="256"/>
            <p14:sldId id="263"/>
            <p14:sldId id="273"/>
            <p14:sldId id="274"/>
            <p14:sldId id="264"/>
            <p14:sldId id="265"/>
            <p14:sldId id="266"/>
            <p14:sldId id="269"/>
            <p14:sldId id="267"/>
            <p14:sldId id="268"/>
            <p14:sldId id="270"/>
            <p14:sldId id="271"/>
            <p14:sldId id="272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+mj-ea"/>
              </a:rPr>
              <a:t>R</a:t>
            </a:r>
            <a:r>
              <a:rPr lang="zh-TW" altLang="en-US" b="1" dirty="0" smtClean="0">
                <a:latin typeface="+mj-ea"/>
              </a:rPr>
              <a:t>教學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altLang="zh-TW" b="1" dirty="0" smtClean="0">
                <a:latin typeface="+mj-ea"/>
                <a:ea typeface="+mj-ea"/>
              </a:rPr>
              <a:t>A short R session (</a:t>
            </a:r>
            <a:r>
              <a:rPr lang="zh-TW" altLang="en-US" b="1" dirty="0" smtClean="0">
                <a:latin typeface="+mj-ea"/>
                <a:ea typeface="+mj-ea"/>
              </a:rPr>
              <a:t>一個簡短的</a:t>
            </a:r>
            <a:r>
              <a:rPr lang="en-US" altLang="zh-TW" b="1" dirty="0" smtClean="0">
                <a:latin typeface="+mj-ea"/>
                <a:ea typeface="+mj-ea"/>
              </a:rPr>
              <a:t>R</a:t>
            </a:r>
            <a:r>
              <a:rPr lang="zh-TW" altLang="en-US" b="1" dirty="0" smtClean="0">
                <a:latin typeface="+mj-ea"/>
                <a:ea typeface="+mj-ea"/>
              </a:rPr>
              <a:t>課程</a:t>
            </a:r>
            <a:r>
              <a:rPr lang="en-US" altLang="zh-TW" b="1" dirty="0" smtClean="0">
                <a:latin typeface="+mj-ea"/>
                <a:ea typeface="+mj-ea"/>
              </a:rPr>
              <a:t>)</a:t>
            </a:r>
          </a:p>
          <a:p>
            <a:pPr lvl="0"/>
            <a:endParaRPr lang="en-US" altLang="zh-TW" b="1" dirty="0">
              <a:latin typeface="+mj-ea"/>
              <a:ea typeface="+mj-ea"/>
            </a:endParaRPr>
          </a:p>
          <a:p>
            <a:pPr lvl="0"/>
            <a:endParaRPr lang="en-US" altLang="zh-TW" b="1" dirty="0" smtClean="0">
              <a:latin typeface="+mj-ea"/>
              <a:ea typeface="+mj-ea"/>
            </a:endParaRPr>
          </a:p>
          <a:p>
            <a:pPr lvl="0" algn="r"/>
            <a:r>
              <a:rPr lang="zh-TW" altLang="en-US" b="1" dirty="0" smtClean="0">
                <a:latin typeface="+mj-ea"/>
                <a:ea typeface="+mj-ea"/>
              </a:rPr>
              <a:t>羅琪老師</a:t>
            </a:r>
            <a:endParaRPr lang="zh-TW" altLang="zh-TW" dirty="0">
              <a:latin typeface="+mj-ea"/>
              <a:ea typeface="+mj-ea"/>
            </a:endParaRPr>
          </a:p>
          <a:p>
            <a:endParaRPr lang="zh-TW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8203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將</a:t>
            </a:r>
            <a:r>
              <a:rPr lang="en-US" altLang="zh-TW" b="1" dirty="0" smtClean="0">
                <a:solidFill>
                  <a:schemeClr val="accent3"/>
                </a:solidFill>
              </a:rPr>
              <a:t>excel</a:t>
            </a:r>
            <a:r>
              <a:rPr lang="zh-TW" altLang="en-US" b="1" dirty="0" smtClean="0">
                <a:solidFill>
                  <a:schemeClr val="accent3"/>
                </a:solidFill>
              </a:rPr>
              <a:t>資料</a:t>
            </a:r>
            <a:r>
              <a:rPr lang="zh-TW" altLang="en-US" b="1" dirty="0">
                <a:solidFill>
                  <a:schemeClr val="accent3"/>
                </a:solidFill>
              </a:rPr>
              <a:t>檔案</a:t>
            </a:r>
            <a:r>
              <a:rPr lang="en-US" altLang="zh-TW" b="1" dirty="0" smtClean="0">
                <a:solidFill>
                  <a:schemeClr val="accent3"/>
                </a:solidFill>
              </a:rPr>
              <a:t>austpop.csv</a:t>
            </a:r>
            <a:r>
              <a:rPr lang="zh-TW" altLang="en-US" b="1" dirty="0" smtClean="0">
                <a:solidFill>
                  <a:schemeClr val="accent3"/>
                </a:solidFill>
              </a:rPr>
              <a:t>讀入</a:t>
            </a:r>
            <a:r>
              <a:rPr lang="en-US" altLang="zh-TW" b="1" dirty="0">
                <a:solidFill>
                  <a:schemeClr val="accent3"/>
                </a:solidFill>
              </a:rPr>
              <a:t>R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austpop1&lt;-read.csv("c:/RData/austpop.csv")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austpop1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 Year  </a:t>
            </a:r>
            <a:r>
              <a:rPr lang="en-US" altLang="zh-TW" dirty="0">
                <a:solidFill>
                  <a:srgbClr val="0070C0"/>
                </a:solidFill>
                <a:latin typeface="Lucida Console" panose="020B0609040504020204" pitchFamily="49" charset="0"/>
              </a:rPr>
              <a:t>NSW Vic.  </a:t>
            </a:r>
            <a:r>
              <a:rPr lang="en-US" altLang="zh-TW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Qld</a:t>
            </a:r>
            <a:r>
              <a:rPr lang="en-US" altLang="zh-TW" dirty="0">
                <a:solidFill>
                  <a:srgbClr val="0070C0"/>
                </a:solidFill>
                <a:latin typeface="Lucida Console" panose="020B0609040504020204" pitchFamily="49" charset="0"/>
              </a:rPr>
              <a:t>   SA   WA Tas.  NT ACT Aust.</a:t>
            </a:r>
            <a:endParaRPr lang="zh-TW" altLang="zh-TW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  <a:latin typeface="Lucida Console" panose="020B0609040504020204" pitchFamily="49" charset="0"/>
              </a:rPr>
              <a:t>1 1917 1904 1409  683  440  306  193   5   3  4941</a:t>
            </a:r>
            <a:endParaRPr lang="zh-TW" altLang="zh-TW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  <a:latin typeface="Lucida Console" panose="020B0609040504020204" pitchFamily="49" charset="0"/>
              </a:rPr>
              <a:t>2 1927 2402 1727  873  565  392  211   4   8  6182</a:t>
            </a:r>
            <a:endParaRPr lang="zh-TW" altLang="zh-TW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  <a:latin typeface="Lucida Console" panose="020B0609040504020204" pitchFamily="49" charset="0"/>
              </a:rPr>
              <a:t>3 1937 2693 1853  993  589  457  233   6  11  6836</a:t>
            </a:r>
            <a:endParaRPr lang="zh-TW" altLang="zh-TW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  <a:latin typeface="Lucida Console" panose="020B0609040504020204" pitchFamily="49" charset="0"/>
              </a:rPr>
              <a:t>4 1947 2985 2055 1106  646  502  257  11  17  7579</a:t>
            </a:r>
            <a:endParaRPr lang="zh-TW" altLang="zh-TW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  <a:latin typeface="Lucida Console" panose="020B0609040504020204" pitchFamily="49" charset="0"/>
              </a:rPr>
              <a:t>5 1957 3625 2656 1413  873  688  326  21  38  9640</a:t>
            </a:r>
            <a:endParaRPr lang="zh-TW" altLang="zh-TW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  <a:latin typeface="Lucida Console" panose="020B0609040504020204" pitchFamily="49" charset="0"/>
              </a:rPr>
              <a:t>6 1967 4295 3274 1700 1110  879  375  62 103 11799</a:t>
            </a:r>
            <a:endParaRPr lang="zh-TW" altLang="zh-TW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  <a:latin typeface="Lucida Console" panose="020B0609040504020204" pitchFamily="49" charset="0"/>
              </a:rPr>
              <a:t>7 1977 5002 3837 2130 1286 1204  415 104 214 14192</a:t>
            </a:r>
            <a:endParaRPr lang="zh-TW" altLang="zh-TW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  <a:latin typeface="Lucida Console" panose="020B0609040504020204" pitchFamily="49" charset="0"/>
              </a:rPr>
              <a:t>8 1987 5617 4210 2675 1393 1496  449 158 265 16264</a:t>
            </a:r>
            <a:endParaRPr lang="zh-TW" altLang="zh-TW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  <a:latin typeface="Lucida Console" panose="020B0609040504020204" pitchFamily="49" charset="0"/>
              </a:rPr>
              <a:t>9 1997 6274 4605 3401 1480 1798  474 187 310 </a:t>
            </a:r>
            <a:r>
              <a:rPr lang="en-US" altLang="zh-TW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18532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3035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建立</a:t>
            </a:r>
            <a:r>
              <a:rPr lang="en-US" altLang="zh-TW" b="1" dirty="0" smtClean="0">
                <a:solidFill>
                  <a:schemeClr val="accent3"/>
                </a:solidFill>
              </a:rPr>
              <a:t>data frame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3192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+mn-ea"/>
              </a:rPr>
              <a:t>上面資料是鬆緊帶的資料</a:t>
            </a:r>
            <a:endParaRPr lang="en-US" altLang="zh-TW" sz="28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+mn-ea"/>
              </a:rPr>
              <a:t>stretch-</a:t>
            </a:r>
            <a:r>
              <a:rPr lang="zh-TW" altLang="en-US" sz="2800" dirty="0" smtClean="0">
                <a:latin typeface="+mn-ea"/>
              </a:rPr>
              <a:t>拉的長度</a:t>
            </a:r>
            <a:endParaRPr lang="en-US" altLang="zh-TW" sz="28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+mn-ea"/>
              </a:rPr>
              <a:t>distance-</a:t>
            </a:r>
            <a:r>
              <a:rPr lang="zh-TW" altLang="en-US" sz="2800" dirty="0" smtClean="0">
                <a:latin typeface="+mn-ea"/>
              </a:rPr>
              <a:t>彈出的距離</a:t>
            </a:r>
            <a:endParaRPr lang="en-US" altLang="zh-TW" sz="2800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628800"/>
            <a:ext cx="728662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638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建立</a:t>
            </a:r>
            <a:r>
              <a:rPr lang="en-US" altLang="zh-TW" b="1" dirty="0" smtClean="0">
                <a:solidFill>
                  <a:schemeClr val="accent3"/>
                </a:solidFill>
              </a:rPr>
              <a:t>data frame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0787" y="2996952"/>
            <a:ext cx="8229600" cy="3600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elasticband</a:t>
            </a:r>
            <a:r>
              <a:rPr lang="en-US" altLang="zh-TW" dirty="0">
                <a:solidFill>
                  <a:srgbClr val="FF0000"/>
                </a:solidFill>
              </a:rPr>
              <a:t> &lt;- </a:t>
            </a:r>
            <a:r>
              <a:rPr lang="en-US" altLang="zh-TW" dirty="0" err="1">
                <a:solidFill>
                  <a:srgbClr val="FF0000"/>
                </a:solidFill>
              </a:rPr>
              <a:t>data.frame</a:t>
            </a:r>
            <a:r>
              <a:rPr lang="en-US" altLang="zh-TW" dirty="0">
                <a:solidFill>
                  <a:srgbClr val="FF0000"/>
                </a:solidFill>
              </a:rPr>
              <a:t>(stretch=c(46,54,48,50,44,42,52),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distance=c(148,182,173,166,109,141,166</a:t>
            </a:r>
            <a:r>
              <a:rPr lang="en-US" altLang="zh-TW" dirty="0">
                <a:solidFill>
                  <a:srgbClr val="FF0000"/>
                </a:solidFill>
              </a:rPr>
              <a:t>))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elasticband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stretch distance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1      46      148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2      54      182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3      48      173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4      50      166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5      44      109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6      42      141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7      52      166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628800"/>
            <a:ext cx="728662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02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在編輯視窗編輯資料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err="1" smtClean="0">
                <a:solidFill>
                  <a:srgbClr val="FF0000"/>
                </a:solidFill>
              </a:rPr>
              <a:t>elasticband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&lt;- edit(</a:t>
            </a:r>
            <a:r>
              <a:rPr lang="en-US" altLang="zh-TW" dirty="0" err="1">
                <a:solidFill>
                  <a:srgbClr val="FF0000"/>
                </a:solidFill>
              </a:rPr>
              <a:t>elasticband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76475"/>
            <a:ext cx="624840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13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付出最多的人，也是收穫最多的人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r>
              <a:rPr lang="zh-TW" altLang="en-US" sz="2800" b="1" dirty="0">
                <a:solidFill>
                  <a:srgbClr val="92D050"/>
                </a:solidFill>
                <a:latin typeface="+mj-ea"/>
              </a:rPr>
              <a:t>共勉之</a:t>
            </a:r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endParaRPr lang="zh-TW" altLang="en-US" sz="2800" b="1" dirty="0">
              <a:solidFill>
                <a:srgbClr val="92D05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5254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澳大利亞人口資料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讀入</a:t>
            </a:r>
            <a:r>
              <a:rPr lang="zh-TW" altLang="en-US" dirty="0"/>
              <a:t>一個</a:t>
            </a:r>
            <a:r>
              <a:rPr lang="zh-TW" altLang="en-US" dirty="0" smtClean="0"/>
              <a:t>包含</a:t>
            </a:r>
            <a:r>
              <a:rPr lang="zh-TW" altLang="en-US" dirty="0"/>
              <a:t>自</a:t>
            </a:r>
            <a:r>
              <a:rPr lang="en-US" altLang="zh-TW" dirty="0" smtClean="0"/>
              <a:t>1917-1997</a:t>
            </a:r>
            <a:r>
              <a:rPr lang="zh-TW" altLang="en-US" dirty="0" smtClean="0"/>
              <a:t>年</a:t>
            </a:r>
            <a:r>
              <a:rPr lang="zh-TW" altLang="en-US" dirty="0"/>
              <a:t>不同時間</a:t>
            </a:r>
            <a:r>
              <a:rPr lang="zh-TW" altLang="en-US" dirty="0" smtClean="0"/>
              <a:t>澳大利亞</a:t>
            </a:r>
            <a:r>
              <a:rPr lang="zh-TW" altLang="en-US" dirty="0"/>
              <a:t>各州和</a:t>
            </a:r>
            <a:r>
              <a:rPr lang="zh-TW" altLang="en-US" dirty="0" smtClean="0"/>
              <a:t>地區的</a:t>
            </a:r>
            <a:r>
              <a:rPr lang="zh-TW" altLang="en-US" dirty="0"/>
              <a:t>總人口</a:t>
            </a:r>
            <a:r>
              <a:rPr lang="zh-TW" altLang="en-US" dirty="0" smtClean="0"/>
              <a:t>數等人口指數的檔案到</a:t>
            </a:r>
            <a:r>
              <a:rPr lang="en-US" altLang="zh-TW" dirty="0" smtClean="0"/>
              <a:t>R</a:t>
            </a:r>
            <a:r>
              <a:rPr lang="zh-TW" altLang="en-US" dirty="0" smtClean="0"/>
              <a:t>，然後</a:t>
            </a:r>
            <a:r>
              <a:rPr lang="zh-TW" altLang="en-US" dirty="0"/>
              <a:t>使用</a:t>
            </a:r>
            <a:r>
              <a:rPr lang="zh-TW" altLang="en-US" dirty="0" smtClean="0"/>
              <a:t>此檔</a:t>
            </a:r>
            <a:r>
              <a:rPr lang="zh-TW" altLang="en-US" dirty="0"/>
              <a:t>案</a:t>
            </a:r>
            <a:r>
              <a:rPr lang="zh-TW" altLang="en-US" dirty="0" smtClean="0"/>
              <a:t>來建立一個</a:t>
            </a:r>
            <a:r>
              <a:rPr lang="zh-TW" altLang="en-US" dirty="0"/>
              <a:t>圖表。</a:t>
            </a:r>
            <a:r>
              <a:rPr lang="zh-TW" altLang="en-US" dirty="0" smtClean="0"/>
              <a:t>該檔案的資料如下：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924944"/>
            <a:ext cx="701992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21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00000"/>
                </a:solidFill>
              </a:rPr>
              <a:t>變數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Year-a </a:t>
            </a:r>
            <a:r>
              <a:rPr lang="en-US" altLang="zh-TW" dirty="0"/>
              <a:t>numeric vector</a:t>
            </a:r>
          </a:p>
          <a:p>
            <a:r>
              <a:rPr lang="en-US" altLang="zh-TW" dirty="0" smtClean="0"/>
              <a:t>NSW-New </a:t>
            </a:r>
            <a:r>
              <a:rPr lang="en-US" altLang="zh-TW" dirty="0"/>
              <a:t>South Wales population </a:t>
            </a:r>
            <a:r>
              <a:rPr lang="en-US" altLang="zh-TW" dirty="0" smtClean="0"/>
              <a:t>counts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</a:t>
            </a:r>
            <a:r>
              <a:rPr lang="zh-TW" altLang="en-US" dirty="0" smtClean="0"/>
              <a:t>新</a:t>
            </a:r>
            <a:r>
              <a:rPr lang="zh-TW" altLang="en-US" dirty="0"/>
              <a:t>南威爾士州的人口數量</a:t>
            </a:r>
            <a:endParaRPr lang="en-US" altLang="zh-TW" dirty="0"/>
          </a:p>
          <a:p>
            <a:r>
              <a:rPr lang="en-US" altLang="zh-TW" dirty="0" smtClean="0"/>
              <a:t>Vic-Victoria </a:t>
            </a:r>
            <a:r>
              <a:rPr lang="en-US" altLang="zh-TW" dirty="0"/>
              <a:t>population </a:t>
            </a:r>
            <a:r>
              <a:rPr lang="en-US" altLang="zh-TW" dirty="0" smtClean="0"/>
              <a:t>counts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</a:t>
            </a:r>
            <a:r>
              <a:rPr lang="zh-TW" altLang="en-US" dirty="0" smtClean="0"/>
              <a:t>維多利亞</a:t>
            </a:r>
            <a:r>
              <a:rPr lang="zh-TW" altLang="en-US" dirty="0"/>
              <a:t>州</a:t>
            </a:r>
            <a:r>
              <a:rPr lang="zh-TW" altLang="en-US" dirty="0" smtClean="0"/>
              <a:t>人口數量</a:t>
            </a:r>
            <a:endParaRPr lang="en-US" altLang="zh-TW" dirty="0"/>
          </a:p>
          <a:p>
            <a:r>
              <a:rPr lang="en-US" altLang="zh-TW" dirty="0" err="1" smtClean="0"/>
              <a:t>Qld</a:t>
            </a:r>
            <a:r>
              <a:rPr lang="en-US" altLang="zh-TW" dirty="0" smtClean="0"/>
              <a:t>-Queensland </a:t>
            </a:r>
            <a:r>
              <a:rPr lang="en-US" altLang="zh-TW" dirty="0"/>
              <a:t>population </a:t>
            </a:r>
            <a:r>
              <a:rPr lang="en-US" altLang="zh-TW" dirty="0" smtClean="0"/>
              <a:t>counts</a:t>
            </a:r>
          </a:p>
          <a:p>
            <a:pPr marL="0" indent="0">
              <a:buNone/>
            </a:pPr>
            <a:r>
              <a:rPr lang="zh-TW" altLang="en-US" dirty="0" smtClean="0"/>
              <a:t>         昆士蘭</a:t>
            </a:r>
            <a:r>
              <a:rPr lang="zh-TW" altLang="en-US" dirty="0"/>
              <a:t>州的人口數量</a:t>
            </a:r>
            <a:endParaRPr lang="en-US" altLang="zh-TW" dirty="0"/>
          </a:p>
          <a:p>
            <a:r>
              <a:rPr lang="en-US" altLang="zh-TW" dirty="0" smtClean="0"/>
              <a:t>SA-South </a:t>
            </a:r>
            <a:r>
              <a:rPr lang="en-US" altLang="zh-TW" dirty="0"/>
              <a:t>Australia population </a:t>
            </a:r>
            <a:r>
              <a:rPr lang="en-US" altLang="zh-TW" dirty="0" smtClean="0"/>
              <a:t>counts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</a:t>
            </a:r>
            <a:r>
              <a:rPr lang="zh-TW" altLang="en-US" dirty="0" smtClean="0"/>
              <a:t>南澳大利亞</a:t>
            </a:r>
            <a:r>
              <a:rPr lang="zh-TW" altLang="en-US" dirty="0"/>
              <a:t>州的</a:t>
            </a:r>
            <a:r>
              <a:rPr lang="zh-TW" altLang="en-US" dirty="0" smtClean="0"/>
              <a:t>人口</a:t>
            </a:r>
            <a:r>
              <a:rPr lang="zh-TW" altLang="en-US" dirty="0"/>
              <a:t>數量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6517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C00000"/>
                </a:solidFill>
              </a:rPr>
              <a:t>變數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WA-Western </a:t>
            </a:r>
            <a:r>
              <a:rPr lang="en-US" altLang="zh-TW" dirty="0"/>
              <a:t>Australia population </a:t>
            </a:r>
            <a:r>
              <a:rPr lang="en-US" altLang="zh-TW" dirty="0" smtClean="0"/>
              <a:t>counts</a:t>
            </a:r>
          </a:p>
          <a:p>
            <a:pPr marL="0" indent="0">
              <a:buNone/>
            </a:pPr>
            <a:r>
              <a:rPr lang="zh-TW" altLang="en-US" dirty="0" smtClean="0"/>
              <a:t>         西澳大利亞</a:t>
            </a:r>
            <a:r>
              <a:rPr lang="zh-TW" altLang="en-US" dirty="0"/>
              <a:t>州的人口數量</a:t>
            </a:r>
            <a:endParaRPr lang="en-US" altLang="zh-TW" dirty="0"/>
          </a:p>
          <a:p>
            <a:r>
              <a:rPr lang="en-US" altLang="zh-TW" dirty="0" err="1" smtClean="0"/>
              <a:t>Tas</a:t>
            </a:r>
            <a:r>
              <a:rPr lang="en-US" altLang="zh-TW" dirty="0" smtClean="0"/>
              <a:t>-Tasmania </a:t>
            </a:r>
            <a:r>
              <a:rPr lang="en-US" altLang="zh-TW" dirty="0"/>
              <a:t>population </a:t>
            </a:r>
            <a:r>
              <a:rPr lang="en-US" altLang="zh-TW" dirty="0" smtClean="0"/>
              <a:t>counts</a:t>
            </a:r>
          </a:p>
          <a:p>
            <a:pPr marL="0" indent="0">
              <a:buNone/>
            </a:pPr>
            <a:r>
              <a:rPr lang="zh-TW" altLang="en-US" dirty="0" smtClean="0"/>
              <a:t>         塔</a:t>
            </a:r>
            <a:r>
              <a:rPr lang="zh-TW" altLang="en-US" dirty="0"/>
              <a:t>斯馬尼</a:t>
            </a:r>
            <a:r>
              <a:rPr lang="zh-TW" altLang="en-US" dirty="0" smtClean="0"/>
              <a:t>亞</a:t>
            </a:r>
            <a:r>
              <a:rPr lang="zh-TW" altLang="en-US" dirty="0"/>
              <a:t>州的</a:t>
            </a:r>
            <a:r>
              <a:rPr lang="zh-TW" altLang="en-US" dirty="0" smtClean="0"/>
              <a:t>人口</a:t>
            </a:r>
            <a:r>
              <a:rPr lang="zh-TW" altLang="en-US" dirty="0"/>
              <a:t>數量</a:t>
            </a:r>
            <a:endParaRPr lang="en-US" altLang="zh-TW" dirty="0"/>
          </a:p>
          <a:p>
            <a:r>
              <a:rPr lang="en-US" altLang="zh-TW" dirty="0" smtClean="0"/>
              <a:t>NT-Northern </a:t>
            </a:r>
            <a:r>
              <a:rPr lang="en-US" altLang="zh-TW" dirty="0"/>
              <a:t>Territory population </a:t>
            </a:r>
            <a:r>
              <a:rPr lang="en-US" altLang="zh-TW" dirty="0" smtClean="0"/>
              <a:t>counts</a:t>
            </a:r>
          </a:p>
          <a:p>
            <a:pPr marL="0" indent="0">
              <a:buNone/>
            </a:pPr>
            <a:r>
              <a:rPr lang="zh-TW" altLang="en-US" dirty="0" smtClean="0"/>
              <a:t>        新</a:t>
            </a:r>
            <a:r>
              <a:rPr lang="zh-TW" altLang="en-US" dirty="0"/>
              <a:t>界北部地區的人口數量</a:t>
            </a:r>
            <a:endParaRPr lang="en-US" altLang="zh-TW" dirty="0"/>
          </a:p>
          <a:p>
            <a:r>
              <a:rPr lang="en-US" altLang="zh-TW" dirty="0" smtClean="0"/>
              <a:t>ACT-Australian </a:t>
            </a:r>
            <a:r>
              <a:rPr lang="en-US" altLang="zh-TW" dirty="0"/>
              <a:t>Capital Territory population </a:t>
            </a:r>
            <a:r>
              <a:rPr lang="en-US" altLang="zh-TW" dirty="0" smtClean="0"/>
              <a:t>counts</a:t>
            </a:r>
          </a:p>
          <a:p>
            <a:pPr marL="0" indent="0">
              <a:buNone/>
            </a:pPr>
            <a:r>
              <a:rPr lang="zh-TW" altLang="en-US" dirty="0" smtClean="0"/>
              <a:t>          澳大利亞</a:t>
            </a:r>
            <a:r>
              <a:rPr lang="zh-TW" altLang="en-US" dirty="0"/>
              <a:t>首都地區人口數量</a:t>
            </a:r>
            <a:endParaRPr lang="en-US" altLang="zh-TW" dirty="0"/>
          </a:p>
          <a:p>
            <a:r>
              <a:rPr lang="en-US" altLang="zh-TW" dirty="0" err="1" smtClean="0"/>
              <a:t>Aust</a:t>
            </a:r>
            <a:r>
              <a:rPr lang="en-US" altLang="zh-TW" dirty="0" smtClean="0"/>
              <a:t>-Population </a:t>
            </a:r>
            <a:r>
              <a:rPr lang="en-US" altLang="zh-TW" dirty="0"/>
              <a:t>counts for the whole </a:t>
            </a:r>
            <a:r>
              <a:rPr lang="en-US" altLang="zh-TW" dirty="0" smtClean="0"/>
              <a:t>country</a:t>
            </a:r>
          </a:p>
          <a:p>
            <a:pPr marL="0" indent="0">
              <a:buNone/>
            </a:pPr>
            <a:r>
              <a:rPr lang="zh-TW" altLang="en-US" dirty="0" smtClean="0"/>
              <a:t>          澳大利亞全國人口數量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6003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將資料檔案</a:t>
            </a:r>
            <a:r>
              <a:rPr lang="en-US" altLang="zh-TW" b="1" dirty="0" smtClean="0">
                <a:solidFill>
                  <a:schemeClr val="accent3"/>
                </a:solidFill>
              </a:rPr>
              <a:t>austpop.txt</a:t>
            </a:r>
            <a:r>
              <a:rPr lang="zh-TW" altLang="en-US" b="1" dirty="0" smtClean="0">
                <a:solidFill>
                  <a:schemeClr val="accent3"/>
                </a:solidFill>
              </a:rPr>
              <a:t>讀入</a:t>
            </a:r>
            <a:r>
              <a:rPr lang="en-US" altLang="zh-TW" b="1" dirty="0" smtClean="0">
                <a:solidFill>
                  <a:schemeClr val="accent3"/>
                </a:solidFill>
              </a:rPr>
              <a:t>R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 err="1" smtClean="0">
                <a:solidFill>
                  <a:srgbClr val="FF0000"/>
                </a:solidFill>
              </a:rPr>
              <a:t>austpop</a:t>
            </a:r>
            <a:r>
              <a:rPr lang="en-US" altLang="zh-TW" dirty="0">
                <a:solidFill>
                  <a:srgbClr val="FF0000"/>
                </a:solidFill>
              </a:rPr>
              <a:t>&lt;-</a:t>
            </a:r>
            <a:r>
              <a:rPr lang="en-US" altLang="zh-TW" dirty="0" err="1">
                <a:solidFill>
                  <a:srgbClr val="FF0000"/>
                </a:solidFill>
              </a:rPr>
              <a:t>read.table</a:t>
            </a:r>
            <a:r>
              <a:rPr lang="en-US" altLang="zh-TW" dirty="0">
                <a:solidFill>
                  <a:srgbClr val="FF0000"/>
                </a:solidFill>
              </a:rPr>
              <a:t>("c:/RData/austpop.txt", header=TRUE)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a</a:t>
            </a:r>
            <a:r>
              <a:rPr lang="en-US" altLang="zh-TW" dirty="0" err="1" smtClean="0">
                <a:solidFill>
                  <a:srgbClr val="FF0000"/>
                </a:solidFill>
              </a:rPr>
              <a:t>ustpop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9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  Year  </a:t>
            </a:r>
            <a:r>
              <a:rPr lang="en-US" altLang="zh-TW" sz="2900" dirty="0">
                <a:solidFill>
                  <a:srgbClr val="0070C0"/>
                </a:solidFill>
                <a:latin typeface="Lucida Console" panose="020B0609040504020204" pitchFamily="49" charset="0"/>
              </a:rPr>
              <a:t>NSW Vic.  </a:t>
            </a:r>
            <a:r>
              <a:rPr lang="en-US" altLang="zh-TW" sz="29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Qld</a:t>
            </a:r>
            <a:r>
              <a:rPr lang="en-US" altLang="zh-TW" sz="2900" dirty="0">
                <a:solidFill>
                  <a:srgbClr val="0070C0"/>
                </a:solidFill>
                <a:latin typeface="Lucida Console" panose="020B0609040504020204" pitchFamily="49" charset="0"/>
              </a:rPr>
              <a:t>   SA   WA Tas.  NT ACT Aust.</a:t>
            </a:r>
            <a:endParaRPr lang="zh-TW" altLang="zh-TW" sz="29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sz="29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1 </a:t>
            </a:r>
            <a:r>
              <a:rPr lang="en-US" altLang="zh-TW" sz="2900" dirty="0">
                <a:solidFill>
                  <a:srgbClr val="0070C0"/>
                </a:solidFill>
                <a:latin typeface="Lucida Console" panose="020B0609040504020204" pitchFamily="49" charset="0"/>
              </a:rPr>
              <a:t>1917 1904 1409  683  440  306  193   5   3  4941</a:t>
            </a:r>
            <a:endParaRPr lang="zh-TW" altLang="zh-TW" sz="29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sz="2900" dirty="0">
                <a:solidFill>
                  <a:srgbClr val="0070C0"/>
                </a:solidFill>
                <a:latin typeface="Lucida Console" panose="020B0609040504020204" pitchFamily="49" charset="0"/>
              </a:rPr>
              <a:t>2 1927 2402 1727  873  565  392  211   4   8  6182</a:t>
            </a:r>
            <a:endParaRPr lang="zh-TW" altLang="zh-TW" sz="29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sz="2900" dirty="0">
                <a:solidFill>
                  <a:srgbClr val="0070C0"/>
                </a:solidFill>
                <a:latin typeface="Lucida Console" panose="020B0609040504020204" pitchFamily="49" charset="0"/>
              </a:rPr>
              <a:t>3 1937 2693 1853  993  589  457  233   6  11  6836</a:t>
            </a:r>
            <a:endParaRPr lang="zh-TW" altLang="zh-TW" sz="29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sz="2900" dirty="0">
                <a:solidFill>
                  <a:srgbClr val="0070C0"/>
                </a:solidFill>
                <a:latin typeface="Lucida Console" panose="020B0609040504020204" pitchFamily="49" charset="0"/>
              </a:rPr>
              <a:t>4 1947 2985 2055 1106  646  502  257  11  17  7579</a:t>
            </a:r>
            <a:endParaRPr lang="zh-TW" altLang="zh-TW" sz="29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sz="2900" dirty="0">
                <a:solidFill>
                  <a:srgbClr val="0070C0"/>
                </a:solidFill>
                <a:latin typeface="Lucida Console" panose="020B0609040504020204" pitchFamily="49" charset="0"/>
              </a:rPr>
              <a:t>5 1957 3625 2656 1413  873  688  326  21  38  9640</a:t>
            </a:r>
            <a:endParaRPr lang="zh-TW" altLang="zh-TW" sz="29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sz="2900" dirty="0">
                <a:solidFill>
                  <a:srgbClr val="0070C0"/>
                </a:solidFill>
                <a:latin typeface="Lucida Console" panose="020B0609040504020204" pitchFamily="49" charset="0"/>
              </a:rPr>
              <a:t>6 1967 4295 3274 1700 1110  879  375  62 103 11799</a:t>
            </a:r>
            <a:endParaRPr lang="zh-TW" altLang="zh-TW" sz="29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sz="2900" dirty="0">
                <a:solidFill>
                  <a:srgbClr val="0070C0"/>
                </a:solidFill>
                <a:latin typeface="Lucida Console" panose="020B0609040504020204" pitchFamily="49" charset="0"/>
              </a:rPr>
              <a:t>7 1977 5002 3837 2130 1286 1204  415 104 214 14192</a:t>
            </a:r>
            <a:endParaRPr lang="zh-TW" altLang="zh-TW" sz="29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sz="2900" dirty="0">
                <a:solidFill>
                  <a:srgbClr val="0070C0"/>
                </a:solidFill>
                <a:latin typeface="Lucida Console" panose="020B0609040504020204" pitchFamily="49" charset="0"/>
              </a:rPr>
              <a:t>8 1987 5617 4210 2675 1393 1496  449 158 265 16264</a:t>
            </a:r>
            <a:endParaRPr lang="zh-TW" altLang="zh-TW" sz="29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altLang="zh-TW" sz="2900" dirty="0">
                <a:solidFill>
                  <a:srgbClr val="0070C0"/>
                </a:solidFill>
                <a:latin typeface="Lucida Console" panose="020B0609040504020204" pitchFamily="49" charset="0"/>
              </a:rPr>
              <a:t>9 1997 6274 4605 3401 1480 1798  474 187 310 18532</a:t>
            </a:r>
            <a:endParaRPr lang="zh-TW" altLang="en-US" sz="2900" dirty="0">
              <a:solidFill>
                <a:srgbClr val="0070C0"/>
              </a:solidFill>
              <a:latin typeface="Lucida Console" panose="020B06090405040202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7584" y="5661248"/>
            <a:ext cx="399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/>
              <a:t>header=TRUE</a:t>
            </a:r>
            <a:r>
              <a:rPr lang="zh-TW" altLang="en-US" b="1" dirty="0" smtClean="0"/>
              <a:t> 代表有標題</a:t>
            </a:r>
            <a:endParaRPr lang="en-US" altLang="zh-TW" b="1" dirty="0" smtClean="0"/>
          </a:p>
          <a:p>
            <a:r>
              <a:rPr lang="en-US" altLang="zh-TW" b="1" dirty="0" err="1" smtClean="0"/>
              <a:t>austpop</a:t>
            </a:r>
            <a:r>
              <a:rPr lang="zh-TW" altLang="en-US" b="1" dirty="0" smtClean="0"/>
              <a:t>是一個</a:t>
            </a:r>
            <a:r>
              <a:rPr lang="en-US" altLang="zh-TW" b="1" dirty="0" smtClean="0"/>
              <a:t>data frame</a:t>
            </a:r>
            <a:r>
              <a:rPr lang="zh-TW" altLang="en-US" b="1" dirty="0" smtClean="0"/>
              <a:t>資料框架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81709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畫</a:t>
            </a:r>
            <a:r>
              <a:rPr lang="en-US" altLang="zh-TW" b="1" dirty="0" smtClean="0">
                <a:solidFill>
                  <a:schemeClr val="accent3"/>
                </a:solidFill>
              </a:rPr>
              <a:t>1917</a:t>
            </a:r>
            <a:r>
              <a:rPr lang="zh-TW" altLang="en-US" b="1" dirty="0">
                <a:solidFill>
                  <a:schemeClr val="accent3"/>
                </a:solidFill>
              </a:rPr>
              <a:t>年至</a:t>
            </a:r>
            <a:r>
              <a:rPr lang="en-US" altLang="zh-TW" b="1" dirty="0">
                <a:solidFill>
                  <a:schemeClr val="accent3"/>
                </a:solidFill>
              </a:rPr>
              <a:t>1997</a:t>
            </a:r>
            <a:r>
              <a:rPr lang="zh-TW" altLang="en-US" b="1" dirty="0">
                <a:solidFill>
                  <a:schemeClr val="accent3"/>
                </a:solidFill>
              </a:rPr>
              <a:t>年間澳大利亞首都特區（</a:t>
            </a:r>
            <a:r>
              <a:rPr lang="en-US" altLang="zh-TW" b="1" dirty="0">
                <a:solidFill>
                  <a:schemeClr val="accent3"/>
                </a:solidFill>
              </a:rPr>
              <a:t>ACT</a:t>
            </a:r>
            <a:r>
              <a:rPr lang="zh-TW" altLang="en-US" b="1" dirty="0" smtClean="0">
                <a:solidFill>
                  <a:schemeClr val="accent3"/>
                </a:solidFill>
              </a:rPr>
              <a:t>）的人口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plot(ACT </a:t>
            </a:r>
            <a:r>
              <a:rPr lang="en-US" altLang="zh-TW" dirty="0">
                <a:solidFill>
                  <a:srgbClr val="FF0000"/>
                </a:solidFill>
              </a:rPr>
              <a:t>~ Year, data=</a:t>
            </a:r>
            <a:r>
              <a:rPr lang="en-US" altLang="zh-TW" dirty="0" err="1">
                <a:solidFill>
                  <a:srgbClr val="FF0000"/>
                </a:solidFill>
              </a:rPr>
              <a:t>austpop</a:t>
            </a:r>
            <a:r>
              <a:rPr lang="en-US" altLang="zh-TW" dirty="0">
                <a:solidFill>
                  <a:srgbClr val="FF0000"/>
                </a:solidFill>
              </a:rPr>
              <a:t>, </a:t>
            </a:r>
            <a:r>
              <a:rPr lang="en-US" altLang="zh-TW" dirty="0" err="1">
                <a:solidFill>
                  <a:srgbClr val="FF0000"/>
                </a:solidFill>
              </a:rPr>
              <a:t>pch</a:t>
            </a:r>
            <a:r>
              <a:rPr lang="en-US" altLang="zh-TW" dirty="0">
                <a:solidFill>
                  <a:srgbClr val="FF0000"/>
                </a:solidFill>
              </a:rPr>
              <a:t>=16)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258287"/>
            <a:ext cx="4838700" cy="43053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295900" y="2420888"/>
            <a:ext cx="3390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err="1"/>
              <a:t>pch</a:t>
            </a:r>
            <a:r>
              <a:rPr lang="en-US" altLang="zh-TW" sz="2400" dirty="0"/>
              <a:t>=16 sets the plotting character to a solid black </a:t>
            </a:r>
            <a:r>
              <a:rPr lang="en-US" altLang="zh-TW" sz="2400" dirty="0" smtClean="0"/>
              <a:t>dot</a:t>
            </a:r>
          </a:p>
          <a:p>
            <a:r>
              <a:rPr lang="zh-TW" altLang="en-US" sz="2400" dirty="0" smtClean="0"/>
              <a:t>點的樣式為黑色實心點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8096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3"/>
                </a:solidFill>
              </a:rPr>
              <a:t>data </a:t>
            </a:r>
            <a:r>
              <a:rPr lang="en-US" altLang="zh-TW" b="1" dirty="0" smtClean="0">
                <a:solidFill>
                  <a:schemeClr val="accent3"/>
                </a:solidFill>
              </a:rPr>
              <a:t>frame</a:t>
            </a:r>
            <a:r>
              <a:rPr lang="zh-TW" altLang="en-US" b="1" dirty="0" smtClean="0">
                <a:solidFill>
                  <a:schemeClr val="accent3"/>
                </a:solidFill>
              </a:rPr>
              <a:t> 的變數名稱</a:t>
            </a:r>
            <a:endParaRPr lang="zh-TW" altLang="en-US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names(</a:t>
            </a:r>
            <a:r>
              <a:rPr lang="en-US" altLang="zh-TW" dirty="0" err="1">
                <a:solidFill>
                  <a:srgbClr val="FF0000"/>
                </a:solidFill>
              </a:rPr>
              <a:t>austpop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[1] "Year"  "NSW"   "Vic."  "</a:t>
            </a:r>
            <a:r>
              <a:rPr lang="en-US" altLang="zh-TW" dirty="0" err="1">
                <a:solidFill>
                  <a:srgbClr val="0070C0"/>
                </a:solidFill>
              </a:rPr>
              <a:t>Qld</a:t>
            </a:r>
            <a:r>
              <a:rPr lang="en-US" altLang="zh-TW" dirty="0">
                <a:solidFill>
                  <a:srgbClr val="0070C0"/>
                </a:solidFill>
              </a:rPr>
              <a:t>"   "SA"    "WA"    "Tas."  "NT"    "ACT"   "Aust</a:t>
            </a:r>
            <a:r>
              <a:rPr lang="en-US" altLang="zh-TW" dirty="0" smtClean="0">
                <a:solidFill>
                  <a:srgbClr val="0070C0"/>
                </a:solidFill>
              </a:rPr>
              <a:t>.“</a:t>
            </a:r>
          </a:p>
          <a:p>
            <a:pPr marL="0" indent="0">
              <a:buNone/>
            </a:pPr>
            <a:endParaRPr lang="en-US" altLang="zh-TW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austpop$year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NULL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austpop$Year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1917 1927 1937 1947 1957 1967 1977 1987 1997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995936" y="5733256"/>
            <a:ext cx="4365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 smtClean="0"/>
              <a:t>R</a:t>
            </a:r>
            <a:r>
              <a:rPr lang="zh-TW" altLang="en-US" sz="3600" b="1" dirty="0" smtClean="0"/>
              <a:t>程式中大小寫不同</a:t>
            </a:r>
            <a:r>
              <a:rPr lang="en-US" altLang="zh-TW" sz="3600" b="1" dirty="0" smtClean="0"/>
              <a:t>!</a:t>
            </a:r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6536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將資料檔案</a:t>
            </a:r>
            <a:r>
              <a:rPr lang="en-US" altLang="zh-TW" b="1" dirty="0" err="1" smtClean="0">
                <a:solidFill>
                  <a:schemeClr val="accent3"/>
                </a:solidFill>
              </a:rPr>
              <a:t>austpop</a:t>
            </a:r>
            <a:r>
              <a:rPr lang="zh-TW" altLang="en-US" b="1" dirty="0" smtClean="0">
                <a:solidFill>
                  <a:schemeClr val="accent3"/>
                </a:solidFill>
              </a:rPr>
              <a:t>放在工作目錄中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ACT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Error: object 'ACT' not found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austpop$ACT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  3   8  11  17  38 103 214 265 310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attach(</a:t>
            </a:r>
            <a:r>
              <a:rPr lang="en-US" altLang="zh-TW" dirty="0" err="1">
                <a:solidFill>
                  <a:srgbClr val="FF0000"/>
                </a:solidFill>
              </a:rPr>
              <a:t>austpop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ACT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  3   8  11  17  38 103 214 265 310</a:t>
            </a:r>
            <a:endParaRPr lang="zh-TW" altLang="en-US" sz="2900" dirty="0">
              <a:solidFill>
                <a:srgbClr val="0070C0"/>
              </a:solidFill>
              <a:latin typeface="Lucida Console" panose="020B0609040504020204" pitchFamily="49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27584" y="501317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要使用</a:t>
            </a:r>
            <a:r>
              <a:rPr lang="en-US" altLang="zh-TW" sz="2400" b="1" dirty="0" err="1" smtClean="0"/>
              <a:t>austpop</a:t>
            </a:r>
            <a:r>
              <a:rPr lang="zh-TW" altLang="en-US" sz="2400" b="1" dirty="0" smtClean="0"/>
              <a:t>這個</a:t>
            </a:r>
            <a:r>
              <a:rPr lang="en-US" altLang="zh-TW" sz="2400" b="1" dirty="0" smtClean="0"/>
              <a:t>data frame</a:t>
            </a:r>
            <a:r>
              <a:rPr lang="zh-TW" altLang="en-US" sz="2400" b="1" dirty="0" smtClean="0"/>
              <a:t>中的變數</a:t>
            </a:r>
            <a:r>
              <a:rPr lang="en-US" altLang="zh-TW" sz="2400" b="1" dirty="0" smtClean="0"/>
              <a:t>ACT</a:t>
            </a:r>
          </a:p>
          <a:p>
            <a:r>
              <a:rPr lang="en-US" altLang="zh-TW" sz="2400" b="1" dirty="0" err="1" smtClean="0">
                <a:solidFill>
                  <a:srgbClr val="00B050"/>
                </a:solidFill>
              </a:rPr>
              <a:t>austpop</a:t>
            </a:r>
            <a:r>
              <a:rPr lang="en-US" altLang="zh-TW" sz="2400" b="1" dirty="0" err="1" smtClean="0"/>
              <a:t>$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ACT</a:t>
            </a:r>
            <a:endParaRPr lang="en-US" altLang="zh-TW" sz="2400" b="1" dirty="0">
              <a:solidFill>
                <a:srgbClr val="FF0000"/>
              </a:solidFill>
            </a:endParaRPr>
          </a:p>
          <a:p>
            <a:r>
              <a:rPr lang="zh-TW" altLang="en-US" sz="2400" b="1" dirty="0" smtClean="0"/>
              <a:t>利用</a:t>
            </a:r>
            <a:r>
              <a:rPr lang="en-US" altLang="zh-TW" sz="2400" b="1" dirty="0" smtClean="0"/>
              <a:t>attach(data frame</a:t>
            </a:r>
            <a:r>
              <a:rPr lang="zh-TW" altLang="en-US" sz="2400" b="1" dirty="0" smtClean="0"/>
              <a:t>名稱</a:t>
            </a:r>
            <a:r>
              <a:rPr lang="en-US" altLang="zh-TW" sz="2400" b="1" dirty="0" smtClean="0"/>
              <a:t>)</a:t>
            </a:r>
          </a:p>
          <a:p>
            <a:r>
              <a:rPr lang="zh-TW" altLang="en-US" sz="2400" b="1" dirty="0" smtClean="0"/>
              <a:t>可省去每次打前面</a:t>
            </a:r>
            <a:r>
              <a:rPr lang="en-US" altLang="zh-TW" sz="2400" b="1" dirty="0" smtClean="0"/>
              <a:t>data frame</a:t>
            </a:r>
            <a:r>
              <a:rPr lang="zh-TW" altLang="en-US" sz="2400" b="1" dirty="0" smtClean="0"/>
              <a:t>的時間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5908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chemeClr val="accent3"/>
                </a:solidFill>
              </a:rPr>
              <a:t>On-line </a:t>
            </a:r>
            <a:r>
              <a:rPr lang="en-US" altLang="zh-TW" b="1" dirty="0" smtClean="0">
                <a:solidFill>
                  <a:schemeClr val="accent3"/>
                </a:solidFill>
              </a:rPr>
              <a:t>Help</a:t>
            </a:r>
            <a:r>
              <a:rPr lang="zh-TW" altLang="en-US" b="1" dirty="0" smtClean="0">
                <a:solidFill>
                  <a:schemeClr val="accent3"/>
                </a:solidFill>
              </a:rPr>
              <a:t>可以查詢指令用法</a:t>
            </a:r>
            <a:r>
              <a:rPr lang="en-US" altLang="zh-TW" b="1" dirty="0" smtClean="0">
                <a:solidFill>
                  <a:schemeClr val="accent3"/>
                </a:solidFill>
              </a:rPr>
              <a:t>help()</a:t>
            </a:r>
            <a:endParaRPr lang="zh-TW" altLang="en-US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help(plot)</a:t>
            </a:r>
          </a:p>
          <a:p>
            <a:pPr marL="0" indent="0">
              <a:buNone/>
            </a:pP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0024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000" b="0" i="0" u="none" strike="noStrike" cap="none" normalizeH="0" baseline="0" smtClean="0">
                <a:ln>
                  <a:noFill/>
                </a:ln>
                <a:solidFill>
                  <a:srgbClr val="EBBBFF"/>
                </a:solidFill>
                <a:effectLst/>
                <a:latin typeface="Lucida Console" panose="020B0609040504020204" pitchFamily="49" charset="0"/>
              </a:rPr>
              <a:t>&gt; austpop$year </a:t>
            </a:r>
            <a:r>
              <a:rPr kumimoji="0" lang="zh-TW" altLang="zh-TW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Lucida Console" panose="020B0609040504020204" pitchFamily="49" charset="0"/>
              </a:rPr>
              <a:t>NULL </a:t>
            </a:r>
            <a:r>
              <a:rPr kumimoji="0" lang="zh-TW" altLang="zh-TW" sz="1000" b="0" i="0" u="none" strike="noStrike" cap="none" normalizeH="0" baseline="0" smtClean="0">
                <a:ln>
                  <a:noFill/>
                </a:ln>
                <a:solidFill>
                  <a:srgbClr val="EBBBFF"/>
                </a:solidFill>
                <a:effectLst/>
                <a:latin typeface="Lucida Console" panose="020B0609040504020204" pitchFamily="49" charset="0"/>
              </a:rPr>
              <a:t>&gt; austpop$Year </a:t>
            </a:r>
            <a:r>
              <a:rPr kumimoji="0" lang="zh-TW" altLang="zh-TW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Lucida Console" panose="020B0609040504020204" pitchFamily="49" charset="0"/>
              </a:rPr>
              <a:t>[1] 1917 1927 1937 1947 1957 1967 1977 1987 1997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24100"/>
            <a:ext cx="901065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4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紅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2012</TotalTime>
  <Words>726</Words>
  <Application>Microsoft Office PowerPoint</Application>
  <PresentationFormat>如螢幕大小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8" baseType="lpstr">
      <vt:lpstr>微軟正黑體</vt:lpstr>
      <vt:lpstr>Arial</vt:lpstr>
      <vt:lpstr>Lucida Console</vt:lpstr>
      <vt:lpstr>清晰度</vt:lpstr>
      <vt:lpstr>R教學</vt:lpstr>
      <vt:lpstr>澳大利亞人口資料</vt:lpstr>
      <vt:lpstr>變數</vt:lpstr>
      <vt:lpstr>變數</vt:lpstr>
      <vt:lpstr>將資料檔案austpop.txt讀入R</vt:lpstr>
      <vt:lpstr>畫1917年至1997年間澳大利亞首都特區（ACT）的人口</vt:lpstr>
      <vt:lpstr>data frame 的變數名稱</vt:lpstr>
      <vt:lpstr>將資料檔案austpop放在工作目錄中</vt:lpstr>
      <vt:lpstr>On-line Help可以查詢指令用法help()</vt:lpstr>
      <vt:lpstr>將excel資料檔案austpop.csv讀入R</vt:lpstr>
      <vt:lpstr>建立data frame</vt:lpstr>
      <vt:lpstr>建立data frame</vt:lpstr>
      <vt:lpstr>在編輯視窗編輯資料</vt:lpstr>
      <vt:lpstr>付出最多的人，也是收穫最多的人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 教學</dc:title>
  <dc:creator>chilo</dc:creator>
  <cp:lastModifiedBy>Chi</cp:lastModifiedBy>
  <cp:revision>87</cp:revision>
  <dcterms:created xsi:type="dcterms:W3CDTF">2014-11-07T00:17:44Z</dcterms:created>
  <dcterms:modified xsi:type="dcterms:W3CDTF">2018-05-19T12:54:31Z</dcterms:modified>
</cp:coreProperties>
</file>