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6" r:id="rId4"/>
    <p:sldId id="270" r:id="rId5"/>
    <p:sldId id="271" r:id="rId6"/>
    <p:sldId id="272" r:id="rId7"/>
    <p:sldId id="273" r:id="rId8"/>
    <p:sldId id="274" r:id="rId9"/>
    <p:sldId id="269" r:id="rId10"/>
    <p:sldId id="275" r:id="rId11"/>
    <p:sldId id="276" r:id="rId12"/>
    <p:sldId id="277" r:id="rId13"/>
    <p:sldId id="278" r:id="rId14"/>
    <p:sldId id="280" r:id="rId15"/>
    <p:sldId id="279" r:id="rId16"/>
    <p:sldId id="26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63"/>
            <p14:sldId id="266"/>
            <p14:sldId id="270"/>
            <p14:sldId id="271"/>
            <p14:sldId id="272"/>
            <p14:sldId id="273"/>
            <p14:sldId id="274"/>
            <p14:sldId id="269"/>
            <p14:sldId id="275"/>
            <p14:sldId id="276"/>
            <p14:sldId id="277"/>
            <p14:sldId id="278"/>
            <p14:sldId id="280"/>
            <p14:sldId id="279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TW" b="1" dirty="0" smtClean="0">
                <a:latin typeface="+mj-ea"/>
                <a:ea typeface="+mj-ea"/>
              </a:rPr>
              <a:t>Basic R (</a:t>
            </a:r>
            <a:r>
              <a:rPr lang="zh-TW" altLang="en-US" b="1" dirty="0">
                <a:latin typeface="+mj-ea"/>
                <a:ea typeface="+mj-ea"/>
              </a:rPr>
              <a:t>基礎</a:t>
            </a:r>
            <a:r>
              <a:rPr lang="en-US" altLang="zh-TW" b="1" dirty="0" smtClean="0">
                <a:latin typeface="+mj-ea"/>
                <a:ea typeface="+mj-ea"/>
              </a:rPr>
              <a:t>R)</a:t>
            </a:r>
          </a:p>
          <a:p>
            <a:pPr lvl="0"/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敘述統計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598" y="1537925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median(a)  # Calculate median of (vector)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 中位數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2.5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length(a)  # give the number of elements in the </a:t>
            </a:r>
            <a:r>
              <a:rPr lang="en-US" altLang="zh-TW" dirty="0" smtClean="0">
                <a:solidFill>
                  <a:srgbClr val="FF0000"/>
                </a:solidFill>
              </a:rPr>
              <a:t>object</a:t>
            </a:r>
            <a:r>
              <a:rPr lang="zh-TW" altLang="en-US" dirty="0" smtClean="0">
                <a:solidFill>
                  <a:srgbClr val="FF0000"/>
                </a:solidFill>
              </a:rPr>
              <a:t>  樣本數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quantile(a,.75)  # 75th </a:t>
            </a:r>
            <a:r>
              <a:rPr lang="en-US" altLang="zh-TW" dirty="0" smtClean="0">
                <a:solidFill>
                  <a:srgbClr val="FF0000"/>
                </a:solidFill>
              </a:rPr>
              <a:t>percentile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75</a:t>
            </a:r>
            <a:r>
              <a:rPr lang="zh-TW" altLang="en-US" dirty="0" smtClean="0">
                <a:solidFill>
                  <a:srgbClr val="FF0000"/>
                </a:solidFill>
              </a:rPr>
              <a:t>百分位數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75%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3.5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sum(a)  # sum of values in </a:t>
            </a:r>
            <a:r>
              <a:rPr lang="en-US" altLang="zh-TW" dirty="0" smtClean="0">
                <a:solidFill>
                  <a:srgbClr val="FF0000"/>
                </a:solidFill>
              </a:rPr>
              <a:t>vector</a:t>
            </a:r>
            <a:r>
              <a:rPr lang="zh-TW" altLang="en-US" dirty="0" smtClean="0">
                <a:solidFill>
                  <a:srgbClr val="FF0000"/>
                </a:solidFill>
              </a:rPr>
              <a:t>  向量元素的和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prod(a)  # product of values in </a:t>
            </a:r>
            <a:r>
              <a:rPr lang="en-US" altLang="zh-TW" dirty="0" smtClean="0">
                <a:solidFill>
                  <a:srgbClr val="FF0000"/>
                </a:solidFill>
              </a:rPr>
              <a:t>vector</a:t>
            </a:r>
            <a:r>
              <a:rPr lang="zh-TW" altLang="en-US" dirty="0" smtClean="0">
                <a:solidFill>
                  <a:srgbClr val="FF0000"/>
                </a:solidFill>
              </a:rPr>
              <a:t>  向量元素的乘積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30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(a-mean(a))/</a:t>
            </a:r>
            <a:r>
              <a:rPr lang="en-US" altLang="zh-TW" dirty="0" err="1">
                <a:solidFill>
                  <a:srgbClr val="FF0000"/>
                </a:solidFill>
              </a:rPr>
              <a:t>sqrt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var</a:t>
            </a:r>
            <a:r>
              <a:rPr lang="en-US" altLang="zh-TW" dirty="0">
                <a:solidFill>
                  <a:srgbClr val="FF0000"/>
                </a:solidFill>
              </a:rPr>
              <a:t>(a))  # compute the standard </a:t>
            </a:r>
            <a:r>
              <a:rPr lang="en-US" altLang="zh-TW" dirty="0" smtClean="0">
                <a:solidFill>
                  <a:srgbClr val="FF0000"/>
                </a:solidFill>
              </a:rPr>
              <a:t>scores</a:t>
            </a:r>
            <a:r>
              <a:rPr lang="zh-TW" altLang="en-US" dirty="0" smtClean="0">
                <a:solidFill>
                  <a:srgbClr val="FF0000"/>
                </a:solidFill>
              </a:rPr>
              <a:t>計算標準分數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-1.024695 -0.439155  1.317465  0.146385</a:t>
            </a:r>
            <a:endParaRPr lang="zh-TW" altLang="en-US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2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邏輯運</a:t>
            </a:r>
            <a:r>
              <a:rPr lang="zh-TW" altLang="en-US" b="1" dirty="0">
                <a:solidFill>
                  <a:schemeClr val="accent1"/>
                </a:solidFill>
              </a:rPr>
              <a:t>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598" y="1537925"/>
            <a:ext cx="8229600" cy="4771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a&lt;-c(1,2,5,3)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d&lt;-c(2,4,3,8)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a/d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0.500000 0.500000 1.666667 0.375000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a&gt;d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FALSE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r>
              <a:rPr lang="en-US" altLang="zh-TW" dirty="0">
                <a:solidFill>
                  <a:srgbClr val="0070C0"/>
                </a:solidFill>
              </a:rPr>
              <a:t>  TRUE FALSE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a[3</a:t>
            </a:r>
            <a:r>
              <a:rPr lang="en-US" altLang="zh-TW" dirty="0" smtClean="0">
                <a:solidFill>
                  <a:srgbClr val="FF0000"/>
                </a:solidFill>
              </a:rPr>
              <a:t>]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向量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中的第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個元素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smtClean="0">
                <a:solidFill>
                  <a:srgbClr val="FF0000"/>
                </a:solidFill>
              </a:rPr>
              <a:t>a&lt;3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向量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中的元素小於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嗎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TRUE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FALSE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a[a&lt;3]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 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a==</a:t>
            </a:r>
            <a:r>
              <a:rPr lang="en-US" altLang="zh-TW" dirty="0" smtClean="0">
                <a:solidFill>
                  <a:srgbClr val="FF0000"/>
                </a:solidFill>
              </a:rPr>
              <a:t>5  # </a:t>
            </a:r>
            <a:r>
              <a:rPr lang="zh-TW" altLang="en-US" dirty="0" smtClean="0">
                <a:solidFill>
                  <a:srgbClr val="FF0000"/>
                </a:solidFill>
              </a:rPr>
              <a:t>向量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中的元素等於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嗎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FALSE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r>
              <a:rPr lang="en-US" altLang="zh-TW" dirty="0">
                <a:solidFill>
                  <a:srgbClr val="0070C0"/>
                </a:solidFill>
              </a:rPr>
              <a:t>  TRUE FALSE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d[a==5]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a[-3]   # </a:t>
            </a:r>
            <a:r>
              <a:rPr lang="zh-TW" altLang="en-US" dirty="0">
                <a:solidFill>
                  <a:srgbClr val="FF0000"/>
                </a:solidFill>
              </a:rPr>
              <a:t>移</a:t>
            </a:r>
            <a:r>
              <a:rPr lang="zh-TW" altLang="en-US" dirty="0" smtClean="0">
                <a:solidFill>
                  <a:srgbClr val="FF0000"/>
                </a:solidFill>
              </a:rPr>
              <a:t>除向量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>
                <a:solidFill>
                  <a:srgbClr val="FF0000"/>
                </a:solidFill>
              </a:rPr>
              <a:t>中的第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>
                <a:solidFill>
                  <a:srgbClr val="FF0000"/>
                </a:solidFill>
              </a:rPr>
              <a:t>個</a:t>
            </a:r>
            <a:r>
              <a:rPr lang="zh-TW" altLang="en-US" dirty="0" smtClean="0">
                <a:solidFill>
                  <a:srgbClr val="FF0000"/>
                </a:solidFill>
              </a:rPr>
              <a:t>元素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[1] 1 2 3</a:t>
            </a: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32040" y="151796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&gt; a&gt;2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[1] FALSE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r>
              <a:rPr lang="en-US" altLang="zh-TW" dirty="0">
                <a:solidFill>
                  <a:srgbClr val="0070C0"/>
                </a:solidFill>
              </a:rPr>
              <a:t>  TRUE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endParaRPr lang="en-US" altLang="zh-TW" dirty="0">
              <a:solidFill>
                <a:srgbClr val="0070C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&gt; (1:4)[a&gt;2]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[1] 3 </a:t>
            </a:r>
            <a:r>
              <a:rPr lang="en-US" altLang="zh-TW" dirty="0" smtClean="0">
                <a:solidFill>
                  <a:srgbClr val="0070C0"/>
                </a:solidFill>
              </a:rPr>
              <a:t>4</a:t>
            </a:r>
          </a:p>
          <a:p>
            <a:endParaRPr lang="en-US" altLang="zh-TW" dirty="0">
              <a:solidFill>
                <a:srgbClr val="0070C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1:10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 [1]  1  2  3  4  5  6  7  8  9 10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&gt; 10:1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 [1] 10  9  8  7  6  5  4  3  2  1</a:t>
            </a:r>
          </a:p>
        </p:txBody>
      </p:sp>
    </p:spTree>
    <p:extLst>
      <p:ext uri="{BB962C8B-B14F-4D97-AF65-F5344CB8AC3E}">
        <p14:creationId xmlns:p14="http://schemas.microsoft.com/office/powerpoint/2010/main" val="41742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邏輯運算符號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26529"/>
              </p:ext>
            </p:extLst>
          </p:nvPr>
        </p:nvGraphicFramePr>
        <p:xfrm>
          <a:off x="611560" y="1700808"/>
          <a:ext cx="7344816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邏輯運算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符號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邏輯運算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符號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小於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&lt;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大於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&gt;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小於等於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&lt;=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大於等於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&gt;=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等於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==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不等於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!=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c1 </a:t>
                      </a:r>
                      <a:r>
                        <a:rPr lang="zh-TW" altLang="en-US" sz="2400" dirty="0" smtClean="0"/>
                        <a:t>與 </a:t>
                      </a:r>
                      <a:r>
                        <a:rPr lang="en-US" altLang="zh-TW" sz="2400" dirty="0" smtClean="0"/>
                        <a:t>c2 </a:t>
                      </a:r>
                      <a:endParaRPr lang="zh-TW" altLang="en-US" sz="2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c1 &amp; c2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c1 </a:t>
                      </a:r>
                      <a:r>
                        <a:rPr lang="zh-TW" altLang="en-US" sz="2400" dirty="0" smtClean="0"/>
                        <a:t>或 </a:t>
                      </a:r>
                      <a:r>
                        <a:rPr lang="en-US" altLang="zh-TW" sz="2400" dirty="0" smtClean="0"/>
                        <a:t>c2 </a:t>
                      </a:r>
                      <a:endParaRPr lang="zh-TW" altLang="en-US" sz="2400" b="1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c1 | c2 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3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邏輯運</a:t>
            </a:r>
            <a:r>
              <a:rPr lang="zh-TW" altLang="en-US" b="1" dirty="0">
                <a:solidFill>
                  <a:schemeClr val="accent1"/>
                </a:solidFill>
              </a:rPr>
              <a:t>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598" y="1537925"/>
            <a:ext cx="8229600" cy="4771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altLang="zh-TW" dirty="0">
                <a:solidFill>
                  <a:srgbClr val="FF0000"/>
                </a:solidFill>
              </a:rPr>
              <a:t>&gt; 5 == 4 &amp; 5 == 5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FALSE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FF0000"/>
                </a:solidFill>
              </a:rPr>
              <a:t>&gt; 5 != 4 &amp; 5 == 5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TRUE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FF0000"/>
                </a:solidFill>
              </a:rPr>
              <a:t>&gt; 5 == 4 | 5 == 5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TRUE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FF0000"/>
                </a:solidFill>
              </a:rPr>
              <a:t>&gt; 5 != 4 | 5 == 5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TRUE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FF0000"/>
                </a:solidFill>
              </a:rPr>
              <a:t>&gt; 5 &gt; 4 ; 5 &lt; 4 ; 5 == 4 ; 5 != 4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TRUE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FALSE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FALSE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TRUE</a:t>
            </a: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32040" y="1517964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altLang="zh-TW" sz="2200" dirty="0">
                <a:solidFill>
                  <a:srgbClr val="FF0000"/>
                </a:solidFill>
              </a:rPr>
              <a:t>&gt; x &lt;- c(4, 5) ; y &lt;- c(5, 5)</a:t>
            </a:r>
          </a:p>
          <a:p>
            <a:r>
              <a:rPr lang="es-ES" altLang="zh-TW" sz="2200" dirty="0">
                <a:solidFill>
                  <a:srgbClr val="FF0000"/>
                </a:solidFill>
              </a:rPr>
              <a:t>&gt; x &gt; y ; x &lt; y ; x == y ; x != y</a:t>
            </a:r>
          </a:p>
          <a:p>
            <a:r>
              <a:rPr lang="es-ES" altLang="zh-TW" sz="2200" dirty="0">
                <a:solidFill>
                  <a:srgbClr val="0070C0"/>
                </a:solidFill>
              </a:rPr>
              <a:t>[1] FALSE FALSE</a:t>
            </a:r>
          </a:p>
          <a:p>
            <a:r>
              <a:rPr lang="es-ES" altLang="zh-TW" sz="2200" dirty="0">
                <a:solidFill>
                  <a:srgbClr val="0070C0"/>
                </a:solidFill>
              </a:rPr>
              <a:t>[1] TRUE FALSE</a:t>
            </a:r>
          </a:p>
          <a:p>
            <a:r>
              <a:rPr lang="es-ES" altLang="zh-TW" sz="2200" dirty="0">
                <a:solidFill>
                  <a:srgbClr val="0070C0"/>
                </a:solidFill>
              </a:rPr>
              <a:t>[1] FALSE TRUE</a:t>
            </a:r>
          </a:p>
          <a:p>
            <a:r>
              <a:rPr lang="es-ES" altLang="zh-TW" sz="2200" dirty="0">
                <a:solidFill>
                  <a:srgbClr val="0070C0"/>
                </a:solidFill>
              </a:rPr>
              <a:t>[1] TRUE </a:t>
            </a:r>
            <a:r>
              <a:rPr lang="es-ES" altLang="zh-TW" sz="2200" dirty="0" smtClean="0">
                <a:solidFill>
                  <a:srgbClr val="0070C0"/>
                </a:solidFill>
              </a:rPr>
              <a:t>FALSE</a:t>
            </a:r>
          </a:p>
          <a:p>
            <a:endParaRPr lang="en-US" altLang="zh-TW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1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邏輯運</a:t>
            </a:r>
            <a:r>
              <a:rPr lang="zh-TW" altLang="en-US" b="1" dirty="0">
                <a:solidFill>
                  <a:schemeClr val="accent1"/>
                </a:solidFill>
              </a:rPr>
              <a:t>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598" y="1537925"/>
            <a:ext cx="8229600" cy="4771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x &lt;- c(4,5) ; y &lt;- 4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cbind(x, y</a:t>
            </a:r>
            <a:r>
              <a:rPr lang="es-E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x </a:t>
            </a:r>
            <a:r>
              <a:rPr lang="zh-TW" altLang="en-US" dirty="0" smtClean="0">
                <a:solidFill>
                  <a:srgbClr val="FF0000"/>
                </a:solidFill>
              </a:rPr>
              <a:t>與 </a:t>
            </a:r>
            <a:r>
              <a:rPr lang="en-US" altLang="zh-TW" dirty="0" smtClean="0">
                <a:solidFill>
                  <a:srgbClr val="FF0000"/>
                </a:solidFill>
              </a:rPr>
              <a:t>y </a:t>
            </a:r>
            <a:r>
              <a:rPr lang="zh-TW" altLang="en-US" dirty="0" smtClean="0">
                <a:solidFill>
                  <a:srgbClr val="FF0000"/>
                </a:solidFill>
              </a:rPr>
              <a:t>兩物件行合併</a:t>
            </a:r>
            <a:endParaRPr lang="es-E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    </a:t>
            </a:r>
            <a:r>
              <a:rPr lang="es-ES" altLang="zh-TW" dirty="0" smtClean="0">
                <a:solidFill>
                  <a:srgbClr val="0070C0"/>
                </a:solidFill>
              </a:rPr>
              <a:t>x </a:t>
            </a:r>
            <a:r>
              <a:rPr lang="es-ES" altLang="zh-TW" dirty="0">
                <a:solidFill>
                  <a:srgbClr val="0070C0"/>
                </a:solidFill>
              </a:rPr>
              <a:t>y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[1</a:t>
            </a:r>
            <a:r>
              <a:rPr lang="es-ES" altLang="zh-TW" dirty="0">
                <a:solidFill>
                  <a:srgbClr val="0070C0"/>
                </a:solidFill>
              </a:rPr>
              <a:t>,] 4 4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[2</a:t>
            </a:r>
            <a:r>
              <a:rPr lang="es-ES" altLang="zh-TW" dirty="0">
                <a:solidFill>
                  <a:srgbClr val="0070C0"/>
                </a:solidFill>
              </a:rPr>
              <a:t>,] 5 4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[1</a:t>
            </a:r>
            <a:r>
              <a:rPr lang="es-ES" altLang="zh-TW" dirty="0">
                <a:solidFill>
                  <a:srgbClr val="0070C0"/>
                </a:solidFill>
              </a:rPr>
              <a:t>] 4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x == y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[1</a:t>
            </a:r>
            <a:r>
              <a:rPr lang="es-ES" altLang="zh-TW" dirty="0">
                <a:solidFill>
                  <a:srgbClr val="0070C0"/>
                </a:solidFill>
              </a:rPr>
              <a:t>] TRUE FALSE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x &lt; y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[1</a:t>
            </a:r>
            <a:r>
              <a:rPr lang="es-ES" altLang="zh-TW" dirty="0">
                <a:solidFill>
                  <a:srgbClr val="0070C0"/>
                </a:solidFill>
              </a:rPr>
              <a:t>] FALSE FALSE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x &gt; y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[1</a:t>
            </a:r>
            <a:r>
              <a:rPr lang="es-ES" altLang="zh-TW" dirty="0">
                <a:solidFill>
                  <a:srgbClr val="0070C0"/>
                </a:solidFill>
              </a:rPr>
              <a:t>] FALSE TRUE</a:t>
            </a:r>
            <a:endParaRPr lang="en-US" altLang="zh-TW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96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執行函數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x&lt;-6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print(x)</a:t>
            </a:r>
            <a:r>
              <a:rPr lang="en-US" altLang="zh-TW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# </a:t>
            </a:r>
            <a:r>
              <a:rPr lang="en-US" altLang="zh-TW" dirty="0"/>
              <a:t>print</a:t>
            </a:r>
            <a:r>
              <a:rPr lang="en-US" altLang="zh-TW" dirty="0" smtClean="0"/>
              <a:t>()</a:t>
            </a:r>
            <a:r>
              <a:rPr lang="zh-TW" altLang="en-US" dirty="0" smtClean="0"/>
              <a:t>是列印函數</a:t>
            </a:r>
            <a:r>
              <a:rPr lang="en-US" altLang="zh-TW" dirty="0" smtClean="0"/>
              <a:t>, </a:t>
            </a:r>
            <a:r>
              <a:rPr lang="zh-TW" altLang="en-US" dirty="0" smtClean="0"/>
              <a:t>印出</a:t>
            </a:r>
            <a:r>
              <a:rPr lang="en-US" altLang="zh-TW" dirty="0" smtClean="0"/>
              <a:t>x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[1] 6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ls</a:t>
            </a:r>
            <a:r>
              <a:rPr lang="en-US" altLang="zh-TW" dirty="0">
                <a:solidFill>
                  <a:srgbClr val="FF0000"/>
                </a:solidFill>
              </a:rPr>
              <a:t>()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列出在記憶體中的物件</a:t>
            </a:r>
            <a:r>
              <a:rPr lang="en-US" altLang="zh-TW" dirty="0"/>
              <a:t>(</a:t>
            </a:r>
            <a:r>
              <a:rPr lang="en-US" altLang="zh-TW" dirty="0" smtClean="0"/>
              <a:t>x</a:t>
            </a:r>
            <a:r>
              <a:rPr lang="zh-TW" altLang="en-US" smtClean="0"/>
              <a:t>在</a:t>
            </a:r>
            <a:r>
              <a:rPr lang="en-US" altLang="zh-TW" smtClean="0"/>
              <a:t>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rm</a:t>
            </a:r>
            <a:r>
              <a:rPr lang="en-US" altLang="zh-TW" dirty="0" smtClean="0">
                <a:solidFill>
                  <a:srgbClr val="FF0000"/>
                </a:solidFill>
              </a:rPr>
              <a:t>(x</a:t>
            </a:r>
            <a:r>
              <a:rPr lang="en-US" altLang="zh-TW" dirty="0">
                <a:solidFill>
                  <a:srgbClr val="FF0000"/>
                </a:solidFill>
              </a:rPr>
              <a:t>) 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將物件</a:t>
            </a:r>
            <a:r>
              <a:rPr lang="en-US" altLang="zh-TW" dirty="0" smtClean="0"/>
              <a:t>x</a:t>
            </a:r>
            <a:r>
              <a:rPr lang="zh-TW" altLang="en-US" dirty="0" smtClean="0"/>
              <a:t>由記憶體中移除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ls()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 </a:t>
            </a:r>
            <a:r>
              <a:rPr lang="zh-TW" altLang="en-US" dirty="0"/>
              <a:t>列出在記憶體中的</a:t>
            </a:r>
            <a:r>
              <a:rPr lang="zh-TW" altLang="en-US" dirty="0" smtClean="0"/>
              <a:t>物件</a:t>
            </a:r>
            <a:r>
              <a:rPr lang="en-US" altLang="zh-TW" dirty="0" smtClean="0"/>
              <a:t>(x</a:t>
            </a:r>
            <a:r>
              <a:rPr lang="zh-TW" altLang="en-US" dirty="0" smtClean="0"/>
              <a:t>已經不在了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印字 </a:t>
            </a:r>
            <a:r>
              <a:rPr lang="en-US" altLang="zh-TW" b="1" dirty="0" smtClean="0">
                <a:solidFill>
                  <a:schemeClr val="accent1"/>
                </a:solidFill>
              </a:rPr>
              <a:t>Print </a:t>
            </a:r>
            <a:r>
              <a:rPr lang="en-US" altLang="zh-TW" b="1" dirty="0">
                <a:solidFill>
                  <a:schemeClr val="accent1"/>
                </a:solidFill>
              </a:rPr>
              <a:t>words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print("Hello World!")  # print the object</a:t>
            </a:r>
          </a:p>
          <a:p>
            <a:pPr marL="0" indent="0">
              <a:buNone/>
            </a:pPr>
            <a:r>
              <a:rPr lang="en-US" altLang="zh-TW" dirty="0"/>
              <a:t>[1] "Hello World!"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for(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 in 1:5) print(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)  # print answer in the loop</a:t>
            </a:r>
          </a:p>
          <a:p>
            <a:pPr marL="0" indent="0">
              <a:buNone/>
            </a:pPr>
            <a:r>
              <a:rPr lang="en-US" altLang="zh-TW" dirty="0"/>
              <a:t>[1] 1</a:t>
            </a:r>
          </a:p>
          <a:p>
            <a:pPr marL="0" indent="0">
              <a:buNone/>
            </a:pPr>
            <a:r>
              <a:rPr lang="en-US" altLang="zh-TW" dirty="0"/>
              <a:t>[1] 2</a:t>
            </a:r>
          </a:p>
          <a:p>
            <a:pPr marL="0" indent="0">
              <a:buNone/>
            </a:pPr>
            <a:r>
              <a:rPr lang="en-US" altLang="zh-TW" dirty="0"/>
              <a:t>[1] 3</a:t>
            </a:r>
          </a:p>
          <a:p>
            <a:pPr marL="0" indent="0">
              <a:buNone/>
            </a:pPr>
            <a:r>
              <a:rPr lang="en-US" altLang="zh-TW" dirty="0"/>
              <a:t>[1] 4</a:t>
            </a:r>
          </a:p>
          <a:p>
            <a:pPr marL="0" indent="0">
              <a:buNone/>
            </a:pPr>
            <a:r>
              <a:rPr lang="en-US" altLang="zh-TW" dirty="0"/>
              <a:t>[1] 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x&lt;-c(1,3,9)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print(x)</a:t>
            </a:r>
          </a:p>
          <a:p>
            <a:pPr marL="0" indent="0">
              <a:buNone/>
            </a:pPr>
            <a:r>
              <a:rPr lang="en-US" altLang="zh-TW" dirty="0"/>
              <a:t>[1] 1 3 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921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用</a:t>
            </a:r>
            <a:r>
              <a:rPr lang="pt-BR" altLang="zh-TW" b="1" dirty="0" smtClean="0">
                <a:solidFill>
                  <a:schemeClr val="accent1"/>
                </a:solidFill>
              </a:rPr>
              <a:t> </a:t>
            </a:r>
            <a:r>
              <a:rPr lang="pt-BR" altLang="zh-TW" b="1" dirty="0">
                <a:solidFill>
                  <a:schemeClr val="accent1"/>
                </a:solidFill>
              </a:rPr>
              <a:t>R </a:t>
            </a:r>
            <a:r>
              <a:rPr lang="zh-TW" altLang="en-US" b="1" dirty="0" smtClean="0">
                <a:solidFill>
                  <a:schemeClr val="accent1"/>
                </a:solidFill>
              </a:rPr>
              <a:t>作為簡單的計算機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2+2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5 - 1 + 10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add and </a:t>
            </a:r>
            <a:r>
              <a:rPr lang="en-US" altLang="zh-TW" dirty="0" smtClean="0">
                <a:solidFill>
                  <a:srgbClr val="FF0000"/>
                </a:solidFill>
              </a:rPr>
              <a:t>subtract</a:t>
            </a:r>
            <a:r>
              <a:rPr lang="zh-TW" altLang="en-US" dirty="0" smtClean="0">
                <a:solidFill>
                  <a:srgbClr val="FF0000"/>
                </a:solidFill>
              </a:rPr>
              <a:t> 加減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7 * 10 / 2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multiply and </a:t>
            </a:r>
            <a:r>
              <a:rPr lang="en-US" altLang="zh-TW" dirty="0" smtClean="0">
                <a:solidFill>
                  <a:srgbClr val="FF0000"/>
                </a:solidFill>
              </a:rPr>
              <a:t>divide</a:t>
            </a:r>
            <a:r>
              <a:rPr lang="zh-TW" altLang="en-US" dirty="0" smtClean="0">
                <a:solidFill>
                  <a:srgbClr val="FF0000"/>
                </a:solidFill>
              </a:rPr>
              <a:t> 乘除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35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3*(2+1)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9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(1 + 1) * 2 - 2/3 + 2^3  # arithmetic operators : +, -, *, /, ^, **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11.33333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2*3*4*5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!</a:t>
            </a:r>
            <a:r>
              <a:rPr lang="zh-TW" altLang="en-US" dirty="0" smtClean="0">
                <a:solidFill>
                  <a:srgbClr val="FF0000"/>
                </a:solidFill>
              </a:rPr>
              <a:t> 計算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的階乘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120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factorial(5) 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en-US" altLang="zh-TW" dirty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120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6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用</a:t>
            </a:r>
            <a:r>
              <a:rPr lang="pt-BR" altLang="zh-TW" b="1" dirty="0" smtClean="0">
                <a:solidFill>
                  <a:schemeClr val="accent1"/>
                </a:solidFill>
              </a:rPr>
              <a:t> </a:t>
            </a:r>
            <a:r>
              <a:rPr lang="pt-BR" altLang="zh-TW" b="1" dirty="0">
                <a:solidFill>
                  <a:schemeClr val="accent1"/>
                </a:solidFill>
              </a:rPr>
              <a:t>R </a:t>
            </a:r>
            <a:r>
              <a:rPr lang="zh-TW" altLang="en-US" b="1" dirty="0" smtClean="0">
                <a:solidFill>
                  <a:schemeClr val="accent1"/>
                </a:solidFill>
              </a:rPr>
              <a:t>作為簡單的計算機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2^3  # 2^3=2**3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8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sqrt</a:t>
            </a:r>
            <a:r>
              <a:rPr lang="en-US" altLang="zh-TW" dirty="0">
                <a:solidFill>
                  <a:srgbClr val="FF0000"/>
                </a:solidFill>
              </a:rPr>
              <a:t>(2)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square </a:t>
            </a:r>
            <a:r>
              <a:rPr lang="en-US" altLang="zh-TW" dirty="0" smtClean="0">
                <a:solidFill>
                  <a:srgbClr val="FF0000"/>
                </a:solidFill>
              </a:rPr>
              <a:t>root</a:t>
            </a:r>
            <a:r>
              <a:rPr lang="zh-TW" altLang="en-US" dirty="0" smtClean="0">
                <a:solidFill>
                  <a:srgbClr val="FF0000"/>
                </a:solidFill>
              </a:rPr>
              <a:t> 開根號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1.414214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2^(1/2)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square root</a:t>
            </a:r>
            <a:r>
              <a:rPr lang="zh-TW" altLang="en-US" dirty="0">
                <a:solidFill>
                  <a:srgbClr val="FF0000"/>
                </a:solidFill>
              </a:rPr>
              <a:t> 開</a:t>
            </a:r>
            <a:r>
              <a:rPr lang="zh-TW" altLang="en-US" dirty="0" smtClean="0">
                <a:solidFill>
                  <a:srgbClr val="FF0000"/>
                </a:solidFill>
              </a:rPr>
              <a:t>根號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次方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1.414214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64^(1/3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開根號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次方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用</a:t>
            </a:r>
            <a:r>
              <a:rPr lang="pt-BR" altLang="zh-TW" b="1" dirty="0" smtClean="0">
                <a:solidFill>
                  <a:schemeClr val="accent1"/>
                </a:solidFill>
              </a:rPr>
              <a:t> </a:t>
            </a:r>
            <a:r>
              <a:rPr lang="pt-BR" altLang="zh-TW" b="1" dirty="0">
                <a:solidFill>
                  <a:schemeClr val="accent1"/>
                </a:solidFill>
              </a:rPr>
              <a:t>R </a:t>
            </a:r>
            <a:r>
              <a:rPr lang="zh-TW" altLang="en-US" b="1" dirty="0" smtClean="0">
                <a:solidFill>
                  <a:schemeClr val="accent1"/>
                </a:solidFill>
              </a:rPr>
              <a:t>作為簡單的計算機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1000</a:t>
            </a:r>
            <a:r>
              <a:rPr lang="en-US" altLang="zh-TW" dirty="0">
                <a:solidFill>
                  <a:srgbClr val="FF0000"/>
                </a:solidFill>
              </a:rPr>
              <a:t>*(1+0.075)^5 </a:t>
            </a:r>
            <a:r>
              <a:rPr lang="en-US" altLang="zh-TW" dirty="0" smtClean="0">
                <a:solidFill>
                  <a:srgbClr val="FF0000"/>
                </a:solidFill>
              </a:rPr>
              <a:t>-1000 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Interest on $1000, compounded annually, at 7.5% p.a. for five </a:t>
            </a:r>
            <a:r>
              <a:rPr lang="en-US" altLang="zh-TW" dirty="0" smtClean="0">
                <a:solidFill>
                  <a:srgbClr val="FF0000"/>
                </a:solidFill>
              </a:rPr>
              <a:t>years</a:t>
            </a:r>
            <a:r>
              <a:rPr lang="zh-TW" altLang="en-US" dirty="0" smtClean="0">
                <a:solidFill>
                  <a:srgbClr val="FF0000"/>
                </a:solidFill>
              </a:rPr>
              <a:t> 計算本金</a:t>
            </a:r>
            <a:r>
              <a:rPr lang="en-US" altLang="zh-TW" dirty="0" smtClean="0">
                <a:solidFill>
                  <a:srgbClr val="FF0000"/>
                </a:solidFill>
              </a:rPr>
              <a:t>1000</a:t>
            </a:r>
            <a:r>
              <a:rPr lang="zh-TW" altLang="en-US" dirty="0" smtClean="0">
                <a:solidFill>
                  <a:srgbClr val="FF0000"/>
                </a:solidFill>
              </a:rPr>
              <a:t> 利率</a:t>
            </a:r>
            <a:r>
              <a:rPr lang="en-US" altLang="zh-TW" dirty="0" smtClean="0">
                <a:solidFill>
                  <a:srgbClr val="FF0000"/>
                </a:solidFill>
              </a:rPr>
              <a:t>7.5%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年利息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435.6293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log(2)  # </a:t>
            </a:r>
            <a:r>
              <a:rPr lang="en-US" altLang="zh-TW" dirty="0"/>
              <a:t>ln(2)</a:t>
            </a:r>
            <a:r>
              <a:rPr lang="en-US" altLang="zh-TW" dirty="0">
                <a:solidFill>
                  <a:srgbClr val="FF0000"/>
                </a:solidFill>
              </a:rPr>
              <a:t> computes </a:t>
            </a:r>
            <a:r>
              <a:rPr lang="en-US" altLang="zh-TW" dirty="0" smtClean="0">
                <a:solidFill>
                  <a:srgbClr val="FF0000"/>
                </a:solidFill>
              </a:rPr>
              <a:t>logarithms</a:t>
            </a:r>
            <a:r>
              <a:rPr lang="zh-TW" altLang="en-US" dirty="0" smtClean="0">
                <a:solidFill>
                  <a:srgbClr val="FF0000"/>
                </a:solidFill>
              </a:rPr>
              <a:t> 以</a:t>
            </a:r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zh-TW" altLang="en-US" dirty="0" smtClean="0">
                <a:solidFill>
                  <a:srgbClr val="FF0000"/>
                </a:solidFill>
              </a:rPr>
              <a:t>為底的對數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0.6931472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log10(2)  # </a:t>
            </a:r>
            <a:r>
              <a:rPr lang="en-US" altLang="zh-TW" dirty="0"/>
              <a:t>log</a:t>
            </a:r>
            <a:r>
              <a:rPr lang="en-US" altLang="zh-TW" baseline="-25000" dirty="0"/>
              <a:t>10</a:t>
            </a:r>
            <a:r>
              <a:rPr lang="en-US" altLang="zh-TW" dirty="0"/>
              <a:t>(2)</a:t>
            </a:r>
            <a:r>
              <a:rPr lang="en-US" altLang="zh-TW" dirty="0">
                <a:solidFill>
                  <a:srgbClr val="FF0000"/>
                </a:solidFill>
              </a:rPr>
              <a:t> computes </a:t>
            </a:r>
            <a:r>
              <a:rPr lang="en-US" altLang="zh-TW" dirty="0" smtClean="0">
                <a:solidFill>
                  <a:srgbClr val="FF0000"/>
                </a:solidFill>
              </a:rPr>
              <a:t>logarithms</a:t>
            </a:r>
            <a:r>
              <a:rPr lang="zh-TW" altLang="en-US" dirty="0" smtClean="0">
                <a:solidFill>
                  <a:srgbClr val="FF0000"/>
                </a:solidFill>
              </a:rPr>
              <a:t> 以</a:t>
            </a:r>
            <a:r>
              <a:rPr lang="en-US" altLang="zh-TW" dirty="0" smtClean="0">
                <a:solidFill>
                  <a:srgbClr val="FF0000"/>
                </a:solidFill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</a:rPr>
              <a:t>為底的對數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0.30103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exp</a:t>
            </a:r>
            <a:r>
              <a:rPr lang="en-US" altLang="zh-TW" dirty="0">
                <a:solidFill>
                  <a:srgbClr val="FF0000"/>
                </a:solidFill>
              </a:rPr>
              <a:t>(1)  # computes the exponential </a:t>
            </a:r>
            <a:r>
              <a:rPr lang="en-US" altLang="zh-TW" dirty="0" smtClean="0">
                <a:solidFill>
                  <a:srgbClr val="FF0000"/>
                </a:solidFill>
              </a:rPr>
              <a:t>function</a:t>
            </a:r>
            <a:r>
              <a:rPr lang="zh-TW" altLang="en-US" dirty="0" smtClean="0">
                <a:solidFill>
                  <a:srgbClr val="FF0000"/>
                </a:solidFill>
              </a:rPr>
              <a:t> 指數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2.718282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9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用</a:t>
            </a:r>
            <a:r>
              <a:rPr lang="pt-BR" altLang="zh-TW" b="1" dirty="0" smtClean="0">
                <a:solidFill>
                  <a:schemeClr val="accent1"/>
                </a:solidFill>
              </a:rPr>
              <a:t> </a:t>
            </a:r>
            <a:r>
              <a:rPr lang="pt-BR" altLang="zh-TW" b="1" dirty="0">
                <a:solidFill>
                  <a:schemeClr val="accent1"/>
                </a:solidFill>
              </a:rPr>
              <a:t>R </a:t>
            </a:r>
            <a:r>
              <a:rPr lang="zh-TW" altLang="en-US" b="1" dirty="0" smtClean="0">
                <a:solidFill>
                  <a:schemeClr val="accent1"/>
                </a:solidFill>
              </a:rPr>
              <a:t>作為簡單的計算機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TW" dirty="0" smtClean="0">
                    <a:solidFill>
                      <a:srgbClr val="FF0000"/>
                    </a:solidFill>
                  </a:rPr>
                  <a:t>&gt; pi # R knows about pi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園周率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0070C0"/>
                    </a:solidFill>
                  </a:rPr>
                  <a:t>[1] 3.141593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2*pi*6378 # Circumference of Earth at Equator, in km; radius is 6378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km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計算地球在赤道半徑為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6378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的圓周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0070C0"/>
                    </a:solidFill>
                  </a:rPr>
                  <a:t>[1] 40074.16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sin(pi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)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#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計算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sin(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)=sin(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)=0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0070C0"/>
                    </a:solidFill>
                  </a:rPr>
                  <a:t>[1] 1.224606e-16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sin(pi/2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)   #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計算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sin(</a:t>
                </a:r>
                <a14:m>
                  <m:oMath xmlns:m="http://schemas.openxmlformats.org/officeDocument/2006/math">
                    <m:r>
                      <a:rPr lang="zh-TW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/2)=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 sin(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)=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1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0070C0"/>
                    </a:solidFill>
                  </a:rPr>
                  <a:t>[1] 1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sin(c(30,60,90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)*pi/180) </a:t>
                </a:r>
                <a:endParaRPr lang="en-US" altLang="zh-TW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 smtClean="0">
                    <a:solidFill>
                      <a:srgbClr val="FF0000"/>
                    </a:solidFill>
                  </a:rPr>
                  <a:t>#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Convert angles to radians, then take sin()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0070C0"/>
                    </a:solidFill>
                  </a:rPr>
                  <a:t>[1] 0.5000000 0.8660254 1.0000000</a:t>
                </a:r>
                <a:endParaRPr lang="zh-TW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625" b="-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67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指</a:t>
            </a:r>
            <a:r>
              <a:rPr lang="zh-TW" altLang="en-US" b="1" dirty="0">
                <a:solidFill>
                  <a:schemeClr val="accent1"/>
                </a:solidFill>
              </a:rPr>
              <a:t>派</a:t>
            </a:r>
            <a:r>
              <a:rPr lang="en-US" altLang="zh-TW" b="1" dirty="0" smtClean="0">
                <a:solidFill>
                  <a:schemeClr val="accent1"/>
                </a:solidFill>
              </a:rPr>
              <a:t>Assignments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a&lt;-1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a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1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b&lt;-2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b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2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a+b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3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x&lt;-5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5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6-&gt;x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6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6000" y="1524000"/>
            <a:ext cx="61024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</a:rPr>
              <a:t>&gt; x&lt;-</a:t>
            </a:r>
            <a:r>
              <a:rPr lang="en-US" altLang="zh-TW" sz="2200" dirty="0" smtClean="0">
                <a:solidFill>
                  <a:srgbClr val="FF0000"/>
                </a:solidFill>
              </a:rPr>
              <a:t>pi</a:t>
            </a:r>
            <a:r>
              <a:rPr lang="zh-TW" altLang="en-US" sz="2200" dirty="0" smtClean="0">
                <a:solidFill>
                  <a:srgbClr val="FF0000"/>
                </a:solidFill>
              </a:rPr>
              <a:t>     </a:t>
            </a:r>
            <a:r>
              <a:rPr lang="en-US" altLang="zh-TW" sz="2200" dirty="0" smtClean="0">
                <a:solidFill>
                  <a:srgbClr val="FF0000"/>
                </a:solidFill>
              </a:rPr>
              <a:t># </a:t>
            </a:r>
            <a:r>
              <a:rPr lang="zh-TW" altLang="en-US" sz="2200" dirty="0">
                <a:solidFill>
                  <a:srgbClr val="FF0000"/>
                </a:solidFill>
              </a:rPr>
              <a:t>令</a:t>
            </a:r>
            <a:r>
              <a:rPr lang="en-US" altLang="zh-TW" sz="2200" dirty="0">
                <a:solidFill>
                  <a:srgbClr val="FF0000"/>
                </a:solidFill>
              </a:rPr>
              <a:t> x = </a:t>
            </a:r>
            <a:r>
              <a:rPr lang="zh-TW" altLang="en-US" sz="2200" dirty="0">
                <a:solidFill>
                  <a:srgbClr val="FF0000"/>
                </a:solidFill>
              </a:rPr>
              <a:t>𝜋 </a:t>
            </a:r>
            <a:endParaRPr lang="en-US" altLang="zh-TW" sz="2200" dirty="0">
              <a:solidFill>
                <a:srgbClr val="FF0000"/>
              </a:solidFill>
            </a:endParaRPr>
          </a:p>
          <a:p>
            <a:r>
              <a:rPr lang="en-US" altLang="zh-TW" sz="2200" dirty="0" smtClean="0">
                <a:solidFill>
                  <a:srgbClr val="FF0000"/>
                </a:solidFill>
              </a:rPr>
              <a:t>&gt;</a:t>
            </a:r>
            <a:r>
              <a:rPr lang="zh-TW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zh-TW" sz="2200" dirty="0" smtClean="0">
                <a:solidFill>
                  <a:srgbClr val="FF0000"/>
                </a:solidFill>
              </a:rPr>
              <a:t>(</a:t>
            </a:r>
            <a:r>
              <a:rPr lang="en-US" altLang="zh-TW" sz="2200" dirty="0">
                <a:solidFill>
                  <a:srgbClr val="FF0000"/>
                </a:solidFill>
              </a:rPr>
              <a:t>x&lt;-pi)    </a:t>
            </a:r>
            <a:endParaRPr lang="en-US" altLang="zh-TW" sz="2200" dirty="0" smtClean="0">
              <a:solidFill>
                <a:srgbClr val="FF0000"/>
              </a:solidFill>
            </a:endParaRPr>
          </a:p>
          <a:p>
            <a:r>
              <a:rPr lang="en-US" altLang="zh-TW" sz="2200" dirty="0" smtClean="0">
                <a:solidFill>
                  <a:srgbClr val="FF0000"/>
                </a:solidFill>
              </a:rPr>
              <a:t># </a:t>
            </a:r>
            <a:r>
              <a:rPr lang="zh-TW" altLang="en-US" sz="2200" dirty="0" smtClean="0">
                <a:solidFill>
                  <a:srgbClr val="FF0000"/>
                </a:solidFill>
              </a:rPr>
              <a:t>令</a:t>
            </a:r>
            <a:r>
              <a:rPr lang="en-US" altLang="zh-TW" sz="2200" dirty="0" smtClean="0">
                <a:solidFill>
                  <a:srgbClr val="FF0000"/>
                </a:solidFill>
              </a:rPr>
              <a:t> </a:t>
            </a:r>
            <a:r>
              <a:rPr lang="en-US" altLang="zh-TW" sz="2200" dirty="0">
                <a:solidFill>
                  <a:srgbClr val="FF0000"/>
                </a:solidFill>
              </a:rPr>
              <a:t>x = </a:t>
            </a:r>
            <a:r>
              <a:rPr lang="zh-TW" altLang="en-US" sz="2200" dirty="0">
                <a:solidFill>
                  <a:srgbClr val="FF0000"/>
                </a:solidFill>
              </a:rPr>
              <a:t>𝜋 且印出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[1] 3.141593</a:t>
            </a:r>
          </a:p>
        </p:txBody>
      </p:sp>
    </p:spTree>
    <p:extLst>
      <p:ext uri="{BB962C8B-B14F-4D97-AF65-F5344CB8AC3E}">
        <p14:creationId xmlns:p14="http://schemas.microsoft.com/office/powerpoint/2010/main" val="94522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指</a:t>
            </a:r>
            <a:r>
              <a:rPr lang="zh-TW" altLang="en-US" b="1" dirty="0">
                <a:solidFill>
                  <a:schemeClr val="accent1"/>
                </a:solidFill>
              </a:rPr>
              <a:t>派</a:t>
            </a:r>
            <a:r>
              <a:rPr lang="en-US" altLang="zh-TW" b="1" dirty="0" smtClean="0">
                <a:solidFill>
                  <a:schemeClr val="accent1"/>
                </a:solidFill>
              </a:rPr>
              <a:t>Assignments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a&lt;-c(1,2,5,3)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 2 5 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a^2  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square the elements of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  向量平方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1  4 25  9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name&lt;-c("John", "Mary", "Tom")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name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"John" "Mary" "Tom"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x&lt;-c(3,1,4,2,4,3,1,2,4,3)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unique(x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有哪些數字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3 1 4 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duplicated(x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是否出現過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[1] FALSE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err="1">
                <a:solidFill>
                  <a:srgbClr val="0070C0"/>
                </a:solidFill>
              </a:rPr>
              <a:t>FALSE</a:t>
            </a:r>
            <a:r>
              <a:rPr lang="en-US" altLang="zh-TW" dirty="0">
                <a:solidFill>
                  <a:srgbClr val="0070C0"/>
                </a:solidFill>
              </a:rPr>
              <a:t>  TRUE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sort(x) 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# </a:t>
            </a:r>
            <a:r>
              <a:rPr lang="en-US" altLang="zh-TW" dirty="0">
                <a:solidFill>
                  <a:srgbClr val="FF0000"/>
                </a:solidFill>
              </a:rPr>
              <a:t>sort a </a:t>
            </a:r>
            <a:r>
              <a:rPr lang="en-US" altLang="zh-TW" dirty="0" smtClean="0">
                <a:solidFill>
                  <a:srgbClr val="FF0000"/>
                </a:solidFill>
              </a:rPr>
              <a:t>vector</a:t>
            </a:r>
            <a:r>
              <a:rPr lang="zh-TW" altLang="en-US" dirty="0" smtClean="0">
                <a:solidFill>
                  <a:srgbClr val="FF0000"/>
                </a:solidFill>
              </a:rPr>
              <a:t> 向量排序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[1] 1 1 2 2 3 3 3 4 4 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38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敘述統計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a&lt;-c(1,2,5,3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zh-TW" altLang="en-US" dirty="0" smtClean="0">
                <a:solidFill>
                  <a:srgbClr val="FF0000"/>
                </a:solidFill>
              </a:rPr>
              <a:t> 向量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有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</a:rPr>
              <a:t>個數字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summary(a)  # 5-number </a:t>
            </a:r>
            <a:r>
              <a:rPr lang="en-US" altLang="zh-TW" dirty="0" smtClean="0">
                <a:solidFill>
                  <a:srgbClr val="FF0000"/>
                </a:solidFill>
              </a:rPr>
              <a:t>summary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個數字摘要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</a:t>
            </a:r>
            <a:r>
              <a:rPr lang="en-US" altLang="zh-TW" dirty="0">
                <a:solidFill>
                  <a:srgbClr val="0070C0"/>
                </a:solidFill>
              </a:rPr>
              <a:t>Min. 1st Qu.  Median    Mean 3rd 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1.00    1.75   </a:t>
            </a:r>
            <a:r>
              <a:rPr lang="zh-TW" altLang="en-US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2.50    </a:t>
            </a:r>
            <a:r>
              <a:rPr lang="zh-TW" altLang="en-US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2.75    </a:t>
            </a:r>
            <a:r>
              <a:rPr lang="en-US" altLang="zh-TW" dirty="0">
                <a:solidFill>
                  <a:srgbClr val="0070C0"/>
                </a:solidFill>
              </a:rPr>
              <a:t>3.50    </a:t>
            </a:r>
            <a:r>
              <a:rPr lang="zh-TW" altLang="en-US" smtClean="0">
                <a:solidFill>
                  <a:srgbClr val="0070C0"/>
                </a:solidFill>
              </a:rPr>
              <a:t>   </a:t>
            </a:r>
            <a:r>
              <a:rPr lang="en-US" altLang="zh-TW" smtClean="0">
                <a:solidFill>
                  <a:srgbClr val="0070C0"/>
                </a:solidFill>
              </a:rPr>
              <a:t>5.00 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mean(a)  # Calculate average (arithmetic mean) of (vector)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 平均數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2.75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var</a:t>
            </a:r>
            <a:r>
              <a:rPr lang="en-US" altLang="zh-TW" dirty="0">
                <a:solidFill>
                  <a:srgbClr val="FF0000"/>
                </a:solidFill>
              </a:rPr>
              <a:t>(a)  # Calculate variance of (vector)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 變異數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2.916667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sqrt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var</a:t>
            </a:r>
            <a:r>
              <a:rPr lang="en-US" altLang="zh-TW" dirty="0">
                <a:solidFill>
                  <a:srgbClr val="FF0000"/>
                </a:solidFill>
              </a:rPr>
              <a:t>(a))  # standard deviation = square root of </a:t>
            </a:r>
            <a:r>
              <a:rPr lang="en-US" altLang="zh-TW" dirty="0" smtClean="0">
                <a:solidFill>
                  <a:srgbClr val="FF0000"/>
                </a:solidFill>
              </a:rPr>
              <a:t>variance</a:t>
            </a:r>
            <a:r>
              <a:rPr lang="zh-TW" altLang="en-US" dirty="0" smtClean="0">
                <a:solidFill>
                  <a:srgbClr val="FF0000"/>
                </a:solidFill>
              </a:rPr>
              <a:t> 標準差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1.707825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min(a)  # minimum value in vector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 最小值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max(a)  # maximum value in vector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 最大值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range(a)  # (min, max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最小與最大值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 5</a:t>
            </a:r>
            <a:endParaRPr lang="zh-TW" altLang="en-US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80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1481</TotalTime>
  <Words>1326</Words>
  <Application>Microsoft Office PowerPoint</Application>
  <PresentationFormat>如螢幕大小 (4:3)</PresentationFormat>
  <Paragraphs>221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微軟正黑體</vt:lpstr>
      <vt:lpstr>Arial</vt:lpstr>
      <vt:lpstr>Cambria Math</vt:lpstr>
      <vt:lpstr>Lucida Console</vt:lpstr>
      <vt:lpstr>清晰度</vt:lpstr>
      <vt:lpstr>R教學</vt:lpstr>
      <vt:lpstr>印字 Print words</vt:lpstr>
      <vt:lpstr>用 R 作為簡單的計算機</vt:lpstr>
      <vt:lpstr>用 R 作為簡單的計算機</vt:lpstr>
      <vt:lpstr>用 R 作為簡單的計算機</vt:lpstr>
      <vt:lpstr>用 R 作為簡單的計算機</vt:lpstr>
      <vt:lpstr>指派Assignments</vt:lpstr>
      <vt:lpstr>指派Assignments</vt:lpstr>
      <vt:lpstr>敘述統計</vt:lpstr>
      <vt:lpstr>敘述統計</vt:lpstr>
      <vt:lpstr>邏輯運算</vt:lpstr>
      <vt:lpstr>邏輯運算符號</vt:lpstr>
      <vt:lpstr>邏輯運算</vt:lpstr>
      <vt:lpstr>邏輯運算</vt:lpstr>
      <vt:lpstr>執行函數</vt:lpstr>
      <vt:lpstr>付出最多的人，也是收穫最多的人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Chi</cp:lastModifiedBy>
  <cp:revision>106</cp:revision>
  <dcterms:created xsi:type="dcterms:W3CDTF">2014-11-07T00:17:44Z</dcterms:created>
  <dcterms:modified xsi:type="dcterms:W3CDTF">2018-05-19T13:04:46Z</dcterms:modified>
</cp:coreProperties>
</file>