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266" r:id="rId4"/>
    <p:sldId id="281" r:id="rId5"/>
    <p:sldId id="282" r:id="rId6"/>
    <p:sldId id="271" r:id="rId7"/>
    <p:sldId id="283" r:id="rId8"/>
    <p:sldId id="284" r:id="rId9"/>
    <p:sldId id="285" r:id="rId10"/>
    <p:sldId id="287" r:id="rId11"/>
    <p:sldId id="286" r:id="rId12"/>
    <p:sldId id="270" r:id="rId13"/>
    <p:sldId id="288" r:id="rId14"/>
    <p:sldId id="289" r:id="rId15"/>
    <p:sldId id="290" r:id="rId16"/>
    <p:sldId id="272" r:id="rId17"/>
    <p:sldId id="291" r:id="rId18"/>
    <p:sldId id="292" r:id="rId19"/>
    <p:sldId id="293" r:id="rId20"/>
    <p:sldId id="294" r:id="rId21"/>
    <p:sldId id="296" r:id="rId22"/>
    <p:sldId id="295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10" r:id="rId32"/>
    <p:sldId id="305" r:id="rId33"/>
    <p:sldId id="306" r:id="rId34"/>
    <p:sldId id="307" r:id="rId35"/>
    <p:sldId id="308" r:id="rId36"/>
    <p:sldId id="309" r:id="rId37"/>
    <p:sldId id="311" r:id="rId38"/>
    <p:sldId id="312" r:id="rId39"/>
    <p:sldId id="313" r:id="rId40"/>
    <p:sldId id="314" r:id="rId41"/>
    <p:sldId id="315" r:id="rId42"/>
    <p:sldId id="262" r:id="rId4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4D8277C2-8158-42FD-9516-6ACB5614E395}">
          <p14:sldIdLst>
            <p14:sldId id="256"/>
            <p14:sldId id="263"/>
            <p14:sldId id="266"/>
            <p14:sldId id="281"/>
            <p14:sldId id="282"/>
            <p14:sldId id="271"/>
            <p14:sldId id="283"/>
            <p14:sldId id="284"/>
            <p14:sldId id="285"/>
            <p14:sldId id="287"/>
            <p14:sldId id="286"/>
            <p14:sldId id="270"/>
            <p14:sldId id="288"/>
            <p14:sldId id="289"/>
            <p14:sldId id="290"/>
            <p14:sldId id="272"/>
            <p14:sldId id="291"/>
            <p14:sldId id="292"/>
            <p14:sldId id="293"/>
            <p14:sldId id="294"/>
            <p14:sldId id="296"/>
            <p14:sldId id="295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10"/>
            <p14:sldId id="305"/>
            <p14:sldId id="306"/>
            <p14:sldId id="307"/>
            <p14:sldId id="308"/>
            <p14:sldId id="309"/>
            <p14:sldId id="311"/>
            <p14:sldId id="312"/>
            <p14:sldId id="313"/>
            <p14:sldId id="314"/>
            <p14:sldId id="315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B11ACE-9B10-4367-8CD9-80D0AC3AE11D}" type="datetimeFigureOut">
              <a:rPr lang="zh-TW" altLang="en-US" smtClean="0"/>
              <a:pPr/>
              <a:t>2018/5/19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C0E694E-7E5C-4C16-BC06-A8A0688A6A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+mj-ea"/>
              </a:rPr>
              <a:t>R</a:t>
            </a:r>
            <a:r>
              <a:rPr lang="zh-TW" altLang="en-US" b="1" dirty="0" smtClean="0">
                <a:latin typeface="+mj-ea"/>
              </a:rPr>
              <a:t>教學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altLang="zh-TW" b="1" dirty="0" smtClean="0">
                <a:latin typeface="+mj-ea"/>
                <a:ea typeface="+mj-ea"/>
              </a:rPr>
              <a:t>Vector </a:t>
            </a:r>
            <a:r>
              <a:rPr lang="en-US" altLang="zh-TW" b="1" smtClean="0">
                <a:latin typeface="+mj-ea"/>
                <a:ea typeface="+mj-ea"/>
              </a:rPr>
              <a:t>and Matrix(</a:t>
            </a:r>
            <a:r>
              <a:rPr lang="zh-TW" altLang="en-US" b="1" dirty="0" smtClean="0">
                <a:latin typeface="+mj-ea"/>
                <a:ea typeface="+mj-ea"/>
              </a:rPr>
              <a:t>向量與矩陣</a:t>
            </a:r>
            <a:r>
              <a:rPr lang="en-US" altLang="zh-TW" b="1" dirty="0" smtClean="0">
                <a:latin typeface="+mj-ea"/>
                <a:ea typeface="+mj-ea"/>
              </a:rPr>
              <a:t>)</a:t>
            </a:r>
          </a:p>
          <a:p>
            <a:pPr lvl="0"/>
            <a:endParaRPr lang="en-US" altLang="zh-TW" b="1" dirty="0">
              <a:latin typeface="+mj-ea"/>
              <a:ea typeface="+mj-ea"/>
            </a:endParaRPr>
          </a:p>
          <a:p>
            <a:pPr lvl="0"/>
            <a:endParaRPr lang="en-US" altLang="zh-TW" b="1" dirty="0" smtClean="0">
              <a:latin typeface="+mj-ea"/>
              <a:ea typeface="+mj-ea"/>
            </a:endParaRPr>
          </a:p>
          <a:p>
            <a:pPr lvl="0" algn="r"/>
            <a:r>
              <a:rPr lang="zh-TW" altLang="en-US" b="1" dirty="0" smtClean="0">
                <a:latin typeface="+mj-ea"/>
                <a:ea typeface="+mj-ea"/>
              </a:rPr>
              <a:t>羅琪老師</a:t>
            </a:r>
            <a:endParaRPr lang="zh-TW" altLang="zh-TW" dirty="0">
              <a:latin typeface="+mj-ea"/>
              <a:ea typeface="+mj-ea"/>
            </a:endParaRPr>
          </a:p>
          <a:p>
            <a:endParaRPr lang="zh-TW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18203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向</a:t>
            </a:r>
            <a:r>
              <a:rPr lang="zh-TW" altLang="en-US" b="1" dirty="0">
                <a:solidFill>
                  <a:schemeClr val="accent1"/>
                </a:solidFill>
              </a:rPr>
              <a:t>量</a:t>
            </a:r>
            <a:r>
              <a:rPr lang="zh-TW" altLang="en-US" b="1" dirty="0" smtClean="0">
                <a:solidFill>
                  <a:schemeClr val="accent1"/>
                </a:solidFill>
              </a:rPr>
              <a:t>的</a:t>
            </a:r>
            <a:r>
              <a:rPr lang="zh-TW" altLang="en-US" b="1" dirty="0">
                <a:solidFill>
                  <a:schemeClr val="accent1"/>
                </a:solidFill>
              </a:rPr>
              <a:t>運</a:t>
            </a:r>
            <a:r>
              <a:rPr lang="zh-TW" altLang="en-US" b="1" dirty="0" smtClean="0">
                <a:solidFill>
                  <a:schemeClr val="accent1"/>
                </a:solidFill>
              </a:rPr>
              <a:t>算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(x &lt;- 1 : 5)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1 2 3 4 5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</a:t>
            </a:r>
            <a:r>
              <a:rPr lang="en-US" altLang="zh-TW" dirty="0" err="1">
                <a:solidFill>
                  <a:srgbClr val="FF0000"/>
                </a:solidFill>
              </a:rPr>
              <a:t>sqrt</a:t>
            </a:r>
            <a:r>
              <a:rPr lang="en-US" altLang="zh-TW" dirty="0">
                <a:solidFill>
                  <a:srgbClr val="FF0000"/>
                </a:solidFill>
              </a:rPr>
              <a:t>(x)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1.000000 1.414214 1.732051 2.000000 </a:t>
            </a:r>
            <a:r>
              <a:rPr lang="en-US" altLang="zh-TW" dirty="0" smtClean="0">
                <a:solidFill>
                  <a:srgbClr val="0070C0"/>
                </a:solidFill>
              </a:rPr>
              <a:t>2.236068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round(</a:t>
            </a:r>
            <a:r>
              <a:rPr lang="en-US" altLang="zh-TW" dirty="0" err="1">
                <a:solidFill>
                  <a:srgbClr val="FF0000"/>
                </a:solidFill>
              </a:rPr>
              <a:t>sqrt</a:t>
            </a:r>
            <a:r>
              <a:rPr lang="en-US" altLang="zh-TW" dirty="0">
                <a:solidFill>
                  <a:srgbClr val="FF0000"/>
                </a:solidFill>
              </a:rPr>
              <a:t>(x),digits = 2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</a:t>
            </a:r>
            <a:r>
              <a:rPr lang="en-US" altLang="zh-TW" dirty="0" smtClean="0"/>
              <a:t>4</a:t>
            </a:r>
            <a:r>
              <a:rPr lang="zh-TW" altLang="en-US" dirty="0" smtClean="0"/>
              <a:t>捨</a:t>
            </a:r>
            <a:r>
              <a:rPr lang="en-US" altLang="zh-TW" dirty="0" smtClean="0"/>
              <a:t>5</a:t>
            </a:r>
            <a:r>
              <a:rPr lang="zh-TW" altLang="en-US" dirty="0" smtClean="0"/>
              <a:t>入到小數點第</a:t>
            </a:r>
            <a:r>
              <a:rPr lang="en-US" altLang="zh-TW" dirty="0" smtClean="0"/>
              <a:t>2</a:t>
            </a:r>
            <a:r>
              <a:rPr lang="zh-TW" altLang="en-US" dirty="0"/>
              <a:t>位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1.00 1.41 1.73 2.00 2.24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(x &lt;- 1 : 5)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1 2 3 4 5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x^2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 1  4  9 16 25</a:t>
            </a:r>
            <a:endParaRPr lang="en-US" altLang="zh-TW" dirty="0" smtClean="0">
              <a:solidFill>
                <a:srgbClr val="0070C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00245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Lucida Console" panose="020B0609040504020204" pitchFamily="49" charset="0"/>
              </a:rPr>
              <a:t>[1] 0.09615385 0.17857143 0.32258065 0.15625000 0.04608295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607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向</a:t>
            </a:r>
            <a:r>
              <a:rPr lang="zh-TW" altLang="en-US" b="1" dirty="0">
                <a:solidFill>
                  <a:schemeClr val="accent1"/>
                </a:solidFill>
              </a:rPr>
              <a:t>量</a:t>
            </a:r>
            <a:r>
              <a:rPr lang="zh-TW" altLang="en-US" b="1" dirty="0" smtClean="0">
                <a:solidFill>
                  <a:schemeClr val="accent1"/>
                </a:solidFill>
              </a:rPr>
              <a:t>的</a:t>
            </a:r>
            <a:r>
              <a:rPr lang="zh-TW" altLang="en-US" b="1" dirty="0">
                <a:solidFill>
                  <a:schemeClr val="accent1"/>
                </a:solidFill>
              </a:rPr>
              <a:t>運</a:t>
            </a:r>
            <a:r>
              <a:rPr lang="zh-TW" altLang="en-US" b="1" dirty="0" smtClean="0">
                <a:solidFill>
                  <a:schemeClr val="accent1"/>
                </a:solidFill>
              </a:rPr>
              <a:t>算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altLang="zh-TW" dirty="0">
                <a:solidFill>
                  <a:srgbClr val="FF0000"/>
                </a:solidFill>
              </a:rPr>
              <a:t>&gt; (x &lt;- seq(2, 10, by = 2))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0070C0"/>
                </a:solidFill>
              </a:rPr>
              <a:t>[1]  2  4  6  8 10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FF0000"/>
                </a:solidFill>
              </a:rPr>
              <a:t>&gt; (y &lt;- 1 : 5)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0070C0"/>
                </a:solidFill>
              </a:rPr>
              <a:t>[1] 1 2 3 4 5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FF0000"/>
                </a:solidFill>
              </a:rPr>
              <a:t>&gt; x/y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0070C0"/>
                </a:solidFill>
              </a:rPr>
              <a:t>[1] 2 2 2 2 </a:t>
            </a:r>
            <a:r>
              <a:rPr lang="es-ES" altLang="zh-TW" dirty="0" smtClean="0">
                <a:solidFill>
                  <a:srgbClr val="0070C0"/>
                </a:solidFill>
              </a:rPr>
              <a:t>2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(x &lt;- 1 : 10)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[1]  1  2  3  4  5  6  7  8  9 10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(y &lt;- 1 : 3)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1 2 3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 / y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[1]  1.0  1.0  1.0  4.0  2.5  2.0  7.0  4.0  3.0 10.0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Warning message: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In x/y : longer object length is not a multiple of shorter object length</a:t>
            </a:r>
            <a:endParaRPr lang="en-US" altLang="zh-TW" dirty="0" smtClean="0">
              <a:solidFill>
                <a:srgbClr val="0070C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00245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Lucida Console" panose="020B0609040504020204" pitchFamily="49" charset="0"/>
              </a:rPr>
              <a:t>[1] 0.09615385 0.17857143 0.32258065 0.15625000 0.04608295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6" y="764704"/>
            <a:ext cx="2627607" cy="483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110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向</a:t>
            </a:r>
            <a:r>
              <a:rPr lang="zh-TW" altLang="en-US" b="1" dirty="0">
                <a:solidFill>
                  <a:schemeClr val="accent1"/>
                </a:solidFill>
              </a:rPr>
              <a:t>量</a:t>
            </a:r>
            <a:r>
              <a:rPr lang="zh-TW" altLang="en-US" b="1" dirty="0" smtClean="0">
                <a:solidFill>
                  <a:schemeClr val="accent1"/>
                </a:solidFill>
              </a:rPr>
              <a:t>的</a:t>
            </a:r>
            <a:r>
              <a:rPr lang="zh-TW" altLang="en-US" b="1" dirty="0">
                <a:solidFill>
                  <a:schemeClr val="accent1"/>
                </a:solidFill>
              </a:rPr>
              <a:t>運</a:t>
            </a:r>
            <a:r>
              <a:rPr lang="zh-TW" altLang="en-US" b="1" dirty="0" smtClean="0">
                <a:solidFill>
                  <a:schemeClr val="accent1"/>
                </a:solidFill>
              </a:rPr>
              <a:t>算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x </a:t>
            </a:r>
            <a:r>
              <a:rPr lang="en-US" altLang="zh-TW" dirty="0">
                <a:solidFill>
                  <a:srgbClr val="FF0000"/>
                </a:solidFill>
              </a:rPr>
              <a:t>&lt;- c(10.4, 5.6, 3.1, 6.4, 21.7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1/x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0.09615385 0.17857143 0.32258065 0.15625000 0.04608295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y &lt;- c(x, 0, x)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y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[1] 10.4  5.6  3.1  6.4 21.7  0.0 10.4  5.6  3.1  6.4 21.7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v &lt;- 2*x + y + 1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Warning message</a:t>
            </a:r>
            <a:r>
              <a:rPr lang="en-US" altLang="zh-TW" dirty="0" smtClean="0">
                <a:solidFill>
                  <a:srgbClr val="0070C0"/>
                </a:solidFill>
              </a:rPr>
              <a:t>:</a:t>
            </a:r>
            <a:r>
              <a:rPr lang="zh-TW" altLang="en-US" dirty="0" smtClean="0">
                <a:solidFill>
                  <a:srgbClr val="0070C0"/>
                </a:solidFill>
              </a:rPr>
              <a:t>警告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In 2 * x + y </a:t>
            </a:r>
            <a:r>
              <a:rPr lang="en-US" altLang="zh-TW" dirty="0" smtClean="0">
                <a:solidFill>
                  <a:srgbClr val="0070C0"/>
                </a:solidFill>
              </a:rPr>
              <a:t>:</a:t>
            </a:r>
            <a:r>
              <a:rPr lang="zh-TW" altLang="en-US" dirty="0" smtClean="0">
                <a:solidFill>
                  <a:srgbClr val="0070C0"/>
                </a:solidFill>
              </a:rPr>
              <a:t>長的物件長度不是短的物件長度的倍數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  longer object length is not a multiple of shorter object length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v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0070C0"/>
                </a:solidFill>
              </a:rPr>
              <a:t>[1] 32.2 17.8 10.3 20.2 66.1 21.8 22.6 12.8 16.9 50.8 43.5</a:t>
            </a:r>
            <a:endParaRPr lang="en-US" altLang="zh-TW" dirty="0" smtClean="0">
              <a:solidFill>
                <a:srgbClr val="0070C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00245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Lucida Console" panose="020B0609040504020204" pitchFamily="49" charset="0"/>
              </a:rPr>
              <a:t>[1] 0.09615385 0.17857143 0.32258065 0.15625000 0.04608295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10603" y="50295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800" dirty="0" smtClean="0"/>
              <a:t>2*x</a:t>
            </a:r>
            <a:r>
              <a:rPr lang="zh-TW" altLang="en-US" sz="2800" dirty="0" smtClean="0"/>
              <a:t>重複</a:t>
            </a:r>
            <a:r>
              <a:rPr lang="en-US" altLang="zh-TW" sz="2800" dirty="0" smtClean="0"/>
              <a:t>2.2</a:t>
            </a:r>
            <a:r>
              <a:rPr lang="zh-TW" altLang="en-US" sz="2800" dirty="0" smtClean="0"/>
              <a:t>次</a:t>
            </a:r>
            <a:r>
              <a:rPr lang="en-US" altLang="zh-TW" sz="2800" dirty="0" smtClean="0"/>
              <a:t>, y</a:t>
            </a:r>
            <a:r>
              <a:rPr lang="zh-TW" altLang="en-US" sz="2800" dirty="0" smtClean="0"/>
              <a:t>重複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次</a:t>
            </a:r>
            <a:r>
              <a:rPr lang="en-US" altLang="zh-TW" sz="2800" dirty="0" smtClean="0"/>
              <a:t>,1 </a:t>
            </a:r>
            <a:r>
              <a:rPr lang="zh-TW" altLang="en-US" sz="2800" dirty="0" smtClean="0"/>
              <a:t>重複</a:t>
            </a:r>
            <a:r>
              <a:rPr lang="en-US" altLang="zh-TW" sz="2800" dirty="0" smtClean="0"/>
              <a:t>11</a:t>
            </a:r>
            <a:r>
              <a:rPr lang="zh-TW" altLang="en-US" sz="2800" dirty="0" smtClean="0"/>
              <a:t>次</a:t>
            </a:r>
            <a:r>
              <a:rPr lang="en-US" altLang="zh-TW" sz="2800" dirty="0" smtClean="0"/>
              <a:t>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83477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字符向量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dirty="0">
                <a:solidFill>
                  <a:srgbClr val="FF0000"/>
                </a:solidFill>
              </a:rPr>
              <a:t>s &lt;- c</a:t>
            </a:r>
            <a:r>
              <a:rPr lang="en-US" altLang="zh-TW" dirty="0" smtClean="0">
                <a:solidFill>
                  <a:srgbClr val="FF0000"/>
                </a:solidFill>
              </a:rPr>
              <a:t>(“Florida</a:t>
            </a:r>
            <a:r>
              <a:rPr lang="en-US" altLang="zh-TW" dirty="0">
                <a:solidFill>
                  <a:srgbClr val="FF0000"/>
                </a:solidFill>
              </a:rPr>
              <a:t>; a </a:t>
            </a:r>
            <a:r>
              <a:rPr lang="en-US" altLang="zh-TW" dirty="0" err="1" smtClean="0">
                <a:solidFill>
                  <a:srgbClr val="FF0000"/>
                </a:solidFill>
              </a:rPr>
              <a:t>politician‘s”,’nightmare</a:t>
            </a:r>
            <a:r>
              <a:rPr lang="en-US" altLang="zh-TW" dirty="0" smtClean="0">
                <a:solidFill>
                  <a:srgbClr val="FF0000"/>
                </a:solidFill>
              </a:rPr>
              <a:t>‘))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可用雙引號或單引號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"Florida; a politician's" "nightmare"             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paste(s[1], s[2])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"</a:t>
            </a:r>
            <a:r>
              <a:rPr lang="en-US" altLang="zh-TW" dirty="0" smtClean="0">
                <a:solidFill>
                  <a:srgbClr val="0070C0"/>
                </a:solidFill>
              </a:rPr>
              <a:t>Florida</a:t>
            </a:r>
            <a:r>
              <a:rPr lang="en-US" altLang="zh-TW" dirty="0">
                <a:solidFill>
                  <a:srgbClr val="0070C0"/>
                </a:solidFill>
              </a:rPr>
              <a:t>; a politician's </a:t>
            </a:r>
            <a:r>
              <a:rPr lang="en-US" altLang="zh-TW" dirty="0" smtClean="0">
                <a:solidFill>
                  <a:srgbClr val="0070C0"/>
                </a:solidFill>
              </a:rPr>
              <a:t>nightmare“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paste(s[1], s[2], </a:t>
            </a:r>
            <a:r>
              <a:rPr lang="en-US" altLang="zh-TW" dirty="0" err="1">
                <a:solidFill>
                  <a:srgbClr val="FF0000"/>
                </a:solidFill>
              </a:rPr>
              <a:t>sep</a:t>
            </a:r>
            <a:r>
              <a:rPr lang="en-US" altLang="zh-TW" dirty="0">
                <a:solidFill>
                  <a:srgbClr val="FF0000"/>
                </a:solidFill>
              </a:rPr>
              <a:t> = '-')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"Florida; a </a:t>
            </a:r>
            <a:r>
              <a:rPr lang="en-US" altLang="zh-TW" dirty="0" smtClean="0">
                <a:solidFill>
                  <a:srgbClr val="0070C0"/>
                </a:solidFill>
              </a:rPr>
              <a:t>politician's-nightmare“</a:t>
            </a:r>
          </a:p>
          <a:p>
            <a:pPr marL="0" indent="0">
              <a:buNone/>
            </a:pPr>
            <a:endParaRPr lang="en-US" altLang="zh-TW" dirty="0" smtClean="0">
              <a:solidFill>
                <a:srgbClr val="0070C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00245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Lucida Console" panose="020B0609040504020204" pitchFamily="49" charset="0"/>
              </a:rPr>
              <a:t>[1] 0.09615385 0.17857143 0.32258065 0.15625000 0.04608295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154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字符向量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dirty="0">
                <a:solidFill>
                  <a:srgbClr val="FF0000"/>
                </a:solidFill>
              </a:rPr>
              <a:t>s &lt;- c</a:t>
            </a:r>
            <a:r>
              <a:rPr lang="en-US" altLang="zh-TW" dirty="0" smtClean="0">
                <a:solidFill>
                  <a:srgbClr val="FF0000"/>
                </a:solidFill>
              </a:rPr>
              <a:t>(“Florida</a:t>
            </a:r>
            <a:r>
              <a:rPr lang="en-US" altLang="zh-TW" dirty="0">
                <a:solidFill>
                  <a:srgbClr val="FF0000"/>
                </a:solidFill>
              </a:rPr>
              <a:t>; a </a:t>
            </a:r>
            <a:r>
              <a:rPr lang="en-US" altLang="zh-TW" dirty="0" err="1" smtClean="0">
                <a:solidFill>
                  <a:srgbClr val="FF0000"/>
                </a:solidFill>
              </a:rPr>
              <a:t>politician‘s”,’nightmare</a:t>
            </a:r>
            <a:r>
              <a:rPr lang="en-US" altLang="zh-TW" dirty="0" smtClean="0">
                <a:solidFill>
                  <a:srgbClr val="FF0000"/>
                </a:solidFill>
              </a:rPr>
              <a:t>‘))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可用雙引號或單引號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"Florida; a politician's" "nightmare"             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paste(s[1], s[2])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"</a:t>
            </a:r>
            <a:r>
              <a:rPr lang="en-US" altLang="zh-TW" dirty="0" smtClean="0">
                <a:solidFill>
                  <a:srgbClr val="0070C0"/>
                </a:solidFill>
              </a:rPr>
              <a:t>Florida</a:t>
            </a:r>
            <a:r>
              <a:rPr lang="en-US" altLang="zh-TW" dirty="0">
                <a:solidFill>
                  <a:srgbClr val="0070C0"/>
                </a:solidFill>
              </a:rPr>
              <a:t>; a politician's </a:t>
            </a:r>
            <a:r>
              <a:rPr lang="en-US" altLang="zh-TW" dirty="0" smtClean="0">
                <a:solidFill>
                  <a:srgbClr val="0070C0"/>
                </a:solidFill>
              </a:rPr>
              <a:t>nightmare“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paste(s[1], s[2], </a:t>
            </a:r>
            <a:r>
              <a:rPr lang="en-US" altLang="zh-TW" dirty="0" err="1">
                <a:solidFill>
                  <a:srgbClr val="FF0000"/>
                </a:solidFill>
              </a:rPr>
              <a:t>sep</a:t>
            </a:r>
            <a:r>
              <a:rPr lang="en-US" altLang="zh-TW" dirty="0">
                <a:solidFill>
                  <a:srgbClr val="FF0000"/>
                </a:solidFill>
              </a:rPr>
              <a:t> = '-')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"Florida; a </a:t>
            </a:r>
            <a:r>
              <a:rPr lang="en-US" altLang="zh-TW" dirty="0" smtClean="0">
                <a:solidFill>
                  <a:srgbClr val="0070C0"/>
                </a:solidFill>
              </a:rPr>
              <a:t>politician's-nightmare“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00245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Lucida Console" panose="020B0609040504020204" pitchFamily="49" charset="0"/>
              </a:rPr>
              <a:t>[1] 0.09615385 0.17857143 0.32258065 0.15625000 0.04608295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786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字符向量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altLang="zh-TW" dirty="0" smtClean="0">
                <a:solidFill>
                  <a:srgbClr val="FF0000"/>
                </a:solidFill>
              </a:rPr>
              <a:t>&gt; </a:t>
            </a:r>
            <a:r>
              <a:rPr lang="es-ES" altLang="zh-TW" dirty="0">
                <a:solidFill>
                  <a:srgbClr val="FF0000"/>
                </a:solidFill>
              </a:rPr>
              <a:t>labs &lt;- paste(c("X","Y"), 1:10, sep="")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FF0000"/>
                </a:solidFill>
              </a:rPr>
              <a:t>&gt; labs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0070C0"/>
                </a:solidFill>
              </a:rPr>
              <a:t> [1] "X1"  "Y2"  "X3"  "Y4"  "X5"  "Y6"  "X7"  "Y8"  "X9"  "</a:t>
            </a:r>
            <a:r>
              <a:rPr lang="es-ES" altLang="zh-TW" dirty="0" smtClean="0">
                <a:solidFill>
                  <a:srgbClr val="0070C0"/>
                </a:solidFill>
              </a:rPr>
              <a:t>Y10“</a:t>
            </a:r>
          </a:p>
          <a:p>
            <a:pPr marL="0" indent="0">
              <a:buNone/>
            </a:pPr>
            <a:r>
              <a:rPr lang="es-ES" altLang="zh-TW" dirty="0" smtClean="0">
                <a:solidFill>
                  <a:srgbClr val="FF0000"/>
                </a:solidFill>
              </a:rPr>
              <a:t>&gt; </a:t>
            </a:r>
            <a:r>
              <a:rPr lang="es-ES" altLang="zh-TW" dirty="0">
                <a:solidFill>
                  <a:srgbClr val="FF0000"/>
                </a:solidFill>
              </a:rPr>
              <a:t>labs1 &lt;- paste(c("X","Y"), rep(1:10, each=2), sep="")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FF0000"/>
                </a:solidFill>
              </a:rPr>
              <a:t>&gt; labs1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0070C0"/>
                </a:solidFill>
              </a:rPr>
              <a:t> [1] "X1"  "Y1"  "X2"  "Y2"  "X3"  "Y3"  "X4"  "Y4"  "X5"  "Y5"  "X6"  "Y6"  "X7"  "Y7"  "X8"  "Y8"  "X9"  "Y9"  "X10"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0070C0"/>
                </a:solidFill>
              </a:rPr>
              <a:t>[20] "Y10"</a:t>
            </a:r>
            <a:endParaRPr lang="en-US" altLang="zh-TW" dirty="0" smtClean="0">
              <a:solidFill>
                <a:srgbClr val="0070C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00245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Lucida Console" panose="020B0609040504020204" pitchFamily="49" charset="0"/>
              </a:rPr>
              <a:t>[1] 0.09615385 0.17857143 0.32258065 0.15625000 0.04608295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313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遺漏</a:t>
            </a:r>
            <a:r>
              <a:rPr lang="zh-TW" altLang="en-US" b="1" dirty="0">
                <a:solidFill>
                  <a:schemeClr val="accent1"/>
                </a:solidFill>
              </a:rPr>
              <a:t>值</a:t>
            </a:r>
            <a:r>
              <a:rPr lang="en-US" altLang="zh-TW" b="1" dirty="0" smtClean="0">
                <a:solidFill>
                  <a:schemeClr val="accent1"/>
                </a:solidFill>
              </a:rPr>
              <a:t>Missing </a:t>
            </a:r>
            <a:r>
              <a:rPr lang="en-US" altLang="zh-TW" b="1" dirty="0">
                <a:solidFill>
                  <a:schemeClr val="accent1"/>
                </a:solidFill>
              </a:rPr>
              <a:t>values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651" y="1628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x &lt;- c(1, 20, 2, NA, 22)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order(x)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0070C0"/>
                </a:solidFill>
              </a:rPr>
              <a:t>[1] 1 3 2 5 4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x[order(x)]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0070C0"/>
                </a:solidFill>
              </a:rPr>
              <a:t>[1] 1 2 20 22 NA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sort(x)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0070C0"/>
                </a:solidFill>
              </a:rPr>
              <a:t>[1] 1 2 20 22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672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遺漏</a:t>
            </a:r>
            <a:r>
              <a:rPr lang="zh-TW" altLang="en-US" b="1" dirty="0">
                <a:solidFill>
                  <a:schemeClr val="accent1"/>
                </a:solidFill>
              </a:rPr>
              <a:t>值</a:t>
            </a:r>
            <a:r>
              <a:rPr lang="en-US" altLang="zh-TW" b="1" dirty="0" smtClean="0">
                <a:solidFill>
                  <a:schemeClr val="accent1"/>
                </a:solidFill>
              </a:rPr>
              <a:t>Missing </a:t>
            </a:r>
            <a:r>
              <a:rPr lang="en-US" altLang="zh-TW" b="1" dirty="0">
                <a:solidFill>
                  <a:schemeClr val="accent1"/>
                </a:solidFill>
              </a:rPr>
              <a:t>values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651" y="1628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x &lt;- c(1, 20, 2, NA, 22)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</a:t>
            </a:r>
            <a:r>
              <a:rPr lang="pt-BR" altLang="zh-TW" dirty="0" smtClean="0">
                <a:solidFill>
                  <a:srgbClr val="FF0000"/>
                </a:solidFill>
              </a:rPr>
              <a:t>is.na(x</a:t>
            </a:r>
            <a:r>
              <a:rPr lang="pt-BR" altLang="zh-TW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da-DK" altLang="zh-TW" dirty="0">
                <a:solidFill>
                  <a:srgbClr val="0070C0"/>
                </a:solidFill>
              </a:rPr>
              <a:t>[1] FALSE FALSE FALSE  TRUE </a:t>
            </a:r>
            <a:r>
              <a:rPr lang="da-DK" altLang="zh-TW" dirty="0" smtClean="0">
                <a:solidFill>
                  <a:srgbClr val="0070C0"/>
                </a:solidFill>
              </a:rPr>
              <a:t>FALSE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sum(is.na(x</a:t>
            </a:r>
            <a:r>
              <a:rPr lang="pt-BR" altLang="zh-TW" dirty="0" smtClean="0">
                <a:solidFill>
                  <a:srgbClr val="FF0000"/>
                </a:solidFill>
              </a:rPr>
              <a:t>))   </a:t>
            </a:r>
            <a:r>
              <a:rPr lang="pt-BR" altLang="zh-TW" dirty="0" smtClean="0"/>
              <a:t>#</a:t>
            </a:r>
            <a:r>
              <a:rPr lang="pt-BR" altLang="zh-TW" dirty="0" smtClean="0">
                <a:solidFill>
                  <a:srgbClr val="FF0000"/>
                </a:solidFill>
              </a:rPr>
              <a:t> </a:t>
            </a:r>
            <a:r>
              <a:rPr lang="zh-TW" altLang="en-US" dirty="0" smtClean="0"/>
              <a:t>計算向量</a:t>
            </a:r>
            <a:r>
              <a:rPr lang="en-US" altLang="zh-TW" dirty="0" smtClean="0"/>
              <a:t>x</a:t>
            </a:r>
            <a:r>
              <a:rPr lang="zh-TW" altLang="en-US" dirty="0" smtClean="0"/>
              <a:t>中</a:t>
            </a:r>
            <a:r>
              <a:rPr lang="en-US" altLang="zh-TW" dirty="0" smtClean="0"/>
              <a:t>NA</a:t>
            </a:r>
            <a:r>
              <a:rPr lang="zh-TW" altLang="en-US" dirty="0" smtClean="0"/>
              <a:t>的個數</a:t>
            </a:r>
            <a:endParaRPr lang="pt-BR" altLang="zh-TW" dirty="0"/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[1] </a:t>
            </a:r>
            <a:r>
              <a:rPr lang="pt-BR" altLang="zh-TW" dirty="0" smtClean="0">
                <a:solidFill>
                  <a:schemeClr val="accent1"/>
                </a:solidFill>
              </a:rPr>
              <a:t>1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!is.na(x)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 TRUE  </a:t>
            </a:r>
            <a:r>
              <a:rPr lang="en-US" altLang="zh-TW" dirty="0" err="1">
                <a:solidFill>
                  <a:srgbClr val="0070C0"/>
                </a:solidFill>
              </a:rPr>
              <a:t>TRUE</a:t>
            </a:r>
            <a:r>
              <a:rPr lang="en-US" altLang="zh-TW" dirty="0">
                <a:solidFill>
                  <a:srgbClr val="0070C0"/>
                </a:solidFill>
              </a:rPr>
              <a:t>  </a:t>
            </a:r>
            <a:r>
              <a:rPr lang="en-US" altLang="zh-TW" dirty="0" err="1">
                <a:solidFill>
                  <a:srgbClr val="0070C0"/>
                </a:solidFill>
              </a:rPr>
              <a:t>TRUE</a:t>
            </a:r>
            <a:r>
              <a:rPr lang="en-US" altLang="zh-TW" dirty="0">
                <a:solidFill>
                  <a:srgbClr val="0070C0"/>
                </a:solidFill>
              </a:rPr>
              <a:t> FALSE  TRUE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sum(!is.na(x</a:t>
            </a:r>
            <a:r>
              <a:rPr lang="en-US" altLang="zh-TW" dirty="0" smtClean="0">
                <a:solidFill>
                  <a:srgbClr val="FF0000"/>
                </a:solidFill>
              </a:rPr>
              <a:t>))</a:t>
            </a:r>
            <a:r>
              <a:rPr lang="pt-BR" altLang="zh-TW" dirty="0"/>
              <a:t> </a:t>
            </a:r>
            <a:r>
              <a:rPr lang="zh-TW" altLang="en-US" dirty="0" smtClean="0"/>
              <a:t>  </a:t>
            </a:r>
            <a:r>
              <a:rPr lang="pt-BR" altLang="zh-TW" dirty="0" smtClean="0"/>
              <a:t>#</a:t>
            </a:r>
            <a:r>
              <a:rPr lang="pt-BR" altLang="zh-TW" dirty="0" smtClean="0">
                <a:solidFill>
                  <a:srgbClr val="FF0000"/>
                </a:solidFill>
              </a:rPr>
              <a:t> </a:t>
            </a:r>
            <a:r>
              <a:rPr lang="zh-TW" altLang="en-US" dirty="0"/>
              <a:t>計算向量</a:t>
            </a:r>
            <a:r>
              <a:rPr lang="en-US" altLang="zh-TW" dirty="0"/>
              <a:t>x</a:t>
            </a:r>
            <a:r>
              <a:rPr lang="zh-TW" altLang="en-US" dirty="0" smtClean="0"/>
              <a:t>中不是</a:t>
            </a:r>
            <a:r>
              <a:rPr lang="en-US" altLang="zh-TW" dirty="0" smtClean="0"/>
              <a:t>NA</a:t>
            </a:r>
            <a:r>
              <a:rPr lang="zh-TW" altLang="en-US" dirty="0"/>
              <a:t>的</a:t>
            </a:r>
            <a:r>
              <a:rPr lang="zh-TW" altLang="en-US" dirty="0" smtClean="0"/>
              <a:t>個數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4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850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遺漏</a:t>
            </a:r>
            <a:r>
              <a:rPr lang="zh-TW" altLang="en-US" b="1" dirty="0">
                <a:solidFill>
                  <a:schemeClr val="accent1"/>
                </a:solidFill>
              </a:rPr>
              <a:t>值</a:t>
            </a:r>
            <a:r>
              <a:rPr lang="en-US" altLang="zh-TW" b="1" dirty="0" smtClean="0">
                <a:solidFill>
                  <a:schemeClr val="accent1"/>
                </a:solidFill>
              </a:rPr>
              <a:t>Missing </a:t>
            </a:r>
            <a:r>
              <a:rPr lang="en-US" altLang="zh-TW" b="1" dirty="0">
                <a:solidFill>
                  <a:schemeClr val="accent1"/>
                </a:solidFill>
              </a:rPr>
              <a:t>values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651" y="1628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x &lt;- c(1, 20, 2, NA, 22)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FF0000"/>
                </a:solidFill>
              </a:rPr>
              <a:t>&gt; y&lt;-x[!is.na(x</a:t>
            </a:r>
            <a:r>
              <a:rPr lang="es-ES" altLang="zh-TW" dirty="0" smtClean="0">
                <a:solidFill>
                  <a:srgbClr val="FF0000"/>
                </a:solidFill>
              </a:rPr>
              <a:t>)]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將向量</a:t>
            </a:r>
            <a:r>
              <a:rPr lang="en-US" altLang="zh-TW" dirty="0" smtClean="0"/>
              <a:t>x</a:t>
            </a:r>
            <a:r>
              <a:rPr lang="zh-TW" altLang="en-US" dirty="0" smtClean="0"/>
              <a:t>中非</a:t>
            </a:r>
            <a:r>
              <a:rPr lang="en-US" altLang="zh-TW" dirty="0" smtClean="0"/>
              <a:t>NA</a:t>
            </a:r>
            <a:r>
              <a:rPr lang="zh-TW" altLang="en-US" dirty="0" smtClean="0"/>
              <a:t>的資料放到</a:t>
            </a:r>
            <a:r>
              <a:rPr lang="en-US" altLang="zh-TW" dirty="0" smtClean="0"/>
              <a:t>y</a:t>
            </a:r>
            <a:endParaRPr lang="es-ES" altLang="zh-TW" dirty="0"/>
          </a:p>
          <a:p>
            <a:pPr marL="0" indent="0">
              <a:buNone/>
            </a:pPr>
            <a:r>
              <a:rPr lang="es-ES" altLang="zh-TW" dirty="0">
                <a:solidFill>
                  <a:srgbClr val="FF0000"/>
                </a:solidFill>
              </a:rPr>
              <a:t>&gt; y</a:t>
            </a:r>
          </a:p>
          <a:p>
            <a:pPr marL="0" indent="0">
              <a:buNone/>
            </a:pPr>
            <a:r>
              <a:rPr lang="es-ES" altLang="zh-TW" dirty="0">
                <a:solidFill>
                  <a:schemeClr val="accent1"/>
                </a:solidFill>
              </a:rPr>
              <a:t>[1]  </a:t>
            </a:r>
            <a:r>
              <a:rPr lang="es-ES" altLang="zh-TW" dirty="0" smtClean="0">
                <a:solidFill>
                  <a:schemeClr val="accent1"/>
                </a:solidFill>
              </a:rPr>
              <a:t>1 </a:t>
            </a:r>
            <a:r>
              <a:rPr lang="es-ES" altLang="zh-TW" dirty="0">
                <a:solidFill>
                  <a:schemeClr val="accent1"/>
                </a:solidFill>
              </a:rPr>
              <a:t>20  2 </a:t>
            </a:r>
            <a:r>
              <a:rPr lang="es-ES" altLang="zh-TW" dirty="0" smtClean="0">
                <a:solidFill>
                  <a:schemeClr val="accent1"/>
                </a:solidFill>
              </a:rPr>
              <a:t>22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x[is.na(x)] &lt;- </a:t>
            </a:r>
            <a:r>
              <a:rPr lang="en-US" altLang="zh-TW" dirty="0" smtClean="0">
                <a:solidFill>
                  <a:srgbClr val="FF0000"/>
                </a:solidFill>
              </a:rPr>
              <a:t>0  </a:t>
            </a:r>
            <a:r>
              <a:rPr lang="en-US" altLang="zh-TW" dirty="0"/>
              <a:t>#</a:t>
            </a:r>
            <a:r>
              <a:rPr lang="zh-TW" altLang="en-US" dirty="0"/>
              <a:t> </a:t>
            </a:r>
            <a:r>
              <a:rPr lang="zh-TW" altLang="en-US" dirty="0" smtClean="0"/>
              <a:t>將</a:t>
            </a:r>
            <a:r>
              <a:rPr lang="zh-TW" altLang="en-US" dirty="0"/>
              <a:t>向量</a:t>
            </a:r>
            <a:r>
              <a:rPr lang="en-US" altLang="zh-TW" dirty="0"/>
              <a:t>x</a:t>
            </a:r>
            <a:r>
              <a:rPr lang="zh-TW" altLang="en-US" dirty="0"/>
              <a:t>中</a:t>
            </a:r>
            <a:r>
              <a:rPr lang="en-US" altLang="zh-TW" dirty="0" smtClean="0"/>
              <a:t>NA</a:t>
            </a:r>
            <a:r>
              <a:rPr lang="zh-TW" altLang="en-US" dirty="0"/>
              <a:t>的</a:t>
            </a:r>
            <a:r>
              <a:rPr lang="zh-TW" altLang="en-US" dirty="0" smtClean="0"/>
              <a:t>資料改為</a:t>
            </a:r>
            <a:r>
              <a:rPr lang="en-US" altLang="zh-TW" dirty="0" smtClean="0"/>
              <a:t>0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accent1"/>
                </a:solidFill>
              </a:rPr>
              <a:t>[1</a:t>
            </a:r>
            <a:r>
              <a:rPr lang="en-US" altLang="zh-TW" dirty="0">
                <a:solidFill>
                  <a:schemeClr val="accent1"/>
                </a:solidFill>
              </a:rPr>
              <a:t>]  1 20  2  0 </a:t>
            </a:r>
            <a:r>
              <a:rPr lang="en-US" altLang="zh-TW" dirty="0" smtClean="0">
                <a:solidFill>
                  <a:schemeClr val="accent1"/>
                </a:solidFill>
              </a:rPr>
              <a:t>22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pl-PL" altLang="zh-TW" dirty="0" smtClean="0">
                <a:solidFill>
                  <a:srgbClr val="FF0000"/>
                </a:solidFill>
              </a:rPr>
              <a:t>x </a:t>
            </a:r>
            <a:r>
              <a:rPr lang="pl-PL" altLang="zh-TW" dirty="0">
                <a:solidFill>
                  <a:srgbClr val="FF0000"/>
                </a:solidFill>
              </a:rPr>
              <a:t>&lt;- c(1, 20, 2, NA, 22)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</a:t>
            </a:r>
            <a:r>
              <a:rPr lang="en-US" altLang="zh-TW" dirty="0">
                <a:solidFill>
                  <a:srgbClr val="FF0000"/>
                </a:solidFill>
              </a:rPr>
              <a:t>mean(x)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[1] NA</a:t>
            </a:r>
            <a:endParaRPr lang="en-US" altLang="zh-TW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00245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000" b="0" i="0" u="none" strike="noStrike" cap="none" normalizeH="0" baseline="0" smtClean="0">
                <a:ln>
                  <a:noFill/>
                </a:ln>
                <a:solidFill>
                  <a:srgbClr val="EBBBFF"/>
                </a:solidFill>
                <a:effectLst/>
                <a:latin typeface="Lucida Console" panose="020B0609040504020204" pitchFamily="49" charset="0"/>
              </a:rPr>
              <a:t>&gt; mean(x) </a:t>
            </a:r>
            <a:r>
              <a:rPr kumimoji="0" lang="zh-TW" altLang="zh-TW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Lucida Console" panose="020B0609040504020204" pitchFamily="49" charset="0"/>
              </a:rPr>
              <a:t>[1] NA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216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遺漏</a:t>
            </a:r>
            <a:r>
              <a:rPr lang="zh-TW" altLang="en-US" b="1" dirty="0">
                <a:solidFill>
                  <a:schemeClr val="accent1"/>
                </a:solidFill>
              </a:rPr>
              <a:t>值</a:t>
            </a:r>
            <a:r>
              <a:rPr lang="en-US" altLang="zh-TW" b="1" dirty="0" smtClean="0">
                <a:solidFill>
                  <a:schemeClr val="accent1"/>
                </a:solidFill>
              </a:rPr>
              <a:t>Missing </a:t>
            </a:r>
            <a:r>
              <a:rPr lang="en-US" altLang="zh-TW" b="1" dirty="0">
                <a:solidFill>
                  <a:schemeClr val="accent1"/>
                </a:solidFill>
              </a:rPr>
              <a:t>values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651" y="16288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n &lt;- length(x[!is.na(x</a:t>
            </a:r>
            <a:r>
              <a:rPr lang="pt-BR" altLang="zh-TW" dirty="0" smtClean="0">
                <a:solidFill>
                  <a:srgbClr val="FF0000"/>
                </a:solidFill>
              </a:rPr>
              <a:t>)])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/>
              <a:t># </a:t>
            </a:r>
            <a:r>
              <a:rPr lang="zh-TW" altLang="en-US" dirty="0"/>
              <a:t>計算向量</a:t>
            </a:r>
            <a:r>
              <a:rPr lang="en-US" altLang="zh-TW" dirty="0"/>
              <a:t>x</a:t>
            </a:r>
            <a:r>
              <a:rPr lang="zh-TW" altLang="en-US" dirty="0"/>
              <a:t>中不是</a:t>
            </a:r>
            <a:r>
              <a:rPr lang="en-US" altLang="zh-TW" dirty="0"/>
              <a:t>NA</a:t>
            </a:r>
            <a:r>
              <a:rPr lang="zh-TW" altLang="en-US" dirty="0"/>
              <a:t>的</a:t>
            </a:r>
            <a:r>
              <a:rPr lang="zh-TW" altLang="en-US" dirty="0" smtClean="0"/>
              <a:t>個數</a:t>
            </a:r>
            <a:endParaRPr lang="pt-BR" altLang="zh-TW" dirty="0"/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n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[1] 4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new.x&lt;-x[!is.na(x)]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new.x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[1]  1 20  2 22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sum(new.x)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[1] 45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mean&lt;-sum(new.x)/n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mean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[1] 11.25</a:t>
            </a:r>
          </a:p>
          <a:p>
            <a:pPr marL="0" indent="0">
              <a:buNone/>
            </a:pPr>
            <a:r>
              <a:rPr lang="pt-BR" altLang="zh-TW" dirty="0" smtClean="0">
                <a:solidFill>
                  <a:srgbClr val="FF0000"/>
                </a:solidFill>
              </a:rPr>
              <a:t>&gt; </a:t>
            </a:r>
            <a:r>
              <a:rPr lang="pt-BR" altLang="zh-TW" dirty="0">
                <a:solidFill>
                  <a:srgbClr val="FF0000"/>
                </a:solidFill>
              </a:rPr>
              <a:t>mean(x, na.rm=TRUE</a:t>
            </a:r>
            <a:r>
              <a:rPr lang="pt-BR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計算去掉</a:t>
            </a:r>
            <a:r>
              <a:rPr lang="en-US" altLang="zh-TW" dirty="0" smtClean="0"/>
              <a:t>NA</a:t>
            </a:r>
            <a:r>
              <a:rPr lang="zh-TW" altLang="en-US" dirty="0" smtClean="0"/>
              <a:t>的平均數</a:t>
            </a:r>
            <a:endParaRPr lang="pt-BR" altLang="zh-TW" dirty="0"/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[1] 11.25</a:t>
            </a:r>
            <a:endParaRPr lang="zh-TW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1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向量形式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c(2,3,5,2,7,1) 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數字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3:10    </a:t>
            </a:r>
            <a:r>
              <a:rPr lang="en-US" altLang="zh-TW" dirty="0" smtClean="0"/>
              <a:t># </a:t>
            </a:r>
            <a:r>
              <a:rPr lang="zh-TW" altLang="en-US" dirty="0" smtClean="0"/>
              <a:t>數列</a:t>
            </a:r>
            <a:r>
              <a:rPr lang="en-US" altLang="zh-TW" dirty="0" smtClean="0"/>
              <a:t> </a:t>
            </a:r>
            <a:r>
              <a:rPr lang="en-US" altLang="zh-TW" dirty="0"/>
              <a:t>3, 4, .., 10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c(TRUE,FALSE,FALSE,FALSE,TRUE,TRUE,FALSE)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邏輯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c</a:t>
            </a:r>
            <a:r>
              <a:rPr lang="en-US" altLang="zh-TW" dirty="0">
                <a:solidFill>
                  <a:srgbClr val="FF0000"/>
                </a:solidFill>
              </a:rPr>
              <a:t>(”</a:t>
            </a:r>
            <a:r>
              <a:rPr lang="en-US" altLang="zh-TW" dirty="0" err="1">
                <a:solidFill>
                  <a:srgbClr val="FF0000"/>
                </a:solidFill>
              </a:rPr>
              <a:t>Canberra”,”Sydney”,”Newcastle”,”Darwin</a:t>
            </a:r>
            <a:r>
              <a:rPr lang="en-US" altLang="zh-TW" dirty="0" smtClean="0">
                <a:solidFill>
                  <a:srgbClr val="FF0000"/>
                </a:solidFill>
              </a:rPr>
              <a:t>”)</a:t>
            </a: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文字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9217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絕對值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651" y="1628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altLang="zh-TW" dirty="0">
                <a:solidFill>
                  <a:srgbClr val="FF0000"/>
                </a:solidFill>
              </a:rPr>
              <a:t>&gt; y&lt;-c(1, -2, 3, -4, -5, 6)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FF0000"/>
                </a:solidFill>
              </a:rPr>
              <a:t>&gt; y[y &lt; 0] &lt;- -y[y &lt; 0]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FF0000"/>
                </a:solidFill>
              </a:rPr>
              <a:t>&gt; y</a:t>
            </a:r>
          </a:p>
          <a:p>
            <a:pPr marL="0" indent="0">
              <a:buNone/>
            </a:pPr>
            <a:r>
              <a:rPr lang="es-ES" altLang="zh-TW" dirty="0">
                <a:solidFill>
                  <a:schemeClr val="accent1"/>
                </a:solidFill>
              </a:rPr>
              <a:t>[1] 1 2 3 4 5 </a:t>
            </a:r>
            <a:r>
              <a:rPr lang="es-ES" altLang="zh-TW" dirty="0" smtClean="0">
                <a:solidFill>
                  <a:schemeClr val="accent1"/>
                </a:solidFill>
              </a:rPr>
              <a:t>6</a:t>
            </a:r>
          </a:p>
          <a:p>
            <a:pPr marL="0" indent="0">
              <a:buNone/>
            </a:pPr>
            <a:endParaRPr lang="es-ES" altLang="zh-TW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s-ES" altLang="zh-TW" dirty="0">
                <a:solidFill>
                  <a:srgbClr val="FF0000"/>
                </a:solidFill>
              </a:rPr>
              <a:t>&gt; y&lt;-c(1, -2, 3, -4, -5, 6)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FF0000"/>
                </a:solidFill>
              </a:rPr>
              <a:t>&gt; y&lt;-abs(y)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FF0000"/>
                </a:solidFill>
              </a:rPr>
              <a:t>&gt; y</a:t>
            </a:r>
          </a:p>
          <a:p>
            <a:pPr marL="0" indent="0">
              <a:buNone/>
            </a:pPr>
            <a:r>
              <a:rPr lang="es-ES" altLang="zh-TW" dirty="0">
                <a:solidFill>
                  <a:schemeClr val="accent1"/>
                </a:solidFill>
              </a:rPr>
              <a:t>[1] 1 2 3 4 5 6</a:t>
            </a:r>
            <a:endParaRPr lang="zh-TW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400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矩陣計算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71651" y="1628800"/>
                <a:ext cx="8229600" cy="48768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altLang="zh-TW" dirty="0">
                    <a:solidFill>
                      <a:srgbClr val="FF0000"/>
                    </a:solidFill>
                  </a:rPr>
                  <a:t>&gt; A&lt;-matrix(c(3,-1,0,-1,2,-1,0,-1,3),3,3)  </a:t>
                </a:r>
                <a:r>
                  <a:rPr lang="en-US" altLang="zh-TW" dirty="0"/>
                  <a:t># </a:t>
                </a:r>
                <a:r>
                  <a:rPr lang="zh-TW" altLang="en-US" dirty="0"/>
                  <a:t>建立</a:t>
                </a:r>
                <a:r>
                  <a:rPr lang="en-US" altLang="zh-TW" dirty="0" smtClean="0"/>
                  <a:t> 3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 smtClean="0"/>
                  <a:t>3 </a:t>
                </a:r>
                <a:r>
                  <a:rPr lang="zh-TW" altLang="en-US" dirty="0"/>
                  <a:t>矩陣</a:t>
                </a: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rgbClr val="FF0000"/>
                    </a:solidFill>
                  </a:rPr>
                  <a:t>&gt; A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     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[,</a:t>
                </a:r>
                <a:r>
                  <a:rPr lang="en-US" altLang="zh-TW" dirty="0">
                    <a:solidFill>
                      <a:schemeClr val="accent1"/>
                    </a:solidFill>
                  </a:rPr>
                  <a:t>1] [,2] [,3]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[1,]    3   -1    0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[2,]   -1    2   -1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[3,]    0   -1    3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rgbClr val="FF0000"/>
                    </a:solidFill>
                  </a:rPr>
                  <a:t>&gt; B&lt;-</a:t>
                </a:r>
                <a:r>
                  <a:rPr lang="en-US" altLang="zh-TW" dirty="0" err="1">
                    <a:solidFill>
                      <a:srgbClr val="FF0000"/>
                    </a:solidFill>
                  </a:rPr>
                  <a:t>cbind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(c(3,-2,4),c(1,3,7))  </a:t>
                </a:r>
                <a:r>
                  <a:rPr lang="en-US" altLang="zh-TW" dirty="0"/>
                  <a:t># </a:t>
                </a:r>
                <a:r>
                  <a:rPr lang="zh-TW" altLang="en-US" dirty="0" smtClean="0"/>
                  <a:t>將兩向量做為矩陣的</a:t>
                </a:r>
                <a:r>
                  <a:rPr lang="en-US" altLang="zh-TW" dirty="0" smtClean="0"/>
                  <a:t>2</a:t>
                </a:r>
                <a:r>
                  <a:rPr lang="zh-TW" altLang="en-US" dirty="0" smtClean="0"/>
                  <a:t>行</a:t>
                </a: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rgbClr val="FF0000"/>
                    </a:solidFill>
                  </a:rPr>
                  <a:t>&gt; B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     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[,</a:t>
                </a:r>
                <a:r>
                  <a:rPr lang="en-US" altLang="zh-TW" dirty="0">
                    <a:solidFill>
                      <a:schemeClr val="accent1"/>
                    </a:solidFill>
                  </a:rPr>
                  <a:t>1] [,2]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[1,]    3    1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[2,]   -2    3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[3,]    4    7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rgbClr val="FF0000"/>
                    </a:solidFill>
                  </a:rPr>
                  <a:t>&gt; dim(B)  </a:t>
                </a:r>
                <a:r>
                  <a:rPr lang="en-US" altLang="zh-TW" dirty="0"/>
                  <a:t># </a:t>
                </a:r>
                <a:r>
                  <a:rPr lang="zh-TW" altLang="en-US" dirty="0" smtClean="0"/>
                  <a:t>矩陣的維度</a:t>
                </a: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[1] 3 2</a:t>
                </a:r>
                <a:endParaRPr lang="zh-TW" alt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651" y="1628800"/>
                <a:ext cx="8229600" cy="4876800"/>
              </a:xfrm>
              <a:blipFill rotWithShape="0">
                <a:blip r:embed="rId3"/>
                <a:stretch>
                  <a:fillRect l="-963" t="-21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3938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矩陣計算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71651" y="1628800"/>
                <a:ext cx="8229600" cy="48768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altLang="zh-TW" dirty="0">
                    <a:solidFill>
                      <a:srgbClr val="FF0000"/>
                    </a:solidFill>
                  </a:rPr>
                  <a:t>&gt; D&lt;-matrix(1:6,nrow=3,ncol=2) </a:t>
                </a:r>
                <a:r>
                  <a:rPr lang="zh-TW" alt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dirty="0" smtClean="0"/>
                  <a:t># </a:t>
                </a:r>
                <a:r>
                  <a:rPr lang="zh-TW" altLang="en-US" dirty="0"/>
                  <a:t>建立</a:t>
                </a:r>
                <a:r>
                  <a:rPr lang="en-US" altLang="zh-TW" dirty="0"/>
                  <a:t> 3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 smtClean="0"/>
                  <a:t>2</a:t>
                </a:r>
                <a:r>
                  <a:rPr lang="zh-TW" altLang="en-US" dirty="0" smtClean="0"/>
                  <a:t>矩陣</a:t>
                </a:r>
                <a:endParaRPr lang="en-US" altLang="zh-TW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rgbClr val="FF0000"/>
                    </a:solidFill>
                  </a:rPr>
                  <a:t>&gt; D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     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[,</a:t>
                </a:r>
                <a:r>
                  <a:rPr lang="en-US" altLang="zh-TW" dirty="0">
                    <a:solidFill>
                      <a:schemeClr val="accent1"/>
                    </a:solidFill>
                  </a:rPr>
                  <a:t>1] [,2]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[1,]    1    4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[2,]    2    5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[3,]    3    6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rgbClr val="FF0000"/>
                    </a:solidFill>
                  </a:rPr>
                  <a:t>&gt; E&lt;-matrix(1:6,nrow=3,ncol=2,byrow=T)  </a:t>
                </a:r>
                <a:r>
                  <a:rPr lang="en-US" altLang="zh-TW" dirty="0"/>
                  <a:t># </a:t>
                </a:r>
                <a:r>
                  <a:rPr lang="zh-TW" altLang="en-US" dirty="0" smtClean="0"/>
                  <a:t>矩陣由列填滿</a:t>
                </a: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rgbClr val="FF0000"/>
                    </a:solidFill>
                  </a:rPr>
                  <a:t>&gt; E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     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[,</a:t>
                </a:r>
                <a:r>
                  <a:rPr lang="en-US" altLang="zh-TW" dirty="0">
                    <a:solidFill>
                      <a:schemeClr val="accent1"/>
                    </a:solidFill>
                  </a:rPr>
                  <a:t>1] [,2]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[1,]    1    2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[2,]    3    4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[3,]    5    6</a:t>
                </a:r>
                <a:endParaRPr lang="zh-TW" alt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651" y="1628800"/>
                <a:ext cx="8229600" cy="4876800"/>
              </a:xfrm>
              <a:blipFill rotWithShape="0">
                <a:blip r:embed="rId3"/>
                <a:stretch>
                  <a:fillRect l="-1111" t="-1625" b="-23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9764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矩陣計算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651" y="1628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altLang="zh-TW" dirty="0">
                <a:solidFill>
                  <a:srgbClr val="FF0000"/>
                </a:solidFill>
              </a:rPr>
              <a:t>&gt; A%*%B  </a:t>
            </a:r>
            <a:r>
              <a:rPr lang="fr-FR" altLang="zh-TW" dirty="0"/>
              <a:t># </a:t>
            </a:r>
            <a:r>
              <a:rPr lang="zh-TW" altLang="en-US" dirty="0" smtClean="0"/>
              <a:t>矩陣相乘</a:t>
            </a:r>
            <a:endParaRPr lang="fr-FR" altLang="zh-TW" dirty="0"/>
          </a:p>
          <a:p>
            <a:pPr marL="0" indent="0">
              <a:buNone/>
            </a:pPr>
            <a:r>
              <a:rPr lang="fr-FR" altLang="zh-TW" dirty="0">
                <a:solidFill>
                  <a:schemeClr val="accent1"/>
                </a:solidFill>
              </a:rPr>
              <a:t>     </a:t>
            </a:r>
            <a:r>
              <a:rPr lang="zh-TW" altLang="en-US" dirty="0" smtClean="0">
                <a:solidFill>
                  <a:schemeClr val="accent1"/>
                </a:solidFill>
              </a:rPr>
              <a:t> </a:t>
            </a:r>
            <a:r>
              <a:rPr lang="fr-FR" altLang="zh-TW" dirty="0" smtClean="0">
                <a:solidFill>
                  <a:schemeClr val="accent1"/>
                </a:solidFill>
              </a:rPr>
              <a:t>[,</a:t>
            </a:r>
            <a:r>
              <a:rPr lang="fr-FR" altLang="zh-TW" dirty="0">
                <a:solidFill>
                  <a:schemeClr val="accent1"/>
                </a:solidFill>
              </a:rPr>
              <a:t>1] [,2]</a:t>
            </a:r>
          </a:p>
          <a:p>
            <a:pPr marL="0" indent="0">
              <a:buNone/>
            </a:pPr>
            <a:r>
              <a:rPr lang="fr-FR" altLang="zh-TW" dirty="0">
                <a:solidFill>
                  <a:schemeClr val="accent1"/>
                </a:solidFill>
              </a:rPr>
              <a:t>[1,]   11    0</a:t>
            </a:r>
          </a:p>
          <a:p>
            <a:pPr marL="0" indent="0">
              <a:buNone/>
            </a:pPr>
            <a:r>
              <a:rPr lang="fr-FR" altLang="zh-TW" dirty="0">
                <a:solidFill>
                  <a:schemeClr val="accent1"/>
                </a:solidFill>
              </a:rPr>
              <a:t>[2,]  -11   -2</a:t>
            </a:r>
          </a:p>
          <a:p>
            <a:pPr marL="0" indent="0">
              <a:buNone/>
            </a:pPr>
            <a:r>
              <a:rPr lang="fr-FR" altLang="zh-TW" dirty="0">
                <a:solidFill>
                  <a:schemeClr val="accent1"/>
                </a:solidFill>
              </a:rPr>
              <a:t>[3,]   14   18</a:t>
            </a:r>
          </a:p>
          <a:p>
            <a:pPr marL="0" indent="0">
              <a:buNone/>
            </a:pPr>
            <a:r>
              <a:rPr lang="fr-FR" altLang="zh-TW" dirty="0">
                <a:solidFill>
                  <a:srgbClr val="FF0000"/>
                </a:solidFill>
              </a:rPr>
              <a:t>&gt; B+D   </a:t>
            </a:r>
            <a:r>
              <a:rPr lang="fr-FR" altLang="zh-TW" dirty="0" smtClean="0"/>
              <a:t>#</a:t>
            </a:r>
            <a:r>
              <a:rPr lang="zh-TW" altLang="en-US" dirty="0"/>
              <a:t>矩陣</a:t>
            </a:r>
            <a:r>
              <a:rPr lang="zh-TW" altLang="en-US" dirty="0" smtClean="0"/>
              <a:t>相加</a:t>
            </a:r>
            <a:endParaRPr lang="fr-FR" altLang="zh-TW" dirty="0"/>
          </a:p>
          <a:p>
            <a:pPr marL="0" indent="0">
              <a:buNone/>
            </a:pPr>
            <a:r>
              <a:rPr lang="fr-FR" altLang="zh-TW" dirty="0">
                <a:solidFill>
                  <a:schemeClr val="accent1"/>
                </a:solidFill>
              </a:rPr>
              <a:t>    </a:t>
            </a:r>
            <a:r>
              <a:rPr lang="zh-TW" altLang="en-US" dirty="0" smtClean="0">
                <a:solidFill>
                  <a:schemeClr val="accent1"/>
                </a:solidFill>
              </a:rPr>
              <a:t> </a:t>
            </a:r>
            <a:r>
              <a:rPr lang="fr-FR" altLang="zh-TW" dirty="0" smtClean="0">
                <a:solidFill>
                  <a:schemeClr val="accent1"/>
                </a:solidFill>
              </a:rPr>
              <a:t> </a:t>
            </a:r>
            <a:r>
              <a:rPr lang="fr-FR" altLang="zh-TW" dirty="0">
                <a:solidFill>
                  <a:schemeClr val="accent1"/>
                </a:solidFill>
              </a:rPr>
              <a:t>[,1] [,2]</a:t>
            </a:r>
          </a:p>
          <a:p>
            <a:pPr marL="0" indent="0">
              <a:buNone/>
            </a:pPr>
            <a:r>
              <a:rPr lang="fr-FR" altLang="zh-TW" dirty="0">
                <a:solidFill>
                  <a:schemeClr val="accent1"/>
                </a:solidFill>
              </a:rPr>
              <a:t>[1,]    4    5</a:t>
            </a:r>
          </a:p>
          <a:p>
            <a:pPr marL="0" indent="0">
              <a:buNone/>
            </a:pPr>
            <a:r>
              <a:rPr lang="fr-FR" altLang="zh-TW" dirty="0">
                <a:solidFill>
                  <a:schemeClr val="accent1"/>
                </a:solidFill>
              </a:rPr>
              <a:t>[2,]    0    8</a:t>
            </a:r>
          </a:p>
          <a:p>
            <a:pPr marL="0" indent="0">
              <a:buNone/>
            </a:pPr>
            <a:r>
              <a:rPr lang="fr-FR" altLang="zh-TW" dirty="0">
                <a:solidFill>
                  <a:schemeClr val="accent1"/>
                </a:solidFill>
              </a:rPr>
              <a:t>[3,]    7   </a:t>
            </a:r>
            <a:r>
              <a:rPr lang="fr-FR" altLang="zh-TW" dirty="0" smtClean="0">
                <a:solidFill>
                  <a:schemeClr val="accent1"/>
                </a:solidFill>
              </a:rPr>
              <a:t>13</a:t>
            </a:r>
            <a:endParaRPr lang="fr-FR" altLang="zh-TW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5836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矩陣計算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651" y="1628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altLang="zh-TW" dirty="0">
                <a:solidFill>
                  <a:srgbClr val="FF0000"/>
                </a:solidFill>
              </a:rPr>
              <a:t>&gt; t(B)  </a:t>
            </a:r>
            <a:r>
              <a:rPr lang="fr-FR" altLang="zh-TW" dirty="0"/>
              <a:t># </a:t>
            </a:r>
            <a:r>
              <a:rPr lang="zh-TW" altLang="en-US" dirty="0" smtClean="0"/>
              <a:t>矩陣</a:t>
            </a:r>
            <a:r>
              <a:rPr lang="fr-FR" altLang="zh-TW" dirty="0" smtClean="0"/>
              <a:t>B</a:t>
            </a:r>
            <a:r>
              <a:rPr lang="zh-TW" altLang="en-US" dirty="0" smtClean="0"/>
              <a:t>的轉置矩陣</a:t>
            </a:r>
            <a:endParaRPr lang="fr-FR" altLang="zh-TW" dirty="0"/>
          </a:p>
          <a:p>
            <a:pPr marL="0" indent="0">
              <a:buNone/>
            </a:pPr>
            <a:r>
              <a:rPr lang="fr-FR" altLang="zh-TW" dirty="0">
                <a:solidFill>
                  <a:schemeClr val="accent1"/>
                </a:solidFill>
              </a:rPr>
              <a:t> </a:t>
            </a:r>
            <a:r>
              <a:rPr lang="fr-FR" altLang="zh-TW" dirty="0" smtClean="0">
                <a:solidFill>
                  <a:schemeClr val="accent1"/>
                </a:solidFill>
              </a:rPr>
              <a:t>   </a:t>
            </a:r>
            <a:r>
              <a:rPr lang="zh-TW" altLang="en-US" dirty="0" smtClean="0">
                <a:solidFill>
                  <a:schemeClr val="accent1"/>
                </a:solidFill>
              </a:rPr>
              <a:t> </a:t>
            </a:r>
            <a:r>
              <a:rPr lang="fr-FR" altLang="zh-TW" dirty="0" smtClean="0">
                <a:solidFill>
                  <a:schemeClr val="accent1"/>
                </a:solidFill>
              </a:rPr>
              <a:t> [,</a:t>
            </a:r>
            <a:r>
              <a:rPr lang="fr-FR" altLang="zh-TW" dirty="0">
                <a:solidFill>
                  <a:schemeClr val="accent1"/>
                </a:solidFill>
              </a:rPr>
              <a:t>1] [,2] [,3]</a:t>
            </a:r>
          </a:p>
          <a:p>
            <a:pPr marL="0" indent="0">
              <a:buNone/>
            </a:pPr>
            <a:r>
              <a:rPr lang="fr-FR" altLang="zh-TW" dirty="0">
                <a:solidFill>
                  <a:schemeClr val="accent1"/>
                </a:solidFill>
              </a:rPr>
              <a:t>[1,]    3   -2    4</a:t>
            </a:r>
          </a:p>
          <a:p>
            <a:pPr marL="0" indent="0">
              <a:buNone/>
            </a:pPr>
            <a:r>
              <a:rPr lang="fr-FR" altLang="zh-TW" dirty="0">
                <a:solidFill>
                  <a:schemeClr val="accent1"/>
                </a:solidFill>
              </a:rPr>
              <a:t>[2,]    1    3    7</a:t>
            </a:r>
          </a:p>
          <a:p>
            <a:pPr marL="0" indent="0">
              <a:buNone/>
            </a:pPr>
            <a:r>
              <a:rPr lang="fr-FR" altLang="zh-TW" dirty="0">
                <a:solidFill>
                  <a:srgbClr val="FF0000"/>
                </a:solidFill>
              </a:rPr>
              <a:t>&gt; sum(diag(A))  </a:t>
            </a:r>
            <a:r>
              <a:rPr lang="fr-FR" altLang="zh-TW" dirty="0" smtClean="0"/>
              <a:t>#</a:t>
            </a:r>
            <a:r>
              <a:rPr lang="zh-TW" altLang="en-US" dirty="0" smtClean="0"/>
              <a:t> 矩陣</a:t>
            </a:r>
            <a:r>
              <a:rPr lang="en-US" altLang="zh-TW" dirty="0" smtClean="0"/>
              <a:t>A</a:t>
            </a:r>
            <a:r>
              <a:rPr lang="zh-TW" altLang="en-US" dirty="0" smtClean="0"/>
              <a:t>的</a:t>
            </a:r>
            <a:r>
              <a:rPr lang="fr-FR" altLang="zh-TW" dirty="0" smtClean="0"/>
              <a:t>trace</a:t>
            </a:r>
            <a:endParaRPr lang="fr-FR" altLang="zh-TW" dirty="0"/>
          </a:p>
          <a:p>
            <a:pPr marL="0" indent="0">
              <a:buNone/>
            </a:pPr>
            <a:r>
              <a:rPr lang="fr-FR" altLang="zh-TW" dirty="0">
                <a:solidFill>
                  <a:schemeClr val="accent1"/>
                </a:solidFill>
              </a:rPr>
              <a:t>[1] 8</a:t>
            </a:r>
          </a:p>
          <a:p>
            <a:pPr marL="0" indent="0">
              <a:buNone/>
            </a:pPr>
            <a:r>
              <a:rPr lang="fr-FR" altLang="zh-TW" dirty="0">
                <a:solidFill>
                  <a:srgbClr val="FF0000"/>
                </a:solidFill>
              </a:rPr>
              <a:t>&gt; det(A) 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fr-FR" altLang="zh-TW" dirty="0" smtClean="0"/>
              <a:t>#</a:t>
            </a:r>
            <a:r>
              <a:rPr lang="zh-TW" altLang="en-US" dirty="0" smtClean="0"/>
              <a:t> </a:t>
            </a:r>
            <a:r>
              <a:rPr lang="zh-TW" altLang="en-US" dirty="0"/>
              <a:t>矩陣</a:t>
            </a:r>
            <a:r>
              <a:rPr lang="en-US" altLang="zh-TW" dirty="0"/>
              <a:t>A</a:t>
            </a:r>
            <a:r>
              <a:rPr lang="zh-TW" altLang="en-US" dirty="0" smtClean="0"/>
              <a:t>的行列</a:t>
            </a:r>
            <a:r>
              <a:rPr lang="zh-TW" altLang="en-US" dirty="0"/>
              <a:t>式</a:t>
            </a:r>
            <a:endParaRPr lang="fr-FR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altLang="zh-TW" dirty="0">
                <a:solidFill>
                  <a:schemeClr val="accent1"/>
                </a:solidFill>
              </a:rPr>
              <a:t>[1] 12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fr-FR" altLang="zh-TW" dirty="0" smtClean="0">
                <a:solidFill>
                  <a:srgbClr val="FF0000"/>
                </a:solidFill>
              </a:rPr>
              <a:t>prod(eigen(A</a:t>
            </a:r>
            <a:r>
              <a:rPr lang="fr-FR" altLang="zh-TW" dirty="0">
                <a:solidFill>
                  <a:srgbClr val="FF0000"/>
                </a:solidFill>
              </a:rPr>
              <a:t>)$values) 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fr-FR" altLang="zh-TW" dirty="0" smtClean="0"/>
              <a:t>#</a:t>
            </a:r>
            <a:r>
              <a:rPr lang="zh-TW" altLang="en-US" dirty="0" smtClean="0"/>
              <a:t> 用特徵值計算矩陣</a:t>
            </a:r>
            <a:r>
              <a:rPr lang="en-US" altLang="zh-TW" dirty="0"/>
              <a:t>A</a:t>
            </a:r>
            <a:r>
              <a:rPr lang="zh-TW" altLang="en-US" dirty="0"/>
              <a:t>的</a:t>
            </a:r>
            <a:r>
              <a:rPr lang="zh-TW" altLang="en-US" dirty="0" smtClean="0"/>
              <a:t>行列式</a:t>
            </a:r>
            <a:endParaRPr lang="en-US" altLang="zh-TW" dirty="0" smtClean="0"/>
          </a:p>
          <a:p>
            <a:pPr marL="0" indent="0">
              <a:buNone/>
            </a:pPr>
            <a:r>
              <a:rPr lang="fr-FR" altLang="zh-TW" dirty="0" smtClean="0">
                <a:solidFill>
                  <a:schemeClr val="accent1"/>
                </a:solidFill>
              </a:rPr>
              <a:t>[</a:t>
            </a:r>
            <a:r>
              <a:rPr lang="fr-FR" altLang="zh-TW" dirty="0">
                <a:solidFill>
                  <a:schemeClr val="accent1"/>
                </a:solidFill>
              </a:rPr>
              <a:t>1] </a:t>
            </a:r>
            <a:r>
              <a:rPr lang="fr-FR" altLang="zh-TW" dirty="0" smtClean="0">
                <a:solidFill>
                  <a:schemeClr val="accent1"/>
                </a:solidFill>
              </a:rPr>
              <a:t>12</a:t>
            </a:r>
            <a:endParaRPr lang="fr-FR" altLang="zh-TW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225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矩陣計算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651" y="16288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solve(A) </a:t>
            </a: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/>
              <a:t># </a:t>
            </a:r>
            <a:r>
              <a:rPr lang="en-US" altLang="zh-TW" dirty="0"/>
              <a:t>invert a matrix </a:t>
            </a:r>
            <a:r>
              <a:rPr lang="zh-TW" altLang="en-US" dirty="0" smtClean="0"/>
              <a:t>求</a:t>
            </a:r>
            <a:r>
              <a:rPr lang="zh-TW" altLang="en-US" dirty="0"/>
              <a:t>矩陣</a:t>
            </a:r>
            <a:r>
              <a:rPr lang="en-US" altLang="zh-TW" dirty="0"/>
              <a:t>A</a:t>
            </a:r>
            <a:r>
              <a:rPr lang="zh-TW" altLang="en-US" dirty="0"/>
              <a:t>的</a:t>
            </a:r>
            <a:r>
              <a:rPr lang="zh-TW" altLang="en-US" dirty="0" smtClean="0"/>
              <a:t>反</a:t>
            </a:r>
            <a:r>
              <a:rPr lang="zh-TW" altLang="en-US" dirty="0"/>
              <a:t>矩陣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           [,1</a:t>
            </a:r>
            <a:r>
              <a:rPr lang="en-US" altLang="zh-TW" dirty="0" smtClean="0">
                <a:solidFill>
                  <a:schemeClr val="accent1"/>
                </a:solidFill>
              </a:rPr>
              <a:t>]</a:t>
            </a:r>
            <a:r>
              <a:rPr lang="zh-TW" altLang="en-US" dirty="0" smtClean="0">
                <a:solidFill>
                  <a:schemeClr val="accent1"/>
                </a:solidFill>
              </a:rPr>
              <a:t>           </a:t>
            </a:r>
            <a:r>
              <a:rPr lang="en-US" altLang="zh-TW" dirty="0" smtClean="0">
                <a:solidFill>
                  <a:schemeClr val="accent1"/>
                </a:solidFill>
              </a:rPr>
              <a:t> </a:t>
            </a:r>
            <a:r>
              <a:rPr lang="en-US" altLang="zh-TW" dirty="0">
                <a:solidFill>
                  <a:schemeClr val="accent1"/>
                </a:solidFill>
              </a:rPr>
              <a:t>[,2]       [,3]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[1,] 0.41666667 0.25 0.08333333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[2,] 0.25000000 0.75 0.25000000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[3,] 0.08333333 0.25 0.41666667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err="1" smtClean="0">
                <a:solidFill>
                  <a:srgbClr val="FF0000"/>
                </a:solidFill>
              </a:rPr>
              <a:t>eigen</a:t>
            </a:r>
            <a:r>
              <a:rPr lang="en-US" altLang="zh-TW" dirty="0" smtClean="0">
                <a:solidFill>
                  <a:srgbClr val="FF0000"/>
                </a:solidFill>
              </a:rPr>
              <a:t>(A)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fr-FR" altLang="zh-TW" dirty="0"/>
              <a:t>#</a:t>
            </a:r>
            <a:r>
              <a:rPr lang="zh-TW" altLang="en-US" dirty="0"/>
              <a:t> 矩陣</a:t>
            </a:r>
            <a:r>
              <a:rPr lang="en-US" altLang="zh-TW" dirty="0"/>
              <a:t>A</a:t>
            </a:r>
            <a:r>
              <a:rPr lang="zh-TW" altLang="en-US" dirty="0"/>
              <a:t>的</a:t>
            </a:r>
            <a:r>
              <a:rPr lang="zh-TW" altLang="en-US" dirty="0" smtClean="0"/>
              <a:t>特徵值與特徵向量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accent1"/>
                </a:solidFill>
              </a:rPr>
              <a:t>$</a:t>
            </a:r>
            <a:r>
              <a:rPr lang="en-US" altLang="zh-TW" dirty="0">
                <a:solidFill>
                  <a:schemeClr val="accent1"/>
                </a:solidFill>
              </a:rPr>
              <a:t>values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[1] 4 3 </a:t>
            </a:r>
            <a:r>
              <a:rPr lang="en-US" altLang="zh-TW" dirty="0" smtClean="0">
                <a:solidFill>
                  <a:schemeClr val="accent1"/>
                </a:solidFill>
              </a:rPr>
              <a:t>1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$vectors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         </a:t>
            </a:r>
            <a:r>
              <a:rPr lang="zh-TW" altLang="en-US" dirty="0" smtClean="0">
                <a:solidFill>
                  <a:schemeClr val="accent1"/>
                </a:solidFill>
              </a:rPr>
              <a:t>  </a:t>
            </a:r>
            <a:r>
              <a:rPr lang="en-US" altLang="zh-TW" dirty="0" smtClean="0">
                <a:solidFill>
                  <a:schemeClr val="accent1"/>
                </a:solidFill>
              </a:rPr>
              <a:t>  </a:t>
            </a:r>
            <a:r>
              <a:rPr lang="en-US" altLang="zh-TW" dirty="0">
                <a:solidFill>
                  <a:schemeClr val="accent1"/>
                </a:solidFill>
              </a:rPr>
              <a:t>[,1]          </a:t>
            </a:r>
            <a:r>
              <a:rPr lang="zh-TW" altLang="en-US" dirty="0" smtClean="0">
                <a:solidFill>
                  <a:schemeClr val="accent1"/>
                </a:solidFill>
              </a:rPr>
              <a:t>       </a:t>
            </a:r>
            <a:r>
              <a:rPr lang="en-US" altLang="zh-TW" dirty="0" smtClean="0">
                <a:solidFill>
                  <a:schemeClr val="accent1"/>
                </a:solidFill>
              </a:rPr>
              <a:t>[,</a:t>
            </a:r>
            <a:r>
              <a:rPr lang="en-US" altLang="zh-TW" dirty="0">
                <a:solidFill>
                  <a:schemeClr val="accent1"/>
                </a:solidFill>
              </a:rPr>
              <a:t>2]    </a:t>
            </a:r>
            <a:r>
              <a:rPr lang="zh-TW" altLang="en-US" dirty="0" smtClean="0">
                <a:solidFill>
                  <a:schemeClr val="accent1"/>
                </a:solidFill>
              </a:rPr>
              <a:t>         </a:t>
            </a:r>
            <a:r>
              <a:rPr lang="en-US" altLang="zh-TW" dirty="0" smtClean="0">
                <a:solidFill>
                  <a:schemeClr val="accent1"/>
                </a:solidFill>
              </a:rPr>
              <a:t>  </a:t>
            </a:r>
            <a:r>
              <a:rPr lang="en-US" altLang="zh-TW" dirty="0">
                <a:solidFill>
                  <a:schemeClr val="accent1"/>
                </a:solidFill>
              </a:rPr>
              <a:t>[,3]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[1,]  0.5773503 -7.071068e-01 0.4082483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[2,] -0.5773503  4.710277e-16 0.8164966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[3,]  0.5773503  7.071068e-01 0.4082483</a:t>
            </a:r>
          </a:p>
        </p:txBody>
      </p:sp>
    </p:spTree>
    <p:extLst>
      <p:ext uri="{BB962C8B-B14F-4D97-AF65-F5344CB8AC3E}">
        <p14:creationId xmlns:p14="http://schemas.microsoft.com/office/powerpoint/2010/main" val="8722195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矩陣計算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651" y="1628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p&lt;-eigen(A</a:t>
            </a:r>
            <a:r>
              <a:rPr lang="pt-BR" altLang="zh-TW" dirty="0" smtClean="0">
                <a:solidFill>
                  <a:srgbClr val="FF0000"/>
                </a:solidFill>
              </a:rPr>
              <a:t>)</a:t>
            </a:r>
            <a:r>
              <a:rPr lang="fr-FR" altLang="zh-TW" dirty="0"/>
              <a:t> </a:t>
            </a:r>
            <a:r>
              <a:rPr lang="zh-TW" altLang="en-US" dirty="0" smtClean="0"/>
              <a:t>   </a:t>
            </a:r>
            <a:r>
              <a:rPr lang="fr-FR" altLang="zh-TW" dirty="0" smtClean="0"/>
              <a:t>#</a:t>
            </a:r>
            <a:r>
              <a:rPr lang="zh-TW" altLang="en-US" dirty="0" smtClean="0"/>
              <a:t> </a:t>
            </a:r>
            <a:r>
              <a:rPr lang="zh-TW" altLang="en-US" dirty="0"/>
              <a:t>矩陣</a:t>
            </a:r>
            <a:r>
              <a:rPr lang="en-US" altLang="zh-TW" dirty="0"/>
              <a:t>A</a:t>
            </a:r>
            <a:r>
              <a:rPr lang="zh-TW" altLang="en-US" dirty="0"/>
              <a:t>的特徵值與特徵向量</a:t>
            </a:r>
            <a:endParaRPr lang="pt-BR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</a:t>
            </a:r>
            <a:r>
              <a:rPr lang="pt-BR" altLang="zh-TW" dirty="0" smtClean="0">
                <a:solidFill>
                  <a:srgbClr val="FF0000"/>
                </a:solidFill>
              </a:rPr>
              <a:t>p$values</a:t>
            </a:r>
            <a:r>
              <a:rPr lang="fr-FR" altLang="zh-TW" dirty="0"/>
              <a:t> </a:t>
            </a:r>
            <a:r>
              <a:rPr lang="zh-TW" altLang="en-US" dirty="0" smtClean="0"/>
              <a:t>      </a:t>
            </a:r>
            <a:r>
              <a:rPr lang="fr-FR" altLang="zh-TW" dirty="0" smtClean="0"/>
              <a:t>#</a:t>
            </a:r>
            <a:r>
              <a:rPr lang="zh-TW" altLang="en-US" dirty="0" smtClean="0"/>
              <a:t> </a:t>
            </a:r>
            <a:r>
              <a:rPr lang="zh-TW" altLang="en-US" dirty="0"/>
              <a:t>矩陣</a:t>
            </a:r>
            <a:r>
              <a:rPr lang="en-US" altLang="zh-TW" dirty="0"/>
              <a:t>A</a:t>
            </a:r>
            <a:r>
              <a:rPr lang="zh-TW" altLang="en-US" dirty="0"/>
              <a:t>的特徵值</a:t>
            </a:r>
            <a:endParaRPr lang="pt-BR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[1] 4 3 1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</a:t>
            </a:r>
            <a:r>
              <a:rPr lang="pt-BR" altLang="zh-TW" dirty="0" smtClean="0">
                <a:solidFill>
                  <a:srgbClr val="FF0000"/>
                </a:solidFill>
              </a:rPr>
              <a:t>p$vectors</a:t>
            </a:r>
            <a:r>
              <a:rPr lang="fr-FR" altLang="zh-TW" dirty="0"/>
              <a:t> </a:t>
            </a:r>
            <a:r>
              <a:rPr lang="zh-TW" altLang="en-US" dirty="0" smtClean="0"/>
              <a:t>    </a:t>
            </a:r>
            <a:r>
              <a:rPr lang="fr-FR" altLang="zh-TW" dirty="0" smtClean="0"/>
              <a:t>#</a:t>
            </a:r>
            <a:r>
              <a:rPr lang="zh-TW" altLang="en-US" dirty="0" smtClean="0"/>
              <a:t> </a:t>
            </a:r>
            <a:r>
              <a:rPr lang="zh-TW" altLang="en-US" dirty="0"/>
              <a:t>矩陣</a:t>
            </a:r>
            <a:r>
              <a:rPr lang="en-US" altLang="zh-TW" dirty="0"/>
              <a:t>A</a:t>
            </a:r>
            <a:r>
              <a:rPr lang="zh-TW" altLang="en-US" dirty="0" smtClean="0"/>
              <a:t>的特徵</a:t>
            </a:r>
            <a:r>
              <a:rPr lang="zh-TW" altLang="en-US" dirty="0"/>
              <a:t>向量</a:t>
            </a:r>
            <a:endParaRPr lang="pt-BR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         </a:t>
            </a:r>
            <a:r>
              <a:rPr lang="zh-TW" altLang="en-US" dirty="0" smtClean="0">
                <a:solidFill>
                  <a:schemeClr val="accent1"/>
                </a:solidFill>
              </a:rPr>
              <a:t>  </a:t>
            </a:r>
            <a:r>
              <a:rPr lang="pt-BR" altLang="zh-TW" dirty="0" smtClean="0">
                <a:solidFill>
                  <a:schemeClr val="accent1"/>
                </a:solidFill>
              </a:rPr>
              <a:t>  </a:t>
            </a:r>
            <a:r>
              <a:rPr lang="pt-BR" altLang="zh-TW" dirty="0">
                <a:solidFill>
                  <a:schemeClr val="accent1"/>
                </a:solidFill>
              </a:rPr>
              <a:t>[,1]          </a:t>
            </a:r>
            <a:r>
              <a:rPr lang="zh-TW" altLang="en-US" dirty="0" smtClean="0">
                <a:solidFill>
                  <a:schemeClr val="accent1"/>
                </a:solidFill>
              </a:rPr>
              <a:t>       </a:t>
            </a:r>
            <a:r>
              <a:rPr lang="pt-BR" altLang="zh-TW" dirty="0" smtClean="0">
                <a:solidFill>
                  <a:schemeClr val="accent1"/>
                </a:solidFill>
              </a:rPr>
              <a:t>[,</a:t>
            </a:r>
            <a:r>
              <a:rPr lang="pt-BR" altLang="zh-TW" dirty="0">
                <a:solidFill>
                  <a:schemeClr val="accent1"/>
                </a:solidFill>
              </a:rPr>
              <a:t>2</a:t>
            </a:r>
            <a:r>
              <a:rPr lang="pt-BR" altLang="zh-TW" dirty="0" smtClean="0">
                <a:solidFill>
                  <a:schemeClr val="accent1"/>
                </a:solidFill>
              </a:rPr>
              <a:t>]</a:t>
            </a:r>
            <a:r>
              <a:rPr lang="zh-TW" altLang="en-US" dirty="0" smtClean="0">
                <a:solidFill>
                  <a:schemeClr val="accent1"/>
                </a:solidFill>
              </a:rPr>
              <a:t>         </a:t>
            </a:r>
            <a:r>
              <a:rPr lang="pt-BR" altLang="zh-TW" dirty="0" smtClean="0">
                <a:solidFill>
                  <a:schemeClr val="accent1"/>
                </a:solidFill>
              </a:rPr>
              <a:t>      </a:t>
            </a:r>
            <a:r>
              <a:rPr lang="pt-BR" altLang="zh-TW" dirty="0">
                <a:solidFill>
                  <a:schemeClr val="accent1"/>
                </a:solidFill>
              </a:rPr>
              <a:t>[,3]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[1,]  0.5773503 -7.071068e-01 0.4082483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[2,] -0.5773503  4.710277e-16 0.8164966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[3,]  0.5773503  7.071068e-01 0.4082483</a:t>
            </a:r>
            <a:endParaRPr lang="en-US" altLang="zh-TW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950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1"/>
                </a:solidFill>
              </a:rPr>
              <a:t>取出矩陣的</a:t>
            </a:r>
            <a:r>
              <a:rPr lang="zh-TW" altLang="en-US" b="1" dirty="0" smtClean="0">
                <a:solidFill>
                  <a:schemeClr val="accent1"/>
                </a:solidFill>
              </a:rPr>
              <a:t>行</a:t>
            </a:r>
            <a:r>
              <a:rPr lang="zh-TW" altLang="en-US" b="1" dirty="0" smtClean="0">
                <a:solidFill>
                  <a:schemeClr val="accent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b="1" dirty="0" smtClean="0">
                <a:solidFill>
                  <a:schemeClr val="accent1"/>
                </a:solidFill>
              </a:rPr>
              <a:t>列或</a:t>
            </a:r>
            <a:r>
              <a:rPr lang="zh-TW" altLang="en-US" b="1" dirty="0">
                <a:solidFill>
                  <a:schemeClr val="accent1"/>
                </a:solidFill>
              </a:rPr>
              <a:t>元素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651" y="16288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X&lt;-matrix(c(1,2,3,4,5,6,7,8,9),</a:t>
            </a:r>
            <a:r>
              <a:rPr lang="en-US" altLang="zh-TW" dirty="0" err="1">
                <a:solidFill>
                  <a:srgbClr val="FF0000"/>
                </a:solidFill>
              </a:rPr>
              <a:t>nrow</a:t>
            </a:r>
            <a:r>
              <a:rPr lang="en-US" altLang="zh-TW" dirty="0">
                <a:solidFill>
                  <a:srgbClr val="FF0000"/>
                </a:solidFill>
              </a:rPr>
              <a:t>=3,ncol=3)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  </a:t>
            </a:r>
            <a:r>
              <a:rPr lang="zh-TW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zh-TW" dirty="0" smtClean="0">
                <a:solidFill>
                  <a:schemeClr val="accent1"/>
                </a:solidFill>
              </a:rPr>
              <a:t>   </a:t>
            </a:r>
            <a:r>
              <a:rPr lang="en-US" altLang="zh-TW" dirty="0">
                <a:solidFill>
                  <a:schemeClr val="accent1"/>
                </a:solidFill>
              </a:rPr>
              <a:t>[,1] [,2] [,3]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[1,]    1    4    7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[2,]    2    5    8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[3,]    3    6    9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X[1,]   </a:t>
            </a:r>
            <a:r>
              <a:rPr lang="en-US" altLang="zh-TW" dirty="0"/>
              <a:t># </a:t>
            </a:r>
            <a:r>
              <a:rPr lang="zh-TW" altLang="en-US" dirty="0" smtClean="0"/>
              <a:t>取得第一列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[1] 1 4 7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X[,2]   </a:t>
            </a:r>
            <a:r>
              <a:rPr lang="en-US" altLang="zh-TW" dirty="0"/>
              <a:t># </a:t>
            </a:r>
            <a:r>
              <a:rPr lang="zh-TW" altLang="en-US" dirty="0" smtClean="0"/>
              <a:t>取得第二行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[1] 4 5 6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X[-2,]  </a:t>
            </a:r>
            <a:r>
              <a:rPr lang="en-US" altLang="zh-TW" dirty="0"/>
              <a:t># </a:t>
            </a:r>
            <a:r>
              <a:rPr lang="zh-TW" altLang="en-US" dirty="0" smtClean="0"/>
              <a:t>刪除第二列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  </a:t>
            </a:r>
            <a:r>
              <a:rPr lang="zh-TW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zh-TW" dirty="0" smtClean="0">
                <a:solidFill>
                  <a:schemeClr val="accent1"/>
                </a:solidFill>
              </a:rPr>
              <a:t>   </a:t>
            </a:r>
            <a:r>
              <a:rPr lang="en-US" altLang="zh-TW" dirty="0">
                <a:solidFill>
                  <a:schemeClr val="accent1"/>
                </a:solidFill>
              </a:rPr>
              <a:t>[,1] [,2] [,3]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[1,]    1    4    7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[2,]    3    6    </a:t>
            </a:r>
            <a:r>
              <a:rPr lang="en-US" altLang="zh-TW" dirty="0" smtClean="0">
                <a:solidFill>
                  <a:schemeClr val="accent1"/>
                </a:solidFill>
              </a:rPr>
              <a:t>9</a:t>
            </a:r>
            <a:endParaRPr lang="en-US" altLang="zh-TW" dirty="0">
              <a:solidFill>
                <a:schemeClr val="accen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44008" y="2204864"/>
            <a:ext cx="417646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200" dirty="0" smtClean="0">
                <a:solidFill>
                  <a:srgbClr val="FF0000"/>
                </a:solidFill>
              </a:rPr>
              <a:t>&gt; </a:t>
            </a:r>
            <a:r>
              <a:rPr lang="en-US" altLang="zh-TW" sz="2200" dirty="0">
                <a:solidFill>
                  <a:srgbClr val="FF0000"/>
                </a:solidFill>
              </a:rPr>
              <a:t>X[,-1] </a:t>
            </a:r>
            <a:r>
              <a:rPr lang="zh-TW" altLang="en-US" sz="2200" dirty="0" smtClean="0">
                <a:solidFill>
                  <a:srgbClr val="FF0000"/>
                </a:solidFill>
              </a:rPr>
              <a:t>  </a:t>
            </a:r>
            <a:r>
              <a:rPr lang="en-US" altLang="zh-TW" sz="2400" dirty="0" smtClean="0"/>
              <a:t># </a:t>
            </a:r>
            <a:r>
              <a:rPr lang="zh-TW" altLang="en-US" sz="2400" dirty="0"/>
              <a:t>刪除</a:t>
            </a:r>
            <a:r>
              <a:rPr lang="zh-TW" altLang="en-US" sz="2400" dirty="0" smtClean="0"/>
              <a:t>第一行</a:t>
            </a:r>
            <a:endParaRPr lang="en-US" altLang="zh-TW" sz="2200" dirty="0">
              <a:solidFill>
                <a:srgbClr val="FF0000"/>
              </a:solidFill>
            </a:endParaRPr>
          </a:p>
          <a:p>
            <a:r>
              <a:rPr lang="en-US" altLang="zh-TW" sz="2200" dirty="0">
                <a:solidFill>
                  <a:schemeClr val="accent1"/>
                </a:solidFill>
              </a:rPr>
              <a:t>     </a:t>
            </a:r>
            <a:r>
              <a:rPr lang="zh-TW" altLang="en-US" sz="2200" dirty="0" smtClean="0">
                <a:solidFill>
                  <a:schemeClr val="accent1"/>
                </a:solidFill>
              </a:rPr>
              <a:t> </a:t>
            </a:r>
            <a:r>
              <a:rPr lang="en-US" altLang="zh-TW" sz="2200" dirty="0" smtClean="0">
                <a:solidFill>
                  <a:schemeClr val="accent1"/>
                </a:solidFill>
              </a:rPr>
              <a:t>[,</a:t>
            </a:r>
            <a:r>
              <a:rPr lang="en-US" altLang="zh-TW" sz="2200" dirty="0">
                <a:solidFill>
                  <a:schemeClr val="accent1"/>
                </a:solidFill>
              </a:rPr>
              <a:t>1] [,2]</a:t>
            </a:r>
          </a:p>
          <a:p>
            <a:r>
              <a:rPr lang="en-US" altLang="zh-TW" sz="2200" dirty="0">
                <a:solidFill>
                  <a:schemeClr val="accent1"/>
                </a:solidFill>
              </a:rPr>
              <a:t>[1,]    4    7</a:t>
            </a:r>
          </a:p>
          <a:p>
            <a:r>
              <a:rPr lang="en-US" altLang="zh-TW" sz="2200" dirty="0">
                <a:solidFill>
                  <a:schemeClr val="accent1"/>
                </a:solidFill>
              </a:rPr>
              <a:t>[2,]    5    8</a:t>
            </a:r>
          </a:p>
          <a:p>
            <a:r>
              <a:rPr lang="en-US" altLang="zh-TW" sz="2200" dirty="0">
                <a:solidFill>
                  <a:schemeClr val="accent1"/>
                </a:solidFill>
              </a:rPr>
              <a:t>[3,]    6    9</a:t>
            </a:r>
          </a:p>
          <a:p>
            <a:r>
              <a:rPr lang="en-US" altLang="zh-TW" sz="2200" dirty="0">
                <a:solidFill>
                  <a:srgbClr val="FF0000"/>
                </a:solidFill>
              </a:rPr>
              <a:t>&gt; X&gt;4</a:t>
            </a:r>
          </a:p>
          <a:p>
            <a:r>
              <a:rPr lang="en-US" altLang="zh-TW" sz="2200" dirty="0">
                <a:solidFill>
                  <a:schemeClr val="accent1"/>
                </a:solidFill>
              </a:rPr>
              <a:t>     </a:t>
            </a:r>
            <a:r>
              <a:rPr lang="zh-TW" altLang="en-US" sz="2200" dirty="0" smtClean="0">
                <a:solidFill>
                  <a:schemeClr val="accent1"/>
                </a:solidFill>
              </a:rPr>
              <a:t>   </a:t>
            </a:r>
            <a:r>
              <a:rPr lang="en-US" altLang="zh-TW" sz="2200" dirty="0" smtClean="0">
                <a:solidFill>
                  <a:schemeClr val="accent1"/>
                </a:solidFill>
              </a:rPr>
              <a:t> </a:t>
            </a:r>
            <a:r>
              <a:rPr lang="en-US" altLang="zh-TW" sz="2200" dirty="0">
                <a:solidFill>
                  <a:schemeClr val="accent1"/>
                </a:solidFill>
              </a:rPr>
              <a:t>[,1] </a:t>
            </a:r>
            <a:r>
              <a:rPr lang="zh-TW" altLang="en-US" sz="2200" dirty="0" smtClean="0">
                <a:solidFill>
                  <a:schemeClr val="accent1"/>
                </a:solidFill>
              </a:rPr>
              <a:t>     </a:t>
            </a:r>
            <a:r>
              <a:rPr lang="en-US" altLang="zh-TW" sz="2200" dirty="0" smtClean="0">
                <a:solidFill>
                  <a:schemeClr val="accent1"/>
                </a:solidFill>
              </a:rPr>
              <a:t> </a:t>
            </a:r>
            <a:r>
              <a:rPr lang="en-US" altLang="zh-TW" sz="2200" dirty="0">
                <a:solidFill>
                  <a:schemeClr val="accent1"/>
                </a:solidFill>
              </a:rPr>
              <a:t>[,2] </a:t>
            </a:r>
            <a:r>
              <a:rPr lang="zh-TW" altLang="en-US" sz="2200" dirty="0" smtClean="0">
                <a:solidFill>
                  <a:schemeClr val="accent1"/>
                </a:solidFill>
              </a:rPr>
              <a:t>     </a:t>
            </a:r>
            <a:r>
              <a:rPr lang="en-US" altLang="zh-TW" sz="2200" dirty="0" smtClean="0">
                <a:solidFill>
                  <a:schemeClr val="accent1"/>
                </a:solidFill>
              </a:rPr>
              <a:t>[,</a:t>
            </a:r>
            <a:r>
              <a:rPr lang="en-US" altLang="zh-TW" sz="2200" dirty="0">
                <a:solidFill>
                  <a:schemeClr val="accent1"/>
                </a:solidFill>
              </a:rPr>
              <a:t>3]</a:t>
            </a:r>
          </a:p>
          <a:p>
            <a:r>
              <a:rPr lang="en-US" altLang="zh-TW" sz="2200" dirty="0">
                <a:solidFill>
                  <a:schemeClr val="accent1"/>
                </a:solidFill>
              </a:rPr>
              <a:t>[1,] FALSE </a:t>
            </a:r>
            <a:r>
              <a:rPr lang="en-US" altLang="zh-TW" sz="2200" dirty="0" err="1">
                <a:solidFill>
                  <a:schemeClr val="accent1"/>
                </a:solidFill>
              </a:rPr>
              <a:t>FALSE</a:t>
            </a:r>
            <a:r>
              <a:rPr lang="en-US" altLang="zh-TW" sz="2200" dirty="0">
                <a:solidFill>
                  <a:schemeClr val="accent1"/>
                </a:solidFill>
              </a:rPr>
              <a:t> TRUE</a:t>
            </a:r>
          </a:p>
          <a:p>
            <a:r>
              <a:rPr lang="en-US" altLang="zh-TW" sz="2200" dirty="0">
                <a:solidFill>
                  <a:schemeClr val="accent1"/>
                </a:solidFill>
              </a:rPr>
              <a:t>[2,] FALSE  TRUE </a:t>
            </a:r>
            <a:r>
              <a:rPr lang="en-US" altLang="zh-TW" sz="2200" dirty="0" err="1">
                <a:solidFill>
                  <a:schemeClr val="accent1"/>
                </a:solidFill>
              </a:rPr>
              <a:t>TRUE</a:t>
            </a:r>
            <a:endParaRPr lang="en-US" altLang="zh-TW" sz="2200" dirty="0">
              <a:solidFill>
                <a:schemeClr val="accent1"/>
              </a:solidFill>
            </a:endParaRPr>
          </a:p>
          <a:p>
            <a:r>
              <a:rPr lang="en-US" altLang="zh-TW" sz="2200" dirty="0">
                <a:solidFill>
                  <a:schemeClr val="accent1"/>
                </a:solidFill>
              </a:rPr>
              <a:t>[3,] FALSE  TRUE </a:t>
            </a:r>
            <a:r>
              <a:rPr lang="en-US" altLang="zh-TW" sz="2200" dirty="0" err="1">
                <a:solidFill>
                  <a:schemeClr val="accent1"/>
                </a:solidFill>
              </a:rPr>
              <a:t>TRUE</a:t>
            </a:r>
            <a:endParaRPr lang="en-US" altLang="zh-TW" sz="2200" dirty="0">
              <a:solidFill>
                <a:schemeClr val="accent1"/>
              </a:solidFill>
            </a:endParaRPr>
          </a:p>
          <a:p>
            <a:r>
              <a:rPr lang="en-US" altLang="zh-TW" sz="2200" dirty="0">
                <a:solidFill>
                  <a:srgbClr val="FF0000"/>
                </a:solidFill>
              </a:rPr>
              <a:t>&gt; X[X&gt;4]</a:t>
            </a:r>
          </a:p>
          <a:p>
            <a:r>
              <a:rPr lang="en-US" altLang="zh-TW" sz="2200" dirty="0">
                <a:solidFill>
                  <a:schemeClr val="accent1"/>
                </a:solidFill>
              </a:rPr>
              <a:t>[1] 5 6 7 8 9</a:t>
            </a:r>
            <a:endParaRPr lang="zh-TW" altLang="en-US" sz="2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7072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1"/>
                </a:solidFill>
              </a:rPr>
              <a:t>取出矩陣的</a:t>
            </a:r>
            <a:r>
              <a:rPr lang="zh-TW" altLang="en-US" b="1" dirty="0" smtClean="0">
                <a:solidFill>
                  <a:schemeClr val="accent1"/>
                </a:solidFill>
              </a:rPr>
              <a:t>行</a:t>
            </a:r>
            <a:r>
              <a:rPr lang="zh-TW" altLang="en-US" b="1" dirty="0" smtClean="0">
                <a:solidFill>
                  <a:schemeClr val="accent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b="1" dirty="0" smtClean="0">
                <a:solidFill>
                  <a:schemeClr val="accent1"/>
                </a:solidFill>
              </a:rPr>
              <a:t>列或</a:t>
            </a:r>
            <a:r>
              <a:rPr lang="zh-TW" altLang="en-US" b="1" dirty="0">
                <a:solidFill>
                  <a:schemeClr val="accent1"/>
                </a:solidFill>
              </a:rPr>
              <a:t>元素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71651" y="1628800"/>
                <a:ext cx="8229600" cy="48768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altLang="zh-TW" dirty="0">
                    <a:solidFill>
                      <a:srgbClr val="FF0000"/>
                    </a:solidFill>
                  </a:rPr>
                  <a:t>&gt; (m &lt;- matrix(1 : 20, </a:t>
                </a:r>
                <a:r>
                  <a:rPr lang="en-US" altLang="zh-TW" dirty="0" err="1">
                    <a:solidFill>
                      <a:srgbClr val="FF0000"/>
                    </a:solidFill>
                  </a:rPr>
                  <a:t>ncol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 = 5, </a:t>
                </a:r>
                <a:r>
                  <a:rPr lang="en-US" altLang="zh-TW" dirty="0" err="1">
                    <a:solidFill>
                      <a:srgbClr val="FF0000"/>
                    </a:solidFill>
                  </a:rPr>
                  <a:t>nrow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 = 4))</a:t>
                </a:r>
                <a:r>
                  <a:rPr lang="en-US" altLang="zh-TW" dirty="0"/>
                  <a:t> # </a:t>
                </a:r>
                <a:r>
                  <a:rPr lang="zh-TW" altLang="en-US" dirty="0"/>
                  <a:t>建立</a:t>
                </a:r>
                <a:r>
                  <a:rPr lang="en-US" altLang="zh-TW" dirty="0"/>
                  <a:t> </a:t>
                </a:r>
                <a:r>
                  <a:rPr lang="en-US" altLang="zh-TW" dirty="0" smtClean="0"/>
                  <a:t>4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 smtClean="0"/>
                  <a:t>5</a:t>
                </a:r>
                <a:r>
                  <a:rPr lang="zh-TW" altLang="en-US" dirty="0"/>
                  <a:t>矩陣</a:t>
                </a:r>
                <a:endParaRPr lang="en-US" altLang="zh-TW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     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[,</a:t>
                </a:r>
                <a:r>
                  <a:rPr lang="en-US" altLang="zh-TW" dirty="0">
                    <a:solidFill>
                      <a:schemeClr val="accent1"/>
                    </a:solidFill>
                  </a:rPr>
                  <a:t>1] [,2] 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[,</a:t>
                </a:r>
                <a:r>
                  <a:rPr lang="en-US" altLang="zh-TW" dirty="0">
                    <a:solidFill>
                      <a:schemeClr val="accent1"/>
                    </a:solidFill>
                  </a:rPr>
                  <a:t>3] [,4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]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altLang="zh-TW" dirty="0">
                    <a:solidFill>
                      <a:schemeClr val="accent1"/>
                    </a:solidFill>
                  </a:rPr>
                  <a:t>[,5]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[1,]    1    5    9   13   17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[2,]    2    </a:t>
                </a:r>
                <a:r>
                  <a:rPr lang="en-US" altLang="zh-TW" dirty="0">
                    <a:solidFill>
                      <a:srgbClr val="0070C0"/>
                    </a:solidFill>
                  </a:rPr>
                  <a:t>6   10   14   </a:t>
                </a:r>
                <a:r>
                  <a:rPr lang="en-US" altLang="zh-TW" dirty="0">
                    <a:solidFill>
                      <a:schemeClr val="accent1"/>
                    </a:solidFill>
                  </a:rPr>
                  <a:t>18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[3,]    3    </a:t>
                </a:r>
                <a:r>
                  <a:rPr lang="en-US" altLang="zh-TW" dirty="0">
                    <a:solidFill>
                      <a:srgbClr val="0070C0"/>
                    </a:solidFill>
                  </a:rPr>
                  <a:t>7   11   15   </a:t>
                </a:r>
                <a:r>
                  <a:rPr lang="en-US" altLang="zh-TW" dirty="0">
                    <a:solidFill>
                      <a:schemeClr val="accent1"/>
                    </a:solidFill>
                  </a:rPr>
                  <a:t>19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[4,]    4    8   12   16   20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rgbClr val="FF0000"/>
                    </a:solidFill>
                  </a:rPr>
                  <a:t>&gt; </a:t>
                </a:r>
                <a:r>
                  <a:rPr lang="en-US" altLang="zh-TW" dirty="0" err="1">
                    <a:solidFill>
                      <a:srgbClr val="FF0000"/>
                    </a:solidFill>
                  </a:rPr>
                  <a:t>i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 &lt;- c(2, 3)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rgbClr val="FF0000"/>
                    </a:solidFill>
                  </a:rPr>
                  <a:t>&gt; j &lt;- 2 : 4   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rgbClr val="FF0000"/>
                    </a:solidFill>
                  </a:rPr>
                  <a:t>&gt; m[</a:t>
                </a:r>
                <a:r>
                  <a:rPr lang="en-US" altLang="zh-TW" dirty="0" err="1">
                    <a:solidFill>
                      <a:srgbClr val="FF0000"/>
                    </a:solidFill>
                  </a:rPr>
                  <a:t>i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, j] </a:t>
                </a:r>
                <a:r>
                  <a:rPr lang="zh-TW" altLang="en-US" dirty="0" smtClean="0">
                    <a:solidFill>
                      <a:srgbClr val="FF0000"/>
                    </a:solidFill>
                  </a:rPr>
                  <a:t>  </a:t>
                </a:r>
                <a:r>
                  <a:rPr lang="en-US" altLang="zh-TW" dirty="0" smtClean="0"/>
                  <a:t># </a:t>
                </a:r>
                <a:r>
                  <a:rPr lang="zh-TW" altLang="en-US" dirty="0" smtClean="0"/>
                  <a:t>取得第</a:t>
                </a:r>
                <a:r>
                  <a:rPr lang="en-US" altLang="zh-TW" dirty="0" smtClean="0"/>
                  <a:t>2,3</a:t>
                </a:r>
                <a:r>
                  <a:rPr lang="zh-TW" altLang="en-US" dirty="0" smtClean="0"/>
                  <a:t>列</a:t>
                </a:r>
                <a:r>
                  <a:rPr lang="zh-TW" altLang="en-US" dirty="0"/>
                  <a:t>第</a:t>
                </a:r>
                <a:r>
                  <a:rPr lang="en-US" altLang="zh-TW" dirty="0" smtClean="0"/>
                  <a:t> </a:t>
                </a:r>
                <a:r>
                  <a:rPr lang="en-US" altLang="zh-TW" dirty="0"/>
                  <a:t>2 </a:t>
                </a:r>
                <a:r>
                  <a:rPr lang="zh-TW" altLang="en-US" dirty="0"/>
                  <a:t>到</a:t>
                </a:r>
                <a:r>
                  <a:rPr lang="en-US" altLang="zh-TW" dirty="0" smtClean="0"/>
                  <a:t> 4</a:t>
                </a:r>
                <a:r>
                  <a:rPr lang="zh-TW" altLang="en-US" dirty="0" smtClean="0"/>
                  <a:t> 行的元素</a:t>
                </a: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     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[,</a:t>
                </a:r>
                <a:r>
                  <a:rPr lang="en-US" altLang="zh-TW" dirty="0">
                    <a:solidFill>
                      <a:schemeClr val="accent1"/>
                    </a:solidFill>
                  </a:rPr>
                  <a:t>1] 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[,</a:t>
                </a:r>
                <a:r>
                  <a:rPr lang="en-US" altLang="zh-TW" dirty="0">
                    <a:solidFill>
                      <a:schemeClr val="accent1"/>
                    </a:solidFill>
                  </a:rPr>
                  <a:t>2] 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[,</a:t>
                </a:r>
                <a:r>
                  <a:rPr lang="en-US" altLang="zh-TW" dirty="0">
                    <a:solidFill>
                      <a:schemeClr val="accent1"/>
                    </a:solidFill>
                  </a:rPr>
                  <a:t>3]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[1,]    6   10   14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[2,]    7   11   15</a:t>
                </a: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651" y="1628800"/>
                <a:ext cx="8229600" cy="4876800"/>
              </a:xfrm>
              <a:blipFill rotWithShape="0">
                <a:blip r:embed="rId3"/>
                <a:stretch>
                  <a:fillRect l="-1111" t="-1625" b="-23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0890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多個矩陣的建立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71651" y="1628800"/>
                <a:ext cx="8229600" cy="48768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altLang="zh-TW" dirty="0" smtClean="0">
                    <a:solidFill>
                      <a:srgbClr val="FF0000"/>
                    </a:solidFill>
                  </a:rPr>
                  <a:t>&gt;</a:t>
                </a:r>
                <a:r>
                  <a:rPr lang="zh-TW" alt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v 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&lt;- 1 : 24 </a:t>
                </a:r>
                <a:endParaRPr lang="en-US" altLang="zh-TW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altLang="zh-TW" dirty="0" smtClean="0">
                    <a:solidFill>
                      <a:srgbClr val="FF0000"/>
                    </a:solidFill>
                  </a:rPr>
                  <a:t>&gt;</a:t>
                </a:r>
                <a:r>
                  <a:rPr lang="zh-TW" alt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a &lt;- array(v, dim = c(3, 5, 2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)))</a:t>
                </a:r>
                <a:r>
                  <a:rPr lang="zh-TW" altLang="en-US" dirty="0" smtClean="0">
                    <a:solidFill>
                      <a:srgbClr val="FF0000"/>
                    </a:solidFill>
                  </a:rPr>
                  <a:t>  </a:t>
                </a:r>
                <a:r>
                  <a:rPr lang="en-US" altLang="zh-TW" dirty="0" smtClean="0"/>
                  <a:t>#</a:t>
                </a:r>
                <a:r>
                  <a:rPr lang="zh-TW" altLang="en-US" dirty="0" smtClean="0"/>
                  <a:t> 建立</a:t>
                </a:r>
                <a:r>
                  <a:rPr lang="en-US" altLang="zh-TW" dirty="0" smtClean="0"/>
                  <a:t>2</a:t>
                </a:r>
                <a:r>
                  <a:rPr lang="zh-TW" altLang="en-US" dirty="0" smtClean="0"/>
                  <a:t>個</a:t>
                </a:r>
                <a:r>
                  <a:rPr lang="en-US" altLang="zh-TW" dirty="0" smtClean="0"/>
                  <a:t>3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/>
                  <a:t>5</a:t>
                </a:r>
                <a:r>
                  <a:rPr lang="zh-TW" altLang="en-US" dirty="0" smtClean="0"/>
                  <a:t>矩陣</a:t>
                </a:r>
                <a:endParaRPr lang="en-US" altLang="zh-TW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, , 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1</a:t>
                </a:r>
                <a:endParaRPr lang="en-US" altLang="zh-TW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     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[,</a:t>
                </a:r>
                <a:r>
                  <a:rPr lang="en-US" altLang="zh-TW" dirty="0">
                    <a:solidFill>
                      <a:schemeClr val="accent1"/>
                    </a:solidFill>
                  </a:rPr>
                  <a:t>1] [,2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]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altLang="zh-TW" dirty="0">
                    <a:solidFill>
                      <a:schemeClr val="accent1"/>
                    </a:solidFill>
                  </a:rPr>
                  <a:t>[,3] [,4] 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[,</a:t>
                </a:r>
                <a:r>
                  <a:rPr lang="en-US" altLang="zh-TW" dirty="0">
                    <a:solidFill>
                      <a:schemeClr val="accent1"/>
                    </a:solidFill>
                  </a:rPr>
                  <a:t>5]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[1,]    1    4    7   10   13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[2,]    2    5    8   11   14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[3,]    3    6    9   12   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15</a:t>
                </a:r>
                <a:endParaRPr lang="en-US" altLang="zh-TW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, , 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2</a:t>
                </a:r>
                <a:endParaRPr lang="en-US" altLang="zh-TW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     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 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[,</a:t>
                </a:r>
                <a:r>
                  <a:rPr lang="en-US" altLang="zh-TW" dirty="0">
                    <a:solidFill>
                      <a:schemeClr val="accent1"/>
                    </a:solidFill>
                  </a:rPr>
                  <a:t>1] 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[,</a:t>
                </a:r>
                <a:r>
                  <a:rPr lang="en-US" altLang="zh-TW" dirty="0">
                    <a:solidFill>
                      <a:schemeClr val="accent1"/>
                    </a:solidFill>
                  </a:rPr>
                  <a:t>2] 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en-US" altLang="zh-TW" dirty="0" smtClean="0">
                    <a:solidFill>
                      <a:schemeClr val="accent1"/>
                    </a:solidFill>
                  </a:rPr>
                  <a:t>[,</a:t>
                </a:r>
                <a:r>
                  <a:rPr lang="en-US" altLang="zh-TW" dirty="0">
                    <a:solidFill>
                      <a:schemeClr val="accent1"/>
                    </a:solidFill>
                  </a:rPr>
                  <a:t>3] [,4] [,5]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[1,]   16   19   22    1    4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[2,]   17   20   23    2    5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solidFill>
                      <a:schemeClr val="accent1"/>
                    </a:solidFill>
                  </a:rPr>
                  <a:t>[3,]   18   21   24    3    6</a:t>
                </a: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651" y="1628800"/>
                <a:ext cx="8229600" cy="4876800"/>
              </a:xfrm>
              <a:blipFill rotWithShape="0">
                <a:blip r:embed="rId3"/>
                <a:stretch>
                  <a:fillRect l="-1111" t="-1625" b="-23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97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串聯向量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altLang="zh-TW" dirty="0">
                <a:solidFill>
                  <a:srgbClr val="FF0000"/>
                </a:solidFill>
              </a:rPr>
              <a:t>&gt; x &lt;- c(2,3,5,2,7,1)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FF0000"/>
                </a:solidFill>
              </a:rPr>
              <a:t>&gt; x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0070C0"/>
                </a:solidFill>
              </a:rPr>
              <a:t>[1] 2 3 5 2 7 1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FF0000"/>
                </a:solidFill>
              </a:rPr>
              <a:t>&gt; y &lt;- c(10,15,12)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FF0000"/>
                </a:solidFill>
              </a:rPr>
              <a:t>&gt; y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0070C0"/>
                </a:solidFill>
              </a:rPr>
              <a:t>[1] 10 15 12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FF0000"/>
                </a:solidFill>
              </a:rPr>
              <a:t>&gt; z &lt;- c(x, y)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FF0000"/>
                </a:solidFill>
              </a:rPr>
              <a:t>&gt; z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0070C0"/>
                </a:solidFill>
              </a:rPr>
              <a:t>[1] 2 3 5 2 7 1 10 15 12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095434" y="16002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altLang="zh-TW" sz="2400" dirty="0">
                <a:solidFill>
                  <a:srgbClr val="FF0000"/>
                </a:solidFill>
              </a:rPr>
              <a:t>&gt; x &lt;- c(10.4, 5.6, 3.1, 6.4, 21.7)</a:t>
            </a:r>
          </a:p>
          <a:p>
            <a:r>
              <a:rPr lang="es-ES" altLang="zh-TW" sz="2400" dirty="0">
                <a:solidFill>
                  <a:srgbClr val="FF0000"/>
                </a:solidFill>
              </a:rPr>
              <a:t>&gt; y &lt;- c(x, 0, x)</a:t>
            </a:r>
          </a:p>
          <a:p>
            <a:r>
              <a:rPr lang="es-ES" altLang="zh-TW" sz="2400" dirty="0">
                <a:solidFill>
                  <a:srgbClr val="FF0000"/>
                </a:solidFill>
              </a:rPr>
              <a:t>&gt; y</a:t>
            </a:r>
          </a:p>
          <a:p>
            <a:r>
              <a:rPr lang="es-ES" altLang="zh-TW" sz="2400" dirty="0">
                <a:solidFill>
                  <a:srgbClr val="0070C0"/>
                </a:solidFill>
              </a:rPr>
              <a:t> [1] 10.4  5.6  3.1  6.4 21.7  0.0 10.4  5.6  3.1  6.4 21.7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3673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多個矩陣的建立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71651" y="1628800"/>
                <a:ext cx="8229600" cy="4876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altLang="zh-TW" dirty="0">
                    <a:solidFill>
                      <a:srgbClr val="FF0000"/>
                    </a:solidFill>
                  </a:rPr>
                  <a:t>&gt; x &lt;- 1:24</a:t>
                </a:r>
              </a:p>
              <a:p>
                <a:pPr marL="0" indent="0">
                  <a:buNone/>
                </a:pPr>
                <a:r>
                  <a:rPr lang="pt-BR" altLang="zh-TW" dirty="0">
                    <a:solidFill>
                      <a:srgbClr val="FF0000"/>
                    </a:solidFill>
                  </a:rPr>
                  <a:t>&gt; dim(x) &lt;- c(2,12</a:t>
                </a:r>
                <a:r>
                  <a:rPr lang="pt-BR" altLang="zh-TW" dirty="0" smtClean="0">
                    <a:solidFill>
                      <a:srgbClr val="FF0000"/>
                    </a:solidFill>
                  </a:rPr>
                  <a:t>)</a:t>
                </a:r>
                <a:r>
                  <a:rPr lang="zh-TW" altLang="en-US" dirty="0" smtClean="0">
                    <a:solidFill>
                      <a:srgbClr val="FF0000"/>
                    </a:solidFill>
                  </a:rPr>
                  <a:t>     </a:t>
                </a:r>
                <a:r>
                  <a:rPr lang="en-US" altLang="zh-TW" dirty="0" smtClean="0"/>
                  <a:t>#</a:t>
                </a:r>
                <a:r>
                  <a:rPr lang="zh-TW" altLang="en-US" dirty="0" smtClean="0"/>
                  <a:t> </a:t>
                </a:r>
                <a:r>
                  <a:rPr lang="zh-TW" altLang="en-US" dirty="0"/>
                  <a:t>建立</a:t>
                </a:r>
                <a:r>
                  <a:rPr lang="en-US" altLang="zh-TW" dirty="0"/>
                  <a:t>2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 smtClean="0"/>
                  <a:t>12</a:t>
                </a:r>
                <a:r>
                  <a:rPr lang="zh-TW" altLang="en-US" dirty="0" smtClean="0"/>
                  <a:t>矩陣</a:t>
                </a:r>
                <a:endParaRPr lang="pt-BR" altLang="zh-TW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pt-BR" altLang="zh-TW" dirty="0">
                    <a:solidFill>
                      <a:srgbClr val="FF0000"/>
                    </a:solidFill>
                  </a:rPr>
                  <a:t>&gt; x</a:t>
                </a:r>
              </a:p>
              <a:p>
                <a:pPr marL="0" indent="0">
                  <a:buNone/>
                </a:pPr>
                <a:r>
                  <a:rPr lang="pt-BR" altLang="zh-TW" dirty="0">
                    <a:solidFill>
                      <a:schemeClr val="accent1"/>
                    </a:solidFill>
                  </a:rPr>
                  <a:t>     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pt-BR" altLang="zh-TW" dirty="0" smtClean="0">
                    <a:solidFill>
                      <a:schemeClr val="accent1"/>
                    </a:solidFill>
                  </a:rPr>
                  <a:t>[,</a:t>
                </a:r>
                <a:r>
                  <a:rPr lang="pt-BR" altLang="zh-TW" dirty="0">
                    <a:solidFill>
                      <a:schemeClr val="accent1"/>
                    </a:solidFill>
                  </a:rPr>
                  <a:t>1] [,2] [,3] [,4] 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pt-BR" altLang="zh-TW" dirty="0" smtClean="0">
                    <a:solidFill>
                      <a:schemeClr val="accent1"/>
                    </a:solidFill>
                  </a:rPr>
                  <a:t>[,</a:t>
                </a:r>
                <a:r>
                  <a:rPr lang="pt-BR" altLang="zh-TW" dirty="0">
                    <a:solidFill>
                      <a:schemeClr val="accent1"/>
                    </a:solidFill>
                  </a:rPr>
                  <a:t>5</a:t>
                </a:r>
                <a:r>
                  <a:rPr lang="pt-BR" altLang="zh-TW" dirty="0" smtClean="0">
                    <a:solidFill>
                      <a:schemeClr val="accent1"/>
                    </a:solidFill>
                  </a:rPr>
                  <a:t>]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pt-BR" altLang="zh-TW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pt-BR" altLang="zh-TW" dirty="0">
                    <a:solidFill>
                      <a:schemeClr val="accent1"/>
                    </a:solidFill>
                  </a:rPr>
                  <a:t>[,6</a:t>
                </a:r>
                <a:r>
                  <a:rPr lang="pt-BR" altLang="zh-TW" dirty="0" smtClean="0">
                    <a:solidFill>
                      <a:schemeClr val="accent1"/>
                    </a:solidFill>
                  </a:rPr>
                  <a:t>]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pt-BR" altLang="zh-TW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pt-BR" altLang="zh-TW" dirty="0">
                    <a:solidFill>
                      <a:schemeClr val="accent1"/>
                    </a:solidFill>
                  </a:rPr>
                  <a:t>[,7] 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pt-BR" altLang="zh-TW" dirty="0" smtClean="0">
                    <a:solidFill>
                      <a:schemeClr val="accent1"/>
                    </a:solidFill>
                  </a:rPr>
                  <a:t>[,</a:t>
                </a:r>
                <a:r>
                  <a:rPr lang="pt-BR" altLang="zh-TW" dirty="0">
                    <a:solidFill>
                      <a:schemeClr val="accent1"/>
                    </a:solidFill>
                  </a:rPr>
                  <a:t>8] [,9] 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pt-BR" altLang="zh-TW" dirty="0" smtClean="0">
                    <a:solidFill>
                      <a:schemeClr val="accent1"/>
                    </a:solidFill>
                  </a:rPr>
                  <a:t>[,</a:t>
                </a:r>
                <a:r>
                  <a:rPr lang="pt-BR" altLang="zh-TW" dirty="0">
                    <a:solidFill>
                      <a:schemeClr val="accent1"/>
                    </a:solidFill>
                  </a:rPr>
                  <a:t>10] [,11] [,12]</a:t>
                </a:r>
              </a:p>
              <a:p>
                <a:pPr marL="0" indent="0">
                  <a:buNone/>
                </a:pPr>
                <a:r>
                  <a:rPr lang="pt-BR" altLang="zh-TW" dirty="0">
                    <a:solidFill>
                      <a:schemeClr val="accent1"/>
                    </a:solidFill>
                  </a:rPr>
                  <a:t>[1,]    1    3    5    7    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pt-BR" altLang="zh-TW" dirty="0" smtClean="0">
                    <a:solidFill>
                      <a:schemeClr val="accent1"/>
                    </a:solidFill>
                  </a:rPr>
                  <a:t>9   </a:t>
                </a:r>
                <a:r>
                  <a:rPr lang="pt-BR" altLang="zh-TW" dirty="0">
                    <a:solidFill>
                      <a:schemeClr val="accent1"/>
                    </a:solidFill>
                  </a:rPr>
                  <a:t>11   13   15   17    19    21    23</a:t>
                </a:r>
              </a:p>
              <a:p>
                <a:pPr marL="0" indent="0">
                  <a:buNone/>
                </a:pPr>
                <a:r>
                  <a:rPr lang="pt-BR" altLang="zh-TW" dirty="0">
                    <a:solidFill>
                      <a:schemeClr val="accent1"/>
                    </a:solidFill>
                  </a:rPr>
                  <a:t>[2,]    2    4    6    8   10   12   14   16   18    20    22    </a:t>
                </a:r>
                <a:r>
                  <a:rPr lang="pt-BR" altLang="zh-TW" dirty="0" smtClean="0">
                    <a:solidFill>
                      <a:schemeClr val="accent1"/>
                    </a:solidFill>
                  </a:rPr>
                  <a:t>24</a:t>
                </a:r>
                <a:endParaRPr lang="pt-BR" altLang="zh-TW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651" y="1628800"/>
                <a:ext cx="8229600" cy="4876800"/>
              </a:xfrm>
              <a:blipFill rotWithShape="0">
                <a:blip r:embed="rId3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13477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多個矩陣的建立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71651" y="1628800"/>
                <a:ext cx="8229600" cy="48768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pt-BR" altLang="zh-TW" dirty="0">
                    <a:solidFill>
                      <a:srgbClr val="FF0000"/>
                    </a:solidFill>
                  </a:rPr>
                  <a:t>&gt; x &lt;- 1:24</a:t>
                </a:r>
              </a:p>
              <a:p>
                <a:pPr marL="0" indent="0">
                  <a:buNone/>
                </a:pPr>
                <a:r>
                  <a:rPr lang="pt-BR" altLang="zh-TW" dirty="0" smtClean="0">
                    <a:solidFill>
                      <a:srgbClr val="FF0000"/>
                    </a:solidFill>
                  </a:rPr>
                  <a:t>&gt; </a:t>
                </a:r>
                <a:r>
                  <a:rPr lang="pt-BR" altLang="zh-TW" dirty="0">
                    <a:solidFill>
                      <a:srgbClr val="FF0000"/>
                    </a:solidFill>
                  </a:rPr>
                  <a:t>dim(x) &lt;-c(3,4,2</a:t>
                </a:r>
                <a:r>
                  <a:rPr lang="pt-BR" altLang="zh-TW" dirty="0" smtClean="0">
                    <a:solidFill>
                      <a:srgbClr val="FF0000"/>
                    </a:solidFill>
                  </a:rPr>
                  <a:t>)</a:t>
                </a:r>
                <a:r>
                  <a:rPr lang="zh-TW" altLang="en-US" dirty="0" smtClean="0">
                    <a:solidFill>
                      <a:srgbClr val="FF0000"/>
                    </a:solidFill>
                  </a:rPr>
                  <a:t>     </a:t>
                </a:r>
                <a:r>
                  <a:rPr lang="en-US" altLang="zh-TW" dirty="0" smtClean="0"/>
                  <a:t>#</a:t>
                </a:r>
                <a:r>
                  <a:rPr lang="zh-TW" altLang="en-US" dirty="0" smtClean="0"/>
                  <a:t> </a:t>
                </a:r>
                <a:r>
                  <a:rPr lang="zh-TW" altLang="en-US" dirty="0"/>
                  <a:t>建立</a:t>
                </a:r>
                <a:r>
                  <a:rPr lang="en-US" altLang="zh-TW" dirty="0"/>
                  <a:t>2</a:t>
                </a:r>
                <a:r>
                  <a:rPr lang="zh-TW" altLang="en-US" dirty="0"/>
                  <a:t>個</a:t>
                </a:r>
                <a:r>
                  <a:rPr lang="en-US" altLang="zh-TW" dirty="0"/>
                  <a:t>3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dirty="0" smtClean="0"/>
                  <a:t>4</a:t>
                </a:r>
                <a:r>
                  <a:rPr lang="zh-TW" altLang="en-US" dirty="0" smtClean="0"/>
                  <a:t>矩陣</a:t>
                </a:r>
                <a:endParaRPr lang="pt-BR" altLang="zh-TW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pt-BR" altLang="zh-TW" dirty="0">
                    <a:solidFill>
                      <a:srgbClr val="FF0000"/>
                    </a:solidFill>
                  </a:rPr>
                  <a:t>&gt; x</a:t>
                </a:r>
              </a:p>
              <a:p>
                <a:pPr marL="0" indent="0">
                  <a:buNone/>
                </a:pPr>
                <a:r>
                  <a:rPr lang="pt-BR" altLang="zh-TW" dirty="0">
                    <a:solidFill>
                      <a:schemeClr val="accent1"/>
                    </a:solidFill>
                  </a:rPr>
                  <a:t>, , </a:t>
                </a:r>
                <a:r>
                  <a:rPr lang="pt-BR" altLang="zh-TW" dirty="0" smtClean="0">
                    <a:solidFill>
                      <a:schemeClr val="accent1"/>
                    </a:solidFill>
                  </a:rPr>
                  <a:t>1</a:t>
                </a:r>
                <a:endParaRPr lang="pt-BR" altLang="zh-TW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pt-BR" altLang="zh-TW" dirty="0">
                    <a:solidFill>
                      <a:schemeClr val="accent1"/>
                    </a:solidFill>
                  </a:rPr>
                  <a:t>    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pt-BR" altLang="zh-TW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pt-BR" altLang="zh-TW" dirty="0">
                    <a:solidFill>
                      <a:schemeClr val="accent1"/>
                    </a:solidFill>
                  </a:rPr>
                  <a:t>[,1] [,2] 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pt-BR" altLang="zh-TW" dirty="0" smtClean="0">
                    <a:solidFill>
                      <a:schemeClr val="accent1"/>
                    </a:solidFill>
                  </a:rPr>
                  <a:t>[,</a:t>
                </a:r>
                <a:r>
                  <a:rPr lang="pt-BR" altLang="zh-TW" dirty="0">
                    <a:solidFill>
                      <a:schemeClr val="accent1"/>
                    </a:solidFill>
                  </a:rPr>
                  <a:t>3] [,4]</a:t>
                </a:r>
              </a:p>
              <a:p>
                <a:pPr marL="0" indent="0">
                  <a:buNone/>
                </a:pPr>
                <a:r>
                  <a:rPr lang="pt-BR" altLang="zh-TW" dirty="0">
                    <a:solidFill>
                      <a:schemeClr val="accent1"/>
                    </a:solidFill>
                  </a:rPr>
                  <a:t>[1,]    1    4    7   10</a:t>
                </a:r>
              </a:p>
              <a:p>
                <a:pPr marL="0" indent="0">
                  <a:buNone/>
                </a:pPr>
                <a:r>
                  <a:rPr lang="pt-BR" altLang="zh-TW" dirty="0">
                    <a:solidFill>
                      <a:schemeClr val="accent1"/>
                    </a:solidFill>
                  </a:rPr>
                  <a:t>[2,]    2    5    8   11</a:t>
                </a:r>
              </a:p>
              <a:p>
                <a:pPr marL="0" indent="0">
                  <a:buNone/>
                </a:pPr>
                <a:r>
                  <a:rPr lang="pt-BR" altLang="zh-TW" dirty="0">
                    <a:solidFill>
                      <a:schemeClr val="accent1"/>
                    </a:solidFill>
                  </a:rPr>
                  <a:t>[3,]    3    6    9   12</a:t>
                </a:r>
              </a:p>
              <a:p>
                <a:pPr marL="0" indent="0">
                  <a:buNone/>
                </a:pPr>
                <a:r>
                  <a:rPr lang="pt-BR" altLang="zh-TW" dirty="0" smtClean="0">
                    <a:solidFill>
                      <a:schemeClr val="accent1"/>
                    </a:solidFill>
                  </a:rPr>
                  <a:t>, </a:t>
                </a:r>
                <a:r>
                  <a:rPr lang="pt-BR" altLang="zh-TW" dirty="0">
                    <a:solidFill>
                      <a:schemeClr val="accent1"/>
                    </a:solidFill>
                  </a:rPr>
                  <a:t>, </a:t>
                </a:r>
                <a:r>
                  <a:rPr lang="pt-BR" altLang="zh-TW" dirty="0" smtClean="0">
                    <a:solidFill>
                      <a:schemeClr val="accent1"/>
                    </a:solidFill>
                  </a:rPr>
                  <a:t>2</a:t>
                </a:r>
                <a:endParaRPr lang="pt-BR" altLang="zh-TW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pt-BR" altLang="zh-TW" dirty="0">
                    <a:solidFill>
                      <a:schemeClr val="accent1"/>
                    </a:solidFill>
                  </a:rPr>
                  <a:t>     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 </a:t>
                </a:r>
                <a:r>
                  <a:rPr lang="pt-BR" altLang="zh-TW" dirty="0" smtClean="0">
                    <a:solidFill>
                      <a:schemeClr val="accent1"/>
                    </a:solidFill>
                  </a:rPr>
                  <a:t>[,</a:t>
                </a:r>
                <a:r>
                  <a:rPr lang="pt-BR" altLang="zh-TW" dirty="0">
                    <a:solidFill>
                      <a:schemeClr val="accent1"/>
                    </a:solidFill>
                  </a:rPr>
                  <a:t>1</a:t>
                </a:r>
                <a:r>
                  <a:rPr lang="pt-BR" altLang="zh-TW" dirty="0" smtClean="0">
                    <a:solidFill>
                      <a:schemeClr val="accent1"/>
                    </a:solidFill>
                  </a:rPr>
                  <a:t>]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pt-BR" altLang="zh-TW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pt-BR" altLang="zh-TW" dirty="0">
                    <a:solidFill>
                      <a:schemeClr val="accent1"/>
                    </a:solidFill>
                  </a:rPr>
                  <a:t>[,2</a:t>
                </a:r>
                <a:r>
                  <a:rPr lang="pt-BR" altLang="zh-TW" dirty="0" smtClean="0">
                    <a:solidFill>
                      <a:schemeClr val="accent1"/>
                    </a:solidFill>
                  </a:rPr>
                  <a:t>]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pt-BR" altLang="zh-TW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pt-BR" altLang="zh-TW" dirty="0">
                    <a:solidFill>
                      <a:schemeClr val="accent1"/>
                    </a:solidFill>
                  </a:rPr>
                  <a:t>[,3</a:t>
                </a:r>
                <a:r>
                  <a:rPr lang="pt-BR" altLang="zh-TW" dirty="0" smtClean="0">
                    <a:solidFill>
                      <a:schemeClr val="accent1"/>
                    </a:solidFill>
                  </a:rPr>
                  <a:t>]</a:t>
                </a:r>
                <a:r>
                  <a:rPr lang="zh-TW" altLang="en-US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pt-BR" altLang="zh-TW" dirty="0" smtClean="0">
                    <a:solidFill>
                      <a:schemeClr val="accent1"/>
                    </a:solidFill>
                  </a:rPr>
                  <a:t> </a:t>
                </a:r>
                <a:r>
                  <a:rPr lang="pt-BR" altLang="zh-TW" dirty="0">
                    <a:solidFill>
                      <a:schemeClr val="accent1"/>
                    </a:solidFill>
                  </a:rPr>
                  <a:t>[,4]</a:t>
                </a:r>
              </a:p>
              <a:p>
                <a:pPr marL="0" indent="0">
                  <a:buNone/>
                </a:pPr>
                <a:r>
                  <a:rPr lang="pt-BR" altLang="zh-TW" dirty="0">
                    <a:solidFill>
                      <a:schemeClr val="accent1"/>
                    </a:solidFill>
                  </a:rPr>
                  <a:t>[1,]   13   16   19   22</a:t>
                </a:r>
              </a:p>
              <a:p>
                <a:pPr marL="0" indent="0">
                  <a:buNone/>
                </a:pPr>
                <a:r>
                  <a:rPr lang="pt-BR" altLang="zh-TW" dirty="0">
                    <a:solidFill>
                      <a:schemeClr val="accent1"/>
                    </a:solidFill>
                  </a:rPr>
                  <a:t>[2,]   14   17   20   23</a:t>
                </a:r>
              </a:p>
              <a:p>
                <a:pPr marL="0" indent="0">
                  <a:buNone/>
                </a:pPr>
                <a:r>
                  <a:rPr lang="pt-BR" altLang="zh-TW" dirty="0">
                    <a:solidFill>
                      <a:schemeClr val="accent1"/>
                    </a:solidFill>
                  </a:rPr>
                  <a:t>[3,]   15   18   21   24</a:t>
                </a:r>
                <a:endParaRPr lang="en-US" altLang="zh-TW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651" y="1628800"/>
                <a:ext cx="8229600" cy="4876800"/>
              </a:xfrm>
              <a:blipFill rotWithShape="0">
                <a:blip r:embed="rId3"/>
                <a:stretch>
                  <a:fillRect l="-963" t="-1500" b="-15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27225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附加</a:t>
            </a:r>
            <a:r>
              <a:rPr lang="zh-TW" altLang="en-US" b="1" dirty="0">
                <a:solidFill>
                  <a:schemeClr val="accent1"/>
                </a:solidFill>
              </a:rPr>
              <a:t>矩陣一起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651" y="1628800"/>
            <a:ext cx="8229600" cy="5040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altLang="zh-TW" dirty="0" smtClean="0">
                <a:solidFill>
                  <a:srgbClr val="FF0000"/>
                </a:solidFill>
              </a:rPr>
              <a:t>&gt; </a:t>
            </a:r>
            <a:r>
              <a:rPr lang="pt-BR" altLang="zh-TW" dirty="0">
                <a:solidFill>
                  <a:srgbClr val="FF0000"/>
                </a:solidFill>
              </a:rPr>
              <a:t>X&lt;-matrix(c(1,2,3,4,5,6,7,8,9),nrow=3,ncol=3)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X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     </a:t>
            </a:r>
            <a:r>
              <a:rPr lang="zh-TW" altLang="en-US" dirty="0" smtClean="0">
                <a:solidFill>
                  <a:schemeClr val="accent1"/>
                </a:solidFill>
              </a:rPr>
              <a:t> </a:t>
            </a:r>
            <a:r>
              <a:rPr lang="pt-BR" altLang="zh-TW" dirty="0" smtClean="0">
                <a:solidFill>
                  <a:schemeClr val="accent1"/>
                </a:solidFill>
              </a:rPr>
              <a:t>[,</a:t>
            </a:r>
            <a:r>
              <a:rPr lang="pt-BR" altLang="zh-TW" dirty="0">
                <a:solidFill>
                  <a:schemeClr val="accent1"/>
                </a:solidFill>
              </a:rPr>
              <a:t>1] [,2] [,3]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[1,]    1    4    7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[2,]    2    5    8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[3,]    3    6    9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pt-BR" altLang="zh-TW" dirty="0" smtClean="0">
                <a:solidFill>
                  <a:srgbClr val="FF0000"/>
                </a:solidFill>
              </a:rPr>
              <a:t>Y</a:t>
            </a:r>
            <a:r>
              <a:rPr lang="pt-BR" altLang="zh-TW" dirty="0">
                <a:solidFill>
                  <a:srgbClr val="FF0000"/>
                </a:solidFill>
              </a:rPr>
              <a:t>&lt;-matrix(c(9,8,7,6,5,4,3,2,1</a:t>
            </a:r>
            <a:r>
              <a:rPr lang="pt-BR" altLang="zh-TW" dirty="0" smtClean="0">
                <a:solidFill>
                  <a:srgbClr val="FF0000"/>
                </a:solidFill>
              </a:rPr>
              <a:t>),nrow=3,ncol=3</a:t>
            </a:r>
            <a:r>
              <a:rPr lang="pt-BR" altLang="zh-TW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Y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     </a:t>
            </a:r>
            <a:r>
              <a:rPr lang="zh-TW" altLang="en-US" dirty="0" smtClean="0">
                <a:solidFill>
                  <a:schemeClr val="accent1"/>
                </a:solidFill>
              </a:rPr>
              <a:t> </a:t>
            </a:r>
            <a:r>
              <a:rPr lang="pt-BR" altLang="zh-TW" dirty="0" smtClean="0">
                <a:solidFill>
                  <a:schemeClr val="accent1"/>
                </a:solidFill>
              </a:rPr>
              <a:t>[,</a:t>
            </a:r>
            <a:r>
              <a:rPr lang="pt-BR" altLang="zh-TW" dirty="0">
                <a:solidFill>
                  <a:schemeClr val="accent1"/>
                </a:solidFill>
              </a:rPr>
              <a:t>1] [,2] [,3]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[1,]    9    6    3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[2,]    8    5    2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[3,]    7    4    </a:t>
            </a:r>
            <a:r>
              <a:rPr lang="pt-BR" altLang="zh-TW" dirty="0" smtClean="0">
                <a:solidFill>
                  <a:schemeClr val="accent1"/>
                </a:solidFill>
              </a:rPr>
              <a:t>1</a:t>
            </a:r>
            <a:endParaRPr lang="pt-BR" altLang="zh-TW" dirty="0">
              <a:solidFill>
                <a:schemeClr val="accen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87824" y="4725144"/>
            <a:ext cx="576064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200" dirty="0">
                <a:solidFill>
                  <a:srgbClr val="FF0000"/>
                </a:solidFill>
              </a:rPr>
              <a:t>&gt; </a:t>
            </a:r>
            <a:r>
              <a:rPr lang="en-US" altLang="zh-TW" sz="2200" dirty="0" err="1">
                <a:solidFill>
                  <a:srgbClr val="FF0000"/>
                </a:solidFill>
              </a:rPr>
              <a:t>cbind</a:t>
            </a:r>
            <a:r>
              <a:rPr lang="en-US" altLang="zh-TW" sz="2200" dirty="0">
                <a:solidFill>
                  <a:srgbClr val="FF0000"/>
                </a:solidFill>
              </a:rPr>
              <a:t>(X,Y)   </a:t>
            </a:r>
            <a:r>
              <a:rPr lang="en-US" altLang="zh-TW" sz="2200" dirty="0"/>
              <a:t># </a:t>
            </a:r>
            <a:r>
              <a:rPr lang="zh-TW" altLang="en-US" sz="2200" dirty="0"/>
              <a:t>將兩矩陣行合併為一新矩陣</a:t>
            </a:r>
          </a:p>
          <a:p>
            <a:r>
              <a:rPr lang="zh-TW" altLang="en-US" sz="2200" dirty="0">
                <a:solidFill>
                  <a:schemeClr val="accent1"/>
                </a:solidFill>
              </a:rPr>
              <a:t>     </a:t>
            </a:r>
            <a:r>
              <a:rPr lang="zh-TW" altLang="en-US" sz="2200" dirty="0" smtClean="0">
                <a:solidFill>
                  <a:schemeClr val="accent1"/>
                </a:solidFill>
              </a:rPr>
              <a:t> </a:t>
            </a:r>
            <a:r>
              <a:rPr lang="en-US" altLang="zh-TW" sz="2200" dirty="0" smtClean="0">
                <a:solidFill>
                  <a:schemeClr val="accent1"/>
                </a:solidFill>
              </a:rPr>
              <a:t>[,</a:t>
            </a:r>
            <a:r>
              <a:rPr lang="en-US" altLang="zh-TW" sz="2200" dirty="0">
                <a:solidFill>
                  <a:schemeClr val="accent1"/>
                </a:solidFill>
              </a:rPr>
              <a:t>1] [,2] [,3] [,4] [,5] [,6]</a:t>
            </a:r>
          </a:p>
          <a:p>
            <a:r>
              <a:rPr lang="en-US" altLang="zh-TW" sz="2200" dirty="0">
                <a:solidFill>
                  <a:schemeClr val="accent1"/>
                </a:solidFill>
              </a:rPr>
              <a:t>[1,]    1    4    7    9    6    3</a:t>
            </a:r>
          </a:p>
          <a:p>
            <a:r>
              <a:rPr lang="en-US" altLang="zh-TW" sz="2200" dirty="0">
                <a:solidFill>
                  <a:schemeClr val="accent1"/>
                </a:solidFill>
              </a:rPr>
              <a:t>[2,]    2    5    8    8    5    2</a:t>
            </a:r>
          </a:p>
          <a:p>
            <a:r>
              <a:rPr lang="en-US" altLang="zh-TW" sz="2200" dirty="0">
                <a:solidFill>
                  <a:schemeClr val="accent1"/>
                </a:solidFill>
              </a:rPr>
              <a:t>[3,]    3    6    9    7    4    1</a:t>
            </a:r>
          </a:p>
        </p:txBody>
      </p:sp>
    </p:spTree>
    <p:extLst>
      <p:ext uri="{BB962C8B-B14F-4D97-AF65-F5344CB8AC3E}">
        <p14:creationId xmlns:p14="http://schemas.microsoft.com/office/powerpoint/2010/main" val="12452741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附加</a:t>
            </a:r>
            <a:r>
              <a:rPr lang="zh-TW" altLang="en-US" b="1" dirty="0">
                <a:solidFill>
                  <a:schemeClr val="accent1"/>
                </a:solidFill>
              </a:rPr>
              <a:t>矩陣一起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651" y="1628800"/>
            <a:ext cx="6116573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altLang="zh-TW" dirty="0" smtClean="0">
                <a:solidFill>
                  <a:srgbClr val="FF0000"/>
                </a:solidFill>
              </a:rPr>
              <a:t>&gt; </a:t>
            </a:r>
            <a:r>
              <a:rPr lang="pt-BR" altLang="zh-TW" dirty="0">
                <a:solidFill>
                  <a:srgbClr val="FF0000"/>
                </a:solidFill>
              </a:rPr>
              <a:t>X&lt;-matrix(c(1,2,3,4,5,6,7,8,9),nrow=3,ncol=3)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X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     </a:t>
            </a:r>
            <a:r>
              <a:rPr lang="zh-TW" altLang="en-US" dirty="0" smtClean="0">
                <a:solidFill>
                  <a:schemeClr val="accent1"/>
                </a:solidFill>
              </a:rPr>
              <a:t> </a:t>
            </a:r>
            <a:r>
              <a:rPr lang="pt-BR" altLang="zh-TW" dirty="0" smtClean="0">
                <a:solidFill>
                  <a:schemeClr val="accent1"/>
                </a:solidFill>
              </a:rPr>
              <a:t>[,</a:t>
            </a:r>
            <a:r>
              <a:rPr lang="pt-BR" altLang="zh-TW" dirty="0">
                <a:solidFill>
                  <a:schemeClr val="accent1"/>
                </a:solidFill>
              </a:rPr>
              <a:t>1] [,2] [,3]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[1,]    1    4    7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[2,]    2    5    8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[3,]    3    6    9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pt-BR" altLang="zh-TW" dirty="0" smtClean="0">
                <a:solidFill>
                  <a:srgbClr val="FF0000"/>
                </a:solidFill>
              </a:rPr>
              <a:t>Y</a:t>
            </a:r>
            <a:r>
              <a:rPr lang="pt-BR" altLang="zh-TW" dirty="0">
                <a:solidFill>
                  <a:srgbClr val="FF0000"/>
                </a:solidFill>
              </a:rPr>
              <a:t>&lt;-matrix(c(9,8,7,6,5,4,3,2,1</a:t>
            </a:r>
            <a:r>
              <a:rPr lang="pt-BR" altLang="zh-TW" dirty="0" smtClean="0">
                <a:solidFill>
                  <a:srgbClr val="FF0000"/>
                </a:solidFill>
              </a:rPr>
              <a:t>),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pt-BR" altLang="zh-TW" dirty="0" smtClean="0">
                <a:solidFill>
                  <a:srgbClr val="FF0000"/>
                </a:solidFill>
              </a:rPr>
              <a:t>nrow=3,ncol=3</a:t>
            </a:r>
            <a:r>
              <a:rPr lang="pt-BR" altLang="zh-TW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pt-BR" altLang="zh-TW" dirty="0">
                <a:solidFill>
                  <a:srgbClr val="FF0000"/>
                </a:solidFill>
              </a:rPr>
              <a:t>&gt; Y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     </a:t>
            </a:r>
            <a:r>
              <a:rPr lang="zh-TW" altLang="en-US" dirty="0" smtClean="0">
                <a:solidFill>
                  <a:schemeClr val="accent1"/>
                </a:solidFill>
              </a:rPr>
              <a:t> </a:t>
            </a:r>
            <a:r>
              <a:rPr lang="pt-BR" altLang="zh-TW" dirty="0" smtClean="0">
                <a:solidFill>
                  <a:schemeClr val="accent1"/>
                </a:solidFill>
              </a:rPr>
              <a:t>[,</a:t>
            </a:r>
            <a:r>
              <a:rPr lang="pt-BR" altLang="zh-TW" dirty="0">
                <a:solidFill>
                  <a:schemeClr val="accent1"/>
                </a:solidFill>
              </a:rPr>
              <a:t>1] [,2] [,3]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[1,]    9    6    3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[2,]    8    5    2</a:t>
            </a:r>
          </a:p>
          <a:p>
            <a:pPr marL="0" indent="0">
              <a:buNone/>
            </a:pPr>
            <a:r>
              <a:rPr lang="pt-BR" altLang="zh-TW" dirty="0">
                <a:solidFill>
                  <a:schemeClr val="accent1"/>
                </a:solidFill>
              </a:rPr>
              <a:t>[3,]    7    4    </a:t>
            </a:r>
            <a:r>
              <a:rPr lang="pt-BR" altLang="zh-TW" dirty="0" smtClean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5" name="矩形 4"/>
          <p:cNvSpPr/>
          <p:nvPr/>
        </p:nvSpPr>
        <p:spPr>
          <a:xfrm>
            <a:off x="4860032" y="3356992"/>
            <a:ext cx="34563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zh-TW" sz="2200" dirty="0">
                <a:solidFill>
                  <a:srgbClr val="FF0000"/>
                </a:solidFill>
              </a:rPr>
              <a:t>&gt; rbind(X,Y)</a:t>
            </a:r>
            <a:r>
              <a:rPr lang="zh-TW" altLang="en-US" sz="2200" dirty="0">
                <a:solidFill>
                  <a:srgbClr val="FF0000"/>
                </a:solidFill>
              </a:rPr>
              <a:t>     </a:t>
            </a:r>
            <a:r>
              <a:rPr lang="en-US" altLang="zh-TW" sz="2200" dirty="0"/>
              <a:t>#</a:t>
            </a:r>
            <a:r>
              <a:rPr lang="zh-TW" altLang="en-US" sz="2200" dirty="0"/>
              <a:t> 將兩矩陣列合併為一新矩陣</a:t>
            </a:r>
            <a:endParaRPr lang="es-ES" altLang="zh-TW" sz="2200" dirty="0">
              <a:solidFill>
                <a:srgbClr val="FF0000"/>
              </a:solidFill>
            </a:endParaRPr>
          </a:p>
          <a:p>
            <a:r>
              <a:rPr lang="es-ES" altLang="zh-TW" sz="2200" dirty="0">
                <a:solidFill>
                  <a:schemeClr val="accent1"/>
                </a:solidFill>
              </a:rPr>
              <a:t>     </a:t>
            </a:r>
            <a:r>
              <a:rPr lang="zh-TW" altLang="en-US" sz="2200" dirty="0" smtClean="0">
                <a:solidFill>
                  <a:schemeClr val="accent1"/>
                </a:solidFill>
              </a:rPr>
              <a:t> </a:t>
            </a:r>
            <a:r>
              <a:rPr lang="es-ES" altLang="zh-TW" sz="2200" dirty="0" smtClean="0">
                <a:solidFill>
                  <a:schemeClr val="accent1"/>
                </a:solidFill>
              </a:rPr>
              <a:t>[,</a:t>
            </a:r>
            <a:r>
              <a:rPr lang="es-ES" altLang="zh-TW" sz="2200" dirty="0">
                <a:solidFill>
                  <a:schemeClr val="accent1"/>
                </a:solidFill>
              </a:rPr>
              <a:t>1] [,2] [,3]</a:t>
            </a:r>
          </a:p>
          <a:p>
            <a:r>
              <a:rPr lang="es-ES" altLang="zh-TW" sz="2200" dirty="0">
                <a:solidFill>
                  <a:schemeClr val="accent1"/>
                </a:solidFill>
              </a:rPr>
              <a:t>[1,]    1    4    7</a:t>
            </a:r>
          </a:p>
          <a:p>
            <a:r>
              <a:rPr lang="es-ES" altLang="zh-TW" sz="2200" dirty="0">
                <a:solidFill>
                  <a:schemeClr val="accent1"/>
                </a:solidFill>
              </a:rPr>
              <a:t>[2,]    2    5    8</a:t>
            </a:r>
          </a:p>
          <a:p>
            <a:r>
              <a:rPr lang="es-ES" altLang="zh-TW" sz="2200" dirty="0">
                <a:solidFill>
                  <a:schemeClr val="accent1"/>
                </a:solidFill>
              </a:rPr>
              <a:t>[3,]    3    6    9</a:t>
            </a:r>
          </a:p>
          <a:p>
            <a:r>
              <a:rPr lang="es-ES" altLang="zh-TW" sz="2200" dirty="0">
                <a:solidFill>
                  <a:schemeClr val="accent1"/>
                </a:solidFill>
              </a:rPr>
              <a:t>[4,]    9    6    3</a:t>
            </a:r>
          </a:p>
          <a:p>
            <a:r>
              <a:rPr lang="es-ES" altLang="zh-TW" sz="2200" dirty="0">
                <a:solidFill>
                  <a:schemeClr val="accent1"/>
                </a:solidFill>
              </a:rPr>
              <a:t>[5,]    8    5    2</a:t>
            </a:r>
          </a:p>
          <a:p>
            <a:r>
              <a:rPr lang="es-ES" altLang="zh-TW" sz="2200" dirty="0">
                <a:solidFill>
                  <a:schemeClr val="accent1"/>
                </a:solidFill>
              </a:rPr>
              <a:t>[6,]    7    4    1</a:t>
            </a:r>
            <a:endParaRPr lang="en-US" altLang="zh-TW" sz="2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6809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為</a:t>
            </a:r>
            <a:r>
              <a:rPr lang="zh-TW" altLang="en-US" b="1" dirty="0">
                <a:solidFill>
                  <a:schemeClr val="accent1"/>
                </a:solidFill>
              </a:rPr>
              <a:t>矩陣編索引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651" y="1628800"/>
            <a:ext cx="7988781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 &lt;- array(1:20, dim=c(4,5)) 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# </a:t>
            </a:r>
            <a:r>
              <a:rPr lang="zh-TW" altLang="en-US" dirty="0" smtClean="0"/>
              <a:t>生成一個</a:t>
            </a:r>
            <a:r>
              <a:rPr lang="en-US" altLang="zh-TW" dirty="0" smtClean="0"/>
              <a:t>4</a:t>
            </a:r>
            <a:r>
              <a:rPr lang="zh-TW" altLang="en-US" dirty="0" smtClean="0"/>
              <a:t>列</a:t>
            </a:r>
            <a:r>
              <a:rPr lang="en-US" altLang="zh-TW" dirty="0" smtClean="0"/>
              <a:t>5</a:t>
            </a:r>
            <a:r>
              <a:rPr lang="zh-TW" altLang="en-US" dirty="0" smtClean="0"/>
              <a:t>行的矩陣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     </a:t>
            </a:r>
            <a:r>
              <a:rPr lang="zh-TW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zh-TW" dirty="0" smtClean="0">
                <a:solidFill>
                  <a:schemeClr val="accent1"/>
                </a:solidFill>
              </a:rPr>
              <a:t>[,</a:t>
            </a:r>
            <a:r>
              <a:rPr lang="en-US" altLang="zh-TW" dirty="0">
                <a:solidFill>
                  <a:schemeClr val="accent1"/>
                </a:solidFill>
              </a:rPr>
              <a:t>1] [,2</a:t>
            </a:r>
            <a:r>
              <a:rPr lang="en-US" altLang="zh-TW" dirty="0" smtClean="0">
                <a:solidFill>
                  <a:schemeClr val="accent1"/>
                </a:solidFill>
              </a:rPr>
              <a:t>]</a:t>
            </a:r>
            <a:r>
              <a:rPr lang="zh-TW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zh-TW" dirty="0" smtClean="0">
                <a:solidFill>
                  <a:schemeClr val="accent1"/>
                </a:solidFill>
              </a:rPr>
              <a:t> </a:t>
            </a:r>
            <a:r>
              <a:rPr lang="en-US" altLang="zh-TW" dirty="0">
                <a:solidFill>
                  <a:schemeClr val="accent1"/>
                </a:solidFill>
              </a:rPr>
              <a:t>[,3</a:t>
            </a:r>
            <a:r>
              <a:rPr lang="en-US" altLang="zh-TW" dirty="0" smtClean="0">
                <a:solidFill>
                  <a:schemeClr val="accent1"/>
                </a:solidFill>
              </a:rPr>
              <a:t>]</a:t>
            </a:r>
            <a:r>
              <a:rPr lang="zh-TW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zh-TW" dirty="0" smtClean="0">
                <a:solidFill>
                  <a:schemeClr val="accent1"/>
                </a:solidFill>
              </a:rPr>
              <a:t> </a:t>
            </a:r>
            <a:r>
              <a:rPr lang="en-US" altLang="zh-TW" dirty="0">
                <a:solidFill>
                  <a:schemeClr val="accent1"/>
                </a:solidFill>
              </a:rPr>
              <a:t>[,4] </a:t>
            </a:r>
            <a:r>
              <a:rPr lang="zh-TW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zh-TW" dirty="0" smtClean="0">
                <a:solidFill>
                  <a:schemeClr val="accent1"/>
                </a:solidFill>
              </a:rPr>
              <a:t>[,</a:t>
            </a:r>
            <a:r>
              <a:rPr lang="en-US" altLang="zh-TW" dirty="0">
                <a:solidFill>
                  <a:schemeClr val="accent1"/>
                </a:solidFill>
              </a:rPr>
              <a:t>5]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[1,]    1    5  </a:t>
            </a:r>
            <a:r>
              <a:rPr lang="zh-TW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zh-TW" dirty="0" smtClean="0">
                <a:solidFill>
                  <a:schemeClr val="accent1"/>
                </a:solidFill>
              </a:rPr>
              <a:t>  </a:t>
            </a:r>
            <a:r>
              <a:rPr lang="en-US" altLang="zh-TW" dirty="0">
                <a:solidFill>
                  <a:srgbClr val="00B0F0"/>
                </a:solidFill>
              </a:rPr>
              <a:t>9</a:t>
            </a:r>
            <a:r>
              <a:rPr lang="en-US" altLang="zh-TW" dirty="0">
                <a:solidFill>
                  <a:schemeClr val="accent1"/>
                </a:solidFill>
              </a:rPr>
              <a:t>   13   17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[2,]    2    </a:t>
            </a:r>
            <a:r>
              <a:rPr lang="en-US" altLang="zh-TW" dirty="0">
                <a:solidFill>
                  <a:srgbClr val="00B0F0"/>
                </a:solidFill>
              </a:rPr>
              <a:t>6</a:t>
            </a:r>
            <a:r>
              <a:rPr lang="en-US" altLang="zh-TW" dirty="0">
                <a:solidFill>
                  <a:schemeClr val="accent1"/>
                </a:solidFill>
              </a:rPr>
              <a:t>   10   14   18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[3,]    </a:t>
            </a:r>
            <a:r>
              <a:rPr lang="en-US" altLang="zh-TW" dirty="0">
                <a:solidFill>
                  <a:srgbClr val="00B0F0"/>
                </a:solidFill>
              </a:rPr>
              <a:t>3</a:t>
            </a:r>
            <a:r>
              <a:rPr lang="en-US" altLang="zh-TW" dirty="0">
                <a:solidFill>
                  <a:schemeClr val="accent1"/>
                </a:solidFill>
              </a:rPr>
              <a:t>    7   11   15   19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[4,]    4    8   12   16   </a:t>
            </a:r>
            <a:r>
              <a:rPr lang="en-US" altLang="zh-TW" dirty="0" smtClean="0">
                <a:solidFill>
                  <a:schemeClr val="accent1"/>
                </a:solidFill>
              </a:rPr>
              <a:t>20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sz="2800" dirty="0" smtClean="0"/>
              <a:t>#</a:t>
            </a:r>
            <a:r>
              <a:rPr lang="zh-TW" altLang="en-US" sz="2800" dirty="0" smtClean="0"/>
              <a:t> 取出矩陣中</a:t>
            </a:r>
            <a:r>
              <a:rPr lang="en-US" altLang="zh-TW" sz="2800" dirty="0" smtClean="0"/>
              <a:t> x[1,3</a:t>
            </a:r>
            <a:r>
              <a:rPr lang="en-US" altLang="zh-TW" sz="2800" dirty="0"/>
              <a:t>], </a:t>
            </a:r>
            <a:r>
              <a:rPr lang="en-US" altLang="zh-TW" sz="2800" dirty="0" smtClean="0"/>
              <a:t>x[2,2</a:t>
            </a:r>
            <a:r>
              <a:rPr lang="en-US" altLang="zh-TW" sz="2800" dirty="0"/>
              <a:t>] and </a:t>
            </a:r>
            <a:r>
              <a:rPr lang="en-US" altLang="zh-TW" sz="2800" dirty="0" smtClean="0"/>
              <a:t>x[3,1</a:t>
            </a:r>
            <a:r>
              <a:rPr lang="en-US" altLang="zh-TW" sz="2800" dirty="0"/>
              <a:t>] </a:t>
            </a:r>
            <a:r>
              <a:rPr lang="zh-TW" altLang="en-US" sz="2800" dirty="0" smtClean="0"/>
              <a:t>這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個元素</a:t>
            </a: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 smtClean="0"/>
              <a:t>#</a:t>
            </a:r>
            <a:r>
              <a:rPr lang="zh-TW" altLang="en-US" sz="2800" dirty="0" smtClean="0"/>
              <a:t> 將這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個元素改為</a:t>
            </a:r>
            <a:r>
              <a:rPr lang="en-US" altLang="zh-TW" sz="2800" dirty="0" smtClean="0"/>
              <a:t>0</a:t>
            </a:r>
            <a:endParaRPr lang="pt-BR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20244863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為</a:t>
            </a:r>
            <a:r>
              <a:rPr lang="zh-TW" altLang="en-US" b="1" dirty="0">
                <a:solidFill>
                  <a:schemeClr val="accent1"/>
                </a:solidFill>
              </a:rPr>
              <a:t>矩陣編索引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651" y="1628800"/>
            <a:ext cx="7988781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altLang="zh-TW" dirty="0">
                <a:solidFill>
                  <a:srgbClr val="FF0000"/>
                </a:solidFill>
              </a:rPr>
              <a:t>&gt; i &lt;- array(c(1:3,3:1), dim=c(3,2</a:t>
            </a:r>
            <a:r>
              <a:rPr lang="nn-NO" altLang="zh-TW" dirty="0" smtClean="0">
                <a:solidFill>
                  <a:srgbClr val="FF0000"/>
                </a:solidFill>
              </a:rPr>
              <a:t>))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建立索引</a:t>
            </a:r>
            <a:endParaRPr lang="nn-NO" altLang="zh-TW" dirty="0"/>
          </a:p>
          <a:p>
            <a:pPr marL="0" indent="0">
              <a:buNone/>
            </a:pPr>
            <a:r>
              <a:rPr lang="nn-NO" altLang="zh-TW" dirty="0">
                <a:solidFill>
                  <a:srgbClr val="FF0000"/>
                </a:solidFill>
              </a:rPr>
              <a:t>&gt; i</a:t>
            </a:r>
          </a:p>
          <a:p>
            <a:pPr marL="0" indent="0">
              <a:buNone/>
            </a:pPr>
            <a:r>
              <a:rPr lang="nn-NO" altLang="zh-TW" dirty="0">
                <a:solidFill>
                  <a:schemeClr val="accent1"/>
                </a:solidFill>
              </a:rPr>
              <a:t>    </a:t>
            </a:r>
            <a:r>
              <a:rPr lang="zh-TW" altLang="en-US" dirty="0" smtClean="0">
                <a:solidFill>
                  <a:schemeClr val="accent1"/>
                </a:solidFill>
              </a:rPr>
              <a:t> </a:t>
            </a:r>
            <a:r>
              <a:rPr lang="nn-NO" altLang="zh-TW" dirty="0" smtClean="0">
                <a:solidFill>
                  <a:schemeClr val="accent1"/>
                </a:solidFill>
              </a:rPr>
              <a:t> </a:t>
            </a:r>
            <a:r>
              <a:rPr lang="nn-NO" altLang="zh-TW" dirty="0">
                <a:solidFill>
                  <a:schemeClr val="accent1"/>
                </a:solidFill>
              </a:rPr>
              <a:t>[,1] [,2]</a:t>
            </a:r>
          </a:p>
          <a:p>
            <a:pPr marL="0" indent="0">
              <a:buNone/>
            </a:pPr>
            <a:r>
              <a:rPr lang="nn-NO" altLang="zh-TW" dirty="0">
                <a:solidFill>
                  <a:schemeClr val="accent1"/>
                </a:solidFill>
              </a:rPr>
              <a:t>[1,]    1    3</a:t>
            </a:r>
          </a:p>
          <a:p>
            <a:pPr marL="0" indent="0">
              <a:buNone/>
            </a:pPr>
            <a:r>
              <a:rPr lang="nn-NO" altLang="zh-TW" dirty="0">
                <a:solidFill>
                  <a:schemeClr val="accent1"/>
                </a:solidFill>
              </a:rPr>
              <a:t>[2,]    2    2</a:t>
            </a:r>
          </a:p>
          <a:p>
            <a:pPr marL="0" indent="0">
              <a:buNone/>
            </a:pPr>
            <a:r>
              <a:rPr lang="nn-NO" altLang="zh-TW" dirty="0">
                <a:solidFill>
                  <a:schemeClr val="accent1"/>
                </a:solidFill>
              </a:rPr>
              <a:t>[3,]    3    </a:t>
            </a:r>
            <a:r>
              <a:rPr lang="nn-NO" altLang="zh-TW" dirty="0" smtClean="0">
                <a:solidFill>
                  <a:schemeClr val="accent1"/>
                </a:solidFill>
              </a:rPr>
              <a:t>1</a:t>
            </a:r>
          </a:p>
          <a:p>
            <a:pPr marL="0" indent="0">
              <a:buNone/>
            </a:pPr>
            <a:r>
              <a:rPr lang="nn-NO" altLang="zh-TW" dirty="0">
                <a:solidFill>
                  <a:srgbClr val="FF0000"/>
                </a:solidFill>
              </a:rPr>
              <a:t>&gt; x[i]</a:t>
            </a:r>
          </a:p>
          <a:p>
            <a:pPr marL="0" indent="0">
              <a:buNone/>
            </a:pPr>
            <a:r>
              <a:rPr lang="nn-NO" altLang="zh-TW" dirty="0">
                <a:solidFill>
                  <a:schemeClr val="accent1"/>
                </a:solidFill>
              </a:rPr>
              <a:t>[1] 9 6 </a:t>
            </a:r>
            <a:r>
              <a:rPr lang="nn-NO" altLang="zh-TW" dirty="0" smtClean="0">
                <a:solidFill>
                  <a:schemeClr val="accent1"/>
                </a:solidFill>
              </a:rPr>
              <a:t>3</a:t>
            </a:r>
          </a:p>
          <a:p>
            <a:pPr marL="0" indent="0">
              <a:buNone/>
            </a:pPr>
            <a:r>
              <a:rPr lang="nn-NO" altLang="zh-TW" sz="2800" dirty="0" smtClean="0"/>
              <a:t># x[i]=c(x[1,3],x[2,2],x[3,1])</a:t>
            </a:r>
            <a:endParaRPr lang="pt-BR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227673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為</a:t>
            </a:r>
            <a:r>
              <a:rPr lang="zh-TW" altLang="en-US" b="1" dirty="0">
                <a:solidFill>
                  <a:schemeClr val="accent1"/>
                </a:solidFill>
              </a:rPr>
              <a:t>矩陣編索引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1651" y="1628800"/>
            <a:ext cx="7988781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altLang="zh-TW" smtClean="0">
                <a:solidFill>
                  <a:srgbClr val="FF0000"/>
                </a:solidFill>
              </a:rPr>
              <a:t>&lt; x[i</a:t>
            </a:r>
            <a:r>
              <a:rPr lang="nn-NO" altLang="zh-TW" dirty="0">
                <a:solidFill>
                  <a:srgbClr val="FF0000"/>
                </a:solidFill>
              </a:rPr>
              <a:t>] &lt;- </a:t>
            </a:r>
            <a:r>
              <a:rPr lang="nn-NO" altLang="zh-TW" dirty="0" smtClean="0">
                <a:solidFill>
                  <a:srgbClr val="FF0000"/>
                </a:solidFill>
              </a:rPr>
              <a:t>0</a:t>
            </a:r>
          </a:p>
          <a:p>
            <a:pPr marL="0" indent="0">
              <a:buNone/>
            </a:pPr>
            <a:r>
              <a:rPr lang="nn-NO" altLang="zh-TW" dirty="0" smtClean="0">
                <a:solidFill>
                  <a:srgbClr val="FF0000"/>
                </a:solidFill>
              </a:rPr>
              <a:t>&gt; </a:t>
            </a:r>
            <a:r>
              <a:rPr lang="nn-NO" altLang="zh-TW" dirty="0">
                <a:solidFill>
                  <a:srgbClr val="FF0000"/>
                </a:solidFill>
              </a:rPr>
              <a:t>x[i]</a:t>
            </a:r>
          </a:p>
          <a:p>
            <a:pPr marL="0" indent="0">
              <a:buNone/>
            </a:pPr>
            <a:r>
              <a:rPr lang="nn-NO" altLang="zh-TW" dirty="0">
                <a:solidFill>
                  <a:srgbClr val="FF0000"/>
                </a:solidFill>
              </a:rPr>
              <a:t>[1] 0 0 0</a:t>
            </a:r>
            <a:endParaRPr lang="nn-NO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n-NO" altLang="zh-TW" dirty="0">
                <a:solidFill>
                  <a:srgbClr val="FF0000"/>
                </a:solidFill>
              </a:rPr>
              <a:t>&gt; x</a:t>
            </a:r>
          </a:p>
          <a:p>
            <a:pPr marL="0" indent="0">
              <a:buNone/>
            </a:pPr>
            <a:r>
              <a:rPr lang="nn-NO" altLang="zh-TW" dirty="0">
                <a:solidFill>
                  <a:schemeClr val="accent1"/>
                </a:solidFill>
              </a:rPr>
              <a:t>     </a:t>
            </a:r>
            <a:r>
              <a:rPr lang="nn-NO" altLang="zh-TW" dirty="0" smtClean="0">
                <a:solidFill>
                  <a:schemeClr val="accent1"/>
                </a:solidFill>
              </a:rPr>
              <a:t> [,</a:t>
            </a:r>
            <a:r>
              <a:rPr lang="nn-NO" altLang="zh-TW" dirty="0">
                <a:solidFill>
                  <a:schemeClr val="accent1"/>
                </a:solidFill>
              </a:rPr>
              <a:t>1] [,2] </a:t>
            </a:r>
            <a:r>
              <a:rPr lang="nn-NO" altLang="zh-TW" dirty="0" smtClean="0">
                <a:solidFill>
                  <a:schemeClr val="accent1"/>
                </a:solidFill>
              </a:rPr>
              <a:t> [,</a:t>
            </a:r>
            <a:r>
              <a:rPr lang="nn-NO" altLang="zh-TW" dirty="0">
                <a:solidFill>
                  <a:schemeClr val="accent1"/>
                </a:solidFill>
              </a:rPr>
              <a:t>3] </a:t>
            </a:r>
            <a:r>
              <a:rPr lang="nn-NO" altLang="zh-TW" dirty="0" smtClean="0">
                <a:solidFill>
                  <a:schemeClr val="accent1"/>
                </a:solidFill>
              </a:rPr>
              <a:t> [,</a:t>
            </a:r>
            <a:r>
              <a:rPr lang="nn-NO" altLang="zh-TW" dirty="0">
                <a:solidFill>
                  <a:schemeClr val="accent1"/>
                </a:solidFill>
              </a:rPr>
              <a:t>4</a:t>
            </a:r>
            <a:r>
              <a:rPr lang="nn-NO" altLang="zh-TW" dirty="0" smtClean="0">
                <a:solidFill>
                  <a:schemeClr val="accent1"/>
                </a:solidFill>
              </a:rPr>
              <a:t>]  </a:t>
            </a:r>
            <a:r>
              <a:rPr lang="nn-NO" altLang="zh-TW" dirty="0">
                <a:solidFill>
                  <a:schemeClr val="accent1"/>
                </a:solidFill>
              </a:rPr>
              <a:t>[,5]</a:t>
            </a:r>
          </a:p>
          <a:p>
            <a:pPr marL="0" indent="0">
              <a:buNone/>
            </a:pPr>
            <a:r>
              <a:rPr lang="nn-NO" altLang="zh-TW" dirty="0">
                <a:solidFill>
                  <a:schemeClr val="accent1"/>
                </a:solidFill>
              </a:rPr>
              <a:t>[1,]    1    5   </a:t>
            </a:r>
            <a:r>
              <a:rPr lang="nn-NO" altLang="zh-TW" dirty="0" smtClean="0">
                <a:solidFill>
                  <a:schemeClr val="accent1"/>
                </a:solidFill>
              </a:rPr>
              <a:t>  </a:t>
            </a:r>
            <a:r>
              <a:rPr lang="nn-NO" altLang="zh-TW" dirty="0">
                <a:solidFill>
                  <a:srgbClr val="00B0F0"/>
                </a:solidFill>
              </a:rPr>
              <a:t>0</a:t>
            </a:r>
            <a:r>
              <a:rPr lang="nn-NO" altLang="zh-TW" dirty="0">
                <a:solidFill>
                  <a:schemeClr val="accent1"/>
                </a:solidFill>
              </a:rPr>
              <a:t>   13   17</a:t>
            </a:r>
          </a:p>
          <a:p>
            <a:pPr marL="0" indent="0">
              <a:buNone/>
            </a:pPr>
            <a:r>
              <a:rPr lang="nn-NO" altLang="zh-TW" dirty="0">
                <a:solidFill>
                  <a:schemeClr val="accent1"/>
                </a:solidFill>
              </a:rPr>
              <a:t>[2,]    2    </a:t>
            </a:r>
            <a:r>
              <a:rPr lang="nn-NO" altLang="zh-TW" dirty="0">
                <a:solidFill>
                  <a:srgbClr val="00B0F0"/>
                </a:solidFill>
              </a:rPr>
              <a:t>0</a:t>
            </a:r>
            <a:r>
              <a:rPr lang="nn-NO" altLang="zh-TW" dirty="0">
                <a:solidFill>
                  <a:schemeClr val="accent1"/>
                </a:solidFill>
              </a:rPr>
              <a:t>   10   14   18</a:t>
            </a:r>
          </a:p>
          <a:p>
            <a:pPr marL="0" indent="0">
              <a:buNone/>
            </a:pPr>
            <a:r>
              <a:rPr lang="nn-NO" altLang="zh-TW" dirty="0">
                <a:solidFill>
                  <a:schemeClr val="accent1"/>
                </a:solidFill>
              </a:rPr>
              <a:t>[3,]    </a:t>
            </a:r>
            <a:r>
              <a:rPr lang="nn-NO" altLang="zh-TW" dirty="0">
                <a:solidFill>
                  <a:srgbClr val="00B0F0"/>
                </a:solidFill>
              </a:rPr>
              <a:t>0</a:t>
            </a:r>
            <a:r>
              <a:rPr lang="nn-NO" altLang="zh-TW" dirty="0">
                <a:solidFill>
                  <a:schemeClr val="accent1"/>
                </a:solidFill>
              </a:rPr>
              <a:t>    7   11   15   19</a:t>
            </a:r>
          </a:p>
          <a:p>
            <a:pPr marL="0" indent="0">
              <a:buNone/>
            </a:pPr>
            <a:r>
              <a:rPr lang="nn-NO" altLang="zh-TW" dirty="0">
                <a:solidFill>
                  <a:schemeClr val="accent1"/>
                </a:solidFill>
              </a:rPr>
              <a:t>[4,]    4    8   12   16   20</a:t>
            </a:r>
            <a:endParaRPr lang="pt-BR" altLang="zh-TW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9831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平均向量</a:t>
            </a:r>
            <a:r>
              <a:rPr lang="en-US" altLang="zh-TW" b="1" dirty="0" smtClean="0">
                <a:solidFill>
                  <a:schemeClr val="accent1"/>
                </a:solidFill>
              </a:rPr>
              <a:t>, </a:t>
            </a:r>
            <a:r>
              <a:rPr lang="zh-TW" altLang="en-US" b="1" dirty="0" smtClean="0">
                <a:solidFill>
                  <a:schemeClr val="accent1"/>
                </a:solidFill>
              </a:rPr>
              <a:t>變異數共變數矩陣</a:t>
            </a:r>
            <a:r>
              <a:rPr lang="en-US" altLang="zh-TW" b="1" dirty="0" smtClean="0">
                <a:solidFill>
                  <a:schemeClr val="accent1"/>
                </a:solidFill>
              </a:rPr>
              <a:t>, </a:t>
            </a:r>
            <a:r>
              <a:rPr lang="zh-TW" altLang="en-US" b="1" dirty="0" smtClean="0">
                <a:solidFill>
                  <a:schemeClr val="accent1"/>
                </a:solidFill>
              </a:rPr>
              <a:t>相關係數矩陣</a:t>
            </a:r>
            <a:endParaRPr lang="zh-TW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</a:t>
            </a:r>
            <a:r>
              <a:rPr lang="en-US" altLang="zh-TW" dirty="0" smtClean="0"/>
              <a:t>=3 </a:t>
            </a:r>
            <a:r>
              <a:rPr lang="en-US" altLang="zh-TW" dirty="0"/>
              <a:t>variables ( assets</a:t>
            </a:r>
            <a:r>
              <a:rPr lang="zh-TW" altLang="en-US" dirty="0"/>
              <a:t>資產</a:t>
            </a:r>
            <a:r>
              <a:rPr lang="en-US" altLang="zh-TW" dirty="0"/>
              <a:t>,   net income</a:t>
            </a:r>
            <a:r>
              <a:rPr lang="zh-TW" altLang="en-US" dirty="0"/>
              <a:t>淨收入</a:t>
            </a:r>
            <a:r>
              <a:rPr lang="en-US" altLang="zh-TW" dirty="0"/>
              <a:t>,   stockholder equity</a:t>
            </a:r>
            <a:r>
              <a:rPr lang="zh-TW" altLang="en-US" dirty="0"/>
              <a:t>股東權益</a:t>
            </a:r>
            <a:r>
              <a:rPr lang="en-US" altLang="zh-TW" dirty="0"/>
              <a:t>) for </a:t>
            </a:r>
            <a:r>
              <a:rPr lang="en-US" altLang="zh-TW" dirty="0" smtClean="0"/>
              <a:t>U.S</a:t>
            </a:r>
            <a:r>
              <a:rPr lang="en-US" altLang="zh-TW" dirty="0"/>
              <a:t>. </a:t>
            </a:r>
            <a:r>
              <a:rPr lang="en-US" altLang="zh-TW" dirty="0" smtClean="0"/>
              <a:t>industrial</a:t>
            </a:r>
            <a:r>
              <a:rPr lang="zh-TW" altLang="en-US" dirty="0" smtClean="0"/>
              <a:t> </a:t>
            </a:r>
            <a:r>
              <a:rPr lang="en-US" altLang="zh-TW" dirty="0" smtClean="0"/>
              <a:t>corporations</a:t>
            </a:r>
          </a:p>
          <a:p>
            <a:r>
              <a:rPr lang="en-US" altLang="zh-TW" dirty="0"/>
              <a:t>Find the sample mean vector, sample variance-covariance matrix, and sample correlation matrix.  </a:t>
            </a:r>
            <a:endParaRPr lang="en-US" altLang="zh-TW" dirty="0" smtClean="0"/>
          </a:p>
          <a:p>
            <a:r>
              <a:rPr lang="en-US" altLang="zh-TW" dirty="0" smtClean="0"/>
              <a:t>Find </a:t>
            </a:r>
            <a:r>
              <a:rPr lang="en-US" altLang="zh-TW" dirty="0"/>
              <a:t>the generalized sample variance and the total sample variance.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0106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916832"/>
            <a:ext cx="3438301" cy="450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8767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43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data</a:t>
            </a:r>
            <a:r>
              <a:rPr lang="en-US" altLang="zh-TW" dirty="0">
                <a:solidFill>
                  <a:srgbClr val="FF0000"/>
                </a:solidFill>
              </a:rPr>
              <a:t>&lt;-read.csv(file="D:/</a:t>
            </a:r>
            <a:r>
              <a:rPr lang="en-US" altLang="zh-TW" dirty="0" smtClean="0">
                <a:solidFill>
                  <a:srgbClr val="FF0000"/>
                </a:solidFill>
              </a:rPr>
              <a:t>chilo/indust.csv</a:t>
            </a:r>
            <a:r>
              <a:rPr lang="en-US" altLang="zh-TW" dirty="0">
                <a:solidFill>
                  <a:srgbClr val="FF0000"/>
                </a:solidFill>
              </a:rPr>
              <a:t>", </a:t>
            </a:r>
            <a:r>
              <a:rPr lang="en-US" altLang="zh-TW" dirty="0" smtClean="0">
                <a:solidFill>
                  <a:srgbClr val="FF0000"/>
                </a:solidFill>
              </a:rPr>
              <a:t>header=F) 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data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V1</a:t>
            </a:r>
            <a:r>
              <a:rPr lang="zh-TW" altLang="en-US" dirty="0" smtClean="0"/>
              <a:t>   </a:t>
            </a:r>
            <a:r>
              <a:rPr lang="en-US" altLang="zh-TW" dirty="0" smtClean="0"/>
              <a:t> V2 </a:t>
            </a:r>
            <a:r>
              <a:rPr lang="zh-TW" altLang="en-US" dirty="0" smtClean="0"/>
              <a:t> </a:t>
            </a:r>
            <a:r>
              <a:rPr lang="en-US" altLang="zh-TW" dirty="0" smtClean="0"/>
              <a:t>V3 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1 26.7  3.3 15.8</a:t>
            </a:r>
          </a:p>
          <a:p>
            <a:pPr marL="0" indent="0">
              <a:buNone/>
            </a:pPr>
            <a:r>
              <a:rPr lang="en-US" altLang="zh-TW" dirty="0"/>
              <a:t> 2 38.4  2.4 19.5</a:t>
            </a:r>
          </a:p>
          <a:p>
            <a:pPr marL="0" indent="0">
              <a:buNone/>
            </a:pPr>
            <a:r>
              <a:rPr lang="en-US" altLang="zh-TW" dirty="0"/>
              <a:t> 3 19.2  1.7  8.4</a:t>
            </a:r>
          </a:p>
          <a:p>
            <a:pPr marL="0" indent="0">
              <a:buNone/>
            </a:pPr>
            <a:r>
              <a:rPr lang="en-US" altLang="zh-TW" dirty="0"/>
              <a:t> 4 20.6  1.0  8.2</a:t>
            </a:r>
          </a:p>
          <a:p>
            <a:pPr marL="0" indent="0">
              <a:buNone/>
            </a:pPr>
            <a:r>
              <a:rPr lang="en-US" altLang="zh-TW" dirty="0"/>
              <a:t> 5 18.9  0.9  9.4</a:t>
            </a:r>
          </a:p>
          <a:p>
            <a:pPr marL="0" indent="0">
              <a:buNone/>
            </a:pPr>
            <a:r>
              <a:rPr lang="en-US" altLang="zh-TW" dirty="0"/>
              <a:t> 6 14.8  1.0  7.6</a:t>
            </a:r>
          </a:p>
          <a:p>
            <a:pPr marL="0" indent="0">
              <a:buNone/>
            </a:pPr>
            <a:r>
              <a:rPr lang="en-US" altLang="zh-TW" dirty="0"/>
              <a:t> 7 19.0  2.7 12.6</a:t>
            </a:r>
          </a:p>
          <a:p>
            <a:pPr marL="0" indent="0">
              <a:buNone/>
            </a:pPr>
            <a:r>
              <a:rPr lang="en-US" altLang="zh-TW" dirty="0"/>
              <a:t> 8 14.2  0.8  7.3</a:t>
            </a:r>
          </a:p>
          <a:p>
            <a:pPr marL="0" indent="0">
              <a:buNone/>
            </a:pPr>
            <a:r>
              <a:rPr lang="en-US" altLang="zh-TW" dirty="0"/>
              <a:t> 9 13.7  1.1  5.9</a:t>
            </a:r>
          </a:p>
          <a:p>
            <a:pPr marL="0" indent="0">
              <a:buNone/>
            </a:pPr>
            <a:r>
              <a:rPr lang="en-US" altLang="zh-TW" dirty="0"/>
              <a:t>10  7.7  0.2  2.9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names(data)  # variable names</a:t>
            </a:r>
          </a:p>
          <a:p>
            <a:pPr marL="0" indent="0">
              <a:buNone/>
            </a:pPr>
            <a:r>
              <a:rPr lang="en-US" altLang="zh-TW" dirty="0"/>
              <a:t>[1] </a:t>
            </a:r>
            <a:r>
              <a:rPr lang="en-US" altLang="zh-TW" dirty="0" smtClean="0"/>
              <a:t>“V1</a:t>
            </a:r>
            <a:r>
              <a:rPr lang="en-US" altLang="zh-TW" dirty="0"/>
              <a:t>" </a:t>
            </a:r>
            <a:r>
              <a:rPr lang="en-US" altLang="zh-TW" dirty="0" smtClean="0"/>
              <a:t>“V2</a:t>
            </a:r>
            <a:r>
              <a:rPr lang="en-US" altLang="zh-TW" dirty="0"/>
              <a:t>" </a:t>
            </a:r>
            <a:r>
              <a:rPr lang="en-US" altLang="zh-TW" dirty="0" smtClean="0"/>
              <a:t>“V3</a:t>
            </a:r>
            <a:r>
              <a:rPr lang="en-US" altLang="zh-TW" dirty="0"/>
              <a:t>" 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names(data)=c("x1","x2","x3")  # change variable names to x1 x2 x3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names(data)</a:t>
            </a:r>
          </a:p>
          <a:p>
            <a:pPr marL="0" indent="0">
              <a:buNone/>
            </a:pPr>
            <a:r>
              <a:rPr lang="en-US" altLang="zh-TW" dirty="0"/>
              <a:t>[1] "x1" "x2" "x3"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8348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向量的一部分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 &lt;- c(3,11,8,15,12) 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/>
              <a:t># </a:t>
            </a:r>
            <a:r>
              <a:rPr lang="zh-TW" altLang="en-US" dirty="0" smtClean="0"/>
              <a:t>將</a:t>
            </a:r>
            <a:r>
              <a:rPr lang="en-US" altLang="zh-TW" dirty="0" smtClean="0"/>
              <a:t>3</a:t>
            </a:r>
            <a:r>
              <a:rPr lang="en-US" altLang="zh-TW" dirty="0"/>
              <a:t>, 11, 8, 15, </a:t>
            </a:r>
            <a:r>
              <a:rPr lang="en-US" altLang="zh-TW" dirty="0" smtClean="0"/>
              <a:t>12</a:t>
            </a:r>
            <a:r>
              <a:rPr lang="zh-TW" altLang="en-US" dirty="0" smtClean="0"/>
              <a:t>放到向量</a:t>
            </a:r>
            <a:r>
              <a:rPr lang="en-US" altLang="zh-TW" dirty="0" smtClean="0"/>
              <a:t>x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x[c(2,4)] </a:t>
            </a:r>
            <a:r>
              <a:rPr lang="en-US" altLang="zh-TW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/>
              <a:t># </a:t>
            </a:r>
            <a:r>
              <a:rPr lang="zh-TW" altLang="en-US" dirty="0" smtClean="0"/>
              <a:t>取出向量</a:t>
            </a:r>
            <a:r>
              <a:rPr lang="en-US" altLang="zh-TW" dirty="0" smtClean="0"/>
              <a:t>x</a:t>
            </a:r>
            <a:r>
              <a:rPr lang="zh-TW" altLang="en-US" dirty="0" smtClean="0"/>
              <a:t>中的第</a:t>
            </a:r>
            <a:r>
              <a:rPr lang="en-US" altLang="zh-TW" dirty="0" smtClean="0"/>
              <a:t>2</a:t>
            </a:r>
            <a:r>
              <a:rPr lang="zh-TW" altLang="en-US" dirty="0" smtClean="0"/>
              <a:t>與第</a:t>
            </a:r>
            <a:r>
              <a:rPr lang="en-US" altLang="zh-TW" dirty="0" smtClean="0"/>
              <a:t>4</a:t>
            </a:r>
            <a:r>
              <a:rPr lang="zh-TW" altLang="en-US" dirty="0" smtClean="0"/>
              <a:t>個元素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11 </a:t>
            </a:r>
            <a:r>
              <a:rPr lang="en-US" altLang="zh-TW" dirty="0" smtClean="0">
                <a:solidFill>
                  <a:srgbClr val="0070C0"/>
                </a:solidFill>
              </a:rPr>
              <a:t>15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FF0000"/>
                </a:solidFill>
              </a:rPr>
              <a:t>&gt; x &lt;- c(3,11,8,15,12)</a:t>
            </a:r>
          </a:p>
          <a:p>
            <a:pPr marL="0" indent="0">
              <a:buNone/>
            </a:pPr>
            <a:r>
              <a:rPr lang="es-ES" altLang="zh-TW" dirty="0">
                <a:solidFill>
                  <a:srgbClr val="FF0000"/>
                </a:solidFill>
              </a:rPr>
              <a:t>&gt; x[-c(2,3</a:t>
            </a:r>
            <a:r>
              <a:rPr lang="es-ES" altLang="zh-TW" dirty="0" smtClean="0">
                <a:solidFill>
                  <a:srgbClr val="FF0000"/>
                </a:solidFill>
              </a:rPr>
              <a:t>)]</a:t>
            </a: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/>
              <a:t># </a:t>
            </a:r>
            <a:r>
              <a:rPr lang="zh-TW" altLang="en-US" dirty="0"/>
              <a:t>將</a:t>
            </a:r>
            <a:r>
              <a:rPr lang="zh-TW" altLang="en-US" dirty="0" smtClean="0"/>
              <a:t>向量</a:t>
            </a:r>
            <a:r>
              <a:rPr lang="en-US" altLang="zh-TW" dirty="0"/>
              <a:t>x</a:t>
            </a:r>
            <a:r>
              <a:rPr lang="zh-TW" altLang="en-US" dirty="0"/>
              <a:t>中的第</a:t>
            </a:r>
            <a:r>
              <a:rPr lang="en-US" altLang="zh-TW" dirty="0"/>
              <a:t>2</a:t>
            </a:r>
            <a:r>
              <a:rPr lang="zh-TW" altLang="en-US" dirty="0"/>
              <a:t>與</a:t>
            </a:r>
            <a:r>
              <a:rPr lang="zh-TW" altLang="en-US" dirty="0" smtClean="0"/>
              <a:t>第</a:t>
            </a:r>
            <a:r>
              <a:rPr lang="en-US" altLang="zh-TW" dirty="0" smtClean="0"/>
              <a:t>3</a:t>
            </a:r>
            <a:r>
              <a:rPr lang="zh-TW" altLang="en-US" dirty="0" smtClean="0"/>
              <a:t>個元素移除</a:t>
            </a:r>
            <a:endParaRPr lang="es-E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altLang="zh-TW" dirty="0" smtClean="0">
                <a:solidFill>
                  <a:srgbClr val="0070C0"/>
                </a:solidFill>
              </a:rPr>
              <a:t>[1</a:t>
            </a:r>
            <a:r>
              <a:rPr lang="es-ES" altLang="zh-TW" dirty="0">
                <a:solidFill>
                  <a:srgbClr val="0070C0"/>
                </a:solidFill>
              </a:rPr>
              <a:t>] 3 15 </a:t>
            </a:r>
            <a:r>
              <a:rPr lang="es-ES" altLang="zh-TW" dirty="0" smtClean="0">
                <a:solidFill>
                  <a:srgbClr val="0070C0"/>
                </a:solidFill>
              </a:rPr>
              <a:t>12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x&gt;10 </a:t>
            </a: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/>
              <a:t># </a:t>
            </a:r>
            <a:r>
              <a:rPr lang="zh-TW" altLang="en-US" dirty="0" smtClean="0"/>
              <a:t>產生一個邏輯向量</a:t>
            </a:r>
            <a:r>
              <a:rPr lang="en-US" altLang="zh-TW" dirty="0" smtClean="0"/>
              <a:t>(</a:t>
            </a:r>
            <a:r>
              <a:rPr lang="zh-TW" altLang="en-US" dirty="0" smtClean="0"/>
              <a:t>元素都是</a:t>
            </a:r>
            <a:r>
              <a:rPr lang="en-US" altLang="zh-TW" dirty="0" smtClean="0"/>
              <a:t>T </a:t>
            </a:r>
            <a:r>
              <a:rPr lang="en-US" altLang="zh-TW" dirty="0"/>
              <a:t>or F)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F T F T </a:t>
            </a:r>
            <a:r>
              <a:rPr lang="en-US" altLang="zh-TW" dirty="0" err="1">
                <a:solidFill>
                  <a:srgbClr val="0070C0"/>
                </a:solidFill>
              </a:rPr>
              <a:t>T</a:t>
            </a:r>
            <a:endParaRPr lang="en-US" altLang="zh-TW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x[x&gt;10</a:t>
            </a:r>
            <a:r>
              <a:rPr lang="en-US" altLang="zh-TW" dirty="0" smtClean="0">
                <a:solidFill>
                  <a:srgbClr val="FF0000"/>
                </a:solidFill>
              </a:rPr>
              <a:t>]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印出</a:t>
            </a:r>
            <a:r>
              <a:rPr lang="en-US" altLang="zh-TW" dirty="0" smtClean="0"/>
              <a:t>x&gt;10</a:t>
            </a:r>
            <a:r>
              <a:rPr lang="zh-TW" altLang="en-US" dirty="0" smtClean="0"/>
              <a:t>的元素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11 15 12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9629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apply(data,2,mean</a:t>
            </a:r>
            <a:r>
              <a:rPr lang="en-US" altLang="zh-TW" dirty="0">
                <a:solidFill>
                  <a:srgbClr val="FF0000"/>
                </a:solidFill>
              </a:rPr>
              <a:t>)  # compute mean vector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zh-TW" altLang="en-US" dirty="0" smtClean="0"/>
              <a:t>樣本</a:t>
            </a:r>
            <a:r>
              <a:rPr lang="zh-TW" altLang="en-US" dirty="0"/>
              <a:t>平均向量</a:t>
            </a:r>
            <a:r>
              <a:rPr lang="en-US" altLang="zh-TW" dirty="0"/>
              <a:t>, 2</a:t>
            </a:r>
            <a:r>
              <a:rPr lang="zh-TW" altLang="en-US" dirty="0"/>
              <a:t>代表求行平均</a:t>
            </a:r>
            <a:r>
              <a:rPr lang="en-US" altLang="zh-TW" dirty="0"/>
              <a:t>, </a:t>
            </a:r>
            <a:r>
              <a:rPr lang="zh-TW" altLang="en-US" dirty="0"/>
              <a:t>若用</a:t>
            </a:r>
            <a:r>
              <a:rPr lang="en-US" altLang="zh-TW" dirty="0"/>
              <a:t>1</a:t>
            </a:r>
            <a:r>
              <a:rPr lang="zh-TW" altLang="en-US" dirty="0"/>
              <a:t>代表求列平均</a:t>
            </a:r>
          </a:p>
          <a:p>
            <a:pPr marL="0" indent="0">
              <a:buNone/>
            </a:pPr>
            <a:r>
              <a:rPr lang="zh-TW" altLang="en-US" dirty="0"/>
              <a:t>    </a:t>
            </a:r>
            <a:r>
              <a:rPr lang="en-US" altLang="zh-TW" dirty="0"/>
              <a:t>x1   </a:t>
            </a:r>
            <a:r>
              <a:rPr lang="zh-TW" altLang="en-US" dirty="0" smtClean="0"/>
              <a:t>  </a:t>
            </a:r>
            <a:r>
              <a:rPr lang="en-US" altLang="zh-TW" dirty="0" smtClean="0"/>
              <a:t>x2   </a:t>
            </a:r>
            <a:r>
              <a:rPr lang="en-US" altLang="zh-TW" dirty="0"/>
              <a:t>x3 </a:t>
            </a:r>
          </a:p>
          <a:p>
            <a:pPr marL="0" indent="0">
              <a:buNone/>
            </a:pPr>
            <a:r>
              <a:rPr lang="en-US" altLang="zh-TW" dirty="0"/>
              <a:t> 19.32 1.51 9.76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s&lt;-</a:t>
            </a:r>
            <a:r>
              <a:rPr lang="en-US" altLang="zh-TW" dirty="0" err="1" smtClean="0">
                <a:solidFill>
                  <a:srgbClr val="FF0000"/>
                </a:solidFill>
              </a:rPr>
              <a:t>var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dirty="0" err="1" smtClean="0">
                <a:solidFill>
                  <a:srgbClr val="FF0000"/>
                </a:solidFill>
              </a:rPr>
              <a:t>data,y</a:t>
            </a:r>
            <a:r>
              <a:rPr lang="en-US" altLang="zh-TW" dirty="0" smtClean="0">
                <a:solidFill>
                  <a:srgbClr val="FF0000"/>
                </a:solidFill>
              </a:rPr>
              <a:t>=data</a:t>
            </a:r>
            <a:r>
              <a:rPr lang="en-US" altLang="zh-TW" dirty="0">
                <a:solidFill>
                  <a:srgbClr val="FF0000"/>
                </a:solidFill>
              </a:rPr>
              <a:t>)  # compute variance-covariance matrix  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dirty="0" smtClean="0"/>
              <a:t>樣本</a:t>
            </a:r>
            <a:r>
              <a:rPr lang="zh-TW" altLang="en-US" dirty="0"/>
              <a:t>變異數共變數矩陣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s</a:t>
            </a:r>
          </a:p>
          <a:p>
            <a:pPr marL="0" indent="0">
              <a:buNone/>
            </a:pPr>
            <a:r>
              <a:rPr lang="en-US" altLang="zh-TW" dirty="0"/>
              <a:t>          </a:t>
            </a:r>
            <a:r>
              <a:rPr lang="en-US" altLang="zh-TW" dirty="0" smtClean="0"/>
              <a:t>  x1             </a:t>
            </a:r>
            <a:r>
              <a:rPr lang="en-US" altLang="zh-TW" dirty="0"/>
              <a:t>x2       </a:t>
            </a:r>
            <a:r>
              <a:rPr lang="en-US" altLang="zh-TW" dirty="0" smtClean="0"/>
              <a:t>      </a:t>
            </a:r>
            <a:r>
              <a:rPr lang="en-US" altLang="zh-TW" dirty="0"/>
              <a:t>x3 </a:t>
            </a:r>
          </a:p>
          <a:p>
            <a:pPr marL="0" indent="0">
              <a:buNone/>
            </a:pPr>
            <a:r>
              <a:rPr lang="en-US" altLang="zh-TW" dirty="0"/>
              <a:t>x1 70.410667 5.8731111 39.065333</a:t>
            </a:r>
          </a:p>
          <a:p>
            <a:pPr marL="0" indent="0">
              <a:buNone/>
            </a:pPr>
            <a:r>
              <a:rPr lang="en-US" altLang="zh-TW" dirty="0"/>
              <a:t>x2  5.873111 0.9698889  4.114889</a:t>
            </a:r>
          </a:p>
          <a:p>
            <a:pPr marL="0" indent="0">
              <a:buNone/>
            </a:pPr>
            <a:r>
              <a:rPr lang="en-US" altLang="zh-TW" dirty="0"/>
              <a:t>x3 39.065333 4.1148889 24.056000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</a:t>
            </a:r>
            <a:r>
              <a:rPr lang="en-US" altLang="zh-TW" dirty="0" err="1" smtClean="0">
                <a:solidFill>
                  <a:srgbClr val="FF0000"/>
                </a:solidFill>
              </a:rPr>
              <a:t>cor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dirty="0" err="1" smtClean="0">
                <a:solidFill>
                  <a:srgbClr val="FF0000"/>
                </a:solidFill>
              </a:rPr>
              <a:t>data,y</a:t>
            </a:r>
            <a:r>
              <a:rPr lang="en-US" altLang="zh-TW" dirty="0" smtClean="0">
                <a:solidFill>
                  <a:srgbClr val="FF0000"/>
                </a:solidFill>
              </a:rPr>
              <a:t>=data</a:t>
            </a:r>
            <a:r>
              <a:rPr lang="en-US" altLang="zh-TW" dirty="0">
                <a:solidFill>
                  <a:srgbClr val="FF0000"/>
                </a:solidFill>
              </a:rPr>
              <a:t>)  # compute correlation </a:t>
            </a:r>
            <a:r>
              <a:rPr lang="en-US" altLang="zh-TW" dirty="0" smtClean="0">
                <a:solidFill>
                  <a:srgbClr val="FF0000"/>
                </a:solidFill>
              </a:rPr>
              <a:t>matrix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zh-TW" altLang="en-US" dirty="0" smtClean="0"/>
              <a:t>樣本</a:t>
            </a:r>
            <a:r>
              <a:rPr lang="zh-TW" altLang="en-US" dirty="0"/>
              <a:t>相關係數矩陣</a:t>
            </a:r>
          </a:p>
          <a:p>
            <a:pPr marL="0" indent="0">
              <a:buNone/>
            </a:pPr>
            <a:r>
              <a:rPr lang="zh-TW" altLang="en-US" dirty="0"/>
              <a:t>         </a:t>
            </a:r>
            <a:r>
              <a:rPr lang="zh-TW" altLang="en-US" dirty="0" smtClean="0"/>
              <a:t>   </a:t>
            </a:r>
            <a:r>
              <a:rPr lang="en-US" altLang="zh-TW" dirty="0"/>
              <a:t>x1        </a:t>
            </a:r>
            <a:r>
              <a:rPr lang="en-US" altLang="zh-TW" dirty="0" smtClean="0"/>
              <a:t>       x2             </a:t>
            </a:r>
            <a:r>
              <a:rPr lang="en-US" altLang="zh-TW" dirty="0"/>
              <a:t>x3 </a:t>
            </a:r>
          </a:p>
          <a:p>
            <a:pPr marL="0" indent="0">
              <a:buNone/>
            </a:pPr>
            <a:r>
              <a:rPr lang="en-US" altLang="zh-TW" dirty="0"/>
              <a:t>x1 1.0000000 0.7107028 0.9492062</a:t>
            </a:r>
          </a:p>
          <a:p>
            <a:pPr marL="0" indent="0">
              <a:buNone/>
            </a:pPr>
            <a:r>
              <a:rPr lang="en-US" altLang="zh-TW" dirty="0"/>
              <a:t>x2 0.7107028 1.0000001 0.8518938</a:t>
            </a:r>
          </a:p>
          <a:p>
            <a:pPr marL="0" indent="0">
              <a:buNone/>
            </a:pPr>
            <a:r>
              <a:rPr lang="en-US" altLang="zh-TW" dirty="0"/>
              <a:t>x3 0.9492062 0.8518938 </a:t>
            </a:r>
            <a:r>
              <a:rPr lang="en-US" altLang="zh-TW" dirty="0" smtClean="0"/>
              <a:t>0.9999999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926120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 </a:t>
            </a:r>
            <a:r>
              <a:rPr lang="en-US" altLang="zh-TW" dirty="0">
                <a:solidFill>
                  <a:srgbClr val="FF0000"/>
                </a:solidFill>
              </a:rPr>
              <a:t>prod(</a:t>
            </a:r>
            <a:r>
              <a:rPr lang="en-US" altLang="zh-TW" dirty="0" err="1">
                <a:solidFill>
                  <a:srgbClr val="FF0000"/>
                </a:solidFill>
              </a:rPr>
              <a:t>eigen</a:t>
            </a:r>
            <a:r>
              <a:rPr lang="en-US" altLang="zh-TW" dirty="0">
                <a:solidFill>
                  <a:srgbClr val="FF0000"/>
                </a:solidFill>
              </a:rPr>
              <a:t>(s)$values)  </a:t>
            </a:r>
            <a:r>
              <a:rPr lang="en-US" altLang="zh-TW" dirty="0"/>
              <a:t># compute generalized sample variance</a:t>
            </a:r>
          </a:p>
          <a:p>
            <a:pPr marL="0" indent="0">
              <a:buNone/>
            </a:pPr>
            <a:r>
              <a:rPr lang="en-US" altLang="zh-TW" dirty="0"/>
              <a:t>[1] 28.85923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sum(</a:t>
            </a:r>
            <a:r>
              <a:rPr lang="en-US" altLang="zh-TW" dirty="0" err="1">
                <a:solidFill>
                  <a:srgbClr val="FF0000"/>
                </a:solidFill>
              </a:rPr>
              <a:t>diag</a:t>
            </a:r>
            <a:r>
              <a:rPr lang="en-US" altLang="zh-TW" dirty="0">
                <a:solidFill>
                  <a:srgbClr val="FF0000"/>
                </a:solidFill>
              </a:rPr>
              <a:t>(s))  </a:t>
            </a:r>
            <a:r>
              <a:rPr lang="en-US" altLang="zh-TW" dirty="0"/>
              <a:t># compute total sample variance</a:t>
            </a:r>
          </a:p>
          <a:p>
            <a:pPr marL="0" indent="0">
              <a:buNone/>
            </a:pPr>
            <a:r>
              <a:rPr lang="en-US" altLang="zh-TW" dirty="0"/>
              <a:t>[1] 95.43656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94231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/>
              <a:t>付出最多的人，也是收穫最多的人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r>
              <a:rPr lang="zh-TW" altLang="en-US" sz="2800" b="1" dirty="0">
                <a:solidFill>
                  <a:srgbClr val="92D050"/>
                </a:solidFill>
                <a:latin typeface="+mj-ea"/>
              </a:rPr>
              <a:t>共勉之</a:t>
            </a:r>
            <a:r>
              <a:rPr lang="en-US" altLang="zh-TW" sz="2800" b="1" dirty="0">
                <a:solidFill>
                  <a:srgbClr val="92D050"/>
                </a:solidFill>
                <a:latin typeface="+mj-ea"/>
              </a:rPr>
              <a:t>~</a:t>
            </a:r>
            <a:endParaRPr lang="zh-TW" altLang="en-US" sz="2800" b="1" dirty="0">
              <a:solidFill>
                <a:srgbClr val="92D05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52549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向</a:t>
            </a:r>
            <a:r>
              <a:rPr lang="zh-TW" altLang="en-US" b="1" dirty="0">
                <a:solidFill>
                  <a:schemeClr val="accent1"/>
                </a:solidFill>
              </a:rPr>
              <a:t>量</a:t>
            </a:r>
            <a:r>
              <a:rPr lang="zh-TW" altLang="en-US" b="1" dirty="0" smtClean="0">
                <a:solidFill>
                  <a:schemeClr val="accent1"/>
                </a:solidFill>
              </a:rPr>
              <a:t>的排</a:t>
            </a:r>
            <a:r>
              <a:rPr lang="zh-TW" altLang="en-US" b="1" dirty="0">
                <a:solidFill>
                  <a:schemeClr val="accent1"/>
                </a:solidFill>
              </a:rPr>
              <a:t>序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&gt;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x </a:t>
            </a:r>
            <a:r>
              <a:rPr lang="en-US" altLang="zh-TW" dirty="0">
                <a:solidFill>
                  <a:srgbClr val="FF0000"/>
                </a:solidFill>
              </a:rPr>
              <a:t>&lt;- c(10.4, 5.6, 3.1, 6.4, 21.7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sort(x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由小到大排序</a:t>
            </a:r>
            <a:r>
              <a:rPr lang="en-US" altLang="zh-TW" dirty="0" smtClean="0"/>
              <a:t>, NA</a:t>
            </a:r>
            <a:r>
              <a:rPr lang="zh-TW" altLang="en-US" dirty="0" smtClean="0"/>
              <a:t>省略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>
                <a:solidFill>
                  <a:srgbClr val="0070C0"/>
                </a:solidFill>
              </a:rPr>
              <a:t>[</a:t>
            </a:r>
            <a:r>
              <a:rPr lang="en-US" altLang="zh-TW" dirty="0">
                <a:solidFill>
                  <a:srgbClr val="0070C0"/>
                </a:solidFill>
              </a:rPr>
              <a:t>1]  3.1  5.6  6.4 10.4 21.7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order(x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最小到最大數的位置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3 2 4 1 5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x[order(x</a:t>
            </a:r>
            <a:r>
              <a:rPr lang="en-US" altLang="zh-TW" dirty="0" smtClean="0">
                <a:solidFill>
                  <a:srgbClr val="FF0000"/>
                </a:solidFill>
              </a:rPr>
              <a:t>)]</a:t>
            </a: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</a:t>
            </a:r>
            <a:r>
              <a:rPr lang="zh-TW" altLang="en-US" dirty="0"/>
              <a:t>由小到大排序</a:t>
            </a:r>
            <a:r>
              <a:rPr lang="en-US" altLang="zh-TW" dirty="0"/>
              <a:t>, </a:t>
            </a:r>
            <a:r>
              <a:rPr lang="en-US" altLang="zh-TW" dirty="0" smtClean="0"/>
              <a:t>NA</a:t>
            </a:r>
            <a:r>
              <a:rPr lang="zh-TW" altLang="en-US" dirty="0" smtClean="0"/>
              <a:t>放最後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</a:t>
            </a:r>
            <a:r>
              <a:rPr lang="en-US" altLang="zh-TW" dirty="0" smtClean="0">
                <a:solidFill>
                  <a:srgbClr val="0070C0"/>
                </a:solidFill>
              </a:rPr>
              <a:t>1]  </a:t>
            </a:r>
            <a:r>
              <a:rPr lang="en-US" altLang="zh-TW" dirty="0">
                <a:solidFill>
                  <a:srgbClr val="0070C0"/>
                </a:solidFill>
              </a:rPr>
              <a:t>3.1  5.6  6.4 10.4 </a:t>
            </a:r>
            <a:r>
              <a:rPr lang="en-US" altLang="zh-TW" dirty="0" smtClean="0">
                <a:solidFill>
                  <a:srgbClr val="0070C0"/>
                </a:solidFill>
              </a:rPr>
              <a:t>21.7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rev(x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將向量</a:t>
            </a:r>
            <a:r>
              <a:rPr lang="en-US" altLang="zh-TW" dirty="0" smtClean="0"/>
              <a:t>x</a:t>
            </a:r>
            <a:r>
              <a:rPr lang="zh-TW" altLang="en-US" dirty="0" smtClean="0"/>
              <a:t>的順序反轉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21.7  6.4  3.1  5.6 10.4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rev(sort(x</a:t>
            </a:r>
            <a:r>
              <a:rPr lang="en-US" altLang="zh-TW" dirty="0" smtClean="0">
                <a:solidFill>
                  <a:srgbClr val="FF0000"/>
                </a:solidFill>
              </a:rPr>
              <a:t>))</a:t>
            </a: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</a:t>
            </a:r>
            <a:r>
              <a:rPr lang="zh-TW" altLang="en-US" dirty="0"/>
              <a:t>將向量</a:t>
            </a:r>
            <a:r>
              <a:rPr lang="en-US" altLang="zh-TW" dirty="0" smtClean="0"/>
              <a:t>x</a:t>
            </a:r>
            <a:r>
              <a:rPr lang="zh-TW" altLang="en-US" dirty="0" smtClean="0"/>
              <a:t>由大到小排序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21.7 10.4  6.4  5.6  3.1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08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生成規則的數列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</a:rPr>
              <a:t>1:30</a:t>
            </a:r>
            <a:r>
              <a:rPr lang="zh-TW" altLang="en-US" sz="2800" dirty="0" smtClean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/>
              <a:t>與</a:t>
            </a:r>
            <a:r>
              <a:rPr lang="zh-TW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zh-TW" sz="2800" dirty="0" smtClean="0"/>
              <a:t>c(1</a:t>
            </a:r>
            <a:r>
              <a:rPr lang="en-US" altLang="zh-TW" sz="2800" dirty="0"/>
              <a:t>, 2, ..., 29, 30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 相同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</a:rPr>
              <a:t>2*1:15</a:t>
            </a:r>
            <a:r>
              <a:rPr lang="zh-TW" altLang="en-US" sz="2800" dirty="0" smtClean="0">
                <a:solidFill>
                  <a:srgbClr val="0070C0"/>
                </a:solidFill>
              </a:rPr>
              <a:t> </a:t>
            </a:r>
            <a:r>
              <a:rPr lang="zh-TW" altLang="en-US" sz="2800" dirty="0" smtClean="0"/>
              <a:t>與 </a:t>
            </a:r>
            <a:r>
              <a:rPr lang="en-US" altLang="zh-TW" sz="2800" dirty="0" smtClean="0"/>
              <a:t>c(2, </a:t>
            </a:r>
            <a:r>
              <a:rPr lang="en-US" altLang="zh-TW" sz="2800" dirty="0"/>
              <a:t>4, ..., 28, 30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 相同</a:t>
            </a:r>
            <a:endParaRPr lang="zh-TW" altLang="en-US" sz="2800" dirty="0"/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n &lt;- 10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1:n-1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 [1] 0 1 2 3 4 5 6 7 8 9</a:t>
            </a: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</a:rPr>
              <a:t>&gt; </a:t>
            </a:r>
            <a:r>
              <a:rPr lang="en-US" altLang="zh-TW" sz="2800" dirty="0">
                <a:solidFill>
                  <a:srgbClr val="FF0000"/>
                </a:solidFill>
              </a:rPr>
              <a:t>1:(n-1)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[1] 1 2 3 4 5 6 7 8 9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</a:t>
            </a:r>
            <a:r>
              <a:rPr lang="en-US" altLang="zh-TW" sz="2800" dirty="0" err="1">
                <a:solidFill>
                  <a:srgbClr val="FF0000"/>
                </a:solidFill>
              </a:rPr>
              <a:t>seq</a:t>
            </a:r>
            <a:r>
              <a:rPr lang="en-US" altLang="zh-TW" sz="2800" dirty="0">
                <a:solidFill>
                  <a:srgbClr val="FF0000"/>
                </a:solidFill>
              </a:rPr>
              <a:t>(2,10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r>
              <a:rPr lang="zh-TW" altLang="en-US" sz="2800" dirty="0" smtClean="0">
                <a:solidFill>
                  <a:srgbClr val="FF0000"/>
                </a:solidFill>
              </a:rPr>
              <a:t>  </a:t>
            </a:r>
            <a:r>
              <a:rPr lang="en-US" altLang="zh-TW" sz="2800" dirty="0" smtClean="0"/>
              <a:t>#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到</a:t>
            </a:r>
            <a:r>
              <a:rPr lang="en-US" altLang="zh-TW" sz="2800" dirty="0" smtClean="0"/>
              <a:t>10</a:t>
            </a:r>
            <a:r>
              <a:rPr lang="zh-TW" altLang="en-US" sz="2800" dirty="0" smtClean="0"/>
              <a:t>的數列</a:t>
            </a:r>
            <a:r>
              <a:rPr lang="en-US" altLang="zh-TW" sz="2800" dirty="0" smtClean="0"/>
              <a:t>, </a:t>
            </a:r>
            <a:r>
              <a:rPr lang="zh-TW" altLang="en-US" sz="2800" dirty="0" smtClean="0"/>
              <a:t>每次增加</a:t>
            </a:r>
            <a:r>
              <a:rPr lang="en-US" altLang="zh-TW" sz="2800" dirty="0" smtClean="0"/>
              <a:t>1</a:t>
            </a: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[1]  2  3  4  5  6  7  8  9 10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</a:t>
            </a:r>
            <a:r>
              <a:rPr lang="en-US" altLang="zh-TW" sz="2800" dirty="0" err="1">
                <a:solidFill>
                  <a:srgbClr val="FF0000"/>
                </a:solidFill>
              </a:rPr>
              <a:t>seq</a:t>
            </a:r>
            <a:r>
              <a:rPr lang="en-US" altLang="zh-TW" sz="2800" dirty="0">
                <a:solidFill>
                  <a:srgbClr val="FF0000"/>
                </a:solidFill>
              </a:rPr>
              <a:t>(1,30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r>
              <a:rPr lang="zh-TW" alt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zh-TW" sz="2800" dirty="0" smtClean="0"/>
              <a:t># 1</a:t>
            </a:r>
            <a:r>
              <a:rPr lang="zh-TW" altLang="en-US" sz="2800" dirty="0" smtClean="0"/>
              <a:t>到</a:t>
            </a:r>
            <a:r>
              <a:rPr lang="en-US" altLang="zh-TW" sz="2800" dirty="0" smtClean="0"/>
              <a:t>30</a:t>
            </a:r>
            <a:r>
              <a:rPr lang="zh-TW" altLang="en-US" sz="2800" dirty="0"/>
              <a:t>的數列</a:t>
            </a:r>
            <a:r>
              <a:rPr lang="en-US" altLang="zh-TW" sz="2800" dirty="0"/>
              <a:t>, </a:t>
            </a:r>
            <a:r>
              <a:rPr lang="zh-TW" altLang="en-US" sz="2800" dirty="0"/>
              <a:t>每次增加</a:t>
            </a:r>
            <a:r>
              <a:rPr lang="en-US" altLang="zh-TW" sz="2800" dirty="0"/>
              <a:t>1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 [1]  1  2  3  4  5  6  7  8  9 10 11 12 13 14 15 16 17 18 19 20 21 22 23 24 25 26 27 28 29 30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392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生成規則的數列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4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s3 &lt;- </a:t>
            </a:r>
            <a:r>
              <a:rPr lang="en-US" altLang="zh-TW" sz="2800" dirty="0" err="1">
                <a:solidFill>
                  <a:srgbClr val="FF0000"/>
                </a:solidFill>
              </a:rPr>
              <a:t>seq</a:t>
            </a:r>
            <a:r>
              <a:rPr lang="en-US" altLang="zh-TW" sz="2800" dirty="0">
                <a:solidFill>
                  <a:srgbClr val="FF0000"/>
                </a:solidFill>
              </a:rPr>
              <a:t>(-5, 5, by=.2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r>
              <a:rPr lang="en-US" altLang="zh-TW" sz="2800" dirty="0"/>
              <a:t> 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# -5</a:t>
            </a:r>
            <a:r>
              <a:rPr lang="zh-TW" altLang="en-US" sz="2800" dirty="0" smtClean="0"/>
              <a:t>到</a:t>
            </a:r>
            <a:r>
              <a:rPr lang="en-US" altLang="zh-TW" sz="2800" dirty="0"/>
              <a:t>5</a:t>
            </a:r>
            <a:r>
              <a:rPr lang="zh-TW" altLang="en-US" sz="2800" dirty="0" smtClean="0"/>
              <a:t>的</a:t>
            </a:r>
            <a:r>
              <a:rPr lang="zh-TW" altLang="en-US" sz="2800" dirty="0"/>
              <a:t>數列</a:t>
            </a:r>
            <a:r>
              <a:rPr lang="en-US" altLang="zh-TW" sz="2800" dirty="0"/>
              <a:t>, </a:t>
            </a:r>
            <a:r>
              <a:rPr lang="zh-TW" altLang="en-US" sz="2800" dirty="0"/>
              <a:t>每次</a:t>
            </a:r>
            <a:r>
              <a:rPr lang="zh-TW" altLang="en-US" sz="2800" dirty="0" smtClean="0"/>
              <a:t>增加</a:t>
            </a:r>
            <a:r>
              <a:rPr lang="en-US" altLang="zh-TW" sz="2800" dirty="0" smtClean="0"/>
              <a:t>0.2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s3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 [1] -5.0 -4.8 -4.6 -4.4 -4.2 -4.0 -3.8 -3.6 -3.4 -3.2 -3.0 -2.8 -2.6 -2.4 -2.2 -2.0 -1.8 -1.6 -1.4 -1.2 -1.0 -0.8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[23] -0.6 -0.4 -0.2  0.0  0.2  0.4  0.6  0.8  1.0  1.2  1.4  1.6  1.8  2.0  2.2  2.4  2.6  2.8  3.0  3.2  3.4  3.6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[45]  3.8  4.0  4.2  4.4  4.6  4.8  5.0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s4 &lt;- </a:t>
            </a:r>
            <a:r>
              <a:rPr lang="en-US" altLang="zh-TW" sz="2800" dirty="0" err="1">
                <a:solidFill>
                  <a:srgbClr val="FF0000"/>
                </a:solidFill>
              </a:rPr>
              <a:t>seq</a:t>
            </a:r>
            <a:r>
              <a:rPr lang="en-US" altLang="zh-TW" sz="2800" dirty="0">
                <a:solidFill>
                  <a:srgbClr val="FF0000"/>
                </a:solidFill>
              </a:rPr>
              <a:t>(length=51, from=-5, by=.2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r>
              <a:rPr lang="en-US" altLang="zh-TW" sz="2800" dirty="0"/>
              <a:t> # -</a:t>
            </a:r>
            <a:r>
              <a:rPr lang="en-US" altLang="zh-TW" sz="2800" dirty="0" smtClean="0"/>
              <a:t>5</a:t>
            </a:r>
            <a:r>
              <a:rPr lang="zh-TW" altLang="en-US" sz="2800" dirty="0" smtClean="0"/>
              <a:t>開始每次</a:t>
            </a:r>
            <a:r>
              <a:rPr lang="zh-TW" altLang="en-US" sz="2800" dirty="0"/>
              <a:t>增加</a:t>
            </a:r>
            <a:r>
              <a:rPr lang="en-US" altLang="zh-TW" sz="2800" dirty="0" smtClean="0"/>
              <a:t>0.2, </a:t>
            </a:r>
            <a:r>
              <a:rPr lang="zh-TW" altLang="en-US" sz="2800" dirty="0" smtClean="0"/>
              <a:t>共</a:t>
            </a:r>
            <a:r>
              <a:rPr lang="en-US" altLang="zh-TW" sz="2800" dirty="0" smtClean="0"/>
              <a:t>51</a:t>
            </a:r>
            <a:r>
              <a:rPr lang="zh-TW" altLang="en-US" sz="2800" dirty="0" smtClean="0"/>
              <a:t>個數字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s4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 [1] -5.0 -4.8 -4.6 -4.4 -4.2 -4.0 -3.8 -3.6 -3.4 -3.2 -3.0 -2.8 -2.6 -2.4 -2.2 -2.0 -1.8 -1.6 -1.4 -1.2 -1.0 -0.8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[23] -0.6 -0.4 -0.2  0.0  0.2  0.4  0.6  0.8  1.0  1.2  1.4  1.6  1.8  2.0  2.2  2.4  2.6  2.8  3.0  3.2  3.4  3.6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[45]  3.8  4.0  4.2  4.4  4.6  4.8  </a:t>
            </a:r>
            <a:r>
              <a:rPr lang="en-US" altLang="zh-TW" sz="2800" dirty="0" smtClean="0">
                <a:solidFill>
                  <a:srgbClr val="0070C0"/>
                </a:solidFill>
              </a:rPr>
              <a:t>5.0</a:t>
            </a:r>
            <a:endParaRPr lang="en-US" altLang="zh-TW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048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生成規則的數列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</a:rPr>
              <a:t>&gt; </a:t>
            </a:r>
            <a:r>
              <a:rPr lang="en-US" altLang="zh-TW" sz="2800" dirty="0">
                <a:solidFill>
                  <a:srgbClr val="FF0000"/>
                </a:solidFill>
              </a:rPr>
              <a:t>x &lt;- c(3, 1, 4, 2)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s5 &lt;- rep(x, times=5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r>
              <a:rPr lang="zh-TW" altLang="en-US" sz="2800" dirty="0" smtClean="0">
                <a:solidFill>
                  <a:srgbClr val="FF0000"/>
                </a:solidFill>
              </a:rPr>
              <a:t>  </a:t>
            </a:r>
            <a:r>
              <a:rPr lang="en-US" altLang="zh-TW" sz="2800" dirty="0" smtClean="0"/>
              <a:t>#</a:t>
            </a:r>
            <a:r>
              <a:rPr lang="zh-TW" altLang="en-US" sz="2800" dirty="0" smtClean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/>
              <a:t>重複</a:t>
            </a:r>
            <a:r>
              <a:rPr lang="en-US" altLang="zh-TW" sz="2800" dirty="0" smtClean="0"/>
              <a:t>x</a:t>
            </a:r>
            <a:r>
              <a:rPr lang="zh-TW" altLang="en-US" sz="2800" dirty="0" smtClean="0"/>
              <a:t>內容</a:t>
            </a:r>
            <a:r>
              <a:rPr lang="en-US" altLang="zh-TW" sz="2800" dirty="0" smtClean="0"/>
              <a:t>5</a:t>
            </a:r>
            <a:r>
              <a:rPr lang="zh-TW" altLang="en-US" sz="2800" dirty="0" smtClean="0"/>
              <a:t>次</a:t>
            </a: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s5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 [1] 3 1 4 2 3 1 4 2 3 1 4 2 3 1 4 2 3 1 4 2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s6 &lt;- rep(x, each=5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r>
              <a:rPr lang="zh-TW" altLang="en-US" sz="2800" dirty="0" smtClean="0">
                <a:solidFill>
                  <a:srgbClr val="FF0000"/>
                </a:solidFill>
              </a:rPr>
              <a:t>   </a:t>
            </a:r>
            <a:r>
              <a:rPr lang="en-US" altLang="zh-TW" sz="2800" dirty="0" smtClean="0"/>
              <a:t>#</a:t>
            </a:r>
            <a:r>
              <a:rPr lang="zh-TW" altLang="en-US" sz="2800" dirty="0" smtClean="0">
                <a:solidFill>
                  <a:srgbClr val="FF0000"/>
                </a:solidFill>
              </a:rPr>
              <a:t> </a:t>
            </a:r>
            <a:r>
              <a:rPr lang="zh-TW" altLang="en-US" sz="2800" dirty="0"/>
              <a:t>重複</a:t>
            </a:r>
            <a:r>
              <a:rPr lang="en-US" altLang="zh-TW" sz="2800" dirty="0" smtClean="0"/>
              <a:t>x</a:t>
            </a:r>
            <a:r>
              <a:rPr lang="zh-TW" altLang="en-US" sz="2800" dirty="0" smtClean="0"/>
              <a:t>每個元素</a:t>
            </a:r>
            <a:r>
              <a:rPr lang="en-US" altLang="zh-TW" sz="2800" dirty="0" smtClean="0"/>
              <a:t>5</a:t>
            </a:r>
            <a:r>
              <a:rPr lang="zh-TW" altLang="en-US" sz="2800" dirty="0" smtClean="0"/>
              <a:t>次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s6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 [1] 3 3 3 3 3 1 1 1 1 1 4 4 4 4 4 2 2 2 2 </a:t>
            </a:r>
            <a:r>
              <a:rPr lang="en-US" altLang="zh-TW" sz="2800" dirty="0" smtClean="0">
                <a:solidFill>
                  <a:srgbClr val="0070C0"/>
                </a:solidFill>
              </a:rPr>
              <a:t>2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</a:rPr>
              <a:t>&gt; rep(c(2,3,5),c(4,4,8))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0070C0"/>
                </a:solidFill>
              </a:rPr>
              <a:t> [1] 2 2 2 2 3 3 3 3 5 5 5 5 5 5 5 5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558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accent1"/>
                </a:solidFill>
              </a:rPr>
              <a:t>向</a:t>
            </a:r>
            <a:r>
              <a:rPr lang="zh-TW" altLang="en-US" b="1" dirty="0">
                <a:solidFill>
                  <a:schemeClr val="accent1"/>
                </a:solidFill>
              </a:rPr>
              <a:t>量</a:t>
            </a:r>
            <a:r>
              <a:rPr lang="zh-TW" altLang="en-US" b="1" dirty="0" smtClean="0">
                <a:solidFill>
                  <a:schemeClr val="accent1"/>
                </a:solidFill>
              </a:rPr>
              <a:t>的</a:t>
            </a:r>
            <a:r>
              <a:rPr lang="zh-TW" altLang="en-US" b="1" dirty="0">
                <a:solidFill>
                  <a:schemeClr val="accent1"/>
                </a:solidFill>
              </a:rPr>
              <a:t>運</a:t>
            </a:r>
            <a:r>
              <a:rPr lang="zh-TW" altLang="en-US" b="1" dirty="0" smtClean="0">
                <a:solidFill>
                  <a:schemeClr val="accent1"/>
                </a:solidFill>
              </a:rPr>
              <a:t>算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 &lt;- 1.2 : </a:t>
            </a:r>
            <a:r>
              <a:rPr lang="en-US" altLang="zh-TW" dirty="0" smtClean="0">
                <a:solidFill>
                  <a:srgbClr val="FF0000"/>
                </a:solidFill>
              </a:rPr>
              <a:t>6.4</a:t>
            </a: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/>
              <a:t>#</a:t>
            </a:r>
            <a:r>
              <a:rPr lang="zh-TW" altLang="en-US" dirty="0" smtClean="0"/>
              <a:t> 從</a:t>
            </a:r>
            <a:r>
              <a:rPr lang="en-US" altLang="zh-TW" dirty="0" smtClean="0"/>
              <a:t>1.2</a:t>
            </a:r>
            <a:r>
              <a:rPr lang="zh-TW" altLang="en-US" dirty="0" smtClean="0"/>
              <a:t>起到</a:t>
            </a:r>
            <a:r>
              <a:rPr lang="en-US" altLang="zh-TW" dirty="0" smtClean="0"/>
              <a:t>6.4, </a:t>
            </a:r>
            <a:r>
              <a:rPr lang="zh-TW" altLang="en-US" dirty="0" smtClean="0"/>
              <a:t>每次增加</a:t>
            </a:r>
            <a:r>
              <a:rPr lang="en-US" altLang="zh-TW" dirty="0" smtClean="0"/>
              <a:t>1, </a:t>
            </a:r>
            <a:r>
              <a:rPr lang="zh-TW" altLang="en-US" dirty="0" smtClean="0"/>
              <a:t>然後</a:t>
            </a:r>
            <a:r>
              <a:rPr lang="en-US" altLang="zh-TW" dirty="0" smtClean="0"/>
              <a:t>2.2, 3.2, 4.2, 5.2, 6.2, </a:t>
            </a:r>
            <a:r>
              <a:rPr lang="zh-TW" altLang="en-US" dirty="0" smtClean="0"/>
              <a:t>最多到</a:t>
            </a:r>
            <a:r>
              <a:rPr lang="en-US" altLang="zh-TW" dirty="0" smtClean="0"/>
              <a:t>6.2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1.2 2.2 3.2 4.2 5.2 6.2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 * 2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 2.4  4.4  6.4  8.4 10.4 12.4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 / 2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0.6 1.1 1.6 2.1 2.6 3.1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&gt; x - 1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[1] 0.2 1.2 2.2 3.2 4.2 5.2</a:t>
            </a:r>
            <a:endParaRPr lang="en-US" altLang="zh-TW" dirty="0" smtClean="0">
              <a:solidFill>
                <a:srgbClr val="0070C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00245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Lucida Console" panose="020B0609040504020204" pitchFamily="49" charset="0"/>
              </a:rPr>
              <a:t>[1] 0.09615385 0.17857143 0.32258065 0.15625000 0.04608295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759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清晰度">
  <a:themeElements>
    <a:clrScheme name="藍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綠色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0.xml><?xml version="1.0" encoding="utf-8"?>
<a:themeOverride xmlns:a="http://schemas.openxmlformats.org/drawingml/2006/main">
  <a:clrScheme name="綠色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1.xml><?xml version="1.0" encoding="utf-8"?>
<a:themeOverride xmlns:a="http://schemas.openxmlformats.org/drawingml/2006/main">
  <a:clrScheme name="綠色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2.xml><?xml version="1.0" encoding="utf-8"?>
<a:themeOverride xmlns:a="http://schemas.openxmlformats.org/drawingml/2006/main">
  <a:clrScheme name="綠色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3.xml><?xml version="1.0" encoding="utf-8"?>
<a:themeOverride xmlns:a="http://schemas.openxmlformats.org/drawingml/2006/main">
  <a:clrScheme name="綠色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4.xml><?xml version="1.0" encoding="utf-8"?>
<a:themeOverride xmlns:a="http://schemas.openxmlformats.org/drawingml/2006/main">
  <a:clrScheme name="綠色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5.xml><?xml version="1.0" encoding="utf-8"?>
<a:themeOverride xmlns:a="http://schemas.openxmlformats.org/drawingml/2006/main">
  <a:clrScheme name="綠色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6.xml><?xml version="1.0" encoding="utf-8"?>
<a:themeOverride xmlns:a="http://schemas.openxmlformats.org/drawingml/2006/main">
  <a:clrScheme name="綠色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2.xml><?xml version="1.0" encoding="utf-8"?>
<a:themeOverride xmlns:a="http://schemas.openxmlformats.org/drawingml/2006/main">
  <a:clrScheme name="綠色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3.xml><?xml version="1.0" encoding="utf-8"?>
<a:themeOverride xmlns:a="http://schemas.openxmlformats.org/drawingml/2006/main">
  <a:clrScheme name="綠色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4.xml><?xml version="1.0" encoding="utf-8"?>
<a:themeOverride xmlns:a="http://schemas.openxmlformats.org/drawingml/2006/main">
  <a:clrScheme name="綠色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5.xml><?xml version="1.0" encoding="utf-8"?>
<a:themeOverride xmlns:a="http://schemas.openxmlformats.org/drawingml/2006/main">
  <a:clrScheme name="綠色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6.xml><?xml version="1.0" encoding="utf-8"?>
<a:themeOverride xmlns:a="http://schemas.openxmlformats.org/drawingml/2006/main">
  <a:clrScheme name="綠色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7.xml><?xml version="1.0" encoding="utf-8"?>
<a:themeOverride xmlns:a="http://schemas.openxmlformats.org/drawingml/2006/main">
  <a:clrScheme name="綠色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8.xml><?xml version="1.0" encoding="utf-8"?>
<a:themeOverride xmlns:a="http://schemas.openxmlformats.org/drawingml/2006/main">
  <a:clrScheme name="綠色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9.xml><?xml version="1.0" encoding="utf-8"?>
<a:themeOverride xmlns:a="http://schemas.openxmlformats.org/drawingml/2006/main">
  <a:clrScheme name="綠色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3418</TotalTime>
  <Words>3911</Words>
  <Application>Microsoft Office PowerPoint</Application>
  <PresentationFormat>如螢幕大小 (4:3)</PresentationFormat>
  <Paragraphs>479</Paragraphs>
  <Slides>42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42</vt:i4>
      </vt:variant>
    </vt:vector>
  </HeadingPairs>
  <TitlesOfParts>
    <vt:vector size="48" baseType="lpstr">
      <vt:lpstr>微軟正黑體</vt:lpstr>
      <vt:lpstr>新細明體</vt:lpstr>
      <vt:lpstr>Arial</vt:lpstr>
      <vt:lpstr>Cambria Math</vt:lpstr>
      <vt:lpstr>Lucida Console</vt:lpstr>
      <vt:lpstr>清晰度</vt:lpstr>
      <vt:lpstr>R教學</vt:lpstr>
      <vt:lpstr>向量形式</vt:lpstr>
      <vt:lpstr>串聯向量</vt:lpstr>
      <vt:lpstr>向量的一部分</vt:lpstr>
      <vt:lpstr>向量的排序</vt:lpstr>
      <vt:lpstr>生成規則的數列</vt:lpstr>
      <vt:lpstr>生成規則的數列</vt:lpstr>
      <vt:lpstr>生成規則的數列</vt:lpstr>
      <vt:lpstr>向量的運算</vt:lpstr>
      <vt:lpstr>向量的運算</vt:lpstr>
      <vt:lpstr>向量的運算</vt:lpstr>
      <vt:lpstr>向量的運算</vt:lpstr>
      <vt:lpstr>字符向量</vt:lpstr>
      <vt:lpstr>字符向量</vt:lpstr>
      <vt:lpstr>字符向量</vt:lpstr>
      <vt:lpstr>遺漏值Missing values</vt:lpstr>
      <vt:lpstr>遺漏值Missing values</vt:lpstr>
      <vt:lpstr>遺漏值Missing values</vt:lpstr>
      <vt:lpstr>遺漏值Missing values</vt:lpstr>
      <vt:lpstr>絕對值</vt:lpstr>
      <vt:lpstr>矩陣計算</vt:lpstr>
      <vt:lpstr>矩陣計算</vt:lpstr>
      <vt:lpstr>矩陣計算</vt:lpstr>
      <vt:lpstr>矩陣計算</vt:lpstr>
      <vt:lpstr>矩陣計算</vt:lpstr>
      <vt:lpstr>矩陣計算</vt:lpstr>
      <vt:lpstr>取出矩陣的行、列或元素</vt:lpstr>
      <vt:lpstr>取出矩陣的行、列或元素</vt:lpstr>
      <vt:lpstr>多個矩陣的建立</vt:lpstr>
      <vt:lpstr>多個矩陣的建立</vt:lpstr>
      <vt:lpstr>多個矩陣的建立</vt:lpstr>
      <vt:lpstr>附加矩陣一起</vt:lpstr>
      <vt:lpstr>附加矩陣一起</vt:lpstr>
      <vt:lpstr>為矩陣編索引</vt:lpstr>
      <vt:lpstr>為矩陣編索引</vt:lpstr>
      <vt:lpstr>為矩陣編索引</vt:lpstr>
      <vt:lpstr>平均向量, 變異數共變數矩陣, 相關係數矩陣</vt:lpstr>
      <vt:lpstr>PowerPoint 簡報</vt:lpstr>
      <vt:lpstr>PowerPoint 簡報</vt:lpstr>
      <vt:lpstr>PowerPoint 簡報</vt:lpstr>
      <vt:lpstr>PowerPoint 簡報</vt:lpstr>
      <vt:lpstr>付出最多的人，也是收穫最多的人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 教學</dc:title>
  <dc:creator>chilo</dc:creator>
  <cp:lastModifiedBy>Chi</cp:lastModifiedBy>
  <cp:revision>197</cp:revision>
  <dcterms:created xsi:type="dcterms:W3CDTF">2014-11-07T00:17:44Z</dcterms:created>
  <dcterms:modified xsi:type="dcterms:W3CDTF">2018-05-19T14:54:43Z</dcterms:modified>
</cp:coreProperties>
</file>