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7"/>
  </p:notesMasterIdLst>
  <p:sldIdLst>
    <p:sldId id="256" r:id="rId2"/>
    <p:sldId id="263" r:id="rId3"/>
    <p:sldId id="266" r:id="rId4"/>
    <p:sldId id="311" r:id="rId5"/>
    <p:sldId id="312" r:id="rId6"/>
    <p:sldId id="313" r:id="rId7"/>
    <p:sldId id="314" r:id="rId8"/>
    <p:sldId id="281" r:id="rId9"/>
    <p:sldId id="316" r:id="rId10"/>
    <p:sldId id="315" r:id="rId11"/>
    <p:sldId id="322" r:id="rId12"/>
    <p:sldId id="317" r:id="rId13"/>
    <p:sldId id="282" r:id="rId14"/>
    <p:sldId id="318" r:id="rId15"/>
    <p:sldId id="319" r:id="rId16"/>
    <p:sldId id="320" r:id="rId17"/>
    <p:sldId id="321" r:id="rId18"/>
    <p:sldId id="323" r:id="rId19"/>
    <p:sldId id="324" r:id="rId20"/>
    <p:sldId id="271" r:id="rId21"/>
    <p:sldId id="283" r:id="rId22"/>
    <p:sldId id="325" r:id="rId23"/>
    <p:sldId id="284" r:id="rId24"/>
    <p:sldId id="326" r:id="rId25"/>
    <p:sldId id="285" r:id="rId26"/>
    <p:sldId id="327" r:id="rId27"/>
    <p:sldId id="328" r:id="rId28"/>
    <p:sldId id="329" r:id="rId29"/>
    <p:sldId id="330" r:id="rId30"/>
    <p:sldId id="331" r:id="rId31"/>
    <p:sldId id="332" r:id="rId32"/>
    <p:sldId id="334" r:id="rId33"/>
    <p:sldId id="335" r:id="rId34"/>
    <p:sldId id="336" r:id="rId35"/>
    <p:sldId id="337" r:id="rId36"/>
    <p:sldId id="339" r:id="rId37"/>
    <p:sldId id="338" r:id="rId38"/>
    <p:sldId id="340" r:id="rId39"/>
    <p:sldId id="341" r:id="rId40"/>
    <p:sldId id="343" r:id="rId41"/>
    <p:sldId id="342" r:id="rId42"/>
    <p:sldId id="344" r:id="rId43"/>
    <p:sldId id="346" r:id="rId44"/>
    <p:sldId id="345" r:id="rId45"/>
    <p:sldId id="348" r:id="rId46"/>
    <p:sldId id="347" r:id="rId47"/>
    <p:sldId id="349" r:id="rId48"/>
    <p:sldId id="350" r:id="rId49"/>
    <p:sldId id="352" r:id="rId50"/>
    <p:sldId id="351" r:id="rId51"/>
    <p:sldId id="354" r:id="rId52"/>
    <p:sldId id="353" r:id="rId53"/>
    <p:sldId id="366" r:id="rId54"/>
    <p:sldId id="355" r:id="rId55"/>
    <p:sldId id="356" r:id="rId56"/>
    <p:sldId id="358" r:id="rId57"/>
    <p:sldId id="357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262" r:id="rId6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4D8277C2-8158-42FD-9516-6ACB5614E395}">
          <p14:sldIdLst>
            <p14:sldId id="256"/>
            <p14:sldId id="263"/>
            <p14:sldId id="266"/>
            <p14:sldId id="311"/>
            <p14:sldId id="312"/>
            <p14:sldId id="313"/>
            <p14:sldId id="314"/>
            <p14:sldId id="281"/>
            <p14:sldId id="316"/>
            <p14:sldId id="315"/>
            <p14:sldId id="322"/>
            <p14:sldId id="317"/>
            <p14:sldId id="282"/>
            <p14:sldId id="318"/>
            <p14:sldId id="319"/>
            <p14:sldId id="320"/>
            <p14:sldId id="321"/>
            <p14:sldId id="323"/>
            <p14:sldId id="324"/>
            <p14:sldId id="271"/>
            <p14:sldId id="283"/>
            <p14:sldId id="325"/>
            <p14:sldId id="284"/>
            <p14:sldId id="326"/>
            <p14:sldId id="285"/>
            <p14:sldId id="327"/>
            <p14:sldId id="328"/>
            <p14:sldId id="329"/>
            <p14:sldId id="330"/>
            <p14:sldId id="331"/>
            <p14:sldId id="332"/>
            <p14:sldId id="334"/>
            <p14:sldId id="335"/>
            <p14:sldId id="336"/>
            <p14:sldId id="337"/>
            <p14:sldId id="339"/>
            <p14:sldId id="338"/>
            <p14:sldId id="340"/>
            <p14:sldId id="341"/>
            <p14:sldId id="343"/>
            <p14:sldId id="342"/>
            <p14:sldId id="344"/>
            <p14:sldId id="346"/>
            <p14:sldId id="345"/>
            <p14:sldId id="348"/>
            <p14:sldId id="347"/>
            <p14:sldId id="349"/>
            <p14:sldId id="350"/>
            <p14:sldId id="352"/>
            <p14:sldId id="351"/>
            <p14:sldId id="354"/>
            <p14:sldId id="353"/>
            <p14:sldId id="366"/>
            <p14:sldId id="355"/>
            <p14:sldId id="356"/>
            <p14:sldId id="358"/>
            <p14:sldId id="357"/>
            <p14:sldId id="359"/>
            <p14:sldId id="360"/>
            <p14:sldId id="361"/>
            <p14:sldId id="362"/>
            <p14:sldId id="363"/>
            <p14:sldId id="364"/>
            <p14:sldId id="365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8012D-6DFA-4694-9842-98EBB2D571E1}" type="datetimeFigureOut">
              <a:rPr lang="zh-TW" altLang="en-US" smtClean="0"/>
              <a:t>2018/5/20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9B75-3B66-4801-B23B-71E0577392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24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89B75-3B66-4801-B23B-71E05773925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50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1ACE-9B10-4367-8CD9-80D0AC3AE11D}" type="datetimeFigureOut">
              <a:rPr lang="zh-TW" altLang="en-US" smtClean="0"/>
              <a:pPr/>
              <a:t>2018/5/20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7B11ACE-9B10-4367-8CD9-80D0AC3AE11D}" type="datetimeFigureOut">
              <a:rPr lang="zh-TW" altLang="en-US" smtClean="0"/>
              <a:pPr/>
              <a:t>2018/5/20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0E694E-7E5C-4C16-BC06-A8A0688A6A1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+mj-ea"/>
              </a:rPr>
              <a:t>R</a:t>
            </a:r>
            <a:r>
              <a:rPr lang="zh-TW" altLang="en-US" b="1" dirty="0" smtClean="0">
                <a:latin typeface="+mj-ea"/>
              </a:rPr>
              <a:t>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altLang="zh-TW" b="1" dirty="0" smtClean="0">
                <a:latin typeface="+mj-ea"/>
                <a:ea typeface="+mj-ea"/>
              </a:rPr>
              <a:t>Graph</a:t>
            </a:r>
            <a:r>
              <a:rPr lang="zh-TW" altLang="en-US" b="1" dirty="0" smtClean="0">
                <a:latin typeface="+mj-ea"/>
                <a:ea typeface="+mj-ea"/>
              </a:rPr>
              <a:t> </a:t>
            </a:r>
            <a:r>
              <a:rPr lang="en-US" altLang="zh-TW" b="1" dirty="0" smtClean="0">
                <a:latin typeface="+mj-ea"/>
                <a:ea typeface="+mj-ea"/>
              </a:rPr>
              <a:t>1(</a:t>
            </a:r>
            <a:r>
              <a:rPr lang="zh-TW" altLang="en-US" b="1" dirty="0" smtClean="0">
                <a:latin typeface="+mj-ea"/>
                <a:ea typeface="+mj-ea"/>
              </a:rPr>
              <a:t>繪圖</a:t>
            </a:r>
            <a:r>
              <a:rPr lang="en-US" altLang="zh-TW" b="1" dirty="0" smtClean="0">
                <a:latin typeface="+mj-ea"/>
                <a:ea typeface="+mj-ea"/>
              </a:rPr>
              <a:t>1)</a:t>
            </a:r>
          </a:p>
          <a:p>
            <a:pPr lvl="0"/>
            <a:endParaRPr lang="en-US" altLang="zh-TW" b="1" dirty="0">
              <a:latin typeface="+mj-ea"/>
              <a:ea typeface="+mj-ea"/>
            </a:endParaRPr>
          </a:p>
          <a:p>
            <a:pPr lvl="0"/>
            <a:endParaRPr lang="en-US" altLang="zh-TW" b="1" dirty="0" smtClean="0">
              <a:latin typeface="+mj-ea"/>
              <a:ea typeface="+mj-ea"/>
            </a:endParaRPr>
          </a:p>
          <a:p>
            <a:pPr lvl="0" algn="r"/>
            <a:r>
              <a:rPr lang="zh-TW" altLang="en-US" b="1" dirty="0" smtClean="0">
                <a:latin typeface="+mj-ea"/>
                <a:ea typeface="+mj-ea"/>
              </a:rPr>
              <a:t>羅琪老師</a:t>
            </a:r>
            <a:endParaRPr lang="zh-TW" altLang="zh-TW" dirty="0">
              <a:latin typeface="+mj-ea"/>
              <a:ea typeface="+mj-ea"/>
            </a:endParaRPr>
          </a:p>
          <a:p>
            <a:endParaRPr lang="zh-TW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820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畫散</a:t>
            </a:r>
            <a:r>
              <a:rPr lang="zh-TW" altLang="en-US" b="1" dirty="0">
                <a:solidFill>
                  <a:srgbClr val="00B050"/>
                </a:solidFill>
              </a:rPr>
              <a:t>佈</a:t>
            </a:r>
            <a:r>
              <a:rPr lang="zh-TW" altLang="en-US" b="1" dirty="0" smtClean="0">
                <a:solidFill>
                  <a:srgbClr val="00B050"/>
                </a:solidFill>
              </a:rPr>
              <a:t>圖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plot(ACT ~ Year, </a:t>
            </a:r>
            <a:r>
              <a:rPr lang="en-US" altLang="zh-TW" dirty="0" smtClean="0">
                <a:solidFill>
                  <a:srgbClr val="FF0000"/>
                </a:solidFill>
              </a:rPr>
              <a:t>data=</a:t>
            </a:r>
            <a:r>
              <a:rPr lang="en-US" altLang="zh-TW" dirty="0" err="1" smtClean="0">
                <a:solidFill>
                  <a:srgbClr val="FF0000"/>
                </a:solidFill>
              </a:rPr>
              <a:t>austpop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987824" y="6132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/>
              <a:t>畫</a:t>
            </a:r>
            <a:r>
              <a:rPr lang="en-US" altLang="zh-TW" sz="2400" dirty="0"/>
              <a:t>1917</a:t>
            </a:r>
            <a:r>
              <a:rPr lang="zh-TW" altLang="en-US" sz="2400" dirty="0"/>
              <a:t>年至</a:t>
            </a:r>
            <a:r>
              <a:rPr lang="en-US" altLang="zh-TW" sz="2400" dirty="0"/>
              <a:t>1997</a:t>
            </a:r>
            <a:r>
              <a:rPr lang="zh-TW" altLang="en-US" sz="2400" dirty="0"/>
              <a:t>年間澳大利亞首都特區（</a:t>
            </a:r>
            <a:r>
              <a:rPr lang="en-US" altLang="zh-TW" sz="2400" dirty="0"/>
              <a:t>ACT</a:t>
            </a:r>
            <a:r>
              <a:rPr lang="zh-TW" altLang="en-US" sz="2400" dirty="0"/>
              <a:t>）的人口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37406"/>
            <a:ext cx="7289254" cy="46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7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畫折</a:t>
            </a:r>
            <a:r>
              <a:rPr lang="zh-TW" altLang="en-US" b="1" dirty="0">
                <a:solidFill>
                  <a:srgbClr val="00B050"/>
                </a:solidFill>
              </a:rPr>
              <a:t>線</a:t>
            </a:r>
            <a:r>
              <a:rPr lang="zh-TW" altLang="en-US" b="1" dirty="0" smtClean="0">
                <a:solidFill>
                  <a:srgbClr val="00B050"/>
                </a:solidFill>
              </a:rPr>
              <a:t>圖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plot(ACT ~ Year, data=</a:t>
            </a:r>
            <a:r>
              <a:rPr lang="en-US" altLang="zh-TW" dirty="0" err="1">
                <a:solidFill>
                  <a:srgbClr val="FF0000"/>
                </a:solidFill>
              </a:rPr>
              <a:t>austpop</a:t>
            </a:r>
            <a:r>
              <a:rPr lang="en-US" altLang="zh-TW" dirty="0">
                <a:solidFill>
                  <a:srgbClr val="FF0000"/>
                </a:solidFill>
              </a:rPr>
              <a:t>, type</a:t>
            </a:r>
            <a:r>
              <a:rPr lang="en-US" altLang="zh-TW" dirty="0" smtClean="0">
                <a:solidFill>
                  <a:srgbClr val="FF0000"/>
                </a:solidFill>
              </a:rPr>
              <a:t>=“l”)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TW" dirty="0" smtClean="0"/>
              <a:t># </a:t>
            </a:r>
            <a:r>
              <a:rPr lang="zh-TW" altLang="en-US" dirty="0" smtClean="0"/>
              <a:t>類型</a:t>
            </a:r>
            <a:r>
              <a:rPr lang="en-US" altLang="zh-TW" dirty="0" smtClean="0"/>
              <a:t>-line</a:t>
            </a:r>
            <a:r>
              <a:rPr lang="zh-TW" altLang="en-US" dirty="0" smtClean="0"/>
              <a:t>指線條</a:t>
            </a:r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289504"/>
            <a:ext cx="7220929" cy="45684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87824" y="6132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/>
              <a:t>畫</a:t>
            </a:r>
            <a:r>
              <a:rPr lang="en-US" altLang="zh-TW" sz="2400" dirty="0"/>
              <a:t>1917</a:t>
            </a:r>
            <a:r>
              <a:rPr lang="zh-TW" altLang="en-US" sz="2400" dirty="0"/>
              <a:t>年至</a:t>
            </a:r>
            <a:r>
              <a:rPr lang="en-US" altLang="zh-TW" sz="2400" dirty="0"/>
              <a:t>1997</a:t>
            </a:r>
            <a:r>
              <a:rPr lang="zh-TW" altLang="en-US" sz="2400" dirty="0"/>
              <a:t>年間澳大利亞首都特區（</a:t>
            </a:r>
            <a:r>
              <a:rPr lang="en-US" altLang="zh-TW" sz="2400" dirty="0"/>
              <a:t>ACT</a:t>
            </a:r>
            <a:r>
              <a:rPr lang="zh-TW" altLang="en-US" sz="2400" dirty="0"/>
              <a:t>）的人口</a:t>
            </a:r>
          </a:p>
        </p:txBody>
      </p:sp>
    </p:spTree>
    <p:extLst>
      <p:ext uri="{BB962C8B-B14F-4D97-AF65-F5344CB8AC3E}">
        <p14:creationId xmlns:p14="http://schemas.microsoft.com/office/powerpoint/2010/main" val="421258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畫折</a:t>
            </a:r>
            <a:r>
              <a:rPr lang="zh-TW" altLang="en-US" b="1" dirty="0">
                <a:solidFill>
                  <a:srgbClr val="00B050"/>
                </a:solidFill>
              </a:rPr>
              <a:t>線</a:t>
            </a:r>
            <a:r>
              <a:rPr lang="zh-TW" altLang="en-US" b="1" dirty="0" smtClean="0">
                <a:solidFill>
                  <a:srgbClr val="00B050"/>
                </a:solidFill>
              </a:rPr>
              <a:t>圖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plot(ACT ~ Year, data=</a:t>
            </a:r>
            <a:r>
              <a:rPr lang="en-US" altLang="zh-TW" dirty="0" err="1">
                <a:solidFill>
                  <a:srgbClr val="FF0000"/>
                </a:solidFill>
              </a:rPr>
              <a:t>austpop</a:t>
            </a:r>
            <a:r>
              <a:rPr lang="en-US" altLang="zh-TW" dirty="0">
                <a:solidFill>
                  <a:srgbClr val="FF0000"/>
                </a:solidFill>
              </a:rPr>
              <a:t>, type</a:t>
            </a:r>
            <a:r>
              <a:rPr lang="en-US" altLang="zh-TW" dirty="0" smtClean="0">
                <a:solidFill>
                  <a:srgbClr val="FF0000"/>
                </a:solidFill>
              </a:rPr>
              <a:t>=“b”)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TW" dirty="0" smtClean="0"/>
              <a:t># </a:t>
            </a:r>
            <a:r>
              <a:rPr lang="zh-TW" altLang="en-US" dirty="0" smtClean="0"/>
              <a:t>類型</a:t>
            </a:r>
            <a:r>
              <a:rPr lang="en-US" altLang="zh-TW" dirty="0" smtClean="0"/>
              <a:t>-both</a:t>
            </a:r>
            <a:r>
              <a:rPr lang="zh-TW" altLang="en-US" dirty="0" smtClean="0"/>
              <a:t>指線條與點都要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987824" y="6132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/>
              <a:t>畫</a:t>
            </a:r>
            <a:r>
              <a:rPr lang="en-US" altLang="zh-TW" sz="2400" dirty="0"/>
              <a:t>1917</a:t>
            </a:r>
            <a:r>
              <a:rPr lang="zh-TW" altLang="en-US" sz="2400" dirty="0"/>
              <a:t>年至</a:t>
            </a:r>
            <a:r>
              <a:rPr lang="en-US" altLang="zh-TW" sz="2400" dirty="0"/>
              <a:t>1997</a:t>
            </a:r>
            <a:r>
              <a:rPr lang="zh-TW" altLang="en-US" sz="2400" dirty="0"/>
              <a:t>年間澳大利亞首都特區（</a:t>
            </a:r>
            <a:r>
              <a:rPr lang="en-US" altLang="zh-TW" sz="2400" dirty="0"/>
              <a:t>ACT</a:t>
            </a:r>
            <a:r>
              <a:rPr lang="zh-TW" altLang="en-US" sz="2400" dirty="0"/>
              <a:t>）的人口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42413"/>
            <a:ext cx="6915966" cy="439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類型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“p” </a:t>
            </a:r>
            <a:r>
              <a:rPr lang="en-US" altLang="zh-TW" dirty="0">
                <a:solidFill>
                  <a:srgbClr val="FF0000"/>
                </a:solidFill>
              </a:rPr>
              <a:t>for </a:t>
            </a:r>
            <a:r>
              <a:rPr lang="en-US" altLang="zh-TW" dirty="0" smtClean="0">
                <a:solidFill>
                  <a:srgbClr val="FF0000"/>
                </a:solidFill>
              </a:rPr>
              <a:t>points </a:t>
            </a:r>
            <a:r>
              <a:rPr lang="zh-TW" altLang="en-US" dirty="0" smtClean="0"/>
              <a:t>點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“l” </a:t>
            </a:r>
            <a:r>
              <a:rPr lang="en-US" altLang="zh-TW" dirty="0">
                <a:solidFill>
                  <a:srgbClr val="FF0000"/>
                </a:solidFill>
              </a:rPr>
              <a:t>for </a:t>
            </a:r>
            <a:r>
              <a:rPr lang="en-US" altLang="zh-TW" dirty="0" smtClean="0">
                <a:solidFill>
                  <a:srgbClr val="FF0000"/>
                </a:solidFill>
              </a:rPr>
              <a:t>lines </a:t>
            </a:r>
            <a:r>
              <a:rPr lang="zh-TW" altLang="en-US" dirty="0" smtClean="0"/>
              <a:t>線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“b” </a:t>
            </a:r>
            <a:r>
              <a:rPr lang="en-US" altLang="zh-TW" dirty="0">
                <a:solidFill>
                  <a:srgbClr val="FF0000"/>
                </a:solidFill>
              </a:rPr>
              <a:t>for </a:t>
            </a:r>
            <a:r>
              <a:rPr lang="en-US" altLang="zh-TW" dirty="0" smtClean="0">
                <a:solidFill>
                  <a:srgbClr val="FF0000"/>
                </a:solidFill>
              </a:rPr>
              <a:t>both </a:t>
            </a:r>
            <a:r>
              <a:rPr lang="zh-TW" altLang="en-US" dirty="0" smtClean="0"/>
              <a:t>點與線都有但不重疊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“c” </a:t>
            </a:r>
            <a:r>
              <a:rPr lang="en-US" altLang="zh-TW" dirty="0">
                <a:solidFill>
                  <a:srgbClr val="FF0000"/>
                </a:solidFill>
              </a:rPr>
              <a:t>for the lines part alone of </a:t>
            </a:r>
            <a:r>
              <a:rPr lang="en-US" altLang="zh-TW" dirty="0" smtClean="0">
                <a:solidFill>
                  <a:srgbClr val="FF0000"/>
                </a:solidFill>
              </a:rPr>
              <a:t>“b” </a:t>
            </a:r>
            <a:r>
              <a:rPr lang="zh-TW" altLang="en-US" dirty="0" smtClean="0"/>
              <a:t>與</a:t>
            </a:r>
            <a:r>
              <a:rPr lang="en-US" altLang="zh-TW" dirty="0" smtClean="0"/>
              <a:t>”b”</a:t>
            </a:r>
            <a:r>
              <a:rPr lang="zh-TW" altLang="en-US" dirty="0" smtClean="0"/>
              <a:t>相似但只畫線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"o" for both ‘</a:t>
            </a:r>
            <a:r>
              <a:rPr lang="en-US" altLang="zh-TW" dirty="0" err="1">
                <a:solidFill>
                  <a:srgbClr val="FF0000"/>
                </a:solidFill>
              </a:rPr>
              <a:t>overplotted</a:t>
            </a:r>
            <a:r>
              <a:rPr lang="en-US" altLang="zh-TW" dirty="0" smtClean="0">
                <a:solidFill>
                  <a:srgbClr val="FF0000"/>
                </a:solidFill>
              </a:rPr>
              <a:t>’</a:t>
            </a:r>
            <a:r>
              <a:rPr lang="zh-TW" altLang="en-US" dirty="0"/>
              <a:t>點與線都有</a:t>
            </a:r>
            <a:r>
              <a:rPr lang="zh-TW" altLang="en-US" dirty="0" smtClean="0"/>
              <a:t>但重疊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“h” </a:t>
            </a:r>
            <a:r>
              <a:rPr lang="en-US" altLang="zh-TW" dirty="0">
                <a:solidFill>
                  <a:srgbClr val="FF0000"/>
                </a:solidFill>
              </a:rPr>
              <a:t>for ‘histogram’ like (or ‘high-density’) vertical </a:t>
            </a:r>
            <a:r>
              <a:rPr lang="en-US" altLang="zh-TW" dirty="0" smtClean="0">
                <a:solidFill>
                  <a:srgbClr val="FF0000"/>
                </a:solidFill>
              </a:rPr>
              <a:t>lines</a:t>
            </a:r>
            <a:r>
              <a:rPr lang="zh-TW" altLang="en-US" dirty="0" smtClean="0"/>
              <a:t>垂直線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“s” </a:t>
            </a:r>
            <a:r>
              <a:rPr lang="en-US" altLang="zh-TW" dirty="0">
                <a:solidFill>
                  <a:srgbClr val="FF0000"/>
                </a:solidFill>
              </a:rPr>
              <a:t>for stair </a:t>
            </a:r>
            <a:r>
              <a:rPr lang="en-US" altLang="zh-TW" dirty="0" smtClean="0">
                <a:solidFill>
                  <a:srgbClr val="FF0000"/>
                </a:solidFill>
              </a:rPr>
              <a:t>steps</a:t>
            </a:r>
            <a:r>
              <a:rPr lang="zh-TW" altLang="en-US" dirty="0" smtClean="0"/>
              <a:t>階梯先橫再上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“S” </a:t>
            </a:r>
            <a:r>
              <a:rPr lang="en-US" altLang="zh-TW" dirty="0">
                <a:solidFill>
                  <a:srgbClr val="FF0000"/>
                </a:solidFill>
              </a:rPr>
              <a:t>for other </a:t>
            </a:r>
            <a:r>
              <a:rPr lang="en-US" altLang="zh-TW" dirty="0" smtClean="0">
                <a:solidFill>
                  <a:srgbClr val="FF0000"/>
                </a:solidFill>
              </a:rPr>
              <a:t>steps</a:t>
            </a:r>
            <a:r>
              <a:rPr lang="zh-TW" altLang="en-US" dirty="0" smtClean="0"/>
              <a:t>階梯先上再橫</a:t>
            </a:r>
            <a:r>
              <a:rPr lang="en-US" altLang="zh-TW" dirty="0" smtClean="0">
                <a:solidFill>
                  <a:srgbClr val="FF0000"/>
                </a:solidFill>
              </a:rPr>
              <a:t>,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“n” </a:t>
            </a:r>
            <a:r>
              <a:rPr lang="en-US" altLang="zh-TW" dirty="0">
                <a:solidFill>
                  <a:srgbClr val="FF0000"/>
                </a:solidFill>
              </a:rPr>
              <a:t>for no </a:t>
            </a:r>
            <a:r>
              <a:rPr lang="en-US" altLang="zh-TW" dirty="0" smtClean="0">
                <a:solidFill>
                  <a:srgbClr val="FF0000"/>
                </a:solidFill>
              </a:rPr>
              <a:t>plotting</a:t>
            </a:r>
            <a:r>
              <a:rPr lang="zh-TW" altLang="en-US" dirty="0" smtClean="0"/>
              <a:t>不畫點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08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畫折</a:t>
            </a:r>
            <a:r>
              <a:rPr lang="zh-TW" altLang="en-US" b="1" dirty="0">
                <a:solidFill>
                  <a:srgbClr val="00B050"/>
                </a:solidFill>
              </a:rPr>
              <a:t>線</a:t>
            </a:r>
            <a:r>
              <a:rPr lang="zh-TW" altLang="en-US" b="1" dirty="0" smtClean="0">
                <a:solidFill>
                  <a:srgbClr val="00B050"/>
                </a:solidFill>
              </a:rPr>
              <a:t>圖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plot(ACT ~ Year, data=</a:t>
            </a:r>
            <a:r>
              <a:rPr lang="en-US" altLang="zh-TW" dirty="0" err="1">
                <a:solidFill>
                  <a:srgbClr val="FF0000"/>
                </a:solidFill>
              </a:rPr>
              <a:t>austpop</a:t>
            </a:r>
            <a:r>
              <a:rPr lang="en-US" altLang="zh-TW" dirty="0">
                <a:solidFill>
                  <a:srgbClr val="FF0000"/>
                </a:solidFill>
              </a:rPr>
              <a:t>, type</a:t>
            </a:r>
            <a:r>
              <a:rPr lang="en-US" altLang="zh-TW" dirty="0" smtClean="0">
                <a:solidFill>
                  <a:srgbClr val="FF0000"/>
                </a:solidFill>
              </a:rPr>
              <a:t>=“c”)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987824" y="6132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/>
              <a:t>畫</a:t>
            </a:r>
            <a:r>
              <a:rPr lang="en-US" altLang="zh-TW" sz="2400" dirty="0"/>
              <a:t>1917</a:t>
            </a:r>
            <a:r>
              <a:rPr lang="zh-TW" altLang="en-US" sz="2400" dirty="0"/>
              <a:t>年至</a:t>
            </a:r>
            <a:r>
              <a:rPr lang="en-US" altLang="zh-TW" sz="2400" dirty="0"/>
              <a:t>1997</a:t>
            </a:r>
            <a:r>
              <a:rPr lang="zh-TW" altLang="en-US" sz="2400" dirty="0"/>
              <a:t>年間澳大利亞首都特區（</a:t>
            </a:r>
            <a:r>
              <a:rPr lang="en-US" altLang="zh-TW" sz="2400" dirty="0"/>
              <a:t>ACT</a:t>
            </a:r>
            <a:r>
              <a:rPr lang="zh-TW" altLang="en-US" sz="2400" dirty="0"/>
              <a:t>）的人口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76872"/>
            <a:ext cx="6876256" cy="43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84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畫折</a:t>
            </a:r>
            <a:r>
              <a:rPr lang="zh-TW" altLang="en-US" b="1" dirty="0">
                <a:solidFill>
                  <a:srgbClr val="00B050"/>
                </a:solidFill>
              </a:rPr>
              <a:t>線</a:t>
            </a:r>
            <a:r>
              <a:rPr lang="zh-TW" altLang="en-US" b="1" dirty="0" smtClean="0">
                <a:solidFill>
                  <a:srgbClr val="00B050"/>
                </a:solidFill>
              </a:rPr>
              <a:t>圖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plot(ACT ~ Year, data=</a:t>
            </a:r>
            <a:r>
              <a:rPr lang="en-US" altLang="zh-TW" dirty="0" err="1">
                <a:solidFill>
                  <a:srgbClr val="FF0000"/>
                </a:solidFill>
              </a:rPr>
              <a:t>austpop</a:t>
            </a:r>
            <a:r>
              <a:rPr lang="en-US" altLang="zh-TW" dirty="0">
                <a:solidFill>
                  <a:srgbClr val="FF0000"/>
                </a:solidFill>
              </a:rPr>
              <a:t>, type</a:t>
            </a:r>
            <a:r>
              <a:rPr lang="en-US" altLang="zh-TW" dirty="0" smtClean="0">
                <a:solidFill>
                  <a:srgbClr val="FF0000"/>
                </a:solidFill>
              </a:rPr>
              <a:t>=“o”)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987824" y="6132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/>
              <a:t>畫</a:t>
            </a:r>
            <a:r>
              <a:rPr lang="en-US" altLang="zh-TW" sz="2400" dirty="0"/>
              <a:t>1917</a:t>
            </a:r>
            <a:r>
              <a:rPr lang="zh-TW" altLang="en-US" sz="2400" dirty="0"/>
              <a:t>年至</a:t>
            </a:r>
            <a:r>
              <a:rPr lang="en-US" altLang="zh-TW" sz="2400" dirty="0"/>
              <a:t>1997</a:t>
            </a:r>
            <a:r>
              <a:rPr lang="zh-TW" altLang="en-US" sz="2400" dirty="0"/>
              <a:t>年間澳大利亞首都特區（</a:t>
            </a:r>
            <a:r>
              <a:rPr lang="en-US" altLang="zh-TW" sz="2400" dirty="0"/>
              <a:t>ACT</a:t>
            </a:r>
            <a:r>
              <a:rPr lang="zh-TW" altLang="en-US" sz="2400" dirty="0"/>
              <a:t>）的人口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76872"/>
            <a:ext cx="6948264" cy="43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63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畫折</a:t>
            </a:r>
            <a:r>
              <a:rPr lang="zh-TW" altLang="en-US" b="1" dirty="0">
                <a:solidFill>
                  <a:srgbClr val="00B050"/>
                </a:solidFill>
              </a:rPr>
              <a:t>線</a:t>
            </a:r>
            <a:r>
              <a:rPr lang="zh-TW" altLang="en-US" b="1" dirty="0" smtClean="0">
                <a:solidFill>
                  <a:srgbClr val="00B050"/>
                </a:solidFill>
              </a:rPr>
              <a:t>圖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plot(ACT ~ Year, data=</a:t>
            </a:r>
            <a:r>
              <a:rPr lang="en-US" altLang="zh-TW" dirty="0" err="1">
                <a:solidFill>
                  <a:srgbClr val="FF0000"/>
                </a:solidFill>
              </a:rPr>
              <a:t>austpop</a:t>
            </a:r>
            <a:r>
              <a:rPr lang="en-US" altLang="zh-TW" dirty="0">
                <a:solidFill>
                  <a:srgbClr val="FF0000"/>
                </a:solidFill>
              </a:rPr>
              <a:t>, type</a:t>
            </a:r>
            <a:r>
              <a:rPr lang="en-US" altLang="zh-TW" dirty="0" smtClean="0">
                <a:solidFill>
                  <a:srgbClr val="FF0000"/>
                </a:solidFill>
              </a:rPr>
              <a:t>=“h”)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987824" y="6132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/>
              <a:t>畫</a:t>
            </a:r>
            <a:r>
              <a:rPr lang="en-US" altLang="zh-TW" sz="2400" dirty="0"/>
              <a:t>1917</a:t>
            </a:r>
            <a:r>
              <a:rPr lang="zh-TW" altLang="en-US" sz="2400" dirty="0"/>
              <a:t>年至</a:t>
            </a:r>
            <a:r>
              <a:rPr lang="en-US" altLang="zh-TW" sz="2400" dirty="0"/>
              <a:t>1997</a:t>
            </a:r>
            <a:r>
              <a:rPr lang="zh-TW" altLang="en-US" sz="2400" dirty="0"/>
              <a:t>年間澳大利亞首都特區（</a:t>
            </a:r>
            <a:r>
              <a:rPr lang="en-US" altLang="zh-TW" sz="2400" dirty="0"/>
              <a:t>ACT</a:t>
            </a:r>
            <a:r>
              <a:rPr lang="zh-TW" altLang="en-US" sz="2400" dirty="0"/>
              <a:t>）的人口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76872"/>
            <a:ext cx="690969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2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畫折</a:t>
            </a:r>
            <a:r>
              <a:rPr lang="zh-TW" altLang="en-US" b="1" dirty="0">
                <a:solidFill>
                  <a:srgbClr val="00B050"/>
                </a:solidFill>
              </a:rPr>
              <a:t>線</a:t>
            </a:r>
            <a:r>
              <a:rPr lang="zh-TW" altLang="en-US" b="1" dirty="0" smtClean="0">
                <a:solidFill>
                  <a:srgbClr val="00B050"/>
                </a:solidFill>
              </a:rPr>
              <a:t>圖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plot(ACT ~ Year, data=</a:t>
            </a:r>
            <a:r>
              <a:rPr lang="en-US" altLang="zh-TW" dirty="0" err="1">
                <a:solidFill>
                  <a:srgbClr val="FF0000"/>
                </a:solidFill>
              </a:rPr>
              <a:t>austpop</a:t>
            </a:r>
            <a:r>
              <a:rPr lang="en-US" altLang="zh-TW" dirty="0">
                <a:solidFill>
                  <a:srgbClr val="FF0000"/>
                </a:solidFill>
              </a:rPr>
              <a:t>, type</a:t>
            </a:r>
            <a:r>
              <a:rPr lang="en-US" altLang="zh-TW" dirty="0" smtClean="0">
                <a:solidFill>
                  <a:srgbClr val="FF0000"/>
                </a:solidFill>
              </a:rPr>
              <a:t>=“s”)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987824" y="6132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/>
              <a:t>畫</a:t>
            </a:r>
            <a:r>
              <a:rPr lang="en-US" altLang="zh-TW" sz="2400" dirty="0"/>
              <a:t>1917</a:t>
            </a:r>
            <a:r>
              <a:rPr lang="zh-TW" altLang="en-US" sz="2400" dirty="0"/>
              <a:t>年至</a:t>
            </a:r>
            <a:r>
              <a:rPr lang="en-US" altLang="zh-TW" sz="2400" dirty="0"/>
              <a:t>1997</a:t>
            </a:r>
            <a:r>
              <a:rPr lang="zh-TW" altLang="en-US" sz="2400" dirty="0"/>
              <a:t>年間澳大利亞首都特區（</a:t>
            </a:r>
            <a:r>
              <a:rPr lang="en-US" altLang="zh-TW" sz="2400" dirty="0"/>
              <a:t>ACT</a:t>
            </a:r>
            <a:r>
              <a:rPr lang="zh-TW" altLang="en-US" sz="2400" dirty="0"/>
              <a:t>）的人口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04864"/>
            <a:ext cx="7159525" cy="452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34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畫折</a:t>
            </a:r>
            <a:r>
              <a:rPr lang="zh-TW" altLang="en-US" b="1" dirty="0">
                <a:solidFill>
                  <a:srgbClr val="00B050"/>
                </a:solidFill>
              </a:rPr>
              <a:t>線</a:t>
            </a:r>
            <a:r>
              <a:rPr lang="zh-TW" altLang="en-US" b="1" dirty="0" smtClean="0">
                <a:solidFill>
                  <a:srgbClr val="00B050"/>
                </a:solidFill>
              </a:rPr>
              <a:t>圖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plot(ACT ~ Year, data=</a:t>
            </a:r>
            <a:r>
              <a:rPr lang="en-US" altLang="zh-TW" dirty="0" err="1">
                <a:solidFill>
                  <a:srgbClr val="FF0000"/>
                </a:solidFill>
              </a:rPr>
              <a:t>austpop</a:t>
            </a:r>
            <a:r>
              <a:rPr lang="en-US" altLang="zh-TW" dirty="0">
                <a:solidFill>
                  <a:srgbClr val="FF0000"/>
                </a:solidFill>
              </a:rPr>
              <a:t>, type</a:t>
            </a:r>
            <a:r>
              <a:rPr lang="en-US" altLang="zh-TW" dirty="0" smtClean="0">
                <a:solidFill>
                  <a:srgbClr val="FF0000"/>
                </a:solidFill>
              </a:rPr>
              <a:t>=“S”)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987824" y="6132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/>
              <a:t>畫</a:t>
            </a:r>
            <a:r>
              <a:rPr lang="en-US" altLang="zh-TW" sz="2400" dirty="0"/>
              <a:t>1917</a:t>
            </a:r>
            <a:r>
              <a:rPr lang="zh-TW" altLang="en-US" sz="2400" dirty="0"/>
              <a:t>年至</a:t>
            </a:r>
            <a:r>
              <a:rPr lang="en-US" altLang="zh-TW" sz="2400" dirty="0"/>
              <a:t>1997</a:t>
            </a:r>
            <a:r>
              <a:rPr lang="zh-TW" altLang="en-US" sz="2400" dirty="0"/>
              <a:t>年間澳大利亞首都特區（</a:t>
            </a:r>
            <a:r>
              <a:rPr lang="en-US" altLang="zh-TW" sz="2400" dirty="0"/>
              <a:t>ACT</a:t>
            </a:r>
            <a:r>
              <a:rPr lang="zh-TW" altLang="en-US" sz="2400" dirty="0"/>
              <a:t>）的人口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76872"/>
            <a:ext cx="6866731" cy="44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6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畫折</a:t>
            </a:r>
            <a:r>
              <a:rPr lang="zh-TW" altLang="en-US" b="1" dirty="0">
                <a:solidFill>
                  <a:srgbClr val="00B050"/>
                </a:solidFill>
              </a:rPr>
              <a:t>線</a:t>
            </a:r>
            <a:r>
              <a:rPr lang="zh-TW" altLang="en-US" b="1" dirty="0" smtClean="0">
                <a:solidFill>
                  <a:srgbClr val="00B050"/>
                </a:solidFill>
              </a:rPr>
              <a:t>圖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plot(ACT ~ Year, data=</a:t>
            </a:r>
            <a:r>
              <a:rPr lang="en-US" altLang="zh-TW" dirty="0" err="1">
                <a:solidFill>
                  <a:srgbClr val="FF0000"/>
                </a:solidFill>
              </a:rPr>
              <a:t>austpop</a:t>
            </a:r>
            <a:r>
              <a:rPr lang="en-US" altLang="zh-TW" dirty="0">
                <a:solidFill>
                  <a:srgbClr val="FF0000"/>
                </a:solidFill>
              </a:rPr>
              <a:t>, type</a:t>
            </a:r>
            <a:r>
              <a:rPr lang="en-US" altLang="zh-TW" dirty="0" smtClean="0">
                <a:solidFill>
                  <a:srgbClr val="FF0000"/>
                </a:solidFill>
              </a:rPr>
              <a:t>=“n”)  </a:t>
            </a:r>
            <a:r>
              <a:rPr lang="en-US" altLang="zh-TW" dirty="0" smtClean="0"/>
              <a:t>#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zh-TW" altLang="en-US" dirty="0" smtClean="0"/>
              <a:t>不</a:t>
            </a:r>
            <a:r>
              <a:rPr lang="zh-TW" altLang="en-US" dirty="0"/>
              <a:t>畫點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987824" y="6132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400" dirty="0"/>
              <a:t>畫</a:t>
            </a:r>
            <a:r>
              <a:rPr lang="en-US" altLang="zh-TW" sz="2400" dirty="0"/>
              <a:t>1917</a:t>
            </a:r>
            <a:r>
              <a:rPr lang="zh-TW" altLang="en-US" sz="2400" dirty="0"/>
              <a:t>年至</a:t>
            </a:r>
            <a:r>
              <a:rPr lang="en-US" altLang="zh-TW" sz="2400" dirty="0"/>
              <a:t>1997</a:t>
            </a:r>
            <a:r>
              <a:rPr lang="zh-TW" altLang="en-US" sz="2400" dirty="0"/>
              <a:t>年間澳大利亞首都特區（</a:t>
            </a:r>
            <a:r>
              <a:rPr lang="en-US" altLang="zh-TW" sz="2400" dirty="0"/>
              <a:t>ACT</a:t>
            </a:r>
            <a:r>
              <a:rPr lang="zh-TW" altLang="en-US" sz="2400" dirty="0"/>
              <a:t>）的人口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40" y="2204864"/>
            <a:ext cx="7005984" cy="448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9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Plotting</a:t>
            </a:r>
            <a:r>
              <a:rPr lang="zh-TW" altLang="en-US" b="1" dirty="0" smtClean="0">
                <a:solidFill>
                  <a:srgbClr val="00B050"/>
                </a:solidFill>
              </a:rPr>
              <a:t>繪圖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/>
              <a:t>函</a:t>
            </a:r>
            <a:r>
              <a:rPr lang="zh-TW" altLang="en-US" sz="3600" dirty="0" smtClean="0"/>
              <a:t>數</a:t>
            </a:r>
            <a:r>
              <a:rPr lang="en-US" altLang="zh-TW" sz="3600" dirty="0" smtClean="0">
                <a:solidFill>
                  <a:srgbClr val="FF0000"/>
                </a:solidFill>
              </a:rPr>
              <a:t> </a:t>
            </a:r>
            <a:r>
              <a:rPr lang="en-US" altLang="zh-TW" sz="3600" dirty="0">
                <a:solidFill>
                  <a:srgbClr val="FF0000"/>
                </a:solidFill>
              </a:rPr>
              <a:t>plot(), points(), lines(), text(), </a:t>
            </a:r>
            <a:r>
              <a:rPr lang="en-US" altLang="zh-TW" sz="3600" dirty="0" err="1">
                <a:solidFill>
                  <a:srgbClr val="FF0000"/>
                </a:solidFill>
              </a:rPr>
              <a:t>mtext</a:t>
            </a:r>
            <a:r>
              <a:rPr lang="en-US" altLang="zh-TW" sz="3600" dirty="0">
                <a:solidFill>
                  <a:srgbClr val="FF0000"/>
                </a:solidFill>
              </a:rPr>
              <a:t>(), axis(), identify() </a:t>
            </a:r>
            <a:r>
              <a:rPr lang="zh-TW" altLang="en-US" sz="3600" dirty="0" smtClean="0"/>
              <a:t>等形成一整套個畫圖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、點、線、文字</a:t>
            </a:r>
            <a:r>
              <a:rPr lang="zh-TW" altLang="en-US" sz="3600" dirty="0" smtClean="0"/>
              <a:t>的工具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9217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附加</a:t>
            </a:r>
            <a:r>
              <a:rPr lang="zh-TW" altLang="en-US" b="1" dirty="0">
                <a:solidFill>
                  <a:srgbClr val="00B050"/>
                </a:solidFill>
              </a:rPr>
              <a:t>函</a:t>
            </a:r>
            <a:r>
              <a:rPr lang="zh-TW" altLang="en-US" b="1" dirty="0" smtClean="0">
                <a:solidFill>
                  <a:srgbClr val="00B050"/>
                </a:solidFill>
              </a:rPr>
              <a:t>數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points</a:t>
            </a:r>
            <a:r>
              <a:rPr lang="en-US" altLang="zh-TW" sz="2800" dirty="0">
                <a:solidFill>
                  <a:srgbClr val="FF0000"/>
                </a:solidFill>
              </a:rPr>
              <a:t>() </a:t>
            </a:r>
            <a:r>
              <a:rPr lang="zh-TW" altLang="en-US" sz="2800" dirty="0" smtClean="0"/>
              <a:t>加點到圖</a:t>
            </a:r>
            <a:r>
              <a:rPr lang="zh-TW" altLang="en-US" sz="2800" dirty="0"/>
              <a:t>上</a:t>
            </a:r>
            <a:r>
              <a:rPr lang="en-US" altLang="zh-TW" sz="2800" dirty="0" smtClean="0"/>
              <a:t>. 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lines()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zh-TW" altLang="en-US" sz="2800" dirty="0" smtClean="0"/>
              <a:t>加線到</a:t>
            </a:r>
            <a:r>
              <a:rPr lang="zh-TW" altLang="en-US" sz="2800" dirty="0"/>
              <a:t>圖上</a:t>
            </a:r>
            <a:r>
              <a:rPr lang="en-US" altLang="zh-TW" sz="2800" dirty="0" smtClean="0"/>
              <a:t>. 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text()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zh-TW" altLang="en-US" sz="2800" dirty="0" smtClean="0"/>
              <a:t>加文字到</a:t>
            </a:r>
            <a:r>
              <a:rPr lang="zh-TW" altLang="en-US" sz="2800" dirty="0"/>
              <a:t>圖</a:t>
            </a:r>
            <a:r>
              <a:rPr lang="zh-TW" altLang="en-US" sz="2800" dirty="0" smtClean="0"/>
              <a:t>上某位置</a:t>
            </a:r>
            <a:r>
              <a:rPr lang="en-US" altLang="zh-TW" sz="2800" dirty="0" smtClean="0"/>
              <a:t>.</a:t>
            </a:r>
          </a:p>
          <a:p>
            <a:r>
              <a:rPr lang="en-US" altLang="zh-TW" sz="2800" dirty="0" err="1" smtClean="0">
                <a:solidFill>
                  <a:srgbClr val="FF0000"/>
                </a:solidFill>
              </a:rPr>
              <a:t>mtext</a:t>
            </a:r>
            <a:r>
              <a:rPr lang="en-US" altLang="zh-TW" sz="2800" dirty="0" smtClean="0">
                <a:solidFill>
                  <a:srgbClr val="FF0000"/>
                </a:solidFill>
              </a:rPr>
              <a:t>()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zh-TW" altLang="en-US" sz="2800" dirty="0" smtClean="0"/>
              <a:t>加</a:t>
            </a:r>
            <a:r>
              <a:rPr lang="zh-TW" altLang="en-US" sz="2800" dirty="0"/>
              <a:t>文字</a:t>
            </a:r>
            <a:r>
              <a:rPr lang="zh-TW" altLang="en-US" sz="2800" dirty="0" smtClean="0"/>
              <a:t>到邊</a:t>
            </a:r>
            <a:r>
              <a:rPr lang="zh-TW" altLang="en-US" sz="2800" dirty="0"/>
              <a:t>界</a:t>
            </a:r>
            <a:r>
              <a:rPr lang="en-US" altLang="zh-TW" sz="2800" dirty="0" smtClean="0"/>
              <a:t>. 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axis() </a:t>
            </a:r>
            <a:r>
              <a:rPr lang="zh-TW" altLang="en-US" sz="2800" dirty="0" smtClean="0"/>
              <a:t>控制軸的刻度與標籤</a:t>
            </a:r>
            <a:r>
              <a:rPr lang="en-US" altLang="zh-TW" sz="2800" dirty="0" smtClean="0"/>
              <a:t>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09392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火箭推進燃料資料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4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&gt; rocket&lt;-read.csv(file="C:/RData/rocket.csv", header=T)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&gt; head(rocket)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0070C0"/>
                </a:solidFill>
              </a:rPr>
              <a:t>  observation strength   age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0070C0"/>
                </a:solidFill>
              </a:rPr>
              <a:t>1           1  </a:t>
            </a:r>
            <a:r>
              <a:rPr lang="zh-TW" altLang="en-US" sz="2800" dirty="0" smtClean="0">
                <a:solidFill>
                  <a:srgbClr val="0070C0"/>
                </a:solidFill>
              </a:rPr>
              <a:t>    </a:t>
            </a:r>
            <a:r>
              <a:rPr lang="en-US" altLang="zh-TW" sz="2800" dirty="0" smtClean="0">
                <a:solidFill>
                  <a:srgbClr val="0070C0"/>
                </a:solidFill>
              </a:rPr>
              <a:t>2158.70 </a:t>
            </a:r>
            <a:r>
              <a:rPr lang="en-US" altLang="zh-TW" sz="2800" dirty="0">
                <a:solidFill>
                  <a:srgbClr val="0070C0"/>
                </a:solidFill>
              </a:rPr>
              <a:t>15.50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0070C0"/>
                </a:solidFill>
              </a:rPr>
              <a:t>2           2  </a:t>
            </a:r>
            <a:r>
              <a:rPr lang="zh-TW" altLang="en-US" sz="2800" dirty="0" smtClean="0">
                <a:solidFill>
                  <a:srgbClr val="0070C0"/>
                </a:solidFill>
              </a:rPr>
              <a:t>    </a:t>
            </a:r>
            <a:r>
              <a:rPr lang="en-US" altLang="zh-TW" sz="2800" dirty="0" smtClean="0">
                <a:solidFill>
                  <a:srgbClr val="0070C0"/>
                </a:solidFill>
              </a:rPr>
              <a:t>1678.15 </a:t>
            </a:r>
            <a:r>
              <a:rPr lang="en-US" altLang="zh-TW" sz="2800" dirty="0">
                <a:solidFill>
                  <a:srgbClr val="0070C0"/>
                </a:solidFill>
              </a:rPr>
              <a:t>23.75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0070C0"/>
                </a:solidFill>
              </a:rPr>
              <a:t>3           3  </a:t>
            </a:r>
            <a:r>
              <a:rPr lang="zh-TW" altLang="en-US" sz="2800" dirty="0" smtClean="0">
                <a:solidFill>
                  <a:srgbClr val="0070C0"/>
                </a:solidFill>
              </a:rPr>
              <a:t>     </a:t>
            </a:r>
            <a:r>
              <a:rPr lang="en-US" altLang="zh-TW" sz="2800" dirty="0" smtClean="0">
                <a:solidFill>
                  <a:srgbClr val="0070C0"/>
                </a:solidFill>
              </a:rPr>
              <a:t>2316.00  </a:t>
            </a:r>
            <a:r>
              <a:rPr lang="en-US" altLang="zh-TW" sz="2800" dirty="0">
                <a:solidFill>
                  <a:srgbClr val="0070C0"/>
                </a:solidFill>
              </a:rPr>
              <a:t>8.00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0070C0"/>
                </a:solidFill>
              </a:rPr>
              <a:t>4           4  </a:t>
            </a:r>
            <a:r>
              <a:rPr lang="zh-TW" altLang="en-US" sz="2800" dirty="0" smtClean="0">
                <a:solidFill>
                  <a:srgbClr val="0070C0"/>
                </a:solidFill>
              </a:rPr>
              <a:t>    </a:t>
            </a:r>
            <a:r>
              <a:rPr lang="en-US" altLang="zh-TW" sz="2800" dirty="0" smtClean="0">
                <a:solidFill>
                  <a:srgbClr val="0070C0"/>
                </a:solidFill>
              </a:rPr>
              <a:t>2061.30 </a:t>
            </a:r>
            <a:r>
              <a:rPr lang="en-US" altLang="zh-TW" sz="2800" dirty="0">
                <a:solidFill>
                  <a:srgbClr val="0070C0"/>
                </a:solidFill>
              </a:rPr>
              <a:t>17.00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0070C0"/>
                </a:solidFill>
              </a:rPr>
              <a:t>5           5  </a:t>
            </a:r>
            <a:r>
              <a:rPr lang="zh-TW" altLang="en-US" sz="2800" dirty="0" smtClean="0">
                <a:solidFill>
                  <a:srgbClr val="0070C0"/>
                </a:solidFill>
              </a:rPr>
              <a:t>     </a:t>
            </a:r>
            <a:r>
              <a:rPr lang="en-US" altLang="zh-TW" sz="2800" dirty="0" smtClean="0">
                <a:solidFill>
                  <a:srgbClr val="0070C0"/>
                </a:solidFill>
              </a:rPr>
              <a:t>2207.50  </a:t>
            </a:r>
            <a:r>
              <a:rPr lang="en-US" altLang="zh-TW" sz="2800" dirty="0">
                <a:solidFill>
                  <a:srgbClr val="0070C0"/>
                </a:solidFill>
              </a:rPr>
              <a:t>5.50</a:t>
            </a: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0070C0"/>
                </a:solidFill>
              </a:rPr>
              <a:t>6           6  </a:t>
            </a:r>
            <a:r>
              <a:rPr lang="zh-TW" altLang="en-US" sz="2800" dirty="0" smtClean="0">
                <a:solidFill>
                  <a:srgbClr val="0070C0"/>
                </a:solidFill>
              </a:rPr>
              <a:t>    </a:t>
            </a:r>
            <a:r>
              <a:rPr lang="en-US" altLang="zh-TW" sz="2800" dirty="0" smtClean="0">
                <a:solidFill>
                  <a:srgbClr val="0070C0"/>
                </a:solidFill>
              </a:rPr>
              <a:t>1708.30 19.00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&gt; names(rocket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</a:rPr>
              <a:t>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變數名稱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>
                <a:solidFill>
                  <a:srgbClr val="0070C0"/>
                </a:solidFill>
              </a:rPr>
              <a:t>[1] "observation" "strength"    "age"        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&gt; dim(rocket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</a:rPr>
              <a:t>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個變數</a:t>
            </a:r>
            <a:r>
              <a:rPr lang="en-US" altLang="zh-TW" sz="2800" dirty="0" smtClean="0"/>
              <a:t>, 20</a:t>
            </a:r>
            <a:r>
              <a:rPr lang="zh-TW" altLang="en-US" sz="2800" dirty="0" smtClean="0"/>
              <a:t>個元素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>
                <a:solidFill>
                  <a:srgbClr val="0070C0"/>
                </a:solidFill>
              </a:rPr>
              <a:t>[1] 20  3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860032" y="627155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Strength </a:t>
            </a:r>
            <a:r>
              <a:rPr lang="zh-TW" altLang="en-US" sz="2400" dirty="0" smtClean="0"/>
              <a:t>切割力</a:t>
            </a:r>
            <a:endParaRPr lang="en-US" altLang="zh-TW" sz="2400" dirty="0" smtClean="0"/>
          </a:p>
          <a:p>
            <a:r>
              <a:rPr lang="en-US" altLang="zh-TW" sz="2400" dirty="0" smtClean="0"/>
              <a:t>Age</a:t>
            </a:r>
            <a:r>
              <a:rPr lang="zh-TW" altLang="en-US" sz="2400" dirty="0" smtClean="0"/>
              <a:t>年齡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51048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畫散佈圖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&gt; </a:t>
            </a:r>
            <a:r>
              <a:rPr lang="en-US" altLang="zh-TW" sz="2800" dirty="0">
                <a:solidFill>
                  <a:srgbClr val="FF0000"/>
                </a:solidFill>
              </a:rPr>
              <a:t>plot(</a:t>
            </a:r>
            <a:r>
              <a:rPr lang="en-US" altLang="zh-TW" sz="2800" dirty="0" err="1">
                <a:solidFill>
                  <a:srgbClr val="FF0000"/>
                </a:solidFill>
              </a:rPr>
              <a:t>rocket$age</a:t>
            </a:r>
            <a:r>
              <a:rPr lang="en-US" altLang="zh-TW" sz="2800" dirty="0">
                <a:solidFill>
                  <a:srgbClr val="FF0000"/>
                </a:solidFill>
              </a:rPr>
              <a:t>, </a:t>
            </a:r>
            <a:r>
              <a:rPr lang="en-US" altLang="zh-TW" sz="2800" dirty="0" err="1">
                <a:solidFill>
                  <a:srgbClr val="FF0000"/>
                </a:solidFill>
              </a:rPr>
              <a:t>rocket$strength</a:t>
            </a:r>
            <a:r>
              <a:rPr lang="en-US" altLang="zh-TW" sz="2800" dirty="0">
                <a:solidFill>
                  <a:srgbClr val="FF0000"/>
                </a:solidFill>
              </a:rPr>
              <a:t>) </a:t>
            </a:r>
            <a:r>
              <a:rPr lang="en-US" altLang="zh-TW" sz="2800" dirty="0"/>
              <a:t># make a scatter </a:t>
            </a:r>
            <a:r>
              <a:rPr lang="en-US" altLang="zh-TW" sz="2800" dirty="0" smtClean="0"/>
              <a:t>plot</a:t>
            </a:r>
            <a:endParaRPr lang="en-US" altLang="zh-TW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132855"/>
            <a:ext cx="5184576" cy="46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1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</a:t>
            </a:r>
            <a:r>
              <a:rPr lang="zh-TW" altLang="en-US" b="1" dirty="0">
                <a:solidFill>
                  <a:srgbClr val="00B050"/>
                </a:solidFill>
              </a:rPr>
              <a:t>多個圖在同一頁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&gt; attach(rocket)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&gt; par(</a:t>
            </a:r>
            <a:r>
              <a:rPr lang="en-US" altLang="zh-TW" sz="2800" dirty="0" err="1">
                <a:solidFill>
                  <a:srgbClr val="FF0000"/>
                </a:solidFill>
              </a:rPr>
              <a:t>mfrow</a:t>
            </a:r>
            <a:r>
              <a:rPr lang="en-US" altLang="zh-TW" sz="2800" dirty="0">
                <a:solidFill>
                  <a:srgbClr val="FF0000"/>
                </a:solidFill>
              </a:rPr>
              <a:t>=c(2,2</a:t>
            </a:r>
            <a:r>
              <a:rPr lang="en-US" altLang="zh-TW" sz="2800" dirty="0" smtClean="0">
                <a:solidFill>
                  <a:srgbClr val="FF0000"/>
                </a:solidFill>
              </a:rPr>
              <a:t>))</a:t>
            </a:r>
            <a:r>
              <a:rPr lang="zh-TW" altLang="en-US" sz="2800" dirty="0" smtClean="0">
                <a:solidFill>
                  <a:srgbClr val="FF0000"/>
                </a:solidFill>
              </a:rPr>
              <a:t>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一頁配置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列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行共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個圖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&gt; plot(age, strength) </a:t>
            </a:r>
            <a:r>
              <a:rPr lang="en-US" altLang="zh-TW" sz="2800" dirty="0"/>
              <a:t># </a:t>
            </a:r>
            <a:r>
              <a:rPr lang="zh-TW" altLang="en-US" sz="2800" dirty="0" smtClean="0"/>
              <a:t>點是空心圈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&gt; plot(age</a:t>
            </a:r>
            <a:r>
              <a:rPr lang="en-US" altLang="zh-TW" sz="2800" dirty="0">
                <a:solidFill>
                  <a:srgbClr val="FF0000"/>
                </a:solidFill>
              </a:rPr>
              <a:t>, strength, </a:t>
            </a:r>
            <a:r>
              <a:rPr lang="en-US" altLang="zh-TW" sz="2800" dirty="0" err="1">
                <a:solidFill>
                  <a:srgbClr val="FF0000"/>
                </a:solidFill>
              </a:rPr>
              <a:t>pch</a:t>
            </a:r>
            <a:r>
              <a:rPr lang="en-US" altLang="zh-TW" sz="2800" dirty="0">
                <a:solidFill>
                  <a:srgbClr val="FF0000"/>
                </a:solidFill>
              </a:rPr>
              <a:t>=16) 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800" dirty="0" smtClean="0"/>
              <a:t>   #</a:t>
            </a:r>
            <a:r>
              <a:rPr lang="zh-TW" altLang="en-US" sz="2800" dirty="0" smtClean="0"/>
              <a:t> </a:t>
            </a:r>
            <a:r>
              <a:rPr lang="en-US" altLang="zh-TW" sz="2800" dirty="0" err="1" smtClean="0"/>
              <a:t>pch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控制點的樣式</a:t>
            </a:r>
            <a:r>
              <a:rPr lang="en-US" altLang="zh-TW" sz="2800" dirty="0" smtClean="0"/>
              <a:t>, </a:t>
            </a:r>
            <a:r>
              <a:rPr lang="en-US" altLang="zh-TW" sz="2800" dirty="0" err="1" smtClean="0"/>
              <a:t>pch</a:t>
            </a:r>
            <a:r>
              <a:rPr lang="en-US" altLang="zh-TW" sz="2800" dirty="0" smtClean="0"/>
              <a:t>=16 </a:t>
            </a:r>
            <a:r>
              <a:rPr lang="zh-TW" altLang="en-US" sz="2800" dirty="0" smtClean="0"/>
              <a:t>點是實心</a:t>
            </a:r>
            <a:r>
              <a:rPr lang="zh-TW" altLang="en-US" sz="2800" dirty="0"/>
              <a:t>圈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&gt; plot(age</a:t>
            </a:r>
            <a:r>
              <a:rPr lang="en-US" altLang="zh-TW" sz="2800" dirty="0">
                <a:solidFill>
                  <a:srgbClr val="FF0000"/>
                </a:solidFill>
              </a:rPr>
              <a:t>, strength, </a:t>
            </a:r>
            <a:r>
              <a:rPr lang="en-US" altLang="zh-TW" sz="2800" dirty="0" err="1">
                <a:solidFill>
                  <a:srgbClr val="FF0000"/>
                </a:solidFill>
              </a:rPr>
              <a:t>pch</a:t>
            </a:r>
            <a:r>
              <a:rPr lang="en-US" altLang="zh-TW" sz="2800" dirty="0">
                <a:solidFill>
                  <a:srgbClr val="FF0000"/>
                </a:solidFill>
              </a:rPr>
              <a:t>=16, </a:t>
            </a:r>
            <a:r>
              <a:rPr lang="en-US" altLang="zh-TW" sz="2800" dirty="0" err="1">
                <a:solidFill>
                  <a:srgbClr val="FF0000"/>
                </a:solidFill>
              </a:rPr>
              <a:t>cex</a:t>
            </a:r>
            <a:r>
              <a:rPr lang="en-US" altLang="zh-TW" sz="2800" dirty="0">
                <a:solidFill>
                  <a:srgbClr val="FF0000"/>
                </a:solidFill>
              </a:rPr>
              <a:t>=2) 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800" dirty="0" smtClean="0"/>
              <a:t>   # </a:t>
            </a:r>
            <a:r>
              <a:rPr lang="en-US" altLang="zh-TW" sz="2800" dirty="0" err="1"/>
              <a:t>cex</a:t>
            </a:r>
            <a:r>
              <a:rPr lang="en-US" altLang="zh-TW" sz="2800" dirty="0"/>
              <a:t> </a:t>
            </a:r>
            <a:r>
              <a:rPr lang="zh-TW" altLang="en-US" sz="2800" dirty="0" smtClean="0"/>
              <a:t>控制大小</a:t>
            </a:r>
            <a:r>
              <a:rPr lang="en-US" altLang="zh-TW" sz="2800" dirty="0" smtClean="0"/>
              <a:t>, </a:t>
            </a:r>
            <a:r>
              <a:rPr lang="en-US" altLang="zh-TW" sz="2800" dirty="0" err="1" smtClean="0"/>
              <a:t>cex</a:t>
            </a:r>
            <a:r>
              <a:rPr lang="en-US" altLang="zh-TW" sz="2800" dirty="0" smtClean="0"/>
              <a:t>=2 </a:t>
            </a:r>
            <a:r>
              <a:rPr lang="zh-TW" altLang="en-US" sz="2800" dirty="0" smtClean="0"/>
              <a:t>兩倍大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&gt; plot(age</a:t>
            </a:r>
            <a:r>
              <a:rPr lang="en-US" altLang="zh-TW" sz="2800" dirty="0">
                <a:solidFill>
                  <a:srgbClr val="FF0000"/>
                </a:solidFill>
              </a:rPr>
              <a:t>, strength, </a:t>
            </a:r>
            <a:r>
              <a:rPr lang="en-US" altLang="zh-TW" sz="2800" dirty="0" err="1">
                <a:solidFill>
                  <a:srgbClr val="FF0000"/>
                </a:solidFill>
              </a:rPr>
              <a:t>pch</a:t>
            </a:r>
            <a:r>
              <a:rPr lang="en-US" altLang="zh-TW" sz="2800" dirty="0">
                <a:solidFill>
                  <a:srgbClr val="FF0000"/>
                </a:solidFill>
              </a:rPr>
              <a:t>=16, </a:t>
            </a:r>
            <a:r>
              <a:rPr lang="en-US" altLang="zh-TW" sz="2800" dirty="0" err="1">
                <a:solidFill>
                  <a:srgbClr val="FF0000"/>
                </a:solidFill>
              </a:rPr>
              <a:t>cex</a:t>
            </a:r>
            <a:r>
              <a:rPr lang="en-US" altLang="zh-TW" sz="2800" dirty="0">
                <a:solidFill>
                  <a:srgbClr val="FF0000"/>
                </a:solidFill>
              </a:rPr>
              <a:t>=2, col=2) 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800" dirty="0" smtClean="0"/>
              <a:t>   # </a:t>
            </a:r>
            <a:r>
              <a:rPr lang="en-US" altLang="zh-TW" sz="2800" dirty="0"/>
              <a:t>col </a:t>
            </a:r>
            <a:r>
              <a:rPr lang="zh-TW" altLang="en-US" sz="2800" dirty="0" smtClean="0"/>
              <a:t>控制顏色</a:t>
            </a:r>
            <a:r>
              <a:rPr lang="en-US" altLang="zh-TW" sz="2800" dirty="0" smtClean="0"/>
              <a:t>, col=2 </a:t>
            </a:r>
            <a:r>
              <a:rPr lang="zh-TW" altLang="en-US" sz="2800" dirty="0" smtClean="0"/>
              <a:t>是紅色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605558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838368" cy="62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77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err="1">
                <a:solidFill>
                  <a:srgbClr val="00B050"/>
                </a:solidFill>
              </a:rPr>
              <a:t>c</a:t>
            </a:r>
            <a:r>
              <a:rPr lang="en-US" altLang="zh-TW" b="1" dirty="0" err="1" smtClean="0">
                <a:solidFill>
                  <a:srgbClr val="00B050"/>
                </a:solidFill>
              </a:rPr>
              <a:t>ex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600" dirty="0" err="1">
                <a:solidFill>
                  <a:srgbClr val="FF0000"/>
                </a:solidFill>
              </a:rPr>
              <a:t>c</a:t>
            </a:r>
            <a:r>
              <a:rPr lang="en-US" altLang="zh-TW" sz="2600" dirty="0" err="1" smtClean="0">
                <a:solidFill>
                  <a:srgbClr val="FF0000"/>
                </a:solidFill>
              </a:rPr>
              <a:t>ex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設定繪圖</a:t>
            </a:r>
            <a:r>
              <a:rPr lang="zh-TW" altLang="en-US" sz="2600" dirty="0"/>
              <a:t>文字和符號</a:t>
            </a:r>
            <a:r>
              <a:rPr lang="zh-TW" altLang="en-US" sz="2600" dirty="0" smtClean="0"/>
              <a:t>相對於內設值應被</a:t>
            </a:r>
            <a:r>
              <a:rPr lang="zh-TW" altLang="en-US" sz="2600" dirty="0"/>
              <a:t>放大的</a:t>
            </a:r>
            <a:r>
              <a:rPr lang="zh-TW" altLang="en-US" sz="2600" dirty="0" smtClean="0"/>
              <a:t>量</a:t>
            </a:r>
            <a:endParaRPr lang="en-US" altLang="zh-TW" sz="2600" dirty="0" smtClean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r>
              <a:rPr lang="en-US" altLang="zh-TW" sz="2600" dirty="0" err="1" smtClean="0">
                <a:solidFill>
                  <a:srgbClr val="FF0000"/>
                </a:solidFill>
              </a:rPr>
              <a:t>cex.axis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設定軸刻度值應</a:t>
            </a:r>
            <a:r>
              <a:rPr lang="zh-TW" altLang="en-US" sz="2600" dirty="0"/>
              <a:t>被放大的量</a:t>
            </a:r>
            <a:endParaRPr lang="en-US" altLang="zh-TW" sz="2600" dirty="0"/>
          </a:p>
          <a:p>
            <a:pPr marL="0" indent="0">
              <a:buNone/>
            </a:pPr>
            <a:endParaRPr lang="en-US" altLang="zh-TW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600" dirty="0" err="1" smtClean="0">
                <a:solidFill>
                  <a:srgbClr val="FF0000"/>
                </a:solidFill>
              </a:rPr>
              <a:t>cex.lab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</a:t>
            </a:r>
            <a:r>
              <a:rPr lang="en-US" altLang="zh-TW" sz="2600" dirty="0" smtClean="0"/>
              <a:t>x, y</a:t>
            </a:r>
            <a:r>
              <a:rPr lang="zh-TW" altLang="en-US" sz="2600" dirty="0" smtClean="0"/>
              <a:t>軸標籤應</a:t>
            </a:r>
            <a:r>
              <a:rPr lang="zh-TW" altLang="en-US" sz="2600" dirty="0"/>
              <a:t>被放大的量</a:t>
            </a:r>
          </a:p>
          <a:p>
            <a:pPr marL="0" indent="0">
              <a:buNone/>
            </a:pPr>
            <a:endParaRPr lang="en-US" altLang="zh-TW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600" dirty="0" err="1" smtClean="0">
                <a:solidFill>
                  <a:srgbClr val="FF0000"/>
                </a:solidFill>
              </a:rPr>
              <a:t>cex.main</a:t>
            </a:r>
            <a:r>
              <a:rPr lang="en-US" altLang="zh-TW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</a:t>
            </a:r>
            <a:r>
              <a:rPr lang="zh-TW" altLang="en-US" sz="2600" dirty="0"/>
              <a:t>主</a:t>
            </a:r>
            <a:r>
              <a:rPr lang="zh-TW" altLang="en-US" sz="2600" dirty="0" smtClean="0"/>
              <a:t>標題應</a:t>
            </a:r>
            <a:r>
              <a:rPr lang="zh-TW" altLang="en-US" sz="2600" dirty="0"/>
              <a:t>被放大的量</a:t>
            </a:r>
          </a:p>
          <a:p>
            <a:pPr marL="0" indent="0">
              <a:buNone/>
            </a:pPr>
            <a:endParaRPr lang="en-US" altLang="zh-TW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600" dirty="0" err="1" smtClean="0">
                <a:solidFill>
                  <a:srgbClr val="FF0000"/>
                </a:solidFill>
              </a:rPr>
              <a:t>cex.sub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設定子標題</a:t>
            </a:r>
            <a:r>
              <a:rPr lang="zh-TW" altLang="en-US" sz="2600" dirty="0"/>
              <a:t>應被放大的量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2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Lucida Console" panose="020B0609040504020204" pitchFamily="49" charset="0"/>
              </a:rPr>
              <a:t>[1] 0.09615385 0.17857143 0.32258065 0.15625000 0.04608295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59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err="1">
                <a:solidFill>
                  <a:srgbClr val="00B050"/>
                </a:solidFill>
              </a:rPr>
              <a:t>c</a:t>
            </a:r>
            <a:r>
              <a:rPr lang="en-US" altLang="zh-TW" b="1" dirty="0" err="1" smtClean="0">
                <a:solidFill>
                  <a:srgbClr val="00B050"/>
                </a:solidFill>
              </a:rPr>
              <a:t>ex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par(</a:t>
            </a:r>
            <a:r>
              <a:rPr lang="en-US" altLang="zh-TW" sz="2600" dirty="0" err="1" smtClean="0"/>
              <a:t>mfrow</a:t>
            </a:r>
            <a:r>
              <a:rPr lang="en-US" altLang="zh-TW" sz="2600" dirty="0" smtClean="0"/>
              <a:t>=c(2,2))</a:t>
            </a:r>
            <a:r>
              <a:rPr lang="en-US" altLang="zh-TW" sz="2800" dirty="0"/>
              <a:t> 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</a:t>
            </a:r>
            <a:r>
              <a:rPr lang="zh-TW" altLang="en-US" sz="2800" dirty="0"/>
              <a:t>一頁配置</a:t>
            </a:r>
            <a:r>
              <a:rPr lang="en-US" altLang="zh-TW" sz="2800" dirty="0"/>
              <a:t>2</a:t>
            </a:r>
            <a:r>
              <a:rPr lang="zh-TW" altLang="en-US" sz="2800" dirty="0"/>
              <a:t>列</a:t>
            </a:r>
            <a:r>
              <a:rPr lang="en-US" altLang="zh-TW" sz="2800" dirty="0"/>
              <a:t>2</a:t>
            </a:r>
            <a:r>
              <a:rPr lang="zh-TW" altLang="en-US" sz="2800" dirty="0"/>
              <a:t>行共</a:t>
            </a:r>
            <a:r>
              <a:rPr lang="en-US" altLang="zh-TW" sz="2800" dirty="0"/>
              <a:t>4</a:t>
            </a:r>
            <a:r>
              <a:rPr lang="zh-TW" altLang="en-US" sz="2800" dirty="0"/>
              <a:t>個</a:t>
            </a:r>
            <a:r>
              <a:rPr lang="zh-TW" altLang="en-US" sz="2800" dirty="0" smtClean="0"/>
              <a:t>圖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plot(age</a:t>
            </a:r>
            <a:r>
              <a:rPr lang="en-US" altLang="zh-TW" sz="2600" dirty="0"/>
              <a:t>, strength, </a:t>
            </a:r>
            <a:r>
              <a:rPr lang="en-US" altLang="zh-TW" sz="2600" dirty="0" err="1"/>
              <a:t>pch</a:t>
            </a:r>
            <a:r>
              <a:rPr lang="en-US" altLang="zh-TW" sz="2600" dirty="0"/>
              <a:t>=16,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=2, </a:t>
            </a:r>
            <a:r>
              <a:rPr lang="en-US" altLang="zh-TW" sz="2600" dirty="0" err="1">
                <a:solidFill>
                  <a:srgbClr val="FF0000"/>
                </a:solidFill>
              </a:rPr>
              <a:t>cex.axis</a:t>
            </a:r>
            <a:r>
              <a:rPr lang="en-US" altLang="zh-TW" sz="2600" dirty="0">
                <a:solidFill>
                  <a:srgbClr val="FF0000"/>
                </a:solidFill>
              </a:rPr>
              <a:t>=1.5</a:t>
            </a:r>
            <a:r>
              <a:rPr lang="en-US" altLang="zh-TW" sz="2600" dirty="0"/>
              <a:t>)</a:t>
            </a:r>
          </a:p>
          <a:p>
            <a:pPr marL="0" indent="0">
              <a:buNone/>
            </a:pP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plot(age</a:t>
            </a:r>
            <a:r>
              <a:rPr lang="en-US" altLang="zh-TW" sz="2600" dirty="0"/>
              <a:t>, strength, </a:t>
            </a:r>
            <a:r>
              <a:rPr lang="en-US" altLang="zh-TW" sz="2600" dirty="0" err="1"/>
              <a:t>pch</a:t>
            </a:r>
            <a:r>
              <a:rPr lang="en-US" altLang="zh-TW" sz="2600" dirty="0"/>
              <a:t>=16,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=2, </a:t>
            </a:r>
            <a:r>
              <a:rPr lang="en-US" altLang="zh-TW" sz="2600" dirty="0" err="1">
                <a:solidFill>
                  <a:srgbClr val="FF0000"/>
                </a:solidFill>
              </a:rPr>
              <a:t>cex.lab</a:t>
            </a:r>
            <a:r>
              <a:rPr lang="en-US" altLang="zh-TW" sz="2600" dirty="0">
                <a:solidFill>
                  <a:srgbClr val="FF0000"/>
                </a:solidFill>
              </a:rPr>
              <a:t>=1.5</a:t>
            </a:r>
            <a:r>
              <a:rPr lang="en-US" altLang="zh-TW" sz="2600" dirty="0"/>
              <a:t>)</a:t>
            </a:r>
          </a:p>
          <a:p>
            <a:pPr marL="0" indent="0">
              <a:buNone/>
            </a:pP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plot(age</a:t>
            </a:r>
            <a:r>
              <a:rPr lang="en-US" altLang="zh-TW" sz="2600" dirty="0"/>
              <a:t>, strength, </a:t>
            </a:r>
            <a:r>
              <a:rPr lang="en-US" altLang="zh-TW" sz="2600" dirty="0" err="1"/>
              <a:t>pch</a:t>
            </a:r>
            <a:r>
              <a:rPr lang="en-US" altLang="zh-TW" sz="2600" dirty="0"/>
              <a:t>=16,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=2)</a:t>
            </a:r>
          </a:p>
          <a:p>
            <a:pPr marL="0" indent="0">
              <a:buNone/>
            </a:pP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title(main</a:t>
            </a:r>
            <a:r>
              <a:rPr lang="en-US" altLang="zh-TW" sz="2600" dirty="0"/>
              <a:t>="Scatter plot", </a:t>
            </a:r>
            <a:r>
              <a:rPr lang="en-US" altLang="zh-TW" sz="2600" dirty="0" err="1">
                <a:solidFill>
                  <a:srgbClr val="FF0000"/>
                </a:solidFill>
              </a:rPr>
              <a:t>cex.main</a:t>
            </a:r>
            <a:r>
              <a:rPr lang="en-US" altLang="zh-TW" sz="2600" dirty="0">
                <a:solidFill>
                  <a:srgbClr val="FF0000"/>
                </a:solidFill>
              </a:rPr>
              <a:t>=1.5</a:t>
            </a:r>
            <a:r>
              <a:rPr lang="en-US" altLang="zh-TW" sz="2600" dirty="0"/>
              <a:t>)</a:t>
            </a:r>
          </a:p>
          <a:p>
            <a:pPr marL="0" indent="0">
              <a:buNone/>
            </a:pP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plot(age</a:t>
            </a:r>
            <a:r>
              <a:rPr lang="en-US" altLang="zh-TW" sz="2600" dirty="0"/>
              <a:t>, strength, </a:t>
            </a:r>
            <a:r>
              <a:rPr lang="en-US" altLang="zh-TW" sz="2600" dirty="0" err="1"/>
              <a:t>pch</a:t>
            </a:r>
            <a:r>
              <a:rPr lang="en-US" altLang="zh-TW" sz="2600" dirty="0"/>
              <a:t>=16,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=2)</a:t>
            </a:r>
          </a:p>
          <a:p>
            <a:pPr marL="0" indent="0">
              <a:buNone/>
            </a:pP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title(main=“Scatter plot”, </a:t>
            </a:r>
            <a:r>
              <a:rPr lang="en-US" altLang="zh-TW" sz="2600" dirty="0" err="1"/>
              <a:t>cex.main</a:t>
            </a:r>
            <a:r>
              <a:rPr lang="en-US" altLang="zh-TW" sz="2600" dirty="0"/>
              <a:t>=1.5, sub</a:t>
            </a:r>
            <a:r>
              <a:rPr lang="en-US" altLang="zh-TW" sz="2600" dirty="0" smtClean="0"/>
              <a:t>=“rocket </a:t>
            </a:r>
            <a:r>
              <a:rPr lang="zh-TW" altLang="en-US" sz="2600" dirty="0" smtClean="0"/>
              <a:t> 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/>
              <a:t> </a:t>
            </a:r>
            <a:r>
              <a:rPr lang="zh-TW" altLang="en-US" sz="2600" dirty="0" smtClean="0"/>
              <a:t>  </a:t>
            </a:r>
            <a:r>
              <a:rPr lang="en-US" altLang="zh-TW" sz="2600" dirty="0" smtClean="0"/>
              <a:t>data</a:t>
            </a:r>
            <a:r>
              <a:rPr lang="en-US" altLang="zh-TW" sz="2600" dirty="0"/>
              <a:t>", </a:t>
            </a:r>
            <a:r>
              <a:rPr lang="en-US" altLang="zh-TW" sz="2600" dirty="0" err="1">
                <a:solidFill>
                  <a:srgbClr val="FF0000"/>
                </a:solidFill>
              </a:rPr>
              <a:t>cex.sub</a:t>
            </a:r>
            <a:r>
              <a:rPr lang="en-US" altLang="zh-TW" sz="2600" dirty="0">
                <a:solidFill>
                  <a:srgbClr val="FF0000"/>
                </a:solidFill>
              </a:rPr>
              <a:t>=1.3</a:t>
            </a:r>
            <a:r>
              <a:rPr lang="en-US" altLang="zh-TW" sz="2600" dirty="0"/>
              <a:t>)</a:t>
            </a:r>
            <a:endParaRPr lang="zh-TW" altLang="en-US" sz="2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2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Lucida Console" panose="020B0609040504020204" pitchFamily="49" charset="0"/>
              </a:rPr>
              <a:t>[1] 0.09615385 0.17857143 0.32258065 0.15625000 0.04608295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05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48680"/>
            <a:ext cx="907732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20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col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600" dirty="0" smtClean="0">
                <a:solidFill>
                  <a:srgbClr val="FF0000"/>
                </a:solidFill>
              </a:rPr>
              <a:t>col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設定繪圖</a:t>
            </a:r>
            <a:r>
              <a:rPr lang="zh-TW" altLang="en-US" sz="2600" dirty="0"/>
              <a:t>文字和</a:t>
            </a:r>
            <a:r>
              <a:rPr lang="zh-TW" altLang="en-US" sz="2600" dirty="0" smtClean="0"/>
              <a:t>符號的顏色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沒設時是黑色</a:t>
            </a:r>
            <a:r>
              <a:rPr lang="en-US" altLang="zh-TW" sz="2600" dirty="0" smtClean="0"/>
              <a:t>)</a:t>
            </a:r>
          </a:p>
          <a:p>
            <a:pPr marL="0" indent="0">
              <a:buNone/>
            </a:pPr>
            <a:r>
              <a:rPr lang="en-US" altLang="zh-TW" sz="2600" dirty="0" smtClean="0"/>
              <a:t>col=1</a:t>
            </a:r>
            <a:r>
              <a:rPr lang="zh-TW" altLang="en-US" sz="2600" dirty="0" smtClean="0"/>
              <a:t>黑</a:t>
            </a:r>
            <a:r>
              <a:rPr lang="en-US" altLang="zh-TW" sz="2600" dirty="0" smtClean="0"/>
              <a:t>, col=2</a:t>
            </a:r>
            <a:r>
              <a:rPr lang="zh-TW" altLang="en-US" sz="2600" dirty="0" smtClean="0"/>
              <a:t>紅</a:t>
            </a:r>
            <a:r>
              <a:rPr lang="en-US" altLang="zh-TW" sz="2600" dirty="0" smtClean="0"/>
              <a:t>, col=3</a:t>
            </a:r>
            <a:r>
              <a:rPr lang="zh-TW" altLang="en-US" sz="2600" dirty="0" smtClean="0"/>
              <a:t>綠</a:t>
            </a:r>
            <a:r>
              <a:rPr lang="en-US" altLang="zh-TW" sz="2600" dirty="0" smtClean="0"/>
              <a:t>, col=4</a:t>
            </a:r>
            <a:r>
              <a:rPr lang="zh-TW" altLang="en-US" sz="2600" dirty="0" smtClean="0"/>
              <a:t>深藍</a:t>
            </a:r>
            <a:r>
              <a:rPr lang="en-US" altLang="zh-TW" sz="2600" dirty="0" smtClean="0"/>
              <a:t>, col=5</a:t>
            </a:r>
            <a:r>
              <a:rPr lang="zh-TW" altLang="en-US" sz="2600" dirty="0" smtClean="0"/>
              <a:t>天藍</a:t>
            </a:r>
            <a:r>
              <a:rPr lang="en-US" altLang="zh-TW" sz="2600" dirty="0" smtClean="0"/>
              <a:t>, col=6</a:t>
            </a:r>
            <a:r>
              <a:rPr lang="zh-TW" altLang="en-US" sz="2600" dirty="0" smtClean="0"/>
              <a:t>玫瑰紅</a:t>
            </a:r>
            <a:r>
              <a:rPr lang="en-US" altLang="zh-TW" sz="2600" dirty="0" smtClean="0"/>
              <a:t>, col=7</a:t>
            </a:r>
            <a:r>
              <a:rPr lang="zh-TW" altLang="en-US" sz="2600" dirty="0" smtClean="0"/>
              <a:t>黃</a:t>
            </a:r>
            <a:endParaRPr lang="en-US" altLang="zh-TW" sz="2600" dirty="0"/>
          </a:p>
          <a:p>
            <a:pPr marL="0" indent="0">
              <a:buNone/>
            </a:pPr>
            <a:endParaRPr lang="en-US" altLang="zh-TW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600" dirty="0" err="1" smtClean="0">
                <a:solidFill>
                  <a:srgbClr val="FF0000"/>
                </a:solidFill>
              </a:rPr>
              <a:t>col.axis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設定軸刻度值</a:t>
            </a:r>
            <a:r>
              <a:rPr lang="zh-TW" altLang="en-US" sz="2600" dirty="0"/>
              <a:t>的</a:t>
            </a:r>
            <a:r>
              <a:rPr lang="zh-TW" altLang="en-US" sz="2600" dirty="0" smtClean="0"/>
              <a:t>顏色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600" dirty="0" err="1" smtClean="0">
                <a:solidFill>
                  <a:srgbClr val="FF0000"/>
                </a:solidFill>
              </a:rPr>
              <a:t>col.lab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</a:t>
            </a:r>
            <a:r>
              <a:rPr lang="en-US" altLang="zh-TW" sz="2600" dirty="0" smtClean="0"/>
              <a:t>x, y</a:t>
            </a:r>
            <a:r>
              <a:rPr lang="zh-TW" altLang="en-US" sz="2600" dirty="0" smtClean="0"/>
              <a:t>軸標籤</a:t>
            </a:r>
            <a:r>
              <a:rPr lang="zh-TW" altLang="en-US" sz="2600" dirty="0"/>
              <a:t>的</a:t>
            </a:r>
            <a:r>
              <a:rPr lang="zh-TW" altLang="en-US" sz="2600" dirty="0" smtClean="0"/>
              <a:t>顏色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600" dirty="0" err="1" smtClean="0">
                <a:solidFill>
                  <a:srgbClr val="FF0000"/>
                </a:solidFill>
              </a:rPr>
              <a:t>col.main</a:t>
            </a:r>
            <a:r>
              <a:rPr lang="en-US" altLang="zh-TW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</a:t>
            </a:r>
            <a:r>
              <a:rPr lang="zh-TW" altLang="en-US" sz="2600" dirty="0"/>
              <a:t>主</a:t>
            </a:r>
            <a:r>
              <a:rPr lang="zh-TW" altLang="en-US" sz="2600" dirty="0" smtClean="0"/>
              <a:t>標題</a:t>
            </a:r>
            <a:r>
              <a:rPr lang="zh-TW" altLang="en-US" sz="2600" dirty="0"/>
              <a:t>的</a:t>
            </a:r>
            <a:r>
              <a:rPr lang="zh-TW" altLang="en-US" sz="2600" dirty="0" smtClean="0"/>
              <a:t>顏色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600" dirty="0" err="1" smtClean="0">
                <a:solidFill>
                  <a:srgbClr val="FF0000"/>
                </a:solidFill>
              </a:rPr>
              <a:t>col.sub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設定子標題</a:t>
            </a:r>
            <a:r>
              <a:rPr lang="zh-TW" altLang="en-US" sz="2600" dirty="0"/>
              <a:t>的顏色</a:t>
            </a:r>
            <a:endParaRPr lang="en-US" altLang="zh-TW" sz="2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2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Lucida Console" panose="020B0609040504020204" pitchFamily="49" charset="0"/>
              </a:rPr>
              <a:t>[1] 0.09615385 0.17857143 0.32258065 0.15625000 0.04608295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68960"/>
            <a:ext cx="74771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4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col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par(</a:t>
            </a:r>
            <a:r>
              <a:rPr lang="en-US" altLang="zh-TW" sz="2600" dirty="0" err="1" smtClean="0"/>
              <a:t>mfrow</a:t>
            </a:r>
            <a:r>
              <a:rPr lang="en-US" altLang="zh-TW" sz="2600" dirty="0" smtClean="0"/>
              <a:t>=c(2,2</a:t>
            </a:r>
            <a:r>
              <a:rPr lang="en-US" altLang="zh-TW" sz="2600" dirty="0"/>
              <a:t>))</a:t>
            </a:r>
          </a:p>
          <a:p>
            <a:pPr marL="0" indent="0">
              <a:buNone/>
            </a:pP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plot(age</a:t>
            </a:r>
            <a:r>
              <a:rPr lang="en-US" altLang="zh-TW" sz="2600" dirty="0"/>
              <a:t>, strength, </a:t>
            </a:r>
            <a:r>
              <a:rPr lang="en-US" altLang="zh-TW" sz="2600" dirty="0" err="1"/>
              <a:t>pch</a:t>
            </a:r>
            <a:r>
              <a:rPr lang="en-US" altLang="zh-TW" sz="2600" dirty="0"/>
              <a:t>=16,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=2, </a:t>
            </a:r>
            <a:r>
              <a:rPr lang="en-US" altLang="zh-TW" sz="2600" dirty="0">
                <a:solidFill>
                  <a:srgbClr val="FF0000"/>
                </a:solidFill>
              </a:rPr>
              <a:t>col=2</a:t>
            </a:r>
            <a:r>
              <a:rPr lang="en-US" altLang="zh-TW" sz="2600" dirty="0"/>
              <a:t>)</a:t>
            </a:r>
          </a:p>
          <a:p>
            <a:pPr marL="0" indent="0">
              <a:buNone/>
            </a:pP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plot(age</a:t>
            </a:r>
            <a:r>
              <a:rPr lang="en-US" altLang="zh-TW" sz="2600" dirty="0"/>
              <a:t>, strength, </a:t>
            </a:r>
            <a:r>
              <a:rPr lang="en-US" altLang="zh-TW" sz="2600" dirty="0" err="1"/>
              <a:t>pch</a:t>
            </a:r>
            <a:r>
              <a:rPr lang="en-US" altLang="zh-TW" sz="2600" dirty="0"/>
              <a:t>=16,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=2, </a:t>
            </a:r>
            <a:r>
              <a:rPr lang="en-US" altLang="zh-TW" sz="2600" dirty="0" err="1">
                <a:solidFill>
                  <a:srgbClr val="FF0000"/>
                </a:solidFill>
              </a:rPr>
              <a:t>col.axis</a:t>
            </a:r>
            <a:r>
              <a:rPr lang="en-US" altLang="zh-TW" sz="2600" dirty="0">
                <a:solidFill>
                  <a:srgbClr val="FF0000"/>
                </a:solidFill>
              </a:rPr>
              <a:t>=3</a:t>
            </a:r>
            <a:r>
              <a:rPr lang="en-US" altLang="zh-TW" sz="2600" dirty="0"/>
              <a:t>)</a:t>
            </a:r>
          </a:p>
          <a:p>
            <a:pPr marL="0" indent="0">
              <a:buNone/>
            </a:pP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plot(age</a:t>
            </a:r>
            <a:r>
              <a:rPr lang="en-US" altLang="zh-TW" sz="2600" dirty="0"/>
              <a:t>, strength, </a:t>
            </a:r>
            <a:r>
              <a:rPr lang="en-US" altLang="zh-TW" sz="2600" dirty="0" err="1"/>
              <a:t>pch</a:t>
            </a:r>
            <a:r>
              <a:rPr lang="en-US" altLang="zh-TW" sz="2600" dirty="0"/>
              <a:t>=16,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=2, </a:t>
            </a:r>
            <a:r>
              <a:rPr lang="en-US" altLang="zh-TW" sz="2600" dirty="0" err="1">
                <a:solidFill>
                  <a:srgbClr val="FF0000"/>
                </a:solidFill>
              </a:rPr>
              <a:t>col.lab</a:t>
            </a:r>
            <a:r>
              <a:rPr lang="en-US" altLang="zh-TW" sz="2600" dirty="0">
                <a:solidFill>
                  <a:srgbClr val="FF0000"/>
                </a:solidFill>
              </a:rPr>
              <a:t>=4</a:t>
            </a:r>
            <a:r>
              <a:rPr lang="en-US" altLang="zh-TW" sz="2600" dirty="0"/>
              <a:t>)</a:t>
            </a:r>
          </a:p>
          <a:p>
            <a:pPr marL="0" indent="0">
              <a:buNone/>
            </a:pP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plot(age</a:t>
            </a:r>
            <a:r>
              <a:rPr lang="en-US" altLang="zh-TW" sz="2600" dirty="0"/>
              <a:t>, strength, </a:t>
            </a:r>
            <a:r>
              <a:rPr lang="en-US" altLang="zh-TW" sz="2600" dirty="0" err="1"/>
              <a:t>pch</a:t>
            </a:r>
            <a:r>
              <a:rPr lang="en-US" altLang="zh-TW" sz="2600" dirty="0"/>
              <a:t>=16,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=2)</a:t>
            </a:r>
          </a:p>
          <a:p>
            <a:pPr marL="0" indent="0">
              <a:buNone/>
            </a:pPr>
            <a:r>
              <a:rPr lang="en-US" altLang="zh-TW" sz="2600" dirty="0" smtClean="0"/>
              <a:t>&gt;</a:t>
            </a:r>
            <a:r>
              <a:rPr lang="zh-TW" altLang="en-US" sz="2600" dirty="0" smtClean="0"/>
              <a:t> </a:t>
            </a:r>
            <a:r>
              <a:rPr lang="en-US" altLang="zh-TW" sz="2600" dirty="0" smtClean="0"/>
              <a:t>title(main</a:t>
            </a:r>
            <a:r>
              <a:rPr lang="en-US" altLang="zh-TW" sz="2600" dirty="0"/>
              <a:t>="Scatter plot", </a:t>
            </a:r>
            <a:r>
              <a:rPr lang="en-US" altLang="zh-TW" sz="2600" dirty="0" err="1">
                <a:solidFill>
                  <a:srgbClr val="FF0000"/>
                </a:solidFill>
              </a:rPr>
              <a:t>col.main</a:t>
            </a:r>
            <a:r>
              <a:rPr lang="en-US" altLang="zh-TW" sz="2600" dirty="0">
                <a:solidFill>
                  <a:srgbClr val="FF0000"/>
                </a:solidFill>
              </a:rPr>
              <a:t>=6</a:t>
            </a:r>
            <a:r>
              <a:rPr lang="en-US" altLang="zh-TW" sz="2600" dirty="0"/>
              <a:t>, sub="rocket 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/>
              <a:t> </a:t>
            </a:r>
            <a:r>
              <a:rPr lang="zh-TW" altLang="en-US" sz="2600" dirty="0" smtClean="0"/>
              <a:t>  </a:t>
            </a:r>
            <a:r>
              <a:rPr lang="en-US" altLang="zh-TW" sz="2600" dirty="0" smtClean="0"/>
              <a:t>data</a:t>
            </a:r>
            <a:r>
              <a:rPr lang="en-US" altLang="zh-TW" sz="2600" dirty="0"/>
              <a:t>", </a:t>
            </a:r>
            <a:r>
              <a:rPr lang="en-US" altLang="zh-TW" sz="2600" dirty="0" err="1">
                <a:solidFill>
                  <a:srgbClr val="FF0000"/>
                </a:solidFill>
              </a:rPr>
              <a:t>col.sub</a:t>
            </a:r>
            <a:r>
              <a:rPr lang="en-US" altLang="zh-TW" sz="2600" dirty="0">
                <a:solidFill>
                  <a:srgbClr val="FF0000"/>
                </a:solidFill>
              </a:rPr>
              <a:t>=2</a:t>
            </a:r>
            <a:r>
              <a:rPr lang="en-US" altLang="zh-TW" sz="2600" dirty="0"/>
              <a:t>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2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Lucida Console" panose="020B0609040504020204" pitchFamily="49" charset="0"/>
              </a:rPr>
              <a:t>[1] 0.09615385 0.17857143 0.32258065 0.15625000 0.04608295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8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plot()</a:t>
            </a:r>
            <a:r>
              <a:rPr lang="zh-TW" altLang="en-US" b="1" dirty="0" smtClean="0">
                <a:solidFill>
                  <a:srgbClr val="00B050"/>
                </a:solidFill>
              </a:rPr>
              <a:t> 與相關函數</a:t>
            </a:r>
            <a:endParaRPr lang="zh-TW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sz="2800" dirty="0" smtClean="0"/>
                  <a:t>下面都是</a:t>
                </a:r>
                <a:r>
                  <a:rPr lang="en-US" altLang="zh-TW" sz="2800" dirty="0" smtClean="0"/>
                  <a:t>plot </a:t>
                </a:r>
                <a:r>
                  <a:rPr lang="en-US" altLang="zh-TW" sz="2800" dirty="0"/>
                  <a:t>y against x:</a:t>
                </a:r>
              </a:p>
              <a:p>
                <a:pPr marL="0" indent="0">
                  <a:buNone/>
                </a:pPr>
                <a:r>
                  <a:rPr lang="en-US" altLang="zh-TW" sz="2800" dirty="0">
                    <a:solidFill>
                      <a:srgbClr val="FF0000"/>
                    </a:solidFill>
                  </a:rPr>
                  <a:t>plot(y ~ x) </a:t>
                </a:r>
                <a:r>
                  <a:rPr lang="en-US" altLang="zh-TW" sz="2800" dirty="0"/>
                  <a:t># Use a formula to specify the graph</a:t>
                </a:r>
              </a:p>
              <a:p>
                <a:pPr marL="0" indent="0">
                  <a:buNone/>
                </a:pPr>
                <a:r>
                  <a:rPr lang="en-US" altLang="zh-TW" sz="2800" dirty="0">
                    <a:solidFill>
                      <a:srgbClr val="FF0000"/>
                    </a:solidFill>
                  </a:rPr>
                  <a:t>plot(x, y) </a:t>
                </a:r>
                <a:r>
                  <a:rPr lang="en-US" altLang="zh-TW" sz="2800" dirty="0"/>
                  <a:t>#</a:t>
                </a:r>
              </a:p>
              <a:p>
                <a:pPr marL="0" indent="0">
                  <a:buNone/>
                </a:pPr>
                <a:r>
                  <a:rPr lang="zh-TW" altLang="en-US" sz="2800" dirty="0" smtClean="0"/>
                  <a:t>明顯地</a:t>
                </a:r>
                <a:r>
                  <a:rPr lang="en-US" altLang="zh-TW" sz="2800" dirty="0"/>
                  <a:t>,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x </a:t>
                </a:r>
                <a:r>
                  <a:rPr lang="zh-TW" altLang="en-US" sz="2800" dirty="0"/>
                  <a:t>與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y </a:t>
                </a:r>
                <a:r>
                  <a:rPr lang="zh-TW" altLang="en-US" sz="2800" dirty="0" smtClean="0"/>
                  <a:t>必須等長</a:t>
                </a:r>
              </a:p>
              <a:p>
                <a:pPr marL="0" indent="0">
                  <a:buNone/>
                </a:pPr>
                <a:r>
                  <a:rPr lang="zh-TW" altLang="en-US" sz="2800" dirty="0" smtClean="0"/>
                  <a:t>試畫</a:t>
                </a:r>
                <a:r>
                  <a:rPr lang="en-US" altLang="zh-TW" sz="2800" dirty="0" smtClean="0"/>
                  <a:t>sin0</a:t>
                </a:r>
                <a:r>
                  <a:rPr lang="zh-TW" altLang="en-US" sz="2800" dirty="0" smtClean="0"/>
                  <a:t>到</a:t>
                </a:r>
                <a:r>
                  <a:rPr lang="en-US" altLang="zh-TW" sz="2800" dirty="0" smtClean="0"/>
                  <a:t>sin2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TW" sz="2800" dirty="0"/>
              </a:p>
              <a:p>
                <a:pPr marL="0" indent="0">
                  <a:buNone/>
                </a:pP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&gt;</a:t>
                </a:r>
                <a:r>
                  <a:rPr lang="zh-TW" alt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plot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((0:20)*pi/10, sin((0:20)*pi/10))</a:t>
                </a:r>
              </a:p>
              <a:p>
                <a:pPr marL="0" indent="0">
                  <a:buNone/>
                </a:pP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&gt;</a:t>
                </a:r>
                <a:r>
                  <a:rPr lang="zh-TW" alt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plot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((1:30)*0.92, sin((1:30)*0.92))</a:t>
                </a:r>
                <a:endParaRPr lang="zh-TW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367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76672"/>
            <a:ext cx="906780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52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err="1">
                <a:solidFill>
                  <a:srgbClr val="00B050"/>
                </a:solidFill>
              </a:rPr>
              <a:t>p</a:t>
            </a:r>
            <a:r>
              <a:rPr lang="en-US" altLang="zh-TW" b="1" dirty="0" err="1" smtClean="0">
                <a:solidFill>
                  <a:srgbClr val="00B050"/>
                </a:solidFill>
              </a:rPr>
              <a:t>ch</a:t>
            </a:r>
            <a:r>
              <a:rPr lang="zh-TW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zh-TW" b="1" dirty="0" smtClean="0">
                <a:solidFill>
                  <a:srgbClr val="00B050"/>
                </a:solidFill>
              </a:rPr>
              <a:t>(point character)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2600" dirty="0" err="1" smtClean="0">
                <a:solidFill>
                  <a:srgbClr val="FF0000"/>
                </a:solidFill>
              </a:rPr>
              <a:t>pch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設定圖的點的符號的類型</a:t>
            </a:r>
            <a:endParaRPr lang="en-US" altLang="zh-TW" sz="2600" dirty="0" smtClean="0"/>
          </a:p>
          <a:p>
            <a:pPr marL="0" indent="0">
              <a:buNone/>
            </a:pP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 err="1" smtClean="0"/>
              <a:t>NA_integer</a:t>
            </a:r>
            <a:r>
              <a:rPr lang="en-US" altLang="zh-TW" sz="2600" dirty="0"/>
              <a:t>_: </a:t>
            </a:r>
            <a:r>
              <a:rPr lang="zh-TW" altLang="en-US" sz="2600" dirty="0"/>
              <a:t>沒</a:t>
            </a:r>
            <a:r>
              <a:rPr lang="zh-TW" altLang="en-US" sz="2600" dirty="0" smtClean="0"/>
              <a:t>符號</a:t>
            </a:r>
            <a:r>
              <a:rPr lang="en-US" altLang="zh-TW" sz="2600" dirty="0" smtClean="0"/>
              <a:t>.</a:t>
            </a:r>
            <a:endParaRPr lang="en-US" altLang="zh-TW" sz="2600" dirty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r>
              <a:rPr lang="en-US" altLang="zh-TW" sz="2600" dirty="0"/>
              <a:t>0:18: </a:t>
            </a:r>
            <a:r>
              <a:rPr lang="zh-TW" altLang="en-US" sz="2600" dirty="0" smtClean="0"/>
              <a:t>與</a:t>
            </a:r>
            <a:r>
              <a:rPr lang="en-US" altLang="zh-TW" sz="2600" dirty="0" smtClean="0"/>
              <a:t>S</a:t>
            </a:r>
            <a:r>
              <a:rPr lang="zh-TW" altLang="en-US" sz="2600" dirty="0" smtClean="0"/>
              <a:t>相容的向量符號</a:t>
            </a:r>
            <a:r>
              <a:rPr lang="en-US" altLang="zh-TW" sz="2600" dirty="0" smtClean="0"/>
              <a:t>.</a:t>
            </a:r>
            <a:endParaRPr lang="en-US" altLang="zh-TW" sz="2600" dirty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r>
              <a:rPr lang="en-US" altLang="zh-TW" sz="2600" dirty="0"/>
              <a:t>19:25: </a:t>
            </a:r>
            <a:r>
              <a:rPr lang="zh-TW" altLang="en-US" sz="2600" dirty="0" smtClean="0"/>
              <a:t>進階</a:t>
            </a:r>
            <a:r>
              <a:rPr lang="en-US" altLang="zh-TW" sz="2600" dirty="0" smtClean="0"/>
              <a:t> </a:t>
            </a:r>
            <a:r>
              <a:rPr lang="en-US" altLang="zh-TW" sz="2600" dirty="0"/>
              <a:t>R </a:t>
            </a:r>
            <a:r>
              <a:rPr lang="zh-TW" altLang="en-US" sz="2600" dirty="0" smtClean="0"/>
              <a:t>向量符號</a:t>
            </a:r>
            <a:r>
              <a:rPr lang="en-US" altLang="zh-TW" sz="2600" dirty="0" smtClean="0"/>
              <a:t>.</a:t>
            </a:r>
            <a:endParaRPr lang="en-US" altLang="zh-TW" sz="2600" dirty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r>
              <a:rPr lang="en-US" altLang="zh-TW" sz="2600" dirty="0"/>
              <a:t>26:31: </a:t>
            </a:r>
            <a:r>
              <a:rPr lang="zh-TW" altLang="en-US" sz="2600" dirty="0" smtClean="0"/>
              <a:t>沒使</a:t>
            </a:r>
            <a:r>
              <a:rPr lang="zh-TW" altLang="en-US" sz="2600" dirty="0"/>
              <a:t>用</a:t>
            </a:r>
            <a:r>
              <a:rPr lang="en-US" altLang="zh-TW" sz="2600" dirty="0" smtClean="0"/>
              <a:t> (</a:t>
            </a:r>
            <a:r>
              <a:rPr lang="zh-TW" altLang="en-US" sz="2600" dirty="0" smtClean="0"/>
              <a:t>請</a:t>
            </a:r>
            <a:r>
              <a:rPr lang="zh-TW" altLang="en-US" sz="2600" dirty="0"/>
              <a:t>忽略</a:t>
            </a:r>
            <a:r>
              <a:rPr lang="en-US" altLang="zh-TW" sz="2600" dirty="0" smtClean="0"/>
              <a:t>).</a:t>
            </a:r>
            <a:endParaRPr lang="en-US" altLang="zh-TW" sz="2600" dirty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r>
              <a:rPr lang="en-US" altLang="zh-TW" sz="2600" dirty="0"/>
              <a:t>32:127: </a:t>
            </a:r>
            <a:r>
              <a:rPr lang="en-US" altLang="zh-TW" sz="2600" dirty="0" smtClean="0"/>
              <a:t>ASCII</a:t>
            </a:r>
            <a:r>
              <a:rPr lang="zh-TW" altLang="en-US" sz="2600" dirty="0" smtClean="0"/>
              <a:t> 字符</a:t>
            </a:r>
            <a:r>
              <a:rPr lang="en-US" altLang="zh-TW" sz="2600" dirty="0" smtClean="0"/>
              <a:t>.</a:t>
            </a:r>
            <a:endParaRPr lang="en-US" altLang="zh-TW" sz="2600" dirty="0"/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r>
              <a:rPr lang="en-US" altLang="zh-TW" sz="2600" dirty="0"/>
              <a:t>128:255 native characters only in a single-byte locale and for the symbol font. (128:159 are only used on Windows.)</a:t>
            </a:r>
          </a:p>
          <a:p>
            <a:pPr marL="0" indent="0">
              <a:buNone/>
            </a:pPr>
            <a:endParaRPr lang="en-US" altLang="zh-TW" sz="2600" dirty="0"/>
          </a:p>
          <a:p>
            <a:pPr marL="0" indent="0">
              <a:buNone/>
            </a:pPr>
            <a:r>
              <a:rPr lang="en-US" altLang="zh-TW" sz="2600" dirty="0"/>
              <a:t>-32 ... Unicode code point (where supported).</a:t>
            </a:r>
          </a:p>
        </p:txBody>
      </p:sp>
    </p:spTree>
    <p:extLst>
      <p:ext uri="{BB962C8B-B14F-4D97-AF65-F5344CB8AC3E}">
        <p14:creationId xmlns:p14="http://schemas.microsoft.com/office/powerpoint/2010/main" val="2400297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506568"/>
            <a:ext cx="8324850" cy="5086350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smtClean="0">
                <a:solidFill>
                  <a:srgbClr val="00B050"/>
                </a:solidFill>
              </a:rPr>
              <a:t>pch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3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err="1" smtClean="0">
                <a:solidFill>
                  <a:srgbClr val="00B050"/>
                </a:solidFill>
              </a:rPr>
              <a:t>pch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600" dirty="0" smtClean="0"/>
              <a:t>&gt; par(</a:t>
            </a:r>
            <a:r>
              <a:rPr lang="en-US" altLang="zh-TW" sz="2600" dirty="0" err="1" smtClean="0"/>
              <a:t>mfrow</a:t>
            </a:r>
            <a:r>
              <a:rPr lang="en-US" altLang="zh-TW" sz="2600" dirty="0" smtClean="0"/>
              <a:t>=c(2,2</a:t>
            </a:r>
            <a:r>
              <a:rPr lang="en-US" altLang="zh-TW" sz="2600" dirty="0"/>
              <a:t>))</a:t>
            </a:r>
          </a:p>
          <a:p>
            <a:pPr marL="0" indent="0">
              <a:buNone/>
            </a:pPr>
            <a:r>
              <a:rPr lang="en-US" altLang="zh-TW" sz="2600" dirty="0" smtClean="0"/>
              <a:t>&gt; plot(age</a:t>
            </a:r>
            <a:r>
              <a:rPr lang="en-US" altLang="zh-TW" sz="2600" dirty="0"/>
              <a:t>, strength, </a:t>
            </a:r>
            <a:r>
              <a:rPr lang="en-US" altLang="zh-TW" sz="2600" dirty="0" err="1">
                <a:solidFill>
                  <a:srgbClr val="FF0000"/>
                </a:solidFill>
              </a:rPr>
              <a:t>pch</a:t>
            </a:r>
            <a:r>
              <a:rPr lang="en-US" altLang="zh-TW" sz="2600" dirty="0">
                <a:solidFill>
                  <a:srgbClr val="FF0000"/>
                </a:solidFill>
              </a:rPr>
              <a:t>=15</a:t>
            </a:r>
            <a:r>
              <a:rPr lang="en-US" altLang="zh-TW" sz="2600" dirty="0"/>
              <a:t>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=2, col=2, </a:t>
            </a:r>
            <a:r>
              <a:rPr lang="en-US" altLang="zh-TW" sz="2600" dirty="0" err="1"/>
              <a:t>cex.lab</a:t>
            </a:r>
            <a:r>
              <a:rPr lang="en-US" altLang="zh-TW" sz="2600" dirty="0"/>
              <a:t>=1.5) </a:t>
            </a:r>
          </a:p>
          <a:p>
            <a:pPr marL="0" indent="0">
              <a:buNone/>
            </a:pPr>
            <a:r>
              <a:rPr lang="en-US" altLang="zh-TW" sz="2600" dirty="0" smtClean="0"/>
              <a:t>&gt; plot(age</a:t>
            </a:r>
            <a:r>
              <a:rPr lang="en-US" altLang="zh-TW" sz="2600" dirty="0"/>
              <a:t>, strength, </a:t>
            </a:r>
            <a:r>
              <a:rPr lang="en-US" altLang="zh-TW" sz="2600" dirty="0" err="1" smtClean="0">
                <a:solidFill>
                  <a:srgbClr val="FF0000"/>
                </a:solidFill>
              </a:rPr>
              <a:t>pch</a:t>
            </a:r>
            <a:r>
              <a:rPr lang="en-US" altLang="zh-TW" sz="2600" dirty="0" smtClean="0">
                <a:solidFill>
                  <a:srgbClr val="FF0000"/>
                </a:solidFill>
              </a:rPr>
              <a:t>=19</a:t>
            </a:r>
            <a:r>
              <a:rPr lang="en-US" altLang="zh-TW" sz="2600" dirty="0" smtClean="0"/>
              <a:t>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=2, col=2, </a:t>
            </a:r>
            <a:r>
              <a:rPr lang="en-US" altLang="zh-TW" sz="2600" dirty="0" err="1"/>
              <a:t>cex.lab</a:t>
            </a:r>
            <a:r>
              <a:rPr lang="en-US" altLang="zh-TW" sz="2600" dirty="0"/>
              <a:t>=1.5) </a:t>
            </a:r>
          </a:p>
          <a:p>
            <a:pPr marL="0" indent="0">
              <a:buNone/>
            </a:pPr>
            <a:r>
              <a:rPr lang="en-US" altLang="zh-TW" sz="2600" dirty="0" smtClean="0"/>
              <a:t>&gt; plot(age</a:t>
            </a:r>
            <a:r>
              <a:rPr lang="en-US" altLang="zh-TW" sz="2600" dirty="0"/>
              <a:t>, strength, </a:t>
            </a:r>
            <a:r>
              <a:rPr lang="en-US" altLang="zh-TW" sz="2600" dirty="0" err="1">
                <a:solidFill>
                  <a:srgbClr val="FF0000"/>
                </a:solidFill>
              </a:rPr>
              <a:t>pch</a:t>
            </a:r>
            <a:r>
              <a:rPr lang="en-US" altLang="zh-TW" sz="2600" dirty="0">
                <a:solidFill>
                  <a:srgbClr val="FF0000"/>
                </a:solidFill>
              </a:rPr>
              <a:t>=8</a:t>
            </a:r>
            <a:r>
              <a:rPr lang="en-US" altLang="zh-TW" sz="2600" dirty="0"/>
              <a:t>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=2, col=2, </a:t>
            </a:r>
            <a:r>
              <a:rPr lang="en-US" altLang="zh-TW" sz="2600" dirty="0" err="1"/>
              <a:t>cex.lab</a:t>
            </a:r>
            <a:r>
              <a:rPr lang="en-US" altLang="zh-TW" sz="2600" dirty="0"/>
              <a:t>=1.5) </a:t>
            </a:r>
          </a:p>
          <a:p>
            <a:pPr marL="0" indent="0">
              <a:buNone/>
            </a:pPr>
            <a:r>
              <a:rPr lang="en-US" altLang="zh-TW" sz="2600" dirty="0" smtClean="0"/>
              <a:t>&gt; plot(age</a:t>
            </a:r>
            <a:r>
              <a:rPr lang="en-US" altLang="zh-TW" sz="2600" dirty="0"/>
              <a:t>, strength, </a:t>
            </a:r>
            <a:r>
              <a:rPr lang="en-US" altLang="zh-TW" sz="2600" dirty="0" err="1">
                <a:solidFill>
                  <a:srgbClr val="FF0000"/>
                </a:solidFill>
              </a:rPr>
              <a:t>pch</a:t>
            </a:r>
            <a:r>
              <a:rPr lang="en-US" altLang="zh-TW" sz="2600" dirty="0">
                <a:solidFill>
                  <a:srgbClr val="FF0000"/>
                </a:solidFill>
              </a:rPr>
              <a:t>=3</a:t>
            </a:r>
            <a:r>
              <a:rPr lang="en-US" altLang="zh-TW" sz="2600" dirty="0"/>
              <a:t>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=2, col=2, </a:t>
            </a:r>
            <a:r>
              <a:rPr lang="en-US" altLang="zh-TW" sz="2600" dirty="0" err="1"/>
              <a:t>cex.lab</a:t>
            </a:r>
            <a:r>
              <a:rPr lang="en-US" altLang="zh-TW" sz="2600" dirty="0"/>
              <a:t>=1.5)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2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Lucida Console" panose="020B0609040504020204" pitchFamily="49" charset="0"/>
              </a:rPr>
              <a:t>[1] 0.09615385 0.17857143 0.32258065 0.15625000 0.04608295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57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524594"/>
            <a:ext cx="91154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36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font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600" dirty="0" smtClean="0"/>
              <a:t>設</a:t>
            </a:r>
            <a:r>
              <a:rPr lang="zh-TW" altLang="en-US" sz="2600" dirty="0"/>
              <a:t>定</a:t>
            </a:r>
            <a:r>
              <a:rPr lang="zh-TW" altLang="en-US" sz="2600" dirty="0" smtClean="0"/>
              <a:t>使用的文字字體。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 smtClean="0">
                <a:solidFill>
                  <a:srgbClr val="FF0000"/>
                </a:solidFill>
              </a:rPr>
              <a:t>1</a:t>
            </a:r>
            <a:r>
              <a:rPr lang="zh-TW" altLang="en-US" sz="2600" dirty="0" smtClean="0"/>
              <a:t> 純</a:t>
            </a:r>
            <a:r>
              <a:rPr lang="zh-TW" altLang="en-US" sz="2600" dirty="0"/>
              <a:t>文本</a:t>
            </a:r>
            <a:r>
              <a:rPr lang="zh-TW" altLang="en-US" sz="2600" dirty="0" smtClean="0"/>
              <a:t>（內</a:t>
            </a:r>
            <a:r>
              <a:rPr lang="zh-TW" altLang="en-US" sz="2600" dirty="0"/>
              <a:t>設</a:t>
            </a:r>
            <a:r>
              <a:rPr lang="zh-TW" altLang="en-US" sz="2600" dirty="0" smtClean="0"/>
              <a:t>值）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 smtClean="0">
                <a:solidFill>
                  <a:srgbClr val="FF0000"/>
                </a:solidFill>
              </a:rPr>
              <a:t>2</a:t>
            </a:r>
            <a:r>
              <a:rPr lang="zh-TW" altLang="en-US" sz="2600" dirty="0" smtClean="0"/>
              <a:t> </a:t>
            </a:r>
            <a:r>
              <a:rPr lang="zh-TW" altLang="en-US" sz="2600" b="1" dirty="0" smtClean="0"/>
              <a:t>粗體</a:t>
            </a:r>
            <a:endParaRPr lang="en-US" altLang="zh-TW" sz="2600" b="1" dirty="0" smtClean="0"/>
          </a:p>
          <a:p>
            <a:pPr marL="0" indent="0">
              <a:buNone/>
            </a:pPr>
            <a:r>
              <a:rPr lang="en-US" altLang="zh-TW" sz="2600" dirty="0" smtClean="0">
                <a:solidFill>
                  <a:srgbClr val="FF0000"/>
                </a:solidFill>
              </a:rPr>
              <a:t>3</a:t>
            </a:r>
            <a:r>
              <a:rPr lang="zh-TW" altLang="en-US" sz="2600" dirty="0" smtClean="0"/>
              <a:t> </a:t>
            </a:r>
            <a:r>
              <a:rPr lang="zh-TW" altLang="en-US" sz="2600" i="1" dirty="0" smtClean="0"/>
              <a:t>斜體</a:t>
            </a:r>
            <a:endParaRPr lang="en-US" altLang="zh-TW" sz="2600" i="1" dirty="0" smtClean="0"/>
          </a:p>
          <a:p>
            <a:pPr marL="0" indent="0">
              <a:buNone/>
            </a:pPr>
            <a:r>
              <a:rPr lang="en-US" altLang="zh-TW" sz="2600" dirty="0" smtClean="0">
                <a:solidFill>
                  <a:srgbClr val="FF0000"/>
                </a:solidFill>
              </a:rPr>
              <a:t>4</a:t>
            </a:r>
            <a:r>
              <a:rPr lang="zh-TW" altLang="en-US" sz="2600" dirty="0" smtClean="0"/>
              <a:t> </a:t>
            </a:r>
            <a:r>
              <a:rPr lang="zh-TW" altLang="en-US" sz="2600" b="1" i="1" dirty="0" smtClean="0"/>
              <a:t>粗斜體</a:t>
            </a:r>
            <a:endParaRPr lang="en-US" altLang="zh-TW" sz="2600" b="1" i="1" dirty="0"/>
          </a:p>
        </p:txBody>
      </p:sp>
    </p:spTree>
    <p:extLst>
      <p:ext uri="{BB962C8B-B14F-4D97-AF65-F5344CB8AC3E}">
        <p14:creationId xmlns:p14="http://schemas.microsoft.com/office/powerpoint/2010/main" val="2108757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font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600" dirty="0">
                <a:solidFill>
                  <a:srgbClr val="FF0000"/>
                </a:solidFill>
              </a:rPr>
              <a:t>f</a:t>
            </a:r>
            <a:r>
              <a:rPr lang="en-US" altLang="zh-TW" sz="2600" dirty="0" smtClean="0">
                <a:solidFill>
                  <a:srgbClr val="FF0000"/>
                </a:solidFill>
              </a:rPr>
              <a:t>ont </a:t>
            </a:r>
            <a:r>
              <a:rPr lang="zh-TW" altLang="en-US" sz="2600" dirty="0" smtClean="0"/>
              <a:t>設定</a:t>
            </a:r>
            <a:r>
              <a:rPr lang="zh-TW" altLang="en-US" sz="2600" dirty="0"/>
              <a:t>使用的文字字體</a:t>
            </a:r>
            <a:endParaRPr lang="en-US" altLang="zh-TW" sz="2600" dirty="0"/>
          </a:p>
          <a:p>
            <a:pPr marL="0" indent="0">
              <a:buNone/>
            </a:pPr>
            <a:endParaRPr lang="en-US" altLang="zh-TW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600" dirty="0" err="1" smtClean="0">
                <a:solidFill>
                  <a:srgbClr val="FF0000"/>
                </a:solidFill>
              </a:rPr>
              <a:t>font.axis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設定軸刻度值</a:t>
            </a:r>
            <a:r>
              <a:rPr lang="zh-TW" altLang="en-US" sz="2600" dirty="0"/>
              <a:t>使用的文字字體</a:t>
            </a:r>
            <a:endParaRPr lang="en-US" altLang="zh-TW" sz="2600" dirty="0"/>
          </a:p>
          <a:p>
            <a:pPr marL="0" indent="0">
              <a:buNone/>
            </a:pPr>
            <a:endParaRPr lang="en-US" altLang="zh-TW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600" dirty="0" err="1" smtClean="0">
                <a:solidFill>
                  <a:srgbClr val="FF0000"/>
                </a:solidFill>
              </a:rPr>
              <a:t>font.lab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</a:t>
            </a:r>
            <a:r>
              <a:rPr lang="en-US" altLang="zh-TW" sz="2600" dirty="0" smtClean="0"/>
              <a:t>x, y</a:t>
            </a:r>
            <a:r>
              <a:rPr lang="zh-TW" altLang="en-US" sz="2600" dirty="0" smtClean="0"/>
              <a:t>軸標籤</a:t>
            </a:r>
            <a:r>
              <a:rPr lang="zh-TW" altLang="en-US" sz="2600" dirty="0"/>
              <a:t>使用的文字字體</a:t>
            </a:r>
            <a:endParaRPr lang="en-US" altLang="zh-TW" sz="2600" dirty="0"/>
          </a:p>
          <a:p>
            <a:pPr marL="0" indent="0">
              <a:buNone/>
            </a:pPr>
            <a:endParaRPr lang="en-US" altLang="zh-TW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600" dirty="0" err="1" smtClean="0">
                <a:solidFill>
                  <a:srgbClr val="FF0000"/>
                </a:solidFill>
              </a:rPr>
              <a:t>font.main</a:t>
            </a:r>
            <a:r>
              <a:rPr lang="en-US" altLang="zh-TW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</a:t>
            </a:r>
            <a:r>
              <a:rPr lang="zh-TW" altLang="en-US" sz="2600" dirty="0"/>
              <a:t>主</a:t>
            </a:r>
            <a:r>
              <a:rPr lang="zh-TW" altLang="en-US" sz="2600" dirty="0" smtClean="0"/>
              <a:t>標題</a:t>
            </a:r>
            <a:r>
              <a:rPr lang="zh-TW" altLang="en-US" sz="2600" dirty="0"/>
              <a:t>使用的文字字體</a:t>
            </a:r>
            <a:endParaRPr lang="en-US" altLang="zh-TW" sz="2600" dirty="0"/>
          </a:p>
          <a:p>
            <a:pPr marL="0" indent="0">
              <a:buNone/>
            </a:pPr>
            <a:endParaRPr lang="en-US" altLang="zh-TW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600" dirty="0" err="1" smtClean="0">
                <a:solidFill>
                  <a:srgbClr val="FF0000"/>
                </a:solidFill>
              </a:rPr>
              <a:t>font.sub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r>
              <a:rPr lang="zh-TW" altLang="en-US" sz="2600" dirty="0" smtClean="0"/>
              <a:t>設定子標題</a:t>
            </a:r>
            <a:r>
              <a:rPr lang="zh-TW" altLang="en-US" sz="2600" dirty="0"/>
              <a:t>使用的文字字體</a:t>
            </a:r>
            <a:endParaRPr lang="en-US" altLang="zh-TW" sz="2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002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Lucida Console" panose="020B0609040504020204" pitchFamily="49" charset="0"/>
              </a:rPr>
              <a:t>[1] 0.09615385 0.17857143 0.32258065 0.15625000 0.04608295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5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font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600" dirty="0" smtClean="0"/>
              <a:t>&gt; par(</a:t>
            </a:r>
            <a:r>
              <a:rPr lang="en-US" altLang="zh-TW" sz="2600" dirty="0" err="1" smtClean="0"/>
              <a:t>mfrow</a:t>
            </a:r>
            <a:r>
              <a:rPr lang="en-US" altLang="zh-TW" sz="2600" dirty="0" smtClean="0"/>
              <a:t>=c(2,2</a:t>
            </a:r>
            <a:r>
              <a:rPr lang="en-US" altLang="zh-TW" sz="2600" dirty="0"/>
              <a:t>))</a:t>
            </a:r>
          </a:p>
          <a:p>
            <a:pPr marL="0" indent="0">
              <a:buNone/>
            </a:pPr>
            <a:r>
              <a:rPr lang="en-US" altLang="zh-TW" sz="2600" dirty="0" smtClean="0"/>
              <a:t>&gt; plot(age</a:t>
            </a:r>
            <a:r>
              <a:rPr lang="en-US" altLang="zh-TW" sz="2600" dirty="0"/>
              <a:t>, strength, </a:t>
            </a:r>
            <a:r>
              <a:rPr lang="en-US" altLang="zh-TW" sz="2600" dirty="0" err="1"/>
              <a:t>pch</a:t>
            </a:r>
            <a:r>
              <a:rPr lang="en-US" altLang="zh-TW" sz="2600" dirty="0"/>
              <a:t>=19,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=2, </a:t>
            </a:r>
            <a:r>
              <a:rPr lang="en-US" altLang="zh-TW" sz="2600" dirty="0" err="1"/>
              <a:t>cex.lab</a:t>
            </a:r>
            <a:r>
              <a:rPr lang="en-US" altLang="zh-TW" sz="2600" dirty="0"/>
              <a:t>=1.5, main="Scatter plot", </a:t>
            </a:r>
            <a:r>
              <a:rPr lang="en-US" altLang="zh-TW" sz="2600" dirty="0" err="1">
                <a:solidFill>
                  <a:srgbClr val="FF0000"/>
                </a:solidFill>
              </a:rPr>
              <a:t>font.main</a:t>
            </a:r>
            <a:r>
              <a:rPr lang="en-US" altLang="zh-TW" sz="2600" dirty="0">
                <a:solidFill>
                  <a:srgbClr val="FF0000"/>
                </a:solidFill>
              </a:rPr>
              <a:t>=1</a:t>
            </a:r>
            <a:r>
              <a:rPr lang="en-US" altLang="zh-TW" sz="2600" dirty="0"/>
              <a:t>, </a:t>
            </a:r>
            <a:r>
              <a:rPr lang="en-US" altLang="zh-TW" sz="2600" dirty="0" err="1"/>
              <a:t>col.main</a:t>
            </a:r>
            <a:r>
              <a:rPr lang="en-US" altLang="zh-TW" sz="2600" dirty="0"/>
              <a:t>=2) </a:t>
            </a:r>
          </a:p>
          <a:p>
            <a:pPr marL="0" indent="0">
              <a:buNone/>
            </a:pPr>
            <a:r>
              <a:rPr lang="en-US" altLang="zh-TW" sz="2600" dirty="0" smtClean="0"/>
              <a:t>&gt; plot(age</a:t>
            </a:r>
            <a:r>
              <a:rPr lang="en-US" altLang="zh-TW" sz="2600" dirty="0"/>
              <a:t>, strength, </a:t>
            </a:r>
            <a:r>
              <a:rPr lang="en-US" altLang="zh-TW" sz="2600" dirty="0" err="1"/>
              <a:t>pch</a:t>
            </a:r>
            <a:r>
              <a:rPr lang="en-US" altLang="zh-TW" sz="2600" dirty="0"/>
              <a:t>=19,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=2, </a:t>
            </a:r>
            <a:r>
              <a:rPr lang="en-US" altLang="zh-TW" sz="2600" dirty="0" err="1"/>
              <a:t>cex.lab</a:t>
            </a:r>
            <a:r>
              <a:rPr lang="en-US" altLang="zh-TW" sz="2600" dirty="0"/>
              <a:t>=1.5, main="Scatter plot", </a:t>
            </a:r>
            <a:r>
              <a:rPr lang="en-US" altLang="zh-TW" sz="2600" dirty="0" err="1">
                <a:solidFill>
                  <a:srgbClr val="FF0000"/>
                </a:solidFill>
              </a:rPr>
              <a:t>font.main</a:t>
            </a:r>
            <a:r>
              <a:rPr lang="en-US" altLang="zh-TW" sz="2600" dirty="0">
                <a:solidFill>
                  <a:srgbClr val="FF0000"/>
                </a:solidFill>
              </a:rPr>
              <a:t>=2</a:t>
            </a:r>
            <a:r>
              <a:rPr lang="en-US" altLang="zh-TW" sz="2600" dirty="0"/>
              <a:t>, </a:t>
            </a:r>
            <a:r>
              <a:rPr lang="en-US" altLang="zh-TW" sz="2600" dirty="0" err="1"/>
              <a:t>col.main</a:t>
            </a:r>
            <a:r>
              <a:rPr lang="en-US" altLang="zh-TW" sz="2600" dirty="0"/>
              <a:t>=2) </a:t>
            </a:r>
          </a:p>
          <a:p>
            <a:pPr marL="0" indent="0">
              <a:buNone/>
            </a:pPr>
            <a:r>
              <a:rPr lang="en-US" altLang="zh-TW" sz="2600" dirty="0" smtClean="0"/>
              <a:t>&gt; plot(age</a:t>
            </a:r>
            <a:r>
              <a:rPr lang="en-US" altLang="zh-TW" sz="2600" dirty="0"/>
              <a:t>, strength, </a:t>
            </a:r>
            <a:r>
              <a:rPr lang="en-US" altLang="zh-TW" sz="2600" dirty="0" err="1"/>
              <a:t>pch</a:t>
            </a:r>
            <a:r>
              <a:rPr lang="en-US" altLang="zh-TW" sz="2600" dirty="0"/>
              <a:t>=19,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=2, </a:t>
            </a:r>
            <a:r>
              <a:rPr lang="en-US" altLang="zh-TW" sz="2600" dirty="0" err="1"/>
              <a:t>cex.lab</a:t>
            </a:r>
            <a:r>
              <a:rPr lang="en-US" altLang="zh-TW" sz="2600" dirty="0"/>
              <a:t>=1.5, main="Scatter plot", </a:t>
            </a:r>
            <a:r>
              <a:rPr lang="en-US" altLang="zh-TW" sz="2600" dirty="0" err="1">
                <a:solidFill>
                  <a:srgbClr val="FF0000"/>
                </a:solidFill>
              </a:rPr>
              <a:t>font.main</a:t>
            </a:r>
            <a:r>
              <a:rPr lang="en-US" altLang="zh-TW" sz="2600" dirty="0">
                <a:solidFill>
                  <a:srgbClr val="FF0000"/>
                </a:solidFill>
              </a:rPr>
              <a:t>=3</a:t>
            </a:r>
            <a:r>
              <a:rPr lang="en-US" altLang="zh-TW" sz="2600" dirty="0"/>
              <a:t>, </a:t>
            </a:r>
            <a:r>
              <a:rPr lang="en-US" altLang="zh-TW" sz="2600" dirty="0" err="1"/>
              <a:t>col.main</a:t>
            </a:r>
            <a:r>
              <a:rPr lang="en-US" altLang="zh-TW" sz="2600" dirty="0"/>
              <a:t>=2) </a:t>
            </a:r>
          </a:p>
          <a:p>
            <a:pPr marL="0" indent="0">
              <a:buNone/>
            </a:pPr>
            <a:r>
              <a:rPr lang="en-US" altLang="zh-TW" sz="2600" dirty="0" smtClean="0"/>
              <a:t>&gt; plot(age</a:t>
            </a:r>
            <a:r>
              <a:rPr lang="en-US" altLang="zh-TW" sz="2600" dirty="0"/>
              <a:t>, strength, </a:t>
            </a:r>
            <a:r>
              <a:rPr lang="en-US" altLang="zh-TW" sz="2600" dirty="0" err="1"/>
              <a:t>pch</a:t>
            </a:r>
            <a:r>
              <a:rPr lang="en-US" altLang="zh-TW" sz="2600" dirty="0"/>
              <a:t>=19, </a:t>
            </a:r>
            <a:r>
              <a:rPr lang="en-US" altLang="zh-TW" sz="2600" dirty="0" err="1"/>
              <a:t>cex</a:t>
            </a:r>
            <a:r>
              <a:rPr lang="en-US" altLang="zh-TW" sz="2600" dirty="0"/>
              <a:t>=2, </a:t>
            </a:r>
            <a:r>
              <a:rPr lang="en-US" altLang="zh-TW" sz="2600" dirty="0" err="1"/>
              <a:t>cex.lab</a:t>
            </a:r>
            <a:r>
              <a:rPr lang="en-US" altLang="zh-TW" sz="2600" dirty="0"/>
              <a:t>=1.5, main="Scatter plot", </a:t>
            </a:r>
            <a:r>
              <a:rPr lang="en-US" altLang="zh-TW" sz="2600" dirty="0" err="1">
                <a:solidFill>
                  <a:srgbClr val="FF0000"/>
                </a:solidFill>
              </a:rPr>
              <a:t>font.main</a:t>
            </a:r>
            <a:r>
              <a:rPr lang="en-US" altLang="zh-TW" sz="2600" dirty="0">
                <a:solidFill>
                  <a:srgbClr val="FF0000"/>
                </a:solidFill>
              </a:rPr>
              <a:t>=4</a:t>
            </a:r>
            <a:r>
              <a:rPr lang="en-US" altLang="zh-TW" sz="2600" dirty="0"/>
              <a:t>, </a:t>
            </a:r>
            <a:r>
              <a:rPr lang="en-US" altLang="zh-TW" sz="2600" dirty="0" err="1"/>
              <a:t>col.main</a:t>
            </a:r>
            <a:r>
              <a:rPr lang="en-US" altLang="zh-TW" sz="2600" dirty="0"/>
              <a:t>=2) </a:t>
            </a:r>
            <a:endParaRPr lang="en-US" altLang="zh-TW" sz="2600" b="1" i="1" dirty="0"/>
          </a:p>
        </p:txBody>
      </p:sp>
    </p:spTree>
    <p:extLst>
      <p:ext uri="{BB962C8B-B14F-4D97-AF65-F5344CB8AC3E}">
        <p14:creationId xmlns:p14="http://schemas.microsoft.com/office/powerpoint/2010/main" val="2561545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435818"/>
            <a:ext cx="90582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48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散佈圖</a:t>
            </a:r>
            <a:r>
              <a:rPr lang="en-US" altLang="zh-TW" b="1" dirty="0" smtClean="0">
                <a:solidFill>
                  <a:srgbClr val="00B050"/>
                </a:solidFill>
              </a:rPr>
              <a:t>-</a:t>
            </a:r>
            <a:r>
              <a:rPr lang="zh-TW" altLang="en-US" dirty="0"/>
              <a:t>加標題</a:t>
            </a:r>
            <a:r>
              <a:rPr lang="en-US" altLang="zh-TW" dirty="0"/>
              <a:t>, </a:t>
            </a:r>
            <a:r>
              <a:rPr lang="en-US" altLang="zh-TW" dirty="0" smtClean="0"/>
              <a:t>x</a:t>
            </a:r>
            <a:r>
              <a:rPr lang="zh-TW" altLang="en-US" dirty="0" smtClean="0"/>
              <a:t>與</a:t>
            </a:r>
            <a:r>
              <a:rPr lang="en-US" altLang="zh-TW" dirty="0" smtClean="0"/>
              <a:t>y</a:t>
            </a:r>
            <a:r>
              <a:rPr lang="zh-TW" altLang="en-US" dirty="0"/>
              <a:t>軸標籤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par(</a:t>
            </a:r>
            <a:r>
              <a:rPr lang="en-US" altLang="zh-TW" dirty="0" err="1" smtClean="0">
                <a:solidFill>
                  <a:srgbClr val="FF0000"/>
                </a:solidFill>
              </a:rPr>
              <a:t>mfrow</a:t>
            </a:r>
            <a:r>
              <a:rPr lang="en-US" altLang="zh-TW" dirty="0" smtClean="0">
                <a:solidFill>
                  <a:srgbClr val="FF0000"/>
                </a:solidFill>
              </a:rPr>
              <a:t>=c(1,1))</a:t>
            </a:r>
            <a:r>
              <a:rPr lang="en-US" altLang="zh-TW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#</a:t>
            </a:r>
            <a:r>
              <a:rPr lang="zh-TW" altLang="en-US" dirty="0" smtClean="0"/>
              <a:t> </a:t>
            </a:r>
            <a:r>
              <a:rPr lang="zh-TW" altLang="en-US" dirty="0"/>
              <a:t>一頁</a:t>
            </a:r>
            <a:r>
              <a:rPr lang="zh-TW" altLang="en-US" dirty="0" smtClean="0"/>
              <a:t>配置</a:t>
            </a:r>
            <a:r>
              <a:rPr lang="en-US" altLang="zh-TW" dirty="0" smtClean="0"/>
              <a:t>1</a:t>
            </a:r>
            <a:r>
              <a:rPr lang="zh-TW" altLang="en-US" dirty="0" smtClean="0"/>
              <a:t>列</a:t>
            </a:r>
            <a:r>
              <a:rPr lang="en-US" altLang="zh-TW" dirty="0" smtClean="0"/>
              <a:t>1</a:t>
            </a:r>
            <a:r>
              <a:rPr lang="zh-TW" altLang="en-US" dirty="0" smtClean="0"/>
              <a:t>行共</a:t>
            </a:r>
            <a:r>
              <a:rPr lang="en-US" altLang="zh-TW" dirty="0" smtClean="0"/>
              <a:t>1</a:t>
            </a:r>
            <a:r>
              <a:rPr lang="zh-TW" altLang="en-US" dirty="0" smtClean="0"/>
              <a:t>個圖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plot(age</a:t>
            </a:r>
            <a:r>
              <a:rPr lang="en-US" altLang="zh-TW" dirty="0">
                <a:solidFill>
                  <a:srgbClr val="FF0000"/>
                </a:solidFill>
              </a:rPr>
              <a:t>, strength, </a:t>
            </a:r>
            <a:r>
              <a:rPr lang="en-US" altLang="zh-TW" dirty="0" err="1">
                <a:solidFill>
                  <a:srgbClr val="FF0000"/>
                </a:solidFill>
              </a:rPr>
              <a:t>pch</a:t>
            </a:r>
            <a:r>
              <a:rPr lang="en-US" altLang="zh-TW" dirty="0">
                <a:solidFill>
                  <a:srgbClr val="FF0000"/>
                </a:solidFill>
              </a:rPr>
              <a:t>=19,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=1, col=2,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TW" dirty="0" err="1" smtClean="0">
                <a:solidFill>
                  <a:srgbClr val="FF0000"/>
                </a:solidFill>
              </a:rPr>
              <a:t>xlab</a:t>
            </a:r>
            <a:r>
              <a:rPr lang="en-US" altLang="zh-TW" dirty="0">
                <a:solidFill>
                  <a:srgbClr val="FF0000"/>
                </a:solidFill>
              </a:rPr>
              <a:t>="age of propellant</a:t>
            </a:r>
            <a:r>
              <a:rPr lang="en-US" altLang="zh-TW" dirty="0" smtClean="0">
                <a:solidFill>
                  <a:srgbClr val="FF0000"/>
                </a:solidFill>
              </a:rPr>
              <a:t>", </a:t>
            </a:r>
            <a:r>
              <a:rPr lang="en-US" altLang="zh-TW" dirty="0" err="1" smtClean="0">
                <a:solidFill>
                  <a:srgbClr val="FF0000"/>
                </a:solidFill>
              </a:rPr>
              <a:t>ylab</a:t>
            </a:r>
            <a:r>
              <a:rPr lang="en-US" altLang="zh-TW" dirty="0">
                <a:solidFill>
                  <a:srgbClr val="FF0000"/>
                </a:solidFill>
              </a:rPr>
              <a:t>="shear strength",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TW" dirty="0" smtClean="0">
                <a:solidFill>
                  <a:srgbClr val="0070C0"/>
                </a:solidFill>
              </a:rPr>
              <a:t>main=“Scatter plot”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en-US" altLang="zh-TW" dirty="0" err="1">
                <a:solidFill>
                  <a:srgbClr val="FF0000"/>
                </a:solidFill>
              </a:rPr>
              <a:t>cex.lab</a:t>
            </a:r>
            <a:r>
              <a:rPr lang="en-US" altLang="zh-TW" dirty="0">
                <a:solidFill>
                  <a:srgbClr val="FF0000"/>
                </a:solidFill>
              </a:rPr>
              <a:t>=1.5) 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# </a:t>
            </a:r>
            <a:r>
              <a:rPr lang="zh-TW" altLang="en-US" dirty="0" smtClean="0"/>
              <a:t>加標題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x,y</a:t>
            </a:r>
            <a:r>
              <a:rPr lang="zh-TW" altLang="en-US" dirty="0" smtClean="0"/>
              <a:t>軸標籤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517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plot()</a:t>
            </a:r>
            <a:r>
              <a:rPr lang="zh-TW" altLang="en-US" b="1" dirty="0" smtClean="0">
                <a:solidFill>
                  <a:srgbClr val="00B050"/>
                </a:solidFill>
              </a:rPr>
              <a:t> 與相關函數</a:t>
            </a:r>
            <a:endParaRPr lang="zh-TW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3247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TW" altLang="en-US" sz="2800" dirty="0" smtClean="0"/>
                  <a:t>試畫</a:t>
                </a:r>
                <a:r>
                  <a:rPr lang="en-US" altLang="zh-TW" sz="2800" dirty="0" smtClean="0"/>
                  <a:t>sin0</a:t>
                </a:r>
                <a:r>
                  <a:rPr lang="zh-TW" altLang="en-US" sz="2800" dirty="0" smtClean="0"/>
                  <a:t>到</a:t>
                </a:r>
                <a:r>
                  <a:rPr lang="en-US" altLang="zh-TW" sz="2800" dirty="0" smtClean="0"/>
                  <a:t>sin2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TW" sz="2800" dirty="0"/>
              </a:p>
              <a:p>
                <a:pPr marL="0" indent="0">
                  <a:buNone/>
                </a:pP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&gt;</a:t>
                </a:r>
                <a:r>
                  <a:rPr lang="zh-TW" alt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plot</a:t>
                </a:r>
                <a:r>
                  <a:rPr lang="en-US" altLang="zh-TW" sz="2800" dirty="0">
                    <a:solidFill>
                      <a:srgbClr val="FF0000"/>
                    </a:solidFill>
                  </a:rPr>
                  <a:t>((0:20)*pi/10, sin((0:20)*pi/10</a:t>
                </a:r>
                <a:r>
                  <a:rPr lang="en-US" altLang="zh-TW" sz="2800" dirty="0" smtClean="0">
                    <a:solidFill>
                      <a:srgbClr val="FF0000"/>
                    </a:solidFill>
                  </a:rPr>
                  <a:t>))</a:t>
                </a:r>
                <a:endParaRPr lang="en-US" altLang="zh-TW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324744"/>
              </a:xfrm>
              <a:blipFill rotWithShape="0">
                <a:blip r:embed="rId2"/>
                <a:stretch>
                  <a:fillRect l="-1481" t="-50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3068960"/>
            <a:ext cx="902017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16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6476"/>
            <a:ext cx="8860703" cy="63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4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散佈圖</a:t>
            </a:r>
            <a:r>
              <a:rPr lang="en-US" altLang="zh-TW" b="1" dirty="0" smtClean="0">
                <a:solidFill>
                  <a:srgbClr val="00B050"/>
                </a:solidFill>
              </a:rPr>
              <a:t>-</a:t>
            </a:r>
            <a:r>
              <a:rPr lang="zh-TW" altLang="en-US" dirty="0"/>
              <a:t>在邊界上加文字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plot(age</a:t>
            </a:r>
            <a:r>
              <a:rPr lang="en-US" altLang="zh-TW" dirty="0">
                <a:solidFill>
                  <a:srgbClr val="FF0000"/>
                </a:solidFill>
              </a:rPr>
              <a:t>, strength, </a:t>
            </a:r>
            <a:r>
              <a:rPr lang="en-US" altLang="zh-TW" dirty="0" err="1">
                <a:solidFill>
                  <a:srgbClr val="FF0000"/>
                </a:solidFill>
              </a:rPr>
              <a:t>pch</a:t>
            </a:r>
            <a:r>
              <a:rPr lang="en-US" altLang="zh-TW" dirty="0">
                <a:solidFill>
                  <a:srgbClr val="FF0000"/>
                </a:solidFill>
              </a:rPr>
              <a:t>=2,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=2, col=4,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TW" dirty="0" err="1" smtClean="0">
                <a:solidFill>
                  <a:srgbClr val="FF0000"/>
                </a:solidFill>
              </a:rPr>
              <a:t>xlab</a:t>
            </a:r>
            <a:r>
              <a:rPr lang="en-US" altLang="zh-TW" dirty="0">
                <a:solidFill>
                  <a:srgbClr val="FF0000"/>
                </a:solidFill>
              </a:rPr>
              <a:t>="age of propellant",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</a:t>
            </a:r>
            <a:r>
              <a:rPr lang="en-US" altLang="zh-TW" dirty="0" err="1" smtClean="0">
                <a:solidFill>
                  <a:srgbClr val="FF0000"/>
                </a:solidFill>
              </a:rPr>
              <a:t>ylab</a:t>
            </a:r>
            <a:r>
              <a:rPr lang="en-US" altLang="zh-TW" dirty="0">
                <a:solidFill>
                  <a:srgbClr val="FF0000"/>
                </a:solidFill>
              </a:rPr>
              <a:t>="shear strength", </a:t>
            </a:r>
            <a:r>
              <a:rPr lang="en-US" altLang="zh-TW" dirty="0" err="1">
                <a:solidFill>
                  <a:srgbClr val="FF0000"/>
                </a:solidFill>
              </a:rPr>
              <a:t>cex.lab</a:t>
            </a:r>
            <a:r>
              <a:rPr lang="en-US" altLang="zh-TW" dirty="0">
                <a:solidFill>
                  <a:srgbClr val="FF0000"/>
                </a:solidFill>
              </a:rPr>
              <a:t>=1.5)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title(main</a:t>
            </a:r>
            <a:r>
              <a:rPr lang="en-US" altLang="zh-TW" dirty="0">
                <a:solidFill>
                  <a:srgbClr val="0070C0"/>
                </a:solidFill>
              </a:rPr>
              <a:t>="Scatter plot", </a:t>
            </a:r>
            <a:r>
              <a:rPr lang="en-US" altLang="zh-TW" dirty="0" err="1">
                <a:solidFill>
                  <a:srgbClr val="0070C0"/>
                </a:solidFill>
              </a:rPr>
              <a:t>cex.main</a:t>
            </a:r>
            <a:r>
              <a:rPr lang="en-US" altLang="zh-TW" dirty="0">
                <a:solidFill>
                  <a:srgbClr val="0070C0"/>
                </a:solidFill>
              </a:rPr>
              <a:t>=2, </a:t>
            </a:r>
            <a:r>
              <a:rPr lang="en-US" altLang="zh-TW" dirty="0" err="1">
                <a:solidFill>
                  <a:srgbClr val="0070C0"/>
                </a:solidFill>
              </a:rPr>
              <a:t>font.main</a:t>
            </a:r>
            <a:r>
              <a:rPr lang="en-US" altLang="zh-TW" dirty="0">
                <a:solidFill>
                  <a:srgbClr val="0070C0"/>
                </a:solidFill>
              </a:rPr>
              <a:t>=4,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 </a:t>
            </a:r>
            <a:r>
              <a:rPr lang="en-US" altLang="zh-TW" dirty="0" err="1" smtClean="0">
                <a:solidFill>
                  <a:srgbClr val="0070C0"/>
                </a:solidFill>
              </a:rPr>
              <a:t>col.main</a:t>
            </a:r>
            <a:r>
              <a:rPr lang="en-US" altLang="zh-TW" dirty="0" smtClean="0">
                <a:solidFill>
                  <a:srgbClr val="0070C0"/>
                </a:solidFill>
              </a:rPr>
              <a:t>=“orange</a:t>
            </a:r>
            <a:r>
              <a:rPr lang="en-US" altLang="zh-TW" dirty="0" smtClean="0">
                <a:solidFill>
                  <a:srgbClr val="0070C0"/>
                </a:solidFill>
              </a:rPr>
              <a:t>”)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# </a:t>
            </a:r>
            <a:r>
              <a:rPr lang="zh-TW" altLang="en-US" dirty="0" smtClean="0"/>
              <a:t>在邊界上加文字</a:t>
            </a:r>
            <a:r>
              <a:rPr lang="en-US" altLang="zh-TW" dirty="0" smtClean="0"/>
              <a:t>(side=1</a:t>
            </a:r>
            <a:r>
              <a:rPr lang="zh-TW" altLang="en-US" dirty="0" smtClean="0"/>
              <a:t>下</a:t>
            </a:r>
            <a:r>
              <a:rPr lang="en-US" altLang="zh-TW" dirty="0" smtClean="0"/>
              <a:t>, 2=</a:t>
            </a:r>
            <a:r>
              <a:rPr lang="zh-TW" altLang="en-US" dirty="0" smtClean="0"/>
              <a:t>左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B050"/>
                </a:solidFill>
              </a:rPr>
              <a:t>3=</a:t>
            </a:r>
            <a:r>
              <a:rPr lang="zh-TW" altLang="en-US" dirty="0" smtClean="0">
                <a:solidFill>
                  <a:srgbClr val="00B050"/>
                </a:solidFill>
              </a:rPr>
              <a:t>上</a:t>
            </a:r>
            <a:r>
              <a:rPr lang="en-US" altLang="zh-TW" dirty="0" smtClean="0"/>
              <a:t>, 4=</a:t>
            </a:r>
            <a:r>
              <a:rPr lang="zh-TW" altLang="en-US" dirty="0" smtClean="0"/>
              <a:t>右邊界</a:t>
            </a:r>
            <a:r>
              <a:rPr lang="en-US" altLang="zh-TW" dirty="0" smtClean="0"/>
              <a:t>).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mtext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00B050"/>
                </a:solidFill>
              </a:rPr>
              <a:t>side=3</a:t>
            </a:r>
            <a:r>
              <a:rPr lang="en-US" altLang="zh-TW" dirty="0">
                <a:solidFill>
                  <a:srgbClr val="FF0000"/>
                </a:solidFill>
              </a:rPr>
              <a:t>, line=0, text="rocket data",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=1.5,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</a:rPr>
              <a:t>col</a:t>
            </a:r>
            <a:r>
              <a:rPr lang="en-US" altLang="zh-TW" dirty="0">
                <a:solidFill>
                  <a:srgbClr val="FF0000"/>
                </a:solidFill>
              </a:rPr>
              <a:t>="purple")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9458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8766360" cy="62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45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散佈圖</a:t>
            </a:r>
            <a:r>
              <a:rPr lang="en-US" altLang="zh-TW" b="1" dirty="0" smtClean="0">
                <a:solidFill>
                  <a:srgbClr val="00B050"/>
                </a:solidFill>
              </a:rPr>
              <a:t>-</a:t>
            </a:r>
            <a:r>
              <a:rPr lang="zh-TW" altLang="en-US" dirty="0"/>
              <a:t>在邊界上加文字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plot(age</a:t>
            </a:r>
            <a:r>
              <a:rPr lang="en-US" altLang="zh-TW" dirty="0">
                <a:solidFill>
                  <a:srgbClr val="FF0000"/>
                </a:solidFill>
              </a:rPr>
              <a:t>, strength, </a:t>
            </a:r>
            <a:r>
              <a:rPr lang="en-US" altLang="zh-TW" dirty="0" err="1">
                <a:solidFill>
                  <a:srgbClr val="FF0000"/>
                </a:solidFill>
              </a:rPr>
              <a:t>pch</a:t>
            </a:r>
            <a:r>
              <a:rPr lang="en-US" altLang="zh-TW" dirty="0">
                <a:solidFill>
                  <a:srgbClr val="FF0000"/>
                </a:solidFill>
              </a:rPr>
              <a:t>=2,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=2, col=4,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TW" dirty="0" err="1" smtClean="0">
                <a:solidFill>
                  <a:srgbClr val="FF0000"/>
                </a:solidFill>
              </a:rPr>
              <a:t>xlab</a:t>
            </a:r>
            <a:r>
              <a:rPr lang="en-US" altLang="zh-TW" dirty="0">
                <a:solidFill>
                  <a:srgbClr val="FF0000"/>
                </a:solidFill>
              </a:rPr>
              <a:t>="age of propellant",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</a:t>
            </a:r>
            <a:r>
              <a:rPr lang="en-US" altLang="zh-TW" dirty="0" err="1" smtClean="0">
                <a:solidFill>
                  <a:srgbClr val="FF0000"/>
                </a:solidFill>
              </a:rPr>
              <a:t>ylab</a:t>
            </a:r>
            <a:r>
              <a:rPr lang="en-US" altLang="zh-TW" dirty="0">
                <a:solidFill>
                  <a:srgbClr val="FF0000"/>
                </a:solidFill>
              </a:rPr>
              <a:t>="shear strength", </a:t>
            </a:r>
            <a:r>
              <a:rPr lang="en-US" altLang="zh-TW" dirty="0" err="1">
                <a:solidFill>
                  <a:srgbClr val="FF0000"/>
                </a:solidFill>
              </a:rPr>
              <a:t>cex.lab</a:t>
            </a:r>
            <a:r>
              <a:rPr lang="en-US" altLang="zh-TW" dirty="0">
                <a:solidFill>
                  <a:srgbClr val="FF0000"/>
                </a:solidFill>
              </a:rPr>
              <a:t>=1.5)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title(main</a:t>
            </a:r>
            <a:r>
              <a:rPr lang="en-US" altLang="zh-TW" dirty="0">
                <a:solidFill>
                  <a:srgbClr val="0070C0"/>
                </a:solidFill>
              </a:rPr>
              <a:t>="Scatter plot", </a:t>
            </a:r>
            <a:r>
              <a:rPr lang="en-US" altLang="zh-TW" dirty="0" err="1">
                <a:solidFill>
                  <a:srgbClr val="0070C0"/>
                </a:solidFill>
              </a:rPr>
              <a:t>cex.main</a:t>
            </a:r>
            <a:r>
              <a:rPr lang="en-US" altLang="zh-TW" dirty="0">
                <a:solidFill>
                  <a:srgbClr val="0070C0"/>
                </a:solidFill>
              </a:rPr>
              <a:t>=2, </a:t>
            </a:r>
            <a:r>
              <a:rPr lang="en-US" altLang="zh-TW" dirty="0" err="1">
                <a:solidFill>
                  <a:srgbClr val="0070C0"/>
                </a:solidFill>
              </a:rPr>
              <a:t>font.main</a:t>
            </a:r>
            <a:r>
              <a:rPr lang="en-US" altLang="zh-TW" dirty="0">
                <a:solidFill>
                  <a:srgbClr val="0070C0"/>
                </a:solidFill>
              </a:rPr>
              <a:t>=4,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 </a:t>
            </a:r>
            <a:r>
              <a:rPr lang="en-US" altLang="zh-TW" dirty="0" err="1" smtClean="0">
                <a:solidFill>
                  <a:srgbClr val="0070C0"/>
                </a:solidFill>
              </a:rPr>
              <a:t>col.main</a:t>
            </a:r>
            <a:r>
              <a:rPr lang="en-US" altLang="zh-TW" dirty="0">
                <a:solidFill>
                  <a:srgbClr val="0070C0"/>
                </a:solidFill>
              </a:rPr>
              <a:t>="orange</a:t>
            </a:r>
            <a:r>
              <a:rPr lang="en-US" altLang="zh-TW" dirty="0" smtClean="0">
                <a:solidFill>
                  <a:srgbClr val="0070C0"/>
                </a:solidFill>
              </a:rPr>
              <a:t>")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# </a:t>
            </a:r>
            <a:r>
              <a:rPr lang="zh-TW" altLang="en-US" dirty="0" smtClean="0"/>
              <a:t>在邊界上加文字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00B050"/>
                </a:solidFill>
              </a:rPr>
              <a:t>side=1</a:t>
            </a:r>
            <a:r>
              <a:rPr lang="zh-TW" altLang="en-US" dirty="0" smtClean="0">
                <a:solidFill>
                  <a:srgbClr val="00B050"/>
                </a:solidFill>
              </a:rPr>
              <a:t>下</a:t>
            </a:r>
            <a:r>
              <a:rPr lang="en-US" altLang="zh-TW" dirty="0" smtClean="0"/>
              <a:t>, 2=</a:t>
            </a:r>
            <a:r>
              <a:rPr lang="zh-TW" altLang="en-US" dirty="0" smtClean="0"/>
              <a:t>左</a:t>
            </a:r>
            <a:r>
              <a:rPr lang="en-US" altLang="zh-TW" dirty="0" smtClean="0"/>
              <a:t>, 3=</a:t>
            </a:r>
            <a:r>
              <a:rPr lang="zh-TW" altLang="en-US" dirty="0" smtClean="0"/>
              <a:t>上</a:t>
            </a:r>
            <a:r>
              <a:rPr lang="en-US" altLang="zh-TW" dirty="0" smtClean="0"/>
              <a:t>, 4=</a:t>
            </a:r>
            <a:r>
              <a:rPr lang="zh-TW" altLang="en-US" dirty="0" smtClean="0"/>
              <a:t>右邊界</a:t>
            </a:r>
            <a:r>
              <a:rPr lang="en-US" altLang="zh-TW" dirty="0" smtClean="0"/>
              <a:t>).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mtext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00B050"/>
                </a:solidFill>
              </a:rPr>
              <a:t>side=1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en-US" altLang="zh-TW" dirty="0">
                <a:solidFill>
                  <a:srgbClr val="FF0000"/>
                </a:solidFill>
              </a:rPr>
              <a:t>line=0, text="rocket data",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=1.5,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</a:rPr>
              <a:t>col</a:t>
            </a:r>
            <a:r>
              <a:rPr lang="en-US" altLang="zh-TW" dirty="0">
                <a:solidFill>
                  <a:srgbClr val="FF0000"/>
                </a:solidFill>
              </a:rPr>
              <a:t>="purple")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4501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701994" cy="58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451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散佈圖</a:t>
            </a:r>
            <a:r>
              <a:rPr lang="en-US" altLang="zh-TW" b="1" dirty="0" smtClean="0">
                <a:solidFill>
                  <a:srgbClr val="00B050"/>
                </a:solidFill>
              </a:rPr>
              <a:t>-</a:t>
            </a:r>
            <a:r>
              <a:rPr lang="zh-TW" altLang="en-US" dirty="0"/>
              <a:t>在邊界上加文字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plot(age</a:t>
            </a:r>
            <a:r>
              <a:rPr lang="en-US" altLang="zh-TW" dirty="0">
                <a:solidFill>
                  <a:srgbClr val="FF0000"/>
                </a:solidFill>
              </a:rPr>
              <a:t>, strength, </a:t>
            </a:r>
            <a:r>
              <a:rPr lang="en-US" altLang="zh-TW" dirty="0" err="1">
                <a:solidFill>
                  <a:srgbClr val="FF0000"/>
                </a:solidFill>
              </a:rPr>
              <a:t>pch</a:t>
            </a:r>
            <a:r>
              <a:rPr lang="en-US" altLang="zh-TW" dirty="0">
                <a:solidFill>
                  <a:srgbClr val="FF0000"/>
                </a:solidFill>
              </a:rPr>
              <a:t>=2,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=2, col=4,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TW" dirty="0" err="1" smtClean="0">
                <a:solidFill>
                  <a:srgbClr val="FF0000"/>
                </a:solidFill>
              </a:rPr>
              <a:t>xlab</a:t>
            </a:r>
            <a:r>
              <a:rPr lang="en-US" altLang="zh-TW" dirty="0">
                <a:solidFill>
                  <a:srgbClr val="FF0000"/>
                </a:solidFill>
              </a:rPr>
              <a:t>="age of propellant",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</a:t>
            </a:r>
            <a:r>
              <a:rPr lang="en-US" altLang="zh-TW" dirty="0" err="1" smtClean="0">
                <a:solidFill>
                  <a:srgbClr val="FF0000"/>
                </a:solidFill>
              </a:rPr>
              <a:t>ylab</a:t>
            </a:r>
            <a:r>
              <a:rPr lang="en-US" altLang="zh-TW" dirty="0">
                <a:solidFill>
                  <a:srgbClr val="FF0000"/>
                </a:solidFill>
              </a:rPr>
              <a:t>="shear strength", </a:t>
            </a:r>
            <a:r>
              <a:rPr lang="en-US" altLang="zh-TW" dirty="0" err="1">
                <a:solidFill>
                  <a:srgbClr val="FF0000"/>
                </a:solidFill>
              </a:rPr>
              <a:t>cex.lab</a:t>
            </a:r>
            <a:r>
              <a:rPr lang="en-US" altLang="zh-TW" dirty="0">
                <a:solidFill>
                  <a:srgbClr val="FF0000"/>
                </a:solidFill>
              </a:rPr>
              <a:t>=1.5)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title(main</a:t>
            </a:r>
            <a:r>
              <a:rPr lang="en-US" altLang="zh-TW" dirty="0">
                <a:solidFill>
                  <a:srgbClr val="0070C0"/>
                </a:solidFill>
              </a:rPr>
              <a:t>="Scatter plot", </a:t>
            </a:r>
            <a:r>
              <a:rPr lang="en-US" altLang="zh-TW" dirty="0" err="1">
                <a:solidFill>
                  <a:srgbClr val="0070C0"/>
                </a:solidFill>
              </a:rPr>
              <a:t>cex.main</a:t>
            </a:r>
            <a:r>
              <a:rPr lang="en-US" altLang="zh-TW" dirty="0">
                <a:solidFill>
                  <a:srgbClr val="0070C0"/>
                </a:solidFill>
              </a:rPr>
              <a:t>=2, </a:t>
            </a:r>
            <a:r>
              <a:rPr lang="en-US" altLang="zh-TW" dirty="0" err="1">
                <a:solidFill>
                  <a:srgbClr val="0070C0"/>
                </a:solidFill>
              </a:rPr>
              <a:t>font.main</a:t>
            </a:r>
            <a:r>
              <a:rPr lang="en-US" altLang="zh-TW" dirty="0">
                <a:solidFill>
                  <a:srgbClr val="0070C0"/>
                </a:solidFill>
              </a:rPr>
              <a:t>=4,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 </a:t>
            </a:r>
            <a:r>
              <a:rPr lang="en-US" altLang="zh-TW" dirty="0" err="1" smtClean="0">
                <a:solidFill>
                  <a:srgbClr val="0070C0"/>
                </a:solidFill>
              </a:rPr>
              <a:t>col.main</a:t>
            </a:r>
            <a:r>
              <a:rPr lang="en-US" altLang="zh-TW" dirty="0">
                <a:solidFill>
                  <a:srgbClr val="0070C0"/>
                </a:solidFill>
              </a:rPr>
              <a:t>="orange</a:t>
            </a:r>
            <a:r>
              <a:rPr lang="en-US" altLang="zh-TW" dirty="0" smtClean="0">
                <a:solidFill>
                  <a:srgbClr val="0070C0"/>
                </a:solidFill>
              </a:rPr>
              <a:t>")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# </a:t>
            </a:r>
            <a:r>
              <a:rPr lang="zh-TW" altLang="en-US" dirty="0" smtClean="0"/>
              <a:t>在邊界上加文字</a:t>
            </a:r>
            <a:r>
              <a:rPr lang="en-US" altLang="zh-TW" dirty="0" smtClean="0"/>
              <a:t>(side=1</a:t>
            </a:r>
            <a:r>
              <a:rPr lang="zh-TW" altLang="en-US" dirty="0" smtClean="0"/>
              <a:t>下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B050"/>
                </a:solidFill>
              </a:rPr>
              <a:t>2=</a:t>
            </a:r>
            <a:r>
              <a:rPr lang="zh-TW" altLang="en-US" dirty="0" smtClean="0">
                <a:solidFill>
                  <a:srgbClr val="00B050"/>
                </a:solidFill>
              </a:rPr>
              <a:t>左</a:t>
            </a:r>
            <a:r>
              <a:rPr lang="en-US" altLang="zh-TW" dirty="0" smtClean="0"/>
              <a:t>, 3=</a:t>
            </a:r>
            <a:r>
              <a:rPr lang="zh-TW" altLang="en-US" dirty="0" smtClean="0"/>
              <a:t>上</a:t>
            </a:r>
            <a:r>
              <a:rPr lang="en-US" altLang="zh-TW" dirty="0" smtClean="0"/>
              <a:t>, 4=</a:t>
            </a:r>
            <a:r>
              <a:rPr lang="zh-TW" altLang="en-US" dirty="0" smtClean="0"/>
              <a:t>右邊界</a:t>
            </a:r>
            <a:r>
              <a:rPr lang="en-US" altLang="zh-TW" dirty="0" smtClean="0"/>
              <a:t>).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mtext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00B050"/>
                </a:solidFill>
              </a:rPr>
              <a:t>side=2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en-US" altLang="zh-TW" dirty="0">
                <a:solidFill>
                  <a:srgbClr val="FF0000"/>
                </a:solidFill>
              </a:rPr>
              <a:t>line=0, text="rocket data",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=1.5,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</a:rPr>
              <a:t>col</a:t>
            </a:r>
            <a:r>
              <a:rPr lang="en-US" altLang="zh-TW" dirty="0">
                <a:solidFill>
                  <a:srgbClr val="FF0000"/>
                </a:solidFill>
              </a:rPr>
              <a:t>="purple")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2141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1" y="620688"/>
            <a:ext cx="888991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03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散佈圖</a:t>
            </a:r>
            <a:r>
              <a:rPr lang="en-US" altLang="zh-TW" b="1" dirty="0" smtClean="0">
                <a:solidFill>
                  <a:srgbClr val="00B050"/>
                </a:solidFill>
              </a:rPr>
              <a:t>-</a:t>
            </a:r>
            <a:r>
              <a:rPr lang="zh-TW" altLang="en-US" dirty="0"/>
              <a:t>在邊界上加文字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plot(age</a:t>
            </a:r>
            <a:r>
              <a:rPr lang="en-US" altLang="zh-TW" dirty="0">
                <a:solidFill>
                  <a:srgbClr val="FF0000"/>
                </a:solidFill>
              </a:rPr>
              <a:t>, strength, </a:t>
            </a:r>
            <a:r>
              <a:rPr lang="en-US" altLang="zh-TW" dirty="0" err="1">
                <a:solidFill>
                  <a:srgbClr val="FF0000"/>
                </a:solidFill>
              </a:rPr>
              <a:t>pch</a:t>
            </a:r>
            <a:r>
              <a:rPr lang="en-US" altLang="zh-TW" dirty="0">
                <a:solidFill>
                  <a:srgbClr val="FF0000"/>
                </a:solidFill>
              </a:rPr>
              <a:t>=2,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=2, col=4,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</a:t>
            </a:r>
            <a:r>
              <a:rPr lang="en-US" altLang="zh-TW" dirty="0" err="1" smtClean="0">
                <a:solidFill>
                  <a:srgbClr val="FF0000"/>
                </a:solidFill>
              </a:rPr>
              <a:t>xlab</a:t>
            </a:r>
            <a:r>
              <a:rPr lang="en-US" altLang="zh-TW" dirty="0">
                <a:solidFill>
                  <a:srgbClr val="FF0000"/>
                </a:solidFill>
              </a:rPr>
              <a:t>="age of propellant",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</a:t>
            </a:r>
            <a:r>
              <a:rPr lang="en-US" altLang="zh-TW" dirty="0" err="1" smtClean="0">
                <a:solidFill>
                  <a:srgbClr val="FF0000"/>
                </a:solidFill>
              </a:rPr>
              <a:t>ylab</a:t>
            </a:r>
            <a:r>
              <a:rPr lang="en-US" altLang="zh-TW" dirty="0">
                <a:solidFill>
                  <a:srgbClr val="FF0000"/>
                </a:solidFill>
              </a:rPr>
              <a:t>="shear strength", </a:t>
            </a:r>
            <a:r>
              <a:rPr lang="en-US" altLang="zh-TW" dirty="0" err="1">
                <a:solidFill>
                  <a:srgbClr val="FF0000"/>
                </a:solidFill>
              </a:rPr>
              <a:t>cex.lab</a:t>
            </a:r>
            <a:r>
              <a:rPr lang="en-US" altLang="zh-TW" dirty="0">
                <a:solidFill>
                  <a:srgbClr val="FF0000"/>
                </a:solidFill>
              </a:rPr>
              <a:t>=1.5)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title(main</a:t>
            </a:r>
            <a:r>
              <a:rPr lang="en-US" altLang="zh-TW" dirty="0">
                <a:solidFill>
                  <a:srgbClr val="0070C0"/>
                </a:solidFill>
              </a:rPr>
              <a:t>="Scatter plot", </a:t>
            </a:r>
            <a:r>
              <a:rPr lang="en-US" altLang="zh-TW" dirty="0" err="1">
                <a:solidFill>
                  <a:srgbClr val="0070C0"/>
                </a:solidFill>
              </a:rPr>
              <a:t>cex.main</a:t>
            </a:r>
            <a:r>
              <a:rPr lang="en-US" altLang="zh-TW" dirty="0">
                <a:solidFill>
                  <a:srgbClr val="0070C0"/>
                </a:solidFill>
              </a:rPr>
              <a:t>=2, </a:t>
            </a:r>
            <a:r>
              <a:rPr lang="en-US" altLang="zh-TW" dirty="0" err="1">
                <a:solidFill>
                  <a:srgbClr val="0070C0"/>
                </a:solidFill>
              </a:rPr>
              <a:t>font.main</a:t>
            </a:r>
            <a:r>
              <a:rPr lang="en-US" altLang="zh-TW" dirty="0">
                <a:solidFill>
                  <a:srgbClr val="0070C0"/>
                </a:solidFill>
              </a:rPr>
              <a:t>=4,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  </a:t>
            </a:r>
            <a:r>
              <a:rPr lang="en-US" altLang="zh-TW" dirty="0" err="1" smtClean="0">
                <a:solidFill>
                  <a:srgbClr val="0070C0"/>
                </a:solidFill>
              </a:rPr>
              <a:t>col.main</a:t>
            </a:r>
            <a:r>
              <a:rPr lang="en-US" altLang="zh-TW" dirty="0">
                <a:solidFill>
                  <a:srgbClr val="0070C0"/>
                </a:solidFill>
              </a:rPr>
              <a:t>="orange", </a:t>
            </a:r>
            <a:r>
              <a:rPr lang="en-US" altLang="zh-TW" dirty="0" err="1">
                <a:solidFill>
                  <a:srgbClr val="0070C0"/>
                </a:solidFill>
              </a:rPr>
              <a:t>cex.sub</a:t>
            </a:r>
            <a:r>
              <a:rPr lang="en-US" altLang="zh-TW" dirty="0">
                <a:solidFill>
                  <a:srgbClr val="0070C0"/>
                </a:solidFill>
              </a:rPr>
              <a:t>=1, </a:t>
            </a:r>
            <a:r>
              <a:rPr lang="en-US" altLang="zh-TW" dirty="0" err="1">
                <a:solidFill>
                  <a:srgbClr val="0070C0"/>
                </a:solidFill>
              </a:rPr>
              <a:t>font.sub</a:t>
            </a:r>
            <a:r>
              <a:rPr lang="en-US" altLang="zh-TW" dirty="0">
                <a:solidFill>
                  <a:srgbClr val="0070C0"/>
                </a:solidFill>
              </a:rPr>
              <a:t>=3,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</a:rPr>
              <a:t> </a:t>
            </a:r>
            <a:r>
              <a:rPr lang="zh-TW" altLang="en-US" dirty="0" smtClean="0">
                <a:solidFill>
                  <a:srgbClr val="0070C0"/>
                </a:solidFill>
              </a:rPr>
              <a:t>  </a:t>
            </a:r>
            <a:r>
              <a:rPr lang="en-US" altLang="zh-TW" dirty="0" err="1" smtClean="0">
                <a:solidFill>
                  <a:srgbClr val="0070C0"/>
                </a:solidFill>
              </a:rPr>
              <a:t>col.sub</a:t>
            </a:r>
            <a:r>
              <a:rPr lang="en-US" altLang="zh-TW" dirty="0">
                <a:solidFill>
                  <a:srgbClr val="0070C0"/>
                </a:solidFill>
              </a:rPr>
              <a:t>="purple")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# </a:t>
            </a:r>
            <a:r>
              <a:rPr lang="zh-TW" altLang="en-US" dirty="0" smtClean="0"/>
              <a:t>在邊界上加文字</a:t>
            </a:r>
            <a:r>
              <a:rPr lang="en-US" altLang="zh-TW" dirty="0" smtClean="0"/>
              <a:t>(side=1</a:t>
            </a:r>
            <a:r>
              <a:rPr lang="zh-TW" altLang="en-US" dirty="0" smtClean="0"/>
              <a:t>下</a:t>
            </a:r>
            <a:r>
              <a:rPr lang="en-US" altLang="zh-TW" dirty="0" smtClean="0"/>
              <a:t>, 2=</a:t>
            </a:r>
            <a:r>
              <a:rPr lang="zh-TW" altLang="en-US" dirty="0" smtClean="0"/>
              <a:t>左</a:t>
            </a:r>
            <a:r>
              <a:rPr lang="en-US" altLang="zh-TW" dirty="0" smtClean="0"/>
              <a:t>, 3=</a:t>
            </a:r>
            <a:r>
              <a:rPr lang="zh-TW" altLang="en-US" dirty="0" smtClean="0"/>
              <a:t>上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00B050"/>
                </a:solidFill>
              </a:rPr>
              <a:t>4=</a:t>
            </a:r>
            <a:r>
              <a:rPr lang="zh-TW" altLang="en-US" dirty="0" smtClean="0">
                <a:solidFill>
                  <a:srgbClr val="00B050"/>
                </a:solidFill>
              </a:rPr>
              <a:t>右邊界</a:t>
            </a:r>
            <a:r>
              <a:rPr lang="en-US" altLang="zh-TW" dirty="0" smtClean="0"/>
              <a:t>).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mtext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00B050"/>
                </a:solidFill>
              </a:rPr>
              <a:t>side=4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en-US" altLang="zh-TW" dirty="0">
                <a:solidFill>
                  <a:srgbClr val="FF0000"/>
                </a:solidFill>
              </a:rPr>
              <a:t>line=0, text="rocket data",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=1.5,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</a:rPr>
              <a:t>col</a:t>
            </a:r>
            <a:r>
              <a:rPr lang="en-US" altLang="zh-TW" dirty="0">
                <a:solidFill>
                  <a:srgbClr val="FF0000"/>
                </a:solidFill>
              </a:rPr>
              <a:t>="purple")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3092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735261" cy="582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980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</a:t>
            </a:r>
            <a:r>
              <a:rPr lang="zh-TW" altLang="en-US" b="1" dirty="0">
                <a:solidFill>
                  <a:srgbClr val="00B050"/>
                </a:solidFill>
              </a:rPr>
              <a:t>多個圖在同一頁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&gt; par(</a:t>
            </a:r>
            <a:r>
              <a:rPr lang="en-US" altLang="zh-TW" sz="2800" dirty="0" err="1">
                <a:solidFill>
                  <a:srgbClr val="FF0000"/>
                </a:solidFill>
              </a:rPr>
              <a:t>mfrow</a:t>
            </a:r>
            <a:r>
              <a:rPr lang="en-US" altLang="zh-TW" sz="2800" dirty="0">
                <a:solidFill>
                  <a:srgbClr val="FF0000"/>
                </a:solidFill>
              </a:rPr>
              <a:t>=c(2,2), </a:t>
            </a:r>
            <a:r>
              <a:rPr lang="en-US" altLang="zh-TW" sz="2800" dirty="0" err="1">
                <a:solidFill>
                  <a:srgbClr val="FF0000"/>
                </a:solidFill>
              </a:rPr>
              <a:t>pch</a:t>
            </a:r>
            <a:r>
              <a:rPr lang="en-US" altLang="zh-TW" sz="2800" dirty="0">
                <a:solidFill>
                  <a:srgbClr val="FF0000"/>
                </a:solidFill>
              </a:rPr>
              <a:t>=16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en-US" altLang="zh-TW" sz="2800" dirty="0"/>
              <a:t> #</a:t>
            </a:r>
            <a:r>
              <a:rPr lang="zh-TW" altLang="en-US" sz="2800" dirty="0"/>
              <a:t> 一頁</a:t>
            </a:r>
            <a:r>
              <a:rPr lang="zh-TW" altLang="en-US" sz="2800" dirty="0" smtClean="0"/>
              <a:t>配置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列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行共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個</a:t>
            </a:r>
            <a:r>
              <a:rPr lang="zh-TW" altLang="en-US" sz="2800" dirty="0"/>
              <a:t>圖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&gt; </a:t>
            </a:r>
            <a:r>
              <a:rPr lang="en-US" altLang="zh-TW" sz="2800" dirty="0">
                <a:solidFill>
                  <a:srgbClr val="FF0000"/>
                </a:solidFill>
              </a:rPr>
              <a:t>library(MASS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</a:rPr>
              <a:t>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使用</a:t>
            </a:r>
            <a:r>
              <a:rPr lang="en-US" altLang="zh-TW" sz="2800" dirty="0" smtClean="0"/>
              <a:t>MASS</a:t>
            </a:r>
            <a:r>
              <a:rPr lang="zh-TW" altLang="en-US" sz="2800" dirty="0" smtClean="0"/>
              <a:t>套件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&gt;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00B050"/>
                </a:solidFill>
              </a:rPr>
              <a:t>attach</a:t>
            </a:r>
            <a:r>
              <a:rPr lang="en-US" altLang="zh-TW" sz="2800" dirty="0" smtClean="0">
                <a:solidFill>
                  <a:srgbClr val="FF0000"/>
                </a:solidFill>
              </a:rPr>
              <a:t>(Animals)</a:t>
            </a:r>
            <a:r>
              <a:rPr lang="zh-TW" altLang="en-US" sz="2800" dirty="0" smtClean="0">
                <a:solidFill>
                  <a:srgbClr val="FF0000"/>
                </a:solidFill>
              </a:rPr>
              <a:t> 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連接</a:t>
            </a:r>
            <a:r>
              <a:rPr lang="en-US" altLang="zh-TW" sz="2800" dirty="0" smtClean="0"/>
              <a:t>Animals</a:t>
            </a:r>
            <a:r>
              <a:rPr lang="zh-TW" altLang="en-US" sz="2800" dirty="0" smtClean="0"/>
              <a:t>資料集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800" dirty="0" smtClean="0"/>
              <a:t>28</a:t>
            </a:r>
            <a:r>
              <a:rPr lang="zh-TW" altLang="en-US" sz="2800" dirty="0" smtClean="0"/>
              <a:t>種陸地動物的平均腦與身體重量 </a:t>
            </a:r>
            <a:r>
              <a:rPr lang="en-US" altLang="zh-TW" sz="2800" dirty="0" smtClean="0"/>
              <a:t>Average </a:t>
            </a:r>
            <a:r>
              <a:rPr lang="en-US" altLang="zh-TW" sz="2800" dirty="0"/>
              <a:t>brain and body weights for 28 species of land animals.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Body-</a:t>
            </a:r>
            <a:r>
              <a:rPr lang="zh-TW" altLang="en-US" sz="2800" dirty="0" smtClean="0"/>
              <a:t>身體重量</a:t>
            </a:r>
            <a:r>
              <a:rPr lang="en-US" altLang="zh-TW" sz="2800" dirty="0" smtClean="0"/>
              <a:t>body </a:t>
            </a:r>
            <a:r>
              <a:rPr lang="en-US" altLang="zh-TW" sz="2800" dirty="0"/>
              <a:t>weight in kg</a:t>
            </a:r>
            <a:r>
              <a:rPr lang="en-US" altLang="zh-TW" sz="2800" dirty="0" smtClean="0"/>
              <a:t>.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 smtClean="0"/>
              <a:t>Brain-</a:t>
            </a:r>
            <a:r>
              <a:rPr lang="zh-TW" altLang="en-US" sz="2800" dirty="0" smtClean="0"/>
              <a:t>腦重量</a:t>
            </a:r>
            <a:r>
              <a:rPr lang="en-US" altLang="zh-TW" sz="2800" dirty="0" smtClean="0"/>
              <a:t>brain </a:t>
            </a:r>
            <a:r>
              <a:rPr lang="en-US" altLang="zh-TW" sz="2800" dirty="0"/>
              <a:t>weight in g.</a:t>
            </a:r>
          </a:p>
        </p:txBody>
      </p:sp>
    </p:spTree>
    <p:extLst>
      <p:ext uri="{BB962C8B-B14F-4D97-AF65-F5344CB8AC3E}">
        <p14:creationId xmlns:p14="http://schemas.microsoft.com/office/powerpoint/2010/main" val="173418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plot()</a:t>
            </a:r>
            <a:r>
              <a:rPr lang="zh-TW" altLang="en-US" b="1" dirty="0" smtClean="0">
                <a:solidFill>
                  <a:srgbClr val="00B050"/>
                </a:solidFill>
              </a:rPr>
              <a:t> 與相關函數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&gt;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plot</a:t>
            </a:r>
            <a:r>
              <a:rPr lang="en-US" altLang="zh-TW" sz="2800" dirty="0">
                <a:solidFill>
                  <a:srgbClr val="FF0000"/>
                </a:solidFill>
              </a:rPr>
              <a:t>((1:30)*0.92, sin((1:30)*0.92))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2780928"/>
            <a:ext cx="90297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8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Animals</a:t>
            </a:r>
            <a:r>
              <a:rPr lang="zh-TW" altLang="en-US" b="1" dirty="0">
                <a:solidFill>
                  <a:srgbClr val="00B050"/>
                </a:solidFill>
              </a:rPr>
              <a:t>資料</a:t>
            </a:r>
            <a:r>
              <a:rPr lang="zh-TW" altLang="en-US" b="1" dirty="0" smtClean="0">
                <a:solidFill>
                  <a:srgbClr val="00B050"/>
                </a:solidFill>
              </a:rPr>
              <a:t>集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Animals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                                   body   brain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Mountain beaver     </a:t>
            </a:r>
            <a:r>
              <a:rPr lang="en-US" altLang="zh-TW" dirty="0" smtClean="0">
                <a:solidFill>
                  <a:srgbClr val="0070C0"/>
                </a:solidFill>
              </a:rPr>
              <a:t>   </a:t>
            </a:r>
            <a:r>
              <a:rPr lang="en-US" altLang="zh-TW" dirty="0">
                <a:solidFill>
                  <a:srgbClr val="0070C0"/>
                </a:solidFill>
              </a:rPr>
              <a:t>1.350   </a:t>
            </a:r>
            <a:r>
              <a:rPr lang="en-US" altLang="zh-TW" dirty="0" smtClean="0">
                <a:solidFill>
                  <a:srgbClr val="0070C0"/>
                </a:solidFill>
              </a:rPr>
              <a:t>    </a:t>
            </a:r>
            <a:r>
              <a:rPr lang="en-US" altLang="zh-TW" dirty="0">
                <a:solidFill>
                  <a:srgbClr val="0070C0"/>
                </a:solidFill>
              </a:rPr>
              <a:t>8.1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Cow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</a:t>
            </a:r>
            <a:r>
              <a:rPr lang="en-US" altLang="zh-TW" dirty="0">
                <a:solidFill>
                  <a:srgbClr val="0070C0"/>
                </a:solidFill>
              </a:rPr>
              <a:t>465.000  </a:t>
            </a:r>
            <a:r>
              <a:rPr lang="en-US" altLang="zh-TW" dirty="0" smtClean="0">
                <a:solidFill>
                  <a:srgbClr val="0070C0"/>
                </a:solidFill>
              </a:rPr>
              <a:t> 423.0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Grey wolf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36.330   119.5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Goat 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27.660   115.0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Guinea pig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</a:t>
            </a:r>
            <a:r>
              <a:rPr lang="en-US" altLang="zh-TW" dirty="0">
                <a:solidFill>
                  <a:srgbClr val="0070C0"/>
                </a:solidFill>
              </a:rPr>
              <a:t>1.040 </a:t>
            </a:r>
            <a:r>
              <a:rPr lang="en-US" altLang="zh-TW" dirty="0" smtClean="0">
                <a:solidFill>
                  <a:srgbClr val="0070C0"/>
                </a:solidFill>
              </a:rPr>
              <a:t>      </a:t>
            </a:r>
            <a:r>
              <a:rPr lang="en-US" altLang="zh-TW" dirty="0">
                <a:solidFill>
                  <a:srgbClr val="0070C0"/>
                </a:solidFill>
              </a:rPr>
              <a:t>5.5</a:t>
            </a:r>
          </a:p>
          <a:p>
            <a:pPr marL="0" indent="0">
              <a:buNone/>
            </a:pPr>
            <a:r>
              <a:rPr lang="en-US" altLang="zh-TW" dirty="0" err="1">
                <a:solidFill>
                  <a:srgbClr val="0070C0"/>
                </a:solidFill>
              </a:rPr>
              <a:t>Dipliodocus</a:t>
            </a:r>
            <a:r>
              <a:rPr lang="en-US" altLang="zh-TW" dirty="0">
                <a:solidFill>
                  <a:srgbClr val="0070C0"/>
                </a:solidFill>
              </a:rPr>
              <a:t>      </a:t>
            </a:r>
            <a:r>
              <a:rPr lang="en-US" altLang="zh-TW" dirty="0" smtClean="0">
                <a:solidFill>
                  <a:srgbClr val="0070C0"/>
                </a:solidFill>
              </a:rPr>
              <a:t>   11700.000     </a:t>
            </a:r>
            <a:r>
              <a:rPr lang="en-US" altLang="zh-TW" dirty="0">
                <a:solidFill>
                  <a:srgbClr val="0070C0"/>
                </a:solidFill>
              </a:rPr>
              <a:t>50.0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Asian elephant    </a:t>
            </a:r>
            <a:r>
              <a:rPr lang="en-US" altLang="zh-TW" dirty="0" smtClean="0">
                <a:solidFill>
                  <a:srgbClr val="0070C0"/>
                </a:solidFill>
              </a:rPr>
              <a:t>  2547.000 </a:t>
            </a:r>
            <a:r>
              <a:rPr lang="en-US" altLang="zh-TW" dirty="0">
                <a:solidFill>
                  <a:srgbClr val="0070C0"/>
                </a:solidFill>
              </a:rPr>
              <a:t>4603.0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Donkey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187.100   419.0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Horse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521.000   </a:t>
            </a:r>
            <a:r>
              <a:rPr lang="en-US" altLang="zh-TW" dirty="0">
                <a:solidFill>
                  <a:srgbClr val="0070C0"/>
                </a:solidFill>
              </a:rPr>
              <a:t>655.0</a:t>
            </a:r>
          </a:p>
          <a:p>
            <a:pPr marL="0" indent="0">
              <a:buNone/>
            </a:pPr>
            <a:r>
              <a:rPr lang="en-US" altLang="zh-TW" dirty="0" err="1">
                <a:solidFill>
                  <a:srgbClr val="0070C0"/>
                </a:solidFill>
              </a:rPr>
              <a:t>Potar</a:t>
            </a:r>
            <a:r>
              <a:rPr lang="en-US" altLang="zh-TW" dirty="0">
                <a:solidFill>
                  <a:srgbClr val="0070C0"/>
                </a:solidFill>
              </a:rPr>
              <a:t> monkey        </a:t>
            </a:r>
            <a:r>
              <a:rPr lang="en-US" altLang="zh-TW" dirty="0" smtClean="0">
                <a:solidFill>
                  <a:srgbClr val="0070C0"/>
                </a:solidFill>
              </a:rPr>
              <a:t>    10.000   </a:t>
            </a:r>
            <a:r>
              <a:rPr lang="en-US" altLang="zh-TW" dirty="0">
                <a:solidFill>
                  <a:srgbClr val="0070C0"/>
                </a:solidFill>
              </a:rPr>
              <a:t>115.0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Cat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          </a:t>
            </a:r>
            <a:r>
              <a:rPr lang="en-US" altLang="zh-TW" dirty="0">
                <a:solidFill>
                  <a:srgbClr val="0070C0"/>
                </a:solidFill>
              </a:rPr>
              <a:t>3.300 </a:t>
            </a:r>
            <a:r>
              <a:rPr lang="en-US" altLang="zh-TW" dirty="0" smtClean="0">
                <a:solidFill>
                  <a:srgbClr val="0070C0"/>
                </a:solidFill>
              </a:rPr>
              <a:t>    </a:t>
            </a:r>
            <a:r>
              <a:rPr lang="en-US" altLang="zh-TW" dirty="0">
                <a:solidFill>
                  <a:srgbClr val="0070C0"/>
                </a:solidFill>
              </a:rPr>
              <a:t>25.6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Giraffe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 </a:t>
            </a:r>
            <a:r>
              <a:rPr lang="en-US" altLang="zh-TW" dirty="0">
                <a:solidFill>
                  <a:srgbClr val="0070C0"/>
                </a:solidFill>
              </a:rPr>
              <a:t>529.000 </a:t>
            </a:r>
            <a:r>
              <a:rPr lang="en-US" altLang="zh-TW" dirty="0" smtClean="0">
                <a:solidFill>
                  <a:srgbClr val="0070C0"/>
                </a:solidFill>
              </a:rPr>
              <a:t>  680.0</a:t>
            </a:r>
            <a:endParaRPr lang="en-US" altLang="zh-TW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4048" y="1776442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Gorilla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207.000  </a:t>
            </a:r>
            <a:r>
              <a:rPr lang="en-US" altLang="zh-TW" dirty="0">
                <a:solidFill>
                  <a:srgbClr val="0070C0"/>
                </a:solidFill>
              </a:rPr>
              <a:t>406.0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Human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62.000 </a:t>
            </a:r>
            <a:r>
              <a:rPr lang="en-US" altLang="zh-TW" dirty="0">
                <a:solidFill>
                  <a:srgbClr val="0070C0"/>
                </a:solidFill>
              </a:rPr>
              <a:t>1320.0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African elephant </a:t>
            </a:r>
            <a:r>
              <a:rPr lang="en-US" altLang="zh-TW" dirty="0" smtClean="0">
                <a:solidFill>
                  <a:srgbClr val="0070C0"/>
                </a:solidFill>
              </a:rPr>
              <a:t>   </a:t>
            </a:r>
            <a:r>
              <a:rPr lang="en-US" altLang="zh-TW" dirty="0">
                <a:solidFill>
                  <a:srgbClr val="0070C0"/>
                </a:solidFill>
              </a:rPr>
              <a:t>6654.000 5712.0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Triceratops       </a:t>
            </a:r>
            <a:r>
              <a:rPr lang="en-US" altLang="zh-TW" dirty="0" smtClean="0">
                <a:solidFill>
                  <a:srgbClr val="0070C0"/>
                </a:solidFill>
              </a:rPr>
              <a:t>     9400.000     70.0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</a:rPr>
              <a:t>Rhesus monkey       </a:t>
            </a:r>
            <a:r>
              <a:rPr lang="en-US" altLang="zh-TW" dirty="0" smtClean="0">
                <a:solidFill>
                  <a:srgbClr val="0070C0"/>
                </a:solidFill>
              </a:rPr>
              <a:t>   </a:t>
            </a:r>
            <a:r>
              <a:rPr lang="en-US" altLang="zh-TW" dirty="0">
                <a:solidFill>
                  <a:srgbClr val="0070C0"/>
                </a:solidFill>
              </a:rPr>
              <a:t>6.800  </a:t>
            </a:r>
            <a:r>
              <a:rPr lang="en-US" altLang="zh-TW" dirty="0" smtClean="0">
                <a:solidFill>
                  <a:srgbClr val="0070C0"/>
                </a:solidFill>
              </a:rPr>
              <a:t> 179.0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</a:rPr>
              <a:t>Kangaroo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35.000    56.0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</a:rPr>
              <a:t>Golden hamster       </a:t>
            </a:r>
            <a:r>
              <a:rPr lang="en-US" altLang="zh-TW" dirty="0" smtClean="0">
                <a:solidFill>
                  <a:srgbClr val="0070C0"/>
                </a:solidFill>
              </a:rPr>
              <a:t>    0.120      1.0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</a:rPr>
              <a:t>Mouse 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0.023      </a:t>
            </a:r>
            <a:r>
              <a:rPr lang="en-US" altLang="zh-TW" dirty="0">
                <a:solidFill>
                  <a:srgbClr val="0070C0"/>
                </a:solidFill>
              </a:rPr>
              <a:t>0.4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Rabbit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   2.500    </a:t>
            </a:r>
            <a:r>
              <a:rPr lang="en-US" altLang="zh-TW" dirty="0">
                <a:solidFill>
                  <a:srgbClr val="0070C0"/>
                </a:solidFill>
              </a:rPr>
              <a:t>12.1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Sheep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55.500  </a:t>
            </a:r>
            <a:r>
              <a:rPr lang="en-US" altLang="zh-TW" dirty="0">
                <a:solidFill>
                  <a:srgbClr val="0070C0"/>
                </a:solidFill>
              </a:rPr>
              <a:t>175.0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Jaguar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100.000  </a:t>
            </a:r>
            <a:r>
              <a:rPr lang="en-US" altLang="zh-TW" dirty="0">
                <a:solidFill>
                  <a:srgbClr val="0070C0"/>
                </a:solidFill>
              </a:rPr>
              <a:t>157.0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Chimpanzee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52.160  </a:t>
            </a:r>
            <a:r>
              <a:rPr lang="en-US" altLang="zh-TW" dirty="0">
                <a:solidFill>
                  <a:srgbClr val="0070C0"/>
                </a:solidFill>
              </a:rPr>
              <a:t>440.0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Rat   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    0.280      </a:t>
            </a:r>
            <a:r>
              <a:rPr lang="en-US" altLang="zh-TW" dirty="0">
                <a:solidFill>
                  <a:srgbClr val="0070C0"/>
                </a:solidFill>
              </a:rPr>
              <a:t>1.9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Brachiosaurus    </a:t>
            </a:r>
            <a:r>
              <a:rPr lang="en-US" altLang="zh-TW" dirty="0" smtClean="0">
                <a:solidFill>
                  <a:srgbClr val="0070C0"/>
                </a:solidFill>
              </a:rPr>
              <a:t>   87000.000  </a:t>
            </a:r>
            <a:r>
              <a:rPr lang="en-US" altLang="zh-TW" dirty="0">
                <a:solidFill>
                  <a:srgbClr val="0070C0"/>
                </a:solidFill>
              </a:rPr>
              <a:t>154.5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Mole  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   0.122      </a:t>
            </a:r>
            <a:r>
              <a:rPr lang="en-US" altLang="zh-TW" dirty="0">
                <a:solidFill>
                  <a:srgbClr val="0070C0"/>
                </a:solidFill>
              </a:rPr>
              <a:t>3.0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Pig 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   192.000  </a:t>
            </a:r>
            <a:r>
              <a:rPr lang="en-US" altLang="zh-TW" dirty="0">
                <a:solidFill>
                  <a:srgbClr val="0070C0"/>
                </a:solidFill>
              </a:rPr>
              <a:t>180.0</a:t>
            </a:r>
          </a:p>
        </p:txBody>
      </p:sp>
    </p:spTree>
    <p:extLst>
      <p:ext uri="{BB962C8B-B14F-4D97-AF65-F5344CB8AC3E}">
        <p14:creationId xmlns:p14="http://schemas.microsoft.com/office/powerpoint/2010/main" val="9416399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</a:t>
            </a:r>
            <a:r>
              <a:rPr lang="zh-TW" altLang="en-US" b="1" dirty="0">
                <a:solidFill>
                  <a:srgbClr val="00B050"/>
                </a:solidFill>
              </a:rPr>
              <a:t>多個圖在同一頁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&gt;</a:t>
            </a:r>
            <a:r>
              <a:rPr lang="en-US" altLang="zh-TW" sz="2800" dirty="0" smtClean="0">
                <a:solidFill>
                  <a:srgbClr val="00B050"/>
                </a:solidFill>
              </a:rPr>
              <a:t> attach</a:t>
            </a:r>
            <a:r>
              <a:rPr lang="en-US" altLang="zh-TW" sz="2800" dirty="0" smtClean="0">
                <a:solidFill>
                  <a:srgbClr val="FF0000"/>
                </a:solidFill>
              </a:rPr>
              <a:t>(Animals</a:t>
            </a:r>
            <a:r>
              <a:rPr lang="en-US" altLang="zh-TW" sz="2800" dirty="0">
                <a:solidFill>
                  <a:srgbClr val="FF0000"/>
                </a:solidFill>
              </a:rPr>
              <a:t>)</a:t>
            </a:r>
            <a:r>
              <a:rPr lang="zh-TW" altLang="en-US" sz="2800" dirty="0">
                <a:solidFill>
                  <a:srgbClr val="FF0000"/>
                </a:solidFill>
              </a:rPr>
              <a:t>   </a:t>
            </a:r>
            <a:r>
              <a:rPr lang="en-US" altLang="zh-TW" sz="2800" dirty="0"/>
              <a:t>#</a:t>
            </a:r>
            <a:r>
              <a:rPr lang="zh-TW" altLang="en-US" sz="2800" dirty="0"/>
              <a:t> 連接</a:t>
            </a:r>
            <a:r>
              <a:rPr lang="en-US" altLang="zh-TW" sz="2800" dirty="0"/>
              <a:t>Animals</a:t>
            </a:r>
            <a:r>
              <a:rPr lang="zh-TW" altLang="en-US" sz="2800" dirty="0"/>
              <a:t>資料集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&gt; </a:t>
            </a:r>
            <a:r>
              <a:rPr lang="en-US" altLang="zh-TW" sz="2800" dirty="0">
                <a:solidFill>
                  <a:srgbClr val="FF0000"/>
                </a:solidFill>
              </a:rPr>
              <a:t>plot(body, brain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</a:rPr>
              <a:t> 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plot(</a:t>
            </a:r>
            <a:r>
              <a:rPr lang="en-US" altLang="zh-TW" sz="2800" dirty="0" err="1" smtClean="0"/>
              <a:t>x,y</a:t>
            </a:r>
            <a:r>
              <a:rPr lang="en-US" altLang="zh-TW" sz="2800" dirty="0" smtClean="0"/>
              <a:t>)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&gt; plot(</a:t>
            </a:r>
            <a:r>
              <a:rPr lang="en-US" altLang="zh-TW" sz="2800" dirty="0" err="1">
                <a:solidFill>
                  <a:srgbClr val="FF0000"/>
                </a:solidFill>
              </a:rPr>
              <a:t>sqrt</a:t>
            </a:r>
            <a:r>
              <a:rPr lang="en-US" altLang="zh-TW" sz="2800" dirty="0">
                <a:solidFill>
                  <a:srgbClr val="FF0000"/>
                </a:solidFill>
              </a:rPr>
              <a:t>(body), </a:t>
            </a:r>
            <a:r>
              <a:rPr lang="en-US" altLang="zh-TW" sz="2800" dirty="0" err="1">
                <a:solidFill>
                  <a:srgbClr val="FF0000"/>
                </a:solidFill>
              </a:rPr>
              <a:t>sqrt</a:t>
            </a:r>
            <a:r>
              <a:rPr lang="en-US" altLang="zh-TW" sz="2800" dirty="0">
                <a:solidFill>
                  <a:srgbClr val="FF0000"/>
                </a:solidFill>
              </a:rPr>
              <a:t>(brain</a:t>
            </a:r>
            <a:r>
              <a:rPr lang="en-US" altLang="zh-TW" sz="2800" dirty="0" smtClean="0">
                <a:solidFill>
                  <a:srgbClr val="FF0000"/>
                </a:solidFill>
              </a:rPr>
              <a:t>))</a:t>
            </a:r>
            <a:r>
              <a:rPr lang="zh-TW" altLang="en-US" sz="2800" dirty="0" smtClean="0">
                <a:solidFill>
                  <a:srgbClr val="FF0000"/>
                </a:solidFill>
              </a:rPr>
              <a:t> 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開根號轉換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&gt; plot((body)^0.1, (brain)^0.1</a:t>
            </a:r>
            <a:r>
              <a:rPr lang="en-US" altLang="zh-TW" sz="2800" dirty="0" smtClean="0">
                <a:solidFill>
                  <a:srgbClr val="FF0000"/>
                </a:solidFill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</a:rPr>
              <a:t> 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取</a:t>
            </a:r>
            <a:r>
              <a:rPr lang="en-US" altLang="zh-TW" sz="2800" dirty="0" smtClean="0"/>
              <a:t>0.1</a:t>
            </a:r>
            <a:r>
              <a:rPr lang="zh-TW" altLang="en-US" sz="2800" dirty="0" smtClean="0"/>
              <a:t>次方轉換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&gt; plot(log(body),log(brain</a:t>
            </a:r>
            <a:r>
              <a:rPr lang="en-US" altLang="zh-TW" sz="2800" dirty="0" smtClean="0">
                <a:solidFill>
                  <a:srgbClr val="FF0000"/>
                </a:solidFill>
              </a:rPr>
              <a:t>))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</a:rPr>
              <a:t>   </a:t>
            </a:r>
            <a:r>
              <a:rPr lang="en-US" altLang="zh-TW" sz="2800" dirty="0" smtClean="0"/>
              <a:t># </a:t>
            </a:r>
            <a:r>
              <a:rPr lang="zh-TW" altLang="en-US" sz="2800" dirty="0" smtClean="0"/>
              <a:t>取</a:t>
            </a:r>
            <a:r>
              <a:rPr lang="en-US" altLang="zh-TW" sz="2800" dirty="0" smtClean="0"/>
              <a:t>log</a:t>
            </a:r>
            <a:r>
              <a:rPr lang="zh-TW" altLang="en-US" sz="2800" dirty="0" smtClean="0"/>
              <a:t>轉換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2800" dirty="0">
                <a:solidFill>
                  <a:srgbClr val="FF0000"/>
                </a:solidFill>
              </a:rPr>
              <a:t>&gt; </a:t>
            </a:r>
            <a:r>
              <a:rPr lang="en-US" altLang="zh-TW" sz="2800" dirty="0">
                <a:solidFill>
                  <a:srgbClr val="00B050"/>
                </a:solidFill>
              </a:rPr>
              <a:t>detach</a:t>
            </a:r>
            <a:r>
              <a:rPr lang="en-US" altLang="zh-TW" sz="2800" dirty="0">
                <a:solidFill>
                  <a:srgbClr val="FF0000"/>
                </a:solidFill>
              </a:rPr>
              <a:t>(Animals</a:t>
            </a:r>
            <a:r>
              <a:rPr lang="en-US" altLang="zh-TW" sz="2800" dirty="0" smtClean="0">
                <a:solidFill>
                  <a:srgbClr val="FF0000"/>
                </a:solidFill>
              </a:rPr>
              <a:t>) </a:t>
            </a:r>
            <a:r>
              <a:rPr lang="zh-TW" altLang="en-US" sz="2800" dirty="0" smtClean="0">
                <a:solidFill>
                  <a:srgbClr val="FF0000"/>
                </a:solidFill>
              </a:rPr>
              <a:t> 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脫離</a:t>
            </a:r>
            <a:r>
              <a:rPr lang="en-US" altLang="zh-TW" sz="2800" dirty="0" smtClean="0"/>
              <a:t>Animals</a:t>
            </a:r>
            <a:r>
              <a:rPr lang="zh-TW" altLang="en-US" sz="2800" dirty="0"/>
              <a:t>資料集</a:t>
            </a:r>
            <a:endParaRPr lang="en-US" altLang="zh-TW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&gt; </a:t>
            </a:r>
            <a:r>
              <a:rPr lang="en-US" altLang="zh-TW" sz="2800" dirty="0">
                <a:solidFill>
                  <a:srgbClr val="FF0000"/>
                </a:solidFill>
              </a:rPr>
              <a:t>par(</a:t>
            </a:r>
            <a:r>
              <a:rPr lang="en-US" altLang="zh-TW" sz="2800" dirty="0" err="1">
                <a:solidFill>
                  <a:srgbClr val="FF0000"/>
                </a:solidFill>
              </a:rPr>
              <a:t>mfrow</a:t>
            </a:r>
            <a:r>
              <a:rPr lang="en-US" altLang="zh-TW" sz="2800" dirty="0">
                <a:solidFill>
                  <a:srgbClr val="FF0000"/>
                </a:solidFill>
              </a:rPr>
              <a:t>=c(1,1), </a:t>
            </a:r>
            <a:r>
              <a:rPr lang="en-US" altLang="zh-TW" sz="2800" dirty="0" err="1">
                <a:solidFill>
                  <a:srgbClr val="FF0000"/>
                </a:solidFill>
              </a:rPr>
              <a:t>pch</a:t>
            </a:r>
            <a:r>
              <a:rPr lang="en-US" altLang="zh-TW" sz="2800" dirty="0">
                <a:solidFill>
                  <a:srgbClr val="FF0000"/>
                </a:solidFill>
              </a:rPr>
              <a:t>=1) </a:t>
            </a:r>
            <a:r>
              <a:rPr lang="en-US" altLang="zh-TW" sz="2800" dirty="0"/>
              <a:t># </a:t>
            </a:r>
            <a:r>
              <a:rPr lang="zh-TW" altLang="en-US" sz="2800" dirty="0"/>
              <a:t>一頁配置</a:t>
            </a:r>
            <a:r>
              <a:rPr lang="en-US" altLang="zh-TW" sz="2800" dirty="0"/>
              <a:t>1</a:t>
            </a:r>
            <a:r>
              <a:rPr lang="zh-TW" altLang="en-US" sz="2800" dirty="0"/>
              <a:t>列</a:t>
            </a:r>
            <a:r>
              <a:rPr lang="en-US" altLang="zh-TW" sz="2800" dirty="0"/>
              <a:t>1</a:t>
            </a:r>
            <a:r>
              <a:rPr lang="zh-TW" altLang="en-US" sz="2800" dirty="0"/>
              <a:t>行共</a:t>
            </a:r>
            <a:r>
              <a:rPr lang="en-US" altLang="zh-TW" sz="2800" dirty="0"/>
              <a:t>1</a:t>
            </a:r>
            <a:r>
              <a:rPr lang="zh-TW" altLang="en-US" sz="2800" dirty="0"/>
              <a:t>個圖</a:t>
            </a:r>
          </a:p>
          <a:p>
            <a:pPr marL="0" indent="0">
              <a:buNone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3516607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880711" cy="5212918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995936" y="2780928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8388424" y="2564904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267744" y="170080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有一明顯的極端值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481644" y="537321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較接近線性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89147" y="169151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有一明顯的極端值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825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在圖上點旁加字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attach(Animals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Animals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                                   body   brain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Mountain beaver     </a:t>
            </a:r>
            <a:r>
              <a:rPr lang="en-US" altLang="zh-TW" dirty="0" smtClean="0">
                <a:solidFill>
                  <a:srgbClr val="0070C0"/>
                </a:solidFill>
              </a:rPr>
              <a:t>   </a:t>
            </a:r>
            <a:r>
              <a:rPr lang="en-US" altLang="zh-TW" dirty="0">
                <a:solidFill>
                  <a:srgbClr val="0070C0"/>
                </a:solidFill>
              </a:rPr>
              <a:t>1.350   </a:t>
            </a:r>
            <a:r>
              <a:rPr lang="en-US" altLang="zh-TW" dirty="0" smtClean="0">
                <a:solidFill>
                  <a:srgbClr val="0070C0"/>
                </a:solidFill>
              </a:rPr>
              <a:t>    </a:t>
            </a:r>
            <a:r>
              <a:rPr lang="en-US" altLang="zh-TW" dirty="0">
                <a:solidFill>
                  <a:srgbClr val="0070C0"/>
                </a:solidFill>
              </a:rPr>
              <a:t>8.1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Cow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</a:t>
            </a:r>
            <a:r>
              <a:rPr lang="en-US" altLang="zh-TW" dirty="0">
                <a:solidFill>
                  <a:srgbClr val="0070C0"/>
                </a:solidFill>
              </a:rPr>
              <a:t>465.000  </a:t>
            </a:r>
            <a:r>
              <a:rPr lang="en-US" altLang="zh-TW" dirty="0" smtClean="0">
                <a:solidFill>
                  <a:srgbClr val="0070C0"/>
                </a:solidFill>
              </a:rPr>
              <a:t> 423.0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Grey wolf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36.330   119.5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Goat 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27.660   115.0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Guinea pig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</a:t>
            </a:r>
            <a:r>
              <a:rPr lang="en-US" altLang="zh-TW" dirty="0">
                <a:solidFill>
                  <a:srgbClr val="0070C0"/>
                </a:solidFill>
              </a:rPr>
              <a:t>1.040 </a:t>
            </a:r>
            <a:r>
              <a:rPr lang="en-US" altLang="zh-TW" dirty="0" smtClean="0">
                <a:solidFill>
                  <a:srgbClr val="0070C0"/>
                </a:solidFill>
              </a:rPr>
              <a:t>      </a:t>
            </a:r>
            <a:r>
              <a:rPr lang="en-US" altLang="zh-TW" dirty="0">
                <a:solidFill>
                  <a:srgbClr val="0070C0"/>
                </a:solidFill>
              </a:rPr>
              <a:t>5.5</a:t>
            </a:r>
          </a:p>
          <a:p>
            <a:pPr marL="0" indent="0">
              <a:buNone/>
            </a:pPr>
            <a:r>
              <a:rPr lang="en-US" altLang="zh-TW" dirty="0" err="1">
                <a:solidFill>
                  <a:srgbClr val="0070C0"/>
                </a:solidFill>
              </a:rPr>
              <a:t>Dipliodocus</a:t>
            </a:r>
            <a:r>
              <a:rPr lang="en-US" altLang="zh-TW" dirty="0">
                <a:solidFill>
                  <a:srgbClr val="0070C0"/>
                </a:solidFill>
              </a:rPr>
              <a:t>      </a:t>
            </a:r>
            <a:r>
              <a:rPr lang="en-US" altLang="zh-TW" dirty="0" smtClean="0">
                <a:solidFill>
                  <a:srgbClr val="0070C0"/>
                </a:solidFill>
              </a:rPr>
              <a:t>   11700.000     </a:t>
            </a:r>
            <a:r>
              <a:rPr lang="en-US" altLang="zh-TW" dirty="0">
                <a:solidFill>
                  <a:srgbClr val="0070C0"/>
                </a:solidFill>
              </a:rPr>
              <a:t>50.0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B050"/>
                </a:solidFill>
              </a:rPr>
              <a:t>Asian elephant    </a:t>
            </a:r>
            <a:r>
              <a:rPr lang="en-US" altLang="zh-TW" dirty="0" smtClean="0">
                <a:solidFill>
                  <a:srgbClr val="00B050"/>
                </a:solidFill>
              </a:rPr>
              <a:t>  </a:t>
            </a:r>
            <a:r>
              <a:rPr lang="en-US" altLang="zh-TW" dirty="0" smtClean="0">
                <a:solidFill>
                  <a:srgbClr val="0070C0"/>
                </a:solidFill>
              </a:rPr>
              <a:t>2547.000 </a:t>
            </a:r>
            <a:r>
              <a:rPr lang="en-US" altLang="zh-TW" dirty="0">
                <a:solidFill>
                  <a:srgbClr val="00B050"/>
                </a:solidFill>
              </a:rPr>
              <a:t>4603</a:t>
            </a:r>
            <a:r>
              <a:rPr lang="en-US" altLang="zh-TW" dirty="0">
                <a:solidFill>
                  <a:srgbClr val="0070C0"/>
                </a:solidFill>
              </a:rPr>
              <a:t>.0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Donkey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187.100   419.0</a:t>
            </a:r>
            <a:endParaRPr lang="en-US" altLang="zh-TW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Horse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521.000   </a:t>
            </a:r>
            <a:r>
              <a:rPr lang="en-US" altLang="zh-TW" dirty="0">
                <a:solidFill>
                  <a:srgbClr val="0070C0"/>
                </a:solidFill>
              </a:rPr>
              <a:t>655.0</a:t>
            </a:r>
          </a:p>
          <a:p>
            <a:pPr marL="0" indent="0">
              <a:buNone/>
            </a:pPr>
            <a:r>
              <a:rPr lang="en-US" altLang="zh-TW" dirty="0" err="1">
                <a:solidFill>
                  <a:srgbClr val="0070C0"/>
                </a:solidFill>
              </a:rPr>
              <a:t>Potar</a:t>
            </a:r>
            <a:r>
              <a:rPr lang="en-US" altLang="zh-TW" dirty="0">
                <a:solidFill>
                  <a:srgbClr val="0070C0"/>
                </a:solidFill>
              </a:rPr>
              <a:t> monkey        </a:t>
            </a:r>
            <a:r>
              <a:rPr lang="en-US" altLang="zh-TW" dirty="0" smtClean="0">
                <a:solidFill>
                  <a:srgbClr val="0070C0"/>
                </a:solidFill>
              </a:rPr>
              <a:t>    10.000   </a:t>
            </a:r>
            <a:r>
              <a:rPr lang="en-US" altLang="zh-TW" dirty="0">
                <a:solidFill>
                  <a:srgbClr val="0070C0"/>
                </a:solidFill>
              </a:rPr>
              <a:t>115.0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Cat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          </a:t>
            </a:r>
            <a:r>
              <a:rPr lang="en-US" altLang="zh-TW" dirty="0">
                <a:solidFill>
                  <a:srgbClr val="0070C0"/>
                </a:solidFill>
              </a:rPr>
              <a:t>3.300 </a:t>
            </a:r>
            <a:r>
              <a:rPr lang="en-US" altLang="zh-TW" dirty="0" smtClean="0">
                <a:solidFill>
                  <a:srgbClr val="0070C0"/>
                </a:solidFill>
              </a:rPr>
              <a:t>    </a:t>
            </a:r>
            <a:r>
              <a:rPr lang="en-US" altLang="zh-TW" dirty="0">
                <a:solidFill>
                  <a:srgbClr val="0070C0"/>
                </a:solidFill>
              </a:rPr>
              <a:t>25.6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Giraffe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 </a:t>
            </a:r>
            <a:r>
              <a:rPr lang="en-US" altLang="zh-TW" dirty="0">
                <a:solidFill>
                  <a:srgbClr val="0070C0"/>
                </a:solidFill>
              </a:rPr>
              <a:t>529.000 </a:t>
            </a:r>
            <a:r>
              <a:rPr lang="en-US" altLang="zh-TW" dirty="0" smtClean="0">
                <a:solidFill>
                  <a:srgbClr val="0070C0"/>
                </a:solidFill>
              </a:rPr>
              <a:t>  680.0</a:t>
            </a:r>
            <a:endParaRPr lang="en-US" altLang="zh-TW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4048" y="1776442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Gorilla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207.000  </a:t>
            </a:r>
            <a:r>
              <a:rPr lang="en-US" altLang="zh-TW" dirty="0">
                <a:solidFill>
                  <a:srgbClr val="0070C0"/>
                </a:solidFill>
              </a:rPr>
              <a:t>406.0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Human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62.000 </a:t>
            </a:r>
            <a:r>
              <a:rPr lang="en-US" altLang="zh-TW" dirty="0">
                <a:solidFill>
                  <a:srgbClr val="0070C0"/>
                </a:solidFill>
              </a:rPr>
              <a:t>1320.0</a:t>
            </a:r>
          </a:p>
          <a:p>
            <a:r>
              <a:rPr lang="en-US" altLang="zh-TW" dirty="0">
                <a:solidFill>
                  <a:srgbClr val="00B050"/>
                </a:solidFill>
              </a:rPr>
              <a:t>African elephant </a:t>
            </a:r>
            <a:r>
              <a:rPr lang="en-US" altLang="zh-TW" dirty="0" smtClean="0">
                <a:solidFill>
                  <a:srgbClr val="00B050"/>
                </a:solidFill>
              </a:rPr>
              <a:t>   </a:t>
            </a:r>
            <a:r>
              <a:rPr lang="en-US" altLang="zh-TW" dirty="0">
                <a:solidFill>
                  <a:srgbClr val="0070C0"/>
                </a:solidFill>
              </a:rPr>
              <a:t>6654.000 </a:t>
            </a:r>
            <a:r>
              <a:rPr lang="en-US" altLang="zh-TW" dirty="0">
                <a:solidFill>
                  <a:srgbClr val="00B050"/>
                </a:solidFill>
              </a:rPr>
              <a:t>5712</a:t>
            </a:r>
            <a:r>
              <a:rPr lang="en-US" altLang="zh-TW" dirty="0">
                <a:solidFill>
                  <a:srgbClr val="0070C0"/>
                </a:solidFill>
              </a:rPr>
              <a:t>.0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Triceratops       </a:t>
            </a:r>
            <a:r>
              <a:rPr lang="en-US" altLang="zh-TW" dirty="0" smtClean="0">
                <a:solidFill>
                  <a:srgbClr val="0070C0"/>
                </a:solidFill>
              </a:rPr>
              <a:t>     9400.000     70.0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</a:rPr>
              <a:t>Rhesus monkey       </a:t>
            </a:r>
            <a:r>
              <a:rPr lang="en-US" altLang="zh-TW" dirty="0" smtClean="0">
                <a:solidFill>
                  <a:srgbClr val="0070C0"/>
                </a:solidFill>
              </a:rPr>
              <a:t>   </a:t>
            </a:r>
            <a:r>
              <a:rPr lang="en-US" altLang="zh-TW" dirty="0">
                <a:solidFill>
                  <a:srgbClr val="0070C0"/>
                </a:solidFill>
              </a:rPr>
              <a:t>6.800  </a:t>
            </a:r>
            <a:r>
              <a:rPr lang="en-US" altLang="zh-TW" dirty="0" smtClean="0">
                <a:solidFill>
                  <a:srgbClr val="0070C0"/>
                </a:solidFill>
              </a:rPr>
              <a:t> 179.0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</a:rPr>
              <a:t>Kangaroo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35.000    56.0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</a:rPr>
              <a:t>Golden hamster       </a:t>
            </a:r>
            <a:r>
              <a:rPr lang="en-US" altLang="zh-TW" dirty="0" smtClean="0">
                <a:solidFill>
                  <a:srgbClr val="0070C0"/>
                </a:solidFill>
              </a:rPr>
              <a:t>    0.120      1.0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>
                <a:solidFill>
                  <a:srgbClr val="0070C0"/>
                </a:solidFill>
              </a:rPr>
              <a:t>Mouse 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0.023      </a:t>
            </a:r>
            <a:r>
              <a:rPr lang="en-US" altLang="zh-TW" dirty="0">
                <a:solidFill>
                  <a:srgbClr val="0070C0"/>
                </a:solidFill>
              </a:rPr>
              <a:t>0.4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Rabbit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   2.500    </a:t>
            </a:r>
            <a:r>
              <a:rPr lang="en-US" altLang="zh-TW" dirty="0">
                <a:solidFill>
                  <a:srgbClr val="0070C0"/>
                </a:solidFill>
              </a:rPr>
              <a:t>12.1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Sheep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55.500  </a:t>
            </a:r>
            <a:r>
              <a:rPr lang="en-US" altLang="zh-TW" dirty="0">
                <a:solidFill>
                  <a:srgbClr val="0070C0"/>
                </a:solidFill>
              </a:rPr>
              <a:t>175.0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Jaguar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100.000  </a:t>
            </a:r>
            <a:r>
              <a:rPr lang="en-US" altLang="zh-TW" dirty="0">
                <a:solidFill>
                  <a:srgbClr val="0070C0"/>
                </a:solidFill>
              </a:rPr>
              <a:t>157.0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Chimpanzee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52.160  </a:t>
            </a:r>
            <a:r>
              <a:rPr lang="en-US" altLang="zh-TW" dirty="0">
                <a:solidFill>
                  <a:srgbClr val="0070C0"/>
                </a:solidFill>
              </a:rPr>
              <a:t>440.0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Rat   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    0.280      </a:t>
            </a:r>
            <a:r>
              <a:rPr lang="en-US" altLang="zh-TW" dirty="0">
                <a:solidFill>
                  <a:srgbClr val="0070C0"/>
                </a:solidFill>
              </a:rPr>
              <a:t>1.9</a:t>
            </a:r>
          </a:p>
          <a:p>
            <a:r>
              <a:rPr lang="en-US" altLang="zh-TW" dirty="0">
                <a:solidFill>
                  <a:srgbClr val="00B050"/>
                </a:solidFill>
              </a:rPr>
              <a:t>Brachiosaurus</a:t>
            </a:r>
            <a:r>
              <a:rPr lang="en-US" altLang="zh-TW" dirty="0">
                <a:solidFill>
                  <a:srgbClr val="0070C0"/>
                </a:solidFill>
              </a:rPr>
              <a:t>    </a:t>
            </a:r>
            <a:r>
              <a:rPr lang="en-US" altLang="zh-TW" dirty="0" smtClean="0">
                <a:solidFill>
                  <a:srgbClr val="0070C0"/>
                </a:solidFill>
              </a:rPr>
              <a:t>   </a:t>
            </a:r>
            <a:r>
              <a:rPr lang="en-US" altLang="zh-TW" dirty="0" smtClean="0">
                <a:solidFill>
                  <a:srgbClr val="00B050"/>
                </a:solidFill>
              </a:rPr>
              <a:t>87000</a:t>
            </a:r>
            <a:r>
              <a:rPr lang="en-US" altLang="zh-TW" dirty="0" smtClean="0">
                <a:solidFill>
                  <a:srgbClr val="0070C0"/>
                </a:solidFill>
              </a:rPr>
              <a:t>.000  </a:t>
            </a:r>
            <a:r>
              <a:rPr lang="en-US" altLang="zh-TW" dirty="0">
                <a:solidFill>
                  <a:srgbClr val="0070C0"/>
                </a:solidFill>
              </a:rPr>
              <a:t>154.5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Mole  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   0.122      </a:t>
            </a:r>
            <a:r>
              <a:rPr lang="en-US" altLang="zh-TW" dirty="0">
                <a:solidFill>
                  <a:srgbClr val="0070C0"/>
                </a:solidFill>
              </a:rPr>
              <a:t>3.0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Pig                </a:t>
            </a:r>
            <a:r>
              <a:rPr lang="en-US" altLang="zh-TW" dirty="0" smtClean="0">
                <a:solidFill>
                  <a:srgbClr val="0070C0"/>
                </a:solidFill>
              </a:rPr>
              <a:t>             192.000  </a:t>
            </a:r>
            <a:r>
              <a:rPr lang="en-US" altLang="zh-TW" dirty="0">
                <a:solidFill>
                  <a:srgbClr val="0070C0"/>
                </a:solidFill>
              </a:rPr>
              <a:t>180.0</a:t>
            </a:r>
          </a:p>
        </p:txBody>
      </p:sp>
      <p:pic>
        <p:nvPicPr>
          <p:cNvPr id="1026" name="Picture 2" descr="https://sp.yimg.com/xj/th?id=OIP.M07f8d206e99a2590219ef5793399d94cH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16" y="385320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686601" y="469658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Brachiosaurus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56677"/>
            <a:ext cx="2309635" cy="14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410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在圖上點旁加字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&gt;</a:t>
            </a:r>
            <a:r>
              <a:rPr lang="zh-TW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zh-TW" sz="2800" dirty="0" err="1" smtClean="0">
                <a:solidFill>
                  <a:srgbClr val="FF0000"/>
                </a:solidFill>
              </a:rPr>
              <a:t>row.names</a:t>
            </a:r>
            <a:r>
              <a:rPr lang="en-US" altLang="zh-TW" sz="2800" dirty="0" smtClean="0">
                <a:solidFill>
                  <a:srgbClr val="FF0000"/>
                </a:solidFill>
              </a:rPr>
              <a:t>(Animals)</a:t>
            </a:r>
            <a:r>
              <a:rPr lang="zh-TW" altLang="en-US" sz="2800" dirty="0" smtClean="0">
                <a:solidFill>
                  <a:srgbClr val="FF0000"/>
                </a:solidFill>
              </a:rPr>
              <a:t>  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zh-TW" altLang="en-US" sz="2800" dirty="0" smtClean="0">
                <a:solidFill>
                  <a:srgbClr val="FF0000"/>
                </a:solidFill>
              </a:rPr>
              <a:t>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查看</a:t>
            </a:r>
            <a:r>
              <a:rPr lang="en-US" altLang="zh-TW" sz="2800" dirty="0" smtClean="0"/>
              <a:t>Animals</a:t>
            </a:r>
            <a:r>
              <a:rPr lang="zh-TW" altLang="en-US" sz="2800" dirty="0" smtClean="0"/>
              <a:t>資料集的列名稱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70C0"/>
                </a:solidFill>
              </a:rPr>
              <a:t> </a:t>
            </a:r>
            <a:r>
              <a:rPr lang="en-US" altLang="zh-TW" dirty="0">
                <a:solidFill>
                  <a:srgbClr val="0070C0"/>
                </a:solidFill>
              </a:rPr>
              <a:t>[1] "Mountain beaver"  "Cow"              "Grey wolf"        "Goat"           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[5] "Guinea pig"       "</a:t>
            </a:r>
            <a:r>
              <a:rPr lang="en-US" altLang="zh-TW" dirty="0" err="1">
                <a:solidFill>
                  <a:srgbClr val="0070C0"/>
                </a:solidFill>
              </a:rPr>
              <a:t>Dipliodocus</a:t>
            </a:r>
            <a:r>
              <a:rPr lang="en-US" altLang="zh-TW" dirty="0">
                <a:solidFill>
                  <a:srgbClr val="0070C0"/>
                </a:solidFill>
              </a:rPr>
              <a:t>"      "Asian elephant"   "Donkey"         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 [9] "Horse"            "</a:t>
            </a:r>
            <a:r>
              <a:rPr lang="en-US" altLang="zh-TW" dirty="0" err="1">
                <a:solidFill>
                  <a:srgbClr val="0070C0"/>
                </a:solidFill>
              </a:rPr>
              <a:t>Potar</a:t>
            </a:r>
            <a:r>
              <a:rPr lang="en-US" altLang="zh-TW" dirty="0">
                <a:solidFill>
                  <a:srgbClr val="0070C0"/>
                </a:solidFill>
              </a:rPr>
              <a:t> monkey"     "Cat"              "Giraffe"        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[13] "Gorilla"          "Human"            "African elephant" "Triceratops"    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[17] "Rhesus monkey"    "Kangaroo"         "Golden hamster"   "Mouse"          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[21] "Rabbit"           "Sheep"            "Jaguar"           "Chimpanzee"     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70C0"/>
                </a:solidFill>
              </a:rPr>
              <a:t>[25] "Rat"              "Brachiosaurus"    "Mole"             "Pig" 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2600" dirty="0" smtClean="0">
                <a:solidFill>
                  <a:srgbClr val="FF0000"/>
                </a:solidFill>
              </a:rPr>
              <a:t>&gt;</a:t>
            </a:r>
            <a:r>
              <a:rPr lang="zh-TW" altLang="en-US" sz="2600" dirty="0" smtClean="0">
                <a:solidFill>
                  <a:srgbClr val="FF0000"/>
                </a:solidFill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</a:rPr>
              <a:t>plot(body</a:t>
            </a:r>
            <a:r>
              <a:rPr lang="en-US" altLang="zh-TW" sz="2600" dirty="0">
                <a:solidFill>
                  <a:srgbClr val="FF0000"/>
                </a:solidFill>
              </a:rPr>
              <a:t>, brain, </a:t>
            </a:r>
            <a:r>
              <a:rPr lang="en-US" altLang="zh-TW" sz="2600" dirty="0" err="1">
                <a:solidFill>
                  <a:srgbClr val="FF0000"/>
                </a:solidFill>
              </a:rPr>
              <a:t>pch</a:t>
            </a:r>
            <a:r>
              <a:rPr lang="en-US" altLang="zh-TW" sz="2600" dirty="0">
                <a:solidFill>
                  <a:srgbClr val="FF0000"/>
                </a:solidFill>
              </a:rPr>
              <a:t>=19, </a:t>
            </a:r>
            <a:r>
              <a:rPr lang="en-US" altLang="zh-TW" sz="2600" dirty="0" err="1">
                <a:solidFill>
                  <a:srgbClr val="FF0000"/>
                </a:solidFill>
              </a:rPr>
              <a:t>cex</a:t>
            </a:r>
            <a:r>
              <a:rPr lang="en-US" altLang="zh-TW" sz="2600" dirty="0">
                <a:solidFill>
                  <a:srgbClr val="FF0000"/>
                </a:solidFill>
              </a:rPr>
              <a:t>=2, col=4, </a:t>
            </a:r>
            <a:r>
              <a:rPr lang="en-US" altLang="zh-TW" sz="2600" dirty="0" err="1">
                <a:solidFill>
                  <a:srgbClr val="FF0000"/>
                </a:solidFill>
              </a:rPr>
              <a:t>xlim</a:t>
            </a:r>
            <a:r>
              <a:rPr lang="en-US" altLang="zh-TW" sz="2600" dirty="0">
                <a:solidFill>
                  <a:srgbClr val="FF0000"/>
                </a:solidFill>
              </a:rPr>
              <a:t>=c(0,100000</a:t>
            </a:r>
            <a:r>
              <a:rPr lang="en-US" altLang="zh-TW" sz="2600" dirty="0" smtClean="0">
                <a:solidFill>
                  <a:srgbClr val="FF0000"/>
                </a:solidFill>
              </a:rPr>
              <a:t>))</a:t>
            </a:r>
          </a:p>
          <a:p>
            <a:pPr marL="0" indent="0">
              <a:buNone/>
            </a:pPr>
            <a:r>
              <a:rPr lang="zh-TW" altLang="en-US" sz="2600" dirty="0" smtClean="0"/>
              <a:t>   </a:t>
            </a:r>
            <a:r>
              <a:rPr lang="en-US" altLang="zh-TW" sz="2600" dirty="0" smtClean="0"/>
              <a:t>#</a:t>
            </a:r>
            <a:r>
              <a:rPr lang="zh-TW" altLang="en-US" sz="2600" dirty="0" smtClean="0"/>
              <a:t> </a:t>
            </a:r>
            <a:r>
              <a:rPr lang="en-US" altLang="zh-TW" sz="2600" dirty="0" err="1" smtClean="0"/>
              <a:t>xlim</a:t>
            </a:r>
            <a:r>
              <a:rPr lang="en-US" altLang="zh-TW" sz="2600" dirty="0" smtClean="0"/>
              <a:t>=c(0, 100000) </a:t>
            </a:r>
            <a:r>
              <a:rPr lang="zh-TW" altLang="en-US" sz="2600" dirty="0" smtClean="0"/>
              <a:t>設定</a:t>
            </a:r>
            <a:r>
              <a:rPr lang="en-US" altLang="zh-TW" sz="2600" dirty="0" smtClean="0"/>
              <a:t>x</a:t>
            </a:r>
            <a:r>
              <a:rPr lang="zh-TW" altLang="en-US" sz="2600" dirty="0" smtClean="0"/>
              <a:t>軸的範圍為</a:t>
            </a:r>
            <a:r>
              <a:rPr lang="en-US" altLang="zh-TW" sz="2600" dirty="0" smtClean="0"/>
              <a:t>0</a:t>
            </a:r>
            <a:r>
              <a:rPr lang="zh-TW" altLang="en-US" sz="2600" dirty="0" smtClean="0"/>
              <a:t>到</a:t>
            </a:r>
            <a:r>
              <a:rPr lang="en-US" altLang="zh-TW" sz="2600" dirty="0" smtClean="0"/>
              <a:t>100000</a:t>
            </a:r>
            <a:endParaRPr lang="en-US" altLang="zh-TW" sz="2600" dirty="0"/>
          </a:p>
          <a:p>
            <a:pPr marL="0" indent="0">
              <a:buNone/>
            </a:pPr>
            <a:r>
              <a:rPr lang="en-US" altLang="zh-TW" sz="2600" dirty="0" smtClean="0">
                <a:solidFill>
                  <a:srgbClr val="FF0000"/>
                </a:solidFill>
              </a:rPr>
              <a:t>&gt; text(x=body</a:t>
            </a:r>
            <a:r>
              <a:rPr lang="en-US" altLang="zh-TW" sz="2600" dirty="0">
                <a:solidFill>
                  <a:srgbClr val="FF0000"/>
                </a:solidFill>
              </a:rPr>
              <a:t>, y=brain, </a:t>
            </a:r>
            <a:r>
              <a:rPr lang="en-US" altLang="zh-TW" sz="2600" dirty="0">
                <a:solidFill>
                  <a:srgbClr val="00B050"/>
                </a:solidFill>
              </a:rPr>
              <a:t>labels=</a:t>
            </a:r>
            <a:r>
              <a:rPr lang="en-US" altLang="zh-TW" sz="2600" dirty="0" err="1">
                <a:solidFill>
                  <a:srgbClr val="00B050"/>
                </a:solidFill>
              </a:rPr>
              <a:t>row.names</a:t>
            </a:r>
            <a:r>
              <a:rPr lang="en-US" altLang="zh-TW" sz="2600" dirty="0">
                <a:solidFill>
                  <a:srgbClr val="00B050"/>
                </a:solidFill>
              </a:rPr>
              <a:t>(Animals), </a:t>
            </a:r>
            <a:r>
              <a:rPr lang="en-US" altLang="zh-TW" sz="2600" dirty="0" err="1">
                <a:solidFill>
                  <a:srgbClr val="00B050"/>
                </a:solidFill>
              </a:rPr>
              <a:t>pos</a:t>
            </a:r>
            <a:r>
              <a:rPr lang="en-US" altLang="zh-TW" sz="2600" dirty="0">
                <a:solidFill>
                  <a:srgbClr val="00B050"/>
                </a:solidFill>
              </a:rPr>
              <a:t>=4</a:t>
            </a:r>
            <a:r>
              <a:rPr lang="en-US" altLang="zh-TW" sz="26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zh-TW" sz="2600" dirty="0" smtClean="0"/>
              <a:t>   # </a:t>
            </a:r>
            <a:r>
              <a:rPr lang="en-US" altLang="zh-TW" sz="2600" dirty="0" err="1"/>
              <a:t>pos</a:t>
            </a:r>
            <a:r>
              <a:rPr lang="en-US" altLang="zh-TW" sz="2600" dirty="0"/>
              <a:t>=4 </a:t>
            </a:r>
            <a:r>
              <a:rPr lang="zh-TW" altLang="en-US" sz="2600" dirty="0" smtClean="0"/>
              <a:t>文字加在點的右邊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2975471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8686029" cy="582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918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在圖上點旁加字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600" dirty="0" smtClean="0">
                <a:solidFill>
                  <a:srgbClr val="FF0000"/>
                </a:solidFill>
              </a:rPr>
              <a:t>&gt; plot(body</a:t>
            </a:r>
            <a:r>
              <a:rPr lang="en-US" altLang="zh-TW" sz="2600" dirty="0">
                <a:solidFill>
                  <a:srgbClr val="FF0000"/>
                </a:solidFill>
              </a:rPr>
              <a:t>, brain, </a:t>
            </a:r>
            <a:r>
              <a:rPr lang="en-US" altLang="zh-TW" sz="2600" dirty="0" err="1">
                <a:solidFill>
                  <a:srgbClr val="FF0000"/>
                </a:solidFill>
              </a:rPr>
              <a:t>pch</a:t>
            </a:r>
            <a:r>
              <a:rPr lang="en-US" altLang="zh-TW" sz="2600" dirty="0">
                <a:solidFill>
                  <a:srgbClr val="FF0000"/>
                </a:solidFill>
              </a:rPr>
              <a:t>=19, </a:t>
            </a:r>
            <a:r>
              <a:rPr lang="en-US" altLang="zh-TW" sz="2600" dirty="0" err="1">
                <a:solidFill>
                  <a:srgbClr val="FF0000"/>
                </a:solidFill>
              </a:rPr>
              <a:t>cex</a:t>
            </a:r>
            <a:r>
              <a:rPr lang="en-US" altLang="zh-TW" sz="2600" dirty="0">
                <a:solidFill>
                  <a:srgbClr val="FF0000"/>
                </a:solidFill>
              </a:rPr>
              <a:t>=2, </a:t>
            </a:r>
            <a:r>
              <a:rPr lang="en-US" altLang="zh-TW" sz="2600" dirty="0" smtClean="0">
                <a:solidFill>
                  <a:srgbClr val="FF0000"/>
                </a:solidFill>
              </a:rPr>
              <a:t>col=2, </a:t>
            </a:r>
          </a:p>
          <a:p>
            <a:pPr marL="0" indent="0">
              <a:buNone/>
            </a:pPr>
            <a:r>
              <a:rPr lang="en-US" altLang="zh-TW" sz="2600" dirty="0">
                <a:solidFill>
                  <a:srgbClr val="FF0000"/>
                </a:solidFill>
              </a:rPr>
              <a:t> </a:t>
            </a:r>
            <a:r>
              <a:rPr lang="en-US" altLang="zh-TW" sz="2600" dirty="0" smtClean="0">
                <a:solidFill>
                  <a:srgbClr val="FF0000"/>
                </a:solidFill>
              </a:rPr>
              <a:t>  </a:t>
            </a:r>
            <a:r>
              <a:rPr lang="en-US" altLang="zh-TW" sz="2600" dirty="0" err="1" smtClean="0">
                <a:solidFill>
                  <a:srgbClr val="FF0000"/>
                </a:solidFill>
              </a:rPr>
              <a:t>xlim</a:t>
            </a:r>
            <a:r>
              <a:rPr lang="en-US" altLang="zh-TW" sz="2600" dirty="0" smtClean="0">
                <a:solidFill>
                  <a:srgbClr val="FF0000"/>
                </a:solidFill>
              </a:rPr>
              <a:t>=c(-20000,90000))</a:t>
            </a:r>
          </a:p>
          <a:p>
            <a:pPr marL="0" indent="0">
              <a:buNone/>
            </a:pPr>
            <a:r>
              <a:rPr lang="zh-TW" altLang="en-US" sz="2600" dirty="0" smtClean="0"/>
              <a:t>   </a:t>
            </a:r>
            <a:r>
              <a:rPr lang="en-US" altLang="zh-TW" sz="2600" dirty="0" smtClean="0"/>
              <a:t>#</a:t>
            </a:r>
            <a:r>
              <a:rPr lang="zh-TW" altLang="en-US" sz="2600" dirty="0" smtClean="0"/>
              <a:t> </a:t>
            </a:r>
            <a:r>
              <a:rPr lang="en-US" altLang="zh-TW" sz="2600" dirty="0" err="1" smtClean="0"/>
              <a:t>xlim</a:t>
            </a:r>
            <a:r>
              <a:rPr lang="en-US" altLang="zh-TW" sz="2600" dirty="0" smtClean="0"/>
              <a:t>=c(-20000, 90000) </a:t>
            </a:r>
            <a:r>
              <a:rPr lang="zh-TW" altLang="en-US" sz="2600" dirty="0" smtClean="0"/>
              <a:t>設定</a:t>
            </a:r>
            <a:r>
              <a:rPr lang="en-US" altLang="zh-TW" sz="2600" dirty="0" smtClean="0"/>
              <a:t>x</a:t>
            </a:r>
            <a:r>
              <a:rPr lang="zh-TW" altLang="en-US" sz="2600" dirty="0" smtClean="0"/>
              <a:t>軸的範圍為</a:t>
            </a:r>
            <a:r>
              <a:rPr lang="en-US" altLang="zh-TW" sz="2600" dirty="0" smtClean="0"/>
              <a:t>-20000</a:t>
            </a:r>
            <a:r>
              <a:rPr lang="zh-TW" altLang="en-US" sz="2600" dirty="0" smtClean="0"/>
              <a:t>到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/>
              <a:t> </a:t>
            </a:r>
            <a:r>
              <a:rPr lang="zh-TW" altLang="en-US" sz="2600" dirty="0" smtClean="0"/>
              <a:t>     </a:t>
            </a:r>
            <a:r>
              <a:rPr lang="en-US" altLang="zh-TW" sz="2600" dirty="0" smtClean="0"/>
              <a:t>90000</a:t>
            </a:r>
            <a:endParaRPr lang="en-US" altLang="zh-TW" sz="2600" dirty="0"/>
          </a:p>
          <a:p>
            <a:pPr marL="0" indent="0">
              <a:buNone/>
            </a:pPr>
            <a:r>
              <a:rPr lang="en-US" altLang="zh-TW" sz="2600" dirty="0" smtClean="0">
                <a:solidFill>
                  <a:srgbClr val="FF0000"/>
                </a:solidFill>
              </a:rPr>
              <a:t>&gt; text(x=body</a:t>
            </a:r>
            <a:r>
              <a:rPr lang="en-US" altLang="zh-TW" sz="2600" dirty="0">
                <a:solidFill>
                  <a:srgbClr val="FF0000"/>
                </a:solidFill>
              </a:rPr>
              <a:t>, y=brain, </a:t>
            </a:r>
            <a:r>
              <a:rPr lang="en-US" altLang="zh-TW" sz="2600" dirty="0">
                <a:solidFill>
                  <a:srgbClr val="00B050"/>
                </a:solidFill>
              </a:rPr>
              <a:t>labels=</a:t>
            </a:r>
            <a:r>
              <a:rPr lang="en-US" altLang="zh-TW" sz="2600" dirty="0" err="1">
                <a:solidFill>
                  <a:srgbClr val="00B050"/>
                </a:solidFill>
              </a:rPr>
              <a:t>row.names</a:t>
            </a:r>
            <a:r>
              <a:rPr lang="en-US" altLang="zh-TW" sz="2600" dirty="0">
                <a:solidFill>
                  <a:srgbClr val="00B050"/>
                </a:solidFill>
              </a:rPr>
              <a:t>(Animals), </a:t>
            </a:r>
            <a:r>
              <a:rPr lang="en-US" altLang="zh-TW" sz="2600" dirty="0" err="1" smtClean="0">
                <a:solidFill>
                  <a:srgbClr val="00B050"/>
                </a:solidFill>
              </a:rPr>
              <a:t>pos</a:t>
            </a:r>
            <a:r>
              <a:rPr lang="en-US" altLang="zh-TW" sz="2600" dirty="0" smtClean="0">
                <a:solidFill>
                  <a:srgbClr val="00B050"/>
                </a:solidFill>
              </a:rPr>
              <a:t>=2</a:t>
            </a:r>
            <a:r>
              <a:rPr lang="en-US" altLang="zh-TW" sz="2600" dirty="0" smtClean="0">
                <a:solidFill>
                  <a:srgbClr val="FF0000"/>
                </a:solidFill>
              </a:rPr>
              <a:t>)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600" dirty="0" smtClean="0"/>
              <a:t>   # </a:t>
            </a:r>
            <a:r>
              <a:rPr lang="en-US" altLang="zh-TW" sz="2600" dirty="0" err="1" smtClean="0"/>
              <a:t>pos</a:t>
            </a:r>
            <a:r>
              <a:rPr lang="en-US" altLang="zh-TW" sz="2600" dirty="0" smtClean="0"/>
              <a:t>=2 </a:t>
            </a:r>
            <a:r>
              <a:rPr lang="zh-TW" altLang="en-US" sz="2600" dirty="0" smtClean="0"/>
              <a:t>文字加在點的左邊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522517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9036496" cy="62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3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B050"/>
                </a:solidFill>
              </a:rPr>
              <a:t>identify() </a:t>
            </a:r>
            <a:r>
              <a:rPr lang="zh-TW" altLang="en-US" b="1" dirty="0" smtClean="0">
                <a:solidFill>
                  <a:srgbClr val="00B050"/>
                </a:solidFill>
              </a:rPr>
              <a:t>標記某些點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plot(body</a:t>
            </a:r>
            <a:r>
              <a:rPr lang="en-US" altLang="zh-TW" dirty="0">
                <a:solidFill>
                  <a:srgbClr val="FF0000"/>
                </a:solidFill>
              </a:rPr>
              <a:t>, brain, </a:t>
            </a:r>
            <a:r>
              <a:rPr lang="en-US" altLang="zh-TW" dirty="0" err="1">
                <a:solidFill>
                  <a:srgbClr val="FF0000"/>
                </a:solidFill>
              </a:rPr>
              <a:t>pch</a:t>
            </a:r>
            <a:r>
              <a:rPr lang="en-US" altLang="zh-TW" dirty="0">
                <a:solidFill>
                  <a:srgbClr val="FF0000"/>
                </a:solidFill>
              </a:rPr>
              <a:t>=19,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=2, </a:t>
            </a:r>
            <a:r>
              <a:rPr lang="en-US" altLang="zh-TW" dirty="0">
                <a:solidFill>
                  <a:srgbClr val="00B050"/>
                </a:solidFill>
              </a:rPr>
              <a:t>col=4</a:t>
            </a:r>
            <a:r>
              <a:rPr lang="en-US" altLang="zh-TW" dirty="0">
                <a:solidFill>
                  <a:srgbClr val="FF0000"/>
                </a:solidFill>
              </a:rPr>
              <a:t>, </a:t>
            </a:r>
            <a:r>
              <a:rPr lang="en-US" altLang="zh-TW" dirty="0" err="1">
                <a:solidFill>
                  <a:srgbClr val="FF0000"/>
                </a:solidFill>
              </a:rPr>
              <a:t>xlim</a:t>
            </a:r>
            <a:r>
              <a:rPr lang="en-US" altLang="zh-TW" dirty="0">
                <a:solidFill>
                  <a:srgbClr val="FF0000"/>
                </a:solidFill>
              </a:rPr>
              <a:t>=c(0,100000))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identify(x=body</a:t>
            </a:r>
            <a:r>
              <a:rPr lang="en-US" altLang="zh-TW" dirty="0">
                <a:solidFill>
                  <a:srgbClr val="FF0000"/>
                </a:solidFill>
              </a:rPr>
              <a:t>, y=brain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 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在要標記的點上按一下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完成後按</a:t>
            </a:r>
            <a:r>
              <a:rPr lang="en-US" altLang="zh-TW" sz="2800" dirty="0" smtClean="0"/>
              <a:t>Esc</a:t>
            </a:r>
            <a:r>
              <a:rPr lang="zh-TW" altLang="en-US" sz="2800" dirty="0" smtClean="0"/>
              <a:t>離開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# </a:t>
            </a:r>
            <a:r>
              <a:rPr lang="zh-TW" altLang="en-US" sz="2800" dirty="0" smtClean="0"/>
              <a:t>點旁邊出現那個點是第幾筆資料點的號碼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965532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820472" cy="602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plot()</a:t>
            </a:r>
            <a:r>
              <a:rPr lang="zh-TW" altLang="en-US" b="1" dirty="0" smtClean="0">
                <a:solidFill>
                  <a:srgbClr val="00B050"/>
                </a:solidFill>
              </a:rPr>
              <a:t> 與相關函數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 smtClean="0">
                <a:solidFill>
                  <a:srgbClr val="FF0000"/>
                </a:solidFill>
              </a:rPr>
              <a:t>&gt; plot</a:t>
            </a:r>
            <a:r>
              <a:rPr lang="en-US" altLang="zh-TW" sz="2800" dirty="0">
                <a:solidFill>
                  <a:srgbClr val="FF0000"/>
                </a:solidFill>
              </a:rPr>
              <a:t>((1:30)*0.92, sin((1:30)*0.92</a:t>
            </a:r>
            <a:r>
              <a:rPr lang="en-US" altLang="zh-TW" sz="2800" dirty="0" smtClean="0">
                <a:solidFill>
                  <a:srgbClr val="FF0000"/>
                </a:solidFill>
              </a:rPr>
              <a:t>))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/>
              <a:t>將圖縮扁一些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形狀比較明顯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140968"/>
            <a:ext cx="89820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08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B050"/>
                </a:solidFill>
              </a:rPr>
              <a:t>identify() </a:t>
            </a:r>
            <a:r>
              <a:rPr lang="zh-TW" altLang="en-US" b="1" dirty="0" smtClean="0">
                <a:solidFill>
                  <a:srgbClr val="00B050"/>
                </a:solidFill>
              </a:rPr>
              <a:t>標記某些點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plot(body</a:t>
            </a:r>
            <a:r>
              <a:rPr lang="en-US" altLang="zh-TW" dirty="0">
                <a:solidFill>
                  <a:srgbClr val="FF0000"/>
                </a:solidFill>
              </a:rPr>
              <a:t>, brain, </a:t>
            </a:r>
            <a:r>
              <a:rPr lang="en-US" altLang="zh-TW" dirty="0" err="1">
                <a:solidFill>
                  <a:srgbClr val="FF0000"/>
                </a:solidFill>
              </a:rPr>
              <a:t>pch</a:t>
            </a:r>
            <a:r>
              <a:rPr lang="en-US" altLang="zh-TW" dirty="0">
                <a:solidFill>
                  <a:srgbClr val="FF0000"/>
                </a:solidFill>
              </a:rPr>
              <a:t>=19,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=2, </a:t>
            </a:r>
            <a:r>
              <a:rPr lang="en-US" altLang="zh-TW" dirty="0" smtClean="0">
                <a:solidFill>
                  <a:srgbClr val="00B050"/>
                </a:solidFill>
              </a:rPr>
              <a:t>col=2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en-US" altLang="zh-TW" dirty="0" err="1">
                <a:solidFill>
                  <a:srgbClr val="FF0000"/>
                </a:solidFill>
              </a:rPr>
              <a:t>xlim</a:t>
            </a:r>
            <a:r>
              <a:rPr lang="en-US" altLang="zh-TW" dirty="0">
                <a:solidFill>
                  <a:srgbClr val="FF0000"/>
                </a:solidFill>
              </a:rPr>
              <a:t>=c(0,100000))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identify(x=body</a:t>
            </a:r>
            <a:r>
              <a:rPr lang="en-US" altLang="zh-TW" dirty="0">
                <a:solidFill>
                  <a:srgbClr val="FF0000"/>
                </a:solidFill>
              </a:rPr>
              <a:t>, </a:t>
            </a:r>
            <a:r>
              <a:rPr lang="en-US" altLang="zh-TW" dirty="0" smtClean="0">
                <a:solidFill>
                  <a:srgbClr val="FF0000"/>
                </a:solidFill>
              </a:rPr>
              <a:t>y=brain, </a:t>
            </a:r>
            <a:r>
              <a:rPr lang="en-US" altLang="zh-TW" dirty="0" err="1" smtClean="0">
                <a:solidFill>
                  <a:srgbClr val="FF0000"/>
                </a:solidFill>
              </a:rPr>
              <a:t>row.names</a:t>
            </a:r>
            <a:r>
              <a:rPr lang="en-US" altLang="zh-TW" dirty="0" smtClean="0">
                <a:solidFill>
                  <a:srgbClr val="FF0000"/>
                </a:solidFill>
              </a:rPr>
              <a:t>(Animals</a:t>
            </a:r>
            <a:r>
              <a:rPr lang="en-US" altLang="zh-TW" dirty="0">
                <a:solidFill>
                  <a:srgbClr val="FF0000"/>
                </a:solidFill>
              </a:rPr>
              <a:t>))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 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在要標記的點上按一下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完成後按</a:t>
            </a:r>
            <a:r>
              <a:rPr lang="en-US" altLang="zh-TW" sz="2800" dirty="0" smtClean="0"/>
              <a:t>Esc</a:t>
            </a:r>
            <a:r>
              <a:rPr lang="zh-TW" altLang="en-US" sz="2800" dirty="0" smtClean="0"/>
              <a:t>離開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# </a:t>
            </a:r>
            <a:r>
              <a:rPr lang="zh-TW" altLang="en-US" sz="2800" dirty="0" smtClean="0"/>
              <a:t>點旁邊出現資料點的列的名稱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你點在右邊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文字出現在右邊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你點在下面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文字出現在下面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791074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76456" cy="60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139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locator()</a:t>
            </a:r>
            <a:r>
              <a:rPr lang="zh-TW" altLang="en-US" b="1" dirty="0">
                <a:solidFill>
                  <a:srgbClr val="00B050"/>
                </a:solidFill>
              </a:rPr>
              <a:t> </a:t>
            </a:r>
            <a:r>
              <a:rPr lang="zh-TW" altLang="en-US" b="1" dirty="0" smtClean="0">
                <a:solidFill>
                  <a:srgbClr val="00B050"/>
                </a:solidFill>
              </a:rPr>
              <a:t>找坐標的</a:t>
            </a:r>
            <a:r>
              <a:rPr lang="zh-TW" altLang="en-US" b="1" dirty="0">
                <a:solidFill>
                  <a:srgbClr val="00B050"/>
                </a:solidFill>
              </a:rPr>
              <a:t>位置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plot(body</a:t>
            </a:r>
            <a:r>
              <a:rPr lang="en-US" altLang="zh-TW" dirty="0">
                <a:solidFill>
                  <a:srgbClr val="FF0000"/>
                </a:solidFill>
              </a:rPr>
              <a:t>, brain, </a:t>
            </a:r>
            <a:r>
              <a:rPr lang="en-US" altLang="zh-TW" dirty="0" err="1">
                <a:solidFill>
                  <a:srgbClr val="FF0000"/>
                </a:solidFill>
              </a:rPr>
              <a:t>pch</a:t>
            </a:r>
            <a:r>
              <a:rPr lang="en-US" altLang="zh-TW" dirty="0">
                <a:solidFill>
                  <a:srgbClr val="FF0000"/>
                </a:solidFill>
              </a:rPr>
              <a:t>=19, </a:t>
            </a:r>
            <a:r>
              <a:rPr lang="en-US" altLang="zh-TW" dirty="0" err="1">
                <a:solidFill>
                  <a:srgbClr val="FF0000"/>
                </a:solidFill>
              </a:rPr>
              <a:t>cex</a:t>
            </a:r>
            <a:r>
              <a:rPr lang="en-US" altLang="zh-TW" dirty="0">
                <a:solidFill>
                  <a:srgbClr val="FF0000"/>
                </a:solidFill>
              </a:rPr>
              <a:t>=2, col=2, </a:t>
            </a:r>
            <a:r>
              <a:rPr lang="en-US" altLang="zh-TW" dirty="0" err="1">
                <a:solidFill>
                  <a:srgbClr val="FF0000"/>
                </a:solidFill>
              </a:rPr>
              <a:t>xlim</a:t>
            </a:r>
            <a:r>
              <a:rPr lang="en-US" altLang="zh-TW" dirty="0">
                <a:solidFill>
                  <a:srgbClr val="FF0000"/>
                </a:solidFill>
              </a:rPr>
              <a:t>=c(0,100000), 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    </a:t>
            </a:r>
            <a:r>
              <a:rPr lang="en-US" altLang="zh-TW" dirty="0" err="1">
                <a:solidFill>
                  <a:srgbClr val="FF0000"/>
                </a:solidFill>
              </a:rPr>
              <a:t>xlab</a:t>
            </a:r>
            <a:r>
              <a:rPr lang="en-US" altLang="zh-TW" dirty="0">
                <a:solidFill>
                  <a:srgbClr val="FF0000"/>
                </a:solidFill>
              </a:rPr>
              <a:t>="Body weight (kg)", </a:t>
            </a:r>
            <a:r>
              <a:rPr lang="en-US" altLang="zh-TW" dirty="0" err="1">
                <a:solidFill>
                  <a:srgbClr val="FF0000"/>
                </a:solidFill>
              </a:rPr>
              <a:t>ylab</a:t>
            </a:r>
            <a:r>
              <a:rPr lang="en-US" altLang="zh-TW" dirty="0">
                <a:solidFill>
                  <a:srgbClr val="FF0000"/>
                </a:solidFill>
              </a:rPr>
              <a:t>="Brain weight (g)")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 locator</a:t>
            </a:r>
            <a:r>
              <a:rPr lang="en-US" altLang="zh-TW" dirty="0">
                <a:solidFill>
                  <a:srgbClr val="FF0000"/>
                </a:solidFill>
              </a:rPr>
              <a:t>()</a:t>
            </a:r>
            <a:r>
              <a:rPr lang="zh-TW" altLang="en-US" sz="2800" dirty="0" smtClean="0">
                <a:solidFill>
                  <a:srgbClr val="FF0000"/>
                </a:solidFill>
              </a:rPr>
              <a:t>   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800" dirty="0" smtClean="0"/>
              <a:t>   #</a:t>
            </a:r>
            <a:r>
              <a:rPr lang="zh-TW" altLang="en-US" sz="2800" dirty="0" smtClean="0"/>
              <a:t> 在要找座標的點上按一下</a:t>
            </a:r>
            <a:r>
              <a:rPr lang="en-US" altLang="zh-TW" sz="2800" dirty="0" smtClean="0"/>
              <a:t>, </a:t>
            </a:r>
            <a:r>
              <a:rPr lang="zh-TW" altLang="en-US" sz="2800" dirty="0" smtClean="0"/>
              <a:t>完成後按</a:t>
            </a:r>
            <a:r>
              <a:rPr lang="en-US" altLang="zh-TW" sz="2800" dirty="0" smtClean="0"/>
              <a:t>Esc</a:t>
            </a:r>
            <a:r>
              <a:rPr lang="zh-TW" altLang="en-US" sz="2800" dirty="0" smtClean="0"/>
              <a:t>離開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#</a:t>
            </a:r>
            <a:r>
              <a:rPr lang="zh-TW" altLang="en-US" sz="2800" dirty="0" smtClean="0"/>
              <a:t> 印出</a:t>
            </a:r>
            <a:r>
              <a:rPr lang="en-US" altLang="zh-TW" sz="2800" dirty="0" smtClean="0"/>
              <a:t>x</a:t>
            </a:r>
            <a:r>
              <a:rPr lang="zh-TW" altLang="en-US" sz="2800" dirty="0" smtClean="0"/>
              <a:t>軸與</a:t>
            </a:r>
            <a:r>
              <a:rPr lang="en-US" altLang="zh-TW" sz="2800" dirty="0" smtClean="0"/>
              <a:t>y</a:t>
            </a:r>
            <a:r>
              <a:rPr lang="zh-TW" altLang="en-US" sz="2800" dirty="0" smtClean="0"/>
              <a:t>軸的座標位置數值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s-ES" altLang="zh-TW" sz="2800" dirty="0">
                <a:solidFill>
                  <a:srgbClr val="0070C0"/>
                </a:solidFill>
              </a:rPr>
              <a:t>$x</a:t>
            </a:r>
          </a:p>
          <a:p>
            <a:pPr marL="0" indent="0">
              <a:buNone/>
            </a:pPr>
            <a:r>
              <a:rPr lang="es-ES" altLang="zh-TW" sz="2800" dirty="0">
                <a:solidFill>
                  <a:srgbClr val="0070C0"/>
                </a:solidFill>
              </a:rPr>
              <a:t>[1] 86964.751  </a:t>
            </a:r>
            <a:r>
              <a:rPr lang="zh-TW" altLang="en-US" sz="2800" dirty="0" smtClean="0">
                <a:solidFill>
                  <a:srgbClr val="0070C0"/>
                </a:solidFill>
              </a:rPr>
              <a:t> </a:t>
            </a:r>
            <a:r>
              <a:rPr lang="es-ES" altLang="zh-TW" sz="2800" dirty="0" smtClean="0">
                <a:solidFill>
                  <a:srgbClr val="0070C0"/>
                </a:solidFill>
              </a:rPr>
              <a:t>6519.278  </a:t>
            </a:r>
            <a:r>
              <a:rPr lang="zh-TW" altLang="en-US" sz="2800" dirty="0" smtClean="0">
                <a:solidFill>
                  <a:srgbClr val="0070C0"/>
                </a:solidFill>
              </a:rPr>
              <a:t> </a:t>
            </a:r>
            <a:r>
              <a:rPr lang="es-ES" altLang="zh-TW" sz="2800" dirty="0" smtClean="0">
                <a:solidFill>
                  <a:srgbClr val="0070C0"/>
                </a:solidFill>
              </a:rPr>
              <a:t>2391.008</a:t>
            </a:r>
            <a:endParaRPr lang="es-ES" altLang="zh-TW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altLang="zh-TW" sz="2800" dirty="0">
                <a:solidFill>
                  <a:srgbClr val="0070C0"/>
                </a:solidFill>
              </a:rPr>
              <a:t>$y</a:t>
            </a:r>
          </a:p>
          <a:p>
            <a:pPr marL="0" indent="0">
              <a:buNone/>
            </a:pPr>
            <a:r>
              <a:rPr lang="es-ES" altLang="zh-TW" sz="2800" dirty="0">
                <a:solidFill>
                  <a:srgbClr val="0070C0"/>
                </a:solidFill>
              </a:rPr>
              <a:t>[1]  </a:t>
            </a:r>
            <a:r>
              <a:rPr lang="zh-TW" altLang="en-US" sz="2800" dirty="0" smtClean="0">
                <a:solidFill>
                  <a:srgbClr val="0070C0"/>
                </a:solidFill>
              </a:rPr>
              <a:t> </a:t>
            </a:r>
            <a:r>
              <a:rPr lang="es-ES" altLang="zh-TW" sz="2800" dirty="0" smtClean="0">
                <a:solidFill>
                  <a:srgbClr val="0070C0"/>
                </a:solidFill>
              </a:rPr>
              <a:t>165.5908 </a:t>
            </a:r>
            <a:r>
              <a:rPr lang="zh-TW" altLang="en-US" sz="2800" dirty="0" smtClean="0">
                <a:solidFill>
                  <a:srgbClr val="0070C0"/>
                </a:solidFill>
              </a:rPr>
              <a:t> </a:t>
            </a:r>
            <a:r>
              <a:rPr lang="es-ES" altLang="zh-TW" sz="2800" dirty="0" smtClean="0">
                <a:solidFill>
                  <a:srgbClr val="0070C0"/>
                </a:solidFill>
              </a:rPr>
              <a:t>5722.9304 </a:t>
            </a:r>
            <a:r>
              <a:rPr lang="es-ES" altLang="zh-TW" sz="2800" dirty="0">
                <a:solidFill>
                  <a:srgbClr val="0070C0"/>
                </a:solidFill>
              </a:rPr>
              <a:t>4604.3225</a:t>
            </a:r>
            <a:endParaRPr lang="en-US" altLang="zh-TW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sz="2000" dirty="0" smtClean="0"/>
              <a:t>(86964.751,165.5908)(6519.278,5722.9304)(2391.008,4604.3225)</a:t>
            </a:r>
            <a:r>
              <a:rPr lang="zh-TW" altLang="en-US" sz="2000" dirty="0" smtClean="0"/>
              <a:t>  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3</a:t>
            </a:r>
            <a:r>
              <a:rPr lang="zh-TW" altLang="en-US" sz="2000" dirty="0" smtClean="0"/>
              <a:t>個點的座標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935325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7956376" cy="61848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15816" y="2852936"/>
            <a:ext cx="4734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(86964.751,165.5908)(6519.278,5722.9304)(2391.008,4604.3225)   </a:t>
            </a:r>
          </a:p>
          <a:p>
            <a:r>
              <a:rPr lang="en-US" altLang="zh-TW" dirty="0"/>
              <a:t>3</a:t>
            </a:r>
            <a:r>
              <a:rPr lang="zh-TW" altLang="en-US" dirty="0"/>
              <a:t>個點的座標</a:t>
            </a:r>
          </a:p>
        </p:txBody>
      </p:sp>
    </p:spTree>
    <p:extLst>
      <p:ext uri="{BB962C8B-B14F-4D97-AF65-F5344CB8AC3E}">
        <p14:creationId xmlns:p14="http://schemas.microsoft.com/office/powerpoint/2010/main" val="38994185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圖上數學符號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x </a:t>
            </a:r>
            <a:r>
              <a:rPr lang="en-US" altLang="zh-TW" dirty="0">
                <a:solidFill>
                  <a:srgbClr val="FF0000"/>
                </a:solidFill>
              </a:rPr>
              <a:t>&lt;- 1:15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y </a:t>
            </a:r>
            <a:r>
              <a:rPr lang="en-US" altLang="zh-TW" dirty="0">
                <a:solidFill>
                  <a:srgbClr val="FF0000"/>
                </a:solidFill>
              </a:rPr>
              <a:t>&lt;- pi*x^2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plot(x</a:t>
            </a:r>
            <a:r>
              <a:rPr lang="en-US" altLang="zh-TW" dirty="0">
                <a:solidFill>
                  <a:srgbClr val="FF0000"/>
                </a:solidFill>
              </a:rPr>
              <a:t>, y, </a:t>
            </a:r>
            <a:r>
              <a:rPr lang="en-US" altLang="zh-TW" dirty="0" err="1">
                <a:solidFill>
                  <a:srgbClr val="FF0000"/>
                </a:solidFill>
              </a:rPr>
              <a:t>xlab</a:t>
            </a:r>
            <a:r>
              <a:rPr lang="en-US" altLang="zh-TW" dirty="0">
                <a:solidFill>
                  <a:srgbClr val="FF0000"/>
                </a:solidFill>
              </a:rPr>
              <a:t>="Radius", </a:t>
            </a:r>
            <a:r>
              <a:rPr lang="en-US" altLang="zh-TW" dirty="0" err="1" smtClean="0">
                <a:solidFill>
                  <a:srgbClr val="00B050"/>
                </a:solidFill>
              </a:rPr>
              <a:t>ylab</a:t>
            </a:r>
            <a:r>
              <a:rPr lang="en-US" altLang="zh-TW" dirty="0" smtClean="0">
                <a:solidFill>
                  <a:srgbClr val="00B050"/>
                </a:solidFill>
              </a:rPr>
              <a:t>=expression(Area </a:t>
            </a:r>
            <a:r>
              <a:rPr lang="en-US" altLang="zh-TW" dirty="0">
                <a:solidFill>
                  <a:srgbClr val="00B050"/>
                </a:solidFill>
              </a:rPr>
              <a:t>== pi*r^2)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068960"/>
            <a:ext cx="3676842" cy="36004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79512" y="51885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可印出數學符號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1547664" y="4437112"/>
            <a:ext cx="648072" cy="7514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4991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/>
              <a:t>付出最多的人，也是收穫最多的人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r>
              <a:rPr lang="zh-TW" altLang="en-US" sz="2800" b="1" dirty="0">
                <a:solidFill>
                  <a:srgbClr val="92D050"/>
                </a:solidFill>
                <a:latin typeface="+mj-ea"/>
              </a:rPr>
              <a:t>共勉之</a:t>
            </a:r>
            <a:r>
              <a:rPr lang="en-US" altLang="zh-TW" sz="2800" b="1" dirty="0">
                <a:solidFill>
                  <a:srgbClr val="92D050"/>
                </a:solidFill>
                <a:latin typeface="+mj-ea"/>
              </a:rPr>
              <a:t>~</a:t>
            </a:r>
            <a:endParaRPr lang="zh-TW" altLang="en-US" sz="2800" b="1" dirty="0">
              <a:solidFill>
                <a:srgbClr val="92D05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5254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鬆緊帶</a:t>
            </a:r>
            <a:r>
              <a:rPr lang="zh-TW" altLang="en-US" b="1" dirty="0">
                <a:solidFill>
                  <a:srgbClr val="00B050"/>
                </a:solidFill>
              </a:rPr>
              <a:t>的</a:t>
            </a:r>
            <a:r>
              <a:rPr lang="zh-TW" altLang="en-US" b="1" dirty="0" smtClean="0">
                <a:solidFill>
                  <a:srgbClr val="00B050"/>
                </a:solidFill>
              </a:rPr>
              <a:t>資料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140968"/>
            <a:ext cx="8229600" cy="3192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+mn-ea"/>
              </a:rPr>
              <a:t>上面資料是鬆緊帶的資料</a:t>
            </a:r>
            <a:endParaRPr lang="en-US" altLang="zh-TW" sz="2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stretch-</a:t>
            </a:r>
            <a:r>
              <a:rPr lang="zh-TW" altLang="en-US" sz="2800" dirty="0" smtClean="0">
                <a:latin typeface="+mn-ea"/>
              </a:rPr>
              <a:t>拉的長度</a:t>
            </a:r>
            <a:endParaRPr lang="en-US" altLang="zh-TW" sz="2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+mn-ea"/>
              </a:rPr>
              <a:t>distance-</a:t>
            </a:r>
            <a:r>
              <a:rPr lang="zh-TW" altLang="en-US" sz="2800" dirty="0" smtClean="0">
                <a:latin typeface="+mn-ea"/>
              </a:rPr>
              <a:t>彈出的距離</a:t>
            </a:r>
            <a:endParaRPr lang="en-US" altLang="zh-TW" sz="2800" dirty="0" smtClean="0">
              <a:latin typeface="+mn-ea"/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&gt;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>
                <a:solidFill>
                  <a:srgbClr val="FF0000"/>
                </a:solidFill>
              </a:rPr>
              <a:t>elasticband</a:t>
            </a:r>
            <a:r>
              <a:rPr lang="en-US" altLang="zh-TW" dirty="0">
                <a:solidFill>
                  <a:srgbClr val="FF0000"/>
                </a:solidFill>
              </a:rPr>
              <a:t>  </a:t>
            </a:r>
            <a:r>
              <a:rPr lang="en-US" altLang="zh-TW" dirty="0"/>
              <a:t>#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R </a:t>
            </a:r>
            <a:r>
              <a:rPr lang="zh-TW" altLang="en-US" dirty="0"/>
              <a:t>知道去哪找到此</a:t>
            </a:r>
            <a:r>
              <a:rPr lang="en-US" altLang="zh-TW" dirty="0"/>
              <a:t>data frame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FF0000"/>
                </a:solidFill>
              </a:rPr>
              <a:t>attach(</a:t>
            </a:r>
            <a:r>
              <a:rPr lang="en-US" altLang="zh-TW" dirty="0" err="1">
                <a:solidFill>
                  <a:srgbClr val="FF0000"/>
                </a:solidFill>
              </a:rPr>
              <a:t>elasticband</a:t>
            </a:r>
            <a:r>
              <a:rPr lang="en-US" altLang="zh-TW" dirty="0">
                <a:solidFill>
                  <a:srgbClr val="FF0000"/>
                </a:solidFill>
              </a:rPr>
              <a:t>)  </a:t>
            </a:r>
            <a:r>
              <a:rPr lang="en-US" altLang="zh-TW" dirty="0"/>
              <a:t># </a:t>
            </a:r>
            <a:r>
              <a:rPr lang="zh-TW" altLang="en-US" dirty="0"/>
              <a:t>使用</a:t>
            </a:r>
            <a:r>
              <a:rPr lang="en-US" altLang="zh-TW" dirty="0" err="1"/>
              <a:t>elasticband</a:t>
            </a:r>
            <a:endParaRPr lang="en-US" altLang="zh-TW" dirty="0"/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72866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畫散佈圖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&gt; plot(distance ~ stretch</a:t>
            </a:r>
            <a:r>
              <a:rPr lang="en-US" altLang="zh-TW" dirty="0" smtClean="0">
                <a:solidFill>
                  <a:srgbClr val="FF0000"/>
                </a:solidFill>
              </a:rPr>
              <a:t>)  </a:t>
            </a:r>
            <a:r>
              <a:rPr lang="en-US" altLang="zh-TW" dirty="0" smtClean="0"/>
              <a:t># y</a:t>
            </a:r>
            <a:r>
              <a:rPr lang="zh-TW" altLang="en-US" dirty="0" smtClean="0"/>
              <a:t>是</a:t>
            </a:r>
            <a:r>
              <a:rPr lang="en-US" altLang="zh-TW" dirty="0" smtClean="0"/>
              <a:t>distance, x</a:t>
            </a:r>
            <a:r>
              <a:rPr lang="zh-TW" altLang="en-US" dirty="0" smtClean="0"/>
              <a:t>是</a:t>
            </a:r>
            <a:r>
              <a:rPr lang="en-US" altLang="zh-TW" dirty="0" smtClean="0"/>
              <a:t>stretch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80109"/>
            <a:ext cx="7280299" cy="467520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915816" y="760218"/>
            <a:ext cx="450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t</a:t>
            </a:r>
            <a:r>
              <a:rPr lang="en-US" altLang="zh-TW" sz="2400" dirty="0" smtClean="0"/>
              <a:t>ype</a:t>
            </a:r>
            <a:r>
              <a:rPr lang="zh-TW" altLang="en-US" sz="2400" dirty="0" smtClean="0"/>
              <a:t>沒寫</a:t>
            </a:r>
            <a:r>
              <a:rPr lang="en-US" altLang="zh-TW" sz="2400" dirty="0" smtClean="0"/>
              <a:t>, </a:t>
            </a:r>
            <a:r>
              <a:rPr lang="zh-TW" altLang="en-US" sz="2400" dirty="0" smtClean="0"/>
              <a:t>就是</a:t>
            </a:r>
            <a:r>
              <a:rPr lang="en-US" altLang="zh-TW" sz="2400" dirty="0" smtClean="0"/>
              <a:t>type=p, </a:t>
            </a:r>
            <a:r>
              <a:rPr lang="zh-TW" altLang="en-US" sz="2400" dirty="0" smtClean="0"/>
              <a:t>類型是點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796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澳大利亞人口資料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讀入</a:t>
            </a:r>
            <a:r>
              <a:rPr lang="zh-TW" altLang="en-US" dirty="0"/>
              <a:t>一個</a:t>
            </a:r>
            <a:r>
              <a:rPr lang="zh-TW" altLang="en-US" dirty="0" smtClean="0"/>
              <a:t>包含</a:t>
            </a:r>
            <a:r>
              <a:rPr lang="zh-TW" altLang="en-US" dirty="0"/>
              <a:t>自</a:t>
            </a:r>
            <a:r>
              <a:rPr lang="en-US" altLang="zh-TW" dirty="0" smtClean="0"/>
              <a:t>1917-1997</a:t>
            </a:r>
            <a:r>
              <a:rPr lang="zh-TW" altLang="en-US" dirty="0" smtClean="0"/>
              <a:t>年</a:t>
            </a:r>
            <a:r>
              <a:rPr lang="zh-TW" altLang="en-US" dirty="0"/>
              <a:t>不同時間</a:t>
            </a:r>
            <a:r>
              <a:rPr lang="zh-TW" altLang="en-US" dirty="0" smtClean="0"/>
              <a:t>澳大利亞</a:t>
            </a:r>
            <a:r>
              <a:rPr lang="zh-TW" altLang="en-US" dirty="0"/>
              <a:t>各州和</a:t>
            </a:r>
            <a:r>
              <a:rPr lang="zh-TW" altLang="en-US" dirty="0" smtClean="0"/>
              <a:t>地區的</a:t>
            </a:r>
            <a:r>
              <a:rPr lang="zh-TW" altLang="en-US" dirty="0"/>
              <a:t>總人口</a:t>
            </a:r>
            <a:r>
              <a:rPr lang="zh-TW" altLang="en-US" dirty="0" smtClean="0"/>
              <a:t>數等人口指數的檔案到</a:t>
            </a:r>
            <a:r>
              <a:rPr lang="en-US" altLang="zh-TW" dirty="0" smtClean="0"/>
              <a:t>R</a:t>
            </a:r>
            <a:r>
              <a:rPr lang="zh-TW" altLang="en-US" dirty="0" smtClean="0"/>
              <a:t>，然後</a:t>
            </a:r>
            <a:r>
              <a:rPr lang="zh-TW" altLang="en-US" dirty="0"/>
              <a:t>使用</a:t>
            </a:r>
            <a:r>
              <a:rPr lang="zh-TW" altLang="en-US" dirty="0" smtClean="0"/>
              <a:t>此檔</a:t>
            </a:r>
            <a:r>
              <a:rPr lang="zh-TW" altLang="en-US" dirty="0"/>
              <a:t>案</a:t>
            </a:r>
            <a:r>
              <a:rPr lang="zh-TW" altLang="en-US" dirty="0" smtClean="0"/>
              <a:t>來建立一個</a:t>
            </a:r>
            <a:r>
              <a:rPr lang="zh-TW" altLang="en-US" dirty="0"/>
              <a:t>圖表。</a:t>
            </a:r>
            <a:r>
              <a:rPr lang="zh-TW" altLang="en-US" dirty="0" smtClean="0"/>
              <a:t>該檔案的資料如下：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924944"/>
            <a:ext cx="70199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35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清晰度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6054</TotalTime>
  <Words>2898</Words>
  <Application>Microsoft Office PowerPoint</Application>
  <PresentationFormat>如螢幕大小 (4:3)</PresentationFormat>
  <Paragraphs>377</Paragraphs>
  <Slides>65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72" baseType="lpstr">
      <vt:lpstr>微軟正黑體</vt:lpstr>
      <vt:lpstr>新細明體</vt:lpstr>
      <vt:lpstr>Arial</vt:lpstr>
      <vt:lpstr>Calibri</vt:lpstr>
      <vt:lpstr>Cambria Math</vt:lpstr>
      <vt:lpstr>Lucida Console</vt:lpstr>
      <vt:lpstr>清晰度</vt:lpstr>
      <vt:lpstr>R教學</vt:lpstr>
      <vt:lpstr>Plotting繪圖</vt:lpstr>
      <vt:lpstr>plot() 與相關函數</vt:lpstr>
      <vt:lpstr>plot() 與相關函數</vt:lpstr>
      <vt:lpstr>plot() 與相關函數</vt:lpstr>
      <vt:lpstr>plot() 與相關函數</vt:lpstr>
      <vt:lpstr>鬆緊帶的資料</vt:lpstr>
      <vt:lpstr>畫散佈圖</vt:lpstr>
      <vt:lpstr>澳大利亞人口資料</vt:lpstr>
      <vt:lpstr>畫散佈圖</vt:lpstr>
      <vt:lpstr>畫折線圖</vt:lpstr>
      <vt:lpstr>畫折線圖</vt:lpstr>
      <vt:lpstr>類型</vt:lpstr>
      <vt:lpstr>畫折線圖</vt:lpstr>
      <vt:lpstr>畫折線圖</vt:lpstr>
      <vt:lpstr>畫折線圖</vt:lpstr>
      <vt:lpstr>畫折線圖</vt:lpstr>
      <vt:lpstr>畫折線圖</vt:lpstr>
      <vt:lpstr>畫折線圖</vt:lpstr>
      <vt:lpstr>附加函數</vt:lpstr>
      <vt:lpstr>火箭推進燃料資料</vt:lpstr>
      <vt:lpstr>畫散佈圖</vt:lpstr>
      <vt:lpstr>畫多個圖在同一頁</vt:lpstr>
      <vt:lpstr>PowerPoint 簡報</vt:lpstr>
      <vt:lpstr>cex</vt:lpstr>
      <vt:lpstr>cex</vt:lpstr>
      <vt:lpstr>PowerPoint 簡報</vt:lpstr>
      <vt:lpstr>col</vt:lpstr>
      <vt:lpstr>col</vt:lpstr>
      <vt:lpstr>PowerPoint 簡報</vt:lpstr>
      <vt:lpstr>pch (point character)</vt:lpstr>
      <vt:lpstr>PowerPoint 簡報</vt:lpstr>
      <vt:lpstr>pch</vt:lpstr>
      <vt:lpstr>PowerPoint 簡報</vt:lpstr>
      <vt:lpstr>font</vt:lpstr>
      <vt:lpstr>font</vt:lpstr>
      <vt:lpstr>font</vt:lpstr>
      <vt:lpstr>PowerPoint 簡報</vt:lpstr>
      <vt:lpstr>散佈圖-加標題, x與y軸標籤</vt:lpstr>
      <vt:lpstr>PowerPoint 簡報</vt:lpstr>
      <vt:lpstr>散佈圖-在邊界上加文字</vt:lpstr>
      <vt:lpstr>PowerPoint 簡報</vt:lpstr>
      <vt:lpstr>散佈圖-在邊界上加文字</vt:lpstr>
      <vt:lpstr>PowerPoint 簡報</vt:lpstr>
      <vt:lpstr>散佈圖-在邊界上加文字</vt:lpstr>
      <vt:lpstr>PowerPoint 簡報</vt:lpstr>
      <vt:lpstr>散佈圖-在邊界上加文字</vt:lpstr>
      <vt:lpstr>PowerPoint 簡報</vt:lpstr>
      <vt:lpstr>畫多個圖在同一頁</vt:lpstr>
      <vt:lpstr>Animals資料集</vt:lpstr>
      <vt:lpstr>畫多個圖在同一頁</vt:lpstr>
      <vt:lpstr>PowerPoint 簡報</vt:lpstr>
      <vt:lpstr>在圖上點旁加字</vt:lpstr>
      <vt:lpstr>在圖上點旁加字</vt:lpstr>
      <vt:lpstr>PowerPoint 簡報</vt:lpstr>
      <vt:lpstr>在圖上點旁加字</vt:lpstr>
      <vt:lpstr>PowerPoint 簡報</vt:lpstr>
      <vt:lpstr>identify() 標記某些點</vt:lpstr>
      <vt:lpstr>PowerPoint 簡報</vt:lpstr>
      <vt:lpstr>identify() 標記某些點</vt:lpstr>
      <vt:lpstr>PowerPoint 簡報</vt:lpstr>
      <vt:lpstr>locator() 找坐標的位置</vt:lpstr>
      <vt:lpstr>PowerPoint 簡報</vt:lpstr>
      <vt:lpstr>圖上數學符號</vt:lpstr>
      <vt:lpstr>付出最多的人，也是收穫最多的人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教學</dc:title>
  <dc:creator>chilo</dc:creator>
  <cp:lastModifiedBy>琪 羅</cp:lastModifiedBy>
  <cp:revision>301</cp:revision>
  <dcterms:created xsi:type="dcterms:W3CDTF">2014-11-07T00:17:44Z</dcterms:created>
  <dcterms:modified xsi:type="dcterms:W3CDTF">2018-05-20T14:53:22Z</dcterms:modified>
</cp:coreProperties>
</file>