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1.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notesSlides/notesSlide2.xml" ContentType="application/vnd.openxmlformats-officedocument.presentationml.notesSlide+xml"/>
  <Override PartName="/ppt/theme/themeOverride39.xml" ContentType="application/vnd.openxmlformats-officedocument.themeOverride+xml"/>
  <Override PartName="/ppt/notesSlides/notesSlide3.xml" ContentType="application/vnd.openxmlformats-officedocument.presentationml.notesSlide+xml"/>
  <Override PartName="/ppt/theme/themeOverride40.xml" ContentType="application/vnd.openxmlformats-officedocument.themeOverride+xml"/>
  <Override PartName="/ppt/notesSlides/notesSlide4.xml" ContentType="application/vnd.openxmlformats-officedocument.presentationml.notesSl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7"/>
  </p:notesMasterIdLst>
  <p:sldIdLst>
    <p:sldId id="256" r:id="rId2"/>
    <p:sldId id="263" r:id="rId3"/>
    <p:sldId id="368" r:id="rId4"/>
    <p:sldId id="370" r:id="rId5"/>
    <p:sldId id="371" r:id="rId6"/>
    <p:sldId id="369" r:id="rId7"/>
    <p:sldId id="367" r:id="rId8"/>
    <p:sldId id="372" r:id="rId9"/>
    <p:sldId id="378" r:id="rId10"/>
    <p:sldId id="379" r:id="rId11"/>
    <p:sldId id="375" r:id="rId12"/>
    <p:sldId id="376" r:id="rId13"/>
    <p:sldId id="374" r:id="rId14"/>
    <p:sldId id="373" r:id="rId15"/>
    <p:sldId id="381" r:id="rId16"/>
    <p:sldId id="382" r:id="rId17"/>
    <p:sldId id="377" r:id="rId18"/>
    <p:sldId id="383" r:id="rId19"/>
    <p:sldId id="384" r:id="rId20"/>
    <p:sldId id="386" r:id="rId21"/>
    <p:sldId id="385" r:id="rId22"/>
    <p:sldId id="380" r:id="rId23"/>
    <p:sldId id="387" r:id="rId24"/>
    <p:sldId id="389" r:id="rId25"/>
    <p:sldId id="388" r:id="rId26"/>
    <p:sldId id="446" r:id="rId27"/>
    <p:sldId id="447" r:id="rId28"/>
    <p:sldId id="448" r:id="rId29"/>
    <p:sldId id="449" r:id="rId30"/>
    <p:sldId id="391" r:id="rId31"/>
    <p:sldId id="392" r:id="rId32"/>
    <p:sldId id="393" r:id="rId33"/>
    <p:sldId id="394" r:id="rId34"/>
    <p:sldId id="395" r:id="rId35"/>
    <p:sldId id="396" r:id="rId36"/>
    <p:sldId id="397" r:id="rId37"/>
    <p:sldId id="398" r:id="rId38"/>
    <p:sldId id="401" r:id="rId39"/>
    <p:sldId id="408" r:id="rId40"/>
    <p:sldId id="399" r:id="rId41"/>
    <p:sldId id="402" r:id="rId42"/>
    <p:sldId id="403" r:id="rId43"/>
    <p:sldId id="366" r:id="rId44"/>
    <p:sldId id="390" r:id="rId45"/>
    <p:sldId id="404" r:id="rId46"/>
    <p:sldId id="406" r:id="rId47"/>
    <p:sldId id="407" r:id="rId48"/>
    <p:sldId id="409" r:id="rId49"/>
    <p:sldId id="410" r:id="rId50"/>
    <p:sldId id="411" r:id="rId51"/>
    <p:sldId id="412" r:id="rId52"/>
    <p:sldId id="414" r:id="rId53"/>
    <p:sldId id="413" r:id="rId54"/>
    <p:sldId id="415" r:id="rId55"/>
    <p:sldId id="416" r:id="rId56"/>
    <p:sldId id="417" r:id="rId57"/>
    <p:sldId id="418" r:id="rId58"/>
    <p:sldId id="419" r:id="rId59"/>
    <p:sldId id="420" r:id="rId60"/>
    <p:sldId id="421" r:id="rId61"/>
    <p:sldId id="434" r:id="rId62"/>
    <p:sldId id="424" r:id="rId63"/>
    <p:sldId id="425" r:id="rId64"/>
    <p:sldId id="423" r:id="rId65"/>
    <p:sldId id="426" r:id="rId66"/>
    <p:sldId id="427" r:id="rId67"/>
    <p:sldId id="428" r:id="rId68"/>
    <p:sldId id="429" r:id="rId69"/>
    <p:sldId id="430" r:id="rId70"/>
    <p:sldId id="422" r:id="rId71"/>
    <p:sldId id="431" r:id="rId72"/>
    <p:sldId id="433" r:id="rId73"/>
    <p:sldId id="432" r:id="rId74"/>
    <p:sldId id="441" r:id="rId75"/>
    <p:sldId id="442" r:id="rId76"/>
    <p:sldId id="435" r:id="rId77"/>
    <p:sldId id="436" r:id="rId78"/>
    <p:sldId id="438" r:id="rId79"/>
    <p:sldId id="437" r:id="rId80"/>
    <p:sldId id="439" r:id="rId81"/>
    <p:sldId id="440" r:id="rId82"/>
    <p:sldId id="444" r:id="rId83"/>
    <p:sldId id="443" r:id="rId84"/>
    <p:sldId id="445" r:id="rId85"/>
    <p:sldId id="262" r:id="rId8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未命名的章節" id="{4D8277C2-8158-42FD-9516-6ACB5614E395}">
          <p14:sldIdLst>
            <p14:sldId id="256"/>
            <p14:sldId id="263"/>
            <p14:sldId id="368"/>
            <p14:sldId id="370"/>
            <p14:sldId id="371"/>
            <p14:sldId id="369"/>
            <p14:sldId id="367"/>
            <p14:sldId id="372"/>
            <p14:sldId id="378"/>
            <p14:sldId id="379"/>
            <p14:sldId id="375"/>
            <p14:sldId id="376"/>
            <p14:sldId id="374"/>
            <p14:sldId id="373"/>
            <p14:sldId id="381"/>
            <p14:sldId id="382"/>
            <p14:sldId id="377"/>
            <p14:sldId id="383"/>
            <p14:sldId id="384"/>
            <p14:sldId id="386"/>
            <p14:sldId id="385"/>
            <p14:sldId id="380"/>
            <p14:sldId id="387"/>
            <p14:sldId id="389"/>
            <p14:sldId id="388"/>
            <p14:sldId id="446"/>
            <p14:sldId id="447"/>
            <p14:sldId id="448"/>
            <p14:sldId id="449"/>
            <p14:sldId id="391"/>
            <p14:sldId id="392"/>
            <p14:sldId id="393"/>
            <p14:sldId id="394"/>
            <p14:sldId id="395"/>
            <p14:sldId id="396"/>
            <p14:sldId id="397"/>
            <p14:sldId id="398"/>
            <p14:sldId id="401"/>
            <p14:sldId id="408"/>
            <p14:sldId id="399"/>
            <p14:sldId id="402"/>
            <p14:sldId id="403"/>
            <p14:sldId id="366"/>
            <p14:sldId id="390"/>
            <p14:sldId id="404"/>
            <p14:sldId id="406"/>
            <p14:sldId id="407"/>
            <p14:sldId id="409"/>
            <p14:sldId id="410"/>
            <p14:sldId id="411"/>
            <p14:sldId id="412"/>
            <p14:sldId id="414"/>
            <p14:sldId id="413"/>
            <p14:sldId id="415"/>
            <p14:sldId id="416"/>
            <p14:sldId id="417"/>
            <p14:sldId id="418"/>
            <p14:sldId id="419"/>
            <p14:sldId id="420"/>
            <p14:sldId id="421"/>
            <p14:sldId id="434"/>
            <p14:sldId id="424"/>
            <p14:sldId id="425"/>
            <p14:sldId id="423"/>
            <p14:sldId id="426"/>
            <p14:sldId id="427"/>
            <p14:sldId id="428"/>
            <p14:sldId id="429"/>
            <p14:sldId id="430"/>
            <p14:sldId id="422"/>
            <p14:sldId id="431"/>
            <p14:sldId id="433"/>
            <p14:sldId id="432"/>
            <p14:sldId id="441"/>
            <p14:sldId id="442"/>
            <p14:sldId id="435"/>
            <p14:sldId id="436"/>
            <p14:sldId id="438"/>
            <p14:sldId id="437"/>
            <p14:sldId id="439"/>
            <p14:sldId id="440"/>
            <p14:sldId id="444"/>
            <p14:sldId id="443"/>
            <p14:sldId id="445"/>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8012D-6DFA-4694-9842-98EBB2D571E1}" type="datetimeFigureOut">
              <a:rPr lang="zh-TW" altLang="en-US" smtClean="0"/>
              <a:t>2018/5/21</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89B75-3B66-4801-B23B-71E057739252}" type="slidenum">
              <a:rPr lang="zh-TW" altLang="en-US" smtClean="0"/>
              <a:t>‹#›</a:t>
            </a:fld>
            <a:endParaRPr lang="zh-TW" altLang="en-US"/>
          </a:p>
        </p:txBody>
      </p:sp>
    </p:spTree>
    <p:extLst>
      <p:ext uri="{BB962C8B-B14F-4D97-AF65-F5344CB8AC3E}">
        <p14:creationId xmlns:p14="http://schemas.microsoft.com/office/powerpoint/2010/main" val="156724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EAED686-95FA-44C4-8423-BD6736DBD281}" type="slidenum">
              <a:rPr lang="zh-TW" altLang="en-US" smtClean="0"/>
              <a:t>45</a:t>
            </a:fld>
            <a:endParaRPr lang="zh-TW" altLang="en-US"/>
          </a:p>
        </p:txBody>
      </p:sp>
    </p:spTree>
    <p:extLst>
      <p:ext uri="{BB962C8B-B14F-4D97-AF65-F5344CB8AC3E}">
        <p14:creationId xmlns:p14="http://schemas.microsoft.com/office/powerpoint/2010/main" val="37253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EAED686-95FA-44C4-8423-BD6736DBD281}" type="slidenum">
              <a:rPr lang="zh-TW" altLang="en-US" smtClean="0"/>
              <a:t>67</a:t>
            </a:fld>
            <a:endParaRPr lang="zh-TW" altLang="en-US"/>
          </a:p>
        </p:txBody>
      </p:sp>
    </p:spTree>
    <p:extLst>
      <p:ext uri="{BB962C8B-B14F-4D97-AF65-F5344CB8AC3E}">
        <p14:creationId xmlns:p14="http://schemas.microsoft.com/office/powerpoint/2010/main" val="14670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EAED686-95FA-44C4-8423-BD6736DBD281}" type="slidenum">
              <a:rPr lang="zh-TW" altLang="en-US" smtClean="0"/>
              <a:t>68</a:t>
            </a:fld>
            <a:endParaRPr lang="zh-TW" altLang="en-US"/>
          </a:p>
        </p:txBody>
      </p:sp>
    </p:spTree>
    <p:extLst>
      <p:ext uri="{BB962C8B-B14F-4D97-AF65-F5344CB8AC3E}">
        <p14:creationId xmlns:p14="http://schemas.microsoft.com/office/powerpoint/2010/main" val="140864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EAED686-95FA-44C4-8423-BD6736DBD281}" type="slidenum">
              <a:rPr lang="zh-TW" altLang="en-US" smtClean="0"/>
              <a:t>69</a:t>
            </a:fld>
            <a:endParaRPr lang="zh-TW" altLang="en-US"/>
          </a:p>
        </p:txBody>
      </p:sp>
    </p:spTree>
    <p:extLst>
      <p:ext uri="{BB962C8B-B14F-4D97-AF65-F5344CB8AC3E}">
        <p14:creationId xmlns:p14="http://schemas.microsoft.com/office/powerpoint/2010/main" val="29238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pPr/>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pPr/>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C0E694E-7E5C-4C16-BC06-A8A0688A6A11}" type="slidenum">
              <a:rPr lang="zh-TW" altLang="en-US" smtClean="0"/>
              <a:pPr/>
              <a:t>‹#›</a:t>
            </a:fld>
            <a:endParaRPr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C0E694E-7E5C-4C16-BC06-A8A0688A6A11}"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C0E694E-7E5C-4C16-BC06-A8A0688A6A11}"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pPr/>
              <a:t>‹#›</a:t>
            </a:fld>
            <a:endParaRPr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B11ACE-9B10-4367-8CD9-80D0AC3AE11D}" type="datetimeFigureOut">
              <a:rPr lang="zh-TW" altLang="en-US" smtClean="0"/>
              <a:pPr/>
              <a:t>2018/5/21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7B11ACE-9B10-4367-8CD9-80D0AC3AE11D}" type="datetimeFigureOut">
              <a:rPr lang="zh-TW" altLang="en-US" smtClean="0"/>
              <a:pPr/>
              <a:t>2018/5/21</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C0E694E-7E5C-4C16-BC06-A8A0688A6A1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4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340.png"/></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b="1" dirty="0" smtClean="0">
                <a:latin typeface="+mj-ea"/>
              </a:rPr>
              <a:t>R</a:t>
            </a:r>
            <a:r>
              <a:rPr lang="zh-TW" altLang="en-US" b="1" dirty="0" smtClean="0">
                <a:latin typeface="+mj-ea"/>
              </a:rPr>
              <a:t>教學</a:t>
            </a:r>
            <a:endParaRPr lang="zh-TW" altLang="en-US" dirty="0"/>
          </a:p>
        </p:txBody>
      </p:sp>
      <p:sp>
        <p:nvSpPr>
          <p:cNvPr id="3" name="副標題 2"/>
          <p:cNvSpPr>
            <a:spLocks noGrp="1"/>
          </p:cNvSpPr>
          <p:nvPr>
            <p:ph type="subTitle" idx="1"/>
          </p:nvPr>
        </p:nvSpPr>
        <p:spPr/>
        <p:txBody>
          <a:bodyPr>
            <a:normAutofit lnSpcReduction="10000"/>
          </a:bodyPr>
          <a:lstStyle/>
          <a:p>
            <a:pPr lvl="0"/>
            <a:r>
              <a:rPr lang="en-US" altLang="zh-TW" b="1" dirty="0" smtClean="0">
                <a:latin typeface="+mj-ea"/>
                <a:ea typeface="+mj-ea"/>
              </a:rPr>
              <a:t>Graph 2(</a:t>
            </a:r>
            <a:r>
              <a:rPr lang="zh-TW" altLang="en-US" b="1" dirty="0" smtClean="0">
                <a:latin typeface="+mj-ea"/>
                <a:ea typeface="+mj-ea"/>
              </a:rPr>
              <a:t>繪圖</a:t>
            </a:r>
            <a:r>
              <a:rPr lang="en-US" altLang="zh-TW" b="1" dirty="0" smtClean="0">
                <a:latin typeface="+mj-ea"/>
                <a:ea typeface="+mj-ea"/>
              </a:rPr>
              <a:t>2)</a:t>
            </a:r>
          </a:p>
          <a:p>
            <a:pPr lvl="0"/>
            <a:endParaRPr lang="en-US" altLang="zh-TW" b="1" dirty="0">
              <a:latin typeface="+mj-ea"/>
              <a:ea typeface="+mj-ea"/>
            </a:endParaRPr>
          </a:p>
          <a:p>
            <a:pPr lvl="0"/>
            <a:endParaRPr lang="en-US" altLang="zh-TW" b="1" dirty="0" smtClean="0">
              <a:latin typeface="+mj-ea"/>
              <a:ea typeface="+mj-ea"/>
            </a:endParaRPr>
          </a:p>
          <a:p>
            <a:pPr lvl="0" algn="r"/>
            <a:r>
              <a:rPr lang="zh-TW" altLang="en-US" b="1" dirty="0" smtClean="0">
                <a:latin typeface="+mj-ea"/>
                <a:ea typeface="+mj-ea"/>
              </a:rPr>
              <a:t>羅琪老師</a:t>
            </a:r>
            <a:endParaRPr lang="zh-TW" altLang="zh-TW" dirty="0">
              <a:latin typeface="+mj-ea"/>
              <a:ea typeface="+mj-ea"/>
            </a:endParaRPr>
          </a:p>
          <a:p>
            <a:endParaRPr lang="zh-TW" altLang="en-US" b="1" dirty="0">
              <a:latin typeface="+mj-ea"/>
              <a:ea typeface="+mj-ea"/>
            </a:endParaRPr>
          </a:p>
        </p:txBody>
      </p:sp>
    </p:spTree>
    <p:extLst>
      <p:ext uri="{BB962C8B-B14F-4D97-AF65-F5344CB8AC3E}">
        <p14:creationId xmlns:p14="http://schemas.microsoft.com/office/powerpoint/2010/main" val="241820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條圖</a:t>
            </a:r>
          </a:p>
        </p:txBody>
      </p:sp>
      <p:pic>
        <p:nvPicPr>
          <p:cNvPr id="3" name="圖片 2"/>
          <p:cNvPicPr>
            <a:picLocks noChangeAspect="1"/>
          </p:cNvPicPr>
          <p:nvPr/>
        </p:nvPicPr>
        <p:blipFill>
          <a:blip r:embed="rId2"/>
          <a:stretch>
            <a:fillRect/>
          </a:stretch>
        </p:blipFill>
        <p:spPr>
          <a:xfrm>
            <a:off x="457200" y="1524000"/>
            <a:ext cx="7468478" cy="4930362"/>
          </a:xfrm>
          <a:prstGeom prst="rect">
            <a:avLst/>
          </a:prstGeom>
        </p:spPr>
      </p:pic>
    </p:spTree>
    <p:extLst>
      <p:ext uri="{BB962C8B-B14F-4D97-AF65-F5344CB8AC3E}">
        <p14:creationId xmlns:p14="http://schemas.microsoft.com/office/powerpoint/2010/main" val="362259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a:t>
            </a:r>
            <a:r>
              <a:rPr lang="zh-TW" altLang="en-US" b="1" dirty="0" smtClean="0">
                <a:solidFill>
                  <a:srgbClr val="00B050"/>
                </a:solidFill>
              </a:rPr>
              <a:t>圖</a:t>
            </a:r>
            <a:endParaRPr lang="zh-TW" altLang="en-US" b="1" dirty="0">
              <a:solidFill>
                <a:srgbClr val="FF0000"/>
              </a:solidFill>
            </a:endParaRPr>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barplot</a:t>
            </a:r>
            <a:r>
              <a:rPr lang="en-US" altLang="zh-TW" dirty="0" smtClean="0">
                <a:solidFill>
                  <a:srgbClr val="FF0000"/>
                </a:solidFill>
              </a:rPr>
              <a:t>(counts</a:t>
            </a:r>
            <a:r>
              <a:rPr lang="en-US" altLang="zh-TW" dirty="0">
                <a:solidFill>
                  <a:srgbClr val="FF0000"/>
                </a:solidFill>
              </a:rPr>
              <a:t>, main="Car Distribution", </a:t>
            </a:r>
          </a:p>
          <a:p>
            <a:pPr marL="0" indent="0">
              <a:buNone/>
            </a:pPr>
            <a:r>
              <a:rPr lang="en-US" altLang="zh-TW" dirty="0">
                <a:solidFill>
                  <a:srgbClr val="FF0000"/>
                </a:solidFill>
              </a:rPr>
              <a:t>        col=c("red", "blue", "green"),</a:t>
            </a:r>
          </a:p>
          <a:p>
            <a:pPr marL="0" indent="0">
              <a:buNone/>
            </a:pPr>
            <a:r>
              <a:rPr lang="en-US" altLang="zh-TW" dirty="0">
                <a:solidFill>
                  <a:srgbClr val="FF0000"/>
                </a:solidFill>
              </a:rPr>
              <a:t>        </a:t>
            </a:r>
            <a:r>
              <a:rPr lang="en-US" altLang="zh-TW" dirty="0" err="1">
                <a:solidFill>
                  <a:srgbClr val="FF0000"/>
                </a:solidFill>
              </a:rPr>
              <a:t>names.arg</a:t>
            </a:r>
            <a:r>
              <a:rPr lang="en-US" altLang="zh-TW" dirty="0">
                <a:solidFill>
                  <a:srgbClr val="FF0000"/>
                </a:solidFill>
              </a:rPr>
              <a:t>=c("3 Gears", "4 Gears", "5 Gears"))</a:t>
            </a:r>
            <a:endParaRPr lang="en-US" altLang="zh-TW" dirty="0" smtClean="0">
              <a:solidFill>
                <a:srgbClr val="FF0000"/>
              </a:solidFill>
            </a:endParaRPr>
          </a:p>
          <a:p>
            <a:pPr marL="0" indent="0">
              <a:buNone/>
            </a:pPr>
            <a:endParaRPr lang="en-US" altLang="zh-TW" dirty="0" smtClean="0"/>
          </a:p>
          <a:p>
            <a:pPr marL="0" indent="0">
              <a:buNone/>
            </a:pPr>
            <a:r>
              <a:rPr lang="en-US" altLang="zh-TW" dirty="0" smtClean="0"/>
              <a:t>#</a:t>
            </a:r>
            <a:r>
              <a:rPr lang="zh-TW" altLang="en-US" dirty="0" smtClean="0"/>
              <a:t> </a:t>
            </a:r>
            <a:r>
              <a:rPr lang="en-US" altLang="zh-TW" dirty="0" smtClean="0"/>
              <a:t>col</a:t>
            </a:r>
            <a:r>
              <a:rPr lang="zh-TW" altLang="en-US" dirty="0" smtClean="0"/>
              <a:t> 每</a:t>
            </a:r>
            <a:r>
              <a:rPr lang="zh-TW" altLang="en-US" dirty="0"/>
              <a:t>個長</a:t>
            </a:r>
            <a:r>
              <a:rPr lang="zh-TW" altLang="en-US" dirty="0" smtClean="0"/>
              <a:t>條顏</a:t>
            </a:r>
            <a:r>
              <a:rPr lang="zh-TW" altLang="en-US" dirty="0"/>
              <a:t>色</a:t>
            </a:r>
            <a:endParaRPr lang="en-US" altLang="zh-TW" dirty="0" smtClean="0"/>
          </a:p>
          <a:p>
            <a:pPr marL="0" indent="0">
              <a:buNone/>
            </a:pPr>
            <a:r>
              <a:rPr lang="en-US" altLang="zh-TW" dirty="0" smtClean="0"/>
              <a:t>#</a:t>
            </a:r>
            <a:r>
              <a:rPr lang="zh-TW" altLang="en-US" dirty="0" smtClean="0"/>
              <a:t> </a:t>
            </a:r>
            <a:r>
              <a:rPr lang="en-US" altLang="zh-TW" dirty="0" err="1" smtClean="0"/>
              <a:t>names.arg</a:t>
            </a:r>
            <a:r>
              <a:rPr lang="zh-TW" altLang="en-US" dirty="0" smtClean="0"/>
              <a:t> 每個長條名稱</a:t>
            </a:r>
            <a:endParaRPr lang="zh-TW" altLang="en-US" dirty="0"/>
          </a:p>
        </p:txBody>
      </p:sp>
    </p:spTree>
    <p:extLst>
      <p:ext uri="{BB962C8B-B14F-4D97-AF65-F5344CB8AC3E}">
        <p14:creationId xmlns:p14="http://schemas.microsoft.com/office/powerpoint/2010/main" val="274234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條圖</a:t>
            </a:r>
          </a:p>
        </p:txBody>
      </p:sp>
      <p:pic>
        <p:nvPicPr>
          <p:cNvPr id="4" name="圖片 3"/>
          <p:cNvPicPr>
            <a:picLocks noChangeAspect="1"/>
          </p:cNvPicPr>
          <p:nvPr/>
        </p:nvPicPr>
        <p:blipFill>
          <a:blip r:embed="rId2"/>
          <a:stretch>
            <a:fillRect/>
          </a:stretch>
        </p:blipFill>
        <p:spPr>
          <a:xfrm>
            <a:off x="611560" y="1524000"/>
            <a:ext cx="7756510" cy="5120508"/>
          </a:xfrm>
          <a:prstGeom prst="rect">
            <a:avLst/>
          </a:prstGeom>
        </p:spPr>
      </p:pic>
    </p:spTree>
    <p:extLst>
      <p:ext uri="{BB962C8B-B14F-4D97-AF65-F5344CB8AC3E}">
        <p14:creationId xmlns:p14="http://schemas.microsoft.com/office/powerpoint/2010/main" val="3579784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a:t>
            </a:r>
            <a:r>
              <a:rPr lang="zh-TW" altLang="en-US" b="1" dirty="0" smtClean="0">
                <a:solidFill>
                  <a:srgbClr val="00B050"/>
                </a:solidFill>
              </a:rPr>
              <a:t>圖</a:t>
            </a:r>
            <a:r>
              <a:rPr lang="en-US" altLang="zh-TW" b="1" dirty="0" smtClean="0">
                <a:solidFill>
                  <a:srgbClr val="FF0000"/>
                </a:solidFill>
              </a:rPr>
              <a:t>(</a:t>
            </a:r>
            <a:r>
              <a:rPr lang="zh-TW" altLang="en-US" b="1" dirty="0" smtClean="0">
                <a:solidFill>
                  <a:srgbClr val="FF0000"/>
                </a:solidFill>
              </a:rPr>
              <a:t>橫式</a:t>
            </a:r>
            <a:r>
              <a:rPr lang="en-US" altLang="zh-TW" b="1" dirty="0" smtClean="0">
                <a:solidFill>
                  <a:srgbClr val="FF0000"/>
                </a:solidFill>
              </a:rPr>
              <a:t>)</a:t>
            </a:r>
            <a:endParaRPr lang="zh-TW" altLang="en-US" b="1" dirty="0">
              <a:solidFill>
                <a:srgbClr val="FF0000"/>
              </a:solidFill>
            </a:endParaRPr>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barplot</a:t>
            </a:r>
            <a:r>
              <a:rPr lang="en-US" altLang="zh-TW" dirty="0" smtClean="0">
                <a:solidFill>
                  <a:srgbClr val="FF0000"/>
                </a:solidFill>
              </a:rPr>
              <a:t>(counts</a:t>
            </a:r>
            <a:r>
              <a:rPr lang="en-US" altLang="zh-TW" dirty="0">
                <a:solidFill>
                  <a:srgbClr val="FF0000"/>
                </a:solidFill>
              </a:rPr>
              <a:t>, main="Car Distribution", </a:t>
            </a:r>
            <a:r>
              <a:rPr lang="en-US" altLang="zh-TW" dirty="0" err="1">
                <a:solidFill>
                  <a:srgbClr val="00B050"/>
                </a:solidFill>
              </a:rPr>
              <a:t>horiz</a:t>
            </a:r>
            <a:r>
              <a:rPr lang="en-US" altLang="zh-TW" dirty="0">
                <a:solidFill>
                  <a:srgbClr val="00B050"/>
                </a:solidFill>
              </a:rPr>
              <a:t>=TRUE</a:t>
            </a:r>
            <a:r>
              <a:rPr lang="en-US" altLang="zh-TW" dirty="0">
                <a:solidFill>
                  <a:srgbClr val="FF0000"/>
                </a:solidFill>
              </a:rPr>
              <a:t>,</a:t>
            </a:r>
          </a:p>
          <a:p>
            <a:pPr marL="0" indent="0">
              <a:buNone/>
            </a:pPr>
            <a:r>
              <a:rPr lang="en-US" altLang="zh-TW" dirty="0">
                <a:solidFill>
                  <a:srgbClr val="FF0000"/>
                </a:solidFill>
              </a:rPr>
              <a:t>        </a:t>
            </a:r>
            <a:r>
              <a:rPr lang="en-US" altLang="zh-TW" dirty="0" err="1">
                <a:solidFill>
                  <a:srgbClr val="FF0000"/>
                </a:solidFill>
              </a:rPr>
              <a:t>names.arg</a:t>
            </a:r>
            <a:r>
              <a:rPr lang="en-US" altLang="zh-TW" dirty="0">
                <a:solidFill>
                  <a:srgbClr val="FF0000"/>
                </a:solidFill>
              </a:rPr>
              <a:t>=c("3 Gears", "</a:t>
            </a:r>
            <a:r>
              <a:rPr lang="en-US" altLang="zh-TW" dirty="0" smtClean="0">
                <a:solidFill>
                  <a:srgbClr val="FF0000"/>
                </a:solidFill>
              </a:rPr>
              <a:t>4 </a:t>
            </a:r>
            <a:r>
              <a:rPr lang="en-US" altLang="zh-TW" dirty="0">
                <a:solidFill>
                  <a:srgbClr val="FF0000"/>
                </a:solidFill>
              </a:rPr>
              <a:t>Gears", "5 Gears</a:t>
            </a:r>
            <a:r>
              <a:rPr lang="en-US" altLang="zh-TW" dirty="0" smtClean="0">
                <a:solidFill>
                  <a:srgbClr val="FF0000"/>
                </a:solidFill>
              </a:rPr>
              <a:t>"))</a:t>
            </a:r>
          </a:p>
          <a:p>
            <a:pPr marL="0" indent="0">
              <a:buNone/>
            </a:pPr>
            <a:endParaRPr lang="en-US" altLang="zh-TW" dirty="0" smtClean="0"/>
          </a:p>
          <a:p>
            <a:pPr marL="0" indent="0">
              <a:buNone/>
            </a:pPr>
            <a:r>
              <a:rPr lang="en-US" altLang="zh-TW" dirty="0" smtClean="0"/>
              <a:t>#</a:t>
            </a:r>
            <a:r>
              <a:rPr lang="zh-TW" altLang="en-US" dirty="0" smtClean="0"/>
              <a:t> </a:t>
            </a:r>
            <a:r>
              <a:rPr lang="en-US" altLang="zh-TW" dirty="0" err="1" smtClean="0"/>
              <a:t>horiz</a:t>
            </a:r>
            <a:r>
              <a:rPr lang="en-US" altLang="zh-TW" dirty="0" smtClean="0"/>
              <a:t>=TRUE</a:t>
            </a:r>
            <a:r>
              <a:rPr lang="zh-TW" altLang="en-US" dirty="0" smtClean="0"/>
              <a:t> 畫橫式</a:t>
            </a:r>
            <a:r>
              <a:rPr lang="en-US" altLang="zh-TW" dirty="0"/>
              <a:t>, </a:t>
            </a:r>
            <a:r>
              <a:rPr lang="en-US" altLang="zh-TW" dirty="0" err="1"/>
              <a:t>horiz</a:t>
            </a:r>
            <a:r>
              <a:rPr lang="en-US" altLang="zh-TW" dirty="0"/>
              <a:t>=FALSE</a:t>
            </a:r>
            <a:r>
              <a:rPr lang="zh-TW" altLang="en-US" dirty="0" smtClean="0"/>
              <a:t> 畫</a:t>
            </a:r>
            <a:r>
              <a:rPr lang="zh-TW" altLang="en-US" dirty="0"/>
              <a:t>直</a:t>
            </a:r>
            <a:r>
              <a:rPr lang="zh-TW" altLang="en-US" dirty="0" smtClean="0"/>
              <a:t>式</a:t>
            </a:r>
            <a:endParaRPr lang="en-US" altLang="zh-TW" dirty="0" smtClean="0"/>
          </a:p>
          <a:p>
            <a:pPr marL="0" indent="0">
              <a:buNone/>
            </a:pPr>
            <a:r>
              <a:rPr lang="en-US" altLang="zh-TW" dirty="0" smtClean="0"/>
              <a:t>#</a:t>
            </a:r>
            <a:r>
              <a:rPr lang="zh-TW" altLang="en-US" dirty="0" smtClean="0"/>
              <a:t> </a:t>
            </a:r>
            <a:r>
              <a:rPr lang="en-US" altLang="zh-TW" dirty="0" err="1" smtClean="0"/>
              <a:t>names.arg</a:t>
            </a:r>
            <a:r>
              <a:rPr lang="zh-TW" altLang="en-US" dirty="0" smtClean="0"/>
              <a:t> 每個長條名稱</a:t>
            </a:r>
            <a:endParaRPr lang="zh-TW" altLang="en-US" dirty="0"/>
          </a:p>
        </p:txBody>
      </p:sp>
    </p:spTree>
    <p:extLst>
      <p:ext uri="{BB962C8B-B14F-4D97-AF65-F5344CB8AC3E}">
        <p14:creationId xmlns:p14="http://schemas.microsoft.com/office/powerpoint/2010/main" val="154232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a:t>
            </a:r>
            <a:r>
              <a:rPr lang="zh-TW" altLang="en-US" b="1" dirty="0" smtClean="0">
                <a:solidFill>
                  <a:srgbClr val="00B050"/>
                </a:solidFill>
              </a:rPr>
              <a:t>圖</a:t>
            </a:r>
            <a:r>
              <a:rPr lang="en-US" altLang="zh-TW" b="1" dirty="0">
                <a:solidFill>
                  <a:srgbClr val="FF0000"/>
                </a:solidFill>
              </a:rPr>
              <a:t>(</a:t>
            </a:r>
            <a:r>
              <a:rPr lang="zh-TW" altLang="en-US" b="1" dirty="0">
                <a:solidFill>
                  <a:srgbClr val="FF0000"/>
                </a:solidFill>
              </a:rPr>
              <a:t>橫式</a:t>
            </a:r>
            <a:r>
              <a:rPr lang="en-US" altLang="zh-TW" b="1" dirty="0">
                <a:solidFill>
                  <a:srgbClr val="FF0000"/>
                </a:solidFill>
              </a:rPr>
              <a:t>)</a:t>
            </a:r>
            <a:endParaRPr lang="zh-TW" altLang="en-US" b="1" dirty="0">
              <a:solidFill>
                <a:srgbClr val="00B050"/>
              </a:solidFill>
            </a:endParaRPr>
          </a:p>
        </p:txBody>
      </p:sp>
      <p:pic>
        <p:nvPicPr>
          <p:cNvPr id="3" name="圖片 2"/>
          <p:cNvPicPr>
            <a:picLocks noChangeAspect="1"/>
          </p:cNvPicPr>
          <p:nvPr/>
        </p:nvPicPr>
        <p:blipFill>
          <a:blip r:embed="rId2"/>
          <a:stretch>
            <a:fillRect/>
          </a:stretch>
        </p:blipFill>
        <p:spPr>
          <a:xfrm>
            <a:off x="539552" y="1524000"/>
            <a:ext cx="7736157" cy="5107072"/>
          </a:xfrm>
          <a:prstGeom prst="rect">
            <a:avLst/>
          </a:prstGeom>
        </p:spPr>
      </p:pic>
    </p:spTree>
    <p:extLst>
      <p:ext uri="{BB962C8B-B14F-4D97-AF65-F5344CB8AC3E}">
        <p14:creationId xmlns:p14="http://schemas.microsoft.com/office/powerpoint/2010/main" val="237240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a:t>
            </a:r>
            <a:r>
              <a:rPr lang="zh-TW" altLang="en-US" b="1" dirty="0" smtClean="0">
                <a:solidFill>
                  <a:srgbClr val="00B050"/>
                </a:solidFill>
              </a:rPr>
              <a:t>圖</a:t>
            </a:r>
            <a:r>
              <a:rPr lang="en-US" altLang="zh-TW" b="1" dirty="0" smtClean="0">
                <a:solidFill>
                  <a:srgbClr val="FF0000"/>
                </a:solidFill>
              </a:rPr>
              <a:t>(</a:t>
            </a:r>
            <a:r>
              <a:rPr lang="zh-TW" altLang="en-US" b="1" dirty="0" smtClean="0">
                <a:solidFill>
                  <a:srgbClr val="FF0000"/>
                </a:solidFill>
              </a:rPr>
              <a:t>橫式</a:t>
            </a:r>
            <a:r>
              <a:rPr lang="en-US" altLang="zh-TW" b="1" dirty="0" smtClean="0">
                <a:solidFill>
                  <a:srgbClr val="FF0000"/>
                </a:solidFill>
              </a:rPr>
              <a:t>)</a:t>
            </a:r>
            <a:endParaRPr lang="zh-TW" altLang="en-US" b="1" dirty="0">
              <a:solidFill>
                <a:srgbClr val="FF0000"/>
              </a:solidFill>
            </a:endParaRPr>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count1</a:t>
            </a:r>
            <a:r>
              <a:rPr lang="en-US" altLang="zh-TW" dirty="0">
                <a:solidFill>
                  <a:srgbClr val="FF0000"/>
                </a:solidFill>
              </a:rPr>
              <a:t>&lt;-</a:t>
            </a:r>
            <a:r>
              <a:rPr lang="en-US" altLang="zh-TW" dirty="0" smtClean="0">
                <a:solidFill>
                  <a:srgbClr val="FF0000"/>
                </a:solidFill>
              </a:rPr>
              <a:t>counts/32*100  </a:t>
            </a:r>
            <a:r>
              <a:rPr lang="en-US" altLang="zh-TW" dirty="0" smtClean="0"/>
              <a:t># </a:t>
            </a:r>
            <a:r>
              <a:rPr lang="zh-TW" altLang="en-US" dirty="0" smtClean="0"/>
              <a:t>計算百分比次數</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count1</a:t>
            </a:r>
          </a:p>
          <a:p>
            <a:pPr marL="0" indent="0">
              <a:buNone/>
            </a:pPr>
            <a:r>
              <a:rPr lang="en-US" altLang="zh-TW" dirty="0">
                <a:solidFill>
                  <a:srgbClr val="0070C0"/>
                </a:solidFill>
              </a:rPr>
              <a:t>gear</a:t>
            </a:r>
          </a:p>
          <a:p>
            <a:pPr marL="0" indent="0">
              <a:buNone/>
            </a:pPr>
            <a:r>
              <a:rPr lang="en-US" altLang="zh-TW" dirty="0">
                <a:solidFill>
                  <a:srgbClr val="0070C0"/>
                </a:solidFill>
              </a:rPr>
              <a:t>     3      </a:t>
            </a:r>
            <a:r>
              <a:rPr lang="en-US" altLang="zh-TW" dirty="0" smtClean="0">
                <a:solidFill>
                  <a:srgbClr val="0070C0"/>
                </a:solidFill>
              </a:rPr>
              <a:t>    4          </a:t>
            </a:r>
            <a:r>
              <a:rPr lang="en-US" altLang="zh-TW" dirty="0">
                <a:solidFill>
                  <a:srgbClr val="0070C0"/>
                </a:solidFill>
              </a:rPr>
              <a:t>5 </a:t>
            </a:r>
          </a:p>
          <a:p>
            <a:pPr marL="0" indent="0">
              <a:buNone/>
            </a:pPr>
            <a:r>
              <a:rPr lang="en-US" altLang="zh-TW" dirty="0">
                <a:solidFill>
                  <a:srgbClr val="0070C0"/>
                </a:solidFill>
              </a:rPr>
              <a:t>46.875 37.500 15.625 </a:t>
            </a:r>
          </a:p>
          <a:p>
            <a:pPr marL="0" indent="0">
              <a:buNone/>
            </a:pPr>
            <a:r>
              <a:rPr lang="en-US" altLang="zh-TW" dirty="0" smtClean="0">
                <a:solidFill>
                  <a:srgbClr val="FF0000"/>
                </a:solidFill>
              </a:rPr>
              <a:t>&gt; </a:t>
            </a:r>
            <a:r>
              <a:rPr lang="en-US" altLang="zh-TW" dirty="0" err="1" smtClean="0">
                <a:solidFill>
                  <a:srgbClr val="FF0000"/>
                </a:solidFill>
              </a:rPr>
              <a:t>barplot</a:t>
            </a:r>
            <a:r>
              <a:rPr lang="en-US" altLang="zh-TW" dirty="0" smtClean="0">
                <a:solidFill>
                  <a:srgbClr val="FF0000"/>
                </a:solidFill>
              </a:rPr>
              <a:t>(count1</a:t>
            </a:r>
            <a:r>
              <a:rPr lang="en-US" altLang="zh-TW" dirty="0">
                <a:solidFill>
                  <a:srgbClr val="FF0000"/>
                </a:solidFill>
              </a:rPr>
              <a:t>, main="Car Distribution", </a:t>
            </a:r>
            <a:r>
              <a:rPr lang="en-US" altLang="zh-TW" dirty="0" err="1">
                <a:solidFill>
                  <a:srgbClr val="FF0000"/>
                </a:solidFill>
              </a:rPr>
              <a:t>horiz</a:t>
            </a:r>
            <a:r>
              <a:rPr lang="en-US" altLang="zh-TW" dirty="0">
                <a:solidFill>
                  <a:srgbClr val="FF0000"/>
                </a:solidFill>
              </a:rPr>
              <a:t>=TRUE,</a:t>
            </a:r>
          </a:p>
          <a:p>
            <a:pPr marL="0" indent="0">
              <a:buNone/>
            </a:pPr>
            <a:r>
              <a:rPr lang="en-US" altLang="zh-TW" dirty="0">
                <a:solidFill>
                  <a:srgbClr val="FF0000"/>
                </a:solidFill>
              </a:rPr>
              <a:t>        </a:t>
            </a:r>
            <a:r>
              <a:rPr lang="en-US" altLang="zh-TW" dirty="0" err="1">
                <a:solidFill>
                  <a:srgbClr val="FF0000"/>
                </a:solidFill>
              </a:rPr>
              <a:t>names.arg</a:t>
            </a:r>
            <a:r>
              <a:rPr lang="en-US" altLang="zh-TW" dirty="0">
                <a:solidFill>
                  <a:srgbClr val="FF0000"/>
                </a:solidFill>
              </a:rPr>
              <a:t>=c("3 Gears", "4 Gears", "5 Gears"), </a:t>
            </a:r>
            <a:r>
              <a:rPr lang="en-US" altLang="zh-TW" dirty="0" smtClean="0">
                <a:solidFill>
                  <a:srgbClr val="FF0000"/>
                </a:solidFill>
              </a:rPr>
              <a:t> </a:t>
            </a:r>
          </a:p>
          <a:p>
            <a:pPr marL="0" indent="0">
              <a:buNone/>
            </a:pPr>
            <a:r>
              <a:rPr lang="en-US" altLang="zh-TW" dirty="0">
                <a:solidFill>
                  <a:srgbClr val="FF0000"/>
                </a:solidFill>
              </a:rPr>
              <a:t> </a:t>
            </a:r>
            <a:r>
              <a:rPr lang="en-US" altLang="zh-TW" dirty="0" smtClean="0">
                <a:solidFill>
                  <a:srgbClr val="FF0000"/>
                </a:solidFill>
              </a:rPr>
              <a:t>       </a:t>
            </a:r>
            <a:r>
              <a:rPr lang="en-US" altLang="zh-TW" dirty="0" err="1" smtClean="0">
                <a:solidFill>
                  <a:srgbClr val="FF0000"/>
                </a:solidFill>
              </a:rPr>
              <a:t>xlim</a:t>
            </a:r>
            <a:r>
              <a:rPr lang="en-US" altLang="zh-TW" dirty="0" smtClean="0">
                <a:solidFill>
                  <a:srgbClr val="FF0000"/>
                </a:solidFill>
              </a:rPr>
              <a:t>=c(0,50))</a:t>
            </a:r>
            <a:endParaRPr lang="en-US" altLang="zh-TW" dirty="0" smtClean="0"/>
          </a:p>
          <a:p>
            <a:pPr marL="0" indent="0">
              <a:buNone/>
            </a:pPr>
            <a:r>
              <a:rPr lang="en-US" altLang="zh-TW" dirty="0" smtClean="0"/>
              <a:t>#</a:t>
            </a:r>
            <a:r>
              <a:rPr lang="zh-TW" altLang="en-US" dirty="0" smtClean="0"/>
              <a:t> </a:t>
            </a:r>
            <a:r>
              <a:rPr lang="en-US" altLang="zh-TW" dirty="0" err="1" smtClean="0"/>
              <a:t>horiz</a:t>
            </a:r>
            <a:r>
              <a:rPr lang="en-US" altLang="zh-TW" dirty="0" smtClean="0"/>
              <a:t>=TRUE</a:t>
            </a:r>
            <a:r>
              <a:rPr lang="zh-TW" altLang="en-US" dirty="0" smtClean="0"/>
              <a:t> 畫橫式</a:t>
            </a:r>
            <a:r>
              <a:rPr lang="en-US" altLang="zh-TW" dirty="0"/>
              <a:t>, </a:t>
            </a:r>
            <a:r>
              <a:rPr lang="en-US" altLang="zh-TW" dirty="0" err="1"/>
              <a:t>horiz</a:t>
            </a:r>
            <a:r>
              <a:rPr lang="en-US" altLang="zh-TW" dirty="0"/>
              <a:t>=FALSE</a:t>
            </a:r>
            <a:r>
              <a:rPr lang="zh-TW" altLang="en-US" dirty="0" smtClean="0"/>
              <a:t> 畫</a:t>
            </a:r>
            <a:r>
              <a:rPr lang="zh-TW" altLang="en-US" dirty="0"/>
              <a:t>直</a:t>
            </a:r>
            <a:r>
              <a:rPr lang="zh-TW" altLang="en-US" dirty="0" smtClean="0"/>
              <a:t>式</a:t>
            </a:r>
            <a:endParaRPr lang="en-US" altLang="zh-TW" dirty="0" smtClean="0"/>
          </a:p>
          <a:p>
            <a:pPr marL="0" indent="0">
              <a:buNone/>
            </a:pPr>
            <a:r>
              <a:rPr lang="en-US" altLang="zh-TW" dirty="0" smtClean="0"/>
              <a:t>#</a:t>
            </a:r>
            <a:r>
              <a:rPr lang="zh-TW" altLang="en-US" dirty="0" smtClean="0"/>
              <a:t> </a:t>
            </a:r>
            <a:r>
              <a:rPr lang="en-US" altLang="zh-TW" dirty="0" err="1" smtClean="0"/>
              <a:t>names.arg</a:t>
            </a:r>
            <a:r>
              <a:rPr lang="zh-TW" altLang="en-US" dirty="0" smtClean="0"/>
              <a:t> 每個長條名稱</a:t>
            </a:r>
            <a:endParaRPr lang="en-US" altLang="zh-TW" dirty="0" smtClean="0"/>
          </a:p>
          <a:p>
            <a:pPr marL="0" indent="0">
              <a:buNone/>
            </a:pPr>
            <a:r>
              <a:rPr lang="en-US" altLang="zh-TW" dirty="0" smtClean="0"/>
              <a:t># </a:t>
            </a:r>
            <a:r>
              <a:rPr lang="en-US" altLang="zh-TW" dirty="0" err="1" smtClean="0"/>
              <a:t>xlim</a:t>
            </a:r>
            <a:r>
              <a:rPr lang="en-US" altLang="zh-TW" dirty="0" smtClean="0"/>
              <a:t>=c(0,50) x</a:t>
            </a:r>
            <a:r>
              <a:rPr lang="zh-TW" altLang="en-US" dirty="0" smtClean="0"/>
              <a:t>軸的範圍設為</a:t>
            </a:r>
            <a:r>
              <a:rPr lang="en-US" altLang="zh-TW" dirty="0" smtClean="0"/>
              <a:t>0~50</a:t>
            </a:r>
            <a:endParaRPr lang="zh-TW" altLang="en-US" dirty="0"/>
          </a:p>
        </p:txBody>
      </p:sp>
    </p:spTree>
    <p:extLst>
      <p:ext uri="{BB962C8B-B14F-4D97-AF65-F5344CB8AC3E}">
        <p14:creationId xmlns:p14="http://schemas.microsoft.com/office/powerpoint/2010/main" val="21547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a:t>
            </a:r>
            <a:r>
              <a:rPr lang="zh-TW" altLang="en-US" b="1" dirty="0" smtClean="0">
                <a:solidFill>
                  <a:srgbClr val="00B050"/>
                </a:solidFill>
              </a:rPr>
              <a:t>圖</a:t>
            </a:r>
            <a:r>
              <a:rPr lang="en-US" altLang="zh-TW" b="1" dirty="0">
                <a:solidFill>
                  <a:srgbClr val="FF0000"/>
                </a:solidFill>
              </a:rPr>
              <a:t>(</a:t>
            </a:r>
            <a:r>
              <a:rPr lang="zh-TW" altLang="en-US" b="1" dirty="0">
                <a:solidFill>
                  <a:srgbClr val="FF0000"/>
                </a:solidFill>
              </a:rPr>
              <a:t>橫式</a:t>
            </a:r>
            <a:r>
              <a:rPr lang="en-US" altLang="zh-TW" b="1" dirty="0">
                <a:solidFill>
                  <a:srgbClr val="FF0000"/>
                </a:solidFill>
              </a:rPr>
              <a:t>)</a:t>
            </a:r>
            <a:endParaRPr lang="zh-TW" altLang="en-US" b="1" dirty="0">
              <a:solidFill>
                <a:srgbClr val="00B050"/>
              </a:solidFill>
            </a:endParaRPr>
          </a:p>
        </p:txBody>
      </p:sp>
      <p:pic>
        <p:nvPicPr>
          <p:cNvPr id="4" name="圖片 3"/>
          <p:cNvPicPr>
            <a:picLocks noChangeAspect="1"/>
          </p:cNvPicPr>
          <p:nvPr/>
        </p:nvPicPr>
        <p:blipFill>
          <a:blip r:embed="rId2"/>
          <a:stretch>
            <a:fillRect/>
          </a:stretch>
        </p:blipFill>
        <p:spPr>
          <a:xfrm>
            <a:off x="611560" y="1628800"/>
            <a:ext cx="7684502" cy="5072972"/>
          </a:xfrm>
          <a:prstGeom prst="rect">
            <a:avLst/>
          </a:prstGeom>
        </p:spPr>
      </p:pic>
    </p:spTree>
    <p:extLst>
      <p:ext uri="{BB962C8B-B14F-4D97-AF65-F5344CB8AC3E}">
        <p14:creationId xmlns:p14="http://schemas.microsoft.com/office/powerpoint/2010/main" val="418525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00B050"/>
                </a:solidFill>
              </a:rPr>
              <a:t>Grouped </a:t>
            </a:r>
            <a:r>
              <a:rPr lang="en-US" altLang="zh-TW" b="1" dirty="0">
                <a:solidFill>
                  <a:srgbClr val="00B050"/>
                </a:solidFill>
              </a:rPr>
              <a:t>Bar </a:t>
            </a:r>
            <a:r>
              <a:rPr lang="en-US" altLang="zh-TW" b="1" dirty="0" smtClean="0">
                <a:solidFill>
                  <a:srgbClr val="00B050"/>
                </a:solidFill>
              </a:rPr>
              <a:t>Plot</a:t>
            </a:r>
            <a:r>
              <a:rPr lang="zh-TW" altLang="en-US" b="1" dirty="0" smtClean="0">
                <a:solidFill>
                  <a:srgbClr val="00B050"/>
                </a:solidFill>
              </a:rPr>
              <a:t>分組的長</a:t>
            </a:r>
            <a:r>
              <a:rPr lang="zh-TW" altLang="en-US" b="1" dirty="0">
                <a:solidFill>
                  <a:srgbClr val="00B050"/>
                </a:solidFill>
              </a:rPr>
              <a:t>條</a:t>
            </a:r>
            <a:r>
              <a:rPr lang="zh-TW" altLang="en-US" b="1" dirty="0" smtClean="0">
                <a:solidFill>
                  <a:srgbClr val="00B050"/>
                </a:solidFill>
              </a:rPr>
              <a:t>圖</a:t>
            </a:r>
            <a:endParaRPr lang="zh-TW" altLang="en-US" b="1" dirty="0">
              <a:solidFill>
                <a:srgbClr val="FF0000"/>
              </a:solidFill>
            </a:endParaRPr>
          </a:p>
        </p:txBody>
      </p:sp>
      <p:sp>
        <p:nvSpPr>
          <p:cNvPr id="3" name="內容版面配置區 2"/>
          <p:cNvSpPr>
            <a:spLocks noGrp="1"/>
          </p:cNvSpPr>
          <p:nvPr>
            <p:ph idx="1"/>
          </p:nvPr>
        </p:nvSpPr>
        <p:spPr/>
        <p:txBody>
          <a:bodyPr>
            <a:normAutofit lnSpcReduction="10000"/>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counts </a:t>
            </a:r>
            <a:r>
              <a:rPr lang="en-US" altLang="zh-TW" dirty="0">
                <a:solidFill>
                  <a:srgbClr val="FF0000"/>
                </a:solidFill>
              </a:rPr>
              <a:t>&lt;- </a:t>
            </a:r>
            <a:r>
              <a:rPr lang="en-US" altLang="zh-TW" dirty="0" smtClean="0">
                <a:solidFill>
                  <a:srgbClr val="FF0000"/>
                </a:solidFill>
              </a:rPr>
              <a:t>table(vs</a:t>
            </a:r>
            <a:r>
              <a:rPr lang="en-US" altLang="zh-TW" dirty="0">
                <a:solidFill>
                  <a:srgbClr val="FF0000"/>
                </a:solidFill>
              </a:rPr>
              <a:t>, </a:t>
            </a:r>
            <a:r>
              <a:rPr lang="en-US" altLang="zh-TW" dirty="0" smtClean="0">
                <a:solidFill>
                  <a:srgbClr val="FF0000"/>
                </a:solidFill>
              </a:rPr>
              <a:t>gear)</a:t>
            </a:r>
            <a:r>
              <a:rPr lang="zh-TW" altLang="en-US" dirty="0" smtClean="0">
                <a:solidFill>
                  <a:srgbClr val="FF0000"/>
                </a:solidFill>
              </a:rPr>
              <a:t>  </a:t>
            </a:r>
            <a:r>
              <a:rPr lang="en-US" altLang="zh-TW" dirty="0" smtClean="0"/>
              <a:t>#</a:t>
            </a:r>
            <a:r>
              <a:rPr lang="zh-TW" altLang="en-US" dirty="0" smtClean="0"/>
              <a:t> 建立按</a:t>
            </a:r>
            <a:r>
              <a:rPr lang="en-US" altLang="zh-TW" dirty="0" smtClean="0"/>
              <a:t>vs</a:t>
            </a:r>
            <a:r>
              <a:rPr lang="zh-TW" altLang="en-US" dirty="0" smtClean="0"/>
              <a:t>與</a:t>
            </a:r>
            <a:r>
              <a:rPr lang="en-US" altLang="zh-TW" dirty="0" smtClean="0"/>
              <a:t>gear</a:t>
            </a:r>
            <a:r>
              <a:rPr lang="zh-TW" altLang="en-US" dirty="0" smtClean="0"/>
              <a:t>分類的交叉表</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counts </a:t>
            </a:r>
          </a:p>
          <a:p>
            <a:pPr marL="0" indent="0">
              <a:buNone/>
            </a:pPr>
            <a:r>
              <a:rPr lang="en-US" altLang="zh-TW" dirty="0">
                <a:solidFill>
                  <a:srgbClr val="0070C0"/>
                </a:solidFill>
              </a:rPr>
              <a:t> gear</a:t>
            </a:r>
          </a:p>
          <a:p>
            <a:pPr marL="0" indent="0">
              <a:buNone/>
            </a:pPr>
            <a:r>
              <a:rPr lang="en-US" altLang="zh-TW" dirty="0">
                <a:solidFill>
                  <a:srgbClr val="0070C0"/>
                </a:solidFill>
              </a:rPr>
              <a:t>vs   3  4  5</a:t>
            </a:r>
          </a:p>
          <a:p>
            <a:pPr marL="0" indent="0">
              <a:buNone/>
            </a:pPr>
            <a:r>
              <a:rPr lang="en-US" altLang="zh-TW" dirty="0">
                <a:solidFill>
                  <a:srgbClr val="0070C0"/>
                </a:solidFill>
              </a:rPr>
              <a:t>  0 12  2  4</a:t>
            </a:r>
          </a:p>
          <a:p>
            <a:pPr marL="0" indent="0">
              <a:buNone/>
            </a:pPr>
            <a:r>
              <a:rPr lang="en-US" altLang="zh-TW" dirty="0">
                <a:solidFill>
                  <a:srgbClr val="0070C0"/>
                </a:solidFill>
              </a:rPr>
              <a:t>  1  3 10  </a:t>
            </a:r>
            <a:r>
              <a:rPr lang="en-US" altLang="zh-TW" dirty="0" smtClean="0">
                <a:solidFill>
                  <a:srgbClr val="0070C0"/>
                </a:solidFill>
              </a:rPr>
              <a:t>1</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barplot</a:t>
            </a:r>
            <a:r>
              <a:rPr lang="en-US" altLang="zh-TW" dirty="0" smtClean="0">
                <a:solidFill>
                  <a:srgbClr val="FF0000"/>
                </a:solidFill>
              </a:rPr>
              <a:t>(counts</a:t>
            </a:r>
            <a:r>
              <a:rPr lang="en-US" altLang="zh-TW" dirty="0">
                <a:solidFill>
                  <a:srgbClr val="FF0000"/>
                </a:solidFill>
              </a:rPr>
              <a:t>, main="Car Distribution by Gears and VS",</a:t>
            </a:r>
          </a:p>
          <a:p>
            <a:pPr marL="0" indent="0">
              <a:buNone/>
            </a:pPr>
            <a:r>
              <a:rPr lang="en-US" altLang="zh-TW" dirty="0">
                <a:solidFill>
                  <a:srgbClr val="FF0000"/>
                </a:solidFill>
              </a:rPr>
              <a:t>        </a:t>
            </a:r>
            <a:r>
              <a:rPr lang="en-US" altLang="zh-TW" dirty="0" err="1">
                <a:solidFill>
                  <a:srgbClr val="FF0000"/>
                </a:solidFill>
              </a:rPr>
              <a:t>xlab</a:t>
            </a:r>
            <a:r>
              <a:rPr lang="en-US" altLang="zh-TW" dirty="0">
                <a:solidFill>
                  <a:srgbClr val="FF0000"/>
                </a:solidFill>
              </a:rPr>
              <a:t>="Number of Gears", col=c("</a:t>
            </a:r>
            <a:r>
              <a:rPr lang="en-US" altLang="zh-TW" dirty="0" err="1">
                <a:solidFill>
                  <a:srgbClr val="FF0000"/>
                </a:solidFill>
              </a:rPr>
              <a:t>darkblue</a:t>
            </a:r>
            <a:r>
              <a:rPr lang="en-US" altLang="zh-TW" dirty="0">
                <a:solidFill>
                  <a:srgbClr val="FF0000"/>
                </a:solidFill>
              </a:rPr>
              <a:t>","red"),</a:t>
            </a:r>
          </a:p>
          <a:p>
            <a:pPr marL="0" indent="0">
              <a:buNone/>
            </a:pPr>
            <a:r>
              <a:rPr lang="en-US" altLang="zh-TW" dirty="0">
                <a:solidFill>
                  <a:srgbClr val="FF0000"/>
                </a:solidFill>
              </a:rPr>
              <a:t>        </a:t>
            </a:r>
            <a:r>
              <a:rPr lang="en-US" altLang="zh-TW" dirty="0">
                <a:solidFill>
                  <a:srgbClr val="00B050"/>
                </a:solidFill>
              </a:rPr>
              <a:t>legend = </a:t>
            </a:r>
            <a:r>
              <a:rPr lang="en-US" altLang="zh-TW" dirty="0" err="1">
                <a:solidFill>
                  <a:srgbClr val="00B050"/>
                </a:solidFill>
              </a:rPr>
              <a:t>rownames</a:t>
            </a:r>
            <a:r>
              <a:rPr lang="en-US" altLang="zh-TW" dirty="0">
                <a:solidFill>
                  <a:srgbClr val="00B050"/>
                </a:solidFill>
              </a:rPr>
              <a:t>(counts)</a:t>
            </a:r>
            <a:r>
              <a:rPr lang="en-US" altLang="zh-TW" dirty="0">
                <a:solidFill>
                  <a:srgbClr val="FF0000"/>
                </a:solidFill>
              </a:rPr>
              <a:t>, </a:t>
            </a:r>
            <a:r>
              <a:rPr lang="en-US" altLang="zh-TW" dirty="0">
                <a:solidFill>
                  <a:srgbClr val="00B050"/>
                </a:solidFill>
              </a:rPr>
              <a:t>beside=TRUE</a:t>
            </a:r>
            <a:r>
              <a:rPr lang="en-US" altLang="zh-TW" dirty="0" smtClean="0">
                <a:solidFill>
                  <a:srgbClr val="FF0000"/>
                </a:solidFill>
              </a:rPr>
              <a:t>)</a:t>
            </a:r>
            <a:endParaRPr lang="en-US" altLang="zh-TW" dirty="0" smtClean="0"/>
          </a:p>
          <a:p>
            <a:pPr marL="0" indent="0">
              <a:buNone/>
            </a:pPr>
            <a:r>
              <a:rPr lang="en-US" altLang="zh-TW" dirty="0" smtClean="0"/>
              <a:t>#</a:t>
            </a:r>
            <a:r>
              <a:rPr lang="zh-TW" altLang="en-US" dirty="0" smtClean="0"/>
              <a:t> </a:t>
            </a:r>
            <a:r>
              <a:rPr lang="en-US" altLang="zh-TW" dirty="0" smtClean="0"/>
              <a:t>col</a:t>
            </a:r>
            <a:r>
              <a:rPr lang="zh-TW" altLang="en-US" dirty="0" smtClean="0"/>
              <a:t> 每</a:t>
            </a:r>
            <a:r>
              <a:rPr lang="zh-TW" altLang="en-US" dirty="0"/>
              <a:t>個長</a:t>
            </a:r>
            <a:r>
              <a:rPr lang="zh-TW" altLang="en-US" dirty="0" smtClean="0"/>
              <a:t>條顏</a:t>
            </a:r>
            <a:r>
              <a:rPr lang="zh-TW" altLang="en-US" dirty="0"/>
              <a:t>色</a:t>
            </a:r>
            <a:endParaRPr lang="en-US" altLang="zh-TW" dirty="0" smtClean="0"/>
          </a:p>
          <a:p>
            <a:pPr marL="0" indent="0">
              <a:buNone/>
            </a:pPr>
            <a:r>
              <a:rPr lang="en-US" altLang="zh-TW" dirty="0" smtClean="0"/>
              <a:t>#</a:t>
            </a:r>
            <a:r>
              <a:rPr lang="zh-TW" altLang="en-US" dirty="0" smtClean="0"/>
              <a:t> </a:t>
            </a:r>
            <a:r>
              <a:rPr lang="en-US" altLang="zh-TW" dirty="0" smtClean="0"/>
              <a:t>legend </a:t>
            </a:r>
            <a:r>
              <a:rPr lang="en-US" altLang="zh-TW" dirty="0"/>
              <a:t>= </a:t>
            </a:r>
            <a:r>
              <a:rPr lang="en-US" altLang="zh-TW" dirty="0" err="1"/>
              <a:t>rownames</a:t>
            </a:r>
            <a:r>
              <a:rPr lang="en-US" altLang="zh-TW" dirty="0"/>
              <a:t>(counts</a:t>
            </a:r>
            <a:r>
              <a:rPr lang="en-US" altLang="zh-TW" dirty="0" smtClean="0"/>
              <a:t>)</a:t>
            </a:r>
            <a:r>
              <a:rPr lang="zh-TW" altLang="en-US" dirty="0" smtClean="0"/>
              <a:t> 圖例使用</a:t>
            </a:r>
            <a:r>
              <a:rPr lang="en-US" altLang="zh-TW" dirty="0" smtClean="0"/>
              <a:t>counts</a:t>
            </a:r>
            <a:r>
              <a:rPr lang="zh-TW" altLang="en-US" dirty="0" smtClean="0"/>
              <a:t>列的名稱</a:t>
            </a:r>
            <a:endParaRPr lang="en-US" altLang="zh-TW" dirty="0" smtClean="0"/>
          </a:p>
          <a:p>
            <a:pPr marL="0" indent="0">
              <a:buNone/>
            </a:pPr>
            <a:r>
              <a:rPr lang="en-US" altLang="zh-TW" dirty="0" smtClean="0"/>
              <a:t># beside=TRUE </a:t>
            </a:r>
            <a:r>
              <a:rPr lang="zh-TW" altLang="en-US" dirty="0" smtClean="0"/>
              <a:t>分組長條</a:t>
            </a:r>
            <a:r>
              <a:rPr lang="zh-TW" altLang="en-US" dirty="0" smtClean="0">
                <a:solidFill>
                  <a:srgbClr val="FF0000"/>
                </a:solidFill>
              </a:rPr>
              <a:t>左右並列</a:t>
            </a:r>
            <a:endParaRPr lang="zh-TW" altLang="en-US" dirty="0">
              <a:solidFill>
                <a:srgbClr val="FF0000"/>
              </a:solidFill>
            </a:endParaRPr>
          </a:p>
        </p:txBody>
      </p:sp>
    </p:spTree>
    <p:extLst>
      <p:ext uri="{BB962C8B-B14F-4D97-AF65-F5344CB8AC3E}">
        <p14:creationId xmlns:p14="http://schemas.microsoft.com/office/powerpoint/2010/main" val="1069351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Grouped Bar Plot</a:t>
            </a:r>
            <a:r>
              <a:rPr lang="zh-TW" altLang="en-US" b="1" dirty="0">
                <a:solidFill>
                  <a:srgbClr val="00B050"/>
                </a:solidFill>
              </a:rPr>
              <a:t>分組的長條圖</a:t>
            </a:r>
          </a:p>
        </p:txBody>
      </p:sp>
      <p:pic>
        <p:nvPicPr>
          <p:cNvPr id="3" name="圖片 2"/>
          <p:cNvPicPr>
            <a:picLocks noChangeAspect="1"/>
          </p:cNvPicPr>
          <p:nvPr/>
        </p:nvPicPr>
        <p:blipFill>
          <a:blip r:embed="rId2"/>
          <a:stretch>
            <a:fillRect/>
          </a:stretch>
        </p:blipFill>
        <p:spPr>
          <a:xfrm>
            <a:off x="683568" y="1524000"/>
            <a:ext cx="7596336" cy="5014768"/>
          </a:xfrm>
          <a:prstGeom prst="rect">
            <a:avLst/>
          </a:prstGeom>
        </p:spPr>
      </p:pic>
    </p:spTree>
    <p:extLst>
      <p:ext uri="{BB962C8B-B14F-4D97-AF65-F5344CB8AC3E}">
        <p14:creationId xmlns:p14="http://schemas.microsoft.com/office/powerpoint/2010/main" val="257753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00B050"/>
                </a:solidFill>
              </a:rPr>
              <a:t>Grouped </a:t>
            </a:r>
            <a:r>
              <a:rPr lang="en-US" altLang="zh-TW" b="1" dirty="0">
                <a:solidFill>
                  <a:srgbClr val="00B050"/>
                </a:solidFill>
              </a:rPr>
              <a:t>Bar </a:t>
            </a:r>
            <a:r>
              <a:rPr lang="en-US" altLang="zh-TW" b="1" dirty="0" smtClean="0">
                <a:solidFill>
                  <a:srgbClr val="00B050"/>
                </a:solidFill>
              </a:rPr>
              <a:t>Plot</a:t>
            </a:r>
            <a:r>
              <a:rPr lang="zh-TW" altLang="en-US" b="1" dirty="0" smtClean="0">
                <a:solidFill>
                  <a:srgbClr val="00B050"/>
                </a:solidFill>
              </a:rPr>
              <a:t>分組的長</a:t>
            </a:r>
            <a:r>
              <a:rPr lang="zh-TW" altLang="en-US" b="1" dirty="0">
                <a:solidFill>
                  <a:srgbClr val="00B050"/>
                </a:solidFill>
              </a:rPr>
              <a:t>條</a:t>
            </a:r>
            <a:r>
              <a:rPr lang="zh-TW" altLang="en-US" b="1" dirty="0" smtClean="0">
                <a:solidFill>
                  <a:srgbClr val="00B050"/>
                </a:solidFill>
              </a:rPr>
              <a:t>圖</a:t>
            </a:r>
            <a:endParaRPr lang="zh-TW" altLang="en-US" b="1" dirty="0">
              <a:solidFill>
                <a:srgbClr val="FF0000"/>
              </a:solidFill>
            </a:endParaRPr>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count1</a:t>
            </a:r>
            <a:r>
              <a:rPr lang="en-US" altLang="zh-TW" dirty="0">
                <a:solidFill>
                  <a:srgbClr val="FF0000"/>
                </a:solidFill>
              </a:rPr>
              <a:t>&lt;-counts</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count1[1</a:t>
            </a:r>
            <a:r>
              <a:rPr lang="en-US" altLang="zh-TW" dirty="0">
                <a:solidFill>
                  <a:srgbClr val="FF0000"/>
                </a:solidFill>
              </a:rPr>
              <a:t>,]&lt;-counts[1,]/sum(counts[1</a:t>
            </a:r>
            <a:r>
              <a:rPr lang="en-US" altLang="zh-TW" dirty="0" smtClean="0">
                <a:solidFill>
                  <a:srgbClr val="FF0000"/>
                </a:solidFill>
              </a:rPr>
              <a:t>,])</a:t>
            </a:r>
            <a:r>
              <a:rPr lang="zh-TW" altLang="en-US" dirty="0" smtClean="0">
                <a:solidFill>
                  <a:srgbClr val="FF0000"/>
                </a:solidFill>
              </a:rPr>
              <a:t>  </a:t>
            </a:r>
            <a:r>
              <a:rPr lang="en-US" altLang="zh-TW" dirty="0" smtClean="0"/>
              <a:t>#</a:t>
            </a:r>
            <a:r>
              <a:rPr lang="zh-TW" altLang="en-US" dirty="0" smtClean="0"/>
              <a:t> 計算</a:t>
            </a:r>
            <a:r>
              <a:rPr lang="en-US" altLang="zh-TW" dirty="0" smtClean="0"/>
              <a:t>vs=0, gear</a:t>
            </a:r>
            <a:r>
              <a:rPr lang="zh-TW" altLang="en-US" dirty="0" smtClean="0"/>
              <a:t>的條件比例</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count1[2</a:t>
            </a:r>
            <a:r>
              <a:rPr lang="en-US" altLang="zh-TW" dirty="0">
                <a:solidFill>
                  <a:srgbClr val="FF0000"/>
                </a:solidFill>
              </a:rPr>
              <a:t>,]&lt;-counts[2,]/sum(counts[2</a:t>
            </a:r>
            <a:r>
              <a:rPr lang="en-US" altLang="zh-TW" dirty="0" smtClean="0">
                <a:solidFill>
                  <a:srgbClr val="FF0000"/>
                </a:solidFill>
              </a:rPr>
              <a:t>,])</a:t>
            </a:r>
            <a:r>
              <a:rPr lang="zh-TW" altLang="en-US" dirty="0" smtClean="0">
                <a:solidFill>
                  <a:srgbClr val="FF0000"/>
                </a:solidFill>
              </a:rPr>
              <a:t>  </a:t>
            </a:r>
            <a:r>
              <a:rPr lang="en-US" altLang="zh-TW" dirty="0" smtClean="0"/>
              <a:t>#</a:t>
            </a:r>
            <a:r>
              <a:rPr lang="zh-TW" altLang="en-US" dirty="0" smtClean="0"/>
              <a:t> </a:t>
            </a:r>
            <a:r>
              <a:rPr lang="zh-TW" altLang="en-US" dirty="0"/>
              <a:t>計算</a:t>
            </a:r>
            <a:r>
              <a:rPr lang="en-US" altLang="zh-TW" dirty="0" smtClean="0"/>
              <a:t>vs=1, </a:t>
            </a:r>
            <a:r>
              <a:rPr lang="en-US" altLang="zh-TW" dirty="0"/>
              <a:t>gear</a:t>
            </a:r>
            <a:r>
              <a:rPr lang="zh-TW" altLang="en-US" dirty="0"/>
              <a:t>的條件</a:t>
            </a:r>
            <a:r>
              <a:rPr lang="zh-TW" altLang="en-US" dirty="0" smtClean="0"/>
              <a:t>比例</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count1</a:t>
            </a:r>
            <a:endParaRPr lang="en-US" altLang="zh-TW" dirty="0">
              <a:solidFill>
                <a:srgbClr val="FF0000"/>
              </a:solidFill>
            </a:endParaRPr>
          </a:p>
          <a:p>
            <a:pPr marL="0" indent="0">
              <a:buNone/>
            </a:pPr>
            <a:r>
              <a:rPr lang="en-US" altLang="zh-TW" dirty="0">
                <a:solidFill>
                  <a:srgbClr val="0070C0"/>
                </a:solidFill>
              </a:rPr>
              <a:t> gear</a:t>
            </a:r>
          </a:p>
          <a:p>
            <a:pPr marL="0" indent="0">
              <a:buNone/>
            </a:pPr>
            <a:r>
              <a:rPr lang="en-US" altLang="zh-TW" dirty="0">
                <a:solidFill>
                  <a:srgbClr val="0070C0"/>
                </a:solidFill>
              </a:rPr>
              <a:t>vs       </a:t>
            </a:r>
            <a:r>
              <a:rPr lang="zh-TW" altLang="en-US" dirty="0" smtClean="0">
                <a:solidFill>
                  <a:srgbClr val="0070C0"/>
                </a:solidFill>
              </a:rPr>
              <a:t>   </a:t>
            </a:r>
            <a:r>
              <a:rPr lang="en-US" altLang="zh-TW" dirty="0" smtClean="0">
                <a:solidFill>
                  <a:srgbClr val="0070C0"/>
                </a:solidFill>
              </a:rPr>
              <a:t>    </a:t>
            </a:r>
            <a:r>
              <a:rPr lang="en-US" altLang="zh-TW" dirty="0">
                <a:solidFill>
                  <a:srgbClr val="0070C0"/>
                </a:solidFill>
              </a:rPr>
              <a:t>3          </a:t>
            </a:r>
            <a:r>
              <a:rPr lang="zh-TW" altLang="en-US" dirty="0" smtClean="0">
                <a:solidFill>
                  <a:srgbClr val="0070C0"/>
                </a:solidFill>
              </a:rPr>
              <a:t>     </a:t>
            </a:r>
            <a:r>
              <a:rPr lang="en-US" altLang="zh-TW" dirty="0" smtClean="0">
                <a:solidFill>
                  <a:srgbClr val="0070C0"/>
                </a:solidFill>
              </a:rPr>
              <a:t>4          </a:t>
            </a:r>
            <a:r>
              <a:rPr lang="zh-TW" altLang="en-US" dirty="0" smtClean="0">
                <a:solidFill>
                  <a:srgbClr val="0070C0"/>
                </a:solidFill>
              </a:rPr>
              <a:t>          </a:t>
            </a:r>
            <a:r>
              <a:rPr lang="en-US" altLang="zh-TW" dirty="0" smtClean="0">
                <a:solidFill>
                  <a:srgbClr val="0070C0"/>
                </a:solidFill>
              </a:rPr>
              <a:t>5</a:t>
            </a:r>
            <a:endParaRPr lang="en-US" altLang="zh-TW" dirty="0">
              <a:solidFill>
                <a:srgbClr val="0070C0"/>
              </a:solidFill>
            </a:endParaRPr>
          </a:p>
          <a:p>
            <a:pPr marL="0" indent="0">
              <a:buNone/>
            </a:pPr>
            <a:r>
              <a:rPr lang="en-US" altLang="zh-TW" dirty="0">
                <a:solidFill>
                  <a:srgbClr val="0070C0"/>
                </a:solidFill>
              </a:rPr>
              <a:t>  0 </a:t>
            </a:r>
            <a:r>
              <a:rPr lang="zh-TW" altLang="en-US" dirty="0" smtClean="0">
                <a:solidFill>
                  <a:srgbClr val="0070C0"/>
                </a:solidFill>
              </a:rPr>
              <a:t> </a:t>
            </a:r>
            <a:r>
              <a:rPr lang="en-US" altLang="zh-TW" dirty="0" smtClean="0">
                <a:solidFill>
                  <a:srgbClr val="0070C0"/>
                </a:solidFill>
              </a:rPr>
              <a:t>0.66666667 </a:t>
            </a:r>
            <a:r>
              <a:rPr lang="zh-TW" altLang="en-US" dirty="0" smtClean="0">
                <a:solidFill>
                  <a:srgbClr val="0070C0"/>
                </a:solidFill>
              </a:rPr>
              <a:t> </a:t>
            </a:r>
            <a:r>
              <a:rPr lang="en-US" altLang="zh-TW" dirty="0" smtClean="0">
                <a:solidFill>
                  <a:srgbClr val="0070C0"/>
                </a:solidFill>
              </a:rPr>
              <a:t>0.11111111 </a:t>
            </a:r>
            <a:r>
              <a:rPr lang="zh-TW" altLang="en-US" dirty="0" smtClean="0">
                <a:solidFill>
                  <a:srgbClr val="0070C0"/>
                </a:solidFill>
              </a:rPr>
              <a:t>   </a:t>
            </a:r>
            <a:r>
              <a:rPr lang="en-US" altLang="zh-TW" dirty="0" smtClean="0">
                <a:solidFill>
                  <a:srgbClr val="0070C0"/>
                </a:solidFill>
              </a:rPr>
              <a:t>0.22222222</a:t>
            </a:r>
            <a:endParaRPr lang="en-US" altLang="zh-TW" dirty="0">
              <a:solidFill>
                <a:srgbClr val="0070C0"/>
              </a:solidFill>
            </a:endParaRPr>
          </a:p>
          <a:p>
            <a:pPr marL="0" indent="0">
              <a:buNone/>
            </a:pPr>
            <a:r>
              <a:rPr lang="en-US" altLang="zh-TW" dirty="0">
                <a:solidFill>
                  <a:srgbClr val="0070C0"/>
                </a:solidFill>
              </a:rPr>
              <a:t>  1 </a:t>
            </a:r>
            <a:r>
              <a:rPr lang="zh-TW" altLang="en-US" dirty="0" smtClean="0">
                <a:solidFill>
                  <a:srgbClr val="0070C0"/>
                </a:solidFill>
              </a:rPr>
              <a:t> </a:t>
            </a:r>
            <a:r>
              <a:rPr lang="en-US" altLang="zh-TW" dirty="0" smtClean="0">
                <a:solidFill>
                  <a:srgbClr val="0070C0"/>
                </a:solidFill>
              </a:rPr>
              <a:t>0.21428571 </a:t>
            </a:r>
            <a:r>
              <a:rPr lang="zh-TW" altLang="en-US" dirty="0" smtClean="0">
                <a:solidFill>
                  <a:srgbClr val="0070C0"/>
                </a:solidFill>
              </a:rPr>
              <a:t> </a:t>
            </a:r>
            <a:r>
              <a:rPr lang="en-US" altLang="zh-TW" dirty="0" smtClean="0">
                <a:solidFill>
                  <a:srgbClr val="0070C0"/>
                </a:solidFill>
              </a:rPr>
              <a:t>0.71428571 </a:t>
            </a:r>
            <a:r>
              <a:rPr lang="zh-TW" altLang="en-US" dirty="0" smtClean="0">
                <a:solidFill>
                  <a:srgbClr val="0070C0"/>
                </a:solidFill>
              </a:rPr>
              <a:t> </a:t>
            </a:r>
            <a:r>
              <a:rPr lang="en-US" altLang="zh-TW" dirty="0" smtClean="0">
                <a:solidFill>
                  <a:srgbClr val="0070C0"/>
                </a:solidFill>
              </a:rPr>
              <a:t>0.07142857</a:t>
            </a:r>
            <a:endParaRPr lang="zh-TW" altLang="en-US" dirty="0">
              <a:solidFill>
                <a:srgbClr val="0070C0"/>
              </a:solidFill>
            </a:endParaRPr>
          </a:p>
        </p:txBody>
      </p:sp>
    </p:spTree>
    <p:extLst>
      <p:ext uri="{BB962C8B-B14F-4D97-AF65-F5344CB8AC3E}">
        <p14:creationId xmlns:p14="http://schemas.microsoft.com/office/powerpoint/2010/main" val="319915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B050"/>
                </a:solidFill>
              </a:rPr>
              <a:t>Bar plot</a:t>
            </a:r>
            <a:r>
              <a:rPr lang="zh-TW" altLang="en-US" b="1" dirty="0" smtClean="0">
                <a:solidFill>
                  <a:srgbClr val="00B050"/>
                </a:solidFill>
              </a:rPr>
              <a:t>長條圖</a:t>
            </a:r>
            <a:endParaRPr lang="zh-TW" altLang="en-US" b="1" dirty="0">
              <a:solidFill>
                <a:srgbClr val="00B050"/>
              </a:solidFill>
            </a:endParaRPr>
          </a:p>
        </p:txBody>
      </p:sp>
      <p:sp>
        <p:nvSpPr>
          <p:cNvPr id="3" name="內容版面配置區 2"/>
          <p:cNvSpPr>
            <a:spLocks noGrp="1"/>
          </p:cNvSpPr>
          <p:nvPr>
            <p:ph idx="1"/>
          </p:nvPr>
        </p:nvSpPr>
        <p:spPr/>
        <p:txBody>
          <a:bodyPr>
            <a:normAutofit/>
          </a:bodyPr>
          <a:lstStyle/>
          <a:p>
            <a:pPr marL="0" indent="0">
              <a:buNone/>
            </a:pPr>
            <a:r>
              <a:rPr lang="zh-TW" altLang="en-US" sz="2800" b="1" dirty="0">
                <a:latin typeface="微軟正黑體" panose="020B0604030504040204" pitchFamily="34" charset="-120"/>
              </a:rPr>
              <a:t>長條圖或稱條形圖，常用來顯示</a:t>
            </a:r>
            <a:r>
              <a:rPr lang="zh-TW" altLang="en-US" sz="2800" b="1" u="sng" dirty="0">
                <a:latin typeface="微軟正黑體" panose="020B0604030504040204" pitchFamily="34" charset="-120"/>
              </a:rPr>
              <a:t>類別資料</a:t>
            </a:r>
            <a:r>
              <a:rPr lang="zh-TW" altLang="en-US" sz="2800" b="1" dirty="0">
                <a:latin typeface="微軟正黑體" panose="020B0604030504040204" pitchFamily="34" charset="-120"/>
              </a:rPr>
              <a:t>的分佈情形。</a:t>
            </a:r>
          </a:p>
          <a:p>
            <a:pPr marL="0" indent="0">
              <a:buNone/>
            </a:pPr>
            <a:r>
              <a:rPr lang="zh-TW" altLang="en-US" sz="2800" b="1" dirty="0">
                <a:latin typeface="微軟正黑體" panose="020B0604030504040204" pitchFamily="34" charset="-120"/>
              </a:rPr>
              <a:t>它用</a:t>
            </a:r>
            <a:r>
              <a:rPr lang="zh-TW" altLang="en-US" sz="2800" b="1" dirty="0">
                <a:solidFill>
                  <a:srgbClr val="C00000"/>
                </a:solidFill>
                <a:latin typeface="微軟正黑體" panose="020B0604030504040204" pitchFamily="34" charset="-120"/>
              </a:rPr>
              <a:t>寬度相等</a:t>
            </a:r>
            <a:r>
              <a:rPr lang="zh-TW" altLang="en-US" sz="2800" b="1" dirty="0">
                <a:latin typeface="微軟正黑體" panose="020B0604030504040204" pitchFamily="34" charset="-120"/>
              </a:rPr>
              <a:t>、</a:t>
            </a:r>
            <a:r>
              <a:rPr lang="zh-TW" altLang="en-US" sz="2800" b="1" dirty="0">
                <a:solidFill>
                  <a:srgbClr val="C00000"/>
                </a:solidFill>
                <a:latin typeface="微軟正黑體" panose="020B0604030504040204" pitchFamily="34" charset="-120"/>
              </a:rPr>
              <a:t>條帶的長短</a:t>
            </a:r>
            <a:r>
              <a:rPr lang="zh-TW" altLang="en-US" sz="2800" b="1" dirty="0">
                <a:latin typeface="微軟正黑體" panose="020B0604030504040204" pitchFamily="34" charset="-120"/>
              </a:rPr>
              <a:t>表示</a:t>
            </a:r>
            <a:r>
              <a:rPr lang="zh-TW" altLang="en-US" sz="2800" b="1" dirty="0">
                <a:solidFill>
                  <a:srgbClr val="C00000"/>
                </a:solidFill>
                <a:latin typeface="微軟正黑體" panose="020B0604030504040204" pitchFamily="34" charset="-120"/>
              </a:rPr>
              <a:t>各類別次數的多寡</a:t>
            </a:r>
            <a:r>
              <a:rPr lang="zh-TW" altLang="en-US" sz="2800" b="1" dirty="0">
                <a:latin typeface="微軟正黑體" panose="020B0604030504040204" pitchFamily="34" charset="-120"/>
              </a:rPr>
              <a:t>。</a:t>
            </a:r>
          </a:p>
          <a:p>
            <a:pPr marL="0" indent="0">
              <a:buNone/>
            </a:pPr>
            <a:r>
              <a:rPr lang="zh-TW" altLang="en-US" sz="2800" b="1" dirty="0">
                <a:latin typeface="微軟正黑體" panose="020B0604030504040204" pitchFamily="34" charset="-120"/>
              </a:rPr>
              <a:t>類別資料可藉由長條圖以圖示法描述。</a:t>
            </a:r>
          </a:p>
          <a:p>
            <a:pPr marL="0" indent="0">
              <a:buNone/>
            </a:pPr>
            <a:r>
              <a:rPr lang="zh-TW" altLang="en-US" sz="2800" b="1" dirty="0">
                <a:solidFill>
                  <a:srgbClr val="C00000"/>
                </a:solidFill>
                <a:latin typeface="微軟正黑體" panose="020B0604030504040204" pitchFamily="34" charset="-120"/>
              </a:rPr>
              <a:t>橫軸</a:t>
            </a:r>
            <a:r>
              <a:rPr lang="zh-TW" altLang="en-US" sz="2800" b="1" smtClean="0">
                <a:latin typeface="微軟正黑體" panose="020B0604030504040204" pitchFamily="34" charset="-120"/>
              </a:rPr>
              <a:t>為</a:t>
            </a:r>
            <a:r>
              <a:rPr lang="zh-TW" altLang="en-US" sz="2800" b="1" u="sng" smtClean="0">
                <a:latin typeface="微軟正黑體" panose="020B0604030504040204" pitchFamily="34" charset="-120"/>
              </a:rPr>
              <a:t>類別</a:t>
            </a:r>
            <a:endParaRPr lang="zh-TW" altLang="en-US" sz="2800" b="1" u="sng" dirty="0">
              <a:latin typeface="微軟正黑體" panose="020B0604030504040204" pitchFamily="34" charset="-120"/>
            </a:endParaRPr>
          </a:p>
          <a:p>
            <a:pPr marL="0" indent="0">
              <a:buNone/>
            </a:pPr>
            <a:r>
              <a:rPr lang="zh-TW" altLang="en-US" sz="2800" b="1" dirty="0">
                <a:solidFill>
                  <a:srgbClr val="C00000"/>
                </a:solidFill>
                <a:latin typeface="微軟正黑體" panose="020B0604030504040204" pitchFamily="34" charset="-120"/>
              </a:rPr>
              <a:t>縱軸</a:t>
            </a:r>
            <a:r>
              <a:rPr lang="zh-TW" altLang="en-US" sz="2800" b="1" dirty="0">
                <a:latin typeface="微軟正黑體" panose="020B0604030504040204" pitchFamily="34" charset="-120"/>
              </a:rPr>
              <a:t>為</a:t>
            </a:r>
            <a:r>
              <a:rPr lang="zh-TW" altLang="en-US" sz="2800" b="1" u="sng" dirty="0">
                <a:latin typeface="微軟正黑體" panose="020B0604030504040204" pitchFamily="34" charset="-120"/>
              </a:rPr>
              <a:t>次數</a:t>
            </a:r>
            <a:r>
              <a:rPr lang="zh-TW" altLang="en-US" sz="2800" b="1" dirty="0">
                <a:latin typeface="微軟正黑體" panose="020B0604030504040204" pitchFamily="34" charset="-120"/>
              </a:rPr>
              <a:t>或</a:t>
            </a:r>
            <a:r>
              <a:rPr lang="zh-TW" altLang="en-US" sz="2800" b="1" u="sng" dirty="0">
                <a:latin typeface="微軟正黑體" panose="020B0604030504040204" pitchFamily="34" charset="-120"/>
              </a:rPr>
              <a:t>百分比</a:t>
            </a:r>
            <a:r>
              <a:rPr lang="zh-TW" altLang="en-US" sz="2800" b="1" dirty="0" smtClean="0">
                <a:latin typeface="微軟正黑體" panose="020B0604030504040204" pitchFamily="34" charset="-120"/>
              </a:rPr>
              <a:t>等</a:t>
            </a:r>
            <a:endParaRPr lang="en-US" altLang="zh-TW" sz="2800" b="1" dirty="0" smtClean="0">
              <a:latin typeface="微軟正黑體" panose="020B0604030504040204" pitchFamily="34" charset="-120"/>
            </a:endParaRPr>
          </a:p>
          <a:p>
            <a:pPr marL="0" indent="0">
              <a:buNone/>
            </a:pPr>
            <a:endParaRPr lang="en-US" altLang="zh-TW" sz="2800" b="1" dirty="0" smtClean="0">
              <a:latin typeface="微軟正黑體" panose="020B0604030504040204" pitchFamily="34" charset="-120"/>
            </a:endParaRPr>
          </a:p>
          <a:p>
            <a:pPr marL="0" indent="0">
              <a:buNone/>
            </a:pPr>
            <a:r>
              <a:rPr lang="zh-TW" altLang="en-US" sz="2800" b="1" dirty="0" smtClean="0">
                <a:latin typeface="微軟正黑體" panose="020B0604030504040204" pitchFamily="34" charset="-120"/>
              </a:rPr>
              <a:t>使用</a:t>
            </a:r>
            <a:r>
              <a:rPr lang="en-US" altLang="zh-TW" sz="2800" b="1" dirty="0" err="1" smtClean="0">
                <a:solidFill>
                  <a:srgbClr val="C00000"/>
                </a:solidFill>
                <a:latin typeface="微軟正黑體" panose="020B0604030504040204" pitchFamily="34" charset="-120"/>
              </a:rPr>
              <a:t>barplot</a:t>
            </a:r>
            <a:r>
              <a:rPr lang="en-US" altLang="zh-TW" sz="2800" b="1" dirty="0" smtClean="0">
                <a:solidFill>
                  <a:srgbClr val="C00000"/>
                </a:solidFill>
                <a:latin typeface="微軟正黑體" panose="020B0604030504040204" pitchFamily="34" charset="-120"/>
              </a:rPr>
              <a:t>() </a:t>
            </a:r>
            <a:r>
              <a:rPr lang="zh-TW" altLang="en-US" sz="2800" b="1" dirty="0" smtClean="0">
                <a:latin typeface="微軟正黑體" panose="020B0604030504040204" pitchFamily="34" charset="-120"/>
              </a:rPr>
              <a:t>函數</a:t>
            </a:r>
            <a:r>
              <a:rPr lang="zh-TW" altLang="en-US" sz="2800" b="1" dirty="0">
                <a:latin typeface="微軟正黑體" panose="020B0604030504040204" pitchFamily="34" charset="-120"/>
              </a:rPr>
              <a:t>來建立長條圖</a:t>
            </a:r>
          </a:p>
          <a:p>
            <a:pPr marL="0" indent="0">
              <a:buNone/>
            </a:pP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9217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00B050"/>
                </a:solidFill>
              </a:rPr>
              <a:t>Grouped </a:t>
            </a:r>
            <a:r>
              <a:rPr lang="en-US" altLang="zh-TW" b="1" dirty="0">
                <a:solidFill>
                  <a:srgbClr val="00B050"/>
                </a:solidFill>
              </a:rPr>
              <a:t>Bar </a:t>
            </a:r>
            <a:r>
              <a:rPr lang="en-US" altLang="zh-TW" b="1" dirty="0" smtClean="0">
                <a:solidFill>
                  <a:srgbClr val="00B050"/>
                </a:solidFill>
              </a:rPr>
              <a:t>Plot</a:t>
            </a:r>
            <a:r>
              <a:rPr lang="zh-TW" altLang="en-US" b="1" dirty="0" smtClean="0">
                <a:solidFill>
                  <a:srgbClr val="00B050"/>
                </a:solidFill>
              </a:rPr>
              <a:t>分組的長</a:t>
            </a:r>
            <a:r>
              <a:rPr lang="zh-TW" altLang="en-US" b="1" dirty="0">
                <a:solidFill>
                  <a:srgbClr val="00B050"/>
                </a:solidFill>
              </a:rPr>
              <a:t>條</a:t>
            </a:r>
            <a:r>
              <a:rPr lang="zh-TW" altLang="en-US" b="1" dirty="0" smtClean="0">
                <a:solidFill>
                  <a:srgbClr val="00B050"/>
                </a:solidFill>
              </a:rPr>
              <a:t>圖</a:t>
            </a:r>
            <a:endParaRPr lang="zh-TW" altLang="en-US" b="1" dirty="0">
              <a:solidFill>
                <a:srgbClr val="FF0000"/>
              </a:solidFill>
            </a:endParaRPr>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a:solidFill>
                  <a:srgbClr val="FF0000"/>
                </a:solidFill>
              </a:rPr>
              <a:t>barplot</a:t>
            </a:r>
            <a:r>
              <a:rPr lang="en-US" altLang="zh-TW" dirty="0">
                <a:solidFill>
                  <a:srgbClr val="FF0000"/>
                </a:solidFill>
              </a:rPr>
              <a:t>(count1, main="Car Distribution of Gears by VS",</a:t>
            </a:r>
          </a:p>
          <a:p>
            <a:pPr marL="0" indent="0">
              <a:buNone/>
            </a:pPr>
            <a:r>
              <a:rPr lang="en-US" altLang="zh-TW" dirty="0">
                <a:solidFill>
                  <a:srgbClr val="FF0000"/>
                </a:solidFill>
              </a:rPr>
              <a:t>        </a:t>
            </a:r>
            <a:r>
              <a:rPr lang="en-US" altLang="zh-TW" dirty="0" err="1">
                <a:solidFill>
                  <a:srgbClr val="FF0000"/>
                </a:solidFill>
              </a:rPr>
              <a:t>xlab</a:t>
            </a:r>
            <a:r>
              <a:rPr lang="en-US" altLang="zh-TW" dirty="0">
                <a:solidFill>
                  <a:srgbClr val="FF0000"/>
                </a:solidFill>
              </a:rPr>
              <a:t>="Number of Gears", col=c("</a:t>
            </a:r>
            <a:r>
              <a:rPr lang="en-US" altLang="zh-TW" dirty="0" err="1">
                <a:solidFill>
                  <a:srgbClr val="FF0000"/>
                </a:solidFill>
              </a:rPr>
              <a:t>darkblue</a:t>
            </a:r>
            <a:r>
              <a:rPr lang="en-US" altLang="zh-TW" dirty="0">
                <a:solidFill>
                  <a:srgbClr val="FF0000"/>
                </a:solidFill>
              </a:rPr>
              <a:t>","red"),</a:t>
            </a:r>
          </a:p>
          <a:p>
            <a:pPr marL="0" indent="0">
              <a:buNone/>
            </a:pPr>
            <a:r>
              <a:rPr lang="en-US" altLang="zh-TW" dirty="0">
                <a:solidFill>
                  <a:srgbClr val="FF0000"/>
                </a:solidFill>
              </a:rPr>
              <a:t>        </a:t>
            </a:r>
            <a:r>
              <a:rPr lang="en-US" altLang="zh-TW" dirty="0">
                <a:solidFill>
                  <a:srgbClr val="00B050"/>
                </a:solidFill>
              </a:rPr>
              <a:t>legend = c("V", "S")</a:t>
            </a:r>
            <a:r>
              <a:rPr lang="en-US" altLang="zh-TW" dirty="0">
                <a:solidFill>
                  <a:srgbClr val="FF0000"/>
                </a:solidFill>
              </a:rPr>
              <a:t>,</a:t>
            </a:r>
            <a:r>
              <a:rPr lang="en-US" altLang="zh-TW" dirty="0">
                <a:solidFill>
                  <a:srgbClr val="00B050"/>
                </a:solidFill>
              </a:rPr>
              <a:t> beside=TRUE</a:t>
            </a:r>
            <a:r>
              <a:rPr lang="en-US" altLang="zh-TW" dirty="0" smtClean="0">
                <a:solidFill>
                  <a:srgbClr val="FF0000"/>
                </a:solidFill>
              </a:rPr>
              <a:t>)</a:t>
            </a:r>
          </a:p>
          <a:p>
            <a:pPr marL="0" indent="0">
              <a:buNone/>
            </a:pPr>
            <a:endParaRPr lang="en-US" altLang="zh-TW" dirty="0" smtClean="0"/>
          </a:p>
          <a:p>
            <a:pPr marL="0" indent="0">
              <a:buNone/>
            </a:pPr>
            <a:r>
              <a:rPr lang="en-US" altLang="zh-TW" dirty="0" smtClean="0"/>
              <a:t>#</a:t>
            </a:r>
            <a:r>
              <a:rPr lang="zh-TW" altLang="en-US" dirty="0" smtClean="0"/>
              <a:t> </a:t>
            </a:r>
            <a:r>
              <a:rPr lang="en-US" altLang="zh-TW" dirty="0"/>
              <a:t>col</a:t>
            </a:r>
            <a:r>
              <a:rPr lang="zh-TW" altLang="en-US" dirty="0"/>
              <a:t> 每個長條顏色</a:t>
            </a:r>
            <a:endParaRPr lang="en-US" altLang="zh-TW" dirty="0"/>
          </a:p>
          <a:p>
            <a:pPr marL="0" indent="0">
              <a:buNone/>
            </a:pPr>
            <a:r>
              <a:rPr lang="en-US" altLang="zh-TW" dirty="0"/>
              <a:t>#</a:t>
            </a:r>
            <a:r>
              <a:rPr lang="zh-TW" altLang="en-US" dirty="0"/>
              <a:t> </a:t>
            </a:r>
            <a:r>
              <a:rPr lang="en-US" altLang="zh-TW" dirty="0"/>
              <a:t>legend = </a:t>
            </a:r>
            <a:r>
              <a:rPr lang="en-US" altLang="zh-TW" dirty="0" smtClean="0"/>
              <a:t>c(“V”, “S”)</a:t>
            </a:r>
            <a:r>
              <a:rPr lang="zh-TW" altLang="en-US" dirty="0" smtClean="0"/>
              <a:t> 圖例使用自己給的名稱</a:t>
            </a:r>
            <a:endParaRPr lang="en-US" altLang="zh-TW" dirty="0"/>
          </a:p>
          <a:p>
            <a:pPr marL="0" indent="0">
              <a:buNone/>
            </a:pPr>
            <a:r>
              <a:rPr lang="en-US" altLang="zh-TW" dirty="0"/>
              <a:t># beside=TRUE </a:t>
            </a:r>
            <a:r>
              <a:rPr lang="zh-TW" altLang="en-US" dirty="0"/>
              <a:t>分組長條左右並列</a:t>
            </a:r>
          </a:p>
          <a:p>
            <a:pPr marL="0" indent="0">
              <a:buNone/>
            </a:pPr>
            <a:endParaRPr lang="zh-TW" altLang="en-US" dirty="0">
              <a:solidFill>
                <a:srgbClr val="0070C0"/>
              </a:solidFill>
            </a:endParaRPr>
          </a:p>
        </p:txBody>
      </p:sp>
    </p:spTree>
    <p:extLst>
      <p:ext uri="{BB962C8B-B14F-4D97-AF65-F5344CB8AC3E}">
        <p14:creationId xmlns:p14="http://schemas.microsoft.com/office/powerpoint/2010/main" val="133653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Grouped Bar Plot</a:t>
            </a:r>
            <a:r>
              <a:rPr lang="zh-TW" altLang="en-US" b="1" dirty="0">
                <a:solidFill>
                  <a:srgbClr val="00B050"/>
                </a:solidFill>
              </a:rPr>
              <a:t>分組的長條圖</a:t>
            </a:r>
          </a:p>
        </p:txBody>
      </p:sp>
      <p:pic>
        <p:nvPicPr>
          <p:cNvPr id="4" name="圖片 3"/>
          <p:cNvPicPr>
            <a:picLocks noChangeAspect="1"/>
          </p:cNvPicPr>
          <p:nvPr/>
        </p:nvPicPr>
        <p:blipFill>
          <a:blip r:embed="rId2"/>
          <a:stretch>
            <a:fillRect/>
          </a:stretch>
        </p:blipFill>
        <p:spPr>
          <a:xfrm>
            <a:off x="457200" y="1503630"/>
            <a:ext cx="7828518" cy="5168045"/>
          </a:xfrm>
          <a:prstGeom prst="rect">
            <a:avLst/>
          </a:prstGeom>
        </p:spPr>
      </p:pic>
    </p:spTree>
    <p:extLst>
      <p:ext uri="{BB962C8B-B14F-4D97-AF65-F5344CB8AC3E}">
        <p14:creationId xmlns:p14="http://schemas.microsoft.com/office/powerpoint/2010/main" val="165491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00B050"/>
                </a:solidFill>
              </a:rPr>
              <a:t>Stacked </a:t>
            </a:r>
            <a:r>
              <a:rPr lang="en-US" altLang="zh-TW" b="1" dirty="0">
                <a:solidFill>
                  <a:srgbClr val="00B050"/>
                </a:solidFill>
              </a:rPr>
              <a:t>Bar </a:t>
            </a:r>
            <a:r>
              <a:rPr lang="en-US" altLang="zh-TW" b="1" dirty="0" smtClean="0">
                <a:solidFill>
                  <a:srgbClr val="00B050"/>
                </a:solidFill>
              </a:rPr>
              <a:t>Plot</a:t>
            </a:r>
            <a:r>
              <a:rPr lang="zh-TW" altLang="en-US" b="1" dirty="0" smtClean="0">
                <a:solidFill>
                  <a:srgbClr val="00B050"/>
                </a:solidFill>
              </a:rPr>
              <a:t>堆</a:t>
            </a:r>
            <a:r>
              <a:rPr lang="zh-TW" altLang="en-US" b="1" dirty="0">
                <a:solidFill>
                  <a:srgbClr val="00B050"/>
                </a:solidFill>
              </a:rPr>
              <a:t>疊</a:t>
            </a:r>
            <a:r>
              <a:rPr lang="zh-TW" altLang="en-US" b="1" dirty="0" smtClean="0">
                <a:solidFill>
                  <a:srgbClr val="00B050"/>
                </a:solidFill>
              </a:rPr>
              <a:t>的長</a:t>
            </a:r>
            <a:r>
              <a:rPr lang="zh-TW" altLang="en-US" b="1" dirty="0">
                <a:solidFill>
                  <a:srgbClr val="00B050"/>
                </a:solidFill>
              </a:rPr>
              <a:t>條</a:t>
            </a:r>
            <a:r>
              <a:rPr lang="zh-TW" altLang="en-US" b="1" dirty="0" smtClean="0">
                <a:solidFill>
                  <a:srgbClr val="00B050"/>
                </a:solidFill>
              </a:rPr>
              <a:t>圖</a:t>
            </a:r>
            <a:endParaRPr lang="zh-TW" altLang="en-US" b="1" dirty="0">
              <a:solidFill>
                <a:srgbClr val="FF0000"/>
              </a:solidFill>
            </a:endParaRPr>
          </a:p>
        </p:txBody>
      </p:sp>
      <p:sp>
        <p:nvSpPr>
          <p:cNvPr id="3" name="內容版面配置區 2"/>
          <p:cNvSpPr>
            <a:spLocks noGrp="1"/>
          </p:cNvSpPr>
          <p:nvPr>
            <p:ph idx="1"/>
          </p:nvPr>
        </p:nvSpPr>
        <p:spPr/>
        <p:txBody>
          <a:bodyPr>
            <a:normAutofit fontScale="92500" lnSpcReduction="10000"/>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a:solidFill>
                  <a:srgbClr val="FF0000"/>
                </a:solidFill>
              </a:rPr>
              <a:t>counts &lt;- table(vs, gear)</a:t>
            </a:r>
          </a:p>
          <a:p>
            <a:pPr marL="0" indent="0">
              <a:buNone/>
            </a:pPr>
            <a:r>
              <a:rPr lang="en-US" altLang="zh-TW" dirty="0" smtClean="0">
                <a:solidFill>
                  <a:srgbClr val="FF0000"/>
                </a:solidFill>
              </a:rPr>
              <a:t>&gt; counts </a:t>
            </a:r>
          </a:p>
          <a:p>
            <a:pPr marL="0" indent="0">
              <a:buNone/>
            </a:pPr>
            <a:r>
              <a:rPr lang="en-US" altLang="zh-TW" dirty="0" smtClean="0">
                <a:solidFill>
                  <a:srgbClr val="0070C0"/>
                </a:solidFill>
              </a:rPr>
              <a:t>       gear</a:t>
            </a:r>
            <a:endParaRPr lang="en-US" altLang="zh-TW" dirty="0">
              <a:solidFill>
                <a:srgbClr val="0070C0"/>
              </a:solidFill>
            </a:endParaRPr>
          </a:p>
          <a:p>
            <a:pPr marL="0" indent="0">
              <a:buNone/>
            </a:pPr>
            <a:r>
              <a:rPr lang="en-US" altLang="zh-TW" dirty="0">
                <a:solidFill>
                  <a:srgbClr val="0070C0"/>
                </a:solidFill>
              </a:rPr>
              <a:t>vs   3  4  5</a:t>
            </a:r>
          </a:p>
          <a:p>
            <a:pPr marL="0" indent="0">
              <a:buNone/>
            </a:pPr>
            <a:r>
              <a:rPr lang="en-US" altLang="zh-TW" dirty="0">
                <a:solidFill>
                  <a:srgbClr val="0070C0"/>
                </a:solidFill>
              </a:rPr>
              <a:t>  0 12  2  4</a:t>
            </a:r>
          </a:p>
          <a:p>
            <a:pPr marL="0" indent="0">
              <a:buNone/>
            </a:pPr>
            <a:r>
              <a:rPr lang="en-US" altLang="zh-TW" dirty="0">
                <a:solidFill>
                  <a:srgbClr val="0070C0"/>
                </a:solidFill>
              </a:rPr>
              <a:t>  1  3 10  1</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barplot</a:t>
            </a:r>
            <a:r>
              <a:rPr lang="en-US" altLang="zh-TW" dirty="0" smtClean="0">
                <a:solidFill>
                  <a:srgbClr val="FF0000"/>
                </a:solidFill>
              </a:rPr>
              <a:t>(counts</a:t>
            </a:r>
            <a:r>
              <a:rPr lang="en-US" altLang="zh-TW" dirty="0">
                <a:solidFill>
                  <a:srgbClr val="FF0000"/>
                </a:solidFill>
              </a:rPr>
              <a:t>, main="Car Distribution by Gears and VS",</a:t>
            </a:r>
          </a:p>
          <a:p>
            <a:pPr marL="0" indent="0">
              <a:buNone/>
            </a:pPr>
            <a:r>
              <a:rPr lang="en-US" altLang="zh-TW" dirty="0">
                <a:solidFill>
                  <a:srgbClr val="FF0000"/>
                </a:solidFill>
              </a:rPr>
              <a:t>        </a:t>
            </a:r>
            <a:r>
              <a:rPr lang="en-US" altLang="zh-TW" dirty="0" err="1">
                <a:solidFill>
                  <a:srgbClr val="FF0000"/>
                </a:solidFill>
              </a:rPr>
              <a:t>xlab</a:t>
            </a:r>
            <a:r>
              <a:rPr lang="en-US" altLang="zh-TW" dirty="0">
                <a:solidFill>
                  <a:srgbClr val="FF0000"/>
                </a:solidFill>
              </a:rPr>
              <a:t>="Number of Gears", col=c("</a:t>
            </a:r>
            <a:r>
              <a:rPr lang="en-US" altLang="zh-TW" dirty="0" err="1">
                <a:solidFill>
                  <a:srgbClr val="FF0000"/>
                </a:solidFill>
              </a:rPr>
              <a:t>darkblue</a:t>
            </a:r>
            <a:r>
              <a:rPr lang="en-US" altLang="zh-TW" dirty="0">
                <a:solidFill>
                  <a:srgbClr val="FF0000"/>
                </a:solidFill>
              </a:rPr>
              <a:t>","red"),</a:t>
            </a:r>
          </a:p>
          <a:p>
            <a:pPr marL="0" indent="0">
              <a:buNone/>
            </a:pPr>
            <a:r>
              <a:rPr lang="en-US" altLang="zh-TW" dirty="0">
                <a:solidFill>
                  <a:srgbClr val="FF0000"/>
                </a:solidFill>
              </a:rPr>
              <a:t>        legend = </a:t>
            </a:r>
            <a:r>
              <a:rPr lang="en-US" altLang="zh-TW" dirty="0" err="1">
                <a:solidFill>
                  <a:srgbClr val="FF0000"/>
                </a:solidFill>
              </a:rPr>
              <a:t>rownames</a:t>
            </a:r>
            <a:r>
              <a:rPr lang="en-US" altLang="zh-TW" dirty="0">
                <a:solidFill>
                  <a:srgbClr val="FF0000"/>
                </a:solidFill>
              </a:rPr>
              <a:t>(counts))</a:t>
            </a:r>
            <a:endParaRPr lang="en-US" altLang="zh-TW" dirty="0" smtClean="0"/>
          </a:p>
          <a:p>
            <a:pPr marL="0" indent="0">
              <a:buNone/>
            </a:pPr>
            <a:r>
              <a:rPr lang="en-US" altLang="zh-TW" dirty="0"/>
              <a:t># col </a:t>
            </a:r>
            <a:r>
              <a:rPr lang="zh-TW" altLang="en-US" dirty="0"/>
              <a:t>每個長條顏色</a:t>
            </a:r>
          </a:p>
          <a:p>
            <a:pPr marL="0" indent="0">
              <a:buNone/>
            </a:pPr>
            <a:r>
              <a:rPr lang="en-US" altLang="zh-TW" dirty="0"/>
              <a:t># legend = </a:t>
            </a:r>
            <a:r>
              <a:rPr lang="en-US" altLang="zh-TW" dirty="0" err="1"/>
              <a:t>rownames</a:t>
            </a:r>
            <a:r>
              <a:rPr lang="en-US" altLang="zh-TW" dirty="0"/>
              <a:t>(counts) </a:t>
            </a:r>
            <a:r>
              <a:rPr lang="zh-TW" altLang="en-US" dirty="0"/>
              <a:t>圖例使用</a:t>
            </a:r>
            <a:r>
              <a:rPr lang="en-US" altLang="zh-TW" dirty="0"/>
              <a:t>counts</a:t>
            </a:r>
            <a:r>
              <a:rPr lang="zh-TW" altLang="en-US" dirty="0"/>
              <a:t>列的名稱</a:t>
            </a:r>
          </a:p>
          <a:p>
            <a:pPr marL="0" indent="0">
              <a:buNone/>
            </a:pPr>
            <a:r>
              <a:rPr lang="en-US" altLang="zh-TW" dirty="0"/>
              <a:t># </a:t>
            </a:r>
            <a:r>
              <a:rPr lang="en-US" altLang="zh-TW" dirty="0" smtClean="0"/>
              <a:t>beside=FALSE(</a:t>
            </a:r>
            <a:r>
              <a:rPr lang="zh-TW" altLang="en-US" dirty="0" smtClean="0"/>
              <a:t>內設</a:t>
            </a:r>
            <a:r>
              <a:rPr lang="en-US" altLang="zh-TW" dirty="0" smtClean="0"/>
              <a:t>, </a:t>
            </a:r>
            <a:r>
              <a:rPr lang="zh-TW" altLang="en-US" dirty="0" smtClean="0"/>
              <a:t>沒設定表示就是</a:t>
            </a:r>
            <a:r>
              <a:rPr lang="en-US" altLang="zh-TW" dirty="0" smtClean="0"/>
              <a:t>FALLSE) </a:t>
            </a:r>
          </a:p>
          <a:p>
            <a:pPr marL="0" indent="0">
              <a:buNone/>
            </a:pPr>
            <a:r>
              <a:rPr lang="en-US" altLang="zh-TW" dirty="0"/>
              <a:t> </a:t>
            </a:r>
            <a:r>
              <a:rPr lang="en-US" altLang="zh-TW" dirty="0" smtClean="0"/>
              <a:t>  </a:t>
            </a:r>
            <a:r>
              <a:rPr lang="zh-TW" altLang="en-US" dirty="0" smtClean="0"/>
              <a:t>分</a:t>
            </a:r>
            <a:r>
              <a:rPr lang="zh-TW" altLang="en-US" dirty="0"/>
              <a:t>組長</a:t>
            </a:r>
            <a:r>
              <a:rPr lang="zh-TW" altLang="en-US" dirty="0" smtClean="0"/>
              <a:t>條</a:t>
            </a:r>
            <a:r>
              <a:rPr lang="zh-TW" altLang="en-US" dirty="0" smtClean="0">
                <a:solidFill>
                  <a:srgbClr val="FF0000"/>
                </a:solidFill>
              </a:rPr>
              <a:t>上</a:t>
            </a:r>
            <a:r>
              <a:rPr lang="zh-TW" altLang="en-US" dirty="0">
                <a:solidFill>
                  <a:srgbClr val="FF0000"/>
                </a:solidFill>
              </a:rPr>
              <a:t>下</a:t>
            </a:r>
            <a:r>
              <a:rPr lang="zh-TW" altLang="en-US" dirty="0" smtClean="0">
                <a:solidFill>
                  <a:srgbClr val="FF0000"/>
                </a:solidFill>
              </a:rPr>
              <a:t>並列</a:t>
            </a:r>
            <a:endParaRPr lang="zh-TW" altLang="en-US" dirty="0">
              <a:solidFill>
                <a:srgbClr val="FF0000"/>
              </a:solidFill>
            </a:endParaRPr>
          </a:p>
        </p:txBody>
      </p:sp>
    </p:spTree>
    <p:extLst>
      <p:ext uri="{BB962C8B-B14F-4D97-AF65-F5344CB8AC3E}">
        <p14:creationId xmlns:p14="http://schemas.microsoft.com/office/powerpoint/2010/main" val="395443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Stacked Bar Plot</a:t>
            </a:r>
            <a:r>
              <a:rPr lang="zh-TW" altLang="en-US" b="1" dirty="0">
                <a:solidFill>
                  <a:srgbClr val="00B050"/>
                </a:solidFill>
              </a:rPr>
              <a:t>堆疊的長條圖</a:t>
            </a:r>
          </a:p>
        </p:txBody>
      </p:sp>
      <p:pic>
        <p:nvPicPr>
          <p:cNvPr id="3" name="圖片 2"/>
          <p:cNvPicPr>
            <a:picLocks noChangeAspect="1"/>
          </p:cNvPicPr>
          <p:nvPr/>
        </p:nvPicPr>
        <p:blipFill>
          <a:blip r:embed="rId2"/>
          <a:stretch>
            <a:fillRect/>
          </a:stretch>
        </p:blipFill>
        <p:spPr>
          <a:xfrm>
            <a:off x="611560" y="1504469"/>
            <a:ext cx="7756510" cy="5120508"/>
          </a:xfrm>
          <a:prstGeom prst="rect">
            <a:avLst/>
          </a:prstGeom>
        </p:spPr>
      </p:pic>
    </p:spTree>
    <p:extLst>
      <p:ext uri="{BB962C8B-B14F-4D97-AF65-F5344CB8AC3E}">
        <p14:creationId xmlns:p14="http://schemas.microsoft.com/office/powerpoint/2010/main" val="1276032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a:t>
            </a:r>
            <a:r>
              <a:rPr lang="zh-TW" altLang="en-US" b="1" dirty="0" smtClean="0">
                <a:solidFill>
                  <a:srgbClr val="00B050"/>
                </a:solidFill>
              </a:rPr>
              <a:t>圖</a:t>
            </a:r>
            <a:r>
              <a:rPr lang="en-US" altLang="zh-TW" b="1" dirty="0" smtClean="0">
                <a:solidFill>
                  <a:srgbClr val="FF0000"/>
                </a:solidFill>
              </a:rPr>
              <a:t>(</a:t>
            </a:r>
            <a:r>
              <a:rPr lang="zh-TW" altLang="en-US" b="1" dirty="0" smtClean="0">
                <a:solidFill>
                  <a:srgbClr val="FF0000"/>
                </a:solidFill>
              </a:rPr>
              <a:t>橫式</a:t>
            </a:r>
            <a:r>
              <a:rPr lang="en-US" altLang="zh-TW" b="1" dirty="0" smtClean="0">
                <a:solidFill>
                  <a:srgbClr val="FF0000"/>
                </a:solidFill>
              </a:rPr>
              <a:t>)</a:t>
            </a:r>
            <a:endParaRPr lang="zh-TW" altLang="en-US" b="1" dirty="0">
              <a:solidFill>
                <a:srgbClr val="FF0000"/>
              </a:solidFill>
            </a:endParaRPr>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a:solidFill>
                  <a:srgbClr val="FF0000"/>
                </a:solidFill>
              </a:rPr>
              <a:t>par(</a:t>
            </a:r>
            <a:r>
              <a:rPr lang="en-US" altLang="zh-TW" dirty="0">
                <a:solidFill>
                  <a:srgbClr val="00B050"/>
                </a:solidFill>
              </a:rPr>
              <a:t>las=2</a:t>
            </a:r>
            <a:r>
              <a:rPr lang="en-US" altLang="zh-TW" dirty="0">
                <a:solidFill>
                  <a:srgbClr val="FF0000"/>
                </a:solidFill>
              </a:rPr>
              <a:t>) </a:t>
            </a:r>
            <a:r>
              <a:rPr lang="en-US" altLang="zh-TW" dirty="0" smtClean="0">
                <a:solidFill>
                  <a:srgbClr val="FF0000"/>
                </a:solidFill>
              </a:rPr>
              <a:t> </a:t>
            </a:r>
            <a:r>
              <a:rPr lang="en-US" altLang="zh-TW" dirty="0" smtClean="0"/>
              <a:t># </a:t>
            </a:r>
            <a:r>
              <a:rPr lang="zh-TW" altLang="en-US" dirty="0" smtClean="0"/>
              <a:t>使</a:t>
            </a:r>
            <a:r>
              <a:rPr lang="zh-TW" altLang="en-US" dirty="0"/>
              <a:t>標籤</a:t>
            </a:r>
            <a:r>
              <a:rPr lang="zh-TW" altLang="en-US" dirty="0" smtClean="0"/>
              <a:t>文字垂直</a:t>
            </a:r>
            <a:r>
              <a:rPr lang="zh-TW" altLang="en-US" dirty="0"/>
              <a:t>於軸線</a:t>
            </a:r>
            <a:endParaRPr lang="en-US" altLang="zh-TW" dirty="0"/>
          </a:p>
          <a:p>
            <a:pPr marL="0" indent="0">
              <a:buNone/>
            </a:pPr>
            <a:r>
              <a:rPr lang="en-US" altLang="zh-TW" dirty="0" smtClean="0">
                <a:solidFill>
                  <a:srgbClr val="FF0000"/>
                </a:solidFill>
              </a:rPr>
              <a:t>&gt; par(</a:t>
            </a:r>
            <a:r>
              <a:rPr lang="en-US" altLang="zh-TW" dirty="0" smtClean="0">
                <a:solidFill>
                  <a:srgbClr val="00B050"/>
                </a:solidFill>
              </a:rPr>
              <a:t>mar=c(5,8,4,2</a:t>
            </a:r>
            <a:r>
              <a:rPr lang="en-US" altLang="zh-TW" dirty="0">
                <a:solidFill>
                  <a:srgbClr val="00B050"/>
                </a:solidFill>
              </a:rPr>
              <a:t>)</a:t>
            </a:r>
            <a:r>
              <a:rPr lang="en-US" altLang="zh-TW" dirty="0">
                <a:solidFill>
                  <a:srgbClr val="FF0000"/>
                </a:solidFill>
              </a:rPr>
              <a:t>)</a:t>
            </a:r>
            <a:r>
              <a:rPr lang="en-US" altLang="zh-TW" dirty="0">
                <a:solidFill>
                  <a:srgbClr val="00B050"/>
                </a:solidFill>
              </a:rPr>
              <a:t> </a:t>
            </a:r>
            <a:r>
              <a:rPr lang="zh-TW" altLang="en-US" dirty="0" smtClean="0">
                <a:solidFill>
                  <a:srgbClr val="00B050"/>
                </a:solidFill>
              </a:rPr>
              <a:t> </a:t>
            </a:r>
            <a:r>
              <a:rPr lang="en-US" altLang="zh-TW" dirty="0" smtClean="0"/>
              <a:t># </a:t>
            </a:r>
            <a:r>
              <a:rPr lang="zh-TW" altLang="en-US" dirty="0"/>
              <a:t>增加</a:t>
            </a:r>
            <a:r>
              <a:rPr lang="en-US" altLang="zh-TW" dirty="0" smtClean="0"/>
              <a:t> y-</a:t>
            </a:r>
            <a:r>
              <a:rPr lang="zh-TW" altLang="en-US" dirty="0" smtClean="0"/>
              <a:t>軸</a:t>
            </a:r>
            <a:r>
              <a:rPr lang="en-US" altLang="zh-TW" dirty="0" smtClean="0"/>
              <a:t> </a:t>
            </a:r>
            <a:r>
              <a:rPr lang="zh-TW" altLang="en-US" dirty="0" smtClean="0"/>
              <a:t>邊界寬度</a:t>
            </a:r>
            <a:endParaRPr lang="en-US" altLang="zh-TW" dirty="0"/>
          </a:p>
          <a:p>
            <a:pPr marL="0" indent="0">
              <a:buNone/>
            </a:pPr>
            <a:r>
              <a:rPr lang="en-US" altLang="zh-TW" dirty="0" smtClean="0">
                <a:solidFill>
                  <a:srgbClr val="FF0000"/>
                </a:solidFill>
              </a:rPr>
              <a:t>&gt; counts </a:t>
            </a:r>
            <a:r>
              <a:rPr lang="en-US" altLang="zh-TW" dirty="0">
                <a:solidFill>
                  <a:srgbClr val="FF0000"/>
                </a:solidFill>
              </a:rPr>
              <a:t>&lt;- table(gear)</a:t>
            </a:r>
          </a:p>
          <a:p>
            <a:pPr marL="0" indent="0">
              <a:buNone/>
            </a:pPr>
            <a:r>
              <a:rPr lang="en-US" altLang="zh-TW" dirty="0" smtClean="0">
                <a:solidFill>
                  <a:srgbClr val="FF0000"/>
                </a:solidFill>
              </a:rPr>
              <a:t>&gt; </a:t>
            </a:r>
            <a:r>
              <a:rPr lang="en-US" altLang="zh-TW" dirty="0" err="1" smtClean="0">
                <a:solidFill>
                  <a:srgbClr val="FF0000"/>
                </a:solidFill>
              </a:rPr>
              <a:t>barplot</a:t>
            </a:r>
            <a:r>
              <a:rPr lang="en-US" altLang="zh-TW" dirty="0" smtClean="0">
                <a:solidFill>
                  <a:srgbClr val="FF0000"/>
                </a:solidFill>
              </a:rPr>
              <a:t>(counts</a:t>
            </a:r>
            <a:r>
              <a:rPr lang="en-US" altLang="zh-TW" dirty="0">
                <a:solidFill>
                  <a:srgbClr val="FF0000"/>
                </a:solidFill>
              </a:rPr>
              <a:t>, main="Car Distribution", </a:t>
            </a:r>
            <a:r>
              <a:rPr lang="en-US" altLang="zh-TW" dirty="0" err="1">
                <a:solidFill>
                  <a:srgbClr val="FF0000"/>
                </a:solidFill>
              </a:rPr>
              <a:t>horiz</a:t>
            </a:r>
            <a:r>
              <a:rPr lang="en-US" altLang="zh-TW" dirty="0">
                <a:solidFill>
                  <a:srgbClr val="FF0000"/>
                </a:solidFill>
              </a:rPr>
              <a:t>=TRUE, </a:t>
            </a:r>
          </a:p>
          <a:p>
            <a:pPr marL="0" indent="0">
              <a:buNone/>
            </a:pPr>
            <a:r>
              <a:rPr lang="en-US" altLang="zh-TW" dirty="0">
                <a:solidFill>
                  <a:srgbClr val="FF0000"/>
                </a:solidFill>
              </a:rPr>
              <a:t>        </a:t>
            </a:r>
            <a:r>
              <a:rPr lang="en-US" altLang="zh-TW" dirty="0" err="1">
                <a:solidFill>
                  <a:srgbClr val="FF0000"/>
                </a:solidFill>
              </a:rPr>
              <a:t>names.arg</a:t>
            </a:r>
            <a:r>
              <a:rPr lang="en-US" altLang="zh-TW" dirty="0">
                <a:solidFill>
                  <a:srgbClr val="FF0000"/>
                </a:solidFill>
              </a:rPr>
              <a:t>=c("3 Gears", "4 Gears", "5 Gears"), </a:t>
            </a:r>
            <a:endParaRPr lang="en-US" altLang="zh-TW" dirty="0" smtClean="0">
              <a:solidFill>
                <a:srgbClr val="FF0000"/>
              </a:solidFill>
            </a:endParaRPr>
          </a:p>
          <a:p>
            <a:pPr marL="0" indent="0">
              <a:buNone/>
            </a:pPr>
            <a:r>
              <a:rPr lang="en-US" altLang="zh-TW" dirty="0">
                <a:solidFill>
                  <a:srgbClr val="FF0000"/>
                </a:solidFill>
              </a:rPr>
              <a:t> </a:t>
            </a:r>
            <a:r>
              <a:rPr lang="en-US" altLang="zh-TW" dirty="0" smtClean="0">
                <a:solidFill>
                  <a:srgbClr val="FF0000"/>
                </a:solidFill>
              </a:rPr>
              <a:t>       </a:t>
            </a:r>
            <a:r>
              <a:rPr lang="en-US" altLang="zh-TW" dirty="0" err="1" smtClean="0">
                <a:solidFill>
                  <a:srgbClr val="FF0000"/>
                </a:solidFill>
              </a:rPr>
              <a:t>cex.names</a:t>
            </a:r>
            <a:r>
              <a:rPr lang="en-US" altLang="zh-TW" dirty="0" smtClean="0">
                <a:solidFill>
                  <a:srgbClr val="FF0000"/>
                </a:solidFill>
              </a:rPr>
              <a:t>=0.8)</a:t>
            </a:r>
          </a:p>
          <a:p>
            <a:pPr marL="0" indent="0">
              <a:buNone/>
            </a:pPr>
            <a:r>
              <a:rPr lang="en-US" altLang="zh-TW" dirty="0"/>
              <a:t>#</a:t>
            </a:r>
            <a:r>
              <a:rPr lang="zh-TW" altLang="en-US" dirty="0"/>
              <a:t> </a:t>
            </a:r>
            <a:r>
              <a:rPr lang="en-US" altLang="zh-TW" dirty="0" err="1"/>
              <a:t>names.arg</a:t>
            </a:r>
            <a:r>
              <a:rPr lang="zh-TW" altLang="en-US" dirty="0"/>
              <a:t> 自</a:t>
            </a:r>
            <a:r>
              <a:rPr lang="zh-TW" altLang="en-US" dirty="0" smtClean="0"/>
              <a:t>定每</a:t>
            </a:r>
            <a:r>
              <a:rPr lang="zh-TW" altLang="en-US" dirty="0"/>
              <a:t>個長條</a:t>
            </a:r>
            <a:r>
              <a:rPr lang="zh-TW" altLang="en-US" dirty="0" smtClean="0"/>
              <a:t>名稱</a:t>
            </a:r>
            <a:endParaRPr lang="en-US" altLang="zh-TW" dirty="0" smtClean="0"/>
          </a:p>
          <a:p>
            <a:pPr marL="0" indent="0">
              <a:buNone/>
            </a:pPr>
            <a:r>
              <a:rPr lang="en-US" altLang="zh-TW" dirty="0" smtClean="0"/>
              <a:t>#</a:t>
            </a:r>
            <a:r>
              <a:rPr lang="zh-TW" altLang="en-US" dirty="0" smtClean="0"/>
              <a:t> 名稱大小為原來大小的</a:t>
            </a:r>
            <a:r>
              <a:rPr lang="en-US" altLang="zh-TW" dirty="0" smtClean="0"/>
              <a:t>0.8</a:t>
            </a:r>
            <a:r>
              <a:rPr lang="zh-TW" altLang="en-US" dirty="0" smtClean="0"/>
              <a:t>倍</a:t>
            </a:r>
            <a:endParaRPr lang="en-US" altLang="zh-TW" dirty="0"/>
          </a:p>
          <a:p>
            <a:pPr marL="0" indent="0">
              <a:buNone/>
            </a:pPr>
            <a:endParaRPr lang="zh-TW" altLang="en-US" dirty="0"/>
          </a:p>
        </p:txBody>
      </p:sp>
    </p:spTree>
    <p:extLst>
      <p:ext uri="{BB962C8B-B14F-4D97-AF65-F5344CB8AC3E}">
        <p14:creationId xmlns:p14="http://schemas.microsoft.com/office/powerpoint/2010/main" val="119938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a:t>
            </a:r>
            <a:r>
              <a:rPr lang="zh-TW" altLang="en-US" b="1" dirty="0" smtClean="0">
                <a:solidFill>
                  <a:srgbClr val="00B050"/>
                </a:solidFill>
              </a:rPr>
              <a:t>圖</a:t>
            </a:r>
            <a:r>
              <a:rPr lang="en-US" altLang="zh-TW" b="1" dirty="0">
                <a:solidFill>
                  <a:srgbClr val="FF0000"/>
                </a:solidFill>
              </a:rPr>
              <a:t>(</a:t>
            </a:r>
            <a:r>
              <a:rPr lang="zh-TW" altLang="en-US" b="1" dirty="0">
                <a:solidFill>
                  <a:srgbClr val="FF0000"/>
                </a:solidFill>
              </a:rPr>
              <a:t>橫式</a:t>
            </a:r>
            <a:r>
              <a:rPr lang="en-US" altLang="zh-TW" b="1" dirty="0">
                <a:solidFill>
                  <a:srgbClr val="FF0000"/>
                </a:solidFill>
              </a:rPr>
              <a:t>)</a:t>
            </a:r>
            <a:endParaRPr lang="zh-TW" altLang="en-US" b="1" dirty="0">
              <a:solidFill>
                <a:srgbClr val="00B050"/>
              </a:solidFill>
            </a:endParaRPr>
          </a:p>
        </p:txBody>
      </p:sp>
      <p:pic>
        <p:nvPicPr>
          <p:cNvPr id="3" name="圖片 2"/>
          <p:cNvPicPr>
            <a:picLocks noChangeAspect="1"/>
          </p:cNvPicPr>
          <p:nvPr/>
        </p:nvPicPr>
        <p:blipFill>
          <a:blip r:embed="rId2"/>
          <a:stretch>
            <a:fillRect/>
          </a:stretch>
        </p:blipFill>
        <p:spPr>
          <a:xfrm>
            <a:off x="539552" y="1524000"/>
            <a:ext cx="7828518" cy="5168045"/>
          </a:xfrm>
          <a:prstGeom prst="rect">
            <a:avLst/>
          </a:prstGeom>
        </p:spPr>
      </p:pic>
    </p:spTree>
    <p:extLst>
      <p:ext uri="{BB962C8B-B14F-4D97-AF65-F5344CB8AC3E}">
        <p14:creationId xmlns:p14="http://schemas.microsoft.com/office/powerpoint/2010/main" val="900153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a:t>
            </a:r>
            <a:r>
              <a:rPr lang="en-US" altLang="zh-TW" dirty="0" smtClean="0"/>
              <a:t>as(the </a:t>
            </a:r>
            <a:r>
              <a:rPr lang="en-US" altLang="zh-TW" dirty="0">
                <a:solidFill>
                  <a:srgbClr val="FF0000"/>
                </a:solidFill>
              </a:rPr>
              <a:t>s</a:t>
            </a:r>
            <a:r>
              <a:rPr lang="en-US" altLang="zh-TW" dirty="0"/>
              <a:t>tyle of axis </a:t>
            </a:r>
            <a:r>
              <a:rPr lang="en-US" altLang="zh-TW" dirty="0">
                <a:solidFill>
                  <a:srgbClr val="FF0000"/>
                </a:solidFill>
              </a:rPr>
              <a:t>la</a:t>
            </a:r>
            <a:r>
              <a:rPr lang="en-US" altLang="zh-TW" dirty="0"/>
              <a:t>bels</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dirty="0" smtClean="0">
                <a:solidFill>
                  <a:srgbClr val="FF0000"/>
                </a:solidFill>
              </a:rPr>
              <a:t>las=0</a:t>
            </a:r>
            <a:r>
              <a:rPr lang="en-US" altLang="zh-TW" dirty="0" smtClean="0"/>
              <a:t>:always </a:t>
            </a:r>
            <a:r>
              <a:rPr lang="en-US" altLang="zh-TW" dirty="0"/>
              <a:t>parallel to the axis [default],</a:t>
            </a:r>
          </a:p>
          <a:p>
            <a:pPr marL="0" indent="0">
              <a:buNone/>
            </a:pPr>
            <a:r>
              <a:rPr lang="en-US" altLang="zh-TW" dirty="0" smtClean="0"/>
              <a:t>  # </a:t>
            </a:r>
            <a:r>
              <a:rPr lang="zh-TW" altLang="en-US" dirty="0"/>
              <a:t>使標籤</a:t>
            </a:r>
            <a:r>
              <a:rPr lang="zh-TW" altLang="en-US" dirty="0" smtClean="0"/>
              <a:t>文字</a:t>
            </a:r>
            <a:r>
              <a:rPr lang="zh-TW" altLang="en-US" dirty="0"/>
              <a:t>平行</a:t>
            </a:r>
            <a:r>
              <a:rPr lang="zh-TW" altLang="en-US" dirty="0" smtClean="0"/>
              <a:t>於</a:t>
            </a:r>
            <a:r>
              <a:rPr lang="zh-TW" altLang="en-US" dirty="0"/>
              <a:t>軸線</a:t>
            </a:r>
            <a:endParaRPr lang="en-US" altLang="zh-TW" dirty="0"/>
          </a:p>
          <a:p>
            <a:r>
              <a:rPr lang="en-US" altLang="zh-TW" dirty="0" smtClean="0">
                <a:solidFill>
                  <a:srgbClr val="FF0000"/>
                </a:solidFill>
              </a:rPr>
              <a:t>las=1</a:t>
            </a:r>
            <a:r>
              <a:rPr lang="en-US" altLang="zh-TW" dirty="0" smtClean="0"/>
              <a:t>:always </a:t>
            </a:r>
            <a:r>
              <a:rPr lang="en-US" altLang="zh-TW" dirty="0"/>
              <a:t>horizontal,</a:t>
            </a:r>
          </a:p>
          <a:p>
            <a:pPr marL="0" indent="0">
              <a:buNone/>
            </a:pPr>
            <a:r>
              <a:rPr lang="zh-TW" altLang="en-US" dirty="0" smtClean="0"/>
              <a:t>  </a:t>
            </a:r>
            <a:r>
              <a:rPr lang="en-US" altLang="zh-TW" dirty="0" smtClean="0"/>
              <a:t># </a:t>
            </a:r>
            <a:r>
              <a:rPr lang="zh-TW" altLang="en-US" dirty="0" smtClean="0"/>
              <a:t>標籤文字水平</a:t>
            </a:r>
            <a:endParaRPr lang="en-US" altLang="zh-TW" dirty="0"/>
          </a:p>
          <a:p>
            <a:r>
              <a:rPr lang="en-US" altLang="zh-TW" dirty="0" smtClean="0">
                <a:solidFill>
                  <a:srgbClr val="FF0000"/>
                </a:solidFill>
              </a:rPr>
              <a:t>las=2</a:t>
            </a:r>
            <a:r>
              <a:rPr lang="en-US" altLang="zh-TW" dirty="0" smtClean="0"/>
              <a:t>:always </a:t>
            </a:r>
            <a:r>
              <a:rPr lang="en-US" altLang="zh-TW" dirty="0"/>
              <a:t>perpendicular to the axis,</a:t>
            </a:r>
          </a:p>
          <a:p>
            <a:pPr marL="0" indent="0">
              <a:buNone/>
            </a:pPr>
            <a:r>
              <a:rPr lang="en-US" altLang="zh-TW" dirty="0" smtClean="0"/>
              <a:t>  # </a:t>
            </a:r>
            <a:r>
              <a:rPr lang="zh-TW" altLang="en-US" dirty="0"/>
              <a:t>使標籤文字垂直於軸線</a:t>
            </a:r>
            <a:endParaRPr lang="en-US" altLang="zh-TW" dirty="0"/>
          </a:p>
          <a:p>
            <a:r>
              <a:rPr lang="en-US" altLang="zh-TW" dirty="0">
                <a:solidFill>
                  <a:srgbClr val="FF0000"/>
                </a:solidFill>
              </a:rPr>
              <a:t>l</a:t>
            </a:r>
            <a:r>
              <a:rPr lang="en-US" altLang="zh-TW" dirty="0" smtClean="0">
                <a:solidFill>
                  <a:srgbClr val="FF0000"/>
                </a:solidFill>
              </a:rPr>
              <a:t>as=3</a:t>
            </a:r>
            <a:r>
              <a:rPr lang="en-US" altLang="zh-TW" dirty="0" smtClean="0"/>
              <a:t>:always vertical</a:t>
            </a:r>
          </a:p>
          <a:p>
            <a:pPr marL="0" indent="0">
              <a:buNone/>
            </a:pPr>
            <a:r>
              <a:rPr lang="en-US" altLang="zh-TW" dirty="0" smtClean="0"/>
              <a:t>  # </a:t>
            </a:r>
            <a:r>
              <a:rPr lang="zh-TW" altLang="en-US" dirty="0" smtClean="0"/>
              <a:t>標籤文字</a:t>
            </a:r>
            <a:r>
              <a:rPr lang="zh-TW" altLang="en-US" dirty="0"/>
              <a:t>垂直</a:t>
            </a:r>
          </a:p>
        </p:txBody>
      </p:sp>
    </p:spTree>
    <p:extLst>
      <p:ext uri="{BB962C8B-B14F-4D97-AF65-F5344CB8AC3E}">
        <p14:creationId xmlns:p14="http://schemas.microsoft.com/office/powerpoint/2010/main" val="250186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las</a:t>
            </a:r>
            <a:endParaRPr lang="zh-TW" altLang="en-US" dirty="0"/>
          </a:p>
        </p:txBody>
      </p:sp>
      <p:pic>
        <p:nvPicPr>
          <p:cNvPr id="3" name="圖片 2"/>
          <p:cNvPicPr>
            <a:picLocks noChangeAspect="1"/>
          </p:cNvPicPr>
          <p:nvPr/>
        </p:nvPicPr>
        <p:blipFill>
          <a:blip r:embed="rId2"/>
          <a:stretch>
            <a:fillRect/>
          </a:stretch>
        </p:blipFill>
        <p:spPr>
          <a:xfrm>
            <a:off x="0" y="1916832"/>
            <a:ext cx="9144000" cy="4344311"/>
          </a:xfrm>
          <a:prstGeom prst="rect">
            <a:avLst/>
          </a:prstGeom>
        </p:spPr>
      </p:pic>
      <p:sp>
        <p:nvSpPr>
          <p:cNvPr id="4" name="矩形 3"/>
          <p:cNvSpPr/>
          <p:nvPr/>
        </p:nvSpPr>
        <p:spPr>
          <a:xfrm>
            <a:off x="2339752" y="1772816"/>
            <a:ext cx="742511" cy="369332"/>
          </a:xfrm>
          <a:prstGeom prst="rect">
            <a:avLst/>
          </a:prstGeom>
        </p:spPr>
        <p:txBody>
          <a:bodyPr wrap="none">
            <a:spAutoFit/>
          </a:bodyPr>
          <a:lstStyle/>
          <a:p>
            <a:r>
              <a:rPr lang="en-US" altLang="zh-TW" dirty="0">
                <a:solidFill>
                  <a:srgbClr val="FF0000"/>
                </a:solidFill>
              </a:rPr>
              <a:t>las=0</a:t>
            </a:r>
            <a:endParaRPr lang="zh-TW" altLang="en-US" dirty="0">
              <a:solidFill>
                <a:srgbClr val="FF0000"/>
              </a:solidFill>
            </a:endParaRPr>
          </a:p>
        </p:txBody>
      </p:sp>
      <p:sp>
        <p:nvSpPr>
          <p:cNvPr id="5" name="矩形 4"/>
          <p:cNvSpPr/>
          <p:nvPr/>
        </p:nvSpPr>
        <p:spPr>
          <a:xfrm>
            <a:off x="6853825" y="1772816"/>
            <a:ext cx="742511" cy="369332"/>
          </a:xfrm>
          <a:prstGeom prst="rect">
            <a:avLst/>
          </a:prstGeom>
        </p:spPr>
        <p:txBody>
          <a:bodyPr wrap="none">
            <a:spAutoFit/>
          </a:bodyPr>
          <a:lstStyle/>
          <a:p>
            <a:r>
              <a:rPr lang="en-US" altLang="zh-TW" dirty="0" smtClean="0">
                <a:solidFill>
                  <a:srgbClr val="FF0000"/>
                </a:solidFill>
              </a:rPr>
              <a:t>las=1</a:t>
            </a:r>
            <a:endParaRPr lang="zh-TW" altLang="en-US" dirty="0">
              <a:solidFill>
                <a:srgbClr val="FF0000"/>
              </a:solidFill>
            </a:endParaRPr>
          </a:p>
        </p:txBody>
      </p:sp>
      <p:sp>
        <p:nvSpPr>
          <p:cNvPr id="6" name="矩形 5"/>
          <p:cNvSpPr/>
          <p:nvPr/>
        </p:nvSpPr>
        <p:spPr>
          <a:xfrm>
            <a:off x="2339752" y="3995772"/>
            <a:ext cx="742511" cy="369332"/>
          </a:xfrm>
          <a:prstGeom prst="rect">
            <a:avLst/>
          </a:prstGeom>
        </p:spPr>
        <p:txBody>
          <a:bodyPr wrap="none">
            <a:spAutoFit/>
          </a:bodyPr>
          <a:lstStyle/>
          <a:p>
            <a:r>
              <a:rPr lang="en-US" altLang="zh-TW" dirty="0" smtClean="0">
                <a:solidFill>
                  <a:srgbClr val="FF0000"/>
                </a:solidFill>
              </a:rPr>
              <a:t>las=2</a:t>
            </a:r>
            <a:endParaRPr lang="zh-TW" altLang="en-US" dirty="0">
              <a:solidFill>
                <a:srgbClr val="FF0000"/>
              </a:solidFill>
            </a:endParaRPr>
          </a:p>
        </p:txBody>
      </p:sp>
      <p:sp>
        <p:nvSpPr>
          <p:cNvPr id="7" name="矩形 6"/>
          <p:cNvSpPr/>
          <p:nvPr/>
        </p:nvSpPr>
        <p:spPr>
          <a:xfrm>
            <a:off x="6853825" y="3995772"/>
            <a:ext cx="742511" cy="369332"/>
          </a:xfrm>
          <a:prstGeom prst="rect">
            <a:avLst/>
          </a:prstGeom>
        </p:spPr>
        <p:txBody>
          <a:bodyPr wrap="none">
            <a:spAutoFit/>
          </a:bodyPr>
          <a:lstStyle/>
          <a:p>
            <a:r>
              <a:rPr lang="en-US" altLang="zh-TW" dirty="0" smtClean="0">
                <a:solidFill>
                  <a:srgbClr val="FF0000"/>
                </a:solidFill>
              </a:rPr>
              <a:t>las=3</a:t>
            </a:r>
            <a:endParaRPr lang="zh-TW" altLang="en-US" dirty="0">
              <a:solidFill>
                <a:srgbClr val="FF0000"/>
              </a:solidFill>
            </a:endParaRPr>
          </a:p>
        </p:txBody>
      </p:sp>
    </p:spTree>
    <p:extLst>
      <p:ext uri="{BB962C8B-B14F-4D97-AF65-F5344CB8AC3E}">
        <p14:creationId xmlns:p14="http://schemas.microsoft.com/office/powerpoint/2010/main" val="333877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mar</a:t>
            </a:r>
            <a:endParaRPr lang="zh-TW" altLang="en-US" dirty="0"/>
          </a:p>
        </p:txBody>
      </p:sp>
      <p:sp>
        <p:nvSpPr>
          <p:cNvPr id="3" name="內容版面配置區 2"/>
          <p:cNvSpPr>
            <a:spLocks noGrp="1"/>
          </p:cNvSpPr>
          <p:nvPr>
            <p:ph idx="1"/>
          </p:nvPr>
        </p:nvSpPr>
        <p:spPr/>
        <p:txBody>
          <a:bodyPr/>
          <a:lstStyle/>
          <a:p>
            <a:r>
              <a:rPr lang="en-US" altLang="zh-TW" dirty="0"/>
              <a:t>A numerical vector of the form c(bottom, left, top, right) which gives the number of lines of margin to be specified on the four sides of the plot. The default is c(5, 4, 4, 2) + 0.1</a:t>
            </a:r>
            <a:endParaRPr lang="zh-TW" altLang="en-US" dirty="0"/>
          </a:p>
        </p:txBody>
      </p:sp>
      <p:pic>
        <p:nvPicPr>
          <p:cNvPr id="4" name="圖片 3"/>
          <p:cNvPicPr>
            <a:picLocks noChangeAspect="1"/>
          </p:cNvPicPr>
          <p:nvPr/>
        </p:nvPicPr>
        <p:blipFill>
          <a:blip r:embed="rId2"/>
          <a:stretch>
            <a:fillRect/>
          </a:stretch>
        </p:blipFill>
        <p:spPr>
          <a:xfrm>
            <a:off x="1763688" y="2996952"/>
            <a:ext cx="3672408" cy="3672408"/>
          </a:xfrm>
          <a:prstGeom prst="rect">
            <a:avLst/>
          </a:prstGeom>
        </p:spPr>
      </p:pic>
    </p:spTree>
    <p:extLst>
      <p:ext uri="{BB962C8B-B14F-4D97-AF65-F5344CB8AC3E}">
        <p14:creationId xmlns:p14="http://schemas.microsoft.com/office/powerpoint/2010/main" val="2477150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mar</a:t>
            </a:r>
            <a:endParaRPr lang="zh-TW" altLang="en-US" dirty="0"/>
          </a:p>
        </p:txBody>
      </p:sp>
      <p:pic>
        <p:nvPicPr>
          <p:cNvPr id="3" name="圖片 2"/>
          <p:cNvPicPr>
            <a:picLocks noChangeAspect="1"/>
          </p:cNvPicPr>
          <p:nvPr/>
        </p:nvPicPr>
        <p:blipFill>
          <a:blip r:embed="rId2"/>
          <a:stretch>
            <a:fillRect/>
          </a:stretch>
        </p:blipFill>
        <p:spPr>
          <a:xfrm>
            <a:off x="0" y="2204864"/>
            <a:ext cx="9144000" cy="4344311"/>
          </a:xfrm>
          <a:prstGeom prst="rect">
            <a:avLst/>
          </a:prstGeom>
        </p:spPr>
      </p:pic>
      <p:sp>
        <p:nvSpPr>
          <p:cNvPr id="4" name="矩形 3"/>
          <p:cNvSpPr/>
          <p:nvPr/>
        </p:nvSpPr>
        <p:spPr>
          <a:xfrm>
            <a:off x="1763688" y="2060848"/>
            <a:ext cx="1415772" cy="369332"/>
          </a:xfrm>
          <a:prstGeom prst="rect">
            <a:avLst/>
          </a:prstGeom>
        </p:spPr>
        <p:txBody>
          <a:bodyPr wrap="none">
            <a:spAutoFit/>
          </a:bodyPr>
          <a:lstStyle/>
          <a:p>
            <a:r>
              <a:rPr lang="en-US" altLang="zh-TW" dirty="0">
                <a:solidFill>
                  <a:srgbClr val="FF0000"/>
                </a:solidFill>
              </a:rPr>
              <a:t>c(5, 4, 4, 2) </a:t>
            </a:r>
            <a:endParaRPr lang="zh-TW" altLang="en-US" dirty="0">
              <a:solidFill>
                <a:srgbClr val="FF0000"/>
              </a:solidFill>
            </a:endParaRPr>
          </a:p>
        </p:txBody>
      </p:sp>
      <p:sp>
        <p:nvSpPr>
          <p:cNvPr id="5" name="矩形 4"/>
          <p:cNvSpPr/>
          <p:nvPr/>
        </p:nvSpPr>
        <p:spPr>
          <a:xfrm>
            <a:off x="6684620" y="2060848"/>
            <a:ext cx="1415772" cy="369332"/>
          </a:xfrm>
          <a:prstGeom prst="rect">
            <a:avLst/>
          </a:prstGeom>
        </p:spPr>
        <p:txBody>
          <a:bodyPr wrap="none">
            <a:spAutoFit/>
          </a:bodyPr>
          <a:lstStyle/>
          <a:p>
            <a:r>
              <a:rPr lang="en-US" altLang="zh-TW" dirty="0">
                <a:solidFill>
                  <a:srgbClr val="FF0000"/>
                </a:solidFill>
              </a:rPr>
              <a:t>c(5, </a:t>
            </a:r>
            <a:r>
              <a:rPr lang="en-US" altLang="zh-TW" dirty="0" smtClean="0">
                <a:solidFill>
                  <a:srgbClr val="FF0000"/>
                </a:solidFill>
              </a:rPr>
              <a:t>8, </a:t>
            </a:r>
            <a:r>
              <a:rPr lang="en-US" altLang="zh-TW" dirty="0">
                <a:solidFill>
                  <a:srgbClr val="FF0000"/>
                </a:solidFill>
              </a:rPr>
              <a:t>4, 2) </a:t>
            </a:r>
            <a:endParaRPr lang="zh-TW" altLang="en-US" dirty="0">
              <a:solidFill>
                <a:srgbClr val="FF0000"/>
              </a:solidFill>
            </a:endParaRPr>
          </a:p>
        </p:txBody>
      </p:sp>
      <p:cxnSp>
        <p:nvCxnSpPr>
          <p:cNvPr id="7" name="直線單箭頭接點 6"/>
          <p:cNvCxnSpPr/>
          <p:nvPr/>
        </p:nvCxnSpPr>
        <p:spPr>
          <a:xfrm>
            <a:off x="4355976" y="4293096"/>
            <a:ext cx="864096"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50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汽車</a:t>
            </a:r>
            <a:r>
              <a:rPr lang="zh-TW" altLang="en-US" b="1" dirty="0" smtClean="0">
                <a:solidFill>
                  <a:srgbClr val="00B050"/>
                </a:solidFill>
              </a:rPr>
              <a:t>趨勢資料</a:t>
            </a:r>
            <a:endParaRPr lang="zh-TW" altLang="en-US" b="1" dirty="0">
              <a:solidFill>
                <a:srgbClr val="00B050"/>
              </a:solidFill>
            </a:endParaRPr>
          </a:p>
        </p:txBody>
      </p:sp>
      <p:sp>
        <p:nvSpPr>
          <p:cNvPr id="3" name="內容版面配置區 2"/>
          <p:cNvSpPr>
            <a:spLocks noGrp="1"/>
          </p:cNvSpPr>
          <p:nvPr>
            <p:ph idx="1"/>
          </p:nvPr>
        </p:nvSpPr>
        <p:spPr/>
        <p:txBody>
          <a:bodyPr>
            <a:normAutofit/>
          </a:bodyPr>
          <a:lstStyle/>
          <a:p>
            <a:r>
              <a:rPr lang="zh-TW" altLang="en-US" sz="2800" b="1" dirty="0" smtClean="0"/>
              <a:t>汽車趨勢汽車道路測試資料</a:t>
            </a:r>
            <a:r>
              <a:rPr lang="en-US" altLang="zh-TW" sz="2800" b="1" dirty="0" smtClean="0"/>
              <a:t>(Motor </a:t>
            </a:r>
            <a:r>
              <a:rPr lang="en-US" altLang="zh-TW" sz="2800" b="1" dirty="0"/>
              <a:t>Trend Car Road </a:t>
            </a:r>
            <a:r>
              <a:rPr lang="en-US" altLang="zh-TW" sz="2800" b="1" dirty="0" smtClean="0"/>
              <a:t>Tests)</a:t>
            </a:r>
          </a:p>
          <a:p>
            <a:r>
              <a:rPr lang="zh-TW" altLang="en-US" sz="2800" b="1" dirty="0" smtClean="0"/>
              <a:t>資料是取自於</a:t>
            </a:r>
            <a:r>
              <a:rPr lang="en-US" altLang="zh-TW" sz="2800" b="1" dirty="0" smtClean="0"/>
              <a:t>1974</a:t>
            </a:r>
            <a:r>
              <a:rPr lang="zh-TW" altLang="en-US" sz="2800" b="1" dirty="0" smtClean="0"/>
              <a:t>年的美國汽車發展趨勢雜誌，內容包括</a:t>
            </a:r>
            <a:r>
              <a:rPr lang="en-US" altLang="zh-TW" sz="2800" b="1" dirty="0" smtClean="0"/>
              <a:t>32</a:t>
            </a:r>
            <a:r>
              <a:rPr lang="zh-TW" altLang="en-US" sz="2800" b="1" dirty="0" smtClean="0"/>
              <a:t>款汽車（</a:t>
            </a:r>
            <a:r>
              <a:rPr lang="en-US" altLang="zh-TW" sz="2800" b="1" dirty="0" smtClean="0"/>
              <a:t>1973-74</a:t>
            </a:r>
            <a:r>
              <a:rPr lang="zh-TW" altLang="en-US" sz="2800" b="1" dirty="0" smtClean="0"/>
              <a:t>型號）在油耗</a:t>
            </a:r>
            <a:r>
              <a:rPr lang="zh-TW" altLang="en-US" sz="2800" b="1" dirty="0" smtClean="0">
                <a:latin typeface="微軟正黑體" panose="020B0604030504040204" pitchFamily="34" charset="-120"/>
                <a:ea typeface="微軟正黑體" panose="020B0604030504040204" pitchFamily="34" charset="-120"/>
              </a:rPr>
              <a:t>及</a:t>
            </a:r>
            <a:r>
              <a:rPr lang="en-US" altLang="zh-TW" sz="2800" b="1" dirty="0" smtClean="0">
                <a:latin typeface="微軟正黑體" panose="020B0604030504040204" pitchFamily="34" charset="-120"/>
                <a:ea typeface="微軟正黑體" panose="020B0604030504040204" pitchFamily="34" charset="-120"/>
              </a:rPr>
              <a:t>10</a:t>
            </a:r>
            <a:r>
              <a:rPr lang="zh-TW" altLang="en-US" sz="2800" b="1" dirty="0" smtClean="0">
                <a:latin typeface="微軟正黑體" panose="020B0604030504040204" pitchFamily="34" charset="-120"/>
                <a:ea typeface="微軟正黑體" panose="020B0604030504040204" pitchFamily="34" charset="-120"/>
              </a:rPr>
              <a:t>個</a:t>
            </a:r>
            <a:r>
              <a:rPr lang="zh-TW" altLang="en-US" sz="2800" b="1" dirty="0" smtClean="0"/>
              <a:t>汽車設計和性能方面的數據。</a:t>
            </a:r>
            <a:endParaRPr lang="zh-TW" altLang="en-US" sz="2800" b="1" dirty="0"/>
          </a:p>
        </p:txBody>
      </p:sp>
    </p:spTree>
    <p:extLst>
      <p:ext uri="{BB962C8B-B14F-4D97-AF65-F5344CB8AC3E}">
        <p14:creationId xmlns:p14="http://schemas.microsoft.com/office/powerpoint/2010/main" val="1264066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B050"/>
                </a:solidFill>
              </a:rPr>
              <a:t>Pie Chart</a:t>
            </a:r>
            <a:r>
              <a:rPr lang="zh-TW" altLang="en-US" b="1" dirty="0" smtClean="0">
                <a:solidFill>
                  <a:srgbClr val="00B050"/>
                </a:solidFill>
              </a:rPr>
              <a:t>圓</a:t>
            </a:r>
            <a:r>
              <a:rPr lang="zh-TW" altLang="en-US" b="1" dirty="0">
                <a:solidFill>
                  <a:srgbClr val="00B050"/>
                </a:solidFill>
              </a:rPr>
              <a:t>餅</a:t>
            </a:r>
            <a:r>
              <a:rPr lang="zh-TW" altLang="en-US" b="1" dirty="0" smtClean="0">
                <a:solidFill>
                  <a:srgbClr val="00B050"/>
                </a:solidFill>
              </a:rPr>
              <a:t>圖</a:t>
            </a:r>
            <a:endParaRPr lang="zh-TW" altLang="en-US" b="1" dirty="0">
              <a:solidFill>
                <a:srgbClr val="00B050"/>
              </a:solidFill>
            </a:endParaRPr>
          </a:p>
        </p:txBody>
      </p:sp>
      <p:sp>
        <p:nvSpPr>
          <p:cNvPr id="3" name="內容版面配置區 2"/>
          <p:cNvSpPr>
            <a:spLocks noGrp="1"/>
          </p:cNvSpPr>
          <p:nvPr>
            <p:ph idx="1"/>
          </p:nvPr>
        </p:nvSpPr>
        <p:spPr/>
        <p:txBody>
          <a:bodyPr>
            <a:normAutofit/>
          </a:bodyPr>
          <a:lstStyle/>
          <a:p>
            <a:pPr lvl="0"/>
            <a:r>
              <a:rPr lang="zh-TW" altLang="en-US" sz="2800" b="1" dirty="0">
                <a:latin typeface="+mj-ea"/>
                <a:cs typeface="Times New Roman" pitchFamily="18" charset="0"/>
              </a:rPr>
              <a:t>圓餅圖常用來呈現某</a:t>
            </a:r>
            <a:r>
              <a:rPr lang="zh-TW" altLang="en-US" sz="2800" b="1" dirty="0">
                <a:solidFill>
                  <a:srgbClr val="C00000"/>
                </a:solidFill>
                <a:latin typeface="+mj-ea"/>
                <a:cs typeface="Times New Roman" pitchFamily="18" charset="0"/>
              </a:rPr>
              <a:t>類別變數</a:t>
            </a:r>
            <a:r>
              <a:rPr lang="zh-TW" altLang="en-US" sz="2800" b="1" dirty="0">
                <a:latin typeface="+mj-ea"/>
                <a:cs typeface="Times New Roman" pitchFamily="18" charset="0"/>
              </a:rPr>
              <a:t>的構成</a:t>
            </a:r>
            <a:r>
              <a:rPr lang="zh-TW" altLang="en-US" sz="2800" b="1" dirty="0">
                <a:solidFill>
                  <a:srgbClr val="C00000"/>
                </a:solidFill>
                <a:latin typeface="+mj-ea"/>
                <a:cs typeface="Times New Roman" pitchFamily="18" charset="0"/>
              </a:rPr>
              <a:t>百分比</a:t>
            </a:r>
            <a:r>
              <a:rPr lang="en-US" altLang="zh-TW" sz="2800" b="1" dirty="0">
                <a:latin typeface="+mj-ea"/>
                <a:cs typeface="Times New Roman" pitchFamily="18" charset="0"/>
              </a:rPr>
              <a:t>%</a:t>
            </a:r>
            <a:r>
              <a:rPr lang="zh-TW" altLang="en-US" sz="2800" b="1" dirty="0">
                <a:latin typeface="+mj-ea"/>
                <a:cs typeface="Times New Roman" pitchFamily="18" charset="0"/>
              </a:rPr>
              <a:t>，即以各組的相對次數將該圓餅分為若干扇形部分。</a:t>
            </a:r>
          </a:p>
          <a:p>
            <a:pPr lvl="0"/>
            <a:r>
              <a:rPr lang="zh-TW" altLang="en-US" sz="2800" b="1" dirty="0">
                <a:latin typeface="+mj-ea"/>
                <a:cs typeface="Times New Roman" pitchFamily="18" charset="0"/>
              </a:rPr>
              <a:t>亦常用於表示資料的</a:t>
            </a:r>
            <a:r>
              <a:rPr lang="zh-TW" altLang="en-US" sz="2800" b="1" dirty="0">
                <a:solidFill>
                  <a:srgbClr val="C00000"/>
                </a:solidFill>
                <a:latin typeface="+mj-ea"/>
                <a:cs typeface="Times New Roman" pitchFamily="18" charset="0"/>
              </a:rPr>
              <a:t>部分</a:t>
            </a:r>
            <a:r>
              <a:rPr lang="zh-TW" altLang="en-US" sz="2800" b="1" dirty="0">
                <a:latin typeface="+mj-ea"/>
                <a:cs typeface="Times New Roman" pitchFamily="18" charset="0"/>
              </a:rPr>
              <a:t>與</a:t>
            </a:r>
            <a:r>
              <a:rPr lang="zh-TW" altLang="en-US" sz="2800" b="1" dirty="0">
                <a:solidFill>
                  <a:srgbClr val="C00000"/>
                </a:solidFill>
                <a:latin typeface="+mj-ea"/>
                <a:cs typeface="Times New Roman" pitchFamily="18" charset="0"/>
              </a:rPr>
              <a:t>整體</a:t>
            </a:r>
            <a:r>
              <a:rPr lang="zh-TW" altLang="en-US" sz="2800" b="1" dirty="0">
                <a:latin typeface="+mj-ea"/>
                <a:cs typeface="Times New Roman" pitchFamily="18" charset="0"/>
              </a:rPr>
              <a:t>之間的</a:t>
            </a:r>
            <a:r>
              <a:rPr lang="zh-TW" altLang="en-US" sz="2800" b="1" dirty="0">
                <a:solidFill>
                  <a:srgbClr val="C00000"/>
                </a:solidFill>
                <a:latin typeface="+mj-ea"/>
                <a:cs typeface="Times New Roman" pitchFamily="18" charset="0"/>
              </a:rPr>
              <a:t>比例關係</a:t>
            </a:r>
            <a:r>
              <a:rPr lang="zh-TW" altLang="en-US" sz="2800" b="1" dirty="0">
                <a:latin typeface="+mj-ea"/>
                <a:cs typeface="Times New Roman" pitchFamily="18" charset="0"/>
              </a:rPr>
              <a:t>。</a:t>
            </a:r>
          </a:p>
          <a:p>
            <a:pPr lvl="0"/>
            <a:r>
              <a:rPr lang="zh-TW" altLang="en-US" sz="2800" b="1" dirty="0">
                <a:solidFill>
                  <a:srgbClr val="C00000"/>
                </a:solidFill>
                <a:latin typeface="+mj-ea"/>
                <a:cs typeface="Times New Roman" pitchFamily="18" charset="0"/>
              </a:rPr>
              <a:t>整個圓的面積</a:t>
            </a:r>
            <a:r>
              <a:rPr lang="zh-TW" altLang="en-US" sz="2800" b="1" dirty="0">
                <a:latin typeface="+mj-ea"/>
                <a:cs typeface="Times New Roman" pitchFamily="18" charset="0"/>
              </a:rPr>
              <a:t>表示</a:t>
            </a:r>
            <a:r>
              <a:rPr lang="zh-TW" altLang="en-US" sz="2800" b="1" dirty="0">
                <a:solidFill>
                  <a:srgbClr val="C00000"/>
                </a:solidFill>
                <a:latin typeface="+mj-ea"/>
                <a:cs typeface="Times New Roman" pitchFamily="18" charset="0"/>
              </a:rPr>
              <a:t>整體</a:t>
            </a:r>
            <a:r>
              <a:rPr lang="zh-TW" altLang="en-US" sz="2800" b="1" dirty="0">
                <a:latin typeface="+mj-ea"/>
                <a:cs typeface="Times New Roman" pitchFamily="18" charset="0"/>
              </a:rPr>
              <a:t>，對圓進行分割得到多個</a:t>
            </a:r>
            <a:r>
              <a:rPr lang="zh-TW" altLang="en-US" sz="2800" b="1" dirty="0">
                <a:solidFill>
                  <a:srgbClr val="C00000"/>
                </a:solidFill>
                <a:latin typeface="+mj-ea"/>
                <a:cs typeface="Times New Roman" pitchFamily="18" charset="0"/>
              </a:rPr>
              <a:t>扇形的面積</a:t>
            </a:r>
            <a:r>
              <a:rPr lang="zh-TW" altLang="en-US" sz="2800" b="1" dirty="0">
                <a:latin typeface="+mj-ea"/>
                <a:cs typeface="Times New Roman" pitchFamily="18" charset="0"/>
              </a:rPr>
              <a:t>表示</a:t>
            </a:r>
            <a:r>
              <a:rPr lang="zh-TW" altLang="en-US" sz="2800" b="1" dirty="0">
                <a:solidFill>
                  <a:srgbClr val="C00000"/>
                </a:solidFill>
                <a:latin typeface="+mj-ea"/>
                <a:cs typeface="Times New Roman" pitchFamily="18" charset="0"/>
              </a:rPr>
              <a:t>部分</a:t>
            </a:r>
            <a:r>
              <a:rPr lang="zh-TW" altLang="en-US" sz="2800" b="1" dirty="0">
                <a:latin typeface="+mj-ea"/>
                <a:cs typeface="Times New Roman" pitchFamily="18" charset="0"/>
              </a:rPr>
              <a:t>。</a:t>
            </a:r>
          </a:p>
          <a:p>
            <a:pPr marL="0" indent="0">
              <a:buNone/>
            </a:pPr>
            <a:endParaRPr lang="en-US" altLang="zh-TW" sz="2800" b="1" dirty="0" smtClean="0">
              <a:latin typeface="微軟正黑體" panose="020B0604030504040204" pitchFamily="34" charset="-120"/>
            </a:endParaRPr>
          </a:p>
          <a:p>
            <a:pPr marL="0" indent="0">
              <a:buNone/>
            </a:pPr>
            <a:r>
              <a:rPr lang="zh-TW" altLang="en-US" sz="2800" b="1" dirty="0" smtClean="0">
                <a:latin typeface="微軟正黑體" panose="020B0604030504040204" pitchFamily="34" charset="-120"/>
              </a:rPr>
              <a:t>使用</a:t>
            </a:r>
            <a:r>
              <a:rPr lang="en-US" altLang="zh-TW" sz="2800" b="1" dirty="0" smtClean="0">
                <a:solidFill>
                  <a:srgbClr val="C00000"/>
                </a:solidFill>
                <a:latin typeface="微軟正黑體" panose="020B0604030504040204" pitchFamily="34" charset="-120"/>
              </a:rPr>
              <a:t>pie(x</a:t>
            </a:r>
            <a:r>
              <a:rPr lang="en-US" altLang="zh-TW" sz="2800" b="1" dirty="0">
                <a:solidFill>
                  <a:srgbClr val="C00000"/>
                </a:solidFill>
                <a:latin typeface="微軟正黑體" panose="020B0604030504040204" pitchFamily="34" charset="-120"/>
              </a:rPr>
              <a:t>, labels=) </a:t>
            </a:r>
            <a:r>
              <a:rPr lang="zh-TW" altLang="en-US" sz="2800" b="1" dirty="0" smtClean="0">
                <a:latin typeface="微軟正黑體" panose="020B0604030504040204" pitchFamily="34" charset="-120"/>
              </a:rPr>
              <a:t>函數</a:t>
            </a:r>
            <a:r>
              <a:rPr lang="zh-TW" altLang="en-US" sz="2800" b="1" dirty="0">
                <a:latin typeface="微軟正黑體" panose="020B0604030504040204" pitchFamily="34" charset="-120"/>
              </a:rPr>
              <a:t>來建立圓餅圖</a:t>
            </a:r>
          </a:p>
          <a:p>
            <a:pPr marL="0" indent="0">
              <a:buNone/>
            </a:pP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95505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Pie Chart</a:t>
            </a:r>
            <a:r>
              <a:rPr lang="zh-TW" altLang="en-US" b="1" dirty="0">
                <a:solidFill>
                  <a:srgbClr val="00B050"/>
                </a:solidFill>
              </a:rPr>
              <a:t>簡單圓餅圖</a:t>
            </a:r>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slices </a:t>
            </a:r>
            <a:r>
              <a:rPr lang="en-US" altLang="zh-TW" dirty="0">
                <a:solidFill>
                  <a:srgbClr val="FF0000"/>
                </a:solidFill>
              </a:rPr>
              <a:t>&lt;- c(10, 12</a:t>
            </a:r>
            <a:r>
              <a:rPr lang="en-US" altLang="zh-TW" dirty="0" smtClean="0">
                <a:solidFill>
                  <a:srgbClr val="FF0000"/>
                </a:solidFill>
              </a:rPr>
              <a:t>,</a:t>
            </a:r>
            <a:r>
              <a:rPr lang="zh-TW" altLang="en-US" dirty="0" smtClean="0">
                <a:solidFill>
                  <a:srgbClr val="FF0000"/>
                </a:solidFill>
              </a:rPr>
              <a:t>  </a:t>
            </a:r>
            <a:r>
              <a:rPr lang="en-US" altLang="zh-TW" dirty="0" smtClean="0">
                <a:solidFill>
                  <a:srgbClr val="FF0000"/>
                </a:solidFill>
              </a:rPr>
              <a:t>4</a:t>
            </a:r>
            <a:r>
              <a:rPr lang="en-US" altLang="zh-TW" dirty="0">
                <a:solidFill>
                  <a:srgbClr val="FF0000"/>
                </a:solidFill>
              </a:rPr>
              <a:t>, 16, 8</a:t>
            </a:r>
            <a:r>
              <a:rPr lang="en-US" altLang="zh-TW" dirty="0" smtClean="0">
                <a:solidFill>
                  <a:srgbClr val="FF0000"/>
                </a:solidFill>
              </a:rPr>
              <a:t>)</a:t>
            </a:r>
            <a:r>
              <a:rPr lang="zh-TW" altLang="en-US" dirty="0" smtClean="0">
                <a:solidFill>
                  <a:srgbClr val="FF0000"/>
                </a:solidFill>
              </a:rPr>
              <a:t>  </a:t>
            </a:r>
            <a:r>
              <a:rPr lang="en-US" altLang="zh-TW" dirty="0" smtClean="0"/>
              <a:t>#</a:t>
            </a:r>
            <a:r>
              <a:rPr lang="zh-TW" altLang="en-US" dirty="0" smtClean="0"/>
              <a:t> 輸入每個扇形的次數</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c("US", "UK", "Australia", "Germany", "France</a:t>
            </a:r>
            <a:r>
              <a:rPr lang="en-US" altLang="zh-TW" dirty="0" smtClean="0">
                <a:solidFill>
                  <a:srgbClr val="FF0000"/>
                </a:solidFill>
              </a:rPr>
              <a:t>")</a:t>
            </a:r>
          </a:p>
          <a:p>
            <a:pPr marL="0" indent="0">
              <a:buNone/>
            </a:pPr>
            <a:r>
              <a:rPr lang="zh-TW" altLang="en-US" dirty="0" smtClean="0">
                <a:solidFill>
                  <a:srgbClr val="FF0000"/>
                </a:solidFill>
              </a:rPr>
              <a:t>   </a:t>
            </a:r>
            <a:r>
              <a:rPr lang="en-US" altLang="zh-TW" dirty="0" smtClean="0"/>
              <a:t>#</a:t>
            </a:r>
            <a:r>
              <a:rPr lang="zh-TW" altLang="en-US" dirty="0" smtClean="0"/>
              <a:t> 輸入</a:t>
            </a:r>
            <a:r>
              <a:rPr lang="zh-TW" altLang="en-US" dirty="0"/>
              <a:t>每個扇形</a:t>
            </a:r>
            <a:r>
              <a:rPr lang="zh-TW" altLang="en-US" dirty="0" smtClean="0"/>
              <a:t>的標籤</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pie(slices</a:t>
            </a:r>
            <a:r>
              <a:rPr lang="en-US" altLang="zh-TW" dirty="0">
                <a:solidFill>
                  <a:srgbClr val="FF0000"/>
                </a:solidFill>
              </a:rPr>
              <a:t>, labels = </a:t>
            </a:r>
            <a:r>
              <a:rPr lang="en-US" altLang="zh-TW" dirty="0" err="1">
                <a:solidFill>
                  <a:srgbClr val="FF0000"/>
                </a:solidFill>
              </a:rPr>
              <a:t>lbls</a:t>
            </a:r>
            <a:r>
              <a:rPr lang="en-US" altLang="zh-TW" dirty="0">
                <a:solidFill>
                  <a:srgbClr val="FF0000"/>
                </a:solidFill>
              </a:rPr>
              <a:t>, main="Pie Chart of Countries</a:t>
            </a:r>
            <a:r>
              <a:rPr lang="en-US" altLang="zh-TW" dirty="0" smtClean="0">
                <a:solidFill>
                  <a:srgbClr val="FF0000"/>
                </a:solidFill>
              </a:rPr>
              <a:t>")</a:t>
            </a:r>
            <a:r>
              <a:rPr lang="zh-TW" altLang="en-US" dirty="0">
                <a:solidFill>
                  <a:srgbClr val="FF0000"/>
                </a:solidFill>
              </a:rPr>
              <a:t> </a:t>
            </a:r>
            <a:endParaRPr lang="en-US" altLang="zh-TW" dirty="0" smtClean="0">
              <a:solidFill>
                <a:srgbClr val="FF0000"/>
              </a:solidFill>
            </a:endParaRPr>
          </a:p>
          <a:p>
            <a:pPr marL="0" indent="0">
              <a:buNone/>
            </a:pPr>
            <a:r>
              <a:rPr lang="zh-TW" altLang="en-US" dirty="0">
                <a:solidFill>
                  <a:srgbClr val="FF0000"/>
                </a:solidFill>
              </a:rPr>
              <a:t> </a:t>
            </a:r>
            <a:r>
              <a:rPr lang="zh-TW" altLang="en-US" dirty="0" smtClean="0">
                <a:solidFill>
                  <a:srgbClr val="FF0000"/>
                </a:solidFill>
              </a:rPr>
              <a:t>  </a:t>
            </a:r>
            <a:r>
              <a:rPr lang="en-US" altLang="zh-TW" dirty="0" smtClean="0"/>
              <a:t># </a:t>
            </a:r>
            <a:r>
              <a:rPr lang="zh-TW" altLang="en-US" dirty="0" smtClean="0"/>
              <a:t>畫圓餅圖</a:t>
            </a:r>
            <a:endParaRPr lang="zh-TW" altLang="en-US" dirty="0"/>
          </a:p>
        </p:txBody>
      </p:sp>
    </p:spTree>
    <p:extLst>
      <p:ext uri="{BB962C8B-B14F-4D97-AF65-F5344CB8AC3E}">
        <p14:creationId xmlns:p14="http://schemas.microsoft.com/office/powerpoint/2010/main" val="4097334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Pie Chart</a:t>
            </a:r>
            <a:r>
              <a:rPr lang="zh-TW" altLang="en-US" b="1" dirty="0">
                <a:solidFill>
                  <a:srgbClr val="00B050"/>
                </a:solidFill>
              </a:rPr>
              <a:t>簡單圓餅圖</a:t>
            </a:r>
          </a:p>
        </p:txBody>
      </p:sp>
      <p:pic>
        <p:nvPicPr>
          <p:cNvPr id="3" name="圖片 2"/>
          <p:cNvPicPr>
            <a:picLocks noChangeAspect="1"/>
          </p:cNvPicPr>
          <p:nvPr/>
        </p:nvPicPr>
        <p:blipFill>
          <a:blip r:embed="rId3"/>
          <a:stretch>
            <a:fillRect/>
          </a:stretch>
        </p:blipFill>
        <p:spPr>
          <a:xfrm>
            <a:off x="683568" y="1628800"/>
            <a:ext cx="7036430" cy="4645143"/>
          </a:xfrm>
          <a:prstGeom prst="rect">
            <a:avLst/>
          </a:prstGeom>
        </p:spPr>
      </p:pic>
    </p:spTree>
    <p:extLst>
      <p:ext uri="{BB962C8B-B14F-4D97-AF65-F5344CB8AC3E}">
        <p14:creationId xmlns:p14="http://schemas.microsoft.com/office/powerpoint/2010/main" val="3478828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Pie Chart</a:t>
            </a:r>
            <a:r>
              <a:rPr lang="zh-TW" altLang="en-US" b="1" dirty="0">
                <a:solidFill>
                  <a:srgbClr val="00B050"/>
                </a:solidFill>
              </a:rPr>
              <a:t>簡單圓餅圖</a:t>
            </a:r>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slices </a:t>
            </a:r>
            <a:r>
              <a:rPr lang="en-US" altLang="zh-TW" dirty="0">
                <a:solidFill>
                  <a:srgbClr val="FF0000"/>
                </a:solidFill>
              </a:rPr>
              <a:t>&lt;- c(10, 12, 4, 16, 8) </a:t>
            </a:r>
            <a:r>
              <a:rPr lang="zh-TW" altLang="en-US" dirty="0" smtClean="0">
                <a:solidFill>
                  <a:srgbClr val="FF0000"/>
                </a:solidFill>
              </a:rPr>
              <a:t> </a:t>
            </a:r>
            <a:r>
              <a:rPr lang="en-US" altLang="zh-TW" dirty="0" smtClean="0"/>
              <a:t>#</a:t>
            </a:r>
            <a:r>
              <a:rPr lang="zh-TW" altLang="en-US" dirty="0" smtClean="0"/>
              <a:t> </a:t>
            </a:r>
            <a:r>
              <a:rPr lang="zh-TW" altLang="en-US" dirty="0"/>
              <a:t>輸入每個扇形的次數</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c("US", "UK", "Australia", "Germany", "France</a:t>
            </a:r>
            <a:r>
              <a:rPr lang="en-US" altLang="zh-TW" dirty="0" smtClean="0">
                <a:solidFill>
                  <a:srgbClr val="FF0000"/>
                </a:solidFill>
              </a:rPr>
              <a:t>")</a:t>
            </a:r>
            <a:r>
              <a:rPr lang="en-US" altLang="zh-TW" dirty="0"/>
              <a:t> </a:t>
            </a:r>
            <a:endParaRPr lang="en-US" altLang="zh-TW" dirty="0" smtClean="0"/>
          </a:p>
          <a:p>
            <a:pPr marL="0" indent="0">
              <a:buNone/>
            </a:pPr>
            <a:r>
              <a:rPr lang="zh-TW" altLang="en-US" dirty="0"/>
              <a:t> </a:t>
            </a:r>
            <a:r>
              <a:rPr lang="zh-TW" altLang="en-US" dirty="0" smtClean="0"/>
              <a:t>  </a:t>
            </a:r>
            <a:r>
              <a:rPr lang="en-US" altLang="zh-TW" dirty="0" smtClean="0"/>
              <a:t>#</a:t>
            </a:r>
            <a:r>
              <a:rPr lang="zh-TW" altLang="en-US" dirty="0" smtClean="0"/>
              <a:t> </a:t>
            </a:r>
            <a:r>
              <a:rPr lang="zh-TW" altLang="en-US" dirty="0"/>
              <a:t>輸入每個扇形的</a:t>
            </a:r>
            <a:r>
              <a:rPr lang="zh-TW" altLang="en-US" dirty="0" smtClean="0"/>
              <a:t>標籤</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pct</a:t>
            </a:r>
            <a:r>
              <a:rPr lang="en-US" altLang="zh-TW" dirty="0" smtClean="0">
                <a:solidFill>
                  <a:srgbClr val="FF0000"/>
                </a:solidFill>
              </a:rPr>
              <a:t> </a:t>
            </a:r>
            <a:r>
              <a:rPr lang="en-US" altLang="zh-TW" dirty="0">
                <a:solidFill>
                  <a:srgbClr val="FF0000"/>
                </a:solidFill>
              </a:rPr>
              <a:t>&lt;- round(slices/sum(slices)*100</a:t>
            </a:r>
            <a:r>
              <a:rPr lang="en-US" altLang="zh-TW" dirty="0" smtClean="0">
                <a:solidFill>
                  <a:srgbClr val="FF0000"/>
                </a:solidFill>
              </a:rPr>
              <a:t>)</a:t>
            </a:r>
            <a:r>
              <a:rPr lang="zh-TW" altLang="en-US" dirty="0" smtClean="0">
                <a:solidFill>
                  <a:srgbClr val="FF0000"/>
                </a:solidFill>
              </a:rPr>
              <a:t>  </a:t>
            </a:r>
            <a:r>
              <a:rPr lang="en-US" altLang="zh-TW" dirty="0" smtClean="0"/>
              <a:t>#</a:t>
            </a:r>
            <a:r>
              <a:rPr lang="zh-TW" altLang="en-US" dirty="0" smtClean="0"/>
              <a:t> 計算每扇形百分比</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paste(</a:t>
            </a:r>
            <a:r>
              <a:rPr lang="en-US" altLang="zh-TW" dirty="0" err="1">
                <a:solidFill>
                  <a:srgbClr val="FF0000"/>
                </a:solidFill>
              </a:rPr>
              <a:t>lbls</a:t>
            </a:r>
            <a:r>
              <a:rPr lang="en-US" altLang="zh-TW" dirty="0">
                <a:solidFill>
                  <a:srgbClr val="FF0000"/>
                </a:solidFill>
              </a:rPr>
              <a:t>, </a:t>
            </a:r>
            <a:r>
              <a:rPr lang="en-US" altLang="zh-TW" dirty="0" err="1">
                <a:solidFill>
                  <a:srgbClr val="FF0000"/>
                </a:solidFill>
              </a:rPr>
              <a:t>pct</a:t>
            </a:r>
            <a:r>
              <a:rPr lang="en-US" altLang="zh-TW" dirty="0" smtClean="0">
                <a:solidFill>
                  <a:srgbClr val="FF0000"/>
                </a:solidFill>
              </a:rPr>
              <a:t>)</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paste(</a:t>
            </a:r>
            <a:r>
              <a:rPr lang="en-US" altLang="zh-TW" dirty="0" err="1">
                <a:solidFill>
                  <a:srgbClr val="FF0000"/>
                </a:solidFill>
              </a:rPr>
              <a:t>lbls</a:t>
            </a:r>
            <a:r>
              <a:rPr lang="en-US" altLang="zh-TW" dirty="0" smtClean="0">
                <a:solidFill>
                  <a:srgbClr val="FF0000"/>
                </a:solidFill>
              </a:rPr>
              <a:t>,“%”,</a:t>
            </a:r>
            <a:r>
              <a:rPr lang="en-US" altLang="zh-TW" dirty="0" err="1">
                <a:solidFill>
                  <a:srgbClr val="FF0000"/>
                </a:solidFill>
              </a:rPr>
              <a:t>sep</a:t>
            </a:r>
            <a:r>
              <a:rPr lang="en-US" altLang="zh-TW" dirty="0" smtClean="0">
                <a:solidFill>
                  <a:srgbClr val="FF0000"/>
                </a:solidFill>
              </a:rPr>
              <a:t>=“”) </a:t>
            </a:r>
            <a:r>
              <a:rPr lang="zh-TW" altLang="en-US" dirty="0" smtClean="0">
                <a:solidFill>
                  <a:srgbClr val="FF0000"/>
                </a:solidFill>
              </a:rPr>
              <a:t> </a:t>
            </a:r>
            <a:r>
              <a:rPr lang="en-US" altLang="zh-TW" dirty="0" smtClean="0"/>
              <a:t>#</a:t>
            </a:r>
            <a:r>
              <a:rPr lang="zh-TW" altLang="en-US" dirty="0" smtClean="0">
                <a:solidFill>
                  <a:srgbClr val="FF0000"/>
                </a:solidFill>
              </a:rPr>
              <a:t> </a:t>
            </a:r>
            <a:r>
              <a:rPr lang="zh-TW" altLang="en-US" dirty="0" smtClean="0"/>
              <a:t>增加</a:t>
            </a:r>
            <a:r>
              <a:rPr lang="en-US" altLang="zh-TW" dirty="0" smtClean="0">
                <a:solidFill>
                  <a:srgbClr val="FF0000"/>
                </a:solidFill>
              </a:rPr>
              <a:t>%</a:t>
            </a:r>
            <a:r>
              <a:rPr lang="zh-TW" altLang="en-US" dirty="0" smtClean="0">
                <a:solidFill>
                  <a:srgbClr val="FF0000"/>
                </a:solidFill>
              </a:rPr>
              <a:t> 符號</a:t>
            </a:r>
            <a:r>
              <a:rPr lang="zh-TW" altLang="en-US" dirty="0" smtClean="0"/>
              <a:t>到</a:t>
            </a:r>
            <a:r>
              <a:rPr lang="zh-TW" altLang="en-US" dirty="0"/>
              <a:t>標籤</a:t>
            </a:r>
            <a:r>
              <a:rPr lang="en-US" altLang="zh-TW" dirty="0"/>
              <a:t> </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pie(slices,</a:t>
            </a:r>
            <a:r>
              <a:rPr lang="zh-TW" altLang="en-US" dirty="0" smtClean="0">
                <a:solidFill>
                  <a:srgbClr val="FF0000"/>
                </a:solidFill>
              </a:rPr>
              <a:t> </a:t>
            </a:r>
            <a:r>
              <a:rPr lang="en-US" altLang="zh-TW" dirty="0" smtClean="0">
                <a:solidFill>
                  <a:srgbClr val="FF0000"/>
                </a:solidFill>
              </a:rPr>
              <a:t>labels </a:t>
            </a:r>
            <a:r>
              <a:rPr lang="en-US" altLang="zh-TW" dirty="0">
                <a:solidFill>
                  <a:srgbClr val="FF0000"/>
                </a:solidFill>
              </a:rPr>
              <a:t>= </a:t>
            </a:r>
            <a:r>
              <a:rPr lang="en-US" altLang="zh-TW" dirty="0" err="1">
                <a:solidFill>
                  <a:srgbClr val="FF0000"/>
                </a:solidFill>
              </a:rPr>
              <a:t>lbls</a:t>
            </a:r>
            <a:r>
              <a:rPr lang="en-US" altLang="zh-TW" dirty="0">
                <a:solidFill>
                  <a:srgbClr val="FF0000"/>
                </a:solidFill>
              </a:rPr>
              <a:t>, col=rainbow(length(</a:t>
            </a:r>
            <a:r>
              <a:rPr lang="en-US" altLang="zh-TW" dirty="0" err="1">
                <a:solidFill>
                  <a:srgbClr val="FF0000"/>
                </a:solidFill>
              </a:rPr>
              <a:t>lbls</a:t>
            </a:r>
            <a:r>
              <a:rPr lang="en-US" altLang="zh-TW" dirty="0">
                <a:solidFill>
                  <a:srgbClr val="FF0000"/>
                </a:solidFill>
              </a:rPr>
              <a:t>)),</a:t>
            </a:r>
          </a:p>
          <a:p>
            <a:pPr marL="0" indent="0">
              <a:buNone/>
            </a:pPr>
            <a:r>
              <a:rPr lang="en-US" altLang="zh-TW" dirty="0">
                <a:solidFill>
                  <a:srgbClr val="FF0000"/>
                </a:solidFill>
              </a:rPr>
              <a:t>    main="Pie Chart of Countries</a:t>
            </a:r>
            <a:r>
              <a:rPr lang="en-US" altLang="zh-TW" dirty="0" smtClean="0">
                <a:solidFill>
                  <a:srgbClr val="FF0000"/>
                </a:solidFill>
              </a:rPr>
              <a:t>")</a:t>
            </a:r>
            <a:r>
              <a:rPr lang="zh-TW" altLang="en-US" dirty="0">
                <a:solidFill>
                  <a:srgbClr val="FF0000"/>
                </a:solidFill>
              </a:rPr>
              <a:t> </a:t>
            </a:r>
            <a:endParaRPr lang="en-US" altLang="zh-TW" dirty="0" smtClean="0">
              <a:solidFill>
                <a:srgbClr val="FF0000"/>
              </a:solidFill>
            </a:endParaRPr>
          </a:p>
          <a:p>
            <a:pPr marL="0" indent="0">
              <a:buNone/>
            </a:pPr>
            <a:r>
              <a:rPr lang="en-US" altLang="zh-TW" dirty="0" smtClean="0"/>
              <a:t># </a:t>
            </a:r>
            <a:r>
              <a:rPr lang="zh-TW" altLang="en-US" dirty="0"/>
              <a:t>畫圓餅</a:t>
            </a:r>
            <a:r>
              <a:rPr lang="zh-TW" altLang="en-US" dirty="0" smtClean="0"/>
              <a:t>圖</a:t>
            </a:r>
            <a:r>
              <a:rPr lang="en-US" altLang="zh-TW" dirty="0" smtClean="0"/>
              <a:t>, </a:t>
            </a:r>
            <a:r>
              <a:rPr lang="en-US" altLang="zh-TW" dirty="0"/>
              <a:t>col=rainbow(length(</a:t>
            </a:r>
            <a:r>
              <a:rPr lang="en-US" altLang="zh-TW" dirty="0" err="1"/>
              <a:t>lbls</a:t>
            </a:r>
            <a:r>
              <a:rPr lang="en-US" altLang="zh-TW" dirty="0" smtClean="0"/>
              <a:t>))</a:t>
            </a:r>
            <a:r>
              <a:rPr lang="zh-TW" altLang="en-US" dirty="0" smtClean="0"/>
              <a:t> 顏色用彩虹</a:t>
            </a:r>
            <a:r>
              <a:rPr lang="en-US" altLang="zh-TW" dirty="0" smtClean="0"/>
              <a:t>, </a:t>
            </a:r>
            <a:r>
              <a:rPr lang="zh-TW" altLang="en-US" dirty="0" smtClean="0"/>
              <a:t>幾個彩虹由</a:t>
            </a:r>
            <a:r>
              <a:rPr lang="en-US" altLang="zh-TW" dirty="0" smtClean="0"/>
              <a:t>length(</a:t>
            </a:r>
            <a:r>
              <a:rPr lang="en-US" altLang="zh-TW" dirty="0" err="1" smtClean="0"/>
              <a:t>lbls</a:t>
            </a:r>
            <a:r>
              <a:rPr lang="en-US" altLang="zh-TW" dirty="0" smtClean="0"/>
              <a:t>), </a:t>
            </a:r>
            <a:r>
              <a:rPr lang="en-US" altLang="zh-TW" dirty="0" err="1" smtClean="0"/>
              <a:t>lbls</a:t>
            </a:r>
            <a:r>
              <a:rPr lang="zh-TW" altLang="en-US" dirty="0" smtClean="0"/>
              <a:t>的個數決定</a:t>
            </a:r>
            <a:endParaRPr lang="zh-TW" altLang="en-US" dirty="0"/>
          </a:p>
        </p:txBody>
      </p:sp>
    </p:spTree>
    <p:extLst>
      <p:ext uri="{BB962C8B-B14F-4D97-AF65-F5344CB8AC3E}">
        <p14:creationId xmlns:p14="http://schemas.microsoft.com/office/powerpoint/2010/main" val="1308663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Pie Chart</a:t>
            </a:r>
            <a:r>
              <a:rPr lang="zh-TW" altLang="en-US" b="1" dirty="0">
                <a:solidFill>
                  <a:srgbClr val="00B050"/>
                </a:solidFill>
              </a:rPr>
              <a:t>簡單圓餅圖</a:t>
            </a:r>
          </a:p>
        </p:txBody>
      </p:sp>
      <p:pic>
        <p:nvPicPr>
          <p:cNvPr id="4" name="圖片 3"/>
          <p:cNvPicPr>
            <a:picLocks noChangeAspect="1"/>
          </p:cNvPicPr>
          <p:nvPr/>
        </p:nvPicPr>
        <p:blipFill>
          <a:blip r:embed="rId3"/>
          <a:stretch>
            <a:fillRect/>
          </a:stretch>
        </p:blipFill>
        <p:spPr>
          <a:xfrm>
            <a:off x="539552" y="1700808"/>
            <a:ext cx="7252454" cy="4787753"/>
          </a:xfrm>
          <a:prstGeom prst="rect">
            <a:avLst/>
          </a:prstGeom>
        </p:spPr>
      </p:pic>
    </p:spTree>
    <p:extLst>
      <p:ext uri="{BB962C8B-B14F-4D97-AF65-F5344CB8AC3E}">
        <p14:creationId xmlns:p14="http://schemas.microsoft.com/office/powerpoint/2010/main" val="471745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Pie Chart</a:t>
            </a:r>
            <a:r>
              <a:rPr lang="zh-TW" altLang="en-US" b="1" dirty="0">
                <a:solidFill>
                  <a:srgbClr val="00B050"/>
                </a:solidFill>
              </a:rPr>
              <a:t>簡單圓餅圖</a:t>
            </a:r>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pie(</a:t>
            </a:r>
            <a:r>
              <a:rPr lang="en-US" altLang="zh-TW" dirty="0" err="1" smtClean="0">
                <a:solidFill>
                  <a:srgbClr val="FF0000"/>
                </a:solidFill>
              </a:rPr>
              <a:t>slices,labels</a:t>
            </a:r>
            <a:r>
              <a:rPr lang="en-US" altLang="zh-TW" dirty="0" smtClean="0">
                <a:solidFill>
                  <a:srgbClr val="FF0000"/>
                </a:solidFill>
              </a:rPr>
              <a:t> </a:t>
            </a:r>
            <a:r>
              <a:rPr lang="en-US" altLang="zh-TW" dirty="0">
                <a:solidFill>
                  <a:srgbClr val="FF0000"/>
                </a:solidFill>
              </a:rPr>
              <a:t>= </a:t>
            </a:r>
            <a:r>
              <a:rPr lang="en-US" altLang="zh-TW" dirty="0" err="1">
                <a:solidFill>
                  <a:srgbClr val="FF0000"/>
                </a:solidFill>
              </a:rPr>
              <a:t>lbls</a:t>
            </a:r>
            <a:r>
              <a:rPr lang="en-US" altLang="zh-TW" dirty="0">
                <a:solidFill>
                  <a:srgbClr val="FF0000"/>
                </a:solidFill>
              </a:rPr>
              <a:t>, </a:t>
            </a:r>
            <a:r>
              <a:rPr lang="en-US" altLang="zh-TW" dirty="0" err="1">
                <a:solidFill>
                  <a:srgbClr val="FF0000"/>
                </a:solidFill>
              </a:rPr>
              <a:t>cex</a:t>
            </a:r>
            <a:r>
              <a:rPr lang="en-US" altLang="zh-TW" dirty="0">
                <a:solidFill>
                  <a:srgbClr val="FF0000"/>
                </a:solidFill>
              </a:rPr>
              <a:t>=2, col=rainbow(length(</a:t>
            </a:r>
            <a:r>
              <a:rPr lang="en-US" altLang="zh-TW" dirty="0" err="1">
                <a:solidFill>
                  <a:srgbClr val="FF0000"/>
                </a:solidFill>
              </a:rPr>
              <a:t>lbls</a:t>
            </a:r>
            <a:r>
              <a:rPr lang="en-US" altLang="zh-TW" dirty="0">
                <a:solidFill>
                  <a:srgbClr val="FF0000"/>
                </a:solidFill>
              </a:rPr>
              <a:t>)),</a:t>
            </a:r>
          </a:p>
          <a:p>
            <a:pPr marL="0" indent="0">
              <a:buNone/>
            </a:pPr>
            <a:r>
              <a:rPr lang="en-US" altLang="zh-TW" dirty="0">
                <a:solidFill>
                  <a:srgbClr val="FF0000"/>
                </a:solidFill>
              </a:rPr>
              <a:t>    main="Pie Chart of Countries", </a:t>
            </a:r>
            <a:r>
              <a:rPr lang="en-US" altLang="zh-TW" dirty="0" err="1">
                <a:solidFill>
                  <a:srgbClr val="FF0000"/>
                </a:solidFill>
              </a:rPr>
              <a:t>cex.main</a:t>
            </a:r>
            <a:r>
              <a:rPr lang="en-US" altLang="zh-TW" dirty="0">
                <a:solidFill>
                  <a:srgbClr val="FF0000"/>
                </a:solidFill>
              </a:rPr>
              <a:t>=2)</a:t>
            </a:r>
            <a:r>
              <a:rPr lang="zh-TW" altLang="en-US" dirty="0" smtClean="0">
                <a:solidFill>
                  <a:srgbClr val="FF0000"/>
                </a:solidFill>
              </a:rPr>
              <a:t> </a:t>
            </a:r>
            <a:endParaRPr lang="en-US" altLang="zh-TW" dirty="0" smtClean="0">
              <a:solidFill>
                <a:srgbClr val="FF0000"/>
              </a:solidFill>
            </a:endParaRPr>
          </a:p>
          <a:p>
            <a:pPr marL="0" indent="0">
              <a:buNone/>
            </a:pPr>
            <a:r>
              <a:rPr lang="en-US" altLang="zh-TW" dirty="0" smtClean="0"/>
              <a:t># </a:t>
            </a:r>
            <a:r>
              <a:rPr lang="zh-TW" altLang="en-US" dirty="0" smtClean="0"/>
              <a:t>畫圓餅圖</a:t>
            </a:r>
            <a:endParaRPr lang="en-US" altLang="zh-TW" dirty="0" smtClean="0"/>
          </a:p>
          <a:p>
            <a:pPr marL="0" indent="0">
              <a:buNone/>
            </a:pPr>
            <a:r>
              <a:rPr lang="en-US" altLang="zh-TW" dirty="0" smtClean="0"/>
              <a:t>#</a:t>
            </a:r>
            <a:r>
              <a:rPr lang="zh-TW" altLang="en-US" dirty="0" smtClean="0"/>
              <a:t> </a:t>
            </a:r>
            <a:r>
              <a:rPr lang="en-US" altLang="zh-TW" dirty="0" err="1" smtClean="0"/>
              <a:t>cex</a:t>
            </a:r>
            <a:r>
              <a:rPr lang="en-US" altLang="zh-TW" dirty="0" smtClean="0"/>
              <a:t>=2</a:t>
            </a:r>
            <a:r>
              <a:rPr lang="zh-TW" altLang="en-US" dirty="0" smtClean="0"/>
              <a:t> 是將標籤放大</a:t>
            </a:r>
            <a:r>
              <a:rPr lang="en-US" altLang="zh-TW" dirty="0" smtClean="0"/>
              <a:t>2</a:t>
            </a:r>
            <a:r>
              <a:rPr lang="zh-TW" altLang="en-US" dirty="0" smtClean="0"/>
              <a:t>倍</a:t>
            </a:r>
            <a:endParaRPr lang="en-US" altLang="zh-TW" dirty="0" smtClean="0"/>
          </a:p>
          <a:p>
            <a:pPr marL="0" indent="0">
              <a:buNone/>
            </a:pPr>
            <a:r>
              <a:rPr lang="en-US" altLang="zh-TW" dirty="0" smtClean="0"/>
              <a:t>#</a:t>
            </a:r>
            <a:r>
              <a:rPr lang="zh-TW" altLang="en-US" dirty="0" smtClean="0"/>
              <a:t> </a:t>
            </a:r>
            <a:r>
              <a:rPr lang="en-US" altLang="zh-TW" dirty="0" err="1" smtClean="0"/>
              <a:t>cex.main</a:t>
            </a:r>
            <a:r>
              <a:rPr lang="en-US" altLang="zh-TW" dirty="0" smtClean="0"/>
              <a:t>=2</a:t>
            </a:r>
            <a:r>
              <a:rPr lang="zh-TW" altLang="en-US" dirty="0" smtClean="0"/>
              <a:t> 是</a:t>
            </a:r>
            <a:r>
              <a:rPr lang="zh-TW" altLang="en-US" dirty="0"/>
              <a:t>將</a:t>
            </a:r>
            <a:r>
              <a:rPr lang="zh-TW" altLang="en-US" dirty="0" smtClean="0"/>
              <a:t>標題放大</a:t>
            </a:r>
            <a:r>
              <a:rPr lang="en-US" altLang="zh-TW" dirty="0"/>
              <a:t>2</a:t>
            </a:r>
            <a:r>
              <a:rPr lang="zh-TW" altLang="en-US" dirty="0"/>
              <a:t>倍</a:t>
            </a:r>
            <a:endParaRPr lang="en-US" altLang="zh-TW" dirty="0"/>
          </a:p>
          <a:p>
            <a:pPr marL="0" indent="0">
              <a:buNone/>
            </a:pPr>
            <a:endParaRPr lang="zh-TW" altLang="en-US" dirty="0"/>
          </a:p>
        </p:txBody>
      </p:sp>
    </p:spTree>
    <p:extLst>
      <p:ext uri="{BB962C8B-B14F-4D97-AF65-F5344CB8AC3E}">
        <p14:creationId xmlns:p14="http://schemas.microsoft.com/office/powerpoint/2010/main" val="4131615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Pie Chart</a:t>
            </a:r>
            <a:r>
              <a:rPr lang="zh-TW" altLang="en-US" b="1" dirty="0">
                <a:solidFill>
                  <a:srgbClr val="00B050"/>
                </a:solidFill>
              </a:rPr>
              <a:t>簡單圓餅圖</a:t>
            </a:r>
          </a:p>
        </p:txBody>
      </p:sp>
      <p:pic>
        <p:nvPicPr>
          <p:cNvPr id="4" name="圖片 3"/>
          <p:cNvPicPr>
            <a:picLocks noChangeAspect="1"/>
          </p:cNvPicPr>
          <p:nvPr/>
        </p:nvPicPr>
        <p:blipFill>
          <a:blip r:embed="rId3"/>
          <a:stretch>
            <a:fillRect/>
          </a:stretch>
        </p:blipFill>
        <p:spPr>
          <a:xfrm>
            <a:off x="611560" y="1628800"/>
            <a:ext cx="7396470" cy="4882826"/>
          </a:xfrm>
          <a:prstGeom prst="rect">
            <a:avLst/>
          </a:prstGeom>
        </p:spPr>
      </p:pic>
    </p:spTree>
    <p:extLst>
      <p:ext uri="{BB962C8B-B14F-4D97-AF65-F5344CB8AC3E}">
        <p14:creationId xmlns:p14="http://schemas.microsoft.com/office/powerpoint/2010/main" val="3412344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Pie Chart</a:t>
            </a:r>
            <a:r>
              <a:rPr lang="zh-TW" altLang="en-US" b="1" dirty="0">
                <a:solidFill>
                  <a:srgbClr val="00B050"/>
                </a:solidFill>
              </a:rPr>
              <a:t>簡單圓餅圖</a:t>
            </a:r>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slices </a:t>
            </a:r>
            <a:r>
              <a:rPr lang="en-US" altLang="zh-TW" dirty="0">
                <a:solidFill>
                  <a:srgbClr val="FF0000"/>
                </a:solidFill>
              </a:rPr>
              <a:t>&lt;- c(10, 12, 4, 16, 8) </a:t>
            </a:r>
            <a:r>
              <a:rPr lang="zh-TW" altLang="en-US" dirty="0" smtClean="0">
                <a:solidFill>
                  <a:srgbClr val="FF0000"/>
                </a:solidFill>
              </a:rPr>
              <a:t> </a:t>
            </a:r>
            <a:r>
              <a:rPr lang="en-US" altLang="zh-TW" dirty="0" smtClean="0"/>
              <a:t>#</a:t>
            </a:r>
            <a:r>
              <a:rPr lang="zh-TW" altLang="en-US" dirty="0" smtClean="0"/>
              <a:t> </a:t>
            </a:r>
            <a:r>
              <a:rPr lang="zh-TW" altLang="en-US" dirty="0"/>
              <a:t>輸入每個扇形的</a:t>
            </a:r>
            <a:r>
              <a:rPr lang="zh-TW" altLang="en-US" dirty="0" smtClean="0"/>
              <a:t>次數</a:t>
            </a:r>
            <a:endParaRPr lang="en-US" altLang="zh-TW" dirty="0">
              <a:solidFill>
                <a:srgbClr val="FF0000"/>
              </a:solidFill>
            </a:endParaRPr>
          </a:p>
          <a:p>
            <a:pPr marL="0" indent="0">
              <a:buNone/>
            </a:pPr>
            <a:r>
              <a:rPr lang="en-US" altLang="zh-TW" dirty="0" smtClean="0">
                <a:solidFill>
                  <a:srgbClr val="FF0000"/>
                </a:solidFill>
              </a:rPr>
              <a:t>&gt;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c("US", "UK", "Australia", "Germany", "France")</a:t>
            </a:r>
          </a:p>
          <a:p>
            <a:pPr marL="0" indent="0">
              <a:buNone/>
            </a:pPr>
            <a:r>
              <a:rPr lang="en-US" altLang="zh-TW" dirty="0" smtClean="0">
                <a:solidFill>
                  <a:srgbClr val="FF0000"/>
                </a:solidFill>
              </a:rPr>
              <a:t>&gt; </a:t>
            </a:r>
            <a:r>
              <a:rPr lang="en-US" altLang="zh-TW" dirty="0" err="1" smtClean="0">
                <a:solidFill>
                  <a:srgbClr val="FF0000"/>
                </a:solidFill>
              </a:rPr>
              <a:t>pct</a:t>
            </a:r>
            <a:r>
              <a:rPr lang="en-US" altLang="zh-TW" dirty="0" smtClean="0">
                <a:solidFill>
                  <a:srgbClr val="FF0000"/>
                </a:solidFill>
              </a:rPr>
              <a:t> </a:t>
            </a:r>
            <a:r>
              <a:rPr lang="en-US" altLang="zh-TW" dirty="0">
                <a:solidFill>
                  <a:srgbClr val="FF0000"/>
                </a:solidFill>
              </a:rPr>
              <a:t>&lt;- round(slices/sum(slices)*100</a:t>
            </a:r>
            <a:r>
              <a:rPr lang="en-US" altLang="zh-TW" dirty="0" smtClean="0">
                <a:solidFill>
                  <a:srgbClr val="FF0000"/>
                </a:solidFill>
              </a:rPr>
              <a:t>)</a:t>
            </a:r>
            <a:r>
              <a:rPr lang="zh-TW" altLang="en-US" dirty="0" smtClean="0">
                <a:solidFill>
                  <a:srgbClr val="FF0000"/>
                </a:solidFill>
              </a:rPr>
              <a:t> </a:t>
            </a:r>
            <a:r>
              <a:rPr lang="en-US" altLang="zh-TW" dirty="0" smtClean="0"/>
              <a:t>#</a:t>
            </a:r>
            <a:r>
              <a:rPr lang="zh-TW" altLang="en-US" dirty="0" smtClean="0"/>
              <a:t> 計算每個扇形百分比</a:t>
            </a:r>
            <a:r>
              <a:rPr lang="en-US" altLang="zh-TW" dirty="0" smtClean="0"/>
              <a:t>, </a:t>
            </a:r>
            <a:r>
              <a:rPr lang="zh-TW" altLang="en-US" dirty="0" smtClean="0"/>
              <a:t>並四捨五入到整數</a:t>
            </a:r>
            <a:endParaRPr lang="en-US" altLang="zh-TW" dirty="0"/>
          </a:p>
          <a:p>
            <a:pPr marL="0" indent="0">
              <a:buNone/>
            </a:pPr>
            <a:r>
              <a:rPr lang="en-US" altLang="zh-TW" dirty="0" smtClean="0">
                <a:solidFill>
                  <a:srgbClr val="FF0000"/>
                </a:solidFill>
              </a:rPr>
              <a:t>&gt;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paste(</a:t>
            </a:r>
            <a:r>
              <a:rPr lang="en-US" altLang="zh-TW" dirty="0" err="1">
                <a:solidFill>
                  <a:srgbClr val="FF0000"/>
                </a:solidFill>
              </a:rPr>
              <a:t>lbls</a:t>
            </a:r>
            <a:r>
              <a:rPr lang="en-US" altLang="zh-TW" dirty="0">
                <a:solidFill>
                  <a:srgbClr val="FF0000"/>
                </a:solidFill>
              </a:rPr>
              <a:t>, </a:t>
            </a:r>
            <a:r>
              <a:rPr lang="en-US" altLang="zh-TW" dirty="0" smtClean="0">
                <a:solidFill>
                  <a:srgbClr val="FF0000"/>
                </a:solidFill>
              </a:rPr>
              <a:t>“\n”, </a:t>
            </a:r>
            <a:r>
              <a:rPr lang="en-US" altLang="zh-TW" dirty="0" err="1">
                <a:solidFill>
                  <a:srgbClr val="FF0000"/>
                </a:solidFill>
              </a:rPr>
              <a:t>pct</a:t>
            </a:r>
            <a:r>
              <a:rPr lang="en-US" altLang="zh-TW" dirty="0">
                <a:solidFill>
                  <a:srgbClr val="FF0000"/>
                </a:solidFill>
              </a:rPr>
              <a:t>, </a:t>
            </a:r>
            <a:r>
              <a:rPr lang="en-US" altLang="zh-TW" dirty="0" err="1">
                <a:solidFill>
                  <a:srgbClr val="FF0000"/>
                </a:solidFill>
              </a:rPr>
              <a:t>sep</a:t>
            </a:r>
            <a:r>
              <a:rPr lang="en-US" altLang="zh-TW" dirty="0" smtClean="0">
                <a:solidFill>
                  <a:srgbClr val="FF0000"/>
                </a:solidFill>
              </a:rPr>
              <a:t>=“”)</a:t>
            </a:r>
            <a:r>
              <a:rPr lang="zh-TW" altLang="en-US" dirty="0" smtClean="0">
                <a:solidFill>
                  <a:srgbClr val="FF0000"/>
                </a:solidFill>
              </a:rPr>
              <a:t> </a:t>
            </a:r>
            <a:r>
              <a:rPr lang="en-US" altLang="zh-TW" dirty="0"/>
              <a:t>#</a:t>
            </a:r>
            <a:r>
              <a:rPr lang="zh-TW" altLang="en-US" dirty="0"/>
              <a:t> </a:t>
            </a:r>
            <a:r>
              <a:rPr lang="zh-TW" altLang="en-US" dirty="0" smtClean="0"/>
              <a:t>印出</a:t>
            </a:r>
            <a:r>
              <a:rPr lang="zh-TW" altLang="en-US" dirty="0"/>
              <a:t>標籤</a:t>
            </a:r>
            <a:r>
              <a:rPr lang="en-US" altLang="zh-TW" dirty="0" smtClean="0"/>
              <a:t>, </a:t>
            </a:r>
            <a:r>
              <a:rPr lang="zh-TW" altLang="en-US" dirty="0" smtClean="0"/>
              <a:t>然後換列</a:t>
            </a:r>
            <a:r>
              <a:rPr lang="en-US" altLang="zh-TW" dirty="0" smtClean="0"/>
              <a:t>, </a:t>
            </a:r>
            <a:r>
              <a:rPr lang="zh-TW" altLang="en-US" dirty="0" smtClean="0"/>
              <a:t>再增加百分比到</a:t>
            </a:r>
            <a:r>
              <a:rPr lang="zh-TW" altLang="en-US" dirty="0"/>
              <a:t>標籤</a:t>
            </a:r>
            <a:r>
              <a:rPr lang="en-US" altLang="zh-TW" dirty="0"/>
              <a:t> </a:t>
            </a:r>
          </a:p>
          <a:p>
            <a:pPr marL="0" indent="0">
              <a:buNone/>
            </a:pPr>
            <a:r>
              <a:rPr lang="en-US" altLang="zh-TW" dirty="0" smtClean="0">
                <a:solidFill>
                  <a:srgbClr val="FF0000"/>
                </a:solidFill>
              </a:rPr>
              <a:t>&gt;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paste(</a:t>
            </a:r>
            <a:r>
              <a:rPr lang="en-US" altLang="zh-TW" dirty="0" err="1">
                <a:solidFill>
                  <a:srgbClr val="FF0000"/>
                </a:solidFill>
              </a:rPr>
              <a:t>lbls</a:t>
            </a:r>
            <a:r>
              <a:rPr lang="en-US" altLang="zh-TW" dirty="0">
                <a:solidFill>
                  <a:srgbClr val="FF0000"/>
                </a:solidFill>
              </a:rPr>
              <a:t>, "%", </a:t>
            </a:r>
            <a:r>
              <a:rPr lang="en-US" altLang="zh-TW" dirty="0" err="1">
                <a:solidFill>
                  <a:srgbClr val="FF0000"/>
                </a:solidFill>
              </a:rPr>
              <a:t>sep</a:t>
            </a:r>
            <a:r>
              <a:rPr lang="en-US" altLang="zh-TW" dirty="0" smtClean="0">
                <a:solidFill>
                  <a:srgbClr val="FF0000"/>
                </a:solidFill>
              </a:rPr>
              <a:t>="")</a:t>
            </a:r>
            <a:r>
              <a:rPr lang="en-US" altLang="zh-TW" dirty="0"/>
              <a:t> #</a:t>
            </a:r>
            <a:r>
              <a:rPr lang="zh-TW" altLang="en-US" dirty="0">
                <a:solidFill>
                  <a:srgbClr val="FF0000"/>
                </a:solidFill>
              </a:rPr>
              <a:t> </a:t>
            </a:r>
            <a:r>
              <a:rPr lang="zh-TW" altLang="en-US" dirty="0"/>
              <a:t>增加</a:t>
            </a:r>
            <a:r>
              <a:rPr lang="en-US" altLang="zh-TW" dirty="0">
                <a:solidFill>
                  <a:srgbClr val="FF0000"/>
                </a:solidFill>
              </a:rPr>
              <a:t>%</a:t>
            </a:r>
            <a:r>
              <a:rPr lang="zh-TW" altLang="en-US" dirty="0">
                <a:solidFill>
                  <a:srgbClr val="FF0000"/>
                </a:solidFill>
              </a:rPr>
              <a:t> 符號</a:t>
            </a:r>
            <a:r>
              <a:rPr lang="zh-TW" altLang="en-US" dirty="0"/>
              <a:t>到標籤</a:t>
            </a:r>
            <a:r>
              <a:rPr lang="en-US" altLang="zh-TW" dirty="0"/>
              <a:t> </a:t>
            </a:r>
            <a:endParaRPr lang="en-US" altLang="zh-TW" dirty="0">
              <a:solidFill>
                <a:srgbClr val="FF0000"/>
              </a:solidFill>
            </a:endParaRPr>
          </a:p>
          <a:p>
            <a:pPr marL="0" indent="0">
              <a:buNone/>
            </a:pPr>
            <a:r>
              <a:rPr lang="en-US" altLang="zh-TW" dirty="0" smtClean="0">
                <a:solidFill>
                  <a:srgbClr val="FF0000"/>
                </a:solidFill>
              </a:rPr>
              <a:t>&gt; pie(slices</a:t>
            </a:r>
            <a:r>
              <a:rPr lang="en-US" altLang="zh-TW" dirty="0">
                <a:solidFill>
                  <a:srgbClr val="FF0000"/>
                </a:solidFill>
              </a:rPr>
              <a:t>, labels = </a:t>
            </a:r>
            <a:r>
              <a:rPr lang="en-US" altLang="zh-TW" dirty="0" err="1">
                <a:solidFill>
                  <a:srgbClr val="FF0000"/>
                </a:solidFill>
              </a:rPr>
              <a:t>lbls</a:t>
            </a:r>
            <a:r>
              <a:rPr lang="en-US" altLang="zh-TW" dirty="0">
                <a:solidFill>
                  <a:srgbClr val="FF0000"/>
                </a:solidFill>
              </a:rPr>
              <a:t>, col=rainbow(length(</a:t>
            </a:r>
            <a:r>
              <a:rPr lang="en-US" altLang="zh-TW" dirty="0" err="1">
                <a:solidFill>
                  <a:srgbClr val="FF0000"/>
                </a:solidFill>
              </a:rPr>
              <a:t>lbls</a:t>
            </a:r>
            <a:r>
              <a:rPr lang="en-US" altLang="zh-TW" dirty="0">
                <a:solidFill>
                  <a:srgbClr val="FF0000"/>
                </a:solidFill>
              </a:rPr>
              <a:t>)),</a:t>
            </a:r>
          </a:p>
          <a:p>
            <a:pPr marL="0" indent="0">
              <a:buNone/>
            </a:pPr>
            <a:r>
              <a:rPr lang="en-US" altLang="zh-TW" dirty="0">
                <a:solidFill>
                  <a:srgbClr val="FF0000"/>
                </a:solidFill>
              </a:rPr>
              <a:t>    main="Pie Chart of </a:t>
            </a:r>
            <a:r>
              <a:rPr lang="en-US" altLang="zh-TW" dirty="0" smtClean="0">
                <a:solidFill>
                  <a:srgbClr val="FF0000"/>
                </a:solidFill>
              </a:rPr>
              <a:t>Countries \</a:t>
            </a:r>
            <a:r>
              <a:rPr lang="en-US" altLang="zh-TW" dirty="0">
                <a:solidFill>
                  <a:srgbClr val="FF0000"/>
                </a:solidFill>
              </a:rPr>
              <a:t>n (with percentage)")</a:t>
            </a:r>
          </a:p>
          <a:p>
            <a:pPr marL="0" indent="0">
              <a:buNone/>
            </a:pPr>
            <a:r>
              <a:rPr lang="en-US" altLang="zh-TW" dirty="0" smtClean="0"/>
              <a:t># </a:t>
            </a:r>
            <a:r>
              <a:rPr lang="zh-TW" altLang="en-US" dirty="0" smtClean="0"/>
              <a:t>畫圓餅圖</a:t>
            </a:r>
            <a:endParaRPr lang="en-US" altLang="zh-TW" dirty="0" smtClean="0"/>
          </a:p>
          <a:p>
            <a:pPr marL="0" indent="0">
              <a:buNone/>
            </a:pPr>
            <a:r>
              <a:rPr lang="en-US" altLang="zh-TW" dirty="0" smtClean="0"/>
              <a:t>#</a:t>
            </a:r>
            <a:r>
              <a:rPr lang="zh-TW" altLang="en-US" dirty="0" smtClean="0"/>
              <a:t> </a:t>
            </a:r>
            <a:r>
              <a:rPr lang="en-US" altLang="zh-TW" dirty="0">
                <a:solidFill>
                  <a:srgbClr val="FF0000"/>
                </a:solidFill>
              </a:rPr>
              <a:t>\</a:t>
            </a:r>
            <a:r>
              <a:rPr lang="en-US" altLang="zh-TW" dirty="0" smtClean="0">
                <a:solidFill>
                  <a:srgbClr val="FF0000"/>
                </a:solidFill>
              </a:rPr>
              <a:t>n</a:t>
            </a:r>
            <a:r>
              <a:rPr lang="zh-TW" altLang="en-US" dirty="0" smtClean="0">
                <a:solidFill>
                  <a:srgbClr val="FF0000"/>
                </a:solidFill>
              </a:rPr>
              <a:t> </a:t>
            </a:r>
            <a:r>
              <a:rPr lang="zh-TW" altLang="en-US" dirty="0" smtClean="0"/>
              <a:t>代表換列</a:t>
            </a:r>
            <a:endParaRPr lang="zh-TW" altLang="en-US" dirty="0"/>
          </a:p>
        </p:txBody>
      </p:sp>
    </p:spTree>
    <p:extLst>
      <p:ext uri="{BB962C8B-B14F-4D97-AF65-F5344CB8AC3E}">
        <p14:creationId xmlns:p14="http://schemas.microsoft.com/office/powerpoint/2010/main" val="534034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Pie Chart</a:t>
            </a:r>
            <a:r>
              <a:rPr lang="zh-TW" altLang="en-US" b="1" dirty="0">
                <a:solidFill>
                  <a:srgbClr val="00B050"/>
                </a:solidFill>
              </a:rPr>
              <a:t>簡單圓餅圖</a:t>
            </a:r>
          </a:p>
        </p:txBody>
      </p:sp>
      <p:pic>
        <p:nvPicPr>
          <p:cNvPr id="4" name="圖片 3"/>
          <p:cNvPicPr>
            <a:picLocks noChangeAspect="1"/>
          </p:cNvPicPr>
          <p:nvPr/>
        </p:nvPicPr>
        <p:blipFill>
          <a:blip r:embed="rId3"/>
          <a:stretch>
            <a:fillRect/>
          </a:stretch>
        </p:blipFill>
        <p:spPr>
          <a:xfrm>
            <a:off x="611560" y="1700808"/>
            <a:ext cx="6552728" cy="5093722"/>
          </a:xfrm>
          <a:prstGeom prst="rect">
            <a:avLst/>
          </a:prstGeom>
        </p:spPr>
      </p:pic>
    </p:spTree>
    <p:extLst>
      <p:ext uri="{BB962C8B-B14F-4D97-AF65-F5344CB8AC3E}">
        <p14:creationId xmlns:p14="http://schemas.microsoft.com/office/powerpoint/2010/main" val="2489445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3D </a:t>
            </a:r>
            <a:r>
              <a:rPr lang="en-US" altLang="zh-TW" b="1" dirty="0" smtClean="0">
                <a:solidFill>
                  <a:srgbClr val="00B050"/>
                </a:solidFill>
              </a:rPr>
              <a:t>Pie Chart</a:t>
            </a:r>
            <a:r>
              <a:rPr lang="zh-TW" altLang="en-US" b="1" dirty="0" smtClean="0">
                <a:solidFill>
                  <a:srgbClr val="00B050"/>
                </a:solidFill>
              </a:rPr>
              <a:t>立體圓</a:t>
            </a:r>
            <a:r>
              <a:rPr lang="zh-TW" altLang="en-US" b="1" dirty="0">
                <a:solidFill>
                  <a:srgbClr val="00B050"/>
                </a:solidFill>
              </a:rPr>
              <a:t>餅圖</a:t>
            </a:r>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FF0000"/>
                </a:solidFill>
              </a:rPr>
              <a:t>&gt; </a:t>
            </a:r>
            <a:r>
              <a:rPr lang="en-US" altLang="zh-TW" dirty="0" err="1" smtClean="0">
                <a:solidFill>
                  <a:srgbClr val="FF0000"/>
                </a:solidFill>
              </a:rPr>
              <a:t>install.packages</a:t>
            </a:r>
            <a:r>
              <a:rPr lang="en-US" altLang="zh-TW" dirty="0" smtClean="0">
                <a:solidFill>
                  <a:srgbClr val="FF0000"/>
                </a:solidFill>
              </a:rPr>
              <a:t>(“</a:t>
            </a:r>
            <a:r>
              <a:rPr lang="en-US" altLang="zh-TW" dirty="0" err="1" smtClean="0">
                <a:solidFill>
                  <a:srgbClr val="FF0000"/>
                </a:solidFill>
              </a:rPr>
              <a:t>plotrix</a:t>
            </a:r>
            <a:r>
              <a:rPr lang="en-US" altLang="zh-TW" dirty="0" smtClean="0">
                <a:solidFill>
                  <a:srgbClr val="FF0000"/>
                </a:solidFill>
              </a:rPr>
              <a:t>”)</a:t>
            </a:r>
            <a:r>
              <a:rPr lang="zh-TW" altLang="en-US" dirty="0" smtClean="0">
                <a:solidFill>
                  <a:srgbClr val="FF0000"/>
                </a:solidFill>
              </a:rPr>
              <a:t>  </a:t>
            </a:r>
            <a:r>
              <a:rPr lang="en-US" altLang="zh-TW" dirty="0" smtClean="0"/>
              <a:t>#</a:t>
            </a:r>
            <a:r>
              <a:rPr lang="zh-TW" altLang="en-US" dirty="0" smtClean="0"/>
              <a:t> 安裝</a:t>
            </a:r>
            <a:r>
              <a:rPr lang="en-US" altLang="zh-TW" dirty="0" err="1" smtClean="0"/>
              <a:t>plotrix</a:t>
            </a:r>
            <a:r>
              <a:rPr lang="zh-TW" altLang="en-US" dirty="0" smtClean="0"/>
              <a:t>套件</a:t>
            </a:r>
            <a:endParaRPr lang="en-US" altLang="zh-TW" dirty="0"/>
          </a:p>
          <a:p>
            <a:pPr marL="0" indent="0">
              <a:buNone/>
            </a:pPr>
            <a:r>
              <a:rPr lang="en-US" altLang="zh-TW" dirty="0" smtClean="0">
                <a:solidFill>
                  <a:srgbClr val="FF0000"/>
                </a:solidFill>
              </a:rPr>
              <a:t>&gt; library(</a:t>
            </a:r>
            <a:r>
              <a:rPr lang="en-US" altLang="zh-TW" dirty="0" err="1" smtClean="0">
                <a:solidFill>
                  <a:srgbClr val="FF0000"/>
                </a:solidFill>
              </a:rPr>
              <a:t>plotrix</a:t>
            </a:r>
            <a:r>
              <a:rPr lang="en-US" altLang="zh-TW" dirty="0" smtClean="0">
                <a:solidFill>
                  <a:srgbClr val="FF0000"/>
                </a:solidFill>
              </a:rPr>
              <a:t>)</a:t>
            </a:r>
            <a:r>
              <a:rPr lang="en-US" altLang="zh-TW" dirty="0"/>
              <a:t> </a:t>
            </a:r>
            <a:r>
              <a:rPr lang="zh-TW" altLang="en-US" dirty="0" smtClean="0"/>
              <a:t>  </a:t>
            </a:r>
            <a:r>
              <a:rPr lang="en-US" altLang="zh-TW" dirty="0" smtClean="0"/>
              <a:t>#</a:t>
            </a:r>
            <a:r>
              <a:rPr lang="zh-TW" altLang="en-US" dirty="0"/>
              <a:t>連接</a:t>
            </a:r>
            <a:r>
              <a:rPr lang="en-US" altLang="zh-TW" dirty="0" err="1" smtClean="0"/>
              <a:t>plotrix</a:t>
            </a:r>
            <a:r>
              <a:rPr lang="zh-TW" altLang="en-US" dirty="0" smtClean="0"/>
              <a:t>套件</a:t>
            </a:r>
            <a:endParaRPr lang="en-US" altLang="zh-TW" dirty="0">
              <a:solidFill>
                <a:srgbClr val="FF0000"/>
              </a:solidFill>
            </a:endParaRPr>
          </a:p>
          <a:p>
            <a:pPr marL="0" indent="0">
              <a:buNone/>
            </a:pPr>
            <a:r>
              <a:rPr lang="en-US" altLang="zh-TW" dirty="0" smtClean="0">
                <a:solidFill>
                  <a:srgbClr val="FF0000"/>
                </a:solidFill>
              </a:rPr>
              <a:t>&gt; slices </a:t>
            </a:r>
            <a:r>
              <a:rPr lang="en-US" altLang="zh-TW" dirty="0">
                <a:solidFill>
                  <a:srgbClr val="FF0000"/>
                </a:solidFill>
              </a:rPr>
              <a:t>&lt;- c(10, 12, 4, 16, 8) </a:t>
            </a:r>
            <a:r>
              <a:rPr lang="en-US" altLang="zh-TW" dirty="0"/>
              <a:t>#</a:t>
            </a:r>
            <a:r>
              <a:rPr lang="zh-TW" altLang="en-US" dirty="0"/>
              <a:t> 輸入每個扇形的</a:t>
            </a:r>
            <a:r>
              <a:rPr lang="zh-TW" altLang="en-US" dirty="0" smtClean="0"/>
              <a:t>次數</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c("US", "UK", "Australia", "Germany", "France</a:t>
            </a:r>
            <a:r>
              <a:rPr lang="en-US" altLang="zh-TW" dirty="0" smtClean="0">
                <a:solidFill>
                  <a:srgbClr val="FF0000"/>
                </a:solidFill>
              </a:rPr>
              <a:t>")</a:t>
            </a:r>
            <a:r>
              <a:rPr lang="en-US" altLang="zh-TW" dirty="0"/>
              <a:t> </a:t>
            </a:r>
            <a:endParaRPr lang="en-US" altLang="zh-TW" dirty="0" smtClean="0"/>
          </a:p>
          <a:p>
            <a:pPr marL="0" indent="0">
              <a:buNone/>
            </a:pPr>
            <a:r>
              <a:rPr lang="zh-TW" altLang="en-US" dirty="0"/>
              <a:t> </a:t>
            </a:r>
            <a:r>
              <a:rPr lang="zh-TW" altLang="en-US" dirty="0" smtClean="0"/>
              <a:t>  </a:t>
            </a:r>
            <a:r>
              <a:rPr lang="en-US" altLang="zh-TW" dirty="0" smtClean="0"/>
              <a:t>#</a:t>
            </a:r>
            <a:r>
              <a:rPr lang="zh-TW" altLang="en-US" dirty="0" smtClean="0"/>
              <a:t> </a:t>
            </a:r>
            <a:r>
              <a:rPr lang="zh-TW" altLang="en-US" dirty="0"/>
              <a:t>輸入每個扇形的標籤</a:t>
            </a:r>
            <a:endParaRPr lang="en-US" altLang="zh-TW" dirty="0">
              <a:solidFill>
                <a:srgbClr val="FF0000"/>
              </a:solidFill>
            </a:endParaRPr>
          </a:p>
          <a:p>
            <a:pPr marL="0" indent="0">
              <a:buNone/>
            </a:pPr>
            <a:r>
              <a:rPr lang="en-US" altLang="zh-TW" dirty="0" smtClean="0">
                <a:solidFill>
                  <a:srgbClr val="FF0000"/>
                </a:solidFill>
              </a:rPr>
              <a:t>&gt; pie</a:t>
            </a:r>
            <a:r>
              <a:rPr lang="en-US" altLang="zh-TW" dirty="0" smtClean="0">
                <a:solidFill>
                  <a:srgbClr val="00B050"/>
                </a:solidFill>
              </a:rPr>
              <a:t>3D</a:t>
            </a:r>
            <a:r>
              <a:rPr lang="en-US" altLang="zh-TW" dirty="0" smtClean="0">
                <a:solidFill>
                  <a:srgbClr val="FF0000"/>
                </a:solidFill>
              </a:rPr>
              <a:t>(slices, labels=</a:t>
            </a:r>
            <a:r>
              <a:rPr lang="en-US" altLang="zh-TW" dirty="0" err="1" smtClean="0">
                <a:solidFill>
                  <a:srgbClr val="FF0000"/>
                </a:solidFill>
              </a:rPr>
              <a:t>lbls</a:t>
            </a:r>
            <a:r>
              <a:rPr lang="en-US" altLang="zh-TW" dirty="0" smtClean="0">
                <a:solidFill>
                  <a:srgbClr val="FF0000"/>
                </a:solidFill>
              </a:rPr>
              <a:t>, </a:t>
            </a:r>
            <a:r>
              <a:rPr lang="en-US" altLang="zh-TW" dirty="0" smtClean="0">
                <a:solidFill>
                  <a:srgbClr val="00B050"/>
                </a:solidFill>
              </a:rPr>
              <a:t>explode=0.1</a:t>
            </a:r>
            <a:r>
              <a:rPr lang="en-US" altLang="zh-TW" dirty="0">
                <a:solidFill>
                  <a:srgbClr val="FF0000"/>
                </a:solidFill>
              </a:rPr>
              <a:t>,</a:t>
            </a:r>
          </a:p>
          <a:p>
            <a:pPr marL="0" indent="0">
              <a:buNone/>
            </a:pPr>
            <a:r>
              <a:rPr lang="en-US" altLang="zh-TW" dirty="0">
                <a:solidFill>
                  <a:srgbClr val="FF0000"/>
                </a:solidFill>
              </a:rPr>
              <a:t>      main="Pie Chart of Countries </a:t>
            </a:r>
            <a:r>
              <a:rPr lang="en-US" altLang="zh-TW" dirty="0" smtClean="0">
                <a:solidFill>
                  <a:srgbClr val="FF0000"/>
                </a:solidFill>
              </a:rPr>
              <a:t>")</a:t>
            </a:r>
          </a:p>
          <a:p>
            <a:pPr marL="0" indent="0">
              <a:buNone/>
            </a:pPr>
            <a:r>
              <a:rPr lang="en-US" altLang="zh-TW" dirty="0"/>
              <a:t># </a:t>
            </a:r>
            <a:r>
              <a:rPr lang="zh-TW" altLang="en-US" dirty="0" smtClean="0"/>
              <a:t>畫立體圓</a:t>
            </a:r>
            <a:r>
              <a:rPr lang="zh-TW" altLang="en-US" dirty="0"/>
              <a:t>餅圖</a:t>
            </a:r>
            <a:endParaRPr lang="en-US" altLang="zh-TW" dirty="0"/>
          </a:p>
          <a:p>
            <a:pPr marL="0" indent="0">
              <a:buNone/>
            </a:pPr>
            <a:r>
              <a:rPr lang="en-US" altLang="zh-TW" dirty="0"/>
              <a:t>#</a:t>
            </a:r>
            <a:r>
              <a:rPr lang="zh-TW" altLang="en-US" dirty="0"/>
              <a:t> </a:t>
            </a:r>
            <a:r>
              <a:rPr lang="en-US" altLang="zh-TW" dirty="0"/>
              <a:t>explode=0.1</a:t>
            </a:r>
            <a:r>
              <a:rPr lang="zh-TW" altLang="en-US" dirty="0"/>
              <a:t> 是將</a:t>
            </a:r>
            <a:r>
              <a:rPr lang="en-US" altLang="zh-TW" dirty="0"/>
              <a:t>3D</a:t>
            </a:r>
            <a:r>
              <a:rPr lang="zh-TW" altLang="en-US" dirty="0"/>
              <a:t>扇形爆開</a:t>
            </a:r>
            <a:r>
              <a:rPr lang="en-US" altLang="zh-TW" dirty="0"/>
              <a:t>0.1</a:t>
            </a:r>
          </a:p>
          <a:p>
            <a:pPr marL="0" indent="0">
              <a:buNone/>
            </a:pPr>
            <a:endParaRPr lang="zh-TW" altLang="en-US" dirty="0"/>
          </a:p>
        </p:txBody>
      </p:sp>
    </p:spTree>
    <p:extLst>
      <p:ext uri="{BB962C8B-B14F-4D97-AF65-F5344CB8AC3E}">
        <p14:creationId xmlns:p14="http://schemas.microsoft.com/office/powerpoint/2010/main" val="8768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汽車趨勢資料</a:t>
            </a:r>
          </a:p>
        </p:txBody>
      </p:sp>
      <p:sp>
        <p:nvSpPr>
          <p:cNvPr id="3" name="內容版面配置區 2"/>
          <p:cNvSpPr>
            <a:spLocks noGrp="1"/>
          </p:cNvSpPr>
          <p:nvPr>
            <p:ph idx="1"/>
          </p:nvPr>
        </p:nvSpPr>
        <p:spPr/>
        <p:txBody>
          <a:bodyPr>
            <a:normAutofit/>
          </a:bodyPr>
          <a:lstStyle/>
          <a:p>
            <a:r>
              <a:rPr lang="zh-TW" altLang="en-US" sz="2800" dirty="0" smtClean="0"/>
              <a:t>資料集中有</a:t>
            </a:r>
            <a:r>
              <a:rPr lang="en-US" altLang="zh-TW" sz="2800" dirty="0" smtClean="0"/>
              <a:t>11</a:t>
            </a:r>
            <a:r>
              <a:rPr lang="zh-TW" altLang="en-US" sz="2800" dirty="0" smtClean="0"/>
              <a:t>個變數</a:t>
            </a:r>
            <a:r>
              <a:rPr lang="en-US" altLang="zh-TW" sz="2800" dirty="0" smtClean="0"/>
              <a:t>32</a:t>
            </a:r>
            <a:r>
              <a:rPr lang="zh-TW" altLang="en-US" sz="2800" dirty="0" smtClean="0"/>
              <a:t>個觀察值</a:t>
            </a:r>
            <a:endParaRPr lang="en-US" altLang="zh-TW" sz="2800" dirty="0"/>
          </a:p>
          <a:p>
            <a:r>
              <a:rPr lang="en-US" altLang="zh-TW" sz="2800" dirty="0" smtClean="0"/>
              <a:t>mpg</a:t>
            </a:r>
            <a:r>
              <a:rPr lang="en-US" altLang="zh-TW" sz="2800" dirty="0"/>
              <a:t>	 Miles/(US) </a:t>
            </a:r>
            <a:r>
              <a:rPr lang="en-US" altLang="zh-TW" sz="2800" dirty="0" smtClean="0"/>
              <a:t>gallon</a:t>
            </a:r>
            <a:r>
              <a:rPr lang="zh-TW" altLang="en-US" sz="2800" dirty="0" smtClean="0"/>
              <a:t> 公哩</a:t>
            </a:r>
            <a:r>
              <a:rPr lang="en-US" altLang="zh-TW" sz="2800" dirty="0" smtClean="0"/>
              <a:t>/</a:t>
            </a:r>
            <a:r>
              <a:rPr lang="zh-TW" altLang="en-US" sz="2800" dirty="0" smtClean="0"/>
              <a:t>加侖</a:t>
            </a:r>
            <a:endParaRPr lang="en-US" altLang="zh-TW" sz="2800" dirty="0"/>
          </a:p>
          <a:p>
            <a:r>
              <a:rPr lang="en-US" altLang="zh-TW" sz="2800" dirty="0" err="1" smtClean="0"/>
              <a:t>cyl</a:t>
            </a:r>
            <a:r>
              <a:rPr lang="en-US" altLang="zh-TW" sz="2800" dirty="0"/>
              <a:t>	 Number of </a:t>
            </a:r>
            <a:r>
              <a:rPr lang="en-US" altLang="zh-TW" sz="2800" dirty="0" smtClean="0"/>
              <a:t>cylinders</a:t>
            </a:r>
            <a:r>
              <a:rPr lang="zh-TW" altLang="en-US" sz="2800" dirty="0" smtClean="0"/>
              <a:t> 氣缸</a:t>
            </a:r>
            <a:r>
              <a:rPr lang="zh-TW" altLang="en-US" sz="2800" dirty="0"/>
              <a:t>數</a:t>
            </a:r>
            <a:endParaRPr lang="en-US" altLang="zh-TW" sz="2800" dirty="0"/>
          </a:p>
          <a:p>
            <a:r>
              <a:rPr lang="en-US" altLang="zh-TW" sz="2800" dirty="0" err="1" smtClean="0"/>
              <a:t>disp</a:t>
            </a:r>
            <a:r>
              <a:rPr lang="en-US" altLang="zh-TW" sz="2800" dirty="0"/>
              <a:t>	 Displacement (cu.in</a:t>
            </a:r>
            <a:r>
              <a:rPr lang="en-US" altLang="zh-TW" sz="2800" dirty="0" smtClean="0"/>
              <a:t>.)</a:t>
            </a:r>
            <a:r>
              <a:rPr lang="zh-TW" altLang="en-US" sz="2800" dirty="0" smtClean="0"/>
              <a:t> 容量</a:t>
            </a:r>
            <a:endParaRPr lang="en-US" altLang="zh-TW" sz="2800" dirty="0"/>
          </a:p>
          <a:p>
            <a:r>
              <a:rPr lang="en-US" altLang="zh-TW" sz="2800" dirty="0" err="1" smtClean="0"/>
              <a:t>hp</a:t>
            </a:r>
            <a:r>
              <a:rPr lang="en-US" altLang="zh-TW" sz="2800" dirty="0"/>
              <a:t>	 Gross </a:t>
            </a:r>
            <a:r>
              <a:rPr lang="en-US" altLang="zh-TW" sz="2800" dirty="0" smtClean="0"/>
              <a:t>horsepower</a:t>
            </a:r>
            <a:r>
              <a:rPr lang="zh-TW" altLang="en-US" sz="2800" dirty="0" smtClean="0"/>
              <a:t> 總</a:t>
            </a:r>
            <a:r>
              <a:rPr lang="zh-TW" altLang="en-US" sz="2800" dirty="0"/>
              <a:t>馬力</a:t>
            </a:r>
            <a:endParaRPr lang="en-US" altLang="zh-TW" sz="2800" dirty="0"/>
          </a:p>
          <a:p>
            <a:r>
              <a:rPr lang="en-US" altLang="zh-TW" sz="2800" dirty="0" smtClean="0"/>
              <a:t>drat</a:t>
            </a:r>
            <a:r>
              <a:rPr lang="en-US" altLang="zh-TW" sz="2800" dirty="0"/>
              <a:t>	 Rear axle </a:t>
            </a:r>
            <a:r>
              <a:rPr lang="en-US" altLang="zh-TW" sz="2800" dirty="0" smtClean="0"/>
              <a:t>ratio</a:t>
            </a:r>
            <a:r>
              <a:rPr lang="zh-TW" altLang="en-US" sz="2800" dirty="0" smtClean="0"/>
              <a:t> </a:t>
            </a:r>
            <a:r>
              <a:rPr lang="zh-TW" altLang="en-US" sz="2800" dirty="0"/>
              <a:t> 後</a:t>
            </a:r>
            <a:r>
              <a:rPr lang="zh-TW" altLang="en-US" sz="2800" dirty="0" smtClean="0"/>
              <a:t>輪軸比</a:t>
            </a:r>
            <a:endParaRPr lang="en-US" altLang="zh-TW" sz="2800" dirty="0"/>
          </a:p>
        </p:txBody>
      </p:sp>
    </p:spTree>
    <p:extLst>
      <p:ext uri="{BB962C8B-B14F-4D97-AF65-F5344CB8AC3E}">
        <p14:creationId xmlns:p14="http://schemas.microsoft.com/office/powerpoint/2010/main" val="2383772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3D Pie Chart</a:t>
            </a:r>
            <a:r>
              <a:rPr lang="zh-TW" altLang="en-US" b="1" dirty="0">
                <a:solidFill>
                  <a:srgbClr val="00B050"/>
                </a:solidFill>
              </a:rPr>
              <a:t>立體圓餅圖</a:t>
            </a:r>
          </a:p>
        </p:txBody>
      </p:sp>
      <p:pic>
        <p:nvPicPr>
          <p:cNvPr id="3" name="圖片 2"/>
          <p:cNvPicPr>
            <a:picLocks noChangeAspect="1"/>
          </p:cNvPicPr>
          <p:nvPr/>
        </p:nvPicPr>
        <p:blipFill>
          <a:blip r:embed="rId3"/>
          <a:stretch>
            <a:fillRect/>
          </a:stretch>
        </p:blipFill>
        <p:spPr>
          <a:xfrm>
            <a:off x="432919" y="1412776"/>
            <a:ext cx="8126727" cy="5364910"/>
          </a:xfrm>
          <a:prstGeom prst="rect">
            <a:avLst/>
          </a:prstGeom>
        </p:spPr>
      </p:pic>
    </p:spTree>
    <p:extLst>
      <p:ext uri="{BB962C8B-B14F-4D97-AF65-F5344CB8AC3E}">
        <p14:creationId xmlns:p14="http://schemas.microsoft.com/office/powerpoint/2010/main" val="2923591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Donut </a:t>
            </a:r>
            <a:r>
              <a:rPr lang="en-US" altLang="zh-TW" b="1" dirty="0" smtClean="0">
                <a:solidFill>
                  <a:srgbClr val="00B050"/>
                </a:solidFill>
              </a:rPr>
              <a:t>plot</a:t>
            </a:r>
            <a:r>
              <a:rPr lang="zh-TW" altLang="en-US" b="1" dirty="0" smtClean="0">
                <a:solidFill>
                  <a:srgbClr val="00B050"/>
                </a:solidFill>
              </a:rPr>
              <a:t>甜甜圈圖</a:t>
            </a:r>
            <a:r>
              <a:rPr lang="en-US" altLang="zh-TW" b="1" dirty="0" smtClean="0">
                <a:solidFill>
                  <a:srgbClr val="00B050"/>
                </a:solidFill>
              </a:rPr>
              <a:t>, </a:t>
            </a:r>
            <a:r>
              <a:rPr lang="zh-TW" altLang="en-US" b="1" dirty="0" smtClean="0">
                <a:solidFill>
                  <a:srgbClr val="00B050"/>
                </a:solidFill>
              </a:rPr>
              <a:t>環狀圖</a:t>
            </a:r>
            <a:endParaRPr lang="zh-TW" altLang="en-US" b="1" dirty="0">
              <a:solidFill>
                <a:srgbClr val="00B050"/>
              </a:solidFill>
            </a:endParaRPr>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FF0000"/>
                </a:solidFill>
              </a:rPr>
              <a:t>&gt;</a:t>
            </a:r>
            <a:r>
              <a:rPr lang="zh-TW" altLang="en-US" dirty="0" smtClean="0">
                <a:solidFill>
                  <a:srgbClr val="FF0000"/>
                </a:solidFill>
              </a:rPr>
              <a:t> </a:t>
            </a:r>
            <a:endParaRPr lang="en-US" altLang="zh-TW" dirty="0">
              <a:solidFill>
                <a:srgbClr val="FF0000"/>
              </a:solidFill>
            </a:endParaRPr>
          </a:p>
          <a:p>
            <a:pPr marL="0" indent="0">
              <a:buNone/>
            </a:pPr>
            <a:r>
              <a:rPr lang="en-US" altLang="zh-TW" dirty="0" smtClean="0">
                <a:solidFill>
                  <a:srgbClr val="FF0000"/>
                </a:solidFill>
              </a:rPr>
              <a:t>&gt; slices </a:t>
            </a:r>
            <a:r>
              <a:rPr lang="en-US" altLang="zh-TW" dirty="0">
                <a:solidFill>
                  <a:srgbClr val="FF0000"/>
                </a:solidFill>
              </a:rPr>
              <a:t>&lt;- c(10, 12, 4, 16, 8) </a:t>
            </a:r>
            <a:r>
              <a:rPr lang="en-US" altLang="zh-TW" dirty="0"/>
              <a:t>#</a:t>
            </a:r>
            <a:r>
              <a:rPr lang="zh-TW" altLang="en-US" dirty="0"/>
              <a:t> 輸入每個扇形的</a:t>
            </a:r>
            <a:r>
              <a:rPr lang="zh-TW" altLang="en-US" dirty="0" smtClean="0"/>
              <a:t>次數</a:t>
            </a:r>
            <a:endParaRPr lang="en-US" altLang="zh-TW" dirty="0">
              <a:solidFill>
                <a:srgbClr val="FF0000"/>
              </a:solidFill>
            </a:endParaRPr>
          </a:p>
          <a:p>
            <a:pPr marL="0" indent="0">
              <a:buNone/>
            </a:pPr>
            <a:r>
              <a:rPr lang="en-US" altLang="zh-TW" dirty="0" smtClean="0">
                <a:solidFill>
                  <a:srgbClr val="FF0000"/>
                </a:solidFill>
              </a:rPr>
              <a:t>&gt;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c("US", "UK", "Australia", "Germany", "France")</a:t>
            </a:r>
          </a:p>
          <a:p>
            <a:pPr marL="0" indent="0">
              <a:buNone/>
            </a:pPr>
            <a:r>
              <a:rPr lang="en-US" altLang="zh-TW" dirty="0" smtClean="0">
                <a:solidFill>
                  <a:srgbClr val="FF0000"/>
                </a:solidFill>
              </a:rPr>
              <a:t>&gt; </a:t>
            </a:r>
            <a:r>
              <a:rPr lang="en-US" altLang="zh-TW" dirty="0" err="1" smtClean="0">
                <a:solidFill>
                  <a:srgbClr val="FF0000"/>
                </a:solidFill>
              </a:rPr>
              <a:t>pct</a:t>
            </a:r>
            <a:r>
              <a:rPr lang="en-US" altLang="zh-TW" dirty="0" smtClean="0">
                <a:solidFill>
                  <a:srgbClr val="FF0000"/>
                </a:solidFill>
              </a:rPr>
              <a:t> </a:t>
            </a:r>
            <a:r>
              <a:rPr lang="en-US" altLang="zh-TW" dirty="0">
                <a:solidFill>
                  <a:srgbClr val="FF0000"/>
                </a:solidFill>
              </a:rPr>
              <a:t>&lt;- round(slices/sum(slices)*100</a:t>
            </a:r>
            <a:r>
              <a:rPr lang="en-US" altLang="zh-TW" dirty="0" smtClean="0">
                <a:solidFill>
                  <a:srgbClr val="FF0000"/>
                </a:solidFill>
              </a:rPr>
              <a:t>)</a:t>
            </a:r>
            <a:r>
              <a:rPr lang="en-US" altLang="zh-TW" dirty="0"/>
              <a:t> </a:t>
            </a:r>
            <a:endParaRPr lang="en-US" altLang="zh-TW" dirty="0" smtClean="0"/>
          </a:p>
          <a:p>
            <a:pPr marL="0" indent="0">
              <a:buNone/>
            </a:pPr>
            <a:r>
              <a:rPr lang="zh-TW" altLang="en-US" dirty="0"/>
              <a:t> </a:t>
            </a:r>
            <a:r>
              <a:rPr lang="zh-TW" altLang="en-US" dirty="0" smtClean="0"/>
              <a:t>  </a:t>
            </a:r>
            <a:r>
              <a:rPr lang="en-US" altLang="zh-TW" dirty="0" smtClean="0"/>
              <a:t>#</a:t>
            </a:r>
            <a:r>
              <a:rPr lang="zh-TW" altLang="en-US" dirty="0" smtClean="0"/>
              <a:t> </a:t>
            </a:r>
            <a:r>
              <a:rPr lang="zh-TW" altLang="en-US" dirty="0"/>
              <a:t>計算每個扇形百分比</a:t>
            </a:r>
            <a:r>
              <a:rPr lang="en-US" altLang="zh-TW" dirty="0"/>
              <a:t>, </a:t>
            </a:r>
            <a:r>
              <a:rPr lang="zh-TW" altLang="en-US" dirty="0"/>
              <a:t>並四捨五入到</a:t>
            </a:r>
            <a:r>
              <a:rPr lang="zh-TW" altLang="en-US" dirty="0" smtClean="0"/>
              <a:t>整數</a:t>
            </a:r>
            <a:endParaRPr lang="en-US" altLang="zh-TW" dirty="0">
              <a:solidFill>
                <a:srgbClr val="FF0000"/>
              </a:solidFill>
            </a:endParaRPr>
          </a:p>
          <a:p>
            <a:pPr marL="0" indent="0">
              <a:buNone/>
            </a:pPr>
            <a:r>
              <a:rPr lang="en-US" altLang="zh-TW" dirty="0" smtClean="0">
                <a:solidFill>
                  <a:srgbClr val="FF0000"/>
                </a:solidFill>
              </a:rPr>
              <a:t>&gt;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paste(</a:t>
            </a:r>
            <a:r>
              <a:rPr lang="en-US" altLang="zh-TW" dirty="0" err="1">
                <a:solidFill>
                  <a:srgbClr val="FF0000"/>
                </a:solidFill>
              </a:rPr>
              <a:t>lbls</a:t>
            </a:r>
            <a:r>
              <a:rPr lang="en-US" altLang="zh-TW" dirty="0">
                <a:solidFill>
                  <a:srgbClr val="FF0000"/>
                </a:solidFill>
              </a:rPr>
              <a:t>, </a:t>
            </a:r>
            <a:r>
              <a:rPr lang="en-US" altLang="zh-TW" dirty="0" err="1">
                <a:solidFill>
                  <a:srgbClr val="FF0000"/>
                </a:solidFill>
              </a:rPr>
              <a:t>pct</a:t>
            </a:r>
            <a:r>
              <a:rPr lang="en-US" altLang="zh-TW" dirty="0">
                <a:solidFill>
                  <a:srgbClr val="FF0000"/>
                </a:solidFill>
              </a:rPr>
              <a:t>) </a:t>
            </a:r>
            <a:r>
              <a:rPr lang="zh-TW" altLang="en-US" dirty="0" smtClean="0">
                <a:solidFill>
                  <a:srgbClr val="FF0000"/>
                </a:solidFill>
              </a:rPr>
              <a:t> </a:t>
            </a:r>
            <a:r>
              <a:rPr lang="en-US" altLang="zh-TW" dirty="0" smtClean="0"/>
              <a:t>#</a:t>
            </a:r>
            <a:r>
              <a:rPr lang="zh-TW" altLang="en-US" dirty="0" smtClean="0"/>
              <a:t> </a:t>
            </a:r>
            <a:r>
              <a:rPr lang="zh-TW" altLang="en-US" dirty="0"/>
              <a:t>增加百分比到標籤</a:t>
            </a:r>
            <a:r>
              <a:rPr lang="en-US" altLang="zh-TW" dirty="0"/>
              <a:t> </a:t>
            </a:r>
          </a:p>
          <a:p>
            <a:pPr marL="0" indent="0">
              <a:buNone/>
            </a:pPr>
            <a:r>
              <a:rPr lang="en-US" altLang="zh-TW" dirty="0" smtClean="0">
                <a:solidFill>
                  <a:srgbClr val="FF0000"/>
                </a:solidFill>
              </a:rPr>
              <a:t>&gt; </a:t>
            </a:r>
            <a:r>
              <a:rPr lang="en-US" altLang="zh-TW" dirty="0" err="1" smtClean="0">
                <a:solidFill>
                  <a:srgbClr val="FF0000"/>
                </a:solidFill>
              </a:rPr>
              <a:t>lbls</a:t>
            </a:r>
            <a:r>
              <a:rPr lang="en-US" altLang="zh-TW" dirty="0" smtClean="0">
                <a:solidFill>
                  <a:srgbClr val="FF0000"/>
                </a:solidFill>
              </a:rPr>
              <a:t> </a:t>
            </a:r>
            <a:r>
              <a:rPr lang="en-US" altLang="zh-TW" dirty="0">
                <a:solidFill>
                  <a:srgbClr val="FF0000"/>
                </a:solidFill>
              </a:rPr>
              <a:t>&lt;- paste(</a:t>
            </a:r>
            <a:r>
              <a:rPr lang="en-US" altLang="zh-TW" dirty="0" err="1">
                <a:solidFill>
                  <a:srgbClr val="FF0000"/>
                </a:solidFill>
              </a:rPr>
              <a:t>lbls</a:t>
            </a:r>
            <a:r>
              <a:rPr lang="en-US" altLang="zh-TW" dirty="0" smtClean="0">
                <a:solidFill>
                  <a:srgbClr val="FF0000"/>
                </a:solidFill>
              </a:rPr>
              <a:t>,“%”,</a:t>
            </a:r>
            <a:r>
              <a:rPr lang="en-US" altLang="zh-TW" dirty="0" err="1">
                <a:solidFill>
                  <a:srgbClr val="FF0000"/>
                </a:solidFill>
              </a:rPr>
              <a:t>sep</a:t>
            </a:r>
            <a:r>
              <a:rPr lang="en-US" altLang="zh-TW" dirty="0" smtClean="0">
                <a:solidFill>
                  <a:srgbClr val="FF0000"/>
                </a:solidFill>
              </a:rPr>
              <a:t>=“”) </a:t>
            </a:r>
            <a:r>
              <a:rPr lang="zh-TW" altLang="en-US" dirty="0" smtClean="0">
                <a:solidFill>
                  <a:srgbClr val="FF0000"/>
                </a:solidFill>
              </a:rPr>
              <a:t> </a:t>
            </a:r>
            <a:r>
              <a:rPr lang="en-US" altLang="zh-TW" dirty="0" smtClean="0"/>
              <a:t>#</a:t>
            </a:r>
            <a:r>
              <a:rPr lang="zh-TW" altLang="en-US" dirty="0" smtClean="0">
                <a:solidFill>
                  <a:srgbClr val="FF0000"/>
                </a:solidFill>
              </a:rPr>
              <a:t> </a:t>
            </a:r>
            <a:r>
              <a:rPr lang="zh-TW" altLang="en-US" dirty="0"/>
              <a:t>增加</a:t>
            </a:r>
            <a:r>
              <a:rPr lang="en-US" altLang="zh-TW" dirty="0">
                <a:solidFill>
                  <a:srgbClr val="FF0000"/>
                </a:solidFill>
              </a:rPr>
              <a:t>%</a:t>
            </a:r>
            <a:r>
              <a:rPr lang="zh-TW" altLang="en-US" dirty="0">
                <a:solidFill>
                  <a:srgbClr val="FF0000"/>
                </a:solidFill>
              </a:rPr>
              <a:t> 符號</a:t>
            </a:r>
            <a:r>
              <a:rPr lang="zh-TW" altLang="en-US" dirty="0"/>
              <a:t>到標籤</a:t>
            </a:r>
            <a:r>
              <a:rPr lang="en-US" altLang="zh-TW" dirty="0" smtClean="0"/>
              <a:t> </a:t>
            </a:r>
            <a:endParaRPr lang="en-US" altLang="zh-TW" dirty="0"/>
          </a:p>
          <a:p>
            <a:pPr marL="0" indent="0">
              <a:buNone/>
            </a:pPr>
            <a:r>
              <a:rPr lang="en-US" altLang="zh-TW" dirty="0" smtClean="0">
                <a:solidFill>
                  <a:srgbClr val="FF0000"/>
                </a:solidFill>
              </a:rPr>
              <a:t>&gt; doughnut(slices</a:t>
            </a:r>
            <a:r>
              <a:rPr lang="en-US" altLang="zh-TW" dirty="0">
                <a:solidFill>
                  <a:srgbClr val="FF0000"/>
                </a:solidFill>
              </a:rPr>
              <a:t>, </a:t>
            </a:r>
            <a:r>
              <a:rPr lang="en-US" altLang="zh-TW" dirty="0" err="1">
                <a:solidFill>
                  <a:srgbClr val="FF0000"/>
                </a:solidFill>
              </a:rPr>
              <a:t>lbls</a:t>
            </a:r>
            <a:r>
              <a:rPr lang="en-US" altLang="zh-TW" dirty="0">
                <a:solidFill>
                  <a:srgbClr val="FF0000"/>
                </a:solidFill>
              </a:rPr>
              <a:t>,</a:t>
            </a:r>
          </a:p>
          <a:p>
            <a:pPr marL="0" indent="0">
              <a:buNone/>
            </a:pPr>
            <a:r>
              <a:rPr lang="en-US" altLang="zh-TW" dirty="0">
                <a:solidFill>
                  <a:srgbClr val="FF0000"/>
                </a:solidFill>
              </a:rPr>
              <a:t>         main="Pie Chart of Countries\n (with percentage)")</a:t>
            </a:r>
          </a:p>
          <a:p>
            <a:pPr marL="0" indent="0">
              <a:buNone/>
            </a:pPr>
            <a:r>
              <a:rPr lang="en-US" altLang="zh-TW" dirty="0" smtClean="0"/>
              <a:t># </a:t>
            </a:r>
            <a:r>
              <a:rPr lang="zh-TW" altLang="en-US" dirty="0" smtClean="0"/>
              <a:t>畫環狀圖</a:t>
            </a:r>
            <a:endParaRPr lang="en-US" altLang="zh-TW" dirty="0" smtClean="0"/>
          </a:p>
          <a:p>
            <a:pPr marL="0" indent="0">
              <a:buNone/>
            </a:pPr>
            <a:endParaRPr lang="en-US" altLang="zh-TW" dirty="0" smtClean="0"/>
          </a:p>
          <a:p>
            <a:pPr marL="0" indent="0">
              <a:buNone/>
            </a:pPr>
            <a:endParaRPr lang="zh-TW" altLang="en-US" dirty="0"/>
          </a:p>
        </p:txBody>
      </p:sp>
    </p:spTree>
    <p:extLst>
      <p:ext uri="{BB962C8B-B14F-4D97-AF65-F5344CB8AC3E}">
        <p14:creationId xmlns:p14="http://schemas.microsoft.com/office/powerpoint/2010/main" val="1928072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Donut plot</a:t>
            </a:r>
            <a:r>
              <a:rPr lang="zh-TW" altLang="en-US" b="1" dirty="0">
                <a:solidFill>
                  <a:srgbClr val="00B050"/>
                </a:solidFill>
              </a:rPr>
              <a:t>甜甜圈圖</a:t>
            </a:r>
            <a:r>
              <a:rPr lang="en-US" altLang="zh-TW" b="1" dirty="0">
                <a:solidFill>
                  <a:srgbClr val="00B050"/>
                </a:solidFill>
              </a:rPr>
              <a:t>, </a:t>
            </a:r>
            <a:r>
              <a:rPr lang="zh-TW" altLang="en-US" b="1" dirty="0">
                <a:solidFill>
                  <a:srgbClr val="00B050"/>
                </a:solidFill>
              </a:rPr>
              <a:t>環狀圖</a:t>
            </a:r>
          </a:p>
        </p:txBody>
      </p:sp>
      <p:pic>
        <p:nvPicPr>
          <p:cNvPr id="3" name="圖片 2"/>
          <p:cNvPicPr>
            <a:picLocks noChangeAspect="1"/>
          </p:cNvPicPr>
          <p:nvPr/>
        </p:nvPicPr>
        <p:blipFill>
          <a:blip r:embed="rId3"/>
          <a:stretch>
            <a:fillRect/>
          </a:stretch>
        </p:blipFill>
        <p:spPr>
          <a:xfrm>
            <a:off x="323528" y="1700808"/>
            <a:ext cx="6947506" cy="5400600"/>
          </a:xfrm>
          <a:prstGeom prst="rect">
            <a:avLst/>
          </a:prstGeom>
        </p:spPr>
      </p:pic>
    </p:spTree>
    <p:extLst>
      <p:ext uri="{BB962C8B-B14F-4D97-AF65-F5344CB8AC3E}">
        <p14:creationId xmlns:p14="http://schemas.microsoft.com/office/powerpoint/2010/main" val="2969165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B050"/>
                </a:solidFill>
              </a:rPr>
              <a:t>Histograms</a:t>
            </a:r>
            <a:r>
              <a:rPr lang="zh-TW" altLang="en-US" b="1" dirty="0">
                <a:solidFill>
                  <a:srgbClr val="00B050"/>
                </a:solidFill>
              </a:rPr>
              <a:t>直</a:t>
            </a:r>
            <a:r>
              <a:rPr lang="zh-TW" altLang="en-US" b="1" dirty="0" smtClean="0">
                <a:solidFill>
                  <a:srgbClr val="00B050"/>
                </a:solidFill>
              </a:rPr>
              <a:t>方</a:t>
            </a:r>
            <a:r>
              <a:rPr lang="zh-TW" altLang="en-US" b="1" dirty="0">
                <a:solidFill>
                  <a:srgbClr val="00B050"/>
                </a:solidFill>
              </a:rPr>
              <a:t>圖</a:t>
            </a:r>
          </a:p>
        </p:txBody>
      </p:sp>
      <p:sp>
        <p:nvSpPr>
          <p:cNvPr id="3" name="內容版面配置區 2"/>
          <p:cNvSpPr>
            <a:spLocks noGrp="1"/>
          </p:cNvSpPr>
          <p:nvPr>
            <p:ph idx="1"/>
          </p:nvPr>
        </p:nvSpPr>
        <p:spPr/>
        <p:txBody>
          <a:bodyPr>
            <a:normAutofit/>
          </a:bodyPr>
          <a:lstStyle/>
          <a:p>
            <a:pPr lvl="0"/>
            <a:r>
              <a:rPr lang="zh-TW" altLang="en-US" sz="2800" b="1" dirty="0">
                <a:latin typeface="+mj-ea"/>
                <a:cs typeface="Times New Roman" pitchFamily="18" charset="0"/>
              </a:rPr>
              <a:t>一般常見的定量資料的圖形表示就是</a:t>
            </a:r>
            <a:r>
              <a:rPr lang="zh-TW" altLang="en-US" sz="2800" b="1" dirty="0">
                <a:solidFill>
                  <a:srgbClr val="C00000"/>
                </a:solidFill>
                <a:latin typeface="+mj-ea"/>
                <a:cs typeface="Times New Roman" pitchFamily="18" charset="0"/>
              </a:rPr>
              <a:t>直方圖 </a:t>
            </a:r>
            <a:r>
              <a:rPr lang="en-US" altLang="zh-TW" sz="2800" b="1" dirty="0">
                <a:latin typeface="+mj-ea"/>
                <a:cs typeface="Times New Roman" pitchFamily="18" charset="0"/>
              </a:rPr>
              <a:t>(histogram)</a:t>
            </a:r>
            <a:r>
              <a:rPr lang="zh-TW" altLang="en-US" sz="2800" b="1" dirty="0">
                <a:latin typeface="+mj-ea"/>
                <a:cs typeface="Times New Roman" pitchFamily="18" charset="0"/>
              </a:rPr>
              <a:t>。</a:t>
            </a:r>
          </a:p>
          <a:p>
            <a:pPr lvl="0"/>
            <a:r>
              <a:rPr lang="zh-TW" altLang="en-US" sz="2800" b="1" dirty="0">
                <a:latin typeface="+mj-ea"/>
                <a:cs typeface="Times New Roman" pitchFamily="18" charset="0"/>
              </a:rPr>
              <a:t>在建構直方圖之前，資料須先經過</a:t>
            </a:r>
            <a:r>
              <a:rPr lang="zh-TW" altLang="en-US" sz="2800" b="1" dirty="0">
                <a:solidFill>
                  <a:srgbClr val="C00000"/>
                </a:solidFill>
                <a:latin typeface="+mj-ea"/>
                <a:cs typeface="Times New Roman" pitchFamily="18" charset="0"/>
              </a:rPr>
              <a:t>分組</a:t>
            </a:r>
            <a:endParaRPr lang="en-US" altLang="zh-TW" sz="2800" b="1" dirty="0">
              <a:solidFill>
                <a:srgbClr val="C00000"/>
              </a:solidFill>
              <a:latin typeface="+mj-ea"/>
              <a:cs typeface="Times New Roman" pitchFamily="18" charset="0"/>
            </a:endParaRPr>
          </a:p>
          <a:p>
            <a:pPr lvl="0"/>
            <a:r>
              <a:rPr lang="zh-TW" altLang="en-US" sz="2800" b="1" dirty="0">
                <a:latin typeface="+mj-ea"/>
                <a:cs typeface="Times New Roman" pitchFamily="18" charset="0"/>
              </a:rPr>
              <a:t>分組不要分太多組或太少組，組數應在</a:t>
            </a:r>
            <a:r>
              <a:rPr lang="en-US" altLang="zh-TW" sz="2800" b="1" dirty="0">
                <a:latin typeface="+mj-ea"/>
                <a:cs typeface="Times New Roman" pitchFamily="18" charset="0"/>
              </a:rPr>
              <a:t>5</a:t>
            </a:r>
            <a:r>
              <a:rPr lang="zh-TW" altLang="en-US" sz="2800" b="1" dirty="0">
                <a:latin typeface="+mj-ea"/>
                <a:cs typeface="Times New Roman" pitchFamily="18" charset="0"/>
              </a:rPr>
              <a:t>到</a:t>
            </a:r>
            <a:r>
              <a:rPr lang="en-US" altLang="zh-TW" sz="2800" b="1" dirty="0">
                <a:latin typeface="+mj-ea"/>
                <a:cs typeface="Times New Roman" pitchFamily="18" charset="0"/>
              </a:rPr>
              <a:t>20</a:t>
            </a:r>
            <a:r>
              <a:rPr lang="zh-TW" altLang="en-US" sz="2800" b="1" dirty="0">
                <a:latin typeface="+mj-ea"/>
                <a:cs typeface="Times New Roman" pitchFamily="18" charset="0"/>
              </a:rPr>
              <a:t>之間，視資料的多寡而定</a:t>
            </a:r>
            <a:endParaRPr lang="en-US" altLang="zh-TW" sz="2800" b="1" dirty="0">
              <a:latin typeface="+mj-ea"/>
              <a:cs typeface="Times New Roman" pitchFamily="18" charset="0"/>
            </a:endParaRPr>
          </a:p>
          <a:p>
            <a:pPr lvl="0"/>
            <a:r>
              <a:rPr lang="zh-TW" altLang="en-US" sz="2800" b="1" dirty="0">
                <a:latin typeface="+mj-ea"/>
                <a:cs typeface="Times New Roman" pitchFamily="18" charset="0"/>
              </a:rPr>
              <a:t>分組之後，然後再建立</a:t>
            </a:r>
            <a:r>
              <a:rPr lang="zh-TW" altLang="en-US" sz="2800" b="1" dirty="0">
                <a:solidFill>
                  <a:srgbClr val="C00000"/>
                </a:solidFill>
                <a:latin typeface="+mj-ea"/>
                <a:cs typeface="Times New Roman" pitchFamily="18" charset="0"/>
              </a:rPr>
              <a:t>次數分配</a:t>
            </a:r>
            <a:r>
              <a:rPr lang="zh-TW" altLang="en-US" sz="2800" b="1" dirty="0">
                <a:latin typeface="+mj-ea"/>
                <a:cs typeface="Times New Roman" pitchFamily="18" charset="0"/>
              </a:rPr>
              <a:t>、</a:t>
            </a:r>
            <a:r>
              <a:rPr lang="zh-TW" altLang="en-US" sz="2800" b="1" dirty="0">
                <a:solidFill>
                  <a:srgbClr val="C00000"/>
                </a:solidFill>
                <a:latin typeface="+mj-ea"/>
                <a:cs typeface="Times New Roman" pitchFamily="18" charset="0"/>
              </a:rPr>
              <a:t>相對次數分配</a:t>
            </a:r>
            <a:r>
              <a:rPr lang="zh-TW" altLang="en-US" sz="2800" b="1" dirty="0">
                <a:latin typeface="+mj-ea"/>
                <a:cs typeface="Times New Roman" pitchFamily="18" charset="0"/>
              </a:rPr>
              <a:t>或</a:t>
            </a:r>
            <a:r>
              <a:rPr lang="zh-TW" altLang="en-US" sz="2800" b="1" dirty="0">
                <a:solidFill>
                  <a:srgbClr val="C00000"/>
                </a:solidFill>
                <a:latin typeface="+mj-ea"/>
                <a:cs typeface="Times New Roman" pitchFamily="18" charset="0"/>
              </a:rPr>
              <a:t>百分比次數分配</a:t>
            </a:r>
            <a:r>
              <a:rPr lang="zh-TW" altLang="en-US" sz="2800" b="1" dirty="0">
                <a:latin typeface="+mj-ea"/>
                <a:cs typeface="Times New Roman" pitchFamily="18" charset="0"/>
              </a:rPr>
              <a:t>。</a:t>
            </a:r>
          </a:p>
          <a:p>
            <a:pPr marL="0" indent="0">
              <a:buNone/>
            </a:pP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569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B050"/>
                </a:solidFill>
              </a:rPr>
              <a:t>Histograms</a:t>
            </a:r>
            <a:r>
              <a:rPr lang="zh-TW" altLang="en-US" b="1" dirty="0">
                <a:solidFill>
                  <a:srgbClr val="00B050"/>
                </a:solidFill>
              </a:rPr>
              <a:t>直</a:t>
            </a:r>
            <a:r>
              <a:rPr lang="zh-TW" altLang="en-US" b="1" dirty="0" smtClean="0">
                <a:solidFill>
                  <a:srgbClr val="00B050"/>
                </a:solidFill>
              </a:rPr>
              <a:t>方</a:t>
            </a:r>
            <a:r>
              <a:rPr lang="zh-TW" altLang="en-US" b="1" dirty="0">
                <a:solidFill>
                  <a:srgbClr val="00B050"/>
                </a:solidFill>
              </a:rPr>
              <a:t>圖</a:t>
            </a:r>
          </a:p>
        </p:txBody>
      </p:sp>
      <p:sp>
        <p:nvSpPr>
          <p:cNvPr id="3" name="內容版面配置區 2"/>
          <p:cNvSpPr>
            <a:spLocks noGrp="1"/>
          </p:cNvSpPr>
          <p:nvPr>
            <p:ph idx="1"/>
          </p:nvPr>
        </p:nvSpPr>
        <p:spPr/>
        <p:txBody>
          <a:bodyPr>
            <a:normAutofit/>
          </a:bodyPr>
          <a:lstStyle/>
          <a:p>
            <a:pPr lvl="0"/>
            <a:r>
              <a:rPr lang="zh-TW" altLang="en-US" sz="2800" b="1" dirty="0">
                <a:latin typeface="+mj-ea"/>
                <a:cs typeface="Times New Roman" pitchFamily="18" charset="0"/>
              </a:rPr>
              <a:t>我們有興趣之變數置於直方圖的</a:t>
            </a:r>
            <a:r>
              <a:rPr lang="zh-TW" altLang="en-US" sz="2800" b="1" dirty="0">
                <a:solidFill>
                  <a:srgbClr val="C00000"/>
                </a:solidFill>
                <a:latin typeface="+mj-ea"/>
                <a:cs typeface="Times New Roman" pitchFamily="18" charset="0"/>
              </a:rPr>
              <a:t>橫軸</a:t>
            </a:r>
            <a:r>
              <a:rPr lang="zh-TW" altLang="en-US" sz="2800" b="1" dirty="0">
                <a:latin typeface="+mj-ea"/>
                <a:cs typeface="Times New Roman" pitchFamily="18" charset="0"/>
              </a:rPr>
              <a:t>上，而次數、相對次數或百分比次數則置於直方圖的</a:t>
            </a:r>
            <a:r>
              <a:rPr lang="zh-TW" altLang="en-US" sz="2800" b="1" dirty="0">
                <a:solidFill>
                  <a:srgbClr val="C00000"/>
                </a:solidFill>
                <a:latin typeface="+mj-ea"/>
                <a:cs typeface="Times New Roman" pitchFamily="18" charset="0"/>
              </a:rPr>
              <a:t>縱軸</a:t>
            </a:r>
            <a:r>
              <a:rPr lang="zh-TW" altLang="en-US" sz="2800" b="1" dirty="0">
                <a:latin typeface="+mj-ea"/>
                <a:cs typeface="Times New Roman" pitchFamily="18" charset="0"/>
              </a:rPr>
              <a:t>上。</a:t>
            </a:r>
          </a:p>
          <a:p>
            <a:pPr lvl="0"/>
            <a:r>
              <a:rPr lang="zh-TW" altLang="en-US" sz="2800" b="1" dirty="0">
                <a:latin typeface="+mj-ea"/>
                <a:cs typeface="Times New Roman" pitchFamily="18" charset="0"/>
              </a:rPr>
              <a:t>每一分組的次數、相對次數或百分比次數以一個</a:t>
            </a:r>
            <a:r>
              <a:rPr lang="zh-TW" altLang="en-US" sz="2800" b="1" dirty="0">
                <a:solidFill>
                  <a:srgbClr val="C00000"/>
                </a:solidFill>
                <a:latin typeface="+mj-ea"/>
                <a:cs typeface="Times New Roman" pitchFamily="18" charset="0"/>
              </a:rPr>
              <a:t>長方形</a:t>
            </a:r>
            <a:r>
              <a:rPr lang="zh-TW" altLang="en-US" sz="2800" b="1" dirty="0">
                <a:latin typeface="+mj-ea"/>
                <a:cs typeface="Times New Roman" pitchFamily="18" charset="0"/>
              </a:rPr>
              <a:t>表示，其</a:t>
            </a:r>
            <a:r>
              <a:rPr lang="zh-TW" altLang="en-US" sz="2800" b="1" dirty="0">
                <a:solidFill>
                  <a:srgbClr val="C00000"/>
                </a:solidFill>
                <a:latin typeface="+mj-ea"/>
                <a:cs typeface="Times New Roman" pitchFamily="18" charset="0"/>
              </a:rPr>
              <a:t>寬度</a:t>
            </a:r>
            <a:r>
              <a:rPr lang="zh-TW" altLang="en-US" sz="2800" b="1" dirty="0">
                <a:latin typeface="+mj-ea"/>
                <a:cs typeface="Times New Roman" pitchFamily="18" charset="0"/>
              </a:rPr>
              <a:t>是該組別之</a:t>
            </a:r>
            <a:r>
              <a:rPr lang="zh-TW" altLang="en-US" sz="2800" b="1" dirty="0">
                <a:solidFill>
                  <a:srgbClr val="C00000"/>
                </a:solidFill>
                <a:latin typeface="+mj-ea"/>
                <a:cs typeface="Times New Roman" pitchFamily="18" charset="0"/>
              </a:rPr>
              <a:t>組寬</a:t>
            </a:r>
            <a:r>
              <a:rPr lang="zh-TW" altLang="en-US" sz="2800" b="1" dirty="0">
                <a:latin typeface="+mj-ea"/>
                <a:cs typeface="Times New Roman" pitchFamily="18" charset="0"/>
              </a:rPr>
              <a:t>，</a:t>
            </a:r>
            <a:r>
              <a:rPr lang="zh-TW" altLang="en-US" sz="2800" b="1" dirty="0">
                <a:solidFill>
                  <a:srgbClr val="C00000"/>
                </a:solidFill>
                <a:latin typeface="+mj-ea"/>
                <a:cs typeface="Times New Roman" pitchFamily="18" charset="0"/>
              </a:rPr>
              <a:t>高度</a:t>
            </a:r>
            <a:r>
              <a:rPr lang="zh-TW" altLang="en-US" sz="2800" b="1" dirty="0">
                <a:latin typeface="+mj-ea"/>
                <a:cs typeface="Times New Roman" pitchFamily="18" charset="0"/>
              </a:rPr>
              <a:t>則是相對應之次數、相對次數或百分比次數</a:t>
            </a:r>
            <a:r>
              <a:rPr lang="zh-TW" altLang="en-US" sz="2800" b="1" dirty="0" smtClean="0">
                <a:latin typeface="+mj-ea"/>
                <a:cs typeface="Times New Roman" pitchFamily="18" charset="0"/>
              </a:rPr>
              <a:t>。</a:t>
            </a:r>
            <a:endParaRPr lang="en-US" altLang="zh-TW" sz="2800" b="1" dirty="0" smtClean="0">
              <a:latin typeface="+mj-ea"/>
              <a:cs typeface="Times New Roman" pitchFamily="18" charset="0"/>
            </a:endParaRPr>
          </a:p>
          <a:p>
            <a:pPr lvl="0"/>
            <a:r>
              <a:rPr lang="zh-TW" altLang="en-US" sz="2800" b="1" dirty="0" smtClean="0">
                <a:latin typeface="+mj-ea"/>
                <a:cs typeface="Times New Roman" pitchFamily="18" charset="0"/>
              </a:rPr>
              <a:t>使用下面函數建立</a:t>
            </a:r>
            <a:r>
              <a:rPr lang="zh-TW" altLang="en-US" sz="2800" b="1" dirty="0">
                <a:latin typeface="+mj-ea"/>
                <a:cs typeface="Times New Roman" pitchFamily="18" charset="0"/>
              </a:rPr>
              <a:t>直方圖</a:t>
            </a:r>
          </a:p>
          <a:p>
            <a:pPr marL="0" indent="0">
              <a:buNone/>
            </a:pPr>
            <a:r>
              <a:rPr lang="en-US" altLang="zh-TW" sz="2800" dirty="0" err="1">
                <a:solidFill>
                  <a:srgbClr val="FF0000"/>
                </a:solidFill>
                <a:latin typeface="微軟正黑體" panose="020B0604030504040204" pitchFamily="34" charset="-120"/>
              </a:rPr>
              <a:t>hist</a:t>
            </a:r>
            <a:r>
              <a:rPr lang="en-US" altLang="zh-TW" sz="2800" dirty="0">
                <a:solidFill>
                  <a:srgbClr val="FF0000"/>
                </a:solidFill>
                <a:latin typeface="微軟正黑體" panose="020B0604030504040204" pitchFamily="34" charset="-120"/>
              </a:rPr>
              <a:t>(x)</a:t>
            </a:r>
          </a:p>
          <a:p>
            <a:pPr marL="0" indent="0">
              <a:buNone/>
            </a:pPr>
            <a:r>
              <a:rPr lang="en-US" altLang="zh-TW" sz="2800" dirty="0" err="1">
                <a:solidFill>
                  <a:srgbClr val="FF0000"/>
                </a:solidFill>
                <a:latin typeface="微軟正黑體" panose="020B0604030504040204" pitchFamily="34" charset="-120"/>
              </a:rPr>
              <a:t>hist</a:t>
            </a:r>
            <a:r>
              <a:rPr lang="en-US" altLang="zh-TW" sz="2800" dirty="0">
                <a:solidFill>
                  <a:srgbClr val="FF0000"/>
                </a:solidFill>
                <a:latin typeface="微軟正黑體" panose="020B0604030504040204" pitchFamily="34" charset="-120"/>
              </a:rPr>
              <a:t>(x, </a:t>
            </a:r>
            <a:r>
              <a:rPr lang="en-US" altLang="zh-TW" sz="2800" dirty="0" err="1">
                <a:solidFill>
                  <a:srgbClr val="FF0000"/>
                </a:solidFill>
                <a:latin typeface="微軟正黑體" panose="020B0604030504040204" pitchFamily="34" charset="-120"/>
              </a:rPr>
              <a:t>nclass</a:t>
            </a:r>
            <a:r>
              <a:rPr lang="en-US" altLang="zh-TW" sz="2800" dirty="0">
                <a:solidFill>
                  <a:srgbClr val="FF0000"/>
                </a:solidFill>
                <a:latin typeface="微軟正黑體" panose="020B0604030504040204" pitchFamily="34" charset="-120"/>
              </a:rPr>
              <a:t>=n</a:t>
            </a:r>
            <a:r>
              <a:rPr lang="en-US" altLang="zh-TW" sz="2800" dirty="0" smtClean="0">
                <a:solidFill>
                  <a:srgbClr val="FF0000"/>
                </a:solidFill>
                <a:latin typeface="微軟正黑體" panose="020B0604030504040204" pitchFamily="34" charset="-120"/>
              </a:rPr>
              <a:t>)</a:t>
            </a:r>
            <a:r>
              <a:rPr lang="zh-TW" altLang="en-US" sz="2800" dirty="0" smtClean="0">
                <a:solidFill>
                  <a:srgbClr val="FF0000"/>
                </a:solidFill>
                <a:latin typeface="微軟正黑體" panose="020B0604030504040204" pitchFamily="34" charset="-120"/>
              </a:rPr>
              <a:t> </a:t>
            </a:r>
            <a:r>
              <a:rPr lang="en-US" altLang="zh-TW" sz="2800" dirty="0" smtClean="0">
                <a:latin typeface="微軟正黑體" panose="020B0604030504040204" pitchFamily="34" charset="-120"/>
              </a:rPr>
              <a:t>#</a:t>
            </a:r>
            <a:r>
              <a:rPr lang="zh-TW" altLang="en-US" sz="2800" dirty="0" smtClean="0">
                <a:latin typeface="微軟正黑體" panose="020B0604030504040204" pitchFamily="34" charset="-120"/>
              </a:rPr>
              <a:t> 組數</a:t>
            </a:r>
            <a:endParaRPr lang="en-US" altLang="zh-TW" sz="2800" dirty="0">
              <a:latin typeface="微軟正黑體" panose="020B0604030504040204" pitchFamily="34" charset="-120"/>
            </a:endParaRPr>
          </a:p>
          <a:p>
            <a:pPr marL="0" indent="0">
              <a:buNone/>
            </a:pPr>
            <a:r>
              <a:rPr lang="en-US" altLang="zh-TW" sz="2800" dirty="0" err="1">
                <a:solidFill>
                  <a:srgbClr val="FF0000"/>
                </a:solidFill>
                <a:latin typeface="微軟正黑體" panose="020B0604030504040204" pitchFamily="34" charset="-120"/>
              </a:rPr>
              <a:t>hist</a:t>
            </a:r>
            <a:r>
              <a:rPr lang="en-US" altLang="zh-TW" sz="2800" dirty="0">
                <a:solidFill>
                  <a:srgbClr val="FF0000"/>
                </a:solidFill>
                <a:latin typeface="微軟正黑體" panose="020B0604030504040204" pitchFamily="34" charset="-120"/>
              </a:rPr>
              <a:t>(x, breaks=b, </a:t>
            </a:r>
            <a:r>
              <a:rPr lang="en-US" altLang="zh-TW" sz="2800" dirty="0" smtClean="0">
                <a:solidFill>
                  <a:srgbClr val="FF0000"/>
                </a:solidFill>
                <a:latin typeface="微軟正黑體" panose="020B0604030504040204" pitchFamily="34" charset="-120"/>
              </a:rPr>
              <a:t>...)</a:t>
            </a:r>
            <a:r>
              <a:rPr lang="zh-TW" altLang="en-US" sz="2800" dirty="0" smtClean="0">
                <a:solidFill>
                  <a:srgbClr val="FF0000"/>
                </a:solidFill>
                <a:latin typeface="微軟正黑體" panose="020B0604030504040204" pitchFamily="34" charset="-120"/>
              </a:rPr>
              <a:t>  </a:t>
            </a:r>
            <a:r>
              <a:rPr lang="en-US" altLang="zh-TW" sz="2800" dirty="0" smtClean="0">
                <a:latin typeface="微軟正黑體" panose="020B0604030504040204" pitchFamily="34" charset="-120"/>
              </a:rPr>
              <a:t>#</a:t>
            </a:r>
            <a:r>
              <a:rPr lang="zh-TW" altLang="en-US" sz="2800" dirty="0" smtClean="0">
                <a:latin typeface="微軟正黑體" panose="020B0604030504040204" pitchFamily="34" charset="-120"/>
              </a:rPr>
              <a:t> 分組設定</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6449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b="1" dirty="0">
                <a:solidFill>
                  <a:srgbClr val="00B050"/>
                </a:solidFill>
                <a:latin typeface="微軟正黑體" panose="020B0604030504040204" pitchFamily="34" charset="-120"/>
              </a:rPr>
              <a:t>直方</a:t>
            </a:r>
            <a:r>
              <a:rPr lang="zh-TW" altLang="en-US" b="1" dirty="0" smtClean="0">
                <a:solidFill>
                  <a:srgbClr val="00B050"/>
                </a:solidFill>
                <a:latin typeface="微軟正黑體" panose="020B0604030504040204" pitchFamily="34" charset="-120"/>
              </a:rPr>
              <a:t>圖與長條圖的差異</a:t>
            </a:r>
            <a:endParaRPr lang="en-US" altLang="zh-TW" b="1" dirty="0" smtClean="0">
              <a:solidFill>
                <a:srgbClr val="00B050"/>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4"/>
          <a:stretch>
            <a:fillRect/>
          </a:stretch>
        </p:blipFill>
        <p:spPr>
          <a:xfrm>
            <a:off x="611560" y="1700808"/>
            <a:ext cx="6534491" cy="3335114"/>
          </a:xfrm>
          <a:prstGeom prst="rect">
            <a:avLst/>
          </a:prstGeom>
        </p:spPr>
      </p:pic>
      <p:sp>
        <p:nvSpPr>
          <p:cNvPr id="3" name="矩形 2"/>
          <p:cNvSpPr/>
          <p:nvPr/>
        </p:nvSpPr>
        <p:spPr>
          <a:xfrm>
            <a:off x="611560" y="6093296"/>
            <a:ext cx="5904656" cy="369332"/>
          </a:xfrm>
          <a:prstGeom prst="rect">
            <a:avLst/>
          </a:prstGeom>
        </p:spPr>
        <p:txBody>
          <a:bodyPr wrap="square">
            <a:spAutoFit/>
          </a:bodyPr>
          <a:lstStyle/>
          <a:p>
            <a:r>
              <a:rPr lang="en-US" altLang="zh-TW" dirty="0"/>
              <a:t>https://www.mathsisfun.com/data/histograms.html</a:t>
            </a:r>
            <a:endParaRPr lang="zh-TW" altLang="en-US" dirty="0"/>
          </a:p>
        </p:txBody>
      </p:sp>
      <p:sp>
        <p:nvSpPr>
          <p:cNvPr id="4" name="文字方塊 3"/>
          <p:cNvSpPr txBox="1"/>
          <p:nvPr/>
        </p:nvSpPr>
        <p:spPr>
          <a:xfrm>
            <a:off x="1875692" y="4715852"/>
            <a:ext cx="4006225" cy="369332"/>
          </a:xfrm>
          <a:prstGeom prst="rect">
            <a:avLst/>
          </a:prstGeom>
          <a:noFill/>
        </p:spPr>
        <p:txBody>
          <a:bodyPr wrap="none" rtlCol="0">
            <a:spAutoFit/>
          </a:bodyPr>
          <a:lstStyle/>
          <a:p>
            <a:r>
              <a:rPr lang="zh-TW" altLang="en-US" b="1" dirty="0" smtClean="0"/>
              <a:t>長條圖                                      直方圖</a:t>
            </a:r>
            <a:endParaRPr lang="zh-TW" altLang="en-US" b="1" dirty="0"/>
          </a:p>
        </p:txBody>
      </p:sp>
    </p:spTree>
    <p:extLst>
      <p:ext uri="{BB962C8B-B14F-4D97-AF65-F5344CB8AC3E}">
        <p14:creationId xmlns:p14="http://schemas.microsoft.com/office/powerpoint/2010/main" val="2247778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B050"/>
                </a:solidFill>
              </a:rPr>
              <a:t>Histograms</a:t>
            </a:r>
            <a:r>
              <a:rPr lang="zh-TW" altLang="en-US" b="1" dirty="0">
                <a:solidFill>
                  <a:srgbClr val="00B050"/>
                </a:solidFill>
              </a:rPr>
              <a:t>直</a:t>
            </a:r>
            <a:r>
              <a:rPr lang="zh-TW" altLang="en-US" b="1" dirty="0" smtClean="0">
                <a:solidFill>
                  <a:srgbClr val="00B050"/>
                </a:solidFill>
              </a:rPr>
              <a:t>方</a:t>
            </a:r>
            <a:r>
              <a:rPr lang="zh-TW" altLang="en-US" b="1" dirty="0">
                <a:solidFill>
                  <a:srgbClr val="00B050"/>
                </a:solidFill>
              </a:rPr>
              <a:t>圖</a:t>
            </a:r>
          </a:p>
        </p:txBody>
      </p:sp>
      <p:sp>
        <p:nvSpPr>
          <p:cNvPr id="3" name="內容版面配置區 2"/>
          <p:cNvSpPr>
            <a:spLocks noGrp="1"/>
          </p:cNvSpPr>
          <p:nvPr>
            <p:ph idx="1"/>
          </p:nvPr>
        </p:nvSpPr>
        <p:spPr/>
        <p:txBody>
          <a:bodyPr>
            <a:normAutofit/>
          </a:bodyPr>
          <a:lstStyle/>
          <a:p>
            <a:pPr lvl="0"/>
            <a:r>
              <a:rPr lang="zh-TW" altLang="en-US" sz="2800" b="1" dirty="0" smtClean="0">
                <a:latin typeface="+mj-ea"/>
                <a:cs typeface="Times New Roman" pitchFamily="18" charset="0"/>
              </a:rPr>
              <a:t>在生態領域學家最</a:t>
            </a:r>
            <a:r>
              <a:rPr lang="zh-TW" altLang="en-US" sz="2800" b="1" dirty="0">
                <a:latin typeface="+mj-ea"/>
                <a:cs typeface="Times New Roman" pitchFamily="18" charset="0"/>
              </a:rPr>
              <a:t>重要的活動之一</a:t>
            </a:r>
            <a:r>
              <a:rPr lang="zh-TW" altLang="en-US" sz="2800" b="1" dirty="0" smtClean="0">
                <a:latin typeface="+mj-ea"/>
                <a:cs typeface="Times New Roman" pitchFamily="18" charset="0"/>
              </a:rPr>
              <a:t>是透過記錄</a:t>
            </a:r>
            <a:r>
              <a:rPr lang="zh-TW" altLang="en-US" sz="2800" b="1" dirty="0">
                <a:latin typeface="+mj-ea"/>
                <a:cs typeface="Times New Roman" pitchFamily="18" charset="0"/>
              </a:rPr>
              <a:t>觀察到生物</a:t>
            </a:r>
            <a:r>
              <a:rPr lang="zh-TW" altLang="en-US" sz="2800" b="1" dirty="0" smtClean="0">
                <a:latin typeface="+mj-ea"/>
                <a:cs typeface="Times New Roman" pitchFamily="18" charset="0"/>
              </a:rPr>
              <a:t>的距離來估算人口密度</a:t>
            </a:r>
            <a:r>
              <a:rPr lang="en-US" altLang="zh-TW" sz="2800" b="1" dirty="0">
                <a:latin typeface="+mj-ea"/>
                <a:cs typeface="Times New Roman" pitchFamily="18" charset="0"/>
              </a:rPr>
              <a:t>(</a:t>
            </a:r>
            <a:r>
              <a:rPr lang="en-US" altLang="zh-TW" sz="2800" b="1" dirty="0" smtClean="0">
                <a:latin typeface="+mj-ea"/>
                <a:cs typeface="Times New Roman" pitchFamily="18" charset="0"/>
              </a:rPr>
              <a:t>Buckland </a:t>
            </a:r>
            <a:r>
              <a:rPr lang="en-US" altLang="zh-TW" sz="2800" b="1" dirty="0">
                <a:latin typeface="+mj-ea"/>
                <a:cs typeface="Times New Roman" pitchFamily="18" charset="0"/>
              </a:rPr>
              <a:t>et al., </a:t>
            </a:r>
            <a:r>
              <a:rPr lang="en-US" altLang="zh-TW" sz="2800" b="1" dirty="0" smtClean="0">
                <a:latin typeface="+mj-ea"/>
                <a:cs typeface="Times New Roman" pitchFamily="18" charset="0"/>
              </a:rPr>
              <a:t>2001)</a:t>
            </a:r>
            <a:r>
              <a:rPr lang="zh-TW" altLang="en-US" sz="2800" b="1" dirty="0" smtClean="0">
                <a:latin typeface="+mj-ea"/>
                <a:cs typeface="Times New Roman" pitchFamily="18" charset="0"/>
              </a:rPr>
              <a:t>。距離資料的分組方式影響距離資料進行</a:t>
            </a:r>
            <a:r>
              <a:rPr lang="zh-TW" altLang="en-US" sz="2800" b="1" dirty="0">
                <a:latin typeface="+mj-ea"/>
                <a:cs typeface="Times New Roman" pitchFamily="18" charset="0"/>
              </a:rPr>
              <a:t>調整</a:t>
            </a:r>
            <a:r>
              <a:rPr lang="zh-TW" altLang="en-US" sz="2800" b="1" dirty="0" smtClean="0">
                <a:latin typeface="+mj-ea"/>
                <a:cs typeface="Times New Roman" pitchFamily="18" charset="0"/>
              </a:rPr>
              <a:t>並影響稍後</a:t>
            </a:r>
            <a:r>
              <a:rPr lang="zh-TW" altLang="en-US" sz="2800" b="1" dirty="0">
                <a:latin typeface="+mj-ea"/>
                <a:cs typeface="Times New Roman" pitchFamily="18" charset="0"/>
              </a:rPr>
              <a:t>用於</a:t>
            </a:r>
            <a:r>
              <a:rPr lang="zh-TW" altLang="en-US" sz="2800" b="1" dirty="0" smtClean="0">
                <a:latin typeface="+mj-ea"/>
                <a:cs typeface="Times New Roman" pitchFamily="18" charset="0"/>
              </a:rPr>
              <a:t>推論的</a:t>
            </a:r>
            <a:r>
              <a:rPr lang="zh-TW" altLang="en-US" sz="2800" b="1" dirty="0">
                <a:latin typeface="+mj-ea"/>
                <a:cs typeface="Times New Roman" pitchFamily="18" charset="0"/>
              </a:rPr>
              <a:t>人口密度。當</a:t>
            </a:r>
            <a:r>
              <a:rPr lang="zh-TW" altLang="en-US" sz="2800" b="1" dirty="0" smtClean="0">
                <a:latin typeface="+mj-ea"/>
                <a:cs typeface="Times New Roman" pitchFamily="18" charset="0"/>
              </a:rPr>
              <a:t>談到瀕危</a:t>
            </a:r>
            <a:r>
              <a:rPr lang="zh-TW" altLang="en-US" sz="2800" b="1" dirty="0">
                <a:latin typeface="+mj-ea"/>
                <a:cs typeface="Times New Roman" pitchFamily="18" charset="0"/>
              </a:rPr>
              <a:t>和稀有物種，</a:t>
            </a:r>
            <a:r>
              <a:rPr lang="zh-TW" altLang="en-US" sz="2800" b="1" dirty="0" smtClean="0">
                <a:latin typeface="+mj-ea"/>
                <a:cs typeface="Times New Roman" pitchFamily="18" charset="0"/>
              </a:rPr>
              <a:t>對於決定如何分組</a:t>
            </a:r>
            <a:r>
              <a:rPr lang="zh-TW" altLang="en-US" sz="2800" b="1" dirty="0">
                <a:latin typeface="+mj-ea"/>
                <a:cs typeface="Times New Roman" pitchFamily="18" charset="0"/>
              </a:rPr>
              <a:t>資料，會</a:t>
            </a:r>
            <a:r>
              <a:rPr lang="zh-TW" altLang="en-US" sz="2800" b="1" dirty="0" smtClean="0">
                <a:latin typeface="+mj-ea"/>
                <a:cs typeface="Times New Roman" pitchFamily="18" charset="0"/>
              </a:rPr>
              <a:t>影響保護行動</a:t>
            </a:r>
            <a:r>
              <a:rPr lang="zh-TW" altLang="en-US" sz="2800" b="1" dirty="0" smtClean="0">
                <a:latin typeface="新細明體" panose="02020500000000000000" pitchFamily="18" charset="-120"/>
                <a:ea typeface="新細明體" panose="02020500000000000000" pitchFamily="18" charset="-120"/>
                <a:cs typeface="Times New Roman" pitchFamily="18" charset="0"/>
              </a:rPr>
              <a:t>、</a:t>
            </a:r>
            <a:r>
              <a:rPr lang="zh-TW" altLang="en-US" sz="2800" b="1" dirty="0" smtClean="0">
                <a:latin typeface="+mj-ea"/>
                <a:cs typeface="Times New Roman" pitchFamily="18" charset="0"/>
              </a:rPr>
              <a:t>法院</a:t>
            </a:r>
            <a:r>
              <a:rPr lang="zh-TW" altLang="en-US" sz="2800" b="1" dirty="0">
                <a:latin typeface="+mj-ea"/>
                <a:cs typeface="Times New Roman" pitchFamily="18" charset="0"/>
              </a:rPr>
              <a:t>裁決</a:t>
            </a:r>
            <a:r>
              <a:rPr lang="zh-TW" altLang="en-US" sz="2800" b="1" dirty="0" smtClean="0">
                <a:latin typeface="+mj-ea"/>
                <a:cs typeface="Times New Roman" pitchFamily="18" charset="0"/>
              </a:rPr>
              <a:t>等的決策，圈形圖用於</a:t>
            </a:r>
            <a:r>
              <a:rPr lang="zh-TW" altLang="en-US" sz="2800" b="1" dirty="0">
                <a:latin typeface="+mj-ea"/>
                <a:cs typeface="Times New Roman" pitchFamily="18" charset="0"/>
              </a:rPr>
              <a:t>普查鳥類。觀察員坐在</a:t>
            </a:r>
            <a:r>
              <a:rPr lang="zh-TW" altLang="en-US" sz="2800" b="1" dirty="0" smtClean="0">
                <a:latin typeface="+mj-ea"/>
                <a:cs typeface="Times New Roman" pitchFamily="18" charset="0"/>
              </a:rPr>
              <a:t>半徑</a:t>
            </a:r>
            <a:r>
              <a:rPr lang="en-US" altLang="zh-TW" sz="2800" b="1" dirty="0" smtClean="0">
                <a:latin typeface="+mj-ea"/>
                <a:cs typeface="Times New Roman" pitchFamily="18" charset="0"/>
              </a:rPr>
              <a:t>r</a:t>
            </a:r>
            <a:r>
              <a:rPr lang="zh-TW" altLang="en-US" sz="2800" b="1" dirty="0" smtClean="0">
                <a:latin typeface="+mj-ea"/>
                <a:cs typeface="Times New Roman" pitchFamily="18" charset="0"/>
              </a:rPr>
              <a:t>的一個</a:t>
            </a:r>
            <a:r>
              <a:rPr lang="zh-TW" altLang="en-US" sz="2800" b="1" dirty="0">
                <a:latin typeface="+mj-ea"/>
                <a:cs typeface="Times New Roman" pitchFamily="18" charset="0"/>
              </a:rPr>
              <a:t>想像</a:t>
            </a:r>
            <a:r>
              <a:rPr lang="zh-TW" altLang="en-US" sz="2800" b="1" dirty="0" smtClean="0">
                <a:latin typeface="+mj-ea"/>
                <a:cs typeface="Times New Roman" pitchFamily="18" charset="0"/>
              </a:rPr>
              <a:t>的</a:t>
            </a:r>
            <a:r>
              <a:rPr lang="zh-TW" altLang="en-US" sz="2800" b="1" dirty="0">
                <a:latin typeface="+mj-ea"/>
                <a:cs typeface="Times New Roman" pitchFamily="18" charset="0"/>
              </a:rPr>
              <a:t>圓中心，</a:t>
            </a:r>
            <a:r>
              <a:rPr lang="zh-TW" altLang="en-US" sz="2800" b="1" dirty="0" smtClean="0">
                <a:latin typeface="+mj-ea"/>
                <a:cs typeface="Times New Roman" pitchFamily="18" charset="0"/>
              </a:rPr>
              <a:t>記錄距離</a:t>
            </a:r>
            <a:r>
              <a:rPr lang="zh-TW" altLang="en-US" sz="2800" b="1" dirty="0">
                <a:latin typeface="+mj-ea"/>
                <a:cs typeface="Times New Roman" pitchFamily="18" charset="0"/>
              </a:rPr>
              <a:t>和發現的</a:t>
            </a:r>
            <a:r>
              <a:rPr lang="zh-TW" altLang="en-US" sz="2800" b="1" dirty="0" smtClean="0">
                <a:latin typeface="+mj-ea"/>
                <a:cs typeface="Times New Roman" pitchFamily="18" charset="0"/>
              </a:rPr>
              <a:t>物種。</a:t>
            </a:r>
            <a:r>
              <a:rPr lang="zh-TW" altLang="en-US" sz="2800" b="1" dirty="0">
                <a:latin typeface="+mj-ea"/>
                <a:cs typeface="Times New Roman" pitchFamily="18" charset="0"/>
              </a:rPr>
              <a:t>在內華達</a:t>
            </a:r>
            <a:r>
              <a:rPr lang="zh-TW" altLang="en-US" sz="2800" b="1" dirty="0" smtClean="0">
                <a:latin typeface="+mj-ea"/>
                <a:cs typeface="Times New Roman" pitchFamily="18" charset="0"/>
              </a:rPr>
              <a:t>山脈鳥類</a:t>
            </a:r>
            <a:r>
              <a:rPr lang="zh-TW" altLang="en-US" sz="2800" b="1" dirty="0">
                <a:latin typeface="+mj-ea"/>
                <a:cs typeface="Times New Roman" pitchFamily="18" charset="0"/>
              </a:rPr>
              <a:t>密度的</a:t>
            </a:r>
            <a:r>
              <a:rPr lang="zh-TW" altLang="en-US" sz="2800" b="1" dirty="0" smtClean="0">
                <a:latin typeface="+mj-ea"/>
                <a:cs typeface="Times New Roman" pitchFamily="18" charset="0"/>
              </a:rPr>
              <a:t>研究，資料都是針對</a:t>
            </a:r>
            <a:r>
              <a:rPr lang="zh-TW" altLang="en-US" sz="2800" b="1" dirty="0" smtClean="0">
                <a:solidFill>
                  <a:srgbClr val="C00000"/>
                </a:solidFill>
                <a:latin typeface="+mj-ea"/>
                <a:cs typeface="Times New Roman" pitchFamily="18" charset="0"/>
              </a:rPr>
              <a:t>黄喉蟲森鶯</a:t>
            </a:r>
            <a:endParaRPr lang="en-US" altLang="zh-TW" sz="2800" b="1" dirty="0" smtClean="0">
              <a:solidFill>
                <a:srgbClr val="C00000"/>
              </a:solidFill>
              <a:latin typeface="+mj-ea"/>
              <a:cs typeface="Times New Roman" pitchFamily="18" charset="0"/>
            </a:endParaRPr>
          </a:p>
          <a:p>
            <a:pPr marL="0" lvl="0" indent="0">
              <a:buNone/>
            </a:pPr>
            <a:r>
              <a:rPr lang="en-US" altLang="zh-TW" sz="2800" b="1" dirty="0">
                <a:latin typeface="+mj-ea"/>
                <a:cs typeface="Times New Roman" pitchFamily="18" charset="0"/>
              </a:rPr>
              <a:t> </a:t>
            </a:r>
            <a:r>
              <a:rPr lang="en-US" altLang="zh-TW" sz="2800" b="1" dirty="0" smtClean="0">
                <a:latin typeface="+mj-ea"/>
                <a:cs typeface="Times New Roman" pitchFamily="18" charset="0"/>
              </a:rPr>
              <a:t> (</a:t>
            </a:r>
            <a:r>
              <a:rPr lang="en-US" altLang="zh-TW" sz="2800" dirty="0"/>
              <a:t>Nashville warbler</a:t>
            </a:r>
            <a:r>
              <a:rPr lang="en-US" altLang="zh-TW" sz="2800" b="1" dirty="0" smtClean="0">
                <a:latin typeface="+mj-ea"/>
                <a:cs typeface="Times New Roman" pitchFamily="18" charset="0"/>
              </a:rPr>
              <a:t>)</a:t>
            </a:r>
            <a:r>
              <a:rPr lang="zh-TW" altLang="en-US" sz="2800" b="1" dirty="0" smtClean="0">
                <a:latin typeface="+mj-ea"/>
                <a:cs typeface="Times New Roman" pitchFamily="18" charset="0"/>
              </a:rPr>
              <a:t>。</a:t>
            </a:r>
            <a:endParaRPr lang="zh-TW" altLang="en-US" sz="3600" dirty="0">
              <a:latin typeface="微軟正黑體" panose="020B0604030504040204" pitchFamily="34" charset="-120"/>
              <a:ea typeface="微軟正黑體" panose="020B0604030504040204" pitchFamily="34" charset="-120"/>
            </a:endParaRPr>
          </a:p>
        </p:txBody>
      </p:sp>
      <p:pic>
        <p:nvPicPr>
          <p:cNvPr id="1026" name="Picture 2" descr="https://sp.yimg.com/xj/th?id=OIP.Me6e3496dfa1d0e1fdd7d4b22f553f63dH0&amp;pid=15.1&amp;P=0&amp;w=269&amp;h=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137075"/>
            <a:ext cx="2160240" cy="143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230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B050"/>
                </a:solidFill>
              </a:rPr>
              <a:t>Histograms</a:t>
            </a:r>
            <a:r>
              <a:rPr lang="zh-TW" altLang="en-US" b="1" dirty="0">
                <a:solidFill>
                  <a:srgbClr val="00B050"/>
                </a:solidFill>
              </a:rPr>
              <a:t>直</a:t>
            </a:r>
            <a:r>
              <a:rPr lang="zh-TW" altLang="en-US" b="1" dirty="0" smtClean="0">
                <a:solidFill>
                  <a:srgbClr val="00B050"/>
                </a:solidFill>
              </a:rPr>
              <a:t>方</a:t>
            </a:r>
            <a:r>
              <a:rPr lang="zh-TW" altLang="en-US" b="1" dirty="0">
                <a:solidFill>
                  <a:srgbClr val="00B050"/>
                </a:solidFill>
              </a:rPr>
              <a:t>圖</a:t>
            </a:r>
          </a:p>
        </p:txBody>
      </p:sp>
      <p:sp>
        <p:nvSpPr>
          <p:cNvPr id="3" name="內容版面配置區 2"/>
          <p:cNvSpPr>
            <a:spLocks noGrp="1"/>
          </p:cNvSpPr>
          <p:nvPr>
            <p:ph idx="1"/>
          </p:nvPr>
        </p:nvSpPr>
        <p:spPr/>
        <p:txBody>
          <a:bodyPr>
            <a:normAutofit/>
          </a:bodyPr>
          <a:lstStyle/>
          <a:p>
            <a:pPr marL="0" lvl="0" indent="0">
              <a:buNone/>
            </a:pPr>
            <a:r>
              <a:rPr lang="zh-TW" altLang="en-US" sz="2800" b="1" dirty="0">
                <a:latin typeface="+mj-ea"/>
                <a:cs typeface="Times New Roman" pitchFamily="18" charset="0"/>
              </a:rPr>
              <a:t>以下</a:t>
            </a:r>
            <a:r>
              <a:rPr lang="zh-TW" altLang="en-US" sz="2800" b="1" dirty="0" smtClean="0">
                <a:latin typeface="+mj-ea"/>
                <a:cs typeface="Times New Roman" pitchFamily="18" charset="0"/>
              </a:rPr>
              <a:t>是</a:t>
            </a:r>
            <a:r>
              <a:rPr lang="en-US" altLang="zh-TW" sz="2800" b="1" dirty="0" smtClean="0">
                <a:solidFill>
                  <a:srgbClr val="C00000"/>
                </a:solidFill>
                <a:latin typeface="+mj-ea"/>
                <a:cs typeface="Times New Roman" pitchFamily="18" charset="0"/>
              </a:rPr>
              <a:t>84</a:t>
            </a:r>
            <a:r>
              <a:rPr lang="zh-TW" altLang="en-US" sz="2800" b="1" dirty="0" smtClean="0">
                <a:solidFill>
                  <a:srgbClr val="C00000"/>
                </a:solidFill>
                <a:latin typeface="+mj-ea"/>
                <a:cs typeface="Times New Roman" pitchFamily="18" charset="0"/>
              </a:rPr>
              <a:t>個</a:t>
            </a:r>
            <a:r>
              <a:rPr lang="zh-TW" altLang="en-US" sz="2800" b="1" dirty="0" smtClean="0">
                <a:latin typeface="+mj-ea"/>
                <a:cs typeface="Times New Roman" pitchFamily="18" charset="0"/>
              </a:rPr>
              <a:t>的觀察值，每個觀察值是從</a:t>
            </a:r>
            <a:r>
              <a:rPr lang="en-US" altLang="zh-TW" sz="2800" b="1" dirty="0">
                <a:latin typeface="+mj-ea"/>
                <a:cs typeface="Times New Roman" pitchFamily="18" charset="0"/>
              </a:rPr>
              <a:t>20</a:t>
            </a:r>
            <a:r>
              <a:rPr lang="zh-TW" altLang="en-US" sz="2800" b="1" dirty="0">
                <a:latin typeface="+mj-ea"/>
                <a:cs typeface="Times New Roman" pitchFamily="18" charset="0"/>
              </a:rPr>
              <a:t>個這樣的</a:t>
            </a:r>
            <a:r>
              <a:rPr lang="zh-TW" altLang="en-US" sz="2800" b="1" dirty="0" smtClean="0">
                <a:latin typeface="+mj-ea"/>
                <a:cs typeface="Times New Roman" pitchFamily="18" charset="0"/>
              </a:rPr>
              <a:t>重複，</a:t>
            </a:r>
            <a:r>
              <a:rPr lang="zh-TW" altLang="en-US" sz="2800" b="1" dirty="0">
                <a:latin typeface="+mj-ea"/>
                <a:cs typeface="Times New Roman" pitchFamily="18" charset="0"/>
              </a:rPr>
              <a:t>每個記錄為</a:t>
            </a:r>
            <a:r>
              <a:rPr lang="en-US" altLang="zh-TW" sz="2800" b="1" dirty="0">
                <a:latin typeface="+mj-ea"/>
                <a:cs typeface="Times New Roman" pitchFamily="18" charset="0"/>
              </a:rPr>
              <a:t>50</a:t>
            </a:r>
            <a:r>
              <a:rPr lang="zh-TW" altLang="en-US" sz="2800" b="1" dirty="0">
                <a:latin typeface="+mj-ea"/>
                <a:cs typeface="Times New Roman" pitchFamily="18" charset="0"/>
              </a:rPr>
              <a:t>微米的半徑：</a:t>
            </a:r>
            <a:endParaRPr lang="zh-TW" altLang="en-US" sz="3600" dirty="0">
              <a:latin typeface="微軟正黑體" panose="020B0604030504040204" pitchFamily="34" charset="-120"/>
            </a:endParaRPr>
          </a:p>
          <a:p>
            <a:pPr marL="0" indent="0">
              <a:buNone/>
            </a:pPr>
            <a:r>
              <a:rPr lang="en-US" altLang="zh-TW" sz="2800" dirty="0" smtClean="0"/>
              <a:t>15 </a:t>
            </a:r>
            <a:r>
              <a:rPr lang="en-US" altLang="zh-TW" sz="2800" dirty="0"/>
              <a:t>16 10 8 4 2 35 7 5 14 14 0 35 31 0</a:t>
            </a:r>
          </a:p>
          <a:p>
            <a:pPr marL="0" indent="0">
              <a:buNone/>
            </a:pPr>
            <a:r>
              <a:rPr lang="en-US" altLang="zh-TW" sz="2800" dirty="0"/>
              <a:t>10 36 16 5 3 22 7 55 24 42 29 2 4 14 29</a:t>
            </a:r>
          </a:p>
          <a:p>
            <a:pPr marL="0" indent="0">
              <a:buNone/>
            </a:pPr>
            <a:r>
              <a:rPr lang="en-US" altLang="zh-TW" sz="2800" dirty="0"/>
              <a:t>17 1 3 17 0 10 45 10 9 22 11 16 10 22 48</a:t>
            </a:r>
          </a:p>
          <a:p>
            <a:pPr marL="0" indent="0">
              <a:buNone/>
            </a:pPr>
            <a:r>
              <a:rPr lang="en-US" altLang="zh-TW" sz="2800" dirty="0"/>
              <a:t>18 41 4 43 13 7 7 8 9 18 2 5 6 48 28</a:t>
            </a:r>
          </a:p>
          <a:p>
            <a:pPr marL="0" indent="0">
              <a:buNone/>
            </a:pPr>
            <a:r>
              <a:rPr lang="en-US" altLang="zh-TW" sz="2800" dirty="0"/>
              <a:t>9 0 54 14 21 23 24 35 </a:t>
            </a:r>
            <a:r>
              <a:rPr lang="en-US" altLang="zh-TW" sz="2800" dirty="0" smtClean="0"/>
              <a:t>14 </a:t>
            </a:r>
            <a:r>
              <a:rPr lang="en-US" altLang="zh-TW" sz="2800" dirty="0"/>
              <a:t>4 10 18 14 21 8</a:t>
            </a:r>
          </a:p>
          <a:p>
            <a:pPr marL="0" indent="0">
              <a:buNone/>
            </a:pPr>
            <a:r>
              <a:rPr lang="en-US" altLang="zh-TW" sz="2800" dirty="0"/>
              <a:t>14 10 6 11 22 1 18 30 </a:t>
            </a:r>
            <a:r>
              <a:rPr lang="en-US" altLang="zh-TW" sz="2800" dirty="0" smtClean="0"/>
              <a:t>39</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21984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直方圖</a:t>
            </a:r>
            <a:endParaRPr lang="zh-TW" altLang="en-US" dirty="0"/>
          </a:p>
        </p:txBody>
      </p:sp>
      <p:sp>
        <p:nvSpPr>
          <p:cNvPr id="3" name="內容版面配置區 2"/>
          <p:cNvSpPr>
            <a:spLocks noGrp="1"/>
          </p:cNvSpPr>
          <p:nvPr>
            <p:ph idx="1"/>
          </p:nvPr>
        </p:nvSpPr>
        <p:spPr/>
        <p:txBody>
          <a:bodyPr/>
          <a:lstStyle/>
          <a:p>
            <a:pPr marL="0" indent="0">
              <a:buNone/>
            </a:pPr>
            <a:r>
              <a:rPr lang="fr-FR" altLang="zh-TW" dirty="0" smtClean="0">
                <a:solidFill>
                  <a:srgbClr val="FF0000"/>
                </a:solidFill>
              </a:rPr>
              <a:t>&gt; distance </a:t>
            </a:r>
            <a:r>
              <a:rPr lang="fr-FR" altLang="zh-TW" dirty="0">
                <a:solidFill>
                  <a:srgbClr val="FF0000"/>
                </a:solidFill>
              </a:rPr>
              <a:t>&lt;- c(15, 16, 10, 8, 4, 2, 35, 7, 5, 14, 14, 0, 35, 31, </a:t>
            </a:r>
            <a:r>
              <a:rPr lang="fr-FR" altLang="zh-TW" dirty="0" smtClean="0">
                <a:solidFill>
                  <a:srgbClr val="FF0000"/>
                </a:solidFill>
              </a:rPr>
              <a:t>0,10</a:t>
            </a:r>
            <a:r>
              <a:rPr lang="fr-FR" altLang="zh-TW" dirty="0">
                <a:solidFill>
                  <a:srgbClr val="FF0000"/>
                </a:solidFill>
              </a:rPr>
              <a:t>, 36, 16, 5, 3, 22, 7, 55, 24, 42, 29, 2, 4, 14, 29,</a:t>
            </a:r>
          </a:p>
          <a:p>
            <a:pPr marL="0" indent="0">
              <a:buNone/>
            </a:pPr>
            <a:r>
              <a:rPr lang="fr-FR" altLang="zh-TW" dirty="0" smtClean="0">
                <a:solidFill>
                  <a:srgbClr val="FF0000"/>
                </a:solidFill>
              </a:rPr>
              <a:t>17</a:t>
            </a:r>
            <a:r>
              <a:rPr lang="fr-FR" altLang="zh-TW" dirty="0">
                <a:solidFill>
                  <a:srgbClr val="FF0000"/>
                </a:solidFill>
              </a:rPr>
              <a:t>, 1, 3, 17, 0, 10, 45, 10, 9, 22, 11, 16, 10, 22, 48,</a:t>
            </a:r>
          </a:p>
          <a:p>
            <a:pPr marL="0" indent="0">
              <a:buNone/>
            </a:pPr>
            <a:r>
              <a:rPr lang="fr-FR" altLang="zh-TW" dirty="0" smtClean="0">
                <a:solidFill>
                  <a:srgbClr val="FF0000"/>
                </a:solidFill>
              </a:rPr>
              <a:t>18</a:t>
            </a:r>
            <a:r>
              <a:rPr lang="fr-FR" altLang="zh-TW" dirty="0">
                <a:solidFill>
                  <a:srgbClr val="FF0000"/>
                </a:solidFill>
              </a:rPr>
              <a:t>, 41, 4, 43, 13, 7, 7, 8, 9, 18, 2, 5, 6, 48, 28,</a:t>
            </a:r>
          </a:p>
          <a:p>
            <a:pPr marL="0" indent="0">
              <a:buNone/>
            </a:pPr>
            <a:r>
              <a:rPr lang="fr-FR" altLang="zh-TW" dirty="0" smtClean="0">
                <a:solidFill>
                  <a:srgbClr val="FF0000"/>
                </a:solidFill>
              </a:rPr>
              <a:t>9</a:t>
            </a:r>
            <a:r>
              <a:rPr lang="fr-FR" altLang="zh-TW" dirty="0">
                <a:solidFill>
                  <a:srgbClr val="FF0000"/>
                </a:solidFill>
              </a:rPr>
              <a:t>, 0, 54, 14, 21, 23, 24, 35, 14, 4, 10, 18, 14, 21, 8,</a:t>
            </a:r>
          </a:p>
          <a:p>
            <a:pPr marL="0" indent="0">
              <a:buNone/>
            </a:pPr>
            <a:r>
              <a:rPr lang="fr-FR" altLang="zh-TW" dirty="0" smtClean="0">
                <a:solidFill>
                  <a:srgbClr val="FF0000"/>
                </a:solidFill>
              </a:rPr>
              <a:t>14</a:t>
            </a:r>
            <a:r>
              <a:rPr lang="fr-FR" altLang="zh-TW" dirty="0">
                <a:solidFill>
                  <a:srgbClr val="FF0000"/>
                </a:solidFill>
              </a:rPr>
              <a:t>, 10, 6, 11, 22, 1, 18, 30, 39)</a:t>
            </a:r>
          </a:p>
          <a:p>
            <a:pPr marL="0" indent="0">
              <a:buNone/>
            </a:pPr>
            <a:r>
              <a:rPr lang="fr-FR" altLang="zh-TW" dirty="0" smtClean="0"/>
              <a:t># </a:t>
            </a:r>
            <a:r>
              <a:rPr lang="zh-TW" altLang="en-US" dirty="0" smtClean="0"/>
              <a:t>輸入資料</a:t>
            </a:r>
            <a:endParaRPr lang="zh-TW" altLang="en-US" dirty="0"/>
          </a:p>
        </p:txBody>
      </p:sp>
    </p:spTree>
    <p:extLst>
      <p:ext uri="{BB962C8B-B14F-4D97-AF65-F5344CB8AC3E}">
        <p14:creationId xmlns:p14="http://schemas.microsoft.com/office/powerpoint/2010/main" val="4234888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直方圖</a:t>
            </a:r>
            <a:endParaRPr lang="zh-TW" altLang="en-US" dirty="0"/>
          </a:p>
        </p:txBody>
      </p:sp>
      <p:sp>
        <p:nvSpPr>
          <p:cNvPr id="3" name="內容版面配置區 2"/>
          <p:cNvSpPr>
            <a:spLocks noGrp="1"/>
          </p:cNvSpPr>
          <p:nvPr>
            <p:ph idx="1"/>
          </p:nvPr>
        </p:nvSpPr>
        <p:spPr>
          <a:xfrm>
            <a:off x="457200" y="1562218"/>
            <a:ext cx="8229600" cy="4876800"/>
          </a:xfrm>
        </p:spPr>
        <p:txBody>
          <a:bodyPr>
            <a:normAutofit/>
          </a:bodyPr>
          <a:lstStyle/>
          <a:p>
            <a:pPr marL="0" indent="0">
              <a:buNone/>
            </a:pPr>
            <a:r>
              <a:rPr lang="fr-FR" altLang="zh-TW" dirty="0">
                <a:solidFill>
                  <a:srgbClr val="FF0000"/>
                </a:solidFill>
              </a:rPr>
              <a:t>&gt; par(mfrow=c(2,2</a:t>
            </a:r>
            <a:r>
              <a:rPr lang="fr-FR" altLang="zh-TW" dirty="0" smtClean="0">
                <a:solidFill>
                  <a:srgbClr val="FF0000"/>
                </a:solidFill>
              </a:rPr>
              <a:t>))</a:t>
            </a:r>
            <a:r>
              <a:rPr lang="zh-TW" altLang="en-US" dirty="0">
                <a:solidFill>
                  <a:srgbClr val="FF0000"/>
                </a:solidFill>
              </a:rPr>
              <a:t> </a:t>
            </a:r>
            <a:r>
              <a:rPr lang="zh-TW" altLang="en-US" dirty="0" smtClean="0">
                <a:solidFill>
                  <a:srgbClr val="FF0000"/>
                </a:solidFill>
              </a:rPr>
              <a:t> </a:t>
            </a:r>
            <a:r>
              <a:rPr lang="en-US" altLang="zh-TW" dirty="0" smtClean="0"/>
              <a:t># </a:t>
            </a:r>
            <a:r>
              <a:rPr lang="zh-TW" altLang="en-US" dirty="0"/>
              <a:t>一頁配置</a:t>
            </a:r>
            <a:r>
              <a:rPr lang="en-US" altLang="zh-TW" dirty="0"/>
              <a:t>2</a:t>
            </a:r>
            <a:r>
              <a:rPr lang="zh-TW" altLang="en-US" dirty="0"/>
              <a:t>列</a:t>
            </a:r>
            <a:r>
              <a:rPr lang="en-US" altLang="zh-TW" dirty="0"/>
              <a:t>2</a:t>
            </a:r>
            <a:r>
              <a:rPr lang="zh-TW" altLang="en-US" dirty="0"/>
              <a:t>行共</a:t>
            </a:r>
            <a:r>
              <a:rPr lang="en-US" altLang="zh-TW" dirty="0"/>
              <a:t>4</a:t>
            </a:r>
            <a:r>
              <a:rPr lang="zh-TW" altLang="en-US" dirty="0"/>
              <a:t>個圖</a:t>
            </a:r>
            <a:endParaRPr lang="fr-FR" altLang="zh-TW" dirty="0"/>
          </a:p>
          <a:p>
            <a:pPr marL="0" indent="0">
              <a:buNone/>
            </a:pPr>
            <a:r>
              <a:rPr lang="fr-FR" altLang="zh-TW" dirty="0" smtClean="0">
                <a:solidFill>
                  <a:srgbClr val="FF0000"/>
                </a:solidFill>
              </a:rPr>
              <a:t>&gt; hist(distance</a:t>
            </a:r>
            <a:r>
              <a:rPr lang="fr-FR" altLang="zh-TW" dirty="0">
                <a:solidFill>
                  <a:srgbClr val="FF0000"/>
                </a:solidFill>
              </a:rPr>
              <a:t>, xlab=" ",</a:t>
            </a:r>
          </a:p>
          <a:p>
            <a:pPr marL="0" indent="0">
              <a:buNone/>
            </a:pPr>
            <a:r>
              <a:rPr lang="fr-FR" altLang="zh-TW" dirty="0">
                <a:solidFill>
                  <a:srgbClr val="FF0000"/>
                </a:solidFill>
              </a:rPr>
              <a:t>     ylab="frequency", col="gray90")</a:t>
            </a:r>
          </a:p>
          <a:p>
            <a:pPr marL="0" indent="0">
              <a:buNone/>
            </a:pPr>
            <a:r>
              <a:rPr lang="fr-FR" altLang="zh-TW" dirty="0" smtClean="0">
                <a:solidFill>
                  <a:srgbClr val="FF0000"/>
                </a:solidFill>
              </a:rPr>
              <a:t>&gt; hist(distance</a:t>
            </a:r>
            <a:r>
              <a:rPr lang="fr-FR" altLang="zh-TW" dirty="0">
                <a:solidFill>
                  <a:srgbClr val="FF0000"/>
                </a:solidFill>
              </a:rPr>
              <a:t>, xlab=" ", main="breaks =22",</a:t>
            </a:r>
          </a:p>
          <a:p>
            <a:pPr marL="0" indent="0">
              <a:buNone/>
            </a:pPr>
            <a:r>
              <a:rPr lang="fr-FR" altLang="zh-TW" dirty="0">
                <a:solidFill>
                  <a:srgbClr val="FF0000"/>
                </a:solidFill>
              </a:rPr>
              <a:t>     ylab="", </a:t>
            </a:r>
            <a:r>
              <a:rPr lang="fr-FR" altLang="zh-TW" dirty="0">
                <a:solidFill>
                  <a:srgbClr val="00B050"/>
                </a:solidFill>
              </a:rPr>
              <a:t>breaks=22</a:t>
            </a:r>
            <a:r>
              <a:rPr lang="fr-FR" altLang="zh-TW" dirty="0">
                <a:solidFill>
                  <a:srgbClr val="FF0000"/>
                </a:solidFill>
              </a:rPr>
              <a:t> ,</a:t>
            </a:r>
            <a:r>
              <a:rPr lang="fr-FR" altLang="zh-TW" dirty="0">
                <a:solidFill>
                  <a:srgbClr val="00B050"/>
                </a:solidFill>
              </a:rPr>
              <a:t>col="dark green"</a:t>
            </a:r>
            <a:r>
              <a:rPr lang="fr-FR" altLang="zh-TW" dirty="0">
                <a:solidFill>
                  <a:srgbClr val="FF0000"/>
                </a:solidFill>
              </a:rPr>
              <a:t>)</a:t>
            </a:r>
          </a:p>
          <a:p>
            <a:pPr marL="0" indent="0">
              <a:buNone/>
            </a:pPr>
            <a:r>
              <a:rPr lang="fr-FR" altLang="zh-TW" dirty="0" smtClean="0">
                <a:solidFill>
                  <a:srgbClr val="FF0000"/>
                </a:solidFill>
              </a:rPr>
              <a:t>&gt; hist(distance</a:t>
            </a:r>
            <a:r>
              <a:rPr lang="fr-FR" altLang="zh-TW" dirty="0">
                <a:solidFill>
                  <a:srgbClr val="FF0000"/>
                </a:solidFill>
              </a:rPr>
              <a:t>, xlab="distance(m)",</a:t>
            </a:r>
          </a:p>
          <a:p>
            <a:pPr marL="0" indent="0">
              <a:buNone/>
            </a:pPr>
            <a:r>
              <a:rPr lang="fr-FR" altLang="zh-TW" dirty="0">
                <a:solidFill>
                  <a:srgbClr val="FF0000"/>
                </a:solidFill>
              </a:rPr>
              <a:t>     ylab="frequency", </a:t>
            </a:r>
            <a:r>
              <a:rPr lang="fr-FR" altLang="zh-TW" dirty="0">
                <a:solidFill>
                  <a:srgbClr val="00B050"/>
                </a:solidFill>
              </a:rPr>
              <a:t>breaks = seq(0,60,5)</a:t>
            </a:r>
            <a:r>
              <a:rPr lang="fr-FR" altLang="zh-TW" dirty="0">
                <a:solidFill>
                  <a:srgbClr val="FF0000"/>
                </a:solidFill>
              </a:rPr>
              <a:t>,</a:t>
            </a:r>
            <a:r>
              <a:rPr lang="fr-FR" altLang="zh-TW" dirty="0">
                <a:solidFill>
                  <a:srgbClr val="00B050"/>
                </a:solidFill>
              </a:rPr>
              <a:t> </a:t>
            </a:r>
            <a:r>
              <a:rPr lang="fr-FR" altLang="zh-TW" dirty="0">
                <a:solidFill>
                  <a:srgbClr val="FF0000"/>
                </a:solidFill>
              </a:rPr>
              <a:t>col="gray90")</a:t>
            </a:r>
          </a:p>
          <a:p>
            <a:pPr marL="0" indent="0">
              <a:buNone/>
            </a:pPr>
            <a:r>
              <a:rPr lang="fr-FR" altLang="zh-TW" dirty="0" smtClean="0">
                <a:solidFill>
                  <a:srgbClr val="FF0000"/>
                </a:solidFill>
              </a:rPr>
              <a:t>&gt; hist(distance</a:t>
            </a:r>
            <a:r>
              <a:rPr lang="fr-FR" altLang="zh-TW" dirty="0">
                <a:solidFill>
                  <a:srgbClr val="FF0000"/>
                </a:solidFill>
              </a:rPr>
              <a:t>, xlab="distance(m)", main="breaks =6",</a:t>
            </a:r>
          </a:p>
          <a:p>
            <a:pPr marL="0" indent="0">
              <a:buNone/>
            </a:pPr>
            <a:r>
              <a:rPr lang="fr-FR" altLang="zh-TW" dirty="0">
                <a:solidFill>
                  <a:srgbClr val="FF0000"/>
                </a:solidFill>
              </a:rPr>
              <a:t>     ylab="", </a:t>
            </a:r>
            <a:r>
              <a:rPr lang="fr-FR" altLang="zh-TW" dirty="0">
                <a:solidFill>
                  <a:srgbClr val="00B050"/>
                </a:solidFill>
              </a:rPr>
              <a:t>breaks=6</a:t>
            </a:r>
            <a:r>
              <a:rPr lang="fr-FR" altLang="zh-TW" dirty="0">
                <a:solidFill>
                  <a:srgbClr val="FF0000"/>
                </a:solidFill>
              </a:rPr>
              <a:t>, col="gray90", </a:t>
            </a:r>
            <a:r>
              <a:rPr lang="fr-FR" altLang="zh-TW" dirty="0">
                <a:solidFill>
                  <a:srgbClr val="00B050"/>
                </a:solidFill>
              </a:rPr>
              <a:t>las=2</a:t>
            </a:r>
            <a:r>
              <a:rPr lang="fr-FR" altLang="zh-TW" dirty="0">
                <a:solidFill>
                  <a:srgbClr val="FF0000"/>
                </a:solidFill>
              </a:rPr>
              <a:t>)</a:t>
            </a:r>
            <a:endParaRPr lang="zh-TW" altLang="en-US" dirty="0"/>
          </a:p>
        </p:txBody>
      </p:sp>
      <p:sp>
        <p:nvSpPr>
          <p:cNvPr id="4" name="矩形 3"/>
          <p:cNvSpPr/>
          <p:nvPr/>
        </p:nvSpPr>
        <p:spPr>
          <a:xfrm>
            <a:off x="863588" y="5830905"/>
            <a:ext cx="7416824" cy="646331"/>
          </a:xfrm>
          <a:prstGeom prst="rect">
            <a:avLst/>
          </a:prstGeom>
        </p:spPr>
        <p:txBody>
          <a:bodyPr wrap="square">
            <a:spAutoFit/>
          </a:bodyPr>
          <a:lstStyle/>
          <a:p>
            <a:r>
              <a:rPr lang="en-US" altLang="zh-TW" dirty="0" err="1"/>
              <a:t>hist</a:t>
            </a:r>
            <a:r>
              <a:rPr lang="en-US" altLang="zh-TW" dirty="0"/>
              <a:t> </a:t>
            </a:r>
            <a:r>
              <a:rPr lang="zh-TW" altLang="en-US" dirty="0"/>
              <a:t>預設會使用 </a:t>
            </a:r>
            <a:r>
              <a:rPr lang="en-US" altLang="zh-TW" dirty="0" err="1"/>
              <a:t>Sturges</a:t>
            </a:r>
            <a:r>
              <a:rPr lang="en-US" altLang="zh-TW" dirty="0"/>
              <a:t> </a:t>
            </a:r>
            <a:r>
              <a:rPr lang="zh-TW" altLang="en-US" dirty="0"/>
              <a:t>的方式自動計算 </a:t>
            </a:r>
            <a:r>
              <a:rPr lang="en-US" altLang="zh-TW" dirty="0"/>
              <a:t>bin </a:t>
            </a:r>
            <a:r>
              <a:rPr lang="zh-TW" altLang="en-US" dirty="0"/>
              <a:t>的數目，我們也可以用 </a:t>
            </a:r>
            <a:r>
              <a:rPr lang="en-US" altLang="zh-TW" dirty="0"/>
              <a:t>breaks </a:t>
            </a:r>
            <a:r>
              <a:rPr lang="zh-TW" altLang="en-US" dirty="0"/>
              <a:t>參數自行指定</a:t>
            </a:r>
          </a:p>
        </p:txBody>
      </p:sp>
    </p:spTree>
    <p:extLst>
      <p:ext uri="{BB962C8B-B14F-4D97-AF65-F5344CB8AC3E}">
        <p14:creationId xmlns:p14="http://schemas.microsoft.com/office/powerpoint/2010/main" val="4199919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汽車趨勢資料</a:t>
            </a:r>
          </a:p>
        </p:txBody>
      </p:sp>
      <p:sp>
        <p:nvSpPr>
          <p:cNvPr id="3" name="內容版面配置區 2"/>
          <p:cNvSpPr>
            <a:spLocks noGrp="1"/>
          </p:cNvSpPr>
          <p:nvPr>
            <p:ph idx="1"/>
          </p:nvPr>
        </p:nvSpPr>
        <p:spPr/>
        <p:txBody>
          <a:bodyPr>
            <a:normAutofit/>
          </a:bodyPr>
          <a:lstStyle/>
          <a:p>
            <a:r>
              <a:rPr lang="zh-TW" altLang="en-US" sz="2800" dirty="0" smtClean="0"/>
              <a:t>資料集中有</a:t>
            </a:r>
            <a:r>
              <a:rPr lang="en-US" altLang="zh-TW" sz="2800" dirty="0" smtClean="0"/>
              <a:t>11</a:t>
            </a:r>
            <a:r>
              <a:rPr lang="zh-TW" altLang="en-US" sz="2800" dirty="0" smtClean="0"/>
              <a:t>個變數</a:t>
            </a:r>
            <a:r>
              <a:rPr lang="en-US" altLang="zh-TW" sz="2800" dirty="0" smtClean="0"/>
              <a:t>32</a:t>
            </a:r>
            <a:r>
              <a:rPr lang="zh-TW" altLang="en-US" sz="2800" dirty="0" smtClean="0"/>
              <a:t>個觀察值</a:t>
            </a:r>
            <a:endParaRPr lang="en-US" altLang="zh-TW" sz="2800" dirty="0"/>
          </a:p>
          <a:p>
            <a:r>
              <a:rPr lang="en-US" altLang="zh-TW" sz="2800" dirty="0" err="1" smtClean="0"/>
              <a:t>wt</a:t>
            </a:r>
            <a:r>
              <a:rPr lang="en-US" altLang="zh-TW" sz="2800" dirty="0"/>
              <a:t>	 Weight (1000 </a:t>
            </a:r>
            <a:r>
              <a:rPr lang="en-US" altLang="zh-TW" sz="2800" dirty="0" err="1"/>
              <a:t>lbs</a:t>
            </a:r>
            <a:r>
              <a:rPr lang="en-US" altLang="zh-TW" sz="2800" dirty="0" smtClean="0"/>
              <a:t>)</a:t>
            </a:r>
            <a:r>
              <a:rPr lang="zh-TW" altLang="en-US" sz="2800" dirty="0" smtClean="0"/>
              <a:t> 重量</a:t>
            </a:r>
            <a:endParaRPr lang="en-US" altLang="zh-TW" sz="2800" dirty="0"/>
          </a:p>
          <a:p>
            <a:r>
              <a:rPr lang="en-US" altLang="zh-TW" sz="2800" dirty="0" err="1" smtClean="0"/>
              <a:t>qsec</a:t>
            </a:r>
            <a:r>
              <a:rPr lang="zh-TW" altLang="en-US" sz="2800" dirty="0" smtClean="0"/>
              <a:t> </a:t>
            </a:r>
            <a:r>
              <a:rPr lang="en-US" altLang="zh-TW" sz="2800" dirty="0" smtClean="0"/>
              <a:t>¼ </a:t>
            </a:r>
            <a:r>
              <a:rPr lang="en-US" altLang="zh-TW" sz="2800" dirty="0"/>
              <a:t>mile </a:t>
            </a:r>
            <a:r>
              <a:rPr lang="en-US" altLang="zh-TW" sz="2800" dirty="0" smtClean="0"/>
              <a:t>time</a:t>
            </a:r>
            <a:r>
              <a:rPr lang="zh-TW" altLang="en-US" sz="2800" dirty="0" smtClean="0"/>
              <a:t> </a:t>
            </a:r>
            <a:r>
              <a:rPr lang="en-US" altLang="zh-TW" sz="2800" dirty="0" smtClean="0"/>
              <a:t>¼</a:t>
            </a:r>
            <a:r>
              <a:rPr lang="zh-TW" altLang="en-US" sz="2800" dirty="0" smtClean="0"/>
              <a:t>哩的</a:t>
            </a:r>
            <a:r>
              <a:rPr lang="zh-TW" altLang="en-US" sz="2800" dirty="0"/>
              <a:t>時間</a:t>
            </a:r>
            <a:endParaRPr lang="en-US" altLang="zh-TW" sz="2800" dirty="0"/>
          </a:p>
          <a:p>
            <a:r>
              <a:rPr lang="en-US" altLang="zh-TW" sz="2800" dirty="0" smtClean="0"/>
              <a:t>vs</a:t>
            </a:r>
            <a:r>
              <a:rPr lang="en-US" altLang="zh-TW" sz="2800" dirty="0"/>
              <a:t>	 </a:t>
            </a:r>
            <a:r>
              <a:rPr lang="en-US" altLang="zh-TW" sz="2800" dirty="0" smtClean="0"/>
              <a:t>V/S</a:t>
            </a:r>
            <a:r>
              <a:rPr lang="zh-TW" altLang="en-US" sz="2800" dirty="0" smtClean="0"/>
              <a:t> 發動機類型 </a:t>
            </a:r>
            <a:r>
              <a:rPr lang="en-US" altLang="zh-TW" sz="2800" dirty="0" smtClean="0"/>
              <a:t>(0</a:t>
            </a:r>
            <a:r>
              <a:rPr lang="zh-TW" altLang="en-US" sz="2800" dirty="0" smtClean="0"/>
              <a:t> </a:t>
            </a:r>
            <a:r>
              <a:rPr lang="en-US" altLang="zh-TW" sz="2800" dirty="0" smtClean="0"/>
              <a:t>=</a:t>
            </a:r>
            <a:r>
              <a:rPr lang="zh-TW" altLang="en-US" sz="2800" dirty="0" smtClean="0"/>
              <a:t> </a:t>
            </a:r>
            <a:r>
              <a:rPr lang="en-US" altLang="zh-TW" sz="2800" dirty="0" smtClean="0"/>
              <a:t>V</a:t>
            </a:r>
            <a:r>
              <a:rPr lang="zh-TW" altLang="en-US" sz="2800" dirty="0" smtClean="0"/>
              <a:t>型</a:t>
            </a:r>
            <a:r>
              <a:rPr lang="en-US" altLang="zh-TW" sz="2800" dirty="0" smtClean="0"/>
              <a:t>, 1 = S</a:t>
            </a:r>
            <a:r>
              <a:rPr lang="zh-TW" altLang="en-US" sz="2800" dirty="0" smtClean="0"/>
              <a:t>型</a:t>
            </a:r>
            <a:r>
              <a:rPr lang="en-US" altLang="zh-TW" sz="2800" dirty="0" smtClean="0"/>
              <a:t>)</a:t>
            </a:r>
            <a:endParaRPr lang="en-US" altLang="zh-TW" sz="2800" dirty="0"/>
          </a:p>
          <a:p>
            <a:r>
              <a:rPr lang="en-US" altLang="zh-TW" sz="2800" dirty="0" smtClean="0"/>
              <a:t>am</a:t>
            </a:r>
            <a:r>
              <a:rPr lang="en-US" altLang="zh-TW" sz="2800" dirty="0"/>
              <a:t>	 Transmission (0 = automatic, 1 = manual</a:t>
            </a:r>
            <a:r>
              <a:rPr lang="en-US" altLang="zh-TW" sz="2800" dirty="0" smtClean="0"/>
              <a:t>)</a:t>
            </a:r>
          </a:p>
          <a:p>
            <a:r>
              <a:rPr lang="zh-TW" altLang="en-US" sz="2800" dirty="0"/>
              <a:t> </a:t>
            </a:r>
            <a:r>
              <a:rPr lang="zh-TW" altLang="en-US" sz="2800" dirty="0" smtClean="0"/>
              <a:t>         變速器</a:t>
            </a:r>
            <a:r>
              <a:rPr lang="en-US" altLang="zh-TW" sz="2800" dirty="0" smtClean="0"/>
              <a:t>(0-</a:t>
            </a:r>
            <a:r>
              <a:rPr lang="zh-TW" altLang="en-US" sz="2800" dirty="0" smtClean="0"/>
              <a:t>自動</a:t>
            </a:r>
            <a:r>
              <a:rPr lang="en-US" altLang="zh-TW" sz="2800" dirty="0" smtClean="0"/>
              <a:t>, 1-</a:t>
            </a:r>
            <a:r>
              <a:rPr lang="zh-TW" altLang="en-US" sz="2800" dirty="0" smtClean="0"/>
              <a:t>手動</a:t>
            </a:r>
            <a:r>
              <a:rPr lang="en-US" altLang="zh-TW" sz="2800" dirty="0" smtClean="0"/>
              <a:t>)</a:t>
            </a:r>
            <a:endParaRPr lang="en-US" altLang="zh-TW" sz="2800" dirty="0"/>
          </a:p>
          <a:p>
            <a:r>
              <a:rPr lang="en-US" altLang="zh-TW" sz="2800" dirty="0" smtClean="0"/>
              <a:t>gear</a:t>
            </a:r>
            <a:r>
              <a:rPr lang="en-US" altLang="zh-TW" sz="2800" dirty="0"/>
              <a:t>	 Number of forward </a:t>
            </a:r>
            <a:r>
              <a:rPr lang="en-US" altLang="zh-TW" sz="2800" dirty="0" smtClean="0"/>
              <a:t>gears</a:t>
            </a:r>
            <a:r>
              <a:rPr lang="zh-TW" altLang="en-US" sz="2800" dirty="0" smtClean="0"/>
              <a:t> 前進</a:t>
            </a:r>
            <a:r>
              <a:rPr lang="zh-TW" altLang="en-US" sz="2800" dirty="0"/>
              <a:t>檔位數</a:t>
            </a:r>
            <a:endParaRPr lang="en-US" altLang="zh-TW" sz="2800" dirty="0"/>
          </a:p>
          <a:p>
            <a:r>
              <a:rPr lang="en-US" altLang="zh-TW" sz="2800" dirty="0" smtClean="0"/>
              <a:t>carb</a:t>
            </a:r>
            <a:r>
              <a:rPr lang="en-US" altLang="zh-TW" sz="2800" dirty="0"/>
              <a:t>	 Number of </a:t>
            </a:r>
            <a:r>
              <a:rPr lang="en-US" altLang="zh-TW" sz="2800" dirty="0" smtClean="0"/>
              <a:t>carburetors</a:t>
            </a:r>
            <a:r>
              <a:rPr lang="zh-TW" altLang="en-US" sz="2800" dirty="0" smtClean="0"/>
              <a:t> 化油器</a:t>
            </a:r>
            <a:r>
              <a:rPr lang="zh-TW" altLang="en-US" sz="2800" dirty="0"/>
              <a:t>數</a:t>
            </a:r>
          </a:p>
        </p:txBody>
      </p:sp>
    </p:spTree>
    <p:extLst>
      <p:ext uri="{BB962C8B-B14F-4D97-AF65-F5344CB8AC3E}">
        <p14:creationId xmlns:p14="http://schemas.microsoft.com/office/powerpoint/2010/main" val="4254326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直方圖</a:t>
            </a:r>
            <a:endParaRPr lang="zh-TW" altLang="en-US" dirty="0"/>
          </a:p>
        </p:txBody>
      </p:sp>
      <p:sp>
        <p:nvSpPr>
          <p:cNvPr id="3" name="內容版面配置區 2"/>
          <p:cNvSpPr>
            <a:spLocks noGrp="1"/>
          </p:cNvSpPr>
          <p:nvPr>
            <p:ph idx="1"/>
          </p:nvPr>
        </p:nvSpPr>
        <p:spPr/>
        <p:txBody>
          <a:bodyPr>
            <a:normAutofit fontScale="92500" lnSpcReduction="10000"/>
          </a:bodyPr>
          <a:lstStyle/>
          <a:p>
            <a:pPr marL="0" indent="0">
              <a:buNone/>
            </a:pPr>
            <a:r>
              <a:rPr lang="en-US" altLang="zh-TW" dirty="0"/>
              <a:t>b</a:t>
            </a:r>
            <a:r>
              <a:rPr lang="en-US" altLang="zh-TW" dirty="0" smtClean="0"/>
              <a:t>reaks are one </a:t>
            </a:r>
            <a:r>
              <a:rPr lang="en-US" altLang="zh-TW" dirty="0"/>
              <a:t>of:</a:t>
            </a:r>
          </a:p>
          <a:p>
            <a:pPr marL="0" indent="0">
              <a:buNone/>
            </a:pPr>
            <a:r>
              <a:rPr lang="en-US" altLang="zh-TW" dirty="0" smtClean="0"/>
              <a:t>Breaks</a:t>
            </a:r>
            <a:r>
              <a:rPr lang="zh-TW" altLang="en-US" dirty="0" smtClean="0"/>
              <a:t>可以是下面其中一個</a:t>
            </a:r>
            <a:endParaRPr lang="en-US" altLang="zh-TW" dirty="0"/>
          </a:p>
          <a:p>
            <a:pPr marL="0" indent="0">
              <a:buNone/>
            </a:pPr>
            <a:r>
              <a:rPr lang="en-US" altLang="zh-TW" dirty="0"/>
              <a:t>a vector giving the breakpoints between histogram cells,</a:t>
            </a:r>
          </a:p>
          <a:p>
            <a:pPr marL="0" indent="0">
              <a:buNone/>
            </a:pPr>
            <a:r>
              <a:rPr lang="zh-TW" altLang="en-US" dirty="0" smtClean="0"/>
              <a:t>一個向量給予直方圖格子分隔點</a:t>
            </a:r>
            <a:endParaRPr lang="en-US" altLang="zh-TW" dirty="0"/>
          </a:p>
          <a:p>
            <a:pPr marL="0" indent="0">
              <a:buNone/>
            </a:pPr>
            <a:r>
              <a:rPr lang="en-US" altLang="zh-TW" dirty="0"/>
              <a:t>a function to compute the vector of breakpoints,</a:t>
            </a:r>
          </a:p>
          <a:p>
            <a:pPr marL="0" indent="0">
              <a:buNone/>
            </a:pPr>
            <a:r>
              <a:rPr lang="zh-TW" altLang="en-US" dirty="0"/>
              <a:t>一個函數用來</a:t>
            </a:r>
            <a:r>
              <a:rPr lang="zh-TW" altLang="en-US" dirty="0" smtClean="0"/>
              <a:t>計算分隔點向量</a:t>
            </a:r>
            <a:endParaRPr lang="en-US" altLang="zh-TW" dirty="0"/>
          </a:p>
          <a:p>
            <a:pPr marL="0" indent="0">
              <a:buNone/>
            </a:pPr>
            <a:r>
              <a:rPr lang="en-US" altLang="zh-TW" dirty="0"/>
              <a:t>a single number giving the number of cells for the histogram,</a:t>
            </a:r>
          </a:p>
          <a:p>
            <a:pPr marL="0" indent="0">
              <a:buNone/>
            </a:pPr>
            <a:r>
              <a:rPr lang="zh-TW" altLang="en-US" dirty="0" smtClean="0"/>
              <a:t>一個數字給予直方圖的格子數</a:t>
            </a:r>
            <a:endParaRPr lang="en-US" altLang="zh-TW" dirty="0"/>
          </a:p>
          <a:p>
            <a:pPr marL="0" indent="0">
              <a:buNone/>
            </a:pPr>
            <a:r>
              <a:rPr lang="en-US" altLang="zh-TW" dirty="0"/>
              <a:t>a character string naming an algorithm to compute the number of cells (see ‘Details’),</a:t>
            </a:r>
          </a:p>
          <a:p>
            <a:pPr marL="0" indent="0">
              <a:buNone/>
            </a:pPr>
            <a:r>
              <a:rPr lang="zh-TW" altLang="en-US" dirty="0" smtClean="0"/>
              <a:t>一字串給演算法的名稱用來</a:t>
            </a:r>
            <a:r>
              <a:rPr lang="zh-TW" altLang="en-US" dirty="0"/>
              <a:t>計算格子</a:t>
            </a:r>
            <a:r>
              <a:rPr lang="zh-TW" altLang="en-US" dirty="0" smtClean="0"/>
              <a:t>數</a:t>
            </a:r>
            <a:endParaRPr lang="en-US" altLang="zh-TW" dirty="0"/>
          </a:p>
          <a:p>
            <a:pPr marL="0" indent="0">
              <a:buNone/>
            </a:pPr>
            <a:r>
              <a:rPr lang="en-US" altLang="zh-TW" dirty="0"/>
              <a:t>a function to compute the number of cells.</a:t>
            </a:r>
          </a:p>
          <a:p>
            <a:pPr marL="0" indent="0">
              <a:buNone/>
            </a:pPr>
            <a:r>
              <a:rPr lang="zh-TW" altLang="en-US" dirty="0" smtClean="0"/>
              <a:t>一個函數用來計算格子數</a:t>
            </a:r>
            <a:endParaRPr lang="en-US" altLang="zh-TW" dirty="0"/>
          </a:p>
        </p:txBody>
      </p:sp>
    </p:spTree>
    <p:extLst>
      <p:ext uri="{BB962C8B-B14F-4D97-AF65-F5344CB8AC3E}">
        <p14:creationId xmlns:p14="http://schemas.microsoft.com/office/powerpoint/2010/main" val="2637770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直方圖</a:t>
            </a:r>
            <a:endParaRPr lang="zh-TW" altLang="en-US" dirty="0"/>
          </a:p>
        </p:txBody>
      </p:sp>
      <p:pic>
        <p:nvPicPr>
          <p:cNvPr id="9" name="圖片 8"/>
          <p:cNvPicPr>
            <a:picLocks noChangeAspect="1"/>
          </p:cNvPicPr>
          <p:nvPr/>
        </p:nvPicPr>
        <p:blipFill>
          <a:blip r:embed="rId3"/>
          <a:stretch>
            <a:fillRect/>
          </a:stretch>
        </p:blipFill>
        <p:spPr>
          <a:xfrm>
            <a:off x="437155" y="404664"/>
            <a:ext cx="7943768" cy="6377168"/>
          </a:xfrm>
          <a:prstGeom prst="rect">
            <a:avLst/>
          </a:prstGeom>
        </p:spPr>
      </p:pic>
      <p:cxnSp>
        <p:nvCxnSpPr>
          <p:cNvPr id="8" name="直線單箭頭接點 7"/>
          <p:cNvCxnSpPr/>
          <p:nvPr/>
        </p:nvCxnSpPr>
        <p:spPr>
          <a:xfrm flipH="1">
            <a:off x="8123723" y="6309320"/>
            <a:ext cx="514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180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B050"/>
                </a:solidFill>
              </a:rPr>
              <a:t>Histograms</a:t>
            </a:r>
            <a:r>
              <a:rPr lang="zh-TW" altLang="en-US" b="1" dirty="0">
                <a:solidFill>
                  <a:srgbClr val="00B050"/>
                </a:solidFill>
              </a:rPr>
              <a:t>直</a:t>
            </a:r>
            <a:r>
              <a:rPr lang="zh-TW" altLang="en-US" b="1" dirty="0" smtClean="0">
                <a:solidFill>
                  <a:srgbClr val="00B050"/>
                </a:solidFill>
              </a:rPr>
              <a:t>方</a:t>
            </a:r>
            <a:r>
              <a:rPr lang="zh-TW" altLang="en-US" b="1" dirty="0">
                <a:solidFill>
                  <a:srgbClr val="00B050"/>
                </a:solidFill>
              </a:rPr>
              <a:t>圖</a:t>
            </a:r>
          </a:p>
        </p:txBody>
      </p:sp>
      <p:sp>
        <p:nvSpPr>
          <p:cNvPr id="3" name="內容版面配置區 2"/>
          <p:cNvSpPr>
            <a:spLocks noGrp="1"/>
          </p:cNvSpPr>
          <p:nvPr>
            <p:ph idx="1"/>
          </p:nvPr>
        </p:nvSpPr>
        <p:spPr/>
        <p:txBody>
          <a:bodyPr>
            <a:normAutofit/>
          </a:bodyPr>
          <a:lstStyle/>
          <a:p>
            <a:pPr lvl="0"/>
            <a:r>
              <a:rPr lang="zh-TW" altLang="en-US" sz="2800" b="1" dirty="0" smtClean="0">
                <a:latin typeface="+mj-ea"/>
                <a:cs typeface="Times New Roman" pitchFamily="18" charset="0"/>
              </a:rPr>
              <a:t>下面是有關植物生長的資</a:t>
            </a:r>
            <a:r>
              <a:rPr lang="zh-TW" altLang="en-US" sz="2800" b="1" dirty="0">
                <a:latin typeface="+mj-ea"/>
                <a:cs typeface="Times New Roman" pitchFamily="18" charset="0"/>
              </a:rPr>
              <a:t>料</a:t>
            </a:r>
            <a:r>
              <a:rPr lang="en-US" altLang="zh-TW" sz="2800" b="1" dirty="0" smtClean="0">
                <a:latin typeface="+mj-ea"/>
                <a:cs typeface="Times New Roman" pitchFamily="18" charset="0"/>
              </a:rPr>
              <a:t>(Dobson</a:t>
            </a:r>
            <a:r>
              <a:rPr lang="en-US" altLang="zh-TW" sz="2800" b="1" dirty="0">
                <a:latin typeface="+mj-ea"/>
                <a:cs typeface="Times New Roman" pitchFamily="18" charset="0"/>
              </a:rPr>
              <a:t>, 1983). </a:t>
            </a:r>
            <a:r>
              <a:rPr lang="zh-TW" altLang="en-US" sz="2800" b="1" dirty="0" smtClean="0">
                <a:latin typeface="+mj-ea"/>
                <a:cs typeface="Times New Roman" pitchFamily="18" charset="0"/>
              </a:rPr>
              <a:t>資料集比較三種</a:t>
            </a:r>
            <a:r>
              <a:rPr lang="en-US" altLang="zh-TW" sz="2800" b="1" dirty="0" smtClean="0">
                <a:latin typeface="+mj-ea"/>
                <a:cs typeface="Times New Roman" pitchFamily="18" charset="0"/>
              </a:rPr>
              <a:t>(1</a:t>
            </a:r>
            <a:r>
              <a:rPr lang="zh-TW" altLang="en-US" sz="2800" b="1" dirty="0" smtClean="0">
                <a:latin typeface="+mj-ea"/>
                <a:cs typeface="Times New Roman" pitchFamily="18" charset="0"/>
              </a:rPr>
              <a:t>控制組</a:t>
            </a:r>
            <a:r>
              <a:rPr lang="en-US" altLang="zh-TW" sz="2800" b="1" dirty="0" smtClean="0">
                <a:latin typeface="+mj-ea"/>
                <a:cs typeface="Times New Roman" pitchFamily="18" charset="0"/>
              </a:rPr>
              <a:t>, 2</a:t>
            </a:r>
            <a:r>
              <a:rPr lang="zh-TW" altLang="en-US" sz="2800" b="1" dirty="0" smtClean="0">
                <a:latin typeface="+mj-ea"/>
                <a:cs typeface="Times New Roman" pitchFamily="18" charset="0"/>
              </a:rPr>
              <a:t>治療組</a:t>
            </a:r>
            <a:r>
              <a:rPr lang="en-US" altLang="zh-TW" sz="2800" b="1" dirty="0" smtClean="0">
                <a:latin typeface="+mj-ea"/>
                <a:cs typeface="Times New Roman" pitchFamily="18" charset="0"/>
              </a:rPr>
              <a:t>)</a:t>
            </a:r>
            <a:r>
              <a:rPr lang="zh-TW" altLang="en-US" sz="2800" b="1" dirty="0" smtClean="0">
                <a:latin typeface="+mj-ea"/>
                <a:cs typeface="Times New Roman" pitchFamily="18" charset="0"/>
              </a:rPr>
              <a:t>的生產量用植物的幹重量</a:t>
            </a:r>
            <a:endParaRPr lang="en-US" altLang="zh-TW" sz="2800" b="1" dirty="0" smtClean="0">
              <a:latin typeface="+mj-ea"/>
              <a:cs typeface="Times New Roman" pitchFamily="18" charset="0"/>
            </a:endParaRPr>
          </a:p>
          <a:p>
            <a:pPr lvl="0"/>
            <a:r>
              <a:rPr lang="zh-TW" altLang="en-US" sz="2800" b="1" dirty="0">
                <a:latin typeface="+mj-ea"/>
                <a:cs typeface="Times New Roman" pitchFamily="18" charset="0"/>
              </a:rPr>
              <a:t>控制</a:t>
            </a:r>
            <a:r>
              <a:rPr lang="zh-TW" altLang="en-US" sz="2800" b="1" dirty="0" smtClean="0">
                <a:latin typeface="+mj-ea"/>
                <a:cs typeface="Times New Roman" pitchFamily="18" charset="0"/>
              </a:rPr>
              <a:t>組重量</a:t>
            </a:r>
            <a:r>
              <a:rPr lang="zh-TW" altLang="en-US" sz="2800" b="1" dirty="0" smtClean="0">
                <a:latin typeface="+mj-ea"/>
                <a:cs typeface="Times New Roman" pitchFamily="18" charset="0"/>
              </a:rPr>
              <a:t>多介於</a:t>
            </a:r>
            <a:r>
              <a:rPr lang="en-US" altLang="zh-TW" sz="2800" b="1" dirty="0" smtClean="0">
                <a:latin typeface="+mj-ea"/>
                <a:cs typeface="Times New Roman" pitchFamily="18" charset="0"/>
              </a:rPr>
              <a:t> </a:t>
            </a:r>
            <a:r>
              <a:rPr lang="en-US" altLang="zh-TW" sz="2800" b="1" dirty="0">
                <a:latin typeface="+mj-ea"/>
                <a:cs typeface="Times New Roman" pitchFamily="18" charset="0"/>
              </a:rPr>
              <a:t>5 </a:t>
            </a:r>
            <a:r>
              <a:rPr lang="zh-TW" altLang="en-US" sz="2800" b="1" dirty="0">
                <a:latin typeface="+mj-ea"/>
                <a:cs typeface="Times New Roman" pitchFamily="18" charset="0"/>
              </a:rPr>
              <a:t>與</a:t>
            </a:r>
            <a:r>
              <a:rPr lang="en-US" altLang="zh-TW" sz="2800" b="1" dirty="0" smtClean="0">
                <a:latin typeface="+mj-ea"/>
                <a:cs typeface="Times New Roman" pitchFamily="18" charset="0"/>
              </a:rPr>
              <a:t> </a:t>
            </a:r>
            <a:r>
              <a:rPr lang="en-US" altLang="zh-TW" sz="2800" b="1" dirty="0">
                <a:latin typeface="+mj-ea"/>
                <a:cs typeface="Times New Roman" pitchFamily="18" charset="0"/>
              </a:rPr>
              <a:t>5.5 </a:t>
            </a:r>
            <a:r>
              <a:rPr lang="zh-TW" altLang="en-US" sz="2800" b="1" dirty="0" smtClean="0">
                <a:latin typeface="+mj-ea"/>
                <a:cs typeface="Times New Roman" pitchFamily="18" charset="0"/>
              </a:rPr>
              <a:t>間</a:t>
            </a:r>
            <a:r>
              <a:rPr lang="en-US" altLang="zh-TW" sz="2800" b="1" dirty="0" smtClean="0">
                <a:latin typeface="+mj-ea"/>
                <a:cs typeface="Times New Roman" pitchFamily="18" charset="0"/>
              </a:rPr>
              <a:t>.</a:t>
            </a:r>
          </a:p>
          <a:p>
            <a:pPr lvl="0"/>
            <a:r>
              <a:rPr lang="zh-TW" altLang="en-US" sz="2800" b="1" dirty="0" smtClean="0">
                <a:latin typeface="+mj-ea"/>
                <a:cs typeface="Times New Roman" pitchFamily="18" charset="0"/>
              </a:rPr>
              <a:t>治療組</a:t>
            </a:r>
            <a:r>
              <a:rPr lang="en-US" altLang="zh-TW" sz="2800" b="1" dirty="0" smtClean="0">
                <a:latin typeface="+mj-ea"/>
                <a:cs typeface="Times New Roman" pitchFamily="18" charset="0"/>
              </a:rPr>
              <a:t>1</a:t>
            </a:r>
            <a:r>
              <a:rPr lang="zh-TW" altLang="en-US" sz="2800" b="1" dirty="0" smtClean="0">
                <a:latin typeface="+mj-ea"/>
                <a:cs typeface="Times New Roman" pitchFamily="18" charset="0"/>
              </a:rPr>
              <a:t>重量</a:t>
            </a:r>
            <a:r>
              <a:rPr lang="zh-TW" altLang="en-US" sz="2800" b="1" dirty="0" smtClean="0">
                <a:latin typeface="+mj-ea"/>
                <a:cs typeface="Times New Roman" pitchFamily="18" charset="0"/>
              </a:rPr>
              <a:t>多介於</a:t>
            </a:r>
            <a:r>
              <a:rPr lang="en-US" altLang="zh-TW" sz="2800" b="1" dirty="0" smtClean="0">
                <a:latin typeface="+mj-ea"/>
                <a:cs typeface="Times New Roman" pitchFamily="18" charset="0"/>
              </a:rPr>
              <a:t>4 </a:t>
            </a:r>
            <a:r>
              <a:rPr lang="zh-TW" altLang="en-US" sz="2800" b="1" dirty="0" smtClean="0">
                <a:latin typeface="+mj-ea"/>
                <a:cs typeface="Times New Roman" pitchFamily="18" charset="0"/>
              </a:rPr>
              <a:t>與</a:t>
            </a:r>
            <a:r>
              <a:rPr lang="en-US" altLang="zh-TW" sz="2800" b="1" dirty="0" smtClean="0">
                <a:latin typeface="+mj-ea"/>
                <a:cs typeface="Times New Roman" pitchFamily="18" charset="0"/>
              </a:rPr>
              <a:t> 5</a:t>
            </a:r>
            <a:r>
              <a:rPr lang="zh-TW" altLang="en-US" sz="2800" b="1" dirty="0" smtClean="0">
                <a:latin typeface="+mj-ea"/>
                <a:cs typeface="Times New Roman" pitchFamily="18" charset="0"/>
              </a:rPr>
              <a:t> 間</a:t>
            </a:r>
            <a:endParaRPr lang="en-US" altLang="zh-TW" sz="2800" b="1" dirty="0" smtClean="0">
              <a:latin typeface="+mj-ea"/>
              <a:cs typeface="Times New Roman" pitchFamily="18" charset="0"/>
            </a:endParaRPr>
          </a:p>
          <a:p>
            <a:pPr lvl="0"/>
            <a:r>
              <a:rPr lang="zh-TW" altLang="en-US" sz="2800" b="1" dirty="0" smtClean="0">
                <a:latin typeface="+mj-ea"/>
                <a:cs typeface="Times New Roman" pitchFamily="18" charset="0"/>
              </a:rPr>
              <a:t>治療組</a:t>
            </a:r>
            <a:r>
              <a:rPr lang="en-US" altLang="zh-TW" sz="2800" b="1" dirty="0" smtClean="0">
                <a:latin typeface="+mj-ea"/>
                <a:cs typeface="Times New Roman" pitchFamily="18" charset="0"/>
              </a:rPr>
              <a:t>2</a:t>
            </a:r>
            <a:r>
              <a:rPr lang="zh-TW" altLang="en-US" sz="2800" b="1" dirty="0" smtClean="0">
                <a:latin typeface="+mj-ea"/>
                <a:cs typeface="Times New Roman" pitchFamily="18" charset="0"/>
              </a:rPr>
              <a:t>重量</a:t>
            </a:r>
            <a:r>
              <a:rPr lang="zh-TW" altLang="en-US" sz="2800" b="1" dirty="0" smtClean="0">
                <a:latin typeface="+mj-ea"/>
                <a:cs typeface="Times New Roman" pitchFamily="18" charset="0"/>
              </a:rPr>
              <a:t>多介於</a:t>
            </a:r>
            <a:r>
              <a:rPr lang="en-US" altLang="zh-TW" sz="2800" b="1" dirty="0" smtClean="0">
                <a:latin typeface="+mj-ea"/>
                <a:cs typeface="Times New Roman" pitchFamily="18" charset="0"/>
              </a:rPr>
              <a:t>5.25 </a:t>
            </a:r>
            <a:r>
              <a:rPr lang="zh-TW" altLang="en-US" sz="2800" b="1" dirty="0" smtClean="0">
                <a:latin typeface="+mj-ea"/>
                <a:cs typeface="Times New Roman" pitchFamily="18" charset="0"/>
              </a:rPr>
              <a:t>與</a:t>
            </a:r>
            <a:r>
              <a:rPr lang="en-US" altLang="zh-TW" sz="2800" b="1" dirty="0" smtClean="0">
                <a:latin typeface="+mj-ea"/>
                <a:cs typeface="Times New Roman" pitchFamily="18" charset="0"/>
              </a:rPr>
              <a:t> 5.75</a:t>
            </a:r>
            <a:r>
              <a:rPr lang="zh-TW" altLang="en-US" sz="2800" b="1" dirty="0" smtClean="0">
                <a:latin typeface="+mj-ea"/>
                <a:cs typeface="Times New Roman" pitchFamily="18" charset="0"/>
              </a:rPr>
              <a:t>間</a:t>
            </a:r>
            <a:r>
              <a:rPr lang="en-US" altLang="zh-TW" sz="2800" b="1" dirty="0" smtClean="0">
                <a:latin typeface="+mj-ea"/>
                <a:cs typeface="Times New Roman" pitchFamily="18" charset="0"/>
              </a:rPr>
              <a:t>. </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60299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B050"/>
                </a:solidFill>
              </a:rPr>
              <a:t>Histograms</a:t>
            </a:r>
            <a:r>
              <a:rPr lang="zh-TW" altLang="en-US" b="1" dirty="0">
                <a:solidFill>
                  <a:srgbClr val="00B050"/>
                </a:solidFill>
              </a:rPr>
              <a:t>直</a:t>
            </a:r>
            <a:r>
              <a:rPr lang="zh-TW" altLang="en-US" b="1" dirty="0" smtClean="0">
                <a:solidFill>
                  <a:srgbClr val="00B050"/>
                </a:solidFill>
              </a:rPr>
              <a:t>方</a:t>
            </a:r>
            <a:r>
              <a:rPr lang="zh-TW" altLang="en-US" b="1" dirty="0">
                <a:solidFill>
                  <a:srgbClr val="00B050"/>
                </a:solidFill>
              </a:rPr>
              <a:t>圖</a:t>
            </a:r>
          </a:p>
        </p:txBody>
      </p:sp>
      <p:sp>
        <p:nvSpPr>
          <p:cNvPr id="3" name="內容版面配置區 2"/>
          <p:cNvSpPr>
            <a:spLocks noGrp="1"/>
          </p:cNvSpPr>
          <p:nvPr>
            <p:ph idx="1"/>
          </p:nvPr>
        </p:nvSpPr>
        <p:spPr>
          <a:xfrm>
            <a:off x="457200" y="1600200"/>
            <a:ext cx="8229600" cy="5069160"/>
          </a:xfrm>
        </p:spPr>
        <p:txBody>
          <a:bodyPr>
            <a:normAutofit fontScale="92500" lnSpcReduction="20000"/>
          </a:bodyPr>
          <a:lstStyle/>
          <a:p>
            <a:pPr marL="0" lvl="0" indent="0">
              <a:buNone/>
            </a:pPr>
            <a:r>
              <a:rPr lang="en-US" altLang="zh-TW" sz="2800" dirty="0" smtClean="0">
                <a:solidFill>
                  <a:srgbClr val="FF0000"/>
                </a:solidFill>
                <a:latin typeface="+mj-ea"/>
                <a:cs typeface="Times New Roman" pitchFamily="18" charset="0"/>
              </a:rPr>
              <a:t>&gt;data(</a:t>
            </a:r>
            <a:r>
              <a:rPr lang="en-US" altLang="zh-TW" sz="2800" dirty="0" err="1" smtClean="0">
                <a:solidFill>
                  <a:srgbClr val="FF0000"/>
                </a:solidFill>
                <a:latin typeface="+mj-ea"/>
                <a:cs typeface="Times New Roman" pitchFamily="18" charset="0"/>
              </a:rPr>
              <a:t>PlantGrowth</a:t>
            </a:r>
            <a:r>
              <a:rPr lang="en-US" altLang="zh-TW" sz="2800" dirty="0">
                <a:solidFill>
                  <a:srgbClr val="FF0000"/>
                </a:solidFill>
                <a:latin typeface="+mj-ea"/>
                <a:cs typeface="Times New Roman" pitchFamily="18" charset="0"/>
              </a:rPr>
              <a:t>)</a:t>
            </a:r>
          </a:p>
          <a:p>
            <a:pPr marL="0" lvl="0" indent="0">
              <a:buNone/>
            </a:pPr>
            <a:r>
              <a:rPr lang="en-US" altLang="zh-TW" sz="2800" dirty="0" smtClean="0">
                <a:solidFill>
                  <a:srgbClr val="FF0000"/>
                </a:solidFill>
                <a:latin typeface="+mj-ea"/>
                <a:cs typeface="Times New Roman" pitchFamily="18" charset="0"/>
              </a:rPr>
              <a:t>&gt;head(</a:t>
            </a:r>
            <a:r>
              <a:rPr lang="en-US" altLang="zh-TW" sz="2800" dirty="0" err="1" smtClean="0">
                <a:solidFill>
                  <a:srgbClr val="FF0000"/>
                </a:solidFill>
                <a:latin typeface="+mj-ea"/>
                <a:cs typeface="Times New Roman" pitchFamily="18" charset="0"/>
              </a:rPr>
              <a:t>PlantGrowth</a:t>
            </a:r>
            <a:r>
              <a:rPr lang="en-US" altLang="zh-TW" sz="2800" dirty="0" smtClean="0">
                <a:solidFill>
                  <a:srgbClr val="FF0000"/>
                </a:solidFill>
                <a:latin typeface="+mj-ea"/>
                <a:cs typeface="Times New Roman" pitchFamily="18" charset="0"/>
              </a:rPr>
              <a:t>)</a:t>
            </a:r>
            <a:r>
              <a:rPr lang="zh-TW" altLang="en-US" sz="2800" dirty="0" smtClean="0">
                <a:solidFill>
                  <a:srgbClr val="FF0000"/>
                </a:solidFill>
                <a:latin typeface="+mj-ea"/>
                <a:cs typeface="Times New Roman" pitchFamily="18" charset="0"/>
              </a:rPr>
              <a:t>  </a:t>
            </a:r>
            <a:r>
              <a:rPr lang="en-US" altLang="zh-TW" sz="2800" dirty="0" smtClean="0">
                <a:latin typeface="+mj-ea"/>
                <a:cs typeface="Times New Roman" pitchFamily="18" charset="0"/>
              </a:rPr>
              <a:t>#</a:t>
            </a:r>
            <a:r>
              <a:rPr lang="zh-TW" altLang="en-US" sz="2800" dirty="0" smtClean="0">
                <a:latin typeface="+mj-ea"/>
                <a:cs typeface="Times New Roman" pitchFamily="18" charset="0"/>
              </a:rPr>
              <a:t> 看前</a:t>
            </a:r>
            <a:r>
              <a:rPr lang="en-US" altLang="zh-TW" sz="2800" dirty="0" smtClean="0">
                <a:latin typeface="+mj-ea"/>
                <a:cs typeface="Times New Roman" pitchFamily="18" charset="0"/>
              </a:rPr>
              <a:t>6</a:t>
            </a:r>
            <a:r>
              <a:rPr lang="zh-TW" altLang="en-US" sz="2800" dirty="0" smtClean="0">
                <a:latin typeface="+mj-ea"/>
                <a:cs typeface="Times New Roman" pitchFamily="18" charset="0"/>
              </a:rPr>
              <a:t>筆資料</a:t>
            </a:r>
            <a:endParaRPr lang="en-US" altLang="zh-TW" sz="2800" dirty="0" smtClean="0">
              <a:latin typeface="+mj-ea"/>
              <a:cs typeface="Times New Roman" pitchFamily="18" charset="0"/>
            </a:endParaRPr>
          </a:p>
          <a:p>
            <a:pPr marL="0" lvl="0" indent="0">
              <a:buNone/>
            </a:pP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 </a:t>
            </a:r>
            <a:r>
              <a:rPr lang="en-US" altLang="zh-TW" sz="2800" dirty="0">
                <a:solidFill>
                  <a:srgbClr val="0070C0"/>
                </a:solidFill>
                <a:latin typeface="+mj-ea"/>
                <a:cs typeface="Times New Roman" pitchFamily="18" charset="0"/>
              </a:rPr>
              <a:t>weight group</a:t>
            </a:r>
          </a:p>
          <a:p>
            <a:pPr marL="0" lvl="0" indent="0">
              <a:buNone/>
            </a:pPr>
            <a:r>
              <a:rPr lang="en-US" altLang="zh-TW" sz="2800" dirty="0">
                <a:solidFill>
                  <a:srgbClr val="0070C0"/>
                </a:solidFill>
                <a:latin typeface="+mj-ea"/>
                <a:cs typeface="Times New Roman" pitchFamily="18" charset="0"/>
              </a:rPr>
              <a:t>1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  </a:t>
            </a:r>
            <a:r>
              <a:rPr lang="en-US" altLang="zh-TW" sz="2800" dirty="0">
                <a:solidFill>
                  <a:srgbClr val="0070C0"/>
                </a:solidFill>
                <a:latin typeface="+mj-ea"/>
                <a:cs typeface="Times New Roman" pitchFamily="18" charset="0"/>
              </a:rPr>
              <a:t>4.17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ctrl</a:t>
            </a:r>
            <a:endParaRPr lang="en-US" altLang="zh-TW" sz="2800" dirty="0">
              <a:solidFill>
                <a:srgbClr val="0070C0"/>
              </a:solidFill>
              <a:latin typeface="+mj-ea"/>
              <a:cs typeface="Times New Roman" pitchFamily="18" charset="0"/>
            </a:endParaRPr>
          </a:p>
          <a:p>
            <a:pPr marL="0" lvl="0" indent="0">
              <a:buNone/>
            </a:pPr>
            <a:r>
              <a:rPr lang="en-US" altLang="zh-TW" sz="2800" dirty="0">
                <a:solidFill>
                  <a:srgbClr val="0070C0"/>
                </a:solidFill>
                <a:latin typeface="+mj-ea"/>
                <a:cs typeface="Times New Roman" pitchFamily="18" charset="0"/>
              </a:rPr>
              <a:t>2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5.58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ctrl</a:t>
            </a:r>
            <a:endParaRPr lang="en-US" altLang="zh-TW" sz="2800" dirty="0">
              <a:solidFill>
                <a:srgbClr val="0070C0"/>
              </a:solidFill>
              <a:latin typeface="+mj-ea"/>
              <a:cs typeface="Times New Roman" pitchFamily="18" charset="0"/>
            </a:endParaRPr>
          </a:p>
          <a:p>
            <a:pPr marL="0" lvl="0" indent="0">
              <a:buNone/>
            </a:pPr>
            <a:r>
              <a:rPr lang="en-US" altLang="zh-TW" sz="2800" dirty="0">
                <a:solidFill>
                  <a:srgbClr val="0070C0"/>
                </a:solidFill>
                <a:latin typeface="+mj-ea"/>
                <a:cs typeface="Times New Roman" pitchFamily="18" charset="0"/>
              </a:rPr>
              <a:t>3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5.18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 </a:t>
            </a:r>
            <a:r>
              <a:rPr lang="en-US" altLang="zh-TW" sz="2800" dirty="0">
                <a:solidFill>
                  <a:srgbClr val="0070C0"/>
                </a:solidFill>
                <a:latin typeface="+mj-ea"/>
                <a:cs typeface="Times New Roman" pitchFamily="18" charset="0"/>
              </a:rPr>
              <a:t>ctrl</a:t>
            </a:r>
          </a:p>
          <a:p>
            <a:pPr marL="0" lvl="0" indent="0">
              <a:buNone/>
            </a:pPr>
            <a:r>
              <a:rPr lang="en-US" altLang="zh-TW" sz="2800" dirty="0">
                <a:solidFill>
                  <a:srgbClr val="0070C0"/>
                </a:solidFill>
                <a:latin typeface="+mj-ea"/>
                <a:cs typeface="Times New Roman" pitchFamily="18" charset="0"/>
              </a:rPr>
              <a:t>4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6.11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 </a:t>
            </a:r>
            <a:r>
              <a:rPr lang="en-US" altLang="zh-TW" sz="2800" dirty="0">
                <a:solidFill>
                  <a:srgbClr val="0070C0"/>
                </a:solidFill>
                <a:latin typeface="+mj-ea"/>
                <a:cs typeface="Times New Roman" pitchFamily="18" charset="0"/>
              </a:rPr>
              <a:t>ctrl</a:t>
            </a:r>
          </a:p>
          <a:p>
            <a:pPr marL="0" lvl="0" indent="0">
              <a:buNone/>
            </a:pPr>
            <a:r>
              <a:rPr lang="en-US" altLang="zh-TW" sz="2800" dirty="0">
                <a:solidFill>
                  <a:srgbClr val="0070C0"/>
                </a:solidFill>
                <a:latin typeface="+mj-ea"/>
                <a:cs typeface="Times New Roman" pitchFamily="18" charset="0"/>
              </a:rPr>
              <a:t>5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4.50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ctrl</a:t>
            </a:r>
            <a:endParaRPr lang="en-US" altLang="zh-TW" sz="2800" dirty="0">
              <a:solidFill>
                <a:srgbClr val="0070C0"/>
              </a:solidFill>
              <a:latin typeface="+mj-ea"/>
              <a:cs typeface="Times New Roman" pitchFamily="18" charset="0"/>
            </a:endParaRPr>
          </a:p>
          <a:p>
            <a:pPr marL="0" lvl="0" indent="0">
              <a:buNone/>
            </a:pPr>
            <a:r>
              <a:rPr lang="en-US" altLang="zh-TW" sz="2800" dirty="0">
                <a:solidFill>
                  <a:srgbClr val="0070C0"/>
                </a:solidFill>
                <a:latin typeface="+mj-ea"/>
                <a:cs typeface="Times New Roman" pitchFamily="18" charset="0"/>
              </a:rPr>
              <a:t>6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4.61  </a:t>
            </a:r>
            <a:r>
              <a:rPr lang="zh-TW" altLang="en-US" sz="2800" dirty="0" smtClean="0">
                <a:solidFill>
                  <a:srgbClr val="0070C0"/>
                </a:solidFill>
                <a:latin typeface="+mj-ea"/>
                <a:cs typeface="Times New Roman" pitchFamily="18" charset="0"/>
              </a:rPr>
              <a:t>  </a:t>
            </a:r>
            <a:r>
              <a:rPr lang="en-US" altLang="zh-TW" sz="2800" dirty="0" smtClean="0">
                <a:solidFill>
                  <a:srgbClr val="0070C0"/>
                </a:solidFill>
                <a:latin typeface="+mj-ea"/>
                <a:cs typeface="Times New Roman" pitchFamily="18" charset="0"/>
              </a:rPr>
              <a:t>ctrl</a:t>
            </a:r>
            <a:endParaRPr lang="en-US" altLang="zh-TW" sz="2800" dirty="0">
              <a:solidFill>
                <a:srgbClr val="0070C0"/>
              </a:solidFill>
              <a:latin typeface="+mj-ea"/>
              <a:cs typeface="Times New Roman" pitchFamily="18" charset="0"/>
            </a:endParaRPr>
          </a:p>
          <a:p>
            <a:pPr marL="0" lvl="0" indent="0">
              <a:buNone/>
            </a:pPr>
            <a:r>
              <a:rPr lang="en-US" altLang="zh-TW" sz="2800" dirty="0">
                <a:solidFill>
                  <a:srgbClr val="FF0000"/>
                </a:solidFill>
                <a:latin typeface="+mj-ea"/>
                <a:cs typeface="Times New Roman" pitchFamily="18" charset="0"/>
              </a:rPr>
              <a:t>&gt; dim(</a:t>
            </a:r>
            <a:r>
              <a:rPr lang="en-US" altLang="zh-TW" sz="2800" dirty="0" err="1">
                <a:solidFill>
                  <a:srgbClr val="FF0000"/>
                </a:solidFill>
                <a:latin typeface="+mj-ea"/>
                <a:cs typeface="Times New Roman" pitchFamily="18" charset="0"/>
              </a:rPr>
              <a:t>PlantGrowth</a:t>
            </a:r>
            <a:r>
              <a:rPr lang="en-US" altLang="zh-TW" sz="2800" dirty="0">
                <a:solidFill>
                  <a:srgbClr val="FF0000"/>
                </a:solidFill>
                <a:latin typeface="+mj-ea"/>
                <a:cs typeface="Times New Roman" pitchFamily="18" charset="0"/>
              </a:rPr>
              <a:t>)</a:t>
            </a:r>
          </a:p>
          <a:p>
            <a:pPr marL="0" lvl="0" indent="0">
              <a:buNone/>
            </a:pPr>
            <a:r>
              <a:rPr lang="en-US" altLang="zh-TW" sz="2800" dirty="0">
                <a:solidFill>
                  <a:srgbClr val="0070C0"/>
                </a:solidFill>
                <a:latin typeface="+mj-ea"/>
                <a:cs typeface="Times New Roman" pitchFamily="18" charset="0"/>
              </a:rPr>
              <a:t>[1] 30  </a:t>
            </a:r>
            <a:r>
              <a:rPr lang="en-US" altLang="zh-TW" sz="2800" dirty="0" smtClean="0">
                <a:solidFill>
                  <a:srgbClr val="0070C0"/>
                </a:solidFill>
                <a:latin typeface="+mj-ea"/>
                <a:cs typeface="Times New Roman" pitchFamily="18" charset="0"/>
              </a:rPr>
              <a:t>2</a:t>
            </a:r>
          </a:p>
          <a:p>
            <a:pPr marL="0" lvl="0" indent="0">
              <a:buNone/>
            </a:pPr>
            <a:r>
              <a:rPr lang="en-US" altLang="zh-TW" sz="2800" dirty="0" smtClean="0">
                <a:solidFill>
                  <a:srgbClr val="FF0000"/>
                </a:solidFill>
                <a:latin typeface="+mj-ea"/>
                <a:cs typeface="Times New Roman" pitchFamily="18" charset="0"/>
              </a:rPr>
              <a:t>&gt;</a:t>
            </a:r>
            <a:r>
              <a:rPr lang="en-US" altLang="zh-TW" sz="2800" dirty="0">
                <a:solidFill>
                  <a:srgbClr val="FF0000"/>
                </a:solidFill>
                <a:latin typeface="+mj-ea"/>
                <a:cs typeface="Times New Roman" pitchFamily="18" charset="0"/>
              </a:rPr>
              <a:t>attach(</a:t>
            </a:r>
            <a:r>
              <a:rPr lang="en-US" altLang="zh-TW" sz="2800" dirty="0" err="1">
                <a:solidFill>
                  <a:srgbClr val="FF0000"/>
                </a:solidFill>
                <a:latin typeface="+mj-ea"/>
                <a:cs typeface="Times New Roman" pitchFamily="18" charset="0"/>
              </a:rPr>
              <a:t>PlantGrowth</a:t>
            </a:r>
            <a:r>
              <a:rPr lang="en-US" altLang="zh-TW" sz="2800" dirty="0" smtClean="0">
                <a:solidFill>
                  <a:srgbClr val="FF0000"/>
                </a:solidFill>
                <a:latin typeface="+mj-ea"/>
                <a:cs typeface="Times New Roman" pitchFamily="18" charset="0"/>
              </a:rPr>
              <a:t>)</a:t>
            </a:r>
            <a:endParaRPr lang="en-US" altLang="zh-TW" sz="2800" dirty="0">
              <a:solidFill>
                <a:srgbClr val="FF0000"/>
              </a:solidFill>
              <a:latin typeface="+mj-ea"/>
              <a:cs typeface="Times New Roman" pitchFamily="18" charset="0"/>
            </a:endParaRPr>
          </a:p>
        </p:txBody>
      </p:sp>
    </p:spTree>
    <p:extLst>
      <p:ext uri="{BB962C8B-B14F-4D97-AF65-F5344CB8AC3E}">
        <p14:creationId xmlns:p14="http://schemas.microsoft.com/office/powerpoint/2010/main" val="3515159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B050"/>
                </a:solidFill>
              </a:rPr>
              <a:t>Histograms</a:t>
            </a:r>
            <a:r>
              <a:rPr lang="zh-TW" altLang="en-US" b="1" dirty="0">
                <a:solidFill>
                  <a:srgbClr val="00B050"/>
                </a:solidFill>
              </a:rPr>
              <a:t>直</a:t>
            </a:r>
            <a:r>
              <a:rPr lang="zh-TW" altLang="en-US" b="1" dirty="0" smtClean="0">
                <a:solidFill>
                  <a:srgbClr val="00B050"/>
                </a:solidFill>
              </a:rPr>
              <a:t>方</a:t>
            </a:r>
            <a:r>
              <a:rPr lang="zh-TW" altLang="en-US" b="1" dirty="0">
                <a:solidFill>
                  <a:srgbClr val="00B050"/>
                </a:solidFill>
              </a:rPr>
              <a:t>圖</a:t>
            </a:r>
          </a:p>
        </p:txBody>
      </p:sp>
      <p:sp>
        <p:nvSpPr>
          <p:cNvPr id="3" name="內容版面配置區 2"/>
          <p:cNvSpPr>
            <a:spLocks noGrp="1"/>
          </p:cNvSpPr>
          <p:nvPr>
            <p:ph idx="1"/>
          </p:nvPr>
        </p:nvSpPr>
        <p:spPr>
          <a:xfrm>
            <a:off x="457200" y="1600200"/>
            <a:ext cx="8229600" cy="5069160"/>
          </a:xfrm>
        </p:spPr>
        <p:txBody>
          <a:bodyPr>
            <a:normAutofit fontScale="85000" lnSpcReduction="20000"/>
          </a:bodyPr>
          <a:lstStyle/>
          <a:p>
            <a:pPr marL="0" indent="0">
              <a:buNone/>
            </a:pPr>
            <a:r>
              <a:rPr lang="en-US" altLang="zh-TW" sz="2800" dirty="0" smtClean="0">
                <a:solidFill>
                  <a:srgbClr val="FF0000"/>
                </a:solidFill>
                <a:latin typeface="+mj-ea"/>
                <a:cs typeface="Times New Roman" pitchFamily="18" charset="0"/>
              </a:rPr>
              <a:t>&gt;par(</a:t>
            </a:r>
            <a:r>
              <a:rPr lang="en-US" altLang="zh-TW" sz="2800" dirty="0" err="1" smtClean="0">
                <a:solidFill>
                  <a:srgbClr val="FF0000"/>
                </a:solidFill>
                <a:latin typeface="+mj-ea"/>
                <a:cs typeface="Times New Roman" pitchFamily="18" charset="0"/>
              </a:rPr>
              <a:t>mfrow</a:t>
            </a:r>
            <a:r>
              <a:rPr lang="en-US" altLang="zh-TW" sz="2800" dirty="0" smtClean="0">
                <a:solidFill>
                  <a:srgbClr val="FF0000"/>
                </a:solidFill>
                <a:latin typeface="+mj-ea"/>
                <a:cs typeface="Times New Roman" pitchFamily="18" charset="0"/>
              </a:rPr>
              <a:t> </a:t>
            </a:r>
            <a:r>
              <a:rPr lang="en-US" altLang="zh-TW" sz="2800" dirty="0">
                <a:solidFill>
                  <a:srgbClr val="FF0000"/>
                </a:solidFill>
                <a:latin typeface="+mj-ea"/>
                <a:cs typeface="Times New Roman" pitchFamily="18" charset="0"/>
              </a:rPr>
              <a:t>= c(1, 3</a:t>
            </a:r>
            <a:r>
              <a:rPr lang="en-US" altLang="zh-TW" sz="2800" dirty="0" smtClean="0">
                <a:solidFill>
                  <a:srgbClr val="FF0000"/>
                </a:solidFill>
                <a:latin typeface="+mj-ea"/>
                <a:cs typeface="Times New Roman" pitchFamily="18" charset="0"/>
              </a:rPr>
              <a:t>))</a:t>
            </a:r>
            <a:r>
              <a:rPr lang="en-US" altLang="zh-TW" dirty="0"/>
              <a:t> </a:t>
            </a:r>
            <a:r>
              <a:rPr lang="zh-TW" altLang="en-US" dirty="0" smtClean="0"/>
              <a:t>   </a:t>
            </a:r>
            <a:r>
              <a:rPr lang="en-US" altLang="zh-TW" dirty="0" smtClean="0"/>
              <a:t>#</a:t>
            </a:r>
            <a:r>
              <a:rPr lang="zh-TW" altLang="en-US" dirty="0" smtClean="0"/>
              <a:t> </a:t>
            </a:r>
            <a:r>
              <a:rPr lang="zh-TW" altLang="en-US" dirty="0"/>
              <a:t>一頁配置</a:t>
            </a:r>
            <a:r>
              <a:rPr lang="en-US" altLang="zh-TW" dirty="0"/>
              <a:t>1</a:t>
            </a:r>
            <a:r>
              <a:rPr lang="zh-TW" altLang="en-US" dirty="0" smtClean="0"/>
              <a:t>列</a:t>
            </a:r>
            <a:r>
              <a:rPr lang="en-US" altLang="zh-TW" dirty="0" smtClean="0"/>
              <a:t>3</a:t>
            </a:r>
            <a:r>
              <a:rPr lang="zh-TW" altLang="en-US" dirty="0" smtClean="0"/>
              <a:t>行共</a:t>
            </a:r>
            <a:r>
              <a:rPr lang="en-US" altLang="zh-TW" dirty="0" smtClean="0"/>
              <a:t>3</a:t>
            </a:r>
            <a:r>
              <a:rPr lang="zh-TW" altLang="en-US" dirty="0" smtClean="0"/>
              <a:t>個圖</a:t>
            </a:r>
            <a:endParaRPr lang="en-US" altLang="zh-TW" sz="2800" dirty="0">
              <a:solidFill>
                <a:srgbClr val="FF0000"/>
              </a:solidFill>
              <a:latin typeface="+mj-ea"/>
              <a:cs typeface="Times New Roman" pitchFamily="18" charset="0"/>
            </a:endParaRPr>
          </a:p>
          <a:p>
            <a:pPr marL="0" lvl="0" indent="0">
              <a:buNone/>
            </a:pPr>
            <a:r>
              <a:rPr lang="en-US" altLang="zh-TW" sz="2800" dirty="0" smtClean="0">
                <a:solidFill>
                  <a:srgbClr val="FF0000"/>
                </a:solidFill>
                <a:latin typeface="+mj-ea"/>
                <a:cs typeface="Times New Roman" pitchFamily="18" charset="0"/>
              </a:rPr>
              <a:t>&gt;a </a:t>
            </a:r>
            <a:r>
              <a:rPr lang="en-US" altLang="zh-TW" sz="2800" dirty="0">
                <a:solidFill>
                  <a:srgbClr val="FF0000"/>
                </a:solidFill>
                <a:latin typeface="+mj-ea"/>
                <a:cs typeface="Times New Roman" pitchFamily="18" charset="0"/>
              </a:rPr>
              <a:t>&lt;- </a:t>
            </a:r>
            <a:r>
              <a:rPr lang="en-US" altLang="zh-TW" sz="2800" dirty="0" err="1">
                <a:solidFill>
                  <a:srgbClr val="FF0000"/>
                </a:solidFill>
                <a:latin typeface="+mj-ea"/>
                <a:cs typeface="Times New Roman" pitchFamily="18" charset="0"/>
              </a:rPr>
              <a:t>hist</a:t>
            </a:r>
            <a:r>
              <a:rPr lang="en-US" altLang="zh-TW" sz="2800" dirty="0">
                <a:solidFill>
                  <a:srgbClr val="FF0000"/>
                </a:solidFill>
                <a:latin typeface="+mj-ea"/>
                <a:cs typeface="Times New Roman" pitchFamily="18" charset="0"/>
              </a:rPr>
              <a:t>(weight[group == 'ctrl'], </a:t>
            </a:r>
            <a:endParaRPr lang="en-US" altLang="zh-TW" sz="2800" dirty="0" smtClean="0">
              <a:solidFill>
                <a:srgbClr val="FF0000"/>
              </a:solidFill>
              <a:latin typeface="+mj-ea"/>
              <a:cs typeface="Times New Roman" pitchFamily="18" charset="0"/>
            </a:endParaRPr>
          </a:p>
          <a:p>
            <a:pPr marL="0" lvl="0" indent="0">
              <a:buNone/>
            </a:pPr>
            <a:r>
              <a:rPr lang="zh-TW" altLang="en-US" sz="2800" dirty="0">
                <a:solidFill>
                  <a:srgbClr val="FF0000"/>
                </a:solidFill>
                <a:latin typeface="+mj-ea"/>
                <a:cs typeface="Times New Roman" pitchFamily="18" charset="0"/>
              </a:rPr>
              <a:t> </a:t>
            </a:r>
            <a:r>
              <a:rPr lang="zh-TW" altLang="en-US" sz="2800" dirty="0" smtClean="0">
                <a:solidFill>
                  <a:srgbClr val="FF0000"/>
                </a:solidFill>
                <a:latin typeface="+mj-ea"/>
                <a:cs typeface="Times New Roman" pitchFamily="18" charset="0"/>
              </a:rPr>
              <a:t>           </a:t>
            </a:r>
            <a:r>
              <a:rPr lang="en-US" altLang="zh-TW" sz="2800" dirty="0" err="1" smtClean="0">
                <a:solidFill>
                  <a:srgbClr val="FF0000"/>
                </a:solidFill>
                <a:latin typeface="+mj-ea"/>
                <a:cs typeface="Times New Roman" pitchFamily="18" charset="0"/>
              </a:rPr>
              <a:t>xlim</a:t>
            </a:r>
            <a:r>
              <a:rPr lang="en-US" altLang="zh-TW" sz="2800" dirty="0" smtClean="0">
                <a:solidFill>
                  <a:srgbClr val="FF0000"/>
                </a:solidFill>
                <a:latin typeface="+mj-ea"/>
                <a:cs typeface="Times New Roman" pitchFamily="18" charset="0"/>
              </a:rPr>
              <a:t> </a:t>
            </a:r>
            <a:r>
              <a:rPr lang="en-US" altLang="zh-TW" sz="2800" dirty="0">
                <a:solidFill>
                  <a:srgbClr val="FF0000"/>
                </a:solidFill>
                <a:latin typeface="+mj-ea"/>
                <a:cs typeface="Times New Roman" pitchFamily="18" charset="0"/>
              </a:rPr>
              <a:t>= c(3, 6.5), </a:t>
            </a:r>
            <a:r>
              <a:rPr lang="en-US" altLang="zh-TW" sz="2800" dirty="0" err="1">
                <a:solidFill>
                  <a:srgbClr val="FF0000"/>
                </a:solidFill>
                <a:latin typeface="+mj-ea"/>
                <a:cs typeface="Times New Roman" pitchFamily="18" charset="0"/>
              </a:rPr>
              <a:t>ylim</a:t>
            </a:r>
            <a:r>
              <a:rPr lang="en-US" altLang="zh-TW" sz="2800" dirty="0">
                <a:solidFill>
                  <a:srgbClr val="FF0000"/>
                </a:solidFill>
                <a:latin typeface="+mj-ea"/>
                <a:cs typeface="Times New Roman" pitchFamily="18" charset="0"/>
              </a:rPr>
              <a:t> = c(0, 4),</a:t>
            </a:r>
          </a:p>
          <a:p>
            <a:pPr marL="0" lvl="0" indent="0">
              <a:buNone/>
            </a:pPr>
            <a:r>
              <a:rPr lang="en-US" altLang="zh-TW" sz="2800" dirty="0">
                <a:solidFill>
                  <a:srgbClr val="FF0000"/>
                </a:solidFill>
                <a:latin typeface="+mj-ea"/>
                <a:cs typeface="Times New Roman" pitchFamily="18" charset="0"/>
              </a:rPr>
              <a:t>            </a:t>
            </a:r>
            <a:r>
              <a:rPr lang="en-US" altLang="zh-TW" sz="2800" dirty="0" err="1">
                <a:solidFill>
                  <a:srgbClr val="FF0000"/>
                </a:solidFill>
                <a:latin typeface="+mj-ea"/>
                <a:cs typeface="Times New Roman" pitchFamily="18" charset="0"/>
              </a:rPr>
              <a:t>xlab</a:t>
            </a:r>
            <a:r>
              <a:rPr lang="en-US" altLang="zh-TW" sz="2800" dirty="0">
                <a:solidFill>
                  <a:srgbClr val="FF0000"/>
                </a:solidFill>
                <a:latin typeface="+mj-ea"/>
                <a:cs typeface="Times New Roman" pitchFamily="18" charset="0"/>
              </a:rPr>
              <a:t> = </a:t>
            </a:r>
            <a:r>
              <a:rPr lang="en-US" altLang="zh-TW" sz="2800" dirty="0" smtClean="0">
                <a:solidFill>
                  <a:srgbClr val="FF0000"/>
                </a:solidFill>
                <a:latin typeface="+mj-ea"/>
                <a:cs typeface="Times New Roman" pitchFamily="18" charset="0"/>
              </a:rPr>
              <a:t>'',</a:t>
            </a:r>
            <a:r>
              <a:rPr lang="en-US" altLang="zh-TW" sz="2800" dirty="0">
                <a:solidFill>
                  <a:srgbClr val="FF0000"/>
                </a:solidFill>
                <a:latin typeface="+mj-ea"/>
                <a:cs typeface="Times New Roman" pitchFamily="18" charset="0"/>
              </a:rPr>
              <a:t> </a:t>
            </a:r>
            <a:r>
              <a:rPr lang="en-US" altLang="zh-TW" sz="2800" dirty="0" err="1">
                <a:solidFill>
                  <a:srgbClr val="FF0000"/>
                </a:solidFill>
                <a:latin typeface="+mj-ea"/>
                <a:cs typeface="Times New Roman" pitchFamily="18" charset="0"/>
              </a:rPr>
              <a:t>ylab</a:t>
            </a:r>
            <a:r>
              <a:rPr lang="en-US" altLang="zh-TW" sz="2800" dirty="0">
                <a:solidFill>
                  <a:srgbClr val="FF0000"/>
                </a:solidFill>
                <a:latin typeface="+mj-ea"/>
                <a:cs typeface="Times New Roman" pitchFamily="18" charset="0"/>
              </a:rPr>
              <a:t> = 'frequency',</a:t>
            </a:r>
            <a:r>
              <a:rPr lang="en-US" altLang="zh-TW" sz="2800" dirty="0" smtClean="0">
                <a:solidFill>
                  <a:srgbClr val="FF0000"/>
                </a:solidFill>
                <a:latin typeface="+mj-ea"/>
                <a:cs typeface="Times New Roman" pitchFamily="18" charset="0"/>
              </a:rPr>
              <a:t> </a:t>
            </a:r>
            <a:r>
              <a:rPr lang="en-US" altLang="zh-TW" sz="2800" dirty="0">
                <a:solidFill>
                  <a:srgbClr val="FF0000"/>
                </a:solidFill>
                <a:latin typeface="+mj-ea"/>
                <a:cs typeface="Times New Roman" pitchFamily="18" charset="0"/>
              </a:rPr>
              <a:t>main = 'control</a:t>
            </a:r>
            <a:r>
              <a:rPr lang="en-US" altLang="zh-TW" sz="2800" dirty="0" smtClean="0">
                <a:solidFill>
                  <a:srgbClr val="FF0000"/>
                </a:solidFill>
                <a:latin typeface="+mj-ea"/>
                <a:cs typeface="Times New Roman" pitchFamily="18" charset="0"/>
              </a:rPr>
              <a:t>',</a:t>
            </a:r>
          </a:p>
          <a:p>
            <a:pPr marL="0" lvl="0" indent="0">
              <a:buNone/>
            </a:pPr>
            <a:r>
              <a:rPr lang="zh-TW" altLang="en-US" sz="2800" dirty="0" smtClean="0">
                <a:solidFill>
                  <a:srgbClr val="FF0000"/>
                </a:solidFill>
                <a:latin typeface="+mj-ea"/>
                <a:cs typeface="Times New Roman" pitchFamily="18" charset="0"/>
              </a:rPr>
              <a:t>            </a:t>
            </a:r>
            <a:r>
              <a:rPr lang="en-US" altLang="zh-TW" sz="2800" dirty="0" smtClean="0">
                <a:solidFill>
                  <a:srgbClr val="FF0000"/>
                </a:solidFill>
                <a:latin typeface="+mj-ea"/>
                <a:cs typeface="Times New Roman" pitchFamily="18" charset="0"/>
              </a:rPr>
              <a:t>col = 'gray90')</a:t>
            </a:r>
          </a:p>
          <a:p>
            <a:pPr marL="0" lvl="0" indent="0">
              <a:buNone/>
            </a:pPr>
            <a:r>
              <a:rPr lang="en-US" altLang="zh-TW" sz="2800" dirty="0" smtClean="0">
                <a:solidFill>
                  <a:srgbClr val="FF0000"/>
                </a:solidFill>
                <a:latin typeface="+mj-ea"/>
                <a:cs typeface="Times New Roman" pitchFamily="18" charset="0"/>
              </a:rPr>
              <a:t>&gt;b </a:t>
            </a:r>
            <a:r>
              <a:rPr lang="en-US" altLang="zh-TW" sz="2800" dirty="0">
                <a:solidFill>
                  <a:srgbClr val="FF0000"/>
                </a:solidFill>
                <a:latin typeface="+mj-ea"/>
                <a:cs typeface="Times New Roman" pitchFamily="18" charset="0"/>
              </a:rPr>
              <a:t>&lt;- </a:t>
            </a:r>
            <a:r>
              <a:rPr lang="en-US" altLang="zh-TW" sz="2800" dirty="0" err="1">
                <a:solidFill>
                  <a:srgbClr val="FF0000"/>
                </a:solidFill>
                <a:latin typeface="+mj-ea"/>
                <a:cs typeface="Times New Roman" pitchFamily="18" charset="0"/>
              </a:rPr>
              <a:t>hist</a:t>
            </a:r>
            <a:r>
              <a:rPr lang="en-US" altLang="zh-TW" sz="2800" dirty="0">
                <a:solidFill>
                  <a:srgbClr val="FF0000"/>
                </a:solidFill>
                <a:latin typeface="+mj-ea"/>
                <a:cs typeface="Times New Roman" pitchFamily="18" charset="0"/>
              </a:rPr>
              <a:t>(weight[group == 'trt1'], </a:t>
            </a:r>
            <a:endParaRPr lang="en-US" altLang="zh-TW" sz="2800" dirty="0" smtClean="0">
              <a:solidFill>
                <a:srgbClr val="FF0000"/>
              </a:solidFill>
              <a:latin typeface="+mj-ea"/>
              <a:cs typeface="Times New Roman" pitchFamily="18" charset="0"/>
            </a:endParaRPr>
          </a:p>
          <a:p>
            <a:pPr marL="0" lvl="0" indent="0">
              <a:buNone/>
            </a:pPr>
            <a:r>
              <a:rPr lang="zh-TW" altLang="en-US" sz="2800" dirty="0">
                <a:solidFill>
                  <a:srgbClr val="FF0000"/>
                </a:solidFill>
                <a:latin typeface="+mj-ea"/>
                <a:cs typeface="Times New Roman" pitchFamily="18" charset="0"/>
              </a:rPr>
              <a:t> </a:t>
            </a:r>
            <a:r>
              <a:rPr lang="zh-TW" altLang="en-US" sz="2800" dirty="0" smtClean="0">
                <a:solidFill>
                  <a:srgbClr val="FF0000"/>
                </a:solidFill>
                <a:latin typeface="+mj-ea"/>
                <a:cs typeface="Times New Roman" pitchFamily="18" charset="0"/>
              </a:rPr>
              <a:t>           </a:t>
            </a:r>
            <a:r>
              <a:rPr lang="en-US" altLang="zh-TW" sz="2800" dirty="0" err="1" smtClean="0">
                <a:solidFill>
                  <a:srgbClr val="FF0000"/>
                </a:solidFill>
                <a:latin typeface="+mj-ea"/>
                <a:cs typeface="Times New Roman" pitchFamily="18" charset="0"/>
              </a:rPr>
              <a:t>xlim</a:t>
            </a:r>
            <a:r>
              <a:rPr lang="en-US" altLang="zh-TW" sz="2800" dirty="0" smtClean="0">
                <a:solidFill>
                  <a:srgbClr val="FF0000"/>
                </a:solidFill>
                <a:latin typeface="+mj-ea"/>
                <a:cs typeface="Times New Roman" pitchFamily="18" charset="0"/>
              </a:rPr>
              <a:t> </a:t>
            </a:r>
            <a:r>
              <a:rPr lang="en-US" altLang="zh-TW" sz="2800" dirty="0">
                <a:solidFill>
                  <a:srgbClr val="FF0000"/>
                </a:solidFill>
                <a:latin typeface="+mj-ea"/>
                <a:cs typeface="Times New Roman" pitchFamily="18" charset="0"/>
              </a:rPr>
              <a:t>= c(3, 6.5), </a:t>
            </a:r>
            <a:r>
              <a:rPr lang="en-US" altLang="zh-TW" sz="2800" dirty="0" err="1">
                <a:solidFill>
                  <a:srgbClr val="FF0000"/>
                </a:solidFill>
                <a:latin typeface="+mj-ea"/>
                <a:cs typeface="Times New Roman" pitchFamily="18" charset="0"/>
              </a:rPr>
              <a:t>ylim</a:t>
            </a:r>
            <a:r>
              <a:rPr lang="en-US" altLang="zh-TW" sz="2800" dirty="0">
                <a:solidFill>
                  <a:srgbClr val="FF0000"/>
                </a:solidFill>
                <a:latin typeface="+mj-ea"/>
                <a:cs typeface="Times New Roman" pitchFamily="18" charset="0"/>
              </a:rPr>
              <a:t> = c(0, 4),</a:t>
            </a:r>
          </a:p>
          <a:p>
            <a:pPr marL="0" lvl="0" indent="0">
              <a:buNone/>
            </a:pPr>
            <a:r>
              <a:rPr lang="en-US" altLang="zh-TW" sz="2800" dirty="0">
                <a:solidFill>
                  <a:srgbClr val="FF0000"/>
                </a:solidFill>
                <a:latin typeface="+mj-ea"/>
                <a:cs typeface="Times New Roman" pitchFamily="18" charset="0"/>
              </a:rPr>
              <a:t>            </a:t>
            </a:r>
            <a:r>
              <a:rPr lang="en-US" altLang="zh-TW" sz="2800" dirty="0" err="1">
                <a:solidFill>
                  <a:srgbClr val="FF0000"/>
                </a:solidFill>
                <a:latin typeface="+mj-ea"/>
                <a:cs typeface="Times New Roman" pitchFamily="18" charset="0"/>
              </a:rPr>
              <a:t>xlab</a:t>
            </a:r>
            <a:r>
              <a:rPr lang="en-US" altLang="zh-TW" sz="2800" dirty="0">
                <a:solidFill>
                  <a:srgbClr val="FF0000"/>
                </a:solidFill>
                <a:latin typeface="+mj-ea"/>
                <a:cs typeface="Times New Roman" pitchFamily="18" charset="0"/>
              </a:rPr>
              <a:t> = 'weight', </a:t>
            </a:r>
            <a:r>
              <a:rPr lang="en-US" altLang="zh-TW" sz="2800" dirty="0" err="1">
                <a:solidFill>
                  <a:srgbClr val="FF0000"/>
                </a:solidFill>
                <a:latin typeface="+mj-ea"/>
                <a:cs typeface="Times New Roman" pitchFamily="18" charset="0"/>
              </a:rPr>
              <a:t>ylab</a:t>
            </a:r>
            <a:r>
              <a:rPr lang="en-US" altLang="zh-TW" sz="2800" dirty="0">
                <a:solidFill>
                  <a:srgbClr val="FF0000"/>
                </a:solidFill>
                <a:latin typeface="+mj-ea"/>
                <a:cs typeface="Times New Roman" pitchFamily="18" charset="0"/>
              </a:rPr>
              <a:t> = '', main = 'treatment 1',</a:t>
            </a:r>
          </a:p>
          <a:p>
            <a:pPr marL="0" lvl="0" indent="0">
              <a:buNone/>
            </a:pPr>
            <a:r>
              <a:rPr lang="en-US" altLang="zh-TW" sz="2800" dirty="0">
                <a:solidFill>
                  <a:srgbClr val="FF0000"/>
                </a:solidFill>
                <a:latin typeface="+mj-ea"/>
                <a:cs typeface="Times New Roman" pitchFamily="18" charset="0"/>
              </a:rPr>
              <a:t>            col = 'gray90')</a:t>
            </a:r>
          </a:p>
          <a:p>
            <a:pPr marL="0" lvl="0" indent="0">
              <a:buNone/>
            </a:pPr>
            <a:r>
              <a:rPr lang="en-US" altLang="zh-TW" sz="2800" dirty="0" smtClean="0">
                <a:solidFill>
                  <a:srgbClr val="FF0000"/>
                </a:solidFill>
                <a:latin typeface="+mj-ea"/>
                <a:cs typeface="Times New Roman" pitchFamily="18" charset="0"/>
              </a:rPr>
              <a:t>&gt;c </a:t>
            </a:r>
            <a:r>
              <a:rPr lang="en-US" altLang="zh-TW" sz="2800" dirty="0">
                <a:solidFill>
                  <a:srgbClr val="FF0000"/>
                </a:solidFill>
                <a:latin typeface="+mj-ea"/>
                <a:cs typeface="Times New Roman" pitchFamily="18" charset="0"/>
              </a:rPr>
              <a:t>&lt;- </a:t>
            </a:r>
            <a:r>
              <a:rPr lang="en-US" altLang="zh-TW" sz="2800" dirty="0" err="1">
                <a:solidFill>
                  <a:srgbClr val="FF0000"/>
                </a:solidFill>
                <a:latin typeface="+mj-ea"/>
                <a:cs typeface="Times New Roman" pitchFamily="18" charset="0"/>
              </a:rPr>
              <a:t>hist</a:t>
            </a:r>
            <a:r>
              <a:rPr lang="en-US" altLang="zh-TW" sz="2800" dirty="0">
                <a:solidFill>
                  <a:srgbClr val="FF0000"/>
                </a:solidFill>
                <a:latin typeface="+mj-ea"/>
                <a:cs typeface="Times New Roman" pitchFamily="18" charset="0"/>
              </a:rPr>
              <a:t>(weight[group == 'trt2'], </a:t>
            </a:r>
            <a:endParaRPr lang="en-US" altLang="zh-TW" sz="2800" dirty="0" smtClean="0">
              <a:solidFill>
                <a:srgbClr val="FF0000"/>
              </a:solidFill>
              <a:latin typeface="+mj-ea"/>
              <a:cs typeface="Times New Roman" pitchFamily="18" charset="0"/>
            </a:endParaRPr>
          </a:p>
          <a:p>
            <a:pPr marL="0" lvl="0" indent="0">
              <a:buNone/>
            </a:pPr>
            <a:r>
              <a:rPr lang="zh-TW" altLang="en-US" sz="2800" dirty="0">
                <a:solidFill>
                  <a:srgbClr val="FF0000"/>
                </a:solidFill>
                <a:latin typeface="+mj-ea"/>
                <a:cs typeface="Times New Roman" pitchFamily="18" charset="0"/>
              </a:rPr>
              <a:t> </a:t>
            </a:r>
            <a:r>
              <a:rPr lang="zh-TW" altLang="en-US" sz="2800" dirty="0" smtClean="0">
                <a:solidFill>
                  <a:srgbClr val="FF0000"/>
                </a:solidFill>
                <a:latin typeface="+mj-ea"/>
                <a:cs typeface="Times New Roman" pitchFamily="18" charset="0"/>
              </a:rPr>
              <a:t>            </a:t>
            </a:r>
            <a:r>
              <a:rPr lang="en-US" altLang="zh-TW" sz="2800" dirty="0" err="1" smtClean="0">
                <a:solidFill>
                  <a:srgbClr val="FF0000"/>
                </a:solidFill>
                <a:latin typeface="+mj-ea"/>
                <a:cs typeface="Times New Roman" pitchFamily="18" charset="0"/>
              </a:rPr>
              <a:t>xlim</a:t>
            </a:r>
            <a:r>
              <a:rPr lang="en-US" altLang="zh-TW" sz="2800" dirty="0" smtClean="0">
                <a:solidFill>
                  <a:srgbClr val="FF0000"/>
                </a:solidFill>
                <a:latin typeface="+mj-ea"/>
                <a:cs typeface="Times New Roman" pitchFamily="18" charset="0"/>
              </a:rPr>
              <a:t> </a:t>
            </a:r>
            <a:r>
              <a:rPr lang="en-US" altLang="zh-TW" sz="2800" dirty="0">
                <a:solidFill>
                  <a:srgbClr val="FF0000"/>
                </a:solidFill>
                <a:latin typeface="+mj-ea"/>
                <a:cs typeface="Times New Roman" pitchFamily="18" charset="0"/>
              </a:rPr>
              <a:t>= c(3, 6.5), </a:t>
            </a:r>
            <a:r>
              <a:rPr lang="en-US" altLang="zh-TW" sz="2800" dirty="0" err="1">
                <a:solidFill>
                  <a:srgbClr val="FF0000"/>
                </a:solidFill>
                <a:latin typeface="+mj-ea"/>
                <a:cs typeface="Times New Roman" pitchFamily="18" charset="0"/>
              </a:rPr>
              <a:t>ylim</a:t>
            </a:r>
            <a:r>
              <a:rPr lang="en-US" altLang="zh-TW" sz="2800" dirty="0">
                <a:solidFill>
                  <a:srgbClr val="FF0000"/>
                </a:solidFill>
                <a:latin typeface="+mj-ea"/>
                <a:cs typeface="Times New Roman" pitchFamily="18" charset="0"/>
              </a:rPr>
              <a:t> = c(0, 4),</a:t>
            </a:r>
          </a:p>
          <a:p>
            <a:pPr marL="0" lvl="0" indent="0">
              <a:buNone/>
            </a:pPr>
            <a:r>
              <a:rPr lang="en-US" altLang="zh-TW" sz="2800" dirty="0">
                <a:solidFill>
                  <a:srgbClr val="FF0000"/>
                </a:solidFill>
                <a:latin typeface="+mj-ea"/>
                <a:cs typeface="Times New Roman" pitchFamily="18" charset="0"/>
              </a:rPr>
              <a:t>             </a:t>
            </a:r>
            <a:r>
              <a:rPr lang="en-US" altLang="zh-TW" sz="2800" dirty="0" err="1">
                <a:solidFill>
                  <a:srgbClr val="FF0000"/>
                </a:solidFill>
                <a:latin typeface="+mj-ea"/>
                <a:cs typeface="Times New Roman" pitchFamily="18" charset="0"/>
              </a:rPr>
              <a:t>xlab</a:t>
            </a:r>
            <a:r>
              <a:rPr lang="en-US" altLang="zh-TW" sz="2800" dirty="0">
                <a:solidFill>
                  <a:srgbClr val="FF0000"/>
                </a:solidFill>
                <a:latin typeface="+mj-ea"/>
                <a:cs typeface="Times New Roman" pitchFamily="18" charset="0"/>
              </a:rPr>
              <a:t> = '', </a:t>
            </a:r>
            <a:r>
              <a:rPr lang="en-US" altLang="zh-TW" sz="2800" dirty="0" err="1">
                <a:solidFill>
                  <a:srgbClr val="FF0000"/>
                </a:solidFill>
                <a:latin typeface="+mj-ea"/>
                <a:cs typeface="Times New Roman" pitchFamily="18" charset="0"/>
              </a:rPr>
              <a:t>ylab</a:t>
            </a:r>
            <a:r>
              <a:rPr lang="en-US" altLang="zh-TW" sz="2800" dirty="0">
                <a:solidFill>
                  <a:srgbClr val="FF0000"/>
                </a:solidFill>
                <a:latin typeface="+mj-ea"/>
                <a:cs typeface="Times New Roman" pitchFamily="18" charset="0"/>
              </a:rPr>
              <a:t> = '', main = 'treatment 2',</a:t>
            </a:r>
          </a:p>
          <a:p>
            <a:pPr marL="0" lvl="0" indent="0">
              <a:buNone/>
            </a:pPr>
            <a:r>
              <a:rPr lang="en-US" altLang="zh-TW" sz="2800" dirty="0">
                <a:solidFill>
                  <a:srgbClr val="FF0000"/>
                </a:solidFill>
                <a:latin typeface="+mj-ea"/>
                <a:cs typeface="Times New Roman" pitchFamily="18" charset="0"/>
              </a:rPr>
              <a:t>             col = 'gray90')</a:t>
            </a:r>
            <a:endParaRPr lang="zh-TW" altLang="en-US" sz="36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2739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直方圖</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107504" y="1698222"/>
            <a:ext cx="8865915" cy="4854978"/>
          </a:xfrm>
          <a:prstGeom prst="rect">
            <a:avLst/>
          </a:prstGeom>
        </p:spPr>
      </p:pic>
    </p:spTree>
    <p:extLst>
      <p:ext uri="{BB962C8B-B14F-4D97-AF65-F5344CB8AC3E}">
        <p14:creationId xmlns:p14="http://schemas.microsoft.com/office/powerpoint/2010/main" val="6118660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a:t>
            </a:r>
            <a:r>
              <a:rPr lang="zh-TW" altLang="en-US" dirty="0" smtClean="0"/>
              <a:t>是一個</a:t>
            </a:r>
            <a:r>
              <a:rPr lang="en-US" altLang="zh-TW" dirty="0" smtClean="0"/>
              <a:t>list</a:t>
            </a:r>
            <a:endParaRPr lang="zh-TW" altLang="en-US" dirty="0"/>
          </a:p>
        </p:txBody>
      </p:sp>
      <p:sp>
        <p:nvSpPr>
          <p:cNvPr id="3" name="內容版面配置區 2"/>
          <p:cNvSpPr>
            <a:spLocks noGrp="1"/>
          </p:cNvSpPr>
          <p:nvPr>
            <p:ph idx="1"/>
          </p:nvPr>
        </p:nvSpPr>
        <p:spPr/>
        <p:txBody>
          <a:bodyPr>
            <a:normAutofit fontScale="62500" lnSpcReduction="20000"/>
          </a:bodyPr>
          <a:lstStyle/>
          <a:p>
            <a:pPr marL="0" indent="0">
              <a:buNone/>
            </a:pPr>
            <a:r>
              <a:rPr lang="en-US" altLang="zh-TW" dirty="0">
                <a:solidFill>
                  <a:srgbClr val="FF0000"/>
                </a:solidFill>
              </a:rPr>
              <a:t>&gt; a</a:t>
            </a:r>
          </a:p>
          <a:p>
            <a:pPr marL="0" indent="0">
              <a:buNone/>
            </a:pPr>
            <a:r>
              <a:rPr lang="en-US" altLang="zh-TW" dirty="0">
                <a:solidFill>
                  <a:srgbClr val="0070C0"/>
                </a:solidFill>
              </a:rPr>
              <a:t>$</a:t>
            </a:r>
            <a:r>
              <a:rPr lang="en-US" altLang="zh-TW" dirty="0" smtClean="0">
                <a:solidFill>
                  <a:srgbClr val="0070C0"/>
                </a:solidFill>
              </a:rPr>
              <a:t>breaks</a:t>
            </a:r>
            <a:r>
              <a:rPr lang="zh-TW" altLang="en-US" dirty="0" smtClean="0">
                <a:solidFill>
                  <a:srgbClr val="0070C0"/>
                </a:solidFill>
              </a:rPr>
              <a:t>   </a:t>
            </a:r>
            <a:r>
              <a:rPr lang="en-US" altLang="zh-TW" dirty="0" smtClean="0"/>
              <a:t>#</a:t>
            </a:r>
            <a:r>
              <a:rPr lang="zh-TW" altLang="en-US" dirty="0" smtClean="0"/>
              <a:t> 分隔點</a:t>
            </a:r>
            <a:endParaRPr lang="en-US" altLang="zh-TW" dirty="0"/>
          </a:p>
          <a:p>
            <a:pPr marL="0" indent="0">
              <a:buNone/>
            </a:pPr>
            <a:r>
              <a:rPr lang="en-US" altLang="zh-TW" dirty="0">
                <a:solidFill>
                  <a:srgbClr val="0070C0"/>
                </a:solidFill>
              </a:rPr>
              <a:t>[1] 4.0 4.5 5.0 5.5 6.0 </a:t>
            </a:r>
            <a:r>
              <a:rPr lang="en-US" altLang="zh-TW" dirty="0" smtClean="0">
                <a:solidFill>
                  <a:srgbClr val="0070C0"/>
                </a:solidFill>
              </a:rPr>
              <a:t>6.5</a:t>
            </a:r>
          </a:p>
          <a:p>
            <a:pPr marL="0" indent="0">
              <a:buNone/>
            </a:pPr>
            <a:endParaRPr lang="en-US" altLang="zh-TW" dirty="0" smtClean="0">
              <a:solidFill>
                <a:srgbClr val="0070C0"/>
              </a:solidFill>
            </a:endParaRPr>
          </a:p>
          <a:p>
            <a:pPr marL="0" indent="0">
              <a:buNone/>
            </a:pPr>
            <a:r>
              <a:rPr lang="en-US" altLang="zh-TW" dirty="0" smtClean="0">
                <a:solidFill>
                  <a:srgbClr val="0070C0"/>
                </a:solidFill>
              </a:rPr>
              <a:t>$counts   </a:t>
            </a:r>
            <a:r>
              <a:rPr lang="en-US" altLang="zh-TW" dirty="0" smtClean="0"/>
              <a:t># </a:t>
            </a:r>
            <a:r>
              <a:rPr lang="zh-TW" altLang="en-US" dirty="0" smtClean="0"/>
              <a:t>次數</a:t>
            </a:r>
            <a:endParaRPr lang="en-US" altLang="zh-TW" dirty="0"/>
          </a:p>
          <a:p>
            <a:pPr marL="0" indent="0">
              <a:buNone/>
            </a:pPr>
            <a:r>
              <a:rPr lang="en-US" altLang="zh-TW" dirty="0">
                <a:solidFill>
                  <a:srgbClr val="0070C0"/>
                </a:solidFill>
              </a:rPr>
              <a:t>[1] 2 2 4 1 1</a:t>
            </a:r>
          </a:p>
          <a:p>
            <a:endParaRPr lang="en-US" altLang="zh-TW" dirty="0">
              <a:solidFill>
                <a:srgbClr val="0070C0"/>
              </a:solidFill>
            </a:endParaRPr>
          </a:p>
          <a:p>
            <a:pPr marL="0" indent="0">
              <a:buNone/>
            </a:pPr>
            <a:r>
              <a:rPr lang="en-US" altLang="zh-TW" dirty="0">
                <a:solidFill>
                  <a:srgbClr val="0070C0"/>
                </a:solidFill>
              </a:rPr>
              <a:t>$</a:t>
            </a:r>
            <a:r>
              <a:rPr lang="en-US" altLang="zh-TW" dirty="0" smtClean="0">
                <a:solidFill>
                  <a:srgbClr val="0070C0"/>
                </a:solidFill>
              </a:rPr>
              <a:t>density</a:t>
            </a:r>
            <a:r>
              <a:rPr lang="zh-TW" altLang="en-US" dirty="0" smtClean="0">
                <a:solidFill>
                  <a:srgbClr val="0070C0"/>
                </a:solidFill>
              </a:rPr>
              <a:t>   </a:t>
            </a:r>
            <a:r>
              <a:rPr lang="en-US" altLang="zh-TW" dirty="0" smtClean="0"/>
              <a:t>#</a:t>
            </a:r>
            <a:r>
              <a:rPr lang="zh-TW" altLang="en-US" dirty="0" smtClean="0"/>
              <a:t> 機率密度</a:t>
            </a:r>
            <a:endParaRPr lang="en-US" altLang="zh-TW" dirty="0"/>
          </a:p>
          <a:p>
            <a:pPr marL="0" indent="0">
              <a:buNone/>
            </a:pPr>
            <a:r>
              <a:rPr lang="en-US" altLang="zh-TW" dirty="0">
                <a:solidFill>
                  <a:srgbClr val="0070C0"/>
                </a:solidFill>
              </a:rPr>
              <a:t>[1] 0.4 0.4 0.8 0.2 0.2</a:t>
            </a:r>
          </a:p>
          <a:p>
            <a:pPr marL="0" indent="0">
              <a:buNone/>
            </a:pPr>
            <a:endParaRPr lang="en-US" altLang="zh-TW" dirty="0">
              <a:solidFill>
                <a:srgbClr val="0070C0"/>
              </a:solidFill>
            </a:endParaRPr>
          </a:p>
          <a:p>
            <a:pPr marL="0" indent="0">
              <a:buNone/>
            </a:pPr>
            <a:r>
              <a:rPr lang="en-US" altLang="zh-TW" dirty="0">
                <a:solidFill>
                  <a:srgbClr val="0070C0"/>
                </a:solidFill>
              </a:rPr>
              <a:t>$</a:t>
            </a:r>
            <a:r>
              <a:rPr lang="en-US" altLang="zh-TW" dirty="0" err="1" smtClean="0">
                <a:solidFill>
                  <a:srgbClr val="0070C0"/>
                </a:solidFill>
              </a:rPr>
              <a:t>mids</a:t>
            </a:r>
            <a:r>
              <a:rPr lang="zh-TW" altLang="en-US" dirty="0" smtClean="0">
                <a:solidFill>
                  <a:srgbClr val="0070C0"/>
                </a:solidFill>
              </a:rPr>
              <a:t>   </a:t>
            </a:r>
            <a:r>
              <a:rPr lang="en-US" altLang="zh-TW" dirty="0" smtClean="0"/>
              <a:t>#</a:t>
            </a:r>
            <a:r>
              <a:rPr lang="zh-TW" altLang="en-US" dirty="0" smtClean="0"/>
              <a:t> 每條中間</a:t>
            </a:r>
            <a:endParaRPr lang="en-US" altLang="zh-TW" dirty="0"/>
          </a:p>
          <a:p>
            <a:pPr marL="0" indent="0">
              <a:buNone/>
            </a:pPr>
            <a:r>
              <a:rPr lang="en-US" altLang="zh-TW" dirty="0">
                <a:solidFill>
                  <a:srgbClr val="0070C0"/>
                </a:solidFill>
              </a:rPr>
              <a:t>[1] 4.25 4.75 5.25 5.75 6.25</a:t>
            </a:r>
          </a:p>
          <a:p>
            <a:pPr marL="0" indent="0">
              <a:buNone/>
            </a:pPr>
            <a:endParaRPr lang="en-US" altLang="zh-TW" dirty="0">
              <a:solidFill>
                <a:srgbClr val="0070C0"/>
              </a:solidFill>
            </a:endParaRPr>
          </a:p>
          <a:p>
            <a:pPr marL="0" indent="0">
              <a:buNone/>
            </a:pPr>
            <a:r>
              <a:rPr lang="en-US" altLang="zh-TW" dirty="0">
                <a:solidFill>
                  <a:srgbClr val="0070C0"/>
                </a:solidFill>
              </a:rPr>
              <a:t>$</a:t>
            </a:r>
            <a:r>
              <a:rPr lang="en-US" altLang="zh-TW" dirty="0" err="1">
                <a:solidFill>
                  <a:srgbClr val="0070C0"/>
                </a:solidFill>
              </a:rPr>
              <a:t>xname</a:t>
            </a:r>
            <a:endParaRPr lang="en-US" altLang="zh-TW" dirty="0">
              <a:solidFill>
                <a:srgbClr val="0070C0"/>
              </a:solidFill>
            </a:endParaRPr>
          </a:p>
          <a:p>
            <a:pPr marL="0" indent="0">
              <a:buNone/>
            </a:pPr>
            <a:r>
              <a:rPr lang="en-US" altLang="zh-TW" dirty="0">
                <a:solidFill>
                  <a:srgbClr val="0070C0"/>
                </a:solidFill>
              </a:rPr>
              <a:t>[1] "weight[group == \"ctrl\"]"</a:t>
            </a:r>
          </a:p>
          <a:p>
            <a:endParaRPr lang="en-US" altLang="zh-TW" dirty="0">
              <a:solidFill>
                <a:srgbClr val="0070C0"/>
              </a:solidFill>
            </a:endParaRPr>
          </a:p>
          <a:p>
            <a:pPr marL="0" indent="0">
              <a:buNone/>
            </a:pPr>
            <a:r>
              <a:rPr lang="en-US" altLang="zh-TW" dirty="0">
                <a:solidFill>
                  <a:srgbClr val="0070C0"/>
                </a:solidFill>
              </a:rPr>
              <a:t>$</a:t>
            </a:r>
            <a:r>
              <a:rPr lang="en-US" altLang="zh-TW" dirty="0" err="1">
                <a:solidFill>
                  <a:srgbClr val="0070C0"/>
                </a:solidFill>
              </a:rPr>
              <a:t>equidist</a:t>
            </a:r>
            <a:endParaRPr lang="en-US" altLang="zh-TW" dirty="0">
              <a:solidFill>
                <a:srgbClr val="0070C0"/>
              </a:solidFill>
            </a:endParaRPr>
          </a:p>
          <a:p>
            <a:pPr marL="0" indent="0">
              <a:buNone/>
            </a:pPr>
            <a:r>
              <a:rPr lang="en-US" altLang="zh-TW" dirty="0">
                <a:solidFill>
                  <a:srgbClr val="0070C0"/>
                </a:solidFill>
              </a:rPr>
              <a:t>[1] TRUE</a:t>
            </a:r>
          </a:p>
          <a:p>
            <a:endParaRPr lang="en-US" altLang="zh-TW" dirty="0">
              <a:solidFill>
                <a:srgbClr val="0070C0"/>
              </a:solidFill>
            </a:endParaRPr>
          </a:p>
          <a:p>
            <a:pPr marL="0" indent="0">
              <a:buNone/>
            </a:pPr>
            <a:r>
              <a:rPr lang="en-US" altLang="zh-TW" dirty="0" err="1">
                <a:solidFill>
                  <a:srgbClr val="0070C0"/>
                </a:solidFill>
              </a:rPr>
              <a:t>attr</a:t>
            </a:r>
            <a:r>
              <a:rPr lang="en-US" altLang="zh-TW" dirty="0">
                <a:solidFill>
                  <a:srgbClr val="0070C0"/>
                </a:solidFill>
              </a:rPr>
              <a:t>(,"class")</a:t>
            </a:r>
          </a:p>
          <a:p>
            <a:pPr marL="0" indent="0">
              <a:buNone/>
            </a:pPr>
            <a:r>
              <a:rPr lang="en-US" altLang="zh-TW" dirty="0">
                <a:solidFill>
                  <a:srgbClr val="0070C0"/>
                </a:solidFill>
              </a:rPr>
              <a:t>[1] "histogram</a:t>
            </a:r>
            <a:r>
              <a:rPr lang="en-US" altLang="zh-TW" dirty="0" smtClean="0">
                <a:solidFill>
                  <a:srgbClr val="0070C0"/>
                </a:solidFill>
              </a:rPr>
              <a:t>" </a:t>
            </a:r>
            <a:endParaRPr lang="zh-TW" altLang="en-US" dirty="0">
              <a:solidFill>
                <a:srgbClr val="0070C0"/>
              </a:solidFill>
            </a:endParaRPr>
          </a:p>
        </p:txBody>
      </p:sp>
    </p:spTree>
    <p:extLst>
      <p:ext uri="{BB962C8B-B14F-4D97-AF65-F5344CB8AC3E}">
        <p14:creationId xmlns:p14="http://schemas.microsoft.com/office/powerpoint/2010/main" val="21811031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a:t>
            </a:r>
            <a:r>
              <a:rPr lang="zh-TW" altLang="en-US" b="1" dirty="0" smtClean="0">
                <a:solidFill>
                  <a:srgbClr val="00B050"/>
                </a:solidFill>
              </a:rPr>
              <a:t>圖</a:t>
            </a:r>
            <a:r>
              <a:rPr lang="en-US" altLang="zh-TW" b="1" dirty="0" smtClean="0">
                <a:solidFill>
                  <a:srgbClr val="C00000"/>
                </a:solidFill>
              </a:rPr>
              <a:t>(y</a:t>
            </a:r>
            <a:r>
              <a:rPr lang="zh-TW" altLang="en-US" b="1" dirty="0" smtClean="0">
                <a:solidFill>
                  <a:srgbClr val="C00000"/>
                </a:solidFill>
              </a:rPr>
              <a:t>軸是</a:t>
            </a:r>
            <a:r>
              <a:rPr lang="zh-TW" altLang="en-US" b="1" dirty="0">
                <a:solidFill>
                  <a:srgbClr val="C00000"/>
                </a:solidFill>
              </a:rPr>
              <a:t>機率密度</a:t>
            </a:r>
            <a:r>
              <a:rPr lang="en-US" altLang="zh-TW" b="1" dirty="0" smtClean="0">
                <a:solidFill>
                  <a:srgbClr val="C00000"/>
                </a:solidFill>
              </a:rPr>
              <a:t>)</a:t>
            </a:r>
            <a:endParaRPr lang="zh-TW" altLang="en-US" dirty="0">
              <a:solidFill>
                <a:srgbClr val="C00000"/>
              </a:solidFill>
            </a:endParaRPr>
          </a:p>
        </p:txBody>
      </p:sp>
      <p:sp>
        <p:nvSpPr>
          <p:cNvPr id="3" name="內容版面配置區 2"/>
          <p:cNvSpPr>
            <a:spLocks noGrp="1"/>
          </p:cNvSpPr>
          <p:nvPr>
            <p:ph idx="1"/>
          </p:nvPr>
        </p:nvSpPr>
        <p:spPr/>
        <p:txBody>
          <a:bodyPr>
            <a:normAutofit fontScale="70000" lnSpcReduction="20000"/>
          </a:bodyPr>
          <a:lstStyle/>
          <a:p>
            <a:pPr marL="0" indent="0">
              <a:buNone/>
            </a:pPr>
            <a:r>
              <a:rPr lang="en-US" altLang="zh-TW" dirty="0" smtClean="0">
                <a:solidFill>
                  <a:srgbClr val="FF0000"/>
                </a:solidFill>
              </a:rPr>
              <a:t>&gt; </a:t>
            </a:r>
            <a:r>
              <a:rPr lang="en-US" altLang="zh-TW" dirty="0" err="1">
                <a:solidFill>
                  <a:srgbClr val="FF0000"/>
                </a:solidFill>
              </a:rPr>
              <a:t>densa</a:t>
            </a:r>
            <a:r>
              <a:rPr lang="en-US" altLang="zh-TW" dirty="0">
                <a:solidFill>
                  <a:srgbClr val="FF0000"/>
                </a:solidFill>
              </a:rPr>
              <a:t> &lt;- density(weight[group == 'ctrl'])</a:t>
            </a:r>
          </a:p>
          <a:p>
            <a:pPr marL="0" indent="0">
              <a:buNone/>
            </a:pPr>
            <a:r>
              <a:rPr lang="en-US" altLang="zh-TW" dirty="0">
                <a:solidFill>
                  <a:srgbClr val="FF0000"/>
                </a:solidFill>
              </a:rPr>
              <a:t>&gt; </a:t>
            </a:r>
            <a:r>
              <a:rPr lang="en-US" altLang="zh-TW" dirty="0" err="1" smtClean="0">
                <a:solidFill>
                  <a:srgbClr val="FF0000"/>
                </a:solidFill>
              </a:rPr>
              <a:t>densa</a:t>
            </a:r>
            <a:endParaRPr lang="en-US" altLang="zh-TW" dirty="0"/>
          </a:p>
          <a:p>
            <a:pPr marL="0" indent="0">
              <a:buNone/>
            </a:pPr>
            <a:r>
              <a:rPr lang="en-US" altLang="zh-TW" dirty="0">
                <a:solidFill>
                  <a:srgbClr val="0070C0"/>
                </a:solidFill>
              </a:rPr>
              <a:t>Call:</a:t>
            </a:r>
          </a:p>
          <a:p>
            <a:pPr marL="0" indent="0">
              <a:buNone/>
            </a:pPr>
            <a:r>
              <a:rPr lang="en-US" altLang="zh-TW" dirty="0">
                <a:solidFill>
                  <a:srgbClr val="0070C0"/>
                </a:solidFill>
              </a:rPr>
              <a:t>	</a:t>
            </a:r>
            <a:r>
              <a:rPr lang="en-US" altLang="zh-TW" dirty="0" err="1">
                <a:solidFill>
                  <a:srgbClr val="0070C0"/>
                </a:solidFill>
              </a:rPr>
              <a:t>density.default</a:t>
            </a:r>
            <a:r>
              <a:rPr lang="en-US" altLang="zh-TW" dirty="0">
                <a:solidFill>
                  <a:srgbClr val="0070C0"/>
                </a:solidFill>
              </a:rPr>
              <a:t>(x = weight[group == "ctrl"])</a:t>
            </a:r>
          </a:p>
          <a:p>
            <a:endParaRPr lang="en-US" altLang="zh-TW" dirty="0">
              <a:solidFill>
                <a:srgbClr val="0070C0"/>
              </a:solidFill>
            </a:endParaRPr>
          </a:p>
          <a:p>
            <a:pPr marL="0" indent="0">
              <a:buNone/>
            </a:pPr>
            <a:r>
              <a:rPr lang="en-US" altLang="zh-TW" dirty="0">
                <a:solidFill>
                  <a:srgbClr val="0070C0"/>
                </a:solidFill>
              </a:rPr>
              <a:t>Data: weight[group == "ctrl"] (10 obs.);	Bandwidth '</a:t>
            </a:r>
            <a:r>
              <a:rPr lang="en-US" altLang="zh-TW" dirty="0" err="1">
                <a:solidFill>
                  <a:srgbClr val="0070C0"/>
                </a:solidFill>
              </a:rPr>
              <a:t>bw</a:t>
            </a:r>
            <a:r>
              <a:rPr lang="en-US" altLang="zh-TW" dirty="0">
                <a:solidFill>
                  <a:srgbClr val="0070C0"/>
                </a:solidFill>
              </a:rPr>
              <a:t>' = 0.3147</a:t>
            </a:r>
          </a:p>
          <a:p>
            <a:endParaRPr lang="en-US" altLang="zh-TW" dirty="0">
              <a:solidFill>
                <a:srgbClr val="0070C0"/>
              </a:solidFill>
            </a:endParaRPr>
          </a:p>
          <a:p>
            <a:pPr marL="0" indent="0">
              <a:buNone/>
            </a:pPr>
            <a:r>
              <a:rPr lang="en-US" altLang="zh-TW" dirty="0">
                <a:solidFill>
                  <a:srgbClr val="0070C0"/>
                </a:solidFill>
              </a:rPr>
              <a:t>       </a:t>
            </a:r>
            <a:r>
              <a:rPr lang="zh-TW" altLang="en-US" dirty="0">
                <a:solidFill>
                  <a:srgbClr val="0070C0"/>
                </a:solidFill>
              </a:rPr>
              <a:t>   </a:t>
            </a:r>
            <a:r>
              <a:rPr lang="en-US" altLang="zh-TW" dirty="0">
                <a:solidFill>
                  <a:srgbClr val="0070C0"/>
                </a:solidFill>
              </a:rPr>
              <a:t>x            </a:t>
            </a:r>
            <a:r>
              <a:rPr lang="zh-TW" altLang="en-US" dirty="0">
                <a:solidFill>
                  <a:srgbClr val="0070C0"/>
                </a:solidFill>
              </a:rPr>
              <a:t>     </a:t>
            </a:r>
            <a:r>
              <a:rPr lang="en-US" altLang="zh-TW" dirty="0">
                <a:solidFill>
                  <a:srgbClr val="0070C0"/>
                </a:solidFill>
              </a:rPr>
              <a:t>   y           </a:t>
            </a:r>
          </a:p>
          <a:p>
            <a:pPr marL="0" indent="0">
              <a:buNone/>
            </a:pPr>
            <a:r>
              <a:rPr lang="en-US" altLang="zh-TW" dirty="0">
                <a:solidFill>
                  <a:srgbClr val="0070C0"/>
                </a:solidFill>
              </a:rPr>
              <a:t> Min.   :3.226   Min.   :0.001427  </a:t>
            </a:r>
          </a:p>
          <a:p>
            <a:pPr marL="0" indent="0">
              <a:buNone/>
            </a:pPr>
            <a:r>
              <a:rPr lang="en-US" altLang="zh-TW" dirty="0">
                <a:solidFill>
                  <a:srgbClr val="0070C0"/>
                </a:solidFill>
              </a:rPr>
              <a:t> 1st Qu.:4.183   1st Qu.:0.047615  </a:t>
            </a:r>
          </a:p>
          <a:p>
            <a:pPr marL="0" indent="0">
              <a:buNone/>
            </a:pPr>
            <a:r>
              <a:rPr lang="en-US" altLang="zh-TW" dirty="0">
                <a:solidFill>
                  <a:srgbClr val="0070C0"/>
                </a:solidFill>
              </a:rPr>
              <a:t> Median :5.140   Median </a:t>
            </a:r>
            <a:r>
              <a:rPr lang="en-US" altLang="zh-TW" dirty="0" smtClean="0">
                <a:solidFill>
                  <a:srgbClr val="0070C0"/>
                </a:solidFill>
              </a:rPr>
              <a:t> </a:t>
            </a:r>
            <a:r>
              <a:rPr lang="en-US" altLang="zh-TW" dirty="0">
                <a:solidFill>
                  <a:srgbClr val="0070C0"/>
                </a:solidFill>
              </a:rPr>
              <a:t>:0.260913  </a:t>
            </a:r>
          </a:p>
          <a:p>
            <a:pPr marL="0" indent="0">
              <a:buNone/>
            </a:pPr>
            <a:r>
              <a:rPr lang="en-US" altLang="zh-TW" dirty="0">
                <a:solidFill>
                  <a:srgbClr val="0070C0"/>
                </a:solidFill>
              </a:rPr>
              <a:t> 3rd Qu.:6.097   3rd Qu.:0.493439  </a:t>
            </a:r>
          </a:p>
          <a:p>
            <a:pPr marL="0" indent="0">
              <a:buNone/>
            </a:pPr>
            <a:r>
              <a:rPr lang="en-US" altLang="zh-TW" dirty="0">
                <a:solidFill>
                  <a:srgbClr val="0070C0"/>
                </a:solidFill>
              </a:rPr>
              <a:t> Max.   :7.054   Max.   </a:t>
            </a:r>
            <a:r>
              <a:rPr lang="en-US" altLang="zh-TW" dirty="0" smtClean="0">
                <a:solidFill>
                  <a:srgbClr val="0070C0"/>
                </a:solidFill>
              </a:rPr>
              <a:t>:0.603467  </a:t>
            </a:r>
          </a:p>
          <a:p>
            <a:pPr marL="0" indent="0">
              <a:buNone/>
            </a:pPr>
            <a:r>
              <a:rPr lang="en-US" altLang="zh-TW" dirty="0" smtClean="0">
                <a:solidFill>
                  <a:srgbClr val="FF0000"/>
                </a:solidFill>
              </a:rPr>
              <a:t>&gt; </a:t>
            </a:r>
            <a:r>
              <a:rPr lang="en-US" altLang="zh-TW" dirty="0" err="1" smtClean="0">
                <a:solidFill>
                  <a:srgbClr val="FF0000"/>
                </a:solidFill>
              </a:rPr>
              <a:t>hist</a:t>
            </a:r>
            <a:r>
              <a:rPr lang="en-US" altLang="zh-TW" dirty="0" smtClean="0">
                <a:solidFill>
                  <a:srgbClr val="FF0000"/>
                </a:solidFill>
              </a:rPr>
              <a:t>(weight[group == 'ctrl'], </a:t>
            </a:r>
            <a:r>
              <a:rPr lang="en-US" altLang="zh-TW" dirty="0" err="1" smtClean="0">
                <a:solidFill>
                  <a:srgbClr val="FF0000"/>
                </a:solidFill>
              </a:rPr>
              <a:t>xlim</a:t>
            </a:r>
            <a:r>
              <a:rPr lang="en-US" altLang="zh-TW" dirty="0" smtClean="0">
                <a:solidFill>
                  <a:srgbClr val="FF0000"/>
                </a:solidFill>
              </a:rPr>
              <a:t>=range(</a:t>
            </a:r>
            <a:r>
              <a:rPr lang="en-US" altLang="zh-TW" dirty="0" err="1" smtClean="0">
                <a:solidFill>
                  <a:srgbClr val="FF0000"/>
                </a:solidFill>
              </a:rPr>
              <a:t>densa$x</a:t>
            </a:r>
            <a:r>
              <a:rPr lang="en-US" altLang="zh-TW" dirty="0" smtClean="0">
                <a:solidFill>
                  <a:srgbClr val="FF0000"/>
                </a:solidFill>
              </a:rPr>
              <a:t>), </a:t>
            </a:r>
            <a:r>
              <a:rPr lang="en-US" altLang="zh-TW" dirty="0" err="1" smtClean="0">
                <a:solidFill>
                  <a:srgbClr val="FF0000"/>
                </a:solidFill>
              </a:rPr>
              <a:t>xlab</a:t>
            </a:r>
            <a:r>
              <a:rPr lang="en-US" altLang="zh-TW" dirty="0" smtClean="0">
                <a:solidFill>
                  <a:srgbClr val="FF0000"/>
                </a:solidFill>
              </a:rPr>
              <a:t> = '', main = 'control',</a:t>
            </a:r>
          </a:p>
          <a:p>
            <a:pPr marL="0" indent="0">
              <a:buNone/>
            </a:pPr>
            <a:r>
              <a:rPr lang="zh-TW" altLang="en-US" dirty="0" smtClean="0">
                <a:solidFill>
                  <a:srgbClr val="FF0000"/>
                </a:solidFill>
              </a:rPr>
              <a:t>  </a:t>
            </a:r>
            <a:r>
              <a:rPr lang="en-US" altLang="zh-TW" dirty="0" smtClean="0">
                <a:solidFill>
                  <a:srgbClr val="FF0000"/>
                </a:solidFill>
              </a:rPr>
              <a:t> </a:t>
            </a:r>
            <a:r>
              <a:rPr lang="en-US" altLang="zh-TW" dirty="0" err="1">
                <a:solidFill>
                  <a:srgbClr val="FF0000"/>
                </a:solidFill>
              </a:rPr>
              <a:t>ylab</a:t>
            </a:r>
            <a:r>
              <a:rPr lang="en-US" altLang="zh-TW" dirty="0">
                <a:solidFill>
                  <a:srgbClr val="FF0000"/>
                </a:solidFill>
              </a:rPr>
              <a:t> = </a:t>
            </a:r>
            <a:r>
              <a:rPr lang="en-US" altLang="zh-TW" dirty="0" smtClean="0">
                <a:solidFill>
                  <a:srgbClr val="FF0000"/>
                </a:solidFill>
              </a:rPr>
              <a:t>‘density', </a:t>
            </a:r>
            <a:r>
              <a:rPr lang="en-US" altLang="zh-TW" dirty="0">
                <a:solidFill>
                  <a:srgbClr val="FF0000"/>
                </a:solidFill>
              </a:rPr>
              <a:t>col = 'gray90', probability = TRUE)</a:t>
            </a:r>
          </a:p>
          <a:p>
            <a:pPr marL="0" indent="0">
              <a:buNone/>
            </a:pPr>
            <a:r>
              <a:rPr lang="en-US" altLang="zh-TW" dirty="0">
                <a:solidFill>
                  <a:srgbClr val="FF0000"/>
                </a:solidFill>
              </a:rPr>
              <a:t>&gt; lines(</a:t>
            </a:r>
            <a:r>
              <a:rPr lang="en-US" altLang="zh-TW" dirty="0" err="1">
                <a:solidFill>
                  <a:srgbClr val="FF0000"/>
                </a:solidFill>
              </a:rPr>
              <a:t>densa</a:t>
            </a:r>
            <a:r>
              <a:rPr lang="en-US" altLang="zh-TW" dirty="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519843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a:t>
            </a:r>
            <a:r>
              <a:rPr lang="zh-TW" altLang="en-US" b="1" dirty="0" smtClean="0">
                <a:solidFill>
                  <a:srgbClr val="00B050"/>
                </a:solidFill>
              </a:rPr>
              <a:t>圖</a:t>
            </a:r>
            <a:r>
              <a:rPr lang="en-US" altLang="zh-TW" b="1" dirty="0" smtClean="0">
                <a:solidFill>
                  <a:srgbClr val="C00000"/>
                </a:solidFill>
              </a:rPr>
              <a:t>(y</a:t>
            </a:r>
            <a:r>
              <a:rPr lang="zh-TW" altLang="en-US" b="1" dirty="0" smtClean="0">
                <a:solidFill>
                  <a:srgbClr val="C00000"/>
                </a:solidFill>
              </a:rPr>
              <a:t>軸是</a:t>
            </a:r>
            <a:r>
              <a:rPr lang="zh-TW" altLang="en-US" b="1" dirty="0">
                <a:solidFill>
                  <a:srgbClr val="C00000"/>
                </a:solidFill>
              </a:rPr>
              <a:t>機率密度</a:t>
            </a:r>
            <a:r>
              <a:rPr lang="en-US" altLang="zh-TW" b="1" dirty="0" smtClean="0">
                <a:solidFill>
                  <a:srgbClr val="C00000"/>
                </a:solidFill>
              </a:rPr>
              <a:t>)</a:t>
            </a:r>
            <a:endParaRPr lang="zh-TW" altLang="en-US" dirty="0">
              <a:solidFill>
                <a:srgbClr val="C00000"/>
              </a:solidFill>
            </a:endParaRPr>
          </a:p>
        </p:txBody>
      </p:sp>
      <p:sp>
        <p:nvSpPr>
          <p:cNvPr id="3" name="內容版面配置區 2"/>
          <p:cNvSpPr>
            <a:spLocks noGrp="1"/>
          </p:cNvSpPr>
          <p:nvPr>
            <p:ph idx="1"/>
          </p:nvPr>
        </p:nvSpPr>
        <p:spPr/>
        <p:txBody>
          <a:bodyPr>
            <a:normAutofit fontScale="70000" lnSpcReduction="20000"/>
          </a:bodyPr>
          <a:lstStyle/>
          <a:p>
            <a:pPr marL="0" indent="0">
              <a:buNone/>
            </a:pPr>
            <a:r>
              <a:rPr lang="en-US" altLang="zh-TW" dirty="0">
                <a:solidFill>
                  <a:srgbClr val="FF0000"/>
                </a:solidFill>
              </a:rPr>
              <a:t>&gt; </a:t>
            </a:r>
            <a:r>
              <a:rPr lang="en-US" altLang="zh-TW" dirty="0" err="1">
                <a:solidFill>
                  <a:srgbClr val="FF0000"/>
                </a:solidFill>
              </a:rPr>
              <a:t>densb</a:t>
            </a:r>
            <a:r>
              <a:rPr lang="en-US" altLang="zh-TW" dirty="0">
                <a:solidFill>
                  <a:srgbClr val="FF0000"/>
                </a:solidFill>
              </a:rPr>
              <a:t> &lt;- density(weight[group == 'trt1'])</a:t>
            </a:r>
          </a:p>
          <a:p>
            <a:pPr marL="0" indent="0">
              <a:buNone/>
            </a:pPr>
            <a:r>
              <a:rPr lang="en-US" altLang="zh-TW" dirty="0">
                <a:solidFill>
                  <a:srgbClr val="FF0000"/>
                </a:solidFill>
              </a:rPr>
              <a:t>&gt; </a:t>
            </a:r>
            <a:r>
              <a:rPr lang="en-US" altLang="zh-TW" dirty="0" err="1" smtClean="0">
                <a:solidFill>
                  <a:srgbClr val="FF0000"/>
                </a:solidFill>
              </a:rPr>
              <a:t>densb</a:t>
            </a:r>
            <a:endParaRPr lang="en-US" altLang="zh-TW" dirty="0">
              <a:solidFill>
                <a:srgbClr val="FF0000"/>
              </a:solidFill>
            </a:endParaRPr>
          </a:p>
          <a:p>
            <a:pPr marL="0" indent="0">
              <a:buNone/>
            </a:pPr>
            <a:r>
              <a:rPr lang="en-US" altLang="zh-TW" dirty="0">
                <a:solidFill>
                  <a:srgbClr val="0070C0"/>
                </a:solidFill>
              </a:rPr>
              <a:t>Call:</a:t>
            </a:r>
          </a:p>
          <a:p>
            <a:pPr marL="0" indent="0">
              <a:buNone/>
            </a:pPr>
            <a:r>
              <a:rPr lang="en-US" altLang="zh-TW" dirty="0">
                <a:solidFill>
                  <a:srgbClr val="0070C0"/>
                </a:solidFill>
              </a:rPr>
              <a:t>	</a:t>
            </a:r>
            <a:r>
              <a:rPr lang="en-US" altLang="zh-TW" dirty="0" err="1">
                <a:solidFill>
                  <a:srgbClr val="0070C0"/>
                </a:solidFill>
              </a:rPr>
              <a:t>density.default</a:t>
            </a:r>
            <a:r>
              <a:rPr lang="en-US" altLang="zh-TW" dirty="0">
                <a:solidFill>
                  <a:srgbClr val="0070C0"/>
                </a:solidFill>
              </a:rPr>
              <a:t>(x = weight[group == "trt1"])</a:t>
            </a:r>
          </a:p>
          <a:p>
            <a:pPr marL="0" indent="0">
              <a:buNone/>
            </a:pPr>
            <a:endParaRPr lang="en-US" altLang="zh-TW" dirty="0">
              <a:solidFill>
                <a:srgbClr val="0070C0"/>
              </a:solidFill>
            </a:endParaRPr>
          </a:p>
          <a:p>
            <a:pPr marL="0" indent="0">
              <a:buNone/>
            </a:pPr>
            <a:r>
              <a:rPr lang="en-US" altLang="zh-TW" dirty="0">
                <a:solidFill>
                  <a:srgbClr val="0070C0"/>
                </a:solidFill>
              </a:rPr>
              <a:t>Data: weight[group == "trt1"] (10 obs.);	Bandwidth '</a:t>
            </a:r>
            <a:r>
              <a:rPr lang="en-US" altLang="zh-TW" dirty="0" err="1">
                <a:solidFill>
                  <a:srgbClr val="0070C0"/>
                </a:solidFill>
              </a:rPr>
              <a:t>bw</a:t>
            </a:r>
            <a:r>
              <a:rPr lang="en-US" altLang="zh-TW" dirty="0">
                <a:solidFill>
                  <a:srgbClr val="0070C0"/>
                </a:solidFill>
              </a:rPr>
              <a:t>' = 0.2808</a:t>
            </a:r>
          </a:p>
          <a:p>
            <a:pPr marL="0" indent="0">
              <a:buNone/>
            </a:pPr>
            <a:endParaRPr lang="en-US" altLang="zh-TW" dirty="0">
              <a:solidFill>
                <a:srgbClr val="0070C0"/>
              </a:solidFill>
            </a:endParaRPr>
          </a:p>
          <a:p>
            <a:pPr marL="0" indent="0">
              <a:buNone/>
            </a:pPr>
            <a:r>
              <a:rPr lang="en-US" altLang="zh-TW" dirty="0">
                <a:solidFill>
                  <a:srgbClr val="0070C0"/>
                </a:solidFill>
              </a:rPr>
              <a:t>       x               y           </a:t>
            </a:r>
          </a:p>
          <a:p>
            <a:pPr marL="0" indent="0">
              <a:buNone/>
            </a:pPr>
            <a:r>
              <a:rPr lang="en-US" altLang="zh-TW" dirty="0">
                <a:solidFill>
                  <a:srgbClr val="0070C0"/>
                </a:solidFill>
              </a:rPr>
              <a:t> Min.   :2.748   Min.   :0.001682  </a:t>
            </a:r>
          </a:p>
          <a:p>
            <a:pPr marL="0" indent="0">
              <a:buNone/>
            </a:pPr>
            <a:r>
              <a:rPr lang="en-US" altLang="zh-TW" dirty="0">
                <a:solidFill>
                  <a:srgbClr val="0070C0"/>
                </a:solidFill>
              </a:rPr>
              <a:t> 1st Qu.:3.779   1st Qu.:0.095639  </a:t>
            </a:r>
          </a:p>
          <a:p>
            <a:pPr marL="0" indent="0">
              <a:buNone/>
            </a:pPr>
            <a:r>
              <a:rPr lang="en-US" altLang="zh-TW" dirty="0">
                <a:solidFill>
                  <a:srgbClr val="0070C0"/>
                </a:solidFill>
              </a:rPr>
              <a:t> Median :4.810   Median :0.214293  </a:t>
            </a:r>
          </a:p>
          <a:p>
            <a:pPr marL="0" indent="0">
              <a:buNone/>
            </a:pPr>
            <a:r>
              <a:rPr lang="en-US" altLang="zh-TW" dirty="0">
                <a:solidFill>
                  <a:srgbClr val="0070C0"/>
                </a:solidFill>
              </a:rPr>
              <a:t> Mean   :4.810   Mean   :0.242147  </a:t>
            </a:r>
          </a:p>
          <a:p>
            <a:pPr marL="0" indent="0">
              <a:buNone/>
            </a:pPr>
            <a:r>
              <a:rPr lang="en-US" altLang="zh-TW" dirty="0">
                <a:solidFill>
                  <a:srgbClr val="0070C0"/>
                </a:solidFill>
              </a:rPr>
              <a:t> 3rd Qu.:5.841   3rd Qu.:0.389357  </a:t>
            </a:r>
          </a:p>
          <a:p>
            <a:pPr marL="0" indent="0">
              <a:buNone/>
            </a:pPr>
            <a:r>
              <a:rPr lang="en-US" altLang="zh-TW" dirty="0">
                <a:solidFill>
                  <a:srgbClr val="0070C0"/>
                </a:solidFill>
              </a:rPr>
              <a:t> Max.   :6.872   Max.   :0.576520  </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hist</a:t>
            </a:r>
            <a:r>
              <a:rPr lang="en-US" altLang="zh-TW" dirty="0" smtClean="0">
                <a:solidFill>
                  <a:srgbClr val="FF0000"/>
                </a:solidFill>
              </a:rPr>
              <a:t>(weight[group </a:t>
            </a:r>
            <a:r>
              <a:rPr lang="en-US" altLang="zh-TW" dirty="0">
                <a:solidFill>
                  <a:srgbClr val="FF0000"/>
                </a:solidFill>
              </a:rPr>
              <a:t>== </a:t>
            </a:r>
            <a:r>
              <a:rPr lang="en-US" altLang="zh-TW" dirty="0" smtClean="0">
                <a:solidFill>
                  <a:srgbClr val="FF0000"/>
                </a:solidFill>
              </a:rPr>
              <a:t>‘trt1’], </a:t>
            </a:r>
            <a:r>
              <a:rPr lang="en-US" altLang="zh-TW" dirty="0" err="1">
                <a:solidFill>
                  <a:srgbClr val="FF0000"/>
                </a:solidFill>
              </a:rPr>
              <a:t>xlim</a:t>
            </a:r>
            <a:r>
              <a:rPr lang="en-US" altLang="zh-TW" dirty="0">
                <a:solidFill>
                  <a:srgbClr val="FF0000"/>
                </a:solidFill>
              </a:rPr>
              <a:t>=range(</a:t>
            </a:r>
            <a:r>
              <a:rPr lang="en-US" altLang="zh-TW" dirty="0" err="1">
                <a:solidFill>
                  <a:srgbClr val="FF0000"/>
                </a:solidFill>
              </a:rPr>
              <a:t>densb$x</a:t>
            </a:r>
            <a:r>
              <a:rPr lang="en-US" altLang="zh-TW" dirty="0" smtClean="0">
                <a:solidFill>
                  <a:srgbClr val="FF0000"/>
                </a:solidFill>
              </a:rPr>
              <a:t>),</a:t>
            </a:r>
            <a:r>
              <a:rPr lang="zh-TW" altLang="en-US" dirty="0" smtClean="0">
                <a:solidFill>
                  <a:srgbClr val="FF0000"/>
                </a:solidFill>
              </a:rPr>
              <a:t> </a:t>
            </a:r>
            <a:r>
              <a:rPr lang="en-US" altLang="zh-TW" dirty="0" err="1" smtClean="0">
                <a:solidFill>
                  <a:srgbClr val="FF0000"/>
                </a:solidFill>
              </a:rPr>
              <a:t>xlab</a:t>
            </a:r>
            <a:r>
              <a:rPr lang="en-US" altLang="zh-TW" dirty="0" smtClean="0">
                <a:solidFill>
                  <a:srgbClr val="FF0000"/>
                </a:solidFill>
              </a:rPr>
              <a:t> = 'weight', </a:t>
            </a:r>
            <a:r>
              <a:rPr lang="en-US" altLang="zh-TW" dirty="0" err="1" smtClean="0">
                <a:solidFill>
                  <a:srgbClr val="FF0000"/>
                </a:solidFill>
              </a:rPr>
              <a:t>ylab</a:t>
            </a:r>
            <a:r>
              <a:rPr lang="en-US" altLang="zh-TW" dirty="0" smtClean="0">
                <a:solidFill>
                  <a:srgbClr val="FF0000"/>
                </a:solidFill>
              </a:rPr>
              <a:t> = '', </a:t>
            </a:r>
          </a:p>
          <a:p>
            <a:pPr marL="0" indent="0">
              <a:buNone/>
            </a:pPr>
            <a:r>
              <a:rPr lang="zh-TW" altLang="en-US" dirty="0">
                <a:solidFill>
                  <a:srgbClr val="FF0000"/>
                </a:solidFill>
              </a:rPr>
              <a:t> </a:t>
            </a:r>
            <a:r>
              <a:rPr lang="zh-TW" altLang="en-US" dirty="0" smtClean="0">
                <a:solidFill>
                  <a:srgbClr val="FF0000"/>
                </a:solidFill>
              </a:rPr>
              <a:t>  </a:t>
            </a:r>
            <a:r>
              <a:rPr lang="en-US" altLang="zh-TW" dirty="0" smtClean="0">
                <a:solidFill>
                  <a:srgbClr val="FF0000"/>
                </a:solidFill>
              </a:rPr>
              <a:t>main = ‘treatment 1’,</a:t>
            </a:r>
            <a:r>
              <a:rPr lang="zh-TW" altLang="en-US" dirty="0" smtClean="0">
                <a:solidFill>
                  <a:srgbClr val="FF0000"/>
                </a:solidFill>
              </a:rPr>
              <a:t> </a:t>
            </a:r>
            <a:r>
              <a:rPr lang="en-US" altLang="zh-TW" dirty="0" smtClean="0">
                <a:solidFill>
                  <a:srgbClr val="FF0000"/>
                </a:solidFill>
              </a:rPr>
              <a:t>col </a:t>
            </a:r>
            <a:r>
              <a:rPr lang="en-US" altLang="zh-TW" dirty="0">
                <a:solidFill>
                  <a:srgbClr val="FF0000"/>
                </a:solidFill>
              </a:rPr>
              <a:t>= 'gray90', probability = TRUE)</a:t>
            </a:r>
          </a:p>
          <a:p>
            <a:pPr marL="0" indent="0">
              <a:buNone/>
            </a:pPr>
            <a:r>
              <a:rPr lang="en-US" altLang="zh-TW" dirty="0">
                <a:solidFill>
                  <a:srgbClr val="FF0000"/>
                </a:solidFill>
              </a:rPr>
              <a:t>&gt; lines(</a:t>
            </a:r>
            <a:r>
              <a:rPr lang="en-US" altLang="zh-TW" dirty="0" err="1">
                <a:solidFill>
                  <a:srgbClr val="FF0000"/>
                </a:solidFill>
              </a:rPr>
              <a:t>densb</a:t>
            </a:r>
            <a:r>
              <a:rPr lang="en-US" altLang="zh-TW" dirty="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12620963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a:t>
            </a:r>
            <a:r>
              <a:rPr lang="zh-TW" altLang="en-US" b="1" dirty="0" smtClean="0">
                <a:solidFill>
                  <a:srgbClr val="00B050"/>
                </a:solidFill>
              </a:rPr>
              <a:t>圖</a:t>
            </a:r>
            <a:r>
              <a:rPr lang="en-US" altLang="zh-TW" b="1" dirty="0" smtClean="0">
                <a:solidFill>
                  <a:srgbClr val="C00000"/>
                </a:solidFill>
              </a:rPr>
              <a:t>(y</a:t>
            </a:r>
            <a:r>
              <a:rPr lang="zh-TW" altLang="en-US" b="1" dirty="0" smtClean="0">
                <a:solidFill>
                  <a:srgbClr val="C00000"/>
                </a:solidFill>
              </a:rPr>
              <a:t>軸是</a:t>
            </a:r>
            <a:r>
              <a:rPr lang="zh-TW" altLang="en-US" b="1" dirty="0">
                <a:solidFill>
                  <a:srgbClr val="C00000"/>
                </a:solidFill>
              </a:rPr>
              <a:t>機率密度</a:t>
            </a:r>
            <a:r>
              <a:rPr lang="en-US" altLang="zh-TW" b="1" dirty="0" smtClean="0">
                <a:solidFill>
                  <a:srgbClr val="C00000"/>
                </a:solidFill>
              </a:rPr>
              <a:t>)</a:t>
            </a:r>
            <a:endParaRPr lang="zh-TW" altLang="en-US" dirty="0">
              <a:solidFill>
                <a:srgbClr val="C00000"/>
              </a:solidFill>
            </a:endParaRPr>
          </a:p>
        </p:txBody>
      </p:sp>
      <p:sp>
        <p:nvSpPr>
          <p:cNvPr id="3" name="內容版面配置區 2"/>
          <p:cNvSpPr>
            <a:spLocks noGrp="1"/>
          </p:cNvSpPr>
          <p:nvPr>
            <p:ph idx="1"/>
          </p:nvPr>
        </p:nvSpPr>
        <p:spPr/>
        <p:txBody>
          <a:bodyPr>
            <a:normAutofit fontScale="70000" lnSpcReduction="20000"/>
          </a:bodyPr>
          <a:lstStyle/>
          <a:p>
            <a:pPr marL="0" indent="0">
              <a:buNone/>
            </a:pPr>
            <a:r>
              <a:rPr lang="en-US" altLang="zh-TW" dirty="0">
                <a:solidFill>
                  <a:srgbClr val="FF0000"/>
                </a:solidFill>
              </a:rPr>
              <a:t>&gt; </a:t>
            </a:r>
            <a:r>
              <a:rPr lang="en-US" altLang="zh-TW" dirty="0" err="1">
                <a:solidFill>
                  <a:srgbClr val="FF0000"/>
                </a:solidFill>
              </a:rPr>
              <a:t>densc</a:t>
            </a:r>
            <a:r>
              <a:rPr lang="en-US" altLang="zh-TW" dirty="0">
                <a:solidFill>
                  <a:srgbClr val="FF0000"/>
                </a:solidFill>
              </a:rPr>
              <a:t> &lt;- density(weight[group == 'trt2'])</a:t>
            </a:r>
          </a:p>
          <a:p>
            <a:pPr marL="0" indent="0">
              <a:buNone/>
            </a:pPr>
            <a:r>
              <a:rPr lang="en-US" altLang="zh-TW" dirty="0">
                <a:solidFill>
                  <a:srgbClr val="FF0000"/>
                </a:solidFill>
              </a:rPr>
              <a:t>&gt; </a:t>
            </a:r>
            <a:r>
              <a:rPr lang="en-US" altLang="zh-TW" dirty="0" err="1" smtClean="0">
                <a:solidFill>
                  <a:srgbClr val="FF0000"/>
                </a:solidFill>
              </a:rPr>
              <a:t>densc</a:t>
            </a:r>
            <a:endParaRPr lang="en-US" altLang="zh-TW" dirty="0">
              <a:solidFill>
                <a:srgbClr val="FF0000"/>
              </a:solidFill>
            </a:endParaRPr>
          </a:p>
          <a:p>
            <a:pPr marL="0" indent="0">
              <a:buNone/>
            </a:pPr>
            <a:r>
              <a:rPr lang="en-US" altLang="zh-TW" dirty="0">
                <a:solidFill>
                  <a:srgbClr val="0070C0"/>
                </a:solidFill>
              </a:rPr>
              <a:t>Call:</a:t>
            </a:r>
          </a:p>
          <a:p>
            <a:pPr marL="0" indent="0">
              <a:buNone/>
            </a:pPr>
            <a:r>
              <a:rPr lang="en-US" altLang="zh-TW" dirty="0">
                <a:solidFill>
                  <a:srgbClr val="0070C0"/>
                </a:solidFill>
              </a:rPr>
              <a:t>	</a:t>
            </a:r>
            <a:r>
              <a:rPr lang="en-US" altLang="zh-TW" dirty="0" err="1">
                <a:solidFill>
                  <a:srgbClr val="0070C0"/>
                </a:solidFill>
              </a:rPr>
              <a:t>density.default</a:t>
            </a:r>
            <a:r>
              <a:rPr lang="en-US" altLang="zh-TW" dirty="0">
                <a:solidFill>
                  <a:srgbClr val="0070C0"/>
                </a:solidFill>
              </a:rPr>
              <a:t>(x = weight[group == "trt2"])</a:t>
            </a:r>
          </a:p>
          <a:p>
            <a:pPr marL="0" indent="0">
              <a:buNone/>
            </a:pPr>
            <a:endParaRPr lang="en-US" altLang="zh-TW" dirty="0">
              <a:solidFill>
                <a:srgbClr val="0070C0"/>
              </a:solidFill>
            </a:endParaRPr>
          </a:p>
          <a:p>
            <a:pPr marL="0" indent="0">
              <a:buNone/>
            </a:pPr>
            <a:r>
              <a:rPr lang="en-US" altLang="zh-TW" dirty="0">
                <a:solidFill>
                  <a:srgbClr val="0070C0"/>
                </a:solidFill>
              </a:rPr>
              <a:t>Data: weight[group == "trt2"] (10 obs.);	Bandwidth '</a:t>
            </a:r>
            <a:r>
              <a:rPr lang="en-US" altLang="zh-TW" dirty="0" err="1">
                <a:solidFill>
                  <a:srgbClr val="0070C0"/>
                </a:solidFill>
              </a:rPr>
              <a:t>bw</a:t>
            </a:r>
            <a:r>
              <a:rPr lang="en-US" altLang="zh-TW" dirty="0">
                <a:solidFill>
                  <a:srgbClr val="0070C0"/>
                </a:solidFill>
              </a:rPr>
              <a:t>' = 0.1981</a:t>
            </a:r>
          </a:p>
          <a:p>
            <a:pPr marL="0" indent="0">
              <a:buNone/>
            </a:pPr>
            <a:endParaRPr lang="en-US" altLang="zh-TW" dirty="0">
              <a:solidFill>
                <a:srgbClr val="0070C0"/>
              </a:solidFill>
            </a:endParaRPr>
          </a:p>
          <a:p>
            <a:pPr marL="0" indent="0">
              <a:buNone/>
            </a:pPr>
            <a:r>
              <a:rPr lang="en-US" altLang="zh-TW" dirty="0">
                <a:solidFill>
                  <a:srgbClr val="0070C0"/>
                </a:solidFill>
              </a:rPr>
              <a:t>       x               y           </a:t>
            </a:r>
          </a:p>
          <a:p>
            <a:pPr marL="0" indent="0">
              <a:buNone/>
            </a:pPr>
            <a:r>
              <a:rPr lang="en-US" altLang="zh-TW" dirty="0">
                <a:solidFill>
                  <a:srgbClr val="0070C0"/>
                </a:solidFill>
              </a:rPr>
              <a:t> Min.   :4.326   Min.   :0.002333  </a:t>
            </a:r>
          </a:p>
          <a:p>
            <a:pPr marL="0" indent="0">
              <a:buNone/>
            </a:pPr>
            <a:r>
              <a:rPr lang="en-US" altLang="zh-TW" dirty="0">
                <a:solidFill>
                  <a:srgbClr val="0070C0"/>
                </a:solidFill>
              </a:rPr>
              <a:t> 1st Qu.:4.970   1st Qu.:0.094173  </a:t>
            </a:r>
          </a:p>
          <a:p>
            <a:pPr marL="0" indent="0">
              <a:buNone/>
            </a:pPr>
            <a:r>
              <a:rPr lang="en-US" altLang="zh-TW" dirty="0">
                <a:solidFill>
                  <a:srgbClr val="0070C0"/>
                </a:solidFill>
              </a:rPr>
              <a:t> Median :5.615   Median :0.362466  </a:t>
            </a:r>
          </a:p>
          <a:p>
            <a:pPr marL="0" indent="0">
              <a:buNone/>
            </a:pPr>
            <a:r>
              <a:rPr lang="en-US" altLang="zh-TW" dirty="0">
                <a:solidFill>
                  <a:srgbClr val="0070C0"/>
                </a:solidFill>
              </a:rPr>
              <a:t> Mean   :5.615   Mean   :0.387309  </a:t>
            </a:r>
          </a:p>
          <a:p>
            <a:pPr marL="0" indent="0">
              <a:buNone/>
            </a:pPr>
            <a:r>
              <a:rPr lang="en-US" altLang="zh-TW" dirty="0">
                <a:solidFill>
                  <a:srgbClr val="0070C0"/>
                </a:solidFill>
              </a:rPr>
              <a:t> 3rd Qu.:6.260   3rd Qu.:0.597773  </a:t>
            </a:r>
          </a:p>
          <a:p>
            <a:pPr marL="0" indent="0">
              <a:buNone/>
            </a:pPr>
            <a:r>
              <a:rPr lang="en-US" altLang="zh-TW" dirty="0">
                <a:solidFill>
                  <a:srgbClr val="0070C0"/>
                </a:solidFill>
              </a:rPr>
              <a:t> Max.   :6.904   Max.   :0.990217  </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hist</a:t>
            </a:r>
            <a:r>
              <a:rPr lang="en-US" altLang="zh-TW" dirty="0" smtClean="0">
                <a:solidFill>
                  <a:srgbClr val="FF0000"/>
                </a:solidFill>
              </a:rPr>
              <a:t>(weight[group </a:t>
            </a:r>
            <a:r>
              <a:rPr lang="en-US" altLang="zh-TW" dirty="0">
                <a:solidFill>
                  <a:srgbClr val="FF0000"/>
                </a:solidFill>
              </a:rPr>
              <a:t>== </a:t>
            </a:r>
            <a:r>
              <a:rPr lang="en-US" altLang="zh-TW" dirty="0" smtClean="0">
                <a:solidFill>
                  <a:srgbClr val="FF0000"/>
                </a:solidFill>
              </a:rPr>
              <a:t>‘trt2’], </a:t>
            </a:r>
            <a:r>
              <a:rPr lang="en-US" altLang="zh-TW" dirty="0" err="1" smtClean="0">
                <a:solidFill>
                  <a:srgbClr val="FF0000"/>
                </a:solidFill>
              </a:rPr>
              <a:t>xlim</a:t>
            </a:r>
            <a:r>
              <a:rPr lang="en-US" altLang="zh-TW" dirty="0" smtClean="0">
                <a:solidFill>
                  <a:srgbClr val="FF0000"/>
                </a:solidFill>
              </a:rPr>
              <a:t>=range(</a:t>
            </a:r>
            <a:r>
              <a:rPr lang="en-US" altLang="zh-TW" dirty="0" err="1" smtClean="0">
                <a:solidFill>
                  <a:srgbClr val="FF0000"/>
                </a:solidFill>
              </a:rPr>
              <a:t>densc$x</a:t>
            </a:r>
            <a:r>
              <a:rPr lang="en-US" altLang="zh-TW" dirty="0" smtClean="0">
                <a:solidFill>
                  <a:srgbClr val="FF0000"/>
                </a:solidFill>
              </a:rPr>
              <a:t>),</a:t>
            </a:r>
            <a:r>
              <a:rPr lang="zh-TW" altLang="en-US" dirty="0" smtClean="0">
                <a:solidFill>
                  <a:srgbClr val="FF0000"/>
                </a:solidFill>
              </a:rPr>
              <a:t> </a:t>
            </a:r>
            <a:r>
              <a:rPr lang="en-US" altLang="zh-TW" dirty="0" err="1" smtClean="0">
                <a:solidFill>
                  <a:srgbClr val="FF0000"/>
                </a:solidFill>
              </a:rPr>
              <a:t>xlab</a:t>
            </a:r>
            <a:r>
              <a:rPr lang="en-US" altLang="zh-TW" dirty="0" smtClean="0">
                <a:solidFill>
                  <a:srgbClr val="FF0000"/>
                </a:solidFill>
              </a:rPr>
              <a:t> </a:t>
            </a:r>
            <a:r>
              <a:rPr lang="en-US" altLang="zh-TW" dirty="0">
                <a:solidFill>
                  <a:srgbClr val="FF0000"/>
                </a:solidFill>
              </a:rPr>
              <a:t>= '', </a:t>
            </a:r>
            <a:r>
              <a:rPr lang="en-US" altLang="zh-TW" dirty="0" err="1">
                <a:solidFill>
                  <a:srgbClr val="FF0000"/>
                </a:solidFill>
              </a:rPr>
              <a:t>ylab</a:t>
            </a:r>
            <a:r>
              <a:rPr lang="en-US" altLang="zh-TW" dirty="0">
                <a:solidFill>
                  <a:srgbClr val="FF0000"/>
                </a:solidFill>
              </a:rPr>
              <a:t> = '', </a:t>
            </a:r>
            <a:endParaRPr lang="en-US" altLang="zh-TW" dirty="0" smtClean="0">
              <a:solidFill>
                <a:srgbClr val="FF0000"/>
              </a:solidFill>
            </a:endParaRPr>
          </a:p>
          <a:p>
            <a:pPr marL="0" indent="0">
              <a:buNone/>
            </a:pPr>
            <a:r>
              <a:rPr lang="zh-TW" altLang="en-US" dirty="0">
                <a:solidFill>
                  <a:srgbClr val="FF0000"/>
                </a:solidFill>
              </a:rPr>
              <a:t> </a:t>
            </a:r>
            <a:r>
              <a:rPr lang="zh-TW" altLang="en-US" dirty="0" smtClean="0">
                <a:solidFill>
                  <a:srgbClr val="FF0000"/>
                </a:solidFill>
              </a:rPr>
              <a:t>  </a:t>
            </a:r>
            <a:r>
              <a:rPr lang="en-US" altLang="zh-TW" dirty="0" smtClean="0">
                <a:solidFill>
                  <a:srgbClr val="FF0000"/>
                </a:solidFill>
              </a:rPr>
              <a:t>main </a:t>
            </a:r>
            <a:r>
              <a:rPr lang="en-US" altLang="zh-TW" dirty="0">
                <a:solidFill>
                  <a:srgbClr val="FF0000"/>
                </a:solidFill>
              </a:rPr>
              <a:t>= 'treatment 2</a:t>
            </a:r>
            <a:r>
              <a:rPr lang="en-US" altLang="zh-TW" dirty="0" smtClean="0">
                <a:solidFill>
                  <a:srgbClr val="FF0000"/>
                </a:solidFill>
              </a:rPr>
              <a:t>', </a:t>
            </a:r>
            <a:r>
              <a:rPr lang="en-US" altLang="zh-TW" dirty="0">
                <a:solidFill>
                  <a:srgbClr val="FF0000"/>
                </a:solidFill>
              </a:rPr>
              <a:t>col = 'gray90', probability = TRUE)</a:t>
            </a:r>
          </a:p>
          <a:p>
            <a:pPr marL="0" indent="0">
              <a:buNone/>
            </a:pPr>
            <a:r>
              <a:rPr lang="en-US" altLang="zh-TW" dirty="0">
                <a:solidFill>
                  <a:srgbClr val="FF0000"/>
                </a:solidFill>
              </a:rPr>
              <a:t>&gt; lines(</a:t>
            </a:r>
            <a:r>
              <a:rPr lang="en-US" altLang="zh-TW" dirty="0" err="1">
                <a:solidFill>
                  <a:srgbClr val="FF0000"/>
                </a:solidFill>
              </a:rPr>
              <a:t>densc</a:t>
            </a:r>
            <a:r>
              <a:rPr lang="en-US" altLang="zh-TW" dirty="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720859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Motor Trend Car Road Tests</a:t>
            </a:r>
            <a:endParaRPr lang="zh-TW" altLang="en-US" b="1" dirty="0">
              <a:solidFill>
                <a:srgbClr val="00B050"/>
              </a:solidFill>
            </a:endParaRPr>
          </a:p>
        </p:txBody>
      </p:sp>
      <p:pic>
        <p:nvPicPr>
          <p:cNvPr id="4" name="圖片 3"/>
          <p:cNvPicPr>
            <a:picLocks noChangeAspect="1"/>
          </p:cNvPicPr>
          <p:nvPr/>
        </p:nvPicPr>
        <p:blipFill>
          <a:blip r:embed="rId2"/>
          <a:stretch>
            <a:fillRect/>
          </a:stretch>
        </p:blipFill>
        <p:spPr>
          <a:xfrm>
            <a:off x="611560" y="1524000"/>
            <a:ext cx="5976664" cy="5176399"/>
          </a:xfrm>
          <a:prstGeom prst="rect">
            <a:avLst/>
          </a:prstGeom>
        </p:spPr>
      </p:pic>
    </p:spTree>
    <p:extLst>
      <p:ext uri="{BB962C8B-B14F-4D97-AF65-F5344CB8AC3E}">
        <p14:creationId xmlns:p14="http://schemas.microsoft.com/office/powerpoint/2010/main" val="2638849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a:t>
            </a:r>
            <a:r>
              <a:rPr lang="zh-TW" altLang="en-US" b="1" dirty="0" smtClean="0">
                <a:solidFill>
                  <a:srgbClr val="00B050"/>
                </a:solidFill>
              </a:rPr>
              <a:t>圖</a:t>
            </a:r>
            <a:r>
              <a:rPr lang="en-US" altLang="zh-TW" b="1" dirty="0">
                <a:solidFill>
                  <a:srgbClr val="C00000"/>
                </a:solidFill>
              </a:rPr>
              <a:t>(y</a:t>
            </a:r>
            <a:r>
              <a:rPr lang="zh-TW" altLang="en-US" b="1" dirty="0" smtClean="0">
                <a:solidFill>
                  <a:srgbClr val="C00000"/>
                </a:solidFill>
              </a:rPr>
              <a:t>軸是機率密度</a:t>
            </a:r>
            <a:r>
              <a:rPr lang="en-US" altLang="zh-TW" b="1" dirty="0" smtClean="0">
                <a:solidFill>
                  <a:srgbClr val="C00000"/>
                </a:solidFill>
              </a:rPr>
              <a:t>)</a:t>
            </a:r>
            <a:endParaRPr lang="zh-TW" altLang="en-US" dirty="0"/>
          </a:p>
        </p:txBody>
      </p:sp>
      <p:pic>
        <p:nvPicPr>
          <p:cNvPr id="6" name="圖片 5"/>
          <p:cNvPicPr>
            <a:picLocks noChangeAspect="1"/>
          </p:cNvPicPr>
          <p:nvPr/>
        </p:nvPicPr>
        <p:blipFill>
          <a:blip r:embed="rId3"/>
          <a:stretch>
            <a:fillRect/>
          </a:stretch>
        </p:blipFill>
        <p:spPr>
          <a:xfrm>
            <a:off x="1" y="1700809"/>
            <a:ext cx="9144000" cy="4438054"/>
          </a:xfrm>
          <a:prstGeom prst="rect">
            <a:avLst/>
          </a:prstGeom>
        </p:spPr>
      </p:pic>
      <p:sp>
        <p:nvSpPr>
          <p:cNvPr id="7" name="文字方塊 6"/>
          <p:cNvSpPr txBox="1"/>
          <p:nvPr/>
        </p:nvSpPr>
        <p:spPr>
          <a:xfrm>
            <a:off x="1619672" y="6165304"/>
            <a:ext cx="2382383" cy="461665"/>
          </a:xfrm>
          <a:prstGeom prst="rect">
            <a:avLst/>
          </a:prstGeom>
          <a:noFill/>
        </p:spPr>
        <p:txBody>
          <a:bodyPr wrap="none" rtlCol="0">
            <a:spAutoFit/>
          </a:bodyPr>
          <a:lstStyle/>
          <a:p>
            <a:r>
              <a:rPr lang="zh-TW" altLang="en-US" sz="2400" b="1" dirty="0" smtClean="0">
                <a:solidFill>
                  <a:srgbClr val="FF0000"/>
                </a:solidFill>
              </a:rPr>
              <a:t>灰色區域面積</a:t>
            </a:r>
            <a:r>
              <a:rPr lang="en-US" altLang="zh-TW" sz="2400" b="1" dirty="0" smtClean="0">
                <a:solidFill>
                  <a:srgbClr val="FF0000"/>
                </a:solidFill>
              </a:rPr>
              <a:t>=1</a:t>
            </a:r>
            <a:endParaRPr lang="zh-TW" altLang="en-US" sz="2400" b="1" dirty="0">
              <a:solidFill>
                <a:srgbClr val="FF0000"/>
              </a:solidFill>
            </a:endParaRPr>
          </a:p>
        </p:txBody>
      </p:sp>
    </p:spTree>
    <p:extLst>
      <p:ext uri="{BB962C8B-B14F-4D97-AF65-F5344CB8AC3E}">
        <p14:creationId xmlns:p14="http://schemas.microsoft.com/office/powerpoint/2010/main" val="1301111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汽車趨勢資料</a:t>
            </a:r>
          </a:p>
        </p:txBody>
      </p:sp>
      <p:sp>
        <p:nvSpPr>
          <p:cNvPr id="3" name="內容版面配置區 2"/>
          <p:cNvSpPr>
            <a:spLocks noGrp="1"/>
          </p:cNvSpPr>
          <p:nvPr>
            <p:ph idx="1"/>
          </p:nvPr>
        </p:nvSpPr>
        <p:spPr/>
        <p:txBody>
          <a:bodyPr>
            <a:normAutofit/>
          </a:bodyPr>
          <a:lstStyle/>
          <a:p>
            <a:r>
              <a:rPr lang="zh-TW" altLang="en-US" sz="2800" dirty="0" smtClean="0"/>
              <a:t>資料集中有</a:t>
            </a:r>
            <a:r>
              <a:rPr lang="en-US" altLang="zh-TW" sz="2800" dirty="0" smtClean="0"/>
              <a:t>11</a:t>
            </a:r>
            <a:r>
              <a:rPr lang="zh-TW" altLang="en-US" sz="2800" dirty="0" smtClean="0"/>
              <a:t>個變數</a:t>
            </a:r>
            <a:r>
              <a:rPr lang="en-US" altLang="zh-TW" sz="2800" dirty="0" smtClean="0"/>
              <a:t>32</a:t>
            </a:r>
            <a:r>
              <a:rPr lang="zh-TW" altLang="en-US" sz="2800" dirty="0" smtClean="0"/>
              <a:t>個觀察值</a:t>
            </a:r>
            <a:endParaRPr lang="en-US" altLang="zh-TW" sz="2800" dirty="0"/>
          </a:p>
          <a:p>
            <a:r>
              <a:rPr lang="en-US" altLang="zh-TW" sz="2800" dirty="0" smtClean="0"/>
              <a:t>mpg</a:t>
            </a:r>
            <a:r>
              <a:rPr lang="en-US" altLang="zh-TW" sz="2800" dirty="0"/>
              <a:t>	 Miles/(US) </a:t>
            </a:r>
            <a:r>
              <a:rPr lang="en-US" altLang="zh-TW" sz="2800" dirty="0" smtClean="0"/>
              <a:t>gallon</a:t>
            </a:r>
            <a:r>
              <a:rPr lang="zh-TW" altLang="en-US" sz="2800" dirty="0" smtClean="0"/>
              <a:t> 公哩</a:t>
            </a:r>
            <a:r>
              <a:rPr lang="en-US" altLang="zh-TW" sz="2800" dirty="0" smtClean="0"/>
              <a:t>/</a:t>
            </a:r>
            <a:r>
              <a:rPr lang="zh-TW" altLang="en-US" sz="2800" dirty="0" smtClean="0"/>
              <a:t>加侖</a:t>
            </a:r>
            <a:endParaRPr lang="en-US" altLang="zh-TW" sz="2800" dirty="0"/>
          </a:p>
          <a:p>
            <a:r>
              <a:rPr lang="en-US" altLang="zh-TW" sz="2800" dirty="0" err="1" smtClean="0"/>
              <a:t>cyl</a:t>
            </a:r>
            <a:r>
              <a:rPr lang="en-US" altLang="zh-TW" sz="2800" dirty="0"/>
              <a:t>	 Number of </a:t>
            </a:r>
            <a:r>
              <a:rPr lang="en-US" altLang="zh-TW" sz="2800" dirty="0" smtClean="0"/>
              <a:t>cylinders</a:t>
            </a:r>
            <a:r>
              <a:rPr lang="zh-TW" altLang="en-US" sz="2800" dirty="0" smtClean="0"/>
              <a:t> 氣缸</a:t>
            </a:r>
            <a:r>
              <a:rPr lang="zh-TW" altLang="en-US" sz="2800" dirty="0"/>
              <a:t>數</a:t>
            </a:r>
            <a:endParaRPr lang="en-US" altLang="zh-TW" sz="2800" dirty="0"/>
          </a:p>
          <a:p>
            <a:r>
              <a:rPr lang="en-US" altLang="zh-TW" sz="2800" dirty="0" err="1" smtClean="0"/>
              <a:t>disp</a:t>
            </a:r>
            <a:r>
              <a:rPr lang="en-US" altLang="zh-TW" sz="2800" dirty="0"/>
              <a:t>	 Displacement (cu.in</a:t>
            </a:r>
            <a:r>
              <a:rPr lang="en-US" altLang="zh-TW" sz="2800" dirty="0" smtClean="0"/>
              <a:t>.)</a:t>
            </a:r>
            <a:r>
              <a:rPr lang="zh-TW" altLang="en-US" sz="2800" dirty="0" smtClean="0"/>
              <a:t> 容量</a:t>
            </a:r>
            <a:endParaRPr lang="en-US" altLang="zh-TW" sz="2800" dirty="0"/>
          </a:p>
          <a:p>
            <a:r>
              <a:rPr lang="en-US" altLang="zh-TW" sz="2800" dirty="0" err="1" smtClean="0"/>
              <a:t>hp</a:t>
            </a:r>
            <a:r>
              <a:rPr lang="en-US" altLang="zh-TW" sz="2800" dirty="0"/>
              <a:t>	 Gross </a:t>
            </a:r>
            <a:r>
              <a:rPr lang="en-US" altLang="zh-TW" sz="2800" dirty="0" smtClean="0"/>
              <a:t>horsepower</a:t>
            </a:r>
            <a:r>
              <a:rPr lang="zh-TW" altLang="en-US" sz="2800" dirty="0" smtClean="0"/>
              <a:t> 總</a:t>
            </a:r>
            <a:r>
              <a:rPr lang="zh-TW" altLang="en-US" sz="2800" dirty="0"/>
              <a:t>馬力</a:t>
            </a:r>
            <a:endParaRPr lang="en-US" altLang="zh-TW" sz="2800" dirty="0"/>
          </a:p>
          <a:p>
            <a:r>
              <a:rPr lang="en-US" altLang="zh-TW" sz="2800" dirty="0" smtClean="0"/>
              <a:t>drat</a:t>
            </a:r>
            <a:r>
              <a:rPr lang="en-US" altLang="zh-TW" sz="2800" dirty="0"/>
              <a:t>	 Rear axle </a:t>
            </a:r>
            <a:r>
              <a:rPr lang="en-US" altLang="zh-TW" sz="2800" dirty="0" smtClean="0"/>
              <a:t>ratio</a:t>
            </a:r>
            <a:r>
              <a:rPr lang="zh-TW" altLang="en-US" sz="2800" dirty="0" smtClean="0"/>
              <a:t> </a:t>
            </a:r>
            <a:r>
              <a:rPr lang="zh-TW" altLang="en-US" sz="2800" dirty="0"/>
              <a:t> 後</a:t>
            </a:r>
            <a:r>
              <a:rPr lang="zh-TW" altLang="en-US" sz="2800" dirty="0" smtClean="0"/>
              <a:t>輪軸比</a:t>
            </a:r>
            <a:endParaRPr lang="en-US" altLang="zh-TW" sz="2800" dirty="0"/>
          </a:p>
        </p:txBody>
      </p:sp>
    </p:spTree>
    <p:extLst>
      <p:ext uri="{BB962C8B-B14F-4D97-AF65-F5344CB8AC3E}">
        <p14:creationId xmlns:p14="http://schemas.microsoft.com/office/powerpoint/2010/main" val="2198726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汽車趨勢資料</a:t>
            </a:r>
          </a:p>
        </p:txBody>
      </p:sp>
      <p:sp>
        <p:nvSpPr>
          <p:cNvPr id="3" name="內容版面配置區 2"/>
          <p:cNvSpPr>
            <a:spLocks noGrp="1"/>
          </p:cNvSpPr>
          <p:nvPr>
            <p:ph idx="1"/>
          </p:nvPr>
        </p:nvSpPr>
        <p:spPr/>
        <p:txBody>
          <a:bodyPr>
            <a:normAutofit/>
          </a:bodyPr>
          <a:lstStyle/>
          <a:p>
            <a:r>
              <a:rPr lang="zh-TW" altLang="en-US" sz="2800" dirty="0" smtClean="0"/>
              <a:t>資料集中有</a:t>
            </a:r>
            <a:r>
              <a:rPr lang="en-US" altLang="zh-TW" sz="2800" dirty="0" smtClean="0"/>
              <a:t>11</a:t>
            </a:r>
            <a:r>
              <a:rPr lang="zh-TW" altLang="en-US" sz="2800" dirty="0" smtClean="0"/>
              <a:t>個變數</a:t>
            </a:r>
            <a:r>
              <a:rPr lang="en-US" altLang="zh-TW" sz="2800" dirty="0" smtClean="0"/>
              <a:t>32</a:t>
            </a:r>
            <a:r>
              <a:rPr lang="zh-TW" altLang="en-US" sz="2800" dirty="0" smtClean="0"/>
              <a:t>個觀察值</a:t>
            </a:r>
            <a:endParaRPr lang="en-US" altLang="zh-TW" sz="2800" dirty="0"/>
          </a:p>
          <a:p>
            <a:r>
              <a:rPr lang="en-US" altLang="zh-TW" sz="2800" dirty="0" err="1" smtClean="0"/>
              <a:t>wt</a:t>
            </a:r>
            <a:r>
              <a:rPr lang="en-US" altLang="zh-TW" sz="2800" dirty="0"/>
              <a:t>	 Weight (1000 </a:t>
            </a:r>
            <a:r>
              <a:rPr lang="en-US" altLang="zh-TW" sz="2800" dirty="0" err="1"/>
              <a:t>lbs</a:t>
            </a:r>
            <a:r>
              <a:rPr lang="en-US" altLang="zh-TW" sz="2800" dirty="0" smtClean="0"/>
              <a:t>)</a:t>
            </a:r>
            <a:r>
              <a:rPr lang="zh-TW" altLang="en-US" sz="2800" dirty="0" smtClean="0"/>
              <a:t> 重量</a:t>
            </a:r>
            <a:endParaRPr lang="en-US" altLang="zh-TW" sz="2800" dirty="0"/>
          </a:p>
          <a:p>
            <a:r>
              <a:rPr lang="en-US" altLang="zh-TW" sz="2800" dirty="0" err="1" smtClean="0"/>
              <a:t>qsec</a:t>
            </a:r>
            <a:r>
              <a:rPr lang="zh-TW" altLang="en-US" sz="2800" dirty="0" smtClean="0"/>
              <a:t> </a:t>
            </a:r>
            <a:r>
              <a:rPr lang="en-US" altLang="zh-TW" sz="2800" dirty="0" smtClean="0"/>
              <a:t>¼ </a:t>
            </a:r>
            <a:r>
              <a:rPr lang="en-US" altLang="zh-TW" sz="2800" dirty="0"/>
              <a:t>mile </a:t>
            </a:r>
            <a:r>
              <a:rPr lang="en-US" altLang="zh-TW" sz="2800" dirty="0" smtClean="0"/>
              <a:t>time</a:t>
            </a:r>
            <a:r>
              <a:rPr lang="zh-TW" altLang="en-US" sz="2800" dirty="0" smtClean="0"/>
              <a:t> </a:t>
            </a:r>
            <a:r>
              <a:rPr lang="en-US" altLang="zh-TW" sz="2800" dirty="0" smtClean="0"/>
              <a:t>¼</a:t>
            </a:r>
            <a:r>
              <a:rPr lang="zh-TW" altLang="en-US" sz="2800" dirty="0" smtClean="0"/>
              <a:t>哩的</a:t>
            </a:r>
            <a:r>
              <a:rPr lang="zh-TW" altLang="en-US" sz="2800" dirty="0"/>
              <a:t>時間</a:t>
            </a:r>
            <a:endParaRPr lang="en-US" altLang="zh-TW" sz="2800" dirty="0"/>
          </a:p>
          <a:p>
            <a:r>
              <a:rPr lang="en-US" altLang="zh-TW" sz="2800" dirty="0" smtClean="0"/>
              <a:t>vs</a:t>
            </a:r>
            <a:r>
              <a:rPr lang="en-US" altLang="zh-TW" sz="2800" dirty="0"/>
              <a:t>	 </a:t>
            </a:r>
            <a:r>
              <a:rPr lang="en-US" altLang="zh-TW" sz="2800" dirty="0" smtClean="0"/>
              <a:t>V/S</a:t>
            </a:r>
            <a:r>
              <a:rPr lang="zh-TW" altLang="en-US" sz="2800" dirty="0" smtClean="0"/>
              <a:t> 發動機類型 </a:t>
            </a:r>
            <a:r>
              <a:rPr lang="en-US" altLang="zh-TW" sz="2800" dirty="0" smtClean="0"/>
              <a:t>(0</a:t>
            </a:r>
            <a:r>
              <a:rPr lang="zh-TW" altLang="en-US" sz="2800" dirty="0" smtClean="0"/>
              <a:t> </a:t>
            </a:r>
            <a:r>
              <a:rPr lang="en-US" altLang="zh-TW" sz="2800" dirty="0" smtClean="0"/>
              <a:t>=</a:t>
            </a:r>
            <a:r>
              <a:rPr lang="zh-TW" altLang="en-US" sz="2800" dirty="0" smtClean="0"/>
              <a:t> </a:t>
            </a:r>
            <a:r>
              <a:rPr lang="en-US" altLang="zh-TW" sz="2800" dirty="0" smtClean="0"/>
              <a:t>V</a:t>
            </a:r>
            <a:r>
              <a:rPr lang="zh-TW" altLang="en-US" sz="2800" dirty="0" smtClean="0"/>
              <a:t>型</a:t>
            </a:r>
            <a:r>
              <a:rPr lang="en-US" altLang="zh-TW" sz="2800" dirty="0" smtClean="0"/>
              <a:t>, 1 = S</a:t>
            </a:r>
            <a:r>
              <a:rPr lang="zh-TW" altLang="en-US" sz="2800" dirty="0" smtClean="0"/>
              <a:t>型</a:t>
            </a:r>
            <a:r>
              <a:rPr lang="en-US" altLang="zh-TW" sz="2800" dirty="0" smtClean="0"/>
              <a:t>)</a:t>
            </a:r>
            <a:endParaRPr lang="en-US" altLang="zh-TW" sz="2800" dirty="0"/>
          </a:p>
          <a:p>
            <a:r>
              <a:rPr lang="en-US" altLang="zh-TW" sz="2800" dirty="0" smtClean="0"/>
              <a:t>am</a:t>
            </a:r>
            <a:r>
              <a:rPr lang="en-US" altLang="zh-TW" sz="2800" dirty="0"/>
              <a:t>	 Transmission (0 = automatic, 1 = manual</a:t>
            </a:r>
            <a:r>
              <a:rPr lang="en-US" altLang="zh-TW" sz="2800" dirty="0" smtClean="0"/>
              <a:t>)</a:t>
            </a:r>
          </a:p>
          <a:p>
            <a:r>
              <a:rPr lang="zh-TW" altLang="en-US" sz="2800" dirty="0"/>
              <a:t> </a:t>
            </a:r>
            <a:r>
              <a:rPr lang="zh-TW" altLang="en-US" sz="2800" dirty="0" smtClean="0"/>
              <a:t>         變速器</a:t>
            </a:r>
            <a:r>
              <a:rPr lang="en-US" altLang="zh-TW" sz="2800" dirty="0" smtClean="0"/>
              <a:t>(0-</a:t>
            </a:r>
            <a:r>
              <a:rPr lang="zh-TW" altLang="en-US" sz="2800" dirty="0" smtClean="0"/>
              <a:t>自動</a:t>
            </a:r>
            <a:r>
              <a:rPr lang="en-US" altLang="zh-TW" sz="2800" dirty="0" smtClean="0"/>
              <a:t>, 1-</a:t>
            </a:r>
            <a:r>
              <a:rPr lang="zh-TW" altLang="en-US" sz="2800" dirty="0" smtClean="0"/>
              <a:t>手動</a:t>
            </a:r>
            <a:r>
              <a:rPr lang="en-US" altLang="zh-TW" sz="2800" dirty="0" smtClean="0"/>
              <a:t>)</a:t>
            </a:r>
            <a:endParaRPr lang="en-US" altLang="zh-TW" sz="2800" dirty="0"/>
          </a:p>
          <a:p>
            <a:r>
              <a:rPr lang="en-US" altLang="zh-TW" sz="2800" dirty="0" smtClean="0"/>
              <a:t>gear</a:t>
            </a:r>
            <a:r>
              <a:rPr lang="en-US" altLang="zh-TW" sz="2800" dirty="0"/>
              <a:t>	 Number of forward </a:t>
            </a:r>
            <a:r>
              <a:rPr lang="en-US" altLang="zh-TW" sz="2800" dirty="0" smtClean="0"/>
              <a:t>gears</a:t>
            </a:r>
            <a:r>
              <a:rPr lang="zh-TW" altLang="en-US" sz="2800" dirty="0" smtClean="0"/>
              <a:t> 前進</a:t>
            </a:r>
            <a:r>
              <a:rPr lang="zh-TW" altLang="en-US" sz="2800" dirty="0"/>
              <a:t>檔位數</a:t>
            </a:r>
            <a:endParaRPr lang="en-US" altLang="zh-TW" sz="2800" dirty="0"/>
          </a:p>
          <a:p>
            <a:r>
              <a:rPr lang="en-US" altLang="zh-TW" sz="2800" dirty="0" smtClean="0"/>
              <a:t>carb</a:t>
            </a:r>
            <a:r>
              <a:rPr lang="en-US" altLang="zh-TW" sz="2800" dirty="0"/>
              <a:t>	 Number of </a:t>
            </a:r>
            <a:r>
              <a:rPr lang="en-US" altLang="zh-TW" sz="2800" dirty="0" smtClean="0"/>
              <a:t>carburetors</a:t>
            </a:r>
            <a:r>
              <a:rPr lang="zh-TW" altLang="en-US" sz="2800" dirty="0" smtClean="0"/>
              <a:t> 化油器</a:t>
            </a:r>
            <a:r>
              <a:rPr lang="zh-TW" altLang="en-US" sz="2800" dirty="0"/>
              <a:t>數</a:t>
            </a:r>
          </a:p>
        </p:txBody>
      </p:sp>
    </p:spTree>
    <p:extLst>
      <p:ext uri="{BB962C8B-B14F-4D97-AF65-F5344CB8AC3E}">
        <p14:creationId xmlns:p14="http://schemas.microsoft.com/office/powerpoint/2010/main" val="4147348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Motor Trend Car Road Tests</a:t>
            </a:r>
            <a:endParaRPr lang="zh-TW" altLang="en-US" b="1" dirty="0">
              <a:solidFill>
                <a:srgbClr val="00B050"/>
              </a:solidFill>
            </a:endParaRPr>
          </a:p>
        </p:txBody>
      </p:sp>
      <p:pic>
        <p:nvPicPr>
          <p:cNvPr id="4" name="圖片 3"/>
          <p:cNvPicPr>
            <a:picLocks noChangeAspect="1"/>
          </p:cNvPicPr>
          <p:nvPr/>
        </p:nvPicPr>
        <p:blipFill>
          <a:blip r:embed="rId3"/>
          <a:stretch>
            <a:fillRect/>
          </a:stretch>
        </p:blipFill>
        <p:spPr>
          <a:xfrm>
            <a:off x="611560" y="1524000"/>
            <a:ext cx="5976664" cy="5176399"/>
          </a:xfrm>
          <a:prstGeom prst="rect">
            <a:avLst/>
          </a:prstGeom>
        </p:spPr>
      </p:pic>
    </p:spTree>
    <p:extLst>
      <p:ext uri="{BB962C8B-B14F-4D97-AF65-F5344CB8AC3E}">
        <p14:creationId xmlns:p14="http://schemas.microsoft.com/office/powerpoint/2010/main" val="4136382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a:t>
            </a:r>
            <a:r>
              <a:rPr lang="zh-TW" altLang="en-US" b="1" dirty="0" smtClean="0">
                <a:solidFill>
                  <a:srgbClr val="00B050"/>
                </a:solidFill>
              </a:rPr>
              <a:t>圖</a:t>
            </a:r>
            <a:r>
              <a:rPr lang="en-US" altLang="zh-TW" b="1" dirty="0" smtClean="0">
                <a:solidFill>
                  <a:srgbClr val="C00000"/>
                </a:solidFill>
              </a:rPr>
              <a:t>(</a:t>
            </a:r>
            <a:r>
              <a:rPr lang="zh-TW" altLang="en-US" b="1" dirty="0" smtClean="0">
                <a:solidFill>
                  <a:srgbClr val="C00000"/>
                </a:solidFill>
              </a:rPr>
              <a:t>加常態曲線</a:t>
            </a:r>
            <a:r>
              <a:rPr lang="en-US" altLang="zh-TW" b="1" dirty="0" smtClean="0">
                <a:solidFill>
                  <a:srgbClr val="C00000"/>
                </a:solidFill>
              </a:rPr>
              <a:t>)</a:t>
            </a:r>
            <a:endParaRPr lang="zh-TW" altLang="en-US" dirty="0"/>
          </a:p>
        </p:txBody>
      </p:sp>
      <p:sp>
        <p:nvSpPr>
          <p:cNvPr id="3" name="內容版面配置區 2"/>
          <p:cNvSpPr>
            <a:spLocks noGrp="1"/>
          </p:cNvSpPr>
          <p:nvPr>
            <p:ph idx="1"/>
          </p:nvPr>
        </p:nvSpPr>
        <p:spPr>
          <a:xfrm>
            <a:off x="457200" y="1600200"/>
            <a:ext cx="8435280" cy="4876800"/>
          </a:xfrm>
        </p:spPr>
        <p:txBody>
          <a:bodyPr>
            <a:normAutofit fontScale="92500"/>
          </a:bodyPr>
          <a:lstStyle/>
          <a:p>
            <a:pPr marL="0" indent="0">
              <a:buNone/>
            </a:pPr>
            <a:r>
              <a:rPr lang="en-US" altLang="zh-TW" dirty="0" smtClean="0">
                <a:solidFill>
                  <a:srgbClr val="FF0000"/>
                </a:solidFill>
              </a:rPr>
              <a:t>&gt; </a:t>
            </a:r>
            <a:r>
              <a:rPr lang="en-US" altLang="zh-TW" dirty="0" err="1" smtClean="0">
                <a:solidFill>
                  <a:srgbClr val="FF0000"/>
                </a:solidFill>
              </a:rPr>
              <a:t>Mtcars</a:t>
            </a:r>
            <a:r>
              <a:rPr lang="en-US" altLang="zh-TW" dirty="0" smtClean="0">
                <a:solidFill>
                  <a:srgbClr val="FF0000"/>
                </a:solidFill>
              </a:rPr>
              <a:t>  </a:t>
            </a:r>
            <a:r>
              <a:rPr lang="en-US" altLang="zh-TW" dirty="0" smtClean="0"/>
              <a:t># </a:t>
            </a:r>
            <a:r>
              <a:rPr lang="zh-TW" altLang="en-US" dirty="0" smtClean="0"/>
              <a:t>汽車</a:t>
            </a:r>
            <a:r>
              <a:rPr lang="zh-TW" altLang="en-US" dirty="0"/>
              <a:t>趨勢資料</a:t>
            </a:r>
            <a:endParaRPr lang="en-US" altLang="zh-TW" dirty="0"/>
          </a:p>
          <a:p>
            <a:pPr marL="0" indent="0">
              <a:buNone/>
            </a:pPr>
            <a:r>
              <a:rPr lang="en-US" altLang="zh-TW" dirty="0" smtClean="0">
                <a:solidFill>
                  <a:srgbClr val="FF0000"/>
                </a:solidFill>
              </a:rPr>
              <a:t>&gt; attach(</a:t>
            </a:r>
            <a:r>
              <a:rPr lang="en-US" altLang="zh-TW" dirty="0" err="1" smtClean="0">
                <a:solidFill>
                  <a:srgbClr val="FF0000"/>
                </a:solidFill>
              </a:rPr>
              <a:t>mtcars</a:t>
            </a:r>
            <a:r>
              <a:rPr lang="en-US" altLang="zh-TW" dirty="0" smtClean="0">
                <a:solidFill>
                  <a:srgbClr val="FF0000"/>
                </a:solidFill>
              </a:rPr>
              <a:t>)  </a:t>
            </a:r>
            <a:r>
              <a:rPr lang="en-US" altLang="zh-TW" dirty="0" smtClean="0"/>
              <a:t># </a:t>
            </a:r>
            <a:r>
              <a:rPr lang="zh-TW" altLang="en-US" dirty="0" smtClean="0"/>
              <a:t>連接</a:t>
            </a:r>
            <a:r>
              <a:rPr lang="zh-TW" altLang="en-US" dirty="0"/>
              <a:t>汽車趨勢資料</a:t>
            </a:r>
            <a:endParaRPr lang="en-US" altLang="zh-TW" dirty="0"/>
          </a:p>
          <a:p>
            <a:pPr marL="0" indent="0">
              <a:buNone/>
            </a:pPr>
            <a:r>
              <a:rPr lang="en-US" altLang="zh-TW" dirty="0" smtClean="0">
                <a:solidFill>
                  <a:srgbClr val="FF0000"/>
                </a:solidFill>
              </a:rPr>
              <a:t>&gt; </a:t>
            </a:r>
            <a:r>
              <a:rPr lang="en-US" altLang="zh-TW" dirty="0" err="1" smtClean="0">
                <a:solidFill>
                  <a:srgbClr val="FF0000"/>
                </a:solidFill>
              </a:rPr>
              <a:t>hist</a:t>
            </a:r>
            <a:r>
              <a:rPr lang="en-US" altLang="zh-TW" dirty="0" smtClean="0">
                <a:solidFill>
                  <a:srgbClr val="FF0000"/>
                </a:solidFill>
              </a:rPr>
              <a:t>(mpg)   </a:t>
            </a:r>
            <a:r>
              <a:rPr lang="en-US" altLang="zh-TW" dirty="0" smtClean="0"/>
              <a:t># </a:t>
            </a:r>
            <a:r>
              <a:rPr lang="zh-TW" altLang="en-US" dirty="0" smtClean="0"/>
              <a:t>簡單直方圖</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hist</a:t>
            </a:r>
            <a:r>
              <a:rPr lang="en-US" altLang="zh-TW" dirty="0" smtClean="0">
                <a:solidFill>
                  <a:srgbClr val="FF0000"/>
                </a:solidFill>
              </a:rPr>
              <a:t>(mpg</a:t>
            </a:r>
            <a:r>
              <a:rPr lang="en-US" altLang="zh-TW" dirty="0">
                <a:solidFill>
                  <a:srgbClr val="FF0000"/>
                </a:solidFill>
              </a:rPr>
              <a:t>, breaks=12, col</a:t>
            </a:r>
            <a:r>
              <a:rPr lang="en-US" altLang="zh-TW" dirty="0" smtClean="0">
                <a:solidFill>
                  <a:srgbClr val="FF0000"/>
                </a:solidFill>
              </a:rPr>
              <a:t>=“red”) </a:t>
            </a:r>
            <a:r>
              <a:rPr lang="zh-TW" altLang="en-US" dirty="0" smtClean="0">
                <a:solidFill>
                  <a:srgbClr val="FF0000"/>
                </a:solidFill>
              </a:rPr>
              <a:t> </a:t>
            </a:r>
            <a:r>
              <a:rPr lang="en-US" altLang="zh-TW" dirty="0" smtClean="0"/>
              <a:t># </a:t>
            </a:r>
            <a:r>
              <a:rPr lang="zh-TW" altLang="en-US" dirty="0"/>
              <a:t>紅色直方圖條狀數</a:t>
            </a:r>
            <a:r>
              <a:rPr lang="en-US" altLang="zh-TW" dirty="0"/>
              <a:t>=</a:t>
            </a:r>
            <a:r>
              <a:rPr lang="en-US" altLang="zh-TW" dirty="0" smtClean="0"/>
              <a:t>12</a:t>
            </a:r>
            <a:endParaRPr lang="en-US" altLang="zh-TW" dirty="0"/>
          </a:p>
          <a:p>
            <a:pPr marL="0" indent="0">
              <a:buNone/>
            </a:pPr>
            <a:r>
              <a:rPr lang="en-US" altLang="zh-TW" dirty="0" smtClean="0">
                <a:solidFill>
                  <a:srgbClr val="FF0000"/>
                </a:solidFill>
              </a:rPr>
              <a:t>&gt; x </a:t>
            </a:r>
            <a:r>
              <a:rPr lang="en-US" altLang="zh-TW" dirty="0">
                <a:solidFill>
                  <a:srgbClr val="FF0000"/>
                </a:solidFill>
              </a:rPr>
              <a:t>&lt;- </a:t>
            </a:r>
            <a:r>
              <a:rPr lang="en-US" altLang="zh-TW" dirty="0" smtClean="0">
                <a:solidFill>
                  <a:srgbClr val="FF0000"/>
                </a:solidFill>
              </a:rPr>
              <a:t>mpg </a:t>
            </a:r>
            <a:endParaRPr lang="en-US" altLang="zh-TW" dirty="0">
              <a:solidFill>
                <a:srgbClr val="FF0000"/>
              </a:solidFill>
            </a:endParaRPr>
          </a:p>
          <a:p>
            <a:pPr marL="0" indent="0">
              <a:buNone/>
            </a:pPr>
            <a:r>
              <a:rPr lang="en-US" altLang="zh-TW" dirty="0" smtClean="0">
                <a:solidFill>
                  <a:srgbClr val="FF0000"/>
                </a:solidFill>
              </a:rPr>
              <a:t>&gt; h</a:t>
            </a:r>
            <a:r>
              <a:rPr lang="en-US" altLang="zh-TW" dirty="0">
                <a:solidFill>
                  <a:srgbClr val="FF0000"/>
                </a:solidFill>
              </a:rPr>
              <a:t>&lt;-</a:t>
            </a:r>
            <a:r>
              <a:rPr lang="en-US" altLang="zh-TW" dirty="0" err="1">
                <a:solidFill>
                  <a:srgbClr val="FF0000"/>
                </a:solidFill>
              </a:rPr>
              <a:t>hist</a:t>
            </a:r>
            <a:r>
              <a:rPr lang="en-US" altLang="zh-TW" dirty="0">
                <a:solidFill>
                  <a:srgbClr val="FF0000"/>
                </a:solidFill>
              </a:rPr>
              <a:t>(x, breaks=10, col="red", </a:t>
            </a:r>
            <a:r>
              <a:rPr lang="en-US" altLang="zh-TW" dirty="0" err="1">
                <a:solidFill>
                  <a:srgbClr val="FF0000"/>
                </a:solidFill>
              </a:rPr>
              <a:t>xlab</a:t>
            </a:r>
            <a:r>
              <a:rPr lang="en-US" altLang="zh-TW" dirty="0">
                <a:solidFill>
                  <a:srgbClr val="FF0000"/>
                </a:solidFill>
              </a:rPr>
              <a:t>="Miles Per Gallon", </a:t>
            </a:r>
          </a:p>
          <a:p>
            <a:pPr marL="0" indent="0">
              <a:buNone/>
            </a:pPr>
            <a:r>
              <a:rPr lang="en-US" altLang="zh-TW" dirty="0" smtClean="0">
                <a:solidFill>
                  <a:srgbClr val="FF0000"/>
                </a:solidFill>
              </a:rPr>
              <a:t>        main=“Histogram with Normal Curve”) </a:t>
            </a:r>
            <a:r>
              <a:rPr lang="en-US" altLang="zh-TW" dirty="0" smtClean="0"/>
              <a:t>#</a:t>
            </a:r>
            <a:r>
              <a:rPr lang="zh-TW" altLang="en-US" dirty="0" smtClean="0"/>
              <a:t> 畫直方圖</a:t>
            </a:r>
            <a:endParaRPr lang="en-US" altLang="zh-TW" dirty="0" smtClean="0"/>
          </a:p>
          <a:p>
            <a:pPr marL="0" indent="0">
              <a:buNone/>
            </a:pPr>
            <a:r>
              <a:rPr lang="en-US" altLang="zh-TW" dirty="0" smtClean="0">
                <a:solidFill>
                  <a:srgbClr val="FF0000"/>
                </a:solidFill>
              </a:rPr>
              <a:t>&gt; </a:t>
            </a:r>
            <a:r>
              <a:rPr lang="en-US" altLang="zh-TW" dirty="0" err="1" smtClean="0">
                <a:solidFill>
                  <a:srgbClr val="FF0000"/>
                </a:solidFill>
              </a:rPr>
              <a:t>xfit</a:t>
            </a:r>
            <a:r>
              <a:rPr lang="en-US" altLang="zh-TW" dirty="0">
                <a:solidFill>
                  <a:srgbClr val="FF0000"/>
                </a:solidFill>
              </a:rPr>
              <a:t>&lt;-</a:t>
            </a:r>
            <a:r>
              <a:rPr lang="en-US" altLang="zh-TW" dirty="0" err="1">
                <a:solidFill>
                  <a:srgbClr val="FF0000"/>
                </a:solidFill>
              </a:rPr>
              <a:t>seq</a:t>
            </a:r>
            <a:r>
              <a:rPr lang="en-US" altLang="zh-TW" dirty="0">
                <a:solidFill>
                  <a:srgbClr val="FF0000"/>
                </a:solidFill>
              </a:rPr>
              <a:t>(min(x),max(x),length=40) </a:t>
            </a:r>
            <a:r>
              <a:rPr lang="en-US" altLang="zh-TW" dirty="0" smtClean="0"/>
              <a:t>#</a:t>
            </a:r>
            <a:r>
              <a:rPr lang="zh-TW" altLang="en-US" dirty="0" smtClean="0"/>
              <a:t> </a:t>
            </a:r>
            <a:r>
              <a:rPr lang="en-US" altLang="zh-TW" dirty="0" smtClean="0"/>
              <a:t>x</a:t>
            </a:r>
            <a:r>
              <a:rPr lang="zh-TW" altLang="en-US" dirty="0" smtClean="0"/>
              <a:t>軸資料最小到最大</a:t>
            </a:r>
            <a:r>
              <a:rPr lang="zh-TW" altLang="en-US" dirty="0" smtClean="0"/>
              <a:t>分成</a:t>
            </a:r>
            <a:r>
              <a:rPr lang="en-US" altLang="zh-TW" dirty="0" smtClean="0"/>
              <a:t>40</a:t>
            </a:r>
            <a:r>
              <a:rPr lang="zh-TW" altLang="en-US" dirty="0" smtClean="0"/>
              <a:t>個</a:t>
            </a:r>
            <a:r>
              <a:rPr lang="zh-TW" altLang="en-US" dirty="0" smtClean="0"/>
              <a:t>點</a:t>
            </a:r>
            <a:endParaRPr lang="en-US" altLang="zh-TW" dirty="0"/>
          </a:p>
          <a:p>
            <a:pPr marL="0" indent="0">
              <a:buNone/>
            </a:pPr>
            <a:r>
              <a:rPr lang="en-US" altLang="zh-TW" dirty="0" smtClean="0">
                <a:solidFill>
                  <a:srgbClr val="FF0000"/>
                </a:solidFill>
              </a:rPr>
              <a:t>&gt; </a:t>
            </a:r>
            <a:r>
              <a:rPr lang="en-US" altLang="zh-TW" dirty="0" err="1" smtClean="0">
                <a:solidFill>
                  <a:srgbClr val="FF0000"/>
                </a:solidFill>
              </a:rPr>
              <a:t>yfit</a:t>
            </a:r>
            <a:r>
              <a:rPr lang="en-US" altLang="zh-TW" dirty="0">
                <a:solidFill>
                  <a:srgbClr val="FF0000"/>
                </a:solidFill>
              </a:rPr>
              <a:t>&lt;-</a:t>
            </a:r>
            <a:r>
              <a:rPr lang="en-US" altLang="zh-TW" dirty="0" err="1">
                <a:solidFill>
                  <a:srgbClr val="00B050"/>
                </a:solidFill>
              </a:rPr>
              <a:t>dnorm</a:t>
            </a:r>
            <a:r>
              <a:rPr lang="en-US" altLang="zh-TW" dirty="0">
                <a:solidFill>
                  <a:srgbClr val="FF0000"/>
                </a:solidFill>
              </a:rPr>
              <a:t>(</a:t>
            </a:r>
            <a:r>
              <a:rPr lang="en-US" altLang="zh-TW" dirty="0" err="1">
                <a:solidFill>
                  <a:srgbClr val="FF0000"/>
                </a:solidFill>
              </a:rPr>
              <a:t>xfit,mean</a:t>
            </a:r>
            <a:r>
              <a:rPr lang="en-US" altLang="zh-TW" dirty="0">
                <a:solidFill>
                  <a:srgbClr val="FF0000"/>
                </a:solidFill>
              </a:rPr>
              <a:t>=mean(x),</a:t>
            </a:r>
            <a:r>
              <a:rPr lang="en-US" altLang="zh-TW" dirty="0" err="1">
                <a:solidFill>
                  <a:srgbClr val="FF0000"/>
                </a:solidFill>
              </a:rPr>
              <a:t>sd</a:t>
            </a:r>
            <a:r>
              <a:rPr lang="en-US" altLang="zh-TW" dirty="0">
                <a:solidFill>
                  <a:srgbClr val="FF0000"/>
                </a:solidFill>
              </a:rPr>
              <a:t>=</a:t>
            </a:r>
            <a:r>
              <a:rPr lang="en-US" altLang="zh-TW" dirty="0" err="1">
                <a:solidFill>
                  <a:srgbClr val="FF0000"/>
                </a:solidFill>
              </a:rPr>
              <a:t>sd</a:t>
            </a:r>
            <a:r>
              <a:rPr lang="en-US" altLang="zh-TW" dirty="0">
                <a:solidFill>
                  <a:srgbClr val="FF0000"/>
                </a:solidFill>
              </a:rPr>
              <a:t>(x)) </a:t>
            </a:r>
            <a:r>
              <a:rPr lang="en-US" altLang="zh-TW" dirty="0" smtClean="0"/>
              <a:t># y</a:t>
            </a:r>
            <a:r>
              <a:rPr lang="zh-TW" altLang="en-US" dirty="0" smtClean="0"/>
              <a:t>軸將</a:t>
            </a:r>
            <a:r>
              <a:rPr lang="en-US" altLang="zh-TW" dirty="0" smtClean="0"/>
              <a:t>x</a:t>
            </a:r>
            <a:r>
              <a:rPr lang="zh-TW" altLang="en-US" dirty="0" smtClean="0"/>
              <a:t>值代入常態</a:t>
            </a:r>
            <a:endParaRPr lang="en-US" altLang="zh-TW" dirty="0"/>
          </a:p>
          <a:p>
            <a:pPr marL="0" indent="0">
              <a:buNone/>
            </a:pPr>
            <a:r>
              <a:rPr lang="en-US" altLang="zh-TW" dirty="0" smtClean="0">
                <a:solidFill>
                  <a:srgbClr val="FF0000"/>
                </a:solidFill>
              </a:rPr>
              <a:t>&gt; </a:t>
            </a:r>
            <a:r>
              <a:rPr lang="en-US" altLang="zh-TW" dirty="0" err="1" smtClean="0">
                <a:solidFill>
                  <a:srgbClr val="FF0000"/>
                </a:solidFill>
              </a:rPr>
              <a:t>yfit</a:t>
            </a:r>
            <a:r>
              <a:rPr lang="en-US" altLang="zh-TW" dirty="0" smtClean="0">
                <a:solidFill>
                  <a:srgbClr val="FF0000"/>
                </a:solidFill>
              </a:rPr>
              <a:t> </a:t>
            </a:r>
            <a:r>
              <a:rPr lang="en-US" altLang="zh-TW" dirty="0">
                <a:solidFill>
                  <a:srgbClr val="FF0000"/>
                </a:solidFill>
              </a:rPr>
              <a:t>&lt;- </a:t>
            </a:r>
            <a:r>
              <a:rPr lang="en-US" altLang="zh-TW" dirty="0" err="1">
                <a:solidFill>
                  <a:srgbClr val="00B050"/>
                </a:solidFill>
              </a:rPr>
              <a:t>yfit</a:t>
            </a:r>
            <a:r>
              <a:rPr lang="en-US" altLang="zh-TW" dirty="0">
                <a:solidFill>
                  <a:srgbClr val="00B050"/>
                </a:solidFill>
              </a:rPr>
              <a:t>*diff(</a:t>
            </a:r>
            <a:r>
              <a:rPr lang="en-US" altLang="zh-TW" dirty="0" err="1">
                <a:solidFill>
                  <a:srgbClr val="00B050"/>
                </a:solidFill>
              </a:rPr>
              <a:t>h$mids</a:t>
            </a:r>
            <a:r>
              <a:rPr lang="en-US" altLang="zh-TW" dirty="0">
                <a:solidFill>
                  <a:srgbClr val="00B050"/>
                </a:solidFill>
              </a:rPr>
              <a:t>[1:2])</a:t>
            </a:r>
            <a:r>
              <a:rPr lang="en-US" altLang="zh-TW" dirty="0">
                <a:solidFill>
                  <a:srgbClr val="FF0000"/>
                </a:solidFill>
              </a:rPr>
              <a:t>*length(x) </a:t>
            </a:r>
            <a:r>
              <a:rPr lang="zh-TW" altLang="en-US" dirty="0" smtClean="0">
                <a:solidFill>
                  <a:srgbClr val="FF0000"/>
                </a:solidFill>
              </a:rPr>
              <a:t> </a:t>
            </a:r>
            <a:r>
              <a:rPr lang="en-US" altLang="zh-TW" dirty="0" smtClean="0"/>
              <a:t>#</a:t>
            </a:r>
            <a:r>
              <a:rPr lang="zh-TW" altLang="en-US" dirty="0" smtClean="0"/>
              <a:t> 綠色是</a:t>
            </a:r>
            <a:r>
              <a:rPr lang="zh-TW" altLang="en-US" dirty="0" smtClean="0"/>
              <a:t>機率</a:t>
            </a:r>
            <a:r>
              <a:rPr lang="en-US" altLang="zh-TW" dirty="0" smtClean="0"/>
              <a:t>(</a:t>
            </a:r>
            <a:r>
              <a:rPr lang="zh-TW" altLang="en-US" dirty="0" smtClean="0"/>
              <a:t>乘</a:t>
            </a:r>
            <a:r>
              <a:rPr lang="en-US" altLang="zh-TW" dirty="0" smtClean="0"/>
              <a:t>n</a:t>
            </a:r>
            <a:r>
              <a:rPr lang="zh-TW" altLang="en-US" dirty="0" smtClean="0"/>
              <a:t>轉為次數</a:t>
            </a:r>
            <a:r>
              <a:rPr lang="en-US" altLang="zh-TW" dirty="0" smtClean="0"/>
              <a:t>)</a:t>
            </a:r>
            <a:endParaRPr lang="en-US" altLang="zh-TW" dirty="0"/>
          </a:p>
          <a:p>
            <a:pPr marL="0" indent="0">
              <a:buNone/>
            </a:pPr>
            <a:r>
              <a:rPr lang="en-US" altLang="zh-TW" dirty="0" smtClean="0">
                <a:solidFill>
                  <a:srgbClr val="FF0000"/>
                </a:solidFill>
              </a:rPr>
              <a:t>&gt; lines(</a:t>
            </a:r>
            <a:r>
              <a:rPr lang="en-US" altLang="zh-TW" dirty="0" err="1" smtClean="0">
                <a:solidFill>
                  <a:srgbClr val="FF0000"/>
                </a:solidFill>
              </a:rPr>
              <a:t>xfit</a:t>
            </a:r>
            <a:r>
              <a:rPr lang="en-US" altLang="zh-TW" dirty="0">
                <a:solidFill>
                  <a:srgbClr val="FF0000"/>
                </a:solidFill>
              </a:rPr>
              <a:t>, </a:t>
            </a:r>
            <a:r>
              <a:rPr lang="en-US" altLang="zh-TW" dirty="0" err="1">
                <a:solidFill>
                  <a:srgbClr val="FF0000"/>
                </a:solidFill>
              </a:rPr>
              <a:t>yfit</a:t>
            </a:r>
            <a:r>
              <a:rPr lang="en-US" altLang="zh-TW" dirty="0">
                <a:solidFill>
                  <a:srgbClr val="FF0000"/>
                </a:solidFill>
              </a:rPr>
              <a:t>, col</a:t>
            </a:r>
            <a:r>
              <a:rPr lang="en-US" altLang="zh-TW" dirty="0" smtClean="0">
                <a:solidFill>
                  <a:srgbClr val="FF0000"/>
                </a:solidFill>
              </a:rPr>
              <a:t>=“blue”, </a:t>
            </a:r>
            <a:r>
              <a:rPr lang="en-US" altLang="zh-TW" dirty="0" err="1">
                <a:solidFill>
                  <a:srgbClr val="FF0000"/>
                </a:solidFill>
              </a:rPr>
              <a:t>lwd</a:t>
            </a:r>
            <a:r>
              <a:rPr lang="en-US" altLang="zh-TW" dirty="0">
                <a:solidFill>
                  <a:srgbClr val="FF0000"/>
                </a:solidFill>
              </a:rPr>
              <a:t>=2</a:t>
            </a:r>
            <a:r>
              <a:rPr lang="en-US" altLang="zh-TW" dirty="0" smtClean="0">
                <a:solidFill>
                  <a:srgbClr val="FF0000"/>
                </a:solidFill>
              </a:rPr>
              <a:t>)</a:t>
            </a:r>
            <a:r>
              <a:rPr lang="en-US" altLang="zh-TW" dirty="0"/>
              <a:t> </a:t>
            </a:r>
            <a:r>
              <a:rPr lang="zh-TW" altLang="en-US" dirty="0" smtClean="0"/>
              <a:t> </a:t>
            </a:r>
            <a:r>
              <a:rPr lang="en-US" altLang="zh-TW" dirty="0" smtClean="0"/>
              <a:t># </a:t>
            </a:r>
            <a:r>
              <a:rPr lang="zh-TW" altLang="en-US" dirty="0" smtClean="0"/>
              <a:t>加藍色常態</a:t>
            </a:r>
            <a:r>
              <a:rPr lang="zh-TW" altLang="en-US" dirty="0"/>
              <a:t>曲線</a:t>
            </a:r>
            <a:endParaRPr lang="en-US" altLang="zh-TW" dirty="0"/>
          </a:p>
          <a:p>
            <a:pPr marL="0" indent="0">
              <a:buNone/>
            </a:pPr>
            <a:endParaRPr lang="zh-TW" altLang="en-US" dirty="0">
              <a:solidFill>
                <a:srgbClr val="FF0000"/>
              </a:solidFill>
            </a:endParaRPr>
          </a:p>
        </p:txBody>
      </p:sp>
    </p:spTree>
    <p:extLst>
      <p:ext uri="{BB962C8B-B14F-4D97-AF65-F5344CB8AC3E}">
        <p14:creationId xmlns:p14="http://schemas.microsoft.com/office/powerpoint/2010/main" val="11740215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a:t>
            </a:r>
            <a:r>
              <a:rPr lang="zh-TW" altLang="en-US" b="1" dirty="0" smtClean="0">
                <a:solidFill>
                  <a:srgbClr val="00B050"/>
                </a:solidFill>
              </a:rPr>
              <a:t>圖</a:t>
            </a:r>
            <a:r>
              <a:rPr lang="en-US" altLang="zh-TW" b="1" dirty="0" smtClean="0">
                <a:solidFill>
                  <a:srgbClr val="C00000"/>
                </a:solidFill>
              </a:rPr>
              <a:t>(</a:t>
            </a:r>
            <a:r>
              <a:rPr lang="zh-TW" altLang="en-US" b="1" dirty="0">
                <a:solidFill>
                  <a:srgbClr val="C00000"/>
                </a:solidFill>
              </a:rPr>
              <a:t>加常態曲線</a:t>
            </a:r>
            <a:r>
              <a:rPr lang="en-US" altLang="zh-TW" b="1" dirty="0" smtClean="0">
                <a:solidFill>
                  <a:srgbClr val="C00000"/>
                </a:solidFill>
              </a:rPr>
              <a:t>)</a:t>
            </a:r>
            <a:endParaRPr lang="zh-TW" altLang="en-US" dirty="0"/>
          </a:p>
        </p:txBody>
      </p:sp>
      <p:sp>
        <p:nvSpPr>
          <p:cNvPr id="3" name="內容版面配置區 2"/>
          <p:cNvSpPr>
            <a:spLocks noGrp="1"/>
          </p:cNvSpPr>
          <p:nvPr>
            <p:ph idx="1"/>
          </p:nvPr>
        </p:nvSpPr>
        <p:spPr>
          <a:xfrm>
            <a:off x="457200" y="1600200"/>
            <a:ext cx="8435280" cy="4876800"/>
          </a:xfrm>
        </p:spPr>
        <p:txBody>
          <a:bodyPr>
            <a:normAutofit fontScale="55000" lnSpcReduction="20000"/>
          </a:bodyPr>
          <a:lstStyle/>
          <a:p>
            <a:pPr marL="0" indent="0">
              <a:buNone/>
            </a:pPr>
            <a:r>
              <a:rPr lang="en-US" altLang="zh-TW" dirty="0">
                <a:solidFill>
                  <a:srgbClr val="FF0000"/>
                </a:solidFill>
              </a:rPr>
              <a:t>&gt; h</a:t>
            </a:r>
          </a:p>
          <a:p>
            <a:pPr marL="0" indent="0">
              <a:buNone/>
            </a:pPr>
            <a:r>
              <a:rPr lang="en-US" altLang="zh-TW" dirty="0">
                <a:solidFill>
                  <a:srgbClr val="0070C0"/>
                </a:solidFill>
              </a:rPr>
              <a:t>$breaks</a:t>
            </a:r>
          </a:p>
          <a:p>
            <a:pPr marL="0" indent="0">
              <a:buNone/>
            </a:pPr>
            <a:r>
              <a:rPr lang="en-US" altLang="zh-TW" dirty="0">
                <a:solidFill>
                  <a:srgbClr val="0070C0"/>
                </a:solidFill>
              </a:rPr>
              <a:t> [1] 10 12 14 16 18 20 22 24 26 28 30 32 34</a:t>
            </a:r>
          </a:p>
          <a:p>
            <a:pPr marL="0" indent="0">
              <a:buNone/>
            </a:pPr>
            <a:endParaRPr lang="en-US" altLang="zh-TW" dirty="0">
              <a:solidFill>
                <a:srgbClr val="0070C0"/>
              </a:solidFill>
            </a:endParaRPr>
          </a:p>
          <a:p>
            <a:pPr marL="0" indent="0">
              <a:buNone/>
            </a:pPr>
            <a:r>
              <a:rPr lang="en-US" altLang="zh-TW" dirty="0">
                <a:solidFill>
                  <a:srgbClr val="0070C0"/>
                </a:solidFill>
              </a:rPr>
              <a:t>$counts</a:t>
            </a:r>
          </a:p>
          <a:p>
            <a:pPr marL="0" indent="0">
              <a:buNone/>
            </a:pPr>
            <a:r>
              <a:rPr lang="en-US" altLang="zh-TW" dirty="0">
                <a:solidFill>
                  <a:srgbClr val="0070C0"/>
                </a:solidFill>
              </a:rPr>
              <a:t> [1] 2 1 7 3 5 5 2 2 1 0 2 2</a:t>
            </a:r>
          </a:p>
          <a:p>
            <a:pPr marL="0" indent="0">
              <a:buNone/>
            </a:pPr>
            <a:endParaRPr lang="en-US" altLang="zh-TW" dirty="0">
              <a:solidFill>
                <a:srgbClr val="0070C0"/>
              </a:solidFill>
            </a:endParaRPr>
          </a:p>
          <a:p>
            <a:pPr marL="0" indent="0">
              <a:buNone/>
            </a:pPr>
            <a:r>
              <a:rPr lang="en-US" altLang="zh-TW" dirty="0">
                <a:solidFill>
                  <a:srgbClr val="0070C0"/>
                </a:solidFill>
              </a:rPr>
              <a:t>$density</a:t>
            </a:r>
          </a:p>
          <a:p>
            <a:pPr marL="0" indent="0">
              <a:buNone/>
            </a:pPr>
            <a:r>
              <a:rPr lang="en-US" altLang="zh-TW" dirty="0">
                <a:solidFill>
                  <a:srgbClr val="0070C0"/>
                </a:solidFill>
              </a:rPr>
              <a:t> [1] 0.031250 0.015625 0.109375 0.046875 0.078125 0.078125 0.031250 0.031250 0.015625 0.000000 0.031250 0.031250</a:t>
            </a:r>
          </a:p>
          <a:p>
            <a:pPr marL="0" indent="0">
              <a:buNone/>
            </a:pPr>
            <a:endParaRPr lang="en-US" altLang="zh-TW" dirty="0">
              <a:solidFill>
                <a:srgbClr val="0070C0"/>
              </a:solidFill>
            </a:endParaRPr>
          </a:p>
          <a:p>
            <a:pPr marL="0" indent="0">
              <a:buNone/>
            </a:pPr>
            <a:r>
              <a:rPr lang="en-US" altLang="zh-TW" dirty="0">
                <a:solidFill>
                  <a:srgbClr val="0070C0"/>
                </a:solidFill>
              </a:rPr>
              <a:t>$</a:t>
            </a:r>
            <a:r>
              <a:rPr lang="en-US" altLang="zh-TW" dirty="0" err="1">
                <a:solidFill>
                  <a:srgbClr val="0070C0"/>
                </a:solidFill>
              </a:rPr>
              <a:t>mids</a:t>
            </a:r>
            <a:endParaRPr lang="en-US" altLang="zh-TW" dirty="0">
              <a:solidFill>
                <a:srgbClr val="0070C0"/>
              </a:solidFill>
            </a:endParaRPr>
          </a:p>
          <a:p>
            <a:pPr marL="0" indent="0">
              <a:buNone/>
            </a:pPr>
            <a:r>
              <a:rPr lang="en-US" altLang="zh-TW" dirty="0">
                <a:solidFill>
                  <a:srgbClr val="0070C0"/>
                </a:solidFill>
              </a:rPr>
              <a:t> [1] 11 13 15 17 19 21 23 25 27 29 31 33</a:t>
            </a:r>
          </a:p>
          <a:p>
            <a:pPr marL="0" indent="0">
              <a:buNone/>
            </a:pPr>
            <a:endParaRPr lang="en-US" altLang="zh-TW" dirty="0">
              <a:solidFill>
                <a:srgbClr val="0070C0"/>
              </a:solidFill>
            </a:endParaRPr>
          </a:p>
          <a:p>
            <a:pPr marL="0" indent="0">
              <a:buNone/>
            </a:pPr>
            <a:r>
              <a:rPr lang="en-US" altLang="zh-TW" dirty="0">
                <a:solidFill>
                  <a:srgbClr val="0070C0"/>
                </a:solidFill>
              </a:rPr>
              <a:t>$</a:t>
            </a:r>
            <a:r>
              <a:rPr lang="en-US" altLang="zh-TW" dirty="0" err="1">
                <a:solidFill>
                  <a:srgbClr val="0070C0"/>
                </a:solidFill>
              </a:rPr>
              <a:t>xname</a:t>
            </a:r>
            <a:endParaRPr lang="en-US" altLang="zh-TW" dirty="0">
              <a:solidFill>
                <a:srgbClr val="0070C0"/>
              </a:solidFill>
            </a:endParaRPr>
          </a:p>
          <a:p>
            <a:pPr marL="0" indent="0">
              <a:buNone/>
            </a:pPr>
            <a:r>
              <a:rPr lang="en-US" altLang="zh-TW" dirty="0">
                <a:solidFill>
                  <a:srgbClr val="0070C0"/>
                </a:solidFill>
              </a:rPr>
              <a:t>[1] "x"</a:t>
            </a:r>
          </a:p>
          <a:p>
            <a:pPr marL="0" indent="0">
              <a:buNone/>
            </a:pPr>
            <a:endParaRPr lang="en-US" altLang="zh-TW" dirty="0">
              <a:solidFill>
                <a:srgbClr val="0070C0"/>
              </a:solidFill>
            </a:endParaRPr>
          </a:p>
          <a:p>
            <a:pPr marL="0" indent="0">
              <a:buNone/>
            </a:pPr>
            <a:r>
              <a:rPr lang="en-US" altLang="zh-TW" dirty="0">
                <a:solidFill>
                  <a:srgbClr val="0070C0"/>
                </a:solidFill>
              </a:rPr>
              <a:t>$</a:t>
            </a:r>
            <a:r>
              <a:rPr lang="en-US" altLang="zh-TW" dirty="0" err="1">
                <a:solidFill>
                  <a:srgbClr val="0070C0"/>
                </a:solidFill>
              </a:rPr>
              <a:t>equidist</a:t>
            </a:r>
            <a:endParaRPr lang="en-US" altLang="zh-TW" dirty="0">
              <a:solidFill>
                <a:srgbClr val="0070C0"/>
              </a:solidFill>
            </a:endParaRPr>
          </a:p>
          <a:p>
            <a:pPr marL="0" indent="0">
              <a:buNone/>
            </a:pPr>
            <a:r>
              <a:rPr lang="en-US" altLang="zh-TW" dirty="0">
                <a:solidFill>
                  <a:srgbClr val="0070C0"/>
                </a:solidFill>
              </a:rPr>
              <a:t>[1] TRUE</a:t>
            </a:r>
          </a:p>
          <a:p>
            <a:pPr marL="0" indent="0">
              <a:buNone/>
            </a:pPr>
            <a:endParaRPr lang="en-US" altLang="zh-TW" dirty="0">
              <a:solidFill>
                <a:srgbClr val="0070C0"/>
              </a:solidFill>
            </a:endParaRPr>
          </a:p>
          <a:p>
            <a:pPr marL="0" indent="0">
              <a:buNone/>
            </a:pPr>
            <a:r>
              <a:rPr lang="en-US" altLang="zh-TW" dirty="0" err="1">
                <a:solidFill>
                  <a:srgbClr val="0070C0"/>
                </a:solidFill>
              </a:rPr>
              <a:t>attr</a:t>
            </a:r>
            <a:r>
              <a:rPr lang="en-US" altLang="zh-TW" dirty="0">
                <a:solidFill>
                  <a:srgbClr val="0070C0"/>
                </a:solidFill>
              </a:rPr>
              <a:t>(,"class")</a:t>
            </a:r>
          </a:p>
          <a:p>
            <a:pPr marL="0" indent="0">
              <a:buNone/>
            </a:pPr>
            <a:r>
              <a:rPr lang="en-US" altLang="zh-TW" dirty="0">
                <a:solidFill>
                  <a:srgbClr val="0070C0"/>
                </a:solidFill>
              </a:rPr>
              <a:t>[1] "histogram"</a:t>
            </a:r>
          </a:p>
          <a:p>
            <a:pPr marL="0" indent="0">
              <a:buNone/>
            </a:pPr>
            <a:r>
              <a:rPr lang="en-US" altLang="zh-TW" dirty="0">
                <a:solidFill>
                  <a:srgbClr val="FF0000"/>
                </a:solidFill>
              </a:rPr>
              <a:t>&gt; </a:t>
            </a:r>
            <a:r>
              <a:rPr lang="en-US" altLang="zh-TW" dirty="0" err="1">
                <a:solidFill>
                  <a:srgbClr val="FF0000"/>
                </a:solidFill>
              </a:rPr>
              <a:t>h$mids</a:t>
            </a:r>
            <a:r>
              <a:rPr lang="en-US" altLang="zh-TW" dirty="0">
                <a:solidFill>
                  <a:srgbClr val="FF0000"/>
                </a:solidFill>
              </a:rPr>
              <a:t>[1:2]</a:t>
            </a:r>
          </a:p>
          <a:p>
            <a:pPr marL="0" indent="0">
              <a:buNone/>
            </a:pPr>
            <a:r>
              <a:rPr lang="en-US" altLang="zh-TW" dirty="0">
                <a:solidFill>
                  <a:srgbClr val="0070C0"/>
                </a:solidFill>
              </a:rPr>
              <a:t>[1] 11 13</a:t>
            </a:r>
            <a:endParaRPr lang="zh-TW" altLang="en-US" dirty="0">
              <a:solidFill>
                <a:srgbClr val="0070C0"/>
              </a:solidFill>
            </a:endParaRPr>
          </a:p>
        </p:txBody>
      </p:sp>
    </p:spTree>
    <p:extLst>
      <p:ext uri="{BB962C8B-B14F-4D97-AF65-F5344CB8AC3E}">
        <p14:creationId xmlns:p14="http://schemas.microsoft.com/office/powerpoint/2010/main" val="11070797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Histograms</a:t>
            </a:r>
            <a:r>
              <a:rPr lang="zh-TW" altLang="en-US" b="1" dirty="0">
                <a:solidFill>
                  <a:srgbClr val="00B050"/>
                </a:solidFill>
              </a:rPr>
              <a:t>直方</a:t>
            </a:r>
            <a:r>
              <a:rPr lang="zh-TW" altLang="en-US" b="1" dirty="0" smtClean="0">
                <a:solidFill>
                  <a:srgbClr val="00B050"/>
                </a:solidFill>
              </a:rPr>
              <a:t>圖</a:t>
            </a:r>
            <a:r>
              <a:rPr lang="en-US" altLang="zh-TW" b="1" dirty="0" smtClean="0">
                <a:solidFill>
                  <a:srgbClr val="C00000"/>
                </a:solidFill>
              </a:rPr>
              <a:t>(</a:t>
            </a:r>
            <a:r>
              <a:rPr lang="zh-TW" altLang="en-US" b="1" dirty="0">
                <a:solidFill>
                  <a:srgbClr val="C00000"/>
                </a:solidFill>
              </a:rPr>
              <a:t>加常態曲線</a:t>
            </a:r>
            <a:r>
              <a:rPr lang="en-US" altLang="zh-TW" b="1" dirty="0" smtClean="0">
                <a:solidFill>
                  <a:srgbClr val="C00000"/>
                </a:solidFill>
              </a:rPr>
              <a:t>)</a:t>
            </a:r>
            <a:endParaRPr lang="zh-TW" altLang="en-US" dirty="0"/>
          </a:p>
        </p:txBody>
      </p:sp>
      <p:pic>
        <p:nvPicPr>
          <p:cNvPr id="5" name="圖片 4"/>
          <p:cNvPicPr>
            <a:picLocks noChangeAspect="1"/>
          </p:cNvPicPr>
          <p:nvPr/>
        </p:nvPicPr>
        <p:blipFill>
          <a:blip r:embed="rId3"/>
          <a:stretch>
            <a:fillRect/>
          </a:stretch>
        </p:blipFill>
        <p:spPr>
          <a:xfrm>
            <a:off x="29200" y="1700808"/>
            <a:ext cx="8955676" cy="4346651"/>
          </a:xfrm>
          <a:prstGeom prst="rect">
            <a:avLst/>
          </a:prstGeom>
        </p:spPr>
      </p:pic>
    </p:spTree>
    <p:extLst>
      <p:ext uri="{BB962C8B-B14F-4D97-AF65-F5344CB8AC3E}">
        <p14:creationId xmlns:p14="http://schemas.microsoft.com/office/powerpoint/2010/main" val="14508550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zh-TW" altLang="en-US" b="1" dirty="0" smtClean="0">
                <a:solidFill>
                  <a:srgbClr val="993366"/>
                </a:solidFill>
                <a:latin typeface="微軟正黑體" panose="020B0604030504040204" pitchFamily="34" charset="-120"/>
                <a:ea typeface="微軟正黑體" panose="020B0604030504040204" pitchFamily="34" charset="-120"/>
              </a:rPr>
              <a:t>五個數字的彙總</a:t>
            </a:r>
            <a:r>
              <a:rPr lang="en-US" altLang="zh-TW" b="1" dirty="0" smtClean="0">
                <a:solidFill>
                  <a:srgbClr val="993366"/>
                </a:solidFill>
                <a:latin typeface="微軟正黑體" panose="020B0604030504040204" pitchFamily="34" charset="-120"/>
                <a:ea typeface="微軟正黑體" panose="020B0604030504040204" pitchFamily="34" charset="-120"/>
              </a:rPr>
              <a:t>(5-number summary)</a:t>
            </a:r>
          </a:p>
        </p:txBody>
      </p:sp>
      <p:sp>
        <p:nvSpPr>
          <p:cNvPr id="4" name="內容版面配置區 3"/>
          <p:cNvSpPr>
            <a:spLocks noGrp="1"/>
          </p:cNvSpPr>
          <p:nvPr>
            <p:ph idx="1"/>
          </p:nvPr>
        </p:nvSpPr>
        <p:spPr/>
        <p:txBody>
          <a:bodyPr/>
          <a:lstStyle/>
          <a:p>
            <a:r>
              <a:rPr lang="zh-TW" altLang="en-US" sz="2800" b="1" dirty="0" smtClean="0"/>
              <a:t>一般我們拿到資料後</a:t>
            </a:r>
            <a:r>
              <a:rPr lang="zh-TW" altLang="en-US" sz="2800" b="1" dirty="0" smtClean="0">
                <a:latin typeface="新細明體" panose="02020500000000000000" pitchFamily="18" charset="-120"/>
                <a:ea typeface="新細明體" panose="02020500000000000000" pitchFamily="18" charset="-120"/>
              </a:rPr>
              <a:t>，</a:t>
            </a:r>
            <a:r>
              <a:rPr lang="zh-TW" altLang="en-US" sz="2800" b="1" dirty="0" smtClean="0">
                <a:latin typeface="微軟正黑體" panose="020B0604030504040204" pitchFamily="34" charset="-120"/>
                <a:ea typeface="微軟正黑體" panose="020B0604030504040204" pitchFamily="34" charset="-120"/>
              </a:rPr>
              <a:t>為了能快速對這組觀察值提供資訊</a:t>
            </a:r>
            <a:r>
              <a:rPr lang="zh-TW" altLang="en-US" sz="2800" b="1" dirty="0" smtClean="0">
                <a:latin typeface="新細明體" panose="02020500000000000000" pitchFamily="18" charset="-120"/>
                <a:ea typeface="新細明體" panose="02020500000000000000" pitchFamily="18" charset="-120"/>
              </a:rPr>
              <a:t>，</a:t>
            </a:r>
            <a:r>
              <a:rPr lang="zh-TW" altLang="en-US" sz="2800" b="1" dirty="0" smtClean="0">
                <a:latin typeface="微軟正黑體" panose="020B0604030504040204" pitchFamily="34" charset="-120"/>
                <a:ea typeface="微軟正黑體" panose="020B0604030504040204" pitchFamily="34" charset="-120"/>
              </a:rPr>
              <a:t>最常用的統計量就是</a:t>
            </a:r>
            <a:r>
              <a:rPr lang="zh-TW" altLang="en-US" sz="2800" b="1" dirty="0" smtClean="0">
                <a:solidFill>
                  <a:srgbClr val="993366"/>
                </a:solidFill>
              </a:rPr>
              <a:t>五個數</a:t>
            </a:r>
            <a:r>
              <a:rPr lang="zh-TW" altLang="en-US" sz="2800" b="1" dirty="0">
                <a:solidFill>
                  <a:srgbClr val="993366"/>
                </a:solidFill>
              </a:rPr>
              <a:t>彙總</a:t>
            </a:r>
            <a:r>
              <a:rPr lang="en-US" altLang="zh-TW" sz="2800" b="1" dirty="0">
                <a:solidFill>
                  <a:srgbClr val="993366"/>
                </a:solidFill>
              </a:rPr>
              <a:t>(five-number summary</a:t>
            </a:r>
            <a:r>
              <a:rPr lang="en-US" altLang="zh-TW" sz="2800" b="1" dirty="0" smtClean="0">
                <a:solidFill>
                  <a:srgbClr val="993366"/>
                </a:solidFill>
              </a:rPr>
              <a:t>)</a:t>
            </a:r>
            <a:r>
              <a:rPr lang="zh-TW" altLang="en-US" sz="2800" b="1" dirty="0" smtClean="0">
                <a:latin typeface="新細明體" panose="02020500000000000000" pitchFamily="18" charset="-120"/>
                <a:ea typeface="新細明體" panose="02020500000000000000" pitchFamily="18" charset="-120"/>
              </a:rPr>
              <a:t>，</a:t>
            </a:r>
            <a:r>
              <a:rPr lang="zh-TW" altLang="en-US" sz="2800" b="1" dirty="0" smtClean="0">
                <a:latin typeface="微軟正黑體" panose="020B0604030504040204" pitchFamily="34" charset="-120"/>
                <a:ea typeface="微軟正黑體" panose="020B0604030504040204" pitchFamily="34" charset="-120"/>
              </a:rPr>
              <a:t>也就</a:t>
            </a:r>
            <a:r>
              <a:rPr lang="zh-TW" altLang="en-US" sz="2800" b="1" dirty="0" smtClean="0"/>
              <a:t>是</a:t>
            </a:r>
            <a:r>
              <a:rPr lang="zh-TW" altLang="en-US" sz="2800" b="1" dirty="0"/>
              <a:t>利用下列五個數來匯總資料。</a:t>
            </a:r>
            <a:endParaRPr lang="en-US" altLang="zh-TW" sz="2800" b="1" dirty="0"/>
          </a:p>
          <a:p>
            <a:pPr lvl="1"/>
            <a:r>
              <a:rPr lang="zh-TW" altLang="zh-TW" sz="2800" b="1" dirty="0"/>
              <a:t>最小值</a:t>
            </a:r>
            <a:endParaRPr lang="zh-TW" altLang="en-US" sz="2800" b="1" dirty="0"/>
          </a:p>
          <a:p>
            <a:pPr lvl="1"/>
            <a:r>
              <a:rPr lang="zh-TW" altLang="zh-TW" sz="2800" b="1" dirty="0"/>
              <a:t>第一四分位數 </a:t>
            </a:r>
            <a:r>
              <a:rPr lang="en-US" altLang="zh-TW" sz="2800" b="1" dirty="0"/>
              <a:t>(</a:t>
            </a:r>
            <a:r>
              <a:rPr lang="zh-TW" altLang="zh-TW" sz="2800" b="1" i="1" dirty="0"/>
              <a:t>Q</a:t>
            </a:r>
            <a:r>
              <a:rPr lang="zh-TW" altLang="zh-TW" sz="2800" b="1" baseline="-25000" dirty="0"/>
              <a:t>1</a:t>
            </a:r>
            <a:r>
              <a:rPr lang="en-US" altLang="zh-TW" sz="2800" b="1" dirty="0" smtClean="0"/>
              <a:t>)</a:t>
            </a:r>
            <a:r>
              <a:rPr lang="zh-TW" altLang="en-US" sz="2800" b="1" dirty="0" smtClean="0"/>
              <a:t> </a:t>
            </a:r>
            <a:r>
              <a:rPr lang="en-US" altLang="zh-TW" sz="2800" b="1" dirty="0" smtClean="0"/>
              <a:t>(25</a:t>
            </a:r>
            <a:r>
              <a:rPr lang="zh-TW" altLang="en-US" sz="2800" b="1" dirty="0" smtClean="0"/>
              <a:t>百分位數</a:t>
            </a:r>
            <a:r>
              <a:rPr lang="en-US" altLang="zh-TW" sz="2800" b="1" dirty="0" smtClean="0"/>
              <a:t>)</a:t>
            </a:r>
            <a:endParaRPr lang="en-US" altLang="zh-TW" sz="2800" b="1" dirty="0"/>
          </a:p>
          <a:p>
            <a:pPr lvl="1"/>
            <a:r>
              <a:rPr lang="zh-TW" altLang="zh-TW" sz="2800" b="1" dirty="0" smtClean="0"/>
              <a:t>中位數</a:t>
            </a:r>
            <a:r>
              <a:rPr lang="en-US" altLang="zh-TW" sz="2800" b="1" dirty="0" smtClean="0"/>
              <a:t>(</a:t>
            </a:r>
            <a:r>
              <a:rPr lang="zh-TW" altLang="zh-TW" sz="2800" b="1" dirty="0" smtClean="0"/>
              <a:t>第</a:t>
            </a:r>
            <a:r>
              <a:rPr lang="zh-TW" altLang="en-US" sz="2800" b="1" dirty="0" smtClean="0"/>
              <a:t>二</a:t>
            </a:r>
            <a:r>
              <a:rPr lang="zh-TW" altLang="zh-TW" sz="2800" b="1" dirty="0" smtClean="0"/>
              <a:t>四分位數</a:t>
            </a:r>
            <a:r>
              <a:rPr lang="en-US" altLang="zh-TW" sz="2800" b="1" dirty="0" smtClean="0"/>
              <a:t>)</a:t>
            </a:r>
            <a:r>
              <a:rPr lang="zh-TW" altLang="zh-TW" sz="2800" b="1" dirty="0" smtClean="0"/>
              <a:t> </a:t>
            </a:r>
            <a:r>
              <a:rPr lang="en-US" altLang="zh-TW" sz="2800" b="1" dirty="0"/>
              <a:t>(</a:t>
            </a:r>
            <a:r>
              <a:rPr lang="zh-TW" altLang="zh-TW" sz="2800" b="1" i="1" dirty="0"/>
              <a:t>Q</a:t>
            </a:r>
            <a:r>
              <a:rPr lang="zh-TW" altLang="zh-TW" sz="2800" b="1" baseline="-25000" dirty="0"/>
              <a:t>2</a:t>
            </a:r>
            <a:r>
              <a:rPr lang="en-US" altLang="zh-TW" sz="2800" b="1" dirty="0" smtClean="0"/>
              <a:t>)</a:t>
            </a:r>
            <a:r>
              <a:rPr lang="zh-TW" altLang="en-US" sz="2800" b="1" dirty="0" smtClean="0"/>
              <a:t> </a:t>
            </a:r>
            <a:r>
              <a:rPr lang="en-US" altLang="zh-TW" sz="2800" b="1" dirty="0" smtClean="0"/>
              <a:t>(50</a:t>
            </a:r>
            <a:r>
              <a:rPr lang="zh-TW" altLang="en-US" sz="2800" b="1" dirty="0" smtClean="0"/>
              <a:t>百分</a:t>
            </a:r>
            <a:r>
              <a:rPr lang="zh-TW" altLang="en-US" sz="2800" b="1" dirty="0"/>
              <a:t>位數</a:t>
            </a:r>
            <a:r>
              <a:rPr lang="en-US" altLang="zh-TW" sz="2800" b="1" dirty="0" smtClean="0"/>
              <a:t>)</a:t>
            </a:r>
            <a:endParaRPr lang="en-US" altLang="zh-TW" sz="2800" b="1" dirty="0"/>
          </a:p>
          <a:p>
            <a:pPr lvl="1"/>
            <a:r>
              <a:rPr lang="zh-TW" altLang="zh-TW" sz="2800" b="1" dirty="0"/>
              <a:t>第三四分位數 </a:t>
            </a:r>
            <a:r>
              <a:rPr lang="en-US" altLang="zh-TW" sz="2800" b="1" dirty="0"/>
              <a:t>(</a:t>
            </a:r>
            <a:r>
              <a:rPr lang="zh-TW" altLang="zh-TW" sz="2800" b="1" i="1" dirty="0"/>
              <a:t>Q</a:t>
            </a:r>
            <a:r>
              <a:rPr lang="zh-TW" altLang="zh-TW" sz="2800" b="1" baseline="-25000" dirty="0"/>
              <a:t>3</a:t>
            </a:r>
            <a:r>
              <a:rPr lang="en-US" altLang="zh-TW" sz="2800" b="1" dirty="0" smtClean="0"/>
              <a:t>)</a:t>
            </a:r>
            <a:r>
              <a:rPr lang="zh-TW" altLang="en-US" sz="2800" b="1" dirty="0" smtClean="0"/>
              <a:t> </a:t>
            </a:r>
            <a:r>
              <a:rPr lang="en-US" altLang="zh-TW" sz="2800" b="1" dirty="0" smtClean="0"/>
              <a:t>(75</a:t>
            </a:r>
            <a:r>
              <a:rPr lang="zh-TW" altLang="en-US" sz="2800" b="1" dirty="0"/>
              <a:t>百分位數</a:t>
            </a:r>
            <a:r>
              <a:rPr lang="en-US" altLang="zh-TW" sz="2800" b="1" dirty="0" smtClean="0"/>
              <a:t>)</a:t>
            </a:r>
            <a:endParaRPr lang="en-US" altLang="zh-TW" sz="2800" b="1" dirty="0"/>
          </a:p>
          <a:p>
            <a:pPr lvl="1"/>
            <a:r>
              <a:rPr lang="zh-TW" altLang="zh-TW" sz="2800" b="1" dirty="0"/>
              <a:t>最大值</a:t>
            </a:r>
            <a:endParaRPr lang="zh-TW" altLang="en-US" sz="2800" b="1" dirty="0"/>
          </a:p>
          <a:p>
            <a:endParaRPr lang="zh-TW" altLang="en-US" dirty="0"/>
          </a:p>
        </p:txBody>
      </p:sp>
    </p:spTree>
    <p:extLst>
      <p:ext uri="{BB962C8B-B14F-4D97-AF65-F5344CB8AC3E}">
        <p14:creationId xmlns:p14="http://schemas.microsoft.com/office/powerpoint/2010/main" val="36056333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b="1" dirty="0" smtClean="0">
                <a:solidFill>
                  <a:srgbClr val="993366"/>
                </a:solidFill>
                <a:latin typeface="微軟正黑體" panose="020B0604030504040204" pitchFamily="34" charset="-120"/>
              </a:rPr>
              <a:t>盒形圖</a:t>
            </a:r>
            <a:r>
              <a:rPr lang="en-US" altLang="zh-TW" b="1" dirty="0" smtClean="0">
                <a:solidFill>
                  <a:srgbClr val="993366"/>
                </a:solidFill>
                <a:latin typeface="微軟正黑體" panose="020B0604030504040204" pitchFamily="34" charset="-120"/>
              </a:rPr>
              <a:t>(Box plot)</a:t>
            </a:r>
            <a:endParaRPr lang="en-US" altLang="zh-TW" b="1" dirty="0" smtClean="0">
              <a:solidFill>
                <a:srgbClr val="993366"/>
              </a:solidFill>
              <a:latin typeface="微軟正黑體" panose="020B0604030504040204" pitchFamily="34" charset="-120"/>
              <a:ea typeface="微軟正黑體" panose="020B0604030504040204" pitchFamily="34" charset="-120"/>
            </a:endParaRPr>
          </a:p>
        </p:txBody>
      </p:sp>
      <p:sp>
        <p:nvSpPr>
          <p:cNvPr id="4" name="內容版面配置區 3"/>
          <p:cNvSpPr>
            <a:spLocks noGrp="1"/>
          </p:cNvSpPr>
          <p:nvPr>
            <p:ph idx="1"/>
          </p:nvPr>
        </p:nvSpPr>
        <p:spPr/>
        <p:txBody>
          <a:bodyPr>
            <a:normAutofit/>
          </a:bodyPr>
          <a:lstStyle/>
          <a:p>
            <a:pPr lvl="0"/>
            <a:r>
              <a:rPr lang="zh-TW" altLang="en-US" sz="2800" b="1" dirty="0" smtClean="0">
                <a:latin typeface="+mj-ea"/>
                <a:cs typeface="Times New Roman" pitchFamily="18" charset="0"/>
              </a:rPr>
              <a:t>盒</a:t>
            </a:r>
            <a:r>
              <a:rPr lang="zh-TW" altLang="en-US" sz="2800" b="1" dirty="0">
                <a:latin typeface="+mj-ea"/>
                <a:cs typeface="Times New Roman" pitchFamily="18" charset="0"/>
              </a:rPr>
              <a:t>形</a:t>
            </a:r>
            <a:r>
              <a:rPr lang="zh-TW" altLang="en-US" sz="2800" b="1" dirty="0" smtClean="0">
                <a:latin typeface="+mj-ea"/>
                <a:cs typeface="Times New Roman" pitchFamily="18" charset="0"/>
              </a:rPr>
              <a:t>圖</a:t>
            </a:r>
            <a:r>
              <a:rPr lang="en-US" altLang="zh-TW" sz="2800" b="1" dirty="0">
                <a:latin typeface="+mj-ea"/>
                <a:cs typeface="Times New Roman" pitchFamily="18" charset="0"/>
              </a:rPr>
              <a:t>(box plot)</a:t>
            </a:r>
            <a:r>
              <a:rPr lang="zh-TW" altLang="en-US" sz="2800" b="1" dirty="0">
                <a:latin typeface="+mj-ea"/>
                <a:cs typeface="Times New Roman" pitchFamily="18" charset="0"/>
              </a:rPr>
              <a:t>是根據五數彙總而繪製的圖形</a:t>
            </a:r>
            <a:r>
              <a:rPr lang="zh-TW" altLang="en-US" sz="2800" b="1" dirty="0" smtClean="0">
                <a:latin typeface="+mj-ea"/>
                <a:cs typeface="Times New Roman" pitchFamily="18" charset="0"/>
              </a:rPr>
              <a:t>。</a:t>
            </a:r>
            <a:endParaRPr lang="en-US" altLang="zh-TW" sz="2800" b="1" dirty="0" smtClean="0">
              <a:latin typeface="+mj-ea"/>
              <a:cs typeface="Times New Roman" pitchFamily="18" charset="0"/>
            </a:endParaRPr>
          </a:p>
          <a:p>
            <a:pPr lvl="0"/>
            <a:r>
              <a:rPr lang="zh-TW" altLang="en-US" sz="2800" b="1" dirty="0">
                <a:latin typeface="+mj-ea"/>
                <a:cs typeface="Times New Roman" pitchFamily="18" charset="0"/>
              </a:rPr>
              <a:t>盒形圖</a:t>
            </a:r>
            <a:r>
              <a:rPr lang="en-US" altLang="zh-TW" sz="2800" b="1" dirty="0">
                <a:latin typeface="+mj-ea"/>
                <a:cs typeface="Times New Roman" pitchFamily="18" charset="0"/>
              </a:rPr>
              <a:t>(box plot</a:t>
            </a:r>
            <a:r>
              <a:rPr lang="en-US" altLang="zh-TW" sz="2800" b="1" dirty="0" smtClean="0">
                <a:latin typeface="+mj-ea"/>
                <a:cs typeface="Times New Roman" pitchFamily="18" charset="0"/>
              </a:rPr>
              <a:t>)</a:t>
            </a:r>
            <a:r>
              <a:rPr lang="zh-TW" altLang="en-US" sz="2800" b="1" dirty="0" smtClean="0">
                <a:latin typeface="+mj-ea"/>
                <a:cs typeface="Times New Roman" pitchFamily="18" charset="0"/>
              </a:rPr>
              <a:t>也稱為箱形圖或</a:t>
            </a:r>
            <a:r>
              <a:rPr lang="zh-TW" altLang="en-US" sz="2800" b="1" dirty="0"/>
              <a:t>盒鬚</a:t>
            </a:r>
            <a:r>
              <a:rPr lang="zh-TW" altLang="en-US" sz="2800" b="1" dirty="0" smtClean="0"/>
              <a:t>圖</a:t>
            </a:r>
            <a:r>
              <a:rPr lang="en-US" altLang="zh-TW" sz="2800" dirty="0" smtClean="0"/>
              <a:t>(</a:t>
            </a:r>
            <a:r>
              <a:rPr lang="en-US" altLang="zh-TW" sz="2800" dirty="0" smtClean="0">
                <a:latin typeface="+mn-ea"/>
              </a:rPr>
              <a:t>box-and-whisker plot)</a:t>
            </a:r>
            <a:r>
              <a:rPr lang="zh-TW" altLang="en-US" sz="2800" dirty="0" smtClean="0">
                <a:latin typeface="新細明體" panose="02020500000000000000" pitchFamily="18" charset="-120"/>
                <a:ea typeface="新細明體" panose="02020500000000000000" pitchFamily="18" charset="-120"/>
              </a:rPr>
              <a:t>，</a:t>
            </a:r>
            <a:r>
              <a:rPr lang="zh-TW" altLang="en-US" sz="2800" b="1" dirty="0" smtClean="0">
                <a:latin typeface="+mn-ea"/>
              </a:rPr>
              <a:t>因其型</a:t>
            </a:r>
            <a:r>
              <a:rPr lang="zh-TW" altLang="en-US" sz="2800" b="1" dirty="0">
                <a:latin typeface="+mn-ea"/>
              </a:rPr>
              <a:t>狀如箱子而得名</a:t>
            </a:r>
            <a:r>
              <a:rPr lang="zh-TW" altLang="en-US" sz="2800" dirty="0">
                <a:latin typeface="+mn-ea"/>
              </a:rPr>
              <a:t>。</a:t>
            </a:r>
            <a:endParaRPr lang="zh-TW" altLang="en-US" sz="2800" dirty="0">
              <a:latin typeface="+mn-ea"/>
              <a:cs typeface="Times New Roman" pitchFamily="18" charset="0"/>
            </a:endParaRPr>
          </a:p>
          <a:p>
            <a:pPr lvl="0"/>
            <a:r>
              <a:rPr lang="zh-TW" altLang="en-US" sz="2800" b="1" dirty="0">
                <a:latin typeface="+mj-ea"/>
                <a:cs typeface="Times New Roman" pitchFamily="18" charset="0"/>
              </a:rPr>
              <a:t>繪製盒形圖的關鍵在求出四分</a:t>
            </a:r>
            <a:r>
              <a:rPr lang="zh-TW" altLang="en-US" sz="2800" b="1" dirty="0" smtClean="0">
                <a:latin typeface="+mj-ea"/>
                <a:cs typeface="Times New Roman" pitchFamily="18" charset="0"/>
              </a:rPr>
              <a:t>位距 </a:t>
            </a:r>
            <a:r>
              <a:rPr lang="en-US" altLang="zh-TW" sz="2800" b="1" dirty="0">
                <a:latin typeface="+mj-ea"/>
                <a:cs typeface="Times New Roman" pitchFamily="18" charset="0"/>
              </a:rPr>
              <a:t>IQR</a:t>
            </a:r>
            <a:r>
              <a:rPr lang="zh-TW" altLang="en-US" sz="2800" b="1" dirty="0">
                <a:latin typeface="+mj-ea"/>
                <a:cs typeface="Times New Roman" pitchFamily="18" charset="0"/>
              </a:rPr>
              <a:t>＝</a:t>
            </a:r>
            <a:r>
              <a:rPr lang="en-US" altLang="zh-TW" sz="2800" b="1" dirty="0">
                <a:latin typeface="+mj-ea"/>
                <a:cs typeface="Times New Roman" pitchFamily="18" charset="0"/>
              </a:rPr>
              <a:t>Q3</a:t>
            </a:r>
            <a:r>
              <a:rPr lang="zh-TW" altLang="en-US" sz="2800" b="1" dirty="0">
                <a:latin typeface="+mj-ea"/>
                <a:cs typeface="Times New Roman" pitchFamily="18" charset="0"/>
              </a:rPr>
              <a:t>－</a:t>
            </a:r>
            <a:r>
              <a:rPr lang="en-US" altLang="zh-TW" sz="2800" b="1" dirty="0">
                <a:latin typeface="+mj-ea"/>
                <a:cs typeface="Times New Roman" pitchFamily="18" charset="0"/>
              </a:rPr>
              <a:t>Q1</a:t>
            </a:r>
            <a:r>
              <a:rPr lang="zh-TW" altLang="en-US" sz="2800" b="1" dirty="0">
                <a:latin typeface="+mj-ea"/>
                <a:cs typeface="Times New Roman" pitchFamily="18" charset="0"/>
              </a:rPr>
              <a:t>。</a:t>
            </a:r>
          </a:p>
          <a:p>
            <a:pPr lvl="0"/>
            <a:r>
              <a:rPr lang="zh-TW" altLang="en-US" sz="2800" b="1" dirty="0">
                <a:latin typeface="+mj-ea"/>
                <a:cs typeface="Times New Roman" pitchFamily="18" charset="0"/>
              </a:rPr>
              <a:t>盒</a:t>
            </a:r>
            <a:r>
              <a:rPr lang="zh-TW" altLang="en-US" sz="2800" b="1" dirty="0" smtClean="0">
                <a:latin typeface="+mj-ea"/>
                <a:cs typeface="Times New Roman" pitchFamily="18" charset="0"/>
              </a:rPr>
              <a:t>形圖</a:t>
            </a:r>
            <a:r>
              <a:rPr lang="zh-TW" altLang="en-US" sz="2800" b="1" dirty="0"/>
              <a:t>是</a:t>
            </a:r>
            <a:r>
              <a:rPr lang="en-US" altLang="zh-TW" sz="2800" b="1" dirty="0" smtClean="0"/>
              <a:t>1977</a:t>
            </a:r>
            <a:r>
              <a:rPr lang="zh-TW" altLang="en-US" sz="2800" b="1" dirty="0"/>
              <a:t>年由美國著名</a:t>
            </a:r>
            <a:r>
              <a:rPr lang="zh-TW" altLang="en-US" sz="2800" b="1" dirty="0" smtClean="0"/>
              <a:t>統計學</a:t>
            </a:r>
            <a:endParaRPr lang="en-US" altLang="zh-TW" sz="2800" b="1" dirty="0" smtClean="0"/>
          </a:p>
          <a:p>
            <a:pPr marL="0" lvl="0" indent="0">
              <a:buNone/>
            </a:pPr>
            <a:r>
              <a:rPr lang="zh-TW" altLang="en-US" sz="2800" b="1" dirty="0"/>
              <a:t> </a:t>
            </a:r>
            <a:r>
              <a:rPr lang="zh-TW" altLang="en-US" sz="2800" b="1" dirty="0" smtClean="0"/>
              <a:t> 家</a:t>
            </a:r>
            <a:r>
              <a:rPr lang="zh-TW" altLang="en-US" sz="2800" b="1" u="sng" dirty="0"/>
              <a:t>約翰</a:t>
            </a:r>
            <a:r>
              <a:rPr lang="en-US" altLang="zh-TW" sz="2800" b="1" u="sng" dirty="0"/>
              <a:t>·</a:t>
            </a:r>
            <a:r>
              <a:rPr lang="zh-TW" altLang="en-US" sz="2800" b="1" u="sng" dirty="0"/>
              <a:t>圖基</a:t>
            </a:r>
            <a:r>
              <a:rPr lang="zh-TW" altLang="en-US" sz="2800" b="1" dirty="0"/>
              <a:t>（</a:t>
            </a:r>
            <a:r>
              <a:rPr lang="en-US" altLang="zh-TW" sz="2800" b="1" dirty="0"/>
              <a:t>John Tukey</a:t>
            </a:r>
            <a:r>
              <a:rPr lang="zh-TW" altLang="en-US" sz="2800" b="1" dirty="0"/>
              <a:t>）發明</a:t>
            </a:r>
            <a:r>
              <a:rPr lang="zh-TW" altLang="en-US" sz="2800" b="1" dirty="0" smtClean="0"/>
              <a:t>。</a:t>
            </a:r>
            <a:endParaRPr lang="en-US" altLang="zh-TW" sz="2800" b="1" dirty="0" smtClean="0"/>
          </a:p>
          <a:p>
            <a:r>
              <a:rPr lang="zh-TW" altLang="en-US" sz="2800" b="1" dirty="0" smtClean="0"/>
              <a:t>它</a:t>
            </a:r>
            <a:r>
              <a:rPr lang="zh-TW" altLang="en-US" sz="2800" b="1" dirty="0"/>
              <a:t>能顯示出一組數據的最大值、</a:t>
            </a:r>
            <a:r>
              <a:rPr lang="zh-TW" altLang="en-US" sz="2800" b="1" dirty="0" smtClean="0"/>
              <a:t>最</a:t>
            </a:r>
            <a:endParaRPr lang="en-US" altLang="zh-TW" sz="2800" b="1" dirty="0" smtClean="0"/>
          </a:p>
          <a:p>
            <a:pPr marL="0" indent="0">
              <a:buNone/>
            </a:pPr>
            <a:r>
              <a:rPr lang="zh-TW" altLang="en-US" sz="2800" b="1" dirty="0" smtClean="0"/>
              <a:t>  小</a:t>
            </a:r>
            <a:r>
              <a:rPr lang="zh-TW" altLang="en-US" sz="2800" b="1" dirty="0"/>
              <a:t>值、中位數、下四分位數及</a:t>
            </a:r>
            <a:r>
              <a:rPr lang="zh-TW" altLang="en-US" sz="2800" b="1" dirty="0" smtClean="0"/>
              <a:t>上四</a:t>
            </a:r>
            <a:endParaRPr lang="en-US" altLang="zh-TW" sz="2800" b="1" dirty="0" smtClean="0"/>
          </a:p>
          <a:p>
            <a:pPr marL="0" indent="0">
              <a:buNone/>
            </a:pPr>
            <a:r>
              <a:rPr lang="zh-TW" altLang="en-US" sz="2800" b="1" dirty="0" smtClean="0"/>
              <a:t>  分</a:t>
            </a:r>
            <a:r>
              <a:rPr lang="zh-TW" altLang="en-US" sz="2800" b="1" dirty="0"/>
              <a:t>位數。</a:t>
            </a:r>
            <a:endParaRPr lang="en-US" altLang="zh-TW" sz="2800" b="1" dirty="0" smtClean="0">
              <a:latin typeface="+mj-ea"/>
              <a:cs typeface="Times New Roman" pitchFamily="18" charset="0"/>
            </a:endParaRPr>
          </a:p>
          <a:p>
            <a:endParaRPr lang="zh-TW" altLang="en-US" dirty="0"/>
          </a:p>
        </p:txBody>
      </p:sp>
      <p:pic>
        <p:nvPicPr>
          <p:cNvPr id="2" name="圖片 1"/>
          <p:cNvPicPr>
            <a:picLocks noChangeAspect="1"/>
          </p:cNvPicPr>
          <p:nvPr/>
        </p:nvPicPr>
        <p:blipFill>
          <a:blip r:embed="rId4"/>
          <a:stretch>
            <a:fillRect/>
          </a:stretch>
        </p:blipFill>
        <p:spPr>
          <a:xfrm>
            <a:off x="6372200" y="3717032"/>
            <a:ext cx="2095500" cy="2552700"/>
          </a:xfrm>
          <a:prstGeom prst="rect">
            <a:avLst/>
          </a:prstGeom>
        </p:spPr>
      </p:pic>
      <p:sp>
        <p:nvSpPr>
          <p:cNvPr id="3" name="矩形 2"/>
          <p:cNvSpPr/>
          <p:nvPr/>
        </p:nvSpPr>
        <p:spPr>
          <a:xfrm>
            <a:off x="683568" y="6203314"/>
            <a:ext cx="4305409" cy="369332"/>
          </a:xfrm>
          <a:prstGeom prst="rect">
            <a:avLst/>
          </a:prstGeom>
        </p:spPr>
        <p:txBody>
          <a:bodyPr wrap="none">
            <a:spAutoFit/>
          </a:bodyPr>
          <a:lstStyle/>
          <a:p>
            <a:r>
              <a:rPr lang="en-US" altLang="zh-TW" dirty="0"/>
              <a:t>https://en.wikipedia.org/wiki/John_Tukey</a:t>
            </a:r>
            <a:endParaRPr lang="zh-TW" altLang="en-US" dirty="0"/>
          </a:p>
        </p:txBody>
      </p:sp>
    </p:spTree>
    <p:extLst>
      <p:ext uri="{BB962C8B-B14F-4D97-AF65-F5344CB8AC3E}">
        <p14:creationId xmlns:p14="http://schemas.microsoft.com/office/powerpoint/2010/main" val="39548864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b="1" dirty="0" smtClean="0">
                <a:solidFill>
                  <a:srgbClr val="993366"/>
                </a:solidFill>
                <a:latin typeface="微軟正黑體" panose="020B0604030504040204" pitchFamily="34" charset="-120"/>
              </a:rPr>
              <a:t>盒</a:t>
            </a:r>
            <a:r>
              <a:rPr lang="zh-TW" altLang="en-US" b="1" dirty="0">
                <a:solidFill>
                  <a:srgbClr val="993366"/>
                </a:solidFill>
                <a:latin typeface="微軟正黑體" panose="020B0604030504040204" pitchFamily="34" charset="-120"/>
              </a:rPr>
              <a:t>形</a:t>
            </a:r>
            <a:r>
              <a:rPr lang="zh-TW" altLang="en-US" b="1" dirty="0" smtClean="0">
                <a:solidFill>
                  <a:srgbClr val="993366"/>
                </a:solidFill>
                <a:latin typeface="微軟正黑體" panose="020B0604030504040204" pitchFamily="34" charset="-120"/>
              </a:rPr>
              <a:t>圖例子</a:t>
            </a:r>
            <a:endParaRPr lang="en-US" altLang="zh-TW" b="1" dirty="0" smtClean="0">
              <a:solidFill>
                <a:srgbClr val="993366"/>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57200" y="4194588"/>
            <a:ext cx="4114800" cy="2282412"/>
          </a:xfrm>
        </p:spPr>
        <p:txBody>
          <a:bodyPr>
            <a:normAutofit fontScale="85000" lnSpcReduction="20000"/>
          </a:bodyPr>
          <a:lstStyle/>
          <a:p>
            <a:r>
              <a:rPr lang="zh-TW" altLang="en-US" sz="2800" b="1" dirty="0"/>
              <a:t>這組數據顯示出：</a:t>
            </a:r>
          </a:p>
          <a:p>
            <a:endParaRPr lang="zh-TW" altLang="en-US" sz="2800" b="1" dirty="0"/>
          </a:p>
          <a:p>
            <a:r>
              <a:rPr lang="zh-TW" altLang="en-US" sz="2800" b="1" dirty="0"/>
              <a:t>最小值</a:t>
            </a:r>
            <a:r>
              <a:rPr lang="en-US" altLang="zh-TW" sz="2800" b="1" dirty="0"/>
              <a:t>(minimum</a:t>
            </a:r>
            <a:r>
              <a:rPr lang="en-US" altLang="zh-TW" sz="2800" b="1" dirty="0" smtClean="0"/>
              <a:t>)=0.5</a:t>
            </a:r>
            <a:endParaRPr lang="en-US" altLang="zh-TW" sz="2800" b="1" dirty="0"/>
          </a:p>
          <a:p>
            <a:r>
              <a:rPr lang="zh-TW" altLang="en-US" sz="2800" b="1" dirty="0"/>
              <a:t>下四分位數</a:t>
            </a:r>
            <a:r>
              <a:rPr lang="en-US" altLang="zh-TW" sz="2800" b="1" dirty="0"/>
              <a:t>(Q1)=7</a:t>
            </a:r>
          </a:p>
          <a:p>
            <a:r>
              <a:rPr lang="zh-TW" altLang="en-US" sz="2800" b="1" dirty="0"/>
              <a:t>中位數</a:t>
            </a:r>
            <a:r>
              <a:rPr lang="en-US" altLang="zh-TW" sz="2800" b="1" dirty="0"/>
              <a:t>(</a:t>
            </a:r>
            <a:r>
              <a:rPr lang="en-US" altLang="zh-TW" sz="2800" b="1" dirty="0" smtClean="0"/>
              <a:t>Median)=8.5</a:t>
            </a:r>
          </a:p>
          <a:p>
            <a:r>
              <a:rPr lang="zh-TW" altLang="en-US" sz="2800" b="1" dirty="0" smtClean="0"/>
              <a:t>上</a:t>
            </a:r>
            <a:r>
              <a:rPr lang="zh-TW" altLang="en-US" sz="2800" b="1" dirty="0"/>
              <a:t>四分位數</a:t>
            </a:r>
            <a:r>
              <a:rPr lang="en-US" altLang="zh-TW" sz="2800" b="1" dirty="0"/>
              <a:t>(Q3)=9</a:t>
            </a:r>
          </a:p>
          <a:p>
            <a:endParaRPr lang="en-US" altLang="zh-TW" sz="2800" b="1" dirty="0"/>
          </a:p>
        </p:txBody>
      </p:sp>
      <p:pic>
        <p:nvPicPr>
          <p:cNvPr id="5" name="圖片 4"/>
          <p:cNvPicPr>
            <a:picLocks noChangeAspect="1"/>
          </p:cNvPicPr>
          <p:nvPr/>
        </p:nvPicPr>
        <p:blipFill>
          <a:blip r:embed="rId4"/>
          <a:stretch>
            <a:fillRect/>
          </a:stretch>
        </p:blipFill>
        <p:spPr>
          <a:xfrm>
            <a:off x="464516" y="1660967"/>
            <a:ext cx="7303190" cy="2396654"/>
          </a:xfrm>
          <a:prstGeom prst="rect">
            <a:avLst/>
          </a:prstGeom>
        </p:spPr>
      </p:pic>
      <p:sp>
        <p:nvSpPr>
          <p:cNvPr id="7" name="內容版面配置區 1"/>
          <p:cNvSpPr txBox="1">
            <a:spLocks/>
          </p:cNvSpPr>
          <p:nvPr/>
        </p:nvSpPr>
        <p:spPr>
          <a:xfrm>
            <a:off x="3995936" y="4879869"/>
            <a:ext cx="4114800" cy="172619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zh-TW" altLang="en-US" b="1" dirty="0" smtClean="0"/>
              <a:t>最大值</a:t>
            </a:r>
            <a:r>
              <a:rPr lang="en-US" altLang="zh-TW" b="1" dirty="0" smtClean="0"/>
              <a:t>(maximum)=10</a:t>
            </a:r>
          </a:p>
          <a:p>
            <a:r>
              <a:rPr lang="zh-TW" altLang="en-US" b="1" dirty="0" smtClean="0"/>
              <a:t>平均值</a:t>
            </a:r>
            <a:r>
              <a:rPr lang="en-US" altLang="zh-TW" b="1" dirty="0" smtClean="0"/>
              <a:t>=8(</a:t>
            </a:r>
            <a:r>
              <a:rPr lang="zh-TW" altLang="en-US" b="1" dirty="0" smtClean="0"/>
              <a:t>盒子正中間</a:t>
            </a:r>
            <a:r>
              <a:rPr lang="en-US" altLang="zh-TW" b="1" dirty="0" smtClean="0"/>
              <a:t>)</a:t>
            </a:r>
          </a:p>
          <a:p>
            <a:r>
              <a:rPr lang="zh-TW" altLang="en-US" b="1" dirty="0" smtClean="0"/>
              <a:t>四分位距</a:t>
            </a:r>
            <a:r>
              <a:rPr lang="en-US" altLang="zh-TW" b="1" dirty="0" smtClean="0"/>
              <a:t>(interquartile range)=IQR=Q3-Q1=9-7=2</a:t>
            </a:r>
            <a:endParaRPr lang="zh-TW" altLang="en-US" b="1" dirty="0"/>
          </a:p>
        </p:txBody>
      </p:sp>
      <p:sp>
        <p:nvSpPr>
          <p:cNvPr id="8" name="文字方塊 7"/>
          <p:cNvSpPr txBox="1"/>
          <p:nvPr/>
        </p:nvSpPr>
        <p:spPr>
          <a:xfrm>
            <a:off x="436516" y="1547500"/>
            <a:ext cx="1736373" cy="369332"/>
          </a:xfrm>
          <a:prstGeom prst="rect">
            <a:avLst/>
          </a:prstGeom>
          <a:noFill/>
        </p:spPr>
        <p:txBody>
          <a:bodyPr wrap="none" rtlCol="0">
            <a:spAutoFit/>
          </a:bodyPr>
          <a:lstStyle/>
          <a:p>
            <a:r>
              <a:rPr lang="en-US" altLang="zh-TW" dirty="0" smtClean="0"/>
              <a:t>Extreme outlier</a:t>
            </a:r>
            <a:endParaRPr lang="zh-TW" altLang="en-US" dirty="0"/>
          </a:p>
        </p:txBody>
      </p:sp>
      <p:sp>
        <p:nvSpPr>
          <p:cNvPr id="9" name="文字方塊 8"/>
          <p:cNvSpPr txBox="1"/>
          <p:nvPr/>
        </p:nvSpPr>
        <p:spPr>
          <a:xfrm>
            <a:off x="2339752" y="1547500"/>
            <a:ext cx="1300356" cy="369332"/>
          </a:xfrm>
          <a:prstGeom prst="rect">
            <a:avLst/>
          </a:prstGeom>
          <a:noFill/>
        </p:spPr>
        <p:txBody>
          <a:bodyPr wrap="none" rtlCol="0">
            <a:spAutoFit/>
          </a:bodyPr>
          <a:lstStyle/>
          <a:p>
            <a:r>
              <a:rPr lang="en-US" altLang="zh-TW" dirty="0" smtClean="0"/>
              <a:t>mild outlier</a:t>
            </a:r>
            <a:endParaRPr lang="zh-TW" altLang="en-US" dirty="0"/>
          </a:p>
        </p:txBody>
      </p:sp>
      <p:cxnSp>
        <p:nvCxnSpPr>
          <p:cNvPr id="11" name="直線單箭頭接點 10"/>
          <p:cNvCxnSpPr/>
          <p:nvPr/>
        </p:nvCxnSpPr>
        <p:spPr>
          <a:xfrm flipH="1">
            <a:off x="1043608" y="1916832"/>
            <a:ext cx="72008" cy="216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2771800" y="1916832"/>
            <a:ext cx="0" cy="3031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3440921" y="1178168"/>
            <a:ext cx="2262158" cy="369332"/>
          </a:xfrm>
          <a:prstGeom prst="rect">
            <a:avLst/>
          </a:prstGeom>
          <a:noFill/>
        </p:spPr>
        <p:txBody>
          <a:bodyPr wrap="none" rtlCol="0">
            <a:spAutoFit/>
          </a:bodyPr>
          <a:lstStyle/>
          <a:p>
            <a:r>
              <a:rPr lang="zh-TW" altLang="en-US" dirty="0" smtClean="0"/>
              <a:t>不含極端值的最小值</a:t>
            </a:r>
            <a:endParaRPr lang="zh-TW" altLang="en-US" dirty="0"/>
          </a:p>
        </p:txBody>
      </p:sp>
      <p:cxnSp>
        <p:nvCxnSpPr>
          <p:cNvPr id="10" name="直線單箭頭接點 9"/>
          <p:cNvCxnSpPr/>
          <p:nvPr/>
        </p:nvCxnSpPr>
        <p:spPr>
          <a:xfrm flipH="1">
            <a:off x="3640108" y="1547500"/>
            <a:ext cx="355828" cy="5853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6804248" y="1291635"/>
            <a:ext cx="877163" cy="369332"/>
          </a:xfrm>
          <a:prstGeom prst="rect">
            <a:avLst/>
          </a:prstGeom>
          <a:noFill/>
        </p:spPr>
        <p:txBody>
          <a:bodyPr wrap="none" rtlCol="0">
            <a:spAutoFit/>
          </a:bodyPr>
          <a:lstStyle/>
          <a:p>
            <a:r>
              <a:rPr lang="zh-TW" altLang="en-US" dirty="0" smtClean="0"/>
              <a:t>最大值</a:t>
            </a:r>
            <a:endParaRPr lang="zh-TW" altLang="en-US" dirty="0"/>
          </a:p>
        </p:txBody>
      </p:sp>
      <p:cxnSp>
        <p:nvCxnSpPr>
          <p:cNvPr id="14" name="直線單箭頭接點 13"/>
          <p:cNvCxnSpPr/>
          <p:nvPr/>
        </p:nvCxnSpPr>
        <p:spPr>
          <a:xfrm flipH="1">
            <a:off x="6516216" y="1571385"/>
            <a:ext cx="355828" cy="5853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176173" y="3017268"/>
            <a:ext cx="877163" cy="369332"/>
          </a:xfrm>
          <a:prstGeom prst="rect">
            <a:avLst/>
          </a:prstGeom>
        </p:spPr>
        <p:txBody>
          <a:bodyPr wrap="none">
            <a:spAutoFit/>
          </a:bodyPr>
          <a:lstStyle/>
          <a:p>
            <a:r>
              <a:rPr lang="zh-TW" altLang="en-US" dirty="0"/>
              <a:t>中位數</a:t>
            </a:r>
          </a:p>
        </p:txBody>
      </p:sp>
      <p:sp>
        <p:nvSpPr>
          <p:cNvPr id="15" name="矩形 14"/>
          <p:cNvSpPr/>
          <p:nvPr/>
        </p:nvSpPr>
        <p:spPr>
          <a:xfrm>
            <a:off x="4259930" y="2899112"/>
            <a:ext cx="492443" cy="369332"/>
          </a:xfrm>
          <a:prstGeom prst="rect">
            <a:avLst/>
          </a:prstGeom>
        </p:spPr>
        <p:txBody>
          <a:bodyPr wrap="none">
            <a:spAutoFit/>
          </a:bodyPr>
          <a:lstStyle/>
          <a:p>
            <a:r>
              <a:rPr lang="en-US" altLang="zh-TW" b="1" dirty="0"/>
              <a:t>Q1</a:t>
            </a:r>
            <a:endParaRPr lang="zh-TW" altLang="en-US" dirty="0"/>
          </a:p>
        </p:txBody>
      </p:sp>
      <p:sp>
        <p:nvSpPr>
          <p:cNvPr id="16" name="矩形 15"/>
          <p:cNvSpPr/>
          <p:nvPr/>
        </p:nvSpPr>
        <p:spPr>
          <a:xfrm>
            <a:off x="6023773" y="2886894"/>
            <a:ext cx="492443" cy="369332"/>
          </a:xfrm>
          <a:prstGeom prst="rect">
            <a:avLst/>
          </a:prstGeom>
        </p:spPr>
        <p:txBody>
          <a:bodyPr wrap="none">
            <a:spAutoFit/>
          </a:bodyPr>
          <a:lstStyle/>
          <a:p>
            <a:r>
              <a:rPr lang="en-US" altLang="zh-TW" b="1" dirty="0"/>
              <a:t>Q3</a:t>
            </a:r>
            <a:endParaRPr lang="zh-TW" altLang="en-US" dirty="0"/>
          </a:p>
        </p:txBody>
      </p:sp>
      <p:cxnSp>
        <p:nvCxnSpPr>
          <p:cNvPr id="20" name="直線單箭頭接點 19"/>
          <p:cNvCxnSpPr>
            <a:stCxn id="16" idx="0"/>
          </p:cNvCxnSpPr>
          <p:nvPr/>
        </p:nvCxnSpPr>
        <p:spPr>
          <a:xfrm flipH="1" flipV="1">
            <a:off x="6053336" y="2780928"/>
            <a:ext cx="216659" cy="1059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V="1">
            <a:off x="4506151" y="2780928"/>
            <a:ext cx="246222" cy="118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V="1">
            <a:off x="5508104" y="2780928"/>
            <a:ext cx="194975" cy="2363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716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條圖</a:t>
            </a:r>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attach(</a:t>
            </a:r>
            <a:r>
              <a:rPr lang="en-US" altLang="zh-TW" dirty="0" err="1" smtClean="0">
                <a:solidFill>
                  <a:srgbClr val="FF0000"/>
                </a:solidFill>
              </a:rPr>
              <a:t>mtcars</a:t>
            </a:r>
            <a:r>
              <a:rPr lang="en-US" altLang="zh-TW" dirty="0" smtClean="0">
                <a:solidFill>
                  <a:srgbClr val="FF0000"/>
                </a:solidFill>
              </a:rPr>
              <a:t>)</a:t>
            </a:r>
          </a:p>
          <a:p>
            <a:pPr marL="0" indent="0">
              <a:buNone/>
            </a:pPr>
            <a:r>
              <a:rPr lang="en-US" altLang="zh-TW" dirty="0" smtClean="0">
                <a:solidFill>
                  <a:srgbClr val="FF0000"/>
                </a:solidFill>
              </a:rPr>
              <a:t>&gt; </a:t>
            </a:r>
            <a:r>
              <a:rPr lang="en-US" altLang="zh-TW" dirty="0">
                <a:solidFill>
                  <a:srgbClr val="FF0000"/>
                </a:solidFill>
              </a:rPr>
              <a:t>counts &lt;- </a:t>
            </a:r>
            <a:r>
              <a:rPr lang="en-US" altLang="zh-TW" dirty="0" smtClean="0">
                <a:solidFill>
                  <a:srgbClr val="FF0000"/>
                </a:solidFill>
              </a:rPr>
              <a:t>table(gear)</a:t>
            </a:r>
            <a:r>
              <a:rPr lang="zh-TW" altLang="en-US" dirty="0" smtClean="0">
                <a:solidFill>
                  <a:srgbClr val="FF0000"/>
                </a:solidFill>
              </a:rPr>
              <a:t> </a:t>
            </a:r>
            <a:r>
              <a:rPr lang="en-US" altLang="zh-TW" dirty="0" smtClean="0"/>
              <a:t>#</a:t>
            </a:r>
            <a:r>
              <a:rPr lang="zh-TW" altLang="en-US" dirty="0"/>
              <a:t> 建立前進檔</a:t>
            </a:r>
            <a:r>
              <a:rPr lang="zh-TW" altLang="en-US" dirty="0" smtClean="0"/>
              <a:t>位數的次數分配</a:t>
            </a:r>
            <a:endParaRPr lang="en-US" altLang="zh-TW" dirty="0"/>
          </a:p>
          <a:p>
            <a:pPr marL="0" indent="0">
              <a:buNone/>
            </a:pPr>
            <a:r>
              <a:rPr lang="en-US" altLang="zh-TW" dirty="0">
                <a:solidFill>
                  <a:srgbClr val="FF0000"/>
                </a:solidFill>
              </a:rPr>
              <a:t>&gt; </a:t>
            </a:r>
            <a:r>
              <a:rPr lang="en-US" altLang="zh-TW" dirty="0" smtClean="0">
                <a:solidFill>
                  <a:srgbClr val="FF0000"/>
                </a:solidFill>
              </a:rPr>
              <a:t>counts</a:t>
            </a:r>
            <a:endParaRPr lang="en-US" altLang="zh-TW" dirty="0">
              <a:solidFill>
                <a:srgbClr val="FF0000"/>
              </a:solidFill>
            </a:endParaRPr>
          </a:p>
          <a:p>
            <a:pPr marL="0" indent="0">
              <a:buNone/>
            </a:pPr>
            <a:r>
              <a:rPr lang="en-US" altLang="zh-TW" dirty="0">
                <a:solidFill>
                  <a:srgbClr val="0070C0"/>
                </a:solidFill>
              </a:rPr>
              <a:t> </a:t>
            </a:r>
            <a:r>
              <a:rPr lang="zh-TW" altLang="en-US" dirty="0" smtClean="0">
                <a:solidFill>
                  <a:srgbClr val="0070C0"/>
                </a:solidFill>
              </a:rPr>
              <a:t> </a:t>
            </a:r>
            <a:r>
              <a:rPr lang="en-US" altLang="zh-TW" dirty="0" smtClean="0">
                <a:solidFill>
                  <a:srgbClr val="0070C0"/>
                </a:solidFill>
              </a:rPr>
              <a:t>3  </a:t>
            </a:r>
            <a:r>
              <a:rPr lang="zh-TW" altLang="en-US" dirty="0" smtClean="0">
                <a:solidFill>
                  <a:srgbClr val="0070C0"/>
                </a:solidFill>
              </a:rPr>
              <a:t> </a:t>
            </a:r>
            <a:r>
              <a:rPr lang="en-US" altLang="zh-TW" dirty="0" smtClean="0">
                <a:solidFill>
                  <a:srgbClr val="0070C0"/>
                </a:solidFill>
              </a:rPr>
              <a:t>4  </a:t>
            </a:r>
            <a:r>
              <a:rPr lang="en-US" altLang="zh-TW" dirty="0">
                <a:solidFill>
                  <a:srgbClr val="0070C0"/>
                </a:solidFill>
              </a:rPr>
              <a:t>5 </a:t>
            </a:r>
          </a:p>
          <a:p>
            <a:pPr marL="0" indent="0">
              <a:buNone/>
            </a:pPr>
            <a:r>
              <a:rPr lang="en-US" altLang="zh-TW" dirty="0">
                <a:solidFill>
                  <a:srgbClr val="0070C0"/>
                </a:solidFill>
              </a:rPr>
              <a:t>15 12  5 </a:t>
            </a:r>
          </a:p>
          <a:p>
            <a:pPr marL="0" indent="0">
              <a:buNone/>
            </a:pPr>
            <a:r>
              <a:rPr lang="en-US" altLang="zh-TW" dirty="0">
                <a:solidFill>
                  <a:srgbClr val="FF0000"/>
                </a:solidFill>
              </a:rPr>
              <a:t>&gt; </a:t>
            </a:r>
            <a:r>
              <a:rPr lang="en-US" altLang="zh-TW" dirty="0" err="1">
                <a:solidFill>
                  <a:srgbClr val="FF0000"/>
                </a:solidFill>
              </a:rPr>
              <a:t>barplot</a:t>
            </a:r>
            <a:r>
              <a:rPr lang="en-US" altLang="zh-TW" dirty="0">
                <a:solidFill>
                  <a:srgbClr val="FF0000"/>
                </a:solidFill>
              </a:rPr>
              <a:t>(counts, main="Car Distribution",</a:t>
            </a:r>
          </a:p>
          <a:p>
            <a:pPr marL="0" indent="0">
              <a:buNone/>
            </a:pPr>
            <a:r>
              <a:rPr lang="zh-TW" altLang="en-US" dirty="0">
                <a:solidFill>
                  <a:srgbClr val="FF0000"/>
                </a:solidFill>
              </a:rPr>
              <a:t> </a:t>
            </a:r>
            <a:r>
              <a:rPr lang="zh-TW" altLang="en-US" dirty="0" smtClean="0">
                <a:solidFill>
                  <a:srgbClr val="FF0000"/>
                </a:solidFill>
              </a:rPr>
              <a:t> </a:t>
            </a:r>
            <a:r>
              <a:rPr lang="en-US" altLang="zh-TW" dirty="0" smtClean="0">
                <a:solidFill>
                  <a:srgbClr val="FF0000"/>
                </a:solidFill>
              </a:rPr>
              <a:t> </a:t>
            </a:r>
            <a:r>
              <a:rPr lang="en-US" altLang="zh-TW" dirty="0" err="1">
                <a:solidFill>
                  <a:srgbClr val="FF0000"/>
                </a:solidFill>
              </a:rPr>
              <a:t>xlab</a:t>
            </a:r>
            <a:r>
              <a:rPr lang="en-US" altLang="zh-TW" dirty="0">
                <a:solidFill>
                  <a:srgbClr val="FF0000"/>
                </a:solidFill>
              </a:rPr>
              <a:t>="Number of Gears")</a:t>
            </a:r>
            <a:endParaRPr lang="zh-TW" altLang="en-US" dirty="0">
              <a:solidFill>
                <a:srgbClr val="FF0000"/>
              </a:solidFill>
            </a:endParaRPr>
          </a:p>
        </p:txBody>
      </p:sp>
    </p:spTree>
    <p:extLst>
      <p:ext uri="{BB962C8B-B14F-4D97-AF65-F5344CB8AC3E}">
        <p14:creationId xmlns:p14="http://schemas.microsoft.com/office/powerpoint/2010/main" val="1666583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993366"/>
                </a:solidFill>
                <a:latin typeface="微軟正黑體" panose="020B0604030504040204" pitchFamily="34" charset="-120"/>
              </a:rPr>
              <a:t>盒形圖</a:t>
            </a:r>
            <a:r>
              <a:rPr lang="en-US" altLang="zh-TW" b="1" dirty="0">
                <a:solidFill>
                  <a:srgbClr val="993366"/>
                </a:solidFill>
                <a:latin typeface="微軟正黑體" panose="020B0604030504040204" pitchFamily="34" charset="-120"/>
              </a:rPr>
              <a:t>(Box plot)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par(</a:t>
            </a:r>
            <a:r>
              <a:rPr lang="en-US" altLang="zh-TW" dirty="0" err="1" smtClean="0">
                <a:solidFill>
                  <a:srgbClr val="FF0000"/>
                </a:solidFill>
              </a:rPr>
              <a:t>mfrow</a:t>
            </a:r>
            <a:r>
              <a:rPr lang="en-US" altLang="zh-TW" dirty="0" smtClean="0">
                <a:solidFill>
                  <a:srgbClr val="FF0000"/>
                </a:solidFill>
              </a:rPr>
              <a:t>=c(1,1</a:t>
            </a:r>
            <a:r>
              <a:rPr lang="en-US" altLang="zh-TW" dirty="0">
                <a:solidFill>
                  <a:srgbClr val="FF0000"/>
                </a:solidFill>
              </a:rPr>
              <a:t>))</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mtcars</a:t>
            </a:r>
            <a:r>
              <a:rPr lang="zh-TW" altLang="en-US" dirty="0" smtClean="0">
                <a:solidFill>
                  <a:srgbClr val="FF0000"/>
                </a:solidFill>
              </a:rPr>
              <a:t>  </a:t>
            </a:r>
            <a:r>
              <a:rPr lang="en-US" altLang="zh-TW" dirty="0"/>
              <a:t># </a:t>
            </a:r>
            <a:r>
              <a:rPr lang="zh-TW" altLang="en-US" dirty="0"/>
              <a:t>汽車趨勢</a:t>
            </a:r>
            <a:r>
              <a:rPr lang="zh-TW" altLang="en-US" dirty="0" smtClean="0"/>
              <a:t>資料</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attach(</a:t>
            </a:r>
            <a:r>
              <a:rPr lang="en-US" altLang="zh-TW" dirty="0" err="1" smtClean="0">
                <a:solidFill>
                  <a:srgbClr val="FF0000"/>
                </a:solidFill>
              </a:rPr>
              <a:t>mtcars</a:t>
            </a:r>
            <a:r>
              <a:rPr lang="en-US" altLang="zh-TW" dirty="0" smtClean="0">
                <a:solidFill>
                  <a:srgbClr val="FF0000"/>
                </a:solidFill>
              </a:rPr>
              <a:t>)  </a:t>
            </a:r>
            <a:r>
              <a:rPr lang="en-US" altLang="zh-TW" dirty="0" smtClean="0"/>
              <a:t># </a:t>
            </a:r>
            <a:r>
              <a:rPr lang="zh-TW" altLang="en-US" dirty="0"/>
              <a:t>連接汽車趨勢資料</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boxplot(mpg</a:t>
            </a:r>
            <a:r>
              <a:rPr lang="en-US" altLang="zh-TW" dirty="0">
                <a:solidFill>
                  <a:srgbClr val="FF0000"/>
                </a:solidFill>
              </a:rPr>
              <a:t>, </a:t>
            </a:r>
            <a:r>
              <a:rPr lang="en-US" altLang="zh-TW" dirty="0">
                <a:solidFill>
                  <a:srgbClr val="00B050"/>
                </a:solidFill>
              </a:rPr>
              <a:t>horizontal=TRUE</a:t>
            </a:r>
            <a:r>
              <a:rPr lang="en-US" altLang="zh-TW" dirty="0">
                <a:solidFill>
                  <a:srgbClr val="FF0000"/>
                </a:solidFill>
              </a:rPr>
              <a:t>, </a:t>
            </a:r>
            <a:r>
              <a:rPr lang="en-US" altLang="zh-TW" dirty="0" err="1">
                <a:solidFill>
                  <a:srgbClr val="FF0000"/>
                </a:solidFill>
              </a:rPr>
              <a:t>xlab</a:t>
            </a:r>
            <a:r>
              <a:rPr lang="en-US" altLang="zh-TW" dirty="0">
                <a:solidFill>
                  <a:srgbClr val="FF0000"/>
                </a:solidFill>
              </a:rPr>
              <a:t>="Miles Per Gallon")</a:t>
            </a:r>
            <a:endParaRPr lang="zh-TW" altLang="en-US" dirty="0">
              <a:solidFill>
                <a:srgbClr val="FF0000"/>
              </a:solidFill>
            </a:endParaRPr>
          </a:p>
        </p:txBody>
      </p:sp>
      <p:pic>
        <p:nvPicPr>
          <p:cNvPr id="4" name="圖片 3"/>
          <p:cNvPicPr>
            <a:picLocks noChangeAspect="1"/>
          </p:cNvPicPr>
          <p:nvPr/>
        </p:nvPicPr>
        <p:blipFill>
          <a:blip r:embed="rId3"/>
          <a:stretch>
            <a:fillRect/>
          </a:stretch>
        </p:blipFill>
        <p:spPr>
          <a:xfrm>
            <a:off x="899592" y="3452601"/>
            <a:ext cx="6388358" cy="3100599"/>
          </a:xfrm>
          <a:prstGeom prst="rect">
            <a:avLst/>
          </a:prstGeom>
        </p:spPr>
      </p:pic>
    </p:spTree>
    <p:extLst>
      <p:ext uri="{BB962C8B-B14F-4D97-AF65-F5344CB8AC3E}">
        <p14:creationId xmlns:p14="http://schemas.microsoft.com/office/powerpoint/2010/main" val="42602771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993366"/>
                </a:solidFill>
                <a:latin typeface="微軟正黑體" panose="020B0604030504040204" pitchFamily="34" charset="-120"/>
              </a:rPr>
              <a:t>盒形圖</a:t>
            </a:r>
            <a:r>
              <a:rPr lang="en-US" altLang="zh-TW" b="1" dirty="0">
                <a:solidFill>
                  <a:srgbClr val="993366"/>
                </a:solidFill>
                <a:latin typeface="微軟正黑體" panose="020B0604030504040204" pitchFamily="34" charset="-120"/>
              </a:rPr>
              <a:t>(Box plot)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boxplot(mpg</a:t>
            </a:r>
            <a:r>
              <a:rPr lang="en-US" altLang="zh-TW" dirty="0">
                <a:solidFill>
                  <a:srgbClr val="FF0000"/>
                </a:solidFill>
              </a:rPr>
              <a:t>, </a:t>
            </a:r>
            <a:r>
              <a:rPr lang="en-US" altLang="zh-TW" dirty="0">
                <a:solidFill>
                  <a:srgbClr val="00B050"/>
                </a:solidFill>
              </a:rPr>
              <a:t>horizontal=TRUE,</a:t>
            </a:r>
            <a:r>
              <a:rPr lang="en-US" altLang="zh-TW" dirty="0">
                <a:solidFill>
                  <a:srgbClr val="FF0000"/>
                </a:solidFill>
              </a:rPr>
              <a:t> </a:t>
            </a:r>
            <a:r>
              <a:rPr lang="en-US" altLang="zh-TW" dirty="0" err="1">
                <a:solidFill>
                  <a:srgbClr val="FF0000"/>
                </a:solidFill>
              </a:rPr>
              <a:t>xlab</a:t>
            </a:r>
            <a:r>
              <a:rPr lang="en-US" altLang="zh-TW" dirty="0">
                <a:solidFill>
                  <a:srgbClr val="FF0000"/>
                </a:solidFill>
              </a:rPr>
              <a:t>="Miles Per </a:t>
            </a:r>
            <a:r>
              <a:rPr lang="en-US" altLang="zh-TW" dirty="0" smtClean="0">
                <a:solidFill>
                  <a:srgbClr val="FF0000"/>
                </a:solidFill>
              </a:rPr>
              <a:t>Gallon“</a:t>
            </a:r>
          </a:p>
          <a:p>
            <a:pPr marL="0" indent="0">
              <a:buNone/>
            </a:pPr>
            <a:r>
              <a:rPr lang="en-US" altLang="zh-TW" dirty="0" smtClean="0">
                <a:solidFill>
                  <a:srgbClr val="FF0000"/>
                </a:solidFill>
              </a:rPr>
              <a:t>, col=“pink”)  </a:t>
            </a:r>
            <a:r>
              <a:rPr lang="en-US" altLang="zh-TW" dirty="0" smtClean="0"/>
              <a:t># horizontal=TRUE </a:t>
            </a:r>
            <a:r>
              <a:rPr lang="zh-TW" altLang="en-US" dirty="0" smtClean="0"/>
              <a:t>水平盒形圖</a:t>
            </a:r>
            <a:endParaRPr lang="zh-TW" altLang="en-US" dirty="0"/>
          </a:p>
        </p:txBody>
      </p:sp>
      <p:pic>
        <p:nvPicPr>
          <p:cNvPr id="5" name="圖片 4"/>
          <p:cNvPicPr>
            <a:picLocks noChangeAspect="1"/>
          </p:cNvPicPr>
          <p:nvPr/>
        </p:nvPicPr>
        <p:blipFill>
          <a:blip r:embed="rId3"/>
          <a:stretch>
            <a:fillRect/>
          </a:stretch>
        </p:blipFill>
        <p:spPr>
          <a:xfrm>
            <a:off x="611560" y="2780928"/>
            <a:ext cx="7772246" cy="3772272"/>
          </a:xfrm>
          <a:prstGeom prst="rect">
            <a:avLst/>
          </a:prstGeom>
        </p:spPr>
      </p:pic>
    </p:spTree>
    <p:extLst>
      <p:ext uri="{BB962C8B-B14F-4D97-AF65-F5344CB8AC3E}">
        <p14:creationId xmlns:p14="http://schemas.microsoft.com/office/powerpoint/2010/main" val="37847617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993366"/>
                </a:solidFill>
                <a:latin typeface="微軟正黑體" panose="020B0604030504040204" pitchFamily="34" charset="-120"/>
              </a:rPr>
              <a:t>分組盒</a:t>
            </a:r>
            <a:r>
              <a:rPr lang="zh-TW" altLang="en-US" b="1" dirty="0">
                <a:solidFill>
                  <a:srgbClr val="993366"/>
                </a:solidFill>
                <a:latin typeface="微軟正黑體" panose="020B0604030504040204" pitchFamily="34" charset="-120"/>
              </a:rPr>
              <a:t>形圖</a:t>
            </a:r>
            <a:r>
              <a:rPr lang="en-US" altLang="zh-TW" b="1" dirty="0" smtClean="0">
                <a:solidFill>
                  <a:srgbClr val="993366"/>
                </a:solidFill>
                <a:latin typeface="微軟正黑體" panose="020B0604030504040204" pitchFamily="34" charset="-120"/>
              </a:rPr>
              <a:t>(side-by-side box </a:t>
            </a:r>
            <a:r>
              <a:rPr lang="en-US" altLang="zh-TW" b="1" dirty="0">
                <a:solidFill>
                  <a:srgbClr val="993366"/>
                </a:solidFill>
                <a:latin typeface="微軟正黑體" panose="020B0604030504040204" pitchFamily="34" charset="-120"/>
              </a:rPr>
              <a:t>plot)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a:solidFill>
                  <a:srgbClr val="FF0000"/>
                </a:solidFill>
              </a:rPr>
              <a:t>boxplot(</a:t>
            </a:r>
            <a:r>
              <a:rPr lang="en-US" altLang="zh-TW" dirty="0" err="1">
                <a:solidFill>
                  <a:srgbClr val="00B050"/>
                </a:solidFill>
              </a:rPr>
              <a:t>mpg~cyl</a:t>
            </a:r>
            <a:r>
              <a:rPr lang="en-US" altLang="zh-TW" dirty="0" err="1">
                <a:solidFill>
                  <a:srgbClr val="FF0000"/>
                </a:solidFill>
              </a:rPr>
              <a:t>,data</a:t>
            </a:r>
            <a:r>
              <a:rPr lang="en-US" altLang="zh-TW" dirty="0">
                <a:solidFill>
                  <a:srgbClr val="FF0000"/>
                </a:solidFill>
              </a:rPr>
              <a:t>=</a:t>
            </a:r>
            <a:r>
              <a:rPr lang="en-US" altLang="zh-TW" dirty="0" err="1">
                <a:solidFill>
                  <a:srgbClr val="FF0000"/>
                </a:solidFill>
              </a:rPr>
              <a:t>mtcars</a:t>
            </a:r>
            <a:r>
              <a:rPr lang="en-US" altLang="zh-TW" dirty="0">
                <a:solidFill>
                  <a:srgbClr val="FF0000"/>
                </a:solidFill>
              </a:rPr>
              <a:t>, main="Car </a:t>
            </a:r>
            <a:r>
              <a:rPr lang="en-US" altLang="zh-TW" dirty="0" err="1">
                <a:solidFill>
                  <a:srgbClr val="FF0000"/>
                </a:solidFill>
              </a:rPr>
              <a:t>Milage</a:t>
            </a:r>
            <a:r>
              <a:rPr lang="en-US" altLang="zh-TW" dirty="0">
                <a:solidFill>
                  <a:srgbClr val="FF0000"/>
                </a:solidFill>
              </a:rPr>
              <a:t> Data", </a:t>
            </a:r>
          </a:p>
          <a:p>
            <a:pPr marL="0" indent="0">
              <a:buNone/>
            </a:pPr>
            <a:r>
              <a:rPr lang="en-US" altLang="zh-TW" dirty="0">
                <a:solidFill>
                  <a:srgbClr val="FF0000"/>
                </a:solidFill>
              </a:rPr>
              <a:t>        </a:t>
            </a:r>
            <a:r>
              <a:rPr lang="en-US" altLang="zh-TW" dirty="0" err="1">
                <a:solidFill>
                  <a:srgbClr val="FF0000"/>
                </a:solidFill>
              </a:rPr>
              <a:t>xlab</a:t>
            </a:r>
            <a:r>
              <a:rPr lang="en-US" altLang="zh-TW" dirty="0">
                <a:solidFill>
                  <a:srgbClr val="FF0000"/>
                </a:solidFill>
              </a:rPr>
              <a:t>="Number of Cylinders", </a:t>
            </a:r>
            <a:r>
              <a:rPr lang="en-US" altLang="zh-TW" dirty="0" err="1" smtClean="0">
                <a:solidFill>
                  <a:srgbClr val="FF0000"/>
                </a:solidFill>
              </a:rPr>
              <a:t>ylab</a:t>
            </a:r>
            <a:r>
              <a:rPr lang="en-US" altLang="zh-TW" dirty="0">
                <a:solidFill>
                  <a:srgbClr val="FF0000"/>
                </a:solidFill>
              </a:rPr>
              <a:t>="Miles Per Gallon")</a:t>
            </a:r>
            <a:endParaRPr lang="zh-TW" altLang="en-US" dirty="0">
              <a:solidFill>
                <a:srgbClr val="FF0000"/>
              </a:solidFill>
            </a:endParaRPr>
          </a:p>
        </p:txBody>
      </p:sp>
      <p:pic>
        <p:nvPicPr>
          <p:cNvPr id="6" name="圖片 5"/>
          <p:cNvPicPr>
            <a:picLocks noChangeAspect="1"/>
          </p:cNvPicPr>
          <p:nvPr/>
        </p:nvPicPr>
        <p:blipFill>
          <a:blip r:embed="rId3"/>
          <a:stretch>
            <a:fillRect/>
          </a:stretch>
        </p:blipFill>
        <p:spPr>
          <a:xfrm>
            <a:off x="3203848" y="2606447"/>
            <a:ext cx="4968734" cy="3862414"/>
          </a:xfrm>
          <a:prstGeom prst="rect">
            <a:avLst/>
          </a:prstGeom>
        </p:spPr>
      </p:pic>
    </p:spTree>
    <p:extLst>
      <p:ext uri="{BB962C8B-B14F-4D97-AF65-F5344CB8AC3E}">
        <p14:creationId xmlns:p14="http://schemas.microsoft.com/office/powerpoint/2010/main" val="4397440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993366"/>
                </a:solidFill>
                <a:latin typeface="微軟正黑體" panose="020B0604030504040204" pitchFamily="34" charset="-120"/>
              </a:rPr>
              <a:t>分組盒</a:t>
            </a:r>
            <a:r>
              <a:rPr lang="zh-TW" altLang="en-US" b="1" dirty="0">
                <a:solidFill>
                  <a:srgbClr val="993366"/>
                </a:solidFill>
                <a:latin typeface="微軟正黑體" panose="020B0604030504040204" pitchFamily="34" charset="-120"/>
              </a:rPr>
              <a:t>形圖</a:t>
            </a:r>
            <a:r>
              <a:rPr lang="en-US" altLang="zh-TW" b="1" dirty="0" smtClean="0">
                <a:solidFill>
                  <a:srgbClr val="993366"/>
                </a:solidFill>
                <a:latin typeface="微軟正黑體" panose="020B0604030504040204" pitchFamily="34" charset="-120"/>
              </a:rPr>
              <a:t>(side-by-side box </a:t>
            </a:r>
            <a:r>
              <a:rPr lang="en-US" altLang="zh-TW" b="1" dirty="0">
                <a:solidFill>
                  <a:srgbClr val="993366"/>
                </a:solidFill>
                <a:latin typeface="微軟正黑體" panose="020B0604030504040204" pitchFamily="34" charset="-120"/>
              </a:rPr>
              <a:t>plot)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a:solidFill>
                  <a:srgbClr val="FF0000"/>
                </a:solidFill>
              </a:rPr>
              <a:t>boxplot(</a:t>
            </a:r>
            <a:r>
              <a:rPr lang="en-US" altLang="zh-TW" dirty="0" err="1">
                <a:solidFill>
                  <a:srgbClr val="00B050"/>
                </a:solidFill>
              </a:rPr>
              <a:t>mpg~cyl</a:t>
            </a:r>
            <a:r>
              <a:rPr lang="en-US" altLang="zh-TW" dirty="0" err="1">
                <a:solidFill>
                  <a:srgbClr val="FF0000"/>
                </a:solidFill>
              </a:rPr>
              <a:t>,data</a:t>
            </a:r>
            <a:r>
              <a:rPr lang="en-US" altLang="zh-TW" dirty="0">
                <a:solidFill>
                  <a:srgbClr val="FF0000"/>
                </a:solidFill>
              </a:rPr>
              <a:t>=</a:t>
            </a:r>
            <a:r>
              <a:rPr lang="en-US" altLang="zh-TW" dirty="0" err="1">
                <a:solidFill>
                  <a:srgbClr val="FF0000"/>
                </a:solidFill>
              </a:rPr>
              <a:t>mtcars</a:t>
            </a:r>
            <a:r>
              <a:rPr lang="en-US" altLang="zh-TW" dirty="0">
                <a:solidFill>
                  <a:srgbClr val="FF0000"/>
                </a:solidFill>
              </a:rPr>
              <a:t>, main="Car </a:t>
            </a:r>
            <a:r>
              <a:rPr lang="en-US" altLang="zh-TW" dirty="0" err="1">
                <a:solidFill>
                  <a:srgbClr val="FF0000"/>
                </a:solidFill>
              </a:rPr>
              <a:t>Milage</a:t>
            </a:r>
            <a:r>
              <a:rPr lang="en-US" altLang="zh-TW" dirty="0">
                <a:solidFill>
                  <a:srgbClr val="FF0000"/>
                </a:solidFill>
              </a:rPr>
              <a:t> Data", </a:t>
            </a:r>
          </a:p>
          <a:p>
            <a:pPr marL="0" indent="0">
              <a:buNone/>
            </a:pPr>
            <a:r>
              <a:rPr lang="en-US" altLang="zh-TW" dirty="0">
                <a:solidFill>
                  <a:srgbClr val="FF0000"/>
                </a:solidFill>
              </a:rPr>
              <a:t>   </a:t>
            </a:r>
            <a:r>
              <a:rPr lang="en-US" altLang="zh-TW" dirty="0" err="1" smtClean="0">
                <a:solidFill>
                  <a:srgbClr val="FF0000"/>
                </a:solidFill>
              </a:rPr>
              <a:t>xlab</a:t>
            </a:r>
            <a:r>
              <a:rPr lang="en-US" altLang="zh-TW" dirty="0">
                <a:solidFill>
                  <a:srgbClr val="FF0000"/>
                </a:solidFill>
              </a:rPr>
              <a:t>="Number of Cylinders", </a:t>
            </a:r>
            <a:r>
              <a:rPr lang="en-US" altLang="zh-TW" dirty="0" err="1" smtClean="0">
                <a:solidFill>
                  <a:srgbClr val="FF0000"/>
                </a:solidFill>
              </a:rPr>
              <a:t>ylab</a:t>
            </a:r>
            <a:r>
              <a:rPr lang="en-US" altLang="zh-TW" dirty="0">
                <a:solidFill>
                  <a:srgbClr val="FF0000"/>
                </a:solidFill>
              </a:rPr>
              <a:t>="Miles Per Gallon“, </a:t>
            </a:r>
            <a:r>
              <a:rPr lang="en-US" altLang="zh-TW" dirty="0" smtClean="0">
                <a:solidFill>
                  <a:srgbClr val="FF0000"/>
                </a:solidFill>
              </a:rPr>
              <a:t> </a:t>
            </a:r>
          </a:p>
          <a:p>
            <a:pPr marL="0" indent="0">
              <a:buNone/>
            </a:pPr>
            <a:r>
              <a:rPr lang="en-US" altLang="zh-TW" dirty="0">
                <a:solidFill>
                  <a:srgbClr val="FF0000"/>
                </a:solidFill>
              </a:rPr>
              <a:t> </a:t>
            </a:r>
            <a:r>
              <a:rPr lang="en-US" altLang="zh-TW" dirty="0" smtClean="0">
                <a:solidFill>
                  <a:srgbClr val="FF0000"/>
                </a:solidFill>
              </a:rPr>
              <a:t>  col=“gold")</a:t>
            </a:r>
            <a:endParaRPr lang="zh-TW" altLang="en-US" dirty="0">
              <a:solidFill>
                <a:srgbClr val="FF0000"/>
              </a:solidFill>
            </a:endParaRPr>
          </a:p>
        </p:txBody>
      </p:sp>
      <p:pic>
        <p:nvPicPr>
          <p:cNvPr id="7" name="圖片 6"/>
          <p:cNvPicPr>
            <a:picLocks noChangeAspect="1"/>
          </p:cNvPicPr>
          <p:nvPr/>
        </p:nvPicPr>
        <p:blipFill>
          <a:blip r:embed="rId3"/>
          <a:stretch>
            <a:fillRect/>
          </a:stretch>
        </p:blipFill>
        <p:spPr>
          <a:xfrm>
            <a:off x="3131840" y="2708920"/>
            <a:ext cx="4968552" cy="3862272"/>
          </a:xfrm>
          <a:prstGeom prst="rect">
            <a:avLst/>
          </a:prstGeom>
        </p:spPr>
      </p:pic>
    </p:spTree>
    <p:extLst>
      <p:ext uri="{BB962C8B-B14F-4D97-AF65-F5344CB8AC3E}">
        <p14:creationId xmlns:p14="http://schemas.microsoft.com/office/powerpoint/2010/main" val="37196140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993366"/>
                </a:solidFill>
                <a:latin typeface="微軟正黑體" panose="020B0604030504040204" pitchFamily="34" charset="-120"/>
              </a:rPr>
              <a:t>分組盒</a:t>
            </a:r>
            <a:r>
              <a:rPr lang="zh-TW" altLang="en-US" b="1" dirty="0">
                <a:solidFill>
                  <a:srgbClr val="993366"/>
                </a:solidFill>
                <a:latin typeface="微軟正黑體" panose="020B0604030504040204" pitchFamily="34" charset="-120"/>
              </a:rPr>
              <a:t>形圖</a:t>
            </a:r>
            <a:r>
              <a:rPr lang="en-US" altLang="zh-TW" b="1" dirty="0" smtClean="0">
                <a:solidFill>
                  <a:srgbClr val="993366"/>
                </a:solidFill>
                <a:latin typeface="微軟正黑體" panose="020B0604030504040204" pitchFamily="34" charset="-120"/>
              </a:rPr>
              <a:t>(side-by-side box </a:t>
            </a:r>
            <a:r>
              <a:rPr lang="en-US" altLang="zh-TW" b="1" dirty="0">
                <a:solidFill>
                  <a:srgbClr val="993366"/>
                </a:solidFill>
                <a:latin typeface="微軟正黑體" panose="020B0604030504040204" pitchFamily="34" charset="-120"/>
              </a:rPr>
              <a:t>plot)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boxplot(</a:t>
            </a:r>
            <a:r>
              <a:rPr lang="en-US" altLang="zh-TW" dirty="0" err="1" smtClean="0">
                <a:solidFill>
                  <a:srgbClr val="FF0000"/>
                </a:solidFill>
              </a:rPr>
              <a:t>mpg~cyl</a:t>
            </a:r>
            <a:r>
              <a:rPr lang="en-US" altLang="zh-TW" dirty="0">
                <a:solidFill>
                  <a:srgbClr val="FF0000"/>
                </a:solidFill>
              </a:rPr>
              <a:t>, main="</a:t>
            </a:r>
            <a:r>
              <a:rPr lang="en-US" altLang="zh-TW" dirty="0" err="1">
                <a:solidFill>
                  <a:srgbClr val="FF0000"/>
                </a:solidFill>
              </a:rPr>
              <a:t>Milage</a:t>
            </a:r>
            <a:r>
              <a:rPr lang="en-US" altLang="zh-TW" dirty="0">
                <a:solidFill>
                  <a:srgbClr val="FF0000"/>
                </a:solidFill>
              </a:rPr>
              <a:t> by Car Weight",</a:t>
            </a:r>
          </a:p>
          <a:p>
            <a:pPr marL="0" indent="0">
              <a:buNone/>
            </a:pPr>
            <a:r>
              <a:rPr lang="en-US" altLang="zh-TW" dirty="0">
                <a:solidFill>
                  <a:srgbClr val="FF0000"/>
                </a:solidFill>
              </a:rPr>
              <a:t>        </a:t>
            </a:r>
            <a:r>
              <a:rPr lang="en-US" altLang="zh-TW" dirty="0" err="1">
                <a:solidFill>
                  <a:srgbClr val="FF0000"/>
                </a:solidFill>
              </a:rPr>
              <a:t>yaxt</a:t>
            </a:r>
            <a:r>
              <a:rPr lang="en-US" altLang="zh-TW" dirty="0">
                <a:solidFill>
                  <a:srgbClr val="FF0000"/>
                </a:solidFill>
              </a:rPr>
              <a:t>="n", </a:t>
            </a:r>
            <a:r>
              <a:rPr lang="en-US" altLang="zh-TW" dirty="0" err="1">
                <a:solidFill>
                  <a:srgbClr val="FF0000"/>
                </a:solidFill>
              </a:rPr>
              <a:t>xlab</a:t>
            </a:r>
            <a:r>
              <a:rPr lang="en-US" altLang="zh-TW" dirty="0">
                <a:solidFill>
                  <a:srgbClr val="FF0000"/>
                </a:solidFill>
              </a:rPr>
              <a:t>="</a:t>
            </a:r>
            <a:r>
              <a:rPr lang="en-US" altLang="zh-TW" dirty="0" err="1">
                <a:solidFill>
                  <a:srgbClr val="FF0000"/>
                </a:solidFill>
              </a:rPr>
              <a:t>Milage</a:t>
            </a:r>
            <a:r>
              <a:rPr lang="en-US" altLang="zh-TW" dirty="0">
                <a:solidFill>
                  <a:srgbClr val="FF0000"/>
                </a:solidFill>
              </a:rPr>
              <a:t>", horizontal=TRUE,</a:t>
            </a:r>
          </a:p>
          <a:p>
            <a:pPr marL="0" indent="0">
              <a:buNone/>
            </a:pPr>
            <a:r>
              <a:rPr lang="en-US" altLang="zh-TW" dirty="0">
                <a:solidFill>
                  <a:srgbClr val="FF0000"/>
                </a:solidFill>
              </a:rPr>
              <a:t>        </a:t>
            </a:r>
            <a:r>
              <a:rPr lang="en-US" altLang="zh-TW" dirty="0">
                <a:solidFill>
                  <a:srgbClr val="00B050"/>
                </a:solidFill>
              </a:rPr>
              <a:t>col=</a:t>
            </a:r>
            <a:r>
              <a:rPr lang="en-US" altLang="zh-TW" dirty="0" err="1">
                <a:solidFill>
                  <a:srgbClr val="00B050"/>
                </a:solidFill>
              </a:rPr>
              <a:t>terrain.colors</a:t>
            </a:r>
            <a:r>
              <a:rPr lang="en-US" altLang="zh-TW" dirty="0">
                <a:solidFill>
                  <a:srgbClr val="00B050"/>
                </a:solidFill>
              </a:rPr>
              <a:t>(3</a:t>
            </a:r>
            <a:r>
              <a:rPr lang="en-US" altLang="zh-TW" dirty="0" smtClean="0">
                <a:solidFill>
                  <a:srgbClr val="00B050"/>
                </a:solidFill>
              </a:rPr>
              <a:t>)</a:t>
            </a:r>
            <a:r>
              <a:rPr lang="en-US" altLang="zh-TW" dirty="0" smtClean="0">
                <a:solidFill>
                  <a:srgbClr val="FF0000"/>
                </a:solidFill>
              </a:rPr>
              <a:t>)</a:t>
            </a:r>
          </a:p>
          <a:p>
            <a:pPr marL="0" indent="0">
              <a:buNone/>
            </a:pPr>
            <a:r>
              <a:rPr lang="zh-TW" altLang="en-US" dirty="0">
                <a:solidFill>
                  <a:srgbClr val="FF0000"/>
                </a:solidFill>
              </a:rPr>
              <a:t> </a:t>
            </a:r>
            <a:r>
              <a:rPr lang="zh-TW" altLang="en-US" dirty="0" smtClean="0">
                <a:solidFill>
                  <a:srgbClr val="FF0000"/>
                </a:solidFill>
              </a:rPr>
              <a:t>       </a:t>
            </a:r>
            <a:r>
              <a:rPr lang="en-US" altLang="zh-TW" dirty="0" smtClean="0"/>
              <a:t>#</a:t>
            </a:r>
            <a:r>
              <a:rPr lang="zh-TW" altLang="en-US" dirty="0" smtClean="0"/>
              <a:t> </a:t>
            </a:r>
            <a:r>
              <a:rPr lang="en-US" altLang="zh-TW" dirty="0" smtClean="0"/>
              <a:t>3</a:t>
            </a:r>
            <a:r>
              <a:rPr lang="zh-TW" altLang="en-US" dirty="0" smtClean="0"/>
              <a:t>種地球色</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00B050"/>
                </a:solidFill>
              </a:rPr>
              <a:t>legend</a:t>
            </a:r>
            <a:r>
              <a:rPr lang="en-US" altLang="zh-TW" dirty="0">
                <a:solidFill>
                  <a:srgbClr val="FF0000"/>
                </a:solidFill>
              </a:rPr>
              <a:t>("</a:t>
            </a:r>
            <a:r>
              <a:rPr lang="en-US" altLang="zh-TW" dirty="0" err="1">
                <a:solidFill>
                  <a:srgbClr val="FF0000"/>
                </a:solidFill>
              </a:rPr>
              <a:t>topright</a:t>
            </a:r>
            <a:r>
              <a:rPr lang="en-US" altLang="zh-TW" dirty="0">
                <a:solidFill>
                  <a:srgbClr val="FF0000"/>
                </a:solidFill>
              </a:rPr>
              <a:t>", inset=.05, title="Number of Cylinders",</a:t>
            </a:r>
          </a:p>
          <a:p>
            <a:pPr marL="0" indent="0">
              <a:buNone/>
            </a:pPr>
            <a:r>
              <a:rPr lang="en-US" altLang="zh-TW" dirty="0">
                <a:solidFill>
                  <a:srgbClr val="FF0000"/>
                </a:solidFill>
              </a:rPr>
              <a:t>       c("4","6","8"), fill=</a:t>
            </a:r>
            <a:r>
              <a:rPr lang="en-US" altLang="zh-TW" dirty="0" err="1">
                <a:solidFill>
                  <a:srgbClr val="FF0000"/>
                </a:solidFill>
              </a:rPr>
              <a:t>terrain.colors</a:t>
            </a:r>
            <a:r>
              <a:rPr lang="en-US" altLang="zh-TW" dirty="0">
                <a:solidFill>
                  <a:srgbClr val="FF0000"/>
                </a:solidFill>
              </a:rPr>
              <a:t>(3), </a:t>
            </a:r>
            <a:r>
              <a:rPr lang="en-US" altLang="zh-TW" dirty="0" err="1">
                <a:solidFill>
                  <a:srgbClr val="FF0000"/>
                </a:solidFill>
              </a:rPr>
              <a:t>horiz</a:t>
            </a:r>
            <a:r>
              <a:rPr lang="en-US" altLang="zh-TW" dirty="0">
                <a:solidFill>
                  <a:srgbClr val="FF0000"/>
                </a:solidFill>
              </a:rPr>
              <a:t>=TRUE</a:t>
            </a:r>
            <a:r>
              <a:rPr lang="en-US" altLang="zh-TW" dirty="0" smtClean="0">
                <a:solidFill>
                  <a:srgbClr val="FF0000"/>
                </a:solidFill>
              </a:rPr>
              <a:t>)</a:t>
            </a:r>
          </a:p>
          <a:p>
            <a:pPr marL="0" indent="0">
              <a:buNone/>
            </a:pPr>
            <a:r>
              <a:rPr lang="zh-TW" altLang="en-US" dirty="0"/>
              <a:t> </a:t>
            </a:r>
            <a:r>
              <a:rPr lang="zh-TW" altLang="en-US" dirty="0" smtClean="0"/>
              <a:t>  </a:t>
            </a:r>
            <a:r>
              <a:rPr lang="en-US" altLang="zh-TW" dirty="0" smtClean="0"/>
              <a:t>#</a:t>
            </a:r>
            <a:r>
              <a:rPr lang="zh-TW" altLang="en-US" dirty="0" smtClean="0"/>
              <a:t> 圖例 右上</a:t>
            </a:r>
            <a:r>
              <a:rPr lang="en-US" altLang="zh-TW" dirty="0" smtClean="0"/>
              <a:t>(</a:t>
            </a:r>
            <a:r>
              <a:rPr lang="en-US" altLang="zh-TW" dirty="0" err="1" smtClean="0"/>
              <a:t>topright</a:t>
            </a:r>
            <a:r>
              <a:rPr lang="en-US" altLang="zh-TW" dirty="0" smtClean="0"/>
              <a:t>) </a:t>
            </a:r>
            <a:r>
              <a:rPr lang="zh-TW" altLang="en-US" dirty="0" smtClean="0"/>
              <a:t>內插</a:t>
            </a:r>
            <a:r>
              <a:rPr lang="en-US" altLang="zh-TW" dirty="0" smtClean="0"/>
              <a:t>=0.05</a:t>
            </a:r>
            <a:r>
              <a:rPr lang="zh-TW" altLang="en-US" dirty="0" smtClean="0"/>
              <a:t> 水平</a:t>
            </a:r>
            <a:r>
              <a:rPr lang="en-US" altLang="zh-TW" dirty="0" smtClean="0"/>
              <a:t>(</a:t>
            </a:r>
            <a:r>
              <a:rPr lang="en-US" altLang="zh-TW" dirty="0" err="1" smtClean="0"/>
              <a:t>horiz</a:t>
            </a:r>
            <a:r>
              <a:rPr lang="en-US" altLang="zh-TW" dirty="0" smtClean="0"/>
              <a:t>=TRUE)</a:t>
            </a:r>
            <a:endParaRPr lang="zh-TW" altLang="en-US" dirty="0"/>
          </a:p>
        </p:txBody>
      </p:sp>
    </p:spTree>
    <p:extLst>
      <p:ext uri="{BB962C8B-B14F-4D97-AF65-F5344CB8AC3E}">
        <p14:creationId xmlns:p14="http://schemas.microsoft.com/office/powerpoint/2010/main" val="40607178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993366"/>
                </a:solidFill>
                <a:latin typeface="微軟正黑體" panose="020B0604030504040204" pitchFamily="34" charset="-120"/>
              </a:rPr>
              <a:t>分組盒</a:t>
            </a:r>
            <a:r>
              <a:rPr lang="zh-TW" altLang="en-US" b="1" dirty="0">
                <a:solidFill>
                  <a:srgbClr val="993366"/>
                </a:solidFill>
                <a:latin typeface="微軟正黑體" panose="020B0604030504040204" pitchFamily="34" charset="-120"/>
              </a:rPr>
              <a:t>形圖</a:t>
            </a:r>
            <a:r>
              <a:rPr lang="en-US" altLang="zh-TW" b="1" dirty="0" smtClean="0">
                <a:solidFill>
                  <a:srgbClr val="993366"/>
                </a:solidFill>
                <a:latin typeface="微軟正黑體" panose="020B0604030504040204" pitchFamily="34" charset="-120"/>
              </a:rPr>
              <a:t>(side-by-side box </a:t>
            </a:r>
            <a:r>
              <a:rPr lang="en-US" altLang="zh-TW" b="1" dirty="0">
                <a:solidFill>
                  <a:srgbClr val="993366"/>
                </a:solidFill>
                <a:latin typeface="微軟正黑體" panose="020B0604030504040204" pitchFamily="34" charset="-120"/>
              </a:rPr>
              <a:t>plot)</a:t>
            </a:r>
            <a:endParaRPr lang="zh-TW" altLang="en-US" dirty="0"/>
          </a:p>
        </p:txBody>
      </p:sp>
      <p:pic>
        <p:nvPicPr>
          <p:cNvPr id="5" name="圖片 4"/>
          <p:cNvPicPr>
            <a:picLocks noChangeAspect="1"/>
          </p:cNvPicPr>
          <p:nvPr/>
        </p:nvPicPr>
        <p:blipFill>
          <a:blip r:embed="rId3"/>
          <a:stretch>
            <a:fillRect/>
          </a:stretch>
        </p:blipFill>
        <p:spPr>
          <a:xfrm>
            <a:off x="549729" y="1524000"/>
            <a:ext cx="8044542" cy="5098542"/>
          </a:xfrm>
          <a:prstGeom prst="rect">
            <a:avLst/>
          </a:prstGeom>
        </p:spPr>
      </p:pic>
    </p:spTree>
    <p:extLst>
      <p:ext uri="{BB962C8B-B14F-4D97-AF65-F5344CB8AC3E}">
        <p14:creationId xmlns:p14="http://schemas.microsoft.com/office/powerpoint/2010/main" val="16726729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993366"/>
                </a:solidFill>
                <a:latin typeface="微軟正黑體" panose="020B0604030504040204" pitchFamily="34" charset="-120"/>
              </a:rPr>
              <a:t>分組盒</a:t>
            </a:r>
            <a:r>
              <a:rPr lang="zh-TW" altLang="en-US" b="1" dirty="0">
                <a:solidFill>
                  <a:srgbClr val="993366"/>
                </a:solidFill>
                <a:latin typeface="微軟正黑體" panose="020B0604030504040204" pitchFamily="34" charset="-120"/>
              </a:rPr>
              <a:t>形圖</a:t>
            </a:r>
            <a:r>
              <a:rPr lang="en-US" altLang="zh-TW" b="1" dirty="0" smtClean="0">
                <a:solidFill>
                  <a:srgbClr val="993366"/>
                </a:solidFill>
                <a:latin typeface="微軟正黑體" panose="020B0604030504040204" pitchFamily="34" charset="-120"/>
              </a:rPr>
              <a:t>(side-by-side box </a:t>
            </a:r>
            <a:r>
              <a:rPr lang="en-US" altLang="zh-TW" b="1" dirty="0">
                <a:solidFill>
                  <a:srgbClr val="993366"/>
                </a:solidFill>
                <a:latin typeface="微軟正黑體" panose="020B0604030504040204" pitchFamily="34" charset="-120"/>
              </a:rPr>
              <a:t>plot)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a:solidFill>
                  <a:srgbClr val="FF0000"/>
                </a:solidFill>
              </a:rPr>
              <a:t>boxplot(</a:t>
            </a:r>
            <a:r>
              <a:rPr lang="en-US" altLang="zh-TW" dirty="0" err="1">
                <a:solidFill>
                  <a:srgbClr val="00B050"/>
                </a:solidFill>
              </a:rPr>
              <a:t>mpg~cyl</a:t>
            </a:r>
            <a:r>
              <a:rPr lang="en-US" altLang="zh-TW" dirty="0">
                <a:solidFill>
                  <a:srgbClr val="00B050"/>
                </a:solidFill>
              </a:rPr>
              <a:t>*am</a:t>
            </a:r>
            <a:r>
              <a:rPr lang="en-US" altLang="zh-TW" dirty="0">
                <a:solidFill>
                  <a:srgbClr val="FF0000"/>
                </a:solidFill>
              </a:rPr>
              <a:t>, data=</a:t>
            </a:r>
            <a:r>
              <a:rPr lang="en-US" altLang="zh-TW" dirty="0" err="1">
                <a:solidFill>
                  <a:srgbClr val="FF0000"/>
                </a:solidFill>
              </a:rPr>
              <a:t>mtcars</a:t>
            </a:r>
            <a:r>
              <a:rPr lang="en-US" altLang="zh-TW" dirty="0">
                <a:solidFill>
                  <a:srgbClr val="FF0000"/>
                </a:solidFill>
              </a:rPr>
              <a:t>, </a:t>
            </a:r>
          </a:p>
          <a:p>
            <a:pPr marL="0" indent="0">
              <a:buNone/>
            </a:pPr>
            <a:r>
              <a:rPr lang="en-US" altLang="zh-TW" dirty="0">
                <a:solidFill>
                  <a:srgbClr val="FF0000"/>
                </a:solidFill>
              </a:rPr>
              <a:t>        col=(c("gold","</a:t>
            </a:r>
            <a:r>
              <a:rPr lang="en-US" altLang="zh-TW" dirty="0" err="1" smtClean="0">
                <a:solidFill>
                  <a:srgbClr val="FF0000"/>
                </a:solidFill>
              </a:rPr>
              <a:t>darkgreen</a:t>
            </a:r>
            <a:r>
              <a:rPr lang="en-US" altLang="zh-TW" dirty="0" smtClean="0">
                <a:solidFill>
                  <a:srgbClr val="FF0000"/>
                </a:solidFill>
              </a:rPr>
              <a:t>“,”red”)),</a:t>
            </a:r>
            <a:endParaRPr lang="en-US" altLang="zh-TW" dirty="0">
              <a:solidFill>
                <a:srgbClr val="FF0000"/>
              </a:solidFill>
            </a:endParaRPr>
          </a:p>
          <a:p>
            <a:pPr marL="0" indent="0">
              <a:buNone/>
            </a:pPr>
            <a:r>
              <a:rPr lang="en-US" altLang="zh-TW" dirty="0">
                <a:solidFill>
                  <a:srgbClr val="FF0000"/>
                </a:solidFill>
              </a:rPr>
              <a:t>        main="Miles Per Gallon", </a:t>
            </a:r>
            <a:r>
              <a:rPr lang="en-US" altLang="zh-TW" dirty="0" err="1">
                <a:solidFill>
                  <a:srgbClr val="FF0000"/>
                </a:solidFill>
              </a:rPr>
              <a:t>xlab</a:t>
            </a:r>
            <a:r>
              <a:rPr lang="en-US" altLang="zh-TW" dirty="0">
                <a:solidFill>
                  <a:srgbClr val="FF0000"/>
                </a:solidFill>
              </a:rPr>
              <a:t>="cylinders and transmission</a:t>
            </a:r>
            <a:r>
              <a:rPr lang="en-US" altLang="zh-TW" dirty="0" smtClean="0">
                <a:solidFill>
                  <a:srgbClr val="FF0000"/>
                </a:solidFill>
              </a:rPr>
              <a:t>")</a:t>
            </a:r>
          </a:p>
          <a:p>
            <a:pPr marL="0" indent="0">
              <a:buNone/>
            </a:pPr>
            <a:r>
              <a:rPr lang="en-US" altLang="zh-TW" dirty="0" smtClean="0"/>
              <a:t># </a:t>
            </a:r>
            <a:r>
              <a:rPr lang="zh-TW" altLang="en-US" dirty="0" smtClean="0"/>
              <a:t>按</a:t>
            </a:r>
            <a:r>
              <a:rPr lang="zh-TW" altLang="en-US" dirty="0"/>
              <a:t>氣缸</a:t>
            </a:r>
            <a:r>
              <a:rPr lang="zh-TW" altLang="en-US" dirty="0" smtClean="0"/>
              <a:t>數與</a:t>
            </a:r>
            <a:r>
              <a:rPr lang="zh-TW" altLang="en-US" dirty="0"/>
              <a:t>變速器</a:t>
            </a:r>
            <a:r>
              <a:rPr lang="en-US" altLang="zh-TW" dirty="0"/>
              <a:t>(0-</a:t>
            </a:r>
            <a:r>
              <a:rPr lang="zh-TW" altLang="en-US" dirty="0"/>
              <a:t>自動</a:t>
            </a:r>
            <a:r>
              <a:rPr lang="en-US" altLang="zh-TW" dirty="0"/>
              <a:t>, 1-</a:t>
            </a:r>
            <a:r>
              <a:rPr lang="zh-TW" altLang="en-US" dirty="0"/>
              <a:t>手動</a:t>
            </a:r>
            <a:r>
              <a:rPr lang="en-US" altLang="zh-TW" dirty="0" smtClean="0"/>
              <a:t>)</a:t>
            </a:r>
            <a:r>
              <a:rPr lang="zh-TW" altLang="en-US" dirty="0"/>
              <a:t>分組盒形圖</a:t>
            </a:r>
            <a:endParaRPr lang="en-US" altLang="zh-TW" dirty="0"/>
          </a:p>
          <a:p>
            <a:pPr marL="0" indent="0">
              <a:buNone/>
            </a:pPr>
            <a:endParaRPr lang="zh-TW" altLang="en-US" dirty="0">
              <a:solidFill>
                <a:srgbClr val="FF0000"/>
              </a:solidFill>
            </a:endParaRPr>
          </a:p>
        </p:txBody>
      </p:sp>
    </p:spTree>
    <p:extLst>
      <p:ext uri="{BB962C8B-B14F-4D97-AF65-F5344CB8AC3E}">
        <p14:creationId xmlns:p14="http://schemas.microsoft.com/office/powerpoint/2010/main" val="23331187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323528" y="404664"/>
            <a:ext cx="7894648" cy="6337735"/>
          </a:xfrm>
          <a:prstGeom prst="rect">
            <a:avLst/>
          </a:prstGeom>
        </p:spPr>
      </p:pic>
    </p:spTree>
    <p:extLst>
      <p:ext uri="{BB962C8B-B14F-4D97-AF65-F5344CB8AC3E}">
        <p14:creationId xmlns:p14="http://schemas.microsoft.com/office/powerpoint/2010/main" val="3689285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常態機率圖</a:t>
            </a:r>
            <a:endParaRPr lang="zh-TW" altLang="en-US" b="1" dirty="0"/>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rad</a:t>
            </a:r>
            <a:r>
              <a:rPr lang="en-US" altLang="zh-TW" dirty="0">
                <a:solidFill>
                  <a:srgbClr val="FF0000"/>
                </a:solidFill>
              </a:rPr>
              <a:t>&lt;-read.csv</a:t>
            </a:r>
            <a:r>
              <a:rPr lang="en-US" altLang="zh-TW" dirty="0" smtClean="0">
                <a:solidFill>
                  <a:srgbClr val="FF0000"/>
                </a:solidFill>
              </a:rPr>
              <a:t>(“c</a:t>
            </a:r>
            <a:r>
              <a:rPr lang="en-US" altLang="zh-TW" dirty="0">
                <a:solidFill>
                  <a:srgbClr val="FF0000"/>
                </a:solidFill>
              </a:rPr>
              <a:t>:/</a:t>
            </a:r>
            <a:r>
              <a:rPr lang="en-US" altLang="zh-TW" dirty="0" err="1" smtClean="0">
                <a:solidFill>
                  <a:srgbClr val="FF0000"/>
                </a:solidFill>
              </a:rPr>
              <a:t>RData</a:t>
            </a:r>
            <a:r>
              <a:rPr lang="en-US" altLang="zh-TW" dirty="0" smtClean="0">
                <a:solidFill>
                  <a:srgbClr val="FF0000"/>
                </a:solidFill>
              </a:rPr>
              <a:t>/radiation.csv”)</a:t>
            </a:r>
            <a:r>
              <a:rPr lang="zh-TW" altLang="en-US" dirty="0" smtClean="0">
                <a:solidFill>
                  <a:srgbClr val="FF0000"/>
                </a:solidFill>
              </a:rPr>
              <a:t> </a:t>
            </a:r>
            <a:r>
              <a:rPr lang="en-US" altLang="zh-TW" dirty="0" smtClean="0"/>
              <a:t>#</a:t>
            </a:r>
            <a:r>
              <a:rPr lang="zh-TW" altLang="en-US" dirty="0" smtClean="0"/>
              <a:t> 微波爐輻射資料</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rad</a:t>
            </a:r>
            <a:r>
              <a:rPr lang="zh-TW" altLang="en-US" dirty="0" smtClean="0">
                <a:solidFill>
                  <a:srgbClr val="FF0000"/>
                </a:solidFill>
              </a:rPr>
              <a:t>  </a:t>
            </a:r>
            <a:r>
              <a:rPr lang="en-US" altLang="zh-TW" dirty="0" smtClean="0"/>
              <a:t># </a:t>
            </a:r>
            <a:r>
              <a:rPr lang="zh-TW" altLang="en-US" dirty="0" smtClean="0"/>
              <a:t>看</a:t>
            </a:r>
            <a:r>
              <a:rPr lang="zh-TW" altLang="en-US" dirty="0"/>
              <a:t>微波爐輻射</a:t>
            </a:r>
            <a:r>
              <a:rPr lang="zh-TW" altLang="en-US" dirty="0" smtClean="0"/>
              <a:t>資料</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names(rad)</a:t>
            </a:r>
            <a:r>
              <a:rPr lang="zh-TW" altLang="en-US" dirty="0" smtClean="0">
                <a:solidFill>
                  <a:srgbClr val="FF0000"/>
                </a:solidFill>
              </a:rPr>
              <a:t> </a:t>
            </a:r>
            <a:r>
              <a:rPr lang="en-US" altLang="zh-TW" dirty="0" smtClean="0"/>
              <a:t>#</a:t>
            </a:r>
            <a:r>
              <a:rPr lang="zh-TW" altLang="en-US" dirty="0" smtClean="0">
                <a:solidFill>
                  <a:srgbClr val="FF0000"/>
                </a:solidFill>
              </a:rPr>
              <a:t> </a:t>
            </a:r>
            <a:r>
              <a:rPr lang="zh-TW" altLang="en-US" dirty="0" smtClean="0"/>
              <a:t>微波爐輻射資料變數名稱</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attach(rad)</a:t>
            </a:r>
            <a:r>
              <a:rPr lang="zh-TW" altLang="en-US" dirty="0" smtClean="0">
                <a:solidFill>
                  <a:srgbClr val="FF0000"/>
                </a:solidFill>
              </a:rPr>
              <a:t>  </a:t>
            </a:r>
            <a:r>
              <a:rPr lang="en-US" altLang="zh-TW" dirty="0" smtClean="0"/>
              <a:t>#</a:t>
            </a:r>
            <a:r>
              <a:rPr lang="zh-TW" altLang="en-US" dirty="0" smtClean="0">
                <a:solidFill>
                  <a:srgbClr val="FF0000"/>
                </a:solidFill>
              </a:rPr>
              <a:t> </a:t>
            </a:r>
            <a:r>
              <a:rPr lang="zh-TW" altLang="en-US" dirty="0" smtClean="0"/>
              <a:t>連接</a:t>
            </a:r>
            <a:r>
              <a:rPr lang="zh-TW" altLang="en-US" dirty="0"/>
              <a:t>微波爐</a:t>
            </a:r>
            <a:r>
              <a:rPr lang="zh-TW" altLang="en-US" dirty="0" smtClean="0"/>
              <a:t>輻射資料</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par(</a:t>
            </a:r>
            <a:r>
              <a:rPr lang="en-US" altLang="zh-TW" dirty="0" err="1" smtClean="0">
                <a:solidFill>
                  <a:srgbClr val="FF0000"/>
                </a:solidFill>
              </a:rPr>
              <a:t>mfrow</a:t>
            </a:r>
            <a:r>
              <a:rPr lang="en-US" altLang="zh-TW" dirty="0" smtClean="0">
                <a:solidFill>
                  <a:srgbClr val="FF0000"/>
                </a:solidFill>
              </a:rPr>
              <a:t>=c(1,2))</a:t>
            </a:r>
            <a:r>
              <a:rPr lang="zh-TW" altLang="en-US" dirty="0" smtClean="0">
                <a:solidFill>
                  <a:srgbClr val="FF0000"/>
                </a:solidFill>
              </a:rPr>
              <a:t> </a:t>
            </a:r>
            <a:r>
              <a:rPr lang="en-US" altLang="zh-TW" dirty="0"/>
              <a:t># </a:t>
            </a:r>
            <a:r>
              <a:rPr lang="zh-TW" altLang="en-US" dirty="0"/>
              <a:t>一頁配置</a:t>
            </a:r>
            <a:r>
              <a:rPr lang="en-US" altLang="zh-TW" dirty="0"/>
              <a:t>1</a:t>
            </a:r>
            <a:r>
              <a:rPr lang="zh-TW" altLang="en-US" dirty="0" smtClean="0"/>
              <a:t>列</a:t>
            </a:r>
            <a:r>
              <a:rPr lang="en-US" altLang="zh-TW" dirty="0" smtClean="0"/>
              <a:t>2</a:t>
            </a:r>
            <a:r>
              <a:rPr lang="zh-TW" altLang="en-US" dirty="0" smtClean="0"/>
              <a:t>行共</a:t>
            </a:r>
            <a:r>
              <a:rPr lang="en-US" altLang="zh-TW" dirty="0" smtClean="0"/>
              <a:t>2</a:t>
            </a:r>
            <a:r>
              <a:rPr lang="zh-TW" altLang="en-US" dirty="0" smtClean="0"/>
              <a:t>個圖</a:t>
            </a: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qqnorm</a:t>
            </a:r>
            <a:r>
              <a:rPr lang="en-US" altLang="zh-TW" dirty="0" smtClean="0">
                <a:solidFill>
                  <a:srgbClr val="FF0000"/>
                </a:solidFill>
              </a:rPr>
              <a:t>(rad</a:t>
            </a:r>
            <a:r>
              <a:rPr lang="en-US" altLang="zh-TW" dirty="0">
                <a:solidFill>
                  <a:srgbClr val="FF0000"/>
                </a:solidFill>
              </a:rPr>
              <a:t>[,1], main="Normal Q-Q Plot(door closed)")   </a:t>
            </a:r>
            <a:endParaRPr lang="en-US" altLang="zh-TW" dirty="0" smtClean="0">
              <a:solidFill>
                <a:srgbClr val="FF0000"/>
              </a:solidFill>
            </a:endParaRPr>
          </a:p>
          <a:p>
            <a:pPr marL="0" indent="0">
              <a:buNone/>
            </a:pPr>
            <a:r>
              <a:rPr lang="zh-TW" altLang="en-US" dirty="0">
                <a:solidFill>
                  <a:srgbClr val="FF0000"/>
                </a:solidFill>
              </a:rPr>
              <a:t> </a:t>
            </a:r>
            <a:r>
              <a:rPr lang="zh-TW" altLang="en-US" dirty="0" smtClean="0">
                <a:solidFill>
                  <a:srgbClr val="FF0000"/>
                </a:solidFill>
              </a:rPr>
              <a:t>  </a:t>
            </a:r>
            <a:r>
              <a:rPr lang="en-US" altLang="zh-TW" dirty="0" smtClean="0"/>
              <a:t>#  </a:t>
            </a:r>
            <a:r>
              <a:rPr lang="zh-TW" altLang="en-US" dirty="0" smtClean="0"/>
              <a:t>產生</a:t>
            </a:r>
            <a:r>
              <a:rPr lang="en-US" altLang="zh-TW" dirty="0" smtClean="0"/>
              <a:t> </a:t>
            </a:r>
            <a:r>
              <a:rPr lang="en-US" altLang="zh-TW" dirty="0"/>
              <a:t>Q-Q plot for radiation data (door closed)</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qqline</a:t>
            </a:r>
            <a:r>
              <a:rPr lang="en-US" altLang="zh-TW" dirty="0" smtClean="0">
                <a:solidFill>
                  <a:srgbClr val="FF0000"/>
                </a:solidFill>
              </a:rPr>
              <a:t>(rad</a:t>
            </a:r>
            <a:r>
              <a:rPr lang="en-US" altLang="zh-TW" dirty="0">
                <a:solidFill>
                  <a:srgbClr val="FF0000"/>
                </a:solidFill>
              </a:rPr>
              <a:t>[,1</a:t>
            </a:r>
            <a:r>
              <a:rPr lang="en-US" altLang="zh-TW" dirty="0" smtClean="0">
                <a:solidFill>
                  <a:srgbClr val="FF0000"/>
                </a:solidFill>
              </a:rPr>
              <a:t>])</a:t>
            </a:r>
            <a:r>
              <a:rPr lang="en-US" altLang="zh-TW" dirty="0"/>
              <a:t> </a:t>
            </a:r>
            <a:r>
              <a:rPr lang="zh-TW" altLang="en-US" dirty="0" smtClean="0"/>
              <a:t> </a:t>
            </a:r>
            <a:r>
              <a:rPr lang="en-US" altLang="zh-TW" dirty="0" smtClean="0"/>
              <a:t># </a:t>
            </a:r>
            <a:r>
              <a:rPr lang="zh-TW" altLang="zh-TW" dirty="0"/>
              <a:t>在常態機率圖上畫</a:t>
            </a:r>
            <a:r>
              <a:rPr lang="en-US" altLang="zh-TW" dirty="0"/>
              <a:t>45</a:t>
            </a:r>
            <a:r>
              <a:rPr lang="zh-TW" altLang="zh-TW" dirty="0"/>
              <a:t>度線</a:t>
            </a:r>
            <a:endParaRPr lang="en-US" altLang="zh-TW" dirty="0">
              <a:solidFill>
                <a:srgbClr val="FF0000"/>
              </a:solidFill>
            </a:endParaRP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qqnorm</a:t>
            </a:r>
            <a:r>
              <a:rPr lang="en-US" altLang="zh-TW" dirty="0" smtClean="0">
                <a:solidFill>
                  <a:srgbClr val="FF0000"/>
                </a:solidFill>
              </a:rPr>
              <a:t>(rad</a:t>
            </a:r>
            <a:r>
              <a:rPr lang="en-US" altLang="zh-TW" dirty="0">
                <a:solidFill>
                  <a:srgbClr val="FF0000"/>
                </a:solidFill>
              </a:rPr>
              <a:t>[,2], main="Normal Q-Q Plot(door open)")   </a:t>
            </a:r>
            <a:endParaRPr lang="en-US" altLang="zh-TW" dirty="0" smtClean="0">
              <a:solidFill>
                <a:srgbClr val="FF0000"/>
              </a:solidFill>
            </a:endParaRPr>
          </a:p>
          <a:p>
            <a:pPr marL="0" indent="0">
              <a:buNone/>
            </a:pPr>
            <a:r>
              <a:rPr lang="zh-TW" altLang="en-US" dirty="0">
                <a:solidFill>
                  <a:srgbClr val="FF0000"/>
                </a:solidFill>
              </a:rPr>
              <a:t> </a:t>
            </a:r>
            <a:r>
              <a:rPr lang="zh-TW" altLang="en-US" dirty="0" smtClean="0">
                <a:solidFill>
                  <a:srgbClr val="FF0000"/>
                </a:solidFill>
              </a:rPr>
              <a:t>  </a:t>
            </a:r>
            <a:r>
              <a:rPr lang="en-US" altLang="zh-TW" dirty="0" smtClean="0"/>
              <a:t>#  </a:t>
            </a:r>
            <a:r>
              <a:rPr lang="en-US" altLang="zh-TW" dirty="0"/>
              <a:t>Produce a Q-Q plot for radiation data (door open)</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qqline</a:t>
            </a:r>
            <a:r>
              <a:rPr lang="en-US" altLang="zh-TW" dirty="0" smtClean="0">
                <a:solidFill>
                  <a:srgbClr val="FF0000"/>
                </a:solidFill>
              </a:rPr>
              <a:t>(rad</a:t>
            </a:r>
            <a:r>
              <a:rPr lang="en-US" altLang="zh-TW" dirty="0">
                <a:solidFill>
                  <a:srgbClr val="FF0000"/>
                </a:solidFill>
              </a:rPr>
              <a:t>[,2</a:t>
            </a:r>
            <a:r>
              <a:rPr lang="en-US" altLang="zh-TW" dirty="0" smtClean="0">
                <a:solidFill>
                  <a:srgbClr val="FF0000"/>
                </a:solidFill>
              </a:rPr>
              <a:t>])</a:t>
            </a:r>
            <a:r>
              <a:rPr lang="zh-TW" altLang="en-US" dirty="0" smtClean="0">
                <a:solidFill>
                  <a:srgbClr val="FF0000"/>
                </a:solidFill>
              </a:rPr>
              <a:t>  </a:t>
            </a:r>
            <a:r>
              <a:rPr lang="en-US" altLang="zh-TW" dirty="0" smtClean="0"/>
              <a:t># </a:t>
            </a:r>
            <a:r>
              <a:rPr lang="zh-TW" altLang="zh-TW" dirty="0"/>
              <a:t>在常態機率圖上畫</a:t>
            </a:r>
            <a:r>
              <a:rPr lang="en-US" altLang="zh-TW" dirty="0"/>
              <a:t>45</a:t>
            </a:r>
            <a:r>
              <a:rPr lang="zh-TW" altLang="zh-TW" dirty="0"/>
              <a:t>度線</a:t>
            </a:r>
            <a:endParaRPr lang="zh-TW" altLang="en-US" dirty="0">
              <a:solidFill>
                <a:srgbClr val="FF0000"/>
              </a:solidFill>
            </a:endParaRPr>
          </a:p>
        </p:txBody>
      </p:sp>
    </p:spTree>
    <p:extLst>
      <p:ext uri="{BB962C8B-B14F-4D97-AF65-F5344CB8AC3E}">
        <p14:creationId xmlns:p14="http://schemas.microsoft.com/office/powerpoint/2010/main" val="13527830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常態機率圖</a:t>
            </a:r>
            <a:endParaRPr lang="zh-TW" altLang="en-US" b="1" dirty="0"/>
          </a:p>
        </p:txBody>
      </p:sp>
      <p:sp>
        <p:nvSpPr>
          <p:cNvPr id="6" name="文字方塊 5"/>
          <p:cNvSpPr txBox="1"/>
          <p:nvPr/>
        </p:nvSpPr>
        <p:spPr>
          <a:xfrm>
            <a:off x="1132827" y="6165304"/>
            <a:ext cx="7125669" cy="461665"/>
          </a:xfrm>
          <a:prstGeom prst="rect">
            <a:avLst/>
          </a:prstGeom>
          <a:noFill/>
        </p:spPr>
        <p:txBody>
          <a:bodyPr wrap="none" rtlCol="0">
            <a:spAutoFit/>
          </a:bodyPr>
          <a:lstStyle/>
          <a:p>
            <a:r>
              <a:rPr lang="zh-TW" altLang="en-US" sz="2400" b="1" dirty="0" smtClean="0">
                <a:solidFill>
                  <a:srgbClr val="FF0000"/>
                </a:solidFill>
              </a:rPr>
              <a:t>大部分的點沒有接近一直線</a:t>
            </a:r>
            <a:r>
              <a:rPr lang="en-US" altLang="zh-TW" sz="2400" b="1" dirty="0" smtClean="0">
                <a:solidFill>
                  <a:srgbClr val="FF0000"/>
                </a:solidFill>
              </a:rPr>
              <a:t>, </a:t>
            </a:r>
            <a:r>
              <a:rPr lang="zh-TW" altLang="en-US" sz="2400" b="1" dirty="0" smtClean="0">
                <a:solidFill>
                  <a:srgbClr val="FF0000"/>
                </a:solidFill>
              </a:rPr>
              <a:t>常態分配的假設不滿足</a:t>
            </a:r>
            <a:endParaRPr lang="zh-TW" altLang="en-US" sz="2400" b="1" dirty="0">
              <a:solidFill>
                <a:srgbClr val="FF0000"/>
              </a:solidFill>
            </a:endParaRPr>
          </a:p>
        </p:txBody>
      </p:sp>
      <p:pic>
        <p:nvPicPr>
          <p:cNvPr id="7" name="圖片 6"/>
          <p:cNvPicPr>
            <a:picLocks noChangeAspect="1"/>
          </p:cNvPicPr>
          <p:nvPr/>
        </p:nvPicPr>
        <p:blipFill>
          <a:blip r:embed="rId3"/>
          <a:stretch>
            <a:fillRect/>
          </a:stretch>
        </p:blipFill>
        <p:spPr>
          <a:xfrm>
            <a:off x="363219" y="1713769"/>
            <a:ext cx="8780781" cy="4261765"/>
          </a:xfrm>
          <a:prstGeom prst="rect">
            <a:avLst/>
          </a:prstGeom>
        </p:spPr>
      </p:pic>
    </p:spTree>
    <p:extLst>
      <p:ext uri="{BB962C8B-B14F-4D97-AF65-F5344CB8AC3E}">
        <p14:creationId xmlns:p14="http://schemas.microsoft.com/office/powerpoint/2010/main" val="121239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條圖</a:t>
            </a:r>
          </a:p>
        </p:txBody>
      </p:sp>
      <p:pic>
        <p:nvPicPr>
          <p:cNvPr id="5" name="圖片 4"/>
          <p:cNvPicPr>
            <a:picLocks noChangeAspect="1"/>
          </p:cNvPicPr>
          <p:nvPr/>
        </p:nvPicPr>
        <p:blipFill>
          <a:blip r:embed="rId2"/>
          <a:stretch>
            <a:fillRect/>
          </a:stretch>
        </p:blipFill>
        <p:spPr>
          <a:xfrm>
            <a:off x="440952" y="1524000"/>
            <a:ext cx="7756510" cy="5120508"/>
          </a:xfrm>
          <a:prstGeom prst="rect">
            <a:avLst/>
          </a:prstGeom>
        </p:spPr>
      </p:pic>
    </p:spTree>
    <p:extLst>
      <p:ext uri="{BB962C8B-B14F-4D97-AF65-F5344CB8AC3E}">
        <p14:creationId xmlns:p14="http://schemas.microsoft.com/office/powerpoint/2010/main" val="574027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常態機率圖</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buNone/>
                </a:pPr>
                <a:r>
                  <a:rPr lang="en-US" altLang="zh-TW" dirty="0">
                    <a:solidFill>
                      <a:srgbClr val="FF0000"/>
                    </a:solidFill>
                  </a:rPr>
                  <a:t>&gt; </a:t>
                </a:r>
                <a:r>
                  <a:rPr lang="en-US" altLang="zh-TW" dirty="0" err="1">
                    <a:solidFill>
                      <a:srgbClr val="FF0000"/>
                    </a:solidFill>
                  </a:rPr>
                  <a:t>srad_sqrt</a:t>
                </a:r>
                <a:r>
                  <a:rPr lang="en-US" altLang="zh-TW" dirty="0">
                    <a:solidFill>
                      <a:srgbClr val="FF0000"/>
                    </a:solidFill>
                  </a:rPr>
                  <a:t>(rad)   </a:t>
                </a:r>
                <a:r>
                  <a:rPr lang="en-US" altLang="zh-TW" dirty="0"/>
                  <a:t>#  </a:t>
                </a:r>
                <a:r>
                  <a:rPr lang="zh-TW" altLang="en-US" dirty="0"/>
                  <a:t>將兩變數都</a:t>
                </a:r>
                <a:r>
                  <a:rPr lang="zh-TW" altLang="en-US" dirty="0" smtClean="0"/>
                  <a:t>作</a:t>
                </a:r>
                <a14:m>
                  <m:oMath xmlns:m="http://schemas.openxmlformats.org/officeDocument/2006/math">
                    <m:r>
                      <a:rPr lang="zh-TW" altLang="en-US" i="1" smtClean="0">
                        <a:latin typeface="Cambria Math" panose="02040503050406030204" pitchFamily="18" charset="0"/>
                      </a:rPr>
                      <m:t>√</m:t>
                    </m:r>
                  </m:oMath>
                </a14:m>
                <a:r>
                  <a:rPr lang="zh-TW" altLang="en-US" dirty="0" smtClean="0"/>
                  <a:t> </a:t>
                </a:r>
                <a:r>
                  <a:rPr lang="zh-TW" altLang="en-US" dirty="0"/>
                  <a:t>轉換</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qqnorm</a:t>
                </a:r>
                <a:r>
                  <a:rPr lang="en-US" altLang="zh-TW" dirty="0" smtClean="0">
                    <a:solidFill>
                      <a:srgbClr val="FF0000"/>
                    </a:solidFill>
                  </a:rPr>
                  <a:t>(</a:t>
                </a:r>
                <a:r>
                  <a:rPr lang="en-US" altLang="zh-TW" dirty="0" err="1" smtClean="0">
                    <a:solidFill>
                      <a:srgbClr val="FF0000"/>
                    </a:solidFill>
                  </a:rPr>
                  <a:t>srad</a:t>
                </a:r>
                <a:r>
                  <a:rPr lang="en-US" altLang="zh-TW" dirty="0">
                    <a:solidFill>
                      <a:srgbClr val="FF0000"/>
                    </a:solidFill>
                  </a:rPr>
                  <a:t>[,1], </a:t>
                </a:r>
                <a:r>
                  <a:rPr lang="en-US" altLang="zh-TW" dirty="0" err="1">
                    <a:solidFill>
                      <a:srgbClr val="FF0000"/>
                    </a:solidFill>
                  </a:rPr>
                  <a:t>ylab</a:t>
                </a:r>
                <a:r>
                  <a:rPr lang="en-US" altLang="zh-TW" dirty="0" smtClean="0">
                    <a:solidFill>
                      <a:srgbClr val="FF0000"/>
                    </a:solidFill>
                  </a:rPr>
                  <a:t>=“</a:t>
                </a:r>
                <a:r>
                  <a:rPr lang="en-US" altLang="zh-TW" dirty="0" err="1" smtClean="0">
                    <a:solidFill>
                      <a:srgbClr val="FF0000"/>
                    </a:solidFill>
                  </a:rPr>
                  <a:t>sqrt</a:t>
                </a:r>
                <a:r>
                  <a:rPr lang="en-US" altLang="zh-TW" dirty="0" smtClean="0">
                    <a:solidFill>
                      <a:srgbClr val="FF0000"/>
                    </a:solidFill>
                  </a:rPr>
                  <a:t>(door closed </a:t>
                </a:r>
                <a:r>
                  <a:rPr lang="en-US" altLang="zh-TW" dirty="0">
                    <a:solidFill>
                      <a:srgbClr val="FF0000"/>
                    </a:solidFill>
                  </a:rPr>
                  <a:t>radiation) </a:t>
                </a:r>
                <a:r>
                  <a:rPr lang="en-US" altLang="zh-TW" dirty="0" smtClean="0">
                    <a:solidFill>
                      <a:srgbClr val="FF0000"/>
                    </a:solidFill>
                  </a:rPr>
                  <a:t>quantiles”,</a:t>
                </a:r>
                <a:r>
                  <a:rPr lang="zh-TW" altLang="en-US" dirty="0" smtClean="0">
                    <a:solidFill>
                      <a:srgbClr val="FF0000"/>
                    </a:solidFill>
                  </a:rPr>
                  <a:t> </a:t>
                </a:r>
                <a:r>
                  <a:rPr lang="en-US" altLang="zh-TW" dirty="0" smtClean="0">
                    <a:solidFill>
                      <a:srgbClr val="FF0000"/>
                    </a:solidFill>
                  </a:rPr>
                  <a:t>main</a:t>
                </a:r>
                <a:r>
                  <a:rPr lang="en-US" altLang="zh-TW" dirty="0">
                    <a:solidFill>
                      <a:srgbClr val="FF0000"/>
                    </a:solidFill>
                  </a:rPr>
                  <a:t>="Normal Q-Q Plot(door closed)")</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qqline</a:t>
                </a:r>
                <a:r>
                  <a:rPr lang="en-US" altLang="zh-TW" dirty="0" smtClean="0">
                    <a:solidFill>
                      <a:srgbClr val="FF0000"/>
                    </a:solidFill>
                  </a:rPr>
                  <a:t>(</a:t>
                </a:r>
                <a:r>
                  <a:rPr lang="en-US" altLang="zh-TW" dirty="0" err="1" smtClean="0">
                    <a:solidFill>
                      <a:srgbClr val="FF0000"/>
                    </a:solidFill>
                  </a:rPr>
                  <a:t>srad</a:t>
                </a:r>
                <a:r>
                  <a:rPr lang="en-US" altLang="zh-TW" dirty="0">
                    <a:solidFill>
                      <a:srgbClr val="FF0000"/>
                    </a:solidFill>
                  </a:rPr>
                  <a:t>[,1])</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qqnorm</a:t>
                </a:r>
                <a:r>
                  <a:rPr lang="en-US" altLang="zh-TW" dirty="0" smtClean="0">
                    <a:solidFill>
                      <a:srgbClr val="FF0000"/>
                    </a:solidFill>
                  </a:rPr>
                  <a:t>(</a:t>
                </a:r>
                <a:r>
                  <a:rPr lang="en-US" altLang="zh-TW" dirty="0" err="1" smtClean="0">
                    <a:solidFill>
                      <a:srgbClr val="FF0000"/>
                    </a:solidFill>
                  </a:rPr>
                  <a:t>srad</a:t>
                </a:r>
                <a:r>
                  <a:rPr lang="en-US" altLang="zh-TW" dirty="0">
                    <a:solidFill>
                      <a:srgbClr val="FF0000"/>
                    </a:solidFill>
                  </a:rPr>
                  <a:t>[,2], </a:t>
                </a:r>
                <a:r>
                  <a:rPr lang="en-US" altLang="zh-TW" dirty="0" err="1">
                    <a:solidFill>
                      <a:srgbClr val="FF0000"/>
                    </a:solidFill>
                  </a:rPr>
                  <a:t>ylab</a:t>
                </a:r>
                <a:r>
                  <a:rPr lang="en-US" altLang="zh-TW" dirty="0" smtClean="0">
                    <a:solidFill>
                      <a:srgbClr val="FF0000"/>
                    </a:solidFill>
                  </a:rPr>
                  <a:t>=“</a:t>
                </a:r>
                <a:r>
                  <a:rPr lang="en-US" altLang="zh-TW" dirty="0" err="1" smtClean="0">
                    <a:solidFill>
                      <a:srgbClr val="FF0000"/>
                    </a:solidFill>
                  </a:rPr>
                  <a:t>sqrt</a:t>
                </a:r>
                <a:r>
                  <a:rPr lang="en-US" altLang="zh-TW" dirty="0" smtClean="0">
                    <a:solidFill>
                      <a:srgbClr val="FF0000"/>
                    </a:solidFill>
                  </a:rPr>
                  <a:t>(door </a:t>
                </a:r>
                <a:r>
                  <a:rPr lang="en-US" altLang="zh-TW" dirty="0">
                    <a:solidFill>
                      <a:srgbClr val="FF0000"/>
                    </a:solidFill>
                  </a:rPr>
                  <a:t>open radiation) </a:t>
                </a:r>
                <a:r>
                  <a:rPr lang="en-US" altLang="zh-TW" dirty="0" smtClean="0">
                    <a:solidFill>
                      <a:srgbClr val="FF0000"/>
                    </a:solidFill>
                  </a:rPr>
                  <a:t>quantiles”,</a:t>
                </a:r>
                <a:r>
                  <a:rPr lang="zh-TW" altLang="en-US" dirty="0" smtClean="0">
                    <a:solidFill>
                      <a:srgbClr val="FF0000"/>
                    </a:solidFill>
                  </a:rPr>
                  <a:t> </a:t>
                </a:r>
                <a:r>
                  <a:rPr lang="en-US" altLang="zh-TW" dirty="0" smtClean="0">
                    <a:solidFill>
                      <a:srgbClr val="FF0000"/>
                    </a:solidFill>
                  </a:rPr>
                  <a:t>main</a:t>
                </a:r>
                <a:r>
                  <a:rPr lang="en-US" altLang="zh-TW" dirty="0">
                    <a:solidFill>
                      <a:srgbClr val="FF0000"/>
                    </a:solidFill>
                  </a:rPr>
                  <a:t>="Normal Q-Q Plot(door open)")</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qqline</a:t>
                </a:r>
                <a:r>
                  <a:rPr lang="en-US" altLang="zh-TW" dirty="0" smtClean="0">
                    <a:solidFill>
                      <a:srgbClr val="FF0000"/>
                    </a:solidFill>
                  </a:rPr>
                  <a:t>(</a:t>
                </a:r>
                <a:r>
                  <a:rPr lang="en-US" altLang="zh-TW" dirty="0" err="1" smtClean="0">
                    <a:solidFill>
                      <a:srgbClr val="FF0000"/>
                    </a:solidFill>
                  </a:rPr>
                  <a:t>srad</a:t>
                </a:r>
                <a:r>
                  <a:rPr lang="en-US" altLang="zh-TW" dirty="0">
                    <a:solidFill>
                      <a:srgbClr val="FF0000"/>
                    </a:solidFill>
                  </a:rPr>
                  <a:t>[,2])</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1111" t="-3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0173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常態機率圖</a:t>
            </a:r>
            <a:endParaRPr lang="zh-TW" altLang="en-US" b="1" dirty="0"/>
          </a:p>
        </p:txBody>
      </p:sp>
      <p:pic>
        <p:nvPicPr>
          <p:cNvPr id="3" name="圖片 2"/>
          <p:cNvPicPr>
            <a:picLocks noChangeAspect="1"/>
          </p:cNvPicPr>
          <p:nvPr/>
        </p:nvPicPr>
        <p:blipFill>
          <a:blip r:embed="rId3"/>
          <a:stretch>
            <a:fillRect/>
          </a:stretch>
        </p:blipFill>
        <p:spPr>
          <a:xfrm>
            <a:off x="261696" y="1844824"/>
            <a:ext cx="8620607" cy="4184025"/>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3147570" y="6028849"/>
                <a:ext cx="2848857" cy="489173"/>
              </a:xfrm>
              <a:prstGeom prst="rect">
                <a:avLst/>
              </a:prstGeom>
            </p:spPr>
            <p:txBody>
              <a:bodyPr wrap="none">
                <a:spAutoFit/>
              </a:bodyPr>
              <a:lstStyle/>
              <a:p>
                <a:r>
                  <a:rPr lang="zh-TW" altLang="en-US" sz="2400" dirty="0" smtClean="0">
                    <a:solidFill>
                      <a:srgbClr val="FF0000"/>
                    </a:solidFill>
                  </a:rPr>
                  <a:t>將兩變數都作</a:t>
                </a:r>
                <a14:m>
                  <m:oMath xmlns:m="http://schemas.openxmlformats.org/officeDocument/2006/math">
                    <m:r>
                      <a:rPr lang="zh-TW" altLang="en-US" sz="2400" i="1" smtClean="0">
                        <a:solidFill>
                          <a:srgbClr val="FF0000"/>
                        </a:solidFill>
                        <a:latin typeface="Cambria Math" panose="02040503050406030204" pitchFamily="18" charset="0"/>
                      </a:rPr>
                      <m:t>√</m:t>
                    </m:r>
                  </m:oMath>
                </a14:m>
                <a:r>
                  <a:rPr lang="zh-TW" altLang="en-US" sz="2400" dirty="0" smtClean="0">
                    <a:solidFill>
                      <a:srgbClr val="FF0000"/>
                    </a:solidFill>
                  </a:rPr>
                  <a:t>轉換</a:t>
                </a:r>
                <a:endParaRPr lang="zh-TW" altLang="en-US" sz="2400" dirty="0">
                  <a:solidFill>
                    <a:srgbClr val="FF0000"/>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3147570" y="6028849"/>
                <a:ext cx="2848857" cy="489173"/>
              </a:xfrm>
              <a:prstGeom prst="rect">
                <a:avLst/>
              </a:prstGeom>
              <a:blipFill rotWithShape="0">
                <a:blip r:embed="rId4"/>
                <a:stretch>
                  <a:fillRect l="-3205" t="-3750" r="-2350" b="-2875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03003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iPlots</a:t>
            </a:r>
            <a:endParaRPr lang="zh-TW" altLang="en-US" dirty="0"/>
          </a:p>
        </p:txBody>
      </p:sp>
      <p:sp>
        <p:nvSpPr>
          <p:cNvPr id="3" name="內容版面配置區 2"/>
          <p:cNvSpPr>
            <a:spLocks noGrp="1"/>
          </p:cNvSpPr>
          <p:nvPr>
            <p:ph idx="1"/>
          </p:nvPr>
        </p:nvSpPr>
        <p:spPr/>
        <p:txBody>
          <a:bodyPr>
            <a:normAutofit/>
          </a:bodyPr>
          <a:lstStyle/>
          <a:p>
            <a:r>
              <a:rPr lang="en-US" altLang="zh-TW" sz="2800" dirty="0" err="1" smtClean="0"/>
              <a:t>Iplots</a:t>
            </a:r>
            <a:r>
              <a:rPr lang="zh-TW" altLang="en-US" sz="2800" dirty="0" smtClean="0"/>
              <a:t>套件提供互動式</a:t>
            </a:r>
            <a:r>
              <a:rPr lang="zh-TW" altLang="en-US" sz="2800" dirty="0"/>
              <a:t>可連結接和刷顏色</a:t>
            </a:r>
            <a:r>
              <a:rPr lang="zh-TW" altLang="en-US" sz="2800" dirty="0" smtClean="0"/>
              <a:t>的</a:t>
            </a:r>
            <a:r>
              <a:rPr lang="zh-TW" altLang="en-US" sz="2800" dirty="0"/>
              <a:t>馬賽克圖</a:t>
            </a:r>
            <a:r>
              <a:rPr lang="zh-TW" altLang="en-US" sz="2800" dirty="0" smtClean="0"/>
              <a:t>，長</a:t>
            </a:r>
            <a:r>
              <a:rPr lang="zh-TW" altLang="en-US" sz="2800" dirty="0"/>
              <a:t>條</a:t>
            </a:r>
            <a:r>
              <a:rPr lang="zh-TW" altLang="en-US" sz="2800" dirty="0" smtClean="0"/>
              <a:t>圖，盒</a:t>
            </a:r>
            <a:r>
              <a:rPr lang="zh-TW" altLang="en-US" sz="2800" dirty="0"/>
              <a:t>形</a:t>
            </a:r>
            <a:r>
              <a:rPr lang="zh-TW" altLang="en-US" sz="2800" dirty="0" smtClean="0"/>
              <a:t>圖</a:t>
            </a:r>
            <a:r>
              <a:rPr lang="zh-TW" altLang="en-US" sz="2800" dirty="0"/>
              <a:t>，平行圖，</a:t>
            </a:r>
            <a:r>
              <a:rPr lang="zh-TW" altLang="en-US" sz="2800" dirty="0" smtClean="0"/>
              <a:t>散佈圖和直</a:t>
            </a:r>
            <a:r>
              <a:rPr lang="zh-TW" altLang="en-US" sz="2800" dirty="0"/>
              <a:t>方圖。 </a:t>
            </a:r>
            <a:endParaRPr lang="en-US" altLang="zh-TW" sz="2800" dirty="0" smtClean="0"/>
          </a:p>
          <a:p>
            <a:r>
              <a:rPr lang="en-US" altLang="zh-TW" sz="2800" dirty="0" err="1" smtClean="0"/>
              <a:t>iplots</a:t>
            </a:r>
            <a:r>
              <a:rPr lang="zh-TW" altLang="en-US" sz="2800" dirty="0"/>
              <a:t>是</a:t>
            </a:r>
            <a:r>
              <a:rPr lang="zh-TW" altLang="en-US" sz="2800" dirty="0" smtClean="0"/>
              <a:t>通過</a:t>
            </a:r>
            <a:r>
              <a:rPr lang="zh-TW" altLang="en-US" sz="2800" dirty="0"/>
              <a:t>為</a:t>
            </a:r>
            <a:r>
              <a:rPr lang="en-US" altLang="zh-TW" sz="2800" dirty="0"/>
              <a:t>R </a:t>
            </a:r>
            <a:r>
              <a:rPr lang="zh-TW" altLang="en-US" sz="2800" dirty="0" smtClean="0"/>
              <a:t>的</a:t>
            </a:r>
            <a:r>
              <a:rPr lang="en-US" altLang="zh-TW" sz="2800" dirty="0" smtClean="0"/>
              <a:t>Java GUI</a:t>
            </a:r>
            <a:r>
              <a:rPr lang="zh-TW" altLang="en-US" sz="2800" dirty="0"/>
              <a:t>執行</a:t>
            </a:r>
          </a:p>
        </p:txBody>
      </p:sp>
      <p:pic>
        <p:nvPicPr>
          <p:cNvPr id="4" name="圖片 3"/>
          <p:cNvPicPr>
            <a:picLocks noChangeAspect="1"/>
          </p:cNvPicPr>
          <p:nvPr/>
        </p:nvPicPr>
        <p:blipFill>
          <a:blip r:embed="rId3"/>
          <a:stretch>
            <a:fillRect/>
          </a:stretch>
        </p:blipFill>
        <p:spPr>
          <a:xfrm>
            <a:off x="683568" y="3573016"/>
            <a:ext cx="5476875" cy="1790700"/>
          </a:xfrm>
          <a:prstGeom prst="rect">
            <a:avLst/>
          </a:prstGeom>
        </p:spPr>
      </p:pic>
      <p:cxnSp>
        <p:nvCxnSpPr>
          <p:cNvPr id="6" name="直線單箭頭接點 5"/>
          <p:cNvCxnSpPr/>
          <p:nvPr/>
        </p:nvCxnSpPr>
        <p:spPr>
          <a:xfrm flipH="1">
            <a:off x="2483768" y="3573016"/>
            <a:ext cx="144016" cy="5375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3203848" y="5733256"/>
            <a:ext cx="1915909" cy="369332"/>
          </a:xfrm>
          <a:prstGeom prst="rect">
            <a:avLst/>
          </a:prstGeom>
          <a:noFill/>
        </p:spPr>
        <p:txBody>
          <a:bodyPr wrap="none" rtlCol="0">
            <a:spAutoFit/>
          </a:bodyPr>
          <a:lstStyle/>
          <a:p>
            <a:r>
              <a:rPr lang="en-US" altLang="zh-TW" dirty="0" smtClean="0"/>
              <a:t>32-bit</a:t>
            </a:r>
            <a:r>
              <a:rPr lang="zh-TW" altLang="en-US" smtClean="0"/>
              <a:t>才可以執行</a:t>
            </a:r>
            <a:endParaRPr lang="zh-TW" altLang="en-US"/>
          </a:p>
        </p:txBody>
      </p:sp>
    </p:spTree>
    <p:extLst>
      <p:ext uri="{BB962C8B-B14F-4D97-AF65-F5344CB8AC3E}">
        <p14:creationId xmlns:p14="http://schemas.microsoft.com/office/powerpoint/2010/main" val="22186525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iPlots</a:t>
            </a:r>
            <a:endParaRPr lang="zh-TW" altLang="en-US" dirty="0"/>
          </a:p>
        </p:txBody>
      </p:sp>
      <p:sp>
        <p:nvSpPr>
          <p:cNvPr id="3" name="內容版面配置區 2"/>
          <p:cNvSpPr>
            <a:spLocks noGrp="1"/>
          </p:cNvSpPr>
          <p:nvPr>
            <p:ph idx="1"/>
          </p:nvPr>
        </p:nvSpPr>
        <p:spPr/>
        <p:txBody>
          <a:bodyPr>
            <a:normAutofit fontScale="85000" lnSpcReduction="20000"/>
          </a:bodyPr>
          <a:lstStyle/>
          <a:p>
            <a:pPr marL="0" indent="0">
              <a:buNone/>
            </a:pPr>
            <a:r>
              <a:rPr lang="en-US" altLang="zh-TW" sz="2800" dirty="0" smtClean="0">
                <a:solidFill>
                  <a:srgbClr val="FF0000"/>
                </a:solidFill>
              </a:rPr>
              <a:t>&gt; </a:t>
            </a:r>
            <a:r>
              <a:rPr lang="en-US" altLang="zh-TW" sz="2800" dirty="0" err="1" smtClean="0">
                <a:solidFill>
                  <a:srgbClr val="FF0000"/>
                </a:solidFill>
              </a:rPr>
              <a:t>install.packages</a:t>
            </a:r>
            <a:r>
              <a:rPr lang="en-US" altLang="zh-TW" sz="2800" dirty="0" smtClean="0">
                <a:solidFill>
                  <a:srgbClr val="FF0000"/>
                </a:solidFill>
              </a:rPr>
              <a:t>(“</a:t>
            </a:r>
            <a:r>
              <a:rPr lang="en-US" altLang="zh-TW" sz="2800" dirty="0" err="1" smtClean="0">
                <a:solidFill>
                  <a:srgbClr val="FF0000"/>
                </a:solidFill>
              </a:rPr>
              <a:t>iplots</a:t>
            </a:r>
            <a:r>
              <a:rPr lang="en-US" altLang="zh-TW" sz="2800" dirty="0" smtClean="0">
                <a:solidFill>
                  <a:srgbClr val="FF0000"/>
                </a:solidFill>
              </a:rPr>
              <a:t>”,</a:t>
            </a:r>
            <a:r>
              <a:rPr lang="en-US" altLang="zh-TW" sz="2800" dirty="0">
                <a:solidFill>
                  <a:srgbClr val="FF0000"/>
                </a:solidFill>
              </a:rPr>
              <a:t>dep=TRUE</a:t>
            </a:r>
            <a:r>
              <a:rPr lang="en-US" altLang="zh-TW" sz="2800" dirty="0" smtClean="0">
                <a:solidFill>
                  <a:srgbClr val="FF0000"/>
                </a:solidFill>
              </a:rPr>
              <a:t>)</a:t>
            </a:r>
            <a:r>
              <a:rPr lang="en-US" altLang="zh-TW" sz="2800" dirty="0">
                <a:solidFill>
                  <a:srgbClr val="FF0000"/>
                </a:solidFill>
              </a:rPr>
              <a:t> </a:t>
            </a:r>
            <a:r>
              <a:rPr lang="en-US" altLang="zh-TW" sz="2800" dirty="0"/>
              <a:t># </a:t>
            </a:r>
            <a:r>
              <a:rPr lang="zh-TW" altLang="en-US" sz="2800" dirty="0" smtClean="0"/>
              <a:t>安</a:t>
            </a:r>
            <a:r>
              <a:rPr lang="zh-TW" altLang="en-US" sz="2800" dirty="0"/>
              <a:t>裝</a:t>
            </a:r>
            <a:r>
              <a:rPr lang="en-US" altLang="zh-TW" sz="2800" dirty="0" smtClean="0"/>
              <a:t> </a:t>
            </a:r>
            <a:r>
              <a:rPr lang="en-US" altLang="zh-TW" sz="2800" dirty="0" err="1"/>
              <a:t>iplots</a:t>
            </a:r>
            <a:endParaRPr lang="en-US" altLang="zh-TW" sz="2800" dirty="0"/>
          </a:p>
          <a:p>
            <a:pPr marL="0" indent="0">
              <a:buNone/>
            </a:pPr>
            <a:endParaRPr lang="en-US" altLang="zh-TW" sz="2800" dirty="0"/>
          </a:p>
          <a:p>
            <a:pPr marL="0" indent="0">
              <a:buNone/>
            </a:pPr>
            <a:r>
              <a:rPr lang="zh-TW" altLang="en-US" sz="2800" dirty="0" smtClean="0"/>
              <a:t>  </a:t>
            </a:r>
            <a:r>
              <a:rPr lang="en-US" altLang="zh-TW" sz="2800" dirty="0" smtClean="0"/>
              <a:t># </a:t>
            </a:r>
            <a:r>
              <a:rPr lang="en-US" altLang="zh-TW" sz="2800" dirty="0"/>
              <a:t>Create some linked plots </a:t>
            </a:r>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smtClean="0">
                <a:solidFill>
                  <a:srgbClr val="FF0000"/>
                </a:solidFill>
              </a:rPr>
              <a:t>library(</a:t>
            </a:r>
            <a:r>
              <a:rPr lang="en-US" altLang="zh-TW" sz="2800" dirty="0" err="1" smtClean="0">
                <a:solidFill>
                  <a:srgbClr val="FF0000"/>
                </a:solidFill>
              </a:rPr>
              <a:t>iplots</a:t>
            </a:r>
            <a:r>
              <a:rPr lang="en-US" altLang="zh-TW" sz="2800" dirty="0">
                <a:solidFill>
                  <a:srgbClr val="FF0000"/>
                </a:solidFill>
              </a:rPr>
              <a:t>)</a:t>
            </a:r>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err="1" smtClean="0">
                <a:solidFill>
                  <a:srgbClr val="FF0000"/>
                </a:solidFill>
              </a:rPr>
              <a:t>cyl.f</a:t>
            </a:r>
            <a:r>
              <a:rPr lang="en-US" altLang="zh-TW" sz="2800" dirty="0" smtClean="0">
                <a:solidFill>
                  <a:srgbClr val="FF0000"/>
                </a:solidFill>
              </a:rPr>
              <a:t> </a:t>
            </a:r>
            <a:r>
              <a:rPr lang="en-US" altLang="zh-TW" sz="2800" dirty="0">
                <a:solidFill>
                  <a:srgbClr val="FF0000"/>
                </a:solidFill>
              </a:rPr>
              <a:t>&lt;- factor(</a:t>
            </a:r>
            <a:r>
              <a:rPr lang="en-US" altLang="zh-TW" sz="2800" dirty="0" err="1">
                <a:solidFill>
                  <a:srgbClr val="FF0000"/>
                </a:solidFill>
              </a:rPr>
              <a:t>mtcars$cyl</a:t>
            </a:r>
            <a:r>
              <a:rPr lang="en-US" altLang="zh-TW" sz="2800" dirty="0" smtClean="0">
                <a:solidFill>
                  <a:srgbClr val="FF0000"/>
                </a:solidFill>
              </a:rPr>
              <a:t>)</a:t>
            </a:r>
            <a:r>
              <a:rPr lang="zh-TW" altLang="en-US" sz="2800" dirty="0" smtClean="0">
                <a:solidFill>
                  <a:srgbClr val="FF0000"/>
                </a:solidFill>
              </a:rPr>
              <a:t> </a:t>
            </a:r>
            <a:r>
              <a:rPr lang="en-US" altLang="zh-TW" sz="2800" dirty="0" smtClean="0"/>
              <a:t>#</a:t>
            </a:r>
            <a:r>
              <a:rPr lang="zh-TW" altLang="en-US" sz="2800" dirty="0" smtClean="0"/>
              <a:t> 設定變數為因子</a:t>
            </a:r>
            <a:endParaRPr lang="en-US" altLang="zh-TW" sz="2800" dirty="0"/>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err="1" smtClean="0">
                <a:solidFill>
                  <a:srgbClr val="FF0000"/>
                </a:solidFill>
              </a:rPr>
              <a:t>gear.f</a:t>
            </a:r>
            <a:r>
              <a:rPr lang="en-US" altLang="zh-TW" sz="2800" dirty="0" smtClean="0">
                <a:solidFill>
                  <a:srgbClr val="FF0000"/>
                </a:solidFill>
              </a:rPr>
              <a:t> </a:t>
            </a:r>
            <a:r>
              <a:rPr lang="en-US" altLang="zh-TW" sz="2800" dirty="0">
                <a:solidFill>
                  <a:srgbClr val="FF0000"/>
                </a:solidFill>
              </a:rPr>
              <a:t>&lt;- factor(</a:t>
            </a:r>
            <a:r>
              <a:rPr lang="en-US" altLang="zh-TW" sz="2800" dirty="0" err="1">
                <a:solidFill>
                  <a:srgbClr val="FF0000"/>
                </a:solidFill>
              </a:rPr>
              <a:t>mtcars$factor</a:t>
            </a:r>
            <a:r>
              <a:rPr lang="en-US" altLang="zh-TW" sz="2800" dirty="0">
                <a:solidFill>
                  <a:srgbClr val="FF0000"/>
                </a:solidFill>
              </a:rPr>
              <a:t>) </a:t>
            </a:r>
            <a:r>
              <a:rPr lang="en-US" altLang="zh-TW" sz="2800" dirty="0"/>
              <a:t>#</a:t>
            </a:r>
            <a:r>
              <a:rPr lang="zh-TW" altLang="en-US" sz="2800" dirty="0"/>
              <a:t> 設定變數為</a:t>
            </a:r>
            <a:r>
              <a:rPr lang="zh-TW" altLang="en-US" sz="2800" dirty="0" smtClean="0"/>
              <a:t>因子</a:t>
            </a:r>
            <a:endParaRPr lang="en-US" altLang="zh-TW" sz="2800" dirty="0"/>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smtClean="0">
                <a:solidFill>
                  <a:srgbClr val="FF0000"/>
                </a:solidFill>
              </a:rPr>
              <a:t>attach(</a:t>
            </a:r>
            <a:r>
              <a:rPr lang="en-US" altLang="zh-TW" sz="2800" dirty="0" err="1" smtClean="0">
                <a:solidFill>
                  <a:srgbClr val="FF0000"/>
                </a:solidFill>
              </a:rPr>
              <a:t>mtcars</a:t>
            </a:r>
            <a:r>
              <a:rPr lang="en-US" altLang="zh-TW" sz="2800" dirty="0">
                <a:solidFill>
                  <a:srgbClr val="FF0000"/>
                </a:solidFill>
              </a:rPr>
              <a:t>) </a:t>
            </a:r>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err="1" smtClean="0">
                <a:solidFill>
                  <a:srgbClr val="FF0000"/>
                </a:solidFill>
              </a:rPr>
              <a:t>ihist</a:t>
            </a:r>
            <a:r>
              <a:rPr lang="en-US" altLang="zh-TW" sz="2800" dirty="0" smtClean="0">
                <a:solidFill>
                  <a:srgbClr val="FF0000"/>
                </a:solidFill>
              </a:rPr>
              <a:t>(mpg</a:t>
            </a:r>
            <a:r>
              <a:rPr lang="en-US" altLang="zh-TW" sz="2800" dirty="0">
                <a:solidFill>
                  <a:srgbClr val="FF0000"/>
                </a:solidFill>
              </a:rPr>
              <a:t>) </a:t>
            </a:r>
            <a:r>
              <a:rPr lang="en-US" altLang="zh-TW" sz="2800" dirty="0"/>
              <a:t># </a:t>
            </a:r>
            <a:r>
              <a:rPr lang="zh-TW" altLang="en-US" sz="2800" dirty="0"/>
              <a:t>直</a:t>
            </a:r>
            <a:r>
              <a:rPr lang="zh-TW" altLang="en-US" sz="2800" dirty="0" smtClean="0"/>
              <a:t>方</a:t>
            </a:r>
            <a:r>
              <a:rPr lang="zh-TW" altLang="en-US" sz="2800" dirty="0"/>
              <a:t>圖</a:t>
            </a:r>
            <a:endParaRPr lang="en-US" altLang="zh-TW" sz="2800" dirty="0"/>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err="1" smtClean="0">
                <a:solidFill>
                  <a:srgbClr val="FF0000"/>
                </a:solidFill>
              </a:rPr>
              <a:t>ibar</a:t>
            </a:r>
            <a:r>
              <a:rPr lang="en-US" altLang="zh-TW" sz="2800" dirty="0" smtClean="0">
                <a:solidFill>
                  <a:srgbClr val="FF0000"/>
                </a:solidFill>
              </a:rPr>
              <a:t>(carb</a:t>
            </a:r>
            <a:r>
              <a:rPr lang="en-US" altLang="zh-TW" sz="2800" dirty="0">
                <a:solidFill>
                  <a:srgbClr val="FF0000"/>
                </a:solidFill>
              </a:rPr>
              <a:t>) </a:t>
            </a:r>
            <a:r>
              <a:rPr lang="en-US" altLang="zh-TW" sz="2800" dirty="0"/>
              <a:t># </a:t>
            </a:r>
            <a:r>
              <a:rPr lang="zh-TW" altLang="en-US" sz="2800" dirty="0" smtClean="0"/>
              <a:t>長條圖</a:t>
            </a:r>
            <a:endParaRPr lang="en-US" altLang="zh-TW" sz="2800" dirty="0"/>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err="1" smtClean="0">
                <a:solidFill>
                  <a:srgbClr val="FF0000"/>
                </a:solidFill>
              </a:rPr>
              <a:t>iplot</a:t>
            </a:r>
            <a:r>
              <a:rPr lang="en-US" altLang="zh-TW" sz="2800" dirty="0" smtClean="0">
                <a:solidFill>
                  <a:srgbClr val="FF0000"/>
                </a:solidFill>
              </a:rPr>
              <a:t>(mpg</a:t>
            </a:r>
            <a:r>
              <a:rPr lang="en-US" altLang="zh-TW" sz="2800" dirty="0">
                <a:solidFill>
                  <a:srgbClr val="FF0000"/>
                </a:solidFill>
              </a:rPr>
              <a:t>, </a:t>
            </a:r>
            <a:r>
              <a:rPr lang="en-US" altLang="zh-TW" sz="2800" dirty="0" err="1">
                <a:solidFill>
                  <a:srgbClr val="FF0000"/>
                </a:solidFill>
              </a:rPr>
              <a:t>wt</a:t>
            </a:r>
            <a:r>
              <a:rPr lang="en-US" altLang="zh-TW" sz="2800" dirty="0">
                <a:solidFill>
                  <a:srgbClr val="FF0000"/>
                </a:solidFill>
              </a:rPr>
              <a:t>) </a:t>
            </a:r>
            <a:r>
              <a:rPr lang="en-US" altLang="zh-TW" sz="2800" dirty="0"/>
              <a:t># </a:t>
            </a:r>
            <a:r>
              <a:rPr lang="zh-TW" altLang="en-US" sz="2800" dirty="0" smtClean="0"/>
              <a:t>散佈圖</a:t>
            </a:r>
            <a:endParaRPr lang="en-US" altLang="zh-TW" sz="2800" dirty="0"/>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err="1" smtClean="0">
                <a:solidFill>
                  <a:srgbClr val="FF0000"/>
                </a:solidFill>
              </a:rPr>
              <a:t>ibox</a:t>
            </a:r>
            <a:r>
              <a:rPr lang="en-US" altLang="zh-TW" sz="2800" dirty="0" smtClean="0">
                <a:solidFill>
                  <a:srgbClr val="FF0000"/>
                </a:solidFill>
              </a:rPr>
              <a:t>(</a:t>
            </a:r>
            <a:r>
              <a:rPr lang="en-US" altLang="zh-TW" sz="2800" dirty="0" err="1" smtClean="0">
                <a:solidFill>
                  <a:srgbClr val="FF0000"/>
                </a:solidFill>
              </a:rPr>
              <a:t>mtcars</a:t>
            </a:r>
            <a:r>
              <a:rPr lang="en-US" altLang="zh-TW" sz="2800" dirty="0" smtClean="0">
                <a:solidFill>
                  <a:srgbClr val="FF0000"/>
                </a:solidFill>
              </a:rPr>
              <a:t>[c(“</a:t>
            </a:r>
            <a:r>
              <a:rPr lang="en-US" altLang="zh-TW" sz="2800" dirty="0" err="1" smtClean="0">
                <a:solidFill>
                  <a:srgbClr val="FF0000"/>
                </a:solidFill>
              </a:rPr>
              <a:t>qsec</a:t>
            </a:r>
            <a:r>
              <a:rPr lang="en-US" altLang="zh-TW" sz="2800" dirty="0" smtClean="0">
                <a:solidFill>
                  <a:srgbClr val="FF0000"/>
                </a:solidFill>
              </a:rPr>
              <a:t>”,“</a:t>
            </a:r>
            <a:r>
              <a:rPr lang="en-US" altLang="zh-TW" sz="2800" dirty="0" err="1" smtClean="0">
                <a:solidFill>
                  <a:srgbClr val="FF0000"/>
                </a:solidFill>
              </a:rPr>
              <a:t>disp</a:t>
            </a:r>
            <a:r>
              <a:rPr lang="en-US" altLang="zh-TW" sz="2800" dirty="0" smtClean="0">
                <a:solidFill>
                  <a:srgbClr val="FF0000"/>
                </a:solidFill>
              </a:rPr>
              <a:t>”,“</a:t>
            </a:r>
            <a:r>
              <a:rPr lang="en-US" altLang="zh-TW" sz="2800" dirty="0" err="1" smtClean="0">
                <a:solidFill>
                  <a:srgbClr val="FF0000"/>
                </a:solidFill>
              </a:rPr>
              <a:t>hp</a:t>
            </a:r>
            <a:r>
              <a:rPr lang="en-US" altLang="zh-TW" sz="2800" dirty="0" smtClean="0">
                <a:solidFill>
                  <a:srgbClr val="FF0000"/>
                </a:solidFill>
              </a:rPr>
              <a:t>”)]) </a:t>
            </a:r>
            <a:r>
              <a:rPr lang="en-US" altLang="zh-TW" sz="2800" dirty="0"/>
              <a:t># </a:t>
            </a:r>
            <a:r>
              <a:rPr lang="zh-TW" altLang="en-US" sz="2800" dirty="0" smtClean="0"/>
              <a:t>盒形圖</a:t>
            </a:r>
            <a:endParaRPr lang="en-US" altLang="zh-TW" sz="2800" dirty="0"/>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err="1" smtClean="0">
                <a:solidFill>
                  <a:srgbClr val="FF0000"/>
                </a:solidFill>
              </a:rPr>
              <a:t>ipcp</a:t>
            </a:r>
            <a:r>
              <a:rPr lang="en-US" altLang="zh-TW" sz="2800" dirty="0" smtClean="0">
                <a:solidFill>
                  <a:srgbClr val="FF0000"/>
                </a:solidFill>
              </a:rPr>
              <a:t>(</a:t>
            </a:r>
            <a:r>
              <a:rPr lang="en-US" altLang="zh-TW" sz="2800" dirty="0" err="1" smtClean="0">
                <a:solidFill>
                  <a:srgbClr val="FF0000"/>
                </a:solidFill>
              </a:rPr>
              <a:t>mtcars</a:t>
            </a:r>
            <a:r>
              <a:rPr lang="en-US" altLang="zh-TW" sz="2800" dirty="0" smtClean="0">
                <a:solidFill>
                  <a:srgbClr val="FF0000"/>
                </a:solidFill>
              </a:rPr>
              <a:t>[c(“mpg”,“</a:t>
            </a:r>
            <a:r>
              <a:rPr lang="en-US" altLang="zh-TW" sz="2800" dirty="0" err="1" smtClean="0">
                <a:solidFill>
                  <a:srgbClr val="FF0000"/>
                </a:solidFill>
              </a:rPr>
              <a:t>wt</a:t>
            </a:r>
            <a:r>
              <a:rPr lang="en-US" altLang="zh-TW" sz="2800" dirty="0" smtClean="0">
                <a:solidFill>
                  <a:srgbClr val="FF0000"/>
                </a:solidFill>
              </a:rPr>
              <a:t>”,“</a:t>
            </a:r>
            <a:r>
              <a:rPr lang="en-US" altLang="zh-TW" sz="2800" dirty="0" err="1" smtClean="0">
                <a:solidFill>
                  <a:srgbClr val="FF0000"/>
                </a:solidFill>
              </a:rPr>
              <a:t>hp</a:t>
            </a:r>
            <a:r>
              <a:rPr lang="en-US" altLang="zh-TW" sz="2800" dirty="0" smtClean="0">
                <a:solidFill>
                  <a:srgbClr val="FF0000"/>
                </a:solidFill>
              </a:rPr>
              <a:t>”)]) </a:t>
            </a:r>
            <a:r>
              <a:rPr lang="en-US" altLang="zh-TW" sz="2800" dirty="0"/>
              <a:t># </a:t>
            </a:r>
            <a:r>
              <a:rPr lang="zh-TW" altLang="en-US" sz="2800" dirty="0" smtClean="0"/>
              <a:t>平行圖</a:t>
            </a:r>
            <a:endParaRPr lang="en-US" altLang="zh-TW" sz="2800" dirty="0"/>
          </a:p>
          <a:p>
            <a:pPr marL="0" indent="0">
              <a:buNone/>
            </a:pPr>
            <a:r>
              <a:rPr lang="en-US" altLang="zh-TW" sz="2800" dirty="0" smtClean="0">
                <a:solidFill>
                  <a:srgbClr val="FF0000"/>
                </a:solidFill>
              </a:rPr>
              <a:t>&gt;</a:t>
            </a:r>
            <a:r>
              <a:rPr lang="zh-TW" altLang="en-US" sz="2800" dirty="0" smtClean="0">
                <a:solidFill>
                  <a:srgbClr val="FF0000"/>
                </a:solidFill>
              </a:rPr>
              <a:t> </a:t>
            </a:r>
            <a:r>
              <a:rPr lang="en-US" altLang="zh-TW" sz="2800" dirty="0" err="1" smtClean="0">
                <a:solidFill>
                  <a:srgbClr val="FF0000"/>
                </a:solidFill>
              </a:rPr>
              <a:t>imosaic</a:t>
            </a:r>
            <a:r>
              <a:rPr lang="en-US" altLang="zh-TW" sz="2800" dirty="0" smtClean="0">
                <a:solidFill>
                  <a:srgbClr val="FF0000"/>
                </a:solidFill>
              </a:rPr>
              <a:t>(</a:t>
            </a:r>
            <a:r>
              <a:rPr lang="en-US" altLang="zh-TW" sz="2800" dirty="0" err="1" smtClean="0">
                <a:solidFill>
                  <a:srgbClr val="FF0000"/>
                </a:solidFill>
              </a:rPr>
              <a:t>cyl.f</a:t>
            </a:r>
            <a:r>
              <a:rPr lang="en-US" altLang="zh-TW" sz="2800" dirty="0" smtClean="0">
                <a:solidFill>
                  <a:srgbClr val="FF0000"/>
                </a:solidFill>
              </a:rPr>
              <a:t>,</a:t>
            </a:r>
            <a:r>
              <a:rPr lang="zh-TW" altLang="en-US" sz="2800" dirty="0" smtClean="0">
                <a:solidFill>
                  <a:srgbClr val="FF0000"/>
                </a:solidFill>
              </a:rPr>
              <a:t> </a:t>
            </a:r>
            <a:r>
              <a:rPr lang="en-US" altLang="zh-TW" sz="2800" dirty="0" err="1" smtClean="0">
                <a:solidFill>
                  <a:srgbClr val="FF0000"/>
                </a:solidFill>
              </a:rPr>
              <a:t>gear.f</a:t>
            </a:r>
            <a:r>
              <a:rPr lang="en-US" altLang="zh-TW" sz="2800" dirty="0">
                <a:solidFill>
                  <a:srgbClr val="FF0000"/>
                </a:solidFill>
              </a:rPr>
              <a:t>) </a:t>
            </a:r>
            <a:r>
              <a:rPr lang="zh-TW" altLang="en-US" sz="2800" dirty="0" smtClean="0">
                <a:solidFill>
                  <a:srgbClr val="FF0000"/>
                </a:solidFill>
              </a:rPr>
              <a:t> </a:t>
            </a:r>
            <a:r>
              <a:rPr lang="en-US" altLang="zh-TW" sz="2800" dirty="0" smtClean="0"/>
              <a:t>#</a:t>
            </a:r>
            <a:r>
              <a:rPr lang="zh-TW" altLang="en-US" sz="2800" dirty="0" smtClean="0">
                <a:solidFill>
                  <a:srgbClr val="FF0000"/>
                </a:solidFill>
              </a:rPr>
              <a:t> </a:t>
            </a:r>
            <a:r>
              <a:rPr lang="zh-TW" altLang="en-US" sz="2800" dirty="0" smtClean="0"/>
              <a:t>馬賽克</a:t>
            </a:r>
            <a:r>
              <a:rPr lang="zh-TW" altLang="en-US" sz="2800" dirty="0"/>
              <a:t>圖</a:t>
            </a:r>
            <a:endParaRPr lang="zh-TW" altLang="en-US" sz="2800" dirty="0">
              <a:solidFill>
                <a:srgbClr val="FF0000"/>
              </a:solidFill>
            </a:endParaRPr>
          </a:p>
        </p:txBody>
      </p:sp>
    </p:spTree>
    <p:extLst>
      <p:ext uri="{BB962C8B-B14F-4D97-AF65-F5344CB8AC3E}">
        <p14:creationId xmlns:p14="http://schemas.microsoft.com/office/powerpoint/2010/main" val="900015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iPlots</a:t>
            </a:r>
            <a:endParaRPr lang="zh-TW" altLang="en-US" dirty="0"/>
          </a:p>
        </p:txBody>
      </p:sp>
      <p:pic>
        <p:nvPicPr>
          <p:cNvPr id="1026" name="Picture 2" descr="http://www.statmethods.net/advgraphs/images/ipl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7734510" cy="525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780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付出最多的人，也是收穫最多的人</a:t>
            </a:r>
            <a:endParaRPr lang="zh-TW" altLang="en-US" dirty="0"/>
          </a:p>
        </p:txBody>
      </p:sp>
      <p:sp>
        <p:nvSpPr>
          <p:cNvPr id="3" name="文字版面配置區 2"/>
          <p:cNvSpPr>
            <a:spLocks noGrp="1"/>
          </p:cNvSpPr>
          <p:nvPr>
            <p:ph type="body" idx="1"/>
          </p:nvPr>
        </p:nvSpPr>
        <p:spPr/>
        <p:txBody>
          <a:bodyPr>
            <a:normAutofit/>
          </a:bodyPr>
          <a:lstStyle/>
          <a:p>
            <a:pPr algn="ctr"/>
            <a:r>
              <a:rPr lang="en-US" altLang="zh-TW" sz="2800" b="1" dirty="0">
                <a:solidFill>
                  <a:srgbClr val="92D050"/>
                </a:solidFill>
                <a:latin typeface="+mj-ea"/>
              </a:rPr>
              <a:t>~</a:t>
            </a:r>
            <a:r>
              <a:rPr lang="zh-TW" altLang="en-US" sz="2800" b="1" dirty="0">
                <a:solidFill>
                  <a:srgbClr val="92D050"/>
                </a:solidFill>
                <a:latin typeface="+mj-ea"/>
              </a:rPr>
              <a:t>共勉之</a:t>
            </a:r>
            <a:r>
              <a:rPr lang="en-US" altLang="zh-TW" sz="2800" b="1" dirty="0">
                <a:solidFill>
                  <a:srgbClr val="92D050"/>
                </a:solidFill>
                <a:latin typeface="+mj-ea"/>
              </a:rPr>
              <a:t>~</a:t>
            </a:r>
            <a:endParaRPr lang="zh-TW" altLang="en-US" sz="2800" b="1" dirty="0">
              <a:solidFill>
                <a:srgbClr val="92D050"/>
              </a:solidFill>
              <a:latin typeface="+mj-ea"/>
            </a:endParaRPr>
          </a:p>
        </p:txBody>
      </p:sp>
    </p:spTree>
    <p:extLst>
      <p:ext uri="{BB962C8B-B14F-4D97-AF65-F5344CB8AC3E}">
        <p14:creationId xmlns:p14="http://schemas.microsoft.com/office/powerpoint/2010/main" val="295254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Simple Bar </a:t>
            </a:r>
            <a:r>
              <a:rPr lang="en-US" altLang="zh-TW" b="1" dirty="0" smtClean="0">
                <a:solidFill>
                  <a:srgbClr val="00B050"/>
                </a:solidFill>
              </a:rPr>
              <a:t>Plot</a:t>
            </a:r>
            <a:r>
              <a:rPr lang="zh-TW" altLang="en-US" b="1" dirty="0" smtClean="0">
                <a:solidFill>
                  <a:srgbClr val="00B050"/>
                </a:solidFill>
              </a:rPr>
              <a:t>簡單長</a:t>
            </a:r>
            <a:r>
              <a:rPr lang="zh-TW" altLang="en-US" b="1" dirty="0">
                <a:solidFill>
                  <a:srgbClr val="00B050"/>
                </a:solidFill>
              </a:rPr>
              <a:t>條圖</a:t>
            </a:r>
          </a:p>
        </p:txBody>
      </p:sp>
      <p:sp>
        <p:nvSpPr>
          <p:cNvPr id="3" name="內容版面配置區 2"/>
          <p:cNvSpPr>
            <a:spLocks noGrp="1"/>
          </p:cNvSpPr>
          <p:nvPr>
            <p:ph idx="1"/>
          </p:nvPr>
        </p:nvSpPr>
        <p:spPr/>
        <p:txBody>
          <a:bodyPr/>
          <a:lstStyle/>
          <a:p>
            <a:pPr marL="0" indent="0">
              <a:buNone/>
            </a:pPr>
            <a:r>
              <a:rPr lang="en-US" altLang="zh-TW" dirty="0" smtClean="0">
                <a:solidFill>
                  <a:srgbClr val="FF0000"/>
                </a:solidFill>
              </a:rPr>
              <a:t>&gt; </a:t>
            </a:r>
            <a:r>
              <a:rPr lang="en-US" altLang="zh-TW" dirty="0" err="1" smtClean="0">
                <a:solidFill>
                  <a:srgbClr val="FF0000"/>
                </a:solidFill>
              </a:rPr>
              <a:t>barplot</a:t>
            </a:r>
            <a:r>
              <a:rPr lang="en-US" altLang="zh-TW" dirty="0" smtClean="0">
                <a:solidFill>
                  <a:srgbClr val="FF0000"/>
                </a:solidFill>
              </a:rPr>
              <a:t>(counts</a:t>
            </a:r>
            <a:r>
              <a:rPr lang="en-US" altLang="zh-TW" dirty="0">
                <a:solidFill>
                  <a:srgbClr val="FF0000"/>
                </a:solidFill>
              </a:rPr>
              <a:t>, main="Car Distribution", </a:t>
            </a:r>
          </a:p>
          <a:p>
            <a:pPr marL="0" indent="0">
              <a:buNone/>
            </a:pPr>
            <a:r>
              <a:rPr lang="en-US" altLang="zh-TW" dirty="0">
                <a:solidFill>
                  <a:srgbClr val="FF0000"/>
                </a:solidFill>
              </a:rPr>
              <a:t>        </a:t>
            </a:r>
            <a:r>
              <a:rPr lang="en-US" altLang="zh-TW" dirty="0" err="1">
                <a:solidFill>
                  <a:srgbClr val="FF0000"/>
                </a:solidFill>
              </a:rPr>
              <a:t>xlab</a:t>
            </a:r>
            <a:r>
              <a:rPr lang="en-US" altLang="zh-TW" dirty="0">
                <a:solidFill>
                  <a:srgbClr val="FF0000"/>
                </a:solidFill>
              </a:rPr>
              <a:t>="Number of Gears", </a:t>
            </a:r>
            <a:r>
              <a:rPr lang="en-US" altLang="zh-TW" dirty="0">
                <a:solidFill>
                  <a:srgbClr val="00B050"/>
                </a:solidFill>
              </a:rPr>
              <a:t>border = "red</a:t>
            </a:r>
            <a:r>
              <a:rPr lang="en-US" altLang="zh-TW" dirty="0" smtClean="0">
                <a:solidFill>
                  <a:srgbClr val="00B050"/>
                </a:solidFill>
              </a:rPr>
              <a:t>"</a:t>
            </a:r>
            <a:r>
              <a:rPr lang="en-US" altLang="zh-TW" dirty="0" smtClean="0">
                <a:solidFill>
                  <a:srgbClr val="FF0000"/>
                </a:solidFill>
              </a:rPr>
              <a:t>)</a:t>
            </a:r>
          </a:p>
          <a:p>
            <a:pPr marL="0" indent="0">
              <a:buNone/>
            </a:pPr>
            <a:endParaRPr lang="en-US" altLang="zh-TW" dirty="0">
              <a:solidFill>
                <a:srgbClr val="FF0000"/>
              </a:solidFill>
            </a:endParaRPr>
          </a:p>
          <a:p>
            <a:pPr marL="0" indent="0">
              <a:buNone/>
            </a:pPr>
            <a:r>
              <a:rPr lang="en-US" altLang="zh-TW" dirty="0"/>
              <a:t>#</a:t>
            </a:r>
            <a:r>
              <a:rPr lang="zh-TW" altLang="en-US" dirty="0"/>
              <a:t> </a:t>
            </a:r>
            <a:r>
              <a:rPr lang="en-US" altLang="zh-TW" dirty="0"/>
              <a:t>border = </a:t>
            </a:r>
            <a:r>
              <a:rPr lang="en-US" altLang="zh-TW" dirty="0" smtClean="0"/>
              <a:t>“red”</a:t>
            </a:r>
            <a:r>
              <a:rPr lang="zh-TW" altLang="en-US" dirty="0" smtClean="0"/>
              <a:t> 長條邊框使用顏色設定為紅色</a:t>
            </a:r>
            <a:endParaRPr lang="en-US" altLang="zh-TW" dirty="0"/>
          </a:p>
          <a:p>
            <a:pPr marL="0" indent="0">
              <a:buNone/>
            </a:pPr>
            <a:r>
              <a:rPr lang="en-US" altLang="zh-TW" dirty="0"/>
              <a:t>#</a:t>
            </a:r>
            <a:r>
              <a:rPr lang="zh-TW" altLang="en-US" dirty="0"/>
              <a:t> </a:t>
            </a:r>
            <a:r>
              <a:rPr lang="en-US" altLang="zh-TW" dirty="0" smtClean="0"/>
              <a:t>border </a:t>
            </a:r>
            <a:r>
              <a:rPr lang="en-US" altLang="zh-TW" dirty="0"/>
              <a:t>= NA </a:t>
            </a:r>
            <a:r>
              <a:rPr lang="zh-TW" altLang="en-US" dirty="0"/>
              <a:t> </a:t>
            </a:r>
            <a:r>
              <a:rPr lang="zh-TW" altLang="en-US" dirty="0" smtClean="0"/>
              <a:t>長條忽略</a:t>
            </a:r>
            <a:r>
              <a:rPr lang="zh-TW" altLang="en-US" dirty="0"/>
              <a:t>邊框</a:t>
            </a:r>
          </a:p>
          <a:p>
            <a:pPr marL="0" indent="0">
              <a:buNone/>
            </a:pPr>
            <a:endParaRPr lang="zh-TW" altLang="en-US" dirty="0">
              <a:solidFill>
                <a:srgbClr val="FF0000"/>
              </a:solidFill>
            </a:endParaRPr>
          </a:p>
        </p:txBody>
      </p:sp>
    </p:spTree>
    <p:extLst>
      <p:ext uri="{BB962C8B-B14F-4D97-AF65-F5344CB8AC3E}">
        <p14:creationId xmlns:p14="http://schemas.microsoft.com/office/powerpoint/2010/main" val="249349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清晰度">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0.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1.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2.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3.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4.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15.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16.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17.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18.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19.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0.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1.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2.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3.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4.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5.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6.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7.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8.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9.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0.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1.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2.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3.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4.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5.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6.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7.xml><?xml version="1.0" encoding="utf-8"?>
<a:themeOverride xmlns:a="http://schemas.openxmlformats.org/drawingml/2006/main">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8.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9.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0.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1.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2.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3.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4.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5.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6.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7.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8.xml><?xml version="1.0" encoding="utf-8"?>
<a:themeOverride xmlns:a="http://schemas.openxmlformats.org/drawingml/2006/main">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9.xml><?xml version="1.0" encoding="utf-8"?>
<a:themeOverride xmlns:a="http://schemas.openxmlformats.org/drawingml/2006/main">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0.xml><?xml version="1.0" encoding="utf-8"?>
<a:themeOverride xmlns:a="http://schemas.openxmlformats.org/drawingml/2006/main">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1.xml><?xml version="1.0" encoding="utf-8"?>
<a:themeOverride xmlns:a="http://schemas.openxmlformats.org/drawingml/2006/main">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2.xml><?xml version="1.0" encoding="utf-8"?>
<a:themeOverride xmlns:a="http://schemas.openxmlformats.org/drawingml/2006/main">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3.xml><?xml version="1.0" encoding="utf-8"?>
<a:themeOverride xmlns:a="http://schemas.openxmlformats.org/drawingml/2006/main">
  <a:clrScheme name="紅紫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ppt/theme/themeOverride54.xml><?xml version="1.0" encoding="utf-8"?>
<a:themeOverride xmlns:a="http://schemas.openxmlformats.org/drawingml/2006/main">
  <a:clrScheme name="紅紫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ppt/theme/themeOverride55.xml><?xml version="1.0" encoding="utf-8"?>
<a:themeOverride xmlns:a="http://schemas.openxmlformats.org/drawingml/2006/main">
  <a:clrScheme name="紅紫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ppt/theme/themeOverride6.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7.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8.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9.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Clarity</Template>
  <TotalTime>8690</TotalTime>
  <Words>4310</Words>
  <Application>Microsoft Office PowerPoint</Application>
  <PresentationFormat>如螢幕大小 (4:3)</PresentationFormat>
  <Paragraphs>550</Paragraphs>
  <Slides>85</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85</vt:i4>
      </vt:variant>
    </vt:vector>
  </HeadingPairs>
  <TitlesOfParts>
    <vt:vector size="92" baseType="lpstr">
      <vt:lpstr>微軟正黑體</vt:lpstr>
      <vt:lpstr>新細明體</vt:lpstr>
      <vt:lpstr>Arial</vt:lpstr>
      <vt:lpstr>Calibri</vt:lpstr>
      <vt:lpstr>Cambria Math</vt:lpstr>
      <vt:lpstr>Times New Roman</vt:lpstr>
      <vt:lpstr>清晰度</vt:lpstr>
      <vt:lpstr>R教學</vt:lpstr>
      <vt:lpstr>Bar plot長條圖</vt:lpstr>
      <vt:lpstr>汽車趨勢資料</vt:lpstr>
      <vt:lpstr>汽車趨勢資料</vt:lpstr>
      <vt:lpstr>汽車趨勢資料</vt:lpstr>
      <vt:lpstr>Motor Trend Car Road Tests</vt:lpstr>
      <vt:lpstr>Simple Bar Plot簡單長條圖</vt:lpstr>
      <vt:lpstr>Simple Bar Plot簡單長條圖</vt:lpstr>
      <vt:lpstr>Simple Bar Plot簡單長條圖</vt:lpstr>
      <vt:lpstr>Simple Bar Plot簡單長條圖</vt:lpstr>
      <vt:lpstr>Simple Bar Plot簡單長條圖</vt:lpstr>
      <vt:lpstr>Simple Bar Plot簡單長條圖</vt:lpstr>
      <vt:lpstr>Simple Bar Plot簡單長條圖(橫式)</vt:lpstr>
      <vt:lpstr>Simple Bar Plot簡單長條圖(橫式)</vt:lpstr>
      <vt:lpstr>Simple Bar Plot簡單長條圖(橫式)</vt:lpstr>
      <vt:lpstr>Simple Bar Plot簡單長條圖(橫式)</vt:lpstr>
      <vt:lpstr>Grouped Bar Plot分組的長條圖</vt:lpstr>
      <vt:lpstr>Grouped Bar Plot分組的長條圖</vt:lpstr>
      <vt:lpstr>Grouped Bar Plot分組的長條圖</vt:lpstr>
      <vt:lpstr>Grouped Bar Plot分組的長條圖</vt:lpstr>
      <vt:lpstr>Grouped Bar Plot分組的長條圖</vt:lpstr>
      <vt:lpstr>Stacked Bar Plot堆疊的長條圖</vt:lpstr>
      <vt:lpstr>Stacked Bar Plot堆疊的長條圖</vt:lpstr>
      <vt:lpstr>Simple Bar Plot簡單長條圖(橫式)</vt:lpstr>
      <vt:lpstr>Simple Bar Plot簡單長條圖(橫式)</vt:lpstr>
      <vt:lpstr>las(the style of axis labels)</vt:lpstr>
      <vt:lpstr>las</vt:lpstr>
      <vt:lpstr>mar</vt:lpstr>
      <vt:lpstr>mar</vt:lpstr>
      <vt:lpstr>Pie Chart圓餅圖</vt:lpstr>
      <vt:lpstr>Simple Pie Chart簡單圓餅圖</vt:lpstr>
      <vt:lpstr>Simple Pie Chart簡單圓餅圖</vt:lpstr>
      <vt:lpstr>Simple Pie Chart簡單圓餅圖</vt:lpstr>
      <vt:lpstr>Simple Pie Chart簡單圓餅圖</vt:lpstr>
      <vt:lpstr>Simple Pie Chart簡單圓餅圖</vt:lpstr>
      <vt:lpstr>Simple Pie Chart簡單圓餅圖</vt:lpstr>
      <vt:lpstr>Simple Pie Chart簡單圓餅圖</vt:lpstr>
      <vt:lpstr>Simple Pie Chart簡單圓餅圖</vt:lpstr>
      <vt:lpstr>3D Pie Chart立體圓餅圖</vt:lpstr>
      <vt:lpstr>3D Pie Chart立體圓餅圖</vt:lpstr>
      <vt:lpstr>Donut plot甜甜圈圖, 環狀圖</vt:lpstr>
      <vt:lpstr>Donut plot甜甜圈圖, 環狀圖</vt:lpstr>
      <vt:lpstr>Histograms直方圖</vt:lpstr>
      <vt:lpstr>Histograms直方圖</vt:lpstr>
      <vt:lpstr>直方圖與長條圖的差異</vt:lpstr>
      <vt:lpstr>Histograms直方圖</vt:lpstr>
      <vt:lpstr>Histograms直方圖</vt:lpstr>
      <vt:lpstr>Histograms直方圖</vt:lpstr>
      <vt:lpstr>Histograms直方圖</vt:lpstr>
      <vt:lpstr>Histograms直方圖</vt:lpstr>
      <vt:lpstr>Histograms直方圖</vt:lpstr>
      <vt:lpstr>Histograms直方圖</vt:lpstr>
      <vt:lpstr>Histograms直方圖</vt:lpstr>
      <vt:lpstr>Histograms直方圖</vt:lpstr>
      <vt:lpstr>Histograms直方圖</vt:lpstr>
      <vt:lpstr>a是一個list</vt:lpstr>
      <vt:lpstr>Histograms直方圖(y軸是機率密度)</vt:lpstr>
      <vt:lpstr>Histograms直方圖(y軸是機率密度)</vt:lpstr>
      <vt:lpstr>Histograms直方圖(y軸是機率密度)</vt:lpstr>
      <vt:lpstr>Histograms直方圖(y軸是機率密度)</vt:lpstr>
      <vt:lpstr>汽車趨勢資料</vt:lpstr>
      <vt:lpstr>汽車趨勢資料</vt:lpstr>
      <vt:lpstr>Motor Trend Car Road Tests</vt:lpstr>
      <vt:lpstr>Histograms直方圖(加常態曲線)</vt:lpstr>
      <vt:lpstr>Histograms直方圖(加常態曲線)</vt:lpstr>
      <vt:lpstr>Histograms直方圖(加常態曲線)</vt:lpstr>
      <vt:lpstr>五個數字的彙總(5-number summary)</vt:lpstr>
      <vt:lpstr>盒形圖(Box plot)</vt:lpstr>
      <vt:lpstr>盒形圖例子</vt:lpstr>
      <vt:lpstr>盒形圖(Box plot)</vt:lpstr>
      <vt:lpstr>盒形圖(Box plot)</vt:lpstr>
      <vt:lpstr>分組盒形圖(side-by-side box plot)</vt:lpstr>
      <vt:lpstr>分組盒形圖(side-by-side box plot)</vt:lpstr>
      <vt:lpstr>分組盒形圖(side-by-side box plot)</vt:lpstr>
      <vt:lpstr>分組盒形圖(side-by-side box plot)</vt:lpstr>
      <vt:lpstr>分組盒形圖(side-by-side box plot)</vt:lpstr>
      <vt:lpstr>PowerPoint 簡報</vt:lpstr>
      <vt:lpstr>常態機率圖</vt:lpstr>
      <vt:lpstr>常態機率圖</vt:lpstr>
      <vt:lpstr>常態機率圖</vt:lpstr>
      <vt:lpstr>常態機率圖</vt:lpstr>
      <vt:lpstr>iPlots</vt:lpstr>
      <vt:lpstr>iPlots</vt:lpstr>
      <vt:lpstr>iPlots</vt:lpstr>
      <vt:lpstr>付出最多的人，也是收穫最多的人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SPSS 教學</dc:title>
  <dc:creator>chilo</dc:creator>
  <cp:lastModifiedBy>琪 羅</cp:lastModifiedBy>
  <cp:revision>541</cp:revision>
  <dcterms:created xsi:type="dcterms:W3CDTF">2014-11-07T00:17:44Z</dcterms:created>
  <dcterms:modified xsi:type="dcterms:W3CDTF">2018-05-21T03:09:07Z</dcterms:modified>
</cp:coreProperties>
</file>