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82" r:id="rId3"/>
    <p:sldId id="284" r:id="rId4"/>
    <p:sldId id="285" r:id="rId5"/>
    <p:sldId id="286" r:id="rId6"/>
    <p:sldId id="288" r:id="rId7"/>
    <p:sldId id="289" r:id="rId8"/>
    <p:sldId id="299" r:id="rId9"/>
    <p:sldId id="300" r:id="rId10"/>
    <p:sldId id="301" r:id="rId11"/>
    <p:sldId id="302" r:id="rId12"/>
    <p:sldId id="303" r:id="rId13"/>
    <p:sldId id="304" r:id="rId14"/>
    <p:sldId id="305" r:id="rId15"/>
    <p:sldId id="309" r:id="rId16"/>
    <p:sldId id="310" r:id="rId17"/>
    <p:sldId id="306" r:id="rId18"/>
    <p:sldId id="307" r:id="rId19"/>
    <p:sldId id="308" r:id="rId20"/>
    <p:sldId id="290" r:id="rId21"/>
    <p:sldId id="291" r:id="rId22"/>
    <p:sldId id="292" r:id="rId23"/>
    <p:sldId id="293" r:id="rId24"/>
    <p:sldId id="294" r:id="rId25"/>
    <p:sldId id="295" r:id="rId26"/>
    <p:sldId id="296" r:id="rId27"/>
    <p:sldId id="297" r:id="rId28"/>
    <p:sldId id="298" r:id="rId29"/>
    <p:sldId id="311" r:id="rId30"/>
    <p:sldId id="312" r:id="rId31"/>
    <p:sldId id="314" r:id="rId32"/>
    <p:sldId id="315" r:id="rId33"/>
    <p:sldId id="313" r:id="rId34"/>
    <p:sldId id="319" r:id="rId35"/>
    <p:sldId id="317" r:id="rId36"/>
    <p:sldId id="318" r:id="rId37"/>
    <p:sldId id="316" r:id="rId38"/>
    <p:sldId id="320" r:id="rId39"/>
    <p:sldId id="321" r:id="rId40"/>
    <p:sldId id="322" r:id="rId41"/>
    <p:sldId id="323" r:id="rId42"/>
    <p:sldId id="324" r:id="rId43"/>
    <p:sldId id="325" r:id="rId44"/>
    <p:sldId id="326" r:id="rId45"/>
    <p:sldId id="327" r:id="rId46"/>
    <p:sldId id="328" r:id="rId47"/>
    <p:sldId id="329" r:id="rId48"/>
    <p:sldId id="330" r:id="rId49"/>
    <p:sldId id="331" r:id="rId50"/>
    <p:sldId id="332" r:id="rId51"/>
    <p:sldId id="333" r:id="rId52"/>
    <p:sldId id="334" r:id="rId53"/>
    <p:sldId id="335" r:id="rId54"/>
    <p:sldId id="336" r:id="rId55"/>
    <p:sldId id="337" r:id="rId56"/>
    <p:sldId id="338" r:id="rId57"/>
    <p:sldId id="339" r:id="rId58"/>
    <p:sldId id="340" r:id="rId59"/>
    <p:sldId id="341" r:id="rId60"/>
    <p:sldId id="342" r:id="rId61"/>
    <p:sldId id="343" r:id="rId62"/>
    <p:sldId id="344" r:id="rId63"/>
    <p:sldId id="262" r:id="rId64"/>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未命名的章節" id="{4D8277C2-8158-42FD-9516-6ACB5614E395}">
          <p14:sldIdLst>
            <p14:sldId id="256"/>
            <p14:sldId id="282"/>
            <p14:sldId id="284"/>
            <p14:sldId id="285"/>
            <p14:sldId id="286"/>
            <p14:sldId id="288"/>
            <p14:sldId id="289"/>
            <p14:sldId id="299"/>
            <p14:sldId id="300"/>
            <p14:sldId id="301"/>
            <p14:sldId id="302"/>
            <p14:sldId id="303"/>
            <p14:sldId id="304"/>
            <p14:sldId id="305"/>
            <p14:sldId id="309"/>
            <p14:sldId id="310"/>
            <p14:sldId id="306"/>
            <p14:sldId id="307"/>
            <p14:sldId id="308"/>
            <p14:sldId id="290"/>
            <p14:sldId id="291"/>
            <p14:sldId id="292"/>
            <p14:sldId id="293"/>
            <p14:sldId id="294"/>
            <p14:sldId id="295"/>
            <p14:sldId id="296"/>
            <p14:sldId id="297"/>
            <p14:sldId id="298"/>
            <p14:sldId id="311"/>
            <p14:sldId id="312"/>
            <p14:sldId id="314"/>
            <p14:sldId id="315"/>
            <p14:sldId id="313"/>
            <p14:sldId id="319"/>
            <p14:sldId id="317"/>
            <p14:sldId id="318"/>
            <p14:sldId id="316"/>
            <p14:sldId id="320"/>
            <p14:sldId id="321"/>
            <p14:sldId id="322"/>
            <p14:sldId id="323"/>
            <p14:sldId id="324"/>
            <p14:sldId id="325"/>
            <p14:sldId id="326"/>
            <p14:sldId id="327"/>
            <p14:sldId id="328"/>
            <p14:sldId id="329"/>
            <p14:sldId id="330"/>
            <p14:sldId id="331"/>
            <p14:sldId id="332"/>
            <p14:sldId id="333"/>
            <p14:sldId id="334"/>
            <p14:sldId id="335"/>
            <p14:sldId id="336"/>
            <p14:sldId id="337"/>
            <p14:sldId id="338"/>
            <p14:sldId id="339"/>
            <p14:sldId id="340"/>
            <p14:sldId id="341"/>
            <p14:sldId id="342"/>
            <p14:sldId id="343"/>
            <p14:sldId id="344"/>
            <p14:sldId id="26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淺色樣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3296810-A885-4BE3-A3E7-6D5BEEA58F35}" styleName="中等深淺樣式 2 - 輔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C4B1156A-380E-4F78-BDF5-A606A8083BF9}" styleName="中等深淺樣式 4 - 輔色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125E5076-3810-47DD-B79F-674D7AD40C01}" styleName="深色樣式 1 - 輔色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1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4.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image" Target="../media/image26.wmf"/><Relationship Id="rId1" Type="http://schemas.openxmlformats.org/officeDocument/2006/relationships/image" Target="../media/image25.wmf"/><Relationship Id="rId6" Type="http://schemas.openxmlformats.org/officeDocument/2006/relationships/image" Target="../media/image30.wmf"/><Relationship Id="rId5" Type="http://schemas.openxmlformats.org/officeDocument/2006/relationships/image" Target="../media/image29.wmf"/><Relationship Id="rId4" Type="http://schemas.openxmlformats.org/officeDocument/2006/relationships/image" Target="../media/image28.w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32.wmf"/><Relationship Id="rId1" Type="http://schemas.openxmlformats.org/officeDocument/2006/relationships/image" Target="../media/image31.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35.wmf"/><Relationship Id="rId2" Type="http://schemas.openxmlformats.org/officeDocument/2006/relationships/image" Target="../media/image34.wmf"/><Relationship Id="rId1" Type="http://schemas.openxmlformats.org/officeDocument/2006/relationships/image" Target="../media/image33.w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37.wmf"/><Relationship Id="rId1" Type="http://schemas.openxmlformats.org/officeDocument/2006/relationships/image" Target="../media/image36.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38.wmf"/><Relationship Id="rId2" Type="http://schemas.openxmlformats.org/officeDocument/2006/relationships/image" Target="../media/image26.wmf"/><Relationship Id="rId1" Type="http://schemas.openxmlformats.org/officeDocument/2006/relationships/image" Target="../media/image25.wmf"/><Relationship Id="rId6" Type="http://schemas.openxmlformats.org/officeDocument/2006/relationships/image" Target="../media/image39.wmf"/><Relationship Id="rId5" Type="http://schemas.openxmlformats.org/officeDocument/2006/relationships/image" Target="../media/image30.wmf"/><Relationship Id="rId4" Type="http://schemas.openxmlformats.org/officeDocument/2006/relationships/image" Target="../media/image29.w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40.wmf"/><Relationship Id="rId2" Type="http://schemas.openxmlformats.org/officeDocument/2006/relationships/image" Target="../media/image26.wmf"/><Relationship Id="rId1" Type="http://schemas.openxmlformats.org/officeDocument/2006/relationships/image" Target="../media/image25.wmf"/><Relationship Id="rId4" Type="http://schemas.openxmlformats.org/officeDocument/2006/relationships/image" Target="../media/image41.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emf"/></Relationships>
</file>

<file path=ppt/drawings/_rels/vmlDrawing20.vml.rels><?xml version="1.0" encoding="UTF-8" standalone="yes"?>
<Relationships xmlns="http://schemas.openxmlformats.org/package/2006/relationships"><Relationship Id="rId2" Type="http://schemas.openxmlformats.org/officeDocument/2006/relationships/image" Target="../media/image43.wmf"/><Relationship Id="rId1" Type="http://schemas.openxmlformats.org/officeDocument/2006/relationships/image" Target="../media/image42.w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44.w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23.vml.rels><?xml version="1.0" encoding="UTF-8" standalone="yes"?>
<Relationships xmlns="http://schemas.openxmlformats.org/package/2006/relationships"><Relationship Id="rId3" Type="http://schemas.openxmlformats.org/officeDocument/2006/relationships/image" Target="../media/image47.wmf"/><Relationship Id="rId2" Type="http://schemas.openxmlformats.org/officeDocument/2006/relationships/image" Target="../media/image46.wmf"/><Relationship Id="rId1" Type="http://schemas.openxmlformats.org/officeDocument/2006/relationships/image" Target="../media/image4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image" Target="../media/image9.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image" Target="../media/image17.emf"/><Relationship Id="rId1" Type="http://schemas.openxmlformats.org/officeDocument/2006/relationships/image" Target="../media/image16.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p:txBody>
          <a:bodyPr/>
          <a:lstStyle/>
          <a:p>
            <a:fld id="{07B11ACE-9B10-4367-8CD9-80D0AC3AE11D}" type="datetimeFigureOut">
              <a:rPr lang="zh-TW" altLang="en-US" smtClean="0"/>
              <a:pPr/>
              <a:t>2016/5/17</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FC0E694E-7E5C-4C16-BC06-A8A0688A6A11}" type="slidenum">
              <a:rPr lang="zh-TW" altLang="en-US" smtClean="0"/>
              <a:pPr/>
              <a:t>‹#›</a:t>
            </a:fld>
            <a:endParaRPr lang="zh-TW" alt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Vertical Text Placeholder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fld id="{07B11ACE-9B10-4367-8CD9-80D0AC3AE11D}" type="datetimeFigureOut">
              <a:rPr lang="zh-TW" altLang="en-US" smtClean="0"/>
              <a:pPr/>
              <a:t>2016/5/17</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FC0E694E-7E5C-4C16-BC06-A8A0688A6A11}"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07B11ACE-9B10-4367-8CD9-80D0AC3AE11D}" type="datetimeFigureOut">
              <a:rPr lang="zh-TW" altLang="en-US" smtClean="0"/>
              <a:pPr/>
              <a:t>2016/5/17</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FC0E694E-7E5C-4C16-BC06-A8A0688A6A11}"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Content Placeholder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fld id="{07B11ACE-9B10-4367-8CD9-80D0AC3AE11D}" type="datetimeFigureOut">
              <a:rPr lang="zh-TW" altLang="en-US" smtClean="0"/>
              <a:pPr/>
              <a:t>2016/5/17</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FC0E694E-7E5C-4C16-BC06-A8A0688A6A11}"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07B11ACE-9B10-4367-8CD9-80D0AC3AE11D}" type="datetimeFigureOut">
              <a:rPr lang="zh-TW" altLang="en-US" smtClean="0"/>
              <a:pPr/>
              <a:t>2016/5/17</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FC0E694E-7E5C-4C16-BC06-A8A0688A6A11}" type="slidenum">
              <a:rPr lang="zh-TW" altLang="en-US" smtClean="0"/>
              <a:pPr/>
              <a:t>‹#›</a:t>
            </a:fld>
            <a:endParaRPr lang="zh-TW" alt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Date Placeholder 4"/>
          <p:cNvSpPr>
            <a:spLocks noGrp="1"/>
          </p:cNvSpPr>
          <p:nvPr>
            <p:ph type="dt" sz="half" idx="10"/>
          </p:nvPr>
        </p:nvSpPr>
        <p:spPr/>
        <p:txBody>
          <a:bodyPr/>
          <a:lstStyle/>
          <a:p>
            <a:fld id="{07B11ACE-9B10-4367-8CD9-80D0AC3AE11D}" type="datetimeFigureOut">
              <a:rPr lang="zh-TW" altLang="en-US" smtClean="0"/>
              <a:pPr/>
              <a:t>2016/5/17</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FC0E694E-7E5C-4C16-BC06-A8A0688A6A11}"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fld id="{07B11ACE-9B10-4367-8CD9-80D0AC3AE11D}" type="datetimeFigureOut">
              <a:rPr lang="zh-TW" altLang="en-US" smtClean="0"/>
              <a:pPr/>
              <a:t>2016/5/17</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FC0E694E-7E5C-4C16-BC06-A8A0688A6A11}" type="slidenum">
              <a:rPr lang="zh-TW" altLang="en-US" smtClean="0"/>
              <a:pPr/>
              <a:t>‹#›</a:t>
            </a:fld>
            <a:endParaRPr lang="zh-TW" alt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Date Placeholder 2"/>
          <p:cNvSpPr>
            <a:spLocks noGrp="1"/>
          </p:cNvSpPr>
          <p:nvPr>
            <p:ph type="dt" sz="half" idx="10"/>
          </p:nvPr>
        </p:nvSpPr>
        <p:spPr/>
        <p:txBody>
          <a:bodyPr/>
          <a:lstStyle/>
          <a:p>
            <a:fld id="{07B11ACE-9B10-4367-8CD9-80D0AC3AE11D}" type="datetimeFigureOut">
              <a:rPr lang="zh-TW" altLang="en-US" smtClean="0"/>
              <a:pPr/>
              <a:t>2016/5/17</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FC0E694E-7E5C-4C16-BC06-A8A0688A6A11}"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B11ACE-9B10-4367-8CD9-80D0AC3AE11D}" type="datetimeFigureOut">
              <a:rPr lang="zh-TW" altLang="en-US" smtClean="0"/>
              <a:pPr/>
              <a:t>2016/5/17</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FC0E694E-7E5C-4C16-BC06-A8A0688A6A11}"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zh-TW" altLang="en-US" smtClean="0"/>
              <a:t>按一下以編輯母片標題樣式</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07B11ACE-9B10-4367-8CD9-80D0AC3AE11D}" type="datetimeFigureOut">
              <a:rPr lang="zh-TW" altLang="en-US" smtClean="0"/>
              <a:pPr/>
              <a:t>2016/5/17</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FC0E694E-7E5C-4C16-BC06-A8A0688A6A11}" type="slidenum">
              <a:rPr lang="zh-TW" altLang="en-US" smtClean="0"/>
              <a:pPr/>
              <a:t>‹#›</a:t>
            </a:fld>
            <a:endParaRPr lang="zh-TW" alt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zh-TW" altLang="en-US" smtClean="0"/>
              <a:t>按一下以編輯母片標題樣式</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smtClean="0"/>
              <a:t>按一下圖示以新增圖片</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07B11ACE-9B10-4367-8CD9-80D0AC3AE11D}" type="datetimeFigureOut">
              <a:rPr lang="zh-TW" altLang="en-US" smtClean="0"/>
              <a:pPr/>
              <a:t>2016/5/17</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FC0E694E-7E5C-4C16-BC06-A8A0688A6A11}" type="slidenum">
              <a:rPr lang="zh-TW" altLang="en-US" smtClean="0"/>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07B11ACE-9B10-4367-8CD9-80D0AC3AE11D}" type="datetimeFigureOut">
              <a:rPr lang="zh-TW" altLang="en-US" smtClean="0"/>
              <a:pPr/>
              <a:t>2016/5/17</a:t>
            </a:fld>
            <a:endParaRPr lang="zh-TW" alt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zh-TW" alt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FC0E694E-7E5C-4C16-BC06-A8A0688A6A11}"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10.emf"/><Relationship Id="rId5" Type="http://schemas.openxmlformats.org/officeDocument/2006/relationships/oleObject" Target="../embeddings/oleObject8.bin"/><Relationship Id="rId4" Type="http://schemas.openxmlformats.org/officeDocument/2006/relationships/image" Target="../media/image9.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13.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14.e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image" Target="../media/image18.emf"/><Relationship Id="rId3" Type="http://schemas.openxmlformats.org/officeDocument/2006/relationships/oleObject" Target="../embeddings/oleObject11.bin"/><Relationship Id="rId7"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17.emf"/><Relationship Id="rId5" Type="http://schemas.openxmlformats.org/officeDocument/2006/relationships/oleObject" Target="../embeddings/oleObject12.bin"/><Relationship Id="rId4" Type="http://schemas.openxmlformats.org/officeDocument/2006/relationships/image" Target="../media/image16.e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3.emf"/><Relationship Id="rId5" Type="http://schemas.openxmlformats.org/officeDocument/2006/relationships/oleObject" Target="../embeddings/oleObject2.bin"/><Relationship Id="rId4" Type="http://schemas.openxmlformats.org/officeDocument/2006/relationships/image" Target="../media/image2.emf"/></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21.wmf"/></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image" Target="../media/image22.wmf"/></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image" Target="../media/image23.wmf"/></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11.vml"/><Relationship Id="rId4" Type="http://schemas.openxmlformats.org/officeDocument/2006/relationships/image" Target="../media/image23.wmf"/></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12.vml"/><Relationship Id="rId4" Type="http://schemas.openxmlformats.org/officeDocument/2006/relationships/image" Target="../media/image24.wmf"/></Relationships>
</file>

<file path=ppt/slides/_rels/slide4.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oleObject" Target="../embeddings/oleObject3.bin"/><Relationship Id="rId7"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5.wmf"/><Relationship Id="rId5" Type="http://schemas.openxmlformats.org/officeDocument/2006/relationships/oleObject" Target="../embeddings/oleObject4.bin"/><Relationship Id="rId4" Type="http://schemas.openxmlformats.org/officeDocument/2006/relationships/image" Target="../media/image4.emf"/></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2.xml"/><Relationship Id="rId1" Type="http://schemas.openxmlformats.org/officeDocument/2006/relationships/vmlDrawing" Target="../drawings/vmlDrawing13.vml"/><Relationship Id="rId4" Type="http://schemas.openxmlformats.org/officeDocument/2006/relationships/image" Target="../media/image22.wmf"/></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8" Type="http://schemas.openxmlformats.org/officeDocument/2006/relationships/image" Target="../media/image27.wmf"/><Relationship Id="rId13" Type="http://schemas.openxmlformats.org/officeDocument/2006/relationships/oleObject" Target="../embeddings/oleObject25.bin"/><Relationship Id="rId3" Type="http://schemas.openxmlformats.org/officeDocument/2006/relationships/oleObject" Target="../embeddings/oleObject20.bin"/><Relationship Id="rId7" Type="http://schemas.openxmlformats.org/officeDocument/2006/relationships/oleObject" Target="../embeddings/oleObject22.bin"/><Relationship Id="rId12" Type="http://schemas.openxmlformats.org/officeDocument/2006/relationships/image" Target="../media/image29.wmf"/><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image" Target="../media/image26.wmf"/><Relationship Id="rId11" Type="http://schemas.openxmlformats.org/officeDocument/2006/relationships/oleObject" Target="../embeddings/oleObject24.bin"/><Relationship Id="rId5" Type="http://schemas.openxmlformats.org/officeDocument/2006/relationships/oleObject" Target="../embeddings/oleObject21.bin"/><Relationship Id="rId10" Type="http://schemas.openxmlformats.org/officeDocument/2006/relationships/image" Target="../media/image28.wmf"/><Relationship Id="rId4" Type="http://schemas.openxmlformats.org/officeDocument/2006/relationships/image" Target="../media/image25.wmf"/><Relationship Id="rId9" Type="http://schemas.openxmlformats.org/officeDocument/2006/relationships/oleObject" Target="../embeddings/oleObject23.bin"/><Relationship Id="rId14" Type="http://schemas.openxmlformats.org/officeDocument/2006/relationships/image" Target="../media/image30.wmf"/></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image" Target="../media/image32.wmf"/><Relationship Id="rId5" Type="http://schemas.openxmlformats.org/officeDocument/2006/relationships/oleObject" Target="../embeddings/oleObject27.bin"/><Relationship Id="rId4" Type="http://schemas.openxmlformats.org/officeDocument/2006/relationships/image" Target="../media/image31.wmf"/></Relationships>
</file>

<file path=ppt/slides/_rels/slide45.xml.rels><?xml version="1.0" encoding="UTF-8" standalone="yes"?>
<Relationships xmlns="http://schemas.openxmlformats.org/package/2006/relationships"><Relationship Id="rId8" Type="http://schemas.openxmlformats.org/officeDocument/2006/relationships/image" Target="../media/image35.wmf"/><Relationship Id="rId3" Type="http://schemas.openxmlformats.org/officeDocument/2006/relationships/oleObject" Target="../embeddings/oleObject28.bin"/><Relationship Id="rId7" Type="http://schemas.openxmlformats.org/officeDocument/2006/relationships/oleObject" Target="../embeddings/oleObject30.bin"/><Relationship Id="rId2" Type="http://schemas.openxmlformats.org/officeDocument/2006/relationships/slideLayout" Target="../slideLayouts/slideLayout2.xml"/><Relationship Id="rId1" Type="http://schemas.openxmlformats.org/officeDocument/2006/relationships/vmlDrawing" Target="../drawings/vmlDrawing16.vml"/><Relationship Id="rId6" Type="http://schemas.openxmlformats.org/officeDocument/2006/relationships/image" Target="../media/image34.wmf"/><Relationship Id="rId5" Type="http://schemas.openxmlformats.org/officeDocument/2006/relationships/oleObject" Target="../embeddings/oleObject29.bin"/><Relationship Id="rId4" Type="http://schemas.openxmlformats.org/officeDocument/2006/relationships/image" Target="../media/image33.wmf"/></Relationships>
</file>

<file path=ppt/slides/_rels/slide46.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slideLayout" Target="../slideLayouts/slideLayout2.xml"/><Relationship Id="rId1" Type="http://schemas.openxmlformats.org/officeDocument/2006/relationships/vmlDrawing" Target="../drawings/vmlDrawing17.vml"/><Relationship Id="rId6" Type="http://schemas.openxmlformats.org/officeDocument/2006/relationships/image" Target="../media/image37.wmf"/><Relationship Id="rId5" Type="http://schemas.openxmlformats.org/officeDocument/2006/relationships/oleObject" Target="../embeddings/oleObject32.bin"/><Relationship Id="rId4" Type="http://schemas.openxmlformats.org/officeDocument/2006/relationships/image" Target="../media/image36.wmf"/></Relationships>
</file>

<file path=ppt/slides/_rels/slide47.xml.rels><?xml version="1.0" encoding="UTF-8" standalone="yes"?>
<Relationships xmlns="http://schemas.openxmlformats.org/package/2006/relationships"><Relationship Id="rId8" Type="http://schemas.openxmlformats.org/officeDocument/2006/relationships/image" Target="../media/image38.wmf"/><Relationship Id="rId13" Type="http://schemas.openxmlformats.org/officeDocument/2006/relationships/oleObject" Target="../embeddings/oleObject38.bin"/><Relationship Id="rId3" Type="http://schemas.openxmlformats.org/officeDocument/2006/relationships/oleObject" Target="../embeddings/oleObject33.bin"/><Relationship Id="rId7" Type="http://schemas.openxmlformats.org/officeDocument/2006/relationships/oleObject" Target="../embeddings/oleObject35.bin"/><Relationship Id="rId12" Type="http://schemas.openxmlformats.org/officeDocument/2006/relationships/image" Target="../media/image30.wmf"/><Relationship Id="rId2" Type="http://schemas.openxmlformats.org/officeDocument/2006/relationships/slideLayout" Target="../slideLayouts/slideLayout2.xml"/><Relationship Id="rId1" Type="http://schemas.openxmlformats.org/officeDocument/2006/relationships/vmlDrawing" Target="../drawings/vmlDrawing18.vml"/><Relationship Id="rId6" Type="http://schemas.openxmlformats.org/officeDocument/2006/relationships/image" Target="../media/image26.wmf"/><Relationship Id="rId11" Type="http://schemas.openxmlformats.org/officeDocument/2006/relationships/oleObject" Target="../embeddings/oleObject37.bin"/><Relationship Id="rId5" Type="http://schemas.openxmlformats.org/officeDocument/2006/relationships/oleObject" Target="../embeddings/oleObject34.bin"/><Relationship Id="rId10" Type="http://schemas.openxmlformats.org/officeDocument/2006/relationships/image" Target="../media/image29.wmf"/><Relationship Id="rId4" Type="http://schemas.openxmlformats.org/officeDocument/2006/relationships/image" Target="../media/image25.wmf"/><Relationship Id="rId9" Type="http://schemas.openxmlformats.org/officeDocument/2006/relationships/oleObject" Target="../embeddings/oleObject36.bin"/><Relationship Id="rId14" Type="http://schemas.openxmlformats.org/officeDocument/2006/relationships/image" Target="../media/image39.wmf"/></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8" Type="http://schemas.openxmlformats.org/officeDocument/2006/relationships/image" Target="../media/image40.wmf"/><Relationship Id="rId3" Type="http://schemas.openxmlformats.org/officeDocument/2006/relationships/oleObject" Target="../embeddings/oleObject39.bin"/><Relationship Id="rId7" Type="http://schemas.openxmlformats.org/officeDocument/2006/relationships/oleObject" Target="../embeddings/oleObject41.bin"/><Relationship Id="rId2" Type="http://schemas.openxmlformats.org/officeDocument/2006/relationships/slideLayout" Target="../slideLayouts/slideLayout2.xml"/><Relationship Id="rId1" Type="http://schemas.openxmlformats.org/officeDocument/2006/relationships/vmlDrawing" Target="../drawings/vmlDrawing19.vml"/><Relationship Id="rId6" Type="http://schemas.openxmlformats.org/officeDocument/2006/relationships/image" Target="../media/image26.wmf"/><Relationship Id="rId5" Type="http://schemas.openxmlformats.org/officeDocument/2006/relationships/oleObject" Target="../embeddings/oleObject40.bin"/><Relationship Id="rId10" Type="http://schemas.openxmlformats.org/officeDocument/2006/relationships/image" Target="../media/image41.wmf"/><Relationship Id="rId4" Type="http://schemas.openxmlformats.org/officeDocument/2006/relationships/image" Target="../media/image25.wmf"/><Relationship Id="rId9" Type="http://schemas.openxmlformats.org/officeDocument/2006/relationships/oleObject" Target="../embeddings/oleObject42.bin"/></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5.wmf"/><Relationship Id="rId4" Type="http://schemas.openxmlformats.org/officeDocument/2006/relationships/oleObject" Target="../embeddings/oleObject6.bin"/></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oleObject" Target="../embeddings/oleObject43.bin"/><Relationship Id="rId2" Type="http://schemas.openxmlformats.org/officeDocument/2006/relationships/slideLayout" Target="../slideLayouts/slideLayout2.xml"/><Relationship Id="rId1" Type="http://schemas.openxmlformats.org/officeDocument/2006/relationships/vmlDrawing" Target="../drawings/vmlDrawing20.vml"/><Relationship Id="rId6" Type="http://schemas.openxmlformats.org/officeDocument/2006/relationships/image" Target="../media/image43.wmf"/><Relationship Id="rId5" Type="http://schemas.openxmlformats.org/officeDocument/2006/relationships/oleObject" Target="../embeddings/oleObject44.bin"/><Relationship Id="rId4" Type="http://schemas.openxmlformats.org/officeDocument/2006/relationships/image" Target="../media/image42.wmf"/></Relationships>
</file>

<file path=ppt/slides/_rels/slide58.xml.rels><?xml version="1.0" encoding="UTF-8" standalone="yes"?>
<Relationships xmlns="http://schemas.openxmlformats.org/package/2006/relationships"><Relationship Id="rId3" Type="http://schemas.openxmlformats.org/officeDocument/2006/relationships/oleObject" Target="../embeddings/oleObject45.bin"/><Relationship Id="rId2" Type="http://schemas.openxmlformats.org/officeDocument/2006/relationships/slideLayout" Target="../slideLayouts/slideLayout2.xml"/><Relationship Id="rId1" Type="http://schemas.openxmlformats.org/officeDocument/2006/relationships/vmlDrawing" Target="../drawings/vmlDrawing21.vml"/><Relationship Id="rId4" Type="http://schemas.openxmlformats.org/officeDocument/2006/relationships/image" Target="../media/image44.wmf"/></Relationships>
</file>

<file path=ppt/slides/_rels/slide59.xml.rels><?xml version="1.0" encoding="UTF-8" standalone="yes"?>
<Relationships xmlns="http://schemas.openxmlformats.org/package/2006/relationships"><Relationship Id="rId3" Type="http://schemas.openxmlformats.org/officeDocument/2006/relationships/oleObject" Target="../embeddings/oleObject46.bin"/><Relationship Id="rId2" Type="http://schemas.openxmlformats.org/officeDocument/2006/relationships/slideLayout" Target="../slideLayouts/slideLayout2.xml"/><Relationship Id="rId1" Type="http://schemas.openxmlformats.org/officeDocument/2006/relationships/vmlDrawing" Target="../drawings/vmlDrawing22.vml"/><Relationship Id="rId4" Type="http://schemas.openxmlformats.org/officeDocument/2006/relationships/image" Target="../media/image22.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8" Type="http://schemas.openxmlformats.org/officeDocument/2006/relationships/image" Target="../media/image47.wmf"/><Relationship Id="rId3" Type="http://schemas.openxmlformats.org/officeDocument/2006/relationships/oleObject" Target="../embeddings/oleObject47.bin"/><Relationship Id="rId7" Type="http://schemas.openxmlformats.org/officeDocument/2006/relationships/oleObject" Target="../embeddings/oleObject49.bin"/><Relationship Id="rId2" Type="http://schemas.openxmlformats.org/officeDocument/2006/relationships/slideLayout" Target="../slideLayouts/slideLayout2.xml"/><Relationship Id="rId1" Type="http://schemas.openxmlformats.org/officeDocument/2006/relationships/vmlDrawing" Target="../drawings/vmlDrawing23.vml"/><Relationship Id="rId6" Type="http://schemas.openxmlformats.org/officeDocument/2006/relationships/image" Target="../media/image46.wmf"/><Relationship Id="rId5" Type="http://schemas.openxmlformats.org/officeDocument/2006/relationships/oleObject" Target="../embeddings/oleObject48.bin"/><Relationship Id="rId4" Type="http://schemas.openxmlformats.org/officeDocument/2006/relationships/image" Target="../media/image45.wmf"/></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r>
              <a:rPr lang="en-US" altLang="zh-TW" b="1" dirty="0" smtClean="0">
                <a:latin typeface="+mj-ea"/>
              </a:rPr>
              <a:t>R</a:t>
            </a:r>
            <a:r>
              <a:rPr lang="zh-TW" altLang="en-US" b="1" dirty="0" smtClean="0">
                <a:latin typeface="+mj-ea"/>
              </a:rPr>
              <a:t>教學</a:t>
            </a:r>
            <a:endParaRPr lang="zh-TW" altLang="en-US" dirty="0"/>
          </a:p>
        </p:txBody>
      </p:sp>
      <p:sp>
        <p:nvSpPr>
          <p:cNvPr id="3" name="副標題 2"/>
          <p:cNvSpPr>
            <a:spLocks noGrp="1"/>
          </p:cNvSpPr>
          <p:nvPr>
            <p:ph type="subTitle" idx="1"/>
          </p:nvPr>
        </p:nvSpPr>
        <p:spPr/>
        <p:txBody>
          <a:bodyPr>
            <a:normAutofit/>
          </a:bodyPr>
          <a:lstStyle/>
          <a:p>
            <a:pPr lvl="0"/>
            <a:r>
              <a:rPr lang="en-US" altLang="zh-TW" b="1">
                <a:latin typeface="+mj-ea"/>
                <a:ea typeface="+mj-ea"/>
              </a:rPr>
              <a:t>t</a:t>
            </a:r>
            <a:r>
              <a:rPr lang="zh-TW" altLang="en-US" b="1" smtClean="0">
                <a:latin typeface="+mj-ea"/>
                <a:ea typeface="+mj-ea"/>
              </a:rPr>
              <a:t>檢定</a:t>
            </a:r>
            <a:r>
              <a:rPr lang="en-US" altLang="zh-TW" b="1" dirty="0">
                <a:latin typeface="+mj-ea"/>
                <a:ea typeface="+mj-ea"/>
              </a:rPr>
              <a:t>R</a:t>
            </a:r>
            <a:r>
              <a:rPr lang="zh-TW" altLang="en-US" b="1" dirty="0">
                <a:latin typeface="+mj-ea"/>
                <a:ea typeface="+mj-ea"/>
              </a:rPr>
              <a:t>指令與範例</a:t>
            </a:r>
            <a:endParaRPr lang="en-US" altLang="zh-TW" b="1" dirty="0">
              <a:latin typeface="+mj-ea"/>
              <a:ea typeface="+mj-ea"/>
            </a:endParaRPr>
          </a:p>
          <a:p>
            <a:pPr lvl="0"/>
            <a:endParaRPr lang="en-US" altLang="zh-TW" b="1" dirty="0" smtClean="0">
              <a:latin typeface="+mj-ea"/>
              <a:ea typeface="+mj-ea"/>
            </a:endParaRPr>
          </a:p>
          <a:p>
            <a:pPr lvl="0" algn="r"/>
            <a:r>
              <a:rPr lang="zh-TW" altLang="en-US" b="1" dirty="0" smtClean="0">
                <a:latin typeface="+mj-ea"/>
                <a:ea typeface="+mj-ea"/>
              </a:rPr>
              <a:t>羅琪老師</a:t>
            </a:r>
            <a:endParaRPr lang="zh-TW" altLang="zh-TW" dirty="0">
              <a:latin typeface="+mj-ea"/>
              <a:ea typeface="+mj-ea"/>
            </a:endParaRPr>
          </a:p>
          <a:p>
            <a:endParaRPr lang="zh-TW" altLang="en-US" b="1" dirty="0">
              <a:latin typeface="+mj-ea"/>
              <a:ea typeface="+mj-ea"/>
            </a:endParaRPr>
          </a:p>
        </p:txBody>
      </p:sp>
    </p:spTree>
    <p:extLst>
      <p:ext uri="{BB962C8B-B14F-4D97-AF65-F5344CB8AC3E}">
        <p14:creationId xmlns:p14="http://schemas.microsoft.com/office/powerpoint/2010/main" val="24182037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日期版面配置區 2"/>
          <p:cNvSpPr>
            <a:spLocks noGrp="1"/>
          </p:cNvSpPr>
          <p:nvPr>
            <p:ph type="dt" sz="half" idx="10"/>
          </p:nvPr>
        </p:nvSpPr>
        <p:spPr/>
        <p:txBody>
          <a:bodyPr/>
          <a:lstStyle/>
          <a:p>
            <a:fld id="{D71CD840-0E89-4F4B-BFA1-A0D7B2F6A8BF}" type="datetime1">
              <a:rPr lang="zh-TW" altLang="en-US" smtClean="0"/>
              <a:pPr/>
              <a:t>2016/5/17</a:t>
            </a:fld>
            <a:endParaRPr lang="zh-TW" altLang="en-US"/>
          </a:p>
        </p:txBody>
      </p:sp>
      <p:sp>
        <p:nvSpPr>
          <p:cNvPr id="4" name="投影片編號版面配置區 3"/>
          <p:cNvSpPr>
            <a:spLocks noGrp="1"/>
          </p:cNvSpPr>
          <p:nvPr>
            <p:ph type="sldNum" sz="quarter" idx="12"/>
          </p:nvPr>
        </p:nvSpPr>
        <p:spPr/>
        <p:txBody>
          <a:bodyPr>
            <a:normAutofit/>
          </a:bodyPr>
          <a:lstStyle/>
          <a:p>
            <a:fld id="{43D239BD-6D61-4DFE-922F-7CBF9DF9EB54}" type="slidenum">
              <a:rPr lang="zh-TW" altLang="en-US" smtClean="0"/>
              <a:pPr/>
              <a:t>10</a:t>
            </a:fld>
            <a:endParaRPr lang="zh-TW" altLang="en-US"/>
          </a:p>
        </p:txBody>
      </p:sp>
      <p:sp>
        <p:nvSpPr>
          <p:cNvPr id="5" name="內容版面配置區 4"/>
          <p:cNvSpPr>
            <a:spLocks noGrp="1"/>
          </p:cNvSpPr>
          <p:nvPr>
            <p:ph sz="quarter" idx="1"/>
          </p:nvPr>
        </p:nvSpPr>
        <p:spPr/>
        <p:txBody>
          <a:bodyPr>
            <a:normAutofit/>
          </a:bodyPr>
          <a:lstStyle/>
          <a:p>
            <a:pPr>
              <a:buNone/>
            </a:pPr>
            <a:r>
              <a:rPr lang="zh-TW" altLang="zh-TW" sz="2800" b="1" dirty="0" smtClean="0">
                <a:solidFill>
                  <a:srgbClr val="C00000"/>
                </a:solidFill>
              </a:rPr>
              <a:t>步驟 </a:t>
            </a:r>
            <a:r>
              <a:rPr lang="en-US" altLang="zh-TW" sz="2800" b="1" dirty="0" smtClean="0">
                <a:solidFill>
                  <a:srgbClr val="C00000"/>
                </a:solidFill>
              </a:rPr>
              <a:t>2.</a:t>
            </a:r>
            <a:r>
              <a:rPr lang="en-US" altLang="zh-TW" sz="2800" b="1" dirty="0" smtClean="0"/>
              <a:t>  </a:t>
            </a:r>
            <a:r>
              <a:rPr lang="zh-TW" altLang="zh-TW" sz="2800" b="1" dirty="0" smtClean="0"/>
              <a:t>確認顯著水準 </a:t>
            </a:r>
            <a:r>
              <a:rPr lang="en-US" altLang="zh-TW" sz="2800" b="1" i="1" dirty="0" smtClean="0"/>
              <a:t>α</a:t>
            </a:r>
          </a:p>
          <a:p>
            <a:r>
              <a:rPr lang="en-US" altLang="zh-TW" sz="2800" b="1" dirty="0" smtClean="0"/>
              <a:t>FTC</a:t>
            </a:r>
            <a:r>
              <a:rPr lang="zh-TW" altLang="zh-TW" sz="2800" b="1" dirty="0" smtClean="0"/>
              <a:t>的主管選擇以 0.01 為檢定的顯著水準。</a:t>
            </a:r>
            <a:r>
              <a:rPr lang="en-US" altLang="zh-TW" sz="2800" b="1" i="1" dirty="0" smtClean="0"/>
              <a:t>α</a:t>
            </a:r>
            <a:r>
              <a:rPr lang="zh-TW" altLang="zh-TW" sz="2800" b="1" dirty="0" smtClean="0"/>
              <a:t>＝</a:t>
            </a:r>
            <a:r>
              <a:rPr lang="en-US" altLang="zh-TW" sz="2800" b="1" dirty="0" smtClean="0"/>
              <a:t>0.01</a:t>
            </a:r>
            <a:r>
              <a:rPr lang="zh-TW" altLang="zh-TW" sz="2800" b="1" dirty="0" smtClean="0"/>
              <a:t>表示</a:t>
            </a:r>
            <a:r>
              <a:rPr lang="en-US" altLang="zh-TW" sz="2800" b="1" dirty="0" smtClean="0"/>
              <a:t>FTC</a:t>
            </a:r>
            <a:r>
              <a:rPr lang="zh-TW" altLang="zh-TW" sz="2800" b="1" dirty="0" smtClean="0"/>
              <a:t>的主管願意接受 0.01 的機率在虛無假設的等號</a:t>
            </a:r>
            <a:r>
              <a:rPr lang="en-US" altLang="zh-TW" sz="2800" b="1" dirty="0" smtClean="0"/>
              <a:t>(</a:t>
            </a:r>
            <a:r>
              <a:rPr lang="en-US" altLang="zh-TW" sz="2800" b="1" i="1" dirty="0" smtClean="0"/>
              <a:t>μ</a:t>
            </a:r>
            <a:r>
              <a:rPr lang="en-US" altLang="zh-TW" sz="2800" b="1" baseline="-25000" dirty="0" smtClean="0"/>
              <a:t>0</a:t>
            </a:r>
            <a:r>
              <a:rPr lang="en-US" altLang="zh-TW" sz="2800" b="1" dirty="0" smtClean="0"/>
              <a:t>= 3)</a:t>
            </a:r>
            <a:r>
              <a:rPr lang="zh-TW" altLang="zh-TW" sz="2800" b="1" dirty="0" smtClean="0"/>
              <a:t>成立時，拒絕虛無假設。</a:t>
            </a:r>
          </a:p>
          <a:p>
            <a:pPr>
              <a:buNone/>
            </a:pPr>
            <a:r>
              <a:rPr lang="zh-TW" altLang="zh-TW" sz="2800" b="1" dirty="0" smtClean="0">
                <a:solidFill>
                  <a:srgbClr val="C00000"/>
                </a:solidFill>
              </a:rPr>
              <a:t>步驟 </a:t>
            </a:r>
            <a:r>
              <a:rPr lang="en-US" altLang="zh-TW" sz="2800" b="1" dirty="0" smtClean="0">
                <a:solidFill>
                  <a:srgbClr val="C00000"/>
                </a:solidFill>
              </a:rPr>
              <a:t>3.</a:t>
            </a:r>
            <a:r>
              <a:rPr lang="en-US" altLang="zh-TW" sz="2800" b="1" dirty="0" smtClean="0"/>
              <a:t>  </a:t>
            </a:r>
            <a:r>
              <a:rPr lang="zh-TW" altLang="zh-TW" sz="2800" b="1" dirty="0" smtClean="0"/>
              <a:t>蒐集樣本資料、計算統計檢定量的值</a:t>
            </a:r>
          </a:p>
          <a:p>
            <a:r>
              <a:rPr lang="zh-TW" altLang="zh-TW" sz="2800" b="1" dirty="0" smtClean="0"/>
              <a:t>檢定統計量</a:t>
            </a:r>
          </a:p>
          <a:p>
            <a:endParaRPr lang="zh-TW" altLang="zh-TW" sz="2800" b="1" dirty="0" smtClean="0"/>
          </a:p>
          <a:p>
            <a:endParaRPr lang="zh-TW" altLang="zh-TW" sz="2800" b="1" dirty="0" smtClean="0"/>
          </a:p>
          <a:p>
            <a:r>
              <a:rPr lang="zh-TW" altLang="zh-TW" sz="2800" b="1" dirty="0" smtClean="0"/>
              <a:t>樣本資料</a:t>
            </a:r>
          </a:p>
          <a:p>
            <a:endParaRPr lang="zh-TW" altLang="en-US" dirty="0"/>
          </a:p>
        </p:txBody>
      </p:sp>
      <p:graphicFrame>
        <p:nvGraphicFramePr>
          <p:cNvPr id="6146" name="Object 4"/>
          <p:cNvGraphicFramePr>
            <a:graphicFrameLocks noChangeAspect="1"/>
          </p:cNvGraphicFramePr>
          <p:nvPr/>
        </p:nvGraphicFramePr>
        <p:xfrm>
          <a:off x="4014788" y="4114800"/>
          <a:ext cx="1471612" cy="895350"/>
        </p:xfrm>
        <a:graphic>
          <a:graphicData uri="http://schemas.openxmlformats.org/presentationml/2006/ole">
            <mc:AlternateContent xmlns:mc="http://schemas.openxmlformats.org/markup-compatibility/2006">
              <mc:Choice xmlns:v="urn:schemas-microsoft-com:vml" Requires="v">
                <p:oleObj spid="_x0000_s4226" name="Equation" r:id="rId3" imgW="698400" imgH="419040" progId="Equation.DSMT4">
                  <p:embed/>
                </p:oleObj>
              </mc:Choice>
              <mc:Fallback>
                <p:oleObj name="Equation" r:id="rId3" imgW="698400" imgH="41904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14788" y="4114800"/>
                        <a:ext cx="1471612" cy="8953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147" name="Object 6"/>
          <p:cNvGraphicFramePr>
            <a:graphicFrameLocks noChangeAspect="1"/>
          </p:cNvGraphicFramePr>
          <p:nvPr/>
        </p:nvGraphicFramePr>
        <p:xfrm>
          <a:off x="2935288" y="5470525"/>
          <a:ext cx="4037012" cy="760413"/>
        </p:xfrm>
        <a:graphic>
          <a:graphicData uri="http://schemas.openxmlformats.org/presentationml/2006/ole">
            <mc:AlternateContent xmlns:mc="http://schemas.openxmlformats.org/markup-compatibility/2006">
              <mc:Choice xmlns:v="urn:schemas-microsoft-com:vml" Requires="v">
                <p:oleObj spid="_x0000_s4227" name="Equation" r:id="rId5" imgW="5054400" imgH="952200" progId="Equation.DSMT4">
                  <p:embed/>
                </p:oleObj>
              </mc:Choice>
              <mc:Fallback>
                <p:oleObj name="Equation" r:id="rId5" imgW="5054400" imgH="95220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35288" y="5470525"/>
                        <a:ext cx="4037012" cy="7604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6146539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日期版面配置區 2"/>
          <p:cNvSpPr>
            <a:spLocks noGrp="1"/>
          </p:cNvSpPr>
          <p:nvPr>
            <p:ph type="dt" sz="half" idx="10"/>
          </p:nvPr>
        </p:nvSpPr>
        <p:spPr/>
        <p:txBody>
          <a:bodyPr/>
          <a:lstStyle/>
          <a:p>
            <a:fld id="{D71CD840-0E89-4F4B-BFA1-A0D7B2F6A8BF}" type="datetime1">
              <a:rPr lang="zh-TW" altLang="en-US" smtClean="0"/>
              <a:pPr/>
              <a:t>2016/5/17</a:t>
            </a:fld>
            <a:endParaRPr lang="zh-TW" altLang="en-US"/>
          </a:p>
        </p:txBody>
      </p:sp>
      <p:sp>
        <p:nvSpPr>
          <p:cNvPr id="4" name="投影片編號版面配置區 3"/>
          <p:cNvSpPr>
            <a:spLocks noGrp="1"/>
          </p:cNvSpPr>
          <p:nvPr>
            <p:ph type="sldNum" sz="quarter" idx="12"/>
          </p:nvPr>
        </p:nvSpPr>
        <p:spPr/>
        <p:txBody>
          <a:bodyPr>
            <a:normAutofit/>
          </a:bodyPr>
          <a:lstStyle/>
          <a:p>
            <a:fld id="{43D239BD-6D61-4DFE-922F-7CBF9DF9EB54}" type="slidenum">
              <a:rPr lang="zh-TW" altLang="en-US" smtClean="0"/>
              <a:pPr/>
              <a:t>11</a:t>
            </a:fld>
            <a:endParaRPr lang="zh-TW" altLang="en-US"/>
          </a:p>
        </p:txBody>
      </p:sp>
      <p:sp>
        <p:nvSpPr>
          <p:cNvPr id="5" name="內容版面配置區 4"/>
          <p:cNvSpPr>
            <a:spLocks noGrp="1"/>
          </p:cNvSpPr>
          <p:nvPr>
            <p:ph sz="quarter" idx="1"/>
          </p:nvPr>
        </p:nvSpPr>
        <p:spPr/>
        <p:txBody>
          <a:bodyPr>
            <a:normAutofit/>
          </a:bodyPr>
          <a:lstStyle/>
          <a:p>
            <a:pPr>
              <a:buNone/>
            </a:pPr>
            <a:r>
              <a:rPr lang="en-US" altLang="zh-TW" sz="2800" b="1" i="1" u="sng" dirty="0" smtClean="0"/>
              <a:t>p</a:t>
            </a:r>
            <a:r>
              <a:rPr lang="en-US" altLang="zh-TW" sz="2800" b="1" u="sng" dirty="0" smtClean="0"/>
              <a:t> </a:t>
            </a:r>
            <a:r>
              <a:rPr lang="zh-TW" altLang="zh-TW" sz="2800" b="1" u="sng" dirty="0" smtClean="0"/>
              <a:t>值法</a:t>
            </a:r>
          </a:p>
          <a:p>
            <a:pPr>
              <a:buNone/>
            </a:pPr>
            <a:r>
              <a:rPr lang="zh-TW" altLang="zh-TW" sz="2800" b="1" dirty="0" smtClean="0">
                <a:solidFill>
                  <a:srgbClr val="C00000"/>
                </a:solidFill>
              </a:rPr>
              <a:t>步驟</a:t>
            </a:r>
            <a:r>
              <a:rPr lang="en-US" altLang="zh-TW" sz="2800" b="1" dirty="0" smtClean="0">
                <a:solidFill>
                  <a:srgbClr val="C00000"/>
                </a:solidFill>
              </a:rPr>
              <a:t> 4.</a:t>
            </a:r>
            <a:r>
              <a:rPr lang="en-US" altLang="zh-TW" sz="2800" b="1" dirty="0" smtClean="0"/>
              <a:t>  </a:t>
            </a:r>
            <a:r>
              <a:rPr lang="zh-TW" altLang="zh-TW" sz="2800" b="1" dirty="0" smtClean="0"/>
              <a:t>運用檢定統計量的值求得 </a:t>
            </a:r>
            <a:r>
              <a:rPr lang="en-US" altLang="zh-TW" sz="2800" b="1" i="1" dirty="0" smtClean="0"/>
              <a:t>p </a:t>
            </a:r>
            <a:r>
              <a:rPr lang="zh-TW" altLang="zh-TW" sz="2800" b="1" dirty="0" smtClean="0"/>
              <a:t>值</a:t>
            </a:r>
          </a:p>
          <a:p>
            <a:r>
              <a:rPr lang="zh-TW" altLang="zh-TW" sz="2800" b="1" dirty="0" smtClean="0"/>
              <a:t>運用標準常態分配表可以發現，介於平均數</a:t>
            </a:r>
            <a:r>
              <a:rPr lang="en-US" altLang="zh-TW" sz="2800" b="1" dirty="0" smtClean="0"/>
              <a:t>0</a:t>
            </a:r>
            <a:r>
              <a:rPr lang="zh-TW" altLang="zh-TW" sz="2800" b="1" dirty="0" smtClean="0"/>
              <a:t>及 </a:t>
            </a:r>
            <a:r>
              <a:rPr lang="en-US" altLang="zh-TW" sz="2800" b="1" i="1" dirty="0" smtClean="0"/>
              <a:t>z</a:t>
            </a:r>
            <a:r>
              <a:rPr lang="zh-TW" altLang="zh-TW" sz="2800" b="1" dirty="0" smtClean="0"/>
              <a:t>＝－</a:t>
            </a:r>
            <a:r>
              <a:rPr lang="en-US" altLang="zh-TW" sz="2800" b="1" dirty="0" smtClean="0"/>
              <a:t>2.67 </a:t>
            </a:r>
            <a:r>
              <a:rPr lang="zh-TW" altLang="zh-TW" sz="2800" b="1" dirty="0" smtClean="0"/>
              <a:t>之間的面積是</a:t>
            </a:r>
            <a:r>
              <a:rPr lang="en-US" altLang="zh-TW" sz="2800" b="1" dirty="0" smtClean="0"/>
              <a:t>0.4962</a:t>
            </a:r>
            <a:r>
              <a:rPr lang="zh-TW" altLang="zh-TW" sz="2800" b="1" dirty="0" smtClean="0"/>
              <a:t>。因此，</a:t>
            </a:r>
            <a:r>
              <a:rPr lang="en-US" altLang="zh-TW" sz="2800" b="1" i="1" dirty="0" smtClean="0"/>
              <a:t>p </a:t>
            </a:r>
            <a:r>
              <a:rPr lang="zh-TW" altLang="zh-TW" sz="2800" b="1" dirty="0" smtClean="0"/>
              <a:t>值是 0.5000－</a:t>
            </a:r>
            <a:r>
              <a:rPr lang="en-US" altLang="zh-TW" sz="2800" b="1" dirty="0" smtClean="0"/>
              <a:t>0.4962</a:t>
            </a:r>
            <a:r>
              <a:rPr lang="zh-TW" altLang="zh-TW" sz="2800" b="1" dirty="0" smtClean="0"/>
              <a:t>＝</a:t>
            </a:r>
            <a:r>
              <a:rPr lang="en-US" altLang="zh-TW" sz="2800" b="1" dirty="0" smtClean="0"/>
              <a:t>0.0038</a:t>
            </a:r>
            <a:r>
              <a:rPr lang="zh-TW" altLang="zh-TW" sz="2800" b="1" dirty="0" smtClean="0"/>
              <a:t>。</a:t>
            </a:r>
          </a:p>
          <a:p>
            <a:endParaRPr lang="zh-TW" altLang="zh-TW" sz="2800" b="1" dirty="0" smtClean="0"/>
          </a:p>
          <a:p>
            <a:pPr>
              <a:buNone/>
            </a:pPr>
            <a:r>
              <a:rPr lang="zh-TW" altLang="zh-TW" sz="2800" b="1" dirty="0" smtClean="0">
                <a:solidFill>
                  <a:srgbClr val="C00000"/>
                </a:solidFill>
              </a:rPr>
              <a:t>步驟</a:t>
            </a:r>
            <a:r>
              <a:rPr lang="en-US" altLang="zh-TW" sz="2800" b="1" dirty="0" smtClean="0">
                <a:solidFill>
                  <a:srgbClr val="C00000"/>
                </a:solidFill>
              </a:rPr>
              <a:t> 5.</a:t>
            </a:r>
            <a:r>
              <a:rPr lang="en-US" altLang="zh-TW" sz="2800" b="1" dirty="0" smtClean="0"/>
              <a:t>  </a:t>
            </a:r>
            <a:r>
              <a:rPr lang="zh-TW" altLang="zh-TW" sz="2800" b="1" dirty="0" smtClean="0">
                <a:solidFill>
                  <a:srgbClr val="C00000"/>
                </a:solidFill>
              </a:rPr>
              <a:t>若</a:t>
            </a:r>
            <a:r>
              <a:rPr lang="en-US" altLang="zh-TW" sz="2800" b="1" dirty="0" smtClean="0">
                <a:solidFill>
                  <a:srgbClr val="C00000"/>
                </a:solidFill>
              </a:rPr>
              <a:t> </a:t>
            </a:r>
            <a:r>
              <a:rPr lang="en-US" altLang="zh-TW" sz="2800" b="1" i="1" dirty="0" smtClean="0">
                <a:solidFill>
                  <a:srgbClr val="C00000"/>
                </a:solidFill>
              </a:rPr>
              <a:t>p</a:t>
            </a:r>
            <a:r>
              <a:rPr lang="zh-TW" altLang="zh-TW" sz="2800" b="1" dirty="0" smtClean="0">
                <a:solidFill>
                  <a:srgbClr val="C00000"/>
                </a:solidFill>
              </a:rPr>
              <a:t>值</a:t>
            </a:r>
            <a:r>
              <a:rPr lang="en-US" altLang="zh-TW" sz="2800" b="1" dirty="0" smtClean="0">
                <a:solidFill>
                  <a:srgbClr val="C00000"/>
                </a:solidFill>
              </a:rPr>
              <a:t> &lt; </a:t>
            </a:r>
            <a:r>
              <a:rPr lang="en-US" altLang="zh-TW" sz="2800" b="1" i="1" dirty="0" smtClean="0">
                <a:solidFill>
                  <a:srgbClr val="C00000"/>
                </a:solidFill>
              </a:rPr>
              <a:t>α</a:t>
            </a:r>
            <a:r>
              <a:rPr lang="en-US" altLang="zh-TW" sz="2800" b="1" dirty="0" smtClean="0">
                <a:solidFill>
                  <a:srgbClr val="C00000"/>
                </a:solidFill>
              </a:rPr>
              <a:t>=0.01</a:t>
            </a:r>
            <a:r>
              <a:rPr lang="zh-TW" altLang="zh-TW" sz="2800" b="1" dirty="0" smtClean="0">
                <a:solidFill>
                  <a:srgbClr val="C00000"/>
                </a:solidFill>
              </a:rPr>
              <a:t>，則拒絕</a:t>
            </a:r>
            <a:r>
              <a:rPr lang="en-US" altLang="zh-TW" sz="2800" b="1" dirty="0" smtClean="0">
                <a:solidFill>
                  <a:srgbClr val="C00000"/>
                </a:solidFill>
              </a:rPr>
              <a:t> </a:t>
            </a:r>
            <a:r>
              <a:rPr lang="en-US" altLang="zh-TW" sz="2800" b="1" i="1" dirty="0" smtClean="0">
                <a:solidFill>
                  <a:srgbClr val="C00000"/>
                </a:solidFill>
              </a:rPr>
              <a:t>H</a:t>
            </a:r>
            <a:r>
              <a:rPr lang="en-US" altLang="zh-TW" sz="2800" b="1" baseline="-25000" dirty="0" smtClean="0">
                <a:solidFill>
                  <a:srgbClr val="C00000"/>
                </a:solidFill>
              </a:rPr>
              <a:t>0</a:t>
            </a:r>
          </a:p>
          <a:p>
            <a:r>
              <a:rPr lang="en-US" altLang="zh-TW" sz="2800" b="1" i="1" dirty="0" smtClean="0"/>
              <a:t>p </a:t>
            </a:r>
            <a:r>
              <a:rPr lang="zh-TW" altLang="zh-TW" sz="2800" b="1" dirty="0" smtClean="0"/>
              <a:t>值是 0.0038，因此拒絕虛無假設</a:t>
            </a:r>
            <a:r>
              <a:rPr lang="zh-TW" altLang="zh-TW" sz="2800" dirty="0" smtClean="0"/>
              <a:t>。</a:t>
            </a:r>
            <a:endParaRPr lang="zh-TW" altLang="zh-TW" sz="2800" dirty="0"/>
          </a:p>
        </p:txBody>
      </p:sp>
    </p:spTree>
    <p:extLst>
      <p:ext uri="{BB962C8B-B14F-4D97-AF65-F5344CB8AC3E}">
        <p14:creationId xmlns:p14="http://schemas.microsoft.com/office/powerpoint/2010/main" val="28377344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日期版面配置區 2"/>
          <p:cNvSpPr>
            <a:spLocks noGrp="1"/>
          </p:cNvSpPr>
          <p:nvPr>
            <p:ph type="dt" sz="half" idx="10"/>
          </p:nvPr>
        </p:nvSpPr>
        <p:spPr/>
        <p:txBody>
          <a:bodyPr/>
          <a:lstStyle/>
          <a:p>
            <a:fld id="{D71CD840-0E89-4F4B-BFA1-A0D7B2F6A8BF}" type="datetime1">
              <a:rPr lang="zh-TW" altLang="en-US" smtClean="0"/>
              <a:pPr/>
              <a:t>2016/5/17</a:t>
            </a:fld>
            <a:endParaRPr lang="zh-TW" altLang="en-US"/>
          </a:p>
        </p:txBody>
      </p:sp>
      <p:sp>
        <p:nvSpPr>
          <p:cNvPr id="4" name="投影片編號版面配置區 3"/>
          <p:cNvSpPr>
            <a:spLocks noGrp="1"/>
          </p:cNvSpPr>
          <p:nvPr>
            <p:ph type="sldNum" sz="quarter" idx="12"/>
          </p:nvPr>
        </p:nvSpPr>
        <p:spPr/>
        <p:txBody>
          <a:bodyPr>
            <a:normAutofit/>
          </a:bodyPr>
          <a:lstStyle/>
          <a:p>
            <a:fld id="{43D239BD-6D61-4DFE-922F-7CBF9DF9EB54}" type="slidenum">
              <a:rPr lang="zh-TW" altLang="en-US" smtClean="0"/>
              <a:pPr/>
              <a:t>12</a:t>
            </a:fld>
            <a:endParaRPr lang="zh-TW" altLang="en-US"/>
          </a:p>
        </p:txBody>
      </p:sp>
      <p:sp>
        <p:nvSpPr>
          <p:cNvPr id="5" name="內容版面配置區 4"/>
          <p:cNvSpPr>
            <a:spLocks noGrp="1"/>
          </p:cNvSpPr>
          <p:nvPr>
            <p:ph sz="quarter" idx="1"/>
          </p:nvPr>
        </p:nvSpPr>
        <p:spPr/>
        <p:txBody>
          <a:bodyPr/>
          <a:lstStyle/>
          <a:p>
            <a:endParaRPr lang="zh-TW" altLang="en-US"/>
          </a:p>
        </p:txBody>
      </p:sp>
      <p:pic>
        <p:nvPicPr>
          <p:cNvPr id="7170" name="Picture 9"/>
          <p:cNvPicPr>
            <a:picLocks noChangeAspect="1" noChangeArrowheads="1"/>
          </p:cNvPicPr>
          <p:nvPr/>
        </p:nvPicPr>
        <p:blipFill>
          <a:blip r:embed="rId2" cstate="print"/>
          <a:srcRect/>
          <a:stretch>
            <a:fillRect/>
          </a:stretch>
        </p:blipFill>
        <p:spPr bwMode="auto">
          <a:xfrm>
            <a:off x="611560" y="260648"/>
            <a:ext cx="8136904" cy="6556388"/>
          </a:xfrm>
          <a:prstGeom prst="rect">
            <a:avLst/>
          </a:prstGeom>
          <a:noFill/>
          <a:ln w="9525">
            <a:noFill/>
            <a:miter lim="800000"/>
            <a:headEnd/>
            <a:tailEnd/>
          </a:ln>
        </p:spPr>
      </p:pic>
    </p:spTree>
    <p:extLst>
      <p:ext uri="{BB962C8B-B14F-4D97-AF65-F5344CB8AC3E}">
        <p14:creationId xmlns:p14="http://schemas.microsoft.com/office/powerpoint/2010/main" val="27854162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日期版面配置區 2"/>
          <p:cNvSpPr>
            <a:spLocks noGrp="1"/>
          </p:cNvSpPr>
          <p:nvPr>
            <p:ph type="dt" sz="half" idx="10"/>
          </p:nvPr>
        </p:nvSpPr>
        <p:spPr/>
        <p:txBody>
          <a:bodyPr/>
          <a:lstStyle/>
          <a:p>
            <a:fld id="{D71CD840-0E89-4F4B-BFA1-A0D7B2F6A8BF}" type="datetime1">
              <a:rPr lang="zh-TW" altLang="en-US" smtClean="0"/>
              <a:pPr/>
              <a:t>2016/5/17</a:t>
            </a:fld>
            <a:endParaRPr lang="zh-TW" altLang="en-US"/>
          </a:p>
        </p:txBody>
      </p:sp>
      <p:sp>
        <p:nvSpPr>
          <p:cNvPr id="4" name="投影片編號版面配置區 3"/>
          <p:cNvSpPr>
            <a:spLocks noGrp="1"/>
          </p:cNvSpPr>
          <p:nvPr>
            <p:ph type="sldNum" sz="quarter" idx="12"/>
          </p:nvPr>
        </p:nvSpPr>
        <p:spPr/>
        <p:txBody>
          <a:bodyPr>
            <a:normAutofit/>
          </a:bodyPr>
          <a:lstStyle/>
          <a:p>
            <a:fld id="{43D239BD-6D61-4DFE-922F-7CBF9DF9EB54}" type="slidenum">
              <a:rPr lang="zh-TW" altLang="en-US" smtClean="0"/>
              <a:pPr/>
              <a:t>13</a:t>
            </a:fld>
            <a:endParaRPr lang="zh-TW" altLang="en-US"/>
          </a:p>
        </p:txBody>
      </p:sp>
      <p:sp>
        <p:nvSpPr>
          <p:cNvPr id="5" name="內容版面配置區 4"/>
          <p:cNvSpPr>
            <a:spLocks noGrp="1"/>
          </p:cNvSpPr>
          <p:nvPr>
            <p:ph sz="quarter" idx="1"/>
          </p:nvPr>
        </p:nvSpPr>
        <p:spPr/>
        <p:txBody>
          <a:bodyPr>
            <a:normAutofit/>
          </a:bodyPr>
          <a:lstStyle/>
          <a:p>
            <a:pPr>
              <a:buNone/>
            </a:pPr>
            <a:r>
              <a:rPr lang="zh-TW" altLang="zh-TW" sz="2800" b="1" u="sng" dirty="0" smtClean="0"/>
              <a:t>臨界值法</a:t>
            </a:r>
          </a:p>
          <a:p>
            <a:pPr>
              <a:buNone/>
            </a:pPr>
            <a:r>
              <a:rPr lang="zh-TW" altLang="zh-TW" sz="2800" b="1" dirty="0" smtClean="0">
                <a:solidFill>
                  <a:srgbClr val="C00000"/>
                </a:solidFill>
              </a:rPr>
              <a:t>步驟 </a:t>
            </a:r>
            <a:r>
              <a:rPr lang="en-US" altLang="zh-TW" sz="2800" b="1" dirty="0" smtClean="0">
                <a:solidFill>
                  <a:srgbClr val="C00000"/>
                </a:solidFill>
              </a:rPr>
              <a:t>4.</a:t>
            </a:r>
            <a:r>
              <a:rPr lang="en-US" altLang="zh-TW" sz="2800" b="1" dirty="0" smtClean="0"/>
              <a:t>   </a:t>
            </a:r>
            <a:r>
              <a:rPr lang="zh-TW" altLang="zh-TW" sz="2800" b="1" dirty="0" smtClean="0"/>
              <a:t>運用顯著水準決定臨界值與</a:t>
            </a:r>
            <a:r>
              <a:rPr lang="zh-TW" altLang="en-US" sz="2800" b="1" dirty="0" smtClean="0"/>
              <a:t>決策</a:t>
            </a:r>
            <a:r>
              <a:rPr lang="zh-TW" altLang="zh-TW" sz="2800" b="1" dirty="0" smtClean="0"/>
              <a:t>法則。</a:t>
            </a:r>
          </a:p>
          <a:p>
            <a:r>
              <a:rPr lang="zh-TW" altLang="zh-TW" sz="2800" b="1" dirty="0" smtClean="0"/>
              <a:t>運用標準常態分配表可以看到，對應於左尾面積 </a:t>
            </a:r>
            <a:r>
              <a:rPr lang="en-US" altLang="zh-TW" sz="2800" b="1" dirty="0" smtClean="0"/>
              <a:t>α </a:t>
            </a:r>
            <a:r>
              <a:rPr lang="zh-TW" altLang="zh-TW" sz="2800" b="1" dirty="0" smtClean="0"/>
              <a:t>＝</a:t>
            </a:r>
            <a:r>
              <a:rPr lang="en-US" altLang="zh-TW" sz="2800" b="1" dirty="0" smtClean="0"/>
              <a:t>0.01 </a:t>
            </a:r>
            <a:r>
              <a:rPr lang="zh-TW" altLang="zh-TW" sz="2800" b="1" dirty="0" smtClean="0"/>
              <a:t>的 </a:t>
            </a:r>
            <a:r>
              <a:rPr lang="en-US" altLang="zh-TW" sz="2800" b="1" dirty="0" smtClean="0"/>
              <a:t>- </a:t>
            </a:r>
            <a:r>
              <a:rPr lang="en-US" altLang="zh-TW" sz="2800" b="1" i="1" dirty="0" err="1" smtClean="0"/>
              <a:t>z</a:t>
            </a:r>
            <a:r>
              <a:rPr lang="en-US" altLang="zh-TW" sz="2800" b="1" baseline="-25000" dirty="0" err="1" smtClean="0"/>
              <a:t>α</a:t>
            </a:r>
            <a:r>
              <a:rPr lang="en-US" altLang="zh-TW" sz="2800" b="1" baseline="-25000" dirty="0" smtClean="0"/>
              <a:t> </a:t>
            </a:r>
            <a:r>
              <a:rPr lang="zh-TW" altLang="zh-TW" sz="2800" b="1" dirty="0" smtClean="0"/>
              <a:t>＝－</a:t>
            </a:r>
            <a:r>
              <a:rPr lang="en-US" altLang="zh-TW" sz="2800" b="1" dirty="0" smtClean="0"/>
              <a:t>2.33</a:t>
            </a:r>
            <a:endParaRPr lang="zh-TW" altLang="zh-TW" sz="2800" b="1" dirty="0"/>
          </a:p>
        </p:txBody>
      </p:sp>
      <p:pic>
        <p:nvPicPr>
          <p:cNvPr id="8194" name="Picture 8"/>
          <p:cNvPicPr>
            <a:picLocks noChangeAspect="1" noChangeArrowheads="1"/>
          </p:cNvPicPr>
          <p:nvPr/>
        </p:nvPicPr>
        <p:blipFill>
          <a:blip r:embed="rId2" cstate="print"/>
          <a:srcRect/>
          <a:stretch>
            <a:fillRect/>
          </a:stretch>
        </p:blipFill>
        <p:spPr bwMode="auto">
          <a:xfrm>
            <a:off x="1043608" y="3668539"/>
            <a:ext cx="6983413" cy="3144837"/>
          </a:xfrm>
          <a:prstGeom prst="rect">
            <a:avLst/>
          </a:prstGeom>
          <a:noFill/>
          <a:ln w="9525">
            <a:noFill/>
            <a:miter lim="800000"/>
            <a:headEnd/>
            <a:tailEnd/>
          </a:ln>
        </p:spPr>
      </p:pic>
    </p:spTree>
    <p:extLst>
      <p:ext uri="{BB962C8B-B14F-4D97-AF65-F5344CB8AC3E}">
        <p14:creationId xmlns:p14="http://schemas.microsoft.com/office/powerpoint/2010/main" val="22498868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日期版面配置區 2"/>
          <p:cNvSpPr>
            <a:spLocks noGrp="1"/>
          </p:cNvSpPr>
          <p:nvPr>
            <p:ph type="dt" sz="half" idx="10"/>
          </p:nvPr>
        </p:nvSpPr>
        <p:spPr/>
        <p:txBody>
          <a:bodyPr/>
          <a:lstStyle/>
          <a:p>
            <a:fld id="{D71CD840-0E89-4F4B-BFA1-A0D7B2F6A8BF}" type="datetime1">
              <a:rPr lang="zh-TW" altLang="en-US" smtClean="0"/>
              <a:pPr/>
              <a:t>2016/5/17</a:t>
            </a:fld>
            <a:endParaRPr lang="zh-TW" altLang="en-US"/>
          </a:p>
        </p:txBody>
      </p:sp>
      <p:sp>
        <p:nvSpPr>
          <p:cNvPr id="4" name="投影片編號版面配置區 3"/>
          <p:cNvSpPr>
            <a:spLocks noGrp="1"/>
          </p:cNvSpPr>
          <p:nvPr>
            <p:ph type="sldNum" sz="quarter" idx="12"/>
          </p:nvPr>
        </p:nvSpPr>
        <p:spPr/>
        <p:txBody>
          <a:bodyPr>
            <a:normAutofit/>
          </a:bodyPr>
          <a:lstStyle/>
          <a:p>
            <a:fld id="{43D239BD-6D61-4DFE-922F-7CBF9DF9EB54}" type="slidenum">
              <a:rPr lang="zh-TW" altLang="en-US" smtClean="0"/>
              <a:pPr/>
              <a:t>14</a:t>
            </a:fld>
            <a:endParaRPr lang="zh-TW" altLang="en-US"/>
          </a:p>
        </p:txBody>
      </p:sp>
      <p:sp>
        <p:nvSpPr>
          <p:cNvPr id="5" name="內容版面配置區 4"/>
          <p:cNvSpPr>
            <a:spLocks noGrp="1"/>
          </p:cNvSpPr>
          <p:nvPr>
            <p:ph sz="quarter" idx="1"/>
          </p:nvPr>
        </p:nvSpPr>
        <p:spPr/>
        <p:txBody>
          <a:bodyPr>
            <a:normAutofit lnSpcReduction="10000"/>
          </a:bodyPr>
          <a:lstStyle/>
          <a:p>
            <a:pPr>
              <a:buNone/>
            </a:pPr>
            <a:r>
              <a:rPr lang="zh-TW" altLang="zh-TW" sz="2800" b="1" dirty="0" smtClean="0">
                <a:solidFill>
                  <a:srgbClr val="C00000"/>
                </a:solidFill>
              </a:rPr>
              <a:t>步驟 5.</a:t>
            </a:r>
            <a:r>
              <a:rPr lang="zh-TW" altLang="zh-TW" sz="2800" b="1" dirty="0" smtClean="0"/>
              <a:t>  運用檢定統計量的值與</a:t>
            </a:r>
            <a:r>
              <a:rPr lang="zh-TW" altLang="en-US" sz="2800" b="1" dirty="0" smtClean="0"/>
              <a:t>決策</a:t>
            </a:r>
            <a:r>
              <a:rPr lang="zh-TW" altLang="zh-TW" sz="2800" b="1" dirty="0" smtClean="0"/>
              <a:t>法則判定是否拒絕 </a:t>
            </a:r>
            <a:r>
              <a:rPr lang="en-US" altLang="zh-TW" sz="2800" b="1" i="1" dirty="0" smtClean="0"/>
              <a:t>H</a:t>
            </a:r>
            <a:r>
              <a:rPr lang="en-US" altLang="zh-TW" sz="2800" b="1" baseline="-25000" dirty="0" smtClean="0"/>
              <a:t>0</a:t>
            </a:r>
            <a:r>
              <a:rPr lang="zh-TW" altLang="zh-TW" sz="2800" b="1" dirty="0" smtClean="0"/>
              <a:t>。</a:t>
            </a:r>
            <a:endParaRPr lang="zh-TW" altLang="zh-TW" sz="2800" b="1" baseline="-25000" dirty="0" smtClean="0"/>
          </a:p>
          <a:p>
            <a:r>
              <a:rPr lang="zh-TW" altLang="zh-TW" sz="2800" b="1" dirty="0" smtClean="0"/>
              <a:t>檢定統計量若小於－2.33，對應的 </a:t>
            </a:r>
            <a:r>
              <a:rPr lang="zh-TW" altLang="zh-TW" sz="2800" b="1" i="1" dirty="0" smtClean="0"/>
              <a:t>p </a:t>
            </a:r>
            <a:r>
              <a:rPr lang="zh-TW" altLang="zh-TW" sz="2800" b="1" dirty="0" smtClean="0"/>
              <a:t>值將小於 0.01，我們就拒絕 </a:t>
            </a:r>
            <a:r>
              <a:rPr lang="zh-TW" altLang="zh-TW" sz="2800" b="1" i="1" dirty="0" smtClean="0"/>
              <a:t>H</a:t>
            </a:r>
            <a:r>
              <a:rPr lang="zh-TW" altLang="zh-TW" sz="2800" b="1" baseline="-25000" dirty="0" smtClean="0"/>
              <a:t>0</a:t>
            </a:r>
            <a:r>
              <a:rPr lang="zh-TW" altLang="zh-TW" sz="2800" b="1" dirty="0" smtClean="0"/>
              <a:t>。所以，Hilltop 咖啡研究中，顯著水準為 0.01 時的拒絕法則是</a:t>
            </a:r>
          </a:p>
          <a:p>
            <a:pPr>
              <a:buNone/>
            </a:pPr>
            <a:r>
              <a:rPr lang="zh-TW" altLang="en-US" sz="2800" b="1" dirty="0" smtClean="0"/>
              <a:t>                  </a:t>
            </a:r>
            <a:r>
              <a:rPr lang="zh-TW" altLang="zh-TW" sz="2800" b="1" dirty="0" smtClean="0">
                <a:solidFill>
                  <a:srgbClr val="C00000"/>
                </a:solidFill>
              </a:rPr>
              <a:t>若 </a:t>
            </a:r>
            <a:r>
              <a:rPr lang="en-US" altLang="zh-TW" sz="2800" b="1" i="1" dirty="0" smtClean="0">
                <a:solidFill>
                  <a:srgbClr val="C00000"/>
                </a:solidFill>
              </a:rPr>
              <a:t>z</a:t>
            </a:r>
            <a:r>
              <a:rPr lang="en-US" altLang="zh-TW" sz="2800" b="1" dirty="0" smtClean="0">
                <a:solidFill>
                  <a:srgbClr val="C00000"/>
                </a:solidFill>
              </a:rPr>
              <a:t> &lt;</a:t>
            </a:r>
            <a:r>
              <a:rPr lang="zh-TW" altLang="zh-TW" sz="2800" b="1" dirty="0" smtClean="0">
                <a:solidFill>
                  <a:srgbClr val="C00000"/>
                </a:solidFill>
              </a:rPr>
              <a:t>－</a:t>
            </a:r>
            <a:r>
              <a:rPr lang="en-US" altLang="zh-TW" sz="2800" b="1" dirty="0" smtClean="0">
                <a:solidFill>
                  <a:srgbClr val="C00000"/>
                </a:solidFill>
              </a:rPr>
              <a:t>2.33</a:t>
            </a:r>
            <a:r>
              <a:rPr lang="zh-TW" altLang="zh-TW" sz="2800" b="1" dirty="0" smtClean="0">
                <a:solidFill>
                  <a:srgbClr val="C00000"/>
                </a:solidFill>
              </a:rPr>
              <a:t>，則拒絕 </a:t>
            </a:r>
            <a:r>
              <a:rPr lang="en-US" altLang="zh-TW" sz="2800" b="1" i="1" dirty="0" smtClean="0">
                <a:solidFill>
                  <a:srgbClr val="C00000"/>
                </a:solidFill>
              </a:rPr>
              <a:t>H</a:t>
            </a:r>
            <a:r>
              <a:rPr lang="en-US" altLang="zh-TW" sz="2800" b="1" baseline="-25000" dirty="0" smtClean="0">
                <a:solidFill>
                  <a:srgbClr val="C00000"/>
                </a:solidFill>
              </a:rPr>
              <a:t>0</a:t>
            </a:r>
          </a:p>
          <a:p>
            <a:endParaRPr lang="en-US" altLang="zh-TW" sz="2800" b="1" baseline="-25000" dirty="0" smtClean="0"/>
          </a:p>
          <a:p>
            <a:r>
              <a:rPr lang="en-US" altLang="zh-TW" sz="2800" b="1" dirty="0" smtClean="0"/>
              <a:t>Hilltop </a:t>
            </a:r>
            <a:r>
              <a:rPr lang="en-US" altLang="zh-TW" sz="2800" b="1" dirty="0" err="1" smtClean="0"/>
              <a:t>咖啡的例子中</a:t>
            </a:r>
            <a:r>
              <a:rPr lang="en-US" altLang="zh-TW" sz="2800" b="1" dirty="0" smtClean="0"/>
              <a:t>，</a:t>
            </a:r>
            <a:r>
              <a:rPr lang="en-US" altLang="zh-TW" sz="2800" b="1" i="1" dirty="0" smtClean="0"/>
              <a:t>    </a:t>
            </a:r>
            <a:r>
              <a:rPr lang="en-US" altLang="zh-TW" sz="2800" b="1" dirty="0" smtClean="0"/>
              <a:t>＝2.92，檢定統計量 </a:t>
            </a:r>
            <a:r>
              <a:rPr lang="en-US" altLang="zh-TW" sz="2800" b="1" i="1" dirty="0" smtClean="0"/>
              <a:t>z</a:t>
            </a:r>
            <a:r>
              <a:rPr lang="en-US" altLang="zh-TW" sz="2800" b="1" dirty="0" smtClean="0"/>
              <a:t>＝－2.67，因為 </a:t>
            </a:r>
            <a:r>
              <a:rPr lang="en-US" altLang="zh-TW" sz="2800" b="1" i="1" dirty="0" smtClean="0"/>
              <a:t>z</a:t>
            </a:r>
            <a:r>
              <a:rPr lang="en-US" altLang="zh-TW" sz="2800" b="1" dirty="0" smtClean="0"/>
              <a:t>＝－2.67 &lt; －2.33，我們可以拒絕 </a:t>
            </a:r>
            <a:r>
              <a:rPr lang="en-US" altLang="zh-TW" sz="2800" b="1" i="1" dirty="0" smtClean="0"/>
              <a:t>H</a:t>
            </a:r>
            <a:r>
              <a:rPr lang="en-US" altLang="zh-TW" sz="2800" b="1" baseline="-25000" dirty="0" smtClean="0"/>
              <a:t>0</a:t>
            </a:r>
            <a:r>
              <a:rPr lang="en-US" altLang="zh-TW" sz="2800" b="1" dirty="0" smtClean="0"/>
              <a:t>，得到的</a:t>
            </a:r>
            <a:r>
              <a:rPr lang="en-US" altLang="zh-TW" sz="2800" b="1" dirty="0" smtClean="0">
                <a:solidFill>
                  <a:srgbClr val="C00000"/>
                </a:solidFill>
              </a:rPr>
              <a:t>結論</a:t>
            </a:r>
            <a:r>
              <a:rPr lang="en-US" altLang="zh-TW" sz="2800" b="1" dirty="0" smtClean="0"/>
              <a:t>是 </a:t>
            </a:r>
            <a:r>
              <a:rPr lang="en-US" altLang="zh-TW" sz="2800" b="1" dirty="0" smtClean="0">
                <a:solidFill>
                  <a:srgbClr val="C00000"/>
                </a:solidFill>
              </a:rPr>
              <a:t>Hilltop </a:t>
            </a:r>
            <a:r>
              <a:rPr lang="en-US" altLang="zh-TW" sz="2800" b="1" dirty="0" err="1" smtClean="0">
                <a:solidFill>
                  <a:srgbClr val="C00000"/>
                </a:solidFill>
              </a:rPr>
              <a:t>咖啡有偷斤減兩的問題</a:t>
            </a:r>
            <a:r>
              <a:rPr lang="en-US" altLang="zh-TW" sz="2800" b="1" dirty="0" smtClean="0"/>
              <a:t>。</a:t>
            </a:r>
          </a:p>
          <a:p>
            <a:endParaRPr lang="zh-TW" altLang="en-US" dirty="0"/>
          </a:p>
        </p:txBody>
      </p:sp>
      <p:graphicFrame>
        <p:nvGraphicFramePr>
          <p:cNvPr id="9218" name="Object 4"/>
          <p:cNvGraphicFramePr>
            <a:graphicFrameLocks noChangeAspect="1"/>
          </p:cNvGraphicFramePr>
          <p:nvPr>
            <p:extLst>
              <p:ext uri="{D42A27DB-BD31-4B8C-83A1-F6EECF244321}">
                <p14:modId xmlns:p14="http://schemas.microsoft.com/office/powerpoint/2010/main" val="1199764960"/>
              </p:ext>
            </p:extLst>
          </p:nvPr>
        </p:nvGraphicFramePr>
        <p:xfrm>
          <a:off x="4572000" y="4581128"/>
          <a:ext cx="266700" cy="279400"/>
        </p:xfrm>
        <a:graphic>
          <a:graphicData uri="http://schemas.openxmlformats.org/presentationml/2006/ole">
            <mc:AlternateContent xmlns:mc="http://schemas.openxmlformats.org/markup-compatibility/2006">
              <mc:Choice xmlns:v="urn:schemas-microsoft-com:vml" Requires="v">
                <p:oleObj spid="_x0000_s5187" name="Equation" r:id="rId3" imgW="266400" imgH="279360" progId="Equation.DSMT4">
                  <p:embed/>
                </p:oleObj>
              </mc:Choice>
              <mc:Fallback>
                <p:oleObj name="Equation" r:id="rId3" imgW="266400" imgH="27936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4581128"/>
                        <a:ext cx="266700" cy="279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5919646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a:t>z</a:t>
            </a:r>
            <a:r>
              <a:rPr lang="zh-TW" altLang="en-US" b="1" dirty="0"/>
              <a:t>檢定 </a:t>
            </a:r>
            <a:r>
              <a:rPr lang="en-US" altLang="zh-TW" b="1" dirty="0"/>
              <a:t>(</a:t>
            </a:r>
            <a:r>
              <a:rPr lang="zh-TW" altLang="en-US" b="1" dirty="0"/>
              <a:t>母體標準差</a:t>
            </a:r>
            <a:r>
              <a:rPr lang="en-US" altLang="zh-TW" b="1" dirty="0"/>
              <a:t>σ</a:t>
            </a:r>
            <a:r>
              <a:rPr lang="zh-TW" altLang="en-US" b="1" dirty="0"/>
              <a:t>已知</a:t>
            </a:r>
            <a:r>
              <a:rPr lang="en-US" altLang="zh-TW" b="1" dirty="0"/>
              <a:t>)</a:t>
            </a:r>
          </a:p>
        </p:txBody>
      </p:sp>
      <p:sp>
        <p:nvSpPr>
          <p:cNvPr id="3" name="內容版面配置區 2"/>
          <p:cNvSpPr>
            <a:spLocks noGrp="1"/>
          </p:cNvSpPr>
          <p:nvPr>
            <p:ph idx="1"/>
          </p:nvPr>
        </p:nvSpPr>
        <p:spPr/>
        <p:txBody>
          <a:bodyPr>
            <a:normAutofit/>
          </a:bodyPr>
          <a:lstStyle/>
          <a:p>
            <a:pPr marL="0" indent="0">
              <a:buNone/>
            </a:pPr>
            <a:r>
              <a:rPr lang="en-US" altLang="zh-TW" dirty="0">
                <a:solidFill>
                  <a:srgbClr val="FF0000"/>
                </a:solidFill>
              </a:rPr>
              <a:t>&gt; </a:t>
            </a:r>
            <a:r>
              <a:rPr lang="en-US" altLang="zh-TW" dirty="0" err="1">
                <a:solidFill>
                  <a:srgbClr val="FF0000"/>
                </a:solidFill>
              </a:rPr>
              <a:t>xbar</a:t>
            </a:r>
            <a:r>
              <a:rPr lang="en-US" altLang="zh-TW" dirty="0">
                <a:solidFill>
                  <a:srgbClr val="FF0000"/>
                </a:solidFill>
              </a:rPr>
              <a:t>&lt;-2.92</a:t>
            </a:r>
          </a:p>
          <a:p>
            <a:pPr marL="0" indent="0">
              <a:buNone/>
            </a:pPr>
            <a:r>
              <a:rPr lang="en-US" altLang="zh-TW" dirty="0">
                <a:solidFill>
                  <a:srgbClr val="FF0000"/>
                </a:solidFill>
              </a:rPr>
              <a:t>&gt; mu&lt;-3</a:t>
            </a:r>
          </a:p>
          <a:p>
            <a:pPr marL="0" indent="0">
              <a:buNone/>
            </a:pPr>
            <a:r>
              <a:rPr lang="en-US" altLang="zh-TW" dirty="0">
                <a:solidFill>
                  <a:srgbClr val="FF0000"/>
                </a:solidFill>
              </a:rPr>
              <a:t>&gt; sigma&lt;-0.18</a:t>
            </a:r>
          </a:p>
          <a:p>
            <a:pPr marL="0" indent="0">
              <a:buNone/>
            </a:pPr>
            <a:r>
              <a:rPr lang="en-US" altLang="zh-TW" dirty="0">
                <a:solidFill>
                  <a:srgbClr val="FF0000"/>
                </a:solidFill>
              </a:rPr>
              <a:t>&gt; n&lt;-36</a:t>
            </a:r>
          </a:p>
          <a:p>
            <a:pPr marL="0" indent="0">
              <a:buNone/>
            </a:pPr>
            <a:r>
              <a:rPr lang="en-US" altLang="zh-TW" dirty="0">
                <a:solidFill>
                  <a:srgbClr val="FF0000"/>
                </a:solidFill>
              </a:rPr>
              <a:t>&gt; z&lt;-(</a:t>
            </a:r>
            <a:r>
              <a:rPr lang="en-US" altLang="zh-TW" dirty="0" err="1">
                <a:solidFill>
                  <a:srgbClr val="FF0000"/>
                </a:solidFill>
              </a:rPr>
              <a:t>xbar</a:t>
            </a:r>
            <a:r>
              <a:rPr lang="en-US" altLang="zh-TW" dirty="0">
                <a:solidFill>
                  <a:srgbClr val="FF0000"/>
                </a:solidFill>
              </a:rPr>
              <a:t>-mu)/(sigma/</a:t>
            </a:r>
            <a:r>
              <a:rPr lang="en-US" altLang="zh-TW" dirty="0" err="1">
                <a:solidFill>
                  <a:srgbClr val="FF0000"/>
                </a:solidFill>
              </a:rPr>
              <a:t>sqrt</a:t>
            </a:r>
            <a:r>
              <a:rPr lang="en-US" altLang="zh-TW" dirty="0">
                <a:solidFill>
                  <a:srgbClr val="FF0000"/>
                </a:solidFill>
              </a:rPr>
              <a:t>(n))</a:t>
            </a:r>
          </a:p>
          <a:p>
            <a:pPr marL="0" indent="0">
              <a:buNone/>
            </a:pPr>
            <a:r>
              <a:rPr lang="en-US" altLang="zh-TW" dirty="0">
                <a:solidFill>
                  <a:srgbClr val="FF0000"/>
                </a:solidFill>
              </a:rPr>
              <a:t>&gt; z</a:t>
            </a:r>
          </a:p>
          <a:p>
            <a:pPr marL="0" indent="0">
              <a:buNone/>
            </a:pPr>
            <a:r>
              <a:rPr lang="en-US" altLang="zh-TW" dirty="0">
                <a:solidFill>
                  <a:srgbClr val="0070C0"/>
                </a:solidFill>
              </a:rPr>
              <a:t>[1] -2.666667</a:t>
            </a:r>
          </a:p>
          <a:p>
            <a:pPr marL="0" indent="0">
              <a:buNone/>
            </a:pPr>
            <a:r>
              <a:rPr lang="fr-FR" altLang="zh-TW" dirty="0">
                <a:solidFill>
                  <a:srgbClr val="FF0000"/>
                </a:solidFill>
              </a:rPr>
              <a:t>&gt; zcrit&lt;-</a:t>
            </a:r>
            <a:r>
              <a:rPr lang="fr-FR" altLang="zh-TW" dirty="0" smtClean="0">
                <a:solidFill>
                  <a:srgbClr val="00B050"/>
                </a:solidFill>
              </a:rPr>
              <a:t>q</a:t>
            </a:r>
            <a:r>
              <a:rPr lang="fr-FR" altLang="zh-TW" dirty="0" smtClean="0">
                <a:solidFill>
                  <a:srgbClr val="FF0000"/>
                </a:solidFill>
              </a:rPr>
              <a:t>norm(0.01,0</a:t>
            </a:r>
            <a:r>
              <a:rPr lang="zh-TW" altLang="en-US" dirty="0" smtClean="0">
                <a:solidFill>
                  <a:srgbClr val="FF0000"/>
                </a:solidFill>
              </a:rPr>
              <a:t> </a:t>
            </a:r>
            <a:r>
              <a:rPr lang="fr-FR" altLang="zh-TW" dirty="0" smtClean="0">
                <a:solidFill>
                  <a:srgbClr val="FF0000"/>
                </a:solidFill>
              </a:rPr>
              <a:t>,1) </a:t>
            </a:r>
            <a:r>
              <a:rPr lang="zh-TW" altLang="en-US" dirty="0" smtClean="0">
                <a:solidFill>
                  <a:srgbClr val="FF0000"/>
                </a:solidFill>
              </a:rPr>
              <a:t> </a:t>
            </a:r>
            <a:r>
              <a:rPr lang="fr-FR" altLang="zh-TW" dirty="0" smtClean="0"/>
              <a:t># </a:t>
            </a:r>
            <a:r>
              <a:rPr lang="zh-TW" altLang="en-US" dirty="0" smtClean="0"/>
              <a:t>標準常態分配的</a:t>
            </a:r>
            <a:r>
              <a:rPr lang="en-US" altLang="zh-TW" dirty="0" smtClean="0"/>
              <a:t>z</a:t>
            </a:r>
            <a:r>
              <a:rPr lang="en-US" altLang="zh-TW" baseline="-25000" dirty="0" smtClean="0"/>
              <a:t>0.01</a:t>
            </a:r>
            <a:r>
              <a:rPr lang="zh-TW" altLang="en-US" dirty="0" smtClean="0"/>
              <a:t>臨界值</a:t>
            </a:r>
            <a:endParaRPr lang="fr-FR" altLang="zh-TW" dirty="0"/>
          </a:p>
          <a:p>
            <a:pPr marL="0" indent="0">
              <a:buNone/>
            </a:pPr>
            <a:r>
              <a:rPr lang="fr-FR" altLang="zh-TW" dirty="0">
                <a:solidFill>
                  <a:srgbClr val="FF0000"/>
                </a:solidFill>
              </a:rPr>
              <a:t>&gt; zcrit</a:t>
            </a:r>
          </a:p>
          <a:p>
            <a:pPr marL="0" indent="0">
              <a:buNone/>
            </a:pPr>
            <a:r>
              <a:rPr lang="fr-FR" altLang="zh-TW" dirty="0">
                <a:solidFill>
                  <a:srgbClr val="0070C0"/>
                </a:solidFill>
              </a:rPr>
              <a:t>[1] -</a:t>
            </a:r>
            <a:r>
              <a:rPr lang="fr-FR" altLang="zh-TW" dirty="0" smtClean="0">
                <a:solidFill>
                  <a:srgbClr val="0070C0"/>
                </a:solidFill>
              </a:rPr>
              <a:t>2.326348</a:t>
            </a:r>
          </a:p>
        </p:txBody>
      </p:sp>
      <p:sp>
        <p:nvSpPr>
          <p:cNvPr id="7" name="矩形 6"/>
          <p:cNvSpPr/>
          <p:nvPr/>
        </p:nvSpPr>
        <p:spPr>
          <a:xfrm>
            <a:off x="3635896" y="5445224"/>
            <a:ext cx="4572000" cy="1200329"/>
          </a:xfrm>
          <a:prstGeom prst="rect">
            <a:avLst/>
          </a:prstGeom>
        </p:spPr>
        <p:txBody>
          <a:bodyPr>
            <a:spAutoFit/>
          </a:bodyPr>
          <a:lstStyle/>
          <a:p>
            <a:r>
              <a:rPr lang="zh-TW" altLang="en-US" sz="2400" dirty="0"/>
              <a:t>因為 </a:t>
            </a:r>
            <a:r>
              <a:rPr lang="en-US" altLang="zh-TW" sz="2400" dirty="0"/>
              <a:t>z</a:t>
            </a:r>
            <a:r>
              <a:rPr lang="zh-TW" altLang="en-US" sz="2400" dirty="0"/>
              <a:t>＝－</a:t>
            </a:r>
            <a:r>
              <a:rPr lang="en-US" altLang="zh-TW" sz="2400" dirty="0"/>
              <a:t>2.67 &lt; </a:t>
            </a:r>
            <a:r>
              <a:rPr lang="zh-TW" altLang="en-US" sz="2400" dirty="0"/>
              <a:t>－</a:t>
            </a:r>
            <a:r>
              <a:rPr lang="en-US" altLang="zh-TW" sz="2400" dirty="0"/>
              <a:t>2.33</a:t>
            </a:r>
            <a:r>
              <a:rPr lang="zh-TW" altLang="en-US" sz="2400" dirty="0"/>
              <a:t>，我們可以拒絕 </a:t>
            </a:r>
            <a:r>
              <a:rPr lang="en-US" altLang="zh-TW" sz="2400" dirty="0"/>
              <a:t>H</a:t>
            </a:r>
            <a:r>
              <a:rPr lang="en-US" altLang="zh-TW" sz="2400" baseline="-25000" dirty="0"/>
              <a:t>0</a:t>
            </a:r>
            <a:r>
              <a:rPr lang="zh-TW" altLang="en-US" sz="2400" dirty="0"/>
              <a:t>，得到的結論是 </a:t>
            </a:r>
            <a:r>
              <a:rPr lang="en-US" altLang="zh-TW" sz="2400" dirty="0"/>
              <a:t>Hilltop </a:t>
            </a:r>
            <a:r>
              <a:rPr lang="zh-TW" altLang="en-US" sz="2400" dirty="0"/>
              <a:t>咖啡有偷斤減兩的問題。</a:t>
            </a:r>
          </a:p>
        </p:txBody>
      </p:sp>
    </p:spTree>
    <p:extLst>
      <p:ext uri="{BB962C8B-B14F-4D97-AF65-F5344CB8AC3E}">
        <p14:creationId xmlns:p14="http://schemas.microsoft.com/office/powerpoint/2010/main" val="6810078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a:t>z</a:t>
            </a:r>
            <a:r>
              <a:rPr lang="zh-TW" altLang="en-US" b="1" dirty="0"/>
              <a:t>檢定 </a:t>
            </a:r>
            <a:r>
              <a:rPr lang="en-US" altLang="zh-TW" b="1" dirty="0"/>
              <a:t>(</a:t>
            </a:r>
            <a:r>
              <a:rPr lang="zh-TW" altLang="en-US" b="1" dirty="0"/>
              <a:t>母體標準差</a:t>
            </a:r>
            <a:r>
              <a:rPr lang="en-US" altLang="zh-TW" b="1" dirty="0"/>
              <a:t>σ</a:t>
            </a:r>
            <a:r>
              <a:rPr lang="zh-TW" altLang="en-US" b="1" dirty="0"/>
              <a:t>已知</a:t>
            </a:r>
            <a:r>
              <a:rPr lang="en-US" altLang="zh-TW" b="1" dirty="0"/>
              <a:t>)</a:t>
            </a:r>
          </a:p>
        </p:txBody>
      </p:sp>
      <p:sp>
        <p:nvSpPr>
          <p:cNvPr id="3" name="內容版面配置區 2"/>
          <p:cNvSpPr>
            <a:spLocks noGrp="1"/>
          </p:cNvSpPr>
          <p:nvPr>
            <p:ph idx="1"/>
          </p:nvPr>
        </p:nvSpPr>
        <p:spPr>
          <a:xfrm>
            <a:off x="457200" y="1600200"/>
            <a:ext cx="8435280" cy="4876800"/>
          </a:xfrm>
        </p:spPr>
        <p:txBody>
          <a:bodyPr>
            <a:normAutofit/>
          </a:bodyPr>
          <a:lstStyle/>
          <a:p>
            <a:pPr marL="0" indent="0">
              <a:buNone/>
            </a:pPr>
            <a:r>
              <a:rPr lang="en-US" altLang="zh-TW" dirty="0">
                <a:solidFill>
                  <a:srgbClr val="FF0000"/>
                </a:solidFill>
              </a:rPr>
              <a:t>&gt; </a:t>
            </a:r>
            <a:r>
              <a:rPr lang="en-US" altLang="zh-TW" dirty="0" err="1">
                <a:solidFill>
                  <a:srgbClr val="FF0000"/>
                </a:solidFill>
              </a:rPr>
              <a:t>xbar</a:t>
            </a:r>
            <a:r>
              <a:rPr lang="en-US" altLang="zh-TW" dirty="0">
                <a:solidFill>
                  <a:srgbClr val="FF0000"/>
                </a:solidFill>
              </a:rPr>
              <a:t>&lt;-2.92</a:t>
            </a:r>
          </a:p>
          <a:p>
            <a:pPr marL="0" indent="0">
              <a:buNone/>
            </a:pPr>
            <a:r>
              <a:rPr lang="en-US" altLang="zh-TW" dirty="0">
                <a:solidFill>
                  <a:srgbClr val="FF0000"/>
                </a:solidFill>
              </a:rPr>
              <a:t>&gt; mu&lt;-3</a:t>
            </a:r>
          </a:p>
          <a:p>
            <a:pPr marL="0" indent="0">
              <a:buNone/>
            </a:pPr>
            <a:r>
              <a:rPr lang="en-US" altLang="zh-TW" dirty="0">
                <a:solidFill>
                  <a:srgbClr val="FF0000"/>
                </a:solidFill>
              </a:rPr>
              <a:t>&gt; sigma&lt;-0.18</a:t>
            </a:r>
          </a:p>
          <a:p>
            <a:pPr marL="0" indent="0">
              <a:buNone/>
            </a:pPr>
            <a:r>
              <a:rPr lang="en-US" altLang="zh-TW" dirty="0">
                <a:solidFill>
                  <a:srgbClr val="FF0000"/>
                </a:solidFill>
              </a:rPr>
              <a:t>&gt; n&lt;-36</a:t>
            </a:r>
          </a:p>
          <a:p>
            <a:pPr marL="0" indent="0">
              <a:buNone/>
            </a:pPr>
            <a:r>
              <a:rPr lang="en-US" altLang="zh-TW" dirty="0">
                <a:solidFill>
                  <a:srgbClr val="FF0000"/>
                </a:solidFill>
              </a:rPr>
              <a:t>&gt; z&lt;-(</a:t>
            </a:r>
            <a:r>
              <a:rPr lang="en-US" altLang="zh-TW" dirty="0" err="1">
                <a:solidFill>
                  <a:srgbClr val="FF0000"/>
                </a:solidFill>
              </a:rPr>
              <a:t>xbar</a:t>
            </a:r>
            <a:r>
              <a:rPr lang="en-US" altLang="zh-TW" dirty="0">
                <a:solidFill>
                  <a:srgbClr val="FF0000"/>
                </a:solidFill>
              </a:rPr>
              <a:t>-mu)/(sigma/</a:t>
            </a:r>
            <a:r>
              <a:rPr lang="en-US" altLang="zh-TW" dirty="0" err="1">
                <a:solidFill>
                  <a:srgbClr val="FF0000"/>
                </a:solidFill>
              </a:rPr>
              <a:t>sqrt</a:t>
            </a:r>
            <a:r>
              <a:rPr lang="en-US" altLang="zh-TW" dirty="0">
                <a:solidFill>
                  <a:srgbClr val="FF0000"/>
                </a:solidFill>
              </a:rPr>
              <a:t>(n))</a:t>
            </a:r>
          </a:p>
          <a:p>
            <a:pPr marL="0" indent="0">
              <a:buNone/>
            </a:pPr>
            <a:r>
              <a:rPr lang="en-US" altLang="zh-TW" dirty="0">
                <a:solidFill>
                  <a:srgbClr val="FF0000"/>
                </a:solidFill>
              </a:rPr>
              <a:t>&gt; z</a:t>
            </a:r>
          </a:p>
          <a:p>
            <a:pPr marL="0" indent="0">
              <a:buNone/>
            </a:pPr>
            <a:r>
              <a:rPr lang="en-US" altLang="zh-TW" dirty="0">
                <a:solidFill>
                  <a:srgbClr val="0070C0"/>
                </a:solidFill>
              </a:rPr>
              <a:t>[1] -2.666667</a:t>
            </a:r>
          </a:p>
          <a:p>
            <a:pPr marL="0" indent="0">
              <a:buNone/>
            </a:pPr>
            <a:r>
              <a:rPr lang="en-US" altLang="zh-TW" dirty="0" smtClean="0">
                <a:solidFill>
                  <a:srgbClr val="FF0000"/>
                </a:solidFill>
              </a:rPr>
              <a:t>&gt; </a:t>
            </a:r>
            <a:r>
              <a:rPr lang="en-US" altLang="zh-TW" dirty="0">
                <a:solidFill>
                  <a:srgbClr val="FF0000"/>
                </a:solidFill>
              </a:rPr>
              <a:t>if (z&gt;0) </a:t>
            </a:r>
            <a:r>
              <a:rPr lang="en-US" altLang="zh-TW" dirty="0" err="1">
                <a:solidFill>
                  <a:srgbClr val="FF0000"/>
                </a:solidFill>
              </a:rPr>
              <a:t>zpvalue</a:t>
            </a:r>
            <a:r>
              <a:rPr lang="en-US" altLang="zh-TW" dirty="0">
                <a:solidFill>
                  <a:srgbClr val="FF0000"/>
                </a:solidFill>
              </a:rPr>
              <a:t>=1-</a:t>
            </a:r>
            <a:r>
              <a:rPr lang="en-US" altLang="zh-TW" dirty="0">
                <a:solidFill>
                  <a:srgbClr val="00B050"/>
                </a:solidFill>
              </a:rPr>
              <a:t>p</a:t>
            </a:r>
            <a:r>
              <a:rPr lang="en-US" altLang="zh-TW" dirty="0">
                <a:solidFill>
                  <a:srgbClr val="FF0000"/>
                </a:solidFill>
              </a:rPr>
              <a:t>norm(z,0,1) </a:t>
            </a:r>
            <a:r>
              <a:rPr lang="en-US" altLang="zh-TW" dirty="0" smtClean="0">
                <a:solidFill>
                  <a:srgbClr val="FF0000"/>
                </a:solidFill>
              </a:rPr>
              <a:t>else </a:t>
            </a:r>
            <a:r>
              <a:rPr lang="en-US" altLang="zh-TW" dirty="0" err="1" smtClean="0">
                <a:solidFill>
                  <a:srgbClr val="FF0000"/>
                </a:solidFill>
              </a:rPr>
              <a:t>zpvalue</a:t>
            </a:r>
            <a:r>
              <a:rPr lang="en-US" altLang="zh-TW" dirty="0" smtClean="0">
                <a:solidFill>
                  <a:srgbClr val="FF0000"/>
                </a:solidFill>
              </a:rPr>
              <a:t>=</a:t>
            </a:r>
            <a:r>
              <a:rPr lang="en-US" altLang="zh-TW" dirty="0" err="1" smtClean="0">
                <a:solidFill>
                  <a:srgbClr val="00B050"/>
                </a:solidFill>
              </a:rPr>
              <a:t>p</a:t>
            </a:r>
            <a:r>
              <a:rPr lang="en-US" altLang="zh-TW" dirty="0" err="1" smtClean="0">
                <a:solidFill>
                  <a:srgbClr val="FF0000"/>
                </a:solidFill>
              </a:rPr>
              <a:t>norm</a:t>
            </a:r>
            <a:r>
              <a:rPr lang="en-US" altLang="zh-TW" dirty="0" smtClean="0">
                <a:solidFill>
                  <a:srgbClr val="FF0000"/>
                </a:solidFill>
              </a:rPr>
              <a:t>(z,0,1</a:t>
            </a:r>
            <a:r>
              <a:rPr lang="en-US" altLang="zh-TW" dirty="0">
                <a:solidFill>
                  <a:srgbClr val="FF0000"/>
                </a:solidFill>
              </a:rPr>
              <a:t>)</a:t>
            </a:r>
          </a:p>
          <a:p>
            <a:pPr marL="0" indent="0">
              <a:buNone/>
            </a:pPr>
            <a:r>
              <a:rPr lang="en-US" altLang="zh-TW" dirty="0">
                <a:solidFill>
                  <a:srgbClr val="FF0000"/>
                </a:solidFill>
              </a:rPr>
              <a:t>&gt; </a:t>
            </a:r>
            <a:r>
              <a:rPr lang="en-US" altLang="zh-TW" dirty="0" err="1">
                <a:solidFill>
                  <a:srgbClr val="FF0000"/>
                </a:solidFill>
              </a:rPr>
              <a:t>zpvalue</a:t>
            </a:r>
            <a:endParaRPr lang="en-US" altLang="zh-TW" dirty="0">
              <a:solidFill>
                <a:srgbClr val="FF0000"/>
              </a:solidFill>
            </a:endParaRPr>
          </a:p>
          <a:p>
            <a:pPr marL="0" indent="0">
              <a:buNone/>
            </a:pPr>
            <a:r>
              <a:rPr lang="en-US" altLang="zh-TW" dirty="0">
                <a:solidFill>
                  <a:srgbClr val="0070C0"/>
                </a:solidFill>
              </a:rPr>
              <a:t>[1] 0.003830381</a:t>
            </a:r>
            <a:endParaRPr lang="zh-TW" altLang="en-US" dirty="0">
              <a:solidFill>
                <a:srgbClr val="0070C0"/>
              </a:solidFill>
            </a:endParaRPr>
          </a:p>
        </p:txBody>
      </p:sp>
      <p:sp>
        <p:nvSpPr>
          <p:cNvPr id="7" name="矩形 6"/>
          <p:cNvSpPr/>
          <p:nvPr/>
        </p:nvSpPr>
        <p:spPr>
          <a:xfrm>
            <a:off x="3635896" y="5445224"/>
            <a:ext cx="4572000" cy="1200329"/>
          </a:xfrm>
          <a:prstGeom prst="rect">
            <a:avLst/>
          </a:prstGeom>
        </p:spPr>
        <p:txBody>
          <a:bodyPr>
            <a:spAutoFit/>
          </a:bodyPr>
          <a:lstStyle/>
          <a:p>
            <a:r>
              <a:rPr lang="zh-TW" altLang="en-US" sz="2400" dirty="0"/>
              <a:t>因為 </a:t>
            </a:r>
            <a:r>
              <a:rPr lang="en-US" altLang="zh-TW" sz="2400" dirty="0" smtClean="0"/>
              <a:t>p-value</a:t>
            </a:r>
            <a:r>
              <a:rPr lang="zh-TW" altLang="en-US" sz="2400" dirty="0" smtClean="0"/>
              <a:t>＝</a:t>
            </a:r>
            <a:r>
              <a:rPr lang="en-US" altLang="zh-TW" sz="2400" dirty="0" smtClean="0"/>
              <a:t>0.0038&lt; 0.01</a:t>
            </a:r>
            <a:r>
              <a:rPr lang="zh-TW" altLang="en-US" sz="2400" dirty="0" smtClean="0"/>
              <a:t>，</a:t>
            </a:r>
            <a:r>
              <a:rPr lang="zh-TW" altLang="en-US" sz="2400" dirty="0"/>
              <a:t>我們可以拒絕 </a:t>
            </a:r>
            <a:r>
              <a:rPr lang="en-US" altLang="zh-TW" sz="2400" dirty="0"/>
              <a:t>H</a:t>
            </a:r>
            <a:r>
              <a:rPr lang="en-US" altLang="zh-TW" sz="2400" baseline="-25000" dirty="0"/>
              <a:t>0</a:t>
            </a:r>
            <a:r>
              <a:rPr lang="zh-TW" altLang="en-US" sz="2400" dirty="0"/>
              <a:t>，得到的結論是 </a:t>
            </a:r>
            <a:r>
              <a:rPr lang="en-US" altLang="zh-TW" sz="2400" dirty="0"/>
              <a:t>Hilltop </a:t>
            </a:r>
            <a:r>
              <a:rPr lang="zh-TW" altLang="en-US" sz="2400" dirty="0"/>
              <a:t>咖啡有偷斤減兩的問題。</a:t>
            </a:r>
          </a:p>
        </p:txBody>
      </p:sp>
    </p:spTree>
    <p:extLst>
      <p:ext uri="{BB962C8B-B14F-4D97-AF65-F5344CB8AC3E}">
        <p14:creationId xmlns:p14="http://schemas.microsoft.com/office/powerpoint/2010/main" val="25875877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zh-TW" b="1" dirty="0" smtClean="0"/>
              <a:t>雙尾假設檢定</a:t>
            </a:r>
            <a:endParaRPr lang="zh-TW" altLang="en-US" b="1" dirty="0"/>
          </a:p>
        </p:txBody>
      </p:sp>
      <p:sp>
        <p:nvSpPr>
          <p:cNvPr id="3" name="日期版面配置區 2"/>
          <p:cNvSpPr>
            <a:spLocks noGrp="1"/>
          </p:cNvSpPr>
          <p:nvPr>
            <p:ph type="dt" sz="half" idx="10"/>
          </p:nvPr>
        </p:nvSpPr>
        <p:spPr/>
        <p:txBody>
          <a:bodyPr/>
          <a:lstStyle/>
          <a:p>
            <a:fld id="{D71CD840-0E89-4F4B-BFA1-A0D7B2F6A8BF}" type="datetime1">
              <a:rPr lang="zh-TW" altLang="en-US" smtClean="0"/>
              <a:pPr/>
              <a:t>2016/5/17</a:t>
            </a:fld>
            <a:endParaRPr lang="zh-TW" altLang="en-US"/>
          </a:p>
        </p:txBody>
      </p:sp>
      <p:sp>
        <p:nvSpPr>
          <p:cNvPr id="4" name="投影片編號版面配置區 3"/>
          <p:cNvSpPr>
            <a:spLocks noGrp="1"/>
          </p:cNvSpPr>
          <p:nvPr>
            <p:ph type="sldNum" sz="quarter" idx="12"/>
          </p:nvPr>
        </p:nvSpPr>
        <p:spPr/>
        <p:txBody>
          <a:bodyPr>
            <a:normAutofit/>
          </a:bodyPr>
          <a:lstStyle/>
          <a:p>
            <a:fld id="{43D239BD-6D61-4DFE-922F-7CBF9DF9EB54}" type="slidenum">
              <a:rPr lang="zh-TW" altLang="en-US" smtClean="0"/>
              <a:pPr/>
              <a:t>17</a:t>
            </a:fld>
            <a:endParaRPr lang="zh-TW" altLang="en-US"/>
          </a:p>
        </p:txBody>
      </p:sp>
      <p:sp>
        <p:nvSpPr>
          <p:cNvPr id="5" name="內容版面配置區 4"/>
          <p:cNvSpPr>
            <a:spLocks noGrp="1"/>
          </p:cNvSpPr>
          <p:nvPr>
            <p:ph sz="quarter" idx="1"/>
          </p:nvPr>
        </p:nvSpPr>
        <p:spPr/>
        <p:txBody>
          <a:bodyPr/>
          <a:lstStyle/>
          <a:p>
            <a:r>
              <a:rPr lang="zh-TW" altLang="zh-TW" sz="2800" b="1" dirty="0" smtClean="0"/>
              <a:t>假設檢定中，母體平均數的</a:t>
            </a:r>
            <a:r>
              <a:rPr lang="zh-TW" altLang="zh-TW" sz="2800" b="1" dirty="0" smtClean="0">
                <a:solidFill>
                  <a:srgbClr val="C00000"/>
                </a:solidFill>
              </a:rPr>
              <a:t>雙尾檢定 </a:t>
            </a:r>
            <a:r>
              <a:rPr lang="zh-TW" altLang="zh-TW" sz="2800" b="1" dirty="0" smtClean="0"/>
              <a:t>(two-tailed test) 之一般形式如下：</a:t>
            </a:r>
          </a:p>
          <a:p>
            <a:endParaRPr lang="en-US" altLang="zh-TW" dirty="0" smtClean="0"/>
          </a:p>
          <a:p>
            <a:endParaRPr lang="zh-TW" altLang="en-US" dirty="0"/>
          </a:p>
        </p:txBody>
      </p:sp>
      <p:graphicFrame>
        <p:nvGraphicFramePr>
          <p:cNvPr id="10242" name="Object 6"/>
          <p:cNvGraphicFramePr>
            <a:graphicFrameLocks noChangeAspect="1"/>
          </p:cNvGraphicFramePr>
          <p:nvPr/>
        </p:nvGraphicFramePr>
        <p:xfrm>
          <a:off x="3059832" y="2924944"/>
          <a:ext cx="1927225" cy="1281112"/>
        </p:xfrm>
        <a:graphic>
          <a:graphicData uri="http://schemas.openxmlformats.org/presentationml/2006/ole">
            <mc:AlternateContent xmlns:mc="http://schemas.openxmlformats.org/markup-compatibility/2006">
              <mc:Choice xmlns:v="urn:schemas-microsoft-com:vml" Requires="v">
                <p:oleObj spid="_x0000_s6210" name="Equation" r:id="rId3" imgW="711000" imgH="457200" progId="Equation.DSMT4">
                  <p:embed/>
                </p:oleObj>
              </mc:Choice>
              <mc:Fallback>
                <p:oleObj name="Equation" r:id="rId3" imgW="711000" imgH="4572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59832" y="2924944"/>
                        <a:ext cx="1927225" cy="12811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938472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zh-TW" b="1" dirty="0" smtClean="0"/>
              <a:t>雙尾假設檢定的 </a:t>
            </a:r>
            <a:r>
              <a:rPr lang="en-US" altLang="zh-TW" b="1" i="1" dirty="0" smtClean="0"/>
              <a:t>p</a:t>
            </a:r>
            <a:r>
              <a:rPr lang="en-US" altLang="zh-TW" b="1" dirty="0" smtClean="0"/>
              <a:t> </a:t>
            </a:r>
            <a:r>
              <a:rPr lang="zh-TW" altLang="zh-TW" b="1" dirty="0" smtClean="0"/>
              <a:t>值法</a:t>
            </a:r>
            <a:endParaRPr lang="zh-TW" altLang="en-US" b="1" dirty="0"/>
          </a:p>
        </p:txBody>
      </p:sp>
      <p:sp>
        <p:nvSpPr>
          <p:cNvPr id="3" name="日期版面配置區 2"/>
          <p:cNvSpPr>
            <a:spLocks noGrp="1"/>
          </p:cNvSpPr>
          <p:nvPr>
            <p:ph type="dt" sz="half" idx="10"/>
          </p:nvPr>
        </p:nvSpPr>
        <p:spPr/>
        <p:txBody>
          <a:bodyPr/>
          <a:lstStyle/>
          <a:p>
            <a:fld id="{D71CD840-0E89-4F4B-BFA1-A0D7B2F6A8BF}" type="datetime1">
              <a:rPr lang="zh-TW" altLang="en-US" smtClean="0"/>
              <a:pPr/>
              <a:t>2016/5/17</a:t>
            </a:fld>
            <a:endParaRPr lang="zh-TW" altLang="en-US"/>
          </a:p>
        </p:txBody>
      </p:sp>
      <p:sp>
        <p:nvSpPr>
          <p:cNvPr id="4" name="投影片編號版面配置區 3"/>
          <p:cNvSpPr>
            <a:spLocks noGrp="1"/>
          </p:cNvSpPr>
          <p:nvPr>
            <p:ph type="sldNum" sz="quarter" idx="12"/>
          </p:nvPr>
        </p:nvSpPr>
        <p:spPr/>
        <p:txBody>
          <a:bodyPr>
            <a:normAutofit/>
          </a:bodyPr>
          <a:lstStyle/>
          <a:p>
            <a:fld id="{43D239BD-6D61-4DFE-922F-7CBF9DF9EB54}" type="slidenum">
              <a:rPr lang="zh-TW" altLang="en-US" smtClean="0"/>
              <a:pPr/>
              <a:t>18</a:t>
            </a:fld>
            <a:endParaRPr lang="zh-TW" altLang="en-US"/>
          </a:p>
        </p:txBody>
      </p:sp>
      <p:sp>
        <p:nvSpPr>
          <p:cNvPr id="5" name="內容版面配置區 4"/>
          <p:cNvSpPr>
            <a:spLocks noGrp="1"/>
          </p:cNvSpPr>
          <p:nvPr>
            <p:ph sz="quarter" idx="1"/>
          </p:nvPr>
        </p:nvSpPr>
        <p:spPr/>
        <p:txBody>
          <a:bodyPr>
            <a:normAutofit/>
          </a:bodyPr>
          <a:lstStyle/>
          <a:p>
            <a:r>
              <a:rPr lang="zh-TW" altLang="zh-TW" sz="2800" b="1" dirty="0" smtClean="0"/>
              <a:t>雙尾檢定的 </a:t>
            </a:r>
            <a:r>
              <a:rPr lang="en-US" altLang="zh-TW" sz="2800" b="1" i="1" dirty="0" smtClean="0"/>
              <a:t>p</a:t>
            </a:r>
            <a:r>
              <a:rPr lang="en-US" altLang="zh-TW" sz="2800" b="1" dirty="0" smtClean="0"/>
              <a:t> </a:t>
            </a:r>
            <a:r>
              <a:rPr lang="zh-TW" altLang="zh-TW" sz="2800" b="1" dirty="0" smtClean="0"/>
              <a:t>值計算過程簡化為以下三個步驟</a:t>
            </a:r>
          </a:p>
          <a:p>
            <a:pPr>
              <a:buNone/>
            </a:pPr>
            <a:r>
              <a:rPr lang="en-US" altLang="zh-TW" sz="2800" b="1" dirty="0" smtClean="0"/>
              <a:t>1.</a:t>
            </a:r>
            <a:r>
              <a:rPr lang="zh-TW" altLang="zh-TW" sz="2800" b="1" dirty="0" smtClean="0"/>
              <a:t>計算檢定統計量 </a:t>
            </a:r>
            <a:r>
              <a:rPr lang="en-US" altLang="zh-TW" sz="2800" b="1" i="1" dirty="0" smtClean="0"/>
              <a:t>z </a:t>
            </a:r>
            <a:r>
              <a:rPr lang="zh-TW" altLang="zh-TW" sz="2800" b="1" dirty="0" smtClean="0"/>
              <a:t>的值。</a:t>
            </a:r>
          </a:p>
          <a:p>
            <a:pPr>
              <a:buNone/>
            </a:pPr>
            <a:r>
              <a:rPr lang="en-US" altLang="zh-TW" sz="2800" b="1" dirty="0" smtClean="0"/>
              <a:t>2.</a:t>
            </a:r>
            <a:r>
              <a:rPr lang="zh-TW" altLang="zh-TW" sz="2800" b="1" dirty="0" smtClean="0"/>
              <a:t>如果檢定統計量的值在右尾 (</a:t>
            </a:r>
            <a:r>
              <a:rPr lang="en-US" altLang="zh-TW" sz="2800" b="1" i="1" dirty="0" smtClean="0"/>
              <a:t>z &gt;</a:t>
            </a:r>
            <a:r>
              <a:rPr lang="en-US" altLang="zh-TW" sz="2800" b="1" dirty="0" smtClean="0"/>
              <a:t> 0) </a:t>
            </a:r>
            <a:r>
              <a:rPr lang="zh-TW" altLang="zh-TW" sz="2800" b="1" dirty="0" smtClean="0"/>
              <a:t>，求出標準常態曲線下方，在 </a:t>
            </a:r>
            <a:r>
              <a:rPr lang="en-US" altLang="zh-TW" sz="2800" b="1" i="1" dirty="0" smtClean="0"/>
              <a:t>z </a:t>
            </a:r>
            <a:r>
              <a:rPr lang="zh-TW" altLang="zh-TW" sz="2800" b="1" dirty="0" smtClean="0"/>
              <a:t>值以右的面積。如果檢定統計量的值在左尾 (</a:t>
            </a:r>
            <a:r>
              <a:rPr lang="en-US" altLang="zh-TW" sz="2800" b="1" i="1" dirty="0" smtClean="0"/>
              <a:t>z </a:t>
            </a:r>
            <a:r>
              <a:rPr lang="en-US" altLang="zh-TW" sz="2800" b="1" dirty="0" smtClean="0"/>
              <a:t>&lt; 0)</a:t>
            </a:r>
            <a:r>
              <a:rPr lang="zh-TW" altLang="zh-TW" sz="2800" b="1" dirty="0" smtClean="0"/>
              <a:t>，求出標準常態曲線下方，在 </a:t>
            </a:r>
            <a:r>
              <a:rPr lang="en-US" altLang="zh-TW" sz="2800" b="1" i="1" dirty="0" smtClean="0"/>
              <a:t>z </a:t>
            </a:r>
            <a:r>
              <a:rPr lang="zh-TW" altLang="zh-TW" sz="2800" b="1" dirty="0" smtClean="0"/>
              <a:t>值以左的面積。</a:t>
            </a:r>
          </a:p>
          <a:p>
            <a:pPr>
              <a:buNone/>
            </a:pPr>
            <a:r>
              <a:rPr lang="en-US" altLang="zh-TW" sz="2800" b="1" dirty="0" smtClean="0"/>
              <a:t>3.</a:t>
            </a:r>
            <a:r>
              <a:rPr lang="zh-TW" altLang="zh-TW" sz="2800" b="1" dirty="0" smtClean="0"/>
              <a:t>將步驟 2 得到的面積 (即機率</a:t>
            </a:r>
            <a:r>
              <a:rPr lang="en-US" altLang="zh-TW" sz="2800" b="1" dirty="0" smtClean="0"/>
              <a:t>) </a:t>
            </a:r>
            <a:r>
              <a:rPr lang="zh-TW" altLang="zh-TW" sz="2800" b="1" dirty="0" smtClean="0"/>
              <a:t>乘以 2，即為 </a:t>
            </a:r>
            <a:r>
              <a:rPr lang="en-US" altLang="zh-TW" sz="2800" b="1" i="1" dirty="0" smtClean="0"/>
              <a:t>p </a:t>
            </a:r>
            <a:r>
              <a:rPr lang="zh-TW" altLang="zh-TW" sz="2800" b="1" dirty="0" smtClean="0"/>
              <a:t>值。</a:t>
            </a:r>
          </a:p>
          <a:p>
            <a:r>
              <a:rPr lang="zh-TW" altLang="en-US" sz="2800" b="1" dirty="0" smtClean="0"/>
              <a:t>決策</a:t>
            </a:r>
            <a:r>
              <a:rPr lang="zh-TW" altLang="zh-TW" sz="2800" b="1" dirty="0" smtClean="0"/>
              <a:t>法則是：</a:t>
            </a:r>
          </a:p>
          <a:p>
            <a:pPr>
              <a:buNone/>
            </a:pPr>
            <a:r>
              <a:rPr lang="zh-TW" altLang="zh-TW" sz="2800" b="1" dirty="0" smtClean="0"/>
              <a:t>            	   </a:t>
            </a:r>
            <a:r>
              <a:rPr lang="zh-TW" altLang="zh-TW" sz="2800" b="1" dirty="0" smtClean="0">
                <a:solidFill>
                  <a:srgbClr val="C00000"/>
                </a:solidFill>
              </a:rPr>
              <a:t>若</a:t>
            </a:r>
            <a:r>
              <a:rPr lang="en-US" altLang="zh-TW" sz="2800" b="1" dirty="0" smtClean="0">
                <a:solidFill>
                  <a:srgbClr val="C00000"/>
                </a:solidFill>
              </a:rPr>
              <a:t> </a:t>
            </a:r>
            <a:r>
              <a:rPr lang="en-US" altLang="zh-TW" sz="2800" b="1" i="1" dirty="0" smtClean="0">
                <a:solidFill>
                  <a:srgbClr val="C00000"/>
                </a:solidFill>
              </a:rPr>
              <a:t>p </a:t>
            </a:r>
            <a:r>
              <a:rPr lang="zh-TW" altLang="zh-TW" sz="2800" b="1" dirty="0" smtClean="0">
                <a:solidFill>
                  <a:srgbClr val="C00000"/>
                </a:solidFill>
              </a:rPr>
              <a:t>值 </a:t>
            </a:r>
            <a:r>
              <a:rPr lang="en-US" altLang="zh-TW" sz="2800" b="1" dirty="0" smtClean="0">
                <a:solidFill>
                  <a:srgbClr val="C00000"/>
                </a:solidFill>
              </a:rPr>
              <a:t>&lt;</a:t>
            </a:r>
            <a:r>
              <a:rPr lang="en-US" altLang="zh-TW" sz="2800" b="1" dirty="0" smtClean="0">
                <a:solidFill>
                  <a:srgbClr val="C00000"/>
                </a:solidFill>
                <a:effectLst>
                  <a:outerShdw blurRad="50800" dist="38100" algn="tr" rotWithShape="0">
                    <a:prstClr val="black">
                      <a:alpha val="40000"/>
                    </a:prstClr>
                  </a:outerShdw>
                </a:effectLst>
              </a:rPr>
              <a:t> </a:t>
            </a:r>
            <a:r>
              <a:rPr lang="en-US" altLang="zh-TW" sz="2800" b="1" i="1" dirty="0" smtClean="0">
                <a:solidFill>
                  <a:srgbClr val="C00000"/>
                </a:solidFill>
              </a:rPr>
              <a:t>α</a:t>
            </a:r>
            <a:r>
              <a:rPr lang="zh-TW" altLang="zh-TW" sz="2800" b="1" dirty="0" smtClean="0">
                <a:solidFill>
                  <a:srgbClr val="C00000"/>
                </a:solidFill>
              </a:rPr>
              <a:t>，則拒絕</a:t>
            </a:r>
            <a:r>
              <a:rPr lang="en-US" altLang="zh-TW" sz="2800" b="1" i="1" dirty="0" smtClean="0">
                <a:solidFill>
                  <a:srgbClr val="C00000"/>
                </a:solidFill>
              </a:rPr>
              <a:t>H</a:t>
            </a:r>
            <a:r>
              <a:rPr lang="en-US" altLang="zh-TW" sz="2800" b="1" baseline="-25000" dirty="0" smtClean="0">
                <a:solidFill>
                  <a:srgbClr val="C00000"/>
                </a:solidFill>
              </a:rPr>
              <a:t>0</a:t>
            </a:r>
            <a:endParaRPr lang="zh-TW" altLang="zh-TW" sz="2800" b="1" dirty="0" smtClean="0">
              <a:solidFill>
                <a:srgbClr val="C00000"/>
              </a:solidFill>
            </a:endParaRPr>
          </a:p>
          <a:p>
            <a:endParaRPr lang="zh-TW" altLang="en-US" dirty="0"/>
          </a:p>
        </p:txBody>
      </p:sp>
    </p:spTree>
    <p:extLst>
      <p:ext uri="{BB962C8B-B14F-4D97-AF65-F5344CB8AC3E}">
        <p14:creationId xmlns:p14="http://schemas.microsoft.com/office/powerpoint/2010/main" val="36632613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zh-TW" b="1" dirty="0" smtClean="0"/>
              <a:t>雙尾假設檢定的臨界值法</a:t>
            </a:r>
            <a:endParaRPr lang="zh-TW" altLang="en-US" b="1" dirty="0"/>
          </a:p>
        </p:txBody>
      </p:sp>
      <p:sp>
        <p:nvSpPr>
          <p:cNvPr id="3" name="日期版面配置區 2"/>
          <p:cNvSpPr>
            <a:spLocks noGrp="1"/>
          </p:cNvSpPr>
          <p:nvPr>
            <p:ph type="dt" sz="half" idx="10"/>
          </p:nvPr>
        </p:nvSpPr>
        <p:spPr/>
        <p:txBody>
          <a:bodyPr/>
          <a:lstStyle/>
          <a:p>
            <a:fld id="{D71CD840-0E89-4F4B-BFA1-A0D7B2F6A8BF}" type="datetime1">
              <a:rPr lang="zh-TW" altLang="en-US" smtClean="0"/>
              <a:pPr/>
              <a:t>2016/5/17</a:t>
            </a:fld>
            <a:endParaRPr lang="zh-TW" altLang="en-US"/>
          </a:p>
        </p:txBody>
      </p:sp>
      <p:sp>
        <p:nvSpPr>
          <p:cNvPr id="4" name="投影片編號版面配置區 3"/>
          <p:cNvSpPr>
            <a:spLocks noGrp="1"/>
          </p:cNvSpPr>
          <p:nvPr>
            <p:ph type="sldNum" sz="quarter" idx="12"/>
          </p:nvPr>
        </p:nvSpPr>
        <p:spPr/>
        <p:txBody>
          <a:bodyPr>
            <a:normAutofit/>
          </a:bodyPr>
          <a:lstStyle/>
          <a:p>
            <a:fld id="{43D239BD-6D61-4DFE-922F-7CBF9DF9EB54}" type="slidenum">
              <a:rPr lang="zh-TW" altLang="en-US" smtClean="0"/>
              <a:pPr/>
              <a:t>19</a:t>
            </a:fld>
            <a:endParaRPr lang="zh-TW" altLang="en-US"/>
          </a:p>
        </p:txBody>
      </p:sp>
      <p:sp>
        <p:nvSpPr>
          <p:cNvPr id="5" name="內容版面配置區 4"/>
          <p:cNvSpPr>
            <a:spLocks noGrp="1"/>
          </p:cNvSpPr>
          <p:nvPr>
            <p:ph sz="quarter" idx="1"/>
          </p:nvPr>
        </p:nvSpPr>
        <p:spPr/>
        <p:txBody>
          <a:bodyPr>
            <a:normAutofit/>
          </a:bodyPr>
          <a:lstStyle/>
          <a:p>
            <a:r>
              <a:rPr lang="zh-TW" altLang="zh-TW" sz="2800" b="1" dirty="0" smtClean="0"/>
              <a:t>利用比較檢定統計量 </a:t>
            </a:r>
            <a:r>
              <a:rPr lang="zh-TW" altLang="zh-TW" sz="2800" b="1" i="1" dirty="0" smtClean="0"/>
              <a:t>z</a:t>
            </a:r>
            <a:r>
              <a:rPr lang="zh-TW" altLang="zh-TW" sz="2800" b="1" dirty="0" smtClean="0"/>
              <a:t> 與臨界值，以進行雙尾檢定。</a:t>
            </a:r>
          </a:p>
          <a:p>
            <a:r>
              <a:rPr lang="zh-TW" altLang="zh-TW" sz="2800" b="1" dirty="0" smtClean="0"/>
              <a:t>查標準常態分配表可知檢定統計量的臨界值是 -</a:t>
            </a:r>
            <a:r>
              <a:rPr lang="en-US" altLang="zh-TW" sz="2800" b="1" i="1" dirty="0" err="1" smtClean="0"/>
              <a:t>z</a:t>
            </a:r>
            <a:r>
              <a:rPr lang="en-US" altLang="zh-TW" sz="2800" b="1" baseline="-25000" dirty="0" err="1" smtClean="0"/>
              <a:t>α</a:t>
            </a:r>
            <a:r>
              <a:rPr lang="en-US" altLang="zh-TW" sz="2800" b="1" baseline="-25000" dirty="0" smtClean="0"/>
              <a:t>/2</a:t>
            </a:r>
            <a:r>
              <a:rPr lang="en-US" altLang="zh-TW" sz="2800" b="1" dirty="0" smtClean="0"/>
              <a:t> </a:t>
            </a:r>
            <a:r>
              <a:rPr lang="zh-TW" altLang="zh-TW" sz="2800" b="1" dirty="0" smtClean="0"/>
              <a:t>與 </a:t>
            </a:r>
            <a:r>
              <a:rPr lang="en-US" altLang="zh-TW" sz="2800" b="1" i="1" dirty="0" err="1" smtClean="0"/>
              <a:t>z</a:t>
            </a:r>
            <a:r>
              <a:rPr lang="en-US" altLang="zh-TW" sz="2800" b="1" baseline="-25000" dirty="0" err="1" smtClean="0"/>
              <a:t>α</a:t>
            </a:r>
            <a:r>
              <a:rPr lang="en-US" altLang="zh-TW" sz="2800" b="1" baseline="-25000" dirty="0" smtClean="0"/>
              <a:t>/2</a:t>
            </a:r>
            <a:r>
              <a:rPr lang="zh-TW" altLang="zh-TW" sz="2800" b="1" dirty="0" smtClean="0"/>
              <a:t>。</a:t>
            </a:r>
            <a:r>
              <a:rPr lang="en-US" altLang="zh-TW" sz="2800" b="1" dirty="0" smtClean="0"/>
              <a:t>(</a:t>
            </a:r>
            <a:r>
              <a:rPr lang="zh-TW" altLang="zh-TW" sz="2800" b="1" dirty="0" smtClean="0"/>
              <a:t>位於分配表兩尾臨界值以外，由</a:t>
            </a:r>
            <a:r>
              <a:rPr lang="zh-TW" altLang="zh-TW" sz="2800" b="1" i="1" dirty="0" smtClean="0"/>
              <a:t> </a:t>
            </a:r>
            <a:r>
              <a:rPr lang="en-US" altLang="zh-TW" sz="2800" b="1" dirty="0" smtClean="0"/>
              <a:t>α/2 </a:t>
            </a:r>
            <a:r>
              <a:rPr lang="zh-TW" altLang="zh-TW" sz="2800" b="1" dirty="0" smtClean="0"/>
              <a:t>所對應的 </a:t>
            </a:r>
            <a:r>
              <a:rPr lang="en-US" altLang="zh-TW" sz="2800" b="1" i="1" dirty="0" smtClean="0"/>
              <a:t>z</a:t>
            </a:r>
            <a:r>
              <a:rPr lang="en-US" altLang="zh-TW" sz="2800" b="1" dirty="0" smtClean="0"/>
              <a:t> </a:t>
            </a:r>
            <a:r>
              <a:rPr lang="zh-TW" altLang="zh-TW" sz="2800" b="1" dirty="0" smtClean="0"/>
              <a:t>值</a:t>
            </a:r>
            <a:r>
              <a:rPr lang="en-US" altLang="zh-TW" sz="2800" b="1" dirty="0" smtClean="0"/>
              <a:t>)</a:t>
            </a:r>
          </a:p>
          <a:p>
            <a:r>
              <a:rPr lang="zh-TW" altLang="en-US" sz="2800" b="1" dirty="0" smtClean="0"/>
              <a:t>決策</a:t>
            </a:r>
            <a:r>
              <a:rPr lang="zh-TW" altLang="zh-TW" sz="2800" b="1" dirty="0" smtClean="0"/>
              <a:t>法則是：</a:t>
            </a:r>
            <a:endParaRPr lang="en-US" altLang="zh-TW" sz="2800" b="1" dirty="0" smtClean="0"/>
          </a:p>
          <a:p>
            <a:pPr>
              <a:buNone/>
            </a:pPr>
            <a:r>
              <a:rPr lang="zh-TW" altLang="zh-TW" sz="2800" b="1" dirty="0" smtClean="0"/>
              <a:t>	               </a:t>
            </a:r>
            <a:r>
              <a:rPr lang="zh-TW" altLang="zh-TW" sz="2800" b="1" dirty="0" smtClean="0">
                <a:solidFill>
                  <a:srgbClr val="C00000"/>
                </a:solidFill>
              </a:rPr>
              <a:t>若</a:t>
            </a:r>
            <a:r>
              <a:rPr lang="en-US" altLang="zh-TW" sz="2800" b="1" dirty="0" smtClean="0">
                <a:solidFill>
                  <a:srgbClr val="C00000"/>
                </a:solidFill>
              </a:rPr>
              <a:t> </a:t>
            </a:r>
            <a:r>
              <a:rPr lang="en-US" altLang="zh-TW" sz="2800" b="1" i="1" dirty="0" smtClean="0">
                <a:solidFill>
                  <a:srgbClr val="C00000"/>
                </a:solidFill>
              </a:rPr>
              <a:t>z</a:t>
            </a:r>
            <a:r>
              <a:rPr lang="en-US" altLang="zh-TW" sz="2800" b="1" dirty="0" smtClean="0">
                <a:solidFill>
                  <a:srgbClr val="C00000"/>
                </a:solidFill>
              </a:rPr>
              <a:t> &lt; -</a:t>
            </a:r>
            <a:r>
              <a:rPr lang="en-US" altLang="zh-TW" sz="2800" b="1" i="1" dirty="0" err="1" smtClean="0">
                <a:solidFill>
                  <a:srgbClr val="C00000"/>
                </a:solidFill>
              </a:rPr>
              <a:t>z</a:t>
            </a:r>
            <a:r>
              <a:rPr lang="en-US" altLang="zh-TW" sz="2800" b="1" baseline="-25000" dirty="0" err="1" smtClean="0">
                <a:solidFill>
                  <a:srgbClr val="C00000"/>
                </a:solidFill>
              </a:rPr>
              <a:t>α</a:t>
            </a:r>
            <a:r>
              <a:rPr lang="en-US" altLang="zh-TW" sz="2800" b="1" baseline="-25000" dirty="0" smtClean="0">
                <a:solidFill>
                  <a:srgbClr val="C00000"/>
                </a:solidFill>
              </a:rPr>
              <a:t>/2</a:t>
            </a:r>
            <a:r>
              <a:rPr lang="en-US" altLang="zh-TW" sz="2800" b="1" dirty="0" smtClean="0">
                <a:solidFill>
                  <a:srgbClr val="C00000"/>
                </a:solidFill>
              </a:rPr>
              <a:t>  </a:t>
            </a:r>
            <a:r>
              <a:rPr lang="zh-TW" altLang="zh-TW" sz="2800" b="1" dirty="0" smtClean="0">
                <a:solidFill>
                  <a:srgbClr val="C00000"/>
                </a:solidFill>
              </a:rPr>
              <a:t>或</a:t>
            </a:r>
            <a:r>
              <a:rPr lang="en-US" altLang="zh-TW" sz="2800" b="1" dirty="0" smtClean="0">
                <a:solidFill>
                  <a:srgbClr val="C00000"/>
                </a:solidFill>
              </a:rPr>
              <a:t>  </a:t>
            </a:r>
            <a:r>
              <a:rPr lang="en-US" altLang="zh-TW" sz="2800" b="1" i="1" dirty="0" smtClean="0">
                <a:solidFill>
                  <a:srgbClr val="C00000"/>
                </a:solidFill>
              </a:rPr>
              <a:t>z</a:t>
            </a:r>
            <a:r>
              <a:rPr lang="en-US" altLang="zh-TW" sz="2800" b="1" dirty="0" smtClean="0">
                <a:solidFill>
                  <a:srgbClr val="C00000"/>
                </a:solidFill>
              </a:rPr>
              <a:t> &gt; </a:t>
            </a:r>
            <a:r>
              <a:rPr lang="en-US" altLang="zh-TW" sz="2800" b="1" i="1" dirty="0" err="1" smtClean="0">
                <a:solidFill>
                  <a:srgbClr val="C00000"/>
                </a:solidFill>
              </a:rPr>
              <a:t>z</a:t>
            </a:r>
            <a:r>
              <a:rPr lang="en-US" altLang="zh-TW" sz="2800" b="1" baseline="-25000" dirty="0" err="1" smtClean="0">
                <a:solidFill>
                  <a:srgbClr val="C00000"/>
                </a:solidFill>
              </a:rPr>
              <a:t>α</a:t>
            </a:r>
            <a:r>
              <a:rPr lang="en-US" altLang="zh-TW" sz="2800" b="1" baseline="-25000" dirty="0" smtClean="0">
                <a:solidFill>
                  <a:srgbClr val="C00000"/>
                </a:solidFill>
              </a:rPr>
              <a:t>/2</a:t>
            </a:r>
            <a:r>
              <a:rPr lang="zh-TW" altLang="zh-TW" sz="2800" b="1" dirty="0" smtClean="0">
                <a:solidFill>
                  <a:srgbClr val="C00000"/>
                </a:solidFill>
              </a:rPr>
              <a:t>，則拒絕</a:t>
            </a:r>
            <a:r>
              <a:rPr lang="en-US" altLang="zh-TW" sz="2800" b="1" dirty="0" smtClean="0">
                <a:solidFill>
                  <a:srgbClr val="C00000"/>
                </a:solidFill>
              </a:rPr>
              <a:t> </a:t>
            </a:r>
            <a:r>
              <a:rPr lang="en-US" altLang="zh-TW" sz="2800" b="1" i="1" dirty="0" smtClean="0">
                <a:solidFill>
                  <a:srgbClr val="C00000"/>
                </a:solidFill>
              </a:rPr>
              <a:t>H</a:t>
            </a:r>
            <a:r>
              <a:rPr lang="en-US" altLang="zh-TW" sz="2800" b="1" baseline="-25000" dirty="0" smtClean="0">
                <a:solidFill>
                  <a:srgbClr val="C00000"/>
                </a:solidFill>
              </a:rPr>
              <a:t>0</a:t>
            </a:r>
            <a:r>
              <a:rPr lang="en-US" altLang="zh-TW" sz="2800" b="1" dirty="0" smtClean="0">
                <a:solidFill>
                  <a:srgbClr val="C00000"/>
                </a:solidFill>
              </a:rPr>
              <a:t> </a:t>
            </a:r>
            <a:endParaRPr lang="zh-TW" altLang="zh-TW" sz="2800" b="1" dirty="0">
              <a:solidFill>
                <a:srgbClr val="C00000"/>
              </a:solidFill>
            </a:endParaRPr>
          </a:p>
        </p:txBody>
      </p:sp>
    </p:spTree>
    <p:extLst>
      <p:ext uri="{BB962C8B-B14F-4D97-AF65-F5344CB8AC3E}">
        <p14:creationId xmlns:p14="http://schemas.microsoft.com/office/powerpoint/2010/main" val="1619542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r>
              <a:rPr lang="zh-TW" altLang="en-US" b="1" dirty="0" smtClean="0">
                <a:latin typeface="+mj-ea"/>
              </a:rPr>
              <a:t>一個</a:t>
            </a:r>
            <a:r>
              <a:rPr lang="zh-TW" altLang="en-US" b="1" dirty="0">
                <a:latin typeface="+mj-ea"/>
              </a:rPr>
              <a:t>母體平均數的檢定</a:t>
            </a:r>
            <a:endParaRPr lang="zh-TW" altLang="en-US" dirty="0"/>
          </a:p>
        </p:txBody>
      </p:sp>
      <p:sp>
        <p:nvSpPr>
          <p:cNvPr id="3" name="副標題 2"/>
          <p:cNvSpPr>
            <a:spLocks noGrp="1"/>
          </p:cNvSpPr>
          <p:nvPr>
            <p:ph type="subTitle" idx="1"/>
          </p:nvPr>
        </p:nvSpPr>
        <p:spPr/>
        <p:txBody>
          <a:bodyPr>
            <a:normAutofit/>
          </a:bodyPr>
          <a:lstStyle/>
          <a:p>
            <a:pPr lvl="0"/>
            <a:r>
              <a:rPr lang="en-US" altLang="zh-TW" b="1" dirty="0">
                <a:solidFill>
                  <a:srgbClr val="C00000"/>
                </a:solidFill>
                <a:latin typeface="+mj-ea"/>
                <a:ea typeface="+mj-ea"/>
              </a:rPr>
              <a:t>z</a:t>
            </a:r>
            <a:r>
              <a:rPr lang="zh-TW" altLang="en-US" b="1" dirty="0">
                <a:latin typeface="+mj-ea"/>
                <a:ea typeface="+mj-ea"/>
              </a:rPr>
              <a:t>檢定 </a:t>
            </a:r>
            <a:r>
              <a:rPr lang="en-US" altLang="zh-TW" b="1" dirty="0">
                <a:latin typeface="+mj-ea"/>
                <a:ea typeface="+mj-ea"/>
              </a:rPr>
              <a:t>(</a:t>
            </a:r>
            <a:r>
              <a:rPr lang="zh-TW" altLang="en-US" b="1" dirty="0">
                <a:latin typeface="+mj-ea"/>
                <a:ea typeface="+mj-ea"/>
              </a:rPr>
              <a:t>母體標準差</a:t>
            </a:r>
            <a:r>
              <a:rPr lang="en-US" altLang="zh-TW" b="1" dirty="0">
                <a:latin typeface="+mj-ea"/>
                <a:ea typeface="+mj-ea"/>
              </a:rPr>
              <a:t>σ</a:t>
            </a:r>
            <a:r>
              <a:rPr lang="zh-TW" altLang="en-US" b="1" dirty="0">
                <a:latin typeface="+mj-ea"/>
                <a:ea typeface="+mj-ea"/>
              </a:rPr>
              <a:t>已知</a:t>
            </a:r>
            <a:r>
              <a:rPr lang="en-US" altLang="zh-TW" b="1" dirty="0">
                <a:latin typeface="+mj-ea"/>
                <a:ea typeface="+mj-ea"/>
              </a:rPr>
              <a:t>)</a:t>
            </a:r>
          </a:p>
          <a:p>
            <a:pPr lvl="0"/>
            <a:r>
              <a:rPr lang="en-US" altLang="zh-TW" b="1" dirty="0">
                <a:solidFill>
                  <a:srgbClr val="C00000"/>
                </a:solidFill>
                <a:latin typeface="+mj-ea"/>
                <a:ea typeface="+mj-ea"/>
              </a:rPr>
              <a:t>t</a:t>
            </a:r>
            <a:r>
              <a:rPr lang="zh-TW" altLang="en-US" b="1" dirty="0">
                <a:latin typeface="+mj-ea"/>
                <a:ea typeface="+mj-ea"/>
              </a:rPr>
              <a:t>檢定 </a:t>
            </a:r>
            <a:r>
              <a:rPr lang="en-US" altLang="zh-TW" b="1" dirty="0">
                <a:latin typeface="+mj-ea"/>
                <a:ea typeface="+mj-ea"/>
              </a:rPr>
              <a:t>(</a:t>
            </a:r>
            <a:r>
              <a:rPr lang="zh-TW" altLang="en-US" b="1" dirty="0">
                <a:latin typeface="+mj-ea"/>
                <a:ea typeface="+mj-ea"/>
              </a:rPr>
              <a:t>母體標準差</a:t>
            </a:r>
            <a:r>
              <a:rPr lang="en-US" altLang="zh-TW" b="1" dirty="0">
                <a:latin typeface="+mj-ea"/>
                <a:ea typeface="+mj-ea"/>
              </a:rPr>
              <a:t>σ</a:t>
            </a:r>
            <a:r>
              <a:rPr lang="zh-TW" altLang="en-US" b="1" dirty="0">
                <a:latin typeface="+mj-ea"/>
                <a:ea typeface="+mj-ea"/>
              </a:rPr>
              <a:t>未知</a:t>
            </a:r>
            <a:r>
              <a:rPr lang="en-US" altLang="zh-TW" b="1" dirty="0">
                <a:latin typeface="+mj-ea"/>
                <a:ea typeface="+mj-ea"/>
              </a:rPr>
              <a:t>)</a:t>
            </a:r>
          </a:p>
          <a:p>
            <a:pPr lvl="0"/>
            <a:r>
              <a:rPr lang="zh-TW" altLang="en-US" b="1" dirty="0">
                <a:latin typeface="+mj-ea"/>
                <a:ea typeface="+mj-ea"/>
              </a:rPr>
              <a:t>大樣本</a:t>
            </a:r>
            <a:r>
              <a:rPr lang="en-US" altLang="zh-TW" b="1" dirty="0">
                <a:solidFill>
                  <a:srgbClr val="C00000"/>
                </a:solidFill>
                <a:latin typeface="+mj-ea"/>
                <a:ea typeface="+mj-ea"/>
              </a:rPr>
              <a:t>z</a:t>
            </a:r>
            <a:r>
              <a:rPr lang="zh-TW" altLang="en-US" b="1" dirty="0">
                <a:latin typeface="+mj-ea"/>
                <a:ea typeface="+mj-ea"/>
              </a:rPr>
              <a:t>檢定 </a:t>
            </a:r>
            <a:r>
              <a:rPr lang="en-US" altLang="zh-TW" b="1" dirty="0">
                <a:latin typeface="+mj-ea"/>
                <a:ea typeface="+mj-ea"/>
              </a:rPr>
              <a:t>(</a:t>
            </a:r>
            <a:r>
              <a:rPr lang="zh-TW" altLang="en-US" b="1" dirty="0">
                <a:latin typeface="+mj-ea"/>
                <a:ea typeface="+mj-ea"/>
              </a:rPr>
              <a:t>母體標準差未知，大樣本</a:t>
            </a:r>
            <a:r>
              <a:rPr lang="en-US" altLang="zh-TW" b="1" dirty="0">
                <a:latin typeface="+mj-ea"/>
                <a:ea typeface="+mj-ea"/>
              </a:rPr>
              <a:t>)</a:t>
            </a:r>
          </a:p>
          <a:p>
            <a:pPr lvl="0"/>
            <a:endParaRPr lang="en-US" altLang="zh-TW" b="1" dirty="0" smtClean="0">
              <a:latin typeface="+mj-ea"/>
              <a:ea typeface="+mj-ea"/>
            </a:endParaRPr>
          </a:p>
          <a:p>
            <a:pPr lvl="0" algn="r"/>
            <a:endParaRPr lang="zh-TW" altLang="zh-TW" dirty="0">
              <a:latin typeface="+mj-ea"/>
              <a:ea typeface="+mj-ea"/>
            </a:endParaRPr>
          </a:p>
          <a:p>
            <a:endParaRPr lang="zh-TW" altLang="en-US" b="1" dirty="0">
              <a:latin typeface="+mj-ea"/>
              <a:ea typeface="+mj-ea"/>
            </a:endParaRPr>
          </a:p>
        </p:txBody>
      </p:sp>
    </p:spTree>
    <p:extLst>
      <p:ext uri="{BB962C8B-B14F-4D97-AF65-F5344CB8AC3E}">
        <p14:creationId xmlns:p14="http://schemas.microsoft.com/office/powerpoint/2010/main" val="19437430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zh-TW" b="1" dirty="0" smtClean="0"/>
              <a:t>雙尾假設檢定</a:t>
            </a:r>
            <a:r>
              <a:rPr lang="zh-TW" altLang="en-US" b="1" dirty="0" smtClean="0"/>
              <a:t>：</a:t>
            </a:r>
            <a:r>
              <a:rPr lang="en-US" altLang="zh-TW" b="1" i="1" dirty="0" smtClean="0"/>
              <a:t>σ</a:t>
            </a:r>
            <a:r>
              <a:rPr lang="en-US" altLang="zh-TW" b="1" dirty="0" smtClean="0"/>
              <a:t> </a:t>
            </a:r>
            <a:r>
              <a:rPr lang="zh-TW" altLang="zh-TW" b="1" dirty="0" smtClean="0"/>
              <a:t>已知</a:t>
            </a:r>
            <a:r>
              <a:rPr lang="en-US" altLang="zh-TW" b="1" dirty="0" smtClean="0"/>
              <a:t>(</a:t>
            </a:r>
            <a:r>
              <a:rPr lang="zh-TW" altLang="zh-TW" b="1" dirty="0" smtClean="0"/>
              <a:t>實例</a:t>
            </a:r>
            <a:r>
              <a:rPr lang="en-US" altLang="zh-TW" b="1" dirty="0" smtClean="0"/>
              <a:t>)</a:t>
            </a:r>
            <a:endParaRPr lang="zh-TW" altLang="en-US" b="1" dirty="0"/>
          </a:p>
        </p:txBody>
      </p:sp>
      <p:sp>
        <p:nvSpPr>
          <p:cNvPr id="3" name="日期版面配置區 2"/>
          <p:cNvSpPr>
            <a:spLocks noGrp="1"/>
          </p:cNvSpPr>
          <p:nvPr>
            <p:ph type="dt" sz="half" idx="10"/>
          </p:nvPr>
        </p:nvSpPr>
        <p:spPr/>
        <p:txBody>
          <a:bodyPr/>
          <a:lstStyle/>
          <a:p>
            <a:fld id="{D71CD840-0E89-4F4B-BFA1-A0D7B2F6A8BF}" type="datetime1">
              <a:rPr lang="zh-TW" altLang="en-US" smtClean="0"/>
              <a:pPr/>
              <a:t>2016/5/17</a:t>
            </a:fld>
            <a:endParaRPr lang="zh-TW" altLang="en-US"/>
          </a:p>
        </p:txBody>
      </p:sp>
      <p:sp>
        <p:nvSpPr>
          <p:cNvPr id="4" name="投影片編號版面配置區 3"/>
          <p:cNvSpPr>
            <a:spLocks noGrp="1"/>
          </p:cNvSpPr>
          <p:nvPr>
            <p:ph type="sldNum" sz="quarter" idx="12"/>
          </p:nvPr>
        </p:nvSpPr>
        <p:spPr/>
        <p:txBody>
          <a:bodyPr>
            <a:normAutofit/>
          </a:bodyPr>
          <a:lstStyle/>
          <a:p>
            <a:fld id="{43D239BD-6D61-4DFE-922F-7CBF9DF9EB54}" type="slidenum">
              <a:rPr lang="zh-TW" altLang="en-US" smtClean="0"/>
              <a:pPr/>
              <a:t>20</a:t>
            </a:fld>
            <a:endParaRPr lang="zh-TW" altLang="en-US"/>
          </a:p>
        </p:txBody>
      </p:sp>
      <p:sp>
        <p:nvSpPr>
          <p:cNvPr id="5" name="內容版面配置區 4"/>
          <p:cNvSpPr>
            <a:spLocks noGrp="1"/>
          </p:cNvSpPr>
          <p:nvPr>
            <p:ph sz="quarter" idx="1"/>
          </p:nvPr>
        </p:nvSpPr>
        <p:spPr/>
        <p:txBody>
          <a:bodyPr>
            <a:normAutofit/>
          </a:bodyPr>
          <a:lstStyle/>
          <a:p>
            <a:r>
              <a:rPr lang="zh-TW" altLang="zh-TW" sz="2800" b="1" dirty="0" smtClean="0">
                <a:solidFill>
                  <a:srgbClr val="C00000"/>
                </a:solidFill>
              </a:rPr>
              <a:t>美國高爾夫協會 (USGA) </a:t>
            </a:r>
            <a:r>
              <a:rPr lang="zh-TW" altLang="zh-TW" sz="2800" b="1" dirty="0" smtClean="0"/>
              <a:t>為高爾夫球具擬定製造規格，所有球具、裝備皆需符合規格，才能在 USGA 舉辦的賽事中使用，</a:t>
            </a:r>
            <a:r>
              <a:rPr lang="en-US" altLang="zh-TW" sz="2800" b="1" dirty="0" err="1" smtClean="0"/>
              <a:t>MaxFlight</a:t>
            </a:r>
            <a:r>
              <a:rPr lang="en-US" altLang="zh-TW" sz="2800" b="1" dirty="0" smtClean="0"/>
              <a:t> </a:t>
            </a:r>
            <a:r>
              <a:rPr lang="zh-TW" altLang="zh-TW" sz="2800" b="1" dirty="0" smtClean="0"/>
              <a:t>公司運用高科技製程生產高爾夫球，</a:t>
            </a:r>
            <a:r>
              <a:rPr lang="zh-TW" altLang="zh-TW" sz="2800" b="1" dirty="0" smtClean="0">
                <a:solidFill>
                  <a:srgbClr val="C00000"/>
                </a:solidFill>
              </a:rPr>
              <a:t>高爾夫球的平均移動距離是 295 碼</a:t>
            </a:r>
            <a:r>
              <a:rPr lang="zh-TW" altLang="zh-TW" sz="2800" b="1" dirty="0" smtClean="0"/>
              <a:t>。有時因製程調整不當，平均移動距離與 295 碼有所出入。</a:t>
            </a:r>
          </a:p>
          <a:p>
            <a:r>
              <a:rPr lang="zh-TW" altLang="zh-TW" sz="2800" b="1" dirty="0" smtClean="0"/>
              <a:t>如果低於 295 碼，將與廣告所宣稱的不符，</a:t>
            </a:r>
            <a:r>
              <a:rPr lang="en-US" altLang="zh-TW" sz="2800" b="1" dirty="0" err="1" smtClean="0"/>
              <a:t>MaxFlight</a:t>
            </a:r>
            <a:r>
              <a:rPr lang="en-US" altLang="zh-TW" sz="2800" b="1" dirty="0" smtClean="0"/>
              <a:t> </a:t>
            </a:r>
            <a:r>
              <a:rPr lang="zh-TW" altLang="zh-TW" sz="2800" b="1" dirty="0" smtClean="0"/>
              <a:t>擔心會失去訂單，不利銷售。</a:t>
            </a:r>
          </a:p>
          <a:p>
            <a:r>
              <a:rPr lang="zh-TW" altLang="zh-TW" sz="2800" b="1" dirty="0" smtClean="0"/>
              <a:t>如果超過 295 碼，</a:t>
            </a:r>
            <a:r>
              <a:rPr lang="en-US" altLang="zh-TW" sz="2800" b="1" dirty="0" err="1" smtClean="0"/>
              <a:t>MaxFlight</a:t>
            </a:r>
            <a:r>
              <a:rPr lang="en-US" altLang="zh-TW" sz="2800" b="1" dirty="0" smtClean="0"/>
              <a:t> </a:t>
            </a:r>
            <a:r>
              <a:rPr lang="zh-TW" altLang="zh-TW" sz="2800" b="1" dirty="0" smtClean="0"/>
              <a:t>的高爾夫球將被拒於 </a:t>
            </a:r>
            <a:r>
              <a:rPr lang="en-US" altLang="zh-TW" sz="2800" b="1" dirty="0" smtClean="0"/>
              <a:t>USGA </a:t>
            </a:r>
            <a:r>
              <a:rPr lang="zh-TW" altLang="zh-TW" sz="2800" b="1" dirty="0" smtClean="0"/>
              <a:t>的賽事以外。</a:t>
            </a:r>
          </a:p>
          <a:p>
            <a:endParaRPr lang="zh-TW" altLang="en-US" dirty="0"/>
          </a:p>
        </p:txBody>
      </p:sp>
    </p:spTree>
    <p:extLst>
      <p:ext uri="{BB962C8B-B14F-4D97-AF65-F5344CB8AC3E}">
        <p14:creationId xmlns:p14="http://schemas.microsoft.com/office/powerpoint/2010/main" val="25100450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日期版面配置區 2"/>
          <p:cNvSpPr>
            <a:spLocks noGrp="1"/>
          </p:cNvSpPr>
          <p:nvPr>
            <p:ph type="dt" sz="half" idx="10"/>
          </p:nvPr>
        </p:nvSpPr>
        <p:spPr/>
        <p:txBody>
          <a:bodyPr/>
          <a:lstStyle/>
          <a:p>
            <a:fld id="{D71CD840-0E89-4F4B-BFA1-A0D7B2F6A8BF}" type="datetime1">
              <a:rPr lang="zh-TW" altLang="en-US" smtClean="0"/>
              <a:pPr/>
              <a:t>2016/5/17</a:t>
            </a:fld>
            <a:endParaRPr lang="zh-TW" altLang="en-US"/>
          </a:p>
        </p:txBody>
      </p:sp>
      <p:sp>
        <p:nvSpPr>
          <p:cNvPr id="4" name="投影片編號版面配置區 3"/>
          <p:cNvSpPr>
            <a:spLocks noGrp="1"/>
          </p:cNvSpPr>
          <p:nvPr>
            <p:ph type="sldNum" sz="quarter" idx="12"/>
          </p:nvPr>
        </p:nvSpPr>
        <p:spPr/>
        <p:txBody>
          <a:bodyPr>
            <a:normAutofit/>
          </a:bodyPr>
          <a:lstStyle/>
          <a:p>
            <a:fld id="{43D239BD-6D61-4DFE-922F-7CBF9DF9EB54}" type="slidenum">
              <a:rPr lang="zh-TW" altLang="en-US" smtClean="0"/>
              <a:pPr/>
              <a:t>21</a:t>
            </a:fld>
            <a:endParaRPr lang="zh-TW" altLang="en-US"/>
          </a:p>
        </p:txBody>
      </p:sp>
      <p:sp>
        <p:nvSpPr>
          <p:cNvPr id="5" name="內容版面配置區 4"/>
          <p:cNvSpPr>
            <a:spLocks noGrp="1"/>
          </p:cNvSpPr>
          <p:nvPr>
            <p:ph sz="quarter" idx="1"/>
          </p:nvPr>
        </p:nvSpPr>
        <p:spPr/>
        <p:txBody>
          <a:bodyPr/>
          <a:lstStyle/>
          <a:p>
            <a:r>
              <a:rPr lang="en-US" altLang="zh-TW" sz="2800" b="1" dirty="0" err="1" smtClean="0"/>
              <a:t>MaxFlight</a:t>
            </a:r>
            <a:r>
              <a:rPr lang="en-US" altLang="zh-TW" sz="2800" b="1" dirty="0" smtClean="0"/>
              <a:t> </a:t>
            </a:r>
            <a:r>
              <a:rPr lang="en-US" altLang="zh-TW" sz="2800" b="1" dirty="0" err="1" smtClean="0"/>
              <a:t>的品質管制計畫會定期抽取</a:t>
            </a:r>
            <a:r>
              <a:rPr lang="en-US" altLang="zh-TW" sz="2800" b="1" dirty="0" smtClean="0"/>
              <a:t> 50 </a:t>
            </a:r>
            <a:r>
              <a:rPr lang="en-US" altLang="zh-TW" sz="2800" b="1" dirty="0" err="1" smtClean="0"/>
              <a:t>個高爾夫球為樣本以監控製程</a:t>
            </a:r>
            <a:r>
              <a:rPr lang="en-US" altLang="zh-TW" sz="2800" b="1" dirty="0" smtClean="0"/>
              <a:t>。</a:t>
            </a:r>
            <a:r>
              <a:rPr lang="en-US" altLang="zh-TW" sz="2800" b="1" dirty="0" err="1" smtClean="0"/>
              <a:t>對每組樣本而言，假設檢定的目的在於決定</a:t>
            </a:r>
            <a:r>
              <a:rPr lang="en-US" altLang="zh-TW" sz="2800" b="1" dirty="0" err="1" smtClean="0">
                <a:solidFill>
                  <a:srgbClr val="C00000"/>
                </a:solidFill>
              </a:rPr>
              <a:t>是否要調整製</a:t>
            </a:r>
            <a:r>
              <a:rPr lang="en-US" altLang="zh-TW" sz="2800" b="1" dirty="0" err="1" smtClean="0"/>
              <a:t>程</a:t>
            </a:r>
            <a:r>
              <a:rPr lang="en-US" altLang="zh-TW" sz="2800" b="1" dirty="0" smtClean="0"/>
              <a:t>。</a:t>
            </a:r>
          </a:p>
          <a:p>
            <a:r>
              <a:rPr lang="en-US" altLang="zh-TW" sz="2800" b="1" dirty="0" err="1" smtClean="0"/>
              <a:t>我們要建立虛無假設與對立假設，首先假定製程正常，即高爾夫球的平均移動距離是</a:t>
            </a:r>
            <a:r>
              <a:rPr lang="en-US" altLang="zh-TW" sz="2800" b="1" dirty="0" smtClean="0"/>
              <a:t> 295 碼。</a:t>
            </a:r>
            <a:r>
              <a:rPr lang="en-US" altLang="zh-TW" sz="2800" b="1" dirty="0" err="1" smtClean="0"/>
              <a:t>此即為虛無假設，對立假設則是平均距離不等於</a:t>
            </a:r>
            <a:r>
              <a:rPr lang="en-US" altLang="zh-TW" sz="2800" b="1" dirty="0" smtClean="0"/>
              <a:t> 295 碼。</a:t>
            </a:r>
            <a:endParaRPr lang="zh-TW" altLang="zh-TW" sz="2800" b="1" dirty="0" smtClean="0"/>
          </a:p>
          <a:p>
            <a:endParaRPr lang="zh-TW" altLang="en-US" dirty="0"/>
          </a:p>
        </p:txBody>
      </p:sp>
      <p:pic>
        <p:nvPicPr>
          <p:cNvPr id="136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0152" y="4653136"/>
            <a:ext cx="2387120" cy="15121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371159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日期版面配置區 2"/>
          <p:cNvSpPr>
            <a:spLocks noGrp="1"/>
          </p:cNvSpPr>
          <p:nvPr>
            <p:ph type="dt" sz="half" idx="10"/>
          </p:nvPr>
        </p:nvSpPr>
        <p:spPr/>
        <p:txBody>
          <a:bodyPr/>
          <a:lstStyle/>
          <a:p>
            <a:fld id="{D71CD840-0E89-4F4B-BFA1-A0D7B2F6A8BF}" type="datetime1">
              <a:rPr lang="zh-TW" altLang="en-US" smtClean="0"/>
              <a:pPr/>
              <a:t>2016/5/17</a:t>
            </a:fld>
            <a:endParaRPr lang="zh-TW" altLang="en-US"/>
          </a:p>
        </p:txBody>
      </p:sp>
      <p:sp>
        <p:nvSpPr>
          <p:cNvPr id="4" name="投影片編號版面配置區 3"/>
          <p:cNvSpPr>
            <a:spLocks noGrp="1"/>
          </p:cNvSpPr>
          <p:nvPr>
            <p:ph type="sldNum" sz="quarter" idx="12"/>
          </p:nvPr>
        </p:nvSpPr>
        <p:spPr/>
        <p:txBody>
          <a:bodyPr>
            <a:normAutofit/>
          </a:bodyPr>
          <a:lstStyle/>
          <a:p>
            <a:fld id="{43D239BD-6D61-4DFE-922F-7CBF9DF9EB54}" type="slidenum">
              <a:rPr lang="zh-TW" altLang="en-US" smtClean="0"/>
              <a:pPr/>
              <a:t>22</a:t>
            </a:fld>
            <a:endParaRPr lang="zh-TW" altLang="en-US"/>
          </a:p>
        </p:txBody>
      </p:sp>
      <p:sp>
        <p:nvSpPr>
          <p:cNvPr id="5" name="內容版面配置區 4"/>
          <p:cNvSpPr>
            <a:spLocks noGrp="1"/>
          </p:cNvSpPr>
          <p:nvPr>
            <p:ph sz="quarter" idx="1"/>
          </p:nvPr>
        </p:nvSpPr>
        <p:spPr/>
        <p:txBody>
          <a:bodyPr/>
          <a:lstStyle/>
          <a:p>
            <a:pPr>
              <a:buNone/>
            </a:pPr>
            <a:r>
              <a:rPr lang="zh-TW" altLang="zh-TW" sz="2800" b="1" dirty="0" smtClean="0">
                <a:solidFill>
                  <a:srgbClr val="C00000"/>
                </a:solidFill>
              </a:rPr>
              <a:t>步驟 </a:t>
            </a:r>
            <a:r>
              <a:rPr lang="en-US" altLang="zh-TW" sz="2800" b="1" dirty="0" smtClean="0">
                <a:solidFill>
                  <a:srgbClr val="C00000"/>
                </a:solidFill>
              </a:rPr>
              <a:t>1.   </a:t>
            </a:r>
          </a:p>
          <a:p>
            <a:r>
              <a:rPr lang="zh-TW" altLang="zh-TW" sz="2800" b="1" dirty="0" smtClean="0"/>
              <a:t>假設值 </a:t>
            </a:r>
            <a:r>
              <a:rPr lang="en-US" altLang="zh-TW" sz="2800" b="1" i="1" dirty="0" smtClean="0"/>
              <a:t>μ</a:t>
            </a:r>
            <a:r>
              <a:rPr lang="en-US" altLang="zh-TW" sz="2800" b="1" baseline="-25000" dirty="0" smtClean="0"/>
              <a:t>0</a:t>
            </a:r>
            <a:r>
              <a:rPr lang="zh-TW" altLang="zh-TW" sz="2800" b="1" dirty="0" smtClean="0"/>
              <a:t>＝</a:t>
            </a:r>
            <a:r>
              <a:rPr lang="en-US" altLang="zh-TW" sz="2800" b="1" dirty="0" smtClean="0"/>
              <a:t>295</a:t>
            </a:r>
            <a:r>
              <a:rPr lang="zh-TW" altLang="zh-TW" sz="2800" b="1" dirty="0" smtClean="0"/>
              <a:t>，</a:t>
            </a:r>
            <a:r>
              <a:rPr lang="en-US" altLang="zh-TW" sz="2800" b="1" dirty="0" err="1" smtClean="0"/>
              <a:t>MaxFlight</a:t>
            </a:r>
            <a:r>
              <a:rPr lang="en-US" altLang="zh-TW" sz="2800" b="1" dirty="0" smtClean="0"/>
              <a:t> </a:t>
            </a:r>
            <a:r>
              <a:rPr lang="zh-TW" altLang="zh-TW" sz="2800" b="1" dirty="0" smtClean="0"/>
              <a:t>假設檢定的虛無假設與對立假設分別是：</a:t>
            </a:r>
            <a:br>
              <a:rPr lang="zh-TW" altLang="zh-TW" sz="2800" b="1" dirty="0" smtClean="0"/>
            </a:br>
            <a:r>
              <a:rPr lang="zh-TW" altLang="zh-TW" sz="2800" b="1" dirty="0" smtClean="0"/>
              <a:t>			</a:t>
            </a:r>
            <a:r>
              <a:rPr lang="pt-BR" altLang="zh-TW" sz="2800" b="1" i="1" dirty="0" smtClean="0"/>
              <a:t>H</a:t>
            </a:r>
            <a:r>
              <a:rPr lang="pt-BR" altLang="zh-TW" sz="2800" b="1" baseline="-25000" dirty="0" smtClean="0"/>
              <a:t>0</a:t>
            </a:r>
            <a:r>
              <a:rPr lang="pt-BR" altLang="zh-TW" sz="2800" b="1" dirty="0" smtClean="0"/>
              <a:t> : </a:t>
            </a:r>
            <a:r>
              <a:rPr lang="pt-BR" altLang="zh-TW" sz="2800" b="1" i="1" dirty="0" smtClean="0"/>
              <a:t>μ</a:t>
            </a:r>
            <a:r>
              <a:rPr lang="pt-BR" altLang="zh-TW" sz="2800" b="1" dirty="0" smtClean="0"/>
              <a:t> = 295</a:t>
            </a:r>
            <a:br>
              <a:rPr lang="pt-BR" altLang="zh-TW" sz="2800" b="1" dirty="0" smtClean="0"/>
            </a:br>
            <a:r>
              <a:rPr lang="pt-BR" altLang="zh-TW" sz="2800" b="1" dirty="0" smtClean="0"/>
              <a:t>			</a:t>
            </a:r>
            <a:r>
              <a:rPr lang="pt-BR" altLang="zh-TW" sz="2800" b="1" i="1" dirty="0" smtClean="0"/>
              <a:t>H</a:t>
            </a:r>
            <a:r>
              <a:rPr lang="pt-BR" altLang="zh-TW" sz="2800" b="1" baseline="-25000" dirty="0" smtClean="0"/>
              <a:t>1</a:t>
            </a:r>
            <a:r>
              <a:rPr lang="pt-BR" altLang="zh-TW" sz="2800" b="1" dirty="0" smtClean="0"/>
              <a:t> : </a:t>
            </a:r>
            <a:r>
              <a:rPr lang="pt-BR" altLang="zh-TW" sz="2800" b="1" i="1" dirty="0" smtClean="0"/>
              <a:t>μ</a:t>
            </a:r>
            <a:r>
              <a:rPr lang="pt-BR" altLang="zh-TW" sz="2800" b="1" dirty="0" smtClean="0"/>
              <a:t> ≠ 295</a:t>
            </a:r>
            <a:endParaRPr lang="zh-TW" altLang="zh-TW" sz="2800" b="1" dirty="0" smtClean="0"/>
          </a:p>
          <a:p>
            <a:pPr>
              <a:buNone/>
            </a:pPr>
            <a:r>
              <a:rPr lang="zh-TW" altLang="zh-TW" sz="2800" b="1" dirty="0" smtClean="0">
                <a:solidFill>
                  <a:srgbClr val="C00000"/>
                </a:solidFill>
              </a:rPr>
              <a:t>步驟 </a:t>
            </a:r>
            <a:r>
              <a:rPr lang="en-US" altLang="zh-TW" sz="2800" b="1" dirty="0" smtClean="0">
                <a:solidFill>
                  <a:srgbClr val="C00000"/>
                </a:solidFill>
              </a:rPr>
              <a:t>2.</a:t>
            </a:r>
          </a:p>
          <a:p>
            <a:r>
              <a:rPr lang="zh-TW" altLang="zh-TW" sz="2800" b="1" dirty="0" smtClean="0"/>
              <a:t>品管小組選擇 </a:t>
            </a:r>
            <a:r>
              <a:rPr lang="en-US" altLang="zh-TW" sz="2800" b="1" i="1" dirty="0" smtClean="0"/>
              <a:t>α</a:t>
            </a:r>
            <a:r>
              <a:rPr lang="en-US" altLang="zh-TW" sz="2800" b="1" dirty="0" smtClean="0"/>
              <a:t> </a:t>
            </a:r>
            <a:r>
              <a:rPr lang="zh-TW" altLang="zh-TW" sz="2800" b="1" dirty="0" smtClean="0"/>
              <a:t>＝</a:t>
            </a:r>
            <a:r>
              <a:rPr lang="en-US" altLang="zh-TW" sz="2800" b="1" dirty="0" smtClean="0"/>
              <a:t>0.05</a:t>
            </a:r>
            <a:r>
              <a:rPr lang="zh-TW" altLang="zh-TW" sz="2800" b="1" dirty="0" smtClean="0"/>
              <a:t>為檢定的顯著水準。</a:t>
            </a:r>
          </a:p>
          <a:p>
            <a:endParaRPr lang="zh-TW" altLang="en-US" dirty="0"/>
          </a:p>
        </p:txBody>
      </p:sp>
    </p:spTree>
    <p:extLst>
      <p:ext uri="{BB962C8B-B14F-4D97-AF65-F5344CB8AC3E}">
        <p14:creationId xmlns:p14="http://schemas.microsoft.com/office/powerpoint/2010/main" val="6520204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日期版面配置區 2"/>
          <p:cNvSpPr>
            <a:spLocks noGrp="1"/>
          </p:cNvSpPr>
          <p:nvPr>
            <p:ph type="dt" sz="half" idx="10"/>
          </p:nvPr>
        </p:nvSpPr>
        <p:spPr/>
        <p:txBody>
          <a:bodyPr/>
          <a:lstStyle/>
          <a:p>
            <a:fld id="{D71CD840-0E89-4F4B-BFA1-A0D7B2F6A8BF}" type="datetime1">
              <a:rPr lang="zh-TW" altLang="en-US" smtClean="0"/>
              <a:pPr/>
              <a:t>2016/5/17</a:t>
            </a:fld>
            <a:endParaRPr lang="zh-TW" altLang="en-US"/>
          </a:p>
        </p:txBody>
      </p:sp>
      <p:sp>
        <p:nvSpPr>
          <p:cNvPr id="4" name="投影片編號版面配置區 3"/>
          <p:cNvSpPr>
            <a:spLocks noGrp="1"/>
          </p:cNvSpPr>
          <p:nvPr>
            <p:ph type="sldNum" sz="quarter" idx="12"/>
          </p:nvPr>
        </p:nvSpPr>
        <p:spPr/>
        <p:txBody>
          <a:bodyPr>
            <a:normAutofit/>
          </a:bodyPr>
          <a:lstStyle/>
          <a:p>
            <a:fld id="{43D239BD-6D61-4DFE-922F-7CBF9DF9EB54}" type="slidenum">
              <a:rPr lang="zh-TW" altLang="en-US" smtClean="0"/>
              <a:pPr/>
              <a:t>23</a:t>
            </a:fld>
            <a:endParaRPr lang="zh-TW" altLang="en-US"/>
          </a:p>
        </p:txBody>
      </p:sp>
      <p:sp>
        <p:nvSpPr>
          <p:cNvPr id="5" name="內容版面配置區 4"/>
          <p:cNvSpPr>
            <a:spLocks noGrp="1"/>
          </p:cNvSpPr>
          <p:nvPr>
            <p:ph sz="quarter" idx="1"/>
          </p:nvPr>
        </p:nvSpPr>
        <p:spPr/>
        <p:txBody>
          <a:bodyPr/>
          <a:lstStyle/>
          <a:p>
            <a:pPr>
              <a:buNone/>
            </a:pPr>
            <a:r>
              <a:rPr lang="zh-TW" altLang="zh-TW" sz="2800" b="1" dirty="0" smtClean="0">
                <a:solidFill>
                  <a:srgbClr val="C00000"/>
                </a:solidFill>
              </a:rPr>
              <a:t>步驟 3.</a:t>
            </a:r>
          </a:p>
          <a:p>
            <a:r>
              <a:rPr lang="zh-TW" altLang="zh-TW" sz="2800" b="1" dirty="0" smtClean="0"/>
              <a:t>統計檢定量</a:t>
            </a:r>
          </a:p>
          <a:p>
            <a:endParaRPr lang="zh-TW" altLang="zh-TW" sz="2800" b="1" dirty="0" smtClean="0"/>
          </a:p>
          <a:p>
            <a:endParaRPr lang="zh-TW" altLang="zh-TW" sz="2800" b="1" dirty="0" smtClean="0"/>
          </a:p>
          <a:p>
            <a:r>
              <a:rPr lang="zh-TW" altLang="zh-TW" sz="2800" b="1" dirty="0" smtClean="0"/>
              <a:t>樣本資料：</a:t>
            </a:r>
            <a:r>
              <a:rPr lang="en-US" altLang="zh-TW" sz="2800" b="1" i="1" dirty="0" smtClean="0"/>
              <a:t>σ</a:t>
            </a:r>
            <a:r>
              <a:rPr lang="en-US" altLang="zh-TW" sz="2800" b="1" dirty="0" smtClean="0"/>
              <a:t> = 12 </a:t>
            </a:r>
            <a:r>
              <a:rPr lang="zh-TW" altLang="zh-TW" sz="2800" b="1" dirty="0" smtClean="0"/>
              <a:t>，樣本大小 </a:t>
            </a:r>
            <a:r>
              <a:rPr lang="en-US" altLang="zh-TW" sz="2800" b="1" i="1" dirty="0" smtClean="0"/>
              <a:t>n </a:t>
            </a:r>
            <a:r>
              <a:rPr lang="en-US" altLang="zh-TW" sz="2800" b="1" dirty="0" smtClean="0"/>
              <a:t>=50,      = 297.6 </a:t>
            </a:r>
            <a:r>
              <a:rPr lang="zh-TW" altLang="zh-TW" sz="2800" b="1" dirty="0" smtClean="0"/>
              <a:t>碼，因此統計檢定量是</a:t>
            </a:r>
          </a:p>
          <a:p>
            <a:endParaRPr lang="zh-TW" altLang="en-US" dirty="0"/>
          </a:p>
        </p:txBody>
      </p:sp>
      <p:graphicFrame>
        <p:nvGraphicFramePr>
          <p:cNvPr id="11266" name="Object 4"/>
          <p:cNvGraphicFramePr>
            <a:graphicFrameLocks noChangeAspect="1"/>
          </p:cNvGraphicFramePr>
          <p:nvPr/>
        </p:nvGraphicFramePr>
        <p:xfrm>
          <a:off x="3563888" y="2420888"/>
          <a:ext cx="1427162" cy="996950"/>
        </p:xfrm>
        <a:graphic>
          <a:graphicData uri="http://schemas.openxmlformats.org/presentationml/2006/ole">
            <mc:AlternateContent xmlns:mc="http://schemas.openxmlformats.org/markup-compatibility/2006">
              <mc:Choice xmlns:v="urn:schemas-microsoft-com:vml" Requires="v">
                <p:oleObj spid="_x0000_s7362" name="Equation" r:id="rId3" imgW="685800" imgH="419040" progId="Equation.DSMT4">
                  <p:embed/>
                </p:oleObj>
              </mc:Choice>
              <mc:Fallback>
                <p:oleObj name="Equation" r:id="rId3" imgW="685800" imgH="41904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63888" y="2420888"/>
                        <a:ext cx="1427162" cy="996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267" name="Object 6"/>
          <p:cNvGraphicFramePr>
            <a:graphicFrameLocks noChangeAspect="1"/>
          </p:cNvGraphicFramePr>
          <p:nvPr/>
        </p:nvGraphicFramePr>
        <p:xfrm>
          <a:off x="2771800" y="5013176"/>
          <a:ext cx="4189412" cy="901700"/>
        </p:xfrm>
        <a:graphic>
          <a:graphicData uri="http://schemas.openxmlformats.org/presentationml/2006/ole">
            <mc:AlternateContent xmlns:mc="http://schemas.openxmlformats.org/markup-compatibility/2006">
              <mc:Choice xmlns:v="urn:schemas-microsoft-com:vml" Requires="v">
                <p:oleObj spid="_x0000_s7363" name="Equation" r:id="rId5" imgW="1968480" imgH="419040" progId="Equation.DSMT4">
                  <p:embed/>
                </p:oleObj>
              </mc:Choice>
              <mc:Fallback>
                <p:oleObj name="Equation" r:id="rId5" imgW="1968480" imgH="41904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71800" y="5013176"/>
                        <a:ext cx="4189412" cy="901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268" name="Object 5"/>
          <p:cNvGraphicFramePr>
            <a:graphicFrameLocks noChangeAspect="1"/>
          </p:cNvGraphicFramePr>
          <p:nvPr>
            <p:extLst>
              <p:ext uri="{D42A27DB-BD31-4B8C-83A1-F6EECF244321}">
                <p14:modId xmlns:p14="http://schemas.microsoft.com/office/powerpoint/2010/main" val="764411925"/>
              </p:ext>
            </p:extLst>
          </p:nvPr>
        </p:nvGraphicFramePr>
        <p:xfrm>
          <a:off x="6825580" y="3789040"/>
          <a:ext cx="266700" cy="279400"/>
        </p:xfrm>
        <a:graphic>
          <a:graphicData uri="http://schemas.openxmlformats.org/presentationml/2006/ole">
            <mc:AlternateContent xmlns:mc="http://schemas.openxmlformats.org/markup-compatibility/2006">
              <mc:Choice xmlns:v="urn:schemas-microsoft-com:vml" Requires="v">
                <p:oleObj spid="_x0000_s7364" name="Equation" r:id="rId7" imgW="266400" imgH="279360" progId="Equation.DSMT4">
                  <p:embed/>
                </p:oleObj>
              </mc:Choice>
              <mc:Fallback>
                <p:oleObj name="Equation" r:id="rId7" imgW="266400" imgH="27936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825580" y="3789040"/>
                        <a:ext cx="266700" cy="279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9992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日期版面配置區 2"/>
          <p:cNvSpPr>
            <a:spLocks noGrp="1"/>
          </p:cNvSpPr>
          <p:nvPr>
            <p:ph type="dt" sz="half" idx="10"/>
          </p:nvPr>
        </p:nvSpPr>
        <p:spPr/>
        <p:txBody>
          <a:bodyPr/>
          <a:lstStyle/>
          <a:p>
            <a:fld id="{D71CD840-0E89-4F4B-BFA1-A0D7B2F6A8BF}" type="datetime1">
              <a:rPr lang="zh-TW" altLang="en-US" smtClean="0"/>
              <a:pPr/>
              <a:t>2016/5/17</a:t>
            </a:fld>
            <a:endParaRPr lang="zh-TW" altLang="en-US"/>
          </a:p>
        </p:txBody>
      </p:sp>
      <p:sp>
        <p:nvSpPr>
          <p:cNvPr id="4" name="投影片編號版面配置區 3"/>
          <p:cNvSpPr>
            <a:spLocks noGrp="1"/>
          </p:cNvSpPr>
          <p:nvPr>
            <p:ph type="sldNum" sz="quarter" idx="12"/>
          </p:nvPr>
        </p:nvSpPr>
        <p:spPr/>
        <p:txBody>
          <a:bodyPr>
            <a:normAutofit/>
          </a:bodyPr>
          <a:lstStyle/>
          <a:p>
            <a:fld id="{43D239BD-6D61-4DFE-922F-7CBF9DF9EB54}" type="slidenum">
              <a:rPr lang="zh-TW" altLang="en-US" smtClean="0"/>
              <a:pPr/>
              <a:t>24</a:t>
            </a:fld>
            <a:endParaRPr lang="zh-TW" altLang="en-US"/>
          </a:p>
        </p:txBody>
      </p:sp>
      <p:sp>
        <p:nvSpPr>
          <p:cNvPr id="5" name="內容版面配置區 4"/>
          <p:cNvSpPr>
            <a:spLocks noGrp="1"/>
          </p:cNvSpPr>
          <p:nvPr>
            <p:ph sz="quarter" idx="1"/>
          </p:nvPr>
        </p:nvSpPr>
        <p:spPr>
          <a:xfrm>
            <a:off x="611560" y="1700808"/>
            <a:ext cx="8153400" cy="4495800"/>
          </a:xfrm>
        </p:spPr>
        <p:txBody>
          <a:bodyPr>
            <a:normAutofit lnSpcReduction="10000"/>
          </a:bodyPr>
          <a:lstStyle/>
          <a:p>
            <a:pPr>
              <a:buNone/>
            </a:pPr>
            <a:r>
              <a:rPr lang="en-US" altLang="zh-TW" sz="2800" b="1" i="1" u="sng" dirty="0" smtClean="0"/>
              <a:t>p</a:t>
            </a:r>
            <a:r>
              <a:rPr lang="en-US" altLang="zh-TW" sz="2800" b="1" u="sng" dirty="0" smtClean="0"/>
              <a:t> </a:t>
            </a:r>
            <a:r>
              <a:rPr lang="zh-TW" altLang="zh-TW" sz="2800" b="1" u="sng" dirty="0" smtClean="0"/>
              <a:t>值法</a:t>
            </a:r>
          </a:p>
          <a:p>
            <a:pPr>
              <a:buNone/>
            </a:pPr>
            <a:r>
              <a:rPr lang="zh-TW" altLang="zh-TW" sz="2800" b="1" dirty="0" smtClean="0">
                <a:solidFill>
                  <a:srgbClr val="C00000"/>
                </a:solidFill>
              </a:rPr>
              <a:t>步驟 </a:t>
            </a:r>
            <a:r>
              <a:rPr lang="en-US" altLang="zh-TW" sz="2800" b="1" dirty="0" smtClean="0">
                <a:solidFill>
                  <a:srgbClr val="C00000"/>
                </a:solidFill>
              </a:rPr>
              <a:t>4.</a:t>
            </a:r>
          </a:p>
          <a:p>
            <a:r>
              <a:rPr lang="zh-TW" altLang="zh-TW" sz="2800" b="1" dirty="0" smtClean="0"/>
              <a:t>雙尾檢定的 </a:t>
            </a:r>
            <a:r>
              <a:rPr lang="en-US" altLang="zh-TW" sz="2800" b="1" i="1" dirty="0" smtClean="0"/>
              <a:t>p</a:t>
            </a:r>
            <a:r>
              <a:rPr lang="en-US" altLang="zh-TW" sz="2800" b="1" dirty="0" smtClean="0"/>
              <a:t> </a:t>
            </a:r>
            <a:r>
              <a:rPr lang="zh-TW" altLang="zh-TW" sz="2800" b="1" dirty="0" smtClean="0"/>
              <a:t>值是</a:t>
            </a:r>
            <a:br>
              <a:rPr lang="zh-TW" altLang="zh-TW" sz="2800" b="1" dirty="0" smtClean="0"/>
            </a:br>
            <a:r>
              <a:rPr lang="zh-TW" altLang="zh-TW" sz="2800" b="1" dirty="0" smtClean="0"/>
              <a:t> </a:t>
            </a:r>
            <a:r>
              <a:rPr lang="en-US" altLang="zh-TW" sz="2800" b="1" i="1" dirty="0" smtClean="0"/>
              <a:t>P</a:t>
            </a:r>
            <a:r>
              <a:rPr lang="en-US" altLang="zh-TW" sz="2800" b="1" dirty="0" smtClean="0"/>
              <a:t>(</a:t>
            </a:r>
            <a:r>
              <a:rPr lang="en-US" altLang="zh-TW" sz="2800" b="1" i="1" dirty="0" smtClean="0"/>
              <a:t>z</a:t>
            </a:r>
            <a:r>
              <a:rPr lang="en-US" altLang="zh-TW" sz="2800" b="1" dirty="0" smtClean="0"/>
              <a:t> ≤ -1.53) + </a:t>
            </a:r>
            <a:r>
              <a:rPr lang="en-US" altLang="zh-TW" sz="2800" b="1" i="1" dirty="0" smtClean="0"/>
              <a:t>P</a:t>
            </a:r>
            <a:r>
              <a:rPr lang="en-US" altLang="zh-TW" sz="2800" b="1" dirty="0" smtClean="0"/>
              <a:t>(</a:t>
            </a:r>
            <a:r>
              <a:rPr lang="en-US" altLang="zh-TW" sz="2800" b="1" i="1" dirty="0" smtClean="0"/>
              <a:t>z</a:t>
            </a:r>
            <a:r>
              <a:rPr lang="en-US" altLang="zh-TW" sz="2800" b="1" dirty="0" smtClean="0"/>
              <a:t> ≥ 1.53)= 2(0.0630) = 0.1260</a:t>
            </a:r>
          </a:p>
          <a:p>
            <a:endParaRPr lang="zh-TW" altLang="zh-TW" sz="2800" b="1" dirty="0" smtClean="0"/>
          </a:p>
          <a:p>
            <a:pPr>
              <a:buNone/>
            </a:pPr>
            <a:r>
              <a:rPr lang="zh-TW" altLang="zh-TW" sz="2800" b="1" dirty="0" smtClean="0">
                <a:solidFill>
                  <a:srgbClr val="C00000"/>
                </a:solidFill>
              </a:rPr>
              <a:t>步驟 </a:t>
            </a:r>
            <a:r>
              <a:rPr lang="en-US" altLang="zh-TW" sz="2800" b="1" dirty="0" smtClean="0">
                <a:solidFill>
                  <a:srgbClr val="C00000"/>
                </a:solidFill>
              </a:rPr>
              <a:t>5.</a:t>
            </a:r>
          </a:p>
          <a:p>
            <a:r>
              <a:rPr lang="zh-TW" altLang="zh-TW" sz="2800" b="1" dirty="0" smtClean="0"/>
              <a:t>比較 </a:t>
            </a:r>
            <a:r>
              <a:rPr lang="zh-TW" altLang="zh-TW" sz="2800" b="1" i="1" dirty="0" smtClean="0"/>
              <a:t>p </a:t>
            </a:r>
            <a:r>
              <a:rPr lang="zh-TW" altLang="zh-TW" sz="2800" b="1" dirty="0" smtClean="0"/>
              <a:t>值與顯著水準，以判斷是否拒絕虛無假設，顯著水準 </a:t>
            </a:r>
            <a:r>
              <a:rPr lang="zh-TW" altLang="zh-TW" sz="2800" b="1" i="1" dirty="0" smtClean="0"/>
              <a:t>α</a:t>
            </a:r>
            <a:r>
              <a:rPr lang="zh-TW" altLang="zh-TW" sz="2800" b="1" dirty="0" smtClean="0"/>
              <a:t> ＝ 0.05，因為 </a:t>
            </a:r>
            <a:r>
              <a:rPr lang="zh-TW" altLang="zh-TW" sz="2800" b="1" i="1" dirty="0" smtClean="0"/>
              <a:t>p </a:t>
            </a:r>
            <a:r>
              <a:rPr lang="zh-TW" altLang="zh-TW" sz="2800" b="1" dirty="0" smtClean="0"/>
              <a:t>值＝0.1260 &gt; 0.05，所以不拒絕 </a:t>
            </a:r>
            <a:r>
              <a:rPr lang="zh-TW" altLang="zh-TW" sz="2800" b="1" i="1" dirty="0" smtClean="0"/>
              <a:t>H</a:t>
            </a:r>
            <a:r>
              <a:rPr lang="zh-TW" altLang="zh-TW" sz="2800" b="1" baseline="-25000" dirty="0" smtClean="0"/>
              <a:t>0</a:t>
            </a:r>
            <a:r>
              <a:rPr lang="zh-TW" altLang="zh-TW" sz="2800" b="1" dirty="0" smtClean="0"/>
              <a:t>。由於不拒絕虛無假設，</a:t>
            </a:r>
            <a:r>
              <a:rPr lang="zh-TW" altLang="zh-TW" sz="2800" b="1" dirty="0" smtClean="0">
                <a:solidFill>
                  <a:srgbClr val="C00000"/>
                </a:solidFill>
              </a:rPr>
              <a:t>MaxFlight無須對製程進行調整</a:t>
            </a:r>
            <a:r>
              <a:rPr lang="zh-TW" altLang="zh-TW" sz="2800" b="1" dirty="0" smtClean="0"/>
              <a:t>。</a:t>
            </a:r>
          </a:p>
          <a:p>
            <a:endParaRPr lang="zh-TW" altLang="en-US" dirty="0"/>
          </a:p>
        </p:txBody>
      </p:sp>
    </p:spTree>
    <p:extLst>
      <p:ext uri="{BB962C8B-B14F-4D97-AF65-F5344CB8AC3E}">
        <p14:creationId xmlns:p14="http://schemas.microsoft.com/office/powerpoint/2010/main" val="29992435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日期版面配置區 2"/>
          <p:cNvSpPr>
            <a:spLocks noGrp="1"/>
          </p:cNvSpPr>
          <p:nvPr>
            <p:ph type="dt" sz="half" idx="10"/>
          </p:nvPr>
        </p:nvSpPr>
        <p:spPr/>
        <p:txBody>
          <a:bodyPr/>
          <a:lstStyle/>
          <a:p>
            <a:fld id="{D71CD840-0E89-4F4B-BFA1-A0D7B2F6A8BF}" type="datetime1">
              <a:rPr lang="zh-TW" altLang="en-US" smtClean="0"/>
              <a:pPr/>
              <a:t>2016/5/17</a:t>
            </a:fld>
            <a:endParaRPr lang="zh-TW" altLang="en-US"/>
          </a:p>
        </p:txBody>
      </p:sp>
      <p:sp>
        <p:nvSpPr>
          <p:cNvPr id="4" name="投影片編號版面配置區 3"/>
          <p:cNvSpPr>
            <a:spLocks noGrp="1"/>
          </p:cNvSpPr>
          <p:nvPr>
            <p:ph type="sldNum" sz="quarter" idx="12"/>
          </p:nvPr>
        </p:nvSpPr>
        <p:spPr/>
        <p:txBody>
          <a:bodyPr>
            <a:normAutofit/>
          </a:bodyPr>
          <a:lstStyle/>
          <a:p>
            <a:fld id="{43D239BD-6D61-4DFE-922F-7CBF9DF9EB54}" type="slidenum">
              <a:rPr lang="zh-TW" altLang="en-US" smtClean="0"/>
              <a:pPr/>
              <a:t>25</a:t>
            </a:fld>
            <a:endParaRPr lang="zh-TW" altLang="en-US"/>
          </a:p>
        </p:txBody>
      </p:sp>
      <p:sp>
        <p:nvSpPr>
          <p:cNvPr id="5" name="內容版面配置區 4"/>
          <p:cNvSpPr>
            <a:spLocks noGrp="1"/>
          </p:cNvSpPr>
          <p:nvPr>
            <p:ph sz="quarter" idx="1"/>
          </p:nvPr>
        </p:nvSpPr>
        <p:spPr/>
        <p:txBody>
          <a:bodyPr/>
          <a:lstStyle/>
          <a:p>
            <a:endParaRPr lang="zh-TW" altLang="en-US"/>
          </a:p>
        </p:txBody>
      </p:sp>
      <p:pic>
        <p:nvPicPr>
          <p:cNvPr id="12290" name="Picture 8"/>
          <p:cNvPicPr>
            <a:picLocks noChangeAspect="1" noChangeArrowheads="1"/>
          </p:cNvPicPr>
          <p:nvPr/>
        </p:nvPicPr>
        <p:blipFill>
          <a:blip r:embed="rId2" cstate="print"/>
          <a:srcRect/>
          <a:stretch>
            <a:fillRect/>
          </a:stretch>
        </p:blipFill>
        <p:spPr bwMode="auto">
          <a:xfrm>
            <a:off x="0" y="548680"/>
            <a:ext cx="9153459" cy="4608512"/>
          </a:xfrm>
          <a:prstGeom prst="rect">
            <a:avLst/>
          </a:prstGeom>
          <a:noFill/>
          <a:ln w="9525">
            <a:noFill/>
            <a:miter lim="800000"/>
            <a:headEnd/>
            <a:tailEnd/>
          </a:ln>
        </p:spPr>
      </p:pic>
    </p:spTree>
    <p:extLst>
      <p:ext uri="{BB962C8B-B14F-4D97-AF65-F5344CB8AC3E}">
        <p14:creationId xmlns:p14="http://schemas.microsoft.com/office/powerpoint/2010/main" val="2860971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日期版面配置區 2"/>
          <p:cNvSpPr>
            <a:spLocks noGrp="1"/>
          </p:cNvSpPr>
          <p:nvPr>
            <p:ph type="dt" sz="half" idx="10"/>
          </p:nvPr>
        </p:nvSpPr>
        <p:spPr/>
        <p:txBody>
          <a:bodyPr/>
          <a:lstStyle/>
          <a:p>
            <a:fld id="{D71CD840-0E89-4F4B-BFA1-A0D7B2F6A8BF}" type="datetime1">
              <a:rPr lang="zh-TW" altLang="en-US" smtClean="0"/>
              <a:pPr/>
              <a:t>2016/5/17</a:t>
            </a:fld>
            <a:endParaRPr lang="zh-TW" altLang="en-US"/>
          </a:p>
        </p:txBody>
      </p:sp>
      <p:sp>
        <p:nvSpPr>
          <p:cNvPr id="4" name="投影片編號版面配置區 3"/>
          <p:cNvSpPr>
            <a:spLocks noGrp="1"/>
          </p:cNvSpPr>
          <p:nvPr>
            <p:ph type="sldNum" sz="quarter" idx="12"/>
          </p:nvPr>
        </p:nvSpPr>
        <p:spPr/>
        <p:txBody>
          <a:bodyPr>
            <a:normAutofit/>
          </a:bodyPr>
          <a:lstStyle/>
          <a:p>
            <a:fld id="{43D239BD-6D61-4DFE-922F-7CBF9DF9EB54}" type="slidenum">
              <a:rPr lang="zh-TW" altLang="en-US" smtClean="0"/>
              <a:pPr/>
              <a:t>26</a:t>
            </a:fld>
            <a:endParaRPr lang="zh-TW" altLang="en-US"/>
          </a:p>
        </p:txBody>
      </p:sp>
      <p:sp>
        <p:nvSpPr>
          <p:cNvPr id="5" name="內容版面配置區 4"/>
          <p:cNvSpPr>
            <a:spLocks noGrp="1"/>
          </p:cNvSpPr>
          <p:nvPr>
            <p:ph sz="quarter" idx="1"/>
          </p:nvPr>
        </p:nvSpPr>
        <p:spPr/>
        <p:txBody>
          <a:bodyPr/>
          <a:lstStyle/>
          <a:p>
            <a:pPr>
              <a:buNone/>
            </a:pPr>
            <a:r>
              <a:rPr lang="zh-TW" altLang="zh-TW" sz="2800" b="1" u="sng" dirty="0" smtClean="0"/>
              <a:t>臨界值法</a:t>
            </a:r>
          </a:p>
          <a:p>
            <a:pPr>
              <a:buNone/>
            </a:pPr>
            <a:r>
              <a:rPr lang="zh-TW" altLang="zh-TW" sz="2800" b="1" dirty="0" smtClean="0">
                <a:solidFill>
                  <a:srgbClr val="C00000"/>
                </a:solidFill>
              </a:rPr>
              <a:t>步驟 </a:t>
            </a:r>
            <a:r>
              <a:rPr lang="en-US" altLang="zh-TW" sz="2800" b="1" dirty="0" smtClean="0">
                <a:solidFill>
                  <a:srgbClr val="C00000"/>
                </a:solidFill>
              </a:rPr>
              <a:t>4</a:t>
            </a:r>
            <a:r>
              <a:rPr lang="en-US" altLang="zh-TW" sz="2800" b="1" dirty="0" smtClean="0"/>
              <a:t>.</a:t>
            </a:r>
          </a:p>
          <a:p>
            <a:r>
              <a:rPr lang="zh-TW" altLang="zh-TW" sz="2800" b="1" dirty="0" smtClean="0"/>
              <a:t>顯著水準 </a:t>
            </a:r>
            <a:r>
              <a:rPr lang="en-US" altLang="zh-TW" sz="2800" b="1" dirty="0" smtClean="0"/>
              <a:t>α </a:t>
            </a:r>
            <a:r>
              <a:rPr lang="zh-TW" altLang="zh-TW" sz="2800" b="1" dirty="0" smtClean="0"/>
              <a:t>＝</a:t>
            </a:r>
            <a:r>
              <a:rPr lang="en-US" altLang="zh-TW" sz="2800" b="1" dirty="0" smtClean="0"/>
              <a:t>0.05</a:t>
            </a:r>
            <a:r>
              <a:rPr lang="zh-TW" altLang="zh-TW" sz="2800" b="1" dirty="0" smtClean="0"/>
              <a:t>，位於兩尾的臨界值以外的面積各為 </a:t>
            </a:r>
            <a:r>
              <a:rPr lang="en-US" altLang="zh-TW" sz="2800" b="1" dirty="0" smtClean="0"/>
              <a:t>α /2</a:t>
            </a:r>
            <a:r>
              <a:rPr lang="zh-TW" altLang="zh-TW" sz="2800" b="1" dirty="0" smtClean="0"/>
              <a:t>＝</a:t>
            </a:r>
            <a:r>
              <a:rPr lang="en-US" altLang="zh-TW" sz="2800" b="1" dirty="0" smtClean="0"/>
              <a:t>0.05/2</a:t>
            </a:r>
            <a:r>
              <a:rPr lang="zh-TW" altLang="zh-TW" sz="2800" b="1" dirty="0" smtClean="0"/>
              <a:t>＝</a:t>
            </a:r>
            <a:r>
              <a:rPr lang="en-US" altLang="zh-TW" sz="2800" b="1" dirty="0" smtClean="0"/>
              <a:t>0.025</a:t>
            </a:r>
            <a:r>
              <a:rPr lang="zh-TW" altLang="zh-TW" sz="2800" b="1" dirty="0" smtClean="0"/>
              <a:t>。</a:t>
            </a:r>
          </a:p>
          <a:p>
            <a:r>
              <a:rPr lang="zh-TW" altLang="zh-TW" sz="2800" b="1" dirty="0" smtClean="0"/>
              <a:t>查標準常態分配表可知，檢定統計量的臨界值是－</a:t>
            </a:r>
            <a:r>
              <a:rPr lang="en-US" altLang="zh-TW" sz="2800" b="1" i="1" dirty="0" smtClean="0"/>
              <a:t>z</a:t>
            </a:r>
            <a:r>
              <a:rPr lang="en-US" altLang="zh-TW" sz="2800" b="1" baseline="-25000" dirty="0" smtClean="0"/>
              <a:t>0.025</a:t>
            </a:r>
            <a:r>
              <a:rPr lang="zh-TW" altLang="zh-TW" sz="2800" b="1" dirty="0" smtClean="0"/>
              <a:t>＝－</a:t>
            </a:r>
            <a:r>
              <a:rPr lang="en-US" altLang="zh-TW" sz="2800" b="1" dirty="0" smtClean="0"/>
              <a:t>1.96 </a:t>
            </a:r>
            <a:r>
              <a:rPr lang="zh-TW" altLang="zh-TW" sz="2800" b="1" dirty="0" smtClean="0"/>
              <a:t>與 </a:t>
            </a:r>
            <a:r>
              <a:rPr lang="en-US" altLang="zh-TW" sz="2800" b="1" i="1" dirty="0" smtClean="0"/>
              <a:t>z</a:t>
            </a:r>
            <a:r>
              <a:rPr lang="en-US" altLang="zh-TW" sz="2800" b="1" baseline="-25000" dirty="0" smtClean="0"/>
              <a:t>0.025</a:t>
            </a:r>
            <a:r>
              <a:rPr lang="zh-TW" altLang="zh-TW" sz="2800" b="1" dirty="0" smtClean="0"/>
              <a:t>＝</a:t>
            </a:r>
            <a:r>
              <a:rPr lang="en-US" altLang="zh-TW" sz="2800" b="1" dirty="0" smtClean="0"/>
              <a:t>1.96</a:t>
            </a:r>
            <a:r>
              <a:rPr lang="zh-TW" altLang="zh-TW" sz="2800" b="1" dirty="0" smtClean="0"/>
              <a:t>。</a:t>
            </a:r>
          </a:p>
          <a:p>
            <a:endParaRPr lang="zh-TW" altLang="en-US" dirty="0"/>
          </a:p>
        </p:txBody>
      </p:sp>
    </p:spTree>
    <p:extLst>
      <p:ext uri="{BB962C8B-B14F-4D97-AF65-F5344CB8AC3E}">
        <p14:creationId xmlns:p14="http://schemas.microsoft.com/office/powerpoint/2010/main" val="10216992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日期版面配置區 2"/>
          <p:cNvSpPr>
            <a:spLocks noGrp="1"/>
          </p:cNvSpPr>
          <p:nvPr>
            <p:ph type="dt" sz="half" idx="10"/>
          </p:nvPr>
        </p:nvSpPr>
        <p:spPr/>
        <p:txBody>
          <a:bodyPr/>
          <a:lstStyle/>
          <a:p>
            <a:fld id="{D71CD840-0E89-4F4B-BFA1-A0D7B2F6A8BF}" type="datetime1">
              <a:rPr lang="zh-TW" altLang="en-US" smtClean="0"/>
              <a:pPr/>
              <a:t>2016/5/17</a:t>
            </a:fld>
            <a:endParaRPr lang="zh-TW" altLang="en-US"/>
          </a:p>
        </p:txBody>
      </p:sp>
      <p:sp>
        <p:nvSpPr>
          <p:cNvPr id="4" name="投影片編號版面配置區 3"/>
          <p:cNvSpPr>
            <a:spLocks noGrp="1"/>
          </p:cNvSpPr>
          <p:nvPr>
            <p:ph type="sldNum" sz="quarter" idx="12"/>
          </p:nvPr>
        </p:nvSpPr>
        <p:spPr/>
        <p:txBody>
          <a:bodyPr>
            <a:normAutofit/>
          </a:bodyPr>
          <a:lstStyle/>
          <a:p>
            <a:fld id="{43D239BD-6D61-4DFE-922F-7CBF9DF9EB54}" type="slidenum">
              <a:rPr lang="zh-TW" altLang="en-US" smtClean="0"/>
              <a:pPr/>
              <a:t>27</a:t>
            </a:fld>
            <a:endParaRPr lang="zh-TW" altLang="en-US"/>
          </a:p>
        </p:txBody>
      </p:sp>
      <p:sp>
        <p:nvSpPr>
          <p:cNvPr id="5" name="內容版面配置區 4"/>
          <p:cNvSpPr>
            <a:spLocks noGrp="1"/>
          </p:cNvSpPr>
          <p:nvPr>
            <p:ph sz="quarter" idx="1"/>
          </p:nvPr>
        </p:nvSpPr>
        <p:spPr/>
        <p:txBody>
          <a:bodyPr/>
          <a:lstStyle/>
          <a:p>
            <a:endParaRPr lang="zh-TW" altLang="en-US"/>
          </a:p>
        </p:txBody>
      </p:sp>
      <p:pic>
        <p:nvPicPr>
          <p:cNvPr id="13314" name="Picture 10" descr="c"/>
          <p:cNvPicPr>
            <a:picLocks noChangeAspect="1" noChangeArrowheads="1"/>
          </p:cNvPicPr>
          <p:nvPr/>
        </p:nvPicPr>
        <p:blipFill>
          <a:blip r:embed="rId2" cstate="print"/>
          <a:srcRect/>
          <a:stretch>
            <a:fillRect/>
          </a:stretch>
        </p:blipFill>
        <p:spPr bwMode="auto">
          <a:xfrm>
            <a:off x="0" y="620688"/>
            <a:ext cx="9197949" cy="4536504"/>
          </a:xfrm>
          <a:prstGeom prst="rect">
            <a:avLst/>
          </a:prstGeom>
          <a:noFill/>
          <a:ln w="9525">
            <a:noFill/>
            <a:miter lim="800000"/>
            <a:headEnd/>
            <a:tailEnd/>
          </a:ln>
        </p:spPr>
      </p:pic>
    </p:spTree>
    <p:extLst>
      <p:ext uri="{BB962C8B-B14F-4D97-AF65-F5344CB8AC3E}">
        <p14:creationId xmlns:p14="http://schemas.microsoft.com/office/powerpoint/2010/main" val="12368772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日期版面配置區 2"/>
          <p:cNvSpPr>
            <a:spLocks noGrp="1"/>
          </p:cNvSpPr>
          <p:nvPr>
            <p:ph type="dt" sz="half" idx="10"/>
          </p:nvPr>
        </p:nvSpPr>
        <p:spPr/>
        <p:txBody>
          <a:bodyPr/>
          <a:lstStyle/>
          <a:p>
            <a:fld id="{D71CD840-0E89-4F4B-BFA1-A0D7B2F6A8BF}" type="datetime1">
              <a:rPr lang="zh-TW" altLang="en-US" smtClean="0"/>
              <a:pPr/>
              <a:t>2016/5/17</a:t>
            </a:fld>
            <a:endParaRPr lang="zh-TW" altLang="en-US"/>
          </a:p>
        </p:txBody>
      </p:sp>
      <p:sp>
        <p:nvSpPr>
          <p:cNvPr id="4" name="投影片編號版面配置區 3"/>
          <p:cNvSpPr>
            <a:spLocks noGrp="1"/>
          </p:cNvSpPr>
          <p:nvPr>
            <p:ph type="sldNum" sz="quarter" idx="12"/>
          </p:nvPr>
        </p:nvSpPr>
        <p:spPr/>
        <p:txBody>
          <a:bodyPr>
            <a:normAutofit/>
          </a:bodyPr>
          <a:lstStyle/>
          <a:p>
            <a:fld id="{43D239BD-6D61-4DFE-922F-7CBF9DF9EB54}" type="slidenum">
              <a:rPr lang="zh-TW" altLang="en-US" smtClean="0"/>
              <a:pPr/>
              <a:t>28</a:t>
            </a:fld>
            <a:endParaRPr lang="zh-TW" altLang="en-US"/>
          </a:p>
        </p:txBody>
      </p:sp>
      <p:sp>
        <p:nvSpPr>
          <p:cNvPr id="5" name="內容版面配置區 4"/>
          <p:cNvSpPr>
            <a:spLocks noGrp="1"/>
          </p:cNvSpPr>
          <p:nvPr>
            <p:ph sz="quarter" idx="1"/>
          </p:nvPr>
        </p:nvSpPr>
        <p:spPr/>
        <p:txBody>
          <a:bodyPr/>
          <a:lstStyle/>
          <a:p>
            <a:pPr>
              <a:buNone/>
            </a:pPr>
            <a:r>
              <a:rPr lang="zh-TW" altLang="zh-TW" sz="2800" b="1" dirty="0" smtClean="0">
                <a:solidFill>
                  <a:srgbClr val="C00000"/>
                </a:solidFill>
              </a:rPr>
              <a:t>步驟 </a:t>
            </a:r>
            <a:r>
              <a:rPr lang="en-US" altLang="zh-TW" sz="2800" b="1" dirty="0" smtClean="0">
                <a:solidFill>
                  <a:srgbClr val="C00000"/>
                </a:solidFill>
              </a:rPr>
              <a:t>5.</a:t>
            </a:r>
          </a:p>
          <a:p>
            <a:r>
              <a:rPr lang="zh-TW" altLang="zh-TW" sz="2800" b="1" dirty="0" smtClean="0"/>
              <a:t>因此，運用臨界值法雙尾檢定的</a:t>
            </a:r>
            <a:r>
              <a:rPr lang="zh-TW" altLang="en-US" sz="2800" b="1" dirty="0" smtClean="0"/>
              <a:t>決策</a:t>
            </a:r>
            <a:r>
              <a:rPr lang="zh-TW" altLang="zh-TW" sz="2800" b="1" dirty="0" smtClean="0"/>
              <a:t>法則是</a:t>
            </a:r>
            <a:br>
              <a:rPr lang="zh-TW" altLang="zh-TW" sz="2800" b="1" dirty="0" smtClean="0"/>
            </a:br>
            <a:endParaRPr lang="zh-TW" altLang="zh-TW" sz="2800" b="1" dirty="0" smtClean="0"/>
          </a:p>
          <a:p>
            <a:r>
              <a:rPr lang="zh-TW" altLang="zh-TW" sz="2800" b="1" dirty="0" smtClean="0">
                <a:solidFill>
                  <a:srgbClr val="C00000"/>
                </a:solidFill>
              </a:rPr>
              <a:t>若 </a:t>
            </a:r>
            <a:r>
              <a:rPr lang="en-US" altLang="zh-TW" sz="2800" b="1" i="1" dirty="0" smtClean="0">
                <a:solidFill>
                  <a:srgbClr val="C00000"/>
                </a:solidFill>
              </a:rPr>
              <a:t>z</a:t>
            </a:r>
            <a:r>
              <a:rPr lang="en-US" altLang="zh-TW" sz="2800" b="1" dirty="0" smtClean="0">
                <a:solidFill>
                  <a:srgbClr val="C00000"/>
                </a:solidFill>
              </a:rPr>
              <a:t> &lt;</a:t>
            </a:r>
            <a:r>
              <a:rPr lang="zh-TW" altLang="zh-TW" sz="2800" b="1" dirty="0" smtClean="0">
                <a:solidFill>
                  <a:srgbClr val="C00000"/>
                </a:solidFill>
              </a:rPr>
              <a:t>－</a:t>
            </a:r>
            <a:r>
              <a:rPr lang="en-US" altLang="zh-TW" sz="2800" b="1" dirty="0" smtClean="0">
                <a:solidFill>
                  <a:srgbClr val="C00000"/>
                </a:solidFill>
              </a:rPr>
              <a:t>1.96 </a:t>
            </a:r>
            <a:r>
              <a:rPr lang="zh-TW" altLang="zh-TW" sz="2800" b="1" dirty="0" smtClean="0">
                <a:solidFill>
                  <a:srgbClr val="C00000"/>
                </a:solidFill>
              </a:rPr>
              <a:t>或 </a:t>
            </a:r>
            <a:r>
              <a:rPr lang="en-US" altLang="zh-TW" sz="2800" b="1" i="1" dirty="0" smtClean="0">
                <a:solidFill>
                  <a:srgbClr val="C00000"/>
                </a:solidFill>
              </a:rPr>
              <a:t>z</a:t>
            </a:r>
            <a:r>
              <a:rPr lang="en-US" altLang="zh-TW" sz="2800" b="1" dirty="0" smtClean="0">
                <a:solidFill>
                  <a:srgbClr val="C00000"/>
                </a:solidFill>
              </a:rPr>
              <a:t> &gt;1.96</a:t>
            </a:r>
            <a:r>
              <a:rPr lang="zh-TW" altLang="zh-TW" sz="2800" b="1" dirty="0" smtClean="0">
                <a:solidFill>
                  <a:srgbClr val="C00000"/>
                </a:solidFill>
              </a:rPr>
              <a:t>，則拒絕</a:t>
            </a:r>
            <a:r>
              <a:rPr lang="en-US" altLang="zh-TW" sz="2800" b="1" i="1" dirty="0" smtClean="0">
                <a:solidFill>
                  <a:srgbClr val="C00000"/>
                </a:solidFill>
              </a:rPr>
              <a:t>H</a:t>
            </a:r>
            <a:r>
              <a:rPr lang="en-US" altLang="zh-TW" sz="2800" b="1" baseline="-25000" dirty="0" smtClean="0">
                <a:solidFill>
                  <a:srgbClr val="C00000"/>
                </a:solidFill>
              </a:rPr>
              <a:t>0</a:t>
            </a:r>
          </a:p>
          <a:p>
            <a:endParaRPr lang="en-US" altLang="zh-TW" sz="2800" b="1" baseline="-25000" dirty="0" smtClean="0"/>
          </a:p>
          <a:p>
            <a:r>
              <a:rPr lang="zh-TW" altLang="zh-TW" sz="2800" b="1" dirty="0" smtClean="0"/>
              <a:t>由於 MaxFlight 問題的假設檢定量為 </a:t>
            </a:r>
            <a:r>
              <a:rPr lang="en-US" altLang="zh-TW" sz="2800" b="1" i="1" dirty="0" smtClean="0"/>
              <a:t>z</a:t>
            </a:r>
            <a:r>
              <a:rPr lang="zh-TW" altLang="zh-TW" sz="2800" b="1" dirty="0" smtClean="0"/>
              <a:t>＝</a:t>
            </a:r>
            <a:r>
              <a:rPr lang="en-US" altLang="zh-TW" sz="2800" b="1" dirty="0" smtClean="0"/>
              <a:t>1.53</a:t>
            </a:r>
            <a:r>
              <a:rPr lang="zh-TW" altLang="zh-TW" sz="2800" b="1" dirty="0" smtClean="0"/>
              <a:t>，表示在 0.05 的顯著水準下，</a:t>
            </a:r>
            <a:r>
              <a:rPr lang="zh-TW" altLang="en-US" sz="2800" b="1" dirty="0" smtClean="0">
                <a:solidFill>
                  <a:srgbClr val="C00000"/>
                </a:solidFill>
              </a:rPr>
              <a:t>沒有足夠</a:t>
            </a:r>
            <a:r>
              <a:rPr lang="zh-TW" altLang="zh-TW" sz="2800" b="1" dirty="0" smtClean="0">
                <a:solidFill>
                  <a:srgbClr val="C00000"/>
                </a:solidFill>
              </a:rPr>
              <a:t>證據</a:t>
            </a:r>
            <a:r>
              <a:rPr lang="zh-TW" altLang="en-US" sz="2800" b="1" dirty="0" smtClean="0">
                <a:solidFill>
                  <a:srgbClr val="C00000"/>
                </a:solidFill>
              </a:rPr>
              <a:t>顯示</a:t>
            </a:r>
            <a:r>
              <a:rPr lang="en-US" altLang="zh-TW" sz="2800" b="1" dirty="0" err="1" smtClean="0">
                <a:solidFill>
                  <a:srgbClr val="C00000"/>
                </a:solidFill>
              </a:rPr>
              <a:t>高爾夫球的平均移動距離</a:t>
            </a:r>
            <a:r>
              <a:rPr lang="zh-TW" altLang="en-US" sz="2800" b="1" dirty="0" smtClean="0">
                <a:solidFill>
                  <a:srgbClr val="C00000"/>
                </a:solidFill>
              </a:rPr>
              <a:t>不</a:t>
            </a:r>
            <a:r>
              <a:rPr lang="en-US" altLang="zh-TW" sz="2800" b="1" dirty="0" smtClean="0">
                <a:solidFill>
                  <a:srgbClr val="C00000"/>
                </a:solidFill>
              </a:rPr>
              <a:t>是 295 碼</a:t>
            </a:r>
            <a:r>
              <a:rPr lang="zh-TW" altLang="zh-TW" sz="2800" b="1" dirty="0" smtClean="0"/>
              <a:t>。</a:t>
            </a:r>
          </a:p>
          <a:p>
            <a:endParaRPr lang="zh-TW" altLang="en-US" dirty="0"/>
          </a:p>
        </p:txBody>
      </p:sp>
    </p:spTree>
    <p:extLst>
      <p:ext uri="{BB962C8B-B14F-4D97-AF65-F5344CB8AC3E}">
        <p14:creationId xmlns:p14="http://schemas.microsoft.com/office/powerpoint/2010/main" val="13356282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a:t>z</a:t>
            </a:r>
            <a:r>
              <a:rPr lang="zh-TW" altLang="en-US" b="1" dirty="0"/>
              <a:t>檢定 </a:t>
            </a:r>
            <a:r>
              <a:rPr lang="en-US" altLang="zh-TW" b="1" dirty="0"/>
              <a:t>(</a:t>
            </a:r>
            <a:r>
              <a:rPr lang="zh-TW" altLang="en-US" b="1" dirty="0"/>
              <a:t>母體標準差</a:t>
            </a:r>
            <a:r>
              <a:rPr lang="en-US" altLang="zh-TW" b="1" dirty="0"/>
              <a:t>σ</a:t>
            </a:r>
            <a:r>
              <a:rPr lang="zh-TW" altLang="en-US" b="1" dirty="0"/>
              <a:t>已知</a:t>
            </a:r>
            <a:r>
              <a:rPr lang="en-US" altLang="zh-TW" b="1" dirty="0"/>
              <a:t>)</a:t>
            </a:r>
          </a:p>
        </p:txBody>
      </p:sp>
      <p:sp>
        <p:nvSpPr>
          <p:cNvPr id="3" name="內容版面配置區 2"/>
          <p:cNvSpPr>
            <a:spLocks noGrp="1"/>
          </p:cNvSpPr>
          <p:nvPr>
            <p:ph idx="1"/>
          </p:nvPr>
        </p:nvSpPr>
        <p:spPr>
          <a:xfrm>
            <a:off x="457200" y="1600200"/>
            <a:ext cx="8435280" cy="4876800"/>
          </a:xfrm>
        </p:spPr>
        <p:txBody>
          <a:bodyPr>
            <a:normAutofit/>
          </a:bodyPr>
          <a:lstStyle/>
          <a:p>
            <a:pPr marL="0" indent="0">
              <a:buNone/>
            </a:pPr>
            <a:r>
              <a:rPr lang="en-US" altLang="zh-TW" dirty="0">
                <a:solidFill>
                  <a:srgbClr val="FF0000"/>
                </a:solidFill>
              </a:rPr>
              <a:t>&gt; </a:t>
            </a:r>
            <a:r>
              <a:rPr lang="en-US" altLang="zh-TW" dirty="0" err="1">
                <a:solidFill>
                  <a:srgbClr val="FF0000"/>
                </a:solidFill>
              </a:rPr>
              <a:t>xbar</a:t>
            </a:r>
            <a:r>
              <a:rPr lang="en-US" altLang="zh-TW" dirty="0">
                <a:solidFill>
                  <a:srgbClr val="FF0000"/>
                </a:solidFill>
              </a:rPr>
              <a:t>&lt;-297.6</a:t>
            </a:r>
          </a:p>
          <a:p>
            <a:pPr marL="0" indent="0">
              <a:buNone/>
            </a:pPr>
            <a:r>
              <a:rPr lang="en-US" altLang="zh-TW" dirty="0">
                <a:solidFill>
                  <a:srgbClr val="FF0000"/>
                </a:solidFill>
              </a:rPr>
              <a:t>&gt; mu&lt;-295</a:t>
            </a:r>
          </a:p>
          <a:p>
            <a:pPr marL="0" indent="0">
              <a:buNone/>
            </a:pPr>
            <a:r>
              <a:rPr lang="en-US" altLang="zh-TW" dirty="0">
                <a:solidFill>
                  <a:srgbClr val="FF0000"/>
                </a:solidFill>
              </a:rPr>
              <a:t>&gt; sigma&lt;-12</a:t>
            </a:r>
          </a:p>
          <a:p>
            <a:pPr marL="0" indent="0">
              <a:buNone/>
            </a:pPr>
            <a:r>
              <a:rPr lang="en-US" altLang="zh-TW" dirty="0">
                <a:solidFill>
                  <a:srgbClr val="FF0000"/>
                </a:solidFill>
              </a:rPr>
              <a:t>&gt; n&lt;-50</a:t>
            </a:r>
          </a:p>
          <a:p>
            <a:pPr marL="0" indent="0">
              <a:buNone/>
            </a:pPr>
            <a:r>
              <a:rPr lang="en-US" altLang="zh-TW" dirty="0">
                <a:solidFill>
                  <a:srgbClr val="FF0000"/>
                </a:solidFill>
              </a:rPr>
              <a:t>&gt; z&lt;-(</a:t>
            </a:r>
            <a:r>
              <a:rPr lang="en-US" altLang="zh-TW" dirty="0" err="1">
                <a:solidFill>
                  <a:srgbClr val="FF0000"/>
                </a:solidFill>
              </a:rPr>
              <a:t>xbar</a:t>
            </a:r>
            <a:r>
              <a:rPr lang="en-US" altLang="zh-TW" dirty="0">
                <a:solidFill>
                  <a:srgbClr val="FF0000"/>
                </a:solidFill>
              </a:rPr>
              <a:t>-mu)/(sigma/</a:t>
            </a:r>
            <a:r>
              <a:rPr lang="en-US" altLang="zh-TW" dirty="0" err="1">
                <a:solidFill>
                  <a:srgbClr val="FF0000"/>
                </a:solidFill>
              </a:rPr>
              <a:t>sqrt</a:t>
            </a:r>
            <a:r>
              <a:rPr lang="en-US" altLang="zh-TW" dirty="0">
                <a:solidFill>
                  <a:srgbClr val="FF0000"/>
                </a:solidFill>
              </a:rPr>
              <a:t>(n))</a:t>
            </a:r>
          </a:p>
          <a:p>
            <a:pPr marL="0" indent="0">
              <a:buNone/>
            </a:pPr>
            <a:r>
              <a:rPr lang="en-US" altLang="zh-TW" dirty="0">
                <a:solidFill>
                  <a:srgbClr val="FF0000"/>
                </a:solidFill>
              </a:rPr>
              <a:t>&gt; z</a:t>
            </a:r>
          </a:p>
          <a:p>
            <a:pPr marL="0" indent="0">
              <a:buNone/>
            </a:pPr>
            <a:r>
              <a:rPr lang="en-US" altLang="zh-TW" dirty="0">
                <a:solidFill>
                  <a:srgbClr val="0070C0"/>
                </a:solidFill>
              </a:rPr>
              <a:t>[1] 1.532065</a:t>
            </a:r>
          </a:p>
          <a:p>
            <a:pPr marL="0" indent="0">
              <a:buNone/>
            </a:pPr>
            <a:r>
              <a:rPr lang="en-US" altLang="zh-TW" dirty="0">
                <a:solidFill>
                  <a:srgbClr val="FF0000"/>
                </a:solidFill>
              </a:rPr>
              <a:t>&gt; </a:t>
            </a:r>
            <a:r>
              <a:rPr lang="en-US" altLang="zh-TW" dirty="0" err="1">
                <a:solidFill>
                  <a:srgbClr val="FF0000"/>
                </a:solidFill>
              </a:rPr>
              <a:t>zcrit</a:t>
            </a:r>
            <a:r>
              <a:rPr lang="en-US" altLang="zh-TW" dirty="0">
                <a:solidFill>
                  <a:srgbClr val="FF0000"/>
                </a:solidFill>
              </a:rPr>
              <a:t>&lt;-</a:t>
            </a:r>
            <a:r>
              <a:rPr lang="en-US" altLang="zh-TW" dirty="0" err="1">
                <a:solidFill>
                  <a:srgbClr val="FF0000"/>
                </a:solidFill>
              </a:rPr>
              <a:t>qnorm</a:t>
            </a:r>
            <a:r>
              <a:rPr lang="en-US" altLang="zh-TW" dirty="0">
                <a:solidFill>
                  <a:srgbClr val="FF0000"/>
                </a:solidFill>
              </a:rPr>
              <a:t>(c(0.025, 0.975) ,0 ,1)</a:t>
            </a:r>
          </a:p>
          <a:p>
            <a:pPr marL="0" indent="0">
              <a:buNone/>
            </a:pPr>
            <a:r>
              <a:rPr lang="en-US" altLang="zh-TW" dirty="0">
                <a:solidFill>
                  <a:srgbClr val="FF0000"/>
                </a:solidFill>
              </a:rPr>
              <a:t>&gt; </a:t>
            </a:r>
            <a:r>
              <a:rPr lang="en-US" altLang="zh-TW" dirty="0" err="1">
                <a:solidFill>
                  <a:srgbClr val="FF0000"/>
                </a:solidFill>
              </a:rPr>
              <a:t>zcrit</a:t>
            </a:r>
            <a:endParaRPr lang="en-US" altLang="zh-TW" dirty="0">
              <a:solidFill>
                <a:srgbClr val="FF0000"/>
              </a:solidFill>
            </a:endParaRPr>
          </a:p>
          <a:p>
            <a:pPr marL="0" indent="0">
              <a:buNone/>
            </a:pPr>
            <a:r>
              <a:rPr lang="en-US" altLang="zh-TW" dirty="0">
                <a:solidFill>
                  <a:srgbClr val="0070C0"/>
                </a:solidFill>
              </a:rPr>
              <a:t>[1] -1.959964  </a:t>
            </a:r>
            <a:r>
              <a:rPr lang="en-US" altLang="zh-TW" dirty="0" smtClean="0">
                <a:solidFill>
                  <a:srgbClr val="0070C0"/>
                </a:solidFill>
              </a:rPr>
              <a:t>1.959964</a:t>
            </a:r>
            <a:endParaRPr lang="en-US" altLang="zh-TW" dirty="0">
              <a:solidFill>
                <a:srgbClr val="0070C0"/>
              </a:solidFill>
            </a:endParaRPr>
          </a:p>
        </p:txBody>
      </p:sp>
      <p:sp>
        <p:nvSpPr>
          <p:cNvPr id="7" name="矩形 6"/>
          <p:cNvSpPr/>
          <p:nvPr/>
        </p:nvSpPr>
        <p:spPr>
          <a:xfrm>
            <a:off x="3358208" y="1700808"/>
            <a:ext cx="5328592" cy="1569660"/>
          </a:xfrm>
          <a:prstGeom prst="rect">
            <a:avLst/>
          </a:prstGeom>
        </p:spPr>
        <p:txBody>
          <a:bodyPr wrap="square">
            <a:spAutoFit/>
          </a:bodyPr>
          <a:lstStyle/>
          <a:p>
            <a:r>
              <a:rPr lang="zh-TW" altLang="en-US" sz="2400" dirty="0" smtClean="0"/>
              <a:t>因為</a:t>
            </a:r>
            <a:r>
              <a:rPr lang="en-US" altLang="zh-TW" sz="2400" dirty="0" smtClean="0"/>
              <a:t>-1.96</a:t>
            </a:r>
            <a:r>
              <a:rPr lang="zh-TW" altLang="en-US" sz="2400" dirty="0" smtClean="0"/>
              <a:t> </a:t>
            </a:r>
            <a:r>
              <a:rPr lang="en-US" altLang="zh-TW" sz="2400" dirty="0" smtClean="0"/>
              <a:t>&lt; z</a:t>
            </a:r>
            <a:r>
              <a:rPr lang="zh-TW" altLang="en-US" sz="2400" dirty="0" smtClean="0"/>
              <a:t>＝</a:t>
            </a:r>
            <a:r>
              <a:rPr lang="en-US" altLang="zh-TW" sz="2400" dirty="0" smtClean="0"/>
              <a:t>1.53 &lt; 1.96</a:t>
            </a:r>
            <a:r>
              <a:rPr lang="zh-TW" altLang="en-US" sz="2400" dirty="0" smtClean="0"/>
              <a:t>，我們</a:t>
            </a:r>
            <a:r>
              <a:rPr lang="zh-TW" altLang="en-US" sz="2400" dirty="0"/>
              <a:t>不</a:t>
            </a:r>
            <a:r>
              <a:rPr lang="zh-TW" altLang="en-US" sz="2400" dirty="0" smtClean="0"/>
              <a:t>拒絕 </a:t>
            </a:r>
            <a:r>
              <a:rPr lang="en-US" altLang="zh-TW" sz="2400" dirty="0"/>
              <a:t>H</a:t>
            </a:r>
            <a:r>
              <a:rPr lang="en-US" altLang="zh-TW" sz="2400" baseline="-25000" dirty="0"/>
              <a:t>0</a:t>
            </a:r>
            <a:r>
              <a:rPr lang="zh-TW" altLang="en-US" sz="2400" dirty="0"/>
              <a:t>，得到的結論沒有足夠證據顯示高爾夫球的平均移動距離不是 </a:t>
            </a:r>
            <a:r>
              <a:rPr lang="en-US" altLang="zh-TW" sz="2400" dirty="0"/>
              <a:t>295 </a:t>
            </a:r>
            <a:r>
              <a:rPr lang="zh-TW" altLang="en-US" sz="2400" dirty="0"/>
              <a:t>碼。</a:t>
            </a:r>
          </a:p>
        </p:txBody>
      </p:sp>
    </p:spTree>
    <p:extLst>
      <p:ext uri="{BB962C8B-B14F-4D97-AF65-F5344CB8AC3E}">
        <p14:creationId xmlns:p14="http://schemas.microsoft.com/office/powerpoint/2010/main" val="6630674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b="1" dirty="0" smtClean="0">
                <a:solidFill>
                  <a:srgbClr val="C00000"/>
                </a:solidFill>
              </a:rPr>
              <a:t>z</a:t>
            </a:r>
            <a:r>
              <a:rPr lang="zh-TW" altLang="en-US" b="1" dirty="0" smtClean="0">
                <a:solidFill>
                  <a:srgbClr val="C00000"/>
                </a:solidFill>
              </a:rPr>
              <a:t>檢定</a:t>
            </a:r>
            <a:r>
              <a:rPr lang="en-US" altLang="zh-TW" dirty="0" smtClean="0"/>
              <a:t>(</a:t>
            </a:r>
            <a:r>
              <a:rPr lang="zh-TW" altLang="en-US" b="1" dirty="0" smtClean="0"/>
              <a:t>母體標準差</a:t>
            </a:r>
            <a:r>
              <a:rPr lang="el-GR" altLang="zh-TW" b="1" dirty="0" smtClean="0"/>
              <a:t>σ</a:t>
            </a:r>
            <a:r>
              <a:rPr lang="zh-TW" altLang="en-US" b="1" dirty="0" smtClean="0"/>
              <a:t>已知</a:t>
            </a:r>
            <a:r>
              <a:rPr lang="en-US" altLang="zh-TW" dirty="0" smtClean="0"/>
              <a:t>)</a:t>
            </a:r>
            <a:endParaRPr lang="zh-TW" altLang="en-US" dirty="0"/>
          </a:p>
        </p:txBody>
      </p:sp>
      <p:sp>
        <p:nvSpPr>
          <p:cNvPr id="3" name="日期版面配置區 2"/>
          <p:cNvSpPr>
            <a:spLocks noGrp="1"/>
          </p:cNvSpPr>
          <p:nvPr>
            <p:ph type="dt" sz="half" idx="10"/>
          </p:nvPr>
        </p:nvSpPr>
        <p:spPr/>
        <p:txBody>
          <a:bodyPr/>
          <a:lstStyle/>
          <a:p>
            <a:fld id="{D71CD840-0E89-4F4B-BFA1-A0D7B2F6A8BF}" type="datetime1">
              <a:rPr lang="zh-TW" altLang="en-US" smtClean="0"/>
              <a:pPr/>
              <a:t>2016/5/17</a:t>
            </a:fld>
            <a:endParaRPr lang="zh-TW" altLang="en-US"/>
          </a:p>
        </p:txBody>
      </p:sp>
      <p:sp>
        <p:nvSpPr>
          <p:cNvPr id="4" name="投影片編號版面配置區 3"/>
          <p:cNvSpPr>
            <a:spLocks noGrp="1"/>
          </p:cNvSpPr>
          <p:nvPr>
            <p:ph type="sldNum" sz="quarter" idx="12"/>
          </p:nvPr>
        </p:nvSpPr>
        <p:spPr/>
        <p:txBody>
          <a:bodyPr>
            <a:normAutofit/>
          </a:bodyPr>
          <a:lstStyle/>
          <a:p>
            <a:fld id="{43D239BD-6D61-4DFE-922F-7CBF9DF9EB54}" type="slidenum">
              <a:rPr lang="zh-TW" altLang="en-US" smtClean="0"/>
              <a:pPr/>
              <a:t>3</a:t>
            </a:fld>
            <a:endParaRPr lang="zh-TW" altLang="en-US"/>
          </a:p>
        </p:txBody>
      </p:sp>
      <p:sp>
        <p:nvSpPr>
          <p:cNvPr id="5" name="內容版面配置區 4"/>
          <p:cNvSpPr>
            <a:spLocks noGrp="1"/>
          </p:cNvSpPr>
          <p:nvPr>
            <p:ph sz="quarter" idx="1"/>
          </p:nvPr>
        </p:nvSpPr>
        <p:spPr/>
        <p:txBody>
          <a:bodyPr/>
          <a:lstStyle/>
          <a:p>
            <a:r>
              <a:rPr lang="zh-TW" altLang="zh-TW" sz="2900" b="1" dirty="0" smtClean="0"/>
              <a:t>母體平均數的</a:t>
            </a:r>
            <a:r>
              <a:rPr lang="zh-TW" altLang="zh-TW" sz="2900" b="1" dirty="0" smtClean="0">
                <a:solidFill>
                  <a:srgbClr val="C00000"/>
                </a:solidFill>
              </a:rPr>
              <a:t>單尾檢定 </a:t>
            </a:r>
            <a:r>
              <a:rPr lang="zh-TW" altLang="zh-TW" sz="2900" b="1" dirty="0" smtClean="0"/>
              <a:t>(one-tailed tests) 有以下兩種形式：</a:t>
            </a:r>
            <a:endParaRPr lang="en-US" altLang="zh-TW" sz="2900" b="1" dirty="0" smtClean="0"/>
          </a:p>
          <a:p>
            <a:endParaRPr lang="en-US" altLang="zh-TW" sz="2900" b="1" dirty="0" smtClean="0"/>
          </a:p>
          <a:p>
            <a:pPr>
              <a:buNone/>
            </a:pPr>
            <a:r>
              <a:rPr lang="en-US" altLang="zh-TW" sz="2900" b="1" dirty="0" smtClean="0"/>
              <a:t>              </a:t>
            </a:r>
            <a:r>
              <a:rPr lang="zh-TW" altLang="zh-TW" sz="2900" b="1" dirty="0" smtClean="0"/>
              <a:t>左尾檢定</a:t>
            </a:r>
            <a:r>
              <a:rPr lang="en-US" altLang="zh-TW" sz="2900" b="1" dirty="0" smtClean="0"/>
              <a:t>                      </a:t>
            </a:r>
            <a:r>
              <a:rPr lang="zh-TW" altLang="zh-TW" sz="2900" b="1" dirty="0" smtClean="0"/>
              <a:t>右尾檢定</a:t>
            </a:r>
            <a:r>
              <a:rPr lang="en-US" altLang="zh-TW" sz="2900" b="1" dirty="0" smtClean="0"/>
              <a:t>           </a:t>
            </a:r>
            <a:r>
              <a:rPr lang="en-US" altLang="zh-TW" sz="2900" b="1" i="1" dirty="0" smtClean="0"/>
              <a:t>                </a:t>
            </a:r>
          </a:p>
          <a:p>
            <a:endParaRPr lang="zh-TW" altLang="zh-TW" b="1" dirty="0" smtClean="0"/>
          </a:p>
          <a:p>
            <a:endParaRPr lang="zh-TW" altLang="en-US" dirty="0"/>
          </a:p>
        </p:txBody>
      </p:sp>
      <p:graphicFrame>
        <p:nvGraphicFramePr>
          <p:cNvPr id="3074" name="Object 8"/>
          <p:cNvGraphicFramePr>
            <a:graphicFrameLocks noChangeAspect="1"/>
          </p:cNvGraphicFramePr>
          <p:nvPr/>
        </p:nvGraphicFramePr>
        <p:xfrm>
          <a:off x="1658938" y="3582988"/>
          <a:ext cx="2066925" cy="1362075"/>
        </p:xfrm>
        <a:graphic>
          <a:graphicData uri="http://schemas.openxmlformats.org/presentationml/2006/ole">
            <mc:AlternateContent xmlns:mc="http://schemas.openxmlformats.org/markup-compatibility/2006">
              <mc:Choice xmlns:v="urn:schemas-microsoft-com:vml" Requires="v">
                <p:oleObj spid="_x0000_s1156" name="Equation" r:id="rId3" imgW="711000" imgH="457200" progId="Equation.DSMT4">
                  <p:embed/>
                </p:oleObj>
              </mc:Choice>
              <mc:Fallback>
                <p:oleObj name="Equation" r:id="rId3" imgW="711000" imgH="4572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58938" y="3582988"/>
                        <a:ext cx="2066925" cy="1362075"/>
                      </a:xfrm>
                      <a:prstGeom prst="rect">
                        <a:avLst/>
                      </a:prstGeom>
                      <a:gradFill rotWithShape="1">
                        <a:gsLst>
                          <a:gs pos="0">
                            <a:srgbClr val="993366"/>
                          </a:gs>
                          <a:gs pos="100000">
                            <a:srgbClr val="47182F"/>
                          </a:gs>
                        </a:gsLst>
                        <a:lin ang="5400000" scaled="1"/>
                      </a:gradFill>
                      <a:effectLst>
                        <a:outerShdw dist="53882" dir="2700000" algn="ctr" rotWithShape="0">
                          <a:srgbClr val="000000"/>
                        </a:outerShdw>
                      </a:effectLst>
                    </p:spPr>
                  </p:pic>
                </p:oleObj>
              </mc:Fallback>
            </mc:AlternateContent>
          </a:graphicData>
        </a:graphic>
      </p:graphicFrame>
      <p:graphicFrame>
        <p:nvGraphicFramePr>
          <p:cNvPr id="3075" name="Object 11"/>
          <p:cNvGraphicFramePr>
            <a:graphicFrameLocks noChangeAspect="1"/>
          </p:cNvGraphicFramePr>
          <p:nvPr/>
        </p:nvGraphicFramePr>
        <p:xfrm>
          <a:off x="5434013" y="3629025"/>
          <a:ext cx="2068512" cy="1362075"/>
        </p:xfrm>
        <a:graphic>
          <a:graphicData uri="http://schemas.openxmlformats.org/presentationml/2006/ole">
            <mc:AlternateContent xmlns:mc="http://schemas.openxmlformats.org/markup-compatibility/2006">
              <mc:Choice xmlns:v="urn:schemas-microsoft-com:vml" Requires="v">
                <p:oleObj spid="_x0000_s1157" name="Equation" r:id="rId5" imgW="711000" imgH="457200" progId="Equation.DSMT4">
                  <p:embed/>
                </p:oleObj>
              </mc:Choice>
              <mc:Fallback>
                <p:oleObj name="Equation" r:id="rId5" imgW="711000" imgH="45720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34013" y="3629025"/>
                        <a:ext cx="2068512" cy="1362075"/>
                      </a:xfrm>
                      <a:prstGeom prst="rect">
                        <a:avLst/>
                      </a:prstGeom>
                      <a:gradFill rotWithShape="1">
                        <a:gsLst>
                          <a:gs pos="0">
                            <a:srgbClr val="993366"/>
                          </a:gs>
                          <a:gs pos="100000">
                            <a:srgbClr val="47182F"/>
                          </a:gs>
                        </a:gsLst>
                        <a:lin ang="5400000" scaled="1"/>
                      </a:gradFill>
                      <a:effectLst>
                        <a:outerShdw dist="53882" dir="2700000" algn="ctr" rotWithShape="0">
                          <a:srgbClr val="000000"/>
                        </a:outerShdw>
                      </a:effectLst>
                    </p:spPr>
                  </p:pic>
                </p:oleObj>
              </mc:Fallback>
            </mc:AlternateContent>
          </a:graphicData>
        </a:graphic>
      </p:graphicFrame>
    </p:spTree>
    <p:extLst>
      <p:ext uri="{BB962C8B-B14F-4D97-AF65-F5344CB8AC3E}">
        <p14:creationId xmlns:p14="http://schemas.microsoft.com/office/powerpoint/2010/main" val="39623819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a:t>z</a:t>
            </a:r>
            <a:r>
              <a:rPr lang="zh-TW" altLang="en-US" b="1" dirty="0"/>
              <a:t>檢定 </a:t>
            </a:r>
            <a:r>
              <a:rPr lang="en-US" altLang="zh-TW" b="1" dirty="0"/>
              <a:t>(</a:t>
            </a:r>
            <a:r>
              <a:rPr lang="zh-TW" altLang="en-US" b="1" dirty="0"/>
              <a:t>母體標準差</a:t>
            </a:r>
            <a:r>
              <a:rPr lang="en-US" altLang="zh-TW" b="1" dirty="0"/>
              <a:t>σ</a:t>
            </a:r>
            <a:r>
              <a:rPr lang="zh-TW" altLang="en-US" b="1" dirty="0"/>
              <a:t>已知</a:t>
            </a:r>
            <a:r>
              <a:rPr lang="en-US" altLang="zh-TW" b="1" dirty="0"/>
              <a:t>)</a:t>
            </a:r>
          </a:p>
        </p:txBody>
      </p:sp>
      <p:sp>
        <p:nvSpPr>
          <p:cNvPr id="3" name="內容版面配置區 2"/>
          <p:cNvSpPr>
            <a:spLocks noGrp="1"/>
          </p:cNvSpPr>
          <p:nvPr>
            <p:ph idx="1"/>
          </p:nvPr>
        </p:nvSpPr>
        <p:spPr>
          <a:xfrm>
            <a:off x="457200" y="1600200"/>
            <a:ext cx="8291264" cy="4876800"/>
          </a:xfrm>
        </p:spPr>
        <p:txBody>
          <a:bodyPr>
            <a:normAutofit/>
          </a:bodyPr>
          <a:lstStyle/>
          <a:p>
            <a:pPr marL="0" indent="0">
              <a:buNone/>
            </a:pPr>
            <a:r>
              <a:rPr lang="en-US" altLang="zh-TW" dirty="0">
                <a:solidFill>
                  <a:srgbClr val="FF0000"/>
                </a:solidFill>
              </a:rPr>
              <a:t>&gt; </a:t>
            </a:r>
            <a:r>
              <a:rPr lang="en-US" altLang="zh-TW" dirty="0" err="1">
                <a:solidFill>
                  <a:srgbClr val="FF0000"/>
                </a:solidFill>
              </a:rPr>
              <a:t>xbar</a:t>
            </a:r>
            <a:r>
              <a:rPr lang="en-US" altLang="zh-TW" dirty="0">
                <a:solidFill>
                  <a:srgbClr val="FF0000"/>
                </a:solidFill>
              </a:rPr>
              <a:t>&lt;-297.6</a:t>
            </a:r>
          </a:p>
          <a:p>
            <a:pPr marL="0" indent="0">
              <a:buNone/>
            </a:pPr>
            <a:r>
              <a:rPr lang="en-US" altLang="zh-TW" dirty="0">
                <a:solidFill>
                  <a:srgbClr val="FF0000"/>
                </a:solidFill>
              </a:rPr>
              <a:t>&gt; mu&lt;-295</a:t>
            </a:r>
          </a:p>
          <a:p>
            <a:pPr marL="0" indent="0">
              <a:buNone/>
            </a:pPr>
            <a:r>
              <a:rPr lang="en-US" altLang="zh-TW" dirty="0">
                <a:solidFill>
                  <a:srgbClr val="FF0000"/>
                </a:solidFill>
              </a:rPr>
              <a:t>&gt; sigma&lt;-12</a:t>
            </a:r>
          </a:p>
          <a:p>
            <a:pPr marL="0" indent="0">
              <a:buNone/>
            </a:pPr>
            <a:r>
              <a:rPr lang="en-US" altLang="zh-TW" dirty="0">
                <a:solidFill>
                  <a:srgbClr val="FF0000"/>
                </a:solidFill>
              </a:rPr>
              <a:t>&gt; n&lt;-50</a:t>
            </a:r>
          </a:p>
          <a:p>
            <a:pPr marL="0" indent="0">
              <a:buNone/>
            </a:pPr>
            <a:r>
              <a:rPr lang="en-US" altLang="zh-TW" dirty="0">
                <a:solidFill>
                  <a:srgbClr val="FF0000"/>
                </a:solidFill>
              </a:rPr>
              <a:t>&gt; z&lt;-(</a:t>
            </a:r>
            <a:r>
              <a:rPr lang="en-US" altLang="zh-TW" dirty="0" err="1">
                <a:solidFill>
                  <a:srgbClr val="FF0000"/>
                </a:solidFill>
              </a:rPr>
              <a:t>xbar</a:t>
            </a:r>
            <a:r>
              <a:rPr lang="en-US" altLang="zh-TW" dirty="0">
                <a:solidFill>
                  <a:srgbClr val="FF0000"/>
                </a:solidFill>
              </a:rPr>
              <a:t>-mu)/(sigma/</a:t>
            </a:r>
            <a:r>
              <a:rPr lang="en-US" altLang="zh-TW" dirty="0" err="1">
                <a:solidFill>
                  <a:srgbClr val="FF0000"/>
                </a:solidFill>
              </a:rPr>
              <a:t>sqrt</a:t>
            </a:r>
            <a:r>
              <a:rPr lang="en-US" altLang="zh-TW" dirty="0">
                <a:solidFill>
                  <a:srgbClr val="FF0000"/>
                </a:solidFill>
              </a:rPr>
              <a:t>(n))</a:t>
            </a:r>
          </a:p>
          <a:p>
            <a:pPr marL="0" indent="0">
              <a:buNone/>
            </a:pPr>
            <a:r>
              <a:rPr lang="en-US" altLang="zh-TW" dirty="0">
                <a:solidFill>
                  <a:srgbClr val="FF0000"/>
                </a:solidFill>
              </a:rPr>
              <a:t>&gt; z</a:t>
            </a:r>
          </a:p>
          <a:p>
            <a:pPr marL="0" indent="0">
              <a:buNone/>
            </a:pPr>
            <a:r>
              <a:rPr lang="en-US" altLang="zh-TW" dirty="0">
                <a:solidFill>
                  <a:srgbClr val="0070C0"/>
                </a:solidFill>
              </a:rPr>
              <a:t>[1] 1.532065</a:t>
            </a:r>
          </a:p>
          <a:p>
            <a:pPr marL="0" indent="0">
              <a:buNone/>
            </a:pPr>
            <a:r>
              <a:rPr lang="en-US" altLang="zh-TW" dirty="0" smtClean="0">
                <a:solidFill>
                  <a:srgbClr val="FF0000"/>
                </a:solidFill>
              </a:rPr>
              <a:t>&gt; </a:t>
            </a:r>
            <a:r>
              <a:rPr lang="en-US" altLang="zh-TW" dirty="0">
                <a:solidFill>
                  <a:srgbClr val="FF0000"/>
                </a:solidFill>
              </a:rPr>
              <a:t>if (z&gt;0) </a:t>
            </a:r>
            <a:r>
              <a:rPr lang="en-US" altLang="zh-TW" dirty="0" err="1">
                <a:solidFill>
                  <a:srgbClr val="FF0000"/>
                </a:solidFill>
              </a:rPr>
              <a:t>zpvalue</a:t>
            </a:r>
            <a:r>
              <a:rPr lang="en-US" altLang="zh-TW" dirty="0">
                <a:solidFill>
                  <a:srgbClr val="FF0000"/>
                </a:solidFill>
              </a:rPr>
              <a:t>=2*(1-pnorm(z,0,1)) else </a:t>
            </a:r>
            <a:r>
              <a:rPr lang="en-US" altLang="zh-TW" dirty="0" err="1">
                <a:solidFill>
                  <a:srgbClr val="FF0000"/>
                </a:solidFill>
              </a:rPr>
              <a:t>zpvalue</a:t>
            </a:r>
            <a:r>
              <a:rPr lang="en-US" altLang="zh-TW" dirty="0">
                <a:solidFill>
                  <a:srgbClr val="FF0000"/>
                </a:solidFill>
              </a:rPr>
              <a:t>=2*</a:t>
            </a:r>
            <a:r>
              <a:rPr lang="en-US" altLang="zh-TW" dirty="0" err="1">
                <a:solidFill>
                  <a:srgbClr val="FF0000"/>
                </a:solidFill>
              </a:rPr>
              <a:t>pnorm</a:t>
            </a:r>
            <a:r>
              <a:rPr lang="en-US" altLang="zh-TW" dirty="0">
                <a:solidFill>
                  <a:srgbClr val="FF0000"/>
                </a:solidFill>
              </a:rPr>
              <a:t>(z,0,1)</a:t>
            </a:r>
          </a:p>
          <a:p>
            <a:pPr marL="0" indent="0">
              <a:buNone/>
            </a:pPr>
            <a:r>
              <a:rPr lang="en-US" altLang="zh-TW" dirty="0">
                <a:solidFill>
                  <a:srgbClr val="FF0000"/>
                </a:solidFill>
              </a:rPr>
              <a:t>&gt; </a:t>
            </a:r>
            <a:r>
              <a:rPr lang="en-US" altLang="zh-TW" dirty="0" err="1">
                <a:solidFill>
                  <a:srgbClr val="FF0000"/>
                </a:solidFill>
              </a:rPr>
              <a:t>zpvalue</a:t>
            </a:r>
            <a:endParaRPr lang="en-US" altLang="zh-TW" dirty="0">
              <a:solidFill>
                <a:srgbClr val="FF0000"/>
              </a:solidFill>
            </a:endParaRPr>
          </a:p>
          <a:p>
            <a:pPr marL="0" indent="0">
              <a:buNone/>
            </a:pPr>
            <a:r>
              <a:rPr lang="en-US" altLang="zh-TW" dirty="0">
                <a:solidFill>
                  <a:srgbClr val="0070C0"/>
                </a:solidFill>
              </a:rPr>
              <a:t>[1] 0.1255065</a:t>
            </a:r>
            <a:endParaRPr lang="zh-TW" altLang="en-US" dirty="0">
              <a:solidFill>
                <a:srgbClr val="0070C0"/>
              </a:solidFill>
            </a:endParaRPr>
          </a:p>
        </p:txBody>
      </p:sp>
      <p:sp>
        <p:nvSpPr>
          <p:cNvPr id="7" name="矩形 6"/>
          <p:cNvSpPr/>
          <p:nvPr/>
        </p:nvSpPr>
        <p:spPr>
          <a:xfrm>
            <a:off x="3635896" y="5445224"/>
            <a:ext cx="5184576" cy="1200329"/>
          </a:xfrm>
          <a:prstGeom prst="rect">
            <a:avLst/>
          </a:prstGeom>
        </p:spPr>
        <p:txBody>
          <a:bodyPr wrap="square">
            <a:spAutoFit/>
          </a:bodyPr>
          <a:lstStyle/>
          <a:p>
            <a:r>
              <a:rPr lang="zh-TW" altLang="en-US" sz="2400" dirty="0"/>
              <a:t>因為 </a:t>
            </a:r>
            <a:r>
              <a:rPr lang="en-US" altLang="zh-TW" sz="2400" dirty="0" smtClean="0"/>
              <a:t>p-value</a:t>
            </a:r>
            <a:r>
              <a:rPr lang="zh-TW" altLang="en-US" sz="2400" dirty="0" smtClean="0"/>
              <a:t>＝</a:t>
            </a:r>
            <a:r>
              <a:rPr lang="en-US" altLang="zh-TW" sz="2400" dirty="0" smtClean="0"/>
              <a:t>0.126&gt; 0.05</a:t>
            </a:r>
            <a:r>
              <a:rPr lang="zh-TW" altLang="en-US" sz="2400" dirty="0"/>
              <a:t>，所以不拒絕 </a:t>
            </a:r>
            <a:r>
              <a:rPr lang="en-US" altLang="zh-TW" sz="2400" dirty="0"/>
              <a:t>H</a:t>
            </a:r>
            <a:r>
              <a:rPr lang="en-US" altLang="zh-TW" sz="2400" baseline="-25000" dirty="0"/>
              <a:t>0</a:t>
            </a:r>
            <a:r>
              <a:rPr lang="zh-TW" altLang="en-US" sz="2400" dirty="0"/>
              <a:t>。由於不拒絕虛無假設，</a:t>
            </a:r>
            <a:r>
              <a:rPr lang="en-US" altLang="zh-TW" sz="2400" dirty="0" err="1"/>
              <a:t>MaxFlight</a:t>
            </a:r>
            <a:r>
              <a:rPr lang="zh-TW" altLang="en-US" sz="2400" dirty="0"/>
              <a:t>無須對製程進行調整。</a:t>
            </a:r>
          </a:p>
        </p:txBody>
      </p:sp>
    </p:spTree>
    <p:extLst>
      <p:ext uri="{BB962C8B-B14F-4D97-AF65-F5344CB8AC3E}">
        <p14:creationId xmlns:p14="http://schemas.microsoft.com/office/powerpoint/2010/main" val="36473684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b="1" dirty="0" smtClean="0"/>
              <a:t>t</a:t>
            </a:r>
            <a:r>
              <a:rPr lang="zh-TW" altLang="en-US" b="1" dirty="0" smtClean="0"/>
              <a:t>檢定</a:t>
            </a:r>
            <a:r>
              <a:rPr lang="en-US" altLang="zh-TW" dirty="0" smtClean="0"/>
              <a:t>(</a:t>
            </a:r>
            <a:r>
              <a:rPr lang="zh-TW" altLang="en-US" b="1" dirty="0" smtClean="0"/>
              <a:t>母體標準差</a:t>
            </a:r>
            <a:r>
              <a:rPr lang="el-GR" altLang="zh-TW" b="1" dirty="0" smtClean="0"/>
              <a:t>σ</a:t>
            </a:r>
            <a:r>
              <a:rPr lang="zh-TW" altLang="en-US" b="1" dirty="0" smtClean="0"/>
              <a:t>未知</a:t>
            </a:r>
            <a:r>
              <a:rPr lang="en-US" altLang="zh-TW" dirty="0" smtClean="0"/>
              <a:t>)</a:t>
            </a:r>
            <a:endParaRPr lang="zh-TW" altLang="en-US" dirty="0"/>
          </a:p>
        </p:txBody>
      </p:sp>
      <p:sp>
        <p:nvSpPr>
          <p:cNvPr id="3" name="日期版面配置區 2"/>
          <p:cNvSpPr>
            <a:spLocks noGrp="1"/>
          </p:cNvSpPr>
          <p:nvPr>
            <p:ph type="dt" sz="half" idx="10"/>
          </p:nvPr>
        </p:nvSpPr>
        <p:spPr/>
        <p:txBody>
          <a:bodyPr/>
          <a:lstStyle/>
          <a:p>
            <a:fld id="{D71CD840-0E89-4F4B-BFA1-A0D7B2F6A8BF}" type="datetime1">
              <a:rPr lang="zh-TW" altLang="en-US" smtClean="0"/>
              <a:pPr/>
              <a:t>2016/5/17</a:t>
            </a:fld>
            <a:endParaRPr lang="zh-TW" altLang="en-US"/>
          </a:p>
        </p:txBody>
      </p:sp>
      <p:sp>
        <p:nvSpPr>
          <p:cNvPr id="4" name="投影片編號版面配置區 3"/>
          <p:cNvSpPr>
            <a:spLocks noGrp="1"/>
          </p:cNvSpPr>
          <p:nvPr>
            <p:ph type="sldNum" sz="quarter" idx="12"/>
          </p:nvPr>
        </p:nvSpPr>
        <p:spPr/>
        <p:txBody>
          <a:bodyPr>
            <a:normAutofit/>
          </a:bodyPr>
          <a:lstStyle/>
          <a:p>
            <a:fld id="{43D239BD-6D61-4DFE-922F-7CBF9DF9EB54}" type="slidenum">
              <a:rPr lang="zh-TW" altLang="en-US" smtClean="0"/>
              <a:pPr/>
              <a:t>31</a:t>
            </a:fld>
            <a:endParaRPr lang="zh-TW" altLang="en-US"/>
          </a:p>
        </p:txBody>
      </p:sp>
      <p:sp>
        <p:nvSpPr>
          <p:cNvPr id="5" name="內容版面配置區 4"/>
          <p:cNvSpPr>
            <a:spLocks noGrp="1"/>
          </p:cNvSpPr>
          <p:nvPr>
            <p:ph sz="quarter" idx="1"/>
          </p:nvPr>
        </p:nvSpPr>
        <p:spPr/>
        <p:txBody>
          <a:bodyPr/>
          <a:lstStyle/>
          <a:p>
            <a:r>
              <a:rPr lang="zh-TW" altLang="en-US" sz="2800" b="1" dirty="0" smtClean="0"/>
              <a:t>母體標準差</a:t>
            </a:r>
            <a:r>
              <a:rPr lang="el-GR" altLang="zh-TW" sz="2800" b="1" dirty="0" smtClean="0">
                <a:solidFill>
                  <a:srgbClr val="C00000"/>
                </a:solidFill>
              </a:rPr>
              <a:t>σ</a:t>
            </a:r>
            <a:r>
              <a:rPr lang="zh-TW" altLang="en-US" sz="2800" b="1" dirty="0" smtClean="0">
                <a:solidFill>
                  <a:srgbClr val="C00000"/>
                </a:solidFill>
              </a:rPr>
              <a:t>未知</a:t>
            </a:r>
            <a:r>
              <a:rPr lang="zh-TW" altLang="en-US" sz="2800" b="1" dirty="0" smtClean="0"/>
              <a:t>，用樣本標準差</a:t>
            </a:r>
            <a:r>
              <a:rPr lang="en-US" altLang="zh-TW" sz="2800" b="1" dirty="0" smtClean="0"/>
              <a:t>s</a:t>
            </a:r>
            <a:r>
              <a:rPr lang="zh-TW" altLang="en-US" sz="2800" b="1" dirty="0" smtClean="0"/>
              <a:t>估計</a:t>
            </a:r>
            <a:endParaRPr lang="en-US" altLang="zh-TW" sz="2800" b="1" dirty="0" smtClean="0"/>
          </a:p>
          <a:p>
            <a:r>
              <a:rPr lang="zh-TW" altLang="zh-TW" sz="2800" b="1" dirty="0" smtClean="0"/>
              <a:t>檢定統計量：</a:t>
            </a:r>
            <a:r>
              <a:rPr lang="en-US" altLang="zh-TW" sz="2800" b="1" i="1" dirty="0" smtClean="0"/>
              <a:t>σ</a:t>
            </a:r>
            <a:r>
              <a:rPr lang="zh-TW" altLang="zh-TW" sz="2800" b="1" dirty="0" smtClean="0"/>
              <a:t>未知</a:t>
            </a:r>
          </a:p>
          <a:p>
            <a:endParaRPr lang="zh-TW" altLang="zh-TW" sz="2800" b="1" dirty="0" smtClean="0"/>
          </a:p>
          <a:p>
            <a:endParaRPr lang="zh-TW" altLang="zh-TW" sz="2800" b="1" dirty="0" smtClean="0"/>
          </a:p>
          <a:p>
            <a:endParaRPr lang="zh-TW" altLang="zh-TW" sz="2800" b="1" dirty="0" smtClean="0"/>
          </a:p>
          <a:p>
            <a:r>
              <a:rPr lang="zh-TW" altLang="zh-TW" sz="2800" b="1" dirty="0" smtClean="0"/>
              <a:t>檢定統計量</a:t>
            </a:r>
            <a:r>
              <a:rPr lang="en-US" altLang="zh-TW" sz="2800" b="1" dirty="0" smtClean="0"/>
              <a:t> t </a:t>
            </a:r>
            <a:r>
              <a:rPr lang="zh-TW" altLang="zh-TW" sz="2800" b="1" dirty="0" smtClean="0"/>
              <a:t>的機率分配是自由度為 </a:t>
            </a:r>
            <a:r>
              <a:rPr lang="en-US" altLang="zh-TW" sz="2800" b="1" i="1" dirty="0" smtClean="0"/>
              <a:t>n</a:t>
            </a:r>
            <a:r>
              <a:rPr lang="en-US" altLang="zh-TW" sz="2800" b="1" dirty="0" smtClean="0"/>
              <a:t> - 1</a:t>
            </a:r>
            <a:r>
              <a:rPr lang="en-US" altLang="zh-TW" sz="2800" b="1" dirty="0" smtClean="0">
                <a:effectLst>
                  <a:outerShdw blurRad="50800" dist="38100" algn="tr" rotWithShape="0">
                    <a:prstClr val="black">
                      <a:alpha val="40000"/>
                    </a:prstClr>
                  </a:outerShdw>
                </a:effectLst>
              </a:rPr>
              <a:t> </a:t>
            </a:r>
            <a:r>
              <a:rPr lang="zh-TW" altLang="zh-TW" sz="2800" b="1" dirty="0" smtClean="0"/>
              <a:t>的</a:t>
            </a:r>
            <a:r>
              <a:rPr lang="en-US" altLang="zh-TW" sz="2800" b="1" dirty="0" smtClean="0"/>
              <a:t> </a:t>
            </a:r>
            <a:r>
              <a:rPr lang="en-US" altLang="zh-TW" sz="2800" b="1" i="1" dirty="0" smtClean="0"/>
              <a:t>t </a:t>
            </a:r>
            <a:r>
              <a:rPr lang="zh-TW" altLang="zh-TW" sz="2800" b="1" dirty="0" smtClean="0"/>
              <a:t>分配</a:t>
            </a:r>
            <a:r>
              <a:rPr lang="zh-TW" altLang="zh-TW" dirty="0" smtClean="0"/>
              <a:t>。</a:t>
            </a:r>
          </a:p>
          <a:p>
            <a:endParaRPr lang="zh-TW" altLang="en-US" dirty="0"/>
          </a:p>
        </p:txBody>
      </p:sp>
      <p:graphicFrame>
        <p:nvGraphicFramePr>
          <p:cNvPr id="14342" name="Object 6"/>
          <p:cNvGraphicFramePr>
            <a:graphicFrameLocks noChangeAspect="1"/>
          </p:cNvGraphicFramePr>
          <p:nvPr/>
        </p:nvGraphicFramePr>
        <p:xfrm>
          <a:off x="3419871" y="2852936"/>
          <a:ext cx="2031545" cy="1224136"/>
        </p:xfrm>
        <a:graphic>
          <a:graphicData uri="http://schemas.openxmlformats.org/presentationml/2006/ole">
            <mc:AlternateContent xmlns:mc="http://schemas.openxmlformats.org/markup-compatibility/2006">
              <mc:Choice xmlns:v="urn:schemas-microsoft-com:vml" Requires="v">
                <p:oleObj spid="_x0000_s12346" name="Equation" r:id="rId3" imgW="990360" imgH="596880" progId="Equation.DSMT4">
                  <p:embed/>
                </p:oleObj>
              </mc:Choice>
              <mc:Fallback>
                <p:oleObj name="Equation" r:id="rId3" imgW="990360" imgH="59688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19871" y="2852936"/>
                        <a:ext cx="2031545" cy="1224136"/>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6739713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日期版面配置區 2"/>
          <p:cNvSpPr>
            <a:spLocks noGrp="1"/>
          </p:cNvSpPr>
          <p:nvPr>
            <p:ph type="dt" sz="half" idx="10"/>
          </p:nvPr>
        </p:nvSpPr>
        <p:spPr/>
        <p:txBody>
          <a:bodyPr/>
          <a:lstStyle/>
          <a:p>
            <a:fld id="{D71CD840-0E89-4F4B-BFA1-A0D7B2F6A8BF}" type="datetime1">
              <a:rPr lang="zh-TW" altLang="en-US" smtClean="0"/>
              <a:pPr/>
              <a:t>2016/5/17</a:t>
            </a:fld>
            <a:endParaRPr lang="zh-TW" altLang="en-US"/>
          </a:p>
        </p:txBody>
      </p:sp>
      <p:sp>
        <p:nvSpPr>
          <p:cNvPr id="4" name="投影片編號版面配置區 3"/>
          <p:cNvSpPr>
            <a:spLocks noGrp="1"/>
          </p:cNvSpPr>
          <p:nvPr>
            <p:ph type="sldNum" sz="quarter" idx="12"/>
          </p:nvPr>
        </p:nvSpPr>
        <p:spPr/>
        <p:txBody>
          <a:bodyPr>
            <a:normAutofit/>
          </a:bodyPr>
          <a:lstStyle/>
          <a:p>
            <a:fld id="{43D239BD-6D61-4DFE-922F-7CBF9DF9EB54}" type="slidenum">
              <a:rPr lang="zh-TW" altLang="en-US" smtClean="0"/>
              <a:pPr/>
              <a:t>32</a:t>
            </a:fld>
            <a:endParaRPr lang="zh-TW" altLang="en-US"/>
          </a:p>
        </p:txBody>
      </p:sp>
      <p:sp>
        <p:nvSpPr>
          <p:cNvPr id="5" name="內容版面配置區 4"/>
          <p:cNvSpPr>
            <a:spLocks noGrp="1"/>
          </p:cNvSpPr>
          <p:nvPr>
            <p:ph sz="quarter" idx="1"/>
          </p:nvPr>
        </p:nvSpPr>
        <p:spPr>
          <a:xfrm>
            <a:off x="611560" y="1628800"/>
            <a:ext cx="8153400" cy="4495800"/>
          </a:xfrm>
        </p:spPr>
        <p:txBody>
          <a:bodyPr>
            <a:normAutofit/>
          </a:bodyPr>
          <a:lstStyle/>
          <a:p>
            <a:pPr>
              <a:spcBef>
                <a:spcPts val="0"/>
              </a:spcBef>
            </a:pPr>
            <a:r>
              <a:rPr lang="zh-TW" altLang="en-US" sz="2800" b="1" dirty="0" smtClean="0"/>
              <a:t>決策</a:t>
            </a:r>
            <a:r>
              <a:rPr lang="zh-TW" altLang="zh-TW" sz="2800" b="1" dirty="0" smtClean="0"/>
              <a:t>法則：</a:t>
            </a:r>
            <a:r>
              <a:rPr lang="en-US" altLang="zh-TW" sz="2800" b="1" dirty="0" smtClean="0"/>
              <a:t> </a:t>
            </a:r>
            <a:r>
              <a:rPr lang="en-US" altLang="zh-TW" sz="2800" b="1" i="1" dirty="0" smtClean="0"/>
              <a:t>p</a:t>
            </a:r>
            <a:r>
              <a:rPr lang="en-US" altLang="zh-TW" sz="2800" b="1" dirty="0" smtClean="0"/>
              <a:t> </a:t>
            </a:r>
            <a:r>
              <a:rPr lang="zh-TW" altLang="zh-TW" sz="2800" b="1" dirty="0" smtClean="0"/>
              <a:t>值法</a:t>
            </a:r>
          </a:p>
          <a:p>
            <a:pPr>
              <a:spcBef>
                <a:spcPts val="0"/>
              </a:spcBef>
              <a:buNone/>
            </a:pPr>
            <a:r>
              <a:rPr lang="zh-TW" altLang="en-US" sz="2800" b="1" dirty="0" smtClean="0"/>
              <a:t>       </a:t>
            </a:r>
            <a:r>
              <a:rPr lang="zh-TW" altLang="zh-TW" sz="2800" b="1" dirty="0" smtClean="0"/>
              <a:t>若</a:t>
            </a:r>
            <a:r>
              <a:rPr lang="en-US" altLang="zh-TW" sz="2800" b="1" dirty="0" smtClean="0"/>
              <a:t> </a:t>
            </a:r>
            <a:r>
              <a:rPr lang="en-US" altLang="zh-TW" sz="2800" b="1" i="1" dirty="0" smtClean="0"/>
              <a:t>p</a:t>
            </a:r>
            <a:r>
              <a:rPr lang="en-US" altLang="zh-TW" sz="2800" b="1" dirty="0" smtClean="0"/>
              <a:t> </a:t>
            </a:r>
            <a:r>
              <a:rPr lang="zh-TW" altLang="zh-TW" sz="2800" b="1" dirty="0" smtClean="0"/>
              <a:t>值 </a:t>
            </a:r>
            <a:r>
              <a:rPr lang="en-US" altLang="zh-TW" sz="2800" b="1" dirty="0" smtClean="0"/>
              <a:t>&lt; α</a:t>
            </a:r>
            <a:r>
              <a:rPr lang="en-US" altLang="zh-TW" sz="2800" b="1" i="1" dirty="0" smtClean="0"/>
              <a:t> </a:t>
            </a:r>
            <a:r>
              <a:rPr lang="zh-TW" altLang="zh-TW" sz="2800" b="1" dirty="0" smtClean="0"/>
              <a:t>，則拒絕</a:t>
            </a:r>
            <a:r>
              <a:rPr lang="en-US" altLang="zh-TW" sz="2800" b="1" dirty="0" smtClean="0">
                <a:effectLst>
                  <a:outerShdw blurRad="50800" dist="38100" algn="tr" rotWithShape="0">
                    <a:prstClr val="black">
                      <a:alpha val="40000"/>
                    </a:prstClr>
                  </a:outerShdw>
                </a:effectLst>
              </a:rPr>
              <a:t> </a:t>
            </a:r>
            <a:r>
              <a:rPr lang="en-US" altLang="zh-TW" sz="2800" b="1" i="1" dirty="0" smtClean="0"/>
              <a:t>H</a:t>
            </a:r>
            <a:r>
              <a:rPr lang="en-US" altLang="zh-TW" sz="2800" b="1" baseline="-25000" dirty="0" smtClean="0"/>
              <a:t>0</a:t>
            </a:r>
          </a:p>
          <a:p>
            <a:pPr>
              <a:spcBef>
                <a:spcPts val="0"/>
              </a:spcBef>
            </a:pPr>
            <a:endParaRPr lang="en-US" altLang="zh-TW" sz="2800" b="1" baseline="-25000" dirty="0" smtClean="0"/>
          </a:p>
          <a:p>
            <a:pPr>
              <a:spcBef>
                <a:spcPts val="0"/>
              </a:spcBef>
            </a:pPr>
            <a:r>
              <a:rPr lang="zh-TW" altLang="en-US" sz="2800" b="1" dirty="0" smtClean="0"/>
              <a:t>決策</a:t>
            </a:r>
            <a:r>
              <a:rPr lang="zh-TW" altLang="zh-TW" sz="2800" b="1" dirty="0" smtClean="0"/>
              <a:t>法則：</a:t>
            </a:r>
            <a:r>
              <a:rPr lang="en-US" altLang="zh-TW" sz="2800" b="1" dirty="0" smtClean="0"/>
              <a:t> </a:t>
            </a:r>
            <a:r>
              <a:rPr lang="zh-TW" altLang="zh-TW" sz="2800" b="1" dirty="0" smtClean="0"/>
              <a:t>臨界值法</a:t>
            </a:r>
            <a:endParaRPr lang="zh-TW" altLang="zh-TW" sz="2800" b="1" dirty="0"/>
          </a:p>
        </p:txBody>
      </p:sp>
      <p:sp>
        <p:nvSpPr>
          <p:cNvPr id="132113" name="Text Box 17"/>
          <p:cNvSpPr txBox="1">
            <a:spLocks noChangeArrowheads="1"/>
          </p:cNvSpPr>
          <p:nvPr/>
        </p:nvSpPr>
        <p:spPr bwMode="auto">
          <a:xfrm>
            <a:off x="4211960" y="4221088"/>
            <a:ext cx="3584636" cy="523220"/>
          </a:xfrm>
          <a:prstGeom prst="rect">
            <a:avLst/>
          </a:prstGeom>
          <a:noFill/>
          <a:ln>
            <a:noFill/>
          </a:ln>
          <a:effectLst/>
          <a:extLst/>
        </p:spPr>
        <p:txBody>
          <a:bodyPr vert="horz" wrap="non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zh-TW" sz="2800" b="0" i="0" u="none" strike="noStrike" cap="none" normalizeH="0" baseline="0" dirty="0" smtClean="0">
                <a:ln>
                  <a:noFill/>
                </a:ln>
                <a:solidFill>
                  <a:schemeClr val="tx1"/>
                </a:solidFill>
                <a:effectLst/>
                <a:latin typeface="+mj-ea"/>
                <a:ea typeface="+mj-ea"/>
                <a:cs typeface="新細明體" pitchFamily="18" charset="-120"/>
              </a:rPr>
              <a:t>若</a:t>
            </a:r>
            <a:r>
              <a:rPr kumimoji="1" lang="en-US" altLang="zh-TW" sz="2800" b="0" i="1" u="none" strike="noStrike" cap="none" normalizeH="0" baseline="0" dirty="0" smtClean="0">
                <a:ln>
                  <a:noFill/>
                </a:ln>
                <a:solidFill>
                  <a:schemeClr val="tx1"/>
                </a:solidFill>
                <a:effectLst/>
                <a:latin typeface="+mj-ea"/>
                <a:ea typeface="+mj-ea"/>
                <a:cs typeface="新細明體" pitchFamily="18" charset="-120"/>
              </a:rPr>
              <a:t>t</a:t>
            </a:r>
            <a:r>
              <a:rPr kumimoji="1" lang="en-US" altLang="zh-TW" sz="2800" b="0" i="0" u="none" strike="noStrike" cap="none" normalizeH="0" baseline="0" dirty="0" smtClean="0">
                <a:ln>
                  <a:noFill/>
                </a:ln>
                <a:solidFill>
                  <a:schemeClr val="tx1"/>
                </a:solidFill>
                <a:effectLst/>
                <a:latin typeface="+mj-ea"/>
                <a:ea typeface="+mj-ea"/>
                <a:cs typeface="新細明體" pitchFamily="18" charset="-120"/>
              </a:rPr>
              <a:t> </a:t>
            </a:r>
            <a:r>
              <a:rPr kumimoji="1" lang="zh-TW" altLang="zh-TW" sz="2800" b="0" i="0" u="none" strike="noStrike" cap="none" normalizeH="0" baseline="0" dirty="0" smtClean="0">
                <a:ln>
                  <a:noFill/>
                </a:ln>
                <a:solidFill>
                  <a:schemeClr val="tx1"/>
                </a:solidFill>
                <a:effectLst/>
                <a:latin typeface="+mj-ea"/>
                <a:ea typeface="+mj-ea"/>
                <a:cs typeface="新細明體" pitchFamily="18" charset="-120"/>
              </a:rPr>
              <a:t> </a:t>
            </a:r>
            <a:r>
              <a:rPr kumimoji="1" lang="en-US" altLang="zh-TW" sz="2800" dirty="0" smtClean="0">
                <a:latin typeface="+mj-ea"/>
                <a:ea typeface="+mj-ea"/>
                <a:cs typeface="新細明體" pitchFamily="18" charset="-120"/>
              </a:rPr>
              <a:t>&gt;</a:t>
            </a:r>
            <a:r>
              <a:rPr kumimoji="1" lang="zh-TW" altLang="zh-TW" sz="2800" b="0" i="0" u="none" strike="noStrike" cap="none" normalizeH="0" baseline="0" dirty="0" smtClean="0">
                <a:ln>
                  <a:noFill/>
                </a:ln>
                <a:solidFill>
                  <a:schemeClr val="tx1"/>
                </a:solidFill>
                <a:effectLst/>
                <a:latin typeface="+mj-ea"/>
                <a:ea typeface="+mj-ea"/>
                <a:cs typeface="新細明體" pitchFamily="18" charset="-120"/>
              </a:rPr>
              <a:t> </a:t>
            </a:r>
            <a:r>
              <a:rPr kumimoji="1" lang="en-US" altLang="zh-TW" sz="2800" b="0" i="1" u="none" strike="noStrike" cap="none" normalizeH="0" baseline="0" dirty="0" err="1" smtClean="0">
                <a:ln>
                  <a:noFill/>
                </a:ln>
                <a:solidFill>
                  <a:schemeClr val="tx1"/>
                </a:solidFill>
                <a:effectLst/>
                <a:latin typeface="+mj-ea"/>
                <a:ea typeface="+mj-ea"/>
                <a:cs typeface="新細明體" pitchFamily="18" charset="-120"/>
              </a:rPr>
              <a:t>t</a:t>
            </a:r>
            <a:r>
              <a:rPr kumimoji="1" lang="en-US" altLang="zh-TW" sz="2800" b="0" i="1" u="none" strike="noStrike" cap="none" normalizeH="0" baseline="-25000" dirty="0" err="1" smtClean="0">
                <a:ln>
                  <a:noFill/>
                </a:ln>
                <a:solidFill>
                  <a:schemeClr val="tx1"/>
                </a:solidFill>
                <a:effectLst/>
                <a:latin typeface="+mj-ea"/>
                <a:ea typeface="+mj-ea"/>
                <a:cs typeface="新細明體" pitchFamily="18" charset="-120"/>
              </a:rPr>
              <a:t>α</a:t>
            </a:r>
            <a:r>
              <a:rPr kumimoji="1" lang="zh-TW" altLang="zh-TW" sz="2800" b="0" i="0" u="none" strike="noStrike" cap="none" normalizeH="0" baseline="-25000" dirty="0" smtClean="0">
                <a:ln>
                  <a:noFill/>
                </a:ln>
                <a:solidFill>
                  <a:schemeClr val="tx1"/>
                </a:solidFill>
                <a:effectLst/>
                <a:latin typeface="+mj-ea"/>
                <a:ea typeface="+mj-ea"/>
                <a:cs typeface="新細明體" pitchFamily="18" charset="-120"/>
              </a:rPr>
              <a:t> </a:t>
            </a:r>
            <a:r>
              <a:rPr kumimoji="1" lang="zh-TW" sz="2800" b="0" i="0" u="none" strike="noStrike" cap="none" normalizeH="0" baseline="0" dirty="0" smtClean="0">
                <a:ln>
                  <a:noFill/>
                </a:ln>
                <a:solidFill>
                  <a:schemeClr val="tx1"/>
                </a:solidFill>
                <a:effectLst/>
                <a:latin typeface="+mj-ea"/>
                <a:ea typeface="+mj-ea"/>
                <a:cs typeface="新細明體" pitchFamily="18" charset="-120"/>
              </a:rPr>
              <a:t>，則拒絕</a:t>
            </a:r>
            <a:r>
              <a:rPr kumimoji="1" lang="zh-TW" altLang="en-US" sz="2800" b="0" i="0" u="none" strike="noStrike" cap="none" normalizeH="0" baseline="0" dirty="0" smtClean="0">
                <a:ln>
                  <a:noFill/>
                </a:ln>
                <a:solidFill>
                  <a:schemeClr val="tx1"/>
                </a:solidFill>
                <a:effectLst/>
                <a:latin typeface="+mj-ea"/>
                <a:ea typeface="+mj-ea"/>
                <a:cs typeface="新細明體" pitchFamily="18" charset="-120"/>
              </a:rPr>
              <a:t> </a:t>
            </a:r>
            <a:r>
              <a:rPr kumimoji="1" lang="en-US" altLang="zh-TW" sz="2800" b="0" i="1" u="none" strike="noStrike" cap="none" normalizeH="0" baseline="0" dirty="0" smtClean="0">
                <a:ln>
                  <a:noFill/>
                </a:ln>
                <a:solidFill>
                  <a:schemeClr val="tx1"/>
                </a:solidFill>
                <a:effectLst/>
                <a:latin typeface="+mj-ea"/>
                <a:ea typeface="+mj-ea"/>
                <a:cs typeface="新細明體" pitchFamily="18" charset="-120"/>
              </a:rPr>
              <a:t>H</a:t>
            </a:r>
            <a:r>
              <a:rPr kumimoji="1" lang="en-US" altLang="zh-TW" sz="2800" b="0" i="0" u="none" strike="noStrike" cap="none" normalizeH="0" baseline="-25000" dirty="0" smtClean="0">
                <a:ln>
                  <a:noFill/>
                </a:ln>
                <a:solidFill>
                  <a:schemeClr val="tx1"/>
                </a:solidFill>
                <a:effectLst/>
                <a:latin typeface="+mj-ea"/>
                <a:ea typeface="+mj-ea"/>
                <a:cs typeface="新細明體" pitchFamily="18" charset="-120"/>
              </a:rPr>
              <a:t>0</a:t>
            </a:r>
            <a:r>
              <a:rPr kumimoji="1" lang="en-US" altLang="zh-TW" sz="2800" b="0" i="0" u="none" strike="noStrike" cap="none" normalizeH="0" baseline="0" dirty="0" smtClean="0">
                <a:ln>
                  <a:noFill/>
                </a:ln>
                <a:solidFill>
                  <a:schemeClr val="tx1"/>
                </a:solidFill>
                <a:effectLst>
                  <a:outerShdw blurRad="38100" dist="38100" dir="2700000" algn="tl">
                    <a:srgbClr val="C0C0C0"/>
                  </a:outerShdw>
                </a:effectLst>
                <a:latin typeface="+mj-ea"/>
                <a:ea typeface="+mj-ea"/>
                <a:cs typeface="新細明體" pitchFamily="18" charset="-120"/>
              </a:rPr>
              <a:t> </a:t>
            </a:r>
            <a:endParaRPr kumimoji="1" lang="zh-TW" altLang="zh-TW" sz="1800" b="0" i="0" u="none" strike="noStrike" cap="none" normalizeH="0" baseline="0" dirty="0" smtClean="0">
              <a:ln>
                <a:noFill/>
              </a:ln>
              <a:solidFill>
                <a:schemeClr val="tx1"/>
              </a:solidFill>
              <a:effectLst/>
              <a:latin typeface="+mj-ea"/>
              <a:ea typeface="+mj-ea"/>
              <a:cs typeface="新細明體" pitchFamily="18" charset="-120"/>
            </a:endParaRPr>
          </a:p>
        </p:txBody>
      </p:sp>
      <p:sp>
        <p:nvSpPr>
          <p:cNvPr id="132114" name="Text Box 18"/>
          <p:cNvSpPr txBox="1">
            <a:spLocks noChangeArrowheads="1"/>
          </p:cNvSpPr>
          <p:nvPr/>
        </p:nvSpPr>
        <p:spPr bwMode="auto">
          <a:xfrm>
            <a:off x="4139952" y="3573016"/>
            <a:ext cx="3680816" cy="523220"/>
          </a:xfrm>
          <a:prstGeom prst="rect">
            <a:avLst/>
          </a:prstGeom>
          <a:noFill/>
          <a:ln>
            <a:noFill/>
          </a:ln>
          <a:effectLst/>
          <a:extLst/>
        </p:spPr>
        <p:txBody>
          <a:bodyPr vert="horz" wrap="non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zh-TW" sz="2800" b="0" i="0" u="none" strike="noStrike" cap="none" normalizeH="0" baseline="0" dirty="0" smtClean="0">
                <a:ln>
                  <a:noFill/>
                </a:ln>
                <a:solidFill>
                  <a:schemeClr val="tx1"/>
                </a:solidFill>
                <a:effectLst/>
                <a:latin typeface="+mn-ea"/>
                <a:cs typeface="新細明體" pitchFamily="18" charset="-120"/>
              </a:rPr>
              <a:t>若</a:t>
            </a:r>
            <a:r>
              <a:rPr kumimoji="1" lang="en-US" altLang="zh-TW" sz="2800" b="0" i="1" u="none" strike="noStrike" cap="none" normalizeH="0" baseline="0" dirty="0" smtClean="0">
                <a:ln>
                  <a:noFill/>
                </a:ln>
                <a:solidFill>
                  <a:schemeClr val="tx1"/>
                </a:solidFill>
                <a:effectLst/>
                <a:latin typeface="+mn-ea"/>
                <a:cs typeface="新細明體" pitchFamily="18" charset="-120"/>
              </a:rPr>
              <a:t>t</a:t>
            </a:r>
            <a:r>
              <a:rPr kumimoji="1" lang="en-US" altLang="zh-TW" sz="2800" b="0" i="0" u="none" strike="noStrike" cap="none" normalizeH="0" baseline="0" dirty="0" smtClean="0">
                <a:ln>
                  <a:noFill/>
                </a:ln>
                <a:solidFill>
                  <a:schemeClr val="tx1"/>
                </a:solidFill>
                <a:effectLst/>
                <a:latin typeface="+mn-ea"/>
                <a:cs typeface="新細明體" pitchFamily="18" charset="-120"/>
              </a:rPr>
              <a:t> </a:t>
            </a:r>
            <a:r>
              <a:rPr kumimoji="1" lang="zh-TW" altLang="zh-TW" sz="2800" b="0" i="0" u="none" strike="noStrike" cap="none" normalizeH="0" baseline="0" dirty="0" smtClean="0">
                <a:ln>
                  <a:noFill/>
                </a:ln>
                <a:solidFill>
                  <a:schemeClr val="tx1"/>
                </a:solidFill>
                <a:effectLst/>
                <a:latin typeface="+mn-ea"/>
                <a:cs typeface="新細明體" pitchFamily="18" charset="-120"/>
              </a:rPr>
              <a:t> </a:t>
            </a:r>
            <a:r>
              <a:rPr kumimoji="1" lang="en-US" altLang="zh-TW" sz="2800" b="0" i="0" strike="noStrike" cap="none" normalizeH="0" baseline="0" dirty="0" smtClean="0">
                <a:ln>
                  <a:noFill/>
                </a:ln>
                <a:solidFill>
                  <a:schemeClr val="tx1"/>
                </a:solidFill>
                <a:effectLst/>
                <a:latin typeface="+mn-ea"/>
                <a:cs typeface="新細明體" pitchFamily="18" charset="-120"/>
              </a:rPr>
              <a:t>&lt;</a:t>
            </a:r>
            <a:r>
              <a:rPr kumimoji="1" lang="en-US" altLang="zh-TW" sz="2800" b="0" i="0" u="none" strike="noStrike" cap="none" normalizeH="0" baseline="0" dirty="0" smtClean="0">
                <a:ln>
                  <a:noFill/>
                </a:ln>
                <a:solidFill>
                  <a:schemeClr val="tx1"/>
                </a:solidFill>
                <a:effectLst>
                  <a:outerShdw blurRad="38100" dist="38100" dir="2700000" algn="tl">
                    <a:srgbClr val="C0C0C0"/>
                  </a:outerShdw>
                </a:effectLst>
                <a:latin typeface="+mn-ea"/>
                <a:cs typeface="新細明體" pitchFamily="18" charset="-120"/>
              </a:rPr>
              <a:t> </a:t>
            </a:r>
            <a:r>
              <a:rPr kumimoji="1" lang="en-US" altLang="zh-TW" sz="2800" b="0" i="0" u="none" strike="noStrike" cap="none" normalizeH="0" baseline="0" dirty="0" smtClean="0">
                <a:ln>
                  <a:noFill/>
                </a:ln>
                <a:solidFill>
                  <a:schemeClr val="tx1"/>
                </a:solidFill>
                <a:effectLst/>
                <a:latin typeface="+mn-ea"/>
                <a:cs typeface="新細明體" pitchFamily="18" charset="-120"/>
              </a:rPr>
              <a:t>-</a:t>
            </a:r>
            <a:r>
              <a:rPr kumimoji="1" lang="en-US" altLang="zh-TW" sz="2800" b="0" i="1" u="none" strike="noStrike" cap="none" normalizeH="0" baseline="0" dirty="0" err="1" smtClean="0">
                <a:ln>
                  <a:noFill/>
                </a:ln>
                <a:solidFill>
                  <a:schemeClr val="tx1"/>
                </a:solidFill>
                <a:effectLst/>
                <a:latin typeface="+mn-ea"/>
                <a:cs typeface="新細明體" pitchFamily="18" charset="-120"/>
              </a:rPr>
              <a:t>t</a:t>
            </a:r>
            <a:r>
              <a:rPr kumimoji="1" lang="en-US" altLang="zh-TW" sz="2800" b="0" i="1" u="none" strike="noStrike" cap="none" normalizeH="0" baseline="-25000" dirty="0" err="1" smtClean="0">
                <a:ln>
                  <a:noFill/>
                </a:ln>
                <a:solidFill>
                  <a:schemeClr val="tx1"/>
                </a:solidFill>
                <a:effectLst/>
                <a:latin typeface="+mn-ea"/>
                <a:cs typeface="新細明體" pitchFamily="18" charset="-120"/>
              </a:rPr>
              <a:t>α</a:t>
            </a:r>
            <a:r>
              <a:rPr kumimoji="1" lang="zh-TW" sz="2800" b="0" i="0" u="none" strike="noStrike" cap="none" normalizeH="0" baseline="0" dirty="0" smtClean="0">
                <a:ln>
                  <a:noFill/>
                </a:ln>
                <a:solidFill>
                  <a:schemeClr val="tx1"/>
                </a:solidFill>
                <a:effectLst/>
                <a:latin typeface="+mn-ea"/>
                <a:cs typeface="新細明體" pitchFamily="18" charset="-120"/>
              </a:rPr>
              <a:t>，則拒絕</a:t>
            </a:r>
            <a:r>
              <a:rPr kumimoji="1" lang="zh-TW" altLang="en-US" sz="2800" b="0" i="0" u="none" strike="noStrike" cap="none" normalizeH="0" baseline="0" dirty="0" smtClean="0">
                <a:ln>
                  <a:noFill/>
                </a:ln>
                <a:solidFill>
                  <a:schemeClr val="tx1"/>
                </a:solidFill>
                <a:effectLst/>
                <a:latin typeface="+mn-ea"/>
                <a:cs typeface="新細明體" pitchFamily="18" charset="-120"/>
              </a:rPr>
              <a:t> </a:t>
            </a:r>
            <a:r>
              <a:rPr kumimoji="1" lang="en-US" altLang="zh-TW" sz="2800" b="0" i="1" u="none" strike="noStrike" cap="none" normalizeH="0" baseline="0" dirty="0" smtClean="0">
                <a:ln>
                  <a:noFill/>
                </a:ln>
                <a:solidFill>
                  <a:schemeClr val="tx1"/>
                </a:solidFill>
                <a:effectLst/>
                <a:latin typeface="+mn-ea"/>
                <a:cs typeface="新細明體" pitchFamily="18" charset="-120"/>
              </a:rPr>
              <a:t>H</a:t>
            </a:r>
            <a:r>
              <a:rPr kumimoji="1" lang="en-US" altLang="zh-TW" sz="2800" b="0" i="0" u="none" strike="noStrike" cap="none" normalizeH="0" baseline="-25000" dirty="0" smtClean="0">
                <a:ln>
                  <a:noFill/>
                </a:ln>
                <a:solidFill>
                  <a:schemeClr val="tx1"/>
                </a:solidFill>
                <a:effectLst/>
                <a:latin typeface="+mn-ea"/>
                <a:cs typeface="新細明體" pitchFamily="18" charset="-120"/>
              </a:rPr>
              <a:t>0</a:t>
            </a:r>
            <a:r>
              <a:rPr kumimoji="1" lang="en-US" altLang="zh-TW" sz="2800" b="0" i="0" u="none" strike="noStrike" cap="none" normalizeH="0" baseline="0" dirty="0" smtClean="0">
                <a:ln>
                  <a:noFill/>
                </a:ln>
                <a:solidFill>
                  <a:schemeClr val="tx1"/>
                </a:solidFill>
                <a:effectLst>
                  <a:outerShdw blurRad="38100" dist="38100" dir="2700000" algn="tl">
                    <a:srgbClr val="C0C0C0"/>
                  </a:outerShdw>
                </a:effectLst>
                <a:latin typeface="Times New Roman" pitchFamily="18" charset="0"/>
                <a:ea typeface="標楷體" pitchFamily="65" charset="-120"/>
                <a:cs typeface="新細明體" pitchFamily="18" charset="-120"/>
              </a:rPr>
              <a:t> </a:t>
            </a:r>
            <a:endParaRPr kumimoji="1" lang="zh-TW" altLang="zh-TW"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p:txBody>
      </p:sp>
      <p:sp>
        <p:nvSpPr>
          <p:cNvPr id="132115" name="Text Box 19"/>
          <p:cNvSpPr txBox="1">
            <a:spLocks noChangeArrowheads="1"/>
          </p:cNvSpPr>
          <p:nvPr/>
        </p:nvSpPr>
        <p:spPr bwMode="auto">
          <a:xfrm>
            <a:off x="1403648" y="5589240"/>
            <a:ext cx="5855518" cy="523220"/>
          </a:xfrm>
          <a:prstGeom prst="rect">
            <a:avLst/>
          </a:prstGeom>
          <a:noFill/>
          <a:ln>
            <a:noFill/>
          </a:ln>
          <a:effectLst/>
          <a:extLst/>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zh-TW" sz="2800" b="0" i="0" u="none" strike="noStrike" cap="none" normalizeH="0" baseline="0" dirty="0" smtClean="0">
                <a:ln>
                  <a:noFill/>
                </a:ln>
                <a:solidFill>
                  <a:schemeClr val="tx1"/>
                </a:solidFill>
                <a:effectLst/>
                <a:latin typeface="+mj-ea"/>
                <a:ea typeface="+mj-ea"/>
                <a:cs typeface="新細明體" pitchFamily="18" charset="-120"/>
              </a:rPr>
              <a:t>若</a:t>
            </a:r>
            <a:r>
              <a:rPr kumimoji="1" lang="en-US" altLang="zh-TW" sz="2800" b="0" i="1" u="none" strike="noStrike" cap="none" normalizeH="0" baseline="0" dirty="0" smtClean="0">
                <a:ln>
                  <a:noFill/>
                </a:ln>
                <a:solidFill>
                  <a:schemeClr val="tx1"/>
                </a:solidFill>
                <a:effectLst/>
                <a:latin typeface="+mj-ea"/>
                <a:ea typeface="+mj-ea"/>
                <a:cs typeface="新細明體" pitchFamily="18" charset="-120"/>
              </a:rPr>
              <a:t>t</a:t>
            </a:r>
            <a:r>
              <a:rPr kumimoji="1" lang="en-US" altLang="zh-TW" sz="2800" b="0" i="0" u="none" strike="noStrike" cap="none" normalizeH="0" baseline="0" dirty="0" smtClean="0">
                <a:ln>
                  <a:noFill/>
                </a:ln>
                <a:solidFill>
                  <a:schemeClr val="tx1"/>
                </a:solidFill>
                <a:effectLst/>
                <a:latin typeface="+mj-ea"/>
                <a:ea typeface="+mj-ea"/>
                <a:cs typeface="新細明體" pitchFamily="18" charset="-120"/>
              </a:rPr>
              <a:t> </a:t>
            </a:r>
            <a:r>
              <a:rPr kumimoji="1" lang="zh-TW" altLang="zh-TW" sz="2800" b="0" i="0" u="none" strike="noStrike" cap="none" normalizeH="0" baseline="0" dirty="0" smtClean="0">
                <a:ln>
                  <a:noFill/>
                </a:ln>
                <a:solidFill>
                  <a:schemeClr val="tx1"/>
                </a:solidFill>
                <a:effectLst/>
                <a:latin typeface="+mj-ea"/>
                <a:ea typeface="+mj-ea"/>
                <a:cs typeface="新細明體" pitchFamily="18" charset="-120"/>
              </a:rPr>
              <a:t> </a:t>
            </a:r>
            <a:r>
              <a:rPr kumimoji="1" lang="en-US" altLang="zh-TW" sz="2800" dirty="0" smtClean="0">
                <a:latin typeface="+mj-ea"/>
                <a:ea typeface="+mj-ea"/>
                <a:cs typeface="新細明體" pitchFamily="18" charset="-120"/>
              </a:rPr>
              <a:t>&lt;</a:t>
            </a:r>
            <a:r>
              <a:rPr kumimoji="1" lang="en-US" altLang="zh-TW" sz="2800" b="0" i="0" u="none" strike="noStrike" cap="none" normalizeH="0" baseline="0" dirty="0" smtClean="0">
                <a:ln>
                  <a:noFill/>
                </a:ln>
                <a:solidFill>
                  <a:schemeClr val="tx1"/>
                </a:solidFill>
                <a:effectLst/>
                <a:latin typeface="+mj-ea"/>
                <a:ea typeface="+mj-ea"/>
                <a:cs typeface="新細明體" pitchFamily="18" charset="-120"/>
              </a:rPr>
              <a:t> -</a:t>
            </a:r>
            <a:r>
              <a:rPr kumimoji="1" lang="en-US" altLang="zh-TW" sz="2800" b="0" i="1" u="none" strike="noStrike" cap="none" normalizeH="0" baseline="0" dirty="0" err="1" smtClean="0">
                <a:ln>
                  <a:noFill/>
                </a:ln>
                <a:solidFill>
                  <a:schemeClr val="tx1"/>
                </a:solidFill>
                <a:effectLst/>
                <a:latin typeface="+mj-ea"/>
                <a:ea typeface="+mj-ea"/>
                <a:cs typeface="新細明體" pitchFamily="18" charset="-120"/>
              </a:rPr>
              <a:t>t</a:t>
            </a:r>
            <a:r>
              <a:rPr kumimoji="1" lang="en-US" altLang="zh-TW" sz="2800" b="0" i="1" u="none" strike="noStrike" cap="none" normalizeH="0" baseline="-25000" dirty="0" err="1" smtClean="0">
                <a:ln>
                  <a:noFill/>
                </a:ln>
                <a:solidFill>
                  <a:schemeClr val="tx1"/>
                </a:solidFill>
                <a:effectLst/>
                <a:latin typeface="+mj-ea"/>
                <a:ea typeface="+mj-ea"/>
                <a:cs typeface="新細明體" pitchFamily="18" charset="-120"/>
              </a:rPr>
              <a:t>α</a:t>
            </a:r>
            <a:r>
              <a:rPr kumimoji="1" lang="en-US" altLang="zh-TW" sz="2800" b="0" i="0" u="none" strike="noStrike" cap="none" normalizeH="0" baseline="-25000" dirty="0" smtClean="0">
                <a:ln>
                  <a:noFill/>
                </a:ln>
                <a:solidFill>
                  <a:schemeClr val="tx1"/>
                </a:solidFill>
                <a:effectLst/>
                <a:latin typeface="+mj-ea"/>
                <a:ea typeface="+mj-ea"/>
                <a:cs typeface="新細明體" pitchFamily="18" charset="-120"/>
              </a:rPr>
              <a:t>/2 </a:t>
            </a:r>
            <a:r>
              <a:rPr kumimoji="1" lang="zh-TW" altLang="zh-TW" sz="2800" b="0" i="0" u="none" strike="noStrike" cap="none" normalizeH="0" baseline="-25000" dirty="0" smtClean="0">
                <a:ln>
                  <a:noFill/>
                </a:ln>
                <a:solidFill>
                  <a:schemeClr val="tx1"/>
                </a:solidFill>
                <a:effectLst/>
                <a:latin typeface="+mj-ea"/>
                <a:ea typeface="+mj-ea"/>
                <a:cs typeface="新細明體" pitchFamily="18" charset="-120"/>
              </a:rPr>
              <a:t> </a:t>
            </a:r>
            <a:r>
              <a:rPr kumimoji="1" lang="zh-TW" sz="2800" b="0" i="0" u="none" strike="noStrike" cap="none" normalizeH="0" baseline="0" dirty="0" smtClean="0">
                <a:ln>
                  <a:noFill/>
                </a:ln>
                <a:solidFill>
                  <a:schemeClr val="tx1"/>
                </a:solidFill>
                <a:effectLst/>
                <a:latin typeface="+mj-ea"/>
                <a:ea typeface="+mj-ea"/>
                <a:cs typeface="新細明體" pitchFamily="18" charset="-120"/>
              </a:rPr>
              <a:t>或</a:t>
            </a:r>
            <a:r>
              <a:rPr kumimoji="1" lang="zh-TW" altLang="en-US" sz="2800" b="0" i="0" u="none" strike="noStrike" cap="none" normalizeH="0" baseline="0" dirty="0" smtClean="0">
                <a:ln>
                  <a:noFill/>
                </a:ln>
                <a:solidFill>
                  <a:schemeClr val="tx1"/>
                </a:solidFill>
                <a:effectLst/>
                <a:latin typeface="+mj-ea"/>
                <a:ea typeface="+mj-ea"/>
                <a:cs typeface="新細明體" pitchFamily="18" charset="-120"/>
              </a:rPr>
              <a:t>  </a:t>
            </a:r>
            <a:r>
              <a:rPr kumimoji="1" lang="en-US" altLang="zh-TW" sz="2800" b="0" i="1" u="none" strike="noStrike" cap="none" normalizeH="0" baseline="0" dirty="0" smtClean="0">
                <a:ln>
                  <a:noFill/>
                </a:ln>
                <a:solidFill>
                  <a:schemeClr val="tx1"/>
                </a:solidFill>
                <a:effectLst/>
                <a:latin typeface="+mj-ea"/>
                <a:ea typeface="+mj-ea"/>
                <a:cs typeface="新細明體" pitchFamily="18" charset="-120"/>
              </a:rPr>
              <a:t>t</a:t>
            </a:r>
            <a:r>
              <a:rPr kumimoji="1" lang="en-US" altLang="zh-TW" sz="2800" b="0" i="0" u="none" strike="noStrike" cap="none" normalizeH="0" baseline="0" dirty="0" smtClean="0">
                <a:ln>
                  <a:noFill/>
                </a:ln>
                <a:solidFill>
                  <a:schemeClr val="tx1"/>
                </a:solidFill>
                <a:effectLst/>
                <a:latin typeface="+mj-ea"/>
                <a:ea typeface="+mj-ea"/>
                <a:cs typeface="新細明體" pitchFamily="18" charset="-120"/>
              </a:rPr>
              <a:t> &gt; </a:t>
            </a:r>
            <a:r>
              <a:rPr kumimoji="1" lang="en-US" altLang="zh-TW" sz="2800" b="0" i="1" u="none" strike="noStrike" cap="none" normalizeH="0" baseline="0" dirty="0" err="1" smtClean="0">
                <a:ln>
                  <a:noFill/>
                </a:ln>
                <a:solidFill>
                  <a:schemeClr val="tx1"/>
                </a:solidFill>
                <a:effectLst/>
                <a:latin typeface="+mj-ea"/>
                <a:ea typeface="+mj-ea"/>
                <a:cs typeface="新細明體" pitchFamily="18" charset="-120"/>
              </a:rPr>
              <a:t>t</a:t>
            </a:r>
            <a:r>
              <a:rPr kumimoji="1" lang="en-US" altLang="zh-TW" sz="2800" b="0" i="1" u="none" strike="noStrike" cap="none" normalizeH="0" baseline="-25000" dirty="0" err="1" smtClean="0">
                <a:ln>
                  <a:noFill/>
                </a:ln>
                <a:solidFill>
                  <a:schemeClr val="tx1"/>
                </a:solidFill>
                <a:effectLst/>
                <a:latin typeface="+mj-ea"/>
                <a:ea typeface="+mj-ea"/>
                <a:cs typeface="新細明體" pitchFamily="18" charset="-120"/>
              </a:rPr>
              <a:t>α</a:t>
            </a:r>
            <a:r>
              <a:rPr kumimoji="1" lang="en-US" altLang="zh-TW" sz="2800" b="0" i="0" u="none" strike="noStrike" cap="none" normalizeH="0" baseline="-25000" dirty="0" smtClean="0">
                <a:ln>
                  <a:noFill/>
                </a:ln>
                <a:solidFill>
                  <a:schemeClr val="tx1"/>
                </a:solidFill>
                <a:effectLst/>
                <a:latin typeface="+mj-ea"/>
                <a:ea typeface="+mj-ea"/>
                <a:cs typeface="新細明體" pitchFamily="18" charset="-120"/>
              </a:rPr>
              <a:t>/2</a:t>
            </a:r>
            <a:r>
              <a:rPr kumimoji="1" lang="zh-TW" sz="2800" b="0" i="0" u="none" strike="noStrike" cap="none" normalizeH="0" baseline="0" dirty="0" smtClean="0">
                <a:ln>
                  <a:noFill/>
                </a:ln>
                <a:solidFill>
                  <a:schemeClr val="tx1"/>
                </a:solidFill>
                <a:effectLst/>
                <a:latin typeface="+mj-ea"/>
                <a:ea typeface="+mj-ea"/>
                <a:cs typeface="新細明體" pitchFamily="18" charset="-120"/>
              </a:rPr>
              <a:t>，則拒絕</a:t>
            </a:r>
            <a:r>
              <a:rPr kumimoji="1" lang="zh-TW" altLang="en-US" sz="2800" b="0" i="0" u="none" strike="noStrike" cap="none" normalizeH="0" baseline="0" dirty="0" smtClean="0">
                <a:ln>
                  <a:noFill/>
                </a:ln>
                <a:solidFill>
                  <a:schemeClr val="tx1"/>
                </a:solidFill>
                <a:effectLst>
                  <a:outerShdw blurRad="38100" dist="38100" dir="2700000" algn="tl">
                    <a:srgbClr val="C0C0C0"/>
                  </a:outerShdw>
                </a:effectLst>
                <a:latin typeface="+mj-ea"/>
                <a:ea typeface="+mj-ea"/>
                <a:cs typeface="新細明體" pitchFamily="18" charset="-120"/>
              </a:rPr>
              <a:t> </a:t>
            </a:r>
            <a:r>
              <a:rPr kumimoji="1" lang="en-US" altLang="zh-TW" sz="2800" b="0" i="1" u="none" strike="noStrike" cap="none" normalizeH="0" baseline="0" dirty="0" smtClean="0">
                <a:ln>
                  <a:noFill/>
                </a:ln>
                <a:solidFill>
                  <a:schemeClr val="tx1"/>
                </a:solidFill>
                <a:effectLst/>
                <a:latin typeface="+mj-ea"/>
                <a:ea typeface="+mj-ea"/>
                <a:cs typeface="新細明體" pitchFamily="18" charset="-120"/>
              </a:rPr>
              <a:t>H</a:t>
            </a:r>
            <a:r>
              <a:rPr kumimoji="1" lang="en-US" altLang="zh-TW" sz="2800" b="0" i="0" u="none" strike="noStrike" cap="none" normalizeH="0" baseline="-25000" dirty="0" smtClean="0">
                <a:ln>
                  <a:noFill/>
                </a:ln>
                <a:solidFill>
                  <a:schemeClr val="tx1"/>
                </a:solidFill>
                <a:effectLst/>
                <a:latin typeface="+mj-ea"/>
                <a:ea typeface="+mj-ea"/>
                <a:cs typeface="新細明體" pitchFamily="18" charset="-120"/>
              </a:rPr>
              <a:t>0</a:t>
            </a:r>
            <a:r>
              <a:rPr kumimoji="1" lang="en-US" altLang="zh-TW" sz="2800" b="0" i="0" u="none" strike="noStrike" cap="none" normalizeH="0" baseline="0" dirty="0" smtClean="0">
                <a:ln>
                  <a:noFill/>
                </a:ln>
                <a:solidFill>
                  <a:schemeClr val="tx1"/>
                </a:solidFill>
                <a:effectLst>
                  <a:outerShdw blurRad="38100" dist="38100" dir="2700000" algn="tl">
                    <a:srgbClr val="C0C0C0"/>
                  </a:outerShdw>
                </a:effectLst>
                <a:latin typeface="+mj-ea"/>
                <a:ea typeface="+mj-ea"/>
                <a:cs typeface="新細明體" pitchFamily="18" charset="-120"/>
              </a:rPr>
              <a:t> </a:t>
            </a:r>
            <a:endParaRPr kumimoji="1" lang="zh-TW" altLang="zh-TW" sz="1800" b="0" i="0" u="none" strike="noStrike" cap="none" normalizeH="0" baseline="0" dirty="0" smtClean="0">
              <a:ln>
                <a:noFill/>
              </a:ln>
              <a:solidFill>
                <a:schemeClr val="tx1"/>
              </a:solidFill>
              <a:effectLst/>
              <a:latin typeface="+mj-ea"/>
              <a:ea typeface="+mj-ea"/>
              <a:cs typeface="新細明體" pitchFamily="18" charset="-120"/>
            </a:endParaRPr>
          </a:p>
        </p:txBody>
      </p:sp>
      <p:sp>
        <p:nvSpPr>
          <p:cNvPr id="15368" name="Text Box 8"/>
          <p:cNvSpPr txBox="1">
            <a:spLocks noChangeArrowheads="1"/>
          </p:cNvSpPr>
          <p:nvPr/>
        </p:nvSpPr>
        <p:spPr bwMode="auto">
          <a:xfrm>
            <a:off x="683568" y="3573016"/>
            <a:ext cx="3082896" cy="461665"/>
          </a:xfrm>
          <a:prstGeom prst="rect">
            <a:avLst/>
          </a:prstGeom>
          <a:noFill/>
          <a:ln w="12700">
            <a:noFill/>
            <a:miter lim="800000"/>
            <a:headEnd/>
            <a:tailEnd/>
          </a:ln>
          <a:effectLst/>
        </p:spPr>
        <p:txBody>
          <a:bodyPr vert="horz" wrap="none" lIns="91440" tIns="45720" rIns="91440" bIns="45720" numCol="1" anchor="t" anchorCtr="0" compatLnSpc="1">
            <a:prstTxWarp prst="textNoShape">
              <a:avLst/>
            </a:prstTxWarp>
            <a:spAutoFit/>
          </a:bodyPr>
          <a:lstStyle/>
          <a:p>
            <a:pPr algn="ctr" fontAlgn="base">
              <a:spcBef>
                <a:spcPct val="0"/>
              </a:spcBef>
              <a:spcAft>
                <a:spcPct val="0"/>
              </a:spcAft>
            </a:pPr>
            <a:r>
              <a:rPr kumimoji="1" lang="en-US" altLang="zh-TW" sz="2400" i="1" dirty="0" smtClean="0">
                <a:latin typeface="Book Antiqua" pitchFamily="18" charset="0"/>
                <a:ea typeface="新細明體" pitchFamily="18" charset="-120"/>
                <a:cs typeface="新細明體" pitchFamily="18" charset="-120"/>
              </a:rPr>
              <a:t>H</a:t>
            </a:r>
            <a:r>
              <a:rPr kumimoji="1" lang="en-US" altLang="zh-TW" sz="2400" baseline="-25000" dirty="0" smtClean="0">
                <a:latin typeface="Book Antiqua" pitchFamily="18" charset="0"/>
                <a:ea typeface="新細明體" pitchFamily="18" charset="-120"/>
                <a:cs typeface="新細明體" pitchFamily="18" charset="-120"/>
              </a:rPr>
              <a:t>0</a:t>
            </a:r>
            <a:r>
              <a:rPr kumimoji="1" lang="en-US" altLang="zh-TW" sz="2400" dirty="0" smtClean="0">
                <a:latin typeface="Book Antiqua" pitchFamily="18" charset="0"/>
                <a:ea typeface="新細明體" pitchFamily="18" charset="-120"/>
                <a:cs typeface="新細明體" pitchFamily="18" charset="-120"/>
              </a:rPr>
              <a:t>:  </a:t>
            </a:r>
            <a:r>
              <a:rPr kumimoji="1" lang="en-US" altLang="zh-TW" sz="2400" i="1" dirty="0" smtClean="0">
                <a:latin typeface="Symbol" pitchFamily="18" charset="2"/>
                <a:ea typeface="新細明體" pitchFamily="18" charset="-120"/>
                <a:cs typeface="新細明體" pitchFamily="18" charset="-120"/>
              </a:rPr>
              <a:t></a:t>
            </a:r>
            <a:r>
              <a:rPr kumimoji="1" lang="en-US" altLang="zh-TW" sz="2400" dirty="0" smtClean="0">
                <a:latin typeface="Symbol" pitchFamily="18" charset="2"/>
                <a:ea typeface="新細明體" pitchFamily="18" charset="-120"/>
                <a:cs typeface="新細明體" pitchFamily="18" charset="-120"/>
              </a:rPr>
              <a:t></a:t>
            </a:r>
            <a:r>
              <a:rPr kumimoji="1" lang="en-US" altLang="zh-TW" sz="2400" u="sng" dirty="0" smtClean="0">
                <a:latin typeface="Symbol" pitchFamily="18" charset="2"/>
                <a:ea typeface="新細明體" pitchFamily="18" charset="-120"/>
                <a:cs typeface="新細明體" pitchFamily="18" charset="-120"/>
              </a:rPr>
              <a:t></a:t>
            </a:r>
            <a:r>
              <a:rPr kumimoji="1" lang="en-US" altLang="zh-TW" sz="2400" dirty="0" smtClean="0">
                <a:latin typeface="Symbol" pitchFamily="18" charset="2"/>
                <a:ea typeface="新細明體" pitchFamily="18" charset="-120"/>
                <a:cs typeface="新細明體" pitchFamily="18" charset="-120"/>
              </a:rPr>
              <a:t></a:t>
            </a:r>
            <a:r>
              <a:rPr kumimoji="1" lang="en-US" altLang="zh-TW" sz="2400" i="1" dirty="0" smtClean="0">
                <a:latin typeface="Symbol" pitchFamily="18" charset="2"/>
                <a:ea typeface="新細明體" pitchFamily="18" charset="-120"/>
                <a:cs typeface="新細明體" pitchFamily="18" charset="-120"/>
              </a:rPr>
              <a:t></a:t>
            </a:r>
            <a:r>
              <a:rPr kumimoji="1" lang="en-US" altLang="zh-TW" sz="2400" baseline="-25000" dirty="0" smtClean="0">
                <a:latin typeface="Symbol" pitchFamily="18" charset="2"/>
                <a:ea typeface="新細明體" pitchFamily="18" charset="-120"/>
                <a:cs typeface="新細明體" pitchFamily="18" charset="-120"/>
              </a:rPr>
              <a:t></a:t>
            </a:r>
            <a:r>
              <a:rPr kumimoji="1" lang="zh-TW" altLang="en-US" dirty="0" smtClean="0">
                <a:latin typeface="Arial" pitchFamily="34" charset="0"/>
                <a:ea typeface="新細明體" pitchFamily="18" charset="-120"/>
                <a:cs typeface="新細明體" pitchFamily="18" charset="-120"/>
              </a:rPr>
              <a:t>   </a:t>
            </a:r>
            <a:r>
              <a:rPr kumimoji="1" lang="en-US" altLang="zh-TW" sz="2400" b="0" i="1" u="none" strike="noStrike" cap="none" normalizeH="0" baseline="0" dirty="0" smtClean="0">
                <a:ln>
                  <a:noFill/>
                </a:ln>
                <a:solidFill>
                  <a:schemeClr val="tx1"/>
                </a:solidFill>
                <a:latin typeface="Book Antiqua" pitchFamily="18" charset="0"/>
                <a:ea typeface="新細明體" pitchFamily="18" charset="-120"/>
                <a:cs typeface="新細明體" pitchFamily="18" charset="-120"/>
              </a:rPr>
              <a:t>H</a:t>
            </a:r>
            <a:r>
              <a:rPr kumimoji="1" lang="en-US" altLang="zh-TW" sz="2400" baseline="-25000" dirty="0" smtClean="0">
                <a:latin typeface="Book Antiqua" pitchFamily="18" charset="0"/>
                <a:ea typeface="新細明體" pitchFamily="18" charset="-120"/>
                <a:cs typeface="新細明體" pitchFamily="18" charset="-120"/>
              </a:rPr>
              <a:t>1</a:t>
            </a:r>
            <a:r>
              <a:rPr kumimoji="1" lang="en-US" altLang="zh-TW" sz="2400" b="0" i="0" u="none" strike="noStrike" cap="none" normalizeH="0" baseline="0" dirty="0" smtClean="0">
                <a:ln>
                  <a:noFill/>
                </a:ln>
                <a:solidFill>
                  <a:schemeClr val="tx1"/>
                </a:solidFill>
                <a:latin typeface="Book Antiqua" pitchFamily="18" charset="0"/>
                <a:ea typeface="新細明體" pitchFamily="18" charset="-120"/>
                <a:cs typeface="新細明體" pitchFamily="18" charset="-120"/>
              </a:rPr>
              <a:t>:  </a:t>
            </a:r>
            <a:r>
              <a:rPr kumimoji="1" lang="en-US" altLang="zh-TW" sz="2400" b="0" i="1" u="none" strike="noStrike" cap="none" normalizeH="0" baseline="0" dirty="0" smtClean="0">
                <a:ln>
                  <a:noFill/>
                </a:ln>
                <a:solidFill>
                  <a:schemeClr val="tx1"/>
                </a:solidFill>
                <a:latin typeface="Symbol" pitchFamily="18" charset="2"/>
                <a:ea typeface="新細明體" pitchFamily="18" charset="-120"/>
                <a:cs typeface="新細明體" pitchFamily="18" charset="-120"/>
              </a:rPr>
              <a:t></a:t>
            </a:r>
            <a:r>
              <a:rPr kumimoji="1" lang="en-US" altLang="zh-TW" sz="2400" b="0" i="0" u="none" strike="noStrike" cap="none" normalizeH="0" baseline="0" dirty="0" smtClean="0">
                <a:ln>
                  <a:noFill/>
                </a:ln>
                <a:solidFill>
                  <a:schemeClr val="tx1"/>
                </a:solidFill>
                <a:latin typeface="Symbol" pitchFamily="18" charset="2"/>
                <a:ea typeface="新細明體" pitchFamily="18" charset="-120"/>
                <a:cs typeface="新細明體" pitchFamily="18" charset="-120"/>
              </a:rPr>
              <a:t></a:t>
            </a:r>
            <a:r>
              <a:rPr kumimoji="1" lang="en-US" altLang="zh-TW" sz="2400" dirty="0" smtClean="0">
                <a:latin typeface="Symbol" pitchFamily="18" charset="2"/>
                <a:ea typeface="新細明體" pitchFamily="18" charset="-120"/>
                <a:cs typeface="新細明體" pitchFamily="18" charset="-120"/>
              </a:rPr>
              <a:t>&lt;</a:t>
            </a:r>
            <a:r>
              <a:rPr kumimoji="1" lang="en-US" altLang="zh-TW" sz="2400" b="0" i="0" u="none" strike="noStrike" cap="none" normalizeH="0" baseline="0" dirty="0" smtClean="0">
                <a:ln>
                  <a:noFill/>
                </a:ln>
                <a:solidFill>
                  <a:schemeClr val="tx1"/>
                </a:solidFill>
                <a:latin typeface="Symbol" pitchFamily="18" charset="2"/>
                <a:ea typeface="新細明體" pitchFamily="18" charset="-120"/>
                <a:cs typeface="新細明體" pitchFamily="18" charset="-120"/>
              </a:rPr>
              <a:t></a:t>
            </a:r>
            <a:r>
              <a:rPr kumimoji="1" lang="en-US" altLang="zh-TW" sz="2400" b="0" i="1" u="none" strike="noStrike" cap="none" normalizeH="0" baseline="0" dirty="0" smtClean="0">
                <a:ln>
                  <a:noFill/>
                </a:ln>
                <a:solidFill>
                  <a:schemeClr val="tx1"/>
                </a:solidFill>
                <a:latin typeface="Symbol" pitchFamily="18" charset="2"/>
                <a:ea typeface="新細明體" pitchFamily="18" charset="-120"/>
                <a:cs typeface="新細明體" pitchFamily="18" charset="-120"/>
              </a:rPr>
              <a:t></a:t>
            </a:r>
            <a:r>
              <a:rPr kumimoji="1" lang="en-US" altLang="zh-TW" sz="2400" b="0" i="0" u="none" strike="noStrike" cap="none" normalizeH="0" baseline="-25000" dirty="0" smtClean="0">
                <a:ln>
                  <a:noFill/>
                </a:ln>
                <a:solidFill>
                  <a:schemeClr val="tx1"/>
                </a:solidFill>
                <a:latin typeface="Symbol" pitchFamily="18" charset="2"/>
                <a:ea typeface="新細明體" pitchFamily="18" charset="-120"/>
                <a:cs typeface="新細明體" pitchFamily="18" charset="-120"/>
              </a:rPr>
              <a:t></a:t>
            </a:r>
            <a:endParaRPr kumimoji="1" lang="zh-TW" altLang="zh-TW" sz="1800" b="0" i="0" u="none" strike="noStrike" cap="none" normalizeH="0" baseline="0" dirty="0" smtClean="0">
              <a:ln>
                <a:noFill/>
              </a:ln>
              <a:solidFill>
                <a:schemeClr val="tx1"/>
              </a:solidFill>
              <a:latin typeface="Arial" pitchFamily="34" charset="0"/>
              <a:ea typeface="新細明體" pitchFamily="18" charset="-120"/>
              <a:cs typeface="新細明體" pitchFamily="18" charset="-120"/>
            </a:endParaRPr>
          </a:p>
        </p:txBody>
      </p:sp>
      <p:sp>
        <p:nvSpPr>
          <p:cNvPr id="15369" name="Text Box 9"/>
          <p:cNvSpPr txBox="1">
            <a:spLocks noChangeArrowheads="1"/>
          </p:cNvSpPr>
          <p:nvPr/>
        </p:nvSpPr>
        <p:spPr bwMode="auto">
          <a:xfrm>
            <a:off x="683568" y="4221088"/>
            <a:ext cx="3082896" cy="461665"/>
          </a:xfrm>
          <a:prstGeom prst="rect">
            <a:avLst/>
          </a:prstGeom>
          <a:noFill/>
          <a:ln w="12700">
            <a:noFill/>
            <a:miter lim="800000"/>
            <a:headEnd/>
            <a:tailEnd/>
          </a:ln>
          <a:effectLst/>
        </p:spPr>
        <p:txBody>
          <a:bodyPr vert="horz" wrap="none" lIns="91440" tIns="45720" rIns="91440" bIns="45720" numCol="1" anchor="t" anchorCtr="0" compatLnSpc="1">
            <a:prstTxWarp prst="textNoShape">
              <a:avLst/>
            </a:prstTxWarp>
            <a:spAutoFit/>
          </a:bodyPr>
          <a:lstStyle/>
          <a:p>
            <a:pPr algn="ctr" fontAlgn="base">
              <a:spcBef>
                <a:spcPct val="0"/>
              </a:spcBef>
              <a:spcAft>
                <a:spcPct val="0"/>
              </a:spcAft>
            </a:pPr>
            <a:r>
              <a:rPr kumimoji="1" lang="en-US" altLang="zh-TW" sz="2400" i="1" dirty="0" smtClean="0">
                <a:latin typeface="Book Antiqua" pitchFamily="18" charset="0"/>
                <a:ea typeface="新細明體" pitchFamily="18" charset="-120"/>
                <a:cs typeface="新細明體" pitchFamily="18" charset="-120"/>
              </a:rPr>
              <a:t>H</a:t>
            </a:r>
            <a:r>
              <a:rPr kumimoji="1" lang="en-US" altLang="zh-TW" sz="2400" baseline="-25000" dirty="0" smtClean="0">
                <a:latin typeface="Book Antiqua" pitchFamily="18" charset="0"/>
                <a:ea typeface="新細明體" pitchFamily="18" charset="-120"/>
                <a:cs typeface="新細明體" pitchFamily="18" charset="-120"/>
              </a:rPr>
              <a:t>0</a:t>
            </a:r>
            <a:r>
              <a:rPr kumimoji="1" lang="en-US" altLang="zh-TW" sz="2400" dirty="0" smtClean="0">
                <a:latin typeface="Book Antiqua" pitchFamily="18" charset="0"/>
                <a:ea typeface="新細明體" pitchFamily="18" charset="-120"/>
                <a:cs typeface="新細明體" pitchFamily="18" charset="-120"/>
              </a:rPr>
              <a:t>:  </a:t>
            </a:r>
            <a:r>
              <a:rPr kumimoji="1" lang="en-US" altLang="zh-TW" sz="2400" i="1" dirty="0" smtClean="0">
                <a:latin typeface="Symbol" pitchFamily="18" charset="2"/>
                <a:ea typeface="新細明體" pitchFamily="18" charset="-120"/>
                <a:cs typeface="新細明體" pitchFamily="18" charset="-120"/>
              </a:rPr>
              <a:t></a:t>
            </a:r>
            <a:r>
              <a:rPr kumimoji="1" lang="en-US" altLang="zh-TW" sz="2400" dirty="0" smtClean="0">
                <a:latin typeface="Symbol" pitchFamily="18" charset="2"/>
                <a:ea typeface="新細明體" pitchFamily="18" charset="-120"/>
                <a:cs typeface="新細明體" pitchFamily="18" charset="-120"/>
              </a:rPr>
              <a:t></a:t>
            </a:r>
            <a:r>
              <a:rPr kumimoji="1" lang="en-US" altLang="zh-TW" sz="2400" u="sng" dirty="0" smtClean="0">
                <a:latin typeface="Symbol" pitchFamily="18" charset="2"/>
                <a:ea typeface="新細明體" pitchFamily="18" charset="-120"/>
                <a:cs typeface="新細明體" pitchFamily="18" charset="-120"/>
              </a:rPr>
              <a:t></a:t>
            </a:r>
            <a:r>
              <a:rPr kumimoji="1" lang="en-US" altLang="zh-TW" sz="2400" dirty="0" smtClean="0">
                <a:latin typeface="Symbol" pitchFamily="18" charset="2"/>
                <a:ea typeface="新細明體" pitchFamily="18" charset="-120"/>
                <a:cs typeface="新細明體" pitchFamily="18" charset="-120"/>
              </a:rPr>
              <a:t></a:t>
            </a:r>
            <a:r>
              <a:rPr kumimoji="1" lang="en-US" altLang="zh-TW" sz="2400" i="1" dirty="0" smtClean="0">
                <a:latin typeface="Symbol" pitchFamily="18" charset="2"/>
                <a:ea typeface="新細明體" pitchFamily="18" charset="-120"/>
                <a:cs typeface="新細明體" pitchFamily="18" charset="-120"/>
              </a:rPr>
              <a:t></a:t>
            </a:r>
            <a:r>
              <a:rPr kumimoji="1" lang="en-US" altLang="zh-TW" sz="2400" baseline="-25000" dirty="0" smtClean="0">
                <a:latin typeface="Symbol" pitchFamily="18" charset="2"/>
                <a:ea typeface="新細明體" pitchFamily="18" charset="-120"/>
                <a:cs typeface="新細明體" pitchFamily="18" charset="-120"/>
              </a:rPr>
              <a:t></a:t>
            </a:r>
            <a:r>
              <a:rPr kumimoji="1" lang="en-US" altLang="zh-TW" dirty="0" smtClean="0">
                <a:latin typeface="Arial" pitchFamily="34" charset="0"/>
                <a:ea typeface="新細明體" pitchFamily="18" charset="-120"/>
                <a:cs typeface="新細明體" pitchFamily="18" charset="-120"/>
              </a:rPr>
              <a:t>   </a:t>
            </a:r>
            <a:r>
              <a:rPr kumimoji="1" lang="en-US" altLang="zh-TW" sz="2400" b="0" i="1" u="none" strike="noStrike" cap="none" normalizeH="0" baseline="0" dirty="0" smtClean="0">
                <a:ln>
                  <a:noFill/>
                </a:ln>
                <a:solidFill>
                  <a:schemeClr val="tx1"/>
                </a:solidFill>
                <a:latin typeface="Book Antiqua" pitchFamily="18" charset="0"/>
                <a:ea typeface="新細明體" pitchFamily="18" charset="-120"/>
                <a:cs typeface="新細明體" pitchFamily="18" charset="-120"/>
              </a:rPr>
              <a:t>H</a:t>
            </a:r>
            <a:r>
              <a:rPr kumimoji="1" lang="en-US" altLang="zh-TW" sz="2400" baseline="-25000" dirty="0" smtClean="0">
                <a:latin typeface="Book Antiqua" pitchFamily="18" charset="0"/>
                <a:ea typeface="新細明體" pitchFamily="18" charset="-120"/>
                <a:cs typeface="新細明體" pitchFamily="18" charset="-120"/>
              </a:rPr>
              <a:t>1</a:t>
            </a:r>
            <a:r>
              <a:rPr kumimoji="1" lang="en-US" altLang="zh-TW" sz="2400" b="0" i="0" u="none" strike="noStrike" cap="none" normalizeH="0" baseline="0" dirty="0" smtClean="0">
                <a:ln>
                  <a:noFill/>
                </a:ln>
                <a:solidFill>
                  <a:schemeClr val="tx1"/>
                </a:solidFill>
                <a:latin typeface="Book Antiqua" pitchFamily="18" charset="0"/>
                <a:ea typeface="新細明體" pitchFamily="18" charset="-120"/>
                <a:cs typeface="新細明體" pitchFamily="18" charset="-120"/>
              </a:rPr>
              <a:t>:  </a:t>
            </a:r>
            <a:r>
              <a:rPr kumimoji="1" lang="en-US" altLang="zh-TW" sz="2400" b="0" i="1" u="none" strike="noStrike" cap="none" normalizeH="0" baseline="0" dirty="0" smtClean="0">
                <a:ln>
                  <a:noFill/>
                </a:ln>
                <a:solidFill>
                  <a:schemeClr val="tx1"/>
                </a:solidFill>
                <a:latin typeface="Symbol" pitchFamily="18" charset="2"/>
                <a:ea typeface="新細明體" pitchFamily="18" charset="-120"/>
                <a:cs typeface="新細明體" pitchFamily="18" charset="-120"/>
              </a:rPr>
              <a:t></a:t>
            </a:r>
            <a:r>
              <a:rPr kumimoji="1" lang="en-US" altLang="zh-TW" sz="2400" b="0" i="0" u="none" strike="noStrike" cap="none" normalizeH="0" baseline="0" dirty="0" smtClean="0">
                <a:ln>
                  <a:noFill/>
                </a:ln>
                <a:solidFill>
                  <a:schemeClr val="tx1"/>
                </a:solidFill>
                <a:latin typeface="Symbol" pitchFamily="18" charset="2"/>
                <a:ea typeface="新細明體" pitchFamily="18" charset="-120"/>
                <a:cs typeface="新細明體" pitchFamily="18" charset="-120"/>
              </a:rPr>
              <a:t></a:t>
            </a:r>
            <a:r>
              <a:rPr kumimoji="1" lang="en-US" altLang="zh-TW" sz="2400" dirty="0" smtClean="0">
                <a:latin typeface="Symbol" pitchFamily="18" charset="2"/>
                <a:ea typeface="新細明體" pitchFamily="18" charset="-120"/>
                <a:cs typeface="新細明體" pitchFamily="18" charset="-120"/>
              </a:rPr>
              <a:t>&gt;</a:t>
            </a:r>
            <a:r>
              <a:rPr kumimoji="1" lang="en-US" altLang="zh-TW" sz="2400" b="0" i="0" u="none" strike="noStrike" cap="none" normalizeH="0" baseline="0" dirty="0" smtClean="0">
                <a:ln>
                  <a:noFill/>
                </a:ln>
                <a:solidFill>
                  <a:schemeClr val="tx1"/>
                </a:solidFill>
                <a:latin typeface="Symbol" pitchFamily="18" charset="2"/>
                <a:ea typeface="新細明體" pitchFamily="18" charset="-120"/>
                <a:cs typeface="新細明體" pitchFamily="18" charset="-120"/>
              </a:rPr>
              <a:t></a:t>
            </a:r>
            <a:r>
              <a:rPr kumimoji="1" lang="en-US" altLang="zh-TW" sz="2400" b="0" i="1" u="none" strike="noStrike" cap="none" normalizeH="0" baseline="0" dirty="0" smtClean="0">
                <a:ln>
                  <a:noFill/>
                </a:ln>
                <a:solidFill>
                  <a:schemeClr val="tx1"/>
                </a:solidFill>
                <a:latin typeface="Symbol" pitchFamily="18" charset="2"/>
                <a:ea typeface="新細明體" pitchFamily="18" charset="-120"/>
                <a:cs typeface="新細明體" pitchFamily="18" charset="-120"/>
              </a:rPr>
              <a:t></a:t>
            </a:r>
            <a:r>
              <a:rPr kumimoji="1" lang="en-US" altLang="zh-TW" sz="2400" b="0" i="0" u="none" strike="noStrike" cap="none" normalizeH="0" baseline="-25000" dirty="0" smtClean="0">
                <a:ln>
                  <a:noFill/>
                </a:ln>
                <a:solidFill>
                  <a:schemeClr val="tx1"/>
                </a:solidFill>
                <a:latin typeface="Symbol" pitchFamily="18" charset="2"/>
                <a:ea typeface="新細明體" pitchFamily="18" charset="-120"/>
                <a:cs typeface="新細明體" pitchFamily="18" charset="-120"/>
              </a:rPr>
              <a:t></a:t>
            </a:r>
            <a:endParaRPr kumimoji="1" lang="zh-TW" altLang="zh-TW" sz="1800" b="0" i="0" u="none" strike="noStrike" cap="none" normalizeH="0" baseline="0" dirty="0" smtClean="0">
              <a:ln>
                <a:noFill/>
              </a:ln>
              <a:solidFill>
                <a:schemeClr val="tx1"/>
              </a:solidFill>
              <a:latin typeface="Arial" pitchFamily="34" charset="0"/>
              <a:ea typeface="新細明體" pitchFamily="18" charset="-120"/>
              <a:cs typeface="新細明體" pitchFamily="18" charset="-120"/>
            </a:endParaRPr>
          </a:p>
        </p:txBody>
      </p:sp>
      <p:sp>
        <p:nvSpPr>
          <p:cNvPr id="15370" name="Text Box 10"/>
          <p:cNvSpPr txBox="1">
            <a:spLocks noChangeArrowheads="1"/>
          </p:cNvSpPr>
          <p:nvPr/>
        </p:nvSpPr>
        <p:spPr bwMode="auto">
          <a:xfrm>
            <a:off x="683568" y="4941168"/>
            <a:ext cx="3081293" cy="461665"/>
          </a:xfrm>
          <a:prstGeom prst="rect">
            <a:avLst/>
          </a:prstGeom>
          <a:noFill/>
          <a:ln w="12700">
            <a:noFill/>
            <a:miter lim="800000"/>
            <a:headEnd/>
            <a:tailEnd/>
          </a:ln>
          <a:effectLst/>
        </p:spPr>
        <p:txBody>
          <a:bodyPr vert="horz" wrap="none" lIns="91440" tIns="45720" rIns="91440" bIns="45720" numCol="1" anchor="t" anchorCtr="0" compatLnSpc="1">
            <a:prstTxWarp prst="textNoShape">
              <a:avLst/>
            </a:prstTxWarp>
            <a:spAutoFit/>
          </a:bodyPr>
          <a:lstStyle/>
          <a:p>
            <a:pPr algn="ctr" fontAlgn="base">
              <a:spcBef>
                <a:spcPct val="0"/>
              </a:spcBef>
              <a:spcAft>
                <a:spcPct val="0"/>
              </a:spcAft>
            </a:pPr>
            <a:r>
              <a:rPr kumimoji="1" lang="en-US" altLang="zh-TW" sz="2400" i="1" dirty="0" smtClean="0">
                <a:latin typeface="Book Antiqua" pitchFamily="18" charset="0"/>
                <a:ea typeface="新細明體" pitchFamily="18" charset="-120"/>
                <a:cs typeface="新細明體" pitchFamily="18" charset="-120"/>
              </a:rPr>
              <a:t>H</a:t>
            </a:r>
            <a:r>
              <a:rPr kumimoji="1" lang="en-US" altLang="zh-TW" sz="2400" baseline="-25000" dirty="0" smtClean="0">
                <a:latin typeface="Book Antiqua" pitchFamily="18" charset="0"/>
                <a:ea typeface="新細明體" pitchFamily="18" charset="-120"/>
                <a:cs typeface="新細明體" pitchFamily="18" charset="-120"/>
              </a:rPr>
              <a:t>0</a:t>
            </a:r>
            <a:r>
              <a:rPr kumimoji="1" lang="en-US" altLang="zh-TW" sz="2400" dirty="0" smtClean="0">
                <a:latin typeface="Book Antiqua" pitchFamily="18" charset="0"/>
                <a:ea typeface="新細明體" pitchFamily="18" charset="-120"/>
                <a:cs typeface="新細明體" pitchFamily="18" charset="-120"/>
              </a:rPr>
              <a:t>:  </a:t>
            </a:r>
            <a:r>
              <a:rPr kumimoji="1" lang="en-US" altLang="zh-TW" sz="2400" i="1" dirty="0" smtClean="0">
                <a:latin typeface="Symbol" pitchFamily="18" charset="2"/>
                <a:ea typeface="新細明體" pitchFamily="18" charset="-120"/>
                <a:cs typeface="新細明體" pitchFamily="18" charset="-120"/>
              </a:rPr>
              <a:t></a:t>
            </a:r>
            <a:r>
              <a:rPr kumimoji="1" lang="en-US" altLang="zh-TW" sz="2400" dirty="0" smtClean="0">
                <a:latin typeface="Symbol" pitchFamily="18" charset="2"/>
                <a:ea typeface="新細明體" pitchFamily="18" charset="-120"/>
                <a:cs typeface="新細明體" pitchFamily="18" charset="-120"/>
              </a:rPr>
              <a:t></a:t>
            </a:r>
            <a:r>
              <a:rPr kumimoji="1" lang="en-US" altLang="zh-TW" sz="2400" i="1" dirty="0" smtClean="0">
                <a:latin typeface="Symbol" pitchFamily="18" charset="2"/>
                <a:ea typeface="新細明體" pitchFamily="18" charset="-120"/>
                <a:cs typeface="新細明體" pitchFamily="18" charset="-120"/>
              </a:rPr>
              <a:t></a:t>
            </a:r>
            <a:r>
              <a:rPr kumimoji="1" lang="en-US" altLang="zh-TW" sz="2400" baseline="-25000" dirty="0" smtClean="0">
                <a:latin typeface="Symbol" pitchFamily="18" charset="2"/>
                <a:ea typeface="新細明體" pitchFamily="18" charset="-120"/>
                <a:cs typeface="新細明體" pitchFamily="18" charset="-120"/>
              </a:rPr>
              <a:t></a:t>
            </a:r>
            <a:r>
              <a:rPr kumimoji="1" lang="en-US" altLang="zh-TW" dirty="0" smtClean="0">
                <a:latin typeface="Arial" pitchFamily="34" charset="0"/>
                <a:ea typeface="新細明體" pitchFamily="18" charset="-120"/>
                <a:cs typeface="新細明體" pitchFamily="18" charset="-120"/>
              </a:rPr>
              <a:t>  </a:t>
            </a:r>
            <a:r>
              <a:rPr kumimoji="1" lang="en-US" altLang="zh-TW" sz="2400" b="0" i="1" u="none" strike="noStrike" cap="none" normalizeH="0" baseline="0" dirty="0" smtClean="0">
                <a:ln>
                  <a:noFill/>
                </a:ln>
                <a:solidFill>
                  <a:schemeClr val="tx1"/>
                </a:solidFill>
                <a:latin typeface="Book Antiqua" pitchFamily="18" charset="0"/>
                <a:ea typeface="新細明體" pitchFamily="18" charset="-120"/>
                <a:cs typeface="新細明體" pitchFamily="18" charset="-120"/>
              </a:rPr>
              <a:t>H</a:t>
            </a:r>
            <a:r>
              <a:rPr kumimoji="1" lang="en-US" altLang="zh-TW" sz="2400" baseline="-25000" dirty="0" smtClean="0">
                <a:latin typeface="Book Antiqua" pitchFamily="18" charset="0"/>
                <a:ea typeface="新細明體" pitchFamily="18" charset="-120"/>
                <a:cs typeface="新細明體" pitchFamily="18" charset="-120"/>
              </a:rPr>
              <a:t>1</a:t>
            </a:r>
            <a:r>
              <a:rPr kumimoji="1" lang="en-US" altLang="zh-TW" sz="2400" b="0" i="0" u="none" strike="noStrike" cap="none" normalizeH="0" baseline="0" dirty="0" smtClean="0">
                <a:ln>
                  <a:noFill/>
                </a:ln>
                <a:solidFill>
                  <a:schemeClr val="tx1"/>
                </a:solidFill>
                <a:latin typeface="Book Antiqua" pitchFamily="18" charset="0"/>
                <a:ea typeface="新細明體" pitchFamily="18" charset="-120"/>
                <a:cs typeface="新細明體" pitchFamily="18" charset="-120"/>
              </a:rPr>
              <a:t>:  </a:t>
            </a:r>
            <a:r>
              <a:rPr kumimoji="1" lang="en-US" altLang="zh-TW" sz="2400" b="0" i="1" u="none" strike="noStrike" cap="none" normalizeH="0" baseline="0" dirty="0" smtClean="0">
                <a:ln>
                  <a:noFill/>
                </a:ln>
                <a:solidFill>
                  <a:schemeClr val="tx1"/>
                </a:solidFill>
                <a:latin typeface="Symbol" pitchFamily="18" charset="2"/>
                <a:ea typeface="新細明體" pitchFamily="18" charset="-120"/>
                <a:cs typeface="新細明體" pitchFamily="18" charset="-120"/>
              </a:rPr>
              <a:t></a:t>
            </a:r>
            <a:r>
              <a:rPr kumimoji="1" lang="en-US" altLang="zh-TW" sz="2400" b="0" i="0" u="none" strike="noStrike" cap="none" normalizeH="0" baseline="0" dirty="0" smtClean="0">
                <a:ln>
                  <a:noFill/>
                </a:ln>
                <a:solidFill>
                  <a:schemeClr val="tx1"/>
                </a:solidFill>
                <a:latin typeface="Symbol" pitchFamily="18" charset="2"/>
                <a:ea typeface="新細明體" pitchFamily="18" charset="-120"/>
                <a:cs typeface="新細明體" pitchFamily="18" charset="-120"/>
              </a:rPr>
              <a:t></a:t>
            </a:r>
            <a:r>
              <a:rPr kumimoji="1" lang="en-US" altLang="zh-TW" sz="2400" b="0" i="0" u="none" strike="noStrike" cap="none" normalizeH="0" dirty="0" smtClean="0">
                <a:ln>
                  <a:noFill/>
                </a:ln>
                <a:solidFill>
                  <a:schemeClr val="tx1"/>
                </a:solidFill>
                <a:latin typeface="Symbol" pitchFamily="18" charset="2"/>
                <a:ea typeface="新細明體" pitchFamily="18" charset="-120"/>
                <a:cs typeface="新細明體" pitchFamily="18" charset="-120"/>
              </a:rPr>
              <a:t>   </a:t>
            </a:r>
            <a:r>
              <a:rPr kumimoji="1" lang="en-US" altLang="zh-TW" sz="2400" b="0" i="1" u="none" strike="noStrike" cap="none" normalizeH="0" baseline="0" dirty="0" smtClean="0">
                <a:ln>
                  <a:noFill/>
                </a:ln>
                <a:solidFill>
                  <a:schemeClr val="tx1"/>
                </a:solidFill>
                <a:latin typeface="Symbol" pitchFamily="18" charset="2"/>
                <a:ea typeface="新細明體" pitchFamily="18" charset="-120"/>
                <a:cs typeface="新細明體" pitchFamily="18" charset="-120"/>
              </a:rPr>
              <a:t></a:t>
            </a:r>
            <a:r>
              <a:rPr kumimoji="1" lang="en-US" altLang="zh-TW" sz="2400" b="0" i="0" u="none" strike="noStrike" cap="none" normalizeH="0" baseline="-25000" dirty="0" smtClean="0">
                <a:ln>
                  <a:noFill/>
                </a:ln>
                <a:solidFill>
                  <a:schemeClr val="tx1"/>
                </a:solidFill>
                <a:latin typeface="Symbol" pitchFamily="18" charset="2"/>
                <a:ea typeface="新細明體" pitchFamily="18" charset="-120"/>
                <a:cs typeface="新細明體" pitchFamily="18" charset="-120"/>
              </a:rPr>
              <a:t></a:t>
            </a:r>
            <a:endParaRPr kumimoji="1" lang="zh-TW" altLang="zh-TW" sz="1800" b="0" i="0" u="none" strike="noStrike" cap="none" normalizeH="0" baseline="0" dirty="0" smtClean="0">
              <a:ln>
                <a:noFill/>
              </a:ln>
              <a:solidFill>
                <a:schemeClr val="tx1"/>
              </a:solidFill>
              <a:latin typeface="Arial" pitchFamily="34" charset="0"/>
              <a:ea typeface="新細明體" pitchFamily="18" charset="-120"/>
              <a:cs typeface="新細明體" pitchFamily="18" charset="-120"/>
            </a:endParaRPr>
          </a:p>
        </p:txBody>
      </p:sp>
      <p:graphicFrame>
        <p:nvGraphicFramePr>
          <p:cNvPr id="15371" name="Object 11"/>
          <p:cNvGraphicFramePr>
            <a:graphicFrameLocks noChangeAspect="1"/>
          </p:cNvGraphicFramePr>
          <p:nvPr/>
        </p:nvGraphicFramePr>
        <p:xfrm>
          <a:off x="3059832" y="5085184"/>
          <a:ext cx="283716" cy="283716"/>
        </p:xfrm>
        <a:graphic>
          <a:graphicData uri="http://schemas.openxmlformats.org/presentationml/2006/ole">
            <mc:AlternateContent xmlns:mc="http://schemas.openxmlformats.org/markup-compatibility/2006">
              <mc:Choice xmlns:v="urn:schemas-microsoft-com:vml" Requires="v">
                <p:oleObj spid="_x0000_s13370" name="Equation" r:id="rId3" imgW="139680" imgH="139680" progId="Equation.DSMT4">
                  <p:embed/>
                </p:oleObj>
              </mc:Choice>
              <mc:Fallback>
                <p:oleObj name="Equation" r:id="rId3" imgW="139680" imgH="13968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59832" y="5085184"/>
                        <a:ext cx="283716" cy="2837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178393812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t</a:t>
            </a:r>
            <a:r>
              <a:rPr lang="zh-TW" altLang="en-US" b="1" dirty="0" smtClean="0"/>
              <a:t>檢定</a:t>
            </a:r>
            <a:r>
              <a:rPr lang="en-US" altLang="zh-TW" dirty="0"/>
              <a:t>R</a:t>
            </a:r>
            <a:r>
              <a:rPr lang="zh-TW" altLang="en-US" b="1" dirty="0" smtClean="0"/>
              <a:t>範例</a:t>
            </a:r>
            <a:r>
              <a:rPr lang="en-US" altLang="zh-TW" b="1" dirty="0" smtClean="0"/>
              <a:t>(</a:t>
            </a:r>
            <a:r>
              <a:rPr lang="el-GR" altLang="zh-TW" b="1" dirty="0" smtClean="0"/>
              <a:t>σ</a:t>
            </a:r>
            <a:r>
              <a:rPr lang="zh-TW" altLang="en-US" b="1" dirty="0" smtClean="0"/>
              <a:t>未知</a:t>
            </a:r>
            <a:r>
              <a:rPr lang="en-US" altLang="zh-TW" b="1" dirty="0" smtClean="0"/>
              <a:t>, </a:t>
            </a:r>
            <a:r>
              <a:rPr lang="zh-TW" altLang="en-US" b="1" dirty="0" smtClean="0"/>
              <a:t>單尾檢定</a:t>
            </a:r>
            <a:r>
              <a:rPr lang="en-US" altLang="zh-TW" b="1" dirty="0" smtClean="0"/>
              <a:t>)</a:t>
            </a:r>
            <a:endParaRPr lang="zh-TW" altLang="en-US" b="1" dirty="0"/>
          </a:p>
        </p:txBody>
      </p:sp>
      <p:sp>
        <p:nvSpPr>
          <p:cNvPr id="3" name="日期版面配置區 2"/>
          <p:cNvSpPr>
            <a:spLocks noGrp="1"/>
          </p:cNvSpPr>
          <p:nvPr>
            <p:ph type="dt" sz="half" idx="10"/>
          </p:nvPr>
        </p:nvSpPr>
        <p:spPr/>
        <p:txBody>
          <a:bodyPr/>
          <a:lstStyle/>
          <a:p>
            <a:fld id="{D71CD840-0E89-4F4B-BFA1-A0D7B2F6A8BF}" type="datetime1">
              <a:rPr lang="zh-TW" altLang="en-US" smtClean="0"/>
              <a:pPr/>
              <a:t>2016/5/17</a:t>
            </a:fld>
            <a:endParaRPr lang="zh-TW" altLang="en-US"/>
          </a:p>
        </p:txBody>
      </p:sp>
      <p:sp>
        <p:nvSpPr>
          <p:cNvPr id="4" name="投影片編號版面配置區 3"/>
          <p:cNvSpPr>
            <a:spLocks noGrp="1"/>
          </p:cNvSpPr>
          <p:nvPr>
            <p:ph type="sldNum" sz="quarter" idx="12"/>
          </p:nvPr>
        </p:nvSpPr>
        <p:spPr/>
        <p:txBody>
          <a:bodyPr>
            <a:normAutofit/>
          </a:bodyPr>
          <a:lstStyle/>
          <a:p>
            <a:fld id="{43D239BD-6D61-4DFE-922F-7CBF9DF9EB54}" type="slidenum">
              <a:rPr lang="zh-TW" altLang="en-US" smtClean="0"/>
              <a:pPr/>
              <a:t>33</a:t>
            </a:fld>
            <a:endParaRPr lang="zh-TW" altLang="en-US"/>
          </a:p>
        </p:txBody>
      </p:sp>
      <p:sp>
        <p:nvSpPr>
          <p:cNvPr id="5" name="內容版面配置區 4"/>
          <p:cNvSpPr>
            <a:spLocks noGrp="1"/>
          </p:cNvSpPr>
          <p:nvPr>
            <p:ph sz="quarter" idx="1"/>
          </p:nvPr>
        </p:nvSpPr>
        <p:spPr/>
        <p:txBody>
          <a:bodyPr>
            <a:normAutofit/>
          </a:bodyPr>
          <a:lstStyle/>
          <a:p>
            <a:r>
              <a:rPr lang="zh-TW" altLang="zh-TW" sz="2800" b="1" dirty="0" smtClean="0"/>
              <a:t>某品牌寶特瓶汽水標示重量為</a:t>
            </a:r>
            <a:r>
              <a:rPr lang="en-US" altLang="zh-TW" sz="2800" b="1" dirty="0" smtClean="0"/>
              <a:t>1000</a:t>
            </a:r>
            <a:r>
              <a:rPr lang="zh-TW" altLang="zh-TW" sz="2800" b="1" dirty="0" smtClean="0"/>
              <a:t>公克，消費者覺得標示有問題，他隨機挑選</a:t>
            </a:r>
            <a:r>
              <a:rPr lang="en-US" altLang="zh-TW" sz="2800" b="1" dirty="0" smtClean="0"/>
              <a:t>10</a:t>
            </a:r>
            <a:r>
              <a:rPr lang="zh-TW" altLang="zh-TW" sz="2800" b="1" dirty="0" smtClean="0"/>
              <a:t>瓶汽水，測量汽水淨重，根據下表數據，請問</a:t>
            </a:r>
            <a:r>
              <a:rPr lang="zh-TW" altLang="zh-TW" sz="2800" b="1" dirty="0" smtClean="0">
                <a:solidFill>
                  <a:srgbClr val="C00000"/>
                </a:solidFill>
              </a:rPr>
              <a:t>該品牌寶特瓶汽水重量標示是否不實</a:t>
            </a:r>
            <a:endParaRPr lang="en-US" altLang="zh-TW" sz="2800" b="1" dirty="0" smtClean="0">
              <a:solidFill>
                <a:srgbClr val="C00000"/>
              </a:solidFill>
            </a:endParaRPr>
          </a:p>
          <a:p>
            <a:endParaRPr lang="zh-TW" altLang="zh-TW" sz="2800" b="1" dirty="0" smtClean="0"/>
          </a:p>
          <a:p>
            <a:endParaRPr lang="en-US" altLang="zh-TW" sz="2800" dirty="0" smtClean="0"/>
          </a:p>
          <a:p>
            <a:endParaRPr lang="en-US" altLang="zh-TW" sz="2800" dirty="0" smtClean="0"/>
          </a:p>
          <a:p>
            <a:pPr>
              <a:buNone/>
            </a:pPr>
            <a:r>
              <a:rPr lang="en-US" altLang="zh-TW" sz="2800" b="1" i="1" dirty="0" smtClean="0"/>
              <a:t> </a:t>
            </a:r>
            <a:r>
              <a:rPr lang="pt-BR" altLang="zh-TW" sz="2800" b="1" i="1" dirty="0" smtClean="0"/>
              <a:t>H</a:t>
            </a:r>
            <a:r>
              <a:rPr lang="pt-BR" altLang="zh-TW" sz="2800" b="1" baseline="-25000" dirty="0" smtClean="0"/>
              <a:t>0</a:t>
            </a:r>
            <a:r>
              <a:rPr lang="pt-BR" altLang="zh-TW" sz="2800" b="1" dirty="0" smtClean="0"/>
              <a:t> :  </a:t>
            </a:r>
            <a:r>
              <a:rPr lang="pt-BR" altLang="zh-TW" sz="2800" b="1" i="1" dirty="0" smtClean="0"/>
              <a:t>μ</a:t>
            </a:r>
            <a:r>
              <a:rPr lang="pt-BR" altLang="zh-TW" sz="2800" b="1" dirty="0" smtClean="0"/>
              <a:t> </a:t>
            </a:r>
            <a:r>
              <a:rPr lang="pt-BR" altLang="zh-TW" sz="2800" b="1" u="sng" dirty="0" smtClean="0"/>
              <a:t>&gt;</a:t>
            </a:r>
            <a:r>
              <a:rPr lang="pt-BR" altLang="zh-TW" sz="2800" b="1" dirty="0" smtClean="0"/>
              <a:t> 1000     </a:t>
            </a:r>
            <a:r>
              <a:rPr lang="zh-TW" altLang="zh-TW" sz="2800" b="1" dirty="0" smtClean="0"/>
              <a:t>檢定統計量是</a:t>
            </a:r>
            <a:endParaRPr lang="pt-BR" altLang="zh-TW" sz="2800" b="1" dirty="0" smtClean="0"/>
          </a:p>
          <a:p>
            <a:pPr>
              <a:buNone/>
            </a:pPr>
            <a:r>
              <a:rPr lang="pt-BR" altLang="zh-TW" sz="2800" b="1" i="1" dirty="0" smtClean="0"/>
              <a:t> H</a:t>
            </a:r>
            <a:r>
              <a:rPr lang="en-US" altLang="zh-TW" sz="2800" b="1" baseline="-25000" dirty="0" smtClean="0"/>
              <a:t>1</a:t>
            </a:r>
            <a:r>
              <a:rPr lang="pt-BR" altLang="zh-TW" sz="2800" b="1" dirty="0" smtClean="0"/>
              <a:t> :  </a:t>
            </a:r>
            <a:r>
              <a:rPr lang="pt-BR" altLang="zh-TW" sz="2800" b="1" i="1" dirty="0" smtClean="0"/>
              <a:t>μ</a:t>
            </a:r>
            <a:r>
              <a:rPr lang="pt-BR" altLang="zh-TW" sz="2800" b="1" dirty="0" smtClean="0"/>
              <a:t> </a:t>
            </a:r>
            <a:r>
              <a:rPr lang="pt-BR" altLang="zh-TW" sz="2800" b="1" dirty="0" smtClean="0">
                <a:sym typeface="Symbol"/>
              </a:rPr>
              <a:t>&lt; 1000</a:t>
            </a:r>
            <a:endParaRPr lang="zh-TW" altLang="en-US" sz="2800" dirty="0"/>
          </a:p>
        </p:txBody>
      </p:sp>
      <p:graphicFrame>
        <p:nvGraphicFramePr>
          <p:cNvPr id="78906" name="Object 58"/>
          <p:cNvGraphicFramePr>
            <a:graphicFrameLocks noChangeAspect="1"/>
          </p:cNvGraphicFramePr>
          <p:nvPr/>
        </p:nvGraphicFramePr>
        <p:xfrm>
          <a:off x="6012160" y="4653136"/>
          <a:ext cx="1512168" cy="1008884"/>
        </p:xfrm>
        <a:graphic>
          <a:graphicData uri="http://schemas.openxmlformats.org/presentationml/2006/ole">
            <mc:AlternateContent xmlns:mc="http://schemas.openxmlformats.org/markup-compatibility/2006">
              <mc:Choice xmlns:v="urn:schemas-microsoft-com:vml" Requires="v">
                <p:oleObj spid="_x0000_s11323" name="Equation" r:id="rId3" imgW="685800" imgH="457200" progId="Equation.DSMT4">
                  <p:embed/>
                </p:oleObj>
              </mc:Choice>
              <mc:Fallback>
                <p:oleObj name="Equation" r:id="rId3" imgW="685800" imgH="4572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12160" y="4653136"/>
                        <a:ext cx="1512168" cy="100888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8907" name="Group 59"/>
          <p:cNvGraphicFramePr>
            <a:graphicFrameLocks noGrp="1"/>
          </p:cNvGraphicFramePr>
          <p:nvPr/>
        </p:nvGraphicFramePr>
        <p:xfrm>
          <a:off x="683568" y="3429000"/>
          <a:ext cx="7921746" cy="923521"/>
        </p:xfrm>
        <a:graphic>
          <a:graphicData uri="http://schemas.openxmlformats.org/drawingml/2006/table">
            <a:tbl>
              <a:tblPr/>
              <a:tblGrid>
                <a:gridCol w="719713"/>
                <a:gridCol w="719714"/>
                <a:gridCol w="719713"/>
                <a:gridCol w="721346"/>
                <a:gridCol w="719714"/>
                <a:gridCol w="721346"/>
                <a:gridCol w="719713"/>
                <a:gridCol w="721346"/>
                <a:gridCol w="719714"/>
                <a:gridCol w="719713"/>
                <a:gridCol w="719714"/>
              </a:tblGrid>
              <a:tr h="26480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zh-TW" sz="2000" b="0" i="0" u="none" strike="noStrike" cap="none" normalizeH="0" baseline="0" dirty="0" smtClean="0">
                          <a:ln>
                            <a:noFill/>
                          </a:ln>
                          <a:solidFill>
                            <a:schemeClr val="tx1"/>
                          </a:solidFill>
                          <a:effectLst/>
                          <a:latin typeface="Times New Roman" pitchFamily="18" charset="0"/>
                          <a:ea typeface="標楷體" pitchFamily="65" charset="-120"/>
                          <a:cs typeface="新細明體" pitchFamily="18" charset="-120"/>
                        </a:rPr>
                        <a:t>編號</a:t>
                      </a:r>
                      <a:endParaRPr kumimoji="1" lang="zh-TW" sz="20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2000" b="0" i="0" u="none" strike="noStrike" cap="none" normalizeH="0" baseline="0" dirty="0" smtClean="0">
                          <a:ln>
                            <a:noFill/>
                          </a:ln>
                          <a:solidFill>
                            <a:schemeClr val="tx1"/>
                          </a:solidFill>
                          <a:effectLst/>
                          <a:latin typeface="Times New Roman" pitchFamily="18" charset="0"/>
                          <a:ea typeface="標楷體" pitchFamily="65" charset="-120"/>
                          <a:cs typeface="新細明體" pitchFamily="18" charset="-120"/>
                        </a:rPr>
                        <a:t>1</a:t>
                      </a:r>
                      <a:endParaRPr kumimoji="1" lang="zh-TW" altLang="zh-TW" sz="20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2000" b="0" i="0" u="none" strike="noStrike" cap="none" normalizeH="0" baseline="0" dirty="0" smtClean="0">
                          <a:ln>
                            <a:noFill/>
                          </a:ln>
                          <a:solidFill>
                            <a:schemeClr val="tx1"/>
                          </a:solidFill>
                          <a:effectLst/>
                          <a:latin typeface="Times New Roman" pitchFamily="18" charset="0"/>
                          <a:ea typeface="標楷體" pitchFamily="65" charset="-120"/>
                          <a:cs typeface="新細明體" pitchFamily="18" charset="-120"/>
                        </a:rPr>
                        <a:t>2</a:t>
                      </a:r>
                      <a:endParaRPr kumimoji="1" lang="zh-TW" altLang="zh-TW" sz="20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2000" b="0" i="0" u="none" strike="noStrike" cap="none" normalizeH="0" baseline="0" dirty="0" smtClean="0">
                          <a:ln>
                            <a:noFill/>
                          </a:ln>
                          <a:solidFill>
                            <a:schemeClr val="tx1"/>
                          </a:solidFill>
                          <a:effectLst/>
                          <a:latin typeface="Times New Roman" pitchFamily="18" charset="0"/>
                          <a:ea typeface="標楷體" pitchFamily="65" charset="-120"/>
                          <a:cs typeface="新細明體" pitchFamily="18" charset="-120"/>
                        </a:rPr>
                        <a:t>3</a:t>
                      </a:r>
                      <a:endParaRPr kumimoji="1" lang="zh-TW" altLang="zh-TW" sz="20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2000" b="0" i="0" u="none" strike="noStrike" cap="none" normalizeH="0" baseline="0" dirty="0" smtClean="0">
                          <a:ln>
                            <a:noFill/>
                          </a:ln>
                          <a:solidFill>
                            <a:schemeClr val="tx1"/>
                          </a:solidFill>
                          <a:effectLst/>
                          <a:latin typeface="Times New Roman" pitchFamily="18" charset="0"/>
                          <a:ea typeface="標楷體" pitchFamily="65" charset="-120"/>
                          <a:cs typeface="新細明體" pitchFamily="18" charset="-120"/>
                        </a:rPr>
                        <a:t>4</a:t>
                      </a:r>
                      <a:endParaRPr kumimoji="1" lang="zh-TW" altLang="zh-TW" sz="20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標楷體" pitchFamily="65" charset="-120"/>
                          <a:cs typeface="新細明體" pitchFamily="18" charset="-120"/>
                        </a:rPr>
                        <a:t>5</a:t>
                      </a:r>
                      <a:endParaRPr kumimoji="1" lang="zh-TW" altLang="zh-TW" sz="20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2000" b="0" i="0" u="none" strike="noStrike" cap="none" normalizeH="0" baseline="0" dirty="0" smtClean="0">
                          <a:ln>
                            <a:noFill/>
                          </a:ln>
                          <a:solidFill>
                            <a:schemeClr val="tx1"/>
                          </a:solidFill>
                          <a:effectLst/>
                          <a:latin typeface="Times New Roman" pitchFamily="18" charset="0"/>
                          <a:ea typeface="標楷體" pitchFamily="65" charset="-120"/>
                          <a:cs typeface="新細明體" pitchFamily="18" charset="-120"/>
                        </a:rPr>
                        <a:t>6</a:t>
                      </a:r>
                      <a:endParaRPr kumimoji="1" lang="zh-TW" altLang="zh-TW" sz="20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2000" b="0" i="0" u="none" strike="noStrike" cap="none" normalizeH="0" baseline="0" dirty="0" smtClean="0">
                          <a:ln>
                            <a:noFill/>
                          </a:ln>
                          <a:solidFill>
                            <a:schemeClr val="tx1"/>
                          </a:solidFill>
                          <a:effectLst/>
                          <a:latin typeface="Times New Roman" pitchFamily="18" charset="0"/>
                          <a:ea typeface="標楷體" pitchFamily="65" charset="-120"/>
                          <a:cs typeface="新細明體" pitchFamily="18" charset="-120"/>
                        </a:rPr>
                        <a:t>7</a:t>
                      </a:r>
                      <a:endParaRPr kumimoji="1" lang="zh-TW" altLang="zh-TW" sz="20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標楷體" pitchFamily="65" charset="-120"/>
                          <a:cs typeface="新細明體" pitchFamily="18" charset="-120"/>
                        </a:rPr>
                        <a:t>8</a:t>
                      </a:r>
                      <a:endParaRPr kumimoji="1" lang="zh-TW" altLang="zh-TW" sz="20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標楷體" pitchFamily="65" charset="-120"/>
                          <a:cs typeface="新細明體" pitchFamily="18" charset="-120"/>
                        </a:rPr>
                        <a:t>9</a:t>
                      </a:r>
                      <a:endParaRPr kumimoji="1" lang="zh-TW" altLang="zh-TW" sz="20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標楷體" pitchFamily="65" charset="-120"/>
                          <a:cs typeface="新細明體" pitchFamily="18" charset="-120"/>
                        </a:rPr>
                        <a:t>10</a:t>
                      </a:r>
                      <a:endParaRPr kumimoji="1" lang="zh-TW" altLang="zh-TW" sz="20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728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zh-TW" sz="2000" b="0" i="0" u="none" strike="noStrike" cap="none" normalizeH="0" baseline="0" dirty="0" smtClean="0">
                          <a:ln>
                            <a:noFill/>
                          </a:ln>
                          <a:solidFill>
                            <a:schemeClr val="tx1"/>
                          </a:solidFill>
                          <a:effectLst/>
                          <a:latin typeface="Times New Roman" pitchFamily="18" charset="0"/>
                          <a:ea typeface="標楷體" pitchFamily="65" charset="-120"/>
                          <a:cs typeface="新細明體" pitchFamily="18" charset="-120"/>
                        </a:rPr>
                        <a:t>淨重</a:t>
                      </a:r>
                      <a:endParaRPr kumimoji="1" lang="zh-TW" sz="20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2000" b="0" i="0" u="none" strike="noStrike" cap="none" normalizeH="0" baseline="0" dirty="0" smtClean="0">
                          <a:ln>
                            <a:noFill/>
                          </a:ln>
                          <a:solidFill>
                            <a:schemeClr val="tx1"/>
                          </a:solidFill>
                          <a:effectLst/>
                          <a:latin typeface="Times New Roman" pitchFamily="18" charset="0"/>
                          <a:ea typeface="標楷體" pitchFamily="65" charset="-120"/>
                          <a:cs typeface="新細明體" pitchFamily="18" charset="-120"/>
                        </a:rPr>
                        <a:t>985</a:t>
                      </a:r>
                      <a:endParaRPr kumimoji="1" lang="zh-TW" altLang="zh-TW" sz="20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2000" b="0" i="0" u="none" strike="noStrike" cap="none" normalizeH="0" baseline="0" dirty="0" smtClean="0">
                          <a:ln>
                            <a:noFill/>
                          </a:ln>
                          <a:solidFill>
                            <a:schemeClr val="tx1"/>
                          </a:solidFill>
                          <a:effectLst/>
                          <a:latin typeface="Times New Roman" pitchFamily="18" charset="0"/>
                          <a:ea typeface="標楷體" pitchFamily="65" charset="-120"/>
                          <a:cs typeface="新細明體" pitchFamily="18" charset="-120"/>
                        </a:rPr>
                        <a:t>928</a:t>
                      </a:r>
                      <a:endParaRPr kumimoji="1" lang="zh-TW" altLang="zh-TW" sz="20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2000" b="0" i="0" u="none" strike="noStrike" cap="none" normalizeH="0" baseline="0" dirty="0" smtClean="0">
                          <a:ln>
                            <a:noFill/>
                          </a:ln>
                          <a:solidFill>
                            <a:schemeClr val="tx1"/>
                          </a:solidFill>
                          <a:effectLst/>
                          <a:latin typeface="Times New Roman" pitchFamily="18" charset="0"/>
                          <a:ea typeface="標楷體" pitchFamily="65" charset="-120"/>
                          <a:cs typeface="新細明體" pitchFamily="18" charset="-120"/>
                        </a:rPr>
                        <a:t>950</a:t>
                      </a:r>
                      <a:endParaRPr kumimoji="1" lang="zh-TW" altLang="zh-TW" sz="20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2000" b="0" i="0" u="none" strike="noStrike" cap="none" normalizeH="0" baseline="0" dirty="0" smtClean="0">
                          <a:ln>
                            <a:noFill/>
                          </a:ln>
                          <a:solidFill>
                            <a:schemeClr val="tx1"/>
                          </a:solidFill>
                          <a:effectLst/>
                          <a:latin typeface="Times New Roman" pitchFamily="18" charset="0"/>
                          <a:ea typeface="標楷體" pitchFamily="65" charset="-120"/>
                          <a:cs typeface="新細明體" pitchFamily="18" charset="-120"/>
                        </a:rPr>
                        <a:t>1010</a:t>
                      </a:r>
                      <a:endParaRPr kumimoji="1" lang="zh-TW" altLang="zh-TW" sz="20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2000" b="0" i="0" u="none" strike="noStrike" cap="none" normalizeH="0" baseline="0" dirty="0" smtClean="0">
                          <a:ln>
                            <a:noFill/>
                          </a:ln>
                          <a:solidFill>
                            <a:schemeClr val="tx1"/>
                          </a:solidFill>
                          <a:effectLst/>
                          <a:latin typeface="Times New Roman" pitchFamily="18" charset="0"/>
                          <a:ea typeface="標楷體" pitchFamily="65" charset="-120"/>
                          <a:cs typeface="新細明體" pitchFamily="18" charset="-120"/>
                        </a:rPr>
                        <a:t>945</a:t>
                      </a:r>
                      <a:endParaRPr kumimoji="1" lang="zh-TW" altLang="zh-TW" sz="20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2000" b="0" i="0" u="none" strike="noStrike" cap="none" normalizeH="0" baseline="0" dirty="0" smtClean="0">
                          <a:ln>
                            <a:noFill/>
                          </a:ln>
                          <a:solidFill>
                            <a:schemeClr val="tx1"/>
                          </a:solidFill>
                          <a:effectLst/>
                          <a:latin typeface="Times New Roman" pitchFamily="18" charset="0"/>
                          <a:ea typeface="標楷體" pitchFamily="65" charset="-120"/>
                          <a:cs typeface="新細明體" pitchFamily="18" charset="-120"/>
                        </a:rPr>
                        <a:t>989</a:t>
                      </a:r>
                      <a:endParaRPr kumimoji="1" lang="zh-TW" altLang="zh-TW" sz="20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2000" b="0" i="0" u="none" strike="noStrike" cap="none" normalizeH="0" baseline="0" dirty="0" smtClean="0">
                          <a:ln>
                            <a:noFill/>
                          </a:ln>
                          <a:solidFill>
                            <a:schemeClr val="tx1"/>
                          </a:solidFill>
                          <a:effectLst/>
                          <a:latin typeface="Times New Roman" pitchFamily="18" charset="0"/>
                          <a:ea typeface="標楷體" pitchFamily="65" charset="-120"/>
                          <a:cs typeface="新細明體" pitchFamily="18" charset="-120"/>
                        </a:rPr>
                        <a:t>965</a:t>
                      </a:r>
                      <a:endParaRPr kumimoji="1" lang="zh-TW" altLang="zh-TW" sz="20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2000" b="0" i="0" u="none" strike="noStrike" cap="none" normalizeH="0" baseline="0" dirty="0" smtClean="0">
                          <a:ln>
                            <a:noFill/>
                          </a:ln>
                          <a:solidFill>
                            <a:schemeClr val="tx1"/>
                          </a:solidFill>
                          <a:effectLst/>
                          <a:latin typeface="Times New Roman" pitchFamily="18" charset="0"/>
                          <a:ea typeface="標楷體" pitchFamily="65" charset="-120"/>
                          <a:cs typeface="新細明體" pitchFamily="18" charset="-120"/>
                        </a:rPr>
                        <a:t>1005</a:t>
                      </a:r>
                      <a:endParaRPr kumimoji="1" lang="zh-TW" altLang="zh-TW" sz="20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2000" b="0" i="0" u="none" strike="noStrike" cap="none" normalizeH="0" baseline="0" dirty="0" smtClean="0">
                          <a:ln>
                            <a:noFill/>
                          </a:ln>
                          <a:solidFill>
                            <a:schemeClr val="tx1"/>
                          </a:solidFill>
                          <a:effectLst/>
                          <a:latin typeface="Times New Roman" pitchFamily="18" charset="0"/>
                          <a:ea typeface="標楷體" pitchFamily="65" charset="-120"/>
                          <a:cs typeface="新細明體" pitchFamily="18" charset="-120"/>
                        </a:rPr>
                        <a:t>968</a:t>
                      </a:r>
                      <a:endParaRPr kumimoji="1" lang="zh-TW" altLang="zh-TW" sz="20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2000" b="0" i="0" u="none" strike="noStrike" cap="none" normalizeH="0" baseline="0" dirty="0" smtClean="0">
                          <a:ln>
                            <a:noFill/>
                          </a:ln>
                          <a:solidFill>
                            <a:schemeClr val="tx1"/>
                          </a:solidFill>
                          <a:effectLst/>
                          <a:latin typeface="Times New Roman" pitchFamily="18" charset="0"/>
                          <a:ea typeface="標楷體" pitchFamily="65" charset="-120"/>
                          <a:cs typeface="新細明體" pitchFamily="18" charset="-120"/>
                        </a:rPr>
                        <a:t>1015</a:t>
                      </a:r>
                      <a:endParaRPr kumimoji="1" lang="zh-TW" altLang="zh-TW" sz="20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4710256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smtClean="0"/>
              <a:t>t</a:t>
            </a:r>
            <a:r>
              <a:rPr lang="zh-TW" altLang="en-US" b="1" dirty="0" smtClean="0"/>
              <a:t>檢定 </a:t>
            </a:r>
            <a:r>
              <a:rPr lang="en-US" altLang="zh-TW" b="1" dirty="0" smtClean="0"/>
              <a:t>(</a:t>
            </a:r>
            <a:r>
              <a:rPr lang="el-GR" altLang="zh-TW" b="1" dirty="0"/>
              <a:t>σ</a:t>
            </a:r>
            <a:r>
              <a:rPr lang="zh-TW" altLang="en-US" b="1" dirty="0"/>
              <a:t>未知</a:t>
            </a:r>
            <a:r>
              <a:rPr lang="en-US" altLang="zh-TW" b="1" dirty="0"/>
              <a:t>, </a:t>
            </a:r>
            <a:r>
              <a:rPr lang="zh-TW" altLang="en-US" b="1" dirty="0" smtClean="0"/>
              <a:t>單尾</a:t>
            </a:r>
            <a:r>
              <a:rPr lang="zh-TW" altLang="en-US" b="1" dirty="0"/>
              <a:t>檢定</a:t>
            </a:r>
            <a:r>
              <a:rPr lang="en-US" altLang="zh-TW" b="1" dirty="0" smtClean="0"/>
              <a:t>)</a:t>
            </a:r>
            <a:endParaRPr lang="en-US" altLang="zh-TW" b="1" dirty="0"/>
          </a:p>
        </p:txBody>
      </p:sp>
      <p:sp>
        <p:nvSpPr>
          <p:cNvPr id="3" name="內容版面配置區 2"/>
          <p:cNvSpPr>
            <a:spLocks noGrp="1"/>
          </p:cNvSpPr>
          <p:nvPr>
            <p:ph idx="1"/>
          </p:nvPr>
        </p:nvSpPr>
        <p:spPr>
          <a:xfrm>
            <a:off x="457200" y="1600200"/>
            <a:ext cx="8291264" cy="4876800"/>
          </a:xfrm>
        </p:spPr>
        <p:txBody>
          <a:bodyPr>
            <a:normAutofit fontScale="92500" lnSpcReduction="10000"/>
          </a:bodyPr>
          <a:lstStyle/>
          <a:p>
            <a:pPr marL="0" indent="0">
              <a:buNone/>
            </a:pPr>
            <a:r>
              <a:rPr lang="en-US" altLang="zh-TW" dirty="0" smtClean="0">
                <a:solidFill>
                  <a:srgbClr val="FF0000"/>
                </a:solidFill>
              </a:rPr>
              <a:t>&gt;</a:t>
            </a:r>
            <a:r>
              <a:rPr lang="zh-TW" altLang="en-US" dirty="0" smtClean="0">
                <a:solidFill>
                  <a:srgbClr val="FF0000"/>
                </a:solidFill>
              </a:rPr>
              <a:t> </a:t>
            </a:r>
            <a:r>
              <a:rPr lang="en-US" altLang="zh-TW" dirty="0" err="1" smtClean="0">
                <a:solidFill>
                  <a:srgbClr val="FF0000"/>
                </a:solidFill>
              </a:rPr>
              <a:t>softdrink</a:t>
            </a:r>
            <a:r>
              <a:rPr lang="en-US" altLang="zh-TW" dirty="0">
                <a:solidFill>
                  <a:srgbClr val="FF0000"/>
                </a:solidFill>
              </a:rPr>
              <a:t>&lt;-read.csv("c:/</a:t>
            </a:r>
            <a:r>
              <a:rPr lang="en-US" altLang="zh-TW" dirty="0" smtClean="0">
                <a:solidFill>
                  <a:srgbClr val="FF0000"/>
                </a:solidFill>
              </a:rPr>
              <a:t>RData/softdrink.csv“, header=T)</a:t>
            </a:r>
            <a:endParaRPr lang="en-US" altLang="zh-TW" dirty="0">
              <a:solidFill>
                <a:srgbClr val="FF0000"/>
              </a:solidFill>
            </a:endParaRPr>
          </a:p>
          <a:p>
            <a:pPr marL="0" indent="0">
              <a:buNone/>
            </a:pPr>
            <a:r>
              <a:rPr lang="en-US" altLang="zh-TW" dirty="0" smtClean="0">
                <a:solidFill>
                  <a:srgbClr val="FF0000"/>
                </a:solidFill>
              </a:rPr>
              <a:t>&gt;</a:t>
            </a:r>
            <a:r>
              <a:rPr lang="zh-TW" altLang="en-US" dirty="0" smtClean="0">
                <a:solidFill>
                  <a:srgbClr val="FF0000"/>
                </a:solidFill>
              </a:rPr>
              <a:t> </a:t>
            </a:r>
            <a:r>
              <a:rPr lang="en-US" altLang="zh-TW" dirty="0" err="1" smtClean="0">
                <a:solidFill>
                  <a:srgbClr val="FF0000"/>
                </a:solidFill>
              </a:rPr>
              <a:t>softdrink</a:t>
            </a:r>
            <a:endParaRPr lang="en-US" altLang="zh-TW" dirty="0" smtClean="0">
              <a:solidFill>
                <a:srgbClr val="FF0000"/>
              </a:solidFill>
            </a:endParaRPr>
          </a:p>
          <a:p>
            <a:pPr marL="0" indent="0">
              <a:buNone/>
            </a:pPr>
            <a:r>
              <a:rPr lang="en-US" altLang="zh-TW" dirty="0">
                <a:solidFill>
                  <a:srgbClr val="0070C0"/>
                </a:solidFill>
              </a:rPr>
              <a:t> </a:t>
            </a:r>
            <a:r>
              <a:rPr lang="en-US" altLang="zh-TW" dirty="0" smtClean="0">
                <a:solidFill>
                  <a:srgbClr val="0070C0"/>
                </a:solidFill>
              </a:rPr>
              <a:t>  number </a:t>
            </a:r>
            <a:r>
              <a:rPr lang="en-US" altLang="zh-TW" dirty="0" err="1">
                <a:solidFill>
                  <a:srgbClr val="0070C0"/>
                </a:solidFill>
              </a:rPr>
              <a:t>net.weight</a:t>
            </a:r>
            <a:endParaRPr lang="en-US" altLang="zh-TW" dirty="0">
              <a:solidFill>
                <a:srgbClr val="0070C0"/>
              </a:solidFill>
            </a:endParaRPr>
          </a:p>
          <a:p>
            <a:pPr marL="0" indent="0">
              <a:buNone/>
            </a:pPr>
            <a:r>
              <a:rPr lang="en-US" altLang="zh-TW" dirty="0" smtClean="0">
                <a:solidFill>
                  <a:srgbClr val="0070C0"/>
                </a:solidFill>
              </a:rPr>
              <a:t>1       </a:t>
            </a:r>
            <a:r>
              <a:rPr lang="en-US" altLang="zh-TW" dirty="0">
                <a:solidFill>
                  <a:srgbClr val="0070C0"/>
                </a:solidFill>
              </a:rPr>
              <a:t>1        </a:t>
            </a:r>
            <a:r>
              <a:rPr lang="en-US" altLang="zh-TW" dirty="0" smtClean="0">
                <a:solidFill>
                  <a:srgbClr val="0070C0"/>
                </a:solidFill>
              </a:rPr>
              <a:t>   985</a:t>
            </a:r>
            <a:endParaRPr lang="en-US" altLang="zh-TW" dirty="0">
              <a:solidFill>
                <a:srgbClr val="0070C0"/>
              </a:solidFill>
            </a:endParaRPr>
          </a:p>
          <a:p>
            <a:pPr marL="0" indent="0">
              <a:buNone/>
            </a:pPr>
            <a:r>
              <a:rPr lang="en-US" altLang="zh-TW" dirty="0">
                <a:solidFill>
                  <a:srgbClr val="0070C0"/>
                </a:solidFill>
              </a:rPr>
              <a:t>2       2        </a:t>
            </a:r>
            <a:r>
              <a:rPr lang="en-US" altLang="zh-TW" dirty="0" smtClean="0">
                <a:solidFill>
                  <a:srgbClr val="0070C0"/>
                </a:solidFill>
              </a:rPr>
              <a:t>   928</a:t>
            </a:r>
            <a:endParaRPr lang="en-US" altLang="zh-TW" dirty="0">
              <a:solidFill>
                <a:srgbClr val="0070C0"/>
              </a:solidFill>
            </a:endParaRPr>
          </a:p>
          <a:p>
            <a:pPr marL="0" indent="0">
              <a:buNone/>
            </a:pPr>
            <a:r>
              <a:rPr lang="en-US" altLang="zh-TW" dirty="0">
                <a:solidFill>
                  <a:srgbClr val="0070C0"/>
                </a:solidFill>
              </a:rPr>
              <a:t>3       3       </a:t>
            </a:r>
            <a:r>
              <a:rPr lang="en-US" altLang="zh-TW" dirty="0" smtClean="0">
                <a:solidFill>
                  <a:srgbClr val="0070C0"/>
                </a:solidFill>
              </a:rPr>
              <a:t>    </a:t>
            </a:r>
            <a:r>
              <a:rPr lang="en-US" altLang="zh-TW" dirty="0">
                <a:solidFill>
                  <a:srgbClr val="0070C0"/>
                </a:solidFill>
              </a:rPr>
              <a:t>950</a:t>
            </a:r>
          </a:p>
          <a:p>
            <a:pPr marL="0" indent="0">
              <a:buNone/>
            </a:pPr>
            <a:r>
              <a:rPr lang="en-US" altLang="zh-TW" dirty="0">
                <a:solidFill>
                  <a:srgbClr val="0070C0"/>
                </a:solidFill>
              </a:rPr>
              <a:t>4       4       </a:t>
            </a:r>
            <a:r>
              <a:rPr lang="en-US" altLang="zh-TW" dirty="0" smtClean="0">
                <a:solidFill>
                  <a:srgbClr val="0070C0"/>
                </a:solidFill>
              </a:rPr>
              <a:t>  1010</a:t>
            </a:r>
            <a:endParaRPr lang="en-US" altLang="zh-TW" dirty="0">
              <a:solidFill>
                <a:srgbClr val="0070C0"/>
              </a:solidFill>
            </a:endParaRPr>
          </a:p>
          <a:p>
            <a:pPr marL="0" indent="0">
              <a:buNone/>
            </a:pPr>
            <a:r>
              <a:rPr lang="en-US" altLang="zh-TW" dirty="0">
                <a:solidFill>
                  <a:srgbClr val="0070C0"/>
                </a:solidFill>
              </a:rPr>
              <a:t>5       5       </a:t>
            </a:r>
            <a:r>
              <a:rPr lang="en-US" altLang="zh-TW" dirty="0" smtClean="0">
                <a:solidFill>
                  <a:srgbClr val="0070C0"/>
                </a:solidFill>
              </a:rPr>
              <a:t>    </a:t>
            </a:r>
            <a:r>
              <a:rPr lang="en-US" altLang="zh-TW" dirty="0">
                <a:solidFill>
                  <a:srgbClr val="0070C0"/>
                </a:solidFill>
              </a:rPr>
              <a:t>945</a:t>
            </a:r>
          </a:p>
          <a:p>
            <a:pPr marL="0" indent="0">
              <a:buNone/>
            </a:pPr>
            <a:r>
              <a:rPr lang="en-US" altLang="zh-TW" dirty="0">
                <a:solidFill>
                  <a:srgbClr val="0070C0"/>
                </a:solidFill>
              </a:rPr>
              <a:t>6       6       </a:t>
            </a:r>
            <a:r>
              <a:rPr lang="en-US" altLang="zh-TW" dirty="0" smtClean="0">
                <a:solidFill>
                  <a:srgbClr val="0070C0"/>
                </a:solidFill>
              </a:rPr>
              <a:t>    </a:t>
            </a:r>
            <a:r>
              <a:rPr lang="en-US" altLang="zh-TW" dirty="0">
                <a:solidFill>
                  <a:srgbClr val="0070C0"/>
                </a:solidFill>
              </a:rPr>
              <a:t>989</a:t>
            </a:r>
          </a:p>
          <a:p>
            <a:pPr marL="0" indent="0">
              <a:buNone/>
            </a:pPr>
            <a:r>
              <a:rPr lang="en-US" altLang="zh-TW" dirty="0">
                <a:solidFill>
                  <a:srgbClr val="0070C0"/>
                </a:solidFill>
              </a:rPr>
              <a:t>7       7       </a:t>
            </a:r>
            <a:r>
              <a:rPr lang="en-US" altLang="zh-TW" dirty="0" smtClean="0">
                <a:solidFill>
                  <a:srgbClr val="0070C0"/>
                </a:solidFill>
              </a:rPr>
              <a:t>    </a:t>
            </a:r>
            <a:r>
              <a:rPr lang="en-US" altLang="zh-TW" dirty="0">
                <a:solidFill>
                  <a:srgbClr val="0070C0"/>
                </a:solidFill>
              </a:rPr>
              <a:t>965</a:t>
            </a:r>
          </a:p>
          <a:p>
            <a:pPr marL="0" indent="0">
              <a:buNone/>
            </a:pPr>
            <a:r>
              <a:rPr lang="en-US" altLang="zh-TW" dirty="0">
                <a:solidFill>
                  <a:srgbClr val="0070C0"/>
                </a:solidFill>
              </a:rPr>
              <a:t>8       8       </a:t>
            </a:r>
            <a:r>
              <a:rPr lang="en-US" altLang="zh-TW" dirty="0" smtClean="0">
                <a:solidFill>
                  <a:srgbClr val="0070C0"/>
                </a:solidFill>
              </a:rPr>
              <a:t>  1005</a:t>
            </a:r>
            <a:endParaRPr lang="en-US" altLang="zh-TW" dirty="0">
              <a:solidFill>
                <a:srgbClr val="0070C0"/>
              </a:solidFill>
            </a:endParaRPr>
          </a:p>
          <a:p>
            <a:pPr marL="0" indent="0">
              <a:buNone/>
            </a:pPr>
            <a:r>
              <a:rPr lang="en-US" altLang="zh-TW" dirty="0">
                <a:solidFill>
                  <a:srgbClr val="0070C0"/>
                </a:solidFill>
              </a:rPr>
              <a:t>9       9       </a:t>
            </a:r>
            <a:r>
              <a:rPr lang="en-US" altLang="zh-TW" dirty="0" smtClean="0">
                <a:solidFill>
                  <a:srgbClr val="0070C0"/>
                </a:solidFill>
              </a:rPr>
              <a:t>    </a:t>
            </a:r>
            <a:r>
              <a:rPr lang="en-US" altLang="zh-TW" dirty="0">
                <a:solidFill>
                  <a:srgbClr val="0070C0"/>
                </a:solidFill>
              </a:rPr>
              <a:t>968</a:t>
            </a:r>
          </a:p>
          <a:p>
            <a:pPr marL="0" indent="0">
              <a:buNone/>
            </a:pPr>
            <a:r>
              <a:rPr lang="en-US" altLang="zh-TW" dirty="0">
                <a:solidFill>
                  <a:srgbClr val="0070C0"/>
                </a:solidFill>
              </a:rPr>
              <a:t>10     10       </a:t>
            </a:r>
            <a:r>
              <a:rPr lang="en-US" altLang="zh-TW" dirty="0" smtClean="0">
                <a:solidFill>
                  <a:srgbClr val="0070C0"/>
                </a:solidFill>
              </a:rPr>
              <a:t>1015</a:t>
            </a:r>
            <a:endParaRPr lang="en-US" altLang="zh-TW" dirty="0">
              <a:solidFill>
                <a:srgbClr val="0070C0"/>
              </a:solidFill>
            </a:endParaRPr>
          </a:p>
        </p:txBody>
      </p:sp>
    </p:spTree>
    <p:extLst>
      <p:ext uri="{BB962C8B-B14F-4D97-AF65-F5344CB8AC3E}">
        <p14:creationId xmlns:p14="http://schemas.microsoft.com/office/powerpoint/2010/main" val="215233172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smtClean="0"/>
              <a:t>t</a:t>
            </a:r>
            <a:r>
              <a:rPr lang="zh-TW" altLang="en-US" b="1" dirty="0" smtClean="0"/>
              <a:t>檢定 </a:t>
            </a:r>
            <a:r>
              <a:rPr lang="en-US" altLang="zh-TW" b="1" dirty="0" smtClean="0"/>
              <a:t>(</a:t>
            </a:r>
            <a:r>
              <a:rPr lang="el-GR" altLang="zh-TW" b="1" dirty="0"/>
              <a:t>σ</a:t>
            </a:r>
            <a:r>
              <a:rPr lang="zh-TW" altLang="en-US" b="1" dirty="0"/>
              <a:t>未知</a:t>
            </a:r>
            <a:r>
              <a:rPr lang="en-US" altLang="zh-TW" b="1" dirty="0"/>
              <a:t>, </a:t>
            </a:r>
            <a:r>
              <a:rPr lang="zh-TW" altLang="en-US" b="1" dirty="0"/>
              <a:t>單尾檢定</a:t>
            </a:r>
            <a:r>
              <a:rPr lang="en-US" altLang="zh-TW" b="1" dirty="0" smtClean="0"/>
              <a:t>)</a:t>
            </a:r>
            <a:endParaRPr lang="en-US" altLang="zh-TW" b="1" dirty="0"/>
          </a:p>
        </p:txBody>
      </p:sp>
      <p:sp>
        <p:nvSpPr>
          <p:cNvPr id="3" name="內容版面配置區 2"/>
          <p:cNvSpPr>
            <a:spLocks noGrp="1"/>
          </p:cNvSpPr>
          <p:nvPr>
            <p:ph idx="1"/>
          </p:nvPr>
        </p:nvSpPr>
        <p:spPr>
          <a:xfrm>
            <a:off x="457200" y="1600200"/>
            <a:ext cx="8291264" cy="4876800"/>
          </a:xfrm>
        </p:spPr>
        <p:txBody>
          <a:bodyPr>
            <a:normAutofit lnSpcReduction="10000"/>
          </a:bodyPr>
          <a:lstStyle/>
          <a:p>
            <a:pPr marL="0" indent="0">
              <a:buNone/>
            </a:pPr>
            <a:r>
              <a:rPr lang="en-US" altLang="zh-TW" dirty="0" smtClean="0">
                <a:solidFill>
                  <a:srgbClr val="FF0000"/>
                </a:solidFill>
              </a:rPr>
              <a:t>&gt;</a:t>
            </a:r>
            <a:r>
              <a:rPr lang="zh-TW" altLang="en-US" dirty="0" smtClean="0">
                <a:solidFill>
                  <a:srgbClr val="FF0000"/>
                </a:solidFill>
              </a:rPr>
              <a:t> </a:t>
            </a:r>
            <a:r>
              <a:rPr lang="en-US" altLang="zh-TW" dirty="0" smtClean="0">
                <a:solidFill>
                  <a:srgbClr val="FF0000"/>
                </a:solidFill>
              </a:rPr>
              <a:t>attach(</a:t>
            </a:r>
            <a:r>
              <a:rPr lang="en-US" altLang="zh-TW" dirty="0" err="1" smtClean="0">
                <a:solidFill>
                  <a:srgbClr val="FF0000"/>
                </a:solidFill>
              </a:rPr>
              <a:t>softdrink</a:t>
            </a:r>
            <a:r>
              <a:rPr lang="en-US" altLang="zh-TW" dirty="0">
                <a:solidFill>
                  <a:srgbClr val="FF0000"/>
                </a:solidFill>
              </a:rPr>
              <a:t>)</a:t>
            </a:r>
          </a:p>
          <a:p>
            <a:pPr marL="0" indent="0">
              <a:buNone/>
            </a:pPr>
            <a:r>
              <a:rPr lang="en-US" altLang="zh-TW" dirty="0" smtClean="0">
                <a:solidFill>
                  <a:srgbClr val="FF0000"/>
                </a:solidFill>
              </a:rPr>
              <a:t>&gt; </a:t>
            </a:r>
            <a:r>
              <a:rPr lang="en-US" altLang="zh-TW" dirty="0" err="1" smtClean="0">
                <a:solidFill>
                  <a:srgbClr val="FF0000"/>
                </a:solidFill>
              </a:rPr>
              <a:t>t.test</a:t>
            </a:r>
            <a:r>
              <a:rPr lang="en-US" altLang="zh-TW" dirty="0" smtClean="0">
                <a:solidFill>
                  <a:srgbClr val="FF0000"/>
                </a:solidFill>
              </a:rPr>
              <a:t>(</a:t>
            </a:r>
            <a:r>
              <a:rPr lang="en-US" altLang="zh-TW" dirty="0" err="1" smtClean="0">
                <a:solidFill>
                  <a:srgbClr val="FF0000"/>
                </a:solidFill>
              </a:rPr>
              <a:t>net.weight</a:t>
            </a:r>
            <a:r>
              <a:rPr lang="en-US" altLang="zh-TW" dirty="0">
                <a:solidFill>
                  <a:srgbClr val="FF0000"/>
                </a:solidFill>
              </a:rPr>
              <a:t>, alternative="less", mu=1000)  </a:t>
            </a:r>
            <a:endParaRPr lang="en-US" altLang="zh-TW" dirty="0" smtClean="0">
              <a:solidFill>
                <a:srgbClr val="FF0000"/>
              </a:solidFill>
            </a:endParaRPr>
          </a:p>
          <a:p>
            <a:pPr marL="0" indent="0">
              <a:buNone/>
            </a:pPr>
            <a:r>
              <a:rPr lang="en-US" altLang="zh-TW" dirty="0">
                <a:solidFill>
                  <a:srgbClr val="FF0000"/>
                </a:solidFill>
              </a:rPr>
              <a:t> </a:t>
            </a:r>
            <a:r>
              <a:rPr lang="en-US" altLang="zh-TW" dirty="0" smtClean="0">
                <a:solidFill>
                  <a:srgbClr val="FF0000"/>
                </a:solidFill>
              </a:rPr>
              <a:t>  </a:t>
            </a:r>
            <a:r>
              <a:rPr lang="en-US" altLang="zh-TW" dirty="0" smtClean="0"/>
              <a:t># </a:t>
            </a:r>
            <a:r>
              <a:rPr lang="en-US" altLang="zh-TW" dirty="0"/>
              <a:t>Ho: mu=1000	</a:t>
            </a:r>
            <a:endParaRPr lang="en-US" altLang="zh-TW" dirty="0" smtClean="0"/>
          </a:p>
          <a:p>
            <a:pPr marL="0" indent="0">
              <a:buNone/>
            </a:pPr>
            <a:r>
              <a:rPr lang="en-US" altLang="zh-TW" dirty="0" smtClean="0">
                <a:solidFill>
                  <a:srgbClr val="0070C0"/>
                </a:solidFill>
              </a:rPr>
              <a:t>One </a:t>
            </a:r>
            <a:r>
              <a:rPr lang="en-US" altLang="zh-TW" dirty="0">
                <a:solidFill>
                  <a:srgbClr val="0070C0"/>
                </a:solidFill>
              </a:rPr>
              <a:t>Sample </a:t>
            </a:r>
            <a:r>
              <a:rPr lang="en-US" altLang="zh-TW" dirty="0" smtClean="0">
                <a:solidFill>
                  <a:srgbClr val="0070C0"/>
                </a:solidFill>
              </a:rPr>
              <a:t>t-test</a:t>
            </a:r>
            <a:endParaRPr lang="en-US" altLang="zh-TW" dirty="0">
              <a:solidFill>
                <a:srgbClr val="0070C0"/>
              </a:solidFill>
            </a:endParaRPr>
          </a:p>
          <a:p>
            <a:pPr marL="0" indent="0">
              <a:buNone/>
            </a:pPr>
            <a:r>
              <a:rPr lang="en-US" altLang="zh-TW" dirty="0">
                <a:solidFill>
                  <a:srgbClr val="0070C0"/>
                </a:solidFill>
              </a:rPr>
              <a:t>data:  </a:t>
            </a:r>
            <a:r>
              <a:rPr lang="en-US" altLang="zh-TW" dirty="0" err="1">
                <a:solidFill>
                  <a:srgbClr val="0070C0"/>
                </a:solidFill>
              </a:rPr>
              <a:t>net.weight</a:t>
            </a:r>
            <a:endParaRPr lang="en-US" altLang="zh-TW" dirty="0">
              <a:solidFill>
                <a:srgbClr val="0070C0"/>
              </a:solidFill>
            </a:endParaRPr>
          </a:p>
          <a:p>
            <a:pPr marL="0" indent="0">
              <a:buNone/>
            </a:pPr>
            <a:r>
              <a:rPr lang="en-US" altLang="zh-TW" dirty="0">
                <a:solidFill>
                  <a:srgbClr val="0070C0"/>
                </a:solidFill>
              </a:rPr>
              <a:t>t = -2.5626, </a:t>
            </a:r>
            <a:r>
              <a:rPr lang="en-US" altLang="zh-TW" dirty="0" err="1">
                <a:solidFill>
                  <a:srgbClr val="0070C0"/>
                </a:solidFill>
              </a:rPr>
              <a:t>df</a:t>
            </a:r>
            <a:r>
              <a:rPr lang="en-US" altLang="zh-TW" dirty="0">
                <a:solidFill>
                  <a:srgbClr val="0070C0"/>
                </a:solidFill>
              </a:rPr>
              <a:t> = 9, p-value = 0.01528</a:t>
            </a:r>
          </a:p>
          <a:p>
            <a:pPr marL="0" indent="0">
              <a:buNone/>
            </a:pPr>
            <a:r>
              <a:rPr lang="en-US" altLang="zh-TW" dirty="0">
                <a:solidFill>
                  <a:srgbClr val="0070C0"/>
                </a:solidFill>
              </a:rPr>
              <a:t>alternative hypothesis: true mean is less than 1000</a:t>
            </a:r>
          </a:p>
          <a:p>
            <a:pPr marL="0" indent="0">
              <a:buNone/>
            </a:pPr>
            <a:r>
              <a:rPr lang="en-US" altLang="zh-TW" dirty="0">
                <a:solidFill>
                  <a:srgbClr val="0070C0"/>
                </a:solidFill>
              </a:rPr>
              <a:t>95 percent confidence interval:</a:t>
            </a:r>
          </a:p>
          <a:p>
            <a:pPr marL="0" indent="0">
              <a:buNone/>
            </a:pPr>
            <a:r>
              <a:rPr lang="en-US" altLang="zh-TW" dirty="0">
                <a:solidFill>
                  <a:srgbClr val="0070C0"/>
                </a:solidFill>
              </a:rPr>
              <a:t>     -</a:t>
            </a:r>
            <a:r>
              <a:rPr lang="en-US" altLang="zh-TW" dirty="0" err="1">
                <a:solidFill>
                  <a:srgbClr val="0070C0"/>
                </a:solidFill>
              </a:rPr>
              <a:t>Inf</a:t>
            </a:r>
            <a:r>
              <a:rPr lang="en-US" altLang="zh-TW" dirty="0">
                <a:solidFill>
                  <a:srgbClr val="0070C0"/>
                </a:solidFill>
              </a:rPr>
              <a:t> </a:t>
            </a:r>
            <a:r>
              <a:rPr lang="en-US" altLang="zh-TW" dirty="0" smtClean="0">
                <a:solidFill>
                  <a:srgbClr val="0070C0"/>
                </a:solidFill>
              </a:rPr>
              <a:t> 993.1679</a:t>
            </a:r>
            <a:endParaRPr lang="en-US" altLang="zh-TW" dirty="0">
              <a:solidFill>
                <a:srgbClr val="0070C0"/>
              </a:solidFill>
            </a:endParaRPr>
          </a:p>
          <a:p>
            <a:pPr marL="0" indent="0">
              <a:buNone/>
            </a:pPr>
            <a:r>
              <a:rPr lang="en-US" altLang="zh-TW" dirty="0">
                <a:solidFill>
                  <a:srgbClr val="0070C0"/>
                </a:solidFill>
              </a:rPr>
              <a:t>sample estimates:</a:t>
            </a:r>
          </a:p>
          <a:p>
            <a:pPr marL="0" indent="0">
              <a:buNone/>
            </a:pPr>
            <a:r>
              <a:rPr lang="en-US" altLang="zh-TW" dirty="0">
                <a:solidFill>
                  <a:srgbClr val="0070C0"/>
                </a:solidFill>
              </a:rPr>
              <a:t>mean of x </a:t>
            </a:r>
          </a:p>
          <a:p>
            <a:pPr marL="0" indent="0">
              <a:buNone/>
            </a:pPr>
            <a:r>
              <a:rPr lang="en-US" altLang="zh-TW" dirty="0">
                <a:solidFill>
                  <a:srgbClr val="0070C0"/>
                </a:solidFill>
              </a:rPr>
              <a:t>      976 </a:t>
            </a:r>
          </a:p>
        </p:txBody>
      </p:sp>
      <p:sp>
        <p:nvSpPr>
          <p:cNvPr id="7" name="矩形 6"/>
          <p:cNvSpPr/>
          <p:nvPr/>
        </p:nvSpPr>
        <p:spPr>
          <a:xfrm>
            <a:off x="3419872" y="4797152"/>
            <a:ext cx="5184576" cy="1938992"/>
          </a:xfrm>
          <a:prstGeom prst="rect">
            <a:avLst/>
          </a:prstGeom>
        </p:spPr>
        <p:txBody>
          <a:bodyPr wrap="square">
            <a:spAutoFit/>
          </a:bodyPr>
          <a:lstStyle/>
          <a:p>
            <a:r>
              <a:rPr lang="zh-TW" altLang="en-US" sz="2400" dirty="0"/>
              <a:t>因為 </a:t>
            </a:r>
            <a:r>
              <a:rPr lang="en-US" altLang="zh-TW" sz="2400" dirty="0" smtClean="0"/>
              <a:t>p-value</a:t>
            </a:r>
            <a:r>
              <a:rPr lang="zh-TW" altLang="en-US" sz="2400" dirty="0" smtClean="0"/>
              <a:t>＝</a:t>
            </a:r>
            <a:r>
              <a:rPr lang="en-US" altLang="zh-TW" sz="2400" dirty="0" smtClean="0"/>
              <a:t>0.01528 &lt; α </a:t>
            </a:r>
            <a:r>
              <a:rPr lang="en-US" altLang="zh-TW" sz="2400" dirty="0"/>
              <a:t>=</a:t>
            </a:r>
            <a:r>
              <a:rPr lang="en-US" altLang="zh-TW" sz="2400" dirty="0" smtClean="0"/>
              <a:t>0.05 </a:t>
            </a:r>
            <a:r>
              <a:rPr lang="zh-TW" altLang="en-US" sz="2400" dirty="0" smtClean="0"/>
              <a:t>所以</a:t>
            </a:r>
            <a:r>
              <a:rPr lang="zh-TW" altLang="en-US" sz="2400" dirty="0"/>
              <a:t>拒絕</a:t>
            </a:r>
            <a:r>
              <a:rPr lang="en-US" altLang="zh-TW" sz="2400" dirty="0"/>
              <a:t>H</a:t>
            </a:r>
            <a:r>
              <a:rPr lang="en-US" altLang="zh-TW" sz="2400" baseline="-25000" dirty="0"/>
              <a:t>0</a:t>
            </a:r>
            <a:r>
              <a:rPr lang="zh-TW" altLang="en-US" sz="2400" dirty="0"/>
              <a:t>，即該品牌寶特瓶汽水重量標示不實；同時從樣本平均數的大小（</a:t>
            </a:r>
            <a:r>
              <a:rPr lang="en-US" altLang="zh-TW" sz="2400" dirty="0"/>
              <a:t>976</a:t>
            </a:r>
            <a:r>
              <a:rPr lang="zh-TW" altLang="en-US" sz="2400" dirty="0"/>
              <a:t>公克）可知，其重量低於標示值</a:t>
            </a:r>
            <a:r>
              <a:rPr lang="en-US" altLang="zh-TW" sz="2400" dirty="0"/>
              <a:t>1000</a:t>
            </a:r>
            <a:r>
              <a:rPr lang="zh-TW" altLang="en-US" sz="2400" dirty="0"/>
              <a:t>公克。</a:t>
            </a:r>
          </a:p>
        </p:txBody>
      </p:sp>
      <p:sp>
        <p:nvSpPr>
          <p:cNvPr id="4" name="矩形 3"/>
          <p:cNvSpPr/>
          <p:nvPr/>
        </p:nvSpPr>
        <p:spPr>
          <a:xfrm>
            <a:off x="3502498" y="3068960"/>
            <a:ext cx="5019323" cy="461665"/>
          </a:xfrm>
          <a:prstGeom prst="rect">
            <a:avLst/>
          </a:prstGeom>
        </p:spPr>
        <p:txBody>
          <a:bodyPr wrap="none">
            <a:spAutoFit/>
          </a:bodyPr>
          <a:lstStyle/>
          <a:p>
            <a:r>
              <a:rPr lang="en-US" altLang="zh-TW" sz="2400" dirty="0"/>
              <a:t>t</a:t>
            </a:r>
            <a:r>
              <a:rPr lang="zh-TW" altLang="en-US" sz="2400" dirty="0"/>
              <a:t>值為</a:t>
            </a:r>
            <a:r>
              <a:rPr lang="en-US" altLang="zh-TW" sz="2400" dirty="0"/>
              <a:t>-</a:t>
            </a:r>
            <a:r>
              <a:rPr lang="en-US" altLang="zh-TW" sz="2400" dirty="0" smtClean="0"/>
              <a:t>2.5626</a:t>
            </a:r>
            <a:r>
              <a:rPr lang="zh-TW" altLang="en-US" sz="2400" dirty="0" smtClean="0"/>
              <a:t>，</a:t>
            </a:r>
            <a:r>
              <a:rPr lang="zh-TW" altLang="en-US" sz="2400" dirty="0"/>
              <a:t>自由度</a:t>
            </a:r>
            <a:r>
              <a:rPr lang="en-US" altLang="zh-TW" sz="2400" dirty="0"/>
              <a:t>=</a:t>
            </a:r>
            <a:r>
              <a:rPr lang="en-US" altLang="zh-TW" sz="2400" dirty="0" smtClean="0"/>
              <a:t>n-1=10-1=9 </a:t>
            </a:r>
            <a:endParaRPr lang="en-US" altLang="zh-TW" sz="2400" dirty="0"/>
          </a:p>
        </p:txBody>
      </p:sp>
    </p:spTree>
    <p:extLst>
      <p:ext uri="{BB962C8B-B14F-4D97-AF65-F5344CB8AC3E}">
        <p14:creationId xmlns:p14="http://schemas.microsoft.com/office/powerpoint/2010/main" val="25774964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t</a:t>
            </a:r>
            <a:r>
              <a:rPr lang="zh-TW" altLang="en-US" b="1" dirty="0" smtClean="0"/>
              <a:t>檢定</a:t>
            </a:r>
            <a:r>
              <a:rPr lang="en-US" altLang="zh-TW" dirty="0"/>
              <a:t>R</a:t>
            </a:r>
            <a:r>
              <a:rPr lang="zh-TW" altLang="en-US" b="1" dirty="0" smtClean="0"/>
              <a:t>範例</a:t>
            </a:r>
            <a:r>
              <a:rPr lang="en-US" altLang="zh-TW" b="1" dirty="0" smtClean="0"/>
              <a:t>(</a:t>
            </a:r>
            <a:r>
              <a:rPr lang="el-GR" altLang="zh-TW" b="1" dirty="0" smtClean="0"/>
              <a:t>σ</a:t>
            </a:r>
            <a:r>
              <a:rPr lang="zh-TW" altLang="en-US" b="1" dirty="0" smtClean="0"/>
              <a:t>未知</a:t>
            </a:r>
            <a:r>
              <a:rPr lang="en-US" altLang="zh-TW" b="1" dirty="0" smtClean="0"/>
              <a:t>, </a:t>
            </a:r>
            <a:r>
              <a:rPr lang="zh-TW" altLang="en-US" b="1" dirty="0" smtClean="0"/>
              <a:t>雙尾檢定</a:t>
            </a:r>
            <a:r>
              <a:rPr lang="en-US" altLang="zh-TW" b="1" dirty="0" smtClean="0"/>
              <a:t>)</a:t>
            </a:r>
            <a:endParaRPr lang="zh-TW" altLang="en-US" dirty="0"/>
          </a:p>
        </p:txBody>
      </p:sp>
      <p:sp>
        <p:nvSpPr>
          <p:cNvPr id="3" name="日期版面配置區 2"/>
          <p:cNvSpPr>
            <a:spLocks noGrp="1"/>
          </p:cNvSpPr>
          <p:nvPr>
            <p:ph type="dt" sz="half" idx="10"/>
          </p:nvPr>
        </p:nvSpPr>
        <p:spPr/>
        <p:txBody>
          <a:bodyPr/>
          <a:lstStyle/>
          <a:p>
            <a:fld id="{D71CD840-0E89-4F4B-BFA1-A0D7B2F6A8BF}" type="datetime1">
              <a:rPr lang="zh-TW" altLang="en-US" smtClean="0"/>
              <a:pPr/>
              <a:t>2016/5/17</a:t>
            </a:fld>
            <a:endParaRPr lang="zh-TW" altLang="en-US"/>
          </a:p>
        </p:txBody>
      </p:sp>
      <p:sp>
        <p:nvSpPr>
          <p:cNvPr id="4" name="投影片編號版面配置區 3"/>
          <p:cNvSpPr>
            <a:spLocks noGrp="1"/>
          </p:cNvSpPr>
          <p:nvPr>
            <p:ph type="sldNum" sz="quarter" idx="12"/>
          </p:nvPr>
        </p:nvSpPr>
        <p:spPr/>
        <p:txBody>
          <a:bodyPr>
            <a:normAutofit/>
          </a:bodyPr>
          <a:lstStyle/>
          <a:p>
            <a:fld id="{43D239BD-6D61-4DFE-922F-7CBF9DF9EB54}" type="slidenum">
              <a:rPr lang="zh-TW" altLang="en-US" smtClean="0"/>
              <a:pPr/>
              <a:t>36</a:t>
            </a:fld>
            <a:endParaRPr lang="zh-TW" altLang="en-US"/>
          </a:p>
        </p:txBody>
      </p:sp>
      <p:sp>
        <p:nvSpPr>
          <p:cNvPr id="5" name="內容版面配置區 4"/>
          <p:cNvSpPr>
            <a:spLocks noGrp="1"/>
          </p:cNvSpPr>
          <p:nvPr>
            <p:ph sz="quarter" idx="1"/>
          </p:nvPr>
        </p:nvSpPr>
        <p:spPr/>
        <p:txBody>
          <a:bodyPr>
            <a:normAutofit/>
          </a:bodyPr>
          <a:lstStyle/>
          <a:p>
            <a:r>
              <a:rPr lang="zh-TW" altLang="zh-TW" sz="2600" b="1" dirty="0" smtClean="0"/>
              <a:t>教育部在全國性調查中得知</a:t>
            </a:r>
            <a:r>
              <a:rPr lang="zh-TW" altLang="zh-TW" sz="2600" b="1" dirty="0" smtClean="0">
                <a:solidFill>
                  <a:srgbClr val="C00000"/>
                </a:solidFill>
              </a:rPr>
              <a:t>國小三年級學童之平均體重為</a:t>
            </a:r>
            <a:r>
              <a:rPr lang="en-US" altLang="zh-TW" sz="2600" b="1" dirty="0" smtClean="0">
                <a:solidFill>
                  <a:srgbClr val="C00000"/>
                </a:solidFill>
              </a:rPr>
              <a:t>32</a:t>
            </a:r>
            <a:r>
              <a:rPr lang="zh-TW" altLang="zh-TW" sz="2600" b="1" dirty="0" smtClean="0">
                <a:solidFill>
                  <a:srgbClr val="C00000"/>
                </a:solidFill>
              </a:rPr>
              <a:t>公斤</a:t>
            </a:r>
            <a:r>
              <a:rPr lang="zh-TW" altLang="zh-TW" sz="2600" b="1" dirty="0" smtClean="0"/>
              <a:t>，某位國小老師想了解該校三年級學童之體重狀況，在該年級隨機抽取</a:t>
            </a:r>
            <a:r>
              <a:rPr lang="en-US" altLang="zh-TW" sz="2600" b="1" dirty="0" smtClean="0"/>
              <a:t>20</a:t>
            </a:r>
            <a:r>
              <a:rPr lang="zh-TW" altLang="zh-TW" sz="2600" b="1" dirty="0" smtClean="0"/>
              <a:t>名，測量得重量如下表所示，請問該位老師如何解釋該校三年級學童之體重發展</a:t>
            </a:r>
            <a:r>
              <a:rPr lang="en-US" altLang="zh-TW" sz="2600" b="1" dirty="0" smtClean="0"/>
              <a:t>? </a:t>
            </a:r>
          </a:p>
          <a:p>
            <a:endParaRPr lang="en-US" altLang="zh-TW" b="1" dirty="0" smtClean="0"/>
          </a:p>
          <a:p>
            <a:endParaRPr lang="en-US" altLang="zh-TW" b="1" dirty="0" smtClean="0"/>
          </a:p>
          <a:p>
            <a:pPr>
              <a:buNone/>
            </a:pPr>
            <a:endParaRPr lang="pt-BR" altLang="zh-TW" b="1" i="1" dirty="0" smtClean="0"/>
          </a:p>
          <a:p>
            <a:pPr>
              <a:buNone/>
            </a:pPr>
            <a:endParaRPr lang="pt-BR" altLang="zh-TW" b="1" i="1" dirty="0" smtClean="0"/>
          </a:p>
          <a:p>
            <a:pPr>
              <a:buNone/>
            </a:pPr>
            <a:r>
              <a:rPr lang="zh-TW" altLang="en-US" sz="2600" b="1" i="1" dirty="0" smtClean="0"/>
              <a:t> </a:t>
            </a:r>
            <a:r>
              <a:rPr lang="pt-BR" altLang="zh-TW" sz="2600" b="1" i="1" dirty="0" smtClean="0"/>
              <a:t>H</a:t>
            </a:r>
            <a:r>
              <a:rPr lang="pt-BR" altLang="zh-TW" sz="2600" b="1" baseline="-25000" dirty="0" smtClean="0"/>
              <a:t>0</a:t>
            </a:r>
            <a:r>
              <a:rPr lang="pt-BR" altLang="zh-TW" sz="2600" b="1" dirty="0" smtClean="0"/>
              <a:t> :  </a:t>
            </a:r>
            <a:r>
              <a:rPr lang="pt-BR" altLang="zh-TW" sz="2600" b="1" i="1" dirty="0" smtClean="0"/>
              <a:t>μ</a:t>
            </a:r>
            <a:r>
              <a:rPr lang="pt-BR" altLang="zh-TW" sz="2600" b="1" dirty="0" smtClean="0"/>
              <a:t> </a:t>
            </a:r>
            <a:r>
              <a:rPr lang="en-US" altLang="zh-TW" sz="2600" b="1" dirty="0" smtClean="0"/>
              <a:t>=</a:t>
            </a:r>
            <a:r>
              <a:rPr lang="pt-BR" altLang="zh-TW" sz="2600" b="1" dirty="0" smtClean="0"/>
              <a:t> 3</a:t>
            </a:r>
            <a:r>
              <a:rPr lang="en-US" altLang="zh-TW" sz="2600" b="1" dirty="0" smtClean="0"/>
              <a:t>2</a:t>
            </a:r>
            <a:r>
              <a:rPr lang="pt-BR" altLang="zh-TW" sz="2600" b="1" dirty="0" smtClean="0"/>
              <a:t>     </a:t>
            </a:r>
            <a:r>
              <a:rPr lang="zh-TW" altLang="zh-TW" sz="2600" b="1" dirty="0" smtClean="0"/>
              <a:t>檢定統計量是</a:t>
            </a:r>
            <a:endParaRPr lang="pt-BR" altLang="zh-TW" sz="2600" b="1" dirty="0" smtClean="0"/>
          </a:p>
          <a:p>
            <a:pPr>
              <a:buNone/>
            </a:pPr>
            <a:r>
              <a:rPr lang="pt-BR" altLang="zh-TW" sz="2600" b="1" i="1" dirty="0" smtClean="0"/>
              <a:t> H</a:t>
            </a:r>
            <a:r>
              <a:rPr lang="en-US" altLang="zh-TW" sz="2600" b="1" baseline="-25000" dirty="0" smtClean="0"/>
              <a:t>1</a:t>
            </a:r>
            <a:r>
              <a:rPr lang="pt-BR" altLang="zh-TW" sz="2600" b="1" dirty="0" smtClean="0"/>
              <a:t> :  </a:t>
            </a:r>
            <a:r>
              <a:rPr lang="pt-BR" altLang="zh-TW" sz="2600" b="1" i="1" dirty="0" smtClean="0"/>
              <a:t>μ</a:t>
            </a:r>
            <a:r>
              <a:rPr lang="pt-BR" altLang="zh-TW" sz="2600" b="1" dirty="0" smtClean="0"/>
              <a:t> </a:t>
            </a:r>
            <a:r>
              <a:rPr lang="en-US" altLang="zh-TW" sz="2400" dirty="0" smtClean="0"/>
              <a:t> </a:t>
            </a:r>
            <a:r>
              <a:rPr lang="en-US" altLang="zh-TW" sz="2400" dirty="0" smtClean="0">
                <a:sym typeface="Symbol"/>
              </a:rPr>
              <a:t></a:t>
            </a:r>
            <a:r>
              <a:rPr lang="pt-BR" altLang="zh-TW" sz="2600" b="1" dirty="0" smtClean="0">
                <a:sym typeface="Symbol"/>
              </a:rPr>
              <a:t> 3</a:t>
            </a:r>
            <a:r>
              <a:rPr lang="en-US" altLang="zh-TW" sz="2600" b="1" dirty="0" smtClean="0">
                <a:sym typeface="Symbol"/>
              </a:rPr>
              <a:t>2</a:t>
            </a:r>
            <a:endParaRPr lang="zh-TW" altLang="zh-TW" b="1" dirty="0" smtClean="0"/>
          </a:p>
          <a:p>
            <a:endParaRPr lang="zh-TW" altLang="en-US" dirty="0"/>
          </a:p>
        </p:txBody>
      </p:sp>
      <p:graphicFrame>
        <p:nvGraphicFramePr>
          <p:cNvPr id="83970" name="Group 2"/>
          <p:cNvGraphicFramePr>
            <a:graphicFrameLocks noGrp="1"/>
          </p:cNvGraphicFramePr>
          <p:nvPr/>
        </p:nvGraphicFramePr>
        <p:xfrm>
          <a:off x="2435572" y="3429000"/>
          <a:ext cx="5541963" cy="784226"/>
        </p:xfrm>
        <a:graphic>
          <a:graphicData uri="http://schemas.openxmlformats.org/drawingml/2006/table">
            <a:tbl>
              <a:tblPr/>
              <a:tblGrid>
                <a:gridCol w="658813"/>
                <a:gridCol w="512762"/>
                <a:gridCol w="512763"/>
                <a:gridCol w="484187"/>
                <a:gridCol w="482600"/>
                <a:gridCol w="485775"/>
                <a:gridCol w="484188"/>
                <a:gridCol w="484187"/>
                <a:gridCol w="484188"/>
                <a:gridCol w="484187"/>
                <a:gridCol w="468313"/>
              </a:tblGrid>
              <a:tr h="3603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1600" b="1" i="0" u="none" strike="noStrike" cap="none" normalizeH="0" baseline="0" dirty="0" smtClean="0">
                          <a:ln>
                            <a:noFill/>
                          </a:ln>
                          <a:solidFill>
                            <a:schemeClr val="tx1"/>
                          </a:solidFill>
                          <a:effectLst/>
                          <a:latin typeface="Times New Roman" pitchFamily="18" charset="0"/>
                          <a:ea typeface="標楷體" pitchFamily="65" charset="-120"/>
                          <a:cs typeface="新細明體" pitchFamily="18" charset="-120"/>
                        </a:rPr>
                        <a:t>編號</a:t>
                      </a:r>
                      <a:endParaRPr kumimoji="1" lang="zh-TW" altLang="zh-TW" sz="1800" b="1"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1" i="0" u="none" strike="noStrike" cap="none" normalizeH="0" baseline="0" dirty="0" smtClean="0">
                          <a:ln>
                            <a:noFill/>
                          </a:ln>
                          <a:solidFill>
                            <a:schemeClr val="tx1"/>
                          </a:solidFill>
                          <a:effectLst/>
                          <a:latin typeface="Times New Roman" pitchFamily="18" charset="0"/>
                          <a:ea typeface="標楷體" pitchFamily="65" charset="-120"/>
                          <a:cs typeface="新細明體" pitchFamily="18" charset="-120"/>
                        </a:rPr>
                        <a:t>1</a:t>
                      </a:r>
                      <a:endParaRPr kumimoji="1" lang="zh-TW" altLang="zh-TW" sz="1800" b="1"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1" i="0" u="none" strike="noStrike" cap="none" normalizeH="0" baseline="0" dirty="0" smtClean="0">
                          <a:ln>
                            <a:noFill/>
                          </a:ln>
                          <a:solidFill>
                            <a:schemeClr val="tx1"/>
                          </a:solidFill>
                          <a:effectLst/>
                          <a:latin typeface="Times New Roman" pitchFamily="18" charset="0"/>
                          <a:ea typeface="標楷體" pitchFamily="65" charset="-120"/>
                          <a:cs typeface="新細明體" pitchFamily="18" charset="-120"/>
                        </a:rPr>
                        <a:t>2</a:t>
                      </a:r>
                      <a:endParaRPr kumimoji="1" lang="zh-TW" altLang="zh-TW" sz="1800" b="1"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1" i="0" u="none" strike="noStrike" cap="none" normalizeH="0" baseline="0" dirty="0" smtClean="0">
                          <a:ln>
                            <a:noFill/>
                          </a:ln>
                          <a:solidFill>
                            <a:schemeClr val="tx1"/>
                          </a:solidFill>
                          <a:effectLst/>
                          <a:latin typeface="Times New Roman" pitchFamily="18" charset="0"/>
                          <a:ea typeface="標楷體" pitchFamily="65" charset="-120"/>
                          <a:cs typeface="新細明體" pitchFamily="18" charset="-120"/>
                        </a:rPr>
                        <a:t>3</a:t>
                      </a:r>
                      <a:endParaRPr kumimoji="1" lang="zh-TW" altLang="zh-TW" sz="1800" b="1"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1" i="0" u="none" strike="noStrike" cap="none" normalizeH="0" baseline="0" dirty="0" smtClean="0">
                          <a:ln>
                            <a:noFill/>
                          </a:ln>
                          <a:solidFill>
                            <a:schemeClr val="tx1"/>
                          </a:solidFill>
                          <a:effectLst/>
                          <a:latin typeface="Times New Roman" pitchFamily="18" charset="0"/>
                          <a:ea typeface="標楷體" pitchFamily="65" charset="-120"/>
                          <a:cs typeface="新細明體" pitchFamily="18" charset="-120"/>
                        </a:rPr>
                        <a:t>4</a:t>
                      </a:r>
                      <a:endParaRPr kumimoji="1" lang="zh-TW" altLang="zh-TW" sz="1800" b="1"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1" i="0" u="none" strike="noStrike" cap="none" normalizeH="0" baseline="0" dirty="0" smtClean="0">
                          <a:ln>
                            <a:noFill/>
                          </a:ln>
                          <a:solidFill>
                            <a:schemeClr val="tx1"/>
                          </a:solidFill>
                          <a:effectLst/>
                          <a:latin typeface="Times New Roman" pitchFamily="18" charset="0"/>
                          <a:ea typeface="標楷體" pitchFamily="65" charset="-120"/>
                          <a:cs typeface="新細明體" pitchFamily="18" charset="-120"/>
                        </a:rPr>
                        <a:t>5</a:t>
                      </a:r>
                      <a:endParaRPr kumimoji="1" lang="zh-TW" altLang="zh-TW" sz="1800" b="1"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1" i="0" u="none" strike="noStrike" cap="none" normalizeH="0" baseline="0" dirty="0" smtClean="0">
                          <a:ln>
                            <a:noFill/>
                          </a:ln>
                          <a:solidFill>
                            <a:schemeClr val="tx1"/>
                          </a:solidFill>
                          <a:effectLst/>
                          <a:latin typeface="Times New Roman" pitchFamily="18" charset="0"/>
                          <a:ea typeface="標楷體" pitchFamily="65" charset="-120"/>
                          <a:cs typeface="新細明體" pitchFamily="18" charset="-120"/>
                        </a:rPr>
                        <a:t>6</a:t>
                      </a:r>
                      <a:endParaRPr kumimoji="1" lang="zh-TW" altLang="zh-TW" sz="1800" b="1"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1" i="0" u="none" strike="noStrike" cap="none" normalizeH="0" baseline="0" dirty="0" smtClean="0">
                          <a:ln>
                            <a:noFill/>
                          </a:ln>
                          <a:solidFill>
                            <a:schemeClr val="tx1"/>
                          </a:solidFill>
                          <a:effectLst/>
                          <a:latin typeface="Times New Roman" pitchFamily="18" charset="0"/>
                          <a:ea typeface="標楷體" pitchFamily="65" charset="-120"/>
                          <a:cs typeface="新細明體" pitchFamily="18" charset="-120"/>
                        </a:rPr>
                        <a:t>7</a:t>
                      </a:r>
                      <a:endParaRPr kumimoji="1" lang="zh-TW" altLang="zh-TW" sz="1800" b="1"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1" i="0" u="none" strike="noStrike" cap="none" normalizeH="0" baseline="0" dirty="0" smtClean="0">
                          <a:ln>
                            <a:noFill/>
                          </a:ln>
                          <a:solidFill>
                            <a:schemeClr val="tx1"/>
                          </a:solidFill>
                          <a:effectLst/>
                          <a:latin typeface="Times New Roman" pitchFamily="18" charset="0"/>
                          <a:ea typeface="標楷體" pitchFamily="65" charset="-120"/>
                          <a:cs typeface="新細明體" pitchFamily="18" charset="-120"/>
                        </a:rPr>
                        <a:t>8</a:t>
                      </a:r>
                      <a:endParaRPr kumimoji="1" lang="zh-TW" altLang="zh-TW" sz="1800" b="1"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1" i="0" u="none" strike="noStrike" cap="none" normalizeH="0" baseline="0" dirty="0" smtClean="0">
                          <a:ln>
                            <a:noFill/>
                          </a:ln>
                          <a:solidFill>
                            <a:schemeClr val="tx1"/>
                          </a:solidFill>
                          <a:effectLst/>
                          <a:latin typeface="Times New Roman" pitchFamily="18" charset="0"/>
                          <a:ea typeface="標楷體" pitchFamily="65" charset="-120"/>
                          <a:cs typeface="新細明體" pitchFamily="18" charset="-120"/>
                        </a:rPr>
                        <a:t>9</a:t>
                      </a:r>
                      <a:endParaRPr kumimoji="1" lang="zh-TW" altLang="zh-TW" sz="1800" b="1"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1" i="0" u="none" strike="noStrike" cap="none" normalizeH="0" baseline="0" smtClean="0">
                          <a:ln>
                            <a:noFill/>
                          </a:ln>
                          <a:solidFill>
                            <a:schemeClr val="tx1"/>
                          </a:solidFill>
                          <a:effectLst/>
                          <a:latin typeface="Times New Roman" pitchFamily="18" charset="0"/>
                          <a:ea typeface="標楷體" pitchFamily="65" charset="-120"/>
                          <a:cs typeface="新細明體" pitchFamily="18" charset="-120"/>
                        </a:rPr>
                        <a:t>10</a:t>
                      </a:r>
                      <a:endParaRPr kumimoji="1" lang="zh-TW" altLang="zh-TW" sz="1800" b="1"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38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sz="1600" b="1" i="0" u="none" strike="noStrike" cap="none" normalizeH="0" baseline="0" smtClean="0">
                          <a:ln>
                            <a:noFill/>
                          </a:ln>
                          <a:solidFill>
                            <a:schemeClr val="tx1"/>
                          </a:solidFill>
                          <a:effectLst/>
                          <a:latin typeface="Times New Roman" pitchFamily="18" charset="0"/>
                          <a:ea typeface="標楷體" pitchFamily="65" charset="-120"/>
                          <a:cs typeface="新細明體" pitchFamily="18" charset="-120"/>
                        </a:rPr>
                        <a:t>重量</a:t>
                      </a:r>
                      <a:endParaRPr kumimoji="1" lang="zh-TW" sz="1800" b="1"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1" i="0" u="none" strike="noStrike" cap="none" normalizeH="0" baseline="0" dirty="0" smtClean="0">
                          <a:ln>
                            <a:noFill/>
                          </a:ln>
                          <a:solidFill>
                            <a:schemeClr val="tx1"/>
                          </a:solidFill>
                          <a:effectLst/>
                          <a:latin typeface="Times New Roman" pitchFamily="18" charset="0"/>
                          <a:ea typeface="標楷體" pitchFamily="65" charset="-120"/>
                          <a:cs typeface="新細明體" pitchFamily="18" charset="-120"/>
                        </a:rPr>
                        <a:t>30</a:t>
                      </a:r>
                      <a:endParaRPr kumimoji="1" lang="zh-TW" altLang="zh-TW" sz="1800" b="1"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1" i="0" u="none" strike="noStrike" cap="none" normalizeH="0" baseline="0" smtClean="0">
                          <a:ln>
                            <a:noFill/>
                          </a:ln>
                          <a:solidFill>
                            <a:schemeClr val="tx1"/>
                          </a:solidFill>
                          <a:effectLst/>
                          <a:latin typeface="Times New Roman" pitchFamily="18" charset="0"/>
                          <a:ea typeface="標楷體" pitchFamily="65" charset="-120"/>
                          <a:cs typeface="新細明體" pitchFamily="18" charset="-120"/>
                        </a:rPr>
                        <a:t>31</a:t>
                      </a:r>
                      <a:endParaRPr kumimoji="1" lang="zh-TW" altLang="zh-TW" sz="1800" b="1"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1" i="0" u="none" strike="noStrike" cap="none" normalizeH="0" baseline="0" smtClean="0">
                          <a:ln>
                            <a:noFill/>
                          </a:ln>
                          <a:solidFill>
                            <a:schemeClr val="tx1"/>
                          </a:solidFill>
                          <a:effectLst/>
                          <a:latin typeface="Times New Roman" pitchFamily="18" charset="0"/>
                          <a:ea typeface="標楷體" pitchFamily="65" charset="-120"/>
                          <a:cs typeface="新細明體" pitchFamily="18" charset="-120"/>
                        </a:rPr>
                        <a:t>35</a:t>
                      </a:r>
                      <a:endParaRPr kumimoji="1" lang="zh-TW" altLang="zh-TW" sz="1800" b="1"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1" i="0" u="none" strike="noStrike" cap="none" normalizeH="0" baseline="0" smtClean="0">
                          <a:ln>
                            <a:noFill/>
                          </a:ln>
                          <a:solidFill>
                            <a:schemeClr val="tx1"/>
                          </a:solidFill>
                          <a:effectLst/>
                          <a:latin typeface="Times New Roman" pitchFamily="18" charset="0"/>
                          <a:ea typeface="標楷體" pitchFamily="65" charset="-120"/>
                          <a:cs typeface="新細明體" pitchFamily="18" charset="-120"/>
                        </a:rPr>
                        <a:t>27</a:t>
                      </a:r>
                      <a:endParaRPr kumimoji="1" lang="zh-TW" altLang="zh-TW" sz="1800" b="1"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1" i="0" u="none" strike="noStrike" cap="none" normalizeH="0" baseline="0" smtClean="0">
                          <a:ln>
                            <a:noFill/>
                          </a:ln>
                          <a:solidFill>
                            <a:schemeClr val="tx1"/>
                          </a:solidFill>
                          <a:effectLst/>
                          <a:latin typeface="Times New Roman" pitchFamily="18" charset="0"/>
                          <a:ea typeface="標楷體" pitchFamily="65" charset="-120"/>
                          <a:cs typeface="新細明體" pitchFamily="18" charset="-120"/>
                        </a:rPr>
                        <a:t>28</a:t>
                      </a:r>
                      <a:endParaRPr kumimoji="1" lang="zh-TW" altLang="zh-TW" sz="1800" b="1"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1" i="0" u="none" strike="noStrike" cap="none" normalizeH="0" baseline="0" smtClean="0">
                          <a:ln>
                            <a:noFill/>
                          </a:ln>
                          <a:solidFill>
                            <a:schemeClr val="tx1"/>
                          </a:solidFill>
                          <a:effectLst/>
                          <a:latin typeface="Times New Roman" pitchFamily="18" charset="0"/>
                          <a:ea typeface="標楷體" pitchFamily="65" charset="-120"/>
                          <a:cs typeface="新細明體" pitchFamily="18" charset="-120"/>
                        </a:rPr>
                        <a:t>36</a:t>
                      </a:r>
                      <a:endParaRPr kumimoji="1" lang="zh-TW" altLang="zh-TW" sz="1800" b="1"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1" i="0" u="none" strike="noStrike" cap="none" normalizeH="0" baseline="0" dirty="0" smtClean="0">
                          <a:ln>
                            <a:noFill/>
                          </a:ln>
                          <a:solidFill>
                            <a:schemeClr val="tx1"/>
                          </a:solidFill>
                          <a:effectLst/>
                          <a:latin typeface="Times New Roman" pitchFamily="18" charset="0"/>
                          <a:ea typeface="標楷體" pitchFamily="65" charset="-120"/>
                          <a:cs typeface="新細明體" pitchFamily="18" charset="-120"/>
                        </a:rPr>
                        <a:t>35</a:t>
                      </a:r>
                      <a:endParaRPr kumimoji="1" lang="zh-TW" altLang="zh-TW" sz="1800" b="1"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1" i="0" u="none" strike="noStrike" cap="none" normalizeH="0" baseline="0" dirty="0" smtClean="0">
                          <a:ln>
                            <a:noFill/>
                          </a:ln>
                          <a:solidFill>
                            <a:schemeClr val="tx1"/>
                          </a:solidFill>
                          <a:effectLst/>
                          <a:latin typeface="Times New Roman" pitchFamily="18" charset="0"/>
                          <a:ea typeface="標楷體" pitchFamily="65" charset="-120"/>
                          <a:cs typeface="新細明體" pitchFamily="18" charset="-120"/>
                        </a:rPr>
                        <a:t>31</a:t>
                      </a:r>
                      <a:endParaRPr kumimoji="1" lang="zh-TW" altLang="zh-TW" sz="1800" b="1"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1" i="0" u="none" strike="noStrike" cap="none" normalizeH="0" baseline="0" dirty="0" smtClean="0">
                          <a:ln>
                            <a:noFill/>
                          </a:ln>
                          <a:solidFill>
                            <a:schemeClr val="tx1"/>
                          </a:solidFill>
                          <a:effectLst/>
                          <a:latin typeface="Times New Roman" pitchFamily="18" charset="0"/>
                          <a:ea typeface="標楷體" pitchFamily="65" charset="-120"/>
                          <a:cs typeface="新細明體" pitchFamily="18" charset="-120"/>
                        </a:rPr>
                        <a:t>30</a:t>
                      </a:r>
                      <a:endParaRPr kumimoji="1" lang="zh-TW" altLang="zh-TW" sz="1800" b="1"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1" i="0" u="none" strike="noStrike" cap="none" normalizeH="0" baseline="0" dirty="0" smtClean="0">
                          <a:ln>
                            <a:noFill/>
                          </a:ln>
                          <a:solidFill>
                            <a:schemeClr val="tx1"/>
                          </a:solidFill>
                          <a:effectLst/>
                          <a:latin typeface="Times New Roman" pitchFamily="18" charset="0"/>
                          <a:ea typeface="標楷體" pitchFamily="65" charset="-120"/>
                          <a:cs typeface="新細明體" pitchFamily="18" charset="-120"/>
                        </a:rPr>
                        <a:t>33</a:t>
                      </a:r>
                      <a:endParaRPr kumimoji="1" lang="zh-TW" altLang="zh-TW" sz="1800" b="1"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84008" name="Group 40"/>
          <p:cNvGraphicFramePr>
            <a:graphicFrameLocks noGrp="1"/>
          </p:cNvGraphicFramePr>
          <p:nvPr/>
        </p:nvGraphicFramePr>
        <p:xfrm>
          <a:off x="2411760" y="4292600"/>
          <a:ext cx="5594350" cy="785813"/>
        </p:xfrm>
        <a:graphic>
          <a:graphicData uri="http://schemas.openxmlformats.org/drawingml/2006/table">
            <a:tbl>
              <a:tblPr/>
              <a:tblGrid>
                <a:gridCol w="657225"/>
                <a:gridCol w="514350"/>
                <a:gridCol w="511175"/>
                <a:gridCol w="482600"/>
                <a:gridCol w="482600"/>
                <a:gridCol w="485775"/>
                <a:gridCol w="484187"/>
                <a:gridCol w="482600"/>
                <a:gridCol w="484188"/>
                <a:gridCol w="484187"/>
                <a:gridCol w="525463"/>
              </a:tblGrid>
              <a:tr h="3746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1600" b="1" i="0" u="none" strike="noStrike" cap="none" normalizeH="0" baseline="0" dirty="0" smtClean="0">
                          <a:ln>
                            <a:noFill/>
                          </a:ln>
                          <a:solidFill>
                            <a:schemeClr val="tx1"/>
                          </a:solidFill>
                          <a:effectLst/>
                          <a:latin typeface="Times New Roman" pitchFamily="18" charset="0"/>
                          <a:ea typeface="標楷體" pitchFamily="65" charset="-120"/>
                          <a:cs typeface="新細明體" pitchFamily="18" charset="-120"/>
                        </a:rPr>
                        <a:t>編號</a:t>
                      </a:r>
                      <a:endParaRPr kumimoji="1" lang="zh-TW" altLang="zh-TW" sz="1800" b="1"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1" i="0" u="none" strike="noStrike" cap="none" normalizeH="0" baseline="0" dirty="0" smtClean="0">
                          <a:ln>
                            <a:noFill/>
                          </a:ln>
                          <a:solidFill>
                            <a:schemeClr val="tx1"/>
                          </a:solidFill>
                          <a:effectLst/>
                          <a:latin typeface="Times New Roman" pitchFamily="18" charset="0"/>
                          <a:ea typeface="標楷體" pitchFamily="65" charset="-120"/>
                          <a:cs typeface="新細明體" pitchFamily="18" charset="-120"/>
                        </a:rPr>
                        <a:t>11</a:t>
                      </a:r>
                      <a:endParaRPr kumimoji="1" lang="zh-TW" altLang="zh-TW" sz="1800" b="1"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1" i="0" u="none" strike="noStrike" cap="none" normalizeH="0" baseline="0" dirty="0" smtClean="0">
                          <a:ln>
                            <a:noFill/>
                          </a:ln>
                          <a:solidFill>
                            <a:schemeClr val="tx1"/>
                          </a:solidFill>
                          <a:effectLst/>
                          <a:latin typeface="Times New Roman" pitchFamily="18" charset="0"/>
                          <a:ea typeface="標楷體" pitchFamily="65" charset="-120"/>
                          <a:cs typeface="新細明體" pitchFamily="18" charset="-120"/>
                        </a:rPr>
                        <a:t>12</a:t>
                      </a:r>
                      <a:endParaRPr kumimoji="1" lang="zh-TW" altLang="zh-TW" sz="1800" b="1"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1" i="0" u="none" strike="noStrike" cap="none" normalizeH="0" baseline="0" dirty="0" smtClean="0">
                          <a:ln>
                            <a:noFill/>
                          </a:ln>
                          <a:solidFill>
                            <a:schemeClr val="tx1"/>
                          </a:solidFill>
                          <a:effectLst/>
                          <a:latin typeface="Times New Roman" pitchFamily="18" charset="0"/>
                          <a:ea typeface="標楷體" pitchFamily="65" charset="-120"/>
                          <a:cs typeface="新細明體" pitchFamily="18" charset="-120"/>
                        </a:rPr>
                        <a:t>13</a:t>
                      </a:r>
                      <a:endParaRPr kumimoji="1" lang="zh-TW" altLang="zh-TW" sz="1800" b="1"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1" i="0" u="none" strike="noStrike" cap="none" normalizeH="0" baseline="0" dirty="0" smtClean="0">
                          <a:ln>
                            <a:noFill/>
                          </a:ln>
                          <a:solidFill>
                            <a:schemeClr val="tx1"/>
                          </a:solidFill>
                          <a:effectLst/>
                          <a:latin typeface="Times New Roman" pitchFamily="18" charset="0"/>
                          <a:ea typeface="標楷體" pitchFamily="65" charset="-120"/>
                          <a:cs typeface="新細明體" pitchFamily="18" charset="-120"/>
                        </a:rPr>
                        <a:t>14</a:t>
                      </a:r>
                      <a:endParaRPr kumimoji="1" lang="zh-TW" altLang="zh-TW" sz="1800" b="1"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1" i="0" u="none" strike="noStrike" cap="none" normalizeH="0" baseline="0" dirty="0" smtClean="0">
                          <a:ln>
                            <a:noFill/>
                          </a:ln>
                          <a:solidFill>
                            <a:schemeClr val="tx1"/>
                          </a:solidFill>
                          <a:effectLst/>
                          <a:latin typeface="Times New Roman" pitchFamily="18" charset="0"/>
                          <a:ea typeface="標楷體" pitchFamily="65" charset="-120"/>
                          <a:cs typeface="新細明體" pitchFamily="18" charset="-120"/>
                        </a:rPr>
                        <a:t>15</a:t>
                      </a:r>
                      <a:endParaRPr kumimoji="1" lang="zh-TW" altLang="zh-TW" sz="1800" b="1"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1" i="0" u="none" strike="noStrike" cap="none" normalizeH="0" baseline="0" dirty="0" smtClean="0">
                          <a:ln>
                            <a:noFill/>
                          </a:ln>
                          <a:solidFill>
                            <a:schemeClr val="tx1"/>
                          </a:solidFill>
                          <a:effectLst/>
                          <a:latin typeface="Times New Roman" pitchFamily="18" charset="0"/>
                          <a:ea typeface="標楷體" pitchFamily="65" charset="-120"/>
                          <a:cs typeface="新細明體" pitchFamily="18" charset="-120"/>
                        </a:rPr>
                        <a:t>16</a:t>
                      </a:r>
                      <a:endParaRPr kumimoji="1" lang="zh-TW" altLang="zh-TW" sz="1800" b="1"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1" i="0" u="none" strike="noStrike" cap="none" normalizeH="0" baseline="0" dirty="0" smtClean="0">
                          <a:ln>
                            <a:noFill/>
                          </a:ln>
                          <a:solidFill>
                            <a:schemeClr val="tx1"/>
                          </a:solidFill>
                          <a:effectLst/>
                          <a:latin typeface="Times New Roman" pitchFamily="18" charset="0"/>
                          <a:ea typeface="標楷體" pitchFamily="65" charset="-120"/>
                          <a:cs typeface="新細明體" pitchFamily="18" charset="-120"/>
                        </a:rPr>
                        <a:t>17</a:t>
                      </a:r>
                      <a:endParaRPr kumimoji="1" lang="zh-TW" altLang="zh-TW" sz="1800" b="1"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1" i="0" u="none" strike="noStrike" cap="none" normalizeH="0" baseline="0" dirty="0" smtClean="0">
                          <a:ln>
                            <a:noFill/>
                          </a:ln>
                          <a:solidFill>
                            <a:schemeClr val="tx1"/>
                          </a:solidFill>
                          <a:effectLst/>
                          <a:latin typeface="Times New Roman" pitchFamily="18" charset="0"/>
                          <a:ea typeface="標楷體" pitchFamily="65" charset="-120"/>
                          <a:cs typeface="新細明體" pitchFamily="18" charset="-120"/>
                        </a:rPr>
                        <a:t>18</a:t>
                      </a:r>
                      <a:endParaRPr kumimoji="1" lang="zh-TW" altLang="zh-TW" sz="1800" b="1"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1" i="0" u="none" strike="noStrike" cap="none" normalizeH="0" baseline="0" dirty="0" smtClean="0">
                          <a:ln>
                            <a:noFill/>
                          </a:ln>
                          <a:solidFill>
                            <a:schemeClr val="tx1"/>
                          </a:solidFill>
                          <a:effectLst/>
                          <a:latin typeface="Times New Roman" pitchFamily="18" charset="0"/>
                          <a:ea typeface="標楷體" pitchFamily="65" charset="-120"/>
                          <a:cs typeface="新細明體" pitchFamily="18" charset="-120"/>
                        </a:rPr>
                        <a:t>19</a:t>
                      </a:r>
                      <a:endParaRPr kumimoji="1" lang="zh-TW" altLang="zh-TW" sz="1800" b="1"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1" i="0" u="none" strike="noStrike" cap="none" normalizeH="0" baseline="0" smtClean="0">
                          <a:ln>
                            <a:noFill/>
                          </a:ln>
                          <a:solidFill>
                            <a:schemeClr val="tx1"/>
                          </a:solidFill>
                          <a:effectLst/>
                          <a:latin typeface="Times New Roman" pitchFamily="18" charset="0"/>
                          <a:ea typeface="標楷體" pitchFamily="65" charset="-120"/>
                          <a:cs typeface="新細明體" pitchFamily="18" charset="-120"/>
                        </a:rPr>
                        <a:t>20</a:t>
                      </a:r>
                      <a:endParaRPr kumimoji="1" lang="zh-TW" altLang="zh-TW" sz="1800" b="1"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11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sz="1600" b="1" i="0" u="none" strike="noStrike" cap="none" normalizeH="0" baseline="0" smtClean="0">
                          <a:ln>
                            <a:noFill/>
                          </a:ln>
                          <a:solidFill>
                            <a:schemeClr val="tx1"/>
                          </a:solidFill>
                          <a:effectLst/>
                          <a:latin typeface="Times New Roman" pitchFamily="18" charset="0"/>
                          <a:ea typeface="標楷體" pitchFamily="65" charset="-120"/>
                          <a:cs typeface="新細明體" pitchFamily="18" charset="-120"/>
                        </a:rPr>
                        <a:t>重量</a:t>
                      </a:r>
                      <a:endParaRPr kumimoji="1" lang="zh-TW" sz="1800" b="1"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1" i="0" u="none" strike="noStrike" cap="none" normalizeH="0" baseline="0" smtClean="0">
                          <a:ln>
                            <a:noFill/>
                          </a:ln>
                          <a:solidFill>
                            <a:schemeClr val="tx1"/>
                          </a:solidFill>
                          <a:effectLst/>
                          <a:latin typeface="Times New Roman" pitchFamily="18" charset="0"/>
                          <a:ea typeface="標楷體" pitchFamily="65" charset="-120"/>
                          <a:cs typeface="新細明體" pitchFamily="18" charset="-120"/>
                        </a:rPr>
                        <a:t>34</a:t>
                      </a:r>
                      <a:endParaRPr kumimoji="1" lang="zh-TW" altLang="zh-TW" sz="1800" b="1"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1" i="0" u="none" strike="noStrike" cap="none" normalizeH="0" baseline="0" smtClean="0">
                          <a:ln>
                            <a:noFill/>
                          </a:ln>
                          <a:solidFill>
                            <a:schemeClr val="tx1"/>
                          </a:solidFill>
                          <a:effectLst/>
                          <a:latin typeface="Times New Roman" pitchFamily="18" charset="0"/>
                          <a:ea typeface="標楷體" pitchFamily="65" charset="-120"/>
                          <a:cs typeface="新細明體" pitchFamily="18" charset="-120"/>
                        </a:rPr>
                        <a:t>29</a:t>
                      </a:r>
                      <a:endParaRPr kumimoji="1" lang="zh-TW" altLang="zh-TW" sz="1800" b="1"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1" i="0" u="none" strike="noStrike" cap="none" normalizeH="0" baseline="0" smtClean="0">
                          <a:ln>
                            <a:noFill/>
                          </a:ln>
                          <a:solidFill>
                            <a:schemeClr val="tx1"/>
                          </a:solidFill>
                          <a:effectLst/>
                          <a:latin typeface="Times New Roman" pitchFamily="18" charset="0"/>
                          <a:ea typeface="標楷體" pitchFamily="65" charset="-120"/>
                          <a:cs typeface="新細明體" pitchFamily="18" charset="-120"/>
                        </a:rPr>
                        <a:t>27</a:t>
                      </a:r>
                      <a:endParaRPr kumimoji="1" lang="zh-TW" altLang="zh-TW" sz="1800" b="1"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1" i="0" u="none" strike="noStrike" cap="none" normalizeH="0" baseline="0" smtClean="0">
                          <a:ln>
                            <a:noFill/>
                          </a:ln>
                          <a:solidFill>
                            <a:schemeClr val="tx1"/>
                          </a:solidFill>
                          <a:effectLst/>
                          <a:latin typeface="Times New Roman" pitchFamily="18" charset="0"/>
                          <a:ea typeface="標楷體" pitchFamily="65" charset="-120"/>
                          <a:cs typeface="新細明體" pitchFamily="18" charset="-120"/>
                        </a:rPr>
                        <a:t>28</a:t>
                      </a:r>
                      <a:endParaRPr kumimoji="1" lang="zh-TW" altLang="zh-TW" sz="1800" b="1"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1" i="0" u="none" strike="noStrike" cap="none" normalizeH="0" baseline="0" smtClean="0">
                          <a:ln>
                            <a:noFill/>
                          </a:ln>
                          <a:solidFill>
                            <a:schemeClr val="tx1"/>
                          </a:solidFill>
                          <a:effectLst/>
                          <a:latin typeface="Times New Roman" pitchFamily="18" charset="0"/>
                          <a:ea typeface="標楷體" pitchFamily="65" charset="-120"/>
                          <a:cs typeface="新細明體" pitchFamily="18" charset="-120"/>
                        </a:rPr>
                        <a:t>26</a:t>
                      </a:r>
                      <a:endParaRPr kumimoji="1" lang="zh-TW" altLang="zh-TW" sz="1800" b="1"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1" i="0" u="none" strike="noStrike" cap="none" normalizeH="0" baseline="0" smtClean="0">
                          <a:ln>
                            <a:noFill/>
                          </a:ln>
                          <a:solidFill>
                            <a:schemeClr val="tx1"/>
                          </a:solidFill>
                          <a:effectLst/>
                          <a:latin typeface="Times New Roman" pitchFamily="18" charset="0"/>
                          <a:ea typeface="標楷體" pitchFamily="65" charset="-120"/>
                          <a:cs typeface="新細明體" pitchFamily="18" charset="-120"/>
                        </a:rPr>
                        <a:t>34</a:t>
                      </a:r>
                      <a:endParaRPr kumimoji="1" lang="zh-TW" altLang="zh-TW" sz="1800" b="1"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1" i="0" u="none" strike="noStrike" cap="none" normalizeH="0" baseline="0" smtClean="0">
                          <a:ln>
                            <a:noFill/>
                          </a:ln>
                          <a:solidFill>
                            <a:schemeClr val="tx1"/>
                          </a:solidFill>
                          <a:effectLst/>
                          <a:latin typeface="Times New Roman" pitchFamily="18" charset="0"/>
                          <a:ea typeface="標楷體" pitchFamily="65" charset="-120"/>
                          <a:cs typeface="新細明體" pitchFamily="18" charset="-120"/>
                        </a:rPr>
                        <a:t>33</a:t>
                      </a:r>
                      <a:endParaRPr kumimoji="1" lang="zh-TW" altLang="zh-TW" sz="1800" b="1"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1" i="0" u="none" strike="noStrike" cap="none" normalizeH="0" baseline="0" smtClean="0">
                          <a:ln>
                            <a:noFill/>
                          </a:ln>
                          <a:solidFill>
                            <a:schemeClr val="tx1"/>
                          </a:solidFill>
                          <a:effectLst/>
                          <a:latin typeface="Times New Roman" pitchFamily="18" charset="0"/>
                          <a:ea typeface="標楷體" pitchFamily="65" charset="-120"/>
                          <a:cs typeface="新細明體" pitchFamily="18" charset="-120"/>
                        </a:rPr>
                        <a:t>36</a:t>
                      </a:r>
                      <a:endParaRPr kumimoji="1" lang="zh-TW" altLang="zh-TW" sz="1800" b="1"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1" i="0" u="none" strike="noStrike" cap="none" normalizeH="0" baseline="0" dirty="0" smtClean="0">
                          <a:ln>
                            <a:noFill/>
                          </a:ln>
                          <a:solidFill>
                            <a:schemeClr val="tx1"/>
                          </a:solidFill>
                          <a:effectLst/>
                          <a:latin typeface="Times New Roman" pitchFamily="18" charset="0"/>
                          <a:ea typeface="標楷體" pitchFamily="65" charset="-120"/>
                          <a:cs typeface="新細明體" pitchFamily="18" charset="-120"/>
                        </a:rPr>
                        <a:t>34</a:t>
                      </a:r>
                      <a:endParaRPr kumimoji="1" lang="zh-TW" altLang="zh-TW" sz="1800" b="1"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600" b="1" i="0" u="none" strike="noStrike" cap="none" normalizeH="0" baseline="0" dirty="0" smtClean="0">
                          <a:ln>
                            <a:noFill/>
                          </a:ln>
                          <a:solidFill>
                            <a:schemeClr val="tx1"/>
                          </a:solidFill>
                          <a:effectLst/>
                          <a:latin typeface="Times New Roman" pitchFamily="18" charset="0"/>
                          <a:ea typeface="標楷體" pitchFamily="65" charset="-120"/>
                          <a:cs typeface="新細明體" pitchFamily="18" charset="-120"/>
                        </a:rPr>
                        <a:t>29</a:t>
                      </a:r>
                      <a:endParaRPr kumimoji="1" lang="zh-TW" altLang="zh-TW" sz="1800" b="1"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84046" name="Object 78"/>
          <p:cNvGraphicFramePr>
            <a:graphicFrameLocks noChangeAspect="1"/>
          </p:cNvGraphicFramePr>
          <p:nvPr/>
        </p:nvGraphicFramePr>
        <p:xfrm>
          <a:off x="4716016" y="5301208"/>
          <a:ext cx="1511300" cy="1009650"/>
        </p:xfrm>
        <a:graphic>
          <a:graphicData uri="http://schemas.openxmlformats.org/presentationml/2006/ole">
            <mc:AlternateContent xmlns:mc="http://schemas.openxmlformats.org/markup-compatibility/2006">
              <mc:Choice xmlns:v="urn:schemas-microsoft-com:vml" Requires="v">
                <p:oleObj spid="_x0000_s16433" name="Equation" r:id="rId3" imgW="685800" imgH="457200" progId="Equation.DSMT4">
                  <p:embed/>
                </p:oleObj>
              </mc:Choice>
              <mc:Fallback>
                <p:oleObj name="Equation" r:id="rId3" imgW="685800" imgH="4572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16016" y="5301208"/>
                        <a:ext cx="1511300" cy="1009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7847022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smtClean="0"/>
              <a:t>t</a:t>
            </a:r>
            <a:r>
              <a:rPr lang="zh-TW" altLang="en-US" b="1" dirty="0" smtClean="0"/>
              <a:t>檢定 </a:t>
            </a:r>
            <a:r>
              <a:rPr lang="en-US" altLang="zh-TW" b="1" dirty="0" smtClean="0"/>
              <a:t>(</a:t>
            </a:r>
            <a:r>
              <a:rPr lang="el-GR" altLang="zh-TW" b="1" dirty="0"/>
              <a:t>σ</a:t>
            </a:r>
            <a:r>
              <a:rPr lang="zh-TW" altLang="en-US" b="1" dirty="0"/>
              <a:t>未知</a:t>
            </a:r>
            <a:r>
              <a:rPr lang="en-US" altLang="zh-TW" b="1" dirty="0"/>
              <a:t>, </a:t>
            </a:r>
            <a:r>
              <a:rPr lang="zh-TW" altLang="en-US" b="1" dirty="0" smtClean="0"/>
              <a:t>雙尾</a:t>
            </a:r>
            <a:r>
              <a:rPr lang="zh-TW" altLang="en-US" b="1" dirty="0"/>
              <a:t>檢定</a:t>
            </a:r>
            <a:r>
              <a:rPr lang="en-US" altLang="zh-TW" b="1" dirty="0" smtClean="0"/>
              <a:t>)</a:t>
            </a:r>
            <a:endParaRPr lang="en-US" altLang="zh-TW" b="1" dirty="0"/>
          </a:p>
        </p:txBody>
      </p:sp>
      <p:sp>
        <p:nvSpPr>
          <p:cNvPr id="3" name="內容版面配置區 2"/>
          <p:cNvSpPr>
            <a:spLocks noGrp="1"/>
          </p:cNvSpPr>
          <p:nvPr>
            <p:ph idx="1"/>
          </p:nvPr>
        </p:nvSpPr>
        <p:spPr>
          <a:xfrm>
            <a:off x="457200" y="1600200"/>
            <a:ext cx="8291264" cy="4876800"/>
          </a:xfrm>
        </p:spPr>
        <p:txBody>
          <a:bodyPr>
            <a:normAutofit lnSpcReduction="10000"/>
          </a:bodyPr>
          <a:lstStyle/>
          <a:p>
            <a:pPr marL="0" indent="0">
              <a:buNone/>
            </a:pPr>
            <a:r>
              <a:rPr lang="en-US" altLang="zh-TW" dirty="0">
                <a:solidFill>
                  <a:srgbClr val="FF0000"/>
                </a:solidFill>
              </a:rPr>
              <a:t>&gt; student&lt;-read.csv("c:/RData/weight.csv", header=T)</a:t>
            </a:r>
          </a:p>
          <a:p>
            <a:pPr marL="0" indent="0">
              <a:buNone/>
            </a:pPr>
            <a:r>
              <a:rPr lang="en-US" altLang="zh-TW" dirty="0">
                <a:solidFill>
                  <a:srgbClr val="FF0000"/>
                </a:solidFill>
              </a:rPr>
              <a:t>&gt; student</a:t>
            </a:r>
          </a:p>
          <a:p>
            <a:pPr marL="0" indent="0">
              <a:buNone/>
            </a:pPr>
            <a:r>
              <a:rPr lang="en-US" altLang="zh-TW" dirty="0">
                <a:solidFill>
                  <a:srgbClr val="0070C0"/>
                </a:solidFill>
              </a:rPr>
              <a:t>   number weight</a:t>
            </a:r>
          </a:p>
          <a:p>
            <a:pPr marL="0" indent="0">
              <a:buNone/>
            </a:pPr>
            <a:r>
              <a:rPr lang="en-US" altLang="zh-TW" dirty="0">
                <a:solidFill>
                  <a:srgbClr val="0070C0"/>
                </a:solidFill>
              </a:rPr>
              <a:t>1       1     30</a:t>
            </a:r>
          </a:p>
          <a:p>
            <a:pPr marL="0" indent="0">
              <a:buNone/>
            </a:pPr>
            <a:r>
              <a:rPr lang="en-US" altLang="zh-TW" dirty="0">
                <a:solidFill>
                  <a:srgbClr val="0070C0"/>
                </a:solidFill>
              </a:rPr>
              <a:t>2       2     31</a:t>
            </a:r>
          </a:p>
          <a:p>
            <a:pPr marL="0" indent="0">
              <a:buNone/>
            </a:pPr>
            <a:r>
              <a:rPr lang="en-US" altLang="zh-TW" dirty="0">
                <a:solidFill>
                  <a:srgbClr val="0070C0"/>
                </a:solidFill>
              </a:rPr>
              <a:t>3       3     35</a:t>
            </a:r>
          </a:p>
          <a:p>
            <a:pPr marL="0" indent="0">
              <a:buNone/>
            </a:pPr>
            <a:r>
              <a:rPr lang="en-US" altLang="zh-TW" dirty="0">
                <a:solidFill>
                  <a:srgbClr val="0070C0"/>
                </a:solidFill>
              </a:rPr>
              <a:t>4       4     27</a:t>
            </a:r>
          </a:p>
          <a:p>
            <a:pPr marL="0" indent="0">
              <a:buNone/>
            </a:pPr>
            <a:r>
              <a:rPr lang="en-US" altLang="zh-TW" dirty="0">
                <a:solidFill>
                  <a:srgbClr val="0070C0"/>
                </a:solidFill>
              </a:rPr>
              <a:t>5       5     28</a:t>
            </a:r>
          </a:p>
          <a:p>
            <a:pPr marL="0" indent="0">
              <a:buNone/>
            </a:pPr>
            <a:r>
              <a:rPr lang="en-US" altLang="zh-TW" dirty="0">
                <a:solidFill>
                  <a:srgbClr val="0070C0"/>
                </a:solidFill>
              </a:rPr>
              <a:t>6       6     36</a:t>
            </a:r>
          </a:p>
          <a:p>
            <a:pPr marL="0" indent="0">
              <a:buNone/>
            </a:pPr>
            <a:r>
              <a:rPr lang="en-US" altLang="zh-TW" dirty="0">
                <a:solidFill>
                  <a:srgbClr val="0070C0"/>
                </a:solidFill>
              </a:rPr>
              <a:t>7       7     35</a:t>
            </a:r>
          </a:p>
          <a:p>
            <a:pPr marL="0" indent="0">
              <a:buNone/>
            </a:pPr>
            <a:r>
              <a:rPr lang="en-US" altLang="zh-TW" dirty="0">
                <a:solidFill>
                  <a:srgbClr val="0070C0"/>
                </a:solidFill>
              </a:rPr>
              <a:t>8       8     31</a:t>
            </a:r>
          </a:p>
          <a:p>
            <a:pPr marL="0" indent="0">
              <a:buNone/>
            </a:pPr>
            <a:r>
              <a:rPr lang="en-US" altLang="zh-TW" dirty="0">
                <a:solidFill>
                  <a:srgbClr val="0070C0"/>
                </a:solidFill>
              </a:rPr>
              <a:t>9       9     </a:t>
            </a:r>
            <a:r>
              <a:rPr lang="en-US" altLang="zh-TW" dirty="0" smtClean="0">
                <a:solidFill>
                  <a:srgbClr val="0070C0"/>
                </a:solidFill>
              </a:rPr>
              <a:t>30</a:t>
            </a:r>
            <a:endParaRPr lang="en-US" altLang="zh-TW" dirty="0">
              <a:solidFill>
                <a:srgbClr val="0070C0"/>
              </a:solidFill>
            </a:endParaRPr>
          </a:p>
        </p:txBody>
      </p:sp>
      <p:sp>
        <p:nvSpPr>
          <p:cNvPr id="5" name="矩形 4"/>
          <p:cNvSpPr/>
          <p:nvPr/>
        </p:nvSpPr>
        <p:spPr>
          <a:xfrm>
            <a:off x="3563888" y="2398216"/>
            <a:ext cx="4572000" cy="4154984"/>
          </a:xfrm>
          <a:prstGeom prst="rect">
            <a:avLst/>
          </a:prstGeom>
        </p:spPr>
        <p:txBody>
          <a:bodyPr>
            <a:spAutoFit/>
          </a:bodyPr>
          <a:lstStyle/>
          <a:p>
            <a:r>
              <a:rPr lang="en-US" altLang="zh-TW" sz="2400" dirty="0">
                <a:solidFill>
                  <a:srgbClr val="0070C0"/>
                </a:solidFill>
              </a:rPr>
              <a:t>10     10     33</a:t>
            </a:r>
          </a:p>
          <a:p>
            <a:r>
              <a:rPr lang="en-US" altLang="zh-TW" sz="2400" dirty="0">
                <a:solidFill>
                  <a:srgbClr val="0070C0"/>
                </a:solidFill>
              </a:rPr>
              <a:t>11     11     34</a:t>
            </a:r>
          </a:p>
          <a:p>
            <a:r>
              <a:rPr lang="en-US" altLang="zh-TW" sz="2400" dirty="0">
                <a:solidFill>
                  <a:srgbClr val="0070C0"/>
                </a:solidFill>
              </a:rPr>
              <a:t>12     12     29</a:t>
            </a:r>
          </a:p>
          <a:p>
            <a:r>
              <a:rPr lang="en-US" altLang="zh-TW" sz="2400" dirty="0">
                <a:solidFill>
                  <a:srgbClr val="0070C0"/>
                </a:solidFill>
              </a:rPr>
              <a:t>13     13     27</a:t>
            </a:r>
          </a:p>
          <a:p>
            <a:r>
              <a:rPr lang="en-US" altLang="zh-TW" sz="2400" dirty="0">
                <a:solidFill>
                  <a:srgbClr val="0070C0"/>
                </a:solidFill>
              </a:rPr>
              <a:t>14     14     28</a:t>
            </a:r>
          </a:p>
          <a:p>
            <a:r>
              <a:rPr lang="en-US" altLang="zh-TW" sz="2400" dirty="0">
                <a:solidFill>
                  <a:srgbClr val="0070C0"/>
                </a:solidFill>
              </a:rPr>
              <a:t>15     15     26</a:t>
            </a:r>
          </a:p>
          <a:p>
            <a:r>
              <a:rPr lang="en-US" altLang="zh-TW" sz="2400" dirty="0">
                <a:solidFill>
                  <a:srgbClr val="0070C0"/>
                </a:solidFill>
              </a:rPr>
              <a:t>16     16     34</a:t>
            </a:r>
          </a:p>
          <a:p>
            <a:r>
              <a:rPr lang="en-US" altLang="zh-TW" sz="2400" dirty="0">
                <a:solidFill>
                  <a:srgbClr val="0070C0"/>
                </a:solidFill>
              </a:rPr>
              <a:t>17     17     33</a:t>
            </a:r>
          </a:p>
          <a:p>
            <a:r>
              <a:rPr lang="en-US" altLang="zh-TW" sz="2400" dirty="0">
                <a:solidFill>
                  <a:srgbClr val="0070C0"/>
                </a:solidFill>
              </a:rPr>
              <a:t>18     18     36</a:t>
            </a:r>
          </a:p>
          <a:p>
            <a:r>
              <a:rPr lang="en-US" altLang="zh-TW" sz="2400" dirty="0">
                <a:solidFill>
                  <a:srgbClr val="0070C0"/>
                </a:solidFill>
              </a:rPr>
              <a:t>19     19     34</a:t>
            </a:r>
          </a:p>
          <a:p>
            <a:r>
              <a:rPr lang="en-US" altLang="zh-TW" sz="2400" dirty="0">
                <a:solidFill>
                  <a:srgbClr val="0070C0"/>
                </a:solidFill>
              </a:rPr>
              <a:t>20     20     29</a:t>
            </a:r>
          </a:p>
        </p:txBody>
      </p:sp>
    </p:spTree>
    <p:extLst>
      <p:ext uri="{BB962C8B-B14F-4D97-AF65-F5344CB8AC3E}">
        <p14:creationId xmlns:p14="http://schemas.microsoft.com/office/powerpoint/2010/main" val="260423047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smtClean="0"/>
              <a:t>t</a:t>
            </a:r>
            <a:r>
              <a:rPr lang="zh-TW" altLang="en-US" b="1" dirty="0" smtClean="0"/>
              <a:t>檢定 </a:t>
            </a:r>
            <a:r>
              <a:rPr lang="en-US" altLang="zh-TW" b="1" dirty="0" smtClean="0"/>
              <a:t>(</a:t>
            </a:r>
            <a:r>
              <a:rPr lang="el-GR" altLang="zh-TW" b="1" dirty="0"/>
              <a:t>σ</a:t>
            </a:r>
            <a:r>
              <a:rPr lang="zh-TW" altLang="en-US" b="1" dirty="0"/>
              <a:t>未知</a:t>
            </a:r>
            <a:r>
              <a:rPr lang="en-US" altLang="zh-TW" b="1" dirty="0"/>
              <a:t>, </a:t>
            </a:r>
            <a:r>
              <a:rPr lang="zh-TW" altLang="en-US" b="1" dirty="0" smtClean="0"/>
              <a:t>雙尾</a:t>
            </a:r>
            <a:r>
              <a:rPr lang="zh-TW" altLang="en-US" b="1" dirty="0"/>
              <a:t>檢定</a:t>
            </a:r>
            <a:r>
              <a:rPr lang="en-US" altLang="zh-TW" b="1" dirty="0" smtClean="0"/>
              <a:t>)</a:t>
            </a:r>
            <a:endParaRPr lang="en-US" altLang="zh-TW" b="1" dirty="0"/>
          </a:p>
        </p:txBody>
      </p:sp>
      <p:sp>
        <p:nvSpPr>
          <p:cNvPr id="3" name="內容版面配置區 2"/>
          <p:cNvSpPr>
            <a:spLocks noGrp="1"/>
          </p:cNvSpPr>
          <p:nvPr>
            <p:ph idx="1"/>
          </p:nvPr>
        </p:nvSpPr>
        <p:spPr>
          <a:xfrm>
            <a:off x="457200" y="1600200"/>
            <a:ext cx="8291264" cy="4876800"/>
          </a:xfrm>
        </p:spPr>
        <p:txBody>
          <a:bodyPr>
            <a:normAutofit lnSpcReduction="10000"/>
          </a:bodyPr>
          <a:lstStyle/>
          <a:p>
            <a:pPr marL="0" indent="0">
              <a:buNone/>
            </a:pPr>
            <a:r>
              <a:rPr lang="en-US" altLang="zh-TW" dirty="0" smtClean="0">
                <a:solidFill>
                  <a:srgbClr val="FF0000"/>
                </a:solidFill>
              </a:rPr>
              <a:t>&gt;</a:t>
            </a:r>
            <a:r>
              <a:rPr lang="zh-TW" altLang="en-US" dirty="0" smtClean="0">
                <a:solidFill>
                  <a:srgbClr val="FF0000"/>
                </a:solidFill>
              </a:rPr>
              <a:t> </a:t>
            </a:r>
            <a:r>
              <a:rPr lang="en-US" altLang="zh-TW" dirty="0" smtClean="0">
                <a:solidFill>
                  <a:srgbClr val="FF0000"/>
                </a:solidFill>
              </a:rPr>
              <a:t>attach(student</a:t>
            </a:r>
            <a:r>
              <a:rPr lang="en-US" altLang="zh-TW" dirty="0">
                <a:solidFill>
                  <a:srgbClr val="FF0000"/>
                </a:solidFill>
              </a:rPr>
              <a:t>)</a:t>
            </a:r>
          </a:p>
          <a:p>
            <a:pPr marL="0" indent="0">
              <a:buNone/>
            </a:pPr>
            <a:r>
              <a:rPr lang="en-US" altLang="zh-TW" dirty="0" smtClean="0">
                <a:solidFill>
                  <a:srgbClr val="FF0000"/>
                </a:solidFill>
              </a:rPr>
              <a:t>&gt;</a:t>
            </a:r>
            <a:r>
              <a:rPr lang="zh-TW" altLang="en-US" dirty="0" smtClean="0">
                <a:solidFill>
                  <a:srgbClr val="FF0000"/>
                </a:solidFill>
              </a:rPr>
              <a:t> </a:t>
            </a:r>
            <a:r>
              <a:rPr lang="en-US" altLang="zh-TW" dirty="0" err="1" smtClean="0">
                <a:solidFill>
                  <a:srgbClr val="FF0000"/>
                </a:solidFill>
              </a:rPr>
              <a:t>t.test</a:t>
            </a:r>
            <a:r>
              <a:rPr lang="en-US" altLang="zh-TW" dirty="0" smtClean="0">
                <a:solidFill>
                  <a:srgbClr val="FF0000"/>
                </a:solidFill>
              </a:rPr>
              <a:t>(weight</a:t>
            </a:r>
            <a:r>
              <a:rPr lang="en-US" altLang="zh-TW" dirty="0">
                <a:solidFill>
                  <a:srgbClr val="FF0000"/>
                </a:solidFill>
              </a:rPr>
              <a:t>, alternative="</a:t>
            </a:r>
            <a:r>
              <a:rPr lang="en-US" altLang="zh-TW" dirty="0" err="1">
                <a:solidFill>
                  <a:srgbClr val="FF0000"/>
                </a:solidFill>
              </a:rPr>
              <a:t>two.sided</a:t>
            </a:r>
            <a:r>
              <a:rPr lang="en-US" altLang="zh-TW" dirty="0">
                <a:solidFill>
                  <a:srgbClr val="FF0000"/>
                </a:solidFill>
              </a:rPr>
              <a:t>", mu=32) 	</a:t>
            </a:r>
            <a:endParaRPr lang="en-US" altLang="zh-TW" dirty="0" smtClean="0">
              <a:solidFill>
                <a:srgbClr val="FF0000"/>
              </a:solidFill>
            </a:endParaRPr>
          </a:p>
          <a:p>
            <a:pPr marL="0" indent="0">
              <a:buNone/>
            </a:pPr>
            <a:r>
              <a:rPr lang="en-US" altLang="zh-TW" dirty="0" smtClean="0">
                <a:solidFill>
                  <a:srgbClr val="0070C0"/>
                </a:solidFill>
              </a:rPr>
              <a:t>One </a:t>
            </a:r>
            <a:r>
              <a:rPr lang="en-US" altLang="zh-TW" dirty="0">
                <a:solidFill>
                  <a:srgbClr val="0070C0"/>
                </a:solidFill>
              </a:rPr>
              <a:t>Sample </a:t>
            </a:r>
            <a:r>
              <a:rPr lang="en-US" altLang="zh-TW" dirty="0" smtClean="0">
                <a:solidFill>
                  <a:srgbClr val="0070C0"/>
                </a:solidFill>
              </a:rPr>
              <a:t>t-test</a:t>
            </a:r>
            <a:endParaRPr lang="en-US" altLang="zh-TW" dirty="0">
              <a:solidFill>
                <a:srgbClr val="0070C0"/>
              </a:solidFill>
            </a:endParaRPr>
          </a:p>
          <a:p>
            <a:pPr marL="0" indent="0">
              <a:buNone/>
            </a:pPr>
            <a:r>
              <a:rPr lang="en-US" altLang="zh-TW" dirty="0">
                <a:solidFill>
                  <a:srgbClr val="0070C0"/>
                </a:solidFill>
              </a:rPr>
              <a:t>data:  weight</a:t>
            </a:r>
          </a:p>
          <a:p>
            <a:pPr marL="0" indent="0">
              <a:buNone/>
            </a:pPr>
            <a:r>
              <a:rPr lang="en-US" altLang="zh-TW" dirty="0">
                <a:solidFill>
                  <a:srgbClr val="0070C0"/>
                </a:solidFill>
              </a:rPr>
              <a:t>t = -0.9644, </a:t>
            </a:r>
            <a:r>
              <a:rPr lang="en-US" altLang="zh-TW" dirty="0" err="1">
                <a:solidFill>
                  <a:srgbClr val="0070C0"/>
                </a:solidFill>
              </a:rPr>
              <a:t>df</a:t>
            </a:r>
            <a:r>
              <a:rPr lang="en-US" altLang="zh-TW" dirty="0">
                <a:solidFill>
                  <a:srgbClr val="0070C0"/>
                </a:solidFill>
              </a:rPr>
              <a:t> = 19, p-value = 0.347</a:t>
            </a:r>
          </a:p>
          <a:p>
            <a:pPr marL="0" indent="0">
              <a:buNone/>
            </a:pPr>
            <a:r>
              <a:rPr lang="en-US" altLang="zh-TW" dirty="0">
                <a:solidFill>
                  <a:srgbClr val="0070C0"/>
                </a:solidFill>
              </a:rPr>
              <a:t>alternative hypothesis: true mean is not equal to 32</a:t>
            </a:r>
          </a:p>
          <a:p>
            <a:pPr marL="0" indent="0">
              <a:buNone/>
            </a:pPr>
            <a:r>
              <a:rPr lang="en-US" altLang="zh-TW" dirty="0">
                <a:solidFill>
                  <a:srgbClr val="0070C0"/>
                </a:solidFill>
              </a:rPr>
              <a:t>95 percent confidence interval:</a:t>
            </a:r>
          </a:p>
          <a:p>
            <a:pPr marL="0" indent="0">
              <a:buNone/>
            </a:pPr>
            <a:r>
              <a:rPr lang="en-US" altLang="zh-TW" dirty="0">
                <a:solidFill>
                  <a:srgbClr val="0070C0"/>
                </a:solidFill>
              </a:rPr>
              <a:t> 29.7808 </a:t>
            </a:r>
            <a:r>
              <a:rPr lang="zh-TW" altLang="en-US" dirty="0" smtClean="0">
                <a:solidFill>
                  <a:srgbClr val="0070C0"/>
                </a:solidFill>
              </a:rPr>
              <a:t> </a:t>
            </a:r>
            <a:r>
              <a:rPr lang="en-US" altLang="zh-TW" dirty="0" smtClean="0">
                <a:solidFill>
                  <a:srgbClr val="0070C0"/>
                </a:solidFill>
              </a:rPr>
              <a:t>32.8192</a:t>
            </a:r>
            <a:endParaRPr lang="en-US" altLang="zh-TW" dirty="0">
              <a:solidFill>
                <a:srgbClr val="0070C0"/>
              </a:solidFill>
            </a:endParaRPr>
          </a:p>
          <a:p>
            <a:pPr marL="0" indent="0">
              <a:buNone/>
            </a:pPr>
            <a:r>
              <a:rPr lang="en-US" altLang="zh-TW" dirty="0">
                <a:solidFill>
                  <a:srgbClr val="0070C0"/>
                </a:solidFill>
              </a:rPr>
              <a:t>sample estimates:</a:t>
            </a:r>
            <a:endParaRPr lang="en-US" altLang="zh-TW" b="1" dirty="0">
              <a:solidFill>
                <a:srgbClr val="0070C0"/>
              </a:solidFill>
            </a:endParaRPr>
          </a:p>
          <a:p>
            <a:pPr marL="0" indent="0">
              <a:buNone/>
            </a:pPr>
            <a:r>
              <a:rPr lang="en-US" altLang="zh-TW" dirty="0">
                <a:solidFill>
                  <a:srgbClr val="0070C0"/>
                </a:solidFill>
              </a:rPr>
              <a:t>mean of x </a:t>
            </a:r>
          </a:p>
          <a:p>
            <a:pPr marL="0" indent="0">
              <a:buNone/>
            </a:pPr>
            <a:r>
              <a:rPr lang="en-US" altLang="zh-TW" dirty="0">
                <a:solidFill>
                  <a:srgbClr val="0070C0"/>
                </a:solidFill>
              </a:rPr>
              <a:t>     31.3 </a:t>
            </a:r>
          </a:p>
          <a:p>
            <a:pPr marL="0" indent="0">
              <a:buNone/>
            </a:pPr>
            <a:r>
              <a:rPr lang="en-US" altLang="zh-TW" dirty="0">
                <a:solidFill>
                  <a:srgbClr val="FF0000"/>
                </a:solidFill>
              </a:rPr>
              <a:t>&gt; detach(student)</a:t>
            </a:r>
          </a:p>
        </p:txBody>
      </p:sp>
      <p:sp>
        <p:nvSpPr>
          <p:cNvPr id="4" name="矩形 3"/>
          <p:cNvSpPr/>
          <p:nvPr/>
        </p:nvSpPr>
        <p:spPr>
          <a:xfrm>
            <a:off x="3419872" y="4545877"/>
            <a:ext cx="5544616" cy="1938992"/>
          </a:xfrm>
          <a:prstGeom prst="rect">
            <a:avLst/>
          </a:prstGeom>
        </p:spPr>
        <p:txBody>
          <a:bodyPr wrap="square">
            <a:spAutoFit/>
          </a:bodyPr>
          <a:lstStyle/>
          <a:p>
            <a:r>
              <a:rPr lang="en-US" altLang="zh-TW" sz="2400" dirty="0"/>
              <a:t>t</a:t>
            </a:r>
            <a:r>
              <a:rPr lang="zh-TW" altLang="en-US" sz="2400" dirty="0"/>
              <a:t>值為</a:t>
            </a:r>
            <a:r>
              <a:rPr lang="en-US" altLang="zh-TW" sz="2400" dirty="0" smtClean="0"/>
              <a:t>-0.9644</a:t>
            </a:r>
            <a:r>
              <a:rPr lang="zh-TW" altLang="en-US" sz="2400" dirty="0" smtClean="0"/>
              <a:t>，</a:t>
            </a:r>
            <a:r>
              <a:rPr lang="zh-TW" altLang="en-US" sz="2400" dirty="0"/>
              <a:t>自由度</a:t>
            </a:r>
            <a:r>
              <a:rPr lang="en-US" altLang="zh-TW" sz="2400" dirty="0"/>
              <a:t>=19, </a:t>
            </a:r>
            <a:r>
              <a:rPr lang="zh-TW" altLang="en-US" sz="2400" dirty="0"/>
              <a:t>雙尾檢定的 </a:t>
            </a:r>
            <a:r>
              <a:rPr lang="en-US" altLang="zh-TW" sz="2400" dirty="0"/>
              <a:t>p-value = 0.347 </a:t>
            </a:r>
            <a:r>
              <a:rPr lang="zh-TW" altLang="en-US" sz="2400" dirty="0"/>
              <a:t>因為</a:t>
            </a:r>
            <a:r>
              <a:rPr lang="en-US" altLang="zh-TW" sz="2400" dirty="0"/>
              <a:t>p</a:t>
            </a:r>
            <a:r>
              <a:rPr lang="zh-TW" altLang="en-US" sz="2400" dirty="0"/>
              <a:t>值</a:t>
            </a:r>
            <a:r>
              <a:rPr lang="en-US" altLang="zh-TW" sz="2400" dirty="0"/>
              <a:t>&gt;0.05</a:t>
            </a:r>
            <a:r>
              <a:rPr lang="zh-TW" altLang="en-US" sz="2400" dirty="0"/>
              <a:t>，所以不拒絕</a:t>
            </a:r>
            <a:r>
              <a:rPr lang="en-US" altLang="zh-TW" sz="2400" dirty="0"/>
              <a:t>H</a:t>
            </a:r>
            <a:r>
              <a:rPr lang="en-US" altLang="zh-TW" sz="2400" baseline="-25000" dirty="0"/>
              <a:t>0</a:t>
            </a:r>
            <a:r>
              <a:rPr lang="zh-TW" altLang="en-US" sz="2400" dirty="0" smtClean="0"/>
              <a:t>。結論</a:t>
            </a:r>
            <a:r>
              <a:rPr lang="en-US" altLang="zh-TW" sz="2400" dirty="0"/>
              <a:t>: </a:t>
            </a:r>
            <a:r>
              <a:rPr lang="zh-TW" altLang="en-US" sz="2400" dirty="0"/>
              <a:t>沒有足夠證據顯示該校三年級學童之體重發展不同於全國三年級學童之體重發展。</a:t>
            </a:r>
          </a:p>
        </p:txBody>
      </p:sp>
    </p:spTree>
    <p:extLst>
      <p:ext uri="{BB962C8B-B14F-4D97-AF65-F5344CB8AC3E}">
        <p14:creationId xmlns:p14="http://schemas.microsoft.com/office/powerpoint/2010/main" val="200718134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smtClean="0"/>
              <a:t>z</a:t>
            </a:r>
            <a:r>
              <a:rPr lang="zh-TW" altLang="en-US" b="1" dirty="0" smtClean="0"/>
              <a:t>檢定</a:t>
            </a:r>
            <a:r>
              <a:rPr lang="en-US" altLang="zh-TW" b="1" dirty="0" smtClean="0"/>
              <a:t>(</a:t>
            </a:r>
            <a:r>
              <a:rPr lang="zh-TW" altLang="en-US" b="1" dirty="0" smtClean="0"/>
              <a:t>母體標準差未知，大樣本</a:t>
            </a:r>
            <a:r>
              <a:rPr lang="en-US" altLang="zh-TW" b="1" dirty="0" smtClean="0"/>
              <a:t>)</a:t>
            </a:r>
            <a:endParaRPr lang="zh-TW" altLang="en-US" b="1" dirty="0"/>
          </a:p>
        </p:txBody>
      </p:sp>
      <p:sp>
        <p:nvSpPr>
          <p:cNvPr id="3" name="日期版面配置區 2"/>
          <p:cNvSpPr>
            <a:spLocks noGrp="1"/>
          </p:cNvSpPr>
          <p:nvPr>
            <p:ph type="dt" sz="half" idx="10"/>
          </p:nvPr>
        </p:nvSpPr>
        <p:spPr/>
        <p:txBody>
          <a:bodyPr/>
          <a:lstStyle/>
          <a:p>
            <a:fld id="{D71CD840-0E89-4F4B-BFA1-A0D7B2F6A8BF}" type="datetime1">
              <a:rPr lang="zh-TW" altLang="en-US" smtClean="0"/>
              <a:pPr/>
              <a:t>2016/5/17</a:t>
            </a:fld>
            <a:endParaRPr lang="zh-TW" altLang="en-US"/>
          </a:p>
        </p:txBody>
      </p:sp>
      <p:sp>
        <p:nvSpPr>
          <p:cNvPr id="4" name="投影片編號版面配置區 3"/>
          <p:cNvSpPr>
            <a:spLocks noGrp="1"/>
          </p:cNvSpPr>
          <p:nvPr>
            <p:ph type="sldNum" sz="quarter" idx="12"/>
          </p:nvPr>
        </p:nvSpPr>
        <p:spPr/>
        <p:txBody>
          <a:bodyPr>
            <a:normAutofit/>
          </a:bodyPr>
          <a:lstStyle/>
          <a:p>
            <a:fld id="{43D239BD-6D61-4DFE-922F-7CBF9DF9EB54}" type="slidenum">
              <a:rPr lang="zh-TW" altLang="en-US" smtClean="0"/>
              <a:pPr/>
              <a:t>39</a:t>
            </a:fld>
            <a:endParaRPr lang="zh-TW" altLang="en-US"/>
          </a:p>
        </p:txBody>
      </p:sp>
      <p:sp>
        <p:nvSpPr>
          <p:cNvPr id="5" name="內容版面配置區 4"/>
          <p:cNvSpPr>
            <a:spLocks noGrp="1"/>
          </p:cNvSpPr>
          <p:nvPr>
            <p:ph sz="quarter" idx="1"/>
          </p:nvPr>
        </p:nvSpPr>
        <p:spPr/>
        <p:txBody>
          <a:bodyPr/>
          <a:lstStyle/>
          <a:p>
            <a:r>
              <a:rPr lang="zh-TW" altLang="en-US" sz="2800" b="1" dirty="0" smtClean="0"/>
              <a:t>母體標準差</a:t>
            </a:r>
            <a:r>
              <a:rPr lang="el-GR" altLang="zh-TW" sz="2800" b="1" dirty="0" smtClean="0"/>
              <a:t>σ</a:t>
            </a:r>
            <a:r>
              <a:rPr lang="zh-TW" altLang="en-US" sz="2800" b="1" dirty="0" smtClean="0"/>
              <a:t>未知，用樣本標準差</a:t>
            </a:r>
            <a:r>
              <a:rPr lang="en-US" altLang="zh-TW" sz="2800" b="1" dirty="0" smtClean="0"/>
              <a:t>s</a:t>
            </a:r>
            <a:r>
              <a:rPr lang="zh-TW" altLang="en-US" sz="2800" b="1" dirty="0" smtClean="0"/>
              <a:t>估計</a:t>
            </a:r>
            <a:endParaRPr lang="en-US" altLang="zh-TW" sz="2800" b="1" dirty="0" smtClean="0"/>
          </a:p>
          <a:p>
            <a:r>
              <a:rPr lang="zh-TW" altLang="zh-TW" sz="2800" b="1" dirty="0" smtClean="0"/>
              <a:t>檢定統計量：</a:t>
            </a:r>
            <a:r>
              <a:rPr lang="en-US" altLang="zh-TW" sz="2800" b="1" i="1" dirty="0" smtClean="0"/>
              <a:t>σ</a:t>
            </a:r>
            <a:r>
              <a:rPr lang="zh-TW" altLang="zh-TW" sz="2800" b="1" dirty="0" smtClean="0"/>
              <a:t>未知</a:t>
            </a:r>
            <a:r>
              <a:rPr lang="zh-TW" altLang="en-US" sz="2800" b="1" dirty="0" smtClean="0"/>
              <a:t>，</a:t>
            </a:r>
            <a:r>
              <a:rPr lang="en-US" altLang="zh-TW" sz="2800" b="1" dirty="0" smtClean="0">
                <a:solidFill>
                  <a:srgbClr val="C00000"/>
                </a:solidFill>
              </a:rPr>
              <a:t>n&gt;30</a:t>
            </a:r>
            <a:endParaRPr lang="zh-TW" altLang="zh-TW" sz="2800" b="1" dirty="0" smtClean="0">
              <a:solidFill>
                <a:srgbClr val="C00000"/>
              </a:solidFill>
            </a:endParaRPr>
          </a:p>
          <a:p>
            <a:endParaRPr lang="zh-TW" altLang="zh-TW" sz="2800" b="1" dirty="0" smtClean="0"/>
          </a:p>
          <a:p>
            <a:endParaRPr lang="zh-TW" altLang="zh-TW" sz="2800" b="1" dirty="0" smtClean="0"/>
          </a:p>
          <a:p>
            <a:endParaRPr lang="zh-TW" altLang="zh-TW" sz="2800" b="1" dirty="0" smtClean="0"/>
          </a:p>
          <a:p>
            <a:r>
              <a:rPr lang="zh-TW" altLang="zh-TW" sz="2800" b="1" dirty="0" smtClean="0"/>
              <a:t>檢定統計量</a:t>
            </a:r>
            <a:r>
              <a:rPr lang="en-US" altLang="zh-TW" sz="2800" b="1" dirty="0" smtClean="0"/>
              <a:t> z </a:t>
            </a:r>
            <a:r>
              <a:rPr lang="zh-TW" altLang="zh-TW" sz="2800" b="1" dirty="0" smtClean="0"/>
              <a:t>的機率分配是</a:t>
            </a:r>
            <a:r>
              <a:rPr lang="zh-TW" altLang="en-US" sz="2800" b="1" dirty="0" smtClean="0"/>
              <a:t>近似標準常態</a:t>
            </a:r>
            <a:r>
              <a:rPr lang="zh-TW" altLang="zh-TW" sz="2800" b="1" dirty="0" smtClean="0"/>
              <a:t>分配</a:t>
            </a:r>
            <a:r>
              <a:rPr lang="zh-TW" altLang="zh-TW" sz="2800" dirty="0" smtClean="0"/>
              <a:t>。</a:t>
            </a:r>
          </a:p>
          <a:p>
            <a:endParaRPr lang="zh-TW" altLang="en-US" dirty="0"/>
          </a:p>
        </p:txBody>
      </p:sp>
      <p:graphicFrame>
        <p:nvGraphicFramePr>
          <p:cNvPr id="106498" name="Object 2"/>
          <p:cNvGraphicFramePr>
            <a:graphicFrameLocks noChangeAspect="1"/>
          </p:cNvGraphicFramePr>
          <p:nvPr/>
        </p:nvGraphicFramePr>
        <p:xfrm>
          <a:off x="3367088" y="2852738"/>
          <a:ext cx="2136775" cy="1223962"/>
        </p:xfrm>
        <a:graphic>
          <a:graphicData uri="http://schemas.openxmlformats.org/presentationml/2006/ole">
            <mc:AlternateContent xmlns:mc="http://schemas.openxmlformats.org/markup-compatibility/2006">
              <mc:Choice xmlns:v="urn:schemas-microsoft-com:vml" Requires="v">
                <p:oleObj spid="_x0000_s17445" name="Equation" r:id="rId3" imgW="1041120" imgH="596880" progId="Equation.DSMT4">
                  <p:embed/>
                </p:oleObj>
              </mc:Choice>
              <mc:Fallback>
                <p:oleObj name="Equation" r:id="rId3" imgW="1041120" imgH="59688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67088" y="2852738"/>
                        <a:ext cx="2136775" cy="1223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5344782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dirty="0"/>
          </a:p>
        </p:txBody>
      </p:sp>
      <p:sp>
        <p:nvSpPr>
          <p:cNvPr id="3" name="日期版面配置區 2"/>
          <p:cNvSpPr>
            <a:spLocks noGrp="1"/>
          </p:cNvSpPr>
          <p:nvPr>
            <p:ph type="dt" sz="half" idx="10"/>
          </p:nvPr>
        </p:nvSpPr>
        <p:spPr/>
        <p:txBody>
          <a:bodyPr/>
          <a:lstStyle/>
          <a:p>
            <a:fld id="{D71CD840-0E89-4F4B-BFA1-A0D7B2F6A8BF}" type="datetime1">
              <a:rPr lang="zh-TW" altLang="en-US" smtClean="0"/>
              <a:pPr/>
              <a:t>2016/5/17</a:t>
            </a:fld>
            <a:endParaRPr lang="zh-TW" altLang="en-US"/>
          </a:p>
        </p:txBody>
      </p:sp>
      <p:sp>
        <p:nvSpPr>
          <p:cNvPr id="4" name="投影片編號版面配置區 3"/>
          <p:cNvSpPr>
            <a:spLocks noGrp="1"/>
          </p:cNvSpPr>
          <p:nvPr>
            <p:ph type="sldNum" sz="quarter" idx="12"/>
          </p:nvPr>
        </p:nvSpPr>
        <p:spPr/>
        <p:txBody>
          <a:bodyPr>
            <a:normAutofit/>
          </a:bodyPr>
          <a:lstStyle/>
          <a:p>
            <a:fld id="{43D239BD-6D61-4DFE-922F-7CBF9DF9EB54}" type="slidenum">
              <a:rPr lang="zh-TW" altLang="en-US" smtClean="0"/>
              <a:pPr/>
              <a:t>4</a:t>
            </a:fld>
            <a:endParaRPr lang="zh-TW" altLang="en-US"/>
          </a:p>
        </p:txBody>
      </p:sp>
      <p:sp>
        <p:nvSpPr>
          <p:cNvPr id="5" name="內容版面配置區 4"/>
          <p:cNvSpPr>
            <a:spLocks noGrp="1"/>
          </p:cNvSpPr>
          <p:nvPr>
            <p:ph sz="quarter" idx="1"/>
          </p:nvPr>
        </p:nvSpPr>
        <p:spPr/>
        <p:txBody>
          <a:bodyPr/>
          <a:lstStyle/>
          <a:p>
            <a:r>
              <a:rPr lang="zh-TW" altLang="zh-TW" sz="2800" b="1" dirty="0" smtClean="0"/>
              <a:t>母體平均數假設檢定的檢定統計量：</a:t>
            </a:r>
            <a:r>
              <a:rPr lang="en-US" altLang="zh-TW" sz="2800" b="1" i="1" dirty="0" smtClean="0"/>
              <a:t>σ</a:t>
            </a:r>
            <a:r>
              <a:rPr lang="en-US" altLang="zh-TW" sz="2800" b="1" dirty="0" smtClean="0"/>
              <a:t> </a:t>
            </a:r>
            <a:r>
              <a:rPr lang="zh-TW" altLang="zh-TW" sz="2800" b="1" dirty="0" smtClean="0"/>
              <a:t>已知</a:t>
            </a:r>
            <a:endParaRPr lang="en-US" altLang="zh-TW" sz="2800" b="1" dirty="0" smtClean="0"/>
          </a:p>
          <a:p>
            <a:endParaRPr lang="en-US" altLang="zh-TW" sz="2800" b="1" dirty="0" smtClean="0"/>
          </a:p>
          <a:p>
            <a:endParaRPr lang="en-US" altLang="zh-TW" sz="2800" b="1" dirty="0" smtClean="0"/>
          </a:p>
          <a:p>
            <a:endParaRPr lang="en-US" altLang="zh-TW" sz="2800" b="1" dirty="0" smtClean="0"/>
          </a:p>
          <a:p>
            <a:r>
              <a:rPr lang="en-US" altLang="zh-TW" sz="2800" b="1" dirty="0" smtClean="0"/>
              <a:t>z</a:t>
            </a:r>
            <a:r>
              <a:rPr lang="zh-TW" altLang="en-US" sz="2800" b="1" dirty="0" smtClean="0"/>
              <a:t>值在測量樣本平均數    與假設值    的</a:t>
            </a:r>
            <a:r>
              <a:rPr lang="zh-TW" altLang="en-US" sz="2800" b="1" dirty="0" smtClean="0">
                <a:solidFill>
                  <a:srgbClr val="C00000"/>
                </a:solidFill>
              </a:rPr>
              <a:t>差距</a:t>
            </a:r>
            <a:endParaRPr lang="en-US" altLang="zh-TW" sz="2800" b="1" dirty="0" smtClean="0">
              <a:solidFill>
                <a:srgbClr val="C00000"/>
              </a:solidFill>
            </a:endParaRPr>
          </a:p>
          <a:p>
            <a:r>
              <a:rPr lang="zh-TW" altLang="en-US" sz="2800" b="1" dirty="0" smtClean="0"/>
              <a:t>當</a:t>
            </a:r>
            <a:r>
              <a:rPr lang="en-US" altLang="zh-TW" sz="2800" b="1" i="1" dirty="0" smtClean="0"/>
              <a:t>H</a:t>
            </a:r>
            <a:r>
              <a:rPr lang="en-US" altLang="zh-TW" sz="2800" b="1" baseline="-25000" dirty="0" smtClean="0"/>
              <a:t>0</a:t>
            </a:r>
            <a:r>
              <a:rPr lang="en-US" altLang="zh-TW" sz="2800" b="1" dirty="0" smtClean="0"/>
              <a:t> </a:t>
            </a:r>
            <a:r>
              <a:rPr lang="zh-TW" altLang="zh-TW" sz="2800" b="1" dirty="0" smtClean="0"/>
              <a:t>為真時，</a:t>
            </a:r>
            <a:r>
              <a:rPr lang="zh-TW" altLang="en-US" sz="2800" b="1" dirty="0" smtClean="0"/>
              <a:t>我們期望差距會很小，若差距很大時</a:t>
            </a:r>
            <a:r>
              <a:rPr lang="zh-TW" altLang="zh-TW" sz="2800" b="1" dirty="0" smtClean="0"/>
              <a:t>，</a:t>
            </a:r>
            <a:r>
              <a:rPr lang="zh-TW" altLang="en-US" sz="2800" b="1" dirty="0" smtClean="0"/>
              <a:t>一定是假設錯誤</a:t>
            </a:r>
            <a:r>
              <a:rPr lang="zh-TW" altLang="zh-TW" sz="2800" b="1" dirty="0" smtClean="0"/>
              <a:t>，</a:t>
            </a:r>
            <a:r>
              <a:rPr lang="zh-TW" altLang="en-US" sz="2800" b="1" dirty="0" smtClean="0"/>
              <a:t>所以要拒絕</a:t>
            </a:r>
            <a:r>
              <a:rPr lang="en-US" altLang="zh-TW" sz="2800" b="1" i="1" dirty="0" smtClean="0"/>
              <a:t>H</a:t>
            </a:r>
            <a:r>
              <a:rPr lang="en-US" altLang="zh-TW" sz="2800" b="1" baseline="-25000" dirty="0" smtClean="0"/>
              <a:t>0</a:t>
            </a:r>
          </a:p>
          <a:p>
            <a:r>
              <a:rPr lang="zh-TW" altLang="en-US" sz="2800" b="1" dirty="0" smtClean="0"/>
              <a:t>但差距多大才是很大</a:t>
            </a:r>
            <a:r>
              <a:rPr lang="en-US" altLang="zh-TW" sz="2800" b="1" dirty="0" smtClean="0"/>
              <a:t>?</a:t>
            </a:r>
            <a:endParaRPr lang="zh-TW" altLang="zh-TW" sz="2800" b="1" dirty="0" smtClean="0"/>
          </a:p>
          <a:p>
            <a:endParaRPr lang="zh-TW" altLang="en-US" dirty="0"/>
          </a:p>
        </p:txBody>
      </p:sp>
      <p:graphicFrame>
        <p:nvGraphicFramePr>
          <p:cNvPr id="4098" name="Object 2"/>
          <p:cNvGraphicFramePr>
            <a:graphicFrameLocks noChangeAspect="1"/>
          </p:cNvGraphicFramePr>
          <p:nvPr/>
        </p:nvGraphicFramePr>
        <p:xfrm>
          <a:off x="3347864" y="2276872"/>
          <a:ext cx="1676400" cy="952500"/>
        </p:xfrm>
        <a:graphic>
          <a:graphicData uri="http://schemas.openxmlformats.org/presentationml/2006/ole">
            <mc:AlternateContent xmlns:mc="http://schemas.openxmlformats.org/markup-compatibility/2006">
              <mc:Choice xmlns:v="urn:schemas-microsoft-com:vml" Requires="v">
                <p:oleObj spid="_x0000_s2245" name="Equation" r:id="rId3" imgW="1676160" imgH="952200" progId="Equation.DSMT4">
                  <p:embed/>
                </p:oleObj>
              </mc:Choice>
              <mc:Fallback>
                <p:oleObj name="Equation" r:id="rId3" imgW="1676160" imgH="9522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47864" y="2276872"/>
                        <a:ext cx="1676400" cy="952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099" name="Object 3"/>
          <p:cNvGraphicFramePr>
            <a:graphicFrameLocks noChangeAspect="1"/>
          </p:cNvGraphicFramePr>
          <p:nvPr>
            <p:extLst>
              <p:ext uri="{D42A27DB-BD31-4B8C-83A1-F6EECF244321}">
                <p14:modId xmlns:p14="http://schemas.microsoft.com/office/powerpoint/2010/main" val="594042876"/>
              </p:ext>
            </p:extLst>
          </p:nvPr>
        </p:nvGraphicFramePr>
        <p:xfrm>
          <a:off x="4121177" y="3701389"/>
          <a:ext cx="378815" cy="447691"/>
        </p:xfrm>
        <a:graphic>
          <a:graphicData uri="http://schemas.openxmlformats.org/presentationml/2006/ole">
            <mc:AlternateContent xmlns:mc="http://schemas.openxmlformats.org/markup-compatibility/2006">
              <mc:Choice xmlns:v="urn:schemas-microsoft-com:vml" Requires="v">
                <p:oleObj spid="_x0000_s2246" name="Equation" r:id="rId5" imgW="139680" imgH="164880" progId="Equation.DSMT4">
                  <p:embed/>
                </p:oleObj>
              </mc:Choice>
              <mc:Fallback>
                <p:oleObj name="Equation" r:id="rId5" imgW="139680" imgH="16488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21177" y="3701389"/>
                        <a:ext cx="378815" cy="4476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100" name="Object 4"/>
          <p:cNvGraphicFramePr>
            <a:graphicFrameLocks noChangeAspect="1"/>
          </p:cNvGraphicFramePr>
          <p:nvPr>
            <p:extLst>
              <p:ext uri="{D42A27DB-BD31-4B8C-83A1-F6EECF244321}">
                <p14:modId xmlns:p14="http://schemas.microsoft.com/office/powerpoint/2010/main" val="2288254603"/>
              </p:ext>
            </p:extLst>
          </p:nvPr>
        </p:nvGraphicFramePr>
        <p:xfrm>
          <a:off x="5952153" y="3645024"/>
          <a:ext cx="420047" cy="504056"/>
        </p:xfrm>
        <a:graphic>
          <a:graphicData uri="http://schemas.openxmlformats.org/presentationml/2006/ole">
            <mc:AlternateContent xmlns:mc="http://schemas.openxmlformats.org/markup-compatibility/2006">
              <mc:Choice xmlns:v="urn:schemas-microsoft-com:vml" Requires="v">
                <p:oleObj spid="_x0000_s2247" name="Equation" r:id="rId7" imgW="190440" imgH="228600" progId="Equation.DSMT4">
                  <p:embed/>
                </p:oleObj>
              </mc:Choice>
              <mc:Fallback>
                <p:oleObj name="Equation" r:id="rId7" imgW="190440" imgH="22860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952153" y="3645024"/>
                        <a:ext cx="420047" cy="5040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218859712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日期版面配置區 2"/>
          <p:cNvSpPr>
            <a:spLocks noGrp="1"/>
          </p:cNvSpPr>
          <p:nvPr>
            <p:ph type="dt" sz="half" idx="10"/>
          </p:nvPr>
        </p:nvSpPr>
        <p:spPr/>
        <p:txBody>
          <a:bodyPr/>
          <a:lstStyle/>
          <a:p>
            <a:fld id="{D71CD840-0E89-4F4B-BFA1-A0D7B2F6A8BF}" type="datetime1">
              <a:rPr lang="zh-TW" altLang="en-US" smtClean="0"/>
              <a:pPr/>
              <a:t>2016/5/17</a:t>
            </a:fld>
            <a:endParaRPr lang="zh-TW" altLang="en-US"/>
          </a:p>
        </p:txBody>
      </p:sp>
      <p:sp>
        <p:nvSpPr>
          <p:cNvPr id="4" name="投影片編號版面配置區 3"/>
          <p:cNvSpPr>
            <a:spLocks noGrp="1"/>
          </p:cNvSpPr>
          <p:nvPr>
            <p:ph type="sldNum" sz="quarter" idx="12"/>
          </p:nvPr>
        </p:nvSpPr>
        <p:spPr/>
        <p:txBody>
          <a:bodyPr>
            <a:normAutofit/>
          </a:bodyPr>
          <a:lstStyle/>
          <a:p>
            <a:fld id="{43D239BD-6D61-4DFE-922F-7CBF9DF9EB54}" type="slidenum">
              <a:rPr lang="zh-TW" altLang="en-US" smtClean="0"/>
              <a:pPr/>
              <a:t>40</a:t>
            </a:fld>
            <a:endParaRPr lang="zh-TW" altLang="en-US"/>
          </a:p>
        </p:txBody>
      </p:sp>
      <p:sp>
        <p:nvSpPr>
          <p:cNvPr id="5" name="內容版面配置區 4"/>
          <p:cNvSpPr>
            <a:spLocks noGrp="1"/>
          </p:cNvSpPr>
          <p:nvPr>
            <p:ph sz="quarter" idx="1"/>
          </p:nvPr>
        </p:nvSpPr>
        <p:spPr>
          <a:xfrm>
            <a:off x="611560" y="1628800"/>
            <a:ext cx="8153400" cy="4495800"/>
          </a:xfrm>
        </p:spPr>
        <p:txBody>
          <a:bodyPr>
            <a:normAutofit/>
          </a:bodyPr>
          <a:lstStyle/>
          <a:p>
            <a:pPr>
              <a:spcBef>
                <a:spcPts val="0"/>
              </a:spcBef>
            </a:pPr>
            <a:r>
              <a:rPr lang="zh-TW" altLang="en-US" sz="2800" b="1" dirty="0" smtClean="0"/>
              <a:t>決策</a:t>
            </a:r>
            <a:r>
              <a:rPr lang="zh-TW" altLang="zh-TW" sz="2800" b="1" dirty="0" smtClean="0"/>
              <a:t>法則：</a:t>
            </a:r>
            <a:r>
              <a:rPr lang="en-US" altLang="zh-TW" sz="2800" b="1" dirty="0" smtClean="0"/>
              <a:t> </a:t>
            </a:r>
            <a:r>
              <a:rPr lang="en-US" altLang="zh-TW" sz="2800" b="1" i="1" dirty="0" smtClean="0"/>
              <a:t>p</a:t>
            </a:r>
            <a:r>
              <a:rPr lang="en-US" altLang="zh-TW" sz="2800" b="1" dirty="0" smtClean="0"/>
              <a:t> </a:t>
            </a:r>
            <a:r>
              <a:rPr lang="zh-TW" altLang="zh-TW" sz="2800" b="1" dirty="0" smtClean="0"/>
              <a:t>值法</a:t>
            </a:r>
          </a:p>
          <a:p>
            <a:pPr>
              <a:spcBef>
                <a:spcPts val="0"/>
              </a:spcBef>
              <a:buNone/>
            </a:pPr>
            <a:r>
              <a:rPr lang="zh-TW" altLang="en-US" sz="2800" b="1" dirty="0" smtClean="0"/>
              <a:t>       </a:t>
            </a:r>
            <a:r>
              <a:rPr lang="zh-TW" altLang="zh-TW" sz="2800" b="1" dirty="0" smtClean="0"/>
              <a:t>若</a:t>
            </a:r>
            <a:r>
              <a:rPr lang="en-US" altLang="zh-TW" sz="2800" b="1" dirty="0" smtClean="0"/>
              <a:t> </a:t>
            </a:r>
            <a:r>
              <a:rPr lang="en-US" altLang="zh-TW" sz="2800" b="1" i="1" dirty="0" smtClean="0"/>
              <a:t>p</a:t>
            </a:r>
            <a:r>
              <a:rPr lang="en-US" altLang="zh-TW" sz="2800" b="1" dirty="0" smtClean="0"/>
              <a:t> </a:t>
            </a:r>
            <a:r>
              <a:rPr lang="zh-TW" altLang="zh-TW" sz="2800" b="1" dirty="0" smtClean="0"/>
              <a:t>值 </a:t>
            </a:r>
            <a:r>
              <a:rPr lang="en-US" altLang="zh-TW" sz="2800" b="1" dirty="0" smtClean="0"/>
              <a:t>&lt; α</a:t>
            </a:r>
            <a:r>
              <a:rPr lang="en-US" altLang="zh-TW" sz="2800" b="1" i="1" dirty="0" smtClean="0"/>
              <a:t> </a:t>
            </a:r>
            <a:r>
              <a:rPr lang="zh-TW" altLang="zh-TW" sz="2800" b="1" dirty="0" smtClean="0"/>
              <a:t>，則拒絕</a:t>
            </a:r>
            <a:r>
              <a:rPr lang="en-US" altLang="zh-TW" sz="2800" b="1" dirty="0" smtClean="0">
                <a:effectLst>
                  <a:outerShdw blurRad="50800" dist="38100" algn="tr" rotWithShape="0">
                    <a:prstClr val="black">
                      <a:alpha val="40000"/>
                    </a:prstClr>
                  </a:outerShdw>
                </a:effectLst>
              </a:rPr>
              <a:t> </a:t>
            </a:r>
            <a:r>
              <a:rPr lang="en-US" altLang="zh-TW" sz="2800" b="1" i="1" dirty="0" smtClean="0"/>
              <a:t>H</a:t>
            </a:r>
            <a:r>
              <a:rPr lang="en-US" altLang="zh-TW" sz="2800" b="1" baseline="-25000" dirty="0" smtClean="0"/>
              <a:t>0</a:t>
            </a:r>
          </a:p>
          <a:p>
            <a:pPr>
              <a:spcBef>
                <a:spcPts val="0"/>
              </a:spcBef>
            </a:pPr>
            <a:endParaRPr lang="en-US" altLang="zh-TW" sz="2800" b="1" baseline="-25000" dirty="0" smtClean="0"/>
          </a:p>
          <a:p>
            <a:pPr>
              <a:spcBef>
                <a:spcPts val="0"/>
              </a:spcBef>
            </a:pPr>
            <a:r>
              <a:rPr lang="zh-TW" altLang="en-US" sz="2800" b="1" dirty="0" smtClean="0"/>
              <a:t>決策</a:t>
            </a:r>
            <a:r>
              <a:rPr lang="zh-TW" altLang="zh-TW" sz="2800" b="1" dirty="0" smtClean="0"/>
              <a:t>法則：</a:t>
            </a:r>
            <a:r>
              <a:rPr lang="en-US" altLang="zh-TW" sz="2800" b="1" dirty="0" smtClean="0"/>
              <a:t> </a:t>
            </a:r>
            <a:r>
              <a:rPr lang="zh-TW" altLang="zh-TW" sz="2800" b="1" dirty="0" smtClean="0"/>
              <a:t>臨界值法</a:t>
            </a:r>
            <a:endParaRPr lang="zh-TW" altLang="zh-TW" sz="2800" b="1" dirty="0"/>
          </a:p>
        </p:txBody>
      </p:sp>
      <p:sp>
        <p:nvSpPr>
          <p:cNvPr id="132113" name="Text Box 17"/>
          <p:cNvSpPr txBox="1">
            <a:spLocks noChangeArrowheads="1"/>
          </p:cNvSpPr>
          <p:nvPr/>
        </p:nvSpPr>
        <p:spPr bwMode="auto">
          <a:xfrm>
            <a:off x="4211960" y="4221088"/>
            <a:ext cx="3584636" cy="523220"/>
          </a:xfrm>
          <a:prstGeom prst="rect">
            <a:avLst/>
          </a:prstGeom>
          <a:noFill/>
          <a:ln>
            <a:noFill/>
          </a:ln>
          <a:effectLst/>
          <a:extLst/>
        </p:spPr>
        <p:txBody>
          <a:bodyPr vert="horz" wrap="non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zh-TW" sz="2800" b="0" i="0" u="none" strike="noStrike" cap="none" normalizeH="0" baseline="0" dirty="0" smtClean="0">
                <a:ln>
                  <a:noFill/>
                </a:ln>
                <a:solidFill>
                  <a:schemeClr val="tx1"/>
                </a:solidFill>
                <a:effectLst/>
                <a:latin typeface="+mj-ea"/>
                <a:ea typeface="+mj-ea"/>
                <a:cs typeface="新細明體" pitchFamily="18" charset="-120"/>
              </a:rPr>
              <a:t>若</a:t>
            </a:r>
            <a:r>
              <a:rPr kumimoji="1" lang="en-US" altLang="zh-TW" sz="2800" dirty="0" smtClean="0">
                <a:latin typeface="+mj-ea"/>
                <a:ea typeface="+mj-ea"/>
                <a:cs typeface="新細明體" pitchFamily="18" charset="-120"/>
              </a:rPr>
              <a:t>z</a:t>
            </a:r>
            <a:r>
              <a:rPr kumimoji="1" lang="zh-TW" altLang="zh-TW" sz="2800" b="0" i="0" u="none" strike="noStrike" cap="none" normalizeH="0" baseline="0" dirty="0" smtClean="0">
                <a:ln>
                  <a:noFill/>
                </a:ln>
                <a:solidFill>
                  <a:schemeClr val="tx1"/>
                </a:solidFill>
                <a:effectLst/>
                <a:latin typeface="+mj-ea"/>
                <a:ea typeface="+mj-ea"/>
                <a:cs typeface="新細明體" pitchFamily="18" charset="-120"/>
              </a:rPr>
              <a:t> </a:t>
            </a:r>
            <a:r>
              <a:rPr kumimoji="1" lang="en-US" altLang="zh-TW" sz="2800" dirty="0" smtClean="0">
                <a:latin typeface="+mj-ea"/>
                <a:ea typeface="+mj-ea"/>
                <a:cs typeface="新細明體" pitchFamily="18" charset="-120"/>
              </a:rPr>
              <a:t>&gt;</a:t>
            </a:r>
            <a:r>
              <a:rPr kumimoji="1" lang="zh-TW" altLang="zh-TW" sz="2800" b="0" i="0" u="none" strike="noStrike" cap="none" normalizeH="0" baseline="0" dirty="0" smtClean="0">
                <a:ln>
                  <a:noFill/>
                </a:ln>
                <a:solidFill>
                  <a:schemeClr val="tx1"/>
                </a:solidFill>
                <a:effectLst/>
                <a:latin typeface="+mj-ea"/>
                <a:ea typeface="+mj-ea"/>
                <a:cs typeface="新細明體" pitchFamily="18" charset="-120"/>
              </a:rPr>
              <a:t> </a:t>
            </a:r>
            <a:r>
              <a:rPr kumimoji="1" lang="en-US" altLang="zh-TW" sz="2800" i="1" dirty="0" err="1" smtClean="0">
                <a:latin typeface="+mj-ea"/>
                <a:ea typeface="+mj-ea"/>
                <a:cs typeface="新細明體" pitchFamily="18" charset="-120"/>
              </a:rPr>
              <a:t>z</a:t>
            </a:r>
            <a:r>
              <a:rPr kumimoji="1" lang="en-US" altLang="zh-TW" sz="2800" b="0" i="1" u="none" strike="noStrike" cap="none" normalizeH="0" baseline="-25000" dirty="0" err="1" smtClean="0">
                <a:ln>
                  <a:noFill/>
                </a:ln>
                <a:solidFill>
                  <a:schemeClr val="tx1"/>
                </a:solidFill>
                <a:effectLst/>
                <a:latin typeface="+mj-ea"/>
                <a:ea typeface="+mj-ea"/>
                <a:cs typeface="新細明體" pitchFamily="18" charset="-120"/>
              </a:rPr>
              <a:t>α</a:t>
            </a:r>
            <a:r>
              <a:rPr kumimoji="1" lang="zh-TW" altLang="zh-TW" sz="2800" b="0" i="0" u="none" strike="noStrike" cap="none" normalizeH="0" baseline="-25000" dirty="0" smtClean="0">
                <a:ln>
                  <a:noFill/>
                </a:ln>
                <a:solidFill>
                  <a:schemeClr val="tx1"/>
                </a:solidFill>
                <a:effectLst/>
                <a:latin typeface="+mj-ea"/>
                <a:ea typeface="+mj-ea"/>
                <a:cs typeface="新細明體" pitchFamily="18" charset="-120"/>
              </a:rPr>
              <a:t> </a:t>
            </a:r>
            <a:r>
              <a:rPr kumimoji="1" lang="zh-TW" sz="2800" b="0" i="0" u="none" strike="noStrike" cap="none" normalizeH="0" baseline="0" dirty="0" smtClean="0">
                <a:ln>
                  <a:noFill/>
                </a:ln>
                <a:solidFill>
                  <a:schemeClr val="tx1"/>
                </a:solidFill>
                <a:effectLst/>
                <a:latin typeface="+mj-ea"/>
                <a:ea typeface="+mj-ea"/>
                <a:cs typeface="新細明體" pitchFamily="18" charset="-120"/>
              </a:rPr>
              <a:t>，則拒絕</a:t>
            </a:r>
            <a:r>
              <a:rPr kumimoji="1" lang="zh-TW" altLang="en-US" sz="2800" b="0" i="0" u="none" strike="noStrike" cap="none" normalizeH="0" baseline="0" dirty="0" smtClean="0">
                <a:ln>
                  <a:noFill/>
                </a:ln>
                <a:solidFill>
                  <a:schemeClr val="tx1"/>
                </a:solidFill>
                <a:effectLst/>
                <a:latin typeface="+mj-ea"/>
                <a:ea typeface="+mj-ea"/>
                <a:cs typeface="新細明體" pitchFamily="18" charset="-120"/>
              </a:rPr>
              <a:t> </a:t>
            </a:r>
            <a:r>
              <a:rPr kumimoji="1" lang="en-US" altLang="zh-TW" sz="2800" b="0" i="1" u="none" strike="noStrike" cap="none" normalizeH="0" baseline="0" dirty="0" smtClean="0">
                <a:ln>
                  <a:noFill/>
                </a:ln>
                <a:solidFill>
                  <a:schemeClr val="tx1"/>
                </a:solidFill>
                <a:effectLst/>
                <a:latin typeface="+mj-ea"/>
                <a:ea typeface="+mj-ea"/>
                <a:cs typeface="新細明體" pitchFamily="18" charset="-120"/>
              </a:rPr>
              <a:t>H</a:t>
            </a:r>
            <a:r>
              <a:rPr kumimoji="1" lang="en-US" altLang="zh-TW" sz="2800" b="0" i="0" u="none" strike="noStrike" cap="none" normalizeH="0" baseline="-25000" dirty="0" smtClean="0">
                <a:ln>
                  <a:noFill/>
                </a:ln>
                <a:solidFill>
                  <a:schemeClr val="tx1"/>
                </a:solidFill>
                <a:effectLst/>
                <a:latin typeface="+mj-ea"/>
                <a:ea typeface="+mj-ea"/>
                <a:cs typeface="新細明體" pitchFamily="18" charset="-120"/>
              </a:rPr>
              <a:t>0</a:t>
            </a:r>
            <a:r>
              <a:rPr kumimoji="1" lang="en-US" altLang="zh-TW" sz="2800" b="0" i="0" u="none" strike="noStrike" cap="none" normalizeH="0" baseline="0" dirty="0" smtClean="0">
                <a:ln>
                  <a:noFill/>
                </a:ln>
                <a:solidFill>
                  <a:schemeClr val="tx1"/>
                </a:solidFill>
                <a:effectLst>
                  <a:outerShdw blurRad="38100" dist="38100" dir="2700000" algn="tl">
                    <a:srgbClr val="C0C0C0"/>
                  </a:outerShdw>
                </a:effectLst>
                <a:latin typeface="+mj-ea"/>
                <a:ea typeface="+mj-ea"/>
                <a:cs typeface="新細明體" pitchFamily="18" charset="-120"/>
              </a:rPr>
              <a:t> </a:t>
            </a:r>
            <a:endParaRPr kumimoji="1" lang="zh-TW" altLang="zh-TW" sz="1800" b="0" i="0" u="none" strike="noStrike" cap="none" normalizeH="0" baseline="0" dirty="0" smtClean="0">
              <a:ln>
                <a:noFill/>
              </a:ln>
              <a:solidFill>
                <a:schemeClr val="tx1"/>
              </a:solidFill>
              <a:effectLst/>
              <a:latin typeface="+mj-ea"/>
              <a:ea typeface="+mj-ea"/>
              <a:cs typeface="新細明體" pitchFamily="18" charset="-120"/>
            </a:endParaRPr>
          </a:p>
        </p:txBody>
      </p:sp>
      <p:sp>
        <p:nvSpPr>
          <p:cNvPr id="132114" name="Text Box 18"/>
          <p:cNvSpPr txBox="1">
            <a:spLocks noChangeArrowheads="1"/>
          </p:cNvSpPr>
          <p:nvPr/>
        </p:nvSpPr>
        <p:spPr bwMode="auto">
          <a:xfrm>
            <a:off x="4139952" y="3573016"/>
            <a:ext cx="3680816" cy="523220"/>
          </a:xfrm>
          <a:prstGeom prst="rect">
            <a:avLst/>
          </a:prstGeom>
          <a:noFill/>
          <a:ln>
            <a:noFill/>
          </a:ln>
          <a:effectLst/>
          <a:extLst/>
        </p:spPr>
        <p:txBody>
          <a:bodyPr vert="horz" wrap="non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zh-TW" sz="2800" b="0" i="0" u="none" strike="noStrike" cap="none" normalizeH="0" baseline="0" dirty="0" smtClean="0">
                <a:ln>
                  <a:noFill/>
                </a:ln>
                <a:solidFill>
                  <a:schemeClr val="tx1"/>
                </a:solidFill>
                <a:effectLst/>
                <a:latin typeface="+mn-ea"/>
                <a:cs typeface="新細明體" pitchFamily="18" charset="-120"/>
              </a:rPr>
              <a:t>若</a:t>
            </a:r>
            <a:r>
              <a:rPr kumimoji="1" lang="en-US" altLang="zh-TW" sz="2800" i="1" dirty="0" smtClean="0">
                <a:latin typeface="+mn-ea"/>
                <a:cs typeface="新細明體" pitchFamily="18" charset="-120"/>
              </a:rPr>
              <a:t>z</a:t>
            </a:r>
            <a:r>
              <a:rPr kumimoji="1" lang="zh-TW" altLang="zh-TW" sz="2800" b="0" i="0" u="none" strike="noStrike" cap="none" normalizeH="0" baseline="0" dirty="0" smtClean="0">
                <a:ln>
                  <a:noFill/>
                </a:ln>
                <a:solidFill>
                  <a:schemeClr val="tx1"/>
                </a:solidFill>
                <a:effectLst/>
                <a:latin typeface="+mn-ea"/>
                <a:cs typeface="新細明體" pitchFamily="18" charset="-120"/>
              </a:rPr>
              <a:t> </a:t>
            </a:r>
            <a:r>
              <a:rPr kumimoji="1" lang="en-US" altLang="zh-TW" sz="2800" b="0" i="0" strike="noStrike" cap="none" normalizeH="0" baseline="0" dirty="0" smtClean="0">
                <a:ln>
                  <a:noFill/>
                </a:ln>
                <a:solidFill>
                  <a:schemeClr val="tx1"/>
                </a:solidFill>
                <a:effectLst/>
                <a:latin typeface="+mn-ea"/>
                <a:cs typeface="新細明體" pitchFamily="18" charset="-120"/>
              </a:rPr>
              <a:t>&lt;</a:t>
            </a:r>
            <a:r>
              <a:rPr kumimoji="1" lang="en-US" altLang="zh-TW" sz="2800" b="0" i="0" u="none" strike="noStrike" cap="none" normalizeH="0" baseline="0" dirty="0" smtClean="0">
                <a:ln>
                  <a:noFill/>
                </a:ln>
                <a:solidFill>
                  <a:schemeClr val="tx1"/>
                </a:solidFill>
                <a:effectLst>
                  <a:outerShdw blurRad="38100" dist="38100" dir="2700000" algn="tl">
                    <a:srgbClr val="C0C0C0"/>
                  </a:outerShdw>
                </a:effectLst>
                <a:latin typeface="+mn-ea"/>
                <a:cs typeface="新細明體" pitchFamily="18" charset="-120"/>
              </a:rPr>
              <a:t> </a:t>
            </a:r>
            <a:r>
              <a:rPr kumimoji="1" lang="en-US" altLang="zh-TW" sz="2800" b="0" i="0" u="none" strike="noStrike" cap="none" normalizeH="0" baseline="0" dirty="0" smtClean="0">
                <a:ln>
                  <a:noFill/>
                </a:ln>
                <a:solidFill>
                  <a:schemeClr val="tx1"/>
                </a:solidFill>
                <a:effectLst/>
                <a:latin typeface="+mn-ea"/>
                <a:cs typeface="新細明體" pitchFamily="18" charset="-120"/>
              </a:rPr>
              <a:t>-</a:t>
            </a:r>
            <a:r>
              <a:rPr kumimoji="1" lang="en-US" altLang="zh-TW" sz="2800" i="1" dirty="0" err="1" smtClean="0">
                <a:latin typeface="+mn-ea"/>
                <a:cs typeface="新細明體" pitchFamily="18" charset="-120"/>
              </a:rPr>
              <a:t>z</a:t>
            </a:r>
            <a:r>
              <a:rPr kumimoji="1" lang="en-US" altLang="zh-TW" sz="2800" b="0" i="1" u="none" strike="noStrike" cap="none" normalizeH="0" baseline="-25000" dirty="0" err="1" smtClean="0">
                <a:ln>
                  <a:noFill/>
                </a:ln>
                <a:solidFill>
                  <a:schemeClr val="tx1"/>
                </a:solidFill>
                <a:effectLst/>
                <a:latin typeface="+mn-ea"/>
                <a:cs typeface="新細明體" pitchFamily="18" charset="-120"/>
              </a:rPr>
              <a:t>α</a:t>
            </a:r>
            <a:r>
              <a:rPr kumimoji="1" lang="zh-TW" sz="2800" b="0" i="0" u="none" strike="noStrike" cap="none" normalizeH="0" baseline="0" dirty="0" smtClean="0">
                <a:ln>
                  <a:noFill/>
                </a:ln>
                <a:solidFill>
                  <a:schemeClr val="tx1"/>
                </a:solidFill>
                <a:effectLst/>
                <a:latin typeface="+mn-ea"/>
                <a:cs typeface="新細明體" pitchFamily="18" charset="-120"/>
              </a:rPr>
              <a:t>，則拒絕</a:t>
            </a:r>
            <a:r>
              <a:rPr kumimoji="1" lang="zh-TW" altLang="en-US" sz="2800" b="0" i="0" u="none" strike="noStrike" cap="none" normalizeH="0" baseline="0" dirty="0" smtClean="0">
                <a:ln>
                  <a:noFill/>
                </a:ln>
                <a:solidFill>
                  <a:schemeClr val="tx1"/>
                </a:solidFill>
                <a:effectLst/>
                <a:latin typeface="+mn-ea"/>
                <a:cs typeface="新細明體" pitchFamily="18" charset="-120"/>
              </a:rPr>
              <a:t> </a:t>
            </a:r>
            <a:r>
              <a:rPr kumimoji="1" lang="en-US" altLang="zh-TW" sz="2800" b="0" i="1" u="none" strike="noStrike" cap="none" normalizeH="0" baseline="0" dirty="0" smtClean="0">
                <a:ln>
                  <a:noFill/>
                </a:ln>
                <a:solidFill>
                  <a:schemeClr val="tx1"/>
                </a:solidFill>
                <a:effectLst/>
                <a:latin typeface="+mn-ea"/>
                <a:cs typeface="新細明體" pitchFamily="18" charset="-120"/>
              </a:rPr>
              <a:t>H</a:t>
            </a:r>
            <a:r>
              <a:rPr kumimoji="1" lang="en-US" altLang="zh-TW" sz="2800" b="0" i="0" u="none" strike="noStrike" cap="none" normalizeH="0" baseline="-25000" dirty="0" smtClean="0">
                <a:ln>
                  <a:noFill/>
                </a:ln>
                <a:solidFill>
                  <a:schemeClr val="tx1"/>
                </a:solidFill>
                <a:effectLst/>
                <a:latin typeface="+mn-ea"/>
                <a:cs typeface="新細明體" pitchFamily="18" charset="-120"/>
              </a:rPr>
              <a:t>0</a:t>
            </a:r>
            <a:r>
              <a:rPr kumimoji="1" lang="en-US" altLang="zh-TW" sz="2800" b="0" i="0" u="none" strike="noStrike" cap="none" normalizeH="0" baseline="0" dirty="0" smtClean="0">
                <a:ln>
                  <a:noFill/>
                </a:ln>
                <a:solidFill>
                  <a:schemeClr val="tx1"/>
                </a:solidFill>
                <a:effectLst>
                  <a:outerShdw blurRad="38100" dist="38100" dir="2700000" algn="tl">
                    <a:srgbClr val="C0C0C0"/>
                  </a:outerShdw>
                </a:effectLst>
                <a:latin typeface="Times New Roman" pitchFamily="18" charset="0"/>
                <a:ea typeface="標楷體" pitchFamily="65" charset="-120"/>
                <a:cs typeface="新細明體" pitchFamily="18" charset="-120"/>
              </a:rPr>
              <a:t> </a:t>
            </a:r>
            <a:endParaRPr kumimoji="1" lang="zh-TW" altLang="zh-TW"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p:txBody>
      </p:sp>
      <p:sp>
        <p:nvSpPr>
          <p:cNvPr id="132115" name="Text Box 19"/>
          <p:cNvSpPr txBox="1">
            <a:spLocks noChangeArrowheads="1"/>
          </p:cNvSpPr>
          <p:nvPr/>
        </p:nvSpPr>
        <p:spPr bwMode="auto">
          <a:xfrm>
            <a:off x="1403648" y="5589240"/>
            <a:ext cx="5855518" cy="523220"/>
          </a:xfrm>
          <a:prstGeom prst="rect">
            <a:avLst/>
          </a:prstGeom>
          <a:noFill/>
          <a:ln>
            <a:noFill/>
          </a:ln>
          <a:effectLst/>
          <a:extLst/>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zh-TW" sz="2800" b="0" i="0" u="none" strike="noStrike" cap="none" normalizeH="0" baseline="0" dirty="0" smtClean="0">
                <a:ln>
                  <a:noFill/>
                </a:ln>
                <a:solidFill>
                  <a:schemeClr val="tx1"/>
                </a:solidFill>
                <a:effectLst/>
                <a:latin typeface="+mj-ea"/>
                <a:ea typeface="+mj-ea"/>
                <a:cs typeface="新細明體" pitchFamily="18" charset="-120"/>
              </a:rPr>
              <a:t>若</a:t>
            </a:r>
            <a:r>
              <a:rPr kumimoji="1" lang="en-US" altLang="zh-TW" sz="2800" i="1" dirty="0" smtClean="0">
                <a:latin typeface="+mj-ea"/>
                <a:ea typeface="+mj-ea"/>
                <a:cs typeface="新細明體" pitchFamily="18" charset="-120"/>
              </a:rPr>
              <a:t>z</a:t>
            </a:r>
            <a:r>
              <a:rPr kumimoji="1" lang="en-US" altLang="zh-TW" sz="2800" b="0" i="0" u="none" strike="noStrike" cap="none" normalizeH="0" baseline="0" dirty="0" smtClean="0">
                <a:ln>
                  <a:noFill/>
                </a:ln>
                <a:solidFill>
                  <a:schemeClr val="tx1"/>
                </a:solidFill>
                <a:effectLst/>
                <a:latin typeface="+mj-ea"/>
                <a:ea typeface="+mj-ea"/>
                <a:cs typeface="新細明體" pitchFamily="18" charset="-120"/>
              </a:rPr>
              <a:t> </a:t>
            </a:r>
            <a:r>
              <a:rPr kumimoji="1" lang="zh-TW" altLang="zh-TW" sz="2800" b="0" i="0" u="none" strike="noStrike" cap="none" normalizeH="0" baseline="0" dirty="0" smtClean="0">
                <a:ln>
                  <a:noFill/>
                </a:ln>
                <a:solidFill>
                  <a:schemeClr val="tx1"/>
                </a:solidFill>
                <a:effectLst/>
                <a:latin typeface="+mj-ea"/>
                <a:ea typeface="+mj-ea"/>
                <a:cs typeface="新細明體" pitchFamily="18" charset="-120"/>
              </a:rPr>
              <a:t> </a:t>
            </a:r>
            <a:r>
              <a:rPr kumimoji="1" lang="en-US" altLang="zh-TW" sz="2800" dirty="0" smtClean="0">
                <a:latin typeface="+mj-ea"/>
                <a:ea typeface="+mj-ea"/>
                <a:cs typeface="新細明體" pitchFamily="18" charset="-120"/>
              </a:rPr>
              <a:t>&lt;</a:t>
            </a:r>
            <a:r>
              <a:rPr kumimoji="1" lang="en-US" altLang="zh-TW" sz="2800" b="0" i="0" u="none" strike="noStrike" cap="none" normalizeH="0" baseline="0" dirty="0" smtClean="0">
                <a:ln>
                  <a:noFill/>
                </a:ln>
                <a:solidFill>
                  <a:schemeClr val="tx1"/>
                </a:solidFill>
                <a:effectLst/>
                <a:latin typeface="+mj-ea"/>
                <a:ea typeface="+mj-ea"/>
                <a:cs typeface="新細明體" pitchFamily="18" charset="-120"/>
              </a:rPr>
              <a:t> -</a:t>
            </a:r>
            <a:r>
              <a:rPr kumimoji="1" lang="en-US" altLang="zh-TW" sz="2800" i="1" dirty="0" err="1" smtClean="0">
                <a:latin typeface="+mj-ea"/>
                <a:ea typeface="+mj-ea"/>
                <a:cs typeface="新細明體" pitchFamily="18" charset="-120"/>
              </a:rPr>
              <a:t>z</a:t>
            </a:r>
            <a:r>
              <a:rPr kumimoji="1" lang="en-US" altLang="zh-TW" sz="2800" b="0" i="1" u="none" strike="noStrike" cap="none" normalizeH="0" baseline="-25000" dirty="0" err="1" smtClean="0">
                <a:ln>
                  <a:noFill/>
                </a:ln>
                <a:solidFill>
                  <a:schemeClr val="tx1"/>
                </a:solidFill>
                <a:effectLst/>
                <a:latin typeface="+mj-ea"/>
                <a:ea typeface="+mj-ea"/>
                <a:cs typeface="新細明體" pitchFamily="18" charset="-120"/>
              </a:rPr>
              <a:t>α</a:t>
            </a:r>
            <a:r>
              <a:rPr kumimoji="1" lang="en-US" altLang="zh-TW" sz="2800" b="0" i="0" u="none" strike="noStrike" cap="none" normalizeH="0" baseline="-25000" dirty="0" smtClean="0">
                <a:ln>
                  <a:noFill/>
                </a:ln>
                <a:solidFill>
                  <a:schemeClr val="tx1"/>
                </a:solidFill>
                <a:effectLst/>
                <a:latin typeface="+mj-ea"/>
                <a:ea typeface="+mj-ea"/>
                <a:cs typeface="新細明體" pitchFamily="18" charset="-120"/>
              </a:rPr>
              <a:t>/2 </a:t>
            </a:r>
            <a:r>
              <a:rPr kumimoji="1" lang="zh-TW" altLang="zh-TW" sz="2800" b="0" i="0" u="none" strike="noStrike" cap="none" normalizeH="0" baseline="-25000" dirty="0" smtClean="0">
                <a:ln>
                  <a:noFill/>
                </a:ln>
                <a:solidFill>
                  <a:schemeClr val="tx1"/>
                </a:solidFill>
                <a:effectLst/>
                <a:latin typeface="+mj-ea"/>
                <a:ea typeface="+mj-ea"/>
                <a:cs typeface="新細明體" pitchFamily="18" charset="-120"/>
              </a:rPr>
              <a:t> </a:t>
            </a:r>
            <a:r>
              <a:rPr kumimoji="1" lang="zh-TW" sz="2800" b="0" i="0" u="none" strike="noStrike" cap="none" normalizeH="0" baseline="0" dirty="0" smtClean="0">
                <a:ln>
                  <a:noFill/>
                </a:ln>
                <a:solidFill>
                  <a:schemeClr val="tx1"/>
                </a:solidFill>
                <a:effectLst/>
                <a:latin typeface="+mj-ea"/>
                <a:ea typeface="+mj-ea"/>
                <a:cs typeface="新細明體" pitchFamily="18" charset="-120"/>
              </a:rPr>
              <a:t>或</a:t>
            </a:r>
            <a:r>
              <a:rPr kumimoji="1" lang="zh-TW" altLang="en-US" sz="2800" b="0" i="0" u="none" strike="noStrike" cap="none" normalizeH="0" baseline="0" dirty="0" smtClean="0">
                <a:ln>
                  <a:noFill/>
                </a:ln>
                <a:solidFill>
                  <a:schemeClr val="tx1"/>
                </a:solidFill>
                <a:effectLst/>
                <a:latin typeface="+mj-ea"/>
                <a:ea typeface="+mj-ea"/>
                <a:cs typeface="新細明體" pitchFamily="18" charset="-120"/>
              </a:rPr>
              <a:t>  </a:t>
            </a:r>
            <a:r>
              <a:rPr kumimoji="1" lang="en-US" altLang="zh-TW" sz="2800" i="1" dirty="0" smtClean="0">
                <a:latin typeface="+mj-ea"/>
                <a:ea typeface="+mj-ea"/>
                <a:cs typeface="新細明體" pitchFamily="18" charset="-120"/>
              </a:rPr>
              <a:t>z</a:t>
            </a:r>
            <a:r>
              <a:rPr kumimoji="1" lang="en-US" altLang="zh-TW" sz="2800" b="0" i="0" u="none" strike="noStrike" cap="none" normalizeH="0" baseline="0" dirty="0" smtClean="0">
                <a:ln>
                  <a:noFill/>
                </a:ln>
                <a:solidFill>
                  <a:schemeClr val="tx1"/>
                </a:solidFill>
                <a:effectLst/>
                <a:latin typeface="+mj-ea"/>
                <a:ea typeface="+mj-ea"/>
                <a:cs typeface="新細明體" pitchFamily="18" charset="-120"/>
              </a:rPr>
              <a:t> &gt; </a:t>
            </a:r>
            <a:r>
              <a:rPr kumimoji="1" lang="en-US" altLang="zh-TW" sz="2800" i="1" dirty="0" err="1" smtClean="0">
                <a:latin typeface="+mj-ea"/>
                <a:ea typeface="+mj-ea"/>
                <a:cs typeface="新細明體" pitchFamily="18" charset="-120"/>
              </a:rPr>
              <a:t>z</a:t>
            </a:r>
            <a:r>
              <a:rPr kumimoji="1" lang="en-US" altLang="zh-TW" sz="2800" b="0" i="1" u="none" strike="noStrike" cap="none" normalizeH="0" baseline="-25000" dirty="0" err="1" smtClean="0">
                <a:ln>
                  <a:noFill/>
                </a:ln>
                <a:solidFill>
                  <a:schemeClr val="tx1"/>
                </a:solidFill>
                <a:effectLst/>
                <a:latin typeface="+mj-ea"/>
                <a:ea typeface="+mj-ea"/>
                <a:cs typeface="新細明體" pitchFamily="18" charset="-120"/>
              </a:rPr>
              <a:t>α</a:t>
            </a:r>
            <a:r>
              <a:rPr kumimoji="1" lang="en-US" altLang="zh-TW" sz="2800" b="0" i="0" u="none" strike="noStrike" cap="none" normalizeH="0" baseline="-25000" dirty="0" smtClean="0">
                <a:ln>
                  <a:noFill/>
                </a:ln>
                <a:solidFill>
                  <a:schemeClr val="tx1"/>
                </a:solidFill>
                <a:effectLst/>
                <a:latin typeface="+mj-ea"/>
                <a:ea typeface="+mj-ea"/>
                <a:cs typeface="新細明體" pitchFamily="18" charset="-120"/>
              </a:rPr>
              <a:t>/2</a:t>
            </a:r>
            <a:r>
              <a:rPr kumimoji="1" lang="zh-TW" sz="2800" b="0" i="0" u="none" strike="noStrike" cap="none" normalizeH="0" baseline="0" dirty="0" smtClean="0">
                <a:ln>
                  <a:noFill/>
                </a:ln>
                <a:solidFill>
                  <a:schemeClr val="tx1"/>
                </a:solidFill>
                <a:effectLst/>
                <a:latin typeface="+mj-ea"/>
                <a:ea typeface="+mj-ea"/>
                <a:cs typeface="新細明體" pitchFamily="18" charset="-120"/>
              </a:rPr>
              <a:t>，則拒絕</a:t>
            </a:r>
            <a:r>
              <a:rPr kumimoji="1" lang="zh-TW" altLang="en-US" sz="2800" b="0" i="0" u="none" strike="noStrike" cap="none" normalizeH="0" baseline="0" dirty="0" smtClean="0">
                <a:ln>
                  <a:noFill/>
                </a:ln>
                <a:solidFill>
                  <a:schemeClr val="tx1"/>
                </a:solidFill>
                <a:effectLst>
                  <a:outerShdw blurRad="38100" dist="38100" dir="2700000" algn="tl">
                    <a:srgbClr val="C0C0C0"/>
                  </a:outerShdw>
                </a:effectLst>
                <a:latin typeface="+mj-ea"/>
                <a:ea typeface="+mj-ea"/>
                <a:cs typeface="新細明體" pitchFamily="18" charset="-120"/>
              </a:rPr>
              <a:t> </a:t>
            </a:r>
            <a:r>
              <a:rPr kumimoji="1" lang="en-US" altLang="zh-TW" sz="2800" b="0" i="1" u="none" strike="noStrike" cap="none" normalizeH="0" baseline="0" dirty="0" smtClean="0">
                <a:ln>
                  <a:noFill/>
                </a:ln>
                <a:solidFill>
                  <a:schemeClr val="tx1"/>
                </a:solidFill>
                <a:effectLst/>
                <a:latin typeface="+mj-ea"/>
                <a:ea typeface="+mj-ea"/>
                <a:cs typeface="新細明體" pitchFamily="18" charset="-120"/>
              </a:rPr>
              <a:t>H</a:t>
            </a:r>
            <a:r>
              <a:rPr kumimoji="1" lang="en-US" altLang="zh-TW" sz="2800" b="0" i="0" u="none" strike="noStrike" cap="none" normalizeH="0" baseline="-25000" dirty="0" smtClean="0">
                <a:ln>
                  <a:noFill/>
                </a:ln>
                <a:solidFill>
                  <a:schemeClr val="tx1"/>
                </a:solidFill>
                <a:effectLst/>
                <a:latin typeface="+mj-ea"/>
                <a:ea typeface="+mj-ea"/>
                <a:cs typeface="新細明體" pitchFamily="18" charset="-120"/>
              </a:rPr>
              <a:t>0</a:t>
            </a:r>
            <a:r>
              <a:rPr kumimoji="1" lang="en-US" altLang="zh-TW" sz="2800" b="0" i="0" u="none" strike="noStrike" cap="none" normalizeH="0" baseline="0" dirty="0" smtClean="0">
                <a:ln>
                  <a:noFill/>
                </a:ln>
                <a:solidFill>
                  <a:schemeClr val="tx1"/>
                </a:solidFill>
                <a:effectLst>
                  <a:outerShdw blurRad="38100" dist="38100" dir="2700000" algn="tl">
                    <a:srgbClr val="C0C0C0"/>
                  </a:outerShdw>
                </a:effectLst>
                <a:latin typeface="+mj-ea"/>
                <a:ea typeface="+mj-ea"/>
                <a:cs typeface="新細明體" pitchFamily="18" charset="-120"/>
              </a:rPr>
              <a:t> </a:t>
            </a:r>
            <a:endParaRPr kumimoji="1" lang="zh-TW" altLang="zh-TW" sz="1800" b="0" i="0" u="none" strike="noStrike" cap="none" normalizeH="0" baseline="0" dirty="0" smtClean="0">
              <a:ln>
                <a:noFill/>
              </a:ln>
              <a:solidFill>
                <a:schemeClr val="tx1"/>
              </a:solidFill>
              <a:effectLst/>
              <a:latin typeface="+mj-ea"/>
              <a:ea typeface="+mj-ea"/>
              <a:cs typeface="新細明體" pitchFamily="18" charset="-120"/>
            </a:endParaRPr>
          </a:p>
        </p:txBody>
      </p:sp>
      <p:sp>
        <p:nvSpPr>
          <p:cNvPr id="15368" name="Text Box 8"/>
          <p:cNvSpPr txBox="1">
            <a:spLocks noChangeArrowheads="1"/>
          </p:cNvSpPr>
          <p:nvPr/>
        </p:nvSpPr>
        <p:spPr bwMode="auto">
          <a:xfrm>
            <a:off x="683568" y="3573016"/>
            <a:ext cx="3082896" cy="461665"/>
          </a:xfrm>
          <a:prstGeom prst="rect">
            <a:avLst/>
          </a:prstGeom>
          <a:noFill/>
          <a:ln w="12700">
            <a:noFill/>
            <a:miter lim="800000"/>
            <a:headEnd/>
            <a:tailEnd/>
          </a:ln>
          <a:effectLst/>
        </p:spPr>
        <p:txBody>
          <a:bodyPr vert="horz" wrap="none" lIns="91440" tIns="45720" rIns="91440" bIns="45720" numCol="1" anchor="t" anchorCtr="0" compatLnSpc="1">
            <a:prstTxWarp prst="textNoShape">
              <a:avLst/>
            </a:prstTxWarp>
            <a:spAutoFit/>
          </a:bodyPr>
          <a:lstStyle/>
          <a:p>
            <a:pPr algn="ctr" fontAlgn="base">
              <a:spcBef>
                <a:spcPct val="0"/>
              </a:spcBef>
              <a:spcAft>
                <a:spcPct val="0"/>
              </a:spcAft>
            </a:pPr>
            <a:r>
              <a:rPr kumimoji="1" lang="en-US" altLang="zh-TW" sz="2400" i="1" dirty="0" smtClean="0">
                <a:latin typeface="Book Antiqua" pitchFamily="18" charset="0"/>
                <a:ea typeface="新細明體" pitchFamily="18" charset="-120"/>
                <a:cs typeface="新細明體" pitchFamily="18" charset="-120"/>
              </a:rPr>
              <a:t>H</a:t>
            </a:r>
            <a:r>
              <a:rPr kumimoji="1" lang="en-US" altLang="zh-TW" sz="2400" baseline="-25000" dirty="0" smtClean="0">
                <a:latin typeface="Book Antiqua" pitchFamily="18" charset="0"/>
                <a:ea typeface="新細明體" pitchFamily="18" charset="-120"/>
                <a:cs typeface="新細明體" pitchFamily="18" charset="-120"/>
              </a:rPr>
              <a:t>0</a:t>
            </a:r>
            <a:r>
              <a:rPr kumimoji="1" lang="en-US" altLang="zh-TW" sz="2400" dirty="0" smtClean="0">
                <a:latin typeface="Book Antiqua" pitchFamily="18" charset="0"/>
                <a:ea typeface="新細明體" pitchFamily="18" charset="-120"/>
                <a:cs typeface="新細明體" pitchFamily="18" charset="-120"/>
              </a:rPr>
              <a:t>:  </a:t>
            </a:r>
            <a:r>
              <a:rPr kumimoji="1" lang="en-US" altLang="zh-TW" sz="2400" i="1" dirty="0" smtClean="0">
                <a:latin typeface="Symbol" pitchFamily="18" charset="2"/>
                <a:ea typeface="新細明體" pitchFamily="18" charset="-120"/>
                <a:cs typeface="新細明體" pitchFamily="18" charset="-120"/>
              </a:rPr>
              <a:t></a:t>
            </a:r>
            <a:r>
              <a:rPr kumimoji="1" lang="en-US" altLang="zh-TW" sz="2400" dirty="0" smtClean="0">
                <a:latin typeface="Symbol" pitchFamily="18" charset="2"/>
                <a:ea typeface="新細明體" pitchFamily="18" charset="-120"/>
                <a:cs typeface="新細明體" pitchFamily="18" charset="-120"/>
              </a:rPr>
              <a:t></a:t>
            </a:r>
            <a:r>
              <a:rPr kumimoji="1" lang="en-US" altLang="zh-TW" sz="2400" u="sng" dirty="0" smtClean="0">
                <a:latin typeface="Symbol" pitchFamily="18" charset="2"/>
                <a:ea typeface="新細明體" pitchFamily="18" charset="-120"/>
                <a:cs typeface="新細明體" pitchFamily="18" charset="-120"/>
              </a:rPr>
              <a:t></a:t>
            </a:r>
            <a:r>
              <a:rPr kumimoji="1" lang="en-US" altLang="zh-TW" sz="2400" dirty="0" smtClean="0">
                <a:latin typeface="Symbol" pitchFamily="18" charset="2"/>
                <a:ea typeface="新細明體" pitchFamily="18" charset="-120"/>
                <a:cs typeface="新細明體" pitchFamily="18" charset="-120"/>
              </a:rPr>
              <a:t></a:t>
            </a:r>
            <a:r>
              <a:rPr kumimoji="1" lang="en-US" altLang="zh-TW" sz="2400" i="1" dirty="0" smtClean="0">
                <a:latin typeface="Symbol" pitchFamily="18" charset="2"/>
                <a:ea typeface="新細明體" pitchFamily="18" charset="-120"/>
                <a:cs typeface="新細明體" pitchFamily="18" charset="-120"/>
              </a:rPr>
              <a:t></a:t>
            </a:r>
            <a:r>
              <a:rPr kumimoji="1" lang="en-US" altLang="zh-TW" sz="2400" baseline="-25000" dirty="0" smtClean="0">
                <a:latin typeface="Symbol" pitchFamily="18" charset="2"/>
                <a:ea typeface="新細明體" pitchFamily="18" charset="-120"/>
                <a:cs typeface="新細明體" pitchFamily="18" charset="-120"/>
              </a:rPr>
              <a:t></a:t>
            </a:r>
            <a:r>
              <a:rPr kumimoji="1" lang="zh-TW" altLang="en-US" dirty="0" smtClean="0">
                <a:latin typeface="Arial" pitchFamily="34" charset="0"/>
                <a:ea typeface="新細明體" pitchFamily="18" charset="-120"/>
                <a:cs typeface="新細明體" pitchFamily="18" charset="-120"/>
              </a:rPr>
              <a:t>   </a:t>
            </a:r>
            <a:r>
              <a:rPr kumimoji="1" lang="en-US" altLang="zh-TW" sz="2400" b="0" i="1" u="none" strike="noStrike" cap="none" normalizeH="0" baseline="0" dirty="0" smtClean="0">
                <a:ln>
                  <a:noFill/>
                </a:ln>
                <a:solidFill>
                  <a:schemeClr val="tx1"/>
                </a:solidFill>
                <a:latin typeface="Book Antiqua" pitchFamily="18" charset="0"/>
                <a:ea typeface="新細明體" pitchFamily="18" charset="-120"/>
                <a:cs typeface="新細明體" pitchFamily="18" charset="-120"/>
              </a:rPr>
              <a:t>H</a:t>
            </a:r>
            <a:r>
              <a:rPr kumimoji="1" lang="en-US" altLang="zh-TW" sz="2400" baseline="-25000" dirty="0" smtClean="0">
                <a:latin typeface="Book Antiqua" pitchFamily="18" charset="0"/>
                <a:ea typeface="新細明體" pitchFamily="18" charset="-120"/>
                <a:cs typeface="新細明體" pitchFamily="18" charset="-120"/>
              </a:rPr>
              <a:t>1</a:t>
            </a:r>
            <a:r>
              <a:rPr kumimoji="1" lang="en-US" altLang="zh-TW" sz="2400" b="0" i="0" u="none" strike="noStrike" cap="none" normalizeH="0" baseline="0" dirty="0" smtClean="0">
                <a:ln>
                  <a:noFill/>
                </a:ln>
                <a:solidFill>
                  <a:schemeClr val="tx1"/>
                </a:solidFill>
                <a:latin typeface="Book Antiqua" pitchFamily="18" charset="0"/>
                <a:ea typeface="新細明體" pitchFamily="18" charset="-120"/>
                <a:cs typeface="新細明體" pitchFamily="18" charset="-120"/>
              </a:rPr>
              <a:t>:  </a:t>
            </a:r>
            <a:r>
              <a:rPr kumimoji="1" lang="en-US" altLang="zh-TW" sz="2400" b="0" i="1" u="none" strike="noStrike" cap="none" normalizeH="0" baseline="0" dirty="0" smtClean="0">
                <a:ln>
                  <a:noFill/>
                </a:ln>
                <a:solidFill>
                  <a:schemeClr val="tx1"/>
                </a:solidFill>
                <a:latin typeface="Symbol" pitchFamily="18" charset="2"/>
                <a:ea typeface="新細明體" pitchFamily="18" charset="-120"/>
                <a:cs typeface="新細明體" pitchFamily="18" charset="-120"/>
              </a:rPr>
              <a:t></a:t>
            </a:r>
            <a:r>
              <a:rPr kumimoji="1" lang="en-US" altLang="zh-TW" sz="2400" b="0" i="0" u="none" strike="noStrike" cap="none" normalizeH="0" baseline="0" dirty="0" smtClean="0">
                <a:ln>
                  <a:noFill/>
                </a:ln>
                <a:solidFill>
                  <a:schemeClr val="tx1"/>
                </a:solidFill>
                <a:latin typeface="Symbol" pitchFamily="18" charset="2"/>
                <a:ea typeface="新細明體" pitchFamily="18" charset="-120"/>
                <a:cs typeface="新細明體" pitchFamily="18" charset="-120"/>
              </a:rPr>
              <a:t></a:t>
            </a:r>
            <a:r>
              <a:rPr kumimoji="1" lang="en-US" altLang="zh-TW" sz="2400" dirty="0" smtClean="0">
                <a:latin typeface="Symbol" pitchFamily="18" charset="2"/>
                <a:ea typeface="新細明體" pitchFamily="18" charset="-120"/>
                <a:cs typeface="新細明體" pitchFamily="18" charset="-120"/>
              </a:rPr>
              <a:t>&lt;</a:t>
            </a:r>
            <a:r>
              <a:rPr kumimoji="1" lang="en-US" altLang="zh-TW" sz="2400" b="0" i="0" u="none" strike="noStrike" cap="none" normalizeH="0" baseline="0" dirty="0" smtClean="0">
                <a:ln>
                  <a:noFill/>
                </a:ln>
                <a:solidFill>
                  <a:schemeClr val="tx1"/>
                </a:solidFill>
                <a:latin typeface="Symbol" pitchFamily="18" charset="2"/>
                <a:ea typeface="新細明體" pitchFamily="18" charset="-120"/>
                <a:cs typeface="新細明體" pitchFamily="18" charset="-120"/>
              </a:rPr>
              <a:t></a:t>
            </a:r>
            <a:r>
              <a:rPr kumimoji="1" lang="en-US" altLang="zh-TW" sz="2400" b="0" i="1" u="none" strike="noStrike" cap="none" normalizeH="0" baseline="0" dirty="0" smtClean="0">
                <a:ln>
                  <a:noFill/>
                </a:ln>
                <a:solidFill>
                  <a:schemeClr val="tx1"/>
                </a:solidFill>
                <a:latin typeface="Symbol" pitchFamily="18" charset="2"/>
                <a:ea typeface="新細明體" pitchFamily="18" charset="-120"/>
                <a:cs typeface="新細明體" pitchFamily="18" charset="-120"/>
              </a:rPr>
              <a:t></a:t>
            </a:r>
            <a:r>
              <a:rPr kumimoji="1" lang="en-US" altLang="zh-TW" sz="2400" b="0" i="0" u="none" strike="noStrike" cap="none" normalizeH="0" baseline="-25000" dirty="0" smtClean="0">
                <a:ln>
                  <a:noFill/>
                </a:ln>
                <a:solidFill>
                  <a:schemeClr val="tx1"/>
                </a:solidFill>
                <a:latin typeface="Symbol" pitchFamily="18" charset="2"/>
                <a:ea typeface="新細明體" pitchFamily="18" charset="-120"/>
                <a:cs typeface="新細明體" pitchFamily="18" charset="-120"/>
              </a:rPr>
              <a:t></a:t>
            </a:r>
            <a:endParaRPr kumimoji="1" lang="zh-TW" altLang="zh-TW" sz="1800" b="0" i="0" u="none" strike="noStrike" cap="none" normalizeH="0" baseline="0" dirty="0" smtClean="0">
              <a:ln>
                <a:noFill/>
              </a:ln>
              <a:solidFill>
                <a:schemeClr val="tx1"/>
              </a:solidFill>
              <a:latin typeface="Arial" pitchFamily="34" charset="0"/>
              <a:ea typeface="新細明體" pitchFamily="18" charset="-120"/>
              <a:cs typeface="新細明體" pitchFamily="18" charset="-120"/>
            </a:endParaRPr>
          </a:p>
        </p:txBody>
      </p:sp>
      <p:sp>
        <p:nvSpPr>
          <p:cNvPr id="15369" name="Text Box 9"/>
          <p:cNvSpPr txBox="1">
            <a:spLocks noChangeArrowheads="1"/>
          </p:cNvSpPr>
          <p:nvPr/>
        </p:nvSpPr>
        <p:spPr bwMode="auto">
          <a:xfrm>
            <a:off x="683568" y="4221088"/>
            <a:ext cx="3082896" cy="461665"/>
          </a:xfrm>
          <a:prstGeom prst="rect">
            <a:avLst/>
          </a:prstGeom>
          <a:noFill/>
          <a:ln w="12700">
            <a:noFill/>
            <a:miter lim="800000"/>
            <a:headEnd/>
            <a:tailEnd/>
          </a:ln>
          <a:effectLst/>
        </p:spPr>
        <p:txBody>
          <a:bodyPr vert="horz" wrap="none" lIns="91440" tIns="45720" rIns="91440" bIns="45720" numCol="1" anchor="t" anchorCtr="0" compatLnSpc="1">
            <a:prstTxWarp prst="textNoShape">
              <a:avLst/>
            </a:prstTxWarp>
            <a:spAutoFit/>
          </a:bodyPr>
          <a:lstStyle/>
          <a:p>
            <a:pPr algn="ctr" fontAlgn="base">
              <a:spcBef>
                <a:spcPct val="0"/>
              </a:spcBef>
              <a:spcAft>
                <a:spcPct val="0"/>
              </a:spcAft>
            </a:pPr>
            <a:r>
              <a:rPr kumimoji="1" lang="en-US" altLang="zh-TW" sz="2400" i="1" dirty="0" smtClean="0">
                <a:latin typeface="Book Antiqua" pitchFamily="18" charset="0"/>
                <a:ea typeface="新細明體" pitchFamily="18" charset="-120"/>
                <a:cs typeface="新細明體" pitchFamily="18" charset="-120"/>
              </a:rPr>
              <a:t>H</a:t>
            </a:r>
            <a:r>
              <a:rPr kumimoji="1" lang="en-US" altLang="zh-TW" sz="2400" baseline="-25000" dirty="0" smtClean="0">
                <a:latin typeface="Book Antiqua" pitchFamily="18" charset="0"/>
                <a:ea typeface="新細明體" pitchFamily="18" charset="-120"/>
                <a:cs typeface="新細明體" pitchFamily="18" charset="-120"/>
              </a:rPr>
              <a:t>0</a:t>
            </a:r>
            <a:r>
              <a:rPr kumimoji="1" lang="en-US" altLang="zh-TW" sz="2400" dirty="0" smtClean="0">
                <a:latin typeface="Book Antiqua" pitchFamily="18" charset="0"/>
                <a:ea typeface="新細明體" pitchFamily="18" charset="-120"/>
                <a:cs typeface="新細明體" pitchFamily="18" charset="-120"/>
              </a:rPr>
              <a:t>:  </a:t>
            </a:r>
            <a:r>
              <a:rPr kumimoji="1" lang="en-US" altLang="zh-TW" sz="2400" i="1" dirty="0" smtClean="0">
                <a:latin typeface="Symbol" pitchFamily="18" charset="2"/>
                <a:ea typeface="新細明體" pitchFamily="18" charset="-120"/>
                <a:cs typeface="新細明體" pitchFamily="18" charset="-120"/>
              </a:rPr>
              <a:t></a:t>
            </a:r>
            <a:r>
              <a:rPr kumimoji="1" lang="en-US" altLang="zh-TW" sz="2400" dirty="0" smtClean="0">
                <a:latin typeface="Symbol" pitchFamily="18" charset="2"/>
                <a:ea typeface="新細明體" pitchFamily="18" charset="-120"/>
                <a:cs typeface="新細明體" pitchFamily="18" charset="-120"/>
              </a:rPr>
              <a:t></a:t>
            </a:r>
            <a:r>
              <a:rPr kumimoji="1" lang="en-US" altLang="zh-TW" sz="2400" u="sng" dirty="0" smtClean="0">
                <a:latin typeface="Symbol" pitchFamily="18" charset="2"/>
                <a:ea typeface="新細明體" pitchFamily="18" charset="-120"/>
                <a:cs typeface="新細明體" pitchFamily="18" charset="-120"/>
              </a:rPr>
              <a:t></a:t>
            </a:r>
            <a:r>
              <a:rPr kumimoji="1" lang="en-US" altLang="zh-TW" sz="2400" dirty="0" smtClean="0">
                <a:latin typeface="Symbol" pitchFamily="18" charset="2"/>
                <a:ea typeface="新細明體" pitchFamily="18" charset="-120"/>
                <a:cs typeface="新細明體" pitchFamily="18" charset="-120"/>
              </a:rPr>
              <a:t></a:t>
            </a:r>
            <a:r>
              <a:rPr kumimoji="1" lang="en-US" altLang="zh-TW" sz="2400" i="1" dirty="0" smtClean="0">
                <a:latin typeface="Symbol" pitchFamily="18" charset="2"/>
                <a:ea typeface="新細明體" pitchFamily="18" charset="-120"/>
                <a:cs typeface="新細明體" pitchFamily="18" charset="-120"/>
              </a:rPr>
              <a:t></a:t>
            </a:r>
            <a:r>
              <a:rPr kumimoji="1" lang="en-US" altLang="zh-TW" sz="2400" baseline="-25000" dirty="0" smtClean="0">
                <a:latin typeface="Symbol" pitchFamily="18" charset="2"/>
                <a:ea typeface="新細明體" pitchFamily="18" charset="-120"/>
                <a:cs typeface="新細明體" pitchFamily="18" charset="-120"/>
              </a:rPr>
              <a:t></a:t>
            </a:r>
            <a:r>
              <a:rPr kumimoji="1" lang="en-US" altLang="zh-TW" dirty="0" smtClean="0">
                <a:latin typeface="Arial" pitchFamily="34" charset="0"/>
                <a:ea typeface="新細明體" pitchFamily="18" charset="-120"/>
                <a:cs typeface="新細明體" pitchFamily="18" charset="-120"/>
              </a:rPr>
              <a:t>   </a:t>
            </a:r>
            <a:r>
              <a:rPr kumimoji="1" lang="en-US" altLang="zh-TW" sz="2400" b="0" i="1" u="none" strike="noStrike" cap="none" normalizeH="0" baseline="0" dirty="0" smtClean="0">
                <a:ln>
                  <a:noFill/>
                </a:ln>
                <a:solidFill>
                  <a:schemeClr val="tx1"/>
                </a:solidFill>
                <a:latin typeface="Book Antiqua" pitchFamily="18" charset="0"/>
                <a:ea typeface="新細明體" pitchFamily="18" charset="-120"/>
                <a:cs typeface="新細明體" pitchFamily="18" charset="-120"/>
              </a:rPr>
              <a:t>H</a:t>
            </a:r>
            <a:r>
              <a:rPr kumimoji="1" lang="en-US" altLang="zh-TW" sz="2400" baseline="-25000" dirty="0" smtClean="0">
                <a:latin typeface="Book Antiqua" pitchFamily="18" charset="0"/>
                <a:ea typeface="新細明體" pitchFamily="18" charset="-120"/>
                <a:cs typeface="新細明體" pitchFamily="18" charset="-120"/>
              </a:rPr>
              <a:t>1</a:t>
            </a:r>
            <a:r>
              <a:rPr kumimoji="1" lang="en-US" altLang="zh-TW" sz="2400" b="0" i="0" u="none" strike="noStrike" cap="none" normalizeH="0" baseline="0" dirty="0" smtClean="0">
                <a:ln>
                  <a:noFill/>
                </a:ln>
                <a:solidFill>
                  <a:schemeClr val="tx1"/>
                </a:solidFill>
                <a:latin typeface="Book Antiqua" pitchFamily="18" charset="0"/>
                <a:ea typeface="新細明體" pitchFamily="18" charset="-120"/>
                <a:cs typeface="新細明體" pitchFamily="18" charset="-120"/>
              </a:rPr>
              <a:t>:  </a:t>
            </a:r>
            <a:r>
              <a:rPr kumimoji="1" lang="en-US" altLang="zh-TW" sz="2400" b="0" i="1" u="none" strike="noStrike" cap="none" normalizeH="0" baseline="0" dirty="0" smtClean="0">
                <a:ln>
                  <a:noFill/>
                </a:ln>
                <a:solidFill>
                  <a:schemeClr val="tx1"/>
                </a:solidFill>
                <a:latin typeface="Symbol" pitchFamily="18" charset="2"/>
                <a:ea typeface="新細明體" pitchFamily="18" charset="-120"/>
                <a:cs typeface="新細明體" pitchFamily="18" charset="-120"/>
              </a:rPr>
              <a:t></a:t>
            </a:r>
            <a:r>
              <a:rPr kumimoji="1" lang="en-US" altLang="zh-TW" sz="2400" b="0" i="0" u="none" strike="noStrike" cap="none" normalizeH="0" baseline="0" dirty="0" smtClean="0">
                <a:ln>
                  <a:noFill/>
                </a:ln>
                <a:solidFill>
                  <a:schemeClr val="tx1"/>
                </a:solidFill>
                <a:latin typeface="Symbol" pitchFamily="18" charset="2"/>
                <a:ea typeface="新細明體" pitchFamily="18" charset="-120"/>
                <a:cs typeface="新細明體" pitchFamily="18" charset="-120"/>
              </a:rPr>
              <a:t></a:t>
            </a:r>
            <a:r>
              <a:rPr kumimoji="1" lang="en-US" altLang="zh-TW" sz="2400" dirty="0" smtClean="0">
                <a:latin typeface="Symbol" pitchFamily="18" charset="2"/>
                <a:ea typeface="新細明體" pitchFamily="18" charset="-120"/>
                <a:cs typeface="新細明體" pitchFamily="18" charset="-120"/>
              </a:rPr>
              <a:t>&gt;</a:t>
            </a:r>
            <a:r>
              <a:rPr kumimoji="1" lang="en-US" altLang="zh-TW" sz="2400" b="0" i="0" u="none" strike="noStrike" cap="none" normalizeH="0" baseline="0" dirty="0" smtClean="0">
                <a:ln>
                  <a:noFill/>
                </a:ln>
                <a:solidFill>
                  <a:schemeClr val="tx1"/>
                </a:solidFill>
                <a:latin typeface="Symbol" pitchFamily="18" charset="2"/>
                <a:ea typeface="新細明體" pitchFamily="18" charset="-120"/>
                <a:cs typeface="新細明體" pitchFamily="18" charset="-120"/>
              </a:rPr>
              <a:t></a:t>
            </a:r>
            <a:r>
              <a:rPr kumimoji="1" lang="en-US" altLang="zh-TW" sz="2400" b="0" i="1" u="none" strike="noStrike" cap="none" normalizeH="0" baseline="0" dirty="0" smtClean="0">
                <a:ln>
                  <a:noFill/>
                </a:ln>
                <a:solidFill>
                  <a:schemeClr val="tx1"/>
                </a:solidFill>
                <a:latin typeface="Symbol" pitchFamily="18" charset="2"/>
                <a:ea typeface="新細明體" pitchFamily="18" charset="-120"/>
                <a:cs typeface="新細明體" pitchFamily="18" charset="-120"/>
              </a:rPr>
              <a:t></a:t>
            </a:r>
            <a:r>
              <a:rPr kumimoji="1" lang="en-US" altLang="zh-TW" sz="2400" b="0" i="0" u="none" strike="noStrike" cap="none" normalizeH="0" baseline="-25000" dirty="0" smtClean="0">
                <a:ln>
                  <a:noFill/>
                </a:ln>
                <a:solidFill>
                  <a:schemeClr val="tx1"/>
                </a:solidFill>
                <a:latin typeface="Symbol" pitchFamily="18" charset="2"/>
                <a:ea typeface="新細明體" pitchFamily="18" charset="-120"/>
                <a:cs typeface="新細明體" pitchFamily="18" charset="-120"/>
              </a:rPr>
              <a:t></a:t>
            </a:r>
            <a:endParaRPr kumimoji="1" lang="zh-TW" altLang="zh-TW" sz="1800" b="0" i="0" u="none" strike="noStrike" cap="none" normalizeH="0" baseline="0" dirty="0" smtClean="0">
              <a:ln>
                <a:noFill/>
              </a:ln>
              <a:solidFill>
                <a:schemeClr val="tx1"/>
              </a:solidFill>
              <a:latin typeface="Arial" pitchFamily="34" charset="0"/>
              <a:ea typeface="新細明體" pitchFamily="18" charset="-120"/>
              <a:cs typeface="新細明體" pitchFamily="18" charset="-120"/>
            </a:endParaRPr>
          </a:p>
        </p:txBody>
      </p:sp>
      <p:sp>
        <p:nvSpPr>
          <p:cNvPr id="15370" name="Text Box 10"/>
          <p:cNvSpPr txBox="1">
            <a:spLocks noChangeArrowheads="1"/>
          </p:cNvSpPr>
          <p:nvPr/>
        </p:nvSpPr>
        <p:spPr bwMode="auto">
          <a:xfrm>
            <a:off x="683568" y="4941168"/>
            <a:ext cx="3081293" cy="461665"/>
          </a:xfrm>
          <a:prstGeom prst="rect">
            <a:avLst/>
          </a:prstGeom>
          <a:noFill/>
          <a:ln w="12700">
            <a:noFill/>
            <a:miter lim="800000"/>
            <a:headEnd/>
            <a:tailEnd/>
          </a:ln>
          <a:effectLst/>
        </p:spPr>
        <p:txBody>
          <a:bodyPr vert="horz" wrap="none" lIns="91440" tIns="45720" rIns="91440" bIns="45720" numCol="1" anchor="t" anchorCtr="0" compatLnSpc="1">
            <a:prstTxWarp prst="textNoShape">
              <a:avLst/>
            </a:prstTxWarp>
            <a:spAutoFit/>
          </a:bodyPr>
          <a:lstStyle/>
          <a:p>
            <a:pPr algn="ctr" fontAlgn="base">
              <a:spcBef>
                <a:spcPct val="0"/>
              </a:spcBef>
              <a:spcAft>
                <a:spcPct val="0"/>
              </a:spcAft>
            </a:pPr>
            <a:r>
              <a:rPr kumimoji="1" lang="en-US" altLang="zh-TW" sz="2400" i="1" dirty="0" smtClean="0">
                <a:latin typeface="Book Antiqua" pitchFamily="18" charset="0"/>
                <a:ea typeface="新細明體" pitchFamily="18" charset="-120"/>
                <a:cs typeface="新細明體" pitchFamily="18" charset="-120"/>
              </a:rPr>
              <a:t>H</a:t>
            </a:r>
            <a:r>
              <a:rPr kumimoji="1" lang="en-US" altLang="zh-TW" sz="2400" baseline="-25000" dirty="0" smtClean="0">
                <a:latin typeface="Book Antiqua" pitchFamily="18" charset="0"/>
                <a:ea typeface="新細明體" pitchFamily="18" charset="-120"/>
                <a:cs typeface="新細明體" pitchFamily="18" charset="-120"/>
              </a:rPr>
              <a:t>0</a:t>
            </a:r>
            <a:r>
              <a:rPr kumimoji="1" lang="en-US" altLang="zh-TW" sz="2400" dirty="0" smtClean="0">
                <a:latin typeface="Book Antiqua" pitchFamily="18" charset="0"/>
                <a:ea typeface="新細明體" pitchFamily="18" charset="-120"/>
                <a:cs typeface="新細明體" pitchFamily="18" charset="-120"/>
              </a:rPr>
              <a:t>:  </a:t>
            </a:r>
            <a:r>
              <a:rPr kumimoji="1" lang="en-US" altLang="zh-TW" sz="2400" i="1" dirty="0" smtClean="0">
                <a:latin typeface="Symbol" pitchFamily="18" charset="2"/>
                <a:ea typeface="新細明體" pitchFamily="18" charset="-120"/>
                <a:cs typeface="新細明體" pitchFamily="18" charset="-120"/>
              </a:rPr>
              <a:t></a:t>
            </a:r>
            <a:r>
              <a:rPr kumimoji="1" lang="en-US" altLang="zh-TW" sz="2400" dirty="0" smtClean="0">
                <a:latin typeface="Symbol" pitchFamily="18" charset="2"/>
                <a:ea typeface="新細明體" pitchFamily="18" charset="-120"/>
                <a:cs typeface="新細明體" pitchFamily="18" charset="-120"/>
              </a:rPr>
              <a:t></a:t>
            </a:r>
            <a:r>
              <a:rPr kumimoji="1" lang="en-US" altLang="zh-TW" sz="2400" i="1" dirty="0" smtClean="0">
                <a:latin typeface="Symbol" pitchFamily="18" charset="2"/>
                <a:ea typeface="新細明體" pitchFamily="18" charset="-120"/>
                <a:cs typeface="新細明體" pitchFamily="18" charset="-120"/>
              </a:rPr>
              <a:t></a:t>
            </a:r>
            <a:r>
              <a:rPr kumimoji="1" lang="en-US" altLang="zh-TW" sz="2400" baseline="-25000" dirty="0" smtClean="0">
                <a:latin typeface="Symbol" pitchFamily="18" charset="2"/>
                <a:ea typeface="新細明體" pitchFamily="18" charset="-120"/>
                <a:cs typeface="新細明體" pitchFamily="18" charset="-120"/>
              </a:rPr>
              <a:t></a:t>
            </a:r>
            <a:r>
              <a:rPr kumimoji="1" lang="en-US" altLang="zh-TW" dirty="0" smtClean="0">
                <a:latin typeface="Arial" pitchFamily="34" charset="0"/>
                <a:ea typeface="新細明體" pitchFamily="18" charset="-120"/>
                <a:cs typeface="新細明體" pitchFamily="18" charset="-120"/>
              </a:rPr>
              <a:t>  </a:t>
            </a:r>
            <a:r>
              <a:rPr kumimoji="1" lang="en-US" altLang="zh-TW" sz="2400" b="0" i="1" u="none" strike="noStrike" cap="none" normalizeH="0" baseline="0" dirty="0" smtClean="0">
                <a:ln>
                  <a:noFill/>
                </a:ln>
                <a:solidFill>
                  <a:schemeClr val="tx1"/>
                </a:solidFill>
                <a:latin typeface="Book Antiqua" pitchFamily="18" charset="0"/>
                <a:ea typeface="新細明體" pitchFamily="18" charset="-120"/>
                <a:cs typeface="新細明體" pitchFamily="18" charset="-120"/>
              </a:rPr>
              <a:t>H</a:t>
            </a:r>
            <a:r>
              <a:rPr kumimoji="1" lang="en-US" altLang="zh-TW" sz="2400" baseline="-25000" dirty="0" smtClean="0">
                <a:latin typeface="Book Antiqua" pitchFamily="18" charset="0"/>
                <a:ea typeface="新細明體" pitchFamily="18" charset="-120"/>
                <a:cs typeface="新細明體" pitchFamily="18" charset="-120"/>
              </a:rPr>
              <a:t>1</a:t>
            </a:r>
            <a:r>
              <a:rPr kumimoji="1" lang="en-US" altLang="zh-TW" sz="2400" b="0" i="0" u="none" strike="noStrike" cap="none" normalizeH="0" baseline="0" dirty="0" smtClean="0">
                <a:ln>
                  <a:noFill/>
                </a:ln>
                <a:solidFill>
                  <a:schemeClr val="tx1"/>
                </a:solidFill>
                <a:latin typeface="Book Antiqua" pitchFamily="18" charset="0"/>
                <a:ea typeface="新細明體" pitchFamily="18" charset="-120"/>
                <a:cs typeface="新細明體" pitchFamily="18" charset="-120"/>
              </a:rPr>
              <a:t>:  </a:t>
            </a:r>
            <a:r>
              <a:rPr kumimoji="1" lang="en-US" altLang="zh-TW" sz="2400" b="0" i="1" u="none" strike="noStrike" cap="none" normalizeH="0" baseline="0" dirty="0" smtClean="0">
                <a:ln>
                  <a:noFill/>
                </a:ln>
                <a:solidFill>
                  <a:schemeClr val="tx1"/>
                </a:solidFill>
                <a:latin typeface="Symbol" pitchFamily="18" charset="2"/>
                <a:ea typeface="新細明體" pitchFamily="18" charset="-120"/>
                <a:cs typeface="新細明體" pitchFamily="18" charset="-120"/>
              </a:rPr>
              <a:t></a:t>
            </a:r>
            <a:r>
              <a:rPr kumimoji="1" lang="en-US" altLang="zh-TW" sz="2400" b="0" i="0" u="none" strike="noStrike" cap="none" normalizeH="0" baseline="0" dirty="0" smtClean="0">
                <a:ln>
                  <a:noFill/>
                </a:ln>
                <a:solidFill>
                  <a:schemeClr val="tx1"/>
                </a:solidFill>
                <a:latin typeface="Symbol" pitchFamily="18" charset="2"/>
                <a:ea typeface="新細明體" pitchFamily="18" charset="-120"/>
                <a:cs typeface="新細明體" pitchFamily="18" charset="-120"/>
              </a:rPr>
              <a:t></a:t>
            </a:r>
            <a:r>
              <a:rPr kumimoji="1" lang="en-US" altLang="zh-TW" sz="2400" b="0" i="0" u="none" strike="noStrike" cap="none" normalizeH="0" dirty="0" smtClean="0">
                <a:ln>
                  <a:noFill/>
                </a:ln>
                <a:solidFill>
                  <a:schemeClr val="tx1"/>
                </a:solidFill>
                <a:latin typeface="Symbol" pitchFamily="18" charset="2"/>
                <a:ea typeface="新細明體" pitchFamily="18" charset="-120"/>
                <a:cs typeface="新細明體" pitchFamily="18" charset="-120"/>
              </a:rPr>
              <a:t>   </a:t>
            </a:r>
            <a:r>
              <a:rPr kumimoji="1" lang="en-US" altLang="zh-TW" sz="2400" b="0" i="1" u="none" strike="noStrike" cap="none" normalizeH="0" baseline="0" dirty="0" smtClean="0">
                <a:ln>
                  <a:noFill/>
                </a:ln>
                <a:solidFill>
                  <a:schemeClr val="tx1"/>
                </a:solidFill>
                <a:latin typeface="Symbol" pitchFamily="18" charset="2"/>
                <a:ea typeface="新細明體" pitchFamily="18" charset="-120"/>
                <a:cs typeface="新細明體" pitchFamily="18" charset="-120"/>
              </a:rPr>
              <a:t></a:t>
            </a:r>
            <a:r>
              <a:rPr kumimoji="1" lang="en-US" altLang="zh-TW" sz="2400" b="0" i="0" u="none" strike="noStrike" cap="none" normalizeH="0" baseline="-25000" dirty="0" smtClean="0">
                <a:ln>
                  <a:noFill/>
                </a:ln>
                <a:solidFill>
                  <a:schemeClr val="tx1"/>
                </a:solidFill>
                <a:latin typeface="Symbol" pitchFamily="18" charset="2"/>
                <a:ea typeface="新細明體" pitchFamily="18" charset="-120"/>
                <a:cs typeface="新細明體" pitchFamily="18" charset="-120"/>
              </a:rPr>
              <a:t></a:t>
            </a:r>
            <a:endParaRPr kumimoji="1" lang="zh-TW" altLang="zh-TW" sz="1800" b="0" i="0" u="none" strike="noStrike" cap="none" normalizeH="0" baseline="0" dirty="0" smtClean="0">
              <a:ln>
                <a:noFill/>
              </a:ln>
              <a:solidFill>
                <a:schemeClr val="tx1"/>
              </a:solidFill>
              <a:latin typeface="Arial" pitchFamily="34" charset="0"/>
              <a:ea typeface="新細明體" pitchFamily="18" charset="-120"/>
              <a:cs typeface="新細明體" pitchFamily="18" charset="-120"/>
            </a:endParaRPr>
          </a:p>
        </p:txBody>
      </p:sp>
      <p:graphicFrame>
        <p:nvGraphicFramePr>
          <p:cNvPr id="15371" name="Object 11"/>
          <p:cNvGraphicFramePr>
            <a:graphicFrameLocks noChangeAspect="1"/>
          </p:cNvGraphicFramePr>
          <p:nvPr/>
        </p:nvGraphicFramePr>
        <p:xfrm>
          <a:off x="3059832" y="5085184"/>
          <a:ext cx="283716" cy="283716"/>
        </p:xfrm>
        <a:graphic>
          <a:graphicData uri="http://schemas.openxmlformats.org/presentationml/2006/ole">
            <mc:AlternateContent xmlns:mc="http://schemas.openxmlformats.org/markup-compatibility/2006">
              <mc:Choice xmlns:v="urn:schemas-microsoft-com:vml" Requires="v">
                <p:oleObj spid="_x0000_s18469" name="Equation" r:id="rId3" imgW="139680" imgH="139680" progId="Equation.DSMT4">
                  <p:embed/>
                </p:oleObj>
              </mc:Choice>
              <mc:Fallback>
                <p:oleObj name="Equation" r:id="rId3" imgW="139680" imgH="13968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59832" y="5085184"/>
                        <a:ext cx="283716" cy="2837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214594622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r>
              <a:rPr lang="zh-TW" altLang="en-US" b="1" dirty="0">
                <a:latin typeface="+mj-ea"/>
              </a:rPr>
              <a:t>兩</a:t>
            </a:r>
            <a:r>
              <a:rPr lang="zh-TW" altLang="en-US" b="1" dirty="0" smtClean="0">
                <a:latin typeface="+mj-ea"/>
              </a:rPr>
              <a:t>個</a:t>
            </a:r>
            <a:r>
              <a:rPr lang="zh-TW" altLang="en-US" b="1" dirty="0">
                <a:latin typeface="+mj-ea"/>
              </a:rPr>
              <a:t>母體平均數的檢定</a:t>
            </a:r>
            <a:endParaRPr lang="zh-TW" altLang="en-US" dirty="0"/>
          </a:p>
        </p:txBody>
      </p:sp>
      <p:sp>
        <p:nvSpPr>
          <p:cNvPr id="3" name="副標題 2"/>
          <p:cNvSpPr>
            <a:spLocks noGrp="1"/>
          </p:cNvSpPr>
          <p:nvPr>
            <p:ph type="subTitle" idx="1"/>
          </p:nvPr>
        </p:nvSpPr>
        <p:spPr/>
        <p:txBody>
          <a:bodyPr>
            <a:normAutofit lnSpcReduction="10000"/>
          </a:bodyPr>
          <a:lstStyle/>
          <a:p>
            <a:pPr lvl="0"/>
            <a:r>
              <a:rPr lang="zh-TW" altLang="en-US" b="1" dirty="0">
                <a:solidFill>
                  <a:schemeClr val="tx1"/>
                </a:solidFill>
                <a:latin typeface="+mj-ea"/>
                <a:ea typeface="+mj-ea"/>
              </a:rPr>
              <a:t>當兩樣本獨立時</a:t>
            </a:r>
          </a:p>
          <a:p>
            <a:pPr lvl="0"/>
            <a:r>
              <a:rPr lang="zh-TW" altLang="en-US" b="1" dirty="0">
                <a:solidFill>
                  <a:schemeClr val="tx1"/>
                </a:solidFill>
                <a:latin typeface="+mj-ea"/>
                <a:ea typeface="+mj-ea"/>
              </a:rPr>
              <a:t>    </a:t>
            </a:r>
            <a:r>
              <a:rPr lang="en-US" altLang="zh-TW" b="1" dirty="0">
                <a:solidFill>
                  <a:srgbClr val="C00000"/>
                </a:solidFill>
                <a:latin typeface="+mj-ea"/>
                <a:ea typeface="+mj-ea"/>
              </a:rPr>
              <a:t>Student t test</a:t>
            </a:r>
            <a:r>
              <a:rPr lang="en-US" altLang="zh-TW" b="1" dirty="0">
                <a:solidFill>
                  <a:schemeClr val="tx1"/>
                </a:solidFill>
                <a:latin typeface="+mj-ea"/>
                <a:ea typeface="+mj-ea"/>
              </a:rPr>
              <a:t> (</a:t>
            </a:r>
            <a:r>
              <a:rPr lang="zh-TW" altLang="en-US" b="1" dirty="0">
                <a:solidFill>
                  <a:schemeClr val="tx1"/>
                </a:solidFill>
                <a:latin typeface="+mj-ea"/>
                <a:ea typeface="+mj-ea"/>
              </a:rPr>
              <a:t>獨立樣本</a:t>
            </a:r>
            <a:r>
              <a:rPr lang="en-US" altLang="zh-TW" b="1" dirty="0">
                <a:solidFill>
                  <a:schemeClr val="tx1"/>
                </a:solidFill>
                <a:latin typeface="+mj-ea"/>
                <a:ea typeface="+mj-ea"/>
              </a:rPr>
              <a:t>t</a:t>
            </a:r>
            <a:r>
              <a:rPr lang="zh-TW" altLang="en-US" b="1" dirty="0">
                <a:solidFill>
                  <a:schemeClr val="tx1"/>
                </a:solidFill>
                <a:latin typeface="+mj-ea"/>
                <a:ea typeface="+mj-ea"/>
              </a:rPr>
              <a:t>檢定</a:t>
            </a:r>
            <a:r>
              <a:rPr lang="en-US" altLang="zh-TW" b="1" dirty="0">
                <a:solidFill>
                  <a:schemeClr val="tx1"/>
                </a:solidFill>
                <a:latin typeface="+mj-ea"/>
                <a:ea typeface="+mj-ea"/>
              </a:rPr>
              <a:t>)</a:t>
            </a:r>
          </a:p>
          <a:p>
            <a:pPr lvl="0"/>
            <a:r>
              <a:rPr lang="zh-TW" altLang="en-US" b="1" dirty="0">
                <a:solidFill>
                  <a:schemeClr val="tx1"/>
                </a:solidFill>
                <a:latin typeface="+mj-ea"/>
                <a:ea typeface="+mj-ea"/>
              </a:rPr>
              <a:t>當兩樣本相依</a:t>
            </a:r>
            <a:r>
              <a:rPr lang="en-US" altLang="zh-TW" b="1" dirty="0">
                <a:solidFill>
                  <a:schemeClr val="tx1"/>
                </a:solidFill>
                <a:latin typeface="+mj-ea"/>
                <a:ea typeface="+mj-ea"/>
              </a:rPr>
              <a:t>(</a:t>
            </a:r>
            <a:r>
              <a:rPr lang="zh-TW" altLang="en-US" b="1" dirty="0">
                <a:solidFill>
                  <a:schemeClr val="tx1"/>
                </a:solidFill>
                <a:latin typeface="+mj-ea"/>
                <a:ea typeface="+mj-ea"/>
              </a:rPr>
              <a:t>不獨立</a:t>
            </a:r>
            <a:r>
              <a:rPr lang="en-US" altLang="zh-TW" b="1" dirty="0">
                <a:solidFill>
                  <a:schemeClr val="tx1"/>
                </a:solidFill>
                <a:latin typeface="+mj-ea"/>
                <a:ea typeface="+mj-ea"/>
              </a:rPr>
              <a:t>)</a:t>
            </a:r>
            <a:r>
              <a:rPr lang="zh-TW" altLang="en-US" b="1" dirty="0">
                <a:solidFill>
                  <a:schemeClr val="tx1"/>
                </a:solidFill>
                <a:latin typeface="+mj-ea"/>
                <a:ea typeface="+mj-ea"/>
              </a:rPr>
              <a:t>時</a:t>
            </a:r>
          </a:p>
          <a:p>
            <a:pPr lvl="0"/>
            <a:r>
              <a:rPr lang="zh-TW" altLang="en-US" b="1" dirty="0">
                <a:solidFill>
                  <a:schemeClr val="tx1"/>
                </a:solidFill>
                <a:latin typeface="+mj-ea"/>
                <a:ea typeface="+mj-ea"/>
              </a:rPr>
              <a:t>    </a:t>
            </a:r>
            <a:r>
              <a:rPr lang="en-US" altLang="zh-TW" b="1" dirty="0">
                <a:solidFill>
                  <a:srgbClr val="C00000"/>
                </a:solidFill>
                <a:latin typeface="+mj-ea"/>
                <a:ea typeface="+mj-ea"/>
              </a:rPr>
              <a:t>Paired t test </a:t>
            </a:r>
            <a:r>
              <a:rPr lang="en-US" altLang="zh-TW" b="1" dirty="0">
                <a:solidFill>
                  <a:schemeClr val="tx1"/>
                </a:solidFill>
                <a:latin typeface="+mj-ea"/>
                <a:ea typeface="+mj-ea"/>
              </a:rPr>
              <a:t>(</a:t>
            </a:r>
            <a:r>
              <a:rPr lang="zh-TW" altLang="en-US" b="1" dirty="0">
                <a:solidFill>
                  <a:schemeClr val="tx1"/>
                </a:solidFill>
                <a:latin typeface="+mj-ea"/>
                <a:ea typeface="+mj-ea"/>
              </a:rPr>
              <a:t>配對</a:t>
            </a:r>
            <a:r>
              <a:rPr lang="en-US" altLang="zh-TW" b="1" dirty="0">
                <a:solidFill>
                  <a:schemeClr val="tx1"/>
                </a:solidFill>
                <a:latin typeface="+mj-ea"/>
                <a:ea typeface="+mj-ea"/>
              </a:rPr>
              <a:t>t</a:t>
            </a:r>
            <a:r>
              <a:rPr lang="zh-TW" altLang="en-US" b="1" dirty="0">
                <a:solidFill>
                  <a:schemeClr val="tx1"/>
                </a:solidFill>
                <a:latin typeface="+mj-ea"/>
                <a:ea typeface="+mj-ea"/>
              </a:rPr>
              <a:t>檢定</a:t>
            </a:r>
            <a:r>
              <a:rPr lang="en-US" altLang="zh-TW" b="1" dirty="0">
                <a:solidFill>
                  <a:schemeClr val="tx1"/>
                </a:solidFill>
                <a:latin typeface="+mj-ea"/>
                <a:ea typeface="+mj-ea"/>
              </a:rPr>
              <a:t>)(</a:t>
            </a:r>
            <a:r>
              <a:rPr lang="zh-TW" altLang="en-US" b="1" dirty="0">
                <a:solidFill>
                  <a:schemeClr val="tx1"/>
                </a:solidFill>
                <a:latin typeface="+mj-ea"/>
                <a:ea typeface="+mj-ea"/>
              </a:rPr>
              <a:t>相依樣本</a:t>
            </a:r>
            <a:r>
              <a:rPr lang="en-US" altLang="zh-TW" b="1" dirty="0">
                <a:solidFill>
                  <a:schemeClr val="tx1"/>
                </a:solidFill>
                <a:latin typeface="+mj-ea"/>
                <a:ea typeface="+mj-ea"/>
              </a:rPr>
              <a:t>t</a:t>
            </a:r>
            <a:r>
              <a:rPr lang="zh-TW" altLang="en-US" b="1" dirty="0">
                <a:solidFill>
                  <a:schemeClr val="tx1"/>
                </a:solidFill>
                <a:latin typeface="+mj-ea"/>
                <a:ea typeface="+mj-ea"/>
              </a:rPr>
              <a:t>檢定</a:t>
            </a:r>
            <a:r>
              <a:rPr lang="en-US" altLang="zh-TW" b="1" dirty="0">
                <a:solidFill>
                  <a:schemeClr val="tx1"/>
                </a:solidFill>
                <a:latin typeface="+mj-ea"/>
                <a:ea typeface="+mj-ea"/>
              </a:rPr>
              <a:t>)</a:t>
            </a:r>
          </a:p>
          <a:p>
            <a:pPr lvl="0"/>
            <a:endParaRPr lang="en-US" altLang="zh-TW" b="1" dirty="0" smtClean="0">
              <a:latin typeface="+mj-ea"/>
              <a:ea typeface="+mj-ea"/>
            </a:endParaRPr>
          </a:p>
          <a:p>
            <a:pPr lvl="0" algn="r"/>
            <a:endParaRPr lang="zh-TW" altLang="zh-TW" dirty="0">
              <a:latin typeface="+mj-ea"/>
              <a:ea typeface="+mj-ea"/>
            </a:endParaRPr>
          </a:p>
          <a:p>
            <a:endParaRPr lang="zh-TW" altLang="en-US" b="1" dirty="0">
              <a:latin typeface="+mj-ea"/>
              <a:ea typeface="+mj-ea"/>
            </a:endParaRPr>
          </a:p>
        </p:txBody>
      </p:sp>
    </p:spTree>
    <p:extLst>
      <p:ext uri="{BB962C8B-B14F-4D97-AF65-F5344CB8AC3E}">
        <p14:creationId xmlns:p14="http://schemas.microsoft.com/office/powerpoint/2010/main" val="168607466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t>獨立樣本</a:t>
            </a:r>
            <a:r>
              <a:rPr lang="en-US" altLang="zh-TW" b="1" dirty="0" smtClean="0"/>
              <a:t>t</a:t>
            </a:r>
            <a:r>
              <a:rPr lang="zh-TW" altLang="en-US" b="1" dirty="0" smtClean="0"/>
              <a:t>檢定</a:t>
            </a:r>
            <a:endParaRPr lang="zh-TW" altLang="en-US" b="1" dirty="0">
              <a:latin typeface="+mj-ea"/>
            </a:endParaRPr>
          </a:p>
        </p:txBody>
      </p:sp>
      <p:sp>
        <p:nvSpPr>
          <p:cNvPr id="3" name="日期版面配置區 2"/>
          <p:cNvSpPr>
            <a:spLocks noGrp="1"/>
          </p:cNvSpPr>
          <p:nvPr>
            <p:ph type="dt" sz="half" idx="10"/>
          </p:nvPr>
        </p:nvSpPr>
        <p:spPr/>
        <p:txBody>
          <a:bodyPr/>
          <a:lstStyle/>
          <a:p>
            <a:fld id="{D71CD840-0E89-4F4B-BFA1-A0D7B2F6A8BF}" type="datetime1">
              <a:rPr lang="zh-TW" altLang="en-US" smtClean="0"/>
              <a:pPr/>
              <a:t>2016/5/17</a:t>
            </a:fld>
            <a:endParaRPr lang="zh-TW" altLang="en-US"/>
          </a:p>
        </p:txBody>
      </p:sp>
      <p:sp>
        <p:nvSpPr>
          <p:cNvPr id="4" name="投影片編號版面配置區 3"/>
          <p:cNvSpPr>
            <a:spLocks noGrp="1"/>
          </p:cNvSpPr>
          <p:nvPr>
            <p:ph type="sldNum" sz="quarter" idx="12"/>
          </p:nvPr>
        </p:nvSpPr>
        <p:spPr/>
        <p:txBody>
          <a:bodyPr>
            <a:normAutofit/>
          </a:bodyPr>
          <a:lstStyle/>
          <a:p>
            <a:fld id="{43D239BD-6D61-4DFE-922F-7CBF9DF9EB54}" type="slidenum">
              <a:rPr lang="zh-TW" altLang="en-US" smtClean="0"/>
              <a:pPr/>
              <a:t>42</a:t>
            </a:fld>
            <a:endParaRPr lang="zh-TW" altLang="en-US"/>
          </a:p>
        </p:txBody>
      </p:sp>
      <p:graphicFrame>
        <p:nvGraphicFramePr>
          <p:cNvPr id="6" name="Object 3"/>
          <p:cNvGraphicFramePr>
            <a:graphicFrameLocks noChangeAspect="1"/>
          </p:cNvGraphicFramePr>
          <p:nvPr/>
        </p:nvGraphicFramePr>
        <p:xfrm>
          <a:off x="588368" y="3865587"/>
          <a:ext cx="2084388" cy="466725"/>
        </p:xfrm>
        <a:graphic>
          <a:graphicData uri="http://schemas.openxmlformats.org/presentationml/2006/ole">
            <mc:AlternateContent xmlns:mc="http://schemas.openxmlformats.org/markup-compatibility/2006">
              <mc:Choice xmlns:v="urn:schemas-microsoft-com:vml" Requires="v">
                <p:oleObj spid="_x0000_s19626" name="Equation" r:id="rId3" imgW="850680" imgH="190440" progId="Equation.DSMT4">
                  <p:embed/>
                </p:oleObj>
              </mc:Choice>
              <mc:Fallback>
                <p:oleObj name="Equation" r:id="rId3" imgW="850680" imgH="19044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8368" y="3865587"/>
                        <a:ext cx="2084388" cy="466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Text Box 4"/>
          <p:cNvSpPr txBox="1">
            <a:spLocks noChangeArrowheads="1"/>
          </p:cNvSpPr>
          <p:nvPr/>
        </p:nvSpPr>
        <p:spPr bwMode="auto">
          <a:xfrm>
            <a:off x="827584" y="3103587"/>
            <a:ext cx="1620957" cy="523220"/>
          </a:xfrm>
          <a:prstGeom prst="rect">
            <a:avLst/>
          </a:prstGeom>
          <a:noFill/>
          <a:ln w="9525">
            <a:noFill/>
            <a:miter lim="800000"/>
            <a:headEnd/>
            <a:tailEnd/>
          </a:ln>
          <a:effectLst/>
        </p:spPr>
        <p:txBody>
          <a:bodyPr wrap="none">
            <a:spAutoFit/>
          </a:bodyPr>
          <a:lstStyle/>
          <a:p>
            <a:r>
              <a:rPr lang="zh-TW" altLang="en-US" sz="2800" b="1" dirty="0">
                <a:latin typeface="+mj-ea"/>
                <a:ea typeface="+mj-ea"/>
              </a:rPr>
              <a:t>虛無假設</a:t>
            </a:r>
          </a:p>
        </p:txBody>
      </p:sp>
      <p:sp>
        <p:nvSpPr>
          <p:cNvPr id="8" name="Text Box 5"/>
          <p:cNvSpPr txBox="1">
            <a:spLocks noChangeArrowheads="1"/>
          </p:cNvSpPr>
          <p:nvPr/>
        </p:nvSpPr>
        <p:spPr bwMode="auto">
          <a:xfrm>
            <a:off x="3265984" y="3103587"/>
            <a:ext cx="1620957" cy="523220"/>
          </a:xfrm>
          <a:prstGeom prst="rect">
            <a:avLst/>
          </a:prstGeom>
          <a:noFill/>
          <a:ln w="9525">
            <a:noFill/>
            <a:miter lim="800000"/>
            <a:headEnd/>
            <a:tailEnd/>
          </a:ln>
          <a:effectLst/>
        </p:spPr>
        <p:txBody>
          <a:bodyPr wrap="none">
            <a:spAutoFit/>
          </a:bodyPr>
          <a:lstStyle/>
          <a:p>
            <a:r>
              <a:rPr lang="zh-TW" altLang="en-US" sz="2800" b="1" dirty="0">
                <a:latin typeface="+mj-ea"/>
                <a:ea typeface="+mj-ea"/>
              </a:rPr>
              <a:t>對立假設</a:t>
            </a:r>
          </a:p>
        </p:txBody>
      </p:sp>
      <p:graphicFrame>
        <p:nvGraphicFramePr>
          <p:cNvPr id="9" name="Object 10"/>
          <p:cNvGraphicFramePr>
            <a:graphicFrameLocks noChangeAspect="1"/>
          </p:cNvGraphicFramePr>
          <p:nvPr/>
        </p:nvGraphicFramePr>
        <p:xfrm>
          <a:off x="3054152" y="3865587"/>
          <a:ext cx="2054225" cy="466725"/>
        </p:xfrm>
        <a:graphic>
          <a:graphicData uri="http://schemas.openxmlformats.org/presentationml/2006/ole">
            <mc:AlternateContent xmlns:mc="http://schemas.openxmlformats.org/markup-compatibility/2006">
              <mc:Choice xmlns:v="urn:schemas-microsoft-com:vml" Requires="v">
                <p:oleObj spid="_x0000_s19627" name="Equation" r:id="rId5" imgW="838080" imgH="190440" progId="Equation.3">
                  <p:embed/>
                </p:oleObj>
              </mc:Choice>
              <mc:Fallback>
                <p:oleObj name="Equation" r:id="rId5" imgW="838080" imgH="1904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54152" y="3865587"/>
                        <a:ext cx="2054225" cy="466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 name="Object 11"/>
          <p:cNvGraphicFramePr>
            <a:graphicFrameLocks noChangeAspect="1"/>
          </p:cNvGraphicFramePr>
          <p:nvPr/>
        </p:nvGraphicFramePr>
        <p:xfrm>
          <a:off x="611559" y="4787117"/>
          <a:ext cx="2088233" cy="488500"/>
        </p:xfrm>
        <a:graphic>
          <a:graphicData uri="http://schemas.openxmlformats.org/presentationml/2006/ole">
            <mc:AlternateContent xmlns:mc="http://schemas.openxmlformats.org/markup-compatibility/2006">
              <mc:Choice xmlns:v="urn:schemas-microsoft-com:vml" Requires="v">
                <p:oleObj spid="_x0000_s19628" name="Equation" r:id="rId7" imgW="977760" imgH="228600" progId="Equation.DSMT4">
                  <p:embed/>
                </p:oleObj>
              </mc:Choice>
              <mc:Fallback>
                <p:oleObj name="Equation" r:id="rId7" imgW="977760" imgH="22860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11559" y="4787117"/>
                        <a:ext cx="2088233" cy="488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 name="Object 12"/>
          <p:cNvGraphicFramePr>
            <a:graphicFrameLocks noChangeAspect="1"/>
          </p:cNvGraphicFramePr>
          <p:nvPr/>
        </p:nvGraphicFramePr>
        <p:xfrm>
          <a:off x="683567" y="5794561"/>
          <a:ext cx="2096145" cy="490351"/>
        </p:xfrm>
        <a:graphic>
          <a:graphicData uri="http://schemas.openxmlformats.org/presentationml/2006/ole">
            <mc:AlternateContent xmlns:mc="http://schemas.openxmlformats.org/markup-compatibility/2006">
              <mc:Choice xmlns:v="urn:schemas-microsoft-com:vml" Requires="v">
                <p:oleObj spid="_x0000_s19629" name="Equation" r:id="rId9" imgW="977760" imgH="228600" progId="Equation.DSMT4">
                  <p:embed/>
                </p:oleObj>
              </mc:Choice>
              <mc:Fallback>
                <p:oleObj name="Equation" r:id="rId9" imgW="977760" imgH="22860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83567" y="5794561"/>
                        <a:ext cx="2096145" cy="49035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 name="Object 13"/>
          <p:cNvGraphicFramePr>
            <a:graphicFrameLocks noChangeAspect="1"/>
          </p:cNvGraphicFramePr>
          <p:nvPr/>
        </p:nvGraphicFramePr>
        <p:xfrm>
          <a:off x="2977952" y="4779987"/>
          <a:ext cx="2022475" cy="466725"/>
        </p:xfrm>
        <a:graphic>
          <a:graphicData uri="http://schemas.openxmlformats.org/presentationml/2006/ole">
            <mc:AlternateContent xmlns:mc="http://schemas.openxmlformats.org/markup-compatibility/2006">
              <mc:Choice xmlns:v="urn:schemas-microsoft-com:vml" Requires="v">
                <p:oleObj spid="_x0000_s19630" name="Equation" r:id="rId11" imgW="825480" imgH="190440" progId="Equation.3">
                  <p:embed/>
                </p:oleObj>
              </mc:Choice>
              <mc:Fallback>
                <p:oleObj name="Equation" r:id="rId11" imgW="825480" imgH="19044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977952" y="4779987"/>
                        <a:ext cx="2022475" cy="466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 name="Object 14"/>
          <p:cNvGraphicFramePr>
            <a:graphicFrameLocks noChangeAspect="1"/>
          </p:cNvGraphicFramePr>
          <p:nvPr/>
        </p:nvGraphicFramePr>
        <p:xfrm>
          <a:off x="2977952" y="5770587"/>
          <a:ext cx="2024063" cy="466725"/>
        </p:xfrm>
        <a:graphic>
          <a:graphicData uri="http://schemas.openxmlformats.org/presentationml/2006/ole">
            <mc:AlternateContent xmlns:mc="http://schemas.openxmlformats.org/markup-compatibility/2006">
              <mc:Choice xmlns:v="urn:schemas-microsoft-com:vml" Requires="v">
                <p:oleObj spid="_x0000_s19631" name="Equation" r:id="rId13" imgW="825480" imgH="190440" progId="Equation.3">
                  <p:embed/>
                </p:oleObj>
              </mc:Choice>
              <mc:Fallback>
                <p:oleObj name="Equation" r:id="rId13" imgW="825480" imgH="19044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977952" y="5770587"/>
                        <a:ext cx="2024063" cy="466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 name="Text Box 15"/>
          <p:cNvSpPr txBox="1">
            <a:spLocks noChangeArrowheads="1"/>
          </p:cNvSpPr>
          <p:nvPr/>
        </p:nvSpPr>
        <p:spPr bwMode="auto">
          <a:xfrm>
            <a:off x="5364088" y="3861048"/>
            <a:ext cx="2954655" cy="461665"/>
          </a:xfrm>
          <a:prstGeom prst="rect">
            <a:avLst/>
          </a:prstGeom>
          <a:noFill/>
          <a:ln w="9525">
            <a:noFill/>
            <a:miter lim="800000"/>
            <a:headEnd/>
            <a:tailEnd/>
          </a:ln>
          <a:effectLst/>
        </p:spPr>
        <p:txBody>
          <a:bodyPr wrap="none">
            <a:spAutoFit/>
          </a:bodyPr>
          <a:lstStyle/>
          <a:p>
            <a:r>
              <a:rPr lang="zh-TW" altLang="en-US" sz="2400" b="1" dirty="0" smtClean="0">
                <a:latin typeface="+mj-ea"/>
                <a:ea typeface="+mj-ea"/>
              </a:rPr>
              <a:t>兩個母體平均數不同</a:t>
            </a:r>
            <a:endParaRPr lang="zh-TW" altLang="en-US" sz="2400" b="1" dirty="0">
              <a:latin typeface="+mj-ea"/>
              <a:ea typeface="+mj-ea"/>
            </a:endParaRPr>
          </a:p>
        </p:txBody>
      </p:sp>
      <p:sp>
        <p:nvSpPr>
          <p:cNvPr id="15" name="Text Box 16"/>
          <p:cNvSpPr txBox="1">
            <a:spLocks noChangeArrowheads="1"/>
          </p:cNvSpPr>
          <p:nvPr/>
        </p:nvSpPr>
        <p:spPr bwMode="auto">
          <a:xfrm>
            <a:off x="5364088" y="4581128"/>
            <a:ext cx="3137397" cy="830997"/>
          </a:xfrm>
          <a:prstGeom prst="rect">
            <a:avLst/>
          </a:prstGeom>
          <a:noFill/>
          <a:ln w="9525">
            <a:noFill/>
            <a:miter lim="800000"/>
            <a:headEnd/>
            <a:tailEnd/>
          </a:ln>
          <a:effectLst/>
        </p:spPr>
        <p:txBody>
          <a:bodyPr wrap="none">
            <a:spAutoFit/>
          </a:bodyPr>
          <a:lstStyle/>
          <a:p>
            <a:r>
              <a:rPr lang="zh-TW" altLang="en-US" sz="2400" b="1" dirty="0" smtClean="0">
                <a:latin typeface="+mj-ea"/>
                <a:ea typeface="+mj-ea"/>
              </a:rPr>
              <a:t>第</a:t>
            </a:r>
            <a:r>
              <a:rPr lang="en-US" altLang="zh-TW" sz="2400" b="1" dirty="0" smtClean="0">
                <a:latin typeface="+mj-ea"/>
                <a:ea typeface="+mj-ea"/>
              </a:rPr>
              <a:t>1</a:t>
            </a:r>
            <a:r>
              <a:rPr lang="zh-TW" altLang="en-US" sz="2400" b="1" dirty="0" smtClean="0">
                <a:latin typeface="+mj-ea"/>
                <a:ea typeface="+mj-ea"/>
              </a:rPr>
              <a:t>個母體平均數小於</a:t>
            </a:r>
            <a:endParaRPr lang="en-US" altLang="zh-TW" sz="2400" b="1" dirty="0" smtClean="0">
              <a:latin typeface="+mj-ea"/>
              <a:ea typeface="+mj-ea"/>
            </a:endParaRPr>
          </a:p>
          <a:p>
            <a:r>
              <a:rPr lang="zh-TW" altLang="en-US" sz="2400" b="1" dirty="0" smtClean="0">
                <a:latin typeface="+mj-ea"/>
                <a:ea typeface="+mj-ea"/>
              </a:rPr>
              <a:t>第</a:t>
            </a:r>
            <a:r>
              <a:rPr lang="en-US" altLang="zh-TW" sz="2400" b="1" dirty="0" smtClean="0">
                <a:latin typeface="+mj-ea"/>
                <a:ea typeface="+mj-ea"/>
              </a:rPr>
              <a:t>2</a:t>
            </a:r>
            <a:r>
              <a:rPr lang="zh-TW" altLang="en-US" sz="2400" b="1" dirty="0" smtClean="0">
                <a:latin typeface="+mj-ea"/>
                <a:ea typeface="+mj-ea"/>
              </a:rPr>
              <a:t>個母體平均數</a:t>
            </a:r>
            <a:endParaRPr lang="zh-TW" altLang="en-US" sz="2400" b="1" dirty="0">
              <a:latin typeface="+mj-ea"/>
              <a:ea typeface="+mj-ea"/>
            </a:endParaRPr>
          </a:p>
        </p:txBody>
      </p:sp>
      <p:sp>
        <p:nvSpPr>
          <p:cNvPr id="16" name="Text Box 17"/>
          <p:cNvSpPr txBox="1">
            <a:spLocks noChangeArrowheads="1"/>
          </p:cNvSpPr>
          <p:nvPr/>
        </p:nvSpPr>
        <p:spPr bwMode="auto">
          <a:xfrm>
            <a:off x="5364088" y="5589240"/>
            <a:ext cx="3137397" cy="830997"/>
          </a:xfrm>
          <a:prstGeom prst="rect">
            <a:avLst/>
          </a:prstGeom>
          <a:noFill/>
          <a:ln w="9525">
            <a:noFill/>
            <a:miter lim="800000"/>
            <a:headEnd/>
            <a:tailEnd/>
          </a:ln>
          <a:effectLst/>
        </p:spPr>
        <p:txBody>
          <a:bodyPr wrap="none">
            <a:spAutoFit/>
          </a:bodyPr>
          <a:lstStyle/>
          <a:p>
            <a:r>
              <a:rPr lang="zh-TW" altLang="en-US" sz="2400" b="1" dirty="0" smtClean="0">
                <a:latin typeface="+mj-ea"/>
              </a:rPr>
              <a:t>第</a:t>
            </a:r>
            <a:r>
              <a:rPr lang="en-US" altLang="zh-TW" sz="2400" b="1" dirty="0" smtClean="0">
                <a:latin typeface="+mj-ea"/>
              </a:rPr>
              <a:t>1</a:t>
            </a:r>
            <a:r>
              <a:rPr lang="zh-TW" altLang="en-US" sz="2400" b="1" dirty="0" smtClean="0">
                <a:latin typeface="+mj-ea"/>
              </a:rPr>
              <a:t>個母體平均數大於</a:t>
            </a:r>
            <a:endParaRPr lang="en-US" altLang="zh-TW" sz="2400" b="1" dirty="0" smtClean="0">
              <a:latin typeface="+mj-ea"/>
            </a:endParaRPr>
          </a:p>
          <a:p>
            <a:r>
              <a:rPr lang="zh-TW" altLang="en-US" sz="2400" b="1" dirty="0" smtClean="0">
                <a:latin typeface="+mj-ea"/>
              </a:rPr>
              <a:t>第</a:t>
            </a:r>
            <a:r>
              <a:rPr lang="en-US" altLang="zh-TW" sz="2400" b="1" dirty="0" smtClean="0">
                <a:latin typeface="+mj-ea"/>
              </a:rPr>
              <a:t>2</a:t>
            </a:r>
            <a:r>
              <a:rPr lang="zh-TW" altLang="en-US" sz="2400" b="1" dirty="0" smtClean="0">
                <a:latin typeface="+mj-ea"/>
              </a:rPr>
              <a:t>個母體平均數</a:t>
            </a:r>
            <a:endParaRPr lang="zh-TW" altLang="en-US" sz="2400" b="1" dirty="0">
              <a:latin typeface="+mj-ea"/>
            </a:endParaRPr>
          </a:p>
        </p:txBody>
      </p:sp>
      <p:sp>
        <p:nvSpPr>
          <p:cNvPr id="18" name="文字方塊 17"/>
          <p:cNvSpPr txBox="1"/>
          <p:nvPr/>
        </p:nvSpPr>
        <p:spPr>
          <a:xfrm>
            <a:off x="683568" y="1772816"/>
            <a:ext cx="7459093" cy="800219"/>
          </a:xfrm>
          <a:prstGeom prst="rect">
            <a:avLst/>
          </a:prstGeom>
          <a:noFill/>
        </p:spPr>
        <p:txBody>
          <a:bodyPr wrap="none" rtlCol="0">
            <a:spAutoFit/>
          </a:bodyPr>
          <a:lstStyle/>
          <a:p>
            <a:r>
              <a:rPr lang="en-US" altLang="zh-TW" sz="2800" i="1" dirty="0" smtClean="0"/>
              <a:t>μ</a:t>
            </a:r>
            <a:r>
              <a:rPr lang="en-US" altLang="zh-TW" sz="2800" baseline="-25000" dirty="0" smtClean="0"/>
              <a:t>1</a:t>
            </a:r>
            <a:r>
              <a:rPr lang="zh-TW" altLang="zh-TW" sz="2800" b="1" dirty="0" smtClean="0"/>
              <a:t>＝ 母體 1 的平均數</a:t>
            </a:r>
            <a:r>
              <a:rPr lang="zh-TW" altLang="en-US" sz="2800" b="1" dirty="0" smtClean="0"/>
              <a:t>     </a:t>
            </a:r>
            <a:r>
              <a:rPr lang="en-US" altLang="zh-TW" sz="2800" i="1" dirty="0" smtClean="0"/>
              <a:t>μ</a:t>
            </a:r>
            <a:r>
              <a:rPr lang="en-US" altLang="zh-TW" sz="2800" baseline="-25000" dirty="0" smtClean="0"/>
              <a:t>2</a:t>
            </a:r>
            <a:r>
              <a:rPr lang="zh-TW" altLang="zh-TW" sz="2800" b="1" dirty="0" smtClean="0"/>
              <a:t>＝ 母體 2 的平均數 </a:t>
            </a:r>
          </a:p>
          <a:p>
            <a:endParaRPr lang="zh-TW" altLang="en-US" dirty="0"/>
          </a:p>
        </p:txBody>
      </p:sp>
      <p:sp>
        <p:nvSpPr>
          <p:cNvPr id="19" name="文字方塊 18"/>
          <p:cNvSpPr txBox="1"/>
          <p:nvPr/>
        </p:nvSpPr>
        <p:spPr>
          <a:xfrm>
            <a:off x="683568" y="2420888"/>
            <a:ext cx="5250155" cy="523220"/>
          </a:xfrm>
          <a:prstGeom prst="rect">
            <a:avLst/>
          </a:prstGeom>
          <a:noFill/>
        </p:spPr>
        <p:txBody>
          <a:bodyPr wrap="none" rtlCol="0">
            <a:spAutoFit/>
          </a:bodyPr>
          <a:lstStyle/>
          <a:p>
            <a:r>
              <a:rPr lang="zh-TW" altLang="zh-TW" sz="2800" b="1" dirty="0" smtClean="0"/>
              <a:t>兩母體間平均數之差即為 </a:t>
            </a:r>
            <a:r>
              <a:rPr lang="en-US" altLang="zh-TW" sz="2800" i="1" dirty="0" smtClean="0"/>
              <a:t>μ</a:t>
            </a:r>
            <a:r>
              <a:rPr lang="en-US" altLang="zh-TW" sz="2800" baseline="-25000" dirty="0" smtClean="0"/>
              <a:t>1</a:t>
            </a:r>
            <a:r>
              <a:rPr lang="zh-TW" altLang="zh-TW" sz="2800" dirty="0" smtClean="0"/>
              <a:t>－</a:t>
            </a:r>
            <a:r>
              <a:rPr lang="en-US" altLang="zh-TW" sz="2800" i="1" dirty="0" smtClean="0"/>
              <a:t>μ</a:t>
            </a:r>
            <a:r>
              <a:rPr lang="en-US" altLang="zh-TW" sz="2800" baseline="-25000" dirty="0" smtClean="0"/>
              <a:t>2</a:t>
            </a:r>
          </a:p>
        </p:txBody>
      </p:sp>
    </p:spTree>
    <p:extLst>
      <p:ext uri="{BB962C8B-B14F-4D97-AF65-F5344CB8AC3E}">
        <p14:creationId xmlns:p14="http://schemas.microsoft.com/office/powerpoint/2010/main" val="409668634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t>獨立樣本</a:t>
            </a:r>
            <a:r>
              <a:rPr lang="en-US" altLang="zh-TW" b="1" dirty="0" smtClean="0"/>
              <a:t>t</a:t>
            </a:r>
            <a:r>
              <a:rPr lang="zh-TW" altLang="en-US" b="1" dirty="0" smtClean="0"/>
              <a:t>檢定資料滿足下面假設</a:t>
            </a:r>
            <a:endParaRPr lang="zh-TW" altLang="en-US" dirty="0"/>
          </a:p>
        </p:txBody>
      </p:sp>
      <p:sp>
        <p:nvSpPr>
          <p:cNvPr id="3" name="日期版面配置區 2"/>
          <p:cNvSpPr>
            <a:spLocks noGrp="1"/>
          </p:cNvSpPr>
          <p:nvPr>
            <p:ph type="dt" sz="half" idx="10"/>
          </p:nvPr>
        </p:nvSpPr>
        <p:spPr/>
        <p:txBody>
          <a:bodyPr/>
          <a:lstStyle/>
          <a:p>
            <a:fld id="{D71CD840-0E89-4F4B-BFA1-A0D7B2F6A8BF}" type="datetime1">
              <a:rPr lang="zh-TW" altLang="en-US" smtClean="0"/>
              <a:pPr/>
              <a:t>2016/5/17</a:t>
            </a:fld>
            <a:endParaRPr lang="zh-TW" altLang="en-US"/>
          </a:p>
        </p:txBody>
      </p:sp>
      <p:sp>
        <p:nvSpPr>
          <p:cNvPr id="4" name="投影片編號版面配置區 3"/>
          <p:cNvSpPr>
            <a:spLocks noGrp="1"/>
          </p:cNvSpPr>
          <p:nvPr>
            <p:ph type="sldNum" sz="quarter" idx="12"/>
          </p:nvPr>
        </p:nvSpPr>
        <p:spPr/>
        <p:txBody>
          <a:bodyPr>
            <a:normAutofit/>
          </a:bodyPr>
          <a:lstStyle/>
          <a:p>
            <a:fld id="{43D239BD-6D61-4DFE-922F-7CBF9DF9EB54}" type="slidenum">
              <a:rPr lang="zh-TW" altLang="en-US" smtClean="0"/>
              <a:pPr/>
              <a:t>43</a:t>
            </a:fld>
            <a:endParaRPr lang="zh-TW" altLang="en-US"/>
          </a:p>
        </p:txBody>
      </p:sp>
      <p:sp>
        <p:nvSpPr>
          <p:cNvPr id="5" name="內容版面配置區 4"/>
          <p:cNvSpPr>
            <a:spLocks noGrp="1"/>
          </p:cNvSpPr>
          <p:nvPr>
            <p:ph sz="quarter" idx="1"/>
          </p:nvPr>
        </p:nvSpPr>
        <p:spPr/>
        <p:txBody>
          <a:bodyPr/>
          <a:lstStyle/>
          <a:p>
            <a:r>
              <a:rPr lang="zh-TW" altLang="en-US" b="1" dirty="0" smtClean="0"/>
              <a:t>來自兩個母體之兩組獨立的隨機樣本，其資料結構與特性說明如下：</a:t>
            </a:r>
          </a:p>
          <a:p>
            <a:pPr lvl="1"/>
            <a:r>
              <a:rPr lang="zh-TW" altLang="en-US" sz="2600" b="1" dirty="0" smtClean="0"/>
              <a:t>設</a:t>
            </a:r>
            <a:r>
              <a:rPr lang="en-US" altLang="zh-TW" sz="2600" b="1" i="1" dirty="0" smtClean="0"/>
              <a:t>X</a:t>
            </a:r>
            <a:r>
              <a:rPr lang="en-US" altLang="zh-TW" sz="2600" b="1" baseline="-25000" dirty="0" smtClean="0"/>
              <a:t>1</a:t>
            </a:r>
            <a:r>
              <a:rPr lang="en-US" altLang="zh-TW" sz="2600" b="1" dirty="0" smtClean="0"/>
              <a:t>,</a:t>
            </a:r>
            <a:r>
              <a:rPr lang="en-US" altLang="zh-TW" sz="2600" b="1" i="1" dirty="0" smtClean="0"/>
              <a:t>X</a:t>
            </a:r>
            <a:r>
              <a:rPr lang="en-US" altLang="zh-TW" sz="2600" b="1" baseline="-25000" dirty="0" smtClean="0"/>
              <a:t>2</a:t>
            </a:r>
            <a:r>
              <a:rPr lang="en-US" altLang="zh-TW" sz="2600" b="1" dirty="0" smtClean="0"/>
              <a:t>,……,</a:t>
            </a:r>
            <a:r>
              <a:rPr lang="en-US" altLang="zh-TW" sz="2600" b="1" i="1" dirty="0" smtClean="0"/>
              <a:t>X</a:t>
            </a:r>
            <a:r>
              <a:rPr lang="en-US" altLang="zh-TW" sz="2600" b="1" i="1" baseline="-25000" dirty="0" smtClean="0"/>
              <a:t>n</a:t>
            </a:r>
            <a:r>
              <a:rPr lang="en-US" altLang="zh-TW" sz="2600" b="1" baseline="-25000" dirty="0" smtClean="0"/>
              <a:t>1</a:t>
            </a:r>
            <a:r>
              <a:rPr lang="zh-TW" altLang="en-US" sz="2600" b="1" dirty="0" smtClean="0"/>
              <a:t>，是樣本大小為 </a:t>
            </a:r>
            <a:r>
              <a:rPr lang="en-US" altLang="zh-TW" sz="2600" b="1" i="1" dirty="0" smtClean="0">
                <a:solidFill>
                  <a:srgbClr val="C00000"/>
                </a:solidFill>
              </a:rPr>
              <a:t>n</a:t>
            </a:r>
            <a:r>
              <a:rPr lang="en-US" altLang="zh-TW" sz="2600" b="1" baseline="-25000" dirty="0" smtClean="0">
                <a:solidFill>
                  <a:srgbClr val="C00000"/>
                </a:solidFill>
              </a:rPr>
              <a:t>1</a:t>
            </a:r>
            <a:r>
              <a:rPr lang="zh-TW" altLang="en-US" sz="2600" b="1" dirty="0" smtClean="0"/>
              <a:t>，且取自平均數</a:t>
            </a:r>
            <a:r>
              <a:rPr lang="el-GR" altLang="zh-TW" sz="2600" b="1" dirty="0" smtClean="0">
                <a:solidFill>
                  <a:srgbClr val="C00000"/>
                </a:solidFill>
                <a:cs typeface="Times New Roman" pitchFamily="18" charset="0"/>
              </a:rPr>
              <a:t>μ</a:t>
            </a:r>
            <a:r>
              <a:rPr lang="en-US" altLang="zh-TW" sz="2600" b="1" baseline="-25000" dirty="0" smtClean="0">
                <a:solidFill>
                  <a:srgbClr val="C00000"/>
                </a:solidFill>
              </a:rPr>
              <a:t>1</a:t>
            </a:r>
            <a:r>
              <a:rPr lang="zh-TW" altLang="en-US" sz="2600" b="1" dirty="0" smtClean="0"/>
              <a:t>，標準差</a:t>
            </a:r>
            <a:r>
              <a:rPr lang="el-GR" altLang="zh-TW" sz="2600" b="1" dirty="0" smtClean="0">
                <a:solidFill>
                  <a:srgbClr val="C00000"/>
                </a:solidFill>
                <a:latin typeface="全真粗明體" pitchFamily="49" charset="-120"/>
              </a:rPr>
              <a:t>σ</a:t>
            </a:r>
            <a:r>
              <a:rPr lang="en-US" altLang="zh-TW" sz="2600" b="1" baseline="-25000" dirty="0" smtClean="0">
                <a:solidFill>
                  <a:srgbClr val="C00000"/>
                </a:solidFill>
              </a:rPr>
              <a:t>1</a:t>
            </a:r>
            <a:r>
              <a:rPr lang="zh-TW" altLang="en-US" sz="2600" b="1" dirty="0" smtClean="0"/>
              <a:t>的</a:t>
            </a:r>
            <a:r>
              <a:rPr lang="zh-TW" altLang="en-US" sz="2600" b="1" dirty="0" smtClean="0">
                <a:solidFill>
                  <a:srgbClr val="C00000"/>
                </a:solidFill>
              </a:rPr>
              <a:t>常態</a:t>
            </a:r>
            <a:r>
              <a:rPr lang="zh-TW" altLang="en-US" sz="2600" b="1" dirty="0" smtClean="0"/>
              <a:t>母體</a:t>
            </a:r>
            <a:r>
              <a:rPr lang="en-US" altLang="zh-TW" sz="2600" b="1" dirty="0" smtClean="0"/>
              <a:t>1</a:t>
            </a:r>
            <a:r>
              <a:rPr lang="zh-TW" altLang="en-US" sz="2600" b="1" dirty="0" smtClean="0"/>
              <a:t>之隨機樣本。</a:t>
            </a:r>
          </a:p>
          <a:p>
            <a:pPr lvl="1"/>
            <a:r>
              <a:rPr lang="zh-TW" altLang="en-US" sz="2600" b="1" dirty="0" smtClean="0"/>
              <a:t>設</a:t>
            </a:r>
            <a:r>
              <a:rPr lang="en-US" altLang="zh-TW" sz="2600" b="1" i="1" dirty="0" smtClean="0"/>
              <a:t>Y</a:t>
            </a:r>
            <a:r>
              <a:rPr lang="en-US" altLang="zh-TW" sz="2600" b="1" baseline="-25000" dirty="0" smtClean="0"/>
              <a:t>1</a:t>
            </a:r>
            <a:r>
              <a:rPr lang="en-US" altLang="zh-TW" sz="2600" b="1" dirty="0" smtClean="0"/>
              <a:t>,</a:t>
            </a:r>
            <a:r>
              <a:rPr lang="en-US" altLang="zh-TW" sz="2600" b="1" i="1" dirty="0" smtClean="0"/>
              <a:t>Y</a:t>
            </a:r>
            <a:r>
              <a:rPr lang="en-US" altLang="zh-TW" sz="2600" b="1" baseline="-25000" dirty="0" smtClean="0"/>
              <a:t>2</a:t>
            </a:r>
            <a:r>
              <a:rPr lang="en-US" altLang="zh-TW" sz="2600" b="1" dirty="0" smtClean="0"/>
              <a:t>,……,</a:t>
            </a:r>
            <a:r>
              <a:rPr lang="en-US" altLang="zh-TW" sz="2600" b="1" i="1" dirty="0" smtClean="0"/>
              <a:t>Y</a:t>
            </a:r>
            <a:r>
              <a:rPr lang="en-US" altLang="zh-TW" sz="2600" b="1" i="1" baseline="-25000" dirty="0" smtClean="0"/>
              <a:t>n</a:t>
            </a:r>
            <a:r>
              <a:rPr lang="en-US" altLang="zh-TW" sz="2600" b="1" baseline="-25000" dirty="0" smtClean="0"/>
              <a:t>2</a:t>
            </a:r>
            <a:r>
              <a:rPr lang="zh-TW" altLang="en-US" sz="2600" b="1" dirty="0" smtClean="0"/>
              <a:t>，是樣本大小為 </a:t>
            </a:r>
            <a:r>
              <a:rPr lang="en-US" altLang="zh-TW" sz="2600" b="1" i="1" dirty="0" smtClean="0">
                <a:solidFill>
                  <a:srgbClr val="C00000"/>
                </a:solidFill>
              </a:rPr>
              <a:t>n</a:t>
            </a:r>
            <a:r>
              <a:rPr lang="en-US" altLang="zh-TW" sz="2600" b="1" baseline="-25000" dirty="0" smtClean="0">
                <a:solidFill>
                  <a:srgbClr val="C00000"/>
                </a:solidFill>
              </a:rPr>
              <a:t>2</a:t>
            </a:r>
            <a:r>
              <a:rPr lang="zh-TW" altLang="en-US" sz="2600" b="1" dirty="0" smtClean="0"/>
              <a:t>，且取自平均數</a:t>
            </a:r>
            <a:r>
              <a:rPr lang="el-GR" altLang="zh-TW" sz="2600" b="1" dirty="0" smtClean="0">
                <a:solidFill>
                  <a:srgbClr val="C00000"/>
                </a:solidFill>
                <a:cs typeface="Times New Roman" pitchFamily="18" charset="0"/>
              </a:rPr>
              <a:t>μ</a:t>
            </a:r>
            <a:r>
              <a:rPr lang="en-US" altLang="zh-TW" sz="2600" b="1" baseline="-25000" dirty="0" smtClean="0">
                <a:solidFill>
                  <a:srgbClr val="C00000"/>
                </a:solidFill>
              </a:rPr>
              <a:t>2</a:t>
            </a:r>
            <a:r>
              <a:rPr lang="zh-TW" altLang="en-US" sz="2600" b="1" dirty="0" smtClean="0"/>
              <a:t>，標準差</a:t>
            </a:r>
            <a:r>
              <a:rPr lang="el-GR" altLang="zh-TW" sz="2600" b="1" dirty="0" smtClean="0">
                <a:solidFill>
                  <a:srgbClr val="C00000"/>
                </a:solidFill>
                <a:latin typeface="全真粗明體" pitchFamily="49" charset="-120"/>
              </a:rPr>
              <a:t>σ</a:t>
            </a:r>
            <a:r>
              <a:rPr lang="en-US" altLang="zh-TW" sz="2600" b="1" baseline="-25000" dirty="0" smtClean="0">
                <a:solidFill>
                  <a:srgbClr val="C00000"/>
                </a:solidFill>
              </a:rPr>
              <a:t>2</a:t>
            </a:r>
            <a:r>
              <a:rPr lang="zh-TW" altLang="en-US" sz="2600" b="1" dirty="0" smtClean="0"/>
              <a:t>的</a:t>
            </a:r>
            <a:r>
              <a:rPr lang="zh-TW" altLang="en-US" sz="2600" b="1" dirty="0" smtClean="0">
                <a:solidFill>
                  <a:srgbClr val="C00000"/>
                </a:solidFill>
              </a:rPr>
              <a:t>常態</a:t>
            </a:r>
            <a:r>
              <a:rPr lang="zh-TW" altLang="en-US" sz="2600" b="1" dirty="0" smtClean="0"/>
              <a:t>母體</a:t>
            </a:r>
            <a:r>
              <a:rPr lang="en-US" altLang="zh-TW" sz="2600" b="1" dirty="0" smtClean="0"/>
              <a:t>2</a:t>
            </a:r>
            <a:r>
              <a:rPr lang="zh-TW" altLang="en-US" sz="2600" b="1" dirty="0" smtClean="0"/>
              <a:t>之隨機樣本。</a:t>
            </a:r>
          </a:p>
          <a:p>
            <a:pPr lvl="1"/>
            <a:r>
              <a:rPr lang="zh-TW" altLang="en-US" sz="2600" b="1" dirty="0" smtClean="0"/>
              <a:t>此兩組隨機樣本為</a:t>
            </a:r>
            <a:r>
              <a:rPr lang="zh-TW" altLang="en-US" sz="2600" b="1" dirty="0" smtClean="0">
                <a:solidFill>
                  <a:srgbClr val="C00000"/>
                </a:solidFill>
              </a:rPr>
              <a:t>獨立</a:t>
            </a:r>
            <a:r>
              <a:rPr lang="zh-TW" altLang="en-US" sz="2600" b="1" dirty="0" smtClean="0"/>
              <a:t>的。</a:t>
            </a:r>
            <a:endParaRPr lang="en-US" altLang="zh-TW" sz="2600" b="1" dirty="0" smtClean="0"/>
          </a:p>
          <a:p>
            <a:pPr lvl="1"/>
            <a:r>
              <a:rPr lang="zh-TW" altLang="en-US" sz="2600" b="1" dirty="0" smtClean="0"/>
              <a:t>兩母體的</a:t>
            </a:r>
            <a:r>
              <a:rPr lang="zh-TW" altLang="en-US" sz="2600" b="1" dirty="0" smtClean="0">
                <a:solidFill>
                  <a:srgbClr val="C00000"/>
                </a:solidFill>
              </a:rPr>
              <a:t>變異數相等</a:t>
            </a:r>
            <a:r>
              <a:rPr lang="zh-TW" altLang="en-US" sz="2600" b="1" dirty="0" smtClean="0"/>
              <a:t>，即</a:t>
            </a:r>
            <a:r>
              <a:rPr lang="el-GR" altLang="zh-TW" sz="2600" b="1" dirty="0" smtClean="0">
                <a:solidFill>
                  <a:srgbClr val="C00000"/>
                </a:solidFill>
                <a:latin typeface="全真粗明體" pitchFamily="49" charset="-120"/>
              </a:rPr>
              <a:t>σ</a:t>
            </a:r>
            <a:r>
              <a:rPr lang="en-US" altLang="zh-TW" sz="2600" b="1" baseline="-25000" dirty="0" smtClean="0">
                <a:solidFill>
                  <a:srgbClr val="C00000"/>
                </a:solidFill>
              </a:rPr>
              <a:t>1</a:t>
            </a:r>
            <a:r>
              <a:rPr lang="en-US" altLang="zh-TW" sz="2600" b="1" baseline="30000" dirty="0" smtClean="0">
                <a:solidFill>
                  <a:srgbClr val="C00000"/>
                </a:solidFill>
                <a:latin typeface="全真粗明體" pitchFamily="49" charset="-120"/>
              </a:rPr>
              <a:t>2</a:t>
            </a:r>
            <a:r>
              <a:rPr lang="en-US" altLang="zh-TW" sz="2600" b="1" dirty="0" smtClean="0">
                <a:solidFill>
                  <a:srgbClr val="C00000"/>
                </a:solidFill>
                <a:latin typeface="全真粗明體" pitchFamily="49" charset="-120"/>
              </a:rPr>
              <a:t>=</a:t>
            </a:r>
            <a:r>
              <a:rPr lang="el-GR" altLang="zh-TW" sz="2600" b="1" dirty="0" smtClean="0">
                <a:solidFill>
                  <a:srgbClr val="C00000"/>
                </a:solidFill>
                <a:latin typeface="全真粗明體" pitchFamily="49" charset="-120"/>
              </a:rPr>
              <a:t>σ</a:t>
            </a:r>
            <a:r>
              <a:rPr lang="en-US" altLang="zh-TW" sz="2600" b="1" baseline="-25000" dirty="0" smtClean="0">
                <a:solidFill>
                  <a:srgbClr val="C00000"/>
                </a:solidFill>
              </a:rPr>
              <a:t>2</a:t>
            </a:r>
            <a:r>
              <a:rPr lang="en-US" altLang="zh-TW" sz="2600" b="1" baseline="30000" dirty="0" smtClean="0">
                <a:solidFill>
                  <a:srgbClr val="C00000"/>
                </a:solidFill>
                <a:latin typeface="全真粗明體" pitchFamily="49" charset="-120"/>
              </a:rPr>
              <a:t>2</a:t>
            </a:r>
            <a:r>
              <a:rPr lang="en-US" altLang="zh-TW" sz="2600" b="1" dirty="0" smtClean="0">
                <a:solidFill>
                  <a:srgbClr val="C00000"/>
                </a:solidFill>
                <a:latin typeface="全真粗明體" pitchFamily="49" charset="-120"/>
              </a:rPr>
              <a:t>=</a:t>
            </a:r>
            <a:r>
              <a:rPr lang="el-GR" altLang="zh-TW" sz="2600" b="1" dirty="0" smtClean="0">
                <a:solidFill>
                  <a:srgbClr val="C00000"/>
                </a:solidFill>
                <a:latin typeface="全真粗明體" pitchFamily="49" charset="-120"/>
              </a:rPr>
              <a:t>σ</a:t>
            </a:r>
            <a:r>
              <a:rPr lang="en-US" altLang="zh-TW" sz="2600" b="1" baseline="30000" dirty="0" smtClean="0">
                <a:solidFill>
                  <a:srgbClr val="C00000"/>
                </a:solidFill>
              </a:rPr>
              <a:t>2</a:t>
            </a:r>
            <a:endParaRPr lang="zh-TW" altLang="en-US" sz="2600" b="1" baseline="30000" dirty="0"/>
          </a:p>
        </p:txBody>
      </p:sp>
    </p:spTree>
    <p:extLst>
      <p:ext uri="{BB962C8B-B14F-4D97-AF65-F5344CB8AC3E}">
        <p14:creationId xmlns:p14="http://schemas.microsoft.com/office/powerpoint/2010/main" val="258128288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t>           </a:t>
            </a:r>
            <a:endParaRPr lang="zh-TW" altLang="en-US" b="1" dirty="0"/>
          </a:p>
        </p:txBody>
      </p:sp>
      <p:sp>
        <p:nvSpPr>
          <p:cNvPr id="3" name="日期版面配置區 2"/>
          <p:cNvSpPr>
            <a:spLocks noGrp="1"/>
          </p:cNvSpPr>
          <p:nvPr>
            <p:ph type="dt" sz="half" idx="10"/>
          </p:nvPr>
        </p:nvSpPr>
        <p:spPr/>
        <p:txBody>
          <a:bodyPr/>
          <a:lstStyle/>
          <a:p>
            <a:fld id="{D71CD840-0E89-4F4B-BFA1-A0D7B2F6A8BF}" type="datetime1">
              <a:rPr lang="zh-TW" altLang="en-US" smtClean="0"/>
              <a:pPr/>
              <a:t>2016/5/17</a:t>
            </a:fld>
            <a:endParaRPr lang="zh-TW" altLang="en-US"/>
          </a:p>
        </p:txBody>
      </p:sp>
      <p:sp>
        <p:nvSpPr>
          <p:cNvPr id="4" name="投影片編號版面配置區 3"/>
          <p:cNvSpPr>
            <a:spLocks noGrp="1"/>
          </p:cNvSpPr>
          <p:nvPr>
            <p:ph type="sldNum" sz="quarter" idx="12"/>
          </p:nvPr>
        </p:nvSpPr>
        <p:spPr/>
        <p:txBody>
          <a:bodyPr>
            <a:normAutofit/>
          </a:bodyPr>
          <a:lstStyle/>
          <a:p>
            <a:fld id="{43D239BD-6D61-4DFE-922F-7CBF9DF9EB54}" type="slidenum">
              <a:rPr lang="zh-TW" altLang="en-US" smtClean="0"/>
              <a:pPr/>
              <a:t>44</a:t>
            </a:fld>
            <a:endParaRPr lang="zh-TW" altLang="en-US"/>
          </a:p>
        </p:txBody>
      </p:sp>
      <p:graphicFrame>
        <p:nvGraphicFramePr>
          <p:cNvPr id="6" name="Group 53"/>
          <p:cNvGraphicFramePr>
            <a:graphicFrameLocks noGrp="1"/>
          </p:cNvGraphicFramePr>
          <p:nvPr>
            <p:extLst/>
          </p:nvPr>
        </p:nvGraphicFramePr>
        <p:xfrm>
          <a:off x="683568" y="2204864"/>
          <a:ext cx="7859712" cy="3240215"/>
        </p:xfrm>
        <a:graphic>
          <a:graphicData uri="http://schemas.openxmlformats.org/drawingml/2006/table">
            <a:tbl>
              <a:tblPr>
                <a:tableStyleId>{125E5076-3810-47DD-B79F-674D7AD40C01}</a:tableStyleId>
              </a:tblPr>
              <a:tblGrid>
                <a:gridCol w="2174875"/>
                <a:gridCol w="5684837"/>
              </a:tblGrid>
              <a:tr h="333375">
                <a:tc>
                  <a:txBody>
                    <a:bodyPr/>
                    <a:lstStyle/>
                    <a:p>
                      <a:pPr marL="0" marR="0" lvl="0" indent="0" algn="ctr" defTabSz="914400" rtl="0" eaLnBrk="1" fontAlgn="base" latinLnBrk="0" hangingPunct="1">
                        <a:lnSpc>
                          <a:spcPct val="120000"/>
                        </a:lnSpc>
                        <a:spcBef>
                          <a:spcPct val="20000"/>
                        </a:spcBef>
                        <a:spcAft>
                          <a:spcPct val="0"/>
                        </a:spcAft>
                        <a:buClrTx/>
                        <a:buSzTx/>
                        <a:buFontTx/>
                        <a:buNone/>
                        <a:tabLst/>
                      </a:pPr>
                      <a:r>
                        <a:rPr kumimoji="1" lang="zh-TW" altLang="en-US" sz="2400" b="1" u="none" strike="noStrike" cap="none" normalizeH="0" baseline="0" dirty="0" smtClean="0">
                          <a:ln>
                            <a:noFill/>
                          </a:ln>
                          <a:effectLst/>
                        </a:rPr>
                        <a:t>樣本</a:t>
                      </a:r>
                      <a:endParaRPr kumimoji="1" lang="zh-TW" altLang="en-US" sz="2400" b="1" i="0" u="none" strike="noStrike" cap="none" normalizeH="0" baseline="0" dirty="0" smtClean="0">
                        <a:ln>
                          <a:noFill/>
                        </a:ln>
                        <a:solidFill>
                          <a:schemeClr val="tx1"/>
                        </a:solidFill>
                        <a:effectLst/>
                        <a:latin typeface="Times New Roman" pitchFamily="18" charset="0"/>
                        <a:ea typeface="全真粗明體" pitchFamily="49" charset="-120"/>
                      </a:endParaRPr>
                    </a:p>
                  </a:txBody>
                  <a:tcPr anchor="ctr" horzOverflow="overflow"/>
                </a:tc>
                <a:tc>
                  <a:txBody>
                    <a:bodyPr/>
                    <a:lstStyle/>
                    <a:p>
                      <a:pPr marL="0" marR="0" lvl="0" indent="0" algn="ctr" defTabSz="914400" rtl="0" eaLnBrk="1" fontAlgn="base" latinLnBrk="0" hangingPunct="1">
                        <a:lnSpc>
                          <a:spcPct val="120000"/>
                        </a:lnSpc>
                        <a:spcBef>
                          <a:spcPct val="20000"/>
                        </a:spcBef>
                        <a:spcAft>
                          <a:spcPct val="0"/>
                        </a:spcAft>
                        <a:buClrTx/>
                        <a:buSzTx/>
                        <a:buFontTx/>
                        <a:buNone/>
                        <a:tabLst/>
                      </a:pPr>
                      <a:r>
                        <a:rPr kumimoji="1" lang="zh-TW" altLang="en-US" sz="2400" b="1" i="0" u="none" strike="noStrike" cap="none" normalizeH="0" baseline="0" dirty="0" smtClean="0">
                          <a:ln>
                            <a:noFill/>
                          </a:ln>
                          <a:solidFill>
                            <a:schemeClr val="lt1"/>
                          </a:solidFill>
                          <a:effectLst/>
                          <a:latin typeface="+mn-lt"/>
                          <a:ea typeface="+mn-ea"/>
                        </a:rPr>
                        <a:t>樣本平均數      樣本變異數</a:t>
                      </a:r>
                      <a:endParaRPr kumimoji="1" lang="zh-TW" altLang="en-US" sz="2400" b="1" i="0" u="none" strike="noStrike" cap="none" normalizeH="0" baseline="0" dirty="0" smtClean="0">
                        <a:ln>
                          <a:noFill/>
                        </a:ln>
                        <a:solidFill>
                          <a:schemeClr val="tx1"/>
                        </a:solidFill>
                        <a:effectLst/>
                        <a:latin typeface="Times New Roman" pitchFamily="18" charset="0"/>
                        <a:ea typeface="全真粗明體" pitchFamily="49" charset="-120"/>
                      </a:endParaRPr>
                    </a:p>
                  </a:txBody>
                  <a:tcPr anchor="ctr" horzOverflow="overflow"/>
                </a:tc>
              </a:tr>
              <a:tr h="1355725">
                <a:tc>
                  <a:txBody>
                    <a:bodyPr/>
                    <a:lstStyle/>
                    <a:p>
                      <a:pPr marL="0" marR="0" lvl="0" indent="0" algn="ctr" defTabSz="914400" rtl="0" eaLnBrk="1" fontAlgn="base" latinLnBrk="0" hangingPunct="1">
                        <a:lnSpc>
                          <a:spcPct val="120000"/>
                        </a:lnSpc>
                        <a:spcBef>
                          <a:spcPct val="20000"/>
                        </a:spcBef>
                        <a:spcAft>
                          <a:spcPct val="0"/>
                        </a:spcAft>
                        <a:buClrTx/>
                        <a:buSzTx/>
                        <a:buFontTx/>
                        <a:buNone/>
                        <a:tabLst/>
                      </a:pPr>
                      <a:r>
                        <a:rPr kumimoji="1" lang="en-US" altLang="zh-TW" sz="2400" u="none" strike="noStrike" cap="none" normalizeH="0" baseline="0" dirty="0" smtClean="0">
                          <a:ln>
                            <a:noFill/>
                          </a:ln>
                          <a:effectLst/>
                        </a:rPr>
                        <a:t>X</a:t>
                      </a:r>
                      <a:r>
                        <a:rPr kumimoji="1" lang="en-US" altLang="zh-TW" sz="2400" u="none" strike="noStrike" cap="none" normalizeH="0" baseline="-25000" dirty="0" smtClean="0">
                          <a:ln>
                            <a:noFill/>
                          </a:ln>
                          <a:effectLst/>
                        </a:rPr>
                        <a:t>1</a:t>
                      </a:r>
                      <a:r>
                        <a:rPr kumimoji="1" lang="en-US" altLang="zh-TW" sz="2400" u="none" strike="noStrike" cap="none" normalizeH="0" baseline="0" dirty="0" smtClean="0">
                          <a:ln>
                            <a:noFill/>
                          </a:ln>
                          <a:effectLst/>
                        </a:rPr>
                        <a:t>,X</a:t>
                      </a:r>
                      <a:r>
                        <a:rPr kumimoji="1" lang="en-US" altLang="zh-TW" sz="2400" u="none" strike="noStrike" cap="none" normalizeH="0" baseline="-25000" dirty="0" smtClean="0">
                          <a:ln>
                            <a:noFill/>
                          </a:ln>
                          <a:effectLst/>
                        </a:rPr>
                        <a:t>2</a:t>
                      </a:r>
                      <a:r>
                        <a:rPr kumimoji="1" lang="en-US" altLang="zh-TW" sz="2400" u="none" strike="noStrike" cap="none" normalizeH="0" baseline="0" dirty="0" smtClean="0">
                          <a:ln>
                            <a:noFill/>
                          </a:ln>
                          <a:effectLst/>
                        </a:rPr>
                        <a:t>,…,X</a:t>
                      </a:r>
                      <a:r>
                        <a:rPr kumimoji="1" lang="en-US" altLang="zh-TW" sz="2400" u="none" strike="noStrike" cap="none" normalizeH="0" baseline="-25000" dirty="0" smtClean="0">
                          <a:ln>
                            <a:noFill/>
                          </a:ln>
                          <a:effectLst/>
                        </a:rPr>
                        <a:t>n1</a:t>
                      </a:r>
                    </a:p>
                    <a:p>
                      <a:pPr marL="0" marR="0" lvl="0" indent="0" algn="ctr" defTabSz="914400" rtl="0" eaLnBrk="1" fontAlgn="base" latinLnBrk="0" hangingPunct="1">
                        <a:lnSpc>
                          <a:spcPct val="120000"/>
                        </a:lnSpc>
                        <a:spcBef>
                          <a:spcPct val="20000"/>
                        </a:spcBef>
                        <a:spcAft>
                          <a:spcPct val="0"/>
                        </a:spcAft>
                        <a:buClrTx/>
                        <a:buSzTx/>
                        <a:buFontTx/>
                        <a:buNone/>
                        <a:tabLst/>
                      </a:pPr>
                      <a:r>
                        <a:rPr kumimoji="1" lang="zh-TW" altLang="en-US" sz="2400" u="none" strike="noStrike" cap="none" normalizeH="0" baseline="0" dirty="0" smtClean="0">
                          <a:ln>
                            <a:noFill/>
                          </a:ln>
                          <a:effectLst/>
                        </a:rPr>
                        <a:t>取自母體</a:t>
                      </a:r>
                      <a:r>
                        <a:rPr kumimoji="1" lang="en-US" altLang="zh-TW" sz="2400" u="none" strike="noStrike" cap="none" normalizeH="0" baseline="0" dirty="0" smtClean="0">
                          <a:ln>
                            <a:noFill/>
                          </a:ln>
                          <a:effectLst/>
                        </a:rPr>
                        <a:t>1</a:t>
                      </a:r>
                      <a:endParaRPr kumimoji="1" lang="en-US" altLang="zh-TW" sz="2400" b="1" i="0" u="none" strike="noStrike" cap="none" normalizeH="0" baseline="0" dirty="0" smtClean="0">
                        <a:ln>
                          <a:noFill/>
                        </a:ln>
                        <a:solidFill>
                          <a:schemeClr val="tx1"/>
                        </a:solidFill>
                        <a:effectLst/>
                        <a:latin typeface="Times New Roman" pitchFamily="18" charset="0"/>
                        <a:ea typeface="全真粗明體" pitchFamily="49" charset="-120"/>
                      </a:endParaRPr>
                    </a:p>
                  </a:txBody>
                  <a:tcPr horzOverflow="overflow"/>
                </a:tc>
                <a:tc>
                  <a:txBody>
                    <a:bodyPr/>
                    <a:lstStyle/>
                    <a:p>
                      <a:pPr marL="0" marR="0" lvl="0" indent="0" algn="just" defTabSz="914400" rtl="0" eaLnBrk="1" fontAlgn="base" latinLnBrk="0" hangingPunct="1">
                        <a:lnSpc>
                          <a:spcPct val="120000"/>
                        </a:lnSpc>
                        <a:spcBef>
                          <a:spcPct val="20000"/>
                        </a:spcBef>
                        <a:spcAft>
                          <a:spcPct val="0"/>
                        </a:spcAft>
                        <a:buClrTx/>
                        <a:buSzTx/>
                        <a:buFontTx/>
                        <a:buNone/>
                        <a:tabLst/>
                      </a:pPr>
                      <a:endParaRPr kumimoji="1" lang="zh-TW" altLang="zh-TW" sz="2400" b="1" i="0" u="none" strike="noStrike" cap="none" normalizeH="0" baseline="0" dirty="0" smtClean="0">
                        <a:ln>
                          <a:noFill/>
                        </a:ln>
                        <a:solidFill>
                          <a:schemeClr val="bg1"/>
                        </a:solidFill>
                        <a:effectLst/>
                        <a:latin typeface="Times New Roman" pitchFamily="18" charset="0"/>
                        <a:ea typeface="全真粗明體" pitchFamily="49" charset="-120"/>
                      </a:endParaRPr>
                    </a:p>
                  </a:txBody>
                  <a:tcPr horzOverflow="overflow"/>
                </a:tc>
              </a:tr>
              <a:tr h="1354138">
                <a:tc>
                  <a:txBody>
                    <a:bodyPr/>
                    <a:lstStyle/>
                    <a:p>
                      <a:pPr marL="0" marR="0" lvl="0" indent="0" algn="ctr" defTabSz="914400" rtl="0" eaLnBrk="1" fontAlgn="base" latinLnBrk="0" hangingPunct="1">
                        <a:lnSpc>
                          <a:spcPct val="120000"/>
                        </a:lnSpc>
                        <a:spcBef>
                          <a:spcPct val="20000"/>
                        </a:spcBef>
                        <a:spcAft>
                          <a:spcPct val="0"/>
                        </a:spcAft>
                        <a:buClrTx/>
                        <a:buSzTx/>
                        <a:buFontTx/>
                        <a:buNone/>
                        <a:tabLst/>
                      </a:pPr>
                      <a:r>
                        <a:rPr kumimoji="1" lang="en-US" altLang="zh-TW" sz="2400" u="none" strike="noStrike" cap="none" normalizeH="0" baseline="0" dirty="0" smtClean="0">
                          <a:ln>
                            <a:noFill/>
                          </a:ln>
                          <a:effectLst/>
                        </a:rPr>
                        <a:t>Y</a:t>
                      </a:r>
                      <a:r>
                        <a:rPr kumimoji="1" lang="en-US" altLang="zh-TW" sz="2400" u="none" strike="noStrike" cap="none" normalizeH="0" baseline="-25000" dirty="0" smtClean="0">
                          <a:ln>
                            <a:noFill/>
                          </a:ln>
                          <a:effectLst/>
                        </a:rPr>
                        <a:t>1</a:t>
                      </a:r>
                      <a:r>
                        <a:rPr kumimoji="1" lang="en-US" altLang="zh-TW" sz="2400" u="none" strike="noStrike" cap="none" normalizeH="0" baseline="0" dirty="0" smtClean="0">
                          <a:ln>
                            <a:noFill/>
                          </a:ln>
                          <a:effectLst/>
                        </a:rPr>
                        <a:t>,Y</a:t>
                      </a:r>
                      <a:r>
                        <a:rPr kumimoji="1" lang="en-US" altLang="zh-TW" sz="2400" u="none" strike="noStrike" cap="none" normalizeH="0" baseline="-25000" dirty="0" smtClean="0">
                          <a:ln>
                            <a:noFill/>
                          </a:ln>
                          <a:effectLst/>
                        </a:rPr>
                        <a:t>2</a:t>
                      </a:r>
                      <a:r>
                        <a:rPr kumimoji="1" lang="en-US" altLang="zh-TW" sz="2400" u="none" strike="noStrike" cap="none" normalizeH="0" baseline="0" dirty="0" smtClean="0">
                          <a:ln>
                            <a:noFill/>
                          </a:ln>
                          <a:effectLst/>
                        </a:rPr>
                        <a:t>,…,Y</a:t>
                      </a:r>
                      <a:r>
                        <a:rPr kumimoji="1" lang="en-US" altLang="zh-TW" sz="2400" u="none" strike="noStrike" cap="none" normalizeH="0" baseline="-25000" dirty="0" smtClean="0">
                          <a:ln>
                            <a:noFill/>
                          </a:ln>
                          <a:effectLst/>
                        </a:rPr>
                        <a:t>n2</a:t>
                      </a:r>
                    </a:p>
                    <a:p>
                      <a:pPr marL="0" marR="0" lvl="0" indent="0" algn="ctr" defTabSz="914400" rtl="0" eaLnBrk="1" fontAlgn="base" latinLnBrk="0" hangingPunct="1">
                        <a:lnSpc>
                          <a:spcPct val="120000"/>
                        </a:lnSpc>
                        <a:spcBef>
                          <a:spcPct val="20000"/>
                        </a:spcBef>
                        <a:spcAft>
                          <a:spcPct val="0"/>
                        </a:spcAft>
                        <a:buClrTx/>
                        <a:buSzTx/>
                        <a:buFontTx/>
                        <a:buNone/>
                        <a:tabLst/>
                      </a:pPr>
                      <a:r>
                        <a:rPr kumimoji="1" lang="zh-TW" altLang="en-US" sz="2400" u="none" strike="noStrike" cap="none" normalizeH="0" baseline="0" dirty="0" smtClean="0">
                          <a:ln>
                            <a:noFill/>
                          </a:ln>
                          <a:effectLst/>
                        </a:rPr>
                        <a:t>取自母體</a:t>
                      </a:r>
                      <a:r>
                        <a:rPr kumimoji="1" lang="en-US" altLang="zh-TW" sz="2400" u="none" strike="noStrike" cap="none" normalizeH="0" baseline="0" dirty="0" smtClean="0">
                          <a:ln>
                            <a:noFill/>
                          </a:ln>
                          <a:effectLst/>
                        </a:rPr>
                        <a:t>2</a:t>
                      </a:r>
                      <a:endParaRPr kumimoji="1" lang="en-US" altLang="zh-TW" sz="2400" b="1" i="0" u="none" strike="noStrike" cap="none" normalizeH="0" baseline="0" dirty="0" smtClean="0">
                        <a:ln>
                          <a:noFill/>
                        </a:ln>
                        <a:solidFill>
                          <a:schemeClr val="tx1"/>
                        </a:solidFill>
                        <a:effectLst/>
                        <a:latin typeface="Times New Roman" pitchFamily="18" charset="0"/>
                        <a:ea typeface="全真粗明體" pitchFamily="49" charset="-120"/>
                      </a:endParaRPr>
                    </a:p>
                  </a:txBody>
                  <a:tcPr horzOverflow="overflow"/>
                </a:tc>
                <a:tc>
                  <a:txBody>
                    <a:bodyPr/>
                    <a:lstStyle/>
                    <a:p>
                      <a:pPr marL="0" marR="0" lvl="0" indent="0" algn="just" defTabSz="914400" rtl="0" eaLnBrk="1" fontAlgn="base" latinLnBrk="0" hangingPunct="1">
                        <a:lnSpc>
                          <a:spcPct val="120000"/>
                        </a:lnSpc>
                        <a:spcBef>
                          <a:spcPct val="20000"/>
                        </a:spcBef>
                        <a:spcAft>
                          <a:spcPct val="0"/>
                        </a:spcAft>
                        <a:buClrTx/>
                        <a:buSzTx/>
                        <a:buFontTx/>
                        <a:buNone/>
                        <a:tabLst/>
                      </a:pPr>
                      <a:endParaRPr kumimoji="1" lang="zh-TW" altLang="zh-TW" sz="2400" b="1" i="0" u="none" strike="noStrike" cap="none" normalizeH="0" baseline="0" dirty="0" smtClean="0">
                        <a:ln>
                          <a:noFill/>
                        </a:ln>
                        <a:solidFill>
                          <a:schemeClr val="bg1"/>
                        </a:solidFill>
                        <a:effectLst/>
                        <a:latin typeface="Times New Roman" pitchFamily="18" charset="0"/>
                        <a:ea typeface="全真粗明體" pitchFamily="49" charset="-120"/>
                      </a:endParaRPr>
                    </a:p>
                  </a:txBody>
                  <a:tcPr horzOverflow="overflow"/>
                </a:tc>
              </a:tr>
            </a:tbl>
          </a:graphicData>
        </a:graphic>
      </p:graphicFrame>
      <p:graphicFrame>
        <p:nvGraphicFramePr>
          <p:cNvPr id="97282" name="Object 2"/>
          <p:cNvGraphicFramePr>
            <a:graphicFrameLocks noChangeAspect="1"/>
          </p:cNvGraphicFramePr>
          <p:nvPr>
            <p:extLst/>
          </p:nvPr>
        </p:nvGraphicFramePr>
        <p:xfrm>
          <a:off x="3744913" y="2703513"/>
          <a:ext cx="4140200" cy="1320800"/>
        </p:xfrm>
        <a:graphic>
          <a:graphicData uri="http://schemas.openxmlformats.org/presentationml/2006/ole">
            <mc:AlternateContent xmlns:mc="http://schemas.openxmlformats.org/markup-compatibility/2006">
              <mc:Choice xmlns:v="urn:schemas-microsoft-com:vml" Requires="v">
                <p:oleObj spid="_x0000_s20538" name="Equation" r:id="rId3" imgW="2070000" imgH="660240" progId="Equation.DSMT4">
                  <p:embed/>
                </p:oleObj>
              </mc:Choice>
              <mc:Fallback>
                <p:oleObj name="Equation" r:id="rId3" imgW="2070000" imgH="66024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44913" y="2703513"/>
                        <a:ext cx="4140200" cy="1320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7283" name="Object 3"/>
          <p:cNvGraphicFramePr>
            <a:graphicFrameLocks noChangeAspect="1"/>
          </p:cNvGraphicFramePr>
          <p:nvPr>
            <p:extLst/>
          </p:nvPr>
        </p:nvGraphicFramePr>
        <p:xfrm>
          <a:off x="3923928" y="4024313"/>
          <a:ext cx="3835400" cy="1320800"/>
        </p:xfrm>
        <a:graphic>
          <a:graphicData uri="http://schemas.openxmlformats.org/presentationml/2006/ole">
            <mc:AlternateContent xmlns:mc="http://schemas.openxmlformats.org/markup-compatibility/2006">
              <mc:Choice xmlns:v="urn:schemas-microsoft-com:vml" Requires="v">
                <p:oleObj spid="_x0000_s20539" name="Equation" r:id="rId5" imgW="1917360" imgH="660240" progId="Equation.DSMT4">
                  <p:embed/>
                </p:oleObj>
              </mc:Choice>
              <mc:Fallback>
                <p:oleObj name="Equation" r:id="rId5" imgW="1917360" imgH="66024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23928" y="4024313"/>
                        <a:ext cx="3835400" cy="1320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 name="標題 1"/>
          <p:cNvSpPr txBox="1">
            <a:spLocks/>
          </p:cNvSpPr>
          <p:nvPr/>
        </p:nvSpPr>
        <p:spPr>
          <a:xfrm>
            <a:off x="611560" y="188640"/>
            <a:ext cx="8153400" cy="990600"/>
          </a:xfrm>
          <a:prstGeom prst="rect">
            <a:avLst/>
          </a:prstGeom>
        </p:spPr>
        <p:txBody>
          <a:bodyPr vert="horz"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zh-TW" altLang="en-US" sz="4400" b="1" i="0" u="none" strike="noStrike" kern="1200" cap="none" spc="0" normalizeH="0" baseline="0" noProof="0" dirty="0">
              <a:ln>
                <a:noFill/>
              </a:ln>
              <a:solidFill>
                <a:schemeClr val="tx1"/>
              </a:solidFill>
              <a:effectLst/>
              <a:uLnTx/>
              <a:uFillTx/>
              <a:latin typeface="+mn-ea"/>
              <a:cs typeface="+mj-cs"/>
            </a:endParaRPr>
          </a:p>
        </p:txBody>
      </p:sp>
      <p:sp>
        <p:nvSpPr>
          <p:cNvPr id="10" name="標題 1"/>
          <p:cNvSpPr txBox="1">
            <a:spLocks/>
          </p:cNvSpPr>
          <p:nvPr/>
        </p:nvSpPr>
        <p:spPr>
          <a:xfrm>
            <a:off x="609600" y="685800"/>
            <a:ext cx="8229600" cy="9906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zh-TW" altLang="en-US" b="1" dirty="0" smtClean="0"/>
              <a:t>彙</a:t>
            </a:r>
            <a:r>
              <a:rPr lang="zh-TW" altLang="en-US" b="1" dirty="0"/>
              <a:t>總統計量</a:t>
            </a:r>
            <a:r>
              <a:rPr lang="zh-TW" altLang="en-US" b="1" dirty="0" smtClean="0"/>
              <a:t>數</a:t>
            </a:r>
            <a:endParaRPr lang="zh-TW" altLang="en-US" b="1" dirty="0"/>
          </a:p>
        </p:txBody>
      </p:sp>
    </p:spTree>
    <p:extLst>
      <p:ext uri="{BB962C8B-B14F-4D97-AF65-F5344CB8AC3E}">
        <p14:creationId xmlns:p14="http://schemas.microsoft.com/office/powerpoint/2010/main" val="321731559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t>          的抽樣分配</a:t>
            </a:r>
            <a:endParaRPr lang="zh-TW" altLang="en-US" dirty="0"/>
          </a:p>
        </p:txBody>
      </p:sp>
      <p:sp>
        <p:nvSpPr>
          <p:cNvPr id="3" name="日期版面配置區 2"/>
          <p:cNvSpPr>
            <a:spLocks noGrp="1"/>
          </p:cNvSpPr>
          <p:nvPr>
            <p:ph type="dt" sz="half" idx="10"/>
          </p:nvPr>
        </p:nvSpPr>
        <p:spPr/>
        <p:txBody>
          <a:bodyPr/>
          <a:lstStyle/>
          <a:p>
            <a:fld id="{D71CD840-0E89-4F4B-BFA1-A0D7B2F6A8BF}" type="datetime1">
              <a:rPr lang="zh-TW" altLang="en-US" smtClean="0"/>
              <a:pPr/>
              <a:t>2016/5/17</a:t>
            </a:fld>
            <a:endParaRPr lang="zh-TW" altLang="en-US"/>
          </a:p>
        </p:txBody>
      </p:sp>
      <p:sp>
        <p:nvSpPr>
          <p:cNvPr id="4" name="投影片編號版面配置區 3"/>
          <p:cNvSpPr>
            <a:spLocks noGrp="1"/>
          </p:cNvSpPr>
          <p:nvPr>
            <p:ph type="sldNum" sz="quarter" idx="12"/>
          </p:nvPr>
        </p:nvSpPr>
        <p:spPr/>
        <p:txBody>
          <a:bodyPr>
            <a:normAutofit/>
          </a:bodyPr>
          <a:lstStyle/>
          <a:p>
            <a:fld id="{43D239BD-6D61-4DFE-922F-7CBF9DF9EB54}" type="slidenum">
              <a:rPr lang="zh-TW" altLang="en-US" smtClean="0"/>
              <a:pPr/>
              <a:t>45</a:t>
            </a:fld>
            <a:endParaRPr lang="zh-TW" altLang="en-US"/>
          </a:p>
        </p:txBody>
      </p:sp>
      <p:sp>
        <p:nvSpPr>
          <p:cNvPr id="5" name="內容版面配置區 4"/>
          <p:cNvSpPr>
            <a:spLocks noGrp="1"/>
          </p:cNvSpPr>
          <p:nvPr>
            <p:ph sz="quarter" idx="1"/>
          </p:nvPr>
        </p:nvSpPr>
        <p:spPr/>
        <p:txBody>
          <a:bodyPr/>
          <a:lstStyle/>
          <a:p>
            <a:r>
              <a:rPr lang="zh-TW" altLang="en-US" sz="2800" b="1" dirty="0" smtClean="0"/>
              <a:t>母體</a:t>
            </a:r>
            <a:r>
              <a:rPr lang="en-US" altLang="zh-TW" sz="2800" b="1" dirty="0" smtClean="0"/>
              <a:t>1</a:t>
            </a:r>
            <a:r>
              <a:rPr lang="zh-TW" altLang="en-US" sz="2800" b="1" dirty="0" smtClean="0"/>
              <a:t>與</a:t>
            </a:r>
            <a:r>
              <a:rPr lang="en-US" altLang="zh-TW" sz="2800" b="1" dirty="0" smtClean="0"/>
              <a:t>2</a:t>
            </a:r>
            <a:r>
              <a:rPr lang="zh-TW" altLang="en-US" sz="2800" b="1" dirty="0" smtClean="0"/>
              <a:t>皆為常態，而兩組隨機樣本皆為小樣本，且</a:t>
            </a:r>
            <a:r>
              <a:rPr lang="zh-TW" altLang="en-US" sz="2800" b="1" dirty="0" smtClean="0">
                <a:solidFill>
                  <a:srgbClr val="C00000"/>
                </a:solidFill>
              </a:rPr>
              <a:t>兩母體標準差皆為未知但相等</a:t>
            </a:r>
            <a:r>
              <a:rPr lang="en-US" altLang="zh-TW" sz="2800" b="1" dirty="0" smtClean="0"/>
              <a:t>(</a:t>
            </a:r>
            <a:r>
              <a:rPr lang="zh-TW" altLang="en-US" sz="2800" b="1" dirty="0" smtClean="0"/>
              <a:t>亦即</a:t>
            </a:r>
            <a:r>
              <a:rPr lang="el-GR" altLang="zh-TW" sz="2800" b="1" dirty="0" smtClean="0">
                <a:latin typeface="全真粗明體" pitchFamily="49" charset="-120"/>
              </a:rPr>
              <a:t>σ</a:t>
            </a:r>
            <a:r>
              <a:rPr lang="en-US" altLang="zh-TW" sz="2800" b="1" baseline="-25000" dirty="0" smtClean="0"/>
              <a:t>1</a:t>
            </a:r>
            <a:r>
              <a:rPr lang="en-US" altLang="zh-TW" sz="2800" b="1" dirty="0" smtClean="0"/>
              <a:t>=</a:t>
            </a:r>
            <a:r>
              <a:rPr lang="el-GR" altLang="zh-TW" sz="2800" b="1" dirty="0" smtClean="0">
                <a:latin typeface="全真粗明體" pitchFamily="49" charset="-120"/>
              </a:rPr>
              <a:t>σ</a:t>
            </a:r>
            <a:r>
              <a:rPr lang="en-US" altLang="zh-TW" sz="2800" b="1" baseline="-25000" dirty="0" smtClean="0"/>
              <a:t>2</a:t>
            </a:r>
            <a:r>
              <a:rPr lang="en-US" altLang="zh-TW" sz="2800" b="1" dirty="0" smtClean="0"/>
              <a:t>=</a:t>
            </a:r>
            <a:r>
              <a:rPr lang="el-GR" altLang="zh-TW" sz="2800" b="1" dirty="0" smtClean="0">
                <a:latin typeface="全真粗明體" pitchFamily="49" charset="-120"/>
              </a:rPr>
              <a:t>σ</a:t>
            </a:r>
            <a:r>
              <a:rPr lang="zh-TW" altLang="en-US" sz="2800" b="1" dirty="0" smtClean="0"/>
              <a:t>，但</a:t>
            </a:r>
            <a:r>
              <a:rPr lang="el-GR" altLang="zh-TW" sz="2800" b="1" dirty="0" smtClean="0">
                <a:latin typeface="全真粗明體" pitchFamily="49" charset="-120"/>
              </a:rPr>
              <a:t>σ</a:t>
            </a:r>
            <a:r>
              <a:rPr lang="zh-TW" altLang="en-US" sz="2800" b="1" dirty="0" smtClean="0"/>
              <a:t>未知</a:t>
            </a:r>
            <a:r>
              <a:rPr lang="en-US" altLang="zh-TW" sz="2800" b="1" dirty="0" smtClean="0"/>
              <a:t>)</a:t>
            </a:r>
            <a:r>
              <a:rPr lang="zh-TW" altLang="en-US" sz="2800" b="1" dirty="0" smtClean="0"/>
              <a:t>，則統計量</a:t>
            </a:r>
          </a:p>
          <a:p>
            <a:endParaRPr lang="zh-TW" altLang="en-US" dirty="0"/>
          </a:p>
        </p:txBody>
      </p:sp>
      <p:graphicFrame>
        <p:nvGraphicFramePr>
          <p:cNvPr id="98306" name="Object 2"/>
          <p:cNvGraphicFramePr>
            <a:graphicFrameLocks noChangeAspect="1"/>
          </p:cNvGraphicFramePr>
          <p:nvPr>
            <p:extLst>
              <p:ext uri="{D42A27DB-BD31-4B8C-83A1-F6EECF244321}">
                <p14:modId xmlns:p14="http://schemas.microsoft.com/office/powerpoint/2010/main" val="2961360545"/>
              </p:ext>
            </p:extLst>
          </p:nvPr>
        </p:nvGraphicFramePr>
        <p:xfrm>
          <a:off x="395536" y="693068"/>
          <a:ext cx="1423988" cy="647700"/>
        </p:xfrm>
        <a:graphic>
          <a:graphicData uri="http://schemas.openxmlformats.org/presentationml/2006/ole">
            <mc:AlternateContent xmlns:mc="http://schemas.openxmlformats.org/markup-compatibility/2006">
              <mc:Choice xmlns:v="urn:schemas-microsoft-com:vml" Requires="v">
                <p:oleObj spid="_x0000_s21590" name="Equation" r:id="rId3" imgW="419040" imgH="190440" progId="Equation.DSMT4">
                  <p:embed/>
                </p:oleObj>
              </mc:Choice>
              <mc:Fallback>
                <p:oleObj name="Equation" r:id="rId3" imgW="419040" imgH="19044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5536" y="693068"/>
                        <a:ext cx="1423988" cy="647700"/>
                      </a:xfrm>
                      <a:prstGeom prst="rect">
                        <a:avLst/>
                      </a:prstGeom>
                      <a:noFill/>
                      <a:effectLst>
                        <a:outerShdw dist="35921" dir="2700000" algn="ctr" rotWithShape="0">
                          <a:srgbClr val="808080"/>
                        </a:outerShdw>
                      </a:effectLst>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830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graphicFrame>
        <p:nvGraphicFramePr>
          <p:cNvPr id="98308" name="Object 4"/>
          <p:cNvGraphicFramePr>
            <a:graphicFrameLocks noChangeAspect="1"/>
          </p:cNvGraphicFramePr>
          <p:nvPr/>
        </p:nvGraphicFramePr>
        <p:xfrm>
          <a:off x="1547664" y="3429000"/>
          <a:ext cx="4037012" cy="1397000"/>
        </p:xfrm>
        <a:graphic>
          <a:graphicData uri="http://schemas.openxmlformats.org/presentationml/2006/ole">
            <mc:AlternateContent xmlns:mc="http://schemas.openxmlformats.org/markup-compatibility/2006">
              <mc:Choice xmlns:v="urn:schemas-microsoft-com:vml" Requires="v">
                <p:oleObj spid="_x0000_s21591" name="Equation" r:id="rId5" imgW="2387520" imgH="825480" progId="Equation.DSMT4">
                  <p:embed/>
                </p:oleObj>
              </mc:Choice>
              <mc:Fallback>
                <p:oleObj name="Equation" r:id="rId5" imgW="2387520" imgH="82548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47664" y="3429000"/>
                        <a:ext cx="4037012" cy="1397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8311"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graphicFrame>
        <p:nvGraphicFramePr>
          <p:cNvPr id="98310" name="Object 6"/>
          <p:cNvGraphicFramePr>
            <a:graphicFrameLocks noChangeAspect="1"/>
          </p:cNvGraphicFramePr>
          <p:nvPr/>
        </p:nvGraphicFramePr>
        <p:xfrm>
          <a:off x="1403648" y="5157192"/>
          <a:ext cx="3812496" cy="1008112"/>
        </p:xfrm>
        <a:graphic>
          <a:graphicData uri="http://schemas.openxmlformats.org/presentationml/2006/ole">
            <mc:AlternateContent xmlns:mc="http://schemas.openxmlformats.org/markup-compatibility/2006">
              <mc:Choice xmlns:v="urn:schemas-microsoft-com:vml" Requires="v">
                <p:oleObj spid="_x0000_s21592" name="Equation" r:id="rId7" imgW="1981200" imgH="520700" progId="Equation.DSMT4">
                  <p:embed/>
                </p:oleObj>
              </mc:Choice>
              <mc:Fallback>
                <p:oleObj name="Equation" r:id="rId7" imgW="1981200" imgH="52070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403648" y="5157192"/>
                        <a:ext cx="3812496" cy="10081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 name="Text Box 9"/>
          <p:cNvSpPr txBox="1">
            <a:spLocks noChangeArrowheads="1"/>
          </p:cNvSpPr>
          <p:nvPr/>
        </p:nvSpPr>
        <p:spPr bwMode="auto">
          <a:xfrm>
            <a:off x="5436096" y="5301208"/>
            <a:ext cx="3262432" cy="830997"/>
          </a:xfrm>
          <a:prstGeom prst="rect">
            <a:avLst/>
          </a:prstGeom>
          <a:noFill/>
          <a:ln w="9525">
            <a:noFill/>
            <a:miter lim="800000"/>
            <a:headEnd/>
            <a:tailEnd/>
          </a:ln>
          <a:effectLst/>
        </p:spPr>
        <p:txBody>
          <a:bodyPr wrap="none">
            <a:spAutoFit/>
          </a:bodyPr>
          <a:lstStyle/>
          <a:p>
            <a:r>
              <a:rPr lang="en-US" altLang="zh-TW" sz="2400" b="1" dirty="0">
                <a:latin typeface="Tahoma" pitchFamily="34" charset="0"/>
              </a:rPr>
              <a:t>Pooled </a:t>
            </a:r>
            <a:r>
              <a:rPr lang="en-US" altLang="zh-TW" sz="2400" b="1" dirty="0" smtClean="0">
                <a:latin typeface="Tahoma" pitchFamily="34" charset="0"/>
              </a:rPr>
              <a:t>variance</a:t>
            </a:r>
          </a:p>
          <a:p>
            <a:r>
              <a:rPr lang="zh-TW" altLang="en-US" sz="2400" b="1" dirty="0" smtClean="0">
                <a:latin typeface="Tahoma" pitchFamily="34" charset="0"/>
              </a:rPr>
              <a:t>合併的變異數的估計值</a:t>
            </a:r>
            <a:endParaRPr lang="en-US" altLang="zh-TW" sz="2400" b="1" dirty="0">
              <a:latin typeface="Tahoma" pitchFamily="34" charset="0"/>
            </a:endParaRPr>
          </a:p>
        </p:txBody>
      </p:sp>
    </p:spTree>
    <p:extLst>
      <p:ext uri="{BB962C8B-B14F-4D97-AF65-F5344CB8AC3E}">
        <p14:creationId xmlns:p14="http://schemas.microsoft.com/office/powerpoint/2010/main" val="168454486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lvl="0"/>
            <a:endParaRPr lang="zh-TW" altLang="en-US" dirty="0">
              <a:solidFill>
                <a:schemeClr val="tx1"/>
              </a:solidFill>
            </a:endParaRPr>
          </a:p>
        </p:txBody>
      </p:sp>
      <p:sp>
        <p:nvSpPr>
          <p:cNvPr id="3" name="日期版面配置區 2"/>
          <p:cNvSpPr>
            <a:spLocks noGrp="1"/>
          </p:cNvSpPr>
          <p:nvPr>
            <p:ph type="dt" sz="half" idx="10"/>
          </p:nvPr>
        </p:nvSpPr>
        <p:spPr/>
        <p:txBody>
          <a:bodyPr/>
          <a:lstStyle/>
          <a:p>
            <a:fld id="{D71CD840-0E89-4F4B-BFA1-A0D7B2F6A8BF}" type="datetime1">
              <a:rPr lang="zh-TW" altLang="en-US" smtClean="0"/>
              <a:pPr/>
              <a:t>2016/5/17</a:t>
            </a:fld>
            <a:endParaRPr lang="zh-TW" altLang="en-US"/>
          </a:p>
        </p:txBody>
      </p:sp>
      <p:sp>
        <p:nvSpPr>
          <p:cNvPr id="4" name="投影片編號版面配置區 3"/>
          <p:cNvSpPr>
            <a:spLocks noGrp="1"/>
          </p:cNvSpPr>
          <p:nvPr>
            <p:ph type="sldNum" sz="quarter" idx="12"/>
          </p:nvPr>
        </p:nvSpPr>
        <p:spPr/>
        <p:txBody>
          <a:bodyPr>
            <a:normAutofit/>
          </a:bodyPr>
          <a:lstStyle/>
          <a:p>
            <a:fld id="{43D239BD-6D61-4DFE-922F-7CBF9DF9EB54}" type="slidenum">
              <a:rPr lang="zh-TW" altLang="en-US" smtClean="0"/>
              <a:pPr/>
              <a:t>46</a:t>
            </a:fld>
            <a:endParaRPr lang="zh-TW" altLang="en-US"/>
          </a:p>
        </p:txBody>
      </p:sp>
      <p:sp>
        <p:nvSpPr>
          <p:cNvPr id="5" name="內容版面配置區 4"/>
          <p:cNvSpPr>
            <a:spLocks noGrp="1"/>
          </p:cNvSpPr>
          <p:nvPr>
            <p:ph sz="quarter" idx="1"/>
          </p:nvPr>
        </p:nvSpPr>
        <p:spPr/>
        <p:txBody>
          <a:bodyPr>
            <a:normAutofit/>
          </a:bodyPr>
          <a:lstStyle/>
          <a:p>
            <a:r>
              <a:rPr lang="zh-TW" altLang="en-US" sz="2800" b="1" dirty="0" smtClean="0"/>
              <a:t>母體</a:t>
            </a:r>
            <a:r>
              <a:rPr lang="en-US" altLang="zh-TW" sz="2800" b="1" dirty="0" smtClean="0"/>
              <a:t>1</a:t>
            </a:r>
            <a:r>
              <a:rPr lang="zh-TW" altLang="en-US" sz="2800" b="1" dirty="0" smtClean="0"/>
              <a:t>與</a:t>
            </a:r>
            <a:r>
              <a:rPr lang="en-US" altLang="zh-TW" sz="2800" b="1" dirty="0" smtClean="0"/>
              <a:t>2</a:t>
            </a:r>
            <a:r>
              <a:rPr lang="zh-TW" altLang="en-US" sz="2800" b="1" dirty="0" smtClean="0"/>
              <a:t>皆為常態，而兩組隨機樣本皆為小樣本，</a:t>
            </a:r>
            <a:r>
              <a:rPr lang="zh-TW" altLang="en-US" sz="2800" b="1" dirty="0"/>
              <a:t>且</a:t>
            </a:r>
            <a:r>
              <a:rPr lang="zh-TW" altLang="en-US" sz="2800" b="1" dirty="0">
                <a:solidFill>
                  <a:srgbClr val="C00000"/>
                </a:solidFill>
              </a:rPr>
              <a:t>兩母體標準差</a:t>
            </a:r>
            <a:r>
              <a:rPr lang="el-GR" altLang="zh-TW" sz="2800" b="1" dirty="0" smtClean="0">
                <a:latin typeface="全真粗明體" pitchFamily="49" charset="-120"/>
              </a:rPr>
              <a:t>σ</a:t>
            </a:r>
            <a:r>
              <a:rPr lang="en-US" altLang="zh-TW" sz="2800" b="1" baseline="-25000" dirty="0" smtClean="0"/>
              <a:t>1</a:t>
            </a:r>
            <a:r>
              <a:rPr lang="zh-TW" altLang="en-US" sz="2800" b="1" dirty="0" smtClean="0"/>
              <a:t>與</a:t>
            </a:r>
            <a:r>
              <a:rPr lang="el-GR" altLang="zh-TW" sz="2800" b="1" dirty="0" smtClean="0">
                <a:latin typeface="全真粗明體" pitchFamily="49" charset="-120"/>
              </a:rPr>
              <a:t>σ</a:t>
            </a:r>
            <a:r>
              <a:rPr lang="en-US" altLang="zh-TW" sz="2800" b="1" baseline="-25000" dirty="0" smtClean="0"/>
              <a:t>2</a:t>
            </a:r>
            <a:r>
              <a:rPr lang="zh-TW" altLang="en-US" sz="2800" b="1" dirty="0" smtClean="0"/>
              <a:t>皆</a:t>
            </a:r>
            <a:r>
              <a:rPr lang="zh-TW" altLang="en-US" sz="2800" b="1" dirty="0" smtClean="0">
                <a:solidFill>
                  <a:srgbClr val="C00000"/>
                </a:solidFill>
              </a:rPr>
              <a:t>未知亦不相等</a:t>
            </a:r>
            <a:r>
              <a:rPr lang="zh-TW" altLang="en-US" sz="2800" b="1" dirty="0" smtClean="0"/>
              <a:t>，則統計量</a:t>
            </a:r>
            <a:endParaRPr lang="zh-TW" altLang="en-US" sz="2800" b="1" dirty="0"/>
          </a:p>
        </p:txBody>
      </p:sp>
      <p:sp>
        <p:nvSpPr>
          <p:cNvPr id="1044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graphicFrame>
        <p:nvGraphicFramePr>
          <p:cNvPr id="104449" name="Object 1"/>
          <p:cNvGraphicFramePr>
            <a:graphicFrameLocks noChangeAspect="1"/>
          </p:cNvGraphicFramePr>
          <p:nvPr/>
        </p:nvGraphicFramePr>
        <p:xfrm>
          <a:off x="827584" y="4653136"/>
          <a:ext cx="6991700" cy="1224136"/>
        </p:xfrm>
        <a:graphic>
          <a:graphicData uri="http://schemas.openxmlformats.org/presentationml/2006/ole">
            <mc:AlternateContent xmlns:mc="http://schemas.openxmlformats.org/markup-compatibility/2006">
              <mc:Choice xmlns:v="urn:schemas-microsoft-com:vml" Requires="v">
                <p:oleObj spid="_x0000_s22586" name="Equation" r:id="rId3" imgW="2832100" imgH="495300" progId="Equation.DSMT4">
                  <p:embed/>
                </p:oleObj>
              </mc:Choice>
              <mc:Fallback>
                <p:oleObj name="Equation" r:id="rId3" imgW="2832100" imgH="4953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584" y="4653136"/>
                        <a:ext cx="6991700" cy="122413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445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graphicFrame>
        <p:nvGraphicFramePr>
          <p:cNvPr id="104451" name="Object 3"/>
          <p:cNvGraphicFramePr>
            <a:graphicFrameLocks noChangeAspect="1"/>
          </p:cNvGraphicFramePr>
          <p:nvPr/>
        </p:nvGraphicFramePr>
        <p:xfrm>
          <a:off x="2123728" y="2996952"/>
          <a:ext cx="2862111" cy="1368152"/>
        </p:xfrm>
        <a:graphic>
          <a:graphicData uri="http://schemas.openxmlformats.org/presentationml/2006/ole">
            <mc:AlternateContent xmlns:mc="http://schemas.openxmlformats.org/markup-compatibility/2006">
              <mc:Choice xmlns:v="urn:schemas-microsoft-com:vml" Requires="v">
                <p:oleObj spid="_x0000_s22587" name="Equation" r:id="rId5" imgW="1727200" imgH="825500" progId="Equation.DSMT4">
                  <p:embed/>
                </p:oleObj>
              </mc:Choice>
              <mc:Fallback>
                <p:oleObj name="Equation" r:id="rId5" imgW="1727200" imgH="82550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23728" y="2996952"/>
                        <a:ext cx="2862111" cy="136815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93147988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日期版面配置區 2"/>
          <p:cNvSpPr>
            <a:spLocks noGrp="1"/>
          </p:cNvSpPr>
          <p:nvPr>
            <p:ph type="dt" sz="half" idx="10"/>
          </p:nvPr>
        </p:nvSpPr>
        <p:spPr/>
        <p:txBody>
          <a:bodyPr/>
          <a:lstStyle/>
          <a:p>
            <a:fld id="{D71CD840-0E89-4F4B-BFA1-A0D7B2F6A8BF}" type="datetime1">
              <a:rPr lang="zh-TW" altLang="en-US" smtClean="0"/>
              <a:pPr/>
              <a:t>2016/5/17</a:t>
            </a:fld>
            <a:endParaRPr lang="zh-TW" altLang="en-US"/>
          </a:p>
        </p:txBody>
      </p:sp>
      <p:sp>
        <p:nvSpPr>
          <p:cNvPr id="4" name="投影片編號版面配置區 3"/>
          <p:cNvSpPr>
            <a:spLocks noGrp="1"/>
          </p:cNvSpPr>
          <p:nvPr>
            <p:ph type="sldNum" sz="quarter" idx="12"/>
          </p:nvPr>
        </p:nvSpPr>
        <p:spPr/>
        <p:txBody>
          <a:bodyPr>
            <a:normAutofit/>
          </a:bodyPr>
          <a:lstStyle/>
          <a:p>
            <a:fld id="{43D239BD-6D61-4DFE-922F-7CBF9DF9EB54}" type="slidenum">
              <a:rPr lang="zh-TW" altLang="en-US" smtClean="0"/>
              <a:pPr/>
              <a:t>47</a:t>
            </a:fld>
            <a:endParaRPr lang="zh-TW" altLang="en-US"/>
          </a:p>
        </p:txBody>
      </p:sp>
      <p:sp>
        <p:nvSpPr>
          <p:cNvPr id="5" name="內容版面配置區 4"/>
          <p:cNvSpPr>
            <a:spLocks noGrp="1"/>
          </p:cNvSpPr>
          <p:nvPr>
            <p:ph sz="quarter" idx="1"/>
          </p:nvPr>
        </p:nvSpPr>
        <p:spPr>
          <a:xfrm>
            <a:off x="611560" y="1628800"/>
            <a:ext cx="8153400" cy="4495800"/>
          </a:xfrm>
        </p:spPr>
        <p:txBody>
          <a:bodyPr>
            <a:normAutofit/>
          </a:bodyPr>
          <a:lstStyle/>
          <a:p>
            <a:pPr>
              <a:spcBef>
                <a:spcPts val="0"/>
              </a:spcBef>
            </a:pPr>
            <a:r>
              <a:rPr lang="zh-TW" altLang="en-US" sz="2800" b="1" dirty="0" smtClean="0"/>
              <a:t>決策</a:t>
            </a:r>
            <a:r>
              <a:rPr lang="zh-TW" altLang="zh-TW" sz="2800" b="1" dirty="0" smtClean="0"/>
              <a:t>法則：</a:t>
            </a:r>
            <a:r>
              <a:rPr lang="en-US" altLang="zh-TW" sz="2800" b="1" dirty="0" smtClean="0"/>
              <a:t> </a:t>
            </a:r>
            <a:r>
              <a:rPr lang="en-US" altLang="zh-TW" sz="2800" b="1" i="1" dirty="0" smtClean="0"/>
              <a:t>p</a:t>
            </a:r>
            <a:r>
              <a:rPr lang="en-US" altLang="zh-TW" sz="2800" b="1" dirty="0" smtClean="0"/>
              <a:t> </a:t>
            </a:r>
            <a:r>
              <a:rPr lang="zh-TW" altLang="zh-TW" sz="2800" b="1" dirty="0" smtClean="0"/>
              <a:t>值法</a:t>
            </a:r>
          </a:p>
          <a:p>
            <a:pPr>
              <a:spcBef>
                <a:spcPts val="0"/>
              </a:spcBef>
              <a:buNone/>
            </a:pPr>
            <a:r>
              <a:rPr lang="zh-TW" altLang="en-US" sz="2800" b="1" dirty="0" smtClean="0"/>
              <a:t>       </a:t>
            </a:r>
            <a:r>
              <a:rPr lang="zh-TW" altLang="zh-TW" sz="2800" b="1" dirty="0" smtClean="0"/>
              <a:t>若</a:t>
            </a:r>
            <a:r>
              <a:rPr lang="en-US" altLang="zh-TW" sz="2800" b="1" dirty="0" smtClean="0"/>
              <a:t> </a:t>
            </a:r>
            <a:r>
              <a:rPr lang="en-US" altLang="zh-TW" sz="2800" b="1" i="1" dirty="0" smtClean="0"/>
              <a:t>p</a:t>
            </a:r>
            <a:r>
              <a:rPr lang="en-US" altLang="zh-TW" sz="2800" b="1" dirty="0" smtClean="0"/>
              <a:t> </a:t>
            </a:r>
            <a:r>
              <a:rPr lang="zh-TW" altLang="zh-TW" sz="2800" b="1" dirty="0" smtClean="0"/>
              <a:t>值 </a:t>
            </a:r>
            <a:r>
              <a:rPr lang="en-US" altLang="zh-TW" sz="2800" b="1" dirty="0" smtClean="0"/>
              <a:t>&lt; α</a:t>
            </a:r>
            <a:r>
              <a:rPr lang="en-US" altLang="zh-TW" sz="2800" b="1" i="1" dirty="0" smtClean="0"/>
              <a:t> </a:t>
            </a:r>
            <a:r>
              <a:rPr lang="zh-TW" altLang="zh-TW" sz="2800" b="1" dirty="0" smtClean="0"/>
              <a:t>，則拒絕</a:t>
            </a:r>
            <a:r>
              <a:rPr lang="en-US" altLang="zh-TW" sz="2800" b="1" dirty="0" smtClean="0">
                <a:effectLst>
                  <a:outerShdw blurRad="50800" dist="38100" algn="tr" rotWithShape="0">
                    <a:prstClr val="black">
                      <a:alpha val="40000"/>
                    </a:prstClr>
                  </a:outerShdw>
                </a:effectLst>
              </a:rPr>
              <a:t> </a:t>
            </a:r>
            <a:r>
              <a:rPr lang="en-US" altLang="zh-TW" sz="2800" b="1" i="1" dirty="0" smtClean="0"/>
              <a:t>H</a:t>
            </a:r>
            <a:r>
              <a:rPr lang="en-US" altLang="zh-TW" sz="2800" b="1" baseline="-25000" dirty="0" smtClean="0"/>
              <a:t>0</a:t>
            </a:r>
          </a:p>
          <a:p>
            <a:pPr>
              <a:spcBef>
                <a:spcPts val="0"/>
              </a:spcBef>
            </a:pPr>
            <a:endParaRPr lang="en-US" altLang="zh-TW" sz="2800" b="1" baseline="-25000" dirty="0" smtClean="0"/>
          </a:p>
          <a:p>
            <a:pPr>
              <a:spcBef>
                <a:spcPts val="0"/>
              </a:spcBef>
            </a:pPr>
            <a:r>
              <a:rPr lang="zh-TW" altLang="en-US" sz="2800" b="1" dirty="0" smtClean="0"/>
              <a:t>決策</a:t>
            </a:r>
            <a:r>
              <a:rPr lang="zh-TW" altLang="zh-TW" sz="2800" b="1" dirty="0" smtClean="0"/>
              <a:t>法則：</a:t>
            </a:r>
            <a:r>
              <a:rPr lang="en-US" altLang="zh-TW" sz="2800" b="1" dirty="0" smtClean="0"/>
              <a:t> </a:t>
            </a:r>
            <a:r>
              <a:rPr lang="zh-TW" altLang="zh-TW" sz="2800" b="1" dirty="0" smtClean="0"/>
              <a:t>臨界值法</a:t>
            </a:r>
            <a:endParaRPr lang="zh-TW" altLang="zh-TW" sz="2800" b="1" dirty="0"/>
          </a:p>
        </p:txBody>
      </p:sp>
      <p:sp>
        <p:nvSpPr>
          <p:cNvPr id="132113" name="Text Box 17"/>
          <p:cNvSpPr txBox="1">
            <a:spLocks noChangeArrowheads="1"/>
          </p:cNvSpPr>
          <p:nvPr/>
        </p:nvSpPr>
        <p:spPr bwMode="auto">
          <a:xfrm>
            <a:off x="5004048" y="4293096"/>
            <a:ext cx="3584636" cy="523220"/>
          </a:xfrm>
          <a:prstGeom prst="rect">
            <a:avLst/>
          </a:prstGeom>
          <a:noFill/>
          <a:ln>
            <a:noFill/>
          </a:ln>
          <a:effectLst/>
          <a:extLst/>
        </p:spPr>
        <p:txBody>
          <a:bodyPr vert="horz" wrap="non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zh-TW" sz="2800" b="0" i="0" u="none" strike="noStrike" cap="none" normalizeH="0" baseline="0" dirty="0" smtClean="0">
                <a:ln>
                  <a:noFill/>
                </a:ln>
                <a:solidFill>
                  <a:schemeClr val="tx1"/>
                </a:solidFill>
                <a:effectLst/>
                <a:latin typeface="+mj-ea"/>
                <a:ea typeface="+mj-ea"/>
                <a:cs typeface="新細明體" pitchFamily="18" charset="-120"/>
              </a:rPr>
              <a:t>若</a:t>
            </a:r>
            <a:r>
              <a:rPr kumimoji="1" lang="en-US" altLang="zh-TW" sz="2800" b="0" i="1" u="none" strike="noStrike" cap="none" normalizeH="0" baseline="0" dirty="0" smtClean="0">
                <a:ln>
                  <a:noFill/>
                </a:ln>
                <a:solidFill>
                  <a:schemeClr val="tx1"/>
                </a:solidFill>
                <a:effectLst/>
                <a:latin typeface="+mj-ea"/>
                <a:ea typeface="+mj-ea"/>
                <a:cs typeface="新細明體" pitchFamily="18" charset="-120"/>
              </a:rPr>
              <a:t>t</a:t>
            </a:r>
            <a:r>
              <a:rPr kumimoji="1" lang="en-US" altLang="zh-TW" sz="2800" b="0" i="0" u="none" strike="noStrike" cap="none" normalizeH="0" baseline="0" dirty="0" smtClean="0">
                <a:ln>
                  <a:noFill/>
                </a:ln>
                <a:solidFill>
                  <a:schemeClr val="tx1"/>
                </a:solidFill>
                <a:effectLst/>
                <a:latin typeface="+mj-ea"/>
                <a:ea typeface="+mj-ea"/>
                <a:cs typeface="新細明體" pitchFamily="18" charset="-120"/>
              </a:rPr>
              <a:t> </a:t>
            </a:r>
            <a:r>
              <a:rPr kumimoji="1" lang="zh-TW" altLang="zh-TW" sz="2800" b="0" i="0" u="none" strike="noStrike" cap="none" normalizeH="0" baseline="0" dirty="0" smtClean="0">
                <a:ln>
                  <a:noFill/>
                </a:ln>
                <a:solidFill>
                  <a:schemeClr val="tx1"/>
                </a:solidFill>
                <a:effectLst/>
                <a:latin typeface="+mj-ea"/>
                <a:ea typeface="+mj-ea"/>
                <a:cs typeface="新細明體" pitchFamily="18" charset="-120"/>
              </a:rPr>
              <a:t> </a:t>
            </a:r>
            <a:r>
              <a:rPr kumimoji="1" lang="en-US" altLang="zh-TW" sz="2800" dirty="0" smtClean="0">
                <a:latin typeface="+mj-ea"/>
                <a:ea typeface="+mj-ea"/>
                <a:cs typeface="新細明體" pitchFamily="18" charset="-120"/>
              </a:rPr>
              <a:t>&gt;</a:t>
            </a:r>
            <a:r>
              <a:rPr kumimoji="1" lang="zh-TW" altLang="zh-TW" sz="2800" b="0" i="0" u="none" strike="noStrike" cap="none" normalizeH="0" baseline="0" dirty="0" smtClean="0">
                <a:ln>
                  <a:noFill/>
                </a:ln>
                <a:solidFill>
                  <a:schemeClr val="tx1"/>
                </a:solidFill>
                <a:effectLst/>
                <a:latin typeface="+mj-ea"/>
                <a:ea typeface="+mj-ea"/>
                <a:cs typeface="新細明體" pitchFamily="18" charset="-120"/>
              </a:rPr>
              <a:t> </a:t>
            </a:r>
            <a:r>
              <a:rPr kumimoji="1" lang="en-US" altLang="zh-TW" sz="2800" b="0" i="1" u="none" strike="noStrike" cap="none" normalizeH="0" baseline="0" dirty="0" err="1" smtClean="0">
                <a:ln>
                  <a:noFill/>
                </a:ln>
                <a:solidFill>
                  <a:schemeClr val="tx1"/>
                </a:solidFill>
                <a:effectLst/>
                <a:latin typeface="+mj-ea"/>
                <a:ea typeface="+mj-ea"/>
                <a:cs typeface="新細明體" pitchFamily="18" charset="-120"/>
              </a:rPr>
              <a:t>t</a:t>
            </a:r>
            <a:r>
              <a:rPr kumimoji="1" lang="en-US" altLang="zh-TW" sz="2800" b="0" i="1" u="none" strike="noStrike" cap="none" normalizeH="0" baseline="-25000" dirty="0" err="1" smtClean="0">
                <a:ln>
                  <a:noFill/>
                </a:ln>
                <a:solidFill>
                  <a:schemeClr val="tx1"/>
                </a:solidFill>
                <a:effectLst/>
                <a:latin typeface="+mj-ea"/>
                <a:ea typeface="+mj-ea"/>
                <a:cs typeface="新細明體" pitchFamily="18" charset="-120"/>
              </a:rPr>
              <a:t>α</a:t>
            </a:r>
            <a:r>
              <a:rPr kumimoji="1" lang="zh-TW" altLang="zh-TW" sz="2800" b="0" i="0" u="none" strike="noStrike" cap="none" normalizeH="0" baseline="-25000" dirty="0" smtClean="0">
                <a:ln>
                  <a:noFill/>
                </a:ln>
                <a:solidFill>
                  <a:schemeClr val="tx1"/>
                </a:solidFill>
                <a:effectLst/>
                <a:latin typeface="+mj-ea"/>
                <a:ea typeface="+mj-ea"/>
                <a:cs typeface="新細明體" pitchFamily="18" charset="-120"/>
              </a:rPr>
              <a:t> </a:t>
            </a:r>
            <a:r>
              <a:rPr kumimoji="1" lang="zh-TW" sz="2800" b="0" i="0" u="none" strike="noStrike" cap="none" normalizeH="0" baseline="0" dirty="0" smtClean="0">
                <a:ln>
                  <a:noFill/>
                </a:ln>
                <a:solidFill>
                  <a:schemeClr val="tx1"/>
                </a:solidFill>
                <a:effectLst/>
                <a:latin typeface="+mj-ea"/>
                <a:ea typeface="+mj-ea"/>
                <a:cs typeface="新細明體" pitchFamily="18" charset="-120"/>
              </a:rPr>
              <a:t>，則拒絕</a:t>
            </a:r>
            <a:r>
              <a:rPr kumimoji="1" lang="zh-TW" altLang="en-US" sz="2800" b="0" i="0" u="none" strike="noStrike" cap="none" normalizeH="0" baseline="0" dirty="0" smtClean="0">
                <a:ln>
                  <a:noFill/>
                </a:ln>
                <a:solidFill>
                  <a:schemeClr val="tx1"/>
                </a:solidFill>
                <a:effectLst/>
                <a:latin typeface="+mj-ea"/>
                <a:ea typeface="+mj-ea"/>
                <a:cs typeface="新細明體" pitchFamily="18" charset="-120"/>
              </a:rPr>
              <a:t> </a:t>
            </a:r>
            <a:r>
              <a:rPr kumimoji="1" lang="en-US" altLang="zh-TW" sz="2800" b="0" i="1" u="none" strike="noStrike" cap="none" normalizeH="0" baseline="0" dirty="0" smtClean="0">
                <a:ln>
                  <a:noFill/>
                </a:ln>
                <a:solidFill>
                  <a:schemeClr val="tx1"/>
                </a:solidFill>
                <a:effectLst/>
                <a:latin typeface="+mj-ea"/>
                <a:ea typeface="+mj-ea"/>
                <a:cs typeface="新細明體" pitchFamily="18" charset="-120"/>
              </a:rPr>
              <a:t>H</a:t>
            </a:r>
            <a:r>
              <a:rPr kumimoji="1" lang="en-US" altLang="zh-TW" sz="2800" b="0" i="0" u="none" strike="noStrike" cap="none" normalizeH="0" baseline="-25000" dirty="0" smtClean="0">
                <a:ln>
                  <a:noFill/>
                </a:ln>
                <a:solidFill>
                  <a:schemeClr val="tx1"/>
                </a:solidFill>
                <a:effectLst/>
                <a:latin typeface="+mj-ea"/>
                <a:ea typeface="+mj-ea"/>
                <a:cs typeface="新細明體" pitchFamily="18" charset="-120"/>
              </a:rPr>
              <a:t>0</a:t>
            </a:r>
            <a:r>
              <a:rPr kumimoji="1" lang="en-US" altLang="zh-TW" sz="2800" b="0" i="0" u="none" strike="noStrike" cap="none" normalizeH="0" baseline="0" dirty="0" smtClean="0">
                <a:ln>
                  <a:noFill/>
                </a:ln>
                <a:solidFill>
                  <a:schemeClr val="tx1"/>
                </a:solidFill>
                <a:effectLst>
                  <a:outerShdw blurRad="38100" dist="38100" dir="2700000" algn="tl">
                    <a:srgbClr val="C0C0C0"/>
                  </a:outerShdw>
                </a:effectLst>
                <a:latin typeface="+mj-ea"/>
                <a:ea typeface="+mj-ea"/>
                <a:cs typeface="新細明體" pitchFamily="18" charset="-120"/>
              </a:rPr>
              <a:t> </a:t>
            </a:r>
            <a:endParaRPr kumimoji="1" lang="zh-TW" altLang="zh-TW" sz="1800" b="0" i="0" u="none" strike="noStrike" cap="none" normalizeH="0" baseline="0" dirty="0" smtClean="0">
              <a:ln>
                <a:noFill/>
              </a:ln>
              <a:solidFill>
                <a:schemeClr val="tx1"/>
              </a:solidFill>
              <a:effectLst/>
              <a:latin typeface="+mj-ea"/>
              <a:ea typeface="+mj-ea"/>
              <a:cs typeface="新細明體" pitchFamily="18" charset="-120"/>
            </a:endParaRPr>
          </a:p>
        </p:txBody>
      </p:sp>
      <p:sp>
        <p:nvSpPr>
          <p:cNvPr id="132114" name="Text Box 18"/>
          <p:cNvSpPr txBox="1">
            <a:spLocks noChangeArrowheads="1"/>
          </p:cNvSpPr>
          <p:nvPr/>
        </p:nvSpPr>
        <p:spPr bwMode="auto">
          <a:xfrm>
            <a:off x="5004048" y="3645024"/>
            <a:ext cx="3680816" cy="523220"/>
          </a:xfrm>
          <a:prstGeom prst="rect">
            <a:avLst/>
          </a:prstGeom>
          <a:noFill/>
          <a:ln>
            <a:noFill/>
          </a:ln>
          <a:effectLst/>
          <a:extLst/>
        </p:spPr>
        <p:txBody>
          <a:bodyPr vert="horz" wrap="non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zh-TW" sz="2800" b="0" i="0" u="none" strike="noStrike" cap="none" normalizeH="0" baseline="0" dirty="0" smtClean="0">
                <a:ln>
                  <a:noFill/>
                </a:ln>
                <a:solidFill>
                  <a:schemeClr val="tx1"/>
                </a:solidFill>
                <a:effectLst/>
                <a:latin typeface="+mn-ea"/>
                <a:cs typeface="新細明體" pitchFamily="18" charset="-120"/>
              </a:rPr>
              <a:t>若</a:t>
            </a:r>
            <a:r>
              <a:rPr kumimoji="1" lang="en-US" altLang="zh-TW" sz="2800" b="0" i="1" u="none" strike="noStrike" cap="none" normalizeH="0" baseline="0" dirty="0" smtClean="0">
                <a:ln>
                  <a:noFill/>
                </a:ln>
                <a:solidFill>
                  <a:schemeClr val="tx1"/>
                </a:solidFill>
                <a:effectLst/>
                <a:latin typeface="+mn-ea"/>
                <a:cs typeface="新細明體" pitchFamily="18" charset="-120"/>
              </a:rPr>
              <a:t>t</a:t>
            </a:r>
            <a:r>
              <a:rPr kumimoji="1" lang="en-US" altLang="zh-TW" sz="2800" b="0" i="0" u="none" strike="noStrike" cap="none" normalizeH="0" baseline="0" dirty="0" smtClean="0">
                <a:ln>
                  <a:noFill/>
                </a:ln>
                <a:solidFill>
                  <a:schemeClr val="tx1"/>
                </a:solidFill>
                <a:effectLst/>
                <a:latin typeface="+mn-ea"/>
                <a:cs typeface="新細明體" pitchFamily="18" charset="-120"/>
              </a:rPr>
              <a:t> </a:t>
            </a:r>
            <a:r>
              <a:rPr kumimoji="1" lang="zh-TW" altLang="zh-TW" sz="2800" b="0" i="0" u="none" strike="noStrike" cap="none" normalizeH="0" baseline="0" dirty="0" smtClean="0">
                <a:ln>
                  <a:noFill/>
                </a:ln>
                <a:solidFill>
                  <a:schemeClr val="tx1"/>
                </a:solidFill>
                <a:effectLst/>
                <a:latin typeface="+mn-ea"/>
                <a:cs typeface="新細明體" pitchFamily="18" charset="-120"/>
              </a:rPr>
              <a:t> </a:t>
            </a:r>
            <a:r>
              <a:rPr kumimoji="1" lang="en-US" altLang="zh-TW" sz="2800" b="0" i="0" strike="noStrike" cap="none" normalizeH="0" baseline="0" dirty="0" smtClean="0">
                <a:ln>
                  <a:noFill/>
                </a:ln>
                <a:solidFill>
                  <a:schemeClr val="tx1"/>
                </a:solidFill>
                <a:effectLst/>
                <a:latin typeface="+mn-ea"/>
                <a:cs typeface="新細明體" pitchFamily="18" charset="-120"/>
              </a:rPr>
              <a:t>&lt;</a:t>
            </a:r>
            <a:r>
              <a:rPr kumimoji="1" lang="en-US" altLang="zh-TW" sz="2800" b="0" i="0" u="none" strike="noStrike" cap="none" normalizeH="0" baseline="0" dirty="0" smtClean="0">
                <a:ln>
                  <a:noFill/>
                </a:ln>
                <a:solidFill>
                  <a:schemeClr val="tx1"/>
                </a:solidFill>
                <a:effectLst>
                  <a:outerShdw blurRad="38100" dist="38100" dir="2700000" algn="tl">
                    <a:srgbClr val="C0C0C0"/>
                  </a:outerShdw>
                </a:effectLst>
                <a:latin typeface="+mn-ea"/>
                <a:cs typeface="新細明體" pitchFamily="18" charset="-120"/>
              </a:rPr>
              <a:t> </a:t>
            </a:r>
            <a:r>
              <a:rPr kumimoji="1" lang="en-US" altLang="zh-TW" sz="2800" b="0" i="0" u="none" strike="noStrike" cap="none" normalizeH="0" baseline="0" dirty="0" smtClean="0">
                <a:ln>
                  <a:noFill/>
                </a:ln>
                <a:solidFill>
                  <a:schemeClr val="tx1"/>
                </a:solidFill>
                <a:effectLst/>
                <a:latin typeface="+mn-ea"/>
                <a:cs typeface="新細明體" pitchFamily="18" charset="-120"/>
              </a:rPr>
              <a:t>-</a:t>
            </a:r>
            <a:r>
              <a:rPr kumimoji="1" lang="en-US" altLang="zh-TW" sz="2800" b="0" i="1" u="none" strike="noStrike" cap="none" normalizeH="0" baseline="0" dirty="0" err="1" smtClean="0">
                <a:ln>
                  <a:noFill/>
                </a:ln>
                <a:solidFill>
                  <a:schemeClr val="tx1"/>
                </a:solidFill>
                <a:effectLst/>
                <a:latin typeface="+mn-ea"/>
                <a:cs typeface="新細明體" pitchFamily="18" charset="-120"/>
              </a:rPr>
              <a:t>t</a:t>
            </a:r>
            <a:r>
              <a:rPr kumimoji="1" lang="en-US" altLang="zh-TW" sz="2800" b="0" i="1" u="none" strike="noStrike" cap="none" normalizeH="0" baseline="-25000" dirty="0" err="1" smtClean="0">
                <a:ln>
                  <a:noFill/>
                </a:ln>
                <a:solidFill>
                  <a:schemeClr val="tx1"/>
                </a:solidFill>
                <a:effectLst/>
                <a:latin typeface="+mn-ea"/>
                <a:cs typeface="新細明體" pitchFamily="18" charset="-120"/>
              </a:rPr>
              <a:t>α</a:t>
            </a:r>
            <a:r>
              <a:rPr kumimoji="1" lang="zh-TW" sz="2800" b="0" i="0" u="none" strike="noStrike" cap="none" normalizeH="0" baseline="0" dirty="0" smtClean="0">
                <a:ln>
                  <a:noFill/>
                </a:ln>
                <a:solidFill>
                  <a:schemeClr val="tx1"/>
                </a:solidFill>
                <a:effectLst/>
                <a:latin typeface="+mn-ea"/>
                <a:cs typeface="新細明體" pitchFamily="18" charset="-120"/>
              </a:rPr>
              <a:t>，則拒絕</a:t>
            </a:r>
            <a:r>
              <a:rPr kumimoji="1" lang="zh-TW" altLang="en-US" sz="2800" b="0" i="0" u="none" strike="noStrike" cap="none" normalizeH="0" baseline="0" dirty="0" smtClean="0">
                <a:ln>
                  <a:noFill/>
                </a:ln>
                <a:solidFill>
                  <a:schemeClr val="tx1"/>
                </a:solidFill>
                <a:effectLst/>
                <a:latin typeface="+mn-ea"/>
                <a:cs typeface="新細明體" pitchFamily="18" charset="-120"/>
              </a:rPr>
              <a:t> </a:t>
            </a:r>
            <a:r>
              <a:rPr kumimoji="1" lang="en-US" altLang="zh-TW" sz="2800" b="0" i="1" u="none" strike="noStrike" cap="none" normalizeH="0" baseline="0" dirty="0" smtClean="0">
                <a:ln>
                  <a:noFill/>
                </a:ln>
                <a:solidFill>
                  <a:schemeClr val="tx1"/>
                </a:solidFill>
                <a:effectLst/>
                <a:latin typeface="+mn-ea"/>
                <a:cs typeface="新細明體" pitchFamily="18" charset="-120"/>
              </a:rPr>
              <a:t>H</a:t>
            </a:r>
            <a:r>
              <a:rPr kumimoji="1" lang="en-US" altLang="zh-TW" sz="2800" b="0" i="0" u="none" strike="noStrike" cap="none" normalizeH="0" baseline="-25000" dirty="0" smtClean="0">
                <a:ln>
                  <a:noFill/>
                </a:ln>
                <a:solidFill>
                  <a:schemeClr val="tx1"/>
                </a:solidFill>
                <a:effectLst/>
                <a:latin typeface="+mn-ea"/>
                <a:cs typeface="新細明體" pitchFamily="18" charset="-120"/>
              </a:rPr>
              <a:t>0</a:t>
            </a:r>
            <a:r>
              <a:rPr kumimoji="1" lang="en-US" altLang="zh-TW" sz="2800" b="0" i="0" u="none" strike="noStrike" cap="none" normalizeH="0" baseline="0" dirty="0" smtClean="0">
                <a:ln>
                  <a:noFill/>
                </a:ln>
                <a:solidFill>
                  <a:schemeClr val="tx1"/>
                </a:solidFill>
                <a:effectLst>
                  <a:outerShdw blurRad="38100" dist="38100" dir="2700000" algn="tl">
                    <a:srgbClr val="C0C0C0"/>
                  </a:outerShdw>
                </a:effectLst>
                <a:latin typeface="Times New Roman" pitchFamily="18" charset="0"/>
                <a:ea typeface="標楷體" pitchFamily="65" charset="-120"/>
                <a:cs typeface="新細明體" pitchFamily="18" charset="-120"/>
              </a:rPr>
              <a:t> </a:t>
            </a:r>
            <a:endParaRPr kumimoji="1" lang="zh-TW" altLang="zh-TW"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p:txBody>
      </p:sp>
      <p:sp>
        <p:nvSpPr>
          <p:cNvPr id="132115" name="Text Box 19"/>
          <p:cNvSpPr txBox="1">
            <a:spLocks noChangeArrowheads="1"/>
          </p:cNvSpPr>
          <p:nvPr/>
        </p:nvSpPr>
        <p:spPr bwMode="auto">
          <a:xfrm>
            <a:off x="1403648" y="5589240"/>
            <a:ext cx="5855518" cy="523220"/>
          </a:xfrm>
          <a:prstGeom prst="rect">
            <a:avLst/>
          </a:prstGeom>
          <a:noFill/>
          <a:ln>
            <a:noFill/>
          </a:ln>
          <a:effectLst/>
          <a:extLst/>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zh-TW" sz="2800" b="0" i="0" u="none" strike="noStrike" cap="none" normalizeH="0" baseline="0" dirty="0" smtClean="0">
                <a:ln>
                  <a:noFill/>
                </a:ln>
                <a:solidFill>
                  <a:schemeClr val="tx1"/>
                </a:solidFill>
                <a:effectLst/>
                <a:latin typeface="+mj-ea"/>
                <a:ea typeface="+mj-ea"/>
                <a:cs typeface="新細明體" pitchFamily="18" charset="-120"/>
              </a:rPr>
              <a:t>若</a:t>
            </a:r>
            <a:r>
              <a:rPr kumimoji="1" lang="en-US" altLang="zh-TW" sz="2800" b="0" i="1" u="none" strike="noStrike" cap="none" normalizeH="0" baseline="0" dirty="0" smtClean="0">
                <a:ln>
                  <a:noFill/>
                </a:ln>
                <a:solidFill>
                  <a:schemeClr val="tx1"/>
                </a:solidFill>
                <a:effectLst/>
                <a:latin typeface="+mj-ea"/>
                <a:ea typeface="+mj-ea"/>
                <a:cs typeface="新細明體" pitchFamily="18" charset="-120"/>
              </a:rPr>
              <a:t>t</a:t>
            </a:r>
            <a:r>
              <a:rPr kumimoji="1" lang="en-US" altLang="zh-TW" sz="2800" b="0" i="0" u="none" strike="noStrike" cap="none" normalizeH="0" baseline="0" dirty="0" smtClean="0">
                <a:ln>
                  <a:noFill/>
                </a:ln>
                <a:solidFill>
                  <a:schemeClr val="tx1"/>
                </a:solidFill>
                <a:effectLst/>
                <a:latin typeface="+mj-ea"/>
                <a:ea typeface="+mj-ea"/>
                <a:cs typeface="新細明體" pitchFamily="18" charset="-120"/>
              </a:rPr>
              <a:t> </a:t>
            </a:r>
            <a:r>
              <a:rPr kumimoji="1" lang="zh-TW" altLang="zh-TW" sz="2800" b="0" i="0" u="none" strike="noStrike" cap="none" normalizeH="0" baseline="0" dirty="0" smtClean="0">
                <a:ln>
                  <a:noFill/>
                </a:ln>
                <a:solidFill>
                  <a:schemeClr val="tx1"/>
                </a:solidFill>
                <a:effectLst/>
                <a:latin typeface="+mj-ea"/>
                <a:ea typeface="+mj-ea"/>
                <a:cs typeface="新細明體" pitchFamily="18" charset="-120"/>
              </a:rPr>
              <a:t> </a:t>
            </a:r>
            <a:r>
              <a:rPr kumimoji="1" lang="en-US" altLang="zh-TW" sz="2800" dirty="0" smtClean="0">
                <a:latin typeface="+mj-ea"/>
                <a:ea typeface="+mj-ea"/>
                <a:cs typeface="新細明體" pitchFamily="18" charset="-120"/>
              </a:rPr>
              <a:t>&lt;</a:t>
            </a:r>
            <a:r>
              <a:rPr kumimoji="1" lang="en-US" altLang="zh-TW" sz="2800" b="0" i="0" u="none" strike="noStrike" cap="none" normalizeH="0" baseline="0" dirty="0" smtClean="0">
                <a:ln>
                  <a:noFill/>
                </a:ln>
                <a:solidFill>
                  <a:schemeClr val="tx1"/>
                </a:solidFill>
                <a:effectLst/>
                <a:latin typeface="+mj-ea"/>
                <a:ea typeface="+mj-ea"/>
                <a:cs typeface="新細明體" pitchFamily="18" charset="-120"/>
              </a:rPr>
              <a:t> -</a:t>
            </a:r>
            <a:r>
              <a:rPr kumimoji="1" lang="en-US" altLang="zh-TW" sz="2800" b="0" i="1" u="none" strike="noStrike" cap="none" normalizeH="0" baseline="0" dirty="0" err="1" smtClean="0">
                <a:ln>
                  <a:noFill/>
                </a:ln>
                <a:solidFill>
                  <a:schemeClr val="tx1"/>
                </a:solidFill>
                <a:effectLst/>
                <a:latin typeface="+mj-ea"/>
                <a:ea typeface="+mj-ea"/>
                <a:cs typeface="新細明體" pitchFamily="18" charset="-120"/>
              </a:rPr>
              <a:t>t</a:t>
            </a:r>
            <a:r>
              <a:rPr kumimoji="1" lang="en-US" altLang="zh-TW" sz="2800" b="0" i="1" u="none" strike="noStrike" cap="none" normalizeH="0" baseline="-25000" dirty="0" err="1" smtClean="0">
                <a:ln>
                  <a:noFill/>
                </a:ln>
                <a:solidFill>
                  <a:schemeClr val="tx1"/>
                </a:solidFill>
                <a:effectLst/>
                <a:latin typeface="+mj-ea"/>
                <a:ea typeface="+mj-ea"/>
                <a:cs typeface="新細明體" pitchFamily="18" charset="-120"/>
              </a:rPr>
              <a:t>α</a:t>
            </a:r>
            <a:r>
              <a:rPr kumimoji="1" lang="en-US" altLang="zh-TW" sz="2800" b="0" i="0" u="none" strike="noStrike" cap="none" normalizeH="0" baseline="-25000" dirty="0" smtClean="0">
                <a:ln>
                  <a:noFill/>
                </a:ln>
                <a:solidFill>
                  <a:schemeClr val="tx1"/>
                </a:solidFill>
                <a:effectLst/>
                <a:latin typeface="+mj-ea"/>
                <a:ea typeface="+mj-ea"/>
                <a:cs typeface="新細明體" pitchFamily="18" charset="-120"/>
              </a:rPr>
              <a:t>/2 </a:t>
            </a:r>
            <a:r>
              <a:rPr kumimoji="1" lang="zh-TW" altLang="zh-TW" sz="2800" b="0" i="0" u="none" strike="noStrike" cap="none" normalizeH="0" baseline="-25000" dirty="0" smtClean="0">
                <a:ln>
                  <a:noFill/>
                </a:ln>
                <a:solidFill>
                  <a:schemeClr val="tx1"/>
                </a:solidFill>
                <a:effectLst/>
                <a:latin typeface="+mj-ea"/>
                <a:ea typeface="+mj-ea"/>
                <a:cs typeface="新細明體" pitchFamily="18" charset="-120"/>
              </a:rPr>
              <a:t> </a:t>
            </a:r>
            <a:r>
              <a:rPr kumimoji="1" lang="zh-TW" sz="2800" b="0" i="0" u="none" strike="noStrike" cap="none" normalizeH="0" baseline="0" dirty="0" smtClean="0">
                <a:ln>
                  <a:noFill/>
                </a:ln>
                <a:solidFill>
                  <a:schemeClr val="tx1"/>
                </a:solidFill>
                <a:effectLst/>
                <a:latin typeface="+mj-ea"/>
                <a:ea typeface="+mj-ea"/>
                <a:cs typeface="新細明體" pitchFamily="18" charset="-120"/>
              </a:rPr>
              <a:t>或</a:t>
            </a:r>
            <a:r>
              <a:rPr kumimoji="1" lang="zh-TW" altLang="en-US" sz="2800" b="0" i="0" u="none" strike="noStrike" cap="none" normalizeH="0" baseline="0" dirty="0" smtClean="0">
                <a:ln>
                  <a:noFill/>
                </a:ln>
                <a:solidFill>
                  <a:schemeClr val="tx1"/>
                </a:solidFill>
                <a:effectLst/>
                <a:latin typeface="+mj-ea"/>
                <a:ea typeface="+mj-ea"/>
                <a:cs typeface="新細明體" pitchFamily="18" charset="-120"/>
              </a:rPr>
              <a:t>  </a:t>
            </a:r>
            <a:r>
              <a:rPr kumimoji="1" lang="en-US" altLang="zh-TW" sz="2800" b="0" i="1" u="none" strike="noStrike" cap="none" normalizeH="0" baseline="0" dirty="0" smtClean="0">
                <a:ln>
                  <a:noFill/>
                </a:ln>
                <a:solidFill>
                  <a:schemeClr val="tx1"/>
                </a:solidFill>
                <a:effectLst/>
                <a:latin typeface="+mj-ea"/>
                <a:ea typeface="+mj-ea"/>
                <a:cs typeface="新細明體" pitchFamily="18" charset="-120"/>
              </a:rPr>
              <a:t>t</a:t>
            </a:r>
            <a:r>
              <a:rPr kumimoji="1" lang="en-US" altLang="zh-TW" sz="2800" b="0" i="0" u="none" strike="noStrike" cap="none" normalizeH="0" baseline="0" dirty="0" smtClean="0">
                <a:ln>
                  <a:noFill/>
                </a:ln>
                <a:solidFill>
                  <a:schemeClr val="tx1"/>
                </a:solidFill>
                <a:effectLst/>
                <a:latin typeface="+mj-ea"/>
                <a:ea typeface="+mj-ea"/>
                <a:cs typeface="新細明體" pitchFamily="18" charset="-120"/>
              </a:rPr>
              <a:t> &gt; </a:t>
            </a:r>
            <a:r>
              <a:rPr kumimoji="1" lang="en-US" altLang="zh-TW" sz="2800" b="0" i="1" u="none" strike="noStrike" cap="none" normalizeH="0" baseline="0" dirty="0" err="1" smtClean="0">
                <a:ln>
                  <a:noFill/>
                </a:ln>
                <a:solidFill>
                  <a:schemeClr val="tx1"/>
                </a:solidFill>
                <a:effectLst/>
                <a:latin typeface="+mj-ea"/>
                <a:ea typeface="+mj-ea"/>
                <a:cs typeface="新細明體" pitchFamily="18" charset="-120"/>
              </a:rPr>
              <a:t>t</a:t>
            </a:r>
            <a:r>
              <a:rPr kumimoji="1" lang="en-US" altLang="zh-TW" sz="2800" b="0" i="1" u="none" strike="noStrike" cap="none" normalizeH="0" baseline="-25000" dirty="0" err="1" smtClean="0">
                <a:ln>
                  <a:noFill/>
                </a:ln>
                <a:solidFill>
                  <a:schemeClr val="tx1"/>
                </a:solidFill>
                <a:effectLst/>
                <a:latin typeface="+mj-ea"/>
                <a:ea typeface="+mj-ea"/>
                <a:cs typeface="新細明體" pitchFamily="18" charset="-120"/>
              </a:rPr>
              <a:t>α</a:t>
            </a:r>
            <a:r>
              <a:rPr kumimoji="1" lang="en-US" altLang="zh-TW" sz="2800" b="0" i="0" u="none" strike="noStrike" cap="none" normalizeH="0" baseline="-25000" dirty="0" smtClean="0">
                <a:ln>
                  <a:noFill/>
                </a:ln>
                <a:solidFill>
                  <a:schemeClr val="tx1"/>
                </a:solidFill>
                <a:effectLst/>
                <a:latin typeface="+mj-ea"/>
                <a:ea typeface="+mj-ea"/>
                <a:cs typeface="新細明體" pitchFamily="18" charset="-120"/>
              </a:rPr>
              <a:t>/2</a:t>
            </a:r>
            <a:r>
              <a:rPr kumimoji="1" lang="zh-TW" sz="2800" b="0" i="0" u="none" strike="noStrike" cap="none" normalizeH="0" baseline="0" dirty="0" smtClean="0">
                <a:ln>
                  <a:noFill/>
                </a:ln>
                <a:solidFill>
                  <a:schemeClr val="tx1"/>
                </a:solidFill>
                <a:effectLst/>
                <a:latin typeface="+mj-ea"/>
                <a:ea typeface="+mj-ea"/>
                <a:cs typeface="新細明體" pitchFamily="18" charset="-120"/>
              </a:rPr>
              <a:t>，則拒絕</a:t>
            </a:r>
            <a:r>
              <a:rPr kumimoji="1" lang="zh-TW" altLang="en-US" sz="2800" b="0" i="0" u="none" strike="noStrike" cap="none" normalizeH="0" baseline="0" dirty="0" smtClean="0">
                <a:ln>
                  <a:noFill/>
                </a:ln>
                <a:solidFill>
                  <a:schemeClr val="tx1"/>
                </a:solidFill>
                <a:effectLst>
                  <a:outerShdw blurRad="38100" dist="38100" dir="2700000" algn="tl">
                    <a:srgbClr val="C0C0C0"/>
                  </a:outerShdw>
                </a:effectLst>
                <a:latin typeface="+mj-ea"/>
                <a:ea typeface="+mj-ea"/>
                <a:cs typeface="新細明體" pitchFamily="18" charset="-120"/>
              </a:rPr>
              <a:t> </a:t>
            </a:r>
            <a:r>
              <a:rPr kumimoji="1" lang="en-US" altLang="zh-TW" sz="2800" b="0" i="1" u="none" strike="noStrike" cap="none" normalizeH="0" baseline="0" dirty="0" smtClean="0">
                <a:ln>
                  <a:noFill/>
                </a:ln>
                <a:solidFill>
                  <a:schemeClr val="tx1"/>
                </a:solidFill>
                <a:effectLst/>
                <a:latin typeface="+mj-ea"/>
                <a:ea typeface="+mj-ea"/>
                <a:cs typeface="新細明體" pitchFamily="18" charset="-120"/>
              </a:rPr>
              <a:t>H</a:t>
            </a:r>
            <a:r>
              <a:rPr kumimoji="1" lang="en-US" altLang="zh-TW" sz="2800" b="0" i="0" u="none" strike="noStrike" cap="none" normalizeH="0" baseline="-25000" dirty="0" smtClean="0">
                <a:ln>
                  <a:noFill/>
                </a:ln>
                <a:solidFill>
                  <a:schemeClr val="tx1"/>
                </a:solidFill>
                <a:effectLst/>
                <a:latin typeface="+mj-ea"/>
                <a:ea typeface="+mj-ea"/>
                <a:cs typeface="新細明體" pitchFamily="18" charset="-120"/>
              </a:rPr>
              <a:t>0</a:t>
            </a:r>
            <a:r>
              <a:rPr kumimoji="1" lang="en-US" altLang="zh-TW" sz="2800" b="0" i="0" u="none" strike="noStrike" cap="none" normalizeH="0" baseline="0" dirty="0" smtClean="0">
                <a:ln>
                  <a:noFill/>
                </a:ln>
                <a:solidFill>
                  <a:schemeClr val="tx1"/>
                </a:solidFill>
                <a:effectLst>
                  <a:outerShdw blurRad="38100" dist="38100" dir="2700000" algn="tl">
                    <a:srgbClr val="C0C0C0"/>
                  </a:outerShdw>
                </a:effectLst>
                <a:latin typeface="+mj-ea"/>
                <a:ea typeface="+mj-ea"/>
                <a:cs typeface="新細明體" pitchFamily="18" charset="-120"/>
              </a:rPr>
              <a:t> </a:t>
            </a:r>
            <a:endParaRPr kumimoji="1" lang="zh-TW" altLang="zh-TW" sz="1800" b="0" i="0" u="none" strike="noStrike" cap="none" normalizeH="0" baseline="0" dirty="0" smtClean="0">
              <a:ln>
                <a:noFill/>
              </a:ln>
              <a:solidFill>
                <a:schemeClr val="tx1"/>
              </a:solidFill>
              <a:effectLst/>
              <a:latin typeface="+mj-ea"/>
              <a:ea typeface="+mj-ea"/>
              <a:cs typeface="新細明體" pitchFamily="18" charset="-120"/>
            </a:endParaRPr>
          </a:p>
        </p:txBody>
      </p:sp>
      <p:graphicFrame>
        <p:nvGraphicFramePr>
          <p:cNvPr id="109572" name="Object 4"/>
          <p:cNvGraphicFramePr>
            <a:graphicFrameLocks noChangeAspect="1"/>
          </p:cNvGraphicFramePr>
          <p:nvPr/>
        </p:nvGraphicFramePr>
        <p:xfrm>
          <a:off x="539552" y="4869160"/>
          <a:ext cx="2084387" cy="466725"/>
        </p:xfrm>
        <a:graphic>
          <a:graphicData uri="http://schemas.openxmlformats.org/presentationml/2006/ole">
            <mc:AlternateContent xmlns:mc="http://schemas.openxmlformats.org/markup-compatibility/2006">
              <mc:Choice xmlns:v="urn:schemas-microsoft-com:vml" Requires="v">
                <p:oleObj spid="_x0000_s23722" name="Equation" r:id="rId3" imgW="850680" imgH="190440" progId="Equation.DSMT4">
                  <p:embed/>
                </p:oleObj>
              </mc:Choice>
              <mc:Fallback>
                <p:oleObj name="Equation" r:id="rId3" imgW="850680" imgH="19044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552" y="4869160"/>
                        <a:ext cx="2084387" cy="466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9573" name="Object 5"/>
          <p:cNvGraphicFramePr>
            <a:graphicFrameLocks noChangeAspect="1"/>
          </p:cNvGraphicFramePr>
          <p:nvPr/>
        </p:nvGraphicFramePr>
        <p:xfrm>
          <a:off x="2699792" y="4869160"/>
          <a:ext cx="2054225" cy="466725"/>
        </p:xfrm>
        <a:graphic>
          <a:graphicData uri="http://schemas.openxmlformats.org/presentationml/2006/ole">
            <mc:AlternateContent xmlns:mc="http://schemas.openxmlformats.org/markup-compatibility/2006">
              <mc:Choice xmlns:v="urn:schemas-microsoft-com:vml" Requires="v">
                <p:oleObj spid="_x0000_s23723" name="Equation" r:id="rId5" imgW="838080" imgH="190440" progId="Equation.3">
                  <p:embed/>
                </p:oleObj>
              </mc:Choice>
              <mc:Fallback>
                <p:oleObj name="Equation" r:id="rId5" imgW="838080" imgH="1904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99792" y="4869160"/>
                        <a:ext cx="2054225" cy="466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9574" name="Object 6"/>
          <p:cNvGraphicFramePr>
            <a:graphicFrameLocks noChangeAspect="1"/>
          </p:cNvGraphicFramePr>
          <p:nvPr/>
        </p:nvGraphicFramePr>
        <p:xfrm>
          <a:off x="611560" y="3704440"/>
          <a:ext cx="1944216" cy="454810"/>
        </p:xfrm>
        <a:graphic>
          <a:graphicData uri="http://schemas.openxmlformats.org/presentationml/2006/ole">
            <mc:AlternateContent xmlns:mc="http://schemas.openxmlformats.org/markup-compatibility/2006">
              <mc:Choice xmlns:v="urn:schemas-microsoft-com:vml" Requires="v">
                <p:oleObj spid="_x0000_s23724" name="Equation" r:id="rId7" imgW="977760" imgH="228600" progId="Equation.DSMT4">
                  <p:embed/>
                </p:oleObj>
              </mc:Choice>
              <mc:Fallback>
                <p:oleObj name="Equation" r:id="rId7" imgW="977760" imgH="22860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11560" y="3704440"/>
                        <a:ext cx="1944216" cy="45481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9576" name="Object 8"/>
          <p:cNvGraphicFramePr>
            <a:graphicFrameLocks noChangeAspect="1"/>
          </p:cNvGraphicFramePr>
          <p:nvPr/>
        </p:nvGraphicFramePr>
        <p:xfrm>
          <a:off x="2699792" y="3645024"/>
          <a:ext cx="2022475" cy="466725"/>
        </p:xfrm>
        <a:graphic>
          <a:graphicData uri="http://schemas.openxmlformats.org/presentationml/2006/ole">
            <mc:AlternateContent xmlns:mc="http://schemas.openxmlformats.org/markup-compatibility/2006">
              <mc:Choice xmlns:v="urn:schemas-microsoft-com:vml" Requires="v">
                <p:oleObj spid="_x0000_s23725" name="Equation" r:id="rId9" imgW="825480" imgH="190440" progId="Equation.3">
                  <p:embed/>
                </p:oleObj>
              </mc:Choice>
              <mc:Fallback>
                <p:oleObj name="Equation" r:id="rId9" imgW="825480" imgH="19044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699792" y="3645024"/>
                        <a:ext cx="2022475" cy="466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9577" name="Object 9"/>
          <p:cNvGraphicFramePr>
            <a:graphicFrameLocks noChangeAspect="1"/>
          </p:cNvGraphicFramePr>
          <p:nvPr/>
        </p:nvGraphicFramePr>
        <p:xfrm>
          <a:off x="2699792" y="4293096"/>
          <a:ext cx="2024063" cy="466725"/>
        </p:xfrm>
        <a:graphic>
          <a:graphicData uri="http://schemas.openxmlformats.org/presentationml/2006/ole">
            <mc:AlternateContent xmlns:mc="http://schemas.openxmlformats.org/markup-compatibility/2006">
              <mc:Choice xmlns:v="urn:schemas-microsoft-com:vml" Requires="v">
                <p:oleObj spid="_x0000_s23726" name="Equation" r:id="rId11" imgW="825480" imgH="190440" progId="Equation.3">
                  <p:embed/>
                </p:oleObj>
              </mc:Choice>
              <mc:Fallback>
                <p:oleObj name="Equation" r:id="rId11" imgW="825480" imgH="19044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699792" y="4293096"/>
                        <a:ext cx="2024063" cy="466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9578" name="Object 10"/>
          <p:cNvGraphicFramePr>
            <a:graphicFrameLocks noChangeAspect="1"/>
          </p:cNvGraphicFramePr>
          <p:nvPr/>
        </p:nvGraphicFramePr>
        <p:xfrm>
          <a:off x="583092" y="4293096"/>
          <a:ext cx="1972684" cy="461469"/>
        </p:xfrm>
        <a:graphic>
          <a:graphicData uri="http://schemas.openxmlformats.org/presentationml/2006/ole">
            <mc:AlternateContent xmlns:mc="http://schemas.openxmlformats.org/markup-compatibility/2006">
              <mc:Choice xmlns:v="urn:schemas-microsoft-com:vml" Requires="v">
                <p:oleObj spid="_x0000_s23727" name="Equation" r:id="rId13" imgW="977760" imgH="228600" progId="Equation.DSMT4">
                  <p:embed/>
                </p:oleObj>
              </mc:Choice>
              <mc:Fallback>
                <p:oleObj name="Equation" r:id="rId13" imgW="977760" imgH="228600" progId="Equation.DSMT4">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83092" y="4293096"/>
                        <a:ext cx="1972684" cy="46146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54841468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t>獨立樣本</a:t>
            </a:r>
            <a:r>
              <a:rPr lang="en-US" altLang="zh-TW" b="1" dirty="0" smtClean="0"/>
              <a:t>t</a:t>
            </a:r>
            <a:r>
              <a:rPr lang="zh-TW" altLang="en-US" b="1" dirty="0" smtClean="0"/>
              <a:t>檢定範例</a:t>
            </a:r>
            <a:endParaRPr lang="zh-TW" altLang="en-US" dirty="0"/>
          </a:p>
        </p:txBody>
      </p:sp>
      <p:sp>
        <p:nvSpPr>
          <p:cNvPr id="3" name="日期版面配置區 2"/>
          <p:cNvSpPr>
            <a:spLocks noGrp="1"/>
          </p:cNvSpPr>
          <p:nvPr>
            <p:ph type="dt" sz="half" idx="10"/>
          </p:nvPr>
        </p:nvSpPr>
        <p:spPr/>
        <p:txBody>
          <a:bodyPr/>
          <a:lstStyle/>
          <a:p>
            <a:fld id="{D71CD840-0E89-4F4B-BFA1-A0D7B2F6A8BF}" type="datetime1">
              <a:rPr lang="zh-TW" altLang="en-US" smtClean="0"/>
              <a:pPr/>
              <a:t>2016/5/17</a:t>
            </a:fld>
            <a:endParaRPr lang="zh-TW" altLang="en-US"/>
          </a:p>
        </p:txBody>
      </p:sp>
      <p:sp>
        <p:nvSpPr>
          <p:cNvPr id="4" name="投影片編號版面配置區 3"/>
          <p:cNvSpPr>
            <a:spLocks noGrp="1"/>
          </p:cNvSpPr>
          <p:nvPr>
            <p:ph type="sldNum" sz="quarter" idx="12"/>
          </p:nvPr>
        </p:nvSpPr>
        <p:spPr/>
        <p:txBody>
          <a:bodyPr>
            <a:normAutofit/>
          </a:bodyPr>
          <a:lstStyle/>
          <a:p>
            <a:fld id="{43D239BD-6D61-4DFE-922F-7CBF9DF9EB54}" type="slidenum">
              <a:rPr lang="zh-TW" altLang="en-US" smtClean="0"/>
              <a:pPr/>
              <a:t>48</a:t>
            </a:fld>
            <a:endParaRPr lang="zh-TW" altLang="en-US"/>
          </a:p>
        </p:txBody>
      </p:sp>
      <p:sp>
        <p:nvSpPr>
          <p:cNvPr id="5" name="內容版面配置區 4"/>
          <p:cNvSpPr>
            <a:spLocks noGrp="1"/>
          </p:cNvSpPr>
          <p:nvPr>
            <p:ph sz="quarter" idx="1"/>
          </p:nvPr>
        </p:nvSpPr>
        <p:spPr/>
        <p:txBody>
          <a:bodyPr>
            <a:normAutofit/>
          </a:bodyPr>
          <a:lstStyle/>
          <a:p>
            <a:r>
              <a:rPr lang="zh-TW" altLang="zh-TW" sz="2900" b="1" dirty="0" smtClean="0"/>
              <a:t>某老師想了解該校三年級男、女生英文成績是否有差異</a:t>
            </a:r>
            <a:r>
              <a:rPr lang="en-US" altLang="zh-TW" sz="2900" b="1" dirty="0" smtClean="0"/>
              <a:t>?</a:t>
            </a:r>
            <a:r>
              <a:rPr lang="zh-TW" altLang="zh-TW" sz="2900" b="1" dirty="0" smtClean="0"/>
              <a:t>因此於考試後，隨機抽取</a:t>
            </a:r>
            <a:r>
              <a:rPr lang="en-US" altLang="zh-TW" sz="2900" b="1" dirty="0" smtClean="0"/>
              <a:t>20</a:t>
            </a:r>
            <a:r>
              <a:rPr lang="zh-TW" altLang="zh-TW" sz="2900" b="1" dirty="0" smtClean="0"/>
              <a:t>位男生與</a:t>
            </a:r>
            <a:r>
              <a:rPr lang="en-US" altLang="zh-TW" sz="2900" b="1" dirty="0" smtClean="0"/>
              <a:t>19</a:t>
            </a:r>
            <a:r>
              <a:rPr lang="zh-TW" altLang="zh-TW" sz="2900" b="1" dirty="0" smtClean="0"/>
              <a:t>位女生，其測得之數據如下表，請問該校</a:t>
            </a:r>
            <a:r>
              <a:rPr lang="zh-TW" altLang="zh-TW" sz="2900" b="1" dirty="0" smtClean="0">
                <a:solidFill>
                  <a:srgbClr val="C00000"/>
                </a:solidFill>
              </a:rPr>
              <a:t>三年級男、女生英文成績是否有差異</a:t>
            </a:r>
            <a:r>
              <a:rPr lang="en-US" altLang="zh-TW" sz="2900" b="1" dirty="0" smtClean="0"/>
              <a:t>? </a:t>
            </a:r>
            <a:endParaRPr lang="en-US" altLang="zh-TW" sz="2900" b="1" dirty="0"/>
          </a:p>
        </p:txBody>
      </p:sp>
      <p:graphicFrame>
        <p:nvGraphicFramePr>
          <p:cNvPr id="102401" name="Group 1"/>
          <p:cNvGraphicFramePr>
            <a:graphicFrameLocks noGrp="1"/>
          </p:cNvGraphicFramePr>
          <p:nvPr/>
        </p:nvGraphicFramePr>
        <p:xfrm>
          <a:off x="200025" y="3812579"/>
          <a:ext cx="8785225" cy="1344613"/>
        </p:xfrm>
        <a:graphic>
          <a:graphicData uri="http://schemas.openxmlformats.org/drawingml/2006/table">
            <a:tbl>
              <a:tblPr/>
              <a:tblGrid>
                <a:gridCol w="504825"/>
                <a:gridCol w="458788"/>
                <a:gridCol w="422275"/>
                <a:gridCol w="422275"/>
                <a:gridCol w="422275"/>
                <a:gridCol w="423862"/>
                <a:gridCol w="422275"/>
                <a:gridCol w="422275"/>
                <a:gridCol w="422275"/>
                <a:gridCol w="422275"/>
                <a:gridCol w="422275"/>
                <a:gridCol w="423863"/>
                <a:gridCol w="422275"/>
                <a:gridCol w="398462"/>
                <a:gridCol w="395288"/>
                <a:gridCol w="401637"/>
                <a:gridCol w="396875"/>
                <a:gridCol w="398463"/>
                <a:gridCol w="398462"/>
                <a:gridCol w="398463"/>
                <a:gridCol w="385762"/>
              </a:tblGrid>
              <a:tr h="431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chemeClr val="tx1"/>
                          </a:solidFill>
                          <a:effectLst/>
                          <a:latin typeface="Times New Roman" pitchFamily="18" charset="0"/>
                          <a:ea typeface="標楷體" pitchFamily="65" charset="-120"/>
                          <a:cs typeface="新細明體" pitchFamily="18" charset="-120"/>
                        </a:rPr>
                        <a:t>No.</a:t>
                      </a:r>
                      <a:endParaRPr kumimoji="1" lang="zh-TW" altLang="zh-TW"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chemeClr val="tx1"/>
                          </a:solidFill>
                          <a:effectLst/>
                          <a:latin typeface="Times New Roman" pitchFamily="18" charset="0"/>
                          <a:ea typeface="標楷體" pitchFamily="65" charset="-120"/>
                          <a:cs typeface="新細明體" pitchFamily="18" charset="-120"/>
                        </a:rPr>
                        <a:t>1</a:t>
                      </a:r>
                      <a:endParaRPr kumimoji="1" lang="zh-TW" altLang="zh-TW"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chemeClr val="tx1"/>
                          </a:solidFill>
                          <a:effectLst/>
                          <a:latin typeface="Times New Roman" pitchFamily="18" charset="0"/>
                          <a:ea typeface="標楷體" pitchFamily="65" charset="-120"/>
                          <a:cs typeface="新細明體" pitchFamily="18" charset="-120"/>
                        </a:rPr>
                        <a:t>2</a:t>
                      </a:r>
                      <a:endParaRPr kumimoji="1" lang="zh-TW" altLang="zh-TW"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chemeClr val="tx1"/>
                          </a:solidFill>
                          <a:effectLst/>
                          <a:latin typeface="Times New Roman" pitchFamily="18" charset="0"/>
                          <a:ea typeface="標楷體" pitchFamily="65" charset="-120"/>
                          <a:cs typeface="新細明體" pitchFamily="18" charset="-120"/>
                        </a:rPr>
                        <a:t>3</a:t>
                      </a:r>
                      <a:endParaRPr kumimoji="1" lang="zh-TW" altLang="zh-TW"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chemeClr val="tx1"/>
                          </a:solidFill>
                          <a:effectLst/>
                          <a:latin typeface="Times New Roman" pitchFamily="18" charset="0"/>
                          <a:ea typeface="標楷體" pitchFamily="65" charset="-120"/>
                          <a:cs typeface="新細明體" pitchFamily="18" charset="-120"/>
                        </a:rPr>
                        <a:t>4</a:t>
                      </a:r>
                      <a:endParaRPr kumimoji="1" lang="zh-TW" altLang="zh-TW"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chemeClr val="tx1"/>
                          </a:solidFill>
                          <a:effectLst/>
                          <a:latin typeface="Times New Roman" pitchFamily="18" charset="0"/>
                          <a:ea typeface="標楷體" pitchFamily="65" charset="-120"/>
                          <a:cs typeface="新細明體" pitchFamily="18" charset="-120"/>
                        </a:rPr>
                        <a:t>5</a:t>
                      </a:r>
                      <a:endParaRPr kumimoji="1" lang="zh-TW" altLang="zh-TW"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chemeClr val="tx1"/>
                          </a:solidFill>
                          <a:effectLst/>
                          <a:latin typeface="Times New Roman" pitchFamily="18" charset="0"/>
                          <a:ea typeface="標楷體" pitchFamily="65" charset="-120"/>
                          <a:cs typeface="新細明體" pitchFamily="18" charset="-120"/>
                        </a:rPr>
                        <a:t>6</a:t>
                      </a:r>
                      <a:endParaRPr kumimoji="1" lang="zh-TW" altLang="zh-TW"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chemeClr val="tx1"/>
                          </a:solidFill>
                          <a:effectLst/>
                          <a:latin typeface="Times New Roman" pitchFamily="18" charset="0"/>
                          <a:ea typeface="標楷體" pitchFamily="65" charset="-120"/>
                          <a:cs typeface="新細明體" pitchFamily="18" charset="-120"/>
                        </a:rPr>
                        <a:t>7</a:t>
                      </a:r>
                      <a:endParaRPr kumimoji="1" lang="zh-TW" altLang="zh-TW"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chemeClr val="tx1"/>
                          </a:solidFill>
                          <a:effectLst/>
                          <a:latin typeface="Times New Roman" pitchFamily="18" charset="0"/>
                          <a:ea typeface="標楷體" pitchFamily="65" charset="-120"/>
                          <a:cs typeface="新細明體" pitchFamily="18" charset="-120"/>
                        </a:rPr>
                        <a:t>8</a:t>
                      </a:r>
                      <a:endParaRPr kumimoji="1" lang="zh-TW" altLang="zh-TW"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chemeClr val="tx1"/>
                          </a:solidFill>
                          <a:effectLst/>
                          <a:latin typeface="Times New Roman" pitchFamily="18" charset="0"/>
                          <a:ea typeface="標楷體" pitchFamily="65" charset="-120"/>
                          <a:cs typeface="新細明體" pitchFamily="18" charset="-120"/>
                        </a:rPr>
                        <a:t>9</a:t>
                      </a:r>
                      <a:endParaRPr kumimoji="1" lang="zh-TW" altLang="zh-TW"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chemeClr val="tx1"/>
                          </a:solidFill>
                          <a:effectLst/>
                          <a:latin typeface="Times New Roman" pitchFamily="18" charset="0"/>
                          <a:ea typeface="標楷體" pitchFamily="65" charset="-120"/>
                          <a:cs typeface="新細明體" pitchFamily="18" charset="-120"/>
                        </a:rPr>
                        <a:t>10</a:t>
                      </a:r>
                      <a:endParaRPr kumimoji="1" lang="zh-TW" altLang="zh-TW"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chemeClr val="tx1"/>
                          </a:solidFill>
                          <a:effectLst/>
                          <a:latin typeface="Times New Roman" pitchFamily="18" charset="0"/>
                          <a:ea typeface="標楷體" pitchFamily="65" charset="-120"/>
                          <a:cs typeface="新細明體" pitchFamily="18" charset="-120"/>
                        </a:rPr>
                        <a:t>11</a:t>
                      </a:r>
                      <a:endParaRPr kumimoji="1" lang="zh-TW" altLang="zh-TW"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chemeClr val="tx1"/>
                          </a:solidFill>
                          <a:effectLst/>
                          <a:latin typeface="Times New Roman" pitchFamily="18" charset="0"/>
                          <a:ea typeface="標楷體" pitchFamily="65" charset="-120"/>
                          <a:cs typeface="新細明體" pitchFamily="18" charset="-120"/>
                        </a:rPr>
                        <a:t>12</a:t>
                      </a:r>
                      <a:endParaRPr kumimoji="1" lang="zh-TW" altLang="zh-TW"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chemeClr val="tx1"/>
                          </a:solidFill>
                          <a:effectLst/>
                          <a:latin typeface="Times New Roman" pitchFamily="18" charset="0"/>
                          <a:ea typeface="標楷體" pitchFamily="65" charset="-120"/>
                          <a:cs typeface="新細明體" pitchFamily="18" charset="-120"/>
                        </a:rPr>
                        <a:t>13</a:t>
                      </a:r>
                      <a:endParaRPr kumimoji="1" lang="zh-TW" altLang="zh-TW"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chemeClr val="tx1"/>
                          </a:solidFill>
                          <a:effectLst/>
                          <a:latin typeface="Times New Roman" pitchFamily="18" charset="0"/>
                          <a:ea typeface="標楷體" pitchFamily="65" charset="-120"/>
                          <a:cs typeface="新細明體" pitchFamily="18" charset="-120"/>
                        </a:rPr>
                        <a:t>14</a:t>
                      </a:r>
                      <a:endParaRPr kumimoji="1" lang="zh-TW" altLang="zh-TW"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chemeClr val="tx1"/>
                          </a:solidFill>
                          <a:effectLst/>
                          <a:latin typeface="Times New Roman" pitchFamily="18" charset="0"/>
                          <a:ea typeface="標楷體" pitchFamily="65" charset="-120"/>
                          <a:cs typeface="新細明體" pitchFamily="18" charset="-120"/>
                        </a:rPr>
                        <a:t>15</a:t>
                      </a:r>
                      <a:endParaRPr kumimoji="1" lang="zh-TW" altLang="zh-TW"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chemeClr val="tx1"/>
                          </a:solidFill>
                          <a:effectLst/>
                          <a:latin typeface="Times New Roman" pitchFamily="18" charset="0"/>
                          <a:ea typeface="標楷體" pitchFamily="65" charset="-120"/>
                          <a:cs typeface="新細明體" pitchFamily="18" charset="-120"/>
                        </a:rPr>
                        <a:t>16</a:t>
                      </a:r>
                      <a:endParaRPr kumimoji="1" lang="zh-TW" altLang="zh-TW"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chemeClr val="tx1"/>
                          </a:solidFill>
                          <a:effectLst/>
                          <a:latin typeface="Times New Roman" pitchFamily="18" charset="0"/>
                          <a:ea typeface="標楷體" pitchFamily="65" charset="-120"/>
                          <a:cs typeface="新細明體" pitchFamily="18" charset="-120"/>
                        </a:rPr>
                        <a:t>17</a:t>
                      </a:r>
                      <a:endParaRPr kumimoji="1" lang="zh-TW" altLang="zh-TW"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chemeClr val="tx1"/>
                          </a:solidFill>
                          <a:effectLst/>
                          <a:latin typeface="Times New Roman" pitchFamily="18" charset="0"/>
                          <a:ea typeface="標楷體" pitchFamily="65" charset="-120"/>
                          <a:cs typeface="新細明體" pitchFamily="18" charset="-120"/>
                        </a:rPr>
                        <a:t>18</a:t>
                      </a:r>
                      <a:endParaRPr kumimoji="1" lang="zh-TW" altLang="zh-TW"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標楷體" pitchFamily="65" charset="-120"/>
                          <a:cs typeface="新細明體" pitchFamily="18" charset="-120"/>
                        </a:rPr>
                        <a:t>19</a:t>
                      </a:r>
                      <a:endParaRPr kumimoji="1" lang="zh-TW"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標楷體" pitchFamily="65" charset="-120"/>
                          <a:cs typeface="新細明體" pitchFamily="18" charset="-120"/>
                        </a:rPr>
                        <a:t>20</a:t>
                      </a:r>
                      <a:endParaRPr kumimoji="1" lang="zh-TW"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1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sz="1200" b="0" i="0" u="none" strike="noStrike" cap="none" normalizeH="0" baseline="0" dirty="0" smtClean="0">
                          <a:ln>
                            <a:noFill/>
                          </a:ln>
                          <a:solidFill>
                            <a:srgbClr val="0000FF"/>
                          </a:solidFill>
                          <a:effectLst/>
                          <a:latin typeface="Times New Roman" pitchFamily="18" charset="0"/>
                          <a:ea typeface="標楷體" pitchFamily="65" charset="-120"/>
                          <a:cs typeface="新細明體" pitchFamily="18" charset="-120"/>
                        </a:rPr>
                        <a:t>男生</a:t>
                      </a:r>
                      <a:endParaRPr kumimoji="1" lang="zh-TW" sz="1800" b="0" i="0" u="none" strike="noStrike" cap="none" normalizeH="0" baseline="0" dirty="0" smtClean="0">
                        <a:ln>
                          <a:noFill/>
                        </a:ln>
                        <a:solidFill>
                          <a:srgbClr val="0000FF"/>
                        </a:solidFill>
                        <a:effectLst/>
                        <a:latin typeface="Arial" pitchFamily="34" charset="0"/>
                        <a:ea typeface="新細明體" pitchFamily="18" charset="-120"/>
                        <a:cs typeface="新細明體" pitchFamily="18" charset="-12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rgbClr val="0000FF"/>
                          </a:solidFill>
                          <a:effectLst/>
                          <a:latin typeface="Times New Roman" pitchFamily="18" charset="0"/>
                          <a:ea typeface="標楷體" pitchFamily="65" charset="-120"/>
                          <a:cs typeface="新細明體" pitchFamily="18" charset="-120"/>
                        </a:rPr>
                        <a:t>80</a:t>
                      </a:r>
                      <a:endParaRPr kumimoji="1" lang="zh-TW" altLang="zh-TW" sz="1800" b="0" i="0" u="none" strike="noStrike" cap="none" normalizeH="0" baseline="0" dirty="0" smtClean="0">
                        <a:ln>
                          <a:noFill/>
                        </a:ln>
                        <a:solidFill>
                          <a:srgbClr val="0000FF"/>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rgbClr val="0000FF"/>
                          </a:solidFill>
                          <a:effectLst/>
                          <a:latin typeface="Times New Roman" pitchFamily="18" charset="0"/>
                          <a:ea typeface="標楷體" pitchFamily="65" charset="-120"/>
                          <a:cs typeface="新細明體" pitchFamily="18" charset="-120"/>
                        </a:rPr>
                        <a:t>75</a:t>
                      </a:r>
                      <a:endParaRPr kumimoji="1" lang="zh-TW" altLang="zh-TW" sz="1800" b="0" i="0" u="none" strike="noStrike" cap="none" normalizeH="0" baseline="0" dirty="0" smtClean="0">
                        <a:ln>
                          <a:noFill/>
                        </a:ln>
                        <a:solidFill>
                          <a:srgbClr val="0000FF"/>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rgbClr val="0000FF"/>
                          </a:solidFill>
                          <a:effectLst/>
                          <a:latin typeface="Times New Roman" pitchFamily="18" charset="0"/>
                          <a:ea typeface="標楷體" pitchFamily="65" charset="-120"/>
                          <a:cs typeface="新細明體" pitchFamily="18" charset="-120"/>
                        </a:rPr>
                        <a:t>79</a:t>
                      </a:r>
                      <a:endParaRPr kumimoji="1" lang="zh-TW" altLang="zh-TW" sz="1800" b="0" i="0" u="none" strike="noStrike" cap="none" normalizeH="0" baseline="0" dirty="0" smtClean="0">
                        <a:ln>
                          <a:noFill/>
                        </a:ln>
                        <a:solidFill>
                          <a:srgbClr val="0000FF"/>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rgbClr val="0000FF"/>
                          </a:solidFill>
                          <a:effectLst/>
                          <a:latin typeface="Times New Roman" pitchFamily="18" charset="0"/>
                          <a:ea typeface="標楷體" pitchFamily="65" charset="-120"/>
                          <a:cs typeface="新細明體" pitchFamily="18" charset="-120"/>
                        </a:rPr>
                        <a:t>86</a:t>
                      </a:r>
                      <a:endParaRPr kumimoji="1" lang="zh-TW" altLang="zh-TW" sz="1800" b="0" i="0" u="none" strike="noStrike" cap="none" normalizeH="0" baseline="0" dirty="0" smtClean="0">
                        <a:ln>
                          <a:noFill/>
                        </a:ln>
                        <a:solidFill>
                          <a:srgbClr val="0000FF"/>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rgbClr val="0000FF"/>
                          </a:solidFill>
                          <a:effectLst/>
                          <a:latin typeface="Times New Roman" pitchFamily="18" charset="0"/>
                          <a:ea typeface="標楷體" pitchFamily="65" charset="-120"/>
                          <a:cs typeface="新細明體" pitchFamily="18" charset="-120"/>
                        </a:rPr>
                        <a:t>68</a:t>
                      </a:r>
                      <a:endParaRPr kumimoji="1" lang="zh-TW" altLang="zh-TW" sz="1800" b="0" i="0" u="none" strike="noStrike" cap="none" normalizeH="0" baseline="0" dirty="0" smtClean="0">
                        <a:ln>
                          <a:noFill/>
                        </a:ln>
                        <a:solidFill>
                          <a:srgbClr val="0000FF"/>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rgbClr val="0000FF"/>
                          </a:solidFill>
                          <a:effectLst/>
                          <a:latin typeface="Times New Roman" pitchFamily="18" charset="0"/>
                          <a:ea typeface="標楷體" pitchFamily="65" charset="-120"/>
                          <a:cs typeface="新細明體" pitchFamily="18" charset="-120"/>
                        </a:rPr>
                        <a:t>72</a:t>
                      </a:r>
                      <a:endParaRPr kumimoji="1" lang="zh-TW" altLang="zh-TW" sz="1800" b="0" i="0" u="none" strike="noStrike" cap="none" normalizeH="0" baseline="0" dirty="0" smtClean="0">
                        <a:ln>
                          <a:noFill/>
                        </a:ln>
                        <a:solidFill>
                          <a:srgbClr val="0000FF"/>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rgbClr val="0000FF"/>
                          </a:solidFill>
                          <a:effectLst/>
                          <a:latin typeface="Times New Roman" pitchFamily="18" charset="0"/>
                          <a:ea typeface="標楷體" pitchFamily="65" charset="-120"/>
                          <a:cs typeface="新細明體" pitchFamily="18" charset="-120"/>
                        </a:rPr>
                        <a:t>84</a:t>
                      </a:r>
                      <a:endParaRPr kumimoji="1" lang="zh-TW" altLang="zh-TW" sz="1800" b="0" i="0" u="none" strike="noStrike" cap="none" normalizeH="0" baseline="0" dirty="0" smtClean="0">
                        <a:ln>
                          <a:noFill/>
                        </a:ln>
                        <a:solidFill>
                          <a:srgbClr val="0000FF"/>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rgbClr val="0000FF"/>
                          </a:solidFill>
                          <a:effectLst/>
                          <a:latin typeface="Times New Roman" pitchFamily="18" charset="0"/>
                          <a:ea typeface="標楷體" pitchFamily="65" charset="-120"/>
                          <a:cs typeface="新細明體" pitchFamily="18" charset="-120"/>
                        </a:rPr>
                        <a:t>86</a:t>
                      </a:r>
                      <a:endParaRPr kumimoji="1" lang="zh-TW" altLang="zh-TW" sz="1800" b="0" i="0" u="none" strike="noStrike" cap="none" normalizeH="0" baseline="0" dirty="0" smtClean="0">
                        <a:ln>
                          <a:noFill/>
                        </a:ln>
                        <a:solidFill>
                          <a:srgbClr val="0000FF"/>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rgbClr val="0000FF"/>
                          </a:solidFill>
                          <a:effectLst/>
                          <a:latin typeface="Times New Roman" pitchFamily="18" charset="0"/>
                          <a:ea typeface="標楷體" pitchFamily="65" charset="-120"/>
                          <a:cs typeface="新細明體" pitchFamily="18" charset="-120"/>
                        </a:rPr>
                        <a:t>78</a:t>
                      </a:r>
                      <a:endParaRPr kumimoji="1" lang="zh-TW" altLang="zh-TW" sz="1800" b="0" i="0" u="none" strike="noStrike" cap="none" normalizeH="0" baseline="0" dirty="0" smtClean="0">
                        <a:ln>
                          <a:noFill/>
                        </a:ln>
                        <a:solidFill>
                          <a:srgbClr val="0000FF"/>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rgbClr val="0000FF"/>
                          </a:solidFill>
                          <a:effectLst/>
                          <a:latin typeface="Times New Roman" pitchFamily="18" charset="0"/>
                          <a:ea typeface="標楷體" pitchFamily="65" charset="-120"/>
                          <a:cs typeface="新細明體" pitchFamily="18" charset="-120"/>
                        </a:rPr>
                        <a:t>85</a:t>
                      </a:r>
                      <a:endParaRPr kumimoji="1" lang="zh-TW" altLang="zh-TW" sz="1800" b="0" i="0" u="none" strike="noStrike" cap="none" normalizeH="0" baseline="0" dirty="0" smtClean="0">
                        <a:ln>
                          <a:noFill/>
                        </a:ln>
                        <a:solidFill>
                          <a:srgbClr val="0000FF"/>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rgbClr val="0000FF"/>
                          </a:solidFill>
                          <a:effectLst/>
                          <a:latin typeface="Times New Roman" pitchFamily="18" charset="0"/>
                          <a:ea typeface="標楷體" pitchFamily="65" charset="-120"/>
                          <a:cs typeface="新細明體" pitchFamily="18" charset="-120"/>
                        </a:rPr>
                        <a:t>76</a:t>
                      </a:r>
                      <a:endParaRPr kumimoji="1" lang="zh-TW" altLang="zh-TW" sz="1800" b="0" i="0" u="none" strike="noStrike" cap="none" normalizeH="0" baseline="0" dirty="0" smtClean="0">
                        <a:ln>
                          <a:noFill/>
                        </a:ln>
                        <a:solidFill>
                          <a:srgbClr val="0000FF"/>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rgbClr val="0000FF"/>
                          </a:solidFill>
                          <a:effectLst/>
                          <a:latin typeface="Times New Roman" pitchFamily="18" charset="0"/>
                          <a:ea typeface="標楷體" pitchFamily="65" charset="-120"/>
                          <a:cs typeface="新細明體" pitchFamily="18" charset="-120"/>
                        </a:rPr>
                        <a:t>81</a:t>
                      </a:r>
                      <a:endParaRPr kumimoji="1" lang="zh-TW" altLang="zh-TW" sz="1800" b="0" i="0" u="none" strike="noStrike" cap="none" normalizeH="0" baseline="0" dirty="0" smtClean="0">
                        <a:ln>
                          <a:noFill/>
                        </a:ln>
                        <a:solidFill>
                          <a:srgbClr val="0000FF"/>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rgbClr val="0000FF"/>
                          </a:solidFill>
                          <a:effectLst/>
                          <a:latin typeface="Times New Roman" pitchFamily="18" charset="0"/>
                          <a:ea typeface="標楷體" pitchFamily="65" charset="-120"/>
                          <a:cs typeface="新細明體" pitchFamily="18" charset="-120"/>
                        </a:rPr>
                        <a:t>77</a:t>
                      </a:r>
                      <a:endParaRPr kumimoji="1" lang="zh-TW" altLang="zh-TW" sz="1800" b="0" i="0" u="none" strike="noStrike" cap="none" normalizeH="0" baseline="0" dirty="0" smtClean="0">
                        <a:ln>
                          <a:noFill/>
                        </a:ln>
                        <a:solidFill>
                          <a:srgbClr val="0000FF"/>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rgbClr val="0000FF"/>
                          </a:solidFill>
                          <a:effectLst/>
                          <a:latin typeface="Times New Roman" pitchFamily="18" charset="0"/>
                          <a:ea typeface="標楷體" pitchFamily="65" charset="-120"/>
                          <a:cs typeface="新細明體" pitchFamily="18" charset="-120"/>
                        </a:rPr>
                        <a:t>90</a:t>
                      </a:r>
                      <a:endParaRPr kumimoji="1" lang="zh-TW" altLang="zh-TW" sz="1800" b="0" i="0" u="none" strike="noStrike" cap="none" normalizeH="0" baseline="0" dirty="0" smtClean="0">
                        <a:ln>
                          <a:noFill/>
                        </a:ln>
                        <a:solidFill>
                          <a:srgbClr val="0000FF"/>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rgbClr val="0000FF"/>
                          </a:solidFill>
                          <a:effectLst/>
                          <a:latin typeface="Times New Roman" pitchFamily="18" charset="0"/>
                          <a:ea typeface="標楷體" pitchFamily="65" charset="-120"/>
                          <a:cs typeface="新細明體" pitchFamily="18" charset="-120"/>
                        </a:rPr>
                        <a:t>89</a:t>
                      </a:r>
                      <a:endParaRPr kumimoji="1" lang="zh-TW" altLang="zh-TW" sz="1800" b="0" i="0" u="none" strike="noStrike" cap="none" normalizeH="0" baseline="0" dirty="0" smtClean="0">
                        <a:ln>
                          <a:noFill/>
                        </a:ln>
                        <a:solidFill>
                          <a:srgbClr val="0000FF"/>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rgbClr val="0000FF"/>
                          </a:solidFill>
                          <a:effectLst/>
                          <a:latin typeface="Times New Roman" pitchFamily="18" charset="0"/>
                          <a:ea typeface="標楷體" pitchFamily="65" charset="-120"/>
                          <a:cs typeface="新細明體" pitchFamily="18" charset="-120"/>
                        </a:rPr>
                        <a:t>90</a:t>
                      </a:r>
                      <a:endParaRPr kumimoji="1" lang="zh-TW" altLang="zh-TW" sz="1800" b="0" i="0" u="none" strike="noStrike" cap="none" normalizeH="0" baseline="0" dirty="0" smtClean="0">
                        <a:ln>
                          <a:noFill/>
                        </a:ln>
                        <a:solidFill>
                          <a:srgbClr val="0000FF"/>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rgbClr val="0000FF"/>
                          </a:solidFill>
                          <a:effectLst/>
                          <a:latin typeface="Times New Roman" pitchFamily="18" charset="0"/>
                          <a:ea typeface="標楷體" pitchFamily="65" charset="-120"/>
                          <a:cs typeface="新細明體" pitchFamily="18" charset="-120"/>
                        </a:rPr>
                        <a:t>87</a:t>
                      </a:r>
                      <a:endParaRPr kumimoji="1" lang="zh-TW" altLang="zh-TW" sz="1800" b="0" i="0" u="none" strike="noStrike" cap="none" normalizeH="0" baseline="0" dirty="0" smtClean="0">
                        <a:ln>
                          <a:noFill/>
                        </a:ln>
                        <a:solidFill>
                          <a:srgbClr val="0000FF"/>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rgbClr val="0000FF"/>
                          </a:solidFill>
                          <a:effectLst/>
                          <a:latin typeface="Times New Roman" pitchFamily="18" charset="0"/>
                          <a:ea typeface="標楷體" pitchFamily="65" charset="-120"/>
                          <a:cs typeface="新細明體" pitchFamily="18" charset="-120"/>
                        </a:rPr>
                        <a:t>81</a:t>
                      </a:r>
                      <a:endParaRPr kumimoji="1" lang="zh-TW" altLang="zh-TW" sz="1800" b="0" i="0" u="none" strike="noStrike" cap="none" normalizeH="0" baseline="0" dirty="0" smtClean="0">
                        <a:ln>
                          <a:noFill/>
                        </a:ln>
                        <a:solidFill>
                          <a:srgbClr val="0000FF"/>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rgbClr val="0000FF"/>
                          </a:solidFill>
                          <a:effectLst/>
                          <a:latin typeface="Times New Roman" pitchFamily="18" charset="0"/>
                          <a:ea typeface="標楷體" pitchFamily="65" charset="-120"/>
                          <a:cs typeface="新細明體" pitchFamily="18" charset="-120"/>
                        </a:rPr>
                        <a:t>86</a:t>
                      </a:r>
                      <a:endParaRPr kumimoji="1" lang="zh-TW" altLang="zh-TW" sz="1800" b="0" i="0" u="none" strike="noStrike" cap="none" normalizeH="0" baseline="0" dirty="0" smtClean="0">
                        <a:ln>
                          <a:noFill/>
                        </a:ln>
                        <a:solidFill>
                          <a:srgbClr val="0000FF"/>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rgbClr val="0000FF"/>
                          </a:solidFill>
                          <a:effectLst/>
                          <a:latin typeface="Times New Roman" pitchFamily="18" charset="0"/>
                          <a:ea typeface="標楷體" pitchFamily="65" charset="-120"/>
                          <a:cs typeface="新細明體" pitchFamily="18" charset="-120"/>
                        </a:rPr>
                        <a:t>74</a:t>
                      </a:r>
                      <a:endParaRPr kumimoji="1" lang="zh-TW" altLang="zh-TW" sz="1800" b="0" i="0" u="none" strike="noStrike" cap="none" normalizeH="0" baseline="0" dirty="0" smtClean="0">
                        <a:ln>
                          <a:noFill/>
                        </a:ln>
                        <a:solidFill>
                          <a:srgbClr val="0000FF"/>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10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sz="1200" b="0" i="0" u="none" strike="noStrike" cap="none" normalizeH="0" baseline="0" dirty="0" smtClean="0">
                          <a:ln>
                            <a:noFill/>
                          </a:ln>
                          <a:solidFill>
                            <a:srgbClr val="C00000"/>
                          </a:solidFill>
                          <a:effectLst/>
                          <a:latin typeface="Times New Roman" pitchFamily="18" charset="0"/>
                          <a:ea typeface="標楷體" pitchFamily="65" charset="-120"/>
                          <a:cs typeface="新細明體" pitchFamily="18" charset="-120"/>
                        </a:rPr>
                        <a:t>女生</a:t>
                      </a:r>
                      <a:endParaRPr kumimoji="1" lang="zh-TW" sz="1800" b="0" i="0" u="none" strike="noStrike" cap="none" normalizeH="0" baseline="0" dirty="0" smtClean="0">
                        <a:ln>
                          <a:noFill/>
                        </a:ln>
                        <a:solidFill>
                          <a:srgbClr val="C00000"/>
                        </a:solidFill>
                        <a:effectLst/>
                        <a:latin typeface="Arial" pitchFamily="34" charset="0"/>
                        <a:ea typeface="新細明體" pitchFamily="18" charset="-120"/>
                        <a:cs typeface="新細明體" pitchFamily="18" charset="-12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rgbClr val="C00000"/>
                          </a:solidFill>
                          <a:effectLst/>
                          <a:latin typeface="Times New Roman" pitchFamily="18" charset="0"/>
                          <a:ea typeface="標楷體" pitchFamily="65" charset="-120"/>
                          <a:cs typeface="新細明體" pitchFamily="18" charset="-120"/>
                        </a:rPr>
                        <a:t>78</a:t>
                      </a:r>
                      <a:endParaRPr kumimoji="1" lang="zh-TW" altLang="zh-TW" sz="1800" b="0" i="0" u="none" strike="noStrike" cap="none" normalizeH="0" baseline="0" dirty="0" smtClean="0">
                        <a:ln>
                          <a:noFill/>
                        </a:ln>
                        <a:solidFill>
                          <a:srgbClr val="C00000"/>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rgbClr val="C00000"/>
                          </a:solidFill>
                          <a:effectLst/>
                          <a:latin typeface="Times New Roman" pitchFamily="18" charset="0"/>
                          <a:ea typeface="標楷體" pitchFamily="65" charset="-120"/>
                          <a:cs typeface="新細明體" pitchFamily="18" charset="-120"/>
                        </a:rPr>
                        <a:t>92</a:t>
                      </a:r>
                      <a:endParaRPr kumimoji="1" lang="zh-TW" altLang="zh-TW" sz="1800" b="0" i="0" u="none" strike="noStrike" cap="none" normalizeH="0" baseline="0" dirty="0" smtClean="0">
                        <a:ln>
                          <a:noFill/>
                        </a:ln>
                        <a:solidFill>
                          <a:srgbClr val="C00000"/>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rgbClr val="C00000"/>
                          </a:solidFill>
                          <a:effectLst/>
                          <a:latin typeface="Times New Roman" pitchFamily="18" charset="0"/>
                          <a:ea typeface="標楷體" pitchFamily="65" charset="-120"/>
                          <a:cs typeface="新細明體" pitchFamily="18" charset="-120"/>
                        </a:rPr>
                        <a:t>75</a:t>
                      </a:r>
                      <a:endParaRPr kumimoji="1" lang="zh-TW" altLang="zh-TW" sz="1800" b="0" i="0" u="none" strike="noStrike" cap="none" normalizeH="0" baseline="0" dirty="0" smtClean="0">
                        <a:ln>
                          <a:noFill/>
                        </a:ln>
                        <a:solidFill>
                          <a:srgbClr val="C00000"/>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rgbClr val="C00000"/>
                          </a:solidFill>
                          <a:effectLst/>
                          <a:latin typeface="Times New Roman" pitchFamily="18" charset="0"/>
                          <a:ea typeface="標楷體" pitchFamily="65" charset="-120"/>
                          <a:cs typeface="新細明體" pitchFamily="18" charset="-120"/>
                        </a:rPr>
                        <a:t>84</a:t>
                      </a:r>
                      <a:endParaRPr kumimoji="1" lang="zh-TW" altLang="zh-TW" sz="1800" b="0" i="0" u="none" strike="noStrike" cap="none" normalizeH="0" baseline="0" dirty="0" smtClean="0">
                        <a:ln>
                          <a:noFill/>
                        </a:ln>
                        <a:solidFill>
                          <a:srgbClr val="C00000"/>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rgbClr val="C00000"/>
                          </a:solidFill>
                          <a:effectLst/>
                          <a:latin typeface="Times New Roman" pitchFamily="18" charset="0"/>
                          <a:ea typeface="標楷體" pitchFamily="65" charset="-120"/>
                          <a:cs typeface="新細明體" pitchFamily="18" charset="-120"/>
                        </a:rPr>
                        <a:t>79</a:t>
                      </a:r>
                      <a:endParaRPr kumimoji="1" lang="zh-TW" altLang="zh-TW" sz="1800" b="0" i="0" u="none" strike="noStrike" cap="none" normalizeH="0" baseline="0" dirty="0" smtClean="0">
                        <a:ln>
                          <a:noFill/>
                        </a:ln>
                        <a:solidFill>
                          <a:srgbClr val="C00000"/>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rgbClr val="C00000"/>
                          </a:solidFill>
                          <a:effectLst/>
                          <a:latin typeface="Times New Roman" pitchFamily="18" charset="0"/>
                          <a:ea typeface="標楷體" pitchFamily="65" charset="-120"/>
                          <a:cs typeface="新細明體" pitchFamily="18" charset="-120"/>
                        </a:rPr>
                        <a:t>75</a:t>
                      </a:r>
                      <a:endParaRPr kumimoji="1" lang="zh-TW" altLang="zh-TW" sz="1800" b="0" i="0" u="none" strike="noStrike" cap="none" normalizeH="0" baseline="0" dirty="0" smtClean="0">
                        <a:ln>
                          <a:noFill/>
                        </a:ln>
                        <a:solidFill>
                          <a:srgbClr val="C00000"/>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rgbClr val="C00000"/>
                          </a:solidFill>
                          <a:effectLst/>
                          <a:latin typeface="Times New Roman" pitchFamily="18" charset="0"/>
                          <a:ea typeface="標楷體" pitchFamily="65" charset="-120"/>
                          <a:cs typeface="新細明體" pitchFamily="18" charset="-120"/>
                        </a:rPr>
                        <a:t>90</a:t>
                      </a:r>
                      <a:endParaRPr kumimoji="1" lang="zh-TW" altLang="zh-TW" sz="1800" b="0" i="0" u="none" strike="noStrike" cap="none" normalizeH="0" baseline="0" dirty="0" smtClean="0">
                        <a:ln>
                          <a:noFill/>
                        </a:ln>
                        <a:solidFill>
                          <a:srgbClr val="C00000"/>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rgbClr val="C00000"/>
                          </a:solidFill>
                          <a:effectLst/>
                          <a:latin typeface="Times New Roman" pitchFamily="18" charset="0"/>
                          <a:ea typeface="標楷體" pitchFamily="65" charset="-120"/>
                          <a:cs typeface="新細明體" pitchFamily="18" charset="-120"/>
                        </a:rPr>
                        <a:t>84</a:t>
                      </a:r>
                      <a:endParaRPr kumimoji="1" lang="zh-TW" altLang="zh-TW" sz="1800" b="0" i="0" u="none" strike="noStrike" cap="none" normalizeH="0" baseline="0" dirty="0" smtClean="0">
                        <a:ln>
                          <a:noFill/>
                        </a:ln>
                        <a:solidFill>
                          <a:srgbClr val="C00000"/>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rgbClr val="C00000"/>
                          </a:solidFill>
                          <a:effectLst/>
                          <a:latin typeface="Times New Roman" pitchFamily="18" charset="0"/>
                          <a:ea typeface="標楷體" pitchFamily="65" charset="-120"/>
                          <a:cs typeface="新細明體" pitchFamily="18" charset="-120"/>
                        </a:rPr>
                        <a:t>86</a:t>
                      </a:r>
                      <a:endParaRPr kumimoji="1" lang="zh-TW" altLang="zh-TW" sz="1800" b="0" i="0" u="none" strike="noStrike" cap="none" normalizeH="0" baseline="0" dirty="0" smtClean="0">
                        <a:ln>
                          <a:noFill/>
                        </a:ln>
                        <a:solidFill>
                          <a:srgbClr val="C00000"/>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rgbClr val="C00000"/>
                          </a:solidFill>
                          <a:effectLst/>
                          <a:latin typeface="Times New Roman" pitchFamily="18" charset="0"/>
                          <a:ea typeface="標楷體" pitchFamily="65" charset="-120"/>
                          <a:cs typeface="新細明體" pitchFamily="18" charset="-120"/>
                        </a:rPr>
                        <a:t>95</a:t>
                      </a:r>
                      <a:endParaRPr kumimoji="1" lang="zh-TW" altLang="zh-TW" sz="1800" b="0" i="0" u="none" strike="noStrike" cap="none" normalizeH="0" baseline="0" dirty="0" smtClean="0">
                        <a:ln>
                          <a:noFill/>
                        </a:ln>
                        <a:solidFill>
                          <a:srgbClr val="C00000"/>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rgbClr val="C00000"/>
                          </a:solidFill>
                          <a:effectLst/>
                          <a:latin typeface="Times New Roman" pitchFamily="18" charset="0"/>
                          <a:ea typeface="標楷體" pitchFamily="65" charset="-120"/>
                          <a:cs typeface="新細明體" pitchFamily="18" charset="-120"/>
                        </a:rPr>
                        <a:t>85</a:t>
                      </a:r>
                      <a:endParaRPr kumimoji="1" lang="zh-TW" altLang="zh-TW" sz="1800" b="0" i="0" u="none" strike="noStrike" cap="none" normalizeH="0" baseline="0" dirty="0" smtClean="0">
                        <a:ln>
                          <a:noFill/>
                        </a:ln>
                        <a:solidFill>
                          <a:srgbClr val="C00000"/>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rgbClr val="C00000"/>
                          </a:solidFill>
                          <a:effectLst/>
                          <a:latin typeface="Times New Roman" pitchFamily="18" charset="0"/>
                          <a:ea typeface="標楷體" pitchFamily="65" charset="-120"/>
                          <a:cs typeface="新細明體" pitchFamily="18" charset="-120"/>
                        </a:rPr>
                        <a:t>89</a:t>
                      </a:r>
                      <a:endParaRPr kumimoji="1" lang="zh-TW" altLang="zh-TW" sz="1800" b="0" i="0" u="none" strike="noStrike" cap="none" normalizeH="0" baseline="0" dirty="0" smtClean="0">
                        <a:ln>
                          <a:noFill/>
                        </a:ln>
                        <a:solidFill>
                          <a:srgbClr val="C00000"/>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rgbClr val="C00000"/>
                          </a:solidFill>
                          <a:effectLst/>
                          <a:latin typeface="Times New Roman" pitchFamily="18" charset="0"/>
                          <a:ea typeface="標楷體" pitchFamily="65" charset="-120"/>
                          <a:cs typeface="新細明體" pitchFamily="18" charset="-120"/>
                        </a:rPr>
                        <a:t>87</a:t>
                      </a:r>
                      <a:endParaRPr kumimoji="1" lang="zh-TW" altLang="zh-TW" sz="1800" b="0" i="0" u="none" strike="noStrike" cap="none" normalizeH="0" baseline="0" dirty="0" smtClean="0">
                        <a:ln>
                          <a:noFill/>
                        </a:ln>
                        <a:solidFill>
                          <a:srgbClr val="C00000"/>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rgbClr val="C00000"/>
                          </a:solidFill>
                          <a:effectLst/>
                          <a:latin typeface="Times New Roman" pitchFamily="18" charset="0"/>
                          <a:ea typeface="標楷體" pitchFamily="65" charset="-120"/>
                          <a:cs typeface="新細明體" pitchFamily="18" charset="-120"/>
                        </a:rPr>
                        <a:t>92</a:t>
                      </a:r>
                      <a:endParaRPr kumimoji="1" lang="zh-TW" altLang="zh-TW" sz="1800" b="0" i="0" u="none" strike="noStrike" cap="none" normalizeH="0" baseline="0" dirty="0" smtClean="0">
                        <a:ln>
                          <a:noFill/>
                        </a:ln>
                        <a:solidFill>
                          <a:srgbClr val="C00000"/>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rgbClr val="C00000"/>
                          </a:solidFill>
                          <a:effectLst/>
                          <a:latin typeface="Times New Roman" pitchFamily="18" charset="0"/>
                          <a:ea typeface="標楷體" pitchFamily="65" charset="-120"/>
                          <a:cs typeface="新細明體" pitchFamily="18" charset="-120"/>
                        </a:rPr>
                        <a:t>90</a:t>
                      </a:r>
                      <a:endParaRPr kumimoji="1" lang="zh-TW" altLang="zh-TW" sz="1800" b="0" i="0" u="none" strike="noStrike" cap="none" normalizeH="0" baseline="0" dirty="0" smtClean="0">
                        <a:ln>
                          <a:noFill/>
                        </a:ln>
                        <a:solidFill>
                          <a:srgbClr val="C00000"/>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rgbClr val="C00000"/>
                          </a:solidFill>
                          <a:effectLst/>
                          <a:latin typeface="Times New Roman" pitchFamily="18" charset="0"/>
                          <a:ea typeface="標楷體" pitchFamily="65" charset="-120"/>
                          <a:cs typeface="新細明體" pitchFamily="18" charset="-120"/>
                        </a:rPr>
                        <a:t>89</a:t>
                      </a:r>
                      <a:endParaRPr kumimoji="1" lang="zh-TW" altLang="zh-TW" sz="1800" b="0" i="0" u="none" strike="noStrike" cap="none" normalizeH="0" baseline="0" dirty="0" smtClean="0">
                        <a:ln>
                          <a:noFill/>
                        </a:ln>
                        <a:solidFill>
                          <a:srgbClr val="C00000"/>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rgbClr val="C00000"/>
                          </a:solidFill>
                          <a:effectLst/>
                          <a:latin typeface="Times New Roman" pitchFamily="18" charset="0"/>
                          <a:ea typeface="標楷體" pitchFamily="65" charset="-120"/>
                          <a:cs typeface="新細明體" pitchFamily="18" charset="-120"/>
                        </a:rPr>
                        <a:t>96</a:t>
                      </a:r>
                      <a:endParaRPr kumimoji="1" lang="zh-TW" altLang="zh-TW" sz="1800" b="0" i="0" u="none" strike="noStrike" cap="none" normalizeH="0" baseline="0" dirty="0" smtClean="0">
                        <a:ln>
                          <a:noFill/>
                        </a:ln>
                        <a:solidFill>
                          <a:srgbClr val="C00000"/>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rgbClr val="C00000"/>
                          </a:solidFill>
                          <a:effectLst/>
                          <a:latin typeface="Times New Roman" pitchFamily="18" charset="0"/>
                          <a:ea typeface="標楷體" pitchFamily="65" charset="-120"/>
                          <a:cs typeface="新細明體" pitchFamily="18" charset="-120"/>
                        </a:rPr>
                        <a:t>95</a:t>
                      </a:r>
                      <a:endParaRPr kumimoji="1" lang="zh-TW" altLang="zh-TW" sz="1800" b="0" i="0" u="none" strike="noStrike" cap="none" normalizeH="0" baseline="0" dirty="0" smtClean="0">
                        <a:ln>
                          <a:noFill/>
                        </a:ln>
                        <a:solidFill>
                          <a:srgbClr val="C00000"/>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rgbClr val="C00000"/>
                          </a:solidFill>
                          <a:effectLst/>
                          <a:latin typeface="Times New Roman" pitchFamily="18" charset="0"/>
                          <a:ea typeface="標楷體" pitchFamily="65" charset="-120"/>
                          <a:cs typeface="新細明體" pitchFamily="18" charset="-120"/>
                        </a:rPr>
                        <a:t>92</a:t>
                      </a:r>
                      <a:endParaRPr kumimoji="1" lang="zh-TW" altLang="zh-TW" sz="1800" b="0" i="0" u="none" strike="noStrike" cap="none" normalizeH="0" baseline="0" dirty="0" smtClean="0">
                        <a:ln>
                          <a:noFill/>
                        </a:ln>
                        <a:solidFill>
                          <a:srgbClr val="C00000"/>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zh-TW" altLang="zh-TW"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49795998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期版面配置區 2"/>
          <p:cNvSpPr>
            <a:spLocks noGrp="1"/>
          </p:cNvSpPr>
          <p:nvPr>
            <p:ph type="dt" sz="half" idx="10"/>
          </p:nvPr>
        </p:nvSpPr>
        <p:spPr/>
        <p:txBody>
          <a:bodyPr/>
          <a:lstStyle/>
          <a:p>
            <a:fld id="{D71CD840-0E89-4F4B-BFA1-A0D7B2F6A8BF}" type="datetime1">
              <a:rPr lang="zh-TW" altLang="en-US" smtClean="0"/>
              <a:pPr/>
              <a:t>2016/5/17</a:t>
            </a:fld>
            <a:endParaRPr lang="zh-TW" altLang="en-US"/>
          </a:p>
        </p:txBody>
      </p:sp>
      <p:sp>
        <p:nvSpPr>
          <p:cNvPr id="4" name="投影片編號版面配置區 3"/>
          <p:cNvSpPr>
            <a:spLocks noGrp="1"/>
          </p:cNvSpPr>
          <p:nvPr>
            <p:ph type="sldNum" sz="quarter" idx="12"/>
          </p:nvPr>
        </p:nvSpPr>
        <p:spPr/>
        <p:txBody>
          <a:bodyPr>
            <a:normAutofit/>
          </a:bodyPr>
          <a:lstStyle/>
          <a:p>
            <a:fld id="{43D239BD-6D61-4DFE-922F-7CBF9DF9EB54}" type="slidenum">
              <a:rPr lang="zh-TW" altLang="en-US" smtClean="0"/>
              <a:pPr/>
              <a:t>49</a:t>
            </a:fld>
            <a:endParaRPr lang="zh-TW" altLang="en-US"/>
          </a:p>
        </p:txBody>
      </p:sp>
      <p:graphicFrame>
        <p:nvGraphicFramePr>
          <p:cNvPr id="6" name="Object 2"/>
          <p:cNvGraphicFramePr>
            <a:graphicFrameLocks noChangeAspect="1"/>
          </p:cNvGraphicFramePr>
          <p:nvPr>
            <p:extLst>
              <p:ext uri="{D42A27DB-BD31-4B8C-83A1-F6EECF244321}">
                <p14:modId xmlns:p14="http://schemas.microsoft.com/office/powerpoint/2010/main" val="1623887520"/>
              </p:ext>
            </p:extLst>
          </p:nvPr>
        </p:nvGraphicFramePr>
        <p:xfrm>
          <a:off x="755576" y="908720"/>
          <a:ext cx="2084388" cy="466725"/>
        </p:xfrm>
        <a:graphic>
          <a:graphicData uri="http://schemas.openxmlformats.org/presentationml/2006/ole">
            <mc:AlternateContent xmlns:mc="http://schemas.openxmlformats.org/markup-compatibility/2006">
              <mc:Choice xmlns:v="urn:schemas-microsoft-com:vml" Requires="v">
                <p:oleObj spid="_x0000_s24690" name="Equation" r:id="rId3" imgW="850680" imgH="190440" progId="Equation.DSMT4">
                  <p:embed/>
                </p:oleObj>
              </mc:Choice>
              <mc:Fallback>
                <p:oleObj name="Equation" r:id="rId3" imgW="850680" imgH="19044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5576" y="908720"/>
                        <a:ext cx="2084388" cy="466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3"/>
          <p:cNvGraphicFramePr>
            <a:graphicFrameLocks noChangeAspect="1"/>
          </p:cNvGraphicFramePr>
          <p:nvPr>
            <p:extLst>
              <p:ext uri="{D42A27DB-BD31-4B8C-83A1-F6EECF244321}">
                <p14:modId xmlns:p14="http://schemas.microsoft.com/office/powerpoint/2010/main" val="2156158984"/>
              </p:ext>
            </p:extLst>
          </p:nvPr>
        </p:nvGraphicFramePr>
        <p:xfrm>
          <a:off x="755576" y="1484784"/>
          <a:ext cx="2054225" cy="466725"/>
        </p:xfrm>
        <a:graphic>
          <a:graphicData uri="http://schemas.openxmlformats.org/presentationml/2006/ole">
            <mc:AlternateContent xmlns:mc="http://schemas.openxmlformats.org/markup-compatibility/2006">
              <mc:Choice xmlns:v="urn:schemas-microsoft-com:vml" Requires="v">
                <p:oleObj spid="_x0000_s24691" name="Equation" r:id="rId5" imgW="838080" imgH="190440" progId="Equation.3">
                  <p:embed/>
                </p:oleObj>
              </mc:Choice>
              <mc:Fallback>
                <p:oleObj name="Equation" r:id="rId5" imgW="838080" imgH="1904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55576" y="1484784"/>
                        <a:ext cx="2054225" cy="466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文字方塊 7"/>
          <p:cNvSpPr txBox="1"/>
          <p:nvPr/>
        </p:nvSpPr>
        <p:spPr>
          <a:xfrm>
            <a:off x="2915816" y="908720"/>
            <a:ext cx="4801314" cy="461665"/>
          </a:xfrm>
          <a:prstGeom prst="rect">
            <a:avLst/>
          </a:prstGeom>
          <a:noFill/>
        </p:spPr>
        <p:txBody>
          <a:bodyPr wrap="none" rtlCol="0">
            <a:spAutoFit/>
          </a:bodyPr>
          <a:lstStyle/>
          <a:p>
            <a:r>
              <a:rPr lang="zh-TW" altLang="zh-TW" sz="2400" b="1" dirty="0" smtClean="0"/>
              <a:t>三年級男、女生英文成績</a:t>
            </a:r>
            <a:r>
              <a:rPr lang="zh-TW" altLang="en-US" sz="2400" b="1" dirty="0" smtClean="0"/>
              <a:t>沒</a:t>
            </a:r>
            <a:r>
              <a:rPr lang="zh-TW" altLang="zh-TW" sz="2400" b="1" dirty="0" smtClean="0"/>
              <a:t>有差異</a:t>
            </a:r>
            <a:endParaRPr lang="zh-TW" altLang="en-US" sz="2400" dirty="0">
              <a:solidFill>
                <a:srgbClr val="C00000"/>
              </a:solidFill>
            </a:endParaRPr>
          </a:p>
        </p:txBody>
      </p:sp>
      <p:sp>
        <p:nvSpPr>
          <p:cNvPr id="9" name="文字方塊 8"/>
          <p:cNvSpPr txBox="1"/>
          <p:nvPr/>
        </p:nvSpPr>
        <p:spPr>
          <a:xfrm>
            <a:off x="2915816" y="1484784"/>
            <a:ext cx="4493538" cy="461665"/>
          </a:xfrm>
          <a:prstGeom prst="rect">
            <a:avLst/>
          </a:prstGeom>
          <a:noFill/>
        </p:spPr>
        <p:txBody>
          <a:bodyPr wrap="none" rtlCol="0">
            <a:spAutoFit/>
          </a:bodyPr>
          <a:lstStyle/>
          <a:p>
            <a:r>
              <a:rPr lang="zh-TW" altLang="zh-TW" sz="2400" b="1" dirty="0" smtClean="0"/>
              <a:t>三年級男、女生英文成績有差異</a:t>
            </a:r>
            <a:endParaRPr lang="zh-TW" altLang="en-US" sz="2400" dirty="0">
              <a:solidFill>
                <a:srgbClr val="C00000"/>
              </a:solidFill>
            </a:endParaRPr>
          </a:p>
        </p:txBody>
      </p:sp>
      <p:graphicFrame>
        <p:nvGraphicFramePr>
          <p:cNvPr id="11" name="Object 4"/>
          <p:cNvGraphicFramePr>
            <a:graphicFrameLocks noChangeAspect="1"/>
          </p:cNvGraphicFramePr>
          <p:nvPr>
            <p:extLst>
              <p:ext uri="{D42A27DB-BD31-4B8C-83A1-F6EECF244321}">
                <p14:modId xmlns:p14="http://schemas.microsoft.com/office/powerpoint/2010/main" val="2210492663"/>
              </p:ext>
            </p:extLst>
          </p:nvPr>
        </p:nvGraphicFramePr>
        <p:xfrm>
          <a:off x="827584" y="2259616"/>
          <a:ext cx="5620842" cy="1210854"/>
        </p:xfrm>
        <a:graphic>
          <a:graphicData uri="http://schemas.openxmlformats.org/presentationml/2006/ole">
            <mc:AlternateContent xmlns:mc="http://schemas.openxmlformats.org/markup-compatibility/2006">
              <mc:Choice xmlns:v="urn:schemas-microsoft-com:vml" Requires="v">
                <p:oleObj spid="_x0000_s24692" name="Equation" r:id="rId7" imgW="3835080" imgH="825480" progId="Equation.DSMT4">
                  <p:embed/>
                </p:oleObj>
              </mc:Choice>
              <mc:Fallback>
                <p:oleObj name="Equation" r:id="rId7" imgW="3835080" imgH="82548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27584" y="2259616"/>
                        <a:ext cx="5620842" cy="121085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 name="Object 6"/>
          <p:cNvGraphicFramePr>
            <a:graphicFrameLocks noChangeAspect="1"/>
          </p:cNvGraphicFramePr>
          <p:nvPr>
            <p:extLst>
              <p:ext uri="{D42A27DB-BD31-4B8C-83A1-F6EECF244321}">
                <p14:modId xmlns:p14="http://schemas.microsoft.com/office/powerpoint/2010/main" val="3115882797"/>
              </p:ext>
            </p:extLst>
          </p:nvPr>
        </p:nvGraphicFramePr>
        <p:xfrm>
          <a:off x="741427" y="3659397"/>
          <a:ext cx="8136136" cy="764154"/>
        </p:xfrm>
        <a:graphic>
          <a:graphicData uri="http://schemas.openxmlformats.org/presentationml/2006/ole">
            <mc:AlternateContent xmlns:mc="http://schemas.openxmlformats.org/markup-compatibility/2006">
              <mc:Choice xmlns:v="urn:schemas-microsoft-com:vml" Requires="v">
                <p:oleObj spid="_x0000_s24693" name="Equation" r:id="rId9" imgW="5574960" imgH="520560" progId="Equation.DSMT4">
                  <p:embed/>
                </p:oleObj>
              </mc:Choice>
              <mc:Fallback>
                <p:oleObj name="Equation" r:id="rId9" imgW="5574960" imgH="52056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41427" y="3659397"/>
                        <a:ext cx="8136136" cy="76415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 name="矩形 13"/>
          <p:cNvSpPr/>
          <p:nvPr/>
        </p:nvSpPr>
        <p:spPr>
          <a:xfrm>
            <a:off x="682670" y="4612478"/>
            <a:ext cx="7826181" cy="830997"/>
          </a:xfrm>
          <a:prstGeom prst="rect">
            <a:avLst/>
          </a:prstGeom>
        </p:spPr>
        <p:txBody>
          <a:bodyPr wrap="none">
            <a:spAutoFit/>
          </a:bodyPr>
          <a:lstStyle/>
          <a:p>
            <a:pPr lvl="0" fontAlgn="base">
              <a:spcBef>
                <a:spcPct val="0"/>
              </a:spcBef>
              <a:spcAft>
                <a:spcPct val="0"/>
              </a:spcAft>
            </a:pPr>
            <a:r>
              <a:rPr kumimoji="1" lang="zh-TW" altLang="zh-TW" sz="2400" b="1" dirty="0" smtClean="0">
                <a:latin typeface="+mj-ea"/>
                <a:cs typeface="新細明體" pitchFamily="18" charset="-120"/>
              </a:rPr>
              <a:t>若</a:t>
            </a:r>
            <a:r>
              <a:rPr kumimoji="1" lang="en-US" altLang="zh-TW" sz="2400" b="1" i="1" dirty="0" smtClean="0">
                <a:latin typeface="+mj-ea"/>
                <a:cs typeface="新細明體" pitchFamily="18" charset="-120"/>
              </a:rPr>
              <a:t>t</a:t>
            </a:r>
            <a:r>
              <a:rPr kumimoji="1" lang="en-US" altLang="zh-TW" sz="2400" b="1" dirty="0" smtClean="0">
                <a:latin typeface="+mj-ea"/>
                <a:cs typeface="新細明體" pitchFamily="18" charset="-120"/>
              </a:rPr>
              <a:t> </a:t>
            </a:r>
            <a:r>
              <a:rPr kumimoji="1" lang="zh-TW" altLang="zh-TW" sz="2400" b="1" dirty="0" smtClean="0">
                <a:latin typeface="+mj-ea"/>
                <a:cs typeface="新細明體" pitchFamily="18" charset="-120"/>
              </a:rPr>
              <a:t> </a:t>
            </a:r>
            <a:r>
              <a:rPr kumimoji="1" lang="en-US" altLang="zh-TW" sz="2400" b="1" dirty="0" smtClean="0">
                <a:latin typeface="+mj-ea"/>
                <a:cs typeface="新細明體" pitchFamily="18" charset="-120"/>
              </a:rPr>
              <a:t>&lt; -</a:t>
            </a:r>
            <a:r>
              <a:rPr kumimoji="1" lang="en-US" altLang="zh-TW" sz="2400" b="1" i="1" dirty="0" err="1" smtClean="0">
                <a:latin typeface="+mj-ea"/>
                <a:cs typeface="新細明體" pitchFamily="18" charset="-120"/>
              </a:rPr>
              <a:t>t</a:t>
            </a:r>
            <a:r>
              <a:rPr kumimoji="1" lang="en-US" altLang="zh-TW" sz="2400" b="1" i="1" baseline="-25000" dirty="0" err="1" smtClean="0">
                <a:latin typeface="+mj-ea"/>
                <a:cs typeface="新細明體" pitchFamily="18" charset="-120"/>
              </a:rPr>
              <a:t>α</a:t>
            </a:r>
            <a:r>
              <a:rPr kumimoji="1" lang="en-US" altLang="zh-TW" sz="2400" b="1" baseline="-25000" dirty="0" smtClean="0">
                <a:latin typeface="+mj-ea"/>
                <a:cs typeface="新細明體" pitchFamily="18" charset="-120"/>
              </a:rPr>
              <a:t>/2 </a:t>
            </a:r>
            <a:r>
              <a:rPr kumimoji="1" lang="en-US" altLang="zh-TW" sz="2400" b="1" dirty="0" smtClean="0">
                <a:latin typeface="+mj-ea"/>
                <a:cs typeface="新細明體" pitchFamily="18" charset="-120"/>
              </a:rPr>
              <a:t>=-</a:t>
            </a:r>
            <a:r>
              <a:rPr kumimoji="1" lang="en-US" altLang="zh-TW" sz="2400" b="1" i="1" dirty="0" smtClean="0">
                <a:latin typeface="+mj-ea"/>
                <a:cs typeface="新細明體" pitchFamily="18" charset="-120"/>
              </a:rPr>
              <a:t>t</a:t>
            </a:r>
            <a:r>
              <a:rPr kumimoji="1" lang="en-US" altLang="zh-TW" sz="2400" b="1" baseline="-25000" dirty="0" smtClean="0">
                <a:latin typeface="+mj-ea"/>
                <a:cs typeface="新細明體" pitchFamily="18" charset="-120"/>
              </a:rPr>
              <a:t>0.025</a:t>
            </a:r>
            <a:r>
              <a:rPr kumimoji="1" lang="en-US" altLang="zh-TW" sz="2400" b="1" dirty="0" smtClean="0">
                <a:latin typeface="+mj-ea"/>
                <a:cs typeface="新細明體" pitchFamily="18" charset="-120"/>
              </a:rPr>
              <a:t>=-2.026</a:t>
            </a:r>
            <a:r>
              <a:rPr kumimoji="1" lang="zh-TW" altLang="en-US" sz="2400" b="1" dirty="0" smtClean="0">
                <a:latin typeface="+mj-ea"/>
                <a:cs typeface="新細明體" pitchFamily="18" charset="-120"/>
              </a:rPr>
              <a:t> </a:t>
            </a:r>
            <a:r>
              <a:rPr kumimoji="1" lang="zh-TW" altLang="zh-TW" sz="2400" b="1" dirty="0" smtClean="0">
                <a:latin typeface="+mj-ea"/>
                <a:cs typeface="新細明體" pitchFamily="18" charset="-120"/>
              </a:rPr>
              <a:t>或</a:t>
            </a:r>
            <a:r>
              <a:rPr kumimoji="1" lang="zh-TW" altLang="en-US" sz="2400" b="1" dirty="0" smtClean="0">
                <a:latin typeface="+mj-ea"/>
                <a:cs typeface="新細明體" pitchFamily="18" charset="-120"/>
              </a:rPr>
              <a:t>  </a:t>
            </a:r>
            <a:r>
              <a:rPr kumimoji="1" lang="en-US" altLang="zh-TW" sz="2400" b="1" i="1" dirty="0" smtClean="0">
                <a:latin typeface="+mj-ea"/>
                <a:cs typeface="新細明體" pitchFamily="18" charset="-120"/>
              </a:rPr>
              <a:t>t</a:t>
            </a:r>
            <a:r>
              <a:rPr kumimoji="1" lang="en-US" altLang="zh-TW" sz="2400" b="1" dirty="0" smtClean="0">
                <a:latin typeface="+mj-ea"/>
                <a:cs typeface="新細明體" pitchFamily="18" charset="-120"/>
              </a:rPr>
              <a:t> &gt; </a:t>
            </a:r>
            <a:r>
              <a:rPr kumimoji="1" lang="en-US" altLang="zh-TW" sz="2400" b="1" i="1" dirty="0" smtClean="0">
                <a:latin typeface="+mj-ea"/>
                <a:cs typeface="新細明體" pitchFamily="18" charset="-120"/>
              </a:rPr>
              <a:t>t</a:t>
            </a:r>
            <a:r>
              <a:rPr kumimoji="1" lang="en-US" altLang="zh-TW" sz="2400" b="1" i="1" baseline="-25000" dirty="0" smtClean="0">
                <a:latin typeface="+mj-ea"/>
                <a:cs typeface="新細明體" pitchFamily="18" charset="-120"/>
              </a:rPr>
              <a:t>α</a:t>
            </a:r>
            <a:r>
              <a:rPr kumimoji="1" lang="en-US" altLang="zh-TW" sz="2400" b="1" baseline="-25000" dirty="0" smtClean="0">
                <a:latin typeface="+mj-ea"/>
                <a:cs typeface="新細明體" pitchFamily="18" charset="-120"/>
              </a:rPr>
              <a:t>/2</a:t>
            </a:r>
            <a:r>
              <a:rPr kumimoji="1" lang="en-US" altLang="zh-TW" sz="2400" b="1" i="1" dirty="0" smtClean="0">
                <a:latin typeface="+mj-ea"/>
                <a:cs typeface="新細明體" pitchFamily="18" charset="-120"/>
              </a:rPr>
              <a:t> =t</a:t>
            </a:r>
            <a:r>
              <a:rPr kumimoji="1" lang="en-US" altLang="zh-TW" sz="2400" b="1" baseline="-25000" dirty="0" smtClean="0">
                <a:latin typeface="+mj-ea"/>
                <a:cs typeface="新細明體" pitchFamily="18" charset="-120"/>
              </a:rPr>
              <a:t>0.025</a:t>
            </a:r>
            <a:r>
              <a:rPr kumimoji="1" lang="en-US" altLang="zh-TW" sz="2400" b="1" dirty="0" smtClean="0">
                <a:latin typeface="+mj-ea"/>
                <a:cs typeface="新細明體" pitchFamily="18" charset="-120"/>
              </a:rPr>
              <a:t>=2.026</a:t>
            </a:r>
            <a:r>
              <a:rPr kumimoji="1" lang="zh-TW" altLang="en-US" sz="2400" b="1" dirty="0" smtClean="0">
                <a:latin typeface="+mj-ea"/>
                <a:cs typeface="新細明體" pitchFamily="18" charset="-120"/>
              </a:rPr>
              <a:t> </a:t>
            </a:r>
            <a:r>
              <a:rPr kumimoji="1" lang="zh-TW" altLang="zh-TW" sz="2400" b="1" dirty="0" smtClean="0">
                <a:latin typeface="+mj-ea"/>
                <a:cs typeface="新細明體" pitchFamily="18" charset="-120"/>
              </a:rPr>
              <a:t>，</a:t>
            </a:r>
            <a:endParaRPr kumimoji="1" lang="en-US" altLang="zh-TW" sz="2400" b="1" dirty="0" smtClean="0">
              <a:latin typeface="+mj-ea"/>
              <a:cs typeface="新細明體" pitchFamily="18" charset="-120"/>
            </a:endParaRPr>
          </a:p>
          <a:p>
            <a:pPr lvl="0" fontAlgn="base">
              <a:spcBef>
                <a:spcPct val="0"/>
              </a:spcBef>
              <a:spcAft>
                <a:spcPct val="0"/>
              </a:spcAft>
            </a:pPr>
            <a:r>
              <a:rPr kumimoji="1" lang="zh-TW" altLang="zh-TW" sz="2400" b="1" dirty="0" smtClean="0">
                <a:latin typeface="+mj-ea"/>
                <a:cs typeface="新細明體" pitchFamily="18" charset="-120"/>
              </a:rPr>
              <a:t>則拒絕</a:t>
            </a:r>
            <a:r>
              <a:rPr kumimoji="1" lang="zh-TW" altLang="en-US" sz="2400" b="1" dirty="0" smtClean="0">
                <a:effectLst>
                  <a:outerShdw blurRad="38100" dist="38100" dir="2700000" algn="tl">
                    <a:srgbClr val="C0C0C0"/>
                  </a:outerShdw>
                </a:effectLst>
                <a:latin typeface="+mj-ea"/>
                <a:cs typeface="新細明體" pitchFamily="18" charset="-120"/>
              </a:rPr>
              <a:t> </a:t>
            </a:r>
            <a:r>
              <a:rPr kumimoji="1" lang="en-US" altLang="zh-TW" sz="2400" b="1" i="1" dirty="0" smtClean="0">
                <a:latin typeface="+mj-ea"/>
                <a:cs typeface="新細明體" pitchFamily="18" charset="-120"/>
              </a:rPr>
              <a:t>H</a:t>
            </a:r>
            <a:r>
              <a:rPr kumimoji="1" lang="en-US" altLang="zh-TW" sz="2400" b="1" baseline="-25000" dirty="0" smtClean="0">
                <a:latin typeface="+mj-ea"/>
                <a:cs typeface="新細明體" pitchFamily="18" charset="-120"/>
              </a:rPr>
              <a:t>0</a:t>
            </a:r>
            <a:r>
              <a:rPr kumimoji="1" lang="en-US" altLang="zh-TW" sz="2400" b="1" dirty="0" smtClean="0">
                <a:effectLst>
                  <a:outerShdw blurRad="38100" dist="38100" dir="2700000" algn="tl">
                    <a:srgbClr val="C0C0C0"/>
                  </a:outerShdw>
                </a:effectLst>
                <a:latin typeface="+mj-ea"/>
                <a:cs typeface="新細明體" pitchFamily="18" charset="-120"/>
              </a:rPr>
              <a:t> </a:t>
            </a:r>
            <a:endParaRPr kumimoji="1" lang="zh-TW" altLang="zh-TW" sz="2400" b="1" dirty="0" smtClean="0">
              <a:latin typeface="+mj-ea"/>
              <a:cs typeface="新細明體" pitchFamily="18" charset="-120"/>
            </a:endParaRPr>
          </a:p>
        </p:txBody>
      </p:sp>
      <p:sp>
        <p:nvSpPr>
          <p:cNvPr id="15" name="文字方塊 14"/>
          <p:cNvSpPr txBox="1"/>
          <p:nvPr/>
        </p:nvSpPr>
        <p:spPr>
          <a:xfrm>
            <a:off x="683568" y="5577707"/>
            <a:ext cx="7848872" cy="830997"/>
          </a:xfrm>
          <a:prstGeom prst="rect">
            <a:avLst/>
          </a:prstGeom>
          <a:noFill/>
        </p:spPr>
        <p:txBody>
          <a:bodyPr wrap="square" rtlCol="0">
            <a:spAutoFit/>
          </a:bodyPr>
          <a:lstStyle/>
          <a:p>
            <a:r>
              <a:rPr lang="zh-TW" altLang="en-US" sz="2400" b="1" dirty="0" smtClean="0"/>
              <a:t>因為</a:t>
            </a:r>
            <a:r>
              <a:rPr lang="en-US" altLang="zh-TW" sz="2400" b="1" i="1" dirty="0" smtClean="0"/>
              <a:t>t</a:t>
            </a:r>
            <a:r>
              <a:rPr lang="en-US" altLang="zh-TW" sz="2400" b="1" dirty="0" smtClean="0"/>
              <a:t>=-2.8274&lt;-2.026</a:t>
            </a:r>
            <a:r>
              <a:rPr lang="zh-TW" altLang="en-US" sz="2400" b="1" dirty="0" smtClean="0"/>
              <a:t>，所以拒絕</a:t>
            </a:r>
            <a:r>
              <a:rPr kumimoji="1" lang="en-US" altLang="zh-TW" sz="2400" b="1" i="1" dirty="0" smtClean="0">
                <a:latin typeface="+mj-ea"/>
                <a:cs typeface="新細明體" pitchFamily="18" charset="-120"/>
              </a:rPr>
              <a:t>H</a:t>
            </a:r>
            <a:r>
              <a:rPr kumimoji="1" lang="en-US" altLang="zh-TW" sz="2400" b="1" baseline="-25000" dirty="0" smtClean="0">
                <a:latin typeface="+mj-ea"/>
                <a:cs typeface="新細明體" pitchFamily="18" charset="-120"/>
              </a:rPr>
              <a:t>0</a:t>
            </a:r>
            <a:r>
              <a:rPr lang="zh-TW" altLang="en-US" sz="2400" b="1" dirty="0" smtClean="0"/>
              <a:t> ，所以</a:t>
            </a:r>
            <a:r>
              <a:rPr lang="zh-TW" altLang="zh-TW" sz="2400" b="1" dirty="0" smtClean="0"/>
              <a:t>三年級男、女生英文成績</a:t>
            </a:r>
            <a:r>
              <a:rPr lang="zh-TW" altLang="zh-TW" sz="2400" b="1" dirty="0" smtClean="0">
                <a:solidFill>
                  <a:srgbClr val="C00000"/>
                </a:solidFill>
              </a:rPr>
              <a:t>有</a:t>
            </a:r>
            <a:r>
              <a:rPr lang="zh-TW" altLang="en-US" sz="2400" b="1" dirty="0" smtClean="0"/>
              <a:t>顯著</a:t>
            </a:r>
            <a:r>
              <a:rPr lang="zh-TW" altLang="zh-TW" sz="2400" b="1" dirty="0" smtClean="0"/>
              <a:t>差異</a:t>
            </a:r>
            <a:endParaRPr lang="zh-TW" altLang="en-US" sz="2400" dirty="0" smtClean="0">
              <a:solidFill>
                <a:srgbClr val="C00000"/>
              </a:solidFill>
            </a:endParaRPr>
          </a:p>
        </p:txBody>
      </p:sp>
    </p:spTree>
    <p:extLst>
      <p:ext uri="{BB962C8B-B14F-4D97-AF65-F5344CB8AC3E}">
        <p14:creationId xmlns:p14="http://schemas.microsoft.com/office/powerpoint/2010/main" val="1981622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dissolv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日期版面配置區 2"/>
          <p:cNvSpPr>
            <a:spLocks noGrp="1"/>
          </p:cNvSpPr>
          <p:nvPr>
            <p:ph type="dt" sz="half" idx="10"/>
          </p:nvPr>
        </p:nvSpPr>
        <p:spPr/>
        <p:txBody>
          <a:bodyPr/>
          <a:lstStyle/>
          <a:p>
            <a:fld id="{D71CD840-0E89-4F4B-BFA1-A0D7B2F6A8BF}" type="datetime1">
              <a:rPr lang="zh-TW" altLang="en-US" smtClean="0"/>
              <a:pPr/>
              <a:t>2016/5/17</a:t>
            </a:fld>
            <a:endParaRPr lang="zh-TW" altLang="en-US"/>
          </a:p>
        </p:txBody>
      </p:sp>
      <p:sp>
        <p:nvSpPr>
          <p:cNvPr id="4" name="投影片編號版面配置區 3"/>
          <p:cNvSpPr>
            <a:spLocks noGrp="1"/>
          </p:cNvSpPr>
          <p:nvPr>
            <p:ph type="sldNum" sz="quarter" idx="12"/>
          </p:nvPr>
        </p:nvSpPr>
        <p:spPr/>
        <p:txBody>
          <a:bodyPr>
            <a:normAutofit/>
          </a:bodyPr>
          <a:lstStyle/>
          <a:p>
            <a:fld id="{43D239BD-6D61-4DFE-922F-7CBF9DF9EB54}" type="slidenum">
              <a:rPr lang="zh-TW" altLang="en-US" smtClean="0"/>
              <a:pPr/>
              <a:t>5</a:t>
            </a:fld>
            <a:endParaRPr lang="zh-TW" altLang="en-US"/>
          </a:p>
        </p:txBody>
      </p:sp>
      <p:sp>
        <p:nvSpPr>
          <p:cNvPr id="5" name="內容版面配置區 4"/>
          <p:cNvSpPr>
            <a:spLocks noGrp="1"/>
          </p:cNvSpPr>
          <p:nvPr>
            <p:ph sz="quarter" idx="1"/>
          </p:nvPr>
        </p:nvSpPr>
        <p:spPr/>
        <p:txBody>
          <a:bodyPr>
            <a:normAutofit/>
          </a:bodyPr>
          <a:lstStyle/>
          <a:p>
            <a:r>
              <a:rPr lang="zh-TW" altLang="en-US" sz="2900" b="1" dirty="0" smtClean="0"/>
              <a:t>若樣本是一隨機樣本來自常態分配且</a:t>
            </a:r>
            <a:r>
              <a:rPr lang="en-US" altLang="zh-TW" sz="2900" b="1" i="1" dirty="0" smtClean="0"/>
              <a:t>σ</a:t>
            </a:r>
            <a:r>
              <a:rPr lang="en-US" altLang="zh-TW" sz="2900" b="1" dirty="0" smtClean="0"/>
              <a:t> </a:t>
            </a:r>
            <a:r>
              <a:rPr lang="zh-TW" altLang="zh-TW" sz="2900" b="1" dirty="0" smtClean="0"/>
              <a:t>已知</a:t>
            </a:r>
            <a:endParaRPr lang="en-US" altLang="zh-TW" sz="2900" b="1" dirty="0" smtClean="0"/>
          </a:p>
          <a:p>
            <a:r>
              <a:rPr lang="zh-TW" altLang="en-US" sz="2900" b="1" dirty="0" smtClean="0"/>
              <a:t>樣本平均數     的抽樣分配是</a:t>
            </a:r>
            <a:r>
              <a:rPr lang="zh-TW" altLang="en-US" sz="2900" b="1" dirty="0" smtClean="0">
                <a:solidFill>
                  <a:srgbClr val="C00000"/>
                </a:solidFill>
              </a:rPr>
              <a:t>常態分配</a:t>
            </a:r>
            <a:r>
              <a:rPr lang="zh-TW" altLang="en-US" sz="2900" b="1" dirty="0" smtClean="0"/>
              <a:t>，則</a:t>
            </a:r>
            <a:r>
              <a:rPr lang="en-US" altLang="zh-TW" sz="2900" b="1" dirty="0" smtClean="0"/>
              <a:t>Z</a:t>
            </a:r>
            <a:r>
              <a:rPr lang="zh-TW" altLang="en-US" sz="2900" b="1" dirty="0" smtClean="0"/>
              <a:t>服從標準常態分配</a:t>
            </a:r>
            <a:endParaRPr lang="zh-TW" altLang="en-US" sz="2900" b="1" dirty="0"/>
          </a:p>
        </p:txBody>
      </p:sp>
      <p:pic>
        <p:nvPicPr>
          <p:cNvPr id="5122" name="Picture 8"/>
          <p:cNvPicPr>
            <a:picLocks noChangeAspect="1" noChangeArrowheads="1"/>
          </p:cNvPicPr>
          <p:nvPr/>
        </p:nvPicPr>
        <p:blipFill>
          <a:blip r:embed="rId3" cstate="print"/>
          <a:srcRect/>
          <a:stretch>
            <a:fillRect/>
          </a:stretch>
        </p:blipFill>
        <p:spPr bwMode="auto">
          <a:xfrm>
            <a:off x="539552" y="3068960"/>
            <a:ext cx="8023225" cy="3503613"/>
          </a:xfrm>
          <a:prstGeom prst="rect">
            <a:avLst/>
          </a:prstGeom>
          <a:noFill/>
          <a:ln w="12700">
            <a:noFill/>
            <a:miter lim="800000"/>
            <a:headEnd/>
            <a:tailEnd/>
          </a:ln>
        </p:spPr>
      </p:pic>
      <p:graphicFrame>
        <p:nvGraphicFramePr>
          <p:cNvPr id="5123" name="Object 3"/>
          <p:cNvGraphicFramePr>
            <a:graphicFrameLocks noChangeAspect="1"/>
          </p:cNvGraphicFramePr>
          <p:nvPr>
            <p:extLst>
              <p:ext uri="{D42A27DB-BD31-4B8C-83A1-F6EECF244321}">
                <p14:modId xmlns:p14="http://schemas.microsoft.com/office/powerpoint/2010/main" val="1805826349"/>
              </p:ext>
            </p:extLst>
          </p:nvPr>
        </p:nvGraphicFramePr>
        <p:xfrm>
          <a:off x="2627784" y="2204864"/>
          <a:ext cx="377825" cy="447675"/>
        </p:xfrm>
        <a:graphic>
          <a:graphicData uri="http://schemas.openxmlformats.org/presentationml/2006/ole">
            <mc:AlternateContent xmlns:mc="http://schemas.openxmlformats.org/markup-compatibility/2006">
              <mc:Choice xmlns:v="urn:schemas-microsoft-com:vml" Requires="v">
                <p:oleObj spid="_x0000_s3139" name="Equation" r:id="rId4" imgW="139680" imgH="164880" progId="Equation.DSMT4">
                  <p:embed/>
                </p:oleObj>
              </mc:Choice>
              <mc:Fallback>
                <p:oleObj name="Equation" r:id="rId4" imgW="139680" imgH="1648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27784" y="2204864"/>
                        <a:ext cx="377825" cy="447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42301181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b="1" dirty="0" smtClean="0"/>
              <a:t>獨立</a:t>
            </a:r>
            <a:r>
              <a:rPr lang="zh-TW" altLang="en-US" b="1" dirty="0"/>
              <a:t>樣本</a:t>
            </a:r>
            <a:r>
              <a:rPr lang="en-US" altLang="zh-TW" b="1" dirty="0"/>
              <a:t>t</a:t>
            </a:r>
            <a:r>
              <a:rPr lang="zh-TW" altLang="en-US" b="1" dirty="0" smtClean="0"/>
              <a:t>檢定</a:t>
            </a:r>
            <a:endParaRPr lang="en-US" altLang="zh-TW" b="1" dirty="0"/>
          </a:p>
        </p:txBody>
      </p:sp>
      <p:sp>
        <p:nvSpPr>
          <p:cNvPr id="3" name="內容版面配置區 2"/>
          <p:cNvSpPr>
            <a:spLocks noGrp="1"/>
          </p:cNvSpPr>
          <p:nvPr>
            <p:ph idx="1"/>
          </p:nvPr>
        </p:nvSpPr>
        <p:spPr>
          <a:xfrm>
            <a:off x="457200" y="1600200"/>
            <a:ext cx="8291264" cy="4876800"/>
          </a:xfrm>
        </p:spPr>
        <p:txBody>
          <a:bodyPr>
            <a:normAutofit fontScale="92500" lnSpcReduction="10000"/>
          </a:bodyPr>
          <a:lstStyle/>
          <a:p>
            <a:pPr marL="0" indent="0">
              <a:buNone/>
            </a:pPr>
            <a:r>
              <a:rPr lang="en-US" altLang="zh-TW" dirty="0" smtClean="0">
                <a:solidFill>
                  <a:srgbClr val="FF0000"/>
                </a:solidFill>
              </a:rPr>
              <a:t>&gt; </a:t>
            </a:r>
            <a:r>
              <a:rPr lang="en-US" altLang="zh-TW" dirty="0" err="1" smtClean="0">
                <a:solidFill>
                  <a:srgbClr val="FF0000"/>
                </a:solidFill>
              </a:rPr>
              <a:t>english</a:t>
            </a:r>
            <a:r>
              <a:rPr lang="en-US" altLang="zh-TW" dirty="0">
                <a:solidFill>
                  <a:srgbClr val="FF0000"/>
                </a:solidFill>
              </a:rPr>
              <a:t>&lt;-read.csv("c:/RData/english.csv", header=T)</a:t>
            </a:r>
          </a:p>
          <a:p>
            <a:pPr marL="0" indent="0">
              <a:buNone/>
            </a:pPr>
            <a:r>
              <a:rPr lang="en-US" altLang="zh-TW" dirty="0" smtClean="0">
                <a:solidFill>
                  <a:srgbClr val="FF0000"/>
                </a:solidFill>
              </a:rPr>
              <a:t>&gt; </a:t>
            </a:r>
            <a:r>
              <a:rPr lang="en-US" altLang="zh-TW" dirty="0" err="1" smtClean="0">
                <a:solidFill>
                  <a:srgbClr val="FF0000"/>
                </a:solidFill>
              </a:rPr>
              <a:t>english</a:t>
            </a:r>
            <a:endParaRPr lang="en-US" altLang="zh-TW" dirty="0">
              <a:solidFill>
                <a:srgbClr val="0070C0"/>
              </a:solidFill>
            </a:endParaRPr>
          </a:p>
          <a:p>
            <a:pPr marL="0" indent="0">
              <a:buNone/>
            </a:pPr>
            <a:r>
              <a:rPr lang="en-US" altLang="zh-TW" dirty="0">
                <a:solidFill>
                  <a:srgbClr val="0070C0"/>
                </a:solidFill>
              </a:rPr>
              <a:t> sex </a:t>
            </a:r>
            <a:r>
              <a:rPr lang="en-US" altLang="zh-TW" dirty="0" err="1">
                <a:solidFill>
                  <a:srgbClr val="0070C0"/>
                </a:solidFill>
              </a:rPr>
              <a:t>english</a:t>
            </a:r>
            <a:endParaRPr lang="en-US" altLang="zh-TW" dirty="0">
              <a:solidFill>
                <a:srgbClr val="0070C0"/>
              </a:solidFill>
            </a:endParaRPr>
          </a:p>
          <a:p>
            <a:pPr marL="0" indent="0">
              <a:buNone/>
            </a:pPr>
            <a:r>
              <a:rPr lang="en-US" altLang="zh-TW" dirty="0">
                <a:solidFill>
                  <a:srgbClr val="0070C0"/>
                </a:solidFill>
              </a:rPr>
              <a:t>1    1      80</a:t>
            </a:r>
          </a:p>
          <a:p>
            <a:pPr marL="0" indent="0">
              <a:buNone/>
            </a:pPr>
            <a:r>
              <a:rPr lang="en-US" altLang="zh-TW" dirty="0">
                <a:solidFill>
                  <a:srgbClr val="0070C0"/>
                </a:solidFill>
              </a:rPr>
              <a:t>2    1      75</a:t>
            </a:r>
          </a:p>
          <a:p>
            <a:pPr marL="0" indent="0">
              <a:buNone/>
            </a:pPr>
            <a:r>
              <a:rPr lang="en-US" altLang="zh-TW" dirty="0">
                <a:solidFill>
                  <a:srgbClr val="0070C0"/>
                </a:solidFill>
              </a:rPr>
              <a:t>3    1      79</a:t>
            </a:r>
          </a:p>
          <a:p>
            <a:pPr marL="0" indent="0">
              <a:buNone/>
            </a:pPr>
            <a:r>
              <a:rPr lang="en-US" altLang="zh-TW" dirty="0">
                <a:solidFill>
                  <a:srgbClr val="0070C0"/>
                </a:solidFill>
              </a:rPr>
              <a:t>4    1      86</a:t>
            </a:r>
          </a:p>
          <a:p>
            <a:pPr marL="0" indent="0">
              <a:buNone/>
            </a:pPr>
            <a:r>
              <a:rPr lang="en-US" altLang="zh-TW" dirty="0">
                <a:solidFill>
                  <a:srgbClr val="0070C0"/>
                </a:solidFill>
              </a:rPr>
              <a:t>5    1      68</a:t>
            </a:r>
          </a:p>
          <a:p>
            <a:pPr marL="0" indent="0">
              <a:buNone/>
            </a:pPr>
            <a:r>
              <a:rPr lang="en-US" altLang="zh-TW" dirty="0">
                <a:solidFill>
                  <a:srgbClr val="0070C0"/>
                </a:solidFill>
              </a:rPr>
              <a:t>6    1      72</a:t>
            </a:r>
          </a:p>
          <a:p>
            <a:pPr marL="0" indent="0">
              <a:buNone/>
            </a:pPr>
            <a:r>
              <a:rPr lang="en-US" altLang="zh-TW" dirty="0">
                <a:solidFill>
                  <a:srgbClr val="0070C0"/>
                </a:solidFill>
              </a:rPr>
              <a:t>7    1      84</a:t>
            </a:r>
          </a:p>
          <a:p>
            <a:pPr marL="0" indent="0">
              <a:buNone/>
            </a:pPr>
            <a:r>
              <a:rPr lang="en-US" altLang="zh-TW" dirty="0">
                <a:solidFill>
                  <a:srgbClr val="0070C0"/>
                </a:solidFill>
              </a:rPr>
              <a:t>8    1      86</a:t>
            </a:r>
          </a:p>
          <a:p>
            <a:pPr marL="0" indent="0">
              <a:buNone/>
            </a:pPr>
            <a:r>
              <a:rPr lang="en-US" altLang="zh-TW" dirty="0">
                <a:solidFill>
                  <a:srgbClr val="0070C0"/>
                </a:solidFill>
              </a:rPr>
              <a:t>9    1      78</a:t>
            </a:r>
          </a:p>
          <a:p>
            <a:pPr marL="0" indent="0">
              <a:buNone/>
            </a:pPr>
            <a:r>
              <a:rPr lang="en-US" altLang="zh-TW" dirty="0">
                <a:solidFill>
                  <a:srgbClr val="0070C0"/>
                </a:solidFill>
              </a:rPr>
              <a:t>10   1      </a:t>
            </a:r>
            <a:r>
              <a:rPr lang="en-US" altLang="zh-TW" dirty="0" smtClean="0">
                <a:solidFill>
                  <a:srgbClr val="0070C0"/>
                </a:solidFill>
              </a:rPr>
              <a:t>85</a:t>
            </a:r>
            <a:endParaRPr lang="en-US" altLang="zh-TW" dirty="0">
              <a:solidFill>
                <a:srgbClr val="0070C0"/>
              </a:solidFill>
            </a:endParaRPr>
          </a:p>
        </p:txBody>
      </p:sp>
      <p:sp>
        <p:nvSpPr>
          <p:cNvPr id="5" name="矩形 4"/>
          <p:cNvSpPr/>
          <p:nvPr/>
        </p:nvSpPr>
        <p:spPr>
          <a:xfrm>
            <a:off x="4572000" y="2708920"/>
            <a:ext cx="1872208" cy="3477875"/>
          </a:xfrm>
          <a:prstGeom prst="rect">
            <a:avLst/>
          </a:prstGeom>
        </p:spPr>
        <p:txBody>
          <a:bodyPr wrap="square">
            <a:spAutoFit/>
          </a:bodyPr>
          <a:lstStyle/>
          <a:p>
            <a:r>
              <a:rPr lang="en-US" altLang="zh-TW" sz="2200" dirty="0">
                <a:solidFill>
                  <a:srgbClr val="0070C0"/>
                </a:solidFill>
              </a:rPr>
              <a:t>21   2      78</a:t>
            </a:r>
          </a:p>
          <a:p>
            <a:r>
              <a:rPr lang="en-US" altLang="zh-TW" sz="2200" dirty="0">
                <a:solidFill>
                  <a:srgbClr val="0070C0"/>
                </a:solidFill>
              </a:rPr>
              <a:t>22   2      92</a:t>
            </a:r>
          </a:p>
          <a:p>
            <a:r>
              <a:rPr lang="en-US" altLang="zh-TW" sz="2200" dirty="0">
                <a:solidFill>
                  <a:srgbClr val="0070C0"/>
                </a:solidFill>
              </a:rPr>
              <a:t>23   2      75</a:t>
            </a:r>
          </a:p>
          <a:p>
            <a:r>
              <a:rPr lang="en-US" altLang="zh-TW" sz="2200" dirty="0">
                <a:solidFill>
                  <a:srgbClr val="0070C0"/>
                </a:solidFill>
              </a:rPr>
              <a:t>24   2      84</a:t>
            </a:r>
          </a:p>
          <a:p>
            <a:r>
              <a:rPr lang="en-US" altLang="zh-TW" sz="2200" dirty="0">
                <a:solidFill>
                  <a:srgbClr val="0070C0"/>
                </a:solidFill>
              </a:rPr>
              <a:t>25   2      79</a:t>
            </a:r>
          </a:p>
          <a:p>
            <a:r>
              <a:rPr lang="en-US" altLang="zh-TW" sz="2200" dirty="0">
                <a:solidFill>
                  <a:srgbClr val="0070C0"/>
                </a:solidFill>
              </a:rPr>
              <a:t>26   2      75</a:t>
            </a:r>
          </a:p>
          <a:p>
            <a:r>
              <a:rPr lang="en-US" altLang="zh-TW" sz="2200" dirty="0">
                <a:solidFill>
                  <a:srgbClr val="0070C0"/>
                </a:solidFill>
              </a:rPr>
              <a:t>27   2      90</a:t>
            </a:r>
          </a:p>
          <a:p>
            <a:r>
              <a:rPr lang="en-US" altLang="zh-TW" sz="2200" dirty="0">
                <a:solidFill>
                  <a:srgbClr val="0070C0"/>
                </a:solidFill>
              </a:rPr>
              <a:t>28   2      84</a:t>
            </a:r>
          </a:p>
          <a:p>
            <a:r>
              <a:rPr lang="en-US" altLang="zh-TW" sz="2200" dirty="0">
                <a:solidFill>
                  <a:srgbClr val="0070C0"/>
                </a:solidFill>
              </a:rPr>
              <a:t>29   2      86</a:t>
            </a:r>
          </a:p>
          <a:p>
            <a:r>
              <a:rPr lang="en-US" altLang="zh-TW" sz="2200" dirty="0">
                <a:solidFill>
                  <a:srgbClr val="0070C0"/>
                </a:solidFill>
              </a:rPr>
              <a:t>30   2      </a:t>
            </a:r>
            <a:r>
              <a:rPr lang="en-US" altLang="zh-TW" sz="2200" dirty="0" smtClean="0">
                <a:solidFill>
                  <a:srgbClr val="0070C0"/>
                </a:solidFill>
              </a:rPr>
              <a:t>95</a:t>
            </a:r>
            <a:endParaRPr lang="en-US" altLang="zh-TW" sz="2200" dirty="0">
              <a:solidFill>
                <a:srgbClr val="0070C0"/>
              </a:solidFill>
            </a:endParaRPr>
          </a:p>
        </p:txBody>
      </p:sp>
      <p:sp>
        <p:nvSpPr>
          <p:cNvPr id="4" name="Rectangle 1"/>
          <p:cNvSpPr>
            <a:spLocks noChangeArrowheads="1"/>
          </p:cNvSpPr>
          <p:nvPr/>
        </p:nvSpPr>
        <p:spPr bwMode="auto">
          <a:xfrm>
            <a:off x="0" y="0"/>
            <a:ext cx="9144000" cy="0"/>
          </a:xfrm>
          <a:prstGeom prst="rect">
            <a:avLst/>
          </a:prstGeom>
          <a:solidFill>
            <a:srgbClr val="00245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TW" altLang="zh-TW" sz="1000" b="0" i="0" u="none" strike="noStrike" cap="none" normalizeH="0" baseline="0" smtClean="0">
                <a:ln>
                  <a:noFill/>
                </a:ln>
                <a:solidFill>
                  <a:srgbClr val="FFFFFF"/>
                </a:solidFill>
                <a:effectLst/>
                <a:latin typeface="Lucida Console" panose="020B0609040504020204" pitchFamily="49" charset="0"/>
              </a:rPr>
              <a:t>sex english 1 1 80 2 1 75 3 1 79 4 1 86 5 1 68 6 1 72 7 1 84 8 1 86 9 1 78 10 1 85 11 1 76 12 1 81 13 1 77 14 1 90 15 1 89 16 1 90 17 1 87 18 1 81 19 1 86 20 1 74 21 2 78 22 2 92 23 2 75 24 2 84 25 2 79 26 2 75 27 2 90 28 2 84 29 2 86 30 2 95 31 2 85 32 2 89 33 2 87 34 2 92 35 2 90 36 2 89 37 2 96 38 2 95 39 2 92</a:t>
            </a:r>
            <a:endParaRPr kumimoji="0" lang="zh-TW" altLang="zh-TW" sz="1800" b="0" i="0" u="none" strike="noStrike" cap="none" normalizeH="0" baseline="0" smtClean="0">
              <a:ln>
                <a:noFill/>
              </a:ln>
              <a:solidFill>
                <a:schemeClr val="tx1"/>
              </a:solidFill>
              <a:effectLst/>
              <a:latin typeface="Arial" panose="020B0604020202020204" pitchFamily="34" charset="0"/>
            </a:endParaRPr>
          </a:p>
        </p:txBody>
      </p:sp>
      <p:sp>
        <p:nvSpPr>
          <p:cNvPr id="6" name="矩形 5"/>
          <p:cNvSpPr/>
          <p:nvPr/>
        </p:nvSpPr>
        <p:spPr>
          <a:xfrm>
            <a:off x="2411760" y="2708920"/>
            <a:ext cx="1781944" cy="3477875"/>
          </a:xfrm>
          <a:prstGeom prst="rect">
            <a:avLst/>
          </a:prstGeom>
        </p:spPr>
        <p:txBody>
          <a:bodyPr wrap="square">
            <a:spAutoFit/>
          </a:bodyPr>
          <a:lstStyle/>
          <a:p>
            <a:r>
              <a:rPr lang="en-US" altLang="zh-TW" sz="2200" dirty="0">
                <a:solidFill>
                  <a:srgbClr val="0070C0"/>
                </a:solidFill>
              </a:rPr>
              <a:t>11   1      76</a:t>
            </a:r>
          </a:p>
          <a:p>
            <a:r>
              <a:rPr lang="en-US" altLang="zh-TW" sz="2200" dirty="0">
                <a:solidFill>
                  <a:srgbClr val="0070C0"/>
                </a:solidFill>
              </a:rPr>
              <a:t>12   1      81</a:t>
            </a:r>
          </a:p>
          <a:p>
            <a:r>
              <a:rPr lang="en-US" altLang="zh-TW" sz="2200" dirty="0">
                <a:solidFill>
                  <a:srgbClr val="0070C0"/>
                </a:solidFill>
              </a:rPr>
              <a:t>13   1      77</a:t>
            </a:r>
          </a:p>
          <a:p>
            <a:r>
              <a:rPr lang="en-US" altLang="zh-TW" sz="2200" dirty="0">
                <a:solidFill>
                  <a:srgbClr val="0070C0"/>
                </a:solidFill>
              </a:rPr>
              <a:t>14   1      90</a:t>
            </a:r>
          </a:p>
          <a:p>
            <a:r>
              <a:rPr lang="en-US" altLang="zh-TW" sz="2200" dirty="0">
                <a:solidFill>
                  <a:srgbClr val="0070C0"/>
                </a:solidFill>
              </a:rPr>
              <a:t>15   1      89</a:t>
            </a:r>
          </a:p>
          <a:p>
            <a:r>
              <a:rPr lang="en-US" altLang="zh-TW" sz="2200" dirty="0">
                <a:solidFill>
                  <a:srgbClr val="0070C0"/>
                </a:solidFill>
              </a:rPr>
              <a:t>16   1      90</a:t>
            </a:r>
          </a:p>
          <a:p>
            <a:r>
              <a:rPr lang="en-US" altLang="zh-TW" sz="2200" dirty="0">
                <a:solidFill>
                  <a:srgbClr val="0070C0"/>
                </a:solidFill>
              </a:rPr>
              <a:t>17   1      87</a:t>
            </a:r>
          </a:p>
          <a:p>
            <a:r>
              <a:rPr lang="en-US" altLang="zh-TW" sz="2200" dirty="0">
                <a:solidFill>
                  <a:srgbClr val="0070C0"/>
                </a:solidFill>
              </a:rPr>
              <a:t>18   1      81</a:t>
            </a:r>
          </a:p>
          <a:p>
            <a:r>
              <a:rPr lang="en-US" altLang="zh-TW" sz="2200" dirty="0">
                <a:solidFill>
                  <a:srgbClr val="0070C0"/>
                </a:solidFill>
              </a:rPr>
              <a:t>19   1      86</a:t>
            </a:r>
          </a:p>
          <a:p>
            <a:r>
              <a:rPr lang="en-US" altLang="zh-TW" sz="2200" dirty="0">
                <a:solidFill>
                  <a:srgbClr val="0070C0"/>
                </a:solidFill>
              </a:rPr>
              <a:t>20   1      74</a:t>
            </a:r>
          </a:p>
        </p:txBody>
      </p:sp>
      <p:sp>
        <p:nvSpPr>
          <p:cNvPr id="7" name="矩形 6"/>
          <p:cNvSpPr/>
          <p:nvPr/>
        </p:nvSpPr>
        <p:spPr>
          <a:xfrm>
            <a:off x="6718207" y="2708920"/>
            <a:ext cx="2430016" cy="3139321"/>
          </a:xfrm>
          <a:prstGeom prst="rect">
            <a:avLst/>
          </a:prstGeom>
        </p:spPr>
        <p:txBody>
          <a:bodyPr wrap="square">
            <a:spAutoFit/>
          </a:bodyPr>
          <a:lstStyle/>
          <a:p>
            <a:r>
              <a:rPr lang="en-US" altLang="zh-TW" sz="2200" dirty="0">
                <a:solidFill>
                  <a:srgbClr val="0070C0"/>
                </a:solidFill>
              </a:rPr>
              <a:t>31   2      85</a:t>
            </a:r>
          </a:p>
          <a:p>
            <a:r>
              <a:rPr lang="en-US" altLang="zh-TW" sz="2200" dirty="0">
                <a:solidFill>
                  <a:srgbClr val="0070C0"/>
                </a:solidFill>
              </a:rPr>
              <a:t>32   2      89</a:t>
            </a:r>
          </a:p>
          <a:p>
            <a:r>
              <a:rPr lang="en-US" altLang="zh-TW" sz="2200" dirty="0">
                <a:solidFill>
                  <a:srgbClr val="0070C0"/>
                </a:solidFill>
              </a:rPr>
              <a:t>33   2      87</a:t>
            </a:r>
          </a:p>
          <a:p>
            <a:r>
              <a:rPr lang="en-US" altLang="zh-TW" sz="2200" dirty="0">
                <a:solidFill>
                  <a:srgbClr val="0070C0"/>
                </a:solidFill>
              </a:rPr>
              <a:t>34   2      92</a:t>
            </a:r>
          </a:p>
          <a:p>
            <a:r>
              <a:rPr lang="en-US" altLang="zh-TW" sz="2200" dirty="0">
                <a:solidFill>
                  <a:srgbClr val="0070C0"/>
                </a:solidFill>
              </a:rPr>
              <a:t>35   2      90</a:t>
            </a:r>
          </a:p>
          <a:p>
            <a:r>
              <a:rPr lang="en-US" altLang="zh-TW" sz="2200" dirty="0">
                <a:solidFill>
                  <a:srgbClr val="0070C0"/>
                </a:solidFill>
              </a:rPr>
              <a:t>36   2      89</a:t>
            </a:r>
          </a:p>
          <a:p>
            <a:r>
              <a:rPr lang="en-US" altLang="zh-TW" sz="2200" dirty="0">
                <a:solidFill>
                  <a:srgbClr val="0070C0"/>
                </a:solidFill>
              </a:rPr>
              <a:t>37   2      96</a:t>
            </a:r>
          </a:p>
          <a:p>
            <a:r>
              <a:rPr lang="en-US" altLang="zh-TW" sz="2200" dirty="0">
                <a:solidFill>
                  <a:srgbClr val="0070C0"/>
                </a:solidFill>
              </a:rPr>
              <a:t>38   2      95</a:t>
            </a:r>
          </a:p>
          <a:p>
            <a:r>
              <a:rPr lang="en-US" altLang="zh-TW" sz="2200" dirty="0">
                <a:solidFill>
                  <a:srgbClr val="0070C0"/>
                </a:solidFill>
              </a:rPr>
              <a:t>39   2      9</a:t>
            </a:r>
            <a:r>
              <a:rPr lang="en-US" altLang="zh-TW" dirty="0"/>
              <a:t>2</a:t>
            </a:r>
          </a:p>
        </p:txBody>
      </p:sp>
    </p:spTree>
    <p:extLst>
      <p:ext uri="{BB962C8B-B14F-4D97-AF65-F5344CB8AC3E}">
        <p14:creationId xmlns:p14="http://schemas.microsoft.com/office/powerpoint/2010/main" val="86783375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b="1" dirty="0" smtClean="0"/>
              <a:t>兩母體變異數相等的</a:t>
            </a:r>
            <a:r>
              <a:rPr lang="en-US" altLang="zh-TW" b="1" dirty="0" smtClean="0"/>
              <a:t>F</a:t>
            </a:r>
            <a:r>
              <a:rPr lang="zh-TW" altLang="en-US" b="1" dirty="0" smtClean="0"/>
              <a:t>檢定</a:t>
            </a:r>
            <a:endParaRPr lang="en-US" altLang="zh-TW" b="1" dirty="0"/>
          </a:p>
        </p:txBody>
      </p:sp>
      <p:sp>
        <p:nvSpPr>
          <p:cNvPr id="3" name="內容版面配置區 2"/>
          <p:cNvSpPr>
            <a:spLocks noGrp="1"/>
          </p:cNvSpPr>
          <p:nvPr>
            <p:ph idx="1"/>
          </p:nvPr>
        </p:nvSpPr>
        <p:spPr>
          <a:xfrm>
            <a:off x="457200" y="1600200"/>
            <a:ext cx="8291264" cy="4876800"/>
          </a:xfrm>
        </p:spPr>
        <p:txBody>
          <a:bodyPr>
            <a:normAutofit fontScale="92500"/>
          </a:bodyPr>
          <a:lstStyle/>
          <a:p>
            <a:pPr marL="0" indent="0">
              <a:buNone/>
            </a:pPr>
            <a:r>
              <a:rPr lang="en-US" altLang="zh-TW" dirty="0">
                <a:solidFill>
                  <a:srgbClr val="FF0000"/>
                </a:solidFill>
              </a:rPr>
              <a:t>&gt; </a:t>
            </a:r>
            <a:r>
              <a:rPr lang="en-US" altLang="zh-TW" dirty="0" err="1" smtClean="0">
                <a:solidFill>
                  <a:srgbClr val="FF0000"/>
                </a:solidFill>
              </a:rPr>
              <a:t>var.test</a:t>
            </a:r>
            <a:r>
              <a:rPr lang="en-US" altLang="zh-TW" dirty="0" smtClean="0">
                <a:solidFill>
                  <a:srgbClr val="FF0000"/>
                </a:solidFill>
              </a:rPr>
              <a:t>(</a:t>
            </a:r>
            <a:r>
              <a:rPr lang="en-US" altLang="zh-TW" dirty="0" err="1">
                <a:solidFill>
                  <a:srgbClr val="00B050"/>
                </a:solidFill>
              </a:rPr>
              <a:t>english$english</a:t>
            </a:r>
            <a:r>
              <a:rPr lang="en-US" altLang="zh-TW" dirty="0">
                <a:solidFill>
                  <a:srgbClr val="00B050"/>
                </a:solidFill>
              </a:rPr>
              <a:t>[</a:t>
            </a:r>
            <a:r>
              <a:rPr lang="en-US" altLang="zh-TW" dirty="0" err="1">
                <a:solidFill>
                  <a:srgbClr val="00B050"/>
                </a:solidFill>
              </a:rPr>
              <a:t>english$sex</a:t>
            </a:r>
            <a:r>
              <a:rPr lang="en-US" altLang="zh-TW" dirty="0">
                <a:solidFill>
                  <a:srgbClr val="00B050"/>
                </a:solidFill>
              </a:rPr>
              <a:t>==1]</a:t>
            </a:r>
            <a:r>
              <a:rPr lang="en-US" altLang="zh-TW" dirty="0">
                <a:solidFill>
                  <a:srgbClr val="FF0000"/>
                </a:solidFill>
              </a:rPr>
              <a:t>, </a:t>
            </a:r>
            <a:r>
              <a:rPr lang="en-US" altLang="zh-TW" dirty="0" err="1">
                <a:solidFill>
                  <a:srgbClr val="00B050"/>
                </a:solidFill>
              </a:rPr>
              <a:t>english$english</a:t>
            </a:r>
            <a:r>
              <a:rPr lang="en-US" altLang="zh-TW" dirty="0">
                <a:solidFill>
                  <a:srgbClr val="00B050"/>
                </a:solidFill>
              </a:rPr>
              <a:t>[</a:t>
            </a:r>
            <a:r>
              <a:rPr lang="en-US" altLang="zh-TW" dirty="0" err="1">
                <a:solidFill>
                  <a:srgbClr val="00B050"/>
                </a:solidFill>
              </a:rPr>
              <a:t>english$sex</a:t>
            </a:r>
            <a:r>
              <a:rPr lang="en-US" altLang="zh-TW" dirty="0">
                <a:solidFill>
                  <a:srgbClr val="00B050"/>
                </a:solidFill>
              </a:rPr>
              <a:t>==2]</a:t>
            </a:r>
            <a:r>
              <a:rPr lang="en-US" altLang="zh-TW" dirty="0">
                <a:solidFill>
                  <a:srgbClr val="FF0000"/>
                </a:solidFill>
              </a:rPr>
              <a:t>, </a:t>
            </a:r>
            <a:r>
              <a:rPr lang="en-US" altLang="zh-TW" dirty="0" smtClean="0">
                <a:solidFill>
                  <a:srgbClr val="FF0000"/>
                </a:solidFill>
              </a:rPr>
              <a:t>ratio=1,</a:t>
            </a:r>
            <a:r>
              <a:rPr lang="zh-TW" altLang="en-US" dirty="0" smtClean="0">
                <a:solidFill>
                  <a:srgbClr val="FF0000"/>
                </a:solidFill>
              </a:rPr>
              <a:t> </a:t>
            </a:r>
            <a:r>
              <a:rPr lang="en-US" altLang="zh-TW" dirty="0" smtClean="0">
                <a:solidFill>
                  <a:srgbClr val="FF0000"/>
                </a:solidFill>
              </a:rPr>
              <a:t>alternative </a:t>
            </a:r>
            <a:r>
              <a:rPr lang="en-US" altLang="zh-TW" dirty="0">
                <a:solidFill>
                  <a:srgbClr val="FF0000"/>
                </a:solidFill>
              </a:rPr>
              <a:t>= "</a:t>
            </a:r>
            <a:r>
              <a:rPr lang="en-US" altLang="zh-TW" dirty="0" err="1">
                <a:solidFill>
                  <a:srgbClr val="FF0000"/>
                </a:solidFill>
              </a:rPr>
              <a:t>two.sided</a:t>
            </a:r>
            <a:r>
              <a:rPr lang="en-US" altLang="zh-TW" dirty="0">
                <a:solidFill>
                  <a:srgbClr val="FF0000"/>
                </a:solidFill>
              </a:rPr>
              <a:t>", </a:t>
            </a:r>
            <a:r>
              <a:rPr lang="en-US" altLang="zh-TW" dirty="0" err="1">
                <a:solidFill>
                  <a:srgbClr val="FF0000"/>
                </a:solidFill>
              </a:rPr>
              <a:t>conf.level</a:t>
            </a:r>
            <a:r>
              <a:rPr lang="en-US" altLang="zh-TW" dirty="0">
                <a:solidFill>
                  <a:srgbClr val="FF0000"/>
                </a:solidFill>
              </a:rPr>
              <a:t> = 0.95</a:t>
            </a:r>
            <a:r>
              <a:rPr lang="en-US" altLang="zh-TW" dirty="0" smtClean="0">
                <a:solidFill>
                  <a:srgbClr val="FF0000"/>
                </a:solidFill>
              </a:rPr>
              <a:t>)</a:t>
            </a:r>
            <a:endParaRPr lang="en-US" altLang="zh-TW" dirty="0">
              <a:solidFill>
                <a:srgbClr val="FF0000"/>
              </a:solidFill>
            </a:endParaRPr>
          </a:p>
          <a:p>
            <a:pPr marL="0" indent="0">
              <a:buNone/>
            </a:pPr>
            <a:r>
              <a:rPr lang="en-US" altLang="zh-TW" dirty="0">
                <a:solidFill>
                  <a:srgbClr val="FF0000"/>
                </a:solidFill>
              </a:rPr>
              <a:t>	</a:t>
            </a:r>
            <a:r>
              <a:rPr lang="en-US" altLang="zh-TW" dirty="0">
                <a:solidFill>
                  <a:srgbClr val="0070C0"/>
                </a:solidFill>
              </a:rPr>
              <a:t>F test to compare two </a:t>
            </a:r>
            <a:r>
              <a:rPr lang="en-US" altLang="zh-TW" dirty="0" smtClean="0">
                <a:solidFill>
                  <a:srgbClr val="0070C0"/>
                </a:solidFill>
              </a:rPr>
              <a:t>variances</a:t>
            </a:r>
            <a:endParaRPr lang="en-US" altLang="zh-TW" dirty="0">
              <a:solidFill>
                <a:srgbClr val="0070C0"/>
              </a:solidFill>
            </a:endParaRPr>
          </a:p>
          <a:p>
            <a:pPr marL="0" indent="0">
              <a:buNone/>
            </a:pPr>
            <a:r>
              <a:rPr lang="en-US" altLang="zh-TW" dirty="0">
                <a:solidFill>
                  <a:srgbClr val="0070C0"/>
                </a:solidFill>
              </a:rPr>
              <a:t>data:  </a:t>
            </a:r>
            <a:r>
              <a:rPr lang="en-US" altLang="zh-TW" dirty="0" err="1">
                <a:solidFill>
                  <a:srgbClr val="0070C0"/>
                </a:solidFill>
              </a:rPr>
              <a:t>english$english</a:t>
            </a:r>
            <a:r>
              <a:rPr lang="en-US" altLang="zh-TW" dirty="0">
                <a:solidFill>
                  <a:srgbClr val="0070C0"/>
                </a:solidFill>
              </a:rPr>
              <a:t>[sex == 1] and </a:t>
            </a:r>
            <a:r>
              <a:rPr lang="en-US" altLang="zh-TW" dirty="0" err="1">
                <a:solidFill>
                  <a:srgbClr val="0070C0"/>
                </a:solidFill>
              </a:rPr>
              <a:t>english$english</a:t>
            </a:r>
            <a:r>
              <a:rPr lang="en-US" altLang="zh-TW" dirty="0">
                <a:solidFill>
                  <a:srgbClr val="0070C0"/>
                </a:solidFill>
              </a:rPr>
              <a:t>[sex == 2]</a:t>
            </a:r>
          </a:p>
          <a:p>
            <a:pPr marL="0" indent="0">
              <a:buNone/>
            </a:pPr>
            <a:r>
              <a:rPr lang="en-US" altLang="zh-TW" dirty="0">
                <a:solidFill>
                  <a:srgbClr val="0070C0"/>
                </a:solidFill>
              </a:rPr>
              <a:t>F = 0.92906, </a:t>
            </a:r>
            <a:r>
              <a:rPr lang="en-US" altLang="zh-TW" dirty="0" err="1">
                <a:solidFill>
                  <a:srgbClr val="0070C0"/>
                </a:solidFill>
              </a:rPr>
              <a:t>num</a:t>
            </a:r>
            <a:r>
              <a:rPr lang="en-US" altLang="zh-TW" dirty="0">
                <a:solidFill>
                  <a:srgbClr val="0070C0"/>
                </a:solidFill>
              </a:rPr>
              <a:t> </a:t>
            </a:r>
            <a:r>
              <a:rPr lang="en-US" altLang="zh-TW" dirty="0" err="1">
                <a:solidFill>
                  <a:srgbClr val="0070C0"/>
                </a:solidFill>
              </a:rPr>
              <a:t>df</a:t>
            </a:r>
            <a:r>
              <a:rPr lang="en-US" altLang="zh-TW" dirty="0">
                <a:solidFill>
                  <a:srgbClr val="0070C0"/>
                </a:solidFill>
              </a:rPr>
              <a:t> = 19, </a:t>
            </a:r>
            <a:r>
              <a:rPr lang="en-US" altLang="zh-TW" dirty="0" err="1">
                <a:solidFill>
                  <a:srgbClr val="0070C0"/>
                </a:solidFill>
              </a:rPr>
              <a:t>denom</a:t>
            </a:r>
            <a:r>
              <a:rPr lang="en-US" altLang="zh-TW" dirty="0">
                <a:solidFill>
                  <a:srgbClr val="0070C0"/>
                </a:solidFill>
              </a:rPr>
              <a:t> </a:t>
            </a:r>
            <a:r>
              <a:rPr lang="en-US" altLang="zh-TW" dirty="0" err="1">
                <a:solidFill>
                  <a:srgbClr val="0070C0"/>
                </a:solidFill>
              </a:rPr>
              <a:t>df</a:t>
            </a:r>
            <a:r>
              <a:rPr lang="en-US" altLang="zh-TW" dirty="0">
                <a:solidFill>
                  <a:srgbClr val="0070C0"/>
                </a:solidFill>
              </a:rPr>
              <a:t> = 18, p-value = 0.8726</a:t>
            </a:r>
          </a:p>
          <a:p>
            <a:pPr marL="0" indent="0">
              <a:buNone/>
            </a:pPr>
            <a:r>
              <a:rPr lang="en-US" altLang="zh-TW" dirty="0">
                <a:solidFill>
                  <a:srgbClr val="0070C0"/>
                </a:solidFill>
              </a:rPr>
              <a:t>alternative hypothesis: true ratio of variances is not equal to 1</a:t>
            </a:r>
          </a:p>
          <a:p>
            <a:pPr marL="0" indent="0">
              <a:buNone/>
            </a:pPr>
            <a:r>
              <a:rPr lang="en-US" altLang="zh-TW" dirty="0">
                <a:solidFill>
                  <a:srgbClr val="0070C0"/>
                </a:solidFill>
              </a:rPr>
              <a:t>95 percent confidence interval:</a:t>
            </a:r>
          </a:p>
          <a:p>
            <a:pPr marL="0" indent="0">
              <a:buNone/>
            </a:pPr>
            <a:r>
              <a:rPr lang="en-US" altLang="zh-TW" dirty="0">
                <a:solidFill>
                  <a:srgbClr val="0070C0"/>
                </a:solidFill>
              </a:rPr>
              <a:t> 0.3606021 2.3651257</a:t>
            </a:r>
          </a:p>
          <a:p>
            <a:pPr marL="0" indent="0">
              <a:buNone/>
            </a:pPr>
            <a:r>
              <a:rPr lang="en-US" altLang="zh-TW" dirty="0">
                <a:solidFill>
                  <a:srgbClr val="0070C0"/>
                </a:solidFill>
              </a:rPr>
              <a:t>sample estimates:</a:t>
            </a:r>
          </a:p>
          <a:p>
            <a:pPr marL="0" indent="0">
              <a:buNone/>
            </a:pPr>
            <a:r>
              <a:rPr lang="en-US" altLang="zh-TW" dirty="0">
                <a:solidFill>
                  <a:srgbClr val="0070C0"/>
                </a:solidFill>
              </a:rPr>
              <a:t>ratio of variances </a:t>
            </a:r>
          </a:p>
          <a:p>
            <a:pPr marL="0" indent="0">
              <a:buNone/>
            </a:pPr>
            <a:r>
              <a:rPr lang="en-US" altLang="zh-TW" dirty="0">
                <a:solidFill>
                  <a:srgbClr val="0070C0"/>
                </a:solidFill>
              </a:rPr>
              <a:t>         0.9290642</a:t>
            </a:r>
          </a:p>
        </p:txBody>
      </p:sp>
      <p:sp>
        <p:nvSpPr>
          <p:cNvPr id="4" name="矩形 3"/>
          <p:cNvSpPr/>
          <p:nvPr/>
        </p:nvSpPr>
        <p:spPr>
          <a:xfrm>
            <a:off x="3347864" y="5085184"/>
            <a:ext cx="5544616" cy="1569660"/>
          </a:xfrm>
          <a:prstGeom prst="rect">
            <a:avLst/>
          </a:prstGeom>
        </p:spPr>
        <p:txBody>
          <a:bodyPr wrap="square">
            <a:spAutoFit/>
          </a:bodyPr>
          <a:lstStyle/>
          <a:p>
            <a:r>
              <a:rPr lang="en-US" altLang="zh-TW" sz="2400" dirty="0"/>
              <a:t>F</a:t>
            </a:r>
            <a:r>
              <a:rPr lang="zh-TW" altLang="en-US" sz="2400" dirty="0" smtClean="0"/>
              <a:t>值為</a:t>
            </a:r>
            <a:r>
              <a:rPr lang="en-US" altLang="zh-TW" sz="2400" dirty="0" smtClean="0"/>
              <a:t>0.92906</a:t>
            </a:r>
            <a:r>
              <a:rPr lang="zh-TW" altLang="en-US" sz="2400" dirty="0" smtClean="0"/>
              <a:t>，</a:t>
            </a:r>
            <a:r>
              <a:rPr lang="zh-TW" altLang="en-US" sz="2400" dirty="0"/>
              <a:t>自由度</a:t>
            </a:r>
            <a:r>
              <a:rPr lang="en-US" altLang="zh-TW" sz="2400" dirty="0"/>
              <a:t>=</a:t>
            </a:r>
            <a:r>
              <a:rPr lang="en-US" altLang="zh-TW" sz="2400" dirty="0" smtClean="0"/>
              <a:t>19, 18, </a:t>
            </a:r>
            <a:r>
              <a:rPr lang="zh-TW" altLang="en-US" sz="2400" dirty="0"/>
              <a:t>雙尾檢定的 </a:t>
            </a:r>
            <a:r>
              <a:rPr lang="en-US" altLang="zh-TW" sz="2400" dirty="0"/>
              <a:t>p-value = </a:t>
            </a:r>
            <a:r>
              <a:rPr lang="en-US" altLang="zh-TW" sz="2400" dirty="0" smtClean="0"/>
              <a:t>0.8726 </a:t>
            </a:r>
            <a:r>
              <a:rPr lang="zh-TW" altLang="en-US" sz="2400" dirty="0"/>
              <a:t>因為</a:t>
            </a:r>
            <a:r>
              <a:rPr lang="en-US" altLang="zh-TW" sz="2400" dirty="0"/>
              <a:t>p</a:t>
            </a:r>
            <a:r>
              <a:rPr lang="zh-TW" altLang="en-US" sz="2400" dirty="0"/>
              <a:t>值</a:t>
            </a:r>
            <a:r>
              <a:rPr lang="en-US" altLang="zh-TW" sz="2400" dirty="0"/>
              <a:t>&gt;0.05</a:t>
            </a:r>
            <a:r>
              <a:rPr lang="zh-TW" altLang="en-US" sz="2400" dirty="0"/>
              <a:t>，未達顯著水準，故應接受</a:t>
            </a:r>
            <a:r>
              <a:rPr lang="en-US" altLang="zh-TW" sz="2400" dirty="0"/>
              <a:t>H0 </a:t>
            </a:r>
            <a:r>
              <a:rPr lang="zh-TW" altLang="en-US" sz="2400" dirty="0"/>
              <a:t>。即兩母體之變異數無顯著差異。</a:t>
            </a:r>
          </a:p>
        </p:txBody>
      </p:sp>
      <p:sp>
        <p:nvSpPr>
          <p:cNvPr id="5" name="矩形 4"/>
          <p:cNvSpPr/>
          <p:nvPr/>
        </p:nvSpPr>
        <p:spPr>
          <a:xfrm>
            <a:off x="3995936" y="4614960"/>
            <a:ext cx="4185761" cy="461665"/>
          </a:xfrm>
          <a:prstGeom prst="rect">
            <a:avLst/>
          </a:prstGeom>
        </p:spPr>
        <p:txBody>
          <a:bodyPr wrap="none">
            <a:spAutoFit/>
          </a:bodyPr>
          <a:lstStyle/>
          <a:p>
            <a:r>
              <a:rPr lang="zh-TW" altLang="en-US" sz="2400" dirty="0"/>
              <a:t>檢驗兩母體之變異數是否</a:t>
            </a:r>
            <a:r>
              <a:rPr lang="zh-TW" altLang="en-US" sz="2400" dirty="0" smtClean="0"/>
              <a:t>相同</a:t>
            </a:r>
            <a:endParaRPr lang="en-US" altLang="zh-TW" sz="2400" dirty="0"/>
          </a:p>
        </p:txBody>
      </p:sp>
    </p:spTree>
    <p:extLst>
      <p:ext uri="{BB962C8B-B14F-4D97-AF65-F5344CB8AC3E}">
        <p14:creationId xmlns:p14="http://schemas.microsoft.com/office/powerpoint/2010/main" val="378584033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b="1" dirty="0" smtClean="0"/>
              <a:t>兩母體變異數相等的</a:t>
            </a:r>
            <a:r>
              <a:rPr lang="en-US" altLang="zh-TW" b="1" dirty="0" smtClean="0"/>
              <a:t>F</a:t>
            </a:r>
            <a:r>
              <a:rPr lang="zh-TW" altLang="en-US" b="1" dirty="0" smtClean="0"/>
              <a:t>檢定</a:t>
            </a:r>
            <a:endParaRPr lang="en-US" altLang="zh-TW" b="1" dirty="0"/>
          </a:p>
        </p:txBody>
      </p:sp>
      <p:sp>
        <p:nvSpPr>
          <p:cNvPr id="3" name="內容版面配置區 2"/>
          <p:cNvSpPr>
            <a:spLocks noGrp="1"/>
          </p:cNvSpPr>
          <p:nvPr>
            <p:ph idx="1"/>
          </p:nvPr>
        </p:nvSpPr>
        <p:spPr>
          <a:xfrm>
            <a:off x="457200" y="1600200"/>
            <a:ext cx="8507288" cy="4876800"/>
          </a:xfrm>
        </p:spPr>
        <p:txBody>
          <a:bodyPr>
            <a:normAutofit/>
          </a:bodyPr>
          <a:lstStyle/>
          <a:p>
            <a:pPr marL="0" indent="0">
              <a:buNone/>
            </a:pPr>
            <a:r>
              <a:rPr lang="en-US" altLang="zh-TW" dirty="0">
                <a:solidFill>
                  <a:srgbClr val="FF0000"/>
                </a:solidFill>
              </a:rPr>
              <a:t>&gt; </a:t>
            </a:r>
            <a:r>
              <a:rPr lang="en-US" altLang="zh-TW" dirty="0" err="1">
                <a:solidFill>
                  <a:srgbClr val="FF0000"/>
                </a:solidFill>
              </a:rPr>
              <a:t>var.test</a:t>
            </a:r>
            <a:r>
              <a:rPr lang="en-US" altLang="zh-TW" dirty="0">
                <a:solidFill>
                  <a:srgbClr val="FF0000"/>
                </a:solidFill>
              </a:rPr>
              <a:t>(</a:t>
            </a:r>
            <a:r>
              <a:rPr lang="en-US" altLang="zh-TW" dirty="0" err="1">
                <a:solidFill>
                  <a:srgbClr val="00B050"/>
                </a:solidFill>
              </a:rPr>
              <a:t>english$english~english$sex</a:t>
            </a:r>
            <a:r>
              <a:rPr lang="en-US" altLang="zh-TW" dirty="0">
                <a:solidFill>
                  <a:srgbClr val="FF0000"/>
                </a:solidFill>
              </a:rPr>
              <a:t>, ratio = 1,</a:t>
            </a:r>
          </a:p>
          <a:p>
            <a:pPr marL="0" indent="0">
              <a:buNone/>
            </a:pPr>
            <a:r>
              <a:rPr lang="en-US" altLang="zh-TW" dirty="0" smtClean="0">
                <a:solidFill>
                  <a:srgbClr val="FF0000"/>
                </a:solidFill>
              </a:rPr>
              <a:t>   </a:t>
            </a:r>
            <a:r>
              <a:rPr lang="en-US" altLang="zh-TW" dirty="0">
                <a:solidFill>
                  <a:srgbClr val="FF0000"/>
                </a:solidFill>
              </a:rPr>
              <a:t>alternative = "</a:t>
            </a:r>
            <a:r>
              <a:rPr lang="en-US" altLang="zh-TW" dirty="0" err="1">
                <a:solidFill>
                  <a:srgbClr val="FF0000"/>
                </a:solidFill>
              </a:rPr>
              <a:t>two.sided</a:t>
            </a:r>
            <a:r>
              <a:rPr lang="en-US" altLang="zh-TW" dirty="0">
                <a:solidFill>
                  <a:srgbClr val="FF0000"/>
                </a:solidFill>
              </a:rPr>
              <a:t>", </a:t>
            </a:r>
            <a:r>
              <a:rPr lang="en-US" altLang="zh-TW" dirty="0" err="1">
                <a:solidFill>
                  <a:srgbClr val="FF0000"/>
                </a:solidFill>
              </a:rPr>
              <a:t>conf.level</a:t>
            </a:r>
            <a:r>
              <a:rPr lang="en-US" altLang="zh-TW" dirty="0">
                <a:solidFill>
                  <a:srgbClr val="FF0000"/>
                </a:solidFill>
              </a:rPr>
              <a:t> = 0.95</a:t>
            </a:r>
            <a:r>
              <a:rPr lang="en-US" altLang="zh-TW" dirty="0" smtClean="0">
                <a:solidFill>
                  <a:srgbClr val="FF0000"/>
                </a:solidFill>
              </a:rPr>
              <a:t>)</a:t>
            </a:r>
            <a:endParaRPr lang="en-US" altLang="zh-TW" dirty="0">
              <a:solidFill>
                <a:srgbClr val="FF0000"/>
              </a:solidFill>
            </a:endParaRPr>
          </a:p>
          <a:p>
            <a:pPr marL="0" indent="0">
              <a:buNone/>
            </a:pPr>
            <a:r>
              <a:rPr lang="en-US" altLang="zh-TW" dirty="0">
                <a:solidFill>
                  <a:srgbClr val="0070C0"/>
                </a:solidFill>
              </a:rPr>
              <a:t>	F test to compare two </a:t>
            </a:r>
            <a:r>
              <a:rPr lang="en-US" altLang="zh-TW" dirty="0" smtClean="0">
                <a:solidFill>
                  <a:srgbClr val="0070C0"/>
                </a:solidFill>
              </a:rPr>
              <a:t>variances</a:t>
            </a:r>
            <a:endParaRPr lang="en-US" altLang="zh-TW" dirty="0">
              <a:solidFill>
                <a:srgbClr val="0070C0"/>
              </a:solidFill>
            </a:endParaRPr>
          </a:p>
          <a:p>
            <a:pPr marL="0" indent="0">
              <a:buNone/>
            </a:pPr>
            <a:r>
              <a:rPr lang="en-US" altLang="zh-TW" dirty="0">
                <a:solidFill>
                  <a:srgbClr val="0070C0"/>
                </a:solidFill>
              </a:rPr>
              <a:t>data:  </a:t>
            </a:r>
            <a:r>
              <a:rPr lang="en-US" altLang="zh-TW" dirty="0" err="1">
                <a:solidFill>
                  <a:srgbClr val="0070C0"/>
                </a:solidFill>
              </a:rPr>
              <a:t>english$english</a:t>
            </a:r>
            <a:r>
              <a:rPr lang="en-US" altLang="zh-TW" dirty="0">
                <a:solidFill>
                  <a:srgbClr val="0070C0"/>
                </a:solidFill>
              </a:rPr>
              <a:t> by </a:t>
            </a:r>
            <a:r>
              <a:rPr lang="en-US" altLang="zh-TW" dirty="0" err="1">
                <a:solidFill>
                  <a:srgbClr val="0070C0"/>
                </a:solidFill>
              </a:rPr>
              <a:t>english$sex</a:t>
            </a:r>
            <a:endParaRPr lang="en-US" altLang="zh-TW" dirty="0">
              <a:solidFill>
                <a:srgbClr val="0070C0"/>
              </a:solidFill>
            </a:endParaRPr>
          </a:p>
          <a:p>
            <a:pPr marL="0" indent="0">
              <a:buNone/>
            </a:pPr>
            <a:r>
              <a:rPr lang="en-US" altLang="zh-TW" dirty="0">
                <a:solidFill>
                  <a:srgbClr val="0070C0"/>
                </a:solidFill>
              </a:rPr>
              <a:t>F = 0.92906, </a:t>
            </a:r>
            <a:r>
              <a:rPr lang="en-US" altLang="zh-TW" dirty="0" err="1">
                <a:solidFill>
                  <a:srgbClr val="0070C0"/>
                </a:solidFill>
              </a:rPr>
              <a:t>num</a:t>
            </a:r>
            <a:r>
              <a:rPr lang="en-US" altLang="zh-TW" dirty="0">
                <a:solidFill>
                  <a:srgbClr val="0070C0"/>
                </a:solidFill>
              </a:rPr>
              <a:t> </a:t>
            </a:r>
            <a:r>
              <a:rPr lang="en-US" altLang="zh-TW" dirty="0" err="1">
                <a:solidFill>
                  <a:srgbClr val="0070C0"/>
                </a:solidFill>
              </a:rPr>
              <a:t>df</a:t>
            </a:r>
            <a:r>
              <a:rPr lang="en-US" altLang="zh-TW" dirty="0">
                <a:solidFill>
                  <a:srgbClr val="0070C0"/>
                </a:solidFill>
              </a:rPr>
              <a:t> = 19, </a:t>
            </a:r>
            <a:r>
              <a:rPr lang="en-US" altLang="zh-TW" dirty="0" err="1">
                <a:solidFill>
                  <a:srgbClr val="0070C0"/>
                </a:solidFill>
              </a:rPr>
              <a:t>denom</a:t>
            </a:r>
            <a:r>
              <a:rPr lang="en-US" altLang="zh-TW" dirty="0">
                <a:solidFill>
                  <a:srgbClr val="0070C0"/>
                </a:solidFill>
              </a:rPr>
              <a:t> </a:t>
            </a:r>
            <a:r>
              <a:rPr lang="en-US" altLang="zh-TW" dirty="0" err="1">
                <a:solidFill>
                  <a:srgbClr val="0070C0"/>
                </a:solidFill>
              </a:rPr>
              <a:t>df</a:t>
            </a:r>
            <a:r>
              <a:rPr lang="en-US" altLang="zh-TW" dirty="0">
                <a:solidFill>
                  <a:srgbClr val="0070C0"/>
                </a:solidFill>
              </a:rPr>
              <a:t> = 18, p-value = 0.8726</a:t>
            </a:r>
          </a:p>
          <a:p>
            <a:pPr marL="0" indent="0">
              <a:buNone/>
            </a:pPr>
            <a:r>
              <a:rPr lang="en-US" altLang="zh-TW" dirty="0">
                <a:solidFill>
                  <a:srgbClr val="0070C0"/>
                </a:solidFill>
              </a:rPr>
              <a:t>alternative hypothesis: true ratio of variances is not equal to 1</a:t>
            </a:r>
          </a:p>
          <a:p>
            <a:pPr marL="0" indent="0">
              <a:buNone/>
            </a:pPr>
            <a:r>
              <a:rPr lang="en-US" altLang="zh-TW" dirty="0">
                <a:solidFill>
                  <a:srgbClr val="0070C0"/>
                </a:solidFill>
              </a:rPr>
              <a:t>95 percent confidence interval:</a:t>
            </a:r>
          </a:p>
          <a:p>
            <a:pPr marL="0" indent="0">
              <a:buNone/>
            </a:pPr>
            <a:r>
              <a:rPr lang="en-US" altLang="zh-TW" dirty="0">
                <a:solidFill>
                  <a:srgbClr val="0070C0"/>
                </a:solidFill>
              </a:rPr>
              <a:t> 0.3606021 2.3651257</a:t>
            </a:r>
          </a:p>
          <a:p>
            <a:pPr marL="0" indent="0">
              <a:buNone/>
            </a:pPr>
            <a:r>
              <a:rPr lang="en-US" altLang="zh-TW" dirty="0">
                <a:solidFill>
                  <a:srgbClr val="0070C0"/>
                </a:solidFill>
              </a:rPr>
              <a:t>sample estimates:</a:t>
            </a:r>
          </a:p>
          <a:p>
            <a:pPr marL="0" indent="0">
              <a:buNone/>
            </a:pPr>
            <a:r>
              <a:rPr lang="en-US" altLang="zh-TW" dirty="0">
                <a:solidFill>
                  <a:srgbClr val="0070C0"/>
                </a:solidFill>
              </a:rPr>
              <a:t>ratio of variances </a:t>
            </a:r>
          </a:p>
          <a:p>
            <a:pPr marL="0" indent="0">
              <a:buNone/>
            </a:pPr>
            <a:r>
              <a:rPr lang="en-US" altLang="zh-TW" dirty="0">
                <a:solidFill>
                  <a:srgbClr val="0070C0"/>
                </a:solidFill>
              </a:rPr>
              <a:t>         0.9290642 </a:t>
            </a:r>
          </a:p>
        </p:txBody>
      </p:sp>
      <p:sp>
        <p:nvSpPr>
          <p:cNvPr id="4" name="矩形 3"/>
          <p:cNvSpPr/>
          <p:nvPr/>
        </p:nvSpPr>
        <p:spPr>
          <a:xfrm>
            <a:off x="3347864" y="5085184"/>
            <a:ext cx="5544616" cy="1569660"/>
          </a:xfrm>
          <a:prstGeom prst="rect">
            <a:avLst/>
          </a:prstGeom>
        </p:spPr>
        <p:txBody>
          <a:bodyPr wrap="square">
            <a:spAutoFit/>
          </a:bodyPr>
          <a:lstStyle/>
          <a:p>
            <a:r>
              <a:rPr lang="en-US" altLang="zh-TW" sz="2400" dirty="0"/>
              <a:t>F</a:t>
            </a:r>
            <a:r>
              <a:rPr lang="zh-TW" altLang="en-US" sz="2400" dirty="0" smtClean="0"/>
              <a:t>值為</a:t>
            </a:r>
            <a:r>
              <a:rPr lang="en-US" altLang="zh-TW" sz="2400" dirty="0" smtClean="0"/>
              <a:t>0.92906</a:t>
            </a:r>
            <a:r>
              <a:rPr lang="zh-TW" altLang="en-US" sz="2400" dirty="0" smtClean="0"/>
              <a:t>，</a:t>
            </a:r>
            <a:r>
              <a:rPr lang="zh-TW" altLang="en-US" sz="2400" dirty="0"/>
              <a:t>自由度</a:t>
            </a:r>
            <a:r>
              <a:rPr lang="en-US" altLang="zh-TW" sz="2400" dirty="0"/>
              <a:t>=</a:t>
            </a:r>
            <a:r>
              <a:rPr lang="en-US" altLang="zh-TW" sz="2400" dirty="0" smtClean="0"/>
              <a:t>19, 18, </a:t>
            </a:r>
            <a:r>
              <a:rPr lang="zh-TW" altLang="en-US" sz="2400" dirty="0"/>
              <a:t>雙尾檢定的 </a:t>
            </a:r>
            <a:r>
              <a:rPr lang="en-US" altLang="zh-TW" sz="2400" dirty="0"/>
              <a:t>p-value = </a:t>
            </a:r>
            <a:r>
              <a:rPr lang="en-US" altLang="zh-TW" sz="2400" dirty="0" smtClean="0"/>
              <a:t>0.8726 </a:t>
            </a:r>
            <a:r>
              <a:rPr lang="zh-TW" altLang="en-US" sz="2400" dirty="0"/>
              <a:t>因為</a:t>
            </a:r>
            <a:r>
              <a:rPr lang="en-US" altLang="zh-TW" sz="2400" dirty="0"/>
              <a:t>p</a:t>
            </a:r>
            <a:r>
              <a:rPr lang="zh-TW" altLang="en-US" sz="2400" dirty="0"/>
              <a:t>值</a:t>
            </a:r>
            <a:r>
              <a:rPr lang="en-US" altLang="zh-TW" sz="2400" dirty="0"/>
              <a:t>&gt;0.05</a:t>
            </a:r>
            <a:r>
              <a:rPr lang="zh-TW" altLang="en-US" sz="2400" dirty="0"/>
              <a:t>，未達顯著水準，故應接受</a:t>
            </a:r>
            <a:r>
              <a:rPr lang="en-US" altLang="zh-TW" sz="2400" dirty="0"/>
              <a:t>H0 </a:t>
            </a:r>
            <a:r>
              <a:rPr lang="zh-TW" altLang="en-US" sz="2400" dirty="0"/>
              <a:t>。即兩母體之變異數無顯著差異。</a:t>
            </a:r>
          </a:p>
        </p:txBody>
      </p:sp>
      <p:sp>
        <p:nvSpPr>
          <p:cNvPr id="5" name="矩形 4"/>
          <p:cNvSpPr/>
          <p:nvPr/>
        </p:nvSpPr>
        <p:spPr>
          <a:xfrm>
            <a:off x="3995936" y="4614960"/>
            <a:ext cx="4185761" cy="461665"/>
          </a:xfrm>
          <a:prstGeom prst="rect">
            <a:avLst/>
          </a:prstGeom>
        </p:spPr>
        <p:txBody>
          <a:bodyPr wrap="none">
            <a:spAutoFit/>
          </a:bodyPr>
          <a:lstStyle/>
          <a:p>
            <a:r>
              <a:rPr lang="zh-TW" altLang="en-US" sz="2400" dirty="0"/>
              <a:t>檢驗兩母體之變異數是否</a:t>
            </a:r>
            <a:r>
              <a:rPr lang="zh-TW" altLang="en-US" sz="2400" dirty="0" smtClean="0"/>
              <a:t>相同</a:t>
            </a:r>
            <a:endParaRPr lang="en-US" altLang="zh-TW" sz="2400" dirty="0"/>
          </a:p>
        </p:txBody>
      </p:sp>
    </p:spTree>
    <p:extLst>
      <p:ext uri="{BB962C8B-B14F-4D97-AF65-F5344CB8AC3E}">
        <p14:creationId xmlns:p14="http://schemas.microsoft.com/office/powerpoint/2010/main" val="259230693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內容版面配置區 7"/>
          <p:cNvSpPr>
            <a:spLocks noGrp="1"/>
          </p:cNvSpPr>
          <p:nvPr>
            <p:ph idx="1"/>
          </p:nvPr>
        </p:nvSpPr>
        <p:spPr/>
        <p:txBody>
          <a:bodyPr>
            <a:normAutofit fontScale="92500"/>
          </a:bodyPr>
          <a:lstStyle/>
          <a:p>
            <a:pPr marL="0" indent="0">
              <a:buNone/>
            </a:pPr>
            <a:r>
              <a:rPr lang="en-US" altLang="zh-TW" dirty="0">
                <a:solidFill>
                  <a:srgbClr val="FF0000"/>
                </a:solidFill>
              </a:rPr>
              <a:t>&gt; </a:t>
            </a:r>
            <a:r>
              <a:rPr lang="en-US" altLang="zh-TW" dirty="0" err="1" smtClean="0">
                <a:solidFill>
                  <a:srgbClr val="FF0000"/>
                </a:solidFill>
              </a:rPr>
              <a:t>t.test</a:t>
            </a:r>
            <a:r>
              <a:rPr lang="en-US" altLang="zh-TW" dirty="0" smtClean="0">
                <a:solidFill>
                  <a:srgbClr val="FF0000"/>
                </a:solidFill>
              </a:rPr>
              <a:t>(</a:t>
            </a:r>
            <a:r>
              <a:rPr lang="en-US" altLang="zh-TW" dirty="0" err="1">
                <a:solidFill>
                  <a:srgbClr val="00B050"/>
                </a:solidFill>
              </a:rPr>
              <a:t>english$english</a:t>
            </a:r>
            <a:r>
              <a:rPr lang="en-US" altLang="zh-TW" dirty="0">
                <a:solidFill>
                  <a:srgbClr val="00B050"/>
                </a:solidFill>
              </a:rPr>
              <a:t>[</a:t>
            </a:r>
            <a:r>
              <a:rPr lang="en-US" altLang="zh-TW" dirty="0" err="1">
                <a:solidFill>
                  <a:srgbClr val="00B050"/>
                </a:solidFill>
              </a:rPr>
              <a:t>english$sex</a:t>
            </a:r>
            <a:r>
              <a:rPr lang="en-US" altLang="zh-TW" dirty="0">
                <a:solidFill>
                  <a:srgbClr val="00B050"/>
                </a:solidFill>
              </a:rPr>
              <a:t>==1]</a:t>
            </a:r>
            <a:r>
              <a:rPr lang="en-US" altLang="zh-TW" dirty="0">
                <a:solidFill>
                  <a:srgbClr val="FF0000"/>
                </a:solidFill>
              </a:rPr>
              <a:t>, </a:t>
            </a:r>
            <a:r>
              <a:rPr lang="en-US" altLang="zh-TW" dirty="0" err="1">
                <a:solidFill>
                  <a:srgbClr val="00B050"/>
                </a:solidFill>
              </a:rPr>
              <a:t>english$english</a:t>
            </a:r>
            <a:r>
              <a:rPr lang="en-US" altLang="zh-TW" dirty="0">
                <a:solidFill>
                  <a:srgbClr val="00B050"/>
                </a:solidFill>
              </a:rPr>
              <a:t>[</a:t>
            </a:r>
            <a:r>
              <a:rPr lang="en-US" altLang="zh-TW" dirty="0" err="1">
                <a:solidFill>
                  <a:srgbClr val="00B050"/>
                </a:solidFill>
              </a:rPr>
              <a:t>english$sex</a:t>
            </a:r>
            <a:r>
              <a:rPr lang="en-US" altLang="zh-TW" dirty="0">
                <a:solidFill>
                  <a:srgbClr val="00B050"/>
                </a:solidFill>
              </a:rPr>
              <a:t>==2]</a:t>
            </a:r>
            <a:r>
              <a:rPr lang="en-US" altLang="zh-TW" dirty="0">
                <a:solidFill>
                  <a:srgbClr val="FF0000"/>
                </a:solidFill>
              </a:rPr>
              <a:t>,</a:t>
            </a:r>
            <a:r>
              <a:rPr lang="en-US" altLang="zh-TW" dirty="0">
                <a:solidFill>
                  <a:srgbClr val="00B050"/>
                </a:solidFill>
              </a:rPr>
              <a:t> </a:t>
            </a:r>
            <a:r>
              <a:rPr lang="en-US" altLang="zh-TW" dirty="0" err="1">
                <a:solidFill>
                  <a:srgbClr val="FF0000"/>
                </a:solidFill>
              </a:rPr>
              <a:t>var</a:t>
            </a:r>
            <a:r>
              <a:rPr lang="en-US" altLang="zh-TW" dirty="0">
                <a:solidFill>
                  <a:srgbClr val="FF0000"/>
                </a:solidFill>
              </a:rPr>
              <a:t>=T,</a:t>
            </a:r>
          </a:p>
          <a:p>
            <a:pPr marL="0" indent="0">
              <a:buNone/>
            </a:pPr>
            <a:r>
              <a:rPr lang="en-US" altLang="zh-TW" dirty="0">
                <a:solidFill>
                  <a:srgbClr val="FF0000"/>
                </a:solidFill>
              </a:rPr>
              <a:t> </a:t>
            </a:r>
            <a:r>
              <a:rPr lang="en-US" altLang="zh-TW" dirty="0" smtClean="0">
                <a:solidFill>
                  <a:srgbClr val="FF0000"/>
                </a:solidFill>
              </a:rPr>
              <a:t>  alternative </a:t>
            </a:r>
            <a:r>
              <a:rPr lang="en-US" altLang="zh-TW" dirty="0">
                <a:solidFill>
                  <a:srgbClr val="FF0000"/>
                </a:solidFill>
              </a:rPr>
              <a:t>= "</a:t>
            </a:r>
            <a:r>
              <a:rPr lang="en-US" altLang="zh-TW" dirty="0" err="1">
                <a:solidFill>
                  <a:srgbClr val="FF0000"/>
                </a:solidFill>
              </a:rPr>
              <a:t>two.sided</a:t>
            </a:r>
            <a:r>
              <a:rPr lang="en-US" altLang="zh-TW" dirty="0">
                <a:solidFill>
                  <a:srgbClr val="FF0000"/>
                </a:solidFill>
              </a:rPr>
              <a:t>", </a:t>
            </a:r>
            <a:r>
              <a:rPr lang="en-US" altLang="zh-TW" dirty="0" err="1">
                <a:solidFill>
                  <a:srgbClr val="FF0000"/>
                </a:solidFill>
              </a:rPr>
              <a:t>conf.level</a:t>
            </a:r>
            <a:r>
              <a:rPr lang="en-US" altLang="zh-TW" dirty="0">
                <a:solidFill>
                  <a:srgbClr val="FF0000"/>
                </a:solidFill>
              </a:rPr>
              <a:t> = 0.95</a:t>
            </a:r>
            <a:r>
              <a:rPr lang="en-US" altLang="zh-TW" dirty="0" smtClean="0">
                <a:solidFill>
                  <a:srgbClr val="FF0000"/>
                </a:solidFill>
              </a:rPr>
              <a:t>)</a:t>
            </a:r>
            <a:endParaRPr lang="en-US" altLang="zh-TW" dirty="0">
              <a:solidFill>
                <a:srgbClr val="FF0000"/>
              </a:solidFill>
            </a:endParaRPr>
          </a:p>
          <a:p>
            <a:pPr marL="0" indent="0">
              <a:buNone/>
            </a:pPr>
            <a:r>
              <a:rPr lang="en-US" altLang="zh-TW" dirty="0">
                <a:solidFill>
                  <a:srgbClr val="0070C0"/>
                </a:solidFill>
              </a:rPr>
              <a:t>	Two Sample </a:t>
            </a:r>
            <a:r>
              <a:rPr lang="en-US" altLang="zh-TW" dirty="0" smtClean="0">
                <a:solidFill>
                  <a:srgbClr val="0070C0"/>
                </a:solidFill>
              </a:rPr>
              <a:t>t-test</a:t>
            </a:r>
            <a:endParaRPr lang="en-US" altLang="zh-TW" dirty="0">
              <a:solidFill>
                <a:srgbClr val="0070C0"/>
              </a:solidFill>
            </a:endParaRPr>
          </a:p>
          <a:p>
            <a:pPr marL="0" indent="0">
              <a:buNone/>
            </a:pPr>
            <a:r>
              <a:rPr lang="en-US" altLang="zh-TW" dirty="0">
                <a:solidFill>
                  <a:srgbClr val="0070C0"/>
                </a:solidFill>
              </a:rPr>
              <a:t>data:  </a:t>
            </a:r>
            <a:r>
              <a:rPr lang="en-US" altLang="zh-TW" dirty="0" err="1">
                <a:solidFill>
                  <a:srgbClr val="0070C0"/>
                </a:solidFill>
              </a:rPr>
              <a:t>english$english</a:t>
            </a:r>
            <a:r>
              <a:rPr lang="en-US" altLang="zh-TW" dirty="0">
                <a:solidFill>
                  <a:srgbClr val="0070C0"/>
                </a:solidFill>
              </a:rPr>
              <a:t>[sex == 1] and </a:t>
            </a:r>
            <a:r>
              <a:rPr lang="en-US" altLang="zh-TW" dirty="0" err="1">
                <a:solidFill>
                  <a:srgbClr val="0070C0"/>
                </a:solidFill>
              </a:rPr>
              <a:t>english$english</a:t>
            </a:r>
            <a:r>
              <a:rPr lang="en-US" altLang="zh-TW" dirty="0">
                <a:solidFill>
                  <a:srgbClr val="0070C0"/>
                </a:solidFill>
              </a:rPr>
              <a:t>[sex == 2]</a:t>
            </a:r>
          </a:p>
          <a:p>
            <a:pPr marL="0" indent="0">
              <a:buNone/>
            </a:pPr>
            <a:r>
              <a:rPr lang="en-US" altLang="zh-TW" dirty="0">
                <a:solidFill>
                  <a:srgbClr val="0070C0"/>
                </a:solidFill>
              </a:rPr>
              <a:t>t = -2.8273, </a:t>
            </a:r>
            <a:r>
              <a:rPr lang="en-US" altLang="zh-TW" dirty="0" err="1">
                <a:solidFill>
                  <a:srgbClr val="0070C0"/>
                </a:solidFill>
              </a:rPr>
              <a:t>df</a:t>
            </a:r>
            <a:r>
              <a:rPr lang="en-US" altLang="zh-TW" dirty="0">
                <a:solidFill>
                  <a:srgbClr val="0070C0"/>
                </a:solidFill>
              </a:rPr>
              <a:t> = 37, p-value = 0.007532</a:t>
            </a:r>
          </a:p>
          <a:p>
            <a:pPr marL="0" indent="0">
              <a:buNone/>
            </a:pPr>
            <a:r>
              <a:rPr lang="en-US" altLang="zh-TW" dirty="0">
                <a:solidFill>
                  <a:srgbClr val="0070C0"/>
                </a:solidFill>
              </a:rPr>
              <a:t>alternative hypothesis: true difference in means is not equal to 0</a:t>
            </a:r>
          </a:p>
          <a:p>
            <a:pPr marL="0" indent="0">
              <a:buNone/>
            </a:pPr>
            <a:r>
              <a:rPr lang="en-US" altLang="zh-TW" dirty="0">
                <a:solidFill>
                  <a:srgbClr val="0070C0"/>
                </a:solidFill>
              </a:rPr>
              <a:t>95 percent confidence interval:</a:t>
            </a:r>
          </a:p>
          <a:p>
            <a:pPr marL="0" indent="0">
              <a:buNone/>
            </a:pPr>
            <a:r>
              <a:rPr lang="en-US" altLang="zh-TW" dirty="0">
                <a:solidFill>
                  <a:srgbClr val="0070C0"/>
                </a:solidFill>
              </a:rPr>
              <a:t> -9.956634 -1.643366</a:t>
            </a:r>
          </a:p>
          <a:p>
            <a:pPr marL="0" indent="0">
              <a:buNone/>
            </a:pPr>
            <a:r>
              <a:rPr lang="en-US" altLang="zh-TW" dirty="0">
                <a:solidFill>
                  <a:srgbClr val="0070C0"/>
                </a:solidFill>
              </a:rPr>
              <a:t>sample estimates:</a:t>
            </a:r>
          </a:p>
          <a:p>
            <a:pPr marL="0" indent="0">
              <a:buNone/>
            </a:pPr>
            <a:r>
              <a:rPr lang="en-US" altLang="zh-TW" dirty="0">
                <a:solidFill>
                  <a:srgbClr val="0070C0"/>
                </a:solidFill>
              </a:rPr>
              <a:t>mean of x mean of y </a:t>
            </a:r>
          </a:p>
          <a:p>
            <a:pPr marL="0" indent="0">
              <a:buNone/>
            </a:pPr>
            <a:r>
              <a:rPr lang="en-US" altLang="zh-TW" dirty="0">
                <a:solidFill>
                  <a:srgbClr val="0070C0"/>
                </a:solidFill>
              </a:rPr>
              <a:t>     81.2      87.0 </a:t>
            </a:r>
            <a:endParaRPr lang="zh-TW" altLang="en-US" dirty="0">
              <a:solidFill>
                <a:srgbClr val="0070C0"/>
              </a:solidFill>
            </a:endParaRPr>
          </a:p>
        </p:txBody>
      </p:sp>
      <p:sp>
        <p:nvSpPr>
          <p:cNvPr id="2" name="標題 1"/>
          <p:cNvSpPr>
            <a:spLocks noGrp="1"/>
          </p:cNvSpPr>
          <p:nvPr>
            <p:ph type="title"/>
          </p:nvPr>
        </p:nvSpPr>
        <p:spPr/>
        <p:txBody>
          <a:bodyPr>
            <a:normAutofit/>
          </a:bodyPr>
          <a:lstStyle/>
          <a:p>
            <a:r>
              <a:rPr lang="zh-TW" altLang="en-US" b="1" dirty="0"/>
              <a:t>獨立樣本</a:t>
            </a:r>
            <a:r>
              <a:rPr lang="en-US" altLang="zh-TW" b="1" dirty="0"/>
              <a:t>t</a:t>
            </a:r>
            <a:r>
              <a:rPr lang="zh-TW" altLang="en-US" b="1" dirty="0"/>
              <a:t>檢定</a:t>
            </a:r>
            <a:endParaRPr lang="en-US" altLang="zh-TW" b="1" dirty="0"/>
          </a:p>
        </p:txBody>
      </p:sp>
      <p:sp>
        <p:nvSpPr>
          <p:cNvPr id="4" name="矩形 3"/>
          <p:cNvSpPr/>
          <p:nvPr/>
        </p:nvSpPr>
        <p:spPr>
          <a:xfrm>
            <a:off x="3347864" y="5085184"/>
            <a:ext cx="5544616" cy="1569660"/>
          </a:xfrm>
          <a:prstGeom prst="rect">
            <a:avLst/>
          </a:prstGeom>
        </p:spPr>
        <p:txBody>
          <a:bodyPr wrap="square">
            <a:spAutoFit/>
          </a:bodyPr>
          <a:lstStyle/>
          <a:p>
            <a:pPr lvl="0" fontAlgn="base">
              <a:spcBef>
                <a:spcPct val="0"/>
              </a:spcBef>
              <a:spcAft>
                <a:spcPct val="0"/>
              </a:spcAft>
            </a:pPr>
            <a:r>
              <a:rPr kumimoji="1" lang="zh-TW" altLang="zh-TW" sz="2400" b="1" dirty="0" smtClean="0">
                <a:solidFill>
                  <a:srgbClr val="CC0099"/>
                </a:solidFill>
                <a:latin typeface="+mj-ea"/>
                <a:cs typeface="新細明體" pitchFamily="18" charset="-120"/>
              </a:rPr>
              <a:t>雙</a:t>
            </a:r>
            <a:r>
              <a:rPr kumimoji="1" lang="zh-TW" altLang="zh-TW" sz="2400" b="1" dirty="0">
                <a:solidFill>
                  <a:srgbClr val="CC0099"/>
                </a:solidFill>
                <a:latin typeface="+mj-ea"/>
                <a:cs typeface="新細明體" pitchFamily="18" charset="-120"/>
              </a:rPr>
              <a:t>尾</a:t>
            </a:r>
            <a:r>
              <a:rPr kumimoji="1" lang="zh-TW" altLang="zh-TW" sz="2400" b="1" dirty="0" smtClean="0">
                <a:solidFill>
                  <a:srgbClr val="CC0099"/>
                </a:solidFill>
                <a:latin typeface="+mj-ea"/>
                <a:cs typeface="新細明體" pitchFamily="18" charset="-120"/>
              </a:rPr>
              <a:t>檢定，</a:t>
            </a:r>
            <a:r>
              <a:rPr kumimoji="1" lang="en-US" altLang="zh-TW" sz="2400" b="1" dirty="0">
                <a:solidFill>
                  <a:srgbClr val="CC0099"/>
                </a:solidFill>
                <a:latin typeface="+mj-ea"/>
                <a:cs typeface="新細明體" pitchFamily="18" charset="-120"/>
              </a:rPr>
              <a:t>t</a:t>
            </a:r>
            <a:r>
              <a:rPr kumimoji="1" lang="zh-TW" altLang="zh-TW" sz="2400" b="1" dirty="0">
                <a:solidFill>
                  <a:srgbClr val="CC0099"/>
                </a:solidFill>
                <a:latin typeface="+mj-ea"/>
                <a:cs typeface="新細明體" pitchFamily="18" charset="-120"/>
              </a:rPr>
              <a:t>值為</a:t>
            </a:r>
            <a:r>
              <a:rPr kumimoji="1" lang="en-US" altLang="zh-TW" sz="2400" b="1" dirty="0">
                <a:solidFill>
                  <a:srgbClr val="CC0099"/>
                </a:solidFill>
                <a:latin typeface="+mj-ea"/>
                <a:cs typeface="新細明體" pitchFamily="18" charset="-120"/>
              </a:rPr>
              <a:t>-</a:t>
            </a:r>
            <a:r>
              <a:rPr kumimoji="1" lang="en-US" altLang="zh-TW" sz="2400" b="1" dirty="0" smtClean="0">
                <a:solidFill>
                  <a:srgbClr val="CC0099"/>
                </a:solidFill>
                <a:latin typeface="+mj-ea"/>
                <a:cs typeface="新細明體" pitchFamily="18" charset="-120"/>
              </a:rPr>
              <a:t>2.8273</a:t>
            </a:r>
            <a:r>
              <a:rPr kumimoji="1" lang="zh-TW" altLang="zh-TW" sz="2400" b="1" dirty="0" smtClean="0">
                <a:solidFill>
                  <a:srgbClr val="CC0099"/>
                </a:solidFill>
                <a:latin typeface="+mj-ea"/>
                <a:cs typeface="新細明體" pitchFamily="18" charset="-120"/>
              </a:rPr>
              <a:t>，</a:t>
            </a:r>
            <a:r>
              <a:rPr kumimoji="1" lang="zh-TW" altLang="zh-TW" sz="2400" b="1" dirty="0">
                <a:solidFill>
                  <a:srgbClr val="CC0099"/>
                </a:solidFill>
                <a:latin typeface="+mj-ea"/>
                <a:cs typeface="新細明體" pitchFamily="18" charset="-120"/>
              </a:rPr>
              <a:t>自由度</a:t>
            </a:r>
            <a:r>
              <a:rPr kumimoji="1" lang="en-US" altLang="zh-TW" sz="2400" b="1" dirty="0">
                <a:solidFill>
                  <a:srgbClr val="CC0099"/>
                </a:solidFill>
                <a:latin typeface="+mj-ea"/>
                <a:cs typeface="新細明體" pitchFamily="18" charset="-120"/>
              </a:rPr>
              <a:t>=37, p-value = </a:t>
            </a:r>
            <a:r>
              <a:rPr kumimoji="1" lang="en-US" altLang="zh-TW" sz="2400" b="1" dirty="0" smtClean="0">
                <a:solidFill>
                  <a:srgbClr val="CC0099"/>
                </a:solidFill>
                <a:latin typeface="+mj-ea"/>
                <a:cs typeface="新細明體" pitchFamily="18" charset="-120"/>
              </a:rPr>
              <a:t>0.007532&lt;0.05</a:t>
            </a:r>
            <a:r>
              <a:rPr kumimoji="1" lang="zh-TW" altLang="zh-TW" sz="2400" b="1" dirty="0" smtClean="0">
                <a:solidFill>
                  <a:srgbClr val="CC0099"/>
                </a:solidFill>
                <a:latin typeface="+mj-ea"/>
                <a:cs typeface="新細明體" pitchFamily="18" charset="-120"/>
              </a:rPr>
              <a:t>，</a:t>
            </a:r>
            <a:r>
              <a:rPr kumimoji="1" lang="zh-TW" altLang="en-US" sz="2400" b="1" dirty="0" smtClean="0">
                <a:solidFill>
                  <a:srgbClr val="CC0099"/>
                </a:solidFill>
                <a:latin typeface="+mj-ea"/>
                <a:cs typeface="新細明體" pitchFamily="18" charset="-120"/>
              </a:rPr>
              <a:t>拒絕</a:t>
            </a:r>
            <a:r>
              <a:rPr kumimoji="1" lang="en-US" altLang="zh-TW" sz="2400" b="1" dirty="0">
                <a:solidFill>
                  <a:srgbClr val="CC0099"/>
                </a:solidFill>
                <a:latin typeface="+mj-ea"/>
                <a:cs typeface="新細明體" pitchFamily="18" charset="-120"/>
              </a:rPr>
              <a:t>H</a:t>
            </a:r>
            <a:r>
              <a:rPr kumimoji="1" lang="en-US" altLang="zh-TW" sz="2400" b="1" baseline="-25000" dirty="0">
                <a:solidFill>
                  <a:srgbClr val="CC0099"/>
                </a:solidFill>
                <a:latin typeface="+mj-ea"/>
                <a:cs typeface="新細明體" pitchFamily="18" charset="-120"/>
              </a:rPr>
              <a:t>0</a:t>
            </a:r>
            <a:r>
              <a:rPr kumimoji="1" lang="zh-TW" altLang="zh-TW" sz="2400" b="1" dirty="0">
                <a:solidFill>
                  <a:srgbClr val="CC0099"/>
                </a:solidFill>
                <a:latin typeface="+mj-ea"/>
                <a:cs typeface="新細明體" pitchFamily="18" charset="-120"/>
              </a:rPr>
              <a:t>。</a:t>
            </a:r>
            <a:endParaRPr kumimoji="1" lang="en-US" altLang="zh-TW" sz="2400" b="1" dirty="0">
              <a:solidFill>
                <a:srgbClr val="CC0099"/>
              </a:solidFill>
              <a:latin typeface="+mj-ea"/>
              <a:cs typeface="新細明體" pitchFamily="18" charset="-120"/>
            </a:endParaRPr>
          </a:p>
          <a:p>
            <a:pPr lvl="0" fontAlgn="base">
              <a:spcBef>
                <a:spcPct val="0"/>
              </a:spcBef>
              <a:spcAft>
                <a:spcPct val="0"/>
              </a:spcAft>
            </a:pPr>
            <a:r>
              <a:rPr kumimoji="1" lang="zh-TW" altLang="zh-TW" sz="2400" b="1" dirty="0" smtClean="0">
                <a:solidFill>
                  <a:srgbClr val="0033CC"/>
                </a:solidFill>
                <a:latin typeface="+mj-ea"/>
                <a:cs typeface="新細明體" pitchFamily="18" charset="-120"/>
              </a:rPr>
              <a:t>即</a:t>
            </a:r>
            <a:r>
              <a:rPr kumimoji="1" lang="zh-TW" altLang="zh-TW" sz="2400" b="1" dirty="0">
                <a:solidFill>
                  <a:srgbClr val="0033CC"/>
                </a:solidFill>
                <a:latin typeface="+mj-ea"/>
                <a:cs typeface="新細明體" pitchFamily="18" charset="-120"/>
              </a:rPr>
              <a:t>男生與女生的英文成績，</a:t>
            </a:r>
            <a:r>
              <a:rPr kumimoji="1" lang="zh-TW" altLang="zh-TW" sz="2400" b="1" dirty="0">
                <a:solidFill>
                  <a:srgbClr val="C00000"/>
                </a:solidFill>
                <a:latin typeface="+mj-ea"/>
                <a:cs typeface="新細明體" pitchFamily="18" charset="-120"/>
              </a:rPr>
              <a:t>有</a:t>
            </a:r>
            <a:r>
              <a:rPr kumimoji="1" lang="zh-TW" altLang="zh-TW" sz="2400" b="1" dirty="0">
                <a:solidFill>
                  <a:srgbClr val="0033CC"/>
                </a:solidFill>
                <a:latin typeface="+mj-ea"/>
                <a:cs typeface="新細明體" pitchFamily="18" charset="-120"/>
              </a:rPr>
              <a:t>顯著的差異</a:t>
            </a:r>
            <a:r>
              <a:rPr kumimoji="1" lang="zh-TW" altLang="zh-TW" sz="2400" b="1" dirty="0" smtClean="0">
                <a:solidFill>
                  <a:srgbClr val="0033CC"/>
                </a:solidFill>
                <a:latin typeface="+mj-ea"/>
                <a:cs typeface="新細明體" pitchFamily="18" charset="-120"/>
              </a:rPr>
              <a:t>。</a:t>
            </a:r>
            <a:endParaRPr kumimoji="1" lang="zh-TW" altLang="zh-TW" sz="2400" b="1" dirty="0">
              <a:latin typeface="+mj-ea"/>
              <a:cs typeface="新細明體" pitchFamily="18" charset="-120"/>
            </a:endParaRPr>
          </a:p>
        </p:txBody>
      </p:sp>
      <p:sp>
        <p:nvSpPr>
          <p:cNvPr id="5" name="矩形 4"/>
          <p:cNvSpPr/>
          <p:nvPr/>
        </p:nvSpPr>
        <p:spPr>
          <a:xfrm>
            <a:off x="3995936" y="4614960"/>
            <a:ext cx="4185761" cy="461665"/>
          </a:xfrm>
          <a:prstGeom prst="rect">
            <a:avLst/>
          </a:prstGeom>
        </p:spPr>
        <p:txBody>
          <a:bodyPr wrap="none">
            <a:spAutoFit/>
          </a:bodyPr>
          <a:lstStyle/>
          <a:p>
            <a:r>
              <a:rPr lang="zh-TW" altLang="en-US" sz="2400" dirty="0"/>
              <a:t>檢驗兩母體</a:t>
            </a:r>
            <a:r>
              <a:rPr lang="zh-TW" altLang="en-US" sz="2400" dirty="0" smtClean="0"/>
              <a:t>之平</a:t>
            </a:r>
            <a:r>
              <a:rPr lang="zh-TW" altLang="en-US" sz="2400" dirty="0"/>
              <a:t>均</a:t>
            </a:r>
            <a:r>
              <a:rPr lang="zh-TW" altLang="en-US" sz="2400" dirty="0" smtClean="0"/>
              <a:t>數</a:t>
            </a:r>
            <a:r>
              <a:rPr lang="zh-TW" altLang="en-US" sz="2400" dirty="0"/>
              <a:t>是否</a:t>
            </a:r>
            <a:r>
              <a:rPr lang="zh-TW" altLang="en-US" sz="2400" dirty="0" smtClean="0"/>
              <a:t>相同</a:t>
            </a:r>
            <a:endParaRPr lang="en-US" altLang="zh-TW" sz="2400" dirty="0"/>
          </a:p>
        </p:txBody>
      </p:sp>
    </p:spTree>
    <p:extLst>
      <p:ext uri="{BB962C8B-B14F-4D97-AF65-F5344CB8AC3E}">
        <p14:creationId xmlns:p14="http://schemas.microsoft.com/office/powerpoint/2010/main" val="109380680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內容版面配置區 7"/>
          <p:cNvSpPr>
            <a:spLocks noGrp="1"/>
          </p:cNvSpPr>
          <p:nvPr>
            <p:ph idx="1"/>
          </p:nvPr>
        </p:nvSpPr>
        <p:spPr/>
        <p:txBody>
          <a:bodyPr>
            <a:normAutofit/>
          </a:bodyPr>
          <a:lstStyle/>
          <a:p>
            <a:pPr marL="0" indent="0">
              <a:buNone/>
            </a:pPr>
            <a:r>
              <a:rPr lang="en-US" altLang="zh-TW" dirty="0">
                <a:solidFill>
                  <a:srgbClr val="FF0000"/>
                </a:solidFill>
              </a:rPr>
              <a:t>&gt; </a:t>
            </a:r>
            <a:r>
              <a:rPr lang="en-US" altLang="zh-TW" dirty="0" err="1">
                <a:solidFill>
                  <a:srgbClr val="FF0000"/>
                </a:solidFill>
              </a:rPr>
              <a:t>t.test</a:t>
            </a:r>
            <a:r>
              <a:rPr lang="en-US" altLang="zh-TW" dirty="0">
                <a:solidFill>
                  <a:srgbClr val="FF0000"/>
                </a:solidFill>
              </a:rPr>
              <a:t>(</a:t>
            </a:r>
            <a:r>
              <a:rPr lang="en-US" altLang="zh-TW" dirty="0" err="1">
                <a:solidFill>
                  <a:srgbClr val="00B050"/>
                </a:solidFill>
              </a:rPr>
              <a:t>english$english~english$sex</a:t>
            </a:r>
            <a:r>
              <a:rPr lang="en-US" altLang="zh-TW" dirty="0">
                <a:solidFill>
                  <a:srgbClr val="FF0000"/>
                </a:solidFill>
              </a:rPr>
              <a:t>, </a:t>
            </a:r>
            <a:r>
              <a:rPr lang="en-US" altLang="zh-TW" dirty="0" err="1">
                <a:solidFill>
                  <a:srgbClr val="FF0000"/>
                </a:solidFill>
              </a:rPr>
              <a:t>var</a:t>
            </a:r>
            <a:r>
              <a:rPr lang="en-US" altLang="zh-TW" dirty="0">
                <a:solidFill>
                  <a:srgbClr val="FF0000"/>
                </a:solidFill>
              </a:rPr>
              <a:t>=T,</a:t>
            </a:r>
          </a:p>
          <a:p>
            <a:pPr marL="0" indent="0">
              <a:buNone/>
            </a:pPr>
            <a:r>
              <a:rPr lang="zh-TW" altLang="en-US" dirty="0" smtClean="0">
                <a:solidFill>
                  <a:srgbClr val="FF0000"/>
                </a:solidFill>
              </a:rPr>
              <a:t>  </a:t>
            </a:r>
            <a:r>
              <a:rPr lang="en-US" altLang="zh-TW" dirty="0" smtClean="0">
                <a:solidFill>
                  <a:srgbClr val="FF0000"/>
                </a:solidFill>
              </a:rPr>
              <a:t> </a:t>
            </a:r>
            <a:r>
              <a:rPr lang="en-US" altLang="zh-TW" dirty="0">
                <a:solidFill>
                  <a:srgbClr val="FF0000"/>
                </a:solidFill>
              </a:rPr>
              <a:t>alternative = "</a:t>
            </a:r>
            <a:r>
              <a:rPr lang="en-US" altLang="zh-TW" dirty="0" err="1">
                <a:solidFill>
                  <a:srgbClr val="FF0000"/>
                </a:solidFill>
              </a:rPr>
              <a:t>two.sided</a:t>
            </a:r>
            <a:r>
              <a:rPr lang="en-US" altLang="zh-TW" dirty="0">
                <a:solidFill>
                  <a:srgbClr val="FF0000"/>
                </a:solidFill>
              </a:rPr>
              <a:t>", </a:t>
            </a:r>
            <a:r>
              <a:rPr lang="en-US" altLang="zh-TW" dirty="0" err="1">
                <a:solidFill>
                  <a:srgbClr val="FF0000"/>
                </a:solidFill>
              </a:rPr>
              <a:t>conf.level</a:t>
            </a:r>
            <a:r>
              <a:rPr lang="en-US" altLang="zh-TW" dirty="0">
                <a:solidFill>
                  <a:srgbClr val="FF0000"/>
                </a:solidFill>
              </a:rPr>
              <a:t> = 0.95</a:t>
            </a:r>
            <a:r>
              <a:rPr lang="en-US" altLang="zh-TW" dirty="0" smtClean="0">
                <a:solidFill>
                  <a:srgbClr val="FF0000"/>
                </a:solidFill>
              </a:rPr>
              <a:t>)</a:t>
            </a:r>
            <a:endParaRPr lang="en-US" altLang="zh-TW" dirty="0">
              <a:solidFill>
                <a:srgbClr val="FF0000"/>
              </a:solidFill>
            </a:endParaRPr>
          </a:p>
          <a:p>
            <a:pPr marL="0" indent="0">
              <a:buNone/>
            </a:pPr>
            <a:r>
              <a:rPr lang="en-US" altLang="zh-TW" sz="2200" dirty="0">
                <a:solidFill>
                  <a:srgbClr val="0070C0"/>
                </a:solidFill>
              </a:rPr>
              <a:t>	Two Sample </a:t>
            </a:r>
            <a:r>
              <a:rPr lang="en-US" altLang="zh-TW" sz="2200" dirty="0" smtClean="0">
                <a:solidFill>
                  <a:srgbClr val="0070C0"/>
                </a:solidFill>
              </a:rPr>
              <a:t>t-test</a:t>
            </a:r>
            <a:endParaRPr lang="en-US" altLang="zh-TW" sz="2200" dirty="0">
              <a:solidFill>
                <a:srgbClr val="0070C0"/>
              </a:solidFill>
            </a:endParaRPr>
          </a:p>
          <a:p>
            <a:pPr marL="0" indent="0">
              <a:buNone/>
            </a:pPr>
            <a:r>
              <a:rPr lang="en-US" altLang="zh-TW" sz="2200" dirty="0">
                <a:solidFill>
                  <a:srgbClr val="0070C0"/>
                </a:solidFill>
              </a:rPr>
              <a:t>data:  </a:t>
            </a:r>
            <a:r>
              <a:rPr lang="en-US" altLang="zh-TW" sz="2200" dirty="0" err="1">
                <a:solidFill>
                  <a:srgbClr val="0070C0"/>
                </a:solidFill>
              </a:rPr>
              <a:t>english$english</a:t>
            </a:r>
            <a:r>
              <a:rPr lang="en-US" altLang="zh-TW" sz="2200" dirty="0">
                <a:solidFill>
                  <a:srgbClr val="0070C0"/>
                </a:solidFill>
              </a:rPr>
              <a:t> by </a:t>
            </a:r>
            <a:r>
              <a:rPr lang="en-US" altLang="zh-TW" sz="2200" dirty="0" err="1">
                <a:solidFill>
                  <a:srgbClr val="0070C0"/>
                </a:solidFill>
              </a:rPr>
              <a:t>english$sex</a:t>
            </a:r>
            <a:endParaRPr lang="en-US" altLang="zh-TW" sz="2200" dirty="0">
              <a:solidFill>
                <a:srgbClr val="0070C0"/>
              </a:solidFill>
            </a:endParaRPr>
          </a:p>
          <a:p>
            <a:pPr marL="0" indent="0">
              <a:buNone/>
            </a:pPr>
            <a:r>
              <a:rPr lang="en-US" altLang="zh-TW" sz="2200" dirty="0">
                <a:solidFill>
                  <a:srgbClr val="0070C0"/>
                </a:solidFill>
              </a:rPr>
              <a:t>t = -2.8273, </a:t>
            </a:r>
            <a:r>
              <a:rPr lang="en-US" altLang="zh-TW" sz="2200" dirty="0" err="1">
                <a:solidFill>
                  <a:srgbClr val="0070C0"/>
                </a:solidFill>
              </a:rPr>
              <a:t>df</a:t>
            </a:r>
            <a:r>
              <a:rPr lang="en-US" altLang="zh-TW" sz="2200" dirty="0">
                <a:solidFill>
                  <a:srgbClr val="0070C0"/>
                </a:solidFill>
              </a:rPr>
              <a:t> = 37, p-value = 0.007532</a:t>
            </a:r>
          </a:p>
          <a:p>
            <a:pPr marL="0" indent="0">
              <a:buNone/>
            </a:pPr>
            <a:r>
              <a:rPr lang="en-US" altLang="zh-TW" sz="2200" dirty="0">
                <a:solidFill>
                  <a:srgbClr val="0070C0"/>
                </a:solidFill>
              </a:rPr>
              <a:t>alternative hypothesis: true difference in means is not equal to 0</a:t>
            </a:r>
          </a:p>
          <a:p>
            <a:pPr marL="0" indent="0">
              <a:buNone/>
            </a:pPr>
            <a:r>
              <a:rPr lang="en-US" altLang="zh-TW" sz="2200" dirty="0">
                <a:solidFill>
                  <a:srgbClr val="0070C0"/>
                </a:solidFill>
              </a:rPr>
              <a:t>95 percent confidence interval:</a:t>
            </a:r>
          </a:p>
          <a:p>
            <a:pPr marL="0" indent="0">
              <a:buNone/>
            </a:pPr>
            <a:r>
              <a:rPr lang="en-US" altLang="zh-TW" sz="2200" dirty="0">
                <a:solidFill>
                  <a:srgbClr val="0070C0"/>
                </a:solidFill>
              </a:rPr>
              <a:t> -9.956634 -1.643366</a:t>
            </a:r>
          </a:p>
          <a:p>
            <a:pPr marL="0" indent="0">
              <a:buNone/>
            </a:pPr>
            <a:r>
              <a:rPr lang="en-US" altLang="zh-TW" sz="2200" dirty="0">
                <a:solidFill>
                  <a:srgbClr val="0070C0"/>
                </a:solidFill>
              </a:rPr>
              <a:t>sample estimates:</a:t>
            </a:r>
          </a:p>
          <a:p>
            <a:pPr marL="0" indent="0">
              <a:buNone/>
            </a:pPr>
            <a:r>
              <a:rPr lang="en-US" altLang="zh-TW" sz="2200" dirty="0">
                <a:solidFill>
                  <a:srgbClr val="0070C0"/>
                </a:solidFill>
              </a:rPr>
              <a:t>mean in group 1 mean in group 2 </a:t>
            </a:r>
          </a:p>
          <a:p>
            <a:pPr marL="0" indent="0">
              <a:buNone/>
            </a:pPr>
            <a:r>
              <a:rPr lang="en-US" altLang="zh-TW" sz="2200" dirty="0">
                <a:solidFill>
                  <a:srgbClr val="0070C0"/>
                </a:solidFill>
              </a:rPr>
              <a:t>           81.2            87.0</a:t>
            </a:r>
            <a:endParaRPr lang="zh-TW" altLang="en-US" sz="2200" dirty="0">
              <a:solidFill>
                <a:srgbClr val="0070C0"/>
              </a:solidFill>
            </a:endParaRPr>
          </a:p>
        </p:txBody>
      </p:sp>
      <p:sp>
        <p:nvSpPr>
          <p:cNvPr id="2" name="標題 1"/>
          <p:cNvSpPr>
            <a:spLocks noGrp="1"/>
          </p:cNvSpPr>
          <p:nvPr>
            <p:ph type="title"/>
          </p:nvPr>
        </p:nvSpPr>
        <p:spPr/>
        <p:txBody>
          <a:bodyPr>
            <a:normAutofit/>
          </a:bodyPr>
          <a:lstStyle/>
          <a:p>
            <a:r>
              <a:rPr lang="zh-TW" altLang="en-US" b="1" dirty="0"/>
              <a:t>獨立樣本</a:t>
            </a:r>
            <a:r>
              <a:rPr lang="en-US" altLang="zh-TW" b="1" dirty="0"/>
              <a:t>t</a:t>
            </a:r>
            <a:r>
              <a:rPr lang="zh-TW" altLang="en-US" b="1" dirty="0"/>
              <a:t>檢定</a:t>
            </a:r>
            <a:endParaRPr lang="en-US" altLang="zh-TW" b="1" dirty="0"/>
          </a:p>
        </p:txBody>
      </p:sp>
      <p:sp>
        <p:nvSpPr>
          <p:cNvPr id="4" name="矩形 3"/>
          <p:cNvSpPr/>
          <p:nvPr/>
        </p:nvSpPr>
        <p:spPr>
          <a:xfrm>
            <a:off x="4716016" y="4730368"/>
            <a:ext cx="4392488" cy="1938992"/>
          </a:xfrm>
          <a:prstGeom prst="rect">
            <a:avLst/>
          </a:prstGeom>
        </p:spPr>
        <p:txBody>
          <a:bodyPr wrap="square">
            <a:spAutoFit/>
          </a:bodyPr>
          <a:lstStyle/>
          <a:p>
            <a:pPr lvl="0" fontAlgn="base">
              <a:spcBef>
                <a:spcPct val="0"/>
              </a:spcBef>
              <a:spcAft>
                <a:spcPct val="0"/>
              </a:spcAft>
            </a:pPr>
            <a:r>
              <a:rPr kumimoji="1" lang="zh-TW" altLang="zh-TW" sz="2400" b="1" dirty="0" smtClean="0">
                <a:solidFill>
                  <a:srgbClr val="CC0099"/>
                </a:solidFill>
                <a:latin typeface="+mj-ea"/>
                <a:cs typeface="新細明體" pitchFamily="18" charset="-120"/>
              </a:rPr>
              <a:t>雙</a:t>
            </a:r>
            <a:r>
              <a:rPr kumimoji="1" lang="zh-TW" altLang="zh-TW" sz="2400" b="1" dirty="0">
                <a:solidFill>
                  <a:srgbClr val="CC0099"/>
                </a:solidFill>
                <a:latin typeface="+mj-ea"/>
                <a:cs typeface="新細明體" pitchFamily="18" charset="-120"/>
              </a:rPr>
              <a:t>尾</a:t>
            </a:r>
            <a:r>
              <a:rPr kumimoji="1" lang="zh-TW" altLang="zh-TW" sz="2400" b="1" dirty="0" smtClean="0">
                <a:solidFill>
                  <a:srgbClr val="CC0099"/>
                </a:solidFill>
                <a:latin typeface="+mj-ea"/>
                <a:cs typeface="新細明體" pitchFamily="18" charset="-120"/>
              </a:rPr>
              <a:t>檢定，</a:t>
            </a:r>
            <a:r>
              <a:rPr kumimoji="1" lang="en-US" altLang="zh-TW" sz="2400" b="1" dirty="0">
                <a:solidFill>
                  <a:srgbClr val="CC0099"/>
                </a:solidFill>
                <a:latin typeface="+mj-ea"/>
                <a:cs typeface="新細明體" pitchFamily="18" charset="-120"/>
              </a:rPr>
              <a:t>t</a:t>
            </a:r>
            <a:r>
              <a:rPr kumimoji="1" lang="zh-TW" altLang="zh-TW" sz="2400" b="1" dirty="0">
                <a:solidFill>
                  <a:srgbClr val="CC0099"/>
                </a:solidFill>
                <a:latin typeface="+mj-ea"/>
                <a:cs typeface="新細明體" pitchFamily="18" charset="-120"/>
              </a:rPr>
              <a:t>值為</a:t>
            </a:r>
            <a:r>
              <a:rPr kumimoji="1" lang="en-US" altLang="zh-TW" sz="2400" b="1" dirty="0">
                <a:solidFill>
                  <a:srgbClr val="CC0099"/>
                </a:solidFill>
                <a:latin typeface="+mj-ea"/>
                <a:cs typeface="新細明體" pitchFamily="18" charset="-120"/>
              </a:rPr>
              <a:t>-</a:t>
            </a:r>
            <a:r>
              <a:rPr kumimoji="1" lang="en-US" altLang="zh-TW" sz="2400" b="1" dirty="0" smtClean="0">
                <a:solidFill>
                  <a:srgbClr val="CC0099"/>
                </a:solidFill>
                <a:latin typeface="+mj-ea"/>
                <a:cs typeface="新細明體" pitchFamily="18" charset="-120"/>
              </a:rPr>
              <a:t>2.8273</a:t>
            </a:r>
            <a:r>
              <a:rPr kumimoji="1" lang="zh-TW" altLang="zh-TW" sz="2400" b="1" dirty="0" smtClean="0">
                <a:solidFill>
                  <a:srgbClr val="CC0099"/>
                </a:solidFill>
                <a:latin typeface="+mj-ea"/>
                <a:cs typeface="新細明體" pitchFamily="18" charset="-120"/>
              </a:rPr>
              <a:t>，</a:t>
            </a:r>
            <a:r>
              <a:rPr kumimoji="1" lang="zh-TW" altLang="zh-TW" sz="2400" b="1" dirty="0">
                <a:solidFill>
                  <a:srgbClr val="CC0099"/>
                </a:solidFill>
                <a:latin typeface="+mj-ea"/>
                <a:cs typeface="新細明體" pitchFamily="18" charset="-120"/>
              </a:rPr>
              <a:t>自由度</a:t>
            </a:r>
            <a:r>
              <a:rPr kumimoji="1" lang="en-US" altLang="zh-TW" sz="2400" b="1" dirty="0">
                <a:solidFill>
                  <a:srgbClr val="CC0099"/>
                </a:solidFill>
                <a:latin typeface="+mj-ea"/>
                <a:cs typeface="新細明體" pitchFamily="18" charset="-120"/>
              </a:rPr>
              <a:t>=37, p-value = </a:t>
            </a:r>
            <a:r>
              <a:rPr kumimoji="1" lang="en-US" altLang="zh-TW" sz="2400" b="1" dirty="0" smtClean="0">
                <a:solidFill>
                  <a:srgbClr val="CC0099"/>
                </a:solidFill>
                <a:latin typeface="+mj-ea"/>
                <a:cs typeface="新細明體" pitchFamily="18" charset="-120"/>
              </a:rPr>
              <a:t>0.007532&lt;0.05</a:t>
            </a:r>
            <a:r>
              <a:rPr kumimoji="1" lang="zh-TW" altLang="zh-TW" sz="2400" b="1" dirty="0" smtClean="0">
                <a:solidFill>
                  <a:srgbClr val="CC0099"/>
                </a:solidFill>
                <a:latin typeface="+mj-ea"/>
                <a:cs typeface="新細明體" pitchFamily="18" charset="-120"/>
              </a:rPr>
              <a:t>，</a:t>
            </a:r>
            <a:r>
              <a:rPr kumimoji="1" lang="zh-TW" altLang="en-US" sz="2400" b="1" dirty="0" smtClean="0">
                <a:solidFill>
                  <a:srgbClr val="CC0099"/>
                </a:solidFill>
                <a:latin typeface="+mj-ea"/>
                <a:cs typeface="新細明體" pitchFamily="18" charset="-120"/>
              </a:rPr>
              <a:t>拒絕</a:t>
            </a:r>
            <a:r>
              <a:rPr kumimoji="1" lang="en-US" altLang="zh-TW" sz="2400" b="1" dirty="0">
                <a:solidFill>
                  <a:srgbClr val="CC0099"/>
                </a:solidFill>
                <a:latin typeface="+mj-ea"/>
                <a:cs typeface="新細明體" pitchFamily="18" charset="-120"/>
              </a:rPr>
              <a:t>H</a:t>
            </a:r>
            <a:r>
              <a:rPr kumimoji="1" lang="en-US" altLang="zh-TW" sz="2400" b="1" baseline="-25000" dirty="0">
                <a:solidFill>
                  <a:srgbClr val="CC0099"/>
                </a:solidFill>
                <a:latin typeface="+mj-ea"/>
                <a:cs typeface="新細明體" pitchFamily="18" charset="-120"/>
              </a:rPr>
              <a:t>0</a:t>
            </a:r>
            <a:r>
              <a:rPr kumimoji="1" lang="zh-TW" altLang="zh-TW" sz="2400" b="1" dirty="0">
                <a:solidFill>
                  <a:srgbClr val="CC0099"/>
                </a:solidFill>
                <a:latin typeface="+mj-ea"/>
                <a:cs typeface="新細明體" pitchFamily="18" charset="-120"/>
              </a:rPr>
              <a:t>。</a:t>
            </a:r>
            <a:endParaRPr kumimoji="1" lang="en-US" altLang="zh-TW" sz="2400" b="1" dirty="0">
              <a:solidFill>
                <a:srgbClr val="CC0099"/>
              </a:solidFill>
              <a:latin typeface="+mj-ea"/>
              <a:cs typeface="新細明體" pitchFamily="18" charset="-120"/>
            </a:endParaRPr>
          </a:p>
          <a:p>
            <a:pPr lvl="0" fontAlgn="base">
              <a:spcBef>
                <a:spcPct val="0"/>
              </a:spcBef>
              <a:spcAft>
                <a:spcPct val="0"/>
              </a:spcAft>
            </a:pPr>
            <a:r>
              <a:rPr kumimoji="1" lang="zh-TW" altLang="zh-TW" sz="2400" b="1" dirty="0" smtClean="0">
                <a:solidFill>
                  <a:srgbClr val="0033CC"/>
                </a:solidFill>
                <a:latin typeface="+mj-ea"/>
                <a:cs typeface="新細明體" pitchFamily="18" charset="-120"/>
              </a:rPr>
              <a:t>即</a:t>
            </a:r>
            <a:r>
              <a:rPr kumimoji="1" lang="zh-TW" altLang="zh-TW" sz="2400" b="1" dirty="0">
                <a:solidFill>
                  <a:srgbClr val="0033CC"/>
                </a:solidFill>
                <a:latin typeface="+mj-ea"/>
                <a:cs typeface="新細明體" pitchFamily="18" charset="-120"/>
              </a:rPr>
              <a:t>男生與女生的英文成績，</a:t>
            </a:r>
            <a:r>
              <a:rPr kumimoji="1" lang="zh-TW" altLang="zh-TW" sz="2400" b="1" dirty="0">
                <a:solidFill>
                  <a:srgbClr val="C00000"/>
                </a:solidFill>
                <a:latin typeface="+mj-ea"/>
                <a:cs typeface="新細明體" pitchFamily="18" charset="-120"/>
              </a:rPr>
              <a:t>有</a:t>
            </a:r>
            <a:r>
              <a:rPr kumimoji="1" lang="zh-TW" altLang="zh-TW" sz="2400" b="1" dirty="0">
                <a:solidFill>
                  <a:srgbClr val="0033CC"/>
                </a:solidFill>
                <a:latin typeface="+mj-ea"/>
                <a:cs typeface="新細明體" pitchFamily="18" charset="-120"/>
              </a:rPr>
              <a:t>顯著的差異</a:t>
            </a:r>
            <a:r>
              <a:rPr kumimoji="1" lang="zh-TW" altLang="zh-TW" sz="2400" b="1" dirty="0" smtClean="0">
                <a:solidFill>
                  <a:srgbClr val="0033CC"/>
                </a:solidFill>
                <a:latin typeface="+mj-ea"/>
                <a:cs typeface="新細明體" pitchFamily="18" charset="-120"/>
              </a:rPr>
              <a:t>。</a:t>
            </a:r>
            <a:endParaRPr kumimoji="1" lang="zh-TW" altLang="zh-TW" sz="2400" b="1" dirty="0">
              <a:latin typeface="+mj-ea"/>
              <a:cs typeface="新細明體" pitchFamily="18" charset="-120"/>
            </a:endParaRPr>
          </a:p>
        </p:txBody>
      </p:sp>
      <p:sp>
        <p:nvSpPr>
          <p:cNvPr id="5" name="矩形 4"/>
          <p:cNvSpPr/>
          <p:nvPr/>
        </p:nvSpPr>
        <p:spPr>
          <a:xfrm>
            <a:off x="4778727" y="4260144"/>
            <a:ext cx="4185761" cy="461665"/>
          </a:xfrm>
          <a:prstGeom prst="rect">
            <a:avLst/>
          </a:prstGeom>
        </p:spPr>
        <p:txBody>
          <a:bodyPr wrap="none">
            <a:spAutoFit/>
          </a:bodyPr>
          <a:lstStyle/>
          <a:p>
            <a:r>
              <a:rPr lang="zh-TW" altLang="en-US" sz="2400" dirty="0"/>
              <a:t>檢驗兩母體</a:t>
            </a:r>
            <a:r>
              <a:rPr lang="zh-TW" altLang="en-US" sz="2400" dirty="0" smtClean="0"/>
              <a:t>之平</a:t>
            </a:r>
            <a:r>
              <a:rPr lang="zh-TW" altLang="en-US" sz="2400" dirty="0"/>
              <a:t>均</a:t>
            </a:r>
            <a:r>
              <a:rPr lang="zh-TW" altLang="en-US" sz="2400" dirty="0" smtClean="0"/>
              <a:t>數</a:t>
            </a:r>
            <a:r>
              <a:rPr lang="zh-TW" altLang="en-US" sz="2400" dirty="0"/>
              <a:t>是否</a:t>
            </a:r>
            <a:r>
              <a:rPr lang="zh-TW" altLang="en-US" sz="2400" dirty="0" smtClean="0"/>
              <a:t>相同</a:t>
            </a:r>
            <a:endParaRPr lang="en-US" altLang="zh-TW" sz="2400" dirty="0"/>
          </a:p>
        </p:txBody>
      </p:sp>
    </p:spTree>
    <p:extLst>
      <p:ext uri="{BB962C8B-B14F-4D97-AF65-F5344CB8AC3E}">
        <p14:creationId xmlns:p14="http://schemas.microsoft.com/office/powerpoint/2010/main" val="324476059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t>相依樣本</a:t>
            </a:r>
            <a:r>
              <a:rPr lang="en-US" altLang="zh-TW" b="1" dirty="0" smtClean="0"/>
              <a:t>t</a:t>
            </a:r>
            <a:r>
              <a:rPr lang="zh-TW" altLang="en-US" b="1" dirty="0" smtClean="0"/>
              <a:t>檢定</a:t>
            </a:r>
            <a:r>
              <a:rPr lang="en-US" altLang="zh-TW" b="1" dirty="0" smtClean="0"/>
              <a:t>(</a:t>
            </a:r>
            <a:r>
              <a:rPr lang="zh-TW" altLang="en-US" b="1" dirty="0" smtClean="0"/>
              <a:t>配對</a:t>
            </a:r>
            <a:r>
              <a:rPr lang="en-US" altLang="zh-TW" b="1" dirty="0" smtClean="0"/>
              <a:t>t</a:t>
            </a:r>
            <a:r>
              <a:rPr lang="zh-TW" altLang="en-US" b="1" dirty="0" smtClean="0"/>
              <a:t>檢定</a:t>
            </a:r>
            <a:r>
              <a:rPr lang="en-US" altLang="zh-TW" b="1" dirty="0" smtClean="0"/>
              <a:t>)</a:t>
            </a:r>
            <a:endParaRPr lang="zh-TW" altLang="en-US" dirty="0"/>
          </a:p>
        </p:txBody>
      </p:sp>
      <p:sp>
        <p:nvSpPr>
          <p:cNvPr id="3" name="日期版面配置區 2"/>
          <p:cNvSpPr>
            <a:spLocks noGrp="1"/>
          </p:cNvSpPr>
          <p:nvPr>
            <p:ph type="dt" sz="half" idx="10"/>
          </p:nvPr>
        </p:nvSpPr>
        <p:spPr/>
        <p:txBody>
          <a:bodyPr/>
          <a:lstStyle/>
          <a:p>
            <a:fld id="{D71CD840-0E89-4F4B-BFA1-A0D7B2F6A8BF}" type="datetime1">
              <a:rPr lang="zh-TW" altLang="en-US" smtClean="0"/>
              <a:pPr/>
              <a:t>2016/5/17</a:t>
            </a:fld>
            <a:endParaRPr lang="zh-TW" altLang="en-US"/>
          </a:p>
        </p:txBody>
      </p:sp>
      <p:sp>
        <p:nvSpPr>
          <p:cNvPr id="4" name="投影片編號版面配置區 3"/>
          <p:cNvSpPr>
            <a:spLocks noGrp="1"/>
          </p:cNvSpPr>
          <p:nvPr>
            <p:ph type="sldNum" sz="quarter" idx="12"/>
          </p:nvPr>
        </p:nvSpPr>
        <p:spPr/>
        <p:txBody>
          <a:bodyPr>
            <a:normAutofit/>
          </a:bodyPr>
          <a:lstStyle/>
          <a:p>
            <a:fld id="{43D239BD-6D61-4DFE-922F-7CBF9DF9EB54}" type="slidenum">
              <a:rPr lang="zh-TW" altLang="en-US" smtClean="0"/>
              <a:pPr/>
              <a:t>55</a:t>
            </a:fld>
            <a:endParaRPr lang="zh-TW" altLang="en-US"/>
          </a:p>
        </p:txBody>
      </p:sp>
      <p:sp>
        <p:nvSpPr>
          <p:cNvPr id="5" name="內容版面配置區 4"/>
          <p:cNvSpPr>
            <a:spLocks noGrp="1"/>
          </p:cNvSpPr>
          <p:nvPr>
            <p:ph sz="quarter" idx="1"/>
          </p:nvPr>
        </p:nvSpPr>
        <p:spPr/>
        <p:txBody>
          <a:bodyPr>
            <a:normAutofit/>
          </a:bodyPr>
          <a:lstStyle/>
          <a:p>
            <a:pPr>
              <a:buNone/>
            </a:pPr>
            <a:r>
              <a:rPr lang="zh-TW" altLang="zh-TW" sz="2800" b="1" dirty="0" smtClean="0"/>
              <a:t>相依樣本設計</a:t>
            </a:r>
          </a:p>
          <a:p>
            <a:r>
              <a:rPr lang="zh-TW" altLang="zh-TW" sz="2800" b="1" u="sng" dirty="0" smtClean="0"/>
              <a:t>重複量數設計</a:t>
            </a:r>
            <a:r>
              <a:rPr lang="en-US" altLang="zh-TW" sz="2800" b="1" dirty="0" smtClean="0"/>
              <a:t>(repeated measure design)</a:t>
            </a:r>
            <a:r>
              <a:rPr lang="zh-TW" altLang="zh-TW" sz="2800" b="1" dirty="0" smtClean="0"/>
              <a:t>：同一個樣本的同一群人重複測量</a:t>
            </a:r>
            <a:r>
              <a:rPr lang="en-US" altLang="zh-TW" sz="2800" b="1" dirty="0" smtClean="0"/>
              <a:t>2</a:t>
            </a:r>
            <a:r>
              <a:rPr lang="zh-TW" altLang="en-US" sz="2800" b="1" dirty="0" smtClean="0"/>
              <a:t>次</a:t>
            </a:r>
            <a:r>
              <a:rPr lang="zh-TW" altLang="zh-TW" sz="2800" b="1" dirty="0" smtClean="0"/>
              <a:t>的結果</a:t>
            </a:r>
            <a:endParaRPr lang="en-US" altLang="zh-TW" sz="2800" b="1" dirty="0" smtClean="0"/>
          </a:p>
          <a:p>
            <a:r>
              <a:rPr lang="zh-TW" altLang="zh-TW" sz="2800" b="1" dirty="0" smtClean="0"/>
              <a:t>例如</a:t>
            </a:r>
            <a:r>
              <a:rPr lang="en-US" altLang="zh-TW" sz="2800" b="1" dirty="0" smtClean="0"/>
              <a:t>: </a:t>
            </a:r>
            <a:r>
              <a:rPr lang="zh-TW" altLang="zh-TW" sz="2800" b="1" dirty="0" smtClean="0"/>
              <a:t>某班學生的期中考與期末考</a:t>
            </a:r>
            <a:r>
              <a:rPr lang="zh-TW" altLang="en-US" sz="2800" b="1" dirty="0" smtClean="0"/>
              <a:t>的</a:t>
            </a:r>
            <a:r>
              <a:rPr lang="zh-TW" altLang="zh-TW" sz="2800" b="1" dirty="0" smtClean="0"/>
              <a:t>成績</a:t>
            </a:r>
            <a:endParaRPr lang="en-US" altLang="zh-TW" sz="2800" b="1" dirty="0" smtClean="0"/>
          </a:p>
          <a:p>
            <a:pPr>
              <a:buNone/>
            </a:pPr>
            <a:r>
              <a:rPr lang="zh-TW" altLang="en-US" sz="2800" b="1" dirty="0" smtClean="0"/>
              <a:t>   </a:t>
            </a:r>
            <a:r>
              <a:rPr lang="en-US" altLang="zh-TW" sz="2800" b="1" dirty="0" smtClean="0"/>
              <a:t>          </a:t>
            </a:r>
            <a:r>
              <a:rPr lang="zh-TW" altLang="en-US" sz="2800" b="1" dirty="0" smtClean="0"/>
              <a:t>同一組人減肥前與減肥後的體重</a:t>
            </a:r>
            <a:endParaRPr lang="zh-TW" altLang="zh-TW" sz="2800" b="1" dirty="0" smtClean="0"/>
          </a:p>
          <a:p>
            <a:r>
              <a:rPr lang="zh-TW" altLang="zh-TW" sz="2800" b="1" u="sng" dirty="0" smtClean="0"/>
              <a:t>配對樣本設計</a:t>
            </a:r>
            <a:r>
              <a:rPr lang="en-US" altLang="zh-TW" sz="2800" b="1" dirty="0" smtClean="0"/>
              <a:t>(matched sample design): </a:t>
            </a:r>
            <a:r>
              <a:rPr lang="zh-TW" altLang="zh-TW" sz="2800" b="1" dirty="0" smtClean="0"/>
              <a:t>有配對關係的</a:t>
            </a:r>
            <a:r>
              <a:rPr lang="zh-TW" altLang="en-US" sz="2800" b="1" dirty="0" smtClean="0"/>
              <a:t>兩個</a:t>
            </a:r>
            <a:r>
              <a:rPr lang="zh-TW" altLang="zh-TW" sz="2800" b="1" dirty="0" smtClean="0"/>
              <a:t>樣本</a:t>
            </a:r>
            <a:endParaRPr lang="en-US" altLang="zh-TW" sz="2800" b="1" dirty="0" smtClean="0"/>
          </a:p>
          <a:p>
            <a:r>
              <a:rPr lang="zh-TW" altLang="zh-TW" sz="2800" b="1" dirty="0" smtClean="0"/>
              <a:t>例如</a:t>
            </a:r>
            <a:r>
              <a:rPr lang="en-US" altLang="zh-TW" sz="2800" b="1" dirty="0" smtClean="0"/>
              <a:t>: </a:t>
            </a:r>
            <a:r>
              <a:rPr lang="zh-TW" altLang="zh-TW" sz="2800" b="1" dirty="0" smtClean="0"/>
              <a:t>夫妻兩人的薪資多寡</a:t>
            </a:r>
            <a:endParaRPr lang="en-US" altLang="zh-TW" sz="2800" b="1" dirty="0" smtClean="0"/>
          </a:p>
          <a:p>
            <a:pPr>
              <a:buNone/>
            </a:pPr>
            <a:r>
              <a:rPr lang="en-US" altLang="zh-TW" sz="2800" b="1" dirty="0" smtClean="0"/>
              <a:t>             </a:t>
            </a:r>
            <a:r>
              <a:rPr lang="zh-TW" altLang="en-US" sz="2800" b="1" dirty="0" smtClean="0"/>
              <a:t>雙胞胎兄弟的學業成就</a:t>
            </a:r>
            <a:endParaRPr lang="zh-TW" altLang="zh-TW" sz="2800" b="1" dirty="0"/>
          </a:p>
        </p:txBody>
      </p:sp>
    </p:spTree>
    <p:extLst>
      <p:ext uri="{BB962C8B-B14F-4D97-AF65-F5344CB8AC3E}">
        <p14:creationId xmlns:p14="http://schemas.microsoft.com/office/powerpoint/2010/main" val="24937631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日期版面配置區 2"/>
          <p:cNvSpPr>
            <a:spLocks noGrp="1"/>
          </p:cNvSpPr>
          <p:nvPr>
            <p:ph type="dt" sz="half" idx="10"/>
          </p:nvPr>
        </p:nvSpPr>
        <p:spPr/>
        <p:txBody>
          <a:bodyPr/>
          <a:lstStyle/>
          <a:p>
            <a:fld id="{D71CD840-0E89-4F4B-BFA1-A0D7B2F6A8BF}" type="datetime1">
              <a:rPr lang="zh-TW" altLang="en-US" smtClean="0"/>
              <a:pPr/>
              <a:t>2016/5/17</a:t>
            </a:fld>
            <a:endParaRPr lang="zh-TW" altLang="en-US"/>
          </a:p>
        </p:txBody>
      </p:sp>
      <p:sp>
        <p:nvSpPr>
          <p:cNvPr id="4" name="投影片編號版面配置區 3"/>
          <p:cNvSpPr>
            <a:spLocks noGrp="1"/>
          </p:cNvSpPr>
          <p:nvPr>
            <p:ph type="sldNum" sz="quarter" idx="12"/>
          </p:nvPr>
        </p:nvSpPr>
        <p:spPr/>
        <p:txBody>
          <a:bodyPr>
            <a:normAutofit/>
          </a:bodyPr>
          <a:lstStyle/>
          <a:p>
            <a:fld id="{43D239BD-6D61-4DFE-922F-7CBF9DF9EB54}" type="slidenum">
              <a:rPr lang="zh-TW" altLang="en-US" smtClean="0"/>
              <a:pPr/>
              <a:t>56</a:t>
            </a:fld>
            <a:endParaRPr lang="zh-TW" altLang="en-US"/>
          </a:p>
        </p:txBody>
      </p:sp>
      <p:graphicFrame>
        <p:nvGraphicFramePr>
          <p:cNvPr id="7" name="Group 128"/>
          <p:cNvGraphicFramePr>
            <a:graphicFrameLocks noGrp="1"/>
          </p:cNvGraphicFramePr>
          <p:nvPr>
            <p:extLst/>
          </p:nvPr>
        </p:nvGraphicFramePr>
        <p:xfrm>
          <a:off x="1043608" y="2132856"/>
          <a:ext cx="6745287" cy="2711451"/>
        </p:xfrm>
        <a:graphic>
          <a:graphicData uri="http://schemas.openxmlformats.org/drawingml/2006/table">
            <a:tbl>
              <a:tblPr>
                <a:tableStyleId>{5940675A-B579-460E-94D1-54222C63F5DA}</a:tableStyleId>
              </a:tblPr>
              <a:tblGrid>
                <a:gridCol w="1417637"/>
                <a:gridCol w="1179513"/>
                <a:gridCol w="1033462"/>
                <a:gridCol w="3114675"/>
              </a:tblGrid>
              <a:tr h="542925">
                <a:tc>
                  <a:txBody>
                    <a:bodyPr/>
                    <a:lstStyle/>
                    <a:p>
                      <a:pPr marL="0" marR="0" lvl="0" indent="0" algn="ctr" defTabSz="914400" rtl="0" eaLnBrk="1" fontAlgn="base" latinLnBrk="0" hangingPunct="1">
                        <a:lnSpc>
                          <a:spcPct val="120000"/>
                        </a:lnSpc>
                        <a:spcBef>
                          <a:spcPct val="20000"/>
                        </a:spcBef>
                        <a:spcAft>
                          <a:spcPct val="0"/>
                        </a:spcAft>
                        <a:buClrTx/>
                        <a:buSzTx/>
                        <a:buFontTx/>
                        <a:buNone/>
                        <a:tabLst/>
                      </a:pPr>
                      <a:r>
                        <a:rPr kumimoji="1" lang="zh-TW" altLang="en-US" sz="2400" b="1" u="none" strike="noStrike" cap="none" normalizeH="0" baseline="0" dirty="0" smtClean="0">
                          <a:ln>
                            <a:noFill/>
                          </a:ln>
                          <a:effectLst/>
                        </a:rPr>
                        <a:t>成對樣本</a:t>
                      </a:r>
                      <a:endParaRPr kumimoji="1" lang="zh-TW" altLang="en-US" sz="2400" b="1" i="0" u="none" strike="noStrike" cap="none" normalizeH="0" baseline="0" dirty="0" smtClean="0">
                        <a:ln>
                          <a:noFill/>
                        </a:ln>
                        <a:solidFill>
                          <a:schemeClr val="tx1"/>
                        </a:solidFill>
                        <a:effectLst/>
                        <a:latin typeface="Times New Roman" pitchFamily="18" charset="0"/>
                        <a:ea typeface="全真粗明體" pitchFamily="49" charset="-120"/>
                      </a:endParaRPr>
                    </a:p>
                  </a:txBody>
                  <a:tcPr anchor="ctr" horzOverflow="overflow"/>
                </a:tc>
                <a:tc>
                  <a:txBody>
                    <a:bodyPr/>
                    <a:lstStyle/>
                    <a:p>
                      <a:pPr marL="0" marR="0" lvl="0" indent="0" algn="ctr" defTabSz="914400" rtl="0" eaLnBrk="1" fontAlgn="base" latinLnBrk="0" hangingPunct="1">
                        <a:lnSpc>
                          <a:spcPct val="120000"/>
                        </a:lnSpc>
                        <a:spcBef>
                          <a:spcPct val="20000"/>
                        </a:spcBef>
                        <a:spcAft>
                          <a:spcPct val="0"/>
                        </a:spcAft>
                        <a:buClrTx/>
                        <a:buSzTx/>
                        <a:buFontTx/>
                        <a:buNone/>
                        <a:tabLst/>
                      </a:pPr>
                      <a:r>
                        <a:rPr kumimoji="1" lang="en-US" altLang="zh-TW" sz="2400" b="1" i="0" u="none" strike="noStrike" cap="none" normalizeH="0" baseline="0" dirty="0" smtClean="0">
                          <a:ln>
                            <a:noFill/>
                          </a:ln>
                          <a:solidFill>
                            <a:schemeClr val="tx1"/>
                          </a:solidFill>
                          <a:effectLst/>
                          <a:latin typeface="+mn-lt"/>
                          <a:ea typeface="+mn-ea"/>
                        </a:rPr>
                        <a:t>Before</a:t>
                      </a:r>
                      <a:endParaRPr kumimoji="1" lang="en-US" altLang="zh-TW" sz="2400" b="1" i="0" u="none" strike="noStrike" cap="none" normalizeH="0" baseline="0" dirty="0" smtClean="0">
                        <a:ln>
                          <a:noFill/>
                        </a:ln>
                        <a:solidFill>
                          <a:schemeClr val="tx1"/>
                        </a:solidFill>
                        <a:effectLst/>
                        <a:latin typeface="Times New Roman" pitchFamily="18" charset="0"/>
                        <a:ea typeface="全真粗明體" pitchFamily="49" charset="-120"/>
                      </a:endParaRPr>
                    </a:p>
                  </a:txBody>
                  <a:tcPr anchor="ctr" horzOverflow="overflow"/>
                </a:tc>
                <a:tc>
                  <a:txBody>
                    <a:bodyPr/>
                    <a:lstStyle/>
                    <a:p>
                      <a:pPr marL="0" marR="0" lvl="0" indent="0" algn="ctr" defTabSz="914400" rtl="0" eaLnBrk="1" fontAlgn="base" latinLnBrk="0" hangingPunct="1">
                        <a:lnSpc>
                          <a:spcPct val="120000"/>
                        </a:lnSpc>
                        <a:spcBef>
                          <a:spcPct val="20000"/>
                        </a:spcBef>
                        <a:spcAft>
                          <a:spcPct val="0"/>
                        </a:spcAft>
                        <a:buClrTx/>
                        <a:buSzTx/>
                        <a:buFontTx/>
                        <a:buNone/>
                        <a:tabLst/>
                      </a:pPr>
                      <a:r>
                        <a:rPr kumimoji="1" lang="en-US" altLang="zh-TW" sz="2400" b="1" i="0" u="none" strike="noStrike" cap="none" normalizeH="0" baseline="0" dirty="0" smtClean="0">
                          <a:ln>
                            <a:noFill/>
                          </a:ln>
                          <a:solidFill>
                            <a:schemeClr val="tx1"/>
                          </a:solidFill>
                          <a:effectLst/>
                          <a:latin typeface="+mn-lt"/>
                          <a:ea typeface="+mn-ea"/>
                        </a:rPr>
                        <a:t>After</a:t>
                      </a:r>
                      <a:endParaRPr kumimoji="1" lang="en-US" altLang="zh-TW" sz="2400" b="1" i="0" u="none" strike="noStrike" cap="none" normalizeH="0" baseline="0" dirty="0" smtClean="0">
                        <a:ln>
                          <a:noFill/>
                        </a:ln>
                        <a:solidFill>
                          <a:schemeClr val="tx1"/>
                        </a:solidFill>
                        <a:effectLst/>
                        <a:latin typeface="Times New Roman" pitchFamily="18" charset="0"/>
                        <a:ea typeface="全真粗明體" pitchFamily="49" charset="-120"/>
                      </a:endParaRPr>
                    </a:p>
                  </a:txBody>
                  <a:tcPr anchor="ctr" horzOverflow="overflow"/>
                </a:tc>
                <a:tc>
                  <a:txBody>
                    <a:bodyPr/>
                    <a:lstStyle/>
                    <a:p>
                      <a:pPr marL="0" marR="0" lvl="0" indent="0" algn="ctr" defTabSz="914400" rtl="0" eaLnBrk="1" fontAlgn="base" latinLnBrk="0" hangingPunct="1">
                        <a:lnSpc>
                          <a:spcPct val="120000"/>
                        </a:lnSpc>
                        <a:spcBef>
                          <a:spcPct val="20000"/>
                        </a:spcBef>
                        <a:spcAft>
                          <a:spcPct val="0"/>
                        </a:spcAft>
                        <a:buClrTx/>
                        <a:buSzTx/>
                        <a:buFontTx/>
                        <a:buNone/>
                        <a:tabLst/>
                      </a:pPr>
                      <a:r>
                        <a:rPr kumimoji="1" lang="zh-TW" altLang="en-US" sz="2400" b="1" u="none" strike="noStrike" cap="none" normalizeH="0" baseline="0" dirty="0" smtClean="0">
                          <a:ln>
                            <a:noFill/>
                          </a:ln>
                          <a:effectLst/>
                        </a:rPr>
                        <a:t>差異</a:t>
                      </a:r>
                      <a:r>
                        <a:rPr kumimoji="1" lang="en-US" altLang="zh-TW" sz="2400" b="1" u="none" strike="noStrike" cap="none" normalizeH="0" baseline="0" dirty="0" smtClean="0">
                          <a:ln>
                            <a:noFill/>
                          </a:ln>
                          <a:effectLst/>
                        </a:rPr>
                        <a:t>D</a:t>
                      </a:r>
                      <a:r>
                        <a:rPr kumimoji="1" lang="en-US" altLang="zh-TW" sz="2400" b="1" u="none" strike="noStrike" cap="none" normalizeH="0" baseline="-25000" dirty="0" smtClean="0">
                          <a:ln>
                            <a:noFill/>
                          </a:ln>
                          <a:effectLst/>
                        </a:rPr>
                        <a:t>i</a:t>
                      </a:r>
                      <a:r>
                        <a:rPr kumimoji="1" lang="en-US" altLang="zh-TW" sz="2400" b="1" u="none" strike="noStrike" cap="none" normalizeH="0" baseline="0" dirty="0" smtClean="0">
                          <a:ln>
                            <a:noFill/>
                          </a:ln>
                          <a:effectLst/>
                        </a:rPr>
                        <a:t>=Before-After</a:t>
                      </a:r>
                      <a:endParaRPr kumimoji="1" lang="zh-TW" altLang="en-US" sz="2400" b="1" i="0" u="none" strike="noStrike" cap="none" normalizeH="0" baseline="0" dirty="0" smtClean="0">
                        <a:ln>
                          <a:noFill/>
                        </a:ln>
                        <a:solidFill>
                          <a:schemeClr val="tx1"/>
                        </a:solidFill>
                        <a:effectLst/>
                        <a:latin typeface="Times New Roman" pitchFamily="18" charset="0"/>
                        <a:ea typeface="全真粗明體" pitchFamily="49" charset="-120"/>
                      </a:endParaRPr>
                    </a:p>
                  </a:txBody>
                  <a:tcPr anchor="ctr" horzOverflow="overflow"/>
                </a:tc>
              </a:tr>
              <a:tr h="541338">
                <a:tc>
                  <a:txBody>
                    <a:bodyPr/>
                    <a:lstStyle/>
                    <a:p>
                      <a:pPr marL="0" marR="0" lvl="0" indent="0" algn="ctr" defTabSz="914400" rtl="0" eaLnBrk="1" fontAlgn="base" latinLnBrk="0" hangingPunct="1">
                        <a:lnSpc>
                          <a:spcPct val="120000"/>
                        </a:lnSpc>
                        <a:spcBef>
                          <a:spcPct val="20000"/>
                        </a:spcBef>
                        <a:spcAft>
                          <a:spcPct val="0"/>
                        </a:spcAft>
                        <a:buClrTx/>
                        <a:buSzTx/>
                        <a:buFontTx/>
                        <a:buNone/>
                        <a:tabLst/>
                      </a:pPr>
                      <a:r>
                        <a:rPr kumimoji="1" lang="en-US" altLang="zh-TW" sz="2400" b="1" u="none" strike="noStrike" cap="none" normalizeH="0" baseline="0" dirty="0" smtClean="0">
                          <a:ln>
                            <a:noFill/>
                          </a:ln>
                          <a:effectLst/>
                        </a:rPr>
                        <a:t>1</a:t>
                      </a:r>
                      <a:endParaRPr kumimoji="1" lang="en-US" altLang="zh-TW" sz="2400" b="1" i="0" u="none" strike="noStrike" cap="none" normalizeH="0" baseline="0" dirty="0" smtClean="0">
                        <a:ln>
                          <a:noFill/>
                        </a:ln>
                        <a:solidFill>
                          <a:schemeClr val="tx1"/>
                        </a:solidFill>
                        <a:effectLst/>
                        <a:latin typeface="Times New Roman" pitchFamily="18" charset="0"/>
                        <a:ea typeface="全真粗明體" pitchFamily="49" charset="-120"/>
                      </a:endParaRPr>
                    </a:p>
                  </a:txBody>
                  <a:tcPr anchor="ctr" horzOverflow="overflow"/>
                </a:tc>
                <a:tc>
                  <a:txBody>
                    <a:bodyPr/>
                    <a:lstStyle/>
                    <a:p>
                      <a:pPr marL="0" marR="0" lvl="0" indent="0" algn="ctr" defTabSz="914400" rtl="0" eaLnBrk="1" fontAlgn="base" latinLnBrk="0" hangingPunct="1">
                        <a:lnSpc>
                          <a:spcPct val="120000"/>
                        </a:lnSpc>
                        <a:spcBef>
                          <a:spcPct val="20000"/>
                        </a:spcBef>
                        <a:spcAft>
                          <a:spcPct val="0"/>
                        </a:spcAft>
                        <a:buClrTx/>
                        <a:buSzTx/>
                        <a:buFontTx/>
                        <a:buNone/>
                        <a:tabLst/>
                      </a:pPr>
                      <a:r>
                        <a:rPr kumimoji="1" lang="en-US" altLang="zh-TW" sz="2400" b="1" u="none" strike="noStrike" cap="none" normalizeH="0" baseline="0" dirty="0" smtClean="0">
                          <a:ln>
                            <a:noFill/>
                          </a:ln>
                          <a:effectLst/>
                        </a:rPr>
                        <a:t>X</a:t>
                      </a:r>
                      <a:r>
                        <a:rPr kumimoji="1" lang="en-US" altLang="zh-TW" sz="2400" b="1" u="none" strike="noStrike" cap="none" normalizeH="0" baseline="-25000" dirty="0" smtClean="0">
                          <a:ln>
                            <a:noFill/>
                          </a:ln>
                          <a:effectLst/>
                        </a:rPr>
                        <a:t>1</a:t>
                      </a:r>
                      <a:endParaRPr kumimoji="1" lang="en-US" altLang="zh-TW" sz="2400" b="1" i="0" u="none" strike="noStrike" cap="none" normalizeH="0" baseline="-25000" dirty="0" smtClean="0">
                        <a:ln>
                          <a:noFill/>
                        </a:ln>
                        <a:solidFill>
                          <a:schemeClr val="tx1"/>
                        </a:solidFill>
                        <a:effectLst/>
                        <a:latin typeface="Times New Roman" pitchFamily="18" charset="0"/>
                        <a:ea typeface="全真粗明體" pitchFamily="49" charset="-120"/>
                      </a:endParaRPr>
                    </a:p>
                  </a:txBody>
                  <a:tcPr anchor="ctr" horzOverflow="overflow"/>
                </a:tc>
                <a:tc>
                  <a:txBody>
                    <a:bodyPr/>
                    <a:lstStyle/>
                    <a:p>
                      <a:pPr marL="0" marR="0" lvl="0" indent="0" algn="ctr" defTabSz="914400" rtl="0" eaLnBrk="1" fontAlgn="base" latinLnBrk="0" hangingPunct="1">
                        <a:lnSpc>
                          <a:spcPct val="120000"/>
                        </a:lnSpc>
                        <a:spcBef>
                          <a:spcPct val="20000"/>
                        </a:spcBef>
                        <a:spcAft>
                          <a:spcPct val="0"/>
                        </a:spcAft>
                        <a:buClrTx/>
                        <a:buSzTx/>
                        <a:buFontTx/>
                        <a:buNone/>
                        <a:tabLst/>
                      </a:pPr>
                      <a:r>
                        <a:rPr kumimoji="1" lang="en-US" altLang="zh-TW" sz="2400" b="1" u="none" strike="noStrike" cap="none" normalizeH="0" baseline="0" dirty="0" smtClean="0">
                          <a:ln>
                            <a:noFill/>
                          </a:ln>
                          <a:effectLst/>
                        </a:rPr>
                        <a:t>Y</a:t>
                      </a:r>
                      <a:r>
                        <a:rPr kumimoji="1" lang="en-US" altLang="zh-TW" sz="2400" b="1" u="none" strike="noStrike" cap="none" normalizeH="0" baseline="-25000" dirty="0" smtClean="0">
                          <a:ln>
                            <a:noFill/>
                          </a:ln>
                          <a:effectLst/>
                        </a:rPr>
                        <a:t>1</a:t>
                      </a:r>
                      <a:endParaRPr kumimoji="1" lang="en-US" altLang="zh-TW" sz="2400" b="1" i="0" u="none" strike="noStrike" cap="none" normalizeH="0" baseline="-25000" dirty="0" smtClean="0">
                        <a:ln>
                          <a:noFill/>
                        </a:ln>
                        <a:solidFill>
                          <a:schemeClr val="tx1"/>
                        </a:solidFill>
                        <a:effectLst/>
                        <a:latin typeface="Times New Roman" pitchFamily="18" charset="0"/>
                        <a:ea typeface="全真粗明體" pitchFamily="49" charset="-120"/>
                      </a:endParaRPr>
                    </a:p>
                  </a:txBody>
                  <a:tcPr anchor="ctr" horzOverflow="overflow"/>
                </a:tc>
                <a:tc>
                  <a:txBody>
                    <a:bodyPr/>
                    <a:lstStyle/>
                    <a:p>
                      <a:pPr marL="0" marR="0" lvl="0" indent="0" algn="ctr" defTabSz="914400" rtl="0" eaLnBrk="1" fontAlgn="base" latinLnBrk="0" hangingPunct="1">
                        <a:lnSpc>
                          <a:spcPct val="120000"/>
                        </a:lnSpc>
                        <a:spcBef>
                          <a:spcPct val="20000"/>
                        </a:spcBef>
                        <a:spcAft>
                          <a:spcPct val="0"/>
                        </a:spcAft>
                        <a:buClrTx/>
                        <a:buSzTx/>
                        <a:buFontTx/>
                        <a:buNone/>
                        <a:tabLst/>
                      </a:pPr>
                      <a:r>
                        <a:rPr kumimoji="1" lang="en-US" altLang="zh-TW" sz="2400" b="1" u="none" strike="noStrike" cap="none" normalizeH="0" baseline="0" dirty="0" smtClean="0">
                          <a:ln>
                            <a:noFill/>
                          </a:ln>
                          <a:effectLst/>
                        </a:rPr>
                        <a:t>D</a:t>
                      </a:r>
                      <a:r>
                        <a:rPr kumimoji="1" lang="en-US" altLang="zh-TW" sz="2400" b="1" u="none" strike="noStrike" cap="none" normalizeH="0" baseline="-25000" dirty="0" smtClean="0">
                          <a:ln>
                            <a:noFill/>
                          </a:ln>
                          <a:effectLst/>
                        </a:rPr>
                        <a:t>1</a:t>
                      </a:r>
                      <a:r>
                        <a:rPr kumimoji="1" lang="en-US" altLang="zh-TW" sz="2400" b="1" u="none" strike="noStrike" cap="none" normalizeH="0" baseline="0" dirty="0" smtClean="0">
                          <a:ln>
                            <a:noFill/>
                          </a:ln>
                          <a:effectLst/>
                        </a:rPr>
                        <a:t>=X</a:t>
                      </a:r>
                      <a:r>
                        <a:rPr kumimoji="1" lang="en-US" altLang="zh-TW" sz="2400" b="1" u="none" strike="noStrike" cap="none" normalizeH="0" baseline="-25000" dirty="0" smtClean="0">
                          <a:ln>
                            <a:noFill/>
                          </a:ln>
                          <a:effectLst/>
                        </a:rPr>
                        <a:t>1</a:t>
                      </a:r>
                      <a:r>
                        <a:rPr kumimoji="1" lang="en-US" altLang="zh-TW" sz="2400" b="1" u="none" strike="noStrike" cap="none" normalizeH="0" baseline="0" dirty="0" smtClean="0">
                          <a:ln>
                            <a:noFill/>
                          </a:ln>
                          <a:effectLst/>
                        </a:rPr>
                        <a:t>–Y</a:t>
                      </a:r>
                      <a:r>
                        <a:rPr kumimoji="1" lang="en-US" altLang="zh-TW" sz="2400" b="1" u="none" strike="noStrike" cap="none" normalizeH="0" baseline="-25000" dirty="0" smtClean="0">
                          <a:ln>
                            <a:noFill/>
                          </a:ln>
                          <a:effectLst/>
                        </a:rPr>
                        <a:t>1</a:t>
                      </a:r>
                      <a:endParaRPr kumimoji="1" lang="en-US" altLang="zh-TW" sz="2400" b="1" i="0" u="none" strike="noStrike" cap="none" normalizeH="0" baseline="-25000" dirty="0" smtClean="0">
                        <a:ln>
                          <a:noFill/>
                        </a:ln>
                        <a:solidFill>
                          <a:schemeClr val="tx1"/>
                        </a:solidFill>
                        <a:effectLst/>
                        <a:latin typeface="Times New Roman" pitchFamily="18" charset="0"/>
                        <a:ea typeface="全真粗明體" pitchFamily="49" charset="-120"/>
                      </a:endParaRPr>
                    </a:p>
                  </a:txBody>
                  <a:tcPr anchor="ctr" horzOverflow="overflow"/>
                </a:tc>
              </a:tr>
              <a:tr h="542925">
                <a:tc>
                  <a:txBody>
                    <a:bodyPr/>
                    <a:lstStyle/>
                    <a:p>
                      <a:pPr marL="0" marR="0" lvl="0" indent="0" algn="ctr" defTabSz="914400" rtl="0" eaLnBrk="1" fontAlgn="base" latinLnBrk="0" hangingPunct="1">
                        <a:lnSpc>
                          <a:spcPct val="120000"/>
                        </a:lnSpc>
                        <a:spcBef>
                          <a:spcPct val="20000"/>
                        </a:spcBef>
                        <a:spcAft>
                          <a:spcPct val="0"/>
                        </a:spcAft>
                        <a:buClrTx/>
                        <a:buSzTx/>
                        <a:buFontTx/>
                        <a:buNone/>
                        <a:tabLst/>
                      </a:pPr>
                      <a:r>
                        <a:rPr kumimoji="1" lang="en-US" altLang="zh-TW" sz="2400" b="1" u="none" strike="noStrike" cap="none" normalizeH="0" baseline="0" dirty="0" smtClean="0">
                          <a:ln>
                            <a:noFill/>
                          </a:ln>
                          <a:effectLst/>
                        </a:rPr>
                        <a:t>2</a:t>
                      </a:r>
                      <a:endParaRPr kumimoji="1" lang="en-US" altLang="zh-TW" sz="2400" b="1" i="0" u="none" strike="noStrike" cap="none" normalizeH="0" baseline="0" dirty="0" smtClean="0">
                        <a:ln>
                          <a:noFill/>
                        </a:ln>
                        <a:solidFill>
                          <a:schemeClr val="tx1"/>
                        </a:solidFill>
                        <a:effectLst/>
                        <a:latin typeface="Times New Roman" pitchFamily="18" charset="0"/>
                        <a:ea typeface="全真粗明體" pitchFamily="49" charset="-120"/>
                      </a:endParaRPr>
                    </a:p>
                  </a:txBody>
                  <a:tcPr anchor="ctr" horzOverflow="overflow"/>
                </a:tc>
                <a:tc>
                  <a:txBody>
                    <a:bodyPr/>
                    <a:lstStyle/>
                    <a:p>
                      <a:pPr marL="0" marR="0" lvl="0" indent="0" algn="ctr" defTabSz="914400" rtl="0" eaLnBrk="1" fontAlgn="base" latinLnBrk="0" hangingPunct="1">
                        <a:lnSpc>
                          <a:spcPct val="120000"/>
                        </a:lnSpc>
                        <a:spcBef>
                          <a:spcPct val="20000"/>
                        </a:spcBef>
                        <a:spcAft>
                          <a:spcPct val="0"/>
                        </a:spcAft>
                        <a:buClrTx/>
                        <a:buSzTx/>
                        <a:buFontTx/>
                        <a:buNone/>
                        <a:tabLst/>
                      </a:pPr>
                      <a:r>
                        <a:rPr kumimoji="1" lang="en-US" altLang="zh-TW" sz="2400" b="1" u="none" strike="noStrike" cap="none" normalizeH="0" baseline="0" smtClean="0">
                          <a:ln>
                            <a:noFill/>
                          </a:ln>
                          <a:effectLst/>
                        </a:rPr>
                        <a:t>X</a:t>
                      </a:r>
                      <a:r>
                        <a:rPr kumimoji="1" lang="en-US" altLang="zh-TW" sz="2400" b="1" u="none" strike="noStrike" cap="none" normalizeH="0" baseline="-25000" smtClean="0">
                          <a:ln>
                            <a:noFill/>
                          </a:ln>
                          <a:effectLst/>
                        </a:rPr>
                        <a:t>2</a:t>
                      </a:r>
                      <a:endParaRPr kumimoji="1" lang="en-US" altLang="zh-TW" sz="2400" b="1" i="0" u="none" strike="noStrike" cap="none" normalizeH="0" baseline="-25000" smtClean="0">
                        <a:ln>
                          <a:noFill/>
                        </a:ln>
                        <a:solidFill>
                          <a:schemeClr val="tx1"/>
                        </a:solidFill>
                        <a:effectLst/>
                        <a:latin typeface="Times New Roman" pitchFamily="18" charset="0"/>
                        <a:ea typeface="全真粗明體" pitchFamily="49" charset="-120"/>
                      </a:endParaRPr>
                    </a:p>
                  </a:txBody>
                  <a:tcPr anchor="ctr" horzOverflow="overflow"/>
                </a:tc>
                <a:tc>
                  <a:txBody>
                    <a:bodyPr/>
                    <a:lstStyle/>
                    <a:p>
                      <a:pPr marL="0" marR="0" lvl="0" indent="0" algn="ctr" defTabSz="914400" rtl="0" eaLnBrk="1" fontAlgn="base" latinLnBrk="0" hangingPunct="1">
                        <a:lnSpc>
                          <a:spcPct val="120000"/>
                        </a:lnSpc>
                        <a:spcBef>
                          <a:spcPct val="20000"/>
                        </a:spcBef>
                        <a:spcAft>
                          <a:spcPct val="0"/>
                        </a:spcAft>
                        <a:buClrTx/>
                        <a:buSzTx/>
                        <a:buFontTx/>
                        <a:buNone/>
                        <a:tabLst/>
                      </a:pPr>
                      <a:r>
                        <a:rPr kumimoji="1" lang="en-US" altLang="zh-TW" sz="2400" b="1" u="none" strike="noStrike" cap="none" normalizeH="0" baseline="0" dirty="0" smtClean="0">
                          <a:ln>
                            <a:noFill/>
                          </a:ln>
                          <a:effectLst/>
                        </a:rPr>
                        <a:t>Y</a:t>
                      </a:r>
                      <a:r>
                        <a:rPr kumimoji="1" lang="en-US" altLang="zh-TW" sz="2400" b="1" u="none" strike="noStrike" cap="none" normalizeH="0" baseline="-25000" dirty="0" smtClean="0">
                          <a:ln>
                            <a:noFill/>
                          </a:ln>
                          <a:effectLst/>
                        </a:rPr>
                        <a:t>2</a:t>
                      </a:r>
                      <a:endParaRPr kumimoji="1" lang="en-US" altLang="zh-TW" sz="2400" b="1" i="0" u="none" strike="noStrike" cap="none" normalizeH="0" baseline="-25000" dirty="0" smtClean="0">
                        <a:ln>
                          <a:noFill/>
                        </a:ln>
                        <a:solidFill>
                          <a:schemeClr val="tx1"/>
                        </a:solidFill>
                        <a:effectLst/>
                        <a:latin typeface="Times New Roman" pitchFamily="18" charset="0"/>
                        <a:ea typeface="全真粗明體" pitchFamily="49" charset="-120"/>
                      </a:endParaRPr>
                    </a:p>
                  </a:txBody>
                  <a:tcPr anchor="ctr" horzOverflow="overflow"/>
                </a:tc>
                <a:tc>
                  <a:txBody>
                    <a:bodyPr/>
                    <a:lstStyle/>
                    <a:p>
                      <a:pPr marL="0" marR="0" lvl="0" indent="0" algn="ctr" defTabSz="914400" rtl="0" eaLnBrk="1" fontAlgn="base" latinLnBrk="0" hangingPunct="1">
                        <a:lnSpc>
                          <a:spcPct val="120000"/>
                        </a:lnSpc>
                        <a:spcBef>
                          <a:spcPct val="20000"/>
                        </a:spcBef>
                        <a:spcAft>
                          <a:spcPct val="0"/>
                        </a:spcAft>
                        <a:buClrTx/>
                        <a:buSzTx/>
                        <a:buFontTx/>
                        <a:buNone/>
                        <a:tabLst/>
                      </a:pPr>
                      <a:r>
                        <a:rPr kumimoji="1" lang="en-US" altLang="zh-TW" sz="2400" b="1" u="none" strike="noStrike" cap="none" normalizeH="0" baseline="0" dirty="0" smtClean="0">
                          <a:ln>
                            <a:noFill/>
                          </a:ln>
                          <a:effectLst/>
                        </a:rPr>
                        <a:t>D</a:t>
                      </a:r>
                      <a:r>
                        <a:rPr kumimoji="1" lang="en-US" altLang="zh-TW" sz="2400" b="1" u="none" strike="noStrike" cap="none" normalizeH="0" baseline="-25000" dirty="0" smtClean="0">
                          <a:ln>
                            <a:noFill/>
                          </a:ln>
                          <a:effectLst/>
                        </a:rPr>
                        <a:t>2</a:t>
                      </a:r>
                      <a:r>
                        <a:rPr kumimoji="1" lang="en-US" altLang="zh-TW" sz="2400" b="1" u="none" strike="noStrike" cap="none" normalizeH="0" baseline="0" dirty="0" smtClean="0">
                          <a:ln>
                            <a:noFill/>
                          </a:ln>
                          <a:effectLst/>
                        </a:rPr>
                        <a:t>=X</a:t>
                      </a:r>
                      <a:r>
                        <a:rPr kumimoji="1" lang="en-US" altLang="zh-TW" sz="2400" b="1" u="none" strike="noStrike" cap="none" normalizeH="0" baseline="-25000" dirty="0" smtClean="0">
                          <a:ln>
                            <a:noFill/>
                          </a:ln>
                          <a:effectLst/>
                        </a:rPr>
                        <a:t>2</a:t>
                      </a:r>
                      <a:r>
                        <a:rPr kumimoji="1" lang="en-US" altLang="zh-TW" sz="2400" b="1" u="none" strike="noStrike" cap="none" normalizeH="0" baseline="0" dirty="0" smtClean="0">
                          <a:ln>
                            <a:noFill/>
                          </a:ln>
                          <a:effectLst/>
                        </a:rPr>
                        <a:t>–Y</a:t>
                      </a:r>
                      <a:r>
                        <a:rPr kumimoji="1" lang="en-US" altLang="zh-TW" sz="2400" b="1" u="none" strike="noStrike" cap="none" normalizeH="0" baseline="-25000" dirty="0" smtClean="0">
                          <a:ln>
                            <a:noFill/>
                          </a:ln>
                          <a:effectLst/>
                        </a:rPr>
                        <a:t>2</a:t>
                      </a:r>
                      <a:endParaRPr kumimoji="1" lang="en-US" altLang="zh-TW" sz="2400" b="1" i="0" u="none" strike="noStrike" cap="none" normalizeH="0" baseline="-25000" dirty="0" smtClean="0">
                        <a:ln>
                          <a:noFill/>
                        </a:ln>
                        <a:solidFill>
                          <a:schemeClr val="tx1"/>
                        </a:solidFill>
                        <a:effectLst/>
                        <a:latin typeface="Times New Roman" pitchFamily="18" charset="0"/>
                        <a:ea typeface="全真粗明體" pitchFamily="49" charset="-120"/>
                      </a:endParaRPr>
                    </a:p>
                  </a:txBody>
                  <a:tcPr anchor="ctr" horzOverflow="overflow"/>
                </a:tc>
              </a:tr>
              <a:tr h="541338">
                <a:tc>
                  <a:txBody>
                    <a:bodyPr/>
                    <a:lstStyle/>
                    <a:p>
                      <a:pPr marL="0" marR="0" lvl="0" indent="0" algn="ctr" defTabSz="914400" rtl="0" eaLnBrk="1" fontAlgn="base" latinLnBrk="0" hangingPunct="1">
                        <a:lnSpc>
                          <a:spcPct val="120000"/>
                        </a:lnSpc>
                        <a:spcBef>
                          <a:spcPct val="20000"/>
                        </a:spcBef>
                        <a:spcAft>
                          <a:spcPct val="0"/>
                        </a:spcAft>
                        <a:buClrTx/>
                        <a:buSzTx/>
                        <a:buFontTx/>
                        <a:buNone/>
                        <a:tabLst/>
                      </a:pPr>
                      <a:r>
                        <a:rPr kumimoji="1" lang="en-US" altLang="zh-TW" sz="2400" b="1" i="0" u="none" strike="noStrike" cap="none" normalizeH="0" baseline="0" dirty="0" smtClean="0">
                          <a:ln>
                            <a:noFill/>
                          </a:ln>
                          <a:solidFill>
                            <a:schemeClr val="tx1"/>
                          </a:solidFill>
                          <a:effectLst/>
                          <a:latin typeface="Times New Roman" pitchFamily="18" charset="0"/>
                          <a:ea typeface="全真粗明體" pitchFamily="49" charset="-120"/>
                        </a:rPr>
                        <a:t>⁞</a:t>
                      </a:r>
                      <a:endParaRPr kumimoji="1" lang="zh-TW" altLang="zh-TW" sz="2400" b="1" i="0" u="none" strike="noStrike" cap="none" normalizeH="0" baseline="0" dirty="0" smtClean="0">
                        <a:ln>
                          <a:noFill/>
                        </a:ln>
                        <a:solidFill>
                          <a:schemeClr val="tx1"/>
                        </a:solidFill>
                        <a:effectLst/>
                        <a:latin typeface="Times New Roman" pitchFamily="18" charset="0"/>
                        <a:ea typeface="全真粗明體" pitchFamily="49" charset="-120"/>
                      </a:endParaRPr>
                    </a:p>
                  </a:txBody>
                  <a:tcPr anchor="ctr" horzOverflow="overflow"/>
                </a:tc>
                <a:tc>
                  <a:txBody>
                    <a:bodyPr/>
                    <a:lstStyle/>
                    <a:p>
                      <a:pPr marL="0" marR="0" lvl="0" indent="0" algn="ctr" defTabSz="914400" rtl="0" eaLnBrk="1" fontAlgn="base" latinLnBrk="0" hangingPunct="1">
                        <a:lnSpc>
                          <a:spcPct val="120000"/>
                        </a:lnSpc>
                        <a:spcBef>
                          <a:spcPct val="20000"/>
                        </a:spcBef>
                        <a:spcAft>
                          <a:spcPct val="0"/>
                        </a:spcAft>
                        <a:buClrTx/>
                        <a:buSzTx/>
                        <a:buFontTx/>
                        <a:buNone/>
                        <a:tabLst/>
                        <a:defRPr/>
                      </a:pPr>
                      <a:r>
                        <a:rPr kumimoji="1" lang="en-US" altLang="zh-TW" sz="2400" b="1" i="0" u="none" strike="noStrike" cap="none" normalizeH="0" baseline="0" dirty="0" smtClean="0">
                          <a:ln>
                            <a:noFill/>
                          </a:ln>
                          <a:solidFill>
                            <a:schemeClr val="tx1"/>
                          </a:solidFill>
                          <a:effectLst/>
                          <a:latin typeface="Times New Roman" pitchFamily="18" charset="0"/>
                          <a:ea typeface="全真粗明體" pitchFamily="49" charset="-120"/>
                        </a:rPr>
                        <a:t>⁞</a:t>
                      </a:r>
                      <a:endParaRPr kumimoji="1" lang="zh-TW" altLang="zh-TW" sz="2400" b="1" i="0" u="none" strike="noStrike" cap="none" normalizeH="0" baseline="0" dirty="0" smtClean="0">
                        <a:ln>
                          <a:noFill/>
                        </a:ln>
                        <a:solidFill>
                          <a:schemeClr val="tx1"/>
                        </a:solidFill>
                        <a:effectLst/>
                        <a:latin typeface="Times New Roman" pitchFamily="18" charset="0"/>
                        <a:ea typeface="全真粗明體" pitchFamily="49" charset="-120"/>
                      </a:endParaRPr>
                    </a:p>
                  </a:txBody>
                  <a:tcPr anchor="ctr" horzOverflow="overflow"/>
                </a:tc>
                <a:tc>
                  <a:txBody>
                    <a:bodyPr/>
                    <a:lstStyle/>
                    <a:p>
                      <a:pPr marL="0" marR="0" lvl="0" indent="0" algn="ctr" defTabSz="914400" rtl="0" eaLnBrk="1" fontAlgn="base" latinLnBrk="0" hangingPunct="1">
                        <a:lnSpc>
                          <a:spcPct val="120000"/>
                        </a:lnSpc>
                        <a:spcBef>
                          <a:spcPct val="20000"/>
                        </a:spcBef>
                        <a:spcAft>
                          <a:spcPct val="0"/>
                        </a:spcAft>
                        <a:buClrTx/>
                        <a:buSzTx/>
                        <a:buFontTx/>
                        <a:buNone/>
                        <a:tabLst/>
                        <a:defRPr/>
                      </a:pPr>
                      <a:r>
                        <a:rPr kumimoji="1" lang="en-US" altLang="zh-TW" sz="2400" b="1" i="0" u="none" strike="noStrike" cap="none" normalizeH="0" baseline="0" dirty="0" smtClean="0">
                          <a:ln>
                            <a:noFill/>
                          </a:ln>
                          <a:solidFill>
                            <a:schemeClr val="tx1"/>
                          </a:solidFill>
                          <a:effectLst/>
                          <a:latin typeface="Times New Roman" pitchFamily="18" charset="0"/>
                          <a:ea typeface="全真粗明體" pitchFamily="49" charset="-120"/>
                        </a:rPr>
                        <a:t>⁞</a:t>
                      </a:r>
                      <a:endParaRPr kumimoji="1" lang="zh-TW" altLang="zh-TW" sz="2400" b="1" i="0" u="none" strike="noStrike" cap="none" normalizeH="0" baseline="0" dirty="0" smtClean="0">
                        <a:ln>
                          <a:noFill/>
                        </a:ln>
                        <a:solidFill>
                          <a:schemeClr val="tx1"/>
                        </a:solidFill>
                        <a:effectLst/>
                        <a:latin typeface="Times New Roman" pitchFamily="18" charset="0"/>
                        <a:ea typeface="全真粗明體" pitchFamily="49" charset="-120"/>
                      </a:endParaRPr>
                    </a:p>
                  </a:txBody>
                  <a:tcPr anchor="ctr" horzOverflow="overflow"/>
                </a:tc>
                <a:tc>
                  <a:txBody>
                    <a:bodyPr/>
                    <a:lstStyle/>
                    <a:p>
                      <a:pPr marL="0" marR="0" lvl="0" indent="0" algn="ctr" defTabSz="914400" rtl="0" eaLnBrk="1" fontAlgn="base" latinLnBrk="0" hangingPunct="1">
                        <a:lnSpc>
                          <a:spcPct val="120000"/>
                        </a:lnSpc>
                        <a:spcBef>
                          <a:spcPct val="20000"/>
                        </a:spcBef>
                        <a:spcAft>
                          <a:spcPct val="0"/>
                        </a:spcAft>
                        <a:buClrTx/>
                        <a:buSzTx/>
                        <a:buFontTx/>
                        <a:buNone/>
                        <a:tabLst/>
                        <a:defRPr/>
                      </a:pPr>
                      <a:r>
                        <a:rPr kumimoji="1" lang="en-US" altLang="zh-TW" sz="2400" b="1" i="0" u="none" strike="noStrike" cap="none" normalizeH="0" baseline="0" dirty="0" smtClean="0">
                          <a:ln>
                            <a:noFill/>
                          </a:ln>
                          <a:solidFill>
                            <a:schemeClr val="tx1"/>
                          </a:solidFill>
                          <a:effectLst/>
                          <a:latin typeface="Times New Roman" pitchFamily="18" charset="0"/>
                          <a:ea typeface="全真粗明體" pitchFamily="49" charset="-120"/>
                        </a:rPr>
                        <a:t>⁞</a:t>
                      </a:r>
                      <a:endParaRPr kumimoji="1" lang="zh-TW" altLang="zh-TW" sz="2400" b="1" i="0" u="none" strike="noStrike" cap="none" normalizeH="0" baseline="0" dirty="0" smtClean="0">
                        <a:ln>
                          <a:noFill/>
                        </a:ln>
                        <a:solidFill>
                          <a:schemeClr val="tx1"/>
                        </a:solidFill>
                        <a:effectLst/>
                        <a:latin typeface="Times New Roman" pitchFamily="18" charset="0"/>
                        <a:ea typeface="全真粗明體" pitchFamily="49" charset="-120"/>
                      </a:endParaRPr>
                    </a:p>
                  </a:txBody>
                  <a:tcPr anchor="ctr" horzOverflow="overflow"/>
                </a:tc>
              </a:tr>
              <a:tr h="542925">
                <a:tc>
                  <a:txBody>
                    <a:bodyPr/>
                    <a:lstStyle/>
                    <a:p>
                      <a:pPr marL="0" marR="0" lvl="0" indent="0" algn="ctr" defTabSz="914400" rtl="0" eaLnBrk="1" fontAlgn="base" latinLnBrk="0" hangingPunct="1">
                        <a:lnSpc>
                          <a:spcPct val="120000"/>
                        </a:lnSpc>
                        <a:spcBef>
                          <a:spcPct val="20000"/>
                        </a:spcBef>
                        <a:spcAft>
                          <a:spcPct val="0"/>
                        </a:spcAft>
                        <a:buClrTx/>
                        <a:buSzTx/>
                        <a:buFontTx/>
                        <a:buNone/>
                        <a:tabLst/>
                      </a:pPr>
                      <a:r>
                        <a:rPr kumimoji="1" lang="en-US" altLang="zh-TW" sz="2400" b="1" u="none" strike="noStrike" cap="none" normalizeH="0" baseline="0" smtClean="0">
                          <a:ln>
                            <a:noFill/>
                          </a:ln>
                          <a:effectLst/>
                        </a:rPr>
                        <a:t>n</a:t>
                      </a:r>
                      <a:endParaRPr kumimoji="1" lang="en-US" altLang="zh-TW" sz="2400" b="1" i="1" u="none" strike="noStrike" cap="none" normalizeH="0" baseline="0" smtClean="0">
                        <a:ln>
                          <a:noFill/>
                        </a:ln>
                        <a:solidFill>
                          <a:schemeClr val="tx1"/>
                        </a:solidFill>
                        <a:effectLst/>
                        <a:latin typeface="Times New Roman" pitchFamily="18" charset="0"/>
                        <a:ea typeface="全真粗明體" pitchFamily="49" charset="-120"/>
                      </a:endParaRPr>
                    </a:p>
                  </a:txBody>
                  <a:tcPr anchor="ctr" horzOverflow="overflow"/>
                </a:tc>
                <a:tc>
                  <a:txBody>
                    <a:bodyPr/>
                    <a:lstStyle/>
                    <a:p>
                      <a:pPr marL="0" marR="0" lvl="0" indent="0" algn="ctr" defTabSz="914400" rtl="0" eaLnBrk="1" fontAlgn="base" latinLnBrk="0" hangingPunct="1">
                        <a:lnSpc>
                          <a:spcPct val="120000"/>
                        </a:lnSpc>
                        <a:spcBef>
                          <a:spcPct val="20000"/>
                        </a:spcBef>
                        <a:spcAft>
                          <a:spcPct val="0"/>
                        </a:spcAft>
                        <a:buClrTx/>
                        <a:buSzTx/>
                        <a:buFontTx/>
                        <a:buNone/>
                        <a:tabLst/>
                      </a:pPr>
                      <a:r>
                        <a:rPr kumimoji="1" lang="en-US" altLang="zh-TW" sz="2400" b="1" u="none" strike="noStrike" cap="none" normalizeH="0" baseline="0" smtClean="0">
                          <a:ln>
                            <a:noFill/>
                          </a:ln>
                          <a:effectLst/>
                        </a:rPr>
                        <a:t>X</a:t>
                      </a:r>
                      <a:r>
                        <a:rPr kumimoji="1" lang="en-US" altLang="zh-TW" sz="2400" b="1" u="none" strike="noStrike" cap="none" normalizeH="0" baseline="-25000" smtClean="0">
                          <a:ln>
                            <a:noFill/>
                          </a:ln>
                          <a:effectLst/>
                        </a:rPr>
                        <a:t>n</a:t>
                      </a:r>
                      <a:endParaRPr kumimoji="1" lang="en-US" altLang="zh-TW" sz="2400" b="1" i="1" u="none" strike="noStrike" cap="none" normalizeH="0" baseline="-25000" smtClean="0">
                        <a:ln>
                          <a:noFill/>
                        </a:ln>
                        <a:solidFill>
                          <a:schemeClr val="tx1"/>
                        </a:solidFill>
                        <a:effectLst/>
                        <a:latin typeface="Times New Roman" pitchFamily="18" charset="0"/>
                        <a:ea typeface="全真粗明體" pitchFamily="49" charset="-120"/>
                      </a:endParaRPr>
                    </a:p>
                  </a:txBody>
                  <a:tcPr anchor="ctr" horzOverflow="overflow"/>
                </a:tc>
                <a:tc>
                  <a:txBody>
                    <a:bodyPr/>
                    <a:lstStyle/>
                    <a:p>
                      <a:pPr marL="0" marR="0" lvl="0" indent="0" algn="ctr" defTabSz="914400" rtl="0" eaLnBrk="1" fontAlgn="base" latinLnBrk="0" hangingPunct="1">
                        <a:lnSpc>
                          <a:spcPct val="120000"/>
                        </a:lnSpc>
                        <a:spcBef>
                          <a:spcPct val="20000"/>
                        </a:spcBef>
                        <a:spcAft>
                          <a:spcPct val="0"/>
                        </a:spcAft>
                        <a:buClrTx/>
                        <a:buSzTx/>
                        <a:buFontTx/>
                        <a:buNone/>
                        <a:tabLst/>
                      </a:pPr>
                      <a:r>
                        <a:rPr kumimoji="1" lang="en-US" altLang="zh-TW" sz="2400" b="1" u="none" strike="noStrike" cap="none" normalizeH="0" baseline="0" smtClean="0">
                          <a:ln>
                            <a:noFill/>
                          </a:ln>
                          <a:effectLst/>
                        </a:rPr>
                        <a:t>Y</a:t>
                      </a:r>
                      <a:r>
                        <a:rPr kumimoji="1" lang="en-US" altLang="zh-TW" sz="2400" b="1" u="none" strike="noStrike" cap="none" normalizeH="0" baseline="-25000" smtClean="0">
                          <a:ln>
                            <a:noFill/>
                          </a:ln>
                          <a:effectLst/>
                        </a:rPr>
                        <a:t>n</a:t>
                      </a:r>
                      <a:endParaRPr kumimoji="1" lang="en-US" altLang="zh-TW" sz="2400" b="1" i="1" u="none" strike="noStrike" cap="none" normalizeH="0" baseline="-25000" smtClean="0">
                        <a:ln>
                          <a:noFill/>
                        </a:ln>
                        <a:solidFill>
                          <a:schemeClr val="tx1"/>
                        </a:solidFill>
                        <a:effectLst/>
                        <a:latin typeface="Times New Roman" pitchFamily="18" charset="0"/>
                        <a:ea typeface="全真粗明體" pitchFamily="49" charset="-120"/>
                      </a:endParaRPr>
                    </a:p>
                  </a:txBody>
                  <a:tcPr anchor="ctr" horzOverflow="overflow"/>
                </a:tc>
                <a:tc>
                  <a:txBody>
                    <a:bodyPr/>
                    <a:lstStyle/>
                    <a:p>
                      <a:pPr marL="0" marR="0" lvl="0" indent="0" algn="ctr" defTabSz="914400" rtl="0" eaLnBrk="1" fontAlgn="base" latinLnBrk="0" hangingPunct="1">
                        <a:lnSpc>
                          <a:spcPct val="120000"/>
                        </a:lnSpc>
                        <a:spcBef>
                          <a:spcPct val="20000"/>
                        </a:spcBef>
                        <a:spcAft>
                          <a:spcPct val="0"/>
                        </a:spcAft>
                        <a:buClrTx/>
                        <a:buSzTx/>
                        <a:buFontTx/>
                        <a:buNone/>
                        <a:tabLst/>
                      </a:pPr>
                      <a:r>
                        <a:rPr kumimoji="1" lang="en-US" altLang="zh-TW" sz="2400" b="1" u="none" strike="noStrike" cap="none" normalizeH="0" baseline="0" dirty="0" err="1" smtClean="0">
                          <a:ln>
                            <a:noFill/>
                          </a:ln>
                          <a:effectLst/>
                        </a:rPr>
                        <a:t>D</a:t>
                      </a:r>
                      <a:r>
                        <a:rPr kumimoji="1" lang="en-US" altLang="zh-TW" sz="2400" b="1" u="none" strike="noStrike" cap="none" normalizeH="0" baseline="-25000" dirty="0" err="1" smtClean="0">
                          <a:ln>
                            <a:noFill/>
                          </a:ln>
                          <a:effectLst/>
                        </a:rPr>
                        <a:t>n</a:t>
                      </a:r>
                      <a:r>
                        <a:rPr kumimoji="1" lang="en-US" altLang="zh-TW" sz="2400" b="1" u="none" strike="noStrike" cap="none" normalizeH="0" baseline="0" dirty="0" smtClean="0">
                          <a:ln>
                            <a:noFill/>
                          </a:ln>
                          <a:effectLst/>
                        </a:rPr>
                        <a:t>=</a:t>
                      </a:r>
                      <a:r>
                        <a:rPr kumimoji="1" lang="en-US" altLang="zh-TW" sz="2400" b="1" u="none" strike="noStrike" cap="none" normalizeH="0" baseline="0" dirty="0" err="1" smtClean="0">
                          <a:ln>
                            <a:noFill/>
                          </a:ln>
                          <a:effectLst/>
                        </a:rPr>
                        <a:t>X</a:t>
                      </a:r>
                      <a:r>
                        <a:rPr kumimoji="1" lang="en-US" altLang="zh-TW" sz="2400" b="1" u="none" strike="noStrike" cap="none" normalizeH="0" baseline="-25000" dirty="0" err="1" smtClean="0">
                          <a:ln>
                            <a:noFill/>
                          </a:ln>
                          <a:effectLst/>
                        </a:rPr>
                        <a:t>n</a:t>
                      </a:r>
                      <a:r>
                        <a:rPr kumimoji="1" lang="en-US" altLang="zh-TW" sz="2400" b="1" u="none" strike="noStrike" cap="none" normalizeH="0" baseline="0" dirty="0" err="1" smtClean="0">
                          <a:ln>
                            <a:noFill/>
                          </a:ln>
                          <a:effectLst/>
                        </a:rPr>
                        <a:t>–Y</a:t>
                      </a:r>
                      <a:r>
                        <a:rPr kumimoji="1" lang="en-US" altLang="zh-TW" sz="2400" b="1" u="none" strike="noStrike" cap="none" normalizeH="0" baseline="-25000" dirty="0" err="1" smtClean="0">
                          <a:ln>
                            <a:noFill/>
                          </a:ln>
                          <a:effectLst/>
                        </a:rPr>
                        <a:t>n</a:t>
                      </a:r>
                      <a:endParaRPr kumimoji="1" lang="en-US" altLang="zh-TW" sz="2400" b="1" i="1" u="none" strike="noStrike" cap="none" normalizeH="0" baseline="-25000" dirty="0" smtClean="0">
                        <a:ln>
                          <a:noFill/>
                        </a:ln>
                        <a:solidFill>
                          <a:schemeClr val="tx1"/>
                        </a:solidFill>
                        <a:effectLst/>
                        <a:latin typeface="Times New Roman" pitchFamily="18" charset="0"/>
                        <a:ea typeface="全真粗明體" pitchFamily="49" charset="-120"/>
                      </a:endParaRPr>
                    </a:p>
                  </a:txBody>
                  <a:tcPr anchor="ctr" horzOverflow="overflow"/>
                </a:tc>
              </a:tr>
            </a:tbl>
          </a:graphicData>
        </a:graphic>
      </p:graphicFrame>
    </p:spTree>
    <p:extLst>
      <p:ext uri="{BB962C8B-B14F-4D97-AF65-F5344CB8AC3E}">
        <p14:creationId xmlns:p14="http://schemas.microsoft.com/office/powerpoint/2010/main" val="175645524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日期版面配置區 2"/>
          <p:cNvSpPr>
            <a:spLocks noGrp="1"/>
          </p:cNvSpPr>
          <p:nvPr>
            <p:ph type="dt" sz="half" idx="10"/>
          </p:nvPr>
        </p:nvSpPr>
        <p:spPr/>
        <p:txBody>
          <a:bodyPr/>
          <a:lstStyle/>
          <a:p>
            <a:fld id="{D71CD840-0E89-4F4B-BFA1-A0D7B2F6A8BF}" type="datetime1">
              <a:rPr lang="zh-TW" altLang="en-US" smtClean="0"/>
              <a:pPr/>
              <a:t>2016/5/17</a:t>
            </a:fld>
            <a:endParaRPr lang="zh-TW" altLang="en-US"/>
          </a:p>
        </p:txBody>
      </p:sp>
      <p:sp>
        <p:nvSpPr>
          <p:cNvPr id="4" name="投影片編號版面配置區 3"/>
          <p:cNvSpPr>
            <a:spLocks noGrp="1"/>
          </p:cNvSpPr>
          <p:nvPr>
            <p:ph type="sldNum" sz="quarter" idx="12"/>
          </p:nvPr>
        </p:nvSpPr>
        <p:spPr/>
        <p:txBody>
          <a:bodyPr>
            <a:normAutofit/>
          </a:bodyPr>
          <a:lstStyle/>
          <a:p>
            <a:fld id="{43D239BD-6D61-4DFE-922F-7CBF9DF9EB54}" type="slidenum">
              <a:rPr lang="zh-TW" altLang="en-US" smtClean="0"/>
              <a:pPr/>
              <a:t>57</a:t>
            </a:fld>
            <a:endParaRPr lang="zh-TW" altLang="en-US"/>
          </a:p>
        </p:txBody>
      </p:sp>
      <p:sp>
        <p:nvSpPr>
          <p:cNvPr id="5" name="內容版面配置區 4"/>
          <p:cNvSpPr>
            <a:spLocks noGrp="1"/>
          </p:cNvSpPr>
          <p:nvPr>
            <p:ph sz="quarter" idx="1"/>
          </p:nvPr>
        </p:nvSpPr>
        <p:spPr/>
        <p:txBody>
          <a:bodyPr>
            <a:normAutofit/>
          </a:bodyPr>
          <a:lstStyle/>
          <a:p>
            <a:pPr>
              <a:lnSpc>
                <a:spcPct val="110000"/>
              </a:lnSpc>
            </a:pPr>
            <a:r>
              <a:rPr lang="zh-TW" altLang="en-US" sz="2800" b="1" dirty="0" smtClean="0"/>
              <a:t>設差異</a:t>
            </a:r>
            <a:r>
              <a:rPr lang="en-US" altLang="zh-TW" sz="2800" b="1" i="1" dirty="0" smtClean="0"/>
              <a:t>D</a:t>
            </a:r>
            <a:r>
              <a:rPr lang="en-US" altLang="zh-TW" sz="2800" b="1" i="1" baseline="-25000" dirty="0" smtClean="0"/>
              <a:t>i</a:t>
            </a:r>
            <a:r>
              <a:rPr lang="en-US" altLang="zh-TW" sz="2800" b="1" dirty="0" smtClean="0"/>
              <a:t>=</a:t>
            </a:r>
            <a:r>
              <a:rPr lang="en-US" altLang="zh-TW" sz="2800" b="1" i="1" dirty="0" smtClean="0"/>
              <a:t>X</a:t>
            </a:r>
            <a:r>
              <a:rPr lang="en-US" altLang="zh-TW" sz="2800" b="1" i="1" baseline="-25000" dirty="0" smtClean="0"/>
              <a:t>i</a:t>
            </a:r>
            <a:r>
              <a:rPr lang="en-US" altLang="zh-TW" sz="2800" b="1" dirty="0" smtClean="0">
                <a:latin typeface="Times New Roman"/>
              </a:rPr>
              <a:t>–</a:t>
            </a:r>
            <a:r>
              <a:rPr lang="en-US" altLang="zh-TW" sz="2800" b="1" i="1" dirty="0" smtClean="0"/>
              <a:t>Y</a:t>
            </a:r>
            <a:r>
              <a:rPr lang="en-US" altLang="zh-TW" sz="2800" b="1" i="1" baseline="-25000" dirty="0" smtClean="0"/>
              <a:t>i</a:t>
            </a:r>
            <a:r>
              <a:rPr lang="zh-TW" altLang="en-US" sz="2800" b="1" i="1" baseline="-25000" dirty="0" smtClean="0"/>
              <a:t>，</a:t>
            </a:r>
            <a:r>
              <a:rPr lang="zh-TW" altLang="en-US" sz="2800" b="1" dirty="0" smtClean="0"/>
              <a:t>假設差異</a:t>
            </a:r>
            <a:r>
              <a:rPr lang="en-US" altLang="zh-TW" sz="2800" b="1" i="1" dirty="0" smtClean="0"/>
              <a:t>D</a:t>
            </a:r>
            <a:r>
              <a:rPr lang="en-US" altLang="zh-TW" sz="2800" b="1" i="1" baseline="-25000" dirty="0" smtClean="0"/>
              <a:t>1</a:t>
            </a:r>
            <a:r>
              <a:rPr lang="en-US" altLang="zh-TW" sz="2800" b="1" i="1" dirty="0" smtClean="0"/>
              <a:t>,D</a:t>
            </a:r>
            <a:r>
              <a:rPr lang="en-US" altLang="zh-TW" sz="2800" b="1" i="1" baseline="-25000" dirty="0" smtClean="0"/>
              <a:t>2</a:t>
            </a:r>
            <a:r>
              <a:rPr lang="en-US" altLang="zh-TW" sz="2800" b="1" i="1" dirty="0" smtClean="0"/>
              <a:t>,…,</a:t>
            </a:r>
            <a:r>
              <a:rPr lang="en-US" altLang="zh-TW" sz="2800" b="1" i="1" dirty="0" err="1" smtClean="0"/>
              <a:t>D</a:t>
            </a:r>
            <a:r>
              <a:rPr lang="en-US" altLang="zh-TW" sz="2800" b="1" i="1" baseline="-25000" dirty="0" err="1" smtClean="0"/>
              <a:t>n</a:t>
            </a:r>
            <a:r>
              <a:rPr lang="zh-TW" altLang="en-US" sz="2800" b="1" dirty="0" smtClean="0"/>
              <a:t>是</a:t>
            </a:r>
            <a:r>
              <a:rPr lang="zh-TW" altLang="en-US" sz="2800" b="1" dirty="0" smtClean="0">
                <a:latin typeface="全真粗明體" pitchFamily="49" charset="-120"/>
              </a:rPr>
              <a:t>取自</a:t>
            </a:r>
            <a:r>
              <a:rPr lang="en-US" altLang="zh-TW" sz="2800" b="1" i="1" dirty="0" smtClean="0"/>
              <a:t>N</a:t>
            </a:r>
            <a:r>
              <a:rPr lang="en-US" altLang="zh-TW" sz="2800" b="1" dirty="0" smtClean="0"/>
              <a:t>(</a:t>
            </a:r>
            <a:r>
              <a:rPr lang="el-GR" altLang="zh-TW" sz="2800" b="1" dirty="0" smtClean="0"/>
              <a:t>μ</a:t>
            </a:r>
            <a:r>
              <a:rPr lang="en-US" altLang="zh-TW" sz="2800" b="1" i="1" baseline="-25000" dirty="0" smtClean="0"/>
              <a:t>D</a:t>
            </a:r>
            <a:r>
              <a:rPr lang="en-US" altLang="zh-TW" sz="2800" b="1" dirty="0" smtClean="0"/>
              <a:t>,</a:t>
            </a:r>
            <a:r>
              <a:rPr lang="el-GR" altLang="zh-TW" sz="2800" b="1" dirty="0" smtClean="0"/>
              <a:t>σ</a:t>
            </a:r>
            <a:r>
              <a:rPr lang="en-US" altLang="zh-TW" sz="2800" b="1" i="1" baseline="-25000" dirty="0" smtClean="0"/>
              <a:t>D</a:t>
            </a:r>
            <a:r>
              <a:rPr lang="en-US" altLang="zh-TW" sz="2800" b="1" i="1" baseline="30000" dirty="0" smtClean="0"/>
              <a:t>2</a:t>
            </a:r>
            <a:r>
              <a:rPr lang="en-US" altLang="zh-TW" sz="2800" b="1" dirty="0" smtClean="0"/>
              <a:t>)</a:t>
            </a:r>
            <a:r>
              <a:rPr lang="zh-TW" altLang="en-US" sz="2800" b="1" dirty="0" smtClean="0"/>
              <a:t>分配的一組隨機樣本，令</a:t>
            </a:r>
            <a:endParaRPr lang="zh-TW" altLang="en-US" sz="2800" b="1" dirty="0"/>
          </a:p>
        </p:txBody>
      </p:sp>
      <p:graphicFrame>
        <p:nvGraphicFramePr>
          <p:cNvPr id="125955" name="Object 3"/>
          <p:cNvGraphicFramePr>
            <a:graphicFrameLocks noChangeAspect="1"/>
          </p:cNvGraphicFramePr>
          <p:nvPr/>
        </p:nvGraphicFramePr>
        <p:xfrm>
          <a:off x="1043608" y="3861048"/>
          <a:ext cx="2871848" cy="864096"/>
        </p:xfrm>
        <a:graphic>
          <a:graphicData uri="http://schemas.openxmlformats.org/presentationml/2006/ole">
            <mc:AlternateContent xmlns:mc="http://schemas.openxmlformats.org/markup-compatibility/2006">
              <mc:Choice xmlns:v="urn:schemas-microsoft-com:vml" Requires="v">
                <p:oleObj spid="_x0000_s27672" name="Equation" r:id="rId3" imgW="1434960" imgH="431640" progId="Equation.DSMT4">
                  <p:embed/>
                </p:oleObj>
              </mc:Choice>
              <mc:Fallback>
                <p:oleObj name="Equation" r:id="rId3" imgW="1434960" imgH="43164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3608" y="3861048"/>
                        <a:ext cx="2871848" cy="864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25956" name="Object 4"/>
          <p:cNvGraphicFramePr>
            <a:graphicFrameLocks noChangeAspect="1"/>
          </p:cNvGraphicFramePr>
          <p:nvPr/>
        </p:nvGraphicFramePr>
        <p:xfrm>
          <a:off x="1043607" y="2996952"/>
          <a:ext cx="1421099" cy="792088"/>
        </p:xfrm>
        <a:graphic>
          <a:graphicData uri="http://schemas.openxmlformats.org/presentationml/2006/ole">
            <mc:AlternateContent xmlns:mc="http://schemas.openxmlformats.org/markup-compatibility/2006">
              <mc:Choice xmlns:v="urn:schemas-microsoft-com:vml" Requires="v">
                <p:oleObj spid="_x0000_s27673" name="Equation" r:id="rId5" imgW="774360" imgH="431640" progId="Equation.DSMT4">
                  <p:embed/>
                </p:oleObj>
              </mc:Choice>
              <mc:Fallback>
                <p:oleObj name="Equation" r:id="rId5" imgW="774360" imgH="43164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43607" y="2996952"/>
                        <a:ext cx="1421099" cy="79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9" name="文字方塊 8"/>
          <p:cNvSpPr txBox="1"/>
          <p:nvPr/>
        </p:nvSpPr>
        <p:spPr>
          <a:xfrm>
            <a:off x="2771800" y="3121804"/>
            <a:ext cx="2339102" cy="523220"/>
          </a:xfrm>
          <a:prstGeom prst="rect">
            <a:avLst/>
          </a:prstGeom>
          <a:noFill/>
        </p:spPr>
        <p:txBody>
          <a:bodyPr wrap="none" rtlCol="0">
            <a:spAutoFit/>
          </a:bodyPr>
          <a:lstStyle/>
          <a:p>
            <a:r>
              <a:rPr lang="zh-TW" altLang="en-US" sz="2800" b="1" dirty="0" smtClean="0"/>
              <a:t>差異的平均數</a:t>
            </a:r>
            <a:endParaRPr lang="zh-TW" altLang="en-US" sz="2800" b="1" dirty="0"/>
          </a:p>
        </p:txBody>
      </p:sp>
      <p:sp>
        <p:nvSpPr>
          <p:cNvPr id="10" name="文字方塊 9"/>
          <p:cNvSpPr txBox="1"/>
          <p:nvPr/>
        </p:nvSpPr>
        <p:spPr>
          <a:xfrm>
            <a:off x="4139952" y="4005064"/>
            <a:ext cx="2339102" cy="523220"/>
          </a:xfrm>
          <a:prstGeom prst="rect">
            <a:avLst/>
          </a:prstGeom>
          <a:noFill/>
        </p:spPr>
        <p:txBody>
          <a:bodyPr wrap="none" rtlCol="0">
            <a:spAutoFit/>
          </a:bodyPr>
          <a:lstStyle/>
          <a:p>
            <a:r>
              <a:rPr lang="zh-TW" altLang="en-US" sz="2800" b="1" dirty="0" smtClean="0"/>
              <a:t>差異的變異數</a:t>
            </a:r>
            <a:endParaRPr lang="zh-TW" altLang="en-US" sz="2800" b="1" dirty="0"/>
          </a:p>
        </p:txBody>
      </p:sp>
    </p:spTree>
    <p:extLst>
      <p:ext uri="{BB962C8B-B14F-4D97-AF65-F5344CB8AC3E}">
        <p14:creationId xmlns:p14="http://schemas.microsoft.com/office/powerpoint/2010/main" val="114944738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b="1" dirty="0" smtClean="0"/>
              <a:t>檢定統計量與抽樣分配</a:t>
            </a:r>
            <a:endParaRPr lang="zh-TW" altLang="en-US" dirty="0"/>
          </a:p>
        </p:txBody>
      </p:sp>
      <p:sp>
        <p:nvSpPr>
          <p:cNvPr id="3" name="日期版面配置區 2"/>
          <p:cNvSpPr>
            <a:spLocks noGrp="1"/>
          </p:cNvSpPr>
          <p:nvPr>
            <p:ph type="dt" sz="half" idx="10"/>
          </p:nvPr>
        </p:nvSpPr>
        <p:spPr/>
        <p:txBody>
          <a:bodyPr/>
          <a:lstStyle/>
          <a:p>
            <a:fld id="{D71CD840-0E89-4F4B-BFA1-A0D7B2F6A8BF}" type="datetime1">
              <a:rPr lang="zh-TW" altLang="en-US" smtClean="0"/>
              <a:pPr/>
              <a:t>2016/5/17</a:t>
            </a:fld>
            <a:endParaRPr lang="zh-TW" altLang="en-US"/>
          </a:p>
        </p:txBody>
      </p:sp>
      <p:sp>
        <p:nvSpPr>
          <p:cNvPr id="4" name="投影片編號版面配置區 3"/>
          <p:cNvSpPr>
            <a:spLocks noGrp="1"/>
          </p:cNvSpPr>
          <p:nvPr>
            <p:ph type="sldNum" sz="quarter" idx="12"/>
          </p:nvPr>
        </p:nvSpPr>
        <p:spPr/>
        <p:txBody>
          <a:bodyPr>
            <a:normAutofit/>
          </a:bodyPr>
          <a:lstStyle/>
          <a:p>
            <a:fld id="{43D239BD-6D61-4DFE-922F-7CBF9DF9EB54}" type="slidenum">
              <a:rPr lang="zh-TW" altLang="en-US" smtClean="0"/>
              <a:pPr/>
              <a:t>58</a:t>
            </a:fld>
            <a:endParaRPr lang="zh-TW" altLang="en-US"/>
          </a:p>
        </p:txBody>
      </p:sp>
      <p:sp>
        <p:nvSpPr>
          <p:cNvPr id="5" name="內容版面配置區 4"/>
          <p:cNvSpPr>
            <a:spLocks noGrp="1"/>
          </p:cNvSpPr>
          <p:nvPr>
            <p:ph sz="quarter" idx="1"/>
          </p:nvPr>
        </p:nvSpPr>
        <p:spPr/>
        <p:txBody>
          <a:bodyPr>
            <a:normAutofit lnSpcReduction="10000"/>
          </a:bodyPr>
          <a:lstStyle/>
          <a:p>
            <a:r>
              <a:rPr lang="zh-TW" altLang="zh-TW" sz="2800" b="1" dirty="0" smtClean="0"/>
              <a:t>檢定統計量：</a:t>
            </a:r>
          </a:p>
          <a:p>
            <a:endParaRPr lang="zh-TW" altLang="zh-TW" sz="2800" b="1" dirty="0" smtClean="0"/>
          </a:p>
          <a:p>
            <a:endParaRPr lang="zh-TW" altLang="zh-TW" sz="2800" b="1" dirty="0" smtClean="0"/>
          </a:p>
          <a:p>
            <a:endParaRPr lang="zh-TW" altLang="zh-TW" sz="2800" b="1" dirty="0" smtClean="0"/>
          </a:p>
          <a:p>
            <a:r>
              <a:rPr lang="zh-TW" altLang="zh-TW" sz="2800" b="1" dirty="0" smtClean="0"/>
              <a:t>檢定統計量</a:t>
            </a:r>
            <a:r>
              <a:rPr lang="en-US" altLang="zh-TW" sz="2800" b="1" dirty="0" smtClean="0"/>
              <a:t> t </a:t>
            </a:r>
            <a:r>
              <a:rPr lang="zh-TW" altLang="zh-TW" sz="2800" b="1" dirty="0" smtClean="0"/>
              <a:t>的機率分配是自由度為 </a:t>
            </a:r>
            <a:r>
              <a:rPr lang="en-US" altLang="zh-TW" sz="2800" b="1" i="1" dirty="0" smtClean="0"/>
              <a:t>n</a:t>
            </a:r>
            <a:r>
              <a:rPr lang="en-US" altLang="zh-TW" sz="2800" b="1" dirty="0" smtClean="0"/>
              <a:t> - 1</a:t>
            </a:r>
            <a:r>
              <a:rPr lang="en-US" altLang="zh-TW" sz="2800" b="1" dirty="0" smtClean="0">
                <a:effectLst>
                  <a:outerShdw blurRad="50800" dist="38100" algn="tr" rotWithShape="0">
                    <a:prstClr val="black">
                      <a:alpha val="40000"/>
                    </a:prstClr>
                  </a:outerShdw>
                </a:effectLst>
              </a:rPr>
              <a:t> </a:t>
            </a:r>
            <a:r>
              <a:rPr lang="zh-TW" altLang="zh-TW" sz="2800" b="1" dirty="0" smtClean="0"/>
              <a:t>的</a:t>
            </a:r>
            <a:r>
              <a:rPr lang="en-US" altLang="zh-TW" sz="2800" b="1" dirty="0" smtClean="0"/>
              <a:t> </a:t>
            </a:r>
            <a:r>
              <a:rPr lang="en-US" altLang="zh-TW" sz="2800" b="1" i="1" dirty="0" smtClean="0"/>
              <a:t>t </a:t>
            </a:r>
            <a:r>
              <a:rPr lang="zh-TW" altLang="zh-TW" sz="2800" b="1" dirty="0" smtClean="0"/>
              <a:t>分配</a:t>
            </a:r>
            <a:r>
              <a:rPr lang="zh-TW" altLang="zh-TW" sz="2800" dirty="0" smtClean="0"/>
              <a:t>。</a:t>
            </a:r>
            <a:endParaRPr lang="en-US" altLang="zh-TW" sz="2800" dirty="0" smtClean="0"/>
          </a:p>
          <a:p>
            <a:pPr>
              <a:buFontTx/>
              <a:buChar char="•"/>
            </a:pPr>
            <a:r>
              <a:rPr lang="el-GR" altLang="zh-TW" sz="2800" b="1" dirty="0" smtClean="0">
                <a:latin typeface="+mj-ea"/>
                <a:ea typeface="+mj-ea"/>
                <a:cs typeface="Times New Roman" pitchFamily="18" charset="0"/>
              </a:rPr>
              <a:t>μ</a:t>
            </a:r>
            <a:r>
              <a:rPr lang="en-US" altLang="zh-TW" sz="2800" b="1" baseline="-25000" dirty="0" smtClean="0">
                <a:latin typeface="+mj-ea"/>
                <a:ea typeface="+mj-ea"/>
                <a:cs typeface="Times New Roman" pitchFamily="18" charset="0"/>
              </a:rPr>
              <a:t>D</a:t>
            </a:r>
            <a:r>
              <a:rPr lang="en-US" altLang="zh-TW" sz="2800" b="1" dirty="0" smtClean="0">
                <a:latin typeface="+mj-ea"/>
                <a:ea typeface="+mj-ea"/>
                <a:cs typeface="Times New Roman" pitchFamily="18" charset="0"/>
              </a:rPr>
              <a:t>= </a:t>
            </a:r>
            <a:r>
              <a:rPr lang="el-GR" altLang="zh-TW" sz="2800" b="1" dirty="0" smtClean="0">
                <a:latin typeface="+mj-ea"/>
                <a:ea typeface="+mj-ea"/>
                <a:cs typeface="Times New Roman" pitchFamily="18" charset="0"/>
              </a:rPr>
              <a:t>μ</a:t>
            </a:r>
            <a:r>
              <a:rPr lang="en-US" altLang="zh-TW" sz="2800" b="1" baseline="-25000" dirty="0" smtClean="0">
                <a:latin typeface="+mj-ea"/>
                <a:ea typeface="+mj-ea"/>
                <a:cs typeface="Times New Roman" pitchFamily="18" charset="0"/>
              </a:rPr>
              <a:t>1</a:t>
            </a:r>
            <a:r>
              <a:rPr lang="en-US" altLang="zh-TW" sz="2800" b="1" dirty="0" smtClean="0">
                <a:latin typeface="+mj-ea"/>
                <a:ea typeface="+mj-ea"/>
                <a:cs typeface="Times New Roman" pitchFamily="18" charset="0"/>
              </a:rPr>
              <a:t>- </a:t>
            </a:r>
            <a:r>
              <a:rPr lang="el-GR" altLang="zh-TW" sz="2800" b="1" dirty="0" smtClean="0">
                <a:latin typeface="+mj-ea"/>
                <a:ea typeface="+mj-ea"/>
                <a:cs typeface="Times New Roman" pitchFamily="18" charset="0"/>
              </a:rPr>
              <a:t>μ</a:t>
            </a:r>
            <a:r>
              <a:rPr lang="en-US" altLang="zh-TW" sz="2800" b="1" baseline="-25000" dirty="0" smtClean="0">
                <a:latin typeface="+mj-ea"/>
                <a:ea typeface="+mj-ea"/>
                <a:cs typeface="Times New Roman" pitchFamily="18" charset="0"/>
              </a:rPr>
              <a:t>2</a:t>
            </a:r>
            <a:r>
              <a:rPr lang="en-US" altLang="zh-TW" sz="2800" b="1" dirty="0" smtClean="0">
                <a:latin typeface="+mj-ea"/>
                <a:ea typeface="+mj-ea"/>
                <a:cs typeface="Times New Roman" pitchFamily="18" charset="0"/>
              </a:rPr>
              <a:t> </a:t>
            </a:r>
            <a:r>
              <a:rPr lang="zh-TW" altLang="en-US" sz="2800" b="1" dirty="0" smtClean="0">
                <a:latin typeface="+mj-ea"/>
                <a:ea typeface="+mj-ea"/>
              </a:rPr>
              <a:t>即表示兩種處理效果</a:t>
            </a:r>
            <a:r>
              <a:rPr lang="en-US" altLang="zh-TW" sz="2800" b="1" dirty="0" smtClean="0">
                <a:latin typeface="+mj-ea"/>
                <a:ea typeface="+mj-ea"/>
              </a:rPr>
              <a:t>(</a:t>
            </a:r>
            <a:r>
              <a:rPr lang="zh-TW" altLang="en-US" sz="2800" b="1" dirty="0" smtClean="0">
                <a:latin typeface="+mj-ea"/>
                <a:ea typeface="+mj-ea"/>
              </a:rPr>
              <a:t>前後</a:t>
            </a:r>
            <a:r>
              <a:rPr lang="en-US" altLang="zh-TW" sz="2800" b="1" dirty="0" smtClean="0">
                <a:latin typeface="+mj-ea"/>
                <a:ea typeface="+mj-ea"/>
              </a:rPr>
              <a:t>)</a:t>
            </a:r>
            <a:r>
              <a:rPr lang="zh-TW" altLang="en-US" sz="2800" b="1" dirty="0" smtClean="0">
                <a:latin typeface="+mj-ea"/>
                <a:ea typeface="+mj-ea"/>
              </a:rPr>
              <a:t>差異之平均數</a:t>
            </a:r>
          </a:p>
          <a:p>
            <a:pPr>
              <a:buFontTx/>
              <a:buChar char="•"/>
            </a:pPr>
            <a:r>
              <a:rPr lang="zh-TW" altLang="en-US" sz="2800" b="1" dirty="0" smtClean="0">
                <a:latin typeface="+mj-ea"/>
                <a:ea typeface="+mj-ea"/>
              </a:rPr>
              <a:t>若</a:t>
            </a:r>
            <a:r>
              <a:rPr lang="el-GR" altLang="zh-TW" sz="2800" b="1" dirty="0" smtClean="0">
                <a:latin typeface="+mj-ea"/>
                <a:ea typeface="+mj-ea"/>
              </a:rPr>
              <a:t>μ</a:t>
            </a:r>
            <a:r>
              <a:rPr lang="en-US" altLang="zh-TW" sz="2800" b="1" baseline="-25000" dirty="0" smtClean="0">
                <a:latin typeface="+mj-ea"/>
                <a:ea typeface="+mj-ea"/>
              </a:rPr>
              <a:t>D</a:t>
            </a:r>
            <a:r>
              <a:rPr lang="en-US" altLang="zh-TW" sz="2800" b="1" dirty="0" smtClean="0">
                <a:latin typeface="+mj-ea"/>
                <a:ea typeface="+mj-ea"/>
              </a:rPr>
              <a:t>= 0 </a:t>
            </a:r>
            <a:r>
              <a:rPr lang="zh-TW" altLang="en-US" sz="2800" b="1" dirty="0" smtClean="0">
                <a:latin typeface="+mj-ea"/>
                <a:ea typeface="+mj-ea"/>
              </a:rPr>
              <a:t>則表示兩種處理方式是相等的</a:t>
            </a:r>
            <a:r>
              <a:rPr lang="en-US" altLang="zh-TW" sz="2800" b="1" dirty="0" smtClean="0">
                <a:latin typeface="+mj-ea"/>
                <a:ea typeface="+mj-ea"/>
              </a:rPr>
              <a:t>(</a:t>
            </a:r>
            <a:r>
              <a:rPr lang="zh-TW" altLang="en-US" sz="2800" b="1" dirty="0" smtClean="0">
                <a:latin typeface="+mj-ea"/>
                <a:ea typeface="+mj-ea"/>
              </a:rPr>
              <a:t>前後沒有差異</a:t>
            </a:r>
            <a:r>
              <a:rPr lang="en-US" altLang="zh-TW" sz="2800" b="1" dirty="0" smtClean="0">
                <a:latin typeface="+mj-ea"/>
                <a:ea typeface="+mj-ea"/>
              </a:rPr>
              <a:t>)</a:t>
            </a:r>
            <a:r>
              <a:rPr lang="zh-TW" altLang="el-GR" sz="2800" b="1" dirty="0" smtClean="0">
                <a:latin typeface="+mj-ea"/>
                <a:ea typeface="+mj-ea"/>
              </a:rPr>
              <a:t>，若為正數則表示處理</a:t>
            </a:r>
            <a:r>
              <a:rPr lang="en-US" altLang="zh-TW" sz="2800" b="1" dirty="0" smtClean="0">
                <a:latin typeface="+mj-ea"/>
                <a:ea typeface="+mj-ea"/>
              </a:rPr>
              <a:t>1</a:t>
            </a:r>
            <a:r>
              <a:rPr lang="zh-TW" altLang="en-US" sz="2800" b="1" dirty="0" smtClean="0">
                <a:latin typeface="+mj-ea"/>
                <a:ea typeface="+mj-ea"/>
              </a:rPr>
              <a:t>平均反應值大於處理</a:t>
            </a:r>
            <a:r>
              <a:rPr lang="en-US" altLang="zh-TW" sz="2800" b="1" dirty="0" smtClean="0">
                <a:latin typeface="+mj-ea"/>
                <a:ea typeface="+mj-ea"/>
              </a:rPr>
              <a:t>2(</a:t>
            </a:r>
            <a:r>
              <a:rPr lang="zh-TW" altLang="en-US" sz="2800" b="1" dirty="0" smtClean="0">
                <a:latin typeface="+mj-ea"/>
              </a:rPr>
              <a:t>前</a:t>
            </a:r>
            <a:r>
              <a:rPr lang="en-US" altLang="zh-TW" sz="2800" b="1" dirty="0" smtClean="0">
                <a:latin typeface="+mj-ea"/>
              </a:rPr>
              <a:t>&gt;</a:t>
            </a:r>
            <a:r>
              <a:rPr lang="zh-TW" altLang="en-US" sz="2800" b="1" dirty="0" smtClean="0">
                <a:latin typeface="+mj-ea"/>
              </a:rPr>
              <a:t>後</a:t>
            </a:r>
            <a:r>
              <a:rPr lang="en-US" altLang="zh-TW" sz="2800" b="1" dirty="0" smtClean="0">
                <a:latin typeface="+mj-ea"/>
                <a:ea typeface="+mj-ea"/>
              </a:rPr>
              <a:t>)</a:t>
            </a:r>
            <a:endParaRPr lang="el-GR" altLang="zh-TW" sz="2800" b="1" dirty="0" smtClean="0">
              <a:latin typeface="+mj-ea"/>
              <a:ea typeface="+mj-ea"/>
            </a:endParaRPr>
          </a:p>
          <a:p>
            <a:endParaRPr lang="en-US" altLang="zh-TW" sz="2800" dirty="0" smtClean="0"/>
          </a:p>
          <a:p>
            <a:endParaRPr lang="zh-TW" altLang="zh-TW" dirty="0" smtClean="0"/>
          </a:p>
          <a:p>
            <a:endParaRPr lang="zh-TW" altLang="en-US" dirty="0"/>
          </a:p>
        </p:txBody>
      </p:sp>
      <p:graphicFrame>
        <p:nvGraphicFramePr>
          <p:cNvPr id="14342" name="Object 6"/>
          <p:cNvGraphicFramePr>
            <a:graphicFrameLocks noChangeAspect="1"/>
          </p:cNvGraphicFramePr>
          <p:nvPr/>
        </p:nvGraphicFramePr>
        <p:xfrm>
          <a:off x="3131840" y="1988840"/>
          <a:ext cx="1848917" cy="1224318"/>
        </p:xfrm>
        <a:graphic>
          <a:graphicData uri="http://schemas.openxmlformats.org/presentationml/2006/ole">
            <mc:AlternateContent xmlns:mc="http://schemas.openxmlformats.org/markup-compatibility/2006">
              <mc:Choice xmlns:v="urn:schemas-microsoft-com:vml" Requires="v">
                <p:oleObj spid="_x0000_s28685" name="Equation" r:id="rId3" imgW="1091880" imgH="723600" progId="Equation.DSMT4">
                  <p:embed/>
                </p:oleObj>
              </mc:Choice>
              <mc:Fallback>
                <p:oleObj name="Equation" r:id="rId3" imgW="1091880" imgH="7236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31840" y="1988840"/>
                        <a:ext cx="1848917" cy="1224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853739763"/>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t>決策法則</a:t>
            </a:r>
            <a:endParaRPr lang="zh-TW" altLang="en-US" b="1" dirty="0"/>
          </a:p>
        </p:txBody>
      </p:sp>
      <p:sp>
        <p:nvSpPr>
          <p:cNvPr id="3" name="日期版面配置區 2"/>
          <p:cNvSpPr>
            <a:spLocks noGrp="1"/>
          </p:cNvSpPr>
          <p:nvPr>
            <p:ph type="dt" sz="half" idx="10"/>
          </p:nvPr>
        </p:nvSpPr>
        <p:spPr/>
        <p:txBody>
          <a:bodyPr/>
          <a:lstStyle/>
          <a:p>
            <a:fld id="{D71CD840-0E89-4F4B-BFA1-A0D7B2F6A8BF}" type="datetime1">
              <a:rPr lang="zh-TW" altLang="en-US" smtClean="0"/>
              <a:pPr/>
              <a:t>2016/5/17</a:t>
            </a:fld>
            <a:endParaRPr lang="zh-TW" altLang="en-US"/>
          </a:p>
        </p:txBody>
      </p:sp>
      <p:sp>
        <p:nvSpPr>
          <p:cNvPr id="4" name="投影片編號版面配置區 3"/>
          <p:cNvSpPr>
            <a:spLocks noGrp="1"/>
          </p:cNvSpPr>
          <p:nvPr>
            <p:ph type="sldNum" sz="quarter" idx="12"/>
          </p:nvPr>
        </p:nvSpPr>
        <p:spPr/>
        <p:txBody>
          <a:bodyPr>
            <a:normAutofit/>
          </a:bodyPr>
          <a:lstStyle/>
          <a:p>
            <a:fld id="{43D239BD-6D61-4DFE-922F-7CBF9DF9EB54}" type="slidenum">
              <a:rPr lang="zh-TW" altLang="en-US" smtClean="0"/>
              <a:pPr/>
              <a:t>59</a:t>
            </a:fld>
            <a:endParaRPr lang="zh-TW" altLang="en-US"/>
          </a:p>
        </p:txBody>
      </p:sp>
      <p:sp>
        <p:nvSpPr>
          <p:cNvPr id="5" name="內容版面配置區 4"/>
          <p:cNvSpPr>
            <a:spLocks noGrp="1"/>
          </p:cNvSpPr>
          <p:nvPr>
            <p:ph sz="quarter" idx="1"/>
          </p:nvPr>
        </p:nvSpPr>
        <p:spPr>
          <a:xfrm>
            <a:off x="611560" y="1628800"/>
            <a:ext cx="8153400" cy="4495800"/>
          </a:xfrm>
        </p:spPr>
        <p:txBody>
          <a:bodyPr>
            <a:normAutofit/>
          </a:bodyPr>
          <a:lstStyle/>
          <a:p>
            <a:pPr>
              <a:spcBef>
                <a:spcPts val="0"/>
              </a:spcBef>
            </a:pPr>
            <a:r>
              <a:rPr lang="zh-TW" altLang="en-US" sz="2800" b="1" dirty="0" smtClean="0"/>
              <a:t>決策</a:t>
            </a:r>
            <a:r>
              <a:rPr lang="zh-TW" altLang="zh-TW" sz="2800" b="1" dirty="0" smtClean="0"/>
              <a:t>法則：</a:t>
            </a:r>
            <a:r>
              <a:rPr lang="en-US" altLang="zh-TW" sz="2800" b="1" dirty="0" smtClean="0"/>
              <a:t> </a:t>
            </a:r>
            <a:r>
              <a:rPr lang="en-US" altLang="zh-TW" sz="2800" b="1" i="1" dirty="0" smtClean="0"/>
              <a:t>p</a:t>
            </a:r>
            <a:r>
              <a:rPr lang="en-US" altLang="zh-TW" sz="2800" b="1" dirty="0" smtClean="0"/>
              <a:t> </a:t>
            </a:r>
            <a:r>
              <a:rPr lang="zh-TW" altLang="zh-TW" sz="2800" b="1" dirty="0" smtClean="0"/>
              <a:t>值法</a:t>
            </a:r>
          </a:p>
          <a:p>
            <a:pPr>
              <a:spcBef>
                <a:spcPts val="0"/>
              </a:spcBef>
              <a:buNone/>
            </a:pPr>
            <a:r>
              <a:rPr lang="zh-TW" altLang="en-US" sz="2800" b="1" dirty="0" smtClean="0"/>
              <a:t>       </a:t>
            </a:r>
            <a:r>
              <a:rPr lang="zh-TW" altLang="zh-TW" sz="2800" b="1" dirty="0" smtClean="0"/>
              <a:t>若</a:t>
            </a:r>
            <a:r>
              <a:rPr lang="en-US" altLang="zh-TW" sz="2800" b="1" dirty="0" smtClean="0"/>
              <a:t> </a:t>
            </a:r>
            <a:r>
              <a:rPr lang="en-US" altLang="zh-TW" sz="2800" b="1" i="1" dirty="0" smtClean="0"/>
              <a:t>p</a:t>
            </a:r>
            <a:r>
              <a:rPr lang="en-US" altLang="zh-TW" sz="2800" b="1" dirty="0" smtClean="0"/>
              <a:t> </a:t>
            </a:r>
            <a:r>
              <a:rPr lang="zh-TW" altLang="zh-TW" sz="2800" b="1" dirty="0" smtClean="0"/>
              <a:t>值 </a:t>
            </a:r>
            <a:r>
              <a:rPr lang="en-US" altLang="zh-TW" sz="2800" b="1" dirty="0" smtClean="0"/>
              <a:t>&lt; α</a:t>
            </a:r>
            <a:r>
              <a:rPr lang="en-US" altLang="zh-TW" sz="2800" b="1" i="1" dirty="0" smtClean="0"/>
              <a:t> </a:t>
            </a:r>
            <a:r>
              <a:rPr lang="zh-TW" altLang="zh-TW" sz="2800" b="1" dirty="0" smtClean="0"/>
              <a:t>，則拒絕</a:t>
            </a:r>
            <a:r>
              <a:rPr lang="en-US" altLang="zh-TW" sz="2800" b="1" dirty="0" smtClean="0">
                <a:effectLst>
                  <a:outerShdw blurRad="50800" dist="38100" algn="tr" rotWithShape="0">
                    <a:prstClr val="black">
                      <a:alpha val="40000"/>
                    </a:prstClr>
                  </a:outerShdw>
                </a:effectLst>
              </a:rPr>
              <a:t> </a:t>
            </a:r>
            <a:r>
              <a:rPr lang="en-US" altLang="zh-TW" sz="2800" b="1" i="1" dirty="0" smtClean="0"/>
              <a:t>H</a:t>
            </a:r>
            <a:r>
              <a:rPr lang="en-US" altLang="zh-TW" sz="2800" b="1" baseline="-25000" dirty="0" smtClean="0"/>
              <a:t>0</a:t>
            </a:r>
          </a:p>
          <a:p>
            <a:pPr>
              <a:spcBef>
                <a:spcPts val="0"/>
              </a:spcBef>
            </a:pPr>
            <a:endParaRPr lang="en-US" altLang="zh-TW" sz="2800" b="1" baseline="-25000" dirty="0" smtClean="0"/>
          </a:p>
          <a:p>
            <a:pPr>
              <a:spcBef>
                <a:spcPts val="0"/>
              </a:spcBef>
            </a:pPr>
            <a:r>
              <a:rPr lang="zh-TW" altLang="en-US" sz="2800" b="1" dirty="0" smtClean="0"/>
              <a:t>決策</a:t>
            </a:r>
            <a:r>
              <a:rPr lang="zh-TW" altLang="zh-TW" sz="2800" b="1" dirty="0" smtClean="0"/>
              <a:t>法則：</a:t>
            </a:r>
            <a:r>
              <a:rPr lang="en-US" altLang="zh-TW" sz="2800" b="1" dirty="0" smtClean="0"/>
              <a:t> </a:t>
            </a:r>
            <a:r>
              <a:rPr lang="zh-TW" altLang="zh-TW" sz="2800" b="1" dirty="0" smtClean="0"/>
              <a:t>臨界值法</a:t>
            </a:r>
            <a:endParaRPr lang="zh-TW" altLang="zh-TW" sz="2800" b="1" dirty="0"/>
          </a:p>
        </p:txBody>
      </p:sp>
      <p:sp>
        <p:nvSpPr>
          <p:cNvPr id="132113" name="Text Box 17"/>
          <p:cNvSpPr txBox="1">
            <a:spLocks noChangeArrowheads="1"/>
          </p:cNvSpPr>
          <p:nvPr/>
        </p:nvSpPr>
        <p:spPr bwMode="auto">
          <a:xfrm>
            <a:off x="4211960" y="4221088"/>
            <a:ext cx="3584636" cy="523220"/>
          </a:xfrm>
          <a:prstGeom prst="rect">
            <a:avLst/>
          </a:prstGeom>
          <a:noFill/>
          <a:ln>
            <a:noFill/>
          </a:ln>
          <a:effectLst/>
          <a:extLst/>
        </p:spPr>
        <p:txBody>
          <a:bodyPr vert="horz" wrap="non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zh-TW" sz="2800" b="0" i="0" u="none" strike="noStrike" cap="none" normalizeH="0" baseline="0" dirty="0" smtClean="0">
                <a:ln>
                  <a:noFill/>
                </a:ln>
                <a:solidFill>
                  <a:schemeClr val="tx1"/>
                </a:solidFill>
                <a:effectLst/>
                <a:latin typeface="+mj-ea"/>
                <a:ea typeface="+mj-ea"/>
                <a:cs typeface="新細明體" pitchFamily="18" charset="-120"/>
              </a:rPr>
              <a:t>若</a:t>
            </a:r>
            <a:r>
              <a:rPr kumimoji="1" lang="en-US" altLang="zh-TW" sz="2800" b="0" i="1" u="none" strike="noStrike" cap="none" normalizeH="0" baseline="0" dirty="0" smtClean="0">
                <a:ln>
                  <a:noFill/>
                </a:ln>
                <a:solidFill>
                  <a:schemeClr val="tx1"/>
                </a:solidFill>
                <a:effectLst/>
                <a:latin typeface="+mj-ea"/>
                <a:ea typeface="+mj-ea"/>
                <a:cs typeface="新細明體" pitchFamily="18" charset="-120"/>
              </a:rPr>
              <a:t>t</a:t>
            </a:r>
            <a:r>
              <a:rPr kumimoji="1" lang="en-US" altLang="zh-TW" sz="2800" b="0" i="0" u="none" strike="noStrike" cap="none" normalizeH="0" baseline="0" dirty="0" smtClean="0">
                <a:ln>
                  <a:noFill/>
                </a:ln>
                <a:solidFill>
                  <a:schemeClr val="tx1"/>
                </a:solidFill>
                <a:effectLst/>
                <a:latin typeface="+mj-ea"/>
                <a:ea typeface="+mj-ea"/>
                <a:cs typeface="新細明體" pitchFamily="18" charset="-120"/>
              </a:rPr>
              <a:t> </a:t>
            </a:r>
            <a:r>
              <a:rPr kumimoji="1" lang="zh-TW" altLang="zh-TW" sz="2800" b="0" i="0" u="none" strike="noStrike" cap="none" normalizeH="0" baseline="0" dirty="0" smtClean="0">
                <a:ln>
                  <a:noFill/>
                </a:ln>
                <a:solidFill>
                  <a:schemeClr val="tx1"/>
                </a:solidFill>
                <a:effectLst/>
                <a:latin typeface="+mj-ea"/>
                <a:ea typeface="+mj-ea"/>
                <a:cs typeface="新細明體" pitchFamily="18" charset="-120"/>
              </a:rPr>
              <a:t> </a:t>
            </a:r>
            <a:r>
              <a:rPr kumimoji="1" lang="en-US" altLang="zh-TW" sz="2800" dirty="0" smtClean="0">
                <a:latin typeface="+mj-ea"/>
                <a:ea typeface="+mj-ea"/>
                <a:cs typeface="新細明體" pitchFamily="18" charset="-120"/>
              </a:rPr>
              <a:t>&gt;</a:t>
            </a:r>
            <a:r>
              <a:rPr kumimoji="1" lang="zh-TW" altLang="zh-TW" sz="2800" b="0" i="0" u="none" strike="noStrike" cap="none" normalizeH="0" baseline="0" dirty="0" smtClean="0">
                <a:ln>
                  <a:noFill/>
                </a:ln>
                <a:solidFill>
                  <a:schemeClr val="tx1"/>
                </a:solidFill>
                <a:effectLst/>
                <a:latin typeface="+mj-ea"/>
                <a:ea typeface="+mj-ea"/>
                <a:cs typeface="新細明體" pitchFamily="18" charset="-120"/>
              </a:rPr>
              <a:t> </a:t>
            </a:r>
            <a:r>
              <a:rPr kumimoji="1" lang="en-US" altLang="zh-TW" sz="2800" b="0" i="1" u="none" strike="noStrike" cap="none" normalizeH="0" baseline="0" dirty="0" err="1" smtClean="0">
                <a:ln>
                  <a:noFill/>
                </a:ln>
                <a:solidFill>
                  <a:schemeClr val="tx1"/>
                </a:solidFill>
                <a:effectLst/>
                <a:latin typeface="+mj-ea"/>
                <a:ea typeface="+mj-ea"/>
                <a:cs typeface="新細明體" pitchFamily="18" charset="-120"/>
              </a:rPr>
              <a:t>t</a:t>
            </a:r>
            <a:r>
              <a:rPr kumimoji="1" lang="en-US" altLang="zh-TW" sz="2800" b="0" i="1" u="none" strike="noStrike" cap="none" normalizeH="0" baseline="-25000" dirty="0" err="1" smtClean="0">
                <a:ln>
                  <a:noFill/>
                </a:ln>
                <a:solidFill>
                  <a:schemeClr val="tx1"/>
                </a:solidFill>
                <a:effectLst/>
                <a:latin typeface="+mj-ea"/>
                <a:ea typeface="+mj-ea"/>
                <a:cs typeface="新細明體" pitchFamily="18" charset="-120"/>
              </a:rPr>
              <a:t>α</a:t>
            </a:r>
            <a:r>
              <a:rPr kumimoji="1" lang="zh-TW" altLang="zh-TW" sz="2800" b="0" i="0" u="none" strike="noStrike" cap="none" normalizeH="0" baseline="-25000" dirty="0" smtClean="0">
                <a:ln>
                  <a:noFill/>
                </a:ln>
                <a:solidFill>
                  <a:schemeClr val="tx1"/>
                </a:solidFill>
                <a:effectLst/>
                <a:latin typeface="+mj-ea"/>
                <a:ea typeface="+mj-ea"/>
                <a:cs typeface="新細明體" pitchFamily="18" charset="-120"/>
              </a:rPr>
              <a:t> </a:t>
            </a:r>
            <a:r>
              <a:rPr kumimoji="1" lang="zh-TW" sz="2800" b="0" i="0" u="none" strike="noStrike" cap="none" normalizeH="0" baseline="0" dirty="0" smtClean="0">
                <a:ln>
                  <a:noFill/>
                </a:ln>
                <a:solidFill>
                  <a:schemeClr val="tx1"/>
                </a:solidFill>
                <a:effectLst/>
                <a:latin typeface="+mj-ea"/>
                <a:ea typeface="+mj-ea"/>
                <a:cs typeface="新細明體" pitchFamily="18" charset="-120"/>
              </a:rPr>
              <a:t>，則拒絕</a:t>
            </a:r>
            <a:r>
              <a:rPr kumimoji="1" lang="zh-TW" altLang="en-US" sz="2800" b="0" i="0" u="none" strike="noStrike" cap="none" normalizeH="0" baseline="0" dirty="0" smtClean="0">
                <a:ln>
                  <a:noFill/>
                </a:ln>
                <a:solidFill>
                  <a:schemeClr val="tx1"/>
                </a:solidFill>
                <a:effectLst/>
                <a:latin typeface="+mj-ea"/>
                <a:ea typeface="+mj-ea"/>
                <a:cs typeface="新細明體" pitchFamily="18" charset="-120"/>
              </a:rPr>
              <a:t> </a:t>
            </a:r>
            <a:r>
              <a:rPr kumimoji="1" lang="en-US" altLang="zh-TW" sz="2800" b="0" i="1" u="none" strike="noStrike" cap="none" normalizeH="0" baseline="0" dirty="0" smtClean="0">
                <a:ln>
                  <a:noFill/>
                </a:ln>
                <a:solidFill>
                  <a:schemeClr val="tx1"/>
                </a:solidFill>
                <a:effectLst/>
                <a:latin typeface="+mj-ea"/>
                <a:ea typeface="+mj-ea"/>
                <a:cs typeface="新細明體" pitchFamily="18" charset="-120"/>
              </a:rPr>
              <a:t>H</a:t>
            </a:r>
            <a:r>
              <a:rPr kumimoji="1" lang="en-US" altLang="zh-TW" sz="2800" b="0" i="0" u="none" strike="noStrike" cap="none" normalizeH="0" baseline="-25000" dirty="0" smtClean="0">
                <a:ln>
                  <a:noFill/>
                </a:ln>
                <a:solidFill>
                  <a:schemeClr val="tx1"/>
                </a:solidFill>
                <a:effectLst/>
                <a:latin typeface="+mj-ea"/>
                <a:ea typeface="+mj-ea"/>
                <a:cs typeface="新細明體" pitchFamily="18" charset="-120"/>
              </a:rPr>
              <a:t>0</a:t>
            </a:r>
            <a:r>
              <a:rPr kumimoji="1" lang="en-US" altLang="zh-TW" sz="2800" b="0" i="0" u="none" strike="noStrike" cap="none" normalizeH="0" baseline="0" dirty="0" smtClean="0">
                <a:ln>
                  <a:noFill/>
                </a:ln>
                <a:solidFill>
                  <a:schemeClr val="tx1"/>
                </a:solidFill>
                <a:effectLst>
                  <a:outerShdw blurRad="38100" dist="38100" dir="2700000" algn="tl">
                    <a:srgbClr val="C0C0C0"/>
                  </a:outerShdw>
                </a:effectLst>
                <a:latin typeface="+mj-ea"/>
                <a:ea typeface="+mj-ea"/>
                <a:cs typeface="新細明體" pitchFamily="18" charset="-120"/>
              </a:rPr>
              <a:t> </a:t>
            </a:r>
            <a:endParaRPr kumimoji="1" lang="zh-TW" altLang="zh-TW" sz="1800" b="0" i="0" u="none" strike="noStrike" cap="none" normalizeH="0" baseline="0" dirty="0" smtClean="0">
              <a:ln>
                <a:noFill/>
              </a:ln>
              <a:solidFill>
                <a:schemeClr val="tx1"/>
              </a:solidFill>
              <a:effectLst/>
              <a:latin typeface="+mj-ea"/>
              <a:ea typeface="+mj-ea"/>
              <a:cs typeface="新細明體" pitchFamily="18" charset="-120"/>
            </a:endParaRPr>
          </a:p>
        </p:txBody>
      </p:sp>
      <p:sp>
        <p:nvSpPr>
          <p:cNvPr id="132114" name="Text Box 18"/>
          <p:cNvSpPr txBox="1">
            <a:spLocks noChangeArrowheads="1"/>
          </p:cNvSpPr>
          <p:nvPr/>
        </p:nvSpPr>
        <p:spPr bwMode="auto">
          <a:xfrm>
            <a:off x="4139952" y="3573016"/>
            <a:ext cx="3680816" cy="523220"/>
          </a:xfrm>
          <a:prstGeom prst="rect">
            <a:avLst/>
          </a:prstGeom>
          <a:noFill/>
          <a:ln>
            <a:noFill/>
          </a:ln>
          <a:effectLst/>
          <a:extLst/>
        </p:spPr>
        <p:txBody>
          <a:bodyPr vert="horz" wrap="non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zh-TW" sz="2800" b="0" i="0" u="none" strike="noStrike" cap="none" normalizeH="0" baseline="0" dirty="0" smtClean="0">
                <a:ln>
                  <a:noFill/>
                </a:ln>
                <a:solidFill>
                  <a:schemeClr val="tx1"/>
                </a:solidFill>
                <a:effectLst/>
                <a:latin typeface="+mn-ea"/>
                <a:cs typeface="新細明體" pitchFamily="18" charset="-120"/>
              </a:rPr>
              <a:t>若</a:t>
            </a:r>
            <a:r>
              <a:rPr kumimoji="1" lang="en-US" altLang="zh-TW" sz="2800" b="0" i="1" u="none" strike="noStrike" cap="none" normalizeH="0" baseline="0" dirty="0" smtClean="0">
                <a:ln>
                  <a:noFill/>
                </a:ln>
                <a:solidFill>
                  <a:schemeClr val="tx1"/>
                </a:solidFill>
                <a:effectLst/>
                <a:latin typeface="+mn-ea"/>
                <a:cs typeface="新細明體" pitchFamily="18" charset="-120"/>
              </a:rPr>
              <a:t>t</a:t>
            </a:r>
            <a:r>
              <a:rPr kumimoji="1" lang="en-US" altLang="zh-TW" sz="2800" b="0" i="0" u="none" strike="noStrike" cap="none" normalizeH="0" baseline="0" dirty="0" smtClean="0">
                <a:ln>
                  <a:noFill/>
                </a:ln>
                <a:solidFill>
                  <a:schemeClr val="tx1"/>
                </a:solidFill>
                <a:effectLst/>
                <a:latin typeface="+mn-ea"/>
                <a:cs typeface="新細明體" pitchFamily="18" charset="-120"/>
              </a:rPr>
              <a:t> </a:t>
            </a:r>
            <a:r>
              <a:rPr kumimoji="1" lang="zh-TW" altLang="zh-TW" sz="2800" b="0" i="0" u="none" strike="noStrike" cap="none" normalizeH="0" baseline="0" dirty="0" smtClean="0">
                <a:ln>
                  <a:noFill/>
                </a:ln>
                <a:solidFill>
                  <a:schemeClr val="tx1"/>
                </a:solidFill>
                <a:effectLst/>
                <a:latin typeface="+mn-ea"/>
                <a:cs typeface="新細明體" pitchFamily="18" charset="-120"/>
              </a:rPr>
              <a:t> </a:t>
            </a:r>
            <a:r>
              <a:rPr kumimoji="1" lang="en-US" altLang="zh-TW" sz="2800" b="0" i="0" strike="noStrike" cap="none" normalizeH="0" baseline="0" dirty="0" smtClean="0">
                <a:ln>
                  <a:noFill/>
                </a:ln>
                <a:solidFill>
                  <a:schemeClr val="tx1"/>
                </a:solidFill>
                <a:effectLst/>
                <a:latin typeface="+mn-ea"/>
                <a:cs typeface="新細明體" pitchFamily="18" charset="-120"/>
              </a:rPr>
              <a:t>&lt;</a:t>
            </a:r>
            <a:r>
              <a:rPr kumimoji="1" lang="en-US" altLang="zh-TW" sz="2800" b="0" i="0" u="none" strike="noStrike" cap="none" normalizeH="0" baseline="0" dirty="0" smtClean="0">
                <a:ln>
                  <a:noFill/>
                </a:ln>
                <a:solidFill>
                  <a:schemeClr val="tx1"/>
                </a:solidFill>
                <a:effectLst>
                  <a:outerShdw blurRad="38100" dist="38100" dir="2700000" algn="tl">
                    <a:srgbClr val="C0C0C0"/>
                  </a:outerShdw>
                </a:effectLst>
                <a:latin typeface="+mn-ea"/>
                <a:cs typeface="新細明體" pitchFamily="18" charset="-120"/>
              </a:rPr>
              <a:t> </a:t>
            </a:r>
            <a:r>
              <a:rPr kumimoji="1" lang="en-US" altLang="zh-TW" sz="2800" b="0" i="0" u="none" strike="noStrike" cap="none" normalizeH="0" baseline="0" dirty="0" smtClean="0">
                <a:ln>
                  <a:noFill/>
                </a:ln>
                <a:solidFill>
                  <a:schemeClr val="tx1"/>
                </a:solidFill>
                <a:effectLst/>
                <a:latin typeface="+mn-ea"/>
                <a:cs typeface="新細明體" pitchFamily="18" charset="-120"/>
              </a:rPr>
              <a:t>-</a:t>
            </a:r>
            <a:r>
              <a:rPr kumimoji="1" lang="en-US" altLang="zh-TW" sz="2800" b="0" i="1" u="none" strike="noStrike" cap="none" normalizeH="0" baseline="0" dirty="0" err="1" smtClean="0">
                <a:ln>
                  <a:noFill/>
                </a:ln>
                <a:solidFill>
                  <a:schemeClr val="tx1"/>
                </a:solidFill>
                <a:effectLst/>
                <a:latin typeface="+mn-ea"/>
                <a:cs typeface="新細明體" pitchFamily="18" charset="-120"/>
              </a:rPr>
              <a:t>t</a:t>
            </a:r>
            <a:r>
              <a:rPr kumimoji="1" lang="en-US" altLang="zh-TW" sz="2800" b="0" i="1" u="none" strike="noStrike" cap="none" normalizeH="0" baseline="-25000" dirty="0" err="1" smtClean="0">
                <a:ln>
                  <a:noFill/>
                </a:ln>
                <a:solidFill>
                  <a:schemeClr val="tx1"/>
                </a:solidFill>
                <a:effectLst/>
                <a:latin typeface="+mn-ea"/>
                <a:cs typeface="新細明體" pitchFamily="18" charset="-120"/>
              </a:rPr>
              <a:t>α</a:t>
            </a:r>
            <a:r>
              <a:rPr kumimoji="1" lang="zh-TW" sz="2800" b="0" i="0" u="none" strike="noStrike" cap="none" normalizeH="0" baseline="0" dirty="0" smtClean="0">
                <a:ln>
                  <a:noFill/>
                </a:ln>
                <a:solidFill>
                  <a:schemeClr val="tx1"/>
                </a:solidFill>
                <a:effectLst/>
                <a:latin typeface="+mn-ea"/>
                <a:cs typeface="新細明體" pitchFamily="18" charset="-120"/>
              </a:rPr>
              <a:t>，則拒絕</a:t>
            </a:r>
            <a:r>
              <a:rPr kumimoji="1" lang="zh-TW" altLang="en-US" sz="2800" b="0" i="0" u="none" strike="noStrike" cap="none" normalizeH="0" baseline="0" dirty="0" smtClean="0">
                <a:ln>
                  <a:noFill/>
                </a:ln>
                <a:solidFill>
                  <a:schemeClr val="tx1"/>
                </a:solidFill>
                <a:effectLst/>
                <a:latin typeface="+mn-ea"/>
                <a:cs typeface="新細明體" pitchFamily="18" charset="-120"/>
              </a:rPr>
              <a:t> </a:t>
            </a:r>
            <a:r>
              <a:rPr kumimoji="1" lang="en-US" altLang="zh-TW" sz="2800" b="0" i="1" u="none" strike="noStrike" cap="none" normalizeH="0" baseline="0" dirty="0" smtClean="0">
                <a:ln>
                  <a:noFill/>
                </a:ln>
                <a:solidFill>
                  <a:schemeClr val="tx1"/>
                </a:solidFill>
                <a:effectLst/>
                <a:latin typeface="+mn-ea"/>
                <a:cs typeface="新細明體" pitchFamily="18" charset="-120"/>
              </a:rPr>
              <a:t>H</a:t>
            </a:r>
            <a:r>
              <a:rPr kumimoji="1" lang="en-US" altLang="zh-TW" sz="2800" b="0" i="0" u="none" strike="noStrike" cap="none" normalizeH="0" baseline="-25000" dirty="0" smtClean="0">
                <a:ln>
                  <a:noFill/>
                </a:ln>
                <a:solidFill>
                  <a:schemeClr val="tx1"/>
                </a:solidFill>
                <a:effectLst/>
                <a:latin typeface="+mn-ea"/>
                <a:cs typeface="新細明體" pitchFamily="18" charset="-120"/>
              </a:rPr>
              <a:t>0</a:t>
            </a:r>
            <a:r>
              <a:rPr kumimoji="1" lang="en-US" altLang="zh-TW" sz="2800" b="0" i="0" u="none" strike="noStrike" cap="none" normalizeH="0" baseline="0" dirty="0" smtClean="0">
                <a:ln>
                  <a:noFill/>
                </a:ln>
                <a:solidFill>
                  <a:schemeClr val="tx1"/>
                </a:solidFill>
                <a:effectLst>
                  <a:outerShdw blurRad="38100" dist="38100" dir="2700000" algn="tl">
                    <a:srgbClr val="C0C0C0"/>
                  </a:outerShdw>
                </a:effectLst>
                <a:latin typeface="Times New Roman" pitchFamily="18" charset="0"/>
                <a:ea typeface="標楷體" pitchFamily="65" charset="-120"/>
                <a:cs typeface="新細明體" pitchFamily="18" charset="-120"/>
              </a:rPr>
              <a:t> </a:t>
            </a:r>
            <a:endParaRPr kumimoji="1" lang="zh-TW" altLang="zh-TW"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p:txBody>
      </p:sp>
      <p:sp>
        <p:nvSpPr>
          <p:cNvPr id="132115" name="Text Box 19"/>
          <p:cNvSpPr txBox="1">
            <a:spLocks noChangeArrowheads="1"/>
          </p:cNvSpPr>
          <p:nvPr/>
        </p:nvSpPr>
        <p:spPr bwMode="auto">
          <a:xfrm>
            <a:off x="1403648" y="5589240"/>
            <a:ext cx="5855518" cy="523220"/>
          </a:xfrm>
          <a:prstGeom prst="rect">
            <a:avLst/>
          </a:prstGeom>
          <a:noFill/>
          <a:ln>
            <a:noFill/>
          </a:ln>
          <a:effectLst/>
          <a:extLst/>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zh-TW" sz="2800" b="0" i="0" u="none" strike="noStrike" cap="none" normalizeH="0" baseline="0" dirty="0" smtClean="0">
                <a:ln>
                  <a:noFill/>
                </a:ln>
                <a:solidFill>
                  <a:schemeClr val="tx1"/>
                </a:solidFill>
                <a:effectLst/>
                <a:latin typeface="+mj-ea"/>
                <a:ea typeface="+mj-ea"/>
                <a:cs typeface="新細明體" pitchFamily="18" charset="-120"/>
              </a:rPr>
              <a:t>若</a:t>
            </a:r>
            <a:r>
              <a:rPr kumimoji="1" lang="en-US" altLang="zh-TW" sz="2800" b="0" i="1" u="none" strike="noStrike" cap="none" normalizeH="0" baseline="0" dirty="0" smtClean="0">
                <a:ln>
                  <a:noFill/>
                </a:ln>
                <a:solidFill>
                  <a:schemeClr val="tx1"/>
                </a:solidFill>
                <a:effectLst/>
                <a:latin typeface="+mj-ea"/>
                <a:ea typeface="+mj-ea"/>
                <a:cs typeface="新細明體" pitchFamily="18" charset="-120"/>
              </a:rPr>
              <a:t>t</a:t>
            </a:r>
            <a:r>
              <a:rPr kumimoji="1" lang="en-US" altLang="zh-TW" sz="2800" b="0" i="0" u="none" strike="noStrike" cap="none" normalizeH="0" baseline="0" dirty="0" smtClean="0">
                <a:ln>
                  <a:noFill/>
                </a:ln>
                <a:solidFill>
                  <a:schemeClr val="tx1"/>
                </a:solidFill>
                <a:effectLst/>
                <a:latin typeface="+mj-ea"/>
                <a:ea typeface="+mj-ea"/>
                <a:cs typeface="新細明體" pitchFamily="18" charset="-120"/>
              </a:rPr>
              <a:t> </a:t>
            </a:r>
            <a:r>
              <a:rPr kumimoji="1" lang="zh-TW" altLang="zh-TW" sz="2800" b="0" i="0" u="none" strike="noStrike" cap="none" normalizeH="0" baseline="0" dirty="0" smtClean="0">
                <a:ln>
                  <a:noFill/>
                </a:ln>
                <a:solidFill>
                  <a:schemeClr val="tx1"/>
                </a:solidFill>
                <a:effectLst/>
                <a:latin typeface="+mj-ea"/>
                <a:ea typeface="+mj-ea"/>
                <a:cs typeface="新細明體" pitchFamily="18" charset="-120"/>
              </a:rPr>
              <a:t> </a:t>
            </a:r>
            <a:r>
              <a:rPr kumimoji="1" lang="en-US" altLang="zh-TW" sz="2800" dirty="0" smtClean="0">
                <a:latin typeface="+mj-ea"/>
                <a:ea typeface="+mj-ea"/>
                <a:cs typeface="新細明體" pitchFamily="18" charset="-120"/>
              </a:rPr>
              <a:t>&lt;</a:t>
            </a:r>
            <a:r>
              <a:rPr kumimoji="1" lang="en-US" altLang="zh-TW" sz="2800" b="0" i="0" u="none" strike="noStrike" cap="none" normalizeH="0" baseline="0" dirty="0" smtClean="0">
                <a:ln>
                  <a:noFill/>
                </a:ln>
                <a:solidFill>
                  <a:schemeClr val="tx1"/>
                </a:solidFill>
                <a:effectLst/>
                <a:latin typeface="+mj-ea"/>
                <a:ea typeface="+mj-ea"/>
                <a:cs typeface="新細明體" pitchFamily="18" charset="-120"/>
              </a:rPr>
              <a:t> -</a:t>
            </a:r>
            <a:r>
              <a:rPr kumimoji="1" lang="en-US" altLang="zh-TW" sz="2800" b="0" i="1" u="none" strike="noStrike" cap="none" normalizeH="0" baseline="0" dirty="0" err="1" smtClean="0">
                <a:ln>
                  <a:noFill/>
                </a:ln>
                <a:solidFill>
                  <a:schemeClr val="tx1"/>
                </a:solidFill>
                <a:effectLst/>
                <a:latin typeface="+mj-ea"/>
                <a:ea typeface="+mj-ea"/>
                <a:cs typeface="新細明體" pitchFamily="18" charset="-120"/>
              </a:rPr>
              <a:t>t</a:t>
            </a:r>
            <a:r>
              <a:rPr kumimoji="1" lang="en-US" altLang="zh-TW" sz="2800" b="0" i="1" u="none" strike="noStrike" cap="none" normalizeH="0" baseline="-25000" dirty="0" err="1" smtClean="0">
                <a:ln>
                  <a:noFill/>
                </a:ln>
                <a:solidFill>
                  <a:schemeClr val="tx1"/>
                </a:solidFill>
                <a:effectLst/>
                <a:latin typeface="+mj-ea"/>
                <a:ea typeface="+mj-ea"/>
                <a:cs typeface="新細明體" pitchFamily="18" charset="-120"/>
              </a:rPr>
              <a:t>α</a:t>
            </a:r>
            <a:r>
              <a:rPr kumimoji="1" lang="en-US" altLang="zh-TW" sz="2800" b="0" i="0" u="none" strike="noStrike" cap="none" normalizeH="0" baseline="-25000" dirty="0" smtClean="0">
                <a:ln>
                  <a:noFill/>
                </a:ln>
                <a:solidFill>
                  <a:schemeClr val="tx1"/>
                </a:solidFill>
                <a:effectLst/>
                <a:latin typeface="+mj-ea"/>
                <a:ea typeface="+mj-ea"/>
                <a:cs typeface="新細明體" pitchFamily="18" charset="-120"/>
              </a:rPr>
              <a:t>/2 </a:t>
            </a:r>
            <a:r>
              <a:rPr kumimoji="1" lang="zh-TW" altLang="zh-TW" sz="2800" b="0" i="0" u="none" strike="noStrike" cap="none" normalizeH="0" baseline="-25000" dirty="0" smtClean="0">
                <a:ln>
                  <a:noFill/>
                </a:ln>
                <a:solidFill>
                  <a:schemeClr val="tx1"/>
                </a:solidFill>
                <a:effectLst/>
                <a:latin typeface="+mj-ea"/>
                <a:ea typeface="+mj-ea"/>
                <a:cs typeface="新細明體" pitchFamily="18" charset="-120"/>
              </a:rPr>
              <a:t> </a:t>
            </a:r>
            <a:r>
              <a:rPr kumimoji="1" lang="zh-TW" sz="2800" b="0" i="0" u="none" strike="noStrike" cap="none" normalizeH="0" baseline="0" dirty="0" smtClean="0">
                <a:ln>
                  <a:noFill/>
                </a:ln>
                <a:solidFill>
                  <a:schemeClr val="tx1"/>
                </a:solidFill>
                <a:effectLst/>
                <a:latin typeface="+mj-ea"/>
                <a:ea typeface="+mj-ea"/>
                <a:cs typeface="新細明體" pitchFamily="18" charset="-120"/>
              </a:rPr>
              <a:t>或</a:t>
            </a:r>
            <a:r>
              <a:rPr kumimoji="1" lang="zh-TW" altLang="en-US" sz="2800" b="0" i="0" u="none" strike="noStrike" cap="none" normalizeH="0" baseline="0" dirty="0" smtClean="0">
                <a:ln>
                  <a:noFill/>
                </a:ln>
                <a:solidFill>
                  <a:schemeClr val="tx1"/>
                </a:solidFill>
                <a:effectLst/>
                <a:latin typeface="+mj-ea"/>
                <a:ea typeface="+mj-ea"/>
                <a:cs typeface="新細明體" pitchFamily="18" charset="-120"/>
              </a:rPr>
              <a:t>  </a:t>
            </a:r>
            <a:r>
              <a:rPr kumimoji="1" lang="en-US" altLang="zh-TW" sz="2800" b="0" i="1" u="none" strike="noStrike" cap="none" normalizeH="0" baseline="0" dirty="0" smtClean="0">
                <a:ln>
                  <a:noFill/>
                </a:ln>
                <a:solidFill>
                  <a:schemeClr val="tx1"/>
                </a:solidFill>
                <a:effectLst/>
                <a:latin typeface="+mj-ea"/>
                <a:ea typeface="+mj-ea"/>
                <a:cs typeface="新細明體" pitchFamily="18" charset="-120"/>
              </a:rPr>
              <a:t>t</a:t>
            </a:r>
            <a:r>
              <a:rPr kumimoji="1" lang="en-US" altLang="zh-TW" sz="2800" b="0" i="0" u="none" strike="noStrike" cap="none" normalizeH="0" baseline="0" dirty="0" smtClean="0">
                <a:ln>
                  <a:noFill/>
                </a:ln>
                <a:solidFill>
                  <a:schemeClr val="tx1"/>
                </a:solidFill>
                <a:effectLst/>
                <a:latin typeface="+mj-ea"/>
                <a:ea typeface="+mj-ea"/>
                <a:cs typeface="新細明體" pitchFamily="18" charset="-120"/>
              </a:rPr>
              <a:t> &gt; </a:t>
            </a:r>
            <a:r>
              <a:rPr kumimoji="1" lang="en-US" altLang="zh-TW" sz="2800" b="0" i="1" u="none" strike="noStrike" cap="none" normalizeH="0" baseline="0" dirty="0" err="1" smtClean="0">
                <a:ln>
                  <a:noFill/>
                </a:ln>
                <a:solidFill>
                  <a:schemeClr val="tx1"/>
                </a:solidFill>
                <a:effectLst/>
                <a:latin typeface="+mj-ea"/>
                <a:ea typeface="+mj-ea"/>
                <a:cs typeface="新細明體" pitchFamily="18" charset="-120"/>
              </a:rPr>
              <a:t>t</a:t>
            </a:r>
            <a:r>
              <a:rPr kumimoji="1" lang="en-US" altLang="zh-TW" sz="2800" b="0" i="1" u="none" strike="noStrike" cap="none" normalizeH="0" baseline="-25000" dirty="0" err="1" smtClean="0">
                <a:ln>
                  <a:noFill/>
                </a:ln>
                <a:solidFill>
                  <a:schemeClr val="tx1"/>
                </a:solidFill>
                <a:effectLst/>
                <a:latin typeface="+mj-ea"/>
                <a:ea typeface="+mj-ea"/>
                <a:cs typeface="新細明體" pitchFamily="18" charset="-120"/>
              </a:rPr>
              <a:t>α</a:t>
            </a:r>
            <a:r>
              <a:rPr kumimoji="1" lang="en-US" altLang="zh-TW" sz="2800" b="0" i="0" u="none" strike="noStrike" cap="none" normalizeH="0" baseline="-25000" dirty="0" smtClean="0">
                <a:ln>
                  <a:noFill/>
                </a:ln>
                <a:solidFill>
                  <a:schemeClr val="tx1"/>
                </a:solidFill>
                <a:effectLst/>
                <a:latin typeface="+mj-ea"/>
                <a:ea typeface="+mj-ea"/>
                <a:cs typeface="新細明體" pitchFamily="18" charset="-120"/>
              </a:rPr>
              <a:t>/2</a:t>
            </a:r>
            <a:r>
              <a:rPr kumimoji="1" lang="zh-TW" sz="2800" b="0" i="0" u="none" strike="noStrike" cap="none" normalizeH="0" baseline="0" dirty="0" smtClean="0">
                <a:ln>
                  <a:noFill/>
                </a:ln>
                <a:solidFill>
                  <a:schemeClr val="tx1"/>
                </a:solidFill>
                <a:effectLst/>
                <a:latin typeface="+mj-ea"/>
                <a:ea typeface="+mj-ea"/>
                <a:cs typeface="新細明體" pitchFamily="18" charset="-120"/>
              </a:rPr>
              <a:t>，則拒絕</a:t>
            </a:r>
            <a:r>
              <a:rPr kumimoji="1" lang="zh-TW" altLang="en-US" sz="2800" b="0" i="0" u="none" strike="noStrike" cap="none" normalizeH="0" baseline="0" dirty="0" smtClean="0">
                <a:ln>
                  <a:noFill/>
                </a:ln>
                <a:solidFill>
                  <a:schemeClr val="tx1"/>
                </a:solidFill>
                <a:effectLst>
                  <a:outerShdw blurRad="38100" dist="38100" dir="2700000" algn="tl">
                    <a:srgbClr val="C0C0C0"/>
                  </a:outerShdw>
                </a:effectLst>
                <a:latin typeface="+mj-ea"/>
                <a:ea typeface="+mj-ea"/>
                <a:cs typeface="新細明體" pitchFamily="18" charset="-120"/>
              </a:rPr>
              <a:t> </a:t>
            </a:r>
            <a:r>
              <a:rPr kumimoji="1" lang="en-US" altLang="zh-TW" sz="2800" b="0" i="1" u="none" strike="noStrike" cap="none" normalizeH="0" baseline="0" dirty="0" smtClean="0">
                <a:ln>
                  <a:noFill/>
                </a:ln>
                <a:solidFill>
                  <a:schemeClr val="tx1"/>
                </a:solidFill>
                <a:effectLst/>
                <a:latin typeface="+mj-ea"/>
                <a:ea typeface="+mj-ea"/>
                <a:cs typeface="新細明體" pitchFamily="18" charset="-120"/>
              </a:rPr>
              <a:t>H</a:t>
            </a:r>
            <a:r>
              <a:rPr kumimoji="1" lang="en-US" altLang="zh-TW" sz="2800" b="0" i="0" u="none" strike="noStrike" cap="none" normalizeH="0" baseline="-25000" dirty="0" smtClean="0">
                <a:ln>
                  <a:noFill/>
                </a:ln>
                <a:solidFill>
                  <a:schemeClr val="tx1"/>
                </a:solidFill>
                <a:effectLst/>
                <a:latin typeface="+mj-ea"/>
                <a:ea typeface="+mj-ea"/>
                <a:cs typeface="新細明體" pitchFamily="18" charset="-120"/>
              </a:rPr>
              <a:t>0</a:t>
            </a:r>
            <a:r>
              <a:rPr kumimoji="1" lang="en-US" altLang="zh-TW" sz="2800" b="0" i="0" u="none" strike="noStrike" cap="none" normalizeH="0" baseline="0" dirty="0" smtClean="0">
                <a:ln>
                  <a:noFill/>
                </a:ln>
                <a:solidFill>
                  <a:schemeClr val="tx1"/>
                </a:solidFill>
                <a:effectLst>
                  <a:outerShdw blurRad="38100" dist="38100" dir="2700000" algn="tl">
                    <a:srgbClr val="C0C0C0"/>
                  </a:outerShdw>
                </a:effectLst>
                <a:latin typeface="+mj-ea"/>
                <a:ea typeface="+mj-ea"/>
                <a:cs typeface="新細明體" pitchFamily="18" charset="-120"/>
              </a:rPr>
              <a:t> </a:t>
            </a:r>
            <a:endParaRPr kumimoji="1" lang="zh-TW" altLang="zh-TW" sz="1800" b="0" i="0" u="none" strike="noStrike" cap="none" normalizeH="0" baseline="0" dirty="0" smtClean="0">
              <a:ln>
                <a:noFill/>
              </a:ln>
              <a:solidFill>
                <a:schemeClr val="tx1"/>
              </a:solidFill>
              <a:effectLst/>
              <a:latin typeface="+mj-ea"/>
              <a:ea typeface="+mj-ea"/>
              <a:cs typeface="新細明體" pitchFamily="18" charset="-120"/>
            </a:endParaRPr>
          </a:p>
        </p:txBody>
      </p:sp>
      <p:sp>
        <p:nvSpPr>
          <p:cNvPr id="15368" name="Text Box 8"/>
          <p:cNvSpPr txBox="1">
            <a:spLocks noChangeArrowheads="1"/>
          </p:cNvSpPr>
          <p:nvPr/>
        </p:nvSpPr>
        <p:spPr bwMode="auto">
          <a:xfrm>
            <a:off x="662731" y="3573016"/>
            <a:ext cx="3124574" cy="461665"/>
          </a:xfrm>
          <a:prstGeom prst="rect">
            <a:avLst/>
          </a:prstGeom>
          <a:noFill/>
          <a:ln w="12700">
            <a:noFill/>
            <a:miter lim="800000"/>
            <a:headEnd/>
            <a:tailEnd/>
          </a:ln>
          <a:effectLst/>
        </p:spPr>
        <p:txBody>
          <a:bodyPr vert="horz" wrap="none" lIns="91440" tIns="45720" rIns="91440" bIns="45720" numCol="1" anchor="t" anchorCtr="0" compatLnSpc="1">
            <a:prstTxWarp prst="textNoShape">
              <a:avLst/>
            </a:prstTxWarp>
            <a:spAutoFit/>
          </a:bodyPr>
          <a:lstStyle/>
          <a:p>
            <a:pPr algn="ctr" fontAlgn="base">
              <a:spcBef>
                <a:spcPct val="0"/>
              </a:spcBef>
              <a:spcAft>
                <a:spcPct val="0"/>
              </a:spcAft>
            </a:pPr>
            <a:r>
              <a:rPr kumimoji="1" lang="en-US" altLang="zh-TW" sz="2400" i="1" dirty="0" smtClean="0">
                <a:latin typeface="Book Antiqua" pitchFamily="18" charset="0"/>
                <a:ea typeface="新細明體" pitchFamily="18" charset="-120"/>
                <a:cs typeface="新細明體" pitchFamily="18" charset="-120"/>
              </a:rPr>
              <a:t>H</a:t>
            </a:r>
            <a:r>
              <a:rPr kumimoji="1" lang="en-US" altLang="zh-TW" sz="2400" baseline="-25000" dirty="0" smtClean="0">
                <a:latin typeface="Book Antiqua" pitchFamily="18" charset="0"/>
                <a:ea typeface="新細明體" pitchFamily="18" charset="-120"/>
                <a:cs typeface="新細明體" pitchFamily="18" charset="-120"/>
              </a:rPr>
              <a:t>0</a:t>
            </a:r>
            <a:r>
              <a:rPr kumimoji="1" lang="en-US" altLang="zh-TW" sz="2400" dirty="0" smtClean="0">
                <a:latin typeface="Book Antiqua" pitchFamily="18" charset="0"/>
                <a:ea typeface="新細明體" pitchFamily="18" charset="-120"/>
                <a:cs typeface="新細明體" pitchFamily="18" charset="-120"/>
              </a:rPr>
              <a:t>:  </a:t>
            </a:r>
            <a:r>
              <a:rPr kumimoji="1" lang="en-US" altLang="zh-TW" sz="2400" i="1" dirty="0" smtClean="0">
                <a:latin typeface="Symbol" pitchFamily="18" charset="2"/>
                <a:ea typeface="新細明體" pitchFamily="18" charset="-120"/>
                <a:cs typeface="新細明體" pitchFamily="18" charset="-120"/>
              </a:rPr>
              <a:t></a:t>
            </a:r>
            <a:r>
              <a:rPr kumimoji="1" lang="en-US" altLang="zh-TW" sz="2400" baseline="-25000" dirty="0" smtClean="0">
                <a:latin typeface="Times New Roman" pitchFamily="18" charset="0"/>
                <a:ea typeface="新細明體" pitchFamily="18" charset="-120"/>
                <a:cs typeface="Times New Roman" pitchFamily="18" charset="0"/>
              </a:rPr>
              <a:t>D</a:t>
            </a:r>
            <a:r>
              <a:rPr kumimoji="1" lang="en-US" altLang="zh-TW" sz="2400" dirty="0" smtClean="0">
                <a:latin typeface="Symbol" pitchFamily="18" charset="2"/>
                <a:ea typeface="新細明體" pitchFamily="18" charset="-120"/>
                <a:cs typeface="新細明體" pitchFamily="18" charset="-120"/>
              </a:rPr>
              <a:t></a:t>
            </a:r>
            <a:r>
              <a:rPr kumimoji="1" lang="en-US" altLang="zh-TW" sz="2400" u="sng" dirty="0" smtClean="0">
                <a:latin typeface="Symbol" pitchFamily="18" charset="2"/>
                <a:ea typeface="新細明體" pitchFamily="18" charset="-120"/>
                <a:cs typeface="新細明體" pitchFamily="18" charset="-120"/>
              </a:rPr>
              <a:t></a:t>
            </a:r>
            <a:r>
              <a:rPr kumimoji="1" lang="en-US" altLang="zh-TW" sz="2400" dirty="0" smtClean="0">
                <a:latin typeface="Symbol" pitchFamily="18" charset="2"/>
                <a:ea typeface="新細明體" pitchFamily="18" charset="-120"/>
                <a:cs typeface="新細明體" pitchFamily="18" charset="-120"/>
              </a:rPr>
              <a:t>0</a:t>
            </a:r>
            <a:r>
              <a:rPr kumimoji="1" lang="zh-TW" altLang="en-US" dirty="0" smtClean="0">
                <a:latin typeface="Arial" pitchFamily="34" charset="0"/>
                <a:ea typeface="新細明體" pitchFamily="18" charset="-120"/>
                <a:cs typeface="新細明體" pitchFamily="18" charset="-120"/>
              </a:rPr>
              <a:t>   </a:t>
            </a:r>
            <a:r>
              <a:rPr kumimoji="1" lang="en-US" altLang="zh-TW" sz="2400" b="0" i="1" u="none" strike="noStrike" cap="none" normalizeH="0" baseline="0" dirty="0" smtClean="0">
                <a:ln>
                  <a:noFill/>
                </a:ln>
                <a:solidFill>
                  <a:schemeClr val="tx1"/>
                </a:solidFill>
                <a:latin typeface="Book Antiqua" pitchFamily="18" charset="0"/>
                <a:ea typeface="新細明體" pitchFamily="18" charset="-120"/>
                <a:cs typeface="新細明體" pitchFamily="18" charset="-120"/>
              </a:rPr>
              <a:t>H</a:t>
            </a:r>
            <a:r>
              <a:rPr kumimoji="1" lang="en-US" altLang="zh-TW" sz="2400" baseline="-25000" dirty="0" smtClean="0">
                <a:latin typeface="Book Antiqua" pitchFamily="18" charset="0"/>
                <a:ea typeface="新細明體" pitchFamily="18" charset="-120"/>
                <a:cs typeface="新細明體" pitchFamily="18" charset="-120"/>
              </a:rPr>
              <a:t>1</a:t>
            </a:r>
            <a:r>
              <a:rPr kumimoji="1" lang="en-US" altLang="zh-TW" sz="2400" b="0" i="0" u="none" strike="noStrike" cap="none" normalizeH="0" baseline="0" dirty="0" smtClean="0">
                <a:ln>
                  <a:noFill/>
                </a:ln>
                <a:solidFill>
                  <a:schemeClr val="tx1"/>
                </a:solidFill>
                <a:latin typeface="Book Antiqua" pitchFamily="18" charset="0"/>
                <a:ea typeface="新細明體" pitchFamily="18" charset="-120"/>
                <a:cs typeface="新細明體" pitchFamily="18" charset="-120"/>
              </a:rPr>
              <a:t>:  </a:t>
            </a:r>
            <a:r>
              <a:rPr kumimoji="1" lang="en-US" altLang="zh-TW" sz="2400" b="0" i="1" u="none" strike="noStrike" cap="none" normalizeH="0" baseline="0" dirty="0" smtClean="0">
                <a:ln>
                  <a:noFill/>
                </a:ln>
                <a:solidFill>
                  <a:schemeClr val="tx1"/>
                </a:solidFill>
                <a:latin typeface="Symbol" pitchFamily="18" charset="2"/>
                <a:ea typeface="新細明體" pitchFamily="18" charset="-120"/>
                <a:cs typeface="新細明體" pitchFamily="18" charset="-120"/>
              </a:rPr>
              <a:t></a:t>
            </a:r>
            <a:r>
              <a:rPr kumimoji="1" lang="en-US" altLang="zh-TW" sz="2400" baseline="-25000" dirty="0" smtClean="0">
                <a:latin typeface="Times New Roman" pitchFamily="18" charset="0"/>
                <a:ea typeface="新細明體" pitchFamily="18" charset="-120"/>
                <a:cs typeface="Times New Roman" pitchFamily="18" charset="0"/>
              </a:rPr>
              <a:t>D</a:t>
            </a:r>
            <a:r>
              <a:rPr kumimoji="1" lang="en-US" altLang="zh-TW" sz="2400" b="0" i="0" u="none" strike="noStrike" cap="none" normalizeH="0" baseline="0" dirty="0" smtClean="0">
                <a:ln>
                  <a:noFill/>
                </a:ln>
                <a:solidFill>
                  <a:schemeClr val="tx1"/>
                </a:solidFill>
                <a:latin typeface="Symbol" pitchFamily="18" charset="2"/>
                <a:ea typeface="新細明體" pitchFamily="18" charset="-120"/>
                <a:cs typeface="新細明體" pitchFamily="18" charset="-120"/>
              </a:rPr>
              <a:t></a:t>
            </a:r>
            <a:r>
              <a:rPr kumimoji="1" lang="en-US" altLang="zh-TW" sz="2400" dirty="0" smtClean="0">
                <a:latin typeface="Symbol" pitchFamily="18" charset="2"/>
                <a:ea typeface="新細明體" pitchFamily="18" charset="-120"/>
                <a:cs typeface="新細明體" pitchFamily="18" charset="-120"/>
              </a:rPr>
              <a:t>&lt;</a:t>
            </a:r>
            <a:r>
              <a:rPr kumimoji="1" lang="en-US" altLang="zh-TW" sz="2400" b="0" i="0" u="none" strike="noStrike" cap="none" normalizeH="0" baseline="0" dirty="0" smtClean="0">
                <a:ln>
                  <a:noFill/>
                </a:ln>
                <a:solidFill>
                  <a:schemeClr val="tx1"/>
                </a:solidFill>
                <a:latin typeface="Symbol" pitchFamily="18" charset="2"/>
                <a:ea typeface="新細明體" pitchFamily="18" charset="-120"/>
                <a:cs typeface="新細明體" pitchFamily="18" charset="-120"/>
              </a:rPr>
              <a:t></a:t>
            </a:r>
            <a:r>
              <a:rPr kumimoji="1" lang="en-US" altLang="zh-TW" sz="2400" dirty="0" smtClean="0">
                <a:latin typeface="Symbol" pitchFamily="18" charset="2"/>
                <a:ea typeface="新細明體" pitchFamily="18" charset="-120"/>
                <a:cs typeface="新細明體" pitchFamily="18" charset="-120"/>
              </a:rPr>
              <a:t>0</a:t>
            </a:r>
            <a:endParaRPr kumimoji="1" lang="zh-TW" altLang="zh-TW" sz="1800" b="0" u="none" strike="noStrike" cap="none" normalizeH="0" baseline="0" dirty="0" smtClean="0">
              <a:ln>
                <a:noFill/>
              </a:ln>
              <a:solidFill>
                <a:schemeClr val="tx1"/>
              </a:solidFill>
              <a:latin typeface="Arial" pitchFamily="34" charset="0"/>
              <a:ea typeface="新細明體" pitchFamily="18" charset="-120"/>
              <a:cs typeface="新細明體" pitchFamily="18" charset="-120"/>
            </a:endParaRPr>
          </a:p>
        </p:txBody>
      </p:sp>
      <p:sp>
        <p:nvSpPr>
          <p:cNvPr id="15369" name="Text Box 9"/>
          <p:cNvSpPr txBox="1">
            <a:spLocks noChangeArrowheads="1"/>
          </p:cNvSpPr>
          <p:nvPr/>
        </p:nvSpPr>
        <p:spPr bwMode="auto">
          <a:xfrm>
            <a:off x="662731" y="4221088"/>
            <a:ext cx="3124574" cy="461665"/>
          </a:xfrm>
          <a:prstGeom prst="rect">
            <a:avLst/>
          </a:prstGeom>
          <a:noFill/>
          <a:ln w="12700">
            <a:noFill/>
            <a:miter lim="800000"/>
            <a:headEnd/>
            <a:tailEnd/>
          </a:ln>
          <a:effectLst/>
        </p:spPr>
        <p:txBody>
          <a:bodyPr vert="horz" wrap="none" lIns="91440" tIns="45720" rIns="91440" bIns="45720" numCol="1" anchor="t" anchorCtr="0" compatLnSpc="1">
            <a:prstTxWarp prst="textNoShape">
              <a:avLst/>
            </a:prstTxWarp>
            <a:spAutoFit/>
          </a:bodyPr>
          <a:lstStyle/>
          <a:p>
            <a:pPr algn="ctr" fontAlgn="base">
              <a:spcBef>
                <a:spcPct val="0"/>
              </a:spcBef>
              <a:spcAft>
                <a:spcPct val="0"/>
              </a:spcAft>
            </a:pPr>
            <a:r>
              <a:rPr kumimoji="1" lang="en-US" altLang="zh-TW" sz="2400" i="1" dirty="0" smtClean="0">
                <a:latin typeface="Book Antiqua" pitchFamily="18" charset="0"/>
                <a:ea typeface="新細明體" pitchFamily="18" charset="-120"/>
                <a:cs typeface="新細明體" pitchFamily="18" charset="-120"/>
              </a:rPr>
              <a:t>H</a:t>
            </a:r>
            <a:r>
              <a:rPr kumimoji="1" lang="en-US" altLang="zh-TW" sz="2400" baseline="-25000" dirty="0" smtClean="0">
                <a:latin typeface="Book Antiqua" pitchFamily="18" charset="0"/>
                <a:ea typeface="新細明體" pitchFamily="18" charset="-120"/>
                <a:cs typeface="新細明體" pitchFamily="18" charset="-120"/>
              </a:rPr>
              <a:t>0</a:t>
            </a:r>
            <a:r>
              <a:rPr kumimoji="1" lang="en-US" altLang="zh-TW" sz="2400" dirty="0" smtClean="0">
                <a:latin typeface="Book Antiqua" pitchFamily="18" charset="0"/>
                <a:ea typeface="新細明體" pitchFamily="18" charset="-120"/>
                <a:cs typeface="新細明體" pitchFamily="18" charset="-120"/>
              </a:rPr>
              <a:t>:  </a:t>
            </a:r>
            <a:r>
              <a:rPr kumimoji="1" lang="en-US" altLang="zh-TW" sz="2400" i="1" dirty="0" smtClean="0">
                <a:latin typeface="Symbol" pitchFamily="18" charset="2"/>
                <a:ea typeface="新細明體" pitchFamily="18" charset="-120"/>
                <a:cs typeface="新細明體" pitchFamily="18" charset="-120"/>
              </a:rPr>
              <a:t></a:t>
            </a:r>
            <a:r>
              <a:rPr kumimoji="1" lang="en-US" altLang="zh-TW" sz="2400" baseline="-25000" dirty="0" smtClean="0">
                <a:latin typeface="Times New Roman" pitchFamily="18" charset="0"/>
                <a:ea typeface="新細明體" pitchFamily="18" charset="-120"/>
                <a:cs typeface="Times New Roman" pitchFamily="18" charset="0"/>
              </a:rPr>
              <a:t>D</a:t>
            </a:r>
            <a:r>
              <a:rPr kumimoji="1" lang="en-US" altLang="zh-TW" sz="2400" dirty="0" smtClean="0">
                <a:latin typeface="Symbol" pitchFamily="18" charset="2"/>
                <a:ea typeface="新細明體" pitchFamily="18" charset="-120"/>
                <a:cs typeface="新細明體" pitchFamily="18" charset="-120"/>
              </a:rPr>
              <a:t></a:t>
            </a:r>
            <a:r>
              <a:rPr kumimoji="1" lang="en-US" altLang="zh-TW" sz="2400" u="sng" dirty="0" smtClean="0">
                <a:latin typeface="Symbol" pitchFamily="18" charset="2"/>
                <a:ea typeface="新細明體" pitchFamily="18" charset="-120"/>
                <a:cs typeface="新細明體" pitchFamily="18" charset="-120"/>
              </a:rPr>
              <a:t></a:t>
            </a:r>
            <a:r>
              <a:rPr kumimoji="1" lang="en-US" altLang="zh-TW" sz="2400" dirty="0" smtClean="0">
                <a:latin typeface="Symbol" pitchFamily="18" charset="2"/>
                <a:ea typeface="新細明體" pitchFamily="18" charset="-120"/>
                <a:cs typeface="新細明體" pitchFamily="18" charset="-120"/>
              </a:rPr>
              <a:t>0</a:t>
            </a:r>
            <a:r>
              <a:rPr kumimoji="1" lang="en-US" altLang="zh-TW" dirty="0" smtClean="0">
                <a:latin typeface="Arial" pitchFamily="34" charset="0"/>
                <a:ea typeface="新細明體" pitchFamily="18" charset="-120"/>
                <a:cs typeface="新細明體" pitchFamily="18" charset="-120"/>
              </a:rPr>
              <a:t>   </a:t>
            </a:r>
            <a:r>
              <a:rPr kumimoji="1" lang="en-US" altLang="zh-TW" sz="2400" b="0" i="1" u="none" strike="noStrike" cap="none" normalizeH="0" baseline="0" dirty="0" smtClean="0">
                <a:ln>
                  <a:noFill/>
                </a:ln>
                <a:solidFill>
                  <a:schemeClr val="tx1"/>
                </a:solidFill>
                <a:latin typeface="Book Antiqua" pitchFamily="18" charset="0"/>
                <a:ea typeface="新細明體" pitchFamily="18" charset="-120"/>
                <a:cs typeface="新細明體" pitchFamily="18" charset="-120"/>
              </a:rPr>
              <a:t>H</a:t>
            </a:r>
            <a:r>
              <a:rPr kumimoji="1" lang="en-US" altLang="zh-TW" sz="2400" baseline="-25000" dirty="0" smtClean="0">
                <a:latin typeface="Book Antiqua" pitchFamily="18" charset="0"/>
                <a:ea typeface="新細明體" pitchFamily="18" charset="-120"/>
                <a:cs typeface="新細明體" pitchFamily="18" charset="-120"/>
              </a:rPr>
              <a:t>1</a:t>
            </a:r>
            <a:r>
              <a:rPr kumimoji="1" lang="en-US" altLang="zh-TW" sz="2400" b="0" i="0" u="none" strike="noStrike" cap="none" normalizeH="0" baseline="0" dirty="0" smtClean="0">
                <a:ln>
                  <a:noFill/>
                </a:ln>
                <a:solidFill>
                  <a:schemeClr val="tx1"/>
                </a:solidFill>
                <a:latin typeface="Book Antiqua" pitchFamily="18" charset="0"/>
                <a:ea typeface="新細明體" pitchFamily="18" charset="-120"/>
                <a:cs typeface="新細明體" pitchFamily="18" charset="-120"/>
              </a:rPr>
              <a:t>:  </a:t>
            </a:r>
            <a:r>
              <a:rPr kumimoji="1" lang="en-US" altLang="zh-TW" sz="2400" b="0" i="1" u="none" strike="noStrike" cap="none" normalizeH="0" baseline="0" dirty="0" smtClean="0">
                <a:ln>
                  <a:noFill/>
                </a:ln>
                <a:solidFill>
                  <a:schemeClr val="tx1"/>
                </a:solidFill>
                <a:latin typeface="Symbol" pitchFamily="18" charset="2"/>
                <a:ea typeface="新細明體" pitchFamily="18" charset="-120"/>
                <a:cs typeface="新細明體" pitchFamily="18" charset="-120"/>
              </a:rPr>
              <a:t></a:t>
            </a:r>
            <a:r>
              <a:rPr kumimoji="1" lang="en-US" altLang="zh-TW" sz="2400" baseline="-25000" dirty="0" smtClean="0">
                <a:latin typeface="Times New Roman" pitchFamily="18" charset="0"/>
                <a:ea typeface="新細明體" pitchFamily="18" charset="-120"/>
                <a:cs typeface="Times New Roman" pitchFamily="18" charset="0"/>
              </a:rPr>
              <a:t>D</a:t>
            </a:r>
            <a:r>
              <a:rPr kumimoji="1" lang="en-US" altLang="zh-TW" sz="2400" b="0" i="0" u="none" strike="noStrike" cap="none" normalizeH="0" baseline="0" dirty="0" smtClean="0">
                <a:ln>
                  <a:noFill/>
                </a:ln>
                <a:solidFill>
                  <a:schemeClr val="tx1"/>
                </a:solidFill>
                <a:latin typeface="Symbol" pitchFamily="18" charset="2"/>
                <a:ea typeface="新細明體" pitchFamily="18" charset="-120"/>
                <a:cs typeface="新細明體" pitchFamily="18" charset="-120"/>
              </a:rPr>
              <a:t></a:t>
            </a:r>
            <a:r>
              <a:rPr kumimoji="1" lang="en-US" altLang="zh-TW" sz="2400" dirty="0" smtClean="0">
                <a:latin typeface="Symbol" pitchFamily="18" charset="2"/>
                <a:ea typeface="新細明體" pitchFamily="18" charset="-120"/>
                <a:cs typeface="新細明體" pitchFamily="18" charset="-120"/>
              </a:rPr>
              <a:t>&gt;</a:t>
            </a:r>
            <a:r>
              <a:rPr kumimoji="1" lang="en-US" altLang="zh-TW" sz="2400" b="0" i="0" u="none" strike="noStrike" cap="none" normalizeH="0" baseline="0" dirty="0" smtClean="0">
                <a:ln>
                  <a:noFill/>
                </a:ln>
                <a:solidFill>
                  <a:schemeClr val="tx1"/>
                </a:solidFill>
                <a:latin typeface="Symbol" pitchFamily="18" charset="2"/>
                <a:ea typeface="新細明體" pitchFamily="18" charset="-120"/>
                <a:cs typeface="新細明體" pitchFamily="18" charset="-120"/>
              </a:rPr>
              <a:t></a:t>
            </a:r>
            <a:r>
              <a:rPr kumimoji="1" lang="en-US" altLang="zh-TW" sz="2400" dirty="0" smtClean="0">
                <a:latin typeface="Symbol" pitchFamily="18" charset="2"/>
                <a:ea typeface="新細明體" pitchFamily="18" charset="-120"/>
                <a:cs typeface="新細明體" pitchFamily="18" charset="-120"/>
              </a:rPr>
              <a:t>0</a:t>
            </a:r>
            <a:endParaRPr kumimoji="1" lang="zh-TW" altLang="zh-TW" sz="1800" b="0" u="none" strike="noStrike" cap="none" normalizeH="0" baseline="0" dirty="0" smtClean="0">
              <a:ln>
                <a:noFill/>
              </a:ln>
              <a:solidFill>
                <a:schemeClr val="tx1"/>
              </a:solidFill>
              <a:latin typeface="Times New Roman" pitchFamily="18" charset="0"/>
              <a:ea typeface="新細明體" pitchFamily="18" charset="-120"/>
              <a:cs typeface="Times New Roman" pitchFamily="18" charset="0"/>
            </a:endParaRPr>
          </a:p>
        </p:txBody>
      </p:sp>
      <p:sp>
        <p:nvSpPr>
          <p:cNvPr id="15370" name="Text Box 10"/>
          <p:cNvSpPr txBox="1">
            <a:spLocks noChangeArrowheads="1"/>
          </p:cNvSpPr>
          <p:nvPr/>
        </p:nvSpPr>
        <p:spPr bwMode="auto">
          <a:xfrm>
            <a:off x="669141" y="4941168"/>
            <a:ext cx="3110147" cy="461665"/>
          </a:xfrm>
          <a:prstGeom prst="rect">
            <a:avLst/>
          </a:prstGeom>
          <a:noFill/>
          <a:ln w="12700">
            <a:noFill/>
            <a:miter lim="800000"/>
            <a:headEnd/>
            <a:tailEnd/>
          </a:ln>
          <a:effectLst/>
        </p:spPr>
        <p:txBody>
          <a:bodyPr vert="horz" wrap="none" lIns="91440" tIns="45720" rIns="91440" bIns="45720" numCol="1" anchor="t" anchorCtr="0" compatLnSpc="1">
            <a:prstTxWarp prst="textNoShape">
              <a:avLst/>
            </a:prstTxWarp>
            <a:spAutoFit/>
          </a:bodyPr>
          <a:lstStyle/>
          <a:p>
            <a:pPr algn="ctr" fontAlgn="base">
              <a:spcBef>
                <a:spcPct val="0"/>
              </a:spcBef>
              <a:spcAft>
                <a:spcPct val="0"/>
              </a:spcAft>
            </a:pPr>
            <a:r>
              <a:rPr kumimoji="1" lang="en-US" altLang="zh-TW" sz="2400" i="1" dirty="0" smtClean="0">
                <a:latin typeface="Book Antiqua" pitchFamily="18" charset="0"/>
                <a:ea typeface="新細明體" pitchFamily="18" charset="-120"/>
                <a:cs typeface="新細明體" pitchFamily="18" charset="-120"/>
              </a:rPr>
              <a:t>H</a:t>
            </a:r>
            <a:r>
              <a:rPr kumimoji="1" lang="en-US" altLang="zh-TW" sz="2400" baseline="-25000" dirty="0" smtClean="0">
                <a:latin typeface="Book Antiqua" pitchFamily="18" charset="0"/>
                <a:ea typeface="新細明體" pitchFamily="18" charset="-120"/>
                <a:cs typeface="新細明體" pitchFamily="18" charset="-120"/>
              </a:rPr>
              <a:t>0</a:t>
            </a:r>
            <a:r>
              <a:rPr kumimoji="1" lang="en-US" altLang="zh-TW" sz="2400" dirty="0" smtClean="0">
                <a:latin typeface="Book Antiqua" pitchFamily="18" charset="0"/>
                <a:ea typeface="新細明體" pitchFamily="18" charset="-120"/>
                <a:cs typeface="新細明體" pitchFamily="18" charset="-120"/>
              </a:rPr>
              <a:t>:  </a:t>
            </a:r>
            <a:r>
              <a:rPr kumimoji="1" lang="en-US" altLang="zh-TW" sz="2400" i="1" dirty="0" smtClean="0">
                <a:latin typeface="Symbol" pitchFamily="18" charset="2"/>
                <a:ea typeface="新細明體" pitchFamily="18" charset="-120"/>
                <a:cs typeface="新細明體" pitchFamily="18" charset="-120"/>
              </a:rPr>
              <a:t></a:t>
            </a:r>
            <a:r>
              <a:rPr kumimoji="1" lang="en-US" altLang="zh-TW" sz="2400" baseline="-25000" dirty="0" smtClean="0">
                <a:latin typeface="Times New Roman" pitchFamily="18" charset="0"/>
                <a:ea typeface="新細明體" pitchFamily="18" charset="-120"/>
                <a:cs typeface="Times New Roman" pitchFamily="18" charset="0"/>
              </a:rPr>
              <a:t>D</a:t>
            </a:r>
            <a:r>
              <a:rPr kumimoji="1" lang="en-US" altLang="zh-TW" sz="2400" dirty="0" smtClean="0">
                <a:latin typeface="Symbol" pitchFamily="18" charset="2"/>
                <a:ea typeface="新細明體" pitchFamily="18" charset="-120"/>
                <a:cs typeface="新細明體" pitchFamily="18" charset="-120"/>
              </a:rPr>
              <a:t>0</a:t>
            </a:r>
            <a:r>
              <a:rPr kumimoji="1" lang="en-US" altLang="zh-TW" dirty="0" smtClean="0">
                <a:latin typeface="Arial" pitchFamily="34" charset="0"/>
                <a:ea typeface="新細明體" pitchFamily="18" charset="-120"/>
                <a:cs typeface="新細明體" pitchFamily="18" charset="-120"/>
              </a:rPr>
              <a:t>   </a:t>
            </a:r>
            <a:r>
              <a:rPr kumimoji="1" lang="en-US" altLang="zh-TW" sz="2400" b="0" i="1" u="none" strike="noStrike" cap="none" normalizeH="0" baseline="0" dirty="0" smtClean="0">
                <a:ln>
                  <a:noFill/>
                </a:ln>
                <a:solidFill>
                  <a:schemeClr val="tx1"/>
                </a:solidFill>
                <a:latin typeface="Book Antiqua" pitchFamily="18" charset="0"/>
                <a:ea typeface="新細明體" pitchFamily="18" charset="-120"/>
                <a:cs typeface="新細明體" pitchFamily="18" charset="-120"/>
              </a:rPr>
              <a:t>H</a:t>
            </a:r>
            <a:r>
              <a:rPr kumimoji="1" lang="en-US" altLang="zh-TW" sz="2400" baseline="-25000" dirty="0" smtClean="0">
                <a:latin typeface="Book Antiqua" pitchFamily="18" charset="0"/>
                <a:ea typeface="新細明體" pitchFamily="18" charset="-120"/>
                <a:cs typeface="新細明體" pitchFamily="18" charset="-120"/>
              </a:rPr>
              <a:t>1</a:t>
            </a:r>
            <a:r>
              <a:rPr kumimoji="1" lang="en-US" altLang="zh-TW" sz="2400" b="0" i="0" u="none" strike="noStrike" cap="none" normalizeH="0" baseline="0" dirty="0" smtClean="0">
                <a:ln>
                  <a:noFill/>
                </a:ln>
                <a:solidFill>
                  <a:schemeClr val="tx1"/>
                </a:solidFill>
                <a:latin typeface="Book Antiqua" pitchFamily="18" charset="0"/>
                <a:ea typeface="新細明體" pitchFamily="18" charset="-120"/>
                <a:cs typeface="新細明體" pitchFamily="18" charset="-120"/>
              </a:rPr>
              <a:t>:  </a:t>
            </a:r>
            <a:r>
              <a:rPr kumimoji="1" lang="en-US" altLang="zh-TW" sz="2400" b="0" i="1" u="none" strike="noStrike" cap="none" normalizeH="0" baseline="0" dirty="0" smtClean="0">
                <a:ln>
                  <a:noFill/>
                </a:ln>
                <a:solidFill>
                  <a:schemeClr val="tx1"/>
                </a:solidFill>
                <a:latin typeface="Symbol" pitchFamily="18" charset="2"/>
                <a:ea typeface="新細明體" pitchFamily="18" charset="-120"/>
                <a:cs typeface="新細明體" pitchFamily="18" charset="-120"/>
              </a:rPr>
              <a:t></a:t>
            </a:r>
            <a:r>
              <a:rPr kumimoji="1" lang="en-US" altLang="zh-TW" sz="2400" baseline="-25000" dirty="0" smtClean="0">
                <a:latin typeface="Times New Roman" pitchFamily="18" charset="0"/>
                <a:ea typeface="新細明體" pitchFamily="18" charset="-120"/>
                <a:cs typeface="Times New Roman" pitchFamily="18" charset="0"/>
              </a:rPr>
              <a:t>D</a:t>
            </a:r>
            <a:r>
              <a:rPr kumimoji="1" lang="en-US" altLang="zh-TW" sz="2400" b="0" i="0" u="none" strike="noStrike" cap="none" normalizeH="0" baseline="0" dirty="0" smtClean="0">
                <a:ln>
                  <a:noFill/>
                </a:ln>
                <a:solidFill>
                  <a:schemeClr val="tx1"/>
                </a:solidFill>
                <a:latin typeface="Symbol" pitchFamily="18" charset="2"/>
                <a:ea typeface="新細明體" pitchFamily="18" charset="-120"/>
                <a:cs typeface="新細明體" pitchFamily="18" charset="-120"/>
              </a:rPr>
              <a:t></a:t>
            </a:r>
            <a:r>
              <a:rPr kumimoji="1" lang="en-US" altLang="zh-TW" sz="2400" b="0" i="0" u="none" strike="noStrike" cap="none" normalizeH="0" dirty="0" smtClean="0">
                <a:ln>
                  <a:noFill/>
                </a:ln>
                <a:solidFill>
                  <a:schemeClr val="tx1"/>
                </a:solidFill>
                <a:latin typeface="Symbol" pitchFamily="18" charset="2"/>
                <a:ea typeface="新細明體" pitchFamily="18" charset="-120"/>
                <a:cs typeface="新細明體" pitchFamily="18" charset="-120"/>
              </a:rPr>
              <a:t>   </a:t>
            </a:r>
            <a:r>
              <a:rPr kumimoji="1" lang="en-US" altLang="zh-TW" sz="2400" dirty="0" smtClean="0">
                <a:latin typeface="Symbol" pitchFamily="18" charset="2"/>
                <a:ea typeface="新細明體" pitchFamily="18" charset="-120"/>
                <a:cs typeface="新細明體" pitchFamily="18" charset="-120"/>
              </a:rPr>
              <a:t>0</a:t>
            </a:r>
            <a:endParaRPr kumimoji="1" lang="zh-TW" altLang="zh-TW" sz="1800" b="0" u="none" strike="noStrike" cap="none" normalizeH="0" baseline="0" dirty="0" smtClean="0">
              <a:ln>
                <a:noFill/>
              </a:ln>
              <a:solidFill>
                <a:schemeClr val="tx1"/>
              </a:solidFill>
              <a:latin typeface="Times New Roman" pitchFamily="18" charset="0"/>
              <a:ea typeface="新細明體" pitchFamily="18" charset="-120"/>
              <a:cs typeface="Times New Roman" pitchFamily="18" charset="0"/>
            </a:endParaRPr>
          </a:p>
        </p:txBody>
      </p:sp>
      <p:graphicFrame>
        <p:nvGraphicFramePr>
          <p:cNvPr id="15371" name="Object 11"/>
          <p:cNvGraphicFramePr>
            <a:graphicFrameLocks noChangeAspect="1"/>
          </p:cNvGraphicFramePr>
          <p:nvPr/>
        </p:nvGraphicFramePr>
        <p:xfrm>
          <a:off x="3203848" y="5085184"/>
          <a:ext cx="283716" cy="283716"/>
        </p:xfrm>
        <a:graphic>
          <a:graphicData uri="http://schemas.openxmlformats.org/presentationml/2006/ole">
            <mc:AlternateContent xmlns:mc="http://schemas.openxmlformats.org/markup-compatibility/2006">
              <mc:Choice xmlns:v="urn:schemas-microsoft-com:vml" Requires="v">
                <p:oleObj spid="_x0000_s29709" name="Equation" r:id="rId3" imgW="139680" imgH="139680" progId="Equation.DSMT4">
                  <p:embed/>
                </p:oleObj>
              </mc:Choice>
              <mc:Fallback>
                <p:oleObj name="Equation" r:id="rId3" imgW="139680" imgH="13968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03848" y="5085184"/>
                        <a:ext cx="283716" cy="2837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5650377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zh-TW" b="1" dirty="0" smtClean="0"/>
              <a:t>單尾檢定的</a:t>
            </a:r>
            <a:r>
              <a:rPr lang="zh-TW" altLang="zh-TW" b="1" i="1" dirty="0" smtClean="0"/>
              <a:t> p</a:t>
            </a:r>
            <a:r>
              <a:rPr lang="en-US" altLang="zh-TW" b="1" dirty="0" smtClean="0"/>
              <a:t> </a:t>
            </a:r>
            <a:r>
              <a:rPr lang="zh-TW" altLang="zh-TW" b="1" dirty="0" smtClean="0"/>
              <a:t>值法</a:t>
            </a:r>
            <a:endParaRPr lang="zh-TW" altLang="en-US" b="1" dirty="0"/>
          </a:p>
        </p:txBody>
      </p:sp>
      <p:sp>
        <p:nvSpPr>
          <p:cNvPr id="3" name="日期版面配置區 2"/>
          <p:cNvSpPr>
            <a:spLocks noGrp="1"/>
          </p:cNvSpPr>
          <p:nvPr>
            <p:ph type="dt" sz="half" idx="10"/>
          </p:nvPr>
        </p:nvSpPr>
        <p:spPr/>
        <p:txBody>
          <a:bodyPr/>
          <a:lstStyle/>
          <a:p>
            <a:fld id="{D71CD840-0E89-4F4B-BFA1-A0D7B2F6A8BF}" type="datetime1">
              <a:rPr lang="zh-TW" altLang="en-US" smtClean="0"/>
              <a:pPr/>
              <a:t>2016/5/17</a:t>
            </a:fld>
            <a:endParaRPr lang="zh-TW" altLang="en-US"/>
          </a:p>
        </p:txBody>
      </p:sp>
      <p:sp>
        <p:nvSpPr>
          <p:cNvPr id="4" name="投影片編號版面配置區 3"/>
          <p:cNvSpPr>
            <a:spLocks noGrp="1"/>
          </p:cNvSpPr>
          <p:nvPr>
            <p:ph type="sldNum" sz="quarter" idx="12"/>
          </p:nvPr>
        </p:nvSpPr>
        <p:spPr/>
        <p:txBody>
          <a:bodyPr>
            <a:normAutofit/>
          </a:bodyPr>
          <a:lstStyle/>
          <a:p>
            <a:fld id="{43D239BD-6D61-4DFE-922F-7CBF9DF9EB54}" type="slidenum">
              <a:rPr lang="zh-TW" altLang="en-US" smtClean="0"/>
              <a:pPr/>
              <a:t>6</a:t>
            </a:fld>
            <a:endParaRPr lang="zh-TW" altLang="en-US"/>
          </a:p>
        </p:txBody>
      </p:sp>
      <p:sp>
        <p:nvSpPr>
          <p:cNvPr id="5" name="內容版面配置區 4"/>
          <p:cNvSpPr>
            <a:spLocks noGrp="1"/>
          </p:cNvSpPr>
          <p:nvPr>
            <p:ph sz="quarter" idx="1"/>
          </p:nvPr>
        </p:nvSpPr>
        <p:spPr/>
        <p:txBody>
          <a:bodyPr/>
          <a:lstStyle/>
          <a:p>
            <a:r>
              <a:rPr lang="en-US" altLang="zh-TW" sz="2800" b="1" i="1" dirty="0" smtClean="0"/>
              <a:t>p</a:t>
            </a:r>
            <a:r>
              <a:rPr lang="zh-TW" altLang="zh-TW" sz="2800" b="1" dirty="0" smtClean="0"/>
              <a:t>值是機率，以檢定統計量計算而得，用以衡量樣本資料支持 (或不支持</a:t>
            </a:r>
            <a:r>
              <a:rPr lang="en-US" altLang="zh-TW" sz="2800" b="1" dirty="0" smtClean="0"/>
              <a:t>) </a:t>
            </a:r>
            <a:r>
              <a:rPr lang="zh-TW" altLang="zh-TW" sz="2800" b="1" dirty="0" smtClean="0"/>
              <a:t>虛無假設</a:t>
            </a:r>
            <a:r>
              <a:rPr lang="en-US" altLang="zh-TW" sz="2800" b="1" i="1" dirty="0" smtClean="0"/>
              <a:t>H</a:t>
            </a:r>
            <a:r>
              <a:rPr lang="en-US" altLang="zh-TW" sz="2800" b="1" baseline="-25000" dirty="0" smtClean="0"/>
              <a:t>0</a:t>
            </a:r>
            <a:r>
              <a:rPr lang="zh-TW" altLang="zh-TW" sz="2800" b="1" dirty="0" smtClean="0"/>
              <a:t>的程度。</a:t>
            </a:r>
          </a:p>
          <a:p>
            <a:r>
              <a:rPr lang="en-US" altLang="zh-TW" sz="2800" b="1" dirty="0" smtClean="0"/>
              <a:t> </a:t>
            </a:r>
            <a:r>
              <a:rPr lang="en-US" altLang="zh-TW" sz="2800" b="1" i="1" dirty="0" smtClean="0"/>
              <a:t>p</a:t>
            </a:r>
            <a:r>
              <a:rPr lang="en-US" altLang="zh-TW" sz="2800" b="1" dirty="0" smtClean="0"/>
              <a:t> </a:t>
            </a:r>
            <a:r>
              <a:rPr lang="zh-TW" altLang="zh-TW" sz="2800" b="1" dirty="0" smtClean="0"/>
              <a:t>值愈小，愈不支持虛無假設</a:t>
            </a:r>
            <a:r>
              <a:rPr lang="en-US" altLang="zh-TW" sz="2800" b="1" i="1" dirty="0" smtClean="0"/>
              <a:t>H</a:t>
            </a:r>
            <a:r>
              <a:rPr lang="en-US" altLang="zh-TW" sz="2800" b="1" baseline="-25000" dirty="0" smtClean="0"/>
              <a:t>0</a:t>
            </a:r>
            <a:r>
              <a:rPr lang="zh-TW" altLang="zh-TW" sz="2800" b="1" dirty="0" smtClean="0"/>
              <a:t>。較小的 </a:t>
            </a:r>
            <a:r>
              <a:rPr lang="en-US" altLang="zh-TW" sz="2800" b="1" i="1" dirty="0" smtClean="0"/>
              <a:t>p</a:t>
            </a:r>
            <a:r>
              <a:rPr lang="en-US" altLang="zh-TW" sz="2800" b="1" dirty="0" smtClean="0"/>
              <a:t> </a:t>
            </a:r>
            <a:r>
              <a:rPr lang="zh-TW" altLang="zh-TW" sz="2800" b="1" dirty="0" smtClean="0"/>
              <a:t>值表示，虛無假設</a:t>
            </a:r>
            <a:r>
              <a:rPr lang="en-US" altLang="zh-TW" sz="2800" b="1" i="1" dirty="0" smtClean="0"/>
              <a:t>H</a:t>
            </a:r>
            <a:r>
              <a:rPr lang="en-US" altLang="zh-TW" sz="2800" b="1" baseline="-25000" dirty="0" smtClean="0"/>
              <a:t>0</a:t>
            </a:r>
            <a:r>
              <a:rPr lang="zh-TW" altLang="zh-TW" sz="2800" b="1" dirty="0" smtClean="0"/>
              <a:t>為真時，得到此種樣本是較不尋常的。</a:t>
            </a:r>
          </a:p>
          <a:p>
            <a:r>
              <a:rPr lang="zh-TW" altLang="zh-TW" sz="2800" b="1" dirty="0" smtClean="0">
                <a:solidFill>
                  <a:srgbClr val="C00000"/>
                </a:solidFill>
              </a:rPr>
              <a:t>若</a:t>
            </a:r>
            <a:r>
              <a:rPr lang="en-US" altLang="zh-TW" sz="2800" b="1" dirty="0" smtClean="0">
                <a:solidFill>
                  <a:srgbClr val="C00000"/>
                </a:solidFill>
              </a:rPr>
              <a:t> </a:t>
            </a:r>
            <a:r>
              <a:rPr lang="en-US" altLang="zh-TW" sz="2800" b="1" i="1" dirty="0" smtClean="0">
                <a:solidFill>
                  <a:srgbClr val="C00000"/>
                </a:solidFill>
              </a:rPr>
              <a:t>p </a:t>
            </a:r>
            <a:r>
              <a:rPr lang="zh-TW" altLang="zh-TW" sz="2800" b="1" dirty="0" smtClean="0">
                <a:solidFill>
                  <a:srgbClr val="C00000"/>
                </a:solidFill>
              </a:rPr>
              <a:t>值</a:t>
            </a:r>
            <a:r>
              <a:rPr lang="en-US" altLang="zh-TW" sz="2800" b="1" dirty="0" smtClean="0">
                <a:solidFill>
                  <a:srgbClr val="C00000"/>
                </a:solidFill>
              </a:rPr>
              <a:t> &lt; </a:t>
            </a:r>
            <a:r>
              <a:rPr lang="en-US" altLang="zh-TW" sz="2800" b="1" i="1" dirty="0" smtClean="0">
                <a:solidFill>
                  <a:srgbClr val="C00000"/>
                </a:solidFill>
              </a:rPr>
              <a:t>α</a:t>
            </a:r>
            <a:r>
              <a:rPr lang="zh-TW" altLang="zh-TW" sz="2800" b="1" dirty="0" smtClean="0">
                <a:solidFill>
                  <a:srgbClr val="C00000"/>
                </a:solidFill>
              </a:rPr>
              <a:t>，則拒絕</a:t>
            </a:r>
            <a:r>
              <a:rPr lang="en-US" altLang="zh-TW" sz="2800" b="1" dirty="0" smtClean="0">
                <a:solidFill>
                  <a:srgbClr val="C00000"/>
                </a:solidFill>
              </a:rPr>
              <a:t> </a:t>
            </a:r>
            <a:r>
              <a:rPr lang="en-US" altLang="zh-TW" sz="2800" b="1" i="1" dirty="0" smtClean="0">
                <a:solidFill>
                  <a:srgbClr val="C00000"/>
                </a:solidFill>
              </a:rPr>
              <a:t>H</a:t>
            </a:r>
            <a:r>
              <a:rPr lang="en-US" altLang="zh-TW" sz="2800" b="1" baseline="-25000" dirty="0" smtClean="0">
                <a:solidFill>
                  <a:srgbClr val="C00000"/>
                </a:solidFill>
              </a:rPr>
              <a:t>0</a:t>
            </a:r>
            <a:r>
              <a:rPr lang="zh-TW" altLang="zh-TW" sz="2800" b="1" dirty="0" smtClean="0"/>
              <a:t>。</a:t>
            </a:r>
          </a:p>
          <a:p>
            <a:endParaRPr lang="zh-TW" altLang="en-US" dirty="0"/>
          </a:p>
        </p:txBody>
      </p:sp>
    </p:spTree>
    <p:extLst>
      <p:ext uri="{BB962C8B-B14F-4D97-AF65-F5344CB8AC3E}">
        <p14:creationId xmlns:p14="http://schemas.microsoft.com/office/powerpoint/2010/main" val="339941876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t>相依樣本</a:t>
            </a:r>
            <a:r>
              <a:rPr lang="en-US" altLang="zh-TW" b="1" dirty="0" smtClean="0"/>
              <a:t>t</a:t>
            </a:r>
            <a:r>
              <a:rPr lang="zh-TW" altLang="en-US" b="1" dirty="0" smtClean="0"/>
              <a:t>檢定範例</a:t>
            </a:r>
            <a:endParaRPr lang="zh-TW" altLang="en-US" dirty="0"/>
          </a:p>
        </p:txBody>
      </p:sp>
      <p:sp>
        <p:nvSpPr>
          <p:cNvPr id="3" name="日期版面配置區 2"/>
          <p:cNvSpPr>
            <a:spLocks noGrp="1"/>
          </p:cNvSpPr>
          <p:nvPr>
            <p:ph type="dt" sz="half" idx="10"/>
          </p:nvPr>
        </p:nvSpPr>
        <p:spPr/>
        <p:txBody>
          <a:bodyPr/>
          <a:lstStyle/>
          <a:p>
            <a:fld id="{D71CD840-0E89-4F4B-BFA1-A0D7B2F6A8BF}" type="datetime1">
              <a:rPr lang="zh-TW" altLang="en-US" smtClean="0"/>
              <a:pPr/>
              <a:t>2016/5/17</a:t>
            </a:fld>
            <a:endParaRPr lang="zh-TW" altLang="en-US"/>
          </a:p>
        </p:txBody>
      </p:sp>
      <p:sp>
        <p:nvSpPr>
          <p:cNvPr id="4" name="投影片編號版面配置區 3"/>
          <p:cNvSpPr>
            <a:spLocks noGrp="1"/>
          </p:cNvSpPr>
          <p:nvPr>
            <p:ph type="sldNum" sz="quarter" idx="12"/>
          </p:nvPr>
        </p:nvSpPr>
        <p:spPr/>
        <p:txBody>
          <a:bodyPr>
            <a:normAutofit/>
          </a:bodyPr>
          <a:lstStyle/>
          <a:p>
            <a:fld id="{43D239BD-6D61-4DFE-922F-7CBF9DF9EB54}" type="slidenum">
              <a:rPr lang="zh-TW" altLang="en-US" smtClean="0"/>
              <a:pPr/>
              <a:t>60</a:t>
            </a:fld>
            <a:endParaRPr lang="zh-TW" altLang="en-US"/>
          </a:p>
        </p:txBody>
      </p:sp>
      <p:sp>
        <p:nvSpPr>
          <p:cNvPr id="5" name="內容版面配置區 4"/>
          <p:cNvSpPr>
            <a:spLocks noGrp="1"/>
          </p:cNvSpPr>
          <p:nvPr>
            <p:ph sz="quarter" idx="1"/>
          </p:nvPr>
        </p:nvSpPr>
        <p:spPr/>
        <p:txBody>
          <a:bodyPr/>
          <a:lstStyle/>
          <a:p>
            <a:r>
              <a:rPr lang="zh-TW" altLang="zh-TW" sz="2800" b="1" dirty="0" smtClean="0"/>
              <a:t>某研究員想了解</a:t>
            </a:r>
            <a:r>
              <a:rPr lang="zh-TW" altLang="zh-TW" sz="2800" b="1" dirty="0" smtClean="0">
                <a:solidFill>
                  <a:srgbClr val="C00000"/>
                </a:solidFill>
              </a:rPr>
              <a:t>自我導向學習是否有助於學生數學成績之進步</a:t>
            </a:r>
            <a:r>
              <a:rPr lang="zh-TW" altLang="zh-TW" sz="2800" b="1" dirty="0" smtClean="0"/>
              <a:t>，隨機抽取</a:t>
            </a:r>
            <a:r>
              <a:rPr lang="en-US" altLang="zh-TW" sz="2800" b="1" dirty="0" smtClean="0"/>
              <a:t>20</a:t>
            </a:r>
            <a:r>
              <a:rPr lang="zh-TW" altLang="zh-TW" sz="2800" b="1" dirty="0" smtClean="0"/>
              <a:t>受測者，讓其接受三個月之訓練，並收集學習前與學習後之成績，其測得數據如下表</a:t>
            </a:r>
            <a:r>
              <a:rPr lang="zh-TW" altLang="en-US" sz="2800" b="1" dirty="0" smtClean="0"/>
              <a:t>，</a:t>
            </a:r>
            <a:r>
              <a:rPr lang="zh-TW" altLang="zh-TW" sz="2800" b="1" dirty="0" smtClean="0"/>
              <a:t>請問該研究員如何解釋數據結果 ? </a:t>
            </a:r>
          </a:p>
          <a:p>
            <a:endParaRPr lang="zh-TW" altLang="en-US" dirty="0"/>
          </a:p>
        </p:txBody>
      </p:sp>
      <p:graphicFrame>
        <p:nvGraphicFramePr>
          <p:cNvPr id="124930" name="Group 2"/>
          <p:cNvGraphicFramePr>
            <a:graphicFrameLocks noGrp="1"/>
          </p:cNvGraphicFramePr>
          <p:nvPr/>
        </p:nvGraphicFramePr>
        <p:xfrm>
          <a:off x="200025" y="4219227"/>
          <a:ext cx="8785225" cy="1888173"/>
        </p:xfrm>
        <a:graphic>
          <a:graphicData uri="http://schemas.openxmlformats.org/drawingml/2006/table">
            <a:tbl>
              <a:tblPr/>
              <a:tblGrid>
                <a:gridCol w="504825"/>
                <a:gridCol w="458788"/>
                <a:gridCol w="422275"/>
                <a:gridCol w="422275"/>
                <a:gridCol w="422275"/>
                <a:gridCol w="423862"/>
                <a:gridCol w="422275"/>
                <a:gridCol w="422275"/>
                <a:gridCol w="422275"/>
                <a:gridCol w="422275"/>
                <a:gridCol w="422275"/>
                <a:gridCol w="423863"/>
                <a:gridCol w="422275"/>
                <a:gridCol w="398462"/>
                <a:gridCol w="395288"/>
                <a:gridCol w="401637"/>
                <a:gridCol w="396875"/>
                <a:gridCol w="398463"/>
                <a:gridCol w="398462"/>
                <a:gridCol w="398463"/>
                <a:gridCol w="385762"/>
              </a:tblGrid>
              <a:tr h="431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chemeClr val="tx1"/>
                          </a:solidFill>
                          <a:effectLst/>
                          <a:latin typeface="Times New Roman" pitchFamily="18" charset="0"/>
                          <a:ea typeface="標楷體" pitchFamily="65" charset="-120"/>
                          <a:cs typeface="新細明體" pitchFamily="18" charset="-120"/>
                        </a:rPr>
                        <a:t>No.</a:t>
                      </a:r>
                      <a:endParaRPr kumimoji="1" lang="zh-TW" altLang="zh-TW"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chemeClr val="tx1"/>
                          </a:solidFill>
                          <a:effectLst/>
                          <a:latin typeface="Times New Roman" pitchFamily="18" charset="0"/>
                          <a:ea typeface="標楷體" pitchFamily="65" charset="-120"/>
                          <a:cs typeface="新細明體" pitchFamily="18" charset="-120"/>
                        </a:rPr>
                        <a:t>1</a:t>
                      </a:r>
                      <a:endParaRPr kumimoji="1" lang="zh-TW" altLang="zh-TW"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chemeClr val="tx1"/>
                          </a:solidFill>
                          <a:effectLst/>
                          <a:latin typeface="Times New Roman" pitchFamily="18" charset="0"/>
                          <a:ea typeface="標楷體" pitchFamily="65" charset="-120"/>
                          <a:cs typeface="新細明體" pitchFamily="18" charset="-120"/>
                        </a:rPr>
                        <a:t>2</a:t>
                      </a:r>
                      <a:endParaRPr kumimoji="1" lang="zh-TW" altLang="zh-TW"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chemeClr val="tx1"/>
                          </a:solidFill>
                          <a:effectLst/>
                          <a:latin typeface="Times New Roman" pitchFamily="18" charset="0"/>
                          <a:ea typeface="標楷體" pitchFamily="65" charset="-120"/>
                          <a:cs typeface="新細明體" pitchFamily="18" charset="-120"/>
                        </a:rPr>
                        <a:t>3</a:t>
                      </a:r>
                      <a:endParaRPr kumimoji="1" lang="zh-TW" altLang="zh-TW"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chemeClr val="tx1"/>
                          </a:solidFill>
                          <a:effectLst/>
                          <a:latin typeface="Times New Roman" pitchFamily="18" charset="0"/>
                          <a:ea typeface="標楷體" pitchFamily="65" charset="-120"/>
                          <a:cs typeface="新細明體" pitchFamily="18" charset="-120"/>
                        </a:rPr>
                        <a:t>4</a:t>
                      </a:r>
                      <a:endParaRPr kumimoji="1" lang="zh-TW" altLang="zh-TW"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chemeClr val="tx1"/>
                          </a:solidFill>
                          <a:effectLst/>
                          <a:latin typeface="Times New Roman" pitchFamily="18" charset="0"/>
                          <a:ea typeface="標楷體" pitchFamily="65" charset="-120"/>
                          <a:cs typeface="新細明體" pitchFamily="18" charset="-120"/>
                        </a:rPr>
                        <a:t>5</a:t>
                      </a:r>
                      <a:endParaRPr kumimoji="1" lang="zh-TW" altLang="zh-TW"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chemeClr val="tx1"/>
                          </a:solidFill>
                          <a:effectLst/>
                          <a:latin typeface="Times New Roman" pitchFamily="18" charset="0"/>
                          <a:ea typeface="標楷體" pitchFamily="65" charset="-120"/>
                          <a:cs typeface="新細明體" pitchFamily="18" charset="-120"/>
                        </a:rPr>
                        <a:t>6</a:t>
                      </a:r>
                      <a:endParaRPr kumimoji="1" lang="zh-TW" altLang="zh-TW"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chemeClr val="tx1"/>
                          </a:solidFill>
                          <a:effectLst/>
                          <a:latin typeface="Times New Roman" pitchFamily="18" charset="0"/>
                          <a:ea typeface="標楷體" pitchFamily="65" charset="-120"/>
                          <a:cs typeface="新細明體" pitchFamily="18" charset="-120"/>
                        </a:rPr>
                        <a:t>7</a:t>
                      </a:r>
                      <a:endParaRPr kumimoji="1" lang="zh-TW" altLang="zh-TW"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標楷體" pitchFamily="65" charset="-120"/>
                          <a:cs typeface="新細明體" pitchFamily="18" charset="-120"/>
                        </a:rPr>
                        <a:t>8</a:t>
                      </a:r>
                      <a:endParaRPr kumimoji="1" lang="zh-TW"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標楷體" pitchFamily="65" charset="-120"/>
                          <a:cs typeface="新細明體" pitchFamily="18" charset="-120"/>
                        </a:rPr>
                        <a:t>9</a:t>
                      </a:r>
                      <a:endParaRPr kumimoji="1" lang="zh-TW"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標楷體" pitchFamily="65" charset="-120"/>
                          <a:cs typeface="新細明體" pitchFamily="18" charset="-120"/>
                        </a:rPr>
                        <a:t>10</a:t>
                      </a:r>
                      <a:endParaRPr kumimoji="1" lang="zh-TW"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標楷體" pitchFamily="65" charset="-120"/>
                          <a:cs typeface="新細明體" pitchFamily="18" charset="-120"/>
                        </a:rPr>
                        <a:t>11</a:t>
                      </a:r>
                      <a:endParaRPr kumimoji="1" lang="zh-TW"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標楷體" pitchFamily="65" charset="-120"/>
                          <a:cs typeface="新細明體" pitchFamily="18" charset="-120"/>
                        </a:rPr>
                        <a:t>12</a:t>
                      </a:r>
                      <a:endParaRPr kumimoji="1" lang="zh-TW"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標楷體" pitchFamily="65" charset="-120"/>
                          <a:cs typeface="新細明體" pitchFamily="18" charset="-120"/>
                        </a:rPr>
                        <a:t>13</a:t>
                      </a:r>
                      <a:endParaRPr kumimoji="1" lang="zh-TW"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標楷體" pitchFamily="65" charset="-120"/>
                          <a:cs typeface="新細明體" pitchFamily="18" charset="-120"/>
                        </a:rPr>
                        <a:t>14</a:t>
                      </a:r>
                      <a:endParaRPr kumimoji="1" lang="zh-TW"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標楷體" pitchFamily="65" charset="-120"/>
                          <a:cs typeface="新細明體" pitchFamily="18" charset="-120"/>
                        </a:rPr>
                        <a:t>15</a:t>
                      </a:r>
                      <a:endParaRPr kumimoji="1" lang="zh-TW"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標楷體" pitchFamily="65" charset="-120"/>
                          <a:cs typeface="新細明體" pitchFamily="18" charset="-120"/>
                        </a:rPr>
                        <a:t>16</a:t>
                      </a:r>
                      <a:endParaRPr kumimoji="1" lang="zh-TW"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標楷體" pitchFamily="65" charset="-120"/>
                          <a:cs typeface="新細明體" pitchFamily="18" charset="-120"/>
                        </a:rPr>
                        <a:t>17</a:t>
                      </a:r>
                      <a:endParaRPr kumimoji="1" lang="zh-TW"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標楷體" pitchFamily="65" charset="-120"/>
                          <a:cs typeface="新細明體" pitchFamily="18" charset="-120"/>
                        </a:rPr>
                        <a:t>18</a:t>
                      </a:r>
                      <a:endParaRPr kumimoji="1" lang="zh-TW"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標楷體" pitchFamily="65" charset="-120"/>
                          <a:cs typeface="新細明體" pitchFamily="18" charset="-120"/>
                        </a:rPr>
                        <a:t>19</a:t>
                      </a:r>
                      <a:endParaRPr kumimoji="1" lang="zh-TW"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標楷體" pitchFamily="65" charset="-120"/>
                          <a:cs typeface="新細明體" pitchFamily="18" charset="-120"/>
                        </a:rPr>
                        <a:t>20</a:t>
                      </a:r>
                      <a:endParaRPr kumimoji="1" lang="zh-TW"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1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sz="1200" b="0" i="0" u="none" strike="noStrike" cap="none" normalizeH="0" baseline="0" dirty="0" smtClean="0">
                          <a:ln>
                            <a:noFill/>
                          </a:ln>
                          <a:solidFill>
                            <a:srgbClr val="FF3300"/>
                          </a:solidFill>
                          <a:effectLst/>
                          <a:latin typeface="Times New Roman" pitchFamily="18" charset="0"/>
                          <a:ea typeface="標楷體" pitchFamily="65" charset="-120"/>
                          <a:cs typeface="新細明體" pitchFamily="18" charset="-120"/>
                        </a:rPr>
                        <a:t>學習前</a:t>
                      </a:r>
                      <a:endParaRPr kumimoji="1" lang="zh-TW"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rgbClr val="FF3300"/>
                          </a:solidFill>
                          <a:effectLst/>
                          <a:latin typeface="Times New Roman" pitchFamily="18" charset="0"/>
                          <a:ea typeface="標楷體" pitchFamily="65" charset="-120"/>
                          <a:cs typeface="新細明體" pitchFamily="18" charset="-120"/>
                        </a:rPr>
                        <a:t>75</a:t>
                      </a:r>
                      <a:endParaRPr kumimoji="1" lang="zh-TW" altLang="zh-TW"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rgbClr val="FF3300"/>
                          </a:solidFill>
                          <a:effectLst/>
                          <a:latin typeface="Times New Roman" pitchFamily="18" charset="0"/>
                          <a:ea typeface="標楷體" pitchFamily="65" charset="-120"/>
                          <a:cs typeface="新細明體" pitchFamily="18" charset="-120"/>
                        </a:rPr>
                        <a:t>88</a:t>
                      </a:r>
                      <a:endParaRPr kumimoji="1" lang="zh-TW" altLang="zh-TW"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rgbClr val="FF3300"/>
                          </a:solidFill>
                          <a:effectLst/>
                          <a:latin typeface="Times New Roman" pitchFamily="18" charset="0"/>
                          <a:ea typeface="標楷體" pitchFamily="65" charset="-120"/>
                          <a:cs typeface="新細明體" pitchFamily="18" charset="-120"/>
                        </a:rPr>
                        <a:t>70</a:t>
                      </a:r>
                      <a:endParaRPr kumimoji="1" lang="zh-TW" altLang="zh-TW"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rgbClr val="FF3300"/>
                          </a:solidFill>
                          <a:effectLst/>
                          <a:latin typeface="Times New Roman" pitchFamily="18" charset="0"/>
                          <a:ea typeface="標楷體" pitchFamily="65" charset="-120"/>
                          <a:cs typeface="新細明體" pitchFamily="18" charset="-120"/>
                        </a:rPr>
                        <a:t>82</a:t>
                      </a:r>
                      <a:endParaRPr kumimoji="1" lang="zh-TW" altLang="zh-TW"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rgbClr val="FF3300"/>
                          </a:solidFill>
                          <a:effectLst/>
                          <a:latin typeface="Times New Roman" pitchFamily="18" charset="0"/>
                          <a:ea typeface="標楷體" pitchFamily="65" charset="-120"/>
                          <a:cs typeface="新細明體" pitchFamily="18" charset="-120"/>
                        </a:rPr>
                        <a:t>76</a:t>
                      </a:r>
                      <a:endParaRPr kumimoji="1" lang="zh-TW" altLang="zh-TW"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rgbClr val="FF3300"/>
                          </a:solidFill>
                          <a:effectLst/>
                          <a:latin typeface="Times New Roman" pitchFamily="18" charset="0"/>
                          <a:ea typeface="標楷體" pitchFamily="65" charset="-120"/>
                          <a:cs typeface="新細明體" pitchFamily="18" charset="-120"/>
                        </a:rPr>
                        <a:t>67</a:t>
                      </a:r>
                      <a:endParaRPr kumimoji="1" lang="zh-TW" altLang="zh-TW"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rgbClr val="FF3300"/>
                          </a:solidFill>
                          <a:effectLst/>
                          <a:latin typeface="Times New Roman" pitchFamily="18" charset="0"/>
                          <a:ea typeface="標楷體" pitchFamily="65" charset="-120"/>
                          <a:cs typeface="新細明體" pitchFamily="18" charset="-120"/>
                        </a:rPr>
                        <a:t>73</a:t>
                      </a:r>
                      <a:endParaRPr kumimoji="1" lang="zh-TW" altLang="zh-TW"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rgbClr val="FF3300"/>
                          </a:solidFill>
                          <a:effectLst/>
                          <a:latin typeface="Times New Roman" pitchFamily="18" charset="0"/>
                          <a:ea typeface="標楷體" pitchFamily="65" charset="-120"/>
                          <a:cs typeface="新細明體" pitchFamily="18" charset="-120"/>
                        </a:rPr>
                        <a:t>80</a:t>
                      </a:r>
                      <a:endParaRPr kumimoji="1" lang="zh-TW" altLang="zh-TW"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rgbClr val="FF3300"/>
                          </a:solidFill>
                          <a:effectLst/>
                          <a:latin typeface="Times New Roman" pitchFamily="18" charset="0"/>
                          <a:ea typeface="標楷體" pitchFamily="65" charset="-120"/>
                          <a:cs typeface="新細明體" pitchFamily="18" charset="-120"/>
                        </a:rPr>
                        <a:t>85</a:t>
                      </a:r>
                      <a:endParaRPr kumimoji="1" lang="zh-TW" altLang="zh-TW"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rgbClr val="FF3300"/>
                          </a:solidFill>
                          <a:effectLst/>
                          <a:latin typeface="Times New Roman" pitchFamily="18" charset="0"/>
                          <a:ea typeface="標楷體" pitchFamily="65" charset="-120"/>
                          <a:cs typeface="新細明體" pitchFamily="18" charset="-120"/>
                        </a:rPr>
                        <a:t>68</a:t>
                      </a:r>
                      <a:endParaRPr kumimoji="1" lang="zh-TW" altLang="zh-TW"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rgbClr val="FF3300"/>
                          </a:solidFill>
                          <a:effectLst/>
                          <a:latin typeface="Times New Roman" pitchFamily="18" charset="0"/>
                          <a:ea typeface="標楷體" pitchFamily="65" charset="-120"/>
                          <a:cs typeface="新細明體" pitchFamily="18" charset="-120"/>
                        </a:rPr>
                        <a:t>72</a:t>
                      </a:r>
                      <a:endParaRPr kumimoji="1" lang="zh-TW" altLang="zh-TW"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rgbClr val="FF3300"/>
                          </a:solidFill>
                          <a:effectLst/>
                          <a:latin typeface="Times New Roman" pitchFamily="18" charset="0"/>
                          <a:ea typeface="標楷體" pitchFamily="65" charset="-120"/>
                          <a:cs typeface="新細明體" pitchFamily="18" charset="-120"/>
                        </a:rPr>
                        <a:t>71</a:t>
                      </a:r>
                      <a:endParaRPr kumimoji="1" lang="zh-TW" altLang="zh-TW"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rgbClr val="FF3300"/>
                          </a:solidFill>
                          <a:effectLst/>
                          <a:latin typeface="Times New Roman" pitchFamily="18" charset="0"/>
                          <a:ea typeface="標楷體" pitchFamily="65" charset="-120"/>
                          <a:cs typeface="新細明體" pitchFamily="18" charset="-120"/>
                        </a:rPr>
                        <a:t>77</a:t>
                      </a:r>
                      <a:endParaRPr kumimoji="1" lang="zh-TW" altLang="zh-TW"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rgbClr val="FF3300"/>
                          </a:solidFill>
                          <a:effectLst/>
                          <a:latin typeface="Times New Roman" pitchFamily="18" charset="0"/>
                          <a:ea typeface="標楷體" pitchFamily="65" charset="-120"/>
                          <a:cs typeface="新細明體" pitchFamily="18" charset="-120"/>
                        </a:rPr>
                        <a:t>87</a:t>
                      </a:r>
                      <a:endParaRPr kumimoji="1" lang="zh-TW" altLang="zh-TW"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rgbClr val="FF3300"/>
                          </a:solidFill>
                          <a:effectLst/>
                          <a:latin typeface="Times New Roman" pitchFamily="18" charset="0"/>
                          <a:ea typeface="標楷體" pitchFamily="65" charset="-120"/>
                          <a:cs typeface="新細明體" pitchFamily="18" charset="-120"/>
                        </a:rPr>
                        <a:t>85</a:t>
                      </a:r>
                      <a:endParaRPr kumimoji="1" lang="zh-TW" altLang="zh-TW"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rgbClr val="FF3300"/>
                          </a:solidFill>
                          <a:effectLst/>
                          <a:latin typeface="Times New Roman" pitchFamily="18" charset="0"/>
                          <a:ea typeface="標楷體" pitchFamily="65" charset="-120"/>
                          <a:cs typeface="新細明體" pitchFamily="18" charset="-120"/>
                        </a:rPr>
                        <a:t>86</a:t>
                      </a:r>
                      <a:endParaRPr kumimoji="1" lang="zh-TW" altLang="zh-TW"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rgbClr val="FF3300"/>
                          </a:solidFill>
                          <a:effectLst/>
                          <a:latin typeface="Times New Roman" pitchFamily="18" charset="0"/>
                          <a:ea typeface="標楷體" pitchFamily="65" charset="-120"/>
                          <a:cs typeface="新細明體" pitchFamily="18" charset="-120"/>
                        </a:rPr>
                        <a:t>70</a:t>
                      </a:r>
                      <a:endParaRPr kumimoji="1" lang="zh-TW" altLang="zh-TW"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smtClean="0">
                          <a:ln>
                            <a:noFill/>
                          </a:ln>
                          <a:solidFill>
                            <a:srgbClr val="FF3300"/>
                          </a:solidFill>
                          <a:effectLst/>
                          <a:latin typeface="Times New Roman" pitchFamily="18" charset="0"/>
                          <a:ea typeface="標楷體" pitchFamily="65" charset="-120"/>
                          <a:cs typeface="新細明體" pitchFamily="18" charset="-120"/>
                        </a:rPr>
                        <a:t>80</a:t>
                      </a:r>
                      <a:endParaRPr kumimoji="1" lang="zh-TW"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smtClean="0">
                          <a:ln>
                            <a:noFill/>
                          </a:ln>
                          <a:solidFill>
                            <a:srgbClr val="FF3300"/>
                          </a:solidFill>
                          <a:effectLst/>
                          <a:latin typeface="Times New Roman" pitchFamily="18" charset="0"/>
                          <a:ea typeface="標楷體" pitchFamily="65" charset="-120"/>
                          <a:cs typeface="新細明體" pitchFamily="18" charset="-120"/>
                        </a:rPr>
                        <a:t>74</a:t>
                      </a:r>
                      <a:endParaRPr kumimoji="1" lang="zh-TW"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smtClean="0">
                          <a:ln>
                            <a:noFill/>
                          </a:ln>
                          <a:solidFill>
                            <a:srgbClr val="FF3300"/>
                          </a:solidFill>
                          <a:effectLst/>
                          <a:latin typeface="Times New Roman" pitchFamily="18" charset="0"/>
                          <a:ea typeface="標楷體" pitchFamily="65" charset="-120"/>
                          <a:cs typeface="新細明體" pitchFamily="18" charset="-120"/>
                        </a:rPr>
                        <a:t>79</a:t>
                      </a:r>
                      <a:endParaRPr kumimoji="1" lang="zh-TW"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10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sz="1200" b="0" i="0" u="none" strike="noStrike" cap="none" normalizeH="0" baseline="0" dirty="0" smtClean="0">
                          <a:ln>
                            <a:noFill/>
                          </a:ln>
                          <a:solidFill>
                            <a:srgbClr val="0033CC"/>
                          </a:solidFill>
                          <a:effectLst/>
                          <a:latin typeface="Times New Roman" pitchFamily="18" charset="0"/>
                          <a:ea typeface="標楷體" pitchFamily="65" charset="-120"/>
                          <a:cs typeface="新細明體" pitchFamily="18" charset="-120"/>
                        </a:rPr>
                        <a:t>學習後</a:t>
                      </a:r>
                      <a:endParaRPr kumimoji="1" lang="zh-TW"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rgbClr val="0033CC"/>
                          </a:solidFill>
                          <a:effectLst/>
                          <a:latin typeface="Times New Roman" pitchFamily="18" charset="0"/>
                          <a:ea typeface="標楷體" pitchFamily="65" charset="-120"/>
                          <a:cs typeface="新細明體" pitchFamily="18" charset="-120"/>
                        </a:rPr>
                        <a:t>78</a:t>
                      </a:r>
                      <a:endParaRPr kumimoji="1" lang="zh-TW" altLang="zh-TW"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smtClean="0">
                          <a:ln>
                            <a:noFill/>
                          </a:ln>
                          <a:solidFill>
                            <a:srgbClr val="0033CC"/>
                          </a:solidFill>
                          <a:effectLst/>
                          <a:latin typeface="Times New Roman" pitchFamily="18" charset="0"/>
                          <a:ea typeface="標楷體" pitchFamily="65" charset="-120"/>
                          <a:cs typeface="新細明體" pitchFamily="18" charset="-120"/>
                        </a:rPr>
                        <a:t>92</a:t>
                      </a:r>
                      <a:endParaRPr kumimoji="1" lang="zh-TW"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smtClean="0">
                          <a:ln>
                            <a:noFill/>
                          </a:ln>
                          <a:solidFill>
                            <a:srgbClr val="0033CC"/>
                          </a:solidFill>
                          <a:effectLst/>
                          <a:latin typeface="Times New Roman" pitchFamily="18" charset="0"/>
                          <a:ea typeface="標楷體" pitchFamily="65" charset="-120"/>
                          <a:cs typeface="新細明體" pitchFamily="18" charset="-120"/>
                        </a:rPr>
                        <a:t>75</a:t>
                      </a:r>
                      <a:endParaRPr kumimoji="1" lang="zh-TW"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rgbClr val="0033CC"/>
                          </a:solidFill>
                          <a:effectLst/>
                          <a:latin typeface="Times New Roman" pitchFamily="18" charset="0"/>
                          <a:ea typeface="標楷體" pitchFamily="65" charset="-120"/>
                          <a:cs typeface="新細明體" pitchFamily="18" charset="-120"/>
                        </a:rPr>
                        <a:t>84</a:t>
                      </a:r>
                      <a:endParaRPr kumimoji="1" lang="zh-TW" altLang="zh-TW"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rgbClr val="0033CC"/>
                          </a:solidFill>
                          <a:effectLst/>
                          <a:latin typeface="Times New Roman" pitchFamily="18" charset="0"/>
                          <a:ea typeface="標楷體" pitchFamily="65" charset="-120"/>
                          <a:cs typeface="新細明體" pitchFamily="18" charset="-120"/>
                        </a:rPr>
                        <a:t>79</a:t>
                      </a:r>
                      <a:endParaRPr kumimoji="1" lang="zh-TW" altLang="zh-TW"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rgbClr val="0033CC"/>
                          </a:solidFill>
                          <a:effectLst/>
                          <a:latin typeface="Times New Roman" pitchFamily="18" charset="0"/>
                          <a:ea typeface="標楷體" pitchFamily="65" charset="-120"/>
                          <a:cs typeface="新細明體" pitchFamily="18" charset="-120"/>
                        </a:rPr>
                        <a:t>75</a:t>
                      </a:r>
                      <a:endParaRPr kumimoji="1" lang="zh-TW" altLang="zh-TW"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rgbClr val="0033CC"/>
                          </a:solidFill>
                          <a:effectLst/>
                          <a:latin typeface="Times New Roman" pitchFamily="18" charset="0"/>
                          <a:ea typeface="標楷體" pitchFamily="65" charset="-120"/>
                          <a:cs typeface="新細明體" pitchFamily="18" charset="-120"/>
                        </a:rPr>
                        <a:t>80</a:t>
                      </a:r>
                      <a:endParaRPr kumimoji="1" lang="zh-TW" altLang="zh-TW"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rgbClr val="0033CC"/>
                          </a:solidFill>
                          <a:effectLst/>
                          <a:latin typeface="Times New Roman" pitchFamily="18" charset="0"/>
                          <a:ea typeface="標楷體" pitchFamily="65" charset="-120"/>
                          <a:cs typeface="新細明體" pitchFamily="18" charset="-120"/>
                        </a:rPr>
                        <a:t>84</a:t>
                      </a:r>
                      <a:endParaRPr kumimoji="1" lang="zh-TW" altLang="zh-TW"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rgbClr val="0033CC"/>
                          </a:solidFill>
                          <a:effectLst/>
                          <a:latin typeface="Times New Roman" pitchFamily="18" charset="0"/>
                          <a:ea typeface="標楷體" pitchFamily="65" charset="-120"/>
                          <a:cs typeface="新細明體" pitchFamily="18" charset="-120"/>
                        </a:rPr>
                        <a:t>86</a:t>
                      </a:r>
                      <a:endParaRPr kumimoji="1" lang="zh-TW" altLang="zh-TW"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rgbClr val="0033CC"/>
                          </a:solidFill>
                          <a:effectLst/>
                          <a:latin typeface="Times New Roman" pitchFamily="18" charset="0"/>
                          <a:ea typeface="標楷體" pitchFamily="65" charset="-120"/>
                          <a:cs typeface="新細明體" pitchFamily="18" charset="-120"/>
                        </a:rPr>
                        <a:t>70</a:t>
                      </a:r>
                      <a:endParaRPr kumimoji="1" lang="zh-TW" altLang="zh-TW"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rgbClr val="0033CC"/>
                          </a:solidFill>
                          <a:effectLst/>
                          <a:latin typeface="Times New Roman" pitchFamily="18" charset="0"/>
                          <a:ea typeface="標楷體" pitchFamily="65" charset="-120"/>
                          <a:cs typeface="新細明體" pitchFamily="18" charset="-120"/>
                        </a:rPr>
                        <a:t>77</a:t>
                      </a:r>
                      <a:endParaRPr kumimoji="1" lang="zh-TW" altLang="zh-TW"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rgbClr val="0033CC"/>
                          </a:solidFill>
                          <a:effectLst/>
                          <a:latin typeface="Times New Roman" pitchFamily="18" charset="0"/>
                          <a:ea typeface="標楷體" pitchFamily="65" charset="-120"/>
                          <a:cs typeface="新細明體" pitchFamily="18" charset="-120"/>
                        </a:rPr>
                        <a:t>79</a:t>
                      </a:r>
                      <a:endParaRPr kumimoji="1" lang="zh-TW" altLang="zh-TW"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rgbClr val="0033CC"/>
                          </a:solidFill>
                          <a:effectLst/>
                          <a:latin typeface="Times New Roman" pitchFamily="18" charset="0"/>
                          <a:ea typeface="標楷體" pitchFamily="65" charset="-120"/>
                          <a:cs typeface="新細明體" pitchFamily="18" charset="-120"/>
                        </a:rPr>
                        <a:t>77</a:t>
                      </a:r>
                      <a:endParaRPr kumimoji="1" lang="zh-TW" altLang="zh-TW"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rgbClr val="0033CC"/>
                          </a:solidFill>
                          <a:effectLst/>
                          <a:latin typeface="Times New Roman" pitchFamily="18" charset="0"/>
                          <a:ea typeface="標楷體" pitchFamily="65" charset="-120"/>
                          <a:cs typeface="新細明體" pitchFamily="18" charset="-120"/>
                        </a:rPr>
                        <a:t>90</a:t>
                      </a:r>
                      <a:endParaRPr kumimoji="1" lang="zh-TW" altLang="zh-TW"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rgbClr val="0033CC"/>
                          </a:solidFill>
                          <a:effectLst/>
                          <a:latin typeface="Times New Roman" pitchFamily="18" charset="0"/>
                          <a:ea typeface="標楷體" pitchFamily="65" charset="-120"/>
                          <a:cs typeface="新細明體" pitchFamily="18" charset="-120"/>
                        </a:rPr>
                        <a:t>90</a:t>
                      </a:r>
                      <a:endParaRPr kumimoji="1" lang="zh-TW" altLang="zh-TW"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rgbClr val="0033CC"/>
                          </a:solidFill>
                          <a:effectLst/>
                          <a:latin typeface="Times New Roman" pitchFamily="18" charset="0"/>
                          <a:ea typeface="標楷體" pitchFamily="65" charset="-120"/>
                          <a:cs typeface="新細明體" pitchFamily="18" charset="-120"/>
                        </a:rPr>
                        <a:t>87</a:t>
                      </a:r>
                      <a:endParaRPr kumimoji="1" lang="zh-TW" altLang="zh-TW"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rgbClr val="0033CC"/>
                          </a:solidFill>
                          <a:effectLst/>
                          <a:latin typeface="Times New Roman" pitchFamily="18" charset="0"/>
                          <a:ea typeface="標楷體" pitchFamily="65" charset="-120"/>
                          <a:cs typeface="新細明體" pitchFamily="18" charset="-120"/>
                        </a:rPr>
                        <a:t>88</a:t>
                      </a:r>
                      <a:endParaRPr kumimoji="1" lang="zh-TW" altLang="zh-TW"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rgbClr val="0033CC"/>
                          </a:solidFill>
                          <a:effectLst/>
                          <a:latin typeface="Times New Roman" pitchFamily="18" charset="0"/>
                          <a:ea typeface="標楷體" pitchFamily="65" charset="-120"/>
                          <a:cs typeface="新細明體" pitchFamily="18" charset="-120"/>
                        </a:rPr>
                        <a:t>89</a:t>
                      </a:r>
                      <a:endParaRPr kumimoji="1" lang="zh-TW" altLang="zh-TW"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rgbClr val="0033CC"/>
                          </a:solidFill>
                          <a:effectLst/>
                          <a:latin typeface="Times New Roman" pitchFamily="18" charset="0"/>
                          <a:ea typeface="標楷體" pitchFamily="65" charset="-120"/>
                          <a:cs typeface="新細明體" pitchFamily="18" charset="-120"/>
                        </a:rPr>
                        <a:t>79</a:t>
                      </a:r>
                      <a:endParaRPr kumimoji="1" lang="zh-TW" altLang="zh-TW"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rgbClr val="0033CC"/>
                          </a:solidFill>
                          <a:effectLst/>
                          <a:latin typeface="Times New Roman" pitchFamily="18" charset="0"/>
                          <a:ea typeface="標楷體" pitchFamily="65" charset="-120"/>
                          <a:cs typeface="新細明體" pitchFamily="18" charset="-120"/>
                        </a:rPr>
                        <a:t>83</a:t>
                      </a:r>
                      <a:endParaRPr kumimoji="1" lang="zh-TW" altLang="zh-TW"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10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1200" b="0" i="0" u="none" strike="noStrike" cap="none" normalizeH="0" baseline="0" dirty="0" smtClean="0">
                          <a:ln>
                            <a:noFill/>
                          </a:ln>
                          <a:solidFill>
                            <a:schemeClr val="tx1"/>
                          </a:solidFill>
                          <a:effectLst/>
                          <a:latin typeface="標楷體" pitchFamily="65" charset="-120"/>
                          <a:ea typeface="標楷體" pitchFamily="65" charset="-120"/>
                          <a:cs typeface="新細明體" pitchFamily="18" charset="-120"/>
                        </a:rPr>
                        <a:t>差異</a:t>
                      </a:r>
                      <a:endParaRPr kumimoji="1" lang="zh-TW" sz="1200" b="0" i="0" u="none" strike="noStrike" cap="none" normalizeH="0" baseline="0" dirty="0" smtClean="0">
                        <a:ln>
                          <a:noFill/>
                        </a:ln>
                        <a:solidFill>
                          <a:schemeClr val="tx1"/>
                        </a:solidFill>
                        <a:effectLst/>
                        <a:latin typeface="標楷體" pitchFamily="65" charset="-120"/>
                        <a:ea typeface="標楷體" pitchFamily="65" charset="-120"/>
                        <a:cs typeface="新細明體" pitchFamily="18" charset="-12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-3</a:t>
                      </a:r>
                      <a:endParaRPr kumimoji="1" lang="zh-TW" altLang="zh-TW" sz="14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-4</a:t>
                      </a:r>
                      <a:endParaRPr kumimoji="1" lang="zh-TW" altLang="zh-TW" sz="14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-5</a:t>
                      </a:r>
                      <a:endParaRPr kumimoji="1" lang="zh-TW" altLang="zh-TW" sz="14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-2</a:t>
                      </a:r>
                      <a:endParaRPr kumimoji="1" lang="zh-TW" altLang="zh-TW" sz="14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-3</a:t>
                      </a:r>
                      <a:endParaRPr kumimoji="1" lang="zh-TW" altLang="zh-TW" sz="14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-8</a:t>
                      </a:r>
                      <a:endParaRPr kumimoji="1" lang="zh-TW" altLang="zh-TW" sz="14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-7</a:t>
                      </a:r>
                      <a:endParaRPr kumimoji="1" lang="zh-TW" altLang="zh-TW" sz="14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-4</a:t>
                      </a:r>
                      <a:endParaRPr kumimoji="1" lang="zh-TW" altLang="zh-TW" sz="14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-1</a:t>
                      </a:r>
                      <a:endParaRPr kumimoji="1" lang="zh-TW" altLang="zh-TW" sz="14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-2</a:t>
                      </a:r>
                      <a:endParaRPr kumimoji="1" lang="zh-TW" altLang="zh-TW" sz="14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-5</a:t>
                      </a:r>
                      <a:endParaRPr kumimoji="1" lang="zh-TW" altLang="zh-TW" sz="14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-8</a:t>
                      </a:r>
                      <a:endParaRPr kumimoji="1" lang="zh-TW" altLang="zh-TW" sz="14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0</a:t>
                      </a:r>
                      <a:endParaRPr kumimoji="1" lang="zh-TW" altLang="zh-TW" sz="14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-3</a:t>
                      </a:r>
                      <a:endParaRPr kumimoji="1" lang="zh-TW" altLang="zh-TW" sz="14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-5</a:t>
                      </a:r>
                      <a:endParaRPr kumimoji="1" lang="zh-TW" altLang="zh-TW" sz="14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-1</a:t>
                      </a:r>
                      <a:endParaRPr kumimoji="1" lang="zh-TW" altLang="zh-TW" sz="14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rPr>
                        <a:t>-18</a:t>
                      </a:r>
                      <a:endParaRPr kumimoji="1" lang="zh-TW" altLang="zh-TW" sz="1400" b="0"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-9</a:t>
                      </a:r>
                      <a:endParaRPr kumimoji="1" lang="zh-TW" altLang="zh-TW" sz="14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-5</a:t>
                      </a:r>
                      <a:endParaRPr kumimoji="1" lang="zh-TW" altLang="zh-TW" sz="14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-4</a:t>
                      </a:r>
                      <a:endParaRPr kumimoji="1" lang="zh-TW" altLang="zh-TW" sz="14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28958211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日期版面配置區 2"/>
          <p:cNvSpPr>
            <a:spLocks noGrp="1"/>
          </p:cNvSpPr>
          <p:nvPr>
            <p:ph type="dt" sz="half" idx="10"/>
          </p:nvPr>
        </p:nvSpPr>
        <p:spPr/>
        <p:txBody>
          <a:bodyPr/>
          <a:lstStyle/>
          <a:p>
            <a:fld id="{D71CD840-0E89-4F4B-BFA1-A0D7B2F6A8BF}" type="datetime1">
              <a:rPr lang="zh-TW" altLang="en-US" smtClean="0"/>
              <a:pPr/>
              <a:t>2016/5/17</a:t>
            </a:fld>
            <a:endParaRPr lang="zh-TW" altLang="en-US"/>
          </a:p>
        </p:txBody>
      </p:sp>
      <p:sp>
        <p:nvSpPr>
          <p:cNvPr id="4" name="投影片編號版面配置區 3"/>
          <p:cNvSpPr>
            <a:spLocks noGrp="1"/>
          </p:cNvSpPr>
          <p:nvPr>
            <p:ph type="sldNum" sz="quarter" idx="12"/>
          </p:nvPr>
        </p:nvSpPr>
        <p:spPr/>
        <p:txBody>
          <a:bodyPr>
            <a:normAutofit/>
          </a:bodyPr>
          <a:lstStyle/>
          <a:p>
            <a:fld id="{43D239BD-6D61-4DFE-922F-7CBF9DF9EB54}" type="slidenum">
              <a:rPr lang="zh-TW" altLang="en-US" smtClean="0"/>
              <a:pPr/>
              <a:t>61</a:t>
            </a:fld>
            <a:endParaRPr lang="zh-TW" altLang="en-US"/>
          </a:p>
        </p:txBody>
      </p:sp>
      <p:graphicFrame>
        <p:nvGraphicFramePr>
          <p:cNvPr id="6" name="Object 2"/>
          <p:cNvGraphicFramePr>
            <a:graphicFrameLocks noChangeAspect="1"/>
          </p:cNvGraphicFramePr>
          <p:nvPr/>
        </p:nvGraphicFramePr>
        <p:xfrm>
          <a:off x="911225" y="1798638"/>
          <a:ext cx="1773238" cy="560387"/>
        </p:xfrm>
        <a:graphic>
          <a:graphicData uri="http://schemas.openxmlformats.org/presentationml/2006/ole">
            <mc:AlternateContent xmlns:mc="http://schemas.openxmlformats.org/markup-compatibility/2006">
              <mc:Choice xmlns:v="urn:schemas-microsoft-com:vml" Requires="v">
                <p:oleObj spid="_x0000_s30755" name="Equation" r:id="rId3" imgW="723600" imgH="228600" progId="Equation.DSMT4">
                  <p:embed/>
                </p:oleObj>
              </mc:Choice>
              <mc:Fallback>
                <p:oleObj name="Equation" r:id="rId3" imgW="723600" imgH="2286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1225" y="1798638"/>
                        <a:ext cx="1773238" cy="5603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3"/>
          <p:cNvGraphicFramePr>
            <a:graphicFrameLocks noChangeAspect="1"/>
          </p:cNvGraphicFramePr>
          <p:nvPr/>
        </p:nvGraphicFramePr>
        <p:xfrm>
          <a:off x="911225" y="2374900"/>
          <a:ext cx="1743075" cy="560388"/>
        </p:xfrm>
        <a:graphic>
          <a:graphicData uri="http://schemas.openxmlformats.org/presentationml/2006/ole">
            <mc:AlternateContent xmlns:mc="http://schemas.openxmlformats.org/markup-compatibility/2006">
              <mc:Choice xmlns:v="urn:schemas-microsoft-com:vml" Requires="v">
                <p:oleObj spid="_x0000_s30756" name="Equation" r:id="rId5" imgW="711000" imgH="228600" progId="Equation.DSMT4">
                  <p:embed/>
                </p:oleObj>
              </mc:Choice>
              <mc:Fallback>
                <p:oleObj name="Equation" r:id="rId5" imgW="711000" imgH="22860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11225" y="2374900"/>
                        <a:ext cx="1743075" cy="5603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文字方塊 7"/>
          <p:cNvSpPr txBox="1"/>
          <p:nvPr/>
        </p:nvSpPr>
        <p:spPr>
          <a:xfrm>
            <a:off x="2915816" y="1844824"/>
            <a:ext cx="5724644" cy="461665"/>
          </a:xfrm>
          <a:prstGeom prst="rect">
            <a:avLst/>
          </a:prstGeom>
          <a:noFill/>
        </p:spPr>
        <p:txBody>
          <a:bodyPr wrap="none" rtlCol="0">
            <a:spAutoFit/>
          </a:bodyPr>
          <a:lstStyle/>
          <a:p>
            <a:r>
              <a:rPr lang="zh-TW" altLang="zh-TW" sz="2400" b="1" dirty="0" smtClean="0"/>
              <a:t>自我導向學習</a:t>
            </a:r>
            <a:r>
              <a:rPr lang="zh-TW" altLang="en-US" sz="2400" b="1" dirty="0" smtClean="0">
                <a:solidFill>
                  <a:srgbClr val="C00000"/>
                </a:solidFill>
              </a:rPr>
              <a:t>無</a:t>
            </a:r>
            <a:r>
              <a:rPr lang="zh-TW" altLang="zh-TW" sz="2400" b="1" dirty="0" smtClean="0"/>
              <a:t>助於學生數學成績之進步</a:t>
            </a:r>
            <a:endParaRPr lang="zh-TW" altLang="en-US" sz="2400" dirty="0">
              <a:solidFill>
                <a:srgbClr val="C00000"/>
              </a:solidFill>
            </a:endParaRPr>
          </a:p>
        </p:txBody>
      </p:sp>
      <p:sp>
        <p:nvSpPr>
          <p:cNvPr id="9" name="文字方塊 8"/>
          <p:cNvSpPr txBox="1"/>
          <p:nvPr/>
        </p:nvSpPr>
        <p:spPr>
          <a:xfrm>
            <a:off x="2915816" y="2420888"/>
            <a:ext cx="5724644" cy="461665"/>
          </a:xfrm>
          <a:prstGeom prst="rect">
            <a:avLst/>
          </a:prstGeom>
          <a:noFill/>
        </p:spPr>
        <p:txBody>
          <a:bodyPr wrap="none" rtlCol="0">
            <a:spAutoFit/>
          </a:bodyPr>
          <a:lstStyle/>
          <a:p>
            <a:r>
              <a:rPr lang="zh-TW" altLang="zh-TW" sz="2400" b="1" dirty="0" smtClean="0"/>
              <a:t>自我導向學習</a:t>
            </a:r>
            <a:r>
              <a:rPr lang="zh-TW" altLang="zh-TW" sz="2400" b="1" dirty="0" smtClean="0">
                <a:solidFill>
                  <a:srgbClr val="C00000"/>
                </a:solidFill>
              </a:rPr>
              <a:t>有</a:t>
            </a:r>
            <a:r>
              <a:rPr lang="zh-TW" altLang="zh-TW" sz="2400" b="1" dirty="0" smtClean="0"/>
              <a:t>助於學生數學成績之進步</a:t>
            </a:r>
            <a:endParaRPr lang="zh-TW" altLang="en-US" sz="2400" dirty="0">
              <a:solidFill>
                <a:srgbClr val="C00000"/>
              </a:solidFill>
            </a:endParaRPr>
          </a:p>
        </p:txBody>
      </p:sp>
      <p:graphicFrame>
        <p:nvGraphicFramePr>
          <p:cNvPr id="11" name="Object 4"/>
          <p:cNvGraphicFramePr>
            <a:graphicFrameLocks noChangeAspect="1"/>
          </p:cNvGraphicFramePr>
          <p:nvPr/>
        </p:nvGraphicFramePr>
        <p:xfrm>
          <a:off x="1636713" y="3290888"/>
          <a:ext cx="4002087" cy="765175"/>
        </p:xfrm>
        <a:graphic>
          <a:graphicData uri="http://schemas.openxmlformats.org/presentationml/2006/ole">
            <mc:AlternateContent xmlns:mc="http://schemas.openxmlformats.org/markup-compatibility/2006">
              <mc:Choice xmlns:v="urn:schemas-microsoft-com:vml" Requires="v">
                <p:oleObj spid="_x0000_s30757" name="Equation" r:id="rId7" imgW="2730240" imgH="520560" progId="Equation.DSMT4">
                  <p:embed/>
                </p:oleObj>
              </mc:Choice>
              <mc:Fallback>
                <p:oleObj name="Equation" r:id="rId7" imgW="2730240" imgH="52056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636713" y="3290888"/>
                        <a:ext cx="4002087" cy="765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 name="矩形 13"/>
          <p:cNvSpPr/>
          <p:nvPr/>
        </p:nvSpPr>
        <p:spPr>
          <a:xfrm>
            <a:off x="683568" y="4437112"/>
            <a:ext cx="5596404" cy="461665"/>
          </a:xfrm>
          <a:prstGeom prst="rect">
            <a:avLst/>
          </a:prstGeom>
        </p:spPr>
        <p:txBody>
          <a:bodyPr wrap="none">
            <a:spAutoFit/>
          </a:bodyPr>
          <a:lstStyle/>
          <a:p>
            <a:pPr lvl="0" fontAlgn="base">
              <a:spcBef>
                <a:spcPct val="0"/>
              </a:spcBef>
              <a:spcAft>
                <a:spcPct val="0"/>
              </a:spcAft>
            </a:pPr>
            <a:r>
              <a:rPr kumimoji="1" lang="zh-TW" altLang="zh-TW" sz="2400" b="1" dirty="0" smtClean="0">
                <a:latin typeface="+mj-ea"/>
                <a:cs typeface="新細明體" pitchFamily="18" charset="-120"/>
              </a:rPr>
              <a:t>若</a:t>
            </a:r>
            <a:r>
              <a:rPr kumimoji="1" lang="en-US" altLang="zh-TW" sz="2400" b="1" i="1" dirty="0" smtClean="0">
                <a:latin typeface="+mj-ea"/>
                <a:cs typeface="新細明體" pitchFamily="18" charset="-120"/>
              </a:rPr>
              <a:t>t</a:t>
            </a:r>
            <a:r>
              <a:rPr kumimoji="1" lang="en-US" altLang="zh-TW" sz="2400" b="1" dirty="0" smtClean="0">
                <a:latin typeface="+mj-ea"/>
                <a:cs typeface="新細明體" pitchFamily="18" charset="-120"/>
              </a:rPr>
              <a:t> </a:t>
            </a:r>
            <a:r>
              <a:rPr kumimoji="1" lang="zh-TW" altLang="zh-TW" sz="2400" b="1" dirty="0" smtClean="0">
                <a:latin typeface="+mj-ea"/>
                <a:cs typeface="新細明體" pitchFamily="18" charset="-120"/>
              </a:rPr>
              <a:t> </a:t>
            </a:r>
            <a:r>
              <a:rPr kumimoji="1" lang="en-US" altLang="zh-TW" sz="2400" b="1" dirty="0" smtClean="0">
                <a:latin typeface="+mj-ea"/>
                <a:cs typeface="新細明體" pitchFamily="18" charset="-120"/>
              </a:rPr>
              <a:t>&lt; -</a:t>
            </a:r>
            <a:r>
              <a:rPr kumimoji="1" lang="en-US" altLang="zh-TW" sz="2400" b="1" i="1" dirty="0" err="1" smtClean="0">
                <a:latin typeface="+mj-ea"/>
                <a:cs typeface="新細明體" pitchFamily="18" charset="-120"/>
              </a:rPr>
              <a:t>t</a:t>
            </a:r>
            <a:r>
              <a:rPr kumimoji="1" lang="en-US" altLang="zh-TW" sz="2400" b="1" i="1" baseline="-25000" dirty="0" err="1" smtClean="0">
                <a:latin typeface="+mj-ea"/>
                <a:cs typeface="新細明體" pitchFamily="18" charset="-120"/>
              </a:rPr>
              <a:t>α</a:t>
            </a:r>
            <a:r>
              <a:rPr kumimoji="1" lang="en-US" altLang="zh-TW" sz="2400" b="1" baseline="-25000" dirty="0" smtClean="0">
                <a:latin typeface="+mj-ea"/>
                <a:cs typeface="新細明體" pitchFamily="18" charset="-120"/>
              </a:rPr>
              <a:t> </a:t>
            </a:r>
            <a:r>
              <a:rPr kumimoji="1" lang="en-US" altLang="zh-TW" sz="2400" b="1" dirty="0" smtClean="0">
                <a:latin typeface="+mj-ea"/>
                <a:cs typeface="新細明體" pitchFamily="18" charset="-120"/>
              </a:rPr>
              <a:t>=-</a:t>
            </a:r>
            <a:r>
              <a:rPr kumimoji="1" lang="en-US" altLang="zh-TW" sz="2400" b="1" i="1" dirty="0" smtClean="0">
                <a:latin typeface="+mj-ea"/>
                <a:cs typeface="新細明體" pitchFamily="18" charset="-120"/>
              </a:rPr>
              <a:t>t</a:t>
            </a:r>
            <a:r>
              <a:rPr kumimoji="1" lang="en-US" altLang="zh-TW" sz="2400" b="1" baseline="-25000" dirty="0" smtClean="0">
                <a:latin typeface="+mj-ea"/>
                <a:cs typeface="新細明體" pitchFamily="18" charset="-120"/>
              </a:rPr>
              <a:t>0.05</a:t>
            </a:r>
            <a:r>
              <a:rPr kumimoji="1" lang="en-US" altLang="zh-TW" sz="2400" b="1" dirty="0" smtClean="0">
                <a:latin typeface="+mj-ea"/>
                <a:cs typeface="新細明體" pitchFamily="18" charset="-120"/>
              </a:rPr>
              <a:t>=-1.7247</a:t>
            </a:r>
            <a:r>
              <a:rPr kumimoji="1" lang="zh-TW" altLang="en-US" sz="2400" b="1" dirty="0" smtClean="0">
                <a:latin typeface="+mj-ea"/>
                <a:cs typeface="新細明體" pitchFamily="18" charset="-120"/>
              </a:rPr>
              <a:t> </a:t>
            </a:r>
            <a:r>
              <a:rPr kumimoji="1" lang="zh-TW" altLang="zh-TW" sz="2400" b="1" dirty="0" smtClean="0">
                <a:latin typeface="+mj-ea"/>
                <a:cs typeface="新細明體" pitchFamily="18" charset="-120"/>
              </a:rPr>
              <a:t>，則拒絕</a:t>
            </a:r>
            <a:r>
              <a:rPr kumimoji="1" lang="zh-TW" altLang="en-US" sz="2400" b="1" dirty="0" smtClean="0">
                <a:effectLst>
                  <a:outerShdw blurRad="38100" dist="38100" dir="2700000" algn="tl">
                    <a:srgbClr val="C0C0C0"/>
                  </a:outerShdw>
                </a:effectLst>
                <a:latin typeface="+mj-ea"/>
                <a:cs typeface="新細明體" pitchFamily="18" charset="-120"/>
              </a:rPr>
              <a:t> </a:t>
            </a:r>
            <a:r>
              <a:rPr kumimoji="1" lang="en-US" altLang="zh-TW" sz="2400" b="1" i="1" dirty="0" smtClean="0">
                <a:latin typeface="+mj-ea"/>
                <a:cs typeface="新細明體" pitchFamily="18" charset="-120"/>
              </a:rPr>
              <a:t>H</a:t>
            </a:r>
            <a:r>
              <a:rPr kumimoji="1" lang="en-US" altLang="zh-TW" sz="2400" b="1" baseline="-25000" dirty="0" smtClean="0">
                <a:latin typeface="+mj-ea"/>
                <a:cs typeface="新細明體" pitchFamily="18" charset="-120"/>
              </a:rPr>
              <a:t>0</a:t>
            </a:r>
            <a:r>
              <a:rPr kumimoji="1" lang="en-US" altLang="zh-TW" sz="2400" b="1" dirty="0" smtClean="0">
                <a:effectLst>
                  <a:outerShdw blurRad="38100" dist="38100" dir="2700000" algn="tl">
                    <a:srgbClr val="C0C0C0"/>
                  </a:outerShdw>
                </a:effectLst>
                <a:latin typeface="+mj-ea"/>
                <a:cs typeface="新細明體" pitchFamily="18" charset="-120"/>
              </a:rPr>
              <a:t> </a:t>
            </a:r>
            <a:endParaRPr kumimoji="1" lang="zh-TW" altLang="zh-TW" sz="2400" b="1" dirty="0" smtClean="0">
              <a:latin typeface="+mj-ea"/>
              <a:cs typeface="新細明體" pitchFamily="18" charset="-120"/>
            </a:endParaRPr>
          </a:p>
        </p:txBody>
      </p:sp>
      <p:sp>
        <p:nvSpPr>
          <p:cNvPr id="15" name="文字方塊 14"/>
          <p:cNvSpPr txBox="1"/>
          <p:nvPr/>
        </p:nvSpPr>
        <p:spPr>
          <a:xfrm>
            <a:off x="683568" y="4941169"/>
            <a:ext cx="7898316" cy="954107"/>
          </a:xfrm>
          <a:prstGeom prst="rect">
            <a:avLst/>
          </a:prstGeom>
          <a:noFill/>
        </p:spPr>
        <p:txBody>
          <a:bodyPr wrap="square" rtlCol="0">
            <a:spAutoFit/>
          </a:bodyPr>
          <a:lstStyle/>
          <a:p>
            <a:r>
              <a:rPr lang="zh-TW" altLang="en-US" sz="2800" b="1" dirty="0" smtClean="0"/>
              <a:t>因為</a:t>
            </a:r>
            <a:r>
              <a:rPr lang="en-US" altLang="zh-TW" sz="2800" b="1" i="1" dirty="0" smtClean="0"/>
              <a:t>t</a:t>
            </a:r>
            <a:r>
              <a:rPr lang="en-US" altLang="zh-TW" sz="2800" b="1" dirty="0" smtClean="0"/>
              <a:t>=-5.490&lt;-1.7247</a:t>
            </a:r>
            <a:r>
              <a:rPr lang="zh-TW" altLang="en-US" sz="2800" b="1" dirty="0" smtClean="0"/>
              <a:t>，所以拒絕</a:t>
            </a:r>
            <a:r>
              <a:rPr kumimoji="1" lang="en-US" altLang="zh-TW" sz="2800" b="1" i="1" dirty="0" smtClean="0">
                <a:latin typeface="+mj-ea"/>
                <a:cs typeface="新細明體" pitchFamily="18" charset="-120"/>
              </a:rPr>
              <a:t>H</a:t>
            </a:r>
            <a:r>
              <a:rPr kumimoji="1" lang="en-US" altLang="zh-TW" sz="2800" b="1" baseline="-25000" dirty="0" smtClean="0">
                <a:latin typeface="+mj-ea"/>
                <a:cs typeface="新細明體" pitchFamily="18" charset="-120"/>
              </a:rPr>
              <a:t>0</a:t>
            </a:r>
            <a:r>
              <a:rPr lang="zh-TW" altLang="en-US" sz="2800" b="1" dirty="0" smtClean="0"/>
              <a:t> ，所以</a:t>
            </a:r>
            <a:r>
              <a:rPr lang="zh-TW" altLang="zh-TW" sz="2800" b="1" dirty="0" smtClean="0">
                <a:solidFill>
                  <a:srgbClr val="C00000"/>
                </a:solidFill>
              </a:rPr>
              <a:t>自我導向學習有助於學生數學成績之進步</a:t>
            </a:r>
            <a:endParaRPr lang="zh-TW" altLang="en-US" sz="2800" dirty="0" smtClean="0">
              <a:solidFill>
                <a:srgbClr val="C00000"/>
              </a:solidFill>
            </a:endParaRPr>
          </a:p>
        </p:txBody>
      </p:sp>
    </p:spTree>
    <p:extLst>
      <p:ext uri="{BB962C8B-B14F-4D97-AF65-F5344CB8AC3E}">
        <p14:creationId xmlns:p14="http://schemas.microsoft.com/office/powerpoint/2010/main" val="3248620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dissolv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內容版面配置區 7"/>
          <p:cNvSpPr>
            <a:spLocks noGrp="1"/>
          </p:cNvSpPr>
          <p:nvPr>
            <p:ph idx="1"/>
          </p:nvPr>
        </p:nvSpPr>
        <p:spPr/>
        <p:txBody>
          <a:bodyPr>
            <a:normAutofit/>
          </a:bodyPr>
          <a:lstStyle/>
          <a:p>
            <a:pPr marL="0" indent="0">
              <a:buNone/>
            </a:pPr>
            <a:r>
              <a:rPr lang="en-US" altLang="zh-TW" sz="2200" dirty="0">
                <a:solidFill>
                  <a:srgbClr val="FF0000"/>
                </a:solidFill>
              </a:rPr>
              <a:t>&gt; </a:t>
            </a:r>
            <a:r>
              <a:rPr lang="en-US" altLang="zh-TW" sz="2200" dirty="0" err="1">
                <a:solidFill>
                  <a:srgbClr val="FF0000"/>
                </a:solidFill>
              </a:rPr>
              <a:t>t.test</a:t>
            </a:r>
            <a:r>
              <a:rPr lang="en-US" altLang="zh-TW" sz="2200" dirty="0">
                <a:solidFill>
                  <a:srgbClr val="FF0000"/>
                </a:solidFill>
              </a:rPr>
              <a:t>(before, after, alternative = "less" ,mu=0, paired=T</a:t>
            </a:r>
            <a:r>
              <a:rPr lang="en-US" altLang="zh-TW" sz="2200" dirty="0" smtClean="0">
                <a:solidFill>
                  <a:srgbClr val="FF0000"/>
                </a:solidFill>
              </a:rPr>
              <a:t>)</a:t>
            </a:r>
            <a:endParaRPr lang="en-US" altLang="zh-TW" sz="2200" dirty="0">
              <a:solidFill>
                <a:srgbClr val="FF0000"/>
              </a:solidFill>
            </a:endParaRPr>
          </a:p>
          <a:p>
            <a:pPr marL="0" indent="0">
              <a:buNone/>
            </a:pPr>
            <a:r>
              <a:rPr lang="en-US" altLang="zh-TW" sz="2200" dirty="0">
                <a:solidFill>
                  <a:srgbClr val="0070C0"/>
                </a:solidFill>
              </a:rPr>
              <a:t>	Paired </a:t>
            </a:r>
            <a:r>
              <a:rPr lang="en-US" altLang="zh-TW" sz="2200" dirty="0" smtClean="0">
                <a:solidFill>
                  <a:srgbClr val="0070C0"/>
                </a:solidFill>
              </a:rPr>
              <a:t>t-test</a:t>
            </a:r>
            <a:endParaRPr lang="en-US" altLang="zh-TW" sz="2200" dirty="0">
              <a:solidFill>
                <a:srgbClr val="0070C0"/>
              </a:solidFill>
            </a:endParaRPr>
          </a:p>
          <a:p>
            <a:pPr marL="0" indent="0">
              <a:buNone/>
            </a:pPr>
            <a:r>
              <a:rPr lang="en-US" altLang="zh-TW" sz="2200" dirty="0">
                <a:solidFill>
                  <a:srgbClr val="0070C0"/>
                </a:solidFill>
              </a:rPr>
              <a:t>data:  before and after</a:t>
            </a:r>
          </a:p>
          <a:p>
            <a:pPr marL="0" indent="0">
              <a:buNone/>
            </a:pPr>
            <a:r>
              <a:rPr lang="en-US" altLang="zh-TW" sz="2200" dirty="0">
                <a:solidFill>
                  <a:srgbClr val="0070C0"/>
                </a:solidFill>
              </a:rPr>
              <a:t>t = -5.4902, </a:t>
            </a:r>
            <a:r>
              <a:rPr lang="en-US" altLang="zh-TW" sz="2200" dirty="0" err="1">
                <a:solidFill>
                  <a:srgbClr val="0070C0"/>
                </a:solidFill>
              </a:rPr>
              <a:t>df</a:t>
            </a:r>
            <a:r>
              <a:rPr lang="en-US" altLang="zh-TW" sz="2200" dirty="0">
                <a:solidFill>
                  <a:srgbClr val="0070C0"/>
                </a:solidFill>
              </a:rPr>
              <a:t> = 19, p-value = 1.346e-05</a:t>
            </a:r>
          </a:p>
          <a:p>
            <a:pPr marL="0" indent="0">
              <a:buNone/>
            </a:pPr>
            <a:r>
              <a:rPr lang="en-US" altLang="zh-TW" sz="2200" dirty="0">
                <a:solidFill>
                  <a:srgbClr val="0070C0"/>
                </a:solidFill>
              </a:rPr>
              <a:t>alternative hypothesis: true difference in means is less than 0</a:t>
            </a:r>
          </a:p>
          <a:p>
            <a:pPr marL="0" indent="0">
              <a:buNone/>
            </a:pPr>
            <a:r>
              <a:rPr lang="en-US" altLang="zh-TW" sz="2200" dirty="0">
                <a:solidFill>
                  <a:srgbClr val="0070C0"/>
                </a:solidFill>
              </a:rPr>
              <a:t>95 percent confidence interval:</a:t>
            </a:r>
          </a:p>
          <a:p>
            <a:pPr marL="0" indent="0">
              <a:buNone/>
            </a:pPr>
            <a:r>
              <a:rPr lang="en-US" altLang="zh-TW" sz="2200" dirty="0">
                <a:solidFill>
                  <a:srgbClr val="0070C0"/>
                </a:solidFill>
              </a:rPr>
              <a:t>      -</a:t>
            </a:r>
            <a:r>
              <a:rPr lang="en-US" altLang="zh-TW" sz="2200" dirty="0" err="1">
                <a:solidFill>
                  <a:srgbClr val="0070C0"/>
                </a:solidFill>
              </a:rPr>
              <a:t>Inf</a:t>
            </a:r>
            <a:r>
              <a:rPr lang="en-US" altLang="zh-TW" sz="2200" dirty="0">
                <a:solidFill>
                  <a:srgbClr val="0070C0"/>
                </a:solidFill>
              </a:rPr>
              <a:t> -3.322485</a:t>
            </a:r>
          </a:p>
          <a:p>
            <a:pPr marL="0" indent="0">
              <a:buNone/>
            </a:pPr>
            <a:r>
              <a:rPr lang="en-US" altLang="zh-TW" sz="2200" dirty="0">
                <a:solidFill>
                  <a:srgbClr val="0070C0"/>
                </a:solidFill>
              </a:rPr>
              <a:t>sample estimates:</a:t>
            </a:r>
          </a:p>
          <a:p>
            <a:pPr marL="0" indent="0">
              <a:buNone/>
            </a:pPr>
            <a:r>
              <a:rPr lang="en-US" altLang="zh-TW" sz="2200" dirty="0">
                <a:solidFill>
                  <a:srgbClr val="0070C0"/>
                </a:solidFill>
              </a:rPr>
              <a:t>mean of the differences </a:t>
            </a:r>
          </a:p>
          <a:p>
            <a:pPr marL="0" indent="0">
              <a:buNone/>
            </a:pPr>
            <a:r>
              <a:rPr lang="en-US" altLang="zh-TW" sz="2200" dirty="0">
                <a:solidFill>
                  <a:srgbClr val="0070C0"/>
                </a:solidFill>
              </a:rPr>
              <a:t>                  -4.85 </a:t>
            </a:r>
            <a:endParaRPr lang="zh-TW" altLang="en-US" sz="2200" dirty="0">
              <a:solidFill>
                <a:srgbClr val="0070C0"/>
              </a:solidFill>
            </a:endParaRPr>
          </a:p>
        </p:txBody>
      </p:sp>
      <p:sp>
        <p:nvSpPr>
          <p:cNvPr id="2" name="標題 1"/>
          <p:cNvSpPr>
            <a:spLocks noGrp="1"/>
          </p:cNvSpPr>
          <p:nvPr>
            <p:ph type="title"/>
          </p:nvPr>
        </p:nvSpPr>
        <p:spPr/>
        <p:txBody>
          <a:bodyPr>
            <a:normAutofit/>
          </a:bodyPr>
          <a:lstStyle/>
          <a:p>
            <a:r>
              <a:rPr lang="zh-TW" altLang="en-US" b="1" dirty="0" smtClean="0"/>
              <a:t>相依</a:t>
            </a:r>
            <a:r>
              <a:rPr lang="zh-TW" altLang="en-US" b="1" dirty="0"/>
              <a:t>樣本</a:t>
            </a:r>
            <a:r>
              <a:rPr lang="en-US" altLang="zh-TW" b="1" dirty="0"/>
              <a:t>t</a:t>
            </a:r>
            <a:r>
              <a:rPr lang="zh-TW" altLang="en-US" b="1" dirty="0"/>
              <a:t>檢定</a:t>
            </a:r>
            <a:r>
              <a:rPr lang="en-US" altLang="zh-TW" b="1" dirty="0"/>
              <a:t>(</a:t>
            </a:r>
            <a:r>
              <a:rPr lang="zh-TW" altLang="en-US" b="1" dirty="0"/>
              <a:t>配對</a:t>
            </a:r>
            <a:r>
              <a:rPr lang="en-US" altLang="zh-TW" b="1" dirty="0"/>
              <a:t>t</a:t>
            </a:r>
            <a:r>
              <a:rPr lang="zh-TW" altLang="en-US" b="1" dirty="0"/>
              <a:t>檢定</a:t>
            </a:r>
            <a:r>
              <a:rPr lang="en-US" altLang="zh-TW" b="1" dirty="0"/>
              <a:t>)</a:t>
            </a:r>
          </a:p>
        </p:txBody>
      </p:sp>
      <p:sp>
        <p:nvSpPr>
          <p:cNvPr id="4" name="矩形 3"/>
          <p:cNvSpPr/>
          <p:nvPr/>
        </p:nvSpPr>
        <p:spPr>
          <a:xfrm>
            <a:off x="3573902" y="4293096"/>
            <a:ext cx="5544616" cy="1938992"/>
          </a:xfrm>
          <a:prstGeom prst="rect">
            <a:avLst/>
          </a:prstGeom>
        </p:spPr>
        <p:txBody>
          <a:bodyPr wrap="square">
            <a:spAutoFit/>
          </a:bodyPr>
          <a:lstStyle/>
          <a:p>
            <a:pPr lvl="0" fontAlgn="base">
              <a:spcBef>
                <a:spcPct val="0"/>
              </a:spcBef>
              <a:spcAft>
                <a:spcPct val="0"/>
              </a:spcAft>
            </a:pPr>
            <a:r>
              <a:rPr kumimoji="1" lang="zh-TW" altLang="en-US" sz="2400" b="1" dirty="0">
                <a:solidFill>
                  <a:srgbClr val="CC0099"/>
                </a:solidFill>
                <a:latin typeface="+mj-ea"/>
                <a:cs typeface="新細明體" pitchFamily="18" charset="-120"/>
              </a:rPr>
              <a:t>左</a:t>
            </a:r>
            <a:r>
              <a:rPr kumimoji="1" lang="zh-TW" altLang="zh-TW" sz="2400" b="1" dirty="0" smtClean="0">
                <a:solidFill>
                  <a:srgbClr val="CC0099"/>
                </a:solidFill>
                <a:latin typeface="+mj-ea"/>
                <a:cs typeface="新細明體" pitchFamily="18" charset="-120"/>
              </a:rPr>
              <a:t>尾檢定，</a:t>
            </a:r>
            <a:r>
              <a:rPr kumimoji="1" lang="en-US" altLang="zh-TW" sz="2400" b="1" dirty="0">
                <a:solidFill>
                  <a:srgbClr val="CC0099"/>
                </a:solidFill>
                <a:latin typeface="+mj-ea"/>
                <a:cs typeface="新細明體" pitchFamily="18" charset="-120"/>
              </a:rPr>
              <a:t>t</a:t>
            </a:r>
            <a:r>
              <a:rPr kumimoji="1" lang="zh-TW" altLang="zh-TW" sz="2400" b="1" dirty="0">
                <a:solidFill>
                  <a:srgbClr val="CC0099"/>
                </a:solidFill>
                <a:latin typeface="+mj-ea"/>
                <a:cs typeface="新細明體" pitchFamily="18" charset="-120"/>
              </a:rPr>
              <a:t>值為</a:t>
            </a:r>
            <a:r>
              <a:rPr kumimoji="1" lang="en-US" altLang="zh-TW" sz="2400" b="1" dirty="0" smtClean="0">
                <a:solidFill>
                  <a:srgbClr val="CC0099"/>
                </a:solidFill>
                <a:latin typeface="+mj-ea"/>
                <a:cs typeface="新細明體" pitchFamily="18" charset="-120"/>
              </a:rPr>
              <a:t>-</a:t>
            </a:r>
            <a:r>
              <a:rPr kumimoji="1" lang="en-US" altLang="zh-TW" sz="2400" b="1" dirty="0">
                <a:solidFill>
                  <a:srgbClr val="CC0099"/>
                </a:solidFill>
                <a:latin typeface="+mj-ea"/>
                <a:cs typeface="新細明體" pitchFamily="18" charset="-120"/>
              </a:rPr>
              <a:t>5</a:t>
            </a:r>
            <a:r>
              <a:rPr kumimoji="1" lang="en-US" altLang="zh-TW" sz="2400" b="1" dirty="0" smtClean="0">
                <a:solidFill>
                  <a:srgbClr val="CC0099"/>
                </a:solidFill>
                <a:latin typeface="+mj-ea"/>
                <a:cs typeface="新細明體" pitchFamily="18" charset="-120"/>
              </a:rPr>
              <a:t>.4902</a:t>
            </a:r>
            <a:r>
              <a:rPr kumimoji="1" lang="zh-TW" altLang="zh-TW" sz="2400" b="1" dirty="0" smtClean="0">
                <a:solidFill>
                  <a:srgbClr val="CC0099"/>
                </a:solidFill>
                <a:latin typeface="+mj-ea"/>
                <a:cs typeface="新細明體" pitchFamily="18" charset="-120"/>
              </a:rPr>
              <a:t>，</a:t>
            </a:r>
            <a:r>
              <a:rPr kumimoji="1" lang="zh-TW" altLang="zh-TW" sz="2400" b="1" dirty="0">
                <a:solidFill>
                  <a:srgbClr val="CC0099"/>
                </a:solidFill>
                <a:latin typeface="+mj-ea"/>
                <a:cs typeface="新細明體" pitchFamily="18" charset="-120"/>
              </a:rPr>
              <a:t>自由度</a:t>
            </a:r>
            <a:r>
              <a:rPr kumimoji="1" lang="en-US" altLang="zh-TW" sz="2400" b="1" dirty="0" smtClean="0">
                <a:solidFill>
                  <a:srgbClr val="CC0099"/>
                </a:solidFill>
                <a:latin typeface="+mj-ea"/>
                <a:cs typeface="新細明體" pitchFamily="18" charset="-120"/>
              </a:rPr>
              <a:t>=19, </a:t>
            </a:r>
            <a:r>
              <a:rPr kumimoji="1" lang="en-US" altLang="zh-TW" sz="2400" b="1" dirty="0">
                <a:solidFill>
                  <a:srgbClr val="CC0099"/>
                </a:solidFill>
                <a:latin typeface="+mj-ea"/>
                <a:cs typeface="新細明體" pitchFamily="18" charset="-120"/>
              </a:rPr>
              <a:t>p-value = </a:t>
            </a:r>
            <a:r>
              <a:rPr kumimoji="1" lang="en-US" altLang="zh-TW" sz="2400" b="1" dirty="0" smtClean="0">
                <a:solidFill>
                  <a:srgbClr val="CC0099"/>
                </a:solidFill>
                <a:latin typeface="+mj-ea"/>
                <a:cs typeface="新細明體" pitchFamily="18" charset="-120"/>
              </a:rPr>
              <a:t>0.000&lt;0.05</a:t>
            </a:r>
            <a:r>
              <a:rPr kumimoji="1" lang="zh-TW" altLang="zh-TW" sz="2400" b="1" dirty="0" smtClean="0">
                <a:solidFill>
                  <a:srgbClr val="CC0099"/>
                </a:solidFill>
                <a:latin typeface="+mj-ea"/>
                <a:cs typeface="新細明體" pitchFamily="18" charset="-120"/>
              </a:rPr>
              <a:t>，</a:t>
            </a:r>
            <a:r>
              <a:rPr kumimoji="1" lang="zh-TW" altLang="zh-TW" sz="2400" b="1" dirty="0">
                <a:solidFill>
                  <a:srgbClr val="CC0099"/>
                </a:solidFill>
                <a:latin typeface="+mj-ea"/>
                <a:cs typeface="新細明體" pitchFamily="18" charset="-120"/>
              </a:rPr>
              <a:t>故應</a:t>
            </a:r>
            <a:r>
              <a:rPr kumimoji="1" lang="zh-TW" altLang="en-US" sz="2400" b="1" dirty="0">
                <a:solidFill>
                  <a:srgbClr val="CC0099"/>
                </a:solidFill>
                <a:latin typeface="+mj-ea"/>
                <a:cs typeface="新細明體" pitchFamily="18" charset="-120"/>
              </a:rPr>
              <a:t>拒絕</a:t>
            </a:r>
            <a:r>
              <a:rPr kumimoji="1" lang="en-US" altLang="zh-TW" sz="2400" b="1" dirty="0">
                <a:solidFill>
                  <a:srgbClr val="CC0099"/>
                </a:solidFill>
                <a:latin typeface="+mj-ea"/>
                <a:cs typeface="新細明體" pitchFamily="18" charset="-120"/>
              </a:rPr>
              <a:t>H</a:t>
            </a:r>
            <a:r>
              <a:rPr kumimoji="1" lang="en-US" altLang="zh-TW" sz="2400" b="1" baseline="-25000" dirty="0">
                <a:solidFill>
                  <a:srgbClr val="CC0099"/>
                </a:solidFill>
                <a:latin typeface="+mj-ea"/>
                <a:cs typeface="新細明體" pitchFamily="18" charset="-120"/>
              </a:rPr>
              <a:t>0</a:t>
            </a:r>
            <a:r>
              <a:rPr kumimoji="1" lang="zh-TW" altLang="zh-TW" sz="2400" b="1" dirty="0">
                <a:solidFill>
                  <a:srgbClr val="CC0099"/>
                </a:solidFill>
                <a:latin typeface="+mj-ea"/>
                <a:cs typeface="新細明體" pitchFamily="18" charset="-120"/>
              </a:rPr>
              <a:t>。</a:t>
            </a:r>
            <a:endParaRPr kumimoji="1" lang="en-US" altLang="zh-TW" sz="2400" b="1" dirty="0">
              <a:solidFill>
                <a:srgbClr val="CC0099"/>
              </a:solidFill>
              <a:latin typeface="+mj-ea"/>
              <a:cs typeface="新細明體" pitchFamily="18" charset="-120"/>
            </a:endParaRPr>
          </a:p>
          <a:p>
            <a:r>
              <a:rPr kumimoji="1" lang="zh-TW" altLang="zh-TW" sz="2400" b="1" dirty="0">
                <a:solidFill>
                  <a:srgbClr val="0033CC"/>
                </a:solidFill>
                <a:latin typeface="+mj-ea"/>
                <a:cs typeface="新細明體" pitchFamily="18" charset="-120"/>
              </a:rPr>
              <a:t>即</a:t>
            </a:r>
            <a:r>
              <a:rPr kumimoji="1" lang="zh-TW" altLang="en-US" sz="2400" b="1" dirty="0">
                <a:solidFill>
                  <a:srgbClr val="0033CC"/>
                </a:solidFill>
                <a:latin typeface="+mj-ea"/>
                <a:cs typeface="新細明體" pitchFamily="18" charset="-120"/>
              </a:rPr>
              <a:t>訓練前</a:t>
            </a:r>
            <a:r>
              <a:rPr kumimoji="1" lang="zh-TW" altLang="zh-TW" sz="2400" b="1" dirty="0">
                <a:solidFill>
                  <a:srgbClr val="0033CC"/>
                </a:solidFill>
                <a:latin typeface="+mj-ea"/>
                <a:cs typeface="新細明體" pitchFamily="18" charset="-120"/>
              </a:rPr>
              <a:t>與</a:t>
            </a:r>
            <a:r>
              <a:rPr kumimoji="1" lang="zh-TW" altLang="en-US" sz="2400" b="1" dirty="0">
                <a:solidFill>
                  <a:srgbClr val="0033CC"/>
                </a:solidFill>
                <a:latin typeface="+mj-ea"/>
                <a:cs typeface="新細明體" pitchFamily="18" charset="-120"/>
              </a:rPr>
              <a:t>訓練後</a:t>
            </a:r>
            <a:r>
              <a:rPr kumimoji="1" lang="zh-TW" altLang="zh-TW" sz="2400" b="1" dirty="0">
                <a:solidFill>
                  <a:srgbClr val="0033CC"/>
                </a:solidFill>
                <a:latin typeface="+mj-ea"/>
                <a:cs typeface="新細明體" pitchFamily="18" charset="-120"/>
              </a:rPr>
              <a:t>的成績，有顯著的差異</a:t>
            </a:r>
            <a:r>
              <a:rPr kumimoji="1" lang="zh-TW" altLang="zh-TW" sz="2400" b="1" dirty="0" smtClean="0">
                <a:solidFill>
                  <a:srgbClr val="0033CC"/>
                </a:solidFill>
                <a:latin typeface="+mj-ea"/>
                <a:cs typeface="新細明體" pitchFamily="18" charset="-120"/>
              </a:rPr>
              <a:t>。</a:t>
            </a:r>
            <a:r>
              <a:rPr lang="zh-TW" altLang="en-US" sz="2400" b="1" dirty="0" smtClean="0"/>
              <a:t>所以</a:t>
            </a:r>
            <a:r>
              <a:rPr lang="zh-TW" altLang="zh-TW" sz="2400" b="1" dirty="0"/>
              <a:t>自我導向學習有助於學生數學成績之進步</a:t>
            </a:r>
            <a:endParaRPr lang="zh-TW" altLang="en-US" sz="2400" dirty="0">
              <a:solidFill>
                <a:srgbClr val="C00000"/>
              </a:solidFill>
            </a:endParaRPr>
          </a:p>
        </p:txBody>
      </p:sp>
    </p:spTree>
    <p:extLst>
      <p:ext uri="{BB962C8B-B14F-4D97-AF65-F5344CB8AC3E}">
        <p14:creationId xmlns:p14="http://schemas.microsoft.com/office/powerpoint/2010/main" val="243840918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b="1" dirty="0" smtClean="0"/>
              <a:t>付出最多的人，也是收穫最多的人</a:t>
            </a:r>
            <a:endParaRPr lang="zh-TW" altLang="en-US" dirty="0"/>
          </a:p>
        </p:txBody>
      </p:sp>
      <p:sp>
        <p:nvSpPr>
          <p:cNvPr id="3" name="文字版面配置區 2"/>
          <p:cNvSpPr>
            <a:spLocks noGrp="1"/>
          </p:cNvSpPr>
          <p:nvPr>
            <p:ph type="body" idx="1"/>
          </p:nvPr>
        </p:nvSpPr>
        <p:spPr/>
        <p:txBody>
          <a:bodyPr>
            <a:normAutofit/>
          </a:bodyPr>
          <a:lstStyle/>
          <a:p>
            <a:pPr algn="ctr"/>
            <a:r>
              <a:rPr lang="en-US" altLang="zh-TW" sz="2800" b="1" dirty="0">
                <a:solidFill>
                  <a:srgbClr val="92D050"/>
                </a:solidFill>
                <a:latin typeface="+mj-ea"/>
              </a:rPr>
              <a:t>~</a:t>
            </a:r>
            <a:r>
              <a:rPr lang="zh-TW" altLang="en-US" sz="2800" b="1" dirty="0">
                <a:solidFill>
                  <a:srgbClr val="92D050"/>
                </a:solidFill>
                <a:latin typeface="+mj-ea"/>
              </a:rPr>
              <a:t>共勉之</a:t>
            </a:r>
            <a:r>
              <a:rPr lang="en-US" altLang="zh-TW" sz="2800" b="1" dirty="0">
                <a:solidFill>
                  <a:srgbClr val="92D050"/>
                </a:solidFill>
                <a:latin typeface="+mj-ea"/>
              </a:rPr>
              <a:t>~</a:t>
            </a:r>
            <a:endParaRPr lang="zh-TW" altLang="en-US" sz="2800" b="1" dirty="0">
              <a:solidFill>
                <a:srgbClr val="92D050"/>
              </a:solidFill>
              <a:latin typeface="+mj-ea"/>
            </a:endParaRPr>
          </a:p>
        </p:txBody>
      </p:sp>
    </p:spTree>
    <p:extLst>
      <p:ext uri="{BB962C8B-B14F-4D97-AF65-F5344CB8AC3E}">
        <p14:creationId xmlns:p14="http://schemas.microsoft.com/office/powerpoint/2010/main" val="29525493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zh-TW" b="1" dirty="0" smtClean="0"/>
              <a:t>單尾檢定的臨界值法</a:t>
            </a:r>
            <a:endParaRPr lang="zh-TW" altLang="en-US" b="1" dirty="0"/>
          </a:p>
        </p:txBody>
      </p:sp>
      <p:sp>
        <p:nvSpPr>
          <p:cNvPr id="3" name="日期版面配置區 2"/>
          <p:cNvSpPr>
            <a:spLocks noGrp="1"/>
          </p:cNvSpPr>
          <p:nvPr>
            <p:ph type="dt" sz="half" idx="10"/>
          </p:nvPr>
        </p:nvSpPr>
        <p:spPr/>
        <p:txBody>
          <a:bodyPr/>
          <a:lstStyle/>
          <a:p>
            <a:fld id="{D71CD840-0E89-4F4B-BFA1-A0D7B2F6A8BF}" type="datetime1">
              <a:rPr lang="zh-TW" altLang="en-US" smtClean="0"/>
              <a:pPr/>
              <a:t>2016/5/17</a:t>
            </a:fld>
            <a:endParaRPr lang="zh-TW" altLang="en-US"/>
          </a:p>
        </p:txBody>
      </p:sp>
      <p:sp>
        <p:nvSpPr>
          <p:cNvPr id="4" name="投影片編號版面配置區 3"/>
          <p:cNvSpPr>
            <a:spLocks noGrp="1"/>
          </p:cNvSpPr>
          <p:nvPr>
            <p:ph type="sldNum" sz="quarter" idx="12"/>
          </p:nvPr>
        </p:nvSpPr>
        <p:spPr/>
        <p:txBody>
          <a:bodyPr>
            <a:normAutofit/>
          </a:bodyPr>
          <a:lstStyle/>
          <a:p>
            <a:fld id="{43D239BD-6D61-4DFE-922F-7CBF9DF9EB54}" type="slidenum">
              <a:rPr lang="zh-TW" altLang="en-US" smtClean="0"/>
              <a:pPr/>
              <a:t>7</a:t>
            </a:fld>
            <a:endParaRPr lang="zh-TW" altLang="en-US"/>
          </a:p>
        </p:txBody>
      </p:sp>
      <p:sp>
        <p:nvSpPr>
          <p:cNvPr id="5" name="內容版面配置區 4"/>
          <p:cNvSpPr>
            <a:spLocks noGrp="1"/>
          </p:cNvSpPr>
          <p:nvPr>
            <p:ph sz="quarter" idx="1"/>
          </p:nvPr>
        </p:nvSpPr>
        <p:spPr/>
        <p:txBody>
          <a:bodyPr>
            <a:normAutofit/>
          </a:bodyPr>
          <a:lstStyle/>
          <a:p>
            <a:r>
              <a:rPr lang="zh-TW" altLang="zh-TW" sz="2800" b="1" dirty="0" smtClean="0"/>
              <a:t>在 </a:t>
            </a:r>
            <a:r>
              <a:rPr lang="en-US" altLang="zh-TW" sz="2800" b="1" i="1" dirty="0" smtClean="0"/>
              <a:t>σ</a:t>
            </a:r>
            <a:r>
              <a:rPr lang="en-US" altLang="zh-TW" sz="2800" b="1" dirty="0" smtClean="0"/>
              <a:t> </a:t>
            </a:r>
            <a:r>
              <a:rPr lang="zh-TW" altLang="zh-TW" sz="2800" b="1" dirty="0" smtClean="0"/>
              <a:t>已知時，檢定統計量 </a:t>
            </a:r>
            <a:r>
              <a:rPr lang="en-US" altLang="zh-TW" sz="2800" b="1" i="1" dirty="0" smtClean="0"/>
              <a:t>z </a:t>
            </a:r>
            <a:r>
              <a:rPr lang="zh-TW" altLang="zh-TW" sz="2800" b="1" dirty="0" smtClean="0"/>
              <a:t>的抽樣分配是標準常態分配。</a:t>
            </a:r>
          </a:p>
          <a:p>
            <a:r>
              <a:rPr lang="zh-TW" altLang="zh-TW" sz="2800" b="1" dirty="0" smtClean="0"/>
              <a:t>我們可以用標準常態機率分配表以得到對應於左尾</a:t>
            </a:r>
            <a:r>
              <a:rPr lang="en-US" altLang="zh-TW" sz="2800" b="1" dirty="0" smtClean="0"/>
              <a:t>(</a:t>
            </a:r>
            <a:r>
              <a:rPr lang="zh-TW" altLang="zh-TW" sz="2800" b="1" dirty="0" smtClean="0"/>
              <a:t>或右尾</a:t>
            </a:r>
            <a:r>
              <a:rPr lang="en-US" altLang="zh-TW" sz="2800" b="1" dirty="0" smtClean="0"/>
              <a:t>)</a:t>
            </a:r>
            <a:r>
              <a:rPr lang="zh-TW" altLang="zh-TW" sz="2800" b="1" dirty="0" smtClean="0"/>
              <a:t>面積為 </a:t>
            </a:r>
            <a:r>
              <a:rPr lang="en-US" altLang="zh-TW" sz="2800" i="1" dirty="0" smtClean="0"/>
              <a:t>α</a:t>
            </a:r>
            <a:r>
              <a:rPr lang="en-US" altLang="zh-TW" sz="2800" b="1" dirty="0" smtClean="0"/>
              <a:t> </a:t>
            </a:r>
            <a:r>
              <a:rPr lang="zh-TW" altLang="zh-TW" sz="2800" b="1" dirty="0" smtClean="0"/>
              <a:t>時的 </a:t>
            </a:r>
            <a:r>
              <a:rPr lang="en-US" altLang="zh-TW" sz="2800" b="1" i="1" dirty="0" smtClean="0"/>
              <a:t>z</a:t>
            </a:r>
            <a:r>
              <a:rPr lang="en-US" altLang="zh-TW" sz="2800" b="1" dirty="0" smtClean="0"/>
              <a:t> </a:t>
            </a:r>
            <a:r>
              <a:rPr lang="zh-TW" altLang="zh-TW" sz="2800" b="1" dirty="0" smtClean="0"/>
              <a:t>值。</a:t>
            </a:r>
          </a:p>
          <a:p>
            <a:r>
              <a:rPr lang="zh-TW" altLang="zh-TW" sz="2800" b="1" dirty="0" smtClean="0"/>
              <a:t>假設檢定量的值建立在</a:t>
            </a:r>
            <a:r>
              <a:rPr lang="zh-TW" altLang="zh-TW" sz="2800" b="1" dirty="0" smtClean="0">
                <a:solidFill>
                  <a:srgbClr val="C00000"/>
                </a:solidFill>
              </a:rPr>
              <a:t>拒絕域</a:t>
            </a:r>
            <a:r>
              <a:rPr lang="zh-TW" altLang="zh-TW" sz="2800" b="1" dirty="0" smtClean="0"/>
              <a:t>稱為檢定之</a:t>
            </a:r>
            <a:r>
              <a:rPr lang="zh-TW" altLang="zh-TW" sz="2800" b="1" dirty="0" smtClean="0">
                <a:solidFill>
                  <a:srgbClr val="C00000"/>
                </a:solidFill>
              </a:rPr>
              <a:t>臨界值</a:t>
            </a:r>
            <a:r>
              <a:rPr lang="zh-TW" altLang="zh-TW" sz="2800" b="1" dirty="0" smtClean="0"/>
              <a:t>的</a:t>
            </a:r>
            <a:r>
              <a:rPr lang="zh-TW" altLang="en-US" sz="2800" b="1" dirty="0" smtClean="0"/>
              <a:t>決策</a:t>
            </a:r>
            <a:r>
              <a:rPr lang="zh-TW" altLang="zh-TW" sz="2800" b="1" dirty="0" smtClean="0"/>
              <a:t>法則為：</a:t>
            </a:r>
          </a:p>
          <a:p>
            <a:r>
              <a:rPr lang="en-US" altLang="zh-TW" sz="2800" b="1" dirty="0" smtClean="0"/>
              <a:t> </a:t>
            </a:r>
            <a:r>
              <a:rPr lang="zh-TW" altLang="zh-TW" sz="2800" b="1" dirty="0" smtClean="0"/>
              <a:t>左尾檢定：</a:t>
            </a:r>
            <a:r>
              <a:rPr lang="zh-TW" altLang="zh-TW" sz="2800" b="1" dirty="0" smtClean="0">
                <a:solidFill>
                  <a:srgbClr val="C00000"/>
                </a:solidFill>
              </a:rPr>
              <a:t>若</a:t>
            </a:r>
            <a:r>
              <a:rPr lang="en-US" altLang="zh-TW" sz="2800" b="1" dirty="0" smtClean="0">
                <a:solidFill>
                  <a:srgbClr val="C00000"/>
                </a:solidFill>
              </a:rPr>
              <a:t> </a:t>
            </a:r>
            <a:r>
              <a:rPr lang="en-US" altLang="zh-TW" sz="2800" b="1" i="1" dirty="0" smtClean="0">
                <a:solidFill>
                  <a:srgbClr val="C00000"/>
                </a:solidFill>
              </a:rPr>
              <a:t>z</a:t>
            </a:r>
            <a:r>
              <a:rPr lang="en-US" altLang="zh-TW" sz="2800" b="1" dirty="0" smtClean="0">
                <a:solidFill>
                  <a:srgbClr val="C00000"/>
                </a:solidFill>
              </a:rPr>
              <a:t> &lt; - </a:t>
            </a:r>
            <a:r>
              <a:rPr lang="en-US" altLang="zh-TW" sz="2800" b="1" i="1" dirty="0" err="1" smtClean="0">
                <a:solidFill>
                  <a:srgbClr val="C00000"/>
                </a:solidFill>
              </a:rPr>
              <a:t>z</a:t>
            </a:r>
            <a:r>
              <a:rPr lang="en-US" altLang="zh-TW" sz="2800" b="1" baseline="-25000" dirty="0" err="1" smtClean="0">
                <a:solidFill>
                  <a:srgbClr val="C00000"/>
                </a:solidFill>
              </a:rPr>
              <a:t>α</a:t>
            </a:r>
            <a:r>
              <a:rPr lang="zh-TW" altLang="zh-TW" sz="2800" b="1" dirty="0" smtClean="0">
                <a:solidFill>
                  <a:srgbClr val="C00000"/>
                </a:solidFill>
              </a:rPr>
              <a:t>，則拒絕</a:t>
            </a:r>
            <a:r>
              <a:rPr lang="en-US" altLang="zh-TW" sz="2800" b="1" i="1" dirty="0" smtClean="0">
                <a:solidFill>
                  <a:srgbClr val="C00000"/>
                </a:solidFill>
              </a:rPr>
              <a:t>H</a:t>
            </a:r>
            <a:r>
              <a:rPr lang="en-US" altLang="zh-TW" sz="2800" b="1" baseline="-25000" dirty="0" smtClean="0">
                <a:solidFill>
                  <a:srgbClr val="C00000"/>
                </a:solidFill>
              </a:rPr>
              <a:t>0</a:t>
            </a:r>
            <a:endParaRPr lang="en-US" altLang="zh-TW" sz="2800" b="1" dirty="0" smtClean="0">
              <a:solidFill>
                <a:srgbClr val="C00000"/>
              </a:solidFill>
            </a:endParaRPr>
          </a:p>
          <a:p>
            <a:r>
              <a:rPr lang="zh-TW" altLang="zh-TW" sz="2800" b="1" dirty="0" smtClean="0"/>
              <a:t> 右尾檢定：</a:t>
            </a:r>
            <a:r>
              <a:rPr lang="zh-TW" altLang="zh-TW" sz="2800" b="1" dirty="0" smtClean="0">
                <a:solidFill>
                  <a:srgbClr val="C00000"/>
                </a:solidFill>
              </a:rPr>
              <a:t>若 </a:t>
            </a:r>
            <a:r>
              <a:rPr lang="en-US" altLang="zh-TW" sz="2800" b="1" i="1" dirty="0" smtClean="0">
                <a:solidFill>
                  <a:srgbClr val="C00000"/>
                </a:solidFill>
              </a:rPr>
              <a:t>z</a:t>
            </a:r>
            <a:r>
              <a:rPr lang="en-US" altLang="zh-TW" sz="2800" b="1" dirty="0" smtClean="0">
                <a:solidFill>
                  <a:srgbClr val="C00000"/>
                </a:solidFill>
              </a:rPr>
              <a:t> &gt;   </a:t>
            </a:r>
            <a:r>
              <a:rPr lang="en-US" altLang="zh-TW" sz="2800" b="1" i="1" dirty="0" err="1" smtClean="0">
                <a:solidFill>
                  <a:srgbClr val="C00000"/>
                </a:solidFill>
              </a:rPr>
              <a:t>z</a:t>
            </a:r>
            <a:r>
              <a:rPr lang="en-US" altLang="zh-TW" sz="2800" b="1" baseline="-25000" dirty="0" err="1" smtClean="0">
                <a:solidFill>
                  <a:srgbClr val="C00000"/>
                </a:solidFill>
              </a:rPr>
              <a:t>α</a:t>
            </a:r>
            <a:r>
              <a:rPr lang="zh-TW" altLang="zh-TW" sz="2800" b="1" dirty="0" smtClean="0">
                <a:solidFill>
                  <a:srgbClr val="C00000"/>
                </a:solidFill>
              </a:rPr>
              <a:t>，則拒絕</a:t>
            </a:r>
            <a:r>
              <a:rPr lang="en-US" altLang="zh-TW" sz="2800" b="1" dirty="0" smtClean="0">
                <a:solidFill>
                  <a:srgbClr val="C00000"/>
                </a:solidFill>
              </a:rPr>
              <a:t> </a:t>
            </a:r>
            <a:r>
              <a:rPr lang="en-US" altLang="zh-TW" sz="2800" b="1" i="1" dirty="0" smtClean="0">
                <a:solidFill>
                  <a:srgbClr val="C00000"/>
                </a:solidFill>
              </a:rPr>
              <a:t>H</a:t>
            </a:r>
            <a:r>
              <a:rPr lang="en-US" altLang="zh-TW" sz="2800" b="1" baseline="-25000" dirty="0" smtClean="0">
                <a:solidFill>
                  <a:srgbClr val="C00000"/>
                </a:solidFill>
              </a:rPr>
              <a:t>0</a:t>
            </a:r>
            <a:r>
              <a:rPr lang="en-US" altLang="zh-TW" sz="2800" b="1" dirty="0" smtClean="0">
                <a:solidFill>
                  <a:srgbClr val="C00000"/>
                </a:solidFill>
              </a:rPr>
              <a:t> </a:t>
            </a:r>
            <a:endParaRPr lang="zh-TW" altLang="zh-TW" sz="2800" b="1" dirty="0" smtClean="0">
              <a:solidFill>
                <a:srgbClr val="C00000"/>
              </a:solidFill>
            </a:endParaRPr>
          </a:p>
          <a:p>
            <a:endParaRPr lang="zh-TW" altLang="en-US" sz="2800" dirty="0"/>
          </a:p>
        </p:txBody>
      </p:sp>
    </p:spTree>
    <p:extLst>
      <p:ext uri="{BB962C8B-B14F-4D97-AF65-F5344CB8AC3E}">
        <p14:creationId xmlns:p14="http://schemas.microsoft.com/office/powerpoint/2010/main" val="1903102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zh-TW" b="1" dirty="0" smtClean="0"/>
              <a:t>母體平均數</a:t>
            </a:r>
            <a:r>
              <a:rPr lang="zh-TW" altLang="en-US" b="1" dirty="0" smtClean="0"/>
              <a:t>的檢定</a:t>
            </a:r>
            <a:r>
              <a:rPr lang="zh-TW" altLang="zh-TW" b="1" dirty="0" smtClean="0"/>
              <a:t>：</a:t>
            </a:r>
            <a:r>
              <a:rPr lang="en-US" altLang="zh-TW" b="1" i="1" dirty="0" smtClean="0"/>
              <a:t>σ</a:t>
            </a:r>
            <a:r>
              <a:rPr lang="en-US" altLang="zh-TW" b="1" dirty="0" smtClean="0"/>
              <a:t> </a:t>
            </a:r>
            <a:r>
              <a:rPr lang="zh-TW" altLang="zh-TW" b="1" dirty="0" smtClean="0"/>
              <a:t>已知 (實例</a:t>
            </a:r>
            <a:r>
              <a:rPr lang="en-US" altLang="zh-TW" b="1" dirty="0" smtClean="0"/>
              <a:t>)</a:t>
            </a:r>
            <a:endParaRPr lang="zh-TW" altLang="en-US" b="1" dirty="0"/>
          </a:p>
        </p:txBody>
      </p:sp>
      <p:sp>
        <p:nvSpPr>
          <p:cNvPr id="3" name="日期版面配置區 2"/>
          <p:cNvSpPr>
            <a:spLocks noGrp="1"/>
          </p:cNvSpPr>
          <p:nvPr>
            <p:ph type="dt" sz="half" idx="10"/>
          </p:nvPr>
        </p:nvSpPr>
        <p:spPr/>
        <p:txBody>
          <a:bodyPr/>
          <a:lstStyle/>
          <a:p>
            <a:fld id="{D71CD840-0E89-4F4B-BFA1-A0D7B2F6A8BF}" type="datetime1">
              <a:rPr lang="zh-TW" altLang="en-US" smtClean="0"/>
              <a:pPr/>
              <a:t>2016/5/17</a:t>
            </a:fld>
            <a:endParaRPr lang="zh-TW" altLang="en-US"/>
          </a:p>
        </p:txBody>
      </p:sp>
      <p:sp>
        <p:nvSpPr>
          <p:cNvPr id="4" name="投影片編號版面配置區 3"/>
          <p:cNvSpPr>
            <a:spLocks noGrp="1"/>
          </p:cNvSpPr>
          <p:nvPr>
            <p:ph type="sldNum" sz="quarter" idx="12"/>
          </p:nvPr>
        </p:nvSpPr>
        <p:spPr/>
        <p:txBody>
          <a:bodyPr>
            <a:normAutofit/>
          </a:bodyPr>
          <a:lstStyle/>
          <a:p>
            <a:fld id="{43D239BD-6D61-4DFE-922F-7CBF9DF9EB54}" type="slidenum">
              <a:rPr lang="zh-TW" altLang="en-US" smtClean="0"/>
              <a:pPr/>
              <a:t>8</a:t>
            </a:fld>
            <a:endParaRPr lang="zh-TW" altLang="en-US"/>
          </a:p>
        </p:txBody>
      </p:sp>
      <p:sp>
        <p:nvSpPr>
          <p:cNvPr id="5" name="內容版面配置區 4"/>
          <p:cNvSpPr>
            <a:spLocks noGrp="1"/>
          </p:cNvSpPr>
          <p:nvPr>
            <p:ph sz="quarter" idx="1"/>
          </p:nvPr>
        </p:nvSpPr>
        <p:spPr/>
        <p:txBody>
          <a:bodyPr/>
          <a:lstStyle/>
          <a:p>
            <a:r>
              <a:rPr lang="zh-TW" altLang="zh-TW" sz="2800" b="1" dirty="0" smtClean="0"/>
              <a:t>美國聯邦貿易委員會 (FTC) 定期檢驗製造商的宣稱或保證。例如，</a:t>
            </a:r>
            <a:r>
              <a:rPr lang="en-US" altLang="zh-TW" sz="2800" b="1" dirty="0" smtClean="0">
                <a:solidFill>
                  <a:srgbClr val="C00000"/>
                </a:solidFill>
              </a:rPr>
              <a:t>Hilltop </a:t>
            </a:r>
            <a:r>
              <a:rPr lang="zh-TW" altLang="zh-TW" sz="2800" b="1" dirty="0" smtClean="0">
                <a:solidFill>
                  <a:srgbClr val="C00000"/>
                </a:solidFill>
              </a:rPr>
              <a:t>咖啡在其大罐裝咖啡上標示每罐內容物有 3 磅</a:t>
            </a:r>
            <a:r>
              <a:rPr lang="zh-TW" altLang="zh-TW" sz="2800" b="1" dirty="0" smtClean="0"/>
              <a:t>，</a:t>
            </a:r>
            <a:r>
              <a:rPr lang="en-US" altLang="zh-TW" sz="2800" b="1" dirty="0" smtClean="0"/>
              <a:t>FTC </a:t>
            </a:r>
            <a:r>
              <a:rPr lang="zh-TW" altLang="zh-TW" sz="2800" b="1" dirty="0" smtClean="0"/>
              <a:t>瞭解 Hilltop 咖啡的製程不可能讓每罐咖啡恰好重 3 磅。但是，只要母體的平均重量至少 3 磅，消費者權益即受到保障。因此，</a:t>
            </a:r>
            <a:r>
              <a:rPr lang="en-US" altLang="zh-TW" sz="2800" b="1" dirty="0" smtClean="0"/>
              <a:t>FTC </a:t>
            </a:r>
            <a:r>
              <a:rPr lang="zh-TW" altLang="zh-TW" sz="2800" b="1" dirty="0" smtClean="0"/>
              <a:t>將 </a:t>
            </a:r>
            <a:r>
              <a:rPr lang="en-US" altLang="zh-TW" sz="2800" b="1" dirty="0" smtClean="0"/>
              <a:t>Hilltop </a:t>
            </a:r>
            <a:r>
              <a:rPr lang="zh-TW" altLang="zh-TW" sz="2800" b="1" dirty="0" smtClean="0"/>
              <a:t>在咖啡罐上的標籤所提供的訊息視為 Hilltop 的宣稱，即母體的平均裝填重量為每罐至少 3 磅。我們將說明 FTC 如何進行左尾檢定，以檢驗 Hilltop 的宣稱。</a:t>
            </a:r>
          </a:p>
          <a:p>
            <a:endParaRPr lang="zh-TW" altLang="en-US" dirty="0"/>
          </a:p>
        </p:txBody>
      </p:sp>
    </p:spTree>
    <p:extLst>
      <p:ext uri="{BB962C8B-B14F-4D97-AF65-F5344CB8AC3E}">
        <p14:creationId xmlns:p14="http://schemas.microsoft.com/office/powerpoint/2010/main" val="637758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日期版面配置區 2"/>
          <p:cNvSpPr>
            <a:spLocks noGrp="1"/>
          </p:cNvSpPr>
          <p:nvPr>
            <p:ph type="dt" sz="half" idx="10"/>
          </p:nvPr>
        </p:nvSpPr>
        <p:spPr/>
        <p:txBody>
          <a:bodyPr/>
          <a:lstStyle/>
          <a:p>
            <a:fld id="{D71CD840-0E89-4F4B-BFA1-A0D7B2F6A8BF}" type="datetime1">
              <a:rPr lang="zh-TW" altLang="en-US" smtClean="0"/>
              <a:pPr/>
              <a:t>2016/5/17</a:t>
            </a:fld>
            <a:endParaRPr lang="zh-TW" altLang="en-US"/>
          </a:p>
        </p:txBody>
      </p:sp>
      <p:sp>
        <p:nvSpPr>
          <p:cNvPr id="4" name="投影片編號版面配置區 3"/>
          <p:cNvSpPr>
            <a:spLocks noGrp="1"/>
          </p:cNvSpPr>
          <p:nvPr>
            <p:ph type="sldNum" sz="quarter" idx="12"/>
          </p:nvPr>
        </p:nvSpPr>
        <p:spPr/>
        <p:txBody>
          <a:bodyPr>
            <a:normAutofit/>
          </a:bodyPr>
          <a:lstStyle/>
          <a:p>
            <a:fld id="{43D239BD-6D61-4DFE-922F-7CBF9DF9EB54}" type="slidenum">
              <a:rPr lang="zh-TW" altLang="en-US" smtClean="0"/>
              <a:pPr/>
              <a:t>9</a:t>
            </a:fld>
            <a:endParaRPr lang="zh-TW" altLang="en-US"/>
          </a:p>
        </p:txBody>
      </p:sp>
      <p:sp>
        <p:nvSpPr>
          <p:cNvPr id="5" name="內容版面配置區 4"/>
          <p:cNvSpPr>
            <a:spLocks noGrp="1"/>
          </p:cNvSpPr>
          <p:nvPr>
            <p:ph sz="quarter" idx="1"/>
          </p:nvPr>
        </p:nvSpPr>
        <p:spPr/>
        <p:txBody>
          <a:bodyPr/>
          <a:lstStyle/>
          <a:p>
            <a:pPr>
              <a:buNone/>
            </a:pPr>
            <a:r>
              <a:rPr lang="zh-TW" altLang="zh-TW" sz="2800" b="1" dirty="0" smtClean="0">
                <a:solidFill>
                  <a:srgbClr val="C00000"/>
                </a:solidFill>
              </a:rPr>
              <a:t>步驟 </a:t>
            </a:r>
            <a:r>
              <a:rPr lang="en-US" altLang="zh-TW" sz="2800" b="1" dirty="0" smtClean="0">
                <a:solidFill>
                  <a:srgbClr val="C00000"/>
                </a:solidFill>
              </a:rPr>
              <a:t>1.</a:t>
            </a:r>
            <a:r>
              <a:rPr lang="en-US" altLang="zh-TW" sz="2800" b="1" dirty="0" smtClean="0"/>
              <a:t>  </a:t>
            </a:r>
            <a:r>
              <a:rPr lang="zh-TW" altLang="zh-TW" sz="2800" b="1" dirty="0" smtClean="0"/>
              <a:t>建立適當的虛無和對立假設。</a:t>
            </a:r>
          </a:p>
          <a:p>
            <a:r>
              <a:rPr lang="zh-TW" altLang="zh-TW" sz="2800" b="1" dirty="0" smtClean="0"/>
              <a:t>如果咖啡的母體</a:t>
            </a:r>
            <a:r>
              <a:rPr lang="zh-TW" altLang="zh-TW" sz="2800" b="1" dirty="0" smtClean="0">
                <a:solidFill>
                  <a:srgbClr val="C00000"/>
                </a:solidFill>
              </a:rPr>
              <a:t>平均裝罐重量大於 3 磅</a:t>
            </a:r>
            <a:r>
              <a:rPr lang="zh-TW" altLang="zh-TW" sz="2800" b="1" dirty="0" smtClean="0"/>
              <a:t>，則 Hilltop 的</a:t>
            </a:r>
            <a:r>
              <a:rPr lang="zh-TW" altLang="en-US" sz="2800" b="1" dirty="0" smtClean="0"/>
              <a:t>聲</a:t>
            </a:r>
            <a:r>
              <a:rPr lang="zh-TW" altLang="zh-TW" sz="2800" b="1" dirty="0" smtClean="0"/>
              <a:t>稱是正確的，這是虛無假設；但如果母體</a:t>
            </a:r>
            <a:r>
              <a:rPr lang="zh-TW" altLang="zh-TW" sz="2800" b="1" dirty="0" smtClean="0">
                <a:solidFill>
                  <a:srgbClr val="C00000"/>
                </a:solidFill>
              </a:rPr>
              <a:t>平均的裝罐重量小於 3 磅</a:t>
            </a:r>
            <a:r>
              <a:rPr lang="zh-TW" altLang="zh-TW" sz="2800" b="1" dirty="0" smtClean="0"/>
              <a:t>，則 Hilltop 的</a:t>
            </a:r>
            <a:r>
              <a:rPr lang="zh-TW" altLang="en-US" sz="2800" b="1" dirty="0" smtClean="0"/>
              <a:t>聲</a:t>
            </a:r>
            <a:r>
              <a:rPr lang="zh-TW" altLang="zh-TW" sz="2800" b="1" dirty="0" smtClean="0"/>
              <a:t>稱就不正確，這是對立假設。以 </a:t>
            </a:r>
            <a:r>
              <a:rPr lang="en-US" altLang="zh-TW" sz="2800" b="1" i="1" dirty="0" smtClean="0"/>
              <a:t>μ</a:t>
            </a:r>
            <a:r>
              <a:rPr lang="en-US" altLang="zh-TW" sz="2800" b="1" dirty="0" smtClean="0"/>
              <a:t> </a:t>
            </a:r>
            <a:r>
              <a:rPr lang="zh-TW" altLang="zh-TW" sz="2800" b="1" dirty="0" smtClean="0"/>
              <a:t>代表母體的平均重量，則虛無與對立假設可表示為</a:t>
            </a:r>
          </a:p>
          <a:p>
            <a:pPr>
              <a:buNone/>
            </a:pPr>
            <a:r>
              <a:rPr lang="zh-TW" altLang="zh-TW" sz="2800" dirty="0" smtClean="0"/>
              <a:t>	</a:t>
            </a:r>
            <a:r>
              <a:rPr lang="en-US" altLang="zh-TW" sz="2800" dirty="0" smtClean="0"/>
              <a:t>      </a:t>
            </a:r>
            <a:r>
              <a:rPr lang="en-US" altLang="zh-TW" sz="2800" b="1" i="1" dirty="0" smtClean="0"/>
              <a:t>H</a:t>
            </a:r>
            <a:r>
              <a:rPr lang="en-US" altLang="zh-TW" sz="2800" b="1" baseline="-25000" dirty="0" smtClean="0"/>
              <a:t>0 </a:t>
            </a:r>
            <a:r>
              <a:rPr lang="en-US" altLang="zh-TW" sz="2800" b="1" dirty="0" smtClean="0"/>
              <a:t>:   </a:t>
            </a:r>
            <a:r>
              <a:rPr lang="en-US" altLang="zh-TW" sz="2800" b="1" i="1" dirty="0" smtClean="0"/>
              <a:t>μ</a:t>
            </a:r>
            <a:r>
              <a:rPr lang="en-US" altLang="zh-TW" sz="2800" b="1" dirty="0" smtClean="0"/>
              <a:t>  ≥  3</a:t>
            </a:r>
            <a:br>
              <a:rPr lang="en-US" altLang="zh-TW" sz="2800" b="1" dirty="0" smtClean="0"/>
            </a:br>
            <a:r>
              <a:rPr lang="en-US" altLang="zh-TW" sz="2800" b="1" dirty="0" smtClean="0"/>
              <a:t>      </a:t>
            </a:r>
            <a:r>
              <a:rPr lang="en-US" altLang="zh-TW" sz="2800" b="1" i="1" dirty="0" smtClean="0"/>
              <a:t>H</a:t>
            </a:r>
            <a:r>
              <a:rPr lang="en-US" altLang="zh-TW" sz="2800" b="1" baseline="-25000" dirty="0" smtClean="0"/>
              <a:t>1</a:t>
            </a:r>
            <a:r>
              <a:rPr lang="en-US" altLang="zh-TW" sz="2800" b="1" dirty="0" smtClean="0"/>
              <a:t> :   </a:t>
            </a:r>
            <a:r>
              <a:rPr lang="en-US" altLang="zh-TW" sz="2800" b="1" i="1" dirty="0" smtClean="0"/>
              <a:t>μ</a:t>
            </a:r>
            <a:r>
              <a:rPr lang="en-US" altLang="zh-TW" sz="2800" b="1" dirty="0" smtClean="0"/>
              <a:t> &lt;  3  </a:t>
            </a:r>
          </a:p>
          <a:p>
            <a:endParaRPr lang="zh-TW" altLang="en-US" dirty="0"/>
          </a:p>
        </p:txBody>
      </p:sp>
      <p:pic>
        <p:nvPicPr>
          <p:cNvPr id="134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60232" y="4509120"/>
            <a:ext cx="1787205" cy="1566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0186027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清晰度">
  <a:themeElements>
    <a:clrScheme name="藍色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Office 古典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清晰度">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2624</TotalTime>
  <Words>4251</Words>
  <Application>Microsoft Office PowerPoint</Application>
  <PresentationFormat>如螢幕大小 (4:3)</PresentationFormat>
  <Paragraphs>790</Paragraphs>
  <Slides>63</Slides>
  <Notes>0</Notes>
  <HiddenSlides>0</HiddenSlides>
  <MMClips>0</MMClips>
  <ScaleCrop>false</ScaleCrop>
  <HeadingPairs>
    <vt:vector size="8" baseType="variant">
      <vt:variant>
        <vt:lpstr>使用字型</vt:lpstr>
      </vt:variant>
      <vt:variant>
        <vt:i4>10</vt:i4>
      </vt:variant>
      <vt:variant>
        <vt:lpstr>佈景主題</vt:lpstr>
      </vt:variant>
      <vt:variant>
        <vt:i4>1</vt:i4>
      </vt:variant>
      <vt:variant>
        <vt:lpstr>內嵌 OLE 伺服程式</vt:lpstr>
      </vt:variant>
      <vt:variant>
        <vt:i4>1</vt:i4>
      </vt:variant>
      <vt:variant>
        <vt:lpstr>投影片標題</vt:lpstr>
      </vt:variant>
      <vt:variant>
        <vt:i4>63</vt:i4>
      </vt:variant>
    </vt:vector>
  </HeadingPairs>
  <TitlesOfParts>
    <vt:vector size="75" baseType="lpstr">
      <vt:lpstr>全真粗明體</vt:lpstr>
      <vt:lpstr>微軟正黑體</vt:lpstr>
      <vt:lpstr>新細明體</vt:lpstr>
      <vt:lpstr>標楷體</vt:lpstr>
      <vt:lpstr>Arial</vt:lpstr>
      <vt:lpstr>Book Antiqua</vt:lpstr>
      <vt:lpstr>Lucida Console</vt:lpstr>
      <vt:lpstr>Symbol</vt:lpstr>
      <vt:lpstr>Tahoma</vt:lpstr>
      <vt:lpstr>Times New Roman</vt:lpstr>
      <vt:lpstr>清晰度</vt:lpstr>
      <vt:lpstr>Equation</vt:lpstr>
      <vt:lpstr>R教學</vt:lpstr>
      <vt:lpstr>一個母體平均數的檢定</vt:lpstr>
      <vt:lpstr>z檢定(母體標準差σ已知)</vt:lpstr>
      <vt:lpstr>PowerPoint 簡報</vt:lpstr>
      <vt:lpstr>PowerPoint 簡報</vt:lpstr>
      <vt:lpstr>單尾檢定的 p 值法</vt:lpstr>
      <vt:lpstr>單尾檢定的臨界值法</vt:lpstr>
      <vt:lpstr>母體平均數的檢定：σ 已知 (實例)</vt:lpstr>
      <vt:lpstr>PowerPoint 簡報</vt:lpstr>
      <vt:lpstr>PowerPoint 簡報</vt:lpstr>
      <vt:lpstr>PowerPoint 簡報</vt:lpstr>
      <vt:lpstr>PowerPoint 簡報</vt:lpstr>
      <vt:lpstr>PowerPoint 簡報</vt:lpstr>
      <vt:lpstr>PowerPoint 簡報</vt:lpstr>
      <vt:lpstr>z檢定 (母體標準差σ已知)</vt:lpstr>
      <vt:lpstr>z檢定 (母體標準差σ已知)</vt:lpstr>
      <vt:lpstr>雙尾假設檢定</vt:lpstr>
      <vt:lpstr>雙尾假設檢定的 p 值法</vt:lpstr>
      <vt:lpstr>雙尾假設檢定的臨界值法</vt:lpstr>
      <vt:lpstr>雙尾假設檢定：σ 已知(實例)</vt:lpstr>
      <vt:lpstr>PowerPoint 簡報</vt:lpstr>
      <vt:lpstr>PowerPoint 簡報</vt:lpstr>
      <vt:lpstr>PowerPoint 簡報</vt:lpstr>
      <vt:lpstr>PowerPoint 簡報</vt:lpstr>
      <vt:lpstr>PowerPoint 簡報</vt:lpstr>
      <vt:lpstr>PowerPoint 簡報</vt:lpstr>
      <vt:lpstr>PowerPoint 簡報</vt:lpstr>
      <vt:lpstr>PowerPoint 簡報</vt:lpstr>
      <vt:lpstr>z檢定 (母體標準差σ已知)</vt:lpstr>
      <vt:lpstr>z檢定 (母體標準差σ已知)</vt:lpstr>
      <vt:lpstr>t檢定(母體標準差σ未知)</vt:lpstr>
      <vt:lpstr>PowerPoint 簡報</vt:lpstr>
      <vt:lpstr>t檢定R範例(σ未知, 單尾檢定)</vt:lpstr>
      <vt:lpstr>t檢定 (σ未知, 單尾檢定)</vt:lpstr>
      <vt:lpstr>t檢定 (σ未知, 單尾檢定)</vt:lpstr>
      <vt:lpstr>t檢定R範例(σ未知, 雙尾檢定)</vt:lpstr>
      <vt:lpstr>t檢定 (σ未知, 雙尾檢定)</vt:lpstr>
      <vt:lpstr>t檢定 (σ未知, 雙尾檢定)</vt:lpstr>
      <vt:lpstr>z檢定(母體標準差未知，大樣本)</vt:lpstr>
      <vt:lpstr>PowerPoint 簡報</vt:lpstr>
      <vt:lpstr>兩個母體平均數的檢定</vt:lpstr>
      <vt:lpstr>獨立樣本t檢定</vt:lpstr>
      <vt:lpstr>獨立樣本t檢定資料滿足下面假設</vt:lpstr>
      <vt:lpstr>           </vt:lpstr>
      <vt:lpstr>          的抽樣分配</vt:lpstr>
      <vt:lpstr>PowerPoint 簡報</vt:lpstr>
      <vt:lpstr>PowerPoint 簡報</vt:lpstr>
      <vt:lpstr>獨立樣本t檢定範例</vt:lpstr>
      <vt:lpstr>PowerPoint 簡報</vt:lpstr>
      <vt:lpstr>獨立樣本t檢定</vt:lpstr>
      <vt:lpstr>兩母體變異數相等的F檢定</vt:lpstr>
      <vt:lpstr>兩母體變異數相等的F檢定</vt:lpstr>
      <vt:lpstr>獨立樣本t檢定</vt:lpstr>
      <vt:lpstr>獨立樣本t檢定</vt:lpstr>
      <vt:lpstr>相依樣本t檢定(配對t檢定)</vt:lpstr>
      <vt:lpstr>PowerPoint 簡報</vt:lpstr>
      <vt:lpstr>PowerPoint 簡報</vt:lpstr>
      <vt:lpstr>檢定統計量與抽樣分配</vt:lpstr>
      <vt:lpstr>決策法則</vt:lpstr>
      <vt:lpstr>相依樣本t檢定範例</vt:lpstr>
      <vt:lpstr>PowerPoint 簡報</vt:lpstr>
      <vt:lpstr>相依樣本t檢定(配對t檢定)</vt:lpstr>
      <vt:lpstr>付出最多的人，也是收穫最多的人</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SPSS 教學</dc:title>
  <dc:creator>chilo</dc:creator>
  <cp:lastModifiedBy>Computer Center</cp:lastModifiedBy>
  <cp:revision>158</cp:revision>
  <dcterms:created xsi:type="dcterms:W3CDTF">2014-11-07T00:17:44Z</dcterms:created>
  <dcterms:modified xsi:type="dcterms:W3CDTF">2016-05-17T02:02:39Z</dcterms:modified>
</cp:coreProperties>
</file>