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372" r:id="rId20"/>
    <p:sldId id="373" r:id="rId21"/>
    <p:sldId id="374" r:id="rId22"/>
    <p:sldId id="375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59" r:id="rId41"/>
    <p:sldId id="379" r:id="rId42"/>
    <p:sldId id="380" r:id="rId43"/>
    <p:sldId id="360" r:id="rId44"/>
    <p:sldId id="361" r:id="rId45"/>
    <p:sldId id="377" r:id="rId46"/>
    <p:sldId id="376" r:id="rId47"/>
    <p:sldId id="362" r:id="rId48"/>
    <p:sldId id="363" r:id="rId49"/>
    <p:sldId id="364" r:id="rId50"/>
    <p:sldId id="366" r:id="rId51"/>
    <p:sldId id="365" r:id="rId52"/>
    <p:sldId id="367" r:id="rId53"/>
    <p:sldId id="368" r:id="rId54"/>
    <p:sldId id="370" r:id="rId55"/>
    <p:sldId id="369" r:id="rId56"/>
    <p:sldId id="371" r:id="rId57"/>
    <p:sldId id="262" r:id="rId5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372"/>
            <p14:sldId id="373"/>
            <p14:sldId id="374"/>
            <p14:sldId id="375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59"/>
            <p14:sldId id="379"/>
            <p14:sldId id="380"/>
            <p14:sldId id="360"/>
            <p14:sldId id="361"/>
            <p14:sldId id="377"/>
            <p14:sldId id="376"/>
            <p14:sldId id="362"/>
            <p14:sldId id="363"/>
            <p14:sldId id="364"/>
            <p14:sldId id="366"/>
            <p14:sldId id="365"/>
            <p14:sldId id="367"/>
            <p14:sldId id="368"/>
            <p14:sldId id="370"/>
            <p14:sldId id="369"/>
            <p14:sldId id="37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8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smtClean="0">
                <a:latin typeface="+mj-ea"/>
                <a:ea typeface="+mj-ea"/>
              </a:rPr>
              <a:t>變異</a:t>
            </a:r>
            <a:r>
              <a:rPr lang="zh-TW" altLang="en-US" b="1" dirty="0">
                <a:latin typeface="+mj-ea"/>
                <a:ea typeface="+mj-ea"/>
              </a:rPr>
              <a:t>數分析</a:t>
            </a:r>
            <a:r>
              <a:rPr lang="en-US" altLang="zh-TW" b="1" dirty="0">
                <a:latin typeface="+mj-ea"/>
                <a:ea typeface="+mj-ea"/>
              </a:rPr>
              <a:t>R</a:t>
            </a:r>
            <a:r>
              <a:rPr lang="zh-TW" altLang="en-US" b="1" dirty="0">
                <a:latin typeface="+mj-ea"/>
                <a:ea typeface="+mj-ea"/>
              </a:rPr>
              <a:t>指令與範例</a:t>
            </a:r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母體變異數</a:t>
            </a:r>
            <a:r>
              <a:rPr lang="zh-TW" altLang="en-US" b="1" dirty="0" smtClean="0"/>
              <a:t>之處理間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組間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估計</a:t>
            </a:r>
            <a:r>
              <a:rPr lang="zh-TW" altLang="en-US" b="1" dirty="0"/>
              <a:t>值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800" b="1" i="1" dirty="0">
                <a:latin typeface="Symbol" pitchFamily="18" charset="2"/>
                <a:ea typeface="新細明體" pitchFamily="18" charset="-120"/>
              </a:rPr>
              <a:t></a:t>
            </a:r>
            <a:r>
              <a:rPr kumimoji="1" lang="en-US" altLang="zh-TW" sz="2800" b="1" baseline="30000" dirty="0">
                <a:latin typeface="Times New Roman" pitchFamily="18" charset="0"/>
                <a:ea typeface="新細明體" pitchFamily="18" charset="-120"/>
              </a:rPr>
              <a:t>2 </a:t>
            </a:r>
            <a:r>
              <a:rPr kumimoji="1" lang="zh-TW" altLang="en-US" sz="2800" b="1" dirty="0"/>
              <a:t>的處理間估計值，</a:t>
            </a:r>
            <a:r>
              <a:rPr kumimoji="1" lang="zh-TW" altLang="en-US" sz="2800" b="1" dirty="0" smtClean="0">
                <a:ea typeface="+mj-ea"/>
              </a:rPr>
              <a:t>稱為</a:t>
            </a:r>
            <a:r>
              <a:rPr kumimoji="1" lang="zh-TW" altLang="en-US" sz="2800" b="1" dirty="0">
                <a:solidFill>
                  <a:srgbClr val="C00000"/>
                </a:solidFill>
                <a:ea typeface="+mj-ea"/>
              </a:rPr>
              <a:t>組</a:t>
            </a:r>
            <a:r>
              <a:rPr kumimoji="1" lang="zh-TW" altLang="en-US" sz="2800" b="1" dirty="0" smtClean="0">
                <a:solidFill>
                  <a:srgbClr val="C00000"/>
                </a:solidFill>
                <a:ea typeface="+mj-ea"/>
              </a:rPr>
              <a:t>間</a:t>
            </a:r>
            <a:r>
              <a:rPr kumimoji="1" lang="zh-TW" altLang="en-US" sz="2800" b="1" dirty="0">
                <a:solidFill>
                  <a:srgbClr val="C00000"/>
                </a:solidFill>
                <a:ea typeface="+mj-ea"/>
              </a:rPr>
              <a:t>均方</a:t>
            </a:r>
            <a:r>
              <a:rPr kumimoji="1" lang="zh-TW" altLang="en-US" sz="2800" b="1" i="1" dirty="0">
                <a:ea typeface="+mj-ea"/>
              </a:rPr>
              <a:t> </a:t>
            </a:r>
            <a:r>
              <a:rPr kumimoji="1" lang="en-US" altLang="zh-TW" sz="2800" b="1" dirty="0">
                <a:ea typeface="+mj-ea"/>
              </a:rPr>
              <a:t>(mean square </a:t>
            </a:r>
            <a:r>
              <a:rPr kumimoji="1" lang="en-US" altLang="zh-TW" sz="2800" b="1" dirty="0" smtClean="0">
                <a:ea typeface="+mj-ea"/>
              </a:rPr>
              <a:t>between groups</a:t>
            </a:r>
            <a:r>
              <a:rPr kumimoji="1" lang="en-US" altLang="zh-TW" sz="2800" b="1" dirty="0">
                <a:ea typeface="+mj-ea"/>
              </a:rPr>
              <a:t>)</a:t>
            </a:r>
            <a:r>
              <a:rPr kumimoji="1" lang="zh-TW" altLang="en-US" sz="2800" b="1" dirty="0">
                <a:ea typeface="+mj-ea"/>
              </a:rPr>
              <a:t>，記作 </a:t>
            </a:r>
            <a:r>
              <a:rPr kumimoji="1" lang="en-US" altLang="zh-TW" sz="2800" b="1" dirty="0" smtClean="0">
                <a:ea typeface="+mj-ea"/>
              </a:rPr>
              <a:t>MSB</a:t>
            </a:r>
            <a:r>
              <a:rPr kumimoji="1" lang="zh-TW" altLang="en-US" sz="2800" b="1" dirty="0" smtClean="0">
                <a:ea typeface="+mj-ea"/>
              </a:rPr>
              <a:t>，</a:t>
            </a:r>
            <a:r>
              <a:rPr kumimoji="1" lang="zh-TW" altLang="en-US" sz="2800" b="1" dirty="0">
                <a:ea typeface="+mj-ea"/>
              </a:rPr>
              <a:t>計算 </a:t>
            </a:r>
            <a:r>
              <a:rPr kumimoji="1" lang="en-US" altLang="zh-TW" sz="2800" b="1" dirty="0" smtClean="0">
                <a:ea typeface="+mj-ea"/>
              </a:rPr>
              <a:t>MSB </a:t>
            </a:r>
            <a:r>
              <a:rPr kumimoji="1" lang="zh-TW" altLang="en-US" sz="2800" b="1" dirty="0">
                <a:ea typeface="+mj-ea"/>
              </a:rPr>
              <a:t>的公式</a:t>
            </a:r>
            <a:r>
              <a:rPr kumimoji="1" lang="zh-TW" altLang="en-US" sz="2800" b="1" dirty="0" smtClean="0">
                <a:ea typeface="+mj-ea"/>
              </a:rPr>
              <a:t>如下</a:t>
            </a:r>
            <a:endParaRPr kumimoji="1" lang="en-US" altLang="zh-TW" sz="2800" b="1" dirty="0" smtClean="0">
              <a:ea typeface="+mj-ea"/>
            </a:endParaRPr>
          </a:p>
          <a:p>
            <a:endParaRPr kumimoji="1" lang="en-US" altLang="zh-TW" sz="2800" b="1" dirty="0">
              <a:ea typeface="+mj-ea"/>
            </a:endParaRPr>
          </a:p>
          <a:p>
            <a:endParaRPr kumimoji="1" lang="en-US" altLang="zh-TW" sz="2800" b="1" dirty="0" smtClean="0">
              <a:ea typeface="+mj-ea"/>
            </a:endParaRPr>
          </a:p>
          <a:p>
            <a:endParaRPr kumimoji="1" lang="en-US" altLang="zh-TW" sz="2800" b="1" dirty="0">
              <a:ea typeface="+mj-ea"/>
            </a:endParaRPr>
          </a:p>
          <a:p>
            <a:r>
              <a:rPr kumimoji="1" lang="en-US" altLang="zh-TW" sz="2800" b="1" dirty="0">
                <a:ea typeface="+mj-ea"/>
              </a:rPr>
              <a:t>k</a:t>
            </a:r>
            <a:r>
              <a:rPr kumimoji="1" lang="zh-TW" altLang="en-US" sz="2800" b="1" dirty="0">
                <a:ea typeface="+mj-ea"/>
              </a:rPr>
              <a:t>－ </a:t>
            </a:r>
            <a:r>
              <a:rPr kumimoji="1" lang="en-US" altLang="zh-TW" sz="2800" b="1" dirty="0">
                <a:ea typeface="+mj-ea"/>
              </a:rPr>
              <a:t>1 </a:t>
            </a:r>
            <a:r>
              <a:rPr kumimoji="1" lang="zh-TW" altLang="en-US" sz="2800" b="1" dirty="0" smtClean="0">
                <a:ea typeface="+mj-ea"/>
              </a:rPr>
              <a:t>為 </a:t>
            </a:r>
            <a:r>
              <a:rPr kumimoji="1" lang="en-US" altLang="zh-TW" sz="2800" b="1" dirty="0" smtClean="0">
                <a:ea typeface="+mj-ea"/>
              </a:rPr>
              <a:t>SSB </a:t>
            </a:r>
            <a:r>
              <a:rPr kumimoji="1" lang="zh-TW" altLang="en-US" sz="2800" b="1" dirty="0">
                <a:ea typeface="+mj-ea"/>
              </a:rPr>
              <a:t>的自由</a:t>
            </a:r>
            <a:r>
              <a:rPr kumimoji="1" lang="zh-TW" altLang="en-US" sz="2800" b="1" dirty="0" smtClean="0">
                <a:ea typeface="+mj-ea"/>
              </a:rPr>
              <a:t>度</a:t>
            </a:r>
            <a:endParaRPr kumimoji="1" lang="en-US" altLang="zh-TW" sz="2800" b="1" dirty="0" smtClean="0">
              <a:ea typeface="+mj-ea"/>
            </a:endParaRPr>
          </a:p>
          <a:p>
            <a:endParaRPr kumimoji="1" lang="zh-TW" altLang="en-US" b="1" dirty="0">
              <a:ea typeface="+mj-ea"/>
            </a:endParaRPr>
          </a:p>
          <a:p>
            <a:endParaRPr kumimoji="1" lang="en-US" altLang="zh-TW" b="1" dirty="0" smtClean="0">
              <a:ea typeface="+mj-ea"/>
            </a:endParaRPr>
          </a:p>
          <a:p>
            <a:endParaRPr lang="zh-TW" altLang="en-US" b="1" dirty="0">
              <a:ea typeface="+mj-e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48164"/>
              </p:ext>
            </p:extLst>
          </p:nvPr>
        </p:nvGraphicFramePr>
        <p:xfrm>
          <a:off x="1555750" y="2996952"/>
          <a:ext cx="35941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3" imgW="3593880" imgH="1155600" progId="">
                  <p:embed/>
                </p:oleObj>
              </mc:Choice>
              <mc:Fallback>
                <p:oleObj name="Equation" r:id="rId3" imgW="3593880" imgH="1155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996952"/>
                        <a:ext cx="35941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9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母體變異數之處理</a:t>
            </a:r>
            <a:r>
              <a:rPr lang="zh-TW" altLang="en-US" b="1" dirty="0" smtClean="0"/>
              <a:t>內</a:t>
            </a:r>
            <a:r>
              <a:rPr lang="en-US" altLang="zh-TW" b="1" dirty="0"/>
              <a:t>(</a:t>
            </a:r>
            <a:r>
              <a:rPr lang="zh-TW" altLang="en-US" b="1" dirty="0" smtClean="0"/>
              <a:t>組內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估計</a:t>
            </a:r>
            <a:r>
              <a:rPr lang="zh-TW" altLang="en-US" b="1" dirty="0"/>
              <a:t>值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TW" sz="2800" b="1" i="1" dirty="0">
                <a:latin typeface="Symbol" pitchFamily="18" charset="2"/>
                <a:ea typeface="新細明體" pitchFamily="18" charset="-120"/>
              </a:rPr>
              <a:t></a:t>
            </a:r>
            <a:r>
              <a:rPr kumimoji="1" lang="en-US" altLang="zh-TW" sz="2800" b="1" baseline="30000" dirty="0">
                <a:latin typeface="Times New Roman" pitchFamily="18" charset="0"/>
                <a:ea typeface="新細明體" pitchFamily="18" charset="-120"/>
              </a:rPr>
              <a:t>2 </a:t>
            </a:r>
            <a:r>
              <a:rPr kumimoji="1" lang="zh-TW" altLang="en-US" sz="2800" b="1" dirty="0"/>
              <a:t>的處理間估計值，稱為</a:t>
            </a:r>
            <a:r>
              <a:rPr kumimoji="1" lang="zh-TW" altLang="en-US" sz="2800" b="1" dirty="0" smtClean="0">
                <a:solidFill>
                  <a:srgbClr val="C00000"/>
                </a:solidFill>
              </a:rPr>
              <a:t>組內均</a:t>
            </a:r>
            <a:r>
              <a:rPr kumimoji="1" lang="zh-TW" altLang="en-US" sz="2800" b="1" dirty="0">
                <a:solidFill>
                  <a:srgbClr val="C00000"/>
                </a:solidFill>
              </a:rPr>
              <a:t>方</a:t>
            </a:r>
            <a:r>
              <a:rPr kumimoji="1" lang="zh-TW" altLang="en-US" sz="2800" b="1" i="1" dirty="0"/>
              <a:t> </a:t>
            </a:r>
            <a:r>
              <a:rPr kumimoji="1" lang="en-US" altLang="zh-TW" sz="2800" b="1" dirty="0"/>
              <a:t>(mean square </a:t>
            </a:r>
            <a:r>
              <a:rPr kumimoji="1" lang="en-US" altLang="zh-TW" sz="2800" b="1" dirty="0" smtClean="0"/>
              <a:t>within </a:t>
            </a:r>
            <a:r>
              <a:rPr kumimoji="1" lang="en-US" altLang="zh-TW" sz="2800" b="1" dirty="0"/>
              <a:t>groups)</a:t>
            </a:r>
            <a:r>
              <a:rPr kumimoji="1" lang="zh-TW" altLang="en-US" sz="2800" b="1" dirty="0"/>
              <a:t>，記作 </a:t>
            </a:r>
            <a:r>
              <a:rPr kumimoji="1" lang="en-US" altLang="zh-TW" sz="2800" b="1" dirty="0" smtClean="0"/>
              <a:t>MSW</a:t>
            </a:r>
            <a:r>
              <a:rPr kumimoji="1" lang="zh-TW" altLang="en-US" sz="2800" b="1" dirty="0" smtClean="0"/>
              <a:t>，或稱為均方誤，記作 </a:t>
            </a:r>
            <a:r>
              <a:rPr kumimoji="1" lang="en-US" altLang="zh-TW" sz="2800" b="1" dirty="0" smtClean="0"/>
              <a:t>MSE</a:t>
            </a:r>
            <a:r>
              <a:rPr kumimoji="1" lang="zh-TW" altLang="en-US" sz="2800" b="1" dirty="0" smtClean="0"/>
              <a:t>，計算的</a:t>
            </a:r>
            <a:r>
              <a:rPr kumimoji="1" lang="zh-TW" altLang="en-US" sz="2800" b="1" dirty="0"/>
              <a:t>公式如下</a:t>
            </a:r>
            <a:endParaRPr kumimoji="1" lang="en-US" altLang="zh-TW" sz="2800" b="1" dirty="0"/>
          </a:p>
          <a:p>
            <a:endParaRPr kumimoji="1" lang="en-US" altLang="zh-TW" sz="2800" b="1" dirty="0"/>
          </a:p>
          <a:p>
            <a:endParaRPr kumimoji="1" lang="en-US" altLang="zh-TW" sz="2800" b="1" dirty="0"/>
          </a:p>
          <a:p>
            <a:endParaRPr kumimoji="1" lang="en-US" altLang="zh-TW" sz="2800" b="1" dirty="0"/>
          </a:p>
          <a:p>
            <a:r>
              <a:rPr kumimoji="1" lang="en-US" altLang="zh-TW" sz="2800" b="1" dirty="0" smtClean="0"/>
              <a:t>n - k </a:t>
            </a:r>
            <a:r>
              <a:rPr kumimoji="1" lang="zh-TW" altLang="en-US" sz="2800" b="1" dirty="0"/>
              <a:t>為 </a:t>
            </a:r>
            <a:r>
              <a:rPr kumimoji="1" lang="en-US" altLang="zh-TW" sz="2800" b="1" dirty="0" smtClean="0"/>
              <a:t>SSW </a:t>
            </a:r>
            <a:r>
              <a:rPr kumimoji="1" lang="zh-TW" altLang="en-US" sz="2800" b="1" dirty="0"/>
              <a:t>的自由度</a:t>
            </a:r>
            <a:endParaRPr kumimoji="1" lang="en-US" altLang="zh-TW" sz="2800" b="1" dirty="0"/>
          </a:p>
          <a:p>
            <a:endParaRPr lang="zh-TW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65240"/>
              </p:ext>
            </p:extLst>
          </p:nvPr>
        </p:nvGraphicFramePr>
        <p:xfrm>
          <a:off x="1115616" y="2924944"/>
          <a:ext cx="565509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" imgW="2603500" imgH="698500" progId="">
                  <p:embed/>
                </p:oleObj>
              </mc:Choice>
              <mc:Fallback>
                <p:oleObj name="Equation" r:id="rId3" imgW="2603500" imgH="6985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924944"/>
                        <a:ext cx="5655094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5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比較變異數之估計值：</a:t>
            </a:r>
            <a:r>
              <a:rPr lang="en-US" altLang="zh-TW" b="1" dirty="0"/>
              <a:t>F </a:t>
            </a:r>
            <a:r>
              <a:rPr lang="zh-TW" altLang="en-US" b="1" dirty="0"/>
              <a:t>檢定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b="1" dirty="0"/>
              <a:t>若虛無假設為真且 </a:t>
            </a:r>
            <a:r>
              <a:rPr lang="en-US" altLang="zh-TW" sz="2800" b="1" dirty="0"/>
              <a:t>ANOVA </a:t>
            </a:r>
            <a:r>
              <a:rPr lang="zh-TW" altLang="en-US" sz="2800" b="1" dirty="0"/>
              <a:t>之假設均成立，</a:t>
            </a:r>
            <a:br>
              <a:rPr lang="zh-TW" altLang="en-US" sz="2800" b="1" dirty="0"/>
            </a:br>
            <a:r>
              <a:rPr lang="en-US" altLang="zh-TW" sz="2800" b="1" dirty="0" smtClean="0"/>
              <a:t>MSB/MSE </a:t>
            </a:r>
            <a:r>
              <a:rPr lang="zh-TW" altLang="en-US" sz="2800" b="1" dirty="0"/>
              <a:t>的抽樣分配將會服從分子自由度為 </a:t>
            </a:r>
            <a:br>
              <a:rPr lang="zh-TW" altLang="en-US" sz="2800" b="1" dirty="0"/>
            </a:br>
            <a:r>
              <a:rPr lang="en-US" altLang="zh-TW" sz="2800" b="1" dirty="0"/>
              <a:t>k</a:t>
            </a:r>
            <a:r>
              <a:rPr lang="zh-TW" altLang="en-US" sz="2800" b="1" dirty="0"/>
              <a:t>－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，分母自由度為</a:t>
            </a:r>
            <a:r>
              <a:rPr lang="en-US" altLang="zh-TW" sz="2800" b="1" dirty="0" smtClean="0"/>
              <a:t>n</a:t>
            </a:r>
            <a:r>
              <a:rPr lang="zh-TW" altLang="en-US" sz="2800" b="1" dirty="0" smtClean="0"/>
              <a:t>－</a:t>
            </a:r>
            <a:r>
              <a:rPr lang="en-US" altLang="zh-TW" sz="2800" b="1" dirty="0"/>
              <a:t>k </a:t>
            </a:r>
            <a:r>
              <a:rPr lang="zh-TW" altLang="en-US" sz="2800" b="1" dirty="0"/>
              <a:t>的 </a:t>
            </a:r>
            <a:r>
              <a:rPr lang="en-US" altLang="zh-TW" sz="2800" b="1" dirty="0">
                <a:solidFill>
                  <a:srgbClr val="C00000"/>
                </a:solidFill>
              </a:rPr>
              <a:t>F 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分配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dirty="0" smtClean="0"/>
          </a:p>
          <a:p>
            <a:r>
              <a:rPr lang="zh-TW" altLang="en-US" sz="2800" b="1" dirty="0" smtClean="0"/>
              <a:t>不論</a:t>
            </a:r>
            <a:r>
              <a:rPr lang="en-US" altLang="zh-TW" sz="2800" b="1" i="1" dirty="0" smtClean="0">
                <a:ea typeface="新細明體" charset="-120"/>
              </a:rPr>
              <a:t>H</a:t>
            </a:r>
            <a:r>
              <a:rPr lang="en-US" altLang="zh-TW" sz="2800" b="1" baseline="-25000" dirty="0" smtClean="0">
                <a:ea typeface="新細明體" charset="-120"/>
              </a:rPr>
              <a:t>0</a:t>
            </a:r>
            <a:r>
              <a:rPr lang="zh-TW" altLang="en-US" sz="2800" b="1" dirty="0" smtClean="0">
                <a:latin typeface="+mj-ea"/>
                <a:ea typeface="+mj-ea"/>
              </a:rPr>
              <a:t>是真是</a:t>
            </a:r>
            <a:r>
              <a:rPr lang="zh-TW" altLang="en-US" sz="2800" b="1" dirty="0" smtClean="0"/>
              <a:t>假</a:t>
            </a:r>
            <a:r>
              <a:rPr lang="zh-TW" altLang="en-US" sz="2800" b="1" dirty="0"/>
              <a:t>，則因</a:t>
            </a:r>
            <a:r>
              <a:rPr lang="en-US" altLang="zh-TW" sz="2800" b="1" dirty="0" smtClean="0"/>
              <a:t>MSE</a:t>
            </a:r>
            <a:r>
              <a:rPr lang="zh-TW" altLang="en-US" sz="2800" b="1" dirty="0" smtClean="0"/>
              <a:t>都不會高估也不會低估</a:t>
            </a:r>
            <a:r>
              <a:rPr lang="en-US" altLang="zh-TW" sz="2800" b="1" dirty="0" smtClean="0"/>
              <a:t>σ</a:t>
            </a:r>
            <a:r>
              <a:rPr lang="en-US" altLang="zh-TW" sz="2800" b="1" baseline="30000" dirty="0" smtClean="0"/>
              <a:t>2</a:t>
            </a:r>
          </a:p>
          <a:p>
            <a:r>
              <a:rPr lang="zh-TW" altLang="en-US" sz="2800" b="1" dirty="0" smtClean="0"/>
              <a:t>若</a:t>
            </a:r>
            <a:r>
              <a:rPr lang="zh-TW" altLang="en-US" sz="2800" b="1" dirty="0"/>
              <a:t>虛無</a:t>
            </a:r>
            <a:r>
              <a:rPr lang="zh-TW" altLang="en-US" sz="2800" b="1" dirty="0" smtClean="0"/>
              <a:t>假設</a:t>
            </a:r>
            <a:r>
              <a:rPr lang="en-US" altLang="zh-TW" sz="2800" b="1" i="1" dirty="0">
                <a:solidFill>
                  <a:srgbClr val="C00000"/>
                </a:solidFill>
                <a:ea typeface="新細明體" charset="-120"/>
              </a:rPr>
              <a:t>H</a:t>
            </a:r>
            <a:r>
              <a:rPr lang="en-US" altLang="zh-TW" sz="2800" b="1" baseline="-25000" dirty="0">
                <a:solidFill>
                  <a:srgbClr val="C00000"/>
                </a:solidFill>
                <a:ea typeface="新細明體" charset="-120"/>
              </a:rPr>
              <a:t>0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為</a:t>
            </a:r>
            <a:r>
              <a:rPr lang="zh-TW" altLang="en-US" sz="2800" b="1" dirty="0">
                <a:solidFill>
                  <a:srgbClr val="C00000"/>
                </a:solidFill>
              </a:rPr>
              <a:t>假</a:t>
            </a:r>
            <a:r>
              <a:rPr lang="zh-TW" altLang="en-US" sz="2800" b="1" dirty="0"/>
              <a:t>，則因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MSB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高估</a:t>
            </a:r>
            <a:r>
              <a:rPr lang="en-US" altLang="zh-TW" sz="2800" b="1" dirty="0">
                <a:solidFill>
                  <a:srgbClr val="C00000"/>
                </a:solidFill>
              </a:rPr>
              <a:t>σ</a:t>
            </a:r>
            <a:r>
              <a:rPr lang="en-US" altLang="zh-TW" sz="2800" b="1" baseline="30000" dirty="0">
                <a:solidFill>
                  <a:srgbClr val="C00000"/>
                </a:solidFill>
              </a:rPr>
              <a:t>2</a:t>
            </a:r>
            <a:r>
              <a:rPr lang="zh-TW" altLang="en-US" sz="2800" b="1" dirty="0"/>
              <a:t>，</a:t>
            </a:r>
            <a:r>
              <a:rPr lang="en-US" altLang="zh-TW" sz="2800" b="1" dirty="0" smtClean="0"/>
              <a:t>MSB/MSE </a:t>
            </a:r>
            <a:r>
              <a:rPr lang="zh-TW" altLang="en-US" sz="2800" b="1" dirty="0"/>
              <a:t>的值將提高</a:t>
            </a:r>
            <a:endParaRPr lang="en-US" altLang="zh-TW" sz="2800" b="1" dirty="0" smtClean="0"/>
          </a:p>
          <a:p>
            <a:endParaRPr lang="zh-TW" altLang="en-US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/>
          </p:nvPr>
        </p:nvGraphicFramePr>
        <p:xfrm>
          <a:off x="1547664" y="3066778"/>
          <a:ext cx="5760640" cy="93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3" imgW="2832100" imgH="457200" progId="">
                  <p:embed/>
                </p:oleObj>
              </mc:Choice>
              <mc:Fallback>
                <p:oleObj name="Equation" r:id="rId3" imgW="28321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66778"/>
                        <a:ext cx="5760640" cy="93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2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latin typeface="Times New Roman" pitchFamily="18" charset="0"/>
              </a:rPr>
              <a:t>檢定假設</a:t>
            </a:r>
          </a:p>
          <a:p>
            <a:r>
              <a:rPr lang="en-US" altLang="zh-TW" sz="2800" b="1" i="1" dirty="0">
                <a:ea typeface="新細明體" charset="-120"/>
              </a:rPr>
              <a:t>H</a:t>
            </a:r>
            <a:r>
              <a:rPr lang="en-US" altLang="zh-TW" sz="2800" b="1" baseline="-25000" dirty="0">
                <a:ea typeface="新細明體" charset="-120"/>
              </a:rPr>
              <a:t>0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:  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1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2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3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baseline="20000" dirty="0">
                <a:latin typeface="Book Antiqua" pitchFamily="18" charset="0"/>
                <a:ea typeface="新細明體" charset="-120"/>
              </a:rPr>
              <a:t>.  .  . 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 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k</a:t>
            </a:r>
          </a:p>
          <a:p>
            <a:r>
              <a:rPr lang="en-US" altLang="zh-TW" sz="2800" b="1" i="1" dirty="0"/>
              <a:t>H</a:t>
            </a:r>
            <a:r>
              <a:rPr lang="en-US" altLang="zh-TW" sz="2800" b="1" baseline="-25000" dirty="0"/>
              <a:t>1</a:t>
            </a:r>
            <a:r>
              <a:rPr lang="en-US" altLang="zh-TW" sz="2800" b="1" dirty="0">
                <a:latin typeface="Times New Roman" pitchFamily="18" charset="0"/>
              </a:rPr>
              <a:t>: </a:t>
            </a:r>
            <a:r>
              <a:rPr lang="zh-TW" altLang="en-US" sz="2800" b="1" dirty="0">
                <a:latin typeface="Times New Roman" pitchFamily="18" charset="0"/>
              </a:rPr>
              <a:t>不是所有母體平均都相等</a:t>
            </a:r>
            <a:endParaRPr lang="en-US" altLang="zh-TW" sz="2800" b="1" dirty="0">
              <a:latin typeface="Times New Roman" pitchFamily="18" charset="0"/>
            </a:endParaRPr>
          </a:p>
          <a:p>
            <a:r>
              <a:rPr lang="zh-TW" altLang="en-US" sz="2800" b="1" dirty="0">
                <a:latin typeface="Times New Roman" pitchFamily="18" charset="0"/>
              </a:rPr>
              <a:t>檢定統計</a:t>
            </a:r>
            <a:r>
              <a:rPr lang="zh-TW" altLang="en-US" sz="2800" b="1" dirty="0" smtClean="0">
                <a:latin typeface="Times New Roman" pitchFamily="18" charset="0"/>
              </a:rPr>
              <a:t>量 </a:t>
            </a:r>
            <a:r>
              <a:rPr lang="en-US" altLang="zh-TW" sz="2800" b="1" dirty="0" smtClean="0">
                <a:ea typeface="+mj-ea"/>
              </a:rPr>
              <a:t>F=MSB/MSE</a:t>
            </a:r>
            <a:endParaRPr lang="en-US" altLang="zh-TW" sz="2800" b="1" dirty="0">
              <a:ea typeface="+mj-ea"/>
            </a:endParaRPr>
          </a:p>
          <a:p>
            <a:r>
              <a:rPr lang="zh-TW" altLang="en-US" sz="2800" b="1" dirty="0" smtClean="0"/>
              <a:t>決策法則</a:t>
            </a:r>
            <a:endParaRPr lang="en-US" altLang="zh-TW" sz="2800" b="1" dirty="0" smtClean="0"/>
          </a:p>
          <a:p>
            <a:r>
              <a:rPr lang="en-US" altLang="zh-TW" sz="2800" b="1" dirty="0"/>
              <a:t>p </a:t>
            </a:r>
            <a:r>
              <a:rPr lang="zh-TW" altLang="en-US" sz="2800" b="1" dirty="0"/>
              <a:t>值法：若 </a:t>
            </a:r>
            <a:r>
              <a:rPr lang="en-US" altLang="zh-TW" sz="2800" b="1" dirty="0"/>
              <a:t>p </a:t>
            </a:r>
            <a:r>
              <a:rPr lang="zh-TW" altLang="en-US" sz="2800" b="1" dirty="0"/>
              <a:t>值 </a:t>
            </a:r>
            <a:r>
              <a:rPr lang="en-US" altLang="zh-TW" sz="2800" b="1" dirty="0" smtClean="0"/>
              <a:t>&lt;</a:t>
            </a:r>
            <a:r>
              <a:rPr lang="zh-TW" altLang="en-US" sz="2800" b="1" dirty="0" smtClean="0"/>
              <a:t> </a:t>
            </a:r>
            <a:r>
              <a:rPr lang="el-GR" altLang="zh-TW" sz="2800" b="1" dirty="0"/>
              <a:t>α</a:t>
            </a:r>
            <a:r>
              <a:rPr lang="zh-TW" altLang="el-GR" sz="2800" b="1" dirty="0"/>
              <a:t>，</a:t>
            </a:r>
            <a:r>
              <a:rPr lang="zh-TW" altLang="en-US" sz="2800" b="1" dirty="0"/>
              <a:t>則拒絕 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</a:p>
          <a:p>
            <a:r>
              <a:rPr lang="zh-TW" altLang="en-US" sz="2800" b="1" dirty="0" smtClean="0"/>
              <a:t>臨界值法</a:t>
            </a:r>
            <a:r>
              <a:rPr lang="zh-TW" altLang="en-US" sz="2800" b="1" dirty="0"/>
              <a:t>：若 </a:t>
            </a:r>
            <a:r>
              <a:rPr lang="en-US" altLang="zh-TW" sz="2800" b="1" dirty="0" smtClean="0"/>
              <a:t>F &gt;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F</a:t>
            </a:r>
            <a:r>
              <a:rPr lang="el-GR" altLang="zh-TW" sz="2800" b="1" baseline="-25000" dirty="0" smtClean="0"/>
              <a:t>α</a:t>
            </a:r>
            <a:r>
              <a:rPr lang="en-US" altLang="zh-TW" sz="2800" b="1" dirty="0" smtClean="0"/>
              <a:t>(k-1, n-k)</a:t>
            </a:r>
            <a:r>
              <a:rPr lang="zh-TW" altLang="el-GR" sz="2800" b="1" dirty="0" smtClean="0"/>
              <a:t>，</a:t>
            </a:r>
            <a:r>
              <a:rPr lang="zh-TW" altLang="en-US" sz="2800" b="1" dirty="0"/>
              <a:t>則拒絕 </a:t>
            </a:r>
            <a:r>
              <a:rPr lang="en-US" altLang="zh-TW" sz="2800" b="1" dirty="0"/>
              <a:t>H</a:t>
            </a:r>
            <a:r>
              <a:rPr lang="en-US" altLang="zh-TW" sz="2800" b="1" baseline="-25000" dirty="0"/>
              <a:t>0</a:t>
            </a:r>
            <a:endParaRPr lang="en-US" altLang="zh-TW" sz="2800" b="1" dirty="0"/>
          </a:p>
          <a:p>
            <a:endParaRPr lang="zh-TW" altLang="en-US" b="1" dirty="0"/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9035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6" name="Picture 4" descr="2007-6-1 下午 01-37-06_00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43349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8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ANOVA</a:t>
            </a:r>
            <a:r>
              <a:rPr lang="zh-TW" altLang="en-US" b="1" dirty="0"/>
              <a:t>表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變異數</a:t>
            </a:r>
            <a:r>
              <a:rPr lang="zh-TW" altLang="en-US" sz="2800" b="1" dirty="0" smtClean="0"/>
              <a:t>分析表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其中</a:t>
            </a:r>
            <a:r>
              <a:rPr lang="en-US" altLang="zh-TW" sz="2800" b="1" dirty="0"/>
              <a:t>k</a:t>
            </a:r>
            <a:r>
              <a:rPr lang="zh-TW" altLang="en-US" sz="2800" b="1" dirty="0" smtClean="0"/>
              <a:t>為</a:t>
            </a:r>
            <a:r>
              <a:rPr lang="zh-TW" altLang="en-US" sz="2800" b="1" dirty="0"/>
              <a:t>總組數</a:t>
            </a:r>
            <a:r>
              <a:rPr lang="zh-TW" altLang="en-US" sz="2800" b="1" dirty="0" smtClean="0"/>
              <a:t>，</a:t>
            </a:r>
            <a:r>
              <a:rPr lang="en-US" altLang="zh-TW" sz="2800" b="1" dirty="0" smtClean="0"/>
              <a:t>n</a:t>
            </a:r>
            <a:r>
              <a:rPr lang="zh-TW" altLang="en-US" sz="2800" b="1" dirty="0" smtClean="0"/>
              <a:t>為</a:t>
            </a:r>
            <a:r>
              <a:rPr lang="zh-TW" altLang="en-US" sz="2800" b="1" dirty="0"/>
              <a:t>總樣本</a:t>
            </a:r>
            <a:r>
              <a:rPr lang="zh-TW" altLang="en-US" sz="2800" b="1" dirty="0" smtClean="0"/>
              <a:t>數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graphicFrame>
        <p:nvGraphicFramePr>
          <p:cNvPr id="6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598753"/>
              </p:ext>
            </p:extLst>
          </p:nvPr>
        </p:nvGraphicFramePr>
        <p:xfrm>
          <a:off x="359532" y="2276872"/>
          <a:ext cx="8424936" cy="3853434"/>
        </p:xfrm>
        <a:graphic>
          <a:graphicData uri="http://schemas.openxmlformats.org/drawingml/2006/table">
            <a:tbl>
              <a:tblPr/>
              <a:tblGrid>
                <a:gridCol w="10441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20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64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3850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單因子變異數分析表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變異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來源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平方和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自由度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(Degree of Freedom)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均方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(Mean Square)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F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組間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SSB</a:t>
                      </a:r>
                      <a:endParaRPr kumimoji="1" lang="en-US" altLang="zh-TW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k-1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=SS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/k-1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F=MS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/MS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殘差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組內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SSW</a:t>
                      </a:r>
                      <a:endParaRPr kumimoji="1" lang="en-US" altLang="zh-TW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n-k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=SS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/n-k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總和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SST</a:t>
                      </a:r>
                      <a:endParaRPr kumimoji="1" lang="en-US" altLang="zh-TW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kumimoji="1" sz="27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kumimoji="1" sz="22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33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若將所有觀察值視為同一組樣本，則總平方和 </a:t>
            </a:r>
            <a:r>
              <a:rPr lang="en-US" altLang="zh-TW" sz="2800" b="1" dirty="0" smtClean="0"/>
              <a:t>SST</a:t>
            </a:r>
            <a:r>
              <a:rPr lang="zh-TW" altLang="en-US" sz="2800" b="1" dirty="0" smtClean="0"/>
              <a:t>之</a:t>
            </a:r>
            <a:r>
              <a:rPr lang="zh-TW" altLang="en-US" sz="2800" b="1" dirty="0"/>
              <a:t>計算公式為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043608" y="2708920"/>
          <a:ext cx="676736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3" imgW="5168900" imgH="990600" progId="">
                  <p:embed/>
                </p:oleObj>
              </mc:Choice>
              <mc:Fallback>
                <p:oleObj name="Equation" r:id="rId3" imgW="5168900" imgH="990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708920"/>
                        <a:ext cx="6767367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4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多重比較程序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000" b="1" dirty="0"/>
              <a:t>整體檢定</a:t>
            </a:r>
            <a:r>
              <a:rPr lang="en-US" altLang="zh-TW" sz="3000" b="1" dirty="0"/>
              <a:t>(overall test): </a:t>
            </a:r>
            <a:r>
              <a:rPr lang="zh-TW" altLang="en-US" sz="3000" b="1" dirty="0"/>
              <a:t>當變異數分析</a:t>
            </a:r>
            <a:r>
              <a:rPr lang="en-US" altLang="zh-TW" sz="3000" b="1" dirty="0"/>
              <a:t>F</a:t>
            </a:r>
            <a:r>
              <a:rPr lang="zh-TW" altLang="en-US" sz="3000" b="1" dirty="0"/>
              <a:t>檢定值達顯著水準，即推翻了</a:t>
            </a:r>
            <a:r>
              <a:rPr lang="zh-TW" altLang="en-US" sz="3000" b="1" dirty="0" smtClean="0"/>
              <a:t>平均數全相等</a:t>
            </a:r>
            <a:r>
              <a:rPr lang="zh-TW" altLang="en-US" sz="3000" b="1" dirty="0"/>
              <a:t>的虛無假設，亦即表示至少有兩組平均數之間有顯著差異</a:t>
            </a:r>
            <a:r>
              <a:rPr lang="zh-TW" altLang="en-US" sz="3000" b="1" dirty="0" smtClean="0"/>
              <a:t>存在</a:t>
            </a:r>
            <a:endParaRPr lang="en-US" altLang="zh-TW" sz="3000" b="1" dirty="0" smtClean="0"/>
          </a:p>
          <a:p>
            <a:r>
              <a:rPr lang="zh-TW" altLang="en-US" sz="3000" b="1" dirty="0"/>
              <a:t>當整體檢定顯著後必須檢驗哪幾個平均數之間顯著有所不同，即進行</a:t>
            </a:r>
            <a:r>
              <a:rPr lang="zh-TW" altLang="en-US" sz="3000" b="1" dirty="0">
                <a:solidFill>
                  <a:srgbClr val="C00000"/>
                </a:solidFill>
              </a:rPr>
              <a:t>多重</a:t>
            </a:r>
            <a:r>
              <a:rPr lang="zh-TW" altLang="en-US" sz="3000" b="1" dirty="0" smtClean="0">
                <a:solidFill>
                  <a:srgbClr val="C00000"/>
                </a:solidFill>
              </a:rPr>
              <a:t>比較</a:t>
            </a:r>
            <a:r>
              <a:rPr lang="en-US" altLang="zh-TW" sz="3000" b="1" dirty="0" smtClean="0"/>
              <a:t>(multiple comparison)</a:t>
            </a:r>
            <a:r>
              <a:rPr lang="zh-TW" altLang="en-US" sz="3000" b="1" dirty="0" smtClean="0"/>
              <a:t>來檢驗</a:t>
            </a:r>
            <a:endParaRPr lang="en-US" altLang="zh-TW" sz="3000" b="1" dirty="0" smtClean="0"/>
          </a:p>
          <a:p>
            <a:r>
              <a:rPr lang="zh-TW" altLang="en-US" sz="3000" b="1" dirty="0"/>
              <a:t>多重比較在進行</a:t>
            </a:r>
            <a:r>
              <a:rPr lang="en-US" altLang="zh-TW" sz="3000" b="1" dirty="0"/>
              <a:t>F</a:t>
            </a:r>
            <a:r>
              <a:rPr lang="zh-TW" altLang="en-US" sz="3000" b="1" dirty="0"/>
              <a:t>檢定之前進行，稱為</a:t>
            </a:r>
            <a:r>
              <a:rPr lang="zh-TW" altLang="en-US" sz="3000" b="1" dirty="0">
                <a:solidFill>
                  <a:srgbClr val="C00000"/>
                </a:solidFill>
              </a:rPr>
              <a:t>事前</a:t>
            </a:r>
            <a:r>
              <a:rPr lang="zh-TW" altLang="en-US" sz="3000" b="1" dirty="0" smtClean="0">
                <a:solidFill>
                  <a:srgbClr val="C00000"/>
                </a:solidFill>
              </a:rPr>
              <a:t>比較</a:t>
            </a:r>
            <a:r>
              <a:rPr lang="en-US" altLang="zh-TW" sz="3000" b="1" dirty="0" smtClean="0"/>
              <a:t>(priori comparisons)</a:t>
            </a:r>
            <a:r>
              <a:rPr lang="zh-TW" altLang="en-US" sz="3000" b="1" dirty="0" smtClean="0"/>
              <a:t>，</a:t>
            </a:r>
            <a:r>
              <a:rPr lang="zh-TW" altLang="en-US" sz="3000" b="1" dirty="0"/>
              <a:t>在獲得顯著的</a:t>
            </a:r>
            <a:r>
              <a:rPr lang="en-US" altLang="zh-TW" sz="3000" b="1" dirty="0"/>
              <a:t>F</a:t>
            </a:r>
            <a:r>
              <a:rPr lang="zh-TW" altLang="en-US" sz="3000" b="1" dirty="0"/>
              <a:t>值之後所進行的多重比較，稱為</a:t>
            </a:r>
            <a:r>
              <a:rPr lang="zh-TW" altLang="en-US" sz="3000" b="1" dirty="0">
                <a:solidFill>
                  <a:srgbClr val="C00000"/>
                </a:solidFill>
              </a:rPr>
              <a:t>事後</a:t>
            </a:r>
            <a:r>
              <a:rPr lang="zh-TW" altLang="en-US" sz="3000" b="1" dirty="0" smtClean="0">
                <a:solidFill>
                  <a:srgbClr val="C00000"/>
                </a:solidFill>
              </a:rPr>
              <a:t>比較</a:t>
            </a:r>
            <a:r>
              <a:rPr lang="en-US" altLang="zh-TW" sz="3000" b="1" dirty="0" smtClean="0"/>
              <a:t>(posteriori comparisons)</a:t>
            </a:r>
            <a:r>
              <a:rPr lang="zh-TW" altLang="en-US" b="1" dirty="0" smtClean="0"/>
              <a:t> 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8824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事後比較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常用的所有成對之比較</a:t>
            </a:r>
            <a:r>
              <a:rPr lang="zh-TW" altLang="en-US" sz="2800" b="1" dirty="0" smtClean="0"/>
              <a:t>檢定有</a:t>
            </a:r>
            <a:r>
              <a:rPr lang="zh-TW" altLang="en-US" sz="2800" b="1" dirty="0" smtClean="0">
                <a:latin typeface="微軟正黑體"/>
                <a:ea typeface="微軟正黑體"/>
              </a:rPr>
              <a:t>：</a:t>
            </a:r>
            <a:endParaRPr lang="en-US" altLang="zh-TW" sz="2800" b="1" dirty="0" smtClean="0"/>
          </a:p>
          <a:p>
            <a:r>
              <a:rPr lang="en-US" altLang="zh-TW" sz="2800" b="1" dirty="0" smtClean="0"/>
              <a:t>Fisher’s LSD</a:t>
            </a:r>
            <a:r>
              <a:rPr lang="zh-TW" altLang="en-US" sz="2800" b="1" dirty="0" smtClean="0"/>
              <a:t>費</a:t>
            </a:r>
            <a:r>
              <a:rPr lang="zh-TW" altLang="en-US" sz="2800" b="1" dirty="0"/>
              <a:t>雪</a:t>
            </a:r>
            <a:r>
              <a:rPr lang="zh-TW" altLang="en-US" sz="2800" b="1" dirty="0" smtClean="0"/>
              <a:t>最小顯著</a:t>
            </a:r>
            <a:r>
              <a:rPr lang="zh-TW" altLang="en-US" sz="2800" b="1" dirty="0"/>
              <a:t>差異 </a:t>
            </a:r>
            <a:r>
              <a:rPr lang="en-US" altLang="zh-TW" sz="2800" b="1" dirty="0"/>
              <a:t>(least significant difference, LSD</a:t>
            </a:r>
            <a:r>
              <a:rPr lang="en-US" altLang="zh-TW" sz="2800" b="1" dirty="0" smtClean="0"/>
              <a:t>)</a:t>
            </a:r>
          </a:p>
          <a:p>
            <a:r>
              <a:rPr lang="en-US" altLang="zh-TW" sz="2800" b="1" dirty="0" err="1" smtClean="0"/>
              <a:t>Scheffe‘s</a:t>
            </a:r>
            <a:r>
              <a:rPr lang="zh-TW" altLang="en-US" sz="2800" b="1" dirty="0"/>
              <a:t>多重比較</a:t>
            </a:r>
            <a:r>
              <a:rPr lang="zh-TW" altLang="en-US" sz="2800" b="1" dirty="0" smtClean="0"/>
              <a:t>法</a:t>
            </a:r>
            <a:endParaRPr lang="en-US" altLang="zh-TW" sz="2800" b="1" dirty="0" smtClean="0"/>
          </a:p>
          <a:p>
            <a:r>
              <a:rPr lang="en-US" altLang="zh-TW" sz="2800" b="1" dirty="0" err="1" smtClean="0"/>
              <a:t>Tukey’s</a:t>
            </a:r>
            <a:r>
              <a:rPr lang="zh-TW" altLang="en-US" sz="2800" b="1" dirty="0"/>
              <a:t>多重比較</a:t>
            </a:r>
            <a:r>
              <a:rPr lang="zh-TW" altLang="en-US" sz="2800" b="1" dirty="0" smtClean="0"/>
              <a:t>法</a:t>
            </a:r>
            <a:endParaRPr lang="en-US" altLang="zh-TW" sz="2800" b="1" dirty="0" smtClean="0"/>
          </a:p>
          <a:p>
            <a:r>
              <a:rPr lang="en-US" altLang="zh-TW" sz="2800" b="1" dirty="0" err="1" smtClean="0"/>
              <a:t>Bonferroni’s</a:t>
            </a:r>
            <a:r>
              <a:rPr lang="zh-TW" altLang="en-US" sz="2800" b="1" dirty="0"/>
              <a:t>多重比較</a:t>
            </a:r>
            <a:r>
              <a:rPr lang="zh-TW" altLang="en-US" sz="2800" b="1" dirty="0" smtClean="0"/>
              <a:t>法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>可用以決定哪些母體平均數間存在差異</a:t>
            </a:r>
          </a:p>
        </p:txBody>
      </p:sp>
    </p:spTree>
    <p:extLst>
      <p:ext uri="{BB962C8B-B14F-4D97-AF65-F5344CB8AC3E}">
        <p14:creationId xmlns:p14="http://schemas.microsoft.com/office/powerpoint/2010/main" val="3036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4"/>
                </a:solidFill>
              </a:rPr>
              <a:t>費雪 </a:t>
            </a:r>
            <a:r>
              <a:rPr lang="en-US" altLang="zh-TW" b="1" dirty="0">
                <a:solidFill>
                  <a:schemeClr val="accent4"/>
                </a:solidFill>
              </a:rPr>
              <a:t>LSD </a:t>
            </a:r>
            <a:r>
              <a:rPr lang="zh-TW" altLang="en-US" b="1" dirty="0" smtClean="0">
                <a:solidFill>
                  <a:schemeClr val="accent4"/>
                </a:solidFill>
              </a:rPr>
              <a:t>最小</a:t>
            </a:r>
            <a:r>
              <a:rPr lang="zh-TW" altLang="en-US" b="1" dirty="0">
                <a:solidFill>
                  <a:schemeClr val="accent4"/>
                </a:solidFill>
              </a:rPr>
              <a:t>顯著差異 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19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TW" altLang="en-US" sz="2800" b="1" dirty="0" smtClean="0"/>
                  <a:t>檢定假設</a:t>
                </a:r>
                <a:endParaRPr lang="en-US" altLang="zh-TW" sz="2800" b="1" dirty="0" smtClean="0"/>
              </a:p>
              <a:p>
                <a:r>
                  <a:rPr lang="en-US" altLang="zh-TW" sz="2800" b="1" i="1" dirty="0"/>
                  <a:t>H</a:t>
                </a:r>
                <a:r>
                  <a:rPr lang="en-US" altLang="zh-TW" sz="2800" b="1" baseline="-25000" dirty="0"/>
                  <a:t>0 </a:t>
                </a:r>
                <a:r>
                  <a:rPr lang="en-US" altLang="zh-TW" sz="2800" b="1" dirty="0"/>
                  <a:t>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baseline="-25000" dirty="0" smtClean="0"/>
                  <a:t> </a:t>
                </a:r>
                <a:r>
                  <a:rPr lang="en-US" altLang="zh-TW" sz="2800" b="1" dirty="0">
                    <a:latin typeface="Book Antiqua" pitchFamily="18" charset="0"/>
                    <a:ea typeface="新細明體" charset="-120"/>
                  </a:rPr>
                  <a:t>=</a:t>
                </a:r>
                <a:r>
                  <a:rPr lang="en-US" altLang="zh-TW" sz="2800" b="1" i="1" dirty="0"/>
                  <a:t>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en-US" altLang="zh-TW" sz="2800" b="1" baseline="-25000" dirty="0" smtClean="0"/>
                  <a:t> </a:t>
                </a:r>
                <a:endParaRPr lang="en-US" altLang="zh-TW" sz="2800" b="1" baseline="-25000" dirty="0">
                  <a:latin typeface="Book Antiqua" pitchFamily="18" charset="0"/>
                  <a:ea typeface="新細明體" charset="-120"/>
                </a:endParaRPr>
              </a:p>
              <a:p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1</a:t>
                </a:r>
                <a:r>
                  <a:rPr lang="en-US" altLang="zh-TW" sz="2800" b="1" dirty="0"/>
                  <a:t> 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i="1" dirty="0" smtClean="0"/>
                  <a:t> </a:t>
                </a:r>
                <a:r>
                  <a:rPr lang="en-US" altLang="zh-TW" sz="2800" b="1" i="1" dirty="0"/>
                  <a:t>≠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zh-TW" altLang="en-US" sz="2800" b="1" baseline="-25000" dirty="0" smtClean="0"/>
                  <a:t> </a:t>
                </a:r>
                <a:endParaRPr lang="zh-TW" altLang="en-US" sz="2800" b="1" dirty="0"/>
              </a:p>
              <a:p>
                <a:r>
                  <a:rPr lang="zh-TW" altLang="en-US" sz="2800" b="1" dirty="0"/>
                  <a:t>檢定統計</a:t>
                </a:r>
                <a:r>
                  <a:rPr lang="zh-TW" altLang="en-US" sz="2800" b="1" dirty="0" smtClean="0"/>
                  <a:t>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zh-TW" altLang="en-US" sz="2800" b="1" dirty="0"/>
              </a:p>
              <a:p>
                <a:r>
                  <a:rPr lang="zh-TW" altLang="en-US" sz="2800" b="1" dirty="0"/>
                  <a:t>決策</a:t>
                </a:r>
                <a:r>
                  <a:rPr lang="zh-TW" altLang="en-US" sz="2800" b="1" dirty="0" smtClean="0"/>
                  <a:t>法則</a:t>
                </a:r>
                <a:r>
                  <a:rPr lang="zh-TW" altLang="en-US" sz="2800" b="1" dirty="0" smtClean="0">
                    <a:latin typeface="微軟正黑體"/>
                    <a:ea typeface="微軟正黑體"/>
                  </a:rPr>
                  <a:t>：</a:t>
                </a:r>
                <a:endParaRPr lang="en-US" altLang="zh-TW" sz="2800" b="1" dirty="0" smtClean="0"/>
              </a:p>
              <a:p>
                <a:r>
                  <a:rPr lang="zh-TW" altLang="en-US" sz="2800" b="1" dirty="0"/>
                  <a:t>若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800" b="1" dirty="0" smtClean="0"/>
                  <a:t> </a:t>
                </a:r>
                <a:r>
                  <a:rPr lang="en-US" altLang="zh-TW" sz="2800" b="1" dirty="0"/>
                  <a:t>&gt; </a:t>
                </a:r>
                <a:r>
                  <a:rPr lang="en-US" altLang="zh-TW" sz="2800" dirty="0"/>
                  <a:t>LSD</a:t>
                </a:r>
                <a:r>
                  <a:rPr lang="zh-TW" altLang="en-US" sz="2800" b="1" dirty="0"/>
                  <a:t>，拒絕 </a:t>
                </a:r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0</a:t>
                </a:r>
              </a:p>
              <a:p>
                <a:r>
                  <a:rPr lang="zh-TW" altLang="en-US" sz="2800" b="1" dirty="0" smtClean="0"/>
                  <a:t>最小</a:t>
                </a:r>
                <a:r>
                  <a:rPr lang="zh-TW" altLang="en-US" sz="2800" b="1" dirty="0"/>
                  <a:t>顯著</a:t>
                </a:r>
                <a:r>
                  <a:rPr lang="zh-TW" altLang="en-US" sz="2800" b="1" dirty="0" smtClean="0"/>
                  <a:t>差異</a:t>
                </a:r>
                <a:r>
                  <a:rPr lang="en-US" altLang="zh-TW" sz="2800" dirty="0" smtClean="0"/>
                  <a:t>(least significant difference)</a:t>
                </a:r>
                <a:endParaRPr lang="zh-TW" altLang="en-US" sz="2800" dirty="0"/>
              </a:p>
              <a:p>
                <a:pPr marL="0" indent="0" algn="ctr">
                  <a:buNone/>
                </a:pPr>
                <a:r>
                  <a:rPr lang="en-US" altLang="zh-TW" sz="2800" dirty="0" smtClean="0"/>
                  <a:t>LSD=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box>
                          <m:box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TW" altLang="en-US" sz="28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𝑀𝑆𝑊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139952" y="2057399"/>
                <a:ext cx="425469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缺點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若同時檢定多個配對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型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誤差的機率大於</a:t>
                </a: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endParaRPr lang="zh-TW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57399"/>
                <a:ext cx="4254691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2865" t="-6369" r="-1576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76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變異數分析介紹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latin typeface="+mj-ea"/>
                <a:ea typeface="+mj-ea"/>
              </a:rPr>
              <a:t>變異數分析</a:t>
            </a:r>
            <a:r>
              <a:rPr lang="en-US" altLang="zh-TW" sz="2800" b="1" dirty="0">
                <a:latin typeface="+mj-ea"/>
                <a:ea typeface="+mj-ea"/>
              </a:rPr>
              <a:t>(</a:t>
            </a:r>
            <a:r>
              <a:rPr lang="zh-TW" altLang="zh-TW" sz="2800" b="1" dirty="0">
                <a:latin typeface="+mj-ea"/>
                <a:ea typeface="+mj-ea"/>
              </a:rPr>
              <a:t>ANOVA)能用來分析得自觀察型研究的</a:t>
            </a:r>
            <a:r>
              <a:rPr lang="zh-TW" altLang="zh-TW" sz="2800" b="1" dirty="0" smtClean="0">
                <a:latin typeface="+mj-ea"/>
                <a:ea typeface="+mj-ea"/>
              </a:rPr>
              <a:t>資料</a:t>
            </a:r>
            <a:r>
              <a:rPr lang="zh-TW" altLang="zh-TW" sz="2800" b="1" dirty="0">
                <a:latin typeface="+mj-ea"/>
                <a:ea typeface="+mj-ea"/>
              </a:rPr>
              <a:t>，以檢定三個或三個以上的母體平均數是否</a:t>
            </a:r>
            <a:r>
              <a:rPr lang="zh-TW" altLang="zh-TW" sz="2800" b="1" dirty="0" smtClean="0">
                <a:latin typeface="+mj-ea"/>
                <a:ea typeface="+mj-ea"/>
              </a:rPr>
              <a:t>相等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r>
              <a:rPr lang="en-US" altLang="zh-TW" sz="2800" b="1" i="1" dirty="0">
                <a:latin typeface="+mj-lt"/>
                <a:ea typeface="新細明體" charset="-120"/>
              </a:rPr>
              <a:t>H</a:t>
            </a:r>
            <a:r>
              <a:rPr lang="en-US" altLang="zh-TW" sz="2800" b="1" baseline="-25000" dirty="0">
                <a:latin typeface="+mj-lt"/>
                <a:ea typeface="新細明體" charset="-120"/>
              </a:rPr>
              <a:t>0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:  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1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2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3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baseline="20000" dirty="0">
                <a:latin typeface="Book Antiqua" pitchFamily="18" charset="0"/>
                <a:ea typeface="新細明體" charset="-120"/>
              </a:rPr>
              <a:t>.  .  . 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 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k</a:t>
            </a:r>
          </a:p>
          <a:p>
            <a:r>
              <a:rPr lang="en-US" altLang="zh-TW" sz="2800" b="1" i="1" dirty="0" smtClean="0"/>
              <a:t>H</a:t>
            </a:r>
            <a:r>
              <a:rPr lang="en-US" altLang="zh-TW" sz="2800" b="1" baseline="-25000" dirty="0" smtClean="0"/>
              <a:t>1</a:t>
            </a:r>
            <a:r>
              <a:rPr lang="en-US" altLang="zh-TW" sz="2800" b="1" dirty="0" smtClean="0">
                <a:latin typeface="Times New Roman" pitchFamily="18" charset="0"/>
              </a:rPr>
              <a:t>: </a:t>
            </a:r>
            <a:r>
              <a:rPr lang="zh-TW" altLang="en-US" sz="2800" b="1" dirty="0" smtClean="0">
                <a:latin typeface="Times New Roman" pitchFamily="18" charset="0"/>
              </a:rPr>
              <a:t>不是所有</a:t>
            </a:r>
            <a:r>
              <a:rPr lang="zh-TW" altLang="en-US" sz="2800" b="1" dirty="0">
                <a:latin typeface="Times New Roman" pitchFamily="18" charset="0"/>
              </a:rPr>
              <a:t>母體</a:t>
            </a:r>
            <a:r>
              <a:rPr lang="zh-TW" altLang="en-US" sz="2800" b="1" dirty="0" smtClean="0">
                <a:latin typeface="Times New Roman" pitchFamily="18" charset="0"/>
              </a:rPr>
              <a:t>平均</a:t>
            </a:r>
            <a:r>
              <a:rPr lang="zh-TW" altLang="en-US" sz="2800" b="1" dirty="0">
                <a:latin typeface="Times New Roman" pitchFamily="18" charset="0"/>
              </a:rPr>
              <a:t>都</a:t>
            </a:r>
            <a:r>
              <a:rPr lang="zh-TW" altLang="en-US" sz="2800" b="1" dirty="0" smtClean="0">
                <a:latin typeface="Times New Roman" pitchFamily="18" charset="0"/>
              </a:rPr>
              <a:t>相等</a:t>
            </a:r>
            <a:endParaRPr lang="en-US" altLang="zh-TW" sz="2800" b="1" dirty="0">
              <a:latin typeface="Times New Roman" pitchFamily="18" charset="0"/>
            </a:endParaRPr>
          </a:p>
          <a:p>
            <a:r>
              <a:rPr lang="zh-TW" altLang="en-US" sz="2800" b="1" dirty="0">
                <a:latin typeface="Times New Roman" pitchFamily="18" charset="0"/>
              </a:rPr>
              <a:t>如果拒絕 </a:t>
            </a:r>
            <a:r>
              <a:rPr lang="en-US" altLang="zh-TW" sz="2800" b="1" i="1" dirty="0"/>
              <a:t>H</a:t>
            </a:r>
            <a:r>
              <a:rPr lang="en-US" altLang="zh-TW" sz="2800" b="1" baseline="-25000" dirty="0"/>
              <a:t>0</a:t>
            </a:r>
            <a:r>
              <a:rPr lang="zh-TW" altLang="en-US" sz="2800" b="1" dirty="0">
                <a:latin typeface="Times New Roman" pitchFamily="18" charset="0"/>
              </a:rPr>
              <a:t>，我們</a:t>
            </a:r>
            <a:r>
              <a:rPr lang="zh-TW" altLang="en-US" sz="2800" b="1" dirty="0" smtClean="0">
                <a:latin typeface="Times New Roman" pitchFamily="18" charset="0"/>
              </a:rPr>
              <a:t>不能說</a:t>
            </a:r>
            <a:r>
              <a:rPr lang="zh-TW" altLang="en-US" sz="2800" b="1" dirty="0">
                <a:latin typeface="Times New Roman" pitchFamily="18" charset="0"/>
              </a:rPr>
              <a:t>所有的母體</a:t>
            </a:r>
            <a:r>
              <a:rPr lang="zh-TW" altLang="en-US" sz="2800" b="1" dirty="0" smtClean="0">
                <a:latin typeface="Times New Roman" pitchFamily="18" charset="0"/>
              </a:rPr>
              <a:t>平均數</a:t>
            </a:r>
            <a:r>
              <a:rPr lang="zh-TW" altLang="en-US" sz="2800" b="1" dirty="0">
                <a:latin typeface="Times New Roman" pitchFamily="18" charset="0"/>
              </a:rPr>
              <a:t>都不</a:t>
            </a:r>
            <a:r>
              <a:rPr lang="zh-TW" altLang="en-US" sz="2800" b="1" dirty="0" smtClean="0">
                <a:latin typeface="Times New Roman" pitchFamily="18" charset="0"/>
              </a:rPr>
              <a:t>相等</a:t>
            </a:r>
            <a:endParaRPr lang="en-US" altLang="zh-TW" sz="2800" b="1" dirty="0" smtClean="0">
              <a:latin typeface="Times New Roman" pitchFamily="18" charset="0"/>
            </a:endParaRPr>
          </a:p>
          <a:p>
            <a:r>
              <a:rPr lang="zh-TW" altLang="en-US" sz="2800" b="1" dirty="0">
                <a:latin typeface="Times New Roman" pitchFamily="18" charset="0"/>
              </a:rPr>
              <a:t>拒絕 </a:t>
            </a:r>
            <a:r>
              <a:rPr lang="en-US" altLang="zh-TW" sz="2800" b="1" i="1" dirty="0"/>
              <a:t>H</a:t>
            </a:r>
            <a:r>
              <a:rPr lang="en-US" altLang="zh-TW" sz="2800" b="1" baseline="-25000" dirty="0"/>
              <a:t>0</a:t>
            </a:r>
            <a:r>
              <a:rPr lang="en-US" altLang="zh-TW" sz="2800" b="1" baseline="-25000" dirty="0">
                <a:latin typeface="Times New Roman" pitchFamily="18" charset="0"/>
              </a:rPr>
              <a:t> </a:t>
            </a:r>
            <a:r>
              <a:rPr lang="zh-TW" altLang="en-US" sz="2800" b="1" dirty="0" smtClean="0">
                <a:latin typeface="Times New Roman" pitchFamily="18" charset="0"/>
              </a:rPr>
              <a:t>是指</a:t>
            </a:r>
            <a:r>
              <a:rPr lang="zh-TW" altLang="en-US" sz="2800" b="1" dirty="0">
                <a:latin typeface="Times New Roman" pitchFamily="18" charset="0"/>
              </a:rPr>
              <a:t>至少有兩個母體平均數不</a:t>
            </a:r>
            <a:r>
              <a:rPr lang="zh-TW" altLang="en-US" sz="2800" b="1" dirty="0" smtClean="0">
                <a:latin typeface="Times New Roman" pitchFamily="18" charset="0"/>
              </a:rPr>
              <a:t>相等</a:t>
            </a:r>
            <a:endParaRPr lang="zh-TW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610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4"/>
                </a:solidFill>
              </a:rPr>
              <a:t>Bonferroni’s</a:t>
            </a:r>
            <a:r>
              <a:rPr lang="zh-TW" altLang="en-US" b="1" dirty="0" smtClean="0">
                <a:solidFill>
                  <a:schemeClr val="accent4"/>
                </a:solidFill>
              </a:rPr>
              <a:t> 多重</a:t>
            </a:r>
            <a:r>
              <a:rPr lang="zh-TW" altLang="en-US" b="1" dirty="0">
                <a:solidFill>
                  <a:schemeClr val="accent4"/>
                </a:solidFill>
              </a:rPr>
              <a:t>比較法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20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TW" altLang="en-US" sz="2800" b="1" dirty="0" smtClean="0"/>
                  <a:t>檢定假設</a:t>
                </a:r>
                <a:endParaRPr lang="en-US" altLang="zh-TW" sz="2800" b="1" dirty="0" smtClean="0"/>
              </a:p>
              <a:p>
                <a:r>
                  <a:rPr lang="en-US" altLang="zh-TW" sz="2800" b="1" i="1" dirty="0"/>
                  <a:t>H</a:t>
                </a:r>
                <a:r>
                  <a:rPr lang="en-US" altLang="zh-TW" sz="2800" b="1" baseline="-25000" dirty="0"/>
                  <a:t>0 </a:t>
                </a:r>
                <a:r>
                  <a:rPr lang="en-US" altLang="zh-TW" sz="2800" b="1" dirty="0"/>
                  <a:t>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baseline="-25000" dirty="0" smtClean="0"/>
                  <a:t> </a:t>
                </a:r>
                <a:r>
                  <a:rPr lang="en-US" altLang="zh-TW" sz="2800" b="1" dirty="0">
                    <a:latin typeface="Book Antiqua" pitchFamily="18" charset="0"/>
                    <a:ea typeface="新細明體" charset="-120"/>
                  </a:rPr>
                  <a:t>=</a:t>
                </a:r>
                <a:r>
                  <a:rPr lang="en-US" altLang="zh-TW" sz="2800" b="1" i="1" dirty="0"/>
                  <a:t>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en-US" altLang="zh-TW" sz="2800" b="1" baseline="-25000" dirty="0" smtClean="0"/>
                  <a:t> </a:t>
                </a:r>
                <a:endParaRPr lang="en-US" altLang="zh-TW" sz="2800" b="1" baseline="-25000" dirty="0">
                  <a:latin typeface="Book Antiqua" pitchFamily="18" charset="0"/>
                  <a:ea typeface="新細明體" charset="-120"/>
                </a:endParaRPr>
              </a:p>
              <a:p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1</a:t>
                </a:r>
                <a:r>
                  <a:rPr lang="en-US" altLang="zh-TW" sz="2800" b="1" dirty="0"/>
                  <a:t> 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i="1" dirty="0" smtClean="0"/>
                  <a:t> </a:t>
                </a:r>
                <a:r>
                  <a:rPr lang="en-US" altLang="zh-TW" sz="2800" b="1" i="1" dirty="0"/>
                  <a:t>≠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zh-TW" altLang="en-US" sz="2800" b="1" baseline="-25000" dirty="0" smtClean="0"/>
                  <a:t> </a:t>
                </a:r>
                <a:endParaRPr lang="zh-TW" altLang="en-US" sz="2800" b="1" dirty="0"/>
              </a:p>
              <a:p>
                <a:r>
                  <a:rPr lang="zh-TW" altLang="en-US" sz="2800" b="1" dirty="0"/>
                  <a:t>檢定統計</a:t>
                </a:r>
                <a:r>
                  <a:rPr lang="zh-TW" altLang="en-US" sz="2800" b="1" dirty="0" smtClean="0"/>
                  <a:t>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zh-TW" altLang="en-US" sz="2800" b="1" dirty="0"/>
              </a:p>
              <a:p>
                <a:r>
                  <a:rPr lang="zh-TW" altLang="en-US" sz="2800" b="1" dirty="0"/>
                  <a:t>決策</a:t>
                </a:r>
                <a:r>
                  <a:rPr lang="zh-TW" altLang="en-US" sz="2800" b="1" dirty="0" smtClean="0"/>
                  <a:t>法則</a:t>
                </a:r>
                <a:r>
                  <a:rPr lang="zh-TW" altLang="en-US" sz="2800" b="1" dirty="0" smtClean="0">
                    <a:latin typeface="微軟正黑體"/>
                    <a:ea typeface="微軟正黑體"/>
                  </a:rPr>
                  <a:t>：</a:t>
                </a:r>
                <a:endParaRPr lang="en-US" altLang="zh-TW" sz="2800" b="1" dirty="0" smtClean="0"/>
              </a:p>
              <a:p>
                <a:r>
                  <a:rPr lang="zh-TW" altLang="en-US" sz="2800" b="1" dirty="0"/>
                  <a:t>若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800" b="1" dirty="0" smtClean="0"/>
                  <a:t> </a:t>
                </a:r>
                <a:r>
                  <a:rPr lang="en-US" altLang="zh-TW" sz="2800" b="1" dirty="0"/>
                  <a:t>&gt; </a:t>
                </a:r>
                <a:r>
                  <a:rPr lang="en-US" altLang="zh-TW" sz="2800" dirty="0"/>
                  <a:t>LSD</a:t>
                </a:r>
                <a:r>
                  <a:rPr lang="zh-TW" altLang="en-US" sz="2800" b="1" dirty="0"/>
                  <a:t>，拒絕 </a:t>
                </a:r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0</a:t>
                </a:r>
              </a:p>
              <a:p>
                <a:r>
                  <a:rPr lang="zh-TW" altLang="en-US" sz="2800" b="1" dirty="0" smtClean="0"/>
                  <a:t>最小</a:t>
                </a:r>
                <a:r>
                  <a:rPr lang="zh-TW" altLang="en-US" sz="2800" b="1" dirty="0"/>
                  <a:t>顯著</a:t>
                </a:r>
                <a:r>
                  <a:rPr lang="zh-TW" altLang="en-US" sz="2800" b="1" dirty="0" smtClean="0"/>
                  <a:t>差異</a:t>
                </a:r>
                <a:endParaRPr lang="zh-TW" altLang="en-US" sz="2800" b="1" dirty="0"/>
              </a:p>
              <a:p>
                <a:pPr marL="0" indent="0" algn="ctr">
                  <a:buNone/>
                </a:pPr>
                <a:r>
                  <a:rPr lang="en-US" altLang="zh-TW" sz="2800" dirty="0" smtClean="0"/>
                  <a:t>LSD=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box>
                          <m:box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TW" altLang="en-US" sz="28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en-US" altLang="zh-TW" sz="28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28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box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𝑀𝑆𝑊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altLang="zh-TW" sz="2800" dirty="0"/>
                  <a:t>, </a:t>
                </a:r>
                <a:r>
                  <a:rPr lang="en-US" altLang="zh-TW" sz="1800" dirty="0" smtClean="0">
                    <a:solidFill>
                      <a:schemeClr val="accent1"/>
                    </a:solidFill>
                  </a:rPr>
                  <a:t>m=k(k-1</a:t>
                </a:r>
                <a:r>
                  <a:rPr lang="en-US" altLang="zh-TW" sz="1800" dirty="0">
                    <a:solidFill>
                      <a:schemeClr val="accent1"/>
                    </a:solidFill>
                  </a:rPr>
                  <a:t>)/</a:t>
                </a:r>
                <a:r>
                  <a:rPr lang="en-US" altLang="zh-TW" sz="1800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zh-TW" altLang="en-US" sz="1800" dirty="0" smtClean="0">
                    <a:solidFill>
                      <a:schemeClr val="accent1"/>
                    </a:solidFill>
                  </a:rPr>
                  <a:t>所有可能配對數</a:t>
                </a:r>
                <a:endParaRPr lang="zh-TW" altLang="en-US" sz="1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283968" y="2057399"/>
                <a:ext cx="421461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優點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若同時檢定</a:t>
                </a:r>
                <a:r>
                  <a:rPr lang="en-US" altLang="zh-TW" sz="2800" b="1" dirty="0" smtClean="0">
                    <a:solidFill>
                      <a:schemeClr val="accent1"/>
                    </a:solidFill>
                  </a:rPr>
                  <a:t>m</a:t>
                </a:r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個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配對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型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誤差的機率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等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於</a:t>
                </a: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缺點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:t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分配表沒那麼精確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值需用電腦得到</a:t>
                </a:r>
                <a:endParaRPr lang="zh-TW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57399"/>
                <a:ext cx="4214615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3039" t="-3356" r="-1592" b="-87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389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accent4"/>
                </a:solidFill>
              </a:rPr>
              <a:t>Tukey’s</a:t>
            </a:r>
            <a:r>
              <a:rPr lang="zh-TW" altLang="en-US" b="1" dirty="0" smtClean="0">
                <a:solidFill>
                  <a:schemeClr val="accent4"/>
                </a:solidFill>
              </a:rPr>
              <a:t> 多重</a:t>
            </a:r>
            <a:r>
              <a:rPr lang="zh-TW" altLang="en-US" b="1" dirty="0">
                <a:solidFill>
                  <a:schemeClr val="accent4"/>
                </a:solidFill>
              </a:rPr>
              <a:t>比較法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TW" altLang="en-US" sz="2800" b="1" dirty="0" smtClean="0"/>
                  <a:t>檢定假設</a:t>
                </a:r>
                <a:endParaRPr lang="en-US" altLang="zh-TW" sz="2800" b="1" dirty="0" smtClean="0"/>
              </a:p>
              <a:p>
                <a:r>
                  <a:rPr lang="en-US" altLang="zh-TW" sz="2800" b="1" i="1" dirty="0"/>
                  <a:t>H</a:t>
                </a:r>
                <a:r>
                  <a:rPr lang="en-US" altLang="zh-TW" sz="2800" b="1" baseline="-25000" dirty="0"/>
                  <a:t>0 </a:t>
                </a:r>
                <a:r>
                  <a:rPr lang="en-US" altLang="zh-TW" sz="2800" b="1" dirty="0"/>
                  <a:t>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baseline="-25000" dirty="0" smtClean="0"/>
                  <a:t> </a:t>
                </a:r>
                <a:r>
                  <a:rPr lang="en-US" altLang="zh-TW" sz="2800" b="1" dirty="0">
                    <a:latin typeface="Book Antiqua" pitchFamily="18" charset="0"/>
                    <a:ea typeface="新細明體" charset="-120"/>
                  </a:rPr>
                  <a:t>=</a:t>
                </a:r>
                <a:r>
                  <a:rPr lang="en-US" altLang="zh-TW" sz="2800" b="1" i="1" dirty="0"/>
                  <a:t>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en-US" altLang="zh-TW" sz="2800" b="1" baseline="-25000" dirty="0" smtClean="0"/>
                  <a:t> </a:t>
                </a:r>
                <a:endParaRPr lang="en-US" altLang="zh-TW" sz="2800" b="1" baseline="-25000" dirty="0">
                  <a:latin typeface="Book Antiqua" pitchFamily="18" charset="0"/>
                  <a:ea typeface="新細明體" charset="-120"/>
                </a:endParaRPr>
              </a:p>
              <a:p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1</a:t>
                </a:r>
                <a:r>
                  <a:rPr lang="en-US" altLang="zh-TW" sz="2800" b="1" dirty="0"/>
                  <a:t> :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i</a:t>
                </a:r>
                <a:r>
                  <a:rPr lang="en-US" altLang="zh-TW" sz="2800" b="1" i="1" dirty="0" smtClean="0"/>
                  <a:t> </a:t>
                </a:r>
                <a:r>
                  <a:rPr lang="en-US" altLang="zh-TW" sz="2800" b="1" i="1" dirty="0"/>
                  <a:t>≠ </a:t>
                </a:r>
                <a:r>
                  <a:rPr lang="en-US" altLang="zh-TW" sz="2800" b="1" i="1" dirty="0" err="1" smtClean="0"/>
                  <a:t>μ</a:t>
                </a:r>
                <a:r>
                  <a:rPr lang="en-US" altLang="zh-TW" sz="2800" b="1" baseline="-25000" dirty="0" err="1" smtClean="0"/>
                  <a:t>j</a:t>
                </a:r>
                <a:r>
                  <a:rPr lang="zh-TW" altLang="en-US" sz="2800" b="1" baseline="-25000" dirty="0" smtClean="0"/>
                  <a:t> </a:t>
                </a:r>
                <a:endParaRPr lang="zh-TW" altLang="en-US" sz="2800" b="1" dirty="0"/>
              </a:p>
              <a:p>
                <a:r>
                  <a:rPr lang="zh-TW" altLang="en-US" sz="2800" b="1" dirty="0"/>
                  <a:t>檢定統計</a:t>
                </a:r>
                <a:r>
                  <a:rPr lang="zh-TW" altLang="en-US" sz="2800" b="1" dirty="0" smtClean="0"/>
                  <a:t>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zh-TW" altLang="en-US" sz="2800" b="1" dirty="0"/>
              </a:p>
              <a:p>
                <a:r>
                  <a:rPr lang="zh-TW" altLang="en-US" sz="2800" b="1" dirty="0"/>
                  <a:t>決策</a:t>
                </a:r>
                <a:r>
                  <a:rPr lang="zh-TW" altLang="en-US" sz="2800" b="1" dirty="0" smtClean="0"/>
                  <a:t>法則</a:t>
                </a:r>
                <a:r>
                  <a:rPr lang="zh-TW" altLang="en-US" sz="2800" b="1" dirty="0" smtClean="0">
                    <a:latin typeface="微軟正黑體"/>
                    <a:ea typeface="微軟正黑體"/>
                  </a:rPr>
                  <a:t>：</a:t>
                </a:r>
                <a:endParaRPr lang="en-US" altLang="zh-TW" sz="2800" b="1" dirty="0" smtClean="0"/>
              </a:p>
              <a:p>
                <a:r>
                  <a:rPr lang="zh-TW" altLang="en-US" sz="2800" b="1" dirty="0"/>
                  <a:t>若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800" b="1" dirty="0" smtClean="0"/>
                  <a:t> </a:t>
                </a:r>
                <a:r>
                  <a:rPr lang="en-US" altLang="zh-TW" sz="2800" b="1" dirty="0"/>
                  <a:t>&gt; </a:t>
                </a:r>
                <a:r>
                  <a:rPr lang="en-US" altLang="zh-TW" sz="2800" dirty="0" smtClean="0"/>
                  <a:t>HSD</a:t>
                </a:r>
                <a:r>
                  <a:rPr lang="zh-TW" altLang="en-US" sz="2800" b="1" dirty="0"/>
                  <a:t>，拒絕 </a:t>
                </a:r>
                <a:r>
                  <a:rPr lang="en-US" altLang="zh-TW" sz="2800" b="1" i="1" dirty="0" smtClean="0"/>
                  <a:t>H</a:t>
                </a:r>
                <a:r>
                  <a:rPr lang="en-US" altLang="zh-TW" sz="2800" b="1" baseline="-25000" dirty="0" smtClean="0"/>
                  <a:t>0</a:t>
                </a:r>
              </a:p>
              <a:p>
                <a:r>
                  <a:rPr lang="zh-TW" altLang="en-US" sz="2800" b="1" dirty="0"/>
                  <a:t>誠實</a:t>
                </a:r>
                <a:r>
                  <a:rPr lang="zh-TW" altLang="en-US" sz="2800" b="1" dirty="0" smtClean="0"/>
                  <a:t>顯著差異</a:t>
                </a:r>
                <a:r>
                  <a:rPr lang="en-US" altLang="zh-TW" sz="2800" dirty="0" smtClean="0"/>
                  <a:t>(honest significant difference)</a:t>
                </a:r>
                <a:endParaRPr lang="zh-TW" altLang="en-US" sz="2800" dirty="0"/>
              </a:p>
              <a:p>
                <a:pPr marL="0" indent="0" algn="ctr">
                  <a:buNone/>
                </a:pPr>
                <a:r>
                  <a:rPr lang="en-US" altLang="zh-TW" sz="2800" dirty="0"/>
                  <a:t>H</a:t>
                </a:r>
                <a:r>
                  <a:rPr lang="en-US" altLang="zh-TW" sz="2800" dirty="0" smtClean="0"/>
                  <a:t>SD=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ad>
                      <m:radPr>
                        <m:degHide m:val="on"/>
                        <m:ctrlPr>
                          <a:rPr lang="en-US" altLang="zh-TW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</a:rPr>
                              <m:t>𝑀𝑆𝑊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TW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zh-TW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32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altLang="zh-TW" sz="32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altLang="zh-TW" sz="28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800" dirty="0" smtClean="0"/>
                  <a:t>=min(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)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283968" y="2057399"/>
                <a:ext cx="4474302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優點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若同時檢定</a:t>
                </a:r>
                <a:r>
                  <a:rPr lang="zh-TW" altLang="en-US" sz="2800" b="1" dirty="0">
                    <a:solidFill>
                      <a:schemeClr val="accent1"/>
                    </a:solidFill>
                  </a:rPr>
                  <a:t>多</a:t>
                </a:r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個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配對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型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誤差的機率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等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於</a:t>
                </a: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缺點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需用專門的表得到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值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57399"/>
                <a:ext cx="4474302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2861" t="-4386" r="-1226" b="-114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4139952" y="3442394"/>
            <a:ext cx="508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http://davidmlane.com/hyperstat/sr_table.html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1866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err="1" smtClean="0">
                <a:solidFill>
                  <a:schemeClr val="accent4"/>
                </a:solidFill>
              </a:rPr>
              <a:t>Scheffe‘s</a:t>
            </a:r>
            <a:r>
              <a:rPr lang="zh-TW" altLang="en-US" b="1" dirty="0" smtClean="0">
                <a:solidFill>
                  <a:schemeClr val="accent4"/>
                </a:solidFill>
              </a:rPr>
              <a:t> 多重</a:t>
            </a:r>
            <a:r>
              <a:rPr lang="zh-TW" altLang="en-US" b="1" dirty="0">
                <a:solidFill>
                  <a:schemeClr val="accent4"/>
                </a:solidFill>
              </a:rPr>
              <a:t>比較</a:t>
            </a:r>
            <a:r>
              <a:rPr lang="zh-TW" altLang="en-US" b="1" dirty="0" smtClean="0">
                <a:solidFill>
                  <a:schemeClr val="accent4"/>
                </a:solidFill>
              </a:rPr>
              <a:t>法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TW" altLang="en-US" sz="2700" b="1" dirty="0" smtClean="0"/>
                  <a:t>檢定假設</a:t>
                </a:r>
                <a:endParaRPr lang="en-US" altLang="zh-TW" sz="2700" b="1" dirty="0"/>
              </a:p>
              <a:p>
                <a:r>
                  <a:rPr lang="en-US" altLang="zh-TW" sz="2700" b="1" i="1" dirty="0"/>
                  <a:t>H</a:t>
                </a:r>
                <a:r>
                  <a:rPr lang="en-US" altLang="zh-TW" sz="2700" b="1" baseline="-25000" dirty="0"/>
                  <a:t>0 </a:t>
                </a:r>
                <a:r>
                  <a:rPr lang="en-US" altLang="zh-TW" sz="2700" b="1" dirty="0"/>
                  <a:t>: </a:t>
                </a:r>
                <a:r>
                  <a:rPr lang="en-US" altLang="zh-TW" sz="2700" b="1" i="1" dirty="0" err="1"/>
                  <a:t>μ</a:t>
                </a:r>
                <a:r>
                  <a:rPr lang="en-US" altLang="zh-TW" sz="2700" b="1" baseline="-25000" dirty="0" err="1"/>
                  <a:t>i</a:t>
                </a:r>
                <a:r>
                  <a:rPr lang="en-US" altLang="zh-TW" sz="2700" b="1" baseline="-25000" dirty="0"/>
                  <a:t> </a:t>
                </a:r>
                <a:r>
                  <a:rPr lang="en-US" altLang="zh-TW" sz="2700" b="1" dirty="0">
                    <a:latin typeface="Book Antiqua" pitchFamily="18" charset="0"/>
                    <a:ea typeface="新細明體" charset="-120"/>
                  </a:rPr>
                  <a:t>=</a:t>
                </a:r>
                <a:r>
                  <a:rPr lang="en-US" altLang="zh-TW" sz="2700" b="1" i="1" dirty="0"/>
                  <a:t> </a:t>
                </a:r>
                <a:r>
                  <a:rPr lang="en-US" altLang="zh-TW" sz="2700" b="1" i="1" dirty="0" err="1"/>
                  <a:t>μ</a:t>
                </a:r>
                <a:r>
                  <a:rPr lang="en-US" altLang="zh-TW" sz="2700" b="1" baseline="-25000" dirty="0" err="1"/>
                  <a:t>j</a:t>
                </a:r>
                <a:r>
                  <a:rPr lang="en-US" altLang="zh-TW" sz="2700" b="1" baseline="-25000" dirty="0"/>
                  <a:t> </a:t>
                </a:r>
                <a:endParaRPr lang="en-US" altLang="zh-TW" sz="2700" b="1" baseline="-25000" dirty="0">
                  <a:latin typeface="Book Antiqua" pitchFamily="18" charset="0"/>
                  <a:ea typeface="新細明體" charset="-120"/>
                </a:endParaRPr>
              </a:p>
              <a:p>
                <a:r>
                  <a:rPr lang="en-US" altLang="zh-TW" sz="2700" b="1" i="1" dirty="0"/>
                  <a:t>H</a:t>
                </a:r>
                <a:r>
                  <a:rPr lang="en-US" altLang="zh-TW" sz="2700" b="1" baseline="-25000" dirty="0"/>
                  <a:t>1</a:t>
                </a:r>
                <a:r>
                  <a:rPr lang="en-US" altLang="zh-TW" sz="2700" b="1" dirty="0"/>
                  <a:t> : </a:t>
                </a:r>
                <a:r>
                  <a:rPr lang="en-US" altLang="zh-TW" sz="2700" b="1" i="1" dirty="0" err="1"/>
                  <a:t>μ</a:t>
                </a:r>
                <a:r>
                  <a:rPr lang="en-US" altLang="zh-TW" sz="2700" b="1" baseline="-25000" dirty="0" err="1"/>
                  <a:t>i</a:t>
                </a:r>
                <a:r>
                  <a:rPr lang="en-US" altLang="zh-TW" sz="2700" b="1" i="1" dirty="0"/>
                  <a:t> ≠ </a:t>
                </a:r>
                <a:r>
                  <a:rPr lang="en-US" altLang="zh-TW" sz="2700" b="1" i="1" dirty="0" err="1"/>
                  <a:t>μ</a:t>
                </a:r>
                <a:r>
                  <a:rPr lang="en-US" altLang="zh-TW" sz="2700" b="1" baseline="-25000" dirty="0" err="1"/>
                  <a:t>j</a:t>
                </a:r>
                <a:r>
                  <a:rPr lang="zh-TW" altLang="en-US" sz="2700" b="1" baseline="-25000" dirty="0"/>
                  <a:t> </a:t>
                </a:r>
                <a:endParaRPr lang="zh-TW" altLang="en-US" sz="2700" b="1" dirty="0"/>
              </a:p>
              <a:p>
                <a:r>
                  <a:rPr lang="zh-TW" altLang="en-US" sz="2700" b="1" dirty="0"/>
                  <a:t>檢定統計量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7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zh-TW" altLang="en-US" sz="2700" b="1" dirty="0"/>
              </a:p>
              <a:p>
                <a:r>
                  <a:rPr lang="zh-TW" altLang="en-US" sz="2700" b="1" dirty="0"/>
                  <a:t>決策法則</a:t>
                </a:r>
                <a:r>
                  <a:rPr lang="zh-TW" altLang="en-US" sz="2700" b="1" dirty="0">
                    <a:latin typeface="微軟正黑體"/>
                    <a:ea typeface="微軟正黑體"/>
                  </a:rPr>
                  <a:t>：</a:t>
                </a:r>
                <a:endParaRPr lang="en-US" altLang="zh-TW" sz="2700" b="1" dirty="0"/>
              </a:p>
              <a:p>
                <a:r>
                  <a:rPr lang="zh-TW" altLang="en-US" sz="2700" b="1" dirty="0"/>
                  <a:t>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700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altLang="zh-TW" sz="27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b>
                          <m:sSubPr>
                            <m:ctrlP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zh-TW" altLang="en-US" sz="27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−1, </m:t>
                            </m:r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7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zh-TW" sz="2700" b="0" i="1" smtClean="0">
                            <a:latin typeface="Cambria Math" panose="02040503050406030204" pitchFamily="18" charset="0"/>
                          </a:rPr>
                          <m:t>𝑀𝑆𝑊</m:t>
                        </m:r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2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7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7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7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zh-TW" sz="2700" b="1" dirty="0" smtClean="0"/>
              </a:p>
              <a:p>
                <a:pPr marL="0" indent="0">
                  <a:buNone/>
                </a:pPr>
                <a:r>
                  <a:rPr lang="zh-TW" altLang="en-US" sz="2700" b="1" dirty="0" smtClean="0"/>
                  <a:t>  則拒絕 </a:t>
                </a:r>
                <a:r>
                  <a:rPr lang="en-US" altLang="zh-TW" sz="2700" b="1" i="1" dirty="0"/>
                  <a:t>H</a:t>
                </a:r>
                <a:r>
                  <a:rPr lang="en-US" altLang="zh-TW" sz="2700" b="1" baseline="-25000" dirty="0"/>
                  <a:t>0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889" t="-1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635896" y="1709928"/>
                <a:ext cx="5331909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優點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若同時檢定</a:t>
                </a:r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所有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配對或對比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型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誤差的機率</a:t>
                </a:r>
                <a:r>
                  <a:rPr lang="zh-TW" altLang="en-US" sz="2800" b="1" dirty="0">
                    <a:solidFill>
                      <a:srgbClr val="0070C0"/>
                    </a:solidFill>
                  </a:rPr>
                  <a:t>等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於</a:t>
                </a: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endParaRPr lang="en-US" altLang="zh-TW" sz="2800" b="1" dirty="0" smtClean="0">
                  <a:solidFill>
                    <a:srgbClr val="0070C0"/>
                  </a:solidFill>
                </a:endParaRPr>
              </a:p>
              <a:p>
                <a:r>
                  <a:rPr lang="zh-TW" altLang="en-US" sz="2800" b="1" dirty="0" smtClean="0">
                    <a:solidFill>
                      <a:schemeClr val="accent1"/>
                    </a:solidFill>
                  </a:rPr>
                  <a:t>缺點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: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此法則太保守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, </a:t>
                </a:r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不夠敏感</a:t>
                </a:r>
                <a:r>
                  <a:rPr lang="en-US" altLang="zh-TW" sz="2800" b="1" dirty="0" smtClean="0">
                    <a:solidFill>
                      <a:srgbClr val="0070C0"/>
                    </a:solidFill>
                  </a:rPr>
                  <a:t>, </a:t>
                </a:r>
              </a:p>
              <a:p>
                <a:r>
                  <a:rPr lang="zh-TW" altLang="en-US" sz="2800" b="1" dirty="0" smtClean="0">
                    <a:solidFill>
                      <a:srgbClr val="0070C0"/>
                    </a:solidFill>
                  </a:rPr>
                  <a:t>不易拒絕</a:t>
                </a:r>
                <a:r>
                  <a:rPr lang="en-US" altLang="zh-TW" sz="2800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TW" sz="2800" b="1" baseline="-25000" dirty="0">
                    <a:solidFill>
                      <a:srgbClr val="0070C0"/>
                    </a:solidFill>
                  </a:rPr>
                  <a:t>0</a:t>
                </a:r>
                <a:endParaRPr lang="en-US" altLang="zh-TW" sz="2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709928"/>
                <a:ext cx="5331909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2286" t="-3704" r="-914" b="-8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831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檢定</a:t>
            </a:r>
            <a:r>
              <a:rPr lang="zh-TW" altLang="en-US" sz="2800" b="1" dirty="0" smtClean="0"/>
              <a:t>三個方法每</a:t>
            </a:r>
            <a:r>
              <a:rPr lang="zh-TW" altLang="en-US" sz="2800" b="1" dirty="0"/>
              <a:t>星期之平均產量是否相等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586788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1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在</a:t>
            </a:r>
            <a:r>
              <a:rPr lang="en-US" altLang="zh-TW" sz="2800" b="1" dirty="0" err="1"/>
              <a:t>Chemitech</a:t>
            </a:r>
            <a:r>
              <a:rPr lang="zh-TW" altLang="en-US" sz="2800" b="1" dirty="0"/>
              <a:t>公司的例子中，每個樣本數均為 </a:t>
            </a:r>
            <a:r>
              <a:rPr lang="en-US" altLang="zh-TW" sz="2800" b="1" dirty="0"/>
              <a:t>5</a:t>
            </a:r>
            <a:r>
              <a:rPr lang="zh-TW" altLang="en-US" sz="2800" b="1" dirty="0"/>
              <a:t>。使用表 </a:t>
            </a:r>
            <a:r>
              <a:rPr lang="en-US" altLang="zh-TW" sz="2800" b="1" dirty="0"/>
              <a:t>13.1 </a:t>
            </a:r>
            <a:r>
              <a:rPr lang="zh-TW" altLang="en-US" sz="2800" b="1" dirty="0"/>
              <a:t>的資料，我們可以得到下列結果</a:t>
            </a:r>
            <a:br>
              <a:rPr lang="zh-TW" altLang="en-US" sz="2800" b="1" dirty="0"/>
            </a:br>
            <a:endParaRPr lang="zh-TW" altLang="en-US" sz="2800" b="1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1043608" y="2636912"/>
          <a:ext cx="31289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" name="Equation" r:id="rId3" imgW="1333500" imgH="393700" progId="">
                  <p:embed/>
                </p:oleObj>
              </mc:Choice>
              <mc:Fallback>
                <p:oleObj name="Equation" r:id="rId3" imgW="1333500" imgH="3937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36912"/>
                        <a:ext cx="3128963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043608" y="3645024"/>
          <a:ext cx="6415088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Equation" r:id="rId5" imgW="3149280" imgH="1091880" progId="">
                  <p:embed/>
                </p:oleObj>
              </mc:Choice>
              <mc:Fallback>
                <p:oleObj name="Equation" r:id="rId5" imgW="3149280" imgH="1091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645024"/>
                        <a:ext cx="6415088" cy="222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7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683568" y="1700808"/>
          <a:ext cx="551338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3" imgW="2895480" imgH="1079280" progId="">
                  <p:embed/>
                </p:oleObj>
              </mc:Choice>
              <mc:Fallback>
                <p:oleObj name="Equation" r:id="rId3" imgW="2895480" imgH="1079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5513388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1" y="4005064"/>
            <a:ext cx="8534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5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若使用顯著水準 </a:t>
            </a:r>
            <a:r>
              <a:rPr lang="en-US" altLang="zh-TW" sz="2800" b="1" dirty="0"/>
              <a:t>α 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0.05</a:t>
            </a:r>
            <a:r>
              <a:rPr lang="zh-TW" altLang="en-US" sz="2800" b="1" dirty="0"/>
              <a:t>來進行假設檢定，則檢定統計量的值</a:t>
            </a:r>
            <a:br>
              <a:rPr lang="zh-TW" altLang="en-US" sz="2800" b="1" dirty="0"/>
            </a:br>
            <a:r>
              <a:rPr lang="zh-TW" altLang="en-US" sz="2800" b="1" dirty="0"/>
              <a:t/>
            </a:r>
            <a:br>
              <a:rPr lang="zh-TW" altLang="en-US" sz="2800" b="1" dirty="0"/>
            </a:br>
            <a:endParaRPr lang="en-US" altLang="zh-TW" sz="2800" b="1" dirty="0" smtClean="0"/>
          </a:p>
          <a:p>
            <a:r>
              <a:rPr lang="zh-TW" altLang="en-US" sz="2800" b="1" dirty="0" smtClean="0"/>
              <a:t>其</a:t>
            </a:r>
            <a:r>
              <a:rPr lang="zh-TW" altLang="en-US" sz="2800" b="1" dirty="0"/>
              <a:t>分子自由度為 </a:t>
            </a:r>
            <a:r>
              <a:rPr lang="en-US" altLang="zh-TW" sz="2800" b="1" dirty="0"/>
              <a:t>k</a:t>
            </a:r>
            <a:r>
              <a:rPr lang="zh-TW" altLang="en-US" sz="2800" b="1" dirty="0"/>
              <a:t>－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3</a:t>
            </a:r>
            <a:r>
              <a:rPr lang="zh-TW" altLang="en-US" sz="2800" b="1" dirty="0"/>
              <a:t>－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2</a:t>
            </a:r>
            <a:r>
              <a:rPr lang="zh-TW" altLang="en-US" sz="2800" b="1" dirty="0"/>
              <a:t>，分母自由度為 </a:t>
            </a:r>
            <a:r>
              <a:rPr lang="en-US" altLang="zh-TW" sz="2800" b="1" dirty="0"/>
              <a:t>n</a:t>
            </a:r>
            <a:r>
              <a:rPr lang="zh-TW" altLang="en-US" sz="2800" b="1" dirty="0"/>
              <a:t>－</a:t>
            </a:r>
            <a:r>
              <a:rPr lang="en-US" altLang="zh-TW" sz="2800" b="1" dirty="0"/>
              <a:t>k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15</a:t>
            </a:r>
            <a:r>
              <a:rPr lang="zh-TW" altLang="en-US" sz="2800" b="1" dirty="0"/>
              <a:t>－</a:t>
            </a:r>
            <a:r>
              <a:rPr lang="en-US" altLang="zh-TW" sz="2800" b="1" dirty="0"/>
              <a:t>3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12</a:t>
            </a:r>
          </a:p>
          <a:p>
            <a:r>
              <a:rPr lang="en-US" altLang="zh-TW" sz="2800" b="1" dirty="0" smtClean="0"/>
              <a:t>p </a:t>
            </a:r>
            <a:r>
              <a:rPr lang="zh-TW" altLang="en-US" sz="2800" b="1" dirty="0"/>
              <a:t>值法：若 </a:t>
            </a:r>
            <a:r>
              <a:rPr lang="en-US" altLang="zh-TW" sz="2800" b="1" dirty="0"/>
              <a:t>p </a:t>
            </a:r>
            <a:r>
              <a:rPr lang="zh-TW" altLang="en-US" sz="2800" b="1" dirty="0"/>
              <a:t>值 </a:t>
            </a:r>
            <a:r>
              <a:rPr lang="en-US" altLang="zh-TW" sz="2800" b="1" dirty="0"/>
              <a:t>&lt;</a:t>
            </a:r>
            <a:r>
              <a:rPr lang="zh-TW" altLang="en-US" sz="2800" b="1" dirty="0"/>
              <a:t> </a:t>
            </a:r>
            <a:r>
              <a:rPr lang="el-GR" altLang="zh-TW" sz="2800" b="1" dirty="0"/>
              <a:t>α</a:t>
            </a:r>
            <a:r>
              <a:rPr lang="zh-TW" altLang="el-GR" sz="2800" b="1" dirty="0"/>
              <a:t>，</a:t>
            </a:r>
            <a:r>
              <a:rPr lang="zh-TW" altLang="en-US" sz="2800" b="1" dirty="0"/>
              <a:t>則拒絕 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</a:p>
          <a:p>
            <a:r>
              <a:rPr lang="en-US" altLang="zh-TW" sz="2800" b="1" dirty="0"/>
              <a:t>p </a:t>
            </a:r>
            <a:r>
              <a:rPr lang="zh-TW" altLang="en-US" sz="2800" b="1" dirty="0"/>
              <a:t>值為 </a:t>
            </a:r>
            <a:r>
              <a:rPr lang="en-US" altLang="zh-TW" sz="2800" b="1" dirty="0"/>
              <a:t>F </a:t>
            </a:r>
            <a:r>
              <a:rPr lang="zh-TW" altLang="en-US" sz="2800" b="1" dirty="0"/>
              <a:t>分配在檢定統計量 </a:t>
            </a:r>
            <a:r>
              <a:rPr lang="en-US" altLang="zh-TW" sz="2800" b="1" dirty="0"/>
              <a:t>F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9.18 </a:t>
            </a:r>
            <a:r>
              <a:rPr lang="zh-TW" altLang="en-US" sz="2800" b="1" dirty="0"/>
              <a:t>的右尾區域的面積</a:t>
            </a:r>
            <a:endParaRPr lang="en-US" altLang="zh-TW" sz="2800" b="1" dirty="0"/>
          </a:p>
          <a:p>
            <a:endParaRPr lang="en-US" altLang="zh-TW" b="1" dirty="0"/>
          </a:p>
          <a:p>
            <a:endParaRPr lang="zh-TW" altLang="en-US" b="1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93354"/>
              </p:ext>
            </p:extLst>
          </p:nvPr>
        </p:nvGraphicFramePr>
        <p:xfrm>
          <a:off x="2915816" y="2492896"/>
          <a:ext cx="3022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3" imgW="1511300" imgH="393700" progId="">
                  <p:embed/>
                </p:oleObj>
              </mc:Choice>
              <mc:Fallback>
                <p:oleObj name="Equation" r:id="rId3" imgW="1511300" imgH="3937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92896"/>
                        <a:ext cx="3022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9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  <a:p>
            <a:r>
              <a:rPr lang="zh-TW" altLang="en-US" sz="2800" b="1" dirty="0" smtClean="0"/>
              <a:t>由於 </a:t>
            </a:r>
            <a:r>
              <a:rPr lang="en-US" altLang="zh-TW" sz="2800" b="1" dirty="0"/>
              <a:t>F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9.18 </a:t>
            </a:r>
            <a:r>
              <a:rPr lang="zh-TW" altLang="en-US" sz="2800" b="1" dirty="0"/>
              <a:t>大於 </a:t>
            </a:r>
            <a:r>
              <a:rPr lang="en-US" altLang="zh-TW" sz="2800" b="1" dirty="0"/>
              <a:t>6.93</a:t>
            </a:r>
            <a:r>
              <a:rPr lang="zh-TW" altLang="en-US" sz="2800" b="1" dirty="0"/>
              <a:t>，因此 </a:t>
            </a:r>
            <a:r>
              <a:rPr lang="en-US" altLang="zh-TW" sz="2800" b="1" dirty="0"/>
              <a:t>F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9.18</a:t>
            </a:r>
            <a:r>
              <a:rPr lang="zh-TW" altLang="en-US" sz="2800" b="1" dirty="0"/>
              <a:t>的右尾區域會小於 </a:t>
            </a:r>
            <a:r>
              <a:rPr lang="en-US" altLang="zh-TW" sz="2800" b="1" dirty="0"/>
              <a:t>0.01</a:t>
            </a:r>
            <a:r>
              <a:rPr lang="zh-TW" altLang="en-US" sz="2800" b="1" dirty="0"/>
              <a:t>，亦即 </a:t>
            </a:r>
            <a:r>
              <a:rPr lang="en-US" altLang="zh-TW" sz="2800" b="1" dirty="0">
                <a:solidFill>
                  <a:srgbClr val="C00000"/>
                </a:solidFill>
              </a:rPr>
              <a:t>p </a:t>
            </a:r>
            <a:r>
              <a:rPr lang="zh-TW" altLang="en-US" sz="2800" b="1" dirty="0">
                <a:solidFill>
                  <a:srgbClr val="C00000"/>
                </a:solidFill>
              </a:rPr>
              <a:t>值小於 </a:t>
            </a:r>
            <a:r>
              <a:rPr lang="en-US" altLang="zh-TW" sz="2800" b="1" dirty="0">
                <a:solidFill>
                  <a:srgbClr val="C00000"/>
                </a:solidFill>
              </a:rPr>
              <a:t>0.01</a:t>
            </a:r>
            <a:r>
              <a:rPr lang="zh-TW" altLang="en-US" sz="2800" b="1" dirty="0"/>
              <a:t>。因為 </a:t>
            </a:r>
            <a:r>
              <a:rPr lang="en-US" altLang="zh-TW" sz="2800" b="1" dirty="0"/>
              <a:t>p </a:t>
            </a:r>
            <a:r>
              <a:rPr lang="zh-TW" altLang="en-US" sz="2800" b="1" dirty="0"/>
              <a:t>值 </a:t>
            </a:r>
            <a:r>
              <a:rPr lang="en-US" altLang="zh-TW" sz="2800" b="1" dirty="0" smtClean="0"/>
              <a:t>&lt;</a:t>
            </a:r>
            <a:r>
              <a:rPr lang="zh-TW" altLang="en-US" sz="2800" b="1" dirty="0" smtClean="0"/>
              <a:t> </a:t>
            </a:r>
            <a:r>
              <a:rPr lang="en-US" altLang="zh-TW" sz="2800" b="1" dirty="0"/>
              <a:t>α</a:t>
            </a:r>
            <a:r>
              <a:rPr lang="zh-TW" altLang="en-US" sz="2800" b="1" dirty="0"/>
              <a:t>＝</a:t>
            </a:r>
            <a:r>
              <a:rPr lang="en-US" altLang="zh-TW" sz="2800" b="1" dirty="0"/>
              <a:t>0.05</a:t>
            </a:r>
            <a:r>
              <a:rPr lang="zh-TW" altLang="en-US" sz="2800" b="1" dirty="0"/>
              <a:t>，所以拒絕 </a:t>
            </a:r>
            <a:r>
              <a:rPr lang="en-US" altLang="zh-TW" sz="2800" b="1" dirty="0"/>
              <a:t>H</a:t>
            </a:r>
            <a:r>
              <a:rPr lang="en-US" altLang="zh-TW" sz="2800" b="1" baseline="-25000" dirty="0"/>
              <a:t>0</a:t>
            </a:r>
            <a:r>
              <a:rPr lang="zh-TW" altLang="en-US" sz="2800" b="1" dirty="0"/>
              <a:t>。</a:t>
            </a:r>
          </a:p>
          <a:p>
            <a:r>
              <a:rPr lang="zh-TW" altLang="en-US" sz="2800" b="1" dirty="0"/>
              <a:t>此</a:t>
            </a:r>
            <a:r>
              <a:rPr lang="zh-TW" altLang="en-US" sz="2800" b="1" dirty="0" smtClean="0"/>
              <a:t>檢定結果為三</a:t>
            </a:r>
            <a:r>
              <a:rPr lang="zh-TW" altLang="en-US" sz="2800" b="1" dirty="0"/>
              <a:t>個母體平均數</a:t>
            </a:r>
            <a:r>
              <a:rPr lang="zh-TW" altLang="en-US" sz="2800" b="1" dirty="0" smtClean="0"/>
              <a:t>不全相等</a:t>
            </a:r>
            <a:r>
              <a:rPr lang="zh-TW" altLang="en-US" sz="2800" b="1" dirty="0"/>
              <a:t>。換言之</a:t>
            </a:r>
            <a:r>
              <a:rPr lang="zh-TW" altLang="en-US" sz="2800" b="1" dirty="0" smtClean="0"/>
              <a:t>，</a:t>
            </a:r>
            <a:r>
              <a:rPr lang="en-US" altLang="zh-TW" sz="2800" b="1" dirty="0" err="1" smtClean="0"/>
              <a:t>Chemitech</a:t>
            </a:r>
            <a:r>
              <a:rPr lang="zh-TW" altLang="en-US" sz="2800" b="1" dirty="0"/>
              <a:t>公司三種組裝方式所生產</a:t>
            </a:r>
            <a:r>
              <a:rPr lang="zh-TW" altLang="en-US" sz="2800" b="1" dirty="0" smtClean="0"/>
              <a:t>的</a:t>
            </a:r>
            <a:r>
              <a:rPr lang="zh-TW" altLang="en-US" sz="2800" b="1" dirty="0"/>
              <a:t>平均</a:t>
            </a:r>
            <a:r>
              <a:rPr lang="zh-TW" altLang="en-US" sz="2800" b="1" dirty="0" smtClean="0"/>
              <a:t>產品數量不全相同</a:t>
            </a:r>
            <a:endParaRPr lang="zh-TW" altLang="en-US" sz="2800" b="1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" y="1052736"/>
            <a:ext cx="7754938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費雪 </a:t>
            </a:r>
            <a:r>
              <a:rPr lang="en-US" altLang="zh-TW" b="1" dirty="0"/>
              <a:t>LSD </a:t>
            </a:r>
            <a:r>
              <a:rPr lang="zh-TW" altLang="en-US" b="1" dirty="0"/>
              <a:t>程序</a:t>
            </a:r>
            <a:r>
              <a:rPr lang="en-US" altLang="zh-TW" b="1" dirty="0"/>
              <a:t>(</a:t>
            </a:r>
            <a:r>
              <a:rPr lang="zh-TW" altLang="en-US" b="1" dirty="0"/>
              <a:t>實例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就 </a:t>
            </a:r>
            <a:r>
              <a:rPr lang="en-US" altLang="zh-TW" sz="2800" b="1" dirty="0" err="1"/>
              <a:t>Chemitech</a:t>
            </a:r>
            <a:r>
              <a:rPr lang="en-US" altLang="zh-TW" sz="2800" b="1" dirty="0"/>
              <a:t> </a:t>
            </a:r>
            <a:r>
              <a:rPr lang="zh-TW" altLang="en-US" sz="2800" b="1" dirty="0"/>
              <a:t>公司之例子而言，</a:t>
            </a:r>
            <a:r>
              <a:rPr lang="en-US" altLang="zh-TW" sz="2800" b="1" dirty="0"/>
              <a:t>LSD </a:t>
            </a:r>
            <a:r>
              <a:rPr lang="zh-TW" altLang="en-US" sz="2800" b="1" dirty="0"/>
              <a:t>之值為</a:t>
            </a:r>
            <a:br>
              <a:rPr lang="zh-TW" altLang="en-US" sz="2800" b="1" dirty="0"/>
            </a:br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zh-TW" altLang="en-US" sz="2800" b="1" dirty="0"/>
              <a:t>當樣本大小均相同時，我們只需計算一個 </a:t>
            </a:r>
            <a:r>
              <a:rPr lang="en-US" altLang="zh-TW" sz="2800" b="1" dirty="0"/>
              <a:t>LSD </a:t>
            </a:r>
            <a:r>
              <a:rPr lang="zh-TW" altLang="en-US" sz="2800" b="1" dirty="0"/>
              <a:t>值。在此情況下，我們僅需將兩樣本平均數之差異值與 </a:t>
            </a:r>
            <a:r>
              <a:rPr lang="en-US" altLang="zh-TW" sz="2800" b="1" dirty="0"/>
              <a:t>LSD </a:t>
            </a:r>
            <a:r>
              <a:rPr lang="zh-TW" altLang="en-US" sz="2800" b="1" dirty="0"/>
              <a:t>值進行比較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zh-TW" altLang="en-US" sz="2800" dirty="0"/>
          </a:p>
          <a:p>
            <a:endParaRPr lang="zh-TW" altLang="en-US" sz="2800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279650" y="2292350"/>
          <a:ext cx="45847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2" name="Equation" r:id="rId3" imgW="2222500" imgH="482600" progId="">
                  <p:embed/>
                </p:oleObj>
              </mc:Choice>
              <mc:Fallback>
                <p:oleObj name="Equation" r:id="rId3" imgW="2222500" imgH="482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292350"/>
                        <a:ext cx="45847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115616" y="5013176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" name="Equation" r:id="rId5" imgW="2717640" imgH="736560" progId="">
                  <p:embed/>
                </p:oleObj>
              </mc:Choice>
              <mc:Fallback>
                <p:oleObj name="Equation" r:id="rId5" imgW="2717640" imgH="736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13176"/>
                        <a:ext cx="2717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9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檢定假設</a:t>
            </a:r>
            <a:endParaRPr lang="en-US" altLang="zh-TW" sz="2800" b="1" dirty="0"/>
          </a:p>
          <a:p>
            <a:endParaRPr lang="en-US" altLang="zh-TW" sz="2800" b="1" dirty="0"/>
          </a:p>
          <a:p>
            <a:endParaRPr lang="zh-TW" altLang="en-US" sz="2800" b="1" dirty="0"/>
          </a:p>
          <a:p>
            <a:r>
              <a:rPr lang="zh-TW" altLang="en-US" sz="2800" b="1" dirty="0"/>
              <a:t>檢定統計</a:t>
            </a:r>
            <a:r>
              <a:rPr lang="zh-TW" altLang="en-US" sz="2800" b="1" dirty="0" smtClean="0"/>
              <a:t>量</a:t>
            </a:r>
            <a:endParaRPr lang="en-US" altLang="zh-TW" sz="2800" b="1" dirty="0" smtClean="0"/>
          </a:p>
          <a:p>
            <a:endParaRPr lang="en-US" altLang="zh-TW" sz="2800" b="1" dirty="0"/>
          </a:p>
          <a:p>
            <a:endParaRPr lang="en-US" altLang="zh-TW" sz="2800" b="1" dirty="0" smtClean="0"/>
          </a:p>
          <a:p>
            <a:r>
              <a:rPr lang="zh-TW" altLang="en-US" sz="2800" b="1" dirty="0"/>
              <a:t>不</a:t>
            </a:r>
            <a:r>
              <a:rPr lang="zh-TW" altLang="en-US" sz="2800" b="1" dirty="0" smtClean="0"/>
              <a:t>拒絕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  <a:r>
              <a:rPr lang="zh-TW" altLang="en-US" sz="2800" b="1" dirty="0" smtClean="0">
                <a:latin typeface="新細明體"/>
                <a:ea typeface="新細明體"/>
              </a:rPr>
              <a:t>，</a:t>
            </a:r>
            <a:r>
              <a:rPr lang="zh-TW" altLang="en-US" sz="2800" b="1" dirty="0" smtClean="0"/>
              <a:t>方法</a:t>
            </a:r>
            <a:r>
              <a:rPr lang="en-US" altLang="zh-TW" sz="2800" b="1" dirty="0"/>
              <a:t>A</a:t>
            </a:r>
            <a:r>
              <a:rPr lang="zh-TW" altLang="en-US" sz="2800" b="1" dirty="0"/>
              <a:t>與</a:t>
            </a:r>
            <a:r>
              <a:rPr lang="zh-TW" altLang="en-US" sz="2800" b="1" dirty="0" smtClean="0"/>
              <a:t>方法</a:t>
            </a:r>
            <a:r>
              <a:rPr lang="en-US" altLang="zh-TW" sz="2800" b="1" dirty="0" smtClean="0"/>
              <a:t>B</a:t>
            </a:r>
            <a:r>
              <a:rPr lang="zh-TW" altLang="en-US" sz="2800" b="1" dirty="0" smtClean="0"/>
              <a:t>之</a:t>
            </a:r>
            <a:r>
              <a:rPr lang="zh-TW" altLang="en-US" sz="2800" b="1" dirty="0"/>
              <a:t>母體每週平均</a:t>
            </a:r>
            <a:r>
              <a:rPr lang="zh-TW" altLang="en-US" sz="2800" b="1" dirty="0" smtClean="0"/>
              <a:t>產量沒有顯著差異</a:t>
            </a:r>
            <a:endParaRPr lang="zh-TW" altLang="en-US" sz="2800" b="1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2700338" y="2036763"/>
          <a:ext cx="160178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6" name="Equation" r:id="rId3" imgW="850680" imgH="520560" progId="">
                  <p:embed/>
                </p:oleObj>
              </mc:Choice>
              <mc:Fallback>
                <p:oleObj name="Equation" r:id="rId3" imgW="850680" imgH="520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36763"/>
                        <a:ext cx="1601787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691680" y="3789040"/>
          <a:ext cx="4716785" cy="60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7" name="Equation" r:id="rId5" imgW="1790640" imgH="228600" progId="">
                  <p:embed/>
                </p:oleObj>
              </mc:Choice>
              <mc:Fallback>
                <p:oleObj name="Equation" r:id="rId5" imgW="179064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789040"/>
                        <a:ext cx="4716785" cy="601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2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</a:t>
            </a:r>
            <a:r>
              <a:rPr lang="zh-TW" altLang="en-US" b="1" dirty="0" smtClean="0"/>
              <a:t>的對資料的假設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/>
              <a:t>1</a:t>
            </a:r>
            <a:r>
              <a:rPr lang="en-US" altLang="zh-TW" sz="2800" b="1" dirty="0" smtClean="0"/>
              <a:t>.(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常態性</a:t>
            </a:r>
            <a:r>
              <a:rPr lang="en-US" altLang="zh-TW" sz="2800" b="1" dirty="0" smtClean="0">
                <a:latin typeface="+mj-ea"/>
                <a:ea typeface="+mj-ea"/>
              </a:rPr>
              <a:t>)</a:t>
            </a:r>
            <a:r>
              <a:rPr lang="zh-TW" altLang="en-US" sz="2800" b="1" dirty="0" smtClean="0"/>
              <a:t>每</a:t>
            </a:r>
            <a:r>
              <a:rPr lang="zh-TW" altLang="en-US" sz="2800" b="1" dirty="0"/>
              <a:t>個母體之反應變數均呈</a:t>
            </a:r>
            <a:r>
              <a:rPr lang="zh-TW" altLang="en-US" sz="2800" b="1" dirty="0">
                <a:solidFill>
                  <a:srgbClr val="C00000"/>
                </a:solidFill>
              </a:rPr>
              <a:t>常態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分配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r>
              <a:rPr lang="en-US" altLang="zh-TW" sz="2800" b="1" dirty="0"/>
              <a:t>2</a:t>
            </a:r>
            <a:r>
              <a:rPr lang="en-US" altLang="zh-TW" sz="2800" b="1" dirty="0" smtClean="0"/>
              <a:t>.(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均</a:t>
            </a:r>
            <a:r>
              <a:rPr lang="zh-TW" altLang="en-US" sz="2800" b="1" dirty="0">
                <a:solidFill>
                  <a:srgbClr val="C00000"/>
                </a:solidFill>
              </a:rPr>
              <a:t>質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性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所有</a:t>
            </a:r>
            <a:r>
              <a:rPr lang="zh-TW" altLang="en-US" sz="2800" b="1" dirty="0"/>
              <a:t>母體反應變數的</a:t>
            </a:r>
            <a:r>
              <a:rPr lang="zh-TW" altLang="en-US" sz="2800" b="1" dirty="0">
                <a:solidFill>
                  <a:srgbClr val="C00000"/>
                </a:solidFill>
              </a:rPr>
              <a:t>變異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數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σ</a:t>
            </a:r>
            <a:r>
              <a:rPr lang="en-US" altLang="zh-TW" sz="2800" b="1" baseline="30000" dirty="0" smtClean="0">
                <a:solidFill>
                  <a:srgbClr val="C00000"/>
                </a:solidFill>
              </a:rPr>
              <a:t>2</a:t>
            </a:r>
            <a:r>
              <a:rPr lang="zh-TW" altLang="en-US" sz="2800" b="1" dirty="0">
                <a:solidFill>
                  <a:srgbClr val="C00000"/>
                </a:solidFill>
              </a:rPr>
              <a:t>均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相等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r>
              <a:rPr lang="en-US" altLang="zh-TW" sz="2800" b="1" dirty="0"/>
              <a:t>3</a:t>
            </a:r>
            <a:r>
              <a:rPr lang="en-US" altLang="zh-TW" sz="2800" b="1" dirty="0" smtClean="0"/>
              <a:t>.(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獨立性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由</a:t>
            </a:r>
            <a:r>
              <a:rPr lang="zh-TW" altLang="en-US" sz="2800" b="1" dirty="0"/>
              <a:t>每個母體抽取之樣本必須互為</a:t>
            </a:r>
            <a:r>
              <a:rPr lang="zh-TW" altLang="en-US" sz="2800" b="1" dirty="0">
                <a:solidFill>
                  <a:srgbClr val="C00000"/>
                </a:solidFill>
              </a:rPr>
              <a:t>獨立</a:t>
            </a:r>
          </a:p>
        </p:txBody>
      </p:sp>
    </p:spTree>
    <p:extLst>
      <p:ext uri="{BB962C8B-B14F-4D97-AF65-F5344CB8AC3E}">
        <p14:creationId xmlns:p14="http://schemas.microsoft.com/office/powerpoint/2010/main" val="23734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檢定假設</a:t>
            </a:r>
            <a:endParaRPr lang="en-US" altLang="zh-TW" sz="2800" b="1" dirty="0"/>
          </a:p>
          <a:p>
            <a:endParaRPr lang="en-US" altLang="zh-TW" sz="2800" b="1" dirty="0"/>
          </a:p>
          <a:p>
            <a:endParaRPr lang="zh-TW" altLang="en-US" sz="2800" b="1" dirty="0"/>
          </a:p>
          <a:p>
            <a:r>
              <a:rPr lang="zh-TW" altLang="en-US" sz="2800" b="1" dirty="0"/>
              <a:t>檢定統計</a:t>
            </a:r>
            <a:r>
              <a:rPr lang="zh-TW" altLang="en-US" sz="2800" b="1" dirty="0" smtClean="0"/>
              <a:t>量</a:t>
            </a:r>
            <a:endParaRPr lang="en-US" altLang="zh-TW" sz="2800" b="1" dirty="0" smtClean="0"/>
          </a:p>
          <a:p>
            <a:endParaRPr lang="en-US" altLang="zh-TW" sz="2800" b="1" dirty="0"/>
          </a:p>
          <a:p>
            <a:endParaRPr lang="en-US" altLang="zh-TW" sz="2800" b="1" dirty="0" smtClean="0"/>
          </a:p>
          <a:p>
            <a:r>
              <a:rPr lang="zh-TW" altLang="en-US" sz="2800" b="1" dirty="0" smtClean="0"/>
              <a:t>拒絕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  <a:r>
              <a:rPr lang="zh-TW" altLang="en-US" sz="2800" b="1" dirty="0" smtClean="0">
                <a:latin typeface="新細明體"/>
                <a:ea typeface="新細明體"/>
              </a:rPr>
              <a:t>，</a:t>
            </a:r>
            <a:r>
              <a:rPr lang="zh-TW" altLang="en-US" sz="2800" b="1" dirty="0" smtClean="0"/>
              <a:t>方法</a:t>
            </a:r>
            <a:r>
              <a:rPr lang="en-US" altLang="zh-TW" sz="2800" b="1" dirty="0"/>
              <a:t>A</a:t>
            </a:r>
            <a:r>
              <a:rPr lang="zh-TW" altLang="en-US" sz="2800" b="1" dirty="0"/>
              <a:t>與</a:t>
            </a:r>
            <a:r>
              <a:rPr lang="zh-TW" altLang="en-US" sz="2800" b="1" dirty="0" smtClean="0"/>
              <a:t>方法</a:t>
            </a:r>
            <a:r>
              <a:rPr lang="en-US" altLang="zh-TW" sz="2800" b="1" dirty="0"/>
              <a:t>C</a:t>
            </a:r>
            <a:r>
              <a:rPr lang="zh-TW" altLang="en-US" sz="2800" b="1" dirty="0" smtClean="0"/>
              <a:t>之</a:t>
            </a:r>
            <a:r>
              <a:rPr lang="zh-TW" altLang="en-US" sz="2800" b="1" dirty="0"/>
              <a:t>母體每週平均</a:t>
            </a:r>
            <a:r>
              <a:rPr lang="zh-TW" altLang="en-US" sz="2800" b="1" dirty="0" smtClean="0"/>
              <a:t>產量有顯著差異</a:t>
            </a:r>
            <a:endParaRPr lang="zh-TW" altLang="en-US" sz="2800" b="1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2700338" y="2036763"/>
          <a:ext cx="160178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" name="Equation" r:id="rId3" imgW="850680" imgH="520560" progId="">
                  <p:embed/>
                </p:oleObj>
              </mc:Choice>
              <mc:Fallback>
                <p:oleObj name="Equation" r:id="rId3" imgW="850680" imgH="520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36763"/>
                        <a:ext cx="1601787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625600" y="3789363"/>
          <a:ext cx="48514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Equation" r:id="rId5" imgW="1841400" imgH="228600" progId="">
                  <p:embed/>
                </p:oleObj>
              </mc:Choice>
              <mc:Fallback>
                <p:oleObj name="Equation" r:id="rId5" imgW="184140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789363"/>
                        <a:ext cx="485140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檢定假設</a:t>
            </a:r>
            <a:endParaRPr lang="en-US" altLang="zh-TW" sz="2800" b="1" dirty="0"/>
          </a:p>
          <a:p>
            <a:endParaRPr lang="en-US" altLang="zh-TW" sz="2800" b="1" dirty="0"/>
          </a:p>
          <a:p>
            <a:endParaRPr lang="zh-TW" altLang="en-US" sz="2800" b="1" dirty="0"/>
          </a:p>
          <a:p>
            <a:r>
              <a:rPr lang="zh-TW" altLang="en-US" sz="2800" b="1" dirty="0"/>
              <a:t>檢定統計</a:t>
            </a:r>
            <a:r>
              <a:rPr lang="zh-TW" altLang="en-US" sz="2800" b="1" dirty="0" smtClean="0"/>
              <a:t>量</a:t>
            </a:r>
            <a:endParaRPr lang="en-US" altLang="zh-TW" sz="2800" b="1" dirty="0" smtClean="0"/>
          </a:p>
          <a:p>
            <a:endParaRPr lang="en-US" altLang="zh-TW" sz="2800" b="1" dirty="0"/>
          </a:p>
          <a:p>
            <a:endParaRPr lang="en-US" altLang="zh-TW" sz="2800" b="1" dirty="0" smtClean="0"/>
          </a:p>
          <a:p>
            <a:r>
              <a:rPr lang="zh-TW" altLang="en-US" sz="2800" b="1" dirty="0" smtClean="0"/>
              <a:t>拒絕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  <a:r>
              <a:rPr lang="zh-TW" altLang="en-US" sz="2800" b="1" dirty="0" smtClean="0">
                <a:latin typeface="新細明體"/>
                <a:ea typeface="新細明體"/>
              </a:rPr>
              <a:t>，</a:t>
            </a:r>
            <a:r>
              <a:rPr lang="zh-TW" altLang="en-US" sz="2800" b="1" dirty="0" smtClean="0"/>
              <a:t>方法</a:t>
            </a:r>
            <a:r>
              <a:rPr lang="en-US" altLang="zh-TW" sz="2800" b="1" dirty="0" smtClean="0"/>
              <a:t>B</a:t>
            </a:r>
            <a:r>
              <a:rPr lang="zh-TW" altLang="en-US" sz="2800" b="1" dirty="0" smtClean="0"/>
              <a:t>與方法</a:t>
            </a:r>
            <a:r>
              <a:rPr lang="en-US" altLang="zh-TW" sz="2800" b="1" dirty="0"/>
              <a:t>C</a:t>
            </a:r>
            <a:r>
              <a:rPr lang="zh-TW" altLang="en-US" sz="2800" b="1" dirty="0" smtClean="0"/>
              <a:t>之</a:t>
            </a:r>
            <a:r>
              <a:rPr lang="zh-TW" altLang="en-US" sz="2800" b="1" dirty="0"/>
              <a:t>母體每週平均</a:t>
            </a:r>
            <a:r>
              <a:rPr lang="zh-TW" altLang="en-US" sz="2800" b="1" dirty="0" smtClean="0"/>
              <a:t>產量有顯著差異</a:t>
            </a:r>
            <a:endParaRPr lang="zh-TW" altLang="en-US" sz="2800" b="1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2689225" y="2036763"/>
          <a:ext cx="16256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Equation" r:id="rId3" imgW="863280" imgH="520560" progId="">
                  <p:embed/>
                </p:oleObj>
              </mc:Choice>
              <mc:Fallback>
                <p:oleObj name="Equation" r:id="rId3" imgW="863280" imgH="520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2036763"/>
                        <a:ext cx="1625600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1609725" y="3789363"/>
          <a:ext cx="48831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Equation" r:id="rId5" imgW="1854000" imgH="228600" progId="">
                  <p:embed/>
                </p:oleObj>
              </mc:Choice>
              <mc:Fallback>
                <p:oleObj name="Equation" r:id="rId5" imgW="185400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789363"/>
                        <a:ext cx="48831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8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           C        A        B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52      </a:t>
            </a:r>
            <a:r>
              <a:rPr lang="en-US" altLang="zh-TW" sz="2800" u="sng" dirty="0" smtClean="0"/>
              <a:t>62      66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2800" b="1" dirty="0" smtClean="0"/>
              <a:t>方法</a:t>
            </a:r>
            <a:r>
              <a:rPr lang="en-US" altLang="zh-TW" sz="2800" b="1" dirty="0" smtClean="0"/>
              <a:t>C</a:t>
            </a:r>
            <a:r>
              <a:rPr lang="zh-TW" altLang="en-US" sz="2800" b="1" dirty="0" smtClean="0"/>
              <a:t>與另外兩種方法的平均產量不同</a:t>
            </a:r>
            <a:r>
              <a:rPr lang="en-US" altLang="zh-TW" sz="2800" b="1" dirty="0" smtClean="0"/>
              <a:t> </a:t>
            </a:r>
          </a:p>
          <a:p>
            <a:pPr marL="0" indent="0">
              <a:buNone/>
            </a:pPr>
            <a:r>
              <a:rPr lang="en-US" altLang="zh-TW" sz="2800" b="1" dirty="0" smtClean="0"/>
              <a:t>B&gt;C, A&gt;C                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57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變異數分析範例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設陽明貨運公司想從甲、乙、丙、</a:t>
            </a:r>
            <a:r>
              <a:rPr lang="zh-TW" altLang="en-US" sz="2800" b="1" dirty="0" smtClean="0"/>
              <a:t>丁四</a:t>
            </a:r>
            <a:r>
              <a:rPr lang="zh-TW" altLang="en-US" sz="2800" b="1" dirty="0"/>
              <a:t>家輪胎廠商中選一家廠商採購輪胎</a:t>
            </a:r>
            <a:r>
              <a:rPr lang="zh-TW" altLang="en-US" sz="2800" b="1" dirty="0" smtClean="0"/>
              <a:t>，各</a:t>
            </a:r>
            <a:r>
              <a:rPr lang="zh-TW" altLang="en-US" sz="2800" b="1" dirty="0"/>
              <a:t>從四家廠商隨機抽樣</a:t>
            </a:r>
            <a:r>
              <a:rPr lang="en-US" altLang="zh-TW" sz="2800" b="1" dirty="0"/>
              <a:t>10</a:t>
            </a:r>
            <a:r>
              <a:rPr lang="zh-TW" altLang="en-US" sz="2800" b="1" dirty="0"/>
              <a:t>個輪胎做</a:t>
            </a:r>
            <a:r>
              <a:rPr lang="zh-TW" altLang="en-US" sz="2800" b="1" dirty="0" smtClean="0"/>
              <a:t>測試</a:t>
            </a:r>
            <a:r>
              <a:rPr lang="zh-TW" altLang="en-US" sz="2800" b="1" dirty="0" smtClean="0">
                <a:latin typeface="新細明體"/>
                <a:ea typeface="新細明體"/>
              </a:rPr>
              <a:t>，</a:t>
            </a:r>
            <a:r>
              <a:rPr lang="zh-TW" altLang="en-US" sz="2800" b="1" dirty="0" smtClean="0"/>
              <a:t>試問</a:t>
            </a:r>
            <a:r>
              <a:rPr lang="zh-TW" altLang="en-US" sz="2800" b="1" dirty="0"/>
              <a:t>此四家廠商輪胎平均</a:t>
            </a:r>
            <a:r>
              <a:rPr lang="zh-TW" altLang="en-US" sz="2800" b="1" dirty="0" smtClean="0"/>
              <a:t>壽命是否</a:t>
            </a:r>
            <a:r>
              <a:rPr lang="zh-TW" altLang="en-US" sz="2800" b="1" dirty="0"/>
              <a:t>有顯著差異？</a:t>
            </a:r>
            <a:r>
              <a:rPr lang="en-US" altLang="zh-TW" sz="2800" b="1" dirty="0" smtClean="0"/>
              <a:t>(</a:t>
            </a:r>
            <a:r>
              <a:rPr lang="el-GR" altLang="zh-TW" sz="2800" b="1" dirty="0" smtClean="0">
                <a:ea typeface="新細明體"/>
              </a:rPr>
              <a:t>α</a:t>
            </a:r>
            <a:r>
              <a:rPr lang="en-US" altLang="zh-TW" sz="2800" b="1" dirty="0" smtClean="0"/>
              <a:t>= </a:t>
            </a:r>
            <a:r>
              <a:rPr lang="en-US" altLang="zh-TW" sz="2800" b="1" dirty="0"/>
              <a:t>0.05) </a:t>
            </a:r>
          </a:p>
          <a:p>
            <a:endParaRPr lang="zh-TW" altLang="en-US" sz="2800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-895350" y="3935413"/>
          <a:ext cx="10668000" cy="28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Document" r:id="rId3" imgW="5573196" imgH="1332969" progId="Word.Document.8">
                  <p:embed/>
                </p:oleObj>
              </mc:Choice>
              <mc:Fallback>
                <p:oleObj name="Document" r:id="rId3" imgW="5573196" imgH="13329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95350" y="3935413"/>
                        <a:ext cx="10668000" cy="288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50742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0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34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b="1" dirty="0">
                <a:latin typeface="Times New Roman" pitchFamily="18" charset="0"/>
              </a:rPr>
              <a:t>檢定假設</a:t>
            </a:r>
          </a:p>
          <a:p>
            <a:r>
              <a:rPr lang="en-US" altLang="zh-TW" sz="2800" b="1" i="1" dirty="0">
                <a:ea typeface="新細明體" charset="-120"/>
              </a:rPr>
              <a:t>H</a:t>
            </a:r>
            <a:r>
              <a:rPr lang="en-US" altLang="zh-TW" sz="2800" b="1" baseline="-25000" dirty="0">
                <a:ea typeface="新細明體" charset="-120"/>
              </a:rPr>
              <a:t>0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:  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1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2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>
                <a:latin typeface="Book Antiqua" pitchFamily="18" charset="0"/>
                <a:ea typeface="新細明體" charset="-120"/>
              </a:rPr>
              <a:t>=</a:t>
            </a:r>
            <a:r>
              <a:rPr lang="en-US" altLang="zh-TW" sz="2800" b="1" dirty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i="1" dirty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>
                <a:latin typeface="Book Antiqua" pitchFamily="18" charset="0"/>
                <a:ea typeface="新細明體" charset="-120"/>
              </a:rPr>
              <a:t>3</a:t>
            </a:r>
            <a:r>
              <a:rPr lang="en-US" altLang="zh-TW" sz="2800" b="1" dirty="0" smtClean="0">
                <a:latin typeface="Symbol" pitchFamily="18" charset="2"/>
                <a:ea typeface="新細明體" charset="-120"/>
              </a:rPr>
              <a:t></a:t>
            </a:r>
            <a:r>
              <a:rPr lang="en-US" altLang="zh-TW" sz="2800" b="1" dirty="0" smtClean="0">
                <a:latin typeface="Book Antiqua" pitchFamily="18" charset="0"/>
                <a:ea typeface="新細明體" charset="-120"/>
              </a:rPr>
              <a:t>= </a:t>
            </a:r>
            <a:r>
              <a:rPr lang="en-US" altLang="zh-TW" sz="2800" b="1" i="1" dirty="0" smtClean="0">
                <a:latin typeface="Symbol" pitchFamily="18" charset="2"/>
                <a:ea typeface="新細明體" charset="-120"/>
              </a:rPr>
              <a:t></a:t>
            </a:r>
            <a:r>
              <a:rPr lang="en-US" altLang="zh-TW" sz="2800" b="1" baseline="-25000" dirty="0" smtClean="0">
                <a:latin typeface="Book Antiqua" pitchFamily="18" charset="0"/>
                <a:ea typeface="新細明體" charset="-120"/>
              </a:rPr>
              <a:t>4</a:t>
            </a:r>
            <a:endParaRPr lang="en-US" altLang="zh-TW" sz="2800" b="1" baseline="-25000" dirty="0">
              <a:latin typeface="Book Antiqua" pitchFamily="18" charset="0"/>
              <a:ea typeface="新細明體" charset="-120"/>
            </a:endParaRPr>
          </a:p>
          <a:p>
            <a:r>
              <a:rPr lang="en-US" altLang="zh-TW" sz="2800" b="1" i="1" dirty="0"/>
              <a:t>H</a:t>
            </a:r>
            <a:r>
              <a:rPr lang="en-US" altLang="zh-TW" sz="2800" b="1" baseline="-25000" dirty="0"/>
              <a:t>1</a:t>
            </a:r>
            <a:r>
              <a:rPr lang="en-US" altLang="zh-TW" sz="2800" b="1" dirty="0">
                <a:latin typeface="Times New Roman" pitchFamily="18" charset="0"/>
              </a:rPr>
              <a:t>: </a:t>
            </a:r>
            <a:r>
              <a:rPr lang="zh-TW" altLang="en-US" sz="2800" b="1" dirty="0">
                <a:latin typeface="Times New Roman" pitchFamily="18" charset="0"/>
              </a:rPr>
              <a:t>不是所有母體平均都相等</a:t>
            </a:r>
            <a:endParaRPr lang="en-US" altLang="zh-TW" sz="2800" b="1" dirty="0">
              <a:latin typeface="Times New Roman" pitchFamily="18" charset="0"/>
            </a:endParaRPr>
          </a:p>
          <a:p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-1260648" y="3645024"/>
          <a:ext cx="10863263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Document" r:id="rId3" imgW="5573196" imgH="1445847" progId="Word.Document.8">
                  <p:embed/>
                </p:oleObj>
              </mc:Choice>
              <mc:Fallback>
                <p:oleObj name="Document" r:id="rId3" imgW="5573196" imgH="14458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60648" y="3645024"/>
                        <a:ext cx="10863263" cy="280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2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組間平方和 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683568" y="1700808"/>
          <a:ext cx="6707188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Equation" r:id="rId3" imgW="3377880" imgH="431640" progId="">
                  <p:embed/>
                </p:oleObj>
              </mc:Choice>
              <mc:Fallback>
                <p:oleObj name="Equation" r:id="rId3" imgW="337788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6707188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683568" y="2780928"/>
          <a:ext cx="8304213" cy="274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Equation" r:id="rId5" imgW="4076640" imgH="1346040" progId="">
                  <p:embed/>
                </p:oleObj>
              </mc:Choice>
              <mc:Fallback>
                <p:oleObj name="Equation" r:id="rId5" imgW="407664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8304213" cy="274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3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組內平方和 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="1" dirty="0" smtClean="0"/>
              <a:t>檢定</a:t>
            </a:r>
            <a:r>
              <a:rPr lang="zh-TW" altLang="en-US" b="1" dirty="0"/>
              <a:t>統計量的值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en-US" altLang="zh-TW" b="1" dirty="0"/>
          </a:p>
          <a:p>
            <a:r>
              <a:rPr lang="zh-TW" altLang="en-US" b="1" dirty="0"/>
              <a:t>其分子自由度為 </a:t>
            </a:r>
            <a:r>
              <a:rPr lang="en-US" altLang="zh-TW" b="1" dirty="0"/>
              <a:t>k</a:t>
            </a:r>
            <a:r>
              <a:rPr lang="zh-TW" altLang="en-US" b="1" dirty="0"/>
              <a:t>－</a:t>
            </a:r>
            <a:r>
              <a:rPr lang="en-US" altLang="zh-TW" b="1" dirty="0"/>
              <a:t>1</a:t>
            </a:r>
            <a:r>
              <a:rPr lang="zh-TW" altLang="en-US" b="1" dirty="0" smtClean="0"/>
              <a:t>＝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－</a:t>
            </a:r>
            <a:r>
              <a:rPr lang="en-US" altLang="zh-TW" b="1" dirty="0"/>
              <a:t>1</a:t>
            </a:r>
            <a:r>
              <a:rPr lang="zh-TW" altLang="en-US" b="1" dirty="0" smtClean="0"/>
              <a:t>＝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，</a:t>
            </a:r>
            <a:r>
              <a:rPr lang="zh-TW" altLang="en-US" b="1" dirty="0"/>
              <a:t>分母自由度為 </a:t>
            </a:r>
            <a:r>
              <a:rPr lang="en-US" altLang="zh-TW" b="1" dirty="0"/>
              <a:t>n</a:t>
            </a:r>
            <a:r>
              <a:rPr lang="zh-TW" altLang="en-US" b="1" dirty="0"/>
              <a:t>－</a:t>
            </a:r>
            <a:r>
              <a:rPr lang="en-US" altLang="zh-TW" b="1" dirty="0"/>
              <a:t>k</a:t>
            </a:r>
            <a:r>
              <a:rPr lang="zh-TW" altLang="en-US" b="1" dirty="0" smtClean="0"/>
              <a:t>＝</a:t>
            </a:r>
            <a:r>
              <a:rPr lang="en-US" altLang="zh-TW" b="1" dirty="0" smtClean="0"/>
              <a:t>40</a:t>
            </a:r>
            <a:r>
              <a:rPr lang="zh-TW" altLang="en-US" b="1" dirty="0" smtClean="0"/>
              <a:t>－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＝</a:t>
            </a:r>
            <a:r>
              <a:rPr lang="en-US" altLang="zh-TW" b="1" dirty="0" smtClean="0"/>
              <a:t>36</a:t>
            </a:r>
            <a:endParaRPr lang="en-US" altLang="zh-TW" b="1" dirty="0"/>
          </a:p>
          <a:p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683568" y="1628800"/>
          <a:ext cx="6650037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Equation" r:id="rId3" imgW="3492360" imgH="1346040" progId="">
                  <p:embed/>
                </p:oleObj>
              </mc:Choice>
              <mc:Fallback>
                <p:oleObj name="Equation" r:id="rId3" imgW="349236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628800"/>
                        <a:ext cx="6650037" cy="256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/>
          </p:nvPr>
        </p:nvGraphicFramePr>
        <p:xfrm>
          <a:off x="3051175" y="4292600"/>
          <a:ext cx="332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" name="Equation" r:id="rId5" imgW="1663560" imgH="393480" progId="">
                  <p:embed/>
                </p:oleObj>
              </mc:Choice>
              <mc:Fallback>
                <p:oleObj name="Equation" r:id="rId5" imgW="166356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4292600"/>
                        <a:ext cx="3327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/>
              <a:t>ANOVA</a:t>
            </a:r>
            <a:r>
              <a:rPr lang="zh-TW" altLang="en-US" sz="2800" b="1" dirty="0"/>
              <a:t>表</a:t>
            </a: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-1295400" y="2438400"/>
          <a:ext cx="11887200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文件" r:id="rId3" imgW="5577840" imgH="1098804" progId="Word.Document.8">
                  <p:embed/>
                </p:oleObj>
              </mc:Choice>
              <mc:Fallback>
                <p:oleObj name="文件" r:id="rId3" imgW="5577840" imgH="10988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95400" y="2438400"/>
                        <a:ext cx="11887200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50742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決策法則</a:t>
            </a:r>
            <a:endParaRPr lang="en-US" altLang="zh-TW" sz="2800" b="1" dirty="0"/>
          </a:p>
          <a:p>
            <a:r>
              <a:rPr lang="en-US" altLang="zh-TW" sz="2800" b="1" dirty="0"/>
              <a:t>p </a:t>
            </a:r>
            <a:r>
              <a:rPr lang="zh-TW" altLang="en-US" sz="2800" b="1" dirty="0"/>
              <a:t>值法：若 </a:t>
            </a:r>
            <a:r>
              <a:rPr lang="en-US" altLang="zh-TW" sz="2800" b="1" dirty="0"/>
              <a:t>p </a:t>
            </a:r>
            <a:r>
              <a:rPr lang="zh-TW" altLang="en-US" sz="2800" b="1" dirty="0"/>
              <a:t>值 </a:t>
            </a:r>
            <a:r>
              <a:rPr lang="en-US" altLang="zh-TW" sz="2800" b="1" dirty="0"/>
              <a:t>&lt;</a:t>
            </a:r>
            <a:r>
              <a:rPr lang="zh-TW" altLang="en-US" sz="2800" b="1" dirty="0"/>
              <a:t> </a:t>
            </a:r>
            <a:r>
              <a:rPr lang="el-GR" altLang="zh-TW" sz="2800" b="1" dirty="0" smtClean="0"/>
              <a:t>α</a:t>
            </a:r>
            <a:r>
              <a:rPr lang="en-US" altLang="zh-TW" sz="2800" b="1" dirty="0" smtClean="0"/>
              <a:t>=0.05</a:t>
            </a:r>
            <a:r>
              <a:rPr lang="zh-TW" altLang="el-GR" sz="2800" b="1" dirty="0" smtClean="0"/>
              <a:t>，</a:t>
            </a:r>
            <a:r>
              <a:rPr lang="zh-TW" altLang="en-US" sz="2800" b="1" dirty="0"/>
              <a:t>則拒絕 </a:t>
            </a:r>
            <a:r>
              <a:rPr lang="en-US" altLang="zh-TW" sz="2800" b="1" dirty="0"/>
              <a:t>H</a:t>
            </a:r>
            <a:r>
              <a:rPr lang="en-US" altLang="zh-TW" sz="2800" b="1" baseline="-25000" dirty="0"/>
              <a:t>0</a:t>
            </a:r>
          </a:p>
          <a:p>
            <a:r>
              <a:rPr lang="zh-TW" altLang="en-US" sz="2800" b="1" dirty="0"/>
              <a:t>臨界值法</a:t>
            </a:r>
            <a:r>
              <a:rPr lang="zh-TW" altLang="en-US" sz="2800" b="1" dirty="0" smtClean="0"/>
              <a:t>：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若 </a:t>
            </a:r>
            <a:r>
              <a:rPr lang="en-US" altLang="zh-TW" sz="2800" b="1" dirty="0"/>
              <a:t>F &gt;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F</a:t>
            </a:r>
            <a:r>
              <a:rPr lang="el-GR" altLang="zh-TW" sz="2800" b="1" baseline="-25000" dirty="0"/>
              <a:t>α</a:t>
            </a:r>
            <a:r>
              <a:rPr lang="en-US" altLang="zh-TW" sz="2800" b="1" dirty="0"/>
              <a:t>(k-1, n-k</a:t>
            </a:r>
            <a:r>
              <a:rPr lang="en-US" altLang="zh-TW" sz="2800" b="1" dirty="0" smtClean="0"/>
              <a:t>)=</a:t>
            </a:r>
            <a:r>
              <a:rPr lang="en-US" altLang="zh-TW" sz="2800" b="1" dirty="0"/>
              <a:t> </a:t>
            </a:r>
            <a:r>
              <a:rPr lang="en-US" altLang="zh-TW" sz="2800" b="1" dirty="0" smtClean="0"/>
              <a:t>F</a:t>
            </a:r>
            <a:r>
              <a:rPr lang="en-US" altLang="zh-TW" sz="2800" b="1" baseline="-25000" dirty="0" smtClean="0"/>
              <a:t>0.05</a:t>
            </a:r>
            <a:r>
              <a:rPr lang="en-US" altLang="zh-TW" sz="2800" b="1" dirty="0" smtClean="0"/>
              <a:t>(3, 36)= 2.87</a:t>
            </a:r>
            <a:r>
              <a:rPr lang="zh-TW" altLang="el-GR" sz="2800" b="1" dirty="0" smtClean="0"/>
              <a:t>，</a:t>
            </a:r>
            <a:r>
              <a:rPr lang="zh-TW" altLang="en-US" sz="2800" b="1" dirty="0"/>
              <a:t>則拒絕 </a:t>
            </a:r>
            <a:r>
              <a:rPr lang="en-US" altLang="zh-TW" sz="2800" b="1" dirty="0" smtClean="0"/>
              <a:t>H</a:t>
            </a:r>
            <a:r>
              <a:rPr lang="en-US" altLang="zh-TW" sz="2800" b="1" baseline="-25000" dirty="0" smtClean="0"/>
              <a:t>0</a:t>
            </a:r>
          </a:p>
          <a:p>
            <a:r>
              <a:rPr lang="zh-TW" altLang="en-US" sz="2800" b="1" dirty="0"/>
              <a:t>由於 </a:t>
            </a:r>
            <a:r>
              <a:rPr lang="en-US" altLang="zh-TW" sz="2800" b="1" dirty="0"/>
              <a:t>F</a:t>
            </a:r>
            <a:r>
              <a:rPr lang="zh-TW" altLang="en-US" sz="2800" b="1" dirty="0" smtClean="0"/>
              <a:t>＝</a:t>
            </a:r>
            <a:r>
              <a:rPr lang="en-US" altLang="zh-TW" sz="2800" b="1" dirty="0" smtClean="0"/>
              <a:t>3.49 </a:t>
            </a:r>
            <a:r>
              <a:rPr lang="zh-TW" altLang="en-US" sz="2800" b="1" dirty="0"/>
              <a:t>大於 </a:t>
            </a:r>
            <a:r>
              <a:rPr lang="en-US" altLang="zh-TW" sz="2800" b="1" dirty="0" smtClean="0"/>
              <a:t>2.87</a:t>
            </a:r>
            <a:r>
              <a:rPr lang="zh-TW" altLang="en-US" sz="2800" b="1" dirty="0" smtClean="0"/>
              <a:t>，因此拒絕 </a:t>
            </a:r>
            <a:r>
              <a:rPr lang="en-US" altLang="zh-TW" sz="2800" b="1" dirty="0"/>
              <a:t>H</a:t>
            </a:r>
            <a:r>
              <a:rPr lang="en-US" altLang="zh-TW" sz="2800" b="1" baseline="-25000" dirty="0"/>
              <a:t>0</a:t>
            </a:r>
            <a:r>
              <a:rPr lang="zh-TW" altLang="en-US" sz="2800" b="1" dirty="0"/>
              <a:t>。</a:t>
            </a:r>
          </a:p>
          <a:p>
            <a:r>
              <a:rPr lang="zh-TW" altLang="en-US" sz="2800" b="1" dirty="0"/>
              <a:t>此檢定結果</a:t>
            </a:r>
            <a:r>
              <a:rPr lang="zh-TW" altLang="en-US" sz="2800" b="1" dirty="0" smtClean="0"/>
              <a:t>為</a:t>
            </a:r>
            <a:r>
              <a:rPr lang="zh-TW" altLang="en-US" sz="2800" b="1" dirty="0"/>
              <a:t>四家</a:t>
            </a:r>
            <a:r>
              <a:rPr lang="zh-TW" altLang="en-US" sz="2800" b="1" dirty="0" smtClean="0"/>
              <a:t>廠商</a:t>
            </a:r>
            <a:r>
              <a:rPr lang="zh-TW" altLang="en-US" sz="2800" b="1" dirty="0"/>
              <a:t>輪胎平均壽命</a:t>
            </a:r>
            <a:r>
              <a:rPr lang="zh-TW" altLang="en-US" sz="2800" b="1" dirty="0" smtClean="0"/>
              <a:t>不</a:t>
            </a:r>
            <a:r>
              <a:rPr lang="zh-TW" altLang="en-US" sz="2800" b="1" dirty="0"/>
              <a:t>全相等。換言之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此四家廠商輪胎平均</a:t>
            </a:r>
            <a:r>
              <a:rPr lang="zh-TW" altLang="en-US" sz="2800" b="1" dirty="0" smtClean="0"/>
              <a:t>壽命有</a:t>
            </a:r>
            <a:r>
              <a:rPr lang="zh-TW" altLang="en-US" sz="2800" b="1" dirty="0"/>
              <a:t>顯著差異</a:t>
            </a:r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22262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tire&lt;-read.csv("c:/RData/tire.csv", header=T)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tire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brand life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      A   85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2      A   83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3      A   75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4      A   92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5      A   83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6      A   82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7      A   80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8      A   78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9      A   84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10     A   </a:t>
            </a:r>
            <a:r>
              <a:rPr lang="en-US" altLang="zh-TW" dirty="0" smtClean="0">
                <a:solidFill>
                  <a:srgbClr val="0070C0"/>
                </a:solidFill>
              </a:rPr>
              <a:t>84</a:t>
            </a: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28184" y="2708920"/>
            <a:ext cx="20162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 smtClean="0">
                <a:solidFill>
                  <a:srgbClr val="0070C0"/>
                </a:solidFill>
              </a:rPr>
              <a:t>31     </a:t>
            </a:r>
            <a:r>
              <a:rPr lang="en-US" altLang="zh-TW" sz="2200" dirty="0">
                <a:solidFill>
                  <a:srgbClr val="0070C0"/>
                </a:solidFill>
              </a:rPr>
              <a:t>D   83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32     D   91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33     D   92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34     D   88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35     D   85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36     D   84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37     D   75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38     D   89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39     D   93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40     D   87</a:t>
            </a:r>
          </a:p>
        </p:txBody>
      </p:sp>
      <p:sp>
        <p:nvSpPr>
          <p:cNvPr id="8" name="矩形 7"/>
          <p:cNvSpPr/>
          <p:nvPr/>
        </p:nvSpPr>
        <p:spPr>
          <a:xfrm>
            <a:off x="2237600" y="2670311"/>
            <a:ext cx="17583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solidFill>
                  <a:srgbClr val="0070C0"/>
                </a:solidFill>
              </a:rPr>
              <a:t>11     B   76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12     B   88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13     B   74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14     B   79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15     B   86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16     B   89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17     B   95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18     B   88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19     B   84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20     B   90</a:t>
            </a:r>
          </a:p>
        </p:txBody>
      </p:sp>
      <p:sp>
        <p:nvSpPr>
          <p:cNvPr id="10" name="矩形 9"/>
          <p:cNvSpPr/>
          <p:nvPr/>
        </p:nvSpPr>
        <p:spPr>
          <a:xfrm>
            <a:off x="4236752" y="2692270"/>
            <a:ext cx="16313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solidFill>
                  <a:srgbClr val="0070C0"/>
                </a:solidFill>
              </a:rPr>
              <a:t>21     C   85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22     C   82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23     C   77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24     C   84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25     C   66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26     C   81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27     C   79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28     C   76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29     C   78</a:t>
            </a:r>
          </a:p>
          <a:p>
            <a:r>
              <a:rPr lang="en-US" altLang="zh-TW" sz="2200" dirty="0">
                <a:solidFill>
                  <a:srgbClr val="0070C0"/>
                </a:solidFill>
              </a:rPr>
              <a:t>30     C   83</a:t>
            </a:r>
            <a:endParaRPr lang="zh-TW" alt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865313"/>
            <a:ext cx="8367712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4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attach(tire)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The following objects are masked from tire (</a:t>
            </a:r>
            <a:r>
              <a:rPr lang="en-US" altLang="zh-TW" dirty="0" err="1">
                <a:solidFill>
                  <a:srgbClr val="0070C0"/>
                </a:solidFill>
              </a:rPr>
              <a:t>pos</a:t>
            </a:r>
            <a:r>
              <a:rPr lang="en-US" altLang="zh-TW" dirty="0">
                <a:solidFill>
                  <a:srgbClr val="0070C0"/>
                </a:solidFill>
              </a:rPr>
              <a:t> = 3):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brand, life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str</a:t>
            </a:r>
            <a:r>
              <a:rPr lang="en-US" altLang="zh-TW" dirty="0">
                <a:solidFill>
                  <a:srgbClr val="FF0000"/>
                </a:solidFill>
              </a:rPr>
              <a:t>(tire)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'</a:t>
            </a:r>
            <a:r>
              <a:rPr lang="en-US" altLang="zh-TW" dirty="0" err="1">
                <a:solidFill>
                  <a:srgbClr val="FF0000"/>
                </a:solidFill>
              </a:rPr>
              <a:t>data.frame</a:t>
            </a:r>
            <a:r>
              <a:rPr lang="en-US" altLang="zh-TW" dirty="0">
                <a:solidFill>
                  <a:srgbClr val="FF0000"/>
                </a:solidFill>
              </a:rPr>
              <a:t>':	40 obs. of  2 variables: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brand: </a:t>
            </a:r>
            <a:r>
              <a:rPr lang="en-US" altLang="zh-TW" dirty="0">
                <a:solidFill>
                  <a:srgbClr val="00B050"/>
                </a:solidFill>
              </a:rPr>
              <a:t>Factor</a:t>
            </a:r>
            <a:r>
              <a:rPr lang="en-US" altLang="zh-TW" dirty="0">
                <a:solidFill>
                  <a:srgbClr val="FF0000"/>
                </a:solidFill>
              </a:rPr>
              <a:t> w/ 4 levels "A","B","C","D": 1 1 1 1 1 1 1 1 1 1 ...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life : </a:t>
            </a:r>
            <a:r>
              <a:rPr lang="en-US" altLang="zh-TW" dirty="0" err="1">
                <a:solidFill>
                  <a:srgbClr val="00B05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 85 83 75 92 83 82 80 78 84 84 </a:t>
            </a:r>
            <a:r>
              <a:rPr lang="en-US" altLang="zh-TW" dirty="0" smtClean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detach(tire) </a:t>
            </a:r>
          </a:p>
        </p:txBody>
      </p:sp>
      <p:sp>
        <p:nvSpPr>
          <p:cNvPr id="7" name="矩形 6"/>
          <p:cNvSpPr/>
          <p:nvPr/>
        </p:nvSpPr>
        <p:spPr>
          <a:xfrm>
            <a:off x="2483768" y="357301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Compactly Display the Structure of an Arbitrary R </a:t>
            </a:r>
            <a:r>
              <a:rPr lang="en-US" altLang="zh-TW" dirty="0" smtClean="0"/>
              <a:t>Object</a:t>
            </a:r>
          </a:p>
          <a:p>
            <a:r>
              <a:rPr lang="zh-TW" altLang="en-US" dirty="0" smtClean="0"/>
              <a:t>簡潔地顯示任意</a:t>
            </a:r>
            <a:r>
              <a:rPr lang="en-US" altLang="zh-TW" dirty="0" smtClean="0"/>
              <a:t>R</a:t>
            </a:r>
            <a:r>
              <a:rPr lang="zh-TW" altLang="en-US" dirty="0" smtClean="0"/>
              <a:t>物件的結構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55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tire1</a:t>
            </a:r>
            <a:r>
              <a:rPr lang="en-US" altLang="zh-TW" dirty="0">
                <a:solidFill>
                  <a:srgbClr val="FF0000"/>
                </a:solidFill>
              </a:rPr>
              <a:t>&lt;-read.csv("c:/RData/tire_1.csv", header=T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str</a:t>
            </a:r>
            <a:r>
              <a:rPr lang="en-US" altLang="zh-TW" dirty="0">
                <a:solidFill>
                  <a:srgbClr val="FF0000"/>
                </a:solidFill>
              </a:rPr>
              <a:t>(tire1)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'</a:t>
            </a:r>
            <a:r>
              <a:rPr lang="en-US" altLang="zh-TW" dirty="0" err="1">
                <a:solidFill>
                  <a:srgbClr val="FF0000"/>
                </a:solidFill>
              </a:rPr>
              <a:t>data.frame</a:t>
            </a:r>
            <a:r>
              <a:rPr lang="en-US" altLang="zh-TW" dirty="0">
                <a:solidFill>
                  <a:srgbClr val="FF0000"/>
                </a:solidFill>
              </a:rPr>
              <a:t>':	40 obs. of  2 variables: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brand: </a:t>
            </a:r>
            <a:r>
              <a:rPr lang="en-US" altLang="zh-TW" dirty="0" err="1">
                <a:solidFill>
                  <a:srgbClr val="00B05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 1 1 1 1 1 1 1 1 1 1 ...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life : </a:t>
            </a:r>
            <a:r>
              <a:rPr lang="en-US" altLang="zh-TW" dirty="0" err="1">
                <a:solidFill>
                  <a:srgbClr val="00B05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 85 83 75 92 83 82 80 78 84 84 </a:t>
            </a:r>
            <a:r>
              <a:rPr lang="en-US" altLang="zh-TW" dirty="0" smtClean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smtClean="0">
                <a:solidFill>
                  <a:srgbClr val="FF0000"/>
                </a:solidFill>
              </a:rPr>
              <a:t>tire1$brand1&lt;-</a:t>
            </a:r>
            <a:r>
              <a:rPr lang="en-US" altLang="zh-TW" dirty="0" err="1" smtClean="0">
                <a:solidFill>
                  <a:srgbClr val="00B050"/>
                </a:solidFill>
              </a:rPr>
              <a:t>as.factor</a:t>
            </a:r>
            <a:r>
              <a:rPr lang="en-US" altLang="zh-TW" dirty="0" smtClean="0">
                <a:solidFill>
                  <a:srgbClr val="FF0000"/>
                </a:solidFill>
              </a:rPr>
              <a:t>(tire1$brand1)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str</a:t>
            </a:r>
            <a:r>
              <a:rPr lang="en-US" altLang="zh-TW" dirty="0">
                <a:solidFill>
                  <a:srgbClr val="FF0000"/>
                </a:solidFill>
              </a:rPr>
              <a:t>(tire1)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'</a:t>
            </a:r>
            <a:r>
              <a:rPr lang="en-US" altLang="zh-TW" dirty="0" err="1">
                <a:solidFill>
                  <a:srgbClr val="FF0000"/>
                </a:solidFill>
              </a:rPr>
              <a:t>data.frame</a:t>
            </a:r>
            <a:r>
              <a:rPr lang="en-US" altLang="zh-TW" dirty="0">
                <a:solidFill>
                  <a:srgbClr val="FF0000"/>
                </a:solidFill>
              </a:rPr>
              <a:t>':	40 obs. of  2 variables: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</a:t>
            </a:r>
            <a:r>
              <a:rPr lang="en-US" altLang="zh-TW" dirty="0" smtClean="0">
                <a:solidFill>
                  <a:srgbClr val="FF0000"/>
                </a:solidFill>
              </a:rPr>
              <a:t>brand1: </a:t>
            </a:r>
            <a:r>
              <a:rPr lang="en-US" altLang="zh-TW" dirty="0">
                <a:solidFill>
                  <a:srgbClr val="00B050"/>
                </a:solidFill>
              </a:rPr>
              <a:t>Factor</a:t>
            </a:r>
            <a:r>
              <a:rPr lang="en-US" altLang="zh-TW" dirty="0">
                <a:solidFill>
                  <a:srgbClr val="FF0000"/>
                </a:solidFill>
              </a:rPr>
              <a:t> w/ 4 levels "1","2","3","4": 1 1 1 1 1 1 1 1 1 1 ...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$ life : </a:t>
            </a:r>
            <a:r>
              <a:rPr lang="en-US" altLang="zh-TW" dirty="0" err="1">
                <a:solidFill>
                  <a:srgbClr val="00B05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 85 83 75 92 83 82 80 78 84 84 ...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652120" y="299695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廠牌是數字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662975" y="385393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需將廠牌設定成因子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691680" y="55892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廠牌是因子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44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</a:t>
            </a:r>
            <a:r>
              <a:rPr lang="en-US" altLang="zh-TW" b="1" dirty="0"/>
              <a:t>R</a:t>
            </a:r>
            <a:r>
              <a:rPr lang="zh-TW" altLang="en-US" b="1" dirty="0"/>
              <a:t>範例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tire</a:t>
            </a:r>
            <a:r>
              <a:rPr lang="en-US" altLang="zh-TW" dirty="0">
                <a:solidFill>
                  <a:srgbClr val="FF0000"/>
                </a:solidFill>
              </a:rPr>
              <a:t>&lt;-read.csv("c:/RData/tire.csv", header=T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attach(tire)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table(brand)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brand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A   </a:t>
            </a:r>
            <a:r>
              <a:rPr lang="en-US" altLang="zh-TW" dirty="0">
                <a:solidFill>
                  <a:srgbClr val="0070C0"/>
                </a:solidFill>
              </a:rPr>
              <a:t>B   C  D 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10 </a:t>
            </a:r>
            <a:r>
              <a:rPr lang="en-US" altLang="zh-TW" dirty="0">
                <a:solidFill>
                  <a:srgbClr val="0070C0"/>
                </a:solidFill>
              </a:rPr>
              <a:t>10 10 10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0254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tapply</a:t>
            </a:r>
            <a:r>
              <a:rPr lang="en-US" altLang="zh-TW" dirty="0">
                <a:solidFill>
                  <a:srgbClr val="FF0000"/>
                </a:solidFill>
              </a:rPr>
              <a:t>(life, brand, </a:t>
            </a:r>
            <a:r>
              <a:rPr lang="en-US" altLang="zh-TW" dirty="0">
                <a:solidFill>
                  <a:srgbClr val="00B050"/>
                </a:solidFill>
              </a:rPr>
              <a:t>summary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$A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Min. 1st Qu.  Median    Mean 3rd 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75.0    80.5   </a:t>
            </a:r>
            <a:r>
              <a:rPr lang="en-US" altLang="zh-TW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>
                <a:solidFill>
                  <a:srgbClr val="0070C0"/>
                </a:solidFill>
              </a:rPr>
              <a:t>83.0    </a:t>
            </a:r>
            <a:r>
              <a:rPr lang="en-US" altLang="zh-TW" dirty="0" smtClean="0">
                <a:solidFill>
                  <a:srgbClr val="0070C0"/>
                </a:solidFill>
              </a:rPr>
              <a:t>   82.6    </a:t>
            </a:r>
            <a:r>
              <a:rPr lang="en-US" altLang="zh-TW" dirty="0">
                <a:solidFill>
                  <a:srgbClr val="0070C0"/>
                </a:solidFill>
              </a:rPr>
              <a:t>84.0   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>
                <a:solidFill>
                  <a:srgbClr val="0070C0"/>
                </a:solidFill>
              </a:rPr>
              <a:t>92.0 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$B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Min. 1st Qu.  Median    Mean 3rd 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74.00   80.25   87.00   </a:t>
            </a:r>
            <a:r>
              <a:rPr lang="en-US" altLang="zh-TW" dirty="0" smtClean="0">
                <a:solidFill>
                  <a:srgbClr val="0070C0"/>
                </a:solidFill>
              </a:rPr>
              <a:t>  84.90   </a:t>
            </a:r>
            <a:r>
              <a:rPr lang="en-US" altLang="zh-TW" dirty="0">
                <a:solidFill>
                  <a:srgbClr val="0070C0"/>
                </a:solidFill>
              </a:rPr>
              <a:t>88.75   </a:t>
            </a:r>
            <a:r>
              <a:rPr lang="en-US" altLang="zh-TW" dirty="0" smtClean="0">
                <a:solidFill>
                  <a:srgbClr val="0070C0"/>
                </a:solidFill>
              </a:rPr>
              <a:t> 95.00 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$C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Min. 1st Qu.  Median    Mean 3rd 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66.00   77.25   80.00   </a:t>
            </a:r>
            <a:r>
              <a:rPr lang="en-US" altLang="zh-TW" dirty="0" smtClean="0">
                <a:solidFill>
                  <a:srgbClr val="0070C0"/>
                </a:solidFill>
              </a:rPr>
              <a:t>  79.10   </a:t>
            </a:r>
            <a:r>
              <a:rPr lang="en-US" altLang="zh-TW" dirty="0">
                <a:solidFill>
                  <a:srgbClr val="0070C0"/>
                </a:solidFill>
              </a:rPr>
              <a:t>82.75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en-US" altLang="zh-TW" dirty="0">
                <a:solidFill>
                  <a:srgbClr val="0070C0"/>
                </a:solidFill>
              </a:rPr>
              <a:t>85.00 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$D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Min. 1st Qu.  Median    Mean 3rd 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75.00   84.25   87.50   </a:t>
            </a:r>
            <a:r>
              <a:rPr lang="en-US" altLang="zh-TW" dirty="0" smtClean="0">
                <a:solidFill>
                  <a:srgbClr val="0070C0"/>
                </a:solidFill>
              </a:rPr>
              <a:t>  86.70   </a:t>
            </a:r>
            <a:r>
              <a:rPr lang="en-US" altLang="zh-TW" dirty="0">
                <a:solidFill>
                  <a:srgbClr val="0070C0"/>
                </a:solidFill>
              </a:rPr>
              <a:t>90.50  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>
                <a:solidFill>
                  <a:srgbClr val="0070C0"/>
                </a:solidFill>
              </a:rPr>
              <a:t>93.00 </a:t>
            </a:r>
          </a:p>
        </p:txBody>
      </p:sp>
      <p:sp>
        <p:nvSpPr>
          <p:cNvPr id="6" name="矩形 5"/>
          <p:cNvSpPr/>
          <p:nvPr/>
        </p:nvSpPr>
        <p:spPr>
          <a:xfrm>
            <a:off x="4574954" y="5454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Apply a function to each cell of a ragged array, that is to each (non-empty) group of values given by a unique combination of the levels of certain factors.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63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44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tapply</a:t>
            </a:r>
            <a:r>
              <a:rPr lang="en-US" altLang="zh-TW" dirty="0">
                <a:solidFill>
                  <a:srgbClr val="FF0000"/>
                </a:solidFill>
              </a:rPr>
              <a:t>(life, brand, </a:t>
            </a:r>
            <a:r>
              <a:rPr lang="en-US" altLang="zh-TW" dirty="0" err="1">
                <a:solidFill>
                  <a:srgbClr val="00B050"/>
                </a:solidFill>
              </a:rPr>
              <a:t>sd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 </a:t>
            </a:r>
            <a:r>
              <a:rPr lang="en-US" altLang="zh-TW" dirty="0" smtClean="0">
                <a:solidFill>
                  <a:srgbClr val="0070C0"/>
                </a:solidFill>
              </a:rPr>
              <a:t> A              B             </a:t>
            </a:r>
            <a:r>
              <a:rPr lang="en-US" altLang="zh-TW" dirty="0">
                <a:solidFill>
                  <a:srgbClr val="0070C0"/>
                </a:solidFill>
              </a:rPr>
              <a:t>C        </a:t>
            </a:r>
            <a:r>
              <a:rPr lang="en-US" altLang="zh-TW" dirty="0" smtClean="0">
                <a:solidFill>
                  <a:srgbClr val="0070C0"/>
                </a:solidFill>
              </a:rPr>
              <a:t>     D 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4.526465 6.657494 5.506562 5.313505 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140968"/>
            <a:ext cx="844457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分組的盒子圖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boxplot(</a:t>
            </a:r>
            <a:r>
              <a:rPr lang="en-US" altLang="zh-TW" dirty="0" err="1">
                <a:solidFill>
                  <a:srgbClr val="00B050"/>
                </a:solidFill>
              </a:rPr>
              <a:t>life~brand</a:t>
            </a:r>
            <a:r>
              <a:rPr lang="en-US" altLang="zh-TW" dirty="0">
                <a:solidFill>
                  <a:srgbClr val="FF0000"/>
                </a:solidFill>
              </a:rPr>
              <a:t>, main="tire life by brand",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  </a:t>
            </a:r>
            <a:r>
              <a:rPr lang="en-US" altLang="zh-TW" dirty="0" err="1" smtClean="0">
                <a:solidFill>
                  <a:srgbClr val="FF0000"/>
                </a:solidFill>
              </a:rPr>
              <a:t>xlab</a:t>
            </a:r>
            <a:r>
              <a:rPr lang="en-US" altLang="zh-TW" dirty="0" smtClean="0">
                <a:solidFill>
                  <a:srgbClr val="FF0000"/>
                </a:solidFill>
              </a:rPr>
              <a:t>=“brand”, </a:t>
            </a:r>
            <a:r>
              <a:rPr lang="en-US" altLang="zh-TW" dirty="0" err="1">
                <a:solidFill>
                  <a:srgbClr val="FF0000"/>
                </a:solidFill>
              </a:rPr>
              <a:t>ylab</a:t>
            </a:r>
            <a:r>
              <a:rPr lang="en-US" altLang="zh-TW" dirty="0" smtClean="0">
                <a:solidFill>
                  <a:srgbClr val="FF0000"/>
                </a:solidFill>
              </a:rPr>
              <a:t>=“life”, 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col=</a:t>
            </a:r>
            <a:r>
              <a:rPr lang="en-US" altLang="zh-TW" dirty="0" err="1" smtClean="0">
                <a:solidFill>
                  <a:srgbClr val="FF0000"/>
                </a:solidFill>
              </a:rPr>
              <a:t>terrain.colors</a:t>
            </a:r>
            <a:r>
              <a:rPr lang="en-US" altLang="zh-TW" dirty="0" smtClean="0">
                <a:solidFill>
                  <a:srgbClr val="FF0000"/>
                </a:solidFill>
              </a:rPr>
              <a:t>(4</a:t>
            </a:r>
            <a:r>
              <a:rPr lang="en-US" altLang="zh-TW" dirty="0">
                <a:solidFill>
                  <a:srgbClr val="FF0000"/>
                </a:solidFill>
              </a:rPr>
              <a:t>))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00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分組的盒子圖</a:t>
            </a:r>
            <a:endParaRPr lang="zh-TW" altLang="en-US" b="1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94" y="1700808"/>
            <a:ext cx="634213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76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fit &lt;- </a:t>
            </a:r>
            <a:r>
              <a:rPr lang="en-US" altLang="zh-TW" dirty="0" err="1">
                <a:solidFill>
                  <a:srgbClr val="00B050"/>
                </a:solidFill>
              </a:rPr>
              <a:t>aov</a:t>
            </a:r>
            <a:r>
              <a:rPr lang="en-US" altLang="zh-TW" dirty="0">
                <a:solidFill>
                  <a:srgbClr val="FF0000"/>
                </a:solidFill>
              </a:rPr>
              <a:t>(life ~ brand, data=tire)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fit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en-US" altLang="zh-TW" dirty="0" err="1">
                <a:solidFill>
                  <a:srgbClr val="0070C0"/>
                </a:solidFill>
              </a:rPr>
              <a:t>aov</a:t>
            </a:r>
            <a:r>
              <a:rPr lang="en-US" altLang="zh-TW" dirty="0">
                <a:solidFill>
                  <a:srgbClr val="0070C0"/>
                </a:solidFill>
              </a:rPr>
              <a:t>(formula = life ~ brand, data = tire)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Terms: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             </a:t>
            </a:r>
            <a:r>
              <a:rPr lang="en-US" altLang="zh-TW" dirty="0" smtClean="0">
                <a:solidFill>
                  <a:srgbClr val="0070C0"/>
                </a:solidFill>
              </a:rPr>
              <a:t>            brand   Residuals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Sum of Squares   322.475  1110.300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Deg. of Freedom        3        </a:t>
            </a:r>
            <a:r>
              <a:rPr lang="en-US" altLang="zh-TW" dirty="0" smtClean="0">
                <a:solidFill>
                  <a:srgbClr val="0070C0"/>
                </a:solidFill>
              </a:rPr>
              <a:t>  36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Residual standard error: 5.553527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Estimated effects may be unbalanced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156176" y="4048567"/>
                <a:ext cx="26729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b="1" dirty="0" smtClean="0">
                    <a:solidFill>
                      <a:schemeClr val="accent1"/>
                    </a:solidFill>
                  </a:rPr>
                  <a:t>SSB=322.475</a:t>
                </a:r>
              </a:p>
              <a:p>
                <a:r>
                  <a:rPr lang="en-US" altLang="zh-TW" sz="2800" b="1" dirty="0" smtClean="0">
                    <a:solidFill>
                      <a:schemeClr val="accent1"/>
                    </a:solidFill>
                  </a:rPr>
                  <a:t>SSW=1110.300</a:t>
                </a:r>
              </a:p>
              <a:p>
                <a:r>
                  <a:rPr lang="en-US" altLang="zh-TW" sz="2800" b="1" dirty="0" smtClean="0">
                    <a:solidFill>
                      <a:schemeClr val="accent1"/>
                    </a:solidFill>
                  </a:rPr>
                  <a:t>k-1=4-1=3</a:t>
                </a:r>
              </a:p>
              <a:p>
                <a:r>
                  <a:rPr lang="en-US" altLang="zh-TW" sz="2800" b="1" dirty="0" smtClean="0">
                    <a:solidFill>
                      <a:schemeClr val="accent1"/>
                    </a:solidFill>
                  </a:rPr>
                  <a:t>n-k=40-4=36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Arial Unicode MS" panose="020B0604020202020204" pitchFamily="34" charset="-120"/>
                            <a:cs typeface="Arial Unicode MS" panose="020B0604020202020204" pitchFamily="34" charset="-120"/>
                          </a:rPr>
                        </m:ctrlPr>
                      </m:accPr>
                      <m:e>
                        <m:r>
                          <a:rPr lang="zh-TW" alt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Arial Unicode MS" panose="020B0604020202020204" pitchFamily="34" charset="-120"/>
                            <a:cs typeface="Arial Unicode MS" panose="020B0604020202020204" pitchFamily="34" charset="-120"/>
                          </a:rPr>
                          <m:t>𝝈</m:t>
                        </m:r>
                      </m:e>
                    </m:acc>
                  </m:oMath>
                </a14:m>
                <a:r>
                  <a:rPr lang="en-US" altLang="zh-TW" sz="2800" b="1" dirty="0" smtClean="0">
                    <a:solidFill>
                      <a:schemeClr val="accent1"/>
                    </a:solidFill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=5.553527</a:t>
                </a:r>
                <a:endParaRPr lang="zh-TW" altLang="en-US" sz="2800" b="1" dirty="0">
                  <a:solidFill>
                    <a:schemeClr val="accent1"/>
                  </a:solidFill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048567"/>
                <a:ext cx="2672976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4795" t="-2710" r="-2968" b="-65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5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48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anova</a:t>
            </a:r>
            <a:r>
              <a:rPr lang="en-US" altLang="zh-TW" dirty="0">
                <a:solidFill>
                  <a:srgbClr val="FF0000"/>
                </a:solidFill>
              </a:rPr>
              <a:t>(fit)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Analysis of Variance Table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Response: life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   </a:t>
            </a:r>
            <a:r>
              <a:rPr lang="en-US" altLang="zh-TW" dirty="0" smtClean="0">
                <a:solidFill>
                  <a:srgbClr val="0070C0"/>
                </a:solidFill>
              </a:rPr>
              <a:t>        </a:t>
            </a:r>
            <a:r>
              <a:rPr lang="en-US" altLang="zh-TW" dirty="0" err="1">
                <a:solidFill>
                  <a:srgbClr val="0070C0"/>
                </a:solidFill>
              </a:rPr>
              <a:t>Df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 Sum </a:t>
            </a:r>
            <a:r>
              <a:rPr lang="en-US" altLang="zh-TW" dirty="0" err="1">
                <a:solidFill>
                  <a:srgbClr val="0070C0"/>
                </a:solidFill>
              </a:rPr>
              <a:t>Sq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Mean </a:t>
            </a:r>
            <a:r>
              <a:rPr lang="en-US" altLang="zh-TW" dirty="0" err="1">
                <a:solidFill>
                  <a:srgbClr val="0070C0"/>
                </a:solidFill>
              </a:rPr>
              <a:t>Sq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   F </a:t>
            </a:r>
            <a:r>
              <a:rPr lang="en-US" altLang="zh-TW" dirty="0">
                <a:solidFill>
                  <a:srgbClr val="0070C0"/>
                </a:solidFill>
              </a:rPr>
              <a:t>value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en-US" altLang="zh-TW" dirty="0" err="1" smtClean="0">
                <a:solidFill>
                  <a:srgbClr val="0070C0"/>
                </a:solidFill>
              </a:rPr>
              <a:t>Pr</a:t>
            </a:r>
            <a:r>
              <a:rPr lang="en-US" altLang="zh-TW" dirty="0">
                <a:solidFill>
                  <a:srgbClr val="0070C0"/>
                </a:solidFill>
              </a:rPr>
              <a:t>(&gt;F)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brand      </a:t>
            </a:r>
            <a:r>
              <a:rPr lang="en-US" altLang="zh-TW" dirty="0" smtClean="0">
                <a:solidFill>
                  <a:srgbClr val="0070C0"/>
                </a:solidFill>
              </a:rPr>
              <a:t>   3     322.48     107.492    3.4853   0.02553 </a:t>
            </a:r>
            <a:r>
              <a:rPr lang="en-US" altLang="zh-TW" dirty="0">
                <a:solidFill>
                  <a:srgbClr val="0070C0"/>
                </a:solidFill>
              </a:rPr>
              <a:t>*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Residuals 36 </a:t>
            </a:r>
            <a:r>
              <a:rPr lang="en-US" altLang="zh-TW" dirty="0" smtClean="0">
                <a:solidFill>
                  <a:srgbClr val="0070C0"/>
                </a:solidFill>
              </a:rPr>
              <a:t>  1110.30       30.842                  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---</a:t>
            </a:r>
          </a:p>
          <a:p>
            <a:pPr marL="0" indent="0">
              <a:buNone/>
            </a:pPr>
            <a:r>
              <a:rPr lang="en-US" altLang="zh-TW" dirty="0" err="1">
                <a:solidFill>
                  <a:srgbClr val="0070C0"/>
                </a:solidFill>
              </a:rPr>
              <a:t>Signif</a:t>
            </a:r>
            <a:r>
              <a:rPr lang="en-US" altLang="zh-TW" dirty="0">
                <a:solidFill>
                  <a:srgbClr val="0070C0"/>
                </a:solidFill>
              </a:rPr>
              <a:t>. codes:  0 ‘***’ 0.001 ‘**’ 0.01 ‘*’ 0.05 ‘.’ 0.1 ‘ ’ 1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180" y="1268760"/>
            <a:ext cx="4448175" cy="15716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52800" y="5589240"/>
            <a:ext cx="5334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C0099"/>
                </a:solidFill>
              </a:rPr>
              <a:t>經</a:t>
            </a:r>
            <a:r>
              <a:rPr lang="en-US" altLang="zh-TW" b="1" dirty="0">
                <a:solidFill>
                  <a:srgbClr val="CC0099"/>
                </a:solidFill>
              </a:rPr>
              <a:t>ANOVA</a:t>
            </a:r>
            <a:r>
              <a:rPr lang="zh-TW" altLang="zh-TW" b="1" dirty="0">
                <a:solidFill>
                  <a:srgbClr val="CC0099"/>
                </a:solidFill>
              </a:rPr>
              <a:t> 檢定F</a:t>
            </a:r>
            <a:r>
              <a:rPr lang="zh-TW" altLang="en-US" b="1" dirty="0">
                <a:solidFill>
                  <a:srgbClr val="CC0099"/>
                </a:solidFill>
              </a:rPr>
              <a:t>值為</a:t>
            </a:r>
            <a:r>
              <a:rPr lang="en-US" altLang="zh-TW" b="1" dirty="0">
                <a:solidFill>
                  <a:srgbClr val="CC0099"/>
                </a:solidFill>
              </a:rPr>
              <a:t>3.485</a:t>
            </a:r>
            <a:r>
              <a:rPr lang="zh-TW" altLang="en-US" b="1" dirty="0">
                <a:solidFill>
                  <a:srgbClr val="CC0099"/>
                </a:solidFill>
              </a:rPr>
              <a:t>， </a:t>
            </a:r>
            <a:r>
              <a:rPr lang="en-US" altLang="zh-TW" b="1" dirty="0">
                <a:solidFill>
                  <a:srgbClr val="CC0099"/>
                </a:solidFill>
              </a:rPr>
              <a:t>p-value = </a:t>
            </a:r>
            <a:r>
              <a:rPr lang="en-US" altLang="zh-TW" b="1" dirty="0" smtClean="0">
                <a:solidFill>
                  <a:srgbClr val="CC0099"/>
                </a:solidFill>
              </a:rPr>
              <a:t>0.02553&lt;0.05</a:t>
            </a:r>
            <a:r>
              <a:rPr lang="zh-TW" altLang="en-US" b="1" dirty="0">
                <a:solidFill>
                  <a:srgbClr val="CC0099"/>
                </a:solidFill>
              </a:rPr>
              <a:t>，已達顯著水準，故應拒絕</a:t>
            </a:r>
            <a:r>
              <a:rPr lang="en-US" altLang="zh-TW" b="1" dirty="0">
                <a:solidFill>
                  <a:srgbClr val="CC0099"/>
                </a:solidFill>
              </a:rPr>
              <a:t>H</a:t>
            </a:r>
            <a:r>
              <a:rPr lang="en-US" altLang="zh-TW" b="1" baseline="-25000" dirty="0">
                <a:solidFill>
                  <a:srgbClr val="CC0099"/>
                </a:solidFill>
              </a:rPr>
              <a:t>0</a:t>
            </a:r>
            <a:endParaRPr lang="zh-TW" altLang="en-US" b="1" dirty="0">
              <a:solidFill>
                <a:srgbClr val="CC0099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003399"/>
                </a:solidFill>
              </a:rPr>
              <a:t>即</a:t>
            </a:r>
            <a:r>
              <a:rPr lang="zh-TW" altLang="en-US" b="1" dirty="0">
                <a:solidFill>
                  <a:srgbClr val="000099"/>
                </a:solidFill>
              </a:rPr>
              <a:t>四家廠商輪胎平均壽命不全相等</a:t>
            </a:r>
          </a:p>
        </p:txBody>
      </p:sp>
    </p:spTree>
    <p:extLst>
      <p:ext uri="{BB962C8B-B14F-4D97-AF65-F5344CB8AC3E}">
        <p14:creationId xmlns:p14="http://schemas.microsoft.com/office/powerpoint/2010/main" val="22887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49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model &lt;- </a:t>
            </a:r>
            <a:r>
              <a:rPr lang="en-US" altLang="zh-TW" dirty="0">
                <a:solidFill>
                  <a:srgbClr val="00B050"/>
                </a:solidFill>
              </a:rPr>
              <a:t>lm</a:t>
            </a:r>
            <a:r>
              <a:rPr lang="en-US" altLang="zh-TW" dirty="0">
                <a:solidFill>
                  <a:srgbClr val="FF0000"/>
                </a:solidFill>
              </a:rPr>
              <a:t>(life ~ brand, data=tire)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model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lm(formula = life ~ brand, data = tire)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Coefficients: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(Intercept)       </a:t>
            </a:r>
            <a:r>
              <a:rPr lang="en-US" altLang="zh-TW" dirty="0" err="1">
                <a:solidFill>
                  <a:srgbClr val="0070C0"/>
                </a:solidFill>
              </a:rPr>
              <a:t>brandB</a:t>
            </a:r>
            <a:r>
              <a:rPr lang="en-US" altLang="zh-TW" dirty="0">
                <a:solidFill>
                  <a:srgbClr val="0070C0"/>
                </a:solidFill>
              </a:rPr>
              <a:t>       </a:t>
            </a:r>
            <a:r>
              <a:rPr lang="en-US" altLang="zh-TW" dirty="0" err="1">
                <a:solidFill>
                  <a:srgbClr val="0070C0"/>
                </a:solidFill>
              </a:rPr>
              <a:t>brandC</a:t>
            </a:r>
            <a:r>
              <a:rPr lang="en-US" altLang="zh-TW" dirty="0">
                <a:solidFill>
                  <a:srgbClr val="0070C0"/>
                </a:solidFill>
              </a:rPr>
              <a:t>       </a:t>
            </a:r>
            <a:r>
              <a:rPr lang="en-US" altLang="zh-TW" dirty="0" err="1">
                <a:solidFill>
                  <a:srgbClr val="0070C0"/>
                </a:solidFill>
              </a:rPr>
              <a:t>brandD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 82.6          </a:t>
            </a:r>
            <a:r>
              <a:rPr lang="en-US" altLang="zh-TW" dirty="0" smtClean="0">
                <a:solidFill>
                  <a:srgbClr val="0070C0"/>
                </a:solidFill>
              </a:rPr>
              <a:t>   2.3             -</a:t>
            </a:r>
            <a:r>
              <a:rPr lang="en-US" altLang="zh-TW" dirty="0">
                <a:solidFill>
                  <a:srgbClr val="0070C0"/>
                </a:solidFill>
              </a:rPr>
              <a:t>3.5          </a:t>
            </a:r>
            <a:r>
              <a:rPr lang="en-US" altLang="zh-TW" dirty="0" smtClean="0">
                <a:solidFill>
                  <a:srgbClr val="0070C0"/>
                </a:solidFill>
              </a:rPr>
              <a:t>   4.1 </a:t>
            </a: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93722" y="844034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Fitting Linear Models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83568" y="5949280"/>
                <a:ext cx="6401048" cy="417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000" b="1" i="0" smtClean="0">
                              <a:latin typeface="Cambria Math" panose="02040503050406030204" pitchFamily="18" charset="0"/>
                            </a:rPr>
                            <m:t>𝐥𝐢𝐟𝐞</m:t>
                          </m:r>
                        </m:e>
                      </m:acc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𝟖𝟐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𝟑𝐛𝐫𝐚𝐧𝐝𝐁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𝟓𝐛𝐫𝐚𝐧𝐝𝐂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TW" sz="2000" b="1" i="0" smtClean="0">
                          <a:latin typeface="Cambria Math" panose="02040503050406030204" pitchFamily="18" charset="0"/>
                        </a:rPr>
                        <m:t>𝟏𝐛𝐫𝐚𝐧𝐝𝐃</m:t>
                      </m:r>
                    </m:oMath>
                  </m:oMathPara>
                </a14:m>
                <a:endParaRPr lang="zh-TW" altLang="en-US" sz="2000" b="1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49280"/>
                <a:ext cx="6401048" cy="417102"/>
              </a:xfrm>
              <a:prstGeom prst="rect">
                <a:avLst/>
              </a:prstGeom>
              <a:blipFill rotWithShape="0">
                <a:blip r:embed="rId2"/>
                <a:stretch>
                  <a:fillRect t="-88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841500"/>
            <a:ext cx="86487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</a:t>
            </a:r>
            <a:r>
              <a:rPr lang="zh-TW" altLang="en-US" b="1" dirty="0" smtClean="0"/>
              <a:t>分析</a:t>
            </a:r>
            <a:r>
              <a:rPr lang="en-US" altLang="zh-TW" b="1" dirty="0"/>
              <a:t>R</a:t>
            </a:r>
            <a:r>
              <a:rPr lang="zh-TW" altLang="en-US" b="1" dirty="0" smtClean="0"/>
              <a:t>範例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anova</a:t>
            </a:r>
            <a:r>
              <a:rPr lang="en-US" altLang="zh-TW" dirty="0">
                <a:solidFill>
                  <a:srgbClr val="FF0000"/>
                </a:solidFill>
              </a:rPr>
              <a:t>(model)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Analysis of Variance Table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Response: life</a:t>
            </a:r>
          </a:p>
          <a:p>
            <a:pPr marL="0" indent="0">
              <a:buNone/>
            </a:pPr>
            <a:r>
              <a:rPr lang="en-US" altLang="zh-TW">
                <a:solidFill>
                  <a:srgbClr val="0070C0"/>
                </a:solidFill>
              </a:rPr>
              <a:t> </a:t>
            </a:r>
            <a:r>
              <a:rPr lang="en-US" altLang="zh-TW" smtClean="0">
                <a:solidFill>
                  <a:srgbClr val="0070C0"/>
                </a:solidFill>
              </a:rPr>
              <a:t>                Df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>
                <a:solidFill>
                  <a:srgbClr val="0070C0"/>
                </a:solidFill>
              </a:rPr>
              <a:t>Sum </a:t>
            </a:r>
            <a:r>
              <a:rPr lang="en-US" altLang="zh-TW" dirty="0" err="1">
                <a:solidFill>
                  <a:srgbClr val="0070C0"/>
                </a:solidFill>
              </a:rPr>
              <a:t>Sq</a:t>
            </a:r>
            <a:r>
              <a:rPr lang="en-US" altLang="zh-TW" dirty="0">
                <a:solidFill>
                  <a:srgbClr val="0070C0"/>
                </a:solidFill>
              </a:rPr>
              <a:t>  Mean </a:t>
            </a:r>
            <a:r>
              <a:rPr lang="en-US" altLang="zh-TW" dirty="0" err="1">
                <a:solidFill>
                  <a:srgbClr val="0070C0"/>
                </a:solidFill>
              </a:rPr>
              <a:t>Sq</a:t>
            </a:r>
            <a:r>
              <a:rPr lang="en-US" altLang="zh-TW" dirty="0">
                <a:solidFill>
                  <a:srgbClr val="0070C0"/>
                </a:solidFill>
              </a:rPr>
              <a:t>     F value    </a:t>
            </a:r>
            <a:r>
              <a:rPr lang="en-US" altLang="zh-TW" dirty="0" err="1">
                <a:solidFill>
                  <a:srgbClr val="0070C0"/>
                </a:solidFill>
              </a:rPr>
              <a:t>Pr</a:t>
            </a:r>
            <a:r>
              <a:rPr lang="en-US" altLang="zh-TW" dirty="0">
                <a:solidFill>
                  <a:srgbClr val="0070C0"/>
                </a:solidFill>
              </a:rPr>
              <a:t>(&gt;F)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brand         3     322.48     107.492    3.4853   0.02553 *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Residuals 36   1110.30       30.842                  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---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err="1">
                <a:solidFill>
                  <a:srgbClr val="0070C0"/>
                </a:solidFill>
              </a:rPr>
              <a:t>Signif</a:t>
            </a:r>
            <a:r>
              <a:rPr lang="en-US" altLang="zh-TW" dirty="0">
                <a:solidFill>
                  <a:srgbClr val="0070C0"/>
                </a:solidFill>
              </a:rPr>
              <a:t>. codes:  0 ‘***’ 0.001 ‘**’ 0.01 ‘*’ 0.05 ‘.’ 0.1 ‘ ’ 1</a:t>
            </a:r>
          </a:p>
        </p:txBody>
      </p:sp>
      <p:sp>
        <p:nvSpPr>
          <p:cNvPr id="6" name="矩形 5"/>
          <p:cNvSpPr/>
          <p:nvPr/>
        </p:nvSpPr>
        <p:spPr>
          <a:xfrm>
            <a:off x="3352800" y="5589240"/>
            <a:ext cx="5334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C0099"/>
                </a:solidFill>
              </a:rPr>
              <a:t>經</a:t>
            </a:r>
            <a:r>
              <a:rPr lang="en-US" altLang="zh-TW" b="1" dirty="0">
                <a:solidFill>
                  <a:srgbClr val="CC0099"/>
                </a:solidFill>
              </a:rPr>
              <a:t>ANOVA</a:t>
            </a:r>
            <a:r>
              <a:rPr lang="zh-TW" altLang="zh-TW" b="1" dirty="0">
                <a:solidFill>
                  <a:srgbClr val="CC0099"/>
                </a:solidFill>
              </a:rPr>
              <a:t> 檢定F</a:t>
            </a:r>
            <a:r>
              <a:rPr lang="zh-TW" altLang="en-US" b="1" dirty="0">
                <a:solidFill>
                  <a:srgbClr val="CC0099"/>
                </a:solidFill>
              </a:rPr>
              <a:t>值為</a:t>
            </a:r>
            <a:r>
              <a:rPr lang="en-US" altLang="zh-TW" b="1" dirty="0">
                <a:solidFill>
                  <a:srgbClr val="CC0099"/>
                </a:solidFill>
              </a:rPr>
              <a:t>3.485</a:t>
            </a:r>
            <a:r>
              <a:rPr lang="zh-TW" altLang="en-US" b="1" dirty="0">
                <a:solidFill>
                  <a:srgbClr val="CC0099"/>
                </a:solidFill>
              </a:rPr>
              <a:t>， </a:t>
            </a:r>
            <a:r>
              <a:rPr lang="en-US" altLang="zh-TW" b="1" dirty="0">
                <a:solidFill>
                  <a:srgbClr val="CC0099"/>
                </a:solidFill>
              </a:rPr>
              <a:t>p-value = </a:t>
            </a:r>
            <a:r>
              <a:rPr lang="en-US" altLang="zh-TW" b="1" dirty="0" smtClean="0">
                <a:solidFill>
                  <a:srgbClr val="CC0099"/>
                </a:solidFill>
              </a:rPr>
              <a:t>0.02553&lt;0.05</a:t>
            </a:r>
            <a:r>
              <a:rPr lang="zh-TW" altLang="en-US" b="1" dirty="0">
                <a:solidFill>
                  <a:srgbClr val="CC0099"/>
                </a:solidFill>
              </a:rPr>
              <a:t>，已達顯著水準，故應拒絕</a:t>
            </a:r>
            <a:r>
              <a:rPr lang="en-US" altLang="zh-TW" b="1" dirty="0">
                <a:solidFill>
                  <a:srgbClr val="CC0099"/>
                </a:solidFill>
              </a:rPr>
              <a:t>H</a:t>
            </a:r>
            <a:r>
              <a:rPr lang="en-US" altLang="zh-TW" b="1" baseline="-25000" dirty="0">
                <a:solidFill>
                  <a:srgbClr val="CC0099"/>
                </a:solidFill>
              </a:rPr>
              <a:t>0</a:t>
            </a:r>
            <a:endParaRPr lang="zh-TW" altLang="en-US" b="1" dirty="0">
              <a:solidFill>
                <a:srgbClr val="CC0099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003399"/>
                </a:solidFill>
              </a:rPr>
              <a:t>即</a:t>
            </a:r>
            <a:r>
              <a:rPr lang="zh-TW" altLang="en-US" b="1" dirty="0">
                <a:solidFill>
                  <a:srgbClr val="000099"/>
                </a:solidFill>
              </a:rPr>
              <a:t>四家廠商輪胎平均壽命不全相等</a:t>
            </a:r>
          </a:p>
        </p:txBody>
      </p:sp>
    </p:spTree>
    <p:extLst>
      <p:ext uri="{BB962C8B-B14F-4D97-AF65-F5344CB8AC3E}">
        <p14:creationId xmlns:p14="http://schemas.microsoft.com/office/powerpoint/2010/main" val="16146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費雪 </a:t>
            </a:r>
            <a:r>
              <a:rPr lang="en-US" altLang="zh-TW" b="1" dirty="0"/>
              <a:t>LSD </a:t>
            </a:r>
            <a:r>
              <a:rPr lang="zh-TW" altLang="en-US" b="1" dirty="0"/>
              <a:t>程序</a:t>
            </a:r>
            <a:r>
              <a:rPr lang="en-US" altLang="zh-TW" b="1" dirty="0"/>
              <a:t>(</a:t>
            </a:r>
            <a:r>
              <a:rPr lang="zh-TW" altLang="en-US" b="1" dirty="0"/>
              <a:t>實例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install.packages</a:t>
            </a:r>
            <a:r>
              <a:rPr lang="en-US" altLang="zh-TW" dirty="0">
                <a:solidFill>
                  <a:srgbClr val="FF0000"/>
                </a:solidFill>
              </a:rPr>
              <a:t>("</a:t>
            </a:r>
            <a:r>
              <a:rPr lang="en-US" altLang="zh-TW" dirty="0" err="1">
                <a:solidFill>
                  <a:srgbClr val="FF0000"/>
                </a:solidFill>
              </a:rPr>
              <a:t>agricolae</a:t>
            </a:r>
            <a:r>
              <a:rPr lang="en-US" altLang="zh-TW" dirty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library(</a:t>
            </a:r>
            <a:r>
              <a:rPr lang="en-US" altLang="zh-TW" dirty="0" err="1" smtClean="0">
                <a:solidFill>
                  <a:srgbClr val="FF0000"/>
                </a:solidFill>
              </a:rPr>
              <a:t>agricolae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fit</a:t>
            </a:r>
            <a:r>
              <a:rPr lang="en-US" altLang="zh-TW" dirty="0">
                <a:solidFill>
                  <a:srgbClr val="FF0000"/>
                </a:solidFill>
              </a:rPr>
              <a:t>&lt;-</a:t>
            </a:r>
            <a:r>
              <a:rPr lang="en-US" altLang="zh-TW" dirty="0" err="1">
                <a:solidFill>
                  <a:srgbClr val="00B050"/>
                </a:solidFill>
              </a:rPr>
              <a:t>aov</a:t>
            </a:r>
            <a:r>
              <a:rPr lang="en-US" altLang="zh-TW" dirty="0">
                <a:solidFill>
                  <a:srgbClr val="FF0000"/>
                </a:solidFill>
              </a:rPr>
              <a:t>(life ~ brand, data=tire)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out </a:t>
            </a:r>
            <a:r>
              <a:rPr lang="en-US" altLang="zh-TW" dirty="0">
                <a:solidFill>
                  <a:srgbClr val="FF0000"/>
                </a:solidFill>
              </a:rPr>
              <a:t>&lt;- </a:t>
            </a:r>
            <a:r>
              <a:rPr lang="en-US" altLang="zh-TW" dirty="0" err="1">
                <a:solidFill>
                  <a:srgbClr val="00B050"/>
                </a:solidFill>
              </a:rPr>
              <a:t>LSD.test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fit,"brand</a:t>
            </a:r>
            <a:r>
              <a:rPr lang="en-US" altLang="zh-TW" dirty="0">
                <a:solidFill>
                  <a:srgbClr val="FF0000"/>
                </a:solidFill>
              </a:rPr>
              <a:t>", </a:t>
            </a:r>
            <a:r>
              <a:rPr lang="en-US" altLang="zh-TW" dirty="0" err="1">
                <a:solidFill>
                  <a:srgbClr val="FF0000"/>
                </a:solidFill>
              </a:rPr>
              <a:t>p.adj</a:t>
            </a:r>
            <a:r>
              <a:rPr lang="en-US" altLang="zh-TW" dirty="0">
                <a:solidFill>
                  <a:srgbClr val="FF0000"/>
                </a:solidFill>
              </a:rPr>
              <a:t>="none")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out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$statistics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Mean       CV  </a:t>
            </a:r>
            <a:r>
              <a:rPr lang="en-US" altLang="zh-TW" dirty="0" smtClean="0">
                <a:solidFill>
                  <a:srgbClr val="0070C0"/>
                </a:solidFill>
              </a:rPr>
              <a:t>       </a:t>
            </a:r>
            <a:r>
              <a:rPr lang="en-US" altLang="zh-TW" dirty="0" err="1" smtClean="0">
                <a:solidFill>
                  <a:srgbClr val="0070C0"/>
                </a:solidFill>
              </a:rPr>
              <a:t>MSerror</a:t>
            </a:r>
            <a:r>
              <a:rPr lang="en-US" altLang="zh-TW" dirty="0" smtClean="0">
                <a:solidFill>
                  <a:srgbClr val="0070C0"/>
                </a:solidFill>
              </a:rPr>
              <a:t>      </a:t>
            </a:r>
            <a:r>
              <a:rPr lang="en-US" altLang="zh-TW" dirty="0">
                <a:solidFill>
                  <a:srgbClr val="0070C0"/>
                </a:solidFill>
              </a:rPr>
              <a:t>LSD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83.325 </a:t>
            </a:r>
            <a:r>
              <a:rPr lang="en-US" altLang="zh-TW" dirty="0" smtClean="0">
                <a:solidFill>
                  <a:srgbClr val="0070C0"/>
                </a:solidFill>
              </a:rPr>
              <a:t> 6.664899  30.84167  5.037001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$parameters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Df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ntr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err="1" smtClean="0">
                <a:solidFill>
                  <a:srgbClr val="0070C0"/>
                </a:solidFill>
              </a:rPr>
              <a:t>t.value</a:t>
            </a:r>
            <a:r>
              <a:rPr lang="en-US" altLang="zh-TW" dirty="0" smtClean="0">
                <a:solidFill>
                  <a:srgbClr val="0070C0"/>
                </a:solidFill>
              </a:rPr>
              <a:t>     alpha             test        name.t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36   4 </a:t>
            </a:r>
            <a:r>
              <a:rPr lang="en-US" altLang="zh-TW" dirty="0" smtClean="0">
                <a:solidFill>
                  <a:srgbClr val="0070C0"/>
                </a:solidFill>
              </a:rPr>
              <a:t> 2.028094   0.05       Fisher-LSD    brand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411760" y="5085184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</a:t>
            </a:r>
            <a:r>
              <a:rPr lang="en-US" altLang="zh-TW" baseline="-25000" dirty="0" smtClean="0"/>
              <a:t>0.025,36</a:t>
            </a:r>
            <a:r>
              <a:rPr lang="en-US" altLang="zh-TW" dirty="0" smtClean="0"/>
              <a:t>=2.0208094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051720" y="346312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LSD &lt;- </a:t>
            </a:r>
            <a:r>
              <a:rPr lang="en-US" altLang="zh-TW" dirty="0" err="1"/>
              <a:t>qt</a:t>
            </a:r>
            <a:r>
              <a:rPr lang="en-US" altLang="zh-TW" dirty="0"/>
              <a:t>(1-0.025, 40-4)*</a:t>
            </a:r>
            <a:r>
              <a:rPr lang="en-US" altLang="zh-TW" dirty="0" err="1"/>
              <a:t>sqrt</a:t>
            </a:r>
            <a:r>
              <a:rPr lang="en-US" altLang="zh-TW" dirty="0"/>
              <a:t>(30.84617*(1/10+1/10</a:t>
            </a:r>
            <a:r>
              <a:rPr lang="en-US" altLang="zh-TW" dirty="0" smtClean="0"/>
              <a:t>))=5.037001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364088" y="1958589"/>
                <a:ext cx="3246530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/>
                  <a:t>LSD=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box>
                          <m:box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TW" alt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𝑀𝑆𝑊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958589"/>
                <a:ext cx="3246530" cy="656013"/>
              </a:xfrm>
              <a:prstGeom prst="rect">
                <a:avLst/>
              </a:prstGeom>
              <a:blipFill rotWithShape="0">
                <a:blip r:embed="rId2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9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費雪 </a:t>
            </a:r>
            <a:r>
              <a:rPr lang="en-US" altLang="zh-TW" b="1" dirty="0"/>
              <a:t>LSD </a:t>
            </a:r>
            <a:r>
              <a:rPr lang="zh-TW" altLang="en-US" b="1" dirty="0"/>
              <a:t>程序</a:t>
            </a:r>
            <a:r>
              <a:rPr lang="en-US" altLang="zh-TW" b="1" dirty="0"/>
              <a:t>(</a:t>
            </a:r>
            <a:r>
              <a:rPr lang="zh-TW" altLang="en-US" b="1" dirty="0"/>
              <a:t>實例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$</a:t>
            </a:r>
            <a:r>
              <a:rPr lang="en-US" altLang="zh-TW" dirty="0">
                <a:solidFill>
                  <a:srgbClr val="0070C0"/>
                </a:solidFill>
              </a:rPr>
              <a:t>means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   life       </a:t>
            </a:r>
            <a:r>
              <a:rPr lang="en-US" altLang="zh-TW" dirty="0" err="1" smtClean="0">
                <a:solidFill>
                  <a:srgbClr val="0070C0"/>
                </a:solidFill>
              </a:rPr>
              <a:t>std</a:t>
            </a:r>
            <a:r>
              <a:rPr lang="en-US" altLang="zh-TW" dirty="0" smtClean="0">
                <a:solidFill>
                  <a:srgbClr val="0070C0"/>
                </a:solidFill>
              </a:rPr>
              <a:t>        </a:t>
            </a:r>
            <a:r>
              <a:rPr lang="en-US" altLang="zh-TW" dirty="0">
                <a:solidFill>
                  <a:srgbClr val="0070C0"/>
                </a:solidFill>
              </a:rPr>
              <a:t>r     </a:t>
            </a:r>
            <a:r>
              <a:rPr lang="en-US" altLang="zh-TW" dirty="0" smtClean="0">
                <a:solidFill>
                  <a:srgbClr val="0070C0"/>
                </a:solidFill>
              </a:rPr>
              <a:t> LCL       UCL    Min </a:t>
            </a:r>
            <a:r>
              <a:rPr lang="en-US" altLang="zh-TW" dirty="0">
                <a:solidFill>
                  <a:srgbClr val="0070C0"/>
                </a:solidFill>
              </a:rPr>
              <a:t>Max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A 82.6 4.526465 10 79.0383 86.1617  75  </a:t>
            </a:r>
            <a:r>
              <a:rPr lang="en-US" altLang="zh-TW" dirty="0" smtClean="0">
                <a:solidFill>
                  <a:srgbClr val="0070C0"/>
                </a:solidFill>
              </a:rPr>
              <a:t>  92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B 84.9 6.657494 10 81.3383 88.4617  74  </a:t>
            </a:r>
            <a:r>
              <a:rPr lang="en-US" altLang="zh-TW" dirty="0" smtClean="0">
                <a:solidFill>
                  <a:srgbClr val="0070C0"/>
                </a:solidFill>
              </a:rPr>
              <a:t>  95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C 79.1 5.506562 10 75.5383 82.6617  66 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>
                <a:solidFill>
                  <a:srgbClr val="0070C0"/>
                </a:solidFill>
              </a:rPr>
              <a:t>85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D 86.7 5.313505 10 83.1383 90.2617  75  </a:t>
            </a:r>
            <a:r>
              <a:rPr lang="en-US" altLang="zh-TW" dirty="0" smtClean="0">
                <a:solidFill>
                  <a:srgbClr val="0070C0"/>
                </a:solidFill>
              </a:rPr>
              <a:t>  93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$comparison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NULL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$groups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err="1">
                <a:solidFill>
                  <a:srgbClr val="0070C0"/>
                </a:solidFill>
              </a:rPr>
              <a:t>trt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 means  </a:t>
            </a:r>
            <a:r>
              <a:rPr lang="en-US" altLang="zh-TW" dirty="0">
                <a:solidFill>
                  <a:srgbClr val="0070C0"/>
                </a:solidFill>
              </a:rPr>
              <a:t>M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   D  </a:t>
            </a:r>
            <a:r>
              <a:rPr lang="en-US" altLang="zh-TW" dirty="0" smtClean="0">
                <a:solidFill>
                  <a:srgbClr val="0070C0"/>
                </a:solidFill>
              </a:rPr>
              <a:t>  86.7     </a:t>
            </a:r>
            <a:r>
              <a:rPr lang="en-US" altLang="zh-TW" dirty="0">
                <a:solidFill>
                  <a:srgbClr val="0070C0"/>
                </a:solidFill>
              </a:rPr>
              <a:t>a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2   B  </a:t>
            </a:r>
            <a:r>
              <a:rPr lang="en-US" altLang="zh-TW" dirty="0" smtClean="0">
                <a:solidFill>
                  <a:srgbClr val="0070C0"/>
                </a:solidFill>
              </a:rPr>
              <a:t>  84.9     a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3   A  </a:t>
            </a:r>
            <a:r>
              <a:rPr lang="en-US" altLang="zh-TW" dirty="0" smtClean="0">
                <a:solidFill>
                  <a:srgbClr val="0070C0"/>
                </a:solidFill>
              </a:rPr>
              <a:t>   82.6    ab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4   C  </a:t>
            </a:r>
            <a:r>
              <a:rPr lang="en-US" altLang="zh-TW" dirty="0" smtClean="0">
                <a:solidFill>
                  <a:srgbClr val="0070C0"/>
                </a:solidFill>
              </a:rPr>
              <a:t>  79.1     b</a:t>
            </a:r>
            <a:endParaRPr lang="en-US" altLang="zh-TW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費雪 </a:t>
            </a:r>
            <a:r>
              <a:rPr lang="en-US" altLang="zh-TW" b="1" dirty="0"/>
              <a:t>LSD </a:t>
            </a:r>
            <a:r>
              <a:rPr lang="zh-TW" altLang="en-US" b="1" dirty="0"/>
              <a:t>程序</a:t>
            </a:r>
            <a:r>
              <a:rPr lang="en-US" altLang="zh-TW" b="1" dirty="0"/>
              <a:t>(</a:t>
            </a:r>
            <a:r>
              <a:rPr lang="zh-TW" altLang="en-US" b="1" dirty="0"/>
              <a:t>實例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           D(</a:t>
            </a:r>
            <a:r>
              <a:rPr lang="zh-TW" altLang="en-US" sz="2800" dirty="0"/>
              <a:t>丁</a:t>
            </a:r>
            <a:r>
              <a:rPr lang="en-US" altLang="zh-TW" sz="2800" dirty="0" smtClean="0"/>
              <a:t>)     B(</a:t>
            </a:r>
            <a:r>
              <a:rPr lang="zh-TW" altLang="en-US" sz="2800" dirty="0" smtClean="0"/>
              <a:t>乙</a:t>
            </a:r>
            <a:r>
              <a:rPr lang="en-US" altLang="zh-TW" sz="2800" dirty="0" smtClean="0"/>
              <a:t>)      A(</a:t>
            </a:r>
            <a:r>
              <a:rPr lang="zh-TW" altLang="en-US" sz="2800" dirty="0" smtClean="0"/>
              <a:t>甲</a:t>
            </a:r>
            <a:r>
              <a:rPr lang="en-US" altLang="zh-TW" sz="2800" dirty="0" smtClean="0"/>
              <a:t>)     C(</a:t>
            </a:r>
            <a:r>
              <a:rPr lang="zh-TW" altLang="en-US" sz="2800" dirty="0" smtClean="0"/>
              <a:t>丙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</a:t>
            </a:r>
            <a:r>
              <a:rPr lang="zh-TW" altLang="en-US" sz="2800" dirty="0" smtClean="0"/>
              <a:t>   </a:t>
            </a:r>
            <a:r>
              <a:rPr lang="en-US" altLang="zh-TW" sz="2800" u="sng" dirty="0" smtClean="0"/>
              <a:t>86.7   </a:t>
            </a:r>
            <a:r>
              <a:rPr lang="zh-TW" altLang="en-US" sz="2800" u="sng" dirty="0" smtClean="0"/>
              <a:t>   </a:t>
            </a:r>
            <a:r>
              <a:rPr lang="en-US" altLang="zh-TW" sz="2800" u="sng" dirty="0" smtClean="0"/>
              <a:t>84.9     </a:t>
            </a:r>
            <a:r>
              <a:rPr lang="zh-TW" altLang="en-US" sz="2800" u="sng" dirty="0" smtClean="0"/>
              <a:t>  </a:t>
            </a:r>
            <a:r>
              <a:rPr lang="en-US" altLang="zh-TW" sz="2800" u="sng" dirty="0" smtClean="0"/>
              <a:t>82.6</a:t>
            </a:r>
            <a:r>
              <a:rPr lang="zh-TW" altLang="en-US" sz="2800" u="sng" dirty="0" smtClean="0"/>
              <a:t> </a:t>
            </a:r>
            <a:r>
              <a:rPr lang="zh-TW" altLang="en-US" sz="2800" dirty="0" smtClean="0"/>
              <a:t>      </a:t>
            </a:r>
            <a:r>
              <a:rPr lang="en-US" altLang="zh-TW" sz="2800" dirty="0" smtClean="0"/>
              <a:t>79.1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</a:t>
            </a:r>
            <a:r>
              <a:rPr lang="zh-TW" altLang="en-US" u="sng" dirty="0" smtClean="0"/>
              <a:t>                      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00B050"/>
                </a:solidFill>
              </a:rPr>
              <a:t>Fisher LSD</a:t>
            </a:r>
            <a:r>
              <a:rPr lang="zh-TW" altLang="en-US" sz="2800" b="1" dirty="0">
                <a:solidFill>
                  <a:srgbClr val="00B050"/>
                </a:solidFill>
              </a:rPr>
              <a:t>方法之檢定結果認為廠商</a:t>
            </a:r>
            <a:r>
              <a:rPr lang="zh-TW" altLang="en-US" sz="2800" b="1" dirty="0" smtClean="0">
                <a:solidFill>
                  <a:srgbClr val="00B050"/>
                </a:solidFill>
              </a:rPr>
              <a:t>為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B(</a:t>
            </a:r>
            <a:r>
              <a:rPr lang="zh-TW" altLang="en-US" sz="2800" b="1" dirty="0">
                <a:solidFill>
                  <a:srgbClr val="00B050"/>
                </a:solidFill>
              </a:rPr>
              <a:t>乙</a:t>
            </a:r>
            <a:r>
              <a:rPr lang="en-US" altLang="zh-TW" sz="2800" b="1" dirty="0">
                <a:solidFill>
                  <a:srgbClr val="00B050"/>
                </a:solidFill>
              </a:rPr>
              <a:t>)</a:t>
            </a:r>
            <a:r>
              <a:rPr lang="zh-TW" altLang="en-US" sz="2800" b="1" dirty="0" smtClean="0">
                <a:solidFill>
                  <a:srgbClr val="00B050"/>
                </a:solidFill>
              </a:rPr>
              <a:t>與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C(</a:t>
            </a:r>
            <a:r>
              <a:rPr lang="zh-TW" altLang="en-US" sz="2800" b="1" dirty="0">
                <a:solidFill>
                  <a:srgbClr val="00B050"/>
                </a:solidFill>
              </a:rPr>
              <a:t>丙</a:t>
            </a:r>
            <a:r>
              <a:rPr lang="en-US" altLang="zh-TW" sz="2800" b="1" dirty="0">
                <a:solidFill>
                  <a:srgbClr val="00B050"/>
                </a:solidFill>
              </a:rPr>
              <a:t>)</a:t>
            </a:r>
            <a:r>
              <a:rPr lang="zh-TW" altLang="en-US" sz="2800" b="1" dirty="0">
                <a:solidFill>
                  <a:srgbClr val="00B050"/>
                </a:solidFill>
              </a:rPr>
              <a:t>之輪胎平均壽命呈現顯著差異，廠商</a:t>
            </a:r>
            <a:r>
              <a:rPr lang="zh-TW" altLang="en-US" sz="2800" b="1" dirty="0" smtClean="0">
                <a:solidFill>
                  <a:srgbClr val="00B050"/>
                </a:solidFill>
              </a:rPr>
              <a:t>為</a:t>
            </a:r>
            <a:r>
              <a:rPr lang="en-US" altLang="zh-TW" sz="2800" b="1" dirty="0">
                <a:solidFill>
                  <a:srgbClr val="00B050"/>
                </a:solidFill>
              </a:rPr>
              <a:t>D(</a:t>
            </a:r>
            <a:r>
              <a:rPr lang="zh-TW" altLang="en-US" sz="2800" b="1" dirty="0">
                <a:solidFill>
                  <a:srgbClr val="00B050"/>
                </a:solidFill>
              </a:rPr>
              <a:t>丁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)</a:t>
            </a:r>
            <a:r>
              <a:rPr lang="zh-TW" altLang="en-US" sz="2800" b="1" dirty="0">
                <a:solidFill>
                  <a:srgbClr val="00B050"/>
                </a:solidFill>
              </a:rPr>
              <a:t>與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C(</a:t>
            </a:r>
            <a:r>
              <a:rPr lang="zh-TW" altLang="en-US" sz="2800" b="1" dirty="0">
                <a:solidFill>
                  <a:srgbClr val="00B050"/>
                </a:solidFill>
              </a:rPr>
              <a:t>丙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)</a:t>
            </a:r>
            <a:r>
              <a:rPr lang="zh-TW" altLang="en-US" sz="2800" b="1" dirty="0" smtClean="0">
                <a:solidFill>
                  <a:srgbClr val="00B050"/>
                </a:solidFill>
              </a:rPr>
              <a:t> 之</a:t>
            </a:r>
            <a:r>
              <a:rPr lang="zh-TW" altLang="en-US" sz="2800" b="1" dirty="0">
                <a:solidFill>
                  <a:srgbClr val="00B050"/>
                </a:solidFill>
              </a:rPr>
              <a:t>輪胎平均壽命呈現顯著差異</a:t>
            </a: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00B050"/>
                </a:solidFill>
              </a:rPr>
              <a:t>乙</a:t>
            </a:r>
            <a:r>
              <a:rPr lang="en-US" altLang="zh-TW" sz="2800" b="1" dirty="0">
                <a:solidFill>
                  <a:srgbClr val="00B050"/>
                </a:solidFill>
              </a:rPr>
              <a:t>&gt;</a:t>
            </a:r>
            <a:r>
              <a:rPr lang="zh-TW" altLang="en-US" sz="2800" b="1" dirty="0">
                <a:solidFill>
                  <a:srgbClr val="00B050"/>
                </a:solidFill>
              </a:rPr>
              <a:t>丙</a:t>
            </a:r>
            <a:r>
              <a:rPr lang="en-US" altLang="zh-TW" sz="2800" b="1" dirty="0">
                <a:solidFill>
                  <a:srgbClr val="00B050"/>
                </a:solidFill>
              </a:rPr>
              <a:t>, </a:t>
            </a:r>
            <a:r>
              <a:rPr lang="zh-TW" altLang="en-US" sz="2800" b="1" dirty="0">
                <a:solidFill>
                  <a:srgbClr val="00B050"/>
                </a:solidFill>
              </a:rPr>
              <a:t>丁</a:t>
            </a:r>
            <a:r>
              <a:rPr lang="en-US" altLang="zh-TW" sz="2800" b="1" dirty="0">
                <a:solidFill>
                  <a:srgbClr val="00B050"/>
                </a:solidFill>
              </a:rPr>
              <a:t>&gt;</a:t>
            </a:r>
            <a:r>
              <a:rPr lang="zh-TW" altLang="en-US" sz="2800" b="1" dirty="0">
                <a:solidFill>
                  <a:srgbClr val="00B050"/>
                </a:solidFill>
              </a:rPr>
              <a:t>丙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4355976" y="2708920"/>
            <a:ext cx="21602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Scheffe‘s</a:t>
            </a:r>
            <a:r>
              <a:rPr lang="zh-TW" altLang="en-US" b="1" dirty="0"/>
              <a:t>多重比較法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54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install.packages</a:t>
            </a:r>
            <a:r>
              <a:rPr lang="en-US" altLang="zh-TW" dirty="0">
                <a:solidFill>
                  <a:srgbClr val="FF0000"/>
                </a:solidFill>
              </a:rPr>
              <a:t>("</a:t>
            </a:r>
            <a:r>
              <a:rPr lang="en-US" altLang="zh-TW" dirty="0" err="1">
                <a:solidFill>
                  <a:srgbClr val="FF0000"/>
                </a:solidFill>
              </a:rPr>
              <a:t>agricolae</a:t>
            </a:r>
            <a:r>
              <a:rPr lang="en-US" altLang="zh-TW" dirty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library(</a:t>
            </a:r>
            <a:r>
              <a:rPr lang="en-US" altLang="zh-TW" dirty="0" err="1" smtClean="0">
                <a:solidFill>
                  <a:srgbClr val="FF0000"/>
                </a:solidFill>
              </a:rPr>
              <a:t>agricolae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fit</a:t>
            </a:r>
            <a:r>
              <a:rPr lang="en-US" altLang="zh-TW" dirty="0">
                <a:solidFill>
                  <a:srgbClr val="FF0000"/>
                </a:solidFill>
              </a:rPr>
              <a:t>&lt;-</a:t>
            </a:r>
            <a:r>
              <a:rPr lang="en-US" altLang="zh-TW" dirty="0" err="1">
                <a:solidFill>
                  <a:srgbClr val="00B050"/>
                </a:solidFill>
              </a:rPr>
              <a:t>aov</a:t>
            </a:r>
            <a:r>
              <a:rPr lang="en-US" altLang="zh-TW" dirty="0">
                <a:solidFill>
                  <a:srgbClr val="FF0000"/>
                </a:solidFill>
              </a:rPr>
              <a:t>(life ~ brand, data=tire)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comparison </a:t>
            </a:r>
            <a:r>
              <a:rPr lang="en-US" altLang="zh-TW" dirty="0">
                <a:solidFill>
                  <a:srgbClr val="FF0000"/>
                </a:solidFill>
              </a:rPr>
              <a:t>&lt;- </a:t>
            </a:r>
            <a:r>
              <a:rPr lang="en-US" altLang="zh-TW" dirty="0" err="1">
                <a:solidFill>
                  <a:srgbClr val="00B050"/>
                </a:solidFill>
              </a:rPr>
              <a:t>scheffe.test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fit,"brand</a:t>
            </a:r>
            <a:r>
              <a:rPr lang="en-US" altLang="zh-TW" dirty="0">
                <a:solidFill>
                  <a:srgbClr val="FF0000"/>
                </a:solidFill>
              </a:rPr>
              <a:t>", group=TRUE, console=TRUE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main="Life of tire with different brand")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$statistics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Mean       CV  </a:t>
            </a:r>
            <a:r>
              <a:rPr lang="en-US" altLang="zh-TW" dirty="0" smtClean="0">
                <a:solidFill>
                  <a:srgbClr val="0070C0"/>
                </a:solidFill>
              </a:rPr>
              <a:t>     </a:t>
            </a:r>
            <a:r>
              <a:rPr lang="en-US" altLang="zh-TW" dirty="0" err="1" smtClean="0">
                <a:solidFill>
                  <a:srgbClr val="0070C0"/>
                </a:solidFill>
              </a:rPr>
              <a:t>MSerror</a:t>
            </a:r>
            <a:r>
              <a:rPr lang="en-US" altLang="zh-TW" dirty="0" smtClean="0">
                <a:solidFill>
                  <a:srgbClr val="0070C0"/>
                </a:solidFill>
              </a:rPr>
              <a:t>     </a:t>
            </a:r>
            <a:r>
              <a:rPr lang="en-US" altLang="zh-TW" dirty="0" err="1" smtClean="0">
                <a:solidFill>
                  <a:srgbClr val="0070C0"/>
                </a:solidFill>
              </a:rPr>
              <a:t>CriticalDifference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83.325 6.664899 30.84167           7.282873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$parameters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Df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err="1">
                <a:solidFill>
                  <a:srgbClr val="0070C0"/>
                </a:solidFill>
              </a:rPr>
              <a:t>ntr</a:t>
            </a:r>
            <a:r>
              <a:rPr lang="en-US" altLang="zh-TW" dirty="0">
                <a:solidFill>
                  <a:srgbClr val="0070C0"/>
                </a:solidFill>
              </a:rPr>
              <a:t>        F </a:t>
            </a:r>
            <a:r>
              <a:rPr lang="en-US" altLang="zh-TW" dirty="0" smtClean="0">
                <a:solidFill>
                  <a:srgbClr val="0070C0"/>
                </a:solidFill>
              </a:rPr>
              <a:t>       </a:t>
            </a:r>
            <a:r>
              <a:rPr lang="en-US" altLang="zh-TW" dirty="0" err="1" smtClean="0">
                <a:solidFill>
                  <a:srgbClr val="0070C0"/>
                </a:solidFill>
              </a:rPr>
              <a:t>Scheffe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alpha    </a:t>
            </a:r>
            <a:r>
              <a:rPr lang="en-US" altLang="zh-TW" dirty="0" smtClean="0">
                <a:solidFill>
                  <a:srgbClr val="0070C0"/>
                </a:solidFill>
              </a:rPr>
              <a:t>  test    name.t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36   4 2.866266 2.93237  0.05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en-US" altLang="zh-TW" dirty="0" err="1" smtClean="0">
                <a:solidFill>
                  <a:srgbClr val="0070C0"/>
                </a:solidFill>
              </a:rPr>
              <a:t>Scheffe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en-US" altLang="zh-TW" dirty="0">
                <a:solidFill>
                  <a:srgbClr val="0070C0"/>
                </a:solidFill>
              </a:rPr>
              <a:t>brand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06034"/>
              </p:ext>
            </p:extLst>
          </p:nvPr>
        </p:nvGraphicFramePr>
        <p:xfrm>
          <a:off x="3443535" y="4797152"/>
          <a:ext cx="4176465" cy="71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3" imgW="2869920" imgH="495000" progId="">
                  <p:embed/>
                </p:oleObj>
              </mc:Choice>
              <mc:Fallback>
                <p:oleObj name="Equation" r:id="rId3" imgW="2869920" imgH="49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535" y="4797152"/>
                        <a:ext cx="4176465" cy="7117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11560" y="635649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diff &lt;- </a:t>
            </a:r>
            <a:r>
              <a:rPr lang="en-US" altLang="zh-TW" dirty="0" err="1"/>
              <a:t>sqrt</a:t>
            </a:r>
            <a:r>
              <a:rPr lang="en-US" altLang="zh-TW" dirty="0"/>
              <a:t>((4-1)*</a:t>
            </a:r>
            <a:r>
              <a:rPr lang="en-US" altLang="zh-TW" dirty="0" err="1"/>
              <a:t>qf</a:t>
            </a:r>
            <a:r>
              <a:rPr lang="en-US" altLang="zh-TW" dirty="0"/>
              <a:t>(1-0.05, 4-1, 40-4)*30.84617*(1/10+1/10</a:t>
            </a:r>
            <a:r>
              <a:rPr lang="en-US" altLang="zh-TW" dirty="0" smtClean="0"/>
              <a:t>))=7.282873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3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Scheffe‘s</a:t>
            </a:r>
            <a:r>
              <a:rPr lang="zh-TW" altLang="en-US" b="1" dirty="0"/>
              <a:t>多重比較法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$means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   life      </a:t>
            </a:r>
            <a:r>
              <a:rPr lang="en-US" altLang="zh-TW" dirty="0" err="1">
                <a:solidFill>
                  <a:srgbClr val="0070C0"/>
                </a:solidFill>
              </a:rPr>
              <a:t>std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       </a:t>
            </a:r>
            <a:r>
              <a:rPr lang="en-US" altLang="zh-TW" dirty="0">
                <a:solidFill>
                  <a:srgbClr val="0070C0"/>
                </a:solidFill>
              </a:rPr>
              <a:t>r Min Max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A 82.6 4.526465 10  75  92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B 84.9 6.657494 10  74  95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C 79.1 5.506562 10  66  85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D 86.7 5.313505 10  75  93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$comparison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NULL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$groups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err="1" smtClean="0">
                <a:solidFill>
                  <a:srgbClr val="0070C0"/>
                </a:solidFill>
              </a:rPr>
              <a:t>trt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means  M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   D  </a:t>
            </a:r>
            <a:r>
              <a:rPr lang="en-US" altLang="zh-TW" dirty="0" smtClean="0">
                <a:solidFill>
                  <a:srgbClr val="0070C0"/>
                </a:solidFill>
              </a:rPr>
              <a:t>  86.7    </a:t>
            </a:r>
            <a:r>
              <a:rPr lang="en-US" altLang="zh-TW" dirty="0">
                <a:solidFill>
                  <a:srgbClr val="0070C0"/>
                </a:solidFill>
              </a:rPr>
              <a:t>a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2   B  </a:t>
            </a:r>
            <a:r>
              <a:rPr lang="en-US" altLang="zh-TW" dirty="0" smtClean="0">
                <a:solidFill>
                  <a:srgbClr val="0070C0"/>
                </a:solidFill>
              </a:rPr>
              <a:t>  84.9   ab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3   A  </a:t>
            </a:r>
            <a:r>
              <a:rPr lang="en-US" altLang="zh-TW" dirty="0" smtClean="0">
                <a:solidFill>
                  <a:srgbClr val="0070C0"/>
                </a:solidFill>
              </a:rPr>
              <a:t>  82.6   ab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4   C  </a:t>
            </a:r>
            <a:r>
              <a:rPr lang="en-US" altLang="zh-TW" dirty="0" smtClean="0">
                <a:solidFill>
                  <a:srgbClr val="0070C0"/>
                </a:solidFill>
              </a:rPr>
              <a:t>  79.1    </a:t>
            </a:r>
            <a:r>
              <a:rPr lang="en-US" altLang="zh-TW" dirty="0">
                <a:solidFill>
                  <a:srgbClr val="0070C0"/>
                </a:solidFill>
              </a:rPr>
              <a:t>b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Scheffe‘s</a:t>
            </a:r>
            <a:r>
              <a:rPr lang="zh-TW" altLang="en-US" b="1" dirty="0"/>
              <a:t>多重比較法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           D(</a:t>
            </a:r>
            <a:r>
              <a:rPr lang="zh-TW" altLang="en-US" sz="2800" dirty="0"/>
              <a:t>丁</a:t>
            </a:r>
            <a:r>
              <a:rPr lang="en-US" altLang="zh-TW" sz="2800" dirty="0" smtClean="0"/>
              <a:t>)     B(</a:t>
            </a:r>
            <a:r>
              <a:rPr lang="zh-TW" altLang="en-US" sz="2800" dirty="0" smtClean="0"/>
              <a:t>乙</a:t>
            </a:r>
            <a:r>
              <a:rPr lang="en-US" altLang="zh-TW" sz="2800" dirty="0" smtClean="0"/>
              <a:t>)      A(</a:t>
            </a:r>
            <a:r>
              <a:rPr lang="zh-TW" altLang="en-US" sz="2800" dirty="0" smtClean="0"/>
              <a:t>甲</a:t>
            </a:r>
            <a:r>
              <a:rPr lang="en-US" altLang="zh-TW" sz="2800" dirty="0" smtClean="0"/>
              <a:t>)     C(</a:t>
            </a:r>
            <a:r>
              <a:rPr lang="zh-TW" altLang="en-US" sz="2800" dirty="0" smtClean="0"/>
              <a:t>丙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</a:t>
            </a:r>
            <a:r>
              <a:rPr lang="zh-TW" altLang="en-US" sz="2800" dirty="0" smtClean="0"/>
              <a:t>   </a:t>
            </a:r>
            <a:r>
              <a:rPr lang="en-US" altLang="zh-TW" sz="2800" u="sng" dirty="0" smtClean="0"/>
              <a:t>86.7   </a:t>
            </a:r>
            <a:r>
              <a:rPr lang="zh-TW" altLang="en-US" sz="2800" u="sng" dirty="0" smtClean="0"/>
              <a:t>   </a:t>
            </a:r>
            <a:r>
              <a:rPr lang="en-US" altLang="zh-TW" sz="2800" u="sng" dirty="0" smtClean="0"/>
              <a:t>84.9     </a:t>
            </a:r>
            <a:r>
              <a:rPr lang="zh-TW" altLang="en-US" sz="2800" u="sng" dirty="0" smtClean="0"/>
              <a:t>  </a:t>
            </a:r>
            <a:r>
              <a:rPr lang="en-US" altLang="zh-TW" sz="2800" u="sng" dirty="0" smtClean="0"/>
              <a:t>82.6</a:t>
            </a:r>
            <a:r>
              <a:rPr lang="zh-TW" altLang="en-US" sz="2800" u="sng" dirty="0" smtClean="0"/>
              <a:t> </a:t>
            </a:r>
            <a:r>
              <a:rPr lang="zh-TW" altLang="en-US" sz="2800" dirty="0" smtClean="0"/>
              <a:t>      </a:t>
            </a:r>
            <a:r>
              <a:rPr lang="en-US" altLang="zh-TW" sz="2800" dirty="0" smtClean="0"/>
              <a:t>79.1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</a:t>
            </a:r>
            <a:r>
              <a:rPr lang="zh-TW" altLang="en-US" u="sng" dirty="0" smtClean="0"/>
              <a:t>                      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800" b="1" dirty="0" err="1">
                <a:solidFill>
                  <a:srgbClr val="C00000"/>
                </a:solidFill>
              </a:rPr>
              <a:t>Scheffe</a:t>
            </a:r>
            <a:r>
              <a:rPr lang="zh-TW" altLang="en-US" sz="2800" b="1" dirty="0">
                <a:solidFill>
                  <a:srgbClr val="C00000"/>
                </a:solidFill>
              </a:rPr>
              <a:t>方法之檢定結果認為廠商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為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C(</a:t>
            </a:r>
            <a:r>
              <a:rPr lang="zh-TW" altLang="en-US" sz="2800" b="1" dirty="0">
                <a:solidFill>
                  <a:srgbClr val="C00000"/>
                </a:solidFill>
              </a:rPr>
              <a:t>丙</a:t>
            </a:r>
            <a:r>
              <a:rPr lang="en-US" altLang="zh-TW" sz="2800" b="1" dirty="0">
                <a:solidFill>
                  <a:srgbClr val="C00000"/>
                </a:solidFill>
              </a:rPr>
              <a:t>)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與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D(</a:t>
            </a:r>
            <a:r>
              <a:rPr lang="zh-TW" altLang="en-US" sz="2800" b="1" dirty="0">
                <a:solidFill>
                  <a:srgbClr val="C00000"/>
                </a:solidFill>
              </a:rPr>
              <a:t>丁</a:t>
            </a:r>
            <a:r>
              <a:rPr lang="en-US" altLang="zh-TW" sz="2800" b="1" dirty="0">
                <a:solidFill>
                  <a:srgbClr val="C00000"/>
                </a:solidFill>
              </a:rPr>
              <a:t>)</a:t>
            </a:r>
            <a:r>
              <a:rPr lang="zh-TW" altLang="en-US" sz="2800" b="1" dirty="0">
                <a:solidFill>
                  <a:srgbClr val="C00000"/>
                </a:solidFill>
              </a:rPr>
              <a:t>之輪胎平均壽命呈現顯著差異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</a:rPr>
              <a:t>丁</a:t>
            </a:r>
            <a:r>
              <a:rPr lang="en-US" altLang="zh-TW" sz="2800" b="1" dirty="0">
                <a:solidFill>
                  <a:srgbClr val="C00000"/>
                </a:solidFill>
              </a:rPr>
              <a:t>&gt;</a:t>
            </a:r>
            <a:r>
              <a:rPr lang="zh-TW" altLang="en-US" sz="2800" b="1" dirty="0">
                <a:solidFill>
                  <a:srgbClr val="C00000"/>
                </a:solidFill>
              </a:rPr>
              <a:t>丙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3059832" y="2708920"/>
            <a:ext cx="34563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變異數分析介紹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u="sng" dirty="0">
                <a:latin typeface="+mj-ea"/>
                <a:ea typeface="+mj-ea"/>
              </a:rPr>
              <a:t>變異數分析</a:t>
            </a:r>
            <a:r>
              <a:rPr lang="zh-TW" altLang="en-US" sz="2800" b="1" dirty="0">
                <a:latin typeface="+mj-ea"/>
                <a:ea typeface="+mj-ea"/>
              </a:rPr>
              <a:t>是用來</a:t>
            </a:r>
          </a:p>
          <a:p>
            <a:pPr>
              <a:buNone/>
            </a:pPr>
            <a:r>
              <a:rPr lang="zh-TW" altLang="en-US" sz="2800" b="1" dirty="0">
                <a:latin typeface="+mj-ea"/>
                <a:ea typeface="+mj-ea"/>
              </a:rPr>
              <a:t>    檢定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多組平均數是否相等</a:t>
            </a:r>
            <a:r>
              <a:rPr lang="zh-TW" altLang="en-US" sz="2800" b="1" dirty="0">
                <a:latin typeface="+mj-ea"/>
                <a:ea typeface="+mj-ea"/>
              </a:rPr>
              <a:t>的問題，</a:t>
            </a:r>
          </a:p>
          <a:p>
            <a:pPr marL="0" indent="0">
              <a:buNone/>
            </a:pPr>
            <a:r>
              <a:rPr lang="zh-TW" altLang="en-US" sz="2800" b="1" dirty="0" smtClean="0">
                <a:latin typeface="+mj-ea"/>
                <a:ea typeface="+mj-ea"/>
              </a:rPr>
              <a:t>    不是</a:t>
            </a:r>
            <a:r>
              <a:rPr lang="zh-TW" altLang="en-US" sz="2800" b="1" dirty="0">
                <a:latin typeface="+mj-ea"/>
                <a:ea typeface="+mj-ea"/>
              </a:rPr>
              <a:t>在檢定變異數相等的問題</a:t>
            </a:r>
            <a:r>
              <a:rPr lang="zh-TW" altLang="en-US" sz="2800" dirty="0">
                <a:latin typeface="+mj-ea"/>
                <a:ea typeface="+mj-ea"/>
              </a:rPr>
              <a:t> </a:t>
            </a:r>
            <a:endParaRPr lang="zh-TW" altLang="en-US" sz="2800" dirty="0" smtClean="0">
              <a:latin typeface="+mj-ea"/>
              <a:ea typeface="+mj-ea"/>
            </a:endParaRPr>
          </a:p>
          <a:p>
            <a:r>
              <a:rPr lang="zh-TW" altLang="en-US" sz="2800" b="1" dirty="0">
                <a:latin typeface="+mj-ea"/>
              </a:rPr>
              <a:t>檢定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超過</a:t>
            </a:r>
            <a:r>
              <a:rPr lang="zh-TW" altLang="en-US" sz="2800" b="1" dirty="0">
                <a:solidFill>
                  <a:srgbClr val="C00000"/>
                </a:solidFill>
              </a:rPr>
              <a:t>兩個以上</a:t>
            </a:r>
            <a:r>
              <a:rPr lang="zh-TW" altLang="en-US" sz="2800" b="1" dirty="0"/>
              <a:t>的平均數的考驗。</a:t>
            </a:r>
          </a:p>
          <a:p>
            <a:r>
              <a:rPr lang="zh-TW" altLang="en-US" sz="2800" b="1" dirty="0"/>
              <a:t>運用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F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檢</a:t>
            </a:r>
            <a:r>
              <a:rPr lang="zh-TW" altLang="en-US" sz="2800" b="1" dirty="0" smtClean="0"/>
              <a:t>定來檢定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平均數</a:t>
            </a:r>
            <a:r>
              <a:rPr lang="zh-TW" altLang="en-US" sz="2800" b="1" dirty="0">
                <a:solidFill>
                  <a:srgbClr val="C00000"/>
                </a:solidFill>
              </a:rPr>
              <a:t>間的變異量</a:t>
            </a:r>
            <a:r>
              <a:rPr lang="zh-TW" altLang="en-US" sz="2800" b="1" dirty="0"/>
              <a:t>是否顯著的高於</a:t>
            </a:r>
            <a:r>
              <a:rPr lang="zh-TW" altLang="en-US" sz="2800" b="1" dirty="0">
                <a:solidFill>
                  <a:srgbClr val="C00000"/>
                </a:solidFill>
              </a:rPr>
              <a:t>隨機變異量</a:t>
            </a:r>
            <a:r>
              <a:rPr lang="zh-TW" altLang="en-US" sz="2800" b="1" dirty="0"/>
              <a:t>，又稱為變異數分析。</a:t>
            </a:r>
          </a:p>
          <a:p>
            <a:r>
              <a:rPr lang="zh-TW" altLang="en-US" sz="2800" b="1" dirty="0"/>
              <a:t>平均數間的變異</a:t>
            </a:r>
            <a:r>
              <a:rPr lang="zh-TW" altLang="en-US" sz="2800" b="1" dirty="0" smtClean="0"/>
              <a:t>數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組</a:t>
            </a:r>
            <a:r>
              <a:rPr lang="zh-TW" altLang="en-US" sz="2800" b="1" dirty="0">
                <a:solidFill>
                  <a:srgbClr val="C00000"/>
                </a:solidFill>
              </a:rPr>
              <a:t>間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變異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除</a:t>
            </a:r>
            <a:r>
              <a:rPr lang="zh-TW" altLang="en-US" sz="2800" b="1" dirty="0"/>
              <a:t>以隨機</a:t>
            </a:r>
            <a:r>
              <a:rPr lang="zh-TW" altLang="en-US" sz="2800" b="1" dirty="0" smtClean="0"/>
              <a:t>變異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組內變異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得到</a:t>
            </a:r>
            <a:r>
              <a:rPr lang="zh-TW" altLang="en-US" sz="2800" b="1" dirty="0"/>
              <a:t>的</a:t>
            </a:r>
            <a:r>
              <a:rPr lang="zh-TW" altLang="en-US" sz="2800" b="1" dirty="0" smtClean="0"/>
              <a:t>比值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F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值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來取代平均數差異與隨機差異的</a:t>
            </a:r>
            <a:r>
              <a:rPr lang="zh-TW" altLang="en-US" sz="2800" b="1" dirty="0" smtClean="0"/>
              <a:t>比值</a:t>
            </a:r>
            <a:r>
              <a:rPr lang="en-US" altLang="zh-TW" sz="2800" b="1" dirty="0" smtClean="0"/>
              <a:t>(t</a:t>
            </a:r>
            <a:r>
              <a:rPr lang="zh-TW" altLang="en-US" sz="2800" b="1" dirty="0"/>
              <a:t>或</a:t>
            </a:r>
            <a:r>
              <a:rPr lang="en-US" altLang="zh-TW" sz="2800" b="1" dirty="0"/>
              <a:t>Z</a:t>
            </a:r>
            <a:r>
              <a:rPr lang="zh-TW" altLang="en-US" sz="2800" b="1" dirty="0" smtClean="0"/>
              <a:t>值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59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94184"/>
            <a:ext cx="8153400" cy="990600"/>
          </a:xfrm>
        </p:spPr>
        <p:txBody>
          <a:bodyPr/>
          <a:lstStyle/>
          <a:p>
            <a:r>
              <a:rPr lang="zh-TW" altLang="en-US" b="1" dirty="0" smtClean="0"/>
              <a:t>資料與敘述統計</a:t>
            </a:r>
            <a:endParaRPr lang="zh-TW" altLang="en-US" b="1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b="1" dirty="0"/>
              <a:t>總變異</a:t>
            </a:r>
            <a:r>
              <a:rPr lang="en-US" altLang="zh-TW" sz="2800" b="1" dirty="0"/>
              <a:t>=</a:t>
            </a:r>
            <a:r>
              <a:rPr lang="zh-TW" altLang="en-US" sz="2800" b="1" dirty="0"/>
              <a:t>組間變異</a:t>
            </a:r>
            <a:r>
              <a:rPr lang="en-US" altLang="zh-TW" sz="2800" b="1" dirty="0"/>
              <a:t>+</a:t>
            </a:r>
            <a:r>
              <a:rPr lang="zh-TW" altLang="en-US" sz="2800" b="1" dirty="0"/>
              <a:t>組內</a:t>
            </a:r>
            <a:r>
              <a:rPr lang="zh-TW" altLang="en-US" sz="2800" b="1" dirty="0" smtClean="0"/>
              <a:t>變異</a:t>
            </a:r>
            <a:r>
              <a:rPr lang="en-US" altLang="zh-TW" sz="2800" b="1" dirty="0"/>
              <a:t>(</a:t>
            </a:r>
            <a:r>
              <a:rPr lang="zh-TW" altLang="en-US" sz="2800" b="1" dirty="0"/>
              <a:t>殘差</a:t>
            </a:r>
            <a:r>
              <a:rPr lang="en-US" altLang="zh-TW" sz="2800" b="1" dirty="0" smtClean="0"/>
              <a:t>)</a:t>
            </a:r>
          </a:p>
          <a:p>
            <a:r>
              <a:rPr lang="zh-TW" altLang="en-US" b="1" dirty="0" smtClean="0"/>
              <a:t> </a:t>
            </a:r>
            <a:endParaRPr lang="zh-TW" altLang="en-US" b="1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971600" y="2348880"/>
          <a:ext cx="792087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10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1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10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10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k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11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21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k1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12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22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k2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1n1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x</a:t>
                      </a:r>
                      <a:r>
                        <a:rPr lang="en-US" altLang="zh-TW" b="1" baseline="-25000" dirty="0" smtClean="0"/>
                        <a:t>2n2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err="1" smtClean="0"/>
                        <a:t>x</a:t>
                      </a:r>
                      <a:r>
                        <a:rPr lang="en-US" altLang="zh-TW" b="1" baseline="-25000" dirty="0" err="1" smtClean="0"/>
                        <a:t>knk</a:t>
                      </a:r>
                      <a:endParaRPr lang="zh-TW" altLang="en-US" b="1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樣本數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n</a:t>
                      </a:r>
                      <a:r>
                        <a:rPr lang="en-US" altLang="zh-TW" b="1" baseline="-25000" dirty="0" smtClean="0"/>
                        <a:t>1</a:t>
                      </a:r>
                      <a:endParaRPr lang="zh-TW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n</a:t>
                      </a:r>
                      <a:r>
                        <a:rPr lang="en-US" altLang="zh-TW" b="1" baseline="-25000" dirty="0" smtClean="0"/>
                        <a:t>2</a:t>
                      </a:r>
                      <a:endParaRPr lang="zh-TW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err="1" smtClean="0"/>
                        <a:t>n</a:t>
                      </a:r>
                      <a:r>
                        <a:rPr lang="en-US" altLang="zh-TW" b="1" baseline="-25000" dirty="0" err="1" smtClean="0"/>
                        <a:t>k</a:t>
                      </a:r>
                      <a:endParaRPr lang="zh-TW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n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總樣本數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樣本平均數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總平均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樣本變異數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/>
          </p:nvPr>
        </p:nvGraphicFramePr>
        <p:xfrm>
          <a:off x="2987824" y="4545125"/>
          <a:ext cx="288032" cy="43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" name="Equation" r:id="rId3" imgW="152334" imgH="228501" progId="">
                  <p:embed/>
                </p:oleObj>
              </mc:Choice>
              <mc:Fallback>
                <p:oleObj name="Equation" r:id="rId3" imgW="152334" imgH="2285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545125"/>
                        <a:ext cx="288032" cy="432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/>
          </p:nvPr>
        </p:nvGraphicFramePr>
        <p:xfrm>
          <a:off x="4056063" y="4581525"/>
          <a:ext cx="3127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" name="Equation" r:id="rId5" imgW="164880" imgH="228600" progId="">
                  <p:embed/>
                </p:oleObj>
              </mc:Choice>
              <mc:Fallback>
                <p:oleObj name="Equation" r:id="rId5" imgW="16488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4581525"/>
                        <a:ext cx="3127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/>
          </p:nvPr>
        </p:nvGraphicFramePr>
        <p:xfrm>
          <a:off x="6072188" y="4581525"/>
          <a:ext cx="314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" name="Equation" r:id="rId7" imgW="164880" imgH="228600" progId="">
                  <p:embed/>
                </p:oleObj>
              </mc:Choice>
              <mc:Fallback>
                <p:oleObj name="Equation" r:id="rId7" imgW="16488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4581525"/>
                        <a:ext cx="3143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/>
          </p:nvPr>
        </p:nvGraphicFramePr>
        <p:xfrm>
          <a:off x="7164288" y="4581128"/>
          <a:ext cx="288032" cy="384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" name="Equation" r:id="rId9" imgW="139639" imgH="190417" progId="">
                  <p:embed/>
                </p:oleObj>
              </mc:Choice>
              <mc:Fallback>
                <p:oleObj name="Equation" r:id="rId9" imgW="139639" imgH="19041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581128"/>
                        <a:ext cx="288032" cy="384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/>
          </p:nvPr>
        </p:nvGraphicFramePr>
        <p:xfrm>
          <a:off x="2987824" y="4915485"/>
          <a:ext cx="288031" cy="420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" name="Equation" r:id="rId11" imgW="164880" imgH="241200" progId="">
                  <p:embed/>
                </p:oleObj>
              </mc:Choice>
              <mc:Fallback>
                <p:oleObj name="Equation" r:id="rId11" imgW="16488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915485"/>
                        <a:ext cx="288031" cy="420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/>
          </p:nvPr>
        </p:nvGraphicFramePr>
        <p:xfrm>
          <a:off x="4067051" y="4941168"/>
          <a:ext cx="288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1" name="Equation" r:id="rId13" imgW="164880" imgH="241200" progId="">
                  <p:embed/>
                </p:oleObj>
              </mc:Choice>
              <mc:Fallback>
                <p:oleObj name="Equation" r:id="rId13" imgW="16488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051" y="4941168"/>
                        <a:ext cx="2889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/>
          </p:nvPr>
        </p:nvGraphicFramePr>
        <p:xfrm>
          <a:off x="6083275" y="4950941"/>
          <a:ext cx="288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" name="Equation" r:id="rId15" imgW="164880" imgH="241200" progId="">
                  <p:embed/>
                </p:oleObj>
              </mc:Choice>
              <mc:Fallback>
                <p:oleObj name="Equation" r:id="rId15" imgW="16488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275" y="4950941"/>
                        <a:ext cx="2889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/>
          </p:nvPr>
        </p:nvGraphicFramePr>
        <p:xfrm>
          <a:off x="971600" y="5227637"/>
          <a:ext cx="1584325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" name="Equation" r:id="rId17" imgW="660113" imgH="672808" progId="">
                  <p:embed/>
                </p:oleObj>
              </mc:Choice>
              <mc:Fallback>
                <p:oleObj name="Equation" r:id="rId17" imgW="660113" imgH="6728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27637"/>
                        <a:ext cx="1584325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/>
          </p:nvPr>
        </p:nvGraphicFramePr>
        <p:xfrm>
          <a:off x="2987824" y="5202237"/>
          <a:ext cx="268287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" name="Equation" r:id="rId19" imgW="1091726" imgH="672808" progId="">
                  <p:embed/>
                </p:oleObj>
              </mc:Choice>
              <mc:Fallback>
                <p:oleObj name="Equation" r:id="rId19" imgW="1091726" imgH="6728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202237"/>
                        <a:ext cx="2682875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/>
          <p:cNvSpPr/>
          <p:nvPr/>
        </p:nvSpPr>
        <p:spPr>
          <a:xfrm>
            <a:off x="4211513" y="802122"/>
            <a:ext cx="4735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 smtClean="0"/>
              <a:t>n</a:t>
            </a:r>
            <a:r>
              <a:rPr lang="en-US" altLang="zh-TW" sz="2400" i="1" baseline="-25000" dirty="0" smtClean="0"/>
              <a:t> </a:t>
            </a:r>
            <a:r>
              <a:rPr lang="en-US" altLang="zh-TW" sz="2400" dirty="0" smtClean="0"/>
              <a:t> = </a:t>
            </a:r>
            <a:r>
              <a:rPr lang="en-US" altLang="zh-TW" sz="2400" i="1" dirty="0" smtClean="0"/>
              <a:t>n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+ </a:t>
            </a:r>
            <a:r>
              <a:rPr lang="en-US" altLang="zh-TW" sz="2400" i="1" dirty="0" smtClean="0"/>
              <a:t>n</a:t>
            </a:r>
            <a:r>
              <a:rPr lang="en-US" altLang="zh-TW" sz="2400" baseline="-25000" dirty="0" smtClean="0"/>
              <a:t>2 </a:t>
            </a:r>
            <a:r>
              <a:rPr lang="en-US" altLang="zh-TW" sz="2400" dirty="0" smtClean="0"/>
              <a:t> +. . . + </a:t>
            </a:r>
            <a:r>
              <a:rPr lang="en-US" altLang="zh-TW" sz="2400" i="1" dirty="0" err="1" smtClean="0"/>
              <a:t>n</a:t>
            </a:r>
            <a:r>
              <a:rPr lang="en-US" altLang="zh-TW" sz="2400" i="1" baseline="-25000" dirty="0" err="1" smtClean="0"/>
              <a:t>k</a:t>
            </a:r>
            <a:r>
              <a:rPr lang="en-US" altLang="zh-TW" sz="2400" i="1" baseline="-25000" dirty="0" smtClean="0"/>
              <a:t> </a:t>
            </a:r>
            <a:r>
              <a:rPr lang="en-US" altLang="zh-TW" sz="2400" dirty="0" smtClean="0"/>
              <a:t> </a:t>
            </a:r>
            <a:r>
              <a:rPr lang="zh-TW" altLang="en-US" sz="2400" b="1" dirty="0" smtClean="0"/>
              <a:t>是總樣本數</a:t>
            </a:r>
            <a:endParaRPr lang="en-US" altLang="zh-TW" sz="2400" b="1" i="1" baseline="-25000" dirty="0"/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378267"/>
              </p:ext>
            </p:extLst>
          </p:nvPr>
        </p:nvGraphicFramePr>
        <p:xfrm>
          <a:off x="6892379" y="5416580"/>
          <a:ext cx="15890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" name="Equation" r:id="rId21" imgW="825500" imgH="673100" progId="">
                  <p:embed/>
                </p:oleObj>
              </mc:Choice>
              <mc:Fallback>
                <p:oleObj name="Equation" r:id="rId21" imgW="825500" imgH="673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379" y="5416580"/>
                        <a:ext cx="15890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8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變異的來源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800" b="1" dirty="0"/>
              <a:t>ANOVA</a:t>
            </a:r>
            <a:r>
              <a:rPr lang="zh-TW" altLang="en-US" sz="2800" b="1" dirty="0"/>
              <a:t>將</a:t>
            </a:r>
            <a:r>
              <a:rPr lang="zh-TW" altLang="en-US" sz="2800" b="1" dirty="0">
                <a:solidFill>
                  <a:srgbClr val="C00000"/>
                </a:solidFill>
              </a:rPr>
              <a:t>總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變異</a:t>
            </a:r>
            <a:r>
              <a:rPr lang="en-US" altLang="zh-TW" sz="2800" b="1" dirty="0" smtClean="0"/>
              <a:t>(total variation)</a:t>
            </a:r>
            <a:r>
              <a:rPr lang="zh-TW" altLang="en-US" sz="2800" b="1" dirty="0" smtClean="0"/>
              <a:t>劃分成兩</a:t>
            </a:r>
            <a:r>
              <a:rPr lang="zh-TW" altLang="en-US" sz="2800" b="1" dirty="0"/>
              <a:t>部份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r>
              <a:rPr lang="zh-TW" altLang="en-US" sz="2800" b="1" dirty="0"/>
              <a:t>實驗變數的</a:t>
            </a:r>
            <a:r>
              <a:rPr lang="zh-TW" altLang="en-US" sz="2800" b="1" dirty="0" smtClean="0"/>
              <a:t>變異</a:t>
            </a:r>
            <a:r>
              <a:rPr lang="en-US" altLang="zh-TW" sz="2800" b="1" dirty="0" smtClean="0"/>
              <a:t>(treatment variation</a:t>
            </a:r>
            <a:r>
              <a:rPr lang="en-US" altLang="zh-TW" sz="2800" b="1" dirty="0"/>
              <a:t>)</a:t>
            </a:r>
            <a:r>
              <a:rPr lang="zh-TW" altLang="en-US" sz="2800" b="1" dirty="0" smtClean="0"/>
              <a:t>：衡量</a:t>
            </a:r>
            <a:r>
              <a:rPr lang="zh-TW" altLang="en-US" sz="2800" b="1" dirty="0"/>
              <a:t>在不同的實驗</a:t>
            </a:r>
            <a:r>
              <a:rPr lang="zh-TW" altLang="en-US" sz="2800" b="1" dirty="0" smtClean="0"/>
              <a:t>變數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即解釋變數</a:t>
            </a:r>
            <a:r>
              <a:rPr lang="en-US" altLang="zh-TW" sz="2800" b="1" dirty="0"/>
              <a:t>)</a:t>
            </a:r>
            <a:r>
              <a:rPr lang="zh-TW" altLang="en-US" sz="2800" b="1" dirty="0" smtClean="0"/>
              <a:t>水準</a:t>
            </a:r>
            <a:r>
              <a:rPr lang="zh-TW" altLang="en-US" sz="2800" b="1" dirty="0"/>
              <a:t>下樣本結果的差異，亦稱「</a:t>
            </a:r>
            <a:r>
              <a:rPr lang="zh-TW" altLang="en-US" sz="2800" b="1" dirty="0">
                <a:solidFill>
                  <a:srgbClr val="C00000"/>
                </a:solidFill>
              </a:rPr>
              <a:t>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間變異</a:t>
            </a:r>
            <a:r>
              <a:rPr lang="zh-TW" altLang="en-US" sz="2800" b="1" dirty="0" smtClean="0"/>
              <a:t>」</a:t>
            </a:r>
            <a:r>
              <a:rPr lang="en-US" altLang="zh-TW" sz="2800" b="1" dirty="0" smtClean="0"/>
              <a:t>(between-groups variation</a:t>
            </a:r>
            <a:r>
              <a:rPr lang="en-US" altLang="zh-TW" sz="2800" b="1" dirty="0"/>
              <a:t>)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誤差</a:t>
            </a:r>
            <a:r>
              <a:rPr lang="en-US" altLang="zh-TW" sz="2800" b="1" dirty="0" smtClean="0"/>
              <a:t>(error</a:t>
            </a:r>
            <a:r>
              <a:rPr lang="en-US" altLang="zh-TW" sz="2800" b="1" dirty="0"/>
              <a:t>)</a:t>
            </a:r>
            <a:r>
              <a:rPr lang="zh-TW" altLang="en-US" sz="2800" b="1" dirty="0" smtClean="0"/>
              <a:t>：衡量</a:t>
            </a:r>
            <a:r>
              <a:rPr lang="zh-TW" altLang="en-US" sz="2800" b="1" dirty="0"/>
              <a:t>在個別樣本組內觀察值的變化，亦</a:t>
            </a:r>
            <a:r>
              <a:rPr lang="zh-TW" altLang="en-US" sz="2800" b="1" dirty="0" smtClean="0"/>
              <a:t>稱「</a:t>
            </a:r>
            <a:r>
              <a:rPr lang="zh-TW" altLang="en-US" sz="2800" b="1" dirty="0">
                <a:solidFill>
                  <a:srgbClr val="C00000"/>
                </a:solidFill>
              </a:rPr>
              <a:t>組內變異</a:t>
            </a:r>
            <a:r>
              <a:rPr lang="zh-TW" altLang="en-US" sz="2800" b="1" dirty="0" smtClean="0"/>
              <a:t>」</a:t>
            </a:r>
            <a:r>
              <a:rPr lang="en-US" altLang="zh-TW" sz="2800" b="1" dirty="0" smtClean="0"/>
              <a:t>(within-groups variation)</a:t>
            </a:r>
            <a:r>
              <a:rPr lang="zh-TW" altLang="en-US" sz="2800" b="1" dirty="0" smtClean="0"/>
              <a:t>。</a:t>
            </a:r>
            <a:endParaRPr lang="zh-TW" altLang="en-US" sz="2800" b="1" dirty="0"/>
          </a:p>
          <a:p>
            <a:endParaRPr lang="zh-TW" altLang="en-US" b="1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23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2018/5/23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/>
              <a:t>SSB</a:t>
            </a:r>
            <a:r>
              <a:rPr lang="zh-TW" altLang="en-US" sz="2800" b="1" dirty="0" smtClean="0"/>
              <a:t>代表</a:t>
            </a:r>
            <a:r>
              <a:rPr lang="zh-TW" altLang="en-US" sz="2800" b="1" dirty="0">
                <a:solidFill>
                  <a:srgbClr val="C00000"/>
                </a:solidFill>
              </a:rPr>
              <a:t>組間</a:t>
            </a:r>
            <a:r>
              <a:rPr lang="zh-TW" altLang="en-US" sz="2800" b="1" dirty="0"/>
              <a:t>變異平方</a:t>
            </a:r>
            <a:r>
              <a:rPr lang="zh-TW" altLang="en-US" sz="2800" b="1" dirty="0" smtClean="0"/>
              <a:t>和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(</a:t>
            </a:r>
            <a:r>
              <a:rPr lang="en-US" altLang="zh-TW" sz="2800" b="1" dirty="0"/>
              <a:t>Sum of squares between </a:t>
            </a:r>
            <a:r>
              <a:rPr lang="en-US" altLang="zh-TW" sz="2800" b="1" dirty="0" smtClean="0"/>
              <a:t>groups)</a:t>
            </a:r>
          </a:p>
          <a:p>
            <a:pPr marL="0" indent="0">
              <a:buNone/>
            </a:pPr>
            <a:endParaRPr lang="en-US" altLang="zh-TW" sz="2800" b="1" dirty="0"/>
          </a:p>
          <a:p>
            <a:pPr marL="0" indent="0">
              <a:buNone/>
            </a:pPr>
            <a:endParaRPr lang="en-US" altLang="zh-TW" sz="2800" b="1" dirty="0" smtClean="0"/>
          </a:p>
          <a:p>
            <a:r>
              <a:rPr lang="en-US" altLang="zh-TW" sz="2800" b="1" dirty="0" smtClean="0"/>
              <a:t>SSW</a:t>
            </a:r>
            <a:r>
              <a:rPr lang="zh-TW" altLang="en-US" sz="2800" b="1" dirty="0" smtClean="0"/>
              <a:t>代表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組內</a:t>
            </a:r>
            <a:r>
              <a:rPr lang="zh-TW" altLang="en-US" sz="2800" b="1" dirty="0" smtClean="0"/>
              <a:t>變異</a:t>
            </a:r>
            <a:r>
              <a:rPr lang="zh-TW" altLang="en-US" sz="2800" b="1" dirty="0"/>
              <a:t>平方和</a:t>
            </a:r>
            <a:endParaRPr lang="en-US" altLang="zh-TW" sz="2800" b="1" dirty="0"/>
          </a:p>
          <a:p>
            <a:pPr marL="0" indent="0">
              <a:buNone/>
            </a:pPr>
            <a:r>
              <a:rPr lang="en-US" altLang="zh-TW" sz="2800" b="1" dirty="0"/>
              <a:t>   (Sum of squares </a:t>
            </a:r>
            <a:r>
              <a:rPr lang="en-US" altLang="zh-TW" sz="2800" b="1" dirty="0" smtClean="0"/>
              <a:t>within </a:t>
            </a:r>
            <a:r>
              <a:rPr lang="en-US" altLang="zh-TW" sz="2800" b="1" dirty="0"/>
              <a:t>groups)</a:t>
            </a:r>
            <a:endParaRPr lang="zh-TW" altLang="en-US" sz="2800" b="1" dirty="0"/>
          </a:p>
          <a:p>
            <a:pPr marL="0" indent="0">
              <a:buNone/>
            </a:pPr>
            <a:endParaRPr lang="zh-TW" altLang="en-US" sz="28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962684"/>
              </p:ext>
            </p:extLst>
          </p:nvPr>
        </p:nvGraphicFramePr>
        <p:xfrm>
          <a:off x="1691680" y="2516283"/>
          <a:ext cx="3194663" cy="110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3" imgW="1434477" imgH="495085" progId="">
                  <p:embed/>
                </p:oleObj>
              </mc:Choice>
              <mc:Fallback>
                <p:oleObj name="Equation" r:id="rId3" imgW="1434477" imgH="4950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16283"/>
                        <a:ext cx="3194663" cy="1100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10188"/>
              </p:ext>
            </p:extLst>
          </p:nvPr>
        </p:nvGraphicFramePr>
        <p:xfrm>
          <a:off x="1691680" y="5243030"/>
          <a:ext cx="3096343" cy="106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5" imgW="1434477" imgH="495085" progId="">
                  <p:embed/>
                </p:oleObj>
              </mc:Choice>
              <mc:Fallback>
                <p:oleObj name="Equation" r:id="rId5" imgW="1434477" imgH="4950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243030"/>
                        <a:ext cx="3096343" cy="1066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1898"/>
              </p:ext>
            </p:extLst>
          </p:nvPr>
        </p:nvGraphicFramePr>
        <p:xfrm>
          <a:off x="5148064" y="4725144"/>
          <a:ext cx="268287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7" imgW="1091726" imgH="672808" progId="">
                  <p:embed/>
                </p:oleObj>
              </mc:Choice>
              <mc:Fallback>
                <p:oleObj name="Equation" r:id="rId7" imgW="1091726" imgH="6728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725144"/>
                        <a:ext cx="2682875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9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1801</TotalTime>
  <Words>2707</Words>
  <Application>Microsoft Office PowerPoint</Application>
  <PresentationFormat>如螢幕大小 (4:3)</PresentationFormat>
  <Paragraphs>579</Paragraphs>
  <Slides>57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57</vt:i4>
      </vt:variant>
    </vt:vector>
  </HeadingPairs>
  <TitlesOfParts>
    <vt:vector size="70" baseType="lpstr">
      <vt:lpstr>Arial Unicode MS</vt:lpstr>
      <vt:lpstr>微軟正黑體</vt:lpstr>
      <vt:lpstr>新細明體</vt:lpstr>
      <vt:lpstr>Arial</vt:lpstr>
      <vt:lpstr>Book Antiqua</vt:lpstr>
      <vt:lpstr>Cambria Math</vt:lpstr>
      <vt:lpstr>Symbol</vt:lpstr>
      <vt:lpstr>Times New Roman</vt:lpstr>
      <vt:lpstr>Wingdings</vt:lpstr>
      <vt:lpstr>清晰度</vt:lpstr>
      <vt:lpstr>Equation</vt:lpstr>
      <vt:lpstr>Document</vt:lpstr>
      <vt:lpstr>文件</vt:lpstr>
      <vt:lpstr>R教學</vt:lpstr>
      <vt:lpstr>變異數分析介紹</vt:lpstr>
      <vt:lpstr>變異數分析的對資料的假設</vt:lpstr>
      <vt:lpstr>PowerPoint 簡報</vt:lpstr>
      <vt:lpstr>PowerPoint 簡報</vt:lpstr>
      <vt:lpstr>變異數分析介紹</vt:lpstr>
      <vt:lpstr>資料與敘述統計</vt:lpstr>
      <vt:lpstr>變異的來源</vt:lpstr>
      <vt:lpstr>PowerPoint 簡報</vt:lpstr>
      <vt:lpstr>母體變異數之處理間(組間)估計值</vt:lpstr>
      <vt:lpstr>母體變異數之處理內(組內)估計值</vt:lpstr>
      <vt:lpstr>比較變異數之估計值：F 檢定</vt:lpstr>
      <vt:lpstr>PowerPoint 簡報</vt:lpstr>
      <vt:lpstr>PowerPoint 簡報</vt:lpstr>
      <vt:lpstr>ANOVA表</vt:lpstr>
      <vt:lpstr>PowerPoint 簡報</vt:lpstr>
      <vt:lpstr>多重比較程序</vt:lpstr>
      <vt:lpstr>事後比較</vt:lpstr>
      <vt:lpstr>費雪 LSD 最小顯著差異 </vt:lpstr>
      <vt:lpstr>Bonferroni’s 多重比較法</vt:lpstr>
      <vt:lpstr>Tukey’s 多重比較法</vt:lpstr>
      <vt:lpstr>Scheffe‘s 多重比較法</vt:lpstr>
      <vt:lpstr>變異數分析範例</vt:lpstr>
      <vt:lpstr>PowerPoint 簡報</vt:lpstr>
      <vt:lpstr>PowerPoint 簡報</vt:lpstr>
      <vt:lpstr>PowerPoint 簡報</vt:lpstr>
      <vt:lpstr>PowerPoint 簡報</vt:lpstr>
      <vt:lpstr>費雪 LSD 程序(實例)</vt:lpstr>
      <vt:lpstr>PowerPoint 簡報</vt:lpstr>
      <vt:lpstr>PowerPoint 簡報</vt:lpstr>
      <vt:lpstr>PowerPoint 簡報</vt:lpstr>
      <vt:lpstr>PowerPoint 簡報</vt:lpstr>
      <vt:lpstr>變異數分析範例</vt:lpstr>
      <vt:lpstr>PowerPoint 簡報</vt:lpstr>
      <vt:lpstr>組間平方和 </vt:lpstr>
      <vt:lpstr>組內平方和 </vt:lpstr>
      <vt:lpstr>PowerPoint 簡報</vt:lpstr>
      <vt:lpstr>PowerPoint 簡報</vt:lpstr>
      <vt:lpstr>變異數分析R範例</vt:lpstr>
      <vt:lpstr>變異數分析R範例</vt:lpstr>
      <vt:lpstr>變異數分析R範例</vt:lpstr>
      <vt:lpstr>變異數分析R範例</vt:lpstr>
      <vt:lpstr>變異數分析R範例</vt:lpstr>
      <vt:lpstr>變異數分析R範例</vt:lpstr>
      <vt:lpstr>分組的盒子圖</vt:lpstr>
      <vt:lpstr>分組的盒子圖</vt:lpstr>
      <vt:lpstr>變異數分析R範例</vt:lpstr>
      <vt:lpstr>變異數分析R範例</vt:lpstr>
      <vt:lpstr>變異數分析R範例</vt:lpstr>
      <vt:lpstr>變異數分析R範例</vt:lpstr>
      <vt:lpstr>費雪 LSD 程序(實例)</vt:lpstr>
      <vt:lpstr>費雪 LSD 程序(實例)</vt:lpstr>
      <vt:lpstr>費雪 LSD 程序(實例)</vt:lpstr>
      <vt:lpstr>Scheffe‘s多重比較法</vt:lpstr>
      <vt:lpstr>Scheffe‘s多重比較法</vt:lpstr>
      <vt:lpstr>Scheffe‘s多重比較法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琪 羅</cp:lastModifiedBy>
  <cp:revision>177</cp:revision>
  <dcterms:created xsi:type="dcterms:W3CDTF">2014-11-07T00:17:44Z</dcterms:created>
  <dcterms:modified xsi:type="dcterms:W3CDTF">2018-05-23T12:07:45Z</dcterms:modified>
</cp:coreProperties>
</file>