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77" r:id="rId2"/>
    <p:sldId id="256" r:id="rId3"/>
    <p:sldId id="317" r:id="rId4"/>
    <p:sldId id="286" r:id="rId5"/>
    <p:sldId id="318" r:id="rId6"/>
    <p:sldId id="322" r:id="rId7"/>
    <p:sldId id="321" r:id="rId8"/>
    <p:sldId id="320" r:id="rId9"/>
    <p:sldId id="319" r:id="rId10"/>
    <p:sldId id="323" r:id="rId11"/>
    <p:sldId id="327" r:id="rId12"/>
    <p:sldId id="326" r:id="rId13"/>
    <p:sldId id="325" r:id="rId14"/>
    <p:sldId id="32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9" r:id="rId24"/>
    <p:sldId id="336" r:id="rId25"/>
    <p:sldId id="338" r:id="rId26"/>
    <p:sldId id="337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51" r:id="rId37"/>
    <p:sldId id="350" r:id="rId38"/>
    <p:sldId id="349" r:id="rId39"/>
    <p:sldId id="353" r:id="rId40"/>
    <p:sldId id="352" r:id="rId41"/>
    <p:sldId id="355" r:id="rId42"/>
    <p:sldId id="354" r:id="rId43"/>
    <p:sldId id="356" r:id="rId44"/>
    <p:sldId id="357" r:id="rId45"/>
    <p:sldId id="358" r:id="rId46"/>
    <p:sldId id="359" r:id="rId47"/>
    <p:sldId id="364" r:id="rId48"/>
    <p:sldId id="363" r:id="rId49"/>
    <p:sldId id="365" r:id="rId50"/>
    <p:sldId id="362" r:id="rId51"/>
    <p:sldId id="361" r:id="rId52"/>
    <p:sldId id="360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5" r:id="rId62"/>
    <p:sldId id="374" r:id="rId63"/>
    <p:sldId id="376" r:id="rId64"/>
    <p:sldId id="262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6600"/>
    <a:srgbClr val="FF9900"/>
    <a:srgbClr val="FFCCFF"/>
    <a:srgbClr val="F6F6F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大</a:t>
            </a:r>
            <a:r>
              <a:rPr lang="zh-TW" altLang="en-US" b="1" dirty="0">
                <a:latin typeface="+mn-ea"/>
                <a:ea typeface="+mn-ea"/>
              </a:rPr>
              <a:t>數據在餐旅</a:t>
            </a:r>
            <a:r>
              <a:rPr lang="en-US" altLang="zh-TW" b="1" dirty="0">
                <a:latin typeface="+mn-ea"/>
                <a:ea typeface="+mn-ea"/>
              </a:rPr>
              <a:t>Facebook</a:t>
            </a:r>
            <a:r>
              <a:rPr lang="zh-TW" altLang="en-US" b="1" dirty="0">
                <a:latin typeface="+mn-ea"/>
                <a:ea typeface="+mn-ea"/>
              </a:rPr>
              <a:t>粉絲團的分析與應用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羅琪老師</a:t>
            </a:r>
          </a:p>
          <a:p>
            <a:r>
              <a:rPr lang="zh-TW" altLang="en-US" sz="3200" b="1" dirty="0" smtClean="0">
                <a:solidFill>
                  <a:srgbClr val="C00000"/>
                </a:solidFill>
              </a:rPr>
              <a:t>中華大學餐旅管理學系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331743"/>
            <a:ext cx="3203848" cy="5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建立交叉分析篩選器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/>
              <a:t>在視覺效果下選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格式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/>
              <a:t>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一般</a:t>
            </a:r>
            <a:r>
              <a:rPr lang="zh-TW" altLang="en-US" sz="2800" b="1" dirty="0" smtClean="0"/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，可以設定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色彩與寬度，以及方向、位置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，可以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設定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標題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字型色彩、背景、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外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框與文字大小格式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選取控制項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，開啟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全選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則</a:t>
            </a:r>
            <a:r>
              <a:rPr lang="zh-TW" altLang="en-US" sz="2800" b="1" dirty="0">
                <a:latin typeface="微軟正黑體" panose="020B0604030504040204" pitchFamily="34" charset="-120"/>
              </a:rPr>
              <a:t>會於交叉分析篩選器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中多一個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”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全選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”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項目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開啟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單一選取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則一次只能選取一個控制項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600200"/>
            <a:ext cx="432048" cy="4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建立交叉分析篩選器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/>
              <a:t>在視覺效果下選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格式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，可以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設定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項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目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字型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色彩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、背景</a:t>
            </a:r>
            <a:r>
              <a:rPr lang="zh-TW" altLang="en-US" sz="2800" b="1" dirty="0">
                <a:latin typeface="微軟正黑體" panose="020B0604030504040204" pitchFamily="34" charset="-120"/>
              </a:rPr>
              <a:t>、外框與文字大小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格式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，可以設定該物件的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邊框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色彩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600200"/>
            <a:ext cx="432048" cy="4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建立交叉分析篩選器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087"/>
            <a:ext cx="9144000" cy="51849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88224" y="436510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796136" y="5445224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796136" y="5733256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交叉分析表格式設定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7680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項目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，背景設為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藍色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佈景主題色彩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7)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、文字大小設為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28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交叉分析篩選器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標題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下，</a:t>
            </a:r>
            <a:r>
              <a:rPr lang="zh-TW" altLang="en-US" sz="2800" b="1" dirty="0">
                <a:latin typeface="微軟正黑體" panose="020B0604030504040204" pitchFamily="34" charset="-120"/>
              </a:rPr>
              <a:t>文字大小設為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28</a:t>
            </a:r>
          </a:p>
          <a:p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700808"/>
            <a:ext cx="1724025" cy="4495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32040" y="1700808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716838"/>
            <a:ext cx="2238375" cy="4648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52481" y="1740755"/>
            <a:ext cx="355823" cy="32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99992" y="3356992"/>
            <a:ext cx="172402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48425" y="3068960"/>
            <a:ext cx="223837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4932040" y="4797152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5076056" y="5949280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7077017" y="5787503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1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交叉分析表格式設定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499"/>
            <a:ext cx="9144000" cy="51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年與性別的旅客人數交叉表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195"/>
            <a:ext cx="9144000" cy="51838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60232" y="414908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11760" y="3789040"/>
            <a:ext cx="3168352" cy="225591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矩陣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/>
              <a:t>在右邊</a:t>
            </a:r>
            <a:r>
              <a:rPr lang="zh-TW" altLang="en-US" sz="2800" b="1" dirty="0">
                <a:solidFill>
                  <a:srgbClr val="C00000"/>
                </a:solidFill>
              </a:rPr>
              <a:t>欄位</a:t>
            </a:r>
            <a:r>
              <a:rPr lang="zh-TW" altLang="en-US" sz="2800" b="1" dirty="0"/>
              <a:t>選</a:t>
            </a:r>
            <a:r>
              <a:rPr lang="zh-TW" altLang="en-US" sz="2800" b="1" dirty="0">
                <a:solidFill>
                  <a:srgbClr val="C00000"/>
                </a:solidFill>
              </a:rPr>
              <a:t>旅客年齡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與性</a:t>
            </a:r>
            <a:r>
              <a:rPr lang="zh-TW" altLang="en-US" sz="2800" b="1" dirty="0">
                <a:solidFill>
                  <a:srgbClr val="C00000"/>
                </a:solidFill>
              </a:rPr>
              <a:t>別</a:t>
            </a: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96336" y="3933056"/>
            <a:ext cx="154766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37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年與性別的旅客人數交叉表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" y="1695111"/>
            <a:ext cx="9144000" cy="5141437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411760" y="3789040"/>
            <a:ext cx="3168352" cy="225591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旅客</a:t>
            </a:r>
            <a:r>
              <a:rPr lang="zh-TW" altLang="en-US" sz="2800" b="1" dirty="0">
                <a:solidFill>
                  <a:srgbClr val="C00000"/>
                </a:solidFill>
              </a:rPr>
              <a:t>年齡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與性別</a:t>
            </a:r>
            <a:r>
              <a:rPr lang="zh-TW" altLang="en-US" sz="2800" b="1" dirty="0" smtClean="0"/>
              <a:t>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列</a:t>
            </a:r>
            <a:r>
              <a:rPr lang="zh-TW" altLang="en-US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年別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>
                <a:solidFill>
                  <a:srgbClr val="C00000"/>
                </a:solidFill>
              </a:rPr>
              <a:t>值</a:t>
            </a:r>
            <a:r>
              <a:rPr lang="zh-TW" altLang="en-US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4365104"/>
            <a:ext cx="1584176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92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4"/>
                </a:solidFill>
              </a:rPr>
              <a:t>2014-2016</a:t>
            </a:r>
            <a:r>
              <a:rPr lang="zh-TW" altLang="en-US" b="1" dirty="0" smtClean="0">
                <a:solidFill>
                  <a:schemeClr val="accent4"/>
                </a:solidFill>
              </a:rPr>
              <a:t>年男女的</a:t>
            </a:r>
            <a:r>
              <a:rPr lang="zh-TW" altLang="en-US" b="1" dirty="0">
                <a:solidFill>
                  <a:schemeClr val="accent4"/>
                </a:solidFill>
              </a:rPr>
              <a:t>旅客</a:t>
            </a:r>
            <a:r>
              <a:rPr lang="zh-TW" altLang="en-US" b="1" dirty="0" smtClean="0">
                <a:solidFill>
                  <a:schemeClr val="accent4"/>
                </a:solidFill>
              </a:rPr>
              <a:t>人數累積長條圖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3" y="1720456"/>
            <a:ext cx="9144000" cy="5148649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4799046"/>
            <a:ext cx="3168352" cy="129425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堆疊橫條圖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6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4"/>
                </a:solidFill>
              </a:rPr>
              <a:t>2014-2016</a:t>
            </a:r>
            <a:r>
              <a:rPr lang="zh-TW" altLang="en-US" b="1" dirty="0">
                <a:solidFill>
                  <a:schemeClr val="accent4"/>
                </a:solidFill>
              </a:rPr>
              <a:t>年男女的旅客人數累積長條圖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966"/>
            <a:ext cx="9144000" cy="5173034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4941168"/>
            <a:ext cx="31683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>
                <a:solidFill>
                  <a:srgbClr val="C00000"/>
                </a:solidFill>
              </a:rPr>
              <a:t>格式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資料色彩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8224" y="436510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796136" y="6362464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0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4"/>
                </a:solidFill>
              </a:rPr>
              <a:t>2014-2016</a:t>
            </a:r>
            <a:r>
              <a:rPr lang="zh-TW" altLang="en-US" b="1" dirty="0">
                <a:solidFill>
                  <a:schemeClr val="accent4"/>
                </a:solidFill>
              </a:rPr>
              <a:t>年男女的旅客人數累積長條圖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180"/>
            <a:ext cx="9144000" cy="5165820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4941168"/>
            <a:ext cx="3168352" cy="1080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資料色彩</a:t>
            </a:r>
            <a:r>
              <a:rPr lang="zh-TW" altLang="en-US" sz="2800" b="1" dirty="0" smtClean="0"/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，男改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，女改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粉紅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  <a:cs typeface="Arial Unicode MS" panose="020B0604020202020204" pitchFamily="34" charset="-120"/>
              </a:rPr>
              <a:t>Power bi</a:t>
            </a:r>
            <a:endParaRPr lang="zh-TW" altLang="en-US" b="1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1752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主題式視覺效果應用</a:t>
            </a:r>
            <a:r>
              <a:rPr lang="en-US" altLang="zh-TW" sz="3200" b="1" dirty="0" smtClean="0">
                <a:solidFill>
                  <a:schemeClr val="accent2"/>
                </a:solidFill>
                <a:latin typeface="+mj-ea"/>
                <a:ea typeface="+mj-ea"/>
              </a:rPr>
              <a:t>-</a:t>
            </a:r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旅客人數及成長率</a:t>
            </a:r>
            <a:endParaRPr lang="zh-TW" altLang="en-US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4"/>
                </a:solidFill>
              </a:rPr>
              <a:t>2014-2016</a:t>
            </a:r>
            <a:r>
              <a:rPr lang="zh-TW" altLang="en-US" b="1" dirty="0">
                <a:solidFill>
                  <a:schemeClr val="accent4"/>
                </a:solidFill>
              </a:rPr>
              <a:t>年男女的旅客人數累積長條圖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852"/>
            <a:ext cx="9144000" cy="5196590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4941168"/>
            <a:ext cx="31683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標題</a:t>
            </a:r>
            <a:r>
              <a:rPr lang="zh-TW" altLang="en-US" sz="2800" b="1" dirty="0" smtClean="0"/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，文字大小改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4"/>
                </a:solidFill>
              </a:rPr>
              <a:t>2014-2016</a:t>
            </a:r>
            <a:r>
              <a:rPr lang="zh-TW" altLang="en-US" b="1" dirty="0">
                <a:solidFill>
                  <a:schemeClr val="accent4"/>
                </a:solidFill>
              </a:rPr>
              <a:t>年男女的旅客人數累積長條圖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171"/>
            <a:ext cx="9144000" cy="5178829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5085184"/>
            <a:ext cx="31683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圖移到上</a:t>
            </a:r>
            <a:r>
              <a:rPr lang="zh-TW" altLang="en-US" sz="2800" b="1" dirty="0"/>
              <a:t>方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，圖拉寬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除了觀光以外各目的佔</a:t>
            </a:r>
            <a:r>
              <a:rPr lang="zh-TW" altLang="en-US" b="1" dirty="0" smtClean="0">
                <a:solidFill>
                  <a:schemeClr val="accent4"/>
                </a:solidFill>
              </a:rPr>
              <a:t>比的圓形圖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352"/>
            <a:ext cx="9144000" cy="5173034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2627784" y="4799046"/>
            <a:ext cx="3168352" cy="1294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圓形圖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/>
              <a:t>在</a:t>
            </a:r>
            <a:r>
              <a:rPr lang="zh-TW" altLang="en-US" sz="2800" b="1" dirty="0"/>
              <a:t>右邊</a:t>
            </a:r>
            <a:r>
              <a:rPr lang="zh-TW" altLang="en-US" sz="2800" b="1" dirty="0">
                <a:solidFill>
                  <a:srgbClr val="C00000"/>
                </a:solidFill>
              </a:rPr>
              <a:t>欄位</a:t>
            </a:r>
            <a:r>
              <a:rPr lang="zh-TW" altLang="en-US" sz="2800" b="1" dirty="0"/>
              <a:t>選</a:t>
            </a:r>
            <a:r>
              <a:rPr lang="zh-TW" altLang="en-US" sz="2800" b="1" dirty="0">
                <a:solidFill>
                  <a:srgbClr val="C00000"/>
                </a:solidFill>
              </a:rPr>
              <a:t>旅客年齡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</a:rPr>
              <a:t>目的</a:t>
            </a: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68344" y="4221088"/>
            <a:ext cx="147565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76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605"/>
            <a:ext cx="9144000" cy="51378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除了觀光以外各目的佔比的圓形圖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2627784" y="4799046"/>
            <a:ext cx="3168352" cy="1294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欄位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求學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、展覽、探親、會議、業務、醫療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除了觀光以外各目的佔比的圓形圖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769"/>
            <a:ext cx="9144000" cy="5168348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123728" y="4685030"/>
            <a:ext cx="3168352" cy="14401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>
                <a:solidFill>
                  <a:srgbClr val="C00000"/>
                </a:solidFill>
              </a:rPr>
              <a:t>格式</a:t>
            </a:r>
            <a:r>
              <a:rPr lang="zh-TW" altLang="en-US" sz="2800" b="1" dirty="0" smtClean="0"/>
              <a:t>下選</a:t>
            </a:r>
            <a:r>
              <a:rPr lang="zh-TW" altLang="en-US" sz="2800" b="1" dirty="0">
                <a:solidFill>
                  <a:srgbClr val="C00000"/>
                </a:solidFill>
              </a:rPr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色彩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/>
              <a:t>在</a:t>
            </a:r>
            <a:r>
              <a:rPr lang="zh-TW" altLang="en-US" sz="2800" b="1" dirty="0">
                <a:solidFill>
                  <a:srgbClr val="C00000"/>
                </a:solidFill>
              </a:rPr>
              <a:t>資料色彩</a:t>
            </a:r>
            <a:r>
              <a:rPr lang="zh-TW" altLang="en-US" sz="2800" b="1" dirty="0"/>
              <a:t>下</a:t>
            </a:r>
            <a:r>
              <a:rPr lang="zh-TW" altLang="en-US" sz="2800" b="1" dirty="0" smtClean="0"/>
              <a:t>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設定顏色</a:t>
            </a:r>
            <a:endParaRPr lang="zh-TW" altLang="en-US" sz="2800" b="1" dirty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420888"/>
            <a:ext cx="803250" cy="39923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88224" y="4365104"/>
            <a:ext cx="360040" cy="319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906398" y="2564904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5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除了觀光以外各目的佔比的圓形圖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087"/>
            <a:ext cx="9144000" cy="5184913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907704" y="5085184"/>
            <a:ext cx="3168352" cy="1080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圖移到上</a:t>
            </a:r>
            <a:r>
              <a:rPr lang="zh-TW" altLang="en-US" sz="2800" b="1" dirty="0"/>
              <a:t>方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，標題文字更改為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除了觀光以外各目的佔比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5770494" y="5949280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516216" y="436510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80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除了觀光以外各目的佔比的圓形圖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239"/>
            <a:ext cx="9144000" cy="5112065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627784" y="5085184"/>
            <a:ext cx="31683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標題文字對齊方式改為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置中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8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 smtClean="0">
                <a:solidFill>
                  <a:schemeClr val="accent4"/>
                </a:solidFill>
              </a:rPr>
              <a:t>-</a:t>
            </a:r>
            <a:r>
              <a:rPr lang="zh-TW" altLang="en-US" b="1" dirty="0" smtClean="0">
                <a:solidFill>
                  <a:schemeClr val="accent4"/>
                </a:solidFill>
              </a:rPr>
              <a:t>依據年齡分析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731"/>
            <a:ext cx="9144000" cy="50312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68344" y="4077072"/>
            <a:ext cx="14756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44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" y="1843281"/>
            <a:ext cx="9144000" cy="50147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88224" y="422108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915816" y="5445224"/>
            <a:ext cx="3168352" cy="86409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在右邊</a:t>
            </a:r>
            <a:r>
              <a:rPr lang="zh-TW" altLang="en-US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b="1" dirty="0" smtClean="0"/>
              <a:t>下選</a:t>
            </a:r>
            <a:r>
              <a:rPr lang="zh-TW" altLang="en-US" b="1" dirty="0" smtClean="0">
                <a:solidFill>
                  <a:srgbClr val="C00000"/>
                </a:solidFill>
              </a:rPr>
              <a:t>矩陣</a:t>
            </a:r>
            <a:r>
              <a:rPr lang="en-US" altLang="zh-TW" b="1" dirty="0" smtClean="0"/>
              <a:t>, </a:t>
            </a:r>
            <a:r>
              <a:rPr lang="zh-TW" altLang="en-US" b="1" dirty="0" smtClean="0"/>
              <a:t>左邊出現</a:t>
            </a:r>
            <a:r>
              <a:rPr lang="zh-TW" altLang="en-US" b="1" dirty="0" smtClean="0">
                <a:solidFill>
                  <a:srgbClr val="C00000"/>
                </a:solidFill>
              </a:rPr>
              <a:t>矩陣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5085184"/>
            <a:ext cx="137849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68344" y="4149080"/>
            <a:ext cx="14756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930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167"/>
            <a:ext cx="9144000" cy="51005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56176" y="4797152"/>
            <a:ext cx="158417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627784" y="4869160"/>
            <a:ext cx="345638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b="1" dirty="0" smtClean="0"/>
              <a:t>在右邊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旅客</a:t>
            </a:r>
            <a:r>
              <a:rPr lang="zh-TW" altLang="en-US" sz="1800" b="1" dirty="0">
                <a:solidFill>
                  <a:srgbClr val="C00000"/>
                </a:solidFill>
              </a:rPr>
              <a:t>年齡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與性別</a:t>
            </a:r>
            <a:r>
              <a:rPr lang="zh-TW" altLang="en-US" sz="1800" b="1" dirty="0" smtClean="0"/>
              <a:t>下</a:t>
            </a:r>
            <a:endParaRPr lang="en-US" altLang="zh-TW" sz="1800" b="1" dirty="0" smtClean="0"/>
          </a:p>
          <a:p>
            <a:r>
              <a:rPr lang="zh-TW" altLang="en-US" sz="1800" b="1" dirty="0" smtClean="0"/>
              <a:t>資料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列</a:t>
            </a:r>
            <a:r>
              <a:rPr lang="zh-TW" altLang="en-US" sz="1800" b="1" dirty="0" smtClean="0"/>
              <a:t>選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年齡</a:t>
            </a:r>
            <a:endParaRPr lang="en-US" altLang="zh-TW" sz="1800" b="1" dirty="0" smtClean="0">
              <a:solidFill>
                <a:srgbClr val="C00000"/>
              </a:solidFill>
            </a:endParaRPr>
          </a:p>
          <a:p>
            <a:r>
              <a:rPr lang="zh-TW" altLang="en-US" sz="1800" b="1" dirty="0" smtClean="0"/>
              <a:t>資料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行</a:t>
            </a:r>
            <a:r>
              <a:rPr lang="zh-TW" altLang="en-US" sz="1800" b="1" dirty="0" smtClean="0"/>
              <a:t>選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年別</a:t>
            </a:r>
            <a:endParaRPr lang="en-US" altLang="zh-TW" sz="1800" b="1" dirty="0" smtClean="0">
              <a:solidFill>
                <a:srgbClr val="C00000"/>
              </a:solidFill>
            </a:endParaRPr>
          </a:p>
          <a:p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" y="5085184"/>
            <a:ext cx="137849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1403648" y="4725144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529409" y="44766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按焦點模式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開啟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 Desktop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8" y="1628800"/>
            <a:ext cx="5322962" cy="50908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600" y="2996952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48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12"/>
            <a:ext cx="9144000" cy="50561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53732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需要男</a:t>
            </a:r>
            <a:r>
              <a:rPr lang="en-US" altLang="zh-TW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女的</a:t>
            </a:r>
            <a:r>
              <a:rPr lang="zh-TW" altLang="en-US" b="1" dirty="0" smtClean="0">
                <a:solidFill>
                  <a:srgbClr val="C00000"/>
                </a:solidFill>
              </a:rPr>
              <a:t>總數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到右邊旅客年齡與性別欄位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2440" y="393305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8686800" y="4293096"/>
            <a:ext cx="2056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343507" y="4490273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按滑鼠右鍵一下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17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744"/>
            <a:ext cx="9144000" cy="50702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52320" y="4437112"/>
            <a:ext cx="12344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53732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選擇新增快速量值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1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24000"/>
            <a:ext cx="4781799" cy="51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24000"/>
            <a:ext cx="4776212" cy="5130778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V="1">
            <a:off x="827584" y="4005064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11823" y="40965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選加法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60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4000"/>
            <a:ext cx="4681530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7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3835"/>
            <a:ext cx="4753277" cy="50288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7584" y="2924944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3429000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644008" y="6474652"/>
            <a:ext cx="216024" cy="266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404"/>
            <a:ext cx="9144000" cy="52737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68344" y="4005064"/>
            <a:ext cx="147565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23928" y="58052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欄位新增了女加男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03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0203"/>
            <a:ext cx="9144000" cy="5287797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3347864" y="4774087"/>
            <a:ext cx="2808312" cy="16792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b="1" dirty="0" smtClean="0">
                <a:solidFill>
                  <a:srgbClr val="C00000"/>
                </a:solidFill>
              </a:rPr>
              <a:t>右邊重新勾選</a:t>
            </a:r>
            <a:endParaRPr lang="en-US" altLang="zh-TW" sz="1800" b="1" dirty="0" smtClean="0">
              <a:solidFill>
                <a:srgbClr val="C00000"/>
              </a:solidFill>
            </a:endParaRPr>
          </a:p>
          <a:p>
            <a:r>
              <a:rPr lang="zh-TW" altLang="en-US" sz="1800" b="1" dirty="0" smtClean="0"/>
              <a:t>在右邊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旅客</a:t>
            </a:r>
            <a:r>
              <a:rPr lang="zh-TW" altLang="en-US" sz="1800" b="1" dirty="0">
                <a:solidFill>
                  <a:srgbClr val="C00000"/>
                </a:solidFill>
              </a:rPr>
              <a:t>年齡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與性別</a:t>
            </a:r>
            <a:r>
              <a:rPr lang="zh-TW" altLang="en-US" sz="1800" b="1" dirty="0" smtClean="0"/>
              <a:t>下</a:t>
            </a:r>
            <a:endParaRPr lang="en-US" altLang="zh-TW" sz="1800" b="1" dirty="0" smtClean="0"/>
          </a:p>
          <a:p>
            <a:r>
              <a:rPr lang="zh-TW" altLang="en-US" sz="1800" b="1" dirty="0" smtClean="0"/>
              <a:t>資料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列</a:t>
            </a:r>
            <a:r>
              <a:rPr lang="zh-TW" altLang="en-US" sz="1800" b="1" dirty="0" smtClean="0"/>
              <a:t>選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年齡</a:t>
            </a:r>
            <a:endParaRPr lang="en-US" altLang="zh-TW" sz="1800" b="1" dirty="0" smtClean="0">
              <a:solidFill>
                <a:srgbClr val="C00000"/>
              </a:solidFill>
            </a:endParaRPr>
          </a:p>
          <a:p>
            <a:r>
              <a:rPr lang="zh-TW" altLang="en-US" sz="1800" b="1" dirty="0" smtClean="0"/>
              <a:t>資料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行</a:t>
            </a:r>
            <a:r>
              <a:rPr lang="zh-TW" altLang="en-US" sz="1800" b="1" dirty="0" smtClean="0"/>
              <a:t>選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年別</a:t>
            </a:r>
            <a:endParaRPr lang="en-US" altLang="zh-TW" sz="1800" b="1" dirty="0" smtClean="0">
              <a:solidFill>
                <a:srgbClr val="C00000"/>
              </a:solidFill>
            </a:endParaRPr>
          </a:p>
          <a:p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 加 男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3068960"/>
            <a:ext cx="8024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1262091" y="2934746"/>
            <a:ext cx="454742" cy="206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10088" y="374665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近三年觀光人數按年齡分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284984"/>
            <a:ext cx="2520280" cy="1662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0" idx="1"/>
          </p:cNvCxnSpPr>
          <p:nvPr/>
        </p:nvCxnSpPr>
        <p:spPr>
          <a:xfrm flipH="1">
            <a:off x="2915816" y="3931325"/>
            <a:ext cx="294272" cy="737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655676" y="271923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完成後按返回報表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868144" y="6021288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56176" y="4509120"/>
            <a:ext cx="144016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46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915"/>
            <a:ext cx="9144000" cy="52795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04248" y="32129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987824" y="5301208"/>
            <a:ext cx="3168352" cy="9342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群組直條圖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8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482"/>
            <a:ext cx="9144000" cy="52536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200" y="4869160"/>
            <a:ext cx="145050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3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取得資料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089"/>
            <a:ext cx="9144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14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899"/>
            <a:ext cx="9144000" cy="523717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99992" y="56612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向右拉寬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進入</a:t>
            </a:r>
            <a:r>
              <a:rPr lang="zh-TW" altLang="en-US" b="1" dirty="0" smtClean="0">
                <a:solidFill>
                  <a:srgbClr val="C00000"/>
                </a:solidFill>
              </a:rPr>
              <a:t>焦點模式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3275856" y="4797152"/>
            <a:ext cx="720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419872" y="5694053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84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807"/>
            <a:ext cx="9144000" cy="52664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56176" y="4941168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63888" y="630932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將年別向下拉到圖例中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6804248" y="530120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04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109"/>
            <a:ext cx="9144000" cy="52987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56176" y="5373216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707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144"/>
            <a:ext cx="9144000" cy="53078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88224" y="422108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91880" y="30689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b="1" dirty="0" smtClean="0"/>
              <a:t>下按</a:t>
            </a:r>
            <a:r>
              <a:rPr lang="zh-TW" altLang="en-US" b="1" dirty="0" smtClean="0">
                <a:solidFill>
                  <a:srgbClr val="C00000"/>
                </a:solidFill>
              </a:rPr>
              <a:t>格式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0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478"/>
            <a:ext cx="9144000" cy="52795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40784" y="2924944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標題文字</a:t>
            </a:r>
            <a:r>
              <a:rPr lang="zh-TW" altLang="en-US" b="1" dirty="0" smtClean="0"/>
              <a:t>改為</a:t>
            </a:r>
            <a:endParaRPr lang="en-US" altLang="zh-TW" b="1" dirty="0" smtClean="0"/>
          </a:p>
          <a:p>
            <a:r>
              <a:rPr lang="zh-TW" altLang="en-US" b="1" dirty="0">
                <a:solidFill>
                  <a:srgbClr val="C00000"/>
                </a:solidFill>
              </a:rPr>
              <a:t>近三年觀光人數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依據年齡分析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868144" y="4917741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86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0"/>
            <a:ext cx="9144000" cy="53035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40784" y="2924944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對齊方式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置中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文字大小</a:t>
            </a:r>
            <a:r>
              <a:rPr lang="zh-TW" altLang="en-US" b="1" dirty="0" smtClean="0"/>
              <a:t>改為</a:t>
            </a:r>
            <a:r>
              <a:rPr lang="en-US" altLang="zh-TW" b="1" dirty="0" smtClean="0">
                <a:solidFill>
                  <a:srgbClr val="C00000"/>
                </a:solidFill>
              </a:rPr>
              <a:t>23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6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844"/>
            <a:ext cx="9144000" cy="52699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40784" y="2924944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en-US" altLang="zh-TW" b="1" dirty="0" smtClean="0">
                <a:solidFill>
                  <a:srgbClr val="C00000"/>
                </a:solidFill>
              </a:rPr>
              <a:t>X</a:t>
            </a:r>
            <a:r>
              <a:rPr lang="zh-TW" altLang="en-US" b="1" dirty="0" smtClean="0">
                <a:solidFill>
                  <a:srgbClr val="C00000"/>
                </a:solidFill>
              </a:rPr>
              <a:t>軸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色彩</a:t>
            </a:r>
            <a:r>
              <a:rPr lang="zh-TW" altLang="en-US" b="1" dirty="0" smtClean="0"/>
              <a:t>改為</a:t>
            </a:r>
            <a:r>
              <a:rPr lang="en-US" altLang="zh-TW" b="1" dirty="0" smtClean="0">
                <a:solidFill>
                  <a:srgbClr val="C00000"/>
                </a:solidFill>
              </a:rPr>
              <a:t>#fd625e</a:t>
            </a:r>
          </a:p>
          <a:p>
            <a:r>
              <a:rPr lang="zh-TW" altLang="en-US" b="1" dirty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文字大小</a:t>
            </a:r>
            <a:r>
              <a:rPr lang="zh-TW" altLang="en-US" b="1" dirty="0" smtClean="0"/>
              <a:t>改為</a:t>
            </a:r>
            <a:r>
              <a:rPr lang="en-US" altLang="zh-TW" b="1" dirty="0" smtClean="0">
                <a:solidFill>
                  <a:srgbClr val="C00000"/>
                </a:solidFill>
              </a:rPr>
              <a:t>16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5841191" y="5158043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09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131"/>
            <a:ext cx="9144000" cy="539986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40784" y="2924944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en-US" altLang="zh-TW" b="1" dirty="0" smtClean="0">
                <a:solidFill>
                  <a:srgbClr val="C00000"/>
                </a:solidFill>
              </a:rPr>
              <a:t>X</a:t>
            </a:r>
            <a:r>
              <a:rPr lang="zh-TW" altLang="en-US" b="1" dirty="0" smtClean="0">
                <a:solidFill>
                  <a:srgbClr val="C00000"/>
                </a:solidFill>
              </a:rPr>
              <a:t>軸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開啟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將</a:t>
            </a:r>
            <a:r>
              <a:rPr lang="zh-TW" altLang="en-US" b="1" dirty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>
                <a:solidFill>
                  <a:srgbClr val="C00000"/>
                </a:solidFill>
              </a:rPr>
              <a:t>色彩</a:t>
            </a:r>
            <a:r>
              <a:rPr lang="zh-TW" altLang="en-US" b="1" dirty="0"/>
              <a:t>改為</a:t>
            </a:r>
            <a:r>
              <a:rPr lang="en-US" altLang="zh-TW" b="1" dirty="0">
                <a:solidFill>
                  <a:srgbClr val="C00000"/>
                </a:solidFill>
              </a:rPr>
              <a:t>#fd625e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軸標題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年齡層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3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626"/>
            <a:ext cx="9144000" cy="539537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40784" y="2924944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en-US" altLang="zh-TW" b="1" dirty="0">
                <a:solidFill>
                  <a:srgbClr val="C00000"/>
                </a:solidFill>
              </a:rPr>
              <a:t>Y</a:t>
            </a:r>
            <a:r>
              <a:rPr lang="zh-TW" altLang="en-US" b="1" dirty="0" smtClean="0">
                <a:solidFill>
                  <a:srgbClr val="C00000"/>
                </a:solidFill>
              </a:rPr>
              <a:t>軸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色彩</a:t>
            </a:r>
            <a:r>
              <a:rPr lang="zh-TW" altLang="en-US" b="1" dirty="0" smtClean="0"/>
              <a:t>改為</a:t>
            </a:r>
            <a:r>
              <a:rPr lang="en-US" altLang="zh-TW" b="1" dirty="0" smtClean="0">
                <a:solidFill>
                  <a:srgbClr val="C00000"/>
                </a:solidFill>
              </a:rPr>
              <a:t>#689fb0</a:t>
            </a:r>
          </a:p>
          <a:p>
            <a:r>
              <a:rPr lang="zh-TW" altLang="en-US" b="1" dirty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文字大小</a:t>
            </a:r>
            <a:r>
              <a:rPr lang="zh-TW" altLang="en-US" b="1" dirty="0" smtClean="0"/>
              <a:t>改為</a:t>
            </a:r>
            <a:r>
              <a:rPr lang="en-US" altLang="zh-TW" b="1" dirty="0" smtClean="0">
                <a:solidFill>
                  <a:srgbClr val="C00000"/>
                </a:solidFill>
              </a:rPr>
              <a:t>15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70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283"/>
            <a:ext cx="9144000" cy="539092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31840" y="2780928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en-US" altLang="zh-TW" b="1" dirty="0">
                <a:solidFill>
                  <a:srgbClr val="C00000"/>
                </a:solidFill>
              </a:rPr>
              <a:t>Y</a:t>
            </a:r>
            <a:r>
              <a:rPr lang="zh-TW" altLang="en-US" b="1" dirty="0" smtClean="0">
                <a:solidFill>
                  <a:srgbClr val="C00000"/>
                </a:solidFill>
              </a:rPr>
              <a:t>軸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開啟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將</a:t>
            </a:r>
            <a:r>
              <a:rPr lang="zh-TW" altLang="en-US" b="1" dirty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>
                <a:solidFill>
                  <a:srgbClr val="C00000"/>
                </a:solidFill>
              </a:rPr>
              <a:t>色彩</a:t>
            </a:r>
            <a:r>
              <a:rPr lang="zh-TW" altLang="en-US" b="1" dirty="0"/>
              <a:t>改</a:t>
            </a:r>
            <a:r>
              <a:rPr lang="zh-TW" altLang="en-US" b="1" dirty="0" smtClean="0"/>
              <a:t>為</a:t>
            </a:r>
            <a:r>
              <a:rPr lang="en-US" altLang="zh-TW" b="1" dirty="0">
                <a:solidFill>
                  <a:srgbClr val="C00000"/>
                </a:solidFill>
              </a:rPr>
              <a:t>#</a:t>
            </a:r>
            <a:r>
              <a:rPr lang="en-US" altLang="zh-TW" b="1" dirty="0" smtClean="0">
                <a:solidFill>
                  <a:srgbClr val="C00000"/>
                </a:solidFill>
              </a:rPr>
              <a:t>689fb0</a:t>
            </a:r>
          </a:p>
          <a:p>
            <a:r>
              <a:rPr lang="zh-TW" altLang="en-US" b="1" dirty="0" smtClean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樣式</a:t>
            </a:r>
            <a:r>
              <a:rPr lang="zh-TW" altLang="en-US" b="1" dirty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顯示兩者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軸標題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觀光人</a:t>
            </a:r>
            <a:r>
              <a:rPr lang="zh-TW" altLang="en-US" b="1" dirty="0">
                <a:solidFill>
                  <a:srgbClr val="C00000"/>
                </a:solidFill>
              </a:rPr>
              <a:t>數</a:t>
            </a:r>
          </a:p>
        </p:txBody>
      </p:sp>
    </p:spTree>
    <p:extLst>
      <p:ext uri="{BB962C8B-B14F-4D97-AF65-F5344CB8AC3E}">
        <p14:creationId xmlns:p14="http://schemas.microsoft.com/office/powerpoint/2010/main" val="19847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旅客人數及成長率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700808"/>
            <a:ext cx="9020175" cy="507682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7452320" y="5805264"/>
            <a:ext cx="28803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42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41716"/>
            <a:ext cx="9144000" cy="5406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20" y="6021288"/>
            <a:ext cx="15841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25505" y="285293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圖例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位置</a:t>
            </a:r>
            <a:r>
              <a:rPr lang="zh-TW" altLang="en-US" b="1" dirty="0" smtClean="0"/>
              <a:t>改為</a:t>
            </a:r>
            <a:r>
              <a:rPr lang="zh-TW" altLang="en-US" b="1" dirty="0">
                <a:solidFill>
                  <a:srgbClr val="C00000"/>
                </a:solidFill>
              </a:rPr>
              <a:t>下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09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901"/>
            <a:ext cx="9144000" cy="538709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15816" y="28529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資料色彩</a:t>
            </a:r>
            <a:r>
              <a:rPr lang="zh-TW" altLang="en-US" b="1" dirty="0" smtClean="0"/>
              <a:t>下將</a:t>
            </a:r>
            <a:r>
              <a:rPr lang="en-US" altLang="zh-TW" b="1" dirty="0" smtClean="0">
                <a:solidFill>
                  <a:srgbClr val="C00000"/>
                </a:solidFill>
              </a:rPr>
              <a:t>2014</a:t>
            </a:r>
            <a:r>
              <a:rPr lang="zh-TW" altLang="en-US" b="1" dirty="0" smtClean="0"/>
              <a:t>改為</a:t>
            </a:r>
            <a:r>
              <a:rPr lang="zh-TW" altLang="en-US" b="1" dirty="0" smtClean="0">
                <a:solidFill>
                  <a:srgbClr val="C00000"/>
                </a:solidFill>
              </a:rPr>
              <a:t>淺藍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近三年觀光人數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176"/>
            <a:ext cx="9144000" cy="53788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15816" y="28529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資料色彩</a:t>
            </a:r>
            <a:r>
              <a:rPr lang="zh-TW" altLang="en-US" b="1" dirty="0" smtClean="0"/>
              <a:t>下將</a:t>
            </a:r>
            <a:r>
              <a:rPr lang="en-US" altLang="zh-TW" b="1" dirty="0" smtClean="0">
                <a:solidFill>
                  <a:srgbClr val="C00000"/>
                </a:solidFill>
              </a:rPr>
              <a:t>2014</a:t>
            </a:r>
            <a:r>
              <a:rPr lang="zh-TW" altLang="en-US" b="1" dirty="0" smtClean="0"/>
              <a:t>改為</a:t>
            </a:r>
            <a:r>
              <a:rPr lang="zh-TW" altLang="en-US" b="1" dirty="0">
                <a:solidFill>
                  <a:srgbClr val="C00000"/>
                </a:solidFill>
              </a:rPr>
              <a:t>青</a:t>
            </a:r>
            <a:r>
              <a:rPr lang="zh-TW" altLang="en-US" b="1" dirty="0" smtClean="0">
                <a:solidFill>
                  <a:srgbClr val="C00000"/>
                </a:solidFill>
              </a:rPr>
              <a:t>色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8529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1259632" y="3175784"/>
            <a:ext cx="288032" cy="206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043608" y="33825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完成後按返回報表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673"/>
            <a:ext cx="9144000" cy="56633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7848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旅客來訪目的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60232" y="3933056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56176" y="4437112"/>
            <a:ext cx="1440160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923928" y="5085184"/>
            <a:ext cx="2160240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b="1" dirty="0" smtClean="0"/>
              <a:t>在右邊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1200" b="1" dirty="0" smtClean="0"/>
              <a:t>下選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矩陣</a:t>
            </a:r>
            <a:r>
              <a:rPr lang="en-US" altLang="zh-TW" sz="1200" b="1" dirty="0" smtClean="0"/>
              <a:t>, </a:t>
            </a:r>
            <a:r>
              <a:rPr lang="zh-TW" altLang="en-US" sz="1200" b="1" dirty="0" smtClean="0"/>
              <a:t>左邊出現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矩陣</a:t>
            </a:r>
            <a:endParaRPr lang="en-US" altLang="zh-TW" sz="1200" b="1" dirty="0" smtClean="0">
              <a:solidFill>
                <a:srgbClr val="C00000"/>
              </a:solidFill>
            </a:endParaRPr>
          </a:p>
          <a:p>
            <a:r>
              <a:rPr lang="zh-TW" altLang="en-US" sz="1200" b="1" dirty="0" smtClean="0"/>
              <a:t>在</a:t>
            </a:r>
            <a:r>
              <a:rPr lang="zh-TW" altLang="en-US" sz="1200" b="1" dirty="0"/>
              <a:t>右邊</a:t>
            </a:r>
            <a:r>
              <a:rPr lang="zh-TW" altLang="en-US" sz="1200" b="1" dirty="0">
                <a:solidFill>
                  <a:srgbClr val="C00000"/>
                </a:solidFill>
              </a:rPr>
              <a:t>旅客年齡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與</a:t>
            </a:r>
            <a:r>
              <a:rPr lang="zh-TW" altLang="en-US" sz="1200" b="1" dirty="0">
                <a:solidFill>
                  <a:srgbClr val="C00000"/>
                </a:solidFill>
              </a:rPr>
              <a:t>目的</a:t>
            </a:r>
            <a:r>
              <a:rPr lang="zh-TW" altLang="en-US" sz="1200" b="1" dirty="0" smtClean="0"/>
              <a:t>下</a:t>
            </a:r>
            <a:endParaRPr lang="en-US" altLang="zh-TW" sz="1200" b="1" dirty="0"/>
          </a:p>
          <a:p>
            <a:r>
              <a:rPr lang="zh-TW" altLang="en-US" sz="1200" b="1" dirty="0"/>
              <a:t>資料</a:t>
            </a:r>
            <a:r>
              <a:rPr lang="zh-TW" altLang="en-US" sz="1200" b="1" dirty="0">
                <a:solidFill>
                  <a:srgbClr val="C00000"/>
                </a:solidFill>
              </a:rPr>
              <a:t>列</a:t>
            </a:r>
            <a:r>
              <a:rPr lang="zh-TW" altLang="en-US" sz="1200" b="1" dirty="0" smtClean="0"/>
              <a:t>選</a:t>
            </a:r>
            <a:r>
              <a:rPr lang="zh-TW" altLang="en-US" sz="1200" b="1" dirty="0" smtClean="0">
                <a:solidFill>
                  <a:srgbClr val="C00000"/>
                </a:solidFill>
              </a:rPr>
              <a:t>年齡</a:t>
            </a:r>
            <a:endParaRPr lang="en-US" altLang="zh-TW" sz="1200" b="1" dirty="0">
              <a:solidFill>
                <a:srgbClr val="C00000"/>
              </a:solidFill>
            </a:endParaRPr>
          </a:p>
          <a:p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值</a:t>
            </a:r>
            <a:r>
              <a:rPr lang="zh-TW" altLang="en-US" sz="1200" b="1" dirty="0">
                <a:latin typeface="微軟正黑體" panose="020B0604030504040204" pitchFamily="34" charset="-120"/>
              </a:rPr>
              <a:t>選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求學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展覽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探親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會議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業務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醫療</a:t>
            </a:r>
            <a:r>
              <a:rPr lang="en-US" altLang="zh-TW" sz="1200" b="1" dirty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觀光</a:t>
            </a:r>
            <a:r>
              <a:rPr lang="en-US" altLang="zh-TW" sz="1200" b="1" dirty="0" smtClean="0">
                <a:latin typeface="微軟正黑體" panose="020B0604030504040204" pitchFamily="34" charset="-120"/>
              </a:rPr>
              <a:t>, </a:t>
            </a:r>
            <a:r>
              <a:rPr lang="zh-TW" altLang="en-US" sz="12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其他</a:t>
            </a:r>
            <a:endParaRPr lang="zh-TW" altLang="en-US" sz="12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44008" y="35368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進入</a:t>
            </a:r>
            <a:r>
              <a:rPr lang="zh-TW" altLang="en-US" b="1" dirty="0" smtClean="0">
                <a:solidFill>
                  <a:srgbClr val="C00000"/>
                </a:solidFill>
              </a:rPr>
              <a:t>焦點模式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4716016" y="3856498"/>
            <a:ext cx="720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80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0912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269"/>
            <a:ext cx="9144000" cy="56787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84168" y="285293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987824" y="5301208"/>
            <a:ext cx="3168352" cy="9342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堆</a:t>
            </a:r>
            <a:r>
              <a:rPr lang="zh-TW" altLang="en-US" sz="2800" b="1" dirty="0">
                <a:solidFill>
                  <a:srgbClr val="C00000"/>
                </a:solidFill>
              </a:rPr>
              <a:t>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橫條圖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  <a:p>
            <a:endParaRPr lang="en-US" altLang="zh-TW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02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689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011"/>
            <a:ext cx="9144000" cy="56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1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140"/>
            <a:ext cx="9144000" cy="56538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10088" y="256490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r>
              <a:rPr lang="zh-TW" altLang="en-US" b="1" dirty="0" smtClean="0"/>
              <a:t>下將</a:t>
            </a:r>
            <a:r>
              <a:rPr lang="zh-TW" altLang="en-US" b="1" dirty="0" smtClean="0">
                <a:solidFill>
                  <a:srgbClr val="C00000"/>
                </a:solidFill>
              </a:rPr>
              <a:t>標題文字</a:t>
            </a:r>
            <a:r>
              <a:rPr lang="zh-TW" altLang="en-US" b="1" dirty="0" smtClean="0"/>
              <a:t>改為</a:t>
            </a:r>
            <a:endParaRPr lang="en-US" altLang="zh-TW" b="1" dirty="0" smtClean="0"/>
          </a:p>
          <a:p>
            <a:r>
              <a:rPr lang="zh-TW" altLang="en-US" b="1" dirty="0">
                <a:solidFill>
                  <a:srgbClr val="C00000"/>
                </a:solidFill>
              </a:rPr>
              <a:t>近三</a:t>
            </a:r>
            <a:r>
              <a:rPr lang="zh-TW" altLang="en-US" b="1" dirty="0" smtClean="0">
                <a:solidFill>
                  <a:srgbClr val="C00000"/>
                </a:solidFill>
              </a:rPr>
              <a:t>年旅客來訪目的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78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74"/>
            <a:ext cx="9144000" cy="5681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59832" y="2492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/>
              <a:t>在</a:t>
            </a:r>
            <a:r>
              <a:rPr lang="zh-TW" altLang="en-US" b="1" dirty="0">
                <a:solidFill>
                  <a:srgbClr val="C00000"/>
                </a:solidFill>
              </a:rPr>
              <a:t>標題</a:t>
            </a:r>
            <a:r>
              <a:rPr lang="zh-TW" altLang="en-US" b="1" dirty="0"/>
              <a:t>下將</a:t>
            </a:r>
            <a:r>
              <a:rPr lang="zh-TW" altLang="en-US" b="1" dirty="0">
                <a:solidFill>
                  <a:srgbClr val="C00000"/>
                </a:solidFill>
              </a:rPr>
              <a:t>對齊方式</a:t>
            </a:r>
            <a:r>
              <a:rPr lang="zh-TW" altLang="en-US" b="1" dirty="0"/>
              <a:t>改為</a:t>
            </a:r>
            <a:r>
              <a:rPr lang="zh-TW" altLang="en-US" b="1" dirty="0">
                <a:solidFill>
                  <a:srgbClr val="C00000"/>
                </a:solidFill>
              </a:rPr>
              <a:t>置中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/>
              <a:t>將</a:t>
            </a:r>
            <a:r>
              <a:rPr lang="zh-TW" altLang="en-US" b="1" dirty="0">
                <a:solidFill>
                  <a:srgbClr val="C00000"/>
                </a:solidFill>
              </a:rPr>
              <a:t>文字大小</a:t>
            </a:r>
            <a:r>
              <a:rPr lang="zh-TW" altLang="en-US" b="1" dirty="0"/>
              <a:t>改為</a:t>
            </a:r>
            <a:r>
              <a:rPr lang="en-US" altLang="zh-TW" b="1" dirty="0">
                <a:solidFill>
                  <a:srgbClr val="C00000"/>
                </a:solidFill>
              </a:rPr>
              <a:t>23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63691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1259632" y="2708920"/>
            <a:ext cx="288032" cy="206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73415" y="23395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完成後按返回報表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90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" y="1685160"/>
            <a:ext cx="9144000" cy="515138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46903" y="1467272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拉大視窗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拉大近三年旅客來訪目的圖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76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764034" cy="48245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48264" y="2204864"/>
            <a:ext cx="192327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90512" y="14034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將</a:t>
            </a:r>
            <a:r>
              <a:rPr lang="zh-TW" altLang="en-US" b="1" dirty="0" smtClean="0">
                <a:solidFill>
                  <a:srgbClr val="C00000"/>
                </a:solidFill>
              </a:rPr>
              <a:t>觀光</a:t>
            </a:r>
            <a:r>
              <a:rPr lang="zh-TW" altLang="en-US" b="1" dirty="0" smtClean="0"/>
              <a:t>移到最上面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8915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382000" cy="6648450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 flipH="1">
            <a:off x="6804248" y="5805264"/>
            <a:ext cx="28803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83568" y="2348880"/>
            <a:ext cx="14401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85533" y="2814712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894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9" y="2052214"/>
            <a:ext cx="8467725" cy="4181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40152" y="2098075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0152" y="3645024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08304" y="3645024"/>
            <a:ext cx="14572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59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近三年旅客來訪目的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6" y="1772816"/>
            <a:ext cx="8513887" cy="468052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289395" y="2996952"/>
            <a:ext cx="0" cy="2952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3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近三</a:t>
            </a:r>
            <a:r>
              <a:rPr lang="zh-TW" altLang="en-US" b="1" dirty="0">
                <a:solidFill>
                  <a:schemeClr val="accent4"/>
                </a:solidFill>
              </a:rPr>
              <a:t>年</a:t>
            </a:r>
            <a:r>
              <a:rPr lang="zh-TW" altLang="en-US" b="1" dirty="0" smtClean="0">
                <a:solidFill>
                  <a:schemeClr val="accent4"/>
                </a:solidFill>
              </a:rPr>
              <a:t>旅客</a:t>
            </a:r>
            <a:r>
              <a:rPr lang="zh-TW" altLang="en-US" b="1" dirty="0">
                <a:solidFill>
                  <a:schemeClr val="accent4"/>
                </a:solidFill>
              </a:rPr>
              <a:t>來訪</a:t>
            </a:r>
            <a:r>
              <a:rPr lang="zh-TW" altLang="en-US" b="1" dirty="0" smtClean="0">
                <a:solidFill>
                  <a:schemeClr val="accent4"/>
                </a:solidFill>
              </a:rPr>
              <a:t>目的</a:t>
            </a:r>
            <a:r>
              <a:rPr lang="en-US" altLang="zh-TW" b="1" dirty="0">
                <a:solidFill>
                  <a:schemeClr val="accent4"/>
                </a:solidFill>
              </a:rPr>
              <a:t>-</a:t>
            </a:r>
            <a:r>
              <a:rPr lang="zh-TW" altLang="en-US" b="1" dirty="0">
                <a:solidFill>
                  <a:schemeClr val="accent4"/>
                </a:solidFill>
              </a:rPr>
              <a:t>依據年齡分析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800975" cy="4876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83968" y="1988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變更</a:t>
            </a:r>
            <a:r>
              <a:rPr lang="zh-TW" altLang="en-US" b="1" dirty="0" smtClean="0">
                <a:solidFill>
                  <a:srgbClr val="C00000"/>
                </a:solidFill>
              </a:rPr>
              <a:t>資料色彩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702"/>
            <a:ext cx="9144000" cy="55422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1560" y="54868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4"/>
                </a:solidFill>
              </a:rPr>
              <a:t>完整的視覺圖表呈現</a:t>
            </a:r>
            <a:endParaRPr lang="zh-TW" altLang="en-US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成功匯入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935"/>
            <a:ext cx="9144000" cy="5160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96336" y="3717032"/>
            <a:ext cx="1512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30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86" y="1707555"/>
            <a:ext cx="9144000" cy="51487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建立交叉分析篩選器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760" y="3789040"/>
            <a:ext cx="3168352" cy="2255912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視覺效果</a:t>
            </a:r>
            <a:r>
              <a:rPr lang="zh-TW" altLang="en-US" sz="2800" b="1" dirty="0"/>
              <a:t>下選</a:t>
            </a:r>
            <a:r>
              <a:rPr lang="zh-TW" altLang="en-US" sz="2800" b="1" dirty="0">
                <a:solidFill>
                  <a:srgbClr val="C00000"/>
                </a:solidFill>
              </a:rPr>
              <a:t>交叉分析篩選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器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/>
              <a:t>在右邊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欄位</a:t>
            </a:r>
            <a:r>
              <a:rPr lang="zh-TW" altLang="en-US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旅客年齡與目的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372200" y="4293096"/>
            <a:ext cx="14401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668344" y="4221088"/>
            <a:ext cx="147565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5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建立交叉分析篩選器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" y="1682463"/>
            <a:ext cx="9144000" cy="51755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501317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旅客年齡與目的下選</a:t>
            </a:r>
            <a:r>
              <a:rPr lang="zh-TW" altLang="en-US" sz="2800" b="1" dirty="0">
                <a:solidFill>
                  <a:srgbClr val="C00000"/>
                </a:solidFill>
              </a:rPr>
              <a:t>年齡</a:t>
            </a:r>
          </a:p>
        </p:txBody>
      </p:sp>
      <p:sp>
        <p:nvSpPr>
          <p:cNvPr id="3" name="矩形 2"/>
          <p:cNvSpPr/>
          <p:nvPr/>
        </p:nvSpPr>
        <p:spPr>
          <a:xfrm>
            <a:off x="6012160" y="4581128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82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4710</TotalTime>
  <Words>1224</Words>
  <Application>Microsoft Office PowerPoint</Application>
  <PresentationFormat>如螢幕大小 (4:3)</PresentationFormat>
  <Paragraphs>158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8" baseType="lpstr">
      <vt:lpstr>Arial Unicode MS</vt:lpstr>
      <vt:lpstr>微軟正黑體</vt:lpstr>
      <vt:lpstr>Arial</vt:lpstr>
      <vt:lpstr>清晰度</vt:lpstr>
      <vt:lpstr>大數據在餐旅Facebook粉絲團的分析與應用</vt:lpstr>
      <vt:lpstr>Power bi</vt:lpstr>
      <vt:lpstr>開啟Power BI Desktop</vt:lpstr>
      <vt:lpstr>取得資料</vt:lpstr>
      <vt:lpstr>旅客人數及成長率</vt:lpstr>
      <vt:lpstr>PowerPoint 簡報</vt:lpstr>
      <vt:lpstr>成功匯入</vt:lpstr>
      <vt:lpstr>建立交叉分析篩選器</vt:lpstr>
      <vt:lpstr>建立交叉分析篩選器</vt:lpstr>
      <vt:lpstr>建立交叉分析篩選器</vt:lpstr>
      <vt:lpstr>建立交叉分析篩選器</vt:lpstr>
      <vt:lpstr>建立交叉分析篩選器</vt:lpstr>
      <vt:lpstr>交叉分析表格式設定</vt:lpstr>
      <vt:lpstr>交叉分析表格式設定</vt:lpstr>
      <vt:lpstr>年與性別的旅客人數交叉表</vt:lpstr>
      <vt:lpstr>年與性別的旅客人數交叉表</vt:lpstr>
      <vt:lpstr>2014-2016年男女的旅客人數累積長條圖</vt:lpstr>
      <vt:lpstr>2014-2016年男女的旅客人數累積長條圖</vt:lpstr>
      <vt:lpstr>2014-2016年男女的旅客人數累積長條圖</vt:lpstr>
      <vt:lpstr>2014-2016年男女的旅客人數累積長條圖</vt:lpstr>
      <vt:lpstr>2014-2016年男女的旅客人數累積長條圖</vt:lpstr>
      <vt:lpstr>除了觀光以外各目的佔比的圓形圖</vt:lpstr>
      <vt:lpstr>除了觀光以外各目的佔比的圓形圖</vt:lpstr>
      <vt:lpstr>除了觀光以外各目的佔比的圓形圖</vt:lpstr>
      <vt:lpstr>除了觀光以外各目的佔比的圓形圖</vt:lpstr>
      <vt:lpstr>除了觀光以外各目的佔比的圓形圖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近三年觀光人數-依據年齡分析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近三年旅客來訪目的-依據年齡分析</vt:lpstr>
      <vt:lpstr>PowerPoint 簡報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琪 羅</cp:lastModifiedBy>
  <cp:revision>498</cp:revision>
  <dcterms:created xsi:type="dcterms:W3CDTF">2014-11-07T00:17:44Z</dcterms:created>
  <dcterms:modified xsi:type="dcterms:W3CDTF">2019-10-21T01:15:38Z</dcterms:modified>
</cp:coreProperties>
</file>