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8"/>
  </p:notesMasterIdLst>
  <p:sldIdLst>
    <p:sldId id="256" r:id="rId2"/>
    <p:sldId id="260" r:id="rId3"/>
    <p:sldId id="257" r:id="rId4"/>
    <p:sldId id="258" r:id="rId5"/>
    <p:sldId id="259" r:id="rId6"/>
    <p:sldId id="261" r:id="rId7"/>
    <p:sldId id="262" r:id="rId8"/>
    <p:sldId id="268" r:id="rId9"/>
    <p:sldId id="286" r:id="rId10"/>
    <p:sldId id="287" r:id="rId11"/>
    <p:sldId id="273" r:id="rId12"/>
    <p:sldId id="274" r:id="rId13"/>
    <p:sldId id="275" r:id="rId14"/>
    <p:sldId id="288" r:id="rId15"/>
    <p:sldId id="289" r:id="rId16"/>
    <p:sldId id="276" r:id="rId17"/>
    <p:sldId id="277" r:id="rId18"/>
    <p:sldId id="278" r:id="rId19"/>
    <p:sldId id="279" r:id="rId20"/>
    <p:sldId id="280" r:id="rId21"/>
    <p:sldId id="281" r:id="rId22"/>
    <p:sldId id="282" r:id="rId23"/>
    <p:sldId id="283" r:id="rId24"/>
    <p:sldId id="284" r:id="rId25"/>
    <p:sldId id="285"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290" r:id="rId4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231310-DBC1-4293-BCB8-D8D1B2C92D74}" type="doc">
      <dgm:prSet loTypeId="urn:microsoft.com/office/officeart/2005/8/layout/radial4" loCatId="relationship" qsTypeId="urn:microsoft.com/office/officeart/2005/8/quickstyle/simple1" qsCatId="simple" csTypeId="urn:microsoft.com/office/officeart/2005/8/colors/colorful3" csCatId="colorful" phldr="1"/>
      <dgm:spPr/>
      <dgm:t>
        <a:bodyPr/>
        <a:lstStyle/>
        <a:p>
          <a:endParaRPr lang="zh-TW" altLang="en-US"/>
        </a:p>
      </dgm:t>
    </dgm:pt>
    <dgm:pt modelId="{C56A2524-CEA0-4F7A-BFDD-12591893681C}">
      <dgm:prSet phldrT="[文字]"/>
      <dgm:spPr/>
      <dgm:t>
        <a:bodyPr/>
        <a:lstStyle/>
        <a:p>
          <a:pPr>
            <a:spcAft>
              <a:spcPts val="600"/>
            </a:spcAft>
          </a:pPr>
          <a:r>
            <a:rPr lang="zh-TW" altLang="en-US" b="1" dirty="0" smtClean="0">
              <a:solidFill>
                <a:schemeClr val="tx1"/>
              </a:solidFill>
              <a:latin typeface="+mj-ea"/>
              <a:ea typeface="+mj-ea"/>
            </a:rPr>
            <a:t>資料分析</a:t>
          </a:r>
          <a:endParaRPr lang="en-US" altLang="zh-TW" b="1" dirty="0" smtClean="0">
            <a:solidFill>
              <a:schemeClr val="tx1"/>
            </a:solidFill>
            <a:latin typeface="+mj-ea"/>
            <a:ea typeface="+mj-ea"/>
          </a:endParaRPr>
        </a:p>
        <a:p>
          <a:pPr>
            <a:spcAft>
              <a:spcPts val="600"/>
            </a:spcAft>
          </a:pPr>
          <a:r>
            <a:rPr lang="en-US" altLang="zh-TW" dirty="0" smtClean="0">
              <a:latin typeface="+mj-ea"/>
              <a:ea typeface="+mj-ea"/>
            </a:rPr>
            <a:t>(</a:t>
          </a:r>
          <a:r>
            <a:rPr lang="zh-TW" altLang="en-US" dirty="0" smtClean="0">
              <a:latin typeface="+mj-ea"/>
              <a:ea typeface="+mj-ea"/>
            </a:rPr>
            <a:t>理論與實際的比較與檢驗</a:t>
          </a:r>
          <a:r>
            <a:rPr lang="en-US" altLang="zh-TW" dirty="0" smtClean="0">
              <a:latin typeface="+mj-ea"/>
              <a:ea typeface="+mj-ea"/>
            </a:rPr>
            <a:t>)</a:t>
          </a:r>
          <a:endParaRPr lang="zh-TW" altLang="en-US" dirty="0">
            <a:latin typeface="+mj-ea"/>
            <a:ea typeface="+mj-ea"/>
          </a:endParaRPr>
        </a:p>
      </dgm:t>
    </dgm:pt>
    <dgm:pt modelId="{FD3A4273-E97B-4C53-9CEF-47BC45333A7E}" type="parTrans" cxnId="{E0AD4A2C-4875-4533-88C2-D26A79B156A2}">
      <dgm:prSet/>
      <dgm:spPr/>
      <dgm:t>
        <a:bodyPr/>
        <a:lstStyle/>
        <a:p>
          <a:endParaRPr lang="zh-TW" altLang="en-US"/>
        </a:p>
      </dgm:t>
    </dgm:pt>
    <dgm:pt modelId="{0D3ACF59-563A-4778-BC03-0611F173D050}" type="sibTrans" cxnId="{E0AD4A2C-4875-4533-88C2-D26A79B156A2}">
      <dgm:prSet/>
      <dgm:spPr/>
      <dgm:t>
        <a:bodyPr/>
        <a:lstStyle/>
        <a:p>
          <a:endParaRPr lang="zh-TW" altLang="en-US"/>
        </a:p>
      </dgm:t>
    </dgm:pt>
    <dgm:pt modelId="{BAA3351C-08B2-4224-A574-9AACA03136CF}">
      <dgm:prSet phldrT="[文字]"/>
      <dgm:spPr/>
      <dgm:t>
        <a:bodyPr/>
        <a:lstStyle/>
        <a:p>
          <a:pPr>
            <a:spcAft>
              <a:spcPts val="600"/>
            </a:spcAft>
          </a:pPr>
          <a:r>
            <a:rPr lang="zh-TW" altLang="en-US" b="1" dirty="0" smtClean="0">
              <a:solidFill>
                <a:schemeClr val="tx1"/>
              </a:solidFill>
              <a:latin typeface="+mj-ea"/>
              <a:ea typeface="+mj-ea"/>
            </a:rPr>
            <a:t>理論</a:t>
          </a:r>
          <a:endParaRPr lang="en-US" altLang="zh-TW" b="1" dirty="0" smtClean="0">
            <a:solidFill>
              <a:schemeClr val="tx1"/>
            </a:solidFill>
            <a:latin typeface="+mj-ea"/>
            <a:ea typeface="+mj-ea"/>
          </a:endParaRPr>
        </a:p>
        <a:p>
          <a:pPr>
            <a:spcAft>
              <a:spcPts val="600"/>
            </a:spcAft>
          </a:pPr>
          <a:r>
            <a:rPr lang="en-US" altLang="zh-TW" dirty="0" smtClean="0">
              <a:latin typeface="+mj-ea"/>
              <a:ea typeface="+mj-ea"/>
            </a:rPr>
            <a:t>(</a:t>
          </a:r>
          <a:r>
            <a:rPr lang="zh-TW" altLang="en-US" dirty="0" smtClean="0">
              <a:latin typeface="+mj-ea"/>
              <a:ea typeface="+mj-ea"/>
            </a:rPr>
            <a:t>提供邏輯與知識基礎</a:t>
          </a:r>
          <a:r>
            <a:rPr lang="en-US" altLang="zh-TW" dirty="0" smtClean="0">
              <a:latin typeface="+mj-ea"/>
              <a:ea typeface="+mj-ea"/>
            </a:rPr>
            <a:t>)</a:t>
          </a:r>
          <a:endParaRPr lang="zh-TW" altLang="en-US" dirty="0">
            <a:latin typeface="+mj-ea"/>
            <a:ea typeface="+mj-ea"/>
          </a:endParaRPr>
        </a:p>
      </dgm:t>
    </dgm:pt>
    <dgm:pt modelId="{B4883F65-802E-46E8-80AF-2E6B24C8C908}" type="parTrans" cxnId="{5513C5DF-15E5-4FFE-8251-A65795A0948E}">
      <dgm:prSet/>
      <dgm:spPr/>
      <dgm:t>
        <a:bodyPr/>
        <a:lstStyle/>
        <a:p>
          <a:endParaRPr lang="zh-TW" altLang="en-US"/>
        </a:p>
      </dgm:t>
    </dgm:pt>
    <dgm:pt modelId="{BBCC2029-33A0-4016-B370-CCD447388E82}" type="sibTrans" cxnId="{5513C5DF-15E5-4FFE-8251-A65795A0948E}">
      <dgm:prSet/>
      <dgm:spPr/>
      <dgm:t>
        <a:bodyPr/>
        <a:lstStyle/>
        <a:p>
          <a:endParaRPr lang="zh-TW" altLang="en-US"/>
        </a:p>
      </dgm:t>
    </dgm:pt>
    <dgm:pt modelId="{67A727B8-7774-4D4D-9754-47F2318F97C2}">
      <dgm:prSet phldrT="[文字]"/>
      <dgm:spPr/>
      <dgm:t>
        <a:bodyPr/>
        <a:lstStyle/>
        <a:p>
          <a:pPr>
            <a:spcAft>
              <a:spcPts val="600"/>
            </a:spcAft>
          </a:pPr>
          <a:r>
            <a:rPr lang="zh-TW" altLang="en-US" b="1" dirty="0" smtClean="0">
              <a:solidFill>
                <a:schemeClr val="tx1"/>
              </a:solidFill>
              <a:latin typeface="+mj-ea"/>
              <a:ea typeface="+mj-ea"/>
            </a:rPr>
            <a:t>資料蒐集</a:t>
          </a:r>
          <a:endParaRPr lang="en-US" altLang="zh-TW" b="1" dirty="0" smtClean="0">
            <a:solidFill>
              <a:schemeClr val="tx1"/>
            </a:solidFill>
            <a:latin typeface="+mj-ea"/>
            <a:ea typeface="+mj-ea"/>
          </a:endParaRPr>
        </a:p>
        <a:p>
          <a:pPr>
            <a:spcAft>
              <a:spcPts val="600"/>
            </a:spcAft>
          </a:pPr>
          <a:r>
            <a:rPr lang="en-US" altLang="zh-TW" dirty="0" smtClean="0">
              <a:latin typeface="+mj-ea"/>
              <a:ea typeface="+mj-ea"/>
            </a:rPr>
            <a:t>(</a:t>
          </a:r>
          <a:r>
            <a:rPr lang="zh-TW" altLang="en-US" dirty="0" smtClean="0">
              <a:latin typeface="+mj-ea"/>
              <a:ea typeface="+mj-ea"/>
            </a:rPr>
            <a:t>提供實際觀察資料</a:t>
          </a:r>
          <a:r>
            <a:rPr lang="en-US" altLang="zh-TW" dirty="0" smtClean="0">
              <a:latin typeface="+mj-ea"/>
              <a:ea typeface="+mj-ea"/>
            </a:rPr>
            <a:t>)</a:t>
          </a:r>
          <a:endParaRPr lang="zh-TW" altLang="en-US" dirty="0">
            <a:latin typeface="+mj-ea"/>
            <a:ea typeface="+mj-ea"/>
          </a:endParaRPr>
        </a:p>
      </dgm:t>
    </dgm:pt>
    <dgm:pt modelId="{DB3DAC65-E19C-42D1-B19C-40597D026A0E}" type="parTrans" cxnId="{951DC601-279C-4623-9BD7-184246E2700C}">
      <dgm:prSet/>
      <dgm:spPr/>
      <dgm:t>
        <a:bodyPr/>
        <a:lstStyle/>
        <a:p>
          <a:endParaRPr lang="zh-TW" altLang="en-US"/>
        </a:p>
      </dgm:t>
    </dgm:pt>
    <dgm:pt modelId="{3FDE5249-0339-4846-9C00-4F717B0D8577}" type="sibTrans" cxnId="{951DC601-279C-4623-9BD7-184246E2700C}">
      <dgm:prSet/>
      <dgm:spPr/>
      <dgm:t>
        <a:bodyPr/>
        <a:lstStyle/>
        <a:p>
          <a:endParaRPr lang="zh-TW" altLang="en-US"/>
        </a:p>
      </dgm:t>
    </dgm:pt>
    <dgm:pt modelId="{C5D4FC99-2FBF-4132-AC69-DBB12467135B}" type="pres">
      <dgm:prSet presAssocID="{7D231310-DBC1-4293-BCB8-D8D1B2C92D74}" presName="cycle" presStyleCnt="0">
        <dgm:presLayoutVars>
          <dgm:chMax val="1"/>
          <dgm:dir/>
          <dgm:animLvl val="ctr"/>
          <dgm:resizeHandles val="exact"/>
        </dgm:presLayoutVars>
      </dgm:prSet>
      <dgm:spPr/>
      <dgm:t>
        <a:bodyPr/>
        <a:lstStyle/>
        <a:p>
          <a:endParaRPr lang="zh-TW" altLang="en-US"/>
        </a:p>
      </dgm:t>
    </dgm:pt>
    <dgm:pt modelId="{EFDE2CDA-C660-45DC-ADB8-A95711711607}" type="pres">
      <dgm:prSet presAssocID="{C56A2524-CEA0-4F7A-BFDD-12591893681C}" presName="centerShape" presStyleLbl="node0" presStyleIdx="0" presStyleCnt="1" custScaleX="87546" custScaleY="88015" custLinFactNeighborX="-876" custLinFactNeighborY="-594"/>
      <dgm:spPr>
        <a:prstGeom prst="roundRect">
          <a:avLst/>
        </a:prstGeom>
      </dgm:spPr>
      <dgm:t>
        <a:bodyPr/>
        <a:lstStyle/>
        <a:p>
          <a:endParaRPr lang="zh-TW" altLang="en-US"/>
        </a:p>
      </dgm:t>
    </dgm:pt>
    <dgm:pt modelId="{C715F44A-4015-4F67-9CD0-84217A4725F8}" type="pres">
      <dgm:prSet presAssocID="{B4883F65-802E-46E8-80AF-2E6B24C8C908}" presName="parTrans" presStyleLbl="bgSibTrans2D1" presStyleIdx="0" presStyleCnt="2"/>
      <dgm:spPr/>
      <dgm:t>
        <a:bodyPr/>
        <a:lstStyle/>
        <a:p>
          <a:endParaRPr lang="zh-TW" altLang="en-US"/>
        </a:p>
      </dgm:t>
    </dgm:pt>
    <dgm:pt modelId="{BAC01360-5EF8-4AE3-AB0D-762C95AFEDF5}" type="pres">
      <dgm:prSet presAssocID="{BAA3351C-08B2-4224-A574-9AACA03136CF}" presName="node" presStyleLbl="node1" presStyleIdx="0" presStyleCnt="2">
        <dgm:presLayoutVars>
          <dgm:bulletEnabled val="1"/>
        </dgm:presLayoutVars>
      </dgm:prSet>
      <dgm:spPr/>
      <dgm:t>
        <a:bodyPr/>
        <a:lstStyle/>
        <a:p>
          <a:endParaRPr lang="zh-TW" altLang="en-US"/>
        </a:p>
      </dgm:t>
    </dgm:pt>
    <dgm:pt modelId="{38BB56FC-71AB-4631-B7D1-A1ADD5ED8F19}" type="pres">
      <dgm:prSet presAssocID="{DB3DAC65-E19C-42D1-B19C-40597D026A0E}" presName="parTrans" presStyleLbl="bgSibTrans2D1" presStyleIdx="1" presStyleCnt="2"/>
      <dgm:spPr/>
      <dgm:t>
        <a:bodyPr/>
        <a:lstStyle/>
        <a:p>
          <a:endParaRPr lang="zh-TW" altLang="en-US"/>
        </a:p>
      </dgm:t>
    </dgm:pt>
    <dgm:pt modelId="{1D1612B4-D8CC-428C-8345-0393A98400EF}" type="pres">
      <dgm:prSet presAssocID="{67A727B8-7774-4D4D-9754-47F2318F97C2}" presName="node" presStyleLbl="node1" presStyleIdx="1" presStyleCnt="2" custRadScaleRad="100926" custRadScaleInc="-466">
        <dgm:presLayoutVars>
          <dgm:bulletEnabled val="1"/>
        </dgm:presLayoutVars>
      </dgm:prSet>
      <dgm:spPr/>
      <dgm:t>
        <a:bodyPr/>
        <a:lstStyle/>
        <a:p>
          <a:endParaRPr lang="zh-TW" altLang="en-US"/>
        </a:p>
      </dgm:t>
    </dgm:pt>
  </dgm:ptLst>
  <dgm:cxnLst>
    <dgm:cxn modelId="{4F97E452-3A83-49BE-9E01-86410DB6C562}" type="presOf" srcId="{B4883F65-802E-46E8-80AF-2E6B24C8C908}" destId="{C715F44A-4015-4F67-9CD0-84217A4725F8}" srcOrd="0" destOrd="0" presId="urn:microsoft.com/office/officeart/2005/8/layout/radial4"/>
    <dgm:cxn modelId="{F5EE8E4D-2829-4C2C-93CE-8108E0EB62A0}" type="presOf" srcId="{C56A2524-CEA0-4F7A-BFDD-12591893681C}" destId="{EFDE2CDA-C660-45DC-ADB8-A95711711607}" srcOrd="0" destOrd="0" presId="urn:microsoft.com/office/officeart/2005/8/layout/radial4"/>
    <dgm:cxn modelId="{E0AD4A2C-4875-4533-88C2-D26A79B156A2}" srcId="{7D231310-DBC1-4293-BCB8-D8D1B2C92D74}" destId="{C56A2524-CEA0-4F7A-BFDD-12591893681C}" srcOrd="0" destOrd="0" parTransId="{FD3A4273-E97B-4C53-9CEF-47BC45333A7E}" sibTransId="{0D3ACF59-563A-4778-BC03-0611F173D050}"/>
    <dgm:cxn modelId="{56DAF131-BF0E-4312-B368-585BC331D23C}" type="presOf" srcId="{7D231310-DBC1-4293-BCB8-D8D1B2C92D74}" destId="{C5D4FC99-2FBF-4132-AC69-DBB12467135B}" srcOrd="0" destOrd="0" presId="urn:microsoft.com/office/officeart/2005/8/layout/radial4"/>
    <dgm:cxn modelId="{A8AC136C-14C5-4927-9A6C-324DE6E9A998}" type="presOf" srcId="{BAA3351C-08B2-4224-A574-9AACA03136CF}" destId="{BAC01360-5EF8-4AE3-AB0D-762C95AFEDF5}" srcOrd="0" destOrd="0" presId="urn:microsoft.com/office/officeart/2005/8/layout/radial4"/>
    <dgm:cxn modelId="{55099E0E-DDC5-4EB6-A2F2-D67ABD64E5F5}" type="presOf" srcId="{DB3DAC65-E19C-42D1-B19C-40597D026A0E}" destId="{38BB56FC-71AB-4631-B7D1-A1ADD5ED8F19}" srcOrd="0" destOrd="0" presId="urn:microsoft.com/office/officeart/2005/8/layout/radial4"/>
    <dgm:cxn modelId="{951DC601-279C-4623-9BD7-184246E2700C}" srcId="{C56A2524-CEA0-4F7A-BFDD-12591893681C}" destId="{67A727B8-7774-4D4D-9754-47F2318F97C2}" srcOrd="1" destOrd="0" parTransId="{DB3DAC65-E19C-42D1-B19C-40597D026A0E}" sibTransId="{3FDE5249-0339-4846-9C00-4F717B0D8577}"/>
    <dgm:cxn modelId="{5513C5DF-15E5-4FFE-8251-A65795A0948E}" srcId="{C56A2524-CEA0-4F7A-BFDD-12591893681C}" destId="{BAA3351C-08B2-4224-A574-9AACA03136CF}" srcOrd="0" destOrd="0" parTransId="{B4883F65-802E-46E8-80AF-2E6B24C8C908}" sibTransId="{BBCC2029-33A0-4016-B370-CCD447388E82}"/>
    <dgm:cxn modelId="{EDC4FD1D-A4C2-41B9-AE93-FEAFF250D551}" type="presOf" srcId="{67A727B8-7774-4D4D-9754-47F2318F97C2}" destId="{1D1612B4-D8CC-428C-8345-0393A98400EF}" srcOrd="0" destOrd="0" presId="urn:microsoft.com/office/officeart/2005/8/layout/radial4"/>
    <dgm:cxn modelId="{720E37CA-7465-4BFF-A207-E6F02CF9906E}" type="presParOf" srcId="{C5D4FC99-2FBF-4132-AC69-DBB12467135B}" destId="{EFDE2CDA-C660-45DC-ADB8-A95711711607}" srcOrd="0" destOrd="0" presId="urn:microsoft.com/office/officeart/2005/8/layout/radial4"/>
    <dgm:cxn modelId="{C0252B50-51C5-437E-8D8D-7FBCA227ADF9}" type="presParOf" srcId="{C5D4FC99-2FBF-4132-AC69-DBB12467135B}" destId="{C715F44A-4015-4F67-9CD0-84217A4725F8}" srcOrd="1" destOrd="0" presId="urn:microsoft.com/office/officeart/2005/8/layout/radial4"/>
    <dgm:cxn modelId="{8AF52ED1-5216-47F6-9ABB-B494BE61AEC8}" type="presParOf" srcId="{C5D4FC99-2FBF-4132-AC69-DBB12467135B}" destId="{BAC01360-5EF8-4AE3-AB0D-762C95AFEDF5}" srcOrd="2" destOrd="0" presId="urn:microsoft.com/office/officeart/2005/8/layout/radial4"/>
    <dgm:cxn modelId="{732C79F9-A281-452D-9ECD-9F948769B4E3}" type="presParOf" srcId="{C5D4FC99-2FBF-4132-AC69-DBB12467135B}" destId="{38BB56FC-71AB-4631-B7D1-A1ADD5ED8F19}" srcOrd="3" destOrd="0" presId="urn:microsoft.com/office/officeart/2005/8/layout/radial4"/>
    <dgm:cxn modelId="{803E518A-365A-4792-AA2A-F4E94B7F962E}" type="presParOf" srcId="{C5D4FC99-2FBF-4132-AC69-DBB12467135B}" destId="{1D1612B4-D8CC-428C-8345-0393A98400EF}"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E2CDA-C660-45DC-ADB8-A95711711607}">
      <dsp:nvSpPr>
        <dsp:cNvPr id="0" name=""/>
        <dsp:cNvSpPr/>
      </dsp:nvSpPr>
      <dsp:spPr>
        <a:xfrm>
          <a:off x="2160241" y="1842112"/>
          <a:ext cx="1684428" cy="169345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ts val="600"/>
            </a:spcAft>
          </a:pPr>
          <a:r>
            <a:rPr lang="zh-TW" altLang="en-US" sz="1900" b="1" kern="1200" dirty="0" smtClean="0">
              <a:solidFill>
                <a:schemeClr val="tx1"/>
              </a:solidFill>
              <a:latin typeface="+mj-ea"/>
              <a:ea typeface="+mj-ea"/>
            </a:rPr>
            <a:t>資料分析</a:t>
          </a:r>
          <a:endParaRPr lang="en-US" altLang="zh-TW" sz="1900" b="1" kern="1200" dirty="0" smtClean="0">
            <a:solidFill>
              <a:schemeClr val="tx1"/>
            </a:solidFill>
            <a:latin typeface="+mj-ea"/>
            <a:ea typeface="+mj-ea"/>
          </a:endParaRPr>
        </a:p>
        <a:p>
          <a:pPr lvl="0" algn="ctr" defTabSz="844550">
            <a:lnSpc>
              <a:spcPct val="90000"/>
            </a:lnSpc>
            <a:spcBef>
              <a:spcPct val="0"/>
            </a:spcBef>
            <a:spcAft>
              <a:spcPts val="600"/>
            </a:spcAft>
          </a:pPr>
          <a:r>
            <a:rPr lang="en-US" altLang="zh-TW" sz="1900" kern="1200" dirty="0" smtClean="0">
              <a:latin typeface="+mj-ea"/>
              <a:ea typeface="+mj-ea"/>
            </a:rPr>
            <a:t>(</a:t>
          </a:r>
          <a:r>
            <a:rPr lang="zh-TW" altLang="en-US" sz="1900" kern="1200" dirty="0" smtClean="0">
              <a:latin typeface="+mj-ea"/>
              <a:ea typeface="+mj-ea"/>
            </a:rPr>
            <a:t>理論與實際的比較與檢驗</a:t>
          </a:r>
          <a:r>
            <a:rPr lang="en-US" altLang="zh-TW" sz="1900" kern="1200" dirty="0" smtClean="0">
              <a:latin typeface="+mj-ea"/>
              <a:ea typeface="+mj-ea"/>
            </a:rPr>
            <a:t>)</a:t>
          </a:r>
          <a:endParaRPr lang="zh-TW" altLang="en-US" sz="1900" kern="1200" dirty="0">
            <a:latin typeface="+mj-ea"/>
            <a:ea typeface="+mj-ea"/>
          </a:endParaRPr>
        </a:p>
      </dsp:txBody>
      <dsp:txXfrm>
        <a:off x="2242468" y="1924339"/>
        <a:ext cx="1519974" cy="1528998"/>
      </dsp:txXfrm>
    </dsp:sp>
    <dsp:sp modelId="{C715F44A-4015-4F67-9CD0-84217A4725F8}">
      <dsp:nvSpPr>
        <dsp:cNvPr id="0" name=""/>
        <dsp:cNvSpPr/>
      </dsp:nvSpPr>
      <dsp:spPr>
        <a:xfrm rot="12901115">
          <a:off x="773103" y="1415674"/>
          <a:ext cx="1607273" cy="548354"/>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C01360-5EF8-4AE3-AB0D-762C95AFEDF5}">
      <dsp:nvSpPr>
        <dsp:cNvPr id="0" name=""/>
        <dsp:cNvSpPr/>
      </dsp:nvSpPr>
      <dsp:spPr>
        <a:xfrm>
          <a:off x="4664" y="497552"/>
          <a:ext cx="1827847" cy="146227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ts val="600"/>
            </a:spcAft>
          </a:pPr>
          <a:r>
            <a:rPr lang="zh-TW" altLang="en-US" sz="2000" b="1" kern="1200" dirty="0" smtClean="0">
              <a:solidFill>
                <a:schemeClr val="tx1"/>
              </a:solidFill>
              <a:latin typeface="+mj-ea"/>
              <a:ea typeface="+mj-ea"/>
            </a:rPr>
            <a:t>理論</a:t>
          </a:r>
          <a:endParaRPr lang="en-US" altLang="zh-TW" sz="2000" b="1" kern="1200" dirty="0" smtClean="0">
            <a:solidFill>
              <a:schemeClr val="tx1"/>
            </a:solidFill>
            <a:latin typeface="+mj-ea"/>
            <a:ea typeface="+mj-ea"/>
          </a:endParaRPr>
        </a:p>
        <a:p>
          <a:pPr lvl="0" algn="ctr" defTabSz="889000">
            <a:lnSpc>
              <a:spcPct val="90000"/>
            </a:lnSpc>
            <a:spcBef>
              <a:spcPct val="0"/>
            </a:spcBef>
            <a:spcAft>
              <a:spcPts val="600"/>
            </a:spcAft>
          </a:pPr>
          <a:r>
            <a:rPr lang="en-US" altLang="zh-TW" sz="2000" kern="1200" dirty="0" smtClean="0">
              <a:latin typeface="+mj-ea"/>
              <a:ea typeface="+mj-ea"/>
            </a:rPr>
            <a:t>(</a:t>
          </a:r>
          <a:r>
            <a:rPr lang="zh-TW" altLang="en-US" sz="2000" kern="1200" dirty="0" smtClean="0">
              <a:latin typeface="+mj-ea"/>
              <a:ea typeface="+mj-ea"/>
            </a:rPr>
            <a:t>提供邏輯與知識基礎</a:t>
          </a:r>
          <a:r>
            <a:rPr lang="en-US" altLang="zh-TW" sz="2000" kern="1200" dirty="0" smtClean="0">
              <a:latin typeface="+mj-ea"/>
              <a:ea typeface="+mj-ea"/>
            </a:rPr>
            <a:t>)</a:t>
          </a:r>
          <a:endParaRPr lang="zh-TW" altLang="en-US" sz="2000" kern="1200" dirty="0">
            <a:latin typeface="+mj-ea"/>
            <a:ea typeface="+mj-ea"/>
          </a:endParaRPr>
        </a:p>
      </dsp:txBody>
      <dsp:txXfrm>
        <a:off x="47493" y="540381"/>
        <a:ext cx="1742189" cy="1376620"/>
      </dsp:txXfrm>
    </dsp:sp>
    <dsp:sp modelId="{38BB56FC-71AB-4631-B7D1-A1ADD5ED8F19}">
      <dsp:nvSpPr>
        <dsp:cNvPr id="0" name=""/>
        <dsp:cNvSpPr/>
      </dsp:nvSpPr>
      <dsp:spPr>
        <a:xfrm rot="19538978">
          <a:off x="3632513" y="1403950"/>
          <a:ext cx="1697590" cy="548354"/>
        </a:xfrm>
        <a:prstGeom prst="leftArrow">
          <a:avLst>
            <a:gd name="adj1" fmla="val 60000"/>
            <a:gd name="adj2" fmla="val 50000"/>
          </a:avLst>
        </a:prstGeom>
        <a:solidFill>
          <a:schemeClr val="accent3">
            <a:hueOff val="-6825004"/>
            <a:satOff val="5801"/>
            <a:lumOff val="1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1612B4-D8CC-428C-8345-0393A98400EF}">
      <dsp:nvSpPr>
        <dsp:cNvPr id="0" name=""/>
        <dsp:cNvSpPr/>
      </dsp:nvSpPr>
      <dsp:spPr>
        <a:xfrm>
          <a:off x="4268152" y="468054"/>
          <a:ext cx="1827847" cy="1462278"/>
        </a:xfrm>
        <a:prstGeom prst="roundRect">
          <a:avLst>
            <a:gd name="adj" fmla="val 10000"/>
          </a:avLst>
        </a:prstGeom>
        <a:solidFill>
          <a:schemeClr val="accent3">
            <a:hueOff val="-6825004"/>
            <a:satOff val="5801"/>
            <a:lumOff val="1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ts val="600"/>
            </a:spcAft>
          </a:pPr>
          <a:r>
            <a:rPr lang="zh-TW" altLang="en-US" sz="2000" b="1" kern="1200" dirty="0" smtClean="0">
              <a:solidFill>
                <a:schemeClr val="tx1"/>
              </a:solidFill>
              <a:latin typeface="+mj-ea"/>
              <a:ea typeface="+mj-ea"/>
            </a:rPr>
            <a:t>資料蒐集</a:t>
          </a:r>
          <a:endParaRPr lang="en-US" altLang="zh-TW" sz="2000" b="1" kern="1200" dirty="0" smtClean="0">
            <a:solidFill>
              <a:schemeClr val="tx1"/>
            </a:solidFill>
            <a:latin typeface="+mj-ea"/>
            <a:ea typeface="+mj-ea"/>
          </a:endParaRPr>
        </a:p>
        <a:p>
          <a:pPr lvl="0" algn="ctr" defTabSz="889000">
            <a:lnSpc>
              <a:spcPct val="90000"/>
            </a:lnSpc>
            <a:spcBef>
              <a:spcPct val="0"/>
            </a:spcBef>
            <a:spcAft>
              <a:spcPts val="600"/>
            </a:spcAft>
          </a:pPr>
          <a:r>
            <a:rPr lang="en-US" altLang="zh-TW" sz="2000" kern="1200" dirty="0" smtClean="0">
              <a:latin typeface="+mj-ea"/>
              <a:ea typeface="+mj-ea"/>
            </a:rPr>
            <a:t>(</a:t>
          </a:r>
          <a:r>
            <a:rPr lang="zh-TW" altLang="en-US" sz="2000" kern="1200" dirty="0" smtClean="0">
              <a:latin typeface="+mj-ea"/>
              <a:ea typeface="+mj-ea"/>
            </a:rPr>
            <a:t>提供實際觀察資料</a:t>
          </a:r>
          <a:r>
            <a:rPr lang="en-US" altLang="zh-TW" sz="2000" kern="1200" dirty="0" smtClean="0">
              <a:latin typeface="+mj-ea"/>
              <a:ea typeface="+mj-ea"/>
            </a:rPr>
            <a:t>)</a:t>
          </a:r>
          <a:endParaRPr lang="zh-TW" altLang="en-US" sz="2000" kern="1200" dirty="0">
            <a:latin typeface="+mj-ea"/>
            <a:ea typeface="+mj-ea"/>
          </a:endParaRPr>
        </a:p>
      </dsp:txBody>
      <dsp:txXfrm>
        <a:off x="4310981" y="510883"/>
        <a:ext cx="1742189" cy="137662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D4164-21BA-4E76-B24F-E3409E868C27}" type="datetimeFigureOut">
              <a:rPr lang="zh-TW" altLang="en-US" smtClean="0"/>
              <a:pPr/>
              <a:t>2014/9/21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20B377-4FB4-42A4-B498-BE2C5973DA82}" type="slidenum">
              <a:rPr lang="zh-TW" altLang="en-US" smtClean="0"/>
              <a:pPr/>
              <a:t>‹#›</a:t>
            </a:fld>
            <a:endParaRPr lang="zh-TW" altLang="en-US"/>
          </a:p>
        </p:txBody>
      </p:sp>
    </p:spTree>
    <p:extLst>
      <p:ext uri="{BB962C8B-B14F-4D97-AF65-F5344CB8AC3E}">
        <p14:creationId xmlns:p14="http://schemas.microsoft.com/office/powerpoint/2010/main" val="4264555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ctrTitle"/>
          </p:nvPr>
        </p:nvSpPr>
        <p:spPr>
          <a:xfrm>
            <a:off x="685800" y="1676401"/>
            <a:ext cx="7772400" cy="1538286"/>
          </a:xfrm>
        </p:spPr>
        <p:txBody>
          <a:bodyPr anchor="b"/>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27203918-3514-41E8-A5C1-58E6F043120B}" type="datetime1">
              <a:rPr lang="zh-TW" altLang="en-US" smtClean="0"/>
              <a:pPr/>
              <a:t>2014/9/21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0B3A056-557C-4802-BFFE-33DD055D0372}" type="datetime1">
              <a:rPr lang="zh-TW" altLang="en-US" smtClean="0"/>
              <a:pPr/>
              <a:t>2014/9/21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3D239BD-6D61-4DFE-922F-7CBF9DF9EB54}" type="slidenum">
              <a:rPr lang="zh-TW" altLang="en-US" smtClean="0"/>
              <a:pPr/>
              <a:t>‹#›</a:t>
            </a:fld>
            <a:endParaRPr lang="zh-TW"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15206" y="274638"/>
            <a:ext cx="1471594" cy="6011882"/>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686568" cy="6011882"/>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3A866D01-80EE-40E8-B8ED-9FCB112D253F}" type="datetime1">
              <a:rPr lang="zh-TW" altLang="en-US" smtClean="0"/>
              <a:pPr/>
              <a:t>2014/9/21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73152" y="6400800"/>
            <a:ext cx="3200400" cy="283800"/>
          </a:xfrm>
        </p:spPr>
        <p:txBody>
          <a:bodyPr/>
          <a:lstStyle/>
          <a:p>
            <a:fld id="{D71CD840-0E89-4F4B-BFA1-A0D7B2F6A8BF}" type="datetime1">
              <a:rPr lang="zh-TW" altLang="en-US" smtClean="0"/>
              <a:pPr/>
              <a:t>2014/9/21</a:t>
            </a:fld>
            <a:endParaRPr lang="zh-TW" altLang="en-US"/>
          </a:p>
        </p:txBody>
      </p:sp>
      <p:sp>
        <p:nvSpPr>
          <p:cNvPr id="5" name="頁尾版面配置區 4"/>
          <p:cNvSpPr>
            <a:spLocks noGrp="1"/>
          </p:cNvSpPr>
          <p:nvPr>
            <p:ph type="ftr" sz="quarter" idx="11"/>
          </p:nvPr>
        </p:nvSpPr>
        <p:spPr>
          <a:xfrm>
            <a:off x="5330952" y="6400800"/>
            <a:ext cx="3733800" cy="283800"/>
          </a:xfrm>
        </p:spPr>
        <p:txBody>
          <a:bodyPr/>
          <a:lstStyle/>
          <a:p>
            <a:endParaRPr lang="zh-TW" altLang="en-US"/>
          </a:p>
        </p:txBody>
      </p:sp>
      <p:sp>
        <p:nvSpPr>
          <p:cNvPr id="6" name="投影片編號版面配置區 5"/>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722313" y="3143248"/>
            <a:ext cx="7772400" cy="1362075"/>
          </a:xfrm>
        </p:spPr>
        <p:txBody>
          <a:bodyPr anchor="t"/>
          <a:lstStyle>
            <a:lvl1pPr algn="ctr">
              <a:defRPr sz="40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1AA6DDA7-5C3C-4780-9053-D0ABF74E6D11}" type="datetime1">
              <a:rPr lang="zh-TW" altLang="en-US" smtClean="0"/>
              <a:pPr/>
              <a:t>2014/9/21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237172D5-4F0A-4312-B752-B8D13C01858C}" type="datetime1">
              <a:rPr lang="zh-TW" altLang="en-US" smtClean="0"/>
              <a:pPr/>
              <a:t>2014/9/21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D4BF3AA-9F5E-4F81-87C9-A4A26386FC10}" type="datetime1">
              <a:rPr lang="zh-TW" altLang="en-US" smtClean="0"/>
              <a:pPr/>
              <a:t>2014/9/21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A8EB67D7-85DD-40AD-B0C3-1807FBA40396}" type="datetime1">
              <a:rPr lang="zh-TW" altLang="en-US" smtClean="0"/>
              <a:pPr/>
              <a:t>2014/9/21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AB2DA23-088D-439A-8D02-698FF65882F0}" type="datetime1">
              <a:rPr lang="zh-TW" altLang="en-US" smtClean="0"/>
              <a:pPr/>
              <a:t>2014/9/21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2786050" y="228600"/>
            <a:ext cx="5900752" cy="842946"/>
          </a:xfrm>
        </p:spPr>
        <p:txBody>
          <a:bodyPr anchor="b"/>
          <a:lstStyle>
            <a:lvl1pPr algn="ctr">
              <a:defRPr sz="2800" b="0"/>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9955431-9C49-42DF-B568-4BCC5FB358A4}" type="datetime1">
              <a:rPr lang="zh-TW" altLang="en-US" smtClean="0"/>
              <a:pPr/>
              <a:t>2014/9/21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3400" y="304800"/>
            <a:ext cx="6400800" cy="685800"/>
          </a:xfrm>
        </p:spPr>
        <p:txBody>
          <a:bodyPr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EE2EA5E-035B-412A-B382-B114C32AFB70}" type="datetime1">
              <a:rPr lang="zh-TW" altLang="en-US" smtClean="0"/>
              <a:pPr/>
              <a:t>2014/9/21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DF3DB791-51F3-4309-B477-DB3D38E6AD5A}" type="datetime1">
              <a:rPr lang="zh-TW" altLang="en-US" smtClean="0"/>
              <a:pPr/>
              <a:t>2014/9/21</a:t>
            </a:fld>
            <a:endParaRPr lang="zh-TW" altLang="en-US"/>
          </a:p>
        </p:txBody>
      </p:sp>
      <p:sp>
        <p:nvSpPr>
          <p:cNvPr id="5" name="頁尾版面配置區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TW" altLang="en-US"/>
          </a:p>
        </p:txBody>
      </p:sp>
      <p:sp>
        <p:nvSpPr>
          <p:cNvPr id="6" name="投影片編號版面配置區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43D239BD-6D61-4DFE-922F-7CBF9DF9EB54}" type="slidenum">
              <a:rPr lang="zh-TW" altLang="en-US" smtClean="0"/>
              <a:pPr/>
              <a:t>‹#›</a:t>
            </a:fld>
            <a:endParaRPr lang="zh-TW"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image" Target="../media/image5.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emf"/></Relationships>
</file>

<file path=ppt/slides/_rels/slide4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8.emf"/><Relationship Id="rId4" Type="http://schemas.openxmlformats.org/officeDocument/2006/relationships/oleObject" Target="../embeddings/oleObject6.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e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b="1" dirty="0" smtClean="0"/>
              <a:t>研究方法</a:t>
            </a:r>
            <a:r>
              <a:rPr lang="en-US" altLang="zh-TW" dirty="0" smtClean="0"/>
              <a:t/>
            </a:r>
            <a:br>
              <a:rPr lang="en-US" altLang="zh-TW" dirty="0" smtClean="0"/>
            </a:br>
            <a:r>
              <a:rPr lang="en-US" altLang="zh-TW" dirty="0" smtClean="0"/>
              <a:t>Research </a:t>
            </a:r>
            <a:r>
              <a:rPr lang="en-US" altLang="zh-TW" dirty="0"/>
              <a:t>Methodology</a:t>
            </a:r>
            <a:endParaRPr lang="zh-TW" altLang="en-US" dirty="0"/>
          </a:p>
        </p:txBody>
      </p:sp>
      <p:sp>
        <p:nvSpPr>
          <p:cNvPr id="3" name="副標題 2"/>
          <p:cNvSpPr>
            <a:spLocks noGrp="1"/>
          </p:cNvSpPr>
          <p:nvPr>
            <p:ph type="subTitle" idx="1"/>
          </p:nvPr>
        </p:nvSpPr>
        <p:spPr/>
        <p:txBody>
          <a:bodyPr/>
          <a:lstStyle/>
          <a:p>
            <a:r>
              <a:rPr lang="zh-TW" altLang="en-US" b="1" dirty="0" smtClean="0">
                <a:solidFill>
                  <a:srgbClr val="C00000"/>
                </a:solidFill>
                <a:latin typeface="+mj-ea"/>
                <a:ea typeface="+mj-ea"/>
              </a:rPr>
              <a:t>中華大學餐旅管理學系</a:t>
            </a:r>
            <a:endParaRPr lang="en-US" altLang="zh-TW" b="1" dirty="0" smtClean="0">
              <a:solidFill>
                <a:srgbClr val="C00000"/>
              </a:solidFill>
              <a:latin typeface="+mj-ea"/>
              <a:ea typeface="+mj-ea"/>
            </a:endParaRPr>
          </a:p>
          <a:p>
            <a:r>
              <a:rPr lang="zh-TW" altLang="en-US" b="1" dirty="0" smtClean="0">
                <a:solidFill>
                  <a:srgbClr val="C00000"/>
                </a:solidFill>
                <a:latin typeface="+mj-ea"/>
                <a:ea typeface="+mj-ea"/>
              </a:rPr>
              <a:t>羅琪老師</a:t>
            </a:r>
            <a:endParaRPr lang="zh-TW" altLang="en-US" b="1" dirty="0">
              <a:solidFill>
                <a:srgbClr val="C00000"/>
              </a:solidFill>
              <a:latin typeface="+mj-ea"/>
              <a:ea typeface="+mj-ea"/>
            </a:endParaRPr>
          </a:p>
        </p:txBody>
      </p:sp>
      <p:sp>
        <p:nvSpPr>
          <p:cNvPr id="4" name="日期版面配置區 3"/>
          <p:cNvSpPr>
            <a:spLocks noGrp="1"/>
          </p:cNvSpPr>
          <p:nvPr>
            <p:ph type="dt" sz="half" idx="10"/>
          </p:nvPr>
        </p:nvSpPr>
        <p:spPr/>
        <p:txBody>
          <a:bodyPr/>
          <a:lstStyle/>
          <a:p>
            <a:fld id="{3FF64D7E-2572-4E6C-BE97-0090DBE33C0A}" type="datetime1">
              <a:rPr lang="zh-TW" altLang="en-US" smtClean="0"/>
              <a:pPr/>
              <a:t>2014/9/21</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方法</a:t>
            </a:r>
            <a:r>
              <a:rPr lang="en-US" altLang="zh-TW" dirty="0" smtClean="0"/>
              <a:t> </a:t>
            </a:r>
            <a:r>
              <a:rPr lang="en-US" altLang="zh-TW" dirty="0" err="1" smtClean="0"/>
              <a:t>vs</a:t>
            </a:r>
            <a:r>
              <a:rPr lang="en-US" altLang="zh-TW" dirty="0" smtClean="0"/>
              <a:t> </a:t>
            </a:r>
            <a:r>
              <a:rPr lang="zh-TW" altLang="en-US" b="1" dirty="0" smtClean="0"/>
              <a:t>方法論</a:t>
            </a:r>
            <a:r>
              <a:rPr lang="en-US" altLang="zh-TW" dirty="0" smtClean="0"/>
              <a:t>(</a:t>
            </a:r>
            <a:r>
              <a:rPr lang="zh-TW" altLang="en-US" dirty="0" smtClean="0"/>
              <a:t>續</a:t>
            </a:r>
            <a:r>
              <a:rPr lang="en-US" altLang="zh-TW" dirty="0" smtClean="0"/>
              <a:t>)</a:t>
            </a:r>
            <a:endParaRPr lang="zh-TW" altLang="en-US" dirty="0"/>
          </a:p>
        </p:txBody>
      </p:sp>
      <p:sp>
        <p:nvSpPr>
          <p:cNvPr id="3" name="內容版面配置區 2"/>
          <p:cNvSpPr>
            <a:spLocks noGrp="1"/>
          </p:cNvSpPr>
          <p:nvPr>
            <p:ph idx="1"/>
          </p:nvPr>
        </p:nvSpPr>
        <p:spPr/>
        <p:txBody>
          <a:bodyPr>
            <a:normAutofit fontScale="92500"/>
          </a:bodyPr>
          <a:lstStyle/>
          <a:p>
            <a:r>
              <a:rPr lang="zh-TW" altLang="zh-TW" sz="2600" dirty="0" smtClean="0">
                <a:latin typeface="+mj-ea"/>
                <a:ea typeface="+mj-ea"/>
              </a:rPr>
              <a:t>學習方法與方法論的</a:t>
            </a:r>
            <a:r>
              <a:rPr lang="zh-TW" altLang="zh-TW" sz="2600" dirty="0" smtClean="0">
                <a:solidFill>
                  <a:srgbClr val="C00000"/>
                </a:solidFill>
                <a:latin typeface="+mj-ea"/>
                <a:ea typeface="+mj-ea"/>
              </a:rPr>
              <a:t>目的</a:t>
            </a:r>
            <a:r>
              <a:rPr lang="zh-TW" altLang="en-US" sz="2600" dirty="0" smtClean="0">
                <a:latin typeface="+mj-ea"/>
                <a:ea typeface="+mj-ea"/>
              </a:rPr>
              <a:t>，</a:t>
            </a:r>
            <a:r>
              <a:rPr lang="zh-TW" altLang="zh-TW" sz="2600" dirty="0" smtClean="0">
                <a:latin typeface="+mj-ea"/>
                <a:ea typeface="+mj-ea"/>
              </a:rPr>
              <a:t>在於未來同學除了需要殺雞之外</a:t>
            </a:r>
            <a:r>
              <a:rPr lang="zh-TW" altLang="en-US" sz="2600" dirty="0" smtClean="0">
                <a:latin typeface="+mj-ea"/>
                <a:ea typeface="+mj-ea"/>
              </a:rPr>
              <a:t>，</a:t>
            </a:r>
            <a:r>
              <a:rPr lang="zh-TW" altLang="zh-TW" sz="2600" dirty="0" smtClean="0">
                <a:latin typeface="+mj-ea"/>
                <a:ea typeface="+mj-ea"/>
              </a:rPr>
              <a:t>還有可能會殺牛、殺豬、殺魚…等(也就是</a:t>
            </a:r>
            <a:r>
              <a:rPr lang="zh-TW" altLang="zh-TW" sz="2600" dirty="0" smtClean="0">
                <a:solidFill>
                  <a:srgbClr val="C00000"/>
                </a:solidFill>
                <a:latin typeface="+mj-ea"/>
                <a:ea typeface="+mj-ea"/>
              </a:rPr>
              <a:t>會面臨各類的問題</a:t>
            </a:r>
            <a:r>
              <a:rPr lang="zh-TW" altLang="zh-TW" sz="2600" dirty="0" smtClean="0">
                <a:latin typeface="+mj-ea"/>
                <a:ea typeface="+mj-ea"/>
              </a:rPr>
              <a:t>)</a:t>
            </a:r>
          </a:p>
          <a:p>
            <a:r>
              <a:rPr lang="zh-TW" altLang="zh-TW" sz="2600" dirty="0" smtClean="0">
                <a:latin typeface="+mj-ea"/>
                <a:ea typeface="+mj-ea"/>
              </a:rPr>
              <a:t>學習多種「方法」有助於我們</a:t>
            </a:r>
            <a:r>
              <a:rPr lang="zh-TW" altLang="zh-TW" sz="2600" dirty="0" smtClean="0">
                <a:solidFill>
                  <a:srgbClr val="C00000"/>
                </a:solidFill>
                <a:latin typeface="+mj-ea"/>
                <a:ea typeface="+mj-ea"/>
              </a:rPr>
              <a:t>解決</a:t>
            </a:r>
            <a:r>
              <a:rPr lang="zh-TW" altLang="zh-TW" sz="2600" dirty="0" smtClean="0">
                <a:latin typeface="+mj-ea"/>
                <a:ea typeface="+mj-ea"/>
              </a:rPr>
              <a:t>未來所遭遇到的各種問題</a:t>
            </a:r>
          </a:p>
          <a:p>
            <a:r>
              <a:rPr lang="zh-TW" altLang="zh-TW" sz="2600" dirty="0" smtClean="0">
                <a:latin typeface="+mj-ea"/>
                <a:ea typeface="+mj-ea"/>
              </a:rPr>
              <a:t>此外學習「方法論」還可以回來指導我們</a:t>
            </a:r>
            <a:r>
              <a:rPr lang="zh-TW" altLang="zh-TW" sz="2600" dirty="0" smtClean="0">
                <a:solidFill>
                  <a:srgbClr val="C00000"/>
                </a:solidFill>
                <a:latin typeface="+mj-ea"/>
                <a:ea typeface="+mj-ea"/>
              </a:rPr>
              <a:t>較正確地選擇</a:t>
            </a:r>
            <a:r>
              <a:rPr lang="zh-TW" altLang="zh-TW" sz="2600" dirty="0" smtClean="0">
                <a:latin typeface="+mj-ea"/>
                <a:ea typeface="+mj-ea"/>
              </a:rPr>
              <a:t>以及</a:t>
            </a:r>
            <a:r>
              <a:rPr lang="zh-TW" altLang="zh-TW" sz="2600" dirty="0" smtClean="0">
                <a:solidFill>
                  <a:srgbClr val="C00000"/>
                </a:solidFill>
                <a:latin typeface="+mj-ea"/>
                <a:ea typeface="+mj-ea"/>
              </a:rPr>
              <a:t>使用各種「方法」</a:t>
            </a:r>
          </a:p>
          <a:p>
            <a:r>
              <a:rPr lang="zh-TW" altLang="zh-TW" sz="2600" dirty="0" smtClean="0">
                <a:latin typeface="+mj-ea"/>
                <a:ea typeface="+mj-ea"/>
              </a:rPr>
              <a:t>譬如說假設未來我們所遇到的可能不是雞、牛、豬、魚…等生物而是我們從沒殺過的恐龍 (也就是</a:t>
            </a:r>
            <a:r>
              <a:rPr lang="zh-TW" altLang="zh-TW" sz="2600" dirty="0" smtClean="0">
                <a:solidFill>
                  <a:srgbClr val="C00000"/>
                </a:solidFill>
                <a:latin typeface="+mj-ea"/>
                <a:ea typeface="+mj-ea"/>
              </a:rPr>
              <a:t>完全沒遇到過的問題</a:t>
            </a:r>
            <a:r>
              <a:rPr lang="zh-TW" altLang="zh-TW" sz="2600" dirty="0" smtClean="0">
                <a:latin typeface="+mj-ea"/>
                <a:ea typeface="+mj-ea"/>
              </a:rPr>
              <a:t>)</a:t>
            </a:r>
          </a:p>
          <a:p>
            <a:r>
              <a:rPr lang="zh-TW" altLang="zh-TW" sz="2600" dirty="0" smtClean="0">
                <a:latin typeface="+mj-ea"/>
                <a:ea typeface="+mj-ea"/>
              </a:rPr>
              <a:t>這時「方法論」有助於提升我們選擇正確「方法」的機會</a:t>
            </a:r>
            <a:endParaRPr lang="zh-TW" altLang="en-US" sz="2600" dirty="0" smtClean="0">
              <a:latin typeface="+mj-ea"/>
              <a:ea typeface="+mj-ea"/>
            </a:endParaRP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10</a:t>
            </a:fld>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05ED5099-4497-4C2E-970A-8275522885E8}" type="slidenum">
              <a:rPr lang="en-US" altLang="zh-TW"/>
              <a:pPr/>
              <a:t>11</a:t>
            </a:fld>
            <a:endParaRPr lang="en-US" altLang="zh-TW"/>
          </a:p>
        </p:txBody>
      </p:sp>
      <p:sp>
        <p:nvSpPr>
          <p:cNvPr id="18434" name="Rectangle 2"/>
          <p:cNvSpPr>
            <a:spLocks noGrp="1" noChangeArrowheads="1"/>
          </p:cNvSpPr>
          <p:nvPr>
            <p:ph type="title"/>
          </p:nvPr>
        </p:nvSpPr>
        <p:spPr/>
        <p:txBody>
          <a:bodyPr/>
          <a:lstStyle/>
          <a:p>
            <a:r>
              <a:rPr lang="zh-TW" altLang="en-US" b="1" dirty="0"/>
              <a:t>研究的</a:t>
            </a:r>
            <a:r>
              <a:rPr lang="zh-TW" altLang="en-US" b="1" dirty="0" smtClean="0">
                <a:solidFill>
                  <a:srgbClr val="C00000"/>
                </a:solidFill>
              </a:rPr>
              <a:t>定義</a:t>
            </a:r>
            <a:endParaRPr lang="en-US" altLang="zh-TW" dirty="0">
              <a:solidFill>
                <a:srgbClr val="C00000"/>
              </a:solidFill>
            </a:endParaRPr>
          </a:p>
        </p:txBody>
      </p:sp>
      <p:sp>
        <p:nvSpPr>
          <p:cNvPr id="18435" name="Rectangle 3"/>
          <p:cNvSpPr>
            <a:spLocks noGrp="1" noChangeArrowheads="1"/>
          </p:cNvSpPr>
          <p:nvPr>
            <p:ph type="body" idx="1"/>
          </p:nvPr>
        </p:nvSpPr>
        <p:spPr/>
        <p:txBody>
          <a:bodyPr/>
          <a:lstStyle/>
          <a:p>
            <a:pPr>
              <a:lnSpc>
                <a:spcPct val="90000"/>
              </a:lnSpc>
            </a:pPr>
            <a:r>
              <a:rPr lang="en-US" altLang="zh-TW" dirty="0" err="1"/>
              <a:t>Grinnel</a:t>
            </a:r>
            <a:r>
              <a:rPr lang="en-US" altLang="zh-TW" dirty="0"/>
              <a:t> (1993) (Research and Evaluation)</a:t>
            </a:r>
          </a:p>
          <a:p>
            <a:pPr lvl="1">
              <a:lnSpc>
                <a:spcPct val="90000"/>
              </a:lnSpc>
              <a:buNone/>
            </a:pPr>
            <a:r>
              <a:rPr lang="zh-TW" altLang="en-US" dirty="0">
                <a:latin typeface="+mj-ea"/>
                <a:ea typeface="+mj-ea"/>
              </a:rPr>
              <a:t>研究是一種</a:t>
            </a:r>
            <a:r>
              <a:rPr lang="zh-TW" altLang="en-US" u="sng" dirty="0">
                <a:latin typeface="+mj-ea"/>
                <a:ea typeface="+mj-ea"/>
              </a:rPr>
              <a:t>結構性</a:t>
            </a:r>
            <a:r>
              <a:rPr lang="zh-TW" altLang="en-US" dirty="0">
                <a:latin typeface="+mj-ea"/>
                <a:ea typeface="+mj-ea"/>
              </a:rPr>
              <a:t>的探索，其使用科學的</a:t>
            </a:r>
            <a:r>
              <a:rPr lang="zh-TW" altLang="en-US" dirty="0" smtClean="0">
                <a:latin typeface="+mj-ea"/>
                <a:ea typeface="+mj-ea"/>
              </a:rPr>
              <a:t>方法論</a:t>
            </a:r>
            <a:endParaRPr lang="en-US" altLang="zh-TW" dirty="0" smtClean="0">
              <a:latin typeface="+mj-ea"/>
              <a:ea typeface="+mj-ea"/>
            </a:endParaRPr>
          </a:p>
          <a:p>
            <a:pPr lvl="1">
              <a:lnSpc>
                <a:spcPct val="90000"/>
              </a:lnSpc>
              <a:buNone/>
            </a:pPr>
            <a:r>
              <a:rPr lang="zh-TW" altLang="en-US" dirty="0" smtClean="0">
                <a:latin typeface="+mj-ea"/>
                <a:ea typeface="+mj-ea"/>
              </a:rPr>
              <a:t>來</a:t>
            </a:r>
            <a:r>
              <a:rPr lang="zh-TW" altLang="en-US" dirty="0">
                <a:latin typeface="+mj-ea"/>
                <a:ea typeface="+mj-ea"/>
              </a:rPr>
              <a:t>解決問題，產生新的可應用知識</a:t>
            </a:r>
          </a:p>
          <a:p>
            <a:pPr>
              <a:lnSpc>
                <a:spcPct val="90000"/>
              </a:lnSpc>
            </a:pPr>
            <a:r>
              <a:rPr lang="en-US" altLang="zh-TW" dirty="0"/>
              <a:t>Lundberg (1942) (Social Research – A Study in Methods of Gathering Data)</a:t>
            </a:r>
          </a:p>
          <a:p>
            <a:pPr lvl="1">
              <a:lnSpc>
                <a:spcPct val="90000"/>
              </a:lnSpc>
            </a:pPr>
            <a:r>
              <a:rPr lang="zh-TW" altLang="en-US" dirty="0">
                <a:latin typeface="+mj-ea"/>
                <a:ea typeface="+mj-ea"/>
              </a:rPr>
              <a:t>科學方法包括</a:t>
            </a:r>
            <a:r>
              <a:rPr lang="zh-TW" altLang="en-US" u="sng" dirty="0">
                <a:latin typeface="+mj-ea"/>
                <a:ea typeface="+mj-ea"/>
              </a:rPr>
              <a:t>系統性</a:t>
            </a:r>
            <a:r>
              <a:rPr lang="zh-TW" altLang="en-US" dirty="0">
                <a:latin typeface="+mj-ea"/>
                <a:ea typeface="+mj-ea"/>
              </a:rPr>
              <a:t>的觀察、分類、及資料的解釋</a:t>
            </a:r>
          </a:p>
          <a:p>
            <a:pPr lvl="1">
              <a:lnSpc>
                <a:spcPct val="90000"/>
              </a:lnSpc>
            </a:pPr>
            <a:r>
              <a:rPr lang="zh-TW" altLang="en-US" dirty="0">
                <a:latin typeface="+mj-ea"/>
                <a:ea typeface="+mj-ea"/>
              </a:rPr>
              <a:t>推論與科學研究間，其主要差異在於</a:t>
            </a:r>
            <a:r>
              <a:rPr lang="zh-TW" altLang="en-US" u="sng" dirty="0">
                <a:latin typeface="+mj-ea"/>
                <a:ea typeface="+mj-ea"/>
              </a:rPr>
              <a:t>嚴謹性</a:t>
            </a:r>
            <a:r>
              <a:rPr lang="zh-TW" altLang="en-US" dirty="0">
                <a:latin typeface="+mj-ea"/>
                <a:ea typeface="+mj-ea"/>
              </a:rPr>
              <a:t>、</a:t>
            </a:r>
            <a:r>
              <a:rPr lang="zh-TW" altLang="en-US" u="sng" dirty="0">
                <a:latin typeface="+mj-ea"/>
                <a:ea typeface="+mj-ea"/>
              </a:rPr>
              <a:t>可證明性</a:t>
            </a:r>
            <a:r>
              <a:rPr lang="zh-TW" altLang="en-US" dirty="0">
                <a:latin typeface="+mj-ea"/>
                <a:ea typeface="+mj-ea"/>
              </a:rPr>
              <a:t>、普遍的</a:t>
            </a:r>
            <a:r>
              <a:rPr lang="zh-TW" altLang="en-US" u="sng" dirty="0">
                <a:latin typeface="+mj-ea"/>
                <a:ea typeface="+mj-ea"/>
              </a:rPr>
              <a:t>效度</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F642B648-5C33-441E-9273-7EE76721E82B}" type="slidenum">
              <a:rPr lang="en-US" altLang="zh-TW"/>
              <a:pPr/>
              <a:t>12</a:t>
            </a:fld>
            <a:endParaRPr lang="en-US" altLang="zh-TW"/>
          </a:p>
        </p:txBody>
      </p:sp>
      <p:sp>
        <p:nvSpPr>
          <p:cNvPr id="36866" name="Rectangle 2"/>
          <p:cNvSpPr>
            <a:spLocks noGrp="1" noChangeArrowheads="1"/>
          </p:cNvSpPr>
          <p:nvPr>
            <p:ph type="title"/>
          </p:nvPr>
        </p:nvSpPr>
        <p:spPr/>
        <p:txBody>
          <a:bodyPr/>
          <a:lstStyle/>
          <a:p>
            <a:r>
              <a:rPr lang="zh-TW" altLang="en-US" b="1" dirty="0"/>
              <a:t>研究的定義</a:t>
            </a:r>
            <a:r>
              <a:rPr lang="en-US" altLang="zh-TW" dirty="0" smtClean="0"/>
              <a:t>(</a:t>
            </a:r>
            <a:r>
              <a:rPr lang="zh-TW" altLang="en-US" dirty="0" smtClean="0"/>
              <a:t>續</a:t>
            </a:r>
            <a:r>
              <a:rPr lang="en-US" altLang="zh-TW" dirty="0" smtClean="0"/>
              <a:t>)</a:t>
            </a:r>
            <a:endParaRPr lang="en-US" altLang="zh-TW" dirty="0"/>
          </a:p>
        </p:txBody>
      </p:sp>
      <p:sp>
        <p:nvSpPr>
          <p:cNvPr id="36867" name="Rectangle 3"/>
          <p:cNvSpPr>
            <a:spLocks noGrp="1" noChangeArrowheads="1"/>
          </p:cNvSpPr>
          <p:nvPr>
            <p:ph type="body" idx="1"/>
          </p:nvPr>
        </p:nvSpPr>
        <p:spPr/>
        <p:txBody>
          <a:bodyPr>
            <a:normAutofit/>
          </a:bodyPr>
          <a:lstStyle/>
          <a:p>
            <a:r>
              <a:rPr lang="en-US" altLang="zh-TW" dirty="0"/>
              <a:t>Burns(1994) (Introduction to Research Methods</a:t>
            </a:r>
            <a:r>
              <a:rPr lang="en-US" altLang="zh-TW" dirty="0" smtClean="0"/>
              <a:t>)</a:t>
            </a:r>
          </a:p>
          <a:p>
            <a:pPr>
              <a:buNone/>
            </a:pPr>
            <a:r>
              <a:rPr lang="zh-TW" altLang="en-US" dirty="0" smtClean="0">
                <a:latin typeface="+mj-ea"/>
                <a:ea typeface="+mj-ea"/>
              </a:rPr>
              <a:t>   </a:t>
            </a:r>
            <a:r>
              <a:rPr lang="zh-TW" altLang="en-US" sz="2800" dirty="0" smtClean="0">
                <a:latin typeface="+mj-ea"/>
                <a:ea typeface="+mj-ea"/>
              </a:rPr>
              <a:t>一種</a:t>
            </a:r>
            <a:r>
              <a:rPr lang="zh-TW" altLang="en-US" sz="2800" u="sng" dirty="0">
                <a:latin typeface="+mj-ea"/>
                <a:ea typeface="+mj-ea"/>
              </a:rPr>
              <a:t>系統性</a:t>
            </a:r>
            <a:r>
              <a:rPr lang="zh-TW" altLang="en-US" sz="2800" dirty="0">
                <a:latin typeface="+mj-ea"/>
                <a:ea typeface="+mj-ea"/>
              </a:rPr>
              <a:t>的調查，以發現問題的答案</a:t>
            </a:r>
          </a:p>
          <a:p>
            <a:r>
              <a:rPr lang="en-US" altLang="zh-TW" dirty="0" err="1"/>
              <a:t>Kerlinger</a:t>
            </a:r>
            <a:r>
              <a:rPr lang="en-US" altLang="zh-TW" dirty="0"/>
              <a:t>(1986) (Foundations of Behavioral Research</a:t>
            </a:r>
            <a:r>
              <a:rPr lang="en-US" altLang="zh-TW" dirty="0" smtClean="0"/>
              <a:t>)</a:t>
            </a:r>
          </a:p>
          <a:p>
            <a:pPr>
              <a:buNone/>
            </a:pPr>
            <a:r>
              <a:rPr lang="zh-TW" altLang="en-US" dirty="0" smtClean="0">
                <a:latin typeface="+mj-ea"/>
                <a:ea typeface="+mj-ea"/>
              </a:rPr>
              <a:t>    </a:t>
            </a:r>
            <a:r>
              <a:rPr lang="zh-TW" altLang="en-US" sz="2800" dirty="0" smtClean="0">
                <a:latin typeface="+mj-ea"/>
                <a:ea typeface="+mj-ea"/>
              </a:rPr>
              <a:t>科學</a:t>
            </a:r>
            <a:r>
              <a:rPr lang="zh-TW" altLang="en-US" sz="2800" dirty="0">
                <a:latin typeface="+mj-ea"/>
                <a:ea typeface="+mj-ea"/>
              </a:rPr>
              <a:t>研究為對各種現象提出假設性關係之論點</a:t>
            </a:r>
            <a:r>
              <a:rPr lang="zh-TW" altLang="en-US" sz="2800" dirty="0" smtClean="0">
                <a:latin typeface="+mj-ea"/>
                <a:ea typeface="+mj-ea"/>
              </a:rPr>
              <a:t>，進行</a:t>
            </a:r>
            <a:r>
              <a:rPr lang="zh-TW" altLang="en-US" sz="2800" dirty="0">
                <a:latin typeface="+mj-ea"/>
                <a:ea typeface="+mj-ea"/>
              </a:rPr>
              <a:t>一種</a:t>
            </a:r>
            <a:r>
              <a:rPr lang="zh-TW" altLang="en-US" sz="2800" u="sng" dirty="0">
                <a:latin typeface="+mj-ea"/>
                <a:ea typeface="+mj-ea"/>
              </a:rPr>
              <a:t>系統性</a:t>
            </a:r>
            <a:r>
              <a:rPr lang="zh-TW" altLang="en-US" sz="2800" dirty="0">
                <a:latin typeface="+mj-ea"/>
                <a:ea typeface="+mj-ea"/>
              </a:rPr>
              <a:t>、</a:t>
            </a:r>
            <a:r>
              <a:rPr lang="zh-TW" altLang="en-US" sz="2800" u="sng" dirty="0">
                <a:latin typeface="+mj-ea"/>
                <a:ea typeface="+mj-ea"/>
              </a:rPr>
              <a:t>控制性</a:t>
            </a:r>
            <a:r>
              <a:rPr lang="zh-TW" altLang="en-US" sz="2800" dirty="0">
                <a:latin typeface="+mj-ea"/>
                <a:ea typeface="+mj-ea"/>
              </a:rPr>
              <a:t>、</a:t>
            </a:r>
            <a:r>
              <a:rPr lang="zh-TW" altLang="en-US" sz="2800" u="sng" dirty="0">
                <a:latin typeface="+mj-ea"/>
                <a:ea typeface="+mj-ea"/>
              </a:rPr>
              <a:t>實證性</a:t>
            </a:r>
            <a:r>
              <a:rPr lang="zh-TW" altLang="en-US" sz="2800" dirty="0">
                <a:latin typeface="+mj-ea"/>
                <a:ea typeface="+mj-ea"/>
              </a:rPr>
              <a:t>及</a:t>
            </a:r>
            <a:r>
              <a:rPr lang="zh-TW" altLang="en-US" sz="2800" u="sng" dirty="0">
                <a:latin typeface="+mj-ea"/>
                <a:ea typeface="+mj-ea"/>
              </a:rPr>
              <a:t>批判性</a:t>
            </a:r>
            <a:r>
              <a:rPr lang="zh-TW" altLang="en-US" sz="2800" dirty="0" smtClean="0">
                <a:latin typeface="+mj-ea"/>
                <a:ea typeface="+mj-ea"/>
              </a:rPr>
              <a:t>的調查</a:t>
            </a:r>
            <a:endParaRPr lang="zh-TW" altLang="en-US" sz="2800" dirty="0">
              <a:latin typeface="+mj-ea"/>
              <a:ea typeface="+mj-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068D4FCE-1121-4F5D-BF35-380F711E27B1}" type="slidenum">
              <a:rPr lang="en-US" altLang="zh-TW"/>
              <a:pPr/>
              <a:t>13</a:t>
            </a:fld>
            <a:endParaRPr lang="en-US" altLang="zh-TW"/>
          </a:p>
        </p:txBody>
      </p:sp>
      <p:sp>
        <p:nvSpPr>
          <p:cNvPr id="17410" name="Rectangle 2"/>
          <p:cNvSpPr>
            <a:spLocks noGrp="1" noChangeArrowheads="1"/>
          </p:cNvSpPr>
          <p:nvPr>
            <p:ph type="title"/>
          </p:nvPr>
        </p:nvSpPr>
        <p:spPr/>
        <p:txBody>
          <a:bodyPr/>
          <a:lstStyle/>
          <a:p>
            <a:r>
              <a:rPr lang="zh-TW" altLang="en-US" b="1" dirty="0"/>
              <a:t>研究的</a:t>
            </a:r>
            <a:r>
              <a:rPr lang="zh-TW" altLang="en-US" b="1" dirty="0">
                <a:solidFill>
                  <a:srgbClr val="C00000"/>
                </a:solidFill>
              </a:rPr>
              <a:t>特徵</a:t>
            </a:r>
          </a:p>
        </p:txBody>
      </p:sp>
      <p:sp>
        <p:nvSpPr>
          <p:cNvPr id="17411" name="Rectangle 3"/>
          <p:cNvSpPr>
            <a:spLocks noGrp="1" noChangeArrowheads="1"/>
          </p:cNvSpPr>
          <p:nvPr>
            <p:ph type="body" idx="1"/>
          </p:nvPr>
        </p:nvSpPr>
        <p:spPr/>
        <p:txBody>
          <a:bodyPr/>
          <a:lstStyle/>
          <a:p>
            <a:r>
              <a:rPr lang="zh-TW" altLang="en-US" sz="2800" dirty="0">
                <a:latin typeface="+mj-ea"/>
                <a:ea typeface="+mj-ea"/>
              </a:rPr>
              <a:t>良好的</a:t>
            </a:r>
            <a:r>
              <a:rPr lang="zh-TW" altLang="en-US" sz="2800" b="1" u="sng" dirty="0" smtClean="0">
                <a:latin typeface="+mj-ea"/>
                <a:ea typeface="+mj-ea"/>
              </a:rPr>
              <a:t>控制</a:t>
            </a:r>
            <a:r>
              <a:rPr lang="zh-TW" altLang="en-US" sz="2800" dirty="0" smtClean="0">
                <a:latin typeface="+mj-ea"/>
                <a:ea typeface="+mj-ea"/>
              </a:rPr>
              <a:t> </a:t>
            </a:r>
            <a:r>
              <a:rPr lang="en-US" altLang="zh-TW" sz="2800" dirty="0" smtClean="0">
                <a:latin typeface="+mj-ea"/>
              </a:rPr>
              <a:t>–</a:t>
            </a:r>
            <a:r>
              <a:rPr lang="zh-TW" altLang="en-US" sz="2800" dirty="0" smtClean="0">
                <a:latin typeface="+mj-ea"/>
              </a:rPr>
              <a:t> </a:t>
            </a:r>
            <a:r>
              <a:rPr lang="zh-TW" altLang="en-US" sz="2800" dirty="0" smtClean="0">
                <a:latin typeface="+mj-ea"/>
                <a:ea typeface="+mj-ea"/>
              </a:rPr>
              <a:t>探索變數間</a:t>
            </a:r>
            <a:r>
              <a:rPr lang="zh-TW" altLang="en-US" sz="2800" dirty="0">
                <a:latin typeface="+mj-ea"/>
                <a:ea typeface="+mj-ea"/>
              </a:rPr>
              <a:t>因果關係，影響因素減低到最小</a:t>
            </a:r>
          </a:p>
          <a:p>
            <a:r>
              <a:rPr lang="zh-TW" altLang="en-US" sz="2800" b="1" u="sng" dirty="0">
                <a:latin typeface="+mj-ea"/>
                <a:ea typeface="+mj-ea"/>
              </a:rPr>
              <a:t>嚴謹性</a:t>
            </a:r>
            <a:r>
              <a:rPr lang="zh-TW" altLang="en-US" sz="2800" dirty="0">
                <a:latin typeface="+mj-ea"/>
                <a:ea typeface="+mj-ea"/>
              </a:rPr>
              <a:t> </a:t>
            </a:r>
            <a:r>
              <a:rPr lang="en-US" altLang="zh-TW" sz="2800" dirty="0">
                <a:latin typeface="+mj-ea"/>
                <a:ea typeface="+mj-ea"/>
              </a:rPr>
              <a:t>– </a:t>
            </a:r>
            <a:r>
              <a:rPr lang="zh-TW" altLang="en-US" sz="2800" dirty="0">
                <a:latin typeface="+mj-ea"/>
                <a:ea typeface="+mj-ea"/>
              </a:rPr>
              <a:t>態度</a:t>
            </a:r>
          </a:p>
          <a:p>
            <a:r>
              <a:rPr lang="zh-TW" altLang="en-US" sz="2800" b="1" u="sng" dirty="0">
                <a:latin typeface="+mj-ea"/>
                <a:ea typeface="+mj-ea"/>
              </a:rPr>
              <a:t>系統性</a:t>
            </a:r>
            <a:r>
              <a:rPr lang="zh-TW" altLang="en-US" sz="2800" dirty="0">
                <a:latin typeface="+mj-ea"/>
                <a:ea typeface="+mj-ea"/>
              </a:rPr>
              <a:t> </a:t>
            </a:r>
            <a:r>
              <a:rPr lang="en-US" altLang="zh-TW" sz="2800" dirty="0">
                <a:latin typeface="+mj-ea"/>
                <a:ea typeface="+mj-ea"/>
              </a:rPr>
              <a:t>– </a:t>
            </a:r>
            <a:r>
              <a:rPr lang="zh-TW" altLang="en-US" sz="2800" dirty="0">
                <a:latin typeface="+mj-ea"/>
                <a:ea typeface="+mj-ea"/>
              </a:rPr>
              <a:t>特定邏輯步驟</a:t>
            </a:r>
          </a:p>
          <a:p>
            <a:r>
              <a:rPr lang="zh-TW" altLang="en-US" sz="2800" b="1" u="sng" dirty="0">
                <a:latin typeface="+mj-ea"/>
                <a:ea typeface="+mj-ea"/>
              </a:rPr>
              <a:t>有效性及可驗證</a:t>
            </a:r>
            <a:r>
              <a:rPr lang="zh-TW" altLang="en-US" sz="2800" b="1" u="sng" dirty="0" smtClean="0">
                <a:latin typeface="+mj-ea"/>
                <a:ea typeface="+mj-ea"/>
              </a:rPr>
              <a:t>性 </a:t>
            </a:r>
            <a:r>
              <a:rPr lang="en-US" altLang="zh-TW" sz="2800" dirty="0" smtClean="0">
                <a:latin typeface="+mj-ea"/>
              </a:rPr>
              <a:t>–</a:t>
            </a:r>
            <a:r>
              <a:rPr lang="zh-TW" altLang="en-US" sz="2800" dirty="0" smtClean="0">
                <a:latin typeface="+mj-ea"/>
                <a:ea typeface="+mj-ea"/>
              </a:rPr>
              <a:t> 推論</a:t>
            </a:r>
            <a:r>
              <a:rPr lang="zh-TW" altLang="en-US" sz="2800" dirty="0">
                <a:latin typeface="+mj-ea"/>
                <a:ea typeface="+mj-ea"/>
              </a:rPr>
              <a:t>正確，可重複進行，得相同結論</a:t>
            </a:r>
          </a:p>
          <a:p>
            <a:r>
              <a:rPr lang="zh-TW" altLang="en-US" sz="2800" b="1" u="sng" dirty="0">
                <a:latin typeface="+mj-ea"/>
                <a:ea typeface="+mj-ea"/>
              </a:rPr>
              <a:t>實證性</a:t>
            </a:r>
            <a:r>
              <a:rPr lang="zh-TW" altLang="en-US" sz="2800" dirty="0">
                <a:latin typeface="+mj-ea"/>
                <a:ea typeface="+mj-ea"/>
              </a:rPr>
              <a:t> </a:t>
            </a:r>
            <a:r>
              <a:rPr lang="en-US" altLang="zh-TW" sz="2800" dirty="0">
                <a:latin typeface="+mj-ea"/>
                <a:ea typeface="+mj-ea"/>
              </a:rPr>
              <a:t>– </a:t>
            </a:r>
            <a:r>
              <a:rPr lang="zh-TW" altLang="en-US" sz="2800" dirty="0">
                <a:latin typeface="+mj-ea"/>
                <a:ea typeface="+mj-ea"/>
              </a:rPr>
              <a:t>結論基於確切證據</a:t>
            </a:r>
          </a:p>
          <a:p>
            <a:r>
              <a:rPr lang="zh-TW" altLang="en-US" sz="2800" b="1" u="sng" dirty="0">
                <a:latin typeface="+mj-ea"/>
                <a:ea typeface="+mj-ea"/>
              </a:rPr>
              <a:t>批判性</a:t>
            </a:r>
            <a:r>
              <a:rPr lang="zh-TW" altLang="en-US" sz="2800" dirty="0">
                <a:latin typeface="+mj-ea"/>
                <a:ea typeface="+mj-ea"/>
              </a:rPr>
              <a:t> </a:t>
            </a:r>
            <a:r>
              <a:rPr lang="en-US" altLang="zh-TW" sz="2800" dirty="0">
                <a:latin typeface="+mj-ea"/>
                <a:ea typeface="+mj-ea"/>
              </a:rPr>
              <a:t>– </a:t>
            </a:r>
            <a:r>
              <a:rPr lang="zh-TW" altLang="en-US" sz="2800" dirty="0">
                <a:latin typeface="+mj-ea"/>
                <a:ea typeface="+mj-ea"/>
              </a:rPr>
              <a:t>研究成果禁得起批判之監督</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投影片編號版面配置區 5"/>
          <p:cNvSpPr>
            <a:spLocks noGrp="1"/>
          </p:cNvSpPr>
          <p:nvPr>
            <p:ph type="sldNum" sz="quarter" idx="12"/>
          </p:nvPr>
        </p:nvSpPr>
        <p:spPr/>
        <p:txBody>
          <a:bodyPr/>
          <a:lstStyle/>
          <a:p>
            <a:fld id="{DA379187-6239-4F15-9EB6-D90339432DE9}" type="slidenum">
              <a:rPr lang="en-US" altLang="zh-TW"/>
              <a:pPr/>
              <a:t>14</a:t>
            </a:fld>
            <a:endParaRPr lang="en-US" altLang="zh-TW"/>
          </a:p>
        </p:txBody>
      </p:sp>
      <p:sp>
        <p:nvSpPr>
          <p:cNvPr id="32777" name="Oval 9"/>
          <p:cNvSpPr>
            <a:spLocks noChangeArrowheads="1"/>
          </p:cNvSpPr>
          <p:nvPr/>
        </p:nvSpPr>
        <p:spPr bwMode="auto">
          <a:xfrm>
            <a:off x="6838950" y="5570538"/>
            <a:ext cx="182563" cy="182562"/>
          </a:xfrm>
          <a:prstGeom prst="ellipse">
            <a:avLst/>
          </a:prstGeom>
          <a:solidFill>
            <a:srgbClr val="800000"/>
          </a:solidFill>
          <a:ln w="9525">
            <a:solidFill>
              <a:schemeClr val="tx1"/>
            </a:solidFill>
            <a:round/>
            <a:headEnd/>
            <a:tailEnd/>
          </a:ln>
          <a:effectLst/>
        </p:spPr>
        <p:txBody>
          <a:bodyPr wrap="none" anchor="ctr"/>
          <a:lstStyle/>
          <a:p>
            <a:endParaRPr lang="zh-TW" altLang="en-US"/>
          </a:p>
        </p:txBody>
      </p:sp>
      <p:grpSp>
        <p:nvGrpSpPr>
          <p:cNvPr id="2" name="Group 35"/>
          <p:cNvGrpSpPr>
            <a:grpSpLocks/>
          </p:cNvGrpSpPr>
          <p:nvPr/>
        </p:nvGrpSpPr>
        <p:grpSpPr bwMode="auto">
          <a:xfrm>
            <a:off x="6713538" y="5427663"/>
            <a:ext cx="455612" cy="436562"/>
            <a:chOff x="1217" y="3089"/>
            <a:chExt cx="287" cy="275"/>
          </a:xfrm>
        </p:grpSpPr>
        <p:sp>
          <p:nvSpPr>
            <p:cNvPr id="32804" name="Oval 36"/>
            <p:cNvSpPr>
              <a:spLocks noChangeArrowheads="1"/>
            </p:cNvSpPr>
            <p:nvPr/>
          </p:nvSpPr>
          <p:spPr bwMode="auto">
            <a:xfrm>
              <a:off x="1355" y="3317"/>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05" name="Oval 37"/>
            <p:cNvSpPr>
              <a:spLocks noChangeArrowheads="1"/>
            </p:cNvSpPr>
            <p:nvPr/>
          </p:nvSpPr>
          <p:spPr bwMode="auto">
            <a:xfrm>
              <a:off x="1277" y="3251"/>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06" name="Oval 38"/>
            <p:cNvSpPr>
              <a:spLocks noChangeArrowheads="1"/>
            </p:cNvSpPr>
            <p:nvPr/>
          </p:nvSpPr>
          <p:spPr bwMode="auto">
            <a:xfrm>
              <a:off x="1337" y="3227"/>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07" name="Oval 39"/>
            <p:cNvSpPr>
              <a:spLocks noChangeArrowheads="1"/>
            </p:cNvSpPr>
            <p:nvPr/>
          </p:nvSpPr>
          <p:spPr bwMode="auto">
            <a:xfrm>
              <a:off x="1391" y="3179"/>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08" name="Oval 40"/>
            <p:cNvSpPr>
              <a:spLocks noChangeArrowheads="1"/>
            </p:cNvSpPr>
            <p:nvPr/>
          </p:nvSpPr>
          <p:spPr bwMode="auto">
            <a:xfrm>
              <a:off x="1457" y="3221"/>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09" name="Oval 41"/>
            <p:cNvSpPr>
              <a:spLocks noChangeArrowheads="1"/>
            </p:cNvSpPr>
            <p:nvPr/>
          </p:nvSpPr>
          <p:spPr bwMode="auto">
            <a:xfrm>
              <a:off x="1397" y="3275"/>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10" name="Oval 42"/>
            <p:cNvSpPr>
              <a:spLocks noChangeArrowheads="1"/>
            </p:cNvSpPr>
            <p:nvPr/>
          </p:nvSpPr>
          <p:spPr bwMode="auto">
            <a:xfrm>
              <a:off x="1283" y="3317"/>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11" name="Oval 43"/>
            <p:cNvSpPr>
              <a:spLocks noChangeArrowheads="1"/>
            </p:cNvSpPr>
            <p:nvPr/>
          </p:nvSpPr>
          <p:spPr bwMode="auto">
            <a:xfrm>
              <a:off x="1217" y="3197"/>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12" name="Oval 44"/>
            <p:cNvSpPr>
              <a:spLocks noChangeArrowheads="1"/>
            </p:cNvSpPr>
            <p:nvPr/>
          </p:nvSpPr>
          <p:spPr bwMode="auto">
            <a:xfrm>
              <a:off x="1277" y="3185"/>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13" name="Oval 45"/>
            <p:cNvSpPr>
              <a:spLocks noChangeArrowheads="1"/>
            </p:cNvSpPr>
            <p:nvPr/>
          </p:nvSpPr>
          <p:spPr bwMode="auto">
            <a:xfrm>
              <a:off x="1325" y="3107"/>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14" name="Oval 46"/>
            <p:cNvSpPr>
              <a:spLocks noChangeArrowheads="1"/>
            </p:cNvSpPr>
            <p:nvPr/>
          </p:nvSpPr>
          <p:spPr bwMode="auto">
            <a:xfrm>
              <a:off x="1247" y="3107"/>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15" name="Oval 47"/>
            <p:cNvSpPr>
              <a:spLocks noChangeArrowheads="1"/>
            </p:cNvSpPr>
            <p:nvPr/>
          </p:nvSpPr>
          <p:spPr bwMode="auto">
            <a:xfrm>
              <a:off x="1403" y="3089"/>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grpSp>
      <p:sp>
        <p:nvSpPr>
          <p:cNvPr id="32770" name="Rectangle 2"/>
          <p:cNvSpPr>
            <a:spLocks noGrp="1" noChangeArrowheads="1"/>
          </p:cNvSpPr>
          <p:nvPr>
            <p:ph type="title"/>
          </p:nvPr>
        </p:nvSpPr>
        <p:spPr/>
        <p:txBody>
          <a:bodyPr/>
          <a:lstStyle/>
          <a:p>
            <a:r>
              <a:rPr lang="zh-TW" altLang="en-US" b="1" dirty="0"/>
              <a:t>研究的</a:t>
            </a:r>
            <a:r>
              <a:rPr lang="zh-TW" altLang="en-US" b="1" dirty="0">
                <a:solidFill>
                  <a:srgbClr val="C00000"/>
                </a:solidFill>
              </a:rPr>
              <a:t>標準</a:t>
            </a:r>
          </a:p>
        </p:txBody>
      </p:sp>
      <p:sp>
        <p:nvSpPr>
          <p:cNvPr id="32771" name="Rectangle 3"/>
          <p:cNvSpPr>
            <a:spLocks noGrp="1" noChangeArrowheads="1"/>
          </p:cNvSpPr>
          <p:nvPr>
            <p:ph type="body" idx="1"/>
          </p:nvPr>
        </p:nvSpPr>
        <p:spPr>
          <a:xfrm>
            <a:off x="683568" y="1556792"/>
            <a:ext cx="8077200" cy="4114800"/>
          </a:xfrm>
        </p:spPr>
        <p:txBody>
          <a:bodyPr/>
          <a:lstStyle/>
          <a:p>
            <a:r>
              <a:rPr lang="zh-TW" altLang="en-US" dirty="0">
                <a:latin typeface="+mj-ea"/>
                <a:ea typeface="+mj-ea"/>
              </a:rPr>
              <a:t>研究必須用到</a:t>
            </a:r>
          </a:p>
          <a:p>
            <a:pPr lvl="1"/>
            <a:r>
              <a:rPr lang="zh-TW" altLang="en-US" dirty="0">
                <a:latin typeface="+mj-ea"/>
                <a:ea typeface="+mj-ea"/>
              </a:rPr>
              <a:t>一系列程序、方法、計數</a:t>
            </a:r>
          </a:p>
          <a:p>
            <a:pPr lvl="1"/>
            <a:r>
              <a:rPr lang="zh-TW" altLang="en-US" dirty="0">
                <a:latin typeface="+mj-ea"/>
                <a:ea typeface="+mj-ea"/>
              </a:rPr>
              <a:t>此方法須具有</a:t>
            </a:r>
            <a:r>
              <a:rPr lang="zh-TW" altLang="en-US" dirty="0">
                <a:solidFill>
                  <a:srgbClr val="C00000"/>
                </a:solidFill>
                <a:latin typeface="+mj-ea"/>
                <a:ea typeface="+mj-ea"/>
              </a:rPr>
              <a:t>信度</a:t>
            </a:r>
            <a:r>
              <a:rPr lang="en-US" altLang="zh-TW" dirty="0">
                <a:latin typeface="+mj-ea"/>
                <a:ea typeface="+mj-ea"/>
              </a:rPr>
              <a:t>(Reliability)</a:t>
            </a:r>
            <a:r>
              <a:rPr lang="zh-TW" altLang="en-US" dirty="0">
                <a:latin typeface="+mj-ea"/>
                <a:ea typeface="+mj-ea"/>
              </a:rPr>
              <a:t>與</a:t>
            </a:r>
            <a:r>
              <a:rPr lang="zh-TW" altLang="en-US" dirty="0">
                <a:solidFill>
                  <a:srgbClr val="C00000"/>
                </a:solidFill>
                <a:latin typeface="+mj-ea"/>
                <a:ea typeface="+mj-ea"/>
              </a:rPr>
              <a:t>效度</a:t>
            </a:r>
            <a:r>
              <a:rPr lang="en-US" altLang="zh-TW" dirty="0">
                <a:latin typeface="+mj-ea"/>
                <a:ea typeface="+mj-ea"/>
              </a:rPr>
              <a:t>(Validity)</a:t>
            </a:r>
          </a:p>
          <a:p>
            <a:r>
              <a:rPr lang="zh-TW" altLang="en-US" dirty="0">
                <a:latin typeface="+mj-ea"/>
                <a:ea typeface="+mj-ea"/>
              </a:rPr>
              <a:t>研究設計不具偏見且客觀</a:t>
            </a:r>
          </a:p>
        </p:txBody>
      </p:sp>
      <p:sp>
        <p:nvSpPr>
          <p:cNvPr id="32772" name="Oval 4"/>
          <p:cNvSpPr>
            <a:spLocks noChangeArrowheads="1"/>
          </p:cNvSpPr>
          <p:nvPr/>
        </p:nvSpPr>
        <p:spPr bwMode="auto">
          <a:xfrm>
            <a:off x="1150938" y="4989513"/>
            <a:ext cx="1344612" cy="1344612"/>
          </a:xfrm>
          <a:prstGeom prst="ellipse">
            <a:avLst/>
          </a:prstGeom>
          <a:noFill/>
          <a:ln w="28575">
            <a:solidFill>
              <a:schemeClr val="tx1"/>
            </a:solidFill>
            <a:round/>
            <a:headEnd/>
            <a:tailEnd/>
          </a:ln>
          <a:effectLst/>
        </p:spPr>
        <p:txBody>
          <a:bodyPr wrap="none" anchor="ctr"/>
          <a:lstStyle/>
          <a:p>
            <a:endParaRPr lang="zh-TW" altLang="en-US"/>
          </a:p>
        </p:txBody>
      </p:sp>
      <p:sp>
        <p:nvSpPr>
          <p:cNvPr id="32773" name="Oval 5"/>
          <p:cNvSpPr>
            <a:spLocks noChangeArrowheads="1"/>
          </p:cNvSpPr>
          <p:nvPr/>
        </p:nvSpPr>
        <p:spPr bwMode="auto">
          <a:xfrm>
            <a:off x="1731963" y="5570538"/>
            <a:ext cx="182562" cy="182562"/>
          </a:xfrm>
          <a:prstGeom prst="ellipse">
            <a:avLst/>
          </a:prstGeom>
          <a:solidFill>
            <a:srgbClr val="800000"/>
          </a:solidFill>
          <a:ln w="9525">
            <a:solidFill>
              <a:schemeClr val="tx1"/>
            </a:solidFill>
            <a:round/>
            <a:headEnd/>
            <a:tailEnd/>
          </a:ln>
          <a:effectLst/>
        </p:spPr>
        <p:txBody>
          <a:bodyPr wrap="none" anchor="ctr"/>
          <a:lstStyle/>
          <a:p>
            <a:endParaRPr lang="zh-TW" altLang="en-US"/>
          </a:p>
        </p:txBody>
      </p:sp>
      <p:sp>
        <p:nvSpPr>
          <p:cNvPr id="32774" name="Oval 6"/>
          <p:cNvSpPr>
            <a:spLocks noChangeArrowheads="1"/>
          </p:cNvSpPr>
          <p:nvPr/>
        </p:nvSpPr>
        <p:spPr bwMode="auto">
          <a:xfrm>
            <a:off x="3736975" y="4989513"/>
            <a:ext cx="1344613" cy="1344612"/>
          </a:xfrm>
          <a:prstGeom prst="ellipse">
            <a:avLst/>
          </a:prstGeom>
          <a:noFill/>
          <a:ln w="28575">
            <a:solidFill>
              <a:schemeClr val="tx1"/>
            </a:solidFill>
            <a:round/>
            <a:headEnd/>
            <a:tailEnd/>
          </a:ln>
          <a:effectLst/>
        </p:spPr>
        <p:txBody>
          <a:bodyPr wrap="none" anchor="ctr"/>
          <a:lstStyle/>
          <a:p>
            <a:endParaRPr lang="zh-TW" altLang="en-US"/>
          </a:p>
        </p:txBody>
      </p:sp>
      <p:sp>
        <p:nvSpPr>
          <p:cNvPr id="32775" name="Oval 7"/>
          <p:cNvSpPr>
            <a:spLocks noChangeArrowheads="1"/>
          </p:cNvSpPr>
          <p:nvPr/>
        </p:nvSpPr>
        <p:spPr bwMode="auto">
          <a:xfrm>
            <a:off x="4318000" y="5570538"/>
            <a:ext cx="182563" cy="182562"/>
          </a:xfrm>
          <a:prstGeom prst="ellipse">
            <a:avLst/>
          </a:prstGeom>
          <a:solidFill>
            <a:srgbClr val="800000"/>
          </a:solidFill>
          <a:ln w="9525">
            <a:solidFill>
              <a:schemeClr val="tx1"/>
            </a:solidFill>
            <a:round/>
            <a:headEnd/>
            <a:tailEnd/>
          </a:ln>
          <a:effectLst/>
        </p:spPr>
        <p:txBody>
          <a:bodyPr wrap="none" anchor="ctr"/>
          <a:lstStyle/>
          <a:p>
            <a:endParaRPr lang="zh-TW" altLang="en-US"/>
          </a:p>
        </p:txBody>
      </p:sp>
      <p:sp>
        <p:nvSpPr>
          <p:cNvPr id="32776" name="Oval 8"/>
          <p:cNvSpPr>
            <a:spLocks noChangeArrowheads="1"/>
          </p:cNvSpPr>
          <p:nvPr/>
        </p:nvSpPr>
        <p:spPr bwMode="auto">
          <a:xfrm>
            <a:off x="6257925" y="4989513"/>
            <a:ext cx="1344613" cy="1344612"/>
          </a:xfrm>
          <a:prstGeom prst="ellipse">
            <a:avLst/>
          </a:prstGeom>
          <a:noFill/>
          <a:ln w="28575">
            <a:solidFill>
              <a:schemeClr val="tx1"/>
            </a:solidFill>
            <a:round/>
            <a:headEnd/>
            <a:tailEnd/>
          </a:ln>
          <a:effectLst/>
        </p:spPr>
        <p:txBody>
          <a:bodyPr wrap="none" anchor="ctr"/>
          <a:lstStyle/>
          <a:p>
            <a:endParaRPr lang="zh-TW" altLang="en-US"/>
          </a:p>
        </p:txBody>
      </p:sp>
      <p:grpSp>
        <p:nvGrpSpPr>
          <p:cNvPr id="3" name="Group 34"/>
          <p:cNvGrpSpPr>
            <a:grpSpLocks/>
          </p:cNvGrpSpPr>
          <p:nvPr/>
        </p:nvGrpSpPr>
        <p:grpSpPr bwMode="auto">
          <a:xfrm>
            <a:off x="1931988" y="4903788"/>
            <a:ext cx="455612" cy="436562"/>
            <a:chOff x="1217" y="3089"/>
            <a:chExt cx="287" cy="275"/>
          </a:xfrm>
        </p:grpSpPr>
        <p:sp>
          <p:nvSpPr>
            <p:cNvPr id="32778" name="Oval 10"/>
            <p:cNvSpPr>
              <a:spLocks noChangeArrowheads="1"/>
            </p:cNvSpPr>
            <p:nvPr/>
          </p:nvSpPr>
          <p:spPr bwMode="auto">
            <a:xfrm>
              <a:off x="1355" y="3317"/>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79" name="Oval 11"/>
            <p:cNvSpPr>
              <a:spLocks noChangeArrowheads="1"/>
            </p:cNvSpPr>
            <p:nvPr/>
          </p:nvSpPr>
          <p:spPr bwMode="auto">
            <a:xfrm>
              <a:off x="1277" y="3251"/>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80" name="Oval 12"/>
            <p:cNvSpPr>
              <a:spLocks noChangeArrowheads="1"/>
            </p:cNvSpPr>
            <p:nvPr/>
          </p:nvSpPr>
          <p:spPr bwMode="auto">
            <a:xfrm>
              <a:off x="1337" y="3227"/>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81" name="Oval 13"/>
            <p:cNvSpPr>
              <a:spLocks noChangeArrowheads="1"/>
            </p:cNvSpPr>
            <p:nvPr/>
          </p:nvSpPr>
          <p:spPr bwMode="auto">
            <a:xfrm>
              <a:off x="1391" y="3179"/>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82" name="Oval 14"/>
            <p:cNvSpPr>
              <a:spLocks noChangeArrowheads="1"/>
            </p:cNvSpPr>
            <p:nvPr/>
          </p:nvSpPr>
          <p:spPr bwMode="auto">
            <a:xfrm>
              <a:off x="1457" y="3221"/>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83" name="Oval 15"/>
            <p:cNvSpPr>
              <a:spLocks noChangeArrowheads="1"/>
            </p:cNvSpPr>
            <p:nvPr/>
          </p:nvSpPr>
          <p:spPr bwMode="auto">
            <a:xfrm>
              <a:off x="1397" y="3275"/>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84" name="Oval 16"/>
            <p:cNvSpPr>
              <a:spLocks noChangeArrowheads="1"/>
            </p:cNvSpPr>
            <p:nvPr/>
          </p:nvSpPr>
          <p:spPr bwMode="auto">
            <a:xfrm>
              <a:off x="1283" y="3317"/>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85" name="Oval 17"/>
            <p:cNvSpPr>
              <a:spLocks noChangeArrowheads="1"/>
            </p:cNvSpPr>
            <p:nvPr/>
          </p:nvSpPr>
          <p:spPr bwMode="auto">
            <a:xfrm>
              <a:off x="1217" y="3197"/>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86" name="Oval 18"/>
            <p:cNvSpPr>
              <a:spLocks noChangeArrowheads="1"/>
            </p:cNvSpPr>
            <p:nvPr/>
          </p:nvSpPr>
          <p:spPr bwMode="auto">
            <a:xfrm>
              <a:off x="1277" y="3185"/>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87" name="Oval 19"/>
            <p:cNvSpPr>
              <a:spLocks noChangeArrowheads="1"/>
            </p:cNvSpPr>
            <p:nvPr/>
          </p:nvSpPr>
          <p:spPr bwMode="auto">
            <a:xfrm>
              <a:off x="1325" y="3107"/>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88" name="Oval 20"/>
            <p:cNvSpPr>
              <a:spLocks noChangeArrowheads="1"/>
            </p:cNvSpPr>
            <p:nvPr/>
          </p:nvSpPr>
          <p:spPr bwMode="auto">
            <a:xfrm>
              <a:off x="1247" y="3107"/>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89" name="Oval 21"/>
            <p:cNvSpPr>
              <a:spLocks noChangeArrowheads="1"/>
            </p:cNvSpPr>
            <p:nvPr/>
          </p:nvSpPr>
          <p:spPr bwMode="auto">
            <a:xfrm>
              <a:off x="1403" y="3089"/>
              <a:ext cx="47" cy="47"/>
            </a:xfrm>
            <a:prstGeom prst="ellipse">
              <a:avLst/>
            </a:prstGeom>
            <a:solidFill>
              <a:schemeClr val="tx1"/>
            </a:solidFill>
            <a:ln w="9525">
              <a:solidFill>
                <a:schemeClr val="tx1"/>
              </a:solidFill>
              <a:round/>
              <a:headEnd/>
              <a:tailEnd/>
            </a:ln>
            <a:effectLst/>
          </p:spPr>
          <p:txBody>
            <a:bodyPr wrap="none" anchor="ctr"/>
            <a:lstStyle/>
            <a:p>
              <a:endParaRPr lang="zh-TW" altLang="en-US"/>
            </a:p>
          </p:txBody>
        </p:sp>
      </p:grpSp>
      <p:sp>
        <p:nvSpPr>
          <p:cNvPr id="32790" name="Oval 22"/>
          <p:cNvSpPr>
            <a:spLocks noChangeArrowheads="1"/>
          </p:cNvSpPr>
          <p:nvPr/>
        </p:nvSpPr>
        <p:spPr bwMode="auto">
          <a:xfrm>
            <a:off x="4179888" y="5265738"/>
            <a:ext cx="74612" cy="74612"/>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91" name="Oval 23"/>
          <p:cNvSpPr>
            <a:spLocks noChangeArrowheads="1"/>
          </p:cNvSpPr>
          <p:nvPr/>
        </p:nvSpPr>
        <p:spPr bwMode="auto">
          <a:xfrm>
            <a:off x="4322763" y="5246688"/>
            <a:ext cx="74612" cy="74612"/>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92" name="Oval 24"/>
          <p:cNvSpPr>
            <a:spLocks noChangeArrowheads="1"/>
          </p:cNvSpPr>
          <p:nvPr/>
        </p:nvSpPr>
        <p:spPr bwMode="auto">
          <a:xfrm>
            <a:off x="4513263" y="5399088"/>
            <a:ext cx="74612" cy="74612"/>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93" name="Oval 25"/>
          <p:cNvSpPr>
            <a:spLocks noChangeArrowheads="1"/>
          </p:cNvSpPr>
          <p:nvPr/>
        </p:nvSpPr>
        <p:spPr bwMode="auto">
          <a:xfrm>
            <a:off x="4684713" y="5522913"/>
            <a:ext cx="74612" cy="74612"/>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94" name="Oval 26"/>
          <p:cNvSpPr>
            <a:spLocks noChangeArrowheads="1"/>
          </p:cNvSpPr>
          <p:nvPr/>
        </p:nvSpPr>
        <p:spPr bwMode="auto">
          <a:xfrm>
            <a:off x="4675188" y="5322888"/>
            <a:ext cx="74612" cy="74612"/>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95" name="Oval 27"/>
          <p:cNvSpPr>
            <a:spLocks noChangeArrowheads="1"/>
          </p:cNvSpPr>
          <p:nvPr/>
        </p:nvSpPr>
        <p:spPr bwMode="auto">
          <a:xfrm>
            <a:off x="4151313" y="5437188"/>
            <a:ext cx="74612" cy="74612"/>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96" name="Oval 28"/>
          <p:cNvSpPr>
            <a:spLocks noChangeArrowheads="1"/>
          </p:cNvSpPr>
          <p:nvPr/>
        </p:nvSpPr>
        <p:spPr bwMode="auto">
          <a:xfrm>
            <a:off x="4160838" y="5732463"/>
            <a:ext cx="74612" cy="74612"/>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97" name="Oval 29"/>
          <p:cNvSpPr>
            <a:spLocks noChangeArrowheads="1"/>
          </p:cNvSpPr>
          <p:nvPr/>
        </p:nvSpPr>
        <p:spPr bwMode="auto">
          <a:xfrm>
            <a:off x="4360863" y="5942013"/>
            <a:ext cx="74612" cy="74612"/>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98" name="Oval 30"/>
          <p:cNvSpPr>
            <a:spLocks noChangeArrowheads="1"/>
          </p:cNvSpPr>
          <p:nvPr/>
        </p:nvSpPr>
        <p:spPr bwMode="auto">
          <a:xfrm>
            <a:off x="4541838" y="5808663"/>
            <a:ext cx="74612" cy="74612"/>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799" name="Oval 31"/>
          <p:cNvSpPr>
            <a:spLocks noChangeArrowheads="1"/>
          </p:cNvSpPr>
          <p:nvPr/>
        </p:nvSpPr>
        <p:spPr bwMode="auto">
          <a:xfrm>
            <a:off x="4579938" y="5675313"/>
            <a:ext cx="74612" cy="74612"/>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00" name="Oval 32"/>
          <p:cNvSpPr>
            <a:spLocks noChangeArrowheads="1"/>
          </p:cNvSpPr>
          <p:nvPr/>
        </p:nvSpPr>
        <p:spPr bwMode="auto">
          <a:xfrm>
            <a:off x="4017963" y="5646738"/>
            <a:ext cx="74612" cy="74612"/>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01" name="Oval 33"/>
          <p:cNvSpPr>
            <a:spLocks noChangeArrowheads="1"/>
          </p:cNvSpPr>
          <p:nvPr/>
        </p:nvSpPr>
        <p:spPr bwMode="auto">
          <a:xfrm>
            <a:off x="4027488" y="5884863"/>
            <a:ext cx="74612" cy="74612"/>
          </a:xfrm>
          <a:prstGeom prst="ellipse">
            <a:avLst/>
          </a:prstGeom>
          <a:solidFill>
            <a:schemeClr val="tx1"/>
          </a:solidFill>
          <a:ln w="9525">
            <a:solidFill>
              <a:schemeClr val="tx1"/>
            </a:solidFill>
            <a:round/>
            <a:headEnd/>
            <a:tailEnd/>
          </a:ln>
          <a:effectLst/>
        </p:spPr>
        <p:txBody>
          <a:bodyPr wrap="none" anchor="ctr"/>
          <a:lstStyle/>
          <a:p>
            <a:endParaRPr lang="zh-TW" altLang="en-US"/>
          </a:p>
        </p:txBody>
      </p:sp>
      <p:sp>
        <p:nvSpPr>
          <p:cNvPr id="32816" name="Text Box 48"/>
          <p:cNvSpPr txBox="1">
            <a:spLocks noChangeArrowheads="1"/>
          </p:cNvSpPr>
          <p:nvPr/>
        </p:nvSpPr>
        <p:spPr bwMode="auto">
          <a:xfrm>
            <a:off x="647700" y="6335713"/>
            <a:ext cx="2373313" cy="396875"/>
          </a:xfrm>
          <a:prstGeom prst="rect">
            <a:avLst/>
          </a:prstGeom>
          <a:noFill/>
          <a:ln w="9525">
            <a:noFill/>
            <a:miter lim="800000"/>
            <a:headEnd/>
            <a:tailEnd/>
          </a:ln>
          <a:effectLst/>
        </p:spPr>
        <p:txBody>
          <a:bodyPr wrap="none">
            <a:spAutoFit/>
          </a:bodyPr>
          <a:lstStyle/>
          <a:p>
            <a:r>
              <a:rPr lang="en-US" altLang="zh-TW" sz="2000" dirty="0"/>
              <a:t>Reliable but not valid</a:t>
            </a:r>
          </a:p>
        </p:txBody>
      </p:sp>
      <p:sp>
        <p:nvSpPr>
          <p:cNvPr id="32817" name="Text Box 49"/>
          <p:cNvSpPr txBox="1">
            <a:spLocks noChangeArrowheads="1"/>
          </p:cNvSpPr>
          <p:nvPr/>
        </p:nvSpPr>
        <p:spPr bwMode="auto">
          <a:xfrm>
            <a:off x="3352800" y="6335713"/>
            <a:ext cx="2344738" cy="396875"/>
          </a:xfrm>
          <a:prstGeom prst="rect">
            <a:avLst/>
          </a:prstGeom>
          <a:noFill/>
          <a:ln w="9525">
            <a:noFill/>
            <a:miter lim="800000"/>
            <a:headEnd/>
            <a:tailEnd/>
          </a:ln>
          <a:effectLst/>
        </p:spPr>
        <p:txBody>
          <a:bodyPr wrap="none">
            <a:spAutoFit/>
          </a:bodyPr>
          <a:lstStyle/>
          <a:p>
            <a:r>
              <a:rPr lang="en-US" altLang="zh-TW" sz="2000"/>
              <a:t>Valid but not reliable</a:t>
            </a:r>
          </a:p>
        </p:txBody>
      </p:sp>
      <p:sp>
        <p:nvSpPr>
          <p:cNvPr id="32818" name="Text Box 50"/>
          <p:cNvSpPr txBox="1">
            <a:spLocks noChangeArrowheads="1"/>
          </p:cNvSpPr>
          <p:nvPr/>
        </p:nvSpPr>
        <p:spPr bwMode="auto">
          <a:xfrm>
            <a:off x="5915025" y="6335713"/>
            <a:ext cx="2000250" cy="396875"/>
          </a:xfrm>
          <a:prstGeom prst="rect">
            <a:avLst/>
          </a:prstGeom>
          <a:noFill/>
          <a:ln w="9525">
            <a:noFill/>
            <a:miter lim="800000"/>
            <a:headEnd/>
            <a:tailEnd/>
          </a:ln>
          <a:effectLst/>
        </p:spPr>
        <p:txBody>
          <a:bodyPr wrap="none">
            <a:spAutoFit/>
          </a:bodyPr>
          <a:lstStyle/>
          <a:p>
            <a:r>
              <a:rPr lang="en-US" altLang="zh-TW" sz="2000"/>
              <a:t>Valid and reliable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EF1F4590-D370-47D4-AE20-D3E807229288}" type="slidenum">
              <a:rPr lang="en-US" altLang="zh-TW"/>
              <a:pPr/>
              <a:t>15</a:t>
            </a:fld>
            <a:endParaRPr lang="en-US" altLang="zh-TW"/>
          </a:p>
        </p:txBody>
      </p:sp>
      <p:sp>
        <p:nvSpPr>
          <p:cNvPr id="33794" name="Rectangle 2"/>
          <p:cNvSpPr>
            <a:spLocks noGrp="1" noChangeArrowheads="1"/>
          </p:cNvSpPr>
          <p:nvPr>
            <p:ph type="title"/>
          </p:nvPr>
        </p:nvSpPr>
        <p:spPr/>
        <p:txBody>
          <a:bodyPr/>
          <a:lstStyle/>
          <a:p>
            <a:endParaRPr lang="zh-TW" altLang="zh-TW"/>
          </a:p>
        </p:txBody>
      </p:sp>
      <p:sp>
        <p:nvSpPr>
          <p:cNvPr id="33795" name="Rectangle 3"/>
          <p:cNvSpPr>
            <a:spLocks noGrp="1" noChangeArrowheads="1"/>
          </p:cNvSpPr>
          <p:nvPr>
            <p:ph type="body" idx="1"/>
          </p:nvPr>
        </p:nvSpPr>
        <p:spPr>
          <a:xfrm>
            <a:off x="611560" y="1628800"/>
            <a:ext cx="8077200" cy="4114800"/>
          </a:xfrm>
        </p:spPr>
        <p:txBody>
          <a:bodyPr/>
          <a:lstStyle/>
          <a:p>
            <a:r>
              <a:rPr lang="zh-TW" altLang="en-US" dirty="0">
                <a:latin typeface="+mj-ea"/>
                <a:ea typeface="+mj-ea"/>
              </a:rPr>
              <a:t>研究並非全然是</a:t>
            </a:r>
          </a:p>
          <a:p>
            <a:pPr lvl="1"/>
            <a:r>
              <a:rPr lang="zh-TW" altLang="en-US" dirty="0">
                <a:latin typeface="+mj-ea"/>
                <a:ea typeface="+mj-ea"/>
              </a:rPr>
              <a:t>技術導向、非常複雜</a:t>
            </a:r>
          </a:p>
          <a:p>
            <a:pPr lvl="1"/>
            <a:r>
              <a:rPr lang="zh-TW" altLang="en-US" dirty="0">
                <a:latin typeface="+mj-ea"/>
                <a:ea typeface="+mj-ea"/>
              </a:rPr>
              <a:t>使用統計學、依賴電腦</a:t>
            </a:r>
          </a:p>
          <a:p>
            <a:r>
              <a:rPr lang="zh-TW" altLang="en-US" dirty="0">
                <a:latin typeface="+mj-ea"/>
                <a:ea typeface="+mj-ea"/>
              </a:rPr>
              <a:t>研究可以是</a:t>
            </a:r>
          </a:p>
          <a:p>
            <a:pPr lvl="1"/>
            <a:r>
              <a:rPr lang="zh-TW" altLang="en-US" dirty="0">
                <a:latin typeface="+mj-ea"/>
                <a:ea typeface="+mj-ea"/>
              </a:rPr>
              <a:t>非常簡單的設計活動</a:t>
            </a:r>
          </a:p>
          <a:p>
            <a:pPr lvl="1"/>
            <a:r>
              <a:rPr lang="zh-TW" altLang="en-US" dirty="0">
                <a:latin typeface="+mj-ea"/>
                <a:ea typeface="+mj-ea"/>
              </a:rPr>
              <a:t>應用來形成精緻理論或法則，改善或管理生活</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投影片編號版面配置區 5"/>
          <p:cNvSpPr>
            <a:spLocks noGrp="1"/>
          </p:cNvSpPr>
          <p:nvPr>
            <p:ph type="sldNum" sz="quarter" idx="12"/>
          </p:nvPr>
        </p:nvSpPr>
        <p:spPr/>
        <p:txBody>
          <a:bodyPr/>
          <a:lstStyle/>
          <a:p>
            <a:fld id="{51B32422-2A19-414A-8917-9F3196BDBAE8}" type="slidenum">
              <a:rPr lang="en-US" altLang="zh-TW"/>
              <a:pPr/>
              <a:t>16</a:t>
            </a:fld>
            <a:endParaRPr lang="en-US" altLang="zh-TW"/>
          </a:p>
        </p:txBody>
      </p:sp>
      <p:sp>
        <p:nvSpPr>
          <p:cNvPr id="16386" name="Rectangle 2"/>
          <p:cNvSpPr>
            <a:spLocks noGrp="1" noChangeArrowheads="1"/>
          </p:cNvSpPr>
          <p:nvPr>
            <p:ph type="title"/>
          </p:nvPr>
        </p:nvSpPr>
        <p:spPr>
          <a:xfrm>
            <a:off x="685800" y="522288"/>
            <a:ext cx="7772400" cy="1143000"/>
          </a:xfrm>
        </p:spPr>
        <p:txBody>
          <a:bodyPr/>
          <a:lstStyle/>
          <a:p>
            <a:pPr algn="ctr"/>
            <a:r>
              <a:rPr lang="zh-TW" altLang="en-US" b="1" dirty="0">
                <a:latin typeface="+mj-ea"/>
              </a:rPr>
              <a:t>研究類型</a:t>
            </a:r>
          </a:p>
        </p:txBody>
      </p:sp>
      <p:sp>
        <p:nvSpPr>
          <p:cNvPr id="16388" name="Rectangle 4"/>
          <p:cNvSpPr>
            <a:spLocks noChangeArrowheads="1"/>
          </p:cNvSpPr>
          <p:nvPr/>
        </p:nvSpPr>
        <p:spPr bwMode="auto">
          <a:xfrm>
            <a:off x="685800" y="1981200"/>
            <a:ext cx="2133600" cy="685800"/>
          </a:xfrm>
          <a:prstGeom prst="rect">
            <a:avLst/>
          </a:prstGeom>
          <a:solidFill>
            <a:srgbClr val="FFFFCC"/>
          </a:solidFill>
          <a:ln w="38100">
            <a:solidFill>
              <a:schemeClr val="tx1"/>
            </a:solidFill>
            <a:miter lim="800000"/>
            <a:headEnd/>
            <a:tailEnd/>
          </a:ln>
          <a:effectLst/>
        </p:spPr>
        <p:txBody>
          <a:bodyPr wrap="none" anchor="ctr"/>
          <a:lstStyle/>
          <a:p>
            <a:pPr algn="ctr"/>
            <a:r>
              <a:rPr lang="zh-TW" altLang="en-US" sz="3200" b="1" dirty="0">
                <a:latin typeface="+mj-ea"/>
                <a:ea typeface="+mj-ea"/>
              </a:rPr>
              <a:t>研究應用</a:t>
            </a:r>
          </a:p>
        </p:txBody>
      </p:sp>
      <p:sp>
        <p:nvSpPr>
          <p:cNvPr id="16389" name="Rectangle 5"/>
          <p:cNvSpPr>
            <a:spLocks noChangeArrowheads="1"/>
          </p:cNvSpPr>
          <p:nvPr/>
        </p:nvSpPr>
        <p:spPr bwMode="auto">
          <a:xfrm>
            <a:off x="3338513" y="1973113"/>
            <a:ext cx="2133600" cy="685800"/>
          </a:xfrm>
          <a:prstGeom prst="rect">
            <a:avLst/>
          </a:prstGeom>
          <a:solidFill>
            <a:srgbClr val="FFFFCC"/>
          </a:solidFill>
          <a:ln w="38100">
            <a:solidFill>
              <a:schemeClr val="tx1"/>
            </a:solidFill>
            <a:miter lim="800000"/>
            <a:headEnd/>
            <a:tailEnd/>
          </a:ln>
          <a:effectLst/>
        </p:spPr>
        <p:txBody>
          <a:bodyPr wrap="none" anchor="ctr"/>
          <a:lstStyle/>
          <a:p>
            <a:pPr algn="ctr"/>
            <a:r>
              <a:rPr lang="zh-TW" altLang="en-US" sz="3200" b="1" dirty="0">
                <a:latin typeface="+mj-ea"/>
                <a:ea typeface="+mj-ea"/>
              </a:rPr>
              <a:t>研究目標</a:t>
            </a:r>
          </a:p>
        </p:txBody>
      </p:sp>
      <p:sp>
        <p:nvSpPr>
          <p:cNvPr id="16390" name="Rectangle 6"/>
          <p:cNvSpPr>
            <a:spLocks noChangeArrowheads="1"/>
          </p:cNvSpPr>
          <p:nvPr/>
        </p:nvSpPr>
        <p:spPr bwMode="auto">
          <a:xfrm>
            <a:off x="5969000" y="1981200"/>
            <a:ext cx="2584450" cy="685800"/>
          </a:xfrm>
          <a:prstGeom prst="rect">
            <a:avLst/>
          </a:prstGeom>
          <a:solidFill>
            <a:srgbClr val="FFFFCC"/>
          </a:solidFill>
          <a:ln w="38100">
            <a:solidFill>
              <a:schemeClr val="tx1"/>
            </a:solidFill>
            <a:miter lim="800000"/>
            <a:headEnd/>
            <a:tailEnd/>
          </a:ln>
          <a:effectLst/>
        </p:spPr>
        <p:txBody>
          <a:bodyPr wrap="none" anchor="ctr"/>
          <a:lstStyle/>
          <a:p>
            <a:pPr algn="ctr"/>
            <a:r>
              <a:rPr lang="zh-TW" altLang="en-US" sz="3200" b="1">
                <a:latin typeface="+mj-ea"/>
                <a:ea typeface="+mj-ea"/>
              </a:rPr>
              <a:t>資料蒐集方法</a:t>
            </a:r>
          </a:p>
        </p:txBody>
      </p:sp>
      <p:sp>
        <p:nvSpPr>
          <p:cNvPr id="16391" name="Rectangle 7"/>
          <p:cNvSpPr>
            <a:spLocks noChangeArrowheads="1"/>
          </p:cNvSpPr>
          <p:nvPr/>
        </p:nvSpPr>
        <p:spPr bwMode="auto">
          <a:xfrm>
            <a:off x="990600" y="3211513"/>
            <a:ext cx="1828800" cy="533400"/>
          </a:xfrm>
          <a:prstGeom prst="rect">
            <a:avLst/>
          </a:prstGeom>
          <a:solidFill>
            <a:srgbClr val="FFFFCC"/>
          </a:solidFill>
          <a:ln w="38100">
            <a:solidFill>
              <a:schemeClr val="tx1"/>
            </a:solidFill>
            <a:miter lim="800000"/>
            <a:headEnd/>
            <a:tailEnd/>
          </a:ln>
          <a:effectLst/>
        </p:spPr>
        <p:txBody>
          <a:bodyPr wrap="none" anchor="ctr"/>
          <a:lstStyle/>
          <a:p>
            <a:pPr algn="ctr"/>
            <a:r>
              <a:rPr lang="zh-TW" altLang="en-US" sz="2800" b="1" dirty="0">
                <a:latin typeface="+mj-ea"/>
                <a:ea typeface="+mj-ea"/>
              </a:rPr>
              <a:t>純理論研究</a:t>
            </a:r>
          </a:p>
        </p:txBody>
      </p:sp>
      <p:sp>
        <p:nvSpPr>
          <p:cNvPr id="16392" name="Rectangle 8"/>
          <p:cNvSpPr>
            <a:spLocks noChangeArrowheads="1"/>
          </p:cNvSpPr>
          <p:nvPr/>
        </p:nvSpPr>
        <p:spPr bwMode="auto">
          <a:xfrm>
            <a:off x="990600" y="4116388"/>
            <a:ext cx="1828800" cy="533400"/>
          </a:xfrm>
          <a:prstGeom prst="rect">
            <a:avLst/>
          </a:prstGeom>
          <a:solidFill>
            <a:srgbClr val="FFFFCC"/>
          </a:solidFill>
          <a:ln w="38100">
            <a:solidFill>
              <a:schemeClr val="tx1"/>
            </a:solidFill>
            <a:miter lim="800000"/>
            <a:headEnd/>
            <a:tailEnd/>
          </a:ln>
          <a:effectLst/>
        </p:spPr>
        <p:txBody>
          <a:bodyPr wrap="none" anchor="ctr"/>
          <a:lstStyle/>
          <a:p>
            <a:pPr algn="ctr"/>
            <a:r>
              <a:rPr lang="zh-TW" altLang="en-US" sz="2800" b="1" dirty="0">
                <a:latin typeface="+mj-ea"/>
                <a:ea typeface="+mj-ea"/>
              </a:rPr>
              <a:t>應用性研究</a:t>
            </a:r>
          </a:p>
        </p:txBody>
      </p:sp>
      <p:sp>
        <p:nvSpPr>
          <p:cNvPr id="16393" name="Rectangle 9"/>
          <p:cNvSpPr>
            <a:spLocks noChangeArrowheads="1"/>
          </p:cNvSpPr>
          <p:nvPr/>
        </p:nvSpPr>
        <p:spPr bwMode="auto">
          <a:xfrm>
            <a:off x="3643313" y="3203426"/>
            <a:ext cx="1828800" cy="533400"/>
          </a:xfrm>
          <a:prstGeom prst="rect">
            <a:avLst/>
          </a:prstGeom>
          <a:solidFill>
            <a:srgbClr val="FFFFCC"/>
          </a:solidFill>
          <a:ln w="38100">
            <a:solidFill>
              <a:schemeClr val="tx1"/>
            </a:solidFill>
            <a:miter lim="800000"/>
            <a:headEnd/>
            <a:tailEnd/>
          </a:ln>
          <a:effectLst/>
        </p:spPr>
        <p:txBody>
          <a:bodyPr wrap="none" anchor="ctr"/>
          <a:lstStyle/>
          <a:p>
            <a:pPr algn="ctr"/>
            <a:r>
              <a:rPr lang="zh-TW" altLang="en-US" sz="2800" b="1">
                <a:latin typeface="+mj-ea"/>
                <a:ea typeface="+mj-ea"/>
              </a:rPr>
              <a:t>描述性研究</a:t>
            </a:r>
          </a:p>
        </p:txBody>
      </p:sp>
      <p:sp>
        <p:nvSpPr>
          <p:cNvPr id="16394" name="Rectangle 10"/>
          <p:cNvSpPr>
            <a:spLocks noChangeArrowheads="1"/>
          </p:cNvSpPr>
          <p:nvPr/>
        </p:nvSpPr>
        <p:spPr bwMode="auto">
          <a:xfrm>
            <a:off x="3643313" y="4108301"/>
            <a:ext cx="1828800" cy="533400"/>
          </a:xfrm>
          <a:prstGeom prst="rect">
            <a:avLst/>
          </a:prstGeom>
          <a:solidFill>
            <a:srgbClr val="FFFFCC"/>
          </a:solidFill>
          <a:ln w="38100">
            <a:solidFill>
              <a:schemeClr val="tx1"/>
            </a:solidFill>
            <a:miter lim="800000"/>
            <a:headEnd/>
            <a:tailEnd/>
          </a:ln>
          <a:effectLst/>
        </p:spPr>
        <p:txBody>
          <a:bodyPr wrap="none" anchor="ctr"/>
          <a:lstStyle/>
          <a:p>
            <a:pPr algn="ctr"/>
            <a:r>
              <a:rPr lang="zh-TW" altLang="en-US" sz="2800" b="1">
                <a:latin typeface="+mj-ea"/>
                <a:ea typeface="+mj-ea"/>
              </a:rPr>
              <a:t>相關性研究</a:t>
            </a:r>
          </a:p>
        </p:txBody>
      </p:sp>
      <p:sp>
        <p:nvSpPr>
          <p:cNvPr id="16395" name="Rectangle 11"/>
          <p:cNvSpPr>
            <a:spLocks noChangeArrowheads="1"/>
          </p:cNvSpPr>
          <p:nvPr/>
        </p:nvSpPr>
        <p:spPr bwMode="auto">
          <a:xfrm>
            <a:off x="3643313" y="5013176"/>
            <a:ext cx="1828800" cy="533400"/>
          </a:xfrm>
          <a:prstGeom prst="rect">
            <a:avLst/>
          </a:prstGeom>
          <a:solidFill>
            <a:srgbClr val="FFFFCC"/>
          </a:solidFill>
          <a:ln w="38100">
            <a:solidFill>
              <a:schemeClr val="tx1"/>
            </a:solidFill>
            <a:miter lim="800000"/>
            <a:headEnd/>
            <a:tailEnd/>
          </a:ln>
          <a:effectLst/>
        </p:spPr>
        <p:txBody>
          <a:bodyPr wrap="none" anchor="ctr"/>
          <a:lstStyle/>
          <a:p>
            <a:pPr algn="ctr"/>
            <a:r>
              <a:rPr lang="zh-TW" altLang="en-US" sz="2800" b="1" dirty="0">
                <a:latin typeface="+mj-ea"/>
                <a:ea typeface="+mj-ea"/>
              </a:rPr>
              <a:t>解釋性研究</a:t>
            </a:r>
          </a:p>
        </p:txBody>
      </p:sp>
      <p:sp>
        <p:nvSpPr>
          <p:cNvPr id="16396" name="Rectangle 12"/>
          <p:cNvSpPr>
            <a:spLocks noChangeArrowheads="1"/>
          </p:cNvSpPr>
          <p:nvPr/>
        </p:nvSpPr>
        <p:spPr bwMode="auto">
          <a:xfrm>
            <a:off x="3643313" y="5926138"/>
            <a:ext cx="1828800" cy="533400"/>
          </a:xfrm>
          <a:prstGeom prst="rect">
            <a:avLst/>
          </a:prstGeom>
          <a:solidFill>
            <a:srgbClr val="FFFFCC"/>
          </a:solidFill>
          <a:ln w="38100">
            <a:solidFill>
              <a:schemeClr val="tx1"/>
            </a:solidFill>
            <a:miter lim="800000"/>
            <a:headEnd/>
            <a:tailEnd/>
          </a:ln>
          <a:effectLst/>
        </p:spPr>
        <p:txBody>
          <a:bodyPr wrap="none" anchor="ctr"/>
          <a:lstStyle/>
          <a:p>
            <a:pPr algn="ctr"/>
            <a:r>
              <a:rPr lang="zh-TW" altLang="en-US" sz="2800" b="1">
                <a:latin typeface="+mj-ea"/>
                <a:ea typeface="+mj-ea"/>
              </a:rPr>
              <a:t>探索性研究</a:t>
            </a:r>
          </a:p>
        </p:txBody>
      </p:sp>
      <p:sp>
        <p:nvSpPr>
          <p:cNvPr id="16397" name="Rectangle 13"/>
          <p:cNvSpPr>
            <a:spLocks noChangeArrowheads="1"/>
          </p:cNvSpPr>
          <p:nvPr/>
        </p:nvSpPr>
        <p:spPr bwMode="auto">
          <a:xfrm>
            <a:off x="6724650" y="3211513"/>
            <a:ext cx="1828800" cy="533400"/>
          </a:xfrm>
          <a:prstGeom prst="rect">
            <a:avLst/>
          </a:prstGeom>
          <a:solidFill>
            <a:srgbClr val="FFFFCC"/>
          </a:solidFill>
          <a:ln w="38100">
            <a:solidFill>
              <a:schemeClr val="tx1"/>
            </a:solidFill>
            <a:miter lim="800000"/>
            <a:headEnd/>
            <a:tailEnd/>
          </a:ln>
          <a:effectLst/>
        </p:spPr>
        <p:txBody>
          <a:bodyPr wrap="none" anchor="ctr"/>
          <a:lstStyle/>
          <a:p>
            <a:pPr algn="ctr"/>
            <a:r>
              <a:rPr lang="zh-TW" altLang="en-US" sz="2800" b="1">
                <a:latin typeface="+mj-ea"/>
                <a:ea typeface="+mj-ea"/>
              </a:rPr>
              <a:t>量化研究</a:t>
            </a:r>
          </a:p>
        </p:txBody>
      </p:sp>
      <p:sp>
        <p:nvSpPr>
          <p:cNvPr id="16398" name="Rectangle 14"/>
          <p:cNvSpPr>
            <a:spLocks noChangeArrowheads="1"/>
          </p:cNvSpPr>
          <p:nvPr/>
        </p:nvSpPr>
        <p:spPr bwMode="auto">
          <a:xfrm>
            <a:off x="6724650" y="4116388"/>
            <a:ext cx="1828800" cy="533400"/>
          </a:xfrm>
          <a:prstGeom prst="rect">
            <a:avLst/>
          </a:prstGeom>
          <a:solidFill>
            <a:srgbClr val="FFFFCC"/>
          </a:solidFill>
          <a:ln w="38100">
            <a:solidFill>
              <a:schemeClr val="tx1"/>
            </a:solidFill>
            <a:miter lim="800000"/>
            <a:headEnd/>
            <a:tailEnd/>
          </a:ln>
          <a:effectLst/>
        </p:spPr>
        <p:txBody>
          <a:bodyPr wrap="none" anchor="ctr"/>
          <a:lstStyle/>
          <a:p>
            <a:pPr algn="ctr"/>
            <a:r>
              <a:rPr lang="zh-TW" altLang="en-US" sz="2800" b="1">
                <a:latin typeface="+mj-ea"/>
                <a:ea typeface="+mj-ea"/>
              </a:rPr>
              <a:t>質化研究</a:t>
            </a:r>
          </a:p>
        </p:txBody>
      </p:sp>
      <p:cxnSp>
        <p:nvCxnSpPr>
          <p:cNvPr id="16399" name="AutoShape 15"/>
          <p:cNvCxnSpPr>
            <a:cxnSpLocks noChangeShapeType="1"/>
            <a:stCxn id="16389" idx="1"/>
            <a:endCxn id="16393" idx="1"/>
          </p:cNvCxnSpPr>
          <p:nvPr/>
        </p:nvCxnSpPr>
        <p:spPr bwMode="auto">
          <a:xfrm rot="10800000" flipH="1" flipV="1">
            <a:off x="3338513" y="2316012"/>
            <a:ext cx="304800" cy="1154113"/>
          </a:xfrm>
          <a:prstGeom prst="bentConnector3">
            <a:avLst>
              <a:gd name="adj1" fmla="val -75000"/>
            </a:avLst>
          </a:prstGeom>
          <a:noFill/>
          <a:ln w="38100">
            <a:solidFill>
              <a:schemeClr val="tx1"/>
            </a:solidFill>
            <a:miter lim="800000"/>
            <a:headEnd/>
            <a:tailEnd/>
          </a:ln>
          <a:effectLst/>
        </p:spPr>
      </p:cxnSp>
      <p:cxnSp>
        <p:nvCxnSpPr>
          <p:cNvPr id="16400" name="AutoShape 16"/>
          <p:cNvCxnSpPr>
            <a:cxnSpLocks noChangeShapeType="1"/>
            <a:stCxn id="16389" idx="1"/>
            <a:endCxn id="16394" idx="1"/>
          </p:cNvCxnSpPr>
          <p:nvPr/>
        </p:nvCxnSpPr>
        <p:spPr bwMode="auto">
          <a:xfrm rot="10800000" flipH="1" flipV="1">
            <a:off x="3338513" y="2316013"/>
            <a:ext cx="304800" cy="2058988"/>
          </a:xfrm>
          <a:prstGeom prst="bentConnector3">
            <a:avLst>
              <a:gd name="adj1" fmla="val -75000"/>
            </a:avLst>
          </a:prstGeom>
          <a:noFill/>
          <a:ln w="38100">
            <a:solidFill>
              <a:schemeClr val="tx1"/>
            </a:solidFill>
            <a:miter lim="800000"/>
            <a:headEnd/>
            <a:tailEnd/>
          </a:ln>
          <a:effectLst/>
        </p:spPr>
      </p:cxnSp>
      <p:cxnSp>
        <p:nvCxnSpPr>
          <p:cNvPr id="16401" name="AutoShape 17"/>
          <p:cNvCxnSpPr>
            <a:cxnSpLocks noChangeShapeType="1"/>
            <a:stCxn id="16389" idx="1"/>
            <a:endCxn id="16395" idx="1"/>
          </p:cNvCxnSpPr>
          <p:nvPr/>
        </p:nvCxnSpPr>
        <p:spPr bwMode="auto">
          <a:xfrm rot="10800000" flipH="1" flipV="1">
            <a:off x="3338513" y="2316012"/>
            <a:ext cx="304800" cy="2963863"/>
          </a:xfrm>
          <a:prstGeom prst="bentConnector3">
            <a:avLst>
              <a:gd name="adj1" fmla="val -75000"/>
            </a:avLst>
          </a:prstGeom>
          <a:noFill/>
          <a:ln w="38100">
            <a:solidFill>
              <a:schemeClr val="tx1"/>
            </a:solidFill>
            <a:miter lim="800000"/>
            <a:headEnd/>
            <a:tailEnd/>
          </a:ln>
          <a:effectLst/>
        </p:spPr>
      </p:cxnSp>
      <p:cxnSp>
        <p:nvCxnSpPr>
          <p:cNvPr id="16402" name="AutoShape 18"/>
          <p:cNvCxnSpPr>
            <a:cxnSpLocks noChangeShapeType="1"/>
            <a:stCxn id="16389" idx="1"/>
            <a:endCxn id="16396" idx="1"/>
          </p:cNvCxnSpPr>
          <p:nvPr/>
        </p:nvCxnSpPr>
        <p:spPr bwMode="auto">
          <a:xfrm rot="10800000" flipH="1" flipV="1">
            <a:off x="3338513" y="2316012"/>
            <a:ext cx="304800" cy="3876825"/>
          </a:xfrm>
          <a:prstGeom prst="bentConnector3">
            <a:avLst>
              <a:gd name="adj1" fmla="val -75000"/>
            </a:avLst>
          </a:prstGeom>
          <a:noFill/>
          <a:ln w="38100">
            <a:solidFill>
              <a:schemeClr val="tx1"/>
            </a:solidFill>
            <a:miter lim="800000"/>
            <a:headEnd/>
            <a:tailEnd/>
          </a:ln>
          <a:effectLst/>
        </p:spPr>
      </p:cxnSp>
      <p:cxnSp>
        <p:nvCxnSpPr>
          <p:cNvPr id="16403" name="AutoShape 19"/>
          <p:cNvCxnSpPr>
            <a:cxnSpLocks noChangeShapeType="1"/>
            <a:stCxn id="16388" idx="1"/>
            <a:endCxn id="16391" idx="1"/>
          </p:cNvCxnSpPr>
          <p:nvPr/>
        </p:nvCxnSpPr>
        <p:spPr bwMode="auto">
          <a:xfrm rot="10800000" flipH="1" flipV="1">
            <a:off x="666750" y="2324100"/>
            <a:ext cx="304800" cy="1154113"/>
          </a:xfrm>
          <a:prstGeom prst="bentConnector3">
            <a:avLst>
              <a:gd name="adj1" fmla="val -68750"/>
            </a:avLst>
          </a:prstGeom>
          <a:noFill/>
          <a:ln w="38100">
            <a:solidFill>
              <a:schemeClr val="tx1"/>
            </a:solidFill>
            <a:miter lim="800000"/>
            <a:headEnd/>
            <a:tailEnd/>
          </a:ln>
          <a:effectLst/>
        </p:spPr>
      </p:cxnSp>
      <p:cxnSp>
        <p:nvCxnSpPr>
          <p:cNvPr id="16404" name="AutoShape 20"/>
          <p:cNvCxnSpPr>
            <a:cxnSpLocks noChangeShapeType="1"/>
            <a:stCxn id="16388" idx="1"/>
            <a:endCxn id="16392" idx="1"/>
          </p:cNvCxnSpPr>
          <p:nvPr/>
        </p:nvCxnSpPr>
        <p:spPr bwMode="auto">
          <a:xfrm rot="10800000" flipH="1" flipV="1">
            <a:off x="666750" y="2324100"/>
            <a:ext cx="304800" cy="2058988"/>
          </a:xfrm>
          <a:prstGeom prst="bentConnector3">
            <a:avLst>
              <a:gd name="adj1" fmla="val -68750"/>
            </a:avLst>
          </a:prstGeom>
          <a:noFill/>
          <a:ln w="38100">
            <a:solidFill>
              <a:schemeClr val="tx1"/>
            </a:solidFill>
            <a:miter lim="800000"/>
            <a:headEnd/>
            <a:tailEnd/>
          </a:ln>
          <a:effectLst/>
        </p:spPr>
      </p:cxnSp>
      <p:cxnSp>
        <p:nvCxnSpPr>
          <p:cNvPr id="16405" name="AutoShape 21"/>
          <p:cNvCxnSpPr>
            <a:cxnSpLocks noChangeShapeType="1"/>
            <a:stCxn id="16390" idx="1"/>
            <a:endCxn id="16397" idx="1"/>
          </p:cNvCxnSpPr>
          <p:nvPr/>
        </p:nvCxnSpPr>
        <p:spPr bwMode="auto">
          <a:xfrm rot="10800000" flipH="1" flipV="1">
            <a:off x="5949950" y="2324100"/>
            <a:ext cx="755650" cy="1154113"/>
          </a:xfrm>
          <a:prstGeom prst="bentConnector3">
            <a:avLst>
              <a:gd name="adj1" fmla="val -27731"/>
            </a:avLst>
          </a:prstGeom>
          <a:noFill/>
          <a:ln w="38100">
            <a:solidFill>
              <a:schemeClr val="tx1"/>
            </a:solidFill>
            <a:miter lim="800000"/>
            <a:headEnd/>
            <a:tailEnd/>
          </a:ln>
          <a:effectLst/>
        </p:spPr>
      </p:cxnSp>
      <p:cxnSp>
        <p:nvCxnSpPr>
          <p:cNvPr id="16406" name="AutoShape 22"/>
          <p:cNvCxnSpPr>
            <a:cxnSpLocks noChangeShapeType="1"/>
            <a:stCxn id="16390" idx="1"/>
            <a:endCxn id="16398" idx="1"/>
          </p:cNvCxnSpPr>
          <p:nvPr/>
        </p:nvCxnSpPr>
        <p:spPr bwMode="auto">
          <a:xfrm rot="10800000" flipH="1" flipV="1">
            <a:off x="5949950" y="2324100"/>
            <a:ext cx="755650" cy="2058988"/>
          </a:xfrm>
          <a:prstGeom prst="bentConnector3">
            <a:avLst>
              <a:gd name="adj1" fmla="val -27731"/>
            </a:avLst>
          </a:prstGeom>
          <a:noFill/>
          <a:ln w="38100">
            <a:solidFill>
              <a:schemeClr val="tx1"/>
            </a:solidFill>
            <a:miter lim="800000"/>
            <a:headEnd/>
            <a:tailEnd/>
          </a:ln>
          <a:effectLst/>
        </p:spPr>
      </p:cxnSp>
      <p:sp>
        <p:nvSpPr>
          <p:cNvPr id="16407" name="Rectangle 23"/>
          <p:cNvSpPr>
            <a:spLocks noChangeArrowheads="1"/>
          </p:cNvSpPr>
          <p:nvPr/>
        </p:nvSpPr>
        <p:spPr bwMode="auto">
          <a:xfrm>
            <a:off x="2830513" y="754063"/>
            <a:ext cx="3149600" cy="769937"/>
          </a:xfrm>
          <a:prstGeom prst="rect">
            <a:avLst/>
          </a:prstGeom>
          <a:noFill/>
          <a:ln w="38100">
            <a:solidFill>
              <a:schemeClr val="tx1"/>
            </a:solidFill>
            <a:miter lim="800000"/>
            <a:headEnd/>
            <a:tailEnd/>
          </a:ln>
          <a:effectLst/>
        </p:spPr>
        <p:txBody>
          <a:bodyPr wrap="none" anchor="ctr"/>
          <a:lstStyle/>
          <a:p>
            <a:endParaRPr lang="zh-TW" altLang="en-US"/>
          </a:p>
        </p:txBody>
      </p:sp>
      <p:cxnSp>
        <p:nvCxnSpPr>
          <p:cNvPr id="16408" name="AutoShape 24"/>
          <p:cNvCxnSpPr>
            <a:cxnSpLocks noChangeShapeType="1"/>
            <a:stCxn id="16407" idx="2"/>
            <a:endCxn id="16388" idx="0"/>
          </p:cNvCxnSpPr>
          <p:nvPr/>
        </p:nvCxnSpPr>
        <p:spPr bwMode="auto">
          <a:xfrm rot="5400000">
            <a:off x="2869407" y="426243"/>
            <a:ext cx="419100" cy="2652713"/>
          </a:xfrm>
          <a:prstGeom prst="bentConnector3">
            <a:avLst>
              <a:gd name="adj1" fmla="val 50000"/>
            </a:avLst>
          </a:prstGeom>
          <a:noFill/>
          <a:ln w="38100">
            <a:solidFill>
              <a:schemeClr val="tx1"/>
            </a:solidFill>
            <a:miter lim="800000"/>
            <a:headEnd/>
            <a:tailEnd/>
          </a:ln>
          <a:effectLst/>
        </p:spPr>
      </p:cxnSp>
      <p:cxnSp>
        <p:nvCxnSpPr>
          <p:cNvPr id="16409" name="AutoShape 25"/>
          <p:cNvCxnSpPr>
            <a:cxnSpLocks noChangeShapeType="1"/>
            <a:stCxn id="16407" idx="2"/>
            <a:endCxn id="16389" idx="0"/>
          </p:cNvCxnSpPr>
          <p:nvPr/>
        </p:nvCxnSpPr>
        <p:spPr bwMode="auto">
          <a:xfrm>
            <a:off x="4405313" y="1524000"/>
            <a:ext cx="0" cy="449113"/>
          </a:xfrm>
          <a:prstGeom prst="straightConnector1">
            <a:avLst/>
          </a:prstGeom>
          <a:noFill/>
          <a:ln w="38100">
            <a:solidFill>
              <a:schemeClr val="tx1"/>
            </a:solidFill>
            <a:round/>
            <a:headEnd/>
            <a:tailEnd/>
          </a:ln>
          <a:effectLst/>
        </p:spPr>
      </p:cxnSp>
      <p:cxnSp>
        <p:nvCxnSpPr>
          <p:cNvPr id="16410" name="AutoShape 26"/>
          <p:cNvCxnSpPr>
            <a:cxnSpLocks noChangeShapeType="1"/>
            <a:stCxn id="16407" idx="2"/>
            <a:endCxn id="16390" idx="0"/>
          </p:cNvCxnSpPr>
          <p:nvPr/>
        </p:nvCxnSpPr>
        <p:spPr bwMode="auto">
          <a:xfrm rot="16200000" flipH="1">
            <a:off x="5623719" y="324644"/>
            <a:ext cx="419100" cy="2855912"/>
          </a:xfrm>
          <a:prstGeom prst="bentConnector3">
            <a:avLst>
              <a:gd name="adj1" fmla="val 50000"/>
            </a:avLst>
          </a:prstGeom>
          <a:noFill/>
          <a:ln w="38100">
            <a:solidFill>
              <a:schemeClr val="tx1"/>
            </a:solidFill>
            <a:miter lim="800000"/>
            <a:headEnd/>
            <a:tailEnd/>
          </a:ln>
          <a:effec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07D94689-92D5-4AE2-8887-93EF9E1A8FF6}" type="slidenum">
              <a:rPr lang="en-US" altLang="zh-TW"/>
              <a:pPr/>
              <a:t>17</a:t>
            </a:fld>
            <a:endParaRPr lang="en-US" altLang="zh-TW"/>
          </a:p>
        </p:txBody>
      </p:sp>
      <p:sp>
        <p:nvSpPr>
          <p:cNvPr id="37890" name="Rectangle 2"/>
          <p:cNvSpPr>
            <a:spLocks noGrp="1" noChangeArrowheads="1"/>
          </p:cNvSpPr>
          <p:nvPr>
            <p:ph type="title"/>
          </p:nvPr>
        </p:nvSpPr>
        <p:spPr/>
        <p:txBody>
          <a:bodyPr/>
          <a:lstStyle/>
          <a:p>
            <a:r>
              <a:rPr lang="zh-TW" altLang="en-US" b="1" dirty="0"/>
              <a:t>研究類型：純理論研究</a:t>
            </a:r>
            <a:r>
              <a:rPr lang="en-US" altLang="zh-TW" sz="3200" dirty="0"/>
              <a:t>(Theoretical)</a:t>
            </a:r>
          </a:p>
        </p:txBody>
      </p:sp>
      <p:sp>
        <p:nvSpPr>
          <p:cNvPr id="37891" name="Rectangle 3"/>
          <p:cNvSpPr>
            <a:spLocks noGrp="1" noChangeArrowheads="1"/>
          </p:cNvSpPr>
          <p:nvPr>
            <p:ph type="body" idx="1"/>
          </p:nvPr>
        </p:nvSpPr>
        <p:spPr>
          <a:xfrm>
            <a:off x="683568" y="1556792"/>
            <a:ext cx="8153400" cy="4680520"/>
          </a:xfrm>
        </p:spPr>
        <p:txBody>
          <a:bodyPr>
            <a:normAutofit fontScale="92500" lnSpcReduction="10000"/>
          </a:bodyPr>
          <a:lstStyle/>
          <a:p>
            <a:pPr>
              <a:lnSpc>
                <a:spcPct val="90000"/>
              </a:lnSpc>
            </a:pPr>
            <a:r>
              <a:rPr lang="zh-TW" altLang="en-US" dirty="0">
                <a:latin typeface="+mj-ea"/>
                <a:ea typeface="+mj-ea"/>
              </a:rPr>
              <a:t>純理論研究</a:t>
            </a:r>
            <a:r>
              <a:rPr lang="en-US" altLang="zh-TW" dirty="0">
                <a:latin typeface="+mj-ea"/>
                <a:ea typeface="+mj-ea"/>
              </a:rPr>
              <a:t>(</a:t>
            </a:r>
            <a:r>
              <a:rPr lang="en-US" altLang="zh-TW" dirty="0" err="1">
                <a:latin typeface="+mj-ea"/>
                <a:ea typeface="+mj-ea"/>
              </a:rPr>
              <a:t>Baiey</a:t>
            </a:r>
            <a:r>
              <a:rPr lang="en-US" altLang="zh-TW" dirty="0">
                <a:latin typeface="+mj-ea"/>
                <a:ea typeface="+mj-ea"/>
              </a:rPr>
              <a:t>, 1978) (Method of Social Research)</a:t>
            </a:r>
            <a:r>
              <a:rPr lang="zh-TW" altLang="en-US" dirty="0">
                <a:latin typeface="+mj-ea"/>
                <a:ea typeface="+mj-ea"/>
              </a:rPr>
              <a:t>或稱為</a:t>
            </a:r>
            <a:r>
              <a:rPr lang="zh-TW" altLang="en-US" u="sng" dirty="0">
                <a:latin typeface="+mj-ea"/>
                <a:ea typeface="+mj-ea"/>
              </a:rPr>
              <a:t>基礎研究</a:t>
            </a:r>
          </a:p>
          <a:p>
            <a:pPr lvl="1">
              <a:lnSpc>
                <a:spcPct val="90000"/>
              </a:lnSpc>
            </a:pPr>
            <a:r>
              <a:rPr lang="zh-TW" altLang="en-US" dirty="0">
                <a:latin typeface="+mj-ea"/>
                <a:ea typeface="+mj-ea"/>
              </a:rPr>
              <a:t>主要是為發展及考驗理論與假設</a:t>
            </a:r>
          </a:p>
          <a:p>
            <a:pPr lvl="1">
              <a:lnSpc>
                <a:spcPct val="90000"/>
              </a:lnSpc>
            </a:pPr>
            <a:r>
              <a:rPr lang="zh-TW" altLang="en-US" dirty="0">
                <a:latin typeface="+mj-ea"/>
                <a:ea typeface="+mj-ea"/>
              </a:rPr>
              <a:t>可能具有或不具有實際應用價值</a:t>
            </a:r>
          </a:p>
          <a:p>
            <a:pPr lvl="1">
              <a:lnSpc>
                <a:spcPct val="90000"/>
              </a:lnSpc>
            </a:pPr>
            <a:r>
              <a:rPr lang="zh-TW" altLang="en-US" dirty="0">
                <a:latin typeface="+mj-ea"/>
                <a:ea typeface="+mj-ea"/>
              </a:rPr>
              <a:t>涉及假設考驗，包含非常抽象及特殊概念</a:t>
            </a:r>
          </a:p>
          <a:p>
            <a:pPr>
              <a:lnSpc>
                <a:spcPct val="90000"/>
              </a:lnSpc>
            </a:pPr>
            <a:r>
              <a:rPr lang="zh-TW" altLang="en-US" dirty="0">
                <a:latin typeface="+mj-ea"/>
                <a:ea typeface="+mj-ea"/>
              </a:rPr>
              <a:t>純理論研究亦著重方法論之發展</a:t>
            </a:r>
          </a:p>
          <a:p>
            <a:pPr lvl="1">
              <a:lnSpc>
                <a:spcPct val="90000"/>
              </a:lnSpc>
            </a:pPr>
            <a:r>
              <a:rPr lang="zh-TW" altLang="en-US" dirty="0">
                <a:latin typeface="+mj-ea"/>
                <a:ea typeface="+mj-ea"/>
              </a:rPr>
              <a:t>研究方法、過程、技術</a:t>
            </a:r>
          </a:p>
          <a:p>
            <a:pPr lvl="1">
              <a:lnSpc>
                <a:spcPct val="90000"/>
              </a:lnSpc>
            </a:pPr>
            <a:r>
              <a:rPr lang="zh-TW" altLang="en-US" dirty="0">
                <a:latin typeface="+mj-ea"/>
                <a:ea typeface="+mj-ea"/>
              </a:rPr>
              <a:t>研究工具發展、檢證、證明、</a:t>
            </a:r>
            <a:r>
              <a:rPr lang="zh-TW" altLang="en-US" dirty="0" smtClean="0">
                <a:latin typeface="+mj-ea"/>
                <a:ea typeface="+mj-ea"/>
              </a:rPr>
              <a:t>改進</a:t>
            </a:r>
            <a:endParaRPr lang="en-US" altLang="zh-TW" dirty="0">
              <a:latin typeface="+mj-ea"/>
              <a:ea typeface="+mj-ea"/>
            </a:endParaRPr>
          </a:p>
          <a:p>
            <a:pPr marL="0" lvl="1" indent="0">
              <a:lnSpc>
                <a:spcPct val="90000"/>
              </a:lnSpc>
              <a:buNone/>
            </a:pPr>
            <a:r>
              <a:rPr lang="zh-TW" altLang="en-US" b="1" dirty="0" smtClean="0">
                <a:latin typeface="+mj-ea"/>
                <a:ea typeface="+mj-ea"/>
              </a:rPr>
              <a:t>例</a:t>
            </a:r>
            <a:r>
              <a:rPr lang="en-US" altLang="zh-TW" b="1" dirty="0" smtClean="0">
                <a:latin typeface="+mj-ea"/>
                <a:ea typeface="+mj-ea"/>
              </a:rPr>
              <a:t>:</a:t>
            </a:r>
          </a:p>
          <a:p>
            <a:pPr marL="0" lvl="1" indent="0">
              <a:lnSpc>
                <a:spcPct val="90000"/>
              </a:lnSpc>
              <a:buNone/>
            </a:pPr>
            <a:r>
              <a:rPr lang="zh-TW" altLang="en-US" dirty="0" smtClean="0">
                <a:solidFill>
                  <a:srgbClr val="0070C0"/>
                </a:solidFill>
              </a:rPr>
              <a:t>     阮</a:t>
            </a:r>
            <a:r>
              <a:rPr lang="zh-TW" altLang="en-US" dirty="0">
                <a:solidFill>
                  <a:srgbClr val="0070C0"/>
                </a:solidFill>
              </a:rPr>
              <a:t>碩勇</a:t>
            </a:r>
            <a:r>
              <a:rPr lang="en-US" altLang="zh-TW" dirty="0" smtClean="0">
                <a:solidFill>
                  <a:srgbClr val="0070C0"/>
                </a:solidFill>
                <a:latin typeface="+mj-ea"/>
              </a:rPr>
              <a:t>(</a:t>
            </a:r>
            <a:r>
              <a:rPr lang="en-US" altLang="zh-TW" dirty="0">
                <a:solidFill>
                  <a:srgbClr val="0070C0"/>
                </a:solidFill>
                <a:latin typeface="+mj-ea"/>
              </a:rPr>
              <a:t>2007)</a:t>
            </a:r>
            <a:r>
              <a:rPr lang="zh-TW" altLang="en-US" dirty="0">
                <a:solidFill>
                  <a:srgbClr val="0070C0"/>
                </a:solidFill>
                <a:latin typeface="+mj-ea"/>
              </a:rPr>
              <a:t>。完備流行上的結構定理</a:t>
            </a:r>
            <a:r>
              <a:rPr lang="zh-TW" altLang="en-US" dirty="0" smtClean="0">
                <a:solidFill>
                  <a:srgbClr val="0070C0"/>
                </a:solidFill>
                <a:latin typeface="+mj-ea"/>
              </a:rPr>
              <a:t>。</a:t>
            </a:r>
            <a:r>
              <a:rPr lang="zh-TW" altLang="en-US" i="1" dirty="0">
                <a:solidFill>
                  <a:srgbClr val="0070C0"/>
                </a:solidFill>
                <a:latin typeface="+mj-ea"/>
              </a:rPr>
              <a:t>國立</a:t>
            </a:r>
            <a:r>
              <a:rPr lang="zh-TW" altLang="en-US" i="1" dirty="0" smtClean="0">
                <a:solidFill>
                  <a:srgbClr val="0070C0"/>
                </a:solidFill>
                <a:latin typeface="+mj-ea"/>
              </a:rPr>
              <a:t>清華</a:t>
            </a:r>
            <a:endParaRPr lang="en-US" altLang="zh-TW" i="1" dirty="0" smtClean="0">
              <a:solidFill>
                <a:srgbClr val="0070C0"/>
              </a:solidFill>
              <a:latin typeface="+mj-ea"/>
            </a:endParaRPr>
          </a:p>
          <a:p>
            <a:pPr marL="0" lvl="1" indent="0">
              <a:lnSpc>
                <a:spcPct val="90000"/>
              </a:lnSpc>
              <a:buNone/>
            </a:pPr>
            <a:r>
              <a:rPr lang="zh-TW" altLang="en-US" i="1" dirty="0">
                <a:solidFill>
                  <a:srgbClr val="0070C0"/>
                </a:solidFill>
                <a:latin typeface="+mj-ea"/>
              </a:rPr>
              <a:t> </a:t>
            </a:r>
            <a:r>
              <a:rPr lang="zh-TW" altLang="en-US" i="1" dirty="0" smtClean="0">
                <a:solidFill>
                  <a:srgbClr val="0070C0"/>
                </a:solidFill>
                <a:latin typeface="+mj-ea"/>
              </a:rPr>
              <a:t>    大學</a:t>
            </a:r>
            <a:r>
              <a:rPr lang="zh-TW" altLang="en-US" i="1" dirty="0">
                <a:solidFill>
                  <a:srgbClr val="0070C0"/>
                </a:solidFill>
                <a:latin typeface="+mj-ea"/>
              </a:rPr>
              <a:t>數學</a:t>
            </a:r>
            <a:r>
              <a:rPr lang="zh-TW" altLang="en-US" i="1" dirty="0" smtClean="0">
                <a:solidFill>
                  <a:srgbClr val="0070C0"/>
                </a:solidFill>
                <a:latin typeface="+mj-ea"/>
              </a:rPr>
              <a:t>系博士</a:t>
            </a:r>
            <a:r>
              <a:rPr lang="zh-TW" altLang="en-US" i="1" dirty="0">
                <a:solidFill>
                  <a:srgbClr val="0070C0"/>
                </a:solidFill>
                <a:latin typeface="+mj-ea"/>
              </a:rPr>
              <a:t>論文</a:t>
            </a:r>
            <a:r>
              <a:rPr lang="zh-TW" altLang="en-US" dirty="0" smtClean="0">
                <a:solidFill>
                  <a:srgbClr val="0070C0"/>
                </a:solidFill>
                <a:latin typeface="+mj-ea"/>
              </a:rPr>
              <a:t>。</a:t>
            </a:r>
            <a:endParaRPr lang="en-US" altLang="zh-TW" b="1" dirty="0">
              <a:latin typeface="+mj-ea"/>
              <a:ea typeface="+mj-ea"/>
            </a:endParaRPr>
          </a:p>
          <a:p>
            <a:pPr lvl="1">
              <a:lnSpc>
                <a:spcPct val="90000"/>
              </a:lnSpc>
            </a:pPr>
            <a:endParaRPr lang="en-US" altLang="zh-TW" dirty="0" smtClean="0">
              <a:latin typeface="+mj-ea"/>
              <a:ea typeface="+mj-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04F9A35D-B49C-47B7-9789-A14D54E1631D}" type="slidenum">
              <a:rPr lang="en-US" altLang="zh-TW"/>
              <a:pPr/>
              <a:t>18</a:t>
            </a:fld>
            <a:endParaRPr lang="en-US" altLang="zh-TW"/>
          </a:p>
        </p:txBody>
      </p:sp>
      <p:sp>
        <p:nvSpPr>
          <p:cNvPr id="38914" name="Rectangle 2"/>
          <p:cNvSpPr>
            <a:spLocks noGrp="1" noChangeArrowheads="1"/>
          </p:cNvSpPr>
          <p:nvPr>
            <p:ph type="title"/>
          </p:nvPr>
        </p:nvSpPr>
        <p:spPr/>
        <p:txBody>
          <a:bodyPr/>
          <a:lstStyle/>
          <a:p>
            <a:r>
              <a:rPr lang="zh-TW" altLang="en-US" b="1" dirty="0"/>
              <a:t>研究類型：應用性研究</a:t>
            </a:r>
            <a:r>
              <a:rPr lang="en-US" altLang="zh-TW" sz="3200" dirty="0"/>
              <a:t>(Applied)</a:t>
            </a:r>
          </a:p>
        </p:txBody>
      </p:sp>
      <p:sp>
        <p:nvSpPr>
          <p:cNvPr id="38915" name="Rectangle 3"/>
          <p:cNvSpPr>
            <a:spLocks noGrp="1" noChangeArrowheads="1"/>
          </p:cNvSpPr>
          <p:nvPr>
            <p:ph type="body" idx="1"/>
          </p:nvPr>
        </p:nvSpPr>
        <p:spPr>
          <a:xfrm>
            <a:off x="683568" y="1556792"/>
            <a:ext cx="8077200" cy="4680520"/>
          </a:xfrm>
        </p:spPr>
        <p:txBody>
          <a:bodyPr>
            <a:normAutofit fontScale="62500" lnSpcReduction="20000"/>
          </a:bodyPr>
          <a:lstStyle/>
          <a:p>
            <a:r>
              <a:rPr lang="zh-TW" altLang="en-US" sz="5100" dirty="0">
                <a:latin typeface="+mj-ea"/>
                <a:ea typeface="+mj-ea"/>
              </a:rPr>
              <a:t>大多數社會科學研究均屬應用性</a:t>
            </a:r>
            <a:r>
              <a:rPr lang="zh-TW" altLang="en-US" sz="5100" dirty="0" smtClean="0">
                <a:latin typeface="+mj-ea"/>
                <a:ea typeface="+mj-ea"/>
              </a:rPr>
              <a:t>研究</a:t>
            </a:r>
            <a:endParaRPr lang="en-US" altLang="zh-TW" sz="5100" dirty="0" smtClean="0">
              <a:latin typeface="+mj-ea"/>
              <a:ea typeface="+mj-ea"/>
            </a:endParaRPr>
          </a:p>
          <a:p>
            <a:r>
              <a:rPr lang="zh-TW" altLang="en-US" sz="5100" dirty="0" smtClean="0">
                <a:latin typeface="+mj-ea"/>
                <a:ea typeface="+mj-ea"/>
              </a:rPr>
              <a:t>利用研究方法論之技術、過程、方法</a:t>
            </a:r>
          </a:p>
          <a:p>
            <a:pPr lvl="1"/>
            <a:r>
              <a:rPr lang="zh-TW" altLang="en-US" sz="4500" dirty="0" smtClean="0">
                <a:latin typeface="+mj-ea"/>
                <a:ea typeface="+mj-ea"/>
              </a:rPr>
              <a:t>應用於蒐集不同情況、議題、問題或現象資訊</a:t>
            </a:r>
          </a:p>
          <a:p>
            <a:pPr lvl="1"/>
            <a:r>
              <a:rPr lang="zh-TW" altLang="en-US" sz="4500" dirty="0" smtClean="0">
                <a:latin typeface="+mj-ea"/>
                <a:ea typeface="+mj-ea"/>
              </a:rPr>
              <a:t>政策形成、管理、增加對特定現象之了解</a:t>
            </a:r>
          </a:p>
          <a:p>
            <a:pPr lvl="1"/>
            <a:r>
              <a:rPr lang="zh-TW" altLang="en-US" sz="4500" dirty="0" smtClean="0">
                <a:latin typeface="+mj-ea"/>
                <a:ea typeface="+mj-ea"/>
              </a:rPr>
              <a:t>解決特定問題</a:t>
            </a:r>
          </a:p>
          <a:p>
            <a:endParaRPr lang="en-US" altLang="zh-TW" dirty="0" smtClean="0">
              <a:latin typeface="+mj-ea"/>
              <a:ea typeface="+mj-ea"/>
            </a:endParaRPr>
          </a:p>
          <a:p>
            <a:pPr>
              <a:buNone/>
            </a:pPr>
            <a:r>
              <a:rPr lang="zh-TW" altLang="en-US" sz="5100" b="1" dirty="0" smtClean="0">
                <a:latin typeface="+mj-ea"/>
                <a:ea typeface="+mj-ea"/>
              </a:rPr>
              <a:t>例</a:t>
            </a:r>
            <a:r>
              <a:rPr lang="en-US" altLang="zh-TW" sz="5100" dirty="0" smtClean="0">
                <a:latin typeface="+mj-ea"/>
                <a:ea typeface="+mj-ea"/>
              </a:rPr>
              <a:t>:</a:t>
            </a:r>
          </a:p>
          <a:p>
            <a:pPr>
              <a:buNone/>
            </a:pPr>
            <a:r>
              <a:rPr lang="zh-TW" altLang="en-US" sz="4500" dirty="0" smtClean="0">
                <a:latin typeface="+mj-ea"/>
                <a:ea typeface="+mj-ea"/>
              </a:rPr>
              <a:t>      </a:t>
            </a:r>
            <a:r>
              <a:rPr lang="zh-TW" altLang="en-US" sz="4500" dirty="0" smtClean="0">
                <a:solidFill>
                  <a:srgbClr val="0070C0"/>
                </a:solidFill>
                <a:latin typeface="+mj-ea"/>
                <a:ea typeface="+mj-ea"/>
              </a:rPr>
              <a:t>蔣文耀</a:t>
            </a:r>
            <a:r>
              <a:rPr lang="en-US" altLang="zh-TW" sz="4500" dirty="0" smtClean="0">
                <a:solidFill>
                  <a:srgbClr val="0070C0"/>
                </a:solidFill>
                <a:latin typeface="+mj-ea"/>
                <a:ea typeface="+mj-ea"/>
              </a:rPr>
              <a:t>(2012)</a:t>
            </a:r>
            <a:r>
              <a:rPr lang="zh-TW" altLang="en-US" sz="4500" dirty="0" smtClean="0">
                <a:solidFill>
                  <a:srgbClr val="0070C0"/>
                </a:solidFill>
                <a:latin typeface="+mj-ea"/>
                <a:ea typeface="+mj-ea"/>
              </a:rPr>
              <a:t>。</a:t>
            </a:r>
            <a:r>
              <a:rPr lang="zh-TW" altLang="en-US" sz="4500" i="1" dirty="0" smtClean="0">
                <a:solidFill>
                  <a:srgbClr val="0070C0"/>
                </a:solidFill>
                <a:latin typeface="+mj-ea"/>
                <a:ea typeface="+mj-ea"/>
              </a:rPr>
              <a:t>應用</a:t>
            </a:r>
            <a:r>
              <a:rPr lang="en-US" altLang="zh-TW" sz="4500" i="1" dirty="0" smtClean="0">
                <a:solidFill>
                  <a:srgbClr val="0070C0"/>
                </a:solidFill>
                <a:latin typeface="+mj-ea"/>
                <a:ea typeface="+mj-ea"/>
              </a:rPr>
              <a:t>DEA</a:t>
            </a:r>
            <a:r>
              <a:rPr lang="zh-TW" altLang="en-US" sz="4500" i="1" dirty="0" smtClean="0">
                <a:solidFill>
                  <a:srgbClr val="0070C0"/>
                </a:solidFill>
                <a:latin typeface="+mj-ea"/>
                <a:ea typeface="+mj-ea"/>
              </a:rPr>
              <a:t>方法於台灣國際觀光</a:t>
            </a:r>
            <a:endParaRPr lang="en-US" altLang="zh-TW" sz="4500" i="1" dirty="0" smtClean="0">
              <a:solidFill>
                <a:srgbClr val="0070C0"/>
              </a:solidFill>
              <a:latin typeface="+mj-ea"/>
              <a:ea typeface="+mj-ea"/>
            </a:endParaRPr>
          </a:p>
          <a:p>
            <a:pPr>
              <a:buNone/>
            </a:pPr>
            <a:r>
              <a:rPr lang="zh-TW" altLang="en-US" sz="4500" i="1" dirty="0" smtClean="0">
                <a:solidFill>
                  <a:srgbClr val="0070C0"/>
                </a:solidFill>
                <a:latin typeface="+mj-ea"/>
                <a:ea typeface="+mj-ea"/>
              </a:rPr>
              <a:t>      旅館經營效率之研究</a:t>
            </a:r>
            <a:r>
              <a:rPr lang="zh-TW" altLang="en-US" sz="4500" dirty="0" smtClean="0">
                <a:solidFill>
                  <a:srgbClr val="0070C0"/>
                </a:solidFill>
                <a:latin typeface="+mj-ea"/>
                <a:ea typeface="+mj-ea"/>
              </a:rPr>
              <a:t>。臺北科技大學工業工程</a:t>
            </a:r>
            <a:endParaRPr lang="en-US" altLang="zh-TW" sz="4500" dirty="0" smtClean="0">
              <a:solidFill>
                <a:srgbClr val="0070C0"/>
              </a:solidFill>
              <a:latin typeface="+mj-ea"/>
              <a:ea typeface="+mj-ea"/>
            </a:endParaRPr>
          </a:p>
          <a:p>
            <a:pPr>
              <a:buNone/>
            </a:pPr>
            <a:r>
              <a:rPr lang="zh-TW" altLang="en-US" sz="4500" dirty="0" smtClean="0">
                <a:solidFill>
                  <a:srgbClr val="0070C0"/>
                </a:solidFill>
                <a:latin typeface="+mj-ea"/>
                <a:ea typeface="+mj-ea"/>
              </a:rPr>
              <a:t>       與管理</a:t>
            </a:r>
            <a:r>
              <a:rPr lang="en-US" altLang="zh-TW" sz="4500" dirty="0" smtClean="0">
                <a:solidFill>
                  <a:srgbClr val="0070C0"/>
                </a:solidFill>
                <a:latin typeface="+mj-ea"/>
                <a:ea typeface="+mj-ea"/>
              </a:rPr>
              <a:t>EMBA</a:t>
            </a:r>
            <a:r>
              <a:rPr lang="zh-TW" altLang="en-US" sz="4500" dirty="0" smtClean="0">
                <a:solidFill>
                  <a:srgbClr val="0070C0"/>
                </a:solidFill>
                <a:latin typeface="+mj-ea"/>
                <a:ea typeface="+mj-ea"/>
              </a:rPr>
              <a:t>專班碩士論文。</a:t>
            </a:r>
            <a:endParaRPr lang="zh-TW" altLang="en-US" sz="4500" dirty="0">
              <a:solidFill>
                <a:srgbClr val="0070C0"/>
              </a:solidFill>
              <a:latin typeface="+mj-ea"/>
              <a:ea typeface="+mj-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646A714F-D178-4AC5-9720-84D60AE03B45}" type="slidenum">
              <a:rPr lang="en-US" altLang="zh-TW"/>
              <a:pPr/>
              <a:t>19</a:t>
            </a:fld>
            <a:endParaRPr lang="en-US" altLang="zh-TW"/>
          </a:p>
        </p:txBody>
      </p:sp>
      <p:sp>
        <p:nvSpPr>
          <p:cNvPr id="39938" name="Rectangle 2"/>
          <p:cNvSpPr>
            <a:spLocks noGrp="1" noChangeArrowheads="1"/>
          </p:cNvSpPr>
          <p:nvPr>
            <p:ph type="title"/>
          </p:nvPr>
        </p:nvSpPr>
        <p:spPr/>
        <p:txBody>
          <a:bodyPr/>
          <a:lstStyle/>
          <a:p>
            <a:r>
              <a:rPr lang="zh-TW" altLang="en-US" b="1" dirty="0"/>
              <a:t>研究類型：描述性研究</a:t>
            </a:r>
            <a:r>
              <a:rPr lang="en-US" altLang="zh-TW" sz="3200" dirty="0"/>
              <a:t>(Descriptive)</a:t>
            </a:r>
          </a:p>
        </p:txBody>
      </p:sp>
      <p:sp>
        <p:nvSpPr>
          <p:cNvPr id="39939" name="Rectangle 3"/>
          <p:cNvSpPr>
            <a:spLocks noGrp="1" noChangeArrowheads="1"/>
          </p:cNvSpPr>
          <p:nvPr>
            <p:ph type="body" idx="1"/>
          </p:nvPr>
        </p:nvSpPr>
        <p:spPr/>
        <p:txBody>
          <a:bodyPr>
            <a:normAutofit/>
          </a:bodyPr>
          <a:lstStyle/>
          <a:p>
            <a:pPr marL="342900" lvl="1" indent="-342900">
              <a:lnSpc>
                <a:spcPct val="90000"/>
              </a:lnSpc>
              <a:buFont typeface="Wingdings 2"/>
              <a:buChar char="ß"/>
            </a:pPr>
            <a:r>
              <a:rPr lang="zh-TW" altLang="en-US" sz="3200" dirty="0">
                <a:latin typeface="+mj-ea"/>
                <a:ea typeface="+mj-ea"/>
              </a:rPr>
              <a:t>以系統化的方式描述 </a:t>
            </a:r>
            <a:r>
              <a:rPr lang="en-US" altLang="zh-TW" sz="3200" dirty="0">
                <a:latin typeface="+mj-ea"/>
                <a:ea typeface="+mj-ea"/>
              </a:rPr>
              <a:t>(What</a:t>
            </a:r>
            <a:r>
              <a:rPr lang="en-US" altLang="zh-TW" sz="3200" dirty="0" smtClean="0">
                <a:latin typeface="+mj-ea"/>
                <a:ea typeface="+mj-ea"/>
              </a:rPr>
              <a:t>)</a:t>
            </a:r>
          </a:p>
          <a:p>
            <a:pPr marL="342900" lvl="1" indent="-342900" algn="ctr">
              <a:lnSpc>
                <a:spcPct val="90000"/>
              </a:lnSpc>
              <a:buNone/>
            </a:pPr>
            <a:r>
              <a:rPr lang="zh-TW" altLang="en-US" dirty="0" smtClean="0">
                <a:latin typeface="+mj-ea"/>
                <a:ea typeface="+mj-ea"/>
              </a:rPr>
              <a:t>一個整體的情況、問題、現象、服務、方案</a:t>
            </a:r>
            <a:endParaRPr lang="en-US" altLang="zh-TW" dirty="0" smtClean="0">
              <a:latin typeface="+mj-ea"/>
              <a:ea typeface="+mj-ea"/>
            </a:endParaRPr>
          </a:p>
          <a:p>
            <a:pPr>
              <a:lnSpc>
                <a:spcPct val="90000"/>
              </a:lnSpc>
              <a:buNone/>
            </a:pPr>
            <a:r>
              <a:rPr lang="zh-TW" altLang="en-US" b="1" dirty="0" smtClean="0">
                <a:latin typeface="+mj-ea"/>
                <a:ea typeface="+mj-ea"/>
              </a:rPr>
              <a:t>例</a:t>
            </a:r>
            <a:r>
              <a:rPr lang="en-US" altLang="zh-TW" dirty="0" smtClean="0">
                <a:latin typeface="+mj-ea"/>
                <a:ea typeface="+mj-ea"/>
              </a:rPr>
              <a:t>:</a:t>
            </a:r>
            <a:endParaRPr lang="en-US" altLang="zh-TW" dirty="0">
              <a:latin typeface="+mj-ea"/>
              <a:ea typeface="+mj-ea"/>
            </a:endParaRPr>
          </a:p>
          <a:p>
            <a:pPr marL="457200" lvl="1" indent="0">
              <a:lnSpc>
                <a:spcPct val="90000"/>
              </a:lnSpc>
              <a:buNone/>
            </a:pPr>
            <a:r>
              <a:rPr lang="zh-TW" altLang="en-US" dirty="0" smtClean="0">
                <a:solidFill>
                  <a:srgbClr val="0070C0"/>
                </a:solidFill>
                <a:latin typeface="+mj-ea"/>
                <a:ea typeface="+mj-ea"/>
              </a:rPr>
              <a:t>何書齊、詹炘瑜、趙詩婕</a:t>
            </a:r>
            <a:r>
              <a:rPr lang="en-US" altLang="zh-TW" dirty="0" smtClean="0">
                <a:solidFill>
                  <a:srgbClr val="0070C0"/>
                </a:solidFill>
                <a:latin typeface="+mj-ea"/>
                <a:ea typeface="+mj-ea"/>
              </a:rPr>
              <a:t>(2012)</a:t>
            </a:r>
            <a:r>
              <a:rPr lang="zh-TW" altLang="en-US" dirty="0" smtClean="0">
                <a:solidFill>
                  <a:srgbClr val="0070C0"/>
                </a:solidFill>
                <a:latin typeface="+mj-ea"/>
                <a:ea typeface="+mj-ea"/>
              </a:rPr>
              <a:t>。</a:t>
            </a:r>
            <a:r>
              <a:rPr lang="zh-TW" altLang="en-US" i="1" dirty="0" smtClean="0">
                <a:solidFill>
                  <a:srgbClr val="0070C0"/>
                </a:solidFill>
                <a:latin typeface="+mj-ea"/>
                <a:ea typeface="+mj-ea"/>
              </a:rPr>
              <a:t>探討學生族群對於含糖飲料消費行為之研究</a:t>
            </a:r>
            <a:r>
              <a:rPr lang="en-US" altLang="zh-TW" i="1" dirty="0" smtClean="0">
                <a:solidFill>
                  <a:srgbClr val="0070C0"/>
                </a:solidFill>
                <a:latin typeface="+mj-ea"/>
                <a:ea typeface="+mj-ea"/>
              </a:rPr>
              <a:t>--</a:t>
            </a:r>
            <a:r>
              <a:rPr lang="zh-TW" altLang="en-US" i="1" dirty="0" smtClean="0">
                <a:solidFill>
                  <a:srgbClr val="0070C0"/>
                </a:solidFill>
                <a:latin typeface="+mj-ea"/>
                <a:ea typeface="+mj-ea"/>
              </a:rPr>
              <a:t>以明道中學學生為例</a:t>
            </a:r>
            <a:r>
              <a:rPr lang="zh-TW" altLang="en-US" dirty="0" smtClean="0">
                <a:solidFill>
                  <a:srgbClr val="0070C0"/>
                </a:solidFill>
                <a:latin typeface="+mj-ea"/>
                <a:ea typeface="+mj-ea"/>
              </a:rPr>
              <a:t>。私立明道高中專題。</a:t>
            </a:r>
            <a:endParaRPr lang="en-US" altLang="zh-TW" dirty="0" smtClean="0">
              <a:solidFill>
                <a:srgbClr val="0070C0"/>
              </a:solidFill>
              <a:latin typeface="+mj-ea"/>
              <a:ea typeface="+mj-ea"/>
            </a:endParaRPr>
          </a:p>
          <a:p>
            <a:pPr lvl="1">
              <a:lnSpc>
                <a:spcPct val="90000"/>
              </a:lnSpc>
              <a:buNone/>
            </a:pPr>
            <a:endParaRPr lang="zh-TW" altLang="en-US" dirty="0">
              <a:latin typeface="+mj-ea"/>
              <a:ea typeface="+mj-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zh-TW" b="1" dirty="0" smtClean="0">
                <a:solidFill>
                  <a:srgbClr val="C00000"/>
                </a:solidFill>
              </a:rPr>
              <a:t>研究方法的原理</a:t>
            </a:r>
            <a:r>
              <a:rPr lang="en-US" altLang="zh-TW" dirty="0" smtClean="0">
                <a:solidFill>
                  <a:srgbClr val="C00000"/>
                </a:solidFill>
              </a:rPr>
              <a:t>(Principle of Research Methodology)</a:t>
            </a:r>
            <a:r>
              <a:rPr lang="zh-TW" altLang="zh-TW" dirty="0" smtClean="0"/>
              <a:t/>
            </a:r>
            <a:br>
              <a:rPr lang="zh-TW" altLang="zh-TW" dirty="0" smtClean="0"/>
            </a:br>
            <a:endParaRPr lang="zh-TW" altLang="en-US" dirty="0"/>
          </a:p>
        </p:txBody>
      </p:sp>
      <p:sp>
        <p:nvSpPr>
          <p:cNvPr id="3" name="文字版面配置區 2"/>
          <p:cNvSpPr>
            <a:spLocks noGrp="1"/>
          </p:cNvSpPr>
          <p:nvPr>
            <p:ph type="body" idx="1"/>
          </p:nvPr>
        </p:nvSpPr>
        <p:spPr/>
        <p:txBody>
          <a:bodyPr>
            <a:normAutofit/>
          </a:bodyPr>
          <a:lstStyle/>
          <a:p>
            <a:r>
              <a:rPr lang="en-US" altLang="zh-TW" sz="5400" dirty="0" smtClean="0">
                <a:solidFill>
                  <a:schemeClr val="tx1"/>
                </a:solidFill>
              </a:rPr>
              <a:t>Chapter 1</a:t>
            </a:r>
            <a:r>
              <a:rPr lang="en-US" altLang="zh-TW" sz="5400" dirty="0" smtClean="0">
                <a:solidFill>
                  <a:srgbClr val="C00000"/>
                </a:solidFill>
              </a:rPr>
              <a:t> </a:t>
            </a:r>
            <a:endParaRPr lang="zh-TW" altLang="en-US" sz="5400" dirty="0">
              <a:solidFill>
                <a:srgbClr val="C00000"/>
              </a:solidFill>
            </a:endParaRPr>
          </a:p>
        </p:txBody>
      </p:sp>
      <p:sp>
        <p:nvSpPr>
          <p:cNvPr id="4" name="日期版面配置區 3"/>
          <p:cNvSpPr>
            <a:spLocks noGrp="1"/>
          </p:cNvSpPr>
          <p:nvPr>
            <p:ph type="dt" sz="half" idx="10"/>
          </p:nvPr>
        </p:nvSpPr>
        <p:spPr/>
        <p:txBody>
          <a:bodyPr/>
          <a:lstStyle/>
          <a:p>
            <a:fld id="{1AA6DDA7-5C3C-4780-9053-D0ABF74E6D11}" type="datetime1">
              <a:rPr lang="zh-TW" altLang="en-US" smtClean="0"/>
              <a:pPr/>
              <a:t>2014/9/21</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2</a:t>
            </a:fld>
            <a:endParaRPr lang="zh-TW"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DE99011E-F869-457F-8743-B76182721604}" type="slidenum">
              <a:rPr lang="en-US" altLang="zh-TW"/>
              <a:pPr/>
              <a:t>20</a:t>
            </a:fld>
            <a:endParaRPr lang="en-US" altLang="zh-TW"/>
          </a:p>
        </p:txBody>
      </p:sp>
      <p:sp>
        <p:nvSpPr>
          <p:cNvPr id="40962" name="Rectangle 2"/>
          <p:cNvSpPr>
            <a:spLocks noGrp="1" noChangeArrowheads="1"/>
          </p:cNvSpPr>
          <p:nvPr>
            <p:ph type="title"/>
          </p:nvPr>
        </p:nvSpPr>
        <p:spPr/>
        <p:txBody>
          <a:bodyPr/>
          <a:lstStyle/>
          <a:p>
            <a:r>
              <a:rPr lang="zh-TW" altLang="en-US" b="1" dirty="0"/>
              <a:t>研究類型：相關性研究</a:t>
            </a:r>
            <a:r>
              <a:rPr lang="en-US" altLang="zh-TW" sz="3200" dirty="0"/>
              <a:t>(Relative)</a:t>
            </a:r>
          </a:p>
        </p:txBody>
      </p:sp>
      <p:sp>
        <p:nvSpPr>
          <p:cNvPr id="40963" name="Rectangle 3"/>
          <p:cNvSpPr>
            <a:spLocks noGrp="1" noChangeArrowheads="1"/>
          </p:cNvSpPr>
          <p:nvPr>
            <p:ph type="body" idx="1"/>
          </p:nvPr>
        </p:nvSpPr>
        <p:spPr>
          <a:xfrm>
            <a:off x="467544" y="1628800"/>
            <a:ext cx="8229600" cy="4686320"/>
          </a:xfrm>
        </p:spPr>
        <p:txBody>
          <a:bodyPr/>
          <a:lstStyle/>
          <a:p>
            <a:pPr>
              <a:lnSpc>
                <a:spcPct val="90000"/>
              </a:lnSpc>
            </a:pPr>
            <a:r>
              <a:rPr lang="zh-TW" altLang="en-US" dirty="0">
                <a:latin typeface="+mj-ea"/>
                <a:ea typeface="+mj-ea"/>
              </a:rPr>
              <a:t>發現或建立一個情境中的二個或多個</a:t>
            </a:r>
            <a:r>
              <a:rPr lang="zh-TW" altLang="en-US" dirty="0" smtClean="0">
                <a:latin typeface="+mj-ea"/>
                <a:ea typeface="+mj-ea"/>
              </a:rPr>
              <a:t>變數間</a:t>
            </a:r>
            <a:r>
              <a:rPr lang="zh-TW" altLang="en-US" dirty="0">
                <a:latin typeface="+mj-ea"/>
                <a:ea typeface="+mj-ea"/>
              </a:rPr>
              <a:t>所存在關係／關連／互賴</a:t>
            </a:r>
          </a:p>
          <a:p>
            <a:pPr>
              <a:lnSpc>
                <a:spcPct val="90000"/>
              </a:lnSpc>
              <a:buNone/>
            </a:pPr>
            <a:r>
              <a:rPr lang="zh-TW" altLang="en-US" b="1" dirty="0" smtClean="0">
                <a:latin typeface="+mj-ea"/>
                <a:ea typeface="+mj-ea"/>
              </a:rPr>
              <a:t>例</a:t>
            </a:r>
            <a:r>
              <a:rPr lang="en-US" altLang="zh-TW" dirty="0" smtClean="0">
                <a:latin typeface="+mj-ea"/>
              </a:rPr>
              <a:t>:</a:t>
            </a:r>
            <a:endParaRPr lang="en-US" altLang="zh-TW" dirty="0">
              <a:latin typeface="+mj-ea"/>
              <a:ea typeface="+mj-ea"/>
            </a:endParaRPr>
          </a:p>
          <a:p>
            <a:pPr marL="457200" lvl="1" indent="0">
              <a:lnSpc>
                <a:spcPct val="90000"/>
              </a:lnSpc>
              <a:buNone/>
            </a:pPr>
            <a:r>
              <a:rPr lang="zh-TW" altLang="en-US" dirty="0" smtClean="0">
                <a:solidFill>
                  <a:srgbClr val="0070C0"/>
                </a:solidFill>
                <a:latin typeface="+mj-ea"/>
                <a:ea typeface="+mj-ea"/>
              </a:rPr>
              <a:t>黃長發</a:t>
            </a:r>
            <a:r>
              <a:rPr lang="en-US" altLang="zh-TW" dirty="0" smtClean="0">
                <a:solidFill>
                  <a:srgbClr val="0070C0"/>
                </a:solidFill>
                <a:latin typeface="+mj-ea"/>
                <a:ea typeface="+mj-ea"/>
              </a:rPr>
              <a:t>(2006)</a:t>
            </a:r>
            <a:r>
              <a:rPr lang="zh-TW" altLang="en-US" dirty="0" smtClean="0">
                <a:solidFill>
                  <a:srgbClr val="0070C0"/>
                </a:solidFill>
                <a:latin typeface="+mj-ea"/>
                <a:ea typeface="+mj-ea"/>
              </a:rPr>
              <a:t>。大學生休閒滿意度與幸福感關係之研究。</a:t>
            </a:r>
            <a:r>
              <a:rPr lang="zh-TW" altLang="en-US" i="1" dirty="0" smtClean="0">
                <a:solidFill>
                  <a:srgbClr val="0070C0"/>
                </a:solidFill>
                <a:latin typeface="+mj-ea"/>
                <a:ea typeface="+mj-ea"/>
              </a:rPr>
              <a:t>運動休閒餐旅研究 </a:t>
            </a:r>
            <a:r>
              <a:rPr lang="en-US" altLang="zh-TW" dirty="0" smtClean="0">
                <a:solidFill>
                  <a:srgbClr val="0070C0"/>
                </a:solidFill>
                <a:latin typeface="+mj-ea"/>
                <a:ea typeface="+mj-ea"/>
              </a:rPr>
              <a:t>1(1)</a:t>
            </a:r>
            <a:r>
              <a:rPr lang="zh-TW" altLang="en-US" dirty="0" smtClean="0">
                <a:solidFill>
                  <a:srgbClr val="0070C0"/>
                </a:solidFill>
                <a:latin typeface="+mj-ea"/>
                <a:ea typeface="+mj-ea"/>
              </a:rPr>
              <a:t>，</a:t>
            </a:r>
            <a:r>
              <a:rPr lang="en-US" altLang="zh-TW" dirty="0" smtClean="0">
                <a:solidFill>
                  <a:srgbClr val="0070C0"/>
                </a:solidFill>
                <a:latin typeface="+mj-ea"/>
                <a:ea typeface="+mj-ea"/>
              </a:rPr>
              <a:t>25-41</a:t>
            </a:r>
            <a:r>
              <a:rPr lang="zh-TW" altLang="en-US" dirty="0" smtClean="0">
                <a:solidFill>
                  <a:srgbClr val="0070C0"/>
                </a:solidFill>
              </a:rPr>
              <a:t>。</a:t>
            </a:r>
            <a:endParaRPr lang="en-US" altLang="zh-TW" dirty="0" smtClean="0">
              <a:solidFill>
                <a:srgbClr val="0070C0"/>
              </a:solidFill>
              <a:latin typeface="+mj-ea"/>
              <a:ea typeface="+mj-ea"/>
            </a:endParaRPr>
          </a:p>
          <a:p>
            <a:pPr>
              <a:lnSpc>
                <a:spcPct val="90000"/>
              </a:lnSpc>
              <a:buNone/>
            </a:pPr>
            <a:endParaRPr lang="en-US" altLang="zh-TW"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D90C8C6F-2C9B-4F1B-BCD9-B4083813A911}" type="slidenum">
              <a:rPr lang="en-US" altLang="zh-TW"/>
              <a:pPr/>
              <a:t>21</a:t>
            </a:fld>
            <a:endParaRPr lang="en-US" altLang="zh-TW"/>
          </a:p>
        </p:txBody>
      </p:sp>
      <p:sp>
        <p:nvSpPr>
          <p:cNvPr id="41986" name="Rectangle 2"/>
          <p:cNvSpPr>
            <a:spLocks noGrp="1" noChangeArrowheads="1"/>
          </p:cNvSpPr>
          <p:nvPr>
            <p:ph type="title"/>
          </p:nvPr>
        </p:nvSpPr>
        <p:spPr/>
        <p:txBody>
          <a:bodyPr/>
          <a:lstStyle/>
          <a:p>
            <a:r>
              <a:rPr lang="zh-TW" altLang="en-US" b="1" dirty="0"/>
              <a:t>研究類型：解釋性研究</a:t>
            </a:r>
            <a:r>
              <a:rPr lang="en-US" altLang="zh-TW" sz="3200" dirty="0"/>
              <a:t>(Explanatory)</a:t>
            </a:r>
          </a:p>
        </p:txBody>
      </p:sp>
      <p:sp>
        <p:nvSpPr>
          <p:cNvPr id="41987" name="Rectangle 3"/>
          <p:cNvSpPr>
            <a:spLocks noGrp="1" noChangeArrowheads="1"/>
          </p:cNvSpPr>
          <p:nvPr>
            <p:ph type="body" idx="1"/>
          </p:nvPr>
        </p:nvSpPr>
        <p:spPr/>
        <p:txBody>
          <a:bodyPr/>
          <a:lstStyle/>
          <a:p>
            <a:r>
              <a:rPr lang="zh-TW" altLang="en-US" dirty="0">
                <a:latin typeface="+mj-ea"/>
                <a:ea typeface="+mj-ea"/>
              </a:rPr>
              <a:t>澄清一個情境或現象中二個</a:t>
            </a:r>
            <a:r>
              <a:rPr lang="zh-TW" altLang="en-US" dirty="0" smtClean="0">
                <a:latin typeface="+mj-ea"/>
                <a:ea typeface="+mj-ea"/>
              </a:rPr>
              <a:t>變數為什麼</a:t>
            </a:r>
            <a:r>
              <a:rPr lang="zh-TW" altLang="en-US" dirty="0">
                <a:latin typeface="+mj-ea"/>
                <a:ea typeface="+mj-ea"/>
              </a:rPr>
              <a:t>或如何具有關係</a:t>
            </a:r>
            <a:r>
              <a:rPr lang="zh-TW" altLang="en-US" dirty="0"/>
              <a:t>？</a:t>
            </a:r>
            <a:r>
              <a:rPr lang="en-US" altLang="zh-TW" dirty="0"/>
              <a:t>(Why and How</a:t>
            </a:r>
            <a:r>
              <a:rPr lang="en-US" altLang="zh-TW" dirty="0" smtClean="0"/>
              <a:t>)</a:t>
            </a:r>
          </a:p>
          <a:p>
            <a:pPr>
              <a:buNone/>
            </a:pPr>
            <a:r>
              <a:rPr lang="zh-TW" altLang="en-US" b="1" dirty="0" smtClean="0">
                <a:latin typeface="+mj-ea"/>
                <a:ea typeface="+mj-ea"/>
              </a:rPr>
              <a:t>例</a:t>
            </a:r>
            <a:r>
              <a:rPr lang="en-US" altLang="zh-TW" dirty="0" smtClean="0">
                <a:latin typeface="+mj-ea"/>
                <a:ea typeface="+mj-ea"/>
              </a:rPr>
              <a:t>:</a:t>
            </a:r>
          </a:p>
          <a:p>
            <a:pPr>
              <a:buNone/>
            </a:pPr>
            <a:r>
              <a:rPr lang="en-US" altLang="zh-TW" dirty="0" smtClean="0">
                <a:latin typeface="+mj-ea"/>
                <a:ea typeface="+mj-ea"/>
              </a:rPr>
              <a:t>   </a:t>
            </a:r>
            <a:r>
              <a:rPr lang="zh-TW" altLang="zh-TW" sz="2800" dirty="0" smtClean="0">
                <a:solidFill>
                  <a:srgbClr val="0070C0"/>
                </a:solidFill>
                <a:latin typeface="+mj-ea"/>
                <a:ea typeface="+mj-ea"/>
              </a:rPr>
              <a:t>報導選民的投票意向是描述性研究，</a:t>
            </a:r>
            <a:endParaRPr lang="en-US" altLang="zh-TW" sz="2800" dirty="0" smtClean="0">
              <a:solidFill>
                <a:srgbClr val="0070C0"/>
              </a:solidFill>
              <a:latin typeface="+mj-ea"/>
              <a:ea typeface="+mj-ea"/>
            </a:endParaRPr>
          </a:p>
          <a:p>
            <a:pPr>
              <a:buNone/>
            </a:pPr>
            <a:r>
              <a:rPr lang="en-US" altLang="zh-TW" sz="2800" dirty="0" smtClean="0">
                <a:solidFill>
                  <a:srgbClr val="0070C0"/>
                </a:solidFill>
                <a:latin typeface="+mj-ea"/>
                <a:ea typeface="+mj-ea"/>
              </a:rPr>
              <a:t>   </a:t>
            </a:r>
            <a:r>
              <a:rPr lang="zh-TW" altLang="en-US" sz="2800" dirty="0" smtClean="0">
                <a:solidFill>
                  <a:srgbClr val="0070C0"/>
                </a:solidFill>
                <a:latin typeface="+mj-ea"/>
                <a:ea typeface="+mj-ea"/>
              </a:rPr>
              <a:t> </a:t>
            </a:r>
            <a:r>
              <a:rPr lang="zh-TW" altLang="zh-TW" sz="2800" dirty="0" smtClean="0">
                <a:solidFill>
                  <a:srgbClr val="0070C0"/>
                </a:solidFill>
                <a:latin typeface="+mj-ea"/>
                <a:ea typeface="+mj-ea"/>
              </a:rPr>
              <a:t>報導為什麼有些人計畫投給A 候選人，而其他人則計畫投給B 候選人，是解釋性的研究</a:t>
            </a:r>
          </a:p>
          <a:p>
            <a:pPr>
              <a:buNone/>
            </a:pPr>
            <a:endParaRPr lang="en-US" altLang="zh-TW"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192E774B-BB65-4555-A562-CCA90672F18B}" type="slidenum">
              <a:rPr lang="en-US" altLang="zh-TW"/>
              <a:pPr/>
              <a:t>22</a:t>
            </a:fld>
            <a:endParaRPr lang="en-US" altLang="zh-TW"/>
          </a:p>
        </p:txBody>
      </p:sp>
      <p:sp>
        <p:nvSpPr>
          <p:cNvPr id="43010" name="Rectangle 2"/>
          <p:cNvSpPr>
            <a:spLocks noGrp="1" noChangeArrowheads="1"/>
          </p:cNvSpPr>
          <p:nvPr>
            <p:ph type="title"/>
          </p:nvPr>
        </p:nvSpPr>
        <p:spPr/>
        <p:txBody>
          <a:bodyPr/>
          <a:lstStyle/>
          <a:p>
            <a:r>
              <a:rPr lang="zh-TW" altLang="en-US" b="1" dirty="0"/>
              <a:t>研究類型：探索性研究</a:t>
            </a:r>
            <a:r>
              <a:rPr lang="en-US" altLang="zh-TW" sz="3200" dirty="0"/>
              <a:t>(Exploratory)</a:t>
            </a:r>
          </a:p>
        </p:txBody>
      </p:sp>
      <p:sp>
        <p:nvSpPr>
          <p:cNvPr id="43011" name="Rectangle 3"/>
          <p:cNvSpPr>
            <a:spLocks noGrp="1" noChangeArrowheads="1"/>
          </p:cNvSpPr>
          <p:nvPr>
            <p:ph type="body" idx="1"/>
          </p:nvPr>
        </p:nvSpPr>
        <p:spPr/>
        <p:txBody>
          <a:bodyPr>
            <a:normAutofit fontScale="92500" lnSpcReduction="10000"/>
          </a:bodyPr>
          <a:lstStyle/>
          <a:p>
            <a:r>
              <a:rPr lang="zh-TW" altLang="en-US" dirty="0" smtClean="0">
                <a:latin typeface="+mj-ea"/>
                <a:ea typeface="+mj-ea"/>
              </a:rPr>
              <a:t>對新主題或現象作初探，獲得新觀點 </a:t>
            </a:r>
            <a:endParaRPr lang="zh-TW" altLang="en-US" dirty="0">
              <a:latin typeface="+mj-ea"/>
              <a:ea typeface="+mj-ea"/>
            </a:endParaRPr>
          </a:p>
          <a:p>
            <a:r>
              <a:rPr lang="zh-TW" altLang="en-US" dirty="0">
                <a:latin typeface="+mj-ea"/>
                <a:ea typeface="+mj-ea"/>
              </a:rPr>
              <a:t>或稱為</a:t>
            </a:r>
          </a:p>
          <a:p>
            <a:pPr lvl="1"/>
            <a:r>
              <a:rPr lang="zh-TW" altLang="en-US" dirty="0">
                <a:latin typeface="+mj-ea"/>
                <a:ea typeface="+mj-ea"/>
              </a:rPr>
              <a:t>可行性研究</a:t>
            </a:r>
            <a:r>
              <a:rPr lang="en-US" altLang="zh-TW" dirty="0">
                <a:latin typeface="+mj-ea"/>
                <a:ea typeface="+mj-ea"/>
              </a:rPr>
              <a:t>(Feasibility study)</a:t>
            </a:r>
          </a:p>
          <a:p>
            <a:pPr lvl="1"/>
            <a:r>
              <a:rPr lang="zh-TW" altLang="en-US" dirty="0">
                <a:latin typeface="+mj-ea"/>
                <a:ea typeface="+mj-ea"/>
              </a:rPr>
              <a:t>試點</a:t>
            </a:r>
            <a:r>
              <a:rPr lang="en-US" altLang="zh-TW" dirty="0">
                <a:latin typeface="+mj-ea"/>
                <a:ea typeface="+mj-ea"/>
              </a:rPr>
              <a:t>(</a:t>
            </a:r>
            <a:r>
              <a:rPr lang="zh-TW" altLang="en-US" dirty="0">
                <a:latin typeface="+mj-ea"/>
                <a:ea typeface="+mj-ea"/>
              </a:rPr>
              <a:t>前導</a:t>
            </a:r>
            <a:r>
              <a:rPr lang="en-US" altLang="zh-TW" dirty="0">
                <a:latin typeface="+mj-ea"/>
                <a:ea typeface="+mj-ea"/>
              </a:rPr>
              <a:t>)</a:t>
            </a:r>
            <a:r>
              <a:rPr lang="zh-TW" altLang="en-US" dirty="0">
                <a:latin typeface="+mj-ea"/>
                <a:ea typeface="+mj-ea"/>
              </a:rPr>
              <a:t>研究</a:t>
            </a:r>
            <a:r>
              <a:rPr lang="en-US" altLang="zh-TW" dirty="0">
                <a:latin typeface="+mj-ea"/>
                <a:ea typeface="+mj-ea"/>
              </a:rPr>
              <a:t>(Pilot study)</a:t>
            </a:r>
          </a:p>
          <a:p>
            <a:r>
              <a:rPr lang="zh-TW" altLang="en-US" dirty="0">
                <a:latin typeface="+mj-ea"/>
                <a:ea typeface="+mj-ea"/>
              </a:rPr>
              <a:t>該領域具很少或不具相關知識</a:t>
            </a:r>
          </a:p>
          <a:p>
            <a:r>
              <a:rPr lang="zh-TW" altLang="en-US" dirty="0">
                <a:latin typeface="+mj-ea"/>
                <a:ea typeface="+mj-ea"/>
              </a:rPr>
              <a:t>小範圍著手，決定是否值得詳細調查</a:t>
            </a:r>
          </a:p>
          <a:p>
            <a:pPr>
              <a:lnSpc>
                <a:spcPct val="90000"/>
              </a:lnSpc>
              <a:buNone/>
            </a:pPr>
            <a:r>
              <a:rPr lang="zh-TW" altLang="en-US" b="1" dirty="0">
                <a:latin typeface="+mj-ea"/>
                <a:ea typeface="+mj-ea"/>
              </a:rPr>
              <a:t>例</a:t>
            </a:r>
            <a:r>
              <a:rPr lang="en-US" altLang="zh-TW" dirty="0">
                <a:latin typeface="+mj-ea"/>
                <a:ea typeface="+mj-ea"/>
              </a:rPr>
              <a:t>:</a:t>
            </a:r>
            <a:endParaRPr lang="en-US" altLang="zh-TW" dirty="0">
              <a:latin typeface="+mj-ea"/>
              <a:ea typeface="+mj-ea"/>
            </a:endParaRPr>
          </a:p>
          <a:p>
            <a:pPr marL="457200" lvl="1" indent="0">
              <a:lnSpc>
                <a:spcPct val="90000"/>
              </a:lnSpc>
              <a:buNone/>
            </a:pPr>
            <a:r>
              <a:rPr lang="zh-TW" altLang="en-US" dirty="0">
                <a:solidFill>
                  <a:srgbClr val="0070C0"/>
                </a:solidFill>
                <a:latin typeface="+mj-ea"/>
                <a:ea typeface="+mj-ea"/>
              </a:rPr>
              <a:t>丁貞嘉</a:t>
            </a:r>
            <a:r>
              <a:rPr lang="en-US" altLang="zh-TW" dirty="0" smtClean="0">
                <a:solidFill>
                  <a:srgbClr val="0070C0"/>
                </a:solidFill>
                <a:latin typeface="+mj-ea"/>
                <a:ea typeface="+mj-ea"/>
              </a:rPr>
              <a:t>(2007)</a:t>
            </a:r>
            <a:r>
              <a:rPr lang="zh-TW" altLang="en-US" dirty="0">
                <a:solidFill>
                  <a:srgbClr val="0070C0"/>
                </a:solidFill>
                <a:latin typeface="+mj-ea"/>
                <a:ea typeface="+mj-ea"/>
              </a:rPr>
              <a:t>。威廉氏症患者家長對未來照顧安排之探索性</a:t>
            </a:r>
            <a:r>
              <a:rPr lang="zh-TW" altLang="en-US" dirty="0" smtClean="0">
                <a:solidFill>
                  <a:srgbClr val="0070C0"/>
                </a:solidFill>
                <a:latin typeface="+mj-ea"/>
                <a:ea typeface="+mj-ea"/>
              </a:rPr>
              <a:t>研究：</a:t>
            </a:r>
            <a:r>
              <a:rPr lang="zh-TW" altLang="en-US" dirty="0">
                <a:solidFill>
                  <a:srgbClr val="0070C0"/>
                </a:solidFill>
                <a:latin typeface="+mj-ea"/>
                <a:ea typeface="+mj-ea"/>
              </a:rPr>
              <a:t>迷思與現實之差距</a:t>
            </a:r>
            <a:r>
              <a:rPr lang="zh-TW" altLang="en-US" dirty="0" smtClean="0">
                <a:solidFill>
                  <a:srgbClr val="0070C0"/>
                </a:solidFill>
                <a:latin typeface="+mj-ea"/>
                <a:ea typeface="+mj-ea"/>
              </a:rPr>
              <a:t>。</a:t>
            </a:r>
            <a:r>
              <a:rPr lang="zh-TW" altLang="en-US" i="1" dirty="0">
                <a:solidFill>
                  <a:srgbClr val="0070C0"/>
                </a:solidFill>
                <a:latin typeface="+mj-ea"/>
                <a:ea typeface="+mj-ea"/>
              </a:rPr>
              <a:t>國立中正大學社會福利所碩士論文</a:t>
            </a:r>
            <a:r>
              <a:rPr lang="zh-TW" altLang="en-US" dirty="0" smtClean="0">
                <a:solidFill>
                  <a:srgbClr val="0070C0"/>
                </a:solidFill>
                <a:latin typeface="+mj-ea"/>
                <a:ea typeface="+mj-ea"/>
              </a:rPr>
              <a:t>。</a:t>
            </a:r>
            <a:endParaRPr lang="zh-TW" altLang="en-US" dirty="0">
              <a:latin typeface="+mj-ea"/>
              <a:ea typeface="+mj-ea"/>
            </a:endParaRPr>
          </a:p>
          <a:p>
            <a:endParaRPr lang="en-US" altLang="zh-TW"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3D1F740E-3672-471F-9A07-1CC371F18554}" type="slidenum">
              <a:rPr lang="en-US" altLang="zh-TW"/>
              <a:pPr/>
              <a:t>23</a:t>
            </a:fld>
            <a:endParaRPr lang="en-US" altLang="zh-TW"/>
          </a:p>
        </p:txBody>
      </p:sp>
      <p:sp>
        <p:nvSpPr>
          <p:cNvPr id="44034" name="Rectangle 2"/>
          <p:cNvSpPr>
            <a:spLocks noGrp="1" noChangeArrowheads="1"/>
          </p:cNvSpPr>
          <p:nvPr>
            <p:ph type="title"/>
          </p:nvPr>
        </p:nvSpPr>
        <p:spPr/>
        <p:txBody>
          <a:bodyPr/>
          <a:lstStyle/>
          <a:p>
            <a:r>
              <a:rPr lang="zh-TW" altLang="en-US" b="1" dirty="0"/>
              <a:t>研究類型：資料蒐集方法</a:t>
            </a:r>
          </a:p>
        </p:txBody>
      </p:sp>
      <p:sp>
        <p:nvSpPr>
          <p:cNvPr id="44035" name="Rectangle 3"/>
          <p:cNvSpPr>
            <a:spLocks noGrp="1" noChangeArrowheads="1"/>
          </p:cNvSpPr>
          <p:nvPr>
            <p:ph type="body" idx="1"/>
          </p:nvPr>
        </p:nvSpPr>
        <p:spPr/>
        <p:txBody>
          <a:bodyPr/>
          <a:lstStyle/>
          <a:p>
            <a:r>
              <a:rPr lang="zh-TW" altLang="zh-TW" sz="2800" dirty="0" smtClean="0">
                <a:solidFill>
                  <a:srgbClr val="C00000"/>
                </a:solidFill>
                <a:latin typeface="+mj-ea"/>
                <a:ea typeface="+mj-ea"/>
              </a:rPr>
              <a:t>量化</a:t>
            </a:r>
            <a:r>
              <a:rPr lang="zh-TW" altLang="zh-TW" sz="2800" dirty="0" smtClean="0">
                <a:latin typeface="+mj-ea"/>
                <a:ea typeface="+mj-ea"/>
              </a:rPr>
              <a:t>與</a:t>
            </a:r>
            <a:r>
              <a:rPr lang="zh-TW" altLang="zh-TW" sz="2800" dirty="0" smtClean="0">
                <a:solidFill>
                  <a:srgbClr val="C00000"/>
                </a:solidFill>
                <a:latin typeface="+mj-ea"/>
                <a:ea typeface="+mj-ea"/>
              </a:rPr>
              <a:t>質化</a:t>
            </a:r>
            <a:r>
              <a:rPr lang="zh-TW" altLang="zh-TW" sz="2800" dirty="0" smtClean="0">
                <a:latin typeface="+mj-ea"/>
                <a:ea typeface="+mj-ea"/>
              </a:rPr>
              <a:t>資料在社會研究中的區別，主要在於</a:t>
            </a:r>
            <a:r>
              <a:rPr lang="zh-TW" altLang="zh-TW" sz="2800" dirty="0" smtClean="0">
                <a:solidFill>
                  <a:srgbClr val="C00000"/>
                </a:solidFill>
                <a:latin typeface="+mj-ea"/>
                <a:ea typeface="+mj-ea"/>
              </a:rPr>
              <a:t>數據化</a:t>
            </a:r>
            <a:r>
              <a:rPr lang="zh-TW" altLang="zh-TW" sz="2800" dirty="0" smtClean="0">
                <a:latin typeface="+mj-ea"/>
                <a:ea typeface="+mj-ea"/>
              </a:rPr>
              <a:t>或</a:t>
            </a:r>
            <a:r>
              <a:rPr lang="zh-TW" altLang="zh-TW" sz="2800" dirty="0" smtClean="0">
                <a:solidFill>
                  <a:srgbClr val="C00000"/>
                </a:solidFill>
                <a:latin typeface="+mj-ea"/>
                <a:ea typeface="+mj-ea"/>
              </a:rPr>
              <a:t>非數據化</a:t>
            </a:r>
            <a:r>
              <a:rPr lang="zh-TW" altLang="zh-TW" sz="2800" dirty="0" smtClean="0">
                <a:latin typeface="+mj-ea"/>
                <a:ea typeface="+mj-ea"/>
              </a:rPr>
              <a:t>資料的區別</a:t>
            </a:r>
          </a:p>
          <a:p>
            <a:r>
              <a:rPr lang="zh-TW" altLang="en-US" sz="2800" dirty="0" smtClean="0">
                <a:latin typeface="+mj-ea"/>
                <a:ea typeface="+mj-ea"/>
              </a:rPr>
              <a:t>質</a:t>
            </a:r>
            <a:r>
              <a:rPr lang="zh-TW" altLang="en-US" sz="2800" dirty="0">
                <a:latin typeface="+mj-ea"/>
                <a:ea typeface="+mj-ea"/>
              </a:rPr>
              <a:t>化</a:t>
            </a:r>
            <a:r>
              <a:rPr lang="en-US" altLang="zh-TW" sz="2800" dirty="0">
                <a:latin typeface="+mj-ea"/>
                <a:ea typeface="+mj-ea"/>
              </a:rPr>
              <a:t>(Qualitative)</a:t>
            </a:r>
            <a:r>
              <a:rPr lang="zh-TW" altLang="en-US" sz="2800" dirty="0">
                <a:latin typeface="+mj-ea"/>
                <a:ea typeface="+mj-ea"/>
              </a:rPr>
              <a:t>與量化</a:t>
            </a:r>
            <a:r>
              <a:rPr lang="en-US" altLang="zh-TW" sz="2800" dirty="0">
                <a:latin typeface="+mj-ea"/>
                <a:ea typeface="+mj-ea"/>
              </a:rPr>
              <a:t>(Quantitative)</a:t>
            </a:r>
            <a:r>
              <a:rPr lang="zh-TW" altLang="en-US" sz="2800" dirty="0">
                <a:latin typeface="+mj-ea"/>
                <a:ea typeface="+mj-ea"/>
              </a:rPr>
              <a:t>分類標準</a:t>
            </a:r>
          </a:p>
          <a:p>
            <a:pPr lvl="1"/>
            <a:endParaRPr lang="zh-TW" altLang="en-US" sz="2400" dirty="0">
              <a:latin typeface="+mj-ea"/>
              <a:ea typeface="+mj-ea"/>
            </a:endParaRPr>
          </a:p>
          <a:p>
            <a:pPr lvl="1"/>
            <a:r>
              <a:rPr lang="zh-TW" altLang="en-US" dirty="0">
                <a:latin typeface="+mj-ea"/>
                <a:ea typeface="+mj-ea"/>
              </a:rPr>
              <a:t>研究目的</a:t>
            </a:r>
          </a:p>
          <a:p>
            <a:pPr lvl="1"/>
            <a:endParaRPr lang="zh-TW" altLang="en-US" dirty="0">
              <a:latin typeface="+mj-ea"/>
              <a:ea typeface="+mj-ea"/>
            </a:endParaRPr>
          </a:p>
          <a:p>
            <a:pPr lvl="1"/>
            <a:r>
              <a:rPr lang="zh-TW" altLang="en-US" dirty="0" smtClean="0">
                <a:latin typeface="+mj-ea"/>
                <a:ea typeface="+mj-ea"/>
              </a:rPr>
              <a:t>研究變數的測量方式</a:t>
            </a:r>
            <a:endParaRPr lang="zh-TW" altLang="en-US" dirty="0">
              <a:latin typeface="+mj-ea"/>
              <a:ea typeface="+mj-ea"/>
            </a:endParaRPr>
          </a:p>
          <a:p>
            <a:pPr lvl="1"/>
            <a:endParaRPr lang="zh-TW" altLang="en-US" dirty="0">
              <a:latin typeface="+mj-ea"/>
              <a:ea typeface="+mj-ea"/>
            </a:endParaRPr>
          </a:p>
          <a:p>
            <a:pPr lvl="1"/>
            <a:r>
              <a:rPr lang="zh-TW" altLang="en-US" dirty="0">
                <a:latin typeface="+mj-ea"/>
                <a:ea typeface="+mj-ea"/>
              </a:rPr>
              <a:t>研究資料如何分析</a:t>
            </a:r>
          </a:p>
          <a:p>
            <a:endParaRPr lang="zh-TW" altLang="en-US" dirty="0"/>
          </a:p>
          <a:p>
            <a:endParaRPr lang="en-US" altLang="zh-TW"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1ADB9508-453D-4C58-AC55-2D207BAB5E54}" type="slidenum">
              <a:rPr lang="en-US" altLang="zh-TW"/>
              <a:pPr/>
              <a:t>24</a:t>
            </a:fld>
            <a:endParaRPr lang="en-US" altLang="zh-TW"/>
          </a:p>
        </p:txBody>
      </p:sp>
      <p:sp>
        <p:nvSpPr>
          <p:cNvPr id="45058" name="Rectangle 2"/>
          <p:cNvSpPr>
            <a:spLocks noGrp="1" noChangeArrowheads="1"/>
          </p:cNvSpPr>
          <p:nvPr>
            <p:ph type="title"/>
          </p:nvPr>
        </p:nvSpPr>
        <p:spPr/>
        <p:txBody>
          <a:bodyPr/>
          <a:lstStyle/>
          <a:p>
            <a:r>
              <a:rPr lang="zh-TW" altLang="en-US" b="1" dirty="0"/>
              <a:t>研究類型：</a:t>
            </a:r>
            <a:r>
              <a:rPr lang="zh-TW" altLang="en-US" sz="3600" b="1" dirty="0"/>
              <a:t>質化</a:t>
            </a:r>
            <a:r>
              <a:rPr lang="en-US" altLang="zh-TW" sz="3600" dirty="0"/>
              <a:t>(Qualitative)</a:t>
            </a:r>
            <a:r>
              <a:rPr lang="zh-TW" altLang="en-US" sz="3600" b="1" dirty="0"/>
              <a:t>研究</a:t>
            </a:r>
          </a:p>
        </p:txBody>
      </p:sp>
      <p:sp>
        <p:nvSpPr>
          <p:cNvPr id="45059" name="Rectangle 3"/>
          <p:cNvSpPr>
            <a:spLocks noGrp="1" noChangeArrowheads="1"/>
          </p:cNvSpPr>
          <p:nvPr>
            <p:ph type="body" idx="1"/>
          </p:nvPr>
        </p:nvSpPr>
        <p:spPr/>
        <p:txBody>
          <a:bodyPr>
            <a:normAutofit fontScale="92500" lnSpcReduction="20000"/>
          </a:bodyPr>
          <a:lstStyle/>
          <a:p>
            <a:r>
              <a:rPr lang="zh-TW" altLang="en-US" sz="3500" dirty="0">
                <a:latin typeface="+mj-ea"/>
                <a:ea typeface="+mj-ea"/>
              </a:rPr>
              <a:t>研究目的</a:t>
            </a:r>
          </a:p>
          <a:p>
            <a:pPr lvl="1">
              <a:buNone/>
            </a:pPr>
            <a:r>
              <a:rPr lang="zh-TW" altLang="en-US" dirty="0">
                <a:latin typeface="+mj-ea"/>
                <a:ea typeface="+mj-ea"/>
              </a:rPr>
              <a:t>描述情境、現象、問題或事件</a:t>
            </a:r>
          </a:p>
          <a:p>
            <a:r>
              <a:rPr lang="zh-TW" altLang="en-US" sz="3500" dirty="0">
                <a:latin typeface="+mj-ea"/>
                <a:ea typeface="+mj-ea"/>
              </a:rPr>
              <a:t>研究資料蒐集</a:t>
            </a:r>
          </a:p>
          <a:p>
            <a:pPr lvl="1">
              <a:buNone/>
            </a:pPr>
            <a:r>
              <a:rPr lang="zh-TW" altLang="en-US" dirty="0" smtClean="0">
                <a:latin typeface="+mj-ea"/>
                <a:ea typeface="+mj-ea"/>
              </a:rPr>
              <a:t>變數透過</a:t>
            </a:r>
            <a:r>
              <a:rPr lang="zh-TW" altLang="en-US" dirty="0" smtClean="0">
                <a:solidFill>
                  <a:srgbClr val="C00000"/>
                </a:solidFill>
                <a:latin typeface="+mj-ea"/>
                <a:ea typeface="+mj-ea"/>
              </a:rPr>
              <a:t>名目尺度</a:t>
            </a:r>
            <a:r>
              <a:rPr lang="zh-TW" altLang="en-US" dirty="0" smtClean="0">
                <a:latin typeface="+mj-ea"/>
                <a:ea typeface="+mj-ea"/>
              </a:rPr>
              <a:t>或</a:t>
            </a:r>
            <a:r>
              <a:rPr lang="zh-TW" altLang="en-US" dirty="0" smtClean="0">
                <a:solidFill>
                  <a:srgbClr val="C00000"/>
                </a:solidFill>
                <a:latin typeface="+mj-ea"/>
                <a:ea typeface="+mj-ea"/>
              </a:rPr>
              <a:t>順序尺度</a:t>
            </a:r>
            <a:r>
              <a:rPr lang="zh-TW" altLang="en-US" dirty="0">
                <a:latin typeface="+mj-ea"/>
                <a:ea typeface="+mj-ea"/>
              </a:rPr>
              <a:t>測量</a:t>
            </a:r>
          </a:p>
          <a:p>
            <a:r>
              <a:rPr lang="zh-TW" altLang="en-US" sz="3500" dirty="0" smtClean="0">
                <a:latin typeface="+mj-ea"/>
                <a:ea typeface="+mj-ea"/>
              </a:rPr>
              <a:t>資料分析</a:t>
            </a:r>
            <a:endParaRPr lang="en-US" altLang="zh-TW" sz="3500" dirty="0" smtClean="0">
              <a:latin typeface="+mj-ea"/>
              <a:ea typeface="+mj-ea"/>
            </a:endParaRPr>
          </a:p>
          <a:p>
            <a:pPr lvl="1">
              <a:buNone/>
            </a:pPr>
            <a:r>
              <a:rPr lang="zh-TW" altLang="en-US" dirty="0" smtClean="0">
                <a:latin typeface="+mj-ea"/>
                <a:ea typeface="+mj-ea"/>
              </a:rPr>
              <a:t>主要了解情境、現象、或問題的</a:t>
            </a:r>
            <a:r>
              <a:rPr lang="zh-TW" altLang="en-US" dirty="0" smtClean="0">
                <a:solidFill>
                  <a:srgbClr val="C00000"/>
                </a:solidFill>
                <a:latin typeface="+mj-ea"/>
                <a:ea typeface="+mj-ea"/>
              </a:rPr>
              <a:t>變異</a:t>
            </a:r>
            <a:r>
              <a:rPr lang="zh-TW" altLang="en-US" dirty="0" smtClean="0">
                <a:latin typeface="+mj-ea"/>
                <a:ea typeface="+mj-ea"/>
              </a:rPr>
              <a:t>，並非將其</a:t>
            </a:r>
            <a:endParaRPr lang="en-US" altLang="zh-TW" dirty="0" smtClean="0">
              <a:latin typeface="+mj-ea"/>
              <a:ea typeface="+mj-ea"/>
            </a:endParaRPr>
          </a:p>
          <a:p>
            <a:pPr lvl="1">
              <a:buNone/>
            </a:pPr>
            <a:r>
              <a:rPr lang="zh-TW" altLang="en-US" dirty="0" smtClean="0">
                <a:latin typeface="+mj-ea"/>
                <a:ea typeface="+mj-ea"/>
              </a:rPr>
              <a:t>數量化</a:t>
            </a:r>
            <a:endParaRPr lang="en-US" altLang="zh-TW" dirty="0" smtClean="0">
              <a:latin typeface="+mj-ea"/>
              <a:ea typeface="+mj-ea"/>
            </a:endParaRPr>
          </a:p>
          <a:p>
            <a:pPr>
              <a:buNone/>
            </a:pPr>
            <a:r>
              <a:rPr lang="zh-TW" altLang="en-US" sz="3000" b="1" dirty="0" smtClean="0">
                <a:latin typeface="+mj-ea"/>
                <a:ea typeface="+mj-ea"/>
              </a:rPr>
              <a:t>例</a:t>
            </a:r>
            <a:r>
              <a:rPr lang="en-US" altLang="zh-TW" sz="3000" dirty="0" smtClean="0">
                <a:latin typeface="+mj-ea"/>
                <a:ea typeface="+mj-ea"/>
              </a:rPr>
              <a:t>:</a:t>
            </a:r>
            <a:r>
              <a:rPr lang="zh-TW" altLang="en-US" sz="3000" dirty="0" smtClean="0">
                <a:solidFill>
                  <a:srgbClr val="0070C0"/>
                </a:solidFill>
                <a:latin typeface="+mj-ea"/>
                <a:ea typeface="+mj-ea"/>
              </a:rPr>
              <a:t>邱燕銀</a:t>
            </a:r>
            <a:r>
              <a:rPr lang="en-US" altLang="zh-TW" sz="3000" dirty="0" smtClean="0">
                <a:solidFill>
                  <a:srgbClr val="0070C0"/>
                </a:solidFill>
                <a:latin typeface="+mj-ea"/>
                <a:ea typeface="+mj-ea"/>
              </a:rPr>
              <a:t>(2003)</a:t>
            </a:r>
            <a:r>
              <a:rPr lang="zh-TW" altLang="en-US" sz="3000" dirty="0" smtClean="0">
                <a:solidFill>
                  <a:srgbClr val="0070C0"/>
                </a:solidFill>
                <a:latin typeface="+mj-ea"/>
                <a:ea typeface="+mj-ea"/>
              </a:rPr>
              <a:t>。</a:t>
            </a:r>
            <a:r>
              <a:rPr lang="zh-TW" altLang="en-US" sz="3000" i="1" dirty="0" smtClean="0">
                <a:solidFill>
                  <a:srgbClr val="0070C0"/>
                </a:solidFill>
                <a:latin typeface="+mj-ea"/>
                <a:ea typeface="+mj-ea"/>
              </a:rPr>
              <a:t>送餐服務介入後獨居老人之非正式照顧系統與正式照顧系統的互動關係</a:t>
            </a:r>
            <a:r>
              <a:rPr lang="en-US" altLang="zh-TW" sz="3000" i="1" dirty="0" smtClean="0">
                <a:solidFill>
                  <a:srgbClr val="0070C0"/>
                </a:solidFill>
                <a:latin typeface="+mj-ea"/>
                <a:ea typeface="+mj-ea"/>
              </a:rPr>
              <a:t>--</a:t>
            </a:r>
            <a:r>
              <a:rPr lang="zh-TW" altLang="en-US" sz="3000" i="1" dirty="0" smtClean="0">
                <a:solidFill>
                  <a:srgbClr val="0070C0"/>
                </a:solidFill>
                <a:latin typeface="+mj-ea"/>
                <a:ea typeface="+mj-ea"/>
              </a:rPr>
              <a:t>以門諾基金會為例</a:t>
            </a:r>
            <a:r>
              <a:rPr lang="zh-TW" altLang="en-US" sz="3000" dirty="0" smtClean="0">
                <a:solidFill>
                  <a:srgbClr val="0070C0"/>
                </a:solidFill>
                <a:latin typeface="+mj-ea"/>
                <a:ea typeface="+mj-ea"/>
              </a:rPr>
              <a:t>。慈濟大學社會工作研究所碩士論文</a:t>
            </a:r>
            <a:r>
              <a:rPr lang="zh-TW" altLang="en-US" sz="3000" dirty="0" smtClean="0">
                <a:solidFill>
                  <a:srgbClr val="0070C0"/>
                </a:solidFill>
                <a:latin typeface="+mj-ea"/>
              </a:rPr>
              <a:t>。</a:t>
            </a:r>
            <a:r>
              <a:rPr lang="en-US" altLang="zh-TW" sz="3000" dirty="0" smtClean="0">
                <a:latin typeface="+mj-ea"/>
              </a:rPr>
              <a:t>(</a:t>
            </a:r>
            <a:r>
              <a:rPr lang="zh-TW" altLang="en-US" sz="2800" dirty="0" smtClean="0">
                <a:latin typeface="+mj-ea"/>
                <a:ea typeface="+mj-ea"/>
              </a:rPr>
              <a:t>以</a:t>
            </a:r>
            <a:r>
              <a:rPr lang="zh-TW" altLang="en-US" sz="2800" b="1" dirty="0" smtClean="0">
                <a:latin typeface="+mj-ea"/>
                <a:ea typeface="+mj-ea"/>
              </a:rPr>
              <a:t>質性研究</a:t>
            </a:r>
            <a:r>
              <a:rPr lang="zh-TW" altLang="en-US" sz="2800" dirty="0" smtClean="0">
                <a:latin typeface="+mj-ea"/>
                <a:ea typeface="+mj-ea"/>
              </a:rPr>
              <a:t>之深度訪談方式</a:t>
            </a:r>
            <a:r>
              <a:rPr lang="en-US" altLang="zh-TW" sz="3000" dirty="0" smtClean="0">
                <a:latin typeface="+mj-ea"/>
              </a:rPr>
              <a:t>)</a:t>
            </a:r>
            <a:endParaRPr lang="zh-TW" altLang="en-US" sz="3000" dirty="0">
              <a:latin typeface="+mj-ea"/>
              <a:ea typeface="+mj-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149A9062-DDE6-4A48-A9D0-21B4C5A0417A}" type="slidenum">
              <a:rPr lang="en-US" altLang="zh-TW"/>
              <a:pPr/>
              <a:t>25</a:t>
            </a:fld>
            <a:endParaRPr lang="en-US" altLang="zh-TW"/>
          </a:p>
        </p:txBody>
      </p:sp>
      <p:sp>
        <p:nvSpPr>
          <p:cNvPr id="46082" name="Rectangle 2"/>
          <p:cNvSpPr>
            <a:spLocks noGrp="1" noChangeArrowheads="1"/>
          </p:cNvSpPr>
          <p:nvPr>
            <p:ph type="title"/>
          </p:nvPr>
        </p:nvSpPr>
        <p:spPr/>
        <p:txBody>
          <a:bodyPr/>
          <a:lstStyle/>
          <a:p>
            <a:r>
              <a:rPr lang="zh-TW" altLang="en-US" b="1" dirty="0"/>
              <a:t>研究類型：</a:t>
            </a:r>
            <a:r>
              <a:rPr lang="zh-TW" altLang="en-US" sz="3600" b="1" dirty="0"/>
              <a:t>量化</a:t>
            </a:r>
            <a:r>
              <a:rPr lang="en-US" altLang="zh-TW" sz="3600" dirty="0"/>
              <a:t>(Quantitative)</a:t>
            </a:r>
            <a:r>
              <a:rPr lang="zh-TW" altLang="en-US" sz="3600" b="1" dirty="0"/>
              <a:t>研究</a:t>
            </a:r>
          </a:p>
        </p:txBody>
      </p:sp>
      <p:sp>
        <p:nvSpPr>
          <p:cNvPr id="46083" name="Rectangle 3"/>
          <p:cNvSpPr>
            <a:spLocks noGrp="1" noChangeArrowheads="1"/>
          </p:cNvSpPr>
          <p:nvPr>
            <p:ph type="body" idx="1"/>
          </p:nvPr>
        </p:nvSpPr>
        <p:spPr/>
        <p:txBody>
          <a:bodyPr/>
          <a:lstStyle/>
          <a:p>
            <a:r>
              <a:rPr lang="zh-TW" altLang="en-US" dirty="0">
                <a:latin typeface="+mj-ea"/>
                <a:ea typeface="+mj-ea"/>
              </a:rPr>
              <a:t>研究目的</a:t>
            </a:r>
          </a:p>
          <a:p>
            <a:pPr lvl="1">
              <a:buNone/>
            </a:pPr>
            <a:r>
              <a:rPr lang="zh-TW" altLang="en-US" dirty="0">
                <a:latin typeface="+mj-ea"/>
                <a:ea typeface="+mj-ea"/>
              </a:rPr>
              <a:t>將現象、情境或問題變異予以數量化</a:t>
            </a:r>
          </a:p>
          <a:p>
            <a:r>
              <a:rPr lang="zh-TW" altLang="en-US" dirty="0">
                <a:latin typeface="+mj-ea"/>
                <a:ea typeface="+mj-ea"/>
              </a:rPr>
              <a:t>研究資料蒐集</a:t>
            </a:r>
          </a:p>
          <a:p>
            <a:pPr lvl="1">
              <a:buNone/>
            </a:pPr>
            <a:r>
              <a:rPr lang="zh-TW" altLang="en-US" dirty="0">
                <a:latin typeface="+mj-ea"/>
                <a:ea typeface="+mj-ea"/>
              </a:rPr>
              <a:t>資料蒐集由</a:t>
            </a:r>
            <a:r>
              <a:rPr lang="zh-TW" altLang="en-US" dirty="0">
                <a:solidFill>
                  <a:srgbClr val="C00000"/>
                </a:solidFill>
                <a:latin typeface="+mj-ea"/>
                <a:ea typeface="+mj-ea"/>
              </a:rPr>
              <a:t>量化</a:t>
            </a:r>
            <a:r>
              <a:rPr lang="zh-TW" altLang="en-US" dirty="0" smtClean="0">
                <a:solidFill>
                  <a:srgbClr val="C00000"/>
                </a:solidFill>
                <a:latin typeface="+mj-ea"/>
                <a:ea typeface="+mj-ea"/>
              </a:rPr>
              <a:t>變數</a:t>
            </a:r>
            <a:r>
              <a:rPr lang="zh-TW" altLang="en-US" dirty="0" smtClean="0">
                <a:latin typeface="+mj-ea"/>
                <a:ea typeface="+mj-ea"/>
              </a:rPr>
              <a:t>而</a:t>
            </a:r>
            <a:r>
              <a:rPr lang="zh-TW" altLang="en-US" dirty="0">
                <a:latin typeface="+mj-ea"/>
                <a:ea typeface="+mj-ea"/>
              </a:rPr>
              <a:t>來</a:t>
            </a:r>
          </a:p>
          <a:p>
            <a:r>
              <a:rPr lang="zh-TW" altLang="en-US" dirty="0">
                <a:latin typeface="+mj-ea"/>
                <a:ea typeface="+mj-ea"/>
              </a:rPr>
              <a:t>資料分析</a:t>
            </a:r>
          </a:p>
          <a:p>
            <a:pPr lvl="1">
              <a:buNone/>
            </a:pPr>
            <a:r>
              <a:rPr lang="zh-TW" altLang="en-US" dirty="0">
                <a:latin typeface="+mj-ea"/>
                <a:ea typeface="+mj-ea"/>
              </a:rPr>
              <a:t>確定</a:t>
            </a:r>
            <a:r>
              <a:rPr lang="zh-TW" altLang="en-US" dirty="0">
                <a:solidFill>
                  <a:srgbClr val="C00000"/>
                </a:solidFill>
                <a:latin typeface="+mj-ea"/>
                <a:ea typeface="+mj-ea"/>
              </a:rPr>
              <a:t>變異之大小</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科學研究的概念與內容</a:t>
            </a:r>
            <a:endParaRPr lang="zh-TW" altLang="en-US" b="1"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5" name="投影片編號版面配置區 4"/>
          <p:cNvSpPr>
            <a:spLocks noGrp="1"/>
          </p:cNvSpPr>
          <p:nvPr>
            <p:ph type="sldNum" sz="quarter" idx="12"/>
          </p:nvPr>
        </p:nvSpPr>
        <p:spPr/>
        <p:txBody>
          <a:bodyPr>
            <a:normAutofit/>
          </a:bodyPr>
          <a:lstStyle/>
          <a:p>
            <a:fld id="{43D239BD-6D61-4DFE-922F-7CBF9DF9EB54}" type="slidenum">
              <a:rPr lang="zh-TW" altLang="en-US" smtClean="0"/>
              <a:pPr/>
              <a:t>26</a:t>
            </a:fld>
            <a:endParaRPr lang="zh-TW" altLang="en-US"/>
          </a:p>
        </p:txBody>
      </p:sp>
      <p:sp>
        <p:nvSpPr>
          <p:cNvPr id="3" name="內容版面配置區 2"/>
          <p:cNvSpPr>
            <a:spLocks noGrp="1"/>
          </p:cNvSpPr>
          <p:nvPr>
            <p:ph sz="quarter" idx="1"/>
          </p:nvPr>
        </p:nvSpPr>
        <p:spPr/>
        <p:txBody>
          <a:bodyPr>
            <a:normAutofit lnSpcReduction="10000"/>
          </a:bodyPr>
          <a:lstStyle/>
          <a:p>
            <a:r>
              <a:rPr lang="zh-TW" altLang="zh-TW" b="1" dirty="0" smtClean="0">
                <a:solidFill>
                  <a:srgbClr val="C00000"/>
                </a:solidFill>
                <a:latin typeface="+mj-ea"/>
                <a:ea typeface="+mj-ea"/>
              </a:rPr>
              <a:t>社會科學</a:t>
            </a:r>
            <a:r>
              <a:rPr lang="en-US" altLang="zh-TW" dirty="0" smtClean="0">
                <a:latin typeface="+mj-ea"/>
                <a:ea typeface="+mj-ea"/>
              </a:rPr>
              <a:t>(social sciences)-</a:t>
            </a:r>
            <a:r>
              <a:rPr lang="zh-TW" altLang="zh-TW" dirty="0" smtClean="0">
                <a:latin typeface="+mj-ea"/>
                <a:ea typeface="+mj-ea"/>
              </a:rPr>
              <a:t>對於人類社會的現象、活動、行為特質的好奇</a:t>
            </a:r>
            <a:endParaRPr lang="en-US" altLang="zh-TW" dirty="0" smtClean="0">
              <a:latin typeface="+mj-ea"/>
              <a:ea typeface="+mj-ea"/>
            </a:endParaRPr>
          </a:p>
          <a:p>
            <a:r>
              <a:rPr lang="zh-TW" altLang="zh-TW" b="1" dirty="0" smtClean="0">
                <a:solidFill>
                  <a:srgbClr val="C00000"/>
                </a:solidFill>
                <a:latin typeface="+mj-ea"/>
                <a:ea typeface="+mj-ea"/>
              </a:rPr>
              <a:t>社會研究</a:t>
            </a:r>
            <a:r>
              <a:rPr lang="en-US" altLang="zh-TW" dirty="0" smtClean="0">
                <a:latin typeface="+mj-ea"/>
                <a:ea typeface="+mj-ea"/>
              </a:rPr>
              <a:t>(social research)-</a:t>
            </a:r>
            <a:r>
              <a:rPr lang="zh-TW" altLang="zh-TW" dirty="0" smtClean="0">
                <a:latin typeface="+mj-ea"/>
                <a:ea typeface="+mj-ea"/>
              </a:rPr>
              <a:t>探討人與社會相關的議題，且</a:t>
            </a:r>
            <a:r>
              <a:rPr lang="zh-TW" altLang="en-US" dirty="0" smtClean="0">
                <a:latin typeface="+mj-ea"/>
                <a:ea typeface="+mj-ea"/>
              </a:rPr>
              <a:t>符合</a:t>
            </a:r>
            <a:r>
              <a:rPr lang="zh-TW" altLang="zh-TW" dirty="0" smtClean="0">
                <a:latin typeface="+mj-ea"/>
                <a:ea typeface="+mj-ea"/>
              </a:rPr>
              <a:t>科學原則的研究</a:t>
            </a:r>
            <a:endParaRPr lang="en-US" altLang="zh-TW" dirty="0" smtClean="0">
              <a:latin typeface="+mj-ea"/>
              <a:ea typeface="+mj-ea"/>
            </a:endParaRPr>
          </a:p>
          <a:p>
            <a:r>
              <a:rPr lang="zh-TW" altLang="en-US" b="1" dirty="0" smtClean="0">
                <a:solidFill>
                  <a:srgbClr val="C00000"/>
                </a:solidFill>
                <a:latin typeface="+mj-ea"/>
                <a:ea typeface="+mj-ea"/>
              </a:rPr>
              <a:t>科學研究</a:t>
            </a:r>
            <a:r>
              <a:rPr lang="en-US" altLang="zh-TW" dirty="0" smtClean="0">
                <a:latin typeface="+mj-ea"/>
                <a:ea typeface="+mj-ea"/>
              </a:rPr>
              <a:t>(scientific research)-</a:t>
            </a:r>
            <a:r>
              <a:rPr lang="zh-TW" altLang="en-US" dirty="0" smtClean="0">
                <a:latin typeface="+mj-ea"/>
                <a:ea typeface="+mj-ea"/>
              </a:rPr>
              <a:t>預先假定社會存在某種關係或現象，再根據理論或假設，運用科學的原理與程序，去尋求問題解答的具體過程</a:t>
            </a:r>
            <a:endParaRPr lang="en-US" altLang="zh-TW" dirty="0" smtClean="0">
              <a:latin typeface="+mj-ea"/>
              <a:ea typeface="+mj-ea"/>
            </a:endParaRPr>
          </a:p>
          <a:p>
            <a:pPr>
              <a:buNone/>
            </a:pPr>
            <a:r>
              <a:rPr lang="zh-TW" altLang="en-US" dirty="0" smtClean="0"/>
              <a:t>   </a:t>
            </a:r>
            <a:endParaRPr lang="zh-TW" altLang="zh-TW" dirty="0" smtClean="0"/>
          </a:p>
          <a:p>
            <a:pPr>
              <a:buNone/>
            </a:pPr>
            <a:endParaRPr lang="zh-TW"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科學研究的</a:t>
            </a:r>
            <a:r>
              <a:rPr lang="zh-TW" altLang="en-US" b="1" dirty="0" smtClean="0">
                <a:solidFill>
                  <a:srgbClr val="C00000"/>
                </a:solidFill>
              </a:rPr>
              <a:t>基本架構</a:t>
            </a:r>
            <a:endParaRPr lang="zh-TW" altLang="en-US" dirty="0">
              <a:solidFill>
                <a:srgbClr val="C00000"/>
              </a:solidFill>
            </a:endParaRPr>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27</a:t>
            </a:fld>
            <a:endParaRPr lang="zh-TW" altLang="en-US"/>
          </a:p>
        </p:txBody>
      </p:sp>
      <p:sp>
        <p:nvSpPr>
          <p:cNvPr id="5" name="內容版面配置區 4"/>
          <p:cNvSpPr>
            <a:spLocks noGrp="1"/>
          </p:cNvSpPr>
          <p:nvPr>
            <p:ph sz="quarter" idx="1"/>
          </p:nvPr>
        </p:nvSpPr>
        <p:spPr>
          <a:xfrm>
            <a:off x="539552" y="1412776"/>
            <a:ext cx="8229600" cy="4686320"/>
          </a:xfrm>
        </p:spPr>
        <p:txBody>
          <a:bodyPr/>
          <a:lstStyle/>
          <a:p>
            <a:r>
              <a:rPr lang="zh-TW" altLang="zh-TW" dirty="0" smtClean="0">
                <a:latin typeface="+mj-ea"/>
                <a:ea typeface="+mj-ea"/>
              </a:rPr>
              <a:t>科學研究的內涵包括了</a:t>
            </a:r>
            <a:r>
              <a:rPr lang="zh-TW" altLang="zh-TW" b="1" dirty="0" smtClean="0">
                <a:solidFill>
                  <a:srgbClr val="C00000"/>
                </a:solidFill>
                <a:latin typeface="+mj-ea"/>
                <a:ea typeface="+mj-ea"/>
              </a:rPr>
              <a:t>理論</a:t>
            </a:r>
            <a:r>
              <a:rPr lang="en-US" altLang="zh-TW" dirty="0" smtClean="0">
                <a:latin typeface="+mj-ea"/>
                <a:ea typeface="+mj-ea"/>
              </a:rPr>
              <a:t>(theory)</a:t>
            </a:r>
            <a:r>
              <a:rPr lang="zh-TW" altLang="zh-TW" dirty="0" smtClean="0">
                <a:latin typeface="+mj-ea"/>
                <a:ea typeface="+mj-ea"/>
              </a:rPr>
              <a:t>、</a:t>
            </a:r>
            <a:r>
              <a:rPr lang="zh-TW" altLang="zh-TW" b="1" dirty="0" smtClean="0">
                <a:solidFill>
                  <a:srgbClr val="C00000"/>
                </a:solidFill>
                <a:latin typeface="+mj-ea"/>
                <a:ea typeface="+mj-ea"/>
              </a:rPr>
              <a:t>資料蒐集</a:t>
            </a:r>
            <a:r>
              <a:rPr lang="en-US" altLang="zh-TW" dirty="0" smtClean="0">
                <a:latin typeface="+mj-ea"/>
                <a:ea typeface="+mj-ea"/>
              </a:rPr>
              <a:t>(data collection)</a:t>
            </a:r>
            <a:r>
              <a:rPr lang="zh-TW" altLang="zh-TW" dirty="0" smtClean="0">
                <a:latin typeface="+mj-ea"/>
                <a:ea typeface="+mj-ea"/>
              </a:rPr>
              <a:t>與</a:t>
            </a:r>
            <a:r>
              <a:rPr lang="zh-TW" altLang="zh-TW" b="1" dirty="0" smtClean="0">
                <a:solidFill>
                  <a:srgbClr val="C00000"/>
                </a:solidFill>
                <a:latin typeface="+mj-ea"/>
                <a:ea typeface="+mj-ea"/>
              </a:rPr>
              <a:t>資料分析</a:t>
            </a:r>
            <a:r>
              <a:rPr lang="en-US" altLang="zh-TW" dirty="0" smtClean="0">
                <a:latin typeface="+mj-ea"/>
                <a:ea typeface="+mj-ea"/>
              </a:rPr>
              <a:t>(data analysis)</a:t>
            </a:r>
          </a:p>
          <a:p>
            <a:r>
              <a:rPr lang="zh-TW" altLang="zh-TW" dirty="0" smtClean="0">
                <a:latin typeface="+mj-ea"/>
                <a:ea typeface="+mj-ea"/>
              </a:rPr>
              <a:t>科學研究的</a:t>
            </a:r>
            <a:r>
              <a:rPr lang="zh-TW" altLang="en-US" dirty="0" smtClean="0">
                <a:latin typeface="+mj-ea"/>
                <a:ea typeface="+mj-ea"/>
              </a:rPr>
              <a:t>主要架構如下：</a:t>
            </a:r>
            <a:endParaRPr lang="en-US" altLang="zh-TW" dirty="0" smtClean="0">
              <a:latin typeface="+mj-ea"/>
              <a:ea typeface="+mj-ea"/>
            </a:endParaRPr>
          </a:p>
          <a:p>
            <a:endParaRPr lang="zh-TW" altLang="zh-TW" dirty="0" smtClean="0"/>
          </a:p>
          <a:p>
            <a:endParaRPr lang="zh-TW" altLang="en-US" dirty="0"/>
          </a:p>
        </p:txBody>
      </p:sp>
      <p:graphicFrame>
        <p:nvGraphicFramePr>
          <p:cNvPr id="8" name="資料庫圖表 7"/>
          <p:cNvGraphicFramePr/>
          <p:nvPr/>
        </p:nvGraphicFramePr>
        <p:xfrm>
          <a:off x="1547664" y="299695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研究方法與方法論</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28</a:t>
            </a:fld>
            <a:endParaRPr lang="zh-TW" altLang="en-US"/>
          </a:p>
        </p:txBody>
      </p:sp>
      <p:sp>
        <p:nvSpPr>
          <p:cNvPr id="5" name="內容版面配置區 4"/>
          <p:cNvSpPr>
            <a:spLocks noGrp="1"/>
          </p:cNvSpPr>
          <p:nvPr>
            <p:ph sz="quarter" idx="1"/>
          </p:nvPr>
        </p:nvSpPr>
        <p:spPr/>
        <p:txBody>
          <a:bodyPr/>
          <a:lstStyle/>
          <a:p>
            <a:r>
              <a:rPr lang="zh-TW" altLang="en-US" dirty="0" smtClean="0">
                <a:latin typeface="+mj-ea"/>
                <a:ea typeface="+mj-ea"/>
              </a:rPr>
              <a:t>科學研究的</a:t>
            </a:r>
            <a:r>
              <a:rPr lang="zh-TW" altLang="en-US" b="1" dirty="0" smtClean="0">
                <a:latin typeface="+mj-ea"/>
                <a:ea typeface="+mj-ea"/>
              </a:rPr>
              <a:t>方法論</a:t>
            </a:r>
            <a:r>
              <a:rPr lang="en-US" altLang="zh-TW" b="1" dirty="0" smtClean="0">
                <a:latin typeface="+mj-ea"/>
                <a:ea typeface="+mj-ea"/>
              </a:rPr>
              <a:t>(methodology)</a:t>
            </a:r>
            <a:r>
              <a:rPr lang="zh-TW" altLang="en-US" dirty="0" smtClean="0">
                <a:latin typeface="+mj-ea"/>
                <a:ea typeface="+mj-ea"/>
              </a:rPr>
              <a:t>涉及科學活動的</a:t>
            </a:r>
            <a:r>
              <a:rPr lang="zh-TW" altLang="en-US" dirty="0" smtClean="0">
                <a:solidFill>
                  <a:srgbClr val="C00000"/>
                </a:solidFill>
                <a:latin typeface="+mj-ea"/>
                <a:ea typeface="+mj-ea"/>
              </a:rPr>
              <a:t>基本假設</a:t>
            </a:r>
            <a:r>
              <a:rPr lang="zh-TW" altLang="en-US" dirty="0" smtClean="0">
                <a:latin typeface="+mj-ea"/>
                <a:ea typeface="+mj-ea"/>
              </a:rPr>
              <a:t>、</a:t>
            </a:r>
            <a:r>
              <a:rPr lang="zh-TW" altLang="en-US" dirty="0" smtClean="0">
                <a:solidFill>
                  <a:srgbClr val="C00000"/>
                </a:solidFill>
                <a:latin typeface="+mj-ea"/>
                <a:ea typeface="+mj-ea"/>
              </a:rPr>
              <a:t>邏輯</a:t>
            </a:r>
            <a:r>
              <a:rPr lang="zh-TW" altLang="en-US" dirty="0" smtClean="0">
                <a:latin typeface="+mj-ea"/>
                <a:ea typeface="+mj-ea"/>
              </a:rPr>
              <a:t>及</a:t>
            </a:r>
            <a:r>
              <a:rPr lang="zh-TW" altLang="en-US" dirty="0" smtClean="0">
                <a:solidFill>
                  <a:srgbClr val="C00000"/>
                </a:solidFill>
                <a:latin typeface="+mj-ea"/>
                <a:ea typeface="+mj-ea"/>
              </a:rPr>
              <a:t>原則</a:t>
            </a:r>
            <a:r>
              <a:rPr lang="zh-TW" altLang="en-US" dirty="0" smtClean="0">
                <a:latin typeface="+mj-ea"/>
                <a:ea typeface="+mj-ea"/>
              </a:rPr>
              <a:t>，目的在探討科學活動的</a:t>
            </a:r>
            <a:r>
              <a:rPr lang="zh-TW" altLang="en-US" u="sng" dirty="0" smtClean="0">
                <a:latin typeface="+mj-ea"/>
                <a:ea typeface="+mj-ea"/>
              </a:rPr>
              <a:t>基本特徵</a:t>
            </a:r>
            <a:r>
              <a:rPr lang="zh-TW" altLang="en-US" dirty="0" smtClean="0">
                <a:latin typeface="+mj-ea"/>
                <a:ea typeface="+mj-ea"/>
              </a:rPr>
              <a:t>，其內容多屬</a:t>
            </a:r>
            <a:r>
              <a:rPr lang="zh-TW" altLang="en-US" u="sng" dirty="0" smtClean="0">
                <a:latin typeface="+mj-ea"/>
                <a:ea typeface="+mj-ea"/>
              </a:rPr>
              <a:t>基本概念</a:t>
            </a:r>
            <a:r>
              <a:rPr lang="zh-TW" altLang="en-US" dirty="0" smtClean="0">
                <a:latin typeface="+mj-ea"/>
                <a:ea typeface="+mj-ea"/>
              </a:rPr>
              <a:t>。</a:t>
            </a:r>
            <a:endParaRPr lang="en-US" altLang="zh-TW" dirty="0" smtClean="0">
              <a:latin typeface="+mj-ea"/>
              <a:ea typeface="+mj-ea"/>
            </a:endParaRPr>
          </a:p>
          <a:p>
            <a:r>
              <a:rPr lang="zh-TW" altLang="zh-TW" b="1" dirty="0" smtClean="0">
                <a:latin typeface="+mj-ea"/>
                <a:ea typeface="+mj-ea"/>
              </a:rPr>
              <a:t>研究方法</a:t>
            </a:r>
            <a:r>
              <a:rPr lang="en-US" altLang="zh-TW" b="1" dirty="0" smtClean="0">
                <a:latin typeface="+mj-ea"/>
                <a:ea typeface="+mj-ea"/>
              </a:rPr>
              <a:t>(research method)</a:t>
            </a:r>
            <a:r>
              <a:rPr lang="zh-TW" altLang="zh-TW" dirty="0" smtClean="0">
                <a:latin typeface="+mj-ea"/>
                <a:ea typeface="+mj-ea"/>
              </a:rPr>
              <a:t>則是指從事研</a:t>
            </a:r>
            <a:r>
              <a:rPr lang="zh-TW" altLang="en-US" dirty="0" smtClean="0">
                <a:latin typeface="+mj-ea"/>
                <a:ea typeface="+mj-ea"/>
              </a:rPr>
              <a:t>究</a:t>
            </a:r>
            <a:r>
              <a:rPr lang="zh-TW" altLang="zh-TW" dirty="0" smtClean="0">
                <a:latin typeface="+mj-ea"/>
                <a:ea typeface="+mj-ea"/>
              </a:rPr>
              <a:t>工作所實際採用的</a:t>
            </a:r>
            <a:r>
              <a:rPr lang="zh-TW" altLang="zh-TW" dirty="0" smtClean="0">
                <a:solidFill>
                  <a:srgbClr val="C00000"/>
                </a:solidFill>
                <a:latin typeface="+mj-ea"/>
                <a:ea typeface="+mj-ea"/>
              </a:rPr>
              <a:t>具體程序</a:t>
            </a:r>
            <a:r>
              <a:rPr lang="zh-TW" altLang="zh-TW" dirty="0" smtClean="0">
                <a:latin typeface="+mj-ea"/>
                <a:ea typeface="+mj-ea"/>
              </a:rPr>
              <a:t>或</a:t>
            </a:r>
            <a:r>
              <a:rPr lang="zh-TW" altLang="zh-TW" dirty="0" smtClean="0">
                <a:solidFill>
                  <a:srgbClr val="C00000"/>
                </a:solidFill>
                <a:latin typeface="+mj-ea"/>
                <a:ea typeface="+mj-ea"/>
              </a:rPr>
              <a:t>步驟</a:t>
            </a:r>
            <a:r>
              <a:rPr lang="zh-TW" altLang="zh-TW" dirty="0" smtClean="0">
                <a:latin typeface="+mj-ea"/>
                <a:ea typeface="+mj-ea"/>
              </a:rPr>
              <a:t>，例如如何獲得樣本、如何進行觀察、如何獲得研究資料、如何處理與分析資料等等。</a:t>
            </a:r>
            <a:endParaRPr lang="zh-TW" altLang="en-US" dirty="0">
              <a:latin typeface="+mj-ea"/>
              <a:ea typeface="+mj-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量化研究</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29</a:t>
            </a:fld>
            <a:endParaRPr lang="zh-TW" altLang="en-US"/>
          </a:p>
        </p:txBody>
      </p:sp>
      <p:sp>
        <p:nvSpPr>
          <p:cNvPr id="5" name="內容版面配置區 4"/>
          <p:cNvSpPr>
            <a:spLocks noGrp="1"/>
          </p:cNvSpPr>
          <p:nvPr>
            <p:ph sz="quarter" idx="1"/>
          </p:nvPr>
        </p:nvSpPr>
        <p:spPr/>
        <p:txBody>
          <a:bodyPr/>
          <a:lstStyle/>
          <a:p>
            <a:r>
              <a:rPr lang="zh-TW" altLang="zh-TW" b="1" dirty="0" smtClean="0">
                <a:latin typeface="+mj-ea"/>
                <a:ea typeface="+mj-ea"/>
              </a:rPr>
              <a:t>量化研究</a:t>
            </a:r>
            <a:r>
              <a:rPr lang="zh-TW" altLang="zh-TW" dirty="0" smtClean="0">
                <a:latin typeface="+mj-ea"/>
                <a:ea typeface="+mj-ea"/>
              </a:rPr>
              <a:t>定義為以</a:t>
            </a:r>
            <a:r>
              <a:rPr lang="zh-TW" altLang="zh-TW" dirty="0" smtClean="0">
                <a:solidFill>
                  <a:srgbClr val="C00000"/>
                </a:solidFill>
                <a:latin typeface="+mj-ea"/>
                <a:ea typeface="+mj-ea"/>
              </a:rPr>
              <a:t>數量資料</a:t>
            </a:r>
            <a:r>
              <a:rPr lang="zh-TW" altLang="zh-TW" dirty="0" smtClean="0">
                <a:latin typeface="+mj-ea"/>
                <a:ea typeface="+mj-ea"/>
              </a:rPr>
              <a:t>為主要研究材料的一套實證</a:t>
            </a:r>
            <a:r>
              <a:rPr lang="zh-TW" altLang="zh-TW" dirty="0" smtClean="0">
                <a:solidFill>
                  <a:srgbClr val="C00000"/>
                </a:solidFill>
                <a:latin typeface="+mj-ea"/>
                <a:ea typeface="+mj-ea"/>
              </a:rPr>
              <a:t>研究程序</a:t>
            </a:r>
            <a:r>
              <a:rPr lang="zh-TW" altLang="zh-TW" dirty="0" smtClean="0">
                <a:latin typeface="+mj-ea"/>
                <a:ea typeface="+mj-ea"/>
              </a:rPr>
              <a:t>。</a:t>
            </a:r>
            <a:endParaRPr lang="en-US" altLang="zh-TW" dirty="0" smtClean="0">
              <a:latin typeface="+mj-ea"/>
              <a:ea typeface="+mj-ea"/>
            </a:endParaRPr>
          </a:p>
          <a:p>
            <a:r>
              <a:rPr lang="zh-TW" altLang="zh-TW" dirty="0" smtClean="0">
                <a:latin typeface="+mj-ea"/>
                <a:ea typeface="+mj-ea"/>
              </a:rPr>
              <a:t>由於研究的材料是數</a:t>
            </a:r>
            <a:r>
              <a:rPr lang="zh-TW" altLang="en-US" dirty="0" smtClean="0">
                <a:latin typeface="+mj-ea"/>
                <a:ea typeface="+mj-ea"/>
              </a:rPr>
              <a:t>量資料</a:t>
            </a:r>
            <a:r>
              <a:rPr lang="zh-TW" altLang="zh-TW" dirty="0" smtClean="0">
                <a:latin typeface="+mj-ea"/>
                <a:ea typeface="+mj-ea"/>
              </a:rPr>
              <a:t>，因此量化研究的研究方法是以客觀的</a:t>
            </a:r>
            <a:r>
              <a:rPr lang="zh-TW" altLang="zh-TW" dirty="0" smtClean="0">
                <a:solidFill>
                  <a:srgbClr val="C00000"/>
                </a:solidFill>
                <a:latin typeface="+mj-ea"/>
                <a:ea typeface="+mj-ea"/>
              </a:rPr>
              <a:t>數據</a:t>
            </a:r>
            <a:r>
              <a:rPr lang="zh-TW" altLang="en-US" dirty="0" smtClean="0">
                <a:solidFill>
                  <a:srgbClr val="C00000"/>
                </a:solidFill>
                <a:latin typeface="+mj-ea"/>
                <a:ea typeface="+mj-ea"/>
              </a:rPr>
              <a:t>蒐</a:t>
            </a:r>
            <a:r>
              <a:rPr lang="zh-TW" altLang="zh-TW" dirty="0" smtClean="0">
                <a:solidFill>
                  <a:srgbClr val="C00000"/>
                </a:solidFill>
                <a:latin typeface="+mj-ea"/>
                <a:ea typeface="+mj-ea"/>
              </a:rPr>
              <a:t>集</a:t>
            </a:r>
            <a:r>
              <a:rPr lang="zh-TW" altLang="zh-TW" dirty="0" smtClean="0">
                <a:latin typeface="+mj-ea"/>
                <a:ea typeface="+mj-ea"/>
              </a:rPr>
              <a:t>為主要活動內容，量化研究的資料分析則以</a:t>
            </a:r>
            <a:r>
              <a:rPr lang="zh-TW" altLang="zh-TW" dirty="0" smtClean="0">
                <a:solidFill>
                  <a:srgbClr val="C00000"/>
                </a:solidFill>
                <a:latin typeface="+mj-ea"/>
                <a:ea typeface="+mj-ea"/>
              </a:rPr>
              <a:t>數學原理</a:t>
            </a:r>
            <a:r>
              <a:rPr lang="zh-TW" altLang="zh-TW" dirty="0" smtClean="0">
                <a:latin typeface="+mj-ea"/>
                <a:ea typeface="+mj-ea"/>
              </a:rPr>
              <a:t>為基礎，以</a:t>
            </a:r>
            <a:r>
              <a:rPr lang="zh-TW" altLang="zh-TW" dirty="0" smtClean="0">
                <a:solidFill>
                  <a:srgbClr val="C00000"/>
                </a:solidFill>
                <a:latin typeface="+mj-ea"/>
                <a:ea typeface="+mj-ea"/>
              </a:rPr>
              <a:t>統計方法</a:t>
            </a:r>
            <a:r>
              <a:rPr lang="zh-TW" altLang="zh-TW" dirty="0" smtClean="0">
                <a:latin typeface="+mj-ea"/>
                <a:ea typeface="+mj-ea"/>
              </a:rPr>
              <a:t>為程序，整個研究過程稱為量化研究。</a:t>
            </a:r>
            <a:endParaRPr lang="zh-TW" altLang="en-US" dirty="0">
              <a:latin typeface="+mj-ea"/>
              <a:ea typeface="+mj-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研究</a:t>
            </a:r>
            <a:r>
              <a:rPr lang="zh-TW" altLang="en-US" dirty="0" smtClean="0"/>
              <a:t> </a:t>
            </a:r>
            <a:r>
              <a:rPr lang="en-US" altLang="zh-TW" dirty="0" err="1" smtClean="0"/>
              <a:t>v.s</a:t>
            </a:r>
            <a:r>
              <a:rPr lang="en-US" altLang="zh-TW" dirty="0" smtClean="0"/>
              <a:t>. </a:t>
            </a:r>
            <a:r>
              <a:rPr lang="zh-TW" altLang="en-US" b="1" dirty="0" smtClean="0"/>
              <a:t>思考</a:t>
            </a:r>
            <a:endParaRPr lang="zh-TW" altLang="zh-TW" b="1" dirty="0"/>
          </a:p>
        </p:txBody>
      </p:sp>
      <p:sp>
        <p:nvSpPr>
          <p:cNvPr id="3" name="內容版面配置區 2"/>
          <p:cNvSpPr>
            <a:spLocks noGrp="1"/>
          </p:cNvSpPr>
          <p:nvPr>
            <p:ph idx="1"/>
          </p:nvPr>
        </p:nvSpPr>
        <p:spPr/>
        <p:txBody>
          <a:bodyPr/>
          <a:lstStyle/>
          <a:p>
            <a:r>
              <a:rPr lang="zh-TW" altLang="en-US" b="1" dirty="0" smtClean="0">
                <a:latin typeface="+mj-ea"/>
                <a:ea typeface="+mj-ea"/>
              </a:rPr>
              <a:t>研究</a:t>
            </a:r>
            <a:r>
              <a:rPr lang="en-US" altLang="zh-TW" b="1" dirty="0" smtClean="0"/>
              <a:t>(Research)</a:t>
            </a:r>
          </a:p>
          <a:p>
            <a:pPr lvl="1">
              <a:buFont typeface="Wingdings" pitchFamily="2" charset="2"/>
              <a:buNone/>
            </a:pPr>
            <a:r>
              <a:rPr lang="en-US" altLang="zh-TW" b="1" i="1" u="sng" dirty="0" smtClean="0"/>
              <a:t>Webster’s New World College Dictionary</a:t>
            </a:r>
          </a:p>
          <a:p>
            <a:pPr lvl="1">
              <a:buFont typeface="Wingdings" pitchFamily="2" charset="2"/>
              <a:buNone/>
            </a:pPr>
            <a:r>
              <a:rPr lang="en-US" altLang="zh-TW" b="1" i="1" dirty="0" smtClean="0"/>
              <a:t>   </a:t>
            </a:r>
            <a:r>
              <a:rPr lang="en-US" altLang="zh-TW" i="1" dirty="0" smtClean="0"/>
              <a:t> </a:t>
            </a:r>
            <a:r>
              <a:rPr lang="en-US" altLang="zh-TW" i="1" dirty="0" smtClean="0">
                <a:solidFill>
                  <a:srgbClr val="C00000"/>
                </a:solidFill>
              </a:rPr>
              <a:t>careful</a:t>
            </a:r>
            <a:r>
              <a:rPr lang="en-US" altLang="zh-TW" i="1" dirty="0" smtClean="0"/>
              <a:t>, </a:t>
            </a:r>
            <a:r>
              <a:rPr lang="en-US" altLang="zh-TW" i="1" dirty="0" smtClean="0">
                <a:solidFill>
                  <a:srgbClr val="C00000"/>
                </a:solidFill>
              </a:rPr>
              <a:t>systematic</a:t>
            </a:r>
            <a:r>
              <a:rPr lang="en-US" altLang="zh-TW" i="1" dirty="0" smtClean="0"/>
              <a:t>, </a:t>
            </a:r>
            <a:r>
              <a:rPr lang="en-US" altLang="zh-TW" i="1" dirty="0" smtClean="0">
                <a:solidFill>
                  <a:srgbClr val="C00000"/>
                </a:solidFill>
              </a:rPr>
              <a:t>patient</a:t>
            </a:r>
            <a:r>
              <a:rPr lang="en-US" altLang="zh-TW" i="1" dirty="0" smtClean="0"/>
              <a:t> study and investigation in some field of knowledge, undertaken to discover or establish </a:t>
            </a:r>
            <a:r>
              <a:rPr lang="en-US" altLang="zh-TW" i="1" dirty="0" smtClean="0">
                <a:solidFill>
                  <a:srgbClr val="C00000"/>
                </a:solidFill>
              </a:rPr>
              <a:t>facts</a:t>
            </a:r>
            <a:r>
              <a:rPr lang="en-US" altLang="zh-TW" i="1" dirty="0" smtClean="0"/>
              <a:t> or </a:t>
            </a:r>
            <a:r>
              <a:rPr lang="en-US" altLang="zh-TW" i="1" dirty="0" smtClean="0">
                <a:solidFill>
                  <a:srgbClr val="C00000"/>
                </a:solidFill>
              </a:rPr>
              <a:t>principles</a:t>
            </a:r>
          </a:p>
          <a:p>
            <a:pPr lvl="1">
              <a:buFont typeface="Wingdings" pitchFamily="2" charset="2"/>
              <a:buNone/>
            </a:pPr>
            <a:r>
              <a:rPr lang="zh-TW" altLang="en-US" u="sng" dirty="0" smtClean="0">
                <a:latin typeface="+mj-ea"/>
                <a:ea typeface="+mj-ea"/>
              </a:rPr>
              <a:t>韋氏新世界大學詞典</a:t>
            </a:r>
            <a:endParaRPr lang="en-US" altLang="zh-TW" u="sng" dirty="0" smtClean="0">
              <a:latin typeface="+mj-ea"/>
              <a:ea typeface="+mj-ea"/>
            </a:endParaRPr>
          </a:p>
          <a:p>
            <a:pPr lvl="1">
              <a:buFont typeface="Wingdings" pitchFamily="2" charset="2"/>
              <a:buNone/>
            </a:pPr>
            <a:r>
              <a:rPr lang="zh-TW" altLang="en-US" dirty="0" smtClean="0">
                <a:latin typeface="+mj-ea"/>
                <a:ea typeface="+mj-ea"/>
              </a:rPr>
              <a:t>在某些知識領域中仔細的、有系統的、有耐心的研究與調查，試圖去發現或建立事實或原理</a:t>
            </a:r>
            <a:endParaRPr lang="en-US" altLang="zh-TW" dirty="0">
              <a:latin typeface="+mj-ea"/>
              <a:ea typeface="+mj-ea"/>
            </a:endParaRPr>
          </a:p>
        </p:txBody>
      </p:sp>
      <p:sp>
        <p:nvSpPr>
          <p:cNvPr id="4" name="日期版面配置區 3"/>
          <p:cNvSpPr>
            <a:spLocks noGrp="1"/>
          </p:cNvSpPr>
          <p:nvPr>
            <p:ph type="dt" sz="half" idx="10"/>
          </p:nvPr>
        </p:nvSpPr>
        <p:spPr/>
        <p:txBody>
          <a:bodyPr/>
          <a:lstStyle/>
          <a:p>
            <a:fld id="{C3E97851-6DD0-4208-9395-A6423ADB1D15}" type="datetime1">
              <a:rPr lang="zh-TW" altLang="en-US" smtClean="0"/>
              <a:pPr/>
              <a:t>2014/9/21</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3</a:t>
            </a:fld>
            <a:endParaRPr lang="zh-TW"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量化研究的</a:t>
            </a:r>
            <a:r>
              <a:rPr lang="zh-TW" altLang="en-US" b="1" dirty="0" smtClean="0">
                <a:solidFill>
                  <a:srgbClr val="C00000"/>
                </a:solidFill>
              </a:rPr>
              <a:t>構成要素</a:t>
            </a:r>
            <a:endParaRPr lang="zh-TW" altLang="en-US" b="1" dirty="0">
              <a:solidFill>
                <a:srgbClr val="C00000"/>
              </a:solidFill>
            </a:endParaRPr>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30</a:t>
            </a:fld>
            <a:endParaRPr lang="zh-TW" altLang="en-US"/>
          </a:p>
        </p:txBody>
      </p:sp>
      <p:sp>
        <p:nvSpPr>
          <p:cNvPr id="5" name="內容版面配置區 4"/>
          <p:cNvSpPr>
            <a:spLocks noGrp="1"/>
          </p:cNvSpPr>
          <p:nvPr>
            <p:ph sz="quarter" idx="1"/>
          </p:nvPr>
        </p:nvSpPr>
        <p:spPr/>
        <p:txBody>
          <a:bodyPr/>
          <a:lstStyle/>
          <a:p>
            <a:pPr marL="514350" indent="-514350">
              <a:buFont typeface="+mj-lt"/>
              <a:buAutoNum type="arabicPeriod"/>
            </a:pPr>
            <a:r>
              <a:rPr lang="zh-TW" altLang="en-US" b="1" dirty="0" smtClean="0">
                <a:solidFill>
                  <a:schemeClr val="accent2">
                    <a:lumMod val="75000"/>
                  </a:schemeClr>
                </a:solidFill>
                <a:latin typeface="+mj-ea"/>
                <a:ea typeface="+mj-ea"/>
              </a:rPr>
              <a:t>概念</a:t>
            </a:r>
            <a:r>
              <a:rPr lang="en-US" altLang="zh-TW" b="1" dirty="0" smtClean="0">
                <a:solidFill>
                  <a:schemeClr val="accent2">
                    <a:lumMod val="75000"/>
                  </a:schemeClr>
                </a:solidFill>
                <a:latin typeface="+mj-ea"/>
                <a:ea typeface="+mj-ea"/>
              </a:rPr>
              <a:t>(concept)</a:t>
            </a:r>
          </a:p>
          <a:p>
            <a:pPr marL="514350" indent="-514350">
              <a:buFont typeface="+mj-lt"/>
              <a:buAutoNum type="arabicPeriod"/>
            </a:pPr>
            <a:r>
              <a:rPr lang="zh-TW" altLang="en-US" b="1" dirty="0" smtClean="0">
                <a:solidFill>
                  <a:schemeClr val="accent2">
                    <a:lumMod val="75000"/>
                  </a:schemeClr>
                </a:solidFill>
                <a:latin typeface="+mj-ea"/>
                <a:ea typeface="+mj-ea"/>
              </a:rPr>
              <a:t>構念</a:t>
            </a:r>
            <a:r>
              <a:rPr lang="en-US" altLang="zh-TW" b="1" dirty="0" smtClean="0">
                <a:solidFill>
                  <a:schemeClr val="accent2">
                    <a:lumMod val="75000"/>
                  </a:schemeClr>
                </a:solidFill>
                <a:latin typeface="+mj-ea"/>
                <a:ea typeface="+mj-ea"/>
              </a:rPr>
              <a:t>(construct)</a:t>
            </a:r>
          </a:p>
          <a:p>
            <a:pPr marL="514350" indent="-514350">
              <a:buFont typeface="+mj-lt"/>
              <a:buAutoNum type="arabicPeriod"/>
            </a:pPr>
            <a:r>
              <a:rPr lang="zh-TW" altLang="en-US" b="1" dirty="0" smtClean="0">
                <a:solidFill>
                  <a:schemeClr val="accent2">
                    <a:lumMod val="75000"/>
                  </a:schemeClr>
                </a:solidFill>
                <a:latin typeface="+mj-ea"/>
                <a:ea typeface="+mj-ea"/>
              </a:rPr>
              <a:t>變數</a:t>
            </a:r>
            <a:r>
              <a:rPr lang="en-US" altLang="zh-TW" b="1" dirty="0" smtClean="0">
                <a:solidFill>
                  <a:schemeClr val="accent2">
                    <a:lumMod val="75000"/>
                  </a:schemeClr>
                </a:solidFill>
                <a:latin typeface="+mj-ea"/>
                <a:ea typeface="+mj-ea"/>
              </a:rPr>
              <a:t>(</a:t>
            </a:r>
            <a:r>
              <a:rPr lang="zh-TW" altLang="en-US" b="1" dirty="0" smtClean="0">
                <a:solidFill>
                  <a:schemeClr val="accent2">
                    <a:lumMod val="75000"/>
                  </a:schemeClr>
                </a:solidFill>
                <a:latin typeface="+mj-ea"/>
                <a:ea typeface="+mj-ea"/>
              </a:rPr>
              <a:t>變項</a:t>
            </a:r>
            <a:r>
              <a:rPr lang="en-US" altLang="zh-TW" b="1" dirty="0" smtClean="0">
                <a:solidFill>
                  <a:schemeClr val="accent2">
                    <a:lumMod val="75000"/>
                  </a:schemeClr>
                </a:solidFill>
                <a:latin typeface="+mj-ea"/>
                <a:ea typeface="+mj-ea"/>
              </a:rPr>
              <a:t>)(variable)</a:t>
            </a:r>
          </a:p>
          <a:p>
            <a:pPr marL="514350" indent="-514350">
              <a:buFont typeface="+mj-lt"/>
              <a:buAutoNum type="arabicPeriod"/>
            </a:pPr>
            <a:r>
              <a:rPr lang="zh-TW" altLang="en-US" b="1" dirty="0" smtClean="0">
                <a:solidFill>
                  <a:schemeClr val="accent2">
                    <a:lumMod val="75000"/>
                  </a:schemeClr>
                </a:solidFill>
                <a:latin typeface="+mj-ea"/>
                <a:ea typeface="+mj-ea"/>
              </a:rPr>
              <a:t>操作型定義</a:t>
            </a:r>
            <a:r>
              <a:rPr lang="en-US" altLang="zh-TW" b="1" dirty="0" smtClean="0">
                <a:solidFill>
                  <a:schemeClr val="accent2">
                    <a:lumMod val="75000"/>
                  </a:schemeClr>
                </a:solidFill>
                <a:latin typeface="+mj-ea"/>
                <a:ea typeface="+mj-ea"/>
              </a:rPr>
              <a:t>(operational definition)</a:t>
            </a:r>
          </a:p>
          <a:p>
            <a:pPr marL="514350" indent="-514350">
              <a:buFont typeface="+mj-lt"/>
              <a:buAutoNum type="arabicPeriod"/>
            </a:pPr>
            <a:r>
              <a:rPr lang="zh-TW" altLang="en-US" b="1" dirty="0" smtClean="0">
                <a:solidFill>
                  <a:schemeClr val="accent2">
                    <a:lumMod val="75000"/>
                  </a:schemeClr>
                </a:solidFill>
                <a:latin typeface="+mj-ea"/>
                <a:ea typeface="+mj-ea"/>
              </a:rPr>
              <a:t>假設</a:t>
            </a:r>
            <a:r>
              <a:rPr lang="en-US" altLang="zh-TW" b="1" dirty="0" smtClean="0">
                <a:solidFill>
                  <a:schemeClr val="accent2">
                    <a:lumMod val="75000"/>
                  </a:schemeClr>
                </a:solidFill>
                <a:latin typeface="+mj-ea"/>
                <a:ea typeface="+mj-ea"/>
              </a:rPr>
              <a:t>(</a:t>
            </a:r>
            <a:r>
              <a:rPr lang="zh-TW" altLang="en-US" b="1" dirty="0" smtClean="0">
                <a:solidFill>
                  <a:schemeClr val="accent2">
                    <a:lumMod val="75000"/>
                  </a:schemeClr>
                </a:solidFill>
                <a:latin typeface="+mj-ea"/>
                <a:ea typeface="+mj-ea"/>
              </a:rPr>
              <a:t>假說</a:t>
            </a:r>
            <a:r>
              <a:rPr lang="en-US" altLang="zh-TW" b="1" dirty="0" smtClean="0">
                <a:solidFill>
                  <a:schemeClr val="accent2">
                    <a:lumMod val="75000"/>
                  </a:schemeClr>
                </a:solidFill>
                <a:latin typeface="+mj-ea"/>
                <a:ea typeface="+mj-ea"/>
              </a:rPr>
              <a:t>)(hypothesis)</a:t>
            </a:r>
            <a:endParaRPr lang="zh-TW" altLang="en-US" b="1" dirty="0">
              <a:solidFill>
                <a:schemeClr val="accent2">
                  <a:lumMod val="75000"/>
                </a:schemeClr>
              </a:solidFill>
              <a:latin typeface="+mj-ea"/>
              <a:ea typeface="+mj-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概念</a:t>
            </a:r>
            <a:r>
              <a:rPr lang="en-US" altLang="zh-TW" dirty="0" smtClean="0"/>
              <a:t>(concept)</a:t>
            </a:r>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31</a:t>
            </a:fld>
            <a:endParaRPr lang="zh-TW" altLang="en-US"/>
          </a:p>
        </p:txBody>
      </p:sp>
      <p:sp>
        <p:nvSpPr>
          <p:cNvPr id="5" name="內容版面配置區 4"/>
          <p:cNvSpPr>
            <a:spLocks noGrp="1"/>
          </p:cNvSpPr>
          <p:nvPr>
            <p:ph sz="quarter" idx="1"/>
          </p:nvPr>
        </p:nvSpPr>
        <p:spPr/>
        <p:txBody>
          <a:bodyPr/>
          <a:lstStyle/>
          <a:p>
            <a:r>
              <a:rPr lang="zh-TW" altLang="zh-TW" dirty="0" smtClean="0">
                <a:latin typeface="+mj-ea"/>
                <a:ea typeface="+mj-ea"/>
              </a:rPr>
              <a:t>科學研究的第一個工作，是將我們所關心的</a:t>
            </a:r>
            <a:r>
              <a:rPr lang="zh-TW" altLang="zh-TW" b="1" dirty="0" smtClean="0">
                <a:latin typeface="+mj-ea"/>
                <a:ea typeface="+mj-ea"/>
              </a:rPr>
              <a:t>現象</a:t>
            </a:r>
            <a:r>
              <a:rPr lang="zh-TW" altLang="zh-TW" dirty="0" smtClean="0">
                <a:latin typeface="+mj-ea"/>
                <a:ea typeface="+mj-ea"/>
              </a:rPr>
              <a:t>，轉換成可以被人們所理解的</a:t>
            </a:r>
            <a:r>
              <a:rPr lang="zh-TW" altLang="zh-TW" b="1" dirty="0" smtClean="0">
                <a:latin typeface="+mj-ea"/>
                <a:ea typeface="+mj-ea"/>
              </a:rPr>
              <a:t>概念</a:t>
            </a:r>
            <a:r>
              <a:rPr lang="zh-TW" altLang="zh-TW" dirty="0" smtClean="0">
                <a:latin typeface="+mj-ea"/>
                <a:ea typeface="+mj-ea"/>
              </a:rPr>
              <a:t>，這個將現象轉換成概念的過程，稱之為</a:t>
            </a:r>
            <a:r>
              <a:rPr lang="zh-TW" altLang="zh-TW" b="1" dirty="0" smtClean="0">
                <a:latin typeface="+mj-ea"/>
                <a:ea typeface="+mj-ea"/>
              </a:rPr>
              <a:t>概念化</a:t>
            </a:r>
            <a:r>
              <a:rPr lang="en-US" altLang="zh-TW" dirty="0" smtClean="0">
                <a:latin typeface="+mj-ea"/>
                <a:ea typeface="+mj-ea"/>
              </a:rPr>
              <a:t>(conceptualization)</a:t>
            </a:r>
            <a:endParaRPr lang="zh-TW" altLang="zh-TW" dirty="0" smtClean="0">
              <a:latin typeface="+mj-ea"/>
              <a:ea typeface="+mj-ea"/>
            </a:endParaRPr>
          </a:p>
          <a:p>
            <a:r>
              <a:rPr lang="zh-TW" altLang="zh-TW" dirty="0" smtClean="0">
                <a:latin typeface="+mj-ea"/>
                <a:ea typeface="+mj-ea"/>
              </a:rPr>
              <a:t>進一步的，這些概念還要能夠</a:t>
            </a:r>
            <a:r>
              <a:rPr lang="zh-TW" altLang="en-US" dirty="0" smtClean="0">
                <a:latin typeface="+mj-ea"/>
                <a:ea typeface="+mj-ea"/>
              </a:rPr>
              <a:t>被</a:t>
            </a:r>
            <a:r>
              <a:rPr lang="zh-TW" altLang="zh-TW" dirty="0" smtClean="0">
                <a:latin typeface="+mj-ea"/>
                <a:ea typeface="+mj-ea"/>
              </a:rPr>
              <a:t>具體的</a:t>
            </a:r>
            <a:r>
              <a:rPr lang="zh-TW" altLang="zh-TW" b="1" dirty="0" smtClean="0">
                <a:latin typeface="+mj-ea"/>
                <a:ea typeface="+mj-ea"/>
              </a:rPr>
              <a:t>觀察</a:t>
            </a:r>
            <a:r>
              <a:rPr lang="zh-TW" altLang="zh-TW" dirty="0" smtClean="0">
                <a:latin typeface="+mj-ea"/>
                <a:ea typeface="+mj-ea"/>
              </a:rPr>
              <a:t>與</a:t>
            </a:r>
            <a:r>
              <a:rPr lang="zh-TW" altLang="zh-TW" b="1" dirty="0" smtClean="0">
                <a:latin typeface="+mj-ea"/>
                <a:ea typeface="+mj-ea"/>
              </a:rPr>
              <a:t>測量</a:t>
            </a:r>
            <a:r>
              <a:rPr lang="zh-TW" altLang="zh-TW" dirty="0" smtClean="0">
                <a:latin typeface="+mj-ea"/>
                <a:ea typeface="+mj-ea"/>
              </a:rPr>
              <a:t>，因此就必須將概念進行</a:t>
            </a:r>
            <a:r>
              <a:rPr lang="zh-TW" altLang="zh-TW" b="1" dirty="0" smtClean="0">
                <a:latin typeface="+mj-ea"/>
                <a:ea typeface="+mj-ea"/>
              </a:rPr>
              <a:t>變</a:t>
            </a:r>
            <a:r>
              <a:rPr lang="zh-TW" altLang="en-US" b="1" dirty="0" smtClean="0">
                <a:latin typeface="+mj-ea"/>
                <a:ea typeface="+mj-ea"/>
              </a:rPr>
              <a:t>數</a:t>
            </a:r>
            <a:r>
              <a:rPr lang="zh-TW" altLang="zh-TW" b="1" dirty="0" smtClean="0">
                <a:latin typeface="+mj-ea"/>
                <a:ea typeface="+mj-ea"/>
              </a:rPr>
              <a:t>化</a:t>
            </a:r>
            <a:r>
              <a:rPr lang="zh-TW" altLang="zh-TW" dirty="0" smtClean="0">
                <a:latin typeface="+mj-ea"/>
                <a:ea typeface="+mj-ea"/>
              </a:rPr>
              <a:t>的轉換。</a:t>
            </a:r>
            <a:endParaRPr lang="en-US" altLang="zh-TW" dirty="0" smtClean="0">
              <a:latin typeface="+mj-ea"/>
              <a:ea typeface="+mj-ea"/>
            </a:endParaRPr>
          </a:p>
          <a:p>
            <a:r>
              <a:rPr lang="zh-TW" altLang="zh-TW" b="1" dirty="0" smtClean="0">
                <a:latin typeface="+mj-ea"/>
                <a:ea typeface="+mj-ea"/>
              </a:rPr>
              <a:t>概念化</a:t>
            </a:r>
            <a:r>
              <a:rPr lang="zh-TW" altLang="zh-TW" dirty="0" smtClean="0">
                <a:latin typeface="+mj-ea"/>
                <a:ea typeface="+mj-ea"/>
              </a:rPr>
              <a:t>與</a:t>
            </a:r>
            <a:r>
              <a:rPr lang="zh-TW" altLang="zh-TW" b="1" dirty="0" smtClean="0">
                <a:latin typeface="+mj-ea"/>
                <a:ea typeface="+mj-ea"/>
              </a:rPr>
              <a:t>變</a:t>
            </a:r>
            <a:r>
              <a:rPr lang="zh-TW" altLang="en-US" b="1" dirty="0" smtClean="0">
                <a:latin typeface="+mj-ea"/>
                <a:ea typeface="+mj-ea"/>
              </a:rPr>
              <a:t>數</a:t>
            </a:r>
            <a:r>
              <a:rPr lang="zh-TW" altLang="zh-TW" b="1" dirty="0" smtClean="0">
                <a:latin typeface="+mj-ea"/>
                <a:ea typeface="+mj-ea"/>
              </a:rPr>
              <a:t>化</a:t>
            </a:r>
            <a:r>
              <a:rPr lang="zh-TW" altLang="zh-TW" dirty="0" smtClean="0">
                <a:latin typeface="+mj-ea"/>
                <a:ea typeface="+mj-ea"/>
              </a:rPr>
              <a:t>是從事量化研究的重要起點。</a:t>
            </a:r>
          </a:p>
          <a:p>
            <a:endParaRPr lang="zh-TW"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概念化過程</a:t>
            </a:r>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32</a:t>
            </a:fld>
            <a:endParaRPr lang="zh-TW" altLang="en-US"/>
          </a:p>
        </p:txBody>
      </p:sp>
      <p:sp>
        <p:nvSpPr>
          <p:cNvPr id="5" name="內容版面配置區 4"/>
          <p:cNvSpPr>
            <a:spLocks noGrp="1"/>
          </p:cNvSpPr>
          <p:nvPr>
            <p:ph sz="quarter" idx="1"/>
          </p:nvPr>
        </p:nvSpPr>
        <p:spPr/>
        <p:txBody>
          <a:bodyPr/>
          <a:lstStyle/>
          <a:p>
            <a:endParaRPr lang="en-US" altLang="zh-TW" dirty="0" smtClean="0"/>
          </a:p>
          <a:p>
            <a:pPr>
              <a:buNone/>
            </a:pPr>
            <a:endParaRPr lang="en-US" altLang="zh-TW" dirty="0" smtClean="0"/>
          </a:p>
          <a:p>
            <a:r>
              <a:rPr lang="zh-TW" altLang="zh-TW" sz="2800" dirty="0" smtClean="0">
                <a:latin typeface="+mj-ea"/>
                <a:ea typeface="+mj-ea"/>
              </a:rPr>
              <a:t>概念雖然是人類認知思考的產物，但是他的內涵是由</a:t>
            </a:r>
            <a:r>
              <a:rPr lang="zh-TW" altLang="zh-TW" sz="2800" dirty="0" smtClean="0">
                <a:solidFill>
                  <a:srgbClr val="C00000"/>
                </a:solidFill>
                <a:latin typeface="+mj-ea"/>
                <a:ea typeface="+mj-ea"/>
              </a:rPr>
              <a:t>外在客觀物</a:t>
            </a:r>
            <a:r>
              <a:rPr lang="zh-TW" altLang="en-US" sz="2800" dirty="0" smtClean="0">
                <a:solidFill>
                  <a:srgbClr val="C00000"/>
                </a:solidFill>
                <a:latin typeface="+mj-ea"/>
                <a:ea typeface="+mj-ea"/>
              </a:rPr>
              <a:t>理</a:t>
            </a:r>
            <a:r>
              <a:rPr lang="zh-TW" altLang="zh-TW" sz="2800" dirty="0" smtClean="0">
                <a:solidFill>
                  <a:srgbClr val="C00000"/>
                </a:solidFill>
                <a:latin typeface="+mj-ea"/>
                <a:ea typeface="+mj-ea"/>
              </a:rPr>
              <a:t>世界</a:t>
            </a:r>
            <a:r>
              <a:rPr lang="zh-TW" altLang="zh-TW" sz="2800" dirty="0" smtClean="0">
                <a:latin typeface="+mj-ea"/>
                <a:ea typeface="+mj-ea"/>
              </a:rPr>
              <a:t>的性質所決定，因此，概念的實質內涵及其根源</a:t>
            </a:r>
            <a:r>
              <a:rPr lang="zh-TW" altLang="zh-TW" sz="2800" dirty="0" smtClean="0">
                <a:solidFill>
                  <a:srgbClr val="C00000"/>
                </a:solidFill>
                <a:latin typeface="+mj-ea"/>
                <a:ea typeface="+mj-ea"/>
              </a:rPr>
              <a:t>不是心理歷程</a:t>
            </a:r>
            <a:r>
              <a:rPr lang="zh-TW" altLang="zh-TW" sz="2800" dirty="0" smtClean="0">
                <a:latin typeface="+mj-ea"/>
                <a:ea typeface="+mj-ea"/>
              </a:rPr>
              <a:t>，而是常常來自</a:t>
            </a:r>
            <a:r>
              <a:rPr lang="zh-TW" altLang="zh-TW" sz="2800" dirty="0" smtClean="0">
                <a:solidFill>
                  <a:srgbClr val="C00000"/>
                </a:solidFill>
                <a:latin typeface="+mj-ea"/>
                <a:ea typeface="+mj-ea"/>
              </a:rPr>
              <a:t>個人的經驗</a:t>
            </a:r>
            <a:r>
              <a:rPr lang="zh-TW" altLang="zh-TW" sz="2800" dirty="0" smtClean="0">
                <a:latin typeface="+mj-ea"/>
                <a:ea typeface="+mj-ea"/>
              </a:rPr>
              <a:t>及</a:t>
            </a:r>
            <a:r>
              <a:rPr lang="zh-TW" altLang="en-US" sz="2800" dirty="0" smtClean="0">
                <a:solidFill>
                  <a:srgbClr val="C00000"/>
                </a:solidFill>
                <a:latin typeface="+mj-ea"/>
                <a:ea typeface="+mj-ea"/>
              </a:rPr>
              <a:t>直接</a:t>
            </a:r>
            <a:r>
              <a:rPr lang="zh-TW" altLang="zh-TW" sz="2800" dirty="0" smtClean="0">
                <a:solidFill>
                  <a:srgbClr val="C00000"/>
                </a:solidFill>
                <a:latin typeface="+mj-ea"/>
                <a:ea typeface="+mj-ea"/>
              </a:rPr>
              <a:t>觀察</a:t>
            </a:r>
            <a:r>
              <a:rPr lang="zh-TW" altLang="zh-TW" sz="2800" dirty="0" smtClean="0">
                <a:latin typeface="+mj-ea"/>
                <a:ea typeface="+mj-ea"/>
              </a:rPr>
              <a:t>，然後透過人類的認知解釋而產生意義。</a:t>
            </a:r>
            <a:endParaRPr lang="zh-TW" altLang="en-US" sz="2800" dirty="0">
              <a:latin typeface="+mj-ea"/>
              <a:ea typeface="+mj-ea"/>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049" name="Object 1"/>
          <p:cNvGraphicFramePr>
            <a:graphicFrameLocks noChangeAspect="1"/>
          </p:cNvGraphicFramePr>
          <p:nvPr/>
        </p:nvGraphicFramePr>
        <p:xfrm>
          <a:off x="683568" y="1556792"/>
          <a:ext cx="7640524" cy="1140647"/>
        </p:xfrm>
        <a:graphic>
          <a:graphicData uri="http://schemas.openxmlformats.org/presentationml/2006/ole">
            <mc:AlternateContent xmlns:mc="http://schemas.openxmlformats.org/markup-compatibility/2006">
              <mc:Choice xmlns:v="urn:schemas-microsoft-com:vml" Requires="v">
                <p:oleObj spid="_x0000_s1068" name="Visio" r:id="rId3" imgW="4019038" imgH="599130" progId="Visio.Drawing.11">
                  <p:embed/>
                </p:oleObj>
              </mc:Choice>
              <mc:Fallback>
                <p:oleObj name="Visio" r:id="rId3" imgW="4019038" imgH="599130" progId="Visio.Drawing.1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1556792"/>
                        <a:ext cx="7640524" cy="11406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051" name="Object 3"/>
          <p:cNvGraphicFramePr>
            <a:graphicFrameLocks noChangeAspect="1"/>
          </p:cNvGraphicFramePr>
          <p:nvPr/>
        </p:nvGraphicFramePr>
        <p:xfrm>
          <a:off x="755576" y="5013176"/>
          <a:ext cx="7717429" cy="1152128"/>
        </p:xfrm>
        <a:graphic>
          <a:graphicData uri="http://schemas.openxmlformats.org/presentationml/2006/ole">
            <mc:AlternateContent xmlns:mc="http://schemas.openxmlformats.org/markup-compatibility/2006">
              <mc:Choice xmlns:v="urn:schemas-microsoft-com:vml" Requires="v">
                <p:oleObj spid="_x0000_s1069" name="Visio" r:id="rId5" imgW="4019038" imgH="599130" progId="Visio.Drawing.11">
                  <p:embed/>
                </p:oleObj>
              </mc:Choice>
              <mc:Fallback>
                <p:oleObj name="Visio" r:id="rId5" imgW="4019038" imgH="599130" progId="Visio.Drawing.11">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5013176"/>
                        <a:ext cx="7717429" cy="11521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構念</a:t>
            </a:r>
            <a:r>
              <a:rPr lang="en-US" altLang="zh-TW" dirty="0" smtClean="0"/>
              <a:t>(construct)</a:t>
            </a:r>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33</a:t>
            </a:fld>
            <a:endParaRPr lang="zh-TW" altLang="en-US"/>
          </a:p>
        </p:txBody>
      </p:sp>
      <p:sp>
        <p:nvSpPr>
          <p:cNvPr id="5" name="內容版面配置區 4"/>
          <p:cNvSpPr>
            <a:spLocks noGrp="1"/>
          </p:cNvSpPr>
          <p:nvPr>
            <p:ph sz="quarter" idx="1"/>
          </p:nvPr>
        </p:nvSpPr>
        <p:spPr/>
        <p:txBody>
          <a:bodyPr>
            <a:normAutofit/>
          </a:bodyPr>
          <a:lstStyle/>
          <a:p>
            <a:r>
              <a:rPr lang="zh-TW" altLang="zh-TW" sz="2800" dirty="0" smtClean="0">
                <a:latin typeface="+mj-ea"/>
                <a:ea typeface="+mj-ea"/>
              </a:rPr>
              <a:t>另外一個與概念相似的名詞是</a:t>
            </a:r>
            <a:r>
              <a:rPr lang="zh-TW" altLang="zh-TW" sz="2800" b="1" dirty="0" smtClean="0">
                <a:latin typeface="+mj-ea"/>
                <a:ea typeface="+mj-ea"/>
              </a:rPr>
              <a:t>構念</a:t>
            </a:r>
            <a:r>
              <a:rPr lang="en-US" altLang="zh-TW" sz="2800" b="1" dirty="0" smtClean="0">
                <a:latin typeface="+mj-ea"/>
                <a:ea typeface="+mj-ea"/>
              </a:rPr>
              <a:t>(construct)</a:t>
            </a:r>
            <a:r>
              <a:rPr lang="zh-TW" altLang="zh-TW" sz="2800" dirty="0" smtClean="0">
                <a:latin typeface="+mj-ea"/>
                <a:ea typeface="+mj-ea"/>
              </a:rPr>
              <a:t>，構念的基本性質及功能與概念相似，所不同是</a:t>
            </a:r>
            <a:r>
              <a:rPr lang="zh-TW" altLang="zh-TW" sz="2800" b="1" dirty="0" smtClean="0">
                <a:latin typeface="+mj-ea"/>
                <a:ea typeface="+mj-ea"/>
              </a:rPr>
              <a:t>產生的過程</a:t>
            </a:r>
            <a:r>
              <a:rPr lang="zh-TW" altLang="zh-TW" sz="2800" dirty="0" smtClean="0">
                <a:latin typeface="+mj-ea"/>
                <a:ea typeface="+mj-ea"/>
              </a:rPr>
              <a:t>，一般而言，對於</a:t>
            </a:r>
            <a:r>
              <a:rPr lang="zh-TW" altLang="zh-TW" sz="2800" dirty="0" smtClean="0">
                <a:solidFill>
                  <a:srgbClr val="C00000"/>
                </a:solidFill>
                <a:latin typeface="+mj-ea"/>
                <a:ea typeface="+mj-ea"/>
              </a:rPr>
              <a:t>抽象的心理特質</a:t>
            </a:r>
            <a:r>
              <a:rPr lang="zh-TW" altLang="zh-TW" sz="2800" dirty="0" smtClean="0">
                <a:latin typeface="+mj-ea"/>
                <a:ea typeface="+mj-ea"/>
              </a:rPr>
              <a:t>，無法透過客觀現實世界直接觀察，而須藉由</a:t>
            </a:r>
            <a:r>
              <a:rPr lang="zh-TW" altLang="zh-TW" sz="2800" dirty="0" smtClean="0">
                <a:solidFill>
                  <a:srgbClr val="C00000"/>
                </a:solidFill>
                <a:latin typeface="+mj-ea"/>
                <a:ea typeface="+mj-ea"/>
              </a:rPr>
              <a:t>理論</a:t>
            </a:r>
            <a:r>
              <a:rPr lang="zh-TW" altLang="zh-TW" sz="2800" dirty="0" smtClean="0">
                <a:latin typeface="+mj-ea"/>
                <a:ea typeface="+mj-ea"/>
              </a:rPr>
              <a:t>或</a:t>
            </a:r>
            <a:r>
              <a:rPr lang="zh-TW" altLang="zh-TW" sz="2800" dirty="0" smtClean="0">
                <a:solidFill>
                  <a:srgbClr val="C00000"/>
                </a:solidFill>
                <a:latin typeface="+mj-ea"/>
                <a:ea typeface="+mj-ea"/>
              </a:rPr>
              <a:t>間接觀察</a:t>
            </a:r>
            <a:r>
              <a:rPr lang="zh-TW" altLang="zh-TW" sz="2800" dirty="0" smtClean="0">
                <a:latin typeface="+mj-ea"/>
                <a:ea typeface="+mj-ea"/>
              </a:rPr>
              <a:t>推導得出，此時，被研究的心理特質稱為構念。</a:t>
            </a:r>
            <a:endParaRPr lang="zh-TW" altLang="en-US" sz="2800" dirty="0">
              <a:latin typeface="+mj-ea"/>
              <a:ea typeface="+mj-ea"/>
            </a:endParaRPr>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0241" name="Object 1"/>
          <p:cNvGraphicFramePr>
            <a:graphicFrameLocks noChangeAspect="1"/>
          </p:cNvGraphicFramePr>
          <p:nvPr/>
        </p:nvGraphicFramePr>
        <p:xfrm>
          <a:off x="971600" y="4221088"/>
          <a:ext cx="7235090" cy="1080120"/>
        </p:xfrm>
        <a:graphic>
          <a:graphicData uri="http://schemas.openxmlformats.org/presentationml/2006/ole">
            <mc:AlternateContent xmlns:mc="http://schemas.openxmlformats.org/markup-compatibility/2006">
              <mc:Choice xmlns:v="urn:schemas-microsoft-com:vml" Requires="v">
                <p:oleObj spid="_x0000_s2092" name="Visio" r:id="rId3" imgW="4019038" imgH="599130" progId="Visio.Drawing.11">
                  <p:embed/>
                </p:oleObj>
              </mc:Choice>
              <mc:Fallback>
                <p:oleObj name="Visio" r:id="rId3" imgW="4019038" imgH="599130" progId="Visio.Drawing.1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4221088"/>
                        <a:ext cx="7235090" cy="10801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0243" name="Object 3"/>
          <p:cNvGraphicFramePr>
            <a:graphicFrameLocks noChangeAspect="1"/>
          </p:cNvGraphicFramePr>
          <p:nvPr/>
        </p:nvGraphicFramePr>
        <p:xfrm>
          <a:off x="971600" y="5445224"/>
          <a:ext cx="7235090" cy="1080120"/>
        </p:xfrm>
        <a:graphic>
          <a:graphicData uri="http://schemas.openxmlformats.org/presentationml/2006/ole">
            <mc:AlternateContent xmlns:mc="http://schemas.openxmlformats.org/markup-compatibility/2006">
              <mc:Choice xmlns:v="urn:schemas-microsoft-com:vml" Requires="v">
                <p:oleObj spid="_x0000_s2093" name="Visio" r:id="rId5" imgW="4019038" imgH="599130" progId="Visio.Drawing.11">
                  <p:embed/>
                </p:oleObj>
              </mc:Choice>
              <mc:Fallback>
                <p:oleObj name="Visio" r:id="rId5" imgW="4019038" imgH="599130" progId="Visio.Drawing.11">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5445224"/>
                        <a:ext cx="7235090" cy="10801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514350" indent="-514350"/>
            <a:r>
              <a:rPr lang="zh-TW" altLang="en-US" b="1" dirty="0" smtClean="0"/>
              <a:t>變數化</a:t>
            </a:r>
            <a:endParaRPr lang="en-US" altLang="zh-TW" b="1" dirty="0" smtClean="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34</a:t>
            </a:fld>
            <a:endParaRPr lang="zh-TW" altLang="en-US"/>
          </a:p>
        </p:txBody>
      </p:sp>
      <p:sp>
        <p:nvSpPr>
          <p:cNvPr id="5" name="內容版面配置區 4"/>
          <p:cNvSpPr>
            <a:spLocks noGrp="1"/>
          </p:cNvSpPr>
          <p:nvPr>
            <p:ph sz="quarter" idx="1"/>
          </p:nvPr>
        </p:nvSpPr>
        <p:spPr/>
        <p:txBody>
          <a:bodyPr/>
          <a:lstStyle/>
          <a:p>
            <a:r>
              <a:rPr lang="zh-TW" altLang="zh-TW" dirty="0" smtClean="0">
                <a:latin typeface="+mj-ea"/>
                <a:ea typeface="+mj-ea"/>
              </a:rPr>
              <a:t>不論是概念還是構念，科學的研究必須針對這些概念或構念進行實際</a:t>
            </a:r>
            <a:r>
              <a:rPr lang="zh-TW" altLang="zh-TW" b="1" dirty="0" smtClean="0">
                <a:latin typeface="+mj-ea"/>
                <a:ea typeface="+mj-ea"/>
              </a:rPr>
              <a:t>觀察</a:t>
            </a:r>
            <a:r>
              <a:rPr lang="zh-TW" altLang="zh-TW" dirty="0" smtClean="0">
                <a:latin typeface="+mj-ea"/>
                <a:ea typeface="+mj-ea"/>
              </a:rPr>
              <a:t>或</a:t>
            </a:r>
            <a:r>
              <a:rPr lang="zh-TW" altLang="zh-TW" b="1" dirty="0" smtClean="0">
                <a:latin typeface="+mj-ea"/>
                <a:ea typeface="+mj-ea"/>
              </a:rPr>
              <a:t>測量</a:t>
            </a:r>
            <a:r>
              <a:rPr lang="zh-TW" altLang="zh-TW" dirty="0" smtClean="0">
                <a:latin typeface="+mj-ea"/>
                <a:ea typeface="+mj-ea"/>
              </a:rPr>
              <a:t>，並利用觀察與測量的結果來進行分析，此一過程可以稱之為</a:t>
            </a:r>
            <a:r>
              <a:rPr lang="zh-TW" altLang="zh-TW" b="1" dirty="0" smtClean="0">
                <a:latin typeface="+mj-ea"/>
                <a:ea typeface="+mj-ea"/>
              </a:rPr>
              <a:t>變</a:t>
            </a:r>
            <a:r>
              <a:rPr lang="zh-TW" altLang="en-US" b="1" dirty="0" smtClean="0">
                <a:latin typeface="+mj-ea"/>
                <a:ea typeface="+mj-ea"/>
              </a:rPr>
              <a:t>數</a:t>
            </a:r>
            <a:r>
              <a:rPr lang="zh-TW" altLang="zh-TW" b="1" dirty="0" smtClean="0">
                <a:latin typeface="+mj-ea"/>
                <a:ea typeface="+mj-ea"/>
              </a:rPr>
              <a:t>化</a:t>
            </a:r>
            <a:r>
              <a:rPr lang="zh-TW" altLang="zh-TW" dirty="0" smtClean="0">
                <a:latin typeface="+mj-ea"/>
                <a:ea typeface="+mj-ea"/>
              </a:rPr>
              <a:t>。</a:t>
            </a:r>
            <a:endParaRPr lang="zh-TW" altLang="en-US" dirty="0">
              <a:latin typeface="+mj-ea"/>
              <a:ea typeface="+mj-ea"/>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514350" indent="-514350"/>
            <a:r>
              <a:rPr lang="zh-TW" altLang="en-US" b="1" dirty="0" smtClean="0"/>
              <a:t>變數</a:t>
            </a:r>
            <a:r>
              <a:rPr lang="en-US" altLang="zh-TW" dirty="0" smtClean="0"/>
              <a:t>(variable)</a:t>
            </a:r>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35</a:t>
            </a:fld>
            <a:endParaRPr lang="zh-TW" altLang="en-US"/>
          </a:p>
        </p:txBody>
      </p:sp>
      <p:sp>
        <p:nvSpPr>
          <p:cNvPr id="5" name="內容版面配置區 4"/>
          <p:cNvSpPr>
            <a:spLocks noGrp="1"/>
          </p:cNvSpPr>
          <p:nvPr>
            <p:ph sz="quarter" idx="1"/>
          </p:nvPr>
        </p:nvSpPr>
        <p:spPr>
          <a:xfrm>
            <a:off x="457200" y="1600200"/>
            <a:ext cx="8435280" cy="4686320"/>
          </a:xfrm>
        </p:spPr>
        <p:txBody>
          <a:bodyPr>
            <a:noAutofit/>
          </a:bodyPr>
          <a:lstStyle/>
          <a:p>
            <a:r>
              <a:rPr lang="zh-TW" altLang="zh-TW" sz="2800" dirty="0" smtClean="0">
                <a:latin typeface="+mj-ea"/>
                <a:ea typeface="+mj-ea"/>
              </a:rPr>
              <a:t>在量化研究中，變</a:t>
            </a:r>
            <a:r>
              <a:rPr lang="zh-TW" altLang="en-US" sz="2800" dirty="0" smtClean="0">
                <a:latin typeface="+mj-ea"/>
                <a:ea typeface="+mj-ea"/>
              </a:rPr>
              <a:t>數</a:t>
            </a:r>
            <a:r>
              <a:rPr lang="zh-TW" altLang="zh-TW" sz="2800" dirty="0" smtClean="0">
                <a:latin typeface="+mj-ea"/>
                <a:ea typeface="+mj-ea"/>
              </a:rPr>
              <a:t>可以說是最基本的元素，而</a:t>
            </a:r>
            <a:r>
              <a:rPr lang="zh-TW" altLang="zh-TW" sz="2800" b="1" dirty="0" smtClean="0">
                <a:latin typeface="+mj-ea"/>
                <a:ea typeface="+mj-ea"/>
              </a:rPr>
              <a:t>將不同變</a:t>
            </a:r>
            <a:r>
              <a:rPr lang="zh-TW" altLang="en-US" sz="2800" b="1" dirty="0" smtClean="0">
                <a:latin typeface="+mj-ea"/>
                <a:ea typeface="+mj-ea"/>
              </a:rPr>
              <a:t>數</a:t>
            </a:r>
            <a:r>
              <a:rPr lang="zh-TW" altLang="zh-TW" sz="2800" b="1" dirty="0" smtClean="0">
                <a:latin typeface="+mj-ea"/>
                <a:ea typeface="+mj-ea"/>
              </a:rPr>
              <a:t>加以連結的概念</a:t>
            </a:r>
            <a:r>
              <a:rPr lang="zh-TW" altLang="zh-TW" sz="2800" dirty="0" smtClean="0">
                <a:latin typeface="+mj-ea"/>
                <a:ea typeface="+mj-ea"/>
              </a:rPr>
              <a:t>則是</a:t>
            </a:r>
            <a:r>
              <a:rPr lang="zh-TW" altLang="zh-TW" sz="2800" b="1" dirty="0" smtClean="0">
                <a:latin typeface="+mj-ea"/>
                <a:ea typeface="+mj-ea"/>
              </a:rPr>
              <a:t>假設</a:t>
            </a:r>
            <a:r>
              <a:rPr lang="en-US" altLang="zh-TW" sz="2800" b="1" dirty="0" smtClean="0">
                <a:latin typeface="+mj-ea"/>
                <a:ea typeface="+mj-ea"/>
              </a:rPr>
              <a:t>(hypothesis)</a:t>
            </a:r>
            <a:r>
              <a:rPr lang="zh-TW" altLang="en-US" sz="2800" dirty="0" smtClean="0">
                <a:latin typeface="+mj-ea"/>
                <a:ea typeface="+mj-ea"/>
              </a:rPr>
              <a:t>。</a:t>
            </a:r>
            <a:endParaRPr lang="en-US" altLang="zh-TW" sz="2800" dirty="0" smtClean="0">
              <a:latin typeface="+mj-ea"/>
              <a:ea typeface="+mj-ea"/>
            </a:endParaRPr>
          </a:p>
          <a:p>
            <a:r>
              <a:rPr lang="zh-TW" altLang="zh-TW" sz="2800" dirty="0" smtClean="0">
                <a:latin typeface="+mj-ea"/>
                <a:ea typeface="+mj-ea"/>
              </a:rPr>
              <a:t>所謂</a:t>
            </a:r>
            <a:r>
              <a:rPr lang="zh-TW" altLang="zh-TW" sz="2800" b="1" dirty="0" smtClean="0">
                <a:latin typeface="+mj-ea"/>
                <a:ea typeface="+mj-ea"/>
              </a:rPr>
              <a:t>變</a:t>
            </a:r>
            <a:r>
              <a:rPr lang="zh-TW" altLang="en-US" sz="2800" b="1" dirty="0" smtClean="0">
                <a:latin typeface="+mj-ea"/>
                <a:ea typeface="+mj-ea"/>
              </a:rPr>
              <a:t>數</a:t>
            </a:r>
            <a:r>
              <a:rPr lang="en-US" altLang="zh-TW" sz="2800" dirty="0" smtClean="0">
                <a:latin typeface="+mj-ea"/>
                <a:ea typeface="+mj-ea"/>
              </a:rPr>
              <a:t>(variable)</a:t>
            </a:r>
            <a:r>
              <a:rPr lang="zh-TW" altLang="zh-TW" sz="2800" dirty="0" smtClean="0">
                <a:latin typeface="+mj-ea"/>
                <a:ea typeface="+mj-ea"/>
              </a:rPr>
              <a:t>，是用以表現被研究對象的某一</a:t>
            </a:r>
            <a:r>
              <a:rPr lang="zh-TW" altLang="zh-TW" sz="2800" u="sng" dirty="0" smtClean="0">
                <a:latin typeface="+mj-ea"/>
                <a:ea typeface="+mj-ea"/>
              </a:rPr>
              <a:t>屬性</a:t>
            </a:r>
            <a:r>
              <a:rPr lang="zh-TW" altLang="zh-TW" sz="2800" dirty="0" smtClean="0">
                <a:latin typeface="+mj-ea"/>
                <a:ea typeface="+mj-ea"/>
              </a:rPr>
              <a:t>、</a:t>
            </a:r>
            <a:r>
              <a:rPr lang="zh-TW" altLang="zh-TW" sz="2800" u="sng" dirty="0" smtClean="0">
                <a:latin typeface="+mj-ea"/>
                <a:ea typeface="+mj-ea"/>
              </a:rPr>
              <a:t>概念</a:t>
            </a:r>
            <a:r>
              <a:rPr lang="zh-TW" altLang="zh-TW" sz="2800" dirty="0" smtClean="0">
                <a:latin typeface="+mj-ea"/>
                <a:ea typeface="+mj-ea"/>
              </a:rPr>
              <a:t>或</a:t>
            </a:r>
            <a:r>
              <a:rPr lang="zh-TW" altLang="zh-TW" sz="2800" u="sng" dirty="0" smtClean="0">
                <a:latin typeface="+mj-ea"/>
                <a:ea typeface="+mj-ea"/>
              </a:rPr>
              <a:t>構念</a:t>
            </a:r>
            <a:r>
              <a:rPr lang="zh-TW" altLang="zh-TW" sz="2800" dirty="0" smtClean="0">
                <a:latin typeface="+mj-ea"/>
                <a:ea typeface="+mj-ea"/>
              </a:rPr>
              <a:t>，因</a:t>
            </a:r>
            <a:r>
              <a:rPr lang="zh-TW" altLang="en-US" sz="2800" dirty="0" smtClean="0">
                <a:latin typeface="+mj-ea"/>
                <a:ea typeface="+mj-ea"/>
              </a:rPr>
              <a:t>時</a:t>
            </a:r>
            <a:r>
              <a:rPr lang="zh-TW" altLang="zh-TW" sz="2800" dirty="0" smtClean="0">
                <a:latin typeface="+mj-ea"/>
                <a:ea typeface="+mj-ea"/>
              </a:rPr>
              <a:t>地人物不同，而在</a:t>
            </a:r>
            <a:r>
              <a:rPr lang="zh-TW" altLang="zh-TW" sz="2800" b="1" dirty="0" smtClean="0">
                <a:latin typeface="+mj-ea"/>
                <a:ea typeface="+mj-ea"/>
              </a:rPr>
              <a:t>質</a:t>
            </a:r>
            <a:r>
              <a:rPr lang="en-US" altLang="zh-TW" sz="2800" b="1" dirty="0" smtClean="0">
                <a:latin typeface="+mj-ea"/>
                <a:ea typeface="+mj-ea"/>
              </a:rPr>
              <a:t>(quality)</a:t>
            </a:r>
            <a:r>
              <a:rPr lang="zh-TW" altLang="zh-TW" sz="2800" dirty="0" smtClean="0">
                <a:latin typeface="+mj-ea"/>
                <a:ea typeface="+mj-ea"/>
              </a:rPr>
              <a:t>或</a:t>
            </a:r>
            <a:r>
              <a:rPr lang="zh-TW" altLang="zh-TW" sz="2800" b="1" dirty="0" smtClean="0">
                <a:latin typeface="+mj-ea"/>
                <a:ea typeface="+mj-ea"/>
              </a:rPr>
              <a:t>量</a:t>
            </a:r>
            <a:r>
              <a:rPr lang="en-US" altLang="zh-TW" sz="2800" b="1" dirty="0" smtClean="0">
                <a:latin typeface="+mj-ea"/>
                <a:ea typeface="+mj-ea"/>
              </a:rPr>
              <a:t>(quantity)</a:t>
            </a:r>
            <a:r>
              <a:rPr lang="zh-TW" altLang="zh-TW" sz="2800" dirty="0" smtClean="0">
                <a:latin typeface="+mj-ea"/>
                <a:ea typeface="+mj-ea"/>
              </a:rPr>
              <a:t>上的變化或個別差異。</a:t>
            </a:r>
            <a:endParaRPr lang="en-US" altLang="zh-TW" sz="2800" dirty="0" smtClean="0">
              <a:latin typeface="+mj-ea"/>
              <a:ea typeface="+mj-ea"/>
            </a:endParaRPr>
          </a:p>
          <a:p>
            <a:r>
              <a:rPr lang="zh-TW" altLang="zh-TW" sz="2800" dirty="0" smtClean="0">
                <a:latin typeface="+mj-ea"/>
                <a:ea typeface="+mj-ea"/>
              </a:rPr>
              <a:t>質的變化是指當變</a:t>
            </a:r>
            <a:r>
              <a:rPr lang="zh-TW" altLang="en-US" sz="2800" dirty="0" smtClean="0">
                <a:latin typeface="+mj-ea"/>
                <a:ea typeface="+mj-ea"/>
              </a:rPr>
              <a:t>數</a:t>
            </a:r>
            <a:r>
              <a:rPr lang="zh-TW" altLang="zh-TW" sz="2800" dirty="0" smtClean="0">
                <a:latin typeface="+mj-ea"/>
                <a:ea typeface="+mj-ea"/>
              </a:rPr>
              <a:t>所反應的屬性內涵是屬於</a:t>
            </a:r>
            <a:r>
              <a:rPr lang="zh-TW" altLang="zh-TW" sz="2800" dirty="0" smtClean="0">
                <a:solidFill>
                  <a:srgbClr val="C00000"/>
                </a:solidFill>
                <a:latin typeface="+mj-ea"/>
                <a:ea typeface="+mj-ea"/>
              </a:rPr>
              <a:t>類別的差異</a:t>
            </a:r>
            <a:r>
              <a:rPr lang="zh-TW" altLang="zh-TW" sz="2800" dirty="0" smtClean="0">
                <a:latin typeface="+mj-ea"/>
                <a:ea typeface="+mj-ea"/>
              </a:rPr>
              <a:t>，例</a:t>
            </a:r>
            <a:r>
              <a:rPr lang="zh-TW" altLang="en-US" sz="2800" dirty="0" smtClean="0">
                <a:latin typeface="+mj-ea"/>
                <a:ea typeface="+mj-ea"/>
              </a:rPr>
              <a:t>：</a:t>
            </a:r>
            <a:r>
              <a:rPr lang="zh-TW" altLang="zh-TW" sz="2800" dirty="0" smtClean="0">
                <a:latin typeface="+mj-ea"/>
                <a:ea typeface="+mj-ea"/>
              </a:rPr>
              <a:t>宗教信仰類型</a:t>
            </a:r>
            <a:r>
              <a:rPr lang="zh-TW" altLang="zh-TW" sz="2800" dirty="0" smtClean="0">
                <a:latin typeface="+mj-ea"/>
              </a:rPr>
              <a:t>。</a:t>
            </a:r>
            <a:endParaRPr lang="en-US" altLang="zh-TW" sz="2800" dirty="0" smtClean="0">
              <a:latin typeface="+mj-ea"/>
              <a:ea typeface="+mj-ea"/>
            </a:endParaRPr>
          </a:p>
          <a:p>
            <a:r>
              <a:rPr lang="zh-TW" altLang="zh-TW" sz="2800" dirty="0" smtClean="0">
                <a:latin typeface="+mj-ea"/>
                <a:ea typeface="+mj-ea"/>
              </a:rPr>
              <a:t>量的變化則是指當變</a:t>
            </a:r>
            <a:r>
              <a:rPr lang="zh-TW" altLang="en-US" sz="2800" dirty="0" smtClean="0">
                <a:latin typeface="+mj-ea"/>
                <a:ea typeface="+mj-ea"/>
              </a:rPr>
              <a:t>數</a:t>
            </a:r>
            <a:r>
              <a:rPr lang="zh-TW" altLang="zh-TW" sz="2800" dirty="0" smtClean="0">
                <a:latin typeface="+mj-ea"/>
                <a:ea typeface="+mj-ea"/>
              </a:rPr>
              <a:t>所反應的屬性內涵是</a:t>
            </a:r>
            <a:r>
              <a:rPr lang="zh-TW" altLang="zh-TW" sz="2800" dirty="0" smtClean="0">
                <a:solidFill>
                  <a:srgbClr val="C00000"/>
                </a:solidFill>
                <a:latin typeface="+mj-ea"/>
                <a:ea typeface="+mj-ea"/>
              </a:rPr>
              <a:t>程度上的不同</a:t>
            </a:r>
            <a:r>
              <a:rPr lang="zh-TW" altLang="zh-TW" sz="2800" dirty="0" smtClean="0">
                <a:latin typeface="+mj-ea"/>
                <a:ea typeface="+mj-ea"/>
              </a:rPr>
              <a:t>，而可以利用</a:t>
            </a:r>
            <a:r>
              <a:rPr lang="zh-TW" altLang="zh-TW" sz="2800" dirty="0" smtClean="0">
                <a:solidFill>
                  <a:srgbClr val="C00000"/>
                </a:solidFill>
                <a:latin typeface="+mj-ea"/>
                <a:ea typeface="+mj-ea"/>
              </a:rPr>
              <a:t>數量</a:t>
            </a:r>
            <a:r>
              <a:rPr lang="zh-TW" altLang="zh-TW" sz="2800" dirty="0" smtClean="0">
                <a:latin typeface="+mj-ea"/>
                <a:ea typeface="+mj-ea"/>
              </a:rPr>
              <a:t>來</a:t>
            </a:r>
            <a:r>
              <a:rPr lang="zh-TW" altLang="zh-TW" sz="2800" dirty="0" smtClean="0">
                <a:solidFill>
                  <a:srgbClr val="C00000"/>
                </a:solidFill>
                <a:latin typeface="+mj-ea"/>
                <a:ea typeface="+mj-ea"/>
              </a:rPr>
              <a:t>描述個別差異的強度變化</a:t>
            </a:r>
            <a:r>
              <a:rPr lang="zh-TW" altLang="zh-TW" sz="2800" dirty="0" smtClean="0">
                <a:latin typeface="+mj-ea"/>
                <a:ea typeface="+mj-ea"/>
              </a:rPr>
              <a:t>，例</a:t>
            </a:r>
            <a:r>
              <a:rPr lang="zh-TW" altLang="en-US" sz="2800" dirty="0" smtClean="0">
                <a:latin typeface="+mj-ea"/>
                <a:ea typeface="+mj-ea"/>
              </a:rPr>
              <a:t>：</a:t>
            </a:r>
            <a:r>
              <a:rPr lang="zh-TW" altLang="zh-TW" sz="2800" dirty="0" smtClean="0">
                <a:latin typeface="+mj-ea"/>
                <a:ea typeface="+mj-ea"/>
              </a:rPr>
              <a:t>年齡的高低。</a:t>
            </a:r>
            <a:endParaRPr lang="zh-TW" altLang="en-US" sz="2800" dirty="0">
              <a:latin typeface="+mj-ea"/>
              <a:ea typeface="+mj-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514350" indent="-514350"/>
            <a:r>
              <a:rPr lang="zh-TW" altLang="en-US" b="1" dirty="0" smtClean="0"/>
              <a:t>操作型定義</a:t>
            </a:r>
            <a:r>
              <a:rPr lang="en-US" altLang="zh-TW" dirty="0" smtClean="0"/>
              <a:t>(operational definition)</a:t>
            </a:r>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36</a:t>
            </a:fld>
            <a:endParaRPr lang="zh-TW" altLang="en-US"/>
          </a:p>
        </p:txBody>
      </p:sp>
      <p:sp>
        <p:nvSpPr>
          <p:cNvPr id="5" name="內容版面配置區 4"/>
          <p:cNvSpPr>
            <a:spLocks noGrp="1"/>
          </p:cNvSpPr>
          <p:nvPr>
            <p:ph sz="quarter" idx="1"/>
          </p:nvPr>
        </p:nvSpPr>
        <p:spPr/>
        <p:txBody>
          <a:bodyPr/>
          <a:lstStyle/>
          <a:p>
            <a:r>
              <a:rPr lang="zh-TW" altLang="zh-TW" dirty="0" smtClean="0">
                <a:latin typeface="+mj-ea"/>
                <a:ea typeface="+mj-ea"/>
              </a:rPr>
              <a:t>進行科學研究時，我們須定義構念的各個</a:t>
            </a:r>
            <a:r>
              <a:rPr lang="zh-TW" altLang="en-US" b="1" dirty="0" smtClean="0">
                <a:latin typeface="+mj-ea"/>
                <a:ea typeface="+mj-ea"/>
              </a:rPr>
              <a:t>構面</a:t>
            </a:r>
            <a:r>
              <a:rPr lang="en-US" altLang="zh-TW" b="1" dirty="0" smtClean="0">
                <a:latin typeface="+mj-ea"/>
                <a:ea typeface="+mj-ea"/>
              </a:rPr>
              <a:t>(dimensions)</a:t>
            </a:r>
            <a:r>
              <a:rPr lang="en-US" altLang="zh-TW" dirty="0" smtClean="0">
                <a:latin typeface="+mj-ea"/>
                <a:ea typeface="+mj-ea"/>
              </a:rPr>
              <a:t>，各</a:t>
            </a:r>
            <a:r>
              <a:rPr lang="zh-TW" altLang="en-US" dirty="0" smtClean="0">
                <a:latin typeface="+mj-ea"/>
                <a:ea typeface="+mj-ea"/>
              </a:rPr>
              <a:t>構面</a:t>
            </a:r>
            <a:r>
              <a:rPr lang="en-US" altLang="zh-TW" dirty="0" err="1" smtClean="0">
                <a:latin typeface="+mj-ea"/>
                <a:ea typeface="+mj-ea"/>
              </a:rPr>
              <a:t>中的概念也要定義成可操作的型態，以便能加以測量</a:t>
            </a:r>
            <a:r>
              <a:rPr lang="en-US" altLang="zh-TW" dirty="0" smtClean="0">
                <a:latin typeface="+mj-ea"/>
                <a:ea typeface="+mj-ea"/>
              </a:rPr>
              <a:t>。</a:t>
            </a:r>
          </a:p>
          <a:p>
            <a:r>
              <a:rPr lang="en-US" altLang="zh-TW" dirty="0" err="1" smtClean="0">
                <a:latin typeface="+mj-ea"/>
                <a:ea typeface="+mj-ea"/>
              </a:rPr>
              <a:t>易言之</a:t>
            </a:r>
            <a:r>
              <a:rPr lang="en-US" altLang="zh-TW" dirty="0" smtClean="0">
                <a:latin typeface="+mj-ea"/>
                <a:ea typeface="+mj-ea"/>
              </a:rPr>
              <a:t>，</a:t>
            </a:r>
            <a:r>
              <a:rPr lang="zh-TW" altLang="zh-TW" dirty="0" smtClean="0">
                <a:latin typeface="+mj-ea"/>
                <a:ea typeface="+mj-ea"/>
              </a:rPr>
              <a:t>操作型定義的使用，使得</a:t>
            </a:r>
            <a:r>
              <a:rPr lang="zh-TW" altLang="zh-TW" u="sng" dirty="0" smtClean="0">
                <a:latin typeface="+mj-ea"/>
                <a:ea typeface="+mj-ea"/>
              </a:rPr>
              <a:t>抽象的概念或構念</a:t>
            </a:r>
            <a:r>
              <a:rPr lang="zh-TW" altLang="zh-TW" dirty="0" smtClean="0">
                <a:latin typeface="+mj-ea"/>
                <a:ea typeface="+mj-ea"/>
              </a:rPr>
              <a:t>可以轉換成</a:t>
            </a:r>
            <a:r>
              <a:rPr lang="zh-TW" altLang="zh-TW" dirty="0" smtClean="0">
                <a:solidFill>
                  <a:srgbClr val="C00000"/>
                </a:solidFill>
                <a:latin typeface="+mj-ea"/>
                <a:ea typeface="+mj-ea"/>
              </a:rPr>
              <a:t>可以直接觀察、測量或操作的型式</a:t>
            </a:r>
            <a:r>
              <a:rPr lang="en-US" altLang="zh-TW" dirty="0" smtClean="0">
                <a:latin typeface="+mj-ea"/>
                <a:ea typeface="+mj-ea"/>
              </a:rPr>
              <a:t>。</a:t>
            </a:r>
            <a:endParaRPr lang="en-US" altLang="zh-TW" dirty="0">
              <a:latin typeface="+mj-ea"/>
              <a:ea typeface="+mj-ea"/>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假設</a:t>
            </a:r>
            <a:r>
              <a:rPr lang="en-US" altLang="zh-TW" dirty="0" smtClean="0"/>
              <a:t>(hypothesis)</a:t>
            </a:r>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37</a:t>
            </a:fld>
            <a:endParaRPr lang="zh-TW" altLang="en-US"/>
          </a:p>
        </p:txBody>
      </p:sp>
      <p:sp>
        <p:nvSpPr>
          <p:cNvPr id="5" name="內容版面配置區 4"/>
          <p:cNvSpPr>
            <a:spLocks noGrp="1"/>
          </p:cNvSpPr>
          <p:nvPr>
            <p:ph sz="quarter" idx="1"/>
          </p:nvPr>
        </p:nvSpPr>
        <p:spPr/>
        <p:txBody>
          <a:bodyPr/>
          <a:lstStyle/>
          <a:p>
            <a:r>
              <a:rPr lang="zh-TW" altLang="en-US" b="1" dirty="0" smtClean="0">
                <a:latin typeface="+mj-ea"/>
                <a:ea typeface="+mj-ea"/>
              </a:rPr>
              <a:t>假設</a:t>
            </a:r>
            <a:r>
              <a:rPr lang="en-US" altLang="zh-TW" b="1" dirty="0" smtClean="0">
                <a:latin typeface="+mj-ea"/>
                <a:ea typeface="+mj-ea"/>
              </a:rPr>
              <a:t>(hypothesis)</a:t>
            </a:r>
            <a:r>
              <a:rPr lang="zh-TW" altLang="en-US" dirty="0" smtClean="0">
                <a:latin typeface="+mj-ea"/>
                <a:ea typeface="+mj-ea"/>
              </a:rPr>
              <a:t>是指</a:t>
            </a:r>
            <a:r>
              <a:rPr lang="zh-TW" altLang="en-US" dirty="0" smtClean="0">
                <a:solidFill>
                  <a:srgbClr val="C00000"/>
                </a:solidFill>
                <a:latin typeface="+mj-ea"/>
                <a:ea typeface="+mj-ea"/>
              </a:rPr>
              <a:t>變數間的可能關係</a:t>
            </a:r>
            <a:r>
              <a:rPr lang="zh-TW" altLang="en-US" dirty="0" smtClean="0">
                <a:latin typeface="+mj-ea"/>
                <a:ea typeface="+mj-ea"/>
              </a:rPr>
              <a:t>或對於</a:t>
            </a:r>
            <a:r>
              <a:rPr lang="zh-TW" altLang="en-US" dirty="0" smtClean="0">
                <a:solidFill>
                  <a:srgbClr val="C00000"/>
                </a:solidFill>
                <a:latin typeface="+mj-ea"/>
                <a:ea typeface="+mj-ea"/>
              </a:rPr>
              <a:t>變數關係的陳述</a:t>
            </a:r>
            <a:r>
              <a:rPr lang="zh-TW" altLang="en-US" dirty="0" smtClean="0">
                <a:latin typeface="+mj-ea"/>
                <a:ea typeface="+mj-ea"/>
              </a:rPr>
              <a:t>，且其內容必須是具體而可以被客觀程序來驗證</a:t>
            </a:r>
            <a:endParaRPr lang="zh-TW" altLang="en-US" dirty="0">
              <a:latin typeface="+mj-ea"/>
              <a:ea typeface="+mj-ea"/>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量化研究的程序</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38</a:t>
            </a:fld>
            <a:endParaRPr lang="zh-TW" altLang="en-US"/>
          </a:p>
        </p:txBody>
      </p:sp>
      <p:sp>
        <p:nvSpPr>
          <p:cNvPr id="5" name="內容版面配置區 4"/>
          <p:cNvSpPr>
            <a:spLocks noGrp="1"/>
          </p:cNvSpPr>
          <p:nvPr>
            <p:ph sz="quarter" idx="1"/>
          </p:nvPr>
        </p:nvSpPr>
        <p:spPr/>
        <p:txBody>
          <a:bodyPr/>
          <a:lstStyle/>
          <a:p>
            <a:r>
              <a:rPr lang="zh-TW" altLang="en-US" dirty="0" smtClean="0">
                <a:latin typeface="+mj-ea"/>
                <a:ea typeface="+mj-ea"/>
              </a:rPr>
              <a:t>一個典型的科學研究包括了</a:t>
            </a:r>
            <a:r>
              <a:rPr lang="zh-TW" altLang="zh-TW" b="1" dirty="0" smtClean="0">
                <a:latin typeface="+mj-ea"/>
                <a:ea typeface="+mj-ea"/>
              </a:rPr>
              <a:t>理論</a:t>
            </a:r>
            <a:r>
              <a:rPr lang="zh-TW" altLang="en-US" b="1" dirty="0" smtClean="0">
                <a:latin typeface="+mj-ea"/>
                <a:ea typeface="+mj-ea"/>
              </a:rPr>
              <a:t>基礎</a:t>
            </a:r>
            <a:r>
              <a:rPr lang="zh-TW" altLang="zh-TW" dirty="0" smtClean="0">
                <a:latin typeface="+mj-ea"/>
                <a:ea typeface="+mj-ea"/>
              </a:rPr>
              <a:t>、</a:t>
            </a:r>
            <a:r>
              <a:rPr lang="zh-TW" altLang="zh-TW" b="1" dirty="0" smtClean="0">
                <a:latin typeface="+mj-ea"/>
                <a:ea typeface="+mj-ea"/>
              </a:rPr>
              <a:t>資料蒐集</a:t>
            </a:r>
            <a:r>
              <a:rPr lang="zh-TW" altLang="zh-TW" dirty="0" smtClean="0">
                <a:latin typeface="+mj-ea"/>
                <a:ea typeface="+mj-ea"/>
              </a:rPr>
              <a:t>與</a:t>
            </a:r>
            <a:r>
              <a:rPr lang="zh-TW" altLang="zh-TW" b="1" dirty="0" smtClean="0">
                <a:latin typeface="+mj-ea"/>
                <a:ea typeface="+mj-ea"/>
              </a:rPr>
              <a:t>資料分析</a:t>
            </a:r>
            <a:r>
              <a:rPr lang="zh-TW" altLang="en-US" dirty="0" smtClean="0">
                <a:latin typeface="+mj-ea"/>
                <a:ea typeface="+mj-ea"/>
              </a:rPr>
              <a:t>三個部分，也可以被視為量化研究的</a:t>
            </a:r>
            <a:r>
              <a:rPr lang="zh-TW" altLang="en-US" b="1" dirty="0" smtClean="0">
                <a:latin typeface="+mj-ea"/>
                <a:ea typeface="+mj-ea"/>
              </a:rPr>
              <a:t>三個階段</a:t>
            </a:r>
            <a:endParaRPr lang="zh-TW" altLang="en-US" b="1" dirty="0">
              <a:latin typeface="+mj-ea"/>
              <a:ea typeface="+mj-ea"/>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AB2DA23-088D-439A-8D02-698FF65882F0}" type="datetime1">
              <a:rPr lang="zh-TW" altLang="en-US" smtClean="0"/>
              <a:pPr/>
              <a:t>2014/9/21</a:t>
            </a:fld>
            <a:endParaRPr lang="zh-TW" altLang="en-US"/>
          </a:p>
        </p:txBody>
      </p:sp>
      <p:sp>
        <p:nvSpPr>
          <p:cNvPr id="3" name="投影片編號版面配置區 2"/>
          <p:cNvSpPr>
            <a:spLocks noGrp="1"/>
          </p:cNvSpPr>
          <p:nvPr>
            <p:ph type="sldNum" sz="quarter" idx="12"/>
          </p:nvPr>
        </p:nvSpPr>
        <p:spPr/>
        <p:txBody>
          <a:bodyPr/>
          <a:lstStyle/>
          <a:p>
            <a:fld id="{43D239BD-6D61-4DFE-922F-7CBF9DF9EB54}" type="slidenum">
              <a:rPr lang="zh-TW" altLang="en-US" smtClean="0"/>
              <a:pPr/>
              <a:t>39</a:t>
            </a:fld>
            <a:endParaRPr lang="zh-TW" altLang="en-US"/>
          </a:p>
        </p:txBody>
      </p:sp>
      <p:pic>
        <p:nvPicPr>
          <p:cNvPr id="1026" name="Picture 2"/>
          <p:cNvPicPr>
            <a:picLocks noChangeAspect="1" noChangeArrowheads="1"/>
          </p:cNvPicPr>
          <p:nvPr/>
        </p:nvPicPr>
        <p:blipFill>
          <a:blip r:embed="rId2" cstate="print"/>
          <a:srcRect/>
          <a:stretch>
            <a:fillRect/>
          </a:stretch>
        </p:blipFill>
        <p:spPr bwMode="auto">
          <a:xfrm>
            <a:off x="2409825" y="185738"/>
            <a:ext cx="4324350" cy="648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為什麼要做研究</a:t>
            </a:r>
            <a:r>
              <a:rPr lang="en-US" altLang="zh-TW" b="1" dirty="0" smtClean="0"/>
              <a:t>?</a:t>
            </a:r>
            <a:endParaRPr lang="zh-TW" altLang="en-US" b="1" dirty="0"/>
          </a:p>
        </p:txBody>
      </p:sp>
      <p:sp>
        <p:nvSpPr>
          <p:cNvPr id="3" name="內容版面配置區 2"/>
          <p:cNvSpPr>
            <a:spLocks noGrp="1"/>
          </p:cNvSpPr>
          <p:nvPr>
            <p:ph idx="1"/>
          </p:nvPr>
        </p:nvSpPr>
        <p:spPr/>
        <p:txBody>
          <a:bodyPr/>
          <a:lstStyle/>
          <a:p>
            <a:r>
              <a:rPr lang="zh-TW" altLang="en-US" dirty="0" smtClean="0">
                <a:latin typeface="+mj-ea"/>
                <a:ea typeface="+mj-ea"/>
              </a:rPr>
              <a:t>決策來自於「足夠資訊」的支撐</a:t>
            </a:r>
          </a:p>
          <a:p>
            <a:pPr lvl="1">
              <a:buFont typeface="Wingdings" pitchFamily="2" charset="2"/>
              <a:buChar char="Ø"/>
            </a:pPr>
            <a:r>
              <a:rPr lang="zh-TW" altLang="en-US" dirty="0" smtClean="0">
                <a:latin typeface="+mj-ea"/>
                <a:ea typeface="+mj-ea"/>
              </a:rPr>
              <a:t>如何取得有用的資訊？</a:t>
            </a:r>
            <a:r>
              <a:rPr lang="zh-TW" altLang="en-US" dirty="0" smtClean="0">
                <a:latin typeface="+mj-ea"/>
                <a:ea typeface="+mj-ea"/>
                <a:sym typeface="Wingdings" pitchFamily="2" charset="2"/>
              </a:rPr>
              <a:t>透過尋找</a:t>
            </a:r>
          </a:p>
          <a:p>
            <a:pPr lvl="1">
              <a:buFont typeface="Wingdings" pitchFamily="2" charset="2"/>
              <a:buChar char="Ø"/>
            </a:pPr>
            <a:r>
              <a:rPr lang="zh-TW" altLang="en-US" dirty="0" smtClean="0">
                <a:latin typeface="+mj-ea"/>
                <a:ea typeface="+mj-ea"/>
                <a:sym typeface="Wingdings" pitchFamily="2" charset="2"/>
              </a:rPr>
              <a:t>一找再找，直到有用的資訊出現</a:t>
            </a:r>
          </a:p>
          <a:p>
            <a:pPr lvl="1">
              <a:buFont typeface="Wingdings" pitchFamily="2" charset="2"/>
              <a:buChar char="Ø"/>
            </a:pPr>
            <a:r>
              <a:rPr lang="en-US" altLang="zh-TW" dirty="0" smtClean="0">
                <a:ea typeface="+mj-ea"/>
                <a:sym typeface="Wingdings" pitchFamily="2" charset="2"/>
              </a:rPr>
              <a:t>Re-search</a:t>
            </a:r>
            <a:r>
              <a:rPr lang="en-US" altLang="zh-TW" dirty="0" smtClean="0">
                <a:latin typeface="+mj-ea"/>
                <a:ea typeface="+mj-ea"/>
                <a:sym typeface="Wingdings" pitchFamily="2" charset="2"/>
              </a:rPr>
              <a:t>  </a:t>
            </a:r>
            <a:r>
              <a:rPr lang="en-US" altLang="zh-TW" dirty="0" smtClean="0">
                <a:ea typeface="+mj-ea"/>
                <a:sym typeface="Wingdings" pitchFamily="2" charset="2"/>
              </a:rPr>
              <a:t>Research</a:t>
            </a:r>
          </a:p>
          <a:p>
            <a:r>
              <a:rPr lang="zh-TW" altLang="en-US" dirty="0" smtClean="0">
                <a:latin typeface="+mj-ea"/>
                <a:ea typeface="+mj-ea"/>
              </a:rPr>
              <a:t>以科學之研究方法，透過系統化方式</a:t>
            </a:r>
          </a:p>
          <a:p>
            <a:pPr lvl="1">
              <a:buFont typeface="Wingdings" pitchFamily="2" charset="2"/>
              <a:buChar char="Ø"/>
            </a:pPr>
            <a:r>
              <a:rPr lang="zh-TW" altLang="en-US" dirty="0" smtClean="0">
                <a:latin typeface="+mj-ea"/>
                <a:ea typeface="+mj-ea"/>
              </a:rPr>
              <a:t>分析所欲解決的問題</a:t>
            </a:r>
          </a:p>
          <a:p>
            <a:pPr lvl="1">
              <a:buFont typeface="Wingdings" pitchFamily="2" charset="2"/>
              <a:buChar char="Ø"/>
            </a:pPr>
            <a:r>
              <a:rPr lang="zh-TW" altLang="en-US" dirty="0" smtClean="0">
                <a:latin typeface="+mj-ea"/>
                <a:ea typeface="+mj-ea"/>
              </a:rPr>
              <a:t>可提高決策品質，降低錯誤決策產生之成本</a:t>
            </a: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4</a:t>
            </a:fld>
            <a:endParaRPr lang="zh-TW"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zh-TW" altLang="en-US" b="1" dirty="0" smtClean="0"/>
              <a:t>階段一</a:t>
            </a:r>
            <a:r>
              <a:rPr lang="en-US" altLang="zh-TW" b="1" dirty="0" smtClean="0"/>
              <a:t>:</a:t>
            </a:r>
            <a:r>
              <a:rPr lang="zh-TW" altLang="en-US" b="1" dirty="0" smtClean="0"/>
              <a:t>理論引導</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40</a:t>
            </a:fld>
            <a:endParaRPr lang="zh-TW" altLang="en-US"/>
          </a:p>
        </p:txBody>
      </p:sp>
      <p:sp>
        <p:nvSpPr>
          <p:cNvPr id="5" name="內容版面配置區 4"/>
          <p:cNvSpPr>
            <a:spLocks noGrp="1"/>
          </p:cNvSpPr>
          <p:nvPr>
            <p:ph sz="quarter" idx="1"/>
          </p:nvPr>
        </p:nvSpPr>
        <p:spPr>
          <a:xfrm>
            <a:off x="611560" y="1556792"/>
            <a:ext cx="8153400" cy="4495800"/>
          </a:xfrm>
        </p:spPr>
        <p:txBody>
          <a:bodyPr/>
          <a:lstStyle/>
          <a:p>
            <a:r>
              <a:rPr lang="zh-TW" altLang="en-US" dirty="0" smtClean="0">
                <a:latin typeface="+mj-ea"/>
                <a:ea typeface="+mj-ea"/>
              </a:rPr>
              <a:t>對現象的好奇與疑問</a:t>
            </a:r>
            <a:endParaRPr lang="en-US" altLang="zh-TW" dirty="0" smtClean="0">
              <a:latin typeface="+mj-ea"/>
              <a:ea typeface="+mj-ea"/>
            </a:endParaRPr>
          </a:p>
          <a:p>
            <a:pPr>
              <a:buNone/>
            </a:pPr>
            <a:r>
              <a:rPr lang="zh-TW" altLang="en-US" dirty="0" smtClean="0">
                <a:latin typeface="+mj-ea"/>
                <a:ea typeface="+mj-ea"/>
              </a:rPr>
              <a:t>   是一個研究的</a:t>
            </a:r>
            <a:r>
              <a:rPr lang="zh-TW" altLang="en-US" dirty="0" smtClean="0">
                <a:solidFill>
                  <a:srgbClr val="C00000"/>
                </a:solidFill>
                <a:latin typeface="+mj-ea"/>
                <a:ea typeface="+mj-ea"/>
              </a:rPr>
              <a:t>起點</a:t>
            </a:r>
            <a:endParaRPr lang="en-US" altLang="zh-TW" dirty="0" smtClean="0">
              <a:solidFill>
                <a:srgbClr val="C00000"/>
              </a:solidFill>
              <a:latin typeface="+mj-ea"/>
              <a:ea typeface="+mj-ea"/>
            </a:endParaRPr>
          </a:p>
          <a:p>
            <a:r>
              <a:rPr lang="zh-TW" altLang="en-US" dirty="0" smtClean="0">
                <a:latin typeface="+mj-ea"/>
                <a:ea typeface="+mj-ea"/>
              </a:rPr>
              <a:t>研究者的</a:t>
            </a:r>
            <a:r>
              <a:rPr lang="zh-TW" altLang="en-US" b="1" dirty="0" smtClean="0">
                <a:latin typeface="+mj-ea"/>
                <a:ea typeface="+mj-ea"/>
              </a:rPr>
              <a:t>好奇與疑問</a:t>
            </a:r>
            <a:r>
              <a:rPr lang="zh-TW" altLang="en-US" dirty="0" smtClean="0">
                <a:latin typeface="+mj-ea"/>
                <a:ea typeface="+mj-ea"/>
              </a:rPr>
              <a:t>可能來自：</a:t>
            </a:r>
            <a:endParaRPr lang="en-US" altLang="zh-TW" dirty="0" smtClean="0">
              <a:latin typeface="+mj-ea"/>
              <a:ea typeface="+mj-ea"/>
            </a:endParaRPr>
          </a:p>
          <a:p>
            <a:pPr>
              <a:buNone/>
            </a:pPr>
            <a:r>
              <a:rPr lang="zh-TW" altLang="en-US" dirty="0" smtClean="0">
                <a:latin typeface="+mj-ea"/>
                <a:ea typeface="+mj-ea"/>
              </a:rPr>
              <a:t>   自己親身的經驗</a:t>
            </a:r>
            <a:endParaRPr lang="en-US" altLang="zh-TW" dirty="0" smtClean="0">
              <a:latin typeface="+mj-ea"/>
              <a:ea typeface="+mj-ea"/>
            </a:endParaRPr>
          </a:p>
          <a:p>
            <a:pPr>
              <a:buNone/>
            </a:pPr>
            <a:r>
              <a:rPr lang="zh-TW" altLang="en-US" dirty="0" smtClean="0">
                <a:latin typeface="+mj-ea"/>
                <a:ea typeface="+mj-ea"/>
              </a:rPr>
              <a:t>   自己的觀察所得</a:t>
            </a:r>
            <a:endParaRPr lang="en-US" altLang="zh-TW" dirty="0" smtClean="0">
              <a:latin typeface="+mj-ea"/>
              <a:ea typeface="+mj-ea"/>
            </a:endParaRPr>
          </a:p>
          <a:p>
            <a:pPr>
              <a:buNone/>
            </a:pPr>
            <a:r>
              <a:rPr lang="zh-TW" altLang="en-US" dirty="0" smtClean="0">
                <a:latin typeface="+mj-ea"/>
                <a:ea typeface="+mj-ea"/>
              </a:rPr>
              <a:t>   先前的研究者所留下來的疑問</a:t>
            </a:r>
            <a:endParaRPr lang="en-US" altLang="zh-TW" dirty="0" smtClean="0">
              <a:latin typeface="+mj-ea"/>
              <a:ea typeface="+mj-ea"/>
            </a:endParaRPr>
          </a:p>
          <a:p>
            <a:pPr>
              <a:buNone/>
            </a:pPr>
            <a:endParaRPr lang="en-US" altLang="zh-TW" dirty="0" smtClean="0"/>
          </a:p>
          <a:p>
            <a:endParaRPr lang="zh-TW" altLang="en-US" dirty="0"/>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8675" name="Object 3"/>
          <p:cNvGraphicFramePr>
            <a:graphicFrameLocks noChangeAspect="1"/>
          </p:cNvGraphicFramePr>
          <p:nvPr/>
        </p:nvGraphicFramePr>
        <p:xfrm>
          <a:off x="4786936" y="116632"/>
          <a:ext cx="4160856" cy="2590963"/>
        </p:xfrm>
        <a:graphic>
          <a:graphicData uri="http://schemas.openxmlformats.org/presentationml/2006/ole">
            <mc:AlternateContent xmlns:mc="http://schemas.openxmlformats.org/markup-compatibility/2006">
              <mc:Choice xmlns:v="urn:schemas-microsoft-com:vml" Requires="v">
                <p:oleObj spid="_x0000_s3095" name="Visio" r:id="rId3" imgW="3106799" imgH="1936980" progId="Visio.Drawing.11">
                  <p:embed/>
                </p:oleObj>
              </mc:Choice>
              <mc:Fallback>
                <p:oleObj name="Visio" r:id="rId3" imgW="3106799" imgH="1936980" progId="Visio.Drawing.1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6936" y="116632"/>
                        <a:ext cx="4160856" cy="2590963"/>
                      </a:xfrm>
                      <a:prstGeom prst="rect">
                        <a:avLst/>
                      </a:prstGeom>
                      <a:solidFill>
                        <a:schemeClr val="bg1"/>
                      </a:solidFill>
                    </p:spPr>
                  </p:pic>
                </p:oleObj>
              </mc:Fallback>
            </mc:AlternateContent>
          </a:graphicData>
        </a:graphic>
      </p:graphicFrame>
      <p:sp>
        <p:nvSpPr>
          <p:cNvPr id="10" name="矩形 9"/>
          <p:cNvSpPr/>
          <p:nvPr/>
        </p:nvSpPr>
        <p:spPr>
          <a:xfrm>
            <a:off x="6516216" y="217240"/>
            <a:ext cx="2376264"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dirty="0"/>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41</a:t>
            </a:fld>
            <a:endParaRPr lang="zh-TW" altLang="en-US"/>
          </a:p>
        </p:txBody>
      </p:sp>
      <p:pic>
        <p:nvPicPr>
          <p:cNvPr id="35842" name="Picture 2" descr="http://ts3.mm.bing.net/th?id=H.4823283764758062&amp;pid=15.1"/>
          <p:cNvPicPr>
            <a:picLocks noChangeAspect="1" noChangeArrowheads="1"/>
          </p:cNvPicPr>
          <p:nvPr/>
        </p:nvPicPr>
        <p:blipFill>
          <a:blip r:embed="rId3" cstate="print"/>
          <a:srcRect/>
          <a:stretch>
            <a:fillRect/>
          </a:stretch>
        </p:blipFill>
        <p:spPr bwMode="auto">
          <a:xfrm>
            <a:off x="5696817" y="188640"/>
            <a:ext cx="3123655" cy="2664296"/>
          </a:xfrm>
          <a:prstGeom prst="rect">
            <a:avLst/>
          </a:prstGeom>
          <a:noFill/>
        </p:spPr>
      </p:pic>
      <p:graphicFrame>
        <p:nvGraphicFramePr>
          <p:cNvPr id="35847" name="Object 7"/>
          <p:cNvGraphicFramePr>
            <a:graphicFrameLocks noChangeAspect="1"/>
          </p:cNvGraphicFramePr>
          <p:nvPr/>
        </p:nvGraphicFramePr>
        <p:xfrm>
          <a:off x="4788024" y="3284984"/>
          <a:ext cx="4160837" cy="2592387"/>
        </p:xfrm>
        <a:graphic>
          <a:graphicData uri="http://schemas.openxmlformats.org/presentationml/2006/ole">
            <mc:AlternateContent xmlns:mc="http://schemas.openxmlformats.org/markup-compatibility/2006">
              <mc:Choice xmlns:v="urn:schemas-microsoft-com:vml" Requires="v">
                <p:oleObj spid="_x0000_s4119" name="Visio" r:id="rId4" imgW="3106799" imgH="1936980" progId="Visio.Drawing.11">
                  <p:embed/>
                </p:oleObj>
              </mc:Choice>
              <mc:Fallback>
                <p:oleObj name="Visio" r:id="rId4" imgW="3106799" imgH="1936980" progId="Visio.Drawing.11">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8024" y="3284984"/>
                        <a:ext cx="4160837" cy="2592387"/>
                      </a:xfrm>
                      <a:prstGeom prst="rect">
                        <a:avLst/>
                      </a:prstGeom>
                      <a:solidFill>
                        <a:schemeClr val="bg1"/>
                      </a:solidFill>
                    </p:spPr>
                  </p:pic>
                </p:oleObj>
              </mc:Fallback>
            </mc:AlternateContent>
          </a:graphicData>
        </a:graphic>
      </p:graphicFrame>
      <p:sp>
        <p:nvSpPr>
          <p:cNvPr id="10" name="矩形 9"/>
          <p:cNvSpPr/>
          <p:nvPr/>
        </p:nvSpPr>
        <p:spPr>
          <a:xfrm>
            <a:off x="6516216" y="4365104"/>
            <a:ext cx="2376264"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方塊 11"/>
          <p:cNvSpPr txBox="1"/>
          <p:nvPr/>
        </p:nvSpPr>
        <p:spPr>
          <a:xfrm>
            <a:off x="395536" y="404664"/>
            <a:ext cx="6480720" cy="5693866"/>
          </a:xfrm>
          <a:prstGeom prst="rect">
            <a:avLst/>
          </a:prstGeom>
          <a:noFill/>
        </p:spPr>
        <p:txBody>
          <a:bodyPr wrap="square" rtlCol="0">
            <a:spAutoFit/>
          </a:bodyPr>
          <a:lstStyle/>
          <a:p>
            <a:r>
              <a:rPr lang="zh-TW" altLang="en-US" sz="2600" b="1" dirty="0" smtClean="0">
                <a:latin typeface="+mj-ea"/>
                <a:ea typeface="+mj-ea"/>
              </a:rPr>
              <a:t>例</a:t>
            </a:r>
            <a:r>
              <a:rPr lang="en-US" altLang="zh-TW" sz="2600" dirty="0" smtClean="0">
                <a:latin typeface="+mj-ea"/>
                <a:ea typeface="+mj-ea"/>
              </a:rPr>
              <a:t>:</a:t>
            </a:r>
            <a:r>
              <a:rPr lang="zh-TW" altLang="en-US" sz="2600" dirty="0" smtClean="0">
                <a:latin typeface="+mj-ea"/>
                <a:ea typeface="+mj-ea"/>
              </a:rPr>
              <a:t>報紙大幅報導</a:t>
            </a:r>
            <a:r>
              <a:rPr lang="en-US" altLang="zh-TW" sz="2600" dirty="0" smtClean="0">
                <a:latin typeface="+mj-ea"/>
                <a:ea typeface="+mj-ea"/>
              </a:rPr>
              <a:t/>
            </a:r>
            <a:br>
              <a:rPr lang="en-US" altLang="zh-TW" sz="2600" dirty="0" smtClean="0">
                <a:latin typeface="+mj-ea"/>
                <a:ea typeface="+mj-ea"/>
              </a:rPr>
            </a:br>
            <a:r>
              <a:rPr lang="en-US" altLang="zh-TW" sz="2600" dirty="0" smtClean="0">
                <a:latin typeface="+mj-ea"/>
                <a:ea typeface="+mj-ea"/>
              </a:rPr>
              <a:t>    </a:t>
            </a:r>
            <a:r>
              <a:rPr lang="zh-TW" altLang="en-US" sz="2600" b="1" dirty="0" smtClean="0">
                <a:solidFill>
                  <a:srgbClr val="C00000"/>
                </a:solidFill>
                <a:latin typeface="+mj-ea"/>
                <a:ea typeface="+mj-ea"/>
              </a:rPr>
              <a:t>網咖</a:t>
            </a:r>
            <a:r>
              <a:rPr lang="zh-TW" altLang="en-US" sz="2600" dirty="0" smtClean="0">
                <a:latin typeface="+mj-ea"/>
                <a:ea typeface="+mj-ea"/>
              </a:rPr>
              <a:t>在都會區快速興起</a:t>
            </a:r>
            <a:r>
              <a:rPr lang="en-US" altLang="zh-TW" sz="2600" dirty="0" smtClean="0">
                <a:latin typeface="+mj-ea"/>
                <a:ea typeface="+mj-ea"/>
              </a:rPr>
              <a:t/>
            </a:r>
            <a:br>
              <a:rPr lang="en-US" altLang="zh-TW" sz="2600" dirty="0" smtClean="0">
                <a:latin typeface="+mj-ea"/>
                <a:ea typeface="+mj-ea"/>
              </a:rPr>
            </a:br>
            <a:r>
              <a:rPr lang="en-US" altLang="zh-TW" sz="2600" dirty="0" smtClean="0">
                <a:latin typeface="+mj-ea"/>
                <a:ea typeface="+mj-ea"/>
              </a:rPr>
              <a:t>Q:</a:t>
            </a:r>
            <a:r>
              <a:rPr lang="zh-TW" altLang="en-US" sz="2600" dirty="0" smtClean="0">
                <a:latin typeface="+mj-ea"/>
                <a:ea typeface="+mj-ea"/>
              </a:rPr>
              <a:t>年輕人為何喜歡去網咖</a:t>
            </a:r>
            <a:r>
              <a:rPr lang="en-US" altLang="zh-TW" sz="2600" dirty="0" smtClean="0">
                <a:latin typeface="+mj-ea"/>
                <a:ea typeface="+mj-ea"/>
              </a:rPr>
              <a:t>?</a:t>
            </a:r>
            <a:br>
              <a:rPr lang="en-US" altLang="zh-TW" sz="2600" dirty="0" smtClean="0">
                <a:latin typeface="+mj-ea"/>
                <a:ea typeface="+mj-ea"/>
              </a:rPr>
            </a:br>
            <a:r>
              <a:rPr lang="en-US" altLang="zh-TW" sz="2600" dirty="0" smtClean="0">
                <a:latin typeface="+mj-ea"/>
                <a:ea typeface="+mj-ea"/>
              </a:rPr>
              <a:t>Q:</a:t>
            </a:r>
            <a:r>
              <a:rPr lang="zh-TW" altLang="en-US" sz="2600" dirty="0" smtClean="0">
                <a:latin typeface="+mj-ea"/>
                <a:ea typeface="+mj-ea"/>
              </a:rPr>
              <a:t>鄉村地區的年輕人是否也如此</a:t>
            </a:r>
            <a:r>
              <a:rPr lang="en-US" altLang="zh-TW" sz="2600" dirty="0" smtClean="0">
                <a:latin typeface="+mj-ea"/>
                <a:ea typeface="+mj-ea"/>
              </a:rPr>
              <a:t>?</a:t>
            </a:r>
            <a:br>
              <a:rPr lang="en-US" altLang="zh-TW" sz="2600" dirty="0" smtClean="0">
                <a:latin typeface="+mj-ea"/>
                <a:ea typeface="+mj-ea"/>
              </a:rPr>
            </a:br>
            <a:r>
              <a:rPr lang="en-US" altLang="zh-TW" sz="2600" dirty="0" smtClean="0">
                <a:latin typeface="+mj-ea"/>
                <a:ea typeface="+mj-ea"/>
              </a:rPr>
              <a:t>Q:</a:t>
            </a:r>
            <a:r>
              <a:rPr lang="zh-TW" altLang="en-US" sz="2600" dirty="0" smtClean="0">
                <a:latin typeface="+mj-ea"/>
                <a:ea typeface="+mj-ea"/>
              </a:rPr>
              <a:t>網咖可以滿足年輕人的何種需求</a:t>
            </a:r>
            <a:r>
              <a:rPr lang="en-US" altLang="zh-TW" sz="2600" dirty="0" smtClean="0">
                <a:latin typeface="+mj-ea"/>
                <a:ea typeface="+mj-ea"/>
              </a:rPr>
              <a:t>?</a:t>
            </a:r>
            <a:br>
              <a:rPr lang="en-US" altLang="zh-TW" sz="2600" dirty="0" smtClean="0">
                <a:latin typeface="+mj-ea"/>
                <a:ea typeface="+mj-ea"/>
              </a:rPr>
            </a:br>
            <a:r>
              <a:rPr lang="en-US" altLang="zh-TW" sz="2600" dirty="0" smtClean="0">
                <a:latin typeface="+mj-ea"/>
                <a:ea typeface="+mj-ea"/>
              </a:rPr>
              <a:t/>
            </a:r>
            <a:br>
              <a:rPr lang="en-US" altLang="zh-TW" sz="2600" dirty="0" smtClean="0">
                <a:latin typeface="+mj-ea"/>
                <a:ea typeface="+mj-ea"/>
              </a:rPr>
            </a:br>
            <a:r>
              <a:rPr lang="zh-TW" altLang="en-US" sz="2600" b="1" dirty="0" smtClean="0">
                <a:latin typeface="+mj-ea"/>
                <a:ea typeface="+mj-ea"/>
              </a:rPr>
              <a:t>現象概念化</a:t>
            </a:r>
            <a:r>
              <a:rPr lang="en-US" altLang="zh-TW" sz="2600" dirty="0" smtClean="0">
                <a:latin typeface="+mj-ea"/>
                <a:ea typeface="+mj-ea"/>
              </a:rPr>
              <a:t>-</a:t>
            </a:r>
            <a:r>
              <a:rPr lang="zh-TW" altLang="en-US" sz="2600" dirty="0" smtClean="0">
                <a:latin typeface="+mj-ea"/>
                <a:ea typeface="+mj-ea"/>
              </a:rPr>
              <a:t>將腦海中的問題轉換成</a:t>
            </a:r>
            <a:r>
              <a:rPr lang="en-US" altLang="zh-TW" sz="2600" dirty="0" smtClean="0">
                <a:latin typeface="+mj-ea"/>
                <a:ea typeface="+mj-ea"/>
              </a:rPr>
              <a:t/>
            </a:r>
            <a:br>
              <a:rPr lang="en-US" altLang="zh-TW" sz="2600" dirty="0" smtClean="0">
                <a:latin typeface="+mj-ea"/>
                <a:ea typeface="+mj-ea"/>
              </a:rPr>
            </a:br>
            <a:r>
              <a:rPr lang="en-US" altLang="zh-TW" sz="2600" dirty="0" smtClean="0">
                <a:latin typeface="+mj-ea"/>
                <a:ea typeface="+mj-ea"/>
              </a:rPr>
              <a:t> </a:t>
            </a:r>
            <a:r>
              <a:rPr lang="zh-TW" altLang="en-US" sz="2600" dirty="0" smtClean="0">
                <a:latin typeface="+mj-ea"/>
                <a:ea typeface="+mj-ea"/>
              </a:rPr>
              <a:t>有意義的概念</a:t>
            </a:r>
            <a:r>
              <a:rPr lang="en-US" altLang="zh-TW" sz="2600" dirty="0" smtClean="0">
                <a:latin typeface="+mj-ea"/>
                <a:ea typeface="+mj-ea"/>
              </a:rPr>
              <a:t/>
            </a:r>
            <a:br>
              <a:rPr lang="en-US" altLang="zh-TW" sz="2600" dirty="0" smtClean="0">
                <a:latin typeface="+mj-ea"/>
                <a:ea typeface="+mj-ea"/>
              </a:rPr>
            </a:br>
            <a:r>
              <a:rPr lang="en-US" altLang="zh-TW" sz="2600" dirty="0" smtClean="0">
                <a:latin typeface="+mj-ea"/>
                <a:ea typeface="+mj-ea"/>
              </a:rPr>
              <a:t>-</a:t>
            </a:r>
            <a:r>
              <a:rPr lang="zh-TW" altLang="en-US" sz="2600" dirty="0" smtClean="0">
                <a:latin typeface="+mj-ea"/>
                <a:ea typeface="+mj-ea"/>
              </a:rPr>
              <a:t>為了找出上網咖的原因與年</a:t>
            </a:r>
            <a:r>
              <a:rPr lang="en-US" altLang="zh-TW" sz="2600" dirty="0" smtClean="0">
                <a:latin typeface="+mj-ea"/>
                <a:ea typeface="+mj-ea"/>
              </a:rPr>
              <a:t/>
            </a:r>
            <a:br>
              <a:rPr lang="en-US" altLang="zh-TW" sz="2600" dirty="0" smtClean="0">
                <a:latin typeface="+mj-ea"/>
                <a:ea typeface="+mj-ea"/>
              </a:rPr>
            </a:br>
            <a:r>
              <a:rPr lang="zh-TW" altLang="en-US" sz="2600" dirty="0" smtClean="0">
                <a:latin typeface="+mj-ea"/>
                <a:ea typeface="+mj-ea"/>
              </a:rPr>
              <a:t> 輕人的發展歷程與需求特質</a:t>
            </a:r>
            <a:r>
              <a:rPr lang="en-US" altLang="zh-TW" sz="2600" dirty="0" smtClean="0">
                <a:latin typeface="+mj-ea"/>
                <a:ea typeface="+mj-ea"/>
              </a:rPr>
              <a:t/>
            </a:r>
            <a:br>
              <a:rPr lang="en-US" altLang="zh-TW" sz="2600" dirty="0" smtClean="0">
                <a:latin typeface="+mj-ea"/>
                <a:ea typeface="+mj-ea"/>
              </a:rPr>
            </a:br>
            <a:r>
              <a:rPr lang="zh-TW" altLang="en-US" sz="2600" dirty="0" smtClean="0">
                <a:latin typeface="+mj-ea"/>
                <a:ea typeface="+mj-ea"/>
              </a:rPr>
              <a:t> 的連結</a:t>
            </a:r>
            <a:r>
              <a:rPr lang="en-US" altLang="zh-TW" sz="2600" dirty="0" smtClean="0">
                <a:latin typeface="+mj-ea"/>
                <a:ea typeface="+mj-ea"/>
                <a:sym typeface="Wingdings"/>
              </a:rPr>
              <a:t></a:t>
            </a:r>
            <a:r>
              <a:rPr lang="zh-TW" altLang="en-US" sz="2600" dirty="0" smtClean="0">
                <a:latin typeface="+mj-ea"/>
                <a:ea typeface="+mj-ea"/>
              </a:rPr>
              <a:t>閱讀與發展或人格</a:t>
            </a:r>
            <a:r>
              <a:rPr lang="en-US" altLang="zh-TW" sz="2600" dirty="0" smtClean="0">
                <a:latin typeface="+mj-ea"/>
                <a:ea typeface="+mj-ea"/>
              </a:rPr>
              <a:t/>
            </a:r>
            <a:br>
              <a:rPr lang="en-US" altLang="zh-TW" sz="2600" dirty="0" smtClean="0">
                <a:latin typeface="+mj-ea"/>
                <a:ea typeface="+mj-ea"/>
              </a:rPr>
            </a:br>
            <a:r>
              <a:rPr lang="zh-TW" altLang="en-US" sz="2600" dirty="0" smtClean="0">
                <a:latin typeface="+mj-ea"/>
                <a:ea typeface="+mj-ea"/>
              </a:rPr>
              <a:t> 心理學相關的書籍</a:t>
            </a:r>
            <a:r>
              <a:rPr lang="en-US" altLang="zh-TW" sz="2600" dirty="0" smtClean="0">
                <a:latin typeface="+mj-ea"/>
                <a:ea typeface="+mj-ea"/>
              </a:rPr>
              <a:t/>
            </a:r>
            <a:br>
              <a:rPr lang="en-US" altLang="zh-TW" sz="2600" dirty="0" smtClean="0">
                <a:latin typeface="+mj-ea"/>
                <a:ea typeface="+mj-ea"/>
              </a:rPr>
            </a:br>
            <a:r>
              <a:rPr lang="en-US" altLang="zh-TW" sz="2600" dirty="0" smtClean="0">
                <a:latin typeface="+mj-ea"/>
                <a:ea typeface="+mj-ea"/>
              </a:rPr>
              <a:t>-</a:t>
            </a:r>
            <a:r>
              <a:rPr lang="zh-TW" altLang="en-US" sz="2600" dirty="0" smtClean="0">
                <a:latin typeface="+mj-ea"/>
                <a:ea typeface="+mj-ea"/>
              </a:rPr>
              <a:t>為比較城鄉差別</a:t>
            </a:r>
            <a:r>
              <a:rPr lang="en-US" altLang="zh-TW" sz="2600" dirty="0" smtClean="0">
                <a:latin typeface="+mj-ea"/>
                <a:ea typeface="+mj-ea"/>
                <a:sym typeface="Wingdings"/>
              </a:rPr>
              <a:t> </a:t>
            </a:r>
            <a:r>
              <a:rPr lang="zh-TW" altLang="en-US" sz="2600" dirty="0" smtClean="0">
                <a:latin typeface="+mj-ea"/>
                <a:ea typeface="+mj-ea"/>
                <a:sym typeface="Wingdings"/>
              </a:rPr>
              <a:t>查</a:t>
            </a:r>
            <a:r>
              <a:rPr lang="zh-TW" altLang="en-US" sz="2600" dirty="0" smtClean="0">
                <a:latin typeface="+mj-ea"/>
                <a:ea typeface="+mj-ea"/>
              </a:rPr>
              <a:t>城鄉</a:t>
            </a:r>
            <a:r>
              <a:rPr lang="en-US" altLang="zh-TW" sz="2600" dirty="0" smtClean="0">
                <a:latin typeface="+mj-ea"/>
                <a:ea typeface="+mj-ea"/>
              </a:rPr>
              <a:t/>
            </a:r>
            <a:br>
              <a:rPr lang="en-US" altLang="zh-TW" sz="2600" dirty="0" smtClean="0">
                <a:latin typeface="+mj-ea"/>
                <a:ea typeface="+mj-ea"/>
              </a:rPr>
            </a:br>
            <a:r>
              <a:rPr lang="zh-TW" altLang="en-US" sz="2600" dirty="0" smtClean="0">
                <a:latin typeface="+mj-ea"/>
                <a:ea typeface="+mj-ea"/>
              </a:rPr>
              <a:t> 網咖設置數目等資料</a:t>
            </a:r>
            <a:endParaRPr lang="zh-TW" altLang="en-US" sz="2600" dirty="0">
              <a:latin typeface="+mj-ea"/>
              <a:ea typeface="+mj-ea"/>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42</a:t>
            </a:fld>
            <a:endParaRPr lang="zh-TW" alt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8675" name="Object 3"/>
          <p:cNvGraphicFramePr>
            <a:graphicFrameLocks noChangeAspect="1"/>
          </p:cNvGraphicFramePr>
          <p:nvPr/>
        </p:nvGraphicFramePr>
        <p:xfrm>
          <a:off x="4716016" y="3356992"/>
          <a:ext cx="4160856" cy="2590963"/>
        </p:xfrm>
        <a:graphic>
          <a:graphicData uri="http://schemas.openxmlformats.org/presentationml/2006/ole">
            <mc:AlternateContent xmlns:mc="http://schemas.openxmlformats.org/markup-compatibility/2006">
              <mc:Choice xmlns:v="urn:schemas-microsoft-com:vml" Requires="v">
                <p:oleObj spid="_x0000_s5143" name="Visio" r:id="rId3" imgW="3106799" imgH="1936980" progId="Visio.Drawing.11">
                  <p:embed/>
                </p:oleObj>
              </mc:Choice>
              <mc:Fallback>
                <p:oleObj name="Visio" r:id="rId3" imgW="3106799" imgH="1936980" progId="Visio.Drawing.1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3356992"/>
                        <a:ext cx="4160856" cy="2590963"/>
                      </a:xfrm>
                      <a:prstGeom prst="rect">
                        <a:avLst/>
                      </a:prstGeom>
                      <a:solidFill>
                        <a:schemeClr val="bg1"/>
                      </a:solidFill>
                    </p:spPr>
                  </p:pic>
                </p:oleObj>
              </mc:Fallback>
            </mc:AlternateContent>
          </a:graphicData>
        </a:graphic>
      </p:graphicFrame>
      <p:sp>
        <p:nvSpPr>
          <p:cNvPr id="10" name="矩形 9"/>
          <p:cNvSpPr/>
          <p:nvPr/>
        </p:nvSpPr>
        <p:spPr>
          <a:xfrm>
            <a:off x="6445296" y="5445224"/>
            <a:ext cx="2376264"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標題 1"/>
          <p:cNvSpPr txBox="1">
            <a:spLocks/>
          </p:cNvSpPr>
          <p:nvPr/>
        </p:nvSpPr>
        <p:spPr>
          <a:xfrm>
            <a:off x="467544" y="260648"/>
            <a:ext cx="8153400" cy="5832648"/>
          </a:xfrm>
          <a:prstGeom prst="rect">
            <a:avLst/>
          </a:prstGeom>
        </p:spPr>
        <p:txBody>
          <a:bodyPr vert="horz"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n-US" altLang="zh-TW" sz="4400" dirty="0" smtClean="0">
              <a:solidFill>
                <a:schemeClr val="tx2"/>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zh-TW" altLang="en-US"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11" name="標題 1"/>
          <p:cNvSpPr txBox="1">
            <a:spLocks/>
          </p:cNvSpPr>
          <p:nvPr/>
        </p:nvSpPr>
        <p:spPr>
          <a:xfrm>
            <a:off x="619944" y="413048"/>
            <a:ext cx="8153400" cy="5832648"/>
          </a:xfrm>
          <a:prstGeom prst="rect">
            <a:avLst/>
          </a:prstGeom>
        </p:spPr>
        <p:txBody>
          <a:bodyPr vert="horz" anchor="ctr">
            <a:normAutofit fontScale="97500"/>
          </a:bodyPr>
          <a:lstStyle/>
          <a:p>
            <a:pPr lvl="0">
              <a:spcBef>
                <a:spcPct val="0"/>
              </a:spcBef>
              <a:defRPr/>
            </a:pPr>
            <a:endParaRPr lang="en-US" altLang="zh-TW" sz="2900" dirty="0" smtClean="0">
              <a:latin typeface="+mj-lt"/>
              <a:ea typeface="+mj-ea"/>
              <a:cs typeface="+mj-cs"/>
            </a:endParaRPr>
          </a:p>
          <a:p>
            <a:pPr lvl="0">
              <a:spcBef>
                <a:spcPct val="0"/>
              </a:spcBef>
              <a:buFont typeface="Arial" pitchFamily="34" charset="0"/>
              <a:buChar char="•"/>
              <a:defRPr/>
            </a:pPr>
            <a:r>
              <a:rPr lang="zh-TW" altLang="en-US" sz="2900" dirty="0" smtClean="0">
                <a:latin typeface="+mj-ea"/>
                <a:ea typeface="+mj-ea"/>
                <a:cs typeface="+mj-cs"/>
              </a:rPr>
              <a:t>若研究者認為</a:t>
            </a:r>
            <a:r>
              <a:rPr lang="zh-TW" altLang="en-US" sz="2900" dirty="0" smtClean="0">
                <a:latin typeface="+mj-ea"/>
                <a:ea typeface="+mj-ea"/>
              </a:rPr>
              <a:t>上網咖的行為可能與同儕的互動</a:t>
            </a:r>
            <a:r>
              <a:rPr lang="en-US" altLang="zh-TW" sz="2900" dirty="0" smtClean="0">
                <a:latin typeface="+mj-ea"/>
                <a:ea typeface="+mj-ea"/>
              </a:rPr>
              <a:t>(</a:t>
            </a:r>
            <a:r>
              <a:rPr lang="zh-TW" altLang="en-US" sz="2900" dirty="0" smtClean="0">
                <a:latin typeface="+mj-ea"/>
                <a:ea typeface="+mj-ea"/>
              </a:rPr>
              <a:t>人際需求</a:t>
            </a:r>
            <a:r>
              <a:rPr lang="en-US" altLang="zh-TW" sz="2900" dirty="0" smtClean="0">
                <a:latin typeface="+mj-ea"/>
                <a:ea typeface="+mj-ea"/>
              </a:rPr>
              <a:t>)</a:t>
            </a:r>
            <a:r>
              <a:rPr lang="zh-TW" altLang="en-US" sz="2900" dirty="0" smtClean="0">
                <a:latin typeface="+mj-ea"/>
                <a:ea typeface="+mj-ea"/>
              </a:rPr>
              <a:t>有關；</a:t>
            </a:r>
            <a:endParaRPr lang="en-US" altLang="zh-TW" sz="2900" dirty="0" smtClean="0">
              <a:latin typeface="+mj-ea"/>
              <a:ea typeface="+mj-ea"/>
            </a:endParaRPr>
          </a:p>
          <a:p>
            <a:pPr lvl="0">
              <a:spcBef>
                <a:spcPct val="0"/>
              </a:spcBef>
              <a:buFont typeface="Arial" pitchFamily="34" charset="0"/>
              <a:buChar char="•"/>
              <a:defRPr/>
            </a:pPr>
            <a:r>
              <a:rPr lang="zh-TW" altLang="en-US" sz="2900" dirty="0" smtClean="0">
                <a:latin typeface="+mj-ea"/>
                <a:ea typeface="+mj-ea"/>
                <a:cs typeface="+mj-cs"/>
              </a:rPr>
              <a:t>城鄉地區年輕人</a:t>
            </a:r>
            <a:r>
              <a:rPr lang="zh-TW" altLang="en-US" sz="2900" dirty="0" smtClean="0">
                <a:latin typeface="+mj-ea"/>
                <a:ea typeface="+mj-ea"/>
              </a:rPr>
              <a:t>上網咖的行為差異可能與生活周遭資訊設備可提供性有關</a:t>
            </a:r>
            <a:endParaRPr lang="en-US" altLang="zh-TW" sz="2900" dirty="0" smtClean="0">
              <a:latin typeface="+mj-ea"/>
              <a:ea typeface="+mj-ea"/>
            </a:endParaRPr>
          </a:p>
          <a:p>
            <a:pPr lvl="0">
              <a:spcBef>
                <a:spcPct val="0"/>
              </a:spcBef>
              <a:defRPr/>
            </a:pPr>
            <a:endParaRPr lang="en-US" altLang="zh-TW" sz="2900" dirty="0" smtClean="0">
              <a:latin typeface="+mj-ea"/>
              <a:ea typeface="+mj-ea"/>
              <a:cs typeface="+mj-cs"/>
            </a:endParaRPr>
          </a:p>
          <a:p>
            <a:pPr lvl="0">
              <a:spcBef>
                <a:spcPct val="0"/>
              </a:spcBef>
              <a:defRPr/>
            </a:pPr>
            <a:r>
              <a:rPr lang="zh-TW" altLang="en-US" sz="2900" b="1" dirty="0" smtClean="0">
                <a:latin typeface="+mj-ea"/>
                <a:ea typeface="+mj-ea"/>
                <a:cs typeface="+mj-cs"/>
              </a:rPr>
              <a:t>定義變數</a:t>
            </a:r>
            <a:r>
              <a:rPr kumimoji="0" lang="en-US" altLang="zh-TW" sz="2900" b="0" i="0" u="none" strike="noStrike" kern="1200" cap="none" spc="0" normalizeH="0" baseline="0" noProof="0" dirty="0" smtClean="0">
                <a:ln>
                  <a:noFill/>
                </a:ln>
                <a:solidFill>
                  <a:schemeClr val="tx1"/>
                </a:solidFill>
                <a:effectLst/>
                <a:uLnTx/>
                <a:uFillTx/>
                <a:latin typeface="+mj-ea"/>
                <a:ea typeface="+mj-ea"/>
                <a:cs typeface="+mj-cs"/>
              </a:rPr>
              <a:t/>
            </a:r>
            <a:br>
              <a:rPr kumimoji="0" lang="en-US" altLang="zh-TW" sz="2900" b="0" i="0" u="none" strike="noStrike" kern="1200" cap="none" spc="0" normalizeH="0" baseline="0" noProof="0" dirty="0" smtClean="0">
                <a:ln>
                  <a:noFill/>
                </a:ln>
                <a:solidFill>
                  <a:schemeClr val="tx1"/>
                </a:solidFill>
                <a:effectLst/>
                <a:uLnTx/>
                <a:uFillTx/>
                <a:latin typeface="+mj-ea"/>
                <a:ea typeface="+mj-ea"/>
                <a:cs typeface="+mj-cs"/>
              </a:rPr>
            </a:br>
            <a:r>
              <a:rPr lang="en-US" altLang="zh-TW" sz="2900" dirty="0" smtClean="0">
                <a:latin typeface="+mj-ea"/>
                <a:ea typeface="+mj-ea"/>
              </a:rPr>
              <a:t>X</a:t>
            </a:r>
            <a:r>
              <a:rPr lang="en-US" altLang="zh-TW" sz="2900" baseline="-25000" dirty="0" smtClean="0">
                <a:latin typeface="+mj-ea"/>
                <a:ea typeface="+mj-ea"/>
              </a:rPr>
              <a:t>1</a:t>
            </a:r>
            <a:r>
              <a:rPr kumimoji="0" lang="en-US" altLang="zh-TW" sz="2900" b="0" i="0" u="none" strike="noStrike" kern="1200" cap="none" spc="0" normalizeH="0" baseline="0" noProof="0" dirty="0" smtClean="0">
                <a:ln>
                  <a:noFill/>
                </a:ln>
                <a:solidFill>
                  <a:schemeClr val="tx1"/>
                </a:solidFill>
                <a:effectLst/>
                <a:uLnTx/>
                <a:uFillTx/>
                <a:latin typeface="+mj-ea"/>
                <a:ea typeface="+mj-ea"/>
                <a:cs typeface="+mj-cs"/>
              </a:rPr>
              <a:t>-</a:t>
            </a:r>
            <a:r>
              <a:rPr kumimoji="0" lang="zh-TW" altLang="en-US" sz="2900" b="0" i="0" u="none" strike="noStrike" kern="1200" cap="none" spc="0" normalizeH="0" baseline="0" noProof="0" dirty="0" smtClean="0">
                <a:ln>
                  <a:noFill/>
                </a:ln>
                <a:solidFill>
                  <a:schemeClr val="tx1"/>
                </a:solidFill>
                <a:effectLst/>
                <a:uLnTx/>
                <a:uFillTx/>
                <a:latin typeface="+mj-ea"/>
                <a:ea typeface="+mj-ea"/>
                <a:cs typeface="+mj-cs"/>
              </a:rPr>
              <a:t>上網咖的行為</a:t>
            </a:r>
            <a:endParaRPr kumimoji="0" lang="en-US" altLang="zh-TW" sz="2900" b="0" i="0" u="none" strike="noStrike" kern="1200" cap="none" spc="0" normalizeH="0" baseline="0" noProof="0" dirty="0" smtClean="0">
              <a:ln>
                <a:noFill/>
              </a:ln>
              <a:solidFill>
                <a:schemeClr val="tx1"/>
              </a:solidFill>
              <a:effectLst/>
              <a:uLnTx/>
              <a:uFillTx/>
              <a:latin typeface="+mj-ea"/>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TW" sz="2900" b="0" i="0" u="none" strike="noStrike" kern="1200" cap="none" spc="0" normalizeH="0" baseline="0" noProof="0" dirty="0" smtClean="0">
                <a:ln>
                  <a:noFill/>
                </a:ln>
                <a:solidFill>
                  <a:schemeClr val="tx1"/>
                </a:solidFill>
                <a:effectLst/>
                <a:uLnTx/>
                <a:uFillTx/>
                <a:latin typeface="+mj-ea"/>
                <a:ea typeface="+mj-ea"/>
                <a:cs typeface="+mj-cs"/>
              </a:rPr>
              <a:t>X</a:t>
            </a:r>
            <a:r>
              <a:rPr kumimoji="0" lang="en-US" altLang="zh-TW" sz="2900" b="0" i="0" u="none" strike="noStrike" kern="1200" cap="none" spc="0" normalizeH="0" baseline="-25000" noProof="0" dirty="0" smtClean="0">
                <a:ln>
                  <a:noFill/>
                </a:ln>
                <a:solidFill>
                  <a:schemeClr val="tx1"/>
                </a:solidFill>
                <a:effectLst/>
                <a:uLnTx/>
                <a:uFillTx/>
                <a:latin typeface="+mj-ea"/>
                <a:ea typeface="+mj-ea"/>
                <a:cs typeface="+mj-cs"/>
              </a:rPr>
              <a:t>2</a:t>
            </a:r>
            <a:r>
              <a:rPr kumimoji="0" lang="en-US" altLang="zh-TW" sz="2900" b="0" i="0" u="none" strike="noStrike" kern="1200" cap="none" spc="0" normalizeH="0" baseline="0" noProof="0" dirty="0" smtClean="0">
                <a:ln>
                  <a:noFill/>
                </a:ln>
                <a:solidFill>
                  <a:schemeClr val="tx1"/>
                </a:solidFill>
                <a:effectLst/>
                <a:uLnTx/>
                <a:uFillTx/>
                <a:latin typeface="+mj-ea"/>
                <a:ea typeface="+mj-ea"/>
                <a:cs typeface="+mj-cs"/>
              </a:rPr>
              <a:t>-</a:t>
            </a:r>
            <a:r>
              <a:rPr kumimoji="0" lang="zh-TW" altLang="en-US" sz="2900" b="0" i="0" u="none" strike="noStrike" kern="1200" cap="none" spc="0" normalizeH="0" baseline="0" noProof="0" dirty="0" smtClean="0">
                <a:ln>
                  <a:noFill/>
                </a:ln>
                <a:solidFill>
                  <a:schemeClr val="tx1"/>
                </a:solidFill>
                <a:effectLst/>
                <a:uLnTx/>
                <a:uFillTx/>
                <a:latin typeface="+mj-ea"/>
                <a:ea typeface="+mj-ea"/>
                <a:cs typeface="+mj-cs"/>
              </a:rPr>
              <a:t>居住地區</a:t>
            </a:r>
            <a:endParaRPr kumimoji="0" lang="en-US" altLang="zh-TW" sz="2900" b="0" i="0" u="none" strike="noStrike" kern="1200" cap="none" spc="0" normalizeH="0" baseline="0" noProof="0" dirty="0" smtClean="0">
              <a:ln>
                <a:noFill/>
              </a:ln>
              <a:solidFill>
                <a:schemeClr val="tx1"/>
              </a:solidFill>
              <a:effectLst/>
              <a:uLnTx/>
              <a:uFillTx/>
              <a:latin typeface="+mj-ea"/>
              <a:ea typeface="+mj-ea"/>
              <a:cs typeface="+mj-cs"/>
            </a:endParaRPr>
          </a:p>
          <a:p>
            <a:pPr lvl="0">
              <a:spcBef>
                <a:spcPct val="0"/>
              </a:spcBef>
              <a:defRPr/>
            </a:pPr>
            <a:r>
              <a:rPr lang="en-US" altLang="zh-TW" sz="2900" dirty="0" smtClean="0">
                <a:latin typeface="+mj-ea"/>
                <a:ea typeface="+mj-ea"/>
              </a:rPr>
              <a:t>X</a:t>
            </a:r>
            <a:r>
              <a:rPr lang="en-US" altLang="zh-TW" sz="2900" baseline="-25000" dirty="0" smtClean="0">
                <a:latin typeface="+mj-ea"/>
                <a:ea typeface="+mj-ea"/>
              </a:rPr>
              <a:t>3</a:t>
            </a:r>
            <a:r>
              <a:rPr lang="en-US" altLang="zh-TW" sz="2900" dirty="0" smtClean="0">
                <a:latin typeface="+mj-ea"/>
                <a:ea typeface="+mj-ea"/>
              </a:rPr>
              <a:t>-</a:t>
            </a:r>
            <a:r>
              <a:rPr lang="zh-TW" altLang="en-US" sz="2900" dirty="0" smtClean="0">
                <a:latin typeface="+mj-ea"/>
                <a:ea typeface="+mj-ea"/>
              </a:rPr>
              <a:t>人際需求</a:t>
            </a:r>
            <a:endParaRPr lang="en-US" altLang="zh-TW" sz="2900" dirty="0" smtClean="0">
              <a:latin typeface="+mj-ea"/>
              <a:ea typeface="+mj-ea"/>
            </a:endParaRPr>
          </a:p>
          <a:p>
            <a:pPr>
              <a:spcBef>
                <a:spcPct val="0"/>
              </a:spcBef>
              <a:defRPr/>
            </a:pPr>
            <a:r>
              <a:rPr lang="en-US" altLang="zh-TW" sz="2900" dirty="0" smtClean="0">
                <a:latin typeface="+mj-ea"/>
                <a:ea typeface="+mj-ea"/>
              </a:rPr>
              <a:t>X</a:t>
            </a:r>
            <a:r>
              <a:rPr lang="en-US" altLang="zh-TW" sz="2900" baseline="-25000" dirty="0" smtClean="0">
                <a:latin typeface="+mj-ea"/>
                <a:ea typeface="+mj-ea"/>
              </a:rPr>
              <a:t>4</a:t>
            </a:r>
            <a:r>
              <a:rPr lang="en-US" altLang="zh-TW" sz="2900" dirty="0" smtClean="0">
                <a:latin typeface="+mj-ea"/>
                <a:ea typeface="+mj-ea"/>
              </a:rPr>
              <a:t>-</a:t>
            </a:r>
            <a:r>
              <a:rPr lang="zh-TW" altLang="en-US" sz="2900" dirty="0" smtClean="0">
                <a:latin typeface="+mj-ea"/>
                <a:ea typeface="+mj-ea"/>
              </a:rPr>
              <a:t>資訊設備可提供性</a:t>
            </a:r>
            <a:r>
              <a:rPr kumimoji="0" lang="en-US" altLang="zh-TW" sz="2900" b="0" i="0" u="none" strike="noStrike" kern="1200" cap="none" spc="0" normalizeH="0" baseline="0" noProof="0" dirty="0" smtClean="0">
                <a:ln>
                  <a:noFill/>
                </a:ln>
                <a:solidFill>
                  <a:schemeClr val="tx1"/>
                </a:solidFill>
                <a:effectLst/>
                <a:uLnTx/>
                <a:uFillTx/>
                <a:latin typeface="+mj-lt"/>
                <a:ea typeface="+mj-ea"/>
                <a:cs typeface="+mj-cs"/>
              </a:rPr>
              <a:t/>
            </a:r>
            <a:br>
              <a:rPr kumimoji="0" lang="en-US" altLang="zh-TW" sz="2900" b="0" i="0" u="none" strike="noStrike" kern="1200" cap="none" spc="0" normalizeH="0" baseline="0" noProof="0" dirty="0" smtClean="0">
                <a:ln>
                  <a:noFill/>
                </a:ln>
                <a:solidFill>
                  <a:schemeClr val="tx1"/>
                </a:solidFill>
                <a:effectLst/>
                <a:uLnTx/>
                <a:uFillTx/>
                <a:latin typeface="+mj-lt"/>
                <a:ea typeface="+mj-ea"/>
                <a:cs typeface="+mj-cs"/>
              </a:rPr>
            </a:br>
            <a:endParaRPr kumimoji="0" lang="zh-TW" altLang="en-US" sz="2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AB2DA23-088D-439A-8D02-698FF65882F0}" type="datetime1">
              <a:rPr lang="zh-TW" altLang="en-US" smtClean="0"/>
              <a:pPr/>
              <a:t>2014/9/21</a:t>
            </a:fld>
            <a:endParaRPr lang="zh-TW" altLang="en-US"/>
          </a:p>
        </p:txBody>
      </p:sp>
      <p:sp>
        <p:nvSpPr>
          <p:cNvPr id="3" name="投影片編號版面配置區 2"/>
          <p:cNvSpPr>
            <a:spLocks noGrp="1"/>
          </p:cNvSpPr>
          <p:nvPr>
            <p:ph type="sldNum" sz="quarter" idx="12"/>
          </p:nvPr>
        </p:nvSpPr>
        <p:spPr/>
        <p:txBody>
          <a:bodyPr/>
          <a:lstStyle/>
          <a:p>
            <a:fld id="{43D239BD-6D61-4DFE-922F-7CBF9DF9EB54}" type="slidenum">
              <a:rPr lang="zh-TW" altLang="en-US" smtClean="0"/>
              <a:pPr/>
              <a:t>43</a:t>
            </a:fld>
            <a:endParaRPr lang="zh-TW" altLang="en-US"/>
          </a:p>
        </p:txBody>
      </p:sp>
      <p:sp>
        <p:nvSpPr>
          <p:cNvPr id="4" name="標題 1"/>
          <p:cNvSpPr txBox="1">
            <a:spLocks/>
          </p:cNvSpPr>
          <p:nvPr/>
        </p:nvSpPr>
        <p:spPr>
          <a:xfrm>
            <a:off x="619944" y="413048"/>
            <a:ext cx="8153400" cy="5832648"/>
          </a:xfrm>
          <a:prstGeom prst="rect">
            <a:avLst/>
          </a:prstGeom>
        </p:spPr>
        <p:txBody>
          <a:bodyPr vert="horz" anchor="ctr">
            <a:normAutofit fontScale="97500"/>
          </a:bodyPr>
          <a:lstStyle/>
          <a:p>
            <a:pPr lvl="0">
              <a:spcBef>
                <a:spcPct val="0"/>
              </a:spcBef>
              <a:defRPr/>
            </a:pPr>
            <a:r>
              <a:rPr kumimoji="0" lang="zh-TW" altLang="en-US" sz="2900" b="1" i="0" u="none" strike="noStrike" kern="1200" cap="none" spc="0" normalizeH="0" baseline="0" noProof="0" dirty="0" smtClean="0">
                <a:ln>
                  <a:noFill/>
                </a:ln>
                <a:solidFill>
                  <a:schemeClr val="tx1"/>
                </a:solidFill>
                <a:effectLst/>
                <a:uLnTx/>
                <a:uFillTx/>
                <a:latin typeface="+mj-ea"/>
                <a:ea typeface="+mj-ea"/>
                <a:cs typeface="+mj-cs"/>
              </a:rPr>
              <a:t>發展假設</a:t>
            </a:r>
            <a:endParaRPr kumimoji="0" lang="en-US" altLang="zh-TW" sz="2900" b="1" i="0" u="none" strike="noStrike" kern="1200" cap="none" spc="0" normalizeH="0" baseline="0" noProof="0" dirty="0" smtClean="0">
              <a:ln>
                <a:noFill/>
              </a:ln>
              <a:solidFill>
                <a:schemeClr val="tx1"/>
              </a:solidFill>
              <a:effectLst/>
              <a:uLnTx/>
              <a:uFillTx/>
              <a:latin typeface="+mj-ea"/>
              <a:ea typeface="+mj-ea"/>
              <a:cs typeface="+mj-cs"/>
            </a:endParaRPr>
          </a:p>
          <a:p>
            <a:pPr lvl="0">
              <a:spcBef>
                <a:spcPct val="0"/>
              </a:spcBef>
              <a:defRPr/>
            </a:pPr>
            <a:r>
              <a:rPr lang="zh-TW" altLang="en-US" sz="2900" b="1" noProof="0" dirty="0" smtClean="0">
                <a:latin typeface="+mj-ea"/>
                <a:ea typeface="+mj-ea"/>
              </a:rPr>
              <a:t>假設</a:t>
            </a:r>
            <a:r>
              <a:rPr lang="en-US" altLang="zh-TW" sz="2900" b="1" dirty="0" smtClean="0">
                <a:latin typeface="+mj-ea"/>
                <a:ea typeface="+mj-ea"/>
              </a:rPr>
              <a:t>1</a:t>
            </a:r>
            <a:r>
              <a:rPr kumimoji="0" lang="en-US" altLang="zh-TW" sz="2900" b="0" i="0" u="none" strike="noStrike" kern="1200" cap="none" spc="0" normalizeH="0" baseline="0" noProof="0" dirty="0" smtClean="0">
                <a:ln>
                  <a:noFill/>
                </a:ln>
                <a:solidFill>
                  <a:schemeClr val="tx1"/>
                </a:solidFill>
                <a:effectLst/>
                <a:uLnTx/>
                <a:uFillTx/>
                <a:latin typeface="+mj-ea"/>
                <a:ea typeface="+mj-ea"/>
                <a:cs typeface="+mj-cs"/>
              </a:rPr>
              <a:t>-</a:t>
            </a:r>
            <a:r>
              <a:rPr lang="zh-TW" altLang="en-US" sz="2900" dirty="0" smtClean="0">
                <a:latin typeface="+mj-ea"/>
                <a:ea typeface="+mj-ea"/>
              </a:rPr>
              <a:t>城鄉地區年輕人，生活周遭資訊設備可提供性不同</a:t>
            </a:r>
            <a:endParaRPr lang="en-US" altLang="zh-TW" sz="2900" dirty="0" smtClean="0">
              <a:latin typeface="+mj-ea"/>
              <a:ea typeface="+mj-ea"/>
            </a:endParaRPr>
          </a:p>
          <a:p>
            <a:pPr lvl="0">
              <a:spcBef>
                <a:spcPct val="0"/>
              </a:spcBef>
              <a:defRPr/>
            </a:pPr>
            <a:endParaRPr kumimoji="0" lang="en-US" altLang="zh-TW" sz="2900" b="0" i="0" u="none" strike="noStrike" kern="1200" cap="none" spc="0" normalizeH="0" baseline="0" noProof="0" dirty="0" smtClean="0">
              <a:ln>
                <a:noFill/>
              </a:ln>
              <a:solidFill>
                <a:schemeClr val="tx1"/>
              </a:solidFill>
              <a:effectLst/>
              <a:uLnTx/>
              <a:uFillTx/>
              <a:latin typeface="+mj-ea"/>
              <a:ea typeface="+mj-ea"/>
              <a:cs typeface="+mj-cs"/>
            </a:endParaRPr>
          </a:p>
          <a:p>
            <a:pPr lvl="0">
              <a:spcBef>
                <a:spcPct val="0"/>
              </a:spcBef>
              <a:defRPr/>
            </a:pPr>
            <a:r>
              <a:rPr lang="zh-TW" altLang="en-US" sz="2900" b="1" dirty="0" smtClean="0">
                <a:latin typeface="+mj-ea"/>
                <a:ea typeface="+mj-ea"/>
              </a:rPr>
              <a:t>假設</a:t>
            </a:r>
            <a:r>
              <a:rPr lang="en-US" altLang="zh-TW" sz="2900" b="1" dirty="0" smtClean="0">
                <a:latin typeface="+mj-ea"/>
                <a:ea typeface="+mj-ea"/>
              </a:rPr>
              <a:t>2</a:t>
            </a:r>
            <a:r>
              <a:rPr kumimoji="0" lang="en-US" altLang="zh-TW" sz="2900" b="0" i="0" u="none" strike="noStrike" kern="1200" cap="none" spc="0" normalizeH="0" baseline="0" noProof="0" dirty="0" smtClean="0">
                <a:ln>
                  <a:noFill/>
                </a:ln>
                <a:solidFill>
                  <a:schemeClr val="tx1"/>
                </a:solidFill>
                <a:effectLst/>
                <a:uLnTx/>
                <a:uFillTx/>
                <a:latin typeface="+mj-ea"/>
                <a:ea typeface="+mj-ea"/>
                <a:cs typeface="+mj-cs"/>
              </a:rPr>
              <a:t>-</a:t>
            </a:r>
            <a:r>
              <a:rPr lang="zh-TW" altLang="en-US" sz="2900" dirty="0" smtClean="0">
                <a:latin typeface="+mj-ea"/>
                <a:ea typeface="+mj-ea"/>
              </a:rPr>
              <a:t>人際需求越強者，上網咖的行為</a:t>
            </a:r>
            <a:r>
              <a:rPr lang="en-US" altLang="zh-TW" sz="2900" dirty="0" smtClean="0">
                <a:latin typeface="+mj-ea"/>
                <a:ea typeface="+mj-ea"/>
              </a:rPr>
              <a:t>(</a:t>
            </a:r>
            <a:r>
              <a:rPr lang="zh-TW" altLang="en-US" sz="2900" dirty="0" smtClean="0">
                <a:latin typeface="+mj-ea"/>
                <a:ea typeface="+mj-ea"/>
              </a:rPr>
              <a:t>頻率</a:t>
            </a:r>
            <a:r>
              <a:rPr lang="en-US" altLang="zh-TW" sz="2900" dirty="0" smtClean="0">
                <a:latin typeface="+mj-ea"/>
                <a:ea typeface="+mj-ea"/>
              </a:rPr>
              <a:t>)</a:t>
            </a:r>
            <a:r>
              <a:rPr lang="zh-TW" altLang="en-US" sz="2900" dirty="0" smtClean="0">
                <a:latin typeface="+mj-ea"/>
                <a:ea typeface="+mj-ea"/>
              </a:rPr>
              <a:t>越高</a:t>
            </a:r>
            <a:endParaRPr lang="en-US" altLang="zh-TW" sz="2900" dirty="0" smtClean="0">
              <a:latin typeface="+mj-ea"/>
              <a:ea typeface="+mj-ea"/>
            </a:endParaRPr>
          </a:p>
          <a:p>
            <a:pPr lvl="0">
              <a:spcBef>
                <a:spcPct val="0"/>
              </a:spcBef>
              <a:defRPr/>
            </a:pPr>
            <a:endParaRPr kumimoji="0" lang="en-US" altLang="zh-TW" sz="2900" b="0" i="0" u="none" strike="noStrike" kern="1200" cap="none" spc="0" normalizeH="0" baseline="0" noProof="0" dirty="0" smtClean="0">
              <a:ln>
                <a:noFill/>
              </a:ln>
              <a:solidFill>
                <a:schemeClr val="tx1"/>
              </a:solidFill>
              <a:effectLst/>
              <a:uLnTx/>
              <a:uFillTx/>
              <a:latin typeface="+mj-ea"/>
              <a:ea typeface="+mj-ea"/>
              <a:cs typeface="+mj-cs"/>
            </a:endParaRPr>
          </a:p>
          <a:p>
            <a:pPr lvl="0">
              <a:spcBef>
                <a:spcPct val="0"/>
              </a:spcBef>
              <a:defRPr/>
            </a:pPr>
            <a:r>
              <a:rPr lang="zh-TW" altLang="en-US" sz="2900" b="1" dirty="0" smtClean="0">
                <a:latin typeface="+mj-ea"/>
                <a:ea typeface="+mj-ea"/>
              </a:rPr>
              <a:t>假設</a:t>
            </a:r>
            <a:r>
              <a:rPr lang="en-US" altLang="zh-TW" sz="2900" b="1" dirty="0" smtClean="0">
                <a:latin typeface="+mj-ea"/>
                <a:ea typeface="+mj-ea"/>
              </a:rPr>
              <a:t>3</a:t>
            </a:r>
            <a:r>
              <a:rPr lang="en-US" altLang="zh-TW" sz="2900" dirty="0" smtClean="0">
                <a:latin typeface="+mj-ea"/>
                <a:ea typeface="+mj-ea"/>
              </a:rPr>
              <a:t>-</a:t>
            </a:r>
            <a:r>
              <a:rPr lang="zh-TW" altLang="en-US" sz="2900" dirty="0" smtClean="0">
                <a:latin typeface="+mj-ea"/>
                <a:ea typeface="+mj-ea"/>
              </a:rPr>
              <a:t>城鄉地區年輕人，生活周遭資訊設備可提供性不同，造成上網咖的行為</a:t>
            </a:r>
            <a:r>
              <a:rPr lang="en-US" altLang="zh-TW" sz="2900" dirty="0" smtClean="0">
                <a:latin typeface="+mj-ea"/>
                <a:ea typeface="+mj-ea"/>
              </a:rPr>
              <a:t>(</a:t>
            </a:r>
            <a:r>
              <a:rPr lang="zh-TW" altLang="en-US" sz="2900" dirty="0" smtClean="0">
                <a:latin typeface="+mj-ea"/>
                <a:ea typeface="+mj-ea"/>
              </a:rPr>
              <a:t>頻率</a:t>
            </a:r>
            <a:r>
              <a:rPr lang="en-US" altLang="zh-TW" sz="2900" dirty="0" smtClean="0">
                <a:latin typeface="+mj-ea"/>
                <a:ea typeface="+mj-ea"/>
              </a:rPr>
              <a:t>)</a:t>
            </a:r>
            <a:r>
              <a:rPr lang="zh-TW" altLang="en-US" sz="2900" dirty="0" smtClean="0">
                <a:latin typeface="+mj-ea"/>
                <a:ea typeface="+mj-ea"/>
              </a:rPr>
              <a:t>不同</a:t>
            </a:r>
            <a:endParaRPr lang="en-US" altLang="zh-TW" sz="2900" dirty="0" smtClean="0">
              <a:latin typeface="+mj-ea"/>
              <a:ea typeface="+mj-ea"/>
            </a:endParaRPr>
          </a:p>
          <a:p>
            <a:pPr lvl="0">
              <a:spcBef>
                <a:spcPct val="0"/>
              </a:spcBef>
              <a:defRPr/>
            </a:pPr>
            <a:endParaRPr lang="en-US" altLang="zh-TW" sz="2900" dirty="0" smtClean="0">
              <a:latin typeface="+mj-ea"/>
              <a:ea typeface="+mj-ea"/>
            </a:endParaRPr>
          </a:p>
          <a:p>
            <a:pPr>
              <a:spcBef>
                <a:spcPct val="0"/>
              </a:spcBef>
              <a:defRPr/>
            </a:pPr>
            <a:r>
              <a:rPr lang="zh-TW" altLang="en-US" sz="2900" b="1" dirty="0" smtClean="0">
                <a:latin typeface="+mj-ea"/>
                <a:ea typeface="+mj-ea"/>
              </a:rPr>
              <a:t>假設</a:t>
            </a:r>
            <a:r>
              <a:rPr lang="en-US" altLang="zh-TW" sz="2900" b="1" dirty="0" smtClean="0">
                <a:latin typeface="+mj-ea"/>
                <a:ea typeface="+mj-ea"/>
              </a:rPr>
              <a:t>4</a:t>
            </a:r>
            <a:r>
              <a:rPr lang="en-US" altLang="zh-TW" sz="2900" dirty="0" smtClean="0">
                <a:latin typeface="+mj-ea"/>
                <a:ea typeface="+mj-ea"/>
              </a:rPr>
              <a:t>-</a:t>
            </a:r>
            <a:r>
              <a:rPr lang="zh-TW" altLang="en-US" sz="2900" dirty="0" smtClean="0">
                <a:latin typeface="+mj-ea"/>
                <a:ea typeface="+mj-ea"/>
              </a:rPr>
              <a:t>資訊設備可提供性、人際需求，會影響上網咖的行為</a:t>
            </a:r>
            <a:r>
              <a:rPr lang="en-US" altLang="zh-TW" sz="2900" dirty="0" smtClean="0">
                <a:latin typeface="+mj-ea"/>
                <a:ea typeface="+mj-ea"/>
              </a:rPr>
              <a:t>(</a:t>
            </a:r>
            <a:r>
              <a:rPr lang="zh-TW" altLang="en-US" sz="2900" dirty="0" smtClean="0">
                <a:latin typeface="+mj-ea"/>
                <a:ea typeface="+mj-ea"/>
              </a:rPr>
              <a:t>頻率</a:t>
            </a:r>
            <a:r>
              <a:rPr lang="en-US" altLang="zh-TW" sz="2900" dirty="0" smtClean="0">
                <a:latin typeface="+mj-ea"/>
                <a:ea typeface="+mj-ea"/>
              </a:rPr>
              <a:t>)</a:t>
            </a:r>
          </a:p>
          <a:p>
            <a:pPr lvl="0">
              <a:spcBef>
                <a:spcPct val="0"/>
              </a:spcBef>
              <a:defRPr/>
            </a:pPr>
            <a:r>
              <a:rPr kumimoji="0" lang="en-US" altLang="zh-TW" sz="2900" b="0" i="0" u="none" strike="noStrike" kern="1200" cap="none" spc="0" normalizeH="0" baseline="0" noProof="0" dirty="0" smtClean="0">
                <a:ln>
                  <a:noFill/>
                </a:ln>
                <a:solidFill>
                  <a:schemeClr val="tx1"/>
                </a:solidFill>
                <a:effectLst/>
                <a:uLnTx/>
                <a:uFillTx/>
                <a:latin typeface="+mj-ea"/>
                <a:ea typeface="+mj-ea"/>
                <a:cs typeface="+mj-cs"/>
              </a:rPr>
              <a:t/>
            </a:r>
            <a:br>
              <a:rPr kumimoji="0" lang="en-US" altLang="zh-TW" sz="2900" b="0" i="0" u="none" strike="noStrike" kern="1200" cap="none" spc="0" normalizeH="0" baseline="0" noProof="0" dirty="0" smtClean="0">
                <a:ln>
                  <a:noFill/>
                </a:ln>
                <a:solidFill>
                  <a:schemeClr val="tx1"/>
                </a:solidFill>
                <a:effectLst/>
                <a:uLnTx/>
                <a:uFillTx/>
                <a:latin typeface="+mj-ea"/>
                <a:ea typeface="+mj-ea"/>
                <a:cs typeface="+mj-cs"/>
              </a:rPr>
            </a:br>
            <a:r>
              <a:rPr lang="zh-TW" altLang="en-US" sz="2900" dirty="0" smtClean="0">
                <a:solidFill>
                  <a:srgbClr val="C00000"/>
                </a:solidFill>
                <a:latin typeface="+mj-ea"/>
                <a:ea typeface="+mj-ea"/>
              </a:rPr>
              <a:t>資訊設備可提供性</a:t>
            </a:r>
            <a:r>
              <a:rPr lang="zh-TW" altLang="en-US" sz="2900" dirty="0" smtClean="0">
                <a:latin typeface="+mj-ea"/>
                <a:ea typeface="+mj-ea"/>
              </a:rPr>
              <a:t>、</a:t>
            </a:r>
            <a:r>
              <a:rPr lang="zh-TW" altLang="en-US" sz="2900" dirty="0" smtClean="0">
                <a:solidFill>
                  <a:srgbClr val="C00000"/>
                </a:solidFill>
                <a:latin typeface="+mj-ea"/>
                <a:ea typeface="+mj-ea"/>
              </a:rPr>
              <a:t>人際需求</a:t>
            </a:r>
            <a:r>
              <a:rPr lang="zh-TW" altLang="en-US" sz="2900" dirty="0" smtClean="0">
                <a:latin typeface="+mj-ea"/>
                <a:ea typeface="+mj-ea"/>
              </a:rPr>
              <a:t>如何測量</a:t>
            </a:r>
            <a:r>
              <a:rPr lang="en-US" altLang="zh-TW" sz="2900" dirty="0" smtClean="0">
                <a:latin typeface="+mj-ea"/>
                <a:ea typeface="+mj-ea"/>
              </a:rPr>
              <a:t>?</a:t>
            </a:r>
            <a:endParaRPr kumimoji="0" lang="zh-TW" altLang="en-US" sz="2900" b="0" i="0" u="none" strike="noStrike" kern="1200" cap="none" spc="0" normalizeH="0" baseline="0" noProof="0" dirty="0">
              <a:ln>
                <a:noFill/>
              </a:ln>
              <a:solidFill>
                <a:schemeClr val="tx1"/>
              </a:solidFill>
              <a:effectLst/>
              <a:uLnTx/>
              <a:uFillTx/>
              <a:latin typeface="+mj-ea"/>
              <a:ea typeface="+mj-ea"/>
              <a:cs typeface="+mj-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zh-TW" altLang="en-US" b="1" dirty="0" smtClean="0"/>
              <a:t>階段二</a:t>
            </a:r>
            <a:r>
              <a:rPr lang="en-US" altLang="zh-TW" b="1" dirty="0" smtClean="0"/>
              <a:t>:</a:t>
            </a:r>
            <a:r>
              <a:rPr lang="zh-TW" altLang="en-US" b="1" dirty="0" smtClean="0"/>
              <a:t>資料蒐集</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44</a:t>
            </a:fld>
            <a:endParaRPr lang="zh-TW" altLang="en-US"/>
          </a:p>
        </p:txBody>
      </p:sp>
      <p:sp>
        <p:nvSpPr>
          <p:cNvPr id="5" name="內容版面配置區 4"/>
          <p:cNvSpPr>
            <a:spLocks noGrp="1"/>
          </p:cNvSpPr>
          <p:nvPr>
            <p:ph sz="quarter" idx="1"/>
          </p:nvPr>
        </p:nvSpPr>
        <p:spPr>
          <a:xfrm>
            <a:off x="612648" y="1600200"/>
            <a:ext cx="8153400" cy="4709120"/>
          </a:xfrm>
        </p:spPr>
        <p:txBody>
          <a:bodyPr>
            <a:normAutofit fontScale="85000" lnSpcReduction="10000"/>
          </a:bodyPr>
          <a:lstStyle/>
          <a:p>
            <a:r>
              <a:rPr lang="zh-TW" altLang="en-US" b="1" dirty="0" smtClean="0">
                <a:latin typeface="+mj-ea"/>
                <a:ea typeface="+mj-ea"/>
              </a:rPr>
              <a:t>研究設計</a:t>
            </a:r>
            <a:r>
              <a:rPr lang="zh-TW" altLang="en-US" dirty="0" smtClean="0">
                <a:latin typeface="+mj-ea"/>
                <a:ea typeface="+mj-ea"/>
              </a:rPr>
              <a:t>採非實驗法</a:t>
            </a:r>
            <a:endParaRPr lang="en-US" altLang="zh-TW" dirty="0" smtClean="0">
              <a:latin typeface="+mj-ea"/>
              <a:ea typeface="+mj-ea"/>
            </a:endParaRPr>
          </a:p>
          <a:p>
            <a:r>
              <a:rPr lang="zh-TW" altLang="en-US" b="1" dirty="0" smtClean="0">
                <a:latin typeface="+mj-ea"/>
                <a:ea typeface="+mj-ea"/>
              </a:rPr>
              <a:t>發展抽樣架構</a:t>
            </a:r>
            <a:endParaRPr lang="en-US" altLang="zh-TW" b="1" dirty="0" smtClean="0">
              <a:latin typeface="+mj-ea"/>
              <a:ea typeface="+mj-ea"/>
            </a:endParaRPr>
          </a:p>
          <a:p>
            <a:pPr>
              <a:buNone/>
            </a:pPr>
            <a:r>
              <a:rPr lang="zh-TW" altLang="en-US" dirty="0" smtClean="0">
                <a:latin typeface="+mj-ea"/>
                <a:ea typeface="+mj-ea"/>
              </a:rPr>
              <a:t>   決定研究母體</a:t>
            </a:r>
            <a:r>
              <a:rPr lang="en-US" altLang="zh-TW" dirty="0" smtClean="0">
                <a:latin typeface="+mj-ea"/>
                <a:ea typeface="+mj-ea"/>
              </a:rPr>
              <a:t>-(</a:t>
            </a:r>
            <a:r>
              <a:rPr lang="zh-TW" altLang="en-US" dirty="0" smtClean="0">
                <a:latin typeface="+mj-ea"/>
                <a:ea typeface="+mj-ea"/>
              </a:rPr>
              <a:t>全台灣</a:t>
            </a:r>
            <a:r>
              <a:rPr lang="en-US" altLang="zh-TW" dirty="0" smtClean="0">
                <a:latin typeface="+mj-ea"/>
                <a:ea typeface="+mj-ea"/>
              </a:rPr>
              <a:t>?)</a:t>
            </a:r>
            <a:r>
              <a:rPr lang="zh-TW" altLang="en-US" dirty="0" smtClean="0">
                <a:latin typeface="+mj-ea"/>
                <a:ea typeface="+mj-ea"/>
              </a:rPr>
              <a:t>地區年輕人</a:t>
            </a:r>
            <a:r>
              <a:rPr lang="en-US" altLang="zh-TW" dirty="0" smtClean="0">
                <a:latin typeface="+mj-ea"/>
                <a:ea typeface="+mj-ea"/>
              </a:rPr>
              <a:t>(13~22</a:t>
            </a:r>
            <a:r>
              <a:rPr lang="zh-TW" altLang="en-US" dirty="0" smtClean="0">
                <a:latin typeface="+mj-ea"/>
                <a:ea typeface="+mj-ea"/>
              </a:rPr>
              <a:t>歲</a:t>
            </a:r>
            <a:r>
              <a:rPr lang="en-US" altLang="zh-TW" dirty="0" smtClean="0">
                <a:latin typeface="+mj-ea"/>
                <a:ea typeface="+mj-ea"/>
              </a:rPr>
              <a:t>?)</a:t>
            </a:r>
          </a:p>
          <a:p>
            <a:pPr>
              <a:buNone/>
            </a:pPr>
            <a:r>
              <a:rPr lang="zh-TW" altLang="en-US" dirty="0" smtClean="0">
                <a:latin typeface="+mj-ea"/>
                <a:ea typeface="+mj-ea"/>
              </a:rPr>
              <a:t>   決定抽樣方法</a:t>
            </a:r>
            <a:endParaRPr lang="en-US" altLang="zh-TW" dirty="0" smtClean="0">
              <a:latin typeface="+mj-ea"/>
              <a:ea typeface="+mj-ea"/>
            </a:endParaRPr>
          </a:p>
          <a:p>
            <a:pPr>
              <a:buNone/>
            </a:pPr>
            <a:r>
              <a:rPr lang="en-US" altLang="zh-TW" dirty="0" smtClean="0">
                <a:latin typeface="+mj-ea"/>
                <a:ea typeface="+mj-ea"/>
              </a:rPr>
              <a:t>   </a:t>
            </a:r>
            <a:r>
              <a:rPr lang="zh-TW" altLang="en-US" dirty="0" smtClean="0">
                <a:latin typeface="+mj-ea"/>
                <a:ea typeface="+mj-ea"/>
              </a:rPr>
              <a:t>決定樣本大小</a:t>
            </a:r>
            <a:endParaRPr lang="en-US" altLang="zh-TW" dirty="0" smtClean="0">
              <a:latin typeface="+mj-ea"/>
              <a:ea typeface="+mj-ea"/>
            </a:endParaRPr>
          </a:p>
          <a:p>
            <a:r>
              <a:rPr lang="zh-TW" altLang="en-US" b="1" dirty="0" smtClean="0">
                <a:latin typeface="+mj-ea"/>
                <a:ea typeface="+mj-ea"/>
              </a:rPr>
              <a:t>發展研究工具</a:t>
            </a:r>
            <a:endParaRPr lang="en-US" altLang="zh-TW" b="1" dirty="0" smtClean="0">
              <a:latin typeface="+mj-ea"/>
              <a:ea typeface="+mj-ea"/>
            </a:endParaRPr>
          </a:p>
          <a:p>
            <a:pPr>
              <a:buNone/>
            </a:pPr>
            <a:r>
              <a:rPr lang="zh-TW" altLang="en-US" dirty="0" smtClean="0">
                <a:solidFill>
                  <a:srgbClr val="C00000"/>
                </a:solidFill>
                <a:latin typeface="+mj-ea"/>
                <a:ea typeface="+mj-ea"/>
              </a:rPr>
              <a:t>   </a:t>
            </a:r>
            <a:r>
              <a:rPr lang="zh-TW" altLang="en-US" dirty="0" smtClean="0">
                <a:latin typeface="+mj-ea"/>
                <a:ea typeface="+mj-ea"/>
              </a:rPr>
              <a:t>人際需求</a:t>
            </a:r>
            <a:r>
              <a:rPr lang="zh-TW" altLang="en-US" dirty="0" smtClean="0">
                <a:solidFill>
                  <a:srgbClr val="C00000"/>
                </a:solidFill>
                <a:latin typeface="+mj-ea"/>
                <a:ea typeface="+mj-ea"/>
              </a:rPr>
              <a:t>量表</a:t>
            </a:r>
            <a:r>
              <a:rPr lang="en-US" altLang="zh-TW" dirty="0" smtClean="0">
                <a:latin typeface="+mj-ea"/>
                <a:ea typeface="+mj-ea"/>
              </a:rPr>
              <a:t>(</a:t>
            </a:r>
            <a:r>
              <a:rPr lang="zh-TW" altLang="en-US" dirty="0" smtClean="0">
                <a:latin typeface="+mj-ea"/>
                <a:ea typeface="+mj-ea"/>
              </a:rPr>
              <a:t>用現成的</a:t>
            </a:r>
            <a:r>
              <a:rPr lang="en-US" altLang="zh-TW" dirty="0" smtClean="0">
                <a:latin typeface="+mj-ea"/>
                <a:ea typeface="+mj-ea"/>
              </a:rPr>
              <a:t>, </a:t>
            </a:r>
            <a:r>
              <a:rPr lang="zh-TW" altLang="en-US" dirty="0" smtClean="0">
                <a:latin typeface="+mj-ea"/>
                <a:ea typeface="+mj-ea"/>
              </a:rPr>
              <a:t>自行發展</a:t>
            </a:r>
            <a:r>
              <a:rPr lang="en-US" altLang="zh-TW" dirty="0" smtClean="0">
                <a:latin typeface="+mj-ea"/>
                <a:ea typeface="+mj-ea"/>
              </a:rPr>
              <a:t>?)</a:t>
            </a:r>
          </a:p>
          <a:p>
            <a:pPr>
              <a:buNone/>
            </a:pPr>
            <a:r>
              <a:rPr lang="en-US" altLang="zh-TW" dirty="0" smtClean="0">
                <a:latin typeface="+mj-ea"/>
                <a:ea typeface="+mj-ea"/>
              </a:rPr>
              <a:t>   </a:t>
            </a:r>
            <a:r>
              <a:rPr lang="zh-TW" altLang="en-US" dirty="0" smtClean="0">
                <a:latin typeface="+mj-ea"/>
                <a:ea typeface="+mj-ea"/>
              </a:rPr>
              <a:t>編製上網咖</a:t>
            </a:r>
            <a:r>
              <a:rPr lang="zh-TW" altLang="en-US" dirty="0" smtClean="0">
                <a:solidFill>
                  <a:srgbClr val="C00000"/>
                </a:solidFill>
                <a:latin typeface="+mj-ea"/>
                <a:ea typeface="+mj-ea"/>
              </a:rPr>
              <a:t>問卷</a:t>
            </a:r>
            <a:r>
              <a:rPr lang="en-US" altLang="zh-TW" dirty="0" smtClean="0">
                <a:latin typeface="+mj-ea"/>
                <a:ea typeface="+mj-ea"/>
              </a:rPr>
              <a:t>(</a:t>
            </a:r>
            <a:r>
              <a:rPr lang="zh-TW" altLang="en-US" dirty="0" smtClean="0">
                <a:latin typeface="+mj-ea"/>
                <a:ea typeface="+mj-ea"/>
              </a:rPr>
              <a:t>含居住地區、上網咖頻率、生活周遭資訊設備</a:t>
            </a:r>
            <a:r>
              <a:rPr lang="en-US" altLang="zh-TW" dirty="0" smtClean="0">
                <a:latin typeface="+mj-ea"/>
                <a:ea typeface="+mj-ea"/>
              </a:rPr>
              <a:t>…</a:t>
            </a:r>
            <a:r>
              <a:rPr lang="zh-TW" altLang="en-US" dirty="0" smtClean="0">
                <a:latin typeface="+mj-ea"/>
                <a:ea typeface="+mj-ea"/>
              </a:rPr>
              <a:t>等</a:t>
            </a:r>
            <a:r>
              <a:rPr lang="en-US" altLang="zh-TW" dirty="0" smtClean="0">
                <a:latin typeface="+mj-ea"/>
                <a:ea typeface="+mj-ea"/>
              </a:rPr>
              <a:t>)</a:t>
            </a:r>
          </a:p>
          <a:p>
            <a:r>
              <a:rPr lang="zh-TW" altLang="en-US" b="1" dirty="0" smtClean="0">
                <a:latin typeface="+mj-ea"/>
                <a:ea typeface="+mj-ea"/>
              </a:rPr>
              <a:t>資料蒐集</a:t>
            </a:r>
            <a:r>
              <a:rPr lang="en-US" altLang="zh-TW" dirty="0" smtClean="0">
                <a:latin typeface="+mj-ea"/>
                <a:ea typeface="+mj-ea"/>
              </a:rPr>
              <a:t>-</a:t>
            </a:r>
            <a:r>
              <a:rPr lang="zh-TW" altLang="en-US" dirty="0" smtClean="0">
                <a:latin typeface="+mj-ea"/>
                <a:ea typeface="+mj-ea"/>
              </a:rPr>
              <a:t>問卷的發放與回收</a:t>
            </a:r>
            <a:endParaRPr lang="en-US" altLang="zh-TW" dirty="0" smtClean="0">
              <a:latin typeface="+mj-ea"/>
              <a:ea typeface="+mj-ea"/>
            </a:endParaRPr>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7649" name="Object 1"/>
          <p:cNvGraphicFramePr>
            <a:graphicFrameLocks noChangeAspect="1"/>
          </p:cNvGraphicFramePr>
          <p:nvPr/>
        </p:nvGraphicFramePr>
        <p:xfrm>
          <a:off x="4788024" y="116632"/>
          <a:ext cx="4191000" cy="1933575"/>
        </p:xfrm>
        <a:graphic>
          <a:graphicData uri="http://schemas.openxmlformats.org/presentationml/2006/ole">
            <mc:AlternateContent xmlns:mc="http://schemas.openxmlformats.org/markup-compatibility/2006">
              <mc:Choice xmlns:v="urn:schemas-microsoft-com:vml" Requires="v">
                <p:oleObj spid="_x0000_s6167" name="Visio" r:id="rId3" imgW="4186790" imgH="1936980" progId="Visio.Drawing.11">
                  <p:embed/>
                </p:oleObj>
              </mc:Choice>
              <mc:Fallback>
                <p:oleObj name="Visio" r:id="rId3" imgW="4186790" imgH="1936980" progId="Visio.Drawing.1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116632"/>
                        <a:ext cx="4191000" cy="193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zh-TW" altLang="en-US" b="1" dirty="0" smtClean="0"/>
              <a:t>階段三</a:t>
            </a:r>
            <a:r>
              <a:rPr lang="en-US" altLang="zh-TW" b="1" dirty="0" smtClean="0"/>
              <a:t>:</a:t>
            </a:r>
            <a:r>
              <a:rPr lang="zh-TW" altLang="en-US" b="1" dirty="0" smtClean="0"/>
              <a:t>資料分析</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45</a:t>
            </a:fld>
            <a:endParaRPr lang="zh-TW" altLang="en-US"/>
          </a:p>
        </p:txBody>
      </p:sp>
      <p:sp>
        <p:nvSpPr>
          <p:cNvPr id="5" name="內容版面配置區 4"/>
          <p:cNvSpPr>
            <a:spLocks noGrp="1"/>
          </p:cNvSpPr>
          <p:nvPr>
            <p:ph sz="quarter" idx="1"/>
          </p:nvPr>
        </p:nvSpPr>
        <p:spPr/>
        <p:txBody>
          <a:bodyPr>
            <a:normAutofit fontScale="92500" lnSpcReduction="10000"/>
          </a:bodyPr>
          <a:lstStyle/>
          <a:p>
            <a:r>
              <a:rPr lang="zh-TW" altLang="en-US" b="1" dirty="0" smtClean="0">
                <a:latin typeface="+mj-ea"/>
                <a:ea typeface="+mj-ea"/>
              </a:rPr>
              <a:t>資料處理與資料備便</a:t>
            </a:r>
            <a:r>
              <a:rPr lang="en-US" altLang="zh-TW" dirty="0" smtClean="0">
                <a:latin typeface="+mj-ea"/>
                <a:ea typeface="+mj-ea"/>
              </a:rPr>
              <a:t>-</a:t>
            </a:r>
            <a:r>
              <a:rPr lang="zh-TW" altLang="en-US" dirty="0" smtClean="0">
                <a:latin typeface="+mj-ea"/>
                <a:ea typeface="+mj-ea"/>
              </a:rPr>
              <a:t>資料編碼、</a:t>
            </a:r>
            <a:endParaRPr lang="en-US" altLang="zh-TW" dirty="0" smtClean="0">
              <a:latin typeface="+mj-ea"/>
              <a:ea typeface="+mj-ea"/>
            </a:endParaRPr>
          </a:p>
          <a:p>
            <a:pPr>
              <a:buNone/>
            </a:pPr>
            <a:r>
              <a:rPr lang="zh-TW" altLang="en-US" dirty="0" smtClean="0">
                <a:latin typeface="+mj-ea"/>
                <a:ea typeface="+mj-ea"/>
              </a:rPr>
              <a:t>   輸入、檢查、轉換</a:t>
            </a:r>
            <a:r>
              <a:rPr lang="en-US" altLang="zh-TW" dirty="0" smtClean="0">
                <a:latin typeface="+mj-ea"/>
                <a:ea typeface="+mj-ea"/>
              </a:rPr>
              <a:t>…</a:t>
            </a:r>
            <a:r>
              <a:rPr lang="zh-TW" altLang="en-US" dirty="0" smtClean="0">
                <a:latin typeface="+mj-ea"/>
                <a:ea typeface="+mj-ea"/>
              </a:rPr>
              <a:t>等</a:t>
            </a:r>
            <a:endParaRPr lang="en-US" altLang="zh-TW" dirty="0" smtClean="0">
              <a:latin typeface="+mj-ea"/>
              <a:ea typeface="+mj-ea"/>
            </a:endParaRPr>
          </a:p>
          <a:p>
            <a:pPr>
              <a:buNone/>
            </a:pPr>
            <a:r>
              <a:rPr lang="en-US" altLang="zh-TW" dirty="0" smtClean="0">
                <a:latin typeface="+mj-ea"/>
                <a:ea typeface="+mj-ea"/>
              </a:rPr>
              <a:t>   </a:t>
            </a:r>
            <a:r>
              <a:rPr lang="zh-TW" altLang="en-US" dirty="0" smtClean="0">
                <a:latin typeface="+mj-ea"/>
                <a:ea typeface="+mj-ea"/>
              </a:rPr>
              <a:t>電腦軟體</a:t>
            </a:r>
            <a:r>
              <a:rPr lang="en-US" altLang="zh-TW" dirty="0" smtClean="0">
                <a:latin typeface="+mj-ea"/>
                <a:ea typeface="+mj-ea"/>
              </a:rPr>
              <a:t>-SPSS</a:t>
            </a:r>
            <a:r>
              <a:rPr lang="zh-TW" altLang="en-US" dirty="0" smtClean="0">
                <a:latin typeface="+mj-ea"/>
                <a:ea typeface="+mj-ea"/>
              </a:rPr>
              <a:t>、</a:t>
            </a:r>
            <a:r>
              <a:rPr lang="en-US" altLang="zh-TW" dirty="0" smtClean="0">
                <a:latin typeface="+mj-ea"/>
                <a:ea typeface="+mj-ea"/>
              </a:rPr>
              <a:t>Excel…</a:t>
            </a:r>
            <a:r>
              <a:rPr lang="zh-TW" altLang="en-US" dirty="0" smtClean="0">
                <a:latin typeface="+mj-ea"/>
                <a:ea typeface="+mj-ea"/>
              </a:rPr>
              <a:t>等</a:t>
            </a:r>
            <a:endParaRPr lang="en-US" altLang="zh-TW" dirty="0" smtClean="0">
              <a:latin typeface="+mj-ea"/>
              <a:ea typeface="+mj-ea"/>
            </a:endParaRPr>
          </a:p>
          <a:p>
            <a:r>
              <a:rPr lang="zh-TW" altLang="en-US" b="1" dirty="0" smtClean="0">
                <a:latin typeface="+mj-ea"/>
                <a:ea typeface="+mj-ea"/>
              </a:rPr>
              <a:t>資料描述與資料分析</a:t>
            </a:r>
            <a:endParaRPr lang="en-US" altLang="zh-TW" dirty="0" smtClean="0">
              <a:latin typeface="+mj-ea"/>
              <a:ea typeface="+mj-ea"/>
            </a:endParaRPr>
          </a:p>
          <a:p>
            <a:pPr>
              <a:buNone/>
            </a:pPr>
            <a:r>
              <a:rPr lang="en-US" altLang="zh-TW" dirty="0" smtClean="0">
                <a:latin typeface="+mj-ea"/>
                <a:ea typeface="+mj-ea"/>
              </a:rPr>
              <a:t>   </a:t>
            </a:r>
            <a:r>
              <a:rPr lang="zh-TW" altLang="en-US" dirty="0" smtClean="0">
                <a:latin typeface="+mj-ea"/>
                <a:ea typeface="+mj-ea"/>
              </a:rPr>
              <a:t>初步資料呈現</a:t>
            </a:r>
            <a:r>
              <a:rPr lang="en-US" altLang="zh-TW" dirty="0" smtClean="0">
                <a:latin typeface="+mj-ea"/>
                <a:ea typeface="+mj-ea"/>
              </a:rPr>
              <a:t>-</a:t>
            </a:r>
            <a:r>
              <a:rPr lang="zh-TW" altLang="en-US" dirty="0" smtClean="0">
                <a:latin typeface="+mj-ea"/>
                <a:ea typeface="+mj-ea"/>
              </a:rPr>
              <a:t>敘述統計、統計圖表</a:t>
            </a:r>
            <a:endParaRPr lang="en-US" altLang="zh-TW" dirty="0" smtClean="0">
              <a:latin typeface="+mj-ea"/>
              <a:ea typeface="+mj-ea"/>
            </a:endParaRPr>
          </a:p>
          <a:p>
            <a:pPr>
              <a:buNone/>
            </a:pPr>
            <a:r>
              <a:rPr lang="zh-TW" altLang="en-US" dirty="0" smtClean="0">
                <a:latin typeface="+mj-ea"/>
                <a:ea typeface="+mj-ea"/>
              </a:rPr>
              <a:t>   選擇適當的統計方法</a:t>
            </a:r>
            <a:r>
              <a:rPr lang="en-US" altLang="zh-TW" dirty="0" smtClean="0">
                <a:latin typeface="+mj-ea"/>
                <a:ea typeface="+mj-ea"/>
              </a:rPr>
              <a:t>-</a:t>
            </a:r>
            <a:r>
              <a:rPr lang="zh-TW" altLang="en-US" dirty="0" smtClean="0">
                <a:latin typeface="+mj-ea"/>
                <a:ea typeface="+mj-ea"/>
              </a:rPr>
              <a:t>統計推論</a:t>
            </a:r>
            <a:endParaRPr lang="en-US" altLang="zh-TW" dirty="0" smtClean="0">
              <a:latin typeface="+mj-ea"/>
              <a:ea typeface="+mj-ea"/>
            </a:endParaRPr>
          </a:p>
          <a:p>
            <a:r>
              <a:rPr lang="zh-TW" altLang="en-US" b="1" dirty="0" smtClean="0">
                <a:latin typeface="+mj-ea"/>
                <a:ea typeface="+mj-ea"/>
              </a:rPr>
              <a:t>完成研究報告</a:t>
            </a:r>
            <a:r>
              <a:rPr lang="en-US" altLang="zh-TW" dirty="0" smtClean="0">
                <a:latin typeface="+mj-ea"/>
                <a:ea typeface="+mj-ea"/>
              </a:rPr>
              <a:t>-</a:t>
            </a:r>
            <a:r>
              <a:rPr lang="zh-TW" altLang="en-US" dirty="0" smtClean="0">
                <a:latin typeface="+mj-ea"/>
                <a:ea typeface="+mj-ea"/>
              </a:rPr>
              <a:t>依照基本格式與內容</a:t>
            </a:r>
            <a:r>
              <a:rPr lang="zh-TW" altLang="en-US" b="1" dirty="0" smtClean="0">
                <a:latin typeface="+mj-ea"/>
                <a:ea typeface="+mj-ea"/>
              </a:rPr>
              <a:t> </a:t>
            </a:r>
            <a:endParaRPr lang="en-US" altLang="zh-TW" b="1" dirty="0" smtClean="0">
              <a:latin typeface="+mj-ea"/>
              <a:ea typeface="+mj-ea"/>
            </a:endParaRPr>
          </a:p>
          <a:p>
            <a:pPr>
              <a:buNone/>
            </a:pPr>
            <a:r>
              <a:rPr lang="zh-TW" altLang="en-US" b="1" dirty="0" smtClean="0">
                <a:latin typeface="+mj-ea"/>
                <a:ea typeface="+mj-ea"/>
              </a:rPr>
              <a:t>    </a:t>
            </a:r>
            <a:r>
              <a:rPr lang="zh-TW" altLang="en-US" dirty="0" smtClean="0">
                <a:latin typeface="+mj-ea"/>
                <a:ea typeface="+mj-ea"/>
              </a:rPr>
              <a:t>整理研究發現，加以詮釋</a:t>
            </a:r>
            <a:endParaRPr lang="en-US" altLang="zh-TW" dirty="0" smtClean="0">
              <a:latin typeface="+mj-ea"/>
              <a:ea typeface="+mj-ea"/>
            </a:endParaRPr>
          </a:p>
          <a:p>
            <a:pPr>
              <a:buNone/>
            </a:pPr>
            <a:r>
              <a:rPr lang="zh-TW" altLang="en-US" dirty="0" smtClean="0">
                <a:latin typeface="+mj-ea"/>
                <a:ea typeface="+mj-ea"/>
              </a:rPr>
              <a:t>    在研討會或學術期刊發表</a:t>
            </a:r>
            <a:endParaRPr lang="zh-TW" altLang="en-US" dirty="0">
              <a:latin typeface="+mj-ea"/>
              <a:ea typeface="+mj-ea"/>
            </a:endParaRPr>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6625" name="Object 1"/>
          <p:cNvGraphicFramePr>
            <a:graphicFrameLocks noChangeAspect="1"/>
          </p:cNvGraphicFramePr>
          <p:nvPr/>
        </p:nvGraphicFramePr>
        <p:xfrm>
          <a:off x="5652120" y="188640"/>
          <a:ext cx="3105150" cy="1857375"/>
        </p:xfrm>
        <a:graphic>
          <a:graphicData uri="http://schemas.openxmlformats.org/presentationml/2006/ole">
            <mc:AlternateContent xmlns:mc="http://schemas.openxmlformats.org/markup-compatibility/2006">
              <mc:Choice xmlns:v="urn:schemas-microsoft-com:vml" Requires="v">
                <p:oleObj spid="_x0000_s7191" name="Visio" r:id="rId3" imgW="3106799" imgH="1858950" progId="Visio.Drawing.11">
                  <p:embed/>
                </p:oleObj>
              </mc:Choice>
              <mc:Fallback>
                <p:oleObj name="Visio" r:id="rId3" imgW="3106799" imgH="1858950" progId="Visio.Drawing.1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188640"/>
                        <a:ext cx="3105150" cy="185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55576" y="3140968"/>
            <a:ext cx="7772400" cy="1538286"/>
          </a:xfrm>
        </p:spPr>
        <p:txBody>
          <a:bodyPr/>
          <a:lstStyle/>
          <a:p>
            <a:r>
              <a:rPr lang="zh-TW" altLang="en-US" b="1" dirty="0"/>
              <a:t>付出最多的人，也是收穫最多的人</a:t>
            </a:r>
            <a:endParaRPr lang="zh-TW" altLang="en-US" b="1" dirty="0"/>
          </a:p>
        </p:txBody>
      </p:sp>
      <p:sp>
        <p:nvSpPr>
          <p:cNvPr id="3" name="副標題 2"/>
          <p:cNvSpPr>
            <a:spLocks noGrp="1"/>
          </p:cNvSpPr>
          <p:nvPr>
            <p:ph type="subTitle" idx="1"/>
          </p:nvPr>
        </p:nvSpPr>
        <p:spPr>
          <a:xfrm>
            <a:off x="1403648" y="4653136"/>
            <a:ext cx="6400800" cy="1752600"/>
          </a:xfrm>
        </p:spPr>
        <p:txBody>
          <a:bodyPr/>
          <a:lstStyle/>
          <a:p>
            <a:r>
              <a:rPr lang="en-US" altLang="zh-TW" b="1" dirty="0" smtClean="0">
                <a:solidFill>
                  <a:srgbClr val="C00000"/>
                </a:solidFill>
                <a:latin typeface="+mj-ea"/>
                <a:ea typeface="+mj-ea"/>
              </a:rPr>
              <a:t>~</a:t>
            </a:r>
            <a:r>
              <a:rPr lang="zh-TW" altLang="en-US" b="1" dirty="0" smtClean="0">
                <a:solidFill>
                  <a:srgbClr val="C00000"/>
                </a:solidFill>
                <a:latin typeface="+mj-ea"/>
                <a:ea typeface="+mj-ea"/>
              </a:rPr>
              <a:t>共勉之</a:t>
            </a:r>
            <a:r>
              <a:rPr lang="en-US" altLang="zh-TW" b="1" dirty="0" smtClean="0">
                <a:solidFill>
                  <a:srgbClr val="C00000"/>
                </a:solidFill>
                <a:latin typeface="+mj-ea"/>
                <a:ea typeface="+mj-ea"/>
              </a:rPr>
              <a:t>~</a:t>
            </a:r>
            <a:endParaRPr lang="zh-TW" altLang="en-US" b="1" dirty="0" smtClean="0">
              <a:solidFill>
                <a:srgbClr val="C00000"/>
              </a:solidFill>
              <a:latin typeface="+mj-ea"/>
              <a:ea typeface="+mj-ea"/>
            </a:endParaRPr>
          </a:p>
          <a:p>
            <a:endParaRPr lang="zh-TW" altLang="en-US" dirty="0"/>
          </a:p>
        </p:txBody>
      </p:sp>
      <p:sp>
        <p:nvSpPr>
          <p:cNvPr id="4" name="日期版面配置區 3"/>
          <p:cNvSpPr>
            <a:spLocks noGrp="1"/>
          </p:cNvSpPr>
          <p:nvPr>
            <p:ph type="dt" sz="half" idx="10"/>
          </p:nvPr>
        </p:nvSpPr>
        <p:spPr/>
        <p:txBody>
          <a:bodyPr/>
          <a:lstStyle/>
          <a:p>
            <a:fld id="{27203918-3514-41E8-A5C1-58E6F043120B}" type="datetime1">
              <a:rPr lang="zh-TW" altLang="en-US" smtClean="0"/>
              <a:pPr/>
              <a:t>2014/9/21</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46</a:t>
            </a:fld>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做研究動機</a:t>
            </a:r>
            <a:endParaRPr lang="zh-TW" altLang="en-US" b="1" dirty="0"/>
          </a:p>
        </p:txBody>
      </p:sp>
      <p:sp>
        <p:nvSpPr>
          <p:cNvPr id="3" name="內容版面配置區 2"/>
          <p:cNvSpPr>
            <a:spLocks noGrp="1"/>
          </p:cNvSpPr>
          <p:nvPr>
            <p:ph idx="1"/>
          </p:nvPr>
        </p:nvSpPr>
        <p:spPr/>
        <p:txBody>
          <a:bodyPr>
            <a:normAutofit/>
          </a:bodyPr>
          <a:lstStyle/>
          <a:p>
            <a:pPr>
              <a:lnSpc>
                <a:spcPct val="90000"/>
              </a:lnSpc>
            </a:pPr>
            <a:r>
              <a:rPr lang="zh-TW" altLang="en-US" sz="2800" b="1" dirty="0" smtClean="0">
                <a:latin typeface="+mj-ea"/>
                <a:ea typeface="+mj-ea"/>
              </a:rPr>
              <a:t>追求學位</a:t>
            </a:r>
          </a:p>
          <a:p>
            <a:pPr lvl="1">
              <a:lnSpc>
                <a:spcPct val="90000"/>
              </a:lnSpc>
              <a:buNone/>
            </a:pPr>
            <a:r>
              <a:rPr lang="zh-TW" altLang="en-US" sz="2400" dirty="0" smtClean="0">
                <a:latin typeface="+mj-ea"/>
                <a:ea typeface="+mj-ea"/>
              </a:rPr>
              <a:t>學習如何做研究及撰寫研究報告是學習的重點</a:t>
            </a:r>
          </a:p>
          <a:p>
            <a:pPr lvl="2">
              <a:lnSpc>
                <a:spcPct val="90000"/>
              </a:lnSpc>
            </a:pPr>
            <a:r>
              <a:rPr lang="zh-TW" altLang="en-US" sz="2000" dirty="0" smtClean="0">
                <a:solidFill>
                  <a:srgbClr val="C00000"/>
                </a:solidFill>
                <a:latin typeface="+mj-ea"/>
                <a:ea typeface="+mj-ea"/>
              </a:rPr>
              <a:t>大學部專題生</a:t>
            </a:r>
            <a:r>
              <a:rPr lang="zh-TW" altLang="en-US" sz="2000" dirty="0" smtClean="0">
                <a:latin typeface="+mj-ea"/>
                <a:ea typeface="+mj-ea"/>
              </a:rPr>
              <a:t>在這方面訓練是有幫助的</a:t>
            </a:r>
            <a:endParaRPr lang="en-US" altLang="zh-TW" sz="2000" dirty="0" smtClean="0">
              <a:latin typeface="+mj-ea"/>
              <a:ea typeface="+mj-ea"/>
            </a:endParaRPr>
          </a:p>
          <a:p>
            <a:pPr lvl="2">
              <a:lnSpc>
                <a:spcPct val="90000"/>
              </a:lnSpc>
            </a:pPr>
            <a:r>
              <a:rPr lang="zh-TW" altLang="en-US" sz="2000" dirty="0" smtClean="0">
                <a:solidFill>
                  <a:srgbClr val="C00000"/>
                </a:solidFill>
                <a:latin typeface="+mj-ea"/>
                <a:ea typeface="+mj-ea"/>
              </a:rPr>
              <a:t>碩士班研究生</a:t>
            </a:r>
            <a:r>
              <a:rPr lang="zh-TW" altLang="en-US" sz="2000" dirty="0" smtClean="0">
                <a:latin typeface="+mj-ea"/>
                <a:ea typeface="+mj-ea"/>
              </a:rPr>
              <a:t>在這方面訓練是絕對必要的</a:t>
            </a:r>
          </a:p>
          <a:p>
            <a:pPr lvl="2">
              <a:lnSpc>
                <a:spcPct val="90000"/>
              </a:lnSpc>
            </a:pPr>
            <a:r>
              <a:rPr lang="zh-TW" altLang="en-US" sz="2000" dirty="0" smtClean="0">
                <a:solidFill>
                  <a:srgbClr val="C00000"/>
                </a:solidFill>
                <a:latin typeface="+mj-ea"/>
                <a:ea typeface="+mj-ea"/>
              </a:rPr>
              <a:t>博士班研究生</a:t>
            </a:r>
            <a:r>
              <a:rPr lang="zh-TW" altLang="en-US" sz="2000" dirty="0" smtClean="0">
                <a:latin typeface="+mj-ea"/>
                <a:ea typeface="+mj-ea"/>
              </a:rPr>
              <a:t>研究成果，通常要求須要達到一定國際水準</a:t>
            </a:r>
          </a:p>
          <a:p>
            <a:pPr>
              <a:lnSpc>
                <a:spcPct val="90000"/>
              </a:lnSpc>
            </a:pPr>
            <a:r>
              <a:rPr lang="zh-TW" altLang="en-US" sz="2800" b="1" dirty="0" smtClean="0">
                <a:latin typeface="+mj-ea"/>
                <a:ea typeface="+mj-ea"/>
              </a:rPr>
              <a:t>升等</a:t>
            </a:r>
          </a:p>
          <a:p>
            <a:pPr lvl="1">
              <a:lnSpc>
                <a:spcPct val="90000"/>
              </a:lnSpc>
              <a:buNone/>
            </a:pPr>
            <a:r>
              <a:rPr lang="zh-TW" altLang="en-US" sz="2400" dirty="0" smtClean="0">
                <a:latin typeface="+mj-ea"/>
                <a:ea typeface="+mj-ea"/>
              </a:rPr>
              <a:t>大學教師升遷，學術研究著作是最基本的審查指標 </a:t>
            </a:r>
          </a:p>
          <a:p>
            <a:pPr>
              <a:lnSpc>
                <a:spcPct val="90000"/>
              </a:lnSpc>
            </a:pPr>
            <a:r>
              <a:rPr lang="zh-TW" altLang="en-US" sz="2800" b="1" dirty="0" smtClean="0">
                <a:latin typeface="+mj-ea"/>
                <a:ea typeface="+mj-ea"/>
              </a:rPr>
              <a:t>個人興趣</a:t>
            </a:r>
          </a:p>
          <a:p>
            <a:pPr lvl="1">
              <a:lnSpc>
                <a:spcPct val="90000"/>
              </a:lnSpc>
              <a:buNone/>
            </a:pPr>
            <a:r>
              <a:rPr lang="zh-TW" altLang="en-US" sz="2400" dirty="0" smtClean="0">
                <a:latin typeface="+mj-ea"/>
                <a:ea typeface="+mj-ea"/>
              </a:rPr>
              <a:t>多半這種人都沈浸在研究的樂趣中 </a:t>
            </a:r>
          </a:p>
          <a:p>
            <a:pPr>
              <a:lnSpc>
                <a:spcPct val="90000"/>
              </a:lnSpc>
            </a:pPr>
            <a:r>
              <a:rPr lang="zh-TW" altLang="en-US" sz="2800" b="1" dirty="0" smtClean="0">
                <a:latin typeface="+mj-ea"/>
                <a:ea typeface="+mj-ea"/>
              </a:rPr>
              <a:t>工作需要 </a:t>
            </a:r>
          </a:p>
          <a:p>
            <a:pPr lvl="1">
              <a:lnSpc>
                <a:spcPct val="90000"/>
              </a:lnSpc>
              <a:buNone/>
            </a:pPr>
            <a:r>
              <a:rPr lang="zh-TW" altLang="en-US" sz="2400" dirty="0" smtClean="0">
                <a:latin typeface="+mj-ea"/>
                <a:ea typeface="+mj-ea"/>
              </a:rPr>
              <a:t>研究重點將研究成果商品化，為公司帶來商業利益</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5</a:t>
            </a:fld>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研究</a:t>
            </a:r>
            <a:r>
              <a:rPr lang="zh-TW" altLang="en-US" dirty="0" smtClean="0"/>
              <a:t> </a:t>
            </a:r>
            <a:r>
              <a:rPr lang="en-US" altLang="zh-TW" dirty="0" err="1" smtClean="0"/>
              <a:t>v.s</a:t>
            </a:r>
            <a:r>
              <a:rPr lang="en-US" altLang="zh-TW" dirty="0" smtClean="0"/>
              <a:t>. </a:t>
            </a:r>
            <a:r>
              <a:rPr lang="zh-TW" altLang="en-US" b="1" dirty="0" smtClean="0"/>
              <a:t>思考</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sz="2800" b="1" dirty="0" smtClean="0">
                <a:latin typeface="+mj-ea"/>
                <a:ea typeface="+mj-ea"/>
              </a:rPr>
              <a:t>思考</a:t>
            </a:r>
            <a:r>
              <a:rPr lang="en-US" altLang="zh-TW" sz="2800" b="1" dirty="0" smtClean="0"/>
              <a:t>(Think)</a:t>
            </a:r>
          </a:p>
          <a:p>
            <a:pPr lvl="1">
              <a:buFont typeface="Wingdings" pitchFamily="2" charset="2"/>
              <a:buNone/>
            </a:pPr>
            <a:r>
              <a:rPr lang="en-US" altLang="zh-TW" sz="2400" b="1" i="1" u="sng" dirty="0" smtClean="0"/>
              <a:t>Webster’s New World College Dictionary</a:t>
            </a:r>
          </a:p>
          <a:p>
            <a:pPr lvl="1">
              <a:buFont typeface="Wingdings" pitchFamily="2" charset="2"/>
              <a:buNone/>
            </a:pPr>
            <a:r>
              <a:rPr lang="en-US" altLang="zh-TW" sz="2400" i="1" dirty="0" smtClean="0"/>
              <a:t>To form or have in the mind</a:t>
            </a:r>
            <a:r>
              <a:rPr lang="zh-TW" altLang="en-US" sz="2400" i="1" dirty="0" smtClean="0"/>
              <a:t> </a:t>
            </a:r>
            <a:r>
              <a:rPr lang="zh-TW" altLang="en-US" sz="2400" dirty="0" smtClean="0">
                <a:latin typeface="+mj-ea"/>
                <a:ea typeface="+mj-ea"/>
              </a:rPr>
              <a:t>在腦海中形成</a:t>
            </a:r>
            <a:endParaRPr lang="en-US" altLang="zh-TW" sz="2400" dirty="0" smtClean="0">
              <a:latin typeface="+mj-ea"/>
              <a:ea typeface="+mj-ea"/>
            </a:endParaRPr>
          </a:p>
          <a:p>
            <a:pPr lvl="1">
              <a:buFont typeface="Wingdings" pitchFamily="2" charset="2"/>
              <a:buNone/>
            </a:pPr>
            <a:r>
              <a:rPr lang="en-US" altLang="zh-TW" sz="2400" i="1" dirty="0" smtClean="0"/>
              <a:t>To believe; surmise</a:t>
            </a:r>
            <a:r>
              <a:rPr lang="en-US" altLang="zh-TW" sz="2400" dirty="0" smtClean="0"/>
              <a:t>; </a:t>
            </a:r>
            <a:r>
              <a:rPr lang="en-US" altLang="zh-TW" sz="2400" i="1" dirty="0" smtClean="0"/>
              <a:t>expect</a:t>
            </a:r>
            <a:r>
              <a:rPr lang="zh-TW" altLang="en-US" sz="2400" i="1" dirty="0" smtClean="0"/>
              <a:t> </a:t>
            </a:r>
            <a:r>
              <a:rPr lang="zh-TW" altLang="en-US" sz="2400" dirty="0" smtClean="0">
                <a:latin typeface="+mj-ea"/>
                <a:ea typeface="+mj-ea"/>
              </a:rPr>
              <a:t>去相信、推測、期望</a:t>
            </a:r>
            <a:endParaRPr lang="en-US" altLang="zh-TW" sz="2400" dirty="0" smtClean="0">
              <a:latin typeface="+mj-ea"/>
              <a:ea typeface="+mj-ea"/>
            </a:endParaRPr>
          </a:p>
          <a:p>
            <a:pPr lvl="1">
              <a:buFont typeface="Wingdings" pitchFamily="2" charset="2"/>
              <a:buNone/>
            </a:pPr>
            <a:r>
              <a:rPr lang="en-US" altLang="zh-TW" sz="2400" i="1" dirty="0" smtClean="0"/>
              <a:t>To determine, resolve, work out  by reasoning</a:t>
            </a:r>
            <a:r>
              <a:rPr lang="zh-TW" altLang="en-US" sz="2400" i="1" dirty="0" smtClean="0"/>
              <a:t> </a:t>
            </a:r>
            <a:endParaRPr lang="en-US" altLang="zh-TW" sz="2400" i="1" dirty="0" smtClean="0"/>
          </a:p>
          <a:p>
            <a:pPr lvl="1">
              <a:buFont typeface="Wingdings" pitchFamily="2" charset="2"/>
              <a:buNone/>
            </a:pPr>
            <a:r>
              <a:rPr lang="zh-TW" altLang="en-US" sz="2400" dirty="0" smtClean="0">
                <a:latin typeface="+mj-ea"/>
                <a:ea typeface="+mj-ea"/>
              </a:rPr>
              <a:t>由推理去決定、解決</a:t>
            </a:r>
            <a:endParaRPr lang="en-US" altLang="zh-TW" sz="2400" dirty="0" smtClean="0">
              <a:latin typeface="+mj-ea"/>
              <a:ea typeface="+mj-ea"/>
            </a:endParaRPr>
          </a:p>
          <a:p>
            <a:pPr lvl="1">
              <a:buFont typeface="Wingdings" pitchFamily="2" charset="2"/>
              <a:buNone/>
            </a:pPr>
            <a:r>
              <a:rPr lang="en-US" altLang="zh-TW" sz="2400" i="1" dirty="0" smtClean="0"/>
              <a:t>To use the mind for arriving at conclusions, making decisions, drawing inferences</a:t>
            </a:r>
            <a:r>
              <a:rPr lang="zh-TW" altLang="en-US" sz="2400" i="1" dirty="0" smtClean="0"/>
              <a:t> </a:t>
            </a:r>
            <a:endParaRPr lang="en-US" altLang="zh-TW" sz="2400" i="1" dirty="0" smtClean="0"/>
          </a:p>
          <a:p>
            <a:pPr lvl="1">
              <a:buFont typeface="Wingdings" pitchFamily="2" charset="2"/>
              <a:buNone/>
            </a:pPr>
            <a:r>
              <a:rPr lang="zh-TW" altLang="en-US" sz="2400" dirty="0" smtClean="0">
                <a:latin typeface="+mj-ea"/>
                <a:ea typeface="+mj-ea"/>
              </a:rPr>
              <a:t>用心得到結論、做決策、做推論</a:t>
            </a:r>
            <a:endParaRPr lang="en-US" altLang="zh-TW" sz="2400" dirty="0" smtClean="0">
              <a:latin typeface="+mj-ea"/>
              <a:ea typeface="+mj-ea"/>
            </a:endParaRPr>
          </a:p>
          <a:p>
            <a:pPr lvl="1">
              <a:buFont typeface="Wingdings" pitchFamily="2" charset="2"/>
              <a:buNone/>
            </a:pPr>
            <a:r>
              <a:rPr lang="en-US" altLang="zh-TW" sz="2400" i="1" dirty="0" smtClean="0"/>
              <a:t>To have an opinion, judgment</a:t>
            </a:r>
            <a:r>
              <a:rPr lang="zh-TW" altLang="en-US" sz="2400" i="1" dirty="0" smtClean="0"/>
              <a:t> </a:t>
            </a:r>
            <a:r>
              <a:rPr lang="zh-TW" altLang="en-US" sz="2400" dirty="0" smtClean="0">
                <a:latin typeface="+mj-ea"/>
                <a:ea typeface="+mj-ea"/>
              </a:rPr>
              <a:t>有意見、去判斷</a:t>
            </a:r>
            <a:endParaRPr lang="en-US" altLang="zh-TW" sz="2400" dirty="0" smtClean="0">
              <a:latin typeface="+mj-ea"/>
              <a:ea typeface="+mj-ea"/>
            </a:endParaRPr>
          </a:p>
          <a:p>
            <a:pPr lvl="1">
              <a:buFont typeface="Wingdings" pitchFamily="2" charset="2"/>
              <a:buNone/>
            </a:pPr>
            <a:r>
              <a:rPr lang="en-US" altLang="zh-TW" sz="2400" i="1" dirty="0" smtClean="0"/>
              <a:t>To discover or invent</a:t>
            </a:r>
            <a:r>
              <a:rPr lang="zh-TW" altLang="en-US" sz="2400" i="1" dirty="0" smtClean="0"/>
              <a:t> </a:t>
            </a:r>
            <a:r>
              <a:rPr lang="zh-TW" altLang="en-US" sz="2400" dirty="0" smtClean="0">
                <a:latin typeface="+mj-ea"/>
                <a:ea typeface="+mj-ea"/>
              </a:rPr>
              <a:t>去發現或發明</a:t>
            </a:r>
            <a:endParaRPr lang="en-US" altLang="zh-TW" sz="2400" dirty="0" smtClean="0">
              <a:latin typeface="+mj-ea"/>
              <a:ea typeface="+mj-ea"/>
            </a:endParaRP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研究</a:t>
            </a:r>
            <a:r>
              <a:rPr lang="zh-TW" altLang="en-US" b="1" dirty="0" smtClean="0"/>
              <a:t>：一種</a:t>
            </a:r>
            <a:r>
              <a:rPr lang="zh-TW" altLang="en-US" b="1" dirty="0" smtClean="0">
                <a:solidFill>
                  <a:srgbClr val="C00000"/>
                </a:solidFill>
              </a:rPr>
              <a:t>思考</a:t>
            </a:r>
            <a:r>
              <a:rPr lang="zh-TW" altLang="en-US" b="1" dirty="0" smtClean="0"/>
              <a:t>的方法</a:t>
            </a:r>
            <a:endParaRPr lang="zh-TW" altLang="en-US" b="1" dirty="0"/>
          </a:p>
        </p:txBody>
      </p:sp>
      <p:sp>
        <p:nvSpPr>
          <p:cNvPr id="3" name="內容版面配置區 2"/>
          <p:cNvSpPr>
            <a:spLocks noGrp="1"/>
          </p:cNvSpPr>
          <p:nvPr>
            <p:ph idx="1"/>
          </p:nvPr>
        </p:nvSpPr>
        <p:spPr/>
        <p:txBody>
          <a:bodyPr/>
          <a:lstStyle/>
          <a:p>
            <a:r>
              <a:rPr lang="zh-TW" altLang="en-US" dirty="0" smtClean="0">
                <a:latin typeface="+mj-ea"/>
                <a:ea typeface="+mj-ea"/>
              </a:rPr>
              <a:t>研究是一種技術，亦是思考的方法</a:t>
            </a:r>
          </a:p>
          <a:p>
            <a:pPr lvl="1"/>
            <a:r>
              <a:rPr lang="zh-TW" altLang="en-US" dirty="0" smtClean="0">
                <a:solidFill>
                  <a:srgbClr val="C00000"/>
                </a:solidFill>
                <a:latin typeface="+mj-ea"/>
                <a:ea typeface="+mj-ea"/>
              </a:rPr>
              <a:t>批判</a:t>
            </a:r>
            <a:r>
              <a:rPr lang="zh-TW" altLang="en-US" dirty="0" smtClean="0">
                <a:latin typeface="+mj-ea"/>
                <a:ea typeface="+mj-ea"/>
              </a:rPr>
              <a:t>並</a:t>
            </a:r>
            <a:r>
              <a:rPr lang="zh-TW" altLang="en-US" dirty="0" smtClean="0">
                <a:solidFill>
                  <a:srgbClr val="C00000"/>
                </a:solidFill>
                <a:latin typeface="+mj-ea"/>
                <a:ea typeface="+mj-ea"/>
              </a:rPr>
              <a:t>檢驗</a:t>
            </a:r>
            <a:r>
              <a:rPr lang="zh-TW" altLang="en-US" dirty="0" smtClean="0">
                <a:latin typeface="+mj-ea"/>
                <a:ea typeface="+mj-ea"/>
              </a:rPr>
              <a:t>專業領域中的</a:t>
            </a:r>
            <a:r>
              <a:rPr lang="zh-TW" altLang="en-US" dirty="0" smtClean="0">
                <a:solidFill>
                  <a:srgbClr val="C00000"/>
                </a:solidFill>
                <a:latin typeface="+mj-ea"/>
                <a:ea typeface="+mj-ea"/>
              </a:rPr>
              <a:t>不同觀點</a:t>
            </a:r>
          </a:p>
          <a:p>
            <a:pPr lvl="1"/>
            <a:r>
              <a:rPr lang="zh-TW" altLang="en-US" dirty="0" smtClean="0">
                <a:solidFill>
                  <a:srgbClr val="C00000"/>
                </a:solidFill>
                <a:latin typeface="+mj-ea"/>
                <a:ea typeface="+mj-ea"/>
              </a:rPr>
              <a:t>探討</a:t>
            </a:r>
            <a:r>
              <a:rPr lang="zh-TW" altLang="en-US" dirty="0" smtClean="0">
                <a:latin typeface="+mj-ea"/>
                <a:ea typeface="+mj-ea"/>
              </a:rPr>
              <a:t>並</a:t>
            </a:r>
            <a:r>
              <a:rPr lang="zh-TW" altLang="en-US" dirty="0" smtClean="0">
                <a:solidFill>
                  <a:srgbClr val="C00000"/>
                </a:solidFill>
                <a:latin typeface="+mj-ea"/>
                <a:ea typeface="+mj-ea"/>
              </a:rPr>
              <a:t>形成</a:t>
            </a:r>
            <a:r>
              <a:rPr lang="zh-TW" altLang="en-US" dirty="0" smtClean="0">
                <a:latin typeface="+mj-ea"/>
                <a:ea typeface="+mj-ea"/>
              </a:rPr>
              <a:t>特定程序之</a:t>
            </a:r>
            <a:r>
              <a:rPr lang="zh-TW" altLang="en-US" dirty="0" smtClean="0">
                <a:solidFill>
                  <a:srgbClr val="C00000"/>
                </a:solidFill>
                <a:latin typeface="+mj-ea"/>
                <a:ea typeface="+mj-ea"/>
              </a:rPr>
              <a:t>指導原則</a:t>
            </a:r>
          </a:p>
          <a:p>
            <a:pPr lvl="1"/>
            <a:r>
              <a:rPr lang="zh-TW" altLang="en-US" dirty="0" smtClean="0">
                <a:solidFill>
                  <a:srgbClr val="C00000"/>
                </a:solidFill>
                <a:latin typeface="+mj-ea"/>
                <a:ea typeface="+mj-ea"/>
              </a:rPr>
              <a:t>發展</a:t>
            </a:r>
            <a:r>
              <a:rPr lang="zh-TW" altLang="en-US" dirty="0" smtClean="0">
                <a:latin typeface="+mj-ea"/>
                <a:ea typeface="+mj-ea"/>
              </a:rPr>
              <a:t>並</a:t>
            </a:r>
            <a:r>
              <a:rPr lang="zh-TW" altLang="en-US" dirty="0" smtClean="0">
                <a:solidFill>
                  <a:srgbClr val="C00000"/>
                </a:solidFill>
                <a:latin typeface="+mj-ea"/>
                <a:ea typeface="+mj-ea"/>
              </a:rPr>
              <a:t>考驗</a:t>
            </a:r>
            <a:r>
              <a:rPr lang="zh-TW" altLang="en-US" dirty="0" smtClean="0">
                <a:latin typeface="+mj-ea"/>
                <a:ea typeface="+mj-ea"/>
              </a:rPr>
              <a:t>能增強專業知識的</a:t>
            </a:r>
            <a:r>
              <a:rPr lang="zh-TW" altLang="en-US" dirty="0" smtClean="0">
                <a:solidFill>
                  <a:srgbClr val="C00000"/>
                </a:solidFill>
                <a:latin typeface="+mj-ea"/>
                <a:ea typeface="+mj-ea"/>
              </a:rPr>
              <a:t>新理論</a:t>
            </a:r>
            <a:endParaRPr lang="zh-TW" altLang="en-US" dirty="0">
              <a:solidFill>
                <a:srgbClr val="C00000"/>
              </a:solidFill>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7</a:t>
            </a:fld>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38BA0186-4E50-4249-855B-E461563BD7DB}" type="slidenum">
              <a:rPr lang="en-US" altLang="zh-TW"/>
              <a:pPr/>
              <a:t>8</a:t>
            </a:fld>
            <a:endParaRPr lang="en-US" altLang="zh-TW"/>
          </a:p>
        </p:txBody>
      </p:sp>
      <p:sp>
        <p:nvSpPr>
          <p:cNvPr id="48130" name="Rectangle 2"/>
          <p:cNvSpPr>
            <a:spLocks noGrp="1" noChangeArrowheads="1"/>
          </p:cNvSpPr>
          <p:nvPr>
            <p:ph type="title"/>
          </p:nvPr>
        </p:nvSpPr>
        <p:spPr/>
        <p:txBody>
          <a:bodyPr/>
          <a:lstStyle/>
          <a:p>
            <a:r>
              <a:rPr lang="zh-TW" altLang="en-US" b="1" dirty="0" smtClean="0"/>
              <a:t>方法</a:t>
            </a:r>
            <a:r>
              <a:rPr lang="en-US" altLang="zh-TW" dirty="0" smtClean="0"/>
              <a:t> </a:t>
            </a:r>
            <a:r>
              <a:rPr lang="en-US" altLang="zh-TW" dirty="0" err="1"/>
              <a:t>vs</a:t>
            </a:r>
            <a:r>
              <a:rPr lang="en-US" altLang="zh-TW" dirty="0"/>
              <a:t> </a:t>
            </a:r>
            <a:r>
              <a:rPr lang="zh-TW" altLang="en-US" b="1" dirty="0" smtClean="0"/>
              <a:t>方法論</a:t>
            </a:r>
            <a:endParaRPr lang="en-US" altLang="zh-TW" b="1" dirty="0"/>
          </a:p>
        </p:txBody>
      </p:sp>
      <p:sp>
        <p:nvSpPr>
          <p:cNvPr id="48131" name="Rectangle 3"/>
          <p:cNvSpPr>
            <a:spLocks noGrp="1" noChangeArrowheads="1"/>
          </p:cNvSpPr>
          <p:nvPr>
            <p:ph type="body" idx="1"/>
          </p:nvPr>
        </p:nvSpPr>
        <p:spPr/>
        <p:txBody>
          <a:bodyPr>
            <a:normAutofit lnSpcReduction="10000"/>
          </a:bodyPr>
          <a:lstStyle/>
          <a:p>
            <a:r>
              <a:rPr lang="zh-TW" altLang="en-US" sz="2800" b="1" dirty="0">
                <a:latin typeface="+mj-ea"/>
                <a:ea typeface="+mj-ea"/>
              </a:rPr>
              <a:t>方法</a:t>
            </a:r>
            <a:r>
              <a:rPr lang="en-US" altLang="zh-TW" sz="2800" b="1" dirty="0">
                <a:latin typeface="+mj-ea"/>
                <a:ea typeface="+mj-ea"/>
              </a:rPr>
              <a:t>(Method)</a:t>
            </a:r>
          </a:p>
          <a:p>
            <a:pPr lvl="1"/>
            <a:r>
              <a:rPr lang="zh-TW" altLang="en-US" sz="2400" dirty="0">
                <a:latin typeface="+mj-ea"/>
                <a:ea typeface="+mj-ea"/>
              </a:rPr>
              <a:t>蒐集</a:t>
            </a:r>
            <a:r>
              <a:rPr lang="zh-TW" altLang="en-US" sz="2400" dirty="0" smtClean="0">
                <a:latin typeface="+mj-ea"/>
                <a:ea typeface="+mj-ea"/>
              </a:rPr>
              <a:t>資料、進行推論、解釋與預測的</a:t>
            </a:r>
            <a:r>
              <a:rPr lang="zh-TW" altLang="en-US" sz="2400" dirty="0">
                <a:latin typeface="+mj-ea"/>
                <a:ea typeface="+mj-ea"/>
              </a:rPr>
              <a:t>工具或研究</a:t>
            </a:r>
            <a:r>
              <a:rPr lang="zh-TW" altLang="en-US" sz="2400" dirty="0" smtClean="0">
                <a:latin typeface="+mj-ea"/>
                <a:ea typeface="+mj-ea"/>
              </a:rPr>
              <a:t>技巧</a:t>
            </a:r>
            <a:r>
              <a:rPr lang="en-US" altLang="zh-TW" sz="2400" dirty="0" smtClean="0">
                <a:latin typeface="+mj-ea"/>
                <a:ea typeface="+mj-ea"/>
              </a:rPr>
              <a:t>(</a:t>
            </a:r>
            <a:r>
              <a:rPr lang="zh-TW" altLang="en-US" sz="2400" dirty="0" smtClean="0">
                <a:latin typeface="+mj-ea"/>
                <a:ea typeface="+mj-ea"/>
              </a:rPr>
              <a:t>談的是</a:t>
            </a:r>
            <a:r>
              <a:rPr lang="en-US" altLang="zh-TW" sz="2400" dirty="0" smtClean="0">
                <a:latin typeface="+mj-ea"/>
                <a:ea typeface="+mj-ea"/>
              </a:rPr>
              <a:t>how)</a:t>
            </a:r>
            <a:endParaRPr lang="zh-TW" altLang="en-US" sz="2400" dirty="0">
              <a:latin typeface="+mj-ea"/>
              <a:ea typeface="+mj-ea"/>
            </a:endParaRPr>
          </a:p>
          <a:p>
            <a:r>
              <a:rPr lang="zh-TW" altLang="en-US" sz="2800" b="1" dirty="0">
                <a:latin typeface="+mj-ea"/>
                <a:ea typeface="+mj-ea"/>
              </a:rPr>
              <a:t>方法論</a:t>
            </a:r>
            <a:r>
              <a:rPr lang="en-US" altLang="zh-TW" sz="2800" b="1" dirty="0">
                <a:latin typeface="+mj-ea"/>
                <a:ea typeface="+mj-ea"/>
              </a:rPr>
              <a:t>(Methodology)</a:t>
            </a:r>
          </a:p>
          <a:p>
            <a:pPr lvl="1"/>
            <a:r>
              <a:rPr lang="zh-TW" altLang="en-US" sz="2400" dirty="0" smtClean="0">
                <a:latin typeface="+mj-ea"/>
                <a:ea typeface="+mj-ea"/>
              </a:rPr>
              <a:t>研究「方法」的理論</a:t>
            </a:r>
            <a:endParaRPr lang="en-US" altLang="zh-TW" sz="2400" dirty="0" smtClean="0">
              <a:latin typeface="+mj-ea"/>
              <a:ea typeface="+mj-ea"/>
            </a:endParaRPr>
          </a:p>
          <a:p>
            <a:pPr lvl="1"/>
            <a:r>
              <a:rPr lang="zh-TW" altLang="en-US" sz="2400" dirty="0" smtClean="0">
                <a:latin typeface="+mj-ea"/>
                <a:ea typeface="+mj-ea"/>
              </a:rPr>
              <a:t>研究</a:t>
            </a:r>
            <a:r>
              <a:rPr lang="zh-TW" altLang="en-US" sz="2400" dirty="0">
                <a:latin typeface="+mj-ea"/>
                <a:ea typeface="+mj-ea"/>
              </a:rPr>
              <a:t>過程所秉持的哲學</a:t>
            </a:r>
          </a:p>
          <a:p>
            <a:pPr lvl="1"/>
            <a:r>
              <a:rPr lang="zh-TW" altLang="en-US" sz="2400" dirty="0" smtClean="0">
                <a:latin typeface="+mj-ea"/>
                <a:ea typeface="+mj-ea"/>
              </a:rPr>
              <a:t>所涉及的主要是</a:t>
            </a:r>
            <a:r>
              <a:rPr lang="en-US" altLang="zh-TW" sz="2400" dirty="0" smtClean="0">
                <a:latin typeface="+mj-ea"/>
                <a:ea typeface="+mj-ea"/>
              </a:rPr>
              <a:t>(</a:t>
            </a:r>
            <a:r>
              <a:rPr lang="zh-TW" altLang="en-US" sz="2400" dirty="0" smtClean="0">
                <a:latin typeface="+mj-ea"/>
                <a:ea typeface="+mj-ea"/>
              </a:rPr>
              <a:t>科學研究</a:t>
            </a:r>
            <a:r>
              <a:rPr lang="en-US" altLang="zh-TW" sz="2400" dirty="0" smtClean="0">
                <a:latin typeface="+mj-ea"/>
                <a:ea typeface="+mj-ea"/>
              </a:rPr>
              <a:t>)</a:t>
            </a:r>
            <a:r>
              <a:rPr lang="zh-TW" altLang="en-US" sz="2400" dirty="0" smtClean="0">
                <a:latin typeface="+mj-ea"/>
                <a:ea typeface="+mj-ea"/>
              </a:rPr>
              <a:t>方法的</a:t>
            </a:r>
            <a:r>
              <a:rPr lang="zh-TW" altLang="en-US" sz="2400" dirty="0">
                <a:latin typeface="+mj-ea"/>
                <a:ea typeface="+mj-ea"/>
              </a:rPr>
              <a:t>假設</a:t>
            </a:r>
            <a:r>
              <a:rPr lang="zh-TW" altLang="en-US" sz="2400" dirty="0" smtClean="0">
                <a:latin typeface="+mj-ea"/>
                <a:ea typeface="+mj-ea"/>
              </a:rPr>
              <a:t>、邏輯與原則</a:t>
            </a:r>
            <a:endParaRPr lang="zh-TW" altLang="en-US" sz="2400" dirty="0">
              <a:latin typeface="+mj-ea"/>
              <a:ea typeface="+mj-ea"/>
            </a:endParaRPr>
          </a:p>
          <a:p>
            <a:pPr lvl="1">
              <a:buNone/>
            </a:pPr>
            <a:r>
              <a:rPr lang="zh-TW" altLang="en-US" sz="2400" dirty="0" smtClean="0">
                <a:latin typeface="+mj-ea"/>
              </a:rPr>
              <a:t>   </a:t>
            </a:r>
            <a:r>
              <a:rPr lang="en-US" altLang="zh-TW" sz="2400" dirty="0" smtClean="0">
                <a:latin typeface="+mj-ea"/>
              </a:rPr>
              <a:t>(</a:t>
            </a:r>
            <a:r>
              <a:rPr lang="zh-TW" altLang="en-US" sz="2400" dirty="0" smtClean="0">
                <a:latin typeface="+mj-ea"/>
              </a:rPr>
              <a:t>談的是</a:t>
            </a:r>
            <a:r>
              <a:rPr lang="en-US" altLang="zh-TW" sz="2400" dirty="0" smtClean="0">
                <a:latin typeface="+mj-ea"/>
              </a:rPr>
              <a:t>what, why)</a:t>
            </a:r>
          </a:p>
          <a:p>
            <a:pPr lvl="1">
              <a:buNone/>
            </a:pPr>
            <a:r>
              <a:rPr lang="zh-TW" altLang="en-US" sz="2400" b="1" dirty="0" smtClean="0">
                <a:latin typeface="+mj-ea"/>
                <a:ea typeface="+mj-ea"/>
              </a:rPr>
              <a:t>例</a:t>
            </a:r>
            <a:r>
              <a:rPr lang="en-US" altLang="zh-TW" sz="2400" dirty="0" smtClean="0">
                <a:latin typeface="+mj-ea"/>
                <a:ea typeface="+mj-ea"/>
              </a:rPr>
              <a:t>:</a:t>
            </a:r>
            <a:r>
              <a:rPr lang="zh-TW" altLang="en-US" sz="2400" dirty="0" smtClean="0">
                <a:latin typeface="+mj-ea"/>
                <a:ea typeface="+mj-ea"/>
              </a:rPr>
              <a:t>以論語中「殺雞焉用牛刀」的比喻為例</a:t>
            </a:r>
            <a:endParaRPr lang="en-US" altLang="zh-TW" sz="2400" dirty="0" smtClean="0">
              <a:latin typeface="+mj-ea"/>
              <a:ea typeface="+mj-ea"/>
            </a:endParaRPr>
          </a:p>
          <a:p>
            <a:pPr lvl="1">
              <a:buNone/>
            </a:pPr>
            <a:r>
              <a:rPr lang="zh-TW" altLang="en-US" sz="2400" dirty="0" smtClean="0">
                <a:latin typeface="+mn-ea"/>
              </a:rPr>
              <a:t>「</a:t>
            </a:r>
            <a:r>
              <a:rPr lang="zh-TW" altLang="en-US" sz="2400" dirty="0" smtClean="0">
                <a:latin typeface="+mj-ea"/>
                <a:ea typeface="+mj-ea"/>
              </a:rPr>
              <a:t>方法論」談的是殺雞該用什麼刀以及為何要用這種刀</a:t>
            </a:r>
            <a:endParaRPr lang="en-US" altLang="zh-TW" sz="2400" dirty="0" smtClean="0">
              <a:latin typeface="+mj-ea"/>
              <a:ea typeface="+mj-ea"/>
            </a:endParaRPr>
          </a:p>
          <a:p>
            <a:pPr lvl="1">
              <a:buNone/>
            </a:pPr>
            <a:r>
              <a:rPr lang="zh-TW" altLang="en-US" sz="2400" dirty="0" smtClean="0">
                <a:latin typeface="+mj-ea"/>
                <a:ea typeface="+mj-ea"/>
              </a:rPr>
              <a:t>「方法」談的是如何使用牛刀</a:t>
            </a:r>
            <a:endParaRPr lang="zh-TW" altLang="en-US" sz="2400" dirty="0">
              <a:latin typeface="+mj-ea"/>
              <a:ea typeface="+mj-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方法</a:t>
            </a:r>
            <a:r>
              <a:rPr lang="en-US" altLang="zh-TW" dirty="0" smtClean="0"/>
              <a:t> </a:t>
            </a:r>
            <a:r>
              <a:rPr lang="en-US" altLang="zh-TW" dirty="0" err="1" smtClean="0"/>
              <a:t>vs</a:t>
            </a:r>
            <a:r>
              <a:rPr lang="en-US" altLang="zh-TW" dirty="0" smtClean="0"/>
              <a:t> </a:t>
            </a:r>
            <a:r>
              <a:rPr lang="zh-TW" altLang="en-US" b="1" dirty="0" smtClean="0"/>
              <a:t>方法論</a:t>
            </a:r>
            <a:r>
              <a:rPr lang="en-US" altLang="zh-TW" dirty="0" smtClean="0"/>
              <a:t>(</a:t>
            </a:r>
            <a:r>
              <a:rPr lang="zh-TW" altLang="en-US" dirty="0" smtClean="0"/>
              <a:t>續</a:t>
            </a:r>
            <a:r>
              <a:rPr lang="en-US" altLang="zh-TW" dirty="0" smtClean="0"/>
              <a:t>)</a:t>
            </a:r>
            <a:endParaRPr lang="zh-TW" altLang="en-US" dirty="0"/>
          </a:p>
        </p:txBody>
      </p:sp>
      <p:sp>
        <p:nvSpPr>
          <p:cNvPr id="3" name="內容版面配置區 2"/>
          <p:cNvSpPr>
            <a:spLocks noGrp="1"/>
          </p:cNvSpPr>
          <p:nvPr>
            <p:ph idx="1"/>
          </p:nvPr>
        </p:nvSpPr>
        <p:spPr/>
        <p:txBody>
          <a:bodyPr>
            <a:normAutofit/>
          </a:bodyPr>
          <a:lstStyle/>
          <a:p>
            <a:r>
              <a:rPr lang="zh-TW" altLang="zh-TW" sz="2400" dirty="0" smtClean="0">
                <a:latin typeface="+mj-ea"/>
                <a:ea typeface="+mj-ea"/>
              </a:rPr>
              <a:t>學習方法論</a:t>
            </a:r>
            <a:r>
              <a:rPr lang="zh-TW" altLang="en-US" sz="2400" dirty="0" smtClean="0">
                <a:latin typeface="+mj-ea"/>
                <a:ea typeface="+mj-ea"/>
              </a:rPr>
              <a:t>，</a:t>
            </a:r>
            <a:r>
              <a:rPr lang="zh-TW" altLang="zh-TW" sz="2400" dirty="0" smtClean="0">
                <a:latin typeface="+mj-ea"/>
                <a:ea typeface="+mj-ea"/>
              </a:rPr>
              <a:t>能夠讓我們知道該如何正確使用工具</a:t>
            </a:r>
            <a:r>
              <a:rPr lang="zh-TW" altLang="en-US" sz="2400" dirty="0" smtClean="0">
                <a:latin typeface="+mj-ea"/>
                <a:ea typeface="+mj-ea"/>
              </a:rPr>
              <a:t>，</a:t>
            </a:r>
            <a:r>
              <a:rPr lang="zh-TW" altLang="zh-TW" sz="2400" dirty="0" smtClean="0">
                <a:latin typeface="+mj-ea"/>
                <a:ea typeface="+mj-ea"/>
              </a:rPr>
              <a:t>而避免產生殺雞用了牛刀的窘境</a:t>
            </a:r>
          </a:p>
          <a:p>
            <a:r>
              <a:rPr lang="zh-TW" altLang="zh-TW" sz="2400" dirty="0" smtClean="0">
                <a:latin typeface="+mj-ea"/>
                <a:ea typeface="+mj-ea"/>
              </a:rPr>
              <a:t>在社會科學研究中「</a:t>
            </a:r>
            <a:r>
              <a:rPr lang="zh-TW" altLang="zh-TW" sz="2400" dirty="0" smtClean="0">
                <a:solidFill>
                  <a:srgbClr val="C00000"/>
                </a:solidFill>
                <a:latin typeface="+mj-ea"/>
                <a:ea typeface="+mj-ea"/>
              </a:rPr>
              <a:t>方法論</a:t>
            </a:r>
            <a:r>
              <a:rPr lang="zh-TW" altLang="zh-TW" sz="2400" dirty="0" smtClean="0">
                <a:latin typeface="+mj-ea"/>
                <a:ea typeface="+mj-ea"/>
              </a:rPr>
              <a:t>」有</a:t>
            </a:r>
            <a:r>
              <a:rPr lang="zh-TW" altLang="zh-TW" sz="2400" dirty="0" smtClean="0">
                <a:solidFill>
                  <a:srgbClr val="C00000"/>
                </a:solidFill>
                <a:latin typeface="+mj-ea"/>
                <a:ea typeface="+mj-ea"/>
              </a:rPr>
              <a:t>很多</a:t>
            </a:r>
            <a:r>
              <a:rPr lang="zh-TW" altLang="en-US" sz="2400" dirty="0" smtClean="0">
                <a:latin typeface="+mj-ea"/>
                <a:ea typeface="+mj-ea"/>
              </a:rPr>
              <a:t>，</a:t>
            </a:r>
            <a:r>
              <a:rPr lang="zh-TW" altLang="zh-TW" sz="2400" dirty="0" smtClean="0">
                <a:latin typeface="+mj-ea"/>
                <a:ea typeface="+mj-ea"/>
              </a:rPr>
              <a:t>以管理學為例</a:t>
            </a:r>
            <a:r>
              <a:rPr lang="zh-TW" altLang="en-US" sz="2400" dirty="0" smtClean="0">
                <a:latin typeface="+mj-ea"/>
                <a:ea typeface="+mj-ea"/>
              </a:rPr>
              <a:t>，有</a:t>
            </a:r>
            <a:r>
              <a:rPr lang="zh-TW" altLang="zh-TW" sz="2400" dirty="0" smtClean="0">
                <a:latin typeface="+mj-ea"/>
                <a:ea typeface="+mj-ea"/>
              </a:rPr>
              <a:t>科學管理學派、行為科學學派、管理科學學派…等都代表了不同類型的方法論</a:t>
            </a:r>
          </a:p>
          <a:p>
            <a:r>
              <a:rPr lang="zh-TW" altLang="zh-TW" sz="2400" dirty="0" smtClean="0">
                <a:latin typeface="+mj-ea"/>
                <a:ea typeface="+mj-ea"/>
              </a:rPr>
              <a:t>而「</a:t>
            </a:r>
            <a:r>
              <a:rPr lang="zh-TW" altLang="zh-TW" sz="2400" dirty="0" smtClean="0">
                <a:solidFill>
                  <a:srgbClr val="C00000"/>
                </a:solidFill>
                <a:latin typeface="+mj-ea"/>
                <a:ea typeface="+mj-ea"/>
              </a:rPr>
              <a:t>方法</a:t>
            </a:r>
            <a:r>
              <a:rPr lang="zh-TW" altLang="zh-TW" sz="2400" dirty="0" smtClean="0">
                <a:latin typeface="+mj-ea"/>
                <a:ea typeface="+mj-ea"/>
              </a:rPr>
              <a:t>」</a:t>
            </a:r>
            <a:r>
              <a:rPr lang="zh-TW" altLang="zh-TW" sz="2400" dirty="0" smtClean="0">
                <a:solidFill>
                  <a:srgbClr val="C00000"/>
                </a:solidFill>
                <a:latin typeface="+mj-ea"/>
                <a:ea typeface="+mj-ea"/>
              </a:rPr>
              <a:t>也不少</a:t>
            </a:r>
            <a:r>
              <a:rPr lang="zh-TW" altLang="en-US" sz="2400" dirty="0" smtClean="0">
                <a:latin typeface="+mj-ea"/>
                <a:ea typeface="+mj-ea"/>
              </a:rPr>
              <a:t>，</a:t>
            </a:r>
            <a:r>
              <a:rPr lang="zh-TW" altLang="zh-TW" sz="2400" dirty="0" smtClean="0">
                <a:latin typeface="+mj-ea"/>
                <a:ea typeface="+mj-ea"/>
              </a:rPr>
              <a:t>常見的研究方法包括：觀察法、調查法、訪談法、實驗法、紮根理論法、個案研究法、言說分析、行動研究法、歷史研究法、內容分析法…等</a:t>
            </a: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2014/9/21</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9</a:t>
            </a:fld>
            <a:endParaRPr lang="zh-TW"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撲面">
  <a:themeElements>
    <a:clrScheme name="行雲流水">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暗香撲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撲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2411</TotalTime>
  <Words>2964</Words>
  <Application>Microsoft Office PowerPoint</Application>
  <PresentationFormat>如螢幕大小 (4:3)</PresentationFormat>
  <Paragraphs>356</Paragraphs>
  <Slides>46</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46</vt:i4>
      </vt:variant>
    </vt:vector>
  </HeadingPairs>
  <TitlesOfParts>
    <vt:vector size="48" baseType="lpstr">
      <vt:lpstr>暗香撲面</vt:lpstr>
      <vt:lpstr>Visio</vt:lpstr>
      <vt:lpstr>研究方法 Research Methodology</vt:lpstr>
      <vt:lpstr>研究方法的原理(Principle of Research Methodology) </vt:lpstr>
      <vt:lpstr>研究 v.s. 思考</vt:lpstr>
      <vt:lpstr>為什麼要做研究?</vt:lpstr>
      <vt:lpstr>做研究動機</vt:lpstr>
      <vt:lpstr>研究 v.s. 思考</vt:lpstr>
      <vt:lpstr>研究：一種思考的方法</vt:lpstr>
      <vt:lpstr>方法 vs 方法論</vt:lpstr>
      <vt:lpstr>方法 vs 方法論(續)</vt:lpstr>
      <vt:lpstr>方法 vs 方法論(續)</vt:lpstr>
      <vt:lpstr>研究的定義</vt:lpstr>
      <vt:lpstr>研究的定義(續)</vt:lpstr>
      <vt:lpstr>研究的特徵</vt:lpstr>
      <vt:lpstr>研究的標準</vt:lpstr>
      <vt:lpstr>PowerPoint 簡報</vt:lpstr>
      <vt:lpstr>研究類型</vt:lpstr>
      <vt:lpstr>研究類型：純理論研究(Theoretical)</vt:lpstr>
      <vt:lpstr>研究類型：應用性研究(Applied)</vt:lpstr>
      <vt:lpstr>研究類型：描述性研究(Descriptive)</vt:lpstr>
      <vt:lpstr>研究類型：相關性研究(Relative)</vt:lpstr>
      <vt:lpstr>研究類型：解釋性研究(Explanatory)</vt:lpstr>
      <vt:lpstr>研究類型：探索性研究(Exploratory)</vt:lpstr>
      <vt:lpstr>研究類型：資料蒐集方法</vt:lpstr>
      <vt:lpstr>研究類型：質化(Qualitative)研究</vt:lpstr>
      <vt:lpstr>研究類型：量化(Quantitative)研究</vt:lpstr>
      <vt:lpstr>科學研究的概念與內容</vt:lpstr>
      <vt:lpstr>科學研究的基本架構</vt:lpstr>
      <vt:lpstr>研究方法與方法論</vt:lpstr>
      <vt:lpstr>量化研究</vt:lpstr>
      <vt:lpstr>量化研究的構成要素</vt:lpstr>
      <vt:lpstr>概念(concept)</vt:lpstr>
      <vt:lpstr>概念化過程</vt:lpstr>
      <vt:lpstr>構念(construct)</vt:lpstr>
      <vt:lpstr>變數化</vt:lpstr>
      <vt:lpstr>變數(variable)</vt:lpstr>
      <vt:lpstr>操作型定義(operational definition)</vt:lpstr>
      <vt:lpstr>假設(hypothesis)</vt:lpstr>
      <vt:lpstr>量化研究的程序</vt:lpstr>
      <vt:lpstr>PowerPoint 簡報</vt:lpstr>
      <vt:lpstr>階段一:理論引導</vt:lpstr>
      <vt:lpstr>PowerPoint 簡報</vt:lpstr>
      <vt:lpstr>PowerPoint 簡報</vt:lpstr>
      <vt:lpstr>PowerPoint 簡報</vt:lpstr>
      <vt:lpstr>階段二:資料蒐集</vt:lpstr>
      <vt:lpstr>階段三:資料分析</vt:lpstr>
      <vt:lpstr>付出最多的人，也是收穫最多的人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研究方法 Research Methodology</dc:title>
  <dc:creator>chilo</dc:creator>
  <cp:lastModifiedBy>chilo</cp:lastModifiedBy>
  <cp:revision>104</cp:revision>
  <dcterms:created xsi:type="dcterms:W3CDTF">2013-08-22T13:51:47Z</dcterms:created>
  <dcterms:modified xsi:type="dcterms:W3CDTF">2014-09-21T22:22:16Z</dcterms:modified>
</cp:coreProperties>
</file>