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6"/>
  </p:notesMasterIdLst>
  <p:sldIdLst>
    <p:sldId id="256" r:id="rId2"/>
    <p:sldId id="269" r:id="rId3"/>
    <p:sldId id="299" r:id="rId4"/>
    <p:sldId id="300" r:id="rId5"/>
    <p:sldId id="302" r:id="rId6"/>
    <p:sldId id="301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22" r:id="rId22"/>
    <p:sldId id="323" r:id="rId23"/>
    <p:sldId id="324" r:id="rId24"/>
    <p:sldId id="318" r:id="rId25"/>
    <p:sldId id="320" r:id="rId26"/>
    <p:sldId id="321" r:id="rId27"/>
    <p:sldId id="325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26" r:id="rId39"/>
    <p:sldId id="319" r:id="rId40"/>
    <p:sldId id="337" r:id="rId41"/>
    <p:sldId id="338" r:id="rId42"/>
    <p:sldId id="339" r:id="rId43"/>
    <p:sldId id="341" r:id="rId44"/>
    <p:sldId id="342" r:id="rId45"/>
    <p:sldId id="340" r:id="rId46"/>
    <p:sldId id="348" r:id="rId47"/>
    <p:sldId id="343" r:id="rId48"/>
    <p:sldId id="344" r:id="rId49"/>
    <p:sldId id="345" r:id="rId50"/>
    <p:sldId id="347" r:id="rId51"/>
    <p:sldId id="346" r:id="rId52"/>
    <p:sldId id="349" r:id="rId53"/>
    <p:sldId id="350" r:id="rId54"/>
    <p:sldId id="351" r:id="rId55"/>
    <p:sldId id="352" r:id="rId56"/>
    <p:sldId id="353" r:id="rId57"/>
    <p:sldId id="354" r:id="rId58"/>
    <p:sldId id="355" r:id="rId59"/>
    <p:sldId id="356" r:id="rId60"/>
    <p:sldId id="357" r:id="rId61"/>
    <p:sldId id="358" r:id="rId62"/>
    <p:sldId id="361" r:id="rId63"/>
    <p:sldId id="362" r:id="rId64"/>
    <p:sldId id="363" r:id="rId65"/>
    <p:sldId id="364" r:id="rId66"/>
    <p:sldId id="359" r:id="rId67"/>
    <p:sldId id="360" r:id="rId68"/>
    <p:sldId id="310" r:id="rId69"/>
    <p:sldId id="365" r:id="rId70"/>
    <p:sldId id="371" r:id="rId71"/>
    <p:sldId id="366" r:id="rId72"/>
    <p:sldId id="367" r:id="rId73"/>
    <p:sldId id="368" r:id="rId74"/>
    <p:sldId id="369" r:id="rId75"/>
    <p:sldId id="372" r:id="rId76"/>
    <p:sldId id="370" r:id="rId77"/>
    <p:sldId id="378" r:id="rId78"/>
    <p:sldId id="373" r:id="rId79"/>
    <p:sldId id="374" r:id="rId80"/>
    <p:sldId id="375" r:id="rId81"/>
    <p:sldId id="376" r:id="rId82"/>
    <p:sldId id="377" r:id="rId83"/>
    <p:sldId id="379" r:id="rId84"/>
    <p:sldId id="380" r:id="rId85"/>
    <p:sldId id="381" r:id="rId86"/>
    <p:sldId id="382" r:id="rId87"/>
    <p:sldId id="383" r:id="rId88"/>
    <p:sldId id="384" r:id="rId89"/>
    <p:sldId id="385" r:id="rId90"/>
    <p:sldId id="386" r:id="rId91"/>
    <p:sldId id="388" r:id="rId92"/>
    <p:sldId id="389" r:id="rId93"/>
    <p:sldId id="390" r:id="rId94"/>
    <p:sldId id="391" r:id="rId95"/>
    <p:sldId id="392" r:id="rId96"/>
    <p:sldId id="400" r:id="rId97"/>
    <p:sldId id="396" r:id="rId98"/>
    <p:sldId id="397" r:id="rId99"/>
    <p:sldId id="398" r:id="rId100"/>
    <p:sldId id="399" r:id="rId101"/>
    <p:sldId id="393" r:id="rId102"/>
    <p:sldId id="401" r:id="rId103"/>
    <p:sldId id="394" r:id="rId104"/>
    <p:sldId id="268" r:id="rId10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5C9740F4-86E8-45B3-9E13-36B00D66D8B8}">
          <p14:sldIdLst>
            <p14:sldId id="256"/>
            <p14:sldId id="269"/>
            <p14:sldId id="299"/>
          </p14:sldIdLst>
        </p14:section>
        <p14:section name="5.1 初級資料的類型" id="{1E0E5031-4DE7-4DEB-BE0E-E2484E429B81}">
          <p14:sldIdLst>
            <p14:sldId id="300"/>
            <p14:sldId id="302"/>
            <p14:sldId id="301"/>
            <p14:sldId id="303"/>
            <p14:sldId id="304"/>
            <p14:sldId id="305"/>
            <p14:sldId id="306"/>
            <p14:sldId id="307"/>
            <p14:sldId id="308"/>
          </p14:sldIdLst>
        </p14:section>
        <p14:section name="5.2 如何選擇收集初級資料的方法" id="{578F362A-B15E-45DA-ABA6-62D00243BCB9}">
          <p14:sldIdLst>
            <p14:sldId id="309"/>
            <p14:sldId id="311"/>
            <p14:sldId id="312"/>
          </p14:sldIdLst>
        </p14:section>
        <p14:section name="5.3 訪問法(Interviews)" id="{0FF909A4-2F25-4904-B7B3-6952DD739EC2}">
          <p14:sldIdLst/>
        </p14:section>
        <p14:section name="5.3.1 訪問法的意義與過用範圍" id="{2CDE2F6C-D6F1-4EA0-80FC-2F5212ADB399}">
          <p14:sldIdLst>
            <p14:sldId id="313"/>
            <p14:sldId id="314"/>
          </p14:sldIdLst>
        </p14:section>
        <p14:section name="5.3.2 採用訪問法應考慮的三個問題" id="{9DBE8CDB-A281-4C13-8F87-9D1CEE0C0A3E}">
          <p14:sldIdLst>
            <p14:sldId id="315"/>
            <p14:sldId id="316"/>
            <p14:sldId id="317"/>
            <p14:sldId id="322"/>
            <p14:sldId id="323"/>
            <p14:sldId id="324"/>
            <p14:sldId id="318"/>
            <p14:sldId id="320"/>
          </p14:sldIdLst>
        </p14:section>
        <p14:section name="5.3.3 各種訪問方式的評估" id="{84FF8A88-45B2-494F-9845-06E506D8F43B}">
          <p14:sldIdLst>
            <p14:sldId id="321"/>
            <p14:sldId id="325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26"/>
            <p14:sldId id="319"/>
            <p14:sldId id="337"/>
            <p14:sldId id="338"/>
            <p14:sldId id="339"/>
            <p14:sldId id="341"/>
            <p14:sldId id="342"/>
            <p14:sldId id="340"/>
            <p14:sldId id="348"/>
            <p14:sldId id="343"/>
            <p14:sldId id="344"/>
            <p14:sldId id="345"/>
            <p14:sldId id="347"/>
            <p14:sldId id="346"/>
            <p14:sldId id="349"/>
            <p14:sldId id="350"/>
          </p14:sldIdLst>
        </p14:section>
        <p14:section name="5.4觀察法(observation method)" id="{94F6F7A7-3702-4B0C-9B88-87975DF472AB}">
          <p14:sldIdLst/>
        </p14:section>
        <p14:section name="5.4.1 觀察法的意義與適用範圍" id="{B6567360-F93C-4F8D-895C-8644DB6C48F4}">
          <p14:sldIdLst>
            <p14:sldId id="351"/>
            <p14:sldId id="352"/>
            <p14:sldId id="353"/>
            <p14:sldId id="354"/>
            <p14:sldId id="355"/>
            <p14:sldId id="356"/>
          </p14:sldIdLst>
        </p14:section>
        <p14:section name="5.4.2 觀察的方式" id="{94F7E3A8-1E51-4D0A-87F2-1156FE327FD6}">
          <p14:sldIdLst>
            <p14:sldId id="357"/>
            <p14:sldId id="358"/>
            <p14:sldId id="361"/>
            <p14:sldId id="362"/>
            <p14:sldId id="363"/>
            <p14:sldId id="364"/>
            <p14:sldId id="359"/>
            <p14:sldId id="360"/>
            <p14:sldId id="310"/>
          </p14:sldIdLst>
        </p14:section>
        <p14:section name="5.4.3觀察法的優缺點" id="{3EBD77E4-BC9A-4EEF-9849-DF92026651C9}">
          <p14:sldIdLst>
            <p14:sldId id="365"/>
            <p14:sldId id="371"/>
            <p14:sldId id="366"/>
            <p14:sldId id="367"/>
            <p14:sldId id="368"/>
          </p14:sldIdLst>
        </p14:section>
        <p14:section name="5.5實驗法" id="{285BC440-7D8D-4D68-B8F5-0278CE15D9D0}">
          <p14:sldIdLst>
            <p14:sldId id="369"/>
            <p14:sldId id="372"/>
            <p14:sldId id="370"/>
            <p14:sldId id="378"/>
            <p14:sldId id="373"/>
            <p14:sldId id="374"/>
            <p14:sldId id="375"/>
            <p14:sldId id="376"/>
            <p14:sldId id="377"/>
            <p14:sldId id="379"/>
            <p14:sldId id="380"/>
            <p14:sldId id="381"/>
            <p14:sldId id="382"/>
            <p14:sldId id="383"/>
            <p14:sldId id="384"/>
            <p14:sldId id="385"/>
          </p14:sldIdLst>
        </p14:section>
        <p14:section name="5.6調查資料的誤差及其種類" id="{A72317C9-67D3-4272-B080-20F276FE1149}">
          <p14:sldIdLst>
            <p14:sldId id="386"/>
            <p14:sldId id="388"/>
            <p14:sldId id="389"/>
            <p14:sldId id="390"/>
            <p14:sldId id="391"/>
            <p14:sldId id="392"/>
            <p14:sldId id="400"/>
            <p14:sldId id="396"/>
            <p14:sldId id="397"/>
            <p14:sldId id="398"/>
            <p14:sldId id="399"/>
            <p14:sldId id="393"/>
            <p14:sldId id="401"/>
            <p14:sldId id="394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70" autoAdjust="0"/>
  </p:normalViewPr>
  <p:slideViewPr>
    <p:cSldViewPr>
      <p:cViewPr varScale="1">
        <p:scale>
          <a:sx n="109" d="100"/>
          <a:sy n="109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16608-E116-4B95-8529-2BF9DF64882A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26BBE-692E-4AB4-9C17-CF2A2E25BA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1927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5A37C2C-8AE1-47D7-905C-BB5BC8EF37B9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F3A2-E007-414C-A49C-B302ACCACEC5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D810-E2BE-4745-B5FC-74B1370E7886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4F5796C-AC92-4A8B-A7AD-E8B8BF822EC7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827E-BFF5-4017-9E25-E96C7D1A4C74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4CF6-94EA-4049-951B-909208E81919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9D5515-08AB-4AE6-B5CB-D3E276977A0D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30DD-2882-4F38-A58B-1DC67B032026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9E64928-4EBD-4BA5-9013-141063B24C28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3E2091-622B-4182-8B8D-8CE50F9C43A9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EA07514-13E4-43ED-B751-0E36CE828168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FCC6D182-0AF5-466B-A5A1-031DE0A14F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b="1" dirty="0" smtClean="0"/>
              <a:t>Marketing Research and Analysis</a:t>
            </a:r>
            <a:endParaRPr lang="zh-TW" altLang="en-US" b="1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市場調查與分析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4427984" y="4664603"/>
            <a:ext cx="432048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2400" b="0" i="0" kern="1200" cap="none" spc="12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中華大學餐旅管理學系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羅琪老師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C195-82F3-430A-979A-38DF436A0F15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571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六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行為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資料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購買決策過程及實際採取的購買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謂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endParaRPr lang="en-US" altLang="zh-TW" sz="2800" b="1" u="sng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行銷活動上所指的行為包含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購買行為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由於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行為是由個人或群體於特定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期間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特定的環境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經由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知覺作用而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發生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故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行為資料的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大多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採用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射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字彙聯想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到汽車這個名詞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首先想到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甚麼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品牌」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?___________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100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時間趨勢法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研究人員可以分析連續各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批回件者的答案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分析其中的趨勢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然後將此趨勢延伸以代表未回答者的答覆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最後反應者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回答者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代表未回答者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在郵寄問卷時，研究人員祭出第一次原始問卷後，稍隔一段時間後，常須對未回件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出一次或幾次的追蹤信件，以提高回收率，在這種情形下，有時可以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最後一批回件者的答案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所有未回件者的答案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544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101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回答誤差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(response error) 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誤差發生是因為在調查時，人們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沒有提供正確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無意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非故意的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根本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不了解題目</a:t>
            </a: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用字引起</a:t>
            </a: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記憶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誤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 smtClean="0">
                <a:latin typeface="微軟正黑體"/>
                <a:ea typeface="微軟正黑體"/>
              </a:rPr>
              <a:t>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去年看了幾場電影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b="1" dirty="0" smtClean="0">
                <a:latin typeface="微軟正黑體"/>
                <a:ea typeface="微軟正黑體"/>
              </a:rPr>
              <a:t>」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訪者本身無法提供的資料，而被調查人員要求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臆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 smtClean="0">
                <a:latin typeface="微軟正黑體"/>
                <a:ea typeface="微軟正黑體"/>
              </a:rPr>
              <a:t>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小孩收聽音樂的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2800" b="1" dirty="0" smtClean="0">
                <a:latin typeface="微軟正黑體"/>
                <a:ea typeface="微軟正黑體"/>
              </a:rPr>
              <a:t>」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訪者的行為是直覺或習慣性的，受訪時可能說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個所以然，而提供錯誤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訊息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 smtClean="0">
                <a:latin typeface="微軟正黑體"/>
                <a:ea typeface="微軟正黑體"/>
              </a:rPr>
              <a:t>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購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買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XX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品牌的產品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b="1" dirty="0" smtClean="0">
                <a:latin typeface="微軟正黑體"/>
                <a:ea typeface="微軟正黑體"/>
              </a:rPr>
              <a:t>」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882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102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有意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故意的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題目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敏感或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尷尬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有關個人所得、年齡、性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訪人有意討好調查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訪員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種族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影響答案，當問題與種族有關時</a:t>
            </a: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時間拖得過長，受訪者已沒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興趣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提供一些錯誤的訊息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885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103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自願回答誤差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(voluntary response error) 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誤差發生當調查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不是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對一個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隨機抽出的樣本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而是將問卷公布報紙、雜誌或網路上，邀請人們回答問題，只有看到報紙、雜誌或網頁的人且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願意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回問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卷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人，才會在樣本中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61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不要太小看自己，因為人有無限的可能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7C2C-8AE1-47D7-905C-BB5BC8EF37B9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104</a:t>
            </a:fld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共勉之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2800" dirty="0"/>
          </a:p>
        </p:txBody>
      </p:sp>
      <p:pic>
        <p:nvPicPr>
          <p:cNvPr id="1026" name="Picture 2" descr="C:\Program Files\Microsoft Office 2003\MEDIA\CAGCAT10\j02129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29200"/>
            <a:ext cx="18303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00162E-6 L -0.47795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七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個性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生活型態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資料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個性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是指異於他人之特質或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特性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內向、外向、積極、消極、保守、開放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、零售店或廣告媒體等之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往往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受到個性的影響。</a:t>
            </a:r>
          </a:p>
          <a:p>
            <a:pPr lvl="0"/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對個人有關之生活方式、個人興趣、及個人對環境的關心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AIO(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ctivity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nterest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興趣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pinion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等調查之有關的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稱為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生活型態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型態關係到個人對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金錢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的支配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影響購買產品及接受廣告媒體的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習性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AIO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AIO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量表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12</a:t>
            </a:fld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47756979"/>
              </p:ext>
            </p:extLst>
          </p:nvPr>
        </p:nvGraphicFramePr>
        <p:xfrm>
          <a:off x="755576" y="1340768"/>
          <a:ext cx="7586613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8871"/>
                <a:gridCol w="2528871"/>
                <a:gridCol w="25288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</a:t>
                      </a:r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(Activity)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興趣</a:t>
                      </a:r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(Interest)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意見</a:t>
                      </a:r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(Opinion)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家庭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自我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嗜好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家事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輿論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社會工作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政治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渡假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社交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事業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娛樂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消遣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社團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流行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社交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食物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產品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購物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媒體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未來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運動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成就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文化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2771800" y="692696"/>
            <a:ext cx="3608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5.1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AIO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量表的項目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5.2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選擇收集初級資料的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一般而言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初級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收集方法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有三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lvl="0" indent="-514350">
              <a:buFont typeface="+mj-lt"/>
              <a:buAutoNum type="arabicPeriod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(interviews)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lvl="0" indent="-514350">
              <a:buFont typeface="+mj-lt"/>
              <a:buAutoNum type="arabicPeriod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(observation method)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2064" lvl="0" indent="-514350">
              <a:buFont typeface="+mj-lt"/>
              <a:buAutoNum type="arabicPeriod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/>
              <a:t>experimental method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2052" name="Picture 4" descr="http://everythingmaths.co.za/grade-10-mathematical-literacy/12-data-handling/images/5d1096959fe360a896c7e1766d4184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01008"/>
            <a:ext cx="58197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研究人員研究要採用訪問法、觀察法、實驗法或是三者混合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取決於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市場調查的目的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資料的類型與本質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在一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般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情形下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收集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初級資料的方式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不易確認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研究人員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在選擇收集初級資料的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考慮下面幾種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因素</a:t>
            </a:r>
            <a:r>
              <a:rPr lang="zh-TW" altLang="en-US" sz="2800" b="1" dirty="0" smtClean="0">
                <a:latin typeface="微軟正黑體"/>
                <a:ea typeface="微軟正黑體"/>
              </a:rPr>
              <a:t>：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的有效性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所謂有效性是指資料是否能提供研究人員所要的訊息</a:t>
            </a:r>
          </a:p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成本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速度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研究人員在擬定初級資料的收集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過程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與成本的限制是最先要考慮的因素</a:t>
            </a:r>
          </a:p>
          <a:p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42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的變化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可提供研究對象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的行為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表徵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研究對象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過去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的行為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動向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的資料就無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</a:p>
          <a:p>
            <a:pPr lvl="0"/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的確定性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代表性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郵寄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的範圍雖可遍及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若回收率只有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10%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這些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資料是否可代表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值得懷疑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的問題是有爭議性的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資料的正確性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存疑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環保的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意見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環保非常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一定高估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訪問對象多希望得到社會認同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65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5.3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(Interviews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5.3.1 </a:t>
            </a:r>
            <a:r>
              <a:rPr lang="zh-TW" altLang="zh-TW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訪問法的意義與過用</a:t>
            </a:r>
            <a:r>
              <a:rPr lang="zh-TW" altLang="zh-TW" sz="2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範圍</a:t>
            </a:r>
            <a:endParaRPr lang="en-US" altLang="zh-TW" sz="2800" b="1" dirty="0" smtClean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意義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多以問卷方式直接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詢問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調查者的收集資料的方法</a:t>
            </a:r>
          </a:p>
          <a:p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適用範圍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特別適用於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事實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(Facts)  (2) 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(Opinion)  (3)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意向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(Intention)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等資料的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收集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有關人文特性、社會經濟特性、知曉程度、偏好及滿足程度等方面的資料皆可用訪問法收集</a:t>
            </a:r>
            <a:endParaRPr lang="zh-TW" altLang="zh-TW" sz="2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 descr="http://nurturingfaith.files.wordpress.com/2009/03/job-inter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8680"/>
            <a:ext cx="312865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7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在市場調查的資料收集法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法是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最常使用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也是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最常被濫用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被濫用導因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於問題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本身的設計有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偏差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的陳述曖昧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不明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者缺乏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抽樣不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足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代表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81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5.3.2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採用</a:t>
            </a:r>
            <a:r>
              <a:rPr lang="zh-TW" altLang="zh-TW" b="1" u="sng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訪問法</a:t>
            </a:r>
            <a:r>
              <a:rPr lang="zh-TW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應考慮的三個問題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要不要使用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結構式的問卷</a:t>
            </a: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要不要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隱藏研究目的</a:t>
            </a: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使用何種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訪問方式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977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要不要使用</a:t>
            </a: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結構式的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結構式問卷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是指問卷中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用詞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是確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 smtClean="0">
                <a:latin typeface="新細明體"/>
                <a:ea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受訪者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只要在適當的地方打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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優點</a:t>
            </a:r>
            <a:endParaRPr lang="en-US" altLang="zh-TW" sz="28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最常採用結構式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r>
              <a:rPr lang="zh-TW" altLang="en-US" sz="2800" b="1" dirty="0" smtClean="0">
                <a:latin typeface="新細明體"/>
                <a:ea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它可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減少訪問員影響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調查的機會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換句話說</a:t>
            </a:r>
            <a:r>
              <a:rPr lang="zh-TW" altLang="en-US" sz="2800" b="1" dirty="0" smtClean="0">
                <a:latin typeface="新細明體"/>
                <a:ea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不使用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r>
              <a:rPr lang="zh-TW" altLang="en-US" sz="2800" b="1" dirty="0" smtClean="0">
                <a:latin typeface="新細明體"/>
                <a:ea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訪問員對於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措詞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、或對於答案的判斷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不一</a:t>
            </a:r>
            <a:r>
              <a:rPr lang="zh-TW" altLang="en-US" sz="2800" b="1" dirty="0" smtClean="0">
                <a:latin typeface="新細明體"/>
                <a:ea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都會影響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到調查的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r>
              <a:rPr lang="zh-TW" altLang="en-US" sz="2800" b="1" dirty="0" smtClean="0">
                <a:latin typeface="新細明體"/>
                <a:ea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減低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調查的可靠程度。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156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796C-AC92-4A8B-A7AD-E8B8BF822EC7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b="1" dirty="0" smtClean="0"/>
              <a:t>Chapter 5 Primary data</a:t>
            </a:r>
            <a:endParaRPr lang="zh-TW" altLang="en-US" b="1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第五章 </a:t>
            </a:r>
            <a:r>
              <a:rPr lang="zh-TW" altLang="zh-TW" sz="3600" b="1" dirty="0" smtClean="0">
                <a:latin typeface="微軟正黑體" pitchFamily="34" charset="-120"/>
                <a:ea typeface="微軟正黑體" pitchFamily="34" charset="-120"/>
              </a:rPr>
              <a:t>初級</a:t>
            </a: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資料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282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大規模的調查工作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常需利用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大量的訪問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員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這些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訪問員往往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散佈各地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基於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人力、財力或時間的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限制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好好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訓練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這種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情況下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高度的結構式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彌補訪問員能力的不足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此外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結構式問卷上可以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簡化資料的整理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表工作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且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便於解釋結果。</a:t>
            </a:r>
          </a:p>
        </p:txBody>
      </p:sp>
    </p:spTree>
    <p:extLst>
      <p:ext uri="{BB962C8B-B14F-4D97-AF65-F5344CB8AC3E}">
        <p14:creationId xmlns:p14="http://schemas.microsoft.com/office/powerpoint/2010/main" val="27915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然而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式問卷亦有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</a:t>
            </a:r>
            <a:r>
              <a:rPr lang="zh-TW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缺點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式問卷的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多少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限制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員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所能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發揮的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作用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能力高的訪問員無法針對特殊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問對象與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實際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情況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用他們的技巧與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判斷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充分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發揮所長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更多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有用的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7260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市場調查人員經常想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瞭解</a:t>
            </a:r>
            <a:r>
              <a:rPr lang="zh-TW" altLang="en-US" sz="2800" b="1" dirty="0" smtClean="0">
                <a:latin typeface="微軟正黑體"/>
                <a:ea typeface="微軟正黑體"/>
              </a:rPr>
              <a:t>：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人們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為何購買某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而不購買其他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為何購買某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而不購買其他品牌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為何惠顧某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而不惠顧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商店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如此類有關人們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動機的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往往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不是使用結構式問卷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問得出來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必須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因人而異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隨機應變。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市場調查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人員常常用的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是利用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深度訪問法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indepth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nterviewing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深度集體訪問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ocus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roup interviewing)</a:t>
            </a:r>
            <a:r>
              <a:rPr lang="zh-TW" altLang="en-US" sz="2800" b="1" dirty="0" smtClean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讓受訪者無拘無束地暢所欲言。</a:t>
            </a:r>
          </a:p>
        </p:txBody>
      </p:sp>
    </p:spTree>
    <p:extLst>
      <p:ext uri="{BB962C8B-B14F-4D97-AF65-F5344CB8AC3E}">
        <p14:creationId xmlns:p14="http://schemas.microsoft.com/office/powerpoint/2010/main" val="3120454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不使用結構式問卷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的情況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訪問員的能力依賴甚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故對訪問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甄選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訓練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極為重要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使用結構式問卷時所費的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通常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較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往往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長達一小時以上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訪問時間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</a:t>
            </a:r>
            <a:r>
              <a:rPr lang="zh-TW" altLang="en-US" sz="2800" b="1" dirty="0" smtClean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一方面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難以獲得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受訪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合作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一方面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增加訪問的單位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成本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。如果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又受到預算的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限制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常常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只能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使用較小的樣本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此外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由於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缺乏一個一致性的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的解釋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必須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依賴研究人員的主觀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判斷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不僅困難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而且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難做比較。</a:t>
            </a:r>
          </a:p>
        </p:txBody>
      </p:sp>
    </p:spTree>
    <p:extLst>
      <p:ext uri="{BB962C8B-B14F-4D97-AF65-F5344CB8AC3E}">
        <p14:creationId xmlns:p14="http://schemas.microsoft.com/office/powerpoint/2010/main" val="1896496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要不要</a:t>
            </a: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隱藏研究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在某些情況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受訪者知道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研究的目的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誰想收集資料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影響到受訪者的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合作態度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人們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對有關他們自己的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態度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不顧提供正確的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回答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種情形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必須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隱藏研究的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旁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敲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側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擊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才能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取得受訪者的心中的秘密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353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使用何種</a:t>
            </a: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訪問方式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人員訪問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(person interview survey)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電話訪問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(telephone survey)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郵寄問卷訪問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(mail survey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網路調查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(internet survey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方式各有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利弊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究竟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採用那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一種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視實際情況而定</a:t>
            </a:r>
          </a:p>
          <a:p>
            <a:endParaRPr lang="zh-TW" altLang="en-US" dirty="0"/>
          </a:p>
        </p:txBody>
      </p:sp>
      <p:pic>
        <p:nvPicPr>
          <p:cNvPr id="6" name="Picture 2" descr="F:\chilo20120708\course\研究方法\他人\問卷設計\mai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58" y="4500570"/>
            <a:ext cx="2000244" cy="1700207"/>
          </a:xfrm>
          <a:prstGeom prst="rect">
            <a:avLst/>
          </a:prstGeom>
          <a:noFill/>
        </p:spPr>
      </p:pic>
      <p:pic>
        <p:nvPicPr>
          <p:cNvPr id="7" name="Picture 3" descr="F:\chilo20120708\course\研究方法\他人\問卷設計\telephon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46" y="4286256"/>
            <a:ext cx="2000254" cy="2000254"/>
          </a:xfrm>
          <a:prstGeom prst="rect">
            <a:avLst/>
          </a:prstGeom>
          <a:noFill/>
        </p:spPr>
      </p:pic>
      <p:pic>
        <p:nvPicPr>
          <p:cNvPr id="8" name="Picture 4" descr="F:\chilo20120708\course\研究方法\他人\問卷設計\internet 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572008"/>
            <a:ext cx="2143130" cy="1607348"/>
          </a:xfrm>
          <a:prstGeom prst="rect">
            <a:avLst/>
          </a:prstGeom>
          <a:noFill/>
        </p:spPr>
      </p:pic>
      <p:pic>
        <p:nvPicPr>
          <p:cNvPr id="9" name="Picture 5" descr="F:\chilo20120708\course\研究方法\他人\問卷設計\person interview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68" y="4286256"/>
            <a:ext cx="2143130" cy="2078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00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5.3.3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各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</a:t>
            </a:r>
            <a:r>
              <a:rPr lang="zh-TW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訪問方式的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0022022"/>
              </p:ext>
            </p:extLst>
          </p:nvPr>
        </p:nvGraphicFramePr>
        <p:xfrm>
          <a:off x="179512" y="2204864"/>
          <a:ext cx="859472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908"/>
                <a:gridCol w="2864908"/>
                <a:gridCol w="28649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人員訪問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郵寄問卷訪問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電話訪問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高回答率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成本最低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花較少時間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高品質的答案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不必地區督導員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高回答率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2000" b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在資料蒐集上最具彈性</a:t>
                      </a:r>
                      <a:endParaRPr lang="zh-TW" altLang="en-US" sz="20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可更廣泛</a:t>
                      </a:r>
                      <a:r>
                        <a:rPr lang="zh-TW" altLang="en-US" sz="2000" b="1" dirty="0" smtClean="0">
                          <a:latin typeface="新細明體"/>
                          <a:ea typeface="新細明體"/>
                        </a:rPr>
                        <a:t>、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更具代表性的分配樣本</a:t>
                      </a: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分布偏差較少</a:t>
                      </a: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成本較低</a:t>
                      </a:r>
                    </a:p>
                    <a:p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易取得受訪者的合作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對於某些問題可能更能坦白回答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可迅速獲得情報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受訪者可輕鬆而有時間來考慮問題</a:t>
                      </a:r>
                      <a:r>
                        <a:rPr lang="zh-TW" altLang="en-US" sz="2000" b="1" dirty="0" smtClean="0">
                          <a:latin typeface="新細明體"/>
                          <a:ea typeface="新細明體"/>
                        </a:rPr>
                        <a:t>，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更易接近某些特殊階層的人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在電話普及的地方</a:t>
                      </a:r>
                      <a:r>
                        <a:rPr lang="zh-TW" altLang="en-US" sz="2000" b="1" dirty="0" smtClean="0">
                          <a:latin typeface="新細明體"/>
                          <a:ea typeface="新細明體"/>
                        </a:rPr>
                        <a:t>，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可更廣泛的分配樣本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0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不必地區督導員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475656" y="1412776"/>
            <a:ext cx="6178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5.2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各種不同訪問方式之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優點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比較表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23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33116698"/>
              </p:ext>
            </p:extLst>
          </p:nvPr>
        </p:nvGraphicFramePr>
        <p:xfrm>
          <a:off x="179512" y="2204864"/>
          <a:ext cx="859472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908"/>
                <a:gridCol w="2864908"/>
                <a:gridCol w="28649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人員訪問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郵寄問卷訪問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電話訪問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成本最高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回收率低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訪問時間不能太長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花時間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有些人不能訪問到</a:t>
                      </a:r>
                      <a:r>
                        <a:rPr lang="zh-TW" altLang="en-US" sz="2000" b="1" dirty="0" smtClean="0">
                          <a:latin typeface="新細明體"/>
                          <a:ea typeface="+mn-ea"/>
                        </a:rPr>
                        <a:t>，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</a:t>
                      </a:r>
                      <a:r>
                        <a:rPr lang="zh-TW" altLang="en-US" sz="2000" b="1" dirty="0" smtClean="0">
                          <a:latin typeface="微軟正黑體"/>
                          <a:ea typeface="微軟正黑體"/>
                        </a:rPr>
                        <a:t>：不識字的人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有些型態問題不能用，如：看圖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訪問員的控制與監督麻煩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似乎是最慢的一種調查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沒電話或電話簿中沒登記的人無法訪問到</a:t>
                      </a:r>
                    </a:p>
                    <a:p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易發生訪問員偏見與欺騙之情形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失去對問卷的控制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對未回答部分難以處理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失去對問卷的控制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475656" y="1412776"/>
            <a:ext cx="6178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5.3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各種不同訪問方式之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比較表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995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網路調查的優缺點</a:t>
            </a:r>
            <a:endParaRPr lang="zh-TW" altLang="en-US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3" descr="F:\chilo20120708\course\研究方法\他人\問卷設計\internet 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500570"/>
            <a:ext cx="2024061" cy="2084352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優點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速度快和成本低</a:t>
            </a: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有視覺吸引力和互動</a:t>
            </a: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受訪者參與和合作</a:t>
            </a: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可取得代表性的樣本</a:t>
            </a: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正確的即時資料取得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缺點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再度告知</a:t>
            </a: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個人化和彈性的問題</a:t>
            </a: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受訪者匿名</a:t>
            </a: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反應率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回答率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</a:t>
            </a:r>
          </a:p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安全顧慮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0127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網路問卷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3D239BD-6D61-4DFE-922F-7CBF9DF9EB54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8964488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489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市場調查中有關資料的收集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重要是以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初級資料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的收集為主</a:t>
            </a:r>
          </a:p>
          <a:p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因為調查人員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所需的資料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往往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無法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從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次級資料獲得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滿足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而必須親自去收集初級資料</a:t>
            </a:r>
          </a:p>
          <a:p>
            <a:endParaRPr lang="zh-TW" altLang="en-US" dirty="0"/>
          </a:p>
        </p:txBody>
      </p:sp>
      <p:pic>
        <p:nvPicPr>
          <p:cNvPr id="5124" name="Picture 4" descr="C:\Users\chilo\AppData\Local\Microsoft\Windows\Temporary Internet Files\Content.IE5\9ZWZ58MZ\MC90033426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52936"/>
            <a:ext cx="2088232" cy="359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3D239BD-6D61-4DFE-922F-7CBF9DF9EB54}" type="slidenum">
              <a:rPr lang="zh-TW" altLang="en-US" smtClean="0"/>
              <a:pPr/>
              <a:t>30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9" y="733425"/>
            <a:ext cx="8964487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1862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3D239BD-6D61-4DFE-922F-7CBF9DF9EB54}" type="slidenum">
              <a:rPr lang="zh-TW" altLang="en-US" smtClean="0"/>
              <a:pPr/>
              <a:t>31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05" y="188640"/>
            <a:ext cx="882538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橢圓 6"/>
          <p:cNvSpPr/>
          <p:nvPr/>
        </p:nvSpPr>
        <p:spPr>
          <a:xfrm>
            <a:off x="3347864" y="476672"/>
            <a:ext cx="914400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6459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3D239BD-6D61-4DFE-922F-7CBF9DF9EB54}" type="slidenum">
              <a:rPr lang="zh-TW" altLang="en-US" smtClean="0"/>
              <a:pPr/>
              <a:t>32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04813"/>
            <a:ext cx="91440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2062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3D239BD-6D61-4DFE-922F-7CBF9DF9EB54}" type="slidenum">
              <a:rPr lang="zh-TW" altLang="en-US" smtClean="0"/>
              <a:pPr/>
              <a:t>33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05" y="188640"/>
            <a:ext cx="882538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橢圓 6"/>
          <p:cNvSpPr/>
          <p:nvPr/>
        </p:nvSpPr>
        <p:spPr>
          <a:xfrm>
            <a:off x="1907704" y="476672"/>
            <a:ext cx="914400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1617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3D239BD-6D61-4DFE-922F-7CBF9DF9EB54}" type="slidenum">
              <a:rPr lang="zh-TW" altLang="en-US" smtClean="0"/>
              <a:pPr/>
              <a:t>34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6325"/>
            <a:ext cx="91440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4133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3D239BD-6D61-4DFE-922F-7CBF9DF9EB54}" type="slidenum">
              <a:rPr lang="zh-TW" altLang="en-US" smtClean="0"/>
              <a:pPr/>
              <a:t>35</a:t>
            </a:fld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648072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橢圓 6"/>
          <p:cNvSpPr/>
          <p:nvPr/>
        </p:nvSpPr>
        <p:spPr>
          <a:xfrm>
            <a:off x="3419872" y="1628800"/>
            <a:ext cx="914400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3582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3D239BD-6D61-4DFE-922F-7CBF9DF9EB54}" type="slidenum">
              <a:rPr lang="zh-TW" altLang="en-US" smtClean="0"/>
              <a:pPr/>
              <a:t>36</a:t>
            </a:fld>
            <a:endParaRPr lang="zh-TW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33" y="260648"/>
            <a:ext cx="7485883" cy="633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728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3D239BD-6D61-4DFE-922F-7CBF9DF9EB54}" type="slidenum">
              <a:rPr lang="zh-TW" altLang="en-US" smtClean="0"/>
              <a:pPr/>
              <a:t>37</a:t>
            </a:fld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882" y="188640"/>
            <a:ext cx="6845823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034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38</a:t>
            </a:fld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16760733"/>
              </p:ext>
            </p:extLst>
          </p:nvPr>
        </p:nvGraphicFramePr>
        <p:xfrm>
          <a:off x="251520" y="836712"/>
          <a:ext cx="8594724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411"/>
                <a:gridCol w="1481998"/>
                <a:gridCol w="1756155"/>
                <a:gridCol w="1833080"/>
                <a:gridCol w="1833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比較項目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郵寄問卷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電話訪問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人員訪問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網路調查 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單位成本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較低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若利用長途電話則花費較高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較低 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彈性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需有郵寄地址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只能訪問有電話者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最具彈性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須有電腦和會操作電腦 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資料之數量</a:t>
                      </a:r>
                      <a:endParaRPr lang="zh-TW" altLang="en-US" sz="20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問卷不宜太長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電話訪問時間不宜太長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可收集最多的資料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問卷長度視受訪者的回答而定 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資料之正確性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通常較低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通常較低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通常較正確，視訪問員的素質而定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通常可取得正確的即時資訊 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無反應率</a:t>
                      </a: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未回答率</a:t>
                      </a: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無反應率最高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無反應率較低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較郵寄方式為低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電腦軟體可使無反應率降至最低 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速度</a:t>
                      </a:r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費時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最久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非常快速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若地區遼闊或樣本甚大時，則很費時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非常快速 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475656" y="188640"/>
            <a:ext cx="5460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5.4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種不同訪問方式之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比較表</a:t>
            </a:r>
            <a:endParaRPr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503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39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  <a:r>
              <a:rPr lang="zh-TW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成本而言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一般來說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之成本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最高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郵寄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費用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較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不使用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長途電話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成本甚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如需使用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長途電話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耗費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較高。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各種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訪問方式之成本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單位訪問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成本為基礎。</a:t>
            </a:r>
          </a:p>
        </p:txBody>
      </p:sp>
      <p:pic>
        <p:nvPicPr>
          <p:cNvPr id="1028" name="Picture 4" descr="http://www.intuitiveaccountant.com/downloads/797/download/What%20If.jpg?cb=faf22204badeff9f99fbb8328081fa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33056"/>
            <a:ext cx="2560340" cy="248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9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5.1 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初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級資料的類型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調查的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目的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不同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所需的初級資料類型截然不同</a:t>
            </a:r>
          </a:p>
          <a:p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一般而言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初級資料大略可分為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七大類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人口結構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統計資料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態度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意見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資料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buNone/>
            </a:pP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知曉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知識性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的資料</a:t>
            </a:r>
          </a:p>
          <a:p>
            <a:pPr lvl="0">
              <a:buNone/>
            </a:pP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意向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資料</a:t>
            </a:r>
          </a:p>
          <a:p>
            <a:pPr>
              <a:buNone/>
            </a:pP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五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動機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資料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六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行為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資料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buNone/>
            </a:pP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七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個性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生活型態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資料</a:t>
            </a:r>
          </a:p>
          <a:p>
            <a:endParaRPr lang="en-US" altLang="zh-TW" dirty="0" smtClean="0"/>
          </a:p>
        </p:txBody>
      </p:sp>
      <p:pic>
        <p:nvPicPr>
          <p:cNvPr id="2050" name="Picture 2" descr="http://09tfrahimi.files.wordpress.com/2012/10/primary-d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212976"/>
            <a:ext cx="3487316" cy="2505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就彈性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而言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之成本雖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幾乎可應用到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訪問法之調查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項目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最大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的一種訪問方式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只能施用於裝有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電話且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在電話簿中有登錄的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郵寄問卷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訪問則需要有郵寄地址才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網路調查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有電腦和會操作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電腦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才行</a:t>
            </a:r>
            <a:r>
              <a:rPr lang="zh-TW" altLang="en-US" sz="2800" b="1" dirty="0" smtClean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人員訪問完全不受這些限制。</a:t>
            </a:r>
          </a:p>
          <a:p>
            <a:endParaRPr lang="zh-TW" altLang="en-US" dirty="0"/>
          </a:p>
        </p:txBody>
      </p:sp>
      <p:pic>
        <p:nvPicPr>
          <p:cNvPr id="2050" name="Picture 2" descr="http://makezineblog.files.wordpress.com/2014/10/flexible_lattice.jpg?w=620&amp;h=4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61048"/>
            <a:ext cx="3888432" cy="259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3222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在訪問過程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訪者的反應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調整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修改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另外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不清楚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或未完全回答的皆可以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追根究底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清楚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或完全的回答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如此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受訪者的答覆有彼此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矛盾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可當場問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個清楚。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郵寄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訪問方式就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缺少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這些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變通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一旦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希望早日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收到回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在中途改變問卷。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08745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就資料的量而言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訪問通常可獲的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較多的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人們比較不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容易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面對面時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止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訪問之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而且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訪問人員能夠善用其經驗與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技巧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多的問題</a:t>
            </a:r>
            <a:r>
              <a:rPr lang="zh-TW" altLang="en-US" sz="2800" b="1" dirty="0" smtClean="0">
                <a:latin typeface="新細明體"/>
              </a:rPr>
              <a:t>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較多的情報資料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en-US" sz="2800" b="1" dirty="0" smtClean="0">
                <a:latin typeface="新細明體"/>
                <a:ea typeface="新細明體"/>
              </a:rPr>
              <a:t>、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郵寄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皆必須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簡短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才能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獲得受訪者的合作。如果太長或太複雜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的話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訪者可能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中斷訪問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/>
          </a:p>
        </p:txBody>
      </p:sp>
      <p:pic>
        <p:nvPicPr>
          <p:cNvPr id="3074" name="Picture 2" descr="http://www.yellowfinbi.com/Image.i4?ImageId=77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3385220" cy="208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6794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43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較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長的問卷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最好利用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其次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是利用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郵寄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或網路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不得已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才使用電話訪問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時間不可過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譬如美國密西根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大學調查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研究中心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訪問時限定的時間是以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為限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訪問的時間可長達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75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有些問卷必須借助於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的說明或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道具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甚至要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展示真實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的產品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。在此種情況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自為最理想的方式。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此外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人員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訪問還可在訪問時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附帶觀察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一些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事項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諸如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受訪者的年齡、家庭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狀況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、使用的產品及品牌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等等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證實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受訪者的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29735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30DD-2882-4F38-A58B-1DC67B032026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44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33" y="404664"/>
            <a:ext cx="8624817" cy="59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966043" y="465313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劇烈運動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9025" y="83671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的問卷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6994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  <a:r>
              <a:rPr lang="zh-TW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資料的質來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資料質的方面係指資料的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正確性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而言。一般認為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人員訪問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能夠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獲得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較正確的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得看訪問員的經驗與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不可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一概而論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高明的訪問員若能夠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察言觀色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隨機應變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則所收集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的資料自較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正確。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不過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的訪問員之素質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不一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高強的固然也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但濫竽充數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的也不能說沒有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他們大多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缺乏足夠的訓練與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過程中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又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疏於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督導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所收集的資訊是否有高度的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正確性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不無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疑問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72373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46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訪問與人員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二者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就資料的正確性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而言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甚多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相似之處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唯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電話訪問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常會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得到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不確定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答覆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人們往往不太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願意在電話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中回答那些有關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私人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購買計畫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郵寄問卷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sz="2800" b="1" dirty="0" smtClean="0">
                <a:latin typeface="新細明體"/>
              </a:rPr>
              <a:t>，</a:t>
            </a:r>
            <a:r>
              <a:rPr lang="en-US" altLang="zh-TW" sz="2800" b="1" dirty="0" smtClean="0">
                <a:latin typeface="新細明體"/>
              </a:rPr>
              <a:t>(1)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訪者可能在看過後面的問題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回過頭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來修改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前面的問題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即所謂的「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序列偏差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(sequence bias)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。如果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問題的順序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研究目的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有關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自會影響到所獲資料的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正確性。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97976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訪者也可能回答問卷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之前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和朋友、同事或家人一起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翻閱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詳加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考慮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然後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再下筆答卷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要收集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的資料是有關受訪者的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直覺反應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或它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本身的態度與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意見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訪者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經過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深思熟慮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詳加討論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後所提供的答案將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不符合所需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但是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所需要的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不是受訪者可以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馬上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而是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查閱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檔案並加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整理才能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商店的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銷售量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收入支出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郵寄問卷訪問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不失為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一可行的方式。</a:t>
            </a:r>
          </a:p>
        </p:txBody>
      </p:sp>
    </p:spTree>
    <p:extLst>
      <p:ext uri="{BB962C8B-B14F-4D97-AF65-F5344CB8AC3E}">
        <p14:creationId xmlns:p14="http://schemas.microsoft.com/office/powerpoint/2010/main" val="37903312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此外</a:t>
            </a:r>
            <a:r>
              <a:rPr lang="zh-TW" altLang="en-US" sz="2800" b="1" dirty="0" smtClean="0">
                <a:latin typeface="新細明體"/>
              </a:rPr>
              <a:t>，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(4)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一些令人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難以作答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有關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夫妻生活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以使用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郵寄問卷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訪問為宜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有時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某些事件的資料應在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事件發生的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同時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加以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收集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減少因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記憶喪失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而發生的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誤差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能收集到比較正確的資料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譬如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調查人員欲知悉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人們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收聽某一電台或收看某一電視節目的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情形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以電話訪問的方式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適宜。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33140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49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(5)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又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人員訪問及電話訪問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員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受訪者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之間可能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互相影響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交互作用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正確性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種互動作用的不良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效果尤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人員訪問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最為嚴重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網路調查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通常可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取得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正確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的即時資訊 </a:t>
            </a:r>
          </a:p>
          <a:p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5122" name="Picture 2" descr="http://www.elisabethhubert.com/wp-content/uploads/2012/02/interaction-designer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68960"/>
            <a:ext cx="3838506" cy="318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49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人口結構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統計資料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舉凡性別、年齡、教育程度、職業、婚姻狀況、所得及社會地位等資料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皆屬受訪者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基本資料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。在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調查的應用上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受訪者基本資料通常用來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配合其他調查變數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作為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交叉分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析之用</a:t>
            </a:r>
          </a:p>
          <a:p>
            <a:endParaRPr lang="zh-TW" altLang="en-US" dirty="0"/>
          </a:p>
        </p:txBody>
      </p:sp>
      <p:pic>
        <p:nvPicPr>
          <p:cNvPr id="27650" name="Picture 2" descr="http://news.singtao.ca/calgary/h014/h71/img201406290544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501008"/>
            <a:ext cx="3810000" cy="276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  <a:r>
              <a:rPr lang="zh-TW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無反應偏差而言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郵寄問卷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無反應率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不回件率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通常較其他訪問方式為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的情形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而言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郵寄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問卷回收率一般僅在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40%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左右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回收率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的高低主要受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問卷的內容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問卷的設計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以及各種非研究人員所能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控制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環境因素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之影響。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zh-TW" altLang="en-US" sz="2800" b="1" dirty="0" smtClean="0">
                <a:latin typeface="微軟正黑體"/>
                <a:ea typeface="微軟正黑體"/>
              </a:rPr>
              <a:t>：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訪者的態度。</a:t>
            </a:r>
          </a:p>
          <a:p>
            <a:endParaRPr lang="zh-TW" altLang="en-US" dirty="0"/>
          </a:p>
        </p:txBody>
      </p:sp>
      <p:pic>
        <p:nvPicPr>
          <p:cNvPr id="6146" name="Picture 2" descr="http://fluidsurveys.com/wp-content/uploads/2013/08/nonrespon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441" y="4581128"/>
            <a:ext cx="5334422" cy="183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2736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人員訪問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無反應偏差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情形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訪問對象</a:t>
            </a:r>
            <a:r>
              <a:rPr lang="zh-TW" altLang="zh-TW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拒絕接受</a:t>
            </a:r>
            <a:r>
              <a:rPr lang="zh-TW" altLang="zh-TW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不可忽視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美國的情形為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訪問時碰到受訪者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不在家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的比例常常高達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40%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60%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左右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經過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三、四次造訪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之後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反應率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通常可達到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75%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90%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拒絕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接受訪問的比例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約為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0.5%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en-US" sz="2800" b="1" dirty="0" smtClean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研究的性質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訪問對象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總在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10%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左右。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16615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訪問也常會遭到訪問對象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在家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拒絕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接受訪問的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情形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但比例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可能比人員訪問方式為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不超過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en-US" sz="2800" b="1" dirty="0">
                <a:solidFill>
                  <a:srgbClr val="C00000"/>
                </a:solidFill>
                <a:latin typeface="新細明體"/>
              </a:rPr>
              <a:t> 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人們或許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不會讓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一個陌生人登門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造訪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總會去接聽電話。</a:t>
            </a:r>
          </a:p>
          <a:p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郵寄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問卷方式雖不會遭到訪問對象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或不應門的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但如同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前面所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述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回收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率通常不高。為了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克服回收率低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設計方面多加注意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之外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贈送紀念品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摸彩活動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也許可以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提高回收率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70508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  <a:r>
              <a:rPr lang="zh-TW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速度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而言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如以速度而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訪問是三種訪問方式中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最快速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的一種。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如果問卷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五分鐘完成一次訪問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訪問員在一小時內就可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次訪問。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郵寄問卷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費時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通常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需要在問卷寄出二周後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才可能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收回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大部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回件。如果二周後又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一封追蹤函件給那些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未回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再等二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周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回件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收齊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費時甚久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不論樣本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大小</a:t>
            </a:r>
            <a:r>
              <a:rPr lang="zh-TW" altLang="en-US" sz="2800" b="1" dirty="0" smtClean="0">
                <a:latin typeface="新細明體"/>
              </a:rPr>
              <a:t>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郵寄問卷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費之時間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大致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一樣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不像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人員訪問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費的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間往往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與樣本大小成比例。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當然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若要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縮短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完成訪問所有樣本單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必須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數。</a:t>
            </a:r>
          </a:p>
        </p:txBody>
      </p:sp>
      <p:pic>
        <p:nvPicPr>
          <p:cNvPr id="7170" name="Picture 2" descr="http://blog.smartsurvey.co.uk/wp-content/uploads/2013/05/Depositphotos_19670569_xs-195x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597" y="4077072"/>
            <a:ext cx="1378130" cy="137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2516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5.4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  <a:r>
              <a:rPr lang="zh-TW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(observation method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5.4.1</a:t>
            </a:r>
            <a:r>
              <a:rPr lang="zh-TW" altLang="en-US" sz="2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  <a:r>
              <a:rPr lang="zh-TW" altLang="zh-TW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法的意義與</a:t>
            </a:r>
            <a:r>
              <a:rPr lang="zh-TW" altLang="zh-TW" sz="2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適用範圍</a:t>
            </a:r>
            <a:endParaRPr lang="en-US" altLang="zh-TW" sz="2800" b="1" dirty="0" smtClean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意義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由調查人員直接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被調查者的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反應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狀態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現象</a:t>
            </a:r>
            <a:r>
              <a:rPr lang="zh-TW" altLang="en-US" sz="2800" b="1" dirty="0" smtClean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將之加以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記錄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由此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來收集資料的方法</a:t>
            </a:r>
          </a:p>
          <a:p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適用範圍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在市場調查的應用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en-US" sz="2800" b="1" dirty="0">
                <a:latin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櫥窗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布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置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(window display)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(traffic survey)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商品擺設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顧客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購買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動作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(5)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商店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位置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</a:p>
          <a:p>
            <a:endParaRPr lang="zh-TW" altLang="en-US" sz="2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65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櫥窗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布置調查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觀察櫥窗布置對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產品購買行動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的影響，此種調查乃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零售商店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經常採行者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194" name="Picture 2" descr="http://cdn.cstatic.net/cache/gallery/4127/5125540539_8338faf31d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96952"/>
            <a:ext cx="47625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5795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特定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時間內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特定場所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車輛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行人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次數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方向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的資料收集，資料可供作為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廣告招牌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設置之參考，也可作為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櫥窗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擺設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店鋪位置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之用</a:t>
            </a:r>
          </a:p>
          <a:p>
            <a:endParaRPr lang="zh-TW" altLang="en-US" dirty="0"/>
          </a:p>
        </p:txBody>
      </p:sp>
      <p:pic>
        <p:nvPicPr>
          <p:cNvPr id="9218" name="Picture 2" descr="http://2.bp.blogspot.com/-kEQRBt_8zPM/UL3jy-sqAoI/AAAAAAAAADc/KcHa3NqvRhE/s1600/SAM_49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06850"/>
            <a:ext cx="5194044" cy="291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4975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店內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商品的擺設位置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與顧客在店內的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滯留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瀏覽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動線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有密切的關係，滯留時間越長，店內瀏覽動線也愈長，商品被購買的數量也相對增加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例：超商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飲料區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在最裡面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42" name="Picture 2" descr="http://www.bing-gui.com/uploads/allimg/131113/1-13111311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07945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832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觀察顧客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選購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順序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，可提供零售商安排商品的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擺設</a:t>
            </a:r>
            <a:endParaRPr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266" name="Picture 2" descr="http://whyquit.com/Youth/POS/stor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5688632" cy="401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1179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59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(5)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商店位置調查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是屬於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商圈調查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之一種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例：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樂福量販店打算在士林區某路口設立士林店，公司可調查該特定商圈或街道之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人潮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潮，以評估該區域的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商業發展潛力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290" name="Picture 2" descr="http://www.environicsanalytics.ca/images/default-source/envision/services-ts-1.jpg?sfvrsn=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12976"/>
            <a:ext cx="499979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016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態度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意見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資料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態度與意見皆屬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社會心理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兩者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間不但難以嚴密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區分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甚至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有某些程度的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重疊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態度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是指個人對某一特定現象之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喜好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感受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言辭表明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態度則稱之為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意見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態度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與意見皆屬心態方面的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量表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作為資料收集的工具。</a:t>
            </a:r>
          </a:p>
        </p:txBody>
      </p:sp>
      <p:pic>
        <p:nvPicPr>
          <p:cNvPr id="1028" name="Picture 4" descr="http://ts1.mm.bing.net/th?id=HN.608020975481915828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80719"/>
            <a:ext cx="3457653" cy="229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estmotivationalspeaker.com/wp-content/uploads/2011/04/smi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80719"/>
            <a:ext cx="2948557" cy="222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5.4.2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  <a:r>
              <a:rPr lang="zh-TW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觀察法一般有下面四種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en-US" sz="2800" b="1" dirty="0" smtClean="0">
                <a:latin typeface="微軟正黑體"/>
                <a:ea typeface="微軟正黑體"/>
              </a:rPr>
              <a:t>：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4914" lvl="1" indent="-457200">
              <a:buFont typeface="+mj-lt"/>
              <a:buAutoNum type="arabicPeriod"/>
            </a:pP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</a:p>
          <a:p>
            <a:pPr marL="454914" lvl="1" indent="-457200">
              <a:buFont typeface="+mj-lt"/>
              <a:buAutoNum type="arabicPeriod"/>
            </a:pP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正面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暗中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</a:p>
          <a:p>
            <a:pPr marL="454914" lvl="1" indent="-457200">
              <a:buFont typeface="+mj-lt"/>
              <a:buAutoNum type="arabicPeriod"/>
            </a:pP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間接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</a:p>
          <a:p>
            <a:pPr marL="454914" lvl="1" indent="-457200">
              <a:buFont typeface="+mj-lt"/>
              <a:buAutoNum type="arabicPeriod"/>
            </a:pP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儀器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dirty="0"/>
          </a:p>
        </p:txBody>
      </p:sp>
      <p:pic>
        <p:nvPicPr>
          <p:cNvPr id="13316" name="Picture 4" descr="http://www.bdrf.org.uk/content/uploads/observational-research-applica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53136"/>
            <a:ext cx="3369246" cy="173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westtown.edu/uploaded/images/researcheco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653136"/>
            <a:ext cx="2645296" cy="175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personainsights.com/.a/6a00e550fca94388330120a970b19a970b-800w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8680"/>
            <a:ext cx="2458244" cy="163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smallbusiness.chron.com/DM-Resize/photos.demandstudios.com/getty/article/88/32/87731697.jpg?w=650&amp;h=406&amp;keep_ratio=1&amp;webp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69912"/>
            <a:ext cx="2833985" cy="18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46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ts val="400"/>
              </a:spcBef>
            </a:pPr>
            <a: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36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</a:t>
            </a:r>
            <a:r>
              <a:rPr lang="zh-TW" altLang="zh-TW" sz="36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觀察或設計</a:t>
            </a:r>
            <a:r>
              <a:rPr lang="zh-TW" altLang="zh-TW" sz="36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  <a:endParaRPr lang="zh-TW" altLang="en-US" sz="36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經過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刻意設計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下，觀察被調查者的行動，或在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觀察地點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靜待事件之發生，由此來收集資料的方法稱為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自然觀察法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，假定將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觀察場所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配合調查所需而加以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人為的設計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，並在經過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環境下，藉著觀察方式收集資料的方式稱為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設計觀察法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zh-TW" altLang="en-US" sz="2800" b="1" dirty="0" smtClean="0">
                <a:latin typeface="微軟正黑體"/>
                <a:ea typeface="微軟正黑體"/>
              </a:rPr>
              <a:t>：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想要觀察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百貨公司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店員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顧客討價還價之情形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，觀察員可以假扮成一個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顧客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，用各種方法和店員討價還價，並觀察店員之反應。只要能瞞得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過店員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，讓他深信不移，相信觀察員是一個真正的顧客，此種方法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不失為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經濟有效的方法。</a:t>
            </a:r>
          </a:p>
        </p:txBody>
      </p:sp>
    </p:spTree>
    <p:extLst>
      <p:ext uri="{BB962C8B-B14F-4D97-AF65-F5344CB8AC3E}">
        <p14:creationId xmlns:p14="http://schemas.microsoft.com/office/powerpoint/2010/main" val="17077424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36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正面</a:t>
            </a:r>
            <a:r>
              <a:rPr lang="zh-TW" altLang="zh-TW" sz="36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觀察或暗中觀察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被調查者知道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的情況下所實施的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謂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正面觀察法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，反之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稱為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暗中觀察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雙面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鏡、隱藏式照相機、或偽裝工作人員等皆為暗中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法所用的資料收集工具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市場調查的應用上，假定被調查者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發覺被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人觀察而會影響到行為反應，則宜採用暗中觀察法。</a:t>
            </a:r>
          </a:p>
        </p:txBody>
      </p:sp>
    </p:spTree>
    <p:extLst>
      <p:ext uri="{BB962C8B-B14F-4D97-AF65-F5344CB8AC3E}">
        <p14:creationId xmlns:p14="http://schemas.microsoft.com/office/powerpoint/2010/main" val="19844850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ts val="400"/>
              </a:spcBef>
            </a:pPr>
            <a: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36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直接</a:t>
            </a:r>
            <a:r>
              <a:rPr lang="zh-TW" altLang="zh-TW" sz="36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觀察或間接</a:t>
            </a:r>
            <a:r>
              <a:rPr lang="zh-TW" altLang="zh-TW" sz="36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  <a:endParaRPr lang="zh-TW" altLang="en-US" sz="36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特定現象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行動發生之際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，利用觀察方式收集有關現象或之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支資料，謂之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直接觀察法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。至於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現象或行動，以作為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推測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過去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之現象或行動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稱為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間接觀察法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觀察丟棄於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某一特定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場所飲料空罐子的數量，作為預估此一特定場所的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飲料消費量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間接觀察法的成敗與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調查員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具有密切關係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此外，它也是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一種很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容易因調查員而產生調查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偏誤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的一種調查方法。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00223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ts val="400"/>
              </a:spcBef>
            </a:pPr>
            <a: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36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人為</a:t>
            </a:r>
            <a:r>
              <a:rPr lang="zh-TW" altLang="zh-TW" sz="36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  <a:r>
              <a:rPr lang="zh-TW" altLang="zh-TW" sz="36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36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儀器</a:t>
            </a:r>
            <a:r>
              <a:rPr lang="zh-TW" altLang="zh-TW" sz="36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  <a:endParaRPr lang="zh-TW" altLang="en-US" sz="36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觀察法通常是用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來進行觀測並記錄事實，不過有時並可利用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機械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的觀測儀器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用來做為觀察的儀器非常的多，以下介紹一些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觀察儀器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及其用途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動作照相機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(motion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picture camera)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收視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或收聽紀錄器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(audiometer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電波計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psycho-</a:t>
            </a:r>
            <a:r>
              <a:rPr lang="en-US" altLang="zh-TW" sz="28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galvano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meter)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眼球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照相機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(eye-camera)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93698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動作照相機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(motion picture camera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用以拍攝購買者在超級市場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價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商場等大規模日用品零售內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的購買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舉動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所拍攝的影片，可提供零售商店改善商品陳列，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櫥窗布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置等用途。</a:t>
            </a:r>
          </a:p>
          <a:p>
            <a:endParaRPr lang="zh-TW" altLang="en-US" dirty="0"/>
          </a:p>
        </p:txBody>
      </p:sp>
      <p:pic>
        <p:nvPicPr>
          <p:cNvPr id="14338" name="Picture 2" descr="https://encrypted-tbn1.gstatic.com/images?q=tbn:ANd9GcSA8aR2kZjvNRrJHgO5OzfEhMeJAS-FSkTwWyN5_rV0D6itIzpz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5112568" cy="310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6745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收視或收聽紀錄器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(audiometer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係安裝在電視機及收音機上，可記錄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收聽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頻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對廣告主或廣告代理商而言，電台或電視節目的收聽或收視率資料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供作為選擇適當的廣告節目或改善廣告效率之用。</a:t>
            </a:r>
          </a:p>
          <a:p>
            <a:endParaRPr lang="zh-TW" altLang="en-US" dirty="0"/>
          </a:p>
        </p:txBody>
      </p:sp>
      <p:pic>
        <p:nvPicPr>
          <p:cNvPr id="15362" name="Picture 2" descr="http://www.live-production.tv/system/files/imagecache/FW_GALLERY/DK_Technologies_NAB_2014_T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29000"/>
            <a:ext cx="4739680" cy="289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5432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心理電波計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(psycho-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galvano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meter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此種儀器有如測謊器，係利用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皮膚汗腺現象的變化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，來測定被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者對某一特定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刺激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所產生之感情上的反應。在市場調查的應用上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，心理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電波計可用以作為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品牌名稱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廣告文案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廣告物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效果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測定之用。</a:t>
            </a:r>
          </a:p>
          <a:p>
            <a:endParaRPr lang="zh-TW" altLang="en-US" dirty="0"/>
          </a:p>
        </p:txBody>
      </p:sp>
      <p:pic>
        <p:nvPicPr>
          <p:cNvPr id="16386" name="Picture 2" descr="http://www.polytest.org/images/pic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6991"/>
            <a:ext cx="4536504" cy="299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8170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眼球照相機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(eye-camera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拍攝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由眼球所產生之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反射光線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，藉以瞭解眼睛之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動向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某一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特定點的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之有關測定眼部移動的情形，諸如先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看廣告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的那一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，那一部分看的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最久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等等。這些資料可供作為廣告設計、包裝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設計等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之用。</a:t>
            </a:r>
          </a:p>
          <a:p>
            <a:endParaRPr lang="zh-TW" altLang="en-US" dirty="0"/>
          </a:p>
        </p:txBody>
      </p:sp>
      <p:sp>
        <p:nvSpPr>
          <p:cNvPr id="6" name="AutoShape 2" descr="data:image/jpeg;base64,/9j/4AAQSkZJRgABAQAAAQABAAD/2wCEAAkGBhQSERUUEhQVFRUVFxYXFxcYGB0XFxwcGhoYGB0WFxUYHCYeGhojHBgYHy8gJCcpLCwsHB4xNTAqNSYrLCkBCQoKDgwOGg8PFykeHhwpKSwsLCwpLSwsKSkpKSksLCwsKSkpKSwsKSkpKSksLCwpKSksLCkpLCwsLCwpKSwpLP/AABEIAM8A9AMBIgACEQEDEQH/xAAcAAABBQEBAQAAAAAAAAAAAAAGAAMEBQcCAQj/xABGEAABAwEFBAgDBAYJBAMAAAABAgMRAAQFEiExBkFRYQcTIjJxgZGxocHRFCNSckJigrLh8BUkJTNDc5Kiwgg0U/EWF5P/xAAaAQADAQEBAQAAAAAAAAAAAAAAAQIDBAUG/8QAMBEAAgIBAwICCQMFAAAAAAAAAAECEQMEITESQUJRFCIyM2FxgcHwE+HxIyQ0sdH/2gAMAwEAAhEDEQA/ANbW3UZ1qnr0vFDDZccMAcMyTwA3ms92r22tBSBZcLU6kwpcRnmRhSBx+NbqVCCO+bahhGNwkCYyEmeEUNubX2bOSpI4lP0k0DM3u9aFpD9oUrWArtfGuH7ncdUrAoKCTGsQeEVX6rXAjRslpCkmUqAIPI5iqS874aaMElSt6UDER48KGWbxtfV9QFkISMOQExOgUBMU9d11Ot9pJUM53epBrZ6l1sgH7XtWhJhKFHji7P1rlvats95Kk+h/jVffN3BAKlLlZ3TNU1R6TkvkQftuBQBBkHMGuqptlXSULST3SIB3Az8JFXJFepin1wUhCpUqv7uudBQFK7RUJ5CllyxxK2CRQUqJBs+0BABHmfnTatnk7ifh9K51rYPlMdA/Sq8Xs+Dooj4/Sq+32NDOHGsjEYHZ3+VaLV4vMKIdKu3msKik6gxXFdKd7iFSpUqAFSpUqAFSpUqAFSpUqAFSpUqAFRn0a99/8rfuugyjPo177/5W/ddc+q91L87jXIeUqVKvDLM26S3Cp1hucISlThV54YnhkazS972hwpSrEnjrB9q0jpfsXWJs2EwoqcBIy7OEHPj2sPrWO2lgoUUndWhLOErIMjXWry4rcpIcIGIqVnu46etUNXl0N4UgkQSd/wAKQFp/SjMHr+sSeI3eVVdt2gbRmw64rkqPhT14XC9ae0lYISO6PpM0K2y7VtGFp891DAuAv7QMcwrQg1YXI2gKdSrIgApkZ5TmKDgqKsrG7iiTvANFgW143mSEqbUoQTJ0MjcTvokum2F1pKyM8wfEGJocvBhCG4A35eNEGzjcWZHPEf8AcfpXZpG1OvgImUSi2dVZesicDeKNJgaTQ6pNXN8kJu9z/Kj1gfOtde/UQ4lKrpLQIxMr54SFfSii6byTaGUupBAVMA65Ej5VldqsBUtwIjKeW6tC2H/7Bj8pPkVGDXkRbfJbRdx2THA0JXsylS4UT2SFDPQ8PCi493yoPvnvK/Z+VWSK0KlRJ3503SiABwApV9DidwT+CIFSpUy5a0JMFQnhvqnJR3boB6lTP2xPE+lPJYdPdZWd+h+lZPUY14gFSrtu77QrutH+fSuhctqJ/u48svrWb1eNBQ1Sqam4LRvSj1ipP/x1W9aByJzprVYn3HRU0qtm7ikx1iZ8PnTFpudSRIOIDlFNanE/EKiBRn0a99/8rfuugZFsQTAUJ4Uc9Gnff/K37rqdROMsMul3/I1yHlKlSrxSzNekxZ69gbsC4HOR8gKyq9EgqLiyEI0H4jHBOtap0srCFMLOgQ7PlhPzrCrXalPOSoyVGAOHACrvYkurNeVnT3UuKV+UT71c3daEOcRyUCD4VB+0ossNoT2spVvJ357qn2a1dYPvBkdDv8eVNMCQsFCpQSIjQkEVK+1N2psoXHXAGD+McD+tzqpt5UhWZmRAPKq9pCkqBGUGQabEV1sskSmNDlU5m6AG0qBkKB9edXO0DSBgcP8AiJCgN4J1HrVRZ7yCWi3E9qQakY3iPUKk/pCjHZpH9Vb/AGv31UJWdsFlWKQMU+gow2PeSuypSNUFQUPEkj4EV06Z1P6ASloqz2hH9Qc/y0/vJqI43U7aBsmwuBIJPVpgASdUnTyrXWv1V9QRna7QlC3cRjvCd2/61oGxv/ZMf5Y9zWdusIUhXWKUlcKkFKhJzjP04VpezDITY2Br90n4ifnXkxNGWRPZ8qD73PbPin5UUXi4UNgA5kpTPjrQzeo+9I/WSK1IPH1aeApuunNfIewrmvoMSqEfkiAiuG6kKRjWAonSdAPCgDbK7hZ7UqVHARjBncdw88qK7u2vbs56p0GIxAgT5GgTbi+/tRU5hgSlCRqQBJnxNePmcut9T7lFW1tQ8leILKE7hhCjH7WtaLszt+0+2G1jC+kZLAw4gN5Aymsfqz2dWUWhDiTBbUlUaznmI5iaySbdBdG4f0qtQyVw0yNedY4reo1cos7SHlHCAFNpURumTupm2W9LfZQArxnLlUDK0WFZ3HzpxN1LPCnU3orCTKQdww5+RNMOXwuI6w566CgBxy6FhM68gKbZsZCh1gISeO+vLReoKUgryjPtHXyqI7a0EgJUSBoCTHkKABLbiw/Z7YktjClwFQA0nQ/Xzo+6KXMXWk70Ne66FdqrF16mipUdWFbp1j6UW9F7QSXkjQIbHxXXXCElilLs190LuH1KlSrkKM76ZboW7Y+sb/wgsq44SBJ8OzXz9ZzC0k8R719d26xJeaW2ruuIUg+CgR86+Tb6uldlfcYcEKbUUnnGihyIg+dMTJl7Lh/FuOlXl2rLmUQNx3VWXSEWhOFZ7SRxiRxFENhuxTWSVgp5jOPGqEM3ujCgFRGUZ6b4ri1lPVpUBA05/wA5Gom1trScLSTKiRMbh9akXVdTtqcQy0MSvGABOaieAppiI99vdhlM5hBJ/aUSPhVTWyf/AFE0taVvPOKOUpASlMARhBiQIru29EtjV3OtbPJeIeigfeihmUoVDAnKSY9DRpsTs8plkuOAhTsdk5EJExI4k5+lE10bAMWaDm6pM4VLjs6aJGU5a661ZvsVvijTtgDz7NTnrwS0E4zE5D0rp9inHbIhYGNIVGkiq1TtIaIb1tbciFJM5CY14AHfUxkwkADd4Cqi8brZCknAZQZABMTxjyq6Z7o8K4gOX25GYBgzBE6ULWlAU6qSRmNONF1Ut62MY8QgZYiOMb6aVugZRmlSJpV9GlWxAHbbLIWI3pA/eobsyFLlCc5BVGslIJy5xNEm3Ke0nmB86hbCKAvCzzoVwfMEfOvDz+8l8ykUNSLBZ1rWAjWfADxNaje/RQlTpcszyWgTJQsSkeHLXKKk3f0XuIQVLcSRIkpA7SZ0SBoPGsQOLBfjq0qW6Zk9ngEjcOVes21ahmTqasE3SDpMcAKpL0YUyMM6nzoW4EpNoCjGMeZgVKRZkb3mh+1NWV17NtqaSVJGYG7PnJqWvZSzn/DjwJo2AGr4Y6tvE2sKgjThQ4b3dBgKjfMCtKOzTX63r/CoytiWtwI/ZBp2FA39oK8KlaltJPqqjTo177/5W/ddA9/Xa5ZXMldkiRPAbooz6K3wvrVDQob9112Ka9HcPL/ou5oNKlSrgLOBQL0ldG6bwT1rQCbQgRwxpGiSeI3GjoV1TA+X3th3kkhJwuJ1Qs4Fg8pphxm3pGE9YPMe9fTd43My+IebSvxGY8DqKrm9iLGkghhMjPMkj0JimKjGNiejd60q6xeQntLVmOBj8SteVbRcOzDFjSQyiCe8s5qPieHKrhDYSIAAA0AyHpXihQA0oU0pNPkVwpNUmMhuN1DeZqzUmmHG60ixFI+xUFa9M9w31evM1QWi6XAolDpAJ0UJHhTyJzSoDlwExHuKlNjIVXEPJOjavUfwrz+lVjvNehmseiS7AWZNDl7uF5ZSlWExhB4HjFWJvlJEQoeI+lDl6XYl1WJRVqo9kxqcpkHdThCUnSVhZ43Z8OIF4OkKjIARlMGN9e1wxZUtpCUiAP5k867r28MXGCT5IYN7aNjAhagSArDHjmPY0M3O+hNrYUOykOtkz+YUbbS2QOWdQO4pI8Zj5mgpm7IUCTIBB515mqX9RjRv6bLKpBBTyNPuvKQIBJSco1jmDVPd1uUEJIIAUAYOmYq1LpLRJiY3afGuQo5sx7A8KANrHlLtJQDhCUY/iRFHrKgEeE/Cs+v5wfa1E/8AhjzkmKaEG11WvCkJOhAz8t9WwNDjPdHgPankWhQyBIpDL6plntU5HWhxN5L5elPWe8VE6DQnwigAb6U7SjGhIUCoJIKRmRnOfrV10OJhDk/gR+85WfWy1FWF1UFS1FSjxnxrROiRc9eeSPddbRfqtfD7oXc0WlSpVgUcCuq8Ar2mAqVKlSA8Irmu68IpgNkVwRTV6W7qWlOROEZDiSQAPU0IK2jfQOscdQkE5JUI37hHxpOaQ0rDFSaaUivbDaw60hwZBaQRTik1omIhON1DeZq0Wmo7jdaxkIo32Krn2KvXsMxInhIn0qE+xXRCYigeaqE4irt9ioDzNdUZCKxSabUmpbjdMKTW6YiJa28Tak8UkfCgmj0pqutNyNrJMEE6wfjFc2owPJTiBPuN4usIIzKRhIGuX8KtLPeS0SCSQQRB5ih+6bGuzrlC5Se8kjXzBq8N6D8MkV50tPkj4Rkxm2wkpUYzz46UI31akrWcJmFH5U5aF2hxSj2UBXOYqMzcP4lnnA+Z+lOOnyPwhYYWa0ApTmNB7U+FA0JmwqEYHFCOJr1Kn06KB96JafIuw7CsV224UmRQmb6fT/hlXIfWkjbEg9tCh5Vi4tchZztXYUtEKSZQZUE70nh4UbdEapS4YiW2j6ldZtfl9/aFJShJmI8zyrTOiprD1qTqG2h6Y61gvUk/h90Hc0GlSpVzlHgr2vKVAA/tPtSqyqabba6117FhGLCkBESpR8xULZ3bdTz7rFobS0ttBcBQrGkoETMgEETNUfSWtC1pWpZQloYUkEpVK4kgjMiABzrP9jtq2LParSl7EnrGHG23EjEUkgZkGcz8qzUrexTVI2K59u27Sla0IOFJAEmFGc5wxl60R2d8LSFJ0UJH88axKzXo01ZglsrQFiQRIJ3cCSMqINhtsg2w+2UqBQrGgnTtQCFaGZBPhRCTbplOPFBrtBeiBDMYiswrgnfmfxZZCsq2k2qk9SAMYWUjHpMxInKONWKn1PAwtSSVBUjvccz41B2tu9m0NplJ+0lYGRwojUrI5jdxJqpQt2ayxSiqiGmw+0DhabaebhI7CHEkFPIEznwEUQ7SXwmyWZ19UQ2nfpJISB6kVhtmvF+zqSkKOFhxDgRMplKpHkZ+NbJe6mbwuxcEBD7fZxZQsGQDzStPwpptIynjcHuAti26cfQ44i0q7GExgSE57ikjPw1o5sV6LesIfSB1hbUoAaYhIiNdRWZXu19gHUqbw9YASU5oUdCRr8OPro13Xkix2ZtNrcSl1UrKNV9tRPcGZ4TpM0sbe7YmvICLWw621LqUnIHrMWIlRUT5Ea+Ro6s7Si0jH3yhOLxgT8aEb/aW2UOj72yApccwQezi1QZ+FEN1bbWS1L6ttago6BSSmeQJyJ5U9PNK9xzi+yO32Kr32KIHmar32K9OEzEH3maiON1dvsVUXjaW2hK1pTwk5nwGprpU13ERFJppQqute1TQ7gUv/aPU5/Cql/ad1XdCU+Un40nqsce9gE1Khdu87Q4hQTiOkqSII5dmrCyX5hRDqVlYIGKMo/Ed81K1kG90xUXFNrtCQQCpIJ0BIqut98oLS+rcAXhOHWZ5c6GbhZD1obbcWUIJ7atSEgSY50ZtUoOo7hQV2q+20ZTiPBP1qtf2gcJ7KUpy35n6fCiMuWGzNqTZ21OunLrnRp+slO4+VDr1nCpyEnfv8a45ajJLvQxXVe6y7hcVOLsjSAeOQ8qIIoCtdmLTiYVOM5jSDx5UQp2jwphUKXyyFa4NQopqYF2GxMwJ4xRr0a99/wDK37roCu23dajFEZkRrpH1o96Ne+/+Vv3XXTncXgbjx+4LkPKVKlXilioSvO8DbEqS2rq7OJC3DKVKKTJSneE7ifGi2g7pCsjrVjWuzAAJMrQE5kKV2lCNYJxEeJ3UmBiXSLegU+GmXlOJanIAhIMzMnNRzjPhQ5YWjPWLOuk+lcXkgYiSpSnCSpXnmTUuwZtifjVRQmPWq+vueqUcaf0BJ7J3kEe1NXPte9Z21NpwrSqclDME7wR85quvBrCqBoc43U3ZLGp1QSgSo6CQJ5CdTyo7lRbW6NL2XvcvtrXEQoJEadxJOfGZHpVmFkq99+7+BoQ2GVgdNndKkF0SkGRC0gkpIGYxD250YXg4lpKTATmRlnMgZ88vnVI78U+qJBvhZSkJTOJSiMjx+UirOz/1Sz4S6s6qw4uwFAZ4U+gqmF7octCG0mVCVKHIf+vjXu1646pP6qifMj6VE3W5hnnb6Uywvi8HnGwkpQWlAE9kKIJGonukTqmhZguuLW851iwhQQ44ZVu7CSozqIA4URv2rEhMApECJEbuNdbG2hppy1i0EJStLZmYkAkEAcc6ykzLHLpYPrWkmCNCQJG/lU25rrdffP2cpCmRjMqwnXdzmri2u3c2cSUFw83CZ/ZBz86m3DerbGJxYabJSRCfwnOXFAZnTfurOzqeTyNAsDxdZbWRBUkEjgd49Zpt5mvNmZNmSVAjtLwyCOziJSc90GpzrdejjlsjhZRPsVnu3FxPKeStCVLSUhMJEwRO7gZ1rUX2ar32K32mqZJk1n2PtCs1JCPzHP0FWDOx6E5rUpXIdkfWjh9ioDzVaQwQAA46p9aASgbhiMHnNPu324hOUKB3kA6budEduu5DghaQeHEeB1FUFv2Wn+6VHJeceBA+VZT081xuIqruVicJMSZ/jlVu202jtnDI5R8aGH7vfYVCgJOcgyPhXQtjh7K5iubdbNAXb95N7s86YtF4ADswTVYBXq0QYpWBEvN4kg7zv+lQGlEqGsyKtzZcZGWnpTrd3BI3DwpDCXZw/c/tK+VaP0a99/8AK37rrONnB9z+0r5Vo/Rr33/yt+669OX+L9F/sS5DylSpV5JYqhXpeIaQT+lhURwy3nPSSKm1nnSzez1maC0J7Ky2nrMiBBWS2oEZYpEHkRlQB8+3xbCt9S8OBRMkfrSSVaCJNPJvl52AtWNQBgq1jWMXtXd7oU+6pzsgqzIGQ8hwqPZbOpEkjdGWZFMQxabYpYhQGRploGcjB1HiKefs5AkiBunXz51HoGT7mtmG0tuKUeysEqOZy5n0qTe21D7yjLhjOAAE5cDGtU9KgfU6oPOjiwgh60uEEpU2yJzMqlRIJ4wlPmanbXvAvgAzhQAeRkkj2rrousJdsrqMoNpbUpRywoQ2VKVO7cPpXtnuFLiHF9aFqlWHCZEg5zxrnc7k4+RVUkywbYWthreMCTE/XM1V21KglxPV4gtCkGcikylSVDwIro3+7Z20pNkcVhETiSBlJkEA5R7VQu7cvvhSClsJIMmCVRyJPxitK7iim3RWU7ZGgpaUk4QshKjBORImQMyOVNU5Z3yhaViJSpKhOkggieWVQd59UdXAjhl6U0tFR9nb2+1WRm0Rh61AURwOhA5SDU5Sa6kzziA61UF5mrdaKiutVrGQiitDNUF4Xuw33nUDOICgo+iZNBnTJbVm2pak4ENpITulRVJI45Cgn+kVJJEAgGr/AF2uEIPrdtyhKjhbKk6A4sJPlhMUwjbZtU/dmYyAUDPjIEfGhFm1pc7JFcs2GDJOmlL0jJ5iJN8X24+4csA0CRn6mBNQEPqQYMx/OlWUVCvFWg/n0rBtt2xlvZkhQBO6nAoFRGRqDZ0EJTOWXlXP2oAwMzy+tIRb1HftAiBnuqL1h41IsjZJgJJJ0gTT5AI7hw9SAkyc8XInOtE6Ne+/+Vv3XWf3VZVIQcWpMxw8a0Do177/AOVv3XXpzv0bdV/ILkPKVKlXkFiqr2nu9D1keQ42HB1aiEkTKkgqTHMECKtKVAHyc8oFRI0JkRzzio1nPeHA1ebX3cLPbbQ0gEJQ4vCDnlMiivbfYRhiz2RdnGFTiPvFEk4jhSqY3anSqSsky62oJPh6AfMmoKhnRFed0qQgrISoJ5/LfrQ4TQ01yNOycqwD7KHpzLymo5BtK5+NQav7dYgm67M4P8S02mf2UtAfCaH6Qw26OlWt5NosdlSFBxIdXnhMIhMBRIEHEMjrFcbQ7OW+wKDikLZDuKIUDJTGLIExl67qMf8Ap0u+XLW9GQS02DzJUsj0CfWtQ26uJu1WJ0ODNtKnEEahSUkiOR0IqOhXfmO9qPly23w66kJcUVaZnlpyypq7+8fCra1q+7UeVVV3jM+FDVIvHvJE6lSpVmdx9H9G6wq67LG5uPRSgaIVChrotP8AZVm8F/vqooUK3jwefL2mMKTTC0VKUKbUmtEyT586ZRF5H/Kb/wCVBlubJIUBlAzrb+lHo7ctykPWfD1qE4FJUYxpmRCtJEnI8aye23Ja7McD9ncSNJKez5LEpPrSZJT3cntjlNX9isDjysLaSo65bhxJ3U1dFwKecAZbUpXDcJ3k6AVrd0bNIszYCR2yBjVvUR46CdBV44dTAx6/rveYVhcSUjcod05blaVUJWQZ31u9tsCViFpSoAzCgDB4wd9DN47D2ZeIhGAkHNJIAJ34dPKtnpn4WACMMKeSAJUeQ+VXty7LKTJfjXJIM+pGnhRFd1yN2dJDYOepJkmrdzZ98Z9Ur4H2Na49PCNPI/oIpkWNAThCExwgfyaeAqJfO0FmsZSl7GpxaVLwp0CRISCR+ksiOAGZmYqauMimShQCkEjCShQlKoOkpINdmPJjlJxj2FRzRn0a99/8rfuugyjPo177/wCVv3XU6r3UvzuNch5SpUq8MsVKlSoAwbplujqrd1g0eRi8wYPuD51oF8XSLTdLDn6TTDbg/wDzEjLwqi6crVZihpK3gl9vEoNhONSkrAGZGSBKQZOsHWji5Ef2WyFZf1VAM6j7sVSdbiaPn3aZ2GDH6RSKDCKMtoS2t9iyhWSnGw4reAtSUxwyBn0qs6QLElm87W2lOFKXlYQBAAIBHvV5HciYKke292brsozhNptQPCSlpWvgaHqM3brJ2eQ9EYLwWPEKaQmRxGJMetBlZln0F/09NgXe8cpNpVPEQ21APv50ebXO4bBaiNzDv7hoO6BbvLd1lZkdc84sTwAS2CORwTRTt6qLttcf+Fz4iKQHy5fDxkJ3ATTV3anyry9D96ry9qYZdwmaT4Kg6kmWtKnGbOpTQdCTgKiif1hBw+MEGra4NlH7arBZkYlCMZJASiSRKidNDlmcjlWR3dSq7Nr6IVzdTPJTo9HFfGjAiqXYnZj7BZEMY8agVKUqIGJRkhI4DSrwitkcMncmNKFNqFPkU2oVaJI6hTLrciDmKlKFNKTVpgVibChE4EJSDmcIAnnlUV9mrdaaiutVrGQijfYqueZogfZqufZrphIRWWCxY3kJOhUJ8BmfgKuL/ZFpSGCHOrMFZEtyUEz2wDIkaZaZ0xdLcPo5yPUQfeie7xLSD+IYv9ZK/wDlXJrXbXyKiZhenRbYlElJdwkCFFSDunIOJSqPA1abL3O9ZFJbNocdYKY6txBUBuThUVKAjllR8tsHUA1EcsaCZKRPGPA/X1rzmzRAZtbZEtvjCAnEgKIAjMlQ08hVz0a99/8AK37rqp2rTCkDh1g9Ffz61bdGvff/ACt+669y70lvy+5i/aDylSpV5ZQqVKlQBSXtsZZLS8h59lK1o0numNMadFxumatLeiWnAN6FD4Gn68IoA+T7ps2C9WEu5j7S1JVnIKxEzrU/phsykXxapEYyhaeYLaAD6pNd7X2VQe61sQttyU8ilUgnzAq86cmVOOWK19WUoesyApe7ETjwKjQgK88+FXJUyU7QY37cLLmzTCGxhQEWd3sHLEogqMmdVLUfGsQauVa7SGGUKfViyQgEkgZkZaQNTurcejDa1g2Bux2tTYgdW2Vdx1BMJE6Y88JG/I78je5Nj7JY1rcs7KULc76pKlEaxKiSEzuGVZ72XtRWdG9+KtFmWhdnNm+zOfZ0oM91CEQe0BxjfpUvpCP9mWr/AClfKiGq/aGxh2yPtn9Npwf7THxpiPka8f71XjTdmsq3FpQ2lS1qMJSkFSieASMzXS2lqUcsRJzjSeVGPR9eD9129CnWVJ65GEIcQUqcCiMPVKIyMx46eABNQ3bLpsQbtFnSOvcDreMzgwAT3Tk5kkwToTRB0B33jtVsQYBdSl0DM6LXiz4DrE1rdou5q2MBNqYBChJbcAUUnMajfzFRNmNiLJd+P7K1gK+8oqK1EDROJRJCRwpUBe0qVKmByRXChThrkimAwoU2oU8oU2oVaAZUKYWipJptQq0IgOt1Bfaq2cTUN5FaxYFbZkYStY1Q2tQ8Qkx8SKKkMhICRokBI8Bl8qorPZpC4iezEmB3gogkA6hJFWotpJ7kjiFpI+JBPpWGo3kA6RTCx/PpXhtgAlSXEj9ZCh7AzTJtzZjtpk8TB3bjXG4stMEtsEnGOGJXxQyr5mrHo177/wCVv3XUbbBuUpVr2xn4tgf8al9Gw7b/AOVv3XXsQf8AafnmQ/aDqlSpV5wxUqVKgBUqVKgDP9r+ihFoV1tlKWXCSVpM9WqdSInAfARyq82Z2ULViFmtak2kT3FgLbSBEITiSCUiJEjKeAFElKnYqBq1dG93uGTZkDOYQpbYn8qFAD0okQiAANAIr2lSGKkRSpUADll6PbC1aPtLVnQh3MyBKQTvCD2UnmAKvXrGhcdYlK8JCk4kgwRmCJ0MgZ09SoAVKlSoAVKlSoAVcmuqVADKhTaknhUqlTsCCUHgfSuCg8D6VY0qrqAqVNHgfSozrCvwn0NX9KmslACT9lXuSr/SfpVe/ZXc4S55JV9KPaVaLPXYVGcYrSkykPf6FH5TTib2tQnEy4s80Ly9Qa0OlTeaEuYIDL7wetDqAgsKSkHF2WlCTzyq96P7ItCnsaFJlKIxJKd69JFGdKiWddHQo0goVKlSrm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7410" name="Picture 2" descr="http://www.likecool.com/Gear/Camera/KODAK%20eyeCamera%204.1/KODAK-eyeCamera-4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595" y="3212976"/>
            <a:ext cx="55245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69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5.4.3</a:t>
            </a:r>
            <a:r>
              <a:rPr lang="zh-TW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觀察法的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優缺點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與訪問法比較起來，觀察法的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優點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客觀</a:t>
            </a:r>
            <a:endParaRPr lang="zh-TW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觀察法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不問問題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，可以減少或避免訪問員因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對問題的措辭不同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而影響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受訪者之答案，可以減少發生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訪問者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受訪者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之間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相互影響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機會。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可消除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下所遭遇到的許多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主觀偏見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，是比較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客觀的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一種方法。不過如果用人來進行觀察，觀察者也可能會因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的事件而喪失其客觀性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508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知曉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dirty="0"/>
              <a:t>Knowing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知識性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dirty="0" smtClean="0"/>
              <a:t>knowledge)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的資料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知曉性資料是指對某一特定事物之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接觸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等之資料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在市場調查的應用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知曉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性資料大多是指對產品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、產品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特性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、銷售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場所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價格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場合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之認知。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http://img.wikinut.com/img/1wv8ep0vgoi8gb_0/jpeg/724x5000/Every-solution-starts-with-knowing-the-problem.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39040"/>
            <a:ext cx="3493191" cy="279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70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譬如為了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觀察商店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店員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的活動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觀察員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也許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裝作顧客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之身分，此時之觀察即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客觀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，因為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觀察者與店員之間可能發生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交互作用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改進之法有二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一是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加強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觀察員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訓練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，使成為高度客觀之觀察者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一是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照相機、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錄音機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或其他觀察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器材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41093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71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正確</a:t>
            </a:r>
            <a:endParaRPr lang="zh-TW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觀察員只觀察及記錄事實，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被觀察者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本身又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道自己正在被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，因此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一切行為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如平常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，所獲得的結果自然會比較正確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不過在某些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情況下，很難隱瞞觀察之行動，如果被觀察者獲知他的行為正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被觀察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之中，他的行為很可能與平常不同。</a:t>
            </a:r>
          </a:p>
        </p:txBody>
      </p:sp>
    </p:spTree>
    <p:extLst>
      <p:ext uri="{BB962C8B-B14F-4D97-AF65-F5344CB8AC3E}">
        <p14:creationId xmlns:p14="http://schemas.microsoft.com/office/powerpoint/2010/main" val="33652683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72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有些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事物只能加以觀察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，無法由受訪者正確報告，譬如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的音調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嬰孩的行為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，對這些事物的資訊，只有用觀察法來收集。</a:t>
            </a:r>
          </a:p>
        </p:txBody>
      </p:sp>
      <p:pic>
        <p:nvPicPr>
          <p:cNvPr id="18434" name="Picture 2" descr="http://mombaby.tw/wp-content/uploads/2014/04/na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33056"/>
            <a:ext cx="4255889" cy="239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9641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73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觀察法雖有上述的三項優點，但其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TW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不普遍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，因為它有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三項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缺點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，因而限制了他在市場調查上的應用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法只能觀測人們的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外在行為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，無法觀察人們之態度、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、信念與計畫等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內在因素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其變化情形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，此乃其缺點之一。</a:t>
            </a:r>
          </a:p>
          <a:p>
            <a:pPr marL="0" indent="0"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有些外在行動也是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很難去觀察的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，譬如有關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過去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的活動及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私下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，通常並非觀察法所能奏效。</a:t>
            </a: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法之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成本較高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，所費之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時間較長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，為了觀測的目的，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研究人員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必須事先在適當之地點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安置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埋伏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觀察人員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儀器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等待事件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的發生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，所花費的時間與費用，均較訪問法為高。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10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74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5.5</a:t>
            </a:r>
            <a:r>
              <a:rPr lang="zh-TW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意義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因果關係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為調查目的，係由人為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操縱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控制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變數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的方法，進行資料的收集的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言之，實驗法就是將實驗室中的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實驗程序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到日常生活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市場調查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的資料收集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方面。研究人員或許想要知道某一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特定因素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對整個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大環境的影響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。因此，研究人員便可以建立一個實驗來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探討這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種因果關係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例如，某公司行銷經理想要了解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來打廣告或是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家庭主婦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打廣告，對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房屋銷售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效果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何者較佳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14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75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，某公司行銷經理想要了解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來打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廣告或是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家庭主婦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打廣告，對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房屋銷售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效果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何者較佳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最簡單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的實驗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方法就是請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兩組消費者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分別觀看兩段不同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，一段是由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明星主演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，另一段則由家庭主婦主演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兩組觀眾對二段影片的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喜好程度。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對家庭主婦的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廣告評價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普遍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明星組為高，則採用以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家庭主婦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主演的廣告。至於如何檢定此兩組反映的差別，則必須使用一些統計學上的技巧，這也是實驗法的「限制」所在。</a:t>
            </a:r>
          </a:p>
          <a:p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46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76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實驗法是收集初級資料中，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最具結論性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的一種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它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市場調查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較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科學化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收集資料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近來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由於大多數研究人員都不願意接受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未經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證實的「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因果關係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」，因此實驗法在市場調查中乃有越來越普遍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的趨勢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7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77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所謂「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因果關係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」是指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兩個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或以上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事件間存在相互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相斥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的關係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zh-TW" altLang="en-US" sz="2800" b="1" dirty="0" smtClean="0">
                <a:latin typeface="微軟正黑體"/>
                <a:ea typeface="微軟正黑體"/>
              </a:rPr>
              <a:t>：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研究廣告量對銷售量的影響為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廣告量增加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zh-TW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引起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銷售量亦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有正相關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則廣告量可視為銷售量的原因，或者稱廣告量為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自變數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(independent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variable)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，而銷售量稱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因變數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(dependent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variable)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49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78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但是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因果關係並不表示，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廣告量的增加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一定會導致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銷售量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的增加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只要有相當大的可能性，因果關係還是存在的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。例如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，廣告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r>
              <a:rPr lang="zh-TW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未必促使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銷售量增加，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因為影響銷售量的因素還有很多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但是過去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許多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證據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廣告量與銷售量應具有密切的關係，此時我們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便可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說兩者存在的因果關係。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09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79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要證明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因果關係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存在與否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，可以根據以下三種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狀況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加以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判斷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4914" lvl="0" indent="-457200">
              <a:buFont typeface="+mj-lt"/>
              <a:buAutoNum type="arabicParenR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一致性的變動</a:t>
            </a:r>
          </a:p>
          <a:p>
            <a:pPr marL="454914" lvl="0" indent="-457200">
              <a:buFont typeface="+mj-lt"/>
              <a:buAutoNum type="arabicParenR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發生的時間順序</a:t>
            </a:r>
          </a:p>
          <a:p>
            <a:pPr marL="454914" lvl="0" indent="-457200">
              <a:buFont typeface="+mj-lt"/>
              <a:buAutoNum type="arabicParenR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不存在其他相關因素</a:t>
            </a:r>
          </a:p>
          <a:p>
            <a:endParaRPr lang="zh-TW" altLang="en-US" dirty="0"/>
          </a:p>
        </p:txBody>
      </p:sp>
      <p:pic>
        <p:nvPicPr>
          <p:cNvPr id="1026" name="Picture 2" descr="https://sp.yimg.com/ib/th?id=HN.608019682709278692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955" y="3068960"/>
            <a:ext cx="4073219" cy="313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5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意向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資料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意向是指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已計畫的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耐久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高價位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車子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的購買行為有密切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關係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換言之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產品的購買若需考慮到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成本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兩大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因素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可應用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意向資料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判斷市場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潛在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一般性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消費品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購買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因消費者的言行不一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致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故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很少使用意向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意向資料的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類別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分為四種</a:t>
            </a: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購買資料</a:t>
            </a: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確定購買資料</a:t>
            </a: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尚未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決定購買資料</a:t>
            </a: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決定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不購買資料</a:t>
            </a:r>
          </a:p>
        </p:txBody>
      </p:sp>
      <p:pic>
        <p:nvPicPr>
          <p:cNvPr id="3074" name="Picture 2" descr="http://ts1.mm.bing.net/th?id=HN.608029415093372604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28575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80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一致性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變動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原因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(X)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以及結果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(Y)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，在可預期的變動方向下，一起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改變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某超市連鎖店同時在台北、高雄等地發行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折價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劵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於是此二地方的分店銷售量明顯增加。此種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折價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劵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發行，會導致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銷售量呈現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相同的變化，則謂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折價劵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銷售量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間存在因果關係。</a:t>
            </a:r>
          </a:p>
        </p:txBody>
      </p:sp>
    </p:spTree>
    <p:extLst>
      <p:ext uri="{BB962C8B-B14F-4D97-AF65-F5344CB8AC3E}">
        <p14:creationId xmlns:p14="http://schemas.microsoft.com/office/powerpoint/2010/main" val="16657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81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2)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發生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的時間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順序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原因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(X)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的發生必須在結果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(Y)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的發生之前，或者兩者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發生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只是因果關係邏輯上的原則，而事實上有許多事件是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兩者互為因果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關係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，良好的工作環境會增加生產量，但是反過來較高的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能夠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創造良好的工作環境。</a:t>
            </a:r>
          </a:p>
        </p:txBody>
      </p:sp>
    </p:spTree>
    <p:extLst>
      <p:ext uri="{BB962C8B-B14F-4D97-AF65-F5344CB8AC3E}">
        <p14:creationId xmlns:p14="http://schemas.microsoft.com/office/powerpoint/2010/main" val="19003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82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3)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存在其他相關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因素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指沒有其他原因會導致結果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(Y)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產生類似的改變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必須靠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不段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的測試，來排除所有期導致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變數的因素，而這也就是實驗設計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的目的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76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83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基本上，實驗法的實施步驟可依循下列四項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4914" lvl="0" indent="-457200">
              <a:buFont typeface="+mj-lt"/>
              <a:buAutoNum type="arabicPeriod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選取調查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對象</a:t>
            </a:r>
          </a:p>
          <a:p>
            <a:pPr marL="454914" lvl="0" indent="-457200">
              <a:buFont typeface="+mj-lt"/>
              <a:buAutoNum type="arabicPeriod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導入實驗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變數</a:t>
            </a:r>
          </a:p>
          <a:p>
            <a:pPr marL="454914" lvl="0" indent="-457200">
              <a:buFont typeface="+mj-lt"/>
              <a:buAutoNum type="arabicPeriod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設定實驗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期限</a:t>
            </a:r>
          </a:p>
          <a:p>
            <a:pPr marL="454914" indent="-457200">
              <a:buFont typeface="+mj-lt"/>
              <a:buAutoNum type="arabicPeriod"/>
            </a:pP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比較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33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84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dirty="0" smtClean="0"/>
              <a:t>1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選取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對象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相同條件，將調查對象劃分為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experimental group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控制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group)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這些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對象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群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可能為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商店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消費者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銷售地區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反映的變動，如商店銷售量的變化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或消費者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態度的改變等，即稱為實驗的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因變數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45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85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導入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變數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實驗變數又稱為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實驗處理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(experimental treatment)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，係指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者所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能控制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自變數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廣告、贈品、折價劵等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實驗變數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導入實驗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實施實驗法的第二步驟。</a:t>
            </a:r>
          </a:p>
          <a:p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6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86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期限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實驗期的設定通常是以商品的消費週期為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基準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醬油的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消費週期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大約為一個月，並於實驗期間內收集相關的資料。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54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87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於一定時間，將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實驗結果，即因變數的值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如銷售量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、態度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的改變程度等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，與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控制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相對數值加以比較，以便推論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特定現象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銷售量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與特定要因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廣告量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兩者之間的因果關係。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48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88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274320" y="404664"/>
            <a:ext cx="8595360" cy="6120680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欲研究電視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廣告</a:t>
            </a:r>
            <a:r>
              <a:rPr lang="zh-TW" altLang="en-US" sz="2800" b="1" dirty="0" smtClean="0">
                <a:latin typeface="新細明體"/>
                <a:ea typeface="新細明體"/>
              </a:rPr>
              <a:t>、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銷售及附送贈品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三種促銷活動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銷售量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</a:t>
            </a:r>
            <a:r>
              <a:rPr lang="zh-TW" altLang="en-US" sz="2800" b="1" dirty="0" smtClean="0">
                <a:latin typeface="新細明體"/>
                <a:ea typeface="新細明體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乃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擇定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個類似的銷售區，以隨機方式分派為三組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每組四區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，分別執行上述三種促銷活動一個月，結果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如下</a:t>
            </a:r>
            <a:r>
              <a:rPr lang="zh-TW" altLang="en-US" sz="2800" b="1" dirty="0" smtClean="0">
                <a:latin typeface="微軟正黑體"/>
                <a:ea typeface="微軟正黑體"/>
              </a:rPr>
              <a:t>：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象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銷售地區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變數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銷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電視廣告、直接銷售、附送贈品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期限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比較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銷售量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推論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銷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活動與銷售量是否有顯著的因果關係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496100"/>
              </p:ext>
            </p:extLst>
          </p:nvPr>
        </p:nvGraphicFramePr>
        <p:xfrm>
          <a:off x="2339752" y="1988840"/>
          <a:ext cx="3744416" cy="21602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44333"/>
                <a:gridCol w="1275947"/>
                <a:gridCol w="1224136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電視廣告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直接銷售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附送贈品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93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89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274320" y="404664"/>
            <a:ext cx="8595360" cy="5831544"/>
          </a:xfrm>
        </p:spPr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陳經理想瞭解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價格變動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銷售量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響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，乃隨機抽出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家便利商店進行測試，並以隨機方式分為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每組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隨機分派實驗組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接受減價促銷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，另一組為控制組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不接受減價促銷，保持原先價格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，經過一星期後，蒐集這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家商店的銷售量，結果如下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象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便利商店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變數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價格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變動</a:t>
            </a:r>
            <a:r>
              <a:rPr lang="en-US" altLang="zh-TW" sz="28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減價</a:t>
            </a:r>
            <a:r>
              <a:rPr lang="en-US" altLang="zh-TW" sz="2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2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zh-TW" sz="28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減價</a:t>
            </a:r>
            <a:r>
              <a:rPr lang="en-US" altLang="zh-TW" sz="28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期限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一星期</a:t>
            </a:r>
          </a:p>
          <a:p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比較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銷售量</a:t>
            </a:r>
          </a:p>
          <a:p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897710"/>
              </p:ext>
            </p:extLst>
          </p:nvPr>
        </p:nvGraphicFramePr>
        <p:xfrm>
          <a:off x="683568" y="2852936"/>
          <a:ext cx="7632848" cy="609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84375"/>
                <a:gridCol w="864097"/>
                <a:gridCol w="792088"/>
                <a:gridCol w="864096"/>
                <a:gridCol w="864095"/>
                <a:gridCol w="864097"/>
              </a:tblGrid>
              <a:tr h="0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實驗組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減價促銷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52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66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64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控制組</a:t>
                      </a: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不減價促銷</a:t>
                      </a: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</a:t>
                      </a:r>
                      <a:endParaRPr lang="zh-TW" sz="20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25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五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動機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資料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動機是指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人們行為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根本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原因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沒有動機就不會產生購買行為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行銷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決策的應用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動機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資料可用來做為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預測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未來行為的基礎及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影響行為的衝動因素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資料特性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而言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是屬於個人心理方面的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故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動機資料的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間接探測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的方法。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00" name="Picture 4" descr="http://ts4.mm.bing.net/th?id=HN.608017943238805683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65104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90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5.6</a:t>
            </a:r>
            <a:r>
              <a:rPr lang="zh-TW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調查資料的誤差及其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種類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不論採用訪問法、觀察法或實驗法收集初級資料都可能發生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誤差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234852" y="2588711"/>
            <a:ext cx="1828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誤差種類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Types of errors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5932" y="3524815"/>
            <a:ext cx="1914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抽樣誤差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Sampling </a:t>
            </a:r>
          </a:p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 chance error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192152" y="3524815"/>
            <a:ext cx="2053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非抽樣誤差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Nonsampling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or </a:t>
            </a:r>
          </a:p>
          <a:p>
            <a:pPr algn="ctr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systematic error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116388" y="5253007"/>
            <a:ext cx="1266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選擇誤差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Selection </a:t>
            </a:r>
          </a:p>
          <a:p>
            <a:pPr algn="ctr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error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415011" y="5253007"/>
            <a:ext cx="1737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未回答誤差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Nonresponse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algn="ctr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error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211841" y="5253007"/>
            <a:ext cx="13126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回答誤差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Response </a:t>
            </a:r>
          </a:p>
          <a:p>
            <a:pPr algn="ctr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error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667489" y="5253007"/>
            <a:ext cx="1569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自願回答誤差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Voluntary </a:t>
            </a:r>
          </a:p>
          <a:p>
            <a:pPr algn="ctr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response </a:t>
            </a:r>
          </a:p>
          <a:p>
            <a:pPr algn="ctr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error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1403648" y="3380799"/>
            <a:ext cx="28803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1403648" y="3380799"/>
            <a:ext cx="0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4283968" y="3380799"/>
            <a:ext cx="0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2915816" y="3236783"/>
            <a:ext cx="0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2577840" y="4892967"/>
            <a:ext cx="482453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2577840" y="4892967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234024" y="4892967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5818200" y="4892967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7402376" y="4892967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4738080" y="4388911"/>
            <a:ext cx="0" cy="5040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2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91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1.sampling 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 chance error 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抽樣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機會誤差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此誤差的發生是因為不是母體中的每個元素都會被調查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樣本所得到的結果將不會與普查的結果相同，這種誤差是由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抽樣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本身產生的，所以稱為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抽樣誤差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en-US" dirty="0"/>
          </a:p>
        </p:txBody>
      </p:sp>
      <p:pic>
        <p:nvPicPr>
          <p:cNvPr id="1026" name="Picture 2" descr="https://sp.yimg.com/ib/th?id=HN.608052676645161514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9040"/>
            <a:ext cx="6316128" cy="147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3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92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2.nonsampling 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 systematic error 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非抽樣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誤差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此誤差發生在資料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時，多半由於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人為的錯誤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抽樣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都可能發生，稱為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非抽樣誤差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非抽樣誤差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減低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最小，如果能小心的準備問卷的問題，小心地處理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抽樣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誤差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只發生在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抽樣調查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抽樣誤差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可能發生在普查也可能發生在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抽樣調查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749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93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抽樣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誤差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四種</a:t>
            </a:r>
            <a:r>
              <a:rPr lang="zh-TW" altLang="en-US" sz="2800" b="1" dirty="0">
                <a:latin typeface="微軟正黑體"/>
                <a:ea typeface="微軟正黑體"/>
              </a:rPr>
              <a:t>：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選擇誤差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(selection error) 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回答誤差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無反應誤差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)(nonresponse error) 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回答誤差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(response error) 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自願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回答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誤差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(voluntary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response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error) 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8116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94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選擇誤差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(selection error) 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抽樣底冊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不能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代表母體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時發生選擇誤差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抽樣時，要先將母體編製成抽樣底冊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(sampling frame)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，再根據抽樣底冊抽出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樣本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有時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抽樣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底冊並沒有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包含母體中每一份子，如此一來，只由抽樣底冊裡抽樣，有些人不會被抽到，因為這些人可能在母體內，但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抽樣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底冊內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電話簿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作為抽樣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底冊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窮人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，沒電話的人，有電話的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不願將名子放在電話簿的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等，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都不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電話簿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內不會被抽到。</a:t>
            </a:r>
          </a:p>
          <a:p>
            <a:endParaRPr lang="zh-TW" altLang="en-US" dirty="0"/>
          </a:p>
        </p:txBody>
      </p:sp>
      <p:pic>
        <p:nvPicPr>
          <p:cNvPr id="2050" name="Picture 2" descr="https://sp.yimg.com/ib/th?id=HN.608017986202045240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259599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24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95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未回答誤差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無反應誤差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)(nonresponse error) 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誤差發生是因為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許多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在樣本中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不回答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回答誤差是非抽樣誤差中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最主要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的一個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來源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998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96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</a:t>
            </a:r>
            <a:r>
              <a:rPr lang="zh-TW" altLang="zh-TW" sz="2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回答</a:t>
            </a:r>
            <a:r>
              <a:rPr lang="en-US" altLang="zh-TW" sz="2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無反應</a:t>
            </a:r>
            <a:r>
              <a:rPr lang="en-US" altLang="zh-TW" sz="2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的原因</a:t>
            </a:r>
            <a:endParaRPr lang="zh-TW" altLang="zh-TW" sz="2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無法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找到潛在的受訪者，包括聯絡不上或查無此人</a:t>
            </a: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訪者拒絕接受訪問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原因很多，也許是時間不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便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對題目沒興趣，問題太敏感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合格或不適當的受訪對象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60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97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無法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絡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上受訪者，因為可能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或來不及接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話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佔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或根本沒電話</a:t>
            </a: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訪者拒絕接受訪問</a:t>
            </a: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訪者條件不適當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受訪者不具備研究主題所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特性，例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研究主題只針對無工作的家庭主婦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郵寄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無此人或無受訪者的正確住址</a:t>
            </a: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訪者拒絕接受訪問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不回件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訪者條件不適合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填答者規定為女性，卻由男性作答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21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98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</a:t>
            </a:r>
            <a:r>
              <a:rPr lang="zh-TW" altLang="zh-TW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回答</a:t>
            </a:r>
            <a:r>
              <a:rPr lang="en-US" altLang="zh-TW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無反應</a:t>
            </a:r>
            <a:r>
              <a:rPr lang="en-US" altLang="zh-TW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的問題</a:t>
            </a:r>
            <a:r>
              <a:rPr lang="zh-TW" altLang="zh-TW" sz="2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</a:t>
            </a:r>
            <a:endParaRPr lang="en-US" altLang="zh-TW" sz="2800" b="1" dirty="0" smtClean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假設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未回答者與回答者相同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假設未回答者的答覆會與有回答者相同或類似，研究人員就不必操心未回答的問題，但這種假設是非常危險的，必須對母體相當熟悉或經過驗證，才能確認此假設適當</a:t>
            </a: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母體的已知數值相比較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將抽樣調查結果與母體已知數值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年齡、教育、所得水準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相比較，以推估未回答者的偏差</a:t>
            </a:r>
          </a:p>
          <a:p>
            <a:pPr marL="0" indent="0">
              <a:buNone/>
            </a:pP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2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EC96-7B03-4F8C-A696-5E843FBCA6E0}" type="datetime1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CC6D182-0AF5-466B-A5A1-031DE0A14F63}" type="slidenum">
              <a:rPr lang="zh-TW" altLang="en-US" smtClean="0"/>
              <a:pPr/>
              <a:t>99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未回答者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替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</a:t>
            </a:r>
            <a:r>
              <a:rPr lang="zh-TW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endParaRPr lang="zh-TW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以一相匹配的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替代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未回答者，此法雖方便，但替代法是否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使未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回答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的偏差變小，乃視替代樣本是否真的能代表未回答的樣本</a:t>
            </a:r>
          </a:p>
          <a:p>
            <a:pPr marL="0" lv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回答者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再次抽樣法</a:t>
            </a:r>
          </a:p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將未回答者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視為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群體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再次抽樣，例如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先以低成本的郵寄問卷法調查，再利用成本較高的人員訪問法進行，成本效率較高。如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校友滿意度問卷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10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TC101790493[[fn=美式蘇活風]]</Template>
  <TotalTime>7307</TotalTime>
  <Words>7800</Words>
  <Application>Microsoft Office PowerPoint</Application>
  <PresentationFormat>如螢幕大小 (4:3)</PresentationFormat>
  <Paragraphs>751</Paragraphs>
  <Slides>104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104</vt:i4>
      </vt:variant>
    </vt:vector>
  </HeadingPairs>
  <TitlesOfParts>
    <vt:vector size="105" baseType="lpstr">
      <vt:lpstr>Soho</vt:lpstr>
      <vt:lpstr>市場調查與分析</vt:lpstr>
      <vt:lpstr>第五章 初級資料</vt:lpstr>
      <vt:lpstr>PowerPoint 簡報</vt:lpstr>
      <vt:lpstr>5.1 初級資料的類型</vt:lpstr>
      <vt:lpstr>(一)人口結構統計資料</vt:lpstr>
      <vt:lpstr>(二)態度及意見資料</vt:lpstr>
      <vt:lpstr>(三)知曉(Knowing)及知識性(knowledge)的資料</vt:lpstr>
      <vt:lpstr>(四)意向資料</vt:lpstr>
      <vt:lpstr>(五)動機資料</vt:lpstr>
      <vt:lpstr>(六)行為資料</vt:lpstr>
      <vt:lpstr>(七)個性與生活型態資料</vt:lpstr>
      <vt:lpstr>PowerPoint 簡報</vt:lpstr>
      <vt:lpstr>5.2 如何選擇收集初級資料的方法</vt:lpstr>
      <vt:lpstr>PowerPoint 簡報</vt:lpstr>
      <vt:lpstr>PowerPoint 簡報</vt:lpstr>
      <vt:lpstr>5.3 訪問法(Interviews)</vt:lpstr>
      <vt:lpstr>PowerPoint 簡報</vt:lpstr>
      <vt:lpstr>5.3.2 採用訪問法應考慮的三個問題</vt:lpstr>
      <vt:lpstr>(1)要不要使用結構式的問卷</vt:lpstr>
      <vt:lpstr>PowerPoint 簡報</vt:lpstr>
      <vt:lpstr>PowerPoint 簡報</vt:lpstr>
      <vt:lpstr>PowerPoint 簡報</vt:lpstr>
      <vt:lpstr>PowerPoint 簡報</vt:lpstr>
      <vt:lpstr>(2)要不要隱藏研究目的</vt:lpstr>
      <vt:lpstr>(3)使用何種訪問方式</vt:lpstr>
      <vt:lpstr>5.3.3 各種訪問方式的評估</vt:lpstr>
      <vt:lpstr>PowerPoint 簡報</vt:lpstr>
      <vt:lpstr>網路調查的優缺點</vt:lpstr>
      <vt:lpstr>Google網路問卷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1.就成本而言</vt:lpstr>
      <vt:lpstr>2.就彈性而言</vt:lpstr>
      <vt:lpstr>PowerPoint 簡報</vt:lpstr>
      <vt:lpstr>3.就資料的量而言</vt:lpstr>
      <vt:lpstr>PowerPoint 簡報</vt:lpstr>
      <vt:lpstr>PowerPoint 簡報</vt:lpstr>
      <vt:lpstr>4.就資料的質來說</vt:lpstr>
      <vt:lpstr>PowerPoint 簡報</vt:lpstr>
      <vt:lpstr>PowerPoint 簡報</vt:lpstr>
      <vt:lpstr>PowerPoint 簡報</vt:lpstr>
      <vt:lpstr>PowerPoint 簡報</vt:lpstr>
      <vt:lpstr>5.就無反應偏差而言</vt:lpstr>
      <vt:lpstr>PowerPoint 簡報</vt:lpstr>
      <vt:lpstr>PowerPoint 簡報</vt:lpstr>
      <vt:lpstr>6.就速度而言</vt:lpstr>
      <vt:lpstr>5.4 觀察法(observation method)</vt:lpstr>
      <vt:lpstr>PowerPoint 簡報</vt:lpstr>
      <vt:lpstr>PowerPoint 簡報</vt:lpstr>
      <vt:lpstr>PowerPoint 簡報</vt:lpstr>
      <vt:lpstr>PowerPoint 簡報</vt:lpstr>
      <vt:lpstr>PowerPoint 簡報</vt:lpstr>
      <vt:lpstr>5.4.2 觀察的方式</vt:lpstr>
      <vt:lpstr>1.自然觀察或設計觀察</vt:lpstr>
      <vt:lpstr>2.正面觀察或暗中觀察</vt:lpstr>
      <vt:lpstr>3.直接觀察或間接觀察</vt:lpstr>
      <vt:lpstr>4.人為觀察或儀器觀察</vt:lpstr>
      <vt:lpstr>(1)動作照相機(motion picture camera)</vt:lpstr>
      <vt:lpstr>(2)收視或收聽紀錄器(audiometer)</vt:lpstr>
      <vt:lpstr>(3)心理電波計(psycho-galvano meter)</vt:lpstr>
      <vt:lpstr>(4)眼球照相機(eye-camera)</vt:lpstr>
      <vt:lpstr>5.4.3觀察法的優缺點</vt:lpstr>
      <vt:lpstr>PowerPoint 簡報</vt:lpstr>
      <vt:lpstr>PowerPoint 簡報</vt:lpstr>
      <vt:lpstr>PowerPoint 簡報</vt:lpstr>
      <vt:lpstr>PowerPoint 簡報</vt:lpstr>
      <vt:lpstr>5.5實驗法</vt:lpstr>
      <vt:lpstr>PowerPoint 簡報</vt:lpstr>
      <vt:lpstr>PowerPoint 簡報</vt:lpstr>
      <vt:lpstr>PowerPoint 簡報</vt:lpstr>
      <vt:lpstr>PowerPoint 簡報</vt:lpstr>
      <vt:lpstr>PowerPoint 簡報</vt:lpstr>
      <vt:lpstr>1)一致性的變動</vt:lpstr>
      <vt:lpstr>2)發生的時間順序</vt:lpstr>
      <vt:lpstr>3)不存在其他相關因素</vt:lpstr>
      <vt:lpstr>PowerPoint 簡報</vt:lpstr>
      <vt:lpstr>1.選取調查對象</vt:lpstr>
      <vt:lpstr>2.導入實驗變數</vt:lpstr>
      <vt:lpstr>3.設定實驗期限</vt:lpstr>
      <vt:lpstr>4.比較</vt:lpstr>
      <vt:lpstr>PowerPoint 簡報</vt:lpstr>
      <vt:lpstr>PowerPoint 簡報</vt:lpstr>
      <vt:lpstr>5.6調查資料的誤差及其種類</vt:lpstr>
      <vt:lpstr>1.sampling or chance error     抽樣或機會誤差</vt:lpstr>
      <vt:lpstr>2.nonsampling or systematic error  非抽樣或系統誤差</vt:lpstr>
      <vt:lpstr>PowerPoint 簡報</vt:lpstr>
      <vt:lpstr>一 選擇誤差(selection error) </vt:lpstr>
      <vt:lpstr>二 未回答誤差(無反應誤差)(nonresponse error) </vt:lpstr>
      <vt:lpstr>PowerPoint 簡報</vt:lpstr>
      <vt:lpstr>PowerPoint 簡報</vt:lpstr>
      <vt:lpstr>PowerPoint 簡報</vt:lpstr>
      <vt:lpstr>PowerPoint 簡報</vt:lpstr>
      <vt:lpstr>PowerPoint 簡報</vt:lpstr>
      <vt:lpstr>三 回答誤差(response error) </vt:lpstr>
      <vt:lpstr>PowerPoint 簡報</vt:lpstr>
      <vt:lpstr>四 自願回答誤差(voluntary response error) </vt:lpstr>
      <vt:lpstr>~共勉之~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市場調查與分析</dc:title>
  <dc:creator>chilo</dc:creator>
  <cp:lastModifiedBy>chilo</cp:lastModifiedBy>
  <cp:revision>271</cp:revision>
  <dcterms:created xsi:type="dcterms:W3CDTF">2014-09-14T00:15:34Z</dcterms:created>
  <dcterms:modified xsi:type="dcterms:W3CDTF">2014-11-06T23:34:13Z</dcterms:modified>
</cp:coreProperties>
</file>