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63" r:id="rId4"/>
    <p:sldId id="268" r:id="rId5"/>
    <p:sldId id="267" r:id="rId6"/>
    <p:sldId id="269" r:id="rId7"/>
    <p:sldId id="264" r:id="rId8"/>
    <p:sldId id="265" r:id="rId9"/>
    <p:sldId id="266" r:id="rId10"/>
    <p:sldId id="273" r:id="rId11"/>
    <p:sldId id="270" r:id="rId12"/>
    <p:sldId id="271" r:id="rId13"/>
    <p:sldId id="272" r:id="rId14"/>
    <p:sldId id="276" r:id="rId15"/>
    <p:sldId id="277" r:id="rId16"/>
    <p:sldId id="284" r:id="rId17"/>
    <p:sldId id="274" r:id="rId18"/>
    <p:sldId id="275" r:id="rId19"/>
    <p:sldId id="278" r:id="rId20"/>
    <p:sldId id="285" r:id="rId21"/>
    <p:sldId id="279" r:id="rId22"/>
    <p:sldId id="280" r:id="rId23"/>
    <p:sldId id="281" r:id="rId24"/>
    <p:sldId id="282" r:id="rId25"/>
    <p:sldId id="287" r:id="rId26"/>
    <p:sldId id="289" r:id="rId27"/>
    <p:sldId id="288" r:id="rId28"/>
    <p:sldId id="286" r:id="rId29"/>
    <p:sldId id="290" r:id="rId30"/>
    <p:sldId id="291" r:id="rId31"/>
    <p:sldId id="292" r:id="rId32"/>
    <p:sldId id="293" r:id="rId33"/>
    <p:sldId id="294" r:id="rId34"/>
    <p:sldId id="295" r:id="rId35"/>
    <p:sldId id="296" r:id="rId36"/>
    <p:sldId id="297" r:id="rId37"/>
    <p:sldId id="298" r:id="rId38"/>
    <p:sldId id="307" r:id="rId39"/>
    <p:sldId id="299" r:id="rId40"/>
    <p:sldId id="306" r:id="rId41"/>
    <p:sldId id="305" r:id="rId42"/>
    <p:sldId id="309" r:id="rId43"/>
    <p:sldId id="308" r:id="rId44"/>
    <p:sldId id="304" r:id="rId45"/>
    <p:sldId id="303" r:id="rId46"/>
    <p:sldId id="302" r:id="rId47"/>
    <p:sldId id="313" r:id="rId48"/>
    <p:sldId id="312" r:id="rId49"/>
    <p:sldId id="311" r:id="rId50"/>
    <p:sldId id="310" r:id="rId51"/>
    <p:sldId id="301" r:id="rId52"/>
    <p:sldId id="318" r:id="rId53"/>
    <p:sldId id="317" r:id="rId54"/>
    <p:sldId id="300" r:id="rId55"/>
    <p:sldId id="319" r:id="rId56"/>
    <p:sldId id="316" r:id="rId57"/>
    <p:sldId id="315" r:id="rId58"/>
    <p:sldId id="314" r:id="rId59"/>
    <p:sldId id="320" r:id="rId60"/>
    <p:sldId id="321" r:id="rId61"/>
    <p:sldId id="322" r:id="rId62"/>
    <p:sldId id="323" r:id="rId63"/>
    <p:sldId id="324" r:id="rId64"/>
    <p:sldId id="325" r:id="rId65"/>
    <p:sldId id="326" r:id="rId66"/>
    <p:sldId id="327" r:id="rId67"/>
    <p:sldId id="328" r:id="rId68"/>
    <p:sldId id="329" r:id="rId69"/>
    <p:sldId id="330" r:id="rId70"/>
    <p:sldId id="331" r:id="rId71"/>
    <p:sldId id="332" r:id="rId72"/>
    <p:sldId id="333" r:id="rId73"/>
    <p:sldId id="334" r:id="rId74"/>
    <p:sldId id="337" r:id="rId75"/>
    <p:sldId id="345" r:id="rId76"/>
    <p:sldId id="335" r:id="rId77"/>
    <p:sldId id="336" r:id="rId78"/>
    <p:sldId id="339" r:id="rId79"/>
    <p:sldId id="262" r:id="rId80"/>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9999FF"/>
    <a:srgbClr val="3333CC"/>
    <a:srgbClr val="6699FF"/>
    <a:srgbClr val="FCFC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淺色樣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113" d="100"/>
          <a:sy n="113" d="100"/>
        </p:scale>
        <p:origin x="145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07B11ACE-9B10-4367-8CD9-80D0AC3AE11D}" type="datetimeFigureOut">
              <a:rPr lang="zh-TW" altLang="en-US" smtClean="0"/>
              <a:t>2015/11/18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FC0E694E-7E5C-4C16-BC06-A8A0688A6A11}" type="slidenum">
              <a:rPr lang="zh-TW" altLang="en-US" smtClean="0"/>
              <a:t>‹#›</a:t>
            </a:fld>
            <a:endParaRPr lang="zh-TW" alt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07B11ACE-9B10-4367-8CD9-80D0AC3AE11D}" type="datetimeFigureOut">
              <a:rPr lang="zh-TW" altLang="en-US" smtClean="0"/>
              <a:t>2015/11/18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FC0E694E-7E5C-4C16-BC06-A8A0688A6A11}"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07B11ACE-9B10-4367-8CD9-80D0AC3AE11D}" type="datetimeFigureOut">
              <a:rPr lang="zh-TW" altLang="en-US" smtClean="0"/>
              <a:t>2015/11/18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FC0E694E-7E5C-4C16-BC06-A8A0688A6A11}" type="slidenum">
              <a:rPr lang="zh-TW" altLang="en-US" smtClean="0"/>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07B11ACE-9B10-4367-8CD9-80D0AC3AE11D}" type="datetimeFigureOut">
              <a:rPr lang="zh-TW" altLang="en-US" smtClean="0"/>
              <a:t>2015/11/18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FC0E694E-7E5C-4C16-BC06-A8A0688A6A11}" type="slidenum">
              <a:rPr lang="zh-TW" altLang="en-US" smtClean="0"/>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07B11ACE-9B10-4367-8CD9-80D0AC3AE11D}" type="datetimeFigureOut">
              <a:rPr lang="zh-TW" altLang="en-US" smtClean="0"/>
              <a:t>2015/11/18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FC0E694E-7E5C-4C16-BC06-A8A0688A6A11}" type="slidenum">
              <a:rPr lang="zh-TW" altLang="en-US" smtClean="0"/>
              <a:t>‹#›</a:t>
            </a:fld>
            <a:endParaRPr lang="zh-TW" alt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07B11ACE-9B10-4367-8CD9-80D0AC3AE11D}" type="datetimeFigureOut">
              <a:rPr lang="zh-TW" altLang="en-US" smtClean="0"/>
              <a:t>2015/11/18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FC0E694E-7E5C-4C16-BC06-A8A0688A6A11}" type="slidenum">
              <a:rPr lang="zh-TW" altLang="en-US" smtClean="0"/>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07B11ACE-9B10-4367-8CD9-80D0AC3AE11D}" type="datetimeFigureOut">
              <a:rPr lang="zh-TW" altLang="en-US" smtClean="0"/>
              <a:t>2015/11/18</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FC0E694E-7E5C-4C16-BC06-A8A0688A6A11}" type="slidenum">
              <a:rPr lang="zh-TW" altLang="en-US" smtClean="0"/>
              <a:t>‹#›</a:t>
            </a:fld>
            <a:endParaRPr lang="zh-TW" alt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Date Placeholder 2"/>
          <p:cNvSpPr>
            <a:spLocks noGrp="1"/>
          </p:cNvSpPr>
          <p:nvPr>
            <p:ph type="dt" sz="half" idx="10"/>
          </p:nvPr>
        </p:nvSpPr>
        <p:spPr/>
        <p:txBody>
          <a:bodyPr/>
          <a:lstStyle/>
          <a:p>
            <a:fld id="{07B11ACE-9B10-4367-8CD9-80D0AC3AE11D}" type="datetimeFigureOut">
              <a:rPr lang="zh-TW" altLang="en-US" smtClean="0"/>
              <a:t>2015/11/18</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FC0E694E-7E5C-4C16-BC06-A8A0688A6A11}" type="slidenum">
              <a:rPr lang="zh-TW" altLang="en-US" smtClean="0"/>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B11ACE-9B10-4367-8CD9-80D0AC3AE11D}" type="datetimeFigureOut">
              <a:rPr lang="zh-TW" altLang="en-US" smtClean="0"/>
              <a:t>2015/11/18</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FC0E694E-7E5C-4C16-BC06-A8A0688A6A11}"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07B11ACE-9B10-4367-8CD9-80D0AC3AE11D}" type="datetimeFigureOut">
              <a:rPr lang="zh-TW" altLang="en-US" smtClean="0"/>
              <a:t>2015/11/18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FC0E694E-7E5C-4C16-BC06-A8A0688A6A11}" type="slidenum">
              <a:rPr lang="zh-TW" altLang="en-US" smtClean="0"/>
              <a:t>‹#›</a:t>
            </a:fld>
            <a:endParaRPr lang="zh-TW" alt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zh-TW" altLang="en-US" smtClean="0"/>
              <a:t>按一下以編輯母片標題樣式</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07B11ACE-9B10-4367-8CD9-80D0AC3AE11D}" type="datetimeFigureOut">
              <a:rPr lang="zh-TW" altLang="en-US" smtClean="0"/>
              <a:t>2015/11/18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FC0E694E-7E5C-4C16-BC06-A8A0688A6A11}" type="slidenum">
              <a:rPr lang="zh-TW" altLang="en-US" smtClean="0"/>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07B11ACE-9B10-4367-8CD9-80D0AC3AE11D}" type="datetimeFigureOut">
              <a:rPr lang="zh-TW" altLang="en-US" smtClean="0"/>
              <a:t>2015/11/18</a:t>
            </a:fld>
            <a:endParaRPr lang="zh-TW" alt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zh-TW" alt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FC0E694E-7E5C-4C16-BC06-A8A0688A6A11}" type="slidenum">
              <a:rPr lang="zh-TW" altLang="en-US" smtClean="0"/>
              <a:t>‹#›</a:t>
            </a:fld>
            <a:endParaRPr lang="zh-TW" alt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 Id="rId5" Type="http://schemas.openxmlformats.org/officeDocument/2006/relationships/image" Target="../media/image40.png"/><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6.xml"/><Relationship Id="rId4" Type="http://schemas.openxmlformats.org/officeDocument/2006/relationships/image" Target="../media/image52.jpeg"/></Relationships>
</file>

<file path=ppt/slides/_rels/slide4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6.xml"/><Relationship Id="rId4" Type="http://schemas.openxmlformats.org/officeDocument/2006/relationships/image" Target="../media/image59.png"/></Relationships>
</file>

<file path=ppt/slides/_rels/slide4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6.xml"/><Relationship Id="rId4" Type="http://schemas.openxmlformats.org/officeDocument/2006/relationships/image" Target="../media/image64.png"/></Relationships>
</file>

<file path=ppt/slides/_rels/slide5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6.xml"/><Relationship Id="rId5" Type="http://schemas.openxmlformats.org/officeDocument/2006/relationships/image" Target="../media/image92.png"/><Relationship Id="rId4" Type="http://schemas.openxmlformats.org/officeDocument/2006/relationships/image" Target="../media/image91.jpeg"/></Relationships>
</file>

<file path=ppt/slides/_rels/slide78.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en-US" altLang="zh-TW" b="1" dirty="0" smtClean="0">
                <a:latin typeface="+mj-ea"/>
              </a:rPr>
              <a:t>Discrimination and Classification</a:t>
            </a:r>
            <a:endParaRPr lang="zh-TW" altLang="en-US" dirty="0"/>
          </a:p>
        </p:txBody>
      </p:sp>
      <p:sp>
        <p:nvSpPr>
          <p:cNvPr id="3" name="副標題 2"/>
          <p:cNvSpPr>
            <a:spLocks noGrp="1"/>
          </p:cNvSpPr>
          <p:nvPr>
            <p:ph type="subTitle" idx="1"/>
          </p:nvPr>
        </p:nvSpPr>
        <p:spPr>
          <a:xfrm>
            <a:off x="685800" y="3505200"/>
            <a:ext cx="7486600" cy="1752600"/>
          </a:xfrm>
        </p:spPr>
        <p:txBody>
          <a:bodyPr>
            <a:normAutofit/>
          </a:bodyPr>
          <a:lstStyle/>
          <a:p>
            <a:pPr lvl="0"/>
            <a:r>
              <a:rPr lang="zh-TW" altLang="en-US" sz="4800" b="1" dirty="0" smtClean="0">
                <a:latin typeface="+mj-ea"/>
                <a:ea typeface="+mj-ea"/>
              </a:rPr>
              <a:t>區別與分類</a:t>
            </a:r>
            <a:endParaRPr lang="zh-TW" altLang="zh-TW" sz="4800" dirty="0">
              <a:latin typeface="+mj-ea"/>
              <a:ea typeface="+mj-ea"/>
            </a:endParaRPr>
          </a:p>
          <a:p>
            <a:endParaRPr lang="zh-TW" altLang="en-US" b="1" dirty="0">
              <a:latin typeface="+mj-ea"/>
              <a:ea typeface="+mj-ea"/>
            </a:endParaRPr>
          </a:p>
        </p:txBody>
      </p:sp>
    </p:spTree>
    <p:extLst>
      <p:ext uri="{BB962C8B-B14F-4D97-AF65-F5344CB8AC3E}">
        <p14:creationId xmlns:p14="http://schemas.microsoft.com/office/powerpoint/2010/main" val="24182037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Credit Card Default Data</a:t>
            </a:r>
            <a:endParaRPr lang="zh-TW" altLang="en-US" dirty="0"/>
          </a:p>
        </p:txBody>
      </p:sp>
      <p:sp>
        <p:nvSpPr>
          <p:cNvPr id="3" name="內容版面配置區 2"/>
          <p:cNvSpPr>
            <a:spLocks noGrp="1"/>
          </p:cNvSpPr>
          <p:nvPr>
            <p:ph idx="1"/>
          </p:nvPr>
        </p:nvSpPr>
        <p:spPr/>
        <p:txBody>
          <a:bodyPr>
            <a:normAutofit lnSpcReduction="10000"/>
          </a:bodyPr>
          <a:lstStyle/>
          <a:p>
            <a:r>
              <a:rPr lang="en-US" altLang="zh-TW" dirty="0"/>
              <a:t>A simulated data set containing information on </a:t>
            </a:r>
            <a:r>
              <a:rPr lang="en-US" altLang="zh-TW" dirty="0" smtClean="0"/>
              <a:t>10000 </a:t>
            </a:r>
            <a:r>
              <a:rPr lang="en-US" altLang="zh-TW" dirty="0"/>
              <a:t>customers. The aim here is to </a:t>
            </a:r>
            <a:r>
              <a:rPr lang="en-US" altLang="zh-TW" dirty="0">
                <a:solidFill>
                  <a:srgbClr val="C00000"/>
                </a:solidFill>
              </a:rPr>
              <a:t>predict which customers will default on their credit card </a:t>
            </a:r>
            <a:r>
              <a:rPr lang="en-US" altLang="zh-TW" dirty="0" smtClean="0">
                <a:solidFill>
                  <a:srgbClr val="C00000"/>
                </a:solidFill>
              </a:rPr>
              <a:t>debt</a:t>
            </a:r>
            <a:r>
              <a:rPr lang="en-US" altLang="zh-TW" dirty="0" smtClean="0"/>
              <a:t>.</a:t>
            </a:r>
            <a:r>
              <a:rPr lang="zh-TW" altLang="en-US" dirty="0" smtClean="0"/>
              <a:t>  </a:t>
            </a:r>
            <a:r>
              <a:rPr lang="en-US" altLang="zh-TW" dirty="0" smtClean="0"/>
              <a:t>A </a:t>
            </a:r>
            <a:r>
              <a:rPr lang="en-US" altLang="zh-TW" dirty="0"/>
              <a:t>data frame with 10000 observations on the following 4 variables</a:t>
            </a:r>
            <a:r>
              <a:rPr lang="en-US" altLang="zh-TW" dirty="0" smtClean="0"/>
              <a:t>.</a:t>
            </a:r>
            <a:endParaRPr lang="en-US" altLang="zh-TW" dirty="0"/>
          </a:p>
          <a:p>
            <a:r>
              <a:rPr lang="en-US" altLang="zh-TW" dirty="0">
                <a:solidFill>
                  <a:srgbClr val="C00000"/>
                </a:solidFill>
              </a:rPr>
              <a:t>d</a:t>
            </a:r>
            <a:r>
              <a:rPr lang="en-US" altLang="zh-TW" dirty="0" smtClean="0">
                <a:solidFill>
                  <a:srgbClr val="C00000"/>
                </a:solidFill>
              </a:rPr>
              <a:t>efault</a:t>
            </a:r>
            <a:r>
              <a:rPr lang="en-US" altLang="zh-TW" dirty="0" smtClean="0"/>
              <a:t>-A </a:t>
            </a:r>
            <a:r>
              <a:rPr lang="en-US" altLang="zh-TW" dirty="0"/>
              <a:t>factor with levels No and Yes indicating whether the customer defaulted on their </a:t>
            </a:r>
            <a:r>
              <a:rPr lang="en-US" altLang="zh-TW" dirty="0" smtClean="0"/>
              <a:t>debt</a:t>
            </a:r>
            <a:r>
              <a:rPr lang="zh-TW" altLang="en-US" dirty="0" smtClean="0"/>
              <a:t> 是否會拖欠他或她的信用卡付款</a:t>
            </a:r>
            <a:endParaRPr lang="en-US" altLang="zh-TW" dirty="0"/>
          </a:p>
          <a:p>
            <a:r>
              <a:rPr lang="en-US" altLang="zh-TW" dirty="0">
                <a:solidFill>
                  <a:srgbClr val="C00000"/>
                </a:solidFill>
              </a:rPr>
              <a:t>s</a:t>
            </a:r>
            <a:r>
              <a:rPr lang="en-US" altLang="zh-TW" dirty="0" smtClean="0">
                <a:solidFill>
                  <a:srgbClr val="C00000"/>
                </a:solidFill>
              </a:rPr>
              <a:t>tudent</a:t>
            </a:r>
            <a:r>
              <a:rPr lang="en-US" altLang="zh-TW" dirty="0" smtClean="0"/>
              <a:t>-A </a:t>
            </a:r>
            <a:r>
              <a:rPr lang="en-US" altLang="zh-TW" dirty="0"/>
              <a:t>factor with levels No and Yes indicating whether the customer is a </a:t>
            </a:r>
            <a:r>
              <a:rPr lang="en-US" altLang="zh-TW" dirty="0" smtClean="0"/>
              <a:t>student </a:t>
            </a:r>
            <a:r>
              <a:rPr lang="zh-TW" altLang="en-US" dirty="0" smtClean="0"/>
              <a:t>是否為學生</a:t>
            </a:r>
            <a:endParaRPr lang="en-US" altLang="zh-TW" dirty="0"/>
          </a:p>
          <a:p>
            <a:r>
              <a:rPr lang="en-US" altLang="zh-TW" dirty="0">
                <a:solidFill>
                  <a:srgbClr val="C00000"/>
                </a:solidFill>
              </a:rPr>
              <a:t>b</a:t>
            </a:r>
            <a:r>
              <a:rPr lang="en-US" altLang="zh-TW" dirty="0" smtClean="0">
                <a:solidFill>
                  <a:srgbClr val="C00000"/>
                </a:solidFill>
              </a:rPr>
              <a:t>alance</a:t>
            </a:r>
            <a:r>
              <a:rPr lang="en-US" altLang="zh-TW" dirty="0" smtClean="0"/>
              <a:t>-The </a:t>
            </a:r>
            <a:r>
              <a:rPr lang="en-US" altLang="zh-TW" dirty="0"/>
              <a:t>average balance that the customer has remaining on their credit card after making their monthly </a:t>
            </a:r>
            <a:r>
              <a:rPr lang="en-US" altLang="zh-TW" dirty="0" smtClean="0"/>
              <a:t>payment </a:t>
            </a:r>
            <a:r>
              <a:rPr lang="zh-TW" altLang="en-US" dirty="0" smtClean="0"/>
              <a:t>每月</a:t>
            </a:r>
            <a:r>
              <a:rPr lang="zh-TW" altLang="en-US" dirty="0"/>
              <a:t>的信用卡餘額</a:t>
            </a:r>
            <a:endParaRPr lang="en-US" altLang="zh-TW" dirty="0"/>
          </a:p>
          <a:p>
            <a:r>
              <a:rPr lang="en-US" altLang="zh-TW" dirty="0">
                <a:solidFill>
                  <a:srgbClr val="C00000"/>
                </a:solidFill>
              </a:rPr>
              <a:t>i</a:t>
            </a:r>
            <a:r>
              <a:rPr lang="en-US" altLang="zh-TW" dirty="0" smtClean="0">
                <a:solidFill>
                  <a:srgbClr val="C00000"/>
                </a:solidFill>
              </a:rPr>
              <a:t>ncome</a:t>
            </a:r>
            <a:r>
              <a:rPr lang="en-US" altLang="zh-TW" dirty="0" smtClean="0"/>
              <a:t>-Income </a:t>
            </a:r>
            <a:r>
              <a:rPr lang="en-US" altLang="zh-TW" dirty="0"/>
              <a:t>of </a:t>
            </a:r>
            <a:r>
              <a:rPr lang="en-US" altLang="zh-TW" dirty="0" smtClean="0"/>
              <a:t>customer </a:t>
            </a:r>
            <a:r>
              <a:rPr lang="zh-TW" altLang="en-US" dirty="0" smtClean="0"/>
              <a:t>年收入</a:t>
            </a:r>
            <a:endParaRPr lang="en-US" altLang="zh-TW" dirty="0" smtClean="0"/>
          </a:p>
          <a:p>
            <a:endParaRPr lang="zh-TW" altLang="en-US" dirty="0"/>
          </a:p>
        </p:txBody>
      </p:sp>
    </p:spTree>
    <p:extLst>
      <p:ext uri="{BB962C8B-B14F-4D97-AF65-F5344CB8AC3E}">
        <p14:creationId xmlns:p14="http://schemas.microsoft.com/office/powerpoint/2010/main" val="1322907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solidFill>
                  <a:srgbClr val="00B050"/>
                </a:solidFill>
              </a:rPr>
              <a:t>年收入與每月的信用卡</a:t>
            </a:r>
            <a:r>
              <a:rPr lang="zh-TW" altLang="en-US" b="1" dirty="0" smtClean="0">
                <a:solidFill>
                  <a:srgbClr val="00B050"/>
                </a:solidFill>
              </a:rPr>
              <a:t>餘額的</a:t>
            </a:r>
            <a:r>
              <a:rPr lang="zh-TW" altLang="en-US" b="1" dirty="0" smtClean="0">
                <a:solidFill>
                  <a:schemeClr val="tx2">
                    <a:lumMod val="75000"/>
                    <a:lumOff val="25000"/>
                  </a:schemeClr>
                </a:solidFill>
              </a:rPr>
              <a:t>散佈圖</a:t>
            </a:r>
            <a:endParaRPr lang="zh-TW" altLang="en-US" b="1" dirty="0">
              <a:solidFill>
                <a:schemeClr val="tx2">
                  <a:lumMod val="75000"/>
                  <a:lumOff val="25000"/>
                </a:schemeClr>
              </a:solidFill>
            </a:endParaRPr>
          </a:p>
        </p:txBody>
      </p:sp>
      <p:sp>
        <p:nvSpPr>
          <p:cNvPr id="3" name="內容版面配置區 2"/>
          <p:cNvSpPr>
            <a:spLocks noGrp="1"/>
          </p:cNvSpPr>
          <p:nvPr>
            <p:ph idx="1"/>
          </p:nvPr>
        </p:nvSpPr>
        <p:spPr/>
        <p:txBody>
          <a:bodyPr/>
          <a:lstStyle/>
          <a:p>
            <a:endParaRPr lang="zh-TW" altLang="en-US" dirty="0"/>
          </a:p>
        </p:txBody>
      </p:sp>
      <p:pic>
        <p:nvPicPr>
          <p:cNvPr id="4" name="圖片 3"/>
          <p:cNvPicPr>
            <a:picLocks noChangeAspect="1"/>
          </p:cNvPicPr>
          <p:nvPr/>
        </p:nvPicPr>
        <p:blipFill>
          <a:blip r:embed="rId2"/>
          <a:stretch>
            <a:fillRect/>
          </a:stretch>
        </p:blipFill>
        <p:spPr>
          <a:xfrm>
            <a:off x="488318" y="1600200"/>
            <a:ext cx="4714875" cy="4600575"/>
          </a:xfrm>
          <a:prstGeom prst="rect">
            <a:avLst/>
          </a:prstGeom>
        </p:spPr>
      </p:pic>
      <p:sp>
        <p:nvSpPr>
          <p:cNvPr id="5" name="文字方塊 4"/>
          <p:cNvSpPr txBox="1"/>
          <p:nvPr/>
        </p:nvSpPr>
        <p:spPr>
          <a:xfrm>
            <a:off x="5249660" y="3577321"/>
            <a:ext cx="2467342" cy="923330"/>
          </a:xfrm>
          <a:prstGeom prst="rect">
            <a:avLst/>
          </a:prstGeom>
          <a:noFill/>
        </p:spPr>
        <p:txBody>
          <a:bodyPr wrap="none" rtlCol="0">
            <a:spAutoFit/>
          </a:bodyPr>
          <a:lstStyle/>
          <a:p>
            <a:r>
              <a:rPr lang="en-US" altLang="zh-TW" dirty="0" smtClean="0">
                <a:solidFill>
                  <a:schemeClr val="tx2">
                    <a:lumMod val="75000"/>
                    <a:lumOff val="25000"/>
                  </a:schemeClr>
                </a:solidFill>
              </a:rPr>
              <a:t>+</a:t>
            </a:r>
            <a:r>
              <a:rPr lang="zh-TW" altLang="en-US" dirty="0" smtClean="0">
                <a:solidFill>
                  <a:schemeClr val="tx2">
                    <a:lumMod val="75000"/>
                    <a:lumOff val="25000"/>
                  </a:schemeClr>
                </a:solidFill>
              </a:rPr>
              <a:t> 會拖欠信用卡付款</a:t>
            </a:r>
            <a:endParaRPr lang="en-US" altLang="zh-TW" dirty="0" smtClean="0">
              <a:solidFill>
                <a:schemeClr val="tx2">
                  <a:lumMod val="75000"/>
                  <a:lumOff val="25000"/>
                </a:schemeClr>
              </a:solidFill>
            </a:endParaRPr>
          </a:p>
          <a:p>
            <a:endParaRPr lang="en-US" altLang="zh-TW" dirty="0" smtClean="0">
              <a:solidFill>
                <a:schemeClr val="tx2">
                  <a:lumMod val="75000"/>
                  <a:lumOff val="25000"/>
                </a:schemeClr>
              </a:solidFill>
            </a:endParaRPr>
          </a:p>
          <a:p>
            <a:r>
              <a:rPr lang="zh-TW" altLang="zh-TW" dirty="0" smtClean="0">
                <a:solidFill>
                  <a:srgbClr val="0070C0"/>
                </a:solidFill>
                <a:sym typeface="Wingdings 2" panose="05020102010507070707" pitchFamily="18" charset="2"/>
              </a:rPr>
              <a:t></a:t>
            </a:r>
            <a:r>
              <a:rPr lang="zh-TW" altLang="en-US" dirty="0" smtClean="0">
                <a:solidFill>
                  <a:srgbClr val="0070C0"/>
                </a:solidFill>
                <a:sym typeface="Wingdings 2" panose="05020102010507070707" pitchFamily="18" charset="2"/>
              </a:rPr>
              <a:t>不</a:t>
            </a:r>
            <a:r>
              <a:rPr lang="zh-TW" altLang="en-US" dirty="0">
                <a:solidFill>
                  <a:srgbClr val="0070C0"/>
                </a:solidFill>
              </a:rPr>
              <a:t>會</a:t>
            </a:r>
            <a:r>
              <a:rPr lang="zh-TW" altLang="en-US" dirty="0" smtClean="0">
                <a:solidFill>
                  <a:srgbClr val="0070C0"/>
                </a:solidFill>
              </a:rPr>
              <a:t>拖欠信用卡付款</a:t>
            </a:r>
            <a:endParaRPr lang="en-US" altLang="zh-TW" dirty="0">
              <a:solidFill>
                <a:srgbClr val="0070C0"/>
              </a:solidFill>
            </a:endParaRPr>
          </a:p>
        </p:txBody>
      </p:sp>
    </p:spTree>
    <p:extLst>
      <p:ext uri="{BB962C8B-B14F-4D97-AF65-F5344CB8AC3E}">
        <p14:creationId xmlns:p14="http://schemas.microsoft.com/office/powerpoint/2010/main" val="4119915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b="1" dirty="0">
                <a:solidFill>
                  <a:srgbClr val="00B050"/>
                </a:solidFill>
              </a:rPr>
              <a:t>按是否會</a:t>
            </a:r>
            <a:r>
              <a:rPr lang="zh-TW" altLang="en-US" b="1" dirty="0" smtClean="0">
                <a:solidFill>
                  <a:srgbClr val="00B050"/>
                </a:solidFill>
              </a:rPr>
              <a:t>拖欠信用卡付款</a:t>
            </a:r>
            <a:r>
              <a:rPr lang="zh-TW" altLang="en-US" b="1" dirty="0" smtClean="0">
                <a:solidFill>
                  <a:schemeClr val="tx2">
                    <a:lumMod val="75000"/>
                    <a:lumOff val="25000"/>
                  </a:schemeClr>
                </a:solidFill>
              </a:rPr>
              <a:t>分組</a:t>
            </a:r>
            <a:r>
              <a:rPr lang="zh-TW" altLang="en-US" b="1" dirty="0" smtClean="0">
                <a:solidFill>
                  <a:srgbClr val="00B050"/>
                </a:solidFill>
              </a:rPr>
              <a:t>的年收入與</a:t>
            </a:r>
            <a:r>
              <a:rPr lang="zh-TW" altLang="en-US" b="1" dirty="0">
                <a:solidFill>
                  <a:srgbClr val="00B050"/>
                </a:solidFill>
              </a:rPr>
              <a:t>每月的信用卡餘額</a:t>
            </a:r>
            <a:r>
              <a:rPr lang="zh-TW" altLang="en-US" b="1" dirty="0" smtClean="0">
                <a:solidFill>
                  <a:srgbClr val="00B050"/>
                </a:solidFill>
              </a:rPr>
              <a:t>的</a:t>
            </a:r>
            <a:r>
              <a:rPr lang="zh-TW" altLang="en-US" b="1" dirty="0">
                <a:solidFill>
                  <a:schemeClr val="tx2">
                    <a:lumMod val="75000"/>
                    <a:lumOff val="25000"/>
                  </a:schemeClr>
                </a:solidFill>
              </a:rPr>
              <a:t>盒</a:t>
            </a:r>
            <a:r>
              <a:rPr lang="zh-TW" altLang="en-US" b="1" dirty="0" smtClean="0">
                <a:solidFill>
                  <a:schemeClr val="tx2">
                    <a:lumMod val="75000"/>
                    <a:lumOff val="25000"/>
                  </a:schemeClr>
                </a:solidFill>
              </a:rPr>
              <a:t>型圖</a:t>
            </a:r>
            <a:endParaRPr lang="zh-TW" altLang="en-US" dirty="0">
              <a:solidFill>
                <a:schemeClr val="tx2">
                  <a:lumMod val="75000"/>
                  <a:lumOff val="25000"/>
                </a:schemeClr>
              </a:solidFill>
            </a:endParaRPr>
          </a:p>
        </p:txBody>
      </p:sp>
      <p:sp>
        <p:nvSpPr>
          <p:cNvPr id="3" name="內容版面配置區 2"/>
          <p:cNvSpPr>
            <a:spLocks noGrp="1"/>
          </p:cNvSpPr>
          <p:nvPr>
            <p:ph idx="1"/>
          </p:nvPr>
        </p:nvSpPr>
        <p:spPr/>
        <p:txBody>
          <a:bodyPr/>
          <a:lstStyle/>
          <a:p>
            <a:endParaRPr lang="zh-TW" altLang="en-US"/>
          </a:p>
        </p:txBody>
      </p:sp>
      <p:pic>
        <p:nvPicPr>
          <p:cNvPr id="4" name="圖片 3"/>
          <p:cNvPicPr>
            <a:picLocks noChangeAspect="1"/>
          </p:cNvPicPr>
          <p:nvPr/>
        </p:nvPicPr>
        <p:blipFill>
          <a:blip r:embed="rId2"/>
          <a:stretch>
            <a:fillRect/>
          </a:stretch>
        </p:blipFill>
        <p:spPr>
          <a:xfrm>
            <a:off x="539552" y="1628800"/>
            <a:ext cx="4371975" cy="4543425"/>
          </a:xfrm>
          <a:prstGeom prst="rect">
            <a:avLst/>
          </a:prstGeom>
        </p:spPr>
      </p:pic>
    </p:spTree>
    <p:extLst>
      <p:ext uri="{BB962C8B-B14F-4D97-AF65-F5344CB8AC3E}">
        <p14:creationId xmlns:p14="http://schemas.microsoft.com/office/powerpoint/2010/main" val="781428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solidFill>
                  <a:srgbClr val="00B050"/>
                </a:solidFill>
              </a:rPr>
              <a:t>Decision Theory (</a:t>
            </a:r>
            <a:r>
              <a:rPr lang="zh-TW" altLang="zh-TW" b="1" dirty="0">
                <a:solidFill>
                  <a:srgbClr val="00B050"/>
                </a:solidFill>
              </a:rPr>
              <a:t>決策理論</a:t>
            </a:r>
            <a:r>
              <a:rPr lang="en-US" altLang="zh-TW" b="1" dirty="0">
                <a:solidFill>
                  <a:srgbClr val="00B050"/>
                </a:solidFill>
              </a:rPr>
              <a:t>)</a:t>
            </a:r>
            <a:endParaRPr lang="zh-TW" altLang="en-US" b="1" dirty="0">
              <a:solidFill>
                <a:srgbClr val="00B050"/>
              </a:solidFill>
            </a:endParaRPr>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altLang="zh-TW" sz="2800" dirty="0" smtClean="0"/>
                  <a:t>Decision Rules(</a:t>
                </a:r>
                <a:r>
                  <a:rPr lang="zh-TW" altLang="en-US" sz="2800" dirty="0" smtClean="0"/>
                  <a:t>決策法則</a:t>
                </a:r>
                <a:r>
                  <a:rPr lang="en-US" altLang="zh-TW" sz="2800" dirty="0" smtClean="0"/>
                  <a:t>)</a:t>
                </a:r>
                <a:endParaRPr lang="zh-TW" altLang="en-US" sz="2800" dirty="0"/>
              </a:p>
              <a:p>
                <a:r>
                  <a:rPr lang="en-US" altLang="zh-TW" sz="2800" dirty="0"/>
                  <a:t>Given possible classes/categories/group/populations </a:t>
                </a:r>
                <a:r>
                  <a:rPr lang="el-GR" altLang="zh-TW" sz="2800" dirty="0" smtClean="0"/>
                  <a:t>π</a:t>
                </a:r>
                <a:r>
                  <a:rPr lang="en-US" altLang="zh-TW" sz="2800" baseline="-25000" dirty="0" smtClean="0"/>
                  <a:t>1</a:t>
                </a:r>
                <a:r>
                  <a:rPr lang="en-US" altLang="zh-TW" sz="2800" dirty="0" smtClean="0"/>
                  <a:t>, </a:t>
                </a:r>
                <a:r>
                  <a:rPr lang="el-GR" altLang="zh-TW" sz="2800" dirty="0" smtClean="0"/>
                  <a:t>π</a:t>
                </a:r>
                <a:r>
                  <a:rPr lang="en-US" altLang="zh-TW" sz="2800" baseline="-25000" dirty="0" smtClean="0"/>
                  <a:t>2</a:t>
                </a:r>
                <a:r>
                  <a:rPr lang="en-US" altLang="zh-TW" sz="2800" dirty="0" smtClean="0"/>
                  <a:t>,</a:t>
                </a:r>
                <a:r>
                  <a:rPr lang="en-US" altLang="zh-TW" sz="2800" dirty="0"/>
                  <a:t>.</a:t>
                </a:r>
                <a:r>
                  <a:rPr lang="en-US" altLang="zh-TW" sz="2800" dirty="0" smtClean="0"/>
                  <a:t>..,</a:t>
                </a:r>
                <a:r>
                  <a:rPr lang="el-GR" altLang="zh-TW" sz="2800" dirty="0" smtClean="0"/>
                  <a:t>π</a:t>
                </a:r>
                <a:r>
                  <a:rPr lang="en-US" altLang="zh-TW" sz="2800" baseline="-25000" dirty="0"/>
                  <a:t>N</a:t>
                </a:r>
                <a:r>
                  <a:rPr lang="en-US" altLang="zh-TW" sz="2800" dirty="0" smtClean="0"/>
                  <a:t>, </a:t>
                </a:r>
              </a:p>
              <a:p>
                <a:r>
                  <a:rPr lang="en-US" altLang="zh-TW" sz="2800" dirty="0" smtClean="0"/>
                  <a:t>assigns </a:t>
                </a:r>
                <a:r>
                  <a:rPr lang="en-US" altLang="zh-TW" sz="2800" dirty="0"/>
                  <a:t>an object to class </a:t>
                </a:r>
                <a:r>
                  <a:rPr lang="el-GR" altLang="zh-TW" sz="2800" dirty="0" smtClean="0"/>
                  <a:t>π</a:t>
                </a:r>
                <a:r>
                  <a:rPr lang="en-US" altLang="zh-TW" sz="2800" baseline="-25000" dirty="0" err="1" smtClean="0"/>
                  <a:t>i</a:t>
                </a:r>
                <a:r>
                  <a:rPr lang="en-US" altLang="zh-TW" sz="2800" dirty="0" smtClean="0"/>
                  <a:t> if </a:t>
                </a:r>
                <a:r>
                  <a:rPr lang="en-US" altLang="zh-TW" sz="2800" dirty="0"/>
                  <a:t>the </a:t>
                </a:r>
                <a:r>
                  <a:rPr lang="en-US" altLang="zh-TW" sz="2800" dirty="0" smtClean="0"/>
                  <a:t>measurement</a:t>
                </a:r>
              </a:p>
              <a:p>
                <a14:m>
                  <m:oMath xmlns:m="http://schemas.openxmlformats.org/officeDocument/2006/math">
                    <m:bar>
                      <m:barPr>
                        <m:ctrlPr>
                          <a:rPr lang="en-US" altLang="zh-TW" sz="2800" i="1" smtClean="0">
                            <a:latin typeface="Cambria Math" panose="02040503050406030204" pitchFamily="18" charset="0"/>
                          </a:rPr>
                        </m:ctrlPr>
                      </m:barPr>
                      <m:e>
                        <m:r>
                          <a:rPr lang="en-US" altLang="zh-TW" sz="2800" b="0" i="1" smtClean="0">
                            <a:latin typeface="Cambria Math" panose="02040503050406030204" pitchFamily="18" charset="0"/>
                          </a:rPr>
                          <m:t>𝑥</m:t>
                        </m:r>
                      </m:e>
                    </m:bar>
                  </m:oMath>
                </a14:m>
                <a:r>
                  <a:rPr lang="en-US" altLang="zh-TW" sz="2800" dirty="0" smtClean="0"/>
                  <a:t>=</a:t>
                </a:r>
                <a14:m>
                  <m:oMath xmlns:m="http://schemas.openxmlformats.org/officeDocument/2006/math">
                    <m:d>
                      <m:dPr>
                        <m:begChr m:val="["/>
                        <m:endChr m:val="]"/>
                        <m:ctrlPr>
                          <a:rPr lang="en-US" altLang="zh-TW" sz="2800" i="1" dirty="0" smtClean="0">
                            <a:latin typeface="Cambria Math" panose="02040503050406030204" pitchFamily="18" charset="0"/>
                          </a:rPr>
                        </m:ctrlPr>
                      </m:dPr>
                      <m:e>
                        <m:m>
                          <m:mPr>
                            <m:mcs>
                              <m:mc>
                                <m:mcPr>
                                  <m:count m:val="1"/>
                                  <m:mcJc m:val="center"/>
                                </m:mcPr>
                              </m:mc>
                            </m:mcs>
                            <m:ctrlPr>
                              <a:rPr lang="en-US" altLang="zh-TW" sz="2800" i="1" dirty="0" smtClean="0">
                                <a:latin typeface="Cambria Math" panose="02040503050406030204" pitchFamily="18" charset="0"/>
                              </a:rPr>
                            </m:ctrlPr>
                          </m:mPr>
                          <m:mr>
                            <m:e>
                              <m:sSub>
                                <m:sSubPr>
                                  <m:ctrlPr>
                                    <a:rPr lang="en-US" altLang="zh-TW" sz="2800" i="1" dirty="0" smtClean="0">
                                      <a:latin typeface="Cambria Math" panose="02040503050406030204" pitchFamily="18" charset="0"/>
                                    </a:rPr>
                                  </m:ctrlPr>
                                </m:sSubPr>
                                <m:e>
                                  <m:r>
                                    <a:rPr lang="en-US" altLang="zh-TW" sz="2800" b="0" i="1" dirty="0" smtClean="0">
                                      <a:latin typeface="Cambria Math" panose="02040503050406030204" pitchFamily="18" charset="0"/>
                                    </a:rPr>
                                    <m:t>𝑥</m:t>
                                  </m:r>
                                </m:e>
                                <m:sub>
                                  <m:r>
                                    <a:rPr lang="en-US" altLang="zh-TW" sz="2800" b="0" i="1" dirty="0" smtClean="0">
                                      <a:latin typeface="Cambria Math" panose="02040503050406030204" pitchFamily="18" charset="0"/>
                                    </a:rPr>
                                    <m:t>1</m:t>
                                  </m:r>
                                </m:sub>
                              </m:sSub>
                            </m:e>
                          </m:mr>
                          <m:mr>
                            <m:e>
                              <m:m>
                                <m:mPr>
                                  <m:mcs>
                                    <m:mc>
                                      <m:mcPr>
                                        <m:count m:val="1"/>
                                        <m:mcJc m:val="center"/>
                                      </m:mcPr>
                                    </m:mc>
                                  </m:mcs>
                                  <m:ctrlPr>
                                    <a:rPr lang="en-US" altLang="zh-TW" sz="2800" i="1" dirty="0" smtClean="0">
                                      <a:latin typeface="Cambria Math" panose="02040503050406030204" pitchFamily="18" charset="0"/>
                                    </a:rPr>
                                  </m:ctrlPr>
                                </m:mPr>
                                <m:mr>
                                  <m:e>
                                    <m:sSub>
                                      <m:sSubPr>
                                        <m:ctrlPr>
                                          <a:rPr lang="en-US" altLang="zh-TW" sz="2800" i="1" dirty="0" smtClean="0">
                                            <a:latin typeface="Cambria Math" panose="02040503050406030204" pitchFamily="18" charset="0"/>
                                          </a:rPr>
                                        </m:ctrlPr>
                                      </m:sSubPr>
                                      <m:e>
                                        <m:r>
                                          <a:rPr lang="en-US" altLang="zh-TW" sz="2800" b="0" i="1" dirty="0" smtClean="0">
                                            <a:latin typeface="Cambria Math" panose="02040503050406030204" pitchFamily="18" charset="0"/>
                                          </a:rPr>
                                          <m:t>𝑥</m:t>
                                        </m:r>
                                      </m:e>
                                      <m:sub>
                                        <m:r>
                                          <a:rPr lang="en-US" altLang="zh-TW" sz="2800" b="0" i="1" dirty="0" smtClean="0">
                                            <a:latin typeface="Cambria Math" panose="02040503050406030204" pitchFamily="18" charset="0"/>
                                          </a:rPr>
                                          <m:t>2</m:t>
                                        </m:r>
                                      </m:sub>
                                    </m:sSub>
                                  </m:e>
                                </m:mr>
                                <m:mr>
                                  <m:e>
                                    <m:m>
                                      <m:mPr>
                                        <m:mcs>
                                          <m:mc>
                                            <m:mcPr>
                                              <m:count m:val="1"/>
                                              <m:mcJc m:val="center"/>
                                            </m:mcPr>
                                          </m:mc>
                                        </m:mcs>
                                        <m:ctrlPr>
                                          <a:rPr lang="en-US" altLang="zh-TW" sz="2800" i="1" dirty="0" smtClean="0">
                                            <a:latin typeface="Cambria Math" panose="02040503050406030204" pitchFamily="18" charset="0"/>
                                          </a:rPr>
                                        </m:ctrlPr>
                                      </m:mPr>
                                      <m:mr>
                                        <m:e>
                                          <m:r>
                                            <m:rPr>
                                              <m:brk m:alnAt="7"/>
                                            </m:rPr>
                                            <a:rPr lang="en-US" altLang="zh-TW" sz="2800" i="1" dirty="0" smtClean="0">
                                              <a:latin typeface="Cambria Math" panose="02040503050406030204" pitchFamily="18" charset="0"/>
                                            </a:rPr>
                                            <m:t>⋮</m:t>
                                          </m:r>
                                        </m:e>
                                      </m:mr>
                                      <m:mr>
                                        <m:e>
                                          <m:sSub>
                                            <m:sSubPr>
                                              <m:ctrlPr>
                                                <a:rPr lang="en-US" altLang="zh-TW" sz="2800" i="1" dirty="0" smtClean="0">
                                                  <a:latin typeface="Cambria Math" panose="02040503050406030204" pitchFamily="18" charset="0"/>
                                                </a:rPr>
                                              </m:ctrlPr>
                                            </m:sSubPr>
                                            <m:e>
                                              <m:r>
                                                <a:rPr lang="en-US" altLang="zh-TW" sz="2800" b="0" i="1" dirty="0" smtClean="0">
                                                  <a:latin typeface="Cambria Math" panose="02040503050406030204" pitchFamily="18" charset="0"/>
                                                </a:rPr>
                                                <m:t>𝑥</m:t>
                                              </m:r>
                                            </m:e>
                                            <m:sub>
                                              <m:r>
                                                <a:rPr lang="en-US" altLang="zh-TW" sz="2800" b="0" i="1" dirty="0" smtClean="0">
                                                  <a:latin typeface="Cambria Math" panose="02040503050406030204" pitchFamily="18" charset="0"/>
                                                </a:rPr>
                                                <m:t>𝑝</m:t>
                                              </m:r>
                                            </m:sub>
                                          </m:sSub>
                                        </m:e>
                                      </m:mr>
                                    </m:m>
                                  </m:e>
                                </m:mr>
                              </m:m>
                            </m:e>
                          </m:mr>
                        </m:m>
                      </m:e>
                    </m:d>
                    <m:r>
                      <a:rPr lang="en-US" altLang="zh-TW" sz="2800" i="1" dirty="0" smtClean="0">
                        <a:latin typeface="Cambria Math" panose="02040503050406030204" pitchFamily="18" charset="0"/>
                        <a:ea typeface="Cambria Math" panose="02040503050406030204" pitchFamily="18" charset="0"/>
                      </a:rPr>
                      <m:t>∈</m:t>
                    </m:r>
                    <m:r>
                      <a:rPr lang="en-US" altLang="zh-TW" sz="2800" b="0" i="1" dirty="0" smtClean="0">
                        <a:latin typeface="Cambria Math" panose="02040503050406030204" pitchFamily="18" charset="0"/>
                        <a:ea typeface="Cambria Math" panose="02040503050406030204" pitchFamily="18" charset="0"/>
                      </a:rPr>
                      <m:t>𝑅𝑒𝑔𝑖𝑜𝑛</m:t>
                    </m:r>
                    <m:r>
                      <a:rPr lang="en-US" altLang="zh-TW" sz="2800" b="0" i="1" dirty="0" smtClean="0">
                        <a:latin typeface="Cambria Math" panose="02040503050406030204" pitchFamily="18" charset="0"/>
                        <a:ea typeface="Cambria Math" panose="02040503050406030204" pitchFamily="18" charset="0"/>
                      </a:rPr>
                      <m:t> </m:t>
                    </m:r>
                    <m:sSub>
                      <m:sSubPr>
                        <m:ctrlPr>
                          <a:rPr lang="en-US" altLang="zh-TW" sz="2800" b="0" i="1" dirty="0" smtClean="0">
                            <a:latin typeface="Cambria Math" panose="02040503050406030204" pitchFamily="18" charset="0"/>
                            <a:ea typeface="Cambria Math" panose="02040503050406030204" pitchFamily="18" charset="0"/>
                          </a:rPr>
                        </m:ctrlPr>
                      </m:sSubPr>
                      <m:e>
                        <m:r>
                          <a:rPr lang="en-US" altLang="zh-TW" sz="2800" b="0" i="1" dirty="0" smtClean="0">
                            <a:latin typeface="Cambria Math" panose="02040503050406030204" pitchFamily="18" charset="0"/>
                            <a:ea typeface="Cambria Math" panose="02040503050406030204" pitchFamily="18" charset="0"/>
                          </a:rPr>
                          <m:t>𝑅</m:t>
                        </m:r>
                      </m:e>
                      <m:sub>
                        <m:r>
                          <a:rPr lang="en-US" altLang="zh-TW" sz="2800" b="0" i="1" dirty="0" smtClean="0">
                            <a:latin typeface="Cambria Math" panose="02040503050406030204" pitchFamily="18" charset="0"/>
                            <a:ea typeface="Cambria Math" panose="02040503050406030204" pitchFamily="18" charset="0"/>
                          </a:rPr>
                          <m:t>𝑖</m:t>
                        </m:r>
                      </m:sub>
                    </m:sSub>
                  </m:oMath>
                </a14:m>
                <a:endParaRPr lang="en-US" altLang="zh-TW" sz="2800" dirty="0"/>
              </a:p>
              <a:p>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0">
                <a:blip r:embed="rId2"/>
                <a:stretch>
                  <a:fillRect l="-963" t="-1375" r="-3333"/>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882251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80993" y="2356936"/>
            <a:ext cx="633507" cy="584775"/>
          </a:xfrm>
          <a:prstGeom prst="rect">
            <a:avLst/>
          </a:prstGeom>
        </p:spPr>
        <p:txBody>
          <a:bodyPr wrap="none">
            <a:spAutoFit/>
          </a:bodyPr>
          <a:lstStyle/>
          <a:p>
            <a:r>
              <a:rPr lang="en-US" altLang="zh-TW" sz="3200" dirty="0"/>
              <a:t>R</a:t>
            </a:r>
            <a:r>
              <a:rPr lang="en-US" altLang="zh-TW" sz="3200" baseline="-25000" dirty="0"/>
              <a:t>1</a:t>
            </a:r>
            <a:endParaRPr lang="zh-TW" altLang="en-US" sz="3200" baseline="-25000" dirty="0"/>
          </a:p>
        </p:txBody>
      </p:sp>
      <p:sp>
        <p:nvSpPr>
          <p:cNvPr id="5" name="矩形 4"/>
          <p:cNvSpPr/>
          <p:nvPr/>
        </p:nvSpPr>
        <p:spPr>
          <a:xfrm>
            <a:off x="2678353" y="2772218"/>
            <a:ext cx="633507" cy="584775"/>
          </a:xfrm>
          <a:prstGeom prst="rect">
            <a:avLst/>
          </a:prstGeom>
        </p:spPr>
        <p:txBody>
          <a:bodyPr wrap="none">
            <a:spAutoFit/>
          </a:bodyPr>
          <a:lstStyle/>
          <a:p>
            <a:r>
              <a:rPr lang="en-US" altLang="zh-TW" sz="3200" dirty="0" smtClean="0"/>
              <a:t>R</a:t>
            </a:r>
            <a:r>
              <a:rPr lang="en-US" altLang="zh-TW" sz="3200" baseline="-25000" dirty="0" smtClean="0"/>
              <a:t>2</a:t>
            </a:r>
            <a:endParaRPr lang="zh-TW" altLang="en-US" sz="3200" baseline="-25000" dirty="0"/>
          </a:p>
        </p:txBody>
      </p:sp>
      <p:sp>
        <p:nvSpPr>
          <p:cNvPr id="6" name="矩形 5"/>
          <p:cNvSpPr/>
          <p:nvPr/>
        </p:nvSpPr>
        <p:spPr>
          <a:xfrm>
            <a:off x="1043608" y="3609837"/>
            <a:ext cx="633507" cy="584775"/>
          </a:xfrm>
          <a:prstGeom prst="rect">
            <a:avLst/>
          </a:prstGeom>
        </p:spPr>
        <p:txBody>
          <a:bodyPr wrap="none">
            <a:spAutoFit/>
          </a:bodyPr>
          <a:lstStyle/>
          <a:p>
            <a:r>
              <a:rPr lang="en-US" altLang="zh-TW" sz="3200" dirty="0" smtClean="0"/>
              <a:t>R</a:t>
            </a:r>
            <a:r>
              <a:rPr lang="en-US" altLang="zh-TW" sz="3200" baseline="-25000" dirty="0" smtClean="0"/>
              <a:t>3</a:t>
            </a:r>
            <a:endParaRPr lang="zh-TW" altLang="en-US" sz="3200" baseline="-25000" dirty="0"/>
          </a:p>
        </p:txBody>
      </p:sp>
      <p:sp>
        <p:nvSpPr>
          <p:cNvPr id="7" name="矩形 6"/>
          <p:cNvSpPr/>
          <p:nvPr/>
        </p:nvSpPr>
        <p:spPr>
          <a:xfrm>
            <a:off x="2455046" y="4005064"/>
            <a:ext cx="633507" cy="584775"/>
          </a:xfrm>
          <a:prstGeom prst="rect">
            <a:avLst/>
          </a:prstGeom>
        </p:spPr>
        <p:txBody>
          <a:bodyPr wrap="none">
            <a:spAutoFit/>
          </a:bodyPr>
          <a:lstStyle/>
          <a:p>
            <a:r>
              <a:rPr lang="en-US" altLang="zh-TW" sz="3200" dirty="0" smtClean="0"/>
              <a:t>R</a:t>
            </a:r>
            <a:r>
              <a:rPr lang="en-US" altLang="zh-TW" sz="3200" baseline="-25000" dirty="0" smtClean="0"/>
              <a:t>4</a:t>
            </a:r>
            <a:endParaRPr lang="zh-TW" altLang="en-US" sz="3200" baseline="-25000" dirty="0"/>
          </a:p>
        </p:txBody>
      </p:sp>
      <p:cxnSp>
        <p:nvCxnSpPr>
          <p:cNvPr id="12" name="弧形接點 11"/>
          <p:cNvCxnSpPr/>
          <p:nvPr/>
        </p:nvCxnSpPr>
        <p:spPr>
          <a:xfrm>
            <a:off x="457200" y="3234099"/>
            <a:ext cx="3394720" cy="668125"/>
          </a:xfrm>
          <a:prstGeom prst="curvedConnector3">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弧形接點 19"/>
          <p:cNvCxnSpPr/>
          <p:nvPr/>
        </p:nvCxnSpPr>
        <p:spPr>
          <a:xfrm rot="5400000" flipH="1" flipV="1">
            <a:off x="1369194" y="4002507"/>
            <a:ext cx="1246583" cy="630741"/>
          </a:xfrm>
          <a:prstGeom prst="curvedConnector3">
            <a:avLst>
              <a:gd name="adj1"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弧形接點 25"/>
          <p:cNvCxnSpPr/>
          <p:nvPr/>
        </p:nvCxnSpPr>
        <p:spPr>
          <a:xfrm flipV="1">
            <a:off x="1763687" y="2420888"/>
            <a:ext cx="1008114" cy="936105"/>
          </a:xfrm>
          <a:prstGeom prst="curvedConnector3">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文字方塊 27"/>
              <p:cNvSpPr txBox="1"/>
              <p:nvPr/>
            </p:nvSpPr>
            <p:spPr>
              <a:xfrm>
                <a:off x="1992485" y="5301208"/>
                <a:ext cx="6484467" cy="954107"/>
              </a:xfrm>
              <a:prstGeom prst="rect">
                <a:avLst/>
              </a:prstGeom>
              <a:noFill/>
            </p:spPr>
            <p:txBody>
              <a:bodyPr wrap="none" rtlCol="0">
                <a:spAutoFit/>
              </a:bodyPr>
              <a:lstStyle/>
              <a:p>
                <a:r>
                  <a:rPr lang="en-US" altLang="zh-TW" sz="2800" dirty="0" smtClean="0"/>
                  <a:t>The boundaries between the region </a:t>
                </a:r>
                <a14:m>
                  <m:oMath xmlns:m="http://schemas.openxmlformats.org/officeDocument/2006/math">
                    <m:sSub>
                      <m:sSubPr>
                        <m:ctrlPr>
                          <a:rPr lang="en-US" altLang="zh-TW" sz="2800" i="1" dirty="0">
                            <a:latin typeface="Cambria Math" panose="02040503050406030204" pitchFamily="18" charset="0"/>
                            <a:ea typeface="Cambria Math" panose="02040503050406030204" pitchFamily="18" charset="0"/>
                          </a:rPr>
                        </m:ctrlPr>
                      </m:sSubPr>
                      <m:e>
                        <m:r>
                          <a:rPr lang="en-US" altLang="zh-TW" sz="2800" i="1" dirty="0">
                            <a:latin typeface="Cambria Math" panose="02040503050406030204" pitchFamily="18" charset="0"/>
                            <a:ea typeface="Cambria Math" panose="02040503050406030204" pitchFamily="18" charset="0"/>
                          </a:rPr>
                          <m:t>𝑅</m:t>
                        </m:r>
                      </m:e>
                      <m:sub>
                        <m:r>
                          <a:rPr lang="en-US" altLang="zh-TW" sz="2800" i="1" dirty="0">
                            <a:latin typeface="Cambria Math" panose="02040503050406030204" pitchFamily="18" charset="0"/>
                            <a:ea typeface="Cambria Math" panose="02040503050406030204" pitchFamily="18" charset="0"/>
                          </a:rPr>
                          <m:t>𝑖</m:t>
                        </m:r>
                      </m:sub>
                    </m:sSub>
                  </m:oMath>
                </a14:m>
                <a:r>
                  <a:rPr lang="en-US" altLang="zh-TW" sz="2800" dirty="0" smtClean="0"/>
                  <a:t>, </a:t>
                </a:r>
              </a:p>
              <a:p>
                <a:r>
                  <a:rPr lang="en-US" altLang="zh-TW" sz="2800" dirty="0" err="1" smtClean="0"/>
                  <a:t>i</a:t>
                </a:r>
                <a:r>
                  <a:rPr lang="en-US" altLang="zh-TW" sz="2800" dirty="0" smtClean="0"/>
                  <a:t>=1,2,…,N are called</a:t>
                </a:r>
                <a:r>
                  <a:rPr lang="zh-TW" altLang="en-US" sz="2800" dirty="0" smtClean="0"/>
                  <a:t> </a:t>
                </a:r>
                <a:r>
                  <a:rPr lang="en-US" altLang="zh-TW" sz="2800" dirty="0" smtClean="0">
                    <a:solidFill>
                      <a:srgbClr val="FF0000"/>
                    </a:solidFill>
                  </a:rPr>
                  <a:t>decision surface</a:t>
                </a:r>
                <a:endParaRPr lang="zh-TW" altLang="en-US" sz="2800" dirty="0">
                  <a:solidFill>
                    <a:srgbClr val="FF0000"/>
                  </a:solidFill>
                </a:endParaRPr>
              </a:p>
            </p:txBody>
          </p:sp>
        </mc:Choice>
        <mc:Fallback xmlns="">
          <p:sp>
            <p:nvSpPr>
              <p:cNvPr id="28" name="文字方塊 27"/>
              <p:cNvSpPr txBox="1">
                <a:spLocks noRot="1" noChangeAspect="1" noMove="1" noResize="1" noEditPoints="1" noAdjustHandles="1" noChangeArrowheads="1" noChangeShapeType="1" noTextEdit="1"/>
              </p:cNvSpPr>
              <p:nvPr/>
            </p:nvSpPr>
            <p:spPr>
              <a:xfrm>
                <a:off x="1992485" y="5301208"/>
                <a:ext cx="6484467" cy="954107"/>
              </a:xfrm>
              <a:prstGeom prst="rect">
                <a:avLst/>
              </a:prstGeom>
              <a:blipFill rotWithShape="0">
                <a:blip r:embed="rId2"/>
                <a:stretch>
                  <a:fillRect l="-1974" t="-7051" r="-846" b="-17308"/>
                </a:stretch>
              </a:blipFill>
            </p:spPr>
            <p:txBody>
              <a:bodyPr/>
              <a:lstStyle/>
              <a:p>
                <a:r>
                  <a:rPr lang="zh-TW" altLang="en-US">
                    <a:noFill/>
                  </a:rPr>
                  <a:t> </a:t>
                </a:r>
              </a:p>
            </p:txBody>
          </p:sp>
        </mc:Fallback>
      </mc:AlternateContent>
      <p:cxnSp>
        <p:nvCxnSpPr>
          <p:cNvPr id="30" name="直線單箭頭接點 29"/>
          <p:cNvCxnSpPr/>
          <p:nvPr/>
        </p:nvCxnSpPr>
        <p:spPr>
          <a:xfrm flipH="1" flipV="1">
            <a:off x="1763688" y="5013176"/>
            <a:ext cx="360040" cy="288032"/>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文字方塊 31"/>
              <p:cNvSpPr txBox="1"/>
              <p:nvPr/>
            </p:nvSpPr>
            <p:spPr>
              <a:xfrm>
                <a:off x="438918" y="665564"/>
                <a:ext cx="7610288" cy="954107"/>
              </a:xfrm>
              <a:prstGeom prst="rect">
                <a:avLst/>
              </a:prstGeom>
              <a:noFill/>
            </p:spPr>
            <p:txBody>
              <a:bodyPr wrap="none" rtlCol="0">
                <a:spAutoFit/>
              </a:bodyPr>
              <a:lstStyle/>
              <a:p>
                <a14:m>
                  <m:oMath xmlns:m="http://schemas.openxmlformats.org/officeDocument/2006/math">
                    <m:sSub>
                      <m:sSubPr>
                        <m:ctrlPr>
                          <a:rPr lang="en-US" altLang="zh-TW" sz="2800" i="1" dirty="0" smtClean="0">
                            <a:latin typeface="Cambria Math" panose="02040503050406030204" pitchFamily="18" charset="0"/>
                            <a:ea typeface="Cambria Math" panose="02040503050406030204" pitchFamily="18" charset="0"/>
                          </a:rPr>
                        </m:ctrlPr>
                      </m:sSubPr>
                      <m:e>
                        <m:r>
                          <a:rPr lang="en-US" altLang="zh-TW" sz="2800" i="1" dirty="0">
                            <a:latin typeface="Cambria Math" panose="02040503050406030204" pitchFamily="18" charset="0"/>
                            <a:ea typeface="Cambria Math" panose="02040503050406030204" pitchFamily="18" charset="0"/>
                          </a:rPr>
                          <m:t>𝑅</m:t>
                        </m:r>
                      </m:e>
                      <m:sub>
                        <m:r>
                          <a:rPr lang="en-US" altLang="zh-TW" sz="2800" b="0" i="1" dirty="0" smtClean="0">
                            <a:latin typeface="Cambria Math" panose="02040503050406030204" pitchFamily="18" charset="0"/>
                            <a:ea typeface="Cambria Math" panose="02040503050406030204" pitchFamily="18" charset="0"/>
                          </a:rPr>
                          <m:t>1</m:t>
                        </m:r>
                      </m:sub>
                    </m:sSub>
                    <m:r>
                      <a:rPr lang="en-US" altLang="zh-TW" sz="2800" b="0" i="1" dirty="0" smtClean="0">
                        <a:latin typeface="Cambria Math" panose="02040503050406030204" pitchFamily="18" charset="0"/>
                        <a:ea typeface="Cambria Math" panose="02040503050406030204" pitchFamily="18" charset="0"/>
                      </a:rPr>
                      <m:t>,</m:t>
                    </m:r>
                    <m:sSub>
                      <m:sSubPr>
                        <m:ctrlPr>
                          <a:rPr lang="en-US" altLang="zh-TW" sz="2800" i="1" dirty="0">
                            <a:latin typeface="Cambria Math" panose="02040503050406030204" pitchFamily="18" charset="0"/>
                            <a:ea typeface="Cambria Math" panose="02040503050406030204" pitchFamily="18" charset="0"/>
                          </a:rPr>
                        </m:ctrlPr>
                      </m:sSubPr>
                      <m:e>
                        <m:r>
                          <a:rPr lang="en-US" altLang="zh-TW" sz="2800" i="1" dirty="0">
                            <a:latin typeface="Cambria Math" panose="02040503050406030204" pitchFamily="18" charset="0"/>
                            <a:ea typeface="Cambria Math" panose="02040503050406030204" pitchFamily="18" charset="0"/>
                          </a:rPr>
                          <m:t>𝑅</m:t>
                        </m:r>
                      </m:e>
                      <m:sub>
                        <m:r>
                          <a:rPr lang="en-US" altLang="zh-TW" sz="2800" b="0" i="1" dirty="0" smtClean="0">
                            <a:latin typeface="Cambria Math" panose="02040503050406030204" pitchFamily="18" charset="0"/>
                            <a:ea typeface="Cambria Math" panose="02040503050406030204" pitchFamily="18" charset="0"/>
                          </a:rPr>
                          <m:t>2</m:t>
                        </m:r>
                      </m:sub>
                    </m:sSub>
                  </m:oMath>
                </a14:m>
                <a:r>
                  <a:rPr lang="en-US" altLang="zh-TW" sz="2800" dirty="0" smtClean="0"/>
                  <a:t>,…,</a:t>
                </a:r>
                <a:r>
                  <a:rPr lang="en-US" altLang="zh-TW" sz="2800" dirty="0">
                    <a:ea typeface="Cambria Math" panose="02040503050406030204" pitchFamily="18" charset="0"/>
                  </a:rPr>
                  <a:t> </a:t>
                </a:r>
                <a14:m>
                  <m:oMath xmlns:m="http://schemas.openxmlformats.org/officeDocument/2006/math">
                    <m:sSub>
                      <m:sSubPr>
                        <m:ctrlPr>
                          <a:rPr lang="en-US" altLang="zh-TW" sz="2800" i="1" dirty="0">
                            <a:latin typeface="Cambria Math" panose="02040503050406030204" pitchFamily="18" charset="0"/>
                            <a:ea typeface="Cambria Math" panose="02040503050406030204" pitchFamily="18" charset="0"/>
                          </a:rPr>
                        </m:ctrlPr>
                      </m:sSubPr>
                      <m:e>
                        <m:r>
                          <a:rPr lang="en-US" altLang="zh-TW" sz="2800" i="1" dirty="0">
                            <a:latin typeface="Cambria Math" panose="02040503050406030204" pitchFamily="18" charset="0"/>
                            <a:ea typeface="Cambria Math" panose="02040503050406030204" pitchFamily="18" charset="0"/>
                          </a:rPr>
                          <m:t>𝑅</m:t>
                        </m:r>
                      </m:e>
                      <m:sub>
                        <m:r>
                          <a:rPr lang="en-US" altLang="zh-TW" sz="2800" b="0" i="1" dirty="0" smtClean="0">
                            <a:latin typeface="Cambria Math" panose="02040503050406030204" pitchFamily="18" charset="0"/>
                            <a:ea typeface="Cambria Math" panose="02040503050406030204" pitchFamily="18" charset="0"/>
                          </a:rPr>
                          <m:t>𝑁</m:t>
                        </m:r>
                      </m:sub>
                    </m:sSub>
                  </m:oMath>
                </a14:m>
                <a:r>
                  <a:rPr lang="zh-TW" altLang="en-US" sz="2800" dirty="0" smtClean="0"/>
                  <a:t> </a:t>
                </a:r>
                <a:r>
                  <a:rPr lang="en-US" altLang="zh-TW" sz="2800" dirty="0" smtClean="0"/>
                  <a:t>are mutually exclusive </a:t>
                </a:r>
                <a:r>
                  <a:rPr lang="zh-TW" altLang="en-US" sz="2800" dirty="0" smtClean="0"/>
                  <a:t>互斥 </a:t>
                </a:r>
                <a:r>
                  <a:rPr lang="en-US" altLang="zh-TW" sz="2800" dirty="0" smtClean="0"/>
                  <a:t>and</a:t>
                </a:r>
              </a:p>
              <a:p>
                <a14:m>
                  <m:oMath xmlns:m="http://schemas.openxmlformats.org/officeDocument/2006/math">
                    <m:sSub>
                      <m:sSubPr>
                        <m:ctrlPr>
                          <a:rPr lang="en-US" altLang="zh-TW" sz="2800" i="1" dirty="0">
                            <a:latin typeface="Cambria Math" panose="02040503050406030204" pitchFamily="18" charset="0"/>
                            <a:ea typeface="Cambria Math" panose="02040503050406030204" pitchFamily="18" charset="0"/>
                          </a:rPr>
                        </m:ctrlPr>
                      </m:sSubPr>
                      <m:e>
                        <m:r>
                          <a:rPr lang="en-US" altLang="zh-TW" sz="2800" i="1" dirty="0">
                            <a:latin typeface="Cambria Math" panose="02040503050406030204" pitchFamily="18" charset="0"/>
                            <a:ea typeface="Cambria Math" panose="02040503050406030204" pitchFamily="18" charset="0"/>
                          </a:rPr>
                          <m:t>𝑅</m:t>
                        </m:r>
                      </m:e>
                      <m:sub>
                        <m:r>
                          <a:rPr lang="en-US" altLang="zh-TW" sz="2800" i="1" dirty="0">
                            <a:latin typeface="Cambria Math" panose="02040503050406030204" pitchFamily="18" charset="0"/>
                            <a:ea typeface="Cambria Math" panose="02040503050406030204" pitchFamily="18" charset="0"/>
                          </a:rPr>
                          <m:t>1</m:t>
                        </m:r>
                      </m:sub>
                    </m:sSub>
                    <m:r>
                      <a:rPr lang="en-US" altLang="zh-TW" sz="2800" i="1" dirty="0" smtClean="0">
                        <a:latin typeface="Cambria Math" panose="02040503050406030204" pitchFamily="18" charset="0"/>
                        <a:ea typeface="Cambria Math" panose="02040503050406030204" pitchFamily="18" charset="0"/>
                      </a:rPr>
                      <m:t>∪</m:t>
                    </m:r>
                    <m:sSub>
                      <m:sSubPr>
                        <m:ctrlPr>
                          <a:rPr lang="en-US" altLang="zh-TW" sz="2800" i="1" dirty="0">
                            <a:latin typeface="Cambria Math" panose="02040503050406030204" pitchFamily="18" charset="0"/>
                            <a:ea typeface="Cambria Math" panose="02040503050406030204" pitchFamily="18" charset="0"/>
                          </a:rPr>
                        </m:ctrlPr>
                      </m:sSubPr>
                      <m:e>
                        <m:r>
                          <a:rPr lang="en-US" altLang="zh-TW" sz="2800" i="1" dirty="0">
                            <a:latin typeface="Cambria Math" panose="02040503050406030204" pitchFamily="18" charset="0"/>
                            <a:ea typeface="Cambria Math" panose="02040503050406030204" pitchFamily="18" charset="0"/>
                          </a:rPr>
                          <m:t>𝑅</m:t>
                        </m:r>
                      </m:e>
                      <m:sub>
                        <m:r>
                          <a:rPr lang="en-US" altLang="zh-TW" sz="2800" b="0" i="1" dirty="0" smtClean="0">
                            <a:latin typeface="Cambria Math" panose="02040503050406030204" pitchFamily="18" charset="0"/>
                            <a:ea typeface="Cambria Math" panose="02040503050406030204" pitchFamily="18" charset="0"/>
                          </a:rPr>
                          <m:t>2</m:t>
                        </m:r>
                      </m:sub>
                    </m:sSub>
                  </m:oMath>
                </a14:m>
                <a:r>
                  <a:rPr lang="en-US" altLang="zh-TW" sz="2800" dirty="0">
                    <a:ea typeface="Cambria Math" panose="02040503050406030204" pitchFamily="18" charset="0"/>
                  </a:rPr>
                  <a:t> </a:t>
                </a:r>
                <a14:m>
                  <m:oMath xmlns:m="http://schemas.openxmlformats.org/officeDocument/2006/math">
                    <m:r>
                      <a:rPr lang="en-US" altLang="zh-TW" sz="2800" i="1" dirty="0">
                        <a:latin typeface="Cambria Math" panose="02040503050406030204" pitchFamily="18" charset="0"/>
                        <a:ea typeface="Cambria Math" panose="02040503050406030204" pitchFamily="18" charset="0"/>
                      </a:rPr>
                      <m:t>∪ </m:t>
                    </m:r>
                  </m:oMath>
                </a14:m>
                <a:r>
                  <a:rPr lang="en-US" altLang="zh-TW" sz="2800" dirty="0"/>
                  <a:t>…</a:t>
                </a:r>
                <a14:m>
                  <m:oMath xmlns:m="http://schemas.openxmlformats.org/officeDocument/2006/math">
                    <m:r>
                      <a:rPr lang="en-US" altLang="zh-TW" sz="2800" i="1" dirty="0">
                        <a:latin typeface="Cambria Math" panose="02040503050406030204" pitchFamily="18" charset="0"/>
                        <a:ea typeface="Cambria Math" panose="02040503050406030204" pitchFamily="18" charset="0"/>
                      </a:rPr>
                      <m:t>∪</m:t>
                    </m:r>
                  </m:oMath>
                </a14:m>
                <a:r>
                  <a:rPr lang="en-US" altLang="zh-TW" sz="2800" dirty="0">
                    <a:ea typeface="Cambria Math" panose="02040503050406030204" pitchFamily="18" charset="0"/>
                  </a:rPr>
                  <a:t> </a:t>
                </a:r>
                <a14:m>
                  <m:oMath xmlns:m="http://schemas.openxmlformats.org/officeDocument/2006/math">
                    <m:sSub>
                      <m:sSubPr>
                        <m:ctrlPr>
                          <a:rPr lang="en-US" altLang="zh-TW" sz="2800" i="1" dirty="0">
                            <a:latin typeface="Cambria Math" panose="02040503050406030204" pitchFamily="18" charset="0"/>
                            <a:ea typeface="Cambria Math" panose="02040503050406030204" pitchFamily="18" charset="0"/>
                          </a:rPr>
                        </m:ctrlPr>
                      </m:sSubPr>
                      <m:e>
                        <m:r>
                          <a:rPr lang="en-US" altLang="zh-TW" sz="2800" i="1" dirty="0">
                            <a:latin typeface="Cambria Math" panose="02040503050406030204" pitchFamily="18" charset="0"/>
                            <a:ea typeface="Cambria Math" panose="02040503050406030204" pitchFamily="18" charset="0"/>
                          </a:rPr>
                          <m:t>𝑅</m:t>
                        </m:r>
                      </m:e>
                      <m:sub>
                        <m:r>
                          <a:rPr lang="en-US" altLang="zh-TW" sz="2800" b="0" i="1" dirty="0" smtClean="0">
                            <a:latin typeface="Cambria Math" panose="02040503050406030204" pitchFamily="18" charset="0"/>
                            <a:ea typeface="Cambria Math" panose="02040503050406030204" pitchFamily="18" charset="0"/>
                          </a:rPr>
                          <m:t>𝑁</m:t>
                        </m:r>
                      </m:sub>
                    </m:sSub>
                    <m:r>
                      <a:rPr lang="en-US" altLang="zh-TW" sz="2800" b="0" i="1" dirty="0" smtClean="0">
                        <a:latin typeface="Cambria Math" panose="02040503050406030204" pitchFamily="18" charset="0"/>
                        <a:ea typeface="Cambria Math" panose="02040503050406030204" pitchFamily="18" charset="0"/>
                      </a:rPr>
                      <m:t>=</m:t>
                    </m:r>
                    <m:r>
                      <m:rPr>
                        <m:sty m:val="p"/>
                      </m:rPr>
                      <a:rPr lang="el-GR" altLang="zh-TW" sz="2800" b="0" i="1" dirty="0" smtClean="0">
                        <a:latin typeface="Cambria Math" panose="02040503050406030204" pitchFamily="18" charset="0"/>
                        <a:ea typeface="Cambria Math" panose="02040503050406030204" pitchFamily="18" charset="0"/>
                      </a:rPr>
                      <m:t>Ω</m:t>
                    </m:r>
                  </m:oMath>
                </a14:m>
                <a:r>
                  <a:rPr lang="zh-TW" altLang="en-US" sz="2800" dirty="0" smtClean="0"/>
                  <a:t> </a:t>
                </a:r>
                <a:r>
                  <a:rPr lang="en-US" altLang="zh-TW" sz="2800" dirty="0" smtClean="0"/>
                  <a:t>sample space</a:t>
                </a:r>
                <a:r>
                  <a:rPr lang="zh-TW" altLang="en-US" sz="2800" dirty="0" smtClean="0"/>
                  <a:t>樣本空間</a:t>
                </a:r>
                <a:endParaRPr lang="zh-TW" altLang="en-US" sz="2800" dirty="0"/>
              </a:p>
            </p:txBody>
          </p:sp>
        </mc:Choice>
        <mc:Fallback xmlns="">
          <p:sp>
            <p:nvSpPr>
              <p:cNvPr id="32" name="文字方塊 31"/>
              <p:cNvSpPr txBox="1">
                <a:spLocks noRot="1" noChangeAspect="1" noMove="1" noResize="1" noEditPoints="1" noAdjustHandles="1" noChangeArrowheads="1" noChangeShapeType="1" noTextEdit="1"/>
              </p:cNvSpPr>
              <p:nvPr/>
            </p:nvSpPr>
            <p:spPr>
              <a:xfrm>
                <a:off x="438918" y="665564"/>
                <a:ext cx="7610288" cy="954107"/>
              </a:xfrm>
              <a:prstGeom prst="rect">
                <a:avLst/>
              </a:prstGeom>
              <a:blipFill rotWithShape="0">
                <a:blip r:embed="rId3"/>
                <a:stretch>
                  <a:fillRect t="-6369" b="-17197"/>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625559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00B050"/>
                </a:solidFill>
              </a:rPr>
              <a:t>例題</a:t>
            </a:r>
            <a:r>
              <a:rPr lang="en-US" altLang="zh-TW" b="1" dirty="0" smtClean="0">
                <a:solidFill>
                  <a:srgbClr val="00B050"/>
                </a:solidFill>
              </a:rPr>
              <a:t>-</a:t>
            </a:r>
            <a:r>
              <a:rPr lang="zh-TW" altLang="en-US" b="1" dirty="0">
                <a:solidFill>
                  <a:srgbClr val="00B050"/>
                </a:solidFill>
              </a:rPr>
              <a:t>乘式割草机</a:t>
            </a:r>
            <a:r>
              <a:rPr lang="en-US" altLang="zh-TW" b="1" dirty="0" smtClean="0">
                <a:solidFill>
                  <a:srgbClr val="00B050"/>
                </a:solidFill>
              </a:rPr>
              <a:t>riding </a:t>
            </a:r>
            <a:r>
              <a:rPr lang="en-US" altLang="zh-TW" b="1" dirty="0">
                <a:solidFill>
                  <a:srgbClr val="00B050"/>
                </a:solidFill>
              </a:rPr>
              <a:t>mower</a:t>
            </a:r>
            <a:endParaRPr lang="zh-TW" altLang="en-US" dirty="0"/>
          </a:p>
        </p:txBody>
      </p:sp>
      <p:sp>
        <p:nvSpPr>
          <p:cNvPr id="3" name="內容版面配置區 2"/>
          <p:cNvSpPr>
            <a:spLocks noGrp="1"/>
          </p:cNvSpPr>
          <p:nvPr>
            <p:ph idx="1"/>
          </p:nvPr>
        </p:nvSpPr>
        <p:spPr/>
        <p:txBody>
          <a:bodyPr/>
          <a:lstStyle/>
          <a:p>
            <a:r>
              <a:rPr lang="en-US" altLang="zh-TW" sz="2800" dirty="0" smtClean="0"/>
              <a:t>2</a:t>
            </a:r>
            <a:r>
              <a:rPr lang="zh-TW" altLang="en-US" sz="2800" dirty="0" smtClean="0"/>
              <a:t>組</a:t>
            </a:r>
            <a:r>
              <a:rPr lang="en-US" altLang="zh-TW" sz="2800" dirty="0" smtClean="0"/>
              <a:t>, </a:t>
            </a:r>
            <a:r>
              <a:rPr lang="el-GR" altLang="zh-TW" sz="2800" dirty="0" smtClean="0"/>
              <a:t>π</a:t>
            </a:r>
            <a:r>
              <a:rPr lang="el-GR" altLang="zh-TW" sz="2800" baseline="-25000" dirty="0" smtClean="0"/>
              <a:t>1</a:t>
            </a:r>
            <a:r>
              <a:rPr lang="en-US" altLang="zh-TW" sz="2800" dirty="0" smtClean="0"/>
              <a:t>: riding-mower owners</a:t>
            </a:r>
          </a:p>
          <a:p>
            <a:pPr marL="0" indent="0">
              <a:buNone/>
            </a:pPr>
            <a:r>
              <a:rPr lang="en-US" altLang="zh-TW" sz="2800" dirty="0" smtClean="0"/>
              <a:t>          </a:t>
            </a:r>
            <a:r>
              <a:rPr lang="el-GR" altLang="zh-TW" sz="2800" dirty="0" smtClean="0"/>
              <a:t>π</a:t>
            </a:r>
            <a:r>
              <a:rPr lang="en-US" altLang="zh-TW" sz="2800" baseline="-25000" dirty="0" smtClean="0"/>
              <a:t>2</a:t>
            </a:r>
            <a:r>
              <a:rPr lang="en-US" altLang="zh-TW" sz="2800" dirty="0" smtClean="0"/>
              <a:t>: </a:t>
            </a:r>
            <a:r>
              <a:rPr lang="en-US" altLang="zh-TW" sz="2800" dirty="0" err="1" smtClean="0"/>
              <a:t>nonowners</a:t>
            </a:r>
            <a:r>
              <a:rPr lang="en-US" altLang="zh-TW" sz="2800" dirty="0" smtClean="0"/>
              <a:t>(without riding-mower)</a:t>
            </a:r>
            <a:endParaRPr lang="en-US" altLang="zh-TW" sz="2800" dirty="0"/>
          </a:p>
          <a:p>
            <a:endParaRPr lang="en-US" altLang="zh-TW" dirty="0" smtClean="0"/>
          </a:p>
        </p:txBody>
      </p:sp>
      <p:pic>
        <p:nvPicPr>
          <p:cNvPr id="4100" name="Picture 4" descr="http://www.sdakcp.org/wp-content/uploads/2013/01/riding-mow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388" y="2996952"/>
            <a:ext cx="4186436" cy="3139827"/>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4942012" y="5994504"/>
            <a:ext cx="4572000" cy="646331"/>
          </a:xfrm>
          <a:prstGeom prst="rect">
            <a:avLst/>
          </a:prstGeom>
        </p:spPr>
        <p:txBody>
          <a:bodyPr>
            <a:spAutoFit/>
          </a:bodyPr>
          <a:lstStyle/>
          <a:p>
            <a:r>
              <a:rPr lang="en-US" altLang="zh-TW" dirty="0"/>
              <a:t>http://www.sdakcp.org/to-buy-a-riding-mower-or-not/</a:t>
            </a:r>
            <a:endParaRPr lang="zh-TW" altLang="en-US" dirty="0"/>
          </a:p>
        </p:txBody>
      </p:sp>
    </p:spTree>
    <p:extLst>
      <p:ext uri="{BB962C8B-B14F-4D97-AF65-F5344CB8AC3E}">
        <p14:creationId xmlns:p14="http://schemas.microsoft.com/office/powerpoint/2010/main" val="6346769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707904" y="533400"/>
            <a:ext cx="4978896" cy="5943600"/>
          </a:xfrm>
        </p:spPr>
        <p:txBody>
          <a:bodyPr/>
          <a:lstStyle/>
          <a:p>
            <a:r>
              <a:rPr lang="en-US" altLang="zh-TW" dirty="0" smtClean="0"/>
              <a:t>income</a:t>
            </a:r>
            <a:r>
              <a:rPr lang="zh-TW" altLang="en-US" dirty="0" smtClean="0"/>
              <a:t> 收入</a:t>
            </a:r>
            <a:endParaRPr lang="en-US" altLang="zh-TW" dirty="0" smtClean="0"/>
          </a:p>
          <a:p>
            <a:r>
              <a:rPr lang="en-US" altLang="zh-TW" dirty="0" smtClean="0"/>
              <a:t>lot size </a:t>
            </a:r>
            <a:r>
              <a:rPr lang="zh-TW" altLang="en-US" dirty="0" smtClean="0"/>
              <a:t>草地大小</a:t>
            </a:r>
            <a:endParaRPr lang="en-US" altLang="zh-TW" dirty="0" smtClean="0"/>
          </a:p>
          <a:p>
            <a:r>
              <a:rPr lang="en-US" altLang="zh-TW" dirty="0" smtClean="0"/>
              <a:t>group (1- riding-mower owners</a:t>
            </a:r>
          </a:p>
          <a:p>
            <a:pPr marL="0" indent="0">
              <a:buNone/>
            </a:pPr>
            <a:r>
              <a:rPr lang="en-US" altLang="zh-TW" dirty="0" smtClean="0"/>
              <a:t>              2-nonowners)</a:t>
            </a:r>
            <a:endParaRPr lang="zh-TW" altLang="en-US" dirty="0"/>
          </a:p>
        </p:txBody>
      </p:sp>
      <p:pic>
        <p:nvPicPr>
          <p:cNvPr id="5" name="圖片 4"/>
          <p:cNvPicPr>
            <a:picLocks noChangeAspect="1"/>
          </p:cNvPicPr>
          <p:nvPr/>
        </p:nvPicPr>
        <p:blipFill>
          <a:blip r:embed="rId2"/>
          <a:stretch>
            <a:fillRect/>
          </a:stretch>
        </p:blipFill>
        <p:spPr>
          <a:xfrm>
            <a:off x="457199" y="533400"/>
            <a:ext cx="3047611" cy="5943600"/>
          </a:xfrm>
          <a:prstGeom prst="rect">
            <a:avLst/>
          </a:prstGeom>
        </p:spPr>
      </p:pic>
    </p:spTree>
    <p:extLst>
      <p:ext uri="{BB962C8B-B14F-4D97-AF65-F5344CB8AC3E}">
        <p14:creationId xmlns:p14="http://schemas.microsoft.com/office/powerpoint/2010/main" val="656795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stretch>
            <a:fillRect/>
          </a:stretch>
        </p:blipFill>
        <p:spPr>
          <a:xfrm>
            <a:off x="0" y="1465102"/>
            <a:ext cx="9144000" cy="4627983"/>
          </a:xfrm>
          <a:prstGeom prst="rect">
            <a:avLst/>
          </a:prstGeom>
        </p:spPr>
      </p:pic>
      <p:sp>
        <p:nvSpPr>
          <p:cNvPr id="3" name="內容版面配置區 2"/>
          <p:cNvSpPr>
            <a:spLocks noGrp="1"/>
          </p:cNvSpPr>
          <p:nvPr>
            <p:ph idx="1"/>
          </p:nvPr>
        </p:nvSpPr>
        <p:spPr>
          <a:xfrm>
            <a:off x="251520" y="412719"/>
            <a:ext cx="8229600" cy="4876800"/>
          </a:xfrm>
        </p:spPr>
        <p:txBody>
          <a:bodyPr/>
          <a:lstStyle/>
          <a:p>
            <a:r>
              <a:rPr lang="zh-TW" altLang="en-US" sz="2800" dirty="0"/>
              <a:t>乘式割草機製造商</a:t>
            </a:r>
            <a:r>
              <a:rPr lang="zh-TW" altLang="en-US" sz="2800" dirty="0" smtClean="0"/>
              <a:t>將家</a:t>
            </a:r>
            <a:r>
              <a:rPr lang="zh-TW" altLang="en-US" sz="2800" dirty="0"/>
              <a:t>庭</a:t>
            </a:r>
            <a:r>
              <a:rPr lang="zh-TW" altLang="en-US" sz="2800" dirty="0" smtClean="0"/>
              <a:t>分成</a:t>
            </a:r>
            <a:r>
              <a:rPr lang="el-GR" altLang="zh-TW" sz="2800" dirty="0" smtClean="0"/>
              <a:t>π</a:t>
            </a:r>
            <a:r>
              <a:rPr lang="en-US" altLang="zh-TW" sz="2800" baseline="-25000" dirty="0" smtClean="0"/>
              <a:t>1</a:t>
            </a:r>
            <a:r>
              <a:rPr lang="zh-TW" altLang="en-US" sz="2800" dirty="0"/>
              <a:t>或</a:t>
            </a:r>
            <a:r>
              <a:rPr lang="el-GR" altLang="zh-TW" sz="2800" dirty="0" smtClean="0"/>
              <a:t>π</a:t>
            </a:r>
            <a:r>
              <a:rPr lang="en-US" altLang="zh-TW" sz="2800" baseline="-25000" dirty="0"/>
              <a:t>2</a:t>
            </a:r>
            <a:r>
              <a:rPr lang="zh-TW" altLang="en-US" sz="2800" dirty="0" smtClean="0"/>
              <a:t>  </a:t>
            </a:r>
            <a:endParaRPr lang="zh-TW" altLang="en-US" sz="2800" dirty="0"/>
          </a:p>
          <a:p>
            <a:r>
              <a:rPr lang="zh-TW" altLang="en-US" sz="2800" dirty="0" smtClean="0"/>
              <a:t>根據 </a:t>
            </a:r>
            <a:r>
              <a:rPr lang="en-US" altLang="zh-TW" sz="2800" dirty="0" smtClean="0"/>
              <a:t>x</a:t>
            </a:r>
            <a:r>
              <a:rPr lang="el-GR" altLang="zh-TW" sz="2800" baseline="-25000" dirty="0" smtClean="0"/>
              <a:t>1</a:t>
            </a:r>
            <a:r>
              <a:rPr lang="en-US" altLang="zh-TW" sz="2800" dirty="0"/>
              <a:t>: </a:t>
            </a:r>
            <a:r>
              <a:rPr lang="en-US" altLang="zh-TW" sz="2800" dirty="0" smtClean="0"/>
              <a:t>income</a:t>
            </a:r>
            <a:r>
              <a:rPr lang="zh-TW" altLang="en-US" sz="2800" dirty="0" smtClean="0"/>
              <a:t> 收入</a:t>
            </a:r>
            <a:endParaRPr lang="en-US" altLang="zh-TW" sz="2800" dirty="0"/>
          </a:p>
          <a:p>
            <a:pPr marL="0" indent="0">
              <a:buNone/>
            </a:pPr>
            <a:r>
              <a:rPr lang="en-US" altLang="zh-TW" sz="2800" dirty="0"/>
              <a:t>          </a:t>
            </a:r>
            <a:r>
              <a:rPr lang="en-US" altLang="zh-TW" sz="2800" dirty="0" smtClean="0"/>
              <a:t>x</a:t>
            </a:r>
            <a:r>
              <a:rPr lang="en-US" altLang="zh-TW" sz="2800" baseline="-25000" dirty="0" smtClean="0"/>
              <a:t>2</a:t>
            </a:r>
            <a:r>
              <a:rPr lang="en-US" altLang="zh-TW" sz="2800" dirty="0"/>
              <a:t>: </a:t>
            </a:r>
            <a:r>
              <a:rPr lang="en-US" altLang="zh-TW" sz="2800" dirty="0" smtClean="0"/>
              <a:t>lot size </a:t>
            </a:r>
            <a:r>
              <a:rPr lang="zh-TW" altLang="en-US" sz="2800" dirty="0" smtClean="0"/>
              <a:t>草地大小</a:t>
            </a:r>
            <a:endParaRPr lang="en-US" altLang="zh-TW" sz="2800" dirty="0"/>
          </a:p>
          <a:p>
            <a:pPr marL="0" indent="0">
              <a:buNone/>
            </a:pPr>
            <a:r>
              <a:rPr lang="zh-TW" altLang="en-US" dirty="0" smtClean="0"/>
              <a:t> </a:t>
            </a:r>
            <a:endParaRPr lang="zh-TW" altLang="en-US" dirty="0"/>
          </a:p>
        </p:txBody>
      </p:sp>
      <p:sp>
        <p:nvSpPr>
          <p:cNvPr id="6" name="矩形 5"/>
          <p:cNvSpPr/>
          <p:nvPr/>
        </p:nvSpPr>
        <p:spPr>
          <a:xfrm>
            <a:off x="7740352" y="2342708"/>
            <a:ext cx="633507" cy="584775"/>
          </a:xfrm>
          <a:prstGeom prst="rect">
            <a:avLst/>
          </a:prstGeom>
        </p:spPr>
        <p:txBody>
          <a:bodyPr wrap="none">
            <a:spAutoFit/>
          </a:bodyPr>
          <a:lstStyle/>
          <a:p>
            <a:r>
              <a:rPr lang="en-US" altLang="zh-TW" sz="3200" dirty="0"/>
              <a:t>R</a:t>
            </a:r>
            <a:r>
              <a:rPr lang="en-US" altLang="zh-TW" sz="3200" baseline="-25000" dirty="0"/>
              <a:t>1</a:t>
            </a:r>
            <a:endParaRPr lang="zh-TW" altLang="en-US" sz="3200" baseline="-25000" dirty="0"/>
          </a:p>
        </p:txBody>
      </p:sp>
      <p:sp>
        <p:nvSpPr>
          <p:cNvPr id="7" name="矩形 6"/>
          <p:cNvSpPr/>
          <p:nvPr/>
        </p:nvSpPr>
        <p:spPr>
          <a:xfrm>
            <a:off x="971600" y="4365104"/>
            <a:ext cx="633507" cy="584775"/>
          </a:xfrm>
          <a:prstGeom prst="rect">
            <a:avLst/>
          </a:prstGeom>
        </p:spPr>
        <p:txBody>
          <a:bodyPr wrap="none">
            <a:spAutoFit/>
          </a:bodyPr>
          <a:lstStyle/>
          <a:p>
            <a:r>
              <a:rPr lang="en-US" altLang="zh-TW" sz="3200" dirty="0" smtClean="0"/>
              <a:t>R</a:t>
            </a:r>
            <a:r>
              <a:rPr lang="en-US" altLang="zh-TW" sz="3200" baseline="-25000" dirty="0" smtClean="0"/>
              <a:t>2</a:t>
            </a:r>
            <a:endParaRPr lang="zh-TW" altLang="en-US" sz="3200" baseline="-25000" dirty="0"/>
          </a:p>
        </p:txBody>
      </p:sp>
      <p:sp>
        <p:nvSpPr>
          <p:cNvPr id="5" name="文字方塊 4"/>
          <p:cNvSpPr txBox="1"/>
          <p:nvPr/>
        </p:nvSpPr>
        <p:spPr>
          <a:xfrm>
            <a:off x="611560" y="5926403"/>
            <a:ext cx="8161209" cy="830997"/>
          </a:xfrm>
          <a:prstGeom prst="rect">
            <a:avLst/>
          </a:prstGeom>
          <a:noFill/>
        </p:spPr>
        <p:txBody>
          <a:bodyPr wrap="none" rtlCol="0">
            <a:spAutoFit/>
          </a:bodyPr>
          <a:lstStyle/>
          <a:p>
            <a:r>
              <a:rPr lang="en-US" altLang="zh-TW" sz="2400" dirty="0">
                <a:solidFill>
                  <a:srgbClr val="C00000"/>
                </a:solidFill>
              </a:rPr>
              <a:t>Need a rule that minimizes the chance of </a:t>
            </a:r>
            <a:r>
              <a:rPr lang="en-US" altLang="zh-TW" sz="2400" dirty="0" smtClean="0">
                <a:solidFill>
                  <a:srgbClr val="C00000"/>
                </a:solidFill>
              </a:rPr>
              <a:t>misclassification </a:t>
            </a:r>
          </a:p>
          <a:p>
            <a:r>
              <a:rPr lang="zh-TW" altLang="en-US" sz="2400" dirty="0" smtClean="0">
                <a:solidFill>
                  <a:srgbClr val="C00000"/>
                </a:solidFill>
              </a:rPr>
              <a:t>需要一個法則使得</a:t>
            </a:r>
            <a:r>
              <a:rPr lang="zh-TW" altLang="zh-TW" sz="2400" dirty="0" smtClean="0">
                <a:solidFill>
                  <a:srgbClr val="C00000"/>
                </a:solidFill>
              </a:rPr>
              <a:t>錯誤</a:t>
            </a:r>
            <a:r>
              <a:rPr lang="zh-TW" altLang="zh-TW" sz="2400" dirty="0">
                <a:solidFill>
                  <a:srgbClr val="C00000"/>
                </a:solidFill>
              </a:rPr>
              <a:t>分配的</a:t>
            </a:r>
            <a:r>
              <a:rPr lang="zh-TW" altLang="zh-TW" sz="2400" dirty="0" smtClean="0">
                <a:solidFill>
                  <a:srgbClr val="C00000"/>
                </a:solidFill>
              </a:rPr>
              <a:t>機率</a:t>
            </a:r>
            <a:r>
              <a:rPr lang="zh-TW" altLang="en-US" sz="2400" dirty="0" smtClean="0">
                <a:solidFill>
                  <a:srgbClr val="C00000"/>
                </a:solidFill>
              </a:rPr>
              <a:t>最小</a:t>
            </a:r>
            <a:endParaRPr lang="zh-TW" altLang="zh-TW" sz="2400" dirty="0">
              <a:solidFill>
                <a:srgbClr val="C00000"/>
              </a:solidFill>
            </a:endParaRPr>
          </a:p>
        </p:txBody>
      </p:sp>
    </p:spTree>
    <p:extLst>
      <p:ext uri="{BB962C8B-B14F-4D97-AF65-F5344CB8AC3E}">
        <p14:creationId xmlns:p14="http://schemas.microsoft.com/office/powerpoint/2010/main" val="12850828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b="1" dirty="0">
                <a:solidFill>
                  <a:srgbClr val="00B050"/>
                </a:solidFill>
              </a:rPr>
              <a:t>先驗機率</a:t>
            </a:r>
            <a:r>
              <a:rPr lang="en-US" altLang="zh-TW" b="1" dirty="0">
                <a:solidFill>
                  <a:srgbClr val="00B050"/>
                </a:solidFill>
              </a:rPr>
              <a:t>(Prior probability)</a:t>
            </a:r>
            <a:endParaRPr lang="zh-TW" altLang="en-US" b="1" dirty="0">
              <a:solidFill>
                <a:srgbClr val="00B050"/>
              </a:solidFill>
            </a:endParaRPr>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14:m>
                  <m:oMath xmlns:m="http://schemas.openxmlformats.org/officeDocument/2006/math">
                    <m:sSub>
                      <m:sSubPr>
                        <m:ctrlPr>
                          <a:rPr lang="en-US" altLang="zh-TW" sz="2800" i="1" dirty="0" smtClean="0">
                            <a:latin typeface="Cambria Math" panose="02040503050406030204" pitchFamily="18" charset="0"/>
                            <a:ea typeface="Cambria Math" panose="02040503050406030204" pitchFamily="18" charset="0"/>
                          </a:rPr>
                        </m:ctrlPr>
                      </m:sSubPr>
                      <m:e>
                        <m:r>
                          <a:rPr lang="en-US" altLang="zh-TW" sz="2800" b="0" i="1" dirty="0" smtClean="0">
                            <a:latin typeface="Cambria Math" panose="02040503050406030204" pitchFamily="18" charset="0"/>
                            <a:ea typeface="Cambria Math" panose="02040503050406030204" pitchFamily="18" charset="0"/>
                          </a:rPr>
                          <m:t>𝑝</m:t>
                        </m:r>
                      </m:e>
                      <m:sub>
                        <m:r>
                          <a:rPr lang="en-US" altLang="zh-TW" sz="2800" i="1" dirty="0">
                            <a:latin typeface="Cambria Math" panose="02040503050406030204" pitchFamily="18" charset="0"/>
                            <a:ea typeface="Cambria Math" panose="02040503050406030204" pitchFamily="18" charset="0"/>
                          </a:rPr>
                          <m:t>𝑖</m:t>
                        </m:r>
                      </m:sub>
                    </m:sSub>
                    <m:sSub>
                      <m:sSubPr>
                        <m:ctrlPr>
                          <a:rPr lang="en-US" altLang="zh-TW" sz="2800" i="1" dirty="0">
                            <a:latin typeface="Cambria Math" panose="02040503050406030204" pitchFamily="18" charset="0"/>
                            <a:ea typeface="Cambria Math" panose="02040503050406030204" pitchFamily="18" charset="0"/>
                          </a:rPr>
                        </m:ctrlPr>
                      </m:sSubPr>
                      <m:e>
                        <m:r>
                          <a:rPr lang="en-US" altLang="zh-TW" sz="2800" b="0" i="1" dirty="0" smtClean="0">
                            <a:latin typeface="Cambria Math" panose="02040503050406030204" pitchFamily="18" charset="0"/>
                            <a:ea typeface="Cambria Math" panose="02040503050406030204" pitchFamily="18" charset="0"/>
                          </a:rPr>
                          <m:t>=</m:t>
                        </m:r>
                        <m:r>
                          <a:rPr lang="en-US" altLang="zh-TW" sz="2800" b="0" i="1" dirty="0" smtClean="0">
                            <a:latin typeface="Cambria Math" panose="02040503050406030204" pitchFamily="18" charset="0"/>
                            <a:ea typeface="Cambria Math" panose="02040503050406030204" pitchFamily="18" charset="0"/>
                          </a:rPr>
                          <m:t>𝑃</m:t>
                        </m:r>
                        <m:r>
                          <a:rPr lang="en-US" altLang="zh-TW" sz="2800" b="0" i="1" dirty="0" smtClean="0">
                            <a:latin typeface="Cambria Math" panose="02040503050406030204" pitchFamily="18" charset="0"/>
                            <a:ea typeface="Cambria Math" panose="02040503050406030204" pitchFamily="18" charset="0"/>
                          </a:rPr>
                          <m:t>(</m:t>
                        </m:r>
                        <m:r>
                          <m:rPr>
                            <m:sty m:val="p"/>
                          </m:rPr>
                          <a:rPr lang="el-GR" altLang="zh-TW" sz="2800" i="1" dirty="0">
                            <a:latin typeface="Cambria Math" panose="02040503050406030204" pitchFamily="18" charset="0"/>
                            <a:ea typeface="Cambria Math" panose="02040503050406030204" pitchFamily="18" charset="0"/>
                          </a:rPr>
                          <m:t>π</m:t>
                        </m:r>
                      </m:e>
                      <m:sub>
                        <m:r>
                          <a:rPr lang="en-US" altLang="zh-TW" sz="2800" i="1" dirty="0">
                            <a:latin typeface="Cambria Math" panose="02040503050406030204" pitchFamily="18" charset="0"/>
                            <a:ea typeface="Cambria Math" panose="02040503050406030204" pitchFamily="18" charset="0"/>
                          </a:rPr>
                          <m:t>𝑖</m:t>
                        </m:r>
                      </m:sub>
                    </m:sSub>
                    <m:r>
                      <a:rPr lang="en-US" altLang="zh-TW" sz="2800" b="0" i="1" dirty="0" smtClean="0">
                        <a:latin typeface="Cambria Math" panose="02040503050406030204" pitchFamily="18" charset="0"/>
                        <a:ea typeface="Cambria Math" panose="02040503050406030204" pitchFamily="18" charset="0"/>
                      </a:rPr>
                      <m:t>)= </m:t>
                    </m:r>
                  </m:oMath>
                </a14:m>
                <a:r>
                  <a:rPr lang="en-US" altLang="zh-TW" sz="2800" dirty="0"/>
                  <a:t>prior probability that </a:t>
                </a:r>
                <a:r>
                  <a:rPr lang="en-US" altLang="zh-TW" sz="2800" dirty="0" smtClean="0"/>
                  <a:t>an </a:t>
                </a:r>
                <a:r>
                  <a:rPr lang="en-US" altLang="zh-TW" sz="2800" dirty="0"/>
                  <a:t>object is from population </a:t>
                </a:r>
                <a14:m>
                  <m:oMath xmlns:m="http://schemas.openxmlformats.org/officeDocument/2006/math">
                    <m:sSub>
                      <m:sSubPr>
                        <m:ctrlPr>
                          <a:rPr lang="en-US" altLang="zh-TW" sz="2800" i="1" dirty="0">
                            <a:latin typeface="Cambria Math" panose="02040503050406030204" pitchFamily="18" charset="0"/>
                            <a:ea typeface="Cambria Math" panose="02040503050406030204" pitchFamily="18" charset="0"/>
                          </a:rPr>
                        </m:ctrlPr>
                      </m:sSubPr>
                      <m:e>
                        <m:r>
                          <m:rPr>
                            <m:sty m:val="p"/>
                          </m:rPr>
                          <a:rPr lang="el-GR" altLang="zh-TW" sz="2800" i="1" dirty="0" smtClean="0">
                            <a:latin typeface="Cambria Math" panose="02040503050406030204" pitchFamily="18" charset="0"/>
                            <a:ea typeface="Cambria Math" panose="02040503050406030204" pitchFamily="18" charset="0"/>
                          </a:rPr>
                          <m:t>π</m:t>
                        </m:r>
                      </m:e>
                      <m:sub>
                        <m:r>
                          <a:rPr lang="en-US" altLang="zh-TW" sz="2800" i="1" dirty="0">
                            <a:latin typeface="Cambria Math" panose="02040503050406030204" pitchFamily="18" charset="0"/>
                            <a:ea typeface="Cambria Math" panose="02040503050406030204" pitchFamily="18" charset="0"/>
                          </a:rPr>
                          <m:t>𝑖</m:t>
                        </m:r>
                      </m:sub>
                    </m:sSub>
                  </m:oMath>
                </a14:m>
                <a:r>
                  <a:rPr lang="en-US" altLang="zh-TW" sz="2800" dirty="0"/>
                  <a:t>, </a:t>
                </a:r>
                <a:r>
                  <a:rPr lang="en-US" altLang="zh-TW" sz="2800" dirty="0" err="1" smtClean="0"/>
                  <a:t>i</a:t>
                </a:r>
                <a:r>
                  <a:rPr lang="en-US" altLang="zh-TW" sz="2800" dirty="0" smtClean="0"/>
                  <a:t>=1,2,…,N </a:t>
                </a:r>
                <a:endParaRPr lang="en-US" altLang="zh-TW" sz="2800" dirty="0"/>
              </a:p>
              <a:p>
                <a:r>
                  <a:rPr lang="en-US" altLang="zh-TW" sz="2800" dirty="0"/>
                  <a:t> </a:t>
                </a:r>
                <a14:m>
                  <m:oMath xmlns:m="http://schemas.openxmlformats.org/officeDocument/2006/math">
                    <m:nary>
                      <m:naryPr>
                        <m:chr m:val="∑"/>
                        <m:ctrlPr>
                          <a:rPr lang="en-US" altLang="zh-TW" sz="2800" i="1" smtClean="0">
                            <a:latin typeface="Cambria Math" panose="02040503050406030204" pitchFamily="18" charset="0"/>
                          </a:rPr>
                        </m:ctrlPr>
                      </m:naryPr>
                      <m:sub>
                        <m:r>
                          <m:rPr>
                            <m:brk m:alnAt="23"/>
                          </m:rPr>
                          <a:rPr lang="en-US" altLang="zh-TW" sz="2800" b="0" i="1" smtClean="0">
                            <a:latin typeface="Cambria Math" panose="02040503050406030204" pitchFamily="18" charset="0"/>
                          </a:rPr>
                          <m:t>𝑖</m:t>
                        </m:r>
                        <m:r>
                          <a:rPr lang="en-US" altLang="zh-TW" sz="2800" b="0" i="1" smtClean="0">
                            <a:latin typeface="Cambria Math" panose="02040503050406030204" pitchFamily="18" charset="0"/>
                          </a:rPr>
                          <m:t>=1</m:t>
                        </m:r>
                      </m:sub>
                      <m:sup>
                        <m:r>
                          <a:rPr lang="en-US" altLang="zh-TW" sz="2800" b="0" i="1" smtClean="0">
                            <a:latin typeface="Cambria Math" panose="02040503050406030204" pitchFamily="18" charset="0"/>
                          </a:rPr>
                          <m:t>𝑁</m:t>
                        </m:r>
                      </m:sup>
                      <m:e>
                        <m:sSub>
                          <m:sSubPr>
                            <m:ctrlPr>
                              <a:rPr lang="en-US" altLang="zh-TW" sz="2800" i="1" dirty="0">
                                <a:latin typeface="Cambria Math" panose="02040503050406030204" pitchFamily="18" charset="0"/>
                                <a:ea typeface="Cambria Math" panose="02040503050406030204" pitchFamily="18" charset="0"/>
                              </a:rPr>
                            </m:ctrlPr>
                          </m:sSubPr>
                          <m:e>
                            <m:r>
                              <a:rPr lang="en-US" altLang="zh-TW" sz="2800" i="1" dirty="0">
                                <a:latin typeface="Cambria Math" panose="02040503050406030204" pitchFamily="18" charset="0"/>
                                <a:ea typeface="Cambria Math" panose="02040503050406030204" pitchFamily="18" charset="0"/>
                              </a:rPr>
                              <m:t>𝑝</m:t>
                            </m:r>
                          </m:e>
                          <m:sub>
                            <m:r>
                              <a:rPr lang="en-US" altLang="zh-TW" sz="2800" i="1" dirty="0">
                                <a:latin typeface="Cambria Math" panose="02040503050406030204" pitchFamily="18" charset="0"/>
                                <a:ea typeface="Cambria Math" panose="02040503050406030204" pitchFamily="18" charset="0"/>
                              </a:rPr>
                              <m:t>𝑖</m:t>
                            </m:r>
                          </m:sub>
                        </m:sSub>
                      </m:e>
                    </m:nary>
                    <m:r>
                      <a:rPr lang="en-US" altLang="zh-TW" sz="2800" b="0" i="1" smtClean="0">
                        <a:latin typeface="Cambria Math" panose="02040503050406030204" pitchFamily="18" charset="0"/>
                      </a:rPr>
                      <m:t>=1</m:t>
                    </m:r>
                  </m:oMath>
                </a14:m>
                <a:endParaRPr lang="en-US" altLang="zh-TW" sz="2800" dirty="0"/>
              </a:p>
              <a:p>
                <a:pPr marL="0" indent="0">
                  <a:buNone/>
                </a:pPr>
                <a:endParaRPr lang="en-US" altLang="zh-TW" dirty="0"/>
              </a:p>
              <a:p>
                <a:r>
                  <a:rPr lang="zh-TW" altLang="en-US" sz="2800" dirty="0"/>
                  <a:t>如何決定 </a:t>
                </a:r>
                <a14:m>
                  <m:oMath xmlns:m="http://schemas.openxmlformats.org/officeDocument/2006/math">
                    <m:sSub>
                      <m:sSubPr>
                        <m:ctrlPr>
                          <a:rPr lang="en-US" altLang="zh-TW" sz="2800" i="1" dirty="0">
                            <a:latin typeface="Cambria Math" panose="02040503050406030204" pitchFamily="18" charset="0"/>
                            <a:ea typeface="Cambria Math" panose="02040503050406030204" pitchFamily="18" charset="0"/>
                          </a:rPr>
                        </m:ctrlPr>
                      </m:sSubPr>
                      <m:e>
                        <m:r>
                          <a:rPr lang="en-US" altLang="zh-TW" sz="2800" i="1" dirty="0">
                            <a:latin typeface="Cambria Math" panose="02040503050406030204" pitchFamily="18" charset="0"/>
                            <a:ea typeface="Cambria Math" panose="02040503050406030204" pitchFamily="18" charset="0"/>
                          </a:rPr>
                          <m:t>𝑝</m:t>
                        </m:r>
                      </m:e>
                      <m:sub>
                        <m:r>
                          <a:rPr lang="en-US" altLang="zh-TW" sz="2800" i="1" dirty="0">
                            <a:latin typeface="Cambria Math" panose="02040503050406030204" pitchFamily="18" charset="0"/>
                            <a:ea typeface="Cambria Math" panose="02040503050406030204" pitchFamily="18" charset="0"/>
                          </a:rPr>
                          <m:t>𝑖</m:t>
                        </m:r>
                      </m:sub>
                    </m:sSub>
                  </m:oMath>
                </a14:m>
                <a:r>
                  <a:rPr lang="en-US" altLang="zh-TW" sz="2800" dirty="0"/>
                  <a:t>?</a:t>
                </a:r>
              </a:p>
              <a:p>
                <a:r>
                  <a:rPr lang="en-US" altLang="zh-TW" sz="2800" dirty="0"/>
                  <a:t>s</a:t>
                </a:r>
                <a:r>
                  <a:rPr lang="en-US" altLang="zh-TW" sz="2800" dirty="0" smtClean="0"/>
                  <a:t>ometimes </a:t>
                </a:r>
                <a:r>
                  <a:rPr lang="en-US" altLang="zh-TW" sz="2800" dirty="0"/>
                  <a:t>based on known population </a:t>
                </a:r>
                <a:r>
                  <a:rPr lang="en-US" altLang="zh-TW" sz="2800" dirty="0" smtClean="0"/>
                  <a:t>proportions </a:t>
                </a:r>
                <a:r>
                  <a:rPr lang="zh-TW" altLang="en-US" sz="2800" dirty="0" smtClean="0"/>
                  <a:t>已知母體比例</a:t>
                </a:r>
                <a:endParaRPr lang="en-US" altLang="zh-TW" sz="2800" dirty="0"/>
              </a:p>
              <a:p>
                <a:r>
                  <a:rPr lang="en-US" altLang="zh-TW" sz="2800" dirty="0"/>
                  <a:t>s</a:t>
                </a:r>
                <a:r>
                  <a:rPr lang="en-US" altLang="zh-TW" sz="2800" dirty="0" smtClean="0"/>
                  <a:t>ometimes </a:t>
                </a:r>
                <a:r>
                  <a:rPr lang="en-US" altLang="zh-TW" sz="2800" dirty="0"/>
                  <a:t>subjective </a:t>
                </a:r>
                <a:r>
                  <a:rPr lang="zh-TW" altLang="en-US" sz="2800" dirty="0"/>
                  <a:t>主觀</a:t>
                </a:r>
              </a:p>
              <a:p>
                <a:r>
                  <a:rPr lang="en-US" altLang="zh-TW" sz="2800" dirty="0"/>
                  <a:t>c</a:t>
                </a:r>
                <a:r>
                  <a:rPr lang="en-US" altLang="zh-TW" sz="2800" dirty="0" smtClean="0"/>
                  <a:t>an </a:t>
                </a:r>
                <a:r>
                  <a:rPr lang="en-US" altLang="zh-TW" sz="2800" dirty="0"/>
                  <a:t>be set to </a:t>
                </a:r>
                <a14:m>
                  <m:oMath xmlns:m="http://schemas.openxmlformats.org/officeDocument/2006/math">
                    <m:f>
                      <m:fPr>
                        <m:ctrlPr>
                          <a:rPr lang="en-US" altLang="zh-TW" sz="2800" i="1" smtClean="0">
                            <a:latin typeface="Cambria Math" panose="02040503050406030204" pitchFamily="18" charset="0"/>
                          </a:rPr>
                        </m:ctrlPr>
                      </m:fPr>
                      <m:num>
                        <m:r>
                          <a:rPr lang="en-US" altLang="zh-TW" sz="2800" b="0" i="1" smtClean="0">
                            <a:latin typeface="Cambria Math" panose="02040503050406030204" pitchFamily="18" charset="0"/>
                          </a:rPr>
                          <m:t>1</m:t>
                        </m:r>
                      </m:num>
                      <m:den>
                        <m:r>
                          <a:rPr lang="en-US" altLang="zh-TW" sz="2800" b="0" i="1" smtClean="0">
                            <a:latin typeface="Cambria Math" panose="02040503050406030204" pitchFamily="18" charset="0"/>
                          </a:rPr>
                          <m:t>𝑁</m:t>
                        </m:r>
                      </m:den>
                    </m:f>
                  </m:oMath>
                </a14:m>
                <a:r>
                  <a:rPr lang="en-US" altLang="zh-TW" sz="2800" dirty="0" smtClean="0"/>
                  <a:t>  </a:t>
                </a:r>
                <a:r>
                  <a:rPr lang="en-US" altLang="zh-TW" sz="2800" dirty="0"/>
                  <a:t>if unsure</a:t>
                </a:r>
              </a:p>
              <a:p>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0">
                <a:blip r:embed="rId2"/>
                <a:stretch>
                  <a:fillRect l="-963" t="-1375"/>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7380054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b="1" dirty="0">
                <a:solidFill>
                  <a:srgbClr val="00B050"/>
                </a:solidFill>
              </a:rPr>
              <a:t>錯誤分類的</a:t>
            </a:r>
            <a:r>
              <a:rPr lang="zh-TW" altLang="en-US" b="1" dirty="0">
                <a:solidFill>
                  <a:srgbClr val="C00000"/>
                </a:solidFill>
              </a:rPr>
              <a:t>機率</a:t>
            </a:r>
            <a:r>
              <a:rPr lang="en-US" altLang="zh-TW" b="1" dirty="0">
                <a:solidFill>
                  <a:srgbClr val="00B050"/>
                </a:solidFill>
              </a:rPr>
              <a:t>(The probability of misclassification)</a:t>
            </a:r>
            <a:endParaRPr lang="zh-TW" altLang="en-US" b="1" dirty="0">
              <a:solidFill>
                <a:srgbClr val="00B050"/>
              </a:solidFill>
            </a:endParaRPr>
          </a:p>
        </p:txBody>
      </p:sp>
      <p:sp>
        <p:nvSpPr>
          <p:cNvPr id="4" name="Rectangle 2"/>
          <p:cNvSpPr>
            <a:spLocks noChangeArrowheads="1"/>
          </p:cNvSpPr>
          <p:nvPr/>
        </p:nvSpPr>
        <p:spPr bwMode="auto">
          <a:xfrm>
            <a:off x="476920" y="2276871"/>
            <a:ext cx="119571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TW" altLang="en-US"/>
          </a:p>
        </p:txBody>
      </p:sp>
      <p:pic>
        <p:nvPicPr>
          <p:cNvPr id="7" name="圖片 6"/>
          <p:cNvPicPr>
            <a:picLocks noChangeAspect="1"/>
          </p:cNvPicPr>
          <p:nvPr/>
        </p:nvPicPr>
        <p:blipFill>
          <a:blip r:embed="rId2"/>
          <a:stretch>
            <a:fillRect/>
          </a:stretch>
        </p:blipFill>
        <p:spPr>
          <a:xfrm>
            <a:off x="611559" y="2060848"/>
            <a:ext cx="8062455" cy="3240360"/>
          </a:xfrm>
          <a:prstGeom prst="rect">
            <a:avLst/>
          </a:prstGeom>
        </p:spPr>
      </p:pic>
    </p:spTree>
    <p:extLst>
      <p:ext uri="{BB962C8B-B14F-4D97-AF65-F5344CB8AC3E}">
        <p14:creationId xmlns:p14="http://schemas.microsoft.com/office/powerpoint/2010/main" val="2282626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1" dirty="0" smtClean="0">
                <a:solidFill>
                  <a:srgbClr val="00B050"/>
                </a:solidFill>
              </a:rPr>
              <a:t>簡介</a:t>
            </a:r>
            <a:endParaRPr lang="zh-TW" altLang="en-US" b="1" dirty="0">
              <a:solidFill>
                <a:srgbClr val="00B050"/>
              </a:solidFill>
            </a:endParaRPr>
          </a:p>
        </p:txBody>
      </p:sp>
      <p:sp>
        <p:nvSpPr>
          <p:cNvPr id="3" name="內容版面配置區 2"/>
          <p:cNvSpPr>
            <a:spLocks noGrp="1"/>
          </p:cNvSpPr>
          <p:nvPr>
            <p:ph idx="1"/>
          </p:nvPr>
        </p:nvSpPr>
        <p:spPr/>
        <p:txBody>
          <a:bodyPr>
            <a:normAutofit/>
          </a:bodyPr>
          <a:lstStyle/>
          <a:p>
            <a:r>
              <a:rPr lang="zh-TW" altLang="en-US" sz="2800" b="1" dirty="0" smtClean="0">
                <a:latin typeface="+mj-ea"/>
                <a:ea typeface="+mj-ea"/>
              </a:rPr>
              <a:t>簡單</a:t>
            </a:r>
            <a:r>
              <a:rPr lang="zh-TW" altLang="en-US" sz="2800" b="1" dirty="0">
                <a:latin typeface="+mj-ea"/>
                <a:ea typeface="+mj-ea"/>
              </a:rPr>
              <a:t>來說</a:t>
            </a:r>
            <a:r>
              <a:rPr lang="zh-TW" altLang="en-US" sz="2800" b="1" dirty="0">
                <a:solidFill>
                  <a:srgbClr val="C00000"/>
                </a:solidFill>
                <a:latin typeface="+mj-ea"/>
                <a:ea typeface="+mj-ea"/>
              </a:rPr>
              <a:t>區別分析</a:t>
            </a:r>
            <a:r>
              <a:rPr lang="zh-TW" altLang="en-US" sz="2800" b="1" dirty="0">
                <a:latin typeface="+mj-ea"/>
                <a:ea typeface="+mj-ea"/>
              </a:rPr>
              <a:t>（</a:t>
            </a:r>
            <a:r>
              <a:rPr lang="en-US" altLang="zh-TW" sz="2800" b="1" dirty="0">
                <a:latin typeface="+mj-ea"/>
                <a:ea typeface="+mj-ea"/>
              </a:rPr>
              <a:t>discriminant </a:t>
            </a:r>
            <a:r>
              <a:rPr lang="en-US" altLang="zh-TW" sz="2800" b="1" dirty="0" smtClean="0">
                <a:latin typeface="+mj-ea"/>
                <a:ea typeface="+mj-ea"/>
              </a:rPr>
              <a:t>analysis</a:t>
            </a:r>
            <a:r>
              <a:rPr lang="zh-TW" altLang="en-US" sz="2800" b="1" dirty="0" smtClean="0">
                <a:latin typeface="+mj-ea"/>
                <a:ea typeface="+mj-ea"/>
              </a:rPr>
              <a:t>）</a:t>
            </a:r>
            <a:r>
              <a:rPr lang="zh-TW" altLang="en-US" sz="2800" b="1" dirty="0">
                <a:latin typeface="+mj-ea"/>
                <a:ea typeface="+mj-ea"/>
              </a:rPr>
              <a:t>就是用較有分辨能力的區別變數，建立區別函數（</a:t>
            </a:r>
            <a:r>
              <a:rPr lang="en-US" altLang="zh-TW" sz="2800" b="1" dirty="0">
                <a:latin typeface="+mj-ea"/>
                <a:ea typeface="+mj-ea"/>
              </a:rPr>
              <a:t>discriminant function</a:t>
            </a:r>
            <a:r>
              <a:rPr lang="zh-TW" altLang="en-US" sz="2800" b="1" dirty="0">
                <a:latin typeface="+mj-ea"/>
                <a:ea typeface="+mj-ea"/>
              </a:rPr>
              <a:t>），做為區別群體及分類新觀察值的依據的一種多變量分析的統計方法。</a:t>
            </a:r>
            <a:endParaRPr lang="zh-TW" altLang="en-US" sz="28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3427699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b="1" dirty="0">
                <a:solidFill>
                  <a:srgbClr val="00B050"/>
                </a:solidFill>
              </a:rPr>
              <a:t>錯誤分類的</a:t>
            </a:r>
            <a:r>
              <a:rPr lang="zh-TW" altLang="en-US" b="1" dirty="0">
                <a:solidFill>
                  <a:srgbClr val="C00000"/>
                </a:solidFill>
              </a:rPr>
              <a:t>機率</a:t>
            </a:r>
            <a:r>
              <a:rPr lang="en-US" altLang="zh-TW" b="1" dirty="0">
                <a:solidFill>
                  <a:srgbClr val="00B050"/>
                </a:solidFill>
              </a:rPr>
              <a:t>(The probability of misclassification)</a:t>
            </a:r>
            <a:endParaRPr lang="zh-TW" altLang="en-US" b="1" dirty="0">
              <a:solidFill>
                <a:srgbClr val="00B050"/>
              </a:solidFill>
            </a:endParaRPr>
          </a:p>
        </p:txBody>
      </p:sp>
      <p:sp>
        <p:nvSpPr>
          <p:cNvPr id="4" name="Rectangle 2"/>
          <p:cNvSpPr>
            <a:spLocks noChangeArrowheads="1"/>
          </p:cNvSpPr>
          <p:nvPr/>
        </p:nvSpPr>
        <p:spPr bwMode="auto">
          <a:xfrm>
            <a:off x="476920" y="2276871"/>
            <a:ext cx="119571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TW" altLang="en-US"/>
          </a:p>
        </p:txBody>
      </p:sp>
      <p:pic>
        <p:nvPicPr>
          <p:cNvPr id="5" name="圖片 4"/>
          <p:cNvPicPr>
            <a:picLocks noChangeAspect="1"/>
          </p:cNvPicPr>
          <p:nvPr/>
        </p:nvPicPr>
        <p:blipFill>
          <a:blip r:embed="rId2"/>
          <a:stretch>
            <a:fillRect/>
          </a:stretch>
        </p:blipFill>
        <p:spPr>
          <a:xfrm>
            <a:off x="35496" y="2263799"/>
            <a:ext cx="9036496" cy="3887518"/>
          </a:xfrm>
          <a:prstGeom prst="rect">
            <a:avLst/>
          </a:prstGeom>
        </p:spPr>
      </p:pic>
    </p:spTree>
    <p:extLst>
      <p:ext uri="{BB962C8B-B14F-4D97-AF65-F5344CB8AC3E}">
        <p14:creationId xmlns:p14="http://schemas.microsoft.com/office/powerpoint/2010/main" val="3005961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zh-TW" b="1" dirty="0">
                <a:solidFill>
                  <a:srgbClr val="00B050"/>
                </a:solidFill>
              </a:rPr>
              <a:t>錯誤分類的</a:t>
            </a:r>
            <a:r>
              <a:rPr lang="zh-TW" altLang="zh-TW" b="1" dirty="0">
                <a:solidFill>
                  <a:srgbClr val="C00000"/>
                </a:solidFill>
              </a:rPr>
              <a:t>成本</a:t>
            </a:r>
            <a:r>
              <a:rPr lang="en-US" altLang="zh-TW" b="1" dirty="0">
                <a:solidFill>
                  <a:srgbClr val="00B050"/>
                </a:solidFill>
              </a:rPr>
              <a:t>(The cost of misclassification)</a:t>
            </a:r>
            <a:endParaRPr lang="zh-TW" altLang="en-US" dirty="0">
              <a:solidFill>
                <a:srgbClr val="00B050"/>
              </a:solidFill>
            </a:endParaRPr>
          </a:p>
        </p:txBody>
      </p:sp>
      <p:pic>
        <p:nvPicPr>
          <p:cNvPr id="5" name="圖片 4"/>
          <p:cNvPicPr>
            <a:picLocks noChangeAspect="1"/>
          </p:cNvPicPr>
          <p:nvPr/>
        </p:nvPicPr>
        <p:blipFill>
          <a:blip r:embed="rId2"/>
          <a:stretch>
            <a:fillRect/>
          </a:stretch>
        </p:blipFill>
        <p:spPr>
          <a:xfrm>
            <a:off x="583208" y="2420888"/>
            <a:ext cx="8075240" cy="1849884"/>
          </a:xfrm>
          <a:prstGeom prst="rect">
            <a:avLst/>
          </a:prstGeom>
        </p:spPr>
      </p:pic>
    </p:spTree>
    <p:extLst>
      <p:ext uri="{BB962C8B-B14F-4D97-AF65-F5344CB8AC3E}">
        <p14:creationId xmlns:p14="http://schemas.microsoft.com/office/powerpoint/2010/main" val="34042750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zh-TW" b="1" dirty="0">
                <a:solidFill>
                  <a:srgbClr val="00B050"/>
                </a:solidFill>
              </a:rPr>
              <a:t>期望錯誤分類的成本 </a:t>
            </a:r>
            <a:r>
              <a:rPr lang="en-US" altLang="zh-TW" b="1" dirty="0">
                <a:solidFill>
                  <a:srgbClr val="00B050"/>
                </a:solidFill>
              </a:rPr>
              <a:t>(Expected cost of misclassification</a:t>
            </a:r>
            <a:r>
              <a:rPr lang="zh-TW" altLang="zh-TW" b="1" dirty="0">
                <a:solidFill>
                  <a:srgbClr val="00B050"/>
                </a:solidFill>
              </a:rPr>
              <a:t>；簡稱</a:t>
            </a:r>
            <a:r>
              <a:rPr lang="en-US" altLang="zh-TW" b="1" dirty="0">
                <a:solidFill>
                  <a:srgbClr val="00B050"/>
                </a:solidFill>
              </a:rPr>
              <a:t>ECM)</a:t>
            </a:r>
            <a:endParaRPr lang="zh-TW" altLang="en-US" dirty="0">
              <a:solidFill>
                <a:srgbClr val="00B050"/>
              </a:solidFill>
            </a:endParaRPr>
          </a:p>
        </p:txBody>
      </p:sp>
      <p:pic>
        <p:nvPicPr>
          <p:cNvPr id="5" name="圖片 4"/>
          <p:cNvPicPr>
            <a:picLocks noChangeAspect="1"/>
          </p:cNvPicPr>
          <p:nvPr/>
        </p:nvPicPr>
        <p:blipFill>
          <a:blip r:embed="rId2"/>
          <a:stretch>
            <a:fillRect/>
          </a:stretch>
        </p:blipFill>
        <p:spPr>
          <a:xfrm>
            <a:off x="611560" y="1844824"/>
            <a:ext cx="7989021" cy="4320480"/>
          </a:xfrm>
          <a:prstGeom prst="rect">
            <a:avLst/>
          </a:prstGeom>
        </p:spPr>
      </p:pic>
    </p:spTree>
    <p:extLst>
      <p:ext uri="{BB962C8B-B14F-4D97-AF65-F5344CB8AC3E}">
        <p14:creationId xmlns:p14="http://schemas.microsoft.com/office/powerpoint/2010/main" val="12673112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b="1" dirty="0">
                <a:solidFill>
                  <a:srgbClr val="00B050"/>
                </a:solidFill>
              </a:rPr>
              <a:t>後驗機率</a:t>
            </a:r>
            <a:r>
              <a:rPr lang="en-US" altLang="zh-TW" b="1" dirty="0">
                <a:solidFill>
                  <a:srgbClr val="00B050"/>
                </a:solidFill>
              </a:rPr>
              <a:t>(Posterior Probability)</a:t>
            </a:r>
            <a:endParaRPr lang="zh-TW" altLang="en-US" dirty="0">
              <a:solidFill>
                <a:srgbClr val="00B050"/>
              </a:solidFill>
            </a:endParaRPr>
          </a:p>
        </p:txBody>
      </p:sp>
      <p:pic>
        <p:nvPicPr>
          <p:cNvPr id="4" name="圖片 3"/>
          <p:cNvPicPr>
            <a:picLocks noChangeAspect="1"/>
          </p:cNvPicPr>
          <p:nvPr/>
        </p:nvPicPr>
        <p:blipFill>
          <a:blip r:embed="rId2"/>
          <a:stretch>
            <a:fillRect/>
          </a:stretch>
        </p:blipFill>
        <p:spPr>
          <a:xfrm>
            <a:off x="611560" y="1916832"/>
            <a:ext cx="8031978" cy="2304256"/>
          </a:xfrm>
          <a:prstGeom prst="rect">
            <a:avLst/>
          </a:prstGeom>
        </p:spPr>
      </p:pic>
    </p:spTree>
    <p:extLst>
      <p:ext uri="{BB962C8B-B14F-4D97-AF65-F5344CB8AC3E}">
        <p14:creationId xmlns:p14="http://schemas.microsoft.com/office/powerpoint/2010/main" val="24306444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fontScale="90000"/>
          </a:bodyPr>
          <a:lstStyle/>
          <a:p>
            <a:r>
              <a:rPr lang="zh-TW" altLang="zh-TW" b="1" dirty="0">
                <a:solidFill>
                  <a:srgbClr val="00B050"/>
                </a:solidFill>
              </a:rPr>
              <a:t>法則</a:t>
            </a:r>
            <a:r>
              <a:rPr lang="en-US" altLang="zh-TW" b="1" dirty="0">
                <a:solidFill>
                  <a:srgbClr val="00B050"/>
                </a:solidFill>
              </a:rPr>
              <a:t>1</a:t>
            </a:r>
            <a:r>
              <a:rPr lang="zh-TW" altLang="zh-TW" b="1" dirty="0">
                <a:solidFill>
                  <a:srgbClr val="00B050"/>
                </a:solidFill>
              </a:rPr>
              <a:t>：最小</a:t>
            </a:r>
            <a:r>
              <a:rPr lang="en-US" altLang="zh-TW" b="1" dirty="0">
                <a:solidFill>
                  <a:srgbClr val="00B050"/>
                </a:solidFill>
              </a:rPr>
              <a:t>ECM</a:t>
            </a:r>
            <a:r>
              <a:rPr lang="zh-TW" altLang="zh-TW" b="1" dirty="0">
                <a:solidFill>
                  <a:srgbClr val="00B050"/>
                </a:solidFill>
              </a:rPr>
              <a:t>分類法則</a:t>
            </a:r>
            <a:r>
              <a:rPr lang="en-US" altLang="zh-TW" b="1" dirty="0">
                <a:solidFill>
                  <a:srgbClr val="00B050"/>
                </a:solidFill>
              </a:rPr>
              <a:t>(Minimum ECM classification rule</a:t>
            </a:r>
            <a:r>
              <a:rPr lang="en-US" altLang="zh-TW" b="1" dirty="0" smtClean="0">
                <a:solidFill>
                  <a:srgbClr val="00B050"/>
                </a:solidFill>
              </a:rPr>
              <a:t>)</a:t>
            </a:r>
            <a:endParaRPr lang="zh-TW" altLang="en-US" dirty="0">
              <a:solidFill>
                <a:srgbClr val="00B050"/>
              </a:solidFill>
            </a:endParaRPr>
          </a:p>
        </p:txBody>
      </p:sp>
      <p:pic>
        <p:nvPicPr>
          <p:cNvPr id="5" name="圖片 4"/>
          <p:cNvPicPr>
            <a:picLocks noChangeAspect="1"/>
          </p:cNvPicPr>
          <p:nvPr/>
        </p:nvPicPr>
        <p:blipFill>
          <a:blip r:embed="rId2"/>
          <a:stretch>
            <a:fillRect/>
          </a:stretch>
        </p:blipFill>
        <p:spPr>
          <a:xfrm>
            <a:off x="611559" y="2204864"/>
            <a:ext cx="7874767" cy="2160240"/>
          </a:xfrm>
          <a:prstGeom prst="rect">
            <a:avLst/>
          </a:prstGeom>
        </p:spPr>
      </p:pic>
      <p:sp>
        <p:nvSpPr>
          <p:cNvPr id="6" name="矩形 5"/>
          <p:cNvSpPr/>
          <p:nvPr/>
        </p:nvSpPr>
        <p:spPr>
          <a:xfrm>
            <a:off x="1115616" y="2132856"/>
            <a:ext cx="6768752" cy="93610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noFill/>
            </a:endParaRPr>
          </a:p>
        </p:txBody>
      </p:sp>
    </p:spTree>
    <p:extLst>
      <p:ext uri="{BB962C8B-B14F-4D97-AF65-F5344CB8AC3E}">
        <p14:creationId xmlns:p14="http://schemas.microsoft.com/office/powerpoint/2010/main" val="1857304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620688"/>
            <a:ext cx="8229600" cy="1440160"/>
          </a:xfrm>
        </p:spPr>
        <p:txBody>
          <a:bodyPr>
            <a:noAutofit/>
          </a:bodyPr>
          <a:lstStyle/>
          <a:p>
            <a:r>
              <a:rPr lang="zh-TW" altLang="zh-TW" sz="3200" b="1" dirty="0">
                <a:solidFill>
                  <a:srgbClr val="00B050"/>
                </a:solidFill>
              </a:rPr>
              <a:t>法則</a:t>
            </a:r>
            <a:r>
              <a:rPr lang="en-US" altLang="zh-TW" sz="3200" b="1" dirty="0">
                <a:solidFill>
                  <a:srgbClr val="00B050"/>
                </a:solidFill>
              </a:rPr>
              <a:t>2</a:t>
            </a:r>
            <a:r>
              <a:rPr lang="zh-TW" altLang="zh-TW" sz="3200" b="1" dirty="0">
                <a:solidFill>
                  <a:srgbClr val="00B050"/>
                </a:solidFill>
              </a:rPr>
              <a:t>：錯誤分類成本相等的最小</a:t>
            </a:r>
            <a:r>
              <a:rPr lang="en-US" altLang="zh-TW" sz="3200" b="1" dirty="0">
                <a:solidFill>
                  <a:srgbClr val="00B050"/>
                </a:solidFill>
              </a:rPr>
              <a:t>ECM</a:t>
            </a:r>
            <a:r>
              <a:rPr lang="zh-TW" altLang="zh-TW" sz="3200" b="1" dirty="0">
                <a:solidFill>
                  <a:srgbClr val="00B050"/>
                </a:solidFill>
              </a:rPr>
              <a:t>分類成本</a:t>
            </a:r>
            <a:r>
              <a:rPr lang="en-US" altLang="zh-TW" sz="3200" b="1" dirty="0">
                <a:solidFill>
                  <a:srgbClr val="00B050"/>
                </a:solidFill>
              </a:rPr>
              <a:t>(Minimum ECM classification rule when equal</a:t>
            </a:r>
            <a:r>
              <a:rPr lang="en-US" altLang="zh-TW" sz="3200" dirty="0">
                <a:solidFill>
                  <a:srgbClr val="00B050"/>
                </a:solidFill>
              </a:rPr>
              <a:t> </a:t>
            </a:r>
            <a:r>
              <a:rPr lang="en-US" altLang="zh-TW" sz="3200" b="1" dirty="0">
                <a:solidFill>
                  <a:srgbClr val="00B050"/>
                </a:solidFill>
              </a:rPr>
              <a:t>misclassification cost)</a:t>
            </a:r>
            <a:endParaRPr lang="zh-TW" altLang="en-US" sz="3200" dirty="0">
              <a:solidFill>
                <a:srgbClr val="00B050"/>
              </a:solidFill>
            </a:endParaRPr>
          </a:p>
        </p:txBody>
      </p:sp>
      <p:pic>
        <p:nvPicPr>
          <p:cNvPr id="3" name="圖片 2"/>
          <p:cNvPicPr>
            <a:picLocks noChangeAspect="1"/>
          </p:cNvPicPr>
          <p:nvPr/>
        </p:nvPicPr>
        <p:blipFill>
          <a:blip r:embed="rId2"/>
          <a:stretch>
            <a:fillRect/>
          </a:stretch>
        </p:blipFill>
        <p:spPr>
          <a:xfrm>
            <a:off x="683568" y="2326299"/>
            <a:ext cx="7048500" cy="4514850"/>
          </a:xfrm>
          <a:prstGeom prst="rect">
            <a:avLst/>
          </a:prstGeom>
        </p:spPr>
      </p:pic>
      <p:sp>
        <p:nvSpPr>
          <p:cNvPr id="4" name="矩形 3"/>
          <p:cNvSpPr/>
          <p:nvPr/>
        </p:nvSpPr>
        <p:spPr>
          <a:xfrm>
            <a:off x="1115616" y="2132856"/>
            <a:ext cx="6768752" cy="64807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noFill/>
            </a:endParaRPr>
          </a:p>
        </p:txBody>
      </p:sp>
    </p:spTree>
    <p:extLst>
      <p:ext uri="{BB962C8B-B14F-4D97-AF65-F5344CB8AC3E}">
        <p14:creationId xmlns:p14="http://schemas.microsoft.com/office/powerpoint/2010/main" val="23728723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zh-TW" b="1" dirty="0">
                <a:solidFill>
                  <a:srgbClr val="00B050"/>
                </a:solidFill>
              </a:rPr>
              <a:t>法則</a:t>
            </a:r>
            <a:r>
              <a:rPr lang="en-US" altLang="zh-TW" b="1" dirty="0">
                <a:solidFill>
                  <a:srgbClr val="00B050"/>
                </a:solidFill>
              </a:rPr>
              <a:t>3</a:t>
            </a:r>
            <a:r>
              <a:rPr lang="zh-TW" altLang="zh-TW" b="1" dirty="0">
                <a:solidFill>
                  <a:srgbClr val="00B050"/>
                </a:solidFill>
              </a:rPr>
              <a:t>：最大後驗機率法則</a:t>
            </a:r>
            <a:r>
              <a:rPr lang="en-US" altLang="zh-TW" b="1" dirty="0">
                <a:solidFill>
                  <a:srgbClr val="00B050"/>
                </a:solidFill>
              </a:rPr>
              <a:t>(Maximum posterior probability rule)</a:t>
            </a:r>
            <a:endParaRPr lang="zh-TW" altLang="en-US" dirty="0">
              <a:solidFill>
                <a:srgbClr val="00B050"/>
              </a:solidFill>
            </a:endParaRPr>
          </a:p>
        </p:txBody>
      </p:sp>
      <p:pic>
        <p:nvPicPr>
          <p:cNvPr id="3" name="圖片 2"/>
          <p:cNvPicPr>
            <a:picLocks noChangeAspect="1"/>
          </p:cNvPicPr>
          <p:nvPr/>
        </p:nvPicPr>
        <p:blipFill>
          <a:blip r:embed="rId2"/>
          <a:stretch>
            <a:fillRect/>
          </a:stretch>
        </p:blipFill>
        <p:spPr>
          <a:xfrm>
            <a:off x="683568" y="1916832"/>
            <a:ext cx="7503072" cy="4536504"/>
          </a:xfrm>
          <a:prstGeom prst="rect">
            <a:avLst/>
          </a:prstGeom>
        </p:spPr>
      </p:pic>
      <p:sp>
        <p:nvSpPr>
          <p:cNvPr id="4" name="矩形 3"/>
          <p:cNvSpPr/>
          <p:nvPr/>
        </p:nvSpPr>
        <p:spPr>
          <a:xfrm>
            <a:off x="1115616" y="1700808"/>
            <a:ext cx="6768752" cy="64807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noFill/>
            </a:endParaRPr>
          </a:p>
        </p:txBody>
      </p:sp>
    </p:spTree>
    <p:extLst>
      <p:ext uri="{BB962C8B-B14F-4D97-AF65-F5344CB8AC3E}">
        <p14:creationId xmlns:p14="http://schemas.microsoft.com/office/powerpoint/2010/main" val="41353102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00B050"/>
                </a:solidFill>
              </a:rPr>
              <a:t>例題</a:t>
            </a:r>
            <a:endParaRPr lang="zh-TW" altLang="en-US" b="1" dirty="0">
              <a:solidFill>
                <a:srgbClr val="00B050"/>
              </a:solidFill>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1" y="1628800"/>
            <a:ext cx="8076425" cy="4752528"/>
          </a:xfrm>
          <a:prstGeom prst="rect">
            <a:avLst/>
          </a:prstGeom>
        </p:spPr>
      </p:pic>
    </p:spTree>
    <p:extLst>
      <p:ext uri="{BB962C8B-B14F-4D97-AF65-F5344CB8AC3E}">
        <p14:creationId xmlns:p14="http://schemas.microsoft.com/office/powerpoint/2010/main" val="9511130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b="1" dirty="0">
                <a:solidFill>
                  <a:srgbClr val="00B050"/>
                </a:solidFill>
              </a:rPr>
              <a:t>法則</a:t>
            </a:r>
            <a:r>
              <a:rPr lang="en-US" altLang="zh-TW" b="1" dirty="0">
                <a:solidFill>
                  <a:srgbClr val="00B050"/>
                </a:solidFill>
              </a:rPr>
              <a:t>1</a:t>
            </a:r>
            <a:r>
              <a:rPr lang="zh-TW" altLang="zh-TW" b="1" dirty="0">
                <a:solidFill>
                  <a:srgbClr val="00B050"/>
                </a:solidFill>
              </a:rPr>
              <a:t>：最小</a:t>
            </a:r>
            <a:r>
              <a:rPr lang="en-US" altLang="zh-TW" b="1" dirty="0">
                <a:solidFill>
                  <a:srgbClr val="00B050"/>
                </a:solidFill>
              </a:rPr>
              <a:t>ECM</a:t>
            </a:r>
            <a:r>
              <a:rPr lang="zh-TW" altLang="zh-TW" b="1" dirty="0">
                <a:solidFill>
                  <a:srgbClr val="00B050"/>
                </a:solidFill>
              </a:rPr>
              <a:t>分類法則</a:t>
            </a:r>
            <a:endParaRPr lang="zh-TW" altLang="en-US" dirty="0"/>
          </a:p>
        </p:txBody>
      </p:sp>
      <p:pic>
        <p:nvPicPr>
          <p:cNvPr id="3" name="圖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804" y="1772816"/>
            <a:ext cx="8303585" cy="4320480"/>
          </a:xfrm>
          <a:prstGeom prst="rect">
            <a:avLst/>
          </a:prstGeom>
        </p:spPr>
      </p:pic>
      <p:sp>
        <p:nvSpPr>
          <p:cNvPr id="4" name="文字方塊 3"/>
          <p:cNvSpPr txBox="1"/>
          <p:nvPr/>
        </p:nvSpPr>
        <p:spPr>
          <a:xfrm>
            <a:off x="539552" y="6111279"/>
            <a:ext cx="4733988" cy="461665"/>
          </a:xfrm>
          <a:prstGeom prst="rect">
            <a:avLst/>
          </a:prstGeom>
          <a:noFill/>
        </p:spPr>
        <p:txBody>
          <a:bodyPr wrap="none" rtlCol="0">
            <a:spAutoFit/>
          </a:bodyPr>
          <a:lstStyle/>
          <a:p>
            <a:r>
              <a:rPr lang="zh-TW" altLang="en-US" sz="2400" b="1" dirty="0" smtClean="0">
                <a:solidFill>
                  <a:srgbClr val="C00000"/>
                </a:solidFill>
              </a:rPr>
              <a:t>期望錯誤分類到第</a:t>
            </a:r>
            <a:r>
              <a:rPr lang="en-US" altLang="zh-TW" sz="2400" b="1" dirty="0" smtClean="0">
                <a:solidFill>
                  <a:srgbClr val="C00000"/>
                </a:solidFill>
              </a:rPr>
              <a:t>2</a:t>
            </a:r>
            <a:r>
              <a:rPr lang="zh-TW" altLang="en-US" sz="2400" b="1" dirty="0" smtClean="0">
                <a:solidFill>
                  <a:srgbClr val="C00000"/>
                </a:solidFill>
              </a:rPr>
              <a:t>組的</a:t>
            </a:r>
            <a:r>
              <a:rPr lang="en-US" altLang="zh-TW" sz="2400" b="1" dirty="0" smtClean="0">
                <a:solidFill>
                  <a:srgbClr val="C00000"/>
                </a:solidFill>
              </a:rPr>
              <a:t>ECM</a:t>
            </a:r>
            <a:r>
              <a:rPr lang="zh-TW" altLang="en-US" sz="2400" b="1" dirty="0" smtClean="0">
                <a:solidFill>
                  <a:srgbClr val="C00000"/>
                </a:solidFill>
              </a:rPr>
              <a:t>最小</a:t>
            </a:r>
            <a:endParaRPr lang="zh-TW" altLang="en-US" sz="2400" b="1" dirty="0">
              <a:solidFill>
                <a:srgbClr val="C00000"/>
              </a:solidFill>
            </a:endParaRPr>
          </a:p>
        </p:txBody>
      </p:sp>
    </p:spTree>
    <p:extLst>
      <p:ext uri="{BB962C8B-B14F-4D97-AF65-F5344CB8AC3E}">
        <p14:creationId xmlns:p14="http://schemas.microsoft.com/office/powerpoint/2010/main" val="20557306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zh-TW" b="1" dirty="0">
                <a:solidFill>
                  <a:srgbClr val="00B050"/>
                </a:solidFill>
              </a:rPr>
              <a:t>法則</a:t>
            </a:r>
            <a:r>
              <a:rPr lang="en-US" altLang="zh-TW" b="1" dirty="0">
                <a:solidFill>
                  <a:srgbClr val="00B050"/>
                </a:solidFill>
              </a:rPr>
              <a:t>2</a:t>
            </a:r>
            <a:r>
              <a:rPr lang="zh-TW" altLang="zh-TW" b="1" dirty="0">
                <a:solidFill>
                  <a:srgbClr val="00B050"/>
                </a:solidFill>
              </a:rPr>
              <a:t>：錯誤分類成本相等的最小</a:t>
            </a:r>
            <a:r>
              <a:rPr lang="en-US" altLang="zh-TW" b="1" dirty="0">
                <a:solidFill>
                  <a:srgbClr val="00B050"/>
                </a:solidFill>
              </a:rPr>
              <a:t>ECM</a:t>
            </a:r>
            <a:r>
              <a:rPr lang="zh-TW" altLang="zh-TW" b="1" dirty="0">
                <a:solidFill>
                  <a:srgbClr val="00B050"/>
                </a:solidFill>
              </a:rPr>
              <a:t>分類成本</a:t>
            </a:r>
            <a:endParaRPr lang="zh-TW" altLang="en-US" dirty="0"/>
          </a:p>
        </p:txBody>
      </p:sp>
      <p:pic>
        <p:nvPicPr>
          <p:cNvPr id="3" name="圖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988840"/>
            <a:ext cx="8092006" cy="2592288"/>
          </a:xfrm>
          <a:prstGeom prst="rect">
            <a:avLst/>
          </a:prstGeom>
        </p:spPr>
      </p:pic>
    </p:spTree>
    <p:extLst>
      <p:ext uri="{BB962C8B-B14F-4D97-AF65-F5344CB8AC3E}">
        <p14:creationId xmlns:p14="http://schemas.microsoft.com/office/powerpoint/2010/main" val="3818221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00B050"/>
                </a:solidFill>
              </a:rPr>
              <a:t>例題</a:t>
            </a:r>
            <a:endParaRPr lang="zh-TW" altLang="en-US" b="1" dirty="0">
              <a:solidFill>
                <a:srgbClr val="00B050"/>
              </a:solidFill>
            </a:endParaRPr>
          </a:p>
        </p:txBody>
      </p:sp>
      <p:sp>
        <p:nvSpPr>
          <p:cNvPr id="3" name="內容版面配置區 2"/>
          <p:cNvSpPr>
            <a:spLocks noGrp="1"/>
          </p:cNvSpPr>
          <p:nvPr>
            <p:ph idx="1"/>
          </p:nvPr>
        </p:nvSpPr>
        <p:spPr/>
        <p:txBody>
          <a:bodyPr/>
          <a:lstStyle/>
          <a:p>
            <a:r>
              <a:rPr lang="en-US" altLang="zh-TW" dirty="0" smtClean="0"/>
              <a:t>Given </a:t>
            </a:r>
            <a:r>
              <a:rPr lang="en-US" altLang="zh-TW" dirty="0"/>
              <a:t>satellite photos, identify crop type.</a:t>
            </a:r>
            <a:endParaRPr lang="zh-TW" altLang="zh-TW" dirty="0"/>
          </a:p>
          <a:p>
            <a:r>
              <a:rPr lang="zh-TW" altLang="en-US" dirty="0"/>
              <a:t>衛星和機載圖像</a:t>
            </a:r>
            <a:r>
              <a:rPr lang="zh-TW" altLang="en-US" dirty="0" smtClean="0"/>
              <a:t>用來作為映射工具對作物進行分類，</a:t>
            </a:r>
            <a:r>
              <a:rPr lang="zh-TW" altLang="en-US" dirty="0"/>
              <a:t>檢查他們的健康和生存能力，並</a:t>
            </a:r>
            <a:r>
              <a:rPr lang="zh-TW" altLang="en-US" dirty="0" smtClean="0"/>
              <a:t>監督耕作</a:t>
            </a:r>
            <a:r>
              <a:rPr lang="zh-TW" altLang="en-US" dirty="0"/>
              <a:t>方法</a:t>
            </a:r>
          </a:p>
        </p:txBody>
      </p:sp>
      <p:pic>
        <p:nvPicPr>
          <p:cNvPr id="1030" name="Picture 6" descr="Image of agricultural fiel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068960"/>
            <a:ext cx="3191272" cy="3191272"/>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4030824" y="5445224"/>
            <a:ext cx="4572000" cy="1200329"/>
          </a:xfrm>
          <a:prstGeom prst="rect">
            <a:avLst/>
          </a:prstGeom>
        </p:spPr>
        <p:txBody>
          <a:bodyPr>
            <a:spAutoFit/>
          </a:bodyPr>
          <a:lstStyle/>
          <a:p>
            <a:r>
              <a:rPr lang="en-US" altLang="zh-TW" dirty="0"/>
              <a:t>http://www.nrcan.gc.ca/earth-sciences/geomatics/satellite-imagery-air-photos/satellite-imagery-products/educational-resources/9367</a:t>
            </a:r>
            <a:endParaRPr lang="zh-TW" altLang="en-US" dirty="0"/>
          </a:p>
        </p:txBody>
      </p:sp>
    </p:spTree>
    <p:extLst>
      <p:ext uri="{BB962C8B-B14F-4D97-AF65-F5344CB8AC3E}">
        <p14:creationId xmlns:p14="http://schemas.microsoft.com/office/powerpoint/2010/main" val="37755655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b="1" dirty="0">
                <a:solidFill>
                  <a:srgbClr val="00B050"/>
                </a:solidFill>
              </a:rPr>
              <a:t>法則</a:t>
            </a:r>
            <a:r>
              <a:rPr lang="en-US" altLang="zh-TW" b="1" dirty="0">
                <a:solidFill>
                  <a:srgbClr val="00B050"/>
                </a:solidFill>
              </a:rPr>
              <a:t>3</a:t>
            </a:r>
            <a:r>
              <a:rPr lang="zh-TW" altLang="zh-TW" b="1" dirty="0">
                <a:solidFill>
                  <a:srgbClr val="00B050"/>
                </a:solidFill>
              </a:rPr>
              <a:t>：最大後驗機率法則</a:t>
            </a:r>
            <a:endParaRPr lang="zh-TW" altLang="en-US" dirty="0"/>
          </a:p>
        </p:txBody>
      </p:sp>
      <p:pic>
        <p:nvPicPr>
          <p:cNvPr id="3" name="圖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555" y="1628800"/>
            <a:ext cx="8002792" cy="4806693"/>
          </a:xfrm>
          <a:prstGeom prst="rect">
            <a:avLst/>
          </a:prstGeom>
        </p:spPr>
      </p:pic>
    </p:spTree>
    <p:extLst>
      <p:ext uri="{BB962C8B-B14F-4D97-AF65-F5344CB8AC3E}">
        <p14:creationId xmlns:p14="http://schemas.microsoft.com/office/powerpoint/2010/main" val="29182398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zh-TW" b="1" dirty="0" smtClean="0">
                <a:solidFill>
                  <a:srgbClr val="00B050"/>
                </a:solidFill>
              </a:rPr>
              <a:t>線性區別法</a:t>
            </a:r>
            <a:r>
              <a:rPr lang="en-US" altLang="zh-TW" b="1" dirty="0" smtClean="0">
                <a:solidFill>
                  <a:srgbClr val="00B050"/>
                </a:solidFill>
              </a:rPr>
              <a:t>(LDA)</a:t>
            </a:r>
            <a:endParaRPr lang="zh-TW" altLang="en-US" dirty="0">
              <a:solidFill>
                <a:srgbClr val="00B050"/>
              </a:solidFill>
            </a:endParaRPr>
          </a:p>
        </p:txBody>
      </p:sp>
      <p:pic>
        <p:nvPicPr>
          <p:cNvPr id="4" name="圖片 3"/>
          <p:cNvPicPr>
            <a:picLocks noChangeAspect="1"/>
          </p:cNvPicPr>
          <p:nvPr/>
        </p:nvPicPr>
        <p:blipFill>
          <a:blip r:embed="rId2"/>
          <a:stretch>
            <a:fillRect/>
          </a:stretch>
        </p:blipFill>
        <p:spPr>
          <a:xfrm>
            <a:off x="611560" y="1412776"/>
            <a:ext cx="7704856" cy="5146927"/>
          </a:xfrm>
          <a:prstGeom prst="rect">
            <a:avLst/>
          </a:prstGeom>
        </p:spPr>
      </p:pic>
    </p:spTree>
    <p:extLst>
      <p:ext uri="{BB962C8B-B14F-4D97-AF65-F5344CB8AC3E}">
        <p14:creationId xmlns:p14="http://schemas.microsoft.com/office/powerpoint/2010/main" val="38348395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stretch>
            <a:fillRect/>
          </a:stretch>
        </p:blipFill>
        <p:spPr>
          <a:xfrm>
            <a:off x="467544" y="764703"/>
            <a:ext cx="7632848" cy="5782461"/>
          </a:xfrm>
          <a:prstGeom prst="rect">
            <a:avLst/>
          </a:prstGeom>
        </p:spPr>
      </p:pic>
    </p:spTree>
    <p:extLst>
      <p:ext uri="{BB962C8B-B14F-4D97-AF65-F5344CB8AC3E}">
        <p14:creationId xmlns:p14="http://schemas.microsoft.com/office/powerpoint/2010/main" val="13545948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stretch>
            <a:fillRect/>
          </a:stretch>
        </p:blipFill>
        <p:spPr>
          <a:xfrm>
            <a:off x="467544" y="836712"/>
            <a:ext cx="8361677" cy="2520280"/>
          </a:xfrm>
          <a:prstGeom prst="rect">
            <a:avLst/>
          </a:prstGeom>
        </p:spPr>
      </p:pic>
      <p:sp>
        <p:nvSpPr>
          <p:cNvPr id="5" name="橢圓 4"/>
          <p:cNvSpPr/>
          <p:nvPr/>
        </p:nvSpPr>
        <p:spPr>
          <a:xfrm>
            <a:off x="2987824" y="2621757"/>
            <a:ext cx="288032" cy="43204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6" name="文字方塊 5"/>
              <p:cNvSpPr txBox="1"/>
              <p:nvPr/>
            </p:nvSpPr>
            <p:spPr>
              <a:xfrm>
                <a:off x="2051720" y="3661280"/>
                <a:ext cx="4778872" cy="1217769"/>
              </a:xfrm>
              <a:prstGeom prst="rect">
                <a:avLst/>
              </a:prstGeom>
              <a:noFill/>
            </p:spPr>
            <p:txBody>
              <a:bodyPr wrap="none" rtlCol="0">
                <a:spAutoFit/>
              </a:bodyPr>
              <a:lstStyle/>
              <a:p>
                <a:r>
                  <a:rPr lang="zh-TW" altLang="en-US" sz="2400" dirty="0" smtClean="0">
                    <a:latin typeface="標楷體" panose="03000509000000000000" pitchFamily="65" charset="-120"/>
                    <a:ea typeface="標楷體" panose="03000509000000000000" pitchFamily="65" charset="-120"/>
                  </a:rPr>
                  <a:t>是</a:t>
                </a:r>
                <a14:m>
                  <m:oMath xmlns:m="http://schemas.openxmlformats.org/officeDocument/2006/math">
                    <m:sSub>
                      <m:sSubPr>
                        <m:ctrlPr>
                          <a:rPr lang="en-US" altLang="zh-TW" sz="2400" i="1" smtClean="0">
                            <a:latin typeface="Cambria Math" panose="02040503050406030204" pitchFamily="18" charset="0"/>
                          </a:rPr>
                        </m:ctrlPr>
                      </m:sSubPr>
                      <m:e>
                        <m:bar>
                          <m:barPr>
                            <m:ctrlPr>
                              <a:rPr lang="en-US" altLang="zh-TW" sz="2400" i="1" smtClean="0">
                                <a:latin typeface="Cambria Math" panose="02040503050406030204" pitchFamily="18" charset="0"/>
                              </a:rPr>
                            </m:ctrlPr>
                          </m:barPr>
                          <m:e>
                            <m:r>
                              <a:rPr lang="en-US" altLang="zh-TW" sz="2400" b="0" i="1" smtClean="0">
                                <a:latin typeface="Cambria Math" panose="02040503050406030204" pitchFamily="18" charset="0"/>
                              </a:rPr>
                              <m:t>𝑥</m:t>
                            </m:r>
                          </m:e>
                        </m:bar>
                      </m:e>
                      <m:sub>
                        <m:r>
                          <a:rPr lang="en-US" altLang="zh-TW" sz="2400" b="0" i="1" smtClean="0">
                            <a:latin typeface="Cambria Math" panose="02040503050406030204" pitchFamily="18" charset="0"/>
                          </a:rPr>
                          <m:t>0</m:t>
                        </m:r>
                      </m:sub>
                    </m:sSub>
                  </m:oMath>
                </a14:m>
                <a:r>
                  <a:rPr lang="zh-TW" altLang="en-US" sz="2400" dirty="0" smtClean="0">
                    <a:latin typeface="標楷體" panose="03000509000000000000" pitchFamily="65" charset="-120"/>
                    <a:ea typeface="標楷體" panose="03000509000000000000" pitchFamily="65" charset="-120"/>
                  </a:rPr>
                  <a:t>的線性函數</a:t>
                </a:r>
                <a:r>
                  <a:rPr lang="en-US" altLang="zh-TW" sz="2400" dirty="0" smtClean="0">
                    <a:latin typeface="標楷體" panose="03000509000000000000" pitchFamily="65" charset="-120"/>
                    <a:ea typeface="標楷體" panose="03000509000000000000" pitchFamily="65" charset="-120"/>
                  </a:rPr>
                  <a:t>, </a:t>
                </a:r>
              </a:p>
              <a:p>
                <a:r>
                  <a:rPr lang="zh-TW" altLang="en-US" sz="2400" dirty="0" smtClean="0">
                    <a:latin typeface="標楷體" panose="03000509000000000000" pitchFamily="65" charset="-120"/>
                    <a:ea typeface="標楷體" panose="03000509000000000000" pitchFamily="65" charset="-120"/>
                  </a:rPr>
                  <a:t>稱為線性區別函數</a:t>
                </a:r>
                <a:endParaRPr lang="en-US" altLang="zh-TW" sz="2400" dirty="0" smtClean="0">
                  <a:latin typeface="標楷體" panose="03000509000000000000" pitchFamily="65" charset="-120"/>
                  <a:ea typeface="標楷體" panose="03000509000000000000" pitchFamily="65" charset="-120"/>
                </a:endParaRPr>
              </a:p>
              <a:p>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(Linear Discriminant Function, LDF)</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p:txBody>
          </p:sp>
        </mc:Choice>
        <mc:Fallback xmlns="">
          <p:sp>
            <p:nvSpPr>
              <p:cNvPr id="6" name="文字方塊 5"/>
              <p:cNvSpPr txBox="1">
                <a:spLocks noRot="1" noChangeAspect="1" noMove="1" noResize="1" noEditPoints="1" noAdjustHandles="1" noChangeArrowheads="1" noChangeShapeType="1" noTextEdit="1"/>
              </p:cNvSpPr>
              <p:nvPr/>
            </p:nvSpPr>
            <p:spPr>
              <a:xfrm>
                <a:off x="2051720" y="3661280"/>
                <a:ext cx="4778872" cy="1217769"/>
              </a:xfrm>
              <a:prstGeom prst="rect">
                <a:avLst/>
              </a:prstGeom>
              <a:blipFill rotWithShape="0">
                <a:blip r:embed="rId3"/>
                <a:stretch>
                  <a:fillRect l="-2041" t="-4020" r="-765" b="-11055"/>
                </a:stretch>
              </a:blipFill>
            </p:spPr>
            <p:txBody>
              <a:bodyPr/>
              <a:lstStyle/>
              <a:p>
                <a:r>
                  <a:rPr lang="zh-TW" altLang="en-US">
                    <a:noFill/>
                  </a:rPr>
                  <a:t> </a:t>
                </a:r>
              </a:p>
            </p:txBody>
          </p:sp>
        </mc:Fallback>
      </mc:AlternateContent>
      <p:sp>
        <p:nvSpPr>
          <p:cNvPr id="7" name="左大括弧 6"/>
          <p:cNvSpPr/>
          <p:nvPr/>
        </p:nvSpPr>
        <p:spPr>
          <a:xfrm rot="16200000">
            <a:off x="3620482" y="990977"/>
            <a:ext cx="587496" cy="4733131"/>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Tree>
    <p:extLst>
      <p:ext uri="{BB962C8B-B14F-4D97-AF65-F5344CB8AC3E}">
        <p14:creationId xmlns:p14="http://schemas.microsoft.com/office/powerpoint/2010/main" val="34451323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stretch>
            <a:fillRect/>
          </a:stretch>
        </p:blipFill>
        <p:spPr>
          <a:xfrm>
            <a:off x="535280" y="836712"/>
            <a:ext cx="8073439" cy="1296144"/>
          </a:xfrm>
          <a:prstGeom prst="rect">
            <a:avLst/>
          </a:prstGeom>
        </p:spPr>
      </p:pic>
      <p:pic>
        <p:nvPicPr>
          <p:cNvPr id="4" name="圖片 3"/>
          <p:cNvPicPr>
            <a:picLocks noChangeAspect="1"/>
          </p:cNvPicPr>
          <p:nvPr/>
        </p:nvPicPr>
        <p:blipFill>
          <a:blip r:embed="rId3"/>
          <a:stretch>
            <a:fillRect/>
          </a:stretch>
        </p:blipFill>
        <p:spPr>
          <a:xfrm>
            <a:off x="562326" y="2182036"/>
            <a:ext cx="8046394" cy="1558436"/>
          </a:xfrm>
          <a:prstGeom prst="rect">
            <a:avLst/>
          </a:prstGeom>
        </p:spPr>
      </p:pic>
      <p:pic>
        <p:nvPicPr>
          <p:cNvPr id="5" name="圖片 4"/>
          <p:cNvPicPr>
            <a:picLocks noChangeAspect="1"/>
          </p:cNvPicPr>
          <p:nvPr/>
        </p:nvPicPr>
        <p:blipFill>
          <a:blip r:embed="rId4"/>
          <a:stretch>
            <a:fillRect/>
          </a:stretch>
        </p:blipFill>
        <p:spPr>
          <a:xfrm>
            <a:off x="107504" y="4005064"/>
            <a:ext cx="8709180" cy="1834134"/>
          </a:xfrm>
          <a:prstGeom prst="rect">
            <a:avLst/>
          </a:prstGeom>
        </p:spPr>
      </p:pic>
      <p:sp>
        <p:nvSpPr>
          <p:cNvPr id="6" name="橢圓 5"/>
          <p:cNvSpPr/>
          <p:nvPr/>
        </p:nvSpPr>
        <p:spPr>
          <a:xfrm>
            <a:off x="2699792" y="5013176"/>
            <a:ext cx="288032" cy="43204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535280" y="3933056"/>
            <a:ext cx="8357200" cy="190614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7802281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stretch>
            <a:fillRect/>
          </a:stretch>
        </p:blipFill>
        <p:spPr>
          <a:xfrm>
            <a:off x="683567" y="764704"/>
            <a:ext cx="7821869" cy="5688632"/>
          </a:xfrm>
          <a:prstGeom prst="rect">
            <a:avLst/>
          </a:prstGeom>
        </p:spPr>
      </p:pic>
      <p:sp>
        <p:nvSpPr>
          <p:cNvPr id="4" name="橢圓 3"/>
          <p:cNvSpPr/>
          <p:nvPr/>
        </p:nvSpPr>
        <p:spPr>
          <a:xfrm>
            <a:off x="5868144" y="1412776"/>
            <a:ext cx="288032" cy="43204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p:cNvSpPr/>
          <p:nvPr/>
        </p:nvSpPr>
        <p:spPr>
          <a:xfrm>
            <a:off x="2987824" y="5373216"/>
            <a:ext cx="3600400" cy="108012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1999398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stretch>
            <a:fillRect/>
          </a:stretch>
        </p:blipFill>
        <p:spPr>
          <a:xfrm>
            <a:off x="683568" y="836712"/>
            <a:ext cx="7898965" cy="2088232"/>
          </a:xfrm>
          <a:prstGeom prst="rect">
            <a:avLst/>
          </a:prstGeom>
        </p:spPr>
      </p:pic>
      <p:cxnSp>
        <p:nvCxnSpPr>
          <p:cNvPr id="5" name="直線接點 4"/>
          <p:cNvCxnSpPr/>
          <p:nvPr/>
        </p:nvCxnSpPr>
        <p:spPr>
          <a:xfrm>
            <a:off x="3707904" y="1340768"/>
            <a:ext cx="165618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直線接點 5"/>
          <p:cNvCxnSpPr/>
          <p:nvPr/>
        </p:nvCxnSpPr>
        <p:spPr>
          <a:xfrm>
            <a:off x="1763688" y="2780928"/>
            <a:ext cx="144016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0029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stretch>
            <a:fillRect/>
          </a:stretch>
        </p:blipFill>
        <p:spPr>
          <a:xfrm>
            <a:off x="539553" y="789298"/>
            <a:ext cx="3960440" cy="613229"/>
          </a:xfrm>
          <a:prstGeom prst="rect">
            <a:avLst/>
          </a:prstGeom>
        </p:spPr>
      </p:pic>
      <p:pic>
        <p:nvPicPr>
          <p:cNvPr id="4" name="圖片 3"/>
          <p:cNvPicPr>
            <a:picLocks noChangeAspect="1"/>
          </p:cNvPicPr>
          <p:nvPr/>
        </p:nvPicPr>
        <p:blipFill>
          <a:blip r:embed="rId3"/>
          <a:stretch>
            <a:fillRect/>
          </a:stretch>
        </p:blipFill>
        <p:spPr>
          <a:xfrm>
            <a:off x="395536" y="1700808"/>
            <a:ext cx="8380291" cy="1656184"/>
          </a:xfrm>
          <a:prstGeom prst="rect">
            <a:avLst/>
          </a:prstGeom>
        </p:spPr>
      </p:pic>
      <p:pic>
        <p:nvPicPr>
          <p:cNvPr id="5" name="圖片 4"/>
          <p:cNvPicPr>
            <a:picLocks noChangeAspect="1"/>
          </p:cNvPicPr>
          <p:nvPr/>
        </p:nvPicPr>
        <p:blipFill>
          <a:blip r:embed="rId4"/>
          <a:stretch>
            <a:fillRect/>
          </a:stretch>
        </p:blipFill>
        <p:spPr>
          <a:xfrm>
            <a:off x="506513" y="3655273"/>
            <a:ext cx="8039693" cy="2088232"/>
          </a:xfrm>
          <a:prstGeom prst="rect">
            <a:avLst/>
          </a:prstGeom>
        </p:spPr>
      </p:pic>
      <p:cxnSp>
        <p:nvCxnSpPr>
          <p:cNvPr id="7" name="直線接點 6"/>
          <p:cNvCxnSpPr/>
          <p:nvPr/>
        </p:nvCxnSpPr>
        <p:spPr>
          <a:xfrm>
            <a:off x="971600" y="4365104"/>
            <a:ext cx="355475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a:off x="4860032" y="4365104"/>
            <a:ext cx="36004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矩形 9"/>
              <p:cNvSpPr/>
              <p:nvPr/>
            </p:nvSpPr>
            <p:spPr>
              <a:xfrm>
                <a:off x="2267744" y="5986197"/>
                <a:ext cx="5022529" cy="438325"/>
              </a:xfrm>
              <a:prstGeom prst="rect">
                <a:avLst/>
              </a:prstGeom>
            </p:spPr>
            <p:txBody>
              <a:bodyPr wrap="none">
                <a:spAutoFit/>
              </a:bodyPr>
              <a:lstStyle/>
              <a:p>
                <a14:m>
                  <m:oMath xmlns:m="http://schemas.openxmlformats.org/officeDocument/2006/math">
                    <m:sSub>
                      <m:sSubPr>
                        <m:ctrlPr>
                          <a:rPr lang="en-US" altLang="zh-TW" sz="2000" i="1" kern="100" smtClean="0">
                            <a:solidFill>
                              <a:srgbClr val="C00000"/>
                            </a:solidFill>
                            <a:latin typeface="Cambria Math" panose="02040503050406030204" pitchFamily="18" charset="0"/>
                            <a:ea typeface="標楷體" panose="03000509000000000000" pitchFamily="65" charset="-120"/>
                            <a:cs typeface="Times New Roman" panose="02020603050405020304" pitchFamily="18" charset="0"/>
                          </a:rPr>
                        </m:ctrlPr>
                      </m:sSubPr>
                      <m:e>
                        <m:acc>
                          <m:accPr>
                            <m:chr m:val="̂"/>
                            <m:ctrlPr>
                              <a:rPr lang="en-US" altLang="zh-TW" sz="2000" i="1" kern="100" smtClean="0">
                                <a:solidFill>
                                  <a:srgbClr val="C00000"/>
                                </a:solidFill>
                                <a:latin typeface="Cambria Math" panose="02040503050406030204" pitchFamily="18" charset="0"/>
                                <a:ea typeface="標楷體" panose="03000509000000000000" pitchFamily="65" charset="-120"/>
                                <a:cs typeface="Times New Roman" panose="02020603050405020304" pitchFamily="18" charset="0"/>
                              </a:rPr>
                            </m:ctrlPr>
                          </m:accPr>
                          <m:e>
                            <m:r>
                              <a:rPr lang="en-US" altLang="zh-TW" sz="2000" b="0" i="1" kern="100" smtClean="0">
                                <a:solidFill>
                                  <a:srgbClr val="C00000"/>
                                </a:solidFill>
                                <a:latin typeface="Cambria Math" panose="02040503050406030204" pitchFamily="18" charset="0"/>
                                <a:ea typeface="標楷體" panose="03000509000000000000" pitchFamily="65" charset="-120"/>
                                <a:cs typeface="Times New Roman" panose="02020603050405020304" pitchFamily="18" charset="0"/>
                              </a:rPr>
                              <m:t>𝑑</m:t>
                            </m:r>
                          </m:e>
                        </m:acc>
                      </m:e>
                      <m:sub>
                        <m:r>
                          <a:rPr lang="en-US" altLang="zh-TW" sz="2000" b="0" i="1" kern="100" smtClean="0">
                            <a:solidFill>
                              <a:srgbClr val="C00000"/>
                            </a:solidFill>
                            <a:latin typeface="Cambria Math" panose="02040503050406030204" pitchFamily="18" charset="0"/>
                            <a:ea typeface="標楷體" panose="03000509000000000000" pitchFamily="65" charset="-120"/>
                            <a:cs typeface="Times New Roman" panose="02020603050405020304" pitchFamily="18" charset="0"/>
                          </a:rPr>
                          <m:t>1</m:t>
                        </m:r>
                      </m:sub>
                    </m:sSub>
                    <m:r>
                      <a:rPr lang="en-US" altLang="zh-TW" sz="2000" b="0" i="1" kern="100" smtClean="0">
                        <a:solidFill>
                          <a:srgbClr val="C00000"/>
                        </a:solidFill>
                        <a:latin typeface="Cambria Math" panose="02040503050406030204" pitchFamily="18" charset="0"/>
                        <a:ea typeface="標楷體" panose="03000509000000000000" pitchFamily="65" charset="-120"/>
                        <a:cs typeface="Times New Roman" panose="02020603050405020304" pitchFamily="18" charset="0"/>
                      </a:rPr>
                      <m:t>(</m:t>
                    </m:r>
                    <m:sSub>
                      <m:sSubPr>
                        <m:ctrlPr>
                          <a:rPr lang="en-US" altLang="zh-TW" sz="2000" b="0" i="1" kern="100" smtClean="0">
                            <a:solidFill>
                              <a:srgbClr val="C00000"/>
                            </a:solidFill>
                            <a:latin typeface="Cambria Math" panose="02040503050406030204" pitchFamily="18" charset="0"/>
                            <a:ea typeface="標楷體" panose="03000509000000000000" pitchFamily="65" charset="-120"/>
                            <a:cs typeface="Times New Roman" panose="02020603050405020304" pitchFamily="18" charset="0"/>
                          </a:rPr>
                        </m:ctrlPr>
                      </m:sSubPr>
                      <m:e>
                        <m:bar>
                          <m:barPr>
                            <m:ctrlPr>
                              <a:rPr lang="en-US" altLang="zh-TW" sz="2000" b="0" i="1" kern="100" smtClean="0">
                                <a:solidFill>
                                  <a:srgbClr val="C00000"/>
                                </a:solidFill>
                                <a:latin typeface="Cambria Math" panose="02040503050406030204" pitchFamily="18" charset="0"/>
                                <a:ea typeface="標楷體" panose="03000509000000000000" pitchFamily="65" charset="-120"/>
                                <a:cs typeface="Times New Roman" panose="02020603050405020304" pitchFamily="18" charset="0"/>
                              </a:rPr>
                            </m:ctrlPr>
                          </m:barPr>
                          <m:e>
                            <m:r>
                              <a:rPr lang="en-US" altLang="zh-TW" sz="2000" b="0" i="1" kern="100" smtClean="0">
                                <a:solidFill>
                                  <a:srgbClr val="C00000"/>
                                </a:solidFill>
                                <a:latin typeface="Cambria Math" panose="02040503050406030204" pitchFamily="18" charset="0"/>
                                <a:ea typeface="標楷體" panose="03000509000000000000" pitchFamily="65" charset="-120"/>
                                <a:cs typeface="Times New Roman" panose="02020603050405020304" pitchFamily="18" charset="0"/>
                              </a:rPr>
                              <m:t>𝑥</m:t>
                            </m:r>
                          </m:e>
                        </m:bar>
                      </m:e>
                      <m:sub>
                        <m:r>
                          <a:rPr lang="en-US" altLang="zh-TW" sz="2000" b="0" i="1" kern="100" smtClean="0">
                            <a:solidFill>
                              <a:srgbClr val="C00000"/>
                            </a:solidFill>
                            <a:latin typeface="Cambria Math" panose="02040503050406030204" pitchFamily="18" charset="0"/>
                            <a:ea typeface="標楷體" panose="03000509000000000000" pitchFamily="65" charset="-120"/>
                            <a:cs typeface="Times New Roman" panose="02020603050405020304" pitchFamily="18" charset="0"/>
                          </a:rPr>
                          <m:t>0</m:t>
                        </m:r>
                      </m:sub>
                    </m:sSub>
                    <m:r>
                      <a:rPr lang="en-US" altLang="zh-TW" sz="2000" b="0" i="1" kern="100" smtClean="0">
                        <a:solidFill>
                          <a:srgbClr val="C00000"/>
                        </a:solidFill>
                        <a:latin typeface="Cambria Math" panose="02040503050406030204" pitchFamily="18" charset="0"/>
                        <a:ea typeface="標楷體" panose="03000509000000000000" pitchFamily="65" charset="-120"/>
                        <a:cs typeface="Times New Roman" panose="02020603050405020304" pitchFamily="18" charset="0"/>
                      </a:rPr>
                      <m:t>)</m:t>
                    </m:r>
                  </m:oMath>
                </a14:m>
                <a:r>
                  <a:rPr lang="zh-TW" altLang="en-US" sz="2000" kern="1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是</a:t>
                </a:r>
                <a14:m>
                  <m:oMath xmlns:m="http://schemas.openxmlformats.org/officeDocument/2006/math">
                    <m:sSub>
                      <m:sSubPr>
                        <m:ctrlPr>
                          <a:rPr lang="en-US" altLang="zh-TW" sz="2000" i="1" kern="100">
                            <a:solidFill>
                              <a:srgbClr val="C00000"/>
                            </a:solidFill>
                            <a:latin typeface="Cambria Math" panose="02040503050406030204" pitchFamily="18" charset="0"/>
                            <a:ea typeface="標楷體" panose="03000509000000000000" pitchFamily="65" charset="-120"/>
                            <a:cs typeface="Times New Roman" panose="02020603050405020304" pitchFamily="18" charset="0"/>
                          </a:rPr>
                        </m:ctrlPr>
                      </m:sSubPr>
                      <m:e>
                        <m:bar>
                          <m:barPr>
                            <m:ctrlPr>
                              <a:rPr lang="en-US" altLang="zh-TW" sz="2000" i="1" kern="100">
                                <a:solidFill>
                                  <a:srgbClr val="C00000"/>
                                </a:solidFill>
                                <a:latin typeface="Cambria Math" panose="02040503050406030204" pitchFamily="18" charset="0"/>
                                <a:ea typeface="標楷體" panose="03000509000000000000" pitchFamily="65" charset="-120"/>
                                <a:cs typeface="Times New Roman" panose="02020603050405020304" pitchFamily="18" charset="0"/>
                              </a:rPr>
                            </m:ctrlPr>
                          </m:barPr>
                          <m:e>
                            <m:r>
                              <a:rPr lang="en-US" altLang="zh-TW" sz="2000" i="1" kern="100">
                                <a:solidFill>
                                  <a:srgbClr val="C00000"/>
                                </a:solidFill>
                                <a:latin typeface="Cambria Math" panose="02040503050406030204" pitchFamily="18" charset="0"/>
                                <a:ea typeface="標楷體" panose="03000509000000000000" pitchFamily="65" charset="-120"/>
                                <a:cs typeface="Times New Roman" panose="02020603050405020304" pitchFamily="18" charset="0"/>
                              </a:rPr>
                              <m:t>𝑥</m:t>
                            </m:r>
                          </m:e>
                        </m:bar>
                      </m:e>
                      <m:sub>
                        <m:r>
                          <a:rPr lang="en-US" altLang="zh-TW" sz="2000" i="1" kern="100">
                            <a:solidFill>
                              <a:srgbClr val="C00000"/>
                            </a:solidFill>
                            <a:latin typeface="Cambria Math" panose="02040503050406030204" pitchFamily="18" charset="0"/>
                            <a:ea typeface="標楷體" panose="03000509000000000000" pitchFamily="65" charset="-120"/>
                            <a:cs typeface="Times New Roman" panose="02020603050405020304" pitchFamily="18" charset="0"/>
                          </a:rPr>
                          <m:t>0</m:t>
                        </m:r>
                      </m:sub>
                    </m:sSub>
                  </m:oMath>
                </a14:m>
                <a:r>
                  <a:rPr lang="zh-TW" altLang="en-US" sz="2000" kern="1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分類到</a:t>
                </a:r>
                <a14:m>
                  <m:oMath xmlns:m="http://schemas.openxmlformats.org/officeDocument/2006/math">
                    <m:sSub>
                      <m:sSubPr>
                        <m:ctrlPr>
                          <a:rPr lang="en-US" altLang="zh-TW" sz="2000" i="1" kern="100" smtClean="0">
                            <a:solidFill>
                              <a:srgbClr val="C00000"/>
                            </a:solidFill>
                            <a:latin typeface="Cambria Math" panose="02040503050406030204" pitchFamily="18" charset="0"/>
                            <a:ea typeface="標楷體" panose="03000509000000000000" pitchFamily="65" charset="-120"/>
                            <a:cs typeface="Times New Roman" panose="02020603050405020304" pitchFamily="18" charset="0"/>
                          </a:rPr>
                        </m:ctrlPr>
                      </m:sSubPr>
                      <m:e>
                        <m:r>
                          <a:rPr lang="zh-TW" altLang="en-US" sz="2000" i="1" kern="100" smtClean="0">
                            <a:solidFill>
                              <a:srgbClr val="C00000"/>
                            </a:solidFill>
                            <a:latin typeface="Cambria Math" panose="02040503050406030204" pitchFamily="18" charset="0"/>
                            <a:ea typeface="標楷體" panose="03000509000000000000" pitchFamily="65" charset="-120"/>
                            <a:cs typeface="Times New Roman" panose="02020603050405020304" pitchFamily="18" charset="0"/>
                          </a:rPr>
                          <m:t>𝜋</m:t>
                        </m:r>
                      </m:e>
                      <m:sub>
                        <m:r>
                          <a:rPr lang="en-US" altLang="zh-TW" sz="2000" i="1" kern="100">
                            <a:solidFill>
                              <a:srgbClr val="C00000"/>
                            </a:solidFill>
                            <a:latin typeface="Cambria Math" panose="02040503050406030204" pitchFamily="18" charset="0"/>
                            <a:ea typeface="標楷體" panose="03000509000000000000" pitchFamily="65" charset="-120"/>
                            <a:cs typeface="Times New Roman" panose="02020603050405020304" pitchFamily="18" charset="0"/>
                          </a:rPr>
                          <m:t>1</m:t>
                        </m:r>
                      </m:sub>
                    </m:sSub>
                    <m:r>
                      <a:rPr lang="zh-TW" altLang="en-US" sz="2000" i="1" kern="100">
                        <a:solidFill>
                          <a:srgbClr val="C00000"/>
                        </a:solidFill>
                        <a:latin typeface="Cambria Math" panose="02040503050406030204" pitchFamily="18" charset="0"/>
                        <a:ea typeface="標楷體" panose="03000509000000000000" pitchFamily="65" charset="-120"/>
                        <a:cs typeface="Times New Roman" panose="02020603050405020304" pitchFamily="18" charset="0"/>
                      </a:rPr>
                      <m:t>的</m:t>
                    </m:r>
                  </m:oMath>
                </a14:m>
                <a:r>
                  <a:rPr lang="zh-TW" altLang="zh-TW" sz="2000" kern="1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估計</a:t>
                </a:r>
                <a:r>
                  <a:rPr lang="zh-TW" altLang="zh-TW" sz="2000" kern="1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的線性區別分數</a:t>
                </a:r>
                <a:endParaRPr lang="zh-TW" altLang="en-US" sz="2000" dirty="0">
                  <a:solidFill>
                    <a:srgbClr val="C00000"/>
                  </a:solidFill>
                </a:endParaRPr>
              </a:p>
            </p:txBody>
          </p:sp>
        </mc:Choice>
        <mc:Fallback xmlns="">
          <p:sp>
            <p:nvSpPr>
              <p:cNvPr id="10" name="矩形 9"/>
              <p:cNvSpPr>
                <a:spLocks noRot="1" noChangeAspect="1" noMove="1" noResize="1" noEditPoints="1" noAdjustHandles="1" noChangeArrowheads="1" noChangeShapeType="1" noTextEdit="1"/>
              </p:cNvSpPr>
              <p:nvPr/>
            </p:nvSpPr>
            <p:spPr>
              <a:xfrm>
                <a:off x="2267744" y="5986197"/>
                <a:ext cx="5022529" cy="438325"/>
              </a:xfrm>
              <a:prstGeom prst="rect">
                <a:avLst/>
              </a:prstGeom>
              <a:blipFill rotWithShape="0">
                <a:blip r:embed="rId5"/>
                <a:stretch>
                  <a:fillRect t="-4167" r="-364" b="-19444"/>
                </a:stretch>
              </a:blipFill>
            </p:spPr>
            <p:txBody>
              <a:bodyPr/>
              <a:lstStyle/>
              <a:p>
                <a:r>
                  <a:rPr lang="zh-TW" altLang="en-US">
                    <a:noFill/>
                  </a:rPr>
                  <a:t> </a:t>
                </a:r>
              </a:p>
            </p:txBody>
          </p:sp>
        </mc:Fallback>
      </mc:AlternateContent>
      <p:sp>
        <p:nvSpPr>
          <p:cNvPr id="11" name="矩形 10"/>
          <p:cNvSpPr/>
          <p:nvPr/>
        </p:nvSpPr>
        <p:spPr>
          <a:xfrm>
            <a:off x="2411760" y="5157192"/>
            <a:ext cx="4608512" cy="58631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4560365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stretch>
            <a:fillRect/>
          </a:stretch>
        </p:blipFill>
        <p:spPr>
          <a:xfrm>
            <a:off x="539552" y="692696"/>
            <a:ext cx="7885723" cy="5760640"/>
          </a:xfrm>
          <a:prstGeom prst="rect">
            <a:avLst/>
          </a:prstGeom>
        </p:spPr>
      </p:pic>
      <p:sp>
        <p:nvSpPr>
          <p:cNvPr id="4" name="矩形 3"/>
          <p:cNvSpPr/>
          <p:nvPr/>
        </p:nvSpPr>
        <p:spPr>
          <a:xfrm>
            <a:off x="611560" y="2636912"/>
            <a:ext cx="7920880" cy="259228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2490055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stretch>
            <a:fillRect/>
          </a:stretch>
        </p:blipFill>
        <p:spPr>
          <a:xfrm>
            <a:off x="395536" y="764704"/>
            <a:ext cx="8467039" cy="2088232"/>
          </a:xfrm>
          <a:prstGeom prst="rect">
            <a:avLst/>
          </a:prstGeom>
        </p:spPr>
      </p:pic>
      <p:pic>
        <p:nvPicPr>
          <p:cNvPr id="4" name="圖片 3"/>
          <p:cNvPicPr>
            <a:picLocks noChangeAspect="1"/>
          </p:cNvPicPr>
          <p:nvPr/>
        </p:nvPicPr>
        <p:blipFill>
          <a:blip r:embed="rId3"/>
          <a:stretch>
            <a:fillRect/>
          </a:stretch>
        </p:blipFill>
        <p:spPr>
          <a:xfrm>
            <a:off x="611560" y="3068960"/>
            <a:ext cx="7877731" cy="3168352"/>
          </a:xfrm>
          <a:prstGeom prst="rect">
            <a:avLst/>
          </a:prstGeom>
        </p:spPr>
      </p:pic>
    </p:spTree>
    <p:extLst>
      <p:ext uri="{BB962C8B-B14F-4D97-AF65-F5344CB8AC3E}">
        <p14:creationId xmlns:p14="http://schemas.microsoft.com/office/powerpoint/2010/main" val="1884140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00B050"/>
                </a:solidFill>
              </a:rPr>
              <a:t>例題</a:t>
            </a:r>
            <a:endParaRPr lang="zh-TW" altLang="en-US" b="1" dirty="0">
              <a:solidFill>
                <a:srgbClr val="00B050"/>
              </a:solidFill>
            </a:endParaRPr>
          </a:p>
        </p:txBody>
      </p:sp>
      <p:sp>
        <p:nvSpPr>
          <p:cNvPr id="3" name="內容版面配置區 2"/>
          <p:cNvSpPr>
            <a:spLocks noGrp="1"/>
          </p:cNvSpPr>
          <p:nvPr>
            <p:ph idx="1"/>
          </p:nvPr>
        </p:nvSpPr>
        <p:spPr/>
        <p:txBody>
          <a:bodyPr/>
          <a:lstStyle/>
          <a:p>
            <a:pPr lvl="0"/>
            <a:r>
              <a:rPr lang="en-US" altLang="zh-TW" dirty="0" smtClean="0"/>
              <a:t>Given </a:t>
            </a:r>
            <a:r>
              <a:rPr lang="en-US" altLang="zh-TW" dirty="0"/>
              <a:t>handwritten ZIP code, identify numbers</a:t>
            </a:r>
            <a:r>
              <a:rPr lang="en-US" altLang="zh-TW" dirty="0" smtClean="0"/>
              <a:t>.</a:t>
            </a:r>
            <a:r>
              <a:rPr lang="zh-TW" altLang="en-US" dirty="0"/>
              <a:t>由</a:t>
            </a:r>
            <a:r>
              <a:rPr lang="zh-TW" altLang="en-US" dirty="0" smtClean="0"/>
              <a:t>手寫</a:t>
            </a:r>
            <a:r>
              <a:rPr lang="zh-TW" altLang="en-US" dirty="0"/>
              <a:t>的</a:t>
            </a:r>
            <a:r>
              <a:rPr lang="zh-TW" altLang="en-US" dirty="0" smtClean="0"/>
              <a:t>郵遞區號，</a:t>
            </a:r>
            <a:r>
              <a:rPr lang="zh-TW" altLang="en-US" dirty="0"/>
              <a:t>識別號碼</a:t>
            </a:r>
            <a:endParaRPr lang="zh-TW" altLang="zh-TW" dirty="0"/>
          </a:p>
          <a:p>
            <a:endParaRPr lang="zh-TW" altLang="en-US" dirty="0"/>
          </a:p>
        </p:txBody>
      </p:sp>
      <p:pic>
        <p:nvPicPr>
          <p:cNvPr id="2050" name="Picture 2" descr="https://sp.yimg.com/xj/th?id=OIP.M2485ccb6bf2a2809161ed3355e165b9fo0&amp;pid=15.1&amp;P=0&amp;w=189&amp;h=1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924944"/>
            <a:ext cx="5568702" cy="3712468"/>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6716688" y="6097610"/>
            <a:ext cx="2108269" cy="369332"/>
          </a:xfrm>
          <a:prstGeom prst="rect">
            <a:avLst/>
          </a:prstGeom>
        </p:spPr>
        <p:txBody>
          <a:bodyPr wrap="none">
            <a:spAutoFit/>
          </a:bodyPr>
          <a:lstStyle/>
          <a:p>
            <a:r>
              <a:rPr lang="en-US" altLang="zh-TW" dirty="0"/>
              <a:t>http://ai.kaist.ac.kr/</a:t>
            </a:r>
            <a:endParaRPr lang="zh-TW" altLang="en-US" dirty="0"/>
          </a:p>
        </p:txBody>
      </p:sp>
    </p:spTree>
    <p:extLst>
      <p:ext uri="{BB962C8B-B14F-4D97-AF65-F5344CB8AC3E}">
        <p14:creationId xmlns:p14="http://schemas.microsoft.com/office/powerpoint/2010/main" val="26682763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stretch>
            <a:fillRect/>
          </a:stretch>
        </p:blipFill>
        <p:spPr>
          <a:xfrm>
            <a:off x="467544" y="836712"/>
            <a:ext cx="8067582" cy="4608512"/>
          </a:xfrm>
          <a:prstGeom prst="rect">
            <a:avLst/>
          </a:prstGeom>
        </p:spPr>
      </p:pic>
    </p:spTree>
    <p:extLst>
      <p:ext uri="{BB962C8B-B14F-4D97-AF65-F5344CB8AC3E}">
        <p14:creationId xmlns:p14="http://schemas.microsoft.com/office/powerpoint/2010/main" val="11394132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00B050"/>
                </a:solidFill>
              </a:rPr>
              <a:t>例題</a:t>
            </a:r>
            <a:r>
              <a:rPr lang="en-US" altLang="zh-TW" b="1" dirty="0" smtClean="0">
                <a:solidFill>
                  <a:srgbClr val="00B050"/>
                </a:solidFill>
              </a:rPr>
              <a:t>-</a:t>
            </a:r>
            <a:r>
              <a:rPr lang="zh-TW" altLang="en-US" b="1" dirty="0" smtClean="0">
                <a:solidFill>
                  <a:srgbClr val="00B050"/>
                </a:solidFill>
              </a:rPr>
              <a:t>血友病</a:t>
            </a:r>
            <a:endParaRPr lang="zh-TW" altLang="en-US" dirty="0"/>
          </a:p>
        </p:txBody>
      </p:sp>
      <p:pic>
        <p:nvPicPr>
          <p:cNvPr id="3" name="圖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734" y="1628800"/>
            <a:ext cx="8458531" cy="4214300"/>
          </a:xfrm>
          <a:prstGeom prst="rect">
            <a:avLst/>
          </a:prstGeom>
        </p:spPr>
      </p:pic>
      <p:sp>
        <p:nvSpPr>
          <p:cNvPr id="4" name="矩形 3"/>
          <p:cNvSpPr/>
          <p:nvPr/>
        </p:nvSpPr>
        <p:spPr>
          <a:xfrm>
            <a:off x="460235" y="5960807"/>
            <a:ext cx="4572000" cy="646331"/>
          </a:xfrm>
          <a:prstGeom prst="rect">
            <a:avLst/>
          </a:prstGeom>
        </p:spPr>
        <p:txBody>
          <a:bodyPr>
            <a:spAutoFit/>
          </a:bodyPr>
          <a:lstStyle/>
          <a:p>
            <a:r>
              <a:rPr lang="en-US" altLang="zh-TW" dirty="0"/>
              <a:t>2</a:t>
            </a:r>
            <a:r>
              <a:rPr lang="zh-TW" altLang="en-US" dirty="0"/>
              <a:t>組</a:t>
            </a:r>
            <a:r>
              <a:rPr lang="en-US" altLang="zh-TW" dirty="0"/>
              <a:t>, </a:t>
            </a:r>
            <a:r>
              <a:rPr lang="el-GR" altLang="zh-TW" dirty="0"/>
              <a:t>π</a:t>
            </a:r>
            <a:r>
              <a:rPr lang="el-GR" altLang="zh-TW" baseline="-25000" dirty="0"/>
              <a:t>1</a:t>
            </a:r>
            <a:r>
              <a:rPr lang="en-US" altLang="zh-TW" dirty="0"/>
              <a:t>: </a:t>
            </a:r>
            <a:r>
              <a:rPr lang="en-US" altLang="zh-TW" dirty="0" smtClean="0"/>
              <a:t>normal group(</a:t>
            </a:r>
            <a:r>
              <a:rPr lang="en-US" altLang="zh-TW" dirty="0" err="1"/>
              <a:t>n</a:t>
            </a:r>
            <a:r>
              <a:rPr lang="en-US" altLang="zh-TW" dirty="0" err="1" smtClean="0"/>
              <a:t>oncarriers</a:t>
            </a:r>
            <a:r>
              <a:rPr lang="en-US" altLang="zh-TW" dirty="0" smtClean="0"/>
              <a:t>)</a:t>
            </a:r>
            <a:endParaRPr lang="en-US" altLang="zh-TW" dirty="0"/>
          </a:p>
          <a:p>
            <a:r>
              <a:rPr lang="en-US" altLang="zh-TW" dirty="0"/>
              <a:t>       </a:t>
            </a:r>
            <a:r>
              <a:rPr lang="zh-TW" altLang="en-US" dirty="0" smtClean="0"/>
              <a:t> </a:t>
            </a:r>
            <a:r>
              <a:rPr lang="el-GR" altLang="zh-TW" dirty="0" smtClean="0"/>
              <a:t>π</a:t>
            </a:r>
            <a:r>
              <a:rPr lang="en-US" altLang="zh-TW" baseline="-25000" dirty="0"/>
              <a:t>2</a:t>
            </a:r>
            <a:r>
              <a:rPr lang="en-US" altLang="zh-TW" dirty="0"/>
              <a:t>: </a:t>
            </a:r>
            <a:r>
              <a:rPr lang="en-US" altLang="zh-TW" dirty="0" smtClean="0"/>
              <a:t>obligatory carriers</a:t>
            </a:r>
            <a:endParaRPr lang="en-US" altLang="zh-TW" dirty="0"/>
          </a:p>
        </p:txBody>
      </p:sp>
      <p:sp>
        <p:nvSpPr>
          <p:cNvPr id="5" name="文字方塊 4"/>
          <p:cNvSpPr txBox="1"/>
          <p:nvPr/>
        </p:nvSpPr>
        <p:spPr>
          <a:xfrm>
            <a:off x="1979712" y="3551284"/>
            <a:ext cx="1107996" cy="369332"/>
          </a:xfrm>
          <a:prstGeom prst="rect">
            <a:avLst/>
          </a:prstGeom>
          <a:noFill/>
        </p:spPr>
        <p:txBody>
          <a:bodyPr wrap="none" rtlCol="0">
            <a:spAutoFit/>
          </a:bodyPr>
          <a:lstStyle/>
          <a:p>
            <a:r>
              <a:rPr lang="zh-TW" altLang="en-US" dirty="0" smtClean="0"/>
              <a:t>血液樣本</a:t>
            </a:r>
            <a:endParaRPr lang="zh-TW" altLang="en-US" dirty="0"/>
          </a:p>
        </p:txBody>
      </p:sp>
      <p:sp>
        <p:nvSpPr>
          <p:cNvPr id="6" name="文字方塊 5"/>
          <p:cNvSpPr txBox="1"/>
          <p:nvPr/>
        </p:nvSpPr>
        <p:spPr>
          <a:xfrm>
            <a:off x="7236296" y="3442927"/>
            <a:ext cx="648072" cy="276999"/>
          </a:xfrm>
          <a:prstGeom prst="rect">
            <a:avLst/>
          </a:prstGeom>
          <a:solidFill>
            <a:schemeClr val="bg1"/>
          </a:solidFill>
        </p:spPr>
        <p:txBody>
          <a:bodyPr wrap="square" rtlCol="0">
            <a:spAutoFit/>
          </a:bodyPr>
          <a:lstStyle/>
          <a:p>
            <a:r>
              <a:rPr lang="en-US" altLang="zh-TW" sz="1200" dirty="0"/>
              <a:t>n</a:t>
            </a:r>
            <a:r>
              <a:rPr lang="en-US" altLang="zh-TW" sz="1200" dirty="0" smtClean="0"/>
              <a:t>2=45</a:t>
            </a:r>
            <a:endParaRPr lang="zh-TW" altLang="en-US" sz="1200" dirty="0"/>
          </a:p>
        </p:txBody>
      </p:sp>
    </p:spTree>
    <p:extLst>
      <p:ext uri="{BB962C8B-B14F-4D97-AF65-F5344CB8AC3E}">
        <p14:creationId xmlns:p14="http://schemas.microsoft.com/office/powerpoint/2010/main" val="37522582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009" y="119932"/>
            <a:ext cx="4531906" cy="6703871"/>
          </a:xfrm>
          <a:prstGeom prst="rect">
            <a:avLst/>
          </a:prstGeom>
        </p:spPr>
      </p:pic>
      <p:sp>
        <p:nvSpPr>
          <p:cNvPr id="5" name="矩形 4"/>
          <p:cNvSpPr/>
          <p:nvPr/>
        </p:nvSpPr>
        <p:spPr>
          <a:xfrm>
            <a:off x="611560" y="404664"/>
            <a:ext cx="2160240" cy="276999"/>
          </a:xfrm>
          <a:prstGeom prst="rect">
            <a:avLst/>
          </a:prstGeom>
          <a:solidFill>
            <a:schemeClr val="bg1"/>
          </a:solidFill>
        </p:spPr>
        <p:txBody>
          <a:bodyPr wrap="square">
            <a:spAutoFit/>
          </a:bodyPr>
          <a:lstStyle/>
          <a:p>
            <a:r>
              <a:rPr lang="el-GR" altLang="zh-TW" sz="1200" dirty="0"/>
              <a:t>π</a:t>
            </a:r>
            <a:r>
              <a:rPr lang="el-GR" altLang="zh-TW" sz="1200" baseline="-25000" dirty="0"/>
              <a:t>1</a:t>
            </a:r>
            <a:r>
              <a:rPr lang="en-US" altLang="zh-TW" sz="1200" dirty="0"/>
              <a:t>: normal group(</a:t>
            </a:r>
            <a:r>
              <a:rPr lang="en-US" altLang="zh-TW" sz="1200" dirty="0" err="1"/>
              <a:t>noncarriers</a:t>
            </a:r>
            <a:r>
              <a:rPr lang="en-US" altLang="zh-TW" sz="1200" dirty="0"/>
              <a:t>)</a:t>
            </a:r>
          </a:p>
        </p:txBody>
      </p:sp>
      <p:sp>
        <p:nvSpPr>
          <p:cNvPr id="6" name="矩形 5"/>
          <p:cNvSpPr/>
          <p:nvPr/>
        </p:nvSpPr>
        <p:spPr>
          <a:xfrm>
            <a:off x="3059832" y="404664"/>
            <a:ext cx="1653655" cy="276999"/>
          </a:xfrm>
          <a:prstGeom prst="rect">
            <a:avLst/>
          </a:prstGeom>
          <a:solidFill>
            <a:schemeClr val="bg1"/>
          </a:solidFill>
        </p:spPr>
        <p:txBody>
          <a:bodyPr wrap="square">
            <a:spAutoFit/>
          </a:bodyPr>
          <a:lstStyle/>
          <a:p>
            <a:r>
              <a:rPr lang="el-GR" altLang="zh-TW" sz="1200" dirty="0"/>
              <a:t>π</a:t>
            </a:r>
            <a:r>
              <a:rPr lang="en-US" altLang="zh-TW" sz="1200" baseline="-25000" dirty="0"/>
              <a:t>2</a:t>
            </a:r>
            <a:r>
              <a:rPr lang="en-US" altLang="zh-TW" sz="1200" dirty="0"/>
              <a:t>: obligatory carriers</a:t>
            </a:r>
          </a:p>
        </p:txBody>
      </p:sp>
      <p:sp>
        <p:nvSpPr>
          <p:cNvPr id="7" name="文字方塊 6"/>
          <p:cNvSpPr txBox="1"/>
          <p:nvPr/>
        </p:nvSpPr>
        <p:spPr>
          <a:xfrm>
            <a:off x="5107392" y="2780928"/>
            <a:ext cx="3658374" cy="954107"/>
          </a:xfrm>
          <a:prstGeom prst="rect">
            <a:avLst/>
          </a:prstGeom>
          <a:noFill/>
        </p:spPr>
        <p:txBody>
          <a:bodyPr wrap="none" rtlCol="0">
            <a:spAutoFit/>
          </a:bodyPr>
          <a:lstStyle/>
          <a:p>
            <a:r>
              <a:rPr lang="zh-TW" altLang="en-US" sz="2800" dirty="0" smtClean="0"/>
              <a:t>此</a:t>
            </a:r>
            <a:r>
              <a:rPr lang="en-US" altLang="zh-TW" sz="2800" dirty="0" smtClean="0"/>
              <a:t>data</a:t>
            </a:r>
            <a:r>
              <a:rPr lang="zh-TW" altLang="en-US" sz="2800" dirty="0" smtClean="0"/>
              <a:t>是</a:t>
            </a:r>
            <a:r>
              <a:rPr lang="en-US" altLang="zh-TW" sz="2800" dirty="0" smtClean="0"/>
              <a:t>R</a:t>
            </a:r>
            <a:r>
              <a:rPr lang="zh-TW" altLang="en-US" sz="2800" dirty="0" smtClean="0"/>
              <a:t>範例使用的</a:t>
            </a:r>
            <a:endParaRPr lang="en-US" altLang="zh-TW" sz="2800" dirty="0" smtClean="0"/>
          </a:p>
          <a:p>
            <a:r>
              <a:rPr lang="zh-TW" altLang="en-US" sz="2800" dirty="0" smtClean="0"/>
              <a:t>不是書上使用的</a:t>
            </a:r>
            <a:endParaRPr lang="zh-TW" altLang="en-US" sz="2800" dirty="0"/>
          </a:p>
        </p:txBody>
      </p:sp>
    </p:spTree>
    <p:extLst>
      <p:ext uri="{BB962C8B-B14F-4D97-AF65-F5344CB8AC3E}">
        <p14:creationId xmlns:p14="http://schemas.microsoft.com/office/powerpoint/2010/main" val="7123780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836712"/>
            <a:ext cx="8116282" cy="5688632"/>
          </a:xfrm>
          <a:prstGeom prst="rect">
            <a:avLst/>
          </a:prstGeom>
        </p:spPr>
      </p:pic>
      <mc:AlternateContent xmlns:mc="http://schemas.openxmlformats.org/markup-compatibility/2006" xmlns:a14="http://schemas.microsoft.com/office/drawing/2010/main">
        <mc:Choice Requires="a14">
          <p:sp>
            <p:nvSpPr>
              <p:cNvPr id="5" name="矩形 4"/>
              <p:cNvSpPr/>
              <p:nvPr/>
            </p:nvSpPr>
            <p:spPr>
              <a:xfrm>
                <a:off x="6156176" y="1772816"/>
                <a:ext cx="1354473" cy="554254"/>
              </a:xfrm>
              <a:prstGeom prst="rect">
                <a:avLst/>
              </a:prstGeom>
            </p:spPr>
            <p:txBody>
              <a:bodyPr wrap="none">
                <a:spAutoFit/>
              </a:bodyPr>
              <a:lstStyle/>
              <a:p>
                <a14:m>
                  <m:oMath xmlns:m="http://schemas.openxmlformats.org/officeDocument/2006/math">
                    <m:sSub>
                      <m:sSubPr>
                        <m:ctrlPr>
                          <a:rPr lang="en-US" altLang="zh-TW" i="1" kern="100" smtClean="0">
                            <a:solidFill>
                              <a:srgbClr val="C00000"/>
                            </a:solidFill>
                            <a:latin typeface="Cambria Math" panose="02040503050406030204" pitchFamily="18" charset="0"/>
                            <a:ea typeface="標楷體" panose="03000509000000000000" pitchFamily="65" charset="-120"/>
                            <a:cs typeface="Times New Roman" panose="02020603050405020304" pitchFamily="18" charset="0"/>
                          </a:rPr>
                        </m:ctrlPr>
                      </m:sSubPr>
                      <m:e>
                        <m:bar>
                          <m:barPr>
                            <m:ctrlPr>
                              <a:rPr lang="en-US" altLang="zh-TW" i="1" kern="100">
                                <a:solidFill>
                                  <a:srgbClr val="C00000"/>
                                </a:solidFill>
                                <a:latin typeface="Cambria Math" panose="02040503050406030204" pitchFamily="18" charset="0"/>
                                <a:ea typeface="標楷體" panose="03000509000000000000" pitchFamily="65" charset="-120"/>
                                <a:cs typeface="Times New Roman" panose="02020603050405020304" pitchFamily="18" charset="0"/>
                              </a:rPr>
                            </m:ctrlPr>
                          </m:barPr>
                          <m:e>
                            <m:r>
                              <a:rPr lang="en-US" altLang="zh-TW" i="1" kern="100">
                                <a:solidFill>
                                  <a:srgbClr val="C00000"/>
                                </a:solidFill>
                                <a:latin typeface="Cambria Math" panose="02040503050406030204" pitchFamily="18" charset="0"/>
                                <a:ea typeface="標楷體" panose="03000509000000000000" pitchFamily="65" charset="-120"/>
                                <a:cs typeface="Times New Roman" panose="02020603050405020304" pitchFamily="18" charset="0"/>
                              </a:rPr>
                              <m:t>𝑥</m:t>
                            </m:r>
                          </m:e>
                        </m:bar>
                      </m:e>
                      <m:sub>
                        <m:r>
                          <a:rPr lang="en-US" altLang="zh-TW" i="1" kern="100">
                            <a:solidFill>
                              <a:srgbClr val="C00000"/>
                            </a:solidFill>
                            <a:latin typeface="Cambria Math" panose="02040503050406030204" pitchFamily="18" charset="0"/>
                            <a:ea typeface="標楷體" panose="03000509000000000000" pitchFamily="65" charset="-120"/>
                            <a:cs typeface="Times New Roman" panose="02020603050405020304" pitchFamily="18" charset="0"/>
                          </a:rPr>
                          <m:t>0</m:t>
                        </m:r>
                      </m:sub>
                    </m:sSub>
                  </m:oMath>
                </a14:m>
                <a:r>
                  <a:rPr lang="en-US" altLang="zh-TW" dirty="0" smtClean="0">
                    <a:solidFill>
                      <a:srgbClr val="C00000"/>
                    </a:solidFill>
                  </a:rPr>
                  <a:t>=</a:t>
                </a:r>
                <a14:m>
                  <m:oMath xmlns:m="http://schemas.openxmlformats.org/officeDocument/2006/math">
                    <m:d>
                      <m:dPr>
                        <m:begChr m:val="["/>
                        <m:endChr m:val="]"/>
                        <m:ctrlPr>
                          <a:rPr lang="en-US" altLang="zh-TW" i="1" dirty="0" smtClean="0">
                            <a:solidFill>
                              <a:srgbClr val="C00000"/>
                            </a:solidFill>
                            <a:latin typeface="Cambria Math" panose="02040503050406030204" pitchFamily="18" charset="0"/>
                          </a:rPr>
                        </m:ctrlPr>
                      </m:dPr>
                      <m:e>
                        <m:m>
                          <m:mPr>
                            <m:mcs>
                              <m:mc>
                                <m:mcPr>
                                  <m:count m:val="1"/>
                                  <m:mcJc m:val="center"/>
                                </m:mcPr>
                              </m:mc>
                            </m:mcs>
                            <m:ctrlPr>
                              <a:rPr lang="en-US" altLang="zh-TW" i="1" dirty="0" smtClean="0">
                                <a:solidFill>
                                  <a:srgbClr val="C00000"/>
                                </a:solidFill>
                                <a:latin typeface="Cambria Math" panose="02040503050406030204" pitchFamily="18" charset="0"/>
                              </a:rPr>
                            </m:ctrlPr>
                          </m:mPr>
                          <m:mr>
                            <m:e>
                              <m:r>
                                <m:rPr>
                                  <m:brk m:alnAt="7"/>
                                </m:rPr>
                                <a:rPr lang="en-US" altLang="zh-TW" i="1" dirty="0">
                                  <a:solidFill>
                                    <a:srgbClr val="C00000"/>
                                  </a:solidFill>
                                  <a:latin typeface="Cambria Math" panose="02040503050406030204" pitchFamily="18" charset="0"/>
                                </a:rPr>
                                <m:t>−</m:t>
                              </m:r>
                              <m:r>
                                <a:rPr lang="en-US" altLang="zh-TW" i="1" dirty="0" smtClean="0">
                                  <a:solidFill>
                                    <a:srgbClr val="C00000"/>
                                  </a:solidFill>
                                  <a:latin typeface="Cambria Math" panose="02040503050406030204" pitchFamily="18" charset="0"/>
                                </a:rPr>
                                <m:t>0</m:t>
                              </m:r>
                              <m:r>
                                <a:rPr lang="en-US" altLang="zh-TW" i="1" dirty="0">
                                  <a:solidFill>
                                    <a:srgbClr val="C00000"/>
                                  </a:solidFill>
                                  <a:latin typeface="Cambria Math" panose="02040503050406030204" pitchFamily="18" charset="0"/>
                                </a:rPr>
                                <m:t>.</m:t>
                              </m:r>
                              <m:r>
                                <a:rPr lang="en-US" altLang="zh-TW" i="1" dirty="0" smtClean="0">
                                  <a:solidFill>
                                    <a:srgbClr val="C00000"/>
                                  </a:solidFill>
                                  <a:latin typeface="Cambria Math" panose="02040503050406030204" pitchFamily="18" charset="0"/>
                                </a:rPr>
                                <m:t>2</m:t>
                              </m:r>
                              <m:r>
                                <a:rPr lang="en-US" altLang="zh-TW" i="1" dirty="0">
                                  <a:solidFill>
                                    <a:srgbClr val="C00000"/>
                                  </a:solidFill>
                                  <a:latin typeface="Cambria Math" panose="02040503050406030204" pitchFamily="18" charset="0"/>
                                </a:rPr>
                                <m:t>1</m:t>
                              </m:r>
                              <m:r>
                                <a:rPr lang="en-US" altLang="zh-TW" i="1" dirty="0" smtClean="0">
                                  <a:solidFill>
                                    <a:srgbClr val="C00000"/>
                                  </a:solidFill>
                                  <a:latin typeface="Cambria Math" panose="02040503050406030204" pitchFamily="18" charset="0"/>
                                </a:rPr>
                                <m:t>0</m:t>
                              </m:r>
                            </m:e>
                          </m:mr>
                          <m:mr>
                            <m:e>
                              <m:r>
                                <a:rPr lang="en-US" altLang="zh-TW" i="1" dirty="0">
                                  <a:solidFill>
                                    <a:srgbClr val="C00000"/>
                                  </a:solidFill>
                                  <a:latin typeface="Cambria Math" panose="02040503050406030204" pitchFamily="18" charset="0"/>
                                </a:rPr>
                                <m:t>−</m:t>
                              </m:r>
                              <m:r>
                                <a:rPr lang="en-US" altLang="zh-TW" i="1" dirty="0" smtClean="0">
                                  <a:solidFill>
                                    <a:srgbClr val="C00000"/>
                                  </a:solidFill>
                                  <a:latin typeface="Cambria Math" panose="02040503050406030204" pitchFamily="18" charset="0"/>
                                </a:rPr>
                                <m:t>0</m:t>
                              </m:r>
                              <m:r>
                                <a:rPr lang="en-US" altLang="zh-TW" i="1" dirty="0">
                                  <a:solidFill>
                                    <a:srgbClr val="C00000"/>
                                  </a:solidFill>
                                  <a:latin typeface="Cambria Math" panose="02040503050406030204" pitchFamily="18" charset="0"/>
                                </a:rPr>
                                <m:t>.</m:t>
                              </m:r>
                              <m:r>
                                <a:rPr lang="en-US" altLang="zh-TW" i="1" dirty="0" smtClean="0">
                                  <a:solidFill>
                                    <a:srgbClr val="C00000"/>
                                  </a:solidFill>
                                  <a:latin typeface="Cambria Math" panose="02040503050406030204" pitchFamily="18" charset="0"/>
                                </a:rPr>
                                <m:t>0</m:t>
                              </m:r>
                              <m:r>
                                <a:rPr lang="en-US" altLang="zh-TW" i="1" dirty="0">
                                  <a:solidFill>
                                    <a:srgbClr val="C00000"/>
                                  </a:solidFill>
                                  <a:latin typeface="Cambria Math" panose="02040503050406030204" pitchFamily="18" charset="0"/>
                                </a:rPr>
                                <m:t>4</m:t>
                              </m:r>
                              <m:r>
                                <a:rPr lang="en-US" altLang="zh-TW" i="1" dirty="0" smtClean="0">
                                  <a:solidFill>
                                    <a:srgbClr val="C00000"/>
                                  </a:solidFill>
                                  <a:latin typeface="Cambria Math" panose="02040503050406030204" pitchFamily="18" charset="0"/>
                                </a:rPr>
                                <m:t>4</m:t>
                              </m:r>
                            </m:e>
                          </m:mr>
                        </m:m>
                      </m:e>
                    </m:d>
                  </m:oMath>
                </a14:m>
                <a:endParaRPr lang="zh-TW" altLang="en-US" dirty="0"/>
              </a:p>
            </p:txBody>
          </p:sp>
        </mc:Choice>
        <mc:Fallback xmlns="">
          <p:sp>
            <p:nvSpPr>
              <p:cNvPr id="5" name="矩形 4"/>
              <p:cNvSpPr>
                <a:spLocks noRot="1" noChangeAspect="1" noMove="1" noResize="1" noEditPoints="1" noAdjustHandles="1" noChangeArrowheads="1" noChangeShapeType="1" noTextEdit="1"/>
              </p:cNvSpPr>
              <p:nvPr/>
            </p:nvSpPr>
            <p:spPr>
              <a:xfrm>
                <a:off x="6156176" y="1772816"/>
                <a:ext cx="1354473" cy="554254"/>
              </a:xfrm>
              <a:prstGeom prst="rect">
                <a:avLst/>
              </a:prstGeom>
              <a:blipFill rotWithShape="0">
                <a:blip r:embed="rId3"/>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0219697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548680"/>
            <a:ext cx="4607544" cy="1043375"/>
          </a:xfrm>
          <a:prstGeom prst="rect">
            <a:avLst/>
          </a:prstGeom>
        </p:spPr>
      </p:pic>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1608823"/>
            <a:ext cx="7344816" cy="5097846"/>
          </a:xfrm>
          <a:prstGeom prst="rect">
            <a:avLst/>
          </a:prstGeom>
        </p:spPr>
      </p:pic>
    </p:spTree>
    <p:extLst>
      <p:ext uri="{BB962C8B-B14F-4D97-AF65-F5344CB8AC3E}">
        <p14:creationId xmlns:p14="http://schemas.microsoft.com/office/powerpoint/2010/main" val="6654478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stretch>
            <a:fillRect/>
          </a:stretch>
        </p:blipFill>
        <p:spPr>
          <a:xfrm>
            <a:off x="683568" y="620688"/>
            <a:ext cx="7839076" cy="1691229"/>
          </a:xfrm>
          <a:prstGeom prst="rect">
            <a:avLst/>
          </a:prstGeom>
        </p:spPr>
      </p:pic>
      <p:pic>
        <p:nvPicPr>
          <p:cNvPr id="4" name="圖片 3"/>
          <p:cNvPicPr>
            <a:picLocks noChangeAspect="1"/>
          </p:cNvPicPr>
          <p:nvPr/>
        </p:nvPicPr>
        <p:blipFill>
          <a:blip r:embed="rId3"/>
          <a:stretch>
            <a:fillRect/>
          </a:stretch>
        </p:blipFill>
        <p:spPr>
          <a:xfrm>
            <a:off x="660353" y="2708920"/>
            <a:ext cx="7852171" cy="986838"/>
          </a:xfrm>
          <a:prstGeom prst="rect">
            <a:avLst/>
          </a:prstGeom>
        </p:spPr>
      </p:pic>
      <p:pic>
        <p:nvPicPr>
          <p:cNvPr id="5" name="圖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355" y="3884664"/>
            <a:ext cx="7871290" cy="1776584"/>
          </a:xfrm>
          <a:prstGeom prst="rect">
            <a:avLst/>
          </a:prstGeom>
        </p:spPr>
      </p:pic>
    </p:spTree>
    <p:extLst>
      <p:ext uri="{BB962C8B-B14F-4D97-AF65-F5344CB8AC3E}">
        <p14:creationId xmlns:p14="http://schemas.microsoft.com/office/powerpoint/2010/main" val="20479266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solidFill>
                  <a:srgbClr val="00B050"/>
                </a:solidFill>
              </a:rPr>
              <a:t>二次區別</a:t>
            </a:r>
            <a:r>
              <a:rPr lang="zh-TW" altLang="en-US" b="1" dirty="0" smtClean="0">
                <a:solidFill>
                  <a:srgbClr val="00B050"/>
                </a:solidFill>
              </a:rPr>
              <a:t>法</a:t>
            </a:r>
            <a:r>
              <a:rPr lang="en-US" altLang="zh-TW" b="1" dirty="0" smtClean="0">
                <a:solidFill>
                  <a:srgbClr val="00B050"/>
                </a:solidFill>
              </a:rPr>
              <a:t>(QDA)</a:t>
            </a:r>
            <a:endParaRPr lang="zh-TW" altLang="en-US" b="1" dirty="0">
              <a:solidFill>
                <a:srgbClr val="00B050"/>
              </a:solidFill>
            </a:endParaRPr>
          </a:p>
        </p:txBody>
      </p:sp>
      <p:pic>
        <p:nvPicPr>
          <p:cNvPr id="3" name="圖片 2"/>
          <p:cNvPicPr>
            <a:picLocks noChangeAspect="1"/>
          </p:cNvPicPr>
          <p:nvPr/>
        </p:nvPicPr>
        <p:blipFill>
          <a:blip r:embed="rId2"/>
          <a:stretch>
            <a:fillRect/>
          </a:stretch>
        </p:blipFill>
        <p:spPr>
          <a:xfrm>
            <a:off x="539552" y="1498435"/>
            <a:ext cx="6115050" cy="4029075"/>
          </a:xfrm>
          <a:prstGeom prst="rect">
            <a:avLst/>
          </a:prstGeom>
        </p:spPr>
      </p:pic>
      <p:pic>
        <p:nvPicPr>
          <p:cNvPr id="4" name="圖片 3"/>
          <p:cNvPicPr>
            <a:picLocks noChangeAspect="1"/>
          </p:cNvPicPr>
          <p:nvPr/>
        </p:nvPicPr>
        <p:blipFill>
          <a:blip r:embed="rId3"/>
          <a:stretch>
            <a:fillRect/>
          </a:stretch>
        </p:blipFill>
        <p:spPr>
          <a:xfrm>
            <a:off x="852389" y="5711495"/>
            <a:ext cx="5800725" cy="781050"/>
          </a:xfrm>
          <a:prstGeom prst="rect">
            <a:avLst/>
          </a:prstGeom>
        </p:spPr>
      </p:pic>
    </p:spTree>
    <p:extLst>
      <p:ext uri="{BB962C8B-B14F-4D97-AF65-F5344CB8AC3E}">
        <p14:creationId xmlns:p14="http://schemas.microsoft.com/office/powerpoint/2010/main" val="32014386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stretch>
            <a:fillRect/>
          </a:stretch>
        </p:blipFill>
        <p:spPr>
          <a:xfrm>
            <a:off x="683568" y="692696"/>
            <a:ext cx="7652006" cy="5832648"/>
          </a:xfrm>
          <a:prstGeom prst="rect">
            <a:avLst/>
          </a:prstGeom>
        </p:spPr>
      </p:pic>
    </p:spTree>
    <p:extLst>
      <p:ext uri="{BB962C8B-B14F-4D97-AF65-F5344CB8AC3E}">
        <p14:creationId xmlns:p14="http://schemas.microsoft.com/office/powerpoint/2010/main" val="29769120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stretch>
            <a:fillRect/>
          </a:stretch>
        </p:blipFill>
        <p:spPr>
          <a:xfrm>
            <a:off x="611560" y="764704"/>
            <a:ext cx="6734175" cy="2428875"/>
          </a:xfrm>
          <a:prstGeom prst="rect">
            <a:avLst/>
          </a:prstGeom>
        </p:spPr>
      </p:pic>
      <p:pic>
        <p:nvPicPr>
          <p:cNvPr id="4" name="圖片 3"/>
          <p:cNvPicPr>
            <a:picLocks noChangeAspect="1"/>
          </p:cNvPicPr>
          <p:nvPr/>
        </p:nvPicPr>
        <p:blipFill>
          <a:blip r:embed="rId3"/>
          <a:stretch>
            <a:fillRect/>
          </a:stretch>
        </p:blipFill>
        <p:spPr>
          <a:xfrm>
            <a:off x="1403648" y="2674977"/>
            <a:ext cx="3695700" cy="685800"/>
          </a:xfrm>
          <a:prstGeom prst="rect">
            <a:avLst/>
          </a:prstGeom>
        </p:spPr>
      </p:pic>
      <mc:AlternateContent xmlns:mc="http://schemas.openxmlformats.org/markup-compatibility/2006" xmlns:a14="http://schemas.microsoft.com/office/drawing/2010/main">
        <mc:Choice Requires="a14">
          <p:sp>
            <p:nvSpPr>
              <p:cNvPr id="5" name="文字方塊 4"/>
              <p:cNvSpPr txBox="1"/>
              <p:nvPr/>
            </p:nvSpPr>
            <p:spPr>
              <a:xfrm>
                <a:off x="1691680" y="4528910"/>
                <a:ext cx="5412187" cy="1217769"/>
              </a:xfrm>
              <a:prstGeom prst="rect">
                <a:avLst/>
              </a:prstGeom>
              <a:noFill/>
            </p:spPr>
            <p:txBody>
              <a:bodyPr wrap="none" rtlCol="0">
                <a:spAutoFit/>
              </a:bodyPr>
              <a:lstStyle/>
              <a:p>
                <a:r>
                  <a:rPr lang="zh-TW" altLang="en-US" sz="2400" dirty="0" smtClean="0">
                    <a:latin typeface="標楷體" panose="03000509000000000000" pitchFamily="65" charset="-120"/>
                    <a:ea typeface="標楷體" panose="03000509000000000000" pitchFamily="65" charset="-120"/>
                  </a:rPr>
                  <a:t>是</a:t>
                </a:r>
                <a14:m>
                  <m:oMath xmlns:m="http://schemas.openxmlformats.org/officeDocument/2006/math">
                    <m:sSub>
                      <m:sSubPr>
                        <m:ctrlPr>
                          <a:rPr lang="en-US" altLang="zh-TW" sz="2400" i="1" smtClean="0">
                            <a:latin typeface="Cambria Math" panose="02040503050406030204" pitchFamily="18" charset="0"/>
                          </a:rPr>
                        </m:ctrlPr>
                      </m:sSubPr>
                      <m:e>
                        <m:bar>
                          <m:barPr>
                            <m:ctrlPr>
                              <a:rPr lang="en-US" altLang="zh-TW" sz="2400" i="1" smtClean="0">
                                <a:latin typeface="Cambria Math" panose="02040503050406030204" pitchFamily="18" charset="0"/>
                              </a:rPr>
                            </m:ctrlPr>
                          </m:barPr>
                          <m:e>
                            <m:r>
                              <a:rPr lang="en-US" altLang="zh-TW" sz="2400" b="0" i="1" smtClean="0">
                                <a:latin typeface="Cambria Math" panose="02040503050406030204" pitchFamily="18" charset="0"/>
                              </a:rPr>
                              <m:t>𝑥</m:t>
                            </m:r>
                          </m:e>
                        </m:bar>
                      </m:e>
                      <m:sub>
                        <m:r>
                          <a:rPr lang="en-US" altLang="zh-TW" sz="2400" b="0" i="1" smtClean="0">
                            <a:latin typeface="Cambria Math" panose="02040503050406030204" pitchFamily="18" charset="0"/>
                          </a:rPr>
                          <m:t>0</m:t>
                        </m:r>
                      </m:sub>
                    </m:sSub>
                  </m:oMath>
                </a14:m>
                <a:r>
                  <a:rPr lang="zh-TW" altLang="en-US" sz="2400" dirty="0">
                    <a:latin typeface="標楷體" panose="03000509000000000000" pitchFamily="65" charset="-120"/>
                    <a:ea typeface="標楷體" panose="03000509000000000000" pitchFamily="65" charset="-120"/>
                  </a:rPr>
                  <a:t>的</a:t>
                </a:r>
                <a:r>
                  <a:rPr lang="zh-TW" altLang="en-US" sz="2400" dirty="0" smtClean="0">
                    <a:latin typeface="標楷體" panose="03000509000000000000" pitchFamily="65" charset="-120"/>
                    <a:ea typeface="標楷體" panose="03000509000000000000" pitchFamily="65" charset="-120"/>
                  </a:rPr>
                  <a:t>二次函數</a:t>
                </a:r>
                <a:r>
                  <a:rPr lang="en-US" altLang="zh-TW" sz="2400" dirty="0" smtClean="0">
                    <a:latin typeface="標楷體" panose="03000509000000000000" pitchFamily="65" charset="-120"/>
                    <a:ea typeface="標楷體" panose="03000509000000000000" pitchFamily="65" charset="-120"/>
                  </a:rPr>
                  <a:t>, </a:t>
                </a:r>
                <a:endParaRPr lang="en-US" altLang="zh-TW" sz="2400" dirty="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稱為二次區別函數</a:t>
                </a:r>
                <a:endParaRPr lang="en-US" altLang="zh-TW" sz="2400" dirty="0" smtClean="0">
                  <a:latin typeface="標楷體" panose="03000509000000000000" pitchFamily="65" charset="-120"/>
                  <a:ea typeface="標楷體" panose="03000509000000000000" pitchFamily="65" charset="-120"/>
                </a:endParaRPr>
              </a:p>
              <a:p>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(Quadratic Discriminant Function, QDF)</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p:txBody>
          </p:sp>
        </mc:Choice>
        <mc:Fallback xmlns="">
          <p:sp>
            <p:nvSpPr>
              <p:cNvPr id="5" name="文字方塊 4"/>
              <p:cNvSpPr txBox="1">
                <a:spLocks noRot="1" noChangeAspect="1" noMove="1" noResize="1" noEditPoints="1" noAdjustHandles="1" noChangeArrowheads="1" noChangeShapeType="1" noTextEdit="1"/>
              </p:cNvSpPr>
              <p:nvPr/>
            </p:nvSpPr>
            <p:spPr>
              <a:xfrm>
                <a:off x="1691680" y="4528910"/>
                <a:ext cx="5412187" cy="1217769"/>
              </a:xfrm>
              <a:prstGeom prst="rect">
                <a:avLst/>
              </a:prstGeom>
              <a:blipFill rotWithShape="0">
                <a:blip r:embed="rId4"/>
                <a:stretch>
                  <a:fillRect l="-1804" t="-4000" b="-10500"/>
                </a:stretch>
              </a:blipFill>
            </p:spPr>
            <p:txBody>
              <a:bodyPr/>
              <a:lstStyle/>
              <a:p>
                <a:r>
                  <a:rPr lang="zh-TW" altLang="en-US">
                    <a:noFill/>
                  </a:rPr>
                  <a:t> </a:t>
                </a:r>
              </a:p>
            </p:txBody>
          </p:sp>
        </mc:Fallback>
      </mc:AlternateContent>
      <p:sp>
        <p:nvSpPr>
          <p:cNvPr id="6" name="左大括弧 5"/>
          <p:cNvSpPr/>
          <p:nvPr/>
        </p:nvSpPr>
        <p:spPr>
          <a:xfrm rot="16200000">
            <a:off x="2110978" y="1419813"/>
            <a:ext cx="2113738" cy="4104456"/>
          </a:xfrm>
          <a:prstGeom prst="leftBrace">
            <a:avLst>
              <a:gd name="adj1" fmla="val 8333"/>
              <a:gd name="adj2" fmla="val 50825"/>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7" name="橢圓 6"/>
          <p:cNvSpPr/>
          <p:nvPr/>
        </p:nvSpPr>
        <p:spPr>
          <a:xfrm>
            <a:off x="4644008" y="2032908"/>
            <a:ext cx="288032" cy="43204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橢圓 7"/>
          <p:cNvSpPr/>
          <p:nvPr/>
        </p:nvSpPr>
        <p:spPr>
          <a:xfrm>
            <a:off x="2627784" y="2066768"/>
            <a:ext cx="288032" cy="43204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橢圓 8"/>
          <p:cNvSpPr/>
          <p:nvPr/>
        </p:nvSpPr>
        <p:spPr>
          <a:xfrm>
            <a:off x="1463080" y="2008016"/>
            <a:ext cx="288032" cy="43204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8097499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stretch>
            <a:fillRect/>
          </a:stretch>
        </p:blipFill>
        <p:spPr>
          <a:xfrm>
            <a:off x="755575" y="764704"/>
            <a:ext cx="7917867" cy="5184576"/>
          </a:xfrm>
          <a:prstGeom prst="rect">
            <a:avLst/>
          </a:prstGeom>
        </p:spPr>
      </p:pic>
      <p:sp>
        <p:nvSpPr>
          <p:cNvPr id="4" name="矩形 3"/>
          <p:cNvSpPr/>
          <p:nvPr/>
        </p:nvSpPr>
        <p:spPr>
          <a:xfrm>
            <a:off x="683568" y="3429000"/>
            <a:ext cx="7704856" cy="172819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797572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00B050"/>
                </a:solidFill>
              </a:rPr>
              <a:t>例題</a:t>
            </a:r>
            <a:endParaRPr lang="zh-TW" altLang="en-US" b="1" dirty="0">
              <a:solidFill>
                <a:srgbClr val="00B050"/>
              </a:solidFill>
            </a:endParaRPr>
          </a:p>
        </p:txBody>
      </p:sp>
      <p:sp>
        <p:nvSpPr>
          <p:cNvPr id="3" name="內容版面配置區 2"/>
          <p:cNvSpPr>
            <a:spLocks noGrp="1"/>
          </p:cNvSpPr>
          <p:nvPr>
            <p:ph idx="1"/>
          </p:nvPr>
        </p:nvSpPr>
        <p:spPr/>
        <p:txBody>
          <a:bodyPr/>
          <a:lstStyle/>
          <a:p>
            <a:pPr lvl="0"/>
            <a:r>
              <a:rPr lang="en-US" altLang="zh-TW" dirty="0" smtClean="0"/>
              <a:t>Given </a:t>
            </a:r>
            <a:r>
              <a:rPr lang="en-US" altLang="zh-TW" dirty="0"/>
              <a:t>symptoms and medical test result, identify disease.</a:t>
            </a:r>
            <a:endParaRPr lang="zh-TW" altLang="zh-TW" dirty="0"/>
          </a:p>
          <a:p>
            <a:endParaRPr lang="zh-TW" altLang="en-US" dirty="0"/>
          </a:p>
        </p:txBody>
      </p:sp>
      <p:pic>
        <p:nvPicPr>
          <p:cNvPr id="3074" name="Picture 2" descr="https://sp.yimg.com/xj/th?id=OIP.Mb64d6be44165e417742d0cfe0a6d4b07o0&amp;pid=15.1&amp;P=0&amp;w=266&amp;h=1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420888"/>
            <a:ext cx="6073260" cy="3744416"/>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4211960" y="6153834"/>
            <a:ext cx="4572000" cy="646331"/>
          </a:xfrm>
          <a:prstGeom prst="rect">
            <a:avLst/>
          </a:prstGeom>
        </p:spPr>
        <p:txBody>
          <a:bodyPr>
            <a:spAutoFit/>
          </a:bodyPr>
          <a:lstStyle/>
          <a:p>
            <a:r>
              <a:rPr lang="en-US" altLang="zh-TW" dirty="0"/>
              <a:t>http://www.ladycarehealth.com/symptoms-treatment-of-lyme-disease/</a:t>
            </a:r>
            <a:endParaRPr lang="zh-TW" altLang="en-US" dirty="0"/>
          </a:p>
        </p:txBody>
      </p:sp>
    </p:spTree>
    <p:extLst>
      <p:ext uri="{BB962C8B-B14F-4D97-AF65-F5344CB8AC3E}">
        <p14:creationId xmlns:p14="http://schemas.microsoft.com/office/powerpoint/2010/main" val="712609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stretch>
            <a:fillRect/>
          </a:stretch>
        </p:blipFill>
        <p:spPr>
          <a:xfrm>
            <a:off x="539552" y="764704"/>
            <a:ext cx="8095795" cy="5400600"/>
          </a:xfrm>
          <a:prstGeom prst="rect">
            <a:avLst/>
          </a:prstGeom>
        </p:spPr>
      </p:pic>
      <p:sp>
        <p:nvSpPr>
          <p:cNvPr id="4" name="矩形 3"/>
          <p:cNvSpPr/>
          <p:nvPr/>
        </p:nvSpPr>
        <p:spPr>
          <a:xfrm>
            <a:off x="467544" y="3284984"/>
            <a:ext cx="8280920" cy="158417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0935904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b="1" dirty="0">
                <a:solidFill>
                  <a:srgbClr val="00B050"/>
                </a:solidFill>
              </a:rPr>
              <a:t>費雪區別法</a:t>
            </a:r>
            <a:endParaRPr lang="zh-TW" altLang="en-US" dirty="0">
              <a:solidFill>
                <a:srgbClr val="00B050"/>
              </a:solidFill>
            </a:endParaRPr>
          </a:p>
        </p:txBody>
      </p:sp>
      <p:pic>
        <p:nvPicPr>
          <p:cNvPr id="3" name="圖片 2"/>
          <p:cNvPicPr>
            <a:picLocks noChangeAspect="1"/>
          </p:cNvPicPr>
          <p:nvPr/>
        </p:nvPicPr>
        <p:blipFill>
          <a:blip r:embed="rId2"/>
          <a:stretch>
            <a:fillRect/>
          </a:stretch>
        </p:blipFill>
        <p:spPr>
          <a:xfrm>
            <a:off x="630456" y="1700808"/>
            <a:ext cx="7883088" cy="3142654"/>
          </a:xfrm>
          <a:prstGeom prst="rect">
            <a:avLst/>
          </a:prstGeom>
        </p:spPr>
      </p:pic>
    </p:spTree>
    <p:extLst>
      <p:ext uri="{BB962C8B-B14F-4D97-AF65-F5344CB8AC3E}">
        <p14:creationId xmlns:p14="http://schemas.microsoft.com/office/powerpoint/2010/main" val="38789840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b="1" dirty="0">
                <a:solidFill>
                  <a:srgbClr val="00B050"/>
                </a:solidFill>
              </a:rPr>
              <a:t>兩個變異數相等的母體的分類</a:t>
            </a:r>
            <a:endParaRPr lang="zh-TW" altLang="en-US" dirty="0">
              <a:solidFill>
                <a:srgbClr val="00B050"/>
              </a:solidFill>
            </a:endParaRPr>
          </a:p>
        </p:txBody>
      </p:sp>
      <p:pic>
        <p:nvPicPr>
          <p:cNvPr id="5" name="圖片 4"/>
          <p:cNvPicPr>
            <a:picLocks noChangeAspect="1"/>
          </p:cNvPicPr>
          <p:nvPr/>
        </p:nvPicPr>
        <p:blipFill>
          <a:blip r:embed="rId2"/>
          <a:stretch>
            <a:fillRect/>
          </a:stretch>
        </p:blipFill>
        <p:spPr>
          <a:xfrm>
            <a:off x="457200" y="1628800"/>
            <a:ext cx="8281520" cy="2664296"/>
          </a:xfrm>
          <a:prstGeom prst="rect">
            <a:avLst/>
          </a:prstGeom>
        </p:spPr>
      </p:pic>
      <p:pic>
        <p:nvPicPr>
          <p:cNvPr id="6" name="圖片 5"/>
          <p:cNvPicPr>
            <a:picLocks noChangeAspect="1"/>
          </p:cNvPicPr>
          <p:nvPr/>
        </p:nvPicPr>
        <p:blipFill>
          <a:blip r:embed="rId3"/>
          <a:stretch>
            <a:fillRect/>
          </a:stretch>
        </p:blipFill>
        <p:spPr>
          <a:xfrm>
            <a:off x="461144" y="4293096"/>
            <a:ext cx="7771708" cy="1173088"/>
          </a:xfrm>
          <a:prstGeom prst="rect">
            <a:avLst/>
          </a:prstGeom>
        </p:spPr>
      </p:pic>
      <p:pic>
        <p:nvPicPr>
          <p:cNvPr id="7" name="圖片 6"/>
          <p:cNvPicPr>
            <a:picLocks noChangeAspect="1"/>
          </p:cNvPicPr>
          <p:nvPr/>
        </p:nvPicPr>
        <p:blipFill>
          <a:blip r:embed="rId4"/>
          <a:stretch>
            <a:fillRect/>
          </a:stretch>
        </p:blipFill>
        <p:spPr>
          <a:xfrm>
            <a:off x="539552" y="5453608"/>
            <a:ext cx="1952625" cy="952500"/>
          </a:xfrm>
          <a:prstGeom prst="rect">
            <a:avLst/>
          </a:prstGeom>
        </p:spPr>
      </p:pic>
    </p:spTree>
    <p:extLst>
      <p:ext uri="{BB962C8B-B14F-4D97-AF65-F5344CB8AC3E}">
        <p14:creationId xmlns:p14="http://schemas.microsoft.com/office/powerpoint/2010/main" val="21040559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stretch>
            <a:fillRect/>
          </a:stretch>
        </p:blipFill>
        <p:spPr>
          <a:xfrm>
            <a:off x="251520" y="1052736"/>
            <a:ext cx="8186439" cy="4968552"/>
          </a:xfrm>
          <a:prstGeom prst="rect">
            <a:avLst/>
          </a:prstGeom>
        </p:spPr>
      </p:pic>
    </p:spTree>
    <p:extLst>
      <p:ext uri="{BB962C8B-B14F-4D97-AF65-F5344CB8AC3E}">
        <p14:creationId xmlns:p14="http://schemas.microsoft.com/office/powerpoint/2010/main" val="323533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stretch>
            <a:fillRect/>
          </a:stretch>
        </p:blipFill>
        <p:spPr>
          <a:xfrm>
            <a:off x="683568" y="620688"/>
            <a:ext cx="7669293" cy="2818234"/>
          </a:xfrm>
          <a:prstGeom prst="rect">
            <a:avLst/>
          </a:prstGeom>
        </p:spPr>
      </p:pic>
    </p:spTree>
    <p:extLst>
      <p:ext uri="{BB962C8B-B14F-4D97-AF65-F5344CB8AC3E}">
        <p14:creationId xmlns:p14="http://schemas.microsoft.com/office/powerpoint/2010/main" val="13267631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stretch>
            <a:fillRect/>
          </a:stretch>
        </p:blipFill>
        <p:spPr>
          <a:xfrm>
            <a:off x="611560" y="764704"/>
            <a:ext cx="8038367" cy="5184576"/>
          </a:xfrm>
          <a:prstGeom prst="rect">
            <a:avLst/>
          </a:prstGeom>
        </p:spPr>
      </p:pic>
      <p:cxnSp>
        <p:nvCxnSpPr>
          <p:cNvPr id="5" name="直線接點 4"/>
          <p:cNvCxnSpPr/>
          <p:nvPr/>
        </p:nvCxnSpPr>
        <p:spPr>
          <a:xfrm>
            <a:off x="3491880" y="1268760"/>
            <a:ext cx="223224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50875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stretch>
            <a:fillRect/>
          </a:stretch>
        </p:blipFill>
        <p:spPr>
          <a:xfrm>
            <a:off x="539551" y="620688"/>
            <a:ext cx="8162987" cy="3312368"/>
          </a:xfrm>
          <a:prstGeom prst="rect">
            <a:avLst/>
          </a:prstGeom>
        </p:spPr>
      </p:pic>
      <p:sp>
        <p:nvSpPr>
          <p:cNvPr id="4" name="矩形 3"/>
          <p:cNvSpPr/>
          <p:nvPr/>
        </p:nvSpPr>
        <p:spPr>
          <a:xfrm>
            <a:off x="539551" y="692696"/>
            <a:ext cx="7416825" cy="129614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1883695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stretch>
            <a:fillRect/>
          </a:stretch>
        </p:blipFill>
        <p:spPr>
          <a:xfrm>
            <a:off x="755575" y="980728"/>
            <a:ext cx="8095517" cy="3240360"/>
          </a:xfrm>
          <a:prstGeom prst="rect">
            <a:avLst/>
          </a:prstGeom>
        </p:spPr>
      </p:pic>
      <p:sp>
        <p:nvSpPr>
          <p:cNvPr id="4" name="矩形 3"/>
          <p:cNvSpPr/>
          <p:nvPr/>
        </p:nvSpPr>
        <p:spPr>
          <a:xfrm>
            <a:off x="683568" y="1700808"/>
            <a:ext cx="7200800" cy="129614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5743231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i="1" dirty="0">
                <a:solidFill>
                  <a:srgbClr val="00B050"/>
                </a:solidFill>
              </a:rPr>
              <a:t>g</a:t>
            </a:r>
            <a:r>
              <a:rPr lang="zh-TW" altLang="zh-TW" b="1" dirty="0">
                <a:solidFill>
                  <a:srgbClr val="00B050"/>
                </a:solidFill>
              </a:rPr>
              <a:t>個變異數相等的母體的分類</a:t>
            </a:r>
            <a:endParaRPr lang="zh-TW" altLang="en-US" dirty="0">
              <a:solidFill>
                <a:srgbClr val="00B050"/>
              </a:solidFill>
            </a:endParaRPr>
          </a:p>
        </p:txBody>
      </p:sp>
      <p:pic>
        <p:nvPicPr>
          <p:cNvPr id="4" name="圖片 3"/>
          <p:cNvPicPr>
            <a:picLocks noChangeAspect="1"/>
          </p:cNvPicPr>
          <p:nvPr/>
        </p:nvPicPr>
        <p:blipFill>
          <a:blip r:embed="rId2"/>
          <a:stretch>
            <a:fillRect/>
          </a:stretch>
        </p:blipFill>
        <p:spPr>
          <a:xfrm>
            <a:off x="489165" y="1700808"/>
            <a:ext cx="8396680" cy="3528392"/>
          </a:xfrm>
          <a:prstGeom prst="rect">
            <a:avLst/>
          </a:prstGeom>
        </p:spPr>
      </p:pic>
    </p:spTree>
    <p:extLst>
      <p:ext uri="{BB962C8B-B14F-4D97-AF65-F5344CB8AC3E}">
        <p14:creationId xmlns:p14="http://schemas.microsoft.com/office/powerpoint/2010/main" val="8457005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stretch>
            <a:fillRect/>
          </a:stretch>
        </p:blipFill>
        <p:spPr>
          <a:xfrm>
            <a:off x="611560" y="692696"/>
            <a:ext cx="8329700" cy="2376264"/>
          </a:xfrm>
          <a:prstGeom prst="rect">
            <a:avLst/>
          </a:prstGeom>
        </p:spPr>
      </p:pic>
      <p:pic>
        <p:nvPicPr>
          <p:cNvPr id="4" name="圖片 3"/>
          <p:cNvPicPr>
            <a:picLocks noChangeAspect="1"/>
          </p:cNvPicPr>
          <p:nvPr/>
        </p:nvPicPr>
        <p:blipFill>
          <a:blip r:embed="rId3"/>
          <a:stretch>
            <a:fillRect/>
          </a:stretch>
        </p:blipFill>
        <p:spPr>
          <a:xfrm>
            <a:off x="755576" y="3356992"/>
            <a:ext cx="8030238" cy="2664296"/>
          </a:xfrm>
          <a:prstGeom prst="rect">
            <a:avLst/>
          </a:prstGeom>
        </p:spPr>
      </p:pic>
    </p:spTree>
    <p:extLst>
      <p:ext uri="{BB962C8B-B14F-4D97-AF65-F5344CB8AC3E}">
        <p14:creationId xmlns:p14="http://schemas.microsoft.com/office/powerpoint/2010/main" val="639714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00B050"/>
                </a:solidFill>
              </a:rPr>
              <a:t>例題</a:t>
            </a:r>
            <a:endParaRPr lang="zh-TW" altLang="en-US" b="1" dirty="0">
              <a:solidFill>
                <a:srgbClr val="00B050"/>
              </a:solidFill>
            </a:endParaRPr>
          </a:p>
        </p:txBody>
      </p:sp>
      <p:sp>
        <p:nvSpPr>
          <p:cNvPr id="3" name="內容版面配置區 2"/>
          <p:cNvSpPr>
            <a:spLocks noGrp="1"/>
          </p:cNvSpPr>
          <p:nvPr>
            <p:ph idx="1"/>
          </p:nvPr>
        </p:nvSpPr>
        <p:spPr/>
        <p:txBody>
          <a:bodyPr/>
          <a:lstStyle/>
          <a:p>
            <a:pPr lvl="0"/>
            <a:r>
              <a:rPr lang="zh-TW" altLang="en-US" dirty="0" smtClean="0"/>
              <a:t>線上銀行</a:t>
            </a:r>
            <a:r>
              <a:rPr lang="zh-TW" altLang="en-US" dirty="0"/>
              <a:t>服務必須根據用戶的</a:t>
            </a:r>
            <a:r>
              <a:rPr lang="en-US" altLang="zh-TW" dirty="0"/>
              <a:t>IP</a:t>
            </a:r>
            <a:r>
              <a:rPr lang="zh-TW" altLang="en-US" dirty="0"/>
              <a:t>地址，過去的交易歷史，</a:t>
            </a:r>
            <a:r>
              <a:rPr lang="zh-TW" altLang="en-US" dirty="0" smtClean="0"/>
              <a:t>等等判</a:t>
            </a:r>
            <a:r>
              <a:rPr lang="zh-TW" altLang="en-US" dirty="0"/>
              <a:t>斷</a:t>
            </a:r>
            <a:r>
              <a:rPr lang="zh-TW" altLang="en-US" dirty="0" smtClean="0"/>
              <a:t>目前在</a:t>
            </a:r>
            <a:r>
              <a:rPr lang="zh-TW" altLang="en-US" dirty="0"/>
              <a:t>網站上正在執行一個交易</a:t>
            </a:r>
            <a:r>
              <a:rPr lang="zh-TW" altLang="en-US" dirty="0" smtClean="0"/>
              <a:t>是否為欺詐的</a:t>
            </a:r>
            <a:r>
              <a:rPr lang="en-US" altLang="zh-TW" dirty="0"/>
              <a:t>?</a:t>
            </a:r>
            <a:endParaRPr lang="zh-TW" altLang="zh-TW" dirty="0"/>
          </a:p>
          <a:p>
            <a:endParaRPr lang="zh-TW" altLang="en-US" dirty="0"/>
          </a:p>
        </p:txBody>
      </p:sp>
      <p:pic>
        <p:nvPicPr>
          <p:cNvPr id="4098" name="Picture 2" descr="https://www.washtrust.com/home/fiFiles/static/images/promosm_o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725986"/>
            <a:ext cx="6120680" cy="3435078"/>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4572000" y="6368534"/>
            <a:ext cx="4198650" cy="369332"/>
          </a:xfrm>
          <a:prstGeom prst="rect">
            <a:avLst/>
          </a:prstGeom>
        </p:spPr>
        <p:txBody>
          <a:bodyPr wrap="none">
            <a:spAutoFit/>
          </a:bodyPr>
          <a:lstStyle/>
          <a:p>
            <a:r>
              <a:rPr lang="en-US" altLang="zh-TW" dirty="0"/>
              <a:t>https://www.washtrust.com/home/home</a:t>
            </a:r>
            <a:endParaRPr lang="zh-TW" altLang="en-US" dirty="0"/>
          </a:p>
        </p:txBody>
      </p:sp>
    </p:spTree>
    <p:extLst>
      <p:ext uri="{BB962C8B-B14F-4D97-AF65-F5344CB8AC3E}">
        <p14:creationId xmlns:p14="http://schemas.microsoft.com/office/powerpoint/2010/main" val="27743103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stretch>
            <a:fillRect/>
          </a:stretch>
        </p:blipFill>
        <p:spPr>
          <a:xfrm>
            <a:off x="683568" y="24821"/>
            <a:ext cx="6896100" cy="6591300"/>
          </a:xfrm>
          <a:prstGeom prst="rect">
            <a:avLst/>
          </a:prstGeom>
        </p:spPr>
      </p:pic>
    </p:spTree>
    <p:extLst>
      <p:ext uri="{BB962C8B-B14F-4D97-AF65-F5344CB8AC3E}">
        <p14:creationId xmlns:p14="http://schemas.microsoft.com/office/powerpoint/2010/main" val="25660860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stretch>
            <a:fillRect/>
          </a:stretch>
        </p:blipFill>
        <p:spPr>
          <a:xfrm>
            <a:off x="611560" y="692696"/>
            <a:ext cx="7776864" cy="2831736"/>
          </a:xfrm>
          <a:prstGeom prst="rect">
            <a:avLst/>
          </a:prstGeom>
        </p:spPr>
      </p:pic>
      <p:cxnSp>
        <p:nvCxnSpPr>
          <p:cNvPr id="5" name="直線接點 4"/>
          <p:cNvCxnSpPr/>
          <p:nvPr/>
        </p:nvCxnSpPr>
        <p:spPr>
          <a:xfrm>
            <a:off x="3635896" y="1844824"/>
            <a:ext cx="158417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pic>
        <p:nvPicPr>
          <p:cNvPr id="6" name="圖片 5"/>
          <p:cNvPicPr>
            <a:picLocks noChangeAspect="1"/>
          </p:cNvPicPr>
          <p:nvPr/>
        </p:nvPicPr>
        <p:blipFill>
          <a:blip r:embed="rId3"/>
          <a:stretch>
            <a:fillRect/>
          </a:stretch>
        </p:blipFill>
        <p:spPr>
          <a:xfrm>
            <a:off x="683568" y="3717032"/>
            <a:ext cx="7722940" cy="2304256"/>
          </a:xfrm>
          <a:prstGeom prst="rect">
            <a:avLst/>
          </a:prstGeom>
        </p:spPr>
      </p:pic>
    </p:spTree>
    <p:extLst>
      <p:ext uri="{BB962C8B-B14F-4D97-AF65-F5344CB8AC3E}">
        <p14:creationId xmlns:p14="http://schemas.microsoft.com/office/powerpoint/2010/main" val="25416033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1" y="620688"/>
            <a:ext cx="6710405" cy="5760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4499992" y="692696"/>
            <a:ext cx="2880320" cy="523220"/>
          </a:xfrm>
          <a:prstGeom prst="rect">
            <a:avLst/>
          </a:prstGeom>
        </p:spPr>
        <p:txBody>
          <a:bodyPr wrap="square">
            <a:spAutoFit/>
          </a:bodyPr>
          <a:lstStyle/>
          <a:p>
            <a:r>
              <a:rPr lang="zh-TW" altLang="en-US" sz="2800" dirty="0" smtClean="0">
                <a:solidFill>
                  <a:srgbClr val="C00000"/>
                </a:solidFill>
              </a:rPr>
              <a:t>當</a:t>
            </a:r>
            <a:r>
              <a:rPr lang="en-US" altLang="zh-TW" sz="2800" dirty="0" smtClean="0">
                <a:solidFill>
                  <a:srgbClr val="C00000"/>
                </a:solidFill>
              </a:rPr>
              <a:t>g=3</a:t>
            </a:r>
            <a:r>
              <a:rPr lang="zh-TW" altLang="en-US" sz="2800" dirty="0" smtClean="0">
                <a:solidFill>
                  <a:srgbClr val="C00000"/>
                </a:solidFill>
              </a:rPr>
              <a:t>，</a:t>
            </a:r>
            <a:r>
              <a:rPr lang="en-US" altLang="zh-TW" sz="2800" dirty="0" smtClean="0">
                <a:solidFill>
                  <a:srgbClr val="C00000"/>
                </a:solidFill>
              </a:rPr>
              <a:t>r=2</a:t>
            </a:r>
            <a:r>
              <a:rPr lang="zh-TW" altLang="en-US" sz="2800" dirty="0" smtClean="0">
                <a:solidFill>
                  <a:srgbClr val="C00000"/>
                </a:solidFill>
              </a:rPr>
              <a:t>時。</a:t>
            </a:r>
            <a:endParaRPr lang="zh-TW" altLang="en-US" sz="2800" dirty="0">
              <a:solidFill>
                <a:srgbClr val="C00000"/>
              </a:solidFill>
            </a:endParaRPr>
          </a:p>
        </p:txBody>
      </p:sp>
    </p:spTree>
    <p:extLst>
      <p:ext uri="{BB962C8B-B14F-4D97-AF65-F5344CB8AC3E}">
        <p14:creationId xmlns:p14="http://schemas.microsoft.com/office/powerpoint/2010/main" val="9066625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stretch>
            <a:fillRect/>
          </a:stretch>
        </p:blipFill>
        <p:spPr>
          <a:xfrm>
            <a:off x="467544" y="764704"/>
            <a:ext cx="8086725" cy="2657475"/>
          </a:xfrm>
          <a:prstGeom prst="rect">
            <a:avLst/>
          </a:prstGeom>
        </p:spPr>
      </p:pic>
      <p:sp>
        <p:nvSpPr>
          <p:cNvPr id="4" name="矩形 3"/>
          <p:cNvSpPr/>
          <p:nvPr/>
        </p:nvSpPr>
        <p:spPr>
          <a:xfrm>
            <a:off x="395536" y="836712"/>
            <a:ext cx="8280920" cy="136815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1635509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b="1" dirty="0">
                <a:solidFill>
                  <a:srgbClr val="00B050"/>
                </a:solidFill>
              </a:rPr>
              <a:t>區別函數的評價</a:t>
            </a:r>
            <a:endParaRPr lang="zh-TW" altLang="en-US" dirty="0">
              <a:solidFill>
                <a:srgbClr val="00B050"/>
              </a:solidFill>
            </a:endParaRPr>
          </a:p>
        </p:txBody>
      </p:sp>
      <p:sp>
        <p:nvSpPr>
          <p:cNvPr id="3" name="內容版面配置區 2"/>
          <p:cNvSpPr>
            <a:spLocks noGrp="1"/>
          </p:cNvSpPr>
          <p:nvPr>
            <p:ph idx="1"/>
          </p:nvPr>
        </p:nvSpPr>
        <p:spPr/>
        <p:txBody>
          <a:bodyPr/>
          <a:lstStyle/>
          <a:p>
            <a:r>
              <a:rPr lang="zh-TW" altLang="zh-TW" sz="2800" dirty="0"/>
              <a:t>為了了解區別函數的表現，可以再做一些實驗，然後比較實際結果與用區別函數分類所得的結果，並計算錯誤率</a:t>
            </a:r>
            <a:r>
              <a:rPr lang="en-US" altLang="zh-TW" sz="2800" dirty="0"/>
              <a:t>(error rate)</a:t>
            </a:r>
            <a:r>
              <a:rPr lang="zh-TW" altLang="zh-TW" sz="2800" dirty="0"/>
              <a:t>。</a:t>
            </a:r>
          </a:p>
          <a:p>
            <a:endParaRPr lang="zh-TW" altLang="en-US" dirty="0"/>
          </a:p>
        </p:txBody>
      </p:sp>
    </p:spTree>
    <p:extLst>
      <p:ext uri="{BB962C8B-B14F-4D97-AF65-F5344CB8AC3E}">
        <p14:creationId xmlns:p14="http://schemas.microsoft.com/office/powerpoint/2010/main" val="3007377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b="1" dirty="0">
                <a:solidFill>
                  <a:srgbClr val="00B050"/>
                </a:solidFill>
              </a:rPr>
              <a:t>錯誤率</a:t>
            </a:r>
            <a:endParaRPr lang="zh-TW" altLang="en-US" dirty="0">
              <a:solidFill>
                <a:srgbClr val="00B050"/>
              </a:solidFill>
            </a:endParaRPr>
          </a:p>
        </p:txBody>
      </p:sp>
      <p:sp>
        <p:nvSpPr>
          <p:cNvPr id="3" name="內容版面配置區 2"/>
          <p:cNvSpPr>
            <a:spLocks noGrp="1"/>
          </p:cNvSpPr>
          <p:nvPr>
            <p:ph idx="1"/>
          </p:nvPr>
        </p:nvSpPr>
        <p:spPr>
          <a:xfrm>
            <a:off x="457200" y="1412776"/>
            <a:ext cx="8229600" cy="4876800"/>
          </a:xfrm>
        </p:spPr>
        <p:txBody>
          <a:bodyPr>
            <a:normAutofit/>
          </a:bodyPr>
          <a:lstStyle/>
          <a:p>
            <a:r>
              <a:rPr lang="zh-TW" altLang="zh-TW" sz="2800" dirty="0"/>
              <a:t>一種最簡單就可以用來判斷任何</a:t>
            </a:r>
            <a:r>
              <a:rPr lang="zh-TW" altLang="zh-TW" sz="2800" dirty="0">
                <a:solidFill>
                  <a:srgbClr val="C00000"/>
                </a:solidFill>
              </a:rPr>
              <a:t>區別法的表現</a:t>
            </a:r>
            <a:r>
              <a:rPr lang="zh-TW" altLang="zh-TW" sz="2800" dirty="0"/>
              <a:t>的方法就是去計算它的</a:t>
            </a:r>
            <a:r>
              <a:rPr lang="zh-TW" altLang="zh-TW" sz="2800" dirty="0">
                <a:solidFill>
                  <a:srgbClr val="C00000"/>
                </a:solidFill>
              </a:rPr>
              <a:t>錯誤率</a:t>
            </a:r>
            <a:r>
              <a:rPr lang="en-US" altLang="zh-TW" sz="2800" dirty="0"/>
              <a:t>(error rate)</a:t>
            </a:r>
            <a:r>
              <a:rPr lang="zh-TW" altLang="zh-TW" sz="2800" dirty="0"/>
              <a:t>或</a:t>
            </a:r>
            <a:r>
              <a:rPr lang="zh-TW" altLang="zh-TW" sz="2800" dirty="0">
                <a:solidFill>
                  <a:srgbClr val="C00000"/>
                </a:solidFill>
              </a:rPr>
              <a:t>錯誤分類的機率</a:t>
            </a:r>
            <a:r>
              <a:rPr lang="en-US" altLang="zh-TW" sz="2800" dirty="0"/>
              <a:t>(misclassification probabilities)</a:t>
            </a:r>
            <a:r>
              <a:rPr lang="zh-TW" altLang="zh-TW" sz="2800" dirty="0"/>
              <a:t>。</a:t>
            </a:r>
            <a:r>
              <a:rPr lang="zh-TW" altLang="zh-TW" sz="2800" dirty="0">
                <a:solidFill>
                  <a:srgbClr val="C00000"/>
                </a:solidFill>
              </a:rPr>
              <a:t>總誤歸率</a:t>
            </a:r>
            <a:r>
              <a:rPr lang="en-US" altLang="zh-TW" sz="2800" dirty="0"/>
              <a:t>(total probability of misclassification; </a:t>
            </a:r>
            <a:r>
              <a:rPr lang="en-US" altLang="zh-TW" sz="2800" i="1" dirty="0">
                <a:solidFill>
                  <a:srgbClr val="C00000"/>
                </a:solidFill>
              </a:rPr>
              <a:t>TPM</a:t>
            </a:r>
            <a:r>
              <a:rPr lang="en-US" altLang="zh-TW" sz="2800" dirty="0"/>
              <a:t>)</a:t>
            </a:r>
            <a:r>
              <a:rPr lang="zh-TW" altLang="zh-TW" sz="2800" dirty="0"/>
              <a:t>的定義為</a:t>
            </a:r>
          </a:p>
          <a:p>
            <a:endParaRPr lang="zh-TW" altLang="en-US" sz="2800" dirty="0"/>
          </a:p>
        </p:txBody>
      </p:sp>
      <p:pic>
        <p:nvPicPr>
          <p:cNvPr id="4" name="圖片 3"/>
          <p:cNvPicPr>
            <a:picLocks noChangeAspect="1"/>
          </p:cNvPicPr>
          <p:nvPr/>
        </p:nvPicPr>
        <p:blipFill>
          <a:blip r:embed="rId2"/>
          <a:stretch>
            <a:fillRect/>
          </a:stretch>
        </p:blipFill>
        <p:spPr>
          <a:xfrm>
            <a:off x="1331640" y="3356992"/>
            <a:ext cx="6353175" cy="3267075"/>
          </a:xfrm>
          <a:prstGeom prst="rect">
            <a:avLst/>
          </a:prstGeom>
        </p:spPr>
      </p:pic>
    </p:spTree>
    <p:extLst>
      <p:ext uri="{BB962C8B-B14F-4D97-AF65-F5344CB8AC3E}">
        <p14:creationId xmlns:p14="http://schemas.microsoft.com/office/powerpoint/2010/main" val="8002727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idx="1"/>
          </p:nvPr>
        </p:nvSpPr>
        <p:spPr>
          <a:xfrm>
            <a:off x="458734" y="836712"/>
            <a:ext cx="8229600" cy="4876800"/>
          </a:xfrm>
        </p:spPr>
        <p:txBody>
          <a:bodyPr/>
          <a:lstStyle/>
          <a:p>
            <a:r>
              <a:rPr lang="zh-TW" altLang="zh-TW" sz="2800" dirty="0"/>
              <a:t>接著</a:t>
            </a:r>
            <a:r>
              <a:rPr lang="zh-TW" altLang="zh-TW" sz="2800" dirty="0">
                <a:solidFill>
                  <a:srgbClr val="C00000"/>
                </a:solidFill>
              </a:rPr>
              <a:t>最適錯誤率</a:t>
            </a:r>
            <a:r>
              <a:rPr lang="en-US" altLang="zh-TW" sz="2800" dirty="0"/>
              <a:t>(optimum error rate; </a:t>
            </a:r>
            <a:r>
              <a:rPr lang="en-US" altLang="zh-TW" sz="2800" i="1" dirty="0">
                <a:solidFill>
                  <a:srgbClr val="C00000"/>
                </a:solidFill>
              </a:rPr>
              <a:t>OER</a:t>
            </a:r>
            <a:r>
              <a:rPr lang="en-US" altLang="zh-TW" sz="2800" dirty="0"/>
              <a:t>)</a:t>
            </a:r>
            <a:r>
              <a:rPr lang="zh-TW" altLang="zh-TW" sz="2800" dirty="0"/>
              <a:t>的定義為</a:t>
            </a:r>
          </a:p>
          <a:p>
            <a:endParaRPr lang="zh-TW" altLang="en-US" dirty="0"/>
          </a:p>
        </p:txBody>
      </p:sp>
      <p:pic>
        <p:nvPicPr>
          <p:cNvPr id="5" name="圖片 4"/>
          <p:cNvPicPr>
            <a:picLocks noChangeAspect="1"/>
          </p:cNvPicPr>
          <p:nvPr/>
        </p:nvPicPr>
        <p:blipFill>
          <a:blip r:embed="rId2"/>
          <a:stretch>
            <a:fillRect/>
          </a:stretch>
        </p:blipFill>
        <p:spPr>
          <a:xfrm>
            <a:off x="535147" y="2060848"/>
            <a:ext cx="8076774" cy="3456384"/>
          </a:xfrm>
          <a:prstGeom prst="rect">
            <a:avLst/>
          </a:prstGeom>
        </p:spPr>
      </p:pic>
    </p:spTree>
    <p:extLst>
      <p:ext uri="{BB962C8B-B14F-4D97-AF65-F5344CB8AC3E}">
        <p14:creationId xmlns:p14="http://schemas.microsoft.com/office/powerpoint/2010/main" val="28579156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idx="1"/>
          </p:nvPr>
        </p:nvSpPr>
        <p:spPr>
          <a:xfrm>
            <a:off x="467544" y="908720"/>
            <a:ext cx="8229600" cy="4876800"/>
          </a:xfrm>
        </p:spPr>
        <p:txBody>
          <a:bodyPr>
            <a:normAutofit/>
          </a:bodyPr>
          <a:lstStyle/>
          <a:p>
            <a:r>
              <a:rPr lang="zh-TW" altLang="zh-TW" sz="2800" dirty="0"/>
              <a:t>樣本區別函數的表現可由計算</a:t>
            </a:r>
            <a:r>
              <a:rPr lang="zh-TW" altLang="zh-TW" sz="2800" dirty="0">
                <a:solidFill>
                  <a:srgbClr val="C00000"/>
                </a:solidFill>
              </a:rPr>
              <a:t>實際錯誤率</a:t>
            </a:r>
            <a:r>
              <a:rPr lang="en-US" altLang="zh-TW" sz="2800" dirty="0"/>
              <a:t>(the actual error rate; </a:t>
            </a:r>
            <a:r>
              <a:rPr lang="en-US" altLang="zh-TW" sz="2800" i="1" dirty="0">
                <a:solidFill>
                  <a:srgbClr val="C00000"/>
                </a:solidFill>
              </a:rPr>
              <a:t>AER</a:t>
            </a:r>
            <a:r>
              <a:rPr lang="en-US" altLang="zh-TW" sz="2800" dirty="0"/>
              <a:t>)</a:t>
            </a:r>
            <a:r>
              <a:rPr lang="zh-TW" altLang="zh-TW" sz="2800" dirty="0"/>
              <a:t>得到</a:t>
            </a:r>
            <a:endParaRPr lang="zh-TW" altLang="en-US" sz="2800" dirty="0"/>
          </a:p>
        </p:txBody>
      </p:sp>
      <p:pic>
        <p:nvPicPr>
          <p:cNvPr id="5" name="圖片 4"/>
          <p:cNvPicPr>
            <a:picLocks noChangeAspect="1"/>
          </p:cNvPicPr>
          <p:nvPr/>
        </p:nvPicPr>
        <p:blipFill>
          <a:blip r:embed="rId2"/>
          <a:stretch>
            <a:fillRect/>
          </a:stretch>
        </p:blipFill>
        <p:spPr>
          <a:xfrm>
            <a:off x="813970" y="2204864"/>
            <a:ext cx="7536748" cy="1511796"/>
          </a:xfrm>
          <a:prstGeom prst="rect">
            <a:avLst/>
          </a:prstGeom>
        </p:spPr>
      </p:pic>
      <p:pic>
        <p:nvPicPr>
          <p:cNvPr id="6" name="圖片 5"/>
          <p:cNvPicPr>
            <a:picLocks noChangeAspect="1"/>
          </p:cNvPicPr>
          <p:nvPr/>
        </p:nvPicPr>
        <p:blipFill>
          <a:blip r:embed="rId3"/>
          <a:stretch>
            <a:fillRect/>
          </a:stretch>
        </p:blipFill>
        <p:spPr>
          <a:xfrm>
            <a:off x="755576" y="3975166"/>
            <a:ext cx="8115300" cy="1781175"/>
          </a:xfrm>
          <a:prstGeom prst="rect">
            <a:avLst/>
          </a:prstGeom>
        </p:spPr>
      </p:pic>
    </p:spTree>
    <p:extLst>
      <p:ext uri="{BB962C8B-B14F-4D97-AF65-F5344CB8AC3E}">
        <p14:creationId xmlns:p14="http://schemas.microsoft.com/office/powerpoint/2010/main" val="23336173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b="1" dirty="0">
                <a:solidFill>
                  <a:srgbClr val="00B050"/>
                </a:solidFill>
              </a:rPr>
              <a:t>兩個母體分類的錯誤率的計算</a:t>
            </a:r>
            <a:endParaRPr lang="zh-TW" altLang="en-US" dirty="0">
              <a:solidFill>
                <a:srgbClr val="00B050"/>
              </a:solidFill>
            </a:endParaRPr>
          </a:p>
        </p:txBody>
      </p:sp>
      <p:pic>
        <p:nvPicPr>
          <p:cNvPr id="3" name="圖片 2"/>
          <p:cNvPicPr>
            <a:picLocks noChangeAspect="1"/>
          </p:cNvPicPr>
          <p:nvPr/>
        </p:nvPicPr>
        <p:blipFill>
          <a:blip r:embed="rId2"/>
          <a:stretch>
            <a:fillRect/>
          </a:stretch>
        </p:blipFill>
        <p:spPr>
          <a:xfrm>
            <a:off x="485800" y="1700808"/>
            <a:ext cx="7981950" cy="4505325"/>
          </a:xfrm>
          <a:prstGeom prst="rect">
            <a:avLst/>
          </a:prstGeom>
        </p:spPr>
      </p:pic>
    </p:spTree>
    <p:extLst>
      <p:ext uri="{BB962C8B-B14F-4D97-AF65-F5344CB8AC3E}">
        <p14:creationId xmlns:p14="http://schemas.microsoft.com/office/powerpoint/2010/main" val="20759018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stretch>
            <a:fillRect/>
          </a:stretch>
        </p:blipFill>
        <p:spPr>
          <a:xfrm>
            <a:off x="539552" y="404664"/>
            <a:ext cx="8077200" cy="6324600"/>
          </a:xfrm>
          <a:prstGeom prst="rect">
            <a:avLst/>
          </a:prstGeom>
        </p:spPr>
      </p:pic>
      <p:sp>
        <p:nvSpPr>
          <p:cNvPr id="5" name="矩形 4"/>
          <p:cNvSpPr/>
          <p:nvPr/>
        </p:nvSpPr>
        <p:spPr>
          <a:xfrm>
            <a:off x="2987824" y="5157192"/>
            <a:ext cx="3096344" cy="100811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336805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solidFill>
                  <a:srgbClr val="00B050"/>
                </a:solidFill>
              </a:rPr>
              <a:t>例題</a:t>
            </a:r>
            <a:endParaRPr lang="zh-TW" altLang="en-US" dirty="0"/>
          </a:p>
        </p:txBody>
      </p:sp>
      <p:sp>
        <p:nvSpPr>
          <p:cNvPr id="3" name="內容版面配置區 2"/>
          <p:cNvSpPr>
            <a:spLocks noGrp="1"/>
          </p:cNvSpPr>
          <p:nvPr>
            <p:ph idx="1"/>
          </p:nvPr>
        </p:nvSpPr>
        <p:spPr/>
        <p:txBody>
          <a:bodyPr/>
          <a:lstStyle/>
          <a:p>
            <a:r>
              <a:rPr lang="en-US" altLang="zh-TW" dirty="0"/>
              <a:t>On the basis of DNA sequence data for a number of patients </a:t>
            </a:r>
            <a:r>
              <a:rPr lang="en-US" altLang="zh-TW" dirty="0" smtClean="0"/>
              <a:t>with</a:t>
            </a:r>
            <a:r>
              <a:rPr lang="zh-TW" altLang="en-US" dirty="0" smtClean="0"/>
              <a:t> </a:t>
            </a:r>
            <a:r>
              <a:rPr lang="en-US" altLang="zh-TW" dirty="0" smtClean="0"/>
              <a:t>and </a:t>
            </a:r>
            <a:r>
              <a:rPr lang="en-US" altLang="zh-TW" dirty="0"/>
              <a:t>without a given disease, a biologist would like to figure out </a:t>
            </a:r>
            <a:r>
              <a:rPr lang="en-US" altLang="zh-TW" dirty="0" smtClean="0"/>
              <a:t>which</a:t>
            </a:r>
            <a:r>
              <a:rPr lang="zh-TW" altLang="en-US" dirty="0" smtClean="0"/>
              <a:t> </a:t>
            </a:r>
            <a:r>
              <a:rPr lang="en-US" altLang="zh-TW" dirty="0" smtClean="0"/>
              <a:t>DNA </a:t>
            </a:r>
            <a:r>
              <a:rPr lang="en-US" altLang="zh-TW" dirty="0"/>
              <a:t>mutations are deleterious (disease-causing) and which are not.</a:t>
            </a:r>
            <a:endParaRPr lang="zh-TW" altLang="en-US" dirty="0"/>
          </a:p>
        </p:txBody>
      </p:sp>
      <p:pic>
        <p:nvPicPr>
          <p:cNvPr id="5122" name="Picture 2" descr="http://biochem.co/wp-content/uploads/2010/01/trisomy21female.jpg?w=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250605"/>
            <a:ext cx="5012162" cy="2965529"/>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4681769" y="6090397"/>
            <a:ext cx="4572000" cy="646331"/>
          </a:xfrm>
          <a:prstGeom prst="rect">
            <a:avLst/>
          </a:prstGeom>
        </p:spPr>
        <p:txBody>
          <a:bodyPr>
            <a:spAutoFit/>
          </a:bodyPr>
          <a:lstStyle/>
          <a:p>
            <a:r>
              <a:rPr lang="en-US" altLang="zh-TW" dirty="0"/>
              <a:t>http://biochem.co/2010/01/dna-mutations-and-genetic-diseases/</a:t>
            </a:r>
            <a:endParaRPr lang="zh-TW" altLang="en-US" dirty="0"/>
          </a:p>
        </p:txBody>
      </p:sp>
      <p:sp>
        <p:nvSpPr>
          <p:cNvPr id="5" name="矩形 4"/>
          <p:cNvSpPr/>
          <p:nvPr/>
        </p:nvSpPr>
        <p:spPr>
          <a:xfrm>
            <a:off x="354776" y="6271405"/>
            <a:ext cx="4429418" cy="369332"/>
          </a:xfrm>
          <a:prstGeom prst="rect">
            <a:avLst/>
          </a:prstGeom>
        </p:spPr>
        <p:txBody>
          <a:bodyPr wrap="none">
            <a:spAutoFit/>
          </a:bodyPr>
          <a:lstStyle/>
          <a:p>
            <a:r>
              <a:rPr lang="zh-TW" altLang="en-US" dirty="0" smtClean="0"/>
              <a:t>染色體</a:t>
            </a:r>
            <a:r>
              <a:rPr lang="en-US" altLang="zh-TW" dirty="0" smtClean="0"/>
              <a:t>21</a:t>
            </a:r>
            <a:r>
              <a:rPr lang="zh-TW" altLang="en-US" dirty="0"/>
              <a:t>三</a:t>
            </a:r>
            <a:r>
              <a:rPr lang="zh-TW" altLang="en-US" dirty="0" smtClean="0"/>
              <a:t>體 造成</a:t>
            </a:r>
            <a:r>
              <a:rPr lang="zh-TW" altLang="en-US" dirty="0"/>
              <a:t>唐氏綜合症（女核型）</a:t>
            </a:r>
          </a:p>
        </p:txBody>
      </p:sp>
    </p:spTree>
    <p:extLst>
      <p:ext uri="{BB962C8B-B14F-4D97-AF65-F5344CB8AC3E}">
        <p14:creationId xmlns:p14="http://schemas.microsoft.com/office/powerpoint/2010/main" val="91487985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b="1" dirty="0">
                <a:solidFill>
                  <a:srgbClr val="00B050"/>
                </a:solidFill>
              </a:rPr>
              <a:t>兩個母體分類提出法的錯誤率的計算</a:t>
            </a:r>
            <a:endParaRPr lang="zh-TW" altLang="en-US" dirty="0">
              <a:solidFill>
                <a:srgbClr val="00B050"/>
              </a:solidFill>
            </a:endParaRPr>
          </a:p>
        </p:txBody>
      </p:sp>
      <p:pic>
        <p:nvPicPr>
          <p:cNvPr id="3" name="圖片 2"/>
          <p:cNvPicPr>
            <a:picLocks noChangeAspect="1"/>
          </p:cNvPicPr>
          <p:nvPr/>
        </p:nvPicPr>
        <p:blipFill>
          <a:blip r:embed="rId2"/>
          <a:stretch>
            <a:fillRect/>
          </a:stretch>
        </p:blipFill>
        <p:spPr>
          <a:xfrm>
            <a:off x="457200" y="1772816"/>
            <a:ext cx="8029575" cy="4467225"/>
          </a:xfrm>
          <a:prstGeom prst="rect">
            <a:avLst/>
          </a:prstGeom>
        </p:spPr>
      </p:pic>
      <p:cxnSp>
        <p:nvCxnSpPr>
          <p:cNvPr id="5" name="直線接點 4"/>
          <p:cNvCxnSpPr/>
          <p:nvPr/>
        </p:nvCxnSpPr>
        <p:spPr>
          <a:xfrm>
            <a:off x="6084168" y="2132856"/>
            <a:ext cx="504056"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583636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stretch>
            <a:fillRect/>
          </a:stretch>
        </p:blipFill>
        <p:spPr>
          <a:xfrm>
            <a:off x="467544" y="836712"/>
            <a:ext cx="8143875" cy="3895725"/>
          </a:xfrm>
          <a:prstGeom prst="rect">
            <a:avLst/>
          </a:prstGeom>
        </p:spPr>
      </p:pic>
      <p:sp>
        <p:nvSpPr>
          <p:cNvPr id="4" name="橢圓 3"/>
          <p:cNvSpPr/>
          <p:nvPr/>
        </p:nvSpPr>
        <p:spPr>
          <a:xfrm>
            <a:off x="7956376" y="2924944"/>
            <a:ext cx="482352" cy="55436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72537996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stretch>
            <a:fillRect/>
          </a:stretch>
        </p:blipFill>
        <p:spPr>
          <a:xfrm>
            <a:off x="539552" y="764704"/>
            <a:ext cx="8077200" cy="1847850"/>
          </a:xfrm>
          <a:prstGeom prst="rect">
            <a:avLst/>
          </a:prstGeom>
        </p:spPr>
      </p:pic>
      <p:pic>
        <p:nvPicPr>
          <p:cNvPr id="4" name="圖片 3"/>
          <p:cNvPicPr>
            <a:picLocks noChangeAspect="1"/>
          </p:cNvPicPr>
          <p:nvPr/>
        </p:nvPicPr>
        <p:blipFill>
          <a:blip r:embed="rId3"/>
          <a:stretch>
            <a:fillRect/>
          </a:stretch>
        </p:blipFill>
        <p:spPr>
          <a:xfrm>
            <a:off x="2699792" y="2852936"/>
            <a:ext cx="3163819" cy="1047552"/>
          </a:xfrm>
          <a:prstGeom prst="rect">
            <a:avLst/>
          </a:prstGeom>
        </p:spPr>
      </p:pic>
      <p:sp>
        <p:nvSpPr>
          <p:cNvPr id="5" name="橢圓 4"/>
          <p:cNvSpPr/>
          <p:nvPr/>
        </p:nvSpPr>
        <p:spPr>
          <a:xfrm>
            <a:off x="899592" y="1340768"/>
            <a:ext cx="482352" cy="55436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07702322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i="1" dirty="0">
                <a:solidFill>
                  <a:srgbClr val="00B050"/>
                </a:solidFill>
              </a:rPr>
              <a:t>g</a:t>
            </a:r>
            <a:r>
              <a:rPr lang="zh-TW" altLang="zh-TW" b="1" dirty="0">
                <a:solidFill>
                  <a:srgbClr val="00B050"/>
                </a:solidFill>
              </a:rPr>
              <a:t>個母體分類的錯誤率的計算</a:t>
            </a:r>
            <a:endParaRPr lang="zh-TW" altLang="en-US" dirty="0">
              <a:solidFill>
                <a:srgbClr val="00B050"/>
              </a:solidFill>
            </a:endParaRPr>
          </a:p>
        </p:txBody>
      </p:sp>
      <p:pic>
        <p:nvPicPr>
          <p:cNvPr id="4" name="圖片 3"/>
          <p:cNvPicPr>
            <a:picLocks noChangeAspect="1"/>
          </p:cNvPicPr>
          <p:nvPr/>
        </p:nvPicPr>
        <p:blipFill>
          <a:blip r:embed="rId2"/>
          <a:stretch>
            <a:fillRect/>
          </a:stretch>
        </p:blipFill>
        <p:spPr>
          <a:xfrm>
            <a:off x="485800" y="1428750"/>
            <a:ext cx="7991475" cy="5429250"/>
          </a:xfrm>
          <a:prstGeom prst="rect">
            <a:avLst/>
          </a:prstGeom>
        </p:spPr>
      </p:pic>
    </p:spTree>
    <p:extLst>
      <p:ext uri="{BB962C8B-B14F-4D97-AF65-F5344CB8AC3E}">
        <p14:creationId xmlns:p14="http://schemas.microsoft.com/office/powerpoint/2010/main" val="110652468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b="1" dirty="0">
                <a:solidFill>
                  <a:srgbClr val="00B050"/>
                </a:solidFill>
              </a:rPr>
              <a:t>區別分析的應用</a:t>
            </a:r>
            <a:endParaRPr lang="zh-TW" altLang="en-US" dirty="0">
              <a:solidFill>
                <a:srgbClr val="00B050"/>
              </a:solidFill>
            </a:endParaRPr>
          </a:p>
        </p:txBody>
      </p:sp>
      <p:sp>
        <p:nvSpPr>
          <p:cNvPr id="3" name="內容版面配置區 2"/>
          <p:cNvSpPr>
            <a:spLocks noGrp="1"/>
          </p:cNvSpPr>
          <p:nvPr>
            <p:ph idx="1"/>
          </p:nvPr>
        </p:nvSpPr>
        <p:spPr/>
        <p:txBody>
          <a:bodyPr>
            <a:normAutofit/>
          </a:bodyPr>
          <a:lstStyle/>
          <a:p>
            <a:r>
              <a:rPr lang="zh-TW" altLang="zh-TW" dirty="0"/>
              <a:t>區別分析的應用非常廣泛，如：</a:t>
            </a:r>
          </a:p>
          <a:p>
            <a:r>
              <a:rPr lang="zh-TW" altLang="zh-TW" dirty="0">
                <a:solidFill>
                  <a:srgbClr val="C00000"/>
                </a:solidFill>
              </a:rPr>
              <a:t>醫學上</a:t>
            </a:r>
            <a:r>
              <a:rPr lang="zh-TW" altLang="zh-TW" dirty="0"/>
              <a:t>：檢查求診者幾項得病症狀，來確定是否有得到某種疾病。</a:t>
            </a:r>
          </a:p>
          <a:p>
            <a:r>
              <a:rPr lang="zh-TW" altLang="zh-TW" dirty="0">
                <a:solidFill>
                  <a:srgbClr val="C00000"/>
                </a:solidFill>
              </a:rPr>
              <a:t>文學上</a:t>
            </a:r>
            <a:r>
              <a:rPr lang="zh-TW" altLang="zh-TW" dirty="0"/>
              <a:t>：由兩個作者作品的用字、文句長短等資料，來判斷某</a:t>
            </a:r>
            <a:r>
              <a:rPr lang="zh-TW" altLang="zh-TW" dirty="0" smtClean="0"/>
              <a:t>文章究竟</a:t>
            </a:r>
            <a:r>
              <a:rPr lang="zh-TW" altLang="zh-TW" dirty="0"/>
              <a:t>是誰的作品。</a:t>
            </a:r>
          </a:p>
          <a:p>
            <a:r>
              <a:rPr lang="zh-TW" altLang="zh-TW" dirty="0">
                <a:solidFill>
                  <a:srgbClr val="C00000"/>
                </a:solidFill>
              </a:rPr>
              <a:t>生物上</a:t>
            </a:r>
            <a:r>
              <a:rPr lang="zh-TW" altLang="zh-TW" dirty="0"/>
              <a:t>：根據動植物的某些特徵來做為動植物品種區別標準，如</a:t>
            </a:r>
            <a:r>
              <a:rPr lang="zh-TW" altLang="zh-TW" dirty="0" smtClean="0"/>
              <a:t>以花瓣</a:t>
            </a:r>
            <a:r>
              <a:rPr lang="zh-TW" altLang="zh-TW" dirty="0"/>
              <a:t>的長寬、花萼長寬作為區別三種鳶尾花的標準。</a:t>
            </a:r>
          </a:p>
          <a:p>
            <a:endParaRPr lang="zh-TW" altLang="en-US" dirty="0"/>
          </a:p>
        </p:txBody>
      </p:sp>
    </p:spTree>
    <p:extLst>
      <p:ext uri="{BB962C8B-B14F-4D97-AF65-F5344CB8AC3E}">
        <p14:creationId xmlns:p14="http://schemas.microsoft.com/office/powerpoint/2010/main" val="33653372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b="1" dirty="0">
                <a:solidFill>
                  <a:srgbClr val="00B050"/>
                </a:solidFill>
              </a:rPr>
              <a:t>區別分析的應用</a:t>
            </a:r>
            <a:endParaRPr lang="zh-TW" altLang="en-US" dirty="0">
              <a:solidFill>
                <a:srgbClr val="00B050"/>
              </a:solidFill>
            </a:endParaRPr>
          </a:p>
        </p:txBody>
      </p:sp>
      <p:sp>
        <p:nvSpPr>
          <p:cNvPr id="3" name="內容版面配置區 2"/>
          <p:cNvSpPr>
            <a:spLocks noGrp="1"/>
          </p:cNvSpPr>
          <p:nvPr>
            <p:ph idx="1"/>
          </p:nvPr>
        </p:nvSpPr>
        <p:spPr/>
        <p:txBody>
          <a:bodyPr>
            <a:normAutofit/>
          </a:bodyPr>
          <a:lstStyle/>
          <a:p>
            <a:r>
              <a:rPr lang="zh-TW" altLang="zh-TW" dirty="0" smtClean="0">
                <a:solidFill>
                  <a:srgbClr val="C00000"/>
                </a:solidFill>
              </a:rPr>
              <a:t>教育</a:t>
            </a:r>
            <a:r>
              <a:rPr lang="zh-TW" altLang="zh-TW" dirty="0">
                <a:solidFill>
                  <a:srgbClr val="C00000"/>
                </a:solidFill>
              </a:rPr>
              <a:t>上</a:t>
            </a:r>
            <a:r>
              <a:rPr lang="zh-TW" altLang="zh-TW" dirty="0"/>
              <a:t>：根據在學成績，老師的推薦信，入學考試成績等資料來</a:t>
            </a:r>
            <a:r>
              <a:rPr lang="zh-TW" altLang="zh-TW" dirty="0" smtClean="0"/>
              <a:t>做為</a:t>
            </a:r>
            <a:r>
              <a:rPr lang="zh-TW" altLang="zh-TW" dirty="0"/>
              <a:t>是否可入學的標準。</a:t>
            </a:r>
          </a:p>
          <a:p>
            <a:r>
              <a:rPr lang="zh-TW" altLang="zh-TW" dirty="0">
                <a:solidFill>
                  <a:srgbClr val="C00000"/>
                </a:solidFill>
              </a:rPr>
              <a:t>考古學</a:t>
            </a:r>
            <a:r>
              <a:rPr lang="zh-TW" altLang="zh-TW" dirty="0"/>
              <a:t>：考古學家根據出土頭骨的長、寬、容量，判斷他們是屬</a:t>
            </a:r>
            <a:r>
              <a:rPr lang="zh-TW" altLang="zh-TW" dirty="0" smtClean="0"/>
              <a:t>那個</a:t>
            </a:r>
            <a:r>
              <a:rPr lang="zh-TW" altLang="zh-TW" dirty="0"/>
              <a:t>部落。</a:t>
            </a:r>
          </a:p>
          <a:p>
            <a:r>
              <a:rPr lang="zh-TW" altLang="zh-TW" dirty="0">
                <a:solidFill>
                  <a:srgbClr val="C00000"/>
                </a:solidFill>
              </a:rPr>
              <a:t>行銷上</a:t>
            </a:r>
            <a:r>
              <a:rPr lang="zh-TW" altLang="zh-TW" dirty="0"/>
              <a:t>：由顧客的年齡、收入、教育程度、性別等資料，做為</a:t>
            </a:r>
            <a:r>
              <a:rPr lang="zh-TW" altLang="zh-TW" dirty="0" smtClean="0"/>
              <a:t>判斷顧客</a:t>
            </a:r>
            <a:r>
              <a:rPr lang="zh-TW" altLang="zh-TW" dirty="0"/>
              <a:t>是否會購買某產品的依據。</a:t>
            </a:r>
          </a:p>
          <a:p>
            <a:endParaRPr lang="zh-TW" altLang="en-US" dirty="0"/>
          </a:p>
        </p:txBody>
      </p:sp>
    </p:spTree>
    <p:extLst>
      <p:ext uri="{BB962C8B-B14F-4D97-AF65-F5344CB8AC3E}">
        <p14:creationId xmlns:p14="http://schemas.microsoft.com/office/powerpoint/2010/main" val="114560064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00B050"/>
                </a:solidFill>
              </a:rPr>
              <a:t>範例</a:t>
            </a:r>
            <a:r>
              <a:rPr lang="en-US" altLang="zh-TW" b="1" dirty="0">
                <a:solidFill>
                  <a:srgbClr val="00B050"/>
                </a:solidFill>
              </a:rPr>
              <a:t>-Iris(</a:t>
            </a:r>
            <a:r>
              <a:rPr lang="zh-TW" altLang="en-US" b="1" dirty="0">
                <a:solidFill>
                  <a:srgbClr val="00B050"/>
                </a:solidFill>
              </a:rPr>
              <a:t>鳶尾花</a:t>
            </a:r>
            <a:r>
              <a:rPr lang="en-US" altLang="zh-TW" b="1" dirty="0">
                <a:solidFill>
                  <a:srgbClr val="00B050"/>
                </a:solidFill>
              </a:rPr>
              <a:t>)</a:t>
            </a:r>
            <a:endParaRPr lang="zh-TW" altLang="en-US" b="1" dirty="0">
              <a:solidFill>
                <a:srgbClr val="00B050"/>
              </a:solidFill>
            </a:endParaRPr>
          </a:p>
        </p:txBody>
      </p:sp>
      <p:sp>
        <p:nvSpPr>
          <p:cNvPr id="3" name="內容版面配置區 2"/>
          <p:cNvSpPr>
            <a:spLocks noGrp="1"/>
          </p:cNvSpPr>
          <p:nvPr>
            <p:ph idx="1"/>
          </p:nvPr>
        </p:nvSpPr>
        <p:spPr/>
        <p:txBody>
          <a:bodyPr/>
          <a:lstStyle/>
          <a:p>
            <a:r>
              <a:rPr lang="en-US" altLang="zh-TW" sz="2800" dirty="0"/>
              <a:t>This famous (Fisher's or Anderson's) iris data set gives the measurements in centimeters of the variables sepal length and width and petal length and width, respectively, for 50 flowers from each of 3 species of iris. The species are </a:t>
            </a:r>
            <a:r>
              <a:rPr lang="en-US" altLang="zh-TW" sz="2800" i="1" dirty="0"/>
              <a:t>Iris </a:t>
            </a:r>
            <a:r>
              <a:rPr lang="en-US" altLang="zh-TW" sz="2800" i="1" dirty="0" err="1"/>
              <a:t>setosa</a:t>
            </a:r>
            <a:r>
              <a:rPr lang="en-US" altLang="zh-TW" sz="2800" dirty="0"/>
              <a:t>, </a:t>
            </a:r>
            <a:r>
              <a:rPr lang="en-US" altLang="zh-TW" sz="2800" i="1" dirty="0"/>
              <a:t>versicolor</a:t>
            </a:r>
            <a:r>
              <a:rPr lang="en-US" altLang="zh-TW" sz="2800" dirty="0"/>
              <a:t>, and </a:t>
            </a:r>
            <a:r>
              <a:rPr lang="en-US" altLang="zh-TW" sz="2800" i="1" dirty="0" err="1"/>
              <a:t>virginica</a:t>
            </a:r>
            <a:r>
              <a:rPr lang="en-US" altLang="zh-TW" sz="2800" dirty="0" smtClean="0"/>
              <a:t>.</a:t>
            </a:r>
          </a:p>
          <a:p>
            <a:r>
              <a:rPr lang="en-US" altLang="zh-TW" sz="2800" dirty="0"/>
              <a:t>Iris(</a:t>
            </a:r>
            <a:r>
              <a:rPr lang="zh-TW" altLang="en-US" sz="2800" dirty="0"/>
              <a:t>鳶尾花</a:t>
            </a:r>
            <a:r>
              <a:rPr lang="en-US" altLang="zh-TW" sz="2800" dirty="0"/>
              <a:t>)</a:t>
            </a:r>
            <a:r>
              <a:rPr lang="zh-TW" altLang="en-US" sz="2800" dirty="0"/>
              <a:t>類型，分</a:t>
            </a:r>
            <a:r>
              <a:rPr lang="en-US" altLang="zh-TW" sz="2800" dirty="0" err="1"/>
              <a:t>setosa</a:t>
            </a:r>
            <a:r>
              <a:rPr lang="en-US" altLang="zh-TW" sz="2800" dirty="0"/>
              <a:t>, </a:t>
            </a:r>
            <a:r>
              <a:rPr lang="en-US" altLang="zh-TW" sz="2800" dirty="0" err="1"/>
              <a:t>versicol</a:t>
            </a:r>
            <a:r>
              <a:rPr lang="en-US" altLang="zh-TW" sz="2800" dirty="0"/>
              <a:t>, </a:t>
            </a:r>
            <a:r>
              <a:rPr lang="en-US" altLang="zh-TW" sz="2800" dirty="0" err="1"/>
              <a:t>virginic</a:t>
            </a:r>
            <a:r>
              <a:rPr lang="zh-TW" altLang="en-US" sz="2800" dirty="0"/>
              <a:t>三</a:t>
            </a:r>
            <a:r>
              <a:rPr lang="zh-TW" altLang="en-US" sz="2800" dirty="0" smtClean="0"/>
              <a:t>類</a:t>
            </a:r>
            <a:endParaRPr lang="en-US" altLang="zh-TW" sz="2800" dirty="0" smtClean="0"/>
          </a:p>
          <a:p>
            <a:r>
              <a:rPr lang="zh-TW" altLang="en-US" sz="2800" dirty="0"/>
              <a:t>變數有</a:t>
            </a:r>
            <a:r>
              <a:rPr lang="en-US" altLang="zh-TW" sz="2800" dirty="0"/>
              <a:t>4</a:t>
            </a:r>
            <a:r>
              <a:rPr lang="zh-TW" altLang="en-US" sz="2800" dirty="0"/>
              <a:t>個，</a:t>
            </a:r>
            <a:r>
              <a:rPr lang="en-US" altLang="zh-TW" sz="2800" dirty="0" err="1"/>
              <a:t>sepallen</a:t>
            </a:r>
            <a:r>
              <a:rPr lang="en-US" altLang="zh-TW" sz="2800" dirty="0"/>
              <a:t> (</a:t>
            </a:r>
            <a:r>
              <a:rPr lang="zh-TW" altLang="en-US" sz="2800" dirty="0"/>
              <a:t>花萼的長度</a:t>
            </a:r>
            <a:r>
              <a:rPr lang="en-US" altLang="zh-TW" sz="2800" dirty="0"/>
              <a:t>) </a:t>
            </a:r>
            <a:r>
              <a:rPr lang="zh-TW" altLang="en-US" sz="2800" dirty="0"/>
              <a:t>，</a:t>
            </a:r>
            <a:r>
              <a:rPr lang="en-US" altLang="zh-TW" sz="2800" dirty="0" err="1"/>
              <a:t>sepalwid</a:t>
            </a:r>
            <a:r>
              <a:rPr lang="en-US" altLang="zh-TW" sz="2800" dirty="0"/>
              <a:t> (</a:t>
            </a:r>
            <a:r>
              <a:rPr lang="zh-TW" altLang="en-US" sz="2800" dirty="0"/>
              <a:t>花萼的寬度</a:t>
            </a:r>
            <a:r>
              <a:rPr lang="en-US" altLang="zh-TW" sz="2800" dirty="0"/>
              <a:t>) </a:t>
            </a:r>
            <a:r>
              <a:rPr lang="zh-TW" altLang="en-US" sz="2800" dirty="0"/>
              <a:t>，</a:t>
            </a:r>
            <a:r>
              <a:rPr lang="en-US" altLang="zh-TW" sz="2800" dirty="0" err="1"/>
              <a:t>petallen</a:t>
            </a:r>
            <a:r>
              <a:rPr lang="en-US" altLang="zh-TW" sz="2800" dirty="0"/>
              <a:t> (</a:t>
            </a:r>
            <a:r>
              <a:rPr lang="zh-TW" altLang="en-US" sz="2800" dirty="0"/>
              <a:t>花瓣的長度</a:t>
            </a:r>
            <a:r>
              <a:rPr lang="en-US" altLang="zh-TW" sz="2800" dirty="0"/>
              <a:t>) </a:t>
            </a:r>
            <a:r>
              <a:rPr lang="zh-TW" altLang="en-US" sz="2800" dirty="0"/>
              <a:t>，</a:t>
            </a:r>
            <a:r>
              <a:rPr lang="en-US" altLang="zh-TW" sz="2800" dirty="0" err="1"/>
              <a:t>petalwid</a:t>
            </a:r>
            <a:r>
              <a:rPr lang="en-US" altLang="zh-TW" sz="2800" dirty="0"/>
              <a:t>(</a:t>
            </a:r>
            <a:r>
              <a:rPr lang="zh-TW" altLang="en-US" sz="2800" dirty="0"/>
              <a:t>花瓣的寬度</a:t>
            </a:r>
            <a:r>
              <a:rPr lang="en-US" altLang="zh-TW" sz="2800" dirty="0"/>
              <a:t>)</a:t>
            </a:r>
            <a:r>
              <a:rPr lang="zh-TW" altLang="en-US" sz="2800" dirty="0"/>
              <a:t>，共</a:t>
            </a:r>
            <a:r>
              <a:rPr lang="en-US" altLang="zh-TW" sz="2800" dirty="0"/>
              <a:t>150</a:t>
            </a:r>
            <a:r>
              <a:rPr lang="zh-TW" altLang="en-US" sz="2800" dirty="0"/>
              <a:t>個案例</a:t>
            </a:r>
          </a:p>
          <a:p>
            <a:endParaRPr lang="zh-TW" altLang="en-US" dirty="0"/>
          </a:p>
        </p:txBody>
      </p:sp>
    </p:spTree>
    <p:extLst>
      <p:ext uri="{BB962C8B-B14F-4D97-AF65-F5344CB8AC3E}">
        <p14:creationId xmlns:p14="http://schemas.microsoft.com/office/powerpoint/2010/main" val="141578348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sp.yimg.com/xj/th?id=OIP.M5c38cc1e7de80a3972c09fe9f9b4eaeaH0&amp;pid=15.1&amp;P=0&amp;w=210&amp;h=1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202" y="3446096"/>
            <a:ext cx="2857500" cy="232682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sp.yimg.com/xj/th?id=OIP.M51d1973afa07d7f322d340b095ffd841H0&amp;pid=15.1&amp;P=0&amp;w=300&amp;h=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6436" y="3379490"/>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p.yimg.com/xj/th?id=OIP.M633a784cd9107af3189a1c22e50e9ff8H0&amp;pid=15.1&amp;P=0&amp;w=300&amp;h=3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056" y="3363549"/>
            <a:ext cx="2592288" cy="345638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articles.concreteinteractive.com/wp-content/uploads/2015/03/irise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860" y="548740"/>
            <a:ext cx="7366624" cy="2222265"/>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6853016" y="6309320"/>
            <a:ext cx="864339" cy="369332"/>
          </a:xfrm>
          <a:prstGeom prst="rect">
            <a:avLst/>
          </a:prstGeom>
        </p:spPr>
        <p:txBody>
          <a:bodyPr wrap="none">
            <a:spAutoFit/>
          </a:bodyPr>
          <a:lstStyle/>
          <a:p>
            <a:r>
              <a:rPr lang="en-US" altLang="zh-TW" i="1" dirty="0" err="1" smtClean="0"/>
              <a:t>setosa</a:t>
            </a:r>
            <a:endParaRPr lang="zh-TW" altLang="en-US" dirty="0"/>
          </a:p>
        </p:txBody>
      </p:sp>
      <p:sp>
        <p:nvSpPr>
          <p:cNvPr id="4" name="矩形 3"/>
          <p:cNvSpPr/>
          <p:nvPr/>
        </p:nvSpPr>
        <p:spPr>
          <a:xfrm>
            <a:off x="4036849" y="5742428"/>
            <a:ext cx="1031051" cy="369332"/>
          </a:xfrm>
          <a:prstGeom prst="rect">
            <a:avLst/>
          </a:prstGeom>
        </p:spPr>
        <p:txBody>
          <a:bodyPr wrap="none">
            <a:spAutoFit/>
          </a:bodyPr>
          <a:lstStyle/>
          <a:p>
            <a:r>
              <a:rPr lang="en-US" altLang="zh-TW" i="1" dirty="0" err="1" smtClean="0"/>
              <a:t>virginica</a:t>
            </a:r>
            <a:endParaRPr lang="zh-TW" altLang="en-US" dirty="0"/>
          </a:p>
        </p:txBody>
      </p:sp>
      <p:sp>
        <p:nvSpPr>
          <p:cNvPr id="5" name="矩形 4"/>
          <p:cNvSpPr/>
          <p:nvPr/>
        </p:nvSpPr>
        <p:spPr>
          <a:xfrm>
            <a:off x="1144082" y="3029374"/>
            <a:ext cx="1236236" cy="369332"/>
          </a:xfrm>
          <a:prstGeom prst="rect">
            <a:avLst/>
          </a:prstGeom>
        </p:spPr>
        <p:txBody>
          <a:bodyPr wrap="none">
            <a:spAutoFit/>
          </a:bodyPr>
          <a:lstStyle/>
          <a:p>
            <a:r>
              <a:rPr lang="en-US" altLang="zh-TW" dirty="0"/>
              <a:t> </a:t>
            </a:r>
            <a:r>
              <a:rPr lang="en-US" altLang="zh-TW" i="1" dirty="0" smtClean="0"/>
              <a:t>versicolor</a:t>
            </a:r>
            <a:endParaRPr lang="zh-TW" altLang="en-US" dirty="0"/>
          </a:p>
        </p:txBody>
      </p:sp>
    </p:spTree>
    <p:extLst>
      <p:ext uri="{BB962C8B-B14F-4D97-AF65-F5344CB8AC3E}">
        <p14:creationId xmlns:p14="http://schemas.microsoft.com/office/powerpoint/2010/main" val="339205738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stretch>
            <a:fillRect/>
          </a:stretch>
        </p:blipFill>
        <p:spPr>
          <a:xfrm>
            <a:off x="251520" y="1196752"/>
            <a:ext cx="8771122" cy="4723809"/>
          </a:xfrm>
          <a:prstGeom prst="rect">
            <a:avLst/>
          </a:prstGeom>
        </p:spPr>
      </p:pic>
    </p:spTree>
    <p:extLst>
      <p:ext uri="{BB962C8B-B14F-4D97-AF65-F5344CB8AC3E}">
        <p14:creationId xmlns:p14="http://schemas.microsoft.com/office/powerpoint/2010/main" val="205965934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b="1" dirty="0"/>
              <a:t>付出最多的人，也是收穫最多的人</a:t>
            </a:r>
            <a:endParaRPr lang="zh-TW" altLang="en-US" dirty="0"/>
          </a:p>
        </p:txBody>
      </p:sp>
      <p:sp>
        <p:nvSpPr>
          <p:cNvPr id="3" name="文字版面配置區 2"/>
          <p:cNvSpPr>
            <a:spLocks noGrp="1"/>
          </p:cNvSpPr>
          <p:nvPr>
            <p:ph type="body" idx="1"/>
          </p:nvPr>
        </p:nvSpPr>
        <p:spPr/>
        <p:txBody>
          <a:bodyPr>
            <a:normAutofit/>
          </a:bodyPr>
          <a:lstStyle/>
          <a:p>
            <a:pPr algn="ctr"/>
            <a:r>
              <a:rPr lang="en-US" altLang="zh-TW" sz="2800" b="1" dirty="0">
                <a:solidFill>
                  <a:srgbClr val="92D050"/>
                </a:solidFill>
                <a:latin typeface="+mj-ea"/>
              </a:rPr>
              <a:t>~</a:t>
            </a:r>
            <a:r>
              <a:rPr lang="zh-TW" altLang="en-US" sz="2800" b="1" dirty="0">
                <a:solidFill>
                  <a:srgbClr val="92D050"/>
                </a:solidFill>
                <a:latin typeface="+mj-ea"/>
              </a:rPr>
              <a:t>共勉之</a:t>
            </a:r>
            <a:r>
              <a:rPr lang="en-US" altLang="zh-TW" sz="2800" b="1" dirty="0">
                <a:solidFill>
                  <a:srgbClr val="92D050"/>
                </a:solidFill>
                <a:latin typeface="+mj-ea"/>
              </a:rPr>
              <a:t>~</a:t>
            </a:r>
            <a:endParaRPr lang="zh-TW" altLang="en-US" sz="2800" b="1" dirty="0">
              <a:solidFill>
                <a:srgbClr val="92D050"/>
              </a:solidFill>
              <a:latin typeface="+mj-ea"/>
            </a:endParaRPr>
          </a:p>
        </p:txBody>
      </p:sp>
    </p:spTree>
    <p:extLst>
      <p:ext uri="{BB962C8B-B14F-4D97-AF65-F5344CB8AC3E}">
        <p14:creationId xmlns:p14="http://schemas.microsoft.com/office/powerpoint/2010/main" val="2952549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lstStyle/>
          <a:p>
            <a:r>
              <a:rPr lang="en-US" altLang="zh-TW" dirty="0"/>
              <a:t>Just as in the regression setting, in the classification setting we have </a:t>
            </a:r>
            <a:r>
              <a:rPr lang="en-US" altLang="zh-TW" dirty="0" smtClean="0"/>
              <a:t>a</a:t>
            </a:r>
            <a:r>
              <a:rPr lang="zh-TW" altLang="en-US" dirty="0" smtClean="0"/>
              <a:t> </a:t>
            </a:r>
            <a:r>
              <a:rPr lang="en-US" altLang="zh-TW" dirty="0" smtClean="0"/>
              <a:t>set </a:t>
            </a:r>
            <a:r>
              <a:rPr lang="en-US" altLang="zh-TW" dirty="0"/>
              <a:t>of training observations (x</a:t>
            </a:r>
            <a:r>
              <a:rPr lang="en-US" altLang="zh-TW" baseline="-25000" dirty="0"/>
              <a:t>1</a:t>
            </a:r>
            <a:r>
              <a:rPr lang="en-US" altLang="zh-TW" dirty="0"/>
              <a:t>, y</a:t>
            </a:r>
            <a:r>
              <a:rPr lang="en-US" altLang="zh-TW" baseline="-25000" dirty="0"/>
              <a:t>1</a:t>
            </a:r>
            <a:r>
              <a:rPr lang="en-US" altLang="zh-TW" dirty="0"/>
              <a:t>), . . . , (</a:t>
            </a:r>
            <a:r>
              <a:rPr lang="en-US" altLang="zh-TW" dirty="0" err="1"/>
              <a:t>x</a:t>
            </a:r>
            <a:r>
              <a:rPr lang="en-US" altLang="zh-TW" baseline="-25000" dirty="0" err="1"/>
              <a:t>n</a:t>
            </a:r>
            <a:r>
              <a:rPr lang="en-US" altLang="zh-TW" dirty="0"/>
              <a:t>, </a:t>
            </a:r>
            <a:r>
              <a:rPr lang="en-US" altLang="zh-TW" dirty="0" err="1"/>
              <a:t>y</a:t>
            </a:r>
            <a:r>
              <a:rPr lang="en-US" altLang="zh-TW" baseline="-25000" dirty="0" err="1"/>
              <a:t>n</a:t>
            </a:r>
            <a:r>
              <a:rPr lang="en-US" altLang="zh-TW" dirty="0"/>
              <a:t>) that we can use to </a:t>
            </a:r>
            <a:r>
              <a:rPr lang="en-US" altLang="zh-TW" dirty="0" smtClean="0"/>
              <a:t>build</a:t>
            </a:r>
            <a:r>
              <a:rPr lang="zh-TW" altLang="en-US" dirty="0" smtClean="0"/>
              <a:t> </a:t>
            </a:r>
            <a:r>
              <a:rPr lang="en-US" altLang="zh-TW" dirty="0" smtClean="0"/>
              <a:t>a classifier. </a:t>
            </a:r>
            <a:r>
              <a:rPr lang="en-US" altLang="zh-TW" dirty="0"/>
              <a:t>We want our classifier to perform well not only on the </a:t>
            </a:r>
            <a:r>
              <a:rPr lang="en-US" altLang="zh-TW" dirty="0" smtClean="0"/>
              <a:t>training</a:t>
            </a:r>
            <a:r>
              <a:rPr lang="zh-TW" altLang="en-US" dirty="0" smtClean="0"/>
              <a:t> </a:t>
            </a:r>
            <a:r>
              <a:rPr lang="en-US" altLang="zh-TW" dirty="0" smtClean="0"/>
              <a:t>data</a:t>
            </a:r>
            <a:r>
              <a:rPr lang="en-US" altLang="zh-TW" dirty="0"/>
              <a:t>, but also on test observations that were not used to train the classifier</a:t>
            </a:r>
            <a:r>
              <a:rPr lang="en-US" altLang="zh-TW" dirty="0" smtClean="0"/>
              <a:t>.</a:t>
            </a:r>
          </a:p>
          <a:p>
            <a:r>
              <a:rPr lang="zh-TW" altLang="en-US" dirty="0"/>
              <a:t>我們有</a:t>
            </a:r>
            <a:r>
              <a:rPr lang="zh-TW" altLang="en-US" dirty="0" smtClean="0"/>
              <a:t>一組的訓練觀察值</a:t>
            </a:r>
            <a:r>
              <a:rPr lang="en-US" altLang="zh-TW" dirty="0" smtClean="0"/>
              <a:t>(</a:t>
            </a:r>
            <a:r>
              <a:rPr lang="en-US" altLang="zh-TW" dirty="0"/>
              <a:t>x</a:t>
            </a:r>
            <a:r>
              <a:rPr lang="en-US" altLang="zh-TW" baseline="-25000" dirty="0"/>
              <a:t>1</a:t>
            </a:r>
            <a:r>
              <a:rPr lang="en-US" altLang="zh-TW" dirty="0"/>
              <a:t>, y</a:t>
            </a:r>
            <a:r>
              <a:rPr lang="en-US" altLang="zh-TW" baseline="-25000" dirty="0"/>
              <a:t>1</a:t>
            </a:r>
            <a:r>
              <a:rPr lang="en-US" altLang="zh-TW" dirty="0"/>
              <a:t>), . . . , (</a:t>
            </a:r>
            <a:r>
              <a:rPr lang="en-US" altLang="zh-TW" dirty="0" err="1"/>
              <a:t>x</a:t>
            </a:r>
            <a:r>
              <a:rPr lang="en-US" altLang="zh-TW" baseline="-25000" dirty="0" err="1"/>
              <a:t>n</a:t>
            </a:r>
            <a:r>
              <a:rPr lang="en-US" altLang="zh-TW" dirty="0"/>
              <a:t>, </a:t>
            </a:r>
            <a:r>
              <a:rPr lang="en-US" altLang="zh-TW" dirty="0" err="1"/>
              <a:t>y</a:t>
            </a:r>
            <a:r>
              <a:rPr lang="en-US" altLang="zh-TW" baseline="-25000" dirty="0" err="1"/>
              <a:t>n</a:t>
            </a:r>
            <a:r>
              <a:rPr lang="en-US" altLang="zh-TW" dirty="0" smtClean="0"/>
              <a:t>)</a:t>
            </a:r>
            <a:r>
              <a:rPr lang="zh-TW" altLang="en-US" dirty="0" smtClean="0"/>
              <a:t>，用來</a:t>
            </a:r>
            <a:r>
              <a:rPr lang="zh-TW" altLang="en-US" dirty="0"/>
              <a:t>建立一個分類。我們希望</a:t>
            </a:r>
            <a:r>
              <a:rPr lang="zh-TW" altLang="en-US" dirty="0" smtClean="0"/>
              <a:t>我們所建立的分類</a:t>
            </a:r>
            <a:r>
              <a:rPr lang="zh-TW" altLang="en-US" dirty="0"/>
              <a:t>表現良好，不僅在</a:t>
            </a:r>
            <a:r>
              <a:rPr lang="zh-TW" altLang="en-US" dirty="0" smtClean="0"/>
              <a:t>訓練資料部分，同時在那些</a:t>
            </a:r>
            <a:r>
              <a:rPr lang="zh-TW" altLang="en-US" dirty="0"/>
              <a:t>沒有</a:t>
            </a:r>
            <a:r>
              <a:rPr lang="zh-TW" altLang="en-US" dirty="0" smtClean="0"/>
              <a:t>用來</a:t>
            </a:r>
            <a:r>
              <a:rPr lang="zh-TW" altLang="en-US" dirty="0"/>
              <a:t>建立</a:t>
            </a:r>
            <a:r>
              <a:rPr lang="zh-TW" altLang="en-US" dirty="0" smtClean="0"/>
              <a:t>分類的測試資料部分也表現</a:t>
            </a:r>
            <a:r>
              <a:rPr lang="zh-TW" altLang="en-US" dirty="0"/>
              <a:t>良好</a:t>
            </a:r>
          </a:p>
        </p:txBody>
      </p:sp>
    </p:spTree>
    <p:extLst>
      <p:ext uri="{BB962C8B-B14F-4D97-AF65-F5344CB8AC3E}">
        <p14:creationId xmlns:p14="http://schemas.microsoft.com/office/powerpoint/2010/main" val="4193783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solidFill>
                  <a:srgbClr val="00B050"/>
                </a:solidFill>
              </a:rPr>
              <a:t>例題</a:t>
            </a:r>
            <a:endParaRPr lang="zh-TW" altLang="en-US" dirty="0"/>
          </a:p>
        </p:txBody>
      </p:sp>
      <p:sp>
        <p:nvSpPr>
          <p:cNvPr id="3" name="內容版面配置區 2"/>
          <p:cNvSpPr>
            <a:spLocks noGrp="1"/>
          </p:cNvSpPr>
          <p:nvPr>
            <p:ph idx="1"/>
          </p:nvPr>
        </p:nvSpPr>
        <p:spPr/>
        <p:txBody>
          <a:bodyPr/>
          <a:lstStyle/>
          <a:p>
            <a:r>
              <a:rPr lang="en-US" altLang="zh-TW" dirty="0"/>
              <a:t>We are interested in predicting whether </a:t>
            </a:r>
            <a:r>
              <a:rPr lang="en-US" altLang="zh-TW" dirty="0" smtClean="0"/>
              <a:t>an</a:t>
            </a:r>
            <a:r>
              <a:rPr lang="zh-TW" altLang="en-US" dirty="0" smtClean="0"/>
              <a:t> </a:t>
            </a:r>
            <a:r>
              <a:rPr lang="en-US" altLang="zh-TW" dirty="0" smtClean="0"/>
              <a:t>individual </a:t>
            </a:r>
            <a:r>
              <a:rPr lang="en-US" altLang="zh-TW" dirty="0"/>
              <a:t>will default on his or her credit card payment, on the basis </a:t>
            </a:r>
            <a:r>
              <a:rPr lang="en-US" altLang="zh-TW" dirty="0" smtClean="0"/>
              <a:t>of</a:t>
            </a:r>
            <a:r>
              <a:rPr lang="zh-TW" altLang="en-US" dirty="0" smtClean="0"/>
              <a:t> </a:t>
            </a:r>
            <a:r>
              <a:rPr lang="en-US" altLang="zh-TW" dirty="0" smtClean="0"/>
              <a:t>annual </a:t>
            </a:r>
            <a:r>
              <a:rPr lang="en-US" altLang="zh-TW" dirty="0"/>
              <a:t>income and monthly credit card balance</a:t>
            </a:r>
            <a:r>
              <a:rPr lang="en-US" altLang="zh-TW" dirty="0" smtClean="0"/>
              <a:t>.</a:t>
            </a:r>
          </a:p>
          <a:p>
            <a:r>
              <a:rPr lang="zh-TW" altLang="en-US" dirty="0" smtClean="0"/>
              <a:t>我們有興趣</a:t>
            </a:r>
            <a:r>
              <a:rPr lang="zh-TW" altLang="en-US" dirty="0"/>
              <a:t>的是預測一個人是否會拖欠他或她的信用卡付款</a:t>
            </a:r>
            <a:r>
              <a:rPr lang="zh-TW" altLang="en-US" dirty="0" smtClean="0"/>
              <a:t>，根據他</a:t>
            </a:r>
            <a:r>
              <a:rPr lang="zh-TW" altLang="en-US" dirty="0"/>
              <a:t>或她</a:t>
            </a:r>
            <a:r>
              <a:rPr lang="zh-TW" altLang="en-US" dirty="0" smtClean="0"/>
              <a:t>的年收入</a:t>
            </a:r>
            <a:r>
              <a:rPr lang="zh-TW" altLang="en-US" dirty="0"/>
              <a:t>與每月的信用卡</a:t>
            </a:r>
            <a:r>
              <a:rPr lang="zh-TW" altLang="en-US" dirty="0" smtClean="0"/>
              <a:t>餘額。</a:t>
            </a:r>
            <a:endParaRPr lang="zh-TW" altLang="en-US" dirty="0"/>
          </a:p>
        </p:txBody>
      </p:sp>
      <p:pic>
        <p:nvPicPr>
          <p:cNvPr id="1026" name="Picture 2" descr="https://sp.yimg.com/xj/th?id=OIP.M89a1f9871859d0c4bdd8034297791b63o0&amp;pid=15.1&amp;P=0&amp;w=228&amp;h=1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861048"/>
            <a:ext cx="3508452" cy="2615952"/>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4459477" y="6107668"/>
            <a:ext cx="4031873" cy="369332"/>
          </a:xfrm>
          <a:prstGeom prst="rect">
            <a:avLst/>
          </a:prstGeom>
        </p:spPr>
        <p:txBody>
          <a:bodyPr wrap="none">
            <a:spAutoFit/>
          </a:bodyPr>
          <a:lstStyle/>
          <a:p>
            <a:r>
              <a:rPr lang="en-US" altLang="zh-TW" dirty="0"/>
              <a:t>http://cd.jiwu.com/news/2202916.html</a:t>
            </a:r>
            <a:endParaRPr lang="zh-TW" altLang="en-US" dirty="0"/>
          </a:p>
        </p:txBody>
      </p:sp>
    </p:spTree>
    <p:extLst>
      <p:ext uri="{BB962C8B-B14F-4D97-AF65-F5344CB8AC3E}">
        <p14:creationId xmlns:p14="http://schemas.microsoft.com/office/powerpoint/2010/main" val="39315441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清晰度">
  <a:themeElements>
    <a:clrScheme name="行雲流水">
      <a:dk1>
        <a:sysClr val="windowText" lastClr="000000"/>
      </a:dk1>
      <a:lt1>
        <a:sysClr val="window" lastClr="FFFFFF"/>
      </a:lt1>
      <a:dk2>
        <a:srgbClr val="411401"/>
      </a:dk2>
      <a:lt2>
        <a:srgbClr val="FFE6E6"/>
      </a:lt2>
      <a:accent1>
        <a:srgbClr val="A24A48"/>
      </a:accent1>
      <a:accent2>
        <a:srgbClr val="B2935C"/>
      </a:accent2>
      <a:accent3>
        <a:srgbClr val="6A9A9A"/>
      </a:accent3>
      <a:accent4>
        <a:srgbClr val="B2B787"/>
      </a:accent4>
      <a:accent5>
        <a:srgbClr val="91644B"/>
      </a:accent5>
      <a:accent6>
        <a:srgbClr val="654A76"/>
      </a:accent6>
      <a:hlink>
        <a:srgbClr val="00A800"/>
      </a:hlink>
      <a:folHlink>
        <a:srgbClr val="FF00FF"/>
      </a:folHlink>
    </a:clrScheme>
    <a:fontScheme name="Office 古典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清晰度">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5440</TotalTime>
  <Words>1294</Words>
  <Application>Microsoft Office PowerPoint</Application>
  <PresentationFormat>如螢幕大小 (4:3)</PresentationFormat>
  <Paragraphs>138</Paragraphs>
  <Slides>79</Slides>
  <Notes>0</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79</vt:i4>
      </vt:variant>
    </vt:vector>
  </HeadingPairs>
  <TitlesOfParts>
    <vt:vector size="86" baseType="lpstr">
      <vt:lpstr>微軟正黑體</vt:lpstr>
      <vt:lpstr>標楷體</vt:lpstr>
      <vt:lpstr>Arial</vt:lpstr>
      <vt:lpstr>Cambria Math</vt:lpstr>
      <vt:lpstr>Times New Roman</vt:lpstr>
      <vt:lpstr>Wingdings 2</vt:lpstr>
      <vt:lpstr>清晰度</vt:lpstr>
      <vt:lpstr>Discrimination and Classification</vt:lpstr>
      <vt:lpstr>簡介</vt:lpstr>
      <vt:lpstr>例題</vt:lpstr>
      <vt:lpstr>例題</vt:lpstr>
      <vt:lpstr>例題</vt:lpstr>
      <vt:lpstr>例題</vt:lpstr>
      <vt:lpstr>例題</vt:lpstr>
      <vt:lpstr>PowerPoint 簡報</vt:lpstr>
      <vt:lpstr>例題</vt:lpstr>
      <vt:lpstr>Credit Card Default Data</vt:lpstr>
      <vt:lpstr>年收入與每月的信用卡餘額的散佈圖</vt:lpstr>
      <vt:lpstr>按是否會拖欠信用卡付款分組的年收入與每月的信用卡餘額的盒型圖</vt:lpstr>
      <vt:lpstr>Decision Theory (決策理論)</vt:lpstr>
      <vt:lpstr>PowerPoint 簡報</vt:lpstr>
      <vt:lpstr>例題-乘式割草机riding mower</vt:lpstr>
      <vt:lpstr>PowerPoint 簡報</vt:lpstr>
      <vt:lpstr>PowerPoint 簡報</vt:lpstr>
      <vt:lpstr>先驗機率(Prior probability)</vt:lpstr>
      <vt:lpstr>錯誤分類的機率(The probability of misclassification)</vt:lpstr>
      <vt:lpstr>錯誤分類的機率(The probability of misclassification)</vt:lpstr>
      <vt:lpstr>錯誤分類的成本(The cost of misclassification)</vt:lpstr>
      <vt:lpstr>期望錯誤分類的成本 (Expected cost of misclassification；簡稱ECM)</vt:lpstr>
      <vt:lpstr>後驗機率(Posterior Probability)</vt:lpstr>
      <vt:lpstr>法則1：最小ECM分類法則(Minimum ECM classification rule)</vt:lpstr>
      <vt:lpstr>法則2：錯誤分類成本相等的最小ECM分類成本(Minimum ECM classification rule when equal misclassification cost)</vt:lpstr>
      <vt:lpstr>法則3：最大後驗機率法則(Maximum posterior probability rule)</vt:lpstr>
      <vt:lpstr>例題</vt:lpstr>
      <vt:lpstr>法則1：最小ECM分類法則</vt:lpstr>
      <vt:lpstr>法則2：錯誤分類成本相等的最小ECM分類成本</vt:lpstr>
      <vt:lpstr>法則3：最大後驗機率法則</vt:lpstr>
      <vt:lpstr>線性區別法(LDA)</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例題-血友病</vt:lpstr>
      <vt:lpstr>PowerPoint 簡報</vt:lpstr>
      <vt:lpstr>PowerPoint 簡報</vt:lpstr>
      <vt:lpstr>PowerPoint 簡報</vt:lpstr>
      <vt:lpstr>PowerPoint 簡報</vt:lpstr>
      <vt:lpstr>二次區別法(QDA)</vt:lpstr>
      <vt:lpstr>PowerPoint 簡報</vt:lpstr>
      <vt:lpstr>PowerPoint 簡報</vt:lpstr>
      <vt:lpstr>PowerPoint 簡報</vt:lpstr>
      <vt:lpstr>PowerPoint 簡報</vt:lpstr>
      <vt:lpstr>費雪區別法</vt:lpstr>
      <vt:lpstr>兩個變異數相等的母體的分類</vt:lpstr>
      <vt:lpstr>PowerPoint 簡報</vt:lpstr>
      <vt:lpstr>PowerPoint 簡報</vt:lpstr>
      <vt:lpstr>PowerPoint 簡報</vt:lpstr>
      <vt:lpstr>PowerPoint 簡報</vt:lpstr>
      <vt:lpstr>PowerPoint 簡報</vt:lpstr>
      <vt:lpstr>g個變異數相等的母體的分類</vt:lpstr>
      <vt:lpstr>PowerPoint 簡報</vt:lpstr>
      <vt:lpstr>PowerPoint 簡報</vt:lpstr>
      <vt:lpstr>PowerPoint 簡報</vt:lpstr>
      <vt:lpstr>PowerPoint 簡報</vt:lpstr>
      <vt:lpstr>PowerPoint 簡報</vt:lpstr>
      <vt:lpstr>區別函數的評價</vt:lpstr>
      <vt:lpstr>錯誤率</vt:lpstr>
      <vt:lpstr>PowerPoint 簡報</vt:lpstr>
      <vt:lpstr>PowerPoint 簡報</vt:lpstr>
      <vt:lpstr>兩個母體分類的錯誤率的計算</vt:lpstr>
      <vt:lpstr>PowerPoint 簡報</vt:lpstr>
      <vt:lpstr>兩個母體分類提出法的錯誤率的計算</vt:lpstr>
      <vt:lpstr>PowerPoint 簡報</vt:lpstr>
      <vt:lpstr>PowerPoint 簡報</vt:lpstr>
      <vt:lpstr>g個母體分類的錯誤率的計算</vt:lpstr>
      <vt:lpstr>區別分析的應用</vt:lpstr>
      <vt:lpstr>區別分析的應用</vt:lpstr>
      <vt:lpstr>範例-Iris(鳶尾花)</vt:lpstr>
      <vt:lpstr>PowerPoint 簡報</vt:lpstr>
      <vt:lpstr>PowerPoint 簡報</vt:lpstr>
      <vt:lpstr>付出最多的人，也是收穫最多的人</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SPSS 教學</dc:title>
  <dc:creator>chilo</dc:creator>
  <cp:lastModifiedBy>Chilo</cp:lastModifiedBy>
  <cp:revision>191</cp:revision>
  <dcterms:created xsi:type="dcterms:W3CDTF">2014-11-07T00:17:44Z</dcterms:created>
  <dcterms:modified xsi:type="dcterms:W3CDTF">2015-11-19T00:52:56Z</dcterms:modified>
</cp:coreProperties>
</file>