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8"/>
  </p:notesMasterIdLst>
  <p:sldIdLst>
    <p:sldId id="256" r:id="rId2"/>
    <p:sldId id="26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57" r:id="rId26"/>
    <p:sldId id="358" r:id="rId27"/>
    <p:sldId id="359" r:id="rId28"/>
    <p:sldId id="360" r:id="rId29"/>
    <p:sldId id="361" r:id="rId30"/>
    <p:sldId id="362" r:id="rId31"/>
    <p:sldId id="363" r:id="rId32"/>
    <p:sldId id="313" r:id="rId33"/>
    <p:sldId id="314" r:id="rId34"/>
    <p:sldId id="36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65" r:id="rId52"/>
    <p:sldId id="331" r:id="rId53"/>
    <p:sldId id="368" r:id="rId54"/>
    <p:sldId id="332" r:id="rId55"/>
    <p:sldId id="333" r:id="rId56"/>
    <p:sldId id="334" r:id="rId57"/>
    <p:sldId id="369" r:id="rId58"/>
    <p:sldId id="335" r:id="rId59"/>
    <p:sldId id="366" r:id="rId60"/>
    <p:sldId id="336" r:id="rId61"/>
    <p:sldId id="337" r:id="rId62"/>
    <p:sldId id="338" r:id="rId63"/>
    <p:sldId id="339" r:id="rId64"/>
    <p:sldId id="340" r:id="rId65"/>
    <p:sldId id="341" r:id="rId66"/>
    <p:sldId id="342" r:id="rId67"/>
    <p:sldId id="343" r:id="rId68"/>
    <p:sldId id="344" r:id="rId69"/>
    <p:sldId id="345" r:id="rId70"/>
    <p:sldId id="346" r:id="rId71"/>
    <p:sldId id="367" r:id="rId72"/>
    <p:sldId id="347" r:id="rId73"/>
    <p:sldId id="348" r:id="rId74"/>
    <p:sldId id="349" r:id="rId75"/>
    <p:sldId id="350" r:id="rId76"/>
    <p:sldId id="290" r:id="rId7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4EE1067-067D-4ACC-8C16-00D9DE00DEF7}">
          <p14:sldIdLst>
            <p14:sldId id="256"/>
            <p14:sldId id="260"/>
          </p14:sldIdLst>
        </p14:section>
        <p14:section name="7.1抽樣的意義" id="{D47B3774-8A1A-4075-8558-0E5D6726A13F}">
          <p14:sldIdLst>
            <p14:sldId id="291"/>
          </p14:sldIdLst>
        </p14:section>
        <p14:section name="7.1.1有關抽樣的常用名詞" id="{F59EB909-C85D-4D96-9C31-C6C672EB656A}">
          <p14:sldIdLst>
            <p14:sldId id="292"/>
            <p14:sldId id="293"/>
            <p14:sldId id="294"/>
            <p14:sldId id="295"/>
            <p14:sldId id="296"/>
            <p14:sldId id="297"/>
            <p14:sldId id="298"/>
            <p14:sldId id="299"/>
          </p14:sldIdLst>
        </p14:section>
        <p14:section name="7.1.2抽樣的意義" id="{818E5391-7490-495B-87E9-088AA452C19D}">
          <p14:sldIdLst>
            <p14:sldId id="300"/>
            <p14:sldId id="301"/>
          </p14:sldIdLst>
        </p14:section>
        <p14:section name="7.1.3評估抽樣底冊的標準" id="{2F7CAB77-2EF4-4FB8-835D-EBC85DB448DF}">
          <p14:sldIdLst>
            <p14:sldId id="302"/>
          </p14:sldIdLst>
        </p14:section>
        <p14:section name="7.1.4抽樣的原因" id="{6469B043-A0C4-4F20-8B1A-94E3F0889CAE}">
          <p14:sldIdLst>
            <p14:sldId id="303"/>
            <p14:sldId id="304"/>
            <p14:sldId id="305"/>
            <p14:sldId id="306"/>
            <p14:sldId id="307"/>
          </p14:sldIdLst>
        </p14:section>
        <p14:section name="7.1.4抽樣的程序" id="{558A72FE-ADF9-4C70-8068-D9B973C1A157}">
          <p14:sldIdLst>
            <p14:sldId id="308"/>
            <p14:sldId id="309"/>
            <p14:sldId id="310"/>
            <p14:sldId id="311"/>
            <p14:sldId id="312"/>
            <p14:sldId id="357"/>
            <p14:sldId id="358"/>
            <p14:sldId id="359"/>
            <p14:sldId id="360"/>
            <p14:sldId id="361"/>
            <p14:sldId id="362"/>
            <p14:sldId id="363"/>
            <p14:sldId id="313"/>
            <p14:sldId id="314"/>
            <p14:sldId id="364"/>
            <p14:sldId id="315"/>
            <p14:sldId id="316"/>
            <p14:sldId id="317"/>
            <p14:sldId id="318"/>
            <p14:sldId id="319"/>
            <p14:sldId id="320"/>
            <p14:sldId id="321"/>
            <p14:sldId id="322"/>
            <p14:sldId id="323"/>
            <p14:sldId id="324"/>
            <p14:sldId id="325"/>
            <p14:sldId id="326"/>
            <p14:sldId id="327"/>
            <p14:sldId id="328"/>
            <p14:sldId id="329"/>
            <p14:sldId id="330"/>
            <p14:sldId id="365"/>
            <p14:sldId id="331"/>
            <p14:sldId id="368"/>
            <p14:sldId id="332"/>
            <p14:sldId id="333"/>
          </p14:sldIdLst>
        </p14:section>
        <p14:section name="7.2.4群集(集團)抽樣" id="{82C5DDA2-75E1-4131-86EF-DA264E28CE77}">
          <p14:sldIdLst>
            <p14:sldId id="334"/>
            <p14:sldId id="369"/>
            <p14:sldId id="335"/>
            <p14:sldId id="366"/>
            <p14:sldId id="336"/>
            <p14:sldId id="337"/>
            <p14:sldId id="338"/>
            <p14:sldId id="339"/>
            <p14:sldId id="340"/>
          </p14:sldIdLst>
        </p14:section>
        <p14:section name="7.2.5方便抽樣" id="{DADB2DB4-7ACF-4D08-A3D9-4EE9C7BDB7C8}">
          <p14:sldIdLst>
            <p14:sldId id="341"/>
            <p14:sldId id="342"/>
          </p14:sldIdLst>
        </p14:section>
        <p14:section name="7.2.6判斷抽樣" id="{4F98D97D-1E20-4055-BA82-246478D9B713}">
          <p14:sldIdLst>
            <p14:sldId id="343"/>
          </p14:sldIdLst>
        </p14:section>
        <p14:section name="7.2.7配額抽樣" id="{CCB47FC5-0E4F-430B-B9EE-D709FF273587}">
          <p14:sldIdLst>
            <p14:sldId id="344"/>
            <p14:sldId id="345"/>
          </p14:sldIdLst>
        </p14:section>
        <p14:section name="7.2.8雪球抽樣" id="{354B2F05-2D2F-43F8-8B38-0F963545FA6D}">
          <p14:sldIdLst>
            <p14:sldId id="346"/>
            <p14:sldId id="367"/>
            <p14:sldId id="347"/>
            <p14:sldId id="348"/>
            <p14:sldId id="349"/>
            <p14:sldId id="350"/>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DD4E2-0225-4068-9320-3D5495CA2BAB}" type="doc">
      <dgm:prSet loTypeId="urn:microsoft.com/office/officeart/2005/8/layout/process2" loCatId="process" qsTypeId="urn:microsoft.com/office/officeart/2005/8/quickstyle/simple1" qsCatId="simple" csTypeId="urn:microsoft.com/office/officeart/2005/8/colors/colorful5" csCatId="colorful" phldr="1"/>
      <dgm:spPr/>
    </dgm:pt>
    <dgm:pt modelId="{1B646728-CE74-4AA4-AD21-B16031532E9F}">
      <dgm:prSet phldrT="[文字]"/>
      <dgm:spPr/>
      <dgm:t>
        <a:bodyPr/>
        <a:lstStyle/>
        <a:p>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界定母體</a:t>
          </a:r>
          <a:endParaRPr lang="zh-TW" altLang="en-US" b="1" dirty="0">
            <a:latin typeface="微軟正黑體" panose="020B0604030504040204" pitchFamily="34" charset="-120"/>
            <a:ea typeface="微軟正黑體" panose="020B0604030504040204" pitchFamily="34" charset="-120"/>
          </a:endParaRPr>
        </a:p>
      </dgm:t>
    </dgm:pt>
    <dgm:pt modelId="{362D873B-701E-40DA-81E5-18AA719DDF62}" type="parTrans" cxnId="{D6BCC5C6-042C-4F96-9CA1-6F550460CC6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C06B74C-3DA2-4B16-9DBB-1E9491C65870}" type="sibTrans" cxnId="{D6BCC5C6-042C-4F96-9CA1-6F550460CC6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152D16E-4A22-49E6-9F45-61D3107D7F71}">
      <dgm:prSet phldrT="[文字]"/>
      <dgm:spPr/>
      <dgm:t>
        <a:bodyPr/>
        <a:lstStyle/>
        <a:p>
          <a:r>
            <a:rPr lang="en-US" altLang="zh-TW" b="1" dirty="0" smtClean="0">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確定抽樣底冊</a:t>
          </a:r>
          <a:endParaRPr lang="zh-TW" altLang="en-US" b="1" dirty="0">
            <a:latin typeface="微軟正黑體" panose="020B0604030504040204" pitchFamily="34" charset="-120"/>
            <a:ea typeface="微軟正黑體" panose="020B0604030504040204" pitchFamily="34" charset="-120"/>
          </a:endParaRPr>
        </a:p>
      </dgm:t>
    </dgm:pt>
    <dgm:pt modelId="{12B54C01-7F54-472A-8FA7-3DCF31068F38}" type="parTrans" cxnId="{4B531836-5CE3-41F5-98E1-E14B8C8DD68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3CE6874-96AB-4B4B-A577-B1E36A026991}" type="sibTrans" cxnId="{4B531836-5CE3-41F5-98E1-E14B8C8DD68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48DCB3E-1694-4ADC-8E44-D8500CF6C140}">
      <dgm:prSet phldrT="[文字]"/>
      <dgm:spPr/>
      <dgm:t>
        <a:bodyPr/>
        <a:lstStyle/>
        <a:p>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抽樣設計</a:t>
          </a:r>
          <a:endParaRPr lang="zh-TW" altLang="en-US" b="1" dirty="0">
            <a:latin typeface="微軟正黑體" panose="020B0604030504040204" pitchFamily="34" charset="-120"/>
            <a:ea typeface="微軟正黑體" panose="020B0604030504040204" pitchFamily="34" charset="-120"/>
          </a:endParaRPr>
        </a:p>
      </dgm:t>
    </dgm:pt>
    <dgm:pt modelId="{97992C49-38D5-45B1-95A1-153F186E43C6}" type="parTrans" cxnId="{70A4B71E-DB47-4321-805E-5FDD66B839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4A519DD-2C92-4DC7-9B6B-8566A45FCB69}" type="sibTrans" cxnId="{70A4B71E-DB47-4321-805E-5FDD66B839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9D5F144-0E27-43A6-9F0B-14248E9BD522}">
      <dgm:prSet phldrT="[文字]"/>
      <dgm:spPr/>
      <dgm:t>
        <a:bodyPr/>
        <a:lstStyle/>
        <a:p>
          <a:r>
            <a:rPr lang="en-US" altLang="zh-TW" b="1" dirty="0" smtClean="0">
              <a:latin typeface="微軟正黑體" panose="020B0604030504040204" pitchFamily="34" charset="-120"/>
              <a:ea typeface="微軟正黑體" panose="020B0604030504040204" pitchFamily="34" charset="-120"/>
            </a:rPr>
            <a:t>4.</a:t>
          </a:r>
          <a:r>
            <a:rPr lang="zh-TW" altLang="en-US" b="1" dirty="0" smtClean="0">
              <a:latin typeface="微軟正黑體" panose="020B0604030504040204" pitchFamily="34" charset="-120"/>
              <a:ea typeface="微軟正黑體" panose="020B0604030504040204" pitchFamily="34" charset="-120"/>
            </a:rPr>
            <a:t>收集樣本資料</a:t>
          </a:r>
          <a:endParaRPr lang="zh-TW" altLang="en-US" b="1" dirty="0">
            <a:latin typeface="微軟正黑體" panose="020B0604030504040204" pitchFamily="34" charset="-120"/>
            <a:ea typeface="微軟正黑體" panose="020B0604030504040204" pitchFamily="34" charset="-120"/>
          </a:endParaRPr>
        </a:p>
      </dgm:t>
    </dgm:pt>
    <dgm:pt modelId="{1D404976-C6C7-46E7-9C6B-F535E22701DB}" type="parTrans" cxnId="{3B49811B-CF95-4927-9D61-C46E6F5B13D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5A27897-C953-446D-BC7B-CAD850245718}" type="sibTrans" cxnId="{3B49811B-CF95-4927-9D61-C46E6F5B13D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7ED15A3-594B-436C-81B0-28051D0D37E4}">
      <dgm:prSet phldrT="[文字]"/>
      <dgm:spPr/>
      <dgm:t>
        <a:bodyPr/>
        <a:lstStyle/>
        <a:p>
          <a:r>
            <a:rPr lang="en-US" altLang="zh-TW" b="1" dirty="0" smtClean="0">
              <a:latin typeface="微軟正黑體" panose="020B0604030504040204" pitchFamily="34" charset="-120"/>
              <a:ea typeface="微軟正黑體" panose="020B0604030504040204" pitchFamily="34" charset="-120"/>
            </a:rPr>
            <a:t>5.</a:t>
          </a:r>
          <a:r>
            <a:rPr lang="zh-TW" altLang="en-US" b="1" dirty="0" smtClean="0">
              <a:latin typeface="微軟正黑體" panose="020B0604030504040204" pitchFamily="34" charset="-120"/>
              <a:ea typeface="微軟正黑體" panose="020B0604030504040204" pitchFamily="34" charset="-120"/>
            </a:rPr>
            <a:t>評估樣本結果</a:t>
          </a:r>
          <a:endParaRPr lang="zh-TW" altLang="en-US" b="1" dirty="0">
            <a:latin typeface="微軟正黑體" panose="020B0604030504040204" pitchFamily="34" charset="-120"/>
            <a:ea typeface="微軟正黑體" panose="020B0604030504040204" pitchFamily="34" charset="-120"/>
          </a:endParaRPr>
        </a:p>
      </dgm:t>
    </dgm:pt>
    <dgm:pt modelId="{0EB237AF-9EB1-440D-9897-01E223B7A871}" type="parTrans" cxnId="{78625D50-C710-4B67-A47B-1E743A776E6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0468165-82E4-47B1-9C2B-F232DABB06D9}" type="sibTrans" cxnId="{78625D50-C710-4B67-A47B-1E743A776E6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8AEF14C-F646-49A7-8BA3-4DC1E8C49DFC}" type="pres">
      <dgm:prSet presAssocID="{278DD4E2-0225-4068-9320-3D5495CA2BAB}" presName="linearFlow" presStyleCnt="0">
        <dgm:presLayoutVars>
          <dgm:resizeHandles val="exact"/>
        </dgm:presLayoutVars>
      </dgm:prSet>
      <dgm:spPr/>
    </dgm:pt>
    <dgm:pt modelId="{E8E43E59-A122-4BA9-ABBF-32C79F673C5D}" type="pres">
      <dgm:prSet presAssocID="{1B646728-CE74-4AA4-AD21-B16031532E9F}" presName="node" presStyleLbl="node1" presStyleIdx="0" presStyleCnt="5">
        <dgm:presLayoutVars>
          <dgm:bulletEnabled val="1"/>
        </dgm:presLayoutVars>
      </dgm:prSet>
      <dgm:spPr/>
      <dgm:t>
        <a:bodyPr/>
        <a:lstStyle/>
        <a:p>
          <a:endParaRPr lang="zh-TW" altLang="en-US"/>
        </a:p>
      </dgm:t>
    </dgm:pt>
    <dgm:pt modelId="{53727B9F-38AC-470D-8F96-F71D7AE96565}" type="pres">
      <dgm:prSet presAssocID="{CC06B74C-3DA2-4B16-9DBB-1E9491C65870}" presName="sibTrans" presStyleLbl="sibTrans2D1" presStyleIdx="0" presStyleCnt="4"/>
      <dgm:spPr/>
      <dgm:t>
        <a:bodyPr/>
        <a:lstStyle/>
        <a:p>
          <a:endParaRPr lang="zh-TW" altLang="en-US"/>
        </a:p>
      </dgm:t>
    </dgm:pt>
    <dgm:pt modelId="{F62D645E-0DEA-4267-98BA-306A5BD9A5E4}" type="pres">
      <dgm:prSet presAssocID="{CC06B74C-3DA2-4B16-9DBB-1E9491C65870}" presName="connectorText" presStyleLbl="sibTrans2D1" presStyleIdx="0" presStyleCnt="4"/>
      <dgm:spPr/>
      <dgm:t>
        <a:bodyPr/>
        <a:lstStyle/>
        <a:p>
          <a:endParaRPr lang="zh-TW" altLang="en-US"/>
        </a:p>
      </dgm:t>
    </dgm:pt>
    <dgm:pt modelId="{3240EA0C-EFFA-43FA-98F3-4CBAA2D60DFD}" type="pres">
      <dgm:prSet presAssocID="{9152D16E-4A22-49E6-9F45-61D3107D7F71}" presName="node" presStyleLbl="node1" presStyleIdx="1" presStyleCnt="5">
        <dgm:presLayoutVars>
          <dgm:bulletEnabled val="1"/>
        </dgm:presLayoutVars>
      </dgm:prSet>
      <dgm:spPr/>
      <dgm:t>
        <a:bodyPr/>
        <a:lstStyle/>
        <a:p>
          <a:endParaRPr lang="zh-TW" altLang="en-US"/>
        </a:p>
      </dgm:t>
    </dgm:pt>
    <dgm:pt modelId="{F3805154-1B1A-49E2-AF7C-94EB4F3140F5}" type="pres">
      <dgm:prSet presAssocID="{E3CE6874-96AB-4B4B-A577-B1E36A026991}" presName="sibTrans" presStyleLbl="sibTrans2D1" presStyleIdx="1" presStyleCnt="4"/>
      <dgm:spPr/>
      <dgm:t>
        <a:bodyPr/>
        <a:lstStyle/>
        <a:p>
          <a:endParaRPr lang="zh-TW" altLang="en-US"/>
        </a:p>
      </dgm:t>
    </dgm:pt>
    <dgm:pt modelId="{44060478-3427-48FB-ADB6-4B81B293B76F}" type="pres">
      <dgm:prSet presAssocID="{E3CE6874-96AB-4B4B-A577-B1E36A026991}" presName="connectorText" presStyleLbl="sibTrans2D1" presStyleIdx="1" presStyleCnt="4"/>
      <dgm:spPr/>
      <dgm:t>
        <a:bodyPr/>
        <a:lstStyle/>
        <a:p>
          <a:endParaRPr lang="zh-TW" altLang="en-US"/>
        </a:p>
      </dgm:t>
    </dgm:pt>
    <dgm:pt modelId="{39EA46A7-E986-41DE-87F8-31A28D4AA1A3}" type="pres">
      <dgm:prSet presAssocID="{948DCB3E-1694-4ADC-8E44-D8500CF6C140}" presName="node" presStyleLbl="node1" presStyleIdx="2" presStyleCnt="5">
        <dgm:presLayoutVars>
          <dgm:bulletEnabled val="1"/>
        </dgm:presLayoutVars>
      </dgm:prSet>
      <dgm:spPr/>
      <dgm:t>
        <a:bodyPr/>
        <a:lstStyle/>
        <a:p>
          <a:endParaRPr lang="zh-TW" altLang="en-US"/>
        </a:p>
      </dgm:t>
    </dgm:pt>
    <dgm:pt modelId="{879BF951-417E-4BED-99D9-7DD7530573DB}" type="pres">
      <dgm:prSet presAssocID="{E4A519DD-2C92-4DC7-9B6B-8566A45FCB69}" presName="sibTrans" presStyleLbl="sibTrans2D1" presStyleIdx="2" presStyleCnt="4"/>
      <dgm:spPr/>
      <dgm:t>
        <a:bodyPr/>
        <a:lstStyle/>
        <a:p>
          <a:endParaRPr lang="zh-TW" altLang="en-US"/>
        </a:p>
      </dgm:t>
    </dgm:pt>
    <dgm:pt modelId="{8D88133B-184B-44DB-8024-EAC2FF9BF1EF}" type="pres">
      <dgm:prSet presAssocID="{E4A519DD-2C92-4DC7-9B6B-8566A45FCB69}" presName="connectorText" presStyleLbl="sibTrans2D1" presStyleIdx="2" presStyleCnt="4"/>
      <dgm:spPr/>
      <dgm:t>
        <a:bodyPr/>
        <a:lstStyle/>
        <a:p>
          <a:endParaRPr lang="zh-TW" altLang="en-US"/>
        </a:p>
      </dgm:t>
    </dgm:pt>
    <dgm:pt modelId="{44620DFC-3D97-444D-AFC8-AEDE9F16F053}" type="pres">
      <dgm:prSet presAssocID="{89D5F144-0E27-43A6-9F0B-14248E9BD522}" presName="node" presStyleLbl="node1" presStyleIdx="3" presStyleCnt="5">
        <dgm:presLayoutVars>
          <dgm:bulletEnabled val="1"/>
        </dgm:presLayoutVars>
      </dgm:prSet>
      <dgm:spPr/>
      <dgm:t>
        <a:bodyPr/>
        <a:lstStyle/>
        <a:p>
          <a:endParaRPr lang="zh-TW" altLang="en-US"/>
        </a:p>
      </dgm:t>
    </dgm:pt>
    <dgm:pt modelId="{8774AB59-A69F-434F-A37B-B063F87C5B6D}" type="pres">
      <dgm:prSet presAssocID="{15A27897-C953-446D-BC7B-CAD850245718}" presName="sibTrans" presStyleLbl="sibTrans2D1" presStyleIdx="3" presStyleCnt="4"/>
      <dgm:spPr/>
      <dgm:t>
        <a:bodyPr/>
        <a:lstStyle/>
        <a:p>
          <a:endParaRPr lang="zh-TW" altLang="en-US"/>
        </a:p>
      </dgm:t>
    </dgm:pt>
    <dgm:pt modelId="{4E2AC7EA-6683-49B9-B5CB-7E1550EEF265}" type="pres">
      <dgm:prSet presAssocID="{15A27897-C953-446D-BC7B-CAD850245718}" presName="connectorText" presStyleLbl="sibTrans2D1" presStyleIdx="3" presStyleCnt="4"/>
      <dgm:spPr/>
      <dgm:t>
        <a:bodyPr/>
        <a:lstStyle/>
        <a:p>
          <a:endParaRPr lang="zh-TW" altLang="en-US"/>
        </a:p>
      </dgm:t>
    </dgm:pt>
    <dgm:pt modelId="{D9298980-66E9-455C-9CB1-57304F4E0395}" type="pres">
      <dgm:prSet presAssocID="{67ED15A3-594B-436C-81B0-28051D0D37E4}" presName="node" presStyleLbl="node1" presStyleIdx="4" presStyleCnt="5">
        <dgm:presLayoutVars>
          <dgm:bulletEnabled val="1"/>
        </dgm:presLayoutVars>
      </dgm:prSet>
      <dgm:spPr/>
      <dgm:t>
        <a:bodyPr/>
        <a:lstStyle/>
        <a:p>
          <a:endParaRPr lang="zh-TW" altLang="en-US"/>
        </a:p>
      </dgm:t>
    </dgm:pt>
  </dgm:ptLst>
  <dgm:cxnLst>
    <dgm:cxn modelId="{A95A62F6-FD9A-4C6C-AC92-BEA08A38596D}" type="presOf" srcId="{15A27897-C953-446D-BC7B-CAD850245718}" destId="{4E2AC7EA-6683-49B9-B5CB-7E1550EEF265}" srcOrd="1" destOrd="0" presId="urn:microsoft.com/office/officeart/2005/8/layout/process2"/>
    <dgm:cxn modelId="{D6BCC5C6-042C-4F96-9CA1-6F550460CC62}" srcId="{278DD4E2-0225-4068-9320-3D5495CA2BAB}" destId="{1B646728-CE74-4AA4-AD21-B16031532E9F}" srcOrd="0" destOrd="0" parTransId="{362D873B-701E-40DA-81E5-18AA719DDF62}" sibTransId="{CC06B74C-3DA2-4B16-9DBB-1E9491C65870}"/>
    <dgm:cxn modelId="{0D209935-50A1-4B08-91CA-49B4EF91503D}" type="presOf" srcId="{E3CE6874-96AB-4B4B-A577-B1E36A026991}" destId="{F3805154-1B1A-49E2-AF7C-94EB4F3140F5}" srcOrd="0" destOrd="0" presId="urn:microsoft.com/office/officeart/2005/8/layout/process2"/>
    <dgm:cxn modelId="{4B531836-5CE3-41F5-98E1-E14B8C8DD681}" srcId="{278DD4E2-0225-4068-9320-3D5495CA2BAB}" destId="{9152D16E-4A22-49E6-9F45-61D3107D7F71}" srcOrd="1" destOrd="0" parTransId="{12B54C01-7F54-472A-8FA7-3DCF31068F38}" sibTransId="{E3CE6874-96AB-4B4B-A577-B1E36A026991}"/>
    <dgm:cxn modelId="{5925DB6E-4D40-41C3-AF4C-88B8C23247A5}" type="presOf" srcId="{E3CE6874-96AB-4B4B-A577-B1E36A026991}" destId="{44060478-3427-48FB-ADB6-4B81B293B76F}" srcOrd="1" destOrd="0" presId="urn:microsoft.com/office/officeart/2005/8/layout/process2"/>
    <dgm:cxn modelId="{6AD61A57-849A-45DC-B6EA-3F64DFF9A7A9}" type="presOf" srcId="{67ED15A3-594B-436C-81B0-28051D0D37E4}" destId="{D9298980-66E9-455C-9CB1-57304F4E0395}" srcOrd="0" destOrd="0" presId="urn:microsoft.com/office/officeart/2005/8/layout/process2"/>
    <dgm:cxn modelId="{643A742D-D823-4FA7-BBAA-20D0BC228274}" type="presOf" srcId="{89D5F144-0E27-43A6-9F0B-14248E9BD522}" destId="{44620DFC-3D97-444D-AFC8-AEDE9F16F053}" srcOrd="0" destOrd="0" presId="urn:microsoft.com/office/officeart/2005/8/layout/process2"/>
    <dgm:cxn modelId="{443B65C0-1ECB-43D9-9E14-262E04DC016D}" type="presOf" srcId="{9152D16E-4A22-49E6-9F45-61D3107D7F71}" destId="{3240EA0C-EFFA-43FA-98F3-4CBAA2D60DFD}" srcOrd="0" destOrd="0" presId="urn:microsoft.com/office/officeart/2005/8/layout/process2"/>
    <dgm:cxn modelId="{53CF9CDD-53A1-4E83-BCCD-6C77884DE99D}" type="presOf" srcId="{E4A519DD-2C92-4DC7-9B6B-8566A45FCB69}" destId="{879BF951-417E-4BED-99D9-7DD7530573DB}" srcOrd="0" destOrd="0" presId="urn:microsoft.com/office/officeart/2005/8/layout/process2"/>
    <dgm:cxn modelId="{A48866FC-1E7A-47C3-8C2D-08A328A67C8A}" type="presOf" srcId="{15A27897-C953-446D-BC7B-CAD850245718}" destId="{8774AB59-A69F-434F-A37B-B063F87C5B6D}" srcOrd="0" destOrd="0" presId="urn:microsoft.com/office/officeart/2005/8/layout/process2"/>
    <dgm:cxn modelId="{70A4B71E-DB47-4321-805E-5FDD66B83986}" srcId="{278DD4E2-0225-4068-9320-3D5495CA2BAB}" destId="{948DCB3E-1694-4ADC-8E44-D8500CF6C140}" srcOrd="2" destOrd="0" parTransId="{97992C49-38D5-45B1-95A1-153F186E43C6}" sibTransId="{E4A519DD-2C92-4DC7-9B6B-8566A45FCB69}"/>
    <dgm:cxn modelId="{F1F45251-5080-4AE6-ABEC-34A62E6D9B5E}" type="presOf" srcId="{1B646728-CE74-4AA4-AD21-B16031532E9F}" destId="{E8E43E59-A122-4BA9-ABBF-32C79F673C5D}" srcOrd="0" destOrd="0" presId="urn:microsoft.com/office/officeart/2005/8/layout/process2"/>
    <dgm:cxn modelId="{008C9608-6281-479E-A1FB-B502A2F33A1D}" type="presOf" srcId="{E4A519DD-2C92-4DC7-9B6B-8566A45FCB69}" destId="{8D88133B-184B-44DB-8024-EAC2FF9BF1EF}" srcOrd="1" destOrd="0" presId="urn:microsoft.com/office/officeart/2005/8/layout/process2"/>
    <dgm:cxn modelId="{3B49811B-CF95-4927-9D61-C46E6F5B13DC}" srcId="{278DD4E2-0225-4068-9320-3D5495CA2BAB}" destId="{89D5F144-0E27-43A6-9F0B-14248E9BD522}" srcOrd="3" destOrd="0" parTransId="{1D404976-C6C7-46E7-9C6B-F535E22701DB}" sibTransId="{15A27897-C953-446D-BC7B-CAD850245718}"/>
    <dgm:cxn modelId="{B9707EBD-BCC8-4DFA-8727-EA0E64E4821C}" type="presOf" srcId="{CC06B74C-3DA2-4B16-9DBB-1E9491C65870}" destId="{F62D645E-0DEA-4267-98BA-306A5BD9A5E4}" srcOrd="1" destOrd="0" presId="urn:microsoft.com/office/officeart/2005/8/layout/process2"/>
    <dgm:cxn modelId="{7414D0D9-573D-4A1F-A7F6-09B28DEEE41F}" type="presOf" srcId="{948DCB3E-1694-4ADC-8E44-D8500CF6C140}" destId="{39EA46A7-E986-41DE-87F8-31A28D4AA1A3}" srcOrd="0" destOrd="0" presId="urn:microsoft.com/office/officeart/2005/8/layout/process2"/>
    <dgm:cxn modelId="{6A4033F9-5B1D-4CC4-A6CB-70866DEE21DE}" type="presOf" srcId="{278DD4E2-0225-4068-9320-3D5495CA2BAB}" destId="{68AEF14C-F646-49A7-8BA3-4DC1E8C49DFC}" srcOrd="0" destOrd="0" presId="urn:microsoft.com/office/officeart/2005/8/layout/process2"/>
    <dgm:cxn modelId="{A9772D0A-0458-4E00-9976-4133590782DA}" type="presOf" srcId="{CC06B74C-3DA2-4B16-9DBB-1E9491C65870}" destId="{53727B9F-38AC-470D-8F96-F71D7AE96565}" srcOrd="0" destOrd="0" presId="urn:microsoft.com/office/officeart/2005/8/layout/process2"/>
    <dgm:cxn modelId="{78625D50-C710-4B67-A47B-1E743A776E6E}" srcId="{278DD4E2-0225-4068-9320-3D5495CA2BAB}" destId="{67ED15A3-594B-436C-81B0-28051D0D37E4}" srcOrd="4" destOrd="0" parTransId="{0EB237AF-9EB1-440D-9897-01E223B7A871}" sibTransId="{C0468165-82E4-47B1-9C2B-F232DABB06D9}"/>
    <dgm:cxn modelId="{E04C2106-6780-4227-83EB-7C1CA16E21BF}" type="presParOf" srcId="{68AEF14C-F646-49A7-8BA3-4DC1E8C49DFC}" destId="{E8E43E59-A122-4BA9-ABBF-32C79F673C5D}" srcOrd="0" destOrd="0" presId="urn:microsoft.com/office/officeart/2005/8/layout/process2"/>
    <dgm:cxn modelId="{66766531-2634-4CE3-AD15-C71FDEFD9EAC}" type="presParOf" srcId="{68AEF14C-F646-49A7-8BA3-4DC1E8C49DFC}" destId="{53727B9F-38AC-470D-8F96-F71D7AE96565}" srcOrd="1" destOrd="0" presId="urn:microsoft.com/office/officeart/2005/8/layout/process2"/>
    <dgm:cxn modelId="{EE16689A-274F-4E67-9CA2-3C26216C7D17}" type="presParOf" srcId="{53727B9F-38AC-470D-8F96-F71D7AE96565}" destId="{F62D645E-0DEA-4267-98BA-306A5BD9A5E4}" srcOrd="0" destOrd="0" presId="urn:microsoft.com/office/officeart/2005/8/layout/process2"/>
    <dgm:cxn modelId="{D04A8B2E-8851-40AA-B1A8-E767F2DAFEDE}" type="presParOf" srcId="{68AEF14C-F646-49A7-8BA3-4DC1E8C49DFC}" destId="{3240EA0C-EFFA-43FA-98F3-4CBAA2D60DFD}" srcOrd="2" destOrd="0" presId="urn:microsoft.com/office/officeart/2005/8/layout/process2"/>
    <dgm:cxn modelId="{A6E400FA-1A56-4ADC-939A-E3DBE63D6D20}" type="presParOf" srcId="{68AEF14C-F646-49A7-8BA3-4DC1E8C49DFC}" destId="{F3805154-1B1A-49E2-AF7C-94EB4F3140F5}" srcOrd="3" destOrd="0" presId="urn:microsoft.com/office/officeart/2005/8/layout/process2"/>
    <dgm:cxn modelId="{45B3162B-76A9-4937-B769-129019889321}" type="presParOf" srcId="{F3805154-1B1A-49E2-AF7C-94EB4F3140F5}" destId="{44060478-3427-48FB-ADB6-4B81B293B76F}" srcOrd="0" destOrd="0" presId="urn:microsoft.com/office/officeart/2005/8/layout/process2"/>
    <dgm:cxn modelId="{E789D3BB-8588-413D-AF22-C25AA4A5DD29}" type="presParOf" srcId="{68AEF14C-F646-49A7-8BA3-4DC1E8C49DFC}" destId="{39EA46A7-E986-41DE-87F8-31A28D4AA1A3}" srcOrd="4" destOrd="0" presId="urn:microsoft.com/office/officeart/2005/8/layout/process2"/>
    <dgm:cxn modelId="{51729EC1-53D2-45DF-A8A4-3ED5BA726545}" type="presParOf" srcId="{68AEF14C-F646-49A7-8BA3-4DC1E8C49DFC}" destId="{879BF951-417E-4BED-99D9-7DD7530573DB}" srcOrd="5" destOrd="0" presId="urn:microsoft.com/office/officeart/2005/8/layout/process2"/>
    <dgm:cxn modelId="{73D9B612-8ED8-4F8F-BB74-7B25635B0CDD}" type="presParOf" srcId="{879BF951-417E-4BED-99D9-7DD7530573DB}" destId="{8D88133B-184B-44DB-8024-EAC2FF9BF1EF}" srcOrd="0" destOrd="0" presId="urn:microsoft.com/office/officeart/2005/8/layout/process2"/>
    <dgm:cxn modelId="{FA5D54FD-0492-4DD5-B436-ABF75EA6A1E4}" type="presParOf" srcId="{68AEF14C-F646-49A7-8BA3-4DC1E8C49DFC}" destId="{44620DFC-3D97-444D-AFC8-AEDE9F16F053}" srcOrd="6" destOrd="0" presId="urn:microsoft.com/office/officeart/2005/8/layout/process2"/>
    <dgm:cxn modelId="{ECCBFF45-7EA9-401E-BF23-66230E0B0B8F}" type="presParOf" srcId="{68AEF14C-F646-49A7-8BA3-4DC1E8C49DFC}" destId="{8774AB59-A69F-434F-A37B-B063F87C5B6D}" srcOrd="7" destOrd="0" presId="urn:microsoft.com/office/officeart/2005/8/layout/process2"/>
    <dgm:cxn modelId="{1C525A0F-8F8C-4FE0-8A19-8E6E80C28602}" type="presParOf" srcId="{8774AB59-A69F-434F-A37B-B063F87C5B6D}" destId="{4E2AC7EA-6683-49B9-B5CB-7E1550EEF265}" srcOrd="0" destOrd="0" presId="urn:microsoft.com/office/officeart/2005/8/layout/process2"/>
    <dgm:cxn modelId="{B024D618-0158-4459-9CE0-A377CEB4D3AD}" type="presParOf" srcId="{68AEF14C-F646-49A7-8BA3-4DC1E8C49DFC}" destId="{D9298980-66E9-455C-9CB1-57304F4E039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D4164-21BA-4E76-B24F-E3409E868C27}" type="datetimeFigureOut">
              <a:rPr lang="zh-TW" altLang="en-US" smtClean="0"/>
              <a:pPr/>
              <a:t>2014/12/7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20B377-4FB4-42A4-B498-BE2C5973DA82}" type="slidenum">
              <a:rPr lang="zh-TW" altLang="en-US" smtClean="0"/>
              <a:pPr/>
              <a:t>‹#›</a:t>
            </a:fld>
            <a:endParaRPr lang="zh-TW" altLang="en-US"/>
          </a:p>
        </p:txBody>
      </p:sp>
    </p:spTree>
    <p:extLst>
      <p:ext uri="{BB962C8B-B14F-4D97-AF65-F5344CB8AC3E}">
        <p14:creationId xmlns:p14="http://schemas.microsoft.com/office/powerpoint/2010/main" val="44770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7203918-3514-41E8-A5C1-58E6F043120B}" type="datetime1">
              <a:rPr lang="zh-TW" altLang="en-US" smtClean="0"/>
              <a:pPr/>
              <a:t>2014/12/7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991475" y="6429375"/>
            <a:ext cx="876300" cy="292100"/>
          </a:xfrm>
        </p:spPr>
        <p:txBody>
          <a:bodyPr/>
          <a:lstStyle/>
          <a:p>
            <a:fld id="{43D239BD-6D61-4DFE-922F-7CBF9DF9EB54}" type="slidenum">
              <a:rPr lang="zh-TW" altLang="en-US" smtClean="0"/>
              <a:pPr/>
              <a:t>‹#›</a:t>
            </a:fld>
            <a:endParaRPr lang="zh-TW" alt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zh-TW" altLang="en-US" smtClean="0"/>
              <a:t>按一下以編輯母片標題樣式</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0B3A056-557C-4802-BFFE-33DD055D0372}" type="datetime1">
              <a:rPr lang="zh-TW" altLang="en-US" smtClean="0"/>
              <a:pPr/>
              <a:t>2014/12/7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3D239BD-6D61-4DFE-922F-7CBF9DF9EB5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A866D01-80EE-40E8-B8ED-9FCB112D253F}" type="datetime1">
              <a:rPr lang="zh-TW" altLang="en-US" smtClean="0"/>
              <a:pPr/>
              <a:t>2014/12/7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3D239BD-6D61-4DFE-922F-7CBF9DF9EB5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3D239BD-6D61-4DFE-922F-7CBF9DF9EB54}" type="slidenum">
              <a:rPr lang="zh-TW" altLang="en-US" smtClean="0"/>
              <a:pPr/>
              <a:t>‹#›</a:t>
            </a:fld>
            <a:endParaRPr lang="zh-TW" alt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DF3DB791-51F3-4309-B477-DB3D38E6AD5A}" type="datetime1">
              <a:rPr lang="zh-TW" altLang="en-US" smtClean="0"/>
              <a:pPr/>
              <a:t>2014/12/7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3D239BD-6D61-4DFE-922F-7CBF9DF9EB54}" type="slidenum">
              <a:rPr lang="zh-TW" altLang="en-US" smtClean="0"/>
              <a:pPr/>
              <a:t>‹#›</a:t>
            </a:fld>
            <a:endParaRPr lang="zh-TW" alt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zh-TW" altLang="en-US" smtClean="0"/>
              <a:t>按一下以編輯母片標題樣式</a:t>
            </a:r>
            <a:endParaRPr lang="en-US" dirty="0"/>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7172D5-4F0A-4312-B752-B8D13C01858C}" type="datetime1">
              <a:rPr lang="zh-TW" altLang="en-US" smtClean="0"/>
              <a:pPr/>
              <a:t>2014/12/7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3D239BD-6D61-4DFE-922F-7CBF9DF9EB54}" type="slidenum">
              <a:rPr lang="zh-TW" altLang="en-US" smtClean="0"/>
              <a:pPr/>
              <a:t>‹#›</a:t>
            </a:fld>
            <a:endParaRPr lang="zh-TW" alt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D4BF3AA-9F5E-4F81-87C9-A4A26386FC10}" type="datetime1">
              <a:rPr lang="zh-TW" altLang="en-US" smtClean="0"/>
              <a:pPr/>
              <a:t>2014/12/7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3D239BD-6D61-4DFE-922F-7CBF9DF9EB54}" type="slidenum">
              <a:rPr lang="zh-TW" altLang="en-US" smtClean="0"/>
              <a:pPr/>
              <a:t>‹#›</a:t>
            </a:fld>
            <a:endParaRPr lang="zh-TW" alt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8EB67D7-85DD-40AD-B0C3-1807FBA40396}" type="datetime1">
              <a:rPr lang="zh-TW" altLang="en-US" smtClean="0"/>
              <a:pPr/>
              <a:t>2014/12/7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3D239BD-6D61-4DFE-922F-7CBF9DF9EB54}" type="slidenum">
              <a:rPr lang="zh-TW" altLang="en-US" smtClean="0"/>
              <a:pPr/>
              <a:t>‹#›</a:t>
            </a:fld>
            <a:endParaRPr lang="zh-TW" alt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2DA23-088D-439A-8D02-698FF65882F0}" type="datetime1">
              <a:rPr lang="zh-TW" altLang="en-US" smtClean="0"/>
              <a:pPr/>
              <a:t>2014/12/7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3D239BD-6D61-4DFE-922F-7CBF9DF9EB5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99955431-9C49-42DF-B568-4BCC5FB358A4}" type="datetime1">
              <a:rPr lang="zh-TW" altLang="en-US" smtClean="0"/>
              <a:pPr/>
              <a:t>2014/12/7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3D239BD-6D61-4DFE-922F-7CBF9DF9EB54}" type="slidenum">
              <a:rPr lang="zh-TW" altLang="en-US" smtClean="0"/>
              <a:pPr/>
              <a:t>‹#›</a:t>
            </a:fld>
            <a:endParaRPr lang="zh-TW" alt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smtClean="0"/>
              <a:t>按一下以編輯母片標題樣式</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9EE2EA5E-035B-412A-B382-B114C32AFB70}" type="datetime1">
              <a:rPr lang="zh-TW" altLang="en-US" smtClean="0"/>
              <a:pPr/>
              <a:t>2014/12/7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3D239BD-6D61-4DFE-922F-7CBF9DF9EB54}" type="slidenum">
              <a:rPr lang="zh-TW" altLang="en-US" smtClean="0"/>
              <a:pPr/>
              <a:t>‹#›</a:t>
            </a:fld>
            <a:endParaRPr lang="zh-TW" alt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smtClean="0"/>
              <a:t>按一下以編輯母片標題樣式</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DF3DB791-51F3-4309-B477-DB3D38E6AD5A}" type="datetime1">
              <a:rPr lang="zh-TW" altLang="en-US" smtClean="0"/>
              <a:pPr/>
              <a:t>2014/12/7</a:t>
            </a:fld>
            <a:endParaRPr lang="zh-TW" alt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zh-TW"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43D239BD-6D61-4DFE-922F-7CBF9DF9EB5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Microsoft_Word___1.doc"/></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Microsoft_Word___2.doc"/></Relationships>
</file>

<file path=ppt/slides/_rels/slide7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10" Type="http://schemas.openxmlformats.org/officeDocument/2006/relationships/image" Target="../media/image8.emf"/><Relationship Id="rId4" Type="http://schemas.openxmlformats.org/officeDocument/2006/relationships/image" Target="../media/image5.wmf"/><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FF64D7E-2572-4E6C-BE97-0090DBE33C0A}" type="datetime1">
              <a:rPr lang="zh-TW" altLang="en-US" smtClean="0"/>
              <a:pPr/>
              <a:t>2014/12/7</a:t>
            </a:fld>
            <a:endParaRPr lang="zh-TW" altLang="en-US"/>
          </a:p>
        </p:txBody>
      </p:sp>
      <p:sp>
        <p:nvSpPr>
          <p:cNvPr id="5" name="投影片編號版面配置區 4"/>
          <p:cNvSpPr>
            <a:spLocks noGrp="1"/>
          </p:cNvSpPr>
          <p:nvPr>
            <p:ph type="sldNum" sz="quarter" idx="12"/>
          </p:nvPr>
        </p:nvSpPr>
        <p:spPr/>
        <p:txBody>
          <a:bodyPr>
            <a:normAutofit fontScale="92500" lnSpcReduction="20000"/>
          </a:bodyPr>
          <a:lstStyle/>
          <a:p>
            <a:fld id="{43D239BD-6D61-4DFE-922F-7CBF9DF9EB54}" type="slidenum">
              <a:rPr lang="zh-TW" altLang="en-US" smtClean="0"/>
              <a:pPr/>
              <a:t>1</a:t>
            </a:fld>
            <a:endParaRPr lang="zh-TW" altLang="en-US"/>
          </a:p>
        </p:txBody>
      </p:sp>
      <p:sp>
        <p:nvSpPr>
          <p:cNvPr id="11" name="副標題 2"/>
          <p:cNvSpPr>
            <a:spLocks noGrp="1"/>
          </p:cNvSpPr>
          <p:nvPr>
            <p:ph type="subTitle" idx="1"/>
          </p:nvPr>
        </p:nvSpPr>
        <p:spPr>
          <a:xfrm>
            <a:off x="3743323" y="3721473"/>
            <a:ext cx="5120640" cy="1581150"/>
          </a:xfrm>
        </p:spPr>
        <p:txBody>
          <a:bodyPr/>
          <a:lstStyle/>
          <a:p>
            <a:r>
              <a:rPr lang="en-US" altLang="zh-TW" b="1" dirty="0" smtClean="0"/>
              <a:t>Marketing Research and Analysis</a:t>
            </a:r>
            <a:endParaRPr lang="zh-TW" altLang="en-US" b="1" dirty="0"/>
          </a:p>
        </p:txBody>
      </p:sp>
      <p:sp>
        <p:nvSpPr>
          <p:cNvPr id="12" name="標題 1"/>
          <p:cNvSpPr>
            <a:spLocks noGrp="1"/>
          </p:cNvSpPr>
          <p:nvPr>
            <p:ph type="title"/>
          </p:nvPr>
        </p:nvSpPr>
        <p:spPr>
          <a:xfrm>
            <a:off x="3739896" y="1417320"/>
            <a:ext cx="5120640" cy="2304288"/>
          </a:xfrm>
        </p:spPr>
        <p:txBody>
          <a:bodyPr/>
          <a:lstStyle/>
          <a:p>
            <a:r>
              <a:rPr lang="zh-TW" altLang="en-US" b="1" dirty="0" smtClean="0">
                <a:latin typeface="微軟正黑體" panose="020B0604030504040204" pitchFamily="34" charset="-120"/>
                <a:ea typeface="微軟正黑體" panose="020B0604030504040204" pitchFamily="34" charset="-120"/>
              </a:rPr>
              <a:t>市場調查與分析</a:t>
            </a:r>
            <a:endParaRPr lang="zh-TW" altLang="en-US" b="1" dirty="0">
              <a:latin typeface="微軟正黑體" panose="020B0604030504040204" pitchFamily="34" charset="-120"/>
              <a:ea typeface="微軟正黑體" panose="020B0604030504040204" pitchFamily="34" charset="-120"/>
            </a:endParaRPr>
          </a:p>
        </p:txBody>
      </p:sp>
      <p:sp>
        <p:nvSpPr>
          <p:cNvPr id="13" name="副標題 2"/>
          <p:cNvSpPr txBox="1">
            <a:spLocks/>
          </p:cNvSpPr>
          <p:nvPr/>
        </p:nvSpPr>
        <p:spPr>
          <a:xfrm>
            <a:off x="4427984" y="4664603"/>
            <a:ext cx="4320480" cy="1752600"/>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0"/>
              </a:spcAft>
              <a:buClr>
                <a:schemeClr val="accent1"/>
              </a:buClr>
              <a:buFont typeface="Arial" pitchFamily="34" charset="0"/>
              <a:buNone/>
              <a:defRPr sz="2400" b="0" i="0" kern="1200" cap="none" spc="120" baseline="0">
                <a:solidFill>
                  <a:schemeClr val="tx2"/>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20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baseline="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r"/>
            <a:r>
              <a:rPr lang="zh-TW" altLang="en-US" b="1" dirty="0" smtClean="0">
                <a:solidFill>
                  <a:srgbClr val="C00000"/>
                </a:solidFill>
                <a:latin typeface="微軟正黑體" panose="020B0604030504040204" pitchFamily="34" charset="-120"/>
                <a:ea typeface="微軟正黑體" panose="020B0604030504040204" pitchFamily="34" charset="-120"/>
              </a:rPr>
              <a:t>中華大學餐旅管理學系</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algn="r"/>
            <a:r>
              <a:rPr lang="zh-TW" altLang="en-US" b="1" dirty="0" smtClean="0">
                <a:solidFill>
                  <a:srgbClr val="C00000"/>
                </a:solidFill>
                <a:latin typeface="微軟正黑體" panose="020B0604030504040204" pitchFamily="34" charset="-120"/>
                <a:ea typeface="微軟正黑體" panose="020B0604030504040204" pitchFamily="34" charset="-120"/>
              </a:rPr>
              <a:t>羅琪老師</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10</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buNone/>
            </a:pPr>
            <a:r>
              <a:rPr lang="zh-TW" altLang="zh-TW"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如要從</a:t>
            </a:r>
            <a:r>
              <a:rPr lang="en-US" altLang="zh-TW" sz="2800" b="1" dirty="0" smtClean="0">
                <a:latin typeface="微軟正黑體" panose="020B0604030504040204" pitchFamily="34" charset="-120"/>
                <a:ea typeface="微軟正黑體" panose="020B0604030504040204" pitchFamily="34" charset="-120"/>
              </a:rPr>
              <a:t>50,000</a:t>
            </a:r>
            <a:r>
              <a:rPr lang="zh-TW" altLang="zh-TW" sz="2800" b="1" dirty="0" smtClean="0">
                <a:latin typeface="微軟正黑體" panose="020B0604030504040204" pitchFamily="34" charset="-120"/>
                <a:ea typeface="微軟正黑體" panose="020B0604030504040204" pitchFamily="34" charset="-120"/>
              </a:rPr>
              <a:t>名員工中抽取</a:t>
            </a:r>
            <a:r>
              <a:rPr lang="en-US" altLang="zh-TW" sz="2800" b="1" dirty="0" smtClean="0">
                <a:latin typeface="微軟正黑體" panose="020B0604030504040204" pitchFamily="34" charset="-120"/>
                <a:ea typeface="微軟正黑體" panose="020B0604030504040204" pitchFamily="34" charset="-120"/>
              </a:rPr>
              <a:t>300</a:t>
            </a:r>
            <a:r>
              <a:rPr lang="zh-TW" altLang="zh-TW" sz="2800" b="1" dirty="0" smtClean="0">
                <a:latin typeface="微軟正黑體" panose="020B0604030504040204" pitchFamily="34" charset="-120"/>
                <a:ea typeface="微軟正黑體" panose="020B0604030504040204" pitchFamily="34" charset="-120"/>
              </a:rPr>
              <a:t>名員工組成一個樣本，則</a:t>
            </a:r>
            <a:r>
              <a:rPr lang="en-US" altLang="zh-TW" sz="2800" b="1" dirty="0" smtClean="0">
                <a:latin typeface="微軟正黑體" panose="020B0604030504040204" pitchFamily="34" charset="-120"/>
                <a:ea typeface="微軟正黑體" panose="020B0604030504040204" pitchFamily="34" charset="-120"/>
              </a:rPr>
              <a:t>50,000</a:t>
            </a:r>
            <a:r>
              <a:rPr lang="zh-TW" altLang="zh-TW" sz="2800" b="1" dirty="0" smtClean="0">
                <a:latin typeface="微軟正黑體" panose="020B0604030504040204" pitchFamily="34" charset="-120"/>
                <a:ea typeface="微軟正黑體" panose="020B0604030504040204" pitchFamily="34" charset="-120"/>
              </a:rPr>
              <a:t>名員工的名冊，就是抽樣底冊。 </a:t>
            </a:r>
          </a:p>
          <a:p>
            <a:r>
              <a:rPr lang="zh-TW" altLang="zh-TW" sz="2800" b="1" dirty="0" smtClean="0">
                <a:latin typeface="微軟正黑體" panose="020B0604030504040204" pitchFamily="34" charset="-120"/>
                <a:ea typeface="微軟正黑體" panose="020B0604030504040204" pitchFamily="34" charset="-120"/>
              </a:rPr>
              <a:t>應該注意的是：在利用現有名單作為抽樣底冊時，要先對該名錄進行檢查，避免有</a:t>
            </a:r>
            <a:r>
              <a:rPr lang="zh-TW" altLang="zh-TW" sz="2800" b="1" u="sng" dirty="0" smtClean="0">
                <a:latin typeface="微軟正黑體" panose="020B0604030504040204" pitchFamily="34" charset="-120"/>
                <a:ea typeface="微軟正黑體" panose="020B0604030504040204" pitchFamily="34" charset="-120"/>
              </a:rPr>
              <a:t>重複</a:t>
            </a:r>
            <a:r>
              <a:rPr lang="zh-TW" altLang="zh-TW" sz="2800" b="1" dirty="0" smtClean="0">
                <a:latin typeface="微軟正黑體" panose="020B0604030504040204" pitchFamily="34" charset="-120"/>
                <a:ea typeface="微軟正黑體" panose="020B0604030504040204" pitchFamily="34" charset="-120"/>
              </a:rPr>
              <a:t>、</a:t>
            </a:r>
            <a:r>
              <a:rPr lang="zh-TW" altLang="zh-TW" sz="2800" b="1" u="sng" dirty="0" smtClean="0">
                <a:latin typeface="微軟正黑體" panose="020B0604030504040204" pitchFamily="34" charset="-120"/>
                <a:ea typeface="微軟正黑體" panose="020B0604030504040204" pitchFamily="34" charset="-120"/>
              </a:rPr>
              <a:t>錯誤</a:t>
            </a:r>
            <a:r>
              <a:rPr lang="zh-TW" altLang="zh-TW" sz="2800" b="1" dirty="0" smtClean="0">
                <a:latin typeface="微軟正黑體" panose="020B0604030504040204" pitchFamily="34" charset="-120"/>
                <a:ea typeface="微軟正黑體" panose="020B0604030504040204" pitchFamily="34" charset="-120"/>
              </a:rPr>
              <a:t>、或</a:t>
            </a:r>
            <a:r>
              <a:rPr lang="zh-TW" altLang="zh-TW" sz="2800" b="1" u="sng" dirty="0" smtClean="0">
                <a:latin typeface="微軟正黑體" panose="020B0604030504040204" pitchFamily="34" charset="-120"/>
                <a:ea typeface="微軟正黑體" panose="020B0604030504040204" pitchFamily="34" charset="-120"/>
              </a:rPr>
              <a:t>遺漏</a:t>
            </a:r>
            <a:r>
              <a:rPr lang="zh-TW" altLang="zh-TW" sz="2800" b="1" dirty="0" smtClean="0">
                <a:latin typeface="微軟正黑體" panose="020B0604030504040204" pitchFamily="34" charset="-120"/>
                <a:ea typeface="微軟正黑體" panose="020B0604030504040204" pitchFamily="34" charset="-120"/>
              </a:rPr>
              <a:t>情況的發生，以提高樣本對母體的代表性。</a:t>
            </a:r>
          </a:p>
          <a:p>
            <a:pPr>
              <a:buNone/>
            </a:pP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8.</a:t>
            </a:r>
            <a:r>
              <a:rPr lang="zh-TW" altLang="zh-TW" sz="2800" b="1" dirty="0" smtClean="0">
                <a:solidFill>
                  <a:srgbClr val="C00000"/>
                </a:solidFill>
                <a:latin typeface="微軟正黑體" panose="020B0604030504040204" pitchFamily="34" charset="-120"/>
                <a:ea typeface="微軟正黑體" panose="020B0604030504040204" pitchFamily="34" charset="-120"/>
              </a:rPr>
              <a:t>抽樣誤差</a:t>
            </a:r>
            <a:r>
              <a:rPr lang="zh-TW" altLang="zh-TW" sz="2800" b="1" dirty="0" smtClean="0">
                <a:latin typeface="微軟正黑體" panose="020B0604030504040204" pitchFamily="34" charset="-120"/>
                <a:ea typeface="微軟正黑體" panose="020B0604030504040204" pitchFamily="34" charset="-120"/>
              </a:rPr>
              <a:t>(sampling error)：</a:t>
            </a:r>
            <a:r>
              <a:rPr lang="zh-TW" altLang="en-US" sz="2800" b="1" u="sng" dirty="0" smtClean="0">
                <a:latin typeface="微軟正黑體" panose="020B0604030504040204" pitchFamily="34" charset="-120"/>
                <a:ea typeface="微軟正黑體" panose="020B0604030504040204" pitchFamily="34" charset="-120"/>
              </a:rPr>
              <a:t>樣本的估計值</a:t>
            </a:r>
            <a:r>
              <a:rPr lang="zh-TW" altLang="en-US" sz="2800" b="1" dirty="0" smtClean="0">
                <a:latin typeface="微軟正黑體" panose="020B0604030504040204" pitchFamily="34" charset="-120"/>
                <a:ea typeface="微軟正黑體" panose="020B0604030504040204" pitchFamily="34" charset="-120"/>
              </a:rPr>
              <a:t>與</a:t>
            </a:r>
            <a:r>
              <a:rPr lang="zh-TW" altLang="en-US" sz="2800" b="1" u="sng" dirty="0" smtClean="0">
                <a:latin typeface="微軟正黑體" panose="020B0604030504040204" pitchFamily="34" charset="-120"/>
                <a:ea typeface="微軟正黑體" panose="020B0604030504040204" pitchFamily="34" charset="-120"/>
              </a:rPr>
              <a:t>母體參數</a:t>
            </a:r>
            <a:r>
              <a:rPr lang="zh-TW" altLang="en-US" sz="2800" b="1" dirty="0" smtClean="0">
                <a:latin typeface="微軟正黑體" panose="020B0604030504040204" pitchFamily="34" charset="-120"/>
                <a:ea typeface="微軟正黑體" panose="020B0604030504040204" pitchFamily="34" charset="-120"/>
              </a:rPr>
              <a:t>兩者的差即為樣本的抽樣誤差</a:t>
            </a:r>
            <a:r>
              <a:rPr lang="zh-TW" altLang="zh-TW" sz="2800" b="1" dirty="0" smtClean="0">
                <a:latin typeface="微軟正黑體" panose="020B0604030504040204" pitchFamily="34" charset="-120"/>
                <a:ea typeface="微軟正黑體" panose="020B0604030504040204" pitchFamily="34" charset="-120"/>
              </a:rPr>
              <a:t>。</a:t>
            </a:r>
          </a:p>
          <a:p>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11</a:t>
            </a:fld>
            <a:endParaRPr lang="zh-TW" altLang="en-US"/>
          </a:p>
        </p:txBody>
      </p:sp>
      <p:sp>
        <p:nvSpPr>
          <p:cNvPr id="2" name="標題 1"/>
          <p:cNvSpPr>
            <a:spLocks noGrp="1"/>
          </p:cNvSpPr>
          <p:nvPr>
            <p:ph type="title"/>
          </p:nvPr>
        </p:nvSpPr>
        <p:spPr/>
        <p:txBody>
          <a:bodyPr/>
          <a:lstStyle/>
          <a:p>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範例</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a:buNone/>
            </a:pPr>
            <a:r>
              <a:rPr lang="zh-TW" altLang="en-US" sz="2800" b="1" dirty="0" smtClean="0">
                <a:latin typeface="微軟正黑體" panose="020B0604030504040204" pitchFamily="34" charset="-120"/>
                <a:ea typeface="微軟正黑體" panose="020B0604030504040204" pitchFamily="34" charset="-120"/>
              </a:rPr>
              <a:t>估計在某城市旅館房間的空房率</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基本單位</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元素</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旅館房間</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母體</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在此城市的所有旅館房間</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由於無法取得此城市所有旅館房間的名冊</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但可以取得所有旅館的名冊</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抽樣單位</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旅館</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抽樣底冊</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旅館的名冊</a:t>
            </a:r>
            <a:endParaRPr lang="zh-TW" altLang="en-US"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5" name="投影片編號版面配置區 4"/>
          <p:cNvSpPr>
            <a:spLocks noGrp="1"/>
          </p:cNvSpPr>
          <p:nvPr>
            <p:ph type="sldNum" sz="quarter" idx="12"/>
          </p:nvPr>
        </p:nvSpPr>
        <p:spPr/>
        <p:txBody>
          <a:bodyPr>
            <a:normAutofit fontScale="92500" lnSpcReduction="20000"/>
          </a:bodyPr>
          <a:lstStyle/>
          <a:p>
            <a:fld id="{43D239BD-6D61-4DFE-922F-7CBF9DF9EB54}" type="slidenum">
              <a:rPr lang="zh-TW" altLang="en-US" smtClean="0"/>
              <a:pPr/>
              <a:t>12</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7.1.2</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抽樣的意義</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p:txBody>
          <a:bodyPr>
            <a:normAutofit/>
          </a:bodyPr>
          <a:lstStyle/>
          <a:p>
            <a:r>
              <a:rPr lang="zh-TW" altLang="en-US" sz="2800" b="1" dirty="0" smtClean="0">
                <a:solidFill>
                  <a:srgbClr val="C00000"/>
                </a:solidFill>
                <a:latin typeface="微軟正黑體" panose="020B0604030504040204" pitchFamily="34" charset="-120"/>
                <a:ea typeface="微軟正黑體" panose="020B0604030504040204" pitchFamily="34" charset="-120"/>
              </a:rPr>
              <a:t>調查</a:t>
            </a:r>
            <a:r>
              <a:rPr lang="en-US" altLang="zh-TW" sz="2800" b="1" dirty="0" smtClean="0">
                <a:latin typeface="微軟正黑體" panose="020B0604030504040204" pitchFamily="34" charset="-120"/>
                <a:ea typeface="微軟正黑體" panose="020B0604030504040204" pitchFamily="34" charset="-120"/>
              </a:rPr>
              <a:t>(survey)</a:t>
            </a:r>
            <a:r>
              <a:rPr lang="zh-TW" altLang="en-US" sz="2800" b="1" dirty="0" smtClean="0">
                <a:latin typeface="微軟正黑體" panose="020B0604030504040204" pitchFamily="34" charset="-120"/>
                <a:ea typeface="微軟正黑體" panose="020B0604030504040204" pitchFamily="34" charset="-120"/>
              </a:rPr>
              <a:t>是一個設計用來對某一情況蒐集資料的過程</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普查</a:t>
            </a:r>
            <a:r>
              <a:rPr lang="en-US" altLang="zh-TW" sz="2800" b="1" dirty="0" smtClean="0">
                <a:latin typeface="微軟正黑體" panose="020B0604030504040204" pitchFamily="34" charset="-120"/>
                <a:ea typeface="微軟正黑體" panose="020B0604030504040204" pitchFamily="34" charset="-120"/>
              </a:rPr>
              <a:t>(census)</a:t>
            </a:r>
          </a:p>
          <a:p>
            <a:r>
              <a:rPr lang="zh-TW" altLang="en-US" sz="2800" b="1" dirty="0" smtClean="0">
                <a:latin typeface="微軟正黑體" panose="020B0604030504040204" pitchFamily="34" charset="-120"/>
                <a:ea typeface="微軟正黑體" panose="020B0604030504040204" pitchFamily="34" charset="-120"/>
              </a:rPr>
              <a:t>調查</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抽樣調查</a:t>
            </a:r>
            <a:r>
              <a:rPr lang="en-US" altLang="zh-TW" sz="2800" b="1" dirty="0" smtClean="0">
                <a:latin typeface="微軟正黑體" panose="020B0604030504040204" pitchFamily="34" charset="-120"/>
                <a:ea typeface="微軟正黑體" panose="020B0604030504040204" pitchFamily="34" charset="-120"/>
              </a:rPr>
              <a:t>(sample survey)</a:t>
            </a:r>
          </a:p>
          <a:p>
            <a:pPr>
              <a:buNone/>
            </a:pP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普查</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對</a:t>
            </a:r>
            <a:r>
              <a:rPr lang="zh-TW" altLang="en-US" sz="2800" b="1" dirty="0" smtClean="0">
                <a:solidFill>
                  <a:srgbClr val="C00000"/>
                </a:solidFill>
                <a:latin typeface="微軟正黑體" panose="020B0604030504040204" pitchFamily="34" charset="-120"/>
                <a:ea typeface="微軟正黑體" panose="020B0604030504040204" pitchFamily="34" charset="-120"/>
              </a:rPr>
              <a:t>全部母體</a:t>
            </a:r>
            <a:r>
              <a:rPr lang="zh-TW" altLang="en-US" sz="2800" b="1" dirty="0" smtClean="0">
                <a:latin typeface="微軟正黑體" panose="020B0604030504040204" pitchFamily="34" charset="-120"/>
                <a:ea typeface="微軟正黑體" panose="020B0604030504040204" pitchFamily="34" charset="-120"/>
              </a:rPr>
              <a:t>調查</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抽樣調查</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對</a:t>
            </a:r>
            <a:r>
              <a:rPr lang="zh-TW" altLang="en-US" sz="2800" b="1" dirty="0" smtClean="0">
                <a:solidFill>
                  <a:srgbClr val="C00000"/>
                </a:solidFill>
                <a:latin typeface="微軟正黑體" panose="020B0604030504040204" pitchFamily="34" charset="-120"/>
                <a:ea typeface="微軟正黑體" panose="020B0604030504040204" pitchFamily="34" charset="-120"/>
              </a:rPr>
              <a:t>部分母體</a:t>
            </a:r>
            <a:r>
              <a:rPr lang="zh-TW" altLang="en-US" sz="2800" b="1" dirty="0" smtClean="0">
                <a:latin typeface="微軟正黑體" panose="020B0604030504040204" pitchFamily="34" charset="-120"/>
                <a:ea typeface="微軟正黑體" panose="020B0604030504040204" pitchFamily="34" charset="-120"/>
              </a:rPr>
              <a:t>調查</a:t>
            </a:r>
            <a:endParaRPr lang="en-US" altLang="zh-TW" sz="2800" b="1" dirty="0" smtClean="0">
              <a:latin typeface="微軟正黑體" panose="020B0604030504040204" pitchFamily="34" charset="-120"/>
              <a:ea typeface="微軟正黑體" panose="020B0604030504040204" pitchFamily="34" charset="-120"/>
            </a:endParaRPr>
          </a:p>
        </p:txBody>
      </p:sp>
      <p:cxnSp>
        <p:nvCxnSpPr>
          <p:cNvPr id="7" name="直線接點 6"/>
          <p:cNvCxnSpPr/>
          <p:nvPr/>
        </p:nvCxnSpPr>
        <p:spPr>
          <a:xfrm flipV="1">
            <a:off x="1331640" y="2564904"/>
            <a:ext cx="432048"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345426" y="3068960"/>
            <a:ext cx="36004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13</a:t>
            </a:fld>
            <a:endParaRPr lang="zh-TW" altLang="en-US"/>
          </a:p>
        </p:txBody>
      </p:sp>
      <p:sp>
        <p:nvSpPr>
          <p:cNvPr id="2" name="標題 1"/>
          <p:cNvSpPr>
            <a:spLocks noGrp="1"/>
          </p:cNvSpPr>
          <p:nvPr>
            <p:ph type="title"/>
          </p:nvPr>
        </p:nvSpPr>
        <p:spPr/>
        <p:txBody>
          <a:bodyPr/>
          <a:lstStyle/>
          <a:p>
            <a:endParaRPr lang="zh-TW" altLang="en-US" dirty="0"/>
          </a:p>
        </p:txBody>
      </p:sp>
      <p:sp>
        <p:nvSpPr>
          <p:cNvPr id="5" name="內容版面配置區 4"/>
          <p:cNvSpPr>
            <a:spLocks noGrp="1"/>
          </p:cNvSpPr>
          <p:nvPr>
            <p:ph sz="quarter" idx="13"/>
          </p:nvPr>
        </p:nvSpPr>
        <p:spPr/>
        <p:txBody>
          <a:bodyPr/>
          <a:lstStyle/>
          <a:p>
            <a:r>
              <a:rPr lang="zh-TW" altLang="en-US" sz="2800" b="1" dirty="0" smtClean="0">
                <a:solidFill>
                  <a:srgbClr val="C00000"/>
                </a:solidFill>
                <a:latin typeface="微軟正黑體" panose="020B0604030504040204" pitchFamily="34" charset="-120"/>
                <a:ea typeface="微軟正黑體" panose="020B0604030504040204" pitchFamily="34" charset="-120"/>
              </a:rPr>
              <a:t>抽樣</a:t>
            </a:r>
            <a:r>
              <a:rPr lang="en-US" altLang="zh-TW" sz="2800" b="1" dirty="0" smtClean="0">
                <a:latin typeface="微軟正黑體" panose="020B0604030504040204" pitchFamily="34" charset="-120"/>
                <a:ea typeface="微軟正黑體" panose="020B0604030504040204" pitchFamily="34" charset="-120"/>
              </a:rPr>
              <a:t>(sampling)-</a:t>
            </a:r>
            <a:r>
              <a:rPr lang="zh-TW" altLang="en-US" sz="2800" b="1" dirty="0" smtClean="0">
                <a:latin typeface="微軟正黑體" panose="020B0604030504040204" pitchFamily="34" charset="-120"/>
                <a:ea typeface="微軟正黑體" panose="020B0604030504040204" pitchFamily="34" charset="-120"/>
              </a:rPr>
              <a:t>由母體中選出樣本的</a:t>
            </a:r>
            <a:r>
              <a:rPr lang="zh-TW" altLang="en-US" sz="2800" b="1" dirty="0" smtClean="0">
                <a:solidFill>
                  <a:srgbClr val="C00000"/>
                </a:solidFill>
                <a:latin typeface="微軟正黑體" panose="020B0604030504040204" pitchFamily="34" charset="-120"/>
                <a:ea typeface="微軟正黑體" panose="020B0604030504040204" pitchFamily="34" charset="-120"/>
              </a:rPr>
              <a:t>方法</a:t>
            </a:r>
            <a:r>
              <a:rPr lang="zh-TW" altLang="en-US" sz="2800" b="1" dirty="0" smtClean="0">
                <a:latin typeface="微軟正黑體" panose="020B0604030504040204" pitchFamily="34" charset="-120"/>
                <a:ea typeface="微軟正黑體" panose="020B0604030504040204" pitchFamily="34" charset="-120"/>
              </a:rPr>
              <a:t>或</a:t>
            </a:r>
            <a:r>
              <a:rPr lang="zh-TW" altLang="en-US" sz="2800" b="1" dirty="0" smtClean="0">
                <a:solidFill>
                  <a:srgbClr val="C00000"/>
                </a:solidFill>
                <a:latin typeface="微軟正黑體" panose="020B0604030504040204" pitchFamily="34" charset="-120"/>
                <a:ea typeface="微軟正黑體" panose="020B0604030504040204" pitchFamily="34" charset="-120"/>
              </a:rPr>
              <a:t>程序</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抽樣的</a:t>
            </a:r>
            <a:r>
              <a:rPr lang="zh-TW" altLang="en-US" sz="2800" b="1" dirty="0" smtClean="0">
                <a:solidFill>
                  <a:srgbClr val="C00000"/>
                </a:solidFill>
                <a:latin typeface="微軟正黑體" panose="020B0604030504040204" pitchFamily="34" charset="-120"/>
                <a:ea typeface="微軟正黑體" panose="020B0604030504040204" pitchFamily="34" charset="-120"/>
              </a:rPr>
              <a:t>目的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用來得到母體參數的估計值</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solidFill>
                  <a:srgbClr val="C00000"/>
                </a:solidFill>
                <a:latin typeface="微軟正黑體" panose="020B0604030504040204" pitchFamily="34" charset="-120"/>
                <a:ea typeface="微軟正黑體" panose="020B0604030504040204" pitchFamily="34" charset="-120"/>
              </a:rPr>
              <a:t>普查</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精確</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但成本高</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費時</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費力</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人力</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財力</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物力</a:t>
            </a:r>
            <a:r>
              <a:rPr lang="en-US" altLang="zh-TW" sz="2800" b="1" dirty="0" smtClean="0">
                <a:latin typeface="微軟正黑體" panose="020B0604030504040204" pitchFamily="34" charset="-120"/>
                <a:ea typeface="微軟正黑體" panose="020B0604030504040204" pitchFamily="34" charset="-120"/>
              </a:rPr>
              <a:t>)</a:t>
            </a:r>
          </a:p>
          <a:p>
            <a:r>
              <a:rPr lang="zh-TW" altLang="en-US" sz="2800" b="1" dirty="0" smtClean="0">
                <a:solidFill>
                  <a:srgbClr val="C00000"/>
                </a:solidFill>
                <a:latin typeface="微軟正黑體" panose="020B0604030504040204" pitchFamily="34" charset="-120"/>
                <a:ea typeface="微軟正黑體" panose="020B0604030504040204" pitchFamily="34" charset="-120"/>
              </a:rPr>
              <a:t>抽樣調查</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成本低</a:t>
            </a:r>
            <a:r>
              <a:rPr lang="en-US" altLang="zh-TW" sz="2800" b="1"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效率</a:t>
            </a:r>
            <a:r>
              <a:rPr lang="zh-TW" altLang="en-US" sz="2800" b="1" dirty="0" smtClean="0">
                <a:latin typeface="微軟正黑體" panose="020B0604030504040204" pitchFamily="34" charset="-120"/>
                <a:ea typeface="微軟正黑體" panose="020B0604030504040204" pitchFamily="34" charset="-120"/>
              </a:rPr>
              <a:t>高</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易滿足時效性要求</a:t>
            </a:r>
            <a:r>
              <a:rPr lang="en-US" altLang="zh-TW" sz="2800"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精確度則視抽樣的方法而定</a:t>
            </a:r>
            <a:endParaRPr lang="zh-TW" altLang="zh-TW" sz="2800" b="1" dirty="0" smtClean="0">
              <a:latin typeface="微軟正黑體" panose="020B0604030504040204" pitchFamily="34" charset="-120"/>
              <a:ea typeface="微軟正黑體" panose="020B0604030504040204" pitchFamily="34" charset="-120"/>
            </a:endParaRPr>
          </a:p>
          <a:p>
            <a:endParaRPr lang="zh-TW" altLang="en-US" b="1" dirty="0" smtClean="0"/>
          </a:p>
          <a:p>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14</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7.1.3</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評估抽樣底冊的標準</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學者葉茨</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ㄘ</a:t>
            </a:r>
            <a:r>
              <a:rPr lang="en-US" altLang="zh-TW" sz="2800" b="1" dirty="0" smtClean="0">
                <a:latin typeface="微軟正黑體" panose="020B0604030504040204" pitchFamily="34" charset="-120"/>
                <a:ea typeface="微軟正黑體" panose="020B0604030504040204" pitchFamily="34" charset="-120"/>
              </a:rPr>
              <a:t>’)(Yates)</a:t>
            </a:r>
            <a:r>
              <a:rPr lang="zh-TW" altLang="en-US" sz="2800" b="1" dirty="0" smtClean="0">
                <a:latin typeface="微軟正黑體" panose="020B0604030504040204" pitchFamily="34" charset="-120"/>
                <a:ea typeface="微軟正黑體" panose="020B0604030504040204" pitchFamily="34" charset="-120"/>
              </a:rPr>
              <a:t>曾提出</a:t>
            </a:r>
            <a:r>
              <a:rPr lang="en-US" altLang="zh-TW" sz="2800" b="1" dirty="0" smtClean="0">
                <a:latin typeface="微軟正黑體" panose="020B0604030504040204" pitchFamily="34" charset="-120"/>
                <a:ea typeface="微軟正黑體" panose="020B0604030504040204" pitchFamily="34" charset="-120"/>
              </a:rPr>
              <a:t>5</a:t>
            </a:r>
            <a:r>
              <a:rPr lang="zh-TW" altLang="en-US" sz="2800" b="1" dirty="0" smtClean="0">
                <a:latin typeface="微軟正黑體" panose="020B0604030504040204" pitchFamily="34" charset="-120"/>
                <a:ea typeface="微軟正黑體" panose="020B0604030504040204" pitchFamily="34" charset="-120"/>
              </a:rPr>
              <a:t>項評估抽樣底冊的標準</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1.</a:t>
            </a:r>
            <a:r>
              <a:rPr lang="zh-TW" altLang="en-US" sz="2800" b="1" dirty="0" smtClean="0">
                <a:solidFill>
                  <a:srgbClr val="C00000"/>
                </a:solidFill>
                <a:latin typeface="微軟正黑體" panose="020B0604030504040204" pitchFamily="34" charset="-120"/>
                <a:ea typeface="微軟正黑體" panose="020B0604030504040204" pitchFamily="34" charset="-120"/>
              </a:rPr>
              <a:t>足夠性</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應包括足夠調查目的所需的母體</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2.</a:t>
            </a:r>
            <a:r>
              <a:rPr lang="zh-TW" altLang="en-US" sz="2800" b="1" dirty="0" smtClean="0">
                <a:solidFill>
                  <a:srgbClr val="C00000"/>
                </a:solidFill>
                <a:latin typeface="微軟正黑體" panose="020B0604030504040204" pitchFamily="34" charset="-120"/>
                <a:ea typeface="微軟正黑體" panose="020B0604030504040204" pitchFamily="34" charset="-120"/>
              </a:rPr>
              <a:t>完整性</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應包括母體中的所有元素</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3.</a:t>
            </a:r>
            <a:r>
              <a:rPr lang="zh-TW" altLang="en-US" sz="2800" b="1" dirty="0" smtClean="0">
                <a:solidFill>
                  <a:srgbClr val="C00000"/>
                </a:solidFill>
                <a:latin typeface="微軟正黑體" panose="020B0604030504040204" pitchFamily="34" charset="-120"/>
                <a:ea typeface="微軟正黑體" panose="020B0604030504040204" pitchFamily="34" charset="-120"/>
              </a:rPr>
              <a:t>不重複性</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4.</a:t>
            </a:r>
            <a:r>
              <a:rPr lang="zh-TW" altLang="en-US" sz="2800" b="1" dirty="0" smtClean="0">
                <a:solidFill>
                  <a:srgbClr val="C00000"/>
                </a:solidFill>
                <a:latin typeface="微軟正黑體" panose="020B0604030504040204" pitchFamily="34" charset="-120"/>
                <a:ea typeface="微軟正黑體" panose="020B0604030504040204" pitchFamily="34" charset="-120"/>
              </a:rPr>
              <a:t>正確性</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若母體是動態的</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難得到完全正確的抽樣底冊</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5.</a:t>
            </a:r>
            <a:r>
              <a:rPr lang="zh-TW" altLang="en-US" sz="2800" b="1" dirty="0" smtClean="0">
                <a:solidFill>
                  <a:srgbClr val="C00000"/>
                </a:solidFill>
                <a:latin typeface="微軟正黑體" panose="020B0604030504040204" pitchFamily="34" charset="-120"/>
                <a:ea typeface="微軟正黑體" panose="020B0604030504040204" pitchFamily="34" charset="-120"/>
              </a:rPr>
              <a:t>便利性</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取得容易</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易於使用</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畢業生名冊</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畢業校友調查</a:t>
            </a:r>
            <a:endParaRPr lang="zh-TW" altLang="en-US"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15</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7.1.4</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抽樣的原因</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6" name="內容版面配置區 15"/>
          <p:cNvSpPr>
            <a:spLocks noGrp="1"/>
          </p:cNvSpPr>
          <p:nvPr>
            <p:ph sz="quarter" idx="13"/>
          </p:nvPr>
        </p:nvSpPr>
        <p:spPr>
          <a:xfrm>
            <a:off x="612648" y="1600200"/>
            <a:ext cx="8153400" cy="4781128"/>
          </a:xfrm>
        </p:spPr>
        <p:txBody>
          <a:bodyPr>
            <a:normAutofit fontScale="92500" lnSpcReduction="10000"/>
          </a:bodyPr>
          <a:lstStyle/>
          <a:p>
            <a:endParaRPr lang="en-US" altLang="zh-TW" dirty="0" smtClean="0"/>
          </a:p>
          <a:p>
            <a:endParaRPr lang="en-US" altLang="zh-TW" sz="2800" dirty="0" smtClean="0">
              <a:latin typeface="微軟正黑體" panose="020B0604030504040204" pitchFamily="34" charset="-120"/>
              <a:ea typeface="微軟正黑體" panose="020B0604030504040204" pitchFamily="34" charset="-120"/>
            </a:endParaRPr>
          </a:p>
          <a:p>
            <a:endParaRPr lang="en-US" altLang="zh-TW" sz="2800" dirty="0" smtClean="0">
              <a:latin typeface="微軟正黑體" panose="020B0604030504040204" pitchFamily="34" charset="-120"/>
              <a:ea typeface="微軟正黑體" panose="020B0604030504040204" pitchFamily="34" charset="-120"/>
            </a:endParaRPr>
          </a:p>
          <a:p>
            <a:endParaRPr lang="en-US" altLang="zh-TW" sz="2800" dirty="0" smtClean="0">
              <a:latin typeface="微軟正黑體" panose="020B0604030504040204" pitchFamily="34" charset="-120"/>
              <a:ea typeface="微軟正黑體" panose="020B0604030504040204" pitchFamily="34" charset="-120"/>
            </a:endParaRPr>
          </a:p>
          <a:p>
            <a:endParaRPr lang="en-US" altLang="zh-TW" sz="2800" dirty="0" smtClean="0">
              <a:latin typeface="微軟正黑體" panose="020B0604030504040204" pitchFamily="34" charset="-120"/>
              <a:ea typeface="微軟正黑體" panose="020B0604030504040204" pitchFamily="34" charset="-120"/>
            </a:endParaRPr>
          </a:p>
          <a:p>
            <a:endParaRPr lang="en-US" altLang="zh-TW" sz="2800" dirty="0" smtClean="0">
              <a:latin typeface="微軟正黑體" panose="020B0604030504040204" pitchFamily="34" charset="-120"/>
              <a:ea typeface="微軟正黑體" panose="020B0604030504040204" pitchFamily="34" charset="-120"/>
            </a:endParaRPr>
          </a:p>
          <a:p>
            <a:endParaRPr lang="en-US" altLang="zh-TW" sz="2800" dirty="0" smtClean="0">
              <a:latin typeface="微軟正黑體" panose="020B0604030504040204" pitchFamily="34" charset="-120"/>
              <a:ea typeface="微軟正黑體" panose="020B0604030504040204" pitchFamily="34" charset="-120"/>
            </a:endParaRPr>
          </a:p>
          <a:p>
            <a:endParaRPr lang="en-US" altLang="zh-TW" sz="2800" dirty="0" smtClean="0">
              <a:latin typeface="微軟正黑體" panose="020B0604030504040204" pitchFamily="34" charset="-120"/>
              <a:ea typeface="微軟正黑體" panose="020B0604030504040204" pitchFamily="34" charset="-120"/>
            </a:endParaRPr>
          </a:p>
          <a:p>
            <a:r>
              <a:rPr lang="zh-TW" altLang="en-US" sz="3000" b="1" dirty="0" smtClean="0">
                <a:latin typeface="微軟正黑體" panose="020B0604030504040204" pitchFamily="34" charset="-120"/>
                <a:ea typeface="微軟正黑體" panose="020B0604030504040204" pitchFamily="34" charset="-120"/>
              </a:rPr>
              <a:t>母體的特性或母體參數未知，由母體抽出一部分作為樣本，再以樣本的統計量來對母體參數作推論</a:t>
            </a:r>
            <a:endParaRPr lang="zh-TW" altLang="en-US" sz="3000" b="1" dirty="0">
              <a:latin typeface="微軟正黑體" panose="020B0604030504040204" pitchFamily="34" charset="-120"/>
              <a:ea typeface="微軟正黑體" panose="020B0604030504040204" pitchFamily="34" charset="-120"/>
            </a:endParaRPr>
          </a:p>
        </p:txBody>
      </p:sp>
      <p:sp>
        <p:nvSpPr>
          <p:cNvPr id="6" name="矩形 5"/>
          <p:cNvSpPr/>
          <p:nvPr/>
        </p:nvSpPr>
        <p:spPr>
          <a:xfrm>
            <a:off x="1691680" y="2636912"/>
            <a:ext cx="1872208" cy="14904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母體</a:t>
            </a:r>
            <a:endParaRPr lang="en-US" altLang="zh-TW" sz="2400" b="1" dirty="0" smtClean="0">
              <a:latin typeface="微軟正黑體" panose="020B0604030504040204" pitchFamily="34" charset="-120"/>
              <a:ea typeface="微軟正黑體" panose="020B0604030504040204" pitchFamily="34" charset="-120"/>
            </a:endParaRPr>
          </a:p>
          <a:p>
            <a:pPr algn="ctr"/>
            <a:r>
              <a:rPr lang="en-US" altLang="zh-TW" sz="2400" b="1" dirty="0" smtClean="0">
                <a:latin typeface="微軟正黑體" panose="020B0604030504040204" pitchFamily="34" charset="-120"/>
                <a:ea typeface="微軟正黑體" panose="020B0604030504040204" pitchFamily="34" charset="-120"/>
              </a:rPr>
              <a:t>Population</a:t>
            </a:r>
            <a:endParaRPr lang="zh-TW" altLang="en-US" sz="2400" b="1" dirty="0">
              <a:latin typeface="微軟正黑體" panose="020B0604030504040204" pitchFamily="34" charset="-120"/>
              <a:ea typeface="微軟正黑體" panose="020B0604030504040204" pitchFamily="34" charset="-120"/>
            </a:endParaRPr>
          </a:p>
        </p:txBody>
      </p:sp>
      <p:sp>
        <p:nvSpPr>
          <p:cNvPr id="7" name="矩形 6"/>
          <p:cNvSpPr/>
          <p:nvPr/>
        </p:nvSpPr>
        <p:spPr>
          <a:xfrm>
            <a:off x="5148064" y="2852936"/>
            <a:ext cx="1008112" cy="10584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樣本</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b="1" dirty="0" smtClean="0">
                <a:latin typeface="微軟正黑體" panose="020B0604030504040204" pitchFamily="34" charset="-120"/>
                <a:ea typeface="微軟正黑體" panose="020B0604030504040204" pitchFamily="34" charset="-120"/>
              </a:rPr>
              <a:t>Sample</a:t>
            </a:r>
            <a:endParaRPr lang="zh-TW" altLang="en-US" b="1" dirty="0">
              <a:latin typeface="微軟正黑體" panose="020B0604030504040204" pitchFamily="34" charset="-120"/>
              <a:ea typeface="微軟正黑體" panose="020B0604030504040204" pitchFamily="34" charset="-120"/>
            </a:endParaRPr>
          </a:p>
        </p:txBody>
      </p:sp>
      <p:sp>
        <p:nvSpPr>
          <p:cNvPr id="12" name="弧形箭號 (下彎) 11"/>
          <p:cNvSpPr/>
          <p:nvPr/>
        </p:nvSpPr>
        <p:spPr>
          <a:xfrm>
            <a:off x="3275856" y="1844824"/>
            <a:ext cx="2008240" cy="731520"/>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p:sp>
        <p:nvSpPr>
          <p:cNvPr id="13" name="弧形箭號 (下彎) 12"/>
          <p:cNvSpPr/>
          <p:nvPr/>
        </p:nvSpPr>
        <p:spPr>
          <a:xfrm rot="10800000">
            <a:off x="3419872" y="4149080"/>
            <a:ext cx="1944216"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文字方塊 13"/>
          <p:cNvSpPr txBox="1"/>
          <p:nvPr/>
        </p:nvSpPr>
        <p:spPr>
          <a:xfrm>
            <a:off x="3635896" y="1988840"/>
            <a:ext cx="1213794" cy="646331"/>
          </a:xfrm>
          <a:prstGeom prst="rect">
            <a:avLst/>
          </a:prstGeom>
          <a:noFill/>
        </p:spPr>
        <p:txBody>
          <a:bodyPr wrap="none" rtlCol="0">
            <a:spAutoFit/>
          </a:bodyPr>
          <a:lstStyle/>
          <a:p>
            <a:pPr algn="ctr"/>
            <a:r>
              <a:rPr lang="zh-TW" altLang="en-US" b="1" dirty="0" smtClean="0">
                <a:latin typeface="微軟正黑體" panose="020B0604030504040204" pitchFamily="34" charset="-120"/>
                <a:ea typeface="微軟正黑體" panose="020B0604030504040204" pitchFamily="34" charset="-120"/>
              </a:rPr>
              <a:t>抽樣</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b="1" dirty="0" smtClean="0">
                <a:latin typeface="微軟正黑體" panose="020B0604030504040204" pitchFamily="34" charset="-120"/>
                <a:ea typeface="微軟正黑體" panose="020B0604030504040204" pitchFamily="34" charset="-120"/>
              </a:rPr>
              <a:t>sampling</a:t>
            </a:r>
            <a:endParaRPr lang="zh-TW" altLang="en-US" b="1"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3851920" y="4077072"/>
            <a:ext cx="1221746" cy="646331"/>
          </a:xfrm>
          <a:prstGeom prst="rect">
            <a:avLst/>
          </a:prstGeom>
          <a:noFill/>
        </p:spPr>
        <p:txBody>
          <a:bodyPr wrap="none" rtlCol="0">
            <a:spAutoFit/>
          </a:bodyPr>
          <a:lstStyle/>
          <a:p>
            <a:pPr algn="ctr"/>
            <a:r>
              <a:rPr lang="zh-TW" altLang="en-US" b="1" dirty="0" smtClean="0">
                <a:latin typeface="微軟正黑體" panose="020B0604030504040204" pitchFamily="34" charset="-120"/>
                <a:ea typeface="微軟正黑體" panose="020B0604030504040204" pitchFamily="34" charset="-120"/>
              </a:rPr>
              <a:t>推論</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b="1" dirty="0" smtClean="0">
                <a:latin typeface="微軟正黑體" panose="020B0604030504040204" pitchFamily="34" charset="-120"/>
                <a:ea typeface="微軟正黑體" panose="020B0604030504040204" pitchFamily="34" charset="-120"/>
              </a:rPr>
              <a:t>inference</a:t>
            </a:r>
            <a:endParaRPr lang="zh-TW" altLang="en-US" b="1"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508104" y="4005064"/>
            <a:ext cx="1752403"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統計量</a:t>
            </a:r>
            <a:r>
              <a:rPr lang="en-US" altLang="zh-TW" b="1" dirty="0" smtClean="0">
                <a:latin typeface="微軟正黑體" panose="020B0604030504040204" pitchFamily="34" charset="-120"/>
                <a:ea typeface="微軟正黑體" panose="020B0604030504040204" pitchFamily="34" charset="-120"/>
              </a:rPr>
              <a:t>Statistic</a:t>
            </a:r>
            <a:endParaRPr lang="zh-TW" altLang="en-US" b="1"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1691680" y="4149080"/>
            <a:ext cx="1793761"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參數</a:t>
            </a:r>
            <a:r>
              <a:rPr lang="en-US" altLang="zh-TW" b="1" dirty="0" smtClean="0">
                <a:latin typeface="微軟正黑體" panose="020B0604030504040204" pitchFamily="34" charset="-120"/>
                <a:ea typeface="微軟正黑體" panose="020B0604030504040204" pitchFamily="34" charset="-120"/>
              </a:rPr>
              <a:t>Parameter</a:t>
            </a:r>
            <a:endParaRPr lang="zh-TW" altLang="en-US"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16</a:t>
            </a:fld>
            <a:endParaRPr lang="zh-TW" altLang="en-US"/>
          </a:p>
        </p:txBody>
      </p:sp>
      <p:sp>
        <p:nvSpPr>
          <p:cNvPr id="2" name="標題 1"/>
          <p:cNvSpPr>
            <a:spLocks noGrp="1"/>
          </p:cNvSpPr>
          <p:nvPr>
            <p:ph type="title"/>
          </p:nvPr>
        </p:nvSpPr>
        <p:spPr/>
        <p:txBody>
          <a:bodyPr/>
          <a:lstStyle/>
          <a:p>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抽樣的原因</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a:buNone/>
            </a:pPr>
            <a:r>
              <a:rPr lang="zh-TW" altLang="en-US" sz="2800" b="1" dirty="0" smtClean="0">
                <a:latin typeface="微軟正黑體" panose="020B0604030504040204" pitchFamily="34" charset="-120"/>
                <a:ea typeface="微軟正黑體" panose="020B0604030504040204" pitchFamily="34" charset="-120"/>
              </a:rPr>
              <a:t>為什麼要抽樣</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其主要原因有下列</a:t>
            </a:r>
            <a:r>
              <a:rPr lang="en-US" altLang="zh-TW" sz="2800" b="1" dirty="0" smtClean="0">
                <a:latin typeface="微軟正黑體" panose="020B0604030504040204" pitchFamily="34" charset="-120"/>
                <a:ea typeface="微軟正黑體" panose="020B0604030504040204" pitchFamily="34" charset="-120"/>
              </a:rPr>
              <a:t>6</a:t>
            </a:r>
            <a:r>
              <a:rPr lang="zh-TW" altLang="en-US" sz="2800" b="1" dirty="0" smtClean="0">
                <a:latin typeface="微軟正黑體" panose="020B0604030504040204" pitchFamily="34" charset="-120"/>
                <a:ea typeface="微軟正黑體" panose="020B0604030504040204" pitchFamily="34" charset="-120"/>
              </a:rPr>
              <a:t>點</a:t>
            </a:r>
            <a:r>
              <a:rPr lang="en-US" altLang="zh-TW" sz="2800" b="1" dirty="0" smtClean="0">
                <a:latin typeface="微軟正黑體" panose="020B0604030504040204" pitchFamily="34" charset="-120"/>
                <a:ea typeface="微軟正黑體" panose="020B0604030504040204" pitchFamily="34" charset="-120"/>
              </a:rPr>
              <a:t>:</a:t>
            </a:r>
          </a:p>
          <a:p>
            <a:pPr>
              <a:buNone/>
            </a:pPr>
            <a:r>
              <a:rPr lang="en-US" altLang="zh-TW" sz="2800" b="1" dirty="0" smtClean="0">
                <a:latin typeface="微軟正黑體" panose="020B0604030504040204" pitchFamily="34" charset="-120"/>
                <a:ea typeface="微軟正黑體" panose="020B0604030504040204" pitchFamily="34" charset="-120"/>
              </a:rPr>
              <a:t>1.</a:t>
            </a:r>
            <a:r>
              <a:rPr lang="zh-TW" altLang="en-US" sz="2800" b="1" dirty="0" smtClean="0">
                <a:latin typeface="微軟正黑體" panose="020B0604030504040204" pitchFamily="34" charset="-120"/>
                <a:ea typeface="微軟正黑體" panose="020B0604030504040204" pitchFamily="34" charset="-120"/>
              </a:rPr>
              <a:t>經濟</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2.</a:t>
            </a:r>
            <a:r>
              <a:rPr lang="zh-TW" altLang="en-US" sz="2800" b="1" dirty="0" smtClean="0">
                <a:latin typeface="微軟正黑體" panose="020B0604030504040204" pitchFamily="34" charset="-120"/>
                <a:ea typeface="微軟正黑體" panose="020B0604030504040204" pitchFamily="34" charset="-120"/>
              </a:rPr>
              <a:t>時效性</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3.</a:t>
            </a:r>
            <a:r>
              <a:rPr lang="zh-TW" altLang="en-US" sz="2800" b="1" dirty="0" smtClean="0">
                <a:latin typeface="微軟正黑體" panose="020B0604030504040204" pitchFamily="34" charset="-120"/>
                <a:ea typeface="微軟正黑體" panose="020B0604030504040204" pitchFamily="34" charset="-120"/>
              </a:rPr>
              <a:t>母體過大</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4.</a:t>
            </a:r>
            <a:r>
              <a:rPr lang="zh-TW" altLang="en-US" sz="2800" b="1" dirty="0" smtClean="0">
                <a:latin typeface="微軟正黑體" panose="020B0604030504040204" pitchFamily="34" charset="-120"/>
                <a:ea typeface="微軟正黑體" panose="020B0604030504040204" pitchFamily="34" charset="-120"/>
              </a:rPr>
              <a:t>母體中有些分子難以接觸</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5.</a:t>
            </a:r>
            <a:r>
              <a:rPr lang="zh-TW" altLang="en-US" sz="2800" b="1" dirty="0" smtClean="0">
                <a:latin typeface="微軟正黑體" panose="020B0604030504040204" pitchFamily="34" charset="-120"/>
                <a:ea typeface="微軟正黑體" panose="020B0604030504040204" pitchFamily="34" charset="-120"/>
              </a:rPr>
              <a:t>觀察的毀壞性</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6.</a:t>
            </a:r>
            <a:r>
              <a:rPr lang="zh-TW" altLang="en-US" sz="2800" b="1" dirty="0" smtClean="0">
                <a:latin typeface="微軟正黑體" panose="020B0604030504040204" pitchFamily="34" charset="-120"/>
                <a:ea typeface="微軟正黑體" panose="020B0604030504040204" pitchFamily="34" charset="-120"/>
              </a:rPr>
              <a:t>樣本的正確性</a:t>
            </a:r>
            <a:endParaRPr lang="zh-TW" altLang="en-US"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17</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1.</a:t>
            </a:r>
            <a:r>
              <a:rPr lang="zh-TW" altLang="en-US" sz="2800" b="1" dirty="0" smtClean="0">
                <a:solidFill>
                  <a:srgbClr val="C00000"/>
                </a:solidFill>
                <a:latin typeface="微軟正黑體" panose="020B0604030504040204" pitchFamily="34" charset="-120"/>
                <a:ea typeface="微軟正黑體" panose="020B0604030504040204" pitchFamily="34" charset="-120"/>
              </a:rPr>
              <a:t>經濟</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抽樣只需調查母體的一部分</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所需的人力</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薪資、旅運、訓練</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、財力</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印刷、郵資、資料輸入</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自然較普查節省</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2.</a:t>
            </a:r>
            <a:r>
              <a:rPr lang="zh-TW" altLang="en-US" sz="2800" b="1" dirty="0" smtClean="0">
                <a:solidFill>
                  <a:srgbClr val="C00000"/>
                </a:solidFill>
                <a:latin typeface="微軟正黑體" panose="020B0604030504040204" pitchFamily="34" charset="-120"/>
                <a:ea typeface="微軟正黑體" panose="020B0604030504040204" pitchFamily="34" charset="-120"/>
              </a:rPr>
              <a:t>時效性</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抽樣調查的時間短</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調查的時效性高</a:t>
            </a:r>
            <a:endParaRPr lang="en-US" altLang="zh-TW" sz="2800" b="1" dirty="0" smtClean="0">
              <a:latin typeface="微軟正黑體" panose="020B0604030504040204" pitchFamily="34" charset="-120"/>
              <a:ea typeface="微軟正黑體" panose="020B0604030504040204" pitchFamily="34" charset="-120"/>
            </a:endParaRPr>
          </a:p>
          <a:p>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18</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a:xfrm>
            <a:off x="457200" y="1600200"/>
            <a:ext cx="8363272" cy="4686320"/>
          </a:xfrm>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3.</a:t>
            </a:r>
            <a:r>
              <a:rPr lang="zh-TW" altLang="en-US" sz="2800" b="1" dirty="0" smtClean="0">
                <a:solidFill>
                  <a:srgbClr val="C00000"/>
                </a:solidFill>
                <a:latin typeface="微軟正黑體" panose="020B0604030504040204" pitchFamily="34" charset="-120"/>
                <a:ea typeface="微軟正黑體" panose="020B0604030504040204" pitchFamily="34" charset="-120"/>
              </a:rPr>
              <a:t>母體過大</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母體太大無法全查</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如</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暢銷全國的日用品</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消費者數以萬計</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無法全查</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4.</a:t>
            </a:r>
            <a:r>
              <a:rPr lang="zh-TW" altLang="en-US" sz="2800" b="1" dirty="0" smtClean="0">
                <a:solidFill>
                  <a:srgbClr val="C00000"/>
                </a:solidFill>
                <a:latin typeface="微軟正黑體" panose="020B0604030504040204" pitchFamily="34" charset="-120"/>
                <a:ea typeface="微軟正黑體" panose="020B0604030504040204" pitchFamily="34" charset="-120"/>
              </a:rPr>
              <a:t>母體中有些分子難以接觸</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犯罪逃亡者、精神失常住院者、身居要職者</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住在偏遠的高山或離島</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雖可接觸</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但成本過  </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高難以負擔</a:t>
            </a:r>
            <a:endParaRPr lang="zh-TW" altLang="en-US"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19</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5.</a:t>
            </a:r>
            <a:r>
              <a:rPr lang="zh-TW" altLang="en-US" sz="2800" b="1" dirty="0" smtClean="0">
                <a:solidFill>
                  <a:srgbClr val="C00000"/>
                </a:solidFill>
                <a:latin typeface="微軟正黑體" panose="020B0604030504040204" pitchFamily="34" charset="-120"/>
                <a:ea typeface="微軟正黑體" panose="020B0604030504040204" pitchFamily="34" charset="-120"/>
              </a:rPr>
              <a:t>觀察的毀壞性</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破壞性產品</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炸彈</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食品罐頭</a:t>
            </a:r>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6.</a:t>
            </a:r>
            <a:r>
              <a:rPr lang="zh-TW" altLang="en-US" sz="2800" b="1" dirty="0" smtClean="0">
                <a:solidFill>
                  <a:srgbClr val="C00000"/>
                </a:solidFill>
                <a:latin typeface="微軟正黑體" panose="020B0604030504040204" pitchFamily="34" charset="-120"/>
                <a:ea typeface="微軟正黑體" panose="020B0604030504040204" pitchFamily="34" charset="-120"/>
              </a:rPr>
              <a:t>樣本的正確性</a:t>
            </a:r>
          </a:p>
          <a:p>
            <a:r>
              <a:rPr lang="zh-TW" altLang="en-US" sz="2800" b="1" dirty="0" smtClean="0">
                <a:latin typeface="微軟正黑體" panose="020B0604030504040204" pitchFamily="34" charset="-120"/>
                <a:ea typeface="微軟正黑體" panose="020B0604030504040204" pitchFamily="34" charset="-120"/>
              </a:rPr>
              <a:t>普查易流於草率</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所獲資訊可能比不上小心抽樣</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仔細調查得到的資訊正確</a:t>
            </a:r>
            <a:endParaRPr lang="zh-TW" altLang="en-US"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AA6DDA7-5C3C-4780-9053-D0ABF74E6D11}" type="datetime1">
              <a:rPr lang="zh-TW" altLang="en-US" smtClean="0"/>
              <a:pPr/>
              <a:t>2014/12/7</a:t>
            </a:fld>
            <a:endParaRPr lang="zh-TW" altLang="en-US"/>
          </a:p>
        </p:txBody>
      </p:sp>
      <p:sp>
        <p:nvSpPr>
          <p:cNvPr id="5" name="投影片編號版面配置區 4"/>
          <p:cNvSpPr>
            <a:spLocks noGrp="1"/>
          </p:cNvSpPr>
          <p:nvPr>
            <p:ph type="sldNum" sz="quarter" idx="12"/>
          </p:nvPr>
        </p:nvSpPr>
        <p:spPr/>
        <p:txBody>
          <a:bodyPr>
            <a:normAutofit fontScale="92500" lnSpcReduction="20000"/>
          </a:bodyPr>
          <a:lstStyle/>
          <a:p>
            <a:fld id="{43D239BD-6D61-4DFE-922F-7CBF9DF9EB54}" type="slidenum">
              <a:rPr lang="zh-TW" altLang="en-US" smtClean="0"/>
              <a:pPr/>
              <a:t>2</a:t>
            </a:fld>
            <a:endParaRPr lang="zh-TW" altLang="en-US"/>
          </a:p>
        </p:txBody>
      </p:sp>
      <p:sp>
        <p:nvSpPr>
          <p:cNvPr id="8" name="副標題 3"/>
          <p:cNvSpPr>
            <a:spLocks noGrp="1"/>
          </p:cNvSpPr>
          <p:nvPr>
            <p:ph type="subTitle" idx="1"/>
          </p:nvPr>
        </p:nvSpPr>
        <p:spPr>
          <a:xfrm>
            <a:off x="3743324" y="1400174"/>
            <a:ext cx="5120640" cy="1476375"/>
          </a:xfrm>
        </p:spPr>
        <p:txBody>
          <a:bodyPr/>
          <a:lstStyle/>
          <a:p>
            <a:r>
              <a:rPr lang="en-US" altLang="zh-TW" b="1" dirty="0" smtClean="0"/>
              <a:t>Chapter 7 Sampling methods</a:t>
            </a:r>
            <a:endParaRPr lang="zh-TW" altLang="en-US" b="1" dirty="0"/>
          </a:p>
        </p:txBody>
      </p:sp>
      <p:sp>
        <p:nvSpPr>
          <p:cNvPr id="9" name="標題 4"/>
          <p:cNvSpPr>
            <a:spLocks noGrp="1"/>
          </p:cNvSpPr>
          <p:nvPr>
            <p:ph type="title"/>
          </p:nvPr>
        </p:nvSpPr>
        <p:spPr>
          <a:xfrm>
            <a:off x="3733800" y="2895599"/>
            <a:ext cx="5129543" cy="2667001"/>
          </a:xfrm>
        </p:spPr>
        <p:txBody>
          <a:bodyPr/>
          <a:lstStyle/>
          <a:p>
            <a:r>
              <a:rPr lang="zh-TW" altLang="en-US" b="1" dirty="0" smtClean="0">
                <a:latin typeface="微軟正黑體" panose="020B0604030504040204" pitchFamily="34" charset="-120"/>
                <a:ea typeface="微軟正黑體" panose="020B0604030504040204" pitchFamily="34" charset="-120"/>
              </a:rPr>
              <a:t>第七章 </a:t>
            </a:r>
            <a:r>
              <a:rPr lang="zh-TW" altLang="en-US" sz="3600" b="1" dirty="0" smtClean="0">
                <a:latin typeface="微軟正黑體" pitchFamily="34" charset="-120"/>
                <a:ea typeface="微軟正黑體" pitchFamily="34" charset="-120"/>
              </a:rPr>
              <a:t>抽樣方法</a:t>
            </a:r>
            <a:endParaRPr lang="zh-TW" altLang="en-US" sz="3600" b="1" dirty="0">
              <a:latin typeface="微軟正黑體" pitchFamily="34" charset="-120"/>
              <a:ea typeface="微軟正黑體"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20</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7.1.4</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抽樣的程序</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1957650158"/>
              </p:ext>
            </p:extLst>
          </p:nvPr>
        </p:nvGraphicFramePr>
        <p:xfrm>
          <a:off x="1619672"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dirty="0"/>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21</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一</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界定母體</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這是抽樣程序中極為重要的第一步</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抽樣設計者應根據研究設計界定抽樣的母體</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亦即</a:t>
            </a:r>
            <a:r>
              <a:rPr lang="zh-TW" altLang="zh-TW" sz="2800" b="1" dirty="0" smtClean="0">
                <a:solidFill>
                  <a:srgbClr val="C00000"/>
                </a:solidFill>
                <a:latin typeface="微軟正黑體" panose="020B0604030504040204" pitchFamily="34" charset="-120"/>
                <a:ea typeface="微軟正黑體" panose="020B0604030504040204" pitchFamily="34" charset="-120"/>
              </a:rPr>
              <a:t>目標母體</a:t>
            </a:r>
            <a:r>
              <a:rPr lang="zh-TW" altLang="zh-TW" sz="2800" b="1" dirty="0" smtClean="0">
                <a:latin typeface="微軟正黑體" panose="020B0604030504040204" pitchFamily="34" charset="-120"/>
                <a:ea typeface="微軟正黑體" panose="020B0604030504040204" pitchFamily="34" charset="-120"/>
              </a:rPr>
              <a:t>(Target Population)</a:t>
            </a:r>
          </a:p>
          <a:p>
            <a:r>
              <a:rPr lang="zh-TW" altLang="zh-TW" sz="2800" b="1" dirty="0" smtClean="0">
                <a:latin typeface="微軟正黑體" panose="020B0604030504040204" pitchFamily="34" charset="-120"/>
                <a:ea typeface="微軟正黑體" panose="020B0604030504040204" pitchFamily="34" charset="-120"/>
              </a:rPr>
              <a:t>目標母體必須非常</a:t>
            </a:r>
            <a:r>
              <a:rPr lang="zh-TW" altLang="zh-TW" sz="2800" b="1" dirty="0" smtClean="0">
                <a:solidFill>
                  <a:srgbClr val="C00000"/>
                </a:solidFill>
                <a:latin typeface="微軟正黑體" panose="020B0604030504040204" pitchFamily="34" charset="-120"/>
                <a:ea typeface="微軟正黑體" panose="020B0604030504040204" pitchFamily="34" charset="-120"/>
              </a:rPr>
              <a:t>明確</a:t>
            </a:r>
            <a:r>
              <a:rPr lang="zh-TW" altLang="zh-TW" sz="2800" b="1" dirty="0" smtClean="0">
                <a:latin typeface="微軟正黑體" panose="020B0604030504040204" pitchFamily="34" charset="-120"/>
                <a:ea typeface="微軟正黑體" panose="020B0604030504040204" pitchFamily="34" charset="-120"/>
              </a:rPr>
              <a:t>，後續蒐集得來的資訊才有意義，才能解決要研究的問題。</a:t>
            </a:r>
          </a:p>
          <a:p>
            <a:r>
              <a:rPr lang="zh-TW" altLang="zh-TW" sz="2800" b="1" dirty="0" smtClean="0">
                <a:latin typeface="微軟正黑體" panose="020B0604030504040204" pitchFamily="34" charset="-120"/>
                <a:ea typeface="微軟正黑體" panose="020B0604030504040204" pitchFamily="34" charset="-120"/>
              </a:rPr>
              <a:t>如何定義目標母體呢？</a:t>
            </a:r>
          </a:p>
          <a:p>
            <a:r>
              <a:rPr lang="zh-TW" altLang="zh-TW" sz="2800" b="1" dirty="0" smtClean="0">
                <a:latin typeface="微軟正黑體" panose="020B0604030504040204" pitchFamily="34" charset="-120"/>
                <a:ea typeface="微軟正黑體" panose="020B0604030504040204" pitchFamily="34" charset="-120"/>
              </a:rPr>
              <a:t>學者Davis (2005)認為詳細的母體定義應包含四個因素：</a:t>
            </a:r>
          </a:p>
          <a:p>
            <a:pPr>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1.元素、2.抽樣單位、3.範圍、4.時間。</a:t>
            </a:r>
            <a:endParaRPr lang="en-US" altLang="zh-TW"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22</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二</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確定</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抽樣</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底冊</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342900" indent="-342900"/>
            <a:r>
              <a:rPr lang="en-US" altLang="zh-TW" sz="2800" b="1" dirty="0" err="1" smtClean="0">
                <a:latin typeface="微軟正黑體" panose="020B0604030504040204" pitchFamily="34" charset="-120"/>
                <a:ea typeface="微軟正黑體" panose="020B0604030504040204" pitchFamily="34" charset="-120"/>
              </a:rPr>
              <a:t>如同前面所提到的抽樣</a:t>
            </a:r>
            <a:r>
              <a:rPr lang="zh-TW" altLang="en-US" sz="2800" b="1" dirty="0" smtClean="0">
                <a:latin typeface="微軟正黑體" panose="020B0604030504040204" pitchFamily="34" charset="-120"/>
                <a:ea typeface="微軟正黑體" panose="020B0604030504040204" pitchFamily="34" charset="-120"/>
              </a:rPr>
              <a:t>底冊</a:t>
            </a:r>
            <a:r>
              <a:rPr lang="en-US" altLang="zh-TW" sz="2800" b="1" dirty="0" err="1" smtClean="0">
                <a:latin typeface="微軟正黑體" panose="020B0604030504040204" pitchFamily="34" charset="-120"/>
                <a:ea typeface="微軟正黑體" panose="020B0604030504040204" pitchFamily="34" charset="-120"/>
              </a:rPr>
              <a:t>是元素</a:t>
            </a:r>
            <a:r>
              <a:rPr lang="en-US" altLang="zh-TW" sz="2800" b="1" dirty="0" smtClean="0">
                <a:latin typeface="微軟正黑體" panose="020B0604030504040204" pitchFamily="34" charset="-120"/>
                <a:ea typeface="微軟正黑體" panose="020B0604030504040204" pitchFamily="34" charset="-120"/>
              </a:rPr>
              <a:t>(element)</a:t>
            </a:r>
            <a:r>
              <a:rPr lang="en-US" altLang="zh-TW" sz="2800" b="1" dirty="0" err="1" smtClean="0">
                <a:latin typeface="微軟正黑體" panose="020B0604030504040204" pitchFamily="34" charset="-120"/>
                <a:ea typeface="微軟正黑體" panose="020B0604030504040204" pitchFamily="34" charset="-120"/>
              </a:rPr>
              <a:t>的集合名</a:t>
            </a:r>
            <a:r>
              <a:rPr lang="zh-TW" altLang="zh-TW" sz="2800" b="1" dirty="0" smtClean="0">
                <a:latin typeface="微軟正黑體" panose="020B0604030504040204" pitchFamily="34" charset="-120"/>
                <a:ea typeface="微軟正黑體" panose="020B0604030504040204" pitchFamily="34" charset="-120"/>
              </a:rPr>
              <a:t>冊，而樣本即是從此抽出。</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在實際研究進行中，通常是</a:t>
            </a:r>
            <a:r>
              <a:rPr lang="zh-TW" altLang="zh-TW" sz="2800" b="1" dirty="0" smtClean="0">
                <a:solidFill>
                  <a:srgbClr val="C00000"/>
                </a:solidFill>
                <a:latin typeface="微軟正黑體" panose="020B0604030504040204" pitchFamily="34" charset="-120"/>
                <a:ea typeface="微軟正黑體" panose="020B0604030504040204" pitchFamily="34" charset="-120"/>
              </a:rPr>
              <a:t>抽樣</a:t>
            </a:r>
            <a:r>
              <a:rPr lang="zh-TW" altLang="en-US" sz="2800" b="1" dirty="0" smtClean="0">
                <a:solidFill>
                  <a:srgbClr val="C00000"/>
                </a:solidFill>
                <a:latin typeface="微軟正黑體" panose="020B0604030504040204" pitchFamily="34" charset="-120"/>
                <a:ea typeface="微軟正黑體" panose="020B0604030504040204" pitchFamily="34" charset="-120"/>
              </a:rPr>
              <a:t>底冊</a:t>
            </a:r>
            <a:r>
              <a:rPr lang="zh-TW" altLang="en-US" sz="2800" b="1" dirty="0" smtClean="0">
                <a:latin typeface="微軟正黑體" panose="020B0604030504040204" pitchFamily="34" charset="-120"/>
                <a:ea typeface="微軟正黑體" panose="020B0604030504040204" pitchFamily="34" charset="-120"/>
              </a:rPr>
              <a:t>與</a:t>
            </a:r>
            <a:r>
              <a:rPr lang="zh-TW" altLang="en-US" sz="2800" b="1" dirty="0" smtClean="0">
                <a:solidFill>
                  <a:srgbClr val="C00000"/>
                </a:solidFill>
                <a:latin typeface="微軟正黑體" panose="020B0604030504040204" pitchFamily="34" charset="-120"/>
                <a:ea typeface="微軟正黑體" panose="020B0604030504040204" pitchFamily="34" charset="-120"/>
              </a:rPr>
              <a:t>抽樣</a:t>
            </a:r>
            <a:r>
              <a:rPr lang="zh-TW" altLang="zh-TW" sz="2800" b="1" dirty="0" smtClean="0">
                <a:solidFill>
                  <a:srgbClr val="C00000"/>
                </a:solidFill>
                <a:latin typeface="微軟正黑體" panose="020B0604030504040204" pitchFamily="34" charset="-120"/>
                <a:ea typeface="微軟正黑體" panose="020B0604030504040204" pitchFamily="34" charset="-120"/>
              </a:rPr>
              <a:t>母體</a:t>
            </a:r>
            <a:r>
              <a:rPr lang="zh-TW" altLang="en-US" sz="2800" b="1" dirty="0" smtClean="0">
                <a:latin typeface="微軟正黑體" panose="020B0604030504040204" pitchFamily="34" charset="-120"/>
                <a:ea typeface="微軟正黑體" panose="020B0604030504040204" pitchFamily="34" charset="-120"/>
              </a:rPr>
              <a:t>可能不一致</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電話訪問</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抽樣母體</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某地區的全體住戶</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抽樣底冊</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電話號碼簿</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抽樣底冊不能代表母體時</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發生</a:t>
            </a:r>
            <a:r>
              <a:rPr lang="zh-TW" altLang="en-US" sz="2800" b="1" dirty="0" smtClean="0">
                <a:solidFill>
                  <a:srgbClr val="C00000"/>
                </a:solidFill>
                <a:latin typeface="微軟正黑體" panose="020B0604030504040204" pitchFamily="34" charset="-120"/>
                <a:ea typeface="微軟正黑體" panose="020B0604030504040204" pitchFamily="34" charset="-120"/>
              </a:rPr>
              <a:t>選擇誤差</a:t>
            </a:r>
            <a:endParaRPr lang="zh-TW" altLang="zh-TW" sz="2800" b="1" dirty="0" smtClean="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23</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三</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抽樣設計</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r>
              <a:rPr lang="zh-TW" altLang="en-US" sz="2800" b="1" dirty="0" smtClean="0">
                <a:latin typeface="微軟正黑體" panose="020B0604030504040204" pitchFamily="34" charset="-120"/>
                <a:ea typeface="微軟正黑體" panose="020B0604030504040204" pitchFamily="34" charset="-120"/>
              </a:rPr>
              <a:t>抽樣程序的第三步是要</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1.</a:t>
            </a:r>
            <a:r>
              <a:rPr lang="zh-TW" altLang="zh-TW" sz="2800" b="1" dirty="0" smtClean="0">
                <a:latin typeface="微軟正黑體" panose="020B0604030504040204" pitchFamily="34" charset="-120"/>
                <a:ea typeface="微軟正黑體" panose="020B0604030504040204" pitchFamily="34" charset="-120"/>
              </a:rPr>
              <a:t>選擇抽樣方法</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2.</a:t>
            </a:r>
            <a:r>
              <a:rPr lang="zh-TW" altLang="en-US" sz="2800" b="1" dirty="0" smtClean="0">
                <a:latin typeface="微軟正黑體" panose="020B0604030504040204" pitchFamily="34" charset="-120"/>
                <a:ea typeface="微軟正黑體" panose="020B0604030504040204" pitchFamily="34" charset="-120"/>
              </a:rPr>
              <a:t>決定樣本大小</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3.</a:t>
            </a:r>
            <a:r>
              <a:rPr lang="zh-TW" altLang="en-US" sz="2800" b="1" dirty="0" smtClean="0">
                <a:latin typeface="微軟正黑體" panose="020B0604030504040204" pitchFamily="34" charset="-120"/>
                <a:ea typeface="微軟正黑體" panose="020B0604030504040204" pitchFamily="34" charset="-120"/>
              </a:rPr>
              <a:t>選</a:t>
            </a:r>
            <a:r>
              <a:rPr lang="zh-TW" altLang="zh-TW" sz="2800" b="1" dirty="0" smtClean="0">
                <a:latin typeface="微軟正黑體" panose="020B0604030504040204" pitchFamily="34" charset="-120"/>
                <a:ea typeface="微軟正黑體" panose="020B0604030504040204" pitchFamily="34" charset="-120"/>
              </a:rPr>
              <a:t>擇抽樣單位</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en-US" altLang="zh-TW" sz="2800" b="1" dirty="0">
              <a:latin typeface="微軟正黑體" panose="020B0604030504040204" pitchFamily="34" charset="-120"/>
              <a:ea typeface="微軟正黑體" panose="020B0604030504040204" pitchFamily="34" charset="-120"/>
            </a:endParaRPr>
          </a:p>
          <a:p>
            <a:pPr>
              <a:buNone/>
            </a:pPr>
            <a:r>
              <a:rPr lang="en-US" altLang="zh-TW" sz="2800" b="1" dirty="0">
                <a:latin typeface="微軟正黑體" panose="020B0604030504040204" pitchFamily="34" charset="-120"/>
                <a:ea typeface="微軟正黑體" panose="020B0604030504040204" pitchFamily="34" charset="-120"/>
              </a:rPr>
              <a:t>1.</a:t>
            </a:r>
            <a:r>
              <a:rPr lang="zh-TW" altLang="zh-TW" sz="2800" b="1" dirty="0">
                <a:solidFill>
                  <a:srgbClr val="C00000"/>
                </a:solidFill>
                <a:latin typeface="微軟正黑體" panose="020B0604030504040204" pitchFamily="34" charset="-120"/>
                <a:ea typeface="微軟正黑體" panose="020B0604030504040204" pitchFamily="34" charset="-120"/>
              </a:rPr>
              <a:t>選擇抽樣</a:t>
            </a:r>
            <a:r>
              <a:rPr lang="zh-TW" altLang="zh-TW" sz="2800" b="1" dirty="0" smtClean="0">
                <a:solidFill>
                  <a:srgbClr val="C00000"/>
                </a:solidFill>
                <a:latin typeface="微軟正黑體" panose="020B0604030504040204" pitchFamily="34" charset="-120"/>
                <a:ea typeface="微軟正黑體" panose="020B0604030504040204" pitchFamily="34" charset="-120"/>
              </a:rPr>
              <a:t>方法</a:t>
            </a:r>
            <a:endParaRPr lang="en-US" altLang="zh-TW" sz="2800" b="1" dirty="0" smtClean="0">
              <a:solidFill>
                <a:srgbClr val="C00000"/>
              </a:solidFill>
              <a:latin typeface="+mj-ea"/>
              <a:ea typeface="+mj-ea"/>
            </a:endParaRPr>
          </a:p>
          <a:p>
            <a:r>
              <a:rPr lang="zh-TW" altLang="zh-TW" sz="2800" b="1" dirty="0" smtClean="0">
                <a:latin typeface="微軟正黑體" panose="020B0604030504040204" pitchFamily="34" charset="-120"/>
                <a:ea typeface="微軟正黑體" panose="020B0604030504040204" pitchFamily="34" charset="-120"/>
              </a:rPr>
              <a:t>在決定目標母體後，接著即是要選擇抽樣的方法，如果我們選擇的目標母體是有完整的抽樣</a:t>
            </a:r>
            <a:r>
              <a:rPr lang="zh-TW" altLang="en-US" sz="2800" b="1" dirty="0" smtClean="0">
                <a:latin typeface="微軟正黑體" panose="020B0604030504040204" pitchFamily="34" charset="-120"/>
                <a:ea typeface="微軟正黑體" panose="020B0604030504040204" pitchFamily="34" charset="-120"/>
              </a:rPr>
              <a:t>底冊</a:t>
            </a:r>
            <a:r>
              <a:rPr lang="zh-TW" altLang="zh-TW" sz="2800" b="1" dirty="0" smtClean="0">
                <a:latin typeface="微軟正黑體" panose="020B0604030504040204" pitchFamily="34" charset="-120"/>
                <a:ea typeface="微軟正黑體" panose="020B0604030504040204" pitchFamily="34" charset="-120"/>
              </a:rPr>
              <a:t>，那選擇</a:t>
            </a:r>
            <a:r>
              <a:rPr lang="zh-TW" altLang="zh-TW" sz="2800" b="1" dirty="0" smtClean="0">
                <a:solidFill>
                  <a:srgbClr val="C00000"/>
                </a:solidFill>
                <a:latin typeface="微軟正黑體" panose="020B0604030504040204" pitchFamily="34" charset="-120"/>
                <a:ea typeface="微軟正黑體" panose="020B0604030504040204" pitchFamily="34" charset="-120"/>
              </a:rPr>
              <a:t>機率抽樣法</a:t>
            </a:r>
            <a:r>
              <a:rPr lang="zh-TW" altLang="zh-TW" sz="2800" b="1" dirty="0" smtClean="0">
                <a:latin typeface="微軟正黑體" panose="020B0604030504040204" pitchFamily="34" charset="-120"/>
                <a:ea typeface="微軟正黑體" panose="020B0604030504040204" pitchFamily="34" charset="-120"/>
              </a:rPr>
              <a:t>可能是較適合的</a:t>
            </a:r>
            <a:r>
              <a:rPr lang="zh-TW" altLang="zh-TW" b="1" dirty="0" smtClean="0">
                <a:latin typeface="+mj-ea"/>
                <a:ea typeface="+mj-ea"/>
              </a:rPr>
              <a:t>。</a:t>
            </a:r>
            <a:endParaRPr lang="zh-TW" altLang="zh-TW" dirty="0" smtClean="0">
              <a:latin typeface="+mj-ea"/>
              <a:ea typeface="+mj-ea"/>
            </a:endParaRPr>
          </a:p>
          <a:p>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24</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2.</a:t>
            </a:r>
            <a:r>
              <a:rPr lang="zh-TW" altLang="zh-TW" sz="2800" b="1" dirty="0" smtClean="0">
                <a:solidFill>
                  <a:srgbClr val="C00000"/>
                </a:solidFill>
                <a:latin typeface="微軟正黑體" panose="020B0604030504040204" pitchFamily="34" charset="-120"/>
                <a:ea typeface="微軟正黑體" panose="020B0604030504040204" pitchFamily="34" charset="-120"/>
              </a:rPr>
              <a:t>決定樣本大小</a:t>
            </a:r>
            <a:r>
              <a:rPr lang="zh-TW" altLang="zh-TW" sz="2800" b="1" dirty="0" smtClean="0">
                <a:latin typeface="微軟正黑體" panose="020B0604030504040204" pitchFamily="34" charset="-120"/>
                <a:ea typeface="微軟正黑體" panose="020B0604030504040204" pitchFamily="34" charset="-120"/>
              </a:rPr>
              <a:t>	</a:t>
            </a:r>
          </a:p>
          <a:p>
            <a:r>
              <a:rPr lang="zh-TW" altLang="zh-TW" sz="2800" b="1" dirty="0" smtClean="0">
                <a:latin typeface="微軟正黑體" panose="020B0604030504040204" pitchFamily="34" charset="-120"/>
                <a:ea typeface="微軟正黑體" panose="020B0604030504040204" pitchFamily="34" charset="-120"/>
              </a:rPr>
              <a:t>在研究進行中到底抽多少樣本才足夠呢？這個問題如果要精確回答，必須用統計方法來計算，而不同的抽樣方法，其樣本大小也會有所差異。</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有些</a:t>
            </a:r>
            <a:r>
              <a:rPr lang="zh-TW" altLang="zh-TW" sz="2800" b="1" dirty="0" smtClean="0">
                <a:solidFill>
                  <a:srgbClr val="C00000"/>
                </a:solidFill>
                <a:latin typeface="微軟正黑體" panose="020B0604030504040204" pitchFamily="34" charset="-120"/>
                <a:ea typeface="微軟正黑體" panose="020B0604030504040204" pitchFamily="34" charset="-120"/>
              </a:rPr>
              <a:t>因素</a:t>
            </a:r>
            <a:r>
              <a:rPr lang="zh-TW" altLang="zh-TW" sz="2800" b="1" dirty="0" smtClean="0">
                <a:latin typeface="微軟正黑體" panose="020B0604030504040204" pitchFamily="34" charset="-120"/>
                <a:ea typeface="微軟正黑體" panose="020B0604030504040204" pitchFamily="34" charset="-120"/>
              </a:rPr>
              <a:t>會影響樣本大小，如</a:t>
            </a:r>
            <a:r>
              <a:rPr lang="zh-TW" altLang="en-US"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抽樣單位是否具有</a:t>
            </a:r>
            <a:r>
              <a:rPr lang="zh-TW" altLang="zh-TW" sz="2800" b="1" dirty="0" smtClean="0">
                <a:solidFill>
                  <a:srgbClr val="C00000"/>
                </a:solidFill>
                <a:latin typeface="微軟正黑體" panose="020B0604030504040204" pitchFamily="34" charset="-120"/>
                <a:ea typeface="微軟正黑體" panose="020B0604030504040204" pitchFamily="34" charset="-120"/>
              </a:rPr>
              <a:t>同質性</a:t>
            </a:r>
            <a:r>
              <a:rPr lang="zh-TW" altLang="zh-TW" sz="2800" b="1" dirty="0" smtClean="0">
                <a:latin typeface="微軟正黑體" panose="020B0604030504040204" pitchFamily="34" charset="-120"/>
                <a:ea typeface="微軟正黑體" panose="020B0604030504040204" pitchFamily="34" charset="-120"/>
              </a:rPr>
              <a:t>？</a:t>
            </a:r>
            <a:r>
              <a:rPr lang="zh-TW" altLang="zh-TW" sz="2800" b="1" dirty="0" smtClean="0">
                <a:solidFill>
                  <a:srgbClr val="C00000"/>
                </a:solidFill>
                <a:latin typeface="微軟正黑體" panose="020B0604030504040204" pitchFamily="34" charset="-120"/>
                <a:ea typeface="微軟正黑體" panose="020B0604030504040204" pitchFamily="34" charset="-120"/>
              </a:rPr>
              <a:t>信賴</a:t>
            </a:r>
            <a:r>
              <a:rPr lang="zh-TW" altLang="en-US" sz="2800" b="1" dirty="0" smtClean="0">
                <a:solidFill>
                  <a:srgbClr val="C00000"/>
                </a:solidFill>
                <a:latin typeface="微軟正黑體" panose="020B0604030504040204" pitchFamily="34" charset="-120"/>
                <a:ea typeface="微軟正黑體" panose="020B0604030504040204" pitchFamily="34" charset="-120"/>
              </a:rPr>
              <a:t>係數</a:t>
            </a:r>
            <a:r>
              <a:rPr lang="zh-TW" altLang="zh-TW" sz="2800" b="1" dirty="0" smtClean="0">
                <a:latin typeface="微軟正黑體" panose="020B0604030504040204" pitchFamily="34" charset="-120"/>
                <a:ea typeface="微軟正黑體" panose="020B0604030504040204" pitchFamily="34" charset="-120"/>
              </a:rPr>
              <a:t>是多少？要求的精確程度</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抽樣誤差</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為何？</a:t>
            </a:r>
            <a:r>
              <a:rPr lang="zh-TW" altLang="zh-TW" sz="2800" b="1" dirty="0" smtClean="0">
                <a:solidFill>
                  <a:srgbClr val="C00000"/>
                </a:solidFill>
                <a:latin typeface="微軟正黑體" panose="020B0604030504040204" pitchFamily="34" charset="-120"/>
                <a:ea typeface="微軟正黑體" panose="020B0604030504040204" pitchFamily="34" charset="-120"/>
              </a:rPr>
              <a:t>資料分析的過程</a:t>
            </a:r>
            <a:r>
              <a:rPr lang="zh-TW" altLang="zh-TW" sz="2800" b="1" dirty="0" smtClean="0">
                <a:latin typeface="微軟正黑體" panose="020B0604030504040204" pitchFamily="34" charset="-120"/>
                <a:ea typeface="微軟正黑體" panose="020B0604030504040204" pitchFamily="34" charset="-120"/>
              </a:rPr>
              <a:t>為何？是否有</a:t>
            </a:r>
            <a:r>
              <a:rPr lang="zh-TW" altLang="zh-TW" sz="2800" b="1" dirty="0" smtClean="0">
                <a:solidFill>
                  <a:srgbClr val="C00000"/>
                </a:solidFill>
                <a:latin typeface="微軟正黑體" panose="020B0604030504040204" pitchFamily="34" charset="-120"/>
                <a:ea typeface="微軟正黑體" panose="020B0604030504040204" pitchFamily="34" charset="-120"/>
              </a:rPr>
              <a:t>時間及成本上的限制</a:t>
            </a:r>
            <a:r>
              <a:rPr lang="zh-TW" altLang="zh-TW" sz="2800" b="1" dirty="0" smtClean="0">
                <a:latin typeface="微軟正黑體" panose="020B0604030504040204" pitchFamily="34" charset="-120"/>
                <a:ea typeface="微軟正黑體" panose="020B0604030504040204" pitchFamily="34" charset="-120"/>
              </a:rPr>
              <a:t>等。</a:t>
            </a:r>
            <a:endParaRPr lang="en-US" altLang="zh-TW" sz="2800" b="1" dirty="0" smtClean="0">
              <a:latin typeface="微軟正黑體" panose="020B0604030504040204" pitchFamily="34" charset="-120"/>
              <a:ea typeface="微軟正黑體" panose="020B0604030504040204" pitchFamily="34" charset="-120"/>
            </a:endParaRPr>
          </a:p>
          <a:p>
            <a:endParaRPr lang="zh-TW" altLang="zh-TW" dirty="0" smtClean="0">
              <a:latin typeface="+mj-ea"/>
              <a:ea typeface="+mj-ea"/>
            </a:endParaRPr>
          </a:p>
          <a:p>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25</a:t>
            </a:fld>
            <a:endParaRPr lang="zh-TW" altLang="en-US"/>
          </a:p>
        </p:txBody>
      </p:sp>
      <p:sp>
        <p:nvSpPr>
          <p:cNvPr id="2" name="標題 1"/>
          <p:cNvSpPr>
            <a:spLocks noGrp="1"/>
          </p:cNvSpPr>
          <p:nvPr>
            <p:ph type="title"/>
          </p:nvPr>
        </p:nvSpPr>
        <p:spPr/>
        <p:txBody>
          <a:bodyPr/>
          <a:lstStyle/>
          <a:p>
            <a:r>
              <a:rPr lang="zh-TW" altLang="zh-TW" b="1" dirty="0" smtClean="0">
                <a:latin typeface="微軟正黑體" panose="020B0604030504040204" pitchFamily="34" charset="-120"/>
                <a:ea typeface="微軟正黑體" panose="020B0604030504040204" pitchFamily="34" charset="-120"/>
              </a:rPr>
              <a:t>樣本大小</a:t>
            </a:r>
            <a:endParaRPr lang="zh-TW" altLang="en-US" dirty="0">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在開始組織抽樣調查之前，確定抽多少樣本單位是個很重要的問題，抽的</a:t>
            </a:r>
            <a:r>
              <a:rPr lang="zh-TW" altLang="zh-TW" sz="2800" b="1" dirty="0" smtClean="0">
                <a:solidFill>
                  <a:srgbClr val="C00000"/>
                </a:solidFill>
                <a:latin typeface="微軟正黑體" panose="020B0604030504040204" pitchFamily="34" charset="-120"/>
                <a:ea typeface="微軟正黑體" panose="020B0604030504040204" pitchFamily="34" charset="-120"/>
              </a:rPr>
              <a:t>數目過少</a:t>
            </a:r>
            <a:r>
              <a:rPr lang="zh-TW" altLang="zh-TW" sz="2800" b="1" dirty="0" smtClean="0">
                <a:latin typeface="微軟正黑體" panose="020B0604030504040204" pitchFamily="34" charset="-120"/>
                <a:ea typeface="微軟正黑體" panose="020B0604030504040204" pitchFamily="34" charset="-120"/>
              </a:rPr>
              <a:t>，會使調查結果出現</a:t>
            </a:r>
            <a:r>
              <a:rPr lang="zh-TW" altLang="zh-TW" sz="2800" b="1" dirty="0" smtClean="0">
                <a:solidFill>
                  <a:srgbClr val="C00000"/>
                </a:solidFill>
                <a:latin typeface="微軟正黑體" panose="020B0604030504040204" pitchFamily="34" charset="-120"/>
                <a:ea typeface="微軟正黑體" panose="020B0604030504040204" pitchFamily="34" charset="-120"/>
              </a:rPr>
              <a:t>較大的誤差</a:t>
            </a:r>
            <a:r>
              <a:rPr lang="zh-TW" altLang="zh-TW" sz="2800" b="1" dirty="0" smtClean="0">
                <a:latin typeface="微軟正黑體" panose="020B0604030504040204" pitchFamily="34" charset="-120"/>
                <a:ea typeface="微軟正黑體" panose="020B0604030504040204" pitchFamily="34" charset="-120"/>
              </a:rPr>
              <a:t>，與預期目標相差甚遠；而抽的</a:t>
            </a:r>
            <a:r>
              <a:rPr lang="zh-TW" altLang="zh-TW" sz="2800" b="1" dirty="0" smtClean="0">
                <a:solidFill>
                  <a:srgbClr val="C00000"/>
                </a:solidFill>
                <a:latin typeface="微軟正黑體" panose="020B0604030504040204" pitchFamily="34" charset="-120"/>
                <a:ea typeface="微軟正黑體" panose="020B0604030504040204" pitchFamily="34" charset="-120"/>
              </a:rPr>
              <a:t>數目過多</a:t>
            </a:r>
            <a:r>
              <a:rPr lang="zh-TW" altLang="zh-TW" sz="2800" b="1" dirty="0" smtClean="0">
                <a:latin typeface="微軟正黑體" panose="020B0604030504040204" pitchFamily="34" charset="-120"/>
                <a:ea typeface="微軟正黑體" panose="020B0604030504040204" pitchFamily="34" charset="-120"/>
              </a:rPr>
              <a:t>，又會造成</a:t>
            </a:r>
            <a:r>
              <a:rPr lang="zh-TW" altLang="zh-TW" sz="2800" b="1" u="sng" dirty="0" smtClean="0">
                <a:latin typeface="微軟正黑體" panose="020B0604030504040204" pitchFamily="34" charset="-120"/>
                <a:ea typeface="微軟正黑體" panose="020B0604030504040204" pitchFamily="34" charset="-120"/>
              </a:rPr>
              <a:t>人力</a:t>
            </a:r>
            <a:r>
              <a:rPr lang="zh-TW" altLang="zh-TW" sz="2800" b="1" dirty="0" smtClean="0">
                <a:latin typeface="微軟正黑體" panose="020B0604030504040204" pitchFamily="34" charset="-120"/>
                <a:ea typeface="微軟正黑體" panose="020B0604030504040204" pitchFamily="34" charset="-120"/>
              </a:rPr>
              <a:t>、</a:t>
            </a:r>
            <a:r>
              <a:rPr lang="zh-TW" altLang="zh-TW" sz="2800" b="1" u="sng" dirty="0" smtClean="0">
                <a:latin typeface="微軟正黑體" panose="020B0604030504040204" pitchFamily="34" charset="-120"/>
                <a:ea typeface="微軟正黑體" panose="020B0604030504040204" pitchFamily="34" charset="-120"/>
              </a:rPr>
              <a:t>財力</a:t>
            </a:r>
            <a:r>
              <a:rPr lang="zh-TW" altLang="zh-TW" sz="2800" b="1" dirty="0" smtClean="0">
                <a:latin typeface="微軟正黑體" panose="020B0604030504040204" pitchFamily="34" charset="-120"/>
                <a:ea typeface="微軟正黑體" panose="020B0604030504040204" pitchFamily="34" charset="-120"/>
              </a:rPr>
              <a:t>和</a:t>
            </a:r>
            <a:r>
              <a:rPr lang="zh-TW" altLang="zh-TW" sz="2800" b="1" u="sng" dirty="0" smtClean="0">
                <a:latin typeface="微軟正黑體" panose="020B0604030504040204" pitchFamily="34" charset="-120"/>
                <a:ea typeface="微軟正黑體" panose="020B0604030504040204" pitchFamily="34" charset="-120"/>
              </a:rPr>
              <a:t>時間</a:t>
            </a:r>
            <a:r>
              <a:rPr lang="zh-TW" altLang="zh-TW" sz="2800" b="1" dirty="0" smtClean="0">
                <a:latin typeface="微軟正黑體" panose="020B0604030504040204" pitchFamily="34" charset="-120"/>
                <a:ea typeface="微軟正黑體" panose="020B0604030504040204" pitchFamily="34" charset="-120"/>
              </a:rPr>
              <a:t>的</a:t>
            </a:r>
            <a:r>
              <a:rPr lang="zh-TW" altLang="zh-TW" sz="2800" b="1" dirty="0" smtClean="0">
                <a:solidFill>
                  <a:srgbClr val="C00000"/>
                </a:solidFill>
                <a:latin typeface="微軟正黑體" panose="020B0604030504040204" pitchFamily="34" charset="-120"/>
                <a:ea typeface="微軟正黑體" panose="020B0604030504040204" pitchFamily="34" charset="-120"/>
              </a:rPr>
              <a:t>浪費</a:t>
            </a:r>
            <a:r>
              <a:rPr lang="zh-TW" altLang="zh-TW" sz="2800" b="1" dirty="0" smtClean="0">
                <a:latin typeface="微軟正黑體" panose="020B0604030504040204" pitchFamily="34" charset="-120"/>
                <a:ea typeface="微軟正黑體" panose="020B0604030504040204" pitchFamily="34" charset="-120"/>
              </a:rPr>
              <a:t>。因此，樣本數的確定，是組織抽樣調查中需要解決的一個重要問題。</a:t>
            </a:r>
          </a:p>
          <a:p>
            <a:endParaRPr lang="zh-TW" altLang="en-US" dirty="0"/>
          </a:p>
        </p:txBody>
      </p:sp>
    </p:spTree>
    <p:extLst>
      <p:ext uri="{BB962C8B-B14F-4D97-AF65-F5344CB8AC3E}">
        <p14:creationId xmlns:p14="http://schemas.microsoft.com/office/powerpoint/2010/main" val="341681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26</a:t>
            </a:fld>
            <a:endParaRPr lang="zh-TW" altLang="en-US"/>
          </a:p>
        </p:txBody>
      </p:sp>
      <p:sp>
        <p:nvSpPr>
          <p:cNvPr id="2" name="標題 1"/>
          <p:cNvSpPr>
            <a:spLocks noGrp="1"/>
          </p:cNvSpPr>
          <p:nvPr>
            <p:ph type="title"/>
          </p:nvPr>
        </p:nvSpPr>
        <p:spPr/>
        <p:txBody>
          <a:bodyPr>
            <a:normAutofit/>
          </a:bodyPr>
          <a:lstStyle/>
          <a:p>
            <a:r>
              <a:rPr lang="zh-TW" altLang="zh-TW" b="1" dirty="0" smtClean="0">
                <a:latin typeface="微軟正黑體" panose="020B0604030504040204" pitchFamily="34" charset="-120"/>
                <a:ea typeface="微軟正黑體" panose="020B0604030504040204" pitchFamily="34" charset="-120"/>
              </a:rPr>
              <a:t>樣本大小的考量準則</a:t>
            </a:r>
            <a:endParaRPr lang="zh-TW" altLang="en-US" b="1" dirty="0">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pPr>
              <a:buNone/>
            </a:pPr>
            <a:r>
              <a:rPr lang="en-US" altLang="zh-TW" sz="2800" b="1" dirty="0" smtClean="0">
                <a:latin typeface="微軟正黑體" panose="020B0604030504040204" pitchFamily="34" charset="-120"/>
                <a:ea typeface="微軟正黑體" panose="020B0604030504040204" pitchFamily="34" charset="-120"/>
              </a:rPr>
              <a:t>1.研究</a:t>
            </a:r>
            <a:r>
              <a:rPr lang="zh-TW" altLang="zh-TW" sz="2800" b="1" dirty="0" smtClean="0">
                <a:latin typeface="微軟正黑體" panose="020B0604030504040204" pitchFamily="34" charset="-120"/>
                <a:ea typeface="微軟正黑體" panose="020B0604030504040204" pitchFamily="34" charset="-120"/>
              </a:rPr>
              <a:t>特殊性。</a:t>
            </a:r>
          </a:p>
          <a:p>
            <a:pPr>
              <a:buNone/>
            </a:pPr>
            <a:r>
              <a:rPr lang="en-US" altLang="zh-TW" sz="2800" b="1" dirty="0" smtClean="0">
                <a:latin typeface="微軟正黑體" panose="020B0604030504040204" pitchFamily="34" charset="-120"/>
                <a:ea typeface="微軟正黑體" panose="020B0604030504040204" pitchFamily="34" charset="-120"/>
              </a:rPr>
              <a:t>2.研究</a:t>
            </a:r>
            <a:r>
              <a:rPr lang="zh-TW" altLang="zh-TW" sz="2800" b="1" dirty="0" smtClean="0">
                <a:latin typeface="微軟正黑體" panose="020B0604030504040204" pitchFamily="34" charset="-120"/>
                <a:ea typeface="微軟正黑體" panose="020B0604030504040204" pitchFamily="34" charset="-120"/>
              </a:rPr>
              <a:t>類型：試探性研究、前測 </a:t>
            </a:r>
            <a:r>
              <a:rPr lang="en-US" altLang="zh-TW" sz="2800" b="1" dirty="0" smtClean="0">
                <a:latin typeface="微軟正黑體" panose="020B0604030504040204" pitchFamily="34" charset="-120"/>
                <a:ea typeface="微軟正黑體" panose="020B0604030504040204" pitchFamily="34" charset="-120"/>
              </a:rPr>
              <a:t>(pretest) </a:t>
            </a:r>
            <a:r>
              <a:rPr lang="zh-TW" altLang="zh-TW" sz="2800" b="1" dirty="0" smtClean="0">
                <a:latin typeface="微軟正黑體" panose="020B0604030504040204" pitchFamily="34" charset="-120"/>
                <a:ea typeface="微軟正黑體" panose="020B0604030504040204" pitchFamily="34" charset="-120"/>
              </a:rPr>
              <a:t>、預測</a:t>
            </a:r>
            <a:r>
              <a:rPr lang="en-US" altLang="zh-TW" sz="2800" b="1" dirty="0" smtClean="0">
                <a:latin typeface="微軟正黑體" panose="020B0604030504040204" pitchFamily="34" charset="-120"/>
                <a:ea typeface="微軟正黑體" panose="020B0604030504040204" pitchFamily="34" charset="-120"/>
              </a:rPr>
              <a:t>(pilot test)</a:t>
            </a:r>
            <a:r>
              <a:rPr lang="zh-TW" altLang="zh-TW" sz="2800" b="1" dirty="0" smtClean="0">
                <a:latin typeface="微軟正黑體" panose="020B0604030504040204" pitchFamily="34" charset="-120"/>
                <a:ea typeface="微軟正黑體" panose="020B0604030504040204" pitchFamily="34" charset="-120"/>
              </a:rPr>
              <a:t> 所需樣本較驗証性、正式研究</a:t>
            </a:r>
            <a:r>
              <a:rPr lang="zh-TW" altLang="zh-TW" sz="2800" b="1" dirty="0" smtClean="0">
                <a:solidFill>
                  <a:srgbClr val="C00000"/>
                </a:solidFill>
                <a:latin typeface="微軟正黑體" panose="020B0604030504040204" pitchFamily="34" charset="-120"/>
                <a:ea typeface="微軟正黑體" panose="020B0604030504040204" pitchFamily="34" charset="-120"/>
              </a:rPr>
              <a:t>少</a:t>
            </a:r>
            <a:r>
              <a:rPr lang="zh-TW" altLang="zh-TW" sz="2800" b="1" dirty="0" smtClean="0">
                <a:latin typeface="微軟正黑體" panose="020B0604030504040204" pitchFamily="34" charset="-120"/>
                <a:ea typeface="微軟正黑體" panose="020B0604030504040204" pitchFamily="34" charset="-120"/>
              </a:rPr>
              <a:t>。</a:t>
            </a:r>
          </a:p>
          <a:p>
            <a:pPr>
              <a:buNone/>
            </a:pPr>
            <a:r>
              <a:rPr lang="en-US" altLang="zh-TW" sz="2800" b="1" dirty="0" smtClean="0">
                <a:latin typeface="微軟正黑體" panose="020B0604030504040204" pitchFamily="34" charset="-120"/>
                <a:ea typeface="微軟正黑體" panose="020B0604030504040204" pitchFamily="34" charset="-120"/>
              </a:rPr>
              <a:t>3.研究</a:t>
            </a:r>
            <a:r>
              <a:rPr lang="zh-TW" altLang="zh-TW" sz="2800" b="1" dirty="0" smtClean="0">
                <a:latin typeface="微軟正黑體" panose="020B0604030504040204" pitchFamily="34" charset="-120"/>
                <a:ea typeface="微軟正黑體" panose="020B0604030504040204" pitchFamily="34" charset="-120"/>
              </a:rPr>
              <a:t>假設：預期的實驗處理</a:t>
            </a:r>
            <a:r>
              <a:rPr lang="zh-TW" altLang="zh-TW" sz="2800" b="1" dirty="0" smtClean="0">
                <a:solidFill>
                  <a:srgbClr val="C00000"/>
                </a:solidFill>
                <a:latin typeface="微軟正黑體" panose="020B0604030504040204" pitchFamily="34" charset="-120"/>
                <a:ea typeface="微軟正黑體" panose="020B0604030504040204" pitchFamily="34" charset="-120"/>
              </a:rPr>
              <a:t>差異要愈小</a:t>
            </a:r>
            <a:r>
              <a:rPr lang="zh-TW" altLang="zh-TW" sz="2800" b="1" dirty="0" smtClean="0">
                <a:latin typeface="微軟正黑體" panose="020B0604030504040204" pitchFamily="34" charset="-120"/>
                <a:ea typeface="微軟正黑體" panose="020B0604030504040204" pitchFamily="34" charset="-120"/>
              </a:rPr>
              <a:t>時，則樣本就要愈大。</a:t>
            </a:r>
          </a:p>
          <a:p>
            <a:pPr>
              <a:buNone/>
            </a:pPr>
            <a:r>
              <a:rPr lang="en-US" altLang="zh-TW" sz="2800" b="1" dirty="0" smtClean="0">
                <a:latin typeface="微軟正黑體" panose="020B0604030504040204" pitchFamily="34" charset="-120"/>
                <a:ea typeface="微軟正黑體" panose="020B0604030504040204" pitchFamily="34" charset="-120"/>
              </a:rPr>
              <a:t>4.經費</a:t>
            </a:r>
            <a:r>
              <a:rPr lang="zh-TW" altLang="zh-TW" sz="2800" b="1" dirty="0" smtClean="0">
                <a:latin typeface="微軟正黑體" panose="020B0604030504040204" pitchFamily="34" charset="-120"/>
                <a:ea typeface="微軟正黑體" panose="020B0604030504040204" pitchFamily="34" charset="-120"/>
              </a:rPr>
              <a:t>來源、可用人力的限制。</a:t>
            </a:r>
          </a:p>
          <a:p>
            <a:pPr>
              <a:buNone/>
            </a:pPr>
            <a:r>
              <a:rPr lang="en-US" altLang="zh-TW" sz="2800" b="1" dirty="0" smtClean="0">
                <a:latin typeface="微軟正黑體" panose="020B0604030504040204" pitchFamily="34" charset="-120"/>
                <a:ea typeface="微軟正黑體" panose="020B0604030504040204" pitchFamily="34" charset="-120"/>
              </a:rPr>
              <a:t>5.研究</a:t>
            </a:r>
            <a:r>
              <a:rPr lang="zh-TW" altLang="zh-TW" sz="2800" b="1" dirty="0" smtClean="0">
                <a:solidFill>
                  <a:srgbClr val="C00000"/>
                </a:solidFill>
                <a:latin typeface="微軟正黑體" panose="020B0604030504040204" pitchFamily="34" charset="-120"/>
                <a:ea typeface="微軟正黑體" panose="020B0604030504040204" pitchFamily="34" charset="-120"/>
              </a:rPr>
              <a:t>結果愈重要</a:t>
            </a:r>
            <a:r>
              <a:rPr lang="zh-TW" altLang="zh-TW" sz="2800" b="1" dirty="0" smtClean="0">
                <a:latin typeface="微軟正黑體" panose="020B0604030504040204" pitchFamily="34" charset="-120"/>
                <a:ea typeface="微軟正黑體" panose="020B0604030504040204" pitchFamily="34" charset="-120"/>
              </a:rPr>
              <a:t>，樣本要愈大</a:t>
            </a:r>
          </a:p>
          <a:p>
            <a:endParaRPr lang="zh-TW" altLang="en-US" dirty="0"/>
          </a:p>
        </p:txBody>
      </p:sp>
    </p:spTree>
    <p:extLst>
      <p:ext uri="{BB962C8B-B14F-4D97-AF65-F5344CB8AC3E}">
        <p14:creationId xmlns:p14="http://schemas.microsoft.com/office/powerpoint/2010/main" val="3336547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27</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a:xfrm>
            <a:off x="307032" y="1340768"/>
            <a:ext cx="8585448" cy="4896544"/>
          </a:xfrm>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6.研究</a:t>
            </a:r>
            <a:r>
              <a:rPr lang="zh-TW" altLang="zh-TW" sz="2800" b="1" dirty="0" smtClean="0">
                <a:solidFill>
                  <a:srgbClr val="C00000"/>
                </a:solidFill>
                <a:latin typeface="微軟正黑體" panose="020B0604030504040204" pitchFamily="34" charset="-120"/>
                <a:ea typeface="微軟正黑體" panose="020B0604030504040204" pitchFamily="34" charset="-120"/>
              </a:rPr>
              <a:t>變數的個數</a:t>
            </a:r>
            <a:r>
              <a:rPr lang="zh-TW" altLang="zh-TW" sz="2800" b="1" dirty="0" smtClean="0">
                <a:latin typeface="微軟正黑體" panose="020B0604030504040204" pitchFamily="34" charset="-120"/>
                <a:ea typeface="微軟正黑體" panose="020B0604030504040204" pitchFamily="34" charset="-120"/>
              </a:rPr>
              <a:t>愈多、或無法控制的變數愈多時，</a:t>
            </a:r>
            <a:r>
              <a:rPr lang="en-US" altLang="zh-TW" sz="2800" b="1" dirty="0" smtClean="0">
                <a:latin typeface="微軟正黑體" panose="020B0604030504040204" pitchFamily="34" charset="-120"/>
                <a:ea typeface="微軟正黑體" panose="020B0604030504040204" pitchFamily="34" charset="-120"/>
              </a:rPr>
              <a:t> </a:t>
            </a:r>
          </a:p>
          <a:p>
            <a:pPr>
              <a:buNone/>
            </a:pPr>
            <a:r>
              <a:rPr lang="en-US" altLang="zh-TW" sz="2800" b="1" dirty="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則所需的樣本就要愈大。</a:t>
            </a:r>
          </a:p>
          <a:p>
            <a:pPr>
              <a:buNone/>
            </a:pPr>
            <a:r>
              <a:rPr lang="en-US" altLang="zh-TW" sz="2800" b="1" dirty="0" smtClean="0">
                <a:latin typeface="微軟正黑體" panose="020B0604030504040204" pitchFamily="34" charset="-120"/>
                <a:ea typeface="微軟正黑體" panose="020B0604030504040204" pitchFamily="34" charset="-120"/>
              </a:rPr>
              <a:t>7.資料收集的</a:t>
            </a:r>
            <a:r>
              <a:rPr lang="zh-TW" altLang="zh-TW" sz="2800" b="1" dirty="0" smtClean="0">
                <a:latin typeface="微軟正黑體" panose="020B0604030504040204" pitchFamily="34" charset="-120"/>
                <a:ea typeface="微軟正黑體" panose="020B0604030504040204" pitchFamily="34" charset="-120"/>
              </a:rPr>
              <a:t>樣本</a:t>
            </a:r>
            <a:r>
              <a:rPr lang="zh-TW" altLang="zh-TW" sz="2800" b="1" dirty="0" smtClean="0">
                <a:solidFill>
                  <a:srgbClr val="C00000"/>
                </a:solidFill>
                <a:latin typeface="微軟正黑體" panose="020B0604030504040204" pitchFamily="34" charset="-120"/>
                <a:ea typeface="微軟正黑體" panose="020B0604030504040204" pitchFamily="34" charset="-120"/>
              </a:rPr>
              <a:t>異質性</a:t>
            </a:r>
            <a:r>
              <a:rPr lang="zh-TW" altLang="zh-TW" sz="2800" b="1" dirty="0" smtClean="0">
                <a:latin typeface="微軟正黑體" panose="020B0604030504040204" pitchFamily="34" charset="-120"/>
                <a:ea typeface="微軟正黑體" panose="020B0604030504040204" pitchFamily="34" charset="-120"/>
              </a:rPr>
              <a:t>愈高、或</a:t>
            </a:r>
            <a:r>
              <a:rPr lang="zh-TW" altLang="zh-TW" sz="2800" b="1" dirty="0" smtClean="0">
                <a:solidFill>
                  <a:srgbClr val="C00000"/>
                </a:solidFill>
                <a:latin typeface="微軟正黑體" panose="020B0604030504040204" pitchFamily="34" charset="-120"/>
                <a:ea typeface="微軟正黑體" panose="020B0604030504040204" pitchFamily="34" charset="-120"/>
              </a:rPr>
              <a:t>不一致性</a:t>
            </a:r>
            <a:r>
              <a:rPr lang="zh-TW" altLang="zh-TW" sz="2800" b="1" dirty="0" smtClean="0">
                <a:latin typeface="微軟正黑體" panose="020B0604030504040204" pitchFamily="34" charset="-120"/>
                <a:ea typeface="微軟正黑體" panose="020B0604030504040204" pitchFamily="34" charset="-120"/>
              </a:rPr>
              <a:t>愈大，則</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所需的樣本就要愈大。</a:t>
            </a:r>
          </a:p>
          <a:p>
            <a:pPr>
              <a:buNone/>
            </a:pPr>
            <a:r>
              <a:rPr lang="en-US" altLang="zh-TW" sz="2800" b="1" dirty="0" smtClean="0">
                <a:latin typeface="微軟正黑體" panose="020B0604030504040204" pitchFamily="34" charset="-120"/>
                <a:ea typeface="微軟正黑體" panose="020B0604030504040204" pitchFamily="34" charset="-120"/>
              </a:rPr>
              <a:t>8.要求的研究</a:t>
            </a:r>
            <a:r>
              <a:rPr lang="zh-TW" altLang="zh-TW" sz="2800" b="1" dirty="0" smtClean="0">
                <a:latin typeface="微軟正黑體" panose="020B0604030504040204" pitchFamily="34" charset="-120"/>
                <a:ea typeface="微軟正黑體" panose="020B0604030504040204" pitchFamily="34" charset="-120"/>
              </a:rPr>
              <a:t>結果之正確性</a:t>
            </a:r>
            <a:r>
              <a:rPr lang="en-US" altLang="zh-TW" sz="2800" b="1" dirty="0" smtClean="0">
                <a:latin typeface="微軟正黑體" panose="020B0604030504040204" pitchFamily="34" charset="-120"/>
                <a:ea typeface="微軟正黑體" panose="020B0604030504040204" pitchFamily="34" charset="-120"/>
              </a:rPr>
              <a:t>/</a:t>
            </a:r>
            <a:r>
              <a:rPr lang="en-US" altLang="zh-TW" sz="2800" b="1" dirty="0" err="1" smtClean="0">
                <a:solidFill>
                  <a:srgbClr val="C00000"/>
                </a:solidFill>
                <a:latin typeface="微軟正黑體" panose="020B0604030504040204" pitchFamily="34" charset="-120"/>
                <a:ea typeface="微軟正黑體" panose="020B0604030504040204" pitchFamily="34" charset="-120"/>
              </a:rPr>
              <a:t>精確度</a:t>
            </a:r>
            <a:r>
              <a:rPr lang="en-US" altLang="zh-TW" sz="2800" b="1" dirty="0" err="1" smtClean="0">
                <a:latin typeface="微軟正黑體" panose="020B0604030504040204" pitchFamily="34" charset="-120"/>
                <a:ea typeface="微軟正黑體" panose="020B0604030504040204" pitchFamily="34" charset="-120"/>
              </a:rPr>
              <a:t>愈高，則所</a:t>
            </a:r>
            <a:r>
              <a:rPr lang="zh-TW" altLang="zh-TW" sz="2800" b="1" dirty="0" smtClean="0">
                <a:latin typeface="微軟正黑體" panose="020B0604030504040204" pitchFamily="34" charset="-120"/>
                <a:ea typeface="微軟正黑體" panose="020B0604030504040204" pitchFamily="34" charset="-120"/>
              </a:rPr>
              <a:t>需的樣</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本就要愈大。</a:t>
            </a:r>
          </a:p>
          <a:p>
            <a:pPr>
              <a:buNone/>
            </a:pPr>
            <a:r>
              <a:rPr lang="en-US" altLang="zh-TW" sz="2800" b="1" dirty="0" smtClean="0">
                <a:latin typeface="微軟正黑體" panose="020B0604030504040204" pitchFamily="34" charset="-120"/>
                <a:ea typeface="微軟正黑體" panose="020B0604030504040204" pitchFamily="34" charset="-120"/>
              </a:rPr>
              <a:t>9.</a:t>
            </a:r>
            <a:r>
              <a:rPr lang="zh-TW" altLang="zh-TW" sz="2800" b="1" dirty="0" smtClean="0">
                <a:latin typeface="微軟正黑體" panose="020B0604030504040204" pitchFamily="34" charset="-120"/>
                <a:ea typeface="微軟正黑體" panose="020B0604030504040204" pitchFamily="34" charset="-120"/>
              </a:rPr>
              <a:t>此外，根據調查經驗，調查表的</a:t>
            </a:r>
            <a:r>
              <a:rPr lang="zh-TW" altLang="zh-TW" sz="2800" b="1" dirty="0" smtClean="0">
                <a:solidFill>
                  <a:srgbClr val="C00000"/>
                </a:solidFill>
                <a:latin typeface="微軟正黑體" panose="020B0604030504040204" pitchFamily="34" charset="-120"/>
                <a:ea typeface="微軟正黑體" panose="020B0604030504040204" pitchFamily="34" charset="-120"/>
              </a:rPr>
              <a:t>回收率</a:t>
            </a:r>
            <a:r>
              <a:rPr lang="zh-TW" altLang="zh-TW" sz="2800" b="1" dirty="0" smtClean="0">
                <a:latin typeface="微軟正黑體" panose="020B0604030504040204" pitchFamily="34" charset="-120"/>
                <a:ea typeface="微軟正黑體" panose="020B0604030504040204" pitchFamily="34" charset="-120"/>
              </a:rPr>
              <a:t>或</a:t>
            </a:r>
            <a:r>
              <a:rPr lang="zh-TW" altLang="zh-TW" sz="2800" b="1" dirty="0" smtClean="0">
                <a:solidFill>
                  <a:srgbClr val="C00000"/>
                </a:solidFill>
                <a:latin typeface="微軟正黑體" panose="020B0604030504040204" pitchFamily="34" charset="-120"/>
                <a:ea typeface="微軟正黑體" panose="020B0604030504040204" pitchFamily="34" charset="-120"/>
              </a:rPr>
              <a:t>訪問的成</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pPr>
              <a:buNone/>
            </a:pPr>
            <a:r>
              <a:rPr lang="en-US" altLang="zh-TW" sz="2800" b="1" dirty="0">
                <a:solidFill>
                  <a:srgbClr val="C00000"/>
                </a:solidFill>
                <a:latin typeface="微軟正黑體" panose="020B0604030504040204" pitchFamily="34" charset="-120"/>
                <a:ea typeface="微軟正黑體" panose="020B0604030504040204" pitchFamily="34" charset="-120"/>
              </a:rPr>
              <a:t> </a:t>
            </a:r>
            <a:r>
              <a:rPr lang="en-US" altLang="zh-TW" sz="2800" b="1" dirty="0" smtClean="0">
                <a:solidFill>
                  <a:srgbClr val="C00000"/>
                </a:solidFill>
                <a:latin typeface="微軟正黑體" panose="020B0604030504040204" pitchFamily="34" charset="-120"/>
                <a:ea typeface="微軟正黑體" panose="020B0604030504040204" pitchFamily="34" charset="-120"/>
              </a:rPr>
              <a:t>  </a:t>
            </a:r>
            <a:r>
              <a:rPr lang="zh-TW" altLang="zh-TW" sz="2800" b="1" dirty="0" smtClean="0">
                <a:solidFill>
                  <a:srgbClr val="C00000"/>
                </a:solidFill>
                <a:latin typeface="微軟正黑體" panose="020B0604030504040204" pitchFamily="34" charset="-120"/>
                <a:ea typeface="微軟正黑體" panose="020B0604030504040204" pitchFamily="34" charset="-120"/>
              </a:rPr>
              <a:t>功率</a:t>
            </a:r>
            <a:r>
              <a:rPr lang="zh-TW" altLang="zh-TW" sz="2800" b="1" dirty="0" smtClean="0">
                <a:latin typeface="微軟正黑體" panose="020B0604030504040204" pitchFamily="34" charset="-120"/>
                <a:ea typeface="微軟正黑體" panose="020B0604030504040204" pitchFamily="34" charset="-120"/>
              </a:rPr>
              <a:t>高低也是影響樣本數目的一個重要因素。在</a:t>
            </a:r>
            <a:r>
              <a:rPr lang="zh-TW" altLang="zh-TW" sz="2800" b="1" dirty="0" smtClean="0">
                <a:solidFill>
                  <a:srgbClr val="C00000"/>
                </a:solidFill>
                <a:latin typeface="微軟正黑體" panose="020B0604030504040204" pitchFamily="34" charset="-120"/>
                <a:ea typeface="微軟正黑體" panose="020B0604030504040204" pitchFamily="34" charset="-120"/>
              </a:rPr>
              <a:t>回</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pPr>
              <a:buNone/>
            </a:pPr>
            <a:r>
              <a:rPr lang="en-US" altLang="zh-TW" sz="2800" b="1" dirty="0">
                <a:solidFill>
                  <a:srgbClr val="C00000"/>
                </a:solidFill>
                <a:latin typeface="微軟正黑體" panose="020B0604030504040204" pitchFamily="34" charset="-120"/>
                <a:ea typeface="微軟正黑體" panose="020B0604030504040204" pitchFamily="34" charset="-120"/>
              </a:rPr>
              <a:t> </a:t>
            </a:r>
            <a:r>
              <a:rPr lang="en-US" altLang="zh-TW" sz="2800" b="1" dirty="0" smtClean="0">
                <a:solidFill>
                  <a:srgbClr val="C00000"/>
                </a:solidFill>
                <a:latin typeface="微軟正黑體" panose="020B0604030504040204" pitchFamily="34" charset="-120"/>
                <a:ea typeface="微軟正黑體" panose="020B0604030504040204" pitchFamily="34" charset="-120"/>
              </a:rPr>
              <a:t>  </a:t>
            </a:r>
            <a:r>
              <a:rPr lang="zh-TW" altLang="zh-TW" sz="2800" b="1" dirty="0" smtClean="0">
                <a:solidFill>
                  <a:srgbClr val="C00000"/>
                </a:solidFill>
                <a:latin typeface="微軟正黑體" panose="020B0604030504040204" pitchFamily="34" charset="-120"/>
                <a:ea typeface="微軟正黑體" panose="020B0604030504040204" pitchFamily="34" charset="-120"/>
              </a:rPr>
              <a:t>收率低</a:t>
            </a:r>
            <a:r>
              <a:rPr lang="zh-TW" altLang="zh-TW" sz="2800" b="1" dirty="0" smtClean="0">
                <a:latin typeface="微軟正黑體" panose="020B0604030504040204" pitchFamily="34" charset="-120"/>
                <a:ea typeface="微軟正黑體" panose="020B0604030504040204" pitchFamily="34" charset="-120"/>
              </a:rPr>
              <a:t>的情況下，應適當加大樣本數目。</a:t>
            </a:r>
          </a:p>
        </p:txBody>
      </p:sp>
    </p:spTree>
    <p:extLst>
      <p:ext uri="{BB962C8B-B14F-4D97-AF65-F5344CB8AC3E}">
        <p14:creationId xmlns:p14="http://schemas.microsoft.com/office/powerpoint/2010/main" val="2958947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28</a:t>
            </a:fld>
            <a:endParaRPr lang="zh-TW" altLang="en-US"/>
          </a:p>
        </p:txBody>
      </p:sp>
      <p:sp>
        <p:nvSpPr>
          <p:cNvPr id="2" name="標題 1"/>
          <p:cNvSpPr>
            <a:spLocks noGrp="1"/>
          </p:cNvSpPr>
          <p:nvPr>
            <p:ph type="title"/>
          </p:nvPr>
        </p:nvSpPr>
        <p:spPr>
          <a:xfrm>
            <a:off x="251520" y="188640"/>
            <a:ext cx="8591550" cy="1066801"/>
          </a:xfrm>
        </p:spPr>
        <p:txBody>
          <a:bodyPr>
            <a:normAutofit/>
          </a:bodyPr>
          <a:lstStyle/>
          <a:p>
            <a:r>
              <a:rPr lang="zh-TW" altLang="zh-TW" b="1" dirty="0" smtClean="0">
                <a:latin typeface="微軟正黑體" panose="020B0604030504040204" pitchFamily="34" charset="-120"/>
                <a:ea typeface="微軟正黑體" panose="020B0604030504040204" pitchFamily="34" charset="-120"/>
              </a:rPr>
              <a:t>樣本大小的決定</a:t>
            </a:r>
            <a:endParaRPr lang="zh-TW" altLang="en-US" dirty="0">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a:xfrm>
            <a:off x="251520" y="1340768"/>
            <a:ext cx="8153400" cy="4781128"/>
          </a:xfrm>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以母體估計平均數求樣本大小 ( </a:t>
            </a:r>
            <a:r>
              <a:rPr lang="el-GR" altLang="zh-TW" sz="2800" b="1" dirty="0" smtClean="0">
                <a:latin typeface="微軟正黑體" panose="020B0604030504040204" pitchFamily="34" charset="-120"/>
                <a:ea typeface="微軟正黑體" panose="020B0604030504040204" pitchFamily="34" charset="-120"/>
              </a:rPr>
              <a:t>σ</a:t>
            </a:r>
            <a:r>
              <a:rPr lang="zh-TW" altLang="zh-TW" sz="2800" b="1" dirty="0" smtClean="0">
                <a:latin typeface="微軟正黑體" panose="020B0604030504040204" pitchFamily="34" charset="-120"/>
                <a:ea typeface="微軟正黑體" panose="020B0604030504040204" pitchFamily="34" charset="-120"/>
              </a:rPr>
              <a:t>已知時)</a:t>
            </a:r>
            <a:endParaRPr lang="zh-TW" altLang="zh-TW" sz="2800" dirty="0" smtClean="0">
              <a:latin typeface="微軟正黑體" panose="020B0604030504040204" pitchFamily="34" charset="-120"/>
              <a:ea typeface="微軟正黑體" panose="020B0604030504040204" pitchFamily="34" charset="-120"/>
            </a:endParaRPr>
          </a:p>
          <a:p>
            <a:r>
              <a:rPr lang="en-US" altLang="zh-TW" sz="2800" b="1" dirty="0" smtClean="0">
                <a:latin typeface="微軟正黑體" panose="020B0604030504040204" pitchFamily="34" charset="-120"/>
                <a:ea typeface="微軟正黑體" panose="020B0604030504040204" pitchFamily="34" charset="-120"/>
              </a:rPr>
              <a:t>n=(Z</a:t>
            </a:r>
            <a:r>
              <a:rPr lang="en-US" altLang="zh-TW" sz="2800" b="1" baseline="30000" dirty="0" smtClean="0">
                <a:latin typeface="微軟正黑體" panose="020B0604030504040204" pitchFamily="34" charset="-120"/>
                <a:ea typeface="微軟正黑體" panose="020B0604030504040204" pitchFamily="34" charset="-120"/>
              </a:rPr>
              <a:t>2</a:t>
            </a:r>
            <a:r>
              <a:rPr lang="en-US" altLang="zh-TW" sz="2800" b="1" dirty="0" smtClean="0">
                <a:latin typeface="微軟正黑體" panose="020B0604030504040204" pitchFamily="34" charset="-120"/>
                <a:ea typeface="微軟正黑體" panose="020B0604030504040204" pitchFamily="34" charset="-120"/>
              </a:rPr>
              <a:t> * </a:t>
            </a:r>
            <a:r>
              <a:rPr lang="en-US" altLang="zh-TW" sz="2800" b="1" dirty="0" smtClean="0">
                <a:latin typeface="微軟正黑體" panose="020B0604030504040204" pitchFamily="34" charset="-120"/>
                <a:ea typeface="微軟正黑體" panose="020B0604030504040204" pitchFamily="34" charset="-120"/>
                <a:sym typeface="Symbol"/>
              </a:rPr>
              <a:t></a:t>
            </a:r>
            <a:r>
              <a:rPr lang="en-US" altLang="zh-TW" sz="2800" b="1" baseline="30000" dirty="0" smtClean="0">
                <a:latin typeface="微軟正黑體" panose="020B0604030504040204" pitchFamily="34" charset="-120"/>
                <a:ea typeface="微軟正黑體" panose="020B0604030504040204" pitchFamily="34" charset="-120"/>
              </a:rPr>
              <a:t>2</a:t>
            </a:r>
            <a:r>
              <a:rPr lang="en-US" altLang="zh-TW" sz="2800" b="1" dirty="0" smtClean="0">
                <a:latin typeface="微軟正黑體" panose="020B0604030504040204" pitchFamily="34" charset="-120"/>
                <a:ea typeface="微軟正黑體" panose="020B0604030504040204" pitchFamily="34" charset="-120"/>
              </a:rPr>
              <a:t>)/e</a:t>
            </a:r>
            <a:r>
              <a:rPr lang="en-US" altLang="zh-TW" sz="2800" b="1" baseline="30000" dirty="0" smtClean="0">
                <a:latin typeface="微軟正黑體" panose="020B0604030504040204" pitchFamily="34" charset="-120"/>
                <a:ea typeface="微軟正黑體" panose="020B0604030504040204" pitchFamily="34" charset="-120"/>
              </a:rPr>
              <a:t>2</a:t>
            </a:r>
          </a:p>
          <a:p>
            <a:r>
              <a:rPr lang="zh-TW" altLang="zh-TW" sz="2800" b="1" dirty="0" smtClean="0">
                <a:solidFill>
                  <a:srgbClr val="C00000"/>
                </a:solidFill>
                <a:latin typeface="微軟正黑體" panose="020B0604030504040204" pitchFamily="34" charset="-120"/>
                <a:ea typeface="微軟正黑體" panose="020B0604030504040204" pitchFamily="34" charset="-120"/>
              </a:rPr>
              <a:t>母群體變異數</a:t>
            </a:r>
            <a:r>
              <a:rPr lang="en-US" altLang="zh-TW" sz="2800" b="1" dirty="0" smtClean="0">
                <a:solidFill>
                  <a:srgbClr val="C00000"/>
                </a:solidFill>
                <a:latin typeface="微軟正黑體" panose="020B0604030504040204" pitchFamily="34" charset="-120"/>
                <a:ea typeface="微軟正黑體" panose="020B0604030504040204" pitchFamily="34" charset="-120"/>
              </a:rPr>
              <a:t>σ</a:t>
            </a:r>
            <a:r>
              <a:rPr lang="en-US" altLang="zh-TW" sz="2800" b="1" baseline="30000" dirty="0" smtClean="0">
                <a:solidFill>
                  <a:srgbClr val="C00000"/>
                </a:solidFill>
                <a:latin typeface="微軟正黑體" panose="020B0604030504040204" pitchFamily="34" charset="-120"/>
                <a:ea typeface="微軟正黑體" panose="020B0604030504040204" pitchFamily="34" charset="-120"/>
              </a:rPr>
              <a:t>2</a:t>
            </a:r>
            <a:r>
              <a:rPr lang="zh-TW" altLang="zh-TW" sz="2800" b="1" dirty="0" smtClean="0">
                <a:solidFill>
                  <a:srgbClr val="C00000"/>
                </a:solidFill>
                <a:latin typeface="微軟正黑體" panose="020B0604030504040204" pitchFamily="34" charset="-120"/>
                <a:ea typeface="微軟正黑體" panose="020B0604030504040204" pitchFamily="34" charset="-120"/>
              </a:rPr>
              <a:t>愈大</a:t>
            </a:r>
            <a:r>
              <a:rPr lang="zh-TW" altLang="zh-TW" sz="2800" b="1" dirty="0" smtClean="0">
                <a:latin typeface="微軟正黑體" panose="020B0604030504040204" pitchFamily="34" charset="-120"/>
                <a:ea typeface="微軟正黑體" panose="020B0604030504040204" pitchFamily="34" charset="-120"/>
              </a:rPr>
              <a:t>，則研究者所需樣本數n就愈大。</a:t>
            </a:r>
          </a:p>
          <a:p>
            <a:r>
              <a:rPr lang="zh-TW" altLang="zh-TW" sz="2800" b="1" dirty="0" smtClean="0">
                <a:latin typeface="微軟正黑體" panose="020B0604030504040204" pitchFamily="34" charset="-120"/>
                <a:ea typeface="微軟正黑體" panose="020B0604030504040204" pitchFamily="34" charset="-120"/>
              </a:rPr>
              <a:t>可忍容的</a:t>
            </a:r>
            <a:r>
              <a:rPr lang="zh-TW" altLang="zh-TW" sz="2800" b="1" dirty="0" smtClean="0">
                <a:solidFill>
                  <a:srgbClr val="C00000"/>
                </a:solidFill>
                <a:latin typeface="微軟正黑體" panose="020B0604030504040204" pitchFamily="34" charset="-120"/>
                <a:ea typeface="微軟正黑體" panose="020B0604030504040204" pitchFamily="34" charset="-120"/>
              </a:rPr>
              <a:t>誤差e愈小</a:t>
            </a:r>
            <a:r>
              <a:rPr lang="zh-TW" altLang="zh-TW" sz="2800" b="1" dirty="0" smtClean="0">
                <a:latin typeface="微軟正黑體" panose="020B0604030504040204" pitchFamily="34" charset="-120"/>
                <a:ea typeface="微軟正黑體" panose="020B0604030504040204" pitchFamily="34" charset="-120"/>
              </a:rPr>
              <a:t>，則研究者所需樣本數n就愈大。</a:t>
            </a:r>
          </a:p>
          <a:p>
            <a:r>
              <a:rPr lang="zh-TW" altLang="zh-TW" sz="2800" b="1" dirty="0" smtClean="0">
                <a:latin typeface="微軟正黑體" panose="020B0604030504040204" pitchFamily="34" charset="-120"/>
                <a:ea typeface="微軟正黑體" panose="020B0604030504040204" pitchFamily="34" charset="-120"/>
              </a:rPr>
              <a:t>欲使研究推論達到的</a:t>
            </a:r>
            <a:r>
              <a:rPr lang="zh-TW" altLang="zh-TW" sz="2800" b="1" dirty="0" smtClean="0">
                <a:solidFill>
                  <a:srgbClr val="C00000"/>
                </a:solidFill>
                <a:latin typeface="微軟正黑體" panose="020B0604030504040204" pitchFamily="34" charset="-120"/>
                <a:ea typeface="微軟正黑體" panose="020B0604030504040204" pitchFamily="34" charset="-120"/>
              </a:rPr>
              <a:t>信賴水準愈大</a:t>
            </a:r>
            <a:r>
              <a:rPr lang="zh-TW" altLang="zh-TW" sz="2800" b="1" dirty="0" smtClean="0">
                <a:latin typeface="微軟正黑體" panose="020B0604030504040204" pitchFamily="34" charset="-120"/>
                <a:ea typeface="微軟正黑體" panose="020B0604030504040204" pitchFamily="34" charset="-120"/>
              </a:rPr>
              <a:t>(95% </a:t>
            </a:r>
            <a:r>
              <a:rPr lang="zh-TW" altLang="zh-TW" sz="2800" b="1" dirty="0" smtClean="0">
                <a:latin typeface="微軟正黑體" panose="020B0604030504040204" pitchFamily="34" charset="-120"/>
                <a:ea typeface="微軟正黑體" panose="020B0604030504040204" pitchFamily="34" charset="-120"/>
                <a:sym typeface="Wingdings"/>
              </a:rPr>
              <a:t></a:t>
            </a:r>
            <a:r>
              <a:rPr lang="en-US" altLang="zh-TW" sz="2800" b="1" dirty="0" smtClean="0">
                <a:latin typeface="微軟正黑體" panose="020B0604030504040204" pitchFamily="34" charset="-120"/>
                <a:ea typeface="微軟正黑體" panose="020B0604030504040204" pitchFamily="34" charset="-120"/>
              </a:rPr>
              <a:t> 99%)，</a:t>
            </a:r>
            <a:r>
              <a:rPr lang="en-US" altLang="zh-TW" sz="2800" b="1" dirty="0" err="1" smtClean="0">
                <a:latin typeface="微軟正黑體" panose="020B0604030504040204" pitchFamily="34" charset="-120"/>
                <a:ea typeface="微軟正黑體" panose="020B0604030504040204" pitchFamily="34" charset="-120"/>
              </a:rPr>
              <a:t>則Z值就愈高，所需樣本數n就愈大</a:t>
            </a:r>
            <a:r>
              <a:rPr lang="en-US" altLang="zh-TW" sz="2800" b="1" dirty="0" smtClean="0">
                <a:latin typeface="微軟正黑體" panose="020B0604030504040204" pitchFamily="34" charset="-120"/>
                <a:ea typeface="微軟正黑體" panose="020B0604030504040204" pitchFamily="34" charset="-120"/>
              </a:rPr>
              <a:t>。</a:t>
            </a:r>
          </a:p>
          <a:p>
            <a:r>
              <a:rPr lang="en-US" altLang="zh-TW" sz="2800" b="1" dirty="0" smtClean="0">
                <a:latin typeface="微軟正黑體" panose="020B0604030504040204" pitchFamily="34" charset="-120"/>
                <a:ea typeface="微軟正黑體" panose="020B0604030504040204" pitchFamily="34" charset="-120"/>
              </a:rPr>
              <a:t>通</a:t>
            </a:r>
            <a:r>
              <a:rPr lang="zh-TW" altLang="zh-TW" sz="2800" b="1" dirty="0" smtClean="0">
                <a:latin typeface="微軟正黑體" panose="020B0604030504040204" pitchFamily="34" charset="-120"/>
                <a:ea typeface="微軟正黑體" panose="020B0604030504040204" pitchFamily="34" charset="-120"/>
              </a:rPr>
              <a:t>常Z值取1.96。</a:t>
            </a:r>
          </a:p>
        </p:txBody>
      </p:sp>
    </p:spTree>
    <p:extLst>
      <p:ext uri="{BB962C8B-B14F-4D97-AF65-F5344CB8AC3E}">
        <p14:creationId xmlns:p14="http://schemas.microsoft.com/office/powerpoint/2010/main" val="1650151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29</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以</a:t>
            </a:r>
            <a:r>
              <a:rPr lang="zh-TW" altLang="en-US" sz="2800" b="1" dirty="0" smtClean="0">
                <a:latin typeface="微軟正黑體" panose="020B0604030504040204" pitchFamily="34" charset="-120"/>
                <a:ea typeface="微軟正黑體" panose="020B0604030504040204" pitchFamily="34" charset="-120"/>
              </a:rPr>
              <a:t>母體比例求樣本大小</a:t>
            </a:r>
            <a:endParaRPr lang="en-US" altLang="zh-TW" sz="2800" b="1" dirty="0" smtClean="0">
              <a:latin typeface="微軟正黑體" panose="020B0604030504040204" pitchFamily="34" charset="-120"/>
              <a:ea typeface="微軟正黑體" panose="020B0604030504040204" pitchFamily="34" charset="-120"/>
            </a:endParaRPr>
          </a:p>
          <a:p>
            <a:r>
              <a:rPr lang="en-US" altLang="zh-TW" sz="2800" b="1" dirty="0" smtClean="0">
                <a:latin typeface="微軟正黑體" panose="020B0604030504040204" pitchFamily="34" charset="-120"/>
                <a:ea typeface="微軟正黑體" panose="020B0604030504040204" pitchFamily="34" charset="-120"/>
              </a:rPr>
              <a:t>n=[Z</a:t>
            </a:r>
            <a:r>
              <a:rPr lang="en-US" altLang="zh-TW" sz="2800" b="1" baseline="30000" dirty="0" smtClean="0">
                <a:latin typeface="微軟正黑體" panose="020B0604030504040204" pitchFamily="34" charset="-120"/>
                <a:ea typeface="微軟正黑體" panose="020B0604030504040204" pitchFamily="34" charset="-120"/>
              </a:rPr>
              <a:t>2</a:t>
            </a:r>
            <a:r>
              <a:rPr lang="en-US" altLang="zh-TW" sz="2800" b="1" dirty="0" smtClean="0">
                <a:latin typeface="微軟正黑體" panose="020B0604030504040204" pitchFamily="34" charset="-120"/>
                <a:ea typeface="微軟正黑體" panose="020B0604030504040204" pitchFamily="34" charset="-120"/>
              </a:rPr>
              <a:t> *p*(1-p)]/e</a:t>
            </a:r>
            <a:r>
              <a:rPr lang="en-US" altLang="zh-TW" sz="2800" b="1" baseline="30000" dirty="0" smtClean="0">
                <a:latin typeface="微軟正黑體" panose="020B0604030504040204" pitchFamily="34" charset="-120"/>
                <a:ea typeface="微軟正黑體" panose="020B0604030504040204" pitchFamily="34" charset="-120"/>
              </a:rPr>
              <a:t>2</a:t>
            </a:r>
          </a:p>
          <a:p>
            <a:r>
              <a:rPr lang="zh-TW" altLang="en-US" sz="2800" b="1" dirty="0" smtClean="0">
                <a:latin typeface="微軟正黑體" panose="020B0604030504040204" pitchFamily="34" charset="-120"/>
                <a:ea typeface="微軟正黑體" panose="020B0604030504040204" pitchFamily="34" charset="-120"/>
              </a:rPr>
              <a:t>公式的</a:t>
            </a:r>
            <a:r>
              <a:rPr lang="en-US" altLang="zh-TW" sz="2800" b="1" dirty="0" smtClean="0">
                <a:latin typeface="微軟正黑體" panose="020B0604030504040204" pitchFamily="34" charset="-120"/>
                <a:ea typeface="微軟正黑體" panose="020B0604030504040204" pitchFamily="34" charset="-120"/>
              </a:rPr>
              <a:t>p</a:t>
            </a:r>
            <a:r>
              <a:rPr lang="zh-TW" altLang="en-US" sz="2800" b="1" dirty="0" smtClean="0">
                <a:latin typeface="微軟正黑體" panose="020B0604030504040204" pitchFamily="34" charset="-120"/>
                <a:ea typeface="微軟正黑體" panose="020B0604030504040204" pitchFamily="34" charset="-120"/>
              </a:rPr>
              <a:t>值為母體的真正比例，假設無法得知確實的</a:t>
            </a:r>
            <a:r>
              <a:rPr lang="en-US" altLang="zh-TW" sz="2800" b="1" dirty="0" smtClean="0">
                <a:latin typeface="微軟正黑體" panose="020B0604030504040204" pitchFamily="34" charset="-120"/>
                <a:ea typeface="微軟正黑體" panose="020B0604030504040204" pitchFamily="34" charset="-120"/>
              </a:rPr>
              <a:t>p</a:t>
            </a:r>
            <a:r>
              <a:rPr lang="zh-TW" altLang="en-US" sz="2800" b="1" dirty="0" smtClean="0">
                <a:latin typeface="微軟正黑體" panose="020B0604030504040204" pitchFamily="34" charset="-120"/>
                <a:ea typeface="微軟正黑體" panose="020B0604030504040204" pitchFamily="34" charset="-120"/>
              </a:rPr>
              <a:t>值，此最保守的估計</a:t>
            </a:r>
            <a:r>
              <a:rPr lang="en-US" altLang="zh-TW" sz="2800" b="1" dirty="0" smtClean="0">
                <a:latin typeface="微軟正黑體" panose="020B0604030504040204" pitchFamily="34" charset="-120"/>
                <a:ea typeface="微軟正黑體" panose="020B0604030504040204" pitchFamily="34" charset="-120"/>
              </a:rPr>
              <a:t>p</a:t>
            </a:r>
            <a:r>
              <a:rPr lang="zh-TW" altLang="en-US"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0.5</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79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5" name="投影片編號版面配置區 4"/>
          <p:cNvSpPr>
            <a:spLocks noGrp="1"/>
          </p:cNvSpPr>
          <p:nvPr>
            <p:ph type="sldNum" sz="quarter" idx="12"/>
          </p:nvPr>
        </p:nvSpPr>
        <p:spPr/>
        <p:txBody>
          <a:bodyPr>
            <a:normAutofit fontScale="92500" lnSpcReduction="20000"/>
          </a:bodyPr>
          <a:lstStyle/>
          <a:p>
            <a:fld id="{43D239BD-6D61-4DFE-922F-7CBF9DF9EB54}" type="slidenum">
              <a:rPr lang="zh-TW" altLang="en-US" smtClean="0"/>
              <a:pPr/>
              <a:t>3</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cs typeface="華康儷宋(P)" pitchFamily="18" charset="-120"/>
              </a:rPr>
              <a:t>7.1</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cs typeface="華康儷宋(P)" pitchFamily="18" charset="-120"/>
              </a:rPr>
              <a:t>抽樣的意義</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cs typeface="華康儷宋(P)" pitchFamily="18" charset="-120"/>
            </a:endParaRPr>
          </a:p>
        </p:txBody>
      </p:sp>
      <p:sp>
        <p:nvSpPr>
          <p:cNvPr id="3" name="內容版面配置區 2"/>
          <p:cNvSpPr>
            <a:spLocks noGrp="1"/>
          </p:cNvSpPr>
          <p:nvPr>
            <p:ph sz="quarter" idx="13"/>
          </p:nvPr>
        </p:nvSpPr>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社會科學研究係以</a:t>
            </a:r>
            <a:r>
              <a:rPr lang="zh-TW" altLang="en-US" sz="2800" b="1" dirty="0" smtClean="0">
                <a:solidFill>
                  <a:srgbClr val="C00000"/>
                </a:solidFill>
                <a:latin typeface="微軟正黑體" panose="020B0604030504040204" pitchFamily="34" charset="-120"/>
                <a:ea typeface="微軟正黑體" panose="020B0604030504040204" pitchFamily="34" charset="-120"/>
              </a:rPr>
              <a:t>社會現象</a:t>
            </a:r>
            <a:r>
              <a:rPr lang="zh-TW" altLang="en-US" sz="2800" b="1" dirty="0" smtClean="0">
                <a:latin typeface="微軟正黑體" panose="020B0604030504040204" pitchFamily="34" charset="-120"/>
                <a:ea typeface="微軟正黑體" panose="020B0604030504040204" pitchFamily="34" charset="-120"/>
              </a:rPr>
              <a:t>及</a:t>
            </a:r>
            <a:r>
              <a:rPr lang="zh-TW" altLang="en-US" sz="2800" b="1" dirty="0" smtClean="0">
                <a:solidFill>
                  <a:srgbClr val="C00000"/>
                </a:solidFill>
                <a:latin typeface="微軟正黑體" panose="020B0604030504040204" pitchFamily="34" charset="-120"/>
                <a:ea typeface="微軟正黑體" panose="020B0604030504040204" pitchFamily="34" charset="-120"/>
              </a:rPr>
              <a:t>社會中之個人</a:t>
            </a:r>
            <a:r>
              <a:rPr lang="zh-TW" altLang="en-US" sz="2800" b="1" dirty="0" smtClean="0">
                <a:latin typeface="微軟正黑體" panose="020B0604030504040204" pitchFamily="34" charset="-120"/>
                <a:ea typeface="微軟正黑體" panose="020B0604030504040204" pitchFamily="34" charset="-120"/>
              </a:rPr>
              <a:t>為對象進行研究，惟除了</a:t>
            </a:r>
            <a:r>
              <a:rPr lang="zh-TW" altLang="en-US" sz="2800" b="1" dirty="0" smtClean="0">
                <a:solidFill>
                  <a:srgbClr val="C00000"/>
                </a:solidFill>
                <a:latin typeface="微軟正黑體" panose="020B0604030504040204" pitchFamily="34" charset="-120"/>
                <a:ea typeface="微軟正黑體" panose="020B0604030504040204" pitchFamily="34" charset="-120"/>
              </a:rPr>
              <a:t>普查</a:t>
            </a:r>
            <a:r>
              <a:rPr lang="zh-TW" altLang="en-US" sz="2800" b="1" dirty="0" smtClean="0">
                <a:latin typeface="微軟正黑體" panose="020B0604030504040204" pitchFamily="34" charset="-120"/>
                <a:ea typeface="微軟正黑體" panose="020B0604030504040204" pitchFamily="34" charset="-120"/>
              </a:rPr>
              <a:t>之外，勢必無法每次都就每個個體來進行全面性的研究，所以，運用統計的方法與抽樣的原理，針對部分個體進行調查來做研究，進而推論母群體特性，這樣的方式稱之為</a:t>
            </a:r>
            <a:r>
              <a:rPr lang="zh-TW" altLang="en-US" sz="2800" b="1" dirty="0" smtClean="0">
                <a:solidFill>
                  <a:srgbClr val="C00000"/>
                </a:solidFill>
                <a:latin typeface="微軟正黑體" panose="020B0604030504040204" pitchFamily="34" charset="-120"/>
                <a:ea typeface="微軟正黑體" panose="020B0604030504040204" pitchFamily="34" charset="-120"/>
              </a:rPr>
              <a:t>抽樣調查</a:t>
            </a:r>
            <a:r>
              <a:rPr lang="zh-TW" altLang="en-US" sz="2800" b="1" dirty="0" smtClean="0">
                <a:latin typeface="微軟正黑體" panose="020B0604030504040204" pitchFamily="34" charset="-120"/>
                <a:ea typeface="微軟正黑體" panose="020B0604030504040204" pitchFamily="34" charset="-120"/>
              </a:rPr>
              <a:t>。一個成功的抽樣調查通常可以相當有意義地</a:t>
            </a:r>
            <a:r>
              <a:rPr lang="zh-TW" altLang="en-US" sz="2800" b="1" dirty="0" smtClean="0">
                <a:solidFill>
                  <a:srgbClr val="C00000"/>
                </a:solidFill>
                <a:latin typeface="微軟正黑體" panose="020B0604030504040204" pitchFamily="34" charset="-120"/>
                <a:ea typeface="微軟正黑體" panose="020B0604030504040204" pitchFamily="34" charset="-120"/>
              </a:rPr>
              <a:t>反應出母群體的特性</a:t>
            </a:r>
            <a:r>
              <a:rPr lang="zh-TW" altLang="en-US" sz="2800" b="1" dirty="0" smtClean="0">
                <a:latin typeface="微軟正黑體" panose="020B0604030504040204" pitchFamily="34" charset="-120"/>
                <a:ea typeface="微軟正黑體" panose="020B0604030504040204" pitchFamily="34" charset="-120"/>
              </a:rPr>
              <a:t>。</a:t>
            </a:r>
          </a:p>
          <a:p>
            <a:endParaRPr lang="zh-TW" altLang="en-US"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30</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lnSpc>
                <a:spcPct val="120000"/>
              </a:lnSpc>
            </a:pPr>
            <a:r>
              <a:rPr lang="zh-TW" altLang="en-US" sz="2800" b="1" dirty="0" smtClean="0">
                <a:latin typeface="微軟正黑體" panose="020B0604030504040204" pitchFamily="34" charset="-120"/>
                <a:ea typeface="微軟正黑體" panose="020B0604030504040204" pitchFamily="34" charset="-120"/>
              </a:rPr>
              <a:t>希望在</a:t>
            </a:r>
            <a:r>
              <a:rPr lang="en-US" altLang="zh-TW" sz="2800" b="1" dirty="0" smtClean="0">
                <a:latin typeface="微軟正黑體" panose="020B0604030504040204" pitchFamily="34" charset="-120"/>
                <a:ea typeface="微軟正黑體" panose="020B0604030504040204" pitchFamily="34" charset="-120"/>
              </a:rPr>
              <a:t>95%</a:t>
            </a:r>
            <a:r>
              <a:rPr lang="zh-TW" altLang="en-US" sz="2800" b="1" dirty="0" smtClean="0">
                <a:latin typeface="微軟正黑體" panose="020B0604030504040204" pitchFamily="34" charset="-120"/>
                <a:ea typeface="微軟正黑體" panose="020B0604030504040204" pitchFamily="34" charset="-120"/>
              </a:rPr>
              <a:t>的信心水準之下，真正</a:t>
            </a:r>
            <a:r>
              <a:rPr lang="en-US" altLang="zh-TW" sz="2800" b="1" dirty="0" smtClean="0">
                <a:latin typeface="微軟正黑體" panose="020B0604030504040204" pitchFamily="34" charset="-120"/>
                <a:ea typeface="微軟正黑體" panose="020B0604030504040204" pitchFamily="34" charset="-120"/>
              </a:rPr>
              <a:t>p</a:t>
            </a:r>
            <a:r>
              <a:rPr lang="zh-TW" altLang="en-US" sz="2800" b="1" dirty="0" smtClean="0">
                <a:latin typeface="微軟正黑體" panose="020B0604030504040204" pitchFamily="34" charset="-120"/>
                <a:ea typeface="微軟正黑體" panose="020B0604030504040204" pitchFamily="34" charset="-120"/>
              </a:rPr>
              <a:t>值與估計</a:t>
            </a:r>
            <a:r>
              <a:rPr lang="en-US" altLang="zh-TW" sz="2800" b="1" dirty="0" smtClean="0">
                <a:latin typeface="微軟正黑體" panose="020B0604030504040204" pitchFamily="34" charset="-120"/>
                <a:ea typeface="微軟正黑體" panose="020B0604030504040204" pitchFamily="34" charset="-120"/>
              </a:rPr>
              <a:t>p</a:t>
            </a:r>
            <a:r>
              <a:rPr lang="zh-TW" altLang="en-US" sz="2800" b="1" dirty="0" smtClean="0">
                <a:latin typeface="微軟正黑體" panose="020B0604030504040204" pitchFamily="34" charset="-120"/>
                <a:ea typeface="微軟正黑體" panose="020B0604030504040204" pitchFamily="34" charset="-120"/>
              </a:rPr>
              <a:t>值的誤差在正負</a:t>
            </a:r>
            <a:r>
              <a:rPr lang="en-US" altLang="zh-TW" sz="2800" b="1" dirty="0" smtClean="0">
                <a:latin typeface="微軟正黑體" panose="020B0604030504040204" pitchFamily="34" charset="-120"/>
                <a:ea typeface="微軟正黑體" panose="020B0604030504040204" pitchFamily="34" charset="-120"/>
              </a:rPr>
              <a:t>3</a:t>
            </a:r>
            <a:r>
              <a:rPr lang="zh-TW" altLang="en-US" sz="2800" b="1" dirty="0" smtClean="0">
                <a:latin typeface="微軟正黑體" panose="020B0604030504040204" pitchFamily="34" charset="-120"/>
                <a:ea typeface="微軟正黑體" panose="020B0604030504040204" pitchFamily="34" charset="-120"/>
              </a:rPr>
              <a:t>％或</a:t>
            </a:r>
            <a:r>
              <a:rPr lang="en-US" altLang="zh-TW" sz="2800" b="1" dirty="0" smtClean="0">
                <a:latin typeface="微軟正黑體" panose="020B0604030504040204" pitchFamily="34" charset="-120"/>
                <a:ea typeface="微軟正黑體" panose="020B0604030504040204" pitchFamily="34" charset="-120"/>
              </a:rPr>
              <a:t>5</a:t>
            </a:r>
            <a:r>
              <a:rPr lang="zh-TW" altLang="en-US" sz="2800" b="1" dirty="0" smtClean="0">
                <a:latin typeface="微軟正黑體" panose="020B0604030504040204" pitchFamily="34" charset="-120"/>
                <a:ea typeface="微軟正黑體" panose="020B0604030504040204" pitchFamily="34" charset="-120"/>
              </a:rPr>
              <a:t>％之內</a:t>
            </a:r>
            <a:endParaRPr lang="en-US" altLang="zh-TW" sz="2800" b="1" dirty="0" smtClean="0">
              <a:latin typeface="微軟正黑體" panose="020B0604030504040204" pitchFamily="34" charset="-120"/>
              <a:ea typeface="微軟正黑體" panose="020B0604030504040204" pitchFamily="34" charset="-120"/>
            </a:endParaRPr>
          </a:p>
          <a:p>
            <a:pPr>
              <a:lnSpc>
                <a:spcPct val="120000"/>
              </a:lnSpc>
              <a:buFont typeface="Wingdings" pitchFamily="2" charset="2"/>
              <a:buNone/>
            </a:pPr>
            <a:r>
              <a:rPr lang="zh-TW" altLang="en-US" sz="2800" b="1" dirty="0" smtClean="0">
                <a:latin typeface="微軟正黑體" pitchFamily="34" charset="-120"/>
                <a:ea typeface="微軟正黑體" pitchFamily="34" charset="-120"/>
              </a:rPr>
              <a:t>例</a:t>
            </a:r>
            <a:r>
              <a:rPr lang="en-US" altLang="zh-TW" sz="2800" b="1" dirty="0" smtClean="0">
                <a:latin typeface="微軟正黑體" pitchFamily="34" charset="-120"/>
                <a:ea typeface="微軟正黑體" pitchFamily="34" charset="-120"/>
              </a:rPr>
              <a:t>1</a:t>
            </a:r>
            <a:r>
              <a:rPr lang="zh-TW" altLang="en-US" sz="2800" b="1" dirty="0" smtClean="0">
                <a:latin typeface="微軟正黑體" pitchFamily="34" charset="-120"/>
                <a:ea typeface="微軟正黑體" pitchFamily="34" charset="-120"/>
              </a:rPr>
              <a:t>：</a:t>
            </a:r>
            <a:r>
              <a:rPr lang="en-US" altLang="zh-TW" sz="2800" b="1" dirty="0" smtClean="0">
                <a:latin typeface="微軟正黑體" pitchFamily="34" charset="-120"/>
                <a:ea typeface="微軟正黑體" pitchFamily="34" charset="-120"/>
                <a:sym typeface="Symbol" pitchFamily="18" charset="2"/>
              </a:rPr>
              <a:t>e</a:t>
            </a:r>
            <a:r>
              <a:rPr lang="en-US" altLang="zh-TW" sz="2800" b="1" dirty="0" smtClean="0">
                <a:latin typeface="微軟正黑體" pitchFamily="34" charset="-120"/>
                <a:ea typeface="微軟正黑體" pitchFamily="34" charset="-120"/>
              </a:rPr>
              <a:t>=0.03</a:t>
            </a:r>
            <a:r>
              <a:rPr lang="zh-TW" altLang="en-US" sz="2800" b="1" dirty="0" smtClean="0">
                <a:latin typeface="微軟正黑體" pitchFamily="34" charset="-120"/>
                <a:ea typeface="微軟正黑體" pitchFamily="34" charset="-120"/>
              </a:rPr>
              <a:t>、</a:t>
            </a:r>
            <a:r>
              <a:rPr lang="en-US" altLang="zh-TW" sz="2800" b="1" dirty="0" smtClean="0">
                <a:latin typeface="微軟正黑體" pitchFamily="34" charset="-120"/>
                <a:ea typeface="微軟正黑體" pitchFamily="34" charset="-120"/>
              </a:rPr>
              <a:t>z=1.96</a:t>
            </a:r>
            <a:r>
              <a:rPr lang="zh-TW" altLang="en-US" sz="2800" b="1" dirty="0" smtClean="0">
                <a:latin typeface="微軟正黑體" pitchFamily="34" charset="-120"/>
                <a:ea typeface="微軟正黑體" pitchFamily="34" charset="-120"/>
              </a:rPr>
              <a:t>、</a:t>
            </a:r>
            <a:r>
              <a:rPr lang="en-US" altLang="zh-TW" sz="2800" b="1" dirty="0" smtClean="0">
                <a:latin typeface="微軟正黑體" pitchFamily="34" charset="-120"/>
                <a:ea typeface="微軟正黑體" pitchFamily="34" charset="-120"/>
              </a:rPr>
              <a:t>p=0.5</a:t>
            </a:r>
            <a:r>
              <a:rPr lang="zh-TW" altLang="en-US" sz="2800" b="1" dirty="0" smtClean="0">
                <a:latin typeface="微軟正黑體" pitchFamily="34" charset="-120"/>
                <a:ea typeface="微軟正黑體" pitchFamily="34" charset="-120"/>
              </a:rPr>
              <a:t>，則樣本大小為</a:t>
            </a:r>
          </a:p>
          <a:p>
            <a:pPr>
              <a:buFont typeface="Wingdings" pitchFamily="2" charset="2"/>
              <a:buNone/>
            </a:pPr>
            <a:endParaRPr lang="zh-TW" altLang="en-US" sz="2800" b="1" dirty="0" smtClean="0">
              <a:latin typeface="微軟正黑體" pitchFamily="34" charset="-120"/>
              <a:ea typeface="微軟正黑體" pitchFamily="34" charset="-120"/>
            </a:endParaRPr>
          </a:p>
          <a:p>
            <a:pPr>
              <a:buFont typeface="Wingdings" pitchFamily="2" charset="2"/>
              <a:buNone/>
            </a:pPr>
            <a:endParaRPr lang="zh-TW" altLang="en-US" sz="2800" b="1" dirty="0" smtClean="0">
              <a:latin typeface="微軟正黑體" pitchFamily="34" charset="-120"/>
              <a:ea typeface="微軟正黑體" pitchFamily="34" charset="-120"/>
            </a:endParaRPr>
          </a:p>
          <a:p>
            <a:pPr>
              <a:buFont typeface="Wingdings" pitchFamily="2" charset="2"/>
              <a:buNone/>
            </a:pPr>
            <a:r>
              <a:rPr lang="zh-TW" altLang="en-US" sz="2800" b="1" dirty="0" smtClean="0">
                <a:latin typeface="微軟正黑體" pitchFamily="34" charset="-120"/>
                <a:ea typeface="微軟正黑體" pitchFamily="34" charset="-120"/>
              </a:rPr>
              <a:t>例</a:t>
            </a:r>
            <a:r>
              <a:rPr lang="en-US" altLang="zh-TW" sz="2800" b="1" dirty="0" smtClean="0">
                <a:latin typeface="微軟正黑體" pitchFamily="34" charset="-120"/>
                <a:ea typeface="微軟正黑體" pitchFamily="34" charset="-120"/>
              </a:rPr>
              <a:t>2</a:t>
            </a:r>
            <a:r>
              <a:rPr lang="zh-TW" altLang="en-US" sz="2800" b="1" dirty="0" smtClean="0">
                <a:latin typeface="微軟正黑體" pitchFamily="34" charset="-120"/>
                <a:ea typeface="微軟正黑體" pitchFamily="34" charset="-120"/>
              </a:rPr>
              <a:t>：</a:t>
            </a:r>
            <a:r>
              <a:rPr lang="en-US" altLang="zh-TW" sz="2800" b="1" dirty="0" smtClean="0">
                <a:latin typeface="微軟正黑體" pitchFamily="34" charset="-120"/>
                <a:ea typeface="微軟正黑體" pitchFamily="34" charset="-120"/>
                <a:sym typeface="Symbol" pitchFamily="18" charset="2"/>
              </a:rPr>
              <a:t>e</a:t>
            </a:r>
            <a:r>
              <a:rPr lang="en-US" altLang="zh-TW" sz="2800" b="1" dirty="0" smtClean="0">
                <a:latin typeface="微軟正黑體" pitchFamily="34" charset="-120"/>
                <a:ea typeface="微軟正黑體" pitchFamily="34" charset="-120"/>
              </a:rPr>
              <a:t>=0.05</a:t>
            </a:r>
            <a:r>
              <a:rPr lang="zh-TW" altLang="en-US" sz="2800" b="1" dirty="0" smtClean="0">
                <a:latin typeface="微軟正黑體" pitchFamily="34" charset="-120"/>
                <a:ea typeface="微軟正黑體" pitchFamily="34" charset="-120"/>
              </a:rPr>
              <a:t>、</a:t>
            </a:r>
            <a:r>
              <a:rPr lang="en-US" altLang="zh-TW" sz="2800" b="1" dirty="0" smtClean="0">
                <a:latin typeface="微軟正黑體" pitchFamily="34" charset="-120"/>
                <a:ea typeface="微軟正黑體" pitchFamily="34" charset="-120"/>
              </a:rPr>
              <a:t>z=1.96</a:t>
            </a:r>
            <a:r>
              <a:rPr lang="zh-TW" altLang="en-US" sz="2800" b="1" dirty="0" smtClean="0">
                <a:latin typeface="微軟正黑體" pitchFamily="34" charset="-120"/>
                <a:ea typeface="微軟正黑體" pitchFamily="34" charset="-120"/>
              </a:rPr>
              <a:t>、</a:t>
            </a:r>
            <a:r>
              <a:rPr lang="en-US" altLang="zh-TW" sz="2800" b="1" dirty="0" smtClean="0">
                <a:latin typeface="微軟正黑體" pitchFamily="34" charset="-120"/>
                <a:ea typeface="微軟正黑體" pitchFamily="34" charset="-120"/>
              </a:rPr>
              <a:t>p=0.5</a:t>
            </a:r>
            <a:r>
              <a:rPr lang="zh-TW" altLang="en-US" sz="2800" b="1" dirty="0" smtClean="0">
                <a:latin typeface="微軟正黑體" pitchFamily="34" charset="-120"/>
                <a:ea typeface="微軟正黑體" pitchFamily="34" charset="-120"/>
              </a:rPr>
              <a:t>，則樣本大小為</a:t>
            </a:r>
          </a:p>
          <a:p>
            <a:endParaRPr lang="zh-TW" altLang="en-US" dirty="0"/>
          </a:p>
        </p:txBody>
      </p:sp>
      <p:sp>
        <p:nvSpPr>
          <p:cNvPr id="6" name="Text Box 4"/>
          <p:cNvSpPr txBox="1">
            <a:spLocks noChangeArrowheads="1"/>
          </p:cNvSpPr>
          <p:nvPr/>
        </p:nvSpPr>
        <p:spPr bwMode="auto">
          <a:xfrm>
            <a:off x="755576" y="3070349"/>
            <a:ext cx="7343775" cy="574675"/>
          </a:xfrm>
          <a:prstGeom prst="rect">
            <a:avLst/>
          </a:prstGeom>
          <a:solidFill>
            <a:srgbClr val="FFFFFF"/>
          </a:solidFill>
          <a:ln w="9525" algn="ctr">
            <a:noFill/>
            <a:miter lim="800000"/>
            <a:headEnd/>
            <a:tailEnd/>
          </a:ln>
          <a:effectLst/>
        </p:spPr>
        <p:txBody>
          <a:bodyPr/>
          <a:lstStyle/>
          <a:p>
            <a:pPr lvl="1">
              <a:spcBef>
                <a:spcPts val="300"/>
              </a:spcBef>
              <a:spcAft>
                <a:spcPts val="300"/>
              </a:spcAft>
            </a:pPr>
            <a:r>
              <a:rPr lang="en-US" altLang="zh-TW" sz="3200" b="1" dirty="0">
                <a:latin typeface="微軟正黑體" pitchFamily="34" charset="-120"/>
                <a:ea typeface="微軟正黑體" pitchFamily="34" charset="-120"/>
              </a:rPr>
              <a:t>n=(1.96)</a:t>
            </a:r>
            <a:r>
              <a:rPr lang="en-US" altLang="zh-TW" sz="3200" b="1" baseline="30000" dirty="0">
                <a:latin typeface="微軟正黑體" pitchFamily="34" charset="-120"/>
                <a:ea typeface="微軟正黑體" pitchFamily="34" charset="-120"/>
              </a:rPr>
              <a:t>2</a:t>
            </a:r>
            <a:r>
              <a:rPr lang="en-US" altLang="zh-TW" sz="3200" b="1" dirty="0">
                <a:latin typeface="微軟正黑體" pitchFamily="34" charset="-120"/>
                <a:ea typeface="微軟正黑體" pitchFamily="34" charset="-120"/>
              </a:rPr>
              <a:t>(0.5)(0.5)/(0.03)</a:t>
            </a:r>
            <a:r>
              <a:rPr lang="en-US" altLang="zh-TW" sz="3200" b="1" baseline="30000" dirty="0">
                <a:latin typeface="微軟正黑體" pitchFamily="34" charset="-120"/>
                <a:ea typeface="微軟正黑體" pitchFamily="34" charset="-120"/>
              </a:rPr>
              <a:t>2</a:t>
            </a:r>
            <a:r>
              <a:rPr lang="en-US" altLang="zh-TW" sz="3200" b="1" dirty="0">
                <a:latin typeface="微軟正黑體" pitchFamily="34" charset="-120"/>
                <a:ea typeface="微軟正黑體" pitchFamily="34" charset="-120"/>
              </a:rPr>
              <a:t>≒</a:t>
            </a:r>
            <a:r>
              <a:rPr lang="en-US" altLang="zh-TW" sz="3200" b="1" dirty="0">
                <a:solidFill>
                  <a:srgbClr val="C00000"/>
                </a:solidFill>
                <a:latin typeface="微軟正黑體" pitchFamily="34" charset="-120"/>
                <a:ea typeface="微軟正黑體" pitchFamily="34" charset="-120"/>
              </a:rPr>
              <a:t>1067</a:t>
            </a:r>
          </a:p>
          <a:p>
            <a:endParaRPr lang="en-US" altLang="zh-TW" sz="2800" dirty="0"/>
          </a:p>
        </p:txBody>
      </p:sp>
      <p:sp>
        <p:nvSpPr>
          <p:cNvPr id="7" name="Text Box 5"/>
          <p:cNvSpPr txBox="1">
            <a:spLocks noChangeArrowheads="1"/>
          </p:cNvSpPr>
          <p:nvPr/>
        </p:nvSpPr>
        <p:spPr bwMode="auto">
          <a:xfrm>
            <a:off x="1187623" y="4581128"/>
            <a:ext cx="6696075" cy="649287"/>
          </a:xfrm>
          <a:prstGeom prst="rect">
            <a:avLst/>
          </a:prstGeom>
          <a:solidFill>
            <a:srgbClr val="FFFFFF"/>
          </a:solidFill>
          <a:ln w="9525" algn="ctr">
            <a:noFill/>
            <a:miter lim="800000"/>
            <a:headEnd/>
            <a:tailEnd/>
          </a:ln>
          <a:effectLst/>
        </p:spPr>
        <p:txBody>
          <a:bodyPr/>
          <a:lstStyle/>
          <a:p>
            <a:r>
              <a:rPr lang="en-US" altLang="zh-TW" sz="3200" b="1" dirty="0">
                <a:latin typeface="微軟正黑體" pitchFamily="34" charset="-120"/>
                <a:ea typeface="微軟正黑體" pitchFamily="34" charset="-120"/>
              </a:rPr>
              <a:t>n=(1.96)</a:t>
            </a:r>
            <a:r>
              <a:rPr lang="en-US" altLang="zh-TW" sz="3200" b="1" baseline="30000" dirty="0">
                <a:latin typeface="微軟正黑體" pitchFamily="34" charset="-120"/>
                <a:ea typeface="微軟正黑體" pitchFamily="34" charset="-120"/>
              </a:rPr>
              <a:t>2</a:t>
            </a:r>
            <a:r>
              <a:rPr lang="en-US" altLang="zh-TW" sz="3200" b="1" dirty="0">
                <a:latin typeface="微軟正黑體" pitchFamily="34" charset="-120"/>
                <a:ea typeface="微軟正黑體" pitchFamily="34" charset="-120"/>
              </a:rPr>
              <a:t>(0.5)(0.5)/(0.05)</a:t>
            </a:r>
            <a:r>
              <a:rPr lang="en-US" altLang="zh-TW" sz="3200" b="1" baseline="30000" dirty="0">
                <a:latin typeface="微軟正黑體" pitchFamily="34" charset="-120"/>
                <a:ea typeface="微軟正黑體" pitchFamily="34" charset="-120"/>
              </a:rPr>
              <a:t>2</a:t>
            </a:r>
            <a:r>
              <a:rPr lang="en-US" altLang="zh-TW" sz="3200" b="1" dirty="0">
                <a:latin typeface="微軟正黑體" pitchFamily="34" charset="-120"/>
                <a:ea typeface="微軟正黑體" pitchFamily="34" charset="-120"/>
              </a:rPr>
              <a:t>≒</a:t>
            </a:r>
            <a:r>
              <a:rPr lang="en-US" altLang="zh-TW" sz="3200" b="1" dirty="0">
                <a:solidFill>
                  <a:srgbClr val="C00000"/>
                </a:solidFill>
                <a:latin typeface="微軟正黑體" pitchFamily="34" charset="-120"/>
                <a:ea typeface="微軟正黑體" pitchFamily="34" charset="-120"/>
              </a:rPr>
              <a:t>384</a:t>
            </a:r>
          </a:p>
        </p:txBody>
      </p:sp>
    </p:spTree>
    <p:extLst>
      <p:ext uri="{BB962C8B-B14F-4D97-AF65-F5344CB8AC3E}">
        <p14:creationId xmlns:p14="http://schemas.microsoft.com/office/powerpoint/2010/main" val="1792847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31</a:t>
            </a:fld>
            <a:endParaRPr lang="zh-TW" altLang="en-US"/>
          </a:p>
        </p:txBody>
      </p:sp>
      <p:sp>
        <p:nvSpPr>
          <p:cNvPr id="2" name="標題 1"/>
          <p:cNvSpPr>
            <a:spLocks noGrp="1"/>
          </p:cNvSpPr>
          <p:nvPr>
            <p:ph type="title"/>
          </p:nvPr>
        </p:nvSpPr>
        <p:spPr/>
        <p:txBody>
          <a:bodyPr/>
          <a:lstStyle/>
          <a:p>
            <a:endParaRPr lang="zh-TW" altLang="en-US"/>
          </a:p>
        </p:txBody>
      </p:sp>
      <p:sp>
        <p:nvSpPr>
          <p:cNvPr id="6" name="Text Box 9"/>
          <p:cNvSpPr txBox="1">
            <a:spLocks noChangeArrowheads="1"/>
          </p:cNvSpPr>
          <p:nvPr/>
        </p:nvSpPr>
        <p:spPr bwMode="auto">
          <a:xfrm>
            <a:off x="323528" y="1340768"/>
            <a:ext cx="7843838" cy="3539430"/>
          </a:xfrm>
          <a:prstGeom prst="rect">
            <a:avLst/>
          </a:prstGeom>
          <a:noFill/>
          <a:ln w="15875">
            <a:noFill/>
            <a:miter lim="800000"/>
            <a:headEnd/>
            <a:tailEnd/>
          </a:ln>
          <a:effectLst/>
        </p:spPr>
        <p:txBody>
          <a:bodyPr>
            <a:spAutoFit/>
          </a:bodyPr>
          <a:lstStyle/>
          <a:p>
            <a:pPr algn="just">
              <a:spcBef>
                <a:spcPct val="50000"/>
              </a:spcBef>
            </a:pP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 台灣</a:t>
            </a:r>
            <a:r>
              <a:rPr lang="zh-TW" altLang="en-US" sz="2800" b="1" dirty="0">
                <a:latin typeface="微軟正黑體" panose="020B0604030504040204" pitchFamily="34" charset="-120"/>
                <a:ea typeface="微軟正黑體" panose="020B0604030504040204" pitchFamily="34" charset="-120"/>
              </a:rPr>
              <a:t>電力於</a:t>
            </a:r>
            <a:r>
              <a:rPr lang="en-US" altLang="zh-TW" sz="2800" b="1" dirty="0">
                <a:latin typeface="微軟正黑體" panose="020B0604030504040204" pitchFamily="34" charset="-120"/>
                <a:ea typeface="微軟正黑體" panose="020B0604030504040204" pitchFamily="34" charset="-120"/>
              </a:rPr>
              <a:t>1978</a:t>
            </a:r>
            <a:r>
              <a:rPr lang="zh-TW" altLang="en-US" sz="2800" b="1" dirty="0">
                <a:latin typeface="微軟正黑體" panose="020B0604030504040204" pitchFamily="34" charset="-120"/>
                <a:ea typeface="微軟正黑體" panose="020B0604030504040204" pitchFamily="34" charset="-120"/>
              </a:rPr>
              <a:t>年</a:t>
            </a:r>
            <a:r>
              <a:rPr lang="en-US" altLang="zh-TW" sz="2800" b="1" dirty="0">
                <a:latin typeface="微軟正黑體" panose="020B0604030504040204" pitchFamily="34" charset="-120"/>
                <a:ea typeface="微軟正黑體" panose="020B0604030504040204" pitchFamily="34" charset="-120"/>
              </a:rPr>
              <a:t>12</a:t>
            </a:r>
            <a:r>
              <a:rPr lang="zh-TW" altLang="en-US" sz="2800" b="1" dirty="0">
                <a:latin typeface="微軟正黑體" panose="020B0604030504040204" pitchFamily="34" charset="-120"/>
                <a:ea typeface="微軟正黑體" panose="020B0604030504040204" pitchFamily="34" charset="-120"/>
              </a:rPr>
              <a:t>月舉辦「台灣地區家用電氣普及狀況調查研究」，在決定樣本大小時，是根據</a:t>
            </a:r>
            <a:r>
              <a:rPr lang="en-US" altLang="zh-TW" sz="2800" b="1" dirty="0">
                <a:latin typeface="微軟正黑體" panose="020B0604030504040204" pitchFamily="34" charset="-120"/>
                <a:ea typeface="微軟正黑體" panose="020B0604030504040204" pitchFamily="34" charset="-120"/>
              </a:rPr>
              <a:t>1977</a:t>
            </a:r>
            <a:r>
              <a:rPr lang="zh-TW" altLang="en-US" sz="2800" b="1" dirty="0">
                <a:latin typeface="微軟正黑體" panose="020B0604030504040204" pitchFamily="34" charset="-120"/>
                <a:ea typeface="微軟正黑體" panose="020B0604030504040204" pitchFamily="34" charset="-120"/>
              </a:rPr>
              <a:t>年該公司舉辦家用電氣普及狀況調查時所求得之當年</a:t>
            </a:r>
            <a:r>
              <a:rPr lang="en-US" altLang="zh-TW" sz="2800" b="1" dirty="0">
                <a:latin typeface="微軟正黑體" panose="020B0604030504040204" pitchFamily="34" charset="-120"/>
                <a:ea typeface="微軟正黑體" panose="020B0604030504040204" pitchFamily="34" charset="-120"/>
              </a:rPr>
              <a:t>1</a:t>
            </a:r>
            <a:r>
              <a:rPr lang="zh-TW" altLang="en-US" sz="2800" b="1" dirty="0">
                <a:latin typeface="微軟正黑體" panose="020B0604030504040204" pitchFamily="34" charset="-120"/>
                <a:ea typeface="微軟正黑體" panose="020B0604030504040204" pitchFamily="34" charset="-120"/>
              </a:rPr>
              <a:t>月份台電</a:t>
            </a:r>
            <a:r>
              <a:rPr lang="en-US" altLang="zh-TW" sz="2800" b="1" dirty="0">
                <a:latin typeface="微軟正黑體" panose="020B0604030504040204" pitchFamily="34" charset="-120"/>
                <a:ea typeface="微軟正黑體" panose="020B0604030504040204" pitchFamily="34" charset="-120"/>
              </a:rPr>
              <a:t>14</a:t>
            </a:r>
            <a:r>
              <a:rPr lang="zh-TW" altLang="en-US" sz="2800" b="1" dirty="0">
                <a:latin typeface="微軟正黑體" panose="020B0604030504040204" pitchFamily="34" charset="-120"/>
                <a:ea typeface="微軟正黑體" panose="020B0604030504040204" pitchFamily="34" charset="-120"/>
              </a:rPr>
              <a:t>個營業處</a:t>
            </a:r>
            <a:r>
              <a:rPr lang="en-US" altLang="zh-TW" sz="2800" b="1" dirty="0">
                <a:latin typeface="微軟正黑體" panose="020B0604030504040204" pitchFamily="34" charset="-120"/>
                <a:ea typeface="微軟正黑體" panose="020B0604030504040204" pitchFamily="34" charset="-120"/>
              </a:rPr>
              <a:t>3,082,502</a:t>
            </a:r>
            <a:r>
              <a:rPr lang="zh-TW" altLang="en-US" sz="2800" b="1" dirty="0">
                <a:latin typeface="微軟正黑體" panose="020B0604030504040204" pitchFamily="34" charset="-120"/>
                <a:ea typeface="微軟正黑體" panose="020B0604030504040204" pitchFamily="34" charset="-120"/>
              </a:rPr>
              <a:t>用戶平均用電量為</a:t>
            </a:r>
            <a:r>
              <a:rPr lang="en-US" altLang="zh-TW" sz="2800" b="1" dirty="0">
                <a:latin typeface="微軟正黑體" panose="020B0604030504040204" pitchFamily="34" charset="-120"/>
                <a:ea typeface="微軟正黑體" panose="020B0604030504040204" pitchFamily="34" charset="-120"/>
              </a:rPr>
              <a:t>142</a:t>
            </a:r>
            <a:r>
              <a:rPr lang="zh-TW" altLang="en-US" sz="2800" b="1" dirty="0">
                <a:latin typeface="微軟正黑體" panose="020B0604030504040204" pitchFamily="34" charset="-120"/>
                <a:ea typeface="微軟正黑體" panose="020B0604030504040204" pitchFamily="34" charset="-120"/>
              </a:rPr>
              <a:t>度，</a:t>
            </a:r>
            <a:r>
              <a:rPr lang="zh-TW" altLang="en-US" sz="2800" b="1" u="sng" dirty="0">
                <a:latin typeface="微軟正黑體" panose="020B0604030504040204" pitchFamily="34" charset="-120"/>
                <a:ea typeface="微軟正黑體" panose="020B0604030504040204" pitchFamily="34" charset="-120"/>
              </a:rPr>
              <a:t>變異數</a:t>
            </a:r>
            <a:r>
              <a:rPr lang="en-US" altLang="zh-TW" sz="2800" b="1" u="sng" dirty="0">
                <a:latin typeface="微軟正黑體" panose="020B0604030504040204" pitchFamily="34" charset="-120"/>
                <a:ea typeface="微軟正黑體" panose="020B0604030504040204" pitchFamily="34" charset="-120"/>
              </a:rPr>
              <a:t>47,078</a:t>
            </a:r>
            <a:r>
              <a:rPr lang="zh-TW" altLang="en-US" sz="2800" b="1" u="sng" dirty="0">
                <a:latin typeface="微軟正黑體" panose="020B0604030504040204" pitchFamily="34" charset="-120"/>
                <a:ea typeface="微軟正黑體" panose="020B0604030504040204" pitchFamily="34" charset="-120"/>
              </a:rPr>
              <a:t>度</a:t>
            </a:r>
            <a:r>
              <a:rPr lang="zh-TW" altLang="en-US" sz="2800" b="1" dirty="0">
                <a:latin typeface="微軟正黑體" panose="020B0604030504040204" pitchFamily="34" charset="-120"/>
                <a:ea typeface="微軟正黑體" panose="020B0604030504040204" pitchFamily="34" charset="-120"/>
              </a:rPr>
              <a:t>，作為母體平均數及變異數，並限制樣本對母體之</a:t>
            </a:r>
            <a:r>
              <a:rPr lang="zh-TW" altLang="en-US" sz="2800" b="1" u="sng" dirty="0">
                <a:latin typeface="微軟正黑體" panose="020B0604030504040204" pitchFamily="34" charset="-120"/>
                <a:ea typeface="微軟正黑體" panose="020B0604030504040204" pitchFamily="34" charset="-120"/>
              </a:rPr>
              <a:t>誤差不得超過</a:t>
            </a:r>
            <a:r>
              <a:rPr lang="en-US" altLang="zh-TW" sz="2800" b="1" u="sng" dirty="0">
                <a:latin typeface="微軟正黑體" panose="020B0604030504040204" pitchFamily="34" charset="-120"/>
                <a:ea typeface="微軟正黑體" panose="020B0604030504040204" pitchFamily="34" charset="-120"/>
              </a:rPr>
              <a:t>4</a:t>
            </a:r>
            <a:r>
              <a:rPr lang="zh-TW" altLang="en-US" sz="2800" b="1" u="sng" dirty="0">
                <a:latin typeface="微軟正黑體" panose="020B0604030504040204" pitchFamily="34" charset="-120"/>
                <a:ea typeface="微軟正黑體" panose="020B0604030504040204" pitchFamily="34" charset="-120"/>
              </a:rPr>
              <a:t>度</a:t>
            </a:r>
            <a:r>
              <a:rPr lang="zh-TW" altLang="en-US" sz="2800" b="1" dirty="0" smtClean="0">
                <a:latin typeface="微軟正黑體" panose="020B0604030504040204" pitchFamily="34" charset="-120"/>
                <a:ea typeface="微軟正黑體" panose="020B0604030504040204" pitchFamily="34" charset="-120"/>
              </a:rPr>
              <a:t>，在</a:t>
            </a:r>
            <a:r>
              <a:rPr lang="en-US" altLang="zh-TW" sz="2800" b="1" u="sng" dirty="0" smtClean="0">
                <a:latin typeface="微軟正黑體" panose="020B0604030504040204" pitchFamily="34" charset="-120"/>
                <a:ea typeface="微軟正黑體" panose="020B0604030504040204" pitchFamily="34" charset="-120"/>
              </a:rPr>
              <a:t>95%</a:t>
            </a:r>
            <a:r>
              <a:rPr lang="zh-TW" altLang="en-US" sz="2800" b="1" u="sng" dirty="0" smtClean="0">
                <a:latin typeface="微軟正黑體" panose="020B0604030504040204" pitchFamily="34" charset="-120"/>
                <a:ea typeface="微軟正黑體" panose="020B0604030504040204" pitchFamily="34" charset="-120"/>
              </a:rPr>
              <a:t>的信心水準</a:t>
            </a:r>
            <a:r>
              <a:rPr lang="zh-TW" altLang="en-US" sz="2800" b="1" dirty="0" smtClean="0">
                <a:latin typeface="微軟正黑體" panose="020B0604030504040204" pitchFamily="34" charset="-120"/>
                <a:ea typeface="微軟正黑體" panose="020B0604030504040204" pitchFamily="34" charset="-120"/>
              </a:rPr>
              <a:t>之下，利用公式</a:t>
            </a:r>
            <a:r>
              <a:rPr lang="zh-TW" altLang="en-US" sz="2800" b="1" dirty="0">
                <a:latin typeface="微軟正黑體" panose="020B0604030504040204" pitchFamily="34" charset="-120"/>
                <a:ea typeface="微軟正黑體" panose="020B0604030504040204" pitchFamily="34" charset="-120"/>
              </a:rPr>
              <a:t>，計算出樣本數如下：</a:t>
            </a:r>
          </a:p>
        </p:txBody>
      </p:sp>
      <p:graphicFrame>
        <p:nvGraphicFramePr>
          <p:cNvPr id="7" name="Object 11"/>
          <p:cNvGraphicFramePr>
            <a:graphicFrameLocks noChangeAspect="1"/>
          </p:cNvGraphicFramePr>
          <p:nvPr>
            <p:extLst>
              <p:ext uri="{D42A27DB-BD31-4B8C-83A1-F6EECF244321}">
                <p14:modId xmlns:p14="http://schemas.microsoft.com/office/powerpoint/2010/main" val="3762955781"/>
              </p:ext>
            </p:extLst>
          </p:nvPr>
        </p:nvGraphicFramePr>
        <p:xfrm>
          <a:off x="2411760" y="5085184"/>
          <a:ext cx="3960440" cy="992188"/>
        </p:xfrm>
        <a:graphic>
          <a:graphicData uri="http://schemas.openxmlformats.org/presentationml/2006/ole">
            <mc:AlternateContent xmlns:mc="http://schemas.openxmlformats.org/markup-compatibility/2006">
              <mc:Choice xmlns:v="urn:schemas-microsoft-com:vml" Requires="v">
                <p:oleObj spid="_x0000_s7216" name="Equation" r:id="rId3" imgW="1739880" imgH="444240" progId="Equation.DSMT4">
                  <p:embed/>
                </p:oleObj>
              </mc:Choice>
              <mc:Fallback>
                <p:oleObj name="Equation" r:id="rId3" imgW="173988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5085184"/>
                        <a:ext cx="3960440" cy="99218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747950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32</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buNone/>
            </a:pPr>
            <a:r>
              <a:rPr lang="en-US" altLang="zh-TW" sz="2800" b="1" dirty="0">
                <a:latin typeface="微軟正黑體" panose="020B0604030504040204" pitchFamily="34" charset="-120"/>
                <a:ea typeface="微軟正黑體" panose="020B0604030504040204" pitchFamily="34" charset="-120"/>
              </a:rPr>
              <a:t>3.</a:t>
            </a:r>
            <a:r>
              <a:rPr lang="zh-TW" altLang="zh-TW" sz="2800" b="1" dirty="0">
                <a:solidFill>
                  <a:srgbClr val="C00000"/>
                </a:solidFill>
                <a:latin typeface="微軟正黑體" panose="020B0604030504040204" pitchFamily="34" charset="-120"/>
                <a:ea typeface="微軟正黑體" panose="020B0604030504040204" pitchFamily="34" charset="-120"/>
              </a:rPr>
              <a:t>選擇抽樣單位(Sampling units)</a:t>
            </a:r>
            <a:endParaRPr lang="en-US" altLang="zh-TW" sz="2800" b="1" dirty="0">
              <a:solidFill>
                <a:srgbClr val="C00000"/>
              </a:solidFill>
              <a:latin typeface="微軟正黑體" panose="020B0604030504040204" pitchFamily="34" charset="-120"/>
              <a:ea typeface="微軟正黑體" panose="020B0604030504040204" pitchFamily="34" charset="-120"/>
            </a:endParaRPr>
          </a:p>
          <a:p>
            <a:r>
              <a:rPr lang="zh-TW" altLang="zh-TW" sz="2800" b="1" dirty="0">
                <a:latin typeface="微軟正黑體" panose="020B0604030504040204" pitchFamily="34" charset="-120"/>
                <a:ea typeface="微軟正黑體" panose="020B0604030504040204" pitchFamily="34" charset="-120"/>
              </a:rPr>
              <a:t>抽樣單位(Sampling units)有時和抽樣元素 (Sampling </a:t>
            </a:r>
            <a:r>
              <a:rPr lang="en-US" altLang="zh-TW" sz="2800" b="1" dirty="0">
                <a:latin typeface="微軟正黑體" panose="020B0604030504040204" pitchFamily="34" charset="-120"/>
                <a:ea typeface="微軟正黑體" panose="020B0604030504040204" pitchFamily="34" charset="-120"/>
              </a:rPr>
              <a:t>element)</a:t>
            </a:r>
            <a:r>
              <a:rPr lang="en-US" altLang="zh-TW" sz="2800" b="1" dirty="0" err="1">
                <a:latin typeface="微軟正黑體" panose="020B0604030504040204" pitchFamily="34" charset="-120"/>
                <a:ea typeface="微軟正黑體" panose="020B0604030504040204" pitchFamily="34" charset="-120"/>
              </a:rPr>
              <a:t>是相同的，一般抽樣單位可能為群體或個人</a:t>
            </a:r>
            <a:r>
              <a:rPr lang="en-US" altLang="zh-TW" sz="2800" b="1" dirty="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且可以分成好幾階段來進行。</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33</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四</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收集樣本資料</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此步驟包括</a:t>
            </a:r>
            <a:r>
              <a:rPr lang="zh-TW" altLang="en-US" sz="2800" b="1" dirty="0" smtClean="0">
                <a:solidFill>
                  <a:srgbClr val="C00000"/>
                </a:solidFill>
                <a:latin typeface="微軟正黑體" panose="020B0604030504040204" pitchFamily="34" charset="-120"/>
                <a:ea typeface="微軟正黑體" panose="020B0604030504040204" pitchFamily="34" charset="-120"/>
              </a:rPr>
              <a:t>指示</a:t>
            </a:r>
            <a:r>
              <a:rPr lang="zh-TW" altLang="en-US" sz="2800" b="1" dirty="0" smtClean="0">
                <a:latin typeface="微軟正黑體" panose="020B0604030504040204" pitchFamily="34" charset="-120"/>
                <a:ea typeface="微軟正黑體" panose="020B0604030504040204" pitchFamily="34" charset="-120"/>
              </a:rPr>
              <a:t>訪問人員或觀察人員如何選擇及確認樣本單位</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預試抽樣計畫</a:t>
            </a:r>
            <a:r>
              <a:rPr lang="zh-TW" altLang="en-US" sz="2800" b="1" dirty="0" smtClean="0">
                <a:latin typeface="新細明體"/>
                <a:ea typeface="新細明體"/>
              </a:rPr>
              <a:t>、</a:t>
            </a:r>
            <a:r>
              <a:rPr lang="zh-TW" altLang="en-US" sz="2800" b="1" dirty="0" smtClean="0">
                <a:latin typeface="微軟正黑體" panose="020B0604030504040204" pitchFamily="34" charset="-120"/>
                <a:ea typeface="微軟正黑體" panose="020B0604030504040204" pitchFamily="34" charset="-120"/>
              </a:rPr>
              <a:t>抽樣以及收集資料等</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以下幾個因素必須慎重考慮：</a:t>
            </a:r>
          </a:p>
          <a:p>
            <a:pPr>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1.正確性、</a:t>
            </a:r>
            <a:r>
              <a:rPr lang="zh-TW" altLang="zh-TW" sz="2800" b="1" dirty="0" smtClean="0">
                <a:latin typeface="微軟正黑體" panose="020B0604030504040204" pitchFamily="34" charset="-120"/>
                <a:ea typeface="微軟正黑體" panose="020B0604030504040204" pitchFamily="34" charset="-120"/>
              </a:rPr>
              <a:t>2. 資源、3. 時間、4. 對母體的了解、</a:t>
            </a:r>
            <a:r>
              <a:rPr lang="en-US" altLang="zh-TW" sz="2800" b="1" dirty="0" smtClean="0">
                <a:latin typeface="微軟正黑體" panose="020B0604030504040204" pitchFamily="34" charset="-120"/>
                <a:ea typeface="微軟正黑體" panose="020B0604030504040204" pitchFamily="34" charset="-120"/>
              </a:rPr>
              <a:t>5.全國型或者是區域型調查、6. </a:t>
            </a:r>
            <a:r>
              <a:rPr lang="en-US" altLang="zh-TW" sz="2800" b="1" dirty="0" err="1" smtClean="0">
                <a:latin typeface="微軟正黑體" panose="020B0604030504040204" pitchFamily="34" charset="-120"/>
                <a:ea typeface="微軟正黑體" panose="020B0604030504040204" pitchFamily="34" charset="-120"/>
              </a:rPr>
              <a:t>需要統計分析</a:t>
            </a:r>
            <a:r>
              <a:rPr lang="zh-TW" altLang="en-US" sz="2800" b="1" dirty="0" smtClean="0">
                <a:latin typeface="微軟正黑體" panose="020B0604030504040204" pitchFamily="34" charset="-120"/>
                <a:ea typeface="微軟正黑體" panose="020B0604030504040204" pitchFamily="34" charset="-120"/>
              </a:rPr>
              <a:t>與</a:t>
            </a:r>
            <a:r>
              <a:rPr lang="en-US" altLang="zh-TW" sz="2800" b="1" dirty="0" smtClean="0">
                <a:latin typeface="微軟正黑體" panose="020B0604030504040204" pitchFamily="34" charset="-120"/>
                <a:ea typeface="微軟正黑體" panose="020B0604030504040204" pitchFamily="34" charset="-120"/>
              </a:rPr>
              <a:t>否</a:t>
            </a:r>
            <a:endParaRPr lang="zh-TW" altLang="zh-TW" sz="2800" b="1" dirty="0" smtClean="0">
              <a:latin typeface="微軟正黑體" panose="020B0604030504040204" pitchFamily="34" charset="-120"/>
              <a:ea typeface="微軟正黑體" panose="020B0604030504040204" pitchFamily="34" charset="-120"/>
            </a:endParaRPr>
          </a:p>
          <a:p>
            <a:endParaRPr lang="zh-TW"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43D239BD-6D61-4DFE-922F-7CBF9DF9EB54}" type="slidenum">
              <a:rPr lang="zh-TW" altLang="en-US" smtClean="0"/>
              <a:pPr/>
              <a:t>34</a:t>
            </a:fld>
            <a:endParaRPr lang="zh-TW" altLang="en-US"/>
          </a:p>
        </p:txBody>
      </p:sp>
      <p:sp>
        <p:nvSpPr>
          <p:cNvPr id="4" name="標題 3"/>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五</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評估樣本結果</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zh-TW" sz="2800" b="1" dirty="0">
                <a:latin typeface="微軟正黑體" panose="020B0604030504040204" pitchFamily="34" charset="-120"/>
                <a:ea typeface="微軟正黑體" panose="020B0604030504040204" pitchFamily="34" charset="-120"/>
              </a:rPr>
              <a:t>最後一個</a:t>
            </a:r>
            <a:r>
              <a:rPr lang="zh-TW" altLang="zh-TW" sz="2800" b="1" dirty="0" smtClean="0">
                <a:latin typeface="微軟正黑體" panose="020B0604030504040204" pitchFamily="34" charset="-120"/>
                <a:ea typeface="微軟正黑體" panose="020B0604030504040204" pitchFamily="34" charset="-120"/>
              </a:rPr>
              <a:t>步驟</a:t>
            </a:r>
            <a:r>
              <a:rPr lang="zh-TW" altLang="en-US" sz="2800" b="1" dirty="0" smtClean="0">
                <a:latin typeface="微軟正黑體" panose="020B0604030504040204" pitchFamily="34" charset="-120"/>
                <a:ea typeface="微軟正黑體" panose="020B0604030504040204" pitchFamily="34" charset="-120"/>
              </a:rPr>
              <a:t>應對樣本結果加以評估</a:t>
            </a:r>
            <a:r>
              <a:rPr lang="zh-TW" altLang="en-US" sz="2800" b="1" dirty="0" smtClean="0">
                <a:latin typeface="新細明體"/>
                <a:ea typeface="新細明體"/>
              </a:rPr>
              <a:t>，</a:t>
            </a:r>
            <a:r>
              <a:rPr lang="zh-TW" altLang="en-US" sz="2800" b="1" dirty="0" smtClean="0">
                <a:latin typeface="微軟正黑體" panose="020B0604030504040204" pitchFamily="34" charset="-120"/>
                <a:ea typeface="微軟正黑體" panose="020B0604030504040204" pitchFamily="34" charset="-120"/>
              </a:rPr>
              <a:t>看看所得到的</a:t>
            </a:r>
            <a:r>
              <a:rPr lang="zh-TW" altLang="en-US" sz="2800" b="1" dirty="0" smtClean="0">
                <a:solidFill>
                  <a:srgbClr val="C00000"/>
                </a:solidFill>
                <a:latin typeface="微軟正黑體" panose="020B0604030504040204" pitchFamily="34" charset="-120"/>
                <a:ea typeface="微軟正黑體" panose="020B0604030504040204" pitchFamily="34" charset="-120"/>
              </a:rPr>
              <a:t>樣本</a:t>
            </a:r>
            <a:r>
              <a:rPr lang="zh-TW" altLang="en-US" sz="2800" b="1" dirty="0" smtClean="0">
                <a:latin typeface="微軟正黑體" panose="020B0604030504040204" pitchFamily="34" charset="-120"/>
                <a:ea typeface="微軟正黑體" panose="020B0604030504040204" pitchFamily="34" charset="-120"/>
              </a:rPr>
              <a:t>對母體</a:t>
            </a:r>
            <a:r>
              <a:rPr lang="zh-TW" altLang="en-US" sz="2800" b="1" dirty="0" smtClean="0">
                <a:solidFill>
                  <a:srgbClr val="C00000"/>
                </a:solidFill>
                <a:latin typeface="微軟正黑體" panose="020B0604030504040204" pitchFamily="34" charset="-120"/>
                <a:ea typeface="微軟正黑體" panose="020B0604030504040204" pitchFamily="34" charset="-120"/>
              </a:rPr>
              <a:t>是否具有足夠的代表性</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抽樣計畫是否確實地被執行</a:t>
            </a:r>
            <a:r>
              <a:rPr lang="zh-TW" altLang="en-US"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根據政府發佈的資料</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男女結構比例為</a:t>
            </a:r>
            <a:r>
              <a:rPr lang="en-US" altLang="zh-TW" sz="2800" b="1" dirty="0" smtClean="0">
                <a:latin typeface="微軟正黑體" panose="020B0604030504040204" pitchFamily="34" charset="-120"/>
                <a:ea typeface="微軟正黑體" panose="020B0604030504040204" pitchFamily="34" charset="-120"/>
              </a:rPr>
              <a:t>3:2(</a:t>
            </a:r>
            <a:r>
              <a:rPr lang="zh-TW" altLang="en-US" sz="2800" b="1" dirty="0" smtClean="0">
                <a:latin typeface="微軟正黑體" panose="020B0604030504040204" pitchFamily="34" charset="-120"/>
                <a:ea typeface="微軟正黑體" panose="020B0604030504040204" pitchFamily="34" charset="-120"/>
              </a:rPr>
              <a:t>假定</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，則樣本資料中若性別是一項重要的研究項目，則有必要對樣本中的性別比例加以計算，看看</a:t>
            </a:r>
            <a:r>
              <a:rPr lang="en-US" altLang="zh-TW" sz="2800" b="1" dirty="0" smtClean="0">
                <a:latin typeface="微軟正黑體" panose="020B0604030504040204" pitchFamily="34" charset="-120"/>
                <a:ea typeface="微軟正黑體" panose="020B0604030504040204" pitchFamily="34" charset="-120"/>
              </a:rPr>
              <a:t>3:2</a:t>
            </a:r>
            <a:r>
              <a:rPr lang="zh-TW" altLang="en-US" sz="2800" b="1" dirty="0" smtClean="0">
                <a:latin typeface="微軟正黑體" panose="020B0604030504040204" pitchFamily="34" charset="-120"/>
                <a:ea typeface="微軟正黑體" panose="020B0604030504040204" pitchFamily="34" charset="-120"/>
              </a:rPr>
              <a:t>是否有顯著的差異</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若有的話，則此樣本的代表性就值得存疑</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63303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35</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7.2</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抽樣方法</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(Sampling methods)</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抽樣的目的在於</a:t>
            </a:r>
            <a:r>
              <a:rPr lang="zh-TW" altLang="zh-TW" sz="2800" b="1" dirty="0" smtClean="0">
                <a:solidFill>
                  <a:srgbClr val="C00000"/>
                </a:solidFill>
                <a:latin typeface="微軟正黑體" panose="020B0604030504040204" pitchFamily="34" charset="-120"/>
                <a:ea typeface="微軟正黑體" panose="020B0604030504040204" pitchFamily="34" charset="-120"/>
              </a:rPr>
              <a:t>用樣本來解釋母體的特質</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zh-TW" altLang="en-US" sz="2800" b="1" dirty="0" smtClean="0">
                <a:solidFill>
                  <a:srgbClr val="C00000"/>
                </a:solidFill>
                <a:latin typeface="微軟正黑體" panose="020B0604030504040204" pitchFamily="34" charset="-120"/>
                <a:ea typeface="微軟正黑體" panose="020B0604030504040204" pitchFamily="34" charset="-120"/>
              </a:rPr>
              <a:t>機率</a:t>
            </a:r>
            <a:r>
              <a:rPr lang="zh-TW" altLang="en-US" sz="2800" b="1" dirty="0" smtClean="0">
                <a:latin typeface="微軟正黑體" panose="020B0604030504040204" pitchFamily="34" charset="-120"/>
                <a:ea typeface="微軟正黑體" panose="020B0604030504040204" pitchFamily="34" charset="-120"/>
              </a:rPr>
              <a:t>抽樣法</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(probabilistic sampling method)</a:t>
            </a:r>
          </a:p>
          <a:p>
            <a:r>
              <a:rPr lang="zh-TW" altLang="en-US" sz="2800" b="1" dirty="0" smtClean="0">
                <a:latin typeface="微軟正黑體" panose="020B0604030504040204" pitchFamily="34" charset="-120"/>
                <a:ea typeface="微軟正黑體" panose="020B0604030504040204" pitchFamily="34" charset="-120"/>
              </a:rPr>
              <a:t>抽樣方法</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a:t>
            </a:r>
            <a:r>
              <a:rPr lang="zh-TW" altLang="en-US" sz="2800" b="1" dirty="0" smtClean="0">
                <a:solidFill>
                  <a:srgbClr val="C00000"/>
                </a:solidFill>
                <a:latin typeface="微軟正黑體" panose="020B0604030504040204" pitchFamily="34" charset="-120"/>
                <a:ea typeface="微軟正黑體" panose="020B0604030504040204" pitchFamily="34" charset="-120"/>
              </a:rPr>
              <a:t>非機率</a:t>
            </a:r>
            <a:r>
              <a:rPr lang="zh-TW" altLang="en-US" sz="2800" b="1" dirty="0" smtClean="0">
                <a:latin typeface="微軟正黑體" panose="020B0604030504040204" pitchFamily="34" charset="-120"/>
                <a:ea typeface="微軟正黑體" panose="020B0604030504040204" pitchFamily="34" charset="-120"/>
              </a:rPr>
              <a:t>抽樣法</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                      (</a:t>
            </a:r>
            <a:r>
              <a:rPr lang="en-US" altLang="zh-TW" sz="2800" b="1" dirty="0" err="1" smtClean="0">
                <a:latin typeface="微軟正黑體" panose="020B0604030504040204" pitchFamily="34" charset="-120"/>
                <a:ea typeface="微軟正黑體" panose="020B0604030504040204" pitchFamily="34" charset="-120"/>
              </a:rPr>
              <a:t>nonprobabilistic</a:t>
            </a:r>
            <a:r>
              <a:rPr lang="en-US" altLang="zh-TW" sz="2800" b="1" dirty="0" smtClean="0">
                <a:latin typeface="微軟正黑體" panose="020B0604030504040204" pitchFamily="34" charset="-120"/>
                <a:ea typeface="微軟正黑體" panose="020B0604030504040204" pitchFamily="34" charset="-120"/>
              </a:rPr>
              <a:t> sampling method)</a:t>
            </a:r>
          </a:p>
          <a:p>
            <a:pPr>
              <a:buNone/>
            </a:pPr>
            <a:r>
              <a:rPr lang="zh-TW" altLang="en-US" sz="2800" b="1" dirty="0" smtClean="0">
                <a:latin typeface="微軟正黑體" panose="020B0604030504040204" pitchFamily="34" charset="-120"/>
                <a:ea typeface="微軟正黑體" panose="020B0604030504040204" pitchFamily="34" charset="-120"/>
              </a:rPr>
              <a:t>機率抽樣法得到每個可能樣本的機率可以被計算出</a:t>
            </a:r>
            <a:endParaRPr lang="zh-TW"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非機率抽樣法得到每個可能樣本的機率未知</a:t>
            </a:r>
            <a:endParaRPr lang="zh-TW" altLang="zh-TW" sz="2800" b="1" dirty="0" smtClean="0">
              <a:latin typeface="微軟正黑體" panose="020B0604030504040204" pitchFamily="34" charset="-120"/>
              <a:ea typeface="微軟正黑體" panose="020B0604030504040204" pitchFamily="34" charset="-120"/>
            </a:endParaRPr>
          </a:p>
        </p:txBody>
      </p:sp>
      <p:cxnSp>
        <p:nvCxnSpPr>
          <p:cNvPr id="7" name="直線接點 6"/>
          <p:cNvCxnSpPr/>
          <p:nvPr/>
        </p:nvCxnSpPr>
        <p:spPr>
          <a:xfrm flipV="1">
            <a:off x="2051720" y="2564904"/>
            <a:ext cx="792088"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2051720" y="3429000"/>
            <a:ext cx="864096"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36</a:t>
            </a:fld>
            <a:endParaRPr lang="zh-TW" altLang="en-US"/>
          </a:p>
        </p:txBody>
      </p:sp>
      <p:sp>
        <p:nvSpPr>
          <p:cNvPr id="2" name="標題 1"/>
          <p:cNvSpPr>
            <a:spLocks noGrp="1"/>
          </p:cNvSpPr>
          <p:nvPr>
            <p:ph type="title"/>
          </p:nvPr>
        </p:nvSpPr>
        <p:spPr/>
        <p:txBody>
          <a:bodyPr/>
          <a:lstStyle/>
          <a:p>
            <a:r>
              <a:rPr lang="zh-TW" altLang="en-US" b="1" dirty="0" smtClean="0">
                <a:latin typeface="微軟正黑體" panose="020B0604030504040204" pitchFamily="34" charset="-120"/>
                <a:ea typeface="微軟正黑體" panose="020B0604030504040204" pitchFamily="34" charset="-120"/>
              </a:rPr>
              <a:t>抽樣方法的選擇</a:t>
            </a:r>
            <a:endParaRPr lang="zh-TW" altLang="en-US" dirty="0">
              <a:latin typeface="微軟正黑體" panose="020B0604030504040204" pitchFamily="34" charset="-120"/>
              <a:ea typeface="微軟正黑體" panose="020B0604030504040204" pitchFamily="34" charset="-120"/>
            </a:endParaRPr>
          </a:p>
        </p:txBody>
      </p:sp>
      <p:graphicFrame>
        <p:nvGraphicFramePr>
          <p:cNvPr id="27651" name="Object 4"/>
          <p:cNvGraphicFramePr>
            <a:graphicFrameLocks noChangeAspect="1"/>
          </p:cNvGraphicFramePr>
          <p:nvPr>
            <p:extLst>
              <p:ext uri="{D42A27DB-BD31-4B8C-83A1-F6EECF244321}">
                <p14:modId xmlns:p14="http://schemas.microsoft.com/office/powerpoint/2010/main" val="4090425987"/>
              </p:ext>
            </p:extLst>
          </p:nvPr>
        </p:nvGraphicFramePr>
        <p:xfrm>
          <a:off x="193675" y="1625600"/>
          <a:ext cx="8645525" cy="4581525"/>
        </p:xfrm>
        <a:graphic>
          <a:graphicData uri="http://schemas.openxmlformats.org/presentationml/2006/ole">
            <mc:AlternateContent xmlns:mc="http://schemas.openxmlformats.org/markup-compatibility/2006">
              <mc:Choice xmlns:v="urn:schemas-microsoft-com:vml" Requires="v">
                <p:oleObj spid="_x0000_s4156" name="Document" r:id="rId4" imgW="5256092" imgH="2811889" progId="Word.Document.8">
                  <p:embed/>
                </p:oleObj>
              </mc:Choice>
              <mc:Fallback>
                <p:oleObj name="Document" r:id="rId4" imgW="5256092" imgH="2811889" progId="Word.Document.8">
                  <p:embed/>
                  <p:pic>
                    <p:nvPicPr>
                      <p:cNvPr id="0" name="Object 4"/>
                      <p:cNvPicPr>
                        <a:picLocks noChangeAspect="1" noChangeArrowheads="1"/>
                      </p:cNvPicPr>
                      <p:nvPr/>
                    </p:nvPicPr>
                    <p:blipFill>
                      <a:blip r:embed="rId5"/>
                      <a:srcRect l="4097"/>
                      <a:stretch>
                        <a:fillRect/>
                      </a:stretch>
                    </p:blipFill>
                    <p:spPr bwMode="auto">
                      <a:xfrm>
                        <a:off x="193675" y="1625600"/>
                        <a:ext cx="86455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37</a:t>
            </a:fld>
            <a:endParaRPr lang="zh-TW" altLang="en-US"/>
          </a:p>
        </p:txBody>
      </p:sp>
      <p:sp>
        <p:nvSpPr>
          <p:cNvPr id="2" name="標題 1"/>
          <p:cNvSpPr>
            <a:spLocks noGrp="1"/>
          </p:cNvSpPr>
          <p:nvPr>
            <p:ph type="title"/>
          </p:nvPr>
        </p:nvSpPr>
        <p:spPr/>
        <p:txBody>
          <a:bodyPr>
            <a:normAutofit fontScale="90000"/>
          </a:bodyPr>
          <a:lstStyle/>
          <a:p>
            <a:r>
              <a:rPr lang="zh-TW" altLang="en-US" b="1" dirty="0" smtClean="0">
                <a:latin typeface="微軟正黑體" panose="020B0604030504040204" pitchFamily="34" charset="-120"/>
                <a:ea typeface="微軟正黑體" panose="020B0604030504040204" pitchFamily="34" charset="-120"/>
              </a:rPr>
              <a:t>機率抽樣法</a:t>
            </a:r>
            <a:r>
              <a:rPr lang="en-US" altLang="zh-TW" b="1" dirty="0">
                <a:latin typeface="微軟正黑體" panose="020B0604030504040204" pitchFamily="34" charset="-120"/>
                <a:ea typeface="微軟正黑體" panose="020B0604030504040204" pitchFamily="34" charset="-120"/>
              </a:rPr>
              <a:t>(probabilistic sampling method</a:t>
            </a:r>
            <a:r>
              <a:rPr lang="en-US" altLang="zh-TW" b="1"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pPr>
              <a:buNone/>
            </a:pPr>
            <a:r>
              <a:rPr lang="zh-TW" altLang="en-US" sz="2800" b="1" dirty="0" smtClean="0">
                <a:latin typeface="微軟正黑體" panose="020B0604030504040204" pitchFamily="34" charset="-120"/>
                <a:ea typeface="微軟正黑體" panose="020B0604030504040204" pitchFamily="34" charset="-120"/>
              </a:rPr>
              <a:t>四種最常用的機率抽樣法：</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一、簡單隨機抽樣(Simple Random Sampling)</a:t>
            </a:r>
          </a:p>
          <a:p>
            <a:pPr>
              <a:buNone/>
            </a:pPr>
            <a:r>
              <a:rPr lang="zh-TW" altLang="zh-TW" sz="2800" b="1" dirty="0" smtClean="0">
                <a:latin typeface="微軟正黑體" panose="020B0604030504040204" pitchFamily="34" charset="-120"/>
                <a:ea typeface="微軟正黑體" panose="020B0604030504040204" pitchFamily="34" charset="-120"/>
              </a:rPr>
              <a:t>二、系統抽樣(Systematic Sampling)</a:t>
            </a:r>
          </a:p>
          <a:p>
            <a:pPr>
              <a:buNone/>
            </a:pPr>
            <a:r>
              <a:rPr lang="zh-TW" altLang="zh-TW" sz="2800" b="1" dirty="0" smtClean="0">
                <a:latin typeface="微軟正黑體" panose="020B0604030504040204" pitchFamily="34" charset="-120"/>
                <a:ea typeface="微軟正黑體" panose="020B0604030504040204" pitchFamily="34" charset="-120"/>
              </a:rPr>
              <a:t>三、分層抽樣(Stratified Sampling)</a:t>
            </a:r>
          </a:p>
          <a:p>
            <a:pPr>
              <a:buNone/>
            </a:pPr>
            <a:r>
              <a:rPr lang="zh-TW" altLang="zh-TW" sz="2800" b="1" dirty="0" smtClean="0">
                <a:latin typeface="微軟正黑體" panose="020B0604030504040204" pitchFamily="34" charset="-120"/>
                <a:ea typeface="微軟正黑體" panose="020B0604030504040204" pitchFamily="34" charset="-120"/>
              </a:rPr>
              <a:t>四、群集抽樣(Cluster Sampling)</a:t>
            </a:r>
          </a:p>
          <a:p>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38</a:t>
            </a:fld>
            <a:endParaRPr lang="zh-TW" altLang="en-US"/>
          </a:p>
        </p:txBody>
      </p:sp>
      <p:sp>
        <p:nvSpPr>
          <p:cNvPr id="2" name="標題 1"/>
          <p:cNvSpPr>
            <a:spLocks noGrp="1"/>
          </p:cNvSpPr>
          <p:nvPr>
            <p:ph type="title"/>
          </p:nvPr>
        </p:nvSpPr>
        <p:spPr/>
        <p:txBody>
          <a:bodyPr>
            <a:normAutofit fontScale="90000"/>
          </a:bodyPr>
          <a:lstStyle/>
          <a:p>
            <a:r>
              <a:rPr lang="zh-TW" altLang="en-US" b="1" dirty="0" smtClean="0">
                <a:latin typeface="微軟正黑體" panose="020B0604030504040204" pitchFamily="34" charset="-120"/>
                <a:ea typeface="微軟正黑體" panose="020B0604030504040204" pitchFamily="34" charset="-120"/>
              </a:rPr>
              <a:t>非機率抽樣法</a:t>
            </a:r>
            <a:r>
              <a:rPr lang="en-US" altLang="zh-TW" b="1" dirty="0"/>
              <a:t>(</a:t>
            </a:r>
            <a:r>
              <a:rPr lang="en-US" altLang="zh-TW" b="1" dirty="0" err="1"/>
              <a:t>nonprobabilistic</a:t>
            </a:r>
            <a:r>
              <a:rPr lang="en-US" altLang="zh-TW" b="1" dirty="0"/>
              <a:t> sampling method</a:t>
            </a:r>
            <a:r>
              <a:rPr lang="en-US" altLang="zh-TW" b="1" dirty="0" smtClean="0"/>
              <a:t>)</a:t>
            </a:r>
            <a:endParaRPr lang="zh-TW" altLang="en-US" dirty="0"/>
          </a:p>
        </p:txBody>
      </p:sp>
      <p:sp>
        <p:nvSpPr>
          <p:cNvPr id="5" name="內容版面配置區 4"/>
          <p:cNvSpPr>
            <a:spLocks noGrp="1"/>
          </p:cNvSpPr>
          <p:nvPr>
            <p:ph sz="quarter" idx="13"/>
          </p:nvPr>
        </p:nvSpPr>
        <p:spPr/>
        <p:txBody>
          <a:bodyPr/>
          <a:lstStyle/>
          <a:p>
            <a:pPr>
              <a:buNone/>
            </a:pPr>
            <a:r>
              <a:rPr lang="zh-TW" altLang="en-US" sz="2800" b="1" dirty="0" smtClean="0">
                <a:latin typeface="微軟正黑體" panose="020B0604030504040204" pitchFamily="34" charset="-120"/>
                <a:ea typeface="微軟正黑體" panose="020B0604030504040204" pitchFamily="34" charset="-120"/>
              </a:rPr>
              <a:t>四種最常用的非機率抽樣法：</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一、方便抽樣</a:t>
            </a:r>
            <a:r>
              <a:rPr lang="en-US" altLang="zh-TW" sz="2800" b="1" dirty="0" smtClean="0">
                <a:latin typeface="微軟正黑體" panose="020B0604030504040204" pitchFamily="34" charset="-120"/>
                <a:ea typeface="微軟正黑體" panose="020B0604030504040204" pitchFamily="34" charset="-120"/>
              </a:rPr>
              <a:t>(convenience sampling)</a:t>
            </a:r>
            <a:endParaRPr lang="zh-TW"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二、判斷抽樣</a:t>
            </a:r>
            <a:r>
              <a:rPr lang="en-US" altLang="zh-TW" sz="2800" b="1" dirty="0" smtClean="0">
                <a:latin typeface="微軟正黑體" panose="020B0604030504040204" pitchFamily="34" charset="-120"/>
                <a:ea typeface="微軟正黑體" panose="020B0604030504040204" pitchFamily="34" charset="-120"/>
              </a:rPr>
              <a:t>(judgment sampling)</a:t>
            </a:r>
            <a:endParaRPr lang="zh-TW"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三、配額抽樣</a:t>
            </a:r>
            <a:r>
              <a:rPr lang="en-US" altLang="zh-TW" sz="2800" b="1" dirty="0" smtClean="0">
                <a:latin typeface="微軟正黑體" panose="020B0604030504040204" pitchFamily="34" charset="-120"/>
                <a:ea typeface="微軟正黑體" panose="020B0604030504040204" pitchFamily="34" charset="-120"/>
              </a:rPr>
              <a:t>(quota sampling)</a:t>
            </a:r>
            <a:endParaRPr lang="zh-TW"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四、雪球抽樣</a:t>
            </a:r>
            <a:r>
              <a:rPr lang="en-US" altLang="zh-TW" sz="2800" b="1" dirty="0" smtClean="0">
                <a:latin typeface="微軟正黑體" panose="020B0604030504040204" pitchFamily="34" charset="-120"/>
                <a:ea typeface="微軟正黑體" panose="020B0604030504040204" pitchFamily="34" charset="-120"/>
              </a:rPr>
              <a:t>(snowball sampling)</a:t>
            </a:r>
            <a:r>
              <a:rPr lang="zh-TW" altLang="zh-TW" sz="2800" b="1" dirty="0" smtClean="0">
                <a:latin typeface="微軟正黑體" panose="020B0604030504040204" pitchFamily="34" charset="-120"/>
                <a:ea typeface="微軟正黑體" panose="020B0604030504040204" pitchFamily="34" charset="-120"/>
              </a:rPr>
              <a:t> </a:t>
            </a:r>
          </a:p>
          <a:p>
            <a:endParaRPr lang="en-US" altLang="zh-TW" b="1" dirty="0" smtClean="0"/>
          </a:p>
          <a:p>
            <a:endParaRPr lang="en-US" altLang="zh-TW" b="1" dirty="0" smtClean="0"/>
          </a:p>
          <a:p>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39</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7.2.1</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簡單隨機抽樣</a:t>
            </a:r>
            <a:r>
              <a:rPr lang="zh-TW" altLang="zh-TW" b="1" dirty="0" smtClean="0"/>
              <a:t> </a:t>
            </a:r>
            <a:endParaRPr lang="zh-TW" altLang="zh-TW" dirty="0"/>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簡單隨機抽樣</a:t>
            </a:r>
            <a:r>
              <a:rPr lang="en-US" altLang="zh-TW" sz="2800" b="1" dirty="0" smtClean="0">
                <a:latin typeface="微軟正黑體" panose="020B0604030504040204" pitchFamily="34" charset="-120"/>
                <a:ea typeface="微軟正黑體" panose="020B0604030504040204" pitchFamily="34" charset="-120"/>
              </a:rPr>
              <a:t>(simple random sampling)</a:t>
            </a:r>
            <a:r>
              <a:rPr lang="zh-TW" altLang="en-US"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又稱</a:t>
            </a:r>
            <a:r>
              <a:rPr lang="zh-TW" altLang="zh-TW" sz="2800" b="1" u="sng" dirty="0" smtClean="0">
                <a:latin typeface="微軟正黑體" panose="020B0604030504040204" pitchFamily="34" charset="-120"/>
                <a:ea typeface="微軟正黑體" panose="020B0604030504040204" pitchFamily="34" charset="-120"/>
              </a:rPr>
              <a:t>純隨機抽樣</a:t>
            </a:r>
            <a:r>
              <a:rPr lang="zh-TW" altLang="zh-TW" sz="2800" b="1" dirty="0" smtClean="0">
                <a:latin typeface="微軟正黑體" panose="020B0604030504040204" pitchFamily="34" charset="-120"/>
                <a:ea typeface="微軟正黑體" panose="020B0604030504040204" pitchFamily="34" charset="-120"/>
              </a:rPr>
              <a:t>，考慮一個包含</a:t>
            </a:r>
            <a:r>
              <a:rPr lang="en-US" altLang="zh-TW" sz="2800" b="1" i="1" dirty="0" smtClean="0">
                <a:solidFill>
                  <a:srgbClr val="C00000"/>
                </a:solidFill>
                <a:latin typeface="微軟正黑體" panose="020B0604030504040204" pitchFamily="34" charset="-120"/>
                <a:ea typeface="微軟正黑體" panose="020B0604030504040204" pitchFamily="34" charset="-120"/>
              </a:rPr>
              <a:t>N</a:t>
            </a:r>
            <a:r>
              <a:rPr lang="zh-TW" altLang="zh-TW" sz="2800" b="1" dirty="0" smtClean="0">
                <a:latin typeface="微軟正黑體" panose="020B0604030504040204" pitchFamily="34" charset="-120"/>
                <a:ea typeface="微軟正黑體" panose="020B0604030504040204" pitchFamily="34" charset="-120"/>
              </a:rPr>
              <a:t>個單位的母體，從中抽取</a:t>
            </a:r>
            <a:r>
              <a:rPr lang="en-US" altLang="zh-TW" sz="2800" b="1" i="1" dirty="0" smtClean="0">
                <a:solidFill>
                  <a:srgbClr val="C00000"/>
                </a:solidFill>
                <a:latin typeface="微軟正黑體" panose="020B0604030504040204" pitchFamily="34" charset="-120"/>
                <a:ea typeface="微軟正黑體" panose="020B0604030504040204" pitchFamily="34" charset="-120"/>
              </a:rPr>
              <a:t>n</a:t>
            </a:r>
            <a:r>
              <a:rPr lang="zh-TW" altLang="zh-TW" sz="2800" b="1" dirty="0" smtClean="0">
                <a:latin typeface="微軟正黑體" panose="020B0604030504040204" pitchFamily="34" charset="-120"/>
                <a:ea typeface="微軟正黑體" panose="020B0604030504040204" pitchFamily="34" charset="-120"/>
              </a:rPr>
              <a:t>個單位作為樣本。</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一般讀者最熟悉的可能是簡單隨機抽樣，在簡單隨機抽樣中，母體中的每個元素被選出的機會是相同的。</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如果抽樣是</a:t>
            </a:r>
            <a:r>
              <a:rPr lang="zh-TW" altLang="zh-TW" sz="2800" b="1" dirty="0" smtClean="0">
                <a:solidFill>
                  <a:srgbClr val="C00000"/>
                </a:solidFill>
                <a:latin typeface="微軟正黑體" panose="020B0604030504040204" pitchFamily="34" charset="-120"/>
                <a:ea typeface="微軟正黑體" panose="020B0604030504040204" pitchFamily="34" charset="-120"/>
              </a:rPr>
              <a:t>不放回</a:t>
            </a:r>
            <a:r>
              <a:rPr lang="zh-TW" altLang="zh-TW" sz="2800" b="1" dirty="0" smtClean="0">
                <a:latin typeface="微軟正黑體" panose="020B0604030504040204" pitchFamily="34" charset="-120"/>
                <a:ea typeface="微軟正黑體" panose="020B0604030504040204" pitchFamily="34" charset="-120"/>
              </a:rPr>
              <a:t>的，即同一個單位不能在樣本中重複出現，那麼總共有</a:t>
            </a:r>
            <a:r>
              <a:rPr lang="zh-TW" altLang="en-US"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種不同的取法，也就是說共有</a:t>
            </a:r>
            <a:r>
              <a:rPr lang="zh-TW" altLang="en-US"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個可能的不同樣本。</a:t>
            </a:r>
          </a:p>
          <a:p>
            <a:endParaRPr lang="zh-TW" altLang="en-US" dirty="0"/>
          </a:p>
        </p:txBody>
      </p:sp>
      <p:graphicFrame>
        <p:nvGraphicFramePr>
          <p:cNvPr id="6" name="物件 5"/>
          <p:cNvGraphicFramePr>
            <a:graphicFrameLocks noChangeAspect="1"/>
          </p:cNvGraphicFramePr>
          <p:nvPr>
            <p:extLst>
              <p:ext uri="{D42A27DB-BD31-4B8C-83A1-F6EECF244321}">
                <p14:modId xmlns:p14="http://schemas.microsoft.com/office/powerpoint/2010/main" val="3539194153"/>
              </p:ext>
            </p:extLst>
          </p:nvPr>
        </p:nvGraphicFramePr>
        <p:xfrm>
          <a:off x="4139952" y="4437112"/>
          <a:ext cx="360363" cy="523875"/>
        </p:xfrm>
        <a:graphic>
          <a:graphicData uri="http://schemas.openxmlformats.org/presentationml/2006/ole">
            <mc:AlternateContent xmlns:mc="http://schemas.openxmlformats.org/markup-compatibility/2006">
              <mc:Choice xmlns:v="urn:schemas-microsoft-com:vml" Requires="v">
                <p:oleObj spid="_x0000_s8282" name="Equation" r:id="rId3" imgW="317362" imgH="457002" progId="Equation.DSMT4">
                  <p:embed/>
                </p:oleObj>
              </mc:Choice>
              <mc:Fallback>
                <p:oleObj name="Equation" r:id="rId3" imgW="317362" imgH="457002" progId="Equation.DSMT4">
                  <p:embed/>
                  <p:pic>
                    <p:nvPicPr>
                      <p:cNvPr id="0" name="物件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437112"/>
                        <a:ext cx="360363" cy="523875"/>
                      </a:xfrm>
                      <a:prstGeom prst="rect">
                        <a:avLst/>
                      </a:prstGeom>
                      <a:noFill/>
                      <a:ln>
                        <a:noFill/>
                      </a:ln>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948701637"/>
              </p:ext>
            </p:extLst>
          </p:nvPr>
        </p:nvGraphicFramePr>
        <p:xfrm>
          <a:off x="1259632" y="4869160"/>
          <a:ext cx="360363" cy="523875"/>
        </p:xfrm>
        <a:graphic>
          <a:graphicData uri="http://schemas.openxmlformats.org/presentationml/2006/ole">
            <mc:AlternateContent xmlns:mc="http://schemas.openxmlformats.org/markup-compatibility/2006">
              <mc:Choice xmlns:v="urn:schemas-microsoft-com:vml" Requires="v">
                <p:oleObj spid="_x0000_s8283" name="Equation" r:id="rId5" imgW="317362" imgH="457002" progId="Equation.DSMT4">
                  <p:embed/>
                </p:oleObj>
              </mc:Choice>
              <mc:Fallback>
                <p:oleObj name="Equation" r:id="rId5" imgW="317362" imgH="457002" progId="Equation.DSMT4">
                  <p:embed/>
                  <p:pic>
                    <p:nvPicPr>
                      <p:cNvPr id="0" name="物件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869160"/>
                        <a:ext cx="360363" cy="523875"/>
                      </a:xfrm>
                      <a:prstGeom prst="rect">
                        <a:avLst/>
                      </a:prstGeom>
                      <a:noFill/>
                      <a:ln>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a:t>
            </a:fld>
            <a:endParaRPr lang="zh-TW" altLang="en-US"/>
          </a:p>
        </p:txBody>
      </p:sp>
      <p:sp>
        <p:nvSpPr>
          <p:cNvPr id="2" name="標題 1"/>
          <p:cNvSpPr>
            <a:spLocks noGrp="1"/>
          </p:cNvSpPr>
          <p:nvPr>
            <p:ph type="title"/>
          </p:nvPr>
        </p:nvSpPr>
        <p:spPr/>
        <p:txBody>
          <a:bodyPr>
            <a:normAutofit/>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7.1.1</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有關</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抽樣的</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常用</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名詞</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pPr>
              <a:buNone/>
            </a:pPr>
            <a:r>
              <a:rPr lang="en-US" altLang="zh-TW" sz="2800" b="1" dirty="0" smtClean="0">
                <a:latin typeface="微軟正黑體" panose="020B0604030504040204" pitchFamily="34" charset="-120"/>
                <a:ea typeface="微軟正黑體" panose="020B0604030504040204" pitchFamily="34" charset="-120"/>
              </a:rPr>
              <a:t>1.</a:t>
            </a:r>
            <a:r>
              <a:rPr lang="en-US" altLang="zh-TW" sz="2800" b="1" dirty="0" smtClean="0">
                <a:solidFill>
                  <a:srgbClr val="C00000"/>
                </a:solidFill>
                <a:latin typeface="微軟正黑體" panose="020B0604030504040204" pitchFamily="34" charset="-120"/>
                <a:ea typeface="微軟正黑體" panose="020B0604030504040204" pitchFamily="34" charset="-120"/>
              </a:rPr>
              <a:t> </a:t>
            </a:r>
            <a:r>
              <a:rPr lang="en-US" altLang="zh-TW" sz="2800" b="1" dirty="0" err="1" smtClean="0">
                <a:solidFill>
                  <a:srgbClr val="C00000"/>
                </a:solidFill>
                <a:latin typeface="微軟正黑體" panose="020B0604030504040204" pitchFamily="34" charset="-120"/>
                <a:ea typeface="微軟正黑體" panose="020B0604030504040204" pitchFamily="34" charset="-120"/>
              </a:rPr>
              <a:t>母體</a:t>
            </a:r>
            <a:r>
              <a:rPr lang="en-US" altLang="zh-TW" sz="2800" b="1" dirty="0" smtClean="0">
                <a:latin typeface="微軟正黑體" panose="020B0604030504040204" pitchFamily="34" charset="-120"/>
                <a:ea typeface="微軟正黑體" panose="020B0604030504040204" pitchFamily="34" charset="-120"/>
              </a:rPr>
              <a:t>(population)</a:t>
            </a:r>
            <a:r>
              <a:rPr lang="zh-TW" altLang="zh-TW" sz="2800" b="1" dirty="0" smtClean="0">
                <a:latin typeface="微軟正黑體" panose="020B0604030504040204" pitchFamily="34" charset="-120"/>
                <a:ea typeface="微軟正黑體" panose="020B0604030504040204" pitchFamily="34" charset="-120"/>
              </a:rPr>
              <a:t>：母體是研究中</a:t>
            </a:r>
            <a:r>
              <a:rPr lang="zh-TW" altLang="zh-TW" sz="2800" b="1" u="sng" dirty="0" smtClean="0">
                <a:latin typeface="微軟正黑體" panose="020B0604030504040204" pitchFamily="34" charset="-120"/>
                <a:ea typeface="微軟正黑體" panose="020B0604030504040204" pitchFamily="34" charset="-120"/>
              </a:rPr>
              <a:t>所有元素的集合</a:t>
            </a:r>
            <a:r>
              <a:rPr lang="zh-TW" altLang="zh-TW" sz="2800" b="1" dirty="0" smtClean="0">
                <a:latin typeface="微軟正黑體" panose="020B0604030504040204" pitchFamily="34" charset="-120"/>
                <a:ea typeface="微軟正黑體" panose="020B0604030504040204" pitchFamily="34" charset="-120"/>
              </a:rPr>
              <a:t>，也是我們</a:t>
            </a:r>
            <a:r>
              <a:rPr lang="zh-TW" altLang="en-US" sz="2800" b="1" u="sng" dirty="0" smtClean="0">
                <a:latin typeface="微軟正黑體" panose="020B0604030504040204" pitchFamily="34" charset="-120"/>
                <a:ea typeface="微軟正黑體" panose="020B0604030504040204" pitchFamily="34" charset="-120"/>
              </a:rPr>
              <a:t>研究調查的全部對象</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 本研究以台灣地區國小五、六年級的學生</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家長為研究對象</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某工廠生產線所生產的產品</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b="1" dirty="0" smtClean="0"/>
              <a:t>      </a:t>
            </a:r>
            <a:endParaRPr lang="zh-TW" altLang="zh-TW" b="1" dirty="0" smtClean="0"/>
          </a:p>
          <a:p>
            <a:pPr>
              <a:buNone/>
            </a:pPr>
            <a:endParaRPr lang="zh-TW" altLang="zh-TW" dirty="0" smtClean="0"/>
          </a:p>
          <a:p>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40</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簡單隨機抽樣一般可採用</a:t>
            </a:r>
            <a:r>
              <a:rPr lang="zh-TW" altLang="zh-TW" sz="2800" b="1" dirty="0" smtClean="0">
                <a:solidFill>
                  <a:srgbClr val="C00000"/>
                </a:solidFill>
                <a:latin typeface="微軟正黑體" panose="020B0604030504040204" pitchFamily="34" charset="-120"/>
                <a:ea typeface="微軟正黑體" panose="020B0604030504040204" pitchFamily="34" charset="-120"/>
              </a:rPr>
              <a:t>擲硬幣、擲骰子、抽籤、查亂數表</a:t>
            </a:r>
            <a:r>
              <a:rPr lang="en-US" altLang="zh-TW" sz="2800" b="1" dirty="0" smtClean="0">
                <a:latin typeface="微軟正黑體" panose="020B0604030504040204" pitchFamily="34" charset="-120"/>
                <a:ea typeface="微軟正黑體" panose="020B0604030504040204" pitchFamily="34" charset="-120"/>
              </a:rPr>
              <a:t>(table of random numbers)</a:t>
            </a:r>
            <a:r>
              <a:rPr lang="zh-TW" altLang="zh-TW" sz="2800" b="1" dirty="0" smtClean="0">
                <a:latin typeface="微軟正黑體" panose="020B0604030504040204" pitchFamily="34" charset="-120"/>
                <a:ea typeface="微軟正黑體" panose="020B0604030504040204" pitchFamily="34" charset="-120"/>
              </a:rPr>
              <a:t>等方法抽取樣本，在市場調查中，由於母體單位較多，前兩種方法較少採用，主要運用後兩種方法。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89" y="3573016"/>
            <a:ext cx="42767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41</a:t>
            </a:fld>
            <a:endParaRPr lang="zh-TW" altLang="en-US"/>
          </a:p>
        </p:txBody>
      </p:sp>
      <p:sp>
        <p:nvSpPr>
          <p:cNvPr id="2" name="標題 1"/>
          <p:cNvSpPr>
            <a:spLocks noGrp="1"/>
          </p:cNvSpPr>
          <p:nvPr>
            <p:ph type="title"/>
          </p:nvPr>
        </p:nvSpPr>
        <p:spPr/>
        <p:txBody>
          <a:bodyPr/>
          <a:lstStyle/>
          <a:p>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抽籤法</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就是給母體的</a:t>
            </a:r>
            <a:r>
              <a:rPr lang="zh-TW" altLang="zh-TW" sz="2800" b="1" dirty="0" smtClean="0">
                <a:solidFill>
                  <a:srgbClr val="C00000"/>
                </a:solidFill>
                <a:latin typeface="微軟正黑體" panose="020B0604030504040204" pitchFamily="34" charset="-120"/>
                <a:ea typeface="微軟正黑體" panose="020B0604030504040204" pitchFamily="34" charset="-120"/>
              </a:rPr>
              <a:t>每個單位</a:t>
            </a:r>
            <a:r>
              <a:rPr lang="zh-TW" altLang="en-US" sz="2800" b="1" dirty="0" smtClean="0">
                <a:latin typeface="微軟正黑體" panose="020B0604030504040204" pitchFamily="34" charset="-120"/>
                <a:ea typeface="微軟正黑體" panose="020B0604030504040204" pitchFamily="34" charset="-120"/>
              </a:rPr>
              <a:t>由</a:t>
            </a:r>
            <a:r>
              <a:rPr lang="en-US" altLang="zh-TW" sz="2800" b="1" dirty="0" smtClean="0">
                <a:latin typeface="微軟正黑體" panose="020B0604030504040204" pitchFamily="34" charset="-120"/>
                <a:ea typeface="微軟正黑體" panose="020B0604030504040204" pitchFamily="34" charset="-120"/>
              </a:rPr>
              <a:t>1</a:t>
            </a:r>
            <a:r>
              <a:rPr lang="zh-TW" altLang="en-US" sz="2800" b="1" dirty="0" smtClean="0">
                <a:latin typeface="微軟正黑體" panose="020B0604030504040204" pitchFamily="34" charset="-120"/>
                <a:ea typeface="微軟正黑體" panose="020B0604030504040204" pitchFamily="34" charset="-120"/>
              </a:rPr>
              <a:t>到</a:t>
            </a:r>
            <a:r>
              <a:rPr lang="en-US" altLang="zh-TW" sz="2800" b="1" dirty="0" smtClean="0">
                <a:latin typeface="微軟正黑體" panose="020B0604030504040204" pitchFamily="34" charset="-120"/>
                <a:ea typeface="微軟正黑體" panose="020B0604030504040204" pitchFamily="34" charset="-120"/>
              </a:rPr>
              <a:t>N</a:t>
            </a:r>
            <a:r>
              <a:rPr lang="zh-TW" altLang="zh-TW" sz="2800" b="1" dirty="0" smtClean="0">
                <a:solidFill>
                  <a:srgbClr val="C00000"/>
                </a:solidFill>
                <a:latin typeface="微軟正黑體" panose="020B0604030504040204" pitchFamily="34" charset="-120"/>
                <a:ea typeface="微軟正黑體" panose="020B0604030504040204" pitchFamily="34" charset="-120"/>
              </a:rPr>
              <a:t>編號</a:t>
            </a:r>
            <a:r>
              <a:rPr lang="zh-TW" altLang="zh-TW" sz="2800" b="1" dirty="0" smtClean="0">
                <a:latin typeface="微軟正黑體" panose="020B0604030504040204" pitchFamily="34" charset="-120"/>
                <a:ea typeface="微軟正黑體" panose="020B0604030504040204" pitchFamily="34" charset="-120"/>
              </a:rPr>
              <a:t>，並做成</a:t>
            </a:r>
            <a:r>
              <a:rPr lang="zh-TW" altLang="zh-TW" sz="2800" b="1" dirty="0" smtClean="0">
                <a:solidFill>
                  <a:srgbClr val="C00000"/>
                </a:solidFill>
                <a:latin typeface="微軟正黑體" panose="020B0604030504040204" pitchFamily="34" charset="-120"/>
                <a:ea typeface="微軟正黑體" panose="020B0604030504040204" pitchFamily="34" charset="-120"/>
              </a:rPr>
              <a:t>號簽</a:t>
            </a:r>
            <a:r>
              <a:rPr lang="zh-TW" altLang="zh-TW" sz="2800" b="1" dirty="0" smtClean="0">
                <a:latin typeface="微軟正黑體" panose="020B0604030504040204" pitchFamily="34" charset="-120"/>
                <a:ea typeface="微軟正黑體" panose="020B0604030504040204" pitchFamily="34" charset="-120"/>
              </a:rPr>
              <a:t>，把號簽</a:t>
            </a:r>
            <a:r>
              <a:rPr lang="zh-TW" altLang="en-US" sz="2800" b="1" dirty="0" smtClean="0">
                <a:latin typeface="微軟正黑體" panose="020B0604030504040204" pitchFamily="34" charset="-120"/>
                <a:ea typeface="微軟正黑體" panose="020B0604030504040204" pitchFamily="34" charset="-120"/>
              </a:rPr>
              <a:t>放進箱中經完全攪拌</a:t>
            </a:r>
            <a:r>
              <a:rPr lang="zh-TW" altLang="zh-TW" sz="2800" b="1" dirty="0" smtClean="0">
                <a:latin typeface="微軟正黑體" panose="020B0604030504040204" pitchFamily="34" charset="-120"/>
                <a:ea typeface="微軟正黑體" panose="020B0604030504040204" pitchFamily="34" charset="-120"/>
              </a:rPr>
              <a:t>之後，抽取所需單位</a:t>
            </a:r>
            <a:r>
              <a:rPr lang="zh-TW" altLang="zh-TW" sz="2800" b="1" dirty="0">
                <a:latin typeface="微軟正黑體" panose="020B0604030504040204" pitchFamily="34" charset="-120"/>
                <a:ea typeface="微軟正黑體" panose="020B0604030504040204" pitchFamily="34" charset="-120"/>
              </a:rPr>
              <a:t>數</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直到預定的樣本數足夠為止</a:t>
            </a:r>
            <a:r>
              <a:rPr lang="zh-TW" altLang="zh-TW" sz="2800" b="1" dirty="0" smtClean="0">
                <a:latin typeface="微軟正黑體" panose="020B0604030504040204" pitchFamily="34" charset="-120"/>
                <a:ea typeface="微軟正黑體" panose="020B0604030504040204" pitchFamily="34" charset="-120"/>
              </a:rPr>
              <a:t>，然後，按照抽中的號碼，查對調查單位，加以登記。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140968"/>
            <a:ext cx="28765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42</a:t>
            </a:fld>
            <a:endParaRPr lang="zh-TW" altLang="en-US"/>
          </a:p>
        </p:txBody>
      </p:sp>
      <p:sp>
        <p:nvSpPr>
          <p:cNvPr id="2" name="標題 1"/>
          <p:cNvSpPr>
            <a:spLocks noGrp="1"/>
          </p:cNvSpPr>
          <p:nvPr>
            <p:ph type="title"/>
          </p:nvPr>
        </p:nvSpPr>
        <p:spPr/>
        <p:txBody>
          <a:bodyPr/>
          <a:lstStyle/>
          <a:p>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亂數表法</a:t>
            </a:r>
          </a:p>
        </p:txBody>
      </p:sp>
      <p:sp>
        <p:nvSpPr>
          <p:cNvPr id="5" name="內容版面配置區 4"/>
          <p:cNvSpPr>
            <a:spLocks noGrp="1"/>
          </p:cNvSpPr>
          <p:nvPr>
            <p:ph sz="quarter" idx="13"/>
          </p:nvPr>
        </p:nvSpPr>
        <p:spPr/>
        <p:txBody>
          <a:bodyPr/>
          <a:lstStyle/>
          <a:p>
            <a:r>
              <a:rPr lang="zh-TW" altLang="en-US" sz="2800" b="1" dirty="0" smtClean="0">
                <a:latin typeface="微軟正黑體" panose="020B0604030504040204" pitchFamily="34" charset="-120"/>
                <a:ea typeface="微軟正黑體" panose="020B0604030504040204" pitchFamily="34" charset="-120"/>
              </a:rPr>
              <a:t>在執行樣本挑選程序時，可利用</a:t>
            </a:r>
            <a:r>
              <a:rPr lang="zh-TW" altLang="en-US" sz="2800" b="1" dirty="0" smtClean="0">
                <a:solidFill>
                  <a:srgbClr val="C00000"/>
                </a:solidFill>
                <a:latin typeface="微軟正黑體" panose="020B0604030504040204" pitchFamily="34" charset="-120"/>
                <a:ea typeface="微軟正黑體" panose="020B0604030504040204" pitchFamily="34" charset="-120"/>
              </a:rPr>
              <a:t>電腦</a:t>
            </a:r>
            <a:r>
              <a:rPr lang="zh-TW" altLang="en-US" sz="2800" b="1" dirty="0" smtClean="0">
                <a:latin typeface="微軟正黑體" panose="020B0604030504040204" pitchFamily="34" charset="-120"/>
                <a:ea typeface="微軟正黑體" panose="020B0604030504040204" pitchFamily="34" charset="-120"/>
              </a:rPr>
              <a:t>來產生亂數，</a:t>
            </a:r>
            <a:r>
              <a:rPr lang="en-US" altLang="zh-TW" sz="2800" b="1" dirty="0" smtClean="0">
                <a:latin typeface="微軟正黑體" panose="020B0604030504040204" pitchFamily="34" charset="-120"/>
                <a:ea typeface="微軟正黑體" panose="020B0604030504040204" pitchFamily="34" charset="-120"/>
              </a:rPr>
              <a:t>Excel</a:t>
            </a:r>
            <a:r>
              <a:rPr lang="zh-TW" altLang="en-US" sz="2800" b="1" dirty="0" smtClean="0">
                <a:latin typeface="微軟正黑體" panose="020B0604030504040204" pitchFamily="34" charset="-120"/>
                <a:ea typeface="微軟正黑體" panose="020B0604030504040204" pitchFamily="34" charset="-120"/>
              </a:rPr>
              <a:t>有內建函數，可在工作表中產生亂數。</a:t>
            </a:r>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亂數表是將</a:t>
            </a:r>
            <a:r>
              <a:rPr lang="en-US" altLang="zh-TW" sz="2800" b="1" dirty="0" smtClean="0">
                <a:latin typeface="微軟正黑體" panose="020B0604030504040204" pitchFamily="34" charset="-120"/>
                <a:ea typeface="微軟正黑體" panose="020B0604030504040204" pitchFamily="34" charset="-120"/>
              </a:rPr>
              <a:t>0</a:t>
            </a:r>
            <a:r>
              <a:rPr lang="zh-TW" altLang="zh-TW" sz="2800" b="1" dirty="0" smtClean="0">
                <a:latin typeface="微軟正黑體" panose="020B0604030504040204" pitchFamily="34" charset="-120"/>
                <a:ea typeface="微軟正黑體" panose="020B0604030504040204" pitchFamily="34" charset="-120"/>
              </a:rPr>
              <a:t>到</a:t>
            </a:r>
            <a:r>
              <a:rPr lang="en-US" altLang="zh-TW" sz="2800" b="1" dirty="0" smtClean="0">
                <a:latin typeface="微軟正黑體" panose="020B0604030504040204" pitchFamily="34" charset="-120"/>
                <a:ea typeface="微軟正黑體" panose="020B0604030504040204" pitchFamily="34" charset="-120"/>
              </a:rPr>
              <a:t>9</a:t>
            </a:r>
            <a:r>
              <a:rPr lang="zh-TW" altLang="zh-TW" sz="2800" b="1" dirty="0" smtClean="0">
                <a:latin typeface="微軟正黑體" panose="020B0604030504040204" pitchFamily="34" charset="-120"/>
                <a:ea typeface="微軟正黑體" panose="020B0604030504040204" pitchFamily="34" charset="-120"/>
              </a:rPr>
              <a:t>十個數位用完全隨機順序排列編制而得的表。</a:t>
            </a:r>
            <a:endParaRPr lang="zh-TW" altLang="en-US" sz="2800" dirty="0" smtClean="0">
              <a:latin typeface="微軟正黑體" panose="020B0604030504040204" pitchFamily="34" charset="-120"/>
              <a:ea typeface="微軟正黑體" panose="020B0604030504040204" pitchFamily="34" charset="-120"/>
            </a:endParaRPr>
          </a:p>
          <a:p>
            <a:endParaRPr lang="zh-TW"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52592"/>
            <a:ext cx="5741620" cy="27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43</a:t>
            </a:fld>
            <a:endParaRPr lang="zh-TW" altLang="en-US"/>
          </a:p>
        </p:txBody>
      </p:sp>
      <p:sp>
        <p:nvSpPr>
          <p:cNvPr id="2" name="標題 1"/>
          <p:cNvSpPr>
            <a:spLocks noGrp="1"/>
          </p:cNvSpPr>
          <p:nvPr>
            <p:ph type="title"/>
          </p:nvPr>
        </p:nvSpPr>
        <p:spPr>
          <a:xfrm>
            <a:off x="251520" y="188640"/>
            <a:ext cx="8591550" cy="1066801"/>
          </a:xfrm>
        </p:spPr>
        <p:txBody>
          <a:bodyPr/>
          <a:lstStyle/>
          <a:p>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亂數表</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6" name="Picture 11"/>
          <p:cNvPicPr>
            <a:picLocks noChangeAspect="1" noChangeArrowheads="1"/>
          </p:cNvPicPr>
          <p:nvPr/>
        </p:nvPicPr>
        <p:blipFill>
          <a:blip r:embed="rId2" cstate="print"/>
          <a:srcRect/>
          <a:stretch>
            <a:fillRect/>
          </a:stretch>
        </p:blipFill>
        <p:spPr>
          <a:xfrm>
            <a:off x="1625600" y="1524000"/>
            <a:ext cx="6202363" cy="50323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44</a:t>
            </a:fld>
            <a:endParaRPr lang="zh-TW" altLang="en-US"/>
          </a:p>
        </p:txBody>
      </p:sp>
      <p:sp>
        <p:nvSpPr>
          <p:cNvPr id="2" name="標題 1"/>
          <p:cNvSpPr>
            <a:spLocks noGrp="1"/>
          </p:cNvSpPr>
          <p:nvPr>
            <p:ph type="title"/>
          </p:nvPr>
        </p:nvSpPr>
        <p:spPr/>
        <p:txBody>
          <a:bodyPr/>
          <a:lstStyle/>
          <a:p>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範例</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a:xfrm>
            <a:off x="323528" y="1600200"/>
            <a:ext cx="8442520" cy="4781128"/>
          </a:xfrm>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母體中有</a:t>
            </a:r>
            <a:r>
              <a:rPr lang="en-US" altLang="zh-TW" sz="2800" b="1" dirty="0" smtClean="0">
                <a:latin typeface="微軟正黑體" panose="020B0604030504040204" pitchFamily="34" charset="-120"/>
                <a:ea typeface="微軟正黑體" panose="020B0604030504040204" pitchFamily="34" charset="-120"/>
              </a:rPr>
              <a:t>N=2500</a:t>
            </a:r>
            <a:r>
              <a:rPr lang="zh-TW" altLang="en-US" sz="2800" b="1" dirty="0" smtClean="0">
                <a:latin typeface="微軟正黑體" panose="020B0604030504040204" pitchFamily="34" charset="-120"/>
                <a:ea typeface="微軟正黑體" panose="020B0604030504040204" pitchFamily="34" charset="-120"/>
              </a:rPr>
              <a:t>個人</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要抽出</a:t>
            </a:r>
            <a:r>
              <a:rPr lang="en-US" altLang="zh-TW" sz="2800" b="1" dirty="0" smtClean="0">
                <a:latin typeface="微軟正黑體" panose="020B0604030504040204" pitchFamily="34" charset="-120"/>
                <a:ea typeface="微軟正黑體" panose="020B0604030504040204" pitchFamily="34" charset="-120"/>
              </a:rPr>
              <a:t>n=30</a:t>
            </a:r>
            <a:r>
              <a:rPr lang="zh-TW" altLang="en-US" sz="2800" b="1" dirty="0" smtClean="0">
                <a:latin typeface="微軟正黑體" panose="020B0604030504040204" pitchFamily="34" charset="-120"/>
                <a:ea typeface="微軟正黑體" panose="020B0604030504040204" pitchFamily="34" charset="-120"/>
              </a:rPr>
              <a:t>個人做為樣本</a:t>
            </a:r>
            <a:endParaRPr lang="en-US" altLang="zh-TW" sz="2800" b="1" dirty="0" smtClean="0">
              <a:latin typeface="微軟正黑體" panose="020B0604030504040204" pitchFamily="34" charset="-120"/>
              <a:ea typeface="微軟正黑體" panose="020B0604030504040204" pitchFamily="34" charset="-120"/>
            </a:endParaRPr>
          </a:p>
          <a:p>
            <a:r>
              <a:rPr lang="en-US" altLang="zh-TW" sz="2800" b="1" dirty="0" smtClean="0">
                <a:latin typeface="微軟正黑體" panose="020B0604030504040204" pitchFamily="34" charset="-120"/>
                <a:ea typeface="微軟正黑體" panose="020B0604030504040204" pitchFamily="34" charset="-120"/>
              </a:rPr>
              <a:t>Table </a:t>
            </a:r>
            <a:r>
              <a:rPr lang="zh-TW" altLang="en-US" sz="2800" b="1" dirty="0" smtClean="0">
                <a:latin typeface="微軟正黑體" panose="020B0604030504040204" pitchFamily="34" charset="-120"/>
                <a:ea typeface="微軟正黑體" panose="020B0604030504040204" pitchFamily="34" charset="-120"/>
              </a:rPr>
              <a:t>第一列</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63271</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59986</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71744</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51102</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15141</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80714</a:t>
            </a:r>
          </a:p>
          <a:p>
            <a:pPr>
              <a:buNone/>
            </a:pPr>
            <a:r>
              <a:rPr lang="zh-TW" altLang="en-US" sz="2800" b="1" dirty="0" smtClean="0">
                <a:latin typeface="微軟正黑體" panose="020B0604030504040204" pitchFamily="34" charset="-120"/>
                <a:ea typeface="微軟正黑體" panose="020B0604030504040204" pitchFamily="34" charset="-120"/>
              </a:rPr>
              <a:t>   四位數一組</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6327</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1599</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8671</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7445</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1102</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1514</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1807 …</a:t>
            </a:r>
          </a:p>
          <a:p>
            <a:pPr>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solidFill>
                  <a:srgbClr val="C00000"/>
                </a:solidFill>
                <a:latin typeface="微軟正黑體" panose="020B0604030504040204" pitchFamily="34" charset="-120"/>
                <a:ea typeface="微軟正黑體" panose="020B0604030504040204" pitchFamily="34" charset="-120"/>
              </a:rPr>
              <a:t>X</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solidFill>
                  <a:srgbClr val="C00000"/>
                </a:solidFill>
                <a:latin typeface="微軟正黑體" panose="020B0604030504040204" pitchFamily="34" charset="-120"/>
                <a:ea typeface="微軟正黑體" panose="020B0604030504040204" pitchFamily="34" charset="-120"/>
              </a:rPr>
              <a:t>X   </a:t>
            </a:r>
            <a:r>
              <a:rPr lang="zh-TW" altLang="en-US" sz="2800" b="1" dirty="0" smtClean="0">
                <a:solidFill>
                  <a:srgbClr val="C00000"/>
                </a:solidFill>
                <a:latin typeface="微軟正黑體" panose="020B0604030504040204" pitchFamily="34" charset="-120"/>
                <a:ea typeface="微軟正黑體" panose="020B0604030504040204" pitchFamily="34" charset="-120"/>
              </a:rPr>
              <a:t>  </a:t>
            </a:r>
            <a:r>
              <a:rPr lang="en-US" altLang="zh-TW" sz="2800" b="1" dirty="0" smtClean="0">
                <a:solidFill>
                  <a:srgbClr val="C00000"/>
                </a:solidFill>
                <a:latin typeface="微軟正黑體" panose="020B0604030504040204" pitchFamily="34" charset="-120"/>
                <a:ea typeface="微軟正黑體" panose="020B0604030504040204" pitchFamily="34" charset="-120"/>
              </a:rPr>
              <a:t>   X</a:t>
            </a:r>
          </a:p>
          <a:p>
            <a:pPr>
              <a:buNone/>
            </a:pPr>
            <a:r>
              <a:rPr lang="en-US" altLang="zh-TW" sz="2800" b="1" dirty="0" smtClean="0">
                <a:solidFill>
                  <a:srgbClr val="C00000"/>
                </a:solidFill>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超過</a:t>
            </a:r>
            <a:r>
              <a:rPr lang="en-US" altLang="zh-TW" sz="2800" b="1" dirty="0" smtClean="0">
                <a:latin typeface="微軟正黑體" panose="020B0604030504040204" pitchFamily="34" charset="-120"/>
                <a:ea typeface="微軟正黑體" panose="020B0604030504040204" pitchFamily="34" charset="-120"/>
              </a:rPr>
              <a:t>2500</a:t>
            </a:r>
            <a:r>
              <a:rPr lang="zh-TW" altLang="en-US" sz="2800" b="1" dirty="0" smtClean="0">
                <a:latin typeface="微軟正黑體" panose="020B0604030504040204" pitchFamily="34" charset="-120"/>
                <a:ea typeface="微軟正黑體" panose="020B0604030504040204" pitchFamily="34" charset="-120"/>
              </a:rPr>
              <a:t>刪除不用</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1599</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1102</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1514</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1807 …</a:t>
            </a:r>
            <a:r>
              <a:rPr lang="zh-TW" altLang="en-US" sz="2800" b="1" dirty="0" smtClean="0">
                <a:latin typeface="微軟正黑體" panose="020B0604030504040204" pitchFamily="34" charset="-120"/>
                <a:ea typeface="微軟正黑體" panose="020B0604030504040204" pitchFamily="34" charset="-120"/>
              </a:rPr>
              <a:t>直到共得到</a:t>
            </a:r>
            <a:r>
              <a:rPr lang="en-US" altLang="zh-TW" sz="2800" b="1" dirty="0" smtClean="0">
                <a:latin typeface="微軟正黑體" panose="020B0604030504040204" pitchFamily="34" charset="-120"/>
                <a:ea typeface="微軟正黑體" panose="020B0604030504040204" pitchFamily="34" charset="-120"/>
              </a:rPr>
              <a:t>30</a:t>
            </a:r>
            <a:r>
              <a:rPr lang="zh-TW" altLang="en-US" sz="2800" b="1" dirty="0" smtClean="0">
                <a:latin typeface="微軟正黑體" panose="020B0604030504040204" pitchFamily="34" charset="-120"/>
                <a:ea typeface="微軟正黑體" panose="020B0604030504040204" pitchFamily="34" charset="-120"/>
              </a:rPr>
              <a:t>個為止</a:t>
            </a:r>
            <a:r>
              <a:rPr lang="en-US" altLang="zh-TW" sz="2800" b="1" dirty="0" smtClean="0">
                <a:latin typeface="微軟正黑體" panose="020B0604030504040204" pitchFamily="34" charset="-120"/>
                <a:ea typeface="微軟正黑體" panose="020B0604030504040204" pitchFamily="34" charset="-120"/>
              </a:rPr>
              <a:t>, </a:t>
            </a:r>
          </a:p>
          <a:p>
            <a:pPr>
              <a:buNone/>
            </a:pPr>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若有重複則跳過</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zh-TW" altLang="en-US" dirty="0"/>
          </a:p>
        </p:txBody>
      </p:sp>
      <p:cxnSp>
        <p:nvCxnSpPr>
          <p:cNvPr id="7" name="直線接點 6"/>
          <p:cNvCxnSpPr/>
          <p:nvPr/>
        </p:nvCxnSpPr>
        <p:spPr>
          <a:xfrm>
            <a:off x="768192" y="3068960"/>
            <a:ext cx="7200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691680" y="3068960"/>
            <a:ext cx="7920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627784" y="3071462"/>
            <a:ext cx="86409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63063" y="3071462"/>
            <a:ext cx="7920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4572000" y="3071462"/>
            <a:ext cx="7200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08104" y="3082672"/>
            <a:ext cx="7200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6326832" y="3082672"/>
            <a:ext cx="86409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45</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簡單隨機抽樣的</a:t>
            </a:r>
            <a:r>
              <a:rPr lang="zh-TW" altLang="zh-TW" sz="2800" b="1" dirty="0" smtClean="0">
                <a:solidFill>
                  <a:srgbClr val="C00000"/>
                </a:solidFill>
                <a:latin typeface="微軟正黑體" panose="020B0604030504040204" pitchFamily="34" charset="-120"/>
                <a:ea typeface="微軟正黑體" panose="020B0604030504040204" pitchFamily="34" charset="-120"/>
              </a:rPr>
              <a:t>優點</a:t>
            </a:r>
            <a:r>
              <a:rPr lang="zh-TW" altLang="zh-TW" sz="2800" b="1" dirty="0" smtClean="0">
                <a:latin typeface="微軟正黑體" panose="020B0604030504040204" pitchFamily="34" charset="-120"/>
                <a:ea typeface="微軟正黑體" panose="020B0604030504040204" pitchFamily="34" charset="-120"/>
              </a:rPr>
              <a:t>是：</a:t>
            </a:r>
            <a:br>
              <a:rPr lang="zh-TW" altLang="zh-TW" sz="2800" b="1" dirty="0" smtClean="0">
                <a:latin typeface="微軟正黑體" panose="020B0604030504040204" pitchFamily="34" charset="-120"/>
                <a:ea typeface="微軟正黑體" panose="020B0604030504040204" pitchFamily="34" charset="-120"/>
              </a:rPr>
            </a:br>
            <a:r>
              <a:rPr lang="zh-TW" altLang="zh-TW" sz="2800" b="1" dirty="0" smtClean="0">
                <a:latin typeface="微軟正黑體" panose="020B0604030504040204" pitchFamily="34" charset="-120"/>
                <a:ea typeface="微軟正黑體" panose="020B0604030504040204" pitchFamily="34" charset="-120"/>
              </a:rPr>
              <a:t>方法</a:t>
            </a:r>
            <a:r>
              <a:rPr lang="zh-TW" altLang="zh-TW" sz="2800" b="1" dirty="0" smtClean="0">
                <a:solidFill>
                  <a:srgbClr val="C00000"/>
                </a:solidFill>
                <a:latin typeface="微軟正黑體" panose="020B0604030504040204" pitchFamily="34" charset="-120"/>
                <a:ea typeface="微軟正黑體" panose="020B0604030504040204" pitchFamily="34" charset="-120"/>
              </a:rPr>
              <a:t>簡單</a:t>
            </a:r>
            <a:r>
              <a:rPr lang="zh-TW" altLang="zh-TW" sz="2800" b="1" dirty="0" smtClean="0">
                <a:latin typeface="微軟正黑體" panose="020B0604030504040204" pitchFamily="34" charset="-120"/>
                <a:ea typeface="微軟正黑體" panose="020B0604030504040204" pitchFamily="34" charset="-120"/>
              </a:rPr>
              <a:t>直觀，當母體名單完整時，可直接從中隨機抽取樣本，由於抽取機率相同，計算</a:t>
            </a:r>
            <a:r>
              <a:rPr lang="zh-TW" altLang="zh-TW" sz="2800" b="1" dirty="0" smtClean="0">
                <a:solidFill>
                  <a:srgbClr val="C00000"/>
                </a:solidFill>
                <a:latin typeface="微軟正黑體" panose="020B0604030504040204" pitchFamily="34" charset="-120"/>
                <a:ea typeface="微軟正黑體" panose="020B0604030504040204" pitchFamily="34" charset="-120"/>
              </a:rPr>
              <a:t>抽樣誤差</a:t>
            </a:r>
            <a:r>
              <a:rPr lang="zh-TW" altLang="zh-TW" sz="2800" b="1" dirty="0" smtClean="0">
                <a:latin typeface="微軟正黑體" panose="020B0604030504040204" pitchFamily="34" charset="-120"/>
                <a:ea typeface="微軟正黑體" panose="020B0604030504040204" pitchFamily="34" charset="-120"/>
              </a:rPr>
              <a:t>及對母體參數加以</a:t>
            </a:r>
            <a:r>
              <a:rPr lang="zh-TW" altLang="zh-TW" sz="2800" b="1" dirty="0" smtClean="0">
                <a:solidFill>
                  <a:srgbClr val="C00000"/>
                </a:solidFill>
                <a:latin typeface="微軟正黑體" panose="020B0604030504040204" pitchFamily="34" charset="-120"/>
                <a:ea typeface="微軟正黑體" panose="020B0604030504040204" pitchFamily="34" charset="-120"/>
              </a:rPr>
              <a:t>推斷</a:t>
            </a:r>
            <a:r>
              <a:rPr lang="zh-TW" altLang="zh-TW" sz="2800" b="1" dirty="0" smtClean="0">
                <a:latin typeface="微軟正黑體" panose="020B0604030504040204" pitchFamily="34" charset="-120"/>
                <a:ea typeface="微軟正黑體" panose="020B0604030504040204" pitchFamily="34" charset="-120"/>
              </a:rPr>
              <a:t>比較方便。 </a:t>
            </a:r>
          </a:p>
          <a:p>
            <a:endParaRPr lang="zh-TW"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46</a:t>
            </a:fld>
            <a:endParaRPr lang="zh-TW" altLang="en-US"/>
          </a:p>
        </p:txBody>
      </p:sp>
      <p:sp>
        <p:nvSpPr>
          <p:cNvPr id="2" name="標題 1"/>
          <p:cNvSpPr>
            <a:spLocks noGrp="1"/>
          </p:cNvSpPr>
          <p:nvPr>
            <p:ph type="title"/>
          </p:nvPr>
        </p:nvSpPr>
        <p:spPr/>
        <p:txBody>
          <a:bodyPr>
            <a:normAutofit/>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7.2.2</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系統抽樣 </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系統抽樣</a:t>
            </a:r>
            <a:r>
              <a:rPr lang="en-US" altLang="zh-TW" sz="2800" b="1" dirty="0" smtClean="0">
                <a:latin typeface="微軟正黑體" panose="020B0604030504040204" pitchFamily="34" charset="-120"/>
                <a:ea typeface="微軟正黑體" panose="020B0604030504040204" pitchFamily="34" charset="-120"/>
              </a:rPr>
              <a:t>(systematic sampling)</a:t>
            </a:r>
            <a:r>
              <a:rPr lang="zh-TW" altLang="zh-TW" sz="2800" b="1" dirty="0" smtClean="0">
                <a:latin typeface="微軟正黑體" panose="020B0604030504040204" pitchFamily="34" charset="-120"/>
                <a:ea typeface="微軟正黑體" panose="020B0604030504040204" pitchFamily="34" charset="-120"/>
              </a:rPr>
              <a:t>又稱</a:t>
            </a:r>
            <a:r>
              <a:rPr lang="zh-TW" altLang="zh-TW" sz="2800" b="1" u="sng" dirty="0" smtClean="0">
                <a:latin typeface="微軟正黑體" panose="020B0604030504040204" pitchFamily="34" charset="-120"/>
                <a:ea typeface="微軟正黑體" panose="020B0604030504040204" pitchFamily="34" charset="-120"/>
              </a:rPr>
              <a:t>等距抽樣</a:t>
            </a:r>
            <a:r>
              <a:rPr lang="zh-TW" altLang="zh-TW" sz="2800" b="1" dirty="0" smtClean="0">
                <a:latin typeface="微軟正黑體" panose="020B0604030504040204" pitchFamily="34" charset="-120"/>
                <a:ea typeface="微軟正黑體" panose="020B0604030504040204" pitchFamily="34" charset="-120"/>
              </a:rPr>
              <a:t>，就是先將母體各單位</a:t>
            </a:r>
            <a:r>
              <a:rPr lang="zh-TW" altLang="zh-TW" sz="2800" b="1" dirty="0" smtClean="0">
                <a:solidFill>
                  <a:srgbClr val="C00000"/>
                </a:solidFill>
                <a:latin typeface="微軟正黑體" panose="020B0604030504040204" pitchFamily="34" charset="-120"/>
                <a:ea typeface="微軟正黑體" panose="020B0604030504040204" pitchFamily="34" charset="-120"/>
              </a:rPr>
              <a:t>按一定順序排列起來</a:t>
            </a:r>
            <a:r>
              <a:rPr lang="zh-TW" altLang="zh-TW" sz="2800" b="1" dirty="0" smtClean="0">
                <a:latin typeface="微軟正黑體" panose="020B0604030504040204" pitchFamily="34" charset="-120"/>
                <a:ea typeface="微軟正黑體" panose="020B0604030504040204" pitchFamily="34" charset="-120"/>
              </a:rPr>
              <a:t>，然後按</a:t>
            </a:r>
            <a:r>
              <a:rPr lang="zh-TW" altLang="zh-TW" sz="2800" b="1" dirty="0" smtClean="0">
                <a:solidFill>
                  <a:srgbClr val="C00000"/>
                </a:solidFill>
                <a:latin typeface="微軟正黑體" panose="020B0604030504040204" pitchFamily="34" charset="-120"/>
                <a:ea typeface="微軟正黑體" panose="020B0604030504040204" pitchFamily="34" charset="-120"/>
              </a:rPr>
              <a:t>一定間隔</a:t>
            </a:r>
            <a:r>
              <a:rPr lang="zh-TW" altLang="zh-TW" sz="2800" b="1" dirty="0" smtClean="0">
                <a:latin typeface="微軟正黑體" panose="020B0604030504040204" pitchFamily="34" charset="-120"/>
                <a:ea typeface="微軟正黑體" panose="020B0604030504040204" pitchFamily="34" charset="-120"/>
              </a:rPr>
              <a:t>來抽取樣本單位。</a:t>
            </a:r>
          </a:p>
          <a:p>
            <a:r>
              <a:rPr lang="zh-TW" altLang="zh-TW" sz="2800" b="1" dirty="0" smtClean="0">
                <a:latin typeface="微軟正黑體" panose="020B0604030504040204" pitchFamily="34" charset="-120"/>
                <a:ea typeface="微軟正黑體" panose="020B0604030504040204" pitchFamily="34" charset="-120"/>
              </a:rPr>
              <a:t>單位順序的排列方式有兩種：一種是排列順序</a:t>
            </a:r>
            <a:r>
              <a:rPr lang="zh-TW" altLang="zh-TW" sz="2800" b="1" dirty="0" smtClean="0">
                <a:solidFill>
                  <a:srgbClr val="C00000"/>
                </a:solidFill>
                <a:latin typeface="微軟正黑體" panose="020B0604030504040204" pitchFamily="34" charset="-120"/>
                <a:ea typeface="微軟正黑體" panose="020B0604030504040204" pitchFamily="34" charset="-120"/>
              </a:rPr>
              <a:t>與調查專案無關</a:t>
            </a:r>
            <a:r>
              <a:rPr lang="zh-TW" altLang="zh-TW" sz="2800" b="1" dirty="0" smtClean="0">
                <a:latin typeface="微軟正黑體" panose="020B0604030504040204" pitchFamily="34" charset="-120"/>
                <a:ea typeface="微軟正黑體" panose="020B0604030504040204" pitchFamily="34" charset="-120"/>
              </a:rPr>
              <a:t>。例如，在住戶調查時，選擇住戶可以按住戶所在街區的門牌號碼排序，然後每隔若干個號碼抽選一戶進行調查；另一種是按</a:t>
            </a:r>
            <a:r>
              <a:rPr lang="zh-TW" altLang="zh-TW" sz="2800" b="1" dirty="0" smtClean="0">
                <a:solidFill>
                  <a:srgbClr val="C00000"/>
                </a:solidFill>
                <a:latin typeface="微軟正黑體" panose="020B0604030504040204" pitchFamily="34" charset="-120"/>
                <a:ea typeface="微軟正黑體" panose="020B0604030504040204" pitchFamily="34" charset="-120"/>
              </a:rPr>
              <a:t>與調查專案有關標誌排序</a:t>
            </a:r>
            <a:r>
              <a:rPr lang="zh-TW" altLang="zh-TW" sz="2800" b="1" dirty="0" smtClean="0">
                <a:latin typeface="微軟正黑體" panose="020B0604030504040204" pitchFamily="34" charset="-120"/>
                <a:ea typeface="微軟正黑體" panose="020B0604030504040204" pitchFamily="34" charset="-120"/>
              </a:rPr>
              <a:t>。例如，住戶調查時，可按住戶平均月收入排序，再進行抽選。  </a:t>
            </a:r>
          </a:p>
          <a:p>
            <a:endParaRPr lang="zh-TW"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47</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在排序的基礎上，還要計算抽樣</a:t>
            </a:r>
            <a:r>
              <a:rPr lang="zh-TW" altLang="zh-TW" sz="2800" b="1" dirty="0" smtClean="0">
                <a:solidFill>
                  <a:srgbClr val="C00000"/>
                </a:solidFill>
                <a:latin typeface="微軟正黑體" panose="020B0604030504040204" pitchFamily="34" charset="-120"/>
                <a:ea typeface="微軟正黑體" panose="020B0604030504040204" pitchFamily="34" charset="-120"/>
              </a:rPr>
              <a:t>距離</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zh-TW" sz="2800" b="1" dirty="0" smtClean="0">
                <a:solidFill>
                  <a:srgbClr val="C00000"/>
                </a:solidFill>
                <a:latin typeface="微軟正黑體" panose="020B0604030504040204" pitchFamily="34" charset="-120"/>
                <a:ea typeface="微軟正黑體" panose="020B0604030504040204" pitchFamily="34" charset="-120"/>
              </a:rPr>
              <a:t>間隔</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，計算公式為：</a:t>
            </a:r>
            <a:r>
              <a:rPr lang="zh-TW" altLang="zh-TW" sz="2800" b="1" dirty="0" smtClean="0">
                <a:solidFill>
                  <a:srgbClr val="C00000"/>
                </a:solidFill>
                <a:latin typeface="微軟正黑體" panose="020B0604030504040204" pitchFamily="34" charset="-120"/>
                <a:ea typeface="微軟正黑體" panose="020B0604030504040204" pitchFamily="34" charset="-120"/>
              </a:rPr>
              <a:t>抽樣距離 </a:t>
            </a:r>
            <a:r>
              <a:rPr lang="en-US" altLang="zh-TW" sz="2800" b="1" dirty="0" smtClean="0">
                <a:solidFill>
                  <a:srgbClr val="C00000"/>
                </a:solidFill>
                <a:latin typeface="微軟正黑體" panose="020B0604030504040204" pitchFamily="34" charset="-120"/>
                <a:ea typeface="微軟正黑體" panose="020B0604030504040204" pitchFamily="34" charset="-120"/>
              </a:rPr>
              <a:t>k</a:t>
            </a:r>
            <a:r>
              <a:rPr lang="zh-TW" altLang="zh-TW" sz="2800" b="1" dirty="0" smtClean="0">
                <a:solidFill>
                  <a:srgbClr val="C00000"/>
                </a:solidFill>
                <a:latin typeface="微軟正黑體" panose="020B0604030504040204" pitchFamily="34" charset="-120"/>
                <a:ea typeface="微軟正黑體" panose="020B0604030504040204" pitchFamily="34" charset="-120"/>
              </a:rPr>
              <a:t>=N/n</a:t>
            </a:r>
          </a:p>
          <a:p>
            <a:r>
              <a:rPr lang="zh-TW" altLang="zh-TW" sz="2800" b="1" dirty="0" smtClean="0">
                <a:latin typeface="微軟正黑體" panose="020B0604030504040204" pitchFamily="34" charset="-120"/>
                <a:ea typeface="微軟正黑體" panose="020B0604030504040204" pitchFamily="34" charset="-120"/>
              </a:rPr>
              <a:t>確定抽選距離之後，可以從</a:t>
            </a:r>
            <a:r>
              <a:rPr lang="zh-TW" altLang="zh-TW" sz="2800" b="1" dirty="0" smtClean="0">
                <a:solidFill>
                  <a:srgbClr val="C00000"/>
                </a:solidFill>
                <a:latin typeface="微軟正黑體" panose="020B0604030504040204" pitchFamily="34" charset="-120"/>
                <a:ea typeface="微軟正黑體" panose="020B0604030504040204" pitchFamily="34" charset="-120"/>
              </a:rPr>
              <a:t>第一段距離中</a:t>
            </a:r>
            <a:r>
              <a:rPr lang="zh-TW" altLang="zh-TW" sz="2800" b="1" dirty="0" smtClean="0">
                <a:latin typeface="微軟正黑體" panose="020B0604030504040204" pitchFamily="34" charset="-120"/>
                <a:ea typeface="微軟正黑體" panose="020B0604030504040204" pitchFamily="34" charset="-120"/>
              </a:rPr>
              <a:t>隨機地抽取</a:t>
            </a:r>
            <a:r>
              <a:rPr lang="zh-TW" altLang="zh-TW" sz="2800" b="1" dirty="0" smtClean="0">
                <a:solidFill>
                  <a:srgbClr val="C00000"/>
                </a:solidFill>
                <a:latin typeface="微軟正黑體" panose="020B0604030504040204" pitchFamily="34" charset="-120"/>
                <a:ea typeface="微軟正黑體" panose="020B0604030504040204" pitchFamily="34" charset="-120"/>
              </a:rPr>
              <a:t>第一個單位</a:t>
            </a:r>
            <a:r>
              <a:rPr lang="zh-TW" altLang="zh-TW" sz="2800" b="1" dirty="0" smtClean="0">
                <a:latin typeface="微軟正黑體" panose="020B0604030504040204" pitchFamily="34" charset="-120"/>
                <a:ea typeface="微軟正黑體" panose="020B0604030504040204" pitchFamily="34" charset="-120"/>
              </a:rPr>
              <a:t>，也可以從</a:t>
            </a:r>
            <a:r>
              <a:rPr lang="zh-TW" altLang="zh-TW" sz="2800" b="1" dirty="0" smtClean="0">
                <a:solidFill>
                  <a:srgbClr val="C00000"/>
                </a:solidFill>
                <a:latin typeface="微軟正黑體" panose="020B0604030504040204" pitchFamily="34" charset="-120"/>
                <a:ea typeface="微軟正黑體" panose="020B0604030504040204" pitchFamily="34" charset="-120"/>
              </a:rPr>
              <a:t>任何一段的隨機位置</a:t>
            </a:r>
            <a:r>
              <a:rPr lang="zh-TW" altLang="zh-TW" sz="2800" b="1" dirty="0" smtClean="0">
                <a:latin typeface="微軟正黑體" panose="020B0604030504040204" pitchFamily="34" charset="-120"/>
                <a:ea typeface="微軟正黑體" panose="020B0604030504040204" pitchFamily="34" charset="-120"/>
              </a:rPr>
              <a:t>開始，</a:t>
            </a:r>
            <a:r>
              <a:rPr lang="zh-TW" altLang="en-US" sz="2800" b="1" dirty="0" smtClean="0">
                <a:latin typeface="微軟正黑體" panose="020B0604030504040204" pitchFamily="34" charset="-120"/>
                <a:ea typeface="微軟正黑體" panose="020B0604030504040204" pitchFamily="34" charset="-120"/>
              </a:rPr>
              <a:t>每隔</a:t>
            </a:r>
            <a:r>
              <a:rPr lang="en-US" altLang="zh-TW" sz="2800" b="1" dirty="0" smtClean="0">
                <a:latin typeface="微軟正黑體" panose="020B0604030504040204" pitchFamily="34" charset="-120"/>
                <a:ea typeface="微軟正黑體" panose="020B0604030504040204" pitchFamily="34" charset="-120"/>
              </a:rPr>
              <a:t>k</a:t>
            </a:r>
            <a:r>
              <a:rPr lang="zh-TW" altLang="en-US" sz="2800" b="1" dirty="0" smtClean="0">
                <a:latin typeface="微軟正黑體" panose="020B0604030504040204" pitchFamily="34" charset="-120"/>
                <a:ea typeface="微軟正黑體" panose="020B0604030504040204" pitchFamily="34" charset="-120"/>
              </a:rPr>
              <a:t>個抽一個</a:t>
            </a:r>
            <a:r>
              <a:rPr lang="zh-TW" altLang="zh-TW" sz="2800" b="1" dirty="0" smtClean="0">
                <a:latin typeface="微軟正黑體" panose="020B0604030504040204" pitchFamily="34" charset="-120"/>
                <a:ea typeface="微軟正黑體" panose="020B0604030504040204" pitchFamily="34" charset="-120"/>
              </a:rPr>
              <a:t>，直到抽足為止。 </a:t>
            </a:r>
            <a:endParaRPr lang="zh-TW" altLang="zh-TW" sz="2800" b="1" dirty="0">
              <a:latin typeface="微軟正黑體" panose="020B0604030504040204" pitchFamily="34" charset="-120"/>
              <a:ea typeface="微軟正黑體" panose="020B0604030504040204" pitchFamily="34" charset="-12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861048"/>
            <a:ext cx="504056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6804248" y="5764614"/>
            <a:ext cx="2010487"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每隔</a:t>
            </a:r>
            <a:r>
              <a:rPr lang="en-US" altLang="zh-TW" b="1" dirty="0" smtClean="0">
                <a:latin typeface="微軟正黑體" panose="020B0604030504040204" pitchFamily="34" charset="-120"/>
                <a:ea typeface="微軟正黑體" panose="020B0604030504040204" pitchFamily="34" charset="-120"/>
              </a:rPr>
              <a:t>k=3</a:t>
            </a:r>
            <a:r>
              <a:rPr lang="zh-TW" altLang="en-US" b="1" dirty="0" smtClean="0">
                <a:latin typeface="微軟正黑體" panose="020B0604030504040204" pitchFamily="34" charset="-120"/>
                <a:ea typeface="微軟正黑體" panose="020B0604030504040204" pitchFamily="34" charset="-120"/>
              </a:rPr>
              <a:t>個</a:t>
            </a:r>
            <a:r>
              <a:rPr lang="zh-TW" altLang="en-US" b="1" dirty="0">
                <a:latin typeface="微軟正黑體" panose="020B0604030504040204" pitchFamily="34" charset="-120"/>
                <a:ea typeface="微軟正黑體" panose="020B0604030504040204" pitchFamily="34" charset="-120"/>
              </a:rPr>
              <a:t>抽一個</a:t>
            </a:r>
            <a:endParaRPr lang="zh-TW" altLang="en-US"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24980"/>
            <a:ext cx="2146300"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48</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lnSpcReduction="10000"/>
          </a:bodyPr>
          <a:lstStyle/>
          <a:p>
            <a:r>
              <a:rPr lang="zh-TW" altLang="zh-TW" sz="2800" b="1" dirty="0" smtClean="0">
                <a:latin typeface="微軟正黑體" panose="020B0604030504040204" pitchFamily="34" charset="-120"/>
                <a:ea typeface="微軟正黑體" panose="020B0604030504040204" pitchFamily="34" charset="-120"/>
              </a:rPr>
              <a:t>例如，</a:t>
            </a:r>
            <a:r>
              <a:rPr lang="zh-TW" altLang="en-US" sz="2800" b="1" dirty="0">
                <a:latin typeface="微軟正黑體" panose="020B0604030504040204" pitchFamily="34" charset="-120"/>
                <a:ea typeface="微軟正黑體" panose="020B0604030504040204" pitchFamily="34" charset="-120"/>
              </a:rPr>
              <a:t>雜誌</a:t>
            </a:r>
            <a:r>
              <a:rPr lang="zh-TW" altLang="en-US" sz="2800" b="1" dirty="0" smtClean="0">
                <a:latin typeface="微軟正黑體" panose="020B0604030504040204" pitchFamily="34" charset="-120"/>
                <a:ea typeface="微軟正黑體" panose="020B0604030504040204" pitchFamily="34" charset="-120"/>
              </a:rPr>
              <a:t>出版商要知道讀者喜歡</a:t>
            </a:r>
            <a:r>
              <a:rPr lang="zh-TW" altLang="en-US" sz="2800" b="1" dirty="0" smtClean="0">
                <a:solidFill>
                  <a:srgbClr val="00B050"/>
                </a:solidFill>
                <a:latin typeface="微軟正黑體" panose="020B0604030504040204" pitchFamily="34" charset="-120"/>
                <a:ea typeface="微軟正黑體" panose="020B0604030504040204" pitchFamily="34" charset="-120"/>
              </a:rPr>
              <a:t>綠色</a:t>
            </a:r>
            <a:r>
              <a:rPr lang="zh-TW" altLang="en-US" sz="2800" b="1" dirty="0" smtClean="0">
                <a:latin typeface="微軟正黑體" panose="020B0604030504040204" pitchFamily="34" charset="-120"/>
                <a:ea typeface="微軟正黑體" panose="020B0604030504040204" pitchFamily="34" charset="-120"/>
              </a:rPr>
              <a:t>或</a:t>
            </a:r>
            <a:r>
              <a:rPr lang="zh-TW" altLang="en-US" sz="2800" b="1" dirty="0" smtClean="0">
                <a:solidFill>
                  <a:srgbClr val="FF0066"/>
                </a:solidFill>
                <a:latin typeface="微軟正黑體" panose="020B0604030504040204" pitchFamily="34" charset="-120"/>
                <a:ea typeface="微軟正黑體" panose="020B0604030504040204" pitchFamily="34" charset="-120"/>
              </a:rPr>
              <a:t>粉紅色</a:t>
            </a:r>
            <a:r>
              <a:rPr lang="zh-TW" altLang="en-US" sz="2800" b="1" dirty="0" smtClean="0">
                <a:solidFill>
                  <a:schemeClr val="tx1"/>
                </a:solidFill>
                <a:latin typeface="微軟正黑體" panose="020B0604030504040204" pitchFamily="34" charset="-120"/>
                <a:ea typeface="微軟正黑體" panose="020B0604030504040204" pitchFamily="34" charset="-120"/>
              </a:rPr>
              <a:t>封面</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有</a:t>
            </a:r>
            <a:r>
              <a:rPr lang="en-US" altLang="zh-TW" sz="2800" b="1" dirty="0" smtClean="0">
                <a:latin typeface="微軟正黑體" panose="020B0604030504040204" pitchFamily="34" charset="-120"/>
                <a:ea typeface="微軟正黑體" panose="020B0604030504040204" pitchFamily="34" charset="-120"/>
              </a:rPr>
              <a:t>50000</a:t>
            </a:r>
            <a:r>
              <a:rPr lang="zh-TW" altLang="en-US" sz="2800" b="1" dirty="0" smtClean="0">
                <a:latin typeface="微軟正黑體" panose="020B0604030504040204" pitchFamily="34" charset="-120"/>
                <a:ea typeface="微軟正黑體" panose="020B0604030504040204" pitchFamily="34" charset="-120"/>
              </a:rPr>
              <a:t>個訂閱者</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要抽出</a:t>
            </a:r>
            <a:r>
              <a:rPr lang="en-US" altLang="zh-TW" sz="2800" b="1" dirty="0" smtClean="0">
                <a:latin typeface="微軟正黑體" panose="020B0604030504040204" pitchFamily="34" charset="-120"/>
                <a:ea typeface="微軟正黑體" panose="020B0604030504040204" pitchFamily="34" charset="-120"/>
              </a:rPr>
              <a:t>1000</a:t>
            </a:r>
            <a:r>
              <a:rPr lang="zh-TW" altLang="en-US" sz="2800" b="1" dirty="0" smtClean="0">
                <a:latin typeface="微軟正黑體" panose="020B0604030504040204" pitchFamily="34" charset="-120"/>
                <a:ea typeface="微軟正黑體" panose="020B0604030504040204" pitchFamily="34" charset="-120"/>
              </a:rPr>
              <a:t>人</a:t>
            </a:r>
            <a:r>
              <a:rPr lang="zh-TW" altLang="zh-TW" sz="2800" b="1" dirty="0" smtClean="0">
                <a:latin typeface="微軟正黑體" panose="020B0604030504040204" pitchFamily="34" charset="-120"/>
                <a:ea typeface="微軟正黑體" panose="020B0604030504040204" pitchFamily="34" charset="-120"/>
              </a:rPr>
              <a:t>進行調查，可以利用</a:t>
            </a:r>
            <a:r>
              <a:rPr lang="zh-TW" altLang="en-US" sz="2800" b="1" dirty="0" smtClean="0">
                <a:latin typeface="微軟正黑體" panose="020B0604030504040204" pitchFamily="34" charset="-120"/>
                <a:ea typeface="微軟正黑體" panose="020B0604030504040204" pitchFamily="34" charset="-120"/>
              </a:rPr>
              <a:t>訂閱者</a:t>
            </a:r>
            <a:r>
              <a:rPr lang="zh-TW" altLang="zh-TW" sz="2800" b="1" dirty="0" smtClean="0">
                <a:latin typeface="微軟正黑體" panose="020B0604030504040204" pitchFamily="34" charset="-120"/>
                <a:ea typeface="微軟正黑體" panose="020B0604030504040204" pitchFamily="34" charset="-120"/>
              </a:rPr>
              <a:t>現有名冊按順序編號排序，從第</a:t>
            </a:r>
            <a:r>
              <a:rPr lang="en-US" altLang="zh-TW" sz="2800" b="1" dirty="0" smtClean="0">
                <a:latin typeface="微軟正黑體" panose="020B0604030504040204" pitchFamily="34" charset="-120"/>
                <a:ea typeface="微軟正黑體" panose="020B0604030504040204" pitchFamily="34" charset="-120"/>
              </a:rPr>
              <a:t>00001</a:t>
            </a:r>
            <a:r>
              <a:rPr lang="zh-TW" altLang="zh-TW" sz="2800" b="1" dirty="0" smtClean="0">
                <a:latin typeface="微軟正黑體" panose="020B0604030504040204" pitchFamily="34" charset="-120"/>
                <a:ea typeface="微軟正黑體" panose="020B0604030504040204" pitchFamily="34" charset="-120"/>
              </a:rPr>
              <a:t>號編至</a:t>
            </a:r>
            <a:r>
              <a:rPr lang="en-US" altLang="zh-TW" sz="2800" b="1" dirty="0" smtClean="0">
                <a:latin typeface="微軟正黑體" panose="020B0604030504040204" pitchFamily="34" charset="-120"/>
                <a:ea typeface="微軟正黑體" panose="020B0604030504040204" pitchFamily="34" charset="-120"/>
              </a:rPr>
              <a:t>50000</a:t>
            </a:r>
            <a:r>
              <a:rPr lang="zh-TW" altLang="zh-TW" sz="2800" b="1" dirty="0" smtClean="0">
                <a:latin typeface="微軟正黑體" panose="020B0604030504040204" pitchFamily="34" charset="-120"/>
                <a:ea typeface="微軟正黑體" panose="020B0604030504040204" pitchFamily="34" charset="-120"/>
              </a:rPr>
              <a:t>號。 </a:t>
            </a:r>
          </a:p>
          <a:p>
            <a:r>
              <a:rPr lang="zh-TW" altLang="zh-TW" sz="2800" b="1" dirty="0" smtClean="0">
                <a:latin typeface="微軟正黑體" panose="020B0604030504040204" pitchFamily="34" charset="-120"/>
                <a:ea typeface="微軟正黑體" panose="020B0604030504040204" pitchFamily="34" charset="-120"/>
              </a:rPr>
              <a:t>抽選距離 </a:t>
            </a:r>
            <a:r>
              <a:rPr lang="zh-TW" altLang="zh-TW" sz="2800" b="1" dirty="0" smtClean="0">
                <a:latin typeface="微軟正黑體" panose="020B0604030504040204" pitchFamily="34" charset="-120"/>
                <a:ea typeface="微軟正黑體" panose="020B0604030504040204" pitchFamily="34" charset="-120"/>
                <a:sym typeface="Symbol"/>
              </a:rPr>
              <a:t></a:t>
            </a:r>
            <a:r>
              <a:rPr lang="zh-TW" altLang="zh-TW"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k=</a:t>
            </a:r>
            <a:r>
              <a:rPr lang="zh-TW" altLang="zh-TW" sz="2800" b="1" dirty="0" smtClean="0">
                <a:latin typeface="微軟正黑體" panose="020B0604030504040204" pitchFamily="34" charset="-120"/>
                <a:ea typeface="微軟正黑體" panose="020B0604030504040204" pitchFamily="34" charset="-120"/>
              </a:rPr>
              <a:t>N/n </a:t>
            </a:r>
            <a:r>
              <a:rPr lang="en-US" altLang="zh-TW" sz="2800" b="1" dirty="0" smtClean="0">
                <a:latin typeface="微軟正黑體" panose="020B0604030504040204" pitchFamily="34" charset="-120"/>
                <a:ea typeface="微軟正黑體" panose="020B0604030504040204" pitchFamily="34" charset="-120"/>
                <a:sym typeface="Symbol"/>
              </a:rPr>
              <a:t></a:t>
            </a:r>
            <a:r>
              <a:rPr lang="en-US" altLang="zh-TW" sz="2800" b="1" dirty="0" smtClean="0">
                <a:latin typeface="微軟正黑體" panose="020B0604030504040204" pitchFamily="34" charset="-120"/>
                <a:ea typeface="微軟正黑體" panose="020B0604030504040204" pitchFamily="34" charset="-120"/>
              </a:rPr>
              <a:t> 50000/1000 </a:t>
            </a:r>
            <a:r>
              <a:rPr lang="en-US" altLang="zh-TW" sz="2800" b="1" dirty="0" smtClean="0">
                <a:latin typeface="微軟正黑體" panose="020B0604030504040204" pitchFamily="34" charset="-120"/>
                <a:ea typeface="微軟正黑體" panose="020B0604030504040204" pitchFamily="34" charset="-120"/>
                <a:sym typeface="Symbol"/>
              </a:rPr>
              <a:t></a:t>
            </a:r>
            <a:r>
              <a:rPr lang="en-US" altLang="zh-TW" sz="2800" b="1" dirty="0" smtClean="0">
                <a:latin typeface="微軟正黑體" panose="020B0604030504040204" pitchFamily="34" charset="-120"/>
                <a:ea typeface="微軟正黑體" panose="020B0604030504040204" pitchFamily="34" charset="-120"/>
              </a:rPr>
              <a:t> 50</a:t>
            </a:r>
            <a:r>
              <a:rPr lang="zh-TW" altLang="zh-TW" sz="2800" b="1" dirty="0" smtClean="0">
                <a:latin typeface="微軟正黑體" panose="020B0604030504040204" pitchFamily="34" charset="-120"/>
                <a:ea typeface="微軟正黑體" panose="020B0604030504040204" pitchFamily="34" charset="-120"/>
              </a:rPr>
              <a:t>（人） </a:t>
            </a:r>
          </a:p>
          <a:p>
            <a:r>
              <a:rPr lang="zh-TW" altLang="en-US" sz="2800" b="1" dirty="0" smtClean="0">
                <a:solidFill>
                  <a:srgbClr val="C00000"/>
                </a:solidFill>
                <a:latin typeface="微軟正黑體" panose="020B0604030504040204" pitchFamily="34" charset="-120"/>
                <a:ea typeface="微軟正黑體" panose="020B0604030504040204" pitchFamily="34" charset="-120"/>
              </a:rPr>
              <a:t>系統抽樣法</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先從</a:t>
            </a:r>
            <a:r>
              <a:rPr lang="en-US" altLang="zh-TW" sz="2800" b="1" dirty="0" smtClean="0">
                <a:latin typeface="微軟正黑體" panose="020B0604030504040204" pitchFamily="34" charset="-120"/>
                <a:ea typeface="微軟正黑體" panose="020B0604030504040204" pitchFamily="34" charset="-120"/>
              </a:rPr>
              <a:t>00001</a:t>
            </a:r>
            <a:r>
              <a:rPr lang="zh-TW" altLang="en-US" sz="2800" b="1" dirty="0" smtClean="0">
                <a:latin typeface="微軟正黑體" panose="020B0604030504040204" pitchFamily="34" charset="-120"/>
                <a:ea typeface="微軟正黑體" panose="020B0604030504040204" pitchFamily="34" charset="-120"/>
              </a:rPr>
              <a:t>到</a:t>
            </a:r>
            <a:r>
              <a:rPr lang="en-US" altLang="zh-TW" sz="2800" b="1" dirty="0" smtClean="0">
                <a:latin typeface="微軟正黑體" panose="020B0604030504040204" pitchFamily="34" charset="-120"/>
                <a:ea typeface="微軟正黑體" panose="020B0604030504040204" pitchFamily="34" charset="-120"/>
              </a:rPr>
              <a:t>00050</a:t>
            </a:r>
            <a:r>
              <a:rPr lang="zh-TW" altLang="en-US" sz="2800" b="1" dirty="0" smtClean="0">
                <a:latin typeface="微軟正黑體" panose="020B0604030504040204" pitchFamily="34" charset="-120"/>
                <a:ea typeface="微軟正黑體" panose="020B0604030504040204" pitchFamily="34" charset="-120"/>
              </a:rPr>
              <a:t>號</a:t>
            </a:r>
            <a:r>
              <a:rPr lang="zh-TW" altLang="zh-TW" sz="2800" b="1" dirty="0" smtClean="0">
                <a:latin typeface="微軟正黑體" panose="020B0604030504040204" pitchFamily="34" charset="-120"/>
                <a:ea typeface="微軟正黑體" panose="020B0604030504040204" pitchFamily="34" charset="-120"/>
              </a:rPr>
              <a:t>中用簡單隨機抽樣方式，抽取第一個樣本單位，如抽到的是</a:t>
            </a:r>
            <a:r>
              <a:rPr lang="en-US" altLang="zh-TW" sz="2800" b="1" dirty="0" smtClean="0">
                <a:solidFill>
                  <a:srgbClr val="C00000"/>
                </a:solidFill>
                <a:latin typeface="微軟正黑體" panose="020B0604030504040204" pitchFamily="34" charset="-120"/>
                <a:ea typeface="微軟正黑體" panose="020B0604030504040204" pitchFamily="34" charset="-120"/>
              </a:rPr>
              <a:t>20</a:t>
            </a:r>
            <a:r>
              <a:rPr lang="zh-TW" altLang="zh-TW" sz="2800" b="1" dirty="0" smtClean="0">
                <a:latin typeface="微軟正黑體" panose="020B0604030504040204" pitchFamily="34" charset="-120"/>
                <a:ea typeface="微軟正黑體" panose="020B0604030504040204" pitchFamily="34" charset="-120"/>
              </a:rPr>
              <a:t>號，依次抽出的是</a:t>
            </a:r>
            <a:r>
              <a:rPr lang="en-US" altLang="zh-TW" sz="2800" b="1" dirty="0">
                <a:solidFill>
                  <a:srgbClr val="C00000"/>
                </a:solidFill>
                <a:latin typeface="微軟正黑體" panose="020B0604030504040204" pitchFamily="34" charset="-120"/>
                <a:ea typeface="微軟正黑體" panose="020B0604030504040204" pitchFamily="34" charset="-120"/>
              </a:rPr>
              <a:t>7</a:t>
            </a:r>
            <a:r>
              <a:rPr lang="en-US" altLang="zh-TW" sz="2800" b="1" dirty="0" smtClean="0">
                <a:solidFill>
                  <a:srgbClr val="C00000"/>
                </a:solidFill>
                <a:latin typeface="微軟正黑體" panose="020B0604030504040204" pitchFamily="34" charset="-120"/>
                <a:ea typeface="微軟正黑體" panose="020B0604030504040204" pitchFamily="34" charset="-120"/>
              </a:rPr>
              <a:t>0</a:t>
            </a:r>
            <a:r>
              <a:rPr lang="zh-TW" altLang="zh-TW" sz="2800" b="1" dirty="0" smtClean="0">
                <a:latin typeface="微軟正黑體" panose="020B0604030504040204" pitchFamily="34" charset="-120"/>
                <a:ea typeface="微軟正黑體" panose="020B0604030504040204" pitchFamily="34" charset="-120"/>
              </a:rPr>
              <a:t>號，</a:t>
            </a:r>
            <a:r>
              <a:rPr lang="en-US" altLang="zh-TW" sz="2800" b="1" dirty="0" smtClean="0">
                <a:solidFill>
                  <a:srgbClr val="C00000"/>
                </a:solidFill>
                <a:latin typeface="微軟正黑體" panose="020B0604030504040204" pitchFamily="34" charset="-120"/>
                <a:ea typeface="微軟正黑體" panose="020B0604030504040204" pitchFamily="34" charset="-120"/>
              </a:rPr>
              <a:t>120</a:t>
            </a:r>
            <a:r>
              <a:rPr lang="zh-TW" altLang="zh-TW" sz="2800" b="1" dirty="0" smtClean="0">
                <a:latin typeface="微軟正黑體" panose="020B0604030504040204" pitchFamily="34" charset="-120"/>
                <a:ea typeface="微軟正黑體" panose="020B0604030504040204" pitchFamily="34" charset="-120"/>
              </a:rPr>
              <a:t>號，</a:t>
            </a:r>
            <a:r>
              <a:rPr lang="en-US" altLang="zh-TW" sz="2800" b="1" dirty="0" smtClean="0">
                <a:solidFill>
                  <a:srgbClr val="C00000"/>
                </a:solidFill>
                <a:latin typeface="微軟正黑體" panose="020B0604030504040204" pitchFamily="34" charset="-120"/>
                <a:ea typeface="微軟正黑體" panose="020B0604030504040204" pitchFamily="34" charset="-120"/>
              </a:rPr>
              <a:t>170</a:t>
            </a:r>
            <a:r>
              <a:rPr lang="zh-TW" altLang="zh-TW" sz="2800" b="1" dirty="0">
                <a:latin typeface="微軟正黑體" panose="020B0604030504040204" pitchFamily="34" charset="-120"/>
                <a:ea typeface="微軟正黑體" panose="020B0604030504040204" pitchFamily="34" charset="-120"/>
              </a:rPr>
              <a:t>號</a:t>
            </a:r>
            <a:r>
              <a:rPr lang="zh-TW" altLang="zh-TW" sz="2800" b="1" dirty="0" smtClean="0">
                <a:latin typeface="微軟正黑體" panose="020B0604030504040204" pitchFamily="34" charset="-120"/>
                <a:ea typeface="微軟正黑體" panose="020B0604030504040204" pitchFamily="34" charset="-120"/>
              </a:rPr>
              <a:t>，…，</a:t>
            </a:r>
            <a:r>
              <a:rPr lang="en-US" altLang="zh-TW" sz="2800" b="1" dirty="0" smtClean="0">
                <a:solidFill>
                  <a:srgbClr val="C00000"/>
                </a:solidFill>
                <a:latin typeface="微軟正黑體" panose="020B0604030504040204" pitchFamily="34" charset="-120"/>
                <a:ea typeface="微軟正黑體" panose="020B0604030504040204" pitchFamily="34" charset="-120"/>
              </a:rPr>
              <a:t>49970</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a:solidFill>
                  <a:srgbClr val="C00000"/>
                </a:solidFill>
                <a:latin typeface="微軟正黑體" panose="020B0604030504040204" pitchFamily="34" charset="-120"/>
                <a:ea typeface="微軟正黑體" panose="020B0604030504040204" pitchFamily="34" charset="-120"/>
              </a:rPr>
              <a:t>簡單隨機抽樣法</a:t>
            </a:r>
            <a:endParaRPr lang="en-US" altLang="zh-TW" sz="2800" b="1" dirty="0">
              <a:solidFill>
                <a:srgbClr val="C00000"/>
              </a:solidFill>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用電腦隨機產生</a:t>
            </a:r>
            <a:r>
              <a:rPr lang="en-US" altLang="zh-TW" sz="2800" b="1" dirty="0">
                <a:latin typeface="微軟正黑體" panose="020B0604030504040204" pitchFamily="34" charset="-120"/>
                <a:ea typeface="微軟正黑體" panose="020B0604030504040204" pitchFamily="34" charset="-120"/>
              </a:rPr>
              <a:t>1000</a:t>
            </a:r>
            <a:r>
              <a:rPr lang="zh-TW" altLang="zh-TW" sz="2800" b="1" dirty="0">
                <a:latin typeface="微軟正黑體" panose="020B0604030504040204" pitchFamily="34" charset="-120"/>
                <a:ea typeface="微軟正黑體" panose="020B0604030504040204" pitchFamily="34" charset="-120"/>
              </a:rPr>
              <a:t>個</a:t>
            </a:r>
            <a:r>
              <a:rPr lang="zh-TW" altLang="en-US" sz="2800" b="1" dirty="0">
                <a:latin typeface="微軟正黑體" panose="020B0604030504040204" pitchFamily="34" charset="-120"/>
                <a:ea typeface="微軟正黑體" panose="020B0604030504040204" pitchFamily="34" charset="-120"/>
              </a:rPr>
              <a:t>號碼</a:t>
            </a:r>
            <a:r>
              <a:rPr lang="zh-TW" altLang="zh-TW" sz="2800" b="1" dirty="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 </a:t>
            </a:r>
          </a:p>
          <a:p>
            <a:endParaRPr lang="zh-TW"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dirty="0"/>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49</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在很多情況</a:t>
            </a:r>
            <a:r>
              <a:rPr lang="zh-TW" altLang="zh-TW" sz="2800" b="1" dirty="0" smtClean="0">
                <a:latin typeface="微軟正黑體" panose="020B0604030504040204" pitchFamily="34" charset="-120"/>
                <a:ea typeface="微軟正黑體" panose="020B0604030504040204" pitchFamily="34" charset="-120"/>
              </a:rPr>
              <a:t>，系統抽樣</a:t>
            </a:r>
            <a:r>
              <a:rPr lang="zh-TW" altLang="en-US" sz="2800" b="1" dirty="0" smtClean="0">
                <a:latin typeface="微軟正黑體" panose="020B0604030504040204" pitchFamily="34" charset="-120"/>
                <a:ea typeface="微軟正黑體" panose="020B0604030504040204" pitchFamily="34" charset="-120"/>
              </a:rPr>
              <a:t>法可代替</a:t>
            </a:r>
            <a:r>
              <a:rPr lang="zh-TW" altLang="zh-TW" sz="2800" b="1" dirty="0" smtClean="0">
                <a:latin typeface="微軟正黑體" panose="020B0604030504040204" pitchFamily="34" charset="-120"/>
                <a:ea typeface="微軟正黑體" panose="020B0604030504040204" pitchFamily="34" charset="-120"/>
              </a:rPr>
              <a:t>簡單隨機抽樣</a:t>
            </a:r>
            <a:r>
              <a:rPr lang="zh-TW" altLang="en-US" sz="2800" b="1" dirty="0" smtClean="0">
                <a:latin typeface="微軟正黑體" panose="020B0604030504040204" pitchFamily="34" charset="-120"/>
                <a:ea typeface="微軟正黑體" panose="020B0604030504040204" pitchFamily="34" charset="-120"/>
              </a:rPr>
              <a:t>法</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理由</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節省</a:t>
            </a:r>
            <a:r>
              <a:rPr lang="zh-TW" altLang="en-US" sz="2800" b="1" dirty="0" smtClean="0">
                <a:latin typeface="微軟正黑體" panose="020B0604030504040204" pitchFamily="34" charset="-120"/>
                <a:ea typeface="微軟正黑體" panose="020B0604030504040204" pitchFamily="34" charset="-120"/>
              </a:rPr>
              <a:t>時間與人力</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兩種方法</a:t>
            </a:r>
            <a:r>
              <a:rPr lang="zh-TW" altLang="en-US" sz="2800" b="1" dirty="0" smtClean="0">
                <a:solidFill>
                  <a:srgbClr val="C00000"/>
                </a:solidFill>
                <a:latin typeface="微軟正黑體" panose="020B0604030504040204" pitchFamily="34" charset="-120"/>
                <a:ea typeface="微軟正黑體" panose="020B0604030504040204" pitchFamily="34" charset="-120"/>
              </a:rPr>
              <a:t>精確度差不多</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系統抽樣</a:t>
            </a:r>
            <a:r>
              <a:rPr lang="zh-TW" altLang="en-US" sz="2800" b="1" dirty="0" smtClean="0">
                <a:latin typeface="微軟正黑體" panose="020B0604030504040204" pitchFamily="34" charset="-120"/>
                <a:ea typeface="微軟正黑體" panose="020B0604030504040204" pitchFamily="34" charset="-120"/>
              </a:rPr>
              <a:t>法</a:t>
            </a:r>
            <a:r>
              <a:rPr lang="zh-TW" altLang="zh-TW" sz="2800" b="1" dirty="0" smtClean="0">
                <a:latin typeface="微軟正黑體" panose="020B0604030504040204" pitchFamily="34" charset="-120"/>
                <a:ea typeface="微軟正黑體" panose="020B0604030504040204" pitchFamily="34" charset="-120"/>
              </a:rPr>
              <a:t>的</a:t>
            </a:r>
            <a:r>
              <a:rPr lang="zh-TW" altLang="zh-TW" sz="2800" b="1" dirty="0" smtClean="0">
                <a:solidFill>
                  <a:srgbClr val="C00000"/>
                </a:solidFill>
                <a:latin typeface="微軟正黑體" panose="020B0604030504040204" pitchFamily="34" charset="-120"/>
                <a:ea typeface="微軟正黑體" panose="020B0604030504040204" pitchFamily="34" charset="-120"/>
              </a:rPr>
              <a:t>優點</a:t>
            </a:r>
            <a:r>
              <a:rPr lang="zh-TW" altLang="zh-TW" sz="2800" b="1" dirty="0" smtClean="0">
                <a:latin typeface="微軟正黑體" panose="020B0604030504040204" pitchFamily="34" charset="-120"/>
                <a:ea typeface="微軟正黑體" panose="020B0604030504040204" pitchFamily="34" charset="-120"/>
              </a:rPr>
              <a:t>是：</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1.</a:t>
            </a:r>
            <a:r>
              <a:rPr lang="zh-TW" altLang="en-US" sz="2800" b="1" dirty="0" smtClean="0">
                <a:latin typeface="微軟正黑體" panose="020B0604030504040204" pitchFamily="34" charset="-120"/>
                <a:ea typeface="微軟正黑體" panose="020B0604030504040204" pitchFamily="34" charset="-120"/>
              </a:rPr>
              <a:t>取得樣本容易</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2.</a:t>
            </a:r>
            <a:r>
              <a:rPr lang="zh-TW" altLang="en-US" sz="2800" b="1" dirty="0" smtClean="0">
                <a:latin typeface="微軟正黑體" panose="020B0604030504040204" pitchFamily="34" charset="-120"/>
                <a:ea typeface="微軟正黑體" panose="020B0604030504040204" pitchFamily="34" charset="-120"/>
              </a:rPr>
              <a:t>樣本抽樣單位</a:t>
            </a:r>
            <a:r>
              <a:rPr lang="zh-TW" altLang="en-US" sz="2800" b="1" dirty="0" smtClean="0">
                <a:solidFill>
                  <a:srgbClr val="C00000"/>
                </a:solidFill>
                <a:latin typeface="微軟正黑體" panose="020B0604030504040204" pitchFamily="34" charset="-120"/>
                <a:ea typeface="微軟正黑體" panose="020B0604030504040204" pitchFamily="34" charset="-120"/>
              </a:rPr>
              <a:t>偏佈</a:t>
            </a:r>
            <a:r>
              <a:rPr lang="zh-TW" altLang="en-US" sz="2800" b="1" dirty="0" smtClean="0">
                <a:latin typeface="微軟正黑體" panose="020B0604030504040204" pitchFamily="34" charset="-120"/>
                <a:ea typeface="微軟正黑體" panose="020B0604030504040204" pitchFamily="34" charset="-120"/>
              </a:rPr>
              <a:t>全母體</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3.</a:t>
            </a:r>
            <a:r>
              <a:rPr lang="zh-TW" altLang="en-US" sz="2800" b="1" dirty="0" smtClean="0">
                <a:latin typeface="微軟正黑體" panose="020B0604030504040204" pitchFamily="34" charset="-120"/>
                <a:ea typeface="微軟正黑體" panose="020B0604030504040204" pitchFamily="34" charset="-120"/>
              </a:rPr>
              <a:t>在某些情況下可替代</a:t>
            </a:r>
            <a:r>
              <a:rPr lang="zh-TW" altLang="zh-TW" sz="2800" b="1" dirty="0" smtClean="0">
                <a:latin typeface="微軟正黑體" panose="020B0604030504040204" pitchFamily="34" charset="-120"/>
                <a:ea typeface="微軟正黑體" panose="020B0604030504040204" pitchFamily="34" charset="-120"/>
              </a:rPr>
              <a:t>簡單隨機抽樣</a:t>
            </a:r>
            <a:r>
              <a:rPr lang="zh-TW" altLang="en-US" sz="2800" b="1" dirty="0" smtClean="0">
                <a:latin typeface="微軟正黑體" panose="020B0604030504040204" pitchFamily="34" charset="-120"/>
                <a:ea typeface="微軟正黑體" panose="020B0604030504040204" pitchFamily="34" charset="-120"/>
              </a:rPr>
              <a:t>法</a:t>
            </a:r>
            <a:endParaRPr lang="zh-TW" altLang="en-US" sz="28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dirty="0"/>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5</a:t>
            </a:fld>
            <a:endParaRPr lang="zh-TW" altLang="en-US"/>
          </a:p>
        </p:txBody>
      </p:sp>
      <p:sp>
        <p:nvSpPr>
          <p:cNvPr id="5" name="內容版面配置區 4"/>
          <p:cNvSpPr>
            <a:spLocks noGrp="1"/>
          </p:cNvSpPr>
          <p:nvPr>
            <p:ph sz="quarter" idx="13"/>
          </p:nvPr>
        </p:nvSpPr>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2.</a:t>
            </a:r>
            <a:r>
              <a:rPr lang="en-US" altLang="zh-TW" sz="2800" b="1" dirty="0" smtClean="0">
                <a:solidFill>
                  <a:srgbClr val="C00000"/>
                </a:solidFill>
                <a:latin typeface="微軟正黑體" panose="020B0604030504040204" pitchFamily="34" charset="-120"/>
                <a:ea typeface="微軟正黑體" panose="020B0604030504040204" pitchFamily="34" charset="-120"/>
              </a:rPr>
              <a:t> </a:t>
            </a:r>
            <a:r>
              <a:rPr lang="en-US" altLang="zh-TW" sz="2800" b="1" dirty="0" err="1" smtClean="0">
                <a:solidFill>
                  <a:srgbClr val="C00000"/>
                </a:solidFill>
                <a:latin typeface="微軟正黑體" panose="020B0604030504040204" pitchFamily="34" charset="-120"/>
                <a:ea typeface="微軟正黑體" panose="020B0604030504040204" pitchFamily="34" charset="-120"/>
              </a:rPr>
              <a:t>元素</a:t>
            </a:r>
            <a:r>
              <a:rPr lang="en-US" altLang="zh-TW" sz="2800" b="1" dirty="0" smtClean="0">
                <a:latin typeface="微軟正黑體" panose="020B0604030504040204" pitchFamily="34" charset="-120"/>
                <a:ea typeface="微軟正黑體" panose="020B0604030504040204" pitchFamily="34" charset="-120"/>
              </a:rPr>
              <a:t>(element)</a:t>
            </a:r>
            <a:r>
              <a:rPr lang="zh-TW" altLang="zh-TW" sz="2800" b="1" dirty="0" smtClean="0">
                <a:latin typeface="微軟正黑體" panose="020B0604030504040204" pitchFamily="34" charset="-120"/>
                <a:ea typeface="微軟正黑體" panose="020B0604030504040204" pitchFamily="34" charset="-120"/>
              </a:rPr>
              <a:t>：Earl Babbie (1998)認為元素是指研究的</a:t>
            </a:r>
            <a:r>
              <a:rPr lang="zh-TW" altLang="zh-TW" sz="2800" b="1" dirty="0" smtClean="0">
                <a:solidFill>
                  <a:srgbClr val="C00000"/>
                </a:solidFill>
                <a:latin typeface="微軟正黑體" panose="020B0604030504040204" pitchFamily="34" charset="-120"/>
                <a:ea typeface="微軟正黑體" panose="020B0604030504040204" pitchFamily="34" charset="-120"/>
              </a:rPr>
              <a:t>基本單位</a:t>
            </a:r>
            <a:r>
              <a:rPr lang="en-US" altLang="zh-TW" sz="2800" b="1" dirty="0" smtClean="0">
                <a:latin typeface="微軟正黑體" panose="020B0604030504040204" pitchFamily="34" charset="-120"/>
                <a:ea typeface="微軟正黑體" panose="020B0604030504040204" pitchFamily="34" charset="-120"/>
              </a:rPr>
              <a:t>(fundamental unit)</a:t>
            </a:r>
            <a:r>
              <a:rPr lang="zh-TW" altLang="zh-TW" sz="2800" b="1" dirty="0" smtClean="0">
                <a:latin typeface="微軟正黑體" panose="020B0604030504040204" pitchFamily="34" charset="-120"/>
                <a:ea typeface="微軟正黑體" panose="020B0604030504040204" pitchFamily="34" charset="-120"/>
              </a:rPr>
              <a:t>，亦是蒐集資料的根據。</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抽樣的目的在估計</a:t>
            </a:r>
            <a:r>
              <a:rPr lang="zh-TW" altLang="en-US" sz="2800" b="1" dirty="0" smtClean="0">
                <a:solidFill>
                  <a:srgbClr val="C00000"/>
                </a:solidFill>
                <a:latin typeface="微軟正黑體" panose="020B0604030504040204" pitchFamily="34" charset="-120"/>
                <a:ea typeface="微軟正黑體" panose="020B0604030504040204" pitchFamily="34" charset="-120"/>
              </a:rPr>
              <a:t>個人所得</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則組成母體的元</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素</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基本單位</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為</a:t>
            </a:r>
            <a:r>
              <a:rPr lang="zh-TW" altLang="en-US" sz="2800" b="1" dirty="0" smtClean="0">
                <a:solidFill>
                  <a:srgbClr val="C00000"/>
                </a:solidFill>
                <a:latin typeface="微軟正黑體" panose="020B0604030504040204" pitchFamily="34" charset="-120"/>
                <a:ea typeface="微軟正黑體" panose="020B0604030504040204" pitchFamily="34" charset="-120"/>
              </a:rPr>
              <a:t>每一個人</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抽樣的目的在估計</a:t>
            </a:r>
            <a:r>
              <a:rPr lang="zh-TW" altLang="en-US" sz="2800" b="1" dirty="0" smtClean="0">
                <a:solidFill>
                  <a:srgbClr val="C00000"/>
                </a:solidFill>
                <a:latin typeface="微軟正黑體" panose="020B0604030504040204" pitchFamily="34" charset="-120"/>
                <a:ea typeface="微軟正黑體" panose="020B0604030504040204" pitchFamily="34" charset="-120"/>
              </a:rPr>
              <a:t>每戶所得</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則組成母體的元</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素</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基本單位</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為</a:t>
            </a:r>
            <a:r>
              <a:rPr lang="zh-TW" altLang="en-US" sz="2800" b="1" dirty="0" smtClean="0">
                <a:solidFill>
                  <a:srgbClr val="C00000"/>
                </a:solidFill>
                <a:latin typeface="微軟正黑體" panose="020B0604030504040204" pitchFamily="34" charset="-120"/>
                <a:ea typeface="微軟正黑體" panose="020B0604030504040204" pitchFamily="34" charset="-120"/>
              </a:rPr>
              <a:t>每一戶家庭</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pPr>
              <a:buNone/>
            </a:pPr>
            <a:endParaRPr lang="zh-TW" altLang="zh-TW" b="1" dirty="0" smtClean="0"/>
          </a:p>
          <a:p>
            <a:pPr>
              <a:buNone/>
            </a:pPr>
            <a:endParaRPr lang="zh-TW" altLang="zh-TW" dirty="0" smtClean="0"/>
          </a:p>
          <a:p>
            <a:endParaRPr lang="zh-TW" altLang="en-US" dirty="0"/>
          </a:p>
        </p:txBody>
      </p:sp>
      <p:sp>
        <p:nvSpPr>
          <p:cNvPr id="6" name="標題 5"/>
          <p:cNvSpPr>
            <a:spLocks noGrp="1"/>
          </p:cNvSpPr>
          <p:nvPr>
            <p:ph type="title"/>
          </p:nvPr>
        </p:nvSpPr>
        <p:spPr/>
        <p:txBody>
          <a:bodyPr/>
          <a:lstStyle/>
          <a:p>
            <a:endParaRPr lang="zh-TW"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50</a:t>
            </a:fld>
            <a:endParaRPr lang="zh-TW" altLang="en-US"/>
          </a:p>
        </p:txBody>
      </p:sp>
      <p:sp>
        <p:nvSpPr>
          <p:cNvPr id="2" name="標題 1"/>
          <p:cNvSpPr>
            <a:spLocks noGrp="1"/>
          </p:cNvSpPr>
          <p:nvPr>
            <p:ph type="title"/>
          </p:nvPr>
        </p:nvSpPr>
        <p:spPr/>
        <p:txBody>
          <a:bodyPr>
            <a:normAutofit/>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7.2.2</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分層抽樣</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分層抽樣</a:t>
            </a:r>
            <a:r>
              <a:rPr lang="en-US" altLang="zh-TW" sz="2800" b="1" dirty="0" smtClean="0">
                <a:latin typeface="微軟正黑體" panose="020B0604030504040204" pitchFamily="34" charset="-120"/>
                <a:ea typeface="微軟正黑體" panose="020B0604030504040204" pitchFamily="34" charset="-120"/>
              </a:rPr>
              <a:t>(stratified  sampling)</a:t>
            </a:r>
            <a:r>
              <a:rPr lang="zh-TW" altLang="zh-TW" sz="2800" b="1" dirty="0" smtClean="0">
                <a:latin typeface="微軟正黑體" panose="020B0604030504040204" pitchFamily="34" charset="-120"/>
                <a:ea typeface="微軟正黑體" panose="020B0604030504040204" pitchFamily="34" charset="-120"/>
              </a:rPr>
              <a:t>又稱</a:t>
            </a:r>
            <a:r>
              <a:rPr lang="zh-TW" altLang="zh-TW" sz="2800" b="1" u="sng" dirty="0" smtClean="0">
                <a:latin typeface="微軟正黑體" panose="020B0604030504040204" pitchFamily="34" charset="-120"/>
                <a:ea typeface="微軟正黑體" panose="020B0604030504040204" pitchFamily="34" charset="-120"/>
              </a:rPr>
              <a:t>類別抽樣</a:t>
            </a:r>
            <a:r>
              <a:rPr lang="zh-TW" altLang="zh-TW" sz="2800" b="1" dirty="0" smtClean="0">
                <a:latin typeface="微軟正黑體" panose="020B0604030504040204" pitchFamily="34" charset="-120"/>
                <a:ea typeface="微軟正黑體" panose="020B0604030504040204" pitchFamily="34" charset="-120"/>
              </a:rPr>
              <a:t>，它是先將母體所有單位按某些重要標誌進行</a:t>
            </a:r>
            <a:r>
              <a:rPr lang="zh-TW" altLang="zh-TW" sz="2800" b="1" dirty="0" smtClean="0">
                <a:solidFill>
                  <a:srgbClr val="C00000"/>
                </a:solidFill>
                <a:latin typeface="微軟正黑體" panose="020B0604030504040204" pitchFamily="34" charset="-120"/>
                <a:ea typeface="微軟正黑體" panose="020B0604030504040204" pitchFamily="34" charset="-120"/>
              </a:rPr>
              <a:t>分類</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zh-TW" sz="2800" b="1" dirty="0" smtClean="0">
                <a:solidFill>
                  <a:srgbClr val="C00000"/>
                </a:solidFill>
                <a:latin typeface="微軟正黑體" panose="020B0604030504040204" pitchFamily="34" charset="-120"/>
                <a:ea typeface="微軟正黑體" panose="020B0604030504040204" pitchFamily="34" charset="-120"/>
              </a:rPr>
              <a:t>層</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，然後在</a:t>
            </a:r>
            <a:r>
              <a:rPr lang="zh-TW" altLang="zh-TW" sz="2800" b="1" dirty="0" smtClean="0">
                <a:solidFill>
                  <a:srgbClr val="C00000"/>
                </a:solidFill>
                <a:latin typeface="微軟正黑體" panose="020B0604030504040204" pitchFamily="34" charset="-120"/>
                <a:ea typeface="微軟正黑體" panose="020B0604030504040204" pitchFamily="34" charset="-120"/>
              </a:rPr>
              <a:t>各類</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zh-TW" sz="2800" b="1" dirty="0" smtClean="0">
                <a:solidFill>
                  <a:srgbClr val="C00000"/>
                </a:solidFill>
                <a:latin typeface="微軟正黑體" panose="020B0604030504040204" pitchFamily="34" charset="-120"/>
                <a:ea typeface="微軟正黑體" panose="020B0604030504040204" pitchFamily="34" charset="-120"/>
              </a:rPr>
              <a:t>層</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zh-TW" sz="2800" b="1" dirty="0" smtClean="0">
                <a:solidFill>
                  <a:srgbClr val="C00000"/>
                </a:solidFill>
                <a:latin typeface="微軟正黑體" panose="020B0604030504040204" pitchFamily="34" charset="-120"/>
                <a:ea typeface="微軟正黑體" panose="020B0604030504040204" pitchFamily="34" charset="-120"/>
              </a:rPr>
              <a:t>中</a:t>
            </a:r>
            <a:r>
              <a:rPr lang="zh-TW" altLang="zh-TW" sz="2800" b="1" dirty="0" smtClean="0">
                <a:latin typeface="微軟正黑體" panose="020B0604030504040204" pitchFamily="34" charset="-120"/>
                <a:ea typeface="微軟正黑體" panose="020B0604030504040204" pitchFamily="34" charset="-120"/>
              </a:rPr>
              <a:t>採用</a:t>
            </a:r>
            <a:r>
              <a:rPr lang="zh-TW" altLang="zh-TW" sz="2800" b="1" dirty="0" smtClean="0">
                <a:solidFill>
                  <a:srgbClr val="C00000"/>
                </a:solidFill>
                <a:latin typeface="微軟正黑體" panose="020B0604030504040204" pitchFamily="34" charset="-120"/>
                <a:ea typeface="微軟正黑體" panose="020B0604030504040204" pitchFamily="34" charset="-120"/>
              </a:rPr>
              <a:t>簡單</a:t>
            </a:r>
            <a:r>
              <a:rPr lang="zh-TW" altLang="zh-TW" sz="2800" b="1" dirty="0" smtClean="0">
                <a:latin typeface="微軟正黑體" panose="020B0604030504040204" pitchFamily="34" charset="-120"/>
                <a:ea typeface="微軟正黑體" panose="020B0604030504040204" pitchFamily="34" charset="-120"/>
              </a:rPr>
              <a:t>隨機抽樣或</a:t>
            </a:r>
            <a:r>
              <a:rPr lang="zh-TW" altLang="zh-TW" sz="2800" b="1" dirty="0" smtClean="0">
                <a:solidFill>
                  <a:srgbClr val="C00000"/>
                </a:solidFill>
                <a:latin typeface="微軟正黑體" panose="020B0604030504040204" pitchFamily="34" charset="-120"/>
                <a:ea typeface="微軟正黑體" panose="020B0604030504040204" pitchFamily="34" charset="-120"/>
              </a:rPr>
              <a:t>系統</a:t>
            </a:r>
            <a:r>
              <a:rPr lang="zh-TW" altLang="zh-TW" sz="2800" b="1" dirty="0" smtClean="0">
                <a:latin typeface="微軟正黑體" panose="020B0604030504040204" pitchFamily="34" charset="-120"/>
                <a:ea typeface="微軟正黑體" panose="020B0604030504040204" pitchFamily="34" charset="-120"/>
              </a:rPr>
              <a:t>抽樣方式抽取樣本單位的一種抽樣方式。</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a:t>
            </a:r>
          </a:p>
          <a:p>
            <a:pPr>
              <a:buNone/>
            </a:pPr>
            <a:r>
              <a:rPr lang="zh-TW" altLang="en-US"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對員工收入狀況進行調查，就可將員工按職業不同，分為生產人員、商業人員、服務性工作人員等各層，再從各層中抽取員工。</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按年齡</a:t>
            </a:r>
            <a:r>
              <a:rPr lang="zh-TW" altLang="en-US" sz="2800" b="1" dirty="0" smtClean="0">
                <a:latin typeface="新細明體"/>
                <a:ea typeface="新細明體"/>
              </a:rPr>
              <a:t>、</a:t>
            </a:r>
            <a:r>
              <a:rPr lang="zh-TW" altLang="en-US" sz="2800" b="1" dirty="0" smtClean="0">
                <a:latin typeface="微軟正黑體" panose="020B0604030504040204" pitchFamily="34" charset="-120"/>
                <a:ea typeface="微軟正黑體" panose="020B0604030504040204" pitchFamily="34" charset="-120"/>
              </a:rPr>
              <a:t>收入、教育程度、科系、營業額分層</a:t>
            </a:r>
            <a:r>
              <a:rPr lang="zh-TW" altLang="zh-TW" sz="2800" b="1" dirty="0" smtClean="0">
                <a:latin typeface="微軟正黑體" panose="020B0604030504040204" pitchFamily="34" charset="-120"/>
                <a:ea typeface="微軟正黑體" panose="020B0604030504040204" pitchFamily="34" charset="-120"/>
              </a:rPr>
              <a:t> </a:t>
            </a:r>
          </a:p>
          <a:p>
            <a:endParaRPr lang="zh-TW"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43D239BD-6D61-4DFE-922F-7CBF9DF9EB54}" type="slidenum">
              <a:rPr lang="zh-TW" altLang="en-US" smtClean="0"/>
              <a:pPr/>
              <a:t>51</a:t>
            </a:fld>
            <a:endParaRPr lang="zh-TW" altLang="en-US"/>
          </a:p>
        </p:txBody>
      </p:sp>
      <p:sp>
        <p:nvSpPr>
          <p:cNvPr id="4" name="標題 3"/>
          <p:cNvSpPr>
            <a:spLocks noGrp="1"/>
          </p:cNvSpPr>
          <p:nvPr>
            <p:ph type="title"/>
          </p:nvPr>
        </p:nvSpPr>
        <p:spPr/>
        <p:txBody>
          <a:bodyPr/>
          <a:lstStyle/>
          <a:p>
            <a:r>
              <a:rPr lang="zh-TW" altLang="en-US" b="1" dirty="0" smtClean="0">
                <a:latin typeface="微軟正黑體" panose="020B0604030504040204" pitchFamily="34" charset="-120"/>
                <a:ea typeface="微軟正黑體" panose="020B0604030504040204" pitchFamily="34" charset="-120"/>
              </a:rPr>
              <a:t>將母體分成</a:t>
            </a:r>
            <a:r>
              <a:rPr lang="en-US" altLang="zh-TW" b="1" dirty="0" smtClean="0">
                <a:latin typeface="微軟正黑體" panose="020B0604030504040204" pitchFamily="34" charset="-120"/>
                <a:ea typeface="微軟正黑體" panose="020B0604030504040204" pitchFamily="34" charset="-120"/>
              </a:rPr>
              <a:t>H</a:t>
            </a:r>
            <a:r>
              <a:rPr lang="zh-TW" altLang="en-US" b="1" dirty="0" smtClean="0">
                <a:latin typeface="微軟正黑體" panose="020B0604030504040204" pitchFamily="34" charset="-120"/>
                <a:ea typeface="微軟正黑體" panose="020B0604030504040204" pitchFamily="34" charset="-120"/>
              </a:rPr>
              <a:t>層</a:t>
            </a:r>
            <a:endParaRPr lang="zh-TW" altLang="en-US" b="1" dirty="0">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graphicFrame>
            <p:nvGraphicFramePr>
              <p:cNvPr id="6" name="內容版面配置區 5"/>
              <p:cNvGraphicFramePr>
                <a:graphicFrameLocks noGrp="1"/>
              </p:cNvGraphicFramePr>
              <p:nvPr>
                <p:ph sz="quarter" idx="13"/>
                <p:extLst>
                  <p:ext uri="{D42A27DB-BD31-4B8C-83A1-F6EECF244321}">
                    <p14:modId xmlns:p14="http://schemas.microsoft.com/office/powerpoint/2010/main" val="1738702634"/>
                  </p:ext>
                </p:extLst>
              </p:nvPr>
            </p:nvGraphicFramePr>
            <p:xfrm>
              <a:off x="1115614" y="1298575"/>
              <a:ext cx="4824540" cy="3108960"/>
            </p:xfrm>
            <a:graphic>
              <a:graphicData uri="http://schemas.openxmlformats.org/drawingml/2006/table">
                <a:tbl>
                  <a:tblPr firstRow="1" bandRow="1">
                    <a:tableStyleId>{2D5ABB26-0587-4C30-8999-92F81FD0307C}</a:tableStyleId>
                  </a:tblPr>
                  <a:tblGrid>
                    <a:gridCol w="648074"/>
                    <a:gridCol w="1152128"/>
                    <a:gridCol w="1818203"/>
                    <a:gridCol w="1206135"/>
                  </a:tblGrid>
                  <a:tr h="370840">
                    <a:tc>
                      <a:txBody>
                        <a:bodyPr/>
                        <a:lstStyle/>
                        <a:p>
                          <a:r>
                            <a:rPr lang="en-US" altLang="zh-TW" sz="2800" b="1" dirty="0" smtClean="0"/>
                            <a:t>1</a:t>
                          </a:r>
                          <a:endParaRPr lang="zh-TW" altLang="en-US" sz="2800" b="1" dirty="0"/>
                        </a:p>
                      </a:txBody>
                      <a:tcPr>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1</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1</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altLang="zh-TW" sz="2800" b="1" dirty="0" smtClean="0"/>
                            <a:t>2</a:t>
                          </a:r>
                          <a:endParaRPr lang="zh-TW" altLang="en-US" sz="2800" b="1" dirty="0"/>
                        </a:p>
                      </a:txBody>
                      <a:tcPr>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2</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2</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zh-TW" altLang="en-US" sz="2800" dirty="0" smtClean="0"/>
                            <a:t>⋮</a:t>
                          </a:r>
                        </a:p>
                      </a:txBody>
                      <a:tcPr>
                        <a:lnR w="1905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r>
                                  <a:rPr lang="zh-TW" altLang="en-US" sz="2800" i="1" smtClean="0">
                                    <a:latin typeface="Cambria Math"/>
                                  </a:rPr>
                                  <m:t>⋮</m:t>
                                </m:r>
                              </m:oMath>
                            </m:oMathPara>
                          </a14:m>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sz="2800" i="1" smtClean="0">
                                    <a:latin typeface="Cambria Math"/>
                                  </a:rPr>
                                  <m:t>⋮</m:t>
                                </m:r>
                              </m:oMath>
                            </m:oMathPara>
                          </a14:m>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altLang="zh-TW" sz="2800" b="1" dirty="0" smtClean="0"/>
                            <a:t>h</a:t>
                          </a:r>
                          <a:endParaRPr lang="zh-TW" altLang="en-US" sz="2800" b="1" dirty="0"/>
                        </a:p>
                      </a:txBody>
                      <a:tcPr>
                        <a:lnR w="19050" cap="flat" cmpd="sng" algn="ctr">
                          <a:solidFill>
                            <a:schemeClr val="tx1"/>
                          </a:solidFill>
                          <a:prstDash val="solid"/>
                          <a:round/>
                          <a:headEnd type="none" w="med" len="med"/>
                          <a:tailEnd type="none" w="med" len="med"/>
                        </a:lnR>
                      </a:tcPr>
                    </a:tc>
                    <a:tc>
                      <a:txBody>
                        <a:bodyPr/>
                        <a:lstStyle/>
                        <a:p>
                          <a:pPr algn="ctr"/>
                          <a:r>
                            <a:rPr lang="en-US" altLang="zh-TW" sz="2800" b="1" dirty="0" err="1" smtClean="0"/>
                            <a:t>N</a:t>
                          </a:r>
                          <a:r>
                            <a:rPr lang="en-US" altLang="zh-TW" sz="2800" b="1" baseline="-25000" dirty="0" err="1" smtClean="0"/>
                            <a:t>h</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altLang="zh-TW" sz="2800" b="1" dirty="0" err="1" smtClean="0"/>
                            <a:t>n</a:t>
                          </a:r>
                          <a:r>
                            <a:rPr lang="en-US" altLang="zh-TW" sz="2800" b="1" baseline="-25000" dirty="0" err="1" smtClean="0"/>
                            <a:t>h</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zh-TW" altLang="en-US" sz="2800" dirty="0" smtClean="0"/>
                            <a:t>⋮</a:t>
                          </a:r>
                        </a:p>
                      </a:txBody>
                      <a:tcPr>
                        <a:lnR w="1905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sz="2800" i="1" smtClean="0">
                                    <a:latin typeface="Cambria Math"/>
                                  </a:rPr>
                                  <m:t>⋮</m:t>
                                </m:r>
                              </m:oMath>
                            </m:oMathPara>
                          </a14:m>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sz="2800" i="1" smtClean="0">
                                    <a:latin typeface="Cambria Math"/>
                                  </a:rPr>
                                  <m:t>⋮</m:t>
                                </m:r>
                              </m:oMath>
                            </m:oMathPara>
                          </a14:m>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altLang="zh-TW" sz="2800" b="1" dirty="0" smtClean="0"/>
                            <a:t>H</a:t>
                          </a:r>
                          <a:endParaRPr lang="zh-TW" altLang="en-US" sz="2800" b="1" dirty="0"/>
                        </a:p>
                      </a:txBody>
                      <a:tcPr>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H</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altLang="zh-TW" sz="2800" b="1" dirty="0" err="1" smtClean="0"/>
                            <a:t>n</a:t>
                          </a:r>
                          <a:r>
                            <a:rPr lang="en-US" altLang="zh-TW" sz="2800" b="1" baseline="-25000" dirty="0" err="1" smtClean="0"/>
                            <a:t>H</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內容版面配置區 5"/>
              <p:cNvGraphicFramePr>
                <a:graphicFrameLocks noGrp="1"/>
              </p:cNvGraphicFramePr>
              <p:nvPr>
                <p:ph sz="quarter" idx="13"/>
                <p:extLst>
                  <p:ext uri="{D42A27DB-BD31-4B8C-83A1-F6EECF244321}">
                    <p14:modId xmlns:p14="http://schemas.microsoft.com/office/powerpoint/2010/main" val="1738702634"/>
                  </p:ext>
                </p:extLst>
              </p:nvPr>
            </p:nvGraphicFramePr>
            <p:xfrm>
              <a:off x="1115614" y="1298575"/>
              <a:ext cx="4824540" cy="3108960"/>
            </p:xfrm>
            <a:graphic>
              <a:graphicData uri="http://schemas.openxmlformats.org/drawingml/2006/table">
                <a:tbl>
                  <a:tblPr firstRow="1" bandRow="1">
                    <a:tableStyleId>{2D5ABB26-0587-4C30-8999-92F81FD0307C}</a:tableStyleId>
                  </a:tblPr>
                  <a:tblGrid>
                    <a:gridCol w="648074"/>
                    <a:gridCol w="1152128"/>
                    <a:gridCol w="1818203"/>
                    <a:gridCol w="1206135"/>
                  </a:tblGrid>
                  <a:tr h="518160">
                    <a:tc>
                      <a:txBody>
                        <a:bodyPr/>
                        <a:lstStyle/>
                        <a:p>
                          <a:r>
                            <a:rPr lang="en-US" altLang="zh-TW" sz="2800" b="1" dirty="0" smtClean="0"/>
                            <a:t>1</a:t>
                          </a:r>
                          <a:endParaRPr lang="zh-TW" altLang="en-US" sz="2800" b="1" dirty="0"/>
                        </a:p>
                      </a:txBody>
                      <a:tcPr>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1</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1</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18160">
                    <a:tc>
                      <a:txBody>
                        <a:bodyPr/>
                        <a:lstStyle/>
                        <a:p>
                          <a:r>
                            <a:rPr lang="en-US" altLang="zh-TW" sz="2800" b="1" dirty="0" smtClean="0"/>
                            <a:t>2</a:t>
                          </a:r>
                          <a:endParaRPr lang="zh-TW" altLang="en-US" sz="2800" b="1" dirty="0"/>
                        </a:p>
                      </a:txBody>
                      <a:tcPr>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2</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2</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18160">
                    <a:tc>
                      <a:txBody>
                        <a:bodyPr/>
                        <a:lstStyle/>
                        <a:p>
                          <a:r>
                            <a:rPr lang="zh-TW" altLang="en-US" sz="2800" dirty="0" smtClean="0"/>
                            <a:t>⋮</a:t>
                          </a:r>
                        </a:p>
                      </a:txBody>
                      <a:tcPr>
                        <a:lnR w="19050" cap="flat" cmpd="sng" algn="ctr">
                          <a:solidFill>
                            <a:schemeClr val="tx1"/>
                          </a:solidFill>
                          <a:prstDash val="solid"/>
                          <a:round/>
                          <a:headEnd type="none" w="med" len="med"/>
                          <a:tailEnd type="none" w="med" len="med"/>
                        </a:lnR>
                      </a:tcPr>
                    </a:tc>
                    <a:tc>
                      <a:txBody>
                        <a:bodyPr/>
                        <a:lstStyle/>
                        <a:p>
                          <a:endParaRPr lang="zh-TW"/>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56085" t="-210588" r="-262963" b="-334118"/>
                          </a:stretch>
                        </a:blipFill>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endParaRPr lang="zh-TW"/>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299495" t="-210588" r="-505" b="-334118"/>
                          </a:stretch>
                        </a:blipFill>
                      </a:tcPr>
                    </a:tc>
                  </a:tr>
                  <a:tr h="518160">
                    <a:tc>
                      <a:txBody>
                        <a:bodyPr/>
                        <a:lstStyle/>
                        <a:p>
                          <a:r>
                            <a:rPr lang="en-US" altLang="zh-TW" sz="2800" b="1" dirty="0" smtClean="0"/>
                            <a:t>h</a:t>
                          </a:r>
                          <a:endParaRPr lang="zh-TW" altLang="en-US" sz="2800" b="1" dirty="0"/>
                        </a:p>
                      </a:txBody>
                      <a:tcPr>
                        <a:lnR w="19050" cap="flat" cmpd="sng" algn="ctr">
                          <a:solidFill>
                            <a:schemeClr val="tx1"/>
                          </a:solidFill>
                          <a:prstDash val="solid"/>
                          <a:round/>
                          <a:headEnd type="none" w="med" len="med"/>
                          <a:tailEnd type="none" w="med" len="med"/>
                        </a:lnR>
                      </a:tcPr>
                    </a:tc>
                    <a:tc>
                      <a:txBody>
                        <a:bodyPr/>
                        <a:lstStyle/>
                        <a:p>
                          <a:pPr algn="ctr"/>
                          <a:r>
                            <a:rPr lang="en-US" altLang="zh-TW" sz="2800" b="1" dirty="0" err="1" smtClean="0"/>
                            <a:t>N</a:t>
                          </a:r>
                          <a:r>
                            <a:rPr lang="en-US" altLang="zh-TW" sz="2800" b="1" baseline="-25000" dirty="0" err="1" smtClean="0"/>
                            <a:t>h</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altLang="zh-TW" sz="2800" b="1" dirty="0" err="1" smtClean="0"/>
                            <a:t>n</a:t>
                          </a:r>
                          <a:r>
                            <a:rPr lang="en-US" altLang="zh-TW" sz="2800" b="1" baseline="-25000" dirty="0" err="1" smtClean="0"/>
                            <a:t>h</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18160">
                    <a:tc>
                      <a:txBody>
                        <a:bodyPr/>
                        <a:lstStyle/>
                        <a:p>
                          <a:r>
                            <a:rPr lang="zh-TW" altLang="en-US" sz="2800" dirty="0" smtClean="0"/>
                            <a:t>⋮</a:t>
                          </a:r>
                        </a:p>
                      </a:txBody>
                      <a:tcPr>
                        <a:lnR w="19050" cap="flat" cmpd="sng" algn="ctr">
                          <a:solidFill>
                            <a:schemeClr val="tx1"/>
                          </a:solidFill>
                          <a:prstDash val="solid"/>
                          <a:round/>
                          <a:headEnd type="none" w="med" len="med"/>
                          <a:tailEnd type="none" w="med" len="med"/>
                        </a:lnR>
                      </a:tcPr>
                    </a:tc>
                    <a:tc>
                      <a:txBody>
                        <a:bodyPr/>
                        <a:lstStyle/>
                        <a:p>
                          <a:endParaRPr lang="zh-TW"/>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56085" t="-410588" r="-262963" b="-134118"/>
                          </a:stretch>
                        </a:blipFill>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endParaRPr lang="zh-TW"/>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299495" t="-410588" r="-505" b="-134118"/>
                          </a:stretch>
                        </a:blipFill>
                      </a:tcPr>
                    </a:tc>
                  </a:tr>
                  <a:tr h="518160">
                    <a:tc>
                      <a:txBody>
                        <a:bodyPr/>
                        <a:lstStyle/>
                        <a:p>
                          <a:r>
                            <a:rPr lang="en-US" altLang="zh-TW" sz="2800" b="1" dirty="0" smtClean="0"/>
                            <a:t>H</a:t>
                          </a:r>
                          <a:endParaRPr lang="zh-TW" altLang="en-US" sz="2800" b="1" dirty="0"/>
                        </a:p>
                      </a:txBody>
                      <a:tcPr>
                        <a:lnR w="19050" cap="flat" cmpd="sng" algn="ctr">
                          <a:solidFill>
                            <a:schemeClr val="tx1"/>
                          </a:solidFill>
                          <a:prstDash val="solid"/>
                          <a:round/>
                          <a:headEnd type="none" w="med" len="med"/>
                          <a:tailEnd type="none" w="med" len="med"/>
                        </a:lnR>
                      </a:tcPr>
                    </a:tc>
                    <a:tc>
                      <a:txBody>
                        <a:bodyPr/>
                        <a:lstStyle/>
                        <a:p>
                          <a:pPr algn="ctr"/>
                          <a:r>
                            <a:rPr lang="en-US" altLang="zh-TW" sz="2800" b="1" dirty="0" smtClean="0"/>
                            <a:t>N</a:t>
                          </a:r>
                          <a:r>
                            <a:rPr lang="en-US" altLang="zh-TW" sz="2800" b="1" baseline="-25000" dirty="0" smtClean="0"/>
                            <a:t>H</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2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altLang="zh-TW" sz="2800" b="1" dirty="0" err="1" smtClean="0"/>
                            <a:t>n</a:t>
                          </a:r>
                          <a:r>
                            <a:rPr lang="en-US" altLang="zh-TW" sz="2800" b="1" baseline="-25000" dirty="0" err="1" smtClean="0"/>
                            <a:t>H</a:t>
                          </a:r>
                          <a:endParaRPr lang="zh-TW" altLang="en-US" sz="2800" b="1" baseline="-25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mc:Fallback>
      </mc:AlternateContent>
      <p:sp>
        <p:nvSpPr>
          <p:cNvPr id="7" name="文字方塊 6"/>
          <p:cNvSpPr txBox="1"/>
          <p:nvPr/>
        </p:nvSpPr>
        <p:spPr>
          <a:xfrm>
            <a:off x="1907704" y="4653136"/>
            <a:ext cx="902811" cy="523220"/>
          </a:xfrm>
          <a:prstGeom prst="rect">
            <a:avLst/>
          </a:prstGeom>
          <a:noFill/>
        </p:spPr>
        <p:txBody>
          <a:bodyPr wrap="none" rtlCol="0">
            <a:spAutoFit/>
          </a:bodyPr>
          <a:lstStyle/>
          <a:p>
            <a:r>
              <a:rPr lang="zh-TW" altLang="en-US" sz="2800" b="1" dirty="0" smtClean="0">
                <a:latin typeface="微軟正黑體" panose="020B0604030504040204" pitchFamily="34" charset="-120"/>
                <a:ea typeface="微軟正黑體" panose="020B0604030504040204" pitchFamily="34" charset="-120"/>
              </a:rPr>
              <a:t>母體</a:t>
            </a: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4860032" y="4653136"/>
            <a:ext cx="902811"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樣本</a:t>
            </a:r>
          </a:p>
        </p:txBody>
      </p:sp>
      <p:cxnSp>
        <p:nvCxnSpPr>
          <p:cNvPr id="10" name="直線單箭頭接點 9"/>
          <p:cNvCxnSpPr/>
          <p:nvPr/>
        </p:nvCxnSpPr>
        <p:spPr>
          <a:xfrm>
            <a:off x="2810515" y="1556792"/>
            <a:ext cx="204951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810515" y="2060848"/>
            <a:ext cx="204951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2810515" y="3140968"/>
            <a:ext cx="204951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2810515" y="4149080"/>
            <a:ext cx="204951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809696" y="5373216"/>
            <a:ext cx="7290695" cy="1384995"/>
          </a:xfrm>
          <a:prstGeom prst="rect">
            <a:avLst/>
          </a:prstGeom>
          <a:noFill/>
        </p:spPr>
        <p:txBody>
          <a:bodyPr wrap="square" rtlCol="0">
            <a:spAutoFit/>
          </a:bodyPr>
          <a:lstStyle/>
          <a:p>
            <a:r>
              <a:rPr lang="zh-TW" altLang="en-US" sz="2800" b="1" dirty="0" smtClean="0">
                <a:latin typeface="微軟正黑體" panose="020B0604030504040204" pitchFamily="34" charset="-120"/>
                <a:ea typeface="微軟正黑體" panose="020B0604030504040204" pitchFamily="34" charset="-120"/>
              </a:rPr>
              <a:t>在第</a:t>
            </a:r>
            <a:r>
              <a:rPr lang="en-US" altLang="zh-TW" sz="2800" b="1" dirty="0" smtClean="0">
                <a:latin typeface="微軟正黑體" panose="020B0604030504040204" pitchFamily="34" charset="-120"/>
                <a:ea typeface="微軟正黑體" panose="020B0604030504040204" pitchFamily="34" charset="-120"/>
              </a:rPr>
              <a:t>h</a:t>
            </a:r>
            <a:r>
              <a:rPr lang="zh-TW" altLang="en-US" sz="2800" b="1" dirty="0" smtClean="0">
                <a:latin typeface="微軟正黑體" panose="020B0604030504040204" pitchFamily="34" charset="-120"/>
                <a:ea typeface="微軟正黑體" panose="020B0604030504040204" pitchFamily="34" charset="-120"/>
              </a:rPr>
              <a:t>層</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用簡單隨機抽樣法或系統抽樣法抽出</a:t>
            </a:r>
            <a:r>
              <a:rPr lang="en-US" altLang="zh-TW" sz="2800" b="1" dirty="0" err="1" smtClean="0">
                <a:latin typeface="微軟正黑體" panose="020B0604030504040204" pitchFamily="34" charset="-120"/>
                <a:ea typeface="微軟正黑體" panose="020B0604030504040204" pitchFamily="34" charset="-120"/>
              </a:rPr>
              <a:t>n</a:t>
            </a:r>
            <a:r>
              <a:rPr lang="en-US" altLang="zh-TW" sz="2800" b="1" baseline="-25000" dirty="0" err="1" smtClean="0">
                <a:latin typeface="微軟正黑體" panose="020B0604030504040204" pitchFamily="34" charset="-120"/>
                <a:ea typeface="微軟正黑體" panose="020B0604030504040204" pitchFamily="34" charset="-120"/>
              </a:rPr>
              <a:t>h</a:t>
            </a:r>
            <a:r>
              <a:rPr lang="zh-TW" altLang="en-US" sz="2800" b="1" dirty="0" smtClean="0">
                <a:latin typeface="微軟正黑體" panose="020B0604030504040204" pitchFamily="34" charset="-120"/>
                <a:ea typeface="微軟正黑體" panose="020B0604030504040204" pitchFamily="34" charset="-120"/>
              </a:rPr>
              <a:t>個</a:t>
            </a:r>
            <a:r>
              <a:rPr lang="en-US" altLang="zh-TW" sz="2800" b="1" dirty="0" smtClean="0">
                <a:latin typeface="微軟正黑體" panose="020B0604030504040204" pitchFamily="34" charset="-120"/>
                <a:ea typeface="微軟正黑體" panose="020B0604030504040204" pitchFamily="34" charset="-120"/>
              </a:rPr>
              <a:t>, h=1,2,…,H</a:t>
            </a:r>
            <a:r>
              <a:rPr lang="zh-TW" altLang="en-US" sz="2800" b="1" dirty="0" smtClean="0">
                <a:latin typeface="新細明體"/>
                <a:ea typeface="新細明體"/>
              </a:rPr>
              <a:t>。</a:t>
            </a:r>
            <a:r>
              <a:rPr lang="zh-TW" altLang="en-US" sz="2800" b="1" dirty="0">
                <a:latin typeface="微軟正黑體" panose="020B0604030504040204" pitchFamily="34" charset="-120"/>
                <a:ea typeface="微軟正黑體" panose="020B0604030504040204" pitchFamily="34" charset="-120"/>
              </a:rPr>
              <a:t>再</a:t>
            </a:r>
            <a:r>
              <a:rPr lang="zh-TW" altLang="en-US" sz="2800" b="1" dirty="0" smtClean="0">
                <a:latin typeface="微軟正黑體" panose="020B0604030504040204" pitchFamily="34" charset="-120"/>
                <a:ea typeface="微軟正黑體" panose="020B0604030504040204" pitchFamily="34" charset="-120"/>
              </a:rPr>
              <a:t>將這</a:t>
            </a:r>
            <a:r>
              <a:rPr lang="en-US" altLang="zh-TW" sz="2800" b="1" dirty="0" smtClean="0">
                <a:latin typeface="微軟正黑體" panose="020B0604030504040204" pitchFamily="34" charset="-120"/>
                <a:ea typeface="微軟正黑體" panose="020B0604030504040204" pitchFamily="34" charset="-120"/>
              </a:rPr>
              <a:t>H</a:t>
            </a:r>
            <a:r>
              <a:rPr lang="zh-TW" altLang="en-US" sz="2800" b="1" dirty="0" smtClean="0">
                <a:latin typeface="微軟正黑體" panose="020B0604030504040204" pitchFamily="34" charset="-120"/>
                <a:ea typeface="微軟正黑體" panose="020B0604030504040204" pitchFamily="34" charset="-120"/>
              </a:rPr>
              <a:t>個樣本合起來成為一個分層隨機樣本</a:t>
            </a:r>
            <a:r>
              <a:rPr lang="zh-TW" altLang="en-US" sz="2800" b="1" dirty="0" smtClean="0">
                <a:latin typeface="新細明體"/>
              </a:rPr>
              <a:t>。</a:t>
            </a:r>
            <a:endParaRPr lang="zh-TW" altLang="en-US" sz="2800" b="1" baseline="-25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64405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52</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分層抽樣的方式，一般有</a:t>
            </a:r>
            <a:r>
              <a:rPr lang="zh-TW" altLang="zh-TW" sz="2800" b="1" dirty="0" smtClean="0">
                <a:solidFill>
                  <a:srgbClr val="C00000"/>
                </a:solidFill>
                <a:latin typeface="微軟正黑體" panose="020B0604030504040204" pitchFamily="34" charset="-120"/>
                <a:ea typeface="微軟正黑體" panose="020B0604030504040204" pitchFamily="34" charset="-120"/>
              </a:rPr>
              <a:t>等比例</a:t>
            </a:r>
            <a:r>
              <a:rPr lang="zh-TW" altLang="zh-TW" sz="2800" b="1" dirty="0" smtClean="0">
                <a:latin typeface="微軟正黑體" panose="020B0604030504040204" pitchFamily="34" charset="-120"/>
                <a:ea typeface="微軟正黑體" panose="020B0604030504040204" pitchFamily="34" charset="-120"/>
              </a:rPr>
              <a:t>抽樣與</a:t>
            </a:r>
            <a:r>
              <a:rPr lang="zh-TW" altLang="zh-TW" sz="2800" b="1" dirty="0" smtClean="0">
                <a:solidFill>
                  <a:srgbClr val="C00000"/>
                </a:solidFill>
                <a:latin typeface="微軟正黑體" panose="020B0604030504040204" pitchFamily="34" charset="-120"/>
                <a:ea typeface="微軟正黑體" panose="020B0604030504040204" pitchFamily="34" charset="-120"/>
              </a:rPr>
              <a:t>非等比例</a:t>
            </a:r>
            <a:r>
              <a:rPr lang="zh-TW" altLang="zh-TW" sz="2800" b="1" dirty="0" smtClean="0">
                <a:latin typeface="微軟正黑體" panose="020B0604030504040204" pitchFamily="34" charset="-120"/>
                <a:ea typeface="微軟正黑體" panose="020B0604030504040204" pitchFamily="34" charset="-120"/>
              </a:rPr>
              <a:t>抽樣。</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等比例抽樣，要求各類樣本單位數的分配比例與母體單位在各類的分配比例一致，即</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    </a:t>
            </a:r>
            <a:r>
              <a:rPr lang="en-US" altLang="zh-TW" sz="2800" b="1" dirty="0" err="1" smtClean="0">
                <a:latin typeface="微軟正黑體" panose="020B0604030504040204" pitchFamily="34" charset="-120"/>
                <a:ea typeface="微軟正黑體" panose="020B0604030504040204" pitchFamily="34" charset="-120"/>
              </a:rPr>
              <a:t>ni</a:t>
            </a:r>
            <a:r>
              <a:rPr lang="en-US" altLang="zh-TW" sz="2800" b="1" dirty="0" smtClean="0">
                <a:latin typeface="微軟正黑體" panose="020B0604030504040204" pitchFamily="34" charset="-120"/>
                <a:ea typeface="微軟正黑體" panose="020B0604030504040204" pitchFamily="34" charset="-120"/>
              </a:rPr>
              <a:t> /n=Ni/N</a:t>
            </a:r>
          </a:p>
          <a:p>
            <a:pPr>
              <a:buNone/>
            </a:pPr>
            <a:r>
              <a:rPr lang="en-US" altLang="zh-TW" sz="2800" b="1" dirty="0" smtClean="0">
                <a:latin typeface="微軟正黑體" panose="020B0604030504040204" pitchFamily="34" charset="-120"/>
                <a:ea typeface="微軟正黑體" panose="020B0604030504040204" pitchFamily="34" charset="-120"/>
              </a:rPr>
              <a:t>    </a:t>
            </a:r>
            <a:r>
              <a:rPr lang="en-US" altLang="zh-TW" sz="2800" b="1" dirty="0" err="1" smtClean="0">
                <a:latin typeface="微軟正黑體" panose="020B0604030504040204" pitchFamily="34" charset="-120"/>
                <a:ea typeface="微軟正黑體" panose="020B0604030504040204" pitchFamily="34" charset="-120"/>
              </a:rPr>
              <a:t>ni</a:t>
            </a:r>
            <a:r>
              <a:rPr lang="zh-TW" altLang="zh-TW" sz="2800" b="1" dirty="0" smtClean="0">
                <a:latin typeface="微軟正黑體" panose="020B0604030504040204" pitchFamily="34" charset="-120"/>
                <a:ea typeface="微軟正黑體" panose="020B0604030504040204" pitchFamily="34" charset="-120"/>
              </a:rPr>
              <a:t>為從各層中抽出的子樣本數，</a:t>
            </a:r>
            <a:r>
              <a:rPr lang="en-US" altLang="zh-TW" sz="2800" b="1" dirty="0" smtClean="0">
                <a:latin typeface="微軟正黑體" panose="020B0604030504040204" pitchFamily="34" charset="-120"/>
                <a:ea typeface="微軟正黑體" panose="020B0604030504040204" pitchFamily="34" charset="-120"/>
              </a:rPr>
              <a:t>n</a:t>
            </a:r>
            <a:r>
              <a:rPr lang="zh-TW" altLang="zh-TW" sz="2800" b="1" dirty="0" smtClean="0">
                <a:latin typeface="微軟正黑體" panose="020B0604030504040204" pitchFamily="34" charset="-120"/>
                <a:ea typeface="微軟正黑體" panose="020B0604030504040204" pitchFamily="34" charset="-120"/>
              </a:rPr>
              <a:t>為樣本數，</a:t>
            </a: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    Ni</a:t>
            </a:r>
            <a:r>
              <a:rPr lang="zh-TW" altLang="zh-TW" sz="2800" b="1" dirty="0" smtClean="0">
                <a:latin typeface="微軟正黑體" panose="020B0604030504040204" pitchFamily="34" charset="-120"/>
                <a:ea typeface="微軟正黑體" panose="020B0604030504040204" pitchFamily="34" charset="-120"/>
              </a:rPr>
              <a:t>為各層的母體單位數，</a:t>
            </a:r>
            <a:r>
              <a:rPr lang="en-US" altLang="zh-TW" sz="2800" b="1" dirty="0" smtClean="0">
                <a:latin typeface="微軟正黑體" panose="020B0604030504040204" pitchFamily="34" charset="-120"/>
                <a:ea typeface="微軟正黑體" panose="020B0604030504040204" pitchFamily="34" charset="-120"/>
              </a:rPr>
              <a:t>N</a:t>
            </a:r>
            <a:r>
              <a:rPr lang="zh-TW" altLang="zh-TW" sz="2800" b="1" dirty="0" smtClean="0">
                <a:latin typeface="微軟正黑體" panose="020B0604030504040204" pitchFamily="34" charset="-120"/>
                <a:ea typeface="微軟正黑體" panose="020B0604030504040204" pitchFamily="34" charset="-120"/>
              </a:rPr>
              <a:t>為母體單位總數。</a:t>
            </a:r>
          </a:p>
          <a:p>
            <a:endParaRPr lang="zh-TW"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AB2DA23-088D-439A-8D02-698FF65882F0}" type="datetime1">
              <a:rPr lang="zh-TW" altLang="en-US" smtClean="0"/>
              <a:pPr/>
              <a:t>2014/12/7</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43D239BD-6D61-4DFE-922F-7CBF9DF9EB54}" type="slidenum">
              <a:rPr lang="zh-TW" altLang="en-US" smtClean="0"/>
              <a:pPr/>
              <a:t>53</a:t>
            </a:fld>
            <a:endParaRPr lang="zh-TW"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840" y="401425"/>
            <a:ext cx="2269779" cy="274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614" y="3356992"/>
            <a:ext cx="40290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148" y="356031"/>
            <a:ext cx="21431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043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54</a:t>
            </a:fld>
            <a:endParaRPr lang="zh-TW" altLang="en-US"/>
          </a:p>
        </p:txBody>
      </p:sp>
      <p:sp>
        <p:nvSpPr>
          <p:cNvPr id="2" name="標題 1"/>
          <p:cNvSpPr>
            <a:spLocks noGrp="1"/>
          </p:cNvSpPr>
          <p:nvPr>
            <p:ph type="title"/>
          </p:nvPr>
        </p:nvSpPr>
        <p:spPr/>
        <p:txBody>
          <a:bodyPr/>
          <a:lstStyle/>
          <a:p>
            <a:endParaRPr lang="zh-TW" altLang="en-US"/>
          </a:p>
        </p:txBody>
      </p:sp>
      <p:grpSp>
        <p:nvGrpSpPr>
          <p:cNvPr id="5" name="Group 4"/>
          <p:cNvGrpSpPr>
            <a:grpSpLocks/>
          </p:cNvGrpSpPr>
          <p:nvPr/>
        </p:nvGrpSpPr>
        <p:grpSpPr bwMode="auto">
          <a:xfrm>
            <a:off x="1691680" y="1844824"/>
            <a:ext cx="5154612" cy="2387600"/>
            <a:chOff x="3108" y="5748"/>
            <a:chExt cx="5167" cy="2584"/>
          </a:xfrm>
        </p:grpSpPr>
        <p:grpSp>
          <p:nvGrpSpPr>
            <p:cNvPr id="6" name="Group 5"/>
            <p:cNvGrpSpPr>
              <a:grpSpLocks/>
            </p:cNvGrpSpPr>
            <p:nvPr/>
          </p:nvGrpSpPr>
          <p:grpSpPr bwMode="auto">
            <a:xfrm>
              <a:off x="3108" y="5748"/>
              <a:ext cx="2138" cy="2584"/>
              <a:chOff x="3420" y="4500"/>
              <a:chExt cx="2160" cy="3420"/>
            </a:xfrm>
          </p:grpSpPr>
          <p:sp>
            <p:nvSpPr>
              <p:cNvPr id="28707" name="Rectangle 6"/>
              <p:cNvSpPr>
                <a:spLocks noChangeArrowheads="1"/>
              </p:cNvSpPr>
              <p:nvPr/>
            </p:nvSpPr>
            <p:spPr bwMode="auto">
              <a:xfrm>
                <a:off x="3420" y="5039"/>
                <a:ext cx="2162" cy="288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56" name="Line 7"/>
              <p:cNvSpPr>
                <a:spLocks noChangeShapeType="1"/>
              </p:cNvSpPr>
              <p:nvPr/>
            </p:nvSpPr>
            <p:spPr bwMode="auto">
              <a:xfrm>
                <a:off x="3420" y="5760"/>
                <a:ext cx="2162" cy="0"/>
              </a:xfrm>
              <a:prstGeom prst="line">
                <a:avLst/>
              </a:prstGeom>
              <a:noFill/>
              <a:ln w="9525">
                <a:solidFill>
                  <a:srgbClr val="000000"/>
                </a:solidFill>
                <a:round/>
                <a:headEnd/>
                <a:tailEnd/>
              </a:ln>
            </p:spPr>
            <p:txBody>
              <a:bodyPr lIns="18000" tIns="10800" rIns="18000" bIns="108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1" i="0" u="none" strike="noStrike" kern="1200" cap="none" spc="0" normalizeH="0" baseline="0" noProof="0">
                  <a:ln>
                    <a:noFill/>
                  </a:ln>
                  <a:solidFill>
                    <a:schemeClr val="tx1"/>
                  </a:solidFill>
                  <a:effectLst/>
                  <a:uLnTx/>
                  <a:uFillTx/>
                  <a:latin typeface="+mn-lt"/>
                  <a:ea typeface="微軟正黑體" pitchFamily="34" charset="-120"/>
                  <a:cs typeface="+mn-cs"/>
                </a:endParaRPr>
              </a:p>
            </p:txBody>
          </p:sp>
          <p:sp>
            <p:nvSpPr>
              <p:cNvPr id="30757" name="Line 8"/>
              <p:cNvSpPr>
                <a:spLocks noChangeShapeType="1"/>
              </p:cNvSpPr>
              <p:nvPr/>
            </p:nvSpPr>
            <p:spPr bwMode="auto">
              <a:xfrm>
                <a:off x="3420" y="6481"/>
                <a:ext cx="2162" cy="0"/>
              </a:xfrm>
              <a:prstGeom prst="line">
                <a:avLst/>
              </a:prstGeom>
              <a:noFill/>
              <a:ln w="9525">
                <a:solidFill>
                  <a:srgbClr val="000000"/>
                </a:solidFill>
                <a:round/>
                <a:headEnd/>
                <a:tailEnd/>
              </a:ln>
            </p:spPr>
            <p:txBody>
              <a:bodyPr lIns="18000" tIns="10800" rIns="18000" bIns="108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1" i="0" u="none" strike="noStrike" kern="1200" cap="none" spc="0" normalizeH="0" baseline="0" noProof="0">
                  <a:ln>
                    <a:noFill/>
                  </a:ln>
                  <a:solidFill>
                    <a:schemeClr val="tx1"/>
                  </a:solidFill>
                  <a:effectLst/>
                  <a:uLnTx/>
                  <a:uFillTx/>
                  <a:latin typeface="+mn-lt"/>
                  <a:ea typeface="微軟正黑體" pitchFamily="34" charset="-120"/>
                  <a:cs typeface="+mn-cs"/>
                </a:endParaRPr>
              </a:p>
            </p:txBody>
          </p:sp>
          <p:sp>
            <p:nvSpPr>
              <p:cNvPr id="30758" name="Line 9"/>
              <p:cNvSpPr>
                <a:spLocks noChangeShapeType="1"/>
              </p:cNvSpPr>
              <p:nvPr/>
            </p:nvSpPr>
            <p:spPr bwMode="auto">
              <a:xfrm>
                <a:off x="3420" y="7199"/>
                <a:ext cx="2162" cy="0"/>
              </a:xfrm>
              <a:prstGeom prst="line">
                <a:avLst/>
              </a:prstGeom>
              <a:noFill/>
              <a:ln w="9525">
                <a:solidFill>
                  <a:srgbClr val="000000"/>
                </a:solidFill>
                <a:round/>
                <a:headEnd/>
                <a:tailEnd/>
              </a:ln>
            </p:spPr>
            <p:txBody>
              <a:bodyPr lIns="18000" tIns="10800" rIns="18000" bIns="108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1" i="0" u="none" strike="noStrike" kern="1200" cap="none" spc="0" normalizeH="0" baseline="0" noProof="0">
                  <a:ln>
                    <a:noFill/>
                  </a:ln>
                  <a:solidFill>
                    <a:schemeClr val="tx1"/>
                  </a:solidFill>
                  <a:effectLst/>
                  <a:uLnTx/>
                  <a:uFillTx/>
                  <a:latin typeface="+mn-lt"/>
                  <a:ea typeface="微軟正黑體" pitchFamily="34" charset="-120"/>
                  <a:cs typeface="+mn-cs"/>
                </a:endParaRPr>
              </a:p>
            </p:txBody>
          </p:sp>
          <p:sp>
            <p:nvSpPr>
              <p:cNvPr id="30759" name="Text Box 10"/>
              <p:cNvSpPr txBox="1">
                <a:spLocks noChangeArrowheads="1"/>
              </p:cNvSpPr>
              <p:nvPr/>
            </p:nvSpPr>
            <p:spPr bwMode="auto">
              <a:xfrm>
                <a:off x="3600" y="4500"/>
                <a:ext cx="1802" cy="539"/>
              </a:xfrm>
              <a:prstGeom prst="rect">
                <a:avLst/>
              </a:prstGeom>
              <a:no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Arial" pitchFamily="34" charset="0"/>
                    <a:ea typeface="微軟正黑體" pitchFamily="34" charset="-120"/>
                    <a:cs typeface="新細明體" pitchFamily="18" charset="-120"/>
                  </a:rPr>
                  <a:t>母  體</a:t>
                </a:r>
                <a:endParaRPr kumimoji="1" lang="zh-TW"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7" name="Group 11"/>
            <p:cNvGrpSpPr>
              <a:grpSpLocks/>
            </p:cNvGrpSpPr>
            <p:nvPr/>
          </p:nvGrpSpPr>
          <p:grpSpPr bwMode="auto">
            <a:xfrm>
              <a:off x="6137" y="5748"/>
              <a:ext cx="2138" cy="2572"/>
              <a:chOff x="3420" y="4500"/>
              <a:chExt cx="2160" cy="3420"/>
            </a:xfrm>
          </p:grpSpPr>
          <p:sp>
            <p:nvSpPr>
              <p:cNvPr id="28702" name="Rectangle 12"/>
              <p:cNvSpPr>
                <a:spLocks noChangeArrowheads="1"/>
              </p:cNvSpPr>
              <p:nvPr/>
            </p:nvSpPr>
            <p:spPr bwMode="auto">
              <a:xfrm>
                <a:off x="3418" y="5039"/>
                <a:ext cx="2162" cy="288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51" name="Line 13"/>
              <p:cNvSpPr>
                <a:spLocks noChangeShapeType="1"/>
              </p:cNvSpPr>
              <p:nvPr/>
            </p:nvSpPr>
            <p:spPr bwMode="auto">
              <a:xfrm>
                <a:off x="3418" y="5761"/>
                <a:ext cx="2162" cy="0"/>
              </a:xfrm>
              <a:prstGeom prst="line">
                <a:avLst/>
              </a:prstGeom>
              <a:noFill/>
              <a:ln w="9525">
                <a:solidFill>
                  <a:srgbClr val="000000"/>
                </a:solidFill>
                <a:round/>
                <a:headEnd/>
                <a:tailEnd/>
              </a:ln>
            </p:spPr>
            <p:txBody>
              <a:bodyPr lIns="18000" tIns="10800" rIns="18000" bIns="108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1" i="0" u="none" strike="noStrike" kern="1200" cap="none" spc="0" normalizeH="0" baseline="0" noProof="0">
                  <a:ln>
                    <a:noFill/>
                  </a:ln>
                  <a:solidFill>
                    <a:schemeClr val="tx1"/>
                  </a:solidFill>
                  <a:effectLst/>
                  <a:uLnTx/>
                  <a:uFillTx/>
                  <a:latin typeface="+mn-lt"/>
                  <a:ea typeface="微軟正黑體" pitchFamily="34" charset="-120"/>
                  <a:cs typeface="+mn-cs"/>
                </a:endParaRPr>
              </a:p>
            </p:txBody>
          </p:sp>
          <p:sp>
            <p:nvSpPr>
              <p:cNvPr id="30752" name="Line 14"/>
              <p:cNvSpPr>
                <a:spLocks noChangeShapeType="1"/>
              </p:cNvSpPr>
              <p:nvPr/>
            </p:nvSpPr>
            <p:spPr bwMode="auto">
              <a:xfrm>
                <a:off x="3418" y="6481"/>
                <a:ext cx="2162" cy="0"/>
              </a:xfrm>
              <a:prstGeom prst="line">
                <a:avLst/>
              </a:prstGeom>
              <a:noFill/>
              <a:ln w="9525">
                <a:solidFill>
                  <a:srgbClr val="000000"/>
                </a:solidFill>
                <a:round/>
                <a:headEnd/>
                <a:tailEnd/>
              </a:ln>
            </p:spPr>
            <p:txBody>
              <a:bodyPr lIns="18000" tIns="10800" rIns="18000" bIns="108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1" i="0" u="none" strike="noStrike" kern="1200" cap="none" spc="0" normalizeH="0" baseline="0" noProof="0">
                  <a:ln>
                    <a:noFill/>
                  </a:ln>
                  <a:solidFill>
                    <a:schemeClr val="tx1"/>
                  </a:solidFill>
                  <a:effectLst/>
                  <a:uLnTx/>
                  <a:uFillTx/>
                  <a:latin typeface="+mn-lt"/>
                  <a:ea typeface="微軟正黑體" pitchFamily="34" charset="-120"/>
                  <a:cs typeface="+mn-cs"/>
                </a:endParaRPr>
              </a:p>
            </p:txBody>
          </p:sp>
          <p:sp>
            <p:nvSpPr>
              <p:cNvPr id="30753" name="Line 15"/>
              <p:cNvSpPr>
                <a:spLocks noChangeShapeType="1"/>
              </p:cNvSpPr>
              <p:nvPr/>
            </p:nvSpPr>
            <p:spPr bwMode="auto">
              <a:xfrm>
                <a:off x="3418" y="7200"/>
                <a:ext cx="2162" cy="0"/>
              </a:xfrm>
              <a:prstGeom prst="line">
                <a:avLst/>
              </a:prstGeom>
              <a:noFill/>
              <a:ln w="9525">
                <a:solidFill>
                  <a:srgbClr val="000000"/>
                </a:solidFill>
                <a:round/>
                <a:headEnd/>
                <a:tailEnd/>
              </a:ln>
            </p:spPr>
            <p:txBody>
              <a:bodyPr lIns="18000" tIns="10800" rIns="18000" bIns="108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1" i="0" u="none" strike="noStrike" kern="1200" cap="none" spc="0" normalizeH="0" baseline="0" noProof="0">
                  <a:ln>
                    <a:noFill/>
                  </a:ln>
                  <a:solidFill>
                    <a:schemeClr val="tx1"/>
                  </a:solidFill>
                  <a:effectLst/>
                  <a:uLnTx/>
                  <a:uFillTx/>
                  <a:latin typeface="+mn-lt"/>
                  <a:ea typeface="微軟正黑體" pitchFamily="34" charset="-120"/>
                  <a:cs typeface="+mn-cs"/>
                </a:endParaRPr>
              </a:p>
            </p:txBody>
          </p:sp>
          <p:sp>
            <p:nvSpPr>
              <p:cNvPr id="30754" name="Text Box 16"/>
              <p:cNvSpPr txBox="1">
                <a:spLocks noChangeArrowheads="1"/>
              </p:cNvSpPr>
              <p:nvPr/>
            </p:nvSpPr>
            <p:spPr bwMode="auto">
              <a:xfrm>
                <a:off x="3598" y="4500"/>
                <a:ext cx="1802" cy="539"/>
              </a:xfrm>
              <a:prstGeom prst="rect">
                <a:avLst/>
              </a:prstGeom>
              <a:no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Arial" pitchFamily="34" charset="0"/>
                    <a:ea typeface="微軟正黑體" pitchFamily="34" charset="-120"/>
                    <a:cs typeface="新細明體" pitchFamily="18" charset="-120"/>
                  </a:rPr>
                  <a:t>樣  本</a:t>
                </a:r>
                <a:endParaRPr kumimoji="1" lang="zh-TW"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sp>
          <p:nvSpPr>
            <p:cNvPr id="30730" name="Text Box 17"/>
            <p:cNvSpPr txBox="1">
              <a:spLocks noChangeArrowheads="1"/>
            </p:cNvSpPr>
            <p:nvPr/>
          </p:nvSpPr>
          <p:spPr bwMode="auto">
            <a:xfrm>
              <a:off x="3108" y="6165"/>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500" b="1" i="0" u="none" strike="noStrike" cap="none" normalizeH="0" baseline="0" dirty="0" smtClean="0">
                  <a:ln>
                    <a:noFill/>
                  </a:ln>
                  <a:solidFill>
                    <a:schemeClr val="tx1"/>
                  </a:solidFill>
                  <a:effectLst/>
                  <a:latin typeface="Arial" pitchFamily="34" charset="0"/>
                  <a:ea typeface="微軟正黑體" pitchFamily="34" charset="-120"/>
                  <a:cs typeface="新細明體" pitchFamily="18" charset="-120"/>
                </a:rPr>
                <a:t>一年級</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0731" name="Text Box 18"/>
            <p:cNvSpPr txBox="1">
              <a:spLocks noChangeArrowheads="1"/>
            </p:cNvSpPr>
            <p:nvPr/>
          </p:nvSpPr>
          <p:spPr bwMode="auto">
            <a:xfrm>
              <a:off x="3108" y="6727"/>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二年級</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32" name="Text Box 19"/>
            <p:cNvSpPr txBox="1">
              <a:spLocks noChangeArrowheads="1"/>
            </p:cNvSpPr>
            <p:nvPr/>
          </p:nvSpPr>
          <p:spPr bwMode="auto">
            <a:xfrm>
              <a:off x="3108" y="7291"/>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三年級</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33" name="Text Box 20"/>
            <p:cNvSpPr txBox="1">
              <a:spLocks noChangeArrowheads="1"/>
            </p:cNvSpPr>
            <p:nvPr/>
          </p:nvSpPr>
          <p:spPr bwMode="auto">
            <a:xfrm>
              <a:off x="3108" y="7853"/>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四年級</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34" name="Text Box 21"/>
            <p:cNvSpPr txBox="1">
              <a:spLocks noChangeArrowheads="1"/>
            </p:cNvSpPr>
            <p:nvPr/>
          </p:nvSpPr>
          <p:spPr bwMode="auto">
            <a:xfrm>
              <a:off x="6136" y="6165"/>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一年級</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35" name="Text Box 22"/>
            <p:cNvSpPr txBox="1">
              <a:spLocks noChangeArrowheads="1"/>
            </p:cNvSpPr>
            <p:nvPr/>
          </p:nvSpPr>
          <p:spPr bwMode="auto">
            <a:xfrm>
              <a:off x="6136" y="6727"/>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二年級</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36" name="Text Box 23"/>
            <p:cNvSpPr txBox="1">
              <a:spLocks noChangeArrowheads="1"/>
            </p:cNvSpPr>
            <p:nvPr/>
          </p:nvSpPr>
          <p:spPr bwMode="auto">
            <a:xfrm>
              <a:off x="6136" y="7291"/>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三年級</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37" name="Text Box 24"/>
            <p:cNvSpPr txBox="1">
              <a:spLocks noChangeArrowheads="1"/>
            </p:cNvSpPr>
            <p:nvPr/>
          </p:nvSpPr>
          <p:spPr bwMode="auto">
            <a:xfrm>
              <a:off x="6136" y="7853"/>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四年級</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38" name="Text Box 25"/>
            <p:cNvSpPr txBox="1">
              <a:spLocks noChangeArrowheads="1"/>
            </p:cNvSpPr>
            <p:nvPr/>
          </p:nvSpPr>
          <p:spPr bwMode="auto">
            <a:xfrm>
              <a:off x="3999" y="6165"/>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2000</a:t>
              </a: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人</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39" name="Text Box 26"/>
            <p:cNvSpPr txBox="1">
              <a:spLocks noChangeArrowheads="1"/>
            </p:cNvSpPr>
            <p:nvPr/>
          </p:nvSpPr>
          <p:spPr bwMode="auto">
            <a:xfrm>
              <a:off x="3999" y="6751"/>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1500</a:t>
              </a: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人</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40" name="Text Box 27"/>
            <p:cNvSpPr txBox="1">
              <a:spLocks noChangeArrowheads="1"/>
            </p:cNvSpPr>
            <p:nvPr/>
          </p:nvSpPr>
          <p:spPr bwMode="auto">
            <a:xfrm>
              <a:off x="3999" y="7291"/>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1000</a:t>
              </a: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人</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41" name="Text Box 28"/>
            <p:cNvSpPr txBox="1">
              <a:spLocks noChangeArrowheads="1"/>
            </p:cNvSpPr>
            <p:nvPr/>
          </p:nvSpPr>
          <p:spPr bwMode="auto">
            <a:xfrm>
              <a:off x="3999" y="7853"/>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500</a:t>
              </a: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人</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42" name="Text Box 29"/>
            <p:cNvSpPr txBox="1">
              <a:spLocks noChangeArrowheads="1"/>
            </p:cNvSpPr>
            <p:nvPr/>
          </p:nvSpPr>
          <p:spPr bwMode="auto">
            <a:xfrm>
              <a:off x="7040" y="6165"/>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200</a:t>
              </a: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人</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43" name="Text Box 30"/>
            <p:cNvSpPr txBox="1">
              <a:spLocks noChangeArrowheads="1"/>
            </p:cNvSpPr>
            <p:nvPr/>
          </p:nvSpPr>
          <p:spPr bwMode="auto">
            <a:xfrm>
              <a:off x="7051" y="6727"/>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150</a:t>
              </a: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人</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44" name="Text Box 31"/>
            <p:cNvSpPr txBox="1">
              <a:spLocks noChangeArrowheads="1"/>
            </p:cNvSpPr>
            <p:nvPr/>
          </p:nvSpPr>
          <p:spPr bwMode="auto">
            <a:xfrm>
              <a:off x="7027" y="7291"/>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100</a:t>
              </a: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人</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745" name="Text Box 32"/>
            <p:cNvSpPr txBox="1">
              <a:spLocks noChangeArrowheads="1"/>
            </p:cNvSpPr>
            <p:nvPr/>
          </p:nvSpPr>
          <p:spPr bwMode="auto">
            <a:xfrm>
              <a:off x="7027" y="7853"/>
              <a:ext cx="1069" cy="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50</a:t>
              </a:r>
              <a:r>
                <a:rPr kumimoji="1" lang="zh-TW" sz="1500" b="1" i="0" u="none" strike="noStrike" cap="none" normalizeH="0" baseline="0" smtClean="0">
                  <a:ln>
                    <a:noFill/>
                  </a:ln>
                  <a:solidFill>
                    <a:schemeClr val="tx1"/>
                  </a:solidFill>
                  <a:effectLst/>
                  <a:latin typeface="Arial" pitchFamily="34" charset="0"/>
                  <a:ea typeface="微軟正黑體" pitchFamily="34" charset="-120"/>
                  <a:cs typeface="新細明體" pitchFamily="18" charset="-120"/>
                </a:rPr>
                <a:t>人</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8698" name="AutoShape 33"/>
            <p:cNvSpPr>
              <a:spLocks noChangeArrowheads="1"/>
            </p:cNvSpPr>
            <p:nvPr/>
          </p:nvSpPr>
          <p:spPr bwMode="auto">
            <a:xfrm>
              <a:off x="5247" y="6447"/>
              <a:ext cx="890" cy="139"/>
            </a:xfrm>
            <a:prstGeom prst="rightArrow">
              <a:avLst>
                <a:gd name="adj1" fmla="val 50000"/>
                <a:gd name="adj2" fmla="val 159107"/>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8699" name="AutoShape 34"/>
            <p:cNvSpPr>
              <a:spLocks noChangeArrowheads="1"/>
            </p:cNvSpPr>
            <p:nvPr/>
          </p:nvSpPr>
          <p:spPr bwMode="auto">
            <a:xfrm>
              <a:off x="5247" y="6868"/>
              <a:ext cx="890" cy="141"/>
            </a:xfrm>
            <a:prstGeom prst="rightArrow">
              <a:avLst>
                <a:gd name="adj1" fmla="val 50000"/>
                <a:gd name="adj2" fmla="val 157979"/>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8700" name="AutoShape 35"/>
            <p:cNvSpPr>
              <a:spLocks noChangeArrowheads="1"/>
            </p:cNvSpPr>
            <p:nvPr/>
          </p:nvSpPr>
          <p:spPr bwMode="auto">
            <a:xfrm>
              <a:off x="5247" y="7430"/>
              <a:ext cx="890" cy="141"/>
            </a:xfrm>
            <a:prstGeom prst="rightArrow">
              <a:avLst>
                <a:gd name="adj1" fmla="val 50000"/>
                <a:gd name="adj2" fmla="val 157979"/>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8701" name="AutoShape 36"/>
            <p:cNvSpPr>
              <a:spLocks noChangeArrowheads="1"/>
            </p:cNvSpPr>
            <p:nvPr/>
          </p:nvSpPr>
          <p:spPr bwMode="auto">
            <a:xfrm>
              <a:off x="5247" y="7992"/>
              <a:ext cx="890" cy="141"/>
            </a:xfrm>
            <a:prstGeom prst="rightArrow">
              <a:avLst>
                <a:gd name="adj1" fmla="val 50000"/>
                <a:gd name="adj2" fmla="val 157979"/>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55</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r>
              <a:rPr lang="zh-TW" altLang="zh-TW" sz="2800" b="1" dirty="0" smtClean="0">
                <a:solidFill>
                  <a:srgbClr val="C00000"/>
                </a:solidFill>
                <a:latin typeface="微軟正黑體" panose="020B0604030504040204" pitchFamily="34" charset="-120"/>
                <a:ea typeface="微軟正黑體" panose="020B0604030504040204" pitchFamily="34" charset="-120"/>
              </a:rPr>
              <a:t>層間</a:t>
            </a:r>
            <a:r>
              <a:rPr lang="zh-TW" altLang="zh-TW" sz="2800" b="1" dirty="0" smtClean="0">
                <a:latin typeface="微軟正黑體" panose="020B0604030504040204" pitchFamily="34" charset="-120"/>
                <a:ea typeface="微軟正黑體" panose="020B0604030504040204" pitchFamily="34" charset="-120"/>
              </a:rPr>
              <a:t>變</a:t>
            </a:r>
            <a:r>
              <a:rPr lang="zh-TW" altLang="en-US" sz="2800" b="1" dirty="0" smtClean="0">
                <a:latin typeface="微軟正黑體" panose="020B0604030504040204" pitchFamily="34" charset="-120"/>
                <a:ea typeface="微軟正黑體" panose="020B0604030504040204" pitchFamily="34" charset="-120"/>
              </a:rPr>
              <a:t>異</a:t>
            </a:r>
            <a:r>
              <a:rPr lang="zh-TW" altLang="zh-TW" sz="2800" b="1" dirty="0" smtClean="0">
                <a:latin typeface="微軟正黑體" panose="020B0604030504040204" pitchFamily="34" charset="-120"/>
                <a:ea typeface="微軟正黑體" panose="020B0604030504040204" pitchFamily="34" charset="-120"/>
              </a:rPr>
              <a:t>大，</a:t>
            </a:r>
            <a:r>
              <a:rPr lang="zh-TW" altLang="zh-TW" sz="2800" b="1" dirty="0" smtClean="0">
                <a:solidFill>
                  <a:srgbClr val="C00000"/>
                </a:solidFill>
                <a:latin typeface="微軟正黑體" panose="020B0604030504040204" pitchFamily="34" charset="-120"/>
                <a:ea typeface="微軟正黑體" panose="020B0604030504040204" pitchFamily="34" charset="-120"/>
              </a:rPr>
              <a:t>層內</a:t>
            </a:r>
            <a:r>
              <a:rPr lang="zh-TW" altLang="zh-TW" sz="2800" b="1" dirty="0" smtClean="0">
                <a:latin typeface="微軟正黑體" panose="020B0604030504040204" pitchFamily="34" charset="-120"/>
                <a:ea typeface="微軟正黑體" panose="020B0604030504040204" pitchFamily="34" charset="-120"/>
              </a:rPr>
              <a:t>變異小</a:t>
            </a:r>
            <a:r>
              <a:rPr lang="zh-TW" altLang="en-US" sz="2800" b="1" dirty="0" smtClean="0">
                <a:latin typeface="微軟正黑體" panose="020B0604030504040204" pitchFamily="34" charset="-120"/>
                <a:ea typeface="微軟正黑體" panose="020B0604030504040204" pitchFamily="34" charset="-120"/>
              </a:rPr>
              <a:t>，分層抽樣法的精確度才高</a:t>
            </a:r>
            <a:r>
              <a:rPr lang="zh-TW" altLang="zh-TW" sz="2800" b="1" dirty="0" smtClean="0">
                <a:latin typeface="微軟正黑體" panose="020B0604030504040204" pitchFamily="34" charset="-120"/>
                <a:ea typeface="微軟正黑體" panose="020B0604030504040204" pitchFamily="34" charset="-120"/>
              </a:rPr>
              <a:t>。</a:t>
            </a:r>
          </a:p>
          <a:p>
            <a:r>
              <a:rPr lang="zh-TW" altLang="en-US" sz="2800" b="1" dirty="0" smtClean="0">
                <a:latin typeface="微軟正黑體" panose="020B0604030504040204" pitchFamily="34" charset="-120"/>
                <a:ea typeface="微軟正黑體" panose="020B0604030504040204" pitchFamily="34" charset="-120"/>
              </a:rPr>
              <a:t>分層的標準由抽樣設計人自己判斷</a:t>
            </a:r>
            <a:r>
              <a:rPr lang="zh-TW" altLang="zh-TW" sz="2800" b="1" dirty="0" smtClean="0">
                <a:latin typeface="微軟正黑體" panose="020B0604030504040204" pitchFamily="34" charset="-120"/>
                <a:ea typeface="微軟正黑體" panose="020B0604030504040204" pitchFamily="34" charset="-120"/>
              </a:rPr>
              <a:t>。 </a:t>
            </a:r>
          </a:p>
          <a:p>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分層抽樣比簡單隨機抽樣和系統抽樣更為精確，能夠通過對較少的抽樣單位的調查，得到比較準確的推斷結果，特別是當母體較大、內部結構複雜時，分層抽樣常能取得令人滿意的效果。</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同時，分層抽樣在對母體推斷的同時，還能獲得對</a:t>
            </a:r>
            <a:r>
              <a:rPr lang="zh-TW" altLang="zh-TW" sz="2800" b="1" dirty="0" smtClean="0">
                <a:solidFill>
                  <a:srgbClr val="C00000"/>
                </a:solidFill>
                <a:latin typeface="微軟正黑體" panose="020B0604030504040204" pitchFamily="34" charset="-120"/>
                <a:ea typeface="微軟正黑體" panose="020B0604030504040204" pitchFamily="34" charset="-120"/>
              </a:rPr>
              <a:t>每層的推論</a:t>
            </a:r>
            <a:r>
              <a:rPr lang="zh-TW" altLang="zh-TW" sz="2800" b="1" dirty="0" smtClean="0">
                <a:latin typeface="微軟正黑體" panose="020B0604030504040204" pitchFamily="34" charset="-120"/>
                <a:ea typeface="微軟正黑體" panose="020B0604030504040204" pitchFamily="34" charset="-120"/>
              </a:rPr>
              <a:t>，並且利於</a:t>
            </a:r>
            <a:r>
              <a:rPr lang="zh-TW" altLang="zh-TW" sz="2800" b="1" dirty="0" smtClean="0">
                <a:solidFill>
                  <a:srgbClr val="C00000"/>
                </a:solidFill>
                <a:latin typeface="微軟正黑體" panose="020B0604030504040204" pitchFamily="34" charset="-120"/>
                <a:ea typeface="微軟正黑體" panose="020B0604030504040204" pitchFamily="34" charset="-120"/>
              </a:rPr>
              <a:t>層和層之間的比較</a:t>
            </a:r>
            <a:r>
              <a:rPr lang="zh-TW" altLang="zh-TW" sz="2800" b="1" dirty="0" smtClean="0">
                <a:latin typeface="微軟正黑體" panose="020B0604030504040204" pitchFamily="34" charset="-120"/>
                <a:ea typeface="微軟正黑體" panose="020B0604030504040204" pitchFamily="34" charset="-120"/>
              </a:rPr>
              <a:t>。 </a:t>
            </a:r>
          </a:p>
          <a:p>
            <a:endParaRPr lang="zh-TW"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56</a:t>
            </a:fld>
            <a:endParaRPr lang="zh-TW" altLang="en-US"/>
          </a:p>
        </p:txBody>
      </p:sp>
      <p:sp>
        <p:nvSpPr>
          <p:cNvPr id="2" name="標題 1"/>
          <p:cNvSpPr>
            <a:spLocks noGrp="1"/>
          </p:cNvSpPr>
          <p:nvPr>
            <p:ph type="title"/>
          </p:nvPr>
        </p:nvSpPr>
        <p:spPr/>
        <p:txBody>
          <a:bodyPr>
            <a:normAutofit/>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7.2.4</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群集</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集團</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抽樣 </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集群抽樣又稱</a:t>
            </a:r>
            <a:r>
              <a:rPr lang="zh-TW" altLang="en-US" sz="2800" b="1" u="sng" dirty="0" smtClean="0">
                <a:latin typeface="微軟正黑體" panose="020B0604030504040204" pitchFamily="34" charset="-120"/>
                <a:ea typeface="微軟正黑體" panose="020B0604030504040204" pitchFamily="34" charset="-120"/>
              </a:rPr>
              <a:t>集團</a:t>
            </a:r>
            <a:r>
              <a:rPr lang="zh-TW" altLang="zh-TW" sz="2800" b="1" u="sng" dirty="0" smtClean="0">
                <a:latin typeface="微軟正黑體" panose="020B0604030504040204" pitchFamily="34" charset="-120"/>
                <a:ea typeface="微軟正黑體" panose="020B0604030504040204" pitchFamily="34" charset="-120"/>
              </a:rPr>
              <a:t>抽樣</a:t>
            </a:r>
            <a:r>
              <a:rPr lang="zh-TW" altLang="zh-TW" sz="2800" b="1" dirty="0" smtClean="0">
                <a:latin typeface="微軟正黑體" panose="020B0604030504040204" pitchFamily="34" charset="-120"/>
                <a:ea typeface="微軟正黑體" panose="020B0604030504040204" pitchFamily="34" charset="-120"/>
              </a:rPr>
              <a:t>或</a:t>
            </a:r>
            <a:r>
              <a:rPr lang="zh-TW" altLang="zh-TW" sz="2800" b="1" u="sng" dirty="0" smtClean="0">
                <a:latin typeface="微軟正黑體" panose="020B0604030504040204" pitchFamily="34" charset="-120"/>
                <a:ea typeface="微軟正黑體" panose="020B0604030504040204" pitchFamily="34" charset="-120"/>
              </a:rPr>
              <a:t>叢式抽樣</a:t>
            </a:r>
            <a:r>
              <a:rPr lang="zh-TW" altLang="zh-TW" sz="2800" b="1" dirty="0" smtClean="0">
                <a:latin typeface="微軟正黑體" panose="020B0604030504040204" pitchFamily="34" charset="-120"/>
                <a:ea typeface="微軟正黑體" panose="020B0604030504040204" pitchFamily="34" charset="-120"/>
              </a:rPr>
              <a:t>，此方法是將母體分成數個集團，且每個集</a:t>
            </a:r>
            <a:r>
              <a:rPr lang="zh-TW" altLang="zh-TW" sz="2800" b="1" dirty="0" smtClean="0">
                <a:solidFill>
                  <a:srgbClr val="C00000"/>
                </a:solidFill>
                <a:latin typeface="微軟正黑體" panose="020B0604030504040204" pitchFamily="34" charset="-120"/>
                <a:ea typeface="微軟正黑體" panose="020B0604030504040204" pitchFamily="34" charset="-120"/>
              </a:rPr>
              <a:t>團間</a:t>
            </a:r>
            <a:r>
              <a:rPr lang="zh-TW" altLang="zh-TW" sz="2800" b="1" dirty="0" smtClean="0">
                <a:latin typeface="微軟正黑體" panose="020B0604030504040204" pitchFamily="34" charset="-120"/>
                <a:ea typeface="微軟正黑體" panose="020B0604030504040204" pitchFamily="34" charset="-120"/>
              </a:rPr>
              <a:t>差異小，集</a:t>
            </a:r>
            <a:r>
              <a:rPr lang="zh-TW" altLang="zh-TW" sz="2800" b="1" dirty="0" smtClean="0">
                <a:solidFill>
                  <a:srgbClr val="C00000"/>
                </a:solidFill>
                <a:latin typeface="微軟正黑體" panose="020B0604030504040204" pitchFamily="34" charset="-120"/>
                <a:ea typeface="微軟正黑體" panose="020B0604030504040204" pitchFamily="34" charset="-120"/>
              </a:rPr>
              <a:t>團內</a:t>
            </a:r>
            <a:r>
              <a:rPr lang="zh-TW" altLang="zh-TW" sz="2800" b="1" dirty="0" smtClean="0">
                <a:latin typeface="微軟正黑體" panose="020B0604030504040204" pitchFamily="34" charset="-120"/>
                <a:ea typeface="微軟正黑體" panose="020B0604030504040204" pitchFamily="34" charset="-120"/>
              </a:rPr>
              <a:t>差異大，特性如下：</a:t>
            </a:r>
          </a:p>
          <a:p>
            <a:pPr>
              <a:buNone/>
            </a:pPr>
            <a:r>
              <a:rPr lang="en-US" altLang="zh-TW" sz="2800" b="1" dirty="0" smtClean="0">
                <a:latin typeface="微軟正黑體" panose="020B0604030504040204" pitchFamily="34" charset="-120"/>
                <a:ea typeface="微軟正黑體" panose="020B0604030504040204" pitchFamily="34" charset="-120"/>
              </a:rPr>
              <a:t>1.</a:t>
            </a:r>
            <a:r>
              <a:rPr lang="zh-TW" altLang="zh-TW" sz="2800" b="1" dirty="0" smtClean="0">
                <a:latin typeface="微軟正黑體" panose="020B0604030504040204" pitchFamily="34" charset="-120"/>
                <a:ea typeface="微軟正黑體" panose="020B0604030504040204" pitchFamily="34" charset="-120"/>
              </a:rPr>
              <a:t>以集團為單位，而不以個人為單位。</a:t>
            </a:r>
          </a:p>
          <a:p>
            <a:pPr>
              <a:buNone/>
            </a:pPr>
            <a:r>
              <a:rPr lang="en-US" altLang="zh-TW" sz="2800" b="1" dirty="0" smtClean="0">
                <a:latin typeface="微軟正黑體" panose="020B0604030504040204" pitchFamily="34" charset="-120"/>
                <a:ea typeface="微軟正黑體" panose="020B0604030504040204" pitchFamily="34" charset="-120"/>
              </a:rPr>
              <a:t>2.</a:t>
            </a:r>
            <a:r>
              <a:rPr lang="zh-TW" altLang="zh-TW" sz="2800" b="1" dirty="0" smtClean="0">
                <a:latin typeface="微軟正黑體" panose="020B0604030504040204" pitchFamily="34" charset="-120"/>
                <a:ea typeface="微軟正黑體" panose="020B0604030504040204" pitchFamily="34" charset="-120"/>
              </a:rPr>
              <a:t>將母體按某種標準(如班級、地區)分為若干類，稱為</a:t>
            </a:r>
            <a:r>
              <a:rPr lang="zh-TW" altLang="en-US" sz="2800" b="1" dirty="0" smtClean="0">
                <a:latin typeface="微軟正黑體" panose="020B0604030504040204" pitchFamily="34" charset="-120"/>
                <a:ea typeface="微軟正黑體" panose="020B0604030504040204" pitchFamily="34" charset="-120"/>
              </a:rPr>
              <a:t>集團</a:t>
            </a:r>
            <a:r>
              <a:rPr lang="en-US" altLang="zh-TW" sz="2800" b="1" dirty="0" smtClean="0">
                <a:latin typeface="微軟正黑體" panose="020B0604030504040204" pitchFamily="34" charset="-120"/>
                <a:ea typeface="微軟正黑體" panose="020B0604030504040204" pitchFamily="34" charset="-120"/>
              </a:rPr>
              <a:t>(clusters)</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用簡單</a:t>
            </a:r>
            <a:r>
              <a:rPr lang="zh-TW" altLang="zh-TW" sz="2800" b="1" dirty="0" smtClean="0">
                <a:latin typeface="微軟正黑體" panose="020B0604030504040204" pitchFamily="34" charset="-120"/>
                <a:ea typeface="微軟正黑體" panose="020B0604030504040204" pitchFamily="34" charset="-120"/>
              </a:rPr>
              <a:t>隨機</a:t>
            </a:r>
            <a:r>
              <a:rPr lang="zh-TW" altLang="en-US" sz="2800" b="1" dirty="0" smtClean="0">
                <a:latin typeface="微軟正黑體" panose="020B0604030504040204" pitchFamily="34" charset="-120"/>
                <a:ea typeface="微軟正黑體" panose="020B0604030504040204" pitchFamily="34" charset="-120"/>
              </a:rPr>
              <a:t>抽樣法抽出</a:t>
            </a:r>
            <a:r>
              <a:rPr lang="zh-TW" altLang="zh-TW" sz="2800" b="1" dirty="0" smtClean="0">
                <a:latin typeface="微軟正黑體" panose="020B0604030504040204" pitchFamily="34" charset="-120"/>
                <a:ea typeface="微軟正黑體" panose="020B0604030504040204" pitchFamily="34" charset="-120"/>
              </a:rPr>
              <a:t>若干</a:t>
            </a:r>
            <a:r>
              <a:rPr lang="zh-TW" altLang="en-US" sz="2800" b="1" dirty="0" smtClean="0">
                <a:latin typeface="微軟正黑體" panose="020B0604030504040204" pitchFamily="34" charset="-120"/>
                <a:ea typeface="微軟正黑體" panose="020B0604030504040204" pitchFamily="34" charset="-120"/>
              </a:rPr>
              <a:t>集團</a:t>
            </a:r>
            <a:r>
              <a:rPr lang="zh-TW" altLang="zh-TW" sz="2800" b="1" dirty="0" smtClean="0">
                <a:latin typeface="微軟正黑體" panose="020B0604030504040204" pitchFamily="34" charset="-120"/>
                <a:ea typeface="微軟正黑體" panose="020B0604030504040204" pitchFamily="34" charset="-120"/>
              </a:rPr>
              <a:t>。</a:t>
            </a:r>
          </a:p>
          <a:p>
            <a:pPr>
              <a:buNone/>
            </a:pPr>
            <a:r>
              <a:rPr lang="en-US" altLang="zh-TW" sz="2800" b="1" dirty="0" smtClean="0">
                <a:latin typeface="微軟正黑體" panose="020B0604030504040204" pitchFamily="34" charset="-120"/>
                <a:ea typeface="微軟正黑體" panose="020B0604030504040204" pitchFamily="34" charset="-120"/>
              </a:rPr>
              <a:t>3.</a:t>
            </a:r>
            <a:r>
              <a:rPr lang="zh-TW" altLang="zh-TW" sz="2800" b="1" dirty="0" smtClean="0">
                <a:latin typeface="微軟正黑體" panose="020B0604030504040204" pitchFamily="34" charset="-120"/>
                <a:ea typeface="微軟正黑體" panose="020B0604030504040204" pitchFamily="34" charset="-120"/>
              </a:rPr>
              <a:t>對集團中之各成員，全部加以訪問。</a:t>
            </a:r>
          </a:p>
          <a:p>
            <a:pPr>
              <a:buNone/>
            </a:pPr>
            <a:r>
              <a:rPr lang="zh-TW" altLang="zh-TW" sz="2800" b="1" dirty="0" smtClean="0">
                <a:latin typeface="微軟正黑體" panose="020B0604030504040204" pitchFamily="34" charset="-120"/>
                <a:ea typeface="微軟正黑體" panose="020B0604030504040204" pitchFamily="34" charset="-120"/>
              </a:rPr>
              <a:t>集群抽樣</a:t>
            </a:r>
            <a:r>
              <a:rPr lang="zh-TW" altLang="en-US" sz="2800" b="1" dirty="0" smtClean="0">
                <a:latin typeface="微軟正黑體" panose="020B0604030504040204" pitchFamily="34" charset="-120"/>
                <a:ea typeface="微軟正黑體" panose="020B0604030504040204" pitchFamily="34" charset="-120"/>
              </a:rPr>
              <a:t>法的</a:t>
            </a:r>
            <a:r>
              <a:rPr lang="zh-TW" altLang="zh-TW" sz="2800" b="1" dirty="0" smtClean="0">
                <a:solidFill>
                  <a:srgbClr val="C00000"/>
                </a:solidFill>
                <a:latin typeface="微軟正黑體" panose="020B0604030504040204" pitchFamily="34" charset="-120"/>
                <a:ea typeface="微軟正黑體" panose="020B0604030504040204" pitchFamily="34" charset="-120"/>
              </a:rPr>
              <a:t>優點</a:t>
            </a:r>
            <a:r>
              <a:rPr lang="zh-TW" altLang="zh-TW" sz="2800" b="1" dirty="0" smtClean="0">
                <a:latin typeface="微軟正黑體" panose="020B0604030504040204" pitchFamily="34" charset="-120"/>
                <a:ea typeface="微軟正黑體" panose="020B0604030504040204" pitchFamily="34" charset="-120"/>
              </a:rPr>
              <a:t>：大幅降低調查成本。</a:t>
            </a:r>
            <a:r>
              <a:rPr lang="zh-TW" altLang="zh-TW" b="1" dirty="0" smtClean="0"/>
              <a:t> </a:t>
            </a:r>
          </a:p>
          <a:p>
            <a:endParaRPr lang="zh-TW"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AB2DA23-088D-439A-8D02-698FF65882F0}" type="datetime1">
              <a:rPr lang="zh-TW" altLang="en-US" smtClean="0"/>
              <a:pPr/>
              <a:t>2014/12/7</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43D239BD-6D61-4DFE-922F-7CBF9DF9EB54}" type="slidenum">
              <a:rPr lang="zh-TW" altLang="en-US" smtClean="0"/>
              <a:pPr/>
              <a:t>57</a:t>
            </a:fld>
            <a:endParaRPr lang="zh-TW"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73016"/>
            <a:ext cx="36480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32656"/>
            <a:ext cx="228418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650" y="332656"/>
            <a:ext cx="21431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487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58</a:t>
            </a:fld>
            <a:endParaRPr lang="zh-TW" altLang="en-US"/>
          </a:p>
        </p:txBody>
      </p:sp>
      <p:sp>
        <p:nvSpPr>
          <p:cNvPr id="2" name="標題 1"/>
          <p:cNvSpPr>
            <a:spLocks noGrp="1"/>
          </p:cNvSpPr>
          <p:nvPr>
            <p:ph type="title"/>
          </p:nvPr>
        </p:nvSpPr>
        <p:spPr/>
        <p:txBody>
          <a:bodyPr/>
          <a:lstStyle/>
          <a:p>
            <a:r>
              <a:rPr lang="zh-TW" altLang="zh-TW" b="1" dirty="0" smtClean="0">
                <a:latin typeface="微軟正黑體" panose="020B0604030504040204" pitchFamily="34" charset="-120"/>
                <a:ea typeface="微軟正黑體" panose="020B0604030504040204" pitchFamily="34" charset="-120"/>
              </a:rPr>
              <a:t>多階段抽樣 </a:t>
            </a:r>
            <a:endParaRPr lang="zh-TW" altLang="zh-TW" dirty="0">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在許多情況下，特別在複雜的、大規模的市場調查中，調查單位一般不是一次性直接地抽取到的，而是採用</a:t>
            </a:r>
            <a:r>
              <a:rPr lang="zh-TW" altLang="zh-TW" sz="2800" b="1" dirty="0" smtClean="0">
                <a:solidFill>
                  <a:srgbClr val="C00000"/>
                </a:solidFill>
                <a:latin typeface="微軟正黑體" panose="020B0604030504040204" pitchFamily="34" charset="-120"/>
                <a:ea typeface="微軟正黑體" panose="020B0604030504040204" pitchFamily="34" charset="-120"/>
              </a:rPr>
              <a:t>兩階段</a:t>
            </a:r>
            <a:r>
              <a:rPr lang="zh-TW" altLang="zh-TW" sz="2800" b="1" dirty="0" smtClean="0">
                <a:latin typeface="微軟正黑體" panose="020B0604030504040204" pitchFamily="34" charset="-120"/>
                <a:ea typeface="微軟正黑體" panose="020B0604030504040204" pitchFamily="34" charset="-120"/>
              </a:rPr>
              <a:t>或</a:t>
            </a:r>
            <a:r>
              <a:rPr lang="zh-TW" altLang="zh-TW" sz="2800" b="1" dirty="0" smtClean="0">
                <a:solidFill>
                  <a:srgbClr val="C00000"/>
                </a:solidFill>
                <a:latin typeface="微軟正黑體" panose="020B0604030504040204" pitchFamily="34" charset="-120"/>
                <a:ea typeface="微軟正黑體" panose="020B0604030504040204" pitchFamily="34" charset="-120"/>
              </a:rPr>
              <a:t>多階段</a:t>
            </a:r>
            <a:r>
              <a:rPr lang="zh-TW" altLang="zh-TW" sz="2800" b="1" dirty="0" smtClean="0">
                <a:latin typeface="微軟正黑體" panose="020B0604030504040204" pitchFamily="34" charset="-120"/>
                <a:ea typeface="微軟正黑體" panose="020B0604030504040204" pitchFamily="34" charset="-120"/>
              </a:rPr>
              <a:t>抽取的辦法，即先抽大的調查單位，在大單位中抽小單位，再在小單位中抽更小的單位，這種抽樣組織方式稱為</a:t>
            </a:r>
            <a:r>
              <a:rPr lang="zh-TW" altLang="zh-TW" sz="2800" b="1" dirty="0" smtClean="0">
                <a:solidFill>
                  <a:srgbClr val="C00000"/>
                </a:solidFill>
                <a:latin typeface="微軟正黑體" panose="020B0604030504040204" pitchFamily="34" charset="-120"/>
                <a:ea typeface="微軟正黑體" panose="020B0604030504040204" pitchFamily="34" charset="-120"/>
              </a:rPr>
              <a:t>多階段抽樣</a:t>
            </a:r>
            <a:r>
              <a:rPr lang="en-US" altLang="zh-TW" sz="2800" b="1" dirty="0" smtClean="0">
                <a:latin typeface="微軟正黑體" panose="020B0604030504040204" pitchFamily="34" charset="-120"/>
                <a:ea typeface="微軟正黑體" panose="020B0604030504040204" pitchFamily="34" charset="-120"/>
              </a:rPr>
              <a:t>(multi-stage sampling)</a:t>
            </a:r>
            <a:r>
              <a:rPr lang="zh-TW" altLang="zh-TW" sz="2800" b="1" dirty="0" smtClean="0">
                <a:latin typeface="微軟正黑體" panose="020B0604030504040204" pitchFamily="34" charset="-120"/>
                <a:ea typeface="微軟正黑體" panose="020B0604030504040204" pitchFamily="34" charset="-120"/>
              </a:rPr>
              <a:t>。</a:t>
            </a:r>
          </a:p>
          <a:p>
            <a:endParaRPr lang="zh-TW"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AB2DA23-088D-439A-8D02-698FF65882F0}" type="datetime1">
              <a:rPr lang="zh-TW" altLang="en-US" smtClean="0"/>
              <a:pPr/>
              <a:t>2014/12/7</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43D239BD-6D61-4DFE-922F-7CBF9DF9EB54}" type="slidenum">
              <a:rPr lang="zh-TW" altLang="en-US" smtClean="0"/>
              <a:pPr/>
              <a:t>59</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87099467"/>
              </p:ext>
            </p:extLst>
          </p:nvPr>
        </p:nvGraphicFramePr>
        <p:xfrm>
          <a:off x="1524000" y="1397000"/>
          <a:ext cx="6095999" cy="2595880"/>
        </p:xfrm>
        <a:graphic>
          <a:graphicData uri="http://schemas.openxmlformats.org/drawingml/2006/table">
            <a:tbl>
              <a:tblPr firstRow="1" bandRow="1">
                <a:tableStyleId>{2D5ABB26-0587-4C30-8999-92F81FD0307C}</a:tableStyleId>
              </a:tblPr>
              <a:tblGrid>
                <a:gridCol w="870857"/>
                <a:gridCol w="870857"/>
                <a:gridCol w="870857"/>
                <a:gridCol w="870857"/>
                <a:gridCol w="870857"/>
                <a:gridCol w="870857"/>
                <a:gridCol w="870857"/>
              </a:tblGrid>
              <a:tr h="370840">
                <a:tc>
                  <a:txBody>
                    <a:bodyPr/>
                    <a:lstStyle/>
                    <a:p>
                      <a:pPr algn="ctr"/>
                      <a:r>
                        <a:rPr lang="en-US" altLang="zh-TW" dirty="0" smtClean="0"/>
                        <a:t>M</a:t>
                      </a:r>
                      <a:r>
                        <a:rPr lang="en-US" altLang="zh-TW" baseline="-25000" dirty="0" smtClean="0"/>
                        <a:t>1</a:t>
                      </a:r>
                      <a:endParaRPr lang="zh-TW" altLang="en-US" baseline="-25000" dirty="0"/>
                    </a:p>
                  </a:txBody>
                  <a:tcPr>
                    <a:lnB w="19050" cap="flat" cmpd="sng" algn="ctr">
                      <a:solidFill>
                        <a:schemeClr val="tx1"/>
                      </a:solidFill>
                      <a:prstDash val="solid"/>
                      <a:round/>
                      <a:headEnd type="none" w="med" len="med"/>
                      <a:tailEnd type="none" w="med" len="med"/>
                    </a:lnB>
                  </a:tcPr>
                </a:tc>
                <a:tc>
                  <a:txBody>
                    <a:bodyPr/>
                    <a:lstStyle/>
                    <a:p>
                      <a:pPr algn="ctr"/>
                      <a:r>
                        <a:rPr lang="en-US" altLang="zh-TW" dirty="0" smtClean="0"/>
                        <a:t>M</a:t>
                      </a:r>
                      <a:r>
                        <a:rPr lang="en-US" altLang="zh-TW" baseline="-25000" dirty="0" smtClean="0"/>
                        <a:t>2</a:t>
                      </a:r>
                      <a:endParaRPr lang="zh-TW" altLang="en-US" baseline="-25000" dirty="0"/>
                    </a:p>
                  </a:txBody>
                  <a:tcPr>
                    <a:lnB w="19050" cap="flat" cmpd="sng" algn="ctr">
                      <a:solidFill>
                        <a:schemeClr val="tx1"/>
                      </a:solidFill>
                      <a:prstDash val="solid"/>
                      <a:round/>
                      <a:headEnd type="none" w="med" len="med"/>
                      <a:tailEnd type="none" w="med" len="med"/>
                    </a:lnB>
                  </a:tcPr>
                </a:tc>
                <a:tc>
                  <a:txBody>
                    <a:bodyPr/>
                    <a:lstStyle/>
                    <a:p>
                      <a:pPr algn="ctr"/>
                      <a:r>
                        <a:rPr lang="en-US" altLang="zh-TW" dirty="0" smtClean="0"/>
                        <a:t>M</a:t>
                      </a:r>
                      <a:r>
                        <a:rPr lang="en-US" altLang="zh-TW" baseline="-25000" dirty="0" smtClean="0"/>
                        <a:t>3</a:t>
                      </a:r>
                      <a:endParaRPr lang="zh-TW" altLang="en-US" baseline="-25000" dirty="0"/>
                    </a:p>
                  </a:txBody>
                  <a:tcPr>
                    <a:lnB w="19050" cap="flat" cmpd="sng" algn="ctr">
                      <a:solidFill>
                        <a:schemeClr val="tx1"/>
                      </a:solidFill>
                      <a:prstDash val="solid"/>
                      <a:round/>
                      <a:headEnd type="none" w="med" len="med"/>
                      <a:tailEnd type="none" w="med" len="med"/>
                    </a:lnB>
                  </a:tcPr>
                </a:tc>
                <a:tc>
                  <a:txBody>
                    <a:bodyPr/>
                    <a:lstStyle/>
                    <a:p>
                      <a:pPr algn="ctr"/>
                      <a:r>
                        <a:rPr lang="en-US" altLang="zh-TW" dirty="0" smtClean="0"/>
                        <a:t>M</a:t>
                      </a:r>
                      <a:r>
                        <a:rPr lang="en-US" altLang="zh-TW" baseline="-25000" dirty="0" smtClean="0"/>
                        <a:t>4</a:t>
                      </a:r>
                      <a:endParaRPr lang="zh-TW" altLang="en-US" baseline="-25000" dirty="0"/>
                    </a:p>
                  </a:txBody>
                  <a:tcPr>
                    <a:lnB w="19050" cap="flat" cmpd="sng" algn="ctr">
                      <a:solidFill>
                        <a:schemeClr val="tx1"/>
                      </a:solidFill>
                      <a:prstDash val="solid"/>
                      <a:round/>
                      <a:headEnd type="none" w="med" len="med"/>
                      <a:tailEnd type="none" w="med" len="med"/>
                    </a:lnB>
                  </a:tcPr>
                </a:tc>
                <a:tc>
                  <a:txBody>
                    <a:bodyPr/>
                    <a:lstStyle/>
                    <a:p>
                      <a:pPr algn="ctr"/>
                      <a:r>
                        <a:rPr lang="en-US" altLang="zh-TW" dirty="0" smtClean="0"/>
                        <a:t>M</a:t>
                      </a:r>
                      <a:r>
                        <a:rPr lang="en-US" altLang="zh-TW" baseline="-25000" dirty="0" smtClean="0"/>
                        <a:t>5</a:t>
                      </a:r>
                      <a:endParaRPr lang="zh-TW" altLang="en-US" baseline="-25000" dirty="0"/>
                    </a:p>
                  </a:txBody>
                  <a:tcPr>
                    <a:lnB w="19050" cap="flat" cmpd="sng" algn="ctr">
                      <a:solidFill>
                        <a:schemeClr val="tx1"/>
                      </a:solidFill>
                      <a:prstDash val="solid"/>
                      <a:round/>
                      <a:headEnd type="none" w="med" len="med"/>
                      <a:tailEnd type="none" w="med" len="med"/>
                    </a:lnB>
                  </a:tcPr>
                </a:tc>
                <a:tc>
                  <a:txBody>
                    <a:bodyPr/>
                    <a:lstStyle/>
                    <a:p>
                      <a:pPr algn="ctr"/>
                      <a:r>
                        <a:rPr lang="en-US" altLang="zh-TW" dirty="0" smtClean="0"/>
                        <a:t>M</a:t>
                      </a:r>
                      <a:r>
                        <a:rPr lang="en-US" altLang="zh-TW" baseline="-25000" dirty="0" smtClean="0"/>
                        <a:t>6</a:t>
                      </a:r>
                      <a:endParaRPr lang="zh-TW" altLang="en-US" baseline="-25000" dirty="0"/>
                    </a:p>
                  </a:txBody>
                  <a:tcPr>
                    <a:lnB w="19050" cap="flat" cmpd="sng" algn="ctr">
                      <a:solidFill>
                        <a:schemeClr val="tx1"/>
                      </a:solidFill>
                      <a:prstDash val="solid"/>
                      <a:round/>
                      <a:headEnd type="none" w="med" len="med"/>
                      <a:tailEnd type="none" w="med" len="med"/>
                    </a:lnB>
                  </a:tcPr>
                </a:tc>
                <a:tc>
                  <a:txBody>
                    <a:bodyPr/>
                    <a:lstStyle/>
                    <a:p>
                      <a:pPr algn="ctr"/>
                      <a:r>
                        <a:rPr lang="en-US" altLang="zh-TW" dirty="0" smtClean="0"/>
                        <a:t>M</a:t>
                      </a:r>
                      <a:r>
                        <a:rPr lang="en-US" altLang="zh-TW" baseline="-25000" dirty="0" smtClean="0"/>
                        <a:t>7</a:t>
                      </a:r>
                      <a:endParaRPr lang="zh-TW" altLang="en-US" baseline="-25000" dirty="0"/>
                    </a:p>
                  </a:txBody>
                  <a:tcPr>
                    <a:lnB w="19050" cap="flat" cmpd="sng" algn="ctr">
                      <a:solidFill>
                        <a:schemeClr val="tx1"/>
                      </a:solidFill>
                      <a:prstDash val="solid"/>
                      <a:round/>
                      <a:headEnd type="none" w="med" len="med"/>
                      <a:tailEnd type="none" w="med" len="med"/>
                    </a:lnB>
                  </a:tcPr>
                </a:tc>
              </a:tr>
              <a:tr h="370840">
                <a:tc>
                  <a:txBody>
                    <a:bodyPr/>
                    <a:lstStyle/>
                    <a:p>
                      <a:pPr algn="ctr"/>
                      <a:r>
                        <a:rPr lang="en-US" altLang="zh-TW" dirty="0" smtClean="0"/>
                        <a:t>39</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TW" dirty="0" smtClean="0"/>
                        <a:t>43</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dirty="0" smtClean="0"/>
                        <a:t>37</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TW" dirty="0" smtClean="0"/>
                        <a:t>40</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dirty="0" smtClean="0"/>
                        <a:t>45</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TW" dirty="0" smtClean="0"/>
                        <a:t>46</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TW" dirty="0" smtClean="0"/>
                        <a:t>41</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370840">
                <a:tc>
                  <a:txBody>
                    <a:bodyPr/>
                    <a:lstStyle/>
                    <a:p>
                      <a:endParaRPr lang="zh-TW" altLang="en-US"/>
                    </a:p>
                  </a:txBody>
                  <a:tcPr>
                    <a:lnT w="19050" cap="flat" cmpd="sng" algn="ctr">
                      <a:solidFill>
                        <a:schemeClr val="tx1"/>
                      </a:solidFill>
                      <a:prstDash val="solid"/>
                      <a:round/>
                      <a:headEnd type="none" w="med" len="med"/>
                      <a:tailEnd type="none" w="med" len="med"/>
                    </a:lnT>
                  </a:tcPr>
                </a:tc>
                <a:tc>
                  <a:txBody>
                    <a:bodyPr/>
                    <a:lstStyle/>
                    <a:p>
                      <a:endParaRPr lang="zh-TW" altLang="en-US"/>
                    </a:p>
                  </a:txBody>
                  <a:tcPr>
                    <a:lnT w="19050" cap="flat" cmpd="sng" algn="ctr">
                      <a:solidFill>
                        <a:schemeClr val="tx1"/>
                      </a:solidFill>
                      <a:prstDash val="solid"/>
                      <a:round/>
                      <a:headEnd type="none" w="med" len="med"/>
                      <a:tailEnd type="none" w="med" len="med"/>
                    </a:lnT>
                  </a:tcPr>
                </a:tc>
                <a:tc>
                  <a:txBody>
                    <a:bodyPr/>
                    <a:lstStyle/>
                    <a:p>
                      <a:endParaRPr lang="zh-TW" altLang="en-US" dirty="0"/>
                    </a:p>
                  </a:txBody>
                  <a:tcPr>
                    <a:lnT w="19050" cap="flat" cmpd="sng" algn="ctr">
                      <a:solidFill>
                        <a:schemeClr val="tx1"/>
                      </a:solidFill>
                      <a:prstDash val="solid"/>
                      <a:round/>
                      <a:headEnd type="none" w="med" len="med"/>
                      <a:tailEnd type="none" w="med" len="med"/>
                    </a:lnT>
                  </a:tcPr>
                </a:tc>
                <a:tc>
                  <a:txBody>
                    <a:bodyPr/>
                    <a:lstStyle/>
                    <a:p>
                      <a:endParaRPr lang="zh-TW" altLang="en-US" dirty="0"/>
                    </a:p>
                  </a:txBody>
                  <a:tcPr>
                    <a:lnT w="19050" cap="flat" cmpd="sng" algn="ctr">
                      <a:solidFill>
                        <a:schemeClr val="tx1"/>
                      </a:solidFill>
                      <a:prstDash val="solid"/>
                      <a:round/>
                      <a:headEnd type="none" w="med" len="med"/>
                      <a:tailEnd type="none" w="med" len="med"/>
                    </a:lnT>
                  </a:tcPr>
                </a:tc>
                <a:tc>
                  <a:txBody>
                    <a:bodyPr/>
                    <a:lstStyle/>
                    <a:p>
                      <a:endParaRPr lang="zh-TW" altLang="en-US" dirty="0"/>
                    </a:p>
                  </a:txBody>
                  <a:tcPr>
                    <a:lnT w="19050" cap="flat" cmpd="sng" algn="ctr">
                      <a:solidFill>
                        <a:schemeClr val="tx1"/>
                      </a:solidFill>
                      <a:prstDash val="solid"/>
                      <a:round/>
                      <a:headEnd type="none" w="med" len="med"/>
                      <a:tailEnd type="none" w="med" len="med"/>
                    </a:lnT>
                  </a:tcPr>
                </a:tc>
                <a:tc>
                  <a:txBody>
                    <a:bodyPr/>
                    <a:lstStyle/>
                    <a:p>
                      <a:endParaRPr lang="zh-TW" altLang="en-US" dirty="0"/>
                    </a:p>
                  </a:txBody>
                  <a:tcPr>
                    <a:lnT w="19050" cap="flat" cmpd="sng" algn="ctr">
                      <a:solidFill>
                        <a:schemeClr val="tx1"/>
                      </a:solidFill>
                      <a:prstDash val="solid"/>
                      <a:round/>
                      <a:headEnd type="none" w="med" len="med"/>
                      <a:tailEnd type="none" w="med" len="med"/>
                    </a:lnT>
                  </a:tcPr>
                </a:tc>
                <a:tc>
                  <a:txBody>
                    <a:bodyPr/>
                    <a:lstStyle/>
                    <a:p>
                      <a:endParaRPr lang="zh-TW" altLang="en-US"/>
                    </a:p>
                  </a:txBody>
                  <a:tcPr>
                    <a:lnT w="19050" cap="flat" cmpd="sng" algn="ctr">
                      <a:solidFill>
                        <a:schemeClr val="tx1"/>
                      </a:solidFill>
                      <a:prstDash val="solid"/>
                      <a:round/>
                      <a:headEnd type="none" w="med" len="med"/>
                      <a:tailEnd type="none" w="med" len="med"/>
                    </a:lnT>
                  </a:tcPr>
                </a:tc>
              </a:tr>
              <a:tr h="370840">
                <a:tc>
                  <a:txBody>
                    <a:bodyPr/>
                    <a:lstStyle/>
                    <a:p>
                      <a:endParaRPr lang="zh-TW" altLang="en-US" dirty="0"/>
                    </a:p>
                  </a:txBody>
                  <a:tcPr/>
                </a:tc>
                <a:tc>
                  <a:txBody>
                    <a:bodyPr/>
                    <a:lstStyle/>
                    <a:p>
                      <a:endParaRPr lang="zh-TW" altLang="en-US"/>
                    </a:p>
                  </a:txBody>
                  <a:tcPr/>
                </a:tc>
                <a:tc>
                  <a:txBody>
                    <a:bodyPr/>
                    <a:lstStyle/>
                    <a:p>
                      <a:pPr algn="ctr"/>
                      <a:r>
                        <a:rPr lang="en-US" altLang="zh-TW" dirty="0" smtClean="0"/>
                        <a:t>M</a:t>
                      </a:r>
                      <a:r>
                        <a:rPr lang="en-US" altLang="zh-TW" baseline="-25000" dirty="0" smtClean="0"/>
                        <a:t>1</a:t>
                      </a:r>
                      <a:endParaRPr lang="zh-TW" altLang="en-US" baseline="-25000" dirty="0"/>
                    </a:p>
                  </a:txBody>
                  <a:tcPr>
                    <a:lnB w="19050" cap="flat" cmpd="sng" algn="ctr">
                      <a:solidFill>
                        <a:schemeClr val="tx1"/>
                      </a:solidFill>
                      <a:prstDash val="solid"/>
                      <a:round/>
                      <a:headEnd type="none" w="med" len="med"/>
                      <a:tailEnd type="none" w="med" len="med"/>
                    </a:lnB>
                  </a:tcPr>
                </a:tc>
                <a:tc>
                  <a:txBody>
                    <a:bodyPr/>
                    <a:lstStyle/>
                    <a:p>
                      <a:pPr algn="ctr"/>
                      <a:r>
                        <a:rPr lang="en-US" altLang="zh-TW" dirty="0" smtClean="0"/>
                        <a:t>M</a:t>
                      </a:r>
                      <a:r>
                        <a:rPr lang="en-US" altLang="zh-TW" baseline="-25000" dirty="0" smtClean="0"/>
                        <a:t>2</a:t>
                      </a:r>
                      <a:endParaRPr lang="zh-TW" altLang="en-US" baseline="-25000" dirty="0"/>
                    </a:p>
                  </a:txBody>
                  <a:tcPr>
                    <a:lnB w="19050" cap="flat" cmpd="sng" algn="ctr">
                      <a:solidFill>
                        <a:schemeClr val="tx1"/>
                      </a:solidFill>
                      <a:prstDash val="solid"/>
                      <a:round/>
                      <a:headEnd type="none" w="med" len="med"/>
                      <a:tailEnd type="none" w="med" len="med"/>
                    </a:lnB>
                  </a:tcPr>
                </a:tc>
                <a:tc>
                  <a:txBody>
                    <a:bodyPr/>
                    <a:lstStyle/>
                    <a:p>
                      <a:pPr algn="ctr"/>
                      <a:r>
                        <a:rPr lang="en-US" altLang="zh-TW" dirty="0" smtClean="0"/>
                        <a:t>M</a:t>
                      </a:r>
                      <a:r>
                        <a:rPr lang="en-US" altLang="zh-TW" baseline="-25000" dirty="0" smtClean="0"/>
                        <a:t>3</a:t>
                      </a:r>
                      <a:endParaRPr lang="zh-TW" altLang="en-US" baseline="-25000" dirty="0"/>
                    </a:p>
                  </a:txBody>
                  <a:tcPr>
                    <a:lnB w="19050" cap="flat" cmpd="sng" algn="ctr">
                      <a:solidFill>
                        <a:schemeClr val="tx1"/>
                      </a:solidFill>
                      <a:prstDash val="solid"/>
                      <a:round/>
                      <a:headEnd type="none" w="med" len="med"/>
                      <a:tailEnd type="none" w="med" len="med"/>
                    </a:lnB>
                  </a:tcPr>
                </a:tc>
                <a:tc>
                  <a:txBody>
                    <a:bodyPr/>
                    <a:lstStyle/>
                    <a:p>
                      <a:endParaRPr lang="zh-TW" altLang="en-US" dirty="0"/>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lnR w="19050" cap="flat" cmpd="sng" algn="ctr">
                      <a:solidFill>
                        <a:schemeClr val="tx1"/>
                      </a:solidFill>
                      <a:prstDash val="solid"/>
                      <a:round/>
                      <a:headEnd type="none" w="med" len="med"/>
                      <a:tailEnd type="none" w="med" len="med"/>
                    </a:lnR>
                  </a:tcPr>
                </a:tc>
                <a:tc>
                  <a:txBody>
                    <a:bodyPr/>
                    <a:lstStyle/>
                    <a:p>
                      <a:pPr algn="ctr"/>
                      <a:r>
                        <a:rPr lang="en-US" altLang="zh-TW" dirty="0" smtClean="0"/>
                        <a:t>43</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TW" dirty="0" smtClean="0"/>
                        <a:t>40</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TW" dirty="0" smtClean="0"/>
                        <a:t>41</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r>
                        <a:rPr lang="zh-TW" altLang="en-US" b="1" dirty="0" smtClean="0">
                          <a:latin typeface="微軟正黑體" panose="020B0604030504040204" pitchFamily="34" charset="-120"/>
                          <a:ea typeface="微軟正黑體" panose="020B0604030504040204" pitchFamily="34" charset="-120"/>
                        </a:rPr>
                        <a:t>第一階段</a:t>
                      </a:r>
                      <a:endParaRPr lang="zh-TW" altLang="en-US" b="1" dirty="0">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tcPr>
                </a:tc>
                <a:tc hMerge="1">
                  <a:txBody>
                    <a:bodyPr/>
                    <a:lstStyle/>
                    <a:p>
                      <a:endParaRPr lang="zh-TW" altLang="en-US" dirty="0"/>
                    </a:p>
                  </a:txBody>
                  <a:tcPr/>
                </a:tc>
              </a:tr>
              <a:tr h="370840">
                <a:tc>
                  <a:txBody>
                    <a:bodyPr/>
                    <a:lstStyle/>
                    <a:p>
                      <a:endParaRPr lang="zh-TW" altLang="en-US" dirty="0"/>
                    </a:p>
                  </a:txBody>
                  <a:tcPr/>
                </a:tc>
                <a:tc>
                  <a:txBody>
                    <a:bodyPr/>
                    <a:lstStyle/>
                    <a:p>
                      <a:endParaRPr lang="zh-TW" altLang="en-US"/>
                    </a:p>
                  </a:txBody>
                  <a:tcPr/>
                </a:tc>
                <a:tc>
                  <a:txBody>
                    <a:bodyPr/>
                    <a:lstStyle/>
                    <a:p>
                      <a:endParaRPr lang="zh-TW" altLang="en-US"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dirty="0"/>
                    </a:p>
                  </a:txBody>
                  <a:tcPr/>
                </a:tc>
                <a:tc>
                  <a:txBody>
                    <a:bodyPr/>
                    <a:lstStyle/>
                    <a:p>
                      <a:endParaRPr lang="zh-TW" altLang="en-US" dirty="0"/>
                    </a:p>
                  </a:txBody>
                  <a:tcPr/>
                </a:tc>
              </a:tr>
              <a:tr h="370840">
                <a:tc>
                  <a:txBody>
                    <a:bodyPr/>
                    <a:lstStyle/>
                    <a:p>
                      <a:endParaRPr lang="zh-TW" altLang="en-US"/>
                    </a:p>
                  </a:txBody>
                  <a:tcPr/>
                </a:tc>
                <a:tc>
                  <a:txBody>
                    <a:bodyPr/>
                    <a:lstStyle/>
                    <a:p>
                      <a:endParaRPr lang="zh-TW" altLang="en-US"/>
                    </a:p>
                  </a:txBody>
                  <a:tcPr>
                    <a:lnR w="19050" cap="flat" cmpd="sng" algn="ctr">
                      <a:solidFill>
                        <a:schemeClr val="tx1"/>
                      </a:solidFill>
                      <a:prstDash val="solid"/>
                      <a:round/>
                      <a:headEnd type="none" w="med" len="med"/>
                      <a:tailEnd type="none" w="med" len="med"/>
                    </a:lnR>
                  </a:tcPr>
                </a:tc>
                <a:tc>
                  <a:txBody>
                    <a:bodyPr/>
                    <a:lstStyle/>
                    <a:p>
                      <a:pPr algn="ctr"/>
                      <a:r>
                        <a:rPr lang="en-US" altLang="zh-TW" dirty="0" smtClean="0"/>
                        <a:t>n</a:t>
                      </a:r>
                      <a:r>
                        <a:rPr lang="en-US" altLang="zh-TW" baseline="-25000" dirty="0" smtClean="0"/>
                        <a:t>1</a:t>
                      </a:r>
                      <a:r>
                        <a:rPr lang="en-US" altLang="zh-TW" dirty="0" smtClean="0"/>
                        <a:t>=6</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TW" dirty="0" smtClean="0"/>
                        <a:t>n</a:t>
                      </a:r>
                      <a:r>
                        <a:rPr lang="en-US" altLang="zh-TW" baseline="-25000" dirty="0" smtClean="0"/>
                        <a:t>2</a:t>
                      </a:r>
                      <a:r>
                        <a:rPr lang="en-US" altLang="zh-TW" dirty="0" smtClean="0"/>
                        <a:t>=5</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TW" dirty="0" smtClean="0"/>
                        <a:t>n</a:t>
                      </a:r>
                      <a:r>
                        <a:rPr lang="en-US" altLang="zh-TW" baseline="-25000" dirty="0" smtClean="0"/>
                        <a:t>3</a:t>
                      </a:r>
                      <a:r>
                        <a:rPr lang="en-US" altLang="zh-TW" dirty="0" smtClean="0"/>
                        <a:t>=4</a:t>
                      </a:r>
                      <a:endParaRPr lang="zh-TW"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anose="020B0604030504040204" pitchFamily="34" charset="-120"/>
                          <a:ea typeface="微軟正黑體" panose="020B0604030504040204" pitchFamily="34" charset="-120"/>
                        </a:rPr>
                        <a:t>第二階段</a:t>
                      </a:r>
                    </a:p>
                  </a:txBody>
                  <a:tcPr>
                    <a:lnL w="19050" cap="flat" cmpd="sng" algn="ctr">
                      <a:solidFill>
                        <a:schemeClr val="tx1"/>
                      </a:solidFill>
                      <a:prstDash val="solid"/>
                      <a:round/>
                      <a:headEnd type="none" w="med" len="med"/>
                      <a:tailEnd type="none" w="med" len="med"/>
                    </a:lnL>
                  </a:tcPr>
                </a:tc>
                <a:tc hMerge="1">
                  <a:txBody>
                    <a:bodyPr/>
                    <a:lstStyle/>
                    <a:p>
                      <a:endParaRPr lang="zh-TW" altLang="en-US" dirty="0"/>
                    </a:p>
                  </a:txBody>
                  <a:tcPr/>
                </a:tc>
              </a:tr>
            </a:tbl>
          </a:graphicData>
        </a:graphic>
      </p:graphicFrame>
      <p:cxnSp>
        <p:nvCxnSpPr>
          <p:cNvPr id="6" name="直線單箭頭接點 5"/>
          <p:cNvCxnSpPr/>
          <p:nvPr/>
        </p:nvCxnSpPr>
        <p:spPr>
          <a:xfrm>
            <a:off x="4572000" y="2132856"/>
            <a:ext cx="0" cy="4320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2843808" y="2204864"/>
            <a:ext cx="792088" cy="3600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H="1">
            <a:off x="5508104" y="2204864"/>
            <a:ext cx="1584176" cy="3600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3707904" y="3284984"/>
            <a:ext cx="0" cy="2880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4572000" y="3284984"/>
            <a:ext cx="0" cy="2880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5436096" y="3284984"/>
            <a:ext cx="0" cy="2880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827584" y="548680"/>
            <a:ext cx="7322838" cy="523220"/>
          </a:xfrm>
          <a:prstGeom prst="rect">
            <a:avLst/>
          </a:prstGeom>
          <a:noFill/>
        </p:spPr>
        <p:txBody>
          <a:bodyPr wrap="none" rtlCol="0">
            <a:spAutoFit/>
          </a:bodyPr>
          <a:lstStyle/>
          <a:p>
            <a:r>
              <a:rPr lang="zh-TW" altLang="en-US" sz="2800" b="1" dirty="0" smtClean="0">
                <a:latin typeface="微軟正黑體" panose="020B0604030504040204" pitchFamily="34" charset="-120"/>
                <a:ea typeface="微軟正黑體" panose="020B0604030504040204" pitchFamily="34" charset="-120"/>
              </a:rPr>
              <a:t>一個小學</a:t>
            </a:r>
            <a:r>
              <a:rPr lang="en-US" altLang="zh-TW" sz="2800" b="1" dirty="0" smtClean="0">
                <a:latin typeface="微軟正黑體" panose="020B0604030504040204" pitchFamily="34" charset="-120"/>
                <a:ea typeface="微軟正黑體" panose="020B0604030504040204" pitchFamily="34" charset="-120"/>
              </a:rPr>
              <a:t>5</a:t>
            </a:r>
            <a:r>
              <a:rPr lang="zh-TW" altLang="en-US" sz="2800" b="1" dirty="0" smtClean="0">
                <a:latin typeface="微軟正黑體" panose="020B0604030504040204" pitchFamily="34" charset="-120"/>
                <a:ea typeface="微軟正黑體" panose="020B0604030504040204" pitchFamily="34" charset="-120"/>
              </a:rPr>
              <a:t>年級有</a:t>
            </a:r>
            <a:r>
              <a:rPr lang="en-US" altLang="zh-TW" sz="2800" b="1" dirty="0" smtClean="0">
                <a:latin typeface="微軟正黑體" panose="020B0604030504040204" pitchFamily="34" charset="-120"/>
                <a:ea typeface="微軟正黑體" panose="020B0604030504040204" pitchFamily="34" charset="-120"/>
              </a:rPr>
              <a:t>7</a:t>
            </a:r>
            <a:r>
              <a:rPr lang="zh-TW" altLang="en-US" sz="2800" b="1" dirty="0" smtClean="0">
                <a:latin typeface="微軟正黑體" panose="020B0604030504040204" pitchFamily="34" charset="-120"/>
                <a:ea typeface="微軟正黑體" panose="020B0604030504040204" pitchFamily="34" charset="-120"/>
              </a:rPr>
              <a:t>個班級</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每班約有</a:t>
            </a:r>
            <a:r>
              <a:rPr lang="en-US" altLang="zh-TW" sz="2800" b="1" dirty="0" smtClean="0">
                <a:latin typeface="微軟正黑體" panose="020B0604030504040204" pitchFamily="34" charset="-120"/>
                <a:ea typeface="微軟正黑體" panose="020B0604030504040204" pitchFamily="34" charset="-120"/>
              </a:rPr>
              <a:t>40</a:t>
            </a:r>
            <a:r>
              <a:rPr lang="zh-TW" altLang="en-US" sz="2800" b="1" dirty="0" smtClean="0">
                <a:latin typeface="微軟正黑體" panose="020B0604030504040204" pitchFamily="34" charset="-120"/>
                <a:ea typeface="微軟正黑體" panose="020B0604030504040204" pitchFamily="34" charset="-120"/>
              </a:rPr>
              <a:t>個學生</a:t>
            </a:r>
            <a:endParaRPr lang="zh-TW" altLang="en-US" sz="2800" b="1"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138132" y="1686078"/>
            <a:ext cx="1378904" cy="646331"/>
          </a:xfrm>
          <a:prstGeom prst="rect">
            <a:avLst/>
          </a:prstGeom>
          <a:no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N=7</a:t>
            </a:r>
            <a:r>
              <a:rPr lang="zh-TW" altLang="en-US" b="1" dirty="0" smtClean="0">
                <a:latin typeface="微軟正黑體" panose="020B0604030504040204" pitchFamily="34" charset="-120"/>
                <a:ea typeface="微軟正黑體" panose="020B0604030504040204" pitchFamily="34" charset="-120"/>
              </a:rPr>
              <a:t>個集團</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在母體中</a:t>
            </a:r>
            <a:endParaRPr lang="zh-TW" altLang="en-US" b="1"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1481822" y="2768118"/>
            <a:ext cx="1332416" cy="646331"/>
          </a:xfrm>
          <a:prstGeom prst="rect">
            <a:avLst/>
          </a:prstGeom>
          <a:no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n=3</a:t>
            </a:r>
            <a:r>
              <a:rPr lang="zh-TW" altLang="en-US" b="1" dirty="0" smtClean="0">
                <a:latin typeface="微軟正黑體" panose="020B0604030504040204" pitchFamily="34" charset="-120"/>
                <a:ea typeface="微軟正黑體" panose="020B0604030504040204" pitchFamily="34" charset="-120"/>
              </a:rPr>
              <a:t>個集團</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在樣本中</a:t>
            </a:r>
            <a:endParaRPr lang="zh-TW" altLang="en-US" b="1" dirty="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538678" y="4653135"/>
            <a:ext cx="5761514" cy="1384995"/>
          </a:xfrm>
          <a:prstGeom prst="rect">
            <a:avLst/>
          </a:prstGeom>
          <a:noFill/>
        </p:spPr>
        <p:txBody>
          <a:bodyPr wrap="none" rtlCol="0">
            <a:spAutoFit/>
          </a:bodyPr>
          <a:lstStyle/>
          <a:p>
            <a:r>
              <a:rPr lang="en-US" altLang="zh-TW" sz="2800" dirty="0" err="1" smtClean="0">
                <a:latin typeface="微軟正黑體" panose="020B0604030504040204" pitchFamily="34" charset="-120"/>
                <a:ea typeface="微軟正黑體" panose="020B0604030504040204" pitchFamily="34" charset="-120"/>
              </a:rPr>
              <a:t>M</a:t>
            </a:r>
            <a:r>
              <a:rPr lang="en-US" altLang="zh-TW" sz="2800" b="1" baseline="-25000" dirty="0" err="1" smtClean="0">
                <a:latin typeface="微軟正黑體" panose="020B0604030504040204" pitchFamily="34" charset="-120"/>
                <a:ea typeface="微軟正黑體" panose="020B0604030504040204" pitchFamily="34" charset="-120"/>
              </a:rPr>
              <a:t>i</a:t>
            </a:r>
            <a:r>
              <a:rPr lang="zh-TW" altLang="en-US" sz="2800" b="1" dirty="0" smtClean="0">
                <a:latin typeface="微軟正黑體" panose="020B0604030504040204" pitchFamily="34" charset="-120"/>
                <a:ea typeface="微軟正黑體" panose="020B0604030504040204" pitchFamily="34" charset="-120"/>
              </a:rPr>
              <a:t>代表在集團 </a:t>
            </a:r>
            <a:r>
              <a:rPr lang="en-US" altLang="zh-TW" sz="2800" dirty="0" err="1" smtClean="0">
                <a:latin typeface="微軟正黑體" panose="020B0604030504040204" pitchFamily="34" charset="-120"/>
                <a:ea typeface="微軟正黑體" panose="020B0604030504040204" pitchFamily="34" charset="-120"/>
              </a:rPr>
              <a:t>i</a:t>
            </a:r>
            <a:r>
              <a:rPr lang="zh-TW" altLang="en-US" sz="2800" b="1" dirty="0" smtClean="0">
                <a:latin typeface="微軟正黑體" panose="020B0604030504040204" pitchFamily="34" charset="-120"/>
                <a:ea typeface="微軟正黑體" panose="020B0604030504040204" pitchFamily="34" charset="-120"/>
              </a:rPr>
              <a:t> 的元素的個數</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母體大小</a:t>
            </a:r>
            <a:r>
              <a:rPr lang="en-US" altLang="zh-TW" sz="2800" b="1" dirty="0" smtClean="0">
                <a:latin typeface="微軟正黑體" panose="020B0604030504040204" pitchFamily="34" charset="-120"/>
                <a:ea typeface="微軟正黑體" panose="020B0604030504040204" pitchFamily="34" charset="-120"/>
              </a:rPr>
              <a:t>=M</a:t>
            </a:r>
            <a:r>
              <a:rPr lang="en-US" altLang="zh-TW" sz="2800" b="1" baseline="-25000" dirty="0" smtClean="0">
                <a:latin typeface="微軟正黑體" panose="020B0604030504040204" pitchFamily="34" charset="-120"/>
                <a:ea typeface="微軟正黑體" panose="020B0604030504040204" pitchFamily="34" charset="-120"/>
              </a:rPr>
              <a:t>1</a:t>
            </a:r>
            <a:r>
              <a:rPr lang="en-US" altLang="zh-TW" sz="2800" b="1" dirty="0" smtClean="0">
                <a:latin typeface="微軟正黑體" panose="020B0604030504040204" pitchFamily="34" charset="-120"/>
                <a:ea typeface="微軟正黑體" panose="020B0604030504040204" pitchFamily="34" charset="-120"/>
              </a:rPr>
              <a:t>+M</a:t>
            </a:r>
            <a:r>
              <a:rPr lang="en-US" altLang="zh-TW" sz="2800" b="1" baseline="-25000" dirty="0" smtClean="0">
                <a:latin typeface="微軟正黑體" panose="020B0604030504040204" pitchFamily="34" charset="-120"/>
                <a:ea typeface="微軟正黑體" panose="020B0604030504040204" pitchFamily="34" charset="-120"/>
              </a:rPr>
              <a:t>2</a:t>
            </a:r>
            <a:r>
              <a:rPr lang="en-US" altLang="zh-TW" sz="2800" b="1" dirty="0" smtClean="0">
                <a:latin typeface="微軟正黑體" panose="020B0604030504040204" pitchFamily="34" charset="-120"/>
                <a:ea typeface="微軟正黑體" panose="020B0604030504040204" pitchFamily="34" charset="-120"/>
              </a:rPr>
              <a:t>+…+M</a:t>
            </a:r>
            <a:r>
              <a:rPr lang="en-US" altLang="zh-TW" sz="2800" b="1" baseline="-25000" dirty="0" smtClean="0">
                <a:latin typeface="微軟正黑體" panose="020B0604030504040204" pitchFamily="34" charset="-120"/>
                <a:ea typeface="微軟正黑體" panose="020B0604030504040204" pitchFamily="34" charset="-120"/>
              </a:rPr>
              <a:t>N</a:t>
            </a:r>
          </a:p>
          <a:p>
            <a:r>
              <a:rPr lang="zh-TW" altLang="en-US" sz="2800" b="1" dirty="0" smtClean="0">
                <a:latin typeface="微軟正黑體" panose="020B0604030504040204" pitchFamily="34" charset="-120"/>
                <a:ea typeface="微軟正黑體" panose="020B0604030504040204" pitchFamily="34" charset="-120"/>
              </a:rPr>
              <a:t>第二階段樣本大小</a:t>
            </a:r>
            <a:r>
              <a:rPr lang="en-US" altLang="zh-TW" sz="2800" b="1" dirty="0" smtClean="0">
                <a:latin typeface="微軟正黑體" panose="020B0604030504040204" pitchFamily="34" charset="-120"/>
                <a:ea typeface="微軟正黑體" panose="020B0604030504040204" pitchFamily="34" charset="-120"/>
              </a:rPr>
              <a:t>=n</a:t>
            </a:r>
            <a:r>
              <a:rPr lang="en-US" altLang="zh-TW" sz="2800" b="1" baseline="-25000" dirty="0" smtClean="0">
                <a:latin typeface="微軟正黑體" panose="020B0604030504040204" pitchFamily="34" charset="-120"/>
                <a:ea typeface="微軟正黑體" panose="020B0604030504040204" pitchFamily="34" charset="-120"/>
              </a:rPr>
              <a:t>1</a:t>
            </a:r>
            <a:r>
              <a:rPr lang="en-US" altLang="zh-TW" sz="2800" b="1" dirty="0" smtClean="0">
                <a:latin typeface="微軟正黑體" panose="020B0604030504040204" pitchFamily="34" charset="-120"/>
                <a:ea typeface="微軟正黑體" panose="020B0604030504040204" pitchFamily="34" charset="-120"/>
              </a:rPr>
              <a:t>+n</a:t>
            </a:r>
            <a:r>
              <a:rPr lang="en-US" altLang="zh-TW" sz="2800" b="1" baseline="-25000" dirty="0" smtClean="0">
                <a:latin typeface="微軟正黑體" panose="020B0604030504040204" pitchFamily="34" charset="-120"/>
                <a:ea typeface="微軟正黑體" panose="020B0604030504040204" pitchFamily="34" charset="-120"/>
              </a:rPr>
              <a:t>2</a:t>
            </a:r>
            <a:r>
              <a:rPr lang="en-US" altLang="zh-TW" sz="2800" b="1" dirty="0" smtClean="0">
                <a:latin typeface="微軟正黑體" panose="020B0604030504040204" pitchFamily="34" charset="-120"/>
                <a:ea typeface="微軟正黑體" panose="020B0604030504040204" pitchFamily="34" charset="-120"/>
              </a:rPr>
              <a:t>+…+</a:t>
            </a:r>
            <a:r>
              <a:rPr lang="en-US" altLang="zh-TW" sz="2800" b="1" dirty="0" err="1" smtClean="0">
                <a:latin typeface="微軟正黑體" panose="020B0604030504040204" pitchFamily="34" charset="-120"/>
                <a:ea typeface="微軟正黑體" panose="020B0604030504040204" pitchFamily="34" charset="-120"/>
              </a:rPr>
              <a:t>n</a:t>
            </a:r>
            <a:r>
              <a:rPr lang="en-US" altLang="zh-TW" sz="2800" b="1" baseline="-25000" dirty="0" err="1" smtClean="0">
                <a:latin typeface="微軟正黑體" panose="020B0604030504040204" pitchFamily="34" charset="-120"/>
                <a:ea typeface="微軟正黑體" panose="020B0604030504040204" pitchFamily="34" charset="-120"/>
              </a:rPr>
              <a:t>n</a:t>
            </a:r>
            <a:endParaRPr lang="zh-TW" altLang="en-US" sz="2800" b="1" baseline="-25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22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a:xfrm>
            <a:off x="251520" y="1268760"/>
            <a:ext cx="8595360" cy="4937760"/>
          </a:xfrm>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3.</a:t>
            </a:r>
            <a:r>
              <a:rPr lang="zh-TW" altLang="zh-TW" sz="2800" b="1" dirty="0" smtClean="0">
                <a:solidFill>
                  <a:srgbClr val="C00000"/>
                </a:solidFill>
                <a:latin typeface="微軟正黑體" panose="020B0604030504040204" pitchFamily="34" charset="-120"/>
                <a:ea typeface="微軟正黑體" panose="020B0604030504040204" pitchFamily="34" charset="-120"/>
              </a:rPr>
              <a:t>樣本</a:t>
            </a:r>
            <a:r>
              <a:rPr lang="zh-TW" altLang="zh-TW" sz="2800" b="1" dirty="0" smtClean="0">
                <a:latin typeface="微軟正黑體" panose="020B0604030504040204" pitchFamily="34" charset="-120"/>
                <a:ea typeface="微軟正黑體" panose="020B0604030504040204" pitchFamily="34" charset="-120"/>
              </a:rPr>
              <a:t>(sample)：經過抽樣方法抽出的元素即為樣本，樣本為</a:t>
            </a:r>
            <a:r>
              <a:rPr lang="zh-TW" altLang="zh-TW" sz="2800" b="1" dirty="0" smtClean="0">
                <a:solidFill>
                  <a:srgbClr val="C00000"/>
                </a:solidFill>
                <a:latin typeface="微軟正黑體" panose="020B0604030504040204" pitchFamily="34" charset="-120"/>
                <a:ea typeface="微軟正黑體" panose="020B0604030504040204" pitchFamily="34" charset="-120"/>
              </a:rPr>
              <a:t>母體的一部份</a:t>
            </a:r>
            <a:r>
              <a:rPr lang="zh-TW" altLang="zh-TW" sz="2800" b="1" dirty="0" smtClean="0">
                <a:latin typeface="微軟正黑體" panose="020B0604030504040204" pitchFamily="34" charset="-120"/>
                <a:ea typeface="微軟正黑體" panose="020B0604030504040204" pitchFamily="34" charset="-120"/>
              </a:rPr>
              <a:t>，唯有其與母體具有共同的特質，研究結果才有意義，故樣本必須具有代表性。</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母體</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新竹市的所有大學生</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樣本</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隨機抽出的</a:t>
            </a:r>
            <a:r>
              <a:rPr lang="en-US" altLang="zh-TW" sz="2800" b="1" dirty="0" smtClean="0">
                <a:latin typeface="微軟正黑體" panose="020B0604030504040204" pitchFamily="34" charset="-120"/>
                <a:ea typeface="微軟正黑體" panose="020B0604030504040204" pitchFamily="34" charset="-120"/>
              </a:rPr>
              <a:t>500</a:t>
            </a:r>
            <a:r>
              <a:rPr lang="zh-TW" altLang="en-US" sz="2800" b="1" dirty="0" smtClean="0">
                <a:latin typeface="微軟正黑體" panose="020B0604030504040204" pitchFamily="34" charset="-120"/>
                <a:ea typeface="微軟正黑體" panose="020B0604030504040204" pitchFamily="34" charset="-120"/>
              </a:rPr>
              <a:t>個新竹市的大學生</a:t>
            </a:r>
            <a:endParaRPr lang="zh-TW" altLang="zh-TW" sz="2800" b="1" dirty="0" smtClean="0">
              <a:latin typeface="微軟正黑體" panose="020B0604030504040204" pitchFamily="34" charset="-120"/>
              <a:ea typeface="微軟正黑體" panose="020B0604030504040204" pitchFamily="34" charset="-120"/>
            </a:endParaRPr>
          </a:p>
          <a:p>
            <a:endParaRPr lang="zh-TW" altLang="en-US" dirty="0">
              <a:latin typeface="+mj-ea"/>
              <a:ea typeface="+mj-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60</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多階段抽樣有以下兩個</a:t>
            </a:r>
            <a:r>
              <a:rPr lang="zh-TW" altLang="zh-TW" sz="2800" b="1" dirty="0" smtClean="0">
                <a:solidFill>
                  <a:srgbClr val="C00000"/>
                </a:solidFill>
                <a:latin typeface="微軟正黑體" panose="020B0604030504040204" pitchFamily="34" charset="-120"/>
                <a:ea typeface="微軟正黑體" panose="020B0604030504040204" pitchFamily="34" charset="-120"/>
              </a:rPr>
              <a:t>特點</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一是對抽樣單位的</a:t>
            </a:r>
            <a:r>
              <a:rPr lang="zh-TW" altLang="zh-TW" sz="2800" b="1" dirty="0" smtClean="0">
                <a:solidFill>
                  <a:srgbClr val="C00000"/>
                </a:solidFill>
                <a:latin typeface="微軟正黑體" panose="020B0604030504040204" pitchFamily="34" charset="-120"/>
                <a:ea typeface="微軟正黑體" panose="020B0604030504040204" pitchFamily="34" charset="-120"/>
              </a:rPr>
              <a:t>抽選</a:t>
            </a:r>
            <a:r>
              <a:rPr lang="zh-TW" altLang="zh-TW" sz="2800" b="1" dirty="0" smtClean="0">
                <a:latin typeface="微軟正黑體" panose="020B0604030504040204" pitchFamily="34" charset="-120"/>
                <a:ea typeface="微軟正黑體" panose="020B0604030504040204" pitchFamily="34" charset="-120"/>
              </a:rPr>
              <a:t>不是一步到位的，</a:t>
            </a:r>
            <a:r>
              <a:rPr lang="zh-TW" altLang="zh-TW" sz="2800" b="1" dirty="0" smtClean="0">
                <a:solidFill>
                  <a:srgbClr val="C00000"/>
                </a:solidFill>
                <a:latin typeface="微軟正黑體" panose="020B0604030504040204" pitchFamily="34" charset="-120"/>
                <a:ea typeface="微軟正黑體" panose="020B0604030504040204" pitchFamily="34" charset="-120"/>
              </a:rPr>
              <a:t>至少要兩步</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二是組織調查比較</a:t>
            </a:r>
            <a:r>
              <a:rPr lang="zh-TW" altLang="zh-TW" sz="2800" b="1" dirty="0" smtClean="0">
                <a:solidFill>
                  <a:srgbClr val="C00000"/>
                </a:solidFill>
                <a:latin typeface="微軟正黑體" panose="020B0604030504040204" pitchFamily="34" charset="-120"/>
                <a:ea typeface="微軟正黑體" panose="020B0604030504040204" pitchFamily="34" charset="-120"/>
              </a:rPr>
              <a:t>方便</a:t>
            </a:r>
            <a:r>
              <a:rPr lang="zh-TW" altLang="zh-TW" sz="2800" b="1" dirty="0" smtClean="0">
                <a:latin typeface="微軟正黑體" panose="020B0604030504040204" pitchFamily="34" charset="-120"/>
                <a:ea typeface="微軟正黑體" panose="020B0604030504040204" pitchFamily="34" charset="-120"/>
              </a:rPr>
              <a:t>，尤其對於那些</a:t>
            </a:r>
            <a:r>
              <a:rPr lang="zh-TW" altLang="zh-TW" sz="2800" b="1" dirty="0" smtClean="0">
                <a:solidFill>
                  <a:srgbClr val="C00000"/>
                </a:solidFill>
                <a:latin typeface="微軟正黑體" panose="020B0604030504040204" pitchFamily="34" charset="-120"/>
                <a:ea typeface="微軟正黑體" panose="020B0604030504040204" pitchFamily="34" charset="-120"/>
              </a:rPr>
              <a:t>基本單位數多</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且</a:t>
            </a:r>
            <a:r>
              <a:rPr lang="zh-TW" altLang="zh-TW" sz="2800" b="1" dirty="0" smtClean="0">
                <a:solidFill>
                  <a:srgbClr val="C00000"/>
                </a:solidFill>
                <a:latin typeface="微軟正黑體" panose="020B0604030504040204" pitchFamily="34" charset="-120"/>
                <a:ea typeface="微軟正黑體" panose="020B0604030504040204" pitchFamily="34" charset="-120"/>
              </a:rPr>
              <a:t>分散的母體</a:t>
            </a:r>
            <a:r>
              <a:rPr lang="zh-TW" altLang="zh-TW" sz="2800" b="1" dirty="0" smtClean="0">
                <a:latin typeface="微軟正黑體" panose="020B0604030504040204" pitchFamily="34" charset="-120"/>
                <a:ea typeface="微軟正黑體" panose="020B0604030504040204" pitchFamily="34" charset="-120"/>
              </a:rPr>
              <a:t>，由於編制抽樣底冊較為困難或難以直</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接抽取所需樣本，就可以利用</a:t>
            </a:r>
            <a:r>
              <a:rPr lang="zh-TW" altLang="zh-TW" sz="2800" b="1" dirty="0" smtClean="0">
                <a:solidFill>
                  <a:srgbClr val="C00000"/>
                </a:solidFill>
                <a:latin typeface="微軟正黑體" panose="020B0604030504040204" pitchFamily="34" charset="-120"/>
                <a:ea typeface="微軟正黑體" panose="020B0604030504040204" pitchFamily="34" charset="-120"/>
              </a:rPr>
              <a:t>地理區域</a:t>
            </a:r>
            <a:r>
              <a:rPr lang="zh-TW" altLang="zh-TW" sz="2800" b="1" dirty="0" smtClean="0">
                <a:latin typeface="微軟正黑體" panose="020B0604030504040204" pitchFamily="34" charset="-120"/>
                <a:ea typeface="微軟正黑體" panose="020B0604030504040204" pitchFamily="34" charset="-120"/>
              </a:rPr>
              <a:t>或</a:t>
            </a:r>
            <a:r>
              <a:rPr lang="zh-TW" altLang="zh-TW" sz="2800" b="1" dirty="0" smtClean="0">
                <a:solidFill>
                  <a:srgbClr val="C00000"/>
                </a:solidFill>
                <a:latin typeface="微軟正黑體" panose="020B0604030504040204" pitchFamily="34" charset="-120"/>
                <a:ea typeface="微軟正黑體" panose="020B0604030504040204" pitchFamily="34" charset="-120"/>
              </a:rPr>
              <a:t>行政系統</a:t>
            </a:r>
            <a:r>
              <a:rPr lang="zh-TW" altLang="zh-TW" sz="2800" b="1" dirty="0" smtClean="0">
                <a:latin typeface="微軟正黑體" panose="020B0604030504040204" pitchFamily="34" charset="-120"/>
                <a:ea typeface="微軟正黑體" panose="020B0604030504040204" pitchFamily="34" charset="-120"/>
              </a:rPr>
              <a:t>進</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zh-TW" sz="2800" b="1" dirty="0" smtClean="0">
                <a:latin typeface="微軟正黑體" panose="020B0604030504040204" pitchFamily="34" charset="-120"/>
                <a:ea typeface="微軟正黑體" panose="020B0604030504040204" pitchFamily="34" charset="-120"/>
              </a:rPr>
              <a:t>行多階段抽樣。 </a:t>
            </a:r>
          </a:p>
          <a:p>
            <a:endParaRPr lang="zh-TW"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61</a:t>
            </a:fld>
            <a:endParaRPr lang="zh-TW" altLang="en-US"/>
          </a:p>
        </p:txBody>
      </p:sp>
      <p:graphicFrame>
        <p:nvGraphicFramePr>
          <p:cNvPr id="8" name="表格 7"/>
          <p:cNvGraphicFramePr>
            <a:graphicFrameLocks noGrp="1"/>
          </p:cNvGraphicFramePr>
          <p:nvPr>
            <p:extLst>
              <p:ext uri="{D42A27DB-BD31-4B8C-83A1-F6EECF244321}">
                <p14:modId xmlns:p14="http://schemas.microsoft.com/office/powerpoint/2010/main" val="3125443037"/>
              </p:ext>
            </p:extLst>
          </p:nvPr>
        </p:nvGraphicFramePr>
        <p:xfrm>
          <a:off x="467544" y="476672"/>
          <a:ext cx="8208912" cy="5857240"/>
        </p:xfrm>
        <a:graphic>
          <a:graphicData uri="http://schemas.openxmlformats.org/drawingml/2006/table">
            <a:tbl>
              <a:tblPr firstRow="1" bandRow="1">
                <a:tableStyleId>{5940675A-B579-460E-94D1-54222C63F5DA}</a:tableStyleId>
              </a:tblPr>
              <a:tblGrid>
                <a:gridCol w="864096"/>
                <a:gridCol w="2304256"/>
                <a:gridCol w="2376264"/>
                <a:gridCol w="2664296"/>
              </a:tblGrid>
              <a:tr h="370840">
                <a:tc>
                  <a:txBody>
                    <a:bodyPr/>
                    <a:lstStyle/>
                    <a:p>
                      <a:pPr algn="ctr">
                        <a:spcAft>
                          <a:spcPts val="0"/>
                        </a:spcAft>
                      </a:pPr>
                      <a:r>
                        <a:rPr lang="zh-TW" sz="2000" b="1" kern="100" dirty="0">
                          <a:latin typeface="微軟正黑體" panose="020B0604030504040204" pitchFamily="34" charset="-120"/>
                          <a:ea typeface="微軟正黑體" panose="020B0604030504040204" pitchFamily="34" charset="-120"/>
                        </a:rPr>
                        <a:t>類型</a:t>
                      </a:r>
                    </a:p>
                  </a:txBody>
                  <a:tcPr marL="17780" marR="17780" marT="0" marB="0" anchor="ctr"/>
                </a:tc>
                <a:tc>
                  <a:txBody>
                    <a:bodyPr/>
                    <a:lstStyle/>
                    <a:p>
                      <a:pPr algn="ctr">
                        <a:spcAft>
                          <a:spcPts val="0"/>
                        </a:spcAft>
                      </a:pPr>
                      <a:r>
                        <a:rPr lang="zh-TW" sz="2000" b="1" kern="100" dirty="0">
                          <a:latin typeface="微軟正黑體" panose="020B0604030504040204" pitchFamily="34" charset="-120"/>
                          <a:ea typeface="微軟正黑體" panose="020B0604030504040204" pitchFamily="34" charset="-120"/>
                        </a:rPr>
                        <a:t>敘述</a:t>
                      </a:r>
                    </a:p>
                  </a:txBody>
                  <a:tcPr marL="17780" marR="17780" marT="0" marB="0" anchor="ctr"/>
                </a:tc>
                <a:tc>
                  <a:txBody>
                    <a:bodyPr/>
                    <a:lstStyle/>
                    <a:p>
                      <a:pPr algn="ctr">
                        <a:spcAft>
                          <a:spcPts val="0"/>
                        </a:spcAft>
                      </a:pPr>
                      <a:r>
                        <a:rPr lang="zh-TW" sz="2000" b="1" kern="100" dirty="0">
                          <a:solidFill>
                            <a:srgbClr val="C00000"/>
                          </a:solidFill>
                          <a:latin typeface="微軟正黑體" panose="020B0604030504040204" pitchFamily="34" charset="-120"/>
                          <a:ea typeface="微軟正黑體" panose="020B0604030504040204" pitchFamily="34" charset="-120"/>
                        </a:rPr>
                        <a:t>優</a:t>
                      </a:r>
                      <a:r>
                        <a:rPr lang="zh-TW" sz="2000" b="1" kern="100" dirty="0">
                          <a:latin typeface="微軟正黑體" panose="020B0604030504040204" pitchFamily="34" charset="-120"/>
                          <a:ea typeface="微軟正黑體" panose="020B0604030504040204" pitchFamily="34" charset="-120"/>
                        </a:rPr>
                        <a:t>點</a:t>
                      </a:r>
                    </a:p>
                  </a:txBody>
                  <a:tcPr marL="17780" marR="17780" marT="0" marB="0" anchor="ctr"/>
                </a:tc>
                <a:tc>
                  <a:txBody>
                    <a:bodyPr/>
                    <a:lstStyle/>
                    <a:p>
                      <a:pPr algn="ctr">
                        <a:spcAft>
                          <a:spcPts val="0"/>
                        </a:spcAft>
                      </a:pPr>
                      <a:r>
                        <a:rPr lang="zh-TW" sz="2000" b="1" kern="100" dirty="0">
                          <a:solidFill>
                            <a:srgbClr val="C00000"/>
                          </a:solidFill>
                          <a:latin typeface="微軟正黑體" panose="020B0604030504040204" pitchFamily="34" charset="-120"/>
                          <a:ea typeface="微軟正黑體" panose="020B0604030504040204" pitchFamily="34" charset="-120"/>
                        </a:rPr>
                        <a:t>缺</a:t>
                      </a:r>
                      <a:r>
                        <a:rPr lang="zh-TW" sz="2000" b="1" kern="100" dirty="0">
                          <a:latin typeface="微軟正黑體" panose="020B0604030504040204" pitchFamily="34" charset="-120"/>
                          <a:ea typeface="微軟正黑體" panose="020B0604030504040204" pitchFamily="34" charset="-120"/>
                        </a:rPr>
                        <a:t>點</a:t>
                      </a:r>
                    </a:p>
                  </a:txBody>
                  <a:tcPr marL="17780" marR="17780" marT="0" marB="0" anchor="ctr"/>
                </a:tc>
              </a:tr>
              <a:tr h="370840">
                <a:tc>
                  <a:txBody>
                    <a:bodyPr/>
                    <a:lstStyle/>
                    <a:p>
                      <a:pPr algn="ctr">
                        <a:spcAft>
                          <a:spcPts val="0"/>
                        </a:spcAft>
                      </a:pPr>
                      <a:r>
                        <a:rPr lang="zh-TW" sz="2000" b="1" kern="100" dirty="0" smtClean="0">
                          <a:solidFill>
                            <a:srgbClr val="C00000"/>
                          </a:solidFill>
                          <a:latin typeface="微軟正黑體" panose="020B0604030504040204" pitchFamily="34" charset="-120"/>
                          <a:ea typeface="微軟正黑體" panose="020B0604030504040204" pitchFamily="34" charset="-120"/>
                        </a:rPr>
                        <a:t>簡單</a:t>
                      </a:r>
                      <a:endParaRPr lang="en-US" altLang="zh-TW" sz="2000" b="1" kern="100" dirty="0" smtClean="0">
                        <a:solidFill>
                          <a:srgbClr val="C00000"/>
                        </a:solidFill>
                        <a:latin typeface="微軟正黑體" panose="020B0604030504040204" pitchFamily="34" charset="-120"/>
                        <a:ea typeface="微軟正黑體" panose="020B0604030504040204" pitchFamily="34" charset="-120"/>
                      </a:endParaRPr>
                    </a:p>
                    <a:p>
                      <a:pPr algn="ctr">
                        <a:spcAft>
                          <a:spcPts val="0"/>
                        </a:spcAft>
                      </a:pPr>
                      <a:r>
                        <a:rPr lang="zh-TW" sz="2000" b="1" kern="100" dirty="0" smtClean="0">
                          <a:latin typeface="微軟正黑體" panose="020B0604030504040204" pitchFamily="34" charset="-120"/>
                          <a:ea typeface="微軟正黑體" panose="020B0604030504040204" pitchFamily="34" charset="-120"/>
                        </a:rPr>
                        <a:t>隨機</a:t>
                      </a:r>
                      <a:r>
                        <a:rPr lang="en-US" sz="2000" b="1" kern="100" dirty="0">
                          <a:latin typeface="微軟正黑體" panose="020B0604030504040204" pitchFamily="34" charset="-120"/>
                          <a:ea typeface="微軟正黑體" panose="020B0604030504040204" pitchFamily="34" charset="-120"/>
                        </a:rPr>
                        <a:t/>
                      </a:r>
                      <a:br>
                        <a:rPr lang="en-US" sz="2000" b="1" kern="100" dirty="0">
                          <a:latin typeface="微軟正黑體" panose="020B0604030504040204" pitchFamily="34" charset="-120"/>
                          <a:ea typeface="微軟正黑體" panose="020B0604030504040204" pitchFamily="34" charset="-120"/>
                        </a:rPr>
                      </a:br>
                      <a:r>
                        <a:rPr lang="zh-TW" sz="2000" b="1" kern="100" dirty="0">
                          <a:latin typeface="微軟正黑體" panose="020B0604030504040204" pitchFamily="34" charset="-120"/>
                          <a:ea typeface="微軟正黑體" panose="020B0604030504040204" pitchFamily="34" charset="-120"/>
                        </a:rPr>
                        <a:t>抽樣</a:t>
                      </a:r>
                    </a:p>
                  </a:txBody>
                  <a:tcPr marL="17780" marR="17780" marT="0" marB="0" anchor="ctr"/>
                </a:tc>
                <a:tc>
                  <a:txBody>
                    <a:bodyPr/>
                    <a:lstStyle/>
                    <a:p>
                      <a:pPr algn="just">
                        <a:spcAft>
                          <a:spcPts val="0"/>
                        </a:spcAft>
                      </a:pPr>
                      <a:r>
                        <a:rPr lang="zh-TW" sz="2000" b="1" kern="100" spc="-10" dirty="0">
                          <a:latin typeface="微軟正黑體" panose="020B0604030504040204" pitchFamily="34" charset="-120"/>
                          <a:ea typeface="微軟正黑體" panose="020B0604030504040204" pitchFamily="34" charset="-120"/>
                        </a:rPr>
                        <a:t>母體中每個元素被抽出的機率相同。實施的方法</a:t>
                      </a:r>
                      <a:r>
                        <a:rPr lang="zh-TW" sz="2000" b="1" kern="100" spc="-10" dirty="0" smtClean="0">
                          <a:latin typeface="微軟正黑體" panose="020B0604030504040204" pitchFamily="34" charset="-120"/>
                          <a:ea typeface="微軟正黑體" panose="020B0604030504040204" pitchFamily="34" charset="-120"/>
                        </a:rPr>
                        <a:t>有</a:t>
                      </a:r>
                      <a:r>
                        <a:rPr lang="zh-TW" altLang="en-US" sz="2000" b="1" kern="100" spc="-10" dirty="0" smtClean="0">
                          <a:latin typeface="微軟正黑體" panose="020B0604030504040204" pitchFamily="34" charset="-120"/>
                          <a:ea typeface="微軟正黑體" panose="020B0604030504040204" pitchFamily="34" charset="-120"/>
                        </a:rPr>
                        <a:t>抽籤</a:t>
                      </a:r>
                      <a:r>
                        <a:rPr lang="zh-TW" sz="2000" b="1" kern="100" spc="-10" dirty="0" smtClean="0">
                          <a:latin typeface="微軟正黑體" panose="020B0604030504040204" pitchFamily="34" charset="-120"/>
                          <a:ea typeface="微軟正黑體" panose="020B0604030504040204" pitchFamily="34" charset="-120"/>
                        </a:rPr>
                        <a:t>法</a:t>
                      </a:r>
                      <a:r>
                        <a:rPr lang="zh-TW" sz="2000" b="1" kern="100" spc="-10" dirty="0">
                          <a:latin typeface="微軟正黑體" panose="020B0604030504040204" pitchFamily="34" charset="-120"/>
                          <a:ea typeface="微軟正黑體" panose="020B0604030504040204" pitchFamily="34" charset="-120"/>
                        </a:rPr>
                        <a:t>及亂數表法。</a:t>
                      </a:r>
                      <a:endParaRPr lang="zh-TW" sz="2000" b="1" kern="100" dirty="0">
                        <a:latin typeface="微軟正黑體" panose="020B0604030504040204" pitchFamily="34" charset="-120"/>
                        <a:ea typeface="微軟正黑體" panose="020B0604030504040204" pitchFamily="34" charset="-120"/>
                      </a:endParaRPr>
                    </a:p>
                  </a:txBody>
                  <a:tcPr marL="17780" marR="17780" marT="0" marB="0"/>
                </a:tc>
                <a:tc>
                  <a:txBody>
                    <a:bodyPr/>
                    <a:lstStyle/>
                    <a:p>
                      <a:pPr marR="60960" algn="just">
                        <a:spcAft>
                          <a:spcPts val="0"/>
                        </a:spcAft>
                      </a:pPr>
                      <a:r>
                        <a:rPr lang="en-US" sz="2000" b="1" kern="100" dirty="0">
                          <a:latin typeface="微軟正黑體" panose="020B0604030504040204" pitchFamily="34" charset="-120"/>
                          <a:ea typeface="微軟正黑體" panose="020B0604030504040204" pitchFamily="34" charset="-120"/>
                        </a:rPr>
                        <a:t>1.</a:t>
                      </a:r>
                      <a:r>
                        <a:rPr lang="zh-TW" sz="2000" b="1" kern="100" dirty="0">
                          <a:latin typeface="微軟正黑體" panose="020B0604030504040204" pitchFamily="34" charset="-120"/>
                          <a:ea typeface="微軟正黑體" panose="020B0604030504040204" pitchFamily="34" charset="-120"/>
                        </a:rPr>
                        <a:t>於學理上最精確</a:t>
                      </a:r>
                    </a:p>
                    <a:p>
                      <a:pPr marR="60960" algn="just">
                        <a:spcAft>
                          <a:spcPts val="0"/>
                        </a:spcAft>
                      </a:pPr>
                      <a:r>
                        <a:rPr lang="en-US" sz="2000" b="1" kern="100" spc="-30" dirty="0">
                          <a:latin typeface="微軟正黑體" panose="020B0604030504040204" pitchFamily="34" charset="-120"/>
                          <a:ea typeface="微軟正黑體" panose="020B0604030504040204" pitchFamily="34" charset="-120"/>
                        </a:rPr>
                        <a:t>2.</a:t>
                      </a:r>
                      <a:r>
                        <a:rPr lang="zh-TW" sz="2000" b="1" kern="100" spc="-30" dirty="0">
                          <a:latin typeface="微軟正黑體" panose="020B0604030504040204" pitchFamily="34" charset="-120"/>
                          <a:ea typeface="微軟正黑體" panose="020B0604030504040204" pitchFamily="34" charset="-120"/>
                        </a:rPr>
                        <a:t>僅受隨機誤差影響。</a:t>
                      </a:r>
                      <a:endParaRPr lang="zh-TW" sz="2000" b="1" kern="100" dirty="0">
                        <a:latin typeface="微軟正黑體" panose="020B0604030504040204" pitchFamily="34" charset="-120"/>
                        <a:ea typeface="微軟正黑體" panose="020B0604030504040204" pitchFamily="34" charset="-120"/>
                      </a:endParaRPr>
                    </a:p>
                  </a:txBody>
                  <a:tcPr marL="17780" marR="17780" marT="0" marB="0"/>
                </a:tc>
                <a:tc>
                  <a:txBody>
                    <a:bodyPr/>
                    <a:lstStyle/>
                    <a:p>
                      <a:pPr marL="93345" marR="60960" indent="-93345" algn="just">
                        <a:spcAft>
                          <a:spcPts val="0"/>
                        </a:spcAft>
                      </a:pPr>
                      <a:r>
                        <a:rPr lang="en-US" sz="2000" b="1" kern="100" dirty="0">
                          <a:latin typeface="微軟正黑體" panose="020B0604030504040204" pitchFamily="34" charset="-120"/>
                          <a:ea typeface="微軟正黑體" panose="020B0604030504040204" pitchFamily="34" charset="-120"/>
                        </a:rPr>
                        <a:t>1.</a:t>
                      </a:r>
                      <a:r>
                        <a:rPr lang="zh-TW" sz="2000" b="1" kern="100" dirty="0">
                          <a:latin typeface="微軟正黑體" panose="020B0604030504040204" pitchFamily="34" charset="-120"/>
                          <a:ea typeface="微軟正黑體" panose="020B0604030504040204" pitchFamily="34" charset="-120"/>
                        </a:rPr>
                        <a:t>母體若很大時不易實施。</a:t>
                      </a:r>
                    </a:p>
                    <a:p>
                      <a:pPr marL="93345" marR="60960" indent="-93345" algn="just">
                        <a:spcAft>
                          <a:spcPts val="0"/>
                        </a:spcAft>
                      </a:pPr>
                      <a:r>
                        <a:rPr lang="en-US" sz="2000" b="1" kern="100" dirty="0">
                          <a:latin typeface="微軟正黑體" panose="020B0604030504040204" pitchFamily="34" charset="-120"/>
                          <a:ea typeface="微軟正黑體" panose="020B0604030504040204" pitchFamily="34" charset="-120"/>
                        </a:rPr>
                        <a:t>2.</a:t>
                      </a:r>
                      <a:r>
                        <a:rPr lang="zh-TW" sz="2000" b="1" kern="100" dirty="0">
                          <a:latin typeface="微軟正黑體" panose="020B0604030504040204" pitchFamily="34" charset="-120"/>
                          <a:ea typeface="微軟正黑體" panose="020B0604030504040204" pitchFamily="34" charset="-120"/>
                        </a:rPr>
                        <a:t>需要母體全部的</a:t>
                      </a:r>
                      <a:r>
                        <a:rPr lang="zh-TW" sz="2000" b="1" kern="100" dirty="0">
                          <a:solidFill>
                            <a:srgbClr val="C00000"/>
                          </a:solidFill>
                          <a:latin typeface="微軟正黑體" panose="020B0604030504040204" pitchFamily="34" charset="-120"/>
                          <a:ea typeface="微軟正黑體" panose="020B0604030504040204" pitchFamily="34" charset="-120"/>
                        </a:rPr>
                        <a:t>名冊</a:t>
                      </a:r>
                      <a:r>
                        <a:rPr lang="zh-TW" sz="2000" b="1" kern="100" dirty="0">
                          <a:latin typeface="微軟正黑體" panose="020B0604030504040204" pitchFamily="34" charset="-120"/>
                          <a:ea typeface="微軟正黑體" panose="020B0604030504040204" pitchFamily="34" charset="-120"/>
                        </a:rPr>
                        <a:t>方能實行。</a:t>
                      </a:r>
                    </a:p>
                  </a:txBody>
                  <a:tcPr marL="17780" marR="17780" marT="0" marB="0"/>
                </a:tc>
              </a:tr>
              <a:tr h="370840">
                <a:tc>
                  <a:txBody>
                    <a:bodyPr/>
                    <a:lstStyle/>
                    <a:p>
                      <a:pPr algn="ctr">
                        <a:spcAft>
                          <a:spcPts val="0"/>
                        </a:spcAft>
                      </a:pPr>
                      <a:r>
                        <a:rPr lang="zh-TW" sz="2000" b="1" kern="100" dirty="0" smtClean="0">
                          <a:solidFill>
                            <a:srgbClr val="C00000"/>
                          </a:solidFill>
                          <a:latin typeface="微軟正黑體" panose="020B0604030504040204" pitchFamily="34" charset="-120"/>
                          <a:ea typeface="微軟正黑體" panose="020B0604030504040204" pitchFamily="34" charset="-120"/>
                        </a:rPr>
                        <a:t>系統</a:t>
                      </a:r>
                      <a:endParaRPr lang="en-US" altLang="zh-TW" sz="2000" b="1" kern="100" dirty="0" smtClean="0">
                        <a:solidFill>
                          <a:srgbClr val="C00000"/>
                        </a:solidFill>
                        <a:latin typeface="微軟正黑體" panose="020B0604030504040204" pitchFamily="34" charset="-120"/>
                        <a:ea typeface="微軟正黑體" panose="020B0604030504040204" pitchFamily="34" charset="-120"/>
                      </a:endParaRPr>
                    </a:p>
                    <a:p>
                      <a:pPr algn="ctr">
                        <a:spcAft>
                          <a:spcPts val="0"/>
                        </a:spcAft>
                      </a:pPr>
                      <a:r>
                        <a:rPr lang="zh-TW" sz="2000" b="1" kern="100" dirty="0" smtClean="0">
                          <a:latin typeface="微軟正黑體" panose="020B0604030504040204" pitchFamily="34" charset="-120"/>
                          <a:ea typeface="微軟正黑體" panose="020B0604030504040204" pitchFamily="34" charset="-120"/>
                        </a:rPr>
                        <a:t>抽樣</a:t>
                      </a:r>
                      <a:endParaRPr lang="zh-TW" sz="2000" b="1" kern="100" dirty="0">
                        <a:latin typeface="微軟正黑體" panose="020B0604030504040204" pitchFamily="34" charset="-120"/>
                        <a:ea typeface="微軟正黑體" panose="020B0604030504040204" pitchFamily="34" charset="-120"/>
                      </a:endParaRPr>
                    </a:p>
                  </a:txBody>
                  <a:tcPr marL="17780" marR="17780" marT="0" marB="0" anchor="ctr"/>
                </a:tc>
                <a:tc>
                  <a:txBody>
                    <a:bodyPr/>
                    <a:lstStyle/>
                    <a:p>
                      <a:pPr algn="just">
                        <a:spcAft>
                          <a:spcPts val="0"/>
                        </a:spcAft>
                      </a:pPr>
                      <a:r>
                        <a:rPr lang="zh-TW" sz="2000" b="1" kern="100" dirty="0">
                          <a:latin typeface="微軟正黑體" panose="020B0604030504040204" pitchFamily="34" charset="-120"/>
                          <a:ea typeface="微軟正黑體" panose="020B0604030504040204" pitchFamily="34" charset="-120"/>
                        </a:rPr>
                        <a:t>將抽樣架構中各元素依次</a:t>
                      </a:r>
                      <a:r>
                        <a:rPr lang="zh-TW" sz="2000" b="1" kern="100" dirty="0" smtClean="0">
                          <a:latin typeface="微軟正黑體" panose="020B0604030504040204" pitchFamily="34" charset="-120"/>
                          <a:ea typeface="微軟正黑體" panose="020B0604030504040204" pitchFamily="34" charset="-120"/>
                        </a:rPr>
                        <a:t>編號，</a:t>
                      </a:r>
                      <a:r>
                        <a:rPr lang="zh-TW" sz="2000" b="1" kern="100" dirty="0">
                          <a:latin typeface="微軟正黑體" panose="020B0604030504040204" pitchFamily="34" charset="-120"/>
                          <a:ea typeface="微軟正黑體" panose="020B0604030504040204" pitchFamily="34" charset="-120"/>
                        </a:rPr>
                        <a:t>選取架構中第</a:t>
                      </a:r>
                      <a:r>
                        <a:rPr lang="en-US" sz="2000" b="1" kern="100" dirty="0">
                          <a:latin typeface="微軟正黑體" panose="020B0604030504040204" pitchFamily="34" charset="-120"/>
                          <a:ea typeface="微軟正黑體" panose="020B0604030504040204" pitchFamily="34" charset="-120"/>
                        </a:rPr>
                        <a:t>k</a:t>
                      </a:r>
                      <a:r>
                        <a:rPr lang="zh-TW" sz="2000" b="1" kern="100" dirty="0">
                          <a:latin typeface="微軟正黑體" panose="020B0604030504040204" pitchFamily="34" charset="-120"/>
                          <a:ea typeface="微軟正黑體" panose="020B0604030504040204" pitchFamily="34" charset="-120"/>
                        </a:rPr>
                        <a:t>個元素組成的樣本。</a:t>
                      </a:r>
                    </a:p>
                  </a:txBody>
                  <a:tcPr marL="17780" marR="17780" marT="0" marB="0"/>
                </a:tc>
                <a:tc>
                  <a:txBody>
                    <a:bodyPr/>
                    <a:lstStyle/>
                    <a:p>
                      <a:pPr marL="96520" marR="61595" indent="-96520" algn="just">
                        <a:spcAft>
                          <a:spcPts val="0"/>
                        </a:spcAft>
                      </a:pPr>
                      <a:r>
                        <a:rPr lang="en-US" sz="2000" b="1" kern="100" dirty="0">
                          <a:latin typeface="微軟正黑體" panose="020B0604030504040204" pitchFamily="34" charset="-120"/>
                          <a:ea typeface="微軟正黑體" panose="020B0604030504040204" pitchFamily="34" charset="-120"/>
                        </a:rPr>
                        <a:t>1.</a:t>
                      </a:r>
                      <a:r>
                        <a:rPr lang="zh-TW" sz="2000" b="1" kern="100" dirty="0">
                          <a:latin typeface="微軟正黑體" panose="020B0604030504040204" pitchFamily="34" charset="-120"/>
                          <a:ea typeface="微軟正黑體" panose="020B0604030504040204" pitchFamily="34" charset="-120"/>
                        </a:rPr>
                        <a:t>較隨機抽樣容易實施、節省成本。</a:t>
                      </a:r>
                    </a:p>
                  </a:txBody>
                  <a:tcPr marL="17780" marR="17780" marT="0" marB="0"/>
                </a:tc>
                <a:tc>
                  <a:txBody>
                    <a:bodyPr/>
                    <a:lstStyle/>
                    <a:p>
                      <a:pPr marL="0" lvl="0" indent="0" algn="just">
                        <a:spcAft>
                          <a:spcPts val="0"/>
                        </a:spcAft>
                        <a:buFont typeface="+mj-lt"/>
                        <a:buNone/>
                        <a:tabLst>
                          <a:tab pos="133350" algn="l"/>
                        </a:tabLst>
                      </a:pPr>
                      <a:r>
                        <a:rPr lang="en-US" altLang="zh-TW" sz="2000" b="1" kern="100" spc="-30" dirty="0" smtClean="0">
                          <a:latin typeface="微軟正黑體" panose="020B0604030504040204" pitchFamily="34" charset="-120"/>
                          <a:ea typeface="微軟正黑體" panose="020B0604030504040204" pitchFamily="34" charset="-120"/>
                        </a:rPr>
                        <a:t>1.</a:t>
                      </a:r>
                      <a:r>
                        <a:rPr lang="zh-TW" sz="2000" b="1" kern="100" spc="-30" dirty="0" smtClean="0">
                          <a:latin typeface="微軟正黑體" panose="020B0604030504040204" pitchFamily="34" charset="-120"/>
                          <a:ea typeface="微軟正黑體" panose="020B0604030504040204" pitchFamily="34" charset="-120"/>
                        </a:rPr>
                        <a:t>若</a:t>
                      </a:r>
                      <a:r>
                        <a:rPr lang="zh-TW" sz="2000" b="1" kern="100" spc="-30" dirty="0">
                          <a:latin typeface="微軟正黑體" panose="020B0604030504040204" pitchFamily="34" charset="-120"/>
                          <a:ea typeface="微軟正黑體" panose="020B0604030504040204" pitchFamily="34" charset="-120"/>
                        </a:rPr>
                        <a:t>抽樣架構具有</a:t>
                      </a:r>
                      <a:r>
                        <a:rPr lang="zh-TW" sz="2000" b="1" kern="100" spc="-30" dirty="0">
                          <a:solidFill>
                            <a:srgbClr val="C00000"/>
                          </a:solidFill>
                          <a:latin typeface="微軟正黑體" panose="020B0604030504040204" pitchFamily="34" charset="-120"/>
                          <a:ea typeface="微軟正黑體" panose="020B0604030504040204" pitchFamily="34" charset="-120"/>
                        </a:rPr>
                        <a:t>週期性</a:t>
                      </a:r>
                      <a:r>
                        <a:rPr lang="zh-TW" sz="2000" b="1" kern="100" spc="-30" dirty="0">
                          <a:latin typeface="微軟正黑體" panose="020B0604030504040204" pitchFamily="34" charset="-120"/>
                          <a:ea typeface="微軟正黑體" panose="020B0604030504040204" pitchFamily="34" charset="-120"/>
                        </a:rPr>
                        <a:t>則樣本可能不具代表性。</a:t>
                      </a:r>
                      <a:endParaRPr lang="zh-TW" sz="2000" b="1" kern="100" dirty="0">
                        <a:latin typeface="微軟正黑體" panose="020B0604030504040204" pitchFamily="34" charset="-120"/>
                        <a:ea typeface="微軟正黑體" panose="020B0604030504040204" pitchFamily="34" charset="-120"/>
                      </a:endParaRPr>
                    </a:p>
                  </a:txBody>
                  <a:tcPr marL="17780" marR="17780" marT="0" marB="0"/>
                </a:tc>
              </a:tr>
              <a:tr h="370840">
                <a:tc>
                  <a:txBody>
                    <a:bodyPr/>
                    <a:lstStyle/>
                    <a:p>
                      <a:pPr algn="ctr">
                        <a:spcAft>
                          <a:spcPts val="0"/>
                        </a:spcAft>
                      </a:pPr>
                      <a:r>
                        <a:rPr lang="zh-TW" sz="2000" b="1" kern="100" dirty="0">
                          <a:solidFill>
                            <a:srgbClr val="C00000"/>
                          </a:solidFill>
                          <a:latin typeface="微軟正黑體" panose="020B0604030504040204" pitchFamily="34" charset="-120"/>
                          <a:ea typeface="微軟正黑體" panose="020B0604030504040204" pitchFamily="34" charset="-120"/>
                        </a:rPr>
                        <a:t>分</a:t>
                      </a:r>
                      <a:r>
                        <a:rPr lang="zh-TW" sz="2000" b="1" kern="100" dirty="0" smtClean="0">
                          <a:solidFill>
                            <a:srgbClr val="C00000"/>
                          </a:solidFill>
                          <a:latin typeface="微軟正黑體" panose="020B0604030504040204" pitchFamily="34" charset="-120"/>
                          <a:ea typeface="微軟正黑體" panose="020B0604030504040204" pitchFamily="34" charset="-120"/>
                        </a:rPr>
                        <a:t>層</a:t>
                      </a:r>
                      <a:endParaRPr lang="en-US" altLang="zh-TW" sz="2000" b="1" kern="100" dirty="0" smtClean="0">
                        <a:solidFill>
                          <a:srgbClr val="C00000"/>
                        </a:solidFill>
                        <a:latin typeface="微軟正黑體" panose="020B0604030504040204" pitchFamily="34" charset="-120"/>
                        <a:ea typeface="微軟正黑體" panose="020B0604030504040204" pitchFamily="34" charset="-120"/>
                      </a:endParaRPr>
                    </a:p>
                    <a:p>
                      <a:pPr algn="ctr">
                        <a:spcAft>
                          <a:spcPts val="0"/>
                        </a:spcAft>
                      </a:pPr>
                      <a:r>
                        <a:rPr lang="zh-TW" sz="2000" b="1" kern="100" dirty="0" smtClean="0">
                          <a:latin typeface="微軟正黑體" panose="020B0604030504040204" pitchFamily="34" charset="-120"/>
                          <a:ea typeface="微軟正黑體" panose="020B0604030504040204" pitchFamily="34" charset="-120"/>
                        </a:rPr>
                        <a:t>抽樣</a:t>
                      </a:r>
                      <a:endParaRPr lang="zh-TW" sz="2000" b="1" kern="100" dirty="0">
                        <a:latin typeface="微軟正黑體" panose="020B0604030504040204" pitchFamily="34" charset="-120"/>
                        <a:ea typeface="微軟正黑體" panose="020B0604030504040204" pitchFamily="34" charset="-120"/>
                      </a:endParaRPr>
                    </a:p>
                  </a:txBody>
                  <a:tcPr marL="17780" marR="17780" marT="0" marB="0" anchor="ctr"/>
                </a:tc>
                <a:tc>
                  <a:txBody>
                    <a:bodyPr/>
                    <a:lstStyle/>
                    <a:p>
                      <a:pPr algn="just">
                        <a:spcAft>
                          <a:spcPts val="0"/>
                        </a:spcAft>
                      </a:pPr>
                      <a:r>
                        <a:rPr lang="zh-TW" sz="2000" b="1" kern="100" dirty="0" smtClean="0">
                          <a:latin typeface="微軟正黑體" panose="020B0604030504040204" pitchFamily="34" charset="-120"/>
                          <a:ea typeface="微軟正黑體" panose="020B0604030504040204" pitchFamily="34" charset="-120"/>
                        </a:rPr>
                        <a:t>先</a:t>
                      </a:r>
                      <a:r>
                        <a:rPr lang="zh-TW" sz="2000" b="1" kern="100" dirty="0">
                          <a:latin typeface="微軟正黑體" panose="020B0604030504040204" pitchFamily="34" charset="-120"/>
                          <a:ea typeface="微軟正黑體" panose="020B0604030504040204" pitchFamily="34" charset="-120"/>
                        </a:rPr>
                        <a:t>將母體分成幾個同質</a:t>
                      </a:r>
                      <a:r>
                        <a:rPr lang="zh-TW" sz="2000" b="1" kern="100" dirty="0" smtClean="0">
                          <a:latin typeface="微軟正黑體" panose="020B0604030504040204" pitchFamily="34" charset="-120"/>
                          <a:ea typeface="微軟正黑體" panose="020B0604030504040204" pitchFamily="34" charset="-120"/>
                        </a:rPr>
                        <a:t>的</a:t>
                      </a:r>
                      <a:r>
                        <a:rPr lang="zh-TW" altLang="en-US" sz="2000" b="1" kern="100" dirty="0" smtClean="0">
                          <a:latin typeface="微軟正黑體" panose="020B0604030504040204" pitchFamily="34" charset="-120"/>
                          <a:ea typeface="微軟正黑體" panose="020B0604030504040204" pitchFamily="34" charset="-120"/>
                        </a:rPr>
                        <a:t>層</a:t>
                      </a:r>
                      <a:r>
                        <a:rPr lang="zh-TW" sz="2000" b="1" kern="100" dirty="0" smtClean="0">
                          <a:latin typeface="微軟正黑體" panose="020B0604030504040204" pitchFamily="34" charset="-120"/>
                          <a:ea typeface="微軟正黑體" panose="020B0604030504040204" pitchFamily="34" charset="-120"/>
                        </a:rPr>
                        <a:t>，</a:t>
                      </a:r>
                      <a:r>
                        <a:rPr lang="zh-TW" sz="2000" b="1" kern="100" dirty="0">
                          <a:latin typeface="微軟正黑體" panose="020B0604030504040204" pitchFamily="34" charset="-120"/>
                          <a:ea typeface="微軟正黑體" panose="020B0604030504040204" pitchFamily="34" charset="-120"/>
                        </a:rPr>
                        <a:t>再</a:t>
                      </a:r>
                      <a:r>
                        <a:rPr lang="zh-TW" sz="2000" b="1" kern="100" dirty="0" smtClean="0">
                          <a:latin typeface="微軟正黑體" panose="020B0604030504040204" pitchFamily="34" charset="-120"/>
                          <a:ea typeface="微軟正黑體" panose="020B0604030504040204" pitchFamily="34" charset="-120"/>
                        </a:rPr>
                        <a:t>從</a:t>
                      </a:r>
                      <a:r>
                        <a:rPr lang="zh-TW" altLang="en-US" sz="2000" b="1" kern="100" dirty="0" smtClean="0">
                          <a:latin typeface="微軟正黑體" panose="020B0604030504040204" pitchFamily="34" charset="-120"/>
                          <a:ea typeface="微軟正黑體" panose="020B0604030504040204" pitchFamily="34" charset="-120"/>
                        </a:rPr>
                        <a:t>每層</a:t>
                      </a:r>
                      <a:r>
                        <a:rPr lang="zh-TW" sz="2000" b="1" kern="100" dirty="0" smtClean="0">
                          <a:latin typeface="微軟正黑體" panose="020B0604030504040204" pitchFamily="34" charset="-120"/>
                          <a:ea typeface="微軟正黑體" panose="020B0604030504040204" pitchFamily="34" charset="-120"/>
                        </a:rPr>
                        <a:t>其中</a:t>
                      </a:r>
                      <a:r>
                        <a:rPr lang="zh-TW" sz="2000" b="1" kern="100" dirty="0">
                          <a:latin typeface="微軟正黑體" panose="020B0604030504040204" pitchFamily="34" charset="-120"/>
                          <a:ea typeface="微軟正黑體" panose="020B0604030504040204" pitchFamily="34" charset="-120"/>
                        </a:rPr>
                        <a:t>抽出樣本。</a:t>
                      </a:r>
                    </a:p>
                  </a:txBody>
                  <a:tcPr marL="17780" marR="17780" marT="0" marB="0"/>
                </a:tc>
                <a:tc>
                  <a:txBody>
                    <a:bodyPr/>
                    <a:lstStyle/>
                    <a:p>
                      <a:pPr marL="93345" marR="60960" indent="-93345" algn="just">
                        <a:spcAft>
                          <a:spcPts val="0"/>
                        </a:spcAft>
                      </a:pPr>
                      <a:r>
                        <a:rPr lang="en-US" sz="2000" b="1" kern="100" spc="-30" dirty="0">
                          <a:latin typeface="微軟正黑體" panose="020B0604030504040204" pitchFamily="34" charset="-120"/>
                          <a:ea typeface="微軟正黑體" panose="020B0604030504040204" pitchFamily="34" charset="-120"/>
                        </a:rPr>
                        <a:t>1.</a:t>
                      </a:r>
                      <a:r>
                        <a:rPr lang="zh-TW" sz="2000" b="1" kern="100" spc="-30" dirty="0">
                          <a:latin typeface="微軟正黑體" panose="020B0604030504040204" pitchFamily="34" charset="-120"/>
                          <a:ea typeface="微軟正黑體" panose="020B0604030504040204" pitchFamily="34" charset="-120"/>
                        </a:rPr>
                        <a:t>比前二者更具抽樣效率，</a:t>
                      </a:r>
                      <a:r>
                        <a:rPr lang="zh-TW" sz="2000" b="1" kern="100" dirty="0">
                          <a:latin typeface="微軟正黑體" panose="020B0604030504040204" pitchFamily="34" charset="-120"/>
                          <a:ea typeface="微軟正黑體" panose="020B0604030504040204" pitchFamily="34" charset="-120"/>
                        </a:rPr>
                        <a:t>研究者若想研究次母體特質時</a:t>
                      </a:r>
                      <a:r>
                        <a:rPr lang="zh-TW" sz="2000" b="1" kern="100" spc="-30" dirty="0">
                          <a:latin typeface="微軟正黑體" panose="020B0604030504040204" pitchFamily="34" charset="-120"/>
                          <a:ea typeface="微軟正黑體" panose="020B0604030504040204" pitchFamily="34" charset="-120"/>
                        </a:rPr>
                        <a:t>，是一個不錯的方法。</a:t>
                      </a:r>
                      <a:endParaRPr lang="zh-TW" sz="2000" b="1" kern="100" dirty="0">
                        <a:latin typeface="微軟正黑體" panose="020B0604030504040204" pitchFamily="34" charset="-120"/>
                        <a:ea typeface="微軟正黑體" panose="020B0604030504040204" pitchFamily="34" charset="-120"/>
                      </a:endParaRPr>
                    </a:p>
                  </a:txBody>
                  <a:tcPr marL="17780" marR="17780" marT="0" marB="0"/>
                </a:tc>
                <a:tc>
                  <a:txBody>
                    <a:bodyPr/>
                    <a:lstStyle/>
                    <a:p>
                      <a:pPr marL="0" lvl="0" indent="0">
                        <a:spcAft>
                          <a:spcPts val="0"/>
                        </a:spcAft>
                        <a:buFont typeface="+mj-lt"/>
                        <a:buNone/>
                        <a:tabLst>
                          <a:tab pos="133350" algn="l"/>
                        </a:tabLst>
                      </a:pPr>
                      <a:r>
                        <a:rPr lang="en-US" altLang="zh-TW" sz="2000" b="1" kern="100" dirty="0" smtClean="0">
                          <a:latin typeface="微軟正黑體" panose="020B0604030504040204" pitchFamily="34" charset="-120"/>
                          <a:ea typeface="微軟正黑體" panose="020B0604030504040204" pitchFamily="34" charset="-120"/>
                        </a:rPr>
                        <a:t>1.</a:t>
                      </a:r>
                      <a:r>
                        <a:rPr lang="zh-TW" sz="2000" b="1" kern="100" dirty="0" smtClean="0">
                          <a:latin typeface="微軟正黑體" panose="020B0604030504040204" pitchFamily="34" charset="-120"/>
                          <a:ea typeface="微軟正黑體" panose="020B0604030504040204" pitchFamily="34" charset="-120"/>
                        </a:rPr>
                        <a:t>正確</a:t>
                      </a:r>
                      <a:r>
                        <a:rPr lang="zh-TW" sz="2000" b="1" kern="100" dirty="0">
                          <a:latin typeface="微軟正黑體" panose="020B0604030504040204" pitchFamily="34" charset="-120"/>
                          <a:ea typeface="微軟正黑體" panose="020B0604030504040204" pitchFamily="34" charset="-120"/>
                        </a:rPr>
                        <a:t>的</a:t>
                      </a:r>
                      <a:r>
                        <a:rPr lang="zh-TW" sz="2000" b="1" kern="100" dirty="0">
                          <a:solidFill>
                            <a:srgbClr val="C00000"/>
                          </a:solidFill>
                          <a:latin typeface="微軟正黑體" panose="020B0604030504040204" pitchFamily="34" charset="-120"/>
                          <a:ea typeface="微軟正黑體" panose="020B0604030504040204" pitchFamily="34" charset="-120"/>
                        </a:rPr>
                        <a:t>分層不</a:t>
                      </a:r>
                      <a:r>
                        <a:rPr lang="zh-TW" sz="2000" b="1" kern="100" dirty="0">
                          <a:latin typeface="微軟正黑體" panose="020B0604030504040204" pitchFamily="34" charset="-120"/>
                          <a:ea typeface="微軟正黑體" panose="020B0604030504040204" pitchFamily="34" charset="-120"/>
                        </a:rPr>
                        <a:t>是件很容</a:t>
                      </a:r>
                      <a:r>
                        <a:rPr lang="zh-TW" sz="2000" b="1" kern="100" dirty="0">
                          <a:solidFill>
                            <a:srgbClr val="C00000"/>
                          </a:solidFill>
                          <a:latin typeface="微軟正黑體" panose="020B0604030504040204" pitchFamily="34" charset="-120"/>
                          <a:ea typeface="微軟正黑體" panose="020B0604030504040204" pitchFamily="34" charset="-120"/>
                        </a:rPr>
                        <a:t>易</a:t>
                      </a:r>
                      <a:r>
                        <a:rPr lang="zh-TW" sz="2000" b="1" kern="100" dirty="0">
                          <a:latin typeface="微軟正黑體" panose="020B0604030504040204" pitchFamily="34" charset="-120"/>
                          <a:ea typeface="微軟正黑體" panose="020B0604030504040204" pitchFamily="34" charset="-120"/>
                        </a:rPr>
                        <a:t>的事，可能要花費許多成本。</a:t>
                      </a:r>
                    </a:p>
                  </a:txBody>
                  <a:tcPr marL="17780" marR="17780" marT="0" marB="0"/>
                </a:tc>
              </a:tr>
              <a:tr h="370840">
                <a:tc>
                  <a:txBody>
                    <a:bodyPr/>
                    <a:lstStyle/>
                    <a:p>
                      <a:pPr algn="ctr">
                        <a:spcAft>
                          <a:spcPts val="0"/>
                        </a:spcAft>
                      </a:pPr>
                      <a:r>
                        <a:rPr lang="zh-TW" sz="2000" b="1" kern="100" dirty="0" smtClean="0">
                          <a:solidFill>
                            <a:srgbClr val="C00000"/>
                          </a:solidFill>
                          <a:latin typeface="微軟正黑體" panose="020B0604030504040204" pitchFamily="34" charset="-120"/>
                          <a:ea typeface="微軟正黑體" panose="020B0604030504040204" pitchFamily="34" charset="-120"/>
                        </a:rPr>
                        <a:t>群集</a:t>
                      </a:r>
                      <a:endParaRPr lang="en-US" altLang="zh-TW" sz="2000" b="1" kern="100" dirty="0" smtClean="0">
                        <a:solidFill>
                          <a:srgbClr val="C00000"/>
                        </a:solidFill>
                        <a:latin typeface="微軟正黑體" panose="020B0604030504040204" pitchFamily="34" charset="-120"/>
                        <a:ea typeface="微軟正黑體" panose="020B0604030504040204" pitchFamily="34" charset="-120"/>
                      </a:endParaRPr>
                    </a:p>
                    <a:p>
                      <a:pPr algn="ctr">
                        <a:spcAft>
                          <a:spcPts val="0"/>
                        </a:spcAft>
                      </a:pPr>
                      <a:r>
                        <a:rPr lang="zh-TW" sz="2000" b="1" kern="100" dirty="0" smtClean="0">
                          <a:latin typeface="微軟正黑體" panose="020B0604030504040204" pitchFamily="34" charset="-120"/>
                          <a:ea typeface="微軟正黑體" panose="020B0604030504040204" pitchFamily="34" charset="-120"/>
                        </a:rPr>
                        <a:t>抽樣</a:t>
                      </a:r>
                      <a:endParaRPr lang="zh-TW" sz="2000" b="1" kern="100" dirty="0">
                        <a:latin typeface="微軟正黑體" panose="020B0604030504040204" pitchFamily="34" charset="-120"/>
                        <a:ea typeface="微軟正黑體" panose="020B0604030504040204" pitchFamily="34" charset="-120"/>
                      </a:endParaRPr>
                    </a:p>
                  </a:txBody>
                  <a:tcPr marL="17780" marR="17780" marT="0" marB="0" anchor="ctr"/>
                </a:tc>
                <a:tc>
                  <a:txBody>
                    <a:bodyPr/>
                    <a:lstStyle/>
                    <a:p>
                      <a:pPr algn="just">
                        <a:spcAft>
                          <a:spcPts val="0"/>
                        </a:spcAft>
                      </a:pPr>
                      <a:r>
                        <a:rPr lang="zh-TW" sz="2000" b="1" kern="100">
                          <a:latin typeface="微軟正黑體" panose="020B0604030504040204" pitchFamily="34" charset="-120"/>
                          <a:ea typeface="微軟正黑體" panose="020B0604030504040204" pitchFamily="34" charset="-120"/>
                        </a:rPr>
                        <a:t>先將母體分成若干群，再以隨機的方式抽出若干群之中的數群，對群內的樣本全數訪問。</a:t>
                      </a:r>
                    </a:p>
                  </a:txBody>
                  <a:tcPr marL="17780" marR="17780" marT="0" marB="0"/>
                </a:tc>
                <a:tc>
                  <a:txBody>
                    <a:bodyPr/>
                    <a:lstStyle/>
                    <a:p>
                      <a:pPr marL="93345" marR="60960" indent="-93345" algn="just">
                        <a:spcAft>
                          <a:spcPts val="0"/>
                        </a:spcAft>
                      </a:pPr>
                      <a:r>
                        <a:rPr lang="en-US" sz="2000" b="1" kern="100" dirty="0">
                          <a:latin typeface="微軟正黑體" panose="020B0604030504040204" pitchFamily="34" charset="-120"/>
                          <a:ea typeface="微軟正黑體" panose="020B0604030504040204" pitchFamily="34" charset="-120"/>
                        </a:rPr>
                        <a:t>1.</a:t>
                      </a:r>
                      <a:r>
                        <a:rPr lang="zh-TW" sz="2000" b="1" kern="100" spc="-40" dirty="0">
                          <a:latin typeface="微軟正黑體" panose="020B0604030504040204" pitchFamily="34" charset="-120"/>
                          <a:ea typeface="微軟正黑體" panose="020B0604030504040204" pitchFamily="34" charset="-120"/>
                        </a:rPr>
                        <a:t>節省研究時間與財力。</a:t>
                      </a:r>
                      <a:endParaRPr lang="zh-TW" sz="2000" b="1" kern="100" dirty="0">
                        <a:latin typeface="微軟正黑體" panose="020B0604030504040204" pitchFamily="34" charset="-120"/>
                        <a:ea typeface="微軟正黑體" panose="020B0604030504040204" pitchFamily="34" charset="-120"/>
                      </a:endParaRPr>
                    </a:p>
                    <a:p>
                      <a:pPr marL="93345" marR="60960" indent="-93345" algn="just">
                        <a:spcAft>
                          <a:spcPts val="0"/>
                        </a:spcAft>
                      </a:pPr>
                      <a:r>
                        <a:rPr lang="en-US" sz="2000" b="1" kern="100" dirty="0">
                          <a:latin typeface="微軟正黑體" panose="020B0604030504040204" pitchFamily="34" charset="-120"/>
                          <a:ea typeface="微軟正黑體" panose="020B0604030504040204" pitchFamily="34" charset="-120"/>
                        </a:rPr>
                        <a:t>2.</a:t>
                      </a:r>
                      <a:r>
                        <a:rPr lang="zh-TW" sz="2000" b="1" kern="100" dirty="0">
                          <a:latin typeface="微軟正黑體" panose="020B0604030504040204" pitchFamily="34" charset="-120"/>
                          <a:ea typeface="微軟正黑體" panose="020B0604030504040204" pitchFamily="34" charset="-120"/>
                        </a:rPr>
                        <a:t>抽樣架構中每個元素資料不易得到或不完整時，使用此法會較方便。</a:t>
                      </a:r>
                    </a:p>
                  </a:txBody>
                  <a:tcPr marL="17780" marR="17780" marT="0" marB="0"/>
                </a:tc>
                <a:tc>
                  <a:txBody>
                    <a:bodyPr/>
                    <a:lstStyle/>
                    <a:p>
                      <a:pPr marL="0" lvl="0" indent="0" algn="just">
                        <a:spcAft>
                          <a:spcPts val="0"/>
                        </a:spcAft>
                        <a:buFont typeface="+mj-lt"/>
                        <a:buNone/>
                        <a:tabLst>
                          <a:tab pos="133350" algn="l"/>
                        </a:tabLst>
                      </a:pPr>
                      <a:r>
                        <a:rPr lang="en-US" altLang="zh-TW" sz="2000" b="1" kern="100" dirty="0" smtClean="0">
                          <a:latin typeface="微軟正黑體" panose="020B0604030504040204" pitchFamily="34" charset="-120"/>
                          <a:ea typeface="微軟正黑體" panose="020B0604030504040204" pitchFamily="34" charset="-120"/>
                        </a:rPr>
                        <a:t>1.</a:t>
                      </a:r>
                      <a:r>
                        <a:rPr lang="zh-TW" sz="2000" b="1" kern="100" dirty="0" smtClean="0">
                          <a:latin typeface="微軟正黑體" panose="020B0604030504040204" pitchFamily="34" charset="-120"/>
                          <a:ea typeface="微軟正黑體" panose="020B0604030504040204" pitchFamily="34" charset="-120"/>
                        </a:rPr>
                        <a:t>群集</a:t>
                      </a:r>
                      <a:r>
                        <a:rPr lang="zh-TW" sz="2000" b="1" kern="100" dirty="0">
                          <a:latin typeface="微軟正黑體" panose="020B0604030504040204" pitchFamily="34" charset="-120"/>
                          <a:ea typeface="微軟正黑體" panose="020B0604030504040204" pitchFamily="34" charset="-120"/>
                        </a:rPr>
                        <a:t>的大小差異會影響抽樣正確性。</a:t>
                      </a:r>
                    </a:p>
                    <a:p>
                      <a:pPr marL="0" lvl="0" indent="0" algn="just">
                        <a:spcAft>
                          <a:spcPts val="0"/>
                        </a:spcAft>
                        <a:buFont typeface="+mj-lt"/>
                        <a:buNone/>
                        <a:tabLst>
                          <a:tab pos="133350" algn="l"/>
                        </a:tabLst>
                      </a:pPr>
                      <a:r>
                        <a:rPr lang="en-US" altLang="zh-TW" sz="2000" b="1" kern="100" dirty="0" smtClean="0">
                          <a:latin typeface="微軟正黑體" panose="020B0604030504040204" pitchFamily="34" charset="-120"/>
                          <a:ea typeface="微軟正黑體" panose="020B0604030504040204" pitchFamily="34" charset="-120"/>
                        </a:rPr>
                        <a:t>2.</a:t>
                      </a:r>
                      <a:r>
                        <a:rPr lang="zh-TW" sz="2000" b="1" kern="100" dirty="0" smtClean="0">
                          <a:latin typeface="微軟正黑體" panose="020B0604030504040204" pitchFamily="34" charset="-120"/>
                          <a:ea typeface="微軟正黑體" panose="020B0604030504040204" pitchFamily="34" charset="-120"/>
                        </a:rPr>
                        <a:t>依</a:t>
                      </a:r>
                      <a:r>
                        <a:rPr lang="zh-TW" sz="2000" b="1" kern="100" dirty="0">
                          <a:latin typeface="微軟正黑體" panose="020B0604030504040204" pitchFamily="34" charset="-120"/>
                          <a:ea typeface="微軟正黑體" panose="020B0604030504040204" pitchFamily="34" charset="-120"/>
                        </a:rPr>
                        <a:t>目的可能要抽樣二次以上，例如先抽村里，再抽戶。發生抽樣錯誤的機率較高。</a:t>
                      </a:r>
                    </a:p>
                  </a:txBody>
                  <a:tcPr marL="17780" marR="17780" marT="0" marB="0"/>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62</a:t>
            </a:fld>
            <a:endParaRPr lang="zh-TW" altLang="en-US"/>
          </a:p>
        </p:txBody>
      </p:sp>
      <p:sp>
        <p:nvSpPr>
          <p:cNvPr id="2" name="標題 1"/>
          <p:cNvSpPr>
            <a:spLocks noGrp="1"/>
          </p:cNvSpPr>
          <p:nvPr>
            <p:ph type="title"/>
          </p:nvPr>
        </p:nvSpPr>
        <p:spPr/>
        <p:txBody>
          <a:bodyPr>
            <a:normAutofit/>
          </a:bodyPr>
          <a:lstStyle/>
          <a:p>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非機率抽樣</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非隨機抽樣是指抽樣時不遵循隨機原則，而是按照研究人員</a:t>
            </a:r>
            <a:r>
              <a:rPr lang="zh-TW" altLang="zh-TW" sz="2800" b="1" dirty="0" smtClean="0">
                <a:solidFill>
                  <a:srgbClr val="C00000"/>
                </a:solidFill>
                <a:latin typeface="微軟正黑體" panose="020B0604030504040204" pitchFamily="34" charset="-120"/>
                <a:ea typeface="微軟正黑體" panose="020B0604030504040204" pitchFamily="34" charset="-120"/>
              </a:rPr>
              <a:t>主觀判斷</a:t>
            </a:r>
            <a:r>
              <a:rPr lang="zh-TW" altLang="zh-TW" sz="2800" b="1" dirty="0" smtClean="0">
                <a:latin typeface="微軟正黑體" panose="020B0604030504040204" pitchFamily="34" charset="-120"/>
                <a:ea typeface="微軟正黑體" panose="020B0604030504040204" pitchFamily="34" charset="-120"/>
              </a:rPr>
              <a:t>或僅按</a:t>
            </a:r>
            <a:r>
              <a:rPr lang="zh-TW" altLang="zh-TW" sz="2800" b="1" dirty="0" smtClean="0">
                <a:solidFill>
                  <a:srgbClr val="C00000"/>
                </a:solidFill>
                <a:latin typeface="微軟正黑體" panose="020B0604030504040204" pitchFamily="34" charset="-120"/>
                <a:ea typeface="微軟正黑體" panose="020B0604030504040204" pitchFamily="34" charset="-120"/>
              </a:rPr>
              <a:t>方便的原則</a:t>
            </a:r>
            <a:r>
              <a:rPr lang="zh-TW" altLang="zh-TW" sz="2800" b="1" dirty="0" smtClean="0">
                <a:latin typeface="微軟正黑體" panose="020B0604030504040204" pitchFamily="34" charset="-120"/>
                <a:ea typeface="微軟正黑體" panose="020B0604030504040204" pitchFamily="34" charset="-120"/>
              </a:rPr>
              <a:t>抽選樣本。在市場調查中，採用非隨機抽樣通常是出於下述幾個原因：</a:t>
            </a:r>
          </a:p>
          <a:p>
            <a:r>
              <a:rPr lang="zh-TW" altLang="zh-TW" sz="2800" b="1" dirty="0" smtClean="0">
                <a:latin typeface="微軟正黑體" panose="020B0604030504040204" pitchFamily="34" charset="-120"/>
                <a:ea typeface="微軟正黑體" panose="020B0604030504040204" pitchFamily="34" charset="-120"/>
              </a:rPr>
              <a:t>受客觀條件限制，無法進行嚴格的隨機抽樣。 </a:t>
            </a:r>
          </a:p>
          <a:p>
            <a:r>
              <a:rPr lang="zh-TW" altLang="zh-TW" sz="2800" b="1" dirty="0" smtClean="0">
                <a:latin typeface="微軟正黑體" panose="020B0604030504040204" pitchFamily="34" charset="-120"/>
                <a:ea typeface="微軟正黑體" panose="020B0604030504040204" pitchFamily="34" charset="-120"/>
              </a:rPr>
              <a:t>為了</a:t>
            </a:r>
            <a:r>
              <a:rPr lang="zh-TW" altLang="zh-TW" sz="2800" b="1" dirty="0" smtClean="0">
                <a:solidFill>
                  <a:srgbClr val="C00000"/>
                </a:solidFill>
                <a:latin typeface="微軟正黑體" panose="020B0604030504040204" pitchFamily="34" charset="-120"/>
                <a:ea typeface="微軟正黑體" panose="020B0604030504040204" pitchFamily="34" charset="-120"/>
              </a:rPr>
              <a:t>快速</a:t>
            </a:r>
            <a:r>
              <a:rPr lang="zh-TW" altLang="zh-TW" sz="2800" b="1" dirty="0" smtClean="0">
                <a:latin typeface="微軟正黑體" panose="020B0604030504040204" pitchFamily="34" charset="-120"/>
                <a:ea typeface="微軟正黑體" panose="020B0604030504040204" pitchFamily="34" charset="-120"/>
              </a:rPr>
              <a:t>獲得調查結果 </a:t>
            </a:r>
          </a:p>
          <a:p>
            <a:r>
              <a:rPr lang="zh-TW" altLang="zh-TW" sz="2800" b="1" dirty="0" smtClean="0">
                <a:latin typeface="微軟正黑體" panose="020B0604030504040204" pitchFamily="34" charset="-120"/>
                <a:ea typeface="微軟正黑體" panose="020B0604030504040204" pitchFamily="34" charset="-120"/>
              </a:rPr>
              <a:t>在調查物件不確定，或無法確定的情況下採用，例如，對某一突發(偶然)事件進行現場調查等 </a:t>
            </a:r>
          </a:p>
          <a:p>
            <a:r>
              <a:rPr lang="zh-TW" altLang="zh-TW" sz="2800" b="1" dirty="0" smtClean="0">
                <a:latin typeface="微軟正黑體" panose="020B0604030504040204" pitchFamily="34" charset="-120"/>
                <a:ea typeface="微軟正黑體" panose="020B0604030504040204" pitchFamily="34" charset="-120"/>
              </a:rPr>
              <a:t>母體各單位間離散程度不大，且調查員具有豐富的調查經驗時  </a:t>
            </a:r>
          </a:p>
          <a:p>
            <a:endParaRPr lang="zh-TW"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63</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非機率抽樣的特點是無法估計母體中每一個元素被選入樣本的機會或機率，且也不能保證每個元素有機會被選入樣本。</a:t>
            </a:r>
          </a:p>
          <a:p>
            <a:r>
              <a:rPr lang="zh-TW" altLang="zh-TW" sz="2800" b="1" dirty="0" smtClean="0">
                <a:latin typeface="微軟正黑體" panose="020B0604030504040204" pitchFamily="34" charset="-120"/>
                <a:ea typeface="微軟正黑體" panose="020B0604030504040204" pitchFamily="34" charset="-120"/>
              </a:rPr>
              <a:t>非機率抽樣相較於機率抽樣</a:t>
            </a:r>
            <a:r>
              <a:rPr lang="zh-TW" altLang="zh-TW" sz="2800" b="1" dirty="0" smtClean="0">
                <a:solidFill>
                  <a:srgbClr val="C00000"/>
                </a:solidFill>
                <a:latin typeface="微軟正黑體" panose="020B0604030504040204" pitchFamily="34" charset="-120"/>
                <a:ea typeface="微軟正黑體" panose="020B0604030504040204" pitchFamily="34" charset="-120"/>
              </a:rPr>
              <a:t>較節省成本</a:t>
            </a:r>
            <a:r>
              <a:rPr lang="zh-TW" altLang="zh-TW" sz="2800" b="1" dirty="0" smtClean="0">
                <a:latin typeface="微軟正黑體" panose="020B0604030504040204" pitchFamily="34" charset="-120"/>
                <a:ea typeface="微軟正黑體" panose="020B0604030504040204" pitchFamily="34" charset="-120"/>
              </a:rPr>
              <a:t>，且應用</a:t>
            </a:r>
            <a:r>
              <a:rPr lang="zh-TW" altLang="zh-TW" sz="2800" b="1" dirty="0" smtClean="0">
                <a:solidFill>
                  <a:srgbClr val="C00000"/>
                </a:solidFill>
                <a:latin typeface="微軟正黑體" panose="020B0604030504040204" pitchFamily="34" charset="-120"/>
                <a:ea typeface="微軟正黑體" panose="020B0604030504040204" pitchFamily="34" charset="-120"/>
              </a:rPr>
              <a:t>較方便</a:t>
            </a:r>
            <a:r>
              <a:rPr lang="zh-TW" altLang="zh-TW" sz="2800" b="1" dirty="0" smtClean="0">
                <a:latin typeface="微軟正黑體" panose="020B0604030504040204" pitchFamily="34" charset="-120"/>
                <a:ea typeface="微軟正黑體" panose="020B0604030504040204" pitchFamily="34" charset="-120"/>
              </a:rPr>
              <a:t>，但其缺點是所抽出的</a:t>
            </a:r>
            <a:r>
              <a:rPr lang="zh-TW" altLang="zh-TW" sz="2800" b="1" dirty="0" smtClean="0">
                <a:solidFill>
                  <a:srgbClr val="C00000"/>
                </a:solidFill>
                <a:latin typeface="微軟正黑體" panose="020B0604030504040204" pitchFamily="34" charset="-120"/>
                <a:ea typeface="微軟正黑體" panose="020B0604030504040204" pitchFamily="34" charset="-120"/>
              </a:rPr>
              <a:t>樣本可能較不具有代表性</a:t>
            </a:r>
            <a:r>
              <a:rPr lang="zh-TW" altLang="zh-TW" sz="2800" b="1" dirty="0" smtClean="0">
                <a:latin typeface="微軟正黑體" panose="020B0604030504040204" pitchFamily="34" charset="-120"/>
                <a:ea typeface="微軟正黑體" panose="020B0604030504040204" pitchFamily="34" charset="-120"/>
              </a:rPr>
              <a:t>。</a:t>
            </a:r>
            <a:endParaRPr lang="zh-TW" altLang="zh-TW" sz="2800" dirty="0" smtClean="0">
              <a:latin typeface="微軟正黑體" panose="020B0604030504040204" pitchFamily="34" charset="-120"/>
              <a:ea typeface="微軟正黑體" panose="020B0604030504040204" pitchFamily="34" charset="-120"/>
            </a:endParaRPr>
          </a:p>
          <a:p>
            <a:endParaRPr lang="zh-TW"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64</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buNone/>
            </a:pPr>
            <a:r>
              <a:rPr lang="zh-TW" altLang="zh-TW" sz="2800" b="1" dirty="0" smtClean="0">
                <a:latin typeface="微軟正黑體" panose="020B0604030504040204" pitchFamily="34" charset="-120"/>
                <a:ea typeface="微軟正黑體" panose="020B0604030504040204" pitchFamily="34" charset="-120"/>
              </a:rPr>
              <a:t>非隨機抽樣技術主要有四種：</a:t>
            </a:r>
          </a:p>
          <a:p>
            <a:r>
              <a:rPr lang="zh-TW" altLang="zh-TW" sz="2800" b="1" dirty="0" smtClean="0">
                <a:latin typeface="微軟正黑體" panose="020B0604030504040204" pitchFamily="34" charset="-120"/>
                <a:ea typeface="微軟正黑體" panose="020B0604030504040204" pitchFamily="34" charset="-120"/>
              </a:rPr>
              <a:t>方便抽樣</a:t>
            </a:r>
            <a:r>
              <a:rPr lang="en-US" altLang="zh-TW" sz="2800" b="1" dirty="0" smtClean="0">
                <a:latin typeface="微軟正黑體" panose="020B0604030504040204" pitchFamily="34" charset="-120"/>
                <a:ea typeface="微軟正黑體" panose="020B0604030504040204" pitchFamily="34" charset="-120"/>
              </a:rPr>
              <a:t>(convenience sampling)</a:t>
            </a:r>
            <a:endParaRPr lang="zh-TW"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判斷抽樣</a:t>
            </a:r>
            <a:r>
              <a:rPr lang="en-US" altLang="zh-TW" sz="2800" b="1" dirty="0" smtClean="0">
                <a:latin typeface="微軟正黑體" panose="020B0604030504040204" pitchFamily="34" charset="-120"/>
                <a:ea typeface="微軟正黑體" panose="020B0604030504040204" pitchFamily="34" charset="-120"/>
              </a:rPr>
              <a:t>(judgment sampling)</a:t>
            </a:r>
            <a:endParaRPr lang="zh-TW"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配額抽樣</a:t>
            </a:r>
            <a:r>
              <a:rPr lang="en-US" altLang="zh-TW" sz="2800" b="1" dirty="0" smtClean="0">
                <a:latin typeface="微軟正黑體" panose="020B0604030504040204" pitchFamily="34" charset="-120"/>
                <a:ea typeface="微軟正黑體" panose="020B0604030504040204" pitchFamily="34" charset="-120"/>
              </a:rPr>
              <a:t>(quota sampling)</a:t>
            </a:r>
            <a:endParaRPr lang="zh-TW"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雪球抽樣</a:t>
            </a:r>
            <a:r>
              <a:rPr lang="en-US" altLang="zh-TW" sz="2800" b="1" dirty="0" smtClean="0">
                <a:latin typeface="微軟正黑體" panose="020B0604030504040204" pitchFamily="34" charset="-120"/>
                <a:ea typeface="微軟正黑體" panose="020B0604030504040204" pitchFamily="34" charset="-120"/>
              </a:rPr>
              <a:t>(snowball sampling)</a:t>
            </a:r>
            <a:r>
              <a:rPr lang="zh-TW" altLang="zh-TW" sz="2800" b="1" dirty="0" smtClean="0">
                <a:latin typeface="微軟正黑體" panose="020B0604030504040204" pitchFamily="34" charset="-120"/>
                <a:ea typeface="微軟正黑體" panose="020B0604030504040204" pitchFamily="34" charset="-120"/>
              </a:rPr>
              <a:t> </a:t>
            </a:r>
            <a:endParaRPr lang="zh-TW" altLang="zh-TW"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65</a:t>
            </a:fld>
            <a:endParaRPr lang="zh-TW" altLang="en-US"/>
          </a:p>
        </p:txBody>
      </p:sp>
      <p:sp>
        <p:nvSpPr>
          <p:cNvPr id="2" name="標題 1"/>
          <p:cNvSpPr>
            <a:spLocks noGrp="1"/>
          </p:cNvSpPr>
          <p:nvPr>
            <p:ph type="title"/>
          </p:nvPr>
        </p:nvSpPr>
        <p:spPr/>
        <p:txBody>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7.2.5</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方便抽樣 </a:t>
            </a:r>
            <a:endParaRPr lang="zh-TW" altLang="zh-TW"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zh-TW" sz="3000" b="1" dirty="0" smtClean="0">
                <a:latin typeface="微軟正黑體" panose="020B0604030504040204" pitchFamily="34" charset="-120"/>
                <a:ea typeface="微軟正黑體" panose="020B0604030504040204" pitchFamily="34" charset="-120"/>
              </a:rPr>
              <a:t>方便抽樣</a:t>
            </a:r>
            <a:r>
              <a:rPr lang="en-US" altLang="zh-TW" sz="3000" b="1" dirty="0" smtClean="0">
                <a:latin typeface="微軟正黑體" panose="020B0604030504040204" pitchFamily="34" charset="-120"/>
                <a:ea typeface="微軟正黑體" panose="020B0604030504040204" pitchFamily="34" charset="-120"/>
              </a:rPr>
              <a:t>(convenient sampling)</a:t>
            </a:r>
            <a:r>
              <a:rPr lang="zh-TW" altLang="zh-TW" sz="3000" b="1" dirty="0" smtClean="0">
                <a:latin typeface="微軟正黑體" panose="020B0604030504040204" pitchFamily="34" charset="-120"/>
                <a:ea typeface="微軟正黑體" panose="020B0604030504040204" pitchFamily="34" charset="-120"/>
              </a:rPr>
              <a:t>又稱</a:t>
            </a:r>
            <a:r>
              <a:rPr lang="zh-TW" altLang="zh-TW" sz="3000" b="1" u="sng" dirty="0" smtClean="0">
                <a:latin typeface="微軟正黑體" panose="020B0604030504040204" pitchFamily="34" charset="-120"/>
                <a:ea typeface="微軟正黑體" panose="020B0604030504040204" pitchFamily="34" charset="-120"/>
              </a:rPr>
              <a:t>偶遇抽樣</a:t>
            </a:r>
            <a:r>
              <a:rPr lang="zh-TW" altLang="zh-TW" sz="3000" b="1" dirty="0" smtClean="0">
                <a:latin typeface="微軟正黑體" panose="020B0604030504040204" pitchFamily="34" charset="-120"/>
                <a:ea typeface="微軟正黑體" panose="020B0604030504040204" pitchFamily="34" charset="-120"/>
              </a:rPr>
              <a:t>，是</a:t>
            </a:r>
            <a:r>
              <a:rPr lang="zh-TW" altLang="en-US" sz="3000" b="1" dirty="0" smtClean="0">
                <a:latin typeface="微軟正黑體" panose="020B0604030504040204" pitchFamily="34" charset="-120"/>
                <a:ea typeface="微軟正黑體" panose="020B0604030504040204" pitchFamily="34" charset="-120"/>
              </a:rPr>
              <a:t>為了快速取得資料</a:t>
            </a:r>
            <a:r>
              <a:rPr lang="zh-TW"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由母體中選出最容易到手的元素做為樣本的一種抽樣方法</a:t>
            </a:r>
            <a:r>
              <a:rPr lang="zh-TW" altLang="zh-TW" sz="3000" b="1" dirty="0" smtClean="0">
                <a:latin typeface="微軟正黑體" panose="020B0604030504040204" pitchFamily="34" charset="-120"/>
                <a:ea typeface="微軟正黑體" panose="020B0604030504040204" pitchFamily="34" charset="-120"/>
              </a:rPr>
              <a:t>。如採取“</a:t>
            </a:r>
            <a:r>
              <a:rPr lang="zh-TW" altLang="zh-TW" sz="3000" b="1" dirty="0" smtClean="0">
                <a:solidFill>
                  <a:srgbClr val="C00000"/>
                </a:solidFill>
                <a:latin typeface="微軟正黑體" panose="020B0604030504040204" pitchFamily="34" charset="-120"/>
                <a:ea typeface="微軟正黑體" panose="020B0604030504040204" pitchFamily="34" charset="-120"/>
              </a:rPr>
              <a:t>街頭攔人法</a:t>
            </a:r>
            <a:r>
              <a:rPr lang="zh-TW" altLang="zh-TW" sz="3000" b="1" dirty="0" smtClean="0">
                <a:latin typeface="微軟正黑體" panose="020B0604030504040204" pitchFamily="34" charset="-120"/>
                <a:ea typeface="微軟正黑體" panose="020B0604030504040204" pitchFamily="34" charset="-120"/>
              </a:rPr>
              <a:t>”，即在街上或路口任意找某個行人，將他</a:t>
            </a:r>
            <a:r>
              <a:rPr lang="en-US" altLang="zh-TW" sz="3000" b="1" dirty="0" smtClean="0">
                <a:latin typeface="微軟正黑體" panose="020B0604030504040204" pitchFamily="34" charset="-120"/>
                <a:ea typeface="微軟正黑體" panose="020B0604030504040204" pitchFamily="34" charset="-120"/>
              </a:rPr>
              <a:t>(</a:t>
            </a:r>
            <a:r>
              <a:rPr lang="zh-TW" altLang="zh-TW" sz="3000" b="1" dirty="0" smtClean="0">
                <a:latin typeface="微軟正黑體" panose="020B0604030504040204" pitchFamily="34" charset="-120"/>
                <a:ea typeface="微軟正黑體" panose="020B0604030504040204" pitchFamily="34" charset="-120"/>
              </a:rPr>
              <a:t>她</a:t>
            </a:r>
            <a:r>
              <a:rPr lang="en-US" altLang="zh-TW" sz="3000" b="1" dirty="0" smtClean="0">
                <a:latin typeface="微軟正黑體" panose="020B0604030504040204" pitchFamily="34" charset="-120"/>
                <a:ea typeface="微軟正黑體" panose="020B0604030504040204" pitchFamily="34" charset="-120"/>
              </a:rPr>
              <a:t>)</a:t>
            </a:r>
            <a:r>
              <a:rPr lang="zh-TW" altLang="zh-TW" sz="3000" b="1" dirty="0" smtClean="0">
                <a:latin typeface="微軟正黑體" panose="020B0604030504040204" pitchFamily="34" charset="-120"/>
                <a:ea typeface="微軟正黑體" panose="020B0604030504040204" pitchFamily="34" charset="-120"/>
              </a:rPr>
              <a:t>作為被訪者，進行調查。</a:t>
            </a:r>
            <a:endParaRPr lang="en-US" altLang="zh-TW" sz="3000" b="1" dirty="0" smtClean="0">
              <a:latin typeface="微軟正黑體" panose="020B0604030504040204" pitchFamily="34" charset="-120"/>
              <a:ea typeface="微軟正黑體" panose="020B0604030504040204" pitchFamily="34" charset="-120"/>
            </a:endParaRPr>
          </a:p>
          <a:p>
            <a:pPr>
              <a:buNone/>
            </a:pPr>
            <a:r>
              <a:rPr lang="zh-TW" altLang="zh-TW" sz="3000" b="1" dirty="0" smtClean="0">
                <a:latin typeface="微軟正黑體" panose="020B0604030504040204" pitchFamily="34" charset="-120"/>
                <a:ea typeface="微軟正黑體" panose="020B0604030504040204" pitchFamily="34" charset="-120"/>
              </a:rPr>
              <a:t>例</a:t>
            </a: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 </a:t>
            </a:r>
            <a:r>
              <a:rPr lang="zh-TW" altLang="zh-TW" sz="3000" b="1" dirty="0" smtClean="0">
                <a:latin typeface="微軟正黑體" panose="020B0604030504040204" pitchFamily="34" charset="-120"/>
                <a:ea typeface="微軟正黑體" panose="020B0604030504040204" pitchFamily="34" charset="-120"/>
              </a:rPr>
              <a:t>在街頭向行人詢問對市場物價的看法，或請</a:t>
            </a:r>
            <a:endParaRPr lang="en-US" altLang="zh-TW" sz="3000" b="1" dirty="0" smtClean="0">
              <a:latin typeface="微軟正黑體" panose="020B0604030504040204" pitchFamily="34" charset="-120"/>
              <a:ea typeface="微軟正黑體" panose="020B0604030504040204" pitchFamily="34" charset="-120"/>
            </a:endParaRPr>
          </a:p>
          <a:p>
            <a:pPr>
              <a:buNone/>
            </a:pPr>
            <a:r>
              <a:rPr lang="zh-TW" altLang="en-US" sz="3000" b="1" dirty="0" smtClean="0">
                <a:latin typeface="微軟正黑體" panose="020B0604030504040204" pitchFamily="34" charset="-120"/>
                <a:ea typeface="微軟正黑體" panose="020B0604030504040204" pitchFamily="34" charset="-120"/>
              </a:rPr>
              <a:t>      </a:t>
            </a:r>
            <a:r>
              <a:rPr lang="zh-TW" altLang="zh-TW" sz="3000" b="1" dirty="0" smtClean="0">
                <a:latin typeface="微軟正黑體" panose="020B0604030504040204" pitchFamily="34" charset="-120"/>
                <a:ea typeface="微軟正黑體" panose="020B0604030504040204" pitchFamily="34" charset="-120"/>
              </a:rPr>
              <a:t>行人填寫某種問卷等。</a:t>
            </a:r>
            <a:endParaRPr lang="en-US" altLang="zh-TW" sz="3000" b="1" dirty="0" smtClean="0">
              <a:latin typeface="微軟正黑體" panose="020B0604030504040204" pitchFamily="34" charset="-120"/>
              <a:ea typeface="微軟正黑體" panose="020B0604030504040204" pitchFamily="34" charset="-120"/>
            </a:endParaRPr>
          </a:p>
          <a:p>
            <a:pPr>
              <a:buNone/>
            </a:pPr>
            <a:r>
              <a:rPr lang="zh-TW" altLang="en-US" sz="3000" b="1" dirty="0" smtClean="0">
                <a:latin typeface="微軟正黑體" panose="020B0604030504040204" pitchFamily="34" charset="-120"/>
                <a:ea typeface="微軟正黑體" panose="020B0604030504040204" pitchFamily="34" charset="-120"/>
              </a:rPr>
              <a:t>      </a:t>
            </a:r>
            <a:r>
              <a:rPr lang="zh-TW" altLang="en-US" sz="3000" b="1" dirty="0" smtClean="0">
                <a:solidFill>
                  <a:srgbClr val="C00000"/>
                </a:solidFill>
                <a:latin typeface="微軟正黑體" panose="020B0604030504040204" pitchFamily="34" charset="-120"/>
                <a:ea typeface="微軟正黑體" panose="020B0604030504040204" pitchFamily="34" charset="-120"/>
              </a:rPr>
              <a:t>野生動物</a:t>
            </a:r>
            <a:r>
              <a:rPr lang="zh-TW" altLang="en-US" sz="3000" b="1" dirty="0" smtClean="0">
                <a:latin typeface="微軟正黑體" panose="020B0604030504040204" pitchFamily="34" charset="-120"/>
                <a:ea typeface="微軟正黑體" panose="020B0604030504040204" pitchFamily="34" charset="-120"/>
              </a:rPr>
              <a:t>調查、裝船</a:t>
            </a:r>
            <a:r>
              <a:rPr lang="zh-TW" altLang="en-US" sz="3000" b="1" dirty="0" smtClean="0">
                <a:solidFill>
                  <a:srgbClr val="C00000"/>
                </a:solidFill>
                <a:latin typeface="微軟正黑體" panose="020B0604030504040204" pitchFamily="34" charset="-120"/>
                <a:ea typeface="微軟正黑體" panose="020B0604030504040204" pitchFamily="34" charset="-120"/>
              </a:rPr>
              <a:t>出貨檢查</a:t>
            </a:r>
            <a:endParaRPr lang="en-US" altLang="zh-TW" sz="3000" b="1" dirty="0" smtClean="0">
              <a:solidFill>
                <a:srgbClr val="C00000"/>
              </a:solidFill>
              <a:latin typeface="微軟正黑體" panose="020B0604030504040204" pitchFamily="34" charset="-120"/>
              <a:ea typeface="微軟正黑體" panose="020B0604030504040204" pitchFamily="34" charset="-120"/>
            </a:endParaRPr>
          </a:p>
          <a:p>
            <a:pPr>
              <a:buNone/>
            </a:pPr>
            <a:r>
              <a:rPr lang="zh-TW" altLang="en-US" sz="3000" b="1" dirty="0" smtClean="0">
                <a:latin typeface="微軟正黑體" panose="020B0604030504040204" pitchFamily="34" charset="-120"/>
                <a:ea typeface="微軟正黑體" panose="020B0604030504040204" pitchFamily="34" charset="-120"/>
              </a:rPr>
              <a:t>      教授做研究</a:t>
            </a:r>
            <a:r>
              <a:rPr lang="en-US" altLang="zh-TW" sz="3000" b="1" dirty="0" smtClean="0">
                <a:latin typeface="微軟正黑體" panose="020B0604030504040204" pitchFamily="34" charset="-120"/>
                <a:ea typeface="微軟正黑體" panose="020B0604030504040204" pitchFamily="34" charset="-120"/>
              </a:rPr>
              <a:t>, </a:t>
            </a:r>
            <a:r>
              <a:rPr lang="zh-TW" altLang="en-US" sz="3000" b="1" dirty="0" smtClean="0">
                <a:latin typeface="微軟正黑體" panose="020B0604030504040204" pitchFamily="34" charset="-120"/>
                <a:ea typeface="微軟正黑體" panose="020B0604030504040204" pitchFamily="34" charset="-120"/>
              </a:rPr>
              <a:t>為了方便直接請修課學生做問卷</a:t>
            </a:r>
            <a:r>
              <a:rPr lang="zh-TW" altLang="zh-TW" sz="3000" b="1" dirty="0" smtClean="0">
                <a:latin typeface="微軟正黑體" panose="020B0604030504040204" pitchFamily="34" charset="-120"/>
                <a:ea typeface="微軟正黑體" panose="020B0604030504040204" pitchFamily="34" charset="-120"/>
              </a:rPr>
              <a:t> </a:t>
            </a:r>
          </a:p>
          <a:p>
            <a:endParaRPr lang="zh-TW"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66</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方便抽樣</a:t>
            </a:r>
            <a:r>
              <a:rPr lang="zh-TW" altLang="zh-TW" sz="2800" b="1" dirty="0" smtClean="0">
                <a:solidFill>
                  <a:srgbClr val="C00000"/>
                </a:solidFill>
                <a:latin typeface="微軟正黑體" panose="020B0604030504040204" pitchFamily="34" charset="-120"/>
                <a:ea typeface="微軟正黑體" panose="020B0604030504040204" pitchFamily="34" charset="-120"/>
              </a:rPr>
              <a:t>簡便易行</a:t>
            </a:r>
            <a:r>
              <a:rPr lang="zh-TW" altLang="zh-TW" sz="2800" b="1" dirty="0" smtClean="0">
                <a:latin typeface="微軟正黑體" panose="020B0604030504040204" pitchFamily="34" charset="-120"/>
                <a:ea typeface="微軟正黑體" panose="020B0604030504040204" pitchFamily="34" charset="-120"/>
              </a:rPr>
              <a:t>，能及時取得所需的資訊資料，省時、省力、節約經費，但</a:t>
            </a:r>
            <a:r>
              <a:rPr lang="zh-TW" altLang="zh-TW" sz="2800" b="1" dirty="0" smtClean="0">
                <a:solidFill>
                  <a:srgbClr val="C00000"/>
                </a:solidFill>
                <a:latin typeface="微軟正黑體" panose="020B0604030504040204" pitchFamily="34" charset="-120"/>
                <a:ea typeface="微軟正黑體" panose="020B0604030504040204" pitchFamily="34" charset="-120"/>
              </a:rPr>
              <a:t>抽樣偏差較大</a:t>
            </a:r>
            <a:r>
              <a:rPr lang="zh-TW" altLang="zh-TW" sz="2800" b="1" dirty="0" smtClean="0">
                <a:latin typeface="微軟正黑體" panose="020B0604030504040204" pitchFamily="34" charset="-120"/>
                <a:ea typeface="微軟正黑體" panose="020B0604030504040204" pitchFamily="34" charset="-120"/>
              </a:rPr>
              <a:t>，一般用於非正式的探索性調查，只有在調查母體各單位之間差異不大時，抽取的樣本才有較高的代表性。 </a:t>
            </a:r>
          </a:p>
          <a:p>
            <a:endParaRPr lang="zh-TW"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67</a:t>
            </a:fld>
            <a:endParaRPr lang="zh-TW" altLang="en-US"/>
          </a:p>
        </p:txBody>
      </p:sp>
      <p:sp>
        <p:nvSpPr>
          <p:cNvPr id="2" name="標題 1"/>
          <p:cNvSpPr>
            <a:spLocks noGrp="1"/>
          </p:cNvSpPr>
          <p:nvPr>
            <p:ph type="title"/>
          </p:nvPr>
        </p:nvSpPr>
        <p:spPr/>
        <p:txBody>
          <a:bodyPr>
            <a:normAutofit/>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7.2.6</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判斷抽樣 </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r>
              <a:rPr lang="zh-TW" altLang="en-US" sz="2800" b="1" dirty="0" smtClean="0">
                <a:latin typeface="微軟正黑體" panose="020B0604030504040204" pitchFamily="34" charset="-120"/>
                <a:ea typeface="微軟正黑體" panose="020B0604030504040204" pitchFamily="34" charset="-120"/>
              </a:rPr>
              <a:t>判</a:t>
            </a:r>
            <a:r>
              <a:rPr lang="zh-TW" altLang="zh-TW" sz="2800" b="1" dirty="0" smtClean="0">
                <a:latin typeface="微軟正黑體" panose="020B0604030504040204" pitchFamily="34" charset="-120"/>
                <a:ea typeface="微軟正黑體" panose="020B0604030504040204" pitchFamily="34" charset="-120"/>
              </a:rPr>
              <a:t>斷抽樣</a:t>
            </a:r>
            <a:r>
              <a:rPr lang="en-US" altLang="zh-TW" sz="2800" b="1" dirty="0" smtClean="0">
                <a:latin typeface="微軟正黑體" panose="020B0604030504040204" pitchFamily="34" charset="-120"/>
                <a:ea typeface="微軟正黑體" panose="020B0604030504040204" pitchFamily="34" charset="-120"/>
              </a:rPr>
              <a:t>(</a:t>
            </a:r>
            <a:r>
              <a:rPr lang="en-US" altLang="zh-TW" sz="2800" b="1" dirty="0" err="1" smtClean="0">
                <a:latin typeface="微軟正黑體" panose="020B0604030504040204" pitchFamily="34" charset="-120"/>
                <a:ea typeface="微軟正黑體" panose="020B0604030504040204" pitchFamily="34" charset="-120"/>
              </a:rPr>
              <a:t>judgement</a:t>
            </a:r>
            <a:r>
              <a:rPr lang="en-US" altLang="zh-TW" sz="2800" b="1" dirty="0" smtClean="0">
                <a:latin typeface="微軟正黑體" panose="020B0604030504040204" pitchFamily="34" charset="-120"/>
                <a:ea typeface="微軟正黑體" panose="020B0604030504040204" pitchFamily="34" charset="-120"/>
              </a:rPr>
              <a:t> sampling)</a:t>
            </a:r>
            <a:r>
              <a:rPr lang="zh-TW" altLang="zh-TW" sz="2800" b="1" dirty="0" smtClean="0">
                <a:latin typeface="微軟正黑體" panose="020B0604030504040204" pitchFamily="34" charset="-120"/>
                <a:ea typeface="微軟正黑體" panose="020B0604030504040204" pitchFamily="34" charset="-120"/>
              </a:rPr>
              <a:t>又稱</a:t>
            </a:r>
            <a:r>
              <a:rPr lang="zh-TW" altLang="zh-TW" sz="2800" b="1" u="sng" dirty="0" smtClean="0">
                <a:latin typeface="微軟正黑體" panose="020B0604030504040204" pitchFamily="34" charset="-120"/>
                <a:ea typeface="微軟正黑體" panose="020B0604030504040204" pitchFamily="34" charset="-120"/>
              </a:rPr>
              <a:t>目的抽樣</a:t>
            </a:r>
            <a:r>
              <a:rPr lang="zh-TW" altLang="zh-TW" sz="2800" b="1" dirty="0" smtClean="0">
                <a:latin typeface="微軟正黑體" panose="020B0604030504040204" pitchFamily="34" charset="-120"/>
                <a:ea typeface="微軟正黑體" panose="020B0604030504040204" pitchFamily="34" charset="-120"/>
              </a:rPr>
              <a:t>，它是憑研究人員的</a:t>
            </a:r>
            <a:r>
              <a:rPr lang="zh-TW" altLang="zh-TW" sz="2800" b="1" dirty="0" smtClean="0">
                <a:solidFill>
                  <a:srgbClr val="C00000"/>
                </a:solidFill>
                <a:latin typeface="微軟正黑體" panose="020B0604030504040204" pitchFamily="34" charset="-120"/>
                <a:ea typeface="微軟正黑體" panose="020B0604030504040204" pitchFamily="34" charset="-120"/>
              </a:rPr>
              <a:t>主觀意願、經驗和知識</a:t>
            </a:r>
            <a:r>
              <a:rPr lang="zh-TW" altLang="zh-TW" sz="2800" b="1" dirty="0" smtClean="0">
                <a:latin typeface="微軟正黑體" panose="020B0604030504040204" pitchFamily="34" charset="-120"/>
                <a:ea typeface="微軟正黑體" panose="020B0604030504040204" pitchFamily="34" charset="-120"/>
              </a:rPr>
              <a:t>，從母體中選擇具有典型代表性樣本作為調查物件的一種抽樣方法。</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應用這種抽樣方法的前提是研究者必須對母體的有關特徵有相當高的瞭解。 </a:t>
            </a:r>
          </a:p>
          <a:p>
            <a:endParaRPr lang="zh-TW"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68</a:t>
            </a:fld>
            <a:endParaRPr lang="zh-TW" altLang="en-US"/>
          </a:p>
        </p:txBody>
      </p:sp>
      <p:sp>
        <p:nvSpPr>
          <p:cNvPr id="2" name="標題 1"/>
          <p:cNvSpPr>
            <a:spLocks noGrp="1"/>
          </p:cNvSpPr>
          <p:nvPr>
            <p:ph type="title"/>
          </p:nvPr>
        </p:nvSpPr>
        <p:spPr/>
        <p:txBody>
          <a:bodyPr>
            <a:normAutofit/>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7.2.7</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配額抽樣 </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配額抽樣</a:t>
            </a:r>
            <a:r>
              <a:rPr lang="en-US" altLang="zh-TW" sz="2800" b="1" dirty="0" smtClean="0">
                <a:latin typeface="微軟正黑體" panose="020B0604030504040204" pitchFamily="34" charset="-120"/>
                <a:ea typeface="微軟正黑體" panose="020B0604030504040204" pitchFamily="34" charset="-120"/>
              </a:rPr>
              <a:t>(quota sampling)</a:t>
            </a:r>
            <a:r>
              <a:rPr lang="zh-TW" altLang="zh-TW" sz="2800" b="1" dirty="0" smtClean="0">
                <a:latin typeface="微軟正黑體" panose="020B0604030504040204" pitchFamily="34" charset="-120"/>
                <a:ea typeface="微軟正黑體" panose="020B0604030504040204" pitchFamily="34" charset="-120"/>
              </a:rPr>
              <a:t>是非隨機抽樣中最流行的一種，配額抽樣類似隨機抽樣中的分層抽樣，它也是首先將母體中的所有單位按一定的</a:t>
            </a:r>
            <a:r>
              <a:rPr lang="zh-TW" altLang="zh-TW" sz="2800" b="1" dirty="0" smtClean="0">
                <a:solidFill>
                  <a:srgbClr val="C00000"/>
                </a:solidFill>
                <a:latin typeface="微軟正黑體" panose="020B0604030504040204" pitchFamily="34" charset="-120"/>
                <a:ea typeface="微軟正黑體" panose="020B0604030504040204" pitchFamily="34" charset="-120"/>
              </a:rPr>
              <a:t>標誌</a:t>
            </a:r>
            <a:r>
              <a:rPr lang="zh-TW" altLang="zh-TW" sz="2800" b="1" dirty="0" smtClean="0">
                <a:latin typeface="微軟正黑體" panose="020B0604030504040204" pitchFamily="34" charset="-120"/>
                <a:ea typeface="微軟正黑體" panose="020B0604030504040204" pitchFamily="34" charset="-120"/>
              </a:rPr>
              <a:t>分為</a:t>
            </a:r>
            <a:r>
              <a:rPr lang="zh-TW" altLang="zh-TW" sz="2800" b="1" dirty="0" smtClean="0">
                <a:solidFill>
                  <a:srgbClr val="C00000"/>
                </a:solidFill>
                <a:latin typeface="微軟正黑體" panose="020B0604030504040204" pitchFamily="34" charset="-120"/>
                <a:ea typeface="微軟正黑體" panose="020B0604030504040204" pitchFamily="34" charset="-120"/>
              </a:rPr>
              <a:t>若干類</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zh-TW" sz="2800" b="1" dirty="0" smtClean="0">
                <a:solidFill>
                  <a:srgbClr val="C00000"/>
                </a:solidFill>
                <a:latin typeface="微軟正黑體" panose="020B0604030504040204" pitchFamily="34" charset="-120"/>
                <a:ea typeface="微軟正黑體" panose="020B0604030504040204" pitchFamily="34" charset="-120"/>
              </a:rPr>
              <a:t>組</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，然後在每個類</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組</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中用方便抽樣或判斷抽樣方法選取樣本單位。 </a:t>
            </a:r>
          </a:p>
          <a:p>
            <a:endParaRPr lang="zh-TW"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69</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採用配額抽樣，事先要對母體中所有單位按其屬性、特徵分為若干類型，這些屬性、特徵稱為“</a:t>
            </a:r>
            <a:r>
              <a:rPr lang="zh-TW" altLang="zh-TW" sz="2800" b="1" dirty="0" smtClean="0">
                <a:solidFill>
                  <a:srgbClr val="C00000"/>
                </a:solidFill>
                <a:latin typeface="微軟正黑體" panose="020B0604030504040204" pitchFamily="34" charset="-120"/>
                <a:ea typeface="微軟正黑體" panose="020B0604030504040204" pitchFamily="34" charset="-120"/>
              </a:rPr>
              <a:t>控制特徵</a:t>
            </a:r>
            <a:r>
              <a:rPr lang="zh-TW" altLang="zh-TW" sz="2800" b="1" dirty="0" smtClean="0">
                <a:latin typeface="微軟正黑體" panose="020B0604030504040204" pitchFamily="34" charset="-120"/>
                <a:ea typeface="微軟正黑體" panose="020B0604030504040204" pitchFamily="34" charset="-120"/>
              </a:rPr>
              <a:t>”。如被調查者的</a:t>
            </a:r>
            <a:r>
              <a:rPr lang="zh-TW" altLang="en-US" sz="2800" b="1" dirty="0" smtClean="0">
                <a:latin typeface="微軟正黑體" panose="020B0604030504040204" pitchFamily="34" charset="-120"/>
                <a:ea typeface="微軟正黑體" panose="020B0604030504040204" pitchFamily="34" charset="-120"/>
              </a:rPr>
              <a:t>性別</a:t>
            </a:r>
            <a:r>
              <a:rPr lang="zh-TW" altLang="zh-TW" sz="2800" b="1" dirty="0" smtClean="0">
                <a:latin typeface="微軟正黑體" panose="020B0604030504040204" pitchFamily="34" charset="-120"/>
                <a:ea typeface="微軟正黑體" panose="020B0604030504040204" pitchFamily="34" charset="-120"/>
              </a:rPr>
              <a:t>、年齡、收入、職業、教育程度等，然後，</a:t>
            </a:r>
            <a:r>
              <a:rPr lang="zh-TW" altLang="zh-TW" sz="2800" b="1" dirty="0" smtClean="0">
                <a:solidFill>
                  <a:srgbClr val="C00000"/>
                </a:solidFill>
                <a:latin typeface="微軟正黑體" panose="020B0604030504040204" pitchFamily="34" charset="-120"/>
                <a:ea typeface="微軟正黑體" panose="020B0604030504040204" pitchFamily="34" charset="-120"/>
              </a:rPr>
              <a:t>按照各個控制特徵分配樣本數額</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配額抽樣方法簡單易行，可以保證母體的各個類別都能包括在所抽樣本之中，故與其他幾種非隨機抽樣方法相比，</a:t>
            </a:r>
            <a:r>
              <a:rPr lang="zh-TW" altLang="zh-TW" sz="2800" b="1" dirty="0" smtClean="0">
                <a:solidFill>
                  <a:srgbClr val="C00000"/>
                </a:solidFill>
                <a:latin typeface="微軟正黑體" panose="020B0604030504040204" pitchFamily="34" charset="-120"/>
                <a:ea typeface="微軟正黑體" panose="020B0604030504040204" pitchFamily="34" charset="-120"/>
              </a:rPr>
              <a:t>樣本具有較高的代表性</a:t>
            </a:r>
            <a:r>
              <a:rPr lang="zh-TW" altLang="zh-TW" sz="2800" b="1" dirty="0" smtClean="0">
                <a:latin typeface="微軟正黑體" panose="020B0604030504040204" pitchFamily="34" charset="-120"/>
                <a:ea typeface="微軟正黑體" panose="020B0604030504040204" pitchFamily="34" charset="-120"/>
              </a:rPr>
              <a:t>。 </a:t>
            </a:r>
          </a:p>
          <a:p>
            <a:endParaRPr lang="zh-TW" altLang="zh-TW" b="1" dirty="0" smtClean="0"/>
          </a:p>
          <a:p>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7</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4.</a:t>
            </a:r>
            <a:r>
              <a:rPr lang="zh-TW" altLang="en-US" sz="2800" b="1" dirty="0" smtClean="0">
                <a:solidFill>
                  <a:srgbClr val="C00000"/>
                </a:solidFill>
                <a:latin typeface="微軟正黑體" panose="020B0604030504040204" pitchFamily="34" charset="-120"/>
                <a:ea typeface="微軟正黑體" panose="020B0604030504040204" pitchFamily="34" charset="-120"/>
              </a:rPr>
              <a:t>母數</a:t>
            </a:r>
            <a:r>
              <a:rPr lang="zh-TW" altLang="zh-TW"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parameter</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又稱</a:t>
            </a:r>
            <a:r>
              <a:rPr lang="zh-TW" altLang="en-US" sz="2800" b="1" dirty="0" smtClean="0">
                <a:solidFill>
                  <a:srgbClr val="C00000"/>
                </a:solidFill>
                <a:latin typeface="微軟正黑體" panose="020B0604030504040204" pitchFamily="34" charset="-120"/>
                <a:ea typeface="微軟正黑體" panose="020B0604030504040204" pitchFamily="34" charset="-120"/>
              </a:rPr>
              <a:t>參數</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用來描述</a:t>
            </a:r>
            <a:r>
              <a:rPr lang="zh-TW" altLang="en-US" sz="2800" b="1" dirty="0" smtClean="0">
                <a:solidFill>
                  <a:srgbClr val="C00000"/>
                </a:solidFill>
                <a:latin typeface="微軟正黑體" panose="020B0604030504040204" pitchFamily="34" charset="-120"/>
                <a:ea typeface="微軟正黑體" panose="020B0604030504040204" pitchFamily="34" charset="-120"/>
              </a:rPr>
              <a:t>母體</a:t>
            </a:r>
            <a:r>
              <a:rPr lang="zh-TW" altLang="en-US" sz="2800" b="1" dirty="0" smtClean="0">
                <a:latin typeface="微軟正黑體" panose="020B0604030504040204" pitchFamily="34" charset="-120"/>
                <a:ea typeface="微軟正黑體" panose="020B0604030504040204" pitchFamily="34" charset="-120"/>
              </a:rPr>
              <a:t>特徵或屬性的數值</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母體平均數          </a:t>
            </a:r>
            <a:r>
              <a:rPr lang="zh-TW" altLang="zh-TW" sz="2800" b="1" dirty="0" smtClean="0">
                <a:latin typeface="微軟正黑體" panose="020B0604030504040204" pitchFamily="34" charset="-120"/>
                <a:ea typeface="微軟正黑體" panose="020B0604030504040204" pitchFamily="34" charset="-120"/>
              </a:rPr>
              <a:t>、</a:t>
            </a:r>
            <a:r>
              <a:rPr lang="en-US" altLang="zh-TW" sz="2800" b="1" i="1" dirty="0" smtClean="0">
                <a:latin typeface="Times New Roman" panose="02020603050405020304" pitchFamily="18" charset="0"/>
                <a:ea typeface="微軟正黑體" panose="020B0604030504040204" pitchFamily="34" charset="-120"/>
                <a:cs typeface="Times New Roman" panose="02020603050405020304" pitchFamily="18" charset="0"/>
              </a:rPr>
              <a:t>N</a:t>
            </a:r>
            <a:r>
              <a:rPr lang="zh-TW" altLang="en-US" sz="2800" b="1" i="1" dirty="0" smtClean="0">
                <a:latin typeface="微軟正黑體" panose="020B0604030504040204" pitchFamily="34" charset="-120"/>
                <a:ea typeface="微軟正黑體" panose="020B0604030504040204" pitchFamily="34" charset="-120"/>
                <a:cs typeface="Times New Roman" pitchFamily="18" charset="0"/>
              </a:rPr>
              <a:t> </a:t>
            </a:r>
            <a:r>
              <a:rPr lang="zh-TW" altLang="en-US" sz="2800" b="1" dirty="0" smtClean="0">
                <a:latin typeface="微軟正黑體" panose="020B0604030504040204" pitchFamily="34" charset="-120"/>
                <a:ea typeface="微軟正黑體" panose="020B0604030504040204" pitchFamily="34" charset="-120"/>
                <a:cs typeface="Times New Roman" pitchFamily="18" charset="0"/>
              </a:rPr>
              <a:t>是母體大小</a:t>
            </a:r>
            <a:endParaRPr lang="en-US" altLang="zh-TW" sz="2800" b="1" dirty="0" smtClean="0">
              <a:latin typeface="微軟正黑體" panose="020B0604030504040204" pitchFamily="34" charset="-120"/>
              <a:ea typeface="微軟正黑體" panose="020B0604030504040204" pitchFamily="34" charset="-120"/>
              <a:cs typeface="Times New Roman" pitchFamily="18" charset="0"/>
            </a:endParaRPr>
          </a:p>
          <a:p>
            <a:pPr>
              <a:buNone/>
            </a:pPr>
            <a:r>
              <a:rPr lang="zh-TW" altLang="en-US"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母體比例</a:t>
            </a:r>
            <a:r>
              <a:rPr lang="zh-TW" altLang="en-US" sz="2800" b="1" dirty="0" smtClean="0">
                <a:latin typeface="微軟正黑體" panose="020B0604030504040204" pitchFamily="34" charset="-120"/>
                <a:ea typeface="微軟正黑體" panose="020B0604030504040204" pitchFamily="34" charset="-120"/>
              </a:rPr>
              <a:t> </a:t>
            </a:r>
            <a:r>
              <a:rPr lang="en-US" altLang="zh-TW" sz="2800" i="1" dirty="0" smtClean="0">
                <a:latin typeface="Times New Roman" panose="02020603050405020304" pitchFamily="18" charset="0"/>
                <a:ea typeface="微軟正黑體" panose="020B0604030504040204" pitchFamily="34" charset="-120"/>
                <a:cs typeface="Times New Roman" panose="02020603050405020304" pitchFamily="18" charset="0"/>
              </a:rPr>
              <a:t>p</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母體變異數</a:t>
            </a:r>
            <a:r>
              <a:rPr lang="zh-TW" altLang="en-US"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、母體</a:t>
            </a:r>
            <a:r>
              <a:rPr lang="zh-TW" altLang="en-US" sz="2800" b="1" dirty="0" smtClean="0">
                <a:latin typeface="微軟正黑體" panose="020B0604030504040204" pitchFamily="34" charset="-120"/>
                <a:ea typeface="微軟正黑體" panose="020B0604030504040204" pitchFamily="34" charset="-120"/>
              </a:rPr>
              <a:t>標準差</a:t>
            </a:r>
            <a:endParaRPr lang="zh-TW" altLang="zh-TW" sz="2800" b="1" i="1" dirty="0" smtClean="0">
              <a:latin typeface="微軟正黑體" panose="020B0604030504040204" pitchFamily="34" charset="-120"/>
              <a:ea typeface="微軟正黑體" panose="020B0604030504040204" pitchFamily="34" charset="-120"/>
              <a:cs typeface="Times New Roman" pitchFamily="18" charset="0"/>
            </a:endParaRPr>
          </a:p>
          <a:p>
            <a:endParaRPr lang="zh-TW" altLang="en-US" sz="2800" b="1" dirty="0">
              <a:latin typeface="微軟正黑體" panose="020B0604030504040204" pitchFamily="34" charset="-120"/>
              <a:ea typeface="微軟正黑體" panose="020B0604030504040204" pitchFamily="34" charset="-120"/>
            </a:endParaRPr>
          </a:p>
        </p:txBody>
      </p:sp>
      <p:graphicFrame>
        <p:nvGraphicFramePr>
          <p:cNvPr id="1027" name="Object 3"/>
          <p:cNvGraphicFramePr>
            <a:graphicFrameLocks noChangeAspect="1"/>
          </p:cNvGraphicFramePr>
          <p:nvPr>
            <p:extLst>
              <p:ext uri="{D42A27DB-BD31-4B8C-83A1-F6EECF244321}">
                <p14:modId xmlns:p14="http://schemas.microsoft.com/office/powerpoint/2010/main" val="3826532483"/>
              </p:ext>
            </p:extLst>
          </p:nvPr>
        </p:nvGraphicFramePr>
        <p:xfrm>
          <a:off x="2699792" y="2420888"/>
          <a:ext cx="1028818" cy="833884"/>
        </p:xfrm>
        <a:graphic>
          <a:graphicData uri="http://schemas.openxmlformats.org/presentationml/2006/ole">
            <mc:AlternateContent xmlns:mc="http://schemas.openxmlformats.org/markup-compatibility/2006">
              <mc:Choice xmlns:v="urn:schemas-microsoft-com:vml" Requires="v">
                <p:oleObj spid="_x0000_s1197" name="Equation" r:id="rId3" imgW="1206360" imgH="977760" progId="Equation.DSMT4">
                  <p:embed/>
                </p:oleObj>
              </mc:Choice>
              <mc:Fallback>
                <p:oleObj name="Equation" r:id="rId3" imgW="1206360" imgH="977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420888"/>
                        <a:ext cx="1028818" cy="83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a:hlinkClick r:id="" action="ppaction://ole?verb=0"/>
          </p:cNvPr>
          <p:cNvGraphicFramePr>
            <a:graphicFrameLocks/>
          </p:cNvGraphicFramePr>
          <p:nvPr>
            <p:extLst>
              <p:ext uri="{D42A27DB-BD31-4B8C-83A1-F6EECF244321}">
                <p14:modId xmlns:p14="http://schemas.microsoft.com/office/powerpoint/2010/main" val="1435561600"/>
              </p:ext>
            </p:extLst>
          </p:nvPr>
        </p:nvGraphicFramePr>
        <p:xfrm>
          <a:off x="2707851" y="3501008"/>
          <a:ext cx="1872208" cy="864096"/>
        </p:xfrm>
        <a:graphic>
          <a:graphicData uri="http://schemas.openxmlformats.org/presentationml/2006/ole">
            <mc:AlternateContent xmlns:mc="http://schemas.openxmlformats.org/markup-compatibility/2006">
              <mc:Choice xmlns:v="urn:schemas-microsoft-com:vml" Requires="v">
                <p:oleObj spid="_x0000_s1198" name="方程式" r:id="rId5" imgW="1104840" imgH="431640" progId="Equation.3">
                  <p:embed/>
                </p:oleObj>
              </mc:Choice>
              <mc:Fallback>
                <p:oleObj name="方程式" r:id="rId5" imgW="1104840" imgH="431640" progId="Equation.3">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851" y="3501008"/>
                        <a:ext cx="1872208" cy="864096"/>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32" name="Object 8"/>
          <p:cNvGraphicFramePr>
            <a:graphicFrameLocks noChangeAspect="1"/>
          </p:cNvGraphicFramePr>
          <p:nvPr>
            <p:extLst>
              <p:ext uri="{D42A27DB-BD31-4B8C-83A1-F6EECF244321}">
                <p14:modId xmlns:p14="http://schemas.microsoft.com/office/powerpoint/2010/main" val="967943426"/>
              </p:ext>
            </p:extLst>
          </p:nvPr>
        </p:nvGraphicFramePr>
        <p:xfrm>
          <a:off x="6660232" y="3789040"/>
          <a:ext cx="1012122" cy="410716"/>
        </p:xfrm>
        <a:graphic>
          <a:graphicData uri="http://schemas.openxmlformats.org/presentationml/2006/ole">
            <mc:AlternateContent xmlns:mc="http://schemas.openxmlformats.org/markup-compatibility/2006">
              <mc:Choice xmlns:v="urn:schemas-microsoft-com:vml" Requires="v">
                <p:oleObj spid="_x0000_s1199" name="Equation" r:id="rId7" imgW="660113" imgH="266584" progId="Equation.DSMT4">
                  <p:embed/>
                </p:oleObj>
              </mc:Choice>
              <mc:Fallback>
                <p:oleObj name="Equation" r:id="rId7" imgW="660113" imgH="266584"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3789040"/>
                        <a:ext cx="1012122" cy="410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strVal val="2/3*#ppt_w"/>
                                          </p:val>
                                        </p:tav>
                                        <p:tav tm="100000">
                                          <p:val>
                                            <p:strVal val="#ppt_w"/>
                                          </p:val>
                                        </p:tav>
                                      </p:tavLst>
                                    </p:anim>
                                    <p:anim calcmode="lin" valueType="num">
                                      <p:cBhvr>
                                        <p:cTn id="8" dur="500" fill="hold"/>
                                        <p:tgtEl>
                                          <p:spTgt spid="102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70</a:t>
            </a:fld>
            <a:endParaRPr lang="zh-TW" altLang="en-US"/>
          </a:p>
        </p:txBody>
      </p:sp>
      <p:sp>
        <p:nvSpPr>
          <p:cNvPr id="2" name="標題 1"/>
          <p:cNvSpPr>
            <a:spLocks noGrp="1"/>
          </p:cNvSpPr>
          <p:nvPr>
            <p:ph type="title"/>
          </p:nvPr>
        </p:nvSpPr>
        <p:spPr/>
        <p:txBody>
          <a:bodyPr>
            <a:normAutofit/>
          </a:bodyPr>
          <a:lstStyle/>
          <a:p>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7.2.8</a:t>
            </a:r>
            <a:r>
              <a:rPr lang="zh-TW" altLang="zh-TW" b="1" dirty="0" smtClean="0">
                <a:solidFill>
                  <a:schemeClr val="accent6">
                    <a:lumMod val="50000"/>
                  </a:schemeClr>
                </a:solidFill>
                <a:latin typeface="微軟正黑體" panose="020B0604030504040204" pitchFamily="34" charset="-120"/>
                <a:ea typeface="微軟正黑體" panose="020B0604030504040204" pitchFamily="34" charset="-120"/>
              </a:rPr>
              <a:t>雪球抽樣 </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雪球抽樣</a:t>
            </a:r>
            <a:r>
              <a:rPr lang="en-US" altLang="zh-TW" sz="2800" b="1" dirty="0" smtClean="0">
                <a:latin typeface="微軟正黑體" panose="020B0604030504040204" pitchFamily="34" charset="-120"/>
                <a:ea typeface="微軟正黑體" panose="020B0604030504040204" pitchFamily="34" charset="-120"/>
              </a:rPr>
              <a:t>(snowball  sampling)</a:t>
            </a:r>
            <a:r>
              <a:rPr lang="zh-TW" altLang="zh-TW" sz="2800" b="1" dirty="0" smtClean="0">
                <a:latin typeface="微軟正黑體" panose="020B0604030504040204" pitchFamily="34" charset="-120"/>
                <a:ea typeface="微軟正黑體" panose="020B0604030504040204" pitchFamily="34" charset="-120"/>
              </a:rPr>
              <a:t>是以“滾雪球”的方式抽取樣本。</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即通過少量樣本單位以獲取更多樣本單位的資訊。</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這種方法的運用前提是</a:t>
            </a:r>
            <a:r>
              <a:rPr lang="zh-TW" altLang="zh-TW" sz="2800" b="1" dirty="0" smtClean="0">
                <a:solidFill>
                  <a:srgbClr val="C00000"/>
                </a:solidFill>
                <a:latin typeface="微軟正黑體" panose="020B0604030504040204" pitchFamily="34" charset="-120"/>
                <a:ea typeface="微軟正黑體" panose="020B0604030504040204" pitchFamily="34" charset="-120"/>
              </a:rPr>
              <a:t>母體樣本單位之間具有一定的聯繫</a:t>
            </a:r>
            <a:r>
              <a:rPr lang="zh-TW" altLang="zh-TW" sz="2800" b="1" dirty="0" smtClean="0">
                <a:latin typeface="微軟正黑體" panose="020B0604030504040204" pitchFamily="34" charset="-120"/>
                <a:ea typeface="微軟正黑體" panose="020B0604030504040204" pitchFamily="34" charset="-120"/>
              </a:rPr>
              <a:t>，是在不甚瞭解母體的情況下對母體或母體部分單位元情況進行掌握。 </a:t>
            </a:r>
          </a:p>
          <a:p>
            <a:endParaRPr lang="zh-TW"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AB2DA23-088D-439A-8D02-698FF65882F0}" type="datetime1">
              <a:rPr lang="zh-TW" altLang="en-US" smtClean="0"/>
              <a:pPr/>
              <a:t>2014/12/7</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43D239BD-6D61-4DFE-922F-7CBF9DF9EB54}" type="slidenum">
              <a:rPr lang="zh-TW" altLang="en-US" smtClean="0"/>
              <a:pPr/>
              <a:t>71</a:t>
            </a:fld>
            <a:endParaRPr lang="zh-TW"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66825"/>
            <a:ext cx="82296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272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72</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雪球抽樣的基本步驟為：首先，找出少數樣本單位；其次，通過這些樣本單位瞭解更多的樣本單位；再次，通過更多的樣本單位去瞭解更多更多的樣本單位；如此類推，如同滾雪球，使調查結果愈來愈接近母體。 </a:t>
            </a:r>
            <a:endParaRPr lang="zh-TW" altLang="zh-TW"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73</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lstStyle/>
          <a:p>
            <a:r>
              <a:rPr lang="zh-TW" altLang="zh-TW" sz="2800" b="1" dirty="0" smtClean="0">
                <a:latin typeface="微軟正黑體" panose="020B0604030504040204" pitchFamily="34" charset="-120"/>
                <a:ea typeface="微軟正黑體" panose="020B0604030504040204" pitchFamily="34" charset="-120"/>
              </a:rPr>
              <a:t>例如，某研究部門在調查某市勞務市場中的</a:t>
            </a:r>
            <a:r>
              <a:rPr lang="zh-TW" altLang="zh-TW" sz="2800" b="1" dirty="0" smtClean="0">
                <a:solidFill>
                  <a:srgbClr val="C00000"/>
                </a:solidFill>
                <a:latin typeface="微軟正黑體" panose="020B0604030504040204" pitchFamily="34" charset="-120"/>
                <a:ea typeface="微軟正黑體" panose="020B0604030504040204" pitchFamily="34" charset="-120"/>
              </a:rPr>
              <a:t>保姆問題</a:t>
            </a:r>
            <a:r>
              <a:rPr lang="zh-TW" altLang="zh-TW" sz="2800" b="1" dirty="0" smtClean="0">
                <a:latin typeface="微軟正黑體" panose="020B0604030504040204" pitchFamily="34" charset="-120"/>
                <a:ea typeface="微軟正黑體" panose="020B0604030504040204" pitchFamily="34" charset="-120"/>
              </a:rPr>
              <a:t>時，先訪問了</a:t>
            </a:r>
            <a:r>
              <a:rPr lang="en-US" altLang="zh-TW" sz="2800" b="1" dirty="0" smtClean="0">
                <a:solidFill>
                  <a:srgbClr val="C00000"/>
                </a:solidFill>
                <a:latin typeface="微軟正黑體" panose="020B0604030504040204" pitchFamily="34" charset="-120"/>
                <a:ea typeface="微軟正黑體" panose="020B0604030504040204" pitchFamily="34" charset="-120"/>
              </a:rPr>
              <a:t>7</a:t>
            </a:r>
            <a:r>
              <a:rPr lang="zh-TW" altLang="zh-TW" sz="2800" b="1" dirty="0" smtClean="0">
                <a:solidFill>
                  <a:srgbClr val="C00000"/>
                </a:solidFill>
                <a:latin typeface="微軟正黑體" panose="020B0604030504040204" pitchFamily="34" charset="-120"/>
                <a:ea typeface="微軟正黑體" panose="020B0604030504040204" pitchFamily="34" charset="-120"/>
              </a:rPr>
              <a:t>名保姆</a:t>
            </a:r>
            <a:r>
              <a:rPr lang="zh-TW" altLang="zh-TW" sz="2800" b="1" dirty="0" smtClean="0">
                <a:latin typeface="微軟正黑體" panose="020B0604030504040204" pitchFamily="34" charset="-120"/>
                <a:ea typeface="微軟正黑體" panose="020B0604030504040204" pitchFamily="34" charset="-120"/>
              </a:rPr>
              <a:t>，然後請她們再提供其他保姆名單，逐步擴大到近百人。透過對這些保姆的調查，對保姆的來源地、從事工作的性質、經濟收入等狀況有了較全面的掌握。 </a:t>
            </a:r>
          </a:p>
          <a:p>
            <a:endParaRPr lang="zh-TW"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74</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r>
              <a:rPr lang="zh-TW" altLang="zh-TW" sz="2800" b="1" dirty="0" smtClean="0">
                <a:latin typeface="微軟正黑體" panose="020B0604030504040204" pitchFamily="34" charset="-120"/>
                <a:ea typeface="微軟正黑體" panose="020B0604030504040204" pitchFamily="34" charset="-120"/>
              </a:rPr>
              <a:t>這種方法的優點是便於</a:t>
            </a:r>
            <a:r>
              <a:rPr lang="zh-TW" altLang="zh-TW" sz="2800" b="1" dirty="0" smtClean="0">
                <a:solidFill>
                  <a:srgbClr val="C00000"/>
                </a:solidFill>
                <a:latin typeface="微軟正黑體" panose="020B0604030504040204" pitchFamily="34" charset="-120"/>
                <a:ea typeface="微軟正黑體" panose="020B0604030504040204" pitchFamily="34" charset="-120"/>
              </a:rPr>
              <a:t>有針對性地</a:t>
            </a:r>
            <a:r>
              <a:rPr lang="zh-TW" altLang="zh-TW" sz="2800" b="1" dirty="0" smtClean="0">
                <a:latin typeface="微軟正黑體" panose="020B0604030504040204" pitchFamily="34" charset="-120"/>
                <a:ea typeface="微軟正黑體" panose="020B0604030504040204" pitchFamily="34" charset="-120"/>
              </a:rPr>
              <a:t>找到被調查者，而不致於“大海撈針”。</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其侷限性是要求樣本單位之間必須有一定的</a:t>
            </a:r>
            <a:r>
              <a:rPr lang="zh-TW" altLang="zh-TW" sz="2800" b="1" dirty="0" smtClean="0">
                <a:solidFill>
                  <a:srgbClr val="C00000"/>
                </a:solidFill>
                <a:latin typeface="微軟正黑體" panose="020B0604030504040204" pitchFamily="34" charset="-120"/>
                <a:ea typeface="微軟正黑體" panose="020B0604030504040204" pitchFamily="34" charset="-120"/>
              </a:rPr>
              <a:t>聯繫</a:t>
            </a:r>
            <a:r>
              <a:rPr lang="zh-TW" altLang="zh-TW" sz="2800" b="1" dirty="0" smtClean="0">
                <a:latin typeface="微軟正黑體" panose="020B0604030504040204" pitchFamily="34" charset="-120"/>
                <a:ea typeface="微軟正黑體" panose="020B0604030504040204" pitchFamily="34" charset="-120"/>
              </a:rPr>
              <a:t>並且</a:t>
            </a:r>
            <a:r>
              <a:rPr lang="zh-TW" altLang="zh-TW" sz="2800" b="1" dirty="0" smtClean="0">
                <a:solidFill>
                  <a:srgbClr val="C00000"/>
                </a:solidFill>
                <a:latin typeface="微軟正黑體" panose="020B0604030504040204" pitchFamily="34" charset="-120"/>
                <a:ea typeface="微軟正黑體" panose="020B0604030504040204" pitchFamily="34" charset="-120"/>
              </a:rPr>
              <a:t>願意保持</a:t>
            </a:r>
            <a:r>
              <a:rPr lang="zh-TW" altLang="zh-TW" sz="2800" b="1" dirty="0" smtClean="0">
                <a:latin typeface="微軟正黑體" panose="020B0604030504040204" pitchFamily="34" charset="-120"/>
                <a:ea typeface="微軟正黑體" panose="020B0604030504040204" pitchFamily="34" charset="-120"/>
              </a:rPr>
              <a:t>和</a:t>
            </a:r>
            <a:r>
              <a:rPr lang="zh-TW" altLang="zh-TW" sz="2800" b="1" dirty="0" smtClean="0">
                <a:solidFill>
                  <a:srgbClr val="C00000"/>
                </a:solidFill>
                <a:latin typeface="微軟正黑體" panose="020B0604030504040204" pitchFamily="34" charset="-120"/>
                <a:ea typeface="微軟正黑體" panose="020B0604030504040204" pitchFamily="34" charset="-120"/>
              </a:rPr>
              <a:t>提供</a:t>
            </a:r>
            <a:r>
              <a:rPr lang="zh-TW" altLang="zh-TW" sz="2800" b="1" dirty="0" smtClean="0">
                <a:latin typeface="微軟正黑體" panose="020B0604030504040204" pitchFamily="34" charset="-120"/>
                <a:ea typeface="微軟正黑體" panose="020B0604030504040204" pitchFamily="34" charset="-120"/>
              </a:rPr>
              <a:t>這種</a:t>
            </a:r>
            <a:r>
              <a:rPr lang="zh-TW" altLang="zh-TW" sz="2800" b="1" dirty="0" smtClean="0">
                <a:solidFill>
                  <a:srgbClr val="C00000"/>
                </a:solidFill>
                <a:latin typeface="微軟正黑體" panose="020B0604030504040204" pitchFamily="34" charset="-120"/>
                <a:ea typeface="微軟正黑體" panose="020B0604030504040204" pitchFamily="34" charset="-120"/>
              </a:rPr>
              <a:t>關係</a:t>
            </a:r>
            <a:r>
              <a:rPr lang="zh-TW" altLang="zh-TW" sz="2800" b="1" dirty="0" smtClean="0">
                <a:latin typeface="微軟正黑體" panose="020B0604030504040204" pitchFamily="34" charset="-120"/>
                <a:ea typeface="微軟正黑體" panose="020B0604030504040204" pitchFamily="34" charset="-120"/>
              </a:rPr>
              <a:t>，否則，將會影響這種調查方法的進行和效果。 </a:t>
            </a:r>
          </a:p>
          <a:p>
            <a:endParaRPr lang="zh-TW" altLang="en-US" sz="28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75</a:t>
            </a:fld>
            <a:endParaRPr lang="zh-TW" altLang="en-US"/>
          </a:p>
        </p:txBody>
      </p:sp>
      <p:sp>
        <p:nvSpPr>
          <p:cNvPr id="2" name="標題 1"/>
          <p:cNvSpPr>
            <a:spLocks noGrp="1"/>
          </p:cNvSpPr>
          <p:nvPr>
            <p:ph type="title"/>
          </p:nvPr>
        </p:nvSpPr>
        <p:spPr/>
        <p:txBody>
          <a:bodyPr/>
          <a:lstStyle/>
          <a:p>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抽樣方法的選擇</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graphicFrame>
        <p:nvGraphicFramePr>
          <p:cNvPr id="27651" name="Object 4"/>
          <p:cNvGraphicFramePr>
            <a:graphicFrameLocks noChangeAspect="1"/>
          </p:cNvGraphicFramePr>
          <p:nvPr/>
        </p:nvGraphicFramePr>
        <p:xfrm>
          <a:off x="193675" y="1625600"/>
          <a:ext cx="8645525" cy="4581525"/>
        </p:xfrm>
        <a:graphic>
          <a:graphicData uri="http://schemas.openxmlformats.org/presentationml/2006/ole">
            <mc:AlternateContent xmlns:mc="http://schemas.openxmlformats.org/markup-compatibility/2006">
              <mc:Choice xmlns:v="urn:schemas-microsoft-com:vml" Requires="v">
                <p:oleObj spid="_x0000_s5178" name="Document" r:id="rId4" imgW="5294518" imgH="2812249" progId="Word.Document.8">
                  <p:embed/>
                </p:oleObj>
              </mc:Choice>
              <mc:Fallback>
                <p:oleObj name="Document" r:id="rId4" imgW="5294518" imgH="2812249"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4097"/>
                      <a:stretch>
                        <a:fillRect/>
                      </a:stretch>
                    </p:blipFill>
                    <p:spPr bwMode="auto">
                      <a:xfrm>
                        <a:off x="193675" y="1625600"/>
                        <a:ext cx="86455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27203918-3514-41E8-A5C1-58E6F043120B}" type="datetime1">
              <a:rPr lang="zh-TW" altLang="en-US" smtClean="0"/>
              <a:pPr/>
              <a:t>2014/12/7</a:t>
            </a:fld>
            <a:endParaRPr lang="zh-TW" altLang="en-US"/>
          </a:p>
        </p:txBody>
      </p:sp>
      <p:sp>
        <p:nvSpPr>
          <p:cNvPr id="5" name="投影片編號版面配置區 4"/>
          <p:cNvSpPr>
            <a:spLocks noGrp="1"/>
          </p:cNvSpPr>
          <p:nvPr>
            <p:ph type="sldNum" sz="quarter" idx="12"/>
          </p:nvPr>
        </p:nvSpPr>
        <p:spPr/>
        <p:txBody>
          <a:bodyPr>
            <a:normAutofit fontScale="92500" lnSpcReduction="20000"/>
          </a:bodyPr>
          <a:lstStyle/>
          <a:p>
            <a:fld id="{43D239BD-6D61-4DFE-922F-7CBF9DF9EB54}" type="slidenum">
              <a:rPr lang="zh-TW" altLang="en-US" smtClean="0"/>
              <a:pPr/>
              <a:t>76</a:t>
            </a:fld>
            <a:endParaRPr lang="zh-TW" altLang="en-US"/>
          </a:p>
        </p:txBody>
      </p:sp>
      <p:sp>
        <p:nvSpPr>
          <p:cNvPr id="8" name="副標題 1"/>
          <p:cNvSpPr>
            <a:spLocks noGrp="1"/>
          </p:cNvSpPr>
          <p:nvPr>
            <p:ph type="subTitle" idx="1"/>
          </p:nvPr>
        </p:nvSpPr>
        <p:spPr>
          <a:xfrm>
            <a:off x="3743323" y="3721473"/>
            <a:ext cx="5120640" cy="1581150"/>
          </a:xfrm>
        </p:spPr>
        <p:txBody>
          <a:bodyPr>
            <a:normAutofit/>
          </a:bodyPr>
          <a:lstStyle/>
          <a:p>
            <a:r>
              <a:rPr lang="zh-TW" altLang="en-US" sz="4000" b="1" dirty="0">
                <a:latin typeface="微軟正黑體" panose="020B0604030504040204" pitchFamily="34" charset="-120"/>
                <a:ea typeface="微軟正黑體" panose="020B0604030504040204" pitchFamily="34" charset="-120"/>
              </a:rPr>
              <a:t>不要太小看自己，因為人有無限的可能</a:t>
            </a:r>
          </a:p>
        </p:txBody>
      </p:sp>
      <p:sp>
        <p:nvSpPr>
          <p:cNvPr id="9" name="標題 4"/>
          <p:cNvSpPr>
            <a:spLocks noGrp="1"/>
          </p:cNvSpPr>
          <p:nvPr>
            <p:ph type="title"/>
          </p:nvPr>
        </p:nvSpPr>
        <p:spPr>
          <a:xfrm>
            <a:off x="3739896" y="1417320"/>
            <a:ext cx="5120640" cy="2304288"/>
          </a:xfrm>
        </p:spPr>
        <p:txBody>
          <a:bodyPr>
            <a:normAutofit/>
          </a:bodyPr>
          <a:lstStyle/>
          <a:p>
            <a:r>
              <a:rPr lang="en-US" altLang="zh-TW" sz="2800" b="1"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共勉之</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endParaRPr lang="zh-TW" altLang="en-US" sz="2800" dirty="0"/>
          </a:p>
        </p:txBody>
      </p:sp>
      <p:pic>
        <p:nvPicPr>
          <p:cNvPr id="10" name="Picture 2" descr="C:\Program Files\Microsoft Office 2003\MEDIA\CAGCAT10\j021295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5229200"/>
            <a:ext cx="1830387" cy="114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55556E-7 1.00162E-6 L -0.47795 0.00023 " pathEditMode="relative" rAng="0" ptsTypes="AA">
                                      <p:cBhvr>
                                        <p:cTn id="6" dur="2000" fill="hold"/>
                                        <p:tgtEl>
                                          <p:spTgt spid="10"/>
                                        </p:tgtEl>
                                        <p:attrNameLst>
                                          <p:attrName>ppt_x</p:attrName>
                                          <p:attrName>ppt_y</p:attrName>
                                        </p:attrNameLst>
                                      </p:cBhvr>
                                      <p:rCtr x="-239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8</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5.</a:t>
            </a:r>
            <a:r>
              <a:rPr lang="zh-TW" altLang="en-US" sz="2800" b="1" dirty="0" smtClean="0">
                <a:solidFill>
                  <a:srgbClr val="C00000"/>
                </a:solidFill>
                <a:latin typeface="微軟正黑體" panose="020B0604030504040204" pitchFamily="34" charset="-120"/>
                <a:ea typeface="微軟正黑體" panose="020B0604030504040204" pitchFamily="34" charset="-120"/>
              </a:rPr>
              <a:t>統計量</a:t>
            </a:r>
            <a:r>
              <a:rPr lang="zh-TW" altLang="zh-TW"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statistic</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用來描述</a:t>
            </a:r>
            <a:r>
              <a:rPr lang="zh-TW" altLang="en-US" sz="2800" b="1" dirty="0" smtClean="0">
                <a:solidFill>
                  <a:srgbClr val="C00000"/>
                </a:solidFill>
                <a:latin typeface="微軟正黑體" panose="020B0604030504040204" pitchFamily="34" charset="-120"/>
                <a:ea typeface="微軟正黑體" panose="020B0604030504040204" pitchFamily="34" charset="-120"/>
              </a:rPr>
              <a:t>樣本</a:t>
            </a:r>
            <a:r>
              <a:rPr lang="zh-TW" altLang="en-US" sz="2800" b="1" dirty="0" smtClean="0">
                <a:latin typeface="微軟正黑體" panose="020B0604030504040204" pitchFamily="34" charset="-120"/>
                <a:ea typeface="微軟正黑體" panose="020B0604030504040204" pitchFamily="34" charset="-120"/>
              </a:rPr>
              <a:t>特徵或屬性的數值</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樣本平均數         </a:t>
            </a:r>
            <a:r>
              <a:rPr lang="el-GR" altLang="zh-TW"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a:t>
            </a:r>
            <a:r>
              <a:rPr lang="en-US" altLang="zh-TW" sz="2800" i="1" dirty="0" smtClean="0">
                <a:latin typeface="Times New Roman" panose="02020603050405020304" pitchFamily="18" charset="0"/>
                <a:ea typeface="微軟正黑體" panose="020B0604030504040204" pitchFamily="34" charset="-120"/>
                <a:cs typeface="Times New Roman" panose="02020603050405020304" pitchFamily="18" charset="0"/>
              </a:rPr>
              <a:t>n</a:t>
            </a:r>
            <a:r>
              <a:rPr lang="zh-TW" altLang="en-US" sz="2800" i="1" dirty="0" smtClean="0">
                <a:latin typeface="微軟正黑體" panose="020B0604030504040204" pitchFamily="34" charset="-120"/>
                <a:ea typeface="微軟正黑體" panose="020B0604030504040204" pitchFamily="34" charset="-120"/>
                <a:cs typeface="Times New Roman" pitchFamily="18" charset="0"/>
              </a:rPr>
              <a:t> </a:t>
            </a:r>
            <a:r>
              <a:rPr lang="zh-TW" altLang="en-US" sz="2800" b="1" dirty="0" smtClean="0">
                <a:latin typeface="微軟正黑體" panose="020B0604030504040204" pitchFamily="34" charset="-120"/>
                <a:ea typeface="微軟正黑體" panose="020B0604030504040204" pitchFamily="34" charset="-120"/>
                <a:cs typeface="Times New Roman" pitchFamily="18" charset="0"/>
              </a:rPr>
              <a:t>是樣本大小</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樣本</a:t>
            </a:r>
            <a:r>
              <a:rPr lang="zh-TW" altLang="zh-TW" sz="2800" b="1" dirty="0" smtClean="0">
                <a:latin typeface="微軟正黑體" panose="020B0604030504040204" pitchFamily="34" charset="-120"/>
                <a:ea typeface="微軟正黑體" panose="020B0604030504040204" pitchFamily="34" charset="-120"/>
              </a:rPr>
              <a:t>比例</a:t>
            </a:r>
            <a:r>
              <a:rPr lang="zh-TW" altLang="en-US"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樣本</a:t>
            </a:r>
            <a:r>
              <a:rPr lang="zh-TW" altLang="zh-TW" sz="2800" b="1" dirty="0" smtClean="0">
                <a:latin typeface="微軟正黑體" panose="020B0604030504040204" pitchFamily="34" charset="-120"/>
                <a:ea typeface="微軟正黑體" panose="020B0604030504040204" pitchFamily="34" charset="-120"/>
              </a:rPr>
              <a:t>變異數</a:t>
            </a:r>
            <a:r>
              <a:rPr lang="zh-TW" altLang="en-US" sz="2800" b="1" dirty="0" smtClean="0">
                <a:latin typeface="微軟正黑體" panose="020B0604030504040204" pitchFamily="34" charset="-120"/>
                <a:ea typeface="微軟正黑體" panose="020B0604030504040204" pitchFamily="34" charset="-120"/>
              </a:rPr>
              <a:t>                    </a:t>
            </a:r>
            <a:r>
              <a:rPr lang="zh-TW"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樣本標準差</a:t>
            </a:r>
            <a:endParaRPr lang="zh-TW" altLang="zh-TW" sz="2800" b="1" i="1" dirty="0" smtClean="0">
              <a:latin typeface="微軟正黑體" panose="020B0604030504040204" pitchFamily="34" charset="-120"/>
              <a:ea typeface="微軟正黑體" panose="020B0604030504040204" pitchFamily="34" charset="-120"/>
            </a:endParaRPr>
          </a:p>
          <a:p>
            <a:pPr>
              <a:buNone/>
            </a:pPr>
            <a:endParaRPr lang="zh-TW" altLang="zh-TW" sz="2800" b="1" dirty="0" smtClean="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p:txBody>
      </p:sp>
      <p:graphicFrame>
        <p:nvGraphicFramePr>
          <p:cNvPr id="7169" name="Object 1"/>
          <p:cNvGraphicFramePr>
            <a:graphicFrameLocks noChangeAspect="1"/>
          </p:cNvGraphicFramePr>
          <p:nvPr>
            <p:extLst>
              <p:ext uri="{D42A27DB-BD31-4B8C-83A1-F6EECF244321}">
                <p14:modId xmlns:p14="http://schemas.microsoft.com/office/powerpoint/2010/main" val="4265032140"/>
              </p:ext>
            </p:extLst>
          </p:nvPr>
        </p:nvGraphicFramePr>
        <p:xfrm>
          <a:off x="6732240" y="3356992"/>
          <a:ext cx="876300" cy="409575"/>
        </p:xfrm>
        <a:graphic>
          <a:graphicData uri="http://schemas.openxmlformats.org/presentationml/2006/ole">
            <mc:AlternateContent xmlns:mc="http://schemas.openxmlformats.org/markup-compatibility/2006">
              <mc:Choice xmlns:v="urn:schemas-microsoft-com:vml" Requires="v">
                <p:oleObj spid="_x0000_s2278" name="Equation" r:id="rId3" imgW="571320" imgH="266400" progId="Equation.DSMT4">
                  <p:embed/>
                </p:oleObj>
              </mc:Choice>
              <mc:Fallback>
                <p:oleObj name="Equation" r:id="rId3" imgW="571320" imgH="266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356992"/>
                        <a:ext cx="8763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170" name="Object 2"/>
          <p:cNvGraphicFramePr>
            <a:graphicFrameLocks noChangeAspect="1"/>
          </p:cNvGraphicFramePr>
          <p:nvPr>
            <p:extLst>
              <p:ext uri="{D42A27DB-BD31-4B8C-83A1-F6EECF244321}">
                <p14:modId xmlns:p14="http://schemas.microsoft.com/office/powerpoint/2010/main" val="2567989283"/>
              </p:ext>
            </p:extLst>
          </p:nvPr>
        </p:nvGraphicFramePr>
        <p:xfrm>
          <a:off x="2411760" y="2852936"/>
          <a:ext cx="288032" cy="423576"/>
        </p:xfrm>
        <a:graphic>
          <a:graphicData uri="http://schemas.openxmlformats.org/presentationml/2006/ole">
            <mc:AlternateContent xmlns:mc="http://schemas.openxmlformats.org/markup-compatibility/2006">
              <mc:Choice xmlns:v="urn:schemas-microsoft-com:vml" Requires="v">
                <p:oleObj spid="_x0000_s2279" name="Equation" r:id="rId5" imgW="164957" imgH="241091" progId="Equation.DSMT4">
                  <p:embed/>
                </p:oleObj>
              </mc:Choice>
              <mc:Fallback>
                <p:oleObj name="Equation" r:id="rId5" imgW="164957" imgH="24109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2852936"/>
                        <a:ext cx="288032" cy="423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4"/>
          <p:cNvGraphicFramePr>
            <a:graphicFrameLocks noChangeAspect="1"/>
          </p:cNvGraphicFramePr>
          <p:nvPr>
            <p:extLst>
              <p:ext uri="{D42A27DB-BD31-4B8C-83A1-F6EECF244321}">
                <p14:modId xmlns:p14="http://schemas.microsoft.com/office/powerpoint/2010/main" val="2697970671"/>
              </p:ext>
            </p:extLst>
          </p:nvPr>
        </p:nvGraphicFramePr>
        <p:xfrm>
          <a:off x="2771800" y="2060848"/>
          <a:ext cx="995362" cy="833437"/>
        </p:xfrm>
        <a:graphic>
          <a:graphicData uri="http://schemas.openxmlformats.org/presentationml/2006/ole">
            <mc:AlternateContent xmlns:mc="http://schemas.openxmlformats.org/markup-compatibility/2006">
              <mc:Choice xmlns:v="urn:schemas-microsoft-com:vml" Requires="v">
                <p:oleObj spid="_x0000_s2280" name="Equation" r:id="rId7" imgW="1168200" imgH="977760" progId="Equation.DSMT4">
                  <p:embed/>
                </p:oleObj>
              </mc:Choice>
              <mc:Fallback>
                <p:oleObj name="Equation" r:id="rId7" imgW="1168200" imgH="977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2060848"/>
                        <a:ext cx="995362"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a:hlinkClick r:id="" action="ppaction://ole?verb=0"/>
          </p:cNvPr>
          <p:cNvGraphicFramePr>
            <a:graphicFrameLocks/>
          </p:cNvGraphicFramePr>
          <p:nvPr>
            <p:extLst>
              <p:ext uri="{D42A27DB-BD31-4B8C-83A1-F6EECF244321}">
                <p14:modId xmlns:p14="http://schemas.microsoft.com/office/powerpoint/2010/main" val="3878724177"/>
              </p:ext>
            </p:extLst>
          </p:nvPr>
        </p:nvGraphicFramePr>
        <p:xfrm>
          <a:off x="2699792" y="3140968"/>
          <a:ext cx="1938338" cy="836613"/>
        </p:xfrm>
        <a:graphic>
          <a:graphicData uri="http://schemas.openxmlformats.org/presentationml/2006/ole">
            <mc:AlternateContent xmlns:mc="http://schemas.openxmlformats.org/markup-compatibility/2006">
              <mc:Choice xmlns:v="urn:schemas-microsoft-com:vml" Requires="v">
                <p:oleObj spid="_x0000_s2281" name="Equation" r:id="rId9" imgW="1155600" imgH="469800" progId="Equation.DSMT4">
                  <p:embed/>
                </p:oleObj>
              </mc:Choice>
              <mc:Fallback>
                <p:oleObj name="Equation" r:id="rId9" imgW="1155600" imgH="469800" progId="Equation.DSMT4">
                  <p:embed/>
                  <p:pic>
                    <p:nvPicPr>
                      <p:cNvPr id="0" name="Pictur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3140968"/>
                        <a:ext cx="1938338" cy="8366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strVal val="2/3*#ppt_w"/>
                                          </p:val>
                                        </p:tav>
                                        <p:tav tm="100000">
                                          <p:val>
                                            <p:strVal val="#ppt_w"/>
                                          </p:val>
                                        </p:tav>
                                      </p:tavLst>
                                    </p:anim>
                                    <p:anim calcmode="lin" valueType="num">
                                      <p:cBhvr>
                                        <p:cTn id="8" dur="500" fill="hold"/>
                                        <p:tgtEl>
                                          <p:spTgt spid="717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71CD840-0E89-4F4B-BFA1-A0D7B2F6A8BF}" type="datetime1">
              <a:rPr lang="zh-TW" altLang="en-US" smtClean="0"/>
              <a:pPr/>
              <a:t>2014/12/7</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43D239BD-6D61-4DFE-922F-7CBF9DF9EB54}" type="slidenum">
              <a:rPr lang="zh-TW" altLang="en-US" smtClean="0"/>
              <a:pPr/>
              <a:t>9</a:t>
            </a:fld>
            <a:endParaRPr lang="zh-TW" altLang="en-US"/>
          </a:p>
        </p:txBody>
      </p:sp>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pPr>
              <a:buNone/>
            </a:pPr>
            <a:r>
              <a:rPr lang="en-US" altLang="zh-TW" sz="2800" b="1" dirty="0" smtClean="0">
                <a:latin typeface="微軟正黑體" panose="020B0604030504040204" pitchFamily="34" charset="-120"/>
                <a:ea typeface="微軟正黑體" panose="020B0604030504040204" pitchFamily="34" charset="-120"/>
              </a:rPr>
              <a:t>6.</a:t>
            </a:r>
            <a:r>
              <a:rPr lang="zh-TW" altLang="zh-TW" sz="2800" b="1" dirty="0" smtClean="0">
                <a:solidFill>
                  <a:srgbClr val="C00000"/>
                </a:solidFill>
                <a:latin typeface="微軟正黑體" panose="020B0604030504040204" pitchFamily="34" charset="-120"/>
                <a:ea typeface="微軟正黑體" panose="020B0604030504040204" pitchFamily="34" charset="-120"/>
              </a:rPr>
              <a:t>抽樣單位</a:t>
            </a:r>
            <a:r>
              <a:rPr lang="zh-TW" altLang="zh-TW" sz="2800" b="1" dirty="0" smtClean="0">
                <a:latin typeface="微軟正黑體" panose="020B0604030504040204" pitchFamily="34" charset="-120"/>
                <a:ea typeface="微軟正黑體" panose="020B0604030504040204" pitchFamily="34" charset="-120"/>
              </a:rPr>
              <a:t>(sampling unit)：</a:t>
            </a:r>
            <a:r>
              <a:rPr lang="zh-TW" altLang="en-US" sz="2800" b="1" dirty="0" smtClean="0">
                <a:latin typeface="微軟正黑體" panose="020B0604030504040204" pitchFamily="34" charset="-120"/>
                <a:ea typeface="微軟正黑體" panose="020B0604030504040204" pitchFamily="34" charset="-120"/>
              </a:rPr>
              <a:t>執行</a:t>
            </a:r>
            <a:r>
              <a:rPr lang="zh-TW" altLang="zh-TW" sz="2800" b="1" dirty="0" smtClean="0">
                <a:latin typeface="微軟正黑體" panose="020B0604030504040204" pitchFamily="34" charset="-120"/>
                <a:ea typeface="微軟正黑體" panose="020B0604030504040204" pitchFamily="34" charset="-120"/>
              </a:rPr>
              <a:t>抽樣</a:t>
            </a:r>
            <a:r>
              <a:rPr lang="zh-TW" altLang="en-US" sz="2800" b="1" dirty="0" smtClean="0">
                <a:latin typeface="微軟正黑體" panose="020B0604030504040204" pitchFamily="34" charset="-120"/>
                <a:ea typeface="微軟正黑體" panose="020B0604030504040204" pitchFamily="34" charset="-120"/>
              </a:rPr>
              <a:t>時的</a:t>
            </a:r>
            <a:r>
              <a:rPr lang="zh-TW" altLang="zh-TW" sz="2800" b="1" dirty="0" smtClean="0">
                <a:latin typeface="微軟正黑體" panose="020B0604030504040204" pitchFamily="34" charset="-120"/>
                <a:ea typeface="微軟正黑體" panose="020B0604030504040204" pitchFamily="34" charset="-120"/>
              </a:rPr>
              <a:t>單位。</a:t>
            </a:r>
            <a:endParaRPr lang="en-US" altLang="zh-TW" sz="2800" b="1" dirty="0" smtClean="0">
              <a:latin typeface="微軟正黑體" panose="020B0604030504040204" pitchFamily="34" charset="-120"/>
              <a:ea typeface="微軟正黑體" panose="020B0604030504040204" pitchFamily="34" charset="-120"/>
            </a:endParaRPr>
          </a:p>
          <a:p>
            <a:pPr>
              <a:buNone/>
            </a:pPr>
            <a:r>
              <a:rPr lang="zh-TW" altLang="en-US" sz="2800" b="1" dirty="0" smtClean="0">
                <a:latin typeface="微軟正黑體" panose="020B0604030504040204" pitchFamily="34" charset="-120"/>
                <a:ea typeface="微軟正黑體" panose="020B0604030504040204" pitchFamily="34" charset="-120"/>
              </a:rPr>
              <a:t>   在某些情況</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抽樣單位即元素</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基本單位</a:t>
            </a:r>
            <a:r>
              <a:rPr lang="en-US" altLang="zh-TW" sz="2800" b="1" dirty="0" smtClean="0">
                <a:latin typeface="微軟正黑體" panose="020B0604030504040204" pitchFamily="34" charset="-120"/>
                <a:ea typeface="微軟正黑體" panose="020B0604030504040204" pitchFamily="34" charset="-120"/>
              </a:rPr>
              <a:t>)</a:t>
            </a:r>
          </a:p>
          <a:p>
            <a:pPr>
              <a:buNone/>
            </a:pPr>
            <a:r>
              <a:rPr lang="zh-TW" altLang="en-US" sz="2800" b="1" dirty="0" smtClean="0">
                <a:latin typeface="微軟正黑體" panose="020B0604030504040204" pitchFamily="34" charset="-120"/>
                <a:ea typeface="微軟正黑體" panose="020B0604030504040204" pitchFamily="34" charset="-120"/>
              </a:rPr>
              <a:t>   在其他情況</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抽樣單位大於元素</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基本單位</a:t>
            </a:r>
            <a:r>
              <a:rPr lang="en-US" altLang="zh-TW" sz="2800" b="1" dirty="0" smtClean="0">
                <a:latin typeface="微軟正黑體" panose="020B0604030504040204" pitchFamily="34" charset="-120"/>
                <a:ea typeface="微軟正黑體" panose="020B0604030504040204" pitchFamily="34" charset="-120"/>
              </a:rPr>
              <a:t>)</a:t>
            </a:r>
          </a:p>
          <a:p>
            <a:pPr>
              <a:buNone/>
            </a:pPr>
            <a:endParaRPr lang="en-US" altLang="zh-TW" sz="2800" b="1" dirty="0" smtClean="0">
              <a:latin typeface="微軟正黑體" panose="020B0604030504040204" pitchFamily="34" charset="-120"/>
              <a:ea typeface="微軟正黑體" panose="020B0604030504040204" pitchFamily="34" charset="-120"/>
            </a:endParaRPr>
          </a:p>
          <a:p>
            <a:pPr>
              <a:buNone/>
            </a:pPr>
            <a:r>
              <a:rPr lang="en-US" altLang="zh-TW" sz="2800" b="1" dirty="0" smtClean="0">
                <a:latin typeface="微軟正黑體" panose="020B0604030504040204" pitchFamily="34" charset="-120"/>
                <a:ea typeface="微軟正黑體" panose="020B0604030504040204" pitchFamily="34" charset="-120"/>
              </a:rPr>
              <a:t>7.</a:t>
            </a:r>
            <a:r>
              <a:rPr lang="zh-TW" altLang="zh-TW" sz="2800" b="1" dirty="0" smtClean="0">
                <a:solidFill>
                  <a:srgbClr val="C00000"/>
                </a:solidFill>
                <a:latin typeface="微軟正黑體" panose="020B0604030504040204" pitchFamily="34" charset="-120"/>
                <a:ea typeface="微軟正黑體" panose="020B0604030504040204" pitchFamily="34" charset="-120"/>
              </a:rPr>
              <a:t>抽樣</a:t>
            </a:r>
            <a:r>
              <a:rPr lang="zh-TW" altLang="en-US" sz="2800" b="1" dirty="0" smtClean="0">
                <a:solidFill>
                  <a:srgbClr val="C00000"/>
                </a:solidFill>
                <a:latin typeface="微軟正黑體" panose="020B0604030504040204" pitchFamily="34" charset="-120"/>
                <a:ea typeface="微軟正黑體" panose="020B0604030504040204" pitchFamily="34" charset="-120"/>
              </a:rPr>
              <a:t>底冊</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架構</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(sampling frame)：抽樣</a:t>
            </a:r>
            <a:r>
              <a:rPr lang="zh-TW" altLang="en-US" sz="2800" b="1" dirty="0" smtClean="0">
                <a:latin typeface="微軟正黑體" panose="020B0604030504040204" pitchFamily="34" charset="-120"/>
                <a:ea typeface="微軟正黑體" panose="020B0604030504040204" pitchFamily="34" charset="-120"/>
              </a:rPr>
              <a:t>底冊</a:t>
            </a:r>
            <a:r>
              <a:rPr lang="zh-TW" altLang="zh-TW" sz="2800" b="1" dirty="0" smtClean="0">
                <a:latin typeface="微軟正黑體" panose="020B0604030504040204" pitchFamily="34" charset="-120"/>
                <a:ea typeface="微軟正黑體" panose="020B0604030504040204" pitchFamily="34" charset="-120"/>
              </a:rPr>
              <a:t>是</a:t>
            </a:r>
            <a:r>
              <a:rPr lang="zh-TW" altLang="en-US" sz="2800" b="1" dirty="0" smtClean="0">
                <a:latin typeface="微軟正黑體" panose="020B0604030504040204" pitchFamily="34" charset="-120"/>
                <a:ea typeface="微軟正黑體" panose="020B0604030504040204" pitchFamily="34" charset="-120"/>
              </a:rPr>
              <a:t>母體的</a:t>
            </a:r>
            <a:r>
              <a:rPr lang="zh-TW" altLang="zh-TW" sz="2800" b="1" dirty="0" smtClean="0">
                <a:latin typeface="微軟正黑體" panose="020B0604030504040204" pitchFamily="34" charset="-120"/>
                <a:ea typeface="微軟正黑體" panose="020B0604030504040204" pitchFamily="34" charset="-120"/>
              </a:rPr>
              <a:t>名冊</a:t>
            </a:r>
            <a:r>
              <a:rPr lang="en-US" altLang="zh-TW" sz="2800" b="1" dirty="0" smtClean="0">
                <a:latin typeface="微軟正黑體" panose="020B0604030504040204" pitchFamily="34" charset="-120"/>
                <a:ea typeface="微軟正黑體" panose="020B0604030504040204" pitchFamily="34" charset="-120"/>
              </a:rPr>
              <a:t>(list),</a:t>
            </a:r>
            <a:r>
              <a:rPr lang="zh-TW" altLang="en-US" sz="2800" b="1" dirty="0" smtClean="0">
                <a:latin typeface="微軟正黑體" panose="020B0604030504040204" pitchFamily="34" charset="-120"/>
                <a:ea typeface="微軟正黑體" panose="020B0604030504040204" pitchFamily="34" charset="-120"/>
              </a:rPr>
              <a:t>索引</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地圖或其他記錄</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抽樣底冊一般可採用</a:t>
            </a:r>
            <a:r>
              <a:rPr lang="zh-TW" altLang="zh-TW" sz="2800" b="1" u="sng" dirty="0" smtClean="0">
                <a:latin typeface="微軟正黑體" panose="020B0604030504040204" pitchFamily="34" charset="-120"/>
                <a:ea typeface="微軟正黑體" panose="020B0604030504040204" pitchFamily="34" charset="-120"/>
              </a:rPr>
              <a:t>現成的名單</a:t>
            </a:r>
            <a:r>
              <a:rPr lang="zh-TW" altLang="zh-TW" sz="2800" b="1" dirty="0" smtClean="0">
                <a:latin typeface="微軟正黑體" panose="020B0604030504040204" pitchFamily="34" charset="-120"/>
                <a:ea typeface="微軟正黑體" panose="020B0604030504040204" pitchFamily="34" charset="-120"/>
              </a:rPr>
              <a:t>，如</a:t>
            </a:r>
            <a:r>
              <a:rPr lang="zh-TW" altLang="en-US"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電話簿、企業名錄、企事業單位員工名冊等，在沒有現成名單的情況下，可由調查人員自己編制。</a:t>
            </a:r>
          </a:p>
          <a:p>
            <a:pPr>
              <a:buNone/>
            </a:pPr>
            <a:endParaRPr lang="zh-TW"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美式蘇活風</Template>
  <TotalTime>7419</TotalTime>
  <Words>5060</Words>
  <Application>Microsoft Office PowerPoint</Application>
  <PresentationFormat>如螢幕大小 (4:3)</PresentationFormat>
  <Paragraphs>579</Paragraphs>
  <Slides>76</Slides>
  <Notes>0</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76</vt:i4>
      </vt:variant>
    </vt:vector>
  </HeadingPairs>
  <TitlesOfParts>
    <vt:vector size="80" baseType="lpstr">
      <vt:lpstr>Soho</vt:lpstr>
      <vt:lpstr>Equation</vt:lpstr>
      <vt:lpstr>方程式</vt:lpstr>
      <vt:lpstr>Document</vt:lpstr>
      <vt:lpstr>市場調查與分析</vt:lpstr>
      <vt:lpstr>第七章 抽樣方法</vt:lpstr>
      <vt:lpstr>7.1抽樣的意義</vt:lpstr>
      <vt:lpstr>7.1.1有關抽樣的常用名詞</vt:lpstr>
      <vt:lpstr>PowerPoint 簡報</vt:lpstr>
      <vt:lpstr>PowerPoint 簡報</vt:lpstr>
      <vt:lpstr>PowerPoint 簡報</vt:lpstr>
      <vt:lpstr>PowerPoint 簡報</vt:lpstr>
      <vt:lpstr>PowerPoint 簡報</vt:lpstr>
      <vt:lpstr>PowerPoint 簡報</vt:lpstr>
      <vt:lpstr>範例</vt:lpstr>
      <vt:lpstr>7.1.2抽樣的意義</vt:lpstr>
      <vt:lpstr>PowerPoint 簡報</vt:lpstr>
      <vt:lpstr>7.1.3評估抽樣底冊的標準</vt:lpstr>
      <vt:lpstr>7.1.4抽樣的原因</vt:lpstr>
      <vt:lpstr>抽樣的原因</vt:lpstr>
      <vt:lpstr>PowerPoint 簡報</vt:lpstr>
      <vt:lpstr>PowerPoint 簡報</vt:lpstr>
      <vt:lpstr>PowerPoint 簡報</vt:lpstr>
      <vt:lpstr>7.1.4抽樣的程序</vt:lpstr>
      <vt:lpstr>(一)界定母體</vt:lpstr>
      <vt:lpstr>(二)確定抽樣底冊</vt:lpstr>
      <vt:lpstr>(三)抽樣設計</vt:lpstr>
      <vt:lpstr>PowerPoint 簡報</vt:lpstr>
      <vt:lpstr>樣本大小</vt:lpstr>
      <vt:lpstr>樣本大小的考量準則</vt:lpstr>
      <vt:lpstr>PowerPoint 簡報</vt:lpstr>
      <vt:lpstr>樣本大小的決定</vt:lpstr>
      <vt:lpstr>PowerPoint 簡報</vt:lpstr>
      <vt:lpstr>PowerPoint 簡報</vt:lpstr>
      <vt:lpstr>PowerPoint 簡報</vt:lpstr>
      <vt:lpstr>PowerPoint 簡報</vt:lpstr>
      <vt:lpstr>(四)收集樣本資料</vt:lpstr>
      <vt:lpstr>(五)評估樣本結果</vt:lpstr>
      <vt:lpstr>7.2抽樣方法(Sampling methods)</vt:lpstr>
      <vt:lpstr>抽樣方法的選擇</vt:lpstr>
      <vt:lpstr>機率抽樣法(probabilistic sampling method)</vt:lpstr>
      <vt:lpstr>非機率抽樣法(nonprobabilistic sampling method)</vt:lpstr>
      <vt:lpstr>7.2.1簡單隨機抽樣 </vt:lpstr>
      <vt:lpstr>PowerPoint 簡報</vt:lpstr>
      <vt:lpstr>抽籤法</vt:lpstr>
      <vt:lpstr>亂數表法</vt:lpstr>
      <vt:lpstr>亂數表</vt:lpstr>
      <vt:lpstr>範例</vt:lpstr>
      <vt:lpstr>PowerPoint 簡報</vt:lpstr>
      <vt:lpstr>7.2.2系統抽樣 </vt:lpstr>
      <vt:lpstr>PowerPoint 簡報</vt:lpstr>
      <vt:lpstr>PowerPoint 簡報</vt:lpstr>
      <vt:lpstr>PowerPoint 簡報</vt:lpstr>
      <vt:lpstr>7.2.2分層抽樣</vt:lpstr>
      <vt:lpstr>將母體分成H層</vt:lpstr>
      <vt:lpstr>PowerPoint 簡報</vt:lpstr>
      <vt:lpstr>PowerPoint 簡報</vt:lpstr>
      <vt:lpstr>PowerPoint 簡報</vt:lpstr>
      <vt:lpstr>PowerPoint 簡報</vt:lpstr>
      <vt:lpstr>7.2.4群集(集團)抽樣 </vt:lpstr>
      <vt:lpstr>PowerPoint 簡報</vt:lpstr>
      <vt:lpstr>多階段抽樣 </vt:lpstr>
      <vt:lpstr>PowerPoint 簡報</vt:lpstr>
      <vt:lpstr>PowerPoint 簡報</vt:lpstr>
      <vt:lpstr>PowerPoint 簡報</vt:lpstr>
      <vt:lpstr>非機率抽樣</vt:lpstr>
      <vt:lpstr>PowerPoint 簡報</vt:lpstr>
      <vt:lpstr>PowerPoint 簡報</vt:lpstr>
      <vt:lpstr>7.2.5方便抽樣 </vt:lpstr>
      <vt:lpstr>PowerPoint 簡報</vt:lpstr>
      <vt:lpstr>7.2.6判斷抽樣 </vt:lpstr>
      <vt:lpstr>7.2.7配額抽樣 </vt:lpstr>
      <vt:lpstr>PowerPoint 簡報</vt:lpstr>
      <vt:lpstr>7.2.8雪球抽樣 </vt:lpstr>
      <vt:lpstr>PowerPoint 簡報</vt:lpstr>
      <vt:lpstr>PowerPoint 簡報</vt:lpstr>
      <vt:lpstr>PowerPoint 簡報</vt:lpstr>
      <vt:lpstr>PowerPoint 簡報</vt:lpstr>
      <vt:lpstr>抽樣方法的選擇</vt:lpstr>
      <vt:lpstr>~共勉之~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 Research Methodology</dc:title>
  <dc:creator>chilo</dc:creator>
  <cp:lastModifiedBy>chilo</cp:lastModifiedBy>
  <cp:revision>373</cp:revision>
  <dcterms:created xsi:type="dcterms:W3CDTF">2013-08-22T13:51:47Z</dcterms:created>
  <dcterms:modified xsi:type="dcterms:W3CDTF">2014-12-06T23:57:10Z</dcterms:modified>
</cp:coreProperties>
</file>