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300" r:id="rId3"/>
    <p:sldId id="301" r:id="rId4"/>
    <p:sldId id="302" r:id="rId5"/>
    <p:sldId id="304" r:id="rId6"/>
    <p:sldId id="305" r:id="rId7"/>
    <p:sldId id="303" r:id="rId8"/>
    <p:sldId id="306" r:id="rId9"/>
    <p:sldId id="307" r:id="rId10"/>
    <p:sldId id="308" r:id="rId11"/>
    <p:sldId id="309" r:id="rId12"/>
    <p:sldId id="310" r:id="rId13"/>
    <p:sldId id="312" r:id="rId14"/>
    <p:sldId id="313" r:id="rId15"/>
    <p:sldId id="262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DABAE-0B7F-4A38-ADE7-FA4ADB46F519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EF26A-B1CC-4D64-A260-59A4945C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39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EF26A-B1CC-4D64-A260-59A4945C771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21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84E5-41C0-44DB-97C3-A4A6AEF2957B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F37D-8E8C-49CB-A35D-F6816E2AE6E9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604-2F1B-471E-93A9-405D3B66D62D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38A-A3AA-4A57-A46C-4EB95E442548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3696-4D8E-49A5-A36F-D7622989E7BF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88D4-BAC0-44D3-BC66-E6763837A3E1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F5F7-B439-448A-A970-FA184D24AA63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0CF2-6017-4E5C-8410-EFFA2AD2A4BF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BD48-1F60-454C-8278-5279F5E50049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C2C4-238C-4854-A9FA-A73F25BE3165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6BF-F71F-4FB9-A2DF-B1A24416AF66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41322D-3AF5-4ACF-ABB7-0DD2E0AAB157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</a:rPr>
              <a:t>類別資料分析</a:t>
            </a:r>
            <a:r>
              <a:rPr lang="en-US" altLang="zh-TW" sz="3200" b="1" dirty="0">
                <a:latin typeface="+mj-ea"/>
              </a:rPr>
              <a:t>(Categorical Data Analysis</a:t>
            </a:r>
            <a:r>
              <a:rPr lang="en-US" altLang="zh-TW" sz="3200" b="1" dirty="0" smtClean="0">
                <a:latin typeface="+mj-ea"/>
              </a:rPr>
              <a:t>)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486600" cy="1752600"/>
          </a:xfrm>
        </p:spPr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+mj-ea"/>
                <a:ea typeface="+mj-ea"/>
              </a:rPr>
              <a:t>單元</a:t>
            </a:r>
            <a:r>
              <a:rPr lang="en-US" altLang="zh-TW" b="1" dirty="0" smtClean="0">
                <a:latin typeface="+mj-ea"/>
                <a:ea typeface="+mj-ea"/>
              </a:rPr>
              <a:t>:</a:t>
            </a:r>
            <a:r>
              <a:rPr lang="zh-TW" altLang="en-US" b="1" dirty="0" smtClean="0">
                <a:latin typeface="+mj-ea"/>
                <a:ea typeface="+mj-ea"/>
              </a:rPr>
              <a:t> 列聯表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860032" y="587727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中華大學餐旅管理系羅琪老師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50"/>
                </a:solidFill>
              </a:rPr>
              <a:t>列聯表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>
            <a:normAutofit/>
          </a:bodyPr>
          <a:lstStyle/>
          <a:p>
            <a:r>
              <a:rPr lang="zh-TW" altLang="en-US" sz="2800" b="1" dirty="0" smtClean="0"/>
              <a:t>類別變數 </a:t>
            </a:r>
            <a:r>
              <a:rPr lang="en-US" altLang="zh-TW" sz="2800" b="1" dirty="0" smtClean="0"/>
              <a:t>X</a:t>
            </a:r>
            <a:r>
              <a:rPr lang="zh-TW" altLang="en-US" sz="2800" b="1" dirty="0" smtClean="0"/>
              <a:t>有</a:t>
            </a:r>
            <a:r>
              <a:rPr lang="en-US" altLang="zh-TW" sz="2800" b="1" dirty="0" smtClean="0"/>
              <a:t>I</a:t>
            </a:r>
            <a:r>
              <a:rPr lang="zh-TW" altLang="en-US" sz="2800" b="1" dirty="0" smtClean="0"/>
              <a:t>個</a:t>
            </a:r>
            <a:r>
              <a:rPr lang="en-US" altLang="zh-TW" sz="2800" b="1" dirty="0" smtClean="0"/>
              <a:t>levels, Y</a:t>
            </a:r>
            <a:r>
              <a:rPr lang="zh-TW" altLang="en-US" sz="2800" b="1" dirty="0" smtClean="0"/>
              <a:t>有</a:t>
            </a:r>
            <a:r>
              <a:rPr lang="en-US" altLang="zh-TW" sz="2800" b="1" dirty="0" smtClean="0"/>
              <a:t>J</a:t>
            </a:r>
            <a:r>
              <a:rPr lang="zh-TW" altLang="en-US" sz="2800" b="1" dirty="0" smtClean="0"/>
              <a:t>個</a:t>
            </a:r>
            <a:r>
              <a:rPr lang="en-US" altLang="zh-TW" sz="2800" b="1" dirty="0" smtClean="0"/>
              <a:t>levels</a:t>
            </a:r>
          </a:p>
          <a:p>
            <a:r>
              <a:rPr lang="en-US" altLang="zh-TW" sz="2800" b="1" dirty="0"/>
              <a:t>I×J contingency </a:t>
            </a:r>
            <a:r>
              <a:rPr lang="en-US" altLang="zh-TW" sz="2800" b="1" dirty="0" smtClean="0"/>
              <a:t>tables(cross-classifications)</a:t>
            </a:r>
          </a:p>
          <a:p>
            <a:r>
              <a:rPr lang="en-US" altLang="zh-TW" sz="2800" b="1" dirty="0" smtClean="0"/>
              <a:t>I</a:t>
            </a:r>
            <a:r>
              <a:rPr lang="zh-TW" altLang="en-US" sz="2800" b="1" dirty="0" smtClean="0"/>
              <a:t>列</a:t>
            </a:r>
            <a:r>
              <a:rPr lang="en-US" altLang="zh-TW" sz="2800" b="1" dirty="0" smtClean="0"/>
              <a:t>J</a:t>
            </a:r>
            <a:r>
              <a:rPr lang="zh-TW" altLang="en-US" sz="2800" b="1" dirty="0" smtClean="0"/>
              <a:t>行的列聯表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交叉分類表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648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50"/>
                </a:solidFill>
              </a:rPr>
              <a:t>列聯表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4678331"/>
                  </p:ext>
                </p:extLst>
              </p:nvPr>
            </p:nvGraphicFramePr>
            <p:xfrm>
              <a:off x="539554" y="1700810"/>
              <a:ext cx="7328753" cy="4426359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792000"/>
                    <a:gridCol w="821936"/>
                    <a:gridCol w="1059039"/>
                    <a:gridCol w="1059926"/>
                    <a:gridCol w="1059926"/>
                    <a:gridCol w="1059926"/>
                    <a:gridCol w="1476000"/>
                  </a:tblGrid>
                  <a:tr h="5770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Y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770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1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2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J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22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1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 smtClean="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 smtClean="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𝟏</m:t>
                                    </m:r>
                                    <m:r>
                                      <a:rPr lang="en-US" sz="2800" b="1" i="0" kern="100" smtClean="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𝟏</m:t>
                                    </m:r>
                                    <m:r>
                                      <a:rPr lang="en-US" sz="2800" b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+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22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X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2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𝟐𝟏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𝟐𝟐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𝟐𝐉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𝟐</m:t>
                                    </m:r>
                                    <m:r>
                                      <a:rPr lang="en-US" sz="2800" b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+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770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⋱</m:t>
                                </m:r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22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I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𝐈𝟏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𝐈𝟐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𝐈𝐉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𝐈</m:t>
                                    </m:r>
                                    <m:r>
                                      <a:rPr lang="en-US" sz="2800" b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+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828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+</m:t>
                                    </m:r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+</m:t>
                                    </m:r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+</m:t>
                                    </m:r>
                                    <m:r>
                                      <a:rPr lang="en-US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altLang="zh-TW" sz="2800" b="1" i="0" kern="100" smtClean="0">
                                  <a:effectLst/>
                                  <a:latin typeface="Cambria Math" panose="02040503050406030204" pitchFamily="18" charset="0"/>
                                  <a:ea typeface="+mn-ea"/>
                                </a:rPr>
                                <m:t>𝐧</m:t>
                              </m:r>
                            </m:oMath>
                          </a14:m>
                          <a:r>
                            <a:rPr lang="en-US" sz="2800" b="1" i="0" kern="100" dirty="0">
                              <a:effectLst/>
                              <a:latin typeface="+mn-ea"/>
                              <a:ea typeface="+mn-ea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TW" sz="2800" b="1" i="1" kern="100"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0" kern="100"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𝐧</m:t>
                                  </m:r>
                                </m:e>
                                <m:sub>
                                  <m:r>
                                    <a:rPr lang="en-US" sz="2800" b="1" i="0" kern="100"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++</m:t>
                                  </m:r>
                                </m:sub>
                              </m:sSub>
                            </m:oMath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4678331"/>
                  </p:ext>
                </p:extLst>
              </p:nvPr>
            </p:nvGraphicFramePr>
            <p:xfrm>
              <a:off x="539554" y="1700810"/>
              <a:ext cx="7328753" cy="4426359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792000"/>
                    <a:gridCol w="821936"/>
                    <a:gridCol w="1059039"/>
                    <a:gridCol w="1059926"/>
                    <a:gridCol w="1059926"/>
                    <a:gridCol w="1059926"/>
                    <a:gridCol w="1476000"/>
                  </a:tblGrid>
                  <a:tr h="5770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Y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770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1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2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52299" t="-106316" r="-239080" b="-56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J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22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1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2299" t="-192157" r="-439080" b="-428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52299" t="-192157" r="-339080" b="-428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52299" t="-192157" r="-239080" b="-428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2299" t="-192157" r="-139080" b="-428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7107" t="-192157" b="-428431"/>
                          </a:stretch>
                        </a:blipFill>
                      </a:tcPr>
                    </a:tc>
                  </a:tr>
                  <a:tr h="622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X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2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2299" t="-292157" r="-439080" b="-328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52299" t="-292157" r="-339080" b="-328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52299" t="-292157" r="-239080" b="-328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2299" t="-292157" r="-139080" b="-328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7107" t="-292157" b="-328431"/>
                          </a:stretch>
                        </a:blipFill>
                      </a:tcPr>
                    </a:tc>
                  </a:tr>
                  <a:tr h="5770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96296" t="-421053" r="-694815" b="-2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2299" t="-421053" r="-439080" b="-2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52299" t="-421053" r="-339080" b="-2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52299" t="-421053" r="-239080" b="-2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2299" t="-421053" r="-139080" b="-2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7107" t="-421053" b="-252632"/>
                          </a:stretch>
                        </a:blipFill>
                      </a:tcPr>
                    </a:tc>
                  </a:tr>
                  <a:tr h="622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I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2299" t="-485294" r="-439080" b="-1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52299" t="-485294" r="-339080" b="-1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52299" t="-485294" r="-239080" b="-1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2299" t="-485294" r="-139080" b="-1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7107" t="-485294" b="-135294"/>
                          </a:stretch>
                        </a:blipFill>
                      </a:tcPr>
                    </a:tc>
                  </a:tr>
                  <a:tr h="828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2299" t="-438971" r="-439080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52299" t="-438971" r="-339080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52299" t="-438971" r="-239080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2299" t="-438971" r="-139080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7107" t="-438971" b="-14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81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50"/>
                </a:solidFill>
              </a:rPr>
              <a:t>列聯</a:t>
            </a:r>
            <a:r>
              <a:rPr lang="zh-TW" altLang="en-US" b="1" dirty="0" smtClean="0">
                <a:solidFill>
                  <a:srgbClr val="00B050"/>
                </a:solidFill>
              </a:rPr>
              <a:t>表中符號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</m:e>
                      <m:sub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𝐢𝐣</m:t>
                        </m:r>
                      </m:sub>
                    </m:sSub>
                  </m:oMath>
                </a14:m>
                <a:r>
                  <a:rPr lang="en-US" altLang="zh-TW" sz="2800" b="1" dirty="0"/>
                  <a:t>-</a:t>
                </a:r>
                <a:r>
                  <a:rPr lang="zh-TW" altLang="en-US" sz="2800" b="1" dirty="0" smtClean="0"/>
                  <a:t>格次數</a:t>
                </a:r>
                <a:r>
                  <a:rPr lang="en-US" altLang="zh-TW" sz="2800" b="1" dirty="0" smtClean="0"/>
                  <a:t>(</a:t>
                </a:r>
                <a:r>
                  <a:rPr lang="zh-TW" altLang="en-US" sz="2800" b="1" dirty="0" smtClean="0"/>
                  <a:t>第</a:t>
                </a:r>
                <a:r>
                  <a:rPr lang="en-US" altLang="zh-TW" sz="2800" b="1" dirty="0" err="1" smtClean="0"/>
                  <a:t>i</a:t>
                </a:r>
                <a:r>
                  <a:rPr lang="zh-TW" altLang="en-US" sz="2800" b="1" dirty="0" smtClean="0"/>
                  <a:t>列第</a:t>
                </a:r>
                <a:r>
                  <a:rPr lang="en-US" altLang="zh-TW" sz="2800" b="1" dirty="0" smtClean="0"/>
                  <a:t>j</a:t>
                </a:r>
                <a:r>
                  <a:rPr lang="zh-TW" altLang="en-US" sz="2800" b="1" dirty="0" smtClean="0"/>
                  <a:t>行的樣本數</a:t>
                </a:r>
                <a:r>
                  <a:rPr lang="en-US" altLang="zh-TW" sz="2800" b="1" dirty="0" smtClean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altLang="zh-TW" sz="2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en-US" altLang="zh-TW" sz="2800" b="1" dirty="0" smtClean="0"/>
                  <a:t>-</a:t>
                </a:r>
                <a:r>
                  <a:rPr lang="zh-TW" altLang="en-US" sz="2800" b="1" dirty="0" smtClean="0"/>
                  <a:t>總樣本數</a:t>
                </a:r>
                <a:r>
                  <a:rPr lang="en-US" altLang="zh-TW" sz="2800" b="1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zh-TW" sz="28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altLang="zh-TW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1" i="0" smtClean="0">
                                    <a:latin typeface="Cambria Math" panose="02040503050406030204" pitchFamily="18" charset="0"/>
                                  </a:rPr>
                                  <m:t>𝐧</m:t>
                                </m:r>
                              </m:e>
                              <m:sub>
                                <m:r>
                                  <a:rPr lang="en-US" altLang="zh-TW" sz="2800" b="1" i="0" smtClean="0">
                                    <a:latin typeface="Cambria Math" panose="02040503050406030204" pitchFamily="18" charset="0"/>
                                  </a:rPr>
                                  <m:t>𝐢𝐣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altLang="zh-TW" sz="2800" b="1" dirty="0" smtClean="0">
                  <a:latin typeface="+mn-ea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𝐧</m:t>
                        </m:r>
                      </m:e>
                      <m:sub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𝐢</m:t>
                        </m:r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US" altLang="zh-TW" sz="2800" b="1" dirty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sz="2800" b="1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sz="2800" b="1" i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zh-TW" altLang="zh-TW" sz="2800" b="1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  <m:sub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𝐢𝐣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=</a:t>
                </a:r>
                <a:r>
                  <a:rPr lang="zh-TW" altLang="en-US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列總和</a:t>
                </a:r>
                <a:endPara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𝐧</m:t>
                        </m:r>
                      </m:e>
                      <m:sub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𝐣</m:t>
                        </m:r>
                      </m:sub>
                    </m:sSub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sz="2800" b="1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sz="2800" b="1" i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𝐢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zh-TW" altLang="zh-TW" sz="2800" b="1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  <m:sub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𝐢𝐣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=</a:t>
                </a:r>
                <a:r>
                  <a:rPr lang="zh-TW" altLang="en-US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行總和</a:t>
                </a:r>
                <a:endPara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b="1" i="1" kern="10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800" b="1" i="0" kern="1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TW" sz="2800" b="1" i="0" kern="1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𝐢𝐣</m:t>
                        </m:r>
                      </m:sub>
                    </m:sSub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800" b="1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  <m:sub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𝐢𝐣</m:t>
                            </m:r>
                          </m:sub>
                        </m:sSub>
                      </m:num>
                      <m:den>
                        <m:r>
                          <a:rPr lang="en-US" altLang="zh-TW" sz="2800" b="1" i="0" kern="1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zh-TW" altLang="en-US" sz="2800" b="1" kern="100" dirty="0" smtClean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zh-TW" altLang="en-US" sz="2800" b="1" kern="100" dirty="0" smtClean="0">
                    <a:solidFill>
                      <a:srgbClr val="C00000"/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樣本比例</a:t>
                </a:r>
                <a:r>
                  <a:rPr lang="en-US" altLang="zh-TW" sz="2800" b="1" dirty="0" smtClean="0"/>
                  <a:t>(</a:t>
                </a:r>
                <a:r>
                  <a:rPr lang="zh-TW" altLang="en-US" sz="2800" b="1" dirty="0" smtClean="0"/>
                  <a:t>樣本在第</a:t>
                </a:r>
                <a:r>
                  <a:rPr lang="en-US" altLang="zh-TW" sz="2800" b="1" dirty="0" err="1"/>
                  <a:t>i</a:t>
                </a:r>
                <a:r>
                  <a:rPr lang="zh-TW" altLang="en-US" sz="2800" b="1" dirty="0"/>
                  <a:t>列第</a:t>
                </a:r>
                <a:r>
                  <a:rPr lang="en-US" altLang="zh-TW" sz="2800" b="1" dirty="0"/>
                  <a:t>j</a:t>
                </a:r>
                <a:r>
                  <a:rPr lang="zh-TW" altLang="en-US" sz="2800" b="1" dirty="0"/>
                  <a:t>行</a:t>
                </a:r>
                <a:r>
                  <a:rPr lang="zh-TW" altLang="en-US" sz="2800" b="1" dirty="0" smtClean="0"/>
                  <a:t>的比</a:t>
                </a:r>
                <a:r>
                  <a:rPr lang="zh-TW" altLang="en-US" sz="2800" b="1" dirty="0"/>
                  <a:t>例</a:t>
                </a:r>
                <a:r>
                  <a:rPr lang="en-US" altLang="zh-TW" sz="2800" b="1" dirty="0" smtClean="0"/>
                  <a:t>)</a:t>
                </a:r>
                <a:endParaRPr lang="en-US" altLang="zh-TW" sz="2800" b="1" dirty="0"/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𝐢</m:t>
                        </m:r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US" altLang="zh-TW" sz="2800" b="1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800" b="1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800" b="1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  <m:sub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𝐢</m:t>
                            </m:r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</m:sub>
                        </m:sSub>
                      </m:num>
                      <m:den>
                        <m:r>
                          <a:rPr lang="en-US" altLang="zh-TW" sz="2800" b="1" i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en-US" altLang="zh-TW" sz="2800" b="1" kern="100" dirty="0" smtClean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b="1" kern="100" dirty="0" smtClean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列比例</a:t>
                </a:r>
                <a:r>
                  <a:rPr lang="en-US" altLang="zh-TW" sz="2800" b="1" kern="100" dirty="0" smtClean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(X</a:t>
                </a:r>
                <a:r>
                  <a:rPr lang="zh-TW" altLang="en-US" sz="2800" b="1" kern="100" dirty="0" smtClean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是第</a:t>
                </a:r>
                <a:r>
                  <a:rPr lang="en-US" altLang="zh-TW" sz="2800" b="1" kern="100" dirty="0" err="1" smtClean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</a:t>
                </a:r>
                <a:r>
                  <a:rPr lang="zh-TW" altLang="en-US" sz="2800" b="1" kern="100" dirty="0" smtClean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個類別的比例</a:t>
                </a:r>
                <a:r>
                  <a:rPr lang="en-US" altLang="zh-TW" sz="2800" b="1" kern="100" dirty="0" smtClean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lang="zh-TW" altLang="zh-TW" sz="2800" b="1" kern="100" dirty="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TW" sz="28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𝐣</m:t>
                        </m:r>
                      </m:sub>
                    </m:sSub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800" b="1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800" b="1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  <m:sub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altLang="zh-TW" sz="2800" b="1" i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𝐣</m:t>
                            </m:r>
                          </m:sub>
                        </m:sSub>
                      </m:num>
                      <m:den>
                        <m:r>
                          <a:rPr lang="en-US" altLang="zh-TW" sz="2800" b="1" i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</a:rPr>
                  <a:t>=</a:t>
                </a:r>
                <a:r>
                  <a:rPr lang="zh-TW" altLang="en-US" sz="2800" b="1" dirty="0" smtClean="0">
                    <a:latin typeface="微軟正黑體" panose="020B0604030504040204" pitchFamily="34" charset="-120"/>
                  </a:rPr>
                  <a:t>行比例</a:t>
                </a:r>
                <a:r>
                  <a:rPr lang="en-US" altLang="zh-TW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(Y</a:t>
                </a:r>
                <a:r>
                  <a:rPr lang="zh-TW" altLang="en-US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是第</a:t>
                </a:r>
                <a:r>
                  <a:rPr lang="en-US" altLang="zh-TW" sz="2800" b="1" kern="100" dirty="0" err="1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j</a:t>
                </a:r>
                <a:r>
                  <a:rPr lang="zh-TW" altLang="en-US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個</a:t>
                </a:r>
                <a:r>
                  <a:rPr lang="zh-TW" altLang="en-US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類別的比例</a:t>
                </a:r>
                <a:r>
                  <a:rPr lang="en-US" altLang="zh-TW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lang="zh-TW" altLang="zh-TW" sz="2800" b="1" kern="100" dirty="0">
                  <a:latin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b="1" i="1" kern="10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800" b="1" i="0" kern="1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TW" sz="2800" b="1" i="0" kern="1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𝐣</m:t>
                        </m:r>
                        <m:r>
                          <a:rPr lang="en-US" altLang="zh-TW" sz="2800" b="1" i="0" kern="1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altLang="zh-TW" sz="2800" b="1" i="0" kern="1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𝐢</m:t>
                        </m:r>
                      </m:sub>
                    </m:sSub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800" b="1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𝐩</m:t>
                            </m:r>
                          </m:e>
                          <m:sub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𝐢𝐣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TW" altLang="zh-TW" sz="2800" b="1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𝐩</m:t>
                            </m:r>
                          </m:e>
                          <m:sub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𝐢</m:t>
                            </m:r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800" b="1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  <m:sub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𝐢𝐣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TW" altLang="zh-TW" sz="2800" b="1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  <m:sub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𝐢</m:t>
                            </m:r>
                            <m:r>
                              <a:rPr lang="en-US" altLang="zh-TW" sz="2800" b="1" i="0" kern="1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b="1" dirty="0" smtClean="0">
                    <a:solidFill>
                      <a:srgbClr val="C00000"/>
                    </a:solidFill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條件比例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lang="zh-TW" altLang="en-US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在</a:t>
                </a:r>
                <a:r>
                  <a:rPr lang="en-US" altLang="zh-TW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X</a:t>
                </a:r>
                <a:r>
                  <a:rPr lang="zh-TW" altLang="en-US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是第</a:t>
                </a:r>
                <a:r>
                  <a:rPr lang="en-US" altLang="zh-TW" sz="2800" b="1" kern="100" dirty="0" err="1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i</a:t>
                </a:r>
                <a:r>
                  <a:rPr lang="zh-TW" altLang="en-US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個類別</a:t>
                </a:r>
                <a:r>
                  <a:rPr lang="zh-TW" altLang="en-US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的條件下</a:t>
                </a:r>
                <a:r>
                  <a:rPr lang="en-US" altLang="zh-TW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, </a:t>
                </a:r>
                <a:r>
                  <a:rPr lang="en-US" altLang="zh-TW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Y</a:t>
                </a:r>
                <a:r>
                  <a:rPr lang="zh-TW" altLang="en-US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是</a:t>
                </a:r>
                <a:endParaRPr lang="en-US" altLang="zh-TW" sz="2800" b="1" kern="100" dirty="0" smtClean="0">
                  <a:latin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0"/>
                  </a:spcAft>
                  <a:buNone/>
                </a:pPr>
                <a:r>
                  <a:rPr lang="en-US" altLang="zh-TW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                 </a:t>
                </a:r>
                <a:r>
                  <a:rPr lang="zh-TW" altLang="en-US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第</a:t>
                </a:r>
                <a:r>
                  <a:rPr lang="en-US" altLang="zh-TW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j</a:t>
                </a:r>
                <a:r>
                  <a:rPr lang="zh-TW" altLang="en-US" sz="28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個類別的</a:t>
                </a:r>
                <a:r>
                  <a:rPr lang="zh-TW" altLang="en-US" sz="2800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比例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lang="zh-TW" altLang="zh-TW" sz="2800" b="1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125" b="-1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49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列聯表範例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b="1" dirty="0" smtClean="0"/>
              <a:t>Y-</a:t>
            </a:r>
            <a:r>
              <a:rPr kumimoji="1" lang="zh-TW" altLang="en-US" sz="2800" b="1" dirty="0"/>
              <a:t>是否相信死後有</a:t>
            </a:r>
            <a:r>
              <a:rPr kumimoji="1" lang="zh-TW" altLang="en-US" sz="2800" b="1" dirty="0" smtClean="0"/>
              <a:t>來生</a:t>
            </a:r>
            <a:r>
              <a:rPr kumimoji="1" lang="en-US" altLang="zh-TW" sz="2800" b="1" dirty="0" smtClean="0"/>
              <a:t>(Yes, No)</a:t>
            </a:r>
            <a:endParaRPr lang="en-US" altLang="zh-TW" sz="2800" b="1" dirty="0" smtClean="0"/>
          </a:p>
          <a:p>
            <a:r>
              <a:rPr lang="en-US" altLang="zh-TW" sz="2800" b="1" dirty="0" smtClean="0"/>
              <a:t>x-</a:t>
            </a:r>
            <a:r>
              <a:rPr lang="zh-TW" altLang="en-US" sz="2800" b="1" dirty="0" smtClean="0"/>
              <a:t>性別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女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/>
              <a:t>男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5928"/>
              </p:ext>
            </p:extLst>
          </p:nvPr>
        </p:nvGraphicFramePr>
        <p:xfrm>
          <a:off x="755576" y="3068960"/>
          <a:ext cx="7200800" cy="27654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59807"/>
                <a:gridCol w="1662071"/>
                <a:gridCol w="2219115"/>
                <a:gridCol w="1659807"/>
              </a:tblGrid>
              <a:tr h="431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性別</a:t>
                      </a:r>
                      <a:endParaRPr kumimoji="1" lang="en-US" altLang="zh-TW" sz="24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(sex)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是否相信死後有來生</a:t>
                      </a:r>
                      <a:endParaRPr kumimoji="1" lang="en-US" altLang="zh-TW" sz="24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Belief in afterlife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總和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女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(F)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男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(M)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1" lang="en-US" altLang="zh-TW" sz="2400" b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=435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1" lang="en-US" altLang="zh-TW" sz="2400" b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375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1" lang="en-US" altLang="zh-TW" sz="2400" b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=147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1" lang="en-US" altLang="zh-TW" sz="2400" b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22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=134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1" lang="en-US" altLang="zh-TW" sz="2400" b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1+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=582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1" lang="en-US" altLang="zh-TW" sz="2400" b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2+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509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總和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1" lang="en-US" altLang="zh-TW" sz="2400" b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810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1" lang="en-US" altLang="zh-TW" sz="2400" b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+2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281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n=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1091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5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50"/>
                </a:solidFill>
              </a:rPr>
              <a:t>條件比例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TW" altLang="en-US" sz="2700" b="1" dirty="0" smtClean="0"/>
                  <a:t>性別為女生</a:t>
                </a:r>
                <a:r>
                  <a:rPr lang="en-US" altLang="zh-TW" sz="2700" b="1" dirty="0" smtClean="0"/>
                  <a:t>, </a:t>
                </a:r>
                <a:r>
                  <a:rPr lang="zh-TW" altLang="en-US" sz="2700" b="1" dirty="0" smtClean="0"/>
                  <a:t>相信與不相信死後有來生的條件比例為</a:t>
                </a:r>
                <a:r>
                  <a:rPr lang="en-US" altLang="zh-TW" sz="27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TW" sz="27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1" i="1" kern="10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𝟏𝟏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TW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1" i="1" kern="10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altLang="zh-TW" sz="2700" b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en-US" altLang="zh-TW" sz="2700" b="1" dirty="0">
                        <a:solidFill>
                          <a:prstClr val="black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7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𝟒𝟑𝟓</m:t>
                        </m:r>
                      </m:num>
                      <m:den>
                        <m:r>
                          <a:rPr lang="en-US" altLang="zh-TW" sz="27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𝟓𝟖𝟐</m:t>
                        </m:r>
                      </m:den>
                    </m:f>
                    <m:r>
                      <a:rPr lang="en-US" altLang="zh-TW" sz="2700" b="1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700" b="1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altLang="zh-TW" sz="2700" b="1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TW" sz="2700" b="1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𝟕𝟒𝟕</m:t>
                    </m:r>
                  </m:oMath>
                </a14:m>
                <a:r>
                  <a:rPr lang="en-US" altLang="zh-TW" sz="27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TW" sz="2700" b="1" i="0" kern="10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TW" sz="27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altLang="zh-TW" sz="2700" b="1" i="1" kern="10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TW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altLang="zh-TW" sz="2700" b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en-US" altLang="zh-TW" sz="2700" b="1" dirty="0">
                        <a:solidFill>
                          <a:prstClr val="black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7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𝟏𝟒𝟕</m:t>
                        </m:r>
                      </m:num>
                      <m:den>
                        <m:r>
                          <a:rPr lang="en-US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𝟓𝟖𝟐</m:t>
                        </m:r>
                      </m:den>
                    </m:f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TW" sz="2700" b="1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𝟐𝟓𝟑</m:t>
                    </m:r>
                  </m:oMath>
                </a14:m>
                <a:r>
                  <a:rPr lang="en-US" altLang="zh-TW" sz="27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</a:p>
              <a:p>
                <a:r>
                  <a:rPr lang="zh-TW" altLang="en-US" sz="27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性別</a:t>
                </a:r>
                <a:r>
                  <a:rPr lang="zh-TW" altLang="en-US" sz="27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為男生</a:t>
                </a:r>
                <a:r>
                  <a:rPr lang="en-US" altLang="zh-TW" sz="27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, </a:t>
                </a:r>
                <a:r>
                  <a:rPr lang="zh-TW" altLang="en-US" sz="27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相信與不相信死後有來生的條件比例為</a:t>
                </a:r>
                <a:r>
                  <a:rPr lang="en-US" altLang="zh-TW" sz="27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7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TW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zh-TW" sz="2700" b="1" i="1" kern="10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altLang="zh-TW" sz="2700" b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en-US" altLang="zh-TW" sz="2700" b="1" dirty="0">
                        <a:solidFill>
                          <a:prstClr val="black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7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37</m:t>
                        </m:r>
                        <m:r>
                          <a:rPr lang="en-US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zh-TW" sz="27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altLang="zh-TW" sz="27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𝟕𝟑𝟕</m:t>
                    </m:r>
                  </m:oMath>
                </a14:m>
                <a:r>
                  <a:rPr lang="en-US" altLang="zh-TW" sz="27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altLang="zh-TW" sz="2700" b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altLang="zh-TW" sz="2700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7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TW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zh-TW" sz="27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altLang="zh-TW" sz="2700" b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en-US" altLang="zh-TW" sz="2700" b="1" dirty="0">
                        <a:solidFill>
                          <a:prstClr val="black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7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134</m:t>
                        </m:r>
                      </m:num>
                      <m:den>
                        <m:r>
                          <a:rPr lang="en-US" altLang="zh-TW" sz="27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zh-TW" sz="27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09</m:t>
                        </m:r>
                      </m:den>
                    </m:f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TW" sz="2700" b="1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altLang="zh-TW" sz="27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r>
                  <a:rPr lang="en-US" altLang="zh-TW" sz="27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</a:p>
              <a:p>
                <a:endParaRPr lang="en-US" altLang="zh-TW" sz="27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7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男女</a:t>
                </a:r>
                <a:r>
                  <a:rPr lang="zh-TW" altLang="en-US" sz="2700" b="1" dirty="0"/>
                  <a:t>相信與不相信死後有來生的條件</a:t>
                </a:r>
                <a:r>
                  <a:rPr lang="zh-TW" altLang="en-US" sz="2700" b="1" dirty="0" smtClean="0"/>
                  <a:t>比例相近</a:t>
                </a:r>
                <a:endParaRPr lang="en-US" altLang="zh-TW" sz="2700" b="1" dirty="0" smtClean="0"/>
              </a:p>
              <a:p>
                <a:r>
                  <a:rPr lang="zh-TW" altLang="en-US" sz="27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所以</a:t>
                </a:r>
                <a:endParaRPr lang="en-US" altLang="zh-TW" sz="27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7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性別與</a:t>
                </a:r>
                <a:r>
                  <a:rPr kumimoji="1" lang="zh-TW" altLang="en-US" sz="2800" b="1" dirty="0"/>
                  <a:t>是否相信死後有</a:t>
                </a:r>
                <a:r>
                  <a:rPr kumimoji="1" lang="zh-TW" altLang="en-US" sz="2800" b="1" dirty="0" smtClean="0"/>
                  <a:t>來生無關</a:t>
                </a:r>
                <a:endParaRPr lang="zh-TW" altLang="en-US" sz="27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zh-TW" altLang="en-US" sz="2700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t="-1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9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50"/>
                </a:solidFill>
              </a:rPr>
              <a:t>類別資料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類別資料蒐集</a:t>
            </a:r>
            <a:r>
              <a:rPr lang="zh-TW" altLang="en-US" sz="2800" b="1" dirty="0" smtClean="0"/>
              <a:t>後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800" b="1" dirty="0" smtClean="0"/>
              <a:t>基本資料</a:t>
            </a:r>
            <a:r>
              <a:rPr lang="zh-TW" altLang="en-US" sz="2800" b="1" dirty="0"/>
              <a:t>的呈現</a:t>
            </a:r>
            <a:r>
              <a:rPr lang="en-US" altLang="zh-TW" sz="2800" b="1" dirty="0"/>
              <a:t>:</a:t>
            </a:r>
          </a:p>
          <a:p>
            <a:pPr marL="0" indent="0">
              <a:buNone/>
            </a:pPr>
            <a:r>
              <a:rPr lang="en-US" altLang="zh-TW" sz="2800" b="1" dirty="0"/>
              <a:t>   </a:t>
            </a:r>
            <a:r>
              <a:rPr lang="zh-TW" altLang="en-US" sz="2800" b="1" dirty="0"/>
              <a:t>單一類別變數</a:t>
            </a:r>
            <a:r>
              <a:rPr lang="en-US" altLang="zh-TW" sz="2800" b="1" dirty="0"/>
              <a:t>-</a:t>
            </a:r>
            <a:r>
              <a:rPr lang="zh-TW" altLang="en-US" sz="2800" b="1" dirty="0">
                <a:solidFill>
                  <a:srgbClr val="C00000"/>
                </a:solidFill>
              </a:rPr>
              <a:t>次數分配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表</a:t>
            </a:r>
            <a:r>
              <a:rPr lang="en-US" altLang="zh-TW" sz="2800" b="1" dirty="0" smtClean="0"/>
              <a:t>(frequency table)</a:t>
            </a:r>
            <a:endParaRPr lang="zh-TW" altLang="en-US" sz="2800" b="1" dirty="0"/>
          </a:p>
          <a:p>
            <a:pPr marL="0" indent="0">
              <a:buNone/>
            </a:pPr>
            <a:r>
              <a:rPr lang="zh-TW" altLang="en-US" sz="2800" b="1" dirty="0"/>
              <a:t>   兩個或多個類別變數</a:t>
            </a:r>
            <a:r>
              <a:rPr lang="en-US" altLang="zh-TW" sz="2800" b="1" dirty="0"/>
              <a:t>-</a:t>
            </a:r>
            <a:r>
              <a:rPr lang="zh-TW" altLang="en-US" sz="2800" b="1" dirty="0">
                <a:solidFill>
                  <a:srgbClr val="C00000"/>
                </a:solidFill>
              </a:rPr>
              <a:t>列聯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表</a:t>
            </a:r>
            <a:r>
              <a:rPr lang="en-US" altLang="zh-TW" sz="2800" b="1" dirty="0" smtClean="0"/>
              <a:t>(contingency table)</a:t>
            </a:r>
            <a:endParaRPr lang="zh-TW" altLang="en-US" sz="2800" b="1" dirty="0"/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7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次數分配</a:t>
            </a:r>
            <a:r>
              <a:rPr lang="zh-TW" altLang="en-US" b="1" dirty="0" smtClean="0">
                <a:solidFill>
                  <a:srgbClr val="00B050"/>
                </a:solidFill>
              </a:rPr>
              <a:t>表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12776"/>
            <a:ext cx="4104456" cy="532774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0743" y="1028700"/>
            <a:ext cx="3289321" cy="568778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713934" y="476672"/>
            <a:ext cx="4596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</a:rPr>
              <a:t>研究對象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-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某醫學中心之護理人員</a:t>
            </a:r>
            <a:endParaRPr lang="zh-TW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5020743" y="1028700"/>
            <a:ext cx="32893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562599" y="6741368"/>
            <a:ext cx="40814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99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b="1" dirty="0" smtClean="0">
                    <a:solidFill>
                      <a:srgbClr val="00B050"/>
                    </a:solidFill>
                  </a:rPr>
                  <a:t>2</a:t>
                </a:r>
                <a:r>
                  <a:rPr lang="zh-TW" altLang="en-US" b="1" dirty="0" smtClean="0">
                    <a:solidFill>
                      <a:srgbClr val="00B050"/>
                    </a:solidFill>
                  </a:rPr>
                  <a:t>因子列</a:t>
                </a:r>
                <a:r>
                  <a:rPr lang="zh-TW" altLang="en-US" b="1" dirty="0">
                    <a:solidFill>
                      <a:srgbClr val="00B050"/>
                    </a:solidFill>
                  </a:rPr>
                  <a:t>聯</a:t>
                </a:r>
                <a:r>
                  <a:rPr lang="zh-TW" altLang="en-US" b="1" dirty="0" smtClean="0">
                    <a:solidFill>
                      <a:srgbClr val="00B050"/>
                    </a:solidFill>
                  </a:rPr>
                  <a:t>表</a:t>
                </a:r>
                <a:r>
                  <a:rPr lang="en-US" altLang="zh-TW" b="1" dirty="0">
                    <a:solidFill>
                      <a:srgbClr val="00B050"/>
                    </a:solidFill>
                  </a:rPr>
                  <a:t>(2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 smtClean="0">
                    <a:solidFill>
                      <a:srgbClr val="00B050"/>
                    </a:solidFill>
                  </a:rPr>
                  <a:t>2)</a:t>
                </a:r>
                <a:endParaRPr lang="zh-TW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b="1" dirty="0" smtClean="0"/>
              <a:t>Y-</a:t>
            </a:r>
            <a:r>
              <a:rPr kumimoji="1" lang="zh-TW" altLang="en-US" sz="2800" b="1" dirty="0"/>
              <a:t>是否相信死後有</a:t>
            </a:r>
            <a:r>
              <a:rPr kumimoji="1" lang="zh-TW" altLang="en-US" sz="2800" b="1" dirty="0" smtClean="0"/>
              <a:t>來生</a:t>
            </a:r>
            <a:r>
              <a:rPr kumimoji="1" lang="en-US" altLang="zh-TW" sz="2800" b="1" dirty="0" smtClean="0"/>
              <a:t>(Yes, No)</a:t>
            </a:r>
            <a:endParaRPr lang="en-US" altLang="zh-TW" sz="2800" b="1" dirty="0" smtClean="0"/>
          </a:p>
          <a:p>
            <a:r>
              <a:rPr lang="en-US" altLang="zh-TW" sz="2800" b="1" dirty="0" smtClean="0"/>
              <a:t>x-</a:t>
            </a:r>
            <a:r>
              <a:rPr lang="zh-TW" altLang="en-US" sz="2800" b="1" dirty="0" smtClean="0"/>
              <a:t>性別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女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/>
              <a:t>男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143956"/>
              </p:ext>
            </p:extLst>
          </p:nvPr>
        </p:nvGraphicFramePr>
        <p:xfrm>
          <a:off x="755576" y="3068960"/>
          <a:ext cx="7200800" cy="27654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59807"/>
                <a:gridCol w="1662071"/>
                <a:gridCol w="2219115"/>
                <a:gridCol w="1659807"/>
              </a:tblGrid>
              <a:tr h="431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性別</a:t>
                      </a:r>
                      <a:endParaRPr kumimoji="1" lang="en-US" altLang="zh-TW" sz="24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(sex)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是否相信死後有來生</a:t>
                      </a:r>
                      <a:endParaRPr kumimoji="1" lang="en-US" altLang="zh-TW" sz="24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Belief in afterlife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總和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女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(F)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男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(M)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375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134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582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509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總和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810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281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1091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76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b="1" dirty="0" smtClean="0">
                    <a:solidFill>
                      <a:srgbClr val="00B050"/>
                    </a:solidFill>
                  </a:rPr>
                  <a:t>2</a:t>
                </a:r>
                <a:r>
                  <a:rPr lang="zh-TW" altLang="en-US" b="1" dirty="0" smtClean="0">
                    <a:solidFill>
                      <a:srgbClr val="00B050"/>
                    </a:solidFill>
                  </a:rPr>
                  <a:t>因子列</a:t>
                </a:r>
                <a:r>
                  <a:rPr lang="zh-TW" altLang="en-US" b="1" dirty="0">
                    <a:solidFill>
                      <a:srgbClr val="00B050"/>
                    </a:solidFill>
                  </a:rPr>
                  <a:t>聯表</a:t>
                </a:r>
                <a:r>
                  <a:rPr lang="en-US" altLang="zh-TW" b="1" dirty="0">
                    <a:solidFill>
                      <a:srgbClr val="00B050"/>
                    </a:solidFill>
                  </a:rPr>
                  <a:t>(</a:t>
                </a:r>
                <a:r>
                  <a:rPr lang="en-US" altLang="zh-TW" b="1" dirty="0" smtClean="0">
                    <a:solidFill>
                      <a:srgbClr val="00B05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>
                    <a:solidFill>
                      <a:srgbClr val="00B050"/>
                    </a:solidFill>
                  </a:rPr>
                  <a:t>2)</a:t>
                </a:r>
                <a:endParaRPr lang="zh-TW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b="1" dirty="0"/>
              <a:t>Y-</a:t>
            </a:r>
            <a:r>
              <a:rPr kumimoji="1" lang="zh-TW" altLang="en-US" sz="2800" b="1" dirty="0" smtClean="0"/>
              <a:t>是否曾接受乳房攝影</a:t>
            </a:r>
            <a:r>
              <a:rPr kumimoji="1" lang="en-US" altLang="zh-TW" sz="2800" b="1" dirty="0" smtClean="0"/>
              <a:t>(</a:t>
            </a:r>
            <a:r>
              <a:rPr kumimoji="1" lang="en-US" altLang="zh-TW" sz="2800" b="1" dirty="0"/>
              <a:t>Yes, No)</a:t>
            </a:r>
            <a:endParaRPr lang="en-US" altLang="zh-TW" sz="2800" b="1" dirty="0"/>
          </a:p>
          <a:p>
            <a:r>
              <a:rPr lang="en-US" altLang="zh-TW" sz="2800" b="1" dirty="0" smtClean="0"/>
              <a:t>x-</a:t>
            </a:r>
            <a:r>
              <a:rPr lang="zh-TW" altLang="en-US" sz="2800" b="1" dirty="0"/>
              <a:t>篩</a:t>
            </a:r>
            <a:r>
              <a:rPr lang="zh-TW" altLang="en-US" sz="2800" b="1" dirty="0" smtClean="0"/>
              <a:t>檢年齡</a:t>
            </a:r>
            <a:r>
              <a:rPr lang="zh-TW" altLang="en-US" sz="2800" b="1" dirty="0"/>
              <a:t>層</a:t>
            </a:r>
            <a:r>
              <a:rPr lang="en-US" altLang="zh-TW" sz="2800" b="1" dirty="0" smtClean="0"/>
              <a:t>(30-34</a:t>
            </a:r>
            <a:r>
              <a:rPr lang="zh-TW" altLang="en-US" sz="2800" b="1" dirty="0" smtClean="0"/>
              <a:t>歲</a:t>
            </a:r>
            <a:r>
              <a:rPr lang="en-US" altLang="zh-TW" sz="2800" b="1" dirty="0" smtClean="0"/>
              <a:t>, 35-39</a:t>
            </a:r>
            <a:r>
              <a:rPr lang="zh-TW" altLang="en-US" sz="2800" b="1" dirty="0" smtClean="0"/>
              <a:t>歲</a:t>
            </a:r>
            <a:r>
              <a:rPr lang="en-US" altLang="zh-TW" sz="2800" b="1" dirty="0" smtClean="0"/>
              <a:t>,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40-44</a:t>
            </a:r>
            <a:r>
              <a:rPr lang="zh-TW" altLang="en-US" sz="2800" b="1" dirty="0" smtClean="0"/>
              <a:t>歲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  <a:p>
            <a:endParaRPr lang="zh-TW" altLang="en-US" sz="2800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849962"/>
              </p:ext>
            </p:extLst>
          </p:nvPr>
        </p:nvGraphicFramePr>
        <p:xfrm>
          <a:off x="755576" y="3068960"/>
          <a:ext cx="7200800" cy="27654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59807"/>
                <a:gridCol w="1662071"/>
                <a:gridCol w="2219115"/>
                <a:gridCol w="1659807"/>
              </a:tblGrid>
              <a:tr h="431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/>
                        <a:t>篩檢</a:t>
                      </a:r>
                      <a:endParaRPr lang="en-US" altLang="zh-TW" sz="24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/>
                        <a:t>年齡層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dirty="0" smtClean="0"/>
                        <a:t>是否曾接受乳房攝影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列總和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 smtClean="0"/>
                        <a:t>30-34</a:t>
                      </a:r>
                      <a:r>
                        <a:rPr lang="zh-TW" altLang="en-US" sz="2400" b="1" dirty="0" smtClean="0"/>
                        <a:t>歲</a:t>
                      </a:r>
                      <a:endParaRPr lang="en-US" altLang="zh-TW" sz="2400" b="1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 smtClean="0"/>
                        <a:t>35-39</a:t>
                      </a:r>
                      <a:r>
                        <a:rPr lang="zh-TW" altLang="en-US" sz="2400" b="1" dirty="0" smtClean="0"/>
                        <a:t>歲</a:t>
                      </a:r>
                      <a:endParaRPr lang="en-US" altLang="zh-TW" sz="2400" b="1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 smtClean="0"/>
                        <a:t>40-44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歲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101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515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616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行總和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220</a:t>
                      </a: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1633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1853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86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b="1" dirty="0" smtClean="0">
                    <a:solidFill>
                      <a:srgbClr val="00B050"/>
                    </a:solidFill>
                  </a:rPr>
                  <a:t>2</a:t>
                </a:r>
                <a:r>
                  <a:rPr lang="zh-TW" altLang="en-US" b="1" dirty="0" smtClean="0">
                    <a:solidFill>
                      <a:srgbClr val="00B050"/>
                    </a:solidFill>
                  </a:rPr>
                  <a:t>因子列</a:t>
                </a:r>
                <a:r>
                  <a:rPr lang="zh-TW" altLang="en-US" b="1" dirty="0">
                    <a:solidFill>
                      <a:srgbClr val="00B050"/>
                    </a:solidFill>
                  </a:rPr>
                  <a:t>聯表</a:t>
                </a:r>
                <a:r>
                  <a:rPr lang="en-US" altLang="zh-TW" b="1" dirty="0">
                    <a:solidFill>
                      <a:srgbClr val="00B050"/>
                    </a:solidFill>
                  </a:rPr>
                  <a:t>(</a:t>
                </a:r>
                <a:r>
                  <a:rPr lang="en-US" altLang="zh-TW" b="1" dirty="0" smtClean="0">
                    <a:solidFill>
                      <a:srgbClr val="00B05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>
                    <a:solidFill>
                      <a:srgbClr val="00B050"/>
                    </a:solidFill>
                  </a:rPr>
                  <a:t>2)</a:t>
                </a:r>
                <a:endParaRPr lang="zh-TW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b="1" dirty="0"/>
              <a:t>Y-</a:t>
            </a:r>
            <a:r>
              <a:rPr kumimoji="1" lang="zh-TW" altLang="en-US" sz="2800" b="1" dirty="0" smtClean="0"/>
              <a:t>是否曾接受乳房攝影</a:t>
            </a:r>
            <a:r>
              <a:rPr kumimoji="1" lang="en-US" altLang="zh-TW" sz="2800" b="1" dirty="0" smtClean="0"/>
              <a:t>(</a:t>
            </a:r>
            <a:r>
              <a:rPr kumimoji="1" lang="en-US" altLang="zh-TW" sz="2800" b="1" dirty="0"/>
              <a:t>Yes, No)</a:t>
            </a:r>
            <a:endParaRPr lang="en-US" altLang="zh-TW" sz="2800" b="1" dirty="0"/>
          </a:p>
          <a:p>
            <a:r>
              <a:rPr lang="en-US" altLang="zh-TW" sz="2800" b="1" dirty="0" smtClean="0"/>
              <a:t>x-</a:t>
            </a:r>
            <a:r>
              <a:rPr lang="zh-TW" altLang="en-US" sz="2800" b="1" dirty="0"/>
              <a:t>篩</a:t>
            </a:r>
            <a:r>
              <a:rPr lang="zh-TW" altLang="en-US" sz="2800" b="1" dirty="0" smtClean="0"/>
              <a:t>檢年齡</a:t>
            </a:r>
            <a:r>
              <a:rPr lang="zh-TW" altLang="en-US" sz="2800" b="1" dirty="0"/>
              <a:t>層</a:t>
            </a:r>
            <a:r>
              <a:rPr lang="en-US" altLang="zh-TW" sz="2800" b="1" dirty="0" smtClean="0"/>
              <a:t>(30-34</a:t>
            </a:r>
            <a:r>
              <a:rPr lang="zh-TW" altLang="en-US" sz="2800" b="1" dirty="0" smtClean="0"/>
              <a:t>歲</a:t>
            </a:r>
            <a:r>
              <a:rPr lang="en-US" altLang="zh-TW" sz="2800" b="1" dirty="0" smtClean="0"/>
              <a:t>, 35-39</a:t>
            </a:r>
            <a:r>
              <a:rPr lang="zh-TW" altLang="en-US" sz="2800" b="1" dirty="0" smtClean="0"/>
              <a:t>歲</a:t>
            </a:r>
            <a:r>
              <a:rPr lang="en-US" altLang="zh-TW" sz="2800" b="1" dirty="0" smtClean="0"/>
              <a:t>,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40-44</a:t>
            </a:r>
            <a:r>
              <a:rPr lang="zh-TW" altLang="en-US" sz="2800" b="1" dirty="0" smtClean="0"/>
              <a:t>歲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12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b="1" dirty="0">
                    <a:solidFill>
                      <a:srgbClr val="00B050"/>
                    </a:solidFill>
                  </a:rPr>
                  <a:t>3</a:t>
                </a:r>
                <a:r>
                  <a:rPr lang="zh-TW" altLang="en-US" b="1" dirty="0" smtClean="0">
                    <a:solidFill>
                      <a:srgbClr val="00B050"/>
                    </a:solidFill>
                  </a:rPr>
                  <a:t>因子列</a:t>
                </a:r>
                <a:r>
                  <a:rPr lang="zh-TW" altLang="en-US" b="1" dirty="0">
                    <a:solidFill>
                      <a:srgbClr val="00B050"/>
                    </a:solidFill>
                  </a:rPr>
                  <a:t>聯</a:t>
                </a:r>
                <a:r>
                  <a:rPr lang="zh-TW" altLang="en-US" b="1" dirty="0" smtClean="0">
                    <a:solidFill>
                      <a:srgbClr val="00B050"/>
                    </a:solidFill>
                  </a:rPr>
                  <a:t>表</a:t>
                </a:r>
                <a:r>
                  <a:rPr lang="en-US" altLang="zh-TW" b="1" dirty="0" smtClean="0">
                    <a:solidFill>
                      <a:srgbClr val="00B050"/>
                    </a:solidFill>
                  </a:rPr>
                  <a:t>(2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 smtClean="0">
                    <a:solidFill>
                      <a:srgbClr val="00B050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 smtClean="0">
                    <a:solidFill>
                      <a:srgbClr val="00B050"/>
                    </a:solidFill>
                  </a:rPr>
                  <a:t>3)</a:t>
                </a:r>
                <a:endParaRPr lang="zh-TW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876800"/>
          </a:xfrm>
        </p:spPr>
        <p:txBody>
          <a:bodyPr/>
          <a:lstStyle/>
          <a:p>
            <a:r>
              <a:rPr lang="en-US" altLang="zh-TW" sz="2800" b="1" dirty="0" smtClean="0"/>
              <a:t>Y–</a:t>
            </a:r>
            <a:r>
              <a:rPr lang="zh-TW" altLang="en-US" sz="2800" b="1" dirty="0" smtClean="0"/>
              <a:t>肺癌</a:t>
            </a:r>
            <a:r>
              <a:rPr lang="en-US" altLang="zh-TW" sz="2800" b="1" dirty="0" smtClean="0"/>
              <a:t>(Yes, No) </a:t>
            </a:r>
          </a:p>
          <a:p>
            <a:r>
              <a:rPr lang="en-US" altLang="zh-TW" sz="2800" b="1" dirty="0" smtClean="0"/>
              <a:t>X–</a:t>
            </a:r>
            <a:r>
              <a:rPr lang="zh-TW" altLang="en-US" sz="2800" b="1" dirty="0" smtClean="0"/>
              <a:t>配偶吸煙</a:t>
            </a:r>
            <a:r>
              <a:rPr lang="en-US" altLang="zh-TW" sz="2800" b="1" dirty="0" smtClean="0"/>
              <a:t>(Yes, No)</a:t>
            </a:r>
            <a:endParaRPr lang="en-US" altLang="zh-TW" sz="2800" b="1" dirty="0"/>
          </a:p>
          <a:p>
            <a:r>
              <a:rPr lang="en-US" altLang="zh-TW" sz="2800" b="1" dirty="0" smtClean="0"/>
              <a:t>Ƶ–</a:t>
            </a:r>
            <a:r>
              <a:rPr lang="zh-TW" altLang="en-US" sz="2800" b="1" dirty="0" smtClean="0"/>
              <a:t>國</a:t>
            </a:r>
            <a:r>
              <a:rPr lang="zh-TW" altLang="en-US" sz="2800" b="1" dirty="0"/>
              <a:t>家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日</a:t>
            </a:r>
            <a:r>
              <a:rPr lang="zh-TW" altLang="en-US" sz="2800" b="1" dirty="0"/>
              <a:t>本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/>
              <a:t>英國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/>
              <a:t>美國</a:t>
            </a:r>
            <a:r>
              <a:rPr lang="en-US" altLang="zh-TW" sz="2800" b="1" dirty="0" smtClean="0"/>
              <a:t>)</a:t>
            </a:r>
            <a:endParaRPr lang="en-US" altLang="zh-TW" sz="2800" b="1" dirty="0"/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14448"/>
              </p:ext>
            </p:extLst>
          </p:nvPr>
        </p:nvGraphicFramePr>
        <p:xfrm>
          <a:off x="1475656" y="3284984"/>
          <a:ext cx="5710367" cy="33402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73462"/>
                <a:gridCol w="1636986"/>
                <a:gridCol w="1172327"/>
                <a:gridCol w="1427592"/>
              </a:tblGrid>
              <a:tr h="42036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dirty="0" smtClean="0"/>
                        <a:t>肺癌</a:t>
                      </a:r>
                      <a:endParaRPr lang="zh-TW" altLang="zh-TW" sz="2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972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effectLst/>
                        </a:rPr>
                        <a:t>國家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dirty="0" smtClean="0"/>
                        <a:t>配偶吸煙</a:t>
                      </a:r>
                      <a:endParaRPr lang="zh-TW" altLang="zh-TW" sz="2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Yes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No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</a:tr>
              <a:tr h="38710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effectLst/>
                        </a:rPr>
                        <a:t>日本</a:t>
                      </a: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Yes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73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188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solidFill>
                      <a:srgbClr val="FFFF00"/>
                    </a:solidFill>
                  </a:tcPr>
                </a:tc>
              </a:tr>
              <a:tr h="387102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8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No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21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82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solidFill>
                      <a:srgbClr val="FFFF00"/>
                    </a:solidFill>
                  </a:tcPr>
                </a:tc>
              </a:tr>
              <a:tr h="38710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effectLst/>
                        </a:rPr>
                        <a:t>英國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Yes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19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38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</a:tr>
              <a:tr h="387102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8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No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16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</a:tr>
              <a:tr h="38710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effectLst/>
                        </a:rPr>
                        <a:t>美國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Yes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137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363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</a:tr>
              <a:tr h="387102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8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No</a:t>
                      </a:r>
                      <a:endParaRPr lang="zh-TW" sz="2400" b="1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71</a:t>
                      </a:r>
                      <a:endParaRPr lang="zh-TW" sz="2400" b="1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249</a:t>
                      </a:r>
                      <a:endParaRPr lang="zh-TW" sz="24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48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b="1" dirty="0">
                    <a:solidFill>
                      <a:srgbClr val="00B050"/>
                    </a:solidFill>
                  </a:rPr>
                  <a:t>3</a:t>
                </a:r>
                <a:r>
                  <a:rPr lang="zh-TW" altLang="en-US" b="1" dirty="0" smtClean="0">
                    <a:solidFill>
                      <a:srgbClr val="00B050"/>
                    </a:solidFill>
                  </a:rPr>
                  <a:t>因子列</a:t>
                </a:r>
                <a:r>
                  <a:rPr lang="zh-TW" altLang="en-US" b="1" dirty="0">
                    <a:solidFill>
                      <a:srgbClr val="00B050"/>
                    </a:solidFill>
                  </a:rPr>
                  <a:t>聯</a:t>
                </a:r>
                <a:r>
                  <a:rPr lang="zh-TW" altLang="en-US" b="1" dirty="0" smtClean="0">
                    <a:solidFill>
                      <a:srgbClr val="00B050"/>
                    </a:solidFill>
                  </a:rPr>
                  <a:t>表</a:t>
                </a:r>
                <a:r>
                  <a:rPr lang="en-US" altLang="zh-TW" b="1" dirty="0" smtClean="0">
                    <a:solidFill>
                      <a:srgbClr val="00B050"/>
                    </a:solidFill>
                  </a:rPr>
                  <a:t>(2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 smtClean="0">
                    <a:solidFill>
                      <a:srgbClr val="00B050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b="1" dirty="0" smtClean="0">
                    <a:solidFill>
                      <a:srgbClr val="00B050"/>
                    </a:solidFill>
                  </a:rPr>
                  <a:t>8)</a:t>
                </a:r>
                <a:endParaRPr lang="zh-TW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876800"/>
          </a:xfrm>
        </p:spPr>
        <p:txBody>
          <a:bodyPr/>
          <a:lstStyle/>
          <a:p>
            <a:r>
              <a:rPr lang="en-US" altLang="zh-TW" sz="2800" b="1" dirty="0" smtClean="0"/>
              <a:t>Y–</a:t>
            </a:r>
            <a:r>
              <a:rPr lang="zh-TW" altLang="en-US" sz="2800" b="1" dirty="0" smtClean="0"/>
              <a:t>肺癌</a:t>
            </a:r>
            <a:r>
              <a:rPr lang="en-US" altLang="zh-TW" sz="2800" b="1" dirty="0" smtClean="0"/>
              <a:t>(Yes, No) </a:t>
            </a:r>
          </a:p>
          <a:p>
            <a:r>
              <a:rPr lang="en-US" altLang="zh-TW" sz="2800" b="1" dirty="0" smtClean="0"/>
              <a:t>X–</a:t>
            </a:r>
            <a:r>
              <a:rPr lang="zh-TW" altLang="en-US" sz="2800" b="1" dirty="0" smtClean="0"/>
              <a:t>吸煙狀態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吸煙者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/>
              <a:t>非吸煙者</a:t>
            </a:r>
            <a:r>
              <a:rPr lang="en-US" altLang="zh-TW" sz="2800" b="1" dirty="0" smtClean="0"/>
              <a:t>)</a:t>
            </a:r>
            <a:endParaRPr lang="en-US" altLang="zh-TW" sz="2800" b="1" dirty="0"/>
          </a:p>
          <a:p>
            <a:r>
              <a:rPr lang="en-US" altLang="zh-TW" sz="2800" b="1" dirty="0" smtClean="0"/>
              <a:t>Ƶ–</a:t>
            </a:r>
            <a:r>
              <a:rPr lang="zh-TW" altLang="en-US" sz="2800" b="1" dirty="0" smtClean="0"/>
              <a:t>城市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北京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/>
              <a:t>上海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/>
              <a:t>瀋陽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/>
              <a:t>南京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/>
              <a:t>哈爾濱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/>
              <a:t>鄭洲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/>
              <a:t>太原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/>
              <a:t>南昌</a:t>
            </a:r>
            <a:r>
              <a:rPr lang="en-US" altLang="zh-TW" sz="2800" b="1" dirty="0" smtClean="0"/>
              <a:t>)</a:t>
            </a:r>
            <a:endParaRPr lang="en-US" altLang="zh-TW" sz="2800" b="1" dirty="0"/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69874"/>
              </p:ext>
            </p:extLst>
          </p:nvPr>
        </p:nvGraphicFramePr>
        <p:xfrm>
          <a:off x="4355976" y="1569720"/>
          <a:ext cx="4067944" cy="49377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4096"/>
                <a:gridCol w="1224136"/>
                <a:gridCol w="936104"/>
                <a:gridCol w="1043608"/>
              </a:tblGrid>
              <a:tr h="2484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肺癌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5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城市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吸煙狀態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Yes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No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北京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126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48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非吸煙者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35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61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4845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上海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908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688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非吸煙者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497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807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瀋陽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913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747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非吸煙者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336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598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南京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235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172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非吸煙者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58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121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哈爾濱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402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308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非吸煙者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121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215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鄭洲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182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156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非吸煙者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72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98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太原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60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99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非吸煙者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+mn-ea"/>
                          <a:ea typeface="+mn-ea"/>
                        </a:rPr>
                        <a:t>43</a:t>
                      </a:r>
                      <a:endParaRPr lang="zh-TW" sz="18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南昌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104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89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b="1" dirty="0" smtClean="0"/>
                        <a:t>非吸煙者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21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47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50"/>
                </a:solidFill>
              </a:rPr>
              <a:t>列聯表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3068203"/>
                  </p:ext>
                </p:extLst>
              </p:nvPr>
            </p:nvGraphicFramePr>
            <p:xfrm>
              <a:off x="755576" y="3212976"/>
              <a:ext cx="5038720" cy="3409136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663560"/>
                    <a:gridCol w="663560"/>
                    <a:gridCol w="1117800"/>
                    <a:gridCol w="1117800"/>
                    <a:gridCol w="1476000"/>
                  </a:tblGrid>
                  <a:tr h="57606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TW" sz="2800" b="1" kern="100" dirty="0" smtClean="0">
                              <a:effectLst/>
                              <a:latin typeface="+mn-ea"/>
                              <a:ea typeface="+mn-ea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1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2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52336">
                    <a:tc rowSpan="2"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altLang="zh-TW" sz="2800" b="1" kern="100" dirty="0" smtClean="0">
                              <a:effectLst/>
                              <a:latin typeface="+mn-ea"/>
                              <a:ea typeface="+mn-ea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1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52336">
                    <a:tc v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2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𝟐𝟏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𝟐𝟐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52336"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sz="2800" b="1" i="1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𝐧</m:t>
                                    </m:r>
                                  </m:e>
                                  <m:sub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0" kern="100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altLang="zh-TW" sz="2800" b="1" i="0" kern="100" smtClean="0"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𝐧</m:t>
                              </m:r>
                            </m:oMath>
                          </a14:m>
                          <a:r>
                            <a:rPr lang="en-US" altLang="zh-TW" sz="2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+mn-cs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TW" altLang="zh-TW" sz="28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1" i="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𝐧</m:t>
                                  </m:r>
                                </m:e>
                                <m:sub>
                                  <m:r>
                                    <a:rPr lang="en-US" altLang="zh-TW" sz="2800" b="1" i="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++</m:t>
                                  </m:r>
                                </m:sub>
                              </m:sSub>
                            </m:oMath>
                          </a14:m>
                          <a:endParaRPr lang="zh-TW" sz="2800" b="1" i="0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3068203"/>
                  </p:ext>
                </p:extLst>
              </p:nvPr>
            </p:nvGraphicFramePr>
            <p:xfrm>
              <a:off x="755576" y="3212976"/>
              <a:ext cx="5038720" cy="3409136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663560"/>
                    <a:gridCol w="663560"/>
                    <a:gridCol w="1117800"/>
                    <a:gridCol w="1117800"/>
                    <a:gridCol w="1476000"/>
                  </a:tblGrid>
                  <a:tr h="57606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TW" sz="2800" b="1" kern="100" dirty="0" smtClean="0">
                              <a:effectLst/>
                              <a:latin typeface="+mn-ea"/>
                              <a:ea typeface="+mn-ea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 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1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2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52336">
                    <a:tc rowSpan="2"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altLang="zh-TW" sz="2800" b="1" kern="100" dirty="0" smtClean="0">
                              <a:effectLst/>
                              <a:latin typeface="+mn-ea"/>
                              <a:ea typeface="+mn-ea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1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8478" t="-152419" r="-231522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19672" t="-152419" r="-132787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40741" t="-152419" b="-206452"/>
                          </a:stretch>
                        </a:blipFill>
                      </a:tcPr>
                    </a:tc>
                  </a:tr>
                  <a:tr h="752336">
                    <a:tc v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kern="100" dirty="0">
                              <a:effectLst/>
                              <a:latin typeface="+mn-ea"/>
                              <a:ea typeface="+mn-ea"/>
                            </a:rPr>
                            <a:t>2</a:t>
                          </a: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8478" t="-254472" r="-231522" b="-108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19672" t="-254472" r="-132787" b="-108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40741" t="-254472" b="-108130"/>
                          </a:stretch>
                        </a:blipFill>
                      </a:tcPr>
                    </a:tc>
                  </a:tr>
                  <a:tr h="752336"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800" b="1" kern="100" dirty="0">
                            <a:effectLst/>
                            <a:latin typeface="+mn-ea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8478" t="-351613" r="-231522" b="-7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19672" t="-351613" r="-132787" b="-7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40741" t="-351613" b="-72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>
            <a:normAutofit/>
          </a:bodyPr>
          <a:lstStyle/>
          <a:p>
            <a:r>
              <a:rPr lang="zh-TW" altLang="en-US" sz="2800" b="1" dirty="0" smtClean="0"/>
              <a:t>類別變數 </a:t>
            </a:r>
            <a:r>
              <a:rPr lang="en-US" altLang="zh-TW" sz="2800" b="1" dirty="0" smtClean="0"/>
              <a:t>X</a:t>
            </a:r>
            <a:r>
              <a:rPr lang="zh-TW" altLang="en-US" sz="2800" b="1" dirty="0" smtClean="0"/>
              <a:t>有</a:t>
            </a:r>
            <a:r>
              <a:rPr lang="en-US" altLang="zh-TW" sz="2800" b="1" dirty="0"/>
              <a:t>2</a:t>
            </a:r>
            <a:r>
              <a:rPr lang="zh-TW" altLang="en-US" sz="2800" b="1" dirty="0" smtClean="0"/>
              <a:t>個</a:t>
            </a:r>
            <a:r>
              <a:rPr lang="en-US" altLang="zh-TW" sz="2800" b="1" dirty="0" smtClean="0"/>
              <a:t>levels, Y</a:t>
            </a:r>
            <a:r>
              <a:rPr lang="zh-TW" altLang="en-US" sz="2800" b="1" dirty="0" smtClean="0"/>
              <a:t>有</a:t>
            </a:r>
            <a:r>
              <a:rPr lang="en-US" altLang="zh-TW" sz="2800" b="1" dirty="0"/>
              <a:t>2</a:t>
            </a:r>
            <a:r>
              <a:rPr lang="zh-TW" altLang="en-US" sz="2800" b="1" dirty="0" smtClean="0"/>
              <a:t>個</a:t>
            </a:r>
            <a:r>
              <a:rPr lang="en-US" altLang="zh-TW" sz="2800" b="1" dirty="0" smtClean="0"/>
              <a:t>levels</a:t>
            </a:r>
          </a:p>
          <a:p>
            <a:r>
              <a:rPr lang="en-US" altLang="zh-TW" sz="2800" b="1" dirty="0"/>
              <a:t>2</a:t>
            </a:r>
            <a:r>
              <a:rPr lang="en-US" altLang="zh-TW" sz="2800" b="1" dirty="0" smtClean="0"/>
              <a:t>×2 </a:t>
            </a:r>
            <a:r>
              <a:rPr lang="en-US" altLang="zh-TW" sz="2800" b="1" dirty="0"/>
              <a:t>contingency </a:t>
            </a:r>
            <a:r>
              <a:rPr lang="en-US" altLang="zh-TW" sz="2800" b="1" dirty="0" smtClean="0"/>
              <a:t>tables(cross-classifications)</a:t>
            </a:r>
          </a:p>
          <a:p>
            <a:r>
              <a:rPr lang="en-US" altLang="zh-TW" sz="2800" b="1" dirty="0" smtClean="0"/>
              <a:t>2</a:t>
            </a:r>
            <a:r>
              <a:rPr lang="zh-TW" altLang="en-US" sz="2800" b="1" dirty="0" smtClean="0"/>
              <a:t>列</a:t>
            </a:r>
            <a:r>
              <a:rPr lang="en-US" altLang="zh-TW" sz="2800" b="1" dirty="0"/>
              <a:t>2</a:t>
            </a:r>
            <a:r>
              <a:rPr lang="zh-TW" altLang="en-US" sz="2800" b="1" dirty="0" smtClean="0"/>
              <a:t>行的列聯表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交叉分類表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103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清晰度">
  <a:themeElements>
    <a:clrScheme name="藍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3287</TotalTime>
  <Words>699</Words>
  <Application>Microsoft Office PowerPoint</Application>
  <PresentationFormat>如螢幕大小 (4:3)</PresentationFormat>
  <Paragraphs>287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SimSun</vt:lpstr>
      <vt:lpstr>微軟正黑體</vt:lpstr>
      <vt:lpstr>新細明體</vt:lpstr>
      <vt:lpstr>Arial</vt:lpstr>
      <vt:lpstr>Calibri</vt:lpstr>
      <vt:lpstr>Cambria Math</vt:lpstr>
      <vt:lpstr>Times New Roman</vt:lpstr>
      <vt:lpstr>清晰度</vt:lpstr>
      <vt:lpstr>類別資料分析(Categorical Data Analysis)</vt:lpstr>
      <vt:lpstr>類別資料</vt:lpstr>
      <vt:lpstr>次數分配表</vt:lpstr>
      <vt:lpstr>2因子列聯表(2×2)</vt:lpstr>
      <vt:lpstr>2因子列聯表(3×2)</vt:lpstr>
      <vt:lpstr>2因子列聯表(3×2)</vt:lpstr>
      <vt:lpstr>3因子列聯表(2×2×3)</vt:lpstr>
      <vt:lpstr>3因子列聯表(2×2×8)</vt:lpstr>
      <vt:lpstr>列聯表</vt:lpstr>
      <vt:lpstr>列聯表</vt:lpstr>
      <vt:lpstr>列聯表</vt:lpstr>
      <vt:lpstr>列聯表中符號</vt:lpstr>
      <vt:lpstr>列聯表範例</vt:lpstr>
      <vt:lpstr>條件比例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羅琪</cp:lastModifiedBy>
  <cp:revision>128</cp:revision>
  <dcterms:created xsi:type="dcterms:W3CDTF">2014-11-07T00:17:44Z</dcterms:created>
  <dcterms:modified xsi:type="dcterms:W3CDTF">2016-08-25T01:17:02Z</dcterms:modified>
</cp:coreProperties>
</file>