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15" r:id="rId2"/>
    <p:sldId id="316" r:id="rId3"/>
    <p:sldId id="317" r:id="rId4"/>
    <p:sldId id="318" r:id="rId5"/>
    <p:sldId id="319" r:id="rId6"/>
    <p:sldId id="32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4" autoAdjust="0"/>
  </p:normalViewPr>
  <p:slideViewPr>
    <p:cSldViewPr>
      <p:cViewPr varScale="1">
        <p:scale>
          <a:sx n="65" d="100"/>
          <a:sy n="65" d="100"/>
        </p:scale>
        <p:origin x="-128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zh-TW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96BD2-BCF2-40D7-AAE0-0D6679C731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4EA6C-A81F-47FE-8CDC-BDCC891BEB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7F534-5CBA-4CBD-942C-212EDCEBDB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3E446-D65A-46B5-8CED-DE20059049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50E0-589F-4666-82E2-2239758784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1E52B-1C3C-4737-91BC-8B93550C00D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B276E-FC56-4076-BC4E-EC4193D868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894B4-6F4B-49CB-8478-F470F98DC9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6EA6-2737-4FAE-A3EC-634F37101E0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0947A-3FBF-4EA0-B557-BBC7379A26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7C527-30F9-4223-BB33-F5477E45AF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B8AC8-2D56-4CE3-A4B4-D45637CC02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6085-CEBD-4DC1-BF79-05EF06D038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9A01B-E87A-4AA3-9A81-84C745681B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AE81DD12-BD8E-48F6-B4C2-5A5A209A52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7D422-1E7F-4CB9-8E1F-BB60029D3D64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1143000"/>
          </a:xfrm>
        </p:spPr>
        <p:txBody>
          <a:bodyPr/>
          <a:lstStyle/>
          <a:p>
            <a:pPr algn="l"/>
            <a:r>
              <a:rPr lang="en-US" altLang="zh-TW" sz="3600" b="1" dirty="0" smtClean="0">
                <a:ea typeface="新細明體" pitchFamily="18" charset="-120"/>
              </a:rPr>
              <a:t>3.6 Hidden Extrapolation in Multiple Regression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6705600" cy="2743200"/>
          </a:xfrm>
        </p:spPr>
        <p:txBody>
          <a:bodyPr/>
          <a:lstStyle/>
          <a:p>
            <a:r>
              <a:rPr lang="en-US" altLang="zh-TW" sz="2400" smtClean="0">
                <a:ea typeface="新細明體" pitchFamily="18" charset="-120"/>
              </a:rPr>
              <a:t>In prediction, exercise care about potentially extrapolating beyond the region containing the original observations.</a:t>
            </a:r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7620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6759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45720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solidFill>
                  <a:schemeClr val="accent2"/>
                </a:solidFill>
                <a:ea typeface="新細明體" pitchFamily="18" charset="-120"/>
              </a:rPr>
              <a:t>Figure 3.10</a:t>
            </a:r>
            <a:r>
              <a:rPr lang="en-US" altLang="zh-TW">
                <a:ea typeface="新細明體" pitchFamily="18" charset="-120"/>
              </a:rPr>
              <a:t> An example of extrapolation in multiple regression.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E0AB5A-6B30-4D05-9669-A631CC41609C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1143000"/>
          </a:xfrm>
        </p:spPr>
        <p:txBody>
          <a:bodyPr/>
          <a:lstStyle/>
          <a:p>
            <a:pPr algn="l"/>
            <a:r>
              <a:rPr lang="en-US" altLang="zh-TW" sz="3600" b="1" smtClean="0">
                <a:ea typeface="新細明體" pitchFamily="18" charset="-120"/>
              </a:rPr>
              <a:t>3.6 Hidden Extrapolation in Multiple Regression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5438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smtClean="0">
                <a:ea typeface="新細明體" pitchFamily="18" charset="-120"/>
              </a:rPr>
              <a:t>We will define the smallest convex set containing all of the original </a:t>
            </a:r>
            <a:r>
              <a:rPr lang="en-US" altLang="zh-TW" sz="2400" i="1" smtClean="0">
                <a:ea typeface="新細明體" pitchFamily="18" charset="-120"/>
              </a:rPr>
              <a:t>n </a:t>
            </a:r>
            <a:r>
              <a:rPr lang="en-US" altLang="zh-TW" sz="2400" smtClean="0">
                <a:ea typeface="新細明體" pitchFamily="18" charset="-120"/>
              </a:rPr>
              <a:t>data points (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i</a:t>
            </a:r>
            <a:r>
              <a:rPr lang="en-US" altLang="zh-TW" sz="2400" baseline="-25000" smtClean="0">
                <a:ea typeface="新細明體" pitchFamily="18" charset="-120"/>
              </a:rPr>
              <a:t>1</a:t>
            </a:r>
            <a:r>
              <a:rPr lang="en-US" altLang="zh-TW" sz="2400" smtClean="0">
                <a:ea typeface="新細明體" pitchFamily="18" charset="-120"/>
              </a:rPr>
              <a:t>, 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i</a:t>
            </a:r>
            <a:r>
              <a:rPr lang="en-US" altLang="zh-TW" sz="2400" baseline="-25000" smtClean="0">
                <a:ea typeface="新細明體" pitchFamily="18" charset="-120"/>
              </a:rPr>
              <a:t>2</a:t>
            </a:r>
            <a:r>
              <a:rPr lang="en-US" altLang="zh-TW" sz="2400" smtClean="0">
                <a:ea typeface="新細明體" pitchFamily="18" charset="-120"/>
              </a:rPr>
              <a:t>, … 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ik</a:t>
            </a:r>
            <a:r>
              <a:rPr lang="en-US" altLang="zh-TW" sz="2400" smtClean="0">
                <a:ea typeface="新細明體" pitchFamily="18" charset="-120"/>
              </a:rPr>
              <a:t>), </a:t>
            </a:r>
            <a:r>
              <a:rPr lang="en-US" altLang="zh-TW" sz="2400" i="1" smtClean="0">
                <a:ea typeface="新細明體" pitchFamily="18" charset="-120"/>
              </a:rPr>
              <a:t>i </a:t>
            </a:r>
            <a:r>
              <a:rPr lang="en-US" altLang="zh-TW" sz="2400" smtClean="0">
                <a:ea typeface="新細明體" pitchFamily="18" charset="-120"/>
              </a:rPr>
              <a:t>= 1, 2, …, </a:t>
            </a:r>
            <a:r>
              <a:rPr lang="en-US" altLang="zh-TW" sz="2400" i="1" smtClean="0">
                <a:ea typeface="新細明體" pitchFamily="18" charset="-120"/>
              </a:rPr>
              <a:t>n</a:t>
            </a:r>
            <a:r>
              <a:rPr lang="en-US" altLang="zh-TW" sz="2400" smtClean="0">
                <a:ea typeface="新細明體" pitchFamily="18" charset="-120"/>
              </a:rPr>
              <a:t>, as the </a:t>
            </a:r>
            <a:r>
              <a:rPr lang="en-US" altLang="zh-TW" sz="2400" b="1" smtClean="0">
                <a:solidFill>
                  <a:srgbClr val="FF0000"/>
                </a:solidFill>
                <a:ea typeface="新細明體" pitchFamily="18" charset="-120"/>
              </a:rPr>
              <a:t>regressor variable hull</a:t>
            </a:r>
            <a:r>
              <a:rPr lang="en-US" altLang="zh-TW" sz="2400" smtClean="0">
                <a:ea typeface="新細明體" pitchFamily="18" charset="-120"/>
              </a:rPr>
              <a:t> RVH.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smtClean="0">
                <a:ea typeface="新細明體" pitchFamily="18" charset="-120"/>
              </a:rPr>
              <a:t>If a point 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01</a:t>
            </a:r>
            <a:r>
              <a:rPr lang="en-US" altLang="zh-TW" sz="2400" i="1" smtClean="0">
                <a:ea typeface="新細明體" pitchFamily="18" charset="-120"/>
              </a:rPr>
              <a:t>,</a:t>
            </a:r>
            <a:r>
              <a:rPr lang="en-US" altLang="zh-TW" sz="2400" smtClean="0">
                <a:ea typeface="新細明體" pitchFamily="18" charset="-120"/>
              </a:rPr>
              <a:t> 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02</a:t>
            </a:r>
            <a:r>
              <a:rPr lang="en-US" altLang="zh-TW" sz="2400" smtClean="0">
                <a:ea typeface="新細明體" pitchFamily="18" charset="-120"/>
              </a:rPr>
              <a:t>, …, </a:t>
            </a:r>
            <a:r>
              <a:rPr lang="en-US" altLang="zh-TW" sz="2400" i="1" smtClean="0">
                <a:ea typeface="新細明體" pitchFamily="18" charset="-120"/>
              </a:rPr>
              <a:t>x</a:t>
            </a:r>
            <a:r>
              <a:rPr lang="en-US" altLang="zh-TW" sz="2400" i="1" baseline="-25000" smtClean="0">
                <a:ea typeface="新細明體" pitchFamily="18" charset="-120"/>
              </a:rPr>
              <a:t>0k</a:t>
            </a:r>
            <a:r>
              <a:rPr lang="en-US" altLang="zh-TW" sz="2400" i="1" smtClean="0">
                <a:ea typeface="新細明體" pitchFamily="18" charset="-120"/>
              </a:rPr>
              <a:t> </a:t>
            </a:r>
            <a:r>
              <a:rPr lang="en-US" altLang="zh-TW" sz="2400" smtClean="0">
                <a:ea typeface="新細明體" pitchFamily="18" charset="-120"/>
              </a:rPr>
              <a:t>lies inside or on the boundary of the RVH, then prediction or estimation involves interpolation, while if this point lies outside the RVH, extrapolation is required.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 smtClean="0">
              <a:ea typeface="新細明體" pitchFamily="18" charset="-120"/>
            </a:endParaRPr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7620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7937B0-2A61-4305-908D-889771F7958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1143000"/>
          </a:xfrm>
        </p:spPr>
        <p:txBody>
          <a:bodyPr/>
          <a:lstStyle/>
          <a:p>
            <a:pPr algn="l"/>
            <a:r>
              <a:rPr lang="en-US" altLang="zh-TW" sz="3600" b="1" smtClean="0">
                <a:ea typeface="新細明體" pitchFamily="18" charset="-120"/>
              </a:rPr>
              <a:t>3.6 Hidden Extrapolation in Multiple Regression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smtClean="0">
                <a:ea typeface="新細明體" pitchFamily="18" charset="-120"/>
              </a:rPr>
              <a:t>Diagonal elements of the matrix </a:t>
            </a:r>
            <a:r>
              <a:rPr lang="en-US" altLang="zh-TW" sz="2800" b="1" smtClean="0">
                <a:ea typeface="新細明體" pitchFamily="18" charset="-120"/>
              </a:rPr>
              <a:t>H</a:t>
            </a:r>
            <a:r>
              <a:rPr lang="en-US" altLang="zh-TW" sz="2800" smtClean="0">
                <a:ea typeface="新細明體" pitchFamily="18" charset="-120"/>
              </a:rPr>
              <a:t> = </a:t>
            </a:r>
            <a:r>
              <a:rPr lang="en-US" altLang="zh-TW" sz="2800" b="1" smtClean="0">
                <a:ea typeface="新細明體" pitchFamily="18" charset="-120"/>
              </a:rPr>
              <a:t>X(X’X)</a:t>
            </a:r>
            <a:r>
              <a:rPr lang="en-US" altLang="zh-TW" sz="2800" b="1" baseline="30000" smtClean="0">
                <a:ea typeface="新細明體" pitchFamily="18" charset="-120"/>
              </a:rPr>
              <a:t>-1</a:t>
            </a:r>
            <a:r>
              <a:rPr lang="en-US" altLang="zh-TW" sz="2800" b="1" smtClean="0">
                <a:ea typeface="新細明體" pitchFamily="18" charset="-120"/>
              </a:rPr>
              <a:t>X’</a:t>
            </a:r>
            <a:r>
              <a:rPr lang="en-US" altLang="zh-TW" sz="2800" smtClean="0">
                <a:ea typeface="新細明體" pitchFamily="18" charset="-120"/>
              </a:rPr>
              <a:t> can aid in determining if hidden extrapolation exists: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800" smtClean="0">
                <a:ea typeface="新細明體" pitchFamily="18" charset="-120"/>
              </a:rPr>
              <a:t>The set of points </a:t>
            </a:r>
            <a:r>
              <a:rPr lang="en-US" altLang="zh-TW" sz="2800" b="1" smtClean="0">
                <a:ea typeface="新細明體" pitchFamily="18" charset="-120"/>
              </a:rPr>
              <a:t>x</a:t>
            </a:r>
            <a:r>
              <a:rPr lang="en-US" altLang="zh-TW" sz="2800" smtClean="0">
                <a:ea typeface="新細明體" pitchFamily="18" charset="-120"/>
              </a:rPr>
              <a:t> (not necessarily data points used to fit the model) that satisfy</a:t>
            </a:r>
          </a:p>
          <a:p>
            <a:pPr>
              <a:lnSpc>
                <a:spcPct val="80000"/>
              </a:lnSpc>
            </a:pPr>
            <a:endParaRPr lang="en-US" altLang="zh-TW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smtClean="0">
                <a:ea typeface="新細明體" pitchFamily="18" charset="-120"/>
              </a:rPr>
              <a:t>    is an ellipsoid enclosing all points inside the RVH.</a:t>
            </a:r>
          </a:p>
        </p:txBody>
      </p:sp>
      <p:sp>
        <p:nvSpPr>
          <p:cNvPr id="69638" name="Line 4"/>
          <p:cNvSpPr>
            <a:spLocks noChangeShapeType="1"/>
          </p:cNvSpPr>
          <p:nvPr/>
        </p:nvSpPr>
        <p:spPr bwMode="auto">
          <a:xfrm>
            <a:off x="7620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6963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267200"/>
            <a:ext cx="2819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12BE56-7B9D-4B16-9306-1A8F15794F87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1143000"/>
          </a:xfrm>
        </p:spPr>
        <p:txBody>
          <a:bodyPr/>
          <a:lstStyle/>
          <a:p>
            <a:pPr algn="l"/>
            <a:r>
              <a:rPr lang="en-US" altLang="zh-TW" sz="3600" b="1" smtClean="0">
                <a:ea typeface="新細明體" pitchFamily="18" charset="-120"/>
              </a:rPr>
              <a:t>3.6 Hidden Extrapolation in Multiple Regression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3429000"/>
          </a:xfrm>
        </p:spPr>
        <p:txBody>
          <a:bodyPr/>
          <a:lstStyle/>
          <a:p>
            <a:r>
              <a:rPr lang="en-US" altLang="zh-TW" sz="2800" smtClean="0">
                <a:ea typeface="新細明體" pitchFamily="18" charset="-120"/>
              </a:rPr>
              <a:t>Let </a:t>
            </a:r>
            <a:r>
              <a:rPr lang="en-US" altLang="zh-TW" sz="2800" b="1" smtClean="0">
                <a:ea typeface="新細明體" pitchFamily="18" charset="-120"/>
              </a:rPr>
              <a:t>x</a:t>
            </a:r>
            <a:r>
              <a:rPr lang="en-US" altLang="zh-TW" sz="2800" baseline="-25000" smtClean="0">
                <a:ea typeface="新細明體" pitchFamily="18" charset="-120"/>
              </a:rPr>
              <a:t>0</a:t>
            </a:r>
            <a:r>
              <a:rPr lang="en-US" altLang="zh-TW" sz="2800" smtClean="0">
                <a:ea typeface="新細明體" pitchFamily="18" charset="-120"/>
              </a:rPr>
              <a:t> be a point at which prediction or estimation is of interest.  Then</a:t>
            </a:r>
          </a:p>
          <a:p>
            <a:pPr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  <a:p>
            <a:pPr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  <a:p>
            <a:r>
              <a:rPr lang="en-US" altLang="zh-TW" sz="2800" smtClean="0">
                <a:ea typeface="新細明體" pitchFamily="18" charset="-120"/>
              </a:rPr>
              <a:t>If </a:t>
            </a:r>
            <a:r>
              <a:rPr lang="en-US" altLang="zh-TW" sz="2800" i="1" smtClean="0">
                <a:ea typeface="新細明體" pitchFamily="18" charset="-120"/>
              </a:rPr>
              <a:t>h</a:t>
            </a:r>
            <a:r>
              <a:rPr lang="en-US" altLang="zh-TW" sz="2800" baseline="-25000" smtClean="0">
                <a:ea typeface="新細明體" pitchFamily="18" charset="-120"/>
              </a:rPr>
              <a:t>00</a:t>
            </a:r>
            <a:r>
              <a:rPr lang="en-US" altLang="zh-TW" sz="2800" smtClean="0">
                <a:ea typeface="新細明體" pitchFamily="18" charset="-120"/>
              </a:rPr>
              <a:t> &gt; </a:t>
            </a:r>
            <a:r>
              <a:rPr lang="en-US" altLang="zh-TW" sz="2800" i="1" smtClean="0">
                <a:ea typeface="新細明體" pitchFamily="18" charset="-120"/>
              </a:rPr>
              <a:t>h</a:t>
            </a:r>
            <a:r>
              <a:rPr lang="en-US" altLang="zh-TW" sz="2800" baseline="-25000" smtClean="0">
                <a:ea typeface="新細明體" pitchFamily="18" charset="-120"/>
              </a:rPr>
              <a:t>max</a:t>
            </a:r>
            <a:r>
              <a:rPr lang="en-US" altLang="zh-TW" sz="2800" smtClean="0">
                <a:ea typeface="新細明體" pitchFamily="18" charset="-120"/>
              </a:rPr>
              <a:t> then the point is a point of extrapolation.</a:t>
            </a:r>
          </a:p>
          <a:p>
            <a:pPr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</p:txBody>
      </p:sp>
      <p:sp>
        <p:nvSpPr>
          <p:cNvPr id="70662" name="Line 4"/>
          <p:cNvSpPr>
            <a:spLocks noChangeShapeType="1"/>
          </p:cNvSpPr>
          <p:nvPr/>
        </p:nvSpPr>
        <p:spPr bwMode="auto">
          <a:xfrm>
            <a:off x="7620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7066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971800"/>
            <a:ext cx="2895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716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23FFE0-3E15-4C3F-8284-375CF236BBDB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3429000" cy="685800"/>
          </a:xfrm>
        </p:spPr>
        <p:txBody>
          <a:bodyPr/>
          <a:lstStyle/>
          <a:p>
            <a:pPr algn="l"/>
            <a:r>
              <a:rPr lang="en-US" altLang="zh-TW" sz="3600" smtClean="0">
                <a:ea typeface="新細明體" pitchFamily="18" charset="-120"/>
              </a:rPr>
              <a:t>Example 3.13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TW" sz="2400" smtClean="0">
              <a:latin typeface="Dutch801BT-Roman" charset="0"/>
              <a:ea typeface="新細明體" pitchFamily="18" charset="-120"/>
            </a:endParaRPr>
          </a:p>
          <a:p>
            <a:pPr>
              <a:buFontTx/>
              <a:buNone/>
            </a:pPr>
            <a:endParaRPr lang="en-US" altLang="zh-TW" sz="2400" smtClean="0">
              <a:ea typeface="新細明體" pitchFamily="18" charset="-120"/>
            </a:endParaRPr>
          </a:p>
        </p:txBody>
      </p:sp>
      <p:sp>
        <p:nvSpPr>
          <p:cNvPr id="71686" name="Line 4"/>
          <p:cNvSpPr>
            <a:spLocks noChangeShapeType="1"/>
          </p:cNvSpPr>
          <p:nvPr/>
        </p:nvSpPr>
        <p:spPr bwMode="auto">
          <a:xfrm>
            <a:off x="685800" y="9144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7168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457200"/>
            <a:ext cx="4303712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pitchFamily="18" charset="-120"/>
              </a:rPr>
              <a:t>Consider prediction or estimation at:</a:t>
            </a:r>
          </a:p>
        </p:txBody>
      </p:sp>
      <p:pic>
        <p:nvPicPr>
          <p:cNvPr id="71689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3810000"/>
            <a:ext cx="4419600" cy="17367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AA7FDB-9077-4C08-9685-863033FD065C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610600" cy="3429000"/>
          </a:xfrm>
        </p:spPr>
        <p:txBody>
          <a:bodyPr/>
          <a:lstStyle/>
          <a:p>
            <a:endParaRPr lang="en-US" altLang="zh-TW" sz="2800" smtClean="0">
              <a:latin typeface="Dutch801BT-Roman" charset="0"/>
              <a:ea typeface="新細明體" pitchFamily="18" charset="-120"/>
            </a:endParaRPr>
          </a:p>
          <a:p>
            <a:pPr>
              <a:buFontTx/>
              <a:buNone/>
            </a:pPr>
            <a:endParaRPr lang="en-US" altLang="zh-TW" sz="2800" smtClean="0">
              <a:ea typeface="新細明體" pitchFamily="18" charset="-120"/>
            </a:endParaRPr>
          </a:p>
        </p:txBody>
      </p:sp>
      <p:pic>
        <p:nvPicPr>
          <p:cNvPr id="7270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8450"/>
            <a:ext cx="647700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304800" y="57912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accent2"/>
                </a:solidFill>
                <a:latin typeface="Dutch801BT-Bold" charset="0"/>
                <a:ea typeface="新細明體" pitchFamily="18" charset="-120"/>
              </a:rPr>
              <a:t>Figure 3.10</a:t>
            </a:r>
            <a:r>
              <a:rPr lang="en-US" altLang="zh-TW" sz="2000" b="1">
                <a:latin typeface="Dutch801BT-Bold" charset="0"/>
                <a:ea typeface="新細明體" pitchFamily="18" charset="-120"/>
              </a:rPr>
              <a:t> </a:t>
            </a:r>
            <a:r>
              <a:rPr lang="en-US" altLang="zh-TW" sz="2000">
                <a:latin typeface="Dutch801BT-Roman" charset="0"/>
                <a:ea typeface="新細明體" pitchFamily="18" charset="-120"/>
              </a:rPr>
              <a:t>Scatterplot of cases and distance for the delivery time data.</a:t>
            </a:r>
            <a:endParaRPr lang="en-US" altLang="zh-TW" sz="2000">
              <a:ea typeface="新細明體" pitchFamily="18" charset="-120"/>
            </a:endParaRPr>
          </a:p>
        </p:txBody>
      </p:sp>
      <p:sp>
        <p:nvSpPr>
          <p:cNvPr id="72711" name="Text Box 9"/>
          <p:cNvSpPr txBox="1">
            <a:spLocks noChangeArrowheads="1"/>
          </p:cNvSpPr>
          <p:nvPr/>
        </p:nvSpPr>
        <p:spPr bwMode="auto">
          <a:xfrm>
            <a:off x="7239000" y="1066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新細明體" pitchFamily="18" charset="-120"/>
              </a:rPr>
              <a:t>#9</a:t>
            </a:r>
          </a:p>
        </p:txBody>
      </p:sp>
      <p:sp>
        <p:nvSpPr>
          <p:cNvPr id="72712" name="Line 10"/>
          <p:cNvSpPr>
            <a:spLocks noChangeShapeType="1"/>
          </p:cNvSpPr>
          <p:nvPr/>
        </p:nvSpPr>
        <p:spPr bwMode="auto">
          <a:xfrm flipH="1" flipV="1">
            <a:off x="6858000" y="11430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657600" y="4038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新細明體" pitchFamily="18" charset="-120"/>
              </a:rPr>
              <a:t>a</a:t>
            </a:r>
          </a:p>
        </p:txBody>
      </p:sp>
      <p:sp>
        <p:nvSpPr>
          <p:cNvPr id="72714" name="Line 12"/>
          <p:cNvSpPr>
            <a:spLocks noChangeShapeType="1"/>
          </p:cNvSpPr>
          <p:nvPr/>
        </p:nvSpPr>
        <p:spPr bwMode="auto">
          <a:xfrm flipH="1" flipV="1">
            <a:off x="3352800" y="4191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562600" y="4191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新細明體" pitchFamily="18" charset="-120"/>
              </a:rPr>
              <a:t>b</a:t>
            </a:r>
          </a:p>
        </p:txBody>
      </p:sp>
      <p:sp>
        <p:nvSpPr>
          <p:cNvPr id="72716" name="Line 14"/>
          <p:cNvSpPr>
            <a:spLocks noChangeShapeType="1"/>
          </p:cNvSpPr>
          <p:nvPr/>
        </p:nvSpPr>
        <p:spPr bwMode="auto">
          <a:xfrm flipH="1" flipV="1">
            <a:off x="5257800" y="4343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2717" name="Text Box 15"/>
          <p:cNvSpPr txBox="1">
            <a:spLocks noChangeArrowheads="1"/>
          </p:cNvSpPr>
          <p:nvPr/>
        </p:nvSpPr>
        <p:spPr bwMode="auto">
          <a:xfrm>
            <a:off x="6858000" y="3581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新細明體" pitchFamily="18" charset="-120"/>
              </a:rPr>
              <a:t>c</a:t>
            </a:r>
          </a:p>
        </p:txBody>
      </p:sp>
      <p:sp>
        <p:nvSpPr>
          <p:cNvPr id="72718" name="Line 16"/>
          <p:cNvSpPr>
            <a:spLocks noChangeShapeType="1"/>
          </p:cNvSpPr>
          <p:nvPr/>
        </p:nvSpPr>
        <p:spPr bwMode="auto">
          <a:xfrm flipH="1" flipV="1">
            <a:off x="6553200" y="3657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2719" name="Text Box 17"/>
          <p:cNvSpPr txBox="1">
            <a:spLocks noChangeArrowheads="1"/>
          </p:cNvSpPr>
          <p:nvPr/>
        </p:nvSpPr>
        <p:spPr bwMode="auto">
          <a:xfrm>
            <a:off x="3581400" y="1371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新細明體" pitchFamily="18" charset="-120"/>
              </a:rPr>
              <a:t>d</a:t>
            </a:r>
          </a:p>
        </p:txBody>
      </p:sp>
      <p:sp>
        <p:nvSpPr>
          <p:cNvPr id="72720" name="Line 18"/>
          <p:cNvSpPr>
            <a:spLocks noChangeShapeType="1"/>
          </p:cNvSpPr>
          <p:nvPr/>
        </p:nvSpPr>
        <p:spPr bwMode="auto">
          <a:xfrm flipH="1">
            <a:off x="3276600" y="1600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292</Words>
  <Application>Microsoft Office PowerPoint</Application>
  <PresentationFormat>如螢幕大小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Default Design</vt:lpstr>
      <vt:lpstr>3.6 Hidden Extrapolation in Multiple Regression</vt:lpstr>
      <vt:lpstr>3.6 Hidden Extrapolation in Multiple Regression</vt:lpstr>
      <vt:lpstr>3.6 Hidden Extrapolation in Multiple Regression</vt:lpstr>
      <vt:lpstr>3.6 Hidden Extrapolation in Multiple Regression</vt:lpstr>
      <vt:lpstr>Example 3.13</vt:lpstr>
      <vt:lpstr>投影片 6</vt:lpstr>
    </vt:vector>
  </TitlesOfParts>
  <Company>ASU/IE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3.2.3 Properties of Least-Squares Estimators</dc:title>
  <dc:creator>cborror</dc:creator>
  <cp:lastModifiedBy>Chi</cp:lastModifiedBy>
  <cp:revision>77</cp:revision>
  <cp:lastPrinted>2001-09-07T05:16:58Z</cp:lastPrinted>
  <dcterms:created xsi:type="dcterms:W3CDTF">2001-09-07T03:16:05Z</dcterms:created>
  <dcterms:modified xsi:type="dcterms:W3CDTF">2014-11-13T05:38:24Z</dcterms:modified>
</cp:coreProperties>
</file>