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299" r:id="rId11"/>
    <p:sldId id="259" r:id="rId12"/>
    <p:sldId id="30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64" autoAdjust="0"/>
  </p:normalViewPr>
  <p:slideViewPr>
    <p:cSldViewPr>
      <p:cViewPr varScale="1">
        <p:scale>
          <a:sx n="65" d="100"/>
          <a:sy n="65" d="100"/>
        </p:scale>
        <p:origin x="-1284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zh-TW"/>
          </a:p>
        </p:txBody>
      </p:sp>
      <p:sp>
        <p:nvSpPr>
          <p:cNvPr id="921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C3D4D2-67BD-4214-84E5-566EE64E560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CA2AD-5723-4B04-A2DC-3C08109E6E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B5270-F67A-4AD2-BAA0-68295B02A85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16B54-F817-4D16-A683-EB4E85E7418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7BB19-3D1B-4B68-A600-2BDC429F4ED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A913B-348D-4AB0-B5EE-AC32BD8ED50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BB711-70C2-4D3A-A60C-8FD8441991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9AA90-1A52-4AA4-B972-11DAC1967E8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856CE-A8F8-468B-8D9A-2357AB9C94C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5BE35-6F19-4334-9171-C8ADD74860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5ECEC-CE5B-490B-85FD-D002BED95DD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AB7EF-6CAA-4E7B-AC6A-0F617230D41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3518F-ADA5-43F7-A177-B760A9517B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7C438-F4F0-4B21-8065-5A9E7B23B48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TW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fld id="{950AEF05-3FC4-49FF-B7DB-825D9B4911D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8593A9-2B7B-4A0A-986C-1249A62A4513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81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81000" y="1579563"/>
            <a:ext cx="3505200" cy="329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chemeClr val="accent2"/>
                </a:solidFill>
                <a:ea typeface="新細明體" pitchFamily="18" charset="-120"/>
              </a:rPr>
              <a:t>Example 3-1</a:t>
            </a:r>
            <a:r>
              <a:rPr lang="en-US" altLang="zh-TW" sz="2800">
                <a:ea typeface="新細明體" pitchFamily="18" charset="-120"/>
              </a:rPr>
              <a:t>.  The Delivery Time Data</a:t>
            </a:r>
          </a:p>
          <a:p>
            <a:pPr>
              <a:spcBef>
                <a:spcPct val="50000"/>
              </a:spcBef>
            </a:pPr>
            <a:endParaRPr lang="en-US" altLang="zh-TW" sz="2800"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800">
                <a:ea typeface="新細明體" pitchFamily="18" charset="-120"/>
              </a:rPr>
              <a:t>The model of interest is</a:t>
            </a:r>
          </a:p>
          <a:p>
            <a:pPr>
              <a:spcBef>
                <a:spcPct val="50000"/>
              </a:spcBef>
            </a:pPr>
            <a:r>
              <a:rPr lang="en-US" altLang="zh-TW" sz="2800">
                <a:ea typeface="新細明體" pitchFamily="18" charset="-120"/>
              </a:rPr>
              <a:t>y = 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</a:t>
            </a:r>
            <a:r>
              <a:rPr lang="en-US" altLang="zh-TW" sz="2800" baseline="-25000">
                <a:ea typeface="新細明體" pitchFamily="18" charset="-120"/>
                <a:sym typeface="Symbol" pitchFamily="18" charset="2"/>
              </a:rPr>
              <a:t>0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 + </a:t>
            </a:r>
            <a:r>
              <a:rPr lang="en-US" altLang="zh-TW" sz="2800" baseline="-25000">
                <a:ea typeface="新細明體" pitchFamily="18" charset="-120"/>
                <a:sym typeface="Symbol" pitchFamily="18" charset="2"/>
              </a:rPr>
              <a:t>1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x</a:t>
            </a:r>
            <a:r>
              <a:rPr lang="en-US" altLang="zh-TW" sz="2800" baseline="-25000">
                <a:ea typeface="新細明體" pitchFamily="18" charset="-120"/>
                <a:sym typeface="Symbol" pitchFamily="18" charset="2"/>
              </a:rPr>
              <a:t>1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+ </a:t>
            </a:r>
            <a:r>
              <a:rPr lang="en-US" altLang="zh-TW" sz="2800" baseline="-25000">
                <a:ea typeface="新細明體" pitchFamily="18" charset="-120"/>
                <a:sym typeface="Symbol" pitchFamily="18" charset="2"/>
              </a:rPr>
              <a:t>2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x</a:t>
            </a:r>
            <a:r>
              <a:rPr lang="en-US" altLang="zh-TW" sz="2800" baseline="-25000">
                <a:ea typeface="新細明體" pitchFamily="18" charset="-120"/>
                <a:sym typeface="Symbol" pitchFamily="18" charset="2"/>
              </a:rPr>
              <a:t>2 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+ </a:t>
            </a:r>
          </a:p>
        </p:txBody>
      </p:sp>
      <p:pic>
        <p:nvPicPr>
          <p:cNvPr id="2151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5100" y="381000"/>
            <a:ext cx="44069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75ED70-145F-45FB-B328-073DF549DA4E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altLang="zh-TW" sz="3600" b="1" smtClean="0">
                <a:ea typeface="新細明體" pitchFamily="18" charset="-120"/>
              </a:rPr>
              <a:t>Example 3.2 Delivery Time Data</a:t>
            </a:r>
          </a:p>
        </p:txBody>
      </p:sp>
      <p:sp>
        <p:nvSpPr>
          <p:cNvPr id="34821" name="Line 3"/>
          <p:cNvSpPr>
            <a:spLocks noChangeShapeType="1"/>
          </p:cNvSpPr>
          <p:nvPr/>
        </p:nvSpPr>
        <p:spPr bwMode="auto">
          <a:xfrm>
            <a:off x="762000" y="914400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7162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962400"/>
            <a:ext cx="6096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045C90-2F7C-4D19-AB32-A7F99F2486B9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zh-TW" sz="3200" b="1" smtClean="0">
                <a:ea typeface="新細明體" pitchFamily="18" charset="-120"/>
              </a:rPr>
              <a:t>3.2.5  Inadequacy of Scatter Diagrams in Multiple Regression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  <a:sym typeface="Symbol" pitchFamily="18" charset="2"/>
              </a:rPr>
              <a:t>Scatter diagrams of the regressor variable(s) against the response may be of little value in multiple regression.</a:t>
            </a:r>
          </a:p>
          <a:p>
            <a:pPr lvl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  <a:sym typeface="Symbol" pitchFamily="18" charset="2"/>
              </a:rPr>
              <a:t>These plots can actually be misleading</a:t>
            </a:r>
          </a:p>
          <a:p>
            <a:pPr lvl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  <a:sym typeface="Symbol" pitchFamily="18" charset="2"/>
              </a:rPr>
              <a:t>If there is an interdependency between two or more regressor variables, the true relationship between x</a:t>
            </a:r>
            <a:r>
              <a:rPr lang="en-US" altLang="zh-TW" baseline="-25000" smtClean="0">
                <a:ea typeface="新細明體" pitchFamily="18" charset="-120"/>
                <a:sym typeface="Symbol" pitchFamily="18" charset="2"/>
              </a:rPr>
              <a:t>i</a:t>
            </a:r>
            <a:r>
              <a:rPr lang="en-US" altLang="zh-TW" smtClean="0">
                <a:ea typeface="新細明體" pitchFamily="18" charset="-120"/>
                <a:sym typeface="Symbol" pitchFamily="18" charset="2"/>
              </a:rPr>
              <a:t> and y may be masked.</a:t>
            </a: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838200" y="14478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D7B093-D8BE-4BC0-B27E-567D2F1F429F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algn="l"/>
            <a:r>
              <a:rPr lang="en-US" altLang="zh-TW" sz="2800" b="1" smtClean="0">
                <a:ea typeface="新細明體" pitchFamily="18" charset="-120"/>
              </a:rPr>
              <a:t>Illustration of the Inadequacy of Scatter Diagrams in Multiple Regression</a:t>
            </a:r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>
            <a:off x="609600" y="1447800"/>
            <a:ext cx="754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687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82738"/>
            <a:ext cx="609600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474960-36BC-4187-9B2B-A58612E16B89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381000" y="989013"/>
            <a:ext cx="2438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Example 3-1</a:t>
            </a:r>
            <a:r>
              <a:rPr lang="en-US" altLang="zh-TW" sz="2800">
                <a:ea typeface="新細明體" pitchFamily="18" charset="-120"/>
              </a:rPr>
              <a:t>.  The Delivery Time Data</a:t>
            </a: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2" cstate="print"/>
          <a:srcRect l="5682" r="3409"/>
          <a:stretch>
            <a:fillRect/>
          </a:stretch>
        </p:blipFill>
        <p:spPr bwMode="auto">
          <a:xfrm>
            <a:off x="2590800" y="609600"/>
            <a:ext cx="5486400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390525" y="3717925"/>
            <a:ext cx="21240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000" b="1">
                <a:solidFill>
                  <a:srgbClr val="009900"/>
                </a:solidFill>
                <a:ea typeface="新細明體" pitchFamily="18" charset="-120"/>
              </a:rPr>
              <a:t>Figure 3.4</a:t>
            </a:r>
            <a:r>
              <a:rPr lang="en-US" altLang="zh-TW" sz="2000" b="1">
                <a:ea typeface="新細明體" pitchFamily="18" charset="-120"/>
              </a:rPr>
              <a:t> </a:t>
            </a:r>
            <a:r>
              <a:rPr lang="en-US" altLang="zh-TW" sz="2000">
                <a:ea typeface="新細明體" pitchFamily="18" charset="-120"/>
              </a:rPr>
              <a:t>Scatterplot matrix for the delivery time data from Example 3.1.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29CDBE-FD32-4E02-8FFF-29C956A7A57C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1600200" y="471488"/>
            <a:ext cx="624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Example 3-1</a:t>
            </a:r>
            <a:r>
              <a:rPr lang="en-US" altLang="zh-TW" sz="2800">
                <a:ea typeface="新細明體" pitchFamily="18" charset="-120"/>
              </a:rPr>
              <a:t>  The Delivery Time Data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304800" y="54864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b="1">
                <a:solidFill>
                  <a:srgbClr val="009900"/>
                </a:solidFill>
                <a:ea typeface="新細明體" pitchFamily="18" charset="-120"/>
              </a:rPr>
              <a:t>Figure 3.5</a:t>
            </a:r>
            <a:r>
              <a:rPr lang="en-US" altLang="zh-TW" b="1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Three-dimensional scatterplot of the delivery time data from Example 3.1.</a:t>
            </a:r>
          </a:p>
        </p:txBody>
      </p:sp>
      <p:pic>
        <p:nvPicPr>
          <p:cNvPr id="2355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0866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B83740-459B-4AF1-855A-7FA9F1CE3786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304800" y="126365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Example 3-1</a:t>
            </a:r>
            <a:r>
              <a:rPr lang="en-US" altLang="zh-TW" sz="2800">
                <a:ea typeface="新細明體" pitchFamily="18" charset="-120"/>
              </a:rPr>
              <a:t>  The Delivery Time Data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33400"/>
            <a:ext cx="41640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F8D8F-1413-47FC-87D3-651133B72D49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600200" y="2286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Example 3-1</a:t>
            </a:r>
            <a:r>
              <a:rPr lang="en-US" altLang="zh-TW" sz="2800">
                <a:ea typeface="新細明體" pitchFamily="18" charset="-120"/>
              </a:rPr>
              <a:t>  The Delivery Time Data</a:t>
            </a:r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239000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724400"/>
            <a:ext cx="65532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343400"/>
            <a:ext cx="2286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173F56-915F-4098-851F-89E546DA2609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2286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Example 3-1</a:t>
            </a:r>
            <a:r>
              <a:rPr lang="en-US" altLang="zh-TW" sz="2800">
                <a:ea typeface="新細明體" pitchFamily="18" charset="-120"/>
              </a:rPr>
              <a:t>  The Delivery Time Data</a:t>
            </a:r>
          </a:p>
        </p:txBody>
      </p:sp>
      <p:pic>
        <p:nvPicPr>
          <p:cNvPr id="2663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5791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5908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963738"/>
            <a:ext cx="69342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5334000"/>
            <a:ext cx="48006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1DAB78-86F5-4C7E-BBCD-C927629416C1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381000"/>
            <a:ext cx="5524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EA056E-13D3-4283-8143-650B310FAFB1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 b="1">
                <a:ea typeface="新細明體" pitchFamily="18" charset="-120"/>
              </a:rPr>
              <a:t>MINITAB Output</a:t>
            </a:r>
          </a:p>
        </p:txBody>
      </p:sp>
      <p:pic>
        <p:nvPicPr>
          <p:cNvPr id="2867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2390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4D32C-2716-41C3-AA3A-51C4D97BF907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altLang="zh-TW" sz="3200" b="1" smtClean="0">
                <a:ea typeface="新細明體" pitchFamily="18" charset="-120"/>
              </a:rPr>
              <a:t>Example 3.2  Delivery Time Data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762000" y="914400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379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4724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429000"/>
            <a:ext cx="7620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279</Words>
  <Application>Microsoft Office PowerPoint</Application>
  <PresentationFormat>如螢幕大小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Dutch801BT-Roman</vt:lpstr>
      <vt:lpstr>Dutch801BT-Bold</vt:lpstr>
      <vt:lpstr>Dutch801BT-Italic</vt:lpstr>
      <vt:lpstr>Symbol</vt:lpstr>
      <vt:lpstr>Default Design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Example 3.2  Delivery Time Data</vt:lpstr>
      <vt:lpstr>Example 3.2 Delivery Time Data</vt:lpstr>
      <vt:lpstr>3.2.5  Inadequacy of Scatter Diagrams in Multiple Regression</vt:lpstr>
      <vt:lpstr>Illustration of the Inadequacy of Scatter Diagrams in Multiple Regression</vt:lpstr>
    </vt:vector>
  </TitlesOfParts>
  <Company>ASU/IE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3.2.3 Properties of Least-Squares Estimators</dc:title>
  <dc:creator>cborror</dc:creator>
  <cp:lastModifiedBy>Chi</cp:lastModifiedBy>
  <cp:revision>76</cp:revision>
  <cp:lastPrinted>2001-09-07T05:16:58Z</cp:lastPrinted>
  <dcterms:created xsi:type="dcterms:W3CDTF">2001-09-07T03:16:05Z</dcterms:created>
  <dcterms:modified xsi:type="dcterms:W3CDTF">2014-10-30T05:33:04Z</dcterms:modified>
</cp:coreProperties>
</file>