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305" r:id="rId2"/>
    <p:sldId id="304" r:id="rId3"/>
    <p:sldId id="306" r:id="rId4"/>
    <p:sldId id="269" r:id="rId5"/>
    <p:sldId id="344" r:id="rId6"/>
    <p:sldId id="345" r:id="rId7"/>
    <p:sldId id="346" r:id="rId8"/>
    <p:sldId id="34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4" autoAdjust="0"/>
  </p:normalViewPr>
  <p:slideViewPr>
    <p:cSldViewPr>
      <p:cViewPr varScale="1">
        <p:scale>
          <a:sx n="65" d="100"/>
          <a:sy n="65" d="100"/>
        </p:scale>
        <p:origin x="-128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zh-TW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96BD2-BCF2-40D7-AAE0-0D6679C731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4EA6C-A81F-47FE-8CDC-BDCC891BEB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7F534-5CBA-4CBD-942C-212EDCEBDB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13E446-D65A-46B5-8CED-DE20059049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50E0-589F-4666-82E2-2239758784F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1E52B-1C3C-4737-91BC-8B93550C00D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B276E-FC56-4076-BC4E-EC4193D8685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894B4-6F4B-49CB-8478-F470F98DC9A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96EA6-2737-4FAE-A3EC-634F37101E0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40947A-3FBF-4EA0-B557-BBC7379A269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7C527-30F9-4223-BB33-F5477E45AF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B8AC8-2D56-4CE3-A4B4-D45637CC02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56085-CEBD-4DC1-BF79-05EF06D0380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9A01B-E87A-4AA3-9A81-84C745681BE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Linear Regression Analysis 5E Montgomery, Peck &amp; Vining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AE81DD12-BD8E-48F6-B4C2-5A5A209A52F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5C390A-2CCB-4F68-A2F5-834F6AF02958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altLang="zh-TW" sz="3200" b="1" smtClean="0">
                <a:ea typeface="新細明體" pitchFamily="18" charset="-120"/>
              </a:rPr>
              <a:t>Example 3.3 Delivery Time Data</a:t>
            </a:r>
          </a:p>
        </p:txBody>
      </p:sp>
      <p:sp>
        <p:nvSpPr>
          <p:cNvPr id="45061" name="Line 3"/>
          <p:cNvSpPr>
            <a:spLocks noChangeShapeType="1"/>
          </p:cNvSpPr>
          <p:nvPr/>
        </p:nvSpPr>
        <p:spPr bwMode="auto">
          <a:xfrm flipV="1">
            <a:off x="762000" y="9906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7056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236C46-A2C3-408D-AB19-B87D77EE95C1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altLang="zh-TW" sz="3200" b="1" smtClean="0">
                <a:ea typeface="新細明體" pitchFamily="18" charset="-120"/>
              </a:rPr>
              <a:t>Example 3.3  Delivery Time Data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 flipV="1">
            <a:off x="762000" y="9906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608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51054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648200"/>
            <a:ext cx="5486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8" name="Text Box 10"/>
          <p:cNvSpPr txBox="1">
            <a:spLocks noChangeArrowheads="1"/>
          </p:cNvSpPr>
          <p:nvPr/>
        </p:nvSpPr>
        <p:spPr bwMode="auto">
          <a:xfrm>
            <a:off x="457200" y="3581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dirty="0">
                <a:ea typeface="新細明體" pitchFamily="18" charset="-120"/>
              </a:rPr>
              <a:t>To test 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H</a:t>
            </a:r>
            <a:r>
              <a:rPr lang="en-US" altLang="zh-TW" sz="2800" baseline="-25000" dirty="0">
                <a:solidFill>
                  <a:srgbClr val="FF0000"/>
                </a:solidFill>
                <a:ea typeface="新細明體" pitchFamily="18" charset="-120"/>
              </a:rPr>
              <a:t>0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: 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</a:t>
            </a:r>
            <a:r>
              <a:rPr lang="en-US" altLang="zh-TW" sz="2800" baseline="-25000" dirty="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1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 = </a:t>
            </a:r>
            <a:r>
              <a:rPr lang="en-US" altLang="zh-TW" sz="2800" baseline="-25000" dirty="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2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 = 0</a:t>
            </a:r>
            <a:r>
              <a:rPr lang="en-US" altLang="zh-TW" sz="2800" dirty="0">
                <a:ea typeface="新細明體" pitchFamily="18" charset="-120"/>
                <a:sym typeface="Symbol" pitchFamily="18" charset="2"/>
              </a:rPr>
              <a:t>, we calculate the F–statistic: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EFC068-331F-467B-91D5-CB387FF01D3B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altLang="zh-TW" sz="3200" b="1" smtClean="0">
                <a:ea typeface="新細明體" pitchFamily="18" charset="-120"/>
              </a:rPr>
              <a:t>Example 3.3 Delivery Time Data</a:t>
            </a:r>
          </a:p>
        </p:txBody>
      </p:sp>
      <p:sp>
        <p:nvSpPr>
          <p:cNvPr id="47109" name="Line 3"/>
          <p:cNvSpPr>
            <a:spLocks noChangeShapeType="1"/>
          </p:cNvSpPr>
          <p:nvPr/>
        </p:nvSpPr>
        <p:spPr bwMode="auto">
          <a:xfrm flipV="1">
            <a:off x="762000" y="990600"/>
            <a:ext cx="632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711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305800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3581400"/>
            <a:ext cx="845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  <a:sym typeface="Symbol" pitchFamily="18" charset="2"/>
              </a:rPr>
              <a:t>The hypotheses are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		H</a:t>
            </a:r>
            <a:r>
              <a:rPr kumimoji="0" lang="en-US" altLang="zh-TW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0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: </a:t>
            </a:r>
            <a:r>
              <a:rPr kumimoji="0" lang="en-US" altLang="zh-TW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1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 = </a:t>
            </a:r>
            <a:r>
              <a:rPr kumimoji="0" lang="en-US" altLang="zh-TW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2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 = 0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		H</a:t>
            </a:r>
            <a:r>
              <a:rPr kumimoji="0" lang="en-US" altLang="zh-TW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1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: </a:t>
            </a:r>
            <a:r>
              <a:rPr kumimoji="0" lang="en-US" altLang="zh-TW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j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  0 for at least one j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F</a:t>
            </a:r>
            <a:r>
              <a:rPr kumimoji="0" lang="en-US" altLang="zh-TW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obs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=261.24 &gt; F</a:t>
            </a:r>
            <a:r>
              <a:rPr kumimoji="0" lang="en-US" altLang="zh-TW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0.05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sym typeface="Symbol" pitchFamily="18" charset="2"/>
              </a:rPr>
              <a:t>(2,22)=3.44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kern="0" dirty="0" smtClean="0">
                <a:latin typeface="+mn-lt"/>
                <a:ea typeface="新細明體" pitchFamily="18" charset="-120"/>
                <a:sym typeface="Symbol" pitchFamily="18" charset="2"/>
              </a:rPr>
              <a:t>Reject H</a:t>
            </a:r>
            <a:r>
              <a:rPr lang="en-US" altLang="zh-TW" kern="0" baseline="-25000" dirty="0" smtClean="0">
                <a:latin typeface="+mn-lt"/>
                <a:ea typeface="新細明體" pitchFamily="18" charset="-120"/>
                <a:sym typeface="Symbol" pitchFamily="18" charset="2"/>
              </a:rPr>
              <a:t>0</a:t>
            </a:r>
            <a:r>
              <a:rPr lang="en-US" altLang="zh-TW" kern="0" dirty="0" smtClean="0">
                <a:latin typeface="+mn-lt"/>
                <a:ea typeface="新細明體" pitchFamily="18" charset="-120"/>
                <a:sym typeface="Symbol" pitchFamily="18" charset="2"/>
              </a:rPr>
              <a:t>, </a:t>
            </a:r>
            <a:r>
              <a:rPr lang="en-US" altLang="zh-TW" kern="0" dirty="0" smtClean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cases </a:t>
            </a:r>
            <a:r>
              <a:rPr lang="zh-TW" altLang="en-US" kern="0" dirty="0" smtClean="0">
                <a:latin typeface="+mn-lt"/>
                <a:ea typeface="新細明體" pitchFamily="18" charset="-120"/>
                <a:sym typeface="Symbol" pitchFamily="18" charset="2"/>
              </a:rPr>
              <a:t>與</a:t>
            </a:r>
            <a:r>
              <a:rPr lang="zh-TW" altLang="en-US" kern="0" dirty="0" smtClean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kern="0" dirty="0" smtClean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distance </a:t>
            </a:r>
            <a:r>
              <a:rPr lang="zh-TW" altLang="en-US" kern="0" dirty="0" smtClean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至少一個對</a:t>
            </a:r>
            <a:r>
              <a:rPr lang="en-US" altLang="zh-TW" kern="0" dirty="0" smtClean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time</a:t>
            </a:r>
            <a:r>
              <a:rPr lang="zh-TW" altLang="en-US" kern="0" dirty="0" smtClean="0">
                <a:solidFill>
                  <a:srgbClr val="FF0000"/>
                </a:solidFill>
                <a:latin typeface="+mn-lt"/>
                <a:ea typeface="新細明體" pitchFamily="18" charset="-120"/>
                <a:sym typeface="Symbol" pitchFamily="18" charset="2"/>
              </a:rPr>
              <a:t>的影響是顯著的</a:t>
            </a:r>
            <a:endParaRPr kumimoji="0" lang="en-US" altLang="zh-TW" b="0" i="0" u="none" strike="noStrike" kern="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新細明體" pitchFamily="18" charset="-12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F73727-A075-4581-B207-2A00548B0A45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algn="l"/>
            <a:r>
              <a:rPr lang="en-US" altLang="zh-TW" sz="3200" b="1" smtClean="0">
                <a:ea typeface="新細明體" pitchFamily="18" charset="-120"/>
              </a:rPr>
              <a:t>3.3.1 Test for Significance of Regression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Adjusted R</a:t>
            </a:r>
            <a:r>
              <a:rPr lang="en-US" altLang="zh-TW" baseline="30000" dirty="0" smtClean="0">
                <a:ea typeface="新細明體" pitchFamily="18" charset="-120"/>
                <a:sym typeface="Symbol" pitchFamily="18" charset="2"/>
              </a:rPr>
              <a:t>2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 Example</a:t>
            </a:r>
            <a:endParaRPr lang="en-US" altLang="zh-TW" baseline="30000" dirty="0" smtClean="0">
              <a:ea typeface="新細明體" pitchFamily="18" charset="-120"/>
              <a:sym typeface="Symbol" pitchFamily="18" charset="2"/>
            </a:endParaRPr>
          </a:p>
          <a:p>
            <a:pPr lvl="1"/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Say SS</a:t>
            </a:r>
            <a:r>
              <a:rPr lang="en-US" altLang="zh-TW" baseline="-25000" dirty="0" smtClean="0">
                <a:ea typeface="新細明體" pitchFamily="18" charset="-120"/>
                <a:sym typeface="Symbol" pitchFamily="18" charset="2"/>
              </a:rPr>
              <a:t>T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 = 245.00, n = 15	</a:t>
            </a:r>
          </a:p>
          <a:p>
            <a:pPr lvl="1"/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Suppose that for a model with three </a:t>
            </a:r>
            <a:r>
              <a:rPr lang="en-US" altLang="zh-TW" dirty="0" err="1" smtClean="0">
                <a:ea typeface="新細明體" pitchFamily="18" charset="-120"/>
                <a:sym typeface="Symbol" pitchFamily="18" charset="2"/>
              </a:rPr>
              <a:t>regressors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, the </a:t>
            </a:r>
            <a:r>
              <a:rPr lang="en-US" altLang="zh-TW" dirty="0" err="1" smtClean="0">
                <a:ea typeface="新細明體" pitchFamily="18" charset="-120"/>
                <a:sym typeface="Symbol" pitchFamily="18" charset="2"/>
              </a:rPr>
              <a:t>SS</a:t>
            </a:r>
            <a:r>
              <a:rPr lang="en-US" altLang="zh-TW" baseline="-25000" dirty="0" err="1" smtClean="0">
                <a:ea typeface="新細明體" pitchFamily="18" charset="-120"/>
                <a:sym typeface="Symbol" pitchFamily="18" charset="2"/>
              </a:rPr>
              <a:t>res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 = 90.00, then</a:t>
            </a:r>
          </a:p>
          <a:p>
            <a:pPr lvl="1"/>
            <a:endParaRPr lang="en-US" altLang="zh-TW" dirty="0" smtClean="0">
              <a:ea typeface="新細明體" pitchFamily="18" charset="-120"/>
              <a:sym typeface="Symbol" pitchFamily="18" charset="2"/>
            </a:endParaRPr>
          </a:p>
          <a:p>
            <a:pPr lvl="1"/>
            <a:endParaRPr lang="en-US" altLang="zh-TW" dirty="0" smtClean="0">
              <a:ea typeface="新細明體" pitchFamily="18" charset="-120"/>
              <a:sym typeface="Symbol" pitchFamily="18" charset="2"/>
            </a:endParaRPr>
          </a:p>
          <a:p>
            <a:pPr lvl="1"/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Now suppose that a fourth </a:t>
            </a:r>
            <a:r>
              <a:rPr lang="en-US" altLang="zh-TW" dirty="0" err="1" smtClean="0">
                <a:ea typeface="新細明體" pitchFamily="18" charset="-120"/>
                <a:sym typeface="Symbol" pitchFamily="18" charset="2"/>
              </a:rPr>
              <a:t>regressor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 has been added, and the </a:t>
            </a:r>
            <a:r>
              <a:rPr lang="en-US" altLang="zh-TW" dirty="0" err="1" smtClean="0">
                <a:ea typeface="新細明體" pitchFamily="18" charset="-120"/>
                <a:sym typeface="Symbol" pitchFamily="18" charset="2"/>
              </a:rPr>
              <a:t>SS</a:t>
            </a:r>
            <a:r>
              <a:rPr lang="en-US" altLang="zh-TW" baseline="-25000" dirty="0" err="1" smtClean="0">
                <a:ea typeface="新細明體" pitchFamily="18" charset="-120"/>
                <a:sym typeface="Symbol" pitchFamily="18" charset="2"/>
              </a:rPr>
              <a:t>Res</a:t>
            </a:r>
            <a:r>
              <a:rPr lang="en-US" altLang="zh-TW" dirty="0" smtClean="0">
                <a:ea typeface="新細明體" pitchFamily="18" charset="-120"/>
                <a:sym typeface="Symbol" pitchFamily="18" charset="2"/>
              </a:rPr>
              <a:t> = 88.00</a:t>
            </a:r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>
            <a:off x="838200" y="12192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49159" name="Object 5"/>
          <p:cNvGraphicFramePr>
            <a:graphicFrameLocks noChangeAspect="1"/>
          </p:cNvGraphicFramePr>
          <p:nvPr/>
        </p:nvGraphicFramePr>
        <p:xfrm>
          <a:off x="2601913" y="3581400"/>
          <a:ext cx="3178175" cy="814388"/>
        </p:xfrm>
        <a:graphic>
          <a:graphicData uri="http://schemas.openxmlformats.org/presentationml/2006/ole">
            <p:oleObj spid="_x0000_s49159" name="Equation" r:id="rId3" imgW="1485720" imgH="380880" progId="Equation.DSMT4">
              <p:embed/>
            </p:oleObj>
          </a:graphicData>
        </a:graphic>
      </p:graphicFrame>
      <p:graphicFrame>
        <p:nvGraphicFramePr>
          <p:cNvPr id="49160" name="Object 6"/>
          <p:cNvGraphicFramePr>
            <a:graphicFrameLocks noChangeAspect="1"/>
          </p:cNvGraphicFramePr>
          <p:nvPr/>
        </p:nvGraphicFramePr>
        <p:xfrm>
          <a:off x="2755900" y="5486400"/>
          <a:ext cx="3259138" cy="814388"/>
        </p:xfrm>
        <a:graphic>
          <a:graphicData uri="http://schemas.openxmlformats.org/presentationml/2006/ole">
            <p:oleObj spid="_x0000_s49160" name="Equation" r:id="rId4" imgW="1524000" imgH="38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5939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ED154E-B4A3-4710-8D3D-69A2643F9E92}" type="slidenum">
              <a:rPr lang="en-US" altLang="zh-TW"/>
              <a:pPr/>
              <a:t>5</a:t>
            </a:fld>
            <a:endParaRPr lang="en-US" altLang="zh-TW"/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6468"/>
            <a:ext cx="8637925" cy="566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614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861280-6075-4641-84F9-1DFC83147C4D}" type="slidenum">
              <a:rPr lang="en-US" altLang="zh-TW"/>
              <a:pPr/>
              <a:t>6</a:t>
            </a:fld>
            <a:endParaRPr lang="en-US" altLang="zh-TW"/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50" y="1219200"/>
            <a:ext cx="83042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624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1899CD-B616-4281-9DD7-BCA94A30289D}" type="slidenum">
              <a:rPr lang="en-US" altLang="zh-TW"/>
              <a:pPr/>
              <a:t>7</a:t>
            </a:fld>
            <a:endParaRPr lang="en-US" altLang="zh-TW"/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1066800"/>
            <a:ext cx="839628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TW">
                <a:ea typeface="新細明體" pitchFamily="18" charset="-120"/>
              </a:rPr>
              <a:t>Linear Regression Analysis 5E Montgomery, Peck &amp; Vining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601762-CEE8-40CD-B983-24B353D4749A}" type="slidenum">
              <a:rPr lang="en-US" altLang="zh-TW"/>
              <a:pPr/>
              <a:t>8</a:t>
            </a:fld>
            <a:endParaRPr lang="en-US" altLang="zh-TW"/>
          </a:p>
        </p:txBody>
      </p:sp>
      <p:pic>
        <p:nvPicPr>
          <p:cNvPr id="665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7709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132</Words>
  <Application>Microsoft Office PowerPoint</Application>
  <PresentationFormat>如螢幕大小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Default Design</vt:lpstr>
      <vt:lpstr>MathType 5.0 Equation</vt:lpstr>
      <vt:lpstr>Equation</vt:lpstr>
      <vt:lpstr>Example 3.3 Delivery Time Data</vt:lpstr>
      <vt:lpstr>Example 3.3  Delivery Time Data</vt:lpstr>
      <vt:lpstr>Example 3.3 Delivery Time Data</vt:lpstr>
      <vt:lpstr>3.3.1 Test for Significance of Regression</vt:lpstr>
      <vt:lpstr>投影片 5</vt:lpstr>
      <vt:lpstr>投影片 6</vt:lpstr>
      <vt:lpstr>投影片 7</vt:lpstr>
      <vt:lpstr>投影片 8</vt:lpstr>
    </vt:vector>
  </TitlesOfParts>
  <Company>ASU/IE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3.2.3 Properties of Least-Squares Estimators</dc:title>
  <dc:creator>cborror</dc:creator>
  <cp:lastModifiedBy>Chi</cp:lastModifiedBy>
  <cp:revision>78</cp:revision>
  <cp:lastPrinted>2001-09-07T05:16:58Z</cp:lastPrinted>
  <dcterms:created xsi:type="dcterms:W3CDTF">2001-09-07T03:16:05Z</dcterms:created>
  <dcterms:modified xsi:type="dcterms:W3CDTF">2014-11-13T05:43:45Z</dcterms:modified>
</cp:coreProperties>
</file>