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9"/>
  </p:notesMasterIdLst>
  <p:sldIdLst>
    <p:sldId id="256" r:id="rId2"/>
    <p:sldId id="285" r:id="rId3"/>
    <p:sldId id="287" r:id="rId4"/>
    <p:sldId id="286" r:id="rId5"/>
    <p:sldId id="288" r:id="rId6"/>
    <p:sldId id="289" r:id="rId7"/>
    <p:sldId id="290" r:id="rId8"/>
    <p:sldId id="291" r:id="rId9"/>
    <p:sldId id="292" r:id="rId10"/>
    <p:sldId id="293" r:id="rId11"/>
    <p:sldId id="294" r:id="rId12"/>
    <p:sldId id="295" r:id="rId13"/>
    <p:sldId id="296" r:id="rId14"/>
    <p:sldId id="297" r:id="rId15"/>
    <p:sldId id="298" r:id="rId16"/>
    <p:sldId id="299" r:id="rId17"/>
    <p:sldId id="300" r:id="rId18"/>
    <p:sldId id="301" r:id="rId19"/>
    <p:sldId id="302" r:id="rId20"/>
    <p:sldId id="305" r:id="rId21"/>
    <p:sldId id="306" r:id="rId22"/>
    <p:sldId id="307" r:id="rId23"/>
    <p:sldId id="309" r:id="rId24"/>
    <p:sldId id="308" r:id="rId25"/>
    <p:sldId id="310" r:id="rId26"/>
    <p:sldId id="311" r:id="rId27"/>
    <p:sldId id="262" r:id="rId28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淺色樣式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532" autoAdjust="0"/>
    <p:restoredTop sz="94660"/>
  </p:normalViewPr>
  <p:slideViewPr>
    <p:cSldViewPr>
      <p:cViewPr varScale="1">
        <p:scale>
          <a:sx n="106" d="100"/>
          <a:sy n="106" d="100"/>
        </p:scale>
        <p:origin x="1806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70F8F2-D394-4571-97EA-B52F02D5070C}" type="datetimeFigureOut">
              <a:rPr lang="zh-TW" altLang="en-US" smtClean="0"/>
              <a:t>2016/8/29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EF4B83-D6FA-45E6-9C5B-E6E3CB8B08B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125841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EF4B83-D6FA-45E6-9C5B-E6E3CB8B08B5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99773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14E32-BAA0-4E3C-AE3C-EC1E84E8612A}" type="datetime1">
              <a:rPr lang="zh-TW" altLang="en-US" smtClean="0"/>
              <a:t>2016/8/29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E694E-7E5C-4C16-BC06-A8A0688A6A11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FF934-719D-45D6-82C7-9F1F5F420C1D}" type="datetime1">
              <a:rPr lang="zh-TW" altLang="en-US" smtClean="0"/>
              <a:t>2016/8/29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E694E-7E5C-4C16-BC06-A8A0688A6A11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E1924-3FDE-4C90-8C4B-E49FBF40D77C}" type="datetime1">
              <a:rPr lang="zh-TW" altLang="en-US" smtClean="0"/>
              <a:t>2016/8/29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E694E-7E5C-4C16-BC06-A8A0688A6A11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8AD49-D5AE-4C25-843E-31F03847ACCC}" type="datetime1">
              <a:rPr lang="zh-TW" altLang="en-US" smtClean="0"/>
              <a:t>2016/8/29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E694E-7E5C-4C16-BC06-A8A0688A6A11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BAD16-BDF7-45A3-B0EC-3136E5137407}" type="datetime1">
              <a:rPr lang="zh-TW" altLang="en-US" smtClean="0"/>
              <a:t>2016/8/29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E694E-7E5C-4C16-BC06-A8A0688A6A11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736F0-5A2E-4E00-A84D-97A923950952}" type="datetime1">
              <a:rPr lang="zh-TW" altLang="en-US" smtClean="0"/>
              <a:t>2016/8/29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E694E-7E5C-4C16-BC06-A8A0688A6A11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3B47C-B965-439E-AF2D-D06025491D29}" type="datetime1">
              <a:rPr lang="zh-TW" altLang="en-US" smtClean="0"/>
              <a:t>2016/8/29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E694E-7E5C-4C16-BC06-A8A0688A6A11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0DD07-795C-484E-B5F3-532D8C2D90E0}" type="datetime1">
              <a:rPr lang="zh-TW" altLang="en-US" smtClean="0"/>
              <a:t>2016/8/29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E694E-7E5C-4C16-BC06-A8A0688A6A11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E1D0C-CCEB-4D5B-BF9D-ED503E491DB3}" type="datetime1">
              <a:rPr lang="zh-TW" altLang="en-US" smtClean="0"/>
              <a:t>2016/8/29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E694E-7E5C-4C16-BC06-A8A0688A6A11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C9DEB-F597-4C04-9976-0CE5AF90C0C0}" type="datetime1">
              <a:rPr lang="zh-TW" altLang="en-US" smtClean="0"/>
              <a:t>2016/8/29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E694E-7E5C-4C16-BC06-A8A0688A6A11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66C05-FD41-41CD-98D4-5CB89787303E}" type="datetime1">
              <a:rPr lang="zh-TW" altLang="en-US" smtClean="0"/>
              <a:t>2016/8/29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E694E-7E5C-4C16-BC06-A8A0688A6A11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3DAF1B12-241F-4A1C-95E5-39FC809D10FE}" type="datetime1">
              <a:rPr lang="zh-TW" altLang="en-US" smtClean="0"/>
              <a:t>2016/8/29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FC0E694E-7E5C-4C16-BC06-A8A0688A6A11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7" Type="http://schemas.openxmlformats.org/officeDocument/2006/relationships/image" Target="../media/image1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9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32.png"/><Relationship Id="rId7" Type="http://schemas.openxmlformats.org/officeDocument/2006/relationships/image" Target="../media/image2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33.png"/><Relationship Id="rId7" Type="http://schemas.openxmlformats.org/officeDocument/2006/relationships/image" Target="../media/image2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22.png"/><Relationship Id="rId7" Type="http://schemas.openxmlformats.org/officeDocument/2006/relationships/image" Target="../media/image3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9.png"/><Relationship Id="rId7" Type="http://schemas.openxmlformats.org/officeDocument/2006/relationships/image" Target="../media/image3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1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b="1" dirty="0" smtClean="0">
                <a:latin typeface="+mj-ea"/>
              </a:rPr>
              <a:t>類別資料分析</a:t>
            </a:r>
            <a:r>
              <a:rPr lang="en-US" altLang="zh-TW" sz="3200" b="1" dirty="0">
                <a:latin typeface="+mj-ea"/>
              </a:rPr>
              <a:t>(Categorical Data Analysis)</a:t>
            </a:r>
            <a:endParaRPr lang="zh-TW" altLang="en-US" sz="3200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7486600" cy="1752600"/>
          </a:xfrm>
        </p:spPr>
        <p:txBody>
          <a:bodyPr>
            <a:normAutofit/>
          </a:bodyPr>
          <a:lstStyle/>
          <a:p>
            <a:pPr lvl="0"/>
            <a:r>
              <a:rPr lang="zh-TW" altLang="en-US" b="1" dirty="0" smtClean="0">
                <a:latin typeface="+mj-ea"/>
                <a:ea typeface="+mj-ea"/>
              </a:rPr>
              <a:t>單元</a:t>
            </a:r>
            <a:r>
              <a:rPr lang="en-US" altLang="zh-TW" b="1" dirty="0" smtClean="0">
                <a:latin typeface="+mj-ea"/>
                <a:ea typeface="+mj-ea"/>
              </a:rPr>
              <a:t>:</a:t>
            </a:r>
            <a:r>
              <a:rPr lang="zh-TW" altLang="en-US" b="1" dirty="0" smtClean="0">
                <a:latin typeface="+mj-ea"/>
                <a:ea typeface="+mj-ea"/>
              </a:rPr>
              <a:t> 羅吉斯迴歸</a:t>
            </a:r>
            <a:endParaRPr lang="zh-TW" altLang="zh-TW" dirty="0">
              <a:latin typeface="+mj-ea"/>
              <a:ea typeface="+mj-ea"/>
            </a:endParaRPr>
          </a:p>
          <a:p>
            <a:endParaRPr lang="zh-TW" altLang="en-US" b="1" dirty="0">
              <a:latin typeface="+mj-ea"/>
              <a:ea typeface="+mj-ea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4860032" y="5877272"/>
            <a:ext cx="3185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 smtClean="0">
                <a:solidFill>
                  <a:srgbClr val="C00000"/>
                </a:solidFill>
              </a:rPr>
              <a:t>中華大學餐旅管理系羅琪老師</a:t>
            </a:r>
            <a:endParaRPr lang="zh-TW" altLang="en-US" b="1" dirty="0">
              <a:solidFill>
                <a:srgbClr val="C00000"/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E694E-7E5C-4C16-BC06-A8A0688A6A11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18203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rgbClr val="0070C0"/>
                </a:solidFill>
              </a:rPr>
              <a:t>估計的羅</a:t>
            </a:r>
            <a:r>
              <a:rPr lang="zh-TW" altLang="en-US" b="1" dirty="0">
                <a:solidFill>
                  <a:srgbClr val="0070C0"/>
                </a:solidFill>
              </a:rPr>
              <a:t>吉斯迴歸模式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b="1" dirty="0">
                    <a:latin typeface="微軟正黑體" panose="020B0604030504040204" pitchFamily="34" charset="-120"/>
                  </a:rPr>
                  <a:t>log(</a:t>
                </a:r>
                <a:r>
                  <a:rPr lang="zh-TW" altLang="en-US" b="1" dirty="0">
                    <a:latin typeface="微軟正黑體" panose="020B0604030504040204" pitchFamily="34" charset="-120"/>
                  </a:rPr>
                  <a:t>成功的勝算</a:t>
                </a:r>
                <a:r>
                  <a:rPr lang="en-US" altLang="zh-TW" b="1" dirty="0">
                    <a:latin typeface="微軟正黑體" panose="020B0604030504040204" pitchFamily="34" charset="-120"/>
                  </a:rPr>
                  <a:t>) </a:t>
                </a:r>
                <a:r>
                  <a:rPr lang="en-US" altLang="zh-TW" dirty="0" smtClean="0">
                    <a:latin typeface="Calibri" panose="020F0502020204030204" pitchFamily="34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logit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TW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zh-TW" kern="100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π</m:t>
                        </m:r>
                        <m:d>
                          <m:dPr>
                            <m:ctrlPr>
                              <a:rPr lang="zh-TW" altLang="zh-TW" i="1" kern="1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bar>
                              <m:barPr>
                                <m:ctrlPr>
                                  <a:rPr lang="zh-TW" altLang="en-US" i="1">
                                    <a:latin typeface="Cambria Math" panose="02040503050406030204" pitchFamily="18" charset="0"/>
                                  </a:rPr>
                                </m:ctrlPr>
                              </m:bar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TW">
                                    <a:latin typeface="Cambria Math" panose="02040503050406030204" pitchFamily="18" charset="0"/>
                                  </a:rPr>
                                  <m:t>x</m:t>
                                </m:r>
                              </m:e>
                            </m:bar>
                          </m:e>
                        </m:d>
                      </m:e>
                    </m:d>
                  </m:oMath>
                </a14:m>
                <a:r>
                  <a:rPr lang="zh-TW" altLang="en-US" b="1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的點估計為</a:t>
                </a:r>
                <a:endParaRPr lang="en-US" altLang="zh-TW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endParaRPr>
              </a:p>
              <a:p>
                <a:r>
                  <a:rPr lang="en-US" altLang="zh-TW" dirty="0" smtClean="0">
                    <a:latin typeface="Calibri" panose="020F0502020204030204" pitchFamily="34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logit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TW" altLang="zh-TW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zh-TW" altLang="en-US" i="1" smtClean="0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altLang="zh-TW" kern="100"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π</m:t>
                            </m:r>
                          </m:e>
                        </m:acc>
                        <m:d>
                          <m:dPr>
                            <m:ctrlPr>
                              <a:rPr lang="zh-TW" altLang="zh-TW" i="1" kern="1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bar>
                              <m:barPr>
                                <m:ctrlPr>
                                  <a:rPr lang="zh-TW" altLang="en-US" i="1">
                                    <a:latin typeface="Cambria Math" panose="02040503050406030204" pitchFamily="18" charset="0"/>
                                  </a:rPr>
                                </m:ctrlPr>
                              </m:bar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TW">
                                    <a:latin typeface="Cambria Math" panose="02040503050406030204" pitchFamily="18" charset="0"/>
                                  </a:rPr>
                                  <m:t>x</m:t>
                                </m:r>
                              </m:e>
                            </m:bar>
                          </m:e>
                        </m:d>
                      </m:e>
                    </m:d>
                    <m:r>
                      <a:rPr lang="en-US" altLang="zh-TW" kern="100"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zh-TW" kern="100"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log</m:t>
                    </m:r>
                    <m:r>
                      <a:rPr lang="en-US" altLang="zh-TW" kern="100"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⁡</m:t>
                    </m:r>
                    <m:d>
                      <m:dPr>
                        <m:ctrlPr>
                          <a:rPr lang="zh-TW" altLang="zh-TW" i="1" kern="1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TW" altLang="zh-TW" i="1" kern="1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acc>
                              <m:accPr>
                                <m:chr m:val="̂"/>
                                <m:ctrlPr>
                                  <a:rPr lang="zh-TW" alt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TW" kern="100"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π</m:t>
                                </m:r>
                              </m:e>
                            </m:acc>
                            <m:d>
                              <m:dPr>
                                <m:ctrlPr>
                                  <a:rPr lang="zh-TW" altLang="zh-TW" i="1" kern="10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bar>
                                  <m:barPr>
                                    <m:ctrlPr>
                                      <a:rPr lang="zh-TW" alt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bar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TW">
                                        <a:latin typeface="Cambria Math" panose="02040503050406030204" pitchFamily="18" charset="0"/>
                                      </a:rPr>
                                      <m:t>x</m:t>
                                    </m:r>
                                  </m:e>
                                </m:bar>
                              </m:e>
                            </m:d>
                          </m:num>
                          <m:den>
                            <m:r>
                              <a:rPr lang="en-US" altLang="zh-TW" kern="100"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1</m:t>
                            </m:r>
                            <m:r>
                              <a:rPr lang="en-US" altLang="zh-TW" i="1" kern="100"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acc>
                              <m:accPr>
                                <m:chr m:val="̂"/>
                                <m:ctrlPr>
                                  <a:rPr lang="zh-TW" alt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TW" kern="100"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π</m:t>
                                </m:r>
                              </m:e>
                            </m:acc>
                            <m:d>
                              <m:dPr>
                                <m:ctrlPr>
                                  <a:rPr lang="zh-TW" altLang="zh-TW" i="1" kern="10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bar>
                                  <m:barPr>
                                    <m:ctrlPr>
                                      <a:rPr lang="zh-TW" alt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bar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TW">
                                        <a:latin typeface="Cambria Math" panose="02040503050406030204" pitchFamily="18" charset="0"/>
                                      </a:rPr>
                                      <m:t>x</m:t>
                                    </m:r>
                                  </m:e>
                                </m:bar>
                              </m:e>
                            </m:d>
                          </m:den>
                        </m:f>
                      </m:e>
                    </m:d>
                    <m:r>
                      <a:rPr lang="en-US" altLang="zh-TW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altLang="zh-TW" i="1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zh-TW" altLang="en-US" i="1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𝛼</m:t>
                        </m:r>
                      </m:e>
                    </m:acc>
                    <m:r>
                      <a:rPr lang="en-US" altLang="zh-TW" smtClean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zh-TW" altLang="zh-TW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altLang="zh-TW" i="1" kern="100"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zh-TW" altLang="en-US" i="1" kern="100"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𝛽</m:t>
                            </m:r>
                          </m:e>
                        </m:acc>
                      </m:e>
                      <m:sub>
                        <m:r>
                          <a:rPr lang="en-US" altLang="zh-TW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zh-TW" altLang="zh-TW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TW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b>
                        <m:r>
                          <a:rPr lang="en-US" altLang="zh-TW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TW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zh-TW" altLang="zh-TW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altLang="zh-TW" i="1" kern="100"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zh-TW" altLang="en-US" i="1" kern="100"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𝛽</m:t>
                            </m:r>
                          </m:e>
                        </m:acc>
                      </m:e>
                      <m:sub>
                        <m:r>
                          <a:rPr lang="en-US" altLang="zh-TW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zh-TW" altLang="zh-TW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TW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b>
                        <m:r>
                          <a:rPr lang="en-US" altLang="zh-TW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TW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+⋯+</m:t>
                    </m:r>
                    <m:sSub>
                      <m:sSubPr>
                        <m:ctrlPr>
                          <a:rPr lang="zh-TW" altLang="zh-TW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altLang="zh-TW" i="1" kern="100"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zh-TW" altLang="en-US" i="1" kern="100"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𝛽</m:t>
                            </m:r>
                          </m:e>
                        </m:acc>
                      </m:e>
                      <m:sub>
                        <m:r>
                          <m:rPr>
                            <m:sty m:val="p"/>
                          </m:rPr>
                          <a:rPr lang="en-US" altLang="zh-TW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k</m:t>
                        </m:r>
                      </m:sub>
                    </m:sSub>
                    <m:sSub>
                      <m:sSubPr>
                        <m:ctrlPr>
                          <a:rPr lang="zh-TW" altLang="zh-TW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TW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TW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k</m:t>
                        </m:r>
                      </m:sub>
                    </m:sSub>
                  </m:oMath>
                </a14:m>
                <a:endParaRPr lang="en-US" altLang="zh-TW" dirty="0" smtClean="0"/>
              </a:p>
              <a:p>
                <a:endParaRPr lang="en-US" altLang="zh-TW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endParaRPr>
              </a:p>
              <a:p>
                <a:r>
                  <a:rPr lang="zh-TW" altLang="en-US" b="1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成功</a:t>
                </a:r>
                <a:r>
                  <a:rPr lang="zh-TW" altLang="en-US" b="1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的機率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π</m:t>
                    </m:r>
                    <m:d>
                      <m:dPr>
                        <m:ctrlPr>
                          <a:rPr lang="zh-TW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bar>
                          <m:barPr>
                            <m:ctrlPr>
                              <a:rPr lang="zh-TW" altLang="en-US" i="1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m:rPr>
                                <m:sty m:val="p"/>
                              </m:rPr>
                              <a:rPr lang="en-US" altLang="zh-TW">
                                <a:latin typeface="Cambria Math" panose="02040503050406030204" pitchFamily="18" charset="0"/>
                              </a:rPr>
                              <m:t>x</m:t>
                            </m:r>
                          </m:e>
                        </m:bar>
                      </m:e>
                    </m:d>
                  </m:oMath>
                </a14:m>
                <a:r>
                  <a:rPr lang="zh-TW" altLang="en-US" b="1" dirty="0">
                    <a:latin typeface="微軟正黑體" panose="020B0604030504040204" pitchFamily="34" charset="-120"/>
                    <a:cs typeface="Times New Roman" panose="02020603050405020304" pitchFamily="18" charset="0"/>
                  </a:rPr>
                  <a:t>的點估計</a:t>
                </a:r>
                <a:r>
                  <a:rPr lang="zh-TW" altLang="en-US" b="1" dirty="0" smtClean="0">
                    <a:latin typeface="微軟正黑體" panose="020B0604030504040204" pitchFamily="34" charset="-120"/>
                    <a:cs typeface="Times New Roman" panose="02020603050405020304" pitchFamily="18" charset="0"/>
                  </a:rPr>
                  <a:t>為</a:t>
                </a:r>
                <a:endParaRPr lang="en-US" altLang="zh-TW" i="1" kern="100" dirty="0" smtClean="0">
                  <a:latin typeface="Cambria Math" panose="02040503050406030204" pitchFamily="18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zh-TW" i="1" kern="100" smtClean="0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altLang="zh-TW" kern="100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π</m:t>
                        </m:r>
                      </m:e>
                    </m:acc>
                    <m:d>
                      <m:dPr>
                        <m:ctrlPr>
                          <a:rPr lang="zh-TW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bar>
                          <m:barPr>
                            <m:ctrlPr>
                              <a:rPr lang="zh-TW" altLang="en-US" i="1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m:rPr>
                                <m:sty m:val="p"/>
                              </m:rPr>
                              <a:rPr lang="en-US" altLang="zh-TW">
                                <a:latin typeface="Cambria Math" panose="02040503050406030204" pitchFamily="18" charset="0"/>
                              </a:rPr>
                              <m:t>x</m:t>
                            </m:r>
                          </m:e>
                        </m:bar>
                      </m:e>
                    </m:d>
                    <m:r>
                      <a:rPr lang="en-US" altLang="zh-TW" kern="100"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zh-TW" altLang="zh-TW" i="1" kern="1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zh-TW" altLang="zh-TW" i="1" kern="1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zh-TW" kern="100"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e</m:t>
                            </m:r>
                          </m:e>
                          <m:sup>
                            <m:acc>
                              <m:accPr>
                                <m:chr m:val="̂"/>
                                <m:ctrlPr>
                                  <a:rPr lang="en-US" altLang="zh-TW" i="1" kern="100" smtClean="0"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zh-TW" altLang="en-US" i="1" kern="100" smtClean="0"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𝛼</m:t>
                                </m:r>
                              </m:e>
                            </m:acc>
                            <m:r>
                              <a:rPr lang="en-US" altLang="zh-TW"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zh-TW" altLang="zh-TW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̂"/>
                                    <m:ctrlPr>
                                      <a:rPr lang="zh-TW" altLang="en-US" i="1" kern="100" smtClean="0">
                                        <a:latin typeface="Cambria Math" panose="02040503050406030204" pitchFamily="18" charset="0"/>
                                        <a:ea typeface="SimSun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zh-TW" altLang="en-US" i="1" kern="100" smtClean="0">
                                        <a:latin typeface="Cambria Math" panose="02040503050406030204" pitchFamily="18" charset="0"/>
                                        <a:ea typeface="SimSun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𝛽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altLang="zh-TW"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zh-TW" altLang="zh-TW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TW"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x</m:t>
                                </m:r>
                              </m:e>
                              <m:sub>
                                <m:r>
                                  <a:rPr lang="en-US" altLang="zh-TW"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altLang="zh-TW"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zh-TW" altLang="zh-TW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altLang="zh-TW" i="1" kern="100">
                                        <a:latin typeface="Cambria Math" panose="02040503050406030204" pitchFamily="18" charset="0"/>
                                        <a:ea typeface="SimSun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zh-TW" altLang="en-US" i="1" kern="100">
                                        <a:latin typeface="Cambria Math" panose="02040503050406030204" pitchFamily="18" charset="0"/>
                                        <a:ea typeface="SimSun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𝛽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altLang="zh-TW"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zh-TW" altLang="zh-TW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TW"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x</m:t>
                                </m:r>
                              </m:e>
                              <m:sub>
                                <m:r>
                                  <a:rPr lang="en-US" altLang="zh-TW"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altLang="zh-TW"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+⋯+</m:t>
                            </m:r>
                            <m:sSub>
                              <m:sSubPr>
                                <m:ctrlPr>
                                  <a:rPr lang="zh-TW" altLang="zh-TW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altLang="zh-TW" i="1" kern="100">
                                        <a:latin typeface="Cambria Math" panose="02040503050406030204" pitchFamily="18" charset="0"/>
                                        <a:ea typeface="SimSun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zh-TW" altLang="en-US" i="1" kern="100">
                                        <a:latin typeface="Cambria Math" panose="02040503050406030204" pitchFamily="18" charset="0"/>
                                        <a:ea typeface="SimSun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𝛽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altLang="zh-TW"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k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zh-TW" altLang="zh-TW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TW"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x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altLang="zh-TW"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k</m:t>
                                </m:r>
                              </m:sub>
                            </m:sSub>
                          </m:sup>
                        </m:sSup>
                      </m:num>
                      <m:den>
                        <m:r>
                          <a:rPr lang="en-US" altLang="zh-TW" kern="100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1+</m:t>
                        </m:r>
                        <m:sSup>
                          <m:sSupPr>
                            <m:ctrlPr>
                              <a:rPr lang="zh-TW" altLang="zh-TW" i="1" kern="1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zh-TW" kern="100"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e</m:t>
                            </m:r>
                          </m:e>
                          <m:sup>
                            <m:acc>
                              <m:accPr>
                                <m:chr m:val="̂"/>
                                <m:ctrlPr>
                                  <a:rPr lang="en-US" altLang="zh-TW" i="1" kern="100" smtClean="0"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zh-TW" altLang="en-US" i="1" kern="100" smtClean="0"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𝛼</m:t>
                                </m:r>
                              </m:e>
                            </m:acc>
                            <m:r>
                              <a:rPr lang="en-US" altLang="zh-TW"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zh-TW" altLang="zh-TW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altLang="zh-TW" i="1" kern="100">
                                        <a:latin typeface="Cambria Math" panose="02040503050406030204" pitchFamily="18" charset="0"/>
                                        <a:ea typeface="SimSun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zh-TW" altLang="en-US" i="1" kern="100">
                                        <a:latin typeface="Cambria Math" panose="02040503050406030204" pitchFamily="18" charset="0"/>
                                        <a:ea typeface="SimSun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𝛽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altLang="zh-TW"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zh-TW" altLang="zh-TW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TW"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x</m:t>
                                </m:r>
                              </m:e>
                              <m:sub>
                                <m:r>
                                  <a:rPr lang="en-US" altLang="zh-TW"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altLang="zh-TW"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zh-TW" altLang="zh-TW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altLang="zh-TW" i="1" kern="100">
                                        <a:latin typeface="Cambria Math" panose="02040503050406030204" pitchFamily="18" charset="0"/>
                                        <a:ea typeface="SimSun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zh-TW" altLang="en-US" i="1" kern="100">
                                        <a:latin typeface="Cambria Math" panose="02040503050406030204" pitchFamily="18" charset="0"/>
                                        <a:ea typeface="SimSun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𝛽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altLang="zh-TW"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zh-TW" altLang="zh-TW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TW"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x</m:t>
                                </m:r>
                              </m:e>
                              <m:sub>
                                <m:r>
                                  <a:rPr lang="en-US" altLang="zh-TW"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altLang="zh-TW"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+⋯+</m:t>
                            </m:r>
                            <m:sSub>
                              <m:sSubPr>
                                <m:ctrlPr>
                                  <a:rPr lang="zh-TW" altLang="zh-TW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altLang="zh-TW" i="1" kern="100">
                                        <a:latin typeface="Cambria Math" panose="02040503050406030204" pitchFamily="18" charset="0"/>
                                        <a:ea typeface="SimSun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zh-TW" altLang="en-US" i="1" kern="100">
                                        <a:latin typeface="Cambria Math" panose="02040503050406030204" pitchFamily="18" charset="0"/>
                                        <a:ea typeface="SimSun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𝛽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altLang="zh-TW"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k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zh-TW" altLang="zh-TW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TW"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x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altLang="zh-TW"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k</m:t>
                                </m:r>
                              </m:sub>
                            </m:sSub>
                          </m:sup>
                        </m:sSup>
                      </m:den>
                    </m:f>
                  </m:oMath>
                </a14:m>
                <a:endParaRPr lang="en-US" altLang="zh-TW" dirty="0" smtClean="0"/>
              </a:p>
              <a:p>
                <a:endParaRPr lang="en-US" altLang="zh-TW" dirty="0" smtClean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E694E-7E5C-4C16-BC06-A8A0688A6A11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160912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rgbClr val="0070C0"/>
                </a:solidFill>
              </a:rPr>
              <a:t>馬掌螃蟹</a:t>
            </a:r>
            <a:r>
              <a:rPr lang="en-US" altLang="zh-TW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(horseshoe crab)</a:t>
            </a:r>
            <a:r>
              <a:rPr lang="zh-TW" altLang="en-US" b="1" dirty="0" smtClean="0">
                <a:solidFill>
                  <a:srgbClr val="0070C0"/>
                </a:solidFill>
              </a:rPr>
              <a:t>範例</a:t>
            </a:r>
            <a:endParaRPr lang="zh-TW" altLang="en-US" b="1" dirty="0">
              <a:solidFill>
                <a:srgbClr val="0070C0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E694E-7E5C-4C16-BC06-A8A0688A6A11}" type="slidenum">
              <a:rPr lang="zh-TW" altLang="en-US" smtClean="0"/>
              <a:t>11</a:t>
            </a:fld>
            <a:endParaRPr lang="zh-TW" altLang="en-US"/>
          </a:p>
        </p:txBody>
      </p:sp>
      <p:sp>
        <p:nvSpPr>
          <p:cNvPr id="7" name="內容版面配置區 2"/>
          <p:cNvSpPr txBox="1">
            <a:spLocks/>
          </p:cNvSpPr>
          <p:nvPr/>
        </p:nvSpPr>
        <p:spPr>
          <a:xfrm>
            <a:off x="457200" y="1600200"/>
            <a:ext cx="5338936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2800" b="1" dirty="0" smtClean="0"/>
              <a:t>研究有哪些因素會影響母螃蟹是否有其他公螃蟹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(satellites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跟班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800" b="1" dirty="0" smtClean="0"/>
              <a:t>居住在她附近</a:t>
            </a:r>
            <a:endParaRPr lang="en-US" altLang="zh-TW" sz="2800" b="1" dirty="0" smtClean="0"/>
          </a:p>
          <a:p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Y-</a:t>
            </a:r>
            <a:r>
              <a:rPr lang="zh-TW" altLang="en-US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是否有跟班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(1-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是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,0-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否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C-</a:t>
            </a:r>
            <a:r>
              <a:rPr lang="zh-TW" altLang="en-US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顏色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(1-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淺米金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,2-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米金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, 3-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焦糖灰棕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, 4-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深焦糖色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S-</a:t>
            </a:r>
            <a:r>
              <a:rPr lang="zh-TW" altLang="en-US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脊柱狀況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(1-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兩個都好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, 2-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一個斷或破損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, 3-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兩個</a:t>
            </a:r>
            <a:r>
              <a:rPr lang="zh-TW" altLang="en-US" sz="2800" b="1" dirty="0">
                <a:latin typeface="微軟正黑體" panose="020B0604030504040204" pitchFamily="34" charset="-120"/>
              </a:rPr>
              <a:t>斷或破損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W-</a:t>
            </a:r>
            <a:r>
              <a:rPr lang="zh-TW" altLang="en-US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甲殼寬度</a:t>
            </a:r>
            <a:endParaRPr lang="en-US" altLang="zh-TW" sz="2800" b="1" dirty="0" smtClean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2800" b="1" dirty="0" err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Wt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重量</a:t>
            </a:r>
            <a:endParaRPr lang="en-US" altLang="zh-TW" sz="2800" b="1" dirty="0" smtClean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511527" y="2153318"/>
            <a:ext cx="3429000" cy="2571750"/>
          </a:xfrm>
          <a:prstGeom prst="rect">
            <a:avLst/>
          </a:prstGeom>
        </p:spPr>
      </p:pic>
      <p:sp>
        <p:nvSpPr>
          <p:cNvPr id="10" name="文字方塊 9"/>
          <p:cNvSpPr txBox="1"/>
          <p:nvPr/>
        </p:nvSpPr>
        <p:spPr>
          <a:xfrm>
            <a:off x="6029225" y="5805264"/>
            <a:ext cx="23936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樣本數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n=173</a:t>
            </a:r>
            <a:endParaRPr lang="zh-TW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170471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rgbClr val="0070C0"/>
                </a:solidFill>
              </a:rPr>
              <a:t>馬掌螃蟹</a:t>
            </a:r>
            <a:r>
              <a:rPr lang="en-US" altLang="zh-TW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(horseshoe crab)</a:t>
            </a:r>
            <a:r>
              <a:rPr lang="zh-TW" altLang="en-US" b="1" dirty="0" smtClean="0">
                <a:solidFill>
                  <a:srgbClr val="0070C0"/>
                </a:solidFill>
              </a:rPr>
              <a:t>範例</a:t>
            </a:r>
            <a:endParaRPr lang="zh-TW" altLang="en-US" b="1" dirty="0">
              <a:solidFill>
                <a:srgbClr val="0070C0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E694E-7E5C-4C16-BC06-A8A0688A6A11}" type="slidenum">
              <a:rPr lang="zh-TW" altLang="en-US" smtClean="0"/>
              <a:t>12</a:t>
            </a:fld>
            <a:endParaRPr lang="zh-TW" altLang="en-US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511527" y="2153318"/>
            <a:ext cx="3429000" cy="2571750"/>
          </a:xfrm>
          <a:prstGeom prst="rect">
            <a:avLst/>
          </a:prstGeom>
        </p:spPr>
      </p:pic>
      <p:sp>
        <p:nvSpPr>
          <p:cNvPr id="10" name="文字方塊 9"/>
          <p:cNvSpPr txBox="1"/>
          <p:nvPr/>
        </p:nvSpPr>
        <p:spPr>
          <a:xfrm>
            <a:off x="6029225" y="5805264"/>
            <a:ext cx="23936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樣本數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n=173</a:t>
            </a:r>
            <a:endParaRPr lang="zh-TW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1724693"/>
            <a:ext cx="5070552" cy="4727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876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605764"/>
            <a:ext cx="8707721" cy="1856978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rgbClr val="0070C0"/>
                </a:solidFill>
              </a:rPr>
              <a:t>馬掌螃蟹</a:t>
            </a:r>
            <a:r>
              <a:rPr lang="en-US" altLang="zh-TW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(horseshoe crab)</a:t>
            </a:r>
            <a:r>
              <a:rPr lang="zh-TW" altLang="en-US" b="1" dirty="0" smtClean="0">
                <a:solidFill>
                  <a:srgbClr val="0070C0"/>
                </a:solidFill>
              </a:rPr>
              <a:t>範例</a:t>
            </a:r>
            <a:endParaRPr lang="zh-TW" altLang="en-US" b="1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3573016"/>
                <a:ext cx="8229600" cy="2903984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zh-TW" altLang="zh-TW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altLang="zh-TW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α</m:t>
                        </m:r>
                      </m:e>
                    </m:acc>
                    <m:r>
                      <a:rPr lang="en-US" altLang="zh-TW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zh-TW" i="1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altLang="zh-TW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12.351</m:t>
                    </m:r>
                    <m:r>
                      <a:rPr lang="en-US" altLang="zh-TW" b="0" i="0" smtClean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altLang="zh-TW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  </m:t>
                    </m:r>
                    <m:acc>
                      <m:accPr>
                        <m:chr m:val="̂"/>
                        <m:ctrlPr>
                          <a:rPr lang="zh-TW" altLang="zh-TW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altLang="zh-TW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β</m:t>
                        </m:r>
                      </m:e>
                    </m:acc>
                    <m:r>
                      <a:rPr lang="en-US" altLang="zh-TW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=0.497</m:t>
                    </m:r>
                  </m:oMath>
                </a14:m>
                <a:endParaRPr lang="en-US" altLang="zh-TW" dirty="0" smtClean="0">
                  <a:effectLst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  <a:p>
                <a:r>
                  <a:rPr lang="en-US" altLang="zh-TW" dirty="0">
                    <a:latin typeface="Calibri" panose="020F0502020204030204" pitchFamily="34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logit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TW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zh-TW" alt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altLang="zh-TW" kern="100"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π</m:t>
                            </m:r>
                          </m:e>
                        </m:acc>
                        <m:d>
                          <m:dPr>
                            <m:ctrlPr>
                              <a:rPr lang="zh-TW" altLang="zh-TW" i="1" kern="1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b="0" i="1" kern="10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  <m:r>
                      <a:rPr lang="en-US" altLang="zh-TW" kern="100"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lang="en-US" altLang="zh-TW" i="1" kern="100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TW" kern="100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zh-TW" altLang="zh-TW" i="1" kern="1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zh-TW" altLang="zh-TW" i="1" kern="10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acc>
                                  <m:accPr>
                                    <m:chr m:val="̂"/>
                                    <m:ctrlPr>
                                      <a:rPr lang="zh-TW" alt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TW" kern="100">
                                        <a:latin typeface="Cambria Math" panose="02040503050406030204" pitchFamily="18" charset="0"/>
                                        <a:ea typeface="SimSun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π</m:t>
                                    </m:r>
                                  </m:e>
                                </m:acc>
                                <m:d>
                                  <m:dPr>
                                    <m:ctrlPr>
                                      <a:rPr lang="zh-TW" altLang="zh-TW" i="1" kern="10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TW" b="0" i="1" kern="10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</m:num>
                              <m:den>
                                <m:r>
                                  <a:rPr lang="en-US" altLang="zh-TW" kern="100"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  <m:r>
                                  <a:rPr lang="en-US" altLang="zh-TW" i="1" kern="100"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acc>
                                  <m:accPr>
                                    <m:chr m:val="̂"/>
                                    <m:ctrlPr>
                                      <a:rPr lang="zh-TW" alt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TW" kern="100">
                                        <a:latin typeface="Cambria Math" panose="02040503050406030204" pitchFamily="18" charset="0"/>
                                        <a:ea typeface="SimSun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π</m:t>
                                    </m:r>
                                  </m:e>
                                </m:acc>
                                <m:d>
                                  <m:dPr>
                                    <m:ctrlPr>
                                      <a:rPr lang="zh-TW" altLang="zh-TW" i="1" kern="10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TW" b="0" i="1" kern="10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</m:den>
                            </m:f>
                          </m:e>
                        </m:d>
                      </m:e>
                    </m:func>
                    <m:r>
                      <a:rPr lang="en-US" altLang="zh-TW"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zh-TW" b="0" i="0" smtClean="0"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−12.351</m:t>
                    </m:r>
                    <m:r>
                      <a:rPr lang="en-US" altLang="zh-TW"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0.497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endParaRPr lang="en-US" altLang="zh-TW" b="0" dirty="0" smtClean="0">
                  <a:latin typeface="Calibri" panose="020F0502020204030204" pitchFamily="34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zh-TW" altLang="zh-TW" i="1" kern="1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altLang="zh-TW" kern="10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π</m:t>
                        </m:r>
                      </m:e>
                    </m:acc>
                  </m:oMath>
                </a14:m>
                <a:r>
                  <a:rPr lang="en-US" altLang="zh-TW" kern="100" dirty="0">
                    <a:effectLst/>
                    <a:latin typeface="Calibri" panose="020F0502020204030204" pitchFamily="34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(x)</a:t>
                </a:r>
                <a14:m>
                  <m:oMath xmlns:m="http://schemas.openxmlformats.org/officeDocument/2006/math">
                    <m:r>
                      <a:rPr lang="en-US" altLang="zh-TW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zh-TW" altLang="zh-TW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zh-TW" altLang="zh-TW" i="1" kern="10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zh-TW" kern="10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e</m:t>
                            </m:r>
                          </m:e>
                          <m:sup>
                            <m:r>
                              <a:rPr lang="en-US" altLang="zh-TW" b="0" i="0" kern="100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altLang="zh-TW" kern="10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12.351+0.497</m:t>
                            </m:r>
                            <m:r>
                              <m:rPr>
                                <m:sty m:val="p"/>
                              </m:rPr>
                              <a:rPr lang="en-US" altLang="zh-TW" kern="10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x</m:t>
                            </m:r>
                          </m:sup>
                        </m:sSup>
                      </m:num>
                      <m:den>
                        <m:r>
                          <a:rPr lang="en-US" altLang="zh-TW" kern="10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1+</m:t>
                        </m:r>
                        <m:sSup>
                          <m:sSupPr>
                            <m:ctrlPr>
                              <a:rPr lang="zh-TW" altLang="zh-TW" i="1" kern="10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zh-TW" kern="10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e</m:t>
                            </m:r>
                          </m:e>
                          <m:sup>
                            <m:r>
                              <a:rPr lang="en-US" altLang="zh-TW" i="1" kern="10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altLang="zh-TW" kern="10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12.351+0.497</m:t>
                            </m:r>
                            <m:r>
                              <m:rPr>
                                <m:sty m:val="p"/>
                              </m:rPr>
                              <a:rPr lang="en-US" altLang="zh-TW" kern="10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x</m:t>
                            </m:r>
                          </m:sup>
                        </m:sSup>
                      </m:den>
                    </m:f>
                  </m:oMath>
                </a14:m>
                <a:endParaRPr lang="zh-TW" altLang="zh-TW" kern="100" dirty="0">
                  <a:effectLst/>
                  <a:latin typeface="Calibri" panose="020F0502020204030204" pitchFamily="34" charset="0"/>
                  <a:ea typeface="新細明體" panose="02020500000000000000" pitchFamily="18" charset="-12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zh-TW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altLang="zh-TW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β</m:t>
                        </m:r>
                      </m:e>
                    </m:acc>
                    <m:r>
                      <a:rPr lang="en-US" altLang="zh-TW"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=0.497</m:t>
                    </m:r>
                  </m:oMath>
                </a14:m>
                <a:r>
                  <a:rPr lang="en-US" altLang="zh-TW" dirty="0">
                    <a:ea typeface="SimSun" panose="02010600030101010101" pitchFamily="2" charset="-122"/>
                    <a:cs typeface="Times New Roman" panose="02020603050405020304" pitchFamily="18" charset="0"/>
                  </a:rPr>
                  <a:t>&gt;0</a:t>
                </a:r>
                <a:r>
                  <a:rPr lang="zh-TW" altLang="en-US" dirty="0" smtClean="0">
                    <a:ea typeface="SimSun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zh-TW" altLang="en-US" b="1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代表有跟班的機率會隨甲殼寬度的增加而增加</a:t>
                </a:r>
                <a:endParaRPr lang="zh-TW" altLang="en-US" b="1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3573016"/>
                <a:ext cx="8229600" cy="2903984"/>
              </a:xfrm>
              <a:blipFill rotWithShape="0">
                <a:blip r:embed="rId3"/>
                <a:stretch>
                  <a:fillRect l="-667" r="-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E694E-7E5C-4C16-BC06-A8A0688A6A11}" type="slidenum">
              <a:rPr lang="zh-TW" altLang="en-US" smtClean="0"/>
              <a:t>13</a:t>
            </a:fld>
            <a:endParaRPr lang="zh-TW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矩形 8"/>
              <p:cNvSpPr/>
              <p:nvPr/>
            </p:nvSpPr>
            <p:spPr>
              <a:xfrm>
                <a:off x="1868661" y="2505869"/>
                <a:ext cx="471091" cy="2873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zh-TW" altLang="en-US" sz="1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l-GR" altLang="zh-TW" sz="1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β</m:t>
                          </m:r>
                        </m:e>
                      </m:acc>
                      <m:r>
                        <a:rPr lang="en-US" altLang="zh-TW" sz="12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zh-TW" altLang="en-US" sz="1200" dirty="0"/>
              </a:p>
            </p:txBody>
          </p:sp>
        </mc:Choice>
        <mc:Fallback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8661" y="2505869"/>
                <a:ext cx="471091" cy="287323"/>
              </a:xfrm>
              <a:prstGeom prst="rect">
                <a:avLst/>
              </a:prstGeom>
              <a:blipFill rotWithShape="0">
                <a:blip r:embed="rId4"/>
                <a:stretch>
                  <a:fillRect b="-851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矩形 10"/>
              <p:cNvSpPr/>
              <p:nvPr/>
            </p:nvSpPr>
            <p:spPr>
              <a:xfrm>
                <a:off x="1754405" y="2791961"/>
                <a:ext cx="474296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zh-TW" altLang="en-US" sz="1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l-GR" altLang="zh-TW" sz="1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α</m:t>
                          </m:r>
                        </m:e>
                      </m:acc>
                      <m:r>
                        <a:rPr lang="en-US" altLang="zh-TW" sz="12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zh-TW" altLang="en-US" sz="1200" dirty="0"/>
              </a:p>
            </p:txBody>
          </p:sp>
        </mc:Choice>
        <mc:Fallback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4405" y="2791961"/>
                <a:ext cx="474296" cy="276999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853717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rgbClr val="0070C0"/>
                </a:solidFill>
              </a:rPr>
              <a:t>馬掌螃蟹</a:t>
            </a:r>
            <a:r>
              <a:rPr lang="en-US" altLang="zh-TW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(horseshoe crab)</a:t>
            </a:r>
            <a:r>
              <a:rPr lang="zh-TW" altLang="en-US" b="1" dirty="0" smtClean="0">
                <a:solidFill>
                  <a:srgbClr val="0070C0"/>
                </a:solidFill>
              </a:rPr>
              <a:t>範例</a:t>
            </a:r>
            <a:endParaRPr lang="zh-TW" altLang="en-US" b="1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28800"/>
                <a:ext cx="8229600" cy="4848200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zh-TW" altLang="zh-TW" i="1" kern="1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altLang="zh-TW" kern="10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π</m:t>
                        </m:r>
                      </m:e>
                    </m:acc>
                  </m:oMath>
                </a14:m>
                <a:r>
                  <a:rPr lang="en-US" altLang="zh-TW" kern="100" dirty="0">
                    <a:effectLst/>
                    <a:latin typeface="Calibri" panose="020F0502020204030204" pitchFamily="34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(x)</a:t>
                </a:r>
                <a14:m>
                  <m:oMath xmlns:m="http://schemas.openxmlformats.org/officeDocument/2006/math">
                    <m:r>
                      <a:rPr lang="en-US" altLang="zh-TW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zh-TW" altLang="zh-TW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zh-TW" altLang="zh-TW" i="1" kern="10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zh-TW" kern="10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e</m:t>
                            </m:r>
                          </m:e>
                          <m:sup>
                            <m:r>
                              <a:rPr lang="en-US" altLang="zh-TW" b="0" i="0" kern="100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altLang="zh-TW" kern="10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12.351+0.497</m:t>
                            </m:r>
                            <m:r>
                              <m:rPr>
                                <m:sty m:val="p"/>
                              </m:rPr>
                              <a:rPr lang="en-US" altLang="zh-TW" kern="10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x</m:t>
                            </m:r>
                          </m:sup>
                        </m:sSup>
                      </m:num>
                      <m:den>
                        <m:r>
                          <a:rPr lang="en-US" altLang="zh-TW" kern="10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1+</m:t>
                        </m:r>
                        <m:sSup>
                          <m:sSupPr>
                            <m:ctrlPr>
                              <a:rPr lang="zh-TW" altLang="zh-TW" i="1" kern="10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zh-TW" kern="10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e</m:t>
                            </m:r>
                          </m:e>
                          <m:sup>
                            <m:r>
                              <a:rPr lang="en-US" altLang="zh-TW" i="1" kern="10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altLang="zh-TW" kern="10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12.351+0.497</m:t>
                            </m:r>
                            <m:r>
                              <m:rPr>
                                <m:sty m:val="p"/>
                              </m:rPr>
                              <a:rPr lang="en-US" altLang="zh-TW" kern="10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x</m:t>
                            </m:r>
                          </m:sup>
                        </m:sSup>
                      </m:den>
                    </m:f>
                  </m:oMath>
                </a14:m>
                <a:endParaRPr lang="zh-TW" altLang="zh-TW" kern="100" dirty="0">
                  <a:effectLst/>
                  <a:latin typeface="Calibri" panose="020F0502020204030204" pitchFamily="34" charset="0"/>
                  <a:ea typeface="新細明體" panose="02020500000000000000" pitchFamily="18" charset="-120"/>
                  <a:cs typeface="Times New Roman" panose="02020603050405020304" pitchFamily="18" charset="0"/>
                </a:endParaRPr>
              </a:p>
              <a:p>
                <a:r>
                  <a:rPr lang="en-US" altLang="zh-TW" dirty="0" smtClean="0"/>
                  <a:t>min(x</a:t>
                </a:r>
                <a:r>
                  <a:rPr lang="en-US" altLang="zh-TW" dirty="0"/>
                  <a:t>)</a:t>
                </a:r>
                <a14:m>
                  <m:oMath xmlns:m="http://schemas.openxmlformats.org/officeDocument/2006/math">
                    <m:r>
                      <a:rPr lang="en-US" altLang="zh-TW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>
                        <a:latin typeface="Cambria Math" panose="02040503050406030204" pitchFamily="18" charset="0"/>
                      </a:rPr>
                      <m:t>21</m:t>
                    </m:r>
                    <m:r>
                      <m:rPr>
                        <m:sty m:val="p"/>
                      </m:rPr>
                      <a:rPr lang="en-US" altLang="zh-TW">
                        <a:latin typeface="Cambria Math" panose="02040503050406030204" pitchFamily="18" charset="0"/>
                      </a:rPr>
                      <m:t>cm</m:t>
                    </m:r>
                    <m:r>
                      <a:rPr lang="en-US" altLang="zh-TW" b="0" i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TW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̂"/>
                        <m:ctrlPr>
                          <a:rPr lang="zh-TW" altLang="zh-TW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altLang="zh-TW">
                            <a:latin typeface="Cambria Math" panose="02040503050406030204" pitchFamily="18" charset="0"/>
                          </a:rPr>
                          <m:t>π</m:t>
                        </m:r>
                      </m:e>
                    </m:acc>
                    <m:d>
                      <m:dPr>
                        <m:ctrlPr>
                          <a:rPr lang="zh-TW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>
                            <a:latin typeface="Cambria Math" panose="02040503050406030204" pitchFamily="18" charset="0"/>
                          </a:rPr>
                          <m:t>21</m:t>
                        </m:r>
                      </m:e>
                    </m:d>
                    <m:r>
                      <a:rPr lang="en-US" altLang="zh-TW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zh-TW" altLang="zh-TW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zh-TW" altLang="zh-TW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zh-TW">
                                <a:latin typeface="Cambria Math" panose="02040503050406030204" pitchFamily="18" charset="0"/>
                              </a:rPr>
                              <m:t>e</m:t>
                            </m:r>
                          </m:e>
                          <m:sup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zh-TW">
                                <a:latin typeface="Cambria Math" panose="02040503050406030204" pitchFamily="18" charset="0"/>
                              </a:rPr>
                              <m:t>12.351+0.497</m:t>
                            </m:r>
                            <m:d>
                              <m:dPr>
                                <m:ctrlPr>
                                  <a:rPr lang="zh-TW" altLang="zh-TW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TW">
                                    <a:latin typeface="Cambria Math" panose="02040503050406030204" pitchFamily="18" charset="0"/>
                                  </a:rPr>
                                  <m:t>21</m:t>
                                </m:r>
                              </m:e>
                            </m:d>
                          </m:sup>
                        </m:sSup>
                      </m:num>
                      <m:den>
                        <m:r>
                          <a:rPr lang="en-US" altLang="zh-TW">
                            <a:latin typeface="Cambria Math" panose="02040503050406030204" pitchFamily="18" charset="0"/>
                          </a:rPr>
                          <m:t>1+</m:t>
                        </m:r>
                        <m:sSup>
                          <m:sSupPr>
                            <m:ctrlPr>
                              <a:rPr lang="zh-TW" altLang="zh-TW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zh-TW">
                                <a:latin typeface="Cambria Math" panose="02040503050406030204" pitchFamily="18" charset="0"/>
                              </a:rPr>
                              <m:t>e</m:t>
                            </m:r>
                          </m:e>
                          <m:sup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zh-TW">
                                <a:latin typeface="Cambria Math" panose="02040503050406030204" pitchFamily="18" charset="0"/>
                              </a:rPr>
                              <m:t>12.351+0.497</m:t>
                            </m:r>
                            <m:d>
                              <m:dPr>
                                <m:ctrlPr>
                                  <a:rPr lang="zh-TW" altLang="zh-TW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TW">
                                    <a:latin typeface="Cambria Math" panose="02040503050406030204" pitchFamily="18" charset="0"/>
                                  </a:rPr>
                                  <m:t>21</m:t>
                                </m:r>
                              </m:e>
                            </m:d>
                          </m:sup>
                        </m:sSup>
                      </m:den>
                    </m:f>
                    <m:r>
                      <a:rPr lang="en-US" altLang="zh-TW">
                        <a:latin typeface="Cambria Math" panose="02040503050406030204" pitchFamily="18" charset="0"/>
                      </a:rPr>
                      <m:t>=0.129</m:t>
                    </m:r>
                  </m:oMath>
                </a14:m>
                <a:r>
                  <a:rPr lang="zh-TW" altLang="zh-TW" dirty="0"/>
                  <a:t>，當母螃蟹寬度為</a:t>
                </a:r>
                <a:r>
                  <a:rPr lang="en-US" altLang="zh-TW" dirty="0"/>
                  <a:t>21</a:t>
                </a:r>
                <a:r>
                  <a:rPr lang="zh-TW" altLang="zh-TW" dirty="0"/>
                  <a:t>公分時，估計其身邊</a:t>
                </a:r>
                <a:r>
                  <a:rPr lang="zh-TW" altLang="zh-TW" dirty="0" smtClean="0"/>
                  <a:t>有</a:t>
                </a:r>
                <a:r>
                  <a:rPr lang="zh-TW" altLang="en-US" dirty="0"/>
                  <a:t>跟班</a:t>
                </a:r>
                <a:r>
                  <a:rPr lang="zh-TW" altLang="zh-TW" dirty="0" smtClean="0"/>
                  <a:t>的</a:t>
                </a:r>
                <a:r>
                  <a:rPr lang="zh-TW" altLang="en-US" dirty="0"/>
                  <a:t>機</a:t>
                </a:r>
                <a:r>
                  <a:rPr lang="zh-TW" altLang="zh-TW" dirty="0" smtClean="0"/>
                  <a:t>率</a:t>
                </a:r>
                <a:r>
                  <a:rPr lang="zh-TW" altLang="zh-TW" dirty="0"/>
                  <a:t>為</a:t>
                </a:r>
                <a:r>
                  <a:rPr lang="en-US" altLang="zh-TW" dirty="0"/>
                  <a:t>0.129</a:t>
                </a:r>
                <a:endParaRPr lang="zh-TW" altLang="zh-TW" dirty="0"/>
              </a:p>
              <a:p>
                <a:r>
                  <a:rPr lang="en-US" altLang="zh-TW" dirty="0" smtClean="0"/>
                  <a:t>max(x</a:t>
                </a:r>
                <a:r>
                  <a:rPr lang="en-US" altLang="zh-TW" dirty="0"/>
                  <a:t>)</a:t>
                </a:r>
                <a14:m>
                  <m:oMath xmlns:m="http://schemas.openxmlformats.org/officeDocument/2006/math">
                    <m:r>
                      <a:rPr lang="en-US" altLang="zh-TW">
                        <a:latin typeface="Cambria Math" panose="02040503050406030204" pitchFamily="18" charset="0"/>
                      </a:rPr>
                      <m:t>=33.5</m:t>
                    </m:r>
                    <m:r>
                      <m:rPr>
                        <m:sty m:val="p"/>
                      </m:rPr>
                      <a:rPr lang="en-US" altLang="zh-TW">
                        <a:latin typeface="Cambria Math" panose="02040503050406030204" pitchFamily="18" charset="0"/>
                      </a:rPr>
                      <m:t>cm</m:t>
                    </m:r>
                    <m:r>
                      <a:rPr lang="en-US" altLang="zh-TW" b="0" i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TW">
                        <a:latin typeface="Cambria Math" panose="02040503050406030204" pitchFamily="18" charset="0"/>
                      </a:rPr>
                      <m:t>  </m:t>
                    </m:r>
                    <m:acc>
                      <m:accPr>
                        <m:chr m:val="̂"/>
                        <m:ctrlPr>
                          <a:rPr lang="zh-TW" altLang="zh-TW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altLang="zh-TW">
                            <a:latin typeface="Cambria Math" panose="02040503050406030204" pitchFamily="18" charset="0"/>
                          </a:rPr>
                          <m:t>π</m:t>
                        </m:r>
                      </m:e>
                    </m:acc>
                    <m:d>
                      <m:dPr>
                        <m:ctrlPr>
                          <a:rPr lang="zh-TW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>
                            <a:latin typeface="Cambria Math" panose="02040503050406030204" pitchFamily="18" charset="0"/>
                          </a:rPr>
                          <m:t>33.5</m:t>
                        </m:r>
                      </m:e>
                    </m:d>
                    <m:r>
                      <a:rPr lang="en-US" altLang="zh-TW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zh-TW" altLang="zh-TW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zh-TW" altLang="zh-TW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zh-TW">
                                <a:latin typeface="Cambria Math" panose="02040503050406030204" pitchFamily="18" charset="0"/>
                              </a:rPr>
                              <m:t>e</m:t>
                            </m:r>
                          </m:e>
                          <m:sup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zh-TW">
                                <a:latin typeface="Cambria Math" panose="02040503050406030204" pitchFamily="18" charset="0"/>
                              </a:rPr>
                              <m:t>12.351+0.497</m:t>
                            </m:r>
                            <m:d>
                              <m:dPr>
                                <m:ctrlPr>
                                  <a:rPr lang="zh-TW" altLang="zh-TW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TW">
                                    <a:latin typeface="Cambria Math" panose="02040503050406030204" pitchFamily="18" charset="0"/>
                                  </a:rPr>
                                  <m:t>33.5</m:t>
                                </m:r>
                              </m:e>
                            </m:d>
                          </m:sup>
                        </m:sSup>
                      </m:num>
                      <m:den>
                        <m:r>
                          <a:rPr lang="en-US" altLang="zh-TW">
                            <a:latin typeface="Cambria Math" panose="02040503050406030204" pitchFamily="18" charset="0"/>
                          </a:rPr>
                          <m:t>1+</m:t>
                        </m:r>
                        <m:sSup>
                          <m:sSupPr>
                            <m:ctrlPr>
                              <a:rPr lang="zh-TW" altLang="zh-TW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zh-TW">
                                <a:latin typeface="Cambria Math" panose="02040503050406030204" pitchFamily="18" charset="0"/>
                              </a:rPr>
                              <m:t>e</m:t>
                            </m:r>
                          </m:e>
                          <m:sup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zh-TW">
                                <a:latin typeface="Cambria Math" panose="02040503050406030204" pitchFamily="18" charset="0"/>
                              </a:rPr>
                              <m:t>12.351+0.497</m:t>
                            </m:r>
                            <m:d>
                              <m:dPr>
                                <m:ctrlPr>
                                  <a:rPr lang="zh-TW" altLang="zh-TW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TW">
                                    <a:latin typeface="Cambria Math" panose="02040503050406030204" pitchFamily="18" charset="0"/>
                                  </a:rPr>
                                  <m:t>33.5</m:t>
                                </m:r>
                              </m:e>
                            </m:d>
                          </m:sup>
                        </m:sSup>
                      </m:den>
                    </m:f>
                    <m:r>
                      <a:rPr lang="en-US" altLang="zh-TW">
                        <a:latin typeface="Cambria Math" panose="02040503050406030204" pitchFamily="18" charset="0"/>
                      </a:rPr>
                      <m:t>=0.987</m:t>
                    </m:r>
                  </m:oMath>
                </a14:m>
                <a:r>
                  <a:rPr lang="zh-TW" altLang="zh-TW" dirty="0"/>
                  <a:t>，</a:t>
                </a:r>
                <a:r>
                  <a:rPr lang="zh-TW" altLang="zh-TW" dirty="0" smtClean="0"/>
                  <a:t>當</a:t>
                </a:r>
                <a:r>
                  <a:rPr lang="zh-TW" altLang="zh-TW" dirty="0"/>
                  <a:t>母螃蟹寬度為</a:t>
                </a:r>
                <a:r>
                  <a:rPr lang="en-US" altLang="zh-TW" dirty="0"/>
                  <a:t>33.5</a:t>
                </a:r>
                <a:r>
                  <a:rPr lang="zh-TW" altLang="zh-TW" dirty="0"/>
                  <a:t>公分時，估計其身邊</a:t>
                </a:r>
                <a:r>
                  <a:rPr lang="zh-TW" altLang="zh-TW" dirty="0" smtClean="0"/>
                  <a:t>有</a:t>
                </a:r>
                <a:r>
                  <a:rPr lang="zh-TW" altLang="en-US" dirty="0"/>
                  <a:t>跟班</a:t>
                </a:r>
                <a:r>
                  <a:rPr lang="zh-TW" altLang="zh-TW" dirty="0"/>
                  <a:t>的</a:t>
                </a:r>
                <a:r>
                  <a:rPr lang="zh-TW" altLang="en-US" dirty="0"/>
                  <a:t>機</a:t>
                </a:r>
                <a:r>
                  <a:rPr lang="zh-TW" altLang="zh-TW" dirty="0"/>
                  <a:t>率</a:t>
                </a:r>
                <a:r>
                  <a:rPr lang="zh-TW" altLang="zh-TW" dirty="0" smtClean="0"/>
                  <a:t>為</a:t>
                </a:r>
                <a:r>
                  <a:rPr lang="en-US" altLang="zh-TW" dirty="0" smtClean="0"/>
                  <a:t>0.987</a:t>
                </a:r>
              </a:p>
              <a:p>
                <a:pPr>
                  <a:spcAft>
                    <a:spcPts val="0"/>
                  </a:spcAft>
                </a:pPr>
                <a:r>
                  <a:rPr lang="en-US" altLang="zh-TW" kern="100" dirty="0">
                    <a:latin typeface="Calibri" panose="020F0502020204030204" pitchFamily="34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mean(x)= </a:t>
                </a:r>
                <a:r>
                  <a:rPr lang="en-US" altLang="zh-TW" kern="100" dirty="0" smtClean="0">
                    <a:latin typeface="Calibri" panose="020F0502020204030204" pitchFamily="34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26.3cm,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zh-TW" altLang="zh-TW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altLang="zh-TW" kern="10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π</m:t>
                        </m:r>
                      </m:e>
                    </m:acc>
                  </m:oMath>
                </a14:m>
                <a:r>
                  <a:rPr lang="en-US" altLang="zh-TW" kern="100" dirty="0">
                    <a:effectLst/>
                    <a:latin typeface="Calibri" panose="020F0502020204030204" pitchFamily="34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(26.3)</a:t>
                </a:r>
                <a:r>
                  <a:rPr lang="en-US" altLang="zh-TW" dirty="0"/>
                  <a:t> </a:t>
                </a:r>
                <a14:m>
                  <m:oMath xmlns:m="http://schemas.openxmlformats.org/officeDocument/2006/math">
                    <m:r>
                      <a:rPr lang="en-US" altLang="zh-TW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zh-TW" altLang="zh-TW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zh-TW" altLang="zh-TW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zh-TW">
                                <a:latin typeface="Cambria Math" panose="02040503050406030204" pitchFamily="18" charset="0"/>
                              </a:rPr>
                              <m:t>e</m:t>
                            </m:r>
                          </m:e>
                          <m:sup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zh-TW">
                                <a:latin typeface="Cambria Math" panose="02040503050406030204" pitchFamily="18" charset="0"/>
                              </a:rPr>
                              <m:t>12.351+0.497</m:t>
                            </m:r>
                            <m:d>
                              <m:dPr>
                                <m:ctrlPr>
                                  <a:rPr lang="zh-TW" altLang="zh-TW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TW" b="0" i="0" smtClean="0">
                                    <a:latin typeface="Cambria Math" panose="02040503050406030204" pitchFamily="18" charset="0"/>
                                  </a:rPr>
                                  <m:t>26.3</m:t>
                                </m:r>
                              </m:e>
                            </m:d>
                          </m:sup>
                        </m:sSup>
                      </m:num>
                      <m:den>
                        <m:r>
                          <a:rPr lang="en-US" altLang="zh-TW">
                            <a:latin typeface="Cambria Math" panose="02040503050406030204" pitchFamily="18" charset="0"/>
                          </a:rPr>
                          <m:t>1+</m:t>
                        </m:r>
                        <m:sSup>
                          <m:sSupPr>
                            <m:ctrlPr>
                              <a:rPr lang="zh-TW" altLang="zh-TW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zh-TW">
                                <a:latin typeface="Cambria Math" panose="02040503050406030204" pitchFamily="18" charset="0"/>
                              </a:rPr>
                              <m:t>e</m:t>
                            </m:r>
                          </m:e>
                          <m:sup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zh-TW">
                                <a:latin typeface="Cambria Math" panose="02040503050406030204" pitchFamily="18" charset="0"/>
                              </a:rPr>
                              <m:t>12.351+0.497</m:t>
                            </m:r>
                            <m:d>
                              <m:dPr>
                                <m:ctrlPr>
                                  <a:rPr lang="zh-TW" altLang="zh-TW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TW" b="0" i="0" smtClean="0">
                                    <a:latin typeface="Cambria Math" panose="02040503050406030204" pitchFamily="18" charset="0"/>
                                  </a:rPr>
                                  <m:t>26.3</m:t>
                                </m:r>
                              </m:e>
                            </m:d>
                          </m:sup>
                        </m:sSup>
                      </m:den>
                    </m:f>
                  </m:oMath>
                </a14:m>
                <a:r>
                  <a:rPr lang="en-US" altLang="zh-TW" kern="100" dirty="0">
                    <a:effectLst/>
                    <a:latin typeface="Calibri" panose="020F0502020204030204" pitchFamily="34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=</a:t>
                </a:r>
                <a:r>
                  <a:rPr lang="en-US" altLang="zh-TW" kern="100" dirty="0" smtClean="0">
                    <a:effectLst/>
                    <a:latin typeface="Calibri" panose="020F0502020204030204" pitchFamily="34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0.674</a:t>
                </a:r>
                <a:r>
                  <a:rPr lang="zh-TW" altLang="zh-TW" dirty="0" smtClean="0"/>
                  <a:t>，</a:t>
                </a:r>
                <a:r>
                  <a:rPr lang="zh-TW" altLang="zh-TW" kern="100" dirty="0" smtClean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當</a:t>
                </a:r>
                <a:r>
                  <a:rPr lang="zh-TW" altLang="zh-TW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母螃蟹寬度為</a:t>
                </a:r>
                <a:r>
                  <a:rPr lang="en-US" altLang="zh-TW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26.3</a:t>
                </a:r>
                <a:r>
                  <a:rPr lang="zh-TW" altLang="zh-TW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公分時</a:t>
                </a:r>
                <a:r>
                  <a:rPr lang="zh-TW" altLang="zh-TW" kern="100" dirty="0" smtClean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，</a:t>
                </a:r>
                <a:r>
                  <a:rPr lang="zh-CN" altLang="zh-TW" kern="100" dirty="0" smtClean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估計</a:t>
                </a:r>
                <a:r>
                  <a:rPr lang="zh-TW" altLang="zh-TW" dirty="0"/>
                  <a:t>其身邊有</a:t>
                </a:r>
                <a:r>
                  <a:rPr lang="zh-TW" altLang="en-US" dirty="0"/>
                  <a:t>跟班</a:t>
                </a:r>
                <a:r>
                  <a:rPr lang="zh-TW" altLang="zh-TW" dirty="0"/>
                  <a:t>的</a:t>
                </a:r>
                <a:r>
                  <a:rPr lang="zh-TW" altLang="en-US" dirty="0"/>
                  <a:t>機</a:t>
                </a:r>
                <a:r>
                  <a:rPr lang="zh-TW" altLang="zh-TW" dirty="0"/>
                  <a:t>率</a:t>
                </a:r>
                <a:r>
                  <a:rPr lang="zh-TW" altLang="zh-TW" dirty="0" smtClean="0"/>
                  <a:t>為</a:t>
                </a:r>
                <a:r>
                  <a:rPr lang="en-US" altLang="zh-TW" dirty="0" smtClean="0"/>
                  <a:t>0.674</a:t>
                </a:r>
                <a:endParaRPr lang="zh-TW" altLang="zh-TW" dirty="0"/>
              </a:p>
              <a:p>
                <a:endParaRPr lang="zh-TW" altLang="en-US" b="1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28800"/>
                <a:ext cx="8229600" cy="4848200"/>
              </a:xfrm>
              <a:blipFill rotWithShape="0">
                <a:blip r:embed="rId2"/>
                <a:stretch>
                  <a:fillRect l="-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E694E-7E5C-4C16-BC06-A8A0688A6A11}" type="slidenum">
              <a:rPr lang="zh-TW" altLang="en-US" smtClean="0"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147991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rgbClr val="0070C0"/>
                </a:solidFill>
              </a:rPr>
              <a:t>馬掌螃蟹</a:t>
            </a:r>
            <a:r>
              <a:rPr lang="en-US" altLang="zh-TW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(horseshoe crab)</a:t>
            </a:r>
            <a:r>
              <a:rPr lang="zh-TW" altLang="en-US" b="1" dirty="0" smtClean="0">
                <a:solidFill>
                  <a:srgbClr val="0070C0"/>
                </a:solidFill>
              </a:rPr>
              <a:t>範例</a:t>
            </a:r>
            <a:endParaRPr lang="zh-TW" altLang="en-US" b="1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3573016"/>
                <a:ext cx="8229600" cy="2903984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zh-TW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altLang="zh-TW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β</m:t>
                        </m:r>
                      </m:e>
                    </m:acc>
                    <m:r>
                      <a:rPr lang="en-US" altLang="zh-TW"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=0.497</m:t>
                    </m:r>
                  </m:oMath>
                </a14:m>
                <a:endParaRPr lang="en-US" altLang="zh-TW" kern="100" dirty="0" smtClean="0">
                  <a:effectLst/>
                  <a:latin typeface="Calibri" panose="020F0502020204030204" pitchFamily="34" charset="0"/>
                  <a:ea typeface="新細明體" panose="02020500000000000000" pitchFamily="18" charset="-12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zh-TW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TW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e</m:t>
                        </m:r>
                      </m:e>
                      <m:sup>
                        <m:acc>
                          <m:accPr>
                            <m:chr m:val="̂"/>
                            <m:ctrlPr>
                              <a:rPr lang="zh-TW" altLang="zh-TW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altLang="zh-TW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β</m:t>
                            </m:r>
                          </m:e>
                        </m:acc>
                      </m:sup>
                    </m:sSup>
                    <m:r>
                      <a:rPr lang="en-US" altLang="zh-TW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zh-TW" altLang="zh-TW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TW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e</m:t>
                        </m:r>
                      </m:e>
                      <m:sup>
                        <m:r>
                          <a:rPr lang="en-US" altLang="zh-TW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0.497</m:t>
                        </m:r>
                      </m:sup>
                    </m:sSup>
                    <m:r>
                      <a:rPr lang="en-US" altLang="zh-TW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=1.64</m:t>
                    </m:r>
                  </m:oMath>
                </a14:m>
                <a:r>
                  <a:rPr lang="en-US" altLang="zh-TW" kern="100" dirty="0" smtClean="0">
                    <a:effectLst/>
                    <a:latin typeface="Calibri" panose="020F0502020204030204" pitchFamily="34" charset="0"/>
                    <a:ea typeface="新細明體" panose="02020500000000000000" pitchFamily="18" charset="-120"/>
                    <a:cs typeface="Times New Roman" panose="02020603050405020304" pitchFamily="18" charset="0"/>
                  </a:rPr>
                  <a:t>4</a:t>
                </a:r>
              </a:p>
              <a:p>
                <a:pPr>
                  <a:spcAft>
                    <a:spcPts val="0"/>
                  </a:spcAft>
                </a:pPr>
                <a:r>
                  <a:rPr lang="zh-TW" altLang="zh-TW" b="1" kern="10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代表母螃蟹寬度每增加</a:t>
                </a:r>
                <a:r>
                  <a:rPr lang="en-US" altLang="zh-TW" b="1" kern="10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1cm</a:t>
                </a:r>
                <a:r>
                  <a:rPr lang="zh-CN" altLang="zh-TW" b="1" kern="10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，估計的</a:t>
                </a:r>
                <a:r>
                  <a:rPr lang="zh-CN" altLang="zh-TW" b="1" kern="10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有</a:t>
                </a:r>
                <a:r>
                  <a:rPr lang="zh-TW" altLang="en-US" b="1" kern="10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跟</a:t>
                </a:r>
                <a:r>
                  <a:rPr lang="zh-TW" altLang="en-US" b="1" kern="10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班</a:t>
                </a:r>
                <a:r>
                  <a:rPr lang="zh-CN" altLang="zh-TW" b="1" kern="10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的</a:t>
                </a:r>
                <a:r>
                  <a:rPr lang="zh-CN" altLang="zh-TW" b="1" kern="10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勝算增加</a:t>
                </a:r>
                <a:r>
                  <a:rPr lang="en-US" altLang="zh-TW" b="1" kern="10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64.4%</a:t>
                </a:r>
                <a:endParaRPr lang="zh-TW" altLang="zh-TW" b="1" kern="1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endParaRPr>
              </a:p>
              <a:p>
                <a:endParaRPr lang="zh-TW" altLang="zh-TW" kern="100" dirty="0">
                  <a:effectLst/>
                  <a:latin typeface="Calibri" panose="020F0502020204030204" pitchFamily="34" charset="0"/>
                  <a:ea typeface="新細明體" panose="02020500000000000000" pitchFamily="18" charset="-120"/>
                  <a:cs typeface="Times New Roman" panose="02020603050405020304" pitchFamily="18" charset="0"/>
                </a:endParaRPr>
              </a:p>
              <a:p>
                <a:endParaRPr lang="zh-TW" altLang="en-US" b="1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3573016"/>
                <a:ext cx="8229600" cy="2903984"/>
              </a:xfrm>
              <a:blipFill rotWithShape="0">
                <a:blip r:embed="rId2"/>
                <a:stretch>
                  <a:fillRect l="-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E694E-7E5C-4C16-BC06-A8A0688A6A11}" type="slidenum">
              <a:rPr lang="zh-TW" altLang="en-US" smtClean="0"/>
              <a:t>15</a:t>
            </a:fld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/>
              <p:cNvSpPr/>
              <p:nvPr/>
            </p:nvSpPr>
            <p:spPr>
              <a:xfrm>
                <a:off x="6837213" y="2420888"/>
                <a:ext cx="552844" cy="3061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1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1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p>
                          <m:acc>
                            <m:accPr>
                              <m:chr m:val="̂"/>
                              <m:ctrlPr>
                                <a:rPr lang="el-GR" altLang="zh-TW" sz="12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zh-TW" altLang="el-GR" sz="12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𝜷</m:t>
                              </m:r>
                            </m:e>
                          </m:acc>
                        </m:sup>
                      </m:sSup>
                      <m:r>
                        <a:rPr lang="en-US" altLang="zh-TW" sz="12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zh-TW" altLang="en-US" sz="1200" dirty="0"/>
              </a:p>
            </p:txBody>
          </p:sp>
        </mc:Choice>
        <mc:Fallback xmlns=""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7213" y="2420888"/>
                <a:ext cx="552844" cy="306174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圖片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9512" y="1605764"/>
            <a:ext cx="8707721" cy="1856978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2" name="矩形 11"/>
              <p:cNvSpPr/>
              <p:nvPr/>
            </p:nvSpPr>
            <p:spPr>
              <a:xfrm>
                <a:off x="1868661" y="2505869"/>
                <a:ext cx="471091" cy="2873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zh-TW" altLang="en-US" sz="1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l-GR" altLang="zh-TW" sz="1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β</m:t>
                          </m:r>
                        </m:e>
                      </m:acc>
                      <m:r>
                        <a:rPr lang="en-US" altLang="zh-TW" sz="12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zh-TW" altLang="en-US" sz="1200" dirty="0"/>
              </a:p>
            </p:txBody>
          </p:sp>
        </mc:Choice>
        <mc:Fallback>
          <p:sp>
            <p:nvSpPr>
              <p:cNvPr id="12" name="矩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8661" y="2505869"/>
                <a:ext cx="471091" cy="287323"/>
              </a:xfrm>
              <a:prstGeom prst="rect">
                <a:avLst/>
              </a:prstGeom>
              <a:blipFill rotWithShape="0">
                <a:blip r:embed="rId8"/>
                <a:stretch>
                  <a:fillRect b="-851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矩形 12"/>
              <p:cNvSpPr/>
              <p:nvPr/>
            </p:nvSpPr>
            <p:spPr>
              <a:xfrm>
                <a:off x="1754405" y="2791961"/>
                <a:ext cx="474296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zh-TW" altLang="en-US" sz="1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l-GR" altLang="zh-TW" sz="1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α</m:t>
                          </m:r>
                        </m:e>
                      </m:acc>
                      <m:r>
                        <a:rPr lang="en-US" altLang="zh-TW" sz="12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zh-TW" altLang="en-US" sz="1200" dirty="0"/>
              </a:p>
            </p:txBody>
          </p:sp>
        </mc:Choice>
        <mc:Fallback>
          <p:sp>
            <p:nvSpPr>
              <p:cNvPr id="13" name="矩形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4405" y="2791961"/>
                <a:ext cx="474296" cy="276999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395634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rgbClr val="0070C0"/>
                </a:solidFill>
              </a:rPr>
              <a:t>馬掌螃蟹</a:t>
            </a:r>
            <a:r>
              <a:rPr lang="en-US" altLang="zh-TW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(horseshoe crab)</a:t>
            </a:r>
            <a:r>
              <a:rPr lang="zh-TW" altLang="en-US" b="1" dirty="0" smtClean="0">
                <a:solidFill>
                  <a:srgbClr val="0070C0"/>
                </a:solidFill>
              </a:rPr>
              <a:t>範例</a:t>
            </a:r>
            <a:endParaRPr lang="zh-TW" altLang="en-US" b="1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altLang="zh-TW" b="1" dirty="0">
                    <a:latin typeface="微軟正黑體" panose="020B0604030504040204" pitchFamily="34" charset="-120"/>
                  </a:rPr>
                  <a:t>Y-</a:t>
                </a:r>
                <a:r>
                  <a:rPr lang="zh-TW" altLang="en-US" b="1" dirty="0">
                    <a:solidFill>
                      <a:srgbClr val="C00000"/>
                    </a:solidFill>
                    <a:latin typeface="微軟正黑體" panose="020B0604030504040204" pitchFamily="34" charset="-120"/>
                  </a:rPr>
                  <a:t>是否有跟班</a:t>
                </a:r>
                <a:r>
                  <a:rPr lang="en-US" altLang="zh-TW" b="1" dirty="0">
                    <a:latin typeface="微軟正黑體" panose="020B0604030504040204" pitchFamily="34" charset="-120"/>
                  </a:rPr>
                  <a:t>(1-</a:t>
                </a:r>
                <a:r>
                  <a:rPr lang="zh-TW" altLang="en-US" b="1" dirty="0">
                    <a:latin typeface="微軟正黑體" panose="020B0604030504040204" pitchFamily="34" charset="-120"/>
                  </a:rPr>
                  <a:t>是</a:t>
                </a:r>
                <a:r>
                  <a:rPr lang="en-US" altLang="zh-TW" b="1" dirty="0">
                    <a:latin typeface="微軟正黑體" panose="020B0604030504040204" pitchFamily="34" charset="-120"/>
                  </a:rPr>
                  <a:t>,0-</a:t>
                </a:r>
                <a:r>
                  <a:rPr lang="zh-TW" altLang="en-US" b="1" dirty="0">
                    <a:latin typeface="微軟正黑體" panose="020B0604030504040204" pitchFamily="34" charset="-120"/>
                  </a:rPr>
                  <a:t>否</a:t>
                </a:r>
                <a:r>
                  <a:rPr lang="en-US" altLang="zh-TW" b="1" dirty="0" smtClean="0">
                    <a:latin typeface="微軟正黑體" panose="020B0604030504040204" pitchFamily="34" charset="-120"/>
                  </a:rPr>
                  <a:t>)</a:t>
                </a:r>
              </a:p>
              <a:p>
                <a:r>
                  <a:rPr lang="en-US" altLang="zh-TW" b="1" dirty="0" smtClean="0">
                    <a:latin typeface="微軟正黑體" panose="020B0604030504040204" pitchFamily="34" charset="-120"/>
                  </a:rPr>
                  <a:t>x-</a:t>
                </a:r>
                <a:r>
                  <a:rPr lang="zh-TW" altLang="en-US" b="1" dirty="0">
                    <a:solidFill>
                      <a:srgbClr val="C00000"/>
                    </a:solidFill>
                    <a:latin typeface="微軟正黑體" panose="020B0604030504040204" pitchFamily="34" charset="-120"/>
                  </a:rPr>
                  <a:t>甲殼</a:t>
                </a:r>
                <a:r>
                  <a:rPr lang="zh-TW" altLang="en-US" b="1" dirty="0" smtClean="0">
                    <a:solidFill>
                      <a:srgbClr val="C00000"/>
                    </a:solidFill>
                    <a:latin typeface="微軟正黑體" panose="020B0604030504040204" pitchFamily="34" charset="-120"/>
                  </a:rPr>
                  <a:t>寬度</a:t>
                </a:r>
                <a:endParaRPr lang="en-US" altLang="zh-TW" b="1" dirty="0">
                  <a:latin typeface="微軟正黑體" panose="020B0604030504040204" pitchFamily="34" charset="-120"/>
                </a:endParaRPr>
              </a:p>
              <a:p>
                <a:r>
                  <a:rPr lang="zh-TW" altLang="en-US" b="1" dirty="0" smtClean="0">
                    <a:solidFill>
                      <a:srgbClr val="C00000"/>
                    </a:solidFill>
                    <a:latin typeface="微軟正黑體" panose="020B0604030504040204" pitchFamily="34" charset="-120"/>
                  </a:rPr>
                  <a:t>顏色</a:t>
                </a:r>
                <a:r>
                  <a:rPr lang="en-US" altLang="zh-TW" b="1" dirty="0">
                    <a:latin typeface="微軟正黑體" panose="020B0604030504040204" pitchFamily="34" charset="-120"/>
                  </a:rPr>
                  <a:t>(1-</a:t>
                </a:r>
                <a:r>
                  <a:rPr lang="zh-TW" altLang="en-US" b="1" dirty="0">
                    <a:latin typeface="微軟正黑體" panose="020B0604030504040204" pitchFamily="34" charset="-120"/>
                  </a:rPr>
                  <a:t>淺米金</a:t>
                </a:r>
                <a:r>
                  <a:rPr lang="en-US" altLang="zh-TW" b="1" dirty="0">
                    <a:latin typeface="微軟正黑體" panose="020B0604030504040204" pitchFamily="34" charset="-120"/>
                  </a:rPr>
                  <a:t>,2-</a:t>
                </a:r>
                <a:r>
                  <a:rPr lang="zh-TW" altLang="en-US" b="1" dirty="0">
                    <a:latin typeface="微軟正黑體" panose="020B0604030504040204" pitchFamily="34" charset="-120"/>
                  </a:rPr>
                  <a:t>米金</a:t>
                </a:r>
                <a:r>
                  <a:rPr lang="en-US" altLang="zh-TW" b="1" dirty="0">
                    <a:latin typeface="微軟正黑體" panose="020B0604030504040204" pitchFamily="34" charset="-120"/>
                  </a:rPr>
                  <a:t>, 3-</a:t>
                </a:r>
                <a:r>
                  <a:rPr lang="zh-TW" altLang="en-US" b="1" dirty="0">
                    <a:latin typeface="微軟正黑體" panose="020B0604030504040204" pitchFamily="34" charset="-120"/>
                  </a:rPr>
                  <a:t>焦糖灰棕</a:t>
                </a:r>
                <a:r>
                  <a:rPr lang="en-US" altLang="zh-TW" b="1" dirty="0">
                    <a:latin typeface="微軟正黑體" panose="020B0604030504040204" pitchFamily="34" charset="-120"/>
                  </a:rPr>
                  <a:t>, 4-</a:t>
                </a:r>
                <a:r>
                  <a:rPr lang="zh-TW" altLang="en-US" b="1" dirty="0">
                    <a:latin typeface="微軟正黑體" panose="020B0604030504040204" pitchFamily="34" charset="-120"/>
                  </a:rPr>
                  <a:t>深焦糖色</a:t>
                </a:r>
                <a:r>
                  <a:rPr lang="en-US" altLang="zh-TW" b="1" dirty="0" smtClean="0">
                    <a:latin typeface="微軟正黑體" panose="020B0604030504040204" pitchFamily="34" charset="-120"/>
                  </a:rPr>
                  <a:t>)</a:t>
                </a:r>
                <a:r>
                  <a:rPr lang="zh-CN" altLang="zh-TW" b="1" kern="100" dirty="0" smtClean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有</a:t>
                </a:r>
                <a:r>
                  <a:rPr lang="en-US" altLang="zh-TW" b="1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4</a:t>
                </a:r>
                <a:r>
                  <a:rPr lang="zh-CN" altLang="zh-TW" b="1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個</a:t>
                </a:r>
                <a:r>
                  <a:rPr lang="en-US" altLang="zh-TW" b="1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levels</a:t>
                </a:r>
                <a:r>
                  <a:rPr lang="zh-CN" altLang="zh-TW" b="1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需要</a:t>
                </a:r>
                <a:r>
                  <a:rPr lang="en-US" altLang="zh-TW" b="1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3</a:t>
                </a:r>
                <a:r>
                  <a:rPr lang="zh-CN" altLang="zh-TW" b="1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個</a:t>
                </a:r>
                <a:r>
                  <a:rPr lang="en-US" altLang="zh-TW" b="1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dummy variables</a:t>
                </a:r>
                <a:endParaRPr lang="zh-TW" altLang="zh-TW" b="1" kern="100" dirty="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zh-TW" altLang="zh-TW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TW" i="1" kern="10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zh-TW" i="1" kern="10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TW" kern="100" dirty="0">
                    <a:effectLst/>
                    <a:latin typeface="Calibri" panose="020F0502020204030204" pitchFamily="34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zh-TW" altLang="zh-TW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zh-TW" altLang="zh-TW" i="1" kern="10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altLang="zh-TW" i="1" kern="10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1</m:t>
                            </m:r>
                            <m:r>
                              <m:rPr>
                                <m:nor/>
                              </m:rPr>
                              <a:rPr lang="en-US" altLang="zh-TW" b="1" i="0" kern="100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       </m:t>
                            </m:r>
                            <m:r>
                              <m:rPr>
                                <m:nor/>
                              </m:rPr>
                              <a:rPr lang="zh-TW" altLang="en-US" b="1" dirty="0">
                                <a:latin typeface="微軟正黑體" panose="020B0604030504040204" pitchFamily="34" charset="-120"/>
                              </a:rPr>
                              <m:t>淺米金</m:t>
                            </m:r>
                          </m:e>
                          <m:e>
                            <m:r>
                              <a:rPr lang="en-US" altLang="zh-TW" i="1" kern="10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0 </m:t>
                            </m:r>
                            <m:r>
                              <m:rPr>
                                <m:sty m:val="p"/>
                              </m:rPr>
                              <a:rPr lang="en-US" altLang="zh-TW" kern="10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otherwise</m:t>
                            </m:r>
                          </m:e>
                        </m:eqArr>
                      </m:e>
                    </m:d>
                  </m:oMath>
                </a14:m>
                <a:endParaRPr lang="zh-TW" altLang="zh-TW" kern="100" dirty="0">
                  <a:effectLst/>
                  <a:latin typeface="Calibri" panose="020F0502020204030204" pitchFamily="34" charset="0"/>
                  <a:ea typeface="新細明體" panose="02020500000000000000" pitchFamily="18" charset="-120"/>
                  <a:cs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zh-TW" altLang="zh-TW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TW" i="1" kern="10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zh-TW" i="1" kern="10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TW" kern="100" dirty="0">
                    <a:effectLst/>
                    <a:latin typeface="Calibri" panose="020F0502020204030204" pitchFamily="34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zh-TW" altLang="zh-TW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zh-TW" altLang="zh-TW" i="1" kern="10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altLang="zh-TW" i="1" kern="10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1</m:t>
                            </m:r>
                            <m:r>
                              <m:rPr>
                                <m:nor/>
                              </m:rPr>
                              <a:rPr lang="en-US" altLang="zh-TW" b="1" i="0" kern="100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            </m:t>
                            </m:r>
                            <m:r>
                              <m:rPr>
                                <m:nor/>
                              </m:rPr>
                              <a:rPr lang="zh-TW" altLang="en-US" b="1" dirty="0">
                                <a:latin typeface="微軟正黑體" panose="020B0604030504040204" pitchFamily="34" charset="-120"/>
                              </a:rPr>
                              <m:t>米金</m:t>
                            </m:r>
                          </m:e>
                          <m:e>
                            <m:r>
                              <a:rPr lang="en-US" altLang="zh-TW" i="1" kern="10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0</m:t>
                            </m:r>
                            <m:r>
                              <a:rPr lang="en-US" altLang="zh-TW" kern="10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altLang="zh-TW" kern="10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otherwise</m:t>
                            </m:r>
                          </m:e>
                        </m:eqArr>
                      </m:e>
                    </m:d>
                  </m:oMath>
                </a14:m>
                <a:endParaRPr lang="zh-TW" altLang="zh-TW" kern="100" dirty="0">
                  <a:effectLst/>
                  <a:latin typeface="Calibri" panose="020F0502020204030204" pitchFamily="34" charset="0"/>
                  <a:ea typeface="新細明體" panose="02020500000000000000" pitchFamily="18" charset="-120"/>
                  <a:cs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zh-TW" altLang="zh-TW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TW" i="1" kern="10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zh-TW" i="1" kern="10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altLang="zh-TW" kern="100" dirty="0">
                    <a:effectLst/>
                    <a:latin typeface="Calibri" panose="020F0502020204030204" pitchFamily="34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zh-TW" altLang="zh-TW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zh-TW" altLang="zh-TW" i="1" kern="10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altLang="zh-TW" i="1" kern="10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1</m:t>
                            </m:r>
                            <m:r>
                              <m:rPr>
                                <m:nor/>
                              </m:rPr>
                              <a:rPr lang="en-US" altLang="zh-TW" b="1" i="0" kern="100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  </m:t>
                            </m:r>
                            <m:r>
                              <m:rPr>
                                <m:nor/>
                              </m:rPr>
                              <a:rPr lang="zh-TW" altLang="en-US" b="1" dirty="0">
                                <a:latin typeface="微軟正黑體" panose="020B0604030504040204" pitchFamily="34" charset="-120"/>
                              </a:rPr>
                              <m:t>焦糖灰棕</m:t>
                            </m:r>
                          </m:e>
                          <m:e>
                            <m:r>
                              <a:rPr lang="en-US" altLang="zh-TW" kern="10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0 </m:t>
                            </m:r>
                            <m:r>
                              <m:rPr>
                                <m:sty m:val="p"/>
                              </m:rPr>
                              <a:rPr lang="en-US" altLang="zh-TW" kern="10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otherwise</m:t>
                            </m:r>
                          </m:e>
                        </m:eqArr>
                      </m:e>
                    </m:d>
                  </m:oMath>
                </a14:m>
                <a:endParaRPr lang="zh-TW" altLang="zh-TW" kern="100" dirty="0">
                  <a:effectLst/>
                  <a:latin typeface="Calibri" panose="020F0502020204030204" pitchFamily="34" charset="0"/>
                  <a:ea typeface="新細明體" panose="02020500000000000000" pitchFamily="18" charset="-120"/>
                  <a:cs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</a:pPr>
                <a:r>
                  <a:rPr lang="zh-TW" altLang="en-US" b="1" kern="10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羅吉斯迴歸模式</a:t>
                </a:r>
                <a:r>
                  <a:rPr lang="zh-TW" altLang="en-US" b="1" kern="10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 </a:t>
                </a:r>
                <a:r>
                  <a:rPr lang="en-US" altLang="zh-TW" kern="100" dirty="0">
                    <a:effectLst/>
                    <a:latin typeface="Calibri" panose="020F0502020204030204" pitchFamily="34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logit(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i="0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π</m:t>
                    </m:r>
                  </m:oMath>
                </a14:m>
                <a:r>
                  <a:rPr lang="en-US" altLang="zh-TW" kern="100" dirty="0">
                    <a:effectLst/>
                    <a:latin typeface="Calibri" panose="020F0502020204030204" pitchFamily="34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)=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i="0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α</m:t>
                    </m:r>
                  </m:oMath>
                </a14:m>
                <a:r>
                  <a:rPr lang="en-US" altLang="zh-TW" kern="100" dirty="0">
                    <a:effectLst/>
                    <a:latin typeface="Calibri" panose="020F0502020204030204" pitchFamily="34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TW" altLang="zh-TW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TW" i="0" kern="10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β</m:t>
                        </m:r>
                      </m:e>
                      <m:sub>
                        <m:r>
                          <a:rPr lang="en-US" altLang="zh-TW" i="0" kern="10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zh-TW" altLang="zh-TW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TW" i="0" kern="10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C</m:t>
                        </m:r>
                      </m:e>
                      <m:sub>
                        <m:r>
                          <a:rPr lang="en-US" altLang="zh-TW" i="0" kern="10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TW" kern="100" dirty="0">
                    <a:effectLst/>
                    <a:latin typeface="Calibri" panose="020F0502020204030204" pitchFamily="34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TW" altLang="zh-TW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TW" i="0" kern="10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β</m:t>
                        </m:r>
                      </m:e>
                      <m:sub>
                        <m:r>
                          <a:rPr lang="en-US" altLang="zh-TW" i="0" kern="10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zh-TW" altLang="zh-TW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TW" i="0" kern="10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C</m:t>
                        </m:r>
                      </m:e>
                      <m:sub>
                        <m:r>
                          <a:rPr lang="en-US" altLang="zh-TW" i="0" kern="10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TW" kern="100" dirty="0">
                    <a:effectLst/>
                    <a:latin typeface="Calibri" panose="020F0502020204030204" pitchFamily="34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TW" altLang="zh-TW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TW" i="0" kern="10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β</m:t>
                        </m:r>
                      </m:e>
                      <m:sub>
                        <m:r>
                          <a:rPr lang="en-US" altLang="zh-TW" i="0" kern="10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</m:sSub>
                    <m:sSub>
                      <m:sSubPr>
                        <m:ctrlPr>
                          <a:rPr lang="zh-TW" altLang="zh-TW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TW" i="0" kern="10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C</m:t>
                        </m:r>
                      </m:e>
                      <m:sub>
                        <m:r>
                          <a:rPr lang="en-US" altLang="zh-TW" i="0" kern="10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altLang="zh-TW" kern="100" dirty="0">
                    <a:effectLst/>
                    <a:latin typeface="Calibri" panose="020F0502020204030204" pitchFamily="34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TW" altLang="zh-TW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TW" i="0" kern="10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β</m:t>
                        </m:r>
                      </m:e>
                      <m:sub>
                        <m:r>
                          <a:rPr lang="en-US" altLang="zh-TW" i="0" kern="10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altLang="zh-TW" kern="100" dirty="0" smtClean="0">
                    <a:effectLst/>
                    <a:latin typeface="Calibri" panose="020F0502020204030204" pitchFamily="34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x</a:t>
                </a:r>
                <a:endParaRPr lang="zh-TW" altLang="en-US" b="1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667" t="-162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E694E-7E5C-4C16-BC06-A8A0688A6A11}" type="slidenum">
              <a:rPr lang="zh-TW" altLang="en-US" smtClean="0"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568236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34877"/>
            <a:ext cx="9169795" cy="3118259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rgbClr val="0070C0"/>
                </a:solidFill>
              </a:rPr>
              <a:t>馬掌螃蟹</a:t>
            </a:r>
            <a:r>
              <a:rPr lang="en-US" altLang="zh-TW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(horseshoe crab)</a:t>
            </a:r>
            <a:r>
              <a:rPr lang="zh-TW" altLang="en-US" b="1" dirty="0" smtClean="0">
                <a:solidFill>
                  <a:srgbClr val="0070C0"/>
                </a:solidFill>
              </a:rPr>
              <a:t>範例</a:t>
            </a:r>
            <a:endParaRPr lang="zh-TW" altLang="en-US" b="1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4896832"/>
                <a:ext cx="8229600" cy="1580168"/>
              </a:xfrm>
            </p:spPr>
            <p:txBody>
              <a:bodyPr>
                <a:normAutofit/>
              </a:bodyPr>
              <a:lstStyle/>
              <a:p>
                <a:r>
                  <a:rPr lang="zh-TW" altLang="en-US" b="1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估計的羅吉斯迴歸</a:t>
                </a:r>
                <a:r>
                  <a:rPr lang="zh-TW" altLang="en-US" b="1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模式</a:t>
                </a:r>
                <a:endParaRPr lang="en-US" altLang="zh-TW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endParaRPr>
              </a:p>
              <a:p>
                <a:r>
                  <a:rPr lang="en-US" altLang="zh-TW" dirty="0" smtClean="0">
                    <a:latin typeface="Calibri" panose="020F0502020204030204" pitchFamily="34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logit</a:t>
                </a:r>
                <a:r>
                  <a:rPr lang="en-US" altLang="zh-TW" dirty="0">
                    <a:latin typeface="Calibri" panose="020F0502020204030204" pitchFamily="34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zh-TW" altLang="zh-TW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𝜋</m:t>
                        </m:r>
                      </m:e>
                    </m:acc>
                  </m:oMath>
                </a14:m>
                <a:r>
                  <a:rPr lang="en-US" altLang="zh-TW" dirty="0">
                    <a:effectLst/>
                    <a:latin typeface="Calibri" panose="020F0502020204030204" pitchFamily="34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)=-12.715+1.33</a:t>
                </a:r>
                <a:r>
                  <a:rPr lang="en-US" altLang="zh-TW" dirty="0" smtClean="0">
                    <a:effectLst/>
                    <a:latin typeface="Calibri" panose="020F0502020204030204" pitchFamily="34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0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TW" altLang="zh-TW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zh-TW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TW" dirty="0">
                    <a:effectLst/>
                    <a:latin typeface="Calibri" panose="020F0502020204030204" pitchFamily="34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+1.402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TW" altLang="zh-TW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zh-TW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TW" dirty="0">
                    <a:effectLst/>
                    <a:latin typeface="Calibri" panose="020F0502020204030204" pitchFamily="34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+1.106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TW" altLang="zh-TW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zh-TW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altLang="zh-TW" dirty="0">
                    <a:effectLst/>
                    <a:latin typeface="Calibri" panose="020F0502020204030204" pitchFamily="34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+0.468x</a:t>
                </a:r>
                <a:endParaRPr lang="zh-TW" altLang="en-US" b="1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4896832"/>
                <a:ext cx="8229600" cy="1580168"/>
              </a:xfrm>
              <a:blipFill rotWithShape="0">
                <a:blip r:embed="rId3"/>
                <a:stretch>
                  <a:fillRect l="-667" t="-269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E694E-7E5C-4C16-BC06-A8A0688A6A11}" type="slidenum">
              <a:rPr lang="zh-TW" altLang="en-US" smtClean="0"/>
              <a:t>17</a:t>
            </a:fld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1661920" y="3717032"/>
                <a:ext cx="544829" cy="2873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altLang="zh-TW" sz="1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zh-TW" altLang="en-US" sz="12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l-GR" altLang="zh-TW" sz="12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β</m:t>
                              </m:r>
                            </m:e>
                          </m:acc>
                        </m:e>
                        <m:sub>
                          <m:r>
                            <a:rPr lang="en-US" altLang="zh-TW" sz="1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sub>
                      </m:sSub>
                      <m:r>
                        <a:rPr lang="en-US" altLang="zh-TW" sz="12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zh-TW" altLang="en-US" sz="1200" dirty="0"/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1920" y="3717032"/>
                <a:ext cx="544829" cy="287323"/>
              </a:xfrm>
              <a:prstGeom prst="rect">
                <a:avLst/>
              </a:prstGeom>
              <a:blipFill rotWithShape="0">
                <a:blip r:embed="rId4"/>
                <a:stretch>
                  <a:fillRect b="-638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/>
              <p:cNvSpPr/>
              <p:nvPr/>
            </p:nvSpPr>
            <p:spPr>
              <a:xfrm>
                <a:off x="1649432" y="4005064"/>
                <a:ext cx="474296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zh-TW" altLang="en-US" sz="1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l-GR" altLang="zh-TW" sz="1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α</m:t>
                          </m:r>
                        </m:e>
                      </m:acc>
                      <m:r>
                        <a:rPr lang="en-US" altLang="zh-TW" sz="12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zh-TW" altLang="en-US" sz="1200" dirty="0"/>
              </a:p>
            </p:txBody>
          </p:sp>
        </mc:Choice>
        <mc:Fallback xmlns="">
          <p:sp>
            <p:nvSpPr>
              <p:cNvPr id="12" name="矩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9432" y="4005064"/>
                <a:ext cx="474296" cy="276999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矩形 13"/>
              <p:cNvSpPr/>
              <p:nvPr/>
            </p:nvSpPr>
            <p:spPr>
              <a:xfrm>
                <a:off x="1632412" y="3429709"/>
                <a:ext cx="544829" cy="2873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altLang="zh-TW" sz="1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zh-TW" altLang="en-US" sz="12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l-GR" altLang="zh-TW" sz="12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β</m:t>
                              </m:r>
                            </m:e>
                          </m:acc>
                        </m:e>
                        <m:sub>
                          <m:r>
                            <a:rPr lang="en-US" altLang="zh-TW" sz="1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  <m:r>
                        <a:rPr lang="en-US" altLang="zh-TW" sz="12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zh-TW" altLang="en-US" sz="1200" dirty="0"/>
              </a:p>
            </p:txBody>
          </p:sp>
        </mc:Choice>
        <mc:Fallback xmlns="">
          <p:sp>
            <p:nvSpPr>
              <p:cNvPr id="14" name="矩形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2412" y="3429709"/>
                <a:ext cx="544829" cy="287323"/>
              </a:xfrm>
              <a:prstGeom prst="rect">
                <a:avLst/>
              </a:prstGeom>
              <a:blipFill rotWithShape="0">
                <a:blip r:embed="rId6"/>
                <a:stretch>
                  <a:fillRect b="-638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矩形 14"/>
              <p:cNvSpPr/>
              <p:nvPr/>
            </p:nvSpPr>
            <p:spPr>
              <a:xfrm>
                <a:off x="1620571" y="3068960"/>
                <a:ext cx="544829" cy="2873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altLang="zh-TW" sz="1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zh-TW" altLang="en-US" sz="12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l-GR" altLang="zh-TW" sz="12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β</m:t>
                              </m:r>
                            </m:e>
                          </m:acc>
                        </m:e>
                        <m:sub>
                          <m:r>
                            <a:rPr lang="en-US" altLang="zh-TW" sz="1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altLang="zh-TW" sz="12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zh-TW" altLang="en-US" sz="1200" dirty="0"/>
              </a:p>
            </p:txBody>
          </p:sp>
        </mc:Choice>
        <mc:Fallback xmlns="">
          <p:sp>
            <p:nvSpPr>
              <p:cNvPr id="15" name="矩形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0571" y="3068960"/>
                <a:ext cx="544829" cy="287323"/>
              </a:xfrm>
              <a:prstGeom prst="rect">
                <a:avLst/>
              </a:prstGeom>
              <a:blipFill rotWithShape="0">
                <a:blip r:embed="rId7"/>
                <a:stretch>
                  <a:fillRect b="-625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矩形 15"/>
              <p:cNvSpPr/>
              <p:nvPr/>
            </p:nvSpPr>
            <p:spPr>
              <a:xfrm>
                <a:off x="1620571" y="2781637"/>
                <a:ext cx="544829" cy="2873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altLang="zh-TW" sz="1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zh-TW" altLang="en-US" sz="12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l-GR" altLang="zh-TW" sz="12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β</m:t>
                              </m:r>
                            </m:e>
                          </m:acc>
                        </m:e>
                        <m:sub>
                          <m:r>
                            <a:rPr lang="en-US" altLang="zh-TW" sz="1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altLang="zh-TW" sz="12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zh-TW" altLang="en-US" sz="1200" dirty="0"/>
              </a:p>
            </p:txBody>
          </p:sp>
        </mc:Choice>
        <mc:Fallback xmlns="">
          <p:sp>
            <p:nvSpPr>
              <p:cNvPr id="16" name="矩形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0571" y="2781637"/>
                <a:ext cx="544829" cy="287323"/>
              </a:xfrm>
              <a:prstGeom prst="rect">
                <a:avLst/>
              </a:prstGeom>
              <a:blipFill rotWithShape="0">
                <a:blip r:embed="rId8"/>
                <a:stretch>
                  <a:fillRect b="-851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756667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rgbClr val="0070C0"/>
                </a:solidFill>
              </a:rPr>
              <a:t>馬掌螃蟹</a:t>
            </a:r>
            <a:r>
              <a:rPr lang="en-US" altLang="zh-TW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(horseshoe crab)</a:t>
            </a:r>
            <a:r>
              <a:rPr lang="zh-TW" altLang="en-US" b="1" dirty="0" smtClean="0">
                <a:solidFill>
                  <a:srgbClr val="0070C0"/>
                </a:solidFill>
              </a:rPr>
              <a:t>範例</a:t>
            </a:r>
            <a:endParaRPr lang="zh-TW" altLang="en-US" b="1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US" altLang="zh-TW" kern="100" dirty="0" smtClean="0">
                    <a:latin typeface="Calibri" panose="020F0502020204030204" pitchFamily="34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logit(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zh-TW" altLang="zh-TW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TW" i="1" kern="10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𝜋</m:t>
                        </m:r>
                      </m:e>
                    </m:acc>
                  </m:oMath>
                </a14:m>
                <a:r>
                  <a:rPr lang="en-US" altLang="zh-TW" kern="100" dirty="0">
                    <a:effectLst/>
                    <a:latin typeface="Calibri" panose="020F0502020204030204" pitchFamily="34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)=-12.715+1.33</a:t>
                </a:r>
                <a:r>
                  <a:rPr lang="en-US" altLang="zh-TW" kern="100" dirty="0" smtClean="0">
                    <a:effectLst/>
                    <a:latin typeface="Calibri" panose="020F0502020204030204" pitchFamily="34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0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TW" altLang="zh-TW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TW" i="1" kern="10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zh-TW" i="1" kern="10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TW" kern="100" dirty="0">
                    <a:effectLst/>
                    <a:latin typeface="Calibri" panose="020F0502020204030204" pitchFamily="34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+1.402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TW" altLang="zh-TW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TW" i="1" kern="10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zh-TW" i="1" kern="10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TW" kern="100" dirty="0">
                    <a:effectLst/>
                    <a:latin typeface="Calibri" panose="020F0502020204030204" pitchFamily="34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+1.106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TW" altLang="zh-TW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TW" i="1" kern="10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zh-TW" i="1" kern="10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altLang="zh-TW" kern="100" dirty="0">
                    <a:effectLst/>
                    <a:latin typeface="Calibri" panose="020F0502020204030204" pitchFamily="34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TW" kern="100" dirty="0" smtClean="0">
                    <a:effectLst/>
                    <a:latin typeface="Calibri" panose="020F0502020204030204" pitchFamily="34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0.468x</a:t>
                </a:r>
                <a:endParaRPr lang="en-US" altLang="zh-TW" kern="100" dirty="0" smtClean="0">
                  <a:latin typeface="Calibri" panose="020F0502020204030204" pitchFamily="34" charset="0"/>
                  <a:ea typeface="新細明體" panose="02020500000000000000" pitchFamily="18" charset="-120"/>
                  <a:cs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</a:pPr>
                <a:r>
                  <a:rPr lang="en-US" altLang="zh-TW" kern="100" dirty="0">
                    <a:latin typeface="Calibri" panose="020F0502020204030204" pitchFamily="34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C</a:t>
                </a:r>
                <a:r>
                  <a:rPr lang="en-US" altLang="zh-TW" kern="100" dirty="0" smtClean="0">
                    <a:effectLst/>
                    <a:latin typeface="Calibri" panose="020F0502020204030204" pitchFamily="34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olor 1 </a:t>
                </a:r>
                <a:r>
                  <a:rPr lang="zh-TW" altLang="en-US" b="1" dirty="0" smtClean="0">
                    <a:latin typeface="微軟正黑體" panose="020B0604030504040204" pitchFamily="34" charset="-120"/>
                  </a:rPr>
                  <a:t>淺</a:t>
                </a:r>
                <a:r>
                  <a:rPr lang="zh-TW" altLang="en-US" b="1" dirty="0">
                    <a:latin typeface="微軟正黑體" panose="020B0604030504040204" pitchFamily="34" charset="-120"/>
                  </a:rPr>
                  <a:t>米</a:t>
                </a:r>
                <a:r>
                  <a:rPr lang="zh-TW" altLang="en-US" b="1" dirty="0" smtClean="0">
                    <a:latin typeface="微軟正黑體" panose="020B0604030504040204" pitchFamily="34" charset="-120"/>
                  </a:rPr>
                  <a:t>金</a:t>
                </a:r>
                <a:r>
                  <a:rPr lang="en-US" altLang="zh-TW" b="1" dirty="0" smtClean="0">
                    <a:latin typeface="微軟正黑體" panose="020B0604030504040204" pitchFamily="34" charset="-120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TW" altLang="zh-TW" i="1" kern="1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TW" i="1" kern="100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zh-TW" i="1" kern="100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TW" b="1" dirty="0" smtClean="0">
                    <a:latin typeface="微軟正黑體" panose="020B0604030504040204" pitchFamily="34" charset="-120"/>
                  </a:rPr>
                  <a:t>=1,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TW" altLang="zh-TW" i="1" kern="1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TW" i="1" kern="100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zh-TW" b="0" i="1" kern="100" smtClean="0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TW" b="1" dirty="0" smtClean="0">
                    <a:latin typeface="微軟正黑體" panose="020B0604030504040204" pitchFamily="34" charset="-120"/>
                  </a:rPr>
                  <a:t>=0,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TW" altLang="zh-TW" i="1" kern="1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TW" i="1" kern="100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zh-TW" b="0" i="1" kern="100" smtClean="0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altLang="zh-TW" b="1" dirty="0">
                    <a:latin typeface="微軟正黑體" panose="020B0604030504040204" pitchFamily="34" charset="-120"/>
                  </a:rPr>
                  <a:t>=0</a:t>
                </a:r>
                <a:r>
                  <a:rPr lang="en-US" altLang="zh-TW" b="1" dirty="0" smtClean="0">
                    <a:latin typeface="微軟正黑體" panose="020B0604030504040204" pitchFamily="34" charset="-120"/>
                  </a:rPr>
                  <a:t>)</a:t>
                </a:r>
                <a:r>
                  <a:rPr lang="zh-TW" altLang="en-US" b="1" dirty="0" smtClean="0">
                    <a:latin typeface="微軟正黑體" panose="020B0604030504040204" pitchFamily="34" charset="-120"/>
                  </a:rPr>
                  <a:t>  </a:t>
                </a:r>
                <a:endParaRPr lang="en-US" altLang="zh-TW" b="1" dirty="0" smtClean="0">
                  <a:latin typeface="微軟正黑體" panose="020B0604030504040204" pitchFamily="34" charset="-120"/>
                </a:endParaRPr>
              </a:p>
              <a:p>
                <a:pPr>
                  <a:spcAft>
                    <a:spcPts val="0"/>
                  </a:spcAft>
                </a:pPr>
                <a:r>
                  <a:rPr lang="en-US" altLang="zh-TW" kern="100" dirty="0" smtClean="0">
                    <a:effectLst/>
                    <a:latin typeface="Calibri" panose="020F0502020204030204" pitchFamily="34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logit</a:t>
                </a:r>
                <a:r>
                  <a:rPr lang="en-US" altLang="zh-TW" kern="100" dirty="0">
                    <a:effectLst/>
                    <a:latin typeface="Calibri" panose="020F0502020204030204" pitchFamily="34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zh-TW" altLang="zh-TW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TW" i="1" kern="10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𝜋</m:t>
                        </m:r>
                      </m:e>
                    </m:acc>
                  </m:oMath>
                </a14:m>
                <a:r>
                  <a:rPr lang="en-US" altLang="zh-TW" kern="100" dirty="0">
                    <a:effectLst/>
                    <a:latin typeface="Calibri" panose="020F0502020204030204" pitchFamily="34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)=-</a:t>
                </a:r>
                <a:r>
                  <a:rPr lang="en-US" altLang="zh-TW" kern="100" dirty="0" smtClean="0">
                    <a:effectLst/>
                    <a:latin typeface="Calibri" panose="020F0502020204030204" pitchFamily="34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12.715+1.330+0.468x, 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zh-TW" altLang="zh-TW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TW" i="1" kern="10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𝜋</m:t>
                        </m:r>
                      </m:e>
                    </m:acc>
                  </m:oMath>
                </a14:m>
                <a:r>
                  <a:rPr lang="en-US" altLang="zh-TW" kern="100" dirty="0">
                    <a:effectLst/>
                    <a:latin typeface="Calibri" panose="020F0502020204030204" pitchFamily="34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(x)=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TW" altLang="zh-TW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zh-TW" altLang="zh-TW" i="1" kern="10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i="1" kern="10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altLang="zh-TW" i="1" kern="10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altLang="zh-TW" kern="10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11.385+0.468</m:t>
                            </m:r>
                            <m:r>
                              <m:rPr>
                                <m:sty m:val="p"/>
                              </m:rPr>
                              <a:rPr lang="en-US" altLang="zh-TW" kern="10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x</m:t>
                            </m:r>
                          </m:sup>
                        </m:sSup>
                      </m:num>
                      <m:den>
                        <m:r>
                          <a:rPr lang="en-US" altLang="zh-TW" i="1" kern="10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en-US" altLang="zh-TW" kern="10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zh-TW" altLang="zh-TW" i="1" kern="10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i="1" kern="10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altLang="zh-TW" i="1" kern="10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altLang="zh-TW" kern="10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11.385+0.468</m:t>
                            </m:r>
                            <m:r>
                              <m:rPr>
                                <m:sty m:val="p"/>
                              </m:rPr>
                              <a:rPr lang="en-US" altLang="zh-TW" kern="10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x</m:t>
                            </m:r>
                          </m:sup>
                        </m:sSup>
                      </m:den>
                    </m:f>
                  </m:oMath>
                </a14:m>
                <a:endParaRPr lang="en-US" altLang="zh-TW" kern="100" dirty="0" smtClean="0">
                  <a:effectLst/>
                  <a:latin typeface="Calibri" panose="020F0502020204030204" pitchFamily="34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</a:pPr>
                <a:r>
                  <a:rPr lang="en-US" altLang="zh-TW" kern="100" dirty="0">
                    <a:latin typeface="Calibri" panose="020F0502020204030204" pitchFamily="34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C</a:t>
                </a:r>
                <a:r>
                  <a:rPr lang="en-US" altLang="zh-TW" kern="100" dirty="0" smtClean="0">
                    <a:effectLst/>
                    <a:latin typeface="Calibri" panose="020F0502020204030204" pitchFamily="34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olor 2</a:t>
                </a:r>
                <a:r>
                  <a:rPr lang="zh-TW" altLang="en-US" b="1" dirty="0" smtClean="0">
                    <a:latin typeface="微軟正黑體" panose="020B0604030504040204" pitchFamily="34" charset="-120"/>
                  </a:rPr>
                  <a:t> 米金</a:t>
                </a:r>
                <a:r>
                  <a:rPr lang="en-US" altLang="zh-TW" b="1" dirty="0">
                    <a:latin typeface="微軟正黑體" panose="020B0604030504040204" pitchFamily="34" charset="-120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TW" altLang="zh-TW" i="1" kern="1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TW" i="1" kern="100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zh-TW" i="1" kern="100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TW" b="1" dirty="0" smtClean="0">
                    <a:latin typeface="微軟正黑體" panose="020B0604030504040204" pitchFamily="34" charset="-120"/>
                  </a:rPr>
                  <a:t>=0,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TW" altLang="zh-TW" i="1" kern="1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TW" i="1" kern="100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zh-TW" i="1" kern="100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TW" b="1" dirty="0" smtClean="0">
                    <a:latin typeface="微軟正黑體" panose="020B0604030504040204" pitchFamily="34" charset="-120"/>
                  </a:rPr>
                  <a:t>=1,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TW" altLang="zh-TW" i="1" kern="1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TW" i="1" kern="100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zh-TW" i="1" kern="100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altLang="zh-TW" b="1" dirty="0">
                    <a:latin typeface="微軟正黑體" panose="020B0604030504040204" pitchFamily="34" charset="-120"/>
                  </a:rPr>
                  <a:t>=0)</a:t>
                </a:r>
                <a:r>
                  <a:rPr lang="zh-TW" altLang="en-US" b="1" dirty="0" smtClean="0">
                    <a:latin typeface="微軟正黑體" panose="020B0604030504040204" pitchFamily="34" charset="-120"/>
                  </a:rPr>
                  <a:t> </a:t>
                </a:r>
                <a:endParaRPr lang="en-US" altLang="zh-TW" b="1" dirty="0" smtClean="0">
                  <a:latin typeface="微軟正黑體" panose="020B0604030504040204" pitchFamily="34" charset="-120"/>
                </a:endParaRPr>
              </a:p>
              <a:p>
                <a:pPr>
                  <a:spcAft>
                    <a:spcPts val="0"/>
                  </a:spcAft>
                </a:pPr>
                <a:r>
                  <a:rPr lang="en-US" altLang="zh-TW" kern="100" dirty="0" smtClean="0">
                    <a:effectLst/>
                    <a:latin typeface="Calibri" panose="020F0502020204030204" pitchFamily="34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logit</a:t>
                </a:r>
                <a:r>
                  <a:rPr lang="en-US" altLang="zh-TW" kern="100" dirty="0">
                    <a:effectLst/>
                    <a:latin typeface="Calibri" panose="020F0502020204030204" pitchFamily="34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zh-TW" altLang="zh-TW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TW" i="1" kern="10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𝜋</m:t>
                        </m:r>
                      </m:e>
                    </m:acc>
                  </m:oMath>
                </a14:m>
                <a:r>
                  <a:rPr lang="en-US" altLang="zh-TW" kern="100" dirty="0">
                    <a:effectLst/>
                    <a:latin typeface="Calibri" panose="020F0502020204030204" pitchFamily="34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)=-</a:t>
                </a:r>
                <a:r>
                  <a:rPr lang="en-US" altLang="zh-TW" kern="100" dirty="0" smtClean="0">
                    <a:effectLst/>
                    <a:latin typeface="Calibri" panose="020F0502020204030204" pitchFamily="34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12.715+1.402+0.468x, 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zh-TW" altLang="zh-TW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TW" i="1" kern="10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𝜋</m:t>
                        </m:r>
                      </m:e>
                    </m:acc>
                  </m:oMath>
                </a14:m>
                <a:r>
                  <a:rPr lang="en-US" altLang="zh-TW" kern="100" dirty="0">
                    <a:effectLst/>
                    <a:latin typeface="Calibri" panose="020F0502020204030204" pitchFamily="34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(x)=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TW" altLang="zh-TW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zh-TW" altLang="zh-TW" i="1" kern="10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i="1" kern="10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altLang="zh-TW" i="1" kern="10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altLang="zh-TW" kern="10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11.313+0.468</m:t>
                            </m:r>
                            <m:r>
                              <m:rPr>
                                <m:sty m:val="p"/>
                              </m:rPr>
                              <a:rPr lang="en-US" altLang="zh-TW" kern="10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x</m:t>
                            </m:r>
                          </m:sup>
                        </m:sSup>
                      </m:num>
                      <m:den>
                        <m:r>
                          <a:rPr lang="en-US" altLang="zh-TW" i="1" kern="10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en-US" altLang="zh-TW" kern="10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zh-TW" altLang="zh-TW" i="1" kern="10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i="1" kern="10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altLang="zh-TW" i="1" kern="10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altLang="zh-TW" kern="10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11.313+0.468</m:t>
                            </m:r>
                            <m:r>
                              <m:rPr>
                                <m:sty m:val="p"/>
                              </m:rPr>
                              <a:rPr lang="en-US" altLang="zh-TW" kern="10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x</m:t>
                            </m:r>
                          </m:sup>
                        </m:sSup>
                      </m:den>
                    </m:f>
                  </m:oMath>
                </a14:m>
                <a:endParaRPr lang="en-US" altLang="zh-TW" kern="100" dirty="0" smtClean="0">
                  <a:effectLst/>
                  <a:latin typeface="Calibri" panose="020F0502020204030204" pitchFamily="34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</a:pPr>
                <a:r>
                  <a:rPr lang="en-US" altLang="zh-TW" kern="100" dirty="0">
                    <a:latin typeface="Calibri" panose="020F0502020204030204" pitchFamily="34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C</a:t>
                </a:r>
                <a:r>
                  <a:rPr lang="en-US" altLang="zh-TW" kern="100" dirty="0" smtClean="0">
                    <a:effectLst/>
                    <a:latin typeface="Calibri" panose="020F0502020204030204" pitchFamily="34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olor 3 </a:t>
                </a:r>
                <a:r>
                  <a:rPr lang="zh-TW" altLang="en-US" b="1" dirty="0" smtClean="0">
                    <a:latin typeface="微軟正黑體" panose="020B0604030504040204" pitchFamily="34" charset="-120"/>
                  </a:rPr>
                  <a:t>焦糖</a:t>
                </a:r>
                <a:r>
                  <a:rPr lang="zh-TW" altLang="en-US" b="1" dirty="0">
                    <a:latin typeface="微軟正黑體" panose="020B0604030504040204" pitchFamily="34" charset="-120"/>
                  </a:rPr>
                  <a:t>灰</a:t>
                </a:r>
                <a:r>
                  <a:rPr lang="zh-TW" altLang="en-US" b="1" dirty="0" smtClean="0">
                    <a:latin typeface="微軟正黑體" panose="020B0604030504040204" pitchFamily="34" charset="-120"/>
                  </a:rPr>
                  <a:t>棕</a:t>
                </a:r>
                <a:r>
                  <a:rPr lang="en-US" altLang="zh-TW" b="1" dirty="0">
                    <a:latin typeface="微軟正黑體" panose="020B0604030504040204" pitchFamily="34" charset="-120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TW" altLang="zh-TW" i="1" kern="1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TW" i="1" kern="100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zh-TW" i="1" kern="100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TW" b="1" dirty="0">
                    <a:latin typeface="微軟正黑體" panose="020B0604030504040204" pitchFamily="34" charset="-120"/>
                  </a:rPr>
                  <a:t>=0,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TW" altLang="zh-TW" i="1" kern="1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TW" i="1" kern="100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zh-TW" i="1" kern="100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TW" b="1" dirty="0" smtClean="0">
                    <a:latin typeface="微軟正黑體" panose="020B0604030504040204" pitchFamily="34" charset="-120"/>
                  </a:rPr>
                  <a:t>=0,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TW" altLang="zh-TW" i="1" kern="1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TW" i="1" kern="100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zh-TW" i="1" kern="100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altLang="zh-TW" b="1" dirty="0" smtClean="0">
                    <a:latin typeface="微軟正黑體" panose="020B0604030504040204" pitchFamily="34" charset="-120"/>
                  </a:rPr>
                  <a:t>=1)</a:t>
                </a:r>
                <a:r>
                  <a:rPr lang="zh-TW" altLang="en-US" b="1" dirty="0" smtClean="0">
                    <a:latin typeface="微軟正黑體" panose="020B0604030504040204" pitchFamily="34" charset="-120"/>
                  </a:rPr>
                  <a:t> </a:t>
                </a:r>
                <a:endParaRPr lang="en-US" altLang="zh-TW" b="1" dirty="0" smtClean="0">
                  <a:latin typeface="微軟正黑體" panose="020B0604030504040204" pitchFamily="34" charset="-120"/>
                </a:endParaRPr>
              </a:p>
              <a:p>
                <a:pPr>
                  <a:spcAft>
                    <a:spcPts val="0"/>
                  </a:spcAft>
                </a:pPr>
                <a:r>
                  <a:rPr lang="en-US" altLang="zh-TW" kern="100" dirty="0" smtClean="0">
                    <a:effectLst/>
                    <a:latin typeface="Calibri" panose="020F0502020204030204" pitchFamily="34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logit</a:t>
                </a:r>
                <a:r>
                  <a:rPr lang="en-US" altLang="zh-TW" kern="100" dirty="0">
                    <a:effectLst/>
                    <a:latin typeface="Calibri" panose="020F0502020204030204" pitchFamily="34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zh-TW" altLang="zh-TW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TW" i="1" kern="10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𝜋</m:t>
                        </m:r>
                      </m:e>
                    </m:acc>
                  </m:oMath>
                </a14:m>
                <a:r>
                  <a:rPr lang="en-US" altLang="zh-TW" kern="100" dirty="0">
                    <a:effectLst/>
                    <a:latin typeface="Calibri" panose="020F0502020204030204" pitchFamily="34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)=-</a:t>
                </a:r>
                <a:r>
                  <a:rPr lang="en-US" altLang="zh-TW" kern="100" dirty="0" smtClean="0">
                    <a:effectLst/>
                    <a:latin typeface="Calibri" panose="020F0502020204030204" pitchFamily="34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12.715+1.106+0.468x,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zh-TW" altLang="zh-TW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TW" i="1" kern="10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𝜋</m:t>
                        </m:r>
                      </m:e>
                    </m:acc>
                  </m:oMath>
                </a14:m>
                <a:r>
                  <a:rPr lang="en-US" altLang="zh-TW" kern="100" dirty="0">
                    <a:effectLst/>
                    <a:latin typeface="Calibri" panose="020F0502020204030204" pitchFamily="34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(x)=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TW" altLang="zh-TW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zh-TW" altLang="zh-TW" i="1" kern="10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i="1" kern="10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altLang="zh-TW" i="1" kern="10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altLang="zh-TW" kern="10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11.609+0.468</m:t>
                            </m:r>
                            <m:r>
                              <m:rPr>
                                <m:sty m:val="p"/>
                              </m:rPr>
                              <a:rPr lang="en-US" altLang="zh-TW" kern="10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x</m:t>
                            </m:r>
                          </m:sup>
                        </m:sSup>
                      </m:num>
                      <m:den>
                        <m:r>
                          <a:rPr lang="en-US" altLang="zh-TW" i="1" kern="10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en-US" altLang="zh-TW" kern="10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zh-TW" altLang="zh-TW" i="1" kern="10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i="1" kern="10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altLang="zh-TW" i="1" kern="10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altLang="zh-TW" kern="10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11.609+0.468</m:t>
                            </m:r>
                            <m:r>
                              <m:rPr>
                                <m:sty m:val="p"/>
                              </m:rPr>
                              <a:rPr lang="en-US" altLang="zh-TW" kern="10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x</m:t>
                            </m:r>
                          </m:sup>
                        </m:sSup>
                      </m:den>
                    </m:f>
                  </m:oMath>
                </a14:m>
                <a:endParaRPr lang="en-US" altLang="zh-TW" kern="100" dirty="0" smtClean="0">
                  <a:effectLst/>
                  <a:latin typeface="Calibri" panose="020F0502020204030204" pitchFamily="34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</a:pPr>
                <a:r>
                  <a:rPr lang="en-US" altLang="zh-TW" kern="100" dirty="0">
                    <a:latin typeface="Calibri" panose="020F0502020204030204" pitchFamily="34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C</a:t>
                </a:r>
                <a:r>
                  <a:rPr lang="en-US" altLang="zh-TW" kern="100" dirty="0" smtClean="0">
                    <a:effectLst/>
                    <a:latin typeface="Calibri" panose="020F0502020204030204" pitchFamily="34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olor 4 </a:t>
                </a:r>
                <a:r>
                  <a:rPr lang="zh-TW" altLang="en-US" b="1" dirty="0" smtClean="0">
                    <a:latin typeface="微軟正黑體" panose="020B0604030504040204" pitchFamily="34" charset="-120"/>
                  </a:rPr>
                  <a:t>深</a:t>
                </a:r>
                <a:r>
                  <a:rPr lang="zh-TW" altLang="en-US" b="1" dirty="0">
                    <a:latin typeface="微軟正黑體" panose="020B0604030504040204" pitchFamily="34" charset="-120"/>
                  </a:rPr>
                  <a:t>焦糖</a:t>
                </a:r>
                <a:r>
                  <a:rPr lang="zh-TW" altLang="en-US" b="1" dirty="0" smtClean="0">
                    <a:latin typeface="微軟正黑體" panose="020B0604030504040204" pitchFamily="34" charset="-120"/>
                  </a:rPr>
                  <a:t>色</a:t>
                </a:r>
                <a:r>
                  <a:rPr lang="en-US" altLang="zh-TW" b="1" dirty="0">
                    <a:latin typeface="微軟正黑體" panose="020B0604030504040204" pitchFamily="34" charset="-120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TW" altLang="zh-TW" i="1" kern="1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TW" i="1" kern="100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zh-TW" i="1" kern="100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TW" b="1" dirty="0">
                    <a:latin typeface="微軟正黑體" panose="020B0604030504040204" pitchFamily="34" charset="-120"/>
                  </a:rPr>
                  <a:t>=0,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TW" altLang="zh-TW" i="1" kern="1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TW" i="1" kern="100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zh-TW" i="1" kern="100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TW" b="1" dirty="0">
                    <a:latin typeface="微軟正黑體" panose="020B0604030504040204" pitchFamily="34" charset="-120"/>
                  </a:rPr>
                  <a:t>=0,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TW" altLang="zh-TW" i="1" kern="1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TW" i="1" kern="100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zh-TW" i="1" kern="100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altLang="zh-TW" b="1" dirty="0" smtClean="0">
                    <a:latin typeface="微軟正黑體" panose="020B0604030504040204" pitchFamily="34" charset="-120"/>
                  </a:rPr>
                  <a:t>=0)</a:t>
                </a:r>
                <a:r>
                  <a:rPr lang="zh-TW" altLang="en-US" b="1" dirty="0" smtClean="0">
                    <a:latin typeface="微軟正黑體" panose="020B0604030504040204" pitchFamily="34" charset="-120"/>
                  </a:rPr>
                  <a:t> </a:t>
                </a:r>
                <a:endParaRPr lang="en-US" altLang="zh-TW" b="1" dirty="0" smtClean="0">
                  <a:latin typeface="微軟正黑體" panose="020B0604030504040204" pitchFamily="34" charset="-120"/>
                </a:endParaRPr>
              </a:p>
              <a:p>
                <a:pPr>
                  <a:spcAft>
                    <a:spcPts val="0"/>
                  </a:spcAft>
                </a:pPr>
                <a:r>
                  <a:rPr lang="en-US" altLang="zh-TW" kern="100" dirty="0" smtClean="0">
                    <a:effectLst/>
                    <a:latin typeface="Calibri" panose="020F0502020204030204" pitchFamily="34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logit</a:t>
                </a:r>
                <a:r>
                  <a:rPr lang="en-US" altLang="zh-TW" kern="100" dirty="0">
                    <a:effectLst/>
                    <a:latin typeface="Calibri" panose="020F0502020204030204" pitchFamily="34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zh-TW" altLang="zh-TW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TW" i="1" kern="10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𝜋</m:t>
                        </m:r>
                      </m:e>
                    </m:acc>
                  </m:oMath>
                </a14:m>
                <a:r>
                  <a:rPr lang="en-US" altLang="zh-TW" kern="100" dirty="0">
                    <a:effectLst/>
                    <a:latin typeface="Calibri" panose="020F0502020204030204" pitchFamily="34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)=-</a:t>
                </a:r>
                <a:r>
                  <a:rPr lang="en-US" altLang="zh-TW" kern="100" dirty="0" smtClean="0">
                    <a:effectLst/>
                    <a:latin typeface="Calibri" panose="020F0502020204030204" pitchFamily="34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12.715+0.468x,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zh-TW" altLang="zh-TW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TW" i="1" kern="10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𝜋</m:t>
                        </m:r>
                      </m:e>
                    </m:acc>
                  </m:oMath>
                </a14:m>
                <a:r>
                  <a:rPr lang="en-US" altLang="zh-TW" kern="100" dirty="0">
                    <a:effectLst/>
                    <a:latin typeface="Calibri" panose="020F0502020204030204" pitchFamily="34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x</m:t>
                    </m:r>
                  </m:oMath>
                </a14:m>
                <a:r>
                  <a:rPr lang="en-US" altLang="zh-TW" kern="100" dirty="0">
                    <a:effectLst/>
                    <a:latin typeface="Calibri" panose="020F0502020204030204" pitchFamily="34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)=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TW" altLang="zh-TW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zh-TW" altLang="zh-TW" i="1" kern="10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i="1" kern="10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altLang="zh-TW" i="1" kern="10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altLang="zh-TW" kern="10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12.715+0.468</m:t>
                            </m:r>
                            <m:r>
                              <m:rPr>
                                <m:sty m:val="p"/>
                              </m:rPr>
                              <a:rPr lang="en-US" altLang="zh-TW" kern="10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x</m:t>
                            </m:r>
                          </m:sup>
                        </m:sSup>
                      </m:num>
                      <m:den>
                        <m:r>
                          <a:rPr lang="en-US" altLang="zh-TW" i="1" kern="10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en-US" altLang="zh-TW" kern="10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zh-TW" altLang="zh-TW" i="1" kern="10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i="1" kern="10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altLang="zh-TW" i="1" kern="10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altLang="zh-TW" kern="10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12.715+0.468</m:t>
                            </m:r>
                            <m:r>
                              <m:rPr>
                                <m:sty m:val="p"/>
                              </m:rPr>
                              <a:rPr lang="en-US" altLang="zh-TW" kern="10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x</m:t>
                            </m:r>
                          </m:sup>
                        </m:sSup>
                      </m:den>
                    </m:f>
                  </m:oMath>
                </a14:m>
                <a:endParaRPr lang="zh-TW" altLang="zh-TW" kern="100" dirty="0">
                  <a:effectLst/>
                  <a:latin typeface="Calibri" panose="020F0502020204030204" pitchFamily="34" charset="0"/>
                  <a:ea typeface="新細明體" panose="02020500000000000000" pitchFamily="18" charset="-12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667" t="-175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E694E-7E5C-4C16-BC06-A8A0688A6A11}" type="slidenum">
              <a:rPr lang="zh-TW" altLang="en-US" smtClean="0"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98505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rgbClr val="0070C0"/>
                </a:solidFill>
              </a:rPr>
              <a:t>馬掌螃蟹</a:t>
            </a:r>
            <a:r>
              <a:rPr lang="en-US" altLang="zh-TW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(horseshoe crab)</a:t>
            </a:r>
            <a:r>
              <a:rPr lang="zh-TW" altLang="en-US" b="1" dirty="0" smtClean="0">
                <a:solidFill>
                  <a:srgbClr val="0070C0"/>
                </a:solidFill>
              </a:rPr>
              <a:t>範例</a:t>
            </a:r>
            <a:endParaRPr lang="zh-TW" altLang="en-US" b="1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5220072" y="1602612"/>
                <a:ext cx="3271887" cy="4876800"/>
              </a:xfrm>
            </p:spPr>
            <p:txBody>
              <a:bodyPr>
                <a:norm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US" altLang="zh-TW" kern="100" dirty="0" smtClean="0">
                    <a:latin typeface="Calibri" panose="020F0502020204030204" pitchFamily="34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C</a:t>
                </a:r>
                <a:r>
                  <a:rPr lang="en-US" altLang="zh-TW" kern="100" dirty="0" smtClean="0">
                    <a:effectLst/>
                    <a:latin typeface="Calibri" panose="020F0502020204030204" pitchFamily="34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olor 1 </a:t>
                </a:r>
                <a:r>
                  <a:rPr lang="zh-TW" altLang="en-US" b="1" dirty="0" smtClean="0">
                    <a:latin typeface="微軟正黑體" panose="020B0604030504040204" pitchFamily="34" charset="-120"/>
                  </a:rPr>
                  <a:t>淺</a:t>
                </a:r>
                <a:r>
                  <a:rPr lang="zh-TW" altLang="en-US" b="1" dirty="0">
                    <a:latin typeface="微軟正黑體" panose="020B0604030504040204" pitchFamily="34" charset="-120"/>
                  </a:rPr>
                  <a:t>米</a:t>
                </a:r>
                <a:r>
                  <a:rPr lang="zh-TW" altLang="en-US" b="1" dirty="0" smtClean="0">
                    <a:latin typeface="微軟正黑體" panose="020B0604030504040204" pitchFamily="34" charset="-120"/>
                  </a:rPr>
                  <a:t>金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zh-TW" altLang="zh-TW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TW" i="1" kern="10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𝜋</m:t>
                        </m:r>
                      </m:e>
                    </m:acc>
                  </m:oMath>
                </a14:m>
                <a:r>
                  <a:rPr lang="en-US" altLang="zh-TW" kern="100" dirty="0">
                    <a:effectLst/>
                    <a:latin typeface="Calibri" panose="020F0502020204030204" pitchFamily="34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(x)=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TW" altLang="zh-TW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zh-TW" altLang="zh-TW" i="1" kern="10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i="1" kern="10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altLang="zh-TW" i="1" kern="10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altLang="zh-TW" kern="10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11.385+0.468</m:t>
                            </m:r>
                            <m:r>
                              <m:rPr>
                                <m:sty m:val="p"/>
                              </m:rPr>
                              <a:rPr lang="en-US" altLang="zh-TW" kern="10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x</m:t>
                            </m:r>
                          </m:sup>
                        </m:sSup>
                      </m:num>
                      <m:den>
                        <m:r>
                          <a:rPr lang="en-US" altLang="zh-TW" i="1" kern="10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en-US" altLang="zh-TW" kern="10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zh-TW" altLang="zh-TW" i="1" kern="10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i="1" kern="10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altLang="zh-TW" i="1" kern="10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altLang="zh-TW" kern="10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11.385+0.468</m:t>
                            </m:r>
                            <m:r>
                              <m:rPr>
                                <m:sty m:val="p"/>
                              </m:rPr>
                              <a:rPr lang="en-US" altLang="zh-TW" kern="10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x</m:t>
                            </m:r>
                          </m:sup>
                        </m:sSup>
                      </m:den>
                    </m:f>
                  </m:oMath>
                </a14:m>
                <a:endParaRPr lang="en-US" altLang="zh-TW" kern="100" dirty="0" smtClean="0">
                  <a:effectLst/>
                  <a:latin typeface="Calibri" panose="020F0502020204030204" pitchFamily="34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</a:pPr>
                <a:r>
                  <a:rPr lang="en-US" altLang="zh-TW" kern="100" dirty="0">
                    <a:latin typeface="Calibri" panose="020F0502020204030204" pitchFamily="34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C</a:t>
                </a:r>
                <a:r>
                  <a:rPr lang="en-US" altLang="zh-TW" kern="100" dirty="0" smtClean="0">
                    <a:effectLst/>
                    <a:latin typeface="Calibri" panose="020F0502020204030204" pitchFamily="34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olor 2</a:t>
                </a:r>
                <a:r>
                  <a:rPr lang="zh-TW" altLang="en-US" b="1" dirty="0" smtClean="0">
                    <a:latin typeface="微軟正黑體" panose="020B0604030504040204" pitchFamily="34" charset="-120"/>
                  </a:rPr>
                  <a:t> 米金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zh-TW" altLang="zh-TW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TW" i="1" kern="10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𝜋</m:t>
                        </m:r>
                      </m:e>
                    </m:acc>
                  </m:oMath>
                </a14:m>
                <a:r>
                  <a:rPr lang="en-US" altLang="zh-TW" kern="100" dirty="0">
                    <a:effectLst/>
                    <a:latin typeface="Calibri" panose="020F0502020204030204" pitchFamily="34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(x)=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TW" altLang="zh-TW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zh-TW" altLang="zh-TW" i="1" kern="10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i="1" kern="10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altLang="zh-TW" i="1" kern="10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altLang="zh-TW" kern="10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11.313+0.468</m:t>
                            </m:r>
                            <m:r>
                              <m:rPr>
                                <m:sty m:val="p"/>
                              </m:rPr>
                              <a:rPr lang="en-US" altLang="zh-TW" kern="10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x</m:t>
                            </m:r>
                          </m:sup>
                        </m:sSup>
                      </m:num>
                      <m:den>
                        <m:r>
                          <a:rPr lang="en-US" altLang="zh-TW" i="1" kern="10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en-US" altLang="zh-TW" kern="10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zh-TW" altLang="zh-TW" i="1" kern="10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i="1" kern="10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altLang="zh-TW" i="1" kern="10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altLang="zh-TW" kern="10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11.313+0.468</m:t>
                            </m:r>
                            <m:r>
                              <m:rPr>
                                <m:sty m:val="p"/>
                              </m:rPr>
                              <a:rPr lang="en-US" altLang="zh-TW" kern="10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x</m:t>
                            </m:r>
                          </m:sup>
                        </m:sSup>
                      </m:den>
                    </m:f>
                  </m:oMath>
                </a14:m>
                <a:endParaRPr lang="en-US" altLang="zh-TW" kern="100" dirty="0" smtClean="0">
                  <a:effectLst/>
                  <a:latin typeface="Calibri" panose="020F0502020204030204" pitchFamily="34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</a:pPr>
                <a:r>
                  <a:rPr lang="en-US" altLang="zh-TW" kern="100" dirty="0">
                    <a:latin typeface="Calibri" panose="020F0502020204030204" pitchFamily="34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C</a:t>
                </a:r>
                <a:r>
                  <a:rPr lang="en-US" altLang="zh-TW" kern="100" dirty="0" smtClean="0">
                    <a:effectLst/>
                    <a:latin typeface="Calibri" panose="020F0502020204030204" pitchFamily="34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olor 3 </a:t>
                </a:r>
                <a:r>
                  <a:rPr lang="zh-TW" altLang="en-US" b="1" dirty="0" smtClean="0">
                    <a:latin typeface="微軟正黑體" panose="020B0604030504040204" pitchFamily="34" charset="-120"/>
                  </a:rPr>
                  <a:t>焦糖</a:t>
                </a:r>
                <a:r>
                  <a:rPr lang="zh-TW" altLang="en-US" b="1" dirty="0">
                    <a:latin typeface="微軟正黑體" panose="020B0604030504040204" pitchFamily="34" charset="-120"/>
                  </a:rPr>
                  <a:t>灰</a:t>
                </a:r>
                <a:r>
                  <a:rPr lang="zh-TW" altLang="en-US" b="1" dirty="0" smtClean="0">
                    <a:latin typeface="微軟正黑體" panose="020B0604030504040204" pitchFamily="34" charset="-120"/>
                  </a:rPr>
                  <a:t>棕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zh-TW" altLang="zh-TW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TW" i="1" kern="10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𝜋</m:t>
                        </m:r>
                      </m:e>
                    </m:acc>
                  </m:oMath>
                </a14:m>
                <a:r>
                  <a:rPr lang="en-US" altLang="zh-TW" kern="100" dirty="0">
                    <a:effectLst/>
                    <a:latin typeface="Calibri" panose="020F0502020204030204" pitchFamily="34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(x)=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TW" altLang="zh-TW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zh-TW" altLang="zh-TW" i="1" kern="10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i="1" kern="10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altLang="zh-TW" i="1" kern="10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altLang="zh-TW" kern="10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11.609+0.468</m:t>
                            </m:r>
                            <m:r>
                              <m:rPr>
                                <m:sty m:val="p"/>
                              </m:rPr>
                              <a:rPr lang="en-US" altLang="zh-TW" kern="10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x</m:t>
                            </m:r>
                          </m:sup>
                        </m:sSup>
                      </m:num>
                      <m:den>
                        <m:r>
                          <a:rPr lang="en-US" altLang="zh-TW" i="1" kern="10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en-US" altLang="zh-TW" kern="10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zh-TW" altLang="zh-TW" i="1" kern="10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i="1" kern="10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altLang="zh-TW" i="1" kern="10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altLang="zh-TW" kern="10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11.609+0.468</m:t>
                            </m:r>
                            <m:r>
                              <m:rPr>
                                <m:sty m:val="p"/>
                              </m:rPr>
                              <a:rPr lang="en-US" altLang="zh-TW" kern="10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x</m:t>
                            </m:r>
                          </m:sup>
                        </m:sSup>
                      </m:den>
                    </m:f>
                  </m:oMath>
                </a14:m>
                <a:endParaRPr lang="en-US" altLang="zh-TW" kern="100" dirty="0" smtClean="0">
                  <a:effectLst/>
                  <a:latin typeface="Calibri" panose="020F0502020204030204" pitchFamily="34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</a:pPr>
                <a:r>
                  <a:rPr lang="en-US" altLang="zh-TW" kern="100" dirty="0">
                    <a:latin typeface="Calibri" panose="020F0502020204030204" pitchFamily="34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C</a:t>
                </a:r>
                <a:r>
                  <a:rPr lang="en-US" altLang="zh-TW" kern="100" dirty="0" smtClean="0">
                    <a:effectLst/>
                    <a:latin typeface="Calibri" panose="020F0502020204030204" pitchFamily="34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olor 4 </a:t>
                </a:r>
                <a:r>
                  <a:rPr lang="zh-TW" altLang="en-US" b="1" dirty="0" smtClean="0">
                    <a:latin typeface="微軟正黑體" panose="020B0604030504040204" pitchFamily="34" charset="-120"/>
                  </a:rPr>
                  <a:t>深</a:t>
                </a:r>
                <a:r>
                  <a:rPr lang="zh-TW" altLang="en-US" b="1" dirty="0">
                    <a:latin typeface="微軟正黑體" panose="020B0604030504040204" pitchFamily="34" charset="-120"/>
                  </a:rPr>
                  <a:t>焦糖</a:t>
                </a:r>
                <a:r>
                  <a:rPr lang="zh-TW" altLang="en-US" b="1" dirty="0" smtClean="0">
                    <a:latin typeface="微軟正黑體" panose="020B0604030504040204" pitchFamily="34" charset="-120"/>
                  </a:rPr>
                  <a:t>色</a:t>
                </a:r>
                <a:endParaRPr lang="en-US" altLang="zh-TW" kern="100" dirty="0" smtClean="0">
                  <a:effectLst/>
                  <a:latin typeface="Calibri" panose="020F0502020204030204" pitchFamily="34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zh-TW" altLang="zh-TW" i="1" kern="1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TW" i="1" kern="100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𝜋</m:t>
                        </m:r>
                      </m:e>
                    </m:acc>
                  </m:oMath>
                </a14:m>
                <a:r>
                  <a:rPr lang="en-US" altLang="zh-TW" kern="100" dirty="0">
                    <a:latin typeface="Calibri" panose="020F0502020204030204" pitchFamily="34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(x</a:t>
                </a:r>
                <a:r>
                  <a:rPr lang="en-US" altLang="zh-TW" kern="100" dirty="0" smtClean="0">
                    <a:latin typeface="Calibri" panose="020F0502020204030204" pitchFamily="34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)</a:t>
                </a:r>
                <a:r>
                  <a:rPr lang="en-US" altLang="zh-TW" kern="100" dirty="0" smtClean="0">
                    <a:effectLst/>
                    <a:latin typeface="Calibri" panose="020F0502020204030204" pitchFamily="34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TW" altLang="zh-TW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zh-TW" altLang="zh-TW" i="1" kern="10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i="1" kern="10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altLang="zh-TW" i="1" kern="10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altLang="zh-TW" kern="10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12.715+0.468</m:t>
                            </m:r>
                            <m:r>
                              <m:rPr>
                                <m:sty m:val="p"/>
                              </m:rPr>
                              <a:rPr lang="en-US" altLang="zh-TW" kern="10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x</m:t>
                            </m:r>
                          </m:sup>
                        </m:sSup>
                      </m:num>
                      <m:den>
                        <m:r>
                          <a:rPr lang="en-US" altLang="zh-TW" i="1" kern="10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en-US" altLang="zh-TW" kern="10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zh-TW" altLang="zh-TW" i="1" kern="10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i="1" kern="10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altLang="zh-TW" i="1" kern="10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altLang="zh-TW" kern="10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12.715+0.468</m:t>
                            </m:r>
                            <m:r>
                              <m:rPr>
                                <m:sty m:val="p"/>
                              </m:rPr>
                              <a:rPr lang="en-US" altLang="zh-TW" kern="10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x</m:t>
                            </m:r>
                          </m:sup>
                        </m:sSup>
                      </m:den>
                    </m:f>
                  </m:oMath>
                </a14:m>
                <a:endParaRPr lang="zh-TW" altLang="zh-TW" kern="100" dirty="0">
                  <a:effectLst/>
                  <a:latin typeface="Calibri" panose="020F0502020204030204" pitchFamily="34" charset="0"/>
                  <a:ea typeface="新細明體" panose="02020500000000000000" pitchFamily="18" charset="-12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220072" y="1602612"/>
                <a:ext cx="3271887" cy="4876800"/>
              </a:xfrm>
              <a:blipFill rotWithShape="0">
                <a:blip r:embed="rId2"/>
                <a:stretch>
                  <a:fillRect l="-1676" t="-112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E694E-7E5C-4C16-BC06-A8A0688A6A11}" type="slidenum">
              <a:rPr lang="zh-TW" altLang="en-US" smtClean="0"/>
              <a:t>19</a:t>
            </a:fld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1554048"/>
            <a:ext cx="4248472" cy="4513130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1701218" y="6067178"/>
            <a:ext cx="64812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 smtClean="0">
                <a:solidFill>
                  <a:srgbClr val="C00000"/>
                </a:solidFill>
              </a:rPr>
              <a:t>寬度固定時</a:t>
            </a:r>
            <a:r>
              <a:rPr lang="en-US" altLang="zh-TW" b="1" dirty="0" smtClean="0">
                <a:solidFill>
                  <a:srgbClr val="C00000"/>
                </a:solidFill>
              </a:rPr>
              <a:t>, </a:t>
            </a:r>
            <a:r>
              <a:rPr lang="zh-TW" altLang="en-US" b="1" dirty="0" smtClean="0">
                <a:solidFill>
                  <a:srgbClr val="C00000"/>
                </a:solidFill>
              </a:rPr>
              <a:t>米金色有跟班的機率</a:t>
            </a:r>
            <a:r>
              <a:rPr lang="en-US" altLang="zh-TW" b="1" dirty="0" smtClean="0">
                <a:solidFill>
                  <a:srgbClr val="C00000"/>
                </a:solidFill>
              </a:rPr>
              <a:t>&gt;</a:t>
            </a:r>
            <a:r>
              <a:rPr lang="zh-TW" altLang="en-US" b="1" dirty="0" smtClean="0">
                <a:solidFill>
                  <a:srgbClr val="C00000"/>
                </a:solidFill>
              </a:rPr>
              <a:t>淺米色</a:t>
            </a:r>
            <a:r>
              <a:rPr lang="en-US" altLang="zh-TW" b="1" dirty="0" smtClean="0">
                <a:solidFill>
                  <a:srgbClr val="C00000"/>
                </a:solidFill>
              </a:rPr>
              <a:t>&gt;</a:t>
            </a:r>
            <a:r>
              <a:rPr lang="zh-TW" altLang="en-US" b="1" dirty="0" smtClean="0">
                <a:solidFill>
                  <a:srgbClr val="C00000"/>
                </a:solidFill>
              </a:rPr>
              <a:t>焦糖灰棕</a:t>
            </a:r>
            <a:r>
              <a:rPr lang="en-US" altLang="zh-TW" b="1" dirty="0" smtClean="0">
                <a:solidFill>
                  <a:srgbClr val="C00000"/>
                </a:solidFill>
              </a:rPr>
              <a:t>?</a:t>
            </a:r>
            <a:r>
              <a:rPr lang="zh-TW" altLang="en-US" b="1" dirty="0" smtClean="0">
                <a:solidFill>
                  <a:srgbClr val="C00000"/>
                </a:solidFill>
              </a:rPr>
              <a:t>深焦糖色</a:t>
            </a:r>
            <a:endParaRPr lang="en-US" altLang="zh-TW" b="1" dirty="0" smtClean="0">
              <a:solidFill>
                <a:srgbClr val="C00000"/>
              </a:solidFill>
            </a:endParaRPr>
          </a:p>
          <a:p>
            <a:r>
              <a:rPr lang="zh-TW" altLang="en-US" b="1" dirty="0" smtClean="0">
                <a:solidFill>
                  <a:srgbClr val="C00000"/>
                </a:solidFill>
              </a:rPr>
              <a:t>顏色固定時</a:t>
            </a:r>
            <a:r>
              <a:rPr lang="en-US" altLang="zh-TW" b="1" dirty="0" smtClean="0">
                <a:solidFill>
                  <a:srgbClr val="C00000"/>
                </a:solidFill>
              </a:rPr>
              <a:t>, </a:t>
            </a:r>
            <a:r>
              <a:rPr lang="zh-TW" altLang="en-US" b="1" dirty="0" smtClean="0">
                <a:solidFill>
                  <a:srgbClr val="C00000"/>
                </a:solidFill>
              </a:rPr>
              <a:t>寬度愈寬</a:t>
            </a:r>
            <a:r>
              <a:rPr lang="en-US" altLang="zh-TW" b="1" dirty="0" smtClean="0">
                <a:solidFill>
                  <a:srgbClr val="C00000"/>
                </a:solidFill>
              </a:rPr>
              <a:t>, </a:t>
            </a:r>
            <a:r>
              <a:rPr lang="zh-TW" altLang="en-US" b="1" dirty="0" smtClean="0">
                <a:solidFill>
                  <a:srgbClr val="C00000"/>
                </a:solidFill>
              </a:rPr>
              <a:t>有跟班的機率愈高</a:t>
            </a:r>
            <a:endParaRPr lang="zh-TW" alt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53504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rgbClr val="0070C0"/>
                </a:solidFill>
              </a:rPr>
              <a:t>為何要學羅吉斯迴歸</a:t>
            </a:r>
            <a:r>
              <a:rPr lang="en-US" altLang="zh-TW" b="1" dirty="0" smtClean="0">
                <a:solidFill>
                  <a:srgbClr val="0070C0"/>
                </a:solidFill>
              </a:rPr>
              <a:t>?</a:t>
            </a:r>
            <a:endParaRPr lang="zh-TW" altLang="en-US" b="1" dirty="0">
              <a:solidFill>
                <a:srgbClr val="0070C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Clr>
                <a:srgbClr val="C00000"/>
              </a:buClr>
              <a:buFont typeface="+mj-lt"/>
              <a:buAutoNum type="arabicPeriod"/>
            </a:pPr>
            <a:r>
              <a:rPr lang="zh-TW" altLang="en-US" sz="2800" b="1" dirty="0" smtClean="0">
                <a:solidFill>
                  <a:srgbClr val="C00000"/>
                </a:solidFill>
              </a:rPr>
              <a:t>當變數個數增加時</a:t>
            </a:r>
            <a:endParaRPr lang="en-US" altLang="zh-TW" sz="2800" b="1" dirty="0" smtClean="0">
              <a:solidFill>
                <a:srgbClr val="C00000"/>
              </a:solidFill>
            </a:endParaRPr>
          </a:p>
          <a:p>
            <a:r>
              <a:rPr lang="en-US" altLang="zh-TW" sz="2800" b="1" dirty="0" smtClean="0"/>
              <a:t>Y-</a:t>
            </a:r>
            <a:r>
              <a:rPr lang="zh-TW" altLang="en-US" sz="2800" b="1" dirty="0" smtClean="0"/>
              <a:t>壓力</a:t>
            </a:r>
            <a:r>
              <a:rPr lang="en-US" altLang="zh-TW" sz="2800" b="1" dirty="0" smtClean="0"/>
              <a:t>(</a:t>
            </a:r>
            <a:r>
              <a:rPr lang="zh-TW" altLang="en-US" sz="2800" b="1" dirty="0" smtClean="0"/>
              <a:t>無</a:t>
            </a:r>
            <a:r>
              <a:rPr lang="en-US" altLang="zh-TW" sz="2800" b="1" dirty="0" smtClean="0"/>
              <a:t>, </a:t>
            </a:r>
            <a:r>
              <a:rPr lang="zh-TW" altLang="en-US" sz="2800" b="1" dirty="0" smtClean="0"/>
              <a:t>一些</a:t>
            </a:r>
            <a:r>
              <a:rPr lang="en-US" altLang="zh-TW" sz="2800" b="1" dirty="0" smtClean="0"/>
              <a:t>, </a:t>
            </a:r>
            <a:r>
              <a:rPr lang="zh-TW" altLang="en-US" sz="2800" b="1" dirty="0" smtClean="0"/>
              <a:t>很多</a:t>
            </a:r>
            <a:r>
              <a:rPr lang="en-US" altLang="zh-TW" sz="2800" b="1" dirty="0" smtClean="0"/>
              <a:t>)</a:t>
            </a:r>
          </a:p>
          <a:p>
            <a:r>
              <a:rPr lang="en-US" altLang="zh-TW" sz="2800" b="1" dirty="0" smtClean="0"/>
              <a:t>X</a:t>
            </a:r>
            <a:r>
              <a:rPr lang="en-US" altLang="zh-TW" sz="2800" b="1" baseline="-25000" dirty="0" smtClean="0"/>
              <a:t>1</a:t>
            </a:r>
            <a:r>
              <a:rPr lang="en-US" altLang="zh-TW" sz="2800" b="1" dirty="0" smtClean="0"/>
              <a:t>-</a:t>
            </a:r>
            <a:r>
              <a:rPr lang="zh-TW" altLang="en-US" sz="2800" b="1" dirty="0" smtClean="0"/>
              <a:t>性別</a:t>
            </a:r>
            <a:r>
              <a:rPr lang="en-US" altLang="zh-TW" sz="2800" b="1" dirty="0" smtClean="0"/>
              <a:t>(</a:t>
            </a:r>
            <a:r>
              <a:rPr lang="zh-TW" altLang="en-US" sz="2800" b="1" dirty="0" smtClean="0"/>
              <a:t>男</a:t>
            </a:r>
            <a:r>
              <a:rPr lang="en-US" altLang="zh-TW" sz="2800" b="1" dirty="0" smtClean="0"/>
              <a:t>, </a:t>
            </a:r>
            <a:r>
              <a:rPr lang="zh-TW" altLang="en-US" sz="2800" b="1" dirty="0" smtClean="0"/>
              <a:t>女</a:t>
            </a:r>
            <a:r>
              <a:rPr lang="en-US" altLang="zh-TW" sz="2800" b="1" dirty="0" smtClean="0"/>
              <a:t>)</a:t>
            </a:r>
          </a:p>
          <a:p>
            <a:r>
              <a:rPr lang="en-US" altLang="zh-TW" sz="2800" b="1" dirty="0" smtClean="0"/>
              <a:t>X</a:t>
            </a:r>
            <a:r>
              <a:rPr lang="en-US" altLang="zh-TW" sz="2800" b="1" baseline="-25000" dirty="0" smtClean="0"/>
              <a:t>2</a:t>
            </a:r>
            <a:r>
              <a:rPr lang="en-US" altLang="zh-TW" sz="2800" b="1" dirty="0" smtClean="0"/>
              <a:t>-</a:t>
            </a:r>
            <a:r>
              <a:rPr lang="zh-TW" altLang="en-US" sz="2800" b="1" dirty="0" smtClean="0"/>
              <a:t>吸菸狀態</a:t>
            </a:r>
            <a:r>
              <a:rPr lang="en-US" altLang="zh-TW" sz="2800" b="1" dirty="0" smtClean="0"/>
              <a:t>(</a:t>
            </a:r>
            <a:r>
              <a:rPr lang="zh-TW" altLang="en-US" sz="2800" b="1" dirty="0" smtClean="0"/>
              <a:t>非吸菸者</a:t>
            </a:r>
            <a:r>
              <a:rPr lang="en-US" altLang="zh-TW" sz="2800" b="1" dirty="0" smtClean="0"/>
              <a:t>,</a:t>
            </a:r>
            <a:r>
              <a:rPr lang="zh-TW" altLang="en-US" sz="2800" b="1" dirty="0" smtClean="0"/>
              <a:t> </a:t>
            </a:r>
            <a:endParaRPr lang="en-US" altLang="zh-TW" sz="2800" b="1" dirty="0" smtClean="0"/>
          </a:p>
          <a:p>
            <a:pPr marL="0" indent="0">
              <a:buNone/>
            </a:pPr>
            <a:r>
              <a:rPr lang="zh-TW" altLang="en-US" sz="2800" b="1" dirty="0"/>
              <a:t> </a:t>
            </a:r>
            <a:r>
              <a:rPr lang="en-US" altLang="zh-TW" sz="2800" b="1" dirty="0" smtClean="0"/>
              <a:t> </a:t>
            </a:r>
            <a:r>
              <a:rPr lang="zh-TW" altLang="en-US" sz="2800" b="1" dirty="0" smtClean="0"/>
              <a:t>     戒菸者</a:t>
            </a:r>
            <a:r>
              <a:rPr lang="en-US" altLang="zh-TW" sz="2800" b="1" dirty="0" smtClean="0"/>
              <a:t>, </a:t>
            </a:r>
            <a:r>
              <a:rPr lang="zh-TW" altLang="en-US" sz="2800" b="1" dirty="0" smtClean="0"/>
              <a:t>吸菸</a:t>
            </a:r>
            <a:r>
              <a:rPr lang="zh-TW" altLang="en-US" sz="2800" b="1" dirty="0"/>
              <a:t>者</a:t>
            </a:r>
            <a:r>
              <a:rPr lang="en-US" altLang="zh-TW" sz="2800" b="1" dirty="0" smtClean="0"/>
              <a:t>)</a:t>
            </a:r>
          </a:p>
          <a:p>
            <a:r>
              <a:rPr lang="en-US" altLang="zh-TW" sz="2800" b="1" dirty="0" smtClean="0"/>
              <a:t>X</a:t>
            </a:r>
            <a:r>
              <a:rPr lang="en-US" altLang="zh-TW" sz="2800" b="1" baseline="-25000" dirty="0" smtClean="0"/>
              <a:t>3</a:t>
            </a:r>
            <a:r>
              <a:rPr lang="en-US" altLang="zh-TW" sz="2800" b="1" dirty="0" smtClean="0"/>
              <a:t>-</a:t>
            </a:r>
            <a:r>
              <a:rPr lang="zh-TW" altLang="en-US" sz="2800" b="1" dirty="0" smtClean="0"/>
              <a:t>年齡</a:t>
            </a:r>
            <a:r>
              <a:rPr lang="en-US" altLang="zh-TW" sz="2800" b="1" dirty="0" smtClean="0"/>
              <a:t>(</a:t>
            </a:r>
            <a:r>
              <a:rPr lang="zh-TW" altLang="en-US" sz="2800" b="1" dirty="0"/>
              <a:t>青</a:t>
            </a:r>
            <a:r>
              <a:rPr lang="en-US" altLang="zh-TW" sz="2800" b="1" dirty="0" smtClean="0"/>
              <a:t>,</a:t>
            </a:r>
            <a:r>
              <a:rPr lang="zh-TW" altLang="en-US" sz="2800" b="1" dirty="0" smtClean="0"/>
              <a:t> 中</a:t>
            </a:r>
            <a:r>
              <a:rPr lang="en-US" altLang="zh-TW" sz="2800" b="1" dirty="0" smtClean="0"/>
              <a:t>, </a:t>
            </a:r>
            <a:r>
              <a:rPr lang="zh-TW" altLang="en-US" sz="2800" b="1" dirty="0" smtClean="0"/>
              <a:t>老</a:t>
            </a:r>
            <a:r>
              <a:rPr lang="en-US" altLang="zh-TW" sz="2800" b="1" dirty="0" smtClean="0"/>
              <a:t>)</a:t>
            </a:r>
            <a:r>
              <a:rPr lang="zh-TW" altLang="en-US" sz="2800" b="1" dirty="0" smtClean="0"/>
              <a:t> </a:t>
            </a:r>
            <a:endParaRPr lang="en-US" altLang="zh-TW" sz="2800" b="1" dirty="0"/>
          </a:p>
          <a:p>
            <a:endParaRPr lang="zh-TW" altLang="en-US" b="1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E694E-7E5C-4C16-BC06-A8A0688A6A11}" type="slidenum">
              <a:rPr lang="zh-TW" altLang="en-US" smtClean="0"/>
              <a:t>2</a:t>
            </a:fld>
            <a:endParaRPr lang="zh-TW" altLang="en-US"/>
          </a:p>
        </p:txBody>
      </p:sp>
      <p:pic>
        <p:nvPicPr>
          <p:cNvPr id="1026" name="Picture 2" descr="「4 way tables」的圖片搜尋結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0206" y="1521766"/>
            <a:ext cx="4286250" cy="4800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矩形 4"/>
          <p:cNvSpPr/>
          <p:nvPr/>
        </p:nvSpPr>
        <p:spPr>
          <a:xfrm>
            <a:off x="624945" y="6322367"/>
            <a:ext cx="78941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200" dirty="0"/>
              <a:t>https://www.google.com.tw/search?q=4+way+tables&amp;biw=1920&amp;bih=979&amp;source=lnms&amp;tbm=isch&amp;sa=X&amp;ved=0ahUKEwjL-Ma0kuTOAhVHv5QKHV-vC0gQ_AUIBigB#imgrc=127ObKIhBF--fM%3A</a:t>
            </a:r>
            <a:endParaRPr lang="zh-TW" altLang="en-US" sz="1200" dirty="0"/>
          </a:p>
        </p:txBody>
      </p:sp>
      <p:sp>
        <p:nvSpPr>
          <p:cNvPr id="6" name="文字方塊 5"/>
          <p:cNvSpPr txBox="1"/>
          <p:nvPr/>
        </p:nvSpPr>
        <p:spPr>
          <a:xfrm>
            <a:off x="6301933" y="1259468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 smtClean="0"/>
              <a:t>壓力</a:t>
            </a:r>
            <a:endParaRPr lang="zh-TW" altLang="en-US" b="1" dirty="0"/>
          </a:p>
        </p:txBody>
      </p:sp>
      <p:sp>
        <p:nvSpPr>
          <p:cNvPr id="8" name="文字方塊 7"/>
          <p:cNvSpPr txBox="1"/>
          <p:nvPr/>
        </p:nvSpPr>
        <p:spPr>
          <a:xfrm>
            <a:off x="3779912" y="1268760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/>
              <a:t>性別</a:t>
            </a:r>
          </a:p>
        </p:txBody>
      </p:sp>
      <p:sp>
        <p:nvSpPr>
          <p:cNvPr id="9" name="文字方塊 8"/>
          <p:cNvSpPr txBox="1"/>
          <p:nvPr/>
        </p:nvSpPr>
        <p:spPr>
          <a:xfrm>
            <a:off x="4355976" y="1268760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 smtClean="0"/>
              <a:t>吸菸</a:t>
            </a:r>
            <a:endParaRPr lang="zh-TW" altLang="en-US" b="1" dirty="0"/>
          </a:p>
        </p:txBody>
      </p:sp>
      <p:sp>
        <p:nvSpPr>
          <p:cNvPr id="10" name="文字方塊 9"/>
          <p:cNvSpPr txBox="1"/>
          <p:nvPr/>
        </p:nvSpPr>
        <p:spPr>
          <a:xfrm>
            <a:off x="4932040" y="1268760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 smtClean="0"/>
              <a:t>年</a:t>
            </a:r>
            <a:r>
              <a:rPr lang="zh-TW" altLang="en-US" b="1" dirty="0"/>
              <a:t>齡</a:t>
            </a:r>
          </a:p>
        </p:txBody>
      </p:sp>
    </p:spTree>
    <p:extLst>
      <p:ext uri="{BB962C8B-B14F-4D97-AF65-F5344CB8AC3E}">
        <p14:creationId xmlns:p14="http://schemas.microsoft.com/office/powerpoint/2010/main" val="18762267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34877"/>
            <a:ext cx="9169795" cy="3118259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rgbClr val="0070C0"/>
                </a:solidFill>
              </a:rPr>
              <a:t>馬掌螃蟹</a:t>
            </a:r>
            <a:r>
              <a:rPr lang="en-US" altLang="zh-TW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(horseshoe crab)</a:t>
            </a:r>
            <a:r>
              <a:rPr lang="zh-TW" altLang="en-US" b="1" dirty="0" smtClean="0">
                <a:solidFill>
                  <a:srgbClr val="0070C0"/>
                </a:solidFill>
              </a:rPr>
              <a:t>範例</a:t>
            </a:r>
            <a:endParaRPr lang="zh-TW" altLang="en-US" b="1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4896832"/>
                <a:ext cx="8229600" cy="1580168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zh-TW" altLang="en-US" b="1" dirty="0">
                    <a:latin typeface="微軟正黑體" panose="020B0604030504040204" pitchFamily="34" charset="-120"/>
                    <a:cs typeface="Times New Roman" panose="02020603050405020304" pitchFamily="18" charset="0"/>
                  </a:rPr>
                  <a:t>若母螃蟹是淺米金色且其寬度為</a:t>
                </a:r>
                <a:r>
                  <a:rPr lang="en-US" altLang="zh-TW" b="1" dirty="0">
                    <a:latin typeface="微軟正黑體" panose="020B0604030504040204" pitchFamily="34" charset="-120"/>
                    <a:cs typeface="Times New Roman" panose="02020603050405020304" pitchFamily="18" charset="0"/>
                  </a:rPr>
                  <a:t>26.3cm</a:t>
                </a:r>
                <a:r>
                  <a:rPr lang="zh-TW" altLang="en-US" b="1" dirty="0">
                    <a:latin typeface="微軟正黑體" panose="020B0604030504040204" pitchFamily="34" charset="-120"/>
                    <a:cs typeface="Times New Roman" panose="02020603050405020304" pitchFamily="18" charset="0"/>
                  </a:rPr>
                  <a:t>時</a:t>
                </a:r>
                <a:r>
                  <a:rPr lang="zh-TW" altLang="en-US" b="1" dirty="0">
                    <a:latin typeface="新細明體" panose="02020500000000000000" pitchFamily="18" charset="-120"/>
                    <a:ea typeface="新細明體" panose="02020500000000000000" pitchFamily="18" charset="-120"/>
                    <a:cs typeface="Times New Roman" panose="02020603050405020304" pitchFamily="18" charset="0"/>
                  </a:rPr>
                  <a:t>，</a:t>
                </a:r>
                <a:r>
                  <a:rPr lang="zh-TW" altLang="en-US" b="1" dirty="0">
                    <a:latin typeface="微軟正黑體" panose="020B0604030504040204" pitchFamily="34" charset="-120"/>
                    <a:cs typeface="Times New Roman" panose="02020603050405020304" pitchFamily="18" charset="0"/>
                  </a:rPr>
                  <a:t>估計其有跟班的機率為</a:t>
                </a:r>
                <a:endParaRPr lang="en-US" altLang="zh-TW" b="1" dirty="0">
                  <a:latin typeface="微軟正黑體" panose="020B0604030504040204" pitchFamily="34" charset="-120"/>
                  <a:cs typeface="Times New Roman" panose="02020603050405020304" pitchFamily="18" charset="0"/>
                </a:endParaRPr>
              </a:p>
              <a:p>
                <a:r>
                  <a:rPr lang="en-US" altLang="zh-TW" dirty="0">
                    <a:latin typeface="Calibri" panose="020F0502020204030204" pitchFamily="34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logit(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zh-TW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𝜋</m:t>
                        </m:r>
                      </m:e>
                    </m:acc>
                  </m:oMath>
                </a14:m>
                <a:r>
                  <a:rPr lang="en-US" altLang="zh-TW" dirty="0">
                    <a:latin typeface="Calibri" panose="020F0502020204030204" pitchFamily="34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)=-12.715+1.330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TW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TW" dirty="0">
                    <a:latin typeface="Calibri" panose="020F0502020204030204" pitchFamily="34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+1.402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TW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TW" dirty="0">
                    <a:latin typeface="Calibri" panose="020F0502020204030204" pitchFamily="34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+1.106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TW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altLang="zh-TW" dirty="0">
                    <a:latin typeface="Calibri" panose="020F0502020204030204" pitchFamily="34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+0.468x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zh-TW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𝜋</m:t>
                        </m:r>
                      </m:e>
                    </m:acc>
                  </m:oMath>
                </a14:m>
                <a:r>
                  <a:rPr lang="en-US" altLang="zh-TW" dirty="0">
                    <a:latin typeface="Calibri" panose="020F0502020204030204" pitchFamily="34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(26.3)=</a:t>
                </a:r>
                <a14:m>
                  <m:oMath xmlns:m="http://schemas.openxmlformats.org/officeDocument/2006/math">
                    <m:r>
                      <a:rPr lang="en-US" altLang="zh-TW"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zh-TW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zh-TW" altLang="zh-TW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altLang="zh-TW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altLang="zh-TW"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11.385+0.468(26.3)</m:t>
                            </m:r>
                          </m:sup>
                        </m:sSup>
                      </m:num>
                      <m:den>
                        <m:r>
                          <a:rPr lang="en-US" altLang="zh-TW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en-US" altLang="zh-TW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zh-TW" altLang="zh-TW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altLang="zh-TW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altLang="zh-TW"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11.385+0.468(26.3)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altLang="zh-TW" dirty="0">
                    <a:latin typeface="Calibri" panose="020F0502020204030204" pitchFamily="34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=0.715</a:t>
                </a:r>
                <a:endParaRPr lang="zh-TW" altLang="en-US" b="1" dirty="0">
                  <a:latin typeface="微軟正黑體" panose="020B0604030504040204" pitchFamily="34" charset="-120"/>
                </a:endParaRPr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4896832"/>
                <a:ext cx="8229600" cy="1580168"/>
              </a:xfrm>
              <a:blipFill rotWithShape="0">
                <a:blip r:embed="rId3"/>
                <a:stretch>
                  <a:fillRect l="-519" t="-6538" b="-38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E694E-7E5C-4C16-BC06-A8A0688A6A11}" type="slidenum">
              <a:rPr lang="zh-TW" altLang="en-US" smtClean="0"/>
              <a:t>20</a:t>
            </a:fld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1661920" y="3717032"/>
                <a:ext cx="544829" cy="2873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altLang="zh-TW" sz="1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zh-TW" altLang="en-US" sz="12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l-GR" altLang="zh-TW" sz="12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β</m:t>
                              </m:r>
                            </m:e>
                          </m:acc>
                        </m:e>
                        <m:sub>
                          <m:r>
                            <a:rPr lang="en-US" altLang="zh-TW" sz="1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sub>
                      </m:sSub>
                      <m:r>
                        <a:rPr lang="en-US" altLang="zh-TW" sz="12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zh-TW" altLang="en-US" sz="1200" dirty="0"/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1920" y="3717032"/>
                <a:ext cx="544829" cy="287323"/>
              </a:xfrm>
              <a:prstGeom prst="rect">
                <a:avLst/>
              </a:prstGeom>
              <a:blipFill rotWithShape="0">
                <a:blip r:embed="rId4"/>
                <a:stretch>
                  <a:fillRect b="-638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/>
              <p:cNvSpPr/>
              <p:nvPr/>
            </p:nvSpPr>
            <p:spPr>
              <a:xfrm>
                <a:off x="1649432" y="4005064"/>
                <a:ext cx="474296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zh-TW" altLang="en-US" sz="1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l-GR" altLang="zh-TW" sz="1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α</m:t>
                          </m:r>
                        </m:e>
                      </m:acc>
                      <m:r>
                        <a:rPr lang="en-US" altLang="zh-TW" sz="12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zh-TW" altLang="en-US" sz="1200" dirty="0"/>
              </a:p>
            </p:txBody>
          </p:sp>
        </mc:Choice>
        <mc:Fallback xmlns="">
          <p:sp>
            <p:nvSpPr>
              <p:cNvPr id="12" name="矩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9432" y="4005064"/>
                <a:ext cx="474296" cy="276999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矩形 13"/>
              <p:cNvSpPr/>
              <p:nvPr/>
            </p:nvSpPr>
            <p:spPr>
              <a:xfrm>
                <a:off x="1632412" y="3429709"/>
                <a:ext cx="544829" cy="2873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altLang="zh-TW" sz="1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zh-TW" altLang="en-US" sz="12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l-GR" altLang="zh-TW" sz="12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β</m:t>
                              </m:r>
                            </m:e>
                          </m:acc>
                        </m:e>
                        <m:sub>
                          <m:r>
                            <a:rPr lang="en-US" altLang="zh-TW" sz="1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  <m:r>
                        <a:rPr lang="en-US" altLang="zh-TW" sz="12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zh-TW" altLang="en-US" sz="1200" dirty="0"/>
              </a:p>
            </p:txBody>
          </p:sp>
        </mc:Choice>
        <mc:Fallback xmlns="">
          <p:sp>
            <p:nvSpPr>
              <p:cNvPr id="14" name="矩形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2412" y="3429709"/>
                <a:ext cx="544829" cy="287323"/>
              </a:xfrm>
              <a:prstGeom prst="rect">
                <a:avLst/>
              </a:prstGeom>
              <a:blipFill rotWithShape="0">
                <a:blip r:embed="rId6"/>
                <a:stretch>
                  <a:fillRect b="-638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矩形 14"/>
              <p:cNvSpPr/>
              <p:nvPr/>
            </p:nvSpPr>
            <p:spPr>
              <a:xfrm>
                <a:off x="1620571" y="3068960"/>
                <a:ext cx="544829" cy="2873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altLang="zh-TW" sz="1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zh-TW" altLang="en-US" sz="12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l-GR" altLang="zh-TW" sz="12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β</m:t>
                              </m:r>
                            </m:e>
                          </m:acc>
                        </m:e>
                        <m:sub>
                          <m:r>
                            <a:rPr lang="en-US" altLang="zh-TW" sz="1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altLang="zh-TW" sz="12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zh-TW" altLang="en-US" sz="1200" dirty="0"/>
              </a:p>
            </p:txBody>
          </p:sp>
        </mc:Choice>
        <mc:Fallback xmlns="">
          <p:sp>
            <p:nvSpPr>
              <p:cNvPr id="15" name="矩形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0571" y="3068960"/>
                <a:ext cx="544829" cy="287323"/>
              </a:xfrm>
              <a:prstGeom prst="rect">
                <a:avLst/>
              </a:prstGeom>
              <a:blipFill rotWithShape="0">
                <a:blip r:embed="rId7"/>
                <a:stretch>
                  <a:fillRect b="-625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矩形 15"/>
              <p:cNvSpPr/>
              <p:nvPr/>
            </p:nvSpPr>
            <p:spPr>
              <a:xfrm>
                <a:off x="1620571" y="2781637"/>
                <a:ext cx="544829" cy="2873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altLang="zh-TW" sz="1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zh-TW" altLang="en-US" sz="12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l-GR" altLang="zh-TW" sz="12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β</m:t>
                              </m:r>
                            </m:e>
                          </m:acc>
                        </m:e>
                        <m:sub>
                          <m:r>
                            <a:rPr lang="en-US" altLang="zh-TW" sz="1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altLang="zh-TW" sz="12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zh-TW" altLang="en-US" sz="1200" dirty="0"/>
              </a:p>
            </p:txBody>
          </p:sp>
        </mc:Choice>
        <mc:Fallback xmlns="">
          <p:sp>
            <p:nvSpPr>
              <p:cNvPr id="16" name="矩形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0571" y="2781637"/>
                <a:ext cx="544829" cy="287323"/>
              </a:xfrm>
              <a:prstGeom prst="rect">
                <a:avLst/>
              </a:prstGeom>
              <a:blipFill rotWithShape="0">
                <a:blip r:embed="rId8"/>
                <a:stretch>
                  <a:fillRect b="-851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474735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34877"/>
            <a:ext cx="9169795" cy="3118259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rgbClr val="0070C0"/>
                </a:solidFill>
              </a:rPr>
              <a:t>馬掌螃蟹</a:t>
            </a:r>
            <a:r>
              <a:rPr lang="en-US" altLang="zh-TW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(horseshoe crab)</a:t>
            </a:r>
            <a:r>
              <a:rPr lang="zh-TW" altLang="en-US" b="1" dirty="0" smtClean="0">
                <a:solidFill>
                  <a:srgbClr val="0070C0"/>
                </a:solidFill>
              </a:rPr>
              <a:t>範例</a:t>
            </a:r>
            <a:endParaRPr lang="zh-TW" altLang="en-US" b="1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4896832"/>
                <a:ext cx="8229600" cy="1580168"/>
              </a:xfrm>
            </p:spPr>
            <p:txBody>
              <a:bodyPr>
                <a:normAutofit lnSpcReduction="10000"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zh-TW" altLang="zh-TW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  <m:sup>
                        <m:r>
                          <a:rPr lang="en-US" altLang="zh-TW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altLang="zh-TW" b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altLang="zh-TW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𝟑𝟑</m:t>
                        </m:r>
                      </m:sup>
                    </m:sSup>
                  </m:oMath>
                </a14:m>
                <a:r>
                  <a:rPr lang="en-US" altLang="zh-TW" b="1" dirty="0">
                    <a:solidFill>
                      <a:srgbClr val="C00000"/>
                    </a:solidFill>
                    <a:latin typeface="微軟正黑體" panose="020B0604030504040204" pitchFamily="34" charset="-120"/>
                  </a:rPr>
                  <a:t>=3.8 </a:t>
                </a:r>
                <a:r>
                  <a:rPr lang="zh-TW" altLang="en-US" b="1" dirty="0">
                    <a:latin typeface="微軟正黑體" panose="020B0604030504040204" pitchFamily="34" charset="-120"/>
                  </a:rPr>
                  <a:t>代</a:t>
                </a:r>
                <a:r>
                  <a:rPr lang="zh-CN" altLang="zh-TW" b="1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表在任何已知的寬度</a:t>
                </a:r>
                <a:r>
                  <a:rPr lang="en-US" altLang="zh-TW" b="1" dirty="0">
                    <a:latin typeface="微軟正黑體" panose="020B0604030504040204" pitchFamily="34" charset="-120"/>
                  </a:rPr>
                  <a:t>,</a:t>
                </a:r>
                <a:r>
                  <a:rPr lang="zh-TW" altLang="en-US" b="1" dirty="0">
                    <a:solidFill>
                      <a:srgbClr val="C00000"/>
                    </a:solidFill>
                    <a:latin typeface="微軟正黑體" panose="020B0604030504040204" pitchFamily="34" charset="-120"/>
                    <a:cs typeface="Times New Roman" panose="02020603050405020304" pitchFamily="18" charset="0"/>
                  </a:rPr>
                  <a:t>淺米金色</a:t>
                </a:r>
                <a:r>
                  <a:rPr lang="zh-TW" altLang="en-US" b="1" dirty="0">
                    <a:latin typeface="微軟正黑體" panose="020B0604030504040204" pitchFamily="34" charset="-120"/>
                    <a:cs typeface="Times New Roman" panose="02020603050405020304" pitchFamily="18" charset="0"/>
                  </a:rPr>
                  <a:t>母螃蟹</a:t>
                </a:r>
                <a:r>
                  <a:rPr lang="zh-CN" altLang="zh-TW" b="1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估計有跟班的勝算是</a:t>
                </a:r>
                <a:r>
                  <a:rPr lang="zh-TW" altLang="en-US" b="1" dirty="0">
                    <a:solidFill>
                      <a:srgbClr val="C00000"/>
                    </a:solidFill>
                    <a:latin typeface="微軟正黑體" panose="020B0604030504040204" pitchFamily="34" charset="-120"/>
                  </a:rPr>
                  <a:t>深焦糖色</a:t>
                </a:r>
                <a:r>
                  <a:rPr lang="zh-TW" altLang="en-US" b="1" dirty="0">
                    <a:latin typeface="微軟正黑體" panose="020B0604030504040204" pitchFamily="34" charset="-120"/>
                    <a:cs typeface="Times New Roman" panose="02020603050405020304" pitchFamily="18" charset="0"/>
                  </a:rPr>
                  <a:t>母螃蟹</a:t>
                </a:r>
                <a:r>
                  <a:rPr lang="zh-CN" altLang="zh-TW" b="1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有跟班的勝算的</a:t>
                </a:r>
                <a:r>
                  <a:rPr lang="en-US" altLang="zh-TW" b="1" dirty="0">
                    <a:latin typeface="微軟正黑體" panose="020B0604030504040204" pitchFamily="34" charset="-120"/>
                  </a:rPr>
                  <a:t>3.8</a:t>
                </a:r>
                <a:r>
                  <a:rPr lang="zh-CN" altLang="zh-TW" b="1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倍</a:t>
                </a:r>
                <a:endParaRPr lang="zh-TW" altLang="zh-TW" b="1" dirty="0">
                  <a:solidFill>
                    <a:srgbClr val="C00000"/>
                  </a:solidFill>
                  <a:latin typeface="微軟正黑體" panose="020B0604030504040204" pitchFamily="34" charset="-12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zh-TW" altLang="zh-TW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  <m:sup>
                        <m:r>
                          <a:rPr lang="en-US" altLang="zh-TW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altLang="zh-TW" b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altLang="zh-TW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𝟑𝟑</m:t>
                        </m:r>
                        <m:r>
                          <a:rPr lang="en-US" altLang="zh-TW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TW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altLang="zh-TW" b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altLang="zh-TW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𝟒𝟎𝟐</m:t>
                        </m:r>
                      </m:sup>
                    </m:sSup>
                  </m:oMath>
                </a14:m>
                <a:r>
                  <a:rPr lang="en-US" altLang="zh-TW" b="1" dirty="0">
                    <a:solidFill>
                      <a:srgbClr val="C00000"/>
                    </a:solidFill>
                    <a:latin typeface="微軟正黑體" panose="020B0604030504040204" pitchFamily="34" charset="-120"/>
                  </a:rPr>
                  <a:t>=0.93 </a:t>
                </a:r>
                <a:r>
                  <a:rPr lang="zh-CN" altLang="zh-TW" b="1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代表在任何已知的寬度</a:t>
                </a:r>
                <a:r>
                  <a:rPr lang="en-US" altLang="zh-TW" b="1" dirty="0">
                    <a:latin typeface="微軟正黑體" panose="020B0604030504040204" pitchFamily="34" charset="-120"/>
                  </a:rPr>
                  <a:t>,</a:t>
                </a:r>
                <a:r>
                  <a:rPr lang="zh-TW" altLang="en-US" b="1" dirty="0">
                    <a:solidFill>
                      <a:srgbClr val="C00000"/>
                    </a:solidFill>
                    <a:latin typeface="微軟正黑體" panose="020B0604030504040204" pitchFamily="34" charset="-120"/>
                    <a:cs typeface="Times New Roman" panose="02020603050405020304" pitchFamily="18" charset="0"/>
                  </a:rPr>
                  <a:t>淺米金色</a:t>
                </a:r>
                <a:r>
                  <a:rPr lang="zh-TW" altLang="en-US" b="1" dirty="0">
                    <a:latin typeface="微軟正黑體" panose="020B0604030504040204" pitchFamily="34" charset="-120"/>
                    <a:cs typeface="Times New Roman" panose="02020603050405020304" pitchFamily="18" charset="0"/>
                  </a:rPr>
                  <a:t>母螃蟹</a:t>
                </a:r>
                <a:r>
                  <a:rPr lang="zh-CN" altLang="zh-TW" b="1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估計有跟班的勝算是</a:t>
                </a:r>
                <a:r>
                  <a:rPr lang="zh-TW" altLang="en-US" b="1" dirty="0">
                    <a:solidFill>
                      <a:srgbClr val="C00000"/>
                    </a:solidFill>
                    <a:latin typeface="微軟正黑體" panose="020B0604030504040204" pitchFamily="34" charset="-120"/>
                    <a:cs typeface="Times New Roman" panose="02020603050405020304" pitchFamily="18" charset="0"/>
                  </a:rPr>
                  <a:t>米金色</a:t>
                </a:r>
                <a:r>
                  <a:rPr lang="zh-TW" altLang="en-US" b="1" dirty="0">
                    <a:latin typeface="微軟正黑體" panose="020B0604030504040204" pitchFamily="34" charset="-120"/>
                    <a:cs typeface="Times New Roman" panose="02020603050405020304" pitchFamily="18" charset="0"/>
                  </a:rPr>
                  <a:t>母螃蟹</a:t>
                </a:r>
                <a:r>
                  <a:rPr lang="zh-CN" altLang="zh-TW" b="1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有跟班的勝算的</a:t>
                </a:r>
                <a:r>
                  <a:rPr lang="en-US" altLang="zh-TW" b="1" dirty="0">
                    <a:latin typeface="微軟正黑體" panose="020B0604030504040204" pitchFamily="34" charset="-120"/>
                  </a:rPr>
                  <a:t>0.93</a:t>
                </a:r>
                <a:r>
                  <a:rPr lang="zh-CN" altLang="zh-TW" b="1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倍</a:t>
                </a:r>
                <a:endParaRPr lang="zh-TW" altLang="zh-TW" b="1" dirty="0">
                  <a:latin typeface="微軟正黑體" panose="020B0604030504040204" pitchFamily="34" charset="-120"/>
                </a:endParaRPr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4896832"/>
                <a:ext cx="8229600" cy="1580168"/>
              </a:xfrm>
              <a:blipFill rotWithShape="0">
                <a:blip r:embed="rId3"/>
                <a:stretch>
                  <a:fillRect l="-667" t="-4615" r="-1037" b="-346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E694E-7E5C-4C16-BC06-A8A0688A6A11}" type="slidenum">
              <a:rPr lang="zh-TW" altLang="en-US" smtClean="0"/>
              <a:t>21</a:t>
            </a:fld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1661920" y="3717032"/>
                <a:ext cx="544829" cy="2873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altLang="zh-TW" sz="1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zh-TW" altLang="en-US" sz="12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l-GR" altLang="zh-TW" sz="12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β</m:t>
                              </m:r>
                            </m:e>
                          </m:acc>
                        </m:e>
                        <m:sub>
                          <m:r>
                            <a:rPr lang="en-US" altLang="zh-TW" sz="1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sub>
                      </m:sSub>
                      <m:r>
                        <a:rPr lang="en-US" altLang="zh-TW" sz="12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zh-TW" altLang="en-US" sz="1200" dirty="0"/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1920" y="3717032"/>
                <a:ext cx="544829" cy="287323"/>
              </a:xfrm>
              <a:prstGeom prst="rect">
                <a:avLst/>
              </a:prstGeom>
              <a:blipFill rotWithShape="0">
                <a:blip r:embed="rId4"/>
                <a:stretch>
                  <a:fillRect b="-638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/>
              <p:cNvSpPr/>
              <p:nvPr/>
            </p:nvSpPr>
            <p:spPr>
              <a:xfrm>
                <a:off x="1649432" y="4005064"/>
                <a:ext cx="474296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zh-TW" altLang="en-US" sz="1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l-GR" altLang="zh-TW" sz="1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α</m:t>
                          </m:r>
                        </m:e>
                      </m:acc>
                      <m:r>
                        <a:rPr lang="en-US" altLang="zh-TW" sz="12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zh-TW" altLang="en-US" sz="1200" dirty="0"/>
              </a:p>
            </p:txBody>
          </p:sp>
        </mc:Choice>
        <mc:Fallback xmlns="">
          <p:sp>
            <p:nvSpPr>
              <p:cNvPr id="12" name="矩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9432" y="4005064"/>
                <a:ext cx="474296" cy="276999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矩形 13"/>
              <p:cNvSpPr/>
              <p:nvPr/>
            </p:nvSpPr>
            <p:spPr>
              <a:xfrm>
                <a:off x="1632412" y="3429709"/>
                <a:ext cx="544829" cy="2873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altLang="zh-TW" sz="1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zh-TW" altLang="en-US" sz="12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l-GR" altLang="zh-TW" sz="12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β</m:t>
                              </m:r>
                            </m:e>
                          </m:acc>
                        </m:e>
                        <m:sub>
                          <m:r>
                            <a:rPr lang="en-US" altLang="zh-TW" sz="1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  <m:r>
                        <a:rPr lang="en-US" altLang="zh-TW" sz="12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zh-TW" altLang="en-US" sz="1200" dirty="0"/>
              </a:p>
            </p:txBody>
          </p:sp>
        </mc:Choice>
        <mc:Fallback xmlns="">
          <p:sp>
            <p:nvSpPr>
              <p:cNvPr id="14" name="矩形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2412" y="3429709"/>
                <a:ext cx="544829" cy="287323"/>
              </a:xfrm>
              <a:prstGeom prst="rect">
                <a:avLst/>
              </a:prstGeom>
              <a:blipFill rotWithShape="0">
                <a:blip r:embed="rId6"/>
                <a:stretch>
                  <a:fillRect b="-638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矩形 14"/>
              <p:cNvSpPr/>
              <p:nvPr/>
            </p:nvSpPr>
            <p:spPr>
              <a:xfrm>
                <a:off x="1620571" y="3068960"/>
                <a:ext cx="544829" cy="2873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altLang="zh-TW" sz="1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zh-TW" altLang="en-US" sz="12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l-GR" altLang="zh-TW" sz="12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β</m:t>
                              </m:r>
                            </m:e>
                          </m:acc>
                        </m:e>
                        <m:sub>
                          <m:r>
                            <a:rPr lang="en-US" altLang="zh-TW" sz="1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altLang="zh-TW" sz="12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zh-TW" altLang="en-US" sz="1200" dirty="0"/>
              </a:p>
            </p:txBody>
          </p:sp>
        </mc:Choice>
        <mc:Fallback xmlns="">
          <p:sp>
            <p:nvSpPr>
              <p:cNvPr id="15" name="矩形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0571" y="3068960"/>
                <a:ext cx="544829" cy="287323"/>
              </a:xfrm>
              <a:prstGeom prst="rect">
                <a:avLst/>
              </a:prstGeom>
              <a:blipFill rotWithShape="0">
                <a:blip r:embed="rId7"/>
                <a:stretch>
                  <a:fillRect b="-625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矩形 15"/>
              <p:cNvSpPr/>
              <p:nvPr/>
            </p:nvSpPr>
            <p:spPr>
              <a:xfrm>
                <a:off x="1620571" y="2781637"/>
                <a:ext cx="544829" cy="2873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altLang="zh-TW" sz="1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zh-TW" altLang="en-US" sz="12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l-GR" altLang="zh-TW" sz="12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β</m:t>
                              </m:r>
                            </m:e>
                          </m:acc>
                        </m:e>
                        <m:sub>
                          <m:r>
                            <a:rPr lang="en-US" altLang="zh-TW" sz="1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altLang="zh-TW" sz="12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zh-TW" altLang="en-US" sz="1200" dirty="0"/>
              </a:p>
            </p:txBody>
          </p:sp>
        </mc:Choice>
        <mc:Fallback xmlns="">
          <p:sp>
            <p:nvSpPr>
              <p:cNvPr id="16" name="矩形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0571" y="2781637"/>
                <a:ext cx="544829" cy="287323"/>
              </a:xfrm>
              <a:prstGeom prst="rect">
                <a:avLst/>
              </a:prstGeom>
              <a:blipFill rotWithShape="0">
                <a:blip r:embed="rId8"/>
                <a:stretch>
                  <a:fillRect b="-851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文字方塊 10"/>
          <p:cNvSpPr txBox="1"/>
          <p:nvPr/>
        </p:nvSpPr>
        <p:spPr>
          <a:xfrm>
            <a:off x="5989973" y="1630541"/>
            <a:ext cx="13388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b="1" dirty="0" smtClean="0">
                <a:solidFill>
                  <a:srgbClr val="C00000"/>
                </a:solidFill>
              </a:rPr>
              <a:t>條件勝算比</a:t>
            </a:r>
            <a:endParaRPr lang="en-US" altLang="zh-TW" b="1" dirty="0" smtClean="0">
              <a:solidFill>
                <a:srgbClr val="C00000"/>
              </a:solidFill>
            </a:endParaRPr>
          </a:p>
          <a:p>
            <a:pPr algn="ctr"/>
            <a:r>
              <a:rPr lang="zh-TW" altLang="en-US" b="1" dirty="0" smtClean="0">
                <a:solidFill>
                  <a:srgbClr val="C00000"/>
                </a:solidFill>
              </a:rPr>
              <a:t>校正</a:t>
            </a:r>
            <a:r>
              <a:rPr lang="en-US" altLang="zh-TW" b="1" dirty="0" smtClean="0">
                <a:solidFill>
                  <a:srgbClr val="C00000"/>
                </a:solidFill>
              </a:rPr>
              <a:t>OR</a:t>
            </a:r>
            <a:endParaRPr lang="zh-TW" altLang="en-US" b="1" dirty="0">
              <a:solidFill>
                <a:srgbClr val="C00000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5508104" y="1962036"/>
            <a:ext cx="55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>
                <a:solidFill>
                  <a:srgbClr val="C00000"/>
                </a:solidFill>
              </a:rPr>
              <a:t>p</a:t>
            </a:r>
            <a:r>
              <a:rPr lang="zh-TW" altLang="en-US" b="1" dirty="0" smtClean="0">
                <a:solidFill>
                  <a:srgbClr val="C00000"/>
                </a:solidFill>
              </a:rPr>
              <a:t>值</a:t>
            </a:r>
            <a:endParaRPr lang="zh-TW" alt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05008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rgbClr val="0070C0"/>
                </a:solidFill>
              </a:rPr>
              <a:t>信賴區間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TW" dirty="0" smtClean="0"/>
          </a:p>
          <a:p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E694E-7E5C-4C16-BC06-A8A0688A6A11}" type="slidenum">
              <a:rPr lang="zh-TW" altLang="en-US" smtClean="0"/>
              <a:t>22</a:t>
            </a:fld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內容版面配置區 2"/>
              <p:cNvSpPr txBox="1">
                <a:spLocks/>
              </p:cNvSpPr>
              <p:nvPr/>
            </p:nvSpPr>
            <p:spPr>
              <a:xfrm>
                <a:off x="609600" y="1752600"/>
                <a:ext cx="8229600" cy="48768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18288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3152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90000"/>
                  <a:buFont typeface="Arial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0584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188720" indent="-13716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100000"/>
                  <a:buFont typeface="Arial" pitchFamily="34" charset="0"/>
                  <a:buChar char="•"/>
                  <a:defRPr sz="14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37160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1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55448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1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73736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1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92024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1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zh-TW" altLang="en-US" sz="2800" b="1" kern="100" dirty="0" smtClean="0">
                    <a:latin typeface="+mn-ea"/>
                    <a:cs typeface="Times New Roman" panose="02020603050405020304" pitchFamily="18" charset="0"/>
                  </a:rPr>
                  <a:t>有興趣求條件勝算比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TW" altLang="zh-TW" sz="2800" b="1" i="1" kern="1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TW" sz="2800" b="1" i="1" kern="1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𝒆</m:t>
                        </m:r>
                      </m:e>
                      <m:sup>
                        <m:sSub>
                          <m:sSubPr>
                            <m:ctrlPr>
                              <a:rPr lang="zh-TW" altLang="zh-TW" sz="28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8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𝜷</m:t>
                            </m:r>
                          </m:e>
                          <m:sub>
                            <m:r>
                              <a:rPr lang="en-US" altLang="zh-TW" sz="2800" b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𝐢</m:t>
                            </m:r>
                          </m:sub>
                        </m:sSub>
                      </m:sup>
                    </m:sSup>
                  </m:oMath>
                </a14:m>
                <a:r>
                  <a:rPr lang="zh-TW" altLang="en-US" sz="2800" b="1" kern="100" dirty="0" smtClean="0">
                    <a:latin typeface="+mn-ea"/>
                    <a:cs typeface="Times New Roman" panose="02020603050405020304" pitchFamily="18" charset="0"/>
                  </a:rPr>
                  <a:t>的</a:t>
                </a:r>
                <a:r>
                  <a:rPr lang="en-US" altLang="zh-TW" sz="2800" b="1" kern="100" dirty="0" smtClean="0">
                    <a:latin typeface="+mn-ea"/>
                    <a:cs typeface="Times New Roman" panose="02020603050405020304" pitchFamily="18" charset="0"/>
                  </a:rPr>
                  <a:t>100(1-</a:t>
                </a:r>
                <a:r>
                  <a:rPr lang="el-GR" altLang="zh-TW" sz="2800" b="1" kern="10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α</a:t>
                </a:r>
                <a:r>
                  <a:rPr lang="en-US" altLang="zh-TW" sz="2800" b="1" kern="100" dirty="0" smtClean="0">
                    <a:latin typeface="+mn-ea"/>
                    <a:cs typeface="Times New Roman" panose="02020603050405020304" pitchFamily="18" charset="0"/>
                  </a:rPr>
                  <a:t>)%</a:t>
                </a:r>
                <a:r>
                  <a:rPr lang="zh-TW" altLang="en-US" sz="2800" b="1" kern="100" dirty="0" smtClean="0">
                    <a:latin typeface="+mn-ea"/>
                    <a:cs typeface="Times New Roman" panose="02020603050405020304" pitchFamily="18" charset="0"/>
                  </a:rPr>
                  <a:t>的信賴區間</a:t>
                </a:r>
                <a:endParaRPr lang="zh-TW" altLang="zh-TW" sz="2800" b="1" kern="100" dirty="0">
                  <a:latin typeface="+mn-ea"/>
                  <a:cs typeface="Times New Roman" panose="02020603050405020304" pitchFamily="18" charset="0"/>
                </a:endParaRPr>
              </a:p>
              <a:p>
                <a:r>
                  <a:rPr lang="zh-TW" altLang="en-US" sz="2800" b="1" kern="100" dirty="0" smtClean="0">
                    <a:latin typeface="+mn-ea"/>
                    <a:cs typeface="Times New Roman" panose="02020603050405020304" pitchFamily="18" charset="0"/>
                  </a:rPr>
                  <a:t>先求迴歸係數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TW" altLang="zh-TW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𝜷</m:t>
                        </m:r>
                      </m:e>
                      <m:sub>
                        <m:r>
                          <a:rPr lang="en-US" altLang="zh-TW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zh-TW" altLang="en-US" sz="2800" b="1" kern="100" dirty="0">
                    <a:latin typeface="+mn-ea"/>
                    <a:cs typeface="Times New Roman" panose="02020603050405020304" pitchFamily="18" charset="0"/>
                  </a:rPr>
                  <a:t>的</a:t>
                </a:r>
                <a:r>
                  <a:rPr lang="en-US" altLang="zh-TW" sz="2800" b="1" kern="100" dirty="0">
                    <a:latin typeface="+mn-ea"/>
                    <a:cs typeface="Times New Roman" panose="02020603050405020304" pitchFamily="18" charset="0"/>
                  </a:rPr>
                  <a:t>100(1-</a:t>
                </a:r>
                <a:r>
                  <a:rPr lang="el-GR" altLang="zh-TW" sz="2800" b="1" kern="100" dirty="0">
                    <a:latin typeface="微軟正黑體" panose="020B0604030504040204" pitchFamily="34" charset="-120"/>
                    <a:cs typeface="Times New Roman" panose="02020603050405020304" pitchFamily="18" charset="0"/>
                  </a:rPr>
                  <a:t>α</a:t>
                </a:r>
                <a:r>
                  <a:rPr lang="en-US" altLang="zh-TW" sz="2800" b="1" kern="100" dirty="0">
                    <a:latin typeface="+mn-ea"/>
                    <a:cs typeface="Times New Roman" panose="02020603050405020304" pitchFamily="18" charset="0"/>
                  </a:rPr>
                  <a:t>)%</a:t>
                </a:r>
                <a:r>
                  <a:rPr lang="zh-TW" altLang="en-US" sz="2800" b="1" kern="100" dirty="0">
                    <a:latin typeface="+mn-ea"/>
                    <a:cs typeface="Times New Roman" panose="02020603050405020304" pitchFamily="18" charset="0"/>
                  </a:rPr>
                  <a:t>的信賴區間</a:t>
                </a:r>
                <a:endParaRPr lang="zh-TW" altLang="zh-TW" sz="2800" b="1" kern="100" dirty="0">
                  <a:latin typeface="+mn-ea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800" b="1" i="1" kern="10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altLang="zh-TW" sz="2800" b="1" i="1" kern="10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zh-TW" altLang="en-US" sz="2800" b="1" i="1" kern="10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𝜷</m:t>
                            </m:r>
                          </m:e>
                        </m:acc>
                      </m:e>
                      <m:sub>
                        <m:r>
                          <a:rPr lang="en-US" altLang="zh-TW" sz="2800" b="1" i="1" kern="10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𝒊</m:t>
                        </m:r>
                      </m:sub>
                    </m:sSub>
                    <m:r>
                      <a:rPr lang="en-US" altLang="zh-TW" sz="2800" b="1" i="1" kern="10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±</m:t>
                    </m:r>
                    <m:sSub>
                      <m:sSubPr>
                        <m:ctrlPr>
                          <a:rPr lang="en-US" altLang="zh-TW" sz="2800" b="1" i="1" kern="1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TW" sz="2800" b="1" i="1" kern="1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𝒛</m:t>
                        </m:r>
                      </m:e>
                      <m:sub>
                        <m:box>
                          <m:boxPr>
                            <m:ctrlPr>
                              <a:rPr lang="en-US" altLang="zh-TW" sz="2800" b="1" i="1" kern="10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boxPr>
                          <m:e>
                            <m:f>
                              <m:fPr>
                                <m:ctrlPr>
                                  <a:rPr lang="en-US" altLang="zh-TW" sz="2800" b="1" i="1" kern="10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zh-TW" altLang="en-US" sz="2800" b="1" i="1" kern="10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𝜶</m:t>
                                </m:r>
                              </m:num>
                              <m:den>
                                <m:r>
                                  <a:rPr lang="en-US" altLang="zh-TW" sz="2800" b="1" i="1" kern="10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den>
                            </m:f>
                          </m:e>
                        </m:box>
                      </m:sub>
                    </m:sSub>
                  </m:oMath>
                </a14:m>
                <a:r>
                  <a:rPr lang="en-US" altLang="zh-TW" sz="2800" b="1" kern="100" dirty="0" smtClean="0">
                    <a:latin typeface="+mn-ea"/>
                    <a:cs typeface="Times New Roman" panose="02020603050405020304" pitchFamily="18" charset="0"/>
                  </a:rPr>
                  <a:t> ASE(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800" b="1" i="1" kern="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altLang="zh-TW" sz="2800" b="1" i="1" kern="1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zh-TW" altLang="en-US" sz="2800" b="1" i="1" kern="1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𝜷</m:t>
                            </m:r>
                          </m:e>
                        </m:acc>
                      </m:e>
                      <m:sub>
                        <m:r>
                          <a:rPr lang="en-US" altLang="zh-TW" sz="2800" b="1" i="1" kern="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altLang="zh-TW" sz="2800" b="1" kern="100" dirty="0" smtClean="0">
                    <a:latin typeface="+mn-ea"/>
                    <a:cs typeface="Times New Roman" panose="02020603050405020304" pitchFamily="18" charset="0"/>
                  </a:rPr>
                  <a:t>)</a:t>
                </a:r>
              </a:p>
              <a:p>
                <a:r>
                  <a:rPr lang="en-US" altLang="zh-TW" sz="2800" b="1" dirty="0" smtClean="0">
                    <a:latin typeface="+mn-ea"/>
                  </a:rPr>
                  <a:t>[</a:t>
                </a:r>
                <a:r>
                  <a:rPr lang="zh-TW" altLang="en-US" sz="2800" b="1" dirty="0" smtClean="0">
                    <a:latin typeface="+mn-ea"/>
                  </a:rPr>
                  <a:t>左</a:t>
                </a:r>
                <a:r>
                  <a:rPr lang="en-US" altLang="zh-TW" sz="2800" b="1" dirty="0" smtClean="0">
                    <a:latin typeface="+mn-ea"/>
                  </a:rPr>
                  <a:t>,</a:t>
                </a:r>
                <a:r>
                  <a:rPr lang="zh-TW" altLang="en-US" sz="2800" b="1" dirty="0" smtClean="0">
                    <a:latin typeface="+mn-ea"/>
                  </a:rPr>
                  <a:t> 右</a:t>
                </a:r>
                <a:r>
                  <a:rPr lang="en-US" altLang="zh-TW" sz="2800" b="1" dirty="0" smtClean="0">
                    <a:latin typeface="+mn-ea"/>
                  </a:rPr>
                  <a:t>]</a:t>
                </a:r>
              </a:p>
              <a:p>
                <a:r>
                  <a:rPr lang="zh-TW" altLang="en-US" sz="2800" b="1" kern="100" dirty="0">
                    <a:latin typeface="+mn-ea"/>
                    <a:cs typeface="Times New Roman" panose="02020603050405020304" pitchFamily="18" charset="0"/>
                  </a:rPr>
                  <a:t>條件勝算比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TW" altLang="zh-TW" sz="2800" b="1" i="1" kern="1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TW" sz="2800" b="1" i="1" kern="1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𝒆</m:t>
                        </m:r>
                      </m:e>
                      <m:sup>
                        <m:sSub>
                          <m:sSubPr>
                            <m:ctrlPr>
                              <a:rPr lang="zh-TW" altLang="zh-TW" sz="28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8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𝜷</m:t>
                            </m:r>
                          </m:e>
                          <m:sub>
                            <m:r>
                              <a:rPr lang="en-US" altLang="zh-TW" sz="2800" b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𝐢</m:t>
                            </m:r>
                          </m:sub>
                        </m:sSub>
                      </m:sup>
                    </m:sSup>
                  </m:oMath>
                </a14:m>
                <a:r>
                  <a:rPr lang="zh-TW" altLang="en-US" sz="2800" b="1" kern="100" dirty="0">
                    <a:latin typeface="+mn-ea"/>
                    <a:cs typeface="Times New Roman" panose="02020603050405020304" pitchFamily="18" charset="0"/>
                  </a:rPr>
                  <a:t>的</a:t>
                </a:r>
                <a:r>
                  <a:rPr lang="en-US" altLang="zh-TW" sz="2800" b="1" kern="100" dirty="0">
                    <a:latin typeface="+mn-ea"/>
                    <a:cs typeface="Times New Roman" panose="02020603050405020304" pitchFamily="18" charset="0"/>
                  </a:rPr>
                  <a:t>100(1-</a:t>
                </a:r>
                <a:r>
                  <a:rPr lang="el-GR" altLang="zh-TW" sz="2800" b="1" kern="100" dirty="0">
                    <a:latin typeface="微軟正黑體" panose="020B0604030504040204" pitchFamily="34" charset="-120"/>
                    <a:cs typeface="Times New Roman" panose="02020603050405020304" pitchFamily="18" charset="0"/>
                  </a:rPr>
                  <a:t>α</a:t>
                </a:r>
                <a:r>
                  <a:rPr lang="en-US" altLang="zh-TW" sz="2800" b="1" kern="100" dirty="0">
                    <a:latin typeface="+mn-ea"/>
                    <a:cs typeface="Times New Roman" panose="02020603050405020304" pitchFamily="18" charset="0"/>
                  </a:rPr>
                  <a:t>)%</a:t>
                </a:r>
                <a:r>
                  <a:rPr lang="zh-TW" altLang="en-US" sz="2800" b="1" kern="100" dirty="0">
                    <a:latin typeface="+mn-ea"/>
                    <a:cs typeface="Times New Roman" panose="02020603050405020304" pitchFamily="18" charset="0"/>
                  </a:rPr>
                  <a:t>的信賴</a:t>
                </a:r>
                <a:r>
                  <a:rPr lang="zh-TW" altLang="en-US" sz="2800" b="1" kern="100" dirty="0" smtClean="0">
                    <a:latin typeface="+mn-ea"/>
                    <a:cs typeface="Times New Roman" panose="02020603050405020304" pitchFamily="18" charset="0"/>
                  </a:rPr>
                  <a:t>區間</a:t>
                </a:r>
                <a:endParaRPr lang="en-US" altLang="zh-TW" sz="2800" b="1" kern="100" dirty="0" smtClean="0">
                  <a:latin typeface="+mn-ea"/>
                  <a:cs typeface="Times New Roman" panose="02020603050405020304" pitchFamily="18" charset="0"/>
                </a:endParaRPr>
              </a:p>
              <a:p>
                <a:r>
                  <a:rPr lang="en-US" altLang="zh-TW" sz="2800" b="1" kern="100" dirty="0" smtClean="0">
                    <a:latin typeface="+mn-ea"/>
                    <a:cs typeface="Times New Roman" panose="02020603050405020304" pitchFamily="18" charset="0"/>
                  </a:rPr>
                  <a:t>[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800" b="1" i="1" kern="10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TW" sz="2800" b="1" i="1" kern="10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𝒆</m:t>
                        </m:r>
                      </m:e>
                      <m:sup>
                        <m:r>
                          <a:rPr lang="zh-TW" altLang="en-US" sz="2800" b="1" i="1" kern="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左</m:t>
                        </m:r>
                      </m:sup>
                    </m:sSup>
                  </m:oMath>
                </a14:m>
                <a:r>
                  <a:rPr lang="en-US" altLang="zh-TW" sz="2800" b="1" kern="100" dirty="0" smtClean="0">
                    <a:latin typeface="+mn-ea"/>
                    <a:cs typeface="Times New Roman" panose="02020603050405020304" pitchFamily="18" charset="0"/>
                  </a:rPr>
                  <a:t>,</a:t>
                </a:r>
                <a:r>
                  <a:rPr lang="zh-TW" altLang="en-US" sz="2800" b="1" kern="100" dirty="0" smtClean="0">
                    <a:latin typeface="+mn-ea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800" b="1" i="1" kern="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TW" sz="2800" b="1" i="1" kern="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𝒆</m:t>
                        </m:r>
                      </m:e>
                      <m:sup>
                        <m:r>
                          <a:rPr lang="zh-TW" altLang="en-US" sz="2800" b="1" i="1" kern="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右</m:t>
                        </m:r>
                      </m:sup>
                    </m:sSup>
                  </m:oMath>
                </a14:m>
                <a:r>
                  <a:rPr lang="en-US" altLang="zh-TW" sz="2800" b="1" kern="100" dirty="0" smtClean="0">
                    <a:latin typeface="+mn-ea"/>
                    <a:cs typeface="Times New Roman" panose="02020603050405020304" pitchFamily="18" charset="0"/>
                  </a:rPr>
                  <a:t>]</a:t>
                </a:r>
                <a:endParaRPr lang="zh-TW" altLang="en-US" sz="2800" b="1" dirty="0">
                  <a:latin typeface="+mn-ea"/>
                </a:endParaRPr>
              </a:p>
            </p:txBody>
          </p:sp>
        </mc:Choice>
        <mc:Fallback xmlns="">
          <p:sp>
            <p:nvSpPr>
              <p:cNvPr id="5" name="內容版面配置區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1752600"/>
                <a:ext cx="8229600" cy="4876800"/>
              </a:xfrm>
              <a:prstGeom prst="rect">
                <a:avLst/>
              </a:prstGeom>
              <a:blipFill rotWithShape="0">
                <a:blip r:embed="rId2"/>
                <a:stretch>
                  <a:fillRect l="-963" t="-1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330794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40768"/>
            <a:ext cx="9169795" cy="3118259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rgbClr val="0070C0"/>
                </a:solidFill>
              </a:rPr>
              <a:t>馬掌螃蟹</a:t>
            </a:r>
            <a:r>
              <a:rPr lang="en-US" altLang="zh-TW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(horseshoe crab)</a:t>
            </a:r>
            <a:r>
              <a:rPr lang="zh-TW" altLang="en-US" b="1" dirty="0" smtClean="0">
                <a:solidFill>
                  <a:srgbClr val="0070C0"/>
                </a:solidFill>
              </a:rPr>
              <a:t>範例</a:t>
            </a:r>
            <a:endParaRPr lang="zh-TW" altLang="en-US" b="1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4532453"/>
                <a:ext cx="8363272" cy="2119606"/>
              </a:xfrm>
            </p:spPr>
            <p:txBody>
              <a:bodyPr>
                <a:normAutofit fontScale="92500"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altLang="zh-TW" b="1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zh-TW" altLang="en-US" b="0" i="1" smtClean="0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</m:acc>
                      </m:e>
                      <m:sub>
                        <m:r>
                          <a:rPr lang="en-US" altLang="zh-TW" b="1" i="1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altLang="zh-TW" b="1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zh-TW" b="1" dirty="0" smtClean="0">
                    <a:latin typeface="+mn-ea"/>
                  </a:rPr>
                  <a:t>0.468,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b="1" i="1" kern="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TW" b="1" i="1" kern="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𝒛</m:t>
                        </m:r>
                      </m:e>
                      <m:sub>
                        <m:box>
                          <m:boxPr>
                            <m:ctrlPr>
                              <a:rPr lang="en-US" altLang="zh-TW" b="1" i="1" kern="1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boxPr>
                          <m:e>
                            <m:f>
                              <m:fPr>
                                <m:ctrlPr>
                                  <a:rPr lang="en-US" altLang="zh-TW" b="1" i="1" kern="10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zh-TW" altLang="en-US" b="1" i="1" kern="10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𝜶</m:t>
                                </m:r>
                              </m:num>
                              <m:den>
                                <m:r>
                                  <a:rPr lang="en-US" altLang="zh-TW" b="1" i="1" kern="10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den>
                            </m:f>
                          </m:e>
                        </m:box>
                      </m:sub>
                    </m:sSub>
                  </m:oMath>
                </a14:m>
                <a:r>
                  <a:rPr lang="en-US" altLang="zh-TW" b="1" dirty="0" smtClean="0">
                    <a:latin typeface="+mn-ea"/>
                  </a:rPr>
                  <a:t>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b="1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1" i="1" dirty="0" smtClean="0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en-US" altLang="zh-TW" b="1" i="1" dirty="0" smtClean="0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altLang="zh-TW" b="1" i="1" dirty="0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altLang="zh-TW" b="1" i="1" dirty="0" smtClean="0">
                            <a:latin typeface="Cambria Math" panose="02040503050406030204" pitchFamily="18" charset="0"/>
                          </a:rPr>
                          <m:t>𝟎𝟐𝟓</m:t>
                        </m:r>
                      </m:sub>
                    </m:sSub>
                  </m:oMath>
                </a14:m>
                <a:r>
                  <a:rPr lang="en-US" altLang="zh-TW" b="1" dirty="0" smtClean="0">
                    <a:latin typeface="+mn-ea"/>
                  </a:rPr>
                  <a:t>=1.96, ASE(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altLang="zh-TW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zh-TW" altLang="en-US" i="1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</m:acc>
                      </m:e>
                      <m:sub>
                        <m:r>
                          <a:rPr lang="en-US" altLang="zh-TW" b="1" i="1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altLang="zh-TW" b="1" dirty="0" smtClean="0">
                    <a:latin typeface="+mn-ea"/>
                  </a:rPr>
                  <a:t>)=0.106</a:t>
                </a:r>
              </a:p>
              <a:p>
                <a:r>
                  <a:rPr lang="en-US" altLang="zh-TW" b="1" dirty="0" smtClean="0">
                    <a:latin typeface="+mn-ea"/>
                  </a:rPr>
                  <a:t>95%</a:t>
                </a:r>
                <a:r>
                  <a:rPr lang="zh-TW" altLang="en-US" b="1" dirty="0" smtClean="0">
                    <a:latin typeface="+mn-ea"/>
                  </a:rPr>
                  <a:t>的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altLang="zh-TW" b="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zh-TW" altLang="en-US" b="1" kern="100" dirty="0" smtClean="0">
                    <a:latin typeface="+mn-ea"/>
                    <a:cs typeface="Times New Roman" panose="02020603050405020304" pitchFamily="18" charset="0"/>
                  </a:rPr>
                  <a:t>的</a:t>
                </a:r>
                <a:r>
                  <a:rPr lang="zh-TW" altLang="en-US" b="1" kern="100" dirty="0">
                    <a:latin typeface="+mn-ea"/>
                    <a:cs typeface="Times New Roman" panose="02020603050405020304" pitchFamily="18" charset="0"/>
                  </a:rPr>
                  <a:t>信賴</a:t>
                </a:r>
                <a:r>
                  <a:rPr lang="zh-TW" altLang="en-US" b="1" kern="100" dirty="0" smtClean="0">
                    <a:latin typeface="+mn-ea"/>
                    <a:cs typeface="Times New Roman" panose="02020603050405020304" pitchFamily="18" charset="0"/>
                  </a:rPr>
                  <a:t>區間為</a:t>
                </a:r>
                <a:r>
                  <a:rPr lang="en-US" altLang="zh-TW" b="1" kern="100" dirty="0" smtClean="0">
                    <a:latin typeface="+mn-ea"/>
                    <a:cs typeface="Times New Roman" panose="02020603050405020304" pitchFamily="18" charset="0"/>
                  </a:rPr>
                  <a:t>0.468</a:t>
                </a:r>
                <a:r>
                  <a:rPr lang="en-US" altLang="zh-TW" b="1" kern="100" dirty="0" smtClean="0"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TW" b="1" i="1" kern="10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± </m:t>
                    </m:r>
                  </m:oMath>
                </a14:m>
                <a:r>
                  <a:rPr lang="en-US" altLang="zh-TW" b="1" kern="100" dirty="0" smtClean="0">
                    <a:latin typeface="+mn-ea"/>
                    <a:cs typeface="Times New Roman" panose="02020603050405020304" pitchFamily="18" charset="0"/>
                  </a:rPr>
                  <a:t>1.96</a:t>
                </a:r>
                <a14:m>
                  <m:oMath xmlns:m="http://schemas.openxmlformats.org/officeDocument/2006/math">
                    <m:r>
                      <a:rPr lang="en-US" altLang="zh-TW" b="1" i="1" kern="10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</m:oMath>
                </a14:m>
                <a:r>
                  <a:rPr lang="en-US" altLang="zh-TW" b="1" kern="100" dirty="0" smtClean="0">
                    <a:latin typeface="+mn-ea"/>
                    <a:cs typeface="Times New Roman" panose="02020603050405020304" pitchFamily="18" charset="0"/>
                  </a:rPr>
                  <a:t>0.106, [0.26024,0.67567]</a:t>
                </a:r>
              </a:p>
              <a:p>
                <a:r>
                  <a:rPr lang="en-US" altLang="zh-TW" b="1" dirty="0" smtClean="0">
                    <a:latin typeface="+mn-ea"/>
                  </a:rPr>
                  <a:t>95</a:t>
                </a:r>
                <a:r>
                  <a:rPr lang="en-US" altLang="zh-TW" b="1" dirty="0">
                    <a:latin typeface="+mn-ea"/>
                  </a:rPr>
                  <a:t>%</a:t>
                </a:r>
                <a:r>
                  <a:rPr lang="zh-TW" altLang="en-US" b="1" dirty="0">
                    <a:latin typeface="+mn-ea"/>
                  </a:rPr>
                  <a:t>的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TW" altLang="zh-TW" b="1" i="1" kern="1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TW" b="1" i="1" kern="1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𝒆</m:t>
                        </m:r>
                      </m:e>
                      <m:sup>
                        <m:sSub>
                          <m:sSubPr>
                            <m:ctrlPr>
                              <a:rPr lang="zh-TW" altLang="zh-TW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𝜷</m:t>
                            </m:r>
                          </m:e>
                          <m:sub>
                            <m:r>
                              <a:rPr lang="en-US" altLang="zh-TW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sub>
                        </m:sSub>
                      </m:sup>
                    </m:sSup>
                  </m:oMath>
                </a14:m>
                <a:r>
                  <a:rPr lang="zh-TW" altLang="en-US" b="1" kern="100" dirty="0">
                    <a:latin typeface="+mn-ea"/>
                    <a:cs typeface="Times New Roman" panose="02020603050405020304" pitchFamily="18" charset="0"/>
                  </a:rPr>
                  <a:t>的信賴區間</a:t>
                </a:r>
                <a:r>
                  <a:rPr lang="zh-TW" altLang="en-US" b="1" kern="100" dirty="0" smtClean="0">
                    <a:latin typeface="+mn-ea"/>
                    <a:cs typeface="Times New Roman" panose="02020603050405020304" pitchFamily="18" charset="0"/>
                  </a:rPr>
                  <a:t>為</a:t>
                </a:r>
                <a:r>
                  <a:rPr lang="en-US" altLang="zh-TW" b="1" kern="100" dirty="0" smtClean="0">
                    <a:latin typeface="+mn-ea"/>
                    <a:cs typeface="Times New Roman" panose="02020603050405020304" pitchFamily="18" charset="0"/>
                  </a:rPr>
                  <a:t>[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TW" altLang="zh-TW" b="1" i="1" kern="1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TW" b="1" i="1" kern="1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𝒆</m:t>
                        </m:r>
                      </m:e>
                      <m:sup>
                        <m:r>
                          <a:rPr lang="en-US" altLang="zh-TW" b="1" i="1" kern="10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  <m:r>
                          <a:rPr lang="en-US" altLang="zh-TW" b="1" i="1" kern="10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en-US" altLang="zh-TW" b="1" i="1" kern="10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𝟐𝟔𝟎𝟐𝟒</m:t>
                        </m:r>
                      </m:sup>
                    </m:sSup>
                  </m:oMath>
                </a14:m>
                <a:r>
                  <a:rPr lang="en-US" altLang="zh-TW" b="1" kern="100" dirty="0" smtClean="0">
                    <a:latin typeface="+mn-ea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TW" altLang="zh-TW" b="1" i="1" kern="1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TW" b="1" i="1" kern="1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𝒆</m:t>
                        </m:r>
                      </m:e>
                      <m:sup>
                        <m:r>
                          <a:rPr lang="en-US" altLang="zh-TW" b="1" i="1" kern="10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  <m:r>
                          <a:rPr lang="en-US" altLang="zh-TW" b="1" i="1" kern="10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en-US" altLang="zh-TW" b="1" i="1" kern="10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𝟔𝟕𝟓𝟔𝟕</m:t>
                        </m:r>
                      </m:sup>
                    </m:sSup>
                  </m:oMath>
                </a14:m>
                <a:r>
                  <a:rPr lang="en-US" altLang="zh-TW" b="1" kern="100" dirty="0" smtClean="0">
                    <a:latin typeface="+mn-ea"/>
                    <a:cs typeface="Times New Roman" panose="02020603050405020304" pitchFamily="18" charset="0"/>
                  </a:rPr>
                  <a:t>]=[1.297, 1.965], </a:t>
                </a:r>
              </a:p>
              <a:p>
                <a:r>
                  <a:rPr lang="zh-TW" altLang="en-US" b="1" kern="100" dirty="0" smtClean="0">
                    <a:latin typeface="+mn-ea"/>
                    <a:cs typeface="Times New Roman" panose="02020603050405020304" pitchFamily="18" charset="0"/>
                  </a:rPr>
                  <a:t>有</a:t>
                </a:r>
                <a:r>
                  <a:rPr lang="en-US" altLang="zh-TW" b="1" kern="100" dirty="0" smtClean="0">
                    <a:latin typeface="+mn-ea"/>
                    <a:cs typeface="Times New Roman" panose="02020603050405020304" pitchFamily="18" charset="0"/>
                  </a:rPr>
                  <a:t>95%</a:t>
                </a:r>
                <a:r>
                  <a:rPr lang="zh-TW" altLang="en-US" b="1" kern="100" dirty="0" smtClean="0">
                    <a:latin typeface="+mn-ea"/>
                    <a:cs typeface="Times New Roman" panose="02020603050405020304" pitchFamily="18" charset="0"/>
                  </a:rPr>
                  <a:t>的信心</a:t>
                </a:r>
                <a:r>
                  <a:rPr lang="en-US" altLang="zh-TW" b="1" kern="100" dirty="0" smtClean="0">
                    <a:latin typeface="+mn-ea"/>
                    <a:cs typeface="Times New Roman" panose="02020603050405020304" pitchFamily="18" charset="0"/>
                  </a:rPr>
                  <a:t>, </a:t>
                </a:r>
                <a:r>
                  <a:rPr lang="zh-TW" altLang="en-US" b="1" kern="100" dirty="0" smtClean="0">
                    <a:latin typeface="+mn-ea"/>
                    <a:cs typeface="Times New Roman" panose="02020603050405020304" pitchFamily="18" charset="0"/>
                  </a:rPr>
                  <a:t>當顏色固定時</a:t>
                </a:r>
                <a:r>
                  <a:rPr lang="en-US" altLang="zh-TW" b="1" kern="100" dirty="0" smtClean="0">
                    <a:latin typeface="+mn-ea"/>
                    <a:cs typeface="Times New Roman" panose="02020603050405020304" pitchFamily="18" charset="0"/>
                  </a:rPr>
                  <a:t>, </a:t>
                </a:r>
                <a:r>
                  <a:rPr lang="zh-TW" altLang="en-US" b="1" kern="100" dirty="0" smtClean="0">
                    <a:latin typeface="+mn-ea"/>
                    <a:cs typeface="Times New Roman" panose="02020603050405020304" pitchFamily="18" charset="0"/>
                  </a:rPr>
                  <a:t>母螃蟹甲殼寬度每增加一公分</a:t>
                </a:r>
                <a:r>
                  <a:rPr lang="en-US" altLang="zh-TW" b="1" kern="100" dirty="0" smtClean="0">
                    <a:latin typeface="+mn-ea"/>
                    <a:cs typeface="Times New Roman" panose="02020603050405020304" pitchFamily="18" charset="0"/>
                  </a:rPr>
                  <a:t>, </a:t>
                </a:r>
                <a:r>
                  <a:rPr lang="zh-TW" altLang="en-US" b="1" kern="100" dirty="0" smtClean="0">
                    <a:latin typeface="+mn-ea"/>
                    <a:cs typeface="Times New Roman" panose="02020603050405020304" pitchFamily="18" charset="0"/>
                  </a:rPr>
                  <a:t>有跟班的勝算增加至少</a:t>
                </a:r>
                <a:r>
                  <a:rPr lang="en-US" altLang="zh-TW" b="1" dirty="0" smtClean="0">
                    <a:latin typeface="微軟正黑體" panose="020B0604030504040204" pitchFamily="34" charset="-120"/>
                  </a:rPr>
                  <a:t>29%, </a:t>
                </a:r>
                <a:r>
                  <a:rPr lang="zh-TW" altLang="en-US" b="1" dirty="0" smtClean="0">
                    <a:latin typeface="微軟正黑體" panose="020B0604030504040204" pitchFamily="34" charset="-120"/>
                  </a:rPr>
                  <a:t>至多</a:t>
                </a:r>
                <a:r>
                  <a:rPr lang="en-US" altLang="zh-TW" b="1" dirty="0" smtClean="0">
                    <a:latin typeface="微軟正黑體" panose="020B0604030504040204" pitchFamily="34" charset="-120"/>
                  </a:rPr>
                  <a:t>1.965</a:t>
                </a:r>
                <a:r>
                  <a:rPr lang="zh-TW" altLang="en-US" b="1" dirty="0" smtClean="0">
                    <a:latin typeface="微軟正黑體" panose="020B0604030504040204" pitchFamily="34" charset="-120"/>
                  </a:rPr>
                  <a:t>倍</a:t>
                </a:r>
                <a:endParaRPr lang="zh-TW" altLang="zh-TW" b="1" kern="100" dirty="0">
                  <a:latin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4532453"/>
                <a:ext cx="8363272" cy="2119606"/>
              </a:xfrm>
              <a:blipFill rotWithShape="0">
                <a:blip r:embed="rId3"/>
                <a:stretch>
                  <a:fillRect l="-510" t="-1729" r="-948" b="-576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E694E-7E5C-4C16-BC06-A8A0688A6A11}" type="slidenum">
              <a:rPr lang="zh-TW" altLang="en-US" smtClean="0"/>
              <a:t>23</a:t>
            </a:fld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1661920" y="3500299"/>
                <a:ext cx="544829" cy="2873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altLang="zh-TW" sz="1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zh-TW" altLang="en-US" sz="12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l-GR" altLang="zh-TW" sz="12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β</m:t>
                              </m:r>
                            </m:e>
                          </m:acc>
                        </m:e>
                        <m:sub>
                          <m:r>
                            <a:rPr lang="en-US" altLang="zh-TW" sz="1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sub>
                      </m:sSub>
                      <m:r>
                        <a:rPr lang="en-US" altLang="zh-TW" sz="12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zh-TW" altLang="en-US" sz="1200" dirty="0"/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1920" y="3500299"/>
                <a:ext cx="544829" cy="287323"/>
              </a:xfrm>
              <a:prstGeom prst="rect">
                <a:avLst/>
              </a:prstGeom>
              <a:blipFill rotWithShape="0">
                <a:blip r:embed="rId4"/>
                <a:stretch>
                  <a:fillRect b="-851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/>
              <p:cNvSpPr/>
              <p:nvPr/>
            </p:nvSpPr>
            <p:spPr>
              <a:xfrm>
                <a:off x="1649432" y="3788331"/>
                <a:ext cx="474296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zh-TW" altLang="en-US" sz="1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l-GR" altLang="zh-TW" sz="1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α</m:t>
                          </m:r>
                        </m:e>
                      </m:acc>
                      <m:r>
                        <a:rPr lang="en-US" altLang="zh-TW" sz="12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zh-TW" altLang="en-US" sz="1200" dirty="0"/>
              </a:p>
            </p:txBody>
          </p:sp>
        </mc:Choice>
        <mc:Fallback xmlns="">
          <p:sp>
            <p:nvSpPr>
              <p:cNvPr id="12" name="矩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9432" y="3788331"/>
                <a:ext cx="474296" cy="276999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矩形 13"/>
              <p:cNvSpPr/>
              <p:nvPr/>
            </p:nvSpPr>
            <p:spPr>
              <a:xfrm>
                <a:off x="1632412" y="3212976"/>
                <a:ext cx="544829" cy="2873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altLang="zh-TW" sz="1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zh-TW" altLang="en-US" sz="12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l-GR" altLang="zh-TW" sz="12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β</m:t>
                              </m:r>
                            </m:e>
                          </m:acc>
                        </m:e>
                        <m:sub>
                          <m:r>
                            <a:rPr lang="en-US" altLang="zh-TW" sz="1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  <m:r>
                        <a:rPr lang="en-US" altLang="zh-TW" sz="12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zh-TW" altLang="en-US" sz="1200" dirty="0"/>
              </a:p>
            </p:txBody>
          </p:sp>
        </mc:Choice>
        <mc:Fallback xmlns="">
          <p:sp>
            <p:nvSpPr>
              <p:cNvPr id="14" name="矩形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2412" y="3212976"/>
                <a:ext cx="544829" cy="287323"/>
              </a:xfrm>
              <a:prstGeom prst="rect">
                <a:avLst/>
              </a:prstGeom>
              <a:blipFill rotWithShape="0">
                <a:blip r:embed="rId6"/>
                <a:stretch>
                  <a:fillRect b="-851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矩形 14"/>
              <p:cNvSpPr/>
              <p:nvPr/>
            </p:nvSpPr>
            <p:spPr>
              <a:xfrm>
                <a:off x="1620571" y="2852227"/>
                <a:ext cx="544829" cy="2873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altLang="zh-TW" sz="1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zh-TW" altLang="en-US" sz="12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l-GR" altLang="zh-TW" sz="12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β</m:t>
                              </m:r>
                            </m:e>
                          </m:acc>
                        </m:e>
                        <m:sub>
                          <m:r>
                            <a:rPr lang="en-US" altLang="zh-TW" sz="1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altLang="zh-TW" sz="12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zh-TW" altLang="en-US" sz="1200" dirty="0"/>
              </a:p>
            </p:txBody>
          </p:sp>
        </mc:Choice>
        <mc:Fallback xmlns="">
          <p:sp>
            <p:nvSpPr>
              <p:cNvPr id="15" name="矩形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0571" y="2852227"/>
                <a:ext cx="544829" cy="287323"/>
              </a:xfrm>
              <a:prstGeom prst="rect">
                <a:avLst/>
              </a:prstGeom>
              <a:blipFill rotWithShape="0">
                <a:blip r:embed="rId7"/>
                <a:stretch>
                  <a:fillRect b="-638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矩形 15"/>
              <p:cNvSpPr/>
              <p:nvPr/>
            </p:nvSpPr>
            <p:spPr>
              <a:xfrm>
                <a:off x="1620571" y="2564904"/>
                <a:ext cx="544829" cy="2873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altLang="zh-TW" sz="1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zh-TW" altLang="en-US" sz="12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l-GR" altLang="zh-TW" sz="12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β</m:t>
                              </m:r>
                            </m:e>
                          </m:acc>
                        </m:e>
                        <m:sub>
                          <m:r>
                            <a:rPr lang="en-US" altLang="zh-TW" sz="1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altLang="zh-TW" sz="12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zh-TW" altLang="en-US" sz="1200" dirty="0"/>
              </a:p>
            </p:txBody>
          </p:sp>
        </mc:Choice>
        <mc:Fallback xmlns="">
          <p:sp>
            <p:nvSpPr>
              <p:cNvPr id="16" name="矩形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0571" y="2564904"/>
                <a:ext cx="544829" cy="287323"/>
              </a:xfrm>
              <a:prstGeom prst="rect">
                <a:avLst/>
              </a:prstGeom>
              <a:blipFill rotWithShape="0">
                <a:blip r:embed="rId8"/>
                <a:stretch>
                  <a:fillRect b="-638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文字方塊 10"/>
          <p:cNvSpPr txBox="1"/>
          <p:nvPr/>
        </p:nvSpPr>
        <p:spPr>
          <a:xfrm>
            <a:off x="5989973" y="1436432"/>
            <a:ext cx="13388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b="1" dirty="0" smtClean="0">
                <a:solidFill>
                  <a:srgbClr val="C00000"/>
                </a:solidFill>
              </a:rPr>
              <a:t>條件勝算比</a:t>
            </a:r>
            <a:endParaRPr lang="en-US" altLang="zh-TW" b="1" dirty="0" smtClean="0">
              <a:solidFill>
                <a:srgbClr val="C00000"/>
              </a:solidFill>
            </a:endParaRPr>
          </a:p>
          <a:p>
            <a:pPr algn="ctr"/>
            <a:r>
              <a:rPr lang="zh-TW" altLang="en-US" b="1" dirty="0" smtClean="0">
                <a:solidFill>
                  <a:srgbClr val="C00000"/>
                </a:solidFill>
              </a:rPr>
              <a:t>校正</a:t>
            </a:r>
            <a:r>
              <a:rPr lang="en-US" altLang="zh-TW" b="1" dirty="0" smtClean="0">
                <a:solidFill>
                  <a:srgbClr val="C00000"/>
                </a:solidFill>
              </a:rPr>
              <a:t>OR</a:t>
            </a:r>
            <a:endParaRPr lang="zh-TW" altLang="en-US" b="1" dirty="0">
              <a:solidFill>
                <a:srgbClr val="C00000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5508104" y="1767927"/>
            <a:ext cx="55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>
                <a:solidFill>
                  <a:srgbClr val="C00000"/>
                </a:solidFill>
              </a:rPr>
              <a:t>p</a:t>
            </a:r>
            <a:r>
              <a:rPr lang="zh-TW" altLang="en-US" b="1" dirty="0" smtClean="0">
                <a:solidFill>
                  <a:srgbClr val="C00000"/>
                </a:solidFill>
              </a:rPr>
              <a:t>值</a:t>
            </a:r>
            <a:endParaRPr lang="zh-TW" altLang="en-US" b="1" dirty="0">
              <a:solidFill>
                <a:srgbClr val="C00000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7164288" y="3500299"/>
            <a:ext cx="1872208" cy="287323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064899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rgbClr val="0070C0"/>
                </a:solidFill>
              </a:rPr>
              <a:t>假設檢定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TW" dirty="0" smtClean="0"/>
          </a:p>
          <a:p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E694E-7E5C-4C16-BC06-A8A0688A6A11}" type="slidenum">
              <a:rPr lang="zh-TW" altLang="en-US" smtClean="0"/>
              <a:t>24</a:t>
            </a:fld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內容版面配置區 2"/>
              <p:cNvSpPr txBox="1">
                <a:spLocks/>
              </p:cNvSpPr>
              <p:nvPr/>
            </p:nvSpPr>
            <p:spPr>
              <a:xfrm>
                <a:off x="609600" y="1752600"/>
                <a:ext cx="8229600" cy="48768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18288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3152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90000"/>
                  <a:buFont typeface="Arial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0584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188720" indent="-13716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100000"/>
                  <a:buFont typeface="Arial" pitchFamily="34" charset="0"/>
                  <a:buChar char="•"/>
                  <a:defRPr sz="14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37160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1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55448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1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73736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1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92024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1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sSub>
                      <m:sSubPr>
                        <m:ctrlPr>
                          <a:rPr lang="zh-TW" altLang="zh-TW" sz="2800" i="1" kern="1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TW" sz="2800" b="0" i="1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𝐻</m:t>
                        </m:r>
                      </m:e>
                      <m:sub>
                        <m:r>
                          <a:rPr lang="en-US" altLang="zh-TW" sz="2800" b="0" i="1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en-US" altLang="zh-TW" sz="2800" b="0" kern="1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:</m:t>
                    </m:r>
                    <m:sSub>
                      <m:sSubPr>
                        <m:ctrlPr>
                          <a:rPr lang="zh-TW" altLang="zh-TW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𝛽</m:t>
                        </m:r>
                      </m:e>
                      <m:sub>
                        <m:r>
                          <a:rPr lang="en-US" altLang="zh-TW" sz="2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TW" sz="2800" b="0" kern="1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zh-TW" sz="2800" b="0" i="1" kern="1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en-US" altLang="zh-TW" sz="2800" kern="100" dirty="0">
                    <a:solidFill>
                      <a:schemeClr val="tx1"/>
                    </a:solidFill>
                    <a:effectLst/>
                    <a:latin typeface="Calibri" panose="020F0502020204030204" pitchFamily="34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 </a:t>
                </a:r>
                <a:r>
                  <a:rPr lang="en-US" altLang="zh-TW" sz="2800" kern="100" dirty="0" smtClean="0">
                    <a:solidFill>
                      <a:schemeClr val="tx1"/>
                    </a:solidFill>
                    <a:effectLst/>
                    <a:latin typeface="Calibri" panose="020F0502020204030204" pitchFamily="34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(</a:t>
                </a:r>
                <a:r>
                  <a:rPr lang="zh-TW" altLang="en-US" sz="2800" b="1" kern="100" dirty="0" smtClean="0">
                    <a:solidFill>
                      <a:schemeClr val="tx1"/>
                    </a:solidFill>
                    <a:effectLst/>
                    <a:latin typeface="+mn-ea"/>
                    <a:cs typeface="Times New Roman" panose="02020603050405020304" pitchFamily="18" charset="0"/>
                  </a:rPr>
                  <a:t>控制其他變數後</a:t>
                </a:r>
                <a:r>
                  <a:rPr lang="en-US" altLang="zh-TW" sz="2800" kern="100" dirty="0" smtClean="0">
                    <a:solidFill>
                      <a:schemeClr val="tx1"/>
                    </a:solidFill>
                    <a:effectLst/>
                    <a:latin typeface="+mn-ea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TW" altLang="zh-TW" sz="2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800" b="1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b>
                        <m:r>
                          <a:rPr lang="en-US" altLang="zh-TW" sz="2800" b="1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zh-TW" altLang="en-US" sz="2800" b="1" dirty="0"/>
                  <a:t>對</a:t>
                </a:r>
                <a:r>
                  <a:rPr lang="en-US" altLang="zh-TW" sz="2800" b="1" dirty="0">
                    <a:latin typeface="微軟正黑體" panose="020B0604030504040204" pitchFamily="34" charset="-120"/>
                  </a:rPr>
                  <a:t>log(</a:t>
                </a:r>
                <a:r>
                  <a:rPr lang="zh-TW" altLang="en-US" sz="2800" b="1" dirty="0">
                    <a:latin typeface="微軟正黑體" panose="020B0604030504040204" pitchFamily="34" charset="-120"/>
                  </a:rPr>
                  <a:t>成功的勝算</a:t>
                </a:r>
                <a:r>
                  <a:rPr lang="en-US" altLang="zh-TW" sz="2800" b="1" dirty="0" smtClean="0">
                    <a:latin typeface="微軟正黑體" panose="020B0604030504040204" pitchFamily="34" charset="-120"/>
                  </a:rPr>
                  <a:t>)</a:t>
                </a:r>
                <a:r>
                  <a:rPr lang="zh-TW" altLang="en-US" sz="2800" b="1" dirty="0" smtClean="0">
                    <a:solidFill>
                      <a:srgbClr val="C00000"/>
                    </a:solidFill>
                    <a:latin typeface="微軟正黑體" panose="020B0604030504040204" pitchFamily="34" charset="-120"/>
                  </a:rPr>
                  <a:t>沒有</a:t>
                </a:r>
                <a:r>
                  <a:rPr lang="zh-TW" altLang="en-US" sz="2800" b="1" dirty="0" smtClean="0">
                    <a:latin typeface="微軟正黑體" panose="020B0604030504040204" pitchFamily="34" charset="-120"/>
                  </a:rPr>
                  <a:t>顯著</a:t>
                </a:r>
                <a:r>
                  <a:rPr lang="zh-TW" altLang="en-US" sz="2800" b="1" dirty="0" smtClean="0"/>
                  <a:t>的影響</a:t>
                </a:r>
                <a:r>
                  <a:rPr lang="en-US" altLang="zh-TW" sz="2800" b="1" dirty="0" smtClean="0">
                    <a:latin typeface="+mn-ea"/>
                  </a:rPr>
                  <a:t>)</a:t>
                </a:r>
                <a:endParaRPr lang="zh-TW" altLang="zh-TW" sz="2800" kern="100" dirty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新細明體" panose="02020500000000000000" pitchFamily="18" charset="-12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zh-TW" altLang="zh-TW" sz="2800" i="1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TW" sz="2800" b="0" i="1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𝐻</m:t>
                        </m:r>
                      </m:e>
                      <m:sub>
                        <m:r>
                          <a:rPr lang="en-US" altLang="zh-TW" sz="2800" b="0" i="1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TW" sz="2800" b="0" kern="1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:</m:t>
                    </m:r>
                    <m:sSub>
                      <m:sSubPr>
                        <m:ctrlPr>
                          <a:rPr lang="zh-TW" altLang="zh-TW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𝛽</m:t>
                        </m:r>
                      </m:e>
                      <m:sub>
                        <m:r>
                          <a:rPr lang="en-US" altLang="zh-TW" sz="2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TW" sz="2800" b="0" kern="1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≠</m:t>
                    </m:r>
                    <m:r>
                      <a:rPr lang="en-US" altLang="zh-TW" sz="2800" b="0" i="1" kern="1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en-US" altLang="zh-TW" sz="2800" kern="100" dirty="0">
                    <a:solidFill>
                      <a:schemeClr val="tx1"/>
                    </a:solidFill>
                    <a:effectLst/>
                    <a:latin typeface="Calibri" panose="020F0502020204030204" pitchFamily="34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 </a:t>
                </a:r>
                <a:r>
                  <a:rPr lang="en-US" altLang="zh-TW" sz="2800" kern="100" dirty="0">
                    <a:latin typeface="Calibri" panose="020F0502020204030204" pitchFamily="34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(</a:t>
                </a:r>
                <a:r>
                  <a:rPr lang="zh-TW" altLang="en-US" sz="2800" b="1" kern="100" dirty="0">
                    <a:latin typeface="+mn-ea"/>
                    <a:cs typeface="Times New Roman" panose="02020603050405020304" pitchFamily="18" charset="0"/>
                  </a:rPr>
                  <a:t>控制其他變數後</a:t>
                </a:r>
                <a:r>
                  <a:rPr lang="en-US" altLang="zh-TW" sz="2800" kern="100" dirty="0">
                    <a:latin typeface="+mn-ea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TW" altLang="zh-TW" sz="2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800" b="1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b>
                        <m:r>
                          <a:rPr lang="en-US" altLang="zh-TW" sz="2800" b="1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zh-TW" altLang="en-US" sz="2800" b="1" dirty="0"/>
                  <a:t>對</a:t>
                </a:r>
                <a:r>
                  <a:rPr lang="en-US" altLang="zh-TW" sz="2800" b="1" dirty="0">
                    <a:latin typeface="微軟正黑體" panose="020B0604030504040204" pitchFamily="34" charset="-120"/>
                  </a:rPr>
                  <a:t>log(</a:t>
                </a:r>
                <a:r>
                  <a:rPr lang="zh-TW" altLang="en-US" sz="2800" b="1" dirty="0">
                    <a:latin typeface="微軟正黑體" panose="020B0604030504040204" pitchFamily="34" charset="-120"/>
                  </a:rPr>
                  <a:t>成功的勝算</a:t>
                </a:r>
                <a:r>
                  <a:rPr lang="en-US" altLang="zh-TW" sz="2800" b="1" dirty="0" smtClean="0">
                    <a:latin typeface="微軟正黑體" panose="020B0604030504040204" pitchFamily="34" charset="-120"/>
                  </a:rPr>
                  <a:t>)</a:t>
                </a:r>
                <a:r>
                  <a:rPr lang="zh-TW" altLang="en-US" sz="2800" b="1" dirty="0" smtClean="0">
                    <a:solidFill>
                      <a:srgbClr val="C00000"/>
                    </a:solidFill>
                    <a:latin typeface="微軟正黑體" panose="020B0604030504040204" pitchFamily="34" charset="-120"/>
                  </a:rPr>
                  <a:t>有</a:t>
                </a:r>
                <a:r>
                  <a:rPr lang="zh-TW" altLang="en-US" sz="2800" b="1" dirty="0">
                    <a:latin typeface="微軟正黑體" panose="020B0604030504040204" pitchFamily="34" charset="-120"/>
                  </a:rPr>
                  <a:t>顯著</a:t>
                </a:r>
                <a:r>
                  <a:rPr lang="zh-TW" altLang="en-US" sz="2800" b="1" dirty="0"/>
                  <a:t>的影響</a:t>
                </a:r>
                <a:r>
                  <a:rPr lang="en-US" altLang="zh-TW" sz="2800" b="1" dirty="0" smtClean="0">
                    <a:latin typeface="+mn-ea"/>
                  </a:rPr>
                  <a:t>)</a:t>
                </a:r>
              </a:p>
              <a:p>
                <a:r>
                  <a:rPr lang="en-US" altLang="zh-TW" sz="2800" kern="100" dirty="0" smtClean="0">
                    <a:latin typeface="+mn-ea"/>
                    <a:cs typeface="Times New Roman" panose="02020603050405020304" pitchFamily="18" charset="0"/>
                  </a:rPr>
                  <a:t>Wald </a:t>
                </a:r>
                <a:r>
                  <a:rPr lang="en-US" altLang="zh-TW" sz="2800" kern="100" dirty="0">
                    <a:latin typeface="+mn-ea"/>
                    <a:cs typeface="Times New Roman" panose="02020603050405020304" pitchFamily="18" charset="0"/>
                  </a:rPr>
                  <a:t>test </a:t>
                </a:r>
                <a:r>
                  <a:rPr lang="en-US" altLang="zh-TW" sz="2800" kern="100" dirty="0" smtClean="0">
                    <a:latin typeface="+mn-ea"/>
                    <a:cs typeface="Times New Roman" panose="02020603050405020304" pitchFamily="18" charset="0"/>
                  </a:rPr>
                  <a:t>statistic</a:t>
                </a:r>
                <a:r>
                  <a:rPr lang="zh-TW" altLang="en-US" sz="2800" b="1" kern="100" dirty="0" smtClean="0">
                    <a:latin typeface="+mn-ea"/>
                    <a:cs typeface="Times New Roman" panose="02020603050405020304" pitchFamily="18" charset="0"/>
                  </a:rPr>
                  <a:t>檢定統計量</a:t>
                </a:r>
                <a:endParaRPr lang="en-US" altLang="zh-TW" sz="2800" b="1" kern="100" dirty="0" smtClean="0">
                  <a:latin typeface="+mn-ea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sz="2800"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Z</m:t>
                    </m:r>
                    <m:r>
                      <a:rPr lang="en-US" altLang="zh-TW" sz="2800"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zh-TW" altLang="zh-TW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acc>
                          <m:accPr>
                            <m:chr m:val="̂"/>
                            <m:ctrlPr>
                              <a:rPr lang="zh-TW" altLang="zh-TW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altLang="zh-TW" sz="280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β</m:t>
                            </m:r>
                          </m:e>
                        </m:acc>
                        <m:r>
                          <a:rPr lang="en-US" altLang="zh-TW" sz="28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TW" sz="280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0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altLang="zh-TW" sz="280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ASE</m:t>
                        </m:r>
                        <m:d>
                          <m:dPr>
                            <m:ctrlPr>
                              <a:rPr lang="zh-TW" altLang="zh-TW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̂"/>
                                <m:ctrlPr>
                                  <a:rPr lang="zh-TW" altLang="zh-TW" sz="2800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TW" sz="280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β</m:t>
                                </m:r>
                              </m:e>
                            </m:acc>
                          </m:e>
                        </m:d>
                      </m:den>
                    </m:f>
                  </m:oMath>
                </a14:m>
                <a:r>
                  <a:rPr lang="zh-TW" altLang="en-US" sz="2800" b="1" kern="100" dirty="0" smtClean="0">
                    <a:latin typeface="+mn-ea"/>
                    <a:cs typeface="Times New Roman" panose="02020603050405020304" pitchFamily="18" charset="0"/>
                  </a:rPr>
                  <a:t> 或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TW" altLang="zh-TW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TW" sz="2800">
                            <a:latin typeface="Cambria Math" panose="02040503050406030204" pitchFamily="18" charset="0"/>
                          </a:rPr>
                          <m:t>Z</m:t>
                        </m:r>
                      </m:e>
                      <m:sup>
                        <m:r>
                          <a:rPr lang="en-US" altLang="zh-TW" sz="28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altLang="zh-TW" sz="2800" b="1" kern="100" dirty="0" smtClean="0">
                  <a:latin typeface="+mn-ea"/>
                  <a:cs typeface="Times New Roman" panose="02020603050405020304" pitchFamily="18" charset="0"/>
                </a:endParaRPr>
              </a:p>
              <a:p>
                <a:r>
                  <a:rPr lang="zh-TW" altLang="en-US" sz="2800" b="1" kern="100" dirty="0" smtClean="0">
                    <a:effectLst/>
                    <a:latin typeface="+mn-ea"/>
                    <a:cs typeface="Times New Roman" panose="02020603050405020304" pitchFamily="18" charset="0"/>
                  </a:rPr>
                  <a:t>決策法則</a:t>
                </a:r>
                <a:r>
                  <a:rPr lang="en-US" altLang="zh-TW" sz="2800" b="1" kern="100" dirty="0" smtClean="0">
                    <a:effectLst/>
                    <a:latin typeface="+mn-ea"/>
                    <a:cs typeface="Times New Roman" panose="02020603050405020304" pitchFamily="18" charset="0"/>
                  </a:rPr>
                  <a:t>:</a:t>
                </a:r>
                <a:r>
                  <a:rPr lang="zh-TW" altLang="en-US" sz="2800" b="1" kern="100" dirty="0" smtClean="0">
                    <a:effectLst/>
                    <a:latin typeface="+mn-ea"/>
                    <a:cs typeface="Times New Roman" panose="02020603050405020304" pitchFamily="18" charset="0"/>
                  </a:rPr>
                  <a:t> </a:t>
                </a:r>
                <a:r>
                  <a:rPr lang="zh-TW" altLang="en-US" sz="2800" b="1" kern="100" dirty="0" smtClean="0">
                    <a:latin typeface="+mn-ea"/>
                    <a:cs typeface="Times New Roman" panose="02020603050405020304" pitchFamily="18" charset="0"/>
                  </a:rPr>
                  <a:t>拒絕</a:t>
                </a:r>
                <a:r>
                  <a:rPr lang="en-US" altLang="zh-TW" sz="2800" b="1" kern="100" dirty="0" smtClean="0">
                    <a:latin typeface="+mn-ea"/>
                    <a:cs typeface="Times New Roman" panose="02020603050405020304" pitchFamily="18" charset="0"/>
                  </a:rPr>
                  <a:t>H</a:t>
                </a:r>
                <a:r>
                  <a:rPr lang="en-US" altLang="zh-TW" sz="2800" b="1" kern="100" baseline="-25000" dirty="0" smtClean="0">
                    <a:latin typeface="+mn-ea"/>
                    <a:cs typeface="Times New Roman" panose="02020603050405020304" pitchFamily="18" charset="0"/>
                  </a:rPr>
                  <a:t>0</a:t>
                </a:r>
                <a:r>
                  <a:rPr lang="zh-TW" altLang="en-US" sz="2800" b="1" kern="100" dirty="0" smtClean="0">
                    <a:latin typeface="+mn-ea"/>
                    <a:cs typeface="Times New Roman" panose="02020603050405020304" pitchFamily="18" charset="0"/>
                  </a:rPr>
                  <a:t>若</a:t>
                </a:r>
                <a:r>
                  <a:rPr lang="en-US" altLang="zh-TW" sz="2800" kern="100" dirty="0" smtClean="0">
                    <a:latin typeface="+mn-ea"/>
                    <a:cs typeface="Times New Roman" panose="02020603050405020304" pitchFamily="18" charset="0"/>
                  </a:rPr>
                  <a:t>p-value&lt;</a:t>
                </a:r>
                <a:r>
                  <a:rPr lang="el-GR" altLang="zh-TW" sz="2800" kern="10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α</a:t>
                </a:r>
                <a:endParaRPr lang="zh-TW" altLang="zh-TW" sz="2800" b="1" kern="100" dirty="0">
                  <a:effectLst/>
                  <a:latin typeface="+mn-ea"/>
                  <a:cs typeface="Times New Roman" panose="02020603050405020304" pitchFamily="18" charset="0"/>
                </a:endParaRPr>
              </a:p>
              <a:p>
                <a:pPr marL="228600">
                  <a:spcAft>
                    <a:spcPts val="0"/>
                  </a:spcAft>
                </a:pPr>
                <a:endParaRPr lang="zh-TW" altLang="zh-TW" sz="2800" kern="100" dirty="0">
                  <a:effectLst/>
                  <a:latin typeface="+mn-ea"/>
                  <a:cs typeface="Times New Roman" panose="02020603050405020304" pitchFamily="18" charset="0"/>
                </a:endParaRPr>
              </a:p>
              <a:p>
                <a:endParaRPr lang="en-US" altLang="zh-TW" sz="2800" b="1" dirty="0">
                  <a:latin typeface="+mn-ea"/>
                </a:endParaRPr>
              </a:p>
            </p:txBody>
          </p:sp>
        </mc:Choice>
        <mc:Fallback xmlns="">
          <p:sp>
            <p:nvSpPr>
              <p:cNvPr id="5" name="內容版面配置區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1752600"/>
                <a:ext cx="8229600" cy="4876800"/>
              </a:xfrm>
              <a:prstGeom prst="rect">
                <a:avLst/>
              </a:prstGeom>
              <a:blipFill rotWithShape="0">
                <a:blip r:embed="rId2"/>
                <a:stretch>
                  <a:fillRect l="-963" t="-15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396032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40768"/>
            <a:ext cx="9169795" cy="3118259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rgbClr val="0070C0"/>
                </a:solidFill>
              </a:rPr>
              <a:t>馬掌螃蟹</a:t>
            </a:r>
            <a:r>
              <a:rPr lang="en-US" altLang="zh-TW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(horseshoe crab)</a:t>
            </a:r>
            <a:r>
              <a:rPr lang="zh-TW" altLang="en-US" b="1" dirty="0" smtClean="0">
                <a:solidFill>
                  <a:srgbClr val="0070C0"/>
                </a:solidFill>
              </a:rPr>
              <a:t>範例</a:t>
            </a:r>
            <a:endParaRPr lang="zh-TW" altLang="en-US" b="1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4532453"/>
                <a:ext cx="8363272" cy="2119606"/>
              </a:xfrm>
            </p:spPr>
            <p:txBody>
              <a:bodyPr>
                <a:normAutofit fontScale="92500" lnSpcReduction="10000"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zh-TW" altLang="zh-TW" i="1" kern="1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TW" i="1" kern="100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𝐻</m:t>
                        </m:r>
                      </m:e>
                      <m:sub>
                        <m:r>
                          <a:rPr lang="en-US" altLang="zh-TW" i="1" kern="100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en-US" altLang="zh-TW" kern="100"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:</m:t>
                    </m:r>
                    <m:sSub>
                      <m:sSubPr>
                        <m:ctrlPr>
                          <a:rPr lang="zh-TW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𝛽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4</m:t>
                        </m:r>
                      </m:sub>
                    </m:sSub>
                    <m:r>
                      <a:rPr lang="en-US" altLang="zh-TW" kern="100"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zh-TW" i="1" kern="100"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en-US" altLang="zh-TW" kern="100" dirty="0">
                    <a:latin typeface="Calibri" panose="020F0502020204030204" pitchFamily="34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(</a:t>
                </a:r>
                <a:r>
                  <a:rPr lang="zh-TW" altLang="en-US" b="1" kern="100" dirty="0" smtClean="0">
                    <a:latin typeface="+mn-ea"/>
                    <a:cs typeface="Times New Roman" panose="02020603050405020304" pitchFamily="18" charset="0"/>
                  </a:rPr>
                  <a:t>控制</a:t>
                </a:r>
                <a:r>
                  <a:rPr lang="zh-TW" altLang="en-US" b="1" kern="100" dirty="0">
                    <a:latin typeface="+mn-ea"/>
                    <a:cs typeface="Times New Roman" panose="02020603050405020304" pitchFamily="18" charset="0"/>
                  </a:rPr>
                  <a:t>顏色</a:t>
                </a:r>
                <a:r>
                  <a:rPr lang="zh-TW" altLang="en-US" b="1" kern="100" dirty="0" smtClean="0">
                    <a:latin typeface="+mn-ea"/>
                    <a:cs typeface="Times New Roman" panose="02020603050405020304" pitchFamily="18" charset="0"/>
                  </a:rPr>
                  <a:t>後</a:t>
                </a:r>
                <a:r>
                  <a:rPr lang="en-US" altLang="zh-TW" kern="100" dirty="0">
                    <a:latin typeface="+mn-ea"/>
                    <a:cs typeface="Times New Roman" panose="02020603050405020304" pitchFamily="18" charset="0"/>
                  </a:rPr>
                  <a:t>, </a:t>
                </a:r>
                <a:r>
                  <a:rPr lang="zh-TW" altLang="en-US" b="1" kern="100" dirty="0" smtClean="0">
                    <a:latin typeface="+mn-ea"/>
                    <a:cs typeface="Times New Roman" panose="02020603050405020304" pitchFamily="18" charset="0"/>
                  </a:rPr>
                  <a:t>甲殼寬度</a:t>
                </a:r>
                <a:r>
                  <a:rPr lang="zh-TW" altLang="en-US" b="1" dirty="0" smtClean="0"/>
                  <a:t>對</a:t>
                </a:r>
                <a:r>
                  <a:rPr lang="en-US" altLang="zh-TW" b="1" dirty="0">
                    <a:latin typeface="微軟正黑體" panose="020B0604030504040204" pitchFamily="34" charset="-120"/>
                  </a:rPr>
                  <a:t>log</a:t>
                </a:r>
                <a:r>
                  <a:rPr lang="en-US" altLang="zh-TW" b="1" dirty="0" smtClean="0">
                    <a:latin typeface="微軟正黑體" panose="020B0604030504040204" pitchFamily="34" charset="-120"/>
                  </a:rPr>
                  <a:t>(</a:t>
                </a:r>
                <a:r>
                  <a:rPr lang="zh-TW" altLang="en-US" b="1" dirty="0" smtClean="0">
                    <a:latin typeface="微軟正黑體" panose="020B0604030504040204" pitchFamily="34" charset="-120"/>
                  </a:rPr>
                  <a:t>有跟</a:t>
                </a:r>
                <a:r>
                  <a:rPr lang="zh-TW" altLang="en-US" b="1" dirty="0">
                    <a:latin typeface="微軟正黑體" panose="020B0604030504040204" pitchFamily="34" charset="-120"/>
                  </a:rPr>
                  <a:t>班</a:t>
                </a:r>
                <a:r>
                  <a:rPr lang="zh-TW" altLang="en-US" b="1" dirty="0" smtClean="0">
                    <a:latin typeface="微軟正黑體" panose="020B0604030504040204" pitchFamily="34" charset="-120"/>
                  </a:rPr>
                  <a:t>的</a:t>
                </a:r>
                <a:r>
                  <a:rPr lang="zh-TW" altLang="en-US" b="1" dirty="0">
                    <a:latin typeface="微軟正黑體" panose="020B0604030504040204" pitchFamily="34" charset="-120"/>
                  </a:rPr>
                  <a:t>勝算</a:t>
                </a:r>
                <a:r>
                  <a:rPr lang="en-US" altLang="zh-TW" b="1" dirty="0">
                    <a:latin typeface="微軟正黑體" panose="020B0604030504040204" pitchFamily="34" charset="-120"/>
                  </a:rPr>
                  <a:t>)</a:t>
                </a:r>
                <a:r>
                  <a:rPr lang="zh-TW" altLang="en-US" b="1" dirty="0">
                    <a:solidFill>
                      <a:srgbClr val="C00000"/>
                    </a:solidFill>
                    <a:latin typeface="微軟正黑體" panose="020B0604030504040204" pitchFamily="34" charset="-120"/>
                  </a:rPr>
                  <a:t>沒有</a:t>
                </a:r>
                <a:r>
                  <a:rPr lang="zh-TW" altLang="en-US" b="1" dirty="0">
                    <a:latin typeface="微軟正黑體" panose="020B0604030504040204" pitchFamily="34" charset="-120"/>
                  </a:rPr>
                  <a:t>顯著</a:t>
                </a:r>
                <a:r>
                  <a:rPr lang="zh-TW" altLang="en-US" b="1" dirty="0"/>
                  <a:t>的影響</a:t>
                </a:r>
                <a:r>
                  <a:rPr lang="en-US" altLang="zh-TW" b="1" dirty="0" smtClean="0">
                    <a:latin typeface="+mn-ea"/>
                  </a:rPr>
                  <a:t>)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Z</m:t>
                    </m:r>
                    <m:r>
                      <a:rPr lang="en-US" altLang="zh-TW"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zh-TW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acc>
                          <m:accPr>
                            <m:chr m:val="̂"/>
                            <m:ctrlPr>
                              <a:rPr lang="zh-TW" altLang="zh-TW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altLang="zh-TW"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β</m:t>
                            </m:r>
                          </m:e>
                        </m:acc>
                        <m:r>
                          <a:rPr lang="en-US" altLang="zh-TW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TW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0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altLang="zh-TW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ASE</m:t>
                        </m:r>
                        <m:d>
                          <m:dPr>
                            <m:ctrlPr>
                              <a:rPr lang="zh-TW" altLang="zh-TW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̂"/>
                                <m:ctrlPr>
                                  <a:rPr lang="zh-TW" altLang="zh-TW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TW"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β</m:t>
                                </m:r>
                              </m:e>
                            </m:acc>
                          </m:e>
                        </m:d>
                      </m:den>
                    </m:f>
                    <m:r>
                      <a:rPr lang="en-US" altLang="zh-TW" i="1"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zh-TW" altLang="en-US" b="1" kern="100" dirty="0">
                    <a:latin typeface="+mn-ea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TW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  <m:r>
                          <a:rPr lang="en-US" altLang="zh-TW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</m:t>
                        </m:r>
                        <m:r>
                          <a:rPr lang="en-US" altLang="zh-TW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8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TW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0</m:t>
                        </m:r>
                      </m:num>
                      <m:den>
                        <m:r>
                          <a:rPr lang="en-US" altLang="zh-TW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0.106</m:t>
                        </m:r>
                      </m:den>
                    </m:f>
                  </m:oMath>
                </a14:m>
                <a:r>
                  <a:rPr lang="en-US" altLang="zh-TW" b="1" kern="100" dirty="0" smtClean="0">
                    <a:latin typeface="+mn-ea"/>
                    <a:cs typeface="Times New Roman" panose="02020603050405020304" pitchFamily="18" charset="0"/>
                  </a:rPr>
                  <a:t>=4.415094</a:t>
                </a:r>
                <a:r>
                  <a:rPr lang="zh-TW" altLang="en-US" b="1" kern="100" dirty="0" smtClean="0">
                    <a:latin typeface="+mn-ea"/>
                    <a:cs typeface="Times New Roman" panose="02020603050405020304" pitchFamily="18" charset="0"/>
                  </a:rPr>
                  <a:t> 或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TW" altLang="zh-TW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TW">
                            <a:latin typeface="Cambria Math" panose="02040503050406030204" pitchFamily="18" charset="0"/>
                          </a:rPr>
                          <m:t>Z</m:t>
                        </m:r>
                      </m:e>
                      <m:sup>
                        <m:r>
                          <a:rPr lang="en-US" altLang="zh-TW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TW" kern="100" dirty="0" smtClean="0">
                    <a:latin typeface="Calibri" panose="020F0502020204030204" pitchFamily="34" charset="0"/>
                    <a:ea typeface="新細明體" panose="02020500000000000000" pitchFamily="18" charset="-120"/>
                    <a:cs typeface="Times New Roman" panose="02020603050405020304" pitchFamily="18" charset="0"/>
                  </a:rPr>
                  <a:t>=19.49306</a:t>
                </a:r>
              </a:p>
              <a:p>
                <a:r>
                  <a:rPr lang="zh-TW" altLang="en-US" b="1" kern="10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因為</a:t>
                </a:r>
                <a:r>
                  <a:rPr lang="en-US" altLang="zh-TW" kern="100" dirty="0" smtClean="0">
                    <a:latin typeface="+mn-ea"/>
                    <a:cs typeface="Times New Roman" panose="02020603050405020304" pitchFamily="18" charset="0"/>
                  </a:rPr>
                  <a:t>p-value</a:t>
                </a:r>
                <a14:m>
                  <m:oMath xmlns:m="http://schemas.openxmlformats.org/officeDocument/2006/math">
                    <m:r>
                      <a:rPr lang="en-US" altLang="zh-TW">
                        <a:latin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US" altLang="zh-TW" b="1" kern="100" dirty="0" smtClean="0">
                    <a:latin typeface="+mn-ea"/>
                    <a:cs typeface="Times New Roman" panose="02020603050405020304" pitchFamily="18" charset="0"/>
                  </a:rPr>
                  <a:t>0&lt;</a:t>
                </a:r>
                <a:r>
                  <a:rPr lang="el-GR" altLang="zh-TW" kern="100" dirty="0" smtClean="0">
                    <a:latin typeface="微軟正黑體" panose="020B0604030504040204" pitchFamily="34" charset="-120"/>
                    <a:cs typeface="Times New Roman" panose="02020603050405020304" pitchFamily="18" charset="0"/>
                  </a:rPr>
                  <a:t>α</a:t>
                </a:r>
                <a:r>
                  <a:rPr lang="en-US" altLang="zh-TW" kern="100" dirty="0" smtClean="0">
                    <a:latin typeface="微軟正黑體" panose="020B0604030504040204" pitchFamily="34" charset="-120"/>
                    <a:cs typeface="Times New Roman" panose="02020603050405020304" pitchFamily="18" charset="0"/>
                  </a:rPr>
                  <a:t>=0.05, </a:t>
                </a:r>
                <a:r>
                  <a:rPr lang="zh-TW" altLang="en-US" b="1" kern="100" dirty="0" smtClean="0">
                    <a:latin typeface="微軟正黑體" panose="020B0604030504040204" pitchFamily="34" charset="-120"/>
                    <a:cs typeface="Times New Roman" panose="02020603050405020304" pitchFamily="18" charset="0"/>
                  </a:rPr>
                  <a:t>所以</a:t>
                </a:r>
                <a:r>
                  <a:rPr lang="zh-TW" altLang="en-US" b="1" kern="100" dirty="0" smtClean="0">
                    <a:latin typeface="+mn-ea"/>
                    <a:cs typeface="Times New Roman" panose="02020603050405020304" pitchFamily="18" charset="0"/>
                  </a:rPr>
                  <a:t>拒絕</a:t>
                </a:r>
                <a:r>
                  <a:rPr lang="en-US" altLang="zh-TW" b="1" kern="100" dirty="0" smtClean="0">
                    <a:latin typeface="+mn-ea"/>
                    <a:cs typeface="Times New Roman" panose="02020603050405020304" pitchFamily="18" charset="0"/>
                  </a:rPr>
                  <a:t>H</a:t>
                </a:r>
                <a:r>
                  <a:rPr lang="en-US" altLang="zh-TW" b="1" kern="100" baseline="-25000" dirty="0" smtClean="0">
                    <a:latin typeface="+mn-ea"/>
                    <a:cs typeface="Times New Roman" panose="02020603050405020304" pitchFamily="18" charset="0"/>
                  </a:rPr>
                  <a:t>0</a:t>
                </a:r>
                <a:r>
                  <a:rPr lang="en-US" altLang="zh-TW" b="1" kern="100" dirty="0" smtClean="0">
                    <a:latin typeface="+mn-ea"/>
                    <a:cs typeface="Times New Roman" panose="02020603050405020304" pitchFamily="18" charset="0"/>
                  </a:rPr>
                  <a:t>,</a:t>
                </a:r>
                <a:r>
                  <a:rPr lang="zh-TW" altLang="en-US" b="1" kern="100" dirty="0" smtClean="0">
                    <a:latin typeface="+mn-ea"/>
                    <a:cs typeface="Times New Roman" panose="02020603050405020304" pitchFamily="18" charset="0"/>
                  </a:rPr>
                  <a:t> 結論</a:t>
                </a:r>
                <a:r>
                  <a:rPr lang="en-US" altLang="zh-TW" b="1" kern="100" dirty="0" smtClean="0">
                    <a:latin typeface="+mn-ea"/>
                    <a:cs typeface="Times New Roman" panose="02020603050405020304" pitchFamily="18" charset="0"/>
                  </a:rPr>
                  <a:t>:</a:t>
                </a:r>
                <a:r>
                  <a:rPr lang="zh-TW" altLang="en-US" b="1" kern="100" dirty="0" smtClean="0">
                    <a:latin typeface="+mn-ea"/>
                    <a:cs typeface="Times New Roman" panose="02020603050405020304" pitchFamily="18" charset="0"/>
                  </a:rPr>
                  <a:t> 控制</a:t>
                </a:r>
                <a:r>
                  <a:rPr lang="zh-TW" altLang="en-US" b="1" kern="100" dirty="0">
                    <a:latin typeface="+mn-ea"/>
                    <a:cs typeface="Times New Roman" panose="02020603050405020304" pitchFamily="18" charset="0"/>
                  </a:rPr>
                  <a:t>顏色後</a:t>
                </a:r>
                <a:r>
                  <a:rPr lang="en-US" altLang="zh-TW" kern="100" dirty="0">
                    <a:latin typeface="+mn-ea"/>
                    <a:cs typeface="Times New Roman" panose="02020603050405020304" pitchFamily="18" charset="0"/>
                  </a:rPr>
                  <a:t>, </a:t>
                </a:r>
                <a:r>
                  <a:rPr lang="zh-TW" altLang="en-US" b="1" kern="100" dirty="0">
                    <a:latin typeface="+mn-ea"/>
                    <a:cs typeface="Times New Roman" panose="02020603050405020304" pitchFamily="18" charset="0"/>
                  </a:rPr>
                  <a:t>甲殼寬度</a:t>
                </a:r>
                <a:r>
                  <a:rPr lang="zh-TW" altLang="en-US" b="1" dirty="0"/>
                  <a:t>對</a:t>
                </a:r>
                <a:r>
                  <a:rPr lang="en-US" altLang="zh-TW" b="1" dirty="0">
                    <a:latin typeface="微軟正黑體" panose="020B0604030504040204" pitchFamily="34" charset="-120"/>
                  </a:rPr>
                  <a:t>log(</a:t>
                </a:r>
                <a:r>
                  <a:rPr lang="zh-TW" altLang="en-US" b="1" dirty="0">
                    <a:latin typeface="微軟正黑體" panose="020B0604030504040204" pitchFamily="34" charset="-120"/>
                  </a:rPr>
                  <a:t>有跟班的勝算</a:t>
                </a:r>
                <a:r>
                  <a:rPr lang="en-US" altLang="zh-TW" b="1" dirty="0" smtClean="0">
                    <a:latin typeface="微軟正黑體" panose="020B0604030504040204" pitchFamily="34" charset="-120"/>
                  </a:rPr>
                  <a:t>)</a:t>
                </a:r>
                <a:r>
                  <a:rPr lang="zh-TW" altLang="en-US" b="1" dirty="0" smtClean="0">
                    <a:solidFill>
                      <a:srgbClr val="C00000"/>
                    </a:solidFill>
                    <a:latin typeface="微軟正黑體" panose="020B0604030504040204" pitchFamily="34" charset="-120"/>
                  </a:rPr>
                  <a:t>有</a:t>
                </a:r>
                <a:r>
                  <a:rPr lang="zh-TW" altLang="en-US" b="1" dirty="0">
                    <a:latin typeface="微軟正黑體" panose="020B0604030504040204" pitchFamily="34" charset="-120"/>
                  </a:rPr>
                  <a:t>顯著</a:t>
                </a:r>
                <a:r>
                  <a:rPr lang="zh-TW" altLang="en-US" b="1" dirty="0"/>
                  <a:t>的影響</a:t>
                </a:r>
                <a:endParaRPr lang="zh-TW" altLang="zh-TW" b="1" kern="100" dirty="0">
                  <a:latin typeface="+mn-ea"/>
                  <a:cs typeface="Times New Roman" panose="02020603050405020304" pitchFamily="18" charset="0"/>
                </a:endParaRPr>
              </a:p>
              <a:p>
                <a:endParaRPr lang="zh-TW" altLang="zh-TW" kern="100" dirty="0">
                  <a:latin typeface="Calibri" panose="020F0502020204030204" pitchFamily="34" charset="0"/>
                  <a:ea typeface="新細明體" panose="02020500000000000000" pitchFamily="18" charset="-12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4532453"/>
                <a:ext cx="8363272" cy="2119606"/>
              </a:xfrm>
              <a:blipFill rotWithShape="0">
                <a:blip r:embed="rId3"/>
                <a:stretch>
                  <a:fillRect l="-510" t="-3746" b="-144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E694E-7E5C-4C16-BC06-A8A0688A6A11}" type="slidenum">
              <a:rPr lang="zh-TW" altLang="en-US" smtClean="0"/>
              <a:t>25</a:t>
            </a:fld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1661920" y="3500299"/>
                <a:ext cx="544829" cy="2873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altLang="zh-TW" sz="1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zh-TW" altLang="en-US" sz="12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l-GR" altLang="zh-TW" sz="12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β</m:t>
                              </m:r>
                            </m:e>
                          </m:acc>
                        </m:e>
                        <m:sub>
                          <m:r>
                            <a:rPr lang="en-US" altLang="zh-TW" sz="1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sub>
                      </m:sSub>
                      <m:r>
                        <a:rPr lang="en-US" altLang="zh-TW" sz="12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zh-TW" altLang="en-US" sz="1200" dirty="0"/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1920" y="3500299"/>
                <a:ext cx="544829" cy="287323"/>
              </a:xfrm>
              <a:prstGeom prst="rect">
                <a:avLst/>
              </a:prstGeom>
              <a:blipFill rotWithShape="0">
                <a:blip r:embed="rId4"/>
                <a:stretch>
                  <a:fillRect b="-851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/>
              <p:cNvSpPr/>
              <p:nvPr/>
            </p:nvSpPr>
            <p:spPr>
              <a:xfrm>
                <a:off x="1649432" y="3788331"/>
                <a:ext cx="474296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zh-TW" altLang="en-US" sz="1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l-GR" altLang="zh-TW" sz="1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α</m:t>
                          </m:r>
                        </m:e>
                      </m:acc>
                      <m:r>
                        <a:rPr lang="en-US" altLang="zh-TW" sz="12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zh-TW" altLang="en-US" sz="1200" dirty="0"/>
              </a:p>
            </p:txBody>
          </p:sp>
        </mc:Choice>
        <mc:Fallback xmlns="">
          <p:sp>
            <p:nvSpPr>
              <p:cNvPr id="12" name="矩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9432" y="3788331"/>
                <a:ext cx="474296" cy="276999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矩形 13"/>
              <p:cNvSpPr/>
              <p:nvPr/>
            </p:nvSpPr>
            <p:spPr>
              <a:xfrm>
                <a:off x="1632412" y="3212976"/>
                <a:ext cx="544829" cy="2873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altLang="zh-TW" sz="1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zh-TW" altLang="en-US" sz="12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l-GR" altLang="zh-TW" sz="12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β</m:t>
                              </m:r>
                            </m:e>
                          </m:acc>
                        </m:e>
                        <m:sub>
                          <m:r>
                            <a:rPr lang="en-US" altLang="zh-TW" sz="1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  <m:r>
                        <a:rPr lang="en-US" altLang="zh-TW" sz="12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zh-TW" altLang="en-US" sz="1200" dirty="0"/>
              </a:p>
            </p:txBody>
          </p:sp>
        </mc:Choice>
        <mc:Fallback xmlns="">
          <p:sp>
            <p:nvSpPr>
              <p:cNvPr id="14" name="矩形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2412" y="3212976"/>
                <a:ext cx="544829" cy="287323"/>
              </a:xfrm>
              <a:prstGeom prst="rect">
                <a:avLst/>
              </a:prstGeom>
              <a:blipFill rotWithShape="0">
                <a:blip r:embed="rId6"/>
                <a:stretch>
                  <a:fillRect b="-851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矩形 14"/>
              <p:cNvSpPr/>
              <p:nvPr/>
            </p:nvSpPr>
            <p:spPr>
              <a:xfrm>
                <a:off x="1620571" y="2852227"/>
                <a:ext cx="544829" cy="2873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altLang="zh-TW" sz="1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zh-TW" altLang="en-US" sz="12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l-GR" altLang="zh-TW" sz="12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β</m:t>
                              </m:r>
                            </m:e>
                          </m:acc>
                        </m:e>
                        <m:sub>
                          <m:r>
                            <a:rPr lang="en-US" altLang="zh-TW" sz="1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altLang="zh-TW" sz="12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zh-TW" altLang="en-US" sz="1200" dirty="0"/>
              </a:p>
            </p:txBody>
          </p:sp>
        </mc:Choice>
        <mc:Fallback xmlns="">
          <p:sp>
            <p:nvSpPr>
              <p:cNvPr id="15" name="矩形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0571" y="2852227"/>
                <a:ext cx="544829" cy="287323"/>
              </a:xfrm>
              <a:prstGeom prst="rect">
                <a:avLst/>
              </a:prstGeom>
              <a:blipFill rotWithShape="0">
                <a:blip r:embed="rId7"/>
                <a:stretch>
                  <a:fillRect b="-638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矩形 15"/>
              <p:cNvSpPr/>
              <p:nvPr/>
            </p:nvSpPr>
            <p:spPr>
              <a:xfrm>
                <a:off x="1620571" y="2564904"/>
                <a:ext cx="544829" cy="2873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altLang="zh-TW" sz="1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zh-TW" altLang="en-US" sz="12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l-GR" altLang="zh-TW" sz="12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β</m:t>
                              </m:r>
                            </m:e>
                          </m:acc>
                        </m:e>
                        <m:sub>
                          <m:r>
                            <a:rPr lang="en-US" altLang="zh-TW" sz="1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altLang="zh-TW" sz="12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zh-TW" altLang="en-US" sz="1200" dirty="0"/>
              </a:p>
            </p:txBody>
          </p:sp>
        </mc:Choice>
        <mc:Fallback xmlns="">
          <p:sp>
            <p:nvSpPr>
              <p:cNvPr id="16" name="矩形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0571" y="2564904"/>
                <a:ext cx="544829" cy="287323"/>
              </a:xfrm>
              <a:prstGeom prst="rect">
                <a:avLst/>
              </a:prstGeom>
              <a:blipFill rotWithShape="0">
                <a:blip r:embed="rId8"/>
                <a:stretch>
                  <a:fillRect b="-638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文字方塊 10"/>
          <p:cNvSpPr txBox="1"/>
          <p:nvPr/>
        </p:nvSpPr>
        <p:spPr>
          <a:xfrm>
            <a:off x="5989973" y="1436432"/>
            <a:ext cx="13388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b="1" dirty="0" smtClean="0">
                <a:solidFill>
                  <a:srgbClr val="C00000"/>
                </a:solidFill>
              </a:rPr>
              <a:t>條件勝算比</a:t>
            </a:r>
            <a:endParaRPr lang="en-US" altLang="zh-TW" b="1" dirty="0" smtClean="0">
              <a:solidFill>
                <a:srgbClr val="C00000"/>
              </a:solidFill>
            </a:endParaRPr>
          </a:p>
          <a:p>
            <a:pPr algn="ctr"/>
            <a:r>
              <a:rPr lang="zh-TW" altLang="en-US" b="1" dirty="0" smtClean="0">
                <a:solidFill>
                  <a:srgbClr val="C00000"/>
                </a:solidFill>
              </a:rPr>
              <a:t>校正</a:t>
            </a:r>
            <a:r>
              <a:rPr lang="en-US" altLang="zh-TW" b="1" dirty="0" smtClean="0">
                <a:solidFill>
                  <a:srgbClr val="C00000"/>
                </a:solidFill>
              </a:rPr>
              <a:t>OR</a:t>
            </a:r>
            <a:endParaRPr lang="zh-TW" altLang="en-US" b="1" dirty="0">
              <a:solidFill>
                <a:srgbClr val="C00000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5508104" y="1767927"/>
            <a:ext cx="55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>
                <a:solidFill>
                  <a:srgbClr val="C00000"/>
                </a:solidFill>
              </a:rPr>
              <a:t>p</a:t>
            </a:r>
            <a:r>
              <a:rPr lang="zh-TW" altLang="en-US" b="1" dirty="0" smtClean="0">
                <a:solidFill>
                  <a:srgbClr val="C00000"/>
                </a:solidFill>
              </a:rPr>
              <a:t>值</a:t>
            </a:r>
            <a:endParaRPr lang="zh-TW" altLang="en-US" b="1" dirty="0">
              <a:solidFill>
                <a:srgbClr val="C00000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3635896" y="3500299"/>
            <a:ext cx="2520280" cy="287323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252097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E694E-7E5C-4C16-BC06-A8A0688A6A11}" type="slidenum">
              <a:rPr lang="zh-TW" altLang="en-US" smtClean="0"/>
              <a:t>26</a:t>
            </a:fld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7" y="1107614"/>
            <a:ext cx="6408712" cy="5537437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383466" y="404664"/>
            <a:ext cx="75009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>
                <a:solidFill>
                  <a:srgbClr val="C00000"/>
                </a:solidFill>
              </a:rPr>
              <a:t>年輕婦女接受乳房攝影篩檢之現況及其影響因素</a:t>
            </a:r>
            <a:r>
              <a:rPr lang="en-US" altLang="zh-TW" dirty="0">
                <a:solidFill>
                  <a:srgbClr val="C00000"/>
                </a:solidFill>
              </a:rPr>
              <a:t>— </a:t>
            </a:r>
            <a:r>
              <a:rPr lang="zh-TW" altLang="en-US" dirty="0">
                <a:solidFill>
                  <a:srgbClr val="C00000"/>
                </a:solidFill>
              </a:rPr>
              <a:t>以桃園某地區為</a:t>
            </a:r>
            <a:r>
              <a:rPr lang="zh-TW" altLang="en-US" dirty="0" smtClean="0">
                <a:solidFill>
                  <a:srgbClr val="C00000"/>
                </a:solidFill>
              </a:rPr>
              <a:t>例</a:t>
            </a:r>
            <a:endParaRPr lang="en-US" altLang="zh-TW" dirty="0" smtClean="0">
              <a:solidFill>
                <a:srgbClr val="C00000"/>
              </a:solidFill>
            </a:endParaRPr>
          </a:p>
          <a:p>
            <a:r>
              <a:rPr lang="zh-TW" altLang="en-US" dirty="0" smtClean="0">
                <a:solidFill>
                  <a:srgbClr val="C00000"/>
                </a:solidFill>
              </a:rPr>
              <a:t>護理</a:t>
            </a:r>
            <a:r>
              <a:rPr lang="zh-TW" altLang="en-US" dirty="0">
                <a:solidFill>
                  <a:srgbClr val="C00000"/>
                </a:solidFill>
              </a:rPr>
              <a:t>暨健康照護研究</a:t>
            </a:r>
            <a:r>
              <a:rPr lang="en-US" altLang="zh-TW" dirty="0">
                <a:solidFill>
                  <a:srgbClr val="C00000"/>
                </a:solidFill>
              </a:rPr>
              <a:t>, 7(3), </a:t>
            </a:r>
            <a:r>
              <a:rPr lang="en-US" altLang="zh-TW" dirty="0" smtClean="0">
                <a:solidFill>
                  <a:srgbClr val="C00000"/>
                </a:solidFill>
              </a:rPr>
              <a:t>2011.  </a:t>
            </a:r>
            <a:r>
              <a:rPr lang="zh-TW" altLang="en-US" dirty="0" smtClean="0">
                <a:solidFill>
                  <a:srgbClr val="C00000"/>
                </a:solidFill>
              </a:rPr>
              <a:t>賴</a:t>
            </a:r>
            <a:r>
              <a:rPr lang="zh-TW" altLang="en-US" dirty="0">
                <a:solidFill>
                  <a:srgbClr val="C00000"/>
                </a:solidFill>
              </a:rPr>
              <a:t>思</a:t>
            </a:r>
            <a:r>
              <a:rPr lang="zh-TW" altLang="en-US" dirty="0" smtClean="0">
                <a:solidFill>
                  <a:srgbClr val="C00000"/>
                </a:solidFill>
              </a:rPr>
              <a:t>妤</a:t>
            </a:r>
            <a:r>
              <a:rPr lang="en-US" altLang="zh-TW" dirty="0" smtClean="0">
                <a:solidFill>
                  <a:srgbClr val="C00000"/>
                </a:solidFill>
              </a:rPr>
              <a:t>;</a:t>
            </a:r>
            <a:r>
              <a:rPr lang="zh-TW" altLang="en-US" dirty="0" smtClean="0">
                <a:solidFill>
                  <a:srgbClr val="C00000"/>
                </a:solidFill>
              </a:rPr>
              <a:t>王美治</a:t>
            </a:r>
            <a:r>
              <a:rPr lang="en-US" altLang="zh-TW" dirty="0" smtClean="0">
                <a:solidFill>
                  <a:srgbClr val="C00000"/>
                </a:solidFill>
              </a:rPr>
              <a:t>;</a:t>
            </a:r>
            <a:r>
              <a:rPr lang="zh-TW" altLang="en-US" dirty="0" smtClean="0">
                <a:solidFill>
                  <a:srgbClr val="C00000"/>
                </a:solidFill>
              </a:rPr>
              <a:t>朱麗陵</a:t>
            </a:r>
            <a:r>
              <a:rPr lang="en-US" altLang="zh-TW" dirty="0" smtClean="0">
                <a:solidFill>
                  <a:srgbClr val="C00000"/>
                </a:solidFill>
              </a:rPr>
              <a:t>;</a:t>
            </a:r>
            <a:r>
              <a:rPr lang="zh-TW" altLang="en-US" dirty="0" smtClean="0">
                <a:solidFill>
                  <a:srgbClr val="C00000"/>
                </a:solidFill>
              </a:rPr>
              <a:t>謝泉發</a:t>
            </a:r>
            <a:endParaRPr lang="zh-TW" alt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87250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b="1" dirty="0"/>
              <a:t>付出最多的人，也是收穫最多的人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zh-TW" sz="2800" b="1" dirty="0">
                <a:solidFill>
                  <a:srgbClr val="92D050"/>
                </a:solidFill>
                <a:latin typeface="+mj-ea"/>
              </a:rPr>
              <a:t>~</a:t>
            </a:r>
            <a:r>
              <a:rPr lang="zh-TW" altLang="en-US" sz="2800" b="1" dirty="0">
                <a:solidFill>
                  <a:srgbClr val="92D050"/>
                </a:solidFill>
                <a:latin typeface="+mj-ea"/>
              </a:rPr>
              <a:t>共勉之</a:t>
            </a:r>
            <a:r>
              <a:rPr lang="en-US" altLang="zh-TW" sz="2800" b="1" dirty="0">
                <a:solidFill>
                  <a:srgbClr val="92D050"/>
                </a:solidFill>
                <a:latin typeface="+mj-ea"/>
              </a:rPr>
              <a:t>~</a:t>
            </a:r>
            <a:endParaRPr lang="zh-TW" altLang="en-US" sz="2800" b="1" dirty="0">
              <a:solidFill>
                <a:srgbClr val="92D050"/>
              </a:solidFill>
              <a:latin typeface="+mj-ea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E694E-7E5C-4C16-BC06-A8A0688A6A11}" type="slidenum">
              <a:rPr lang="zh-TW" altLang="en-US" smtClean="0"/>
              <a:t>27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525493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「洗腎」的圖片搜尋結果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8554" y="4556484"/>
            <a:ext cx="3353446" cy="2235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rgbClr val="0070C0"/>
                </a:solidFill>
              </a:rPr>
              <a:t>為何要學羅吉斯迴歸</a:t>
            </a:r>
            <a:r>
              <a:rPr lang="en-US" altLang="zh-TW" b="1" dirty="0">
                <a:solidFill>
                  <a:srgbClr val="0070C0"/>
                </a:solidFill>
              </a:rPr>
              <a:t>?</a:t>
            </a:r>
            <a:endParaRPr lang="zh-TW" altLang="en-US" dirty="0">
              <a:solidFill>
                <a:srgbClr val="0070C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Clr>
                <a:srgbClr val="C00000"/>
              </a:buClr>
              <a:buFont typeface="+mj-lt"/>
              <a:buAutoNum type="arabicPeriod" startAt="2"/>
            </a:pPr>
            <a:r>
              <a:rPr lang="zh-TW" altLang="en-US" sz="2800" b="1" dirty="0" smtClean="0">
                <a:solidFill>
                  <a:srgbClr val="C00000"/>
                </a:solidFill>
              </a:rPr>
              <a:t>當解釋變數有定量變數時</a:t>
            </a:r>
            <a:endParaRPr lang="zh-TW" altLang="en-US" sz="2800" b="1" dirty="0">
              <a:solidFill>
                <a:srgbClr val="C00000"/>
              </a:solidFill>
            </a:endParaRPr>
          </a:p>
          <a:p>
            <a:r>
              <a:rPr lang="en-US" altLang="zh-TW" sz="2800" b="1" dirty="0" smtClean="0"/>
              <a:t>Y-</a:t>
            </a:r>
            <a:r>
              <a:rPr lang="zh-TW" altLang="en-US" sz="2800" b="1" dirty="0" smtClean="0"/>
              <a:t>洗腎病人是否有腦血管疾病</a:t>
            </a:r>
            <a:r>
              <a:rPr lang="en-US" altLang="zh-TW" sz="2800" b="1" dirty="0" smtClean="0"/>
              <a:t>(1-</a:t>
            </a:r>
            <a:r>
              <a:rPr lang="zh-TW" altLang="en-US" sz="2800" b="1" dirty="0" smtClean="0"/>
              <a:t>是</a:t>
            </a:r>
            <a:r>
              <a:rPr lang="en-US" altLang="zh-TW" sz="2800" b="1" dirty="0" smtClean="0"/>
              <a:t>, 0-</a:t>
            </a:r>
            <a:r>
              <a:rPr lang="zh-TW" altLang="en-US" sz="2800" b="1" dirty="0" smtClean="0"/>
              <a:t>否</a:t>
            </a:r>
            <a:r>
              <a:rPr lang="en-US" altLang="zh-TW" sz="2800" b="1" dirty="0" smtClean="0"/>
              <a:t>)</a:t>
            </a:r>
          </a:p>
          <a:p>
            <a:r>
              <a:rPr lang="en-US" altLang="zh-TW" sz="2800" b="1" dirty="0" smtClean="0">
                <a:latin typeface="微軟正黑體" panose="020B0604030504040204" pitchFamily="34" charset="-120"/>
              </a:rPr>
              <a:t>x</a:t>
            </a:r>
            <a:r>
              <a:rPr lang="en-US" altLang="zh-TW" sz="2800" b="1" baseline="-25000" dirty="0" smtClean="0">
                <a:latin typeface="微軟正黑體" panose="020B0604030504040204" pitchFamily="34" charset="-120"/>
              </a:rPr>
              <a:t>1</a:t>
            </a:r>
            <a:r>
              <a:rPr lang="en-US" altLang="zh-TW" sz="2800" b="1" dirty="0" smtClean="0">
                <a:latin typeface="微軟正黑體" panose="020B0604030504040204" pitchFamily="34" charset="-120"/>
              </a:rPr>
              <a:t>-</a:t>
            </a:r>
            <a:r>
              <a:rPr lang="zh-TW" altLang="en-US" sz="2800" b="1" dirty="0" smtClean="0">
                <a:latin typeface="微軟正黑體" panose="020B0604030504040204" pitchFamily="34" charset="-120"/>
              </a:rPr>
              <a:t>病人的年齡</a:t>
            </a:r>
            <a:endParaRPr lang="en-US" altLang="zh-TW" sz="2800" b="1" dirty="0" smtClean="0">
              <a:latin typeface="微軟正黑體" panose="020B0604030504040204" pitchFamily="34" charset="-120"/>
            </a:endParaRPr>
          </a:p>
          <a:p>
            <a:r>
              <a:rPr lang="en-US" altLang="zh-TW" sz="2800" b="1" dirty="0" smtClean="0">
                <a:latin typeface="微軟正黑體" panose="020B0604030504040204" pitchFamily="34" charset="-120"/>
              </a:rPr>
              <a:t>x</a:t>
            </a:r>
            <a:r>
              <a:rPr lang="en-US" altLang="zh-TW" sz="2800" b="1" baseline="-25000" dirty="0" smtClean="0">
                <a:latin typeface="微軟正黑體" panose="020B0604030504040204" pitchFamily="34" charset="-120"/>
              </a:rPr>
              <a:t>2</a:t>
            </a:r>
            <a:r>
              <a:rPr lang="en-US" altLang="zh-TW" sz="2800" b="1" dirty="0" smtClean="0">
                <a:latin typeface="微軟正黑體" panose="020B0604030504040204" pitchFamily="34" charset="-120"/>
              </a:rPr>
              <a:t>-</a:t>
            </a:r>
            <a:r>
              <a:rPr lang="zh-TW" altLang="en-US" sz="2800" b="1" dirty="0" smtClean="0">
                <a:latin typeface="微軟正黑體" panose="020B0604030504040204" pitchFamily="34" charset="-120"/>
              </a:rPr>
              <a:t>洗腎型態</a:t>
            </a:r>
            <a:r>
              <a:rPr lang="en-US" altLang="zh-TW" sz="2800" b="1" dirty="0" smtClean="0"/>
              <a:t>(1-</a:t>
            </a:r>
            <a:r>
              <a:rPr lang="zh-TW" altLang="en-US" sz="2800" b="1" dirty="0" smtClean="0"/>
              <a:t>血液透析</a:t>
            </a:r>
            <a:r>
              <a:rPr lang="en-US" altLang="zh-TW" sz="2800" b="1" dirty="0" smtClean="0"/>
              <a:t>, 0-</a:t>
            </a:r>
            <a:r>
              <a:rPr lang="zh-TW" altLang="en-US" sz="2800" b="1" dirty="0" smtClean="0"/>
              <a:t>腹膜透析</a:t>
            </a:r>
            <a:r>
              <a:rPr lang="en-US" altLang="zh-TW" sz="2800" b="1" dirty="0" smtClean="0"/>
              <a:t>)</a:t>
            </a:r>
            <a:endParaRPr lang="en-US" altLang="zh-TW" sz="2800" b="1" dirty="0"/>
          </a:p>
          <a:p>
            <a:r>
              <a:rPr lang="en-US" altLang="zh-TW" sz="2800" b="1" dirty="0" smtClean="0">
                <a:latin typeface="微軟正黑體" panose="020B0604030504040204" pitchFamily="34" charset="-120"/>
              </a:rPr>
              <a:t>x</a:t>
            </a:r>
            <a:r>
              <a:rPr lang="en-US" altLang="zh-TW" sz="2800" b="1" baseline="-25000" dirty="0" smtClean="0">
                <a:latin typeface="微軟正黑體" panose="020B0604030504040204" pitchFamily="34" charset="-120"/>
              </a:rPr>
              <a:t>3</a:t>
            </a:r>
            <a:r>
              <a:rPr lang="en-US" altLang="zh-TW" sz="2800" b="1" dirty="0" smtClean="0">
                <a:latin typeface="微軟正黑體" panose="020B0604030504040204" pitchFamily="34" charset="-120"/>
              </a:rPr>
              <a:t>-</a:t>
            </a:r>
            <a:r>
              <a:rPr lang="zh-TW" altLang="en-US" sz="2800" b="1" dirty="0" smtClean="0">
                <a:latin typeface="微軟正黑體" panose="020B0604030504040204" pitchFamily="34" charset="-120"/>
              </a:rPr>
              <a:t>白蛋白</a:t>
            </a:r>
            <a:r>
              <a:rPr lang="en-US" altLang="zh-TW" sz="2800" b="1" dirty="0" smtClean="0">
                <a:latin typeface="微軟正黑體" panose="020B0604030504040204" pitchFamily="34" charset="-120"/>
              </a:rPr>
              <a:t>(</a:t>
            </a:r>
            <a:r>
              <a:rPr lang="zh-TW" altLang="en-US" sz="2800" b="1" dirty="0" smtClean="0">
                <a:latin typeface="微軟正黑體" panose="020B0604030504040204" pitchFamily="34" charset="-120"/>
              </a:rPr>
              <a:t>生化值</a:t>
            </a:r>
            <a:r>
              <a:rPr lang="en-US" altLang="zh-TW" sz="2800" b="1" dirty="0" smtClean="0">
                <a:latin typeface="微軟正黑體" panose="020B0604030504040204" pitchFamily="34" charset="-120"/>
              </a:rPr>
              <a:t>)</a:t>
            </a:r>
            <a:endParaRPr lang="en-US" altLang="zh-TW" sz="2800" b="1" dirty="0">
              <a:latin typeface="微軟正黑體" panose="020B0604030504040204" pitchFamily="34" charset="-120"/>
            </a:endParaRPr>
          </a:p>
          <a:p>
            <a:r>
              <a:rPr lang="en-US" altLang="zh-TW" sz="2800" b="1" dirty="0" smtClean="0">
                <a:latin typeface="微軟正黑體" panose="020B0604030504040204" pitchFamily="34" charset="-120"/>
              </a:rPr>
              <a:t>x</a:t>
            </a:r>
            <a:r>
              <a:rPr lang="en-US" altLang="zh-TW" sz="2800" b="1" baseline="-25000" dirty="0" smtClean="0">
                <a:latin typeface="微軟正黑體" panose="020B0604030504040204" pitchFamily="34" charset="-120"/>
              </a:rPr>
              <a:t>4</a:t>
            </a:r>
            <a:r>
              <a:rPr lang="en-US" altLang="zh-TW" sz="2800" b="1" dirty="0" smtClean="0">
                <a:latin typeface="微軟正黑體" panose="020B0604030504040204" pitchFamily="34" charset="-120"/>
              </a:rPr>
              <a:t>-</a:t>
            </a:r>
            <a:r>
              <a:rPr lang="zh-TW" altLang="en-US" sz="2800" b="1" dirty="0" smtClean="0">
                <a:latin typeface="微軟正黑體" panose="020B0604030504040204" pitchFamily="34" charset="-120"/>
              </a:rPr>
              <a:t>鈣</a:t>
            </a:r>
            <a:r>
              <a:rPr lang="en-US" altLang="zh-TW" sz="2800" b="1" dirty="0">
                <a:latin typeface="微軟正黑體" panose="020B0604030504040204" pitchFamily="34" charset="-120"/>
              </a:rPr>
              <a:t>(</a:t>
            </a:r>
            <a:r>
              <a:rPr lang="zh-TW" altLang="en-US" sz="2800" b="1" dirty="0">
                <a:latin typeface="微軟正黑體" panose="020B0604030504040204" pitchFamily="34" charset="-120"/>
              </a:rPr>
              <a:t>生化值</a:t>
            </a:r>
            <a:r>
              <a:rPr lang="en-US" altLang="zh-TW" sz="2800" b="1" dirty="0">
                <a:latin typeface="微軟正黑體" panose="020B0604030504040204" pitchFamily="34" charset="-120"/>
              </a:rPr>
              <a:t>)</a:t>
            </a:r>
          </a:p>
          <a:p>
            <a:endParaRPr lang="en-US" altLang="zh-TW" sz="2800" b="1" dirty="0">
              <a:latin typeface="微軟正黑體" panose="020B0604030504040204" pitchFamily="34" charset="-120"/>
            </a:endParaRPr>
          </a:p>
          <a:p>
            <a:endParaRPr lang="zh-TW" alt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7452320" y="191683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類別變數</a:t>
            </a:r>
            <a:endParaRPr lang="zh-TW" altLang="en-US" sz="24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6" name="直線單箭頭接點 5"/>
          <p:cNvCxnSpPr>
            <a:stCxn id="4" idx="1"/>
          </p:cNvCxnSpPr>
          <p:nvPr/>
        </p:nvCxnSpPr>
        <p:spPr>
          <a:xfrm flipH="1">
            <a:off x="7164288" y="2147665"/>
            <a:ext cx="288032" cy="230832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字方塊 9"/>
          <p:cNvSpPr txBox="1"/>
          <p:nvPr/>
        </p:nvSpPr>
        <p:spPr>
          <a:xfrm>
            <a:off x="7577118" y="3429000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b="1" dirty="0" smtClean="0">
                <a:solidFill>
                  <a:srgbClr val="C00000"/>
                </a:solidFill>
              </a:rPr>
              <a:t>混和</a:t>
            </a:r>
            <a:endParaRPr lang="zh-TW" altLang="en-US" sz="2400" b="1" dirty="0">
              <a:solidFill>
                <a:srgbClr val="C00000"/>
              </a:solidFill>
            </a:endParaRPr>
          </a:p>
        </p:txBody>
      </p:sp>
      <p:sp>
        <p:nvSpPr>
          <p:cNvPr id="12" name="右大括弧 11"/>
          <p:cNvSpPr/>
          <p:nvPr/>
        </p:nvSpPr>
        <p:spPr>
          <a:xfrm>
            <a:off x="6629582" y="2763180"/>
            <a:ext cx="947536" cy="1793304"/>
          </a:xfrm>
          <a:prstGeom prst="rightBrac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E694E-7E5C-4C16-BC06-A8A0688A6A11}" type="slidenum">
              <a:rPr lang="zh-TW" altLang="en-US" smtClean="0"/>
              <a:t>3</a:t>
            </a:fld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4084702" y="5907595"/>
            <a:ext cx="4572000" cy="5078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TW" sz="900" dirty="0"/>
              <a:t>http://www.cameldoc.com/nephro/%E6%B4%97%E8%85%8E%E6%AF%94%E6%AD%BB%E9%82%84%E7%97%9B%E8%8B%A6%EF%BC%9F%E5%A4%A7%E9%8C%AF%E7%89%B9%E9%8C%AF%EF%BC%81/</a:t>
            </a:r>
            <a:endParaRPr lang="zh-TW" altLang="en-US" sz="900" dirty="0"/>
          </a:p>
        </p:txBody>
      </p:sp>
    </p:spTree>
    <p:extLst>
      <p:ext uri="{BB962C8B-B14F-4D97-AF65-F5344CB8AC3E}">
        <p14:creationId xmlns:p14="http://schemas.microsoft.com/office/powerpoint/2010/main" val="5878933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rgbClr val="0070C0"/>
                </a:solidFill>
              </a:rPr>
              <a:t>為何要學羅吉斯迴歸</a:t>
            </a:r>
            <a:r>
              <a:rPr lang="en-US" altLang="zh-TW" b="1" dirty="0">
                <a:solidFill>
                  <a:srgbClr val="0070C0"/>
                </a:solidFill>
              </a:rPr>
              <a:t>?</a:t>
            </a:r>
            <a:endParaRPr lang="zh-TW" altLang="en-US" dirty="0">
              <a:solidFill>
                <a:srgbClr val="0070C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Clr>
                <a:srgbClr val="C00000"/>
              </a:buClr>
              <a:buFont typeface="+mj-lt"/>
              <a:buAutoNum type="arabicPeriod" startAt="3"/>
            </a:pPr>
            <a:r>
              <a:rPr lang="zh-TW" altLang="en-US" sz="2800" b="1" dirty="0" smtClean="0"/>
              <a:t>可以用</a:t>
            </a:r>
            <a:r>
              <a:rPr lang="zh-TW" altLang="en-US" sz="2800" b="1" dirty="0" smtClean="0">
                <a:solidFill>
                  <a:srgbClr val="C00000"/>
                </a:solidFill>
              </a:rPr>
              <a:t>一個統計模式</a:t>
            </a:r>
            <a:r>
              <a:rPr lang="zh-TW" altLang="en-US" sz="2800" b="1" dirty="0" smtClean="0"/>
              <a:t>計算各種條件勝算比而不必建立許多的部分表格</a:t>
            </a:r>
            <a:endParaRPr lang="en-US" altLang="zh-TW" sz="2800" b="1" dirty="0" smtClean="0"/>
          </a:p>
          <a:p>
            <a:pPr marL="457200" indent="-457200">
              <a:buClr>
                <a:srgbClr val="C00000"/>
              </a:buClr>
              <a:buFont typeface="+mj-lt"/>
              <a:buAutoNum type="arabicPeriod" startAt="3"/>
            </a:pPr>
            <a:r>
              <a:rPr lang="zh-TW" altLang="en-US" sz="2800" b="1" dirty="0"/>
              <a:t>當解釋</a:t>
            </a:r>
            <a:r>
              <a:rPr lang="zh-TW" altLang="en-US" sz="2800" b="1" dirty="0" smtClean="0"/>
              <a:t>變數間</a:t>
            </a:r>
            <a:r>
              <a:rPr lang="zh-TW" altLang="en-US" sz="2800" b="1" dirty="0" smtClean="0">
                <a:solidFill>
                  <a:srgbClr val="C00000"/>
                </a:solidFill>
              </a:rPr>
              <a:t>有交互影響時</a:t>
            </a:r>
            <a:endParaRPr lang="zh-TW" altLang="en-US" sz="2800" b="1" dirty="0">
              <a:solidFill>
                <a:srgbClr val="C00000"/>
              </a:solidFill>
            </a:endParaRPr>
          </a:p>
          <a:p>
            <a:pPr marL="457200" indent="-457200">
              <a:buClr>
                <a:srgbClr val="C00000"/>
              </a:buClr>
              <a:buFont typeface="+mj-lt"/>
              <a:buAutoNum type="arabicPeriod" startAt="3"/>
            </a:pPr>
            <a:endParaRPr lang="zh-TW" altLang="en-US" sz="2800" b="1" dirty="0">
              <a:solidFill>
                <a:srgbClr val="C00000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E694E-7E5C-4C16-BC06-A8A0688A6A11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934877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rgbClr val="0070C0"/>
                </a:solidFill>
              </a:rPr>
              <a:t>羅吉斯迴</a:t>
            </a:r>
            <a:r>
              <a:rPr lang="zh-TW" altLang="en-US" b="1" dirty="0" smtClean="0">
                <a:solidFill>
                  <a:srgbClr val="0070C0"/>
                </a:solidFill>
              </a:rPr>
              <a:t>歸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2800" b="1" dirty="0"/>
              <a:t>羅吉斯迴歸是一種預測某個事件發生的機率的複迴歸</a:t>
            </a:r>
            <a:r>
              <a:rPr lang="zh-TW" altLang="en-US" sz="2800" b="1" dirty="0" smtClean="0"/>
              <a:t>模型</a:t>
            </a:r>
            <a:endParaRPr lang="en-US" altLang="zh-TW" sz="2800" b="1" dirty="0"/>
          </a:p>
          <a:p>
            <a:r>
              <a:rPr lang="zh-TW" altLang="en-US" sz="2800" b="1" dirty="0" smtClean="0"/>
              <a:t>反應</a:t>
            </a:r>
            <a:r>
              <a:rPr lang="zh-TW" altLang="en-US" sz="2800" b="1" dirty="0"/>
              <a:t>變數</a:t>
            </a:r>
            <a:r>
              <a:rPr lang="en-US" altLang="zh-TW" sz="2800" b="1" dirty="0" smtClean="0"/>
              <a:t>(</a:t>
            </a:r>
            <a:r>
              <a:rPr lang="en-US" altLang="zh-TW" sz="2800" b="1" dirty="0"/>
              <a:t>Y</a:t>
            </a:r>
            <a:r>
              <a:rPr lang="en-US" altLang="zh-TW" sz="2800" b="1" dirty="0" smtClean="0"/>
              <a:t>)</a:t>
            </a:r>
            <a:r>
              <a:rPr lang="zh-TW" altLang="en-US" sz="2800" b="1" dirty="0"/>
              <a:t>為一個二元</a:t>
            </a:r>
            <a:r>
              <a:rPr lang="en-US" altLang="zh-TW" sz="2800" b="1" dirty="0"/>
              <a:t>(binary)</a:t>
            </a:r>
            <a:r>
              <a:rPr lang="zh-TW" altLang="en-US" sz="2800" b="1" dirty="0"/>
              <a:t>的</a:t>
            </a:r>
            <a:r>
              <a:rPr lang="zh-TW" altLang="en-US" sz="2800" b="1" dirty="0" smtClean="0"/>
              <a:t>類別資料</a:t>
            </a:r>
            <a:endParaRPr lang="en-US" altLang="zh-TW" sz="2800" b="1" dirty="0" smtClean="0"/>
          </a:p>
          <a:p>
            <a:r>
              <a:rPr lang="zh-TW" altLang="en-US" sz="2800" b="1" dirty="0" smtClean="0"/>
              <a:t>自變數</a:t>
            </a:r>
            <a:r>
              <a:rPr lang="en-US" altLang="zh-TW" sz="2800" b="1" dirty="0" smtClean="0"/>
              <a:t>(</a:t>
            </a:r>
            <a:r>
              <a:rPr lang="en-US" altLang="zh-TW" sz="2800" b="1" dirty="0"/>
              <a:t>x</a:t>
            </a:r>
            <a:r>
              <a:rPr lang="en-US" altLang="zh-TW" sz="2800" b="1" baseline="-25000" dirty="0" smtClean="0"/>
              <a:t>1</a:t>
            </a:r>
            <a:r>
              <a:rPr lang="en-US" altLang="zh-TW" sz="2800" b="1" dirty="0" smtClean="0"/>
              <a:t>, x</a:t>
            </a:r>
            <a:r>
              <a:rPr lang="en-US" altLang="zh-TW" sz="2800" b="1" baseline="-25000" dirty="0" smtClean="0"/>
              <a:t>2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,…, </a:t>
            </a:r>
            <a:r>
              <a:rPr lang="en-US" altLang="zh-TW" sz="2800" b="1" dirty="0" err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x</a:t>
            </a:r>
            <a:r>
              <a:rPr lang="en-US" altLang="zh-TW" sz="2800" b="1" baseline="-25000" dirty="0" err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k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800" b="1" dirty="0"/>
              <a:t>可以</a:t>
            </a:r>
            <a:r>
              <a:rPr lang="zh-TW" altLang="en-US" sz="2800" b="1" dirty="0" smtClean="0"/>
              <a:t>是</a:t>
            </a:r>
            <a:r>
              <a:rPr lang="zh-TW" altLang="en-US" sz="2800" b="1" dirty="0"/>
              <a:t>定量</a:t>
            </a:r>
            <a:r>
              <a:rPr lang="zh-TW" altLang="en-US" sz="2800" b="1" dirty="0" smtClean="0"/>
              <a:t>或是</a:t>
            </a:r>
            <a:r>
              <a:rPr lang="zh-TW" altLang="en-US" sz="2800" b="1" dirty="0"/>
              <a:t>類別變數，就像一般的迴歸</a:t>
            </a:r>
            <a:r>
              <a:rPr lang="zh-TW" altLang="en-US" sz="2800" b="1" dirty="0" smtClean="0"/>
              <a:t>分析</a:t>
            </a:r>
            <a:endParaRPr lang="zh-TW" altLang="en-US" sz="2800" b="1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E694E-7E5C-4C16-BC06-A8A0688A6A11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772682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rgbClr val="0070C0"/>
                </a:solidFill>
              </a:rPr>
              <a:t>簡單羅</a:t>
            </a:r>
            <a:r>
              <a:rPr lang="zh-TW" altLang="en-US" b="1" dirty="0">
                <a:solidFill>
                  <a:srgbClr val="0070C0"/>
                </a:solidFill>
              </a:rPr>
              <a:t>吉斯迴</a:t>
            </a:r>
            <a:r>
              <a:rPr lang="zh-TW" altLang="en-US" b="1" dirty="0" smtClean="0">
                <a:solidFill>
                  <a:srgbClr val="0070C0"/>
                </a:solidFill>
              </a:rPr>
              <a:t>歸</a:t>
            </a:r>
            <a:r>
              <a:rPr lang="zh-TW" altLang="en-US" b="1" dirty="0">
                <a:solidFill>
                  <a:srgbClr val="0070C0"/>
                </a:solidFill>
              </a:rPr>
              <a:t>模式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zh-TW" altLang="en-US" sz="2800" b="1" dirty="0" smtClean="0"/>
                  <a:t>若假設</a:t>
                </a:r>
                <a:r>
                  <a:rPr lang="en-US" altLang="zh-TW" sz="2800" b="1" dirty="0" smtClean="0"/>
                  <a:t>Y</a:t>
                </a:r>
                <a:r>
                  <a:rPr lang="zh-TW" altLang="en-US" sz="2800" b="1" dirty="0" smtClean="0"/>
                  <a:t>只有</a:t>
                </a:r>
                <a:r>
                  <a:rPr lang="zh-TW" altLang="en-US" sz="2800" b="1" dirty="0"/>
                  <a:t>兩種可能，就是成功和失敗，</a:t>
                </a:r>
                <a:r>
                  <a:rPr lang="zh-TW" altLang="en-US" sz="2800" b="1" dirty="0" smtClean="0"/>
                  <a:t>令</a:t>
                </a:r>
                <a:endParaRPr lang="en-US" altLang="zh-TW" sz="2800" b="1" dirty="0" smtClean="0"/>
              </a:p>
              <a:p>
                <a:r>
                  <a:rPr lang="en-US" altLang="zh-TW" sz="2800" b="1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Y</a:t>
                </a:r>
                <a:r>
                  <a:rPr lang="en-US" altLang="zh-TW" sz="2800" b="1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altLang="zh-TW" sz="2800" b="1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altLang="zh-TW" sz="2800" b="1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altLang="zh-TW" sz="2800" b="1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𝟏</m:t>
                            </m:r>
                            <m:r>
                              <a:rPr lang="zh-TW" altLang="en-US" sz="2800" b="1" i="1" smtClean="0"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en-US" altLang="zh-TW" sz="2800" b="1" i="0" smtClean="0"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𝐢𝐟</m:t>
                            </m:r>
                            <m:r>
                              <a:rPr lang="en-US" altLang="zh-TW" sz="2800" b="1" i="0" smtClean="0"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zh-TW" altLang="en-US" sz="2800" b="1" dirty="0"/>
                              <m:t>成功</m:t>
                            </m:r>
                          </m:e>
                          <m:e>
                            <m:r>
                              <a:rPr lang="en-US" altLang="zh-TW" sz="2800" b="1" i="1" smtClean="0"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𝟎</m:t>
                            </m:r>
                            <m:r>
                              <a:rPr lang="en-US" altLang="zh-TW" sz="2800" b="1" i="1" smtClean="0"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en-US" altLang="zh-TW" sz="2800" b="1" i="0" smtClean="0"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𝐢𝐟</m:t>
                            </m:r>
                            <m:r>
                              <a:rPr lang="zh-TW" altLang="en-US" sz="2800" b="1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zh-TW" altLang="en-US" sz="2800" b="1" dirty="0"/>
                              <m:t>失敗</m:t>
                            </m:r>
                          </m:e>
                        </m:eqArr>
                      </m:e>
                    </m:d>
                  </m:oMath>
                </a14:m>
                <a:endParaRPr lang="en-US" altLang="zh-TW" sz="2800" b="1" i="1" dirty="0" smtClean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endParaRPr>
              </a:p>
              <a:p>
                <a:r>
                  <a:rPr lang="en-US" altLang="zh-TW" sz="2800" b="1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x-</a:t>
                </a:r>
                <a:r>
                  <a:rPr lang="zh-TW" altLang="en-US" sz="2800" b="1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連續的定量變數</a:t>
                </a:r>
                <a:endParaRPr lang="en-US" altLang="zh-TW" sz="28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14:m>
                  <m:oMath xmlns:m="http://schemas.openxmlformats.org/officeDocument/2006/math">
                    <m:r>
                      <a:rPr lang="en-US" altLang="zh-TW" sz="2800" b="1" i="1"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𝛑</m:t>
                    </m:r>
                  </m:oMath>
                </a14:m>
                <a:r>
                  <a:rPr lang="en-US" altLang="zh-TW" sz="2800" b="1" dirty="0" smtClean="0">
                    <a:latin typeface="微軟正黑體" panose="020B0604030504040204" pitchFamily="34" charset="-120"/>
                  </a:rPr>
                  <a:t>(x)</a:t>
                </a:r>
                <a:r>
                  <a:rPr lang="zh-TW" altLang="en-US" sz="2800" b="1" dirty="0" smtClean="0">
                    <a:latin typeface="微軟正黑體" panose="020B0604030504040204" pitchFamily="34" charset="-120"/>
                  </a:rPr>
                  <a:t> 代表當</a:t>
                </a:r>
                <a:r>
                  <a:rPr lang="en-US" altLang="zh-TW" sz="2800" b="1" dirty="0" smtClean="0">
                    <a:latin typeface="微軟正黑體" panose="020B0604030504040204" pitchFamily="34" charset="-120"/>
                  </a:rPr>
                  <a:t>x</a:t>
                </a:r>
                <a:r>
                  <a:rPr lang="zh-TW" altLang="en-US" sz="2800" b="1" dirty="0" smtClean="0">
                    <a:latin typeface="微軟正黑體" panose="020B0604030504040204" pitchFamily="34" charset="-120"/>
                  </a:rPr>
                  <a:t>時</a:t>
                </a:r>
                <a:r>
                  <a:rPr lang="en-US" altLang="zh-TW" sz="2800" b="1" dirty="0" smtClean="0">
                    <a:latin typeface="微軟正黑體" panose="020B0604030504040204" pitchFamily="34" charset="-120"/>
                  </a:rPr>
                  <a:t>, Y=1</a:t>
                </a:r>
                <a:r>
                  <a:rPr lang="zh-TW" altLang="en-US" sz="2800" b="1" dirty="0">
                    <a:latin typeface="微軟正黑體" panose="020B0604030504040204" pitchFamily="34" charset="-120"/>
                  </a:rPr>
                  <a:t>或成功的</a:t>
                </a:r>
                <a:r>
                  <a:rPr lang="zh-TW" altLang="en-US" sz="2800" b="1" dirty="0" smtClean="0">
                    <a:latin typeface="微軟正黑體" panose="020B0604030504040204" pitchFamily="34" charset="-120"/>
                  </a:rPr>
                  <a:t>機率</a:t>
                </a:r>
                <a:endParaRPr lang="en-US" altLang="zh-TW" sz="2800" b="1" dirty="0" smtClean="0">
                  <a:latin typeface="微軟正黑體" panose="020B0604030504040204" pitchFamily="34" charset="-120"/>
                </a:endParaRPr>
              </a:p>
              <a:p>
                <a:r>
                  <a:rPr lang="zh-TW" altLang="en-US" sz="2800" b="1" dirty="0">
                    <a:latin typeface="微軟正黑體" panose="020B0604030504040204" pitchFamily="34" charset="-120"/>
                  </a:rPr>
                  <a:t>簡單羅吉斯迴歸模式</a:t>
                </a:r>
                <a:endParaRPr lang="en-US" altLang="zh-TW" sz="2800" b="1" dirty="0">
                  <a:latin typeface="微軟正黑體" panose="020B0604030504040204" pitchFamily="34" charset="-120"/>
                </a:endParaRPr>
              </a:p>
              <a:p>
                <a:pPr>
                  <a:spcAft>
                    <a:spcPts val="0"/>
                  </a:spcAft>
                </a:pPr>
                <a:r>
                  <a:rPr lang="en-US" altLang="zh-TW" sz="2800" kern="100" dirty="0">
                    <a:latin typeface="Calibri" panose="020F0502020204030204" pitchFamily="34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l</a:t>
                </a:r>
                <a:r>
                  <a:rPr lang="en-US" altLang="zh-TW" sz="2800" kern="100" dirty="0" smtClean="0">
                    <a:latin typeface="Calibri" panose="020F0502020204030204" pitchFamily="34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ogit</a:t>
                </a:r>
                <a14:m>
                  <m:oMath xmlns:m="http://schemas.openxmlformats.org/officeDocument/2006/math">
                    <m:r>
                      <a:rPr lang="en-US" altLang="zh-TW" sz="2800" b="0" i="0" kern="100" smtClean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altLang="zh-TW" sz="2800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π</m:t>
                    </m:r>
                    <m:r>
                      <a:rPr lang="en-US" altLang="zh-TW" sz="2800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altLang="zh-TW" sz="2800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x</m:t>
                    </m:r>
                    <m:r>
                      <a:rPr lang="en-US" altLang="zh-TW" sz="2800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))=</m:t>
                    </m:r>
                    <m:r>
                      <m:rPr>
                        <m:sty m:val="p"/>
                      </m:rPr>
                      <a:rPr lang="en-US" altLang="zh-TW" sz="2800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log</m:t>
                    </m:r>
                    <m:r>
                      <a:rPr lang="en-US" altLang="zh-TW" sz="2800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⁡</m:t>
                    </m:r>
                    <m:d>
                      <m:dPr>
                        <m:ctrlPr>
                          <a:rPr lang="zh-TW" altLang="zh-TW" sz="28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TW" altLang="zh-TW" sz="2800" i="1" kern="10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US" altLang="zh-TW" sz="2800" kern="10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π</m:t>
                            </m:r>
                            <m:d>
                              <m:dPr>
                                <m:ctrlPr>
                                  <a:rPr lang="zh-TW" altLang="zh-TW" sz="2800" i="1" kern="100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TW" sz="2800" kern="10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x</m:t>
                                </m:r>
                              </m:e>
                            </m:d>
                          </m:num>
                          <m:den>
                            <m:r>
                              <a:rPr lang="en-US" altLang="zh-TW" sz="2800" kern="10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1</m:t>
                            </m:r>
                            <m:r>
                              <a:rPr lang="en-US" altLang="zh-TW" sz="2800" i="1" kern="10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altLang="zh-TW" sz="2800" kern="10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altLang="zh-TW" sz="2800" kern="10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π</m:t>
                            </m:r>
                            <m:d>
                              <m:dPr>
                                <m:ctrlPr>
                                  <a:rPr lang="zh-TW" altLang="zh-TW" sz="2800" i="1" kern="100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TW" sz="2800" kern="10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x</m:t>
                                </m:r>
                              </m:e>
                            </m:d>
                          </m:den>
                        </m:f>
                      </m:e>
                    </m:d>
                    <m:r>
                      <a:rPr lang="en-US" altLang="zh-TW" sz="2800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zh-TW" sz="2800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α</m:t>
                    </m:r>
                    <m:r>
                      <a:rPr lang="en-US" altLang="zh-TW" sz="2800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altLang="zh-TW" sz="2800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βx</m:t>
                    </m:r>
                  </m:oMath>
                </a14:m>
                <a:endParaRPr lang="en-US" altLang="zh-TW" sz="2800" kern="100" dirty="0" smtClean="0">
                  <a:effectLst/>
                  <a:latin typeface="Calibri" panose="020F0502020204030204" pitchFamily="34" charset="0"/>
                  <a:ea typeface="新細明體" panose="02020500000000000000" pitchFamily="18" charset="-120"/>
                  <a:cs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</a:pPr>
                <a:r>
                  <a:rPr lang="zh-TW" altLang="en-US" sz="2800" b="1" kern="10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所以 </a:t>
                </a:r>
                <a14:m>
                  <m:oMath xmlns:m="http://schemas.openxmlformats.org/officeDocument/2006/math">
                    <m:r>
                      <a:rPr lang="zh-TW" altLang="en-US" sz="2800" i="1" kern="100" smtClean="0"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𝜋</m:t>
                    </m:r>
                  </m:oMath>
                </a14:m>
                <a:r>
                  <a:rPr lang="en-US" altLang="zh-TW" sz="2800" kern="100" dirty="0" smtClean="0">
                    <a:latin typeface="Calibri" panose="020F0502020204030204" pitchFamily="34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(</a:t>
                </a:r>
                <a:r>
                  <a:rPr lang="en-US" altLang="zh-TW" sz="2800" kern="100" dirty="0">
                    <a:latin typeface="Calibri" panose="020F0502020204030204" pitchFamily="34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x)</a:t>
                </a:r>
                <a14:m>
                  <m:oMath xmlns:m="http://schemas.openxmlformats.org/officeDocument/2006/math">
                    <m:r>
                      <a:rPr lang="en-US" altLang="zh-TW" sz="2800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zh-TW" altLang="zh-TW" sz="28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zh-TW" altLang="zh-TW" sz="2800" i="1" kern="10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zh-TW" sz="2800" kern="10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e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en-US" altLang="zh-TW" sz="2800" kern="10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α</m:t>
                            </m:r>
                            <m:r>
                              <a:rPr lang="en-US" altLang="zh-TW" sz="2800" kern="10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m:rPr>
                                <m:sty m:val="p"/>
                              </m:rPr>
                              <a:rPr lang="en-US" altLang="zh-TW" sz="2800" kern="10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βx</m:t>
                            </m:r>
                          </m:sup>
                        </m:sSup>
                      </m:num>
                      <m:den>
                        <m:r>
                          <a:rPr lang="en-US" altLang="zh-TW" sz="2800" kern="10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1+</m:t>
                        </m:r>
                        <m:sSup>
                          <m:sSupPr>
                            <m:ctrlPr>
                              <a:rPr lang="zh-TW" altLang="zh-TW" sz="2800" i="1" kern="10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zh-TW" sz="2800" kern="10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e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en-US" altLang="zh-TW" sz="2800" kern="10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α</m:t>
                            </m:r>
                            <m:r>
                              <a:rPr lang="en-US" altLang="zh-TW" sz="2800" kern="10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m:rPr>
                                <m:sty m:val="p"/>
                              </m:rPr>
                              <a:rPr lang="en-US" altLang="zh-TW" sz="2800" kern="10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βx</m:t>
                            </m:r>
                          </m:sup>
                        </m:sSup>
                      </m:den>
                    </m:f>
                  </m:oMath>
                </a14:m>
                <a:endParaRPr lang="zh-TW" altLang="zh-TW" sz="2800" kern="100" dirty="0">
                  <a:effectLst/>
                  <a:latin typeface="Calibri" panose="020F0502020204030204" pitchFamily="34" charset="0"/>
                  <a:ea typeface="新細明體" panose="02020500000000000000" pitchFamily="18" charset="-120"/>
                  <a:cs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</a:pPr>
                <a:endParaRPr lang="zh-TW" altLang="zh-TW" sz="2800" kern="100" dirty="0">
                  <a:effectLst/>
                  <a:latin typeface="Calibri" panose="020F0502020204030204" pitchFamily="34" charset="0"/>
                  <a:ea typeface="新細明體" panose="02020500000000000000" pitchFamily="18" charset="-120"/>
                  <a:cs typeface="Times New Roman" panose="02020603050405020304" pitchFamily="18" charset="0"/>
                </a:endParaRPr>
              </a:p>
              <a:p>
                <a:endParaRPr lang="zh-TW" altLang="en-US" sz="2800" b="1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963" t="-1375" b="-1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E694E-7E5C-4C16-BC06-A8A0688A6A11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933543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rgbClr val="0070C0"/>
                </a:solidFill>
              </a:rPr>
              <a:t>簡單羅</a:t>
            </a:r>
            <a:r>
              <a:rPr lang="zh-TW" altLang="en-US" b="1" dirty="0">
                <a:solidFill>
                  <a:srgbClr val="0070C0"/>
                </a:solidFill>
              </a:rPr>
              <a:t>吉斯迴</a:t>
            </a:r>
            <a:r>
              <a:rPr lang="zh-TW" altLang="en-US" b="1" dirty="0" smtClean="0">
                <a:solidFill>
                  <a:srgbClr val="0070C0"/>
                </a:solidFill>
              </a:rPr>
              <a:t>歸</a:t>
            </a:r>
            <a:r>
              <a:rPr lang="zh-TW" altLang="en-US" b="1" dirty="0">
                <a:solidFill>
                  <a:srgbClr val="0070C0"/>
                </a:solidFill>
              </a:rPr>
              <a:t>模式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US" altLang="zh-TW" sz="2800" b="1" dirty="0">
                    <a:latin typeface="微軟正黑體" panose="020B0604030504040204" pitchFamily="34" charset="-120"/>
                  </a:rPr>
                  <a:t>log(</a:t>
                </a:r>
                <a:r>
                  <a:rPr lang="zh-TW" altLang="en-US" sz="2800" b="1" dirty="0">
                    <a:latin typeface="微軟正黑體" panose="020B0604030504040204" pitchFamily="34" charset="-120"/>
                  </a:rPr>
                  <a:t>成功的勝算</a:t>
                </a:r>
                <a:r>
                  <a:rPr lang="en-US" altLang="zh-TW" sz="2800" b="1" dirty="0">
                    <a:latin typeface="微軟正黑體" panose="020B0604030504040204" pitchFamily="34" charset="-120"/>
                  </a:rPr>
                  <a:t>) </a:t>
                </a:r>
                <a:endParaRPr lang="en-US" altLang="zh-TW" sz="2800" b="1" dirty="0" smtClean="0">
                  <a:latin typeface="微軟正黑體" panose="020B0604030504040204" pitchFamily="34" charset="-120"/>
                </a:endParaRPr>
              </a:p>
              <a:p>
                <a:pPr>
                  <a:spcAft>
                    <a:spcPts val="0"/>
                  </a:spcAft>
                </a:pPr>
                <a:r>
                  <a:rPr lang="en-US" altLang="zh-TW" sz="2800" kern="100" dirty="0" smtClean="0">
                    <a:latin typeface="Calibri" panose="020F0502020204030204" pitchFamily="34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logit</a:t>
                </a:r>
                <a14:m>
                  <m:oMath xmlns:m="http://schemas.openxmlformats.org/officeDocument/2006/math">
                    <m:r>
                      <a:rPr lang="en-US" altLang="zh-TW" sz="2800" b="0" i="0" kern="100" smtClean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altLang="zh-TW" sz="2800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π</m:t>
                    </m:r>
                    <m:r>
                      <a:rPr lang="en-US" altLang="zh-TW" sz="2800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altLang="zh-TW" sz="2800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x</m:t>
                    </m:r>
                    <m:r>
                      <a:rPr lang="en-US" altLang="zh-TW" sz="2800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))=</m:t>
                    </m:r>
                    <m:r>
                      <m:rPr>
                        <m:sty m:val="p"/>
                      </m:rPr>
                      <a:rPr lang="en-US" altLang="zh-TW" sz="2800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log</m:t>
                    </m:r>
                    <m:r>
                      <a:rPr lang="en-US" altLang="zh-TW" sz="2800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⁡</m:t>
                    </m:r>
                    <m:d>
                      <m:dPr>
                        <m:ctrlPr>
                          <a:rPr lang="zh-TW" altLang="zh-TW" sz="28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TW" altLang="zh-TW" sz="2800" i="1" kern="10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US" altLang="zh-TW" sz="2800" kern="10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π</m:t>
                            </m:r>
                            <m:d>
                              <m:dPr>
                                <m:ctrlPr>
                                  <a:rPr lang="zh-TW" altLang="zh-TW" sz="2800" i="1" kern="100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TW" sz="2800" kern="10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x</m:t>
                                </m:r>
                              </m:e>
                            </m:d>
                          </m:num>
                          <m:den>
                            <m:r>
                              <a:rPr lang="en-US" altLang="zh-TW" sz="2800" kern="10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1</m:t>
                            </m:r>
                            <m:r>
                              <a:rPr lang="en-US" altLang="zh-TW" sz="2800" i="1" kern="10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altLang="zh-TW" sz="2800" kern="10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altLang="zh-TW" sz="2800" kern="10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π</m:t>
                            </m:r>
                            <m:d>
                              <m:dPr>
                                <m:ctrlPr>
                                  <a:rPr lang="zh-TW" altLang="zh-TW" sz="2800" i="1" kern="100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TW" sz="2800" kern="10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x</m:t>
                                </m:r>
                              </m:e>
                            </m:d>
                          </m:den>
                        </m:f>
                      </m:e>
                    </m:d>
                    <m:r>
                      <a:rPr lang="en-US" altLang="zh-TW" sz="2800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zh-TW" sz="2800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α</m:t>
                    </m:r>
                    <m:r>
                      <a:rPr lang="en-US" altLang="zh-TW" sz="2800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altLang="zh-TW" sz="2800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βx</m:t>
                    </m:r>
                  </m:oMath>
                </a14:m>
                <a:endParaRPr lang="en-US" altLang="zh-TW" sz="2800" kern="100" dirty="0" smtClean="0">
                  <a:effectLst/>
                  <a:latin typeface="Calibri" panose="020F0502020204030204" pitchFamily="34" charset="0"/>
                  <a:ea typeface="新細明體" panose="02020500000000000000" pitchFamily="18" charset="-120"/>
                  <a:cs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</a:pPr>
                <a:r>
                  <a:rPr lang="en-US" altLang="zh-TW" sz="2800" kern="100" dirty="0" smtClean="0">
                    <a:ea typeface="SimSun" panose="02010600030101010101" pitchFamily="2" charset="-122"/>
                    <a:cs typeface="Times New Roman" panose="02020603050405020304" pitchFamily="18" charset="0"/>
                  </a:rPr>
                  <a:t>0&lt;</a:t>
                </a:r>
                <a14:m>
                  <m:oMath xmlns:m="http://schemas.openxmlformats.org/officeDocument/2006/math">
                    <m:r>
                      <a:rPr lang="zh-TW" altLang="en-US" sz="2800" i="1" kern="100"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𝜋</m:t>
                    </m:r>
                  </m:oMath>
                </a14:m>
                <a:r>
                  <a:rPr lang="en-US" altLang="zh-TW" sz="2800" kern="100" dirty="0">
                    <a:latin typeface="Calibri" panose="020F0502020204030204" pitchFamily="34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(x</a:t>
                </a:r>
                <a:r>
                  <a:rPr lang="en-US" altLang="zh-TW" sz="2800" kern="100" dirty="0" smtClean="0">
                    <a:latin typeface="Calibri" panose="020F0502020204030204" pitchFamily="34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)&lt;1, </a:t>
                </a:r>
                <a:r>
                  <a:rPr lang="zh-TW" altLang="en-US" sz="2800" b="1" kern="10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取</a:t>
                </a:r>
                <a:r>
                  <a:rPr lang="en-US" altLang="zh-TW" sz="2800" b="1" kern="10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log</a:t>
                </a:r>
                <a:r>
                  <a:rPr lang="zh-TW" altLang="en-US" sz="2800" b="1" kern="10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轉換目的是</a:t>
                </a:r>
                <a:r>
                  <a:rPr lang="en-US" altLang="zh-TW" sz="2800" b="1" kern="10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r>
                      <a:rPr lang="en-US" altLang="zh-TW" sz="2800" i="1" kern="10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∞</m:t>
                    </m:r>
                    <m:r>
                      <m:rPr>
                        <m:nor/>
                      </m:rPr>
                      <a:rPr lang="en-US" altLang="zh-TW" sz="2800" b="1" kern="100" dirty="0">
                        <a:latin typeface="微軟正黑體" panose="020B0604030504040204" pitchFamily="34" charset="-120"/>
                        <a:cs typeface="Times New Roman" panose="02020603050405020304" pitchFamily="18" charset="0"/>
                      </a:rPr>
                      <m:t>&lt;</m:t>
                    </m:r>
                    <m:r>
                      <m:rPr>
                        <m:sty m:val="p"/>
                      </m:rPr>
                      <a:rPr lang="en-US" altLang="zh-TW" sz="2800" kern="100"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log</m:t>
                    </m:r>
                    <m:r>
                      <a:rPr lang="en-US" altLang="zh-TW" sz="2800" kern="100"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⁡</m:t>
                    </m:r>
                    <m:d>
                      <m:dPr>
                        <m:ctrlPr>
                          <a:rPr lang="zh-TW" altLang="zh-TW" sz="2800" i="1" kern="1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TW" altLang="zh-TW" sz="2800" i="1" kern="1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US" altLang="zh-TW" sz="2800" kern="100"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π</m:t>
                            </m:r>
                            <m:d>
                              <m:dPr>
                                <m:ctrlPr>
                                  <a:rPr lang="zh-TW" altLang="zh-TW" sz="2800" i="1" kern="10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TW" sz="2800" kern="100"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x</m:t>
                                </m:r>
                              </m:e>
                            </m:d>
                          </m:num>
                          <m:den>
                            <m:r>
                              <a:rPr lang="en-US" altLang="zh-TW" sz="2800" kern="100"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1</m:t>
                            </m:r>
                            <m:r>
                              <a:rPr lang="en-US" altLang="zh-TW" sz="2800" i="1" kern="100"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altLang="zh-TW" sz="2800" kern="100"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altLang="zh-TW" sz="2800" kern="100"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π</m:t>
                            </m:r>
                            <m:d>
                              <m:dPr>
                                <m:ctrlPr>
                                  <a:rPr lang="zh-TW" altLang="zh-TW" sz="2800" i="1" kern="10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TW" sz="2800" kern="100"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x</m:t>
                                </m:r>
                              </m:e>
                            </m:d>
                          </m:den>
                        </m:f>
                      </m:e>
                    </m:d>
                  </m:oMath>
                </a14:m>
                <a:r>
                  <a:rPr lang="en-US" altLang="zh-TW" sz="2800" b="1" kern="100" dirty="0" smtClean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&lt;</a:t>
                </a:r>
                <a14:m>
                  <m:oMath xmlns:m="http://schemas.openxmlformats.org/officeDocument/2006/math">
                    <m:r>
                      <a:rPr lang="en-US" altLang="zh-TW" sz="2800" b="1" i="1" kern="100" dirty="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∞</m:t>
                    </m:r>
                  </m:oMath>
                </a14:m>
                <a:endParaRPr lang="en-US" altLang="zh-TW" sz="2800" b="1" kern="100" dirty="0" smtClean="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</a:pPr>
                <a:r>
                  <a:rPr lang="zh-TW" altLang="en-US" sz="2800" b="1" kern="10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因</a:t>
                </a:r>
                <a:r>
                  <a:rPr lang="zh-TW" altLang="en-US" sz="2800" b="1" kern="10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此得到 </a:t>
                </a:r>
                <a14:m>
                  <m:oMath xmlns:m="http://schemas.openxmlformats.org/officeDocument/2006/math">
                    <m:r>
                      <a:rPr lang="zh-TW" altLang="en-US" sz="2800" i="1" kern="100" smtClean="0"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𝜋</m:t>
                    </m:r>
                  </m:oMath>
                </a14:m>
                <a:r>
                  <a:rPr lang="en-US" altLang="zh-TW" sz="2800" kern="100" dirty="0" smtClean="0">
                    <a:latin typeface="Calibri" panose="020F0502020204030204" pitchFamily="34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(</a:t>
                </a:r>
                <a:r>
                  <a:rPr lang="en-US" altLang="zh-TW" sz="2800" kern="100" dirty="0">
                    <a:latin typeface="Calibri" panose="020F0502020204030204" pitchFamily="34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x)</a:t>
                </a:r>
                <a14:m>
                  <m:oMath xmlns:m="http://schemas.openxmlformats.org/officeDocument/2006/math">
                    <m:r>
                      <a:rPr lang="en-US" altLang="zh-TW" sz="2800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zh-TW" altLang="zh-TW" sz="28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zh-TW" altLang="zh-TW" sz="2800" i="1" kern="10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zh-TW" sz="2800" kern="10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e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en-US" altLang="zh-TW" sz="2800" kern="10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α</m:t>
                            </m:r>
                            <m:r>
                              <a:rPr lang="en-US" altLang="zh-TW" sz="2800" kern="10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m:rPr>
                                <m:sty m:val="p"/>
                              </m:rPr>
                              <a:rPr lang="en-US" altLang="zh-TW" sz="2800" kern="10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βx</m:t>
                            </m:r>
                          </m:sup>
                        </m:sSup>
                      </m:num>
                      <m:den>
                        <m:r>
                          <a:rPr lang="en-US" altLang="zh-TW" sz="2800" kern="10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1+</m:t>
                        </m:r>
                        <m:sSup>
                          <m:sSupPr>
                            <m:ctrlPr>
                              <a:rPr lang="zh-TW" altLang="zh-TW" sz="2800" i="1" kern="10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zh-TW" sz="2800" kern="10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e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en-US" altLang="zh-TW" sz="2800" kern="10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α</m:t>
                            </m:r>
                            <m:r>
                              <a:rPr lang="en-US" altLang="zh-TW" sz="2800" kern="10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m:rPr>
                                <m:sty m:val="p"/>
                              </m:rPr>
                              <a:rPr lang="en-US" altLang="zh-TW" sz="2800" kern="10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βx</m:t>
                            </m:r>
                          </m:sup>
                        </m:sSup>
                      </m:den>
                    </m:f>
                  </m:oMath>
                </a14:m>
                <a:endParaRPr lang="en-US" altLang="zh-TW" sz="2800" kern="100" dirty="0" smtClean="0">
                  <a:effectLst/>
                  <a:latin typeface="Calibri" panose="020F0502020204030204" pitchFamily="34" charset="0"/>
                  <a:ea typeface="新細明體" panose="02020500000000000000" pitchFamily="18" charset="-120"/>
                  <a:cs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</a:pPr>
                <a:r>
                  <a:rPr lang="en-US" altLang="zh-TW" sz="2800" kern="100" dirty="0" smtClean="0">
                    <a:latin typeface="Calibri" panose="020F0502020204030204" pitchFamily="34" charset="0"/>
                    <a:ea typeface="新細明體" panose="02020500000000000000" pitchFamily="18" charset="-120"/>
                    <a:cs typeface="Times New Roman" panose="02020603050405020304" pitchFamily="18" charset="0"/>
                  </a:rPr>
                  <a:t>x</a:t>
                </a:r>
                <a:r>
                  <a:rPr lang="zh-TW" altLang="en-US" sz="2800" b="1" kern="10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與</a:t>
                </a:r>
                <a14:m>
                  <m:oMath xmlns:m="http://schemas.openxmlformats.org/officeDocument/2006/math">
                    <m:r>
                      <a:rPr lang="zh-TW" altLang="en-US" sz="2800" i="1" kern="100"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𝜋</m:t>
                    </m:r>
                    <m:r>
                      <m:rPr>
                        <m:nor/>
                      </m:rPr>
                      <a:rPr lang="en-US" altLang="zh-TW" sz="2800" kern="100" dirty="0"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en-US" altLang="zh-TW" sz="2800" kern="100" dirty="0"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x</m:t>
                    </m:r>
                    <m:r>
                      <m:rPr>
                        <m:nor/>
                      </m:rPr>
                      <a:rPr lang="en-US" altLang="zh-TW" sz="2800" kern="100" dirty="0"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zh-TW" altLang="en-US" sz="2800" b="1" kern="100" dirty="0" smtClean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的關係是非線性的</a:t>
                </a:r>
                <a:endParaRPr lang="zh-TW" altLang="zh-TW" sz="2800" b="1" kern="100" dirty="0" smtClean="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endParaRPr>
              </a:p>
              <a:p>
                <a:endParaRPr lang="zh-TW" altLang="en-US" sz="2800" b="1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963" t="-125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E694E-7E5C-4C16-BC06-A8A0688A6A11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915817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標題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zh-TW" kern="100" dirty="0" smtClean="0">
                    <a:solidFill>
                      <a:srgbClr val="0070C0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  <a:cs typeface="Times New Roman" panose="02020603050405020304" pitchFamily="18" charset="0"/>
                  </a:rPr>
                  <a:t>x</a:t>
                </a:r>
                <a:r>
                  <a:rPr lang="zh-TW" altLang="en-US" kern="100" dirty="0">
                    <a:solidFill>
                      <a:srgbClr val="0070C0"/>
                    </a:solidFill>
                    <a:latin typeface="微軟正黑體" panose="020B0604030504040204" pitchFamily="34" charset="-120"/>
                    <a:cs typeface="Times New Roman" panose="02020603050405020304" pitchFamily="18" charset="0"/>
                  </a:rPr>
                  <a:t>與</a:t>
                </a:r>
                <a14:m>
                  <m:oMath xmlns:m="http://schemas.openxmlformats.org/officeDocument/2006/math">
                    <m:r>
                      <a:rPr lang="zh-TW" altLang="en-US" b="0" i="1" kern="10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𝜋</m:t>
                    </m:r>
                    <m:r>
                      <m:rPr>
                        <m:nor/>
                      </m:rPr>
                      <a:rPr lang="en-US" altLang="zh-TW" kern="100" dirty="0">
                        <a:solidFill>
                          <a:srgbClr val="0070C0"/>
                        </a:solidFill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en-US" altLang="zh-TW" kern="100" dirty="0">
                        <a:solidFill>
                          <a:srgbClr val="0070C0"/>
                        </a:solidFill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x</m:t>
                    </m:r>
                    <m:r>
                      <m:rPr>
                        <m:nor/>
                      </m:rPr>
                      <a:rPr lang="en-US" altLang="zh-TW" kern="100" dirty="0">
                        <a:solidFill>
                          <a:srgbClr val="0070C0"/>
                        </a:solidFill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zh-TW" altLang="en-US" kern="100" dirty="0">
                    <a:solidFill>
                      <a:srgbClr val="0070C0"/>
                    </a:solidFill>
                    <a:latin typeface="微軟正黑體" panose="020B0604030504040204" pitchFamily="34" charset="-120"/>
                    <a:cs typeface="Times New Roman" panose="02020603050405020304" pitchFamily="18" charset="0"/>
                  </a:rPr>
                  <a:t>的關係是非線性</a:t>
                </a:r>
                <a:r>
                  <a:rPr lang="zh-TW" altLang="en-US" kern="100" dirty="0" smtClean="0">
                    <a:solidFill>
                      <a:srgbClr val="0070C0"/>
                    </a:solidFill>
                    <a:latin typeface="微軟正黑體" panose="020B0604030504040204" pitchFamily="34" charset="-120"/>
                    <a:cs typeface="Times New Roman" panose="02020603050405020304" pitchFamily="18" charset="0"/>
                  </a:rPr>
                  <a:t>的</a:t>
                </a:r>
                <a:endParaRPr lang="zh-TW" alt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" name="標題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2593" b="-1234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E694E-7E5C-4C16-BC06-A8A0688A6A11}" type="slidenum">
              <a:rPr lang="zh-TW" altLang="en-US" smtClean="0"/>
              <a:t>8</a:t>
            </a:fld>
            <a:endParaRPr lang="zh-TW" altLang="en-US"/>
          </a:p>
        </p:txBody>
      </p:sp>
      <p:pic>
        <p:nvPicPr>
          <p:cNvPr id="4098" name="Picture 2" descr="「羅吉斯迴歸」的圖片搜尋結果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68760"/>
            <a:ext cx="8551612" cy="5042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5292080" y="5716486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dirty="0"/>
              <a:t>x</a:t>
            </a:r>
            <a:endParaRPr lang="zh-TW" alt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179512" y="1415170"/>
                <a:ext cx="87075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800" i="1" kern="100">
                          <a:latin typeface="Cambria Math" panose="020405030504060302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m:t>𝜋</m:t>
                      </m:r>
                      <m:r>
                        <m:rPr>
                          <m:nor/>
                        </m:rPr>
                        <a:rPr lang="en-US" altLang="zh-TW" sz="2800" kern="100" dirty="0"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en-US" altLang="zh-TW" sz="2800" kern="100" dirty="0"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m:t>x</m:t>
                      </m:r>
                      <m:r>
                        <m:rPr>
                          <m:nor/>
                        </m:rPr>
                        <a:rPr lang="en-US" altLang="zh-TW" sz="2800" kern="100" dirty="0"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1415170"/>
                <a:ext cx="870751" cy="52322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/>
              <p:cNvSpPr/>
              <p:nvPr/>
            </p:nvSpPr>
            <p:spPr>
              <a:xfrm>
                <a:off x="5004048" y="3359386"/>
                <a:ext cx="2236190" cy="7901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zh-TW" altLang="en-US" sz="2800" i="1" kern="100"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𝜋</m:t>
                    </m:r>
                  </m:oMath>
                </a14:m>
                <a:r>
                  <a:rPr lang="en-US" altLang="zh-TW" sz="2800" kern="100" dirty="0">
                    <a:latin typeface="Calibri" panose="020F0502020204030204" pitchFamily="34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(x)</a:t>
                </a:r>
                <a14:m>
                  <m:oMath xmlns:m="http://schemas.openxmlformats.org/officeDocument/2006/math">
                    <m:r>
                      <a:rPr lang="en-US" altLang="zh-TW" sz="2800" kern="100"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zh-TW" altLang="zh-TW" sz="2800" i="1" kern="1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zh-TW" altLang="zh-TW" sz="2800" i="1" kern="1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zh-TW" sz="2800" kern="100"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e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en-US" altLang="zh-TW" sz="2800" kern="100"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α</m:t>
                            </m:r>
                            <m:r>
                              <a:rPr lang="en-US" altLang="zh-TW" sz="2800" kern="100"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m:rPr>
                                <m:sty m:val="p"/>
                              </m:rPr>
                              <a:rPr lang="en-US" altLang="zh-TW" sz="2800" kern="100"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βx</m:t>
                            </m:r>
                          </m:sup>
                        </m:sSup>
                      </m:num>
                      <m:den>
                        <m:r>
                          <a:rPr lang="en-US" altLang="zh-TW" sz="2800" kern="100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1+</m:t>
                        </m:r>
                        <m:sSup>
                          <m:sSupPr>
                            <m:ctrlPr>
                              <a:rPr lang="zh-TW" altLang="zh-TW" sz="2800" i="1" kern="1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zh-TW" sz="2800" kern="100"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e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en-US" altLang="zh-TW" sz="2800" kern="100"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α</m:t>
                            </m:r>
                            <m:r>
                              <a:rPr lang="en-US" altLang="zh-TW" sz="2800" kern="100"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m:rPr>
                                <m:sty m:val="p"/>
                              </m:rPr>
                              <a:rPr lang="en-US" altLang="zh-TW" sz="2800" kern="100"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βx</m:t>
                            </m:r>
                          </m:sup>
                        </m:sSup>
                      </m:den>
                    </m:f>
                  </m:oMath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6" name="矩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4048" y="3359386"/>
                <a:ext cx="2236190" cy="790153"/>
              </a:xfrm>
              <a:prstGeom prst="rect">
                <a:avLst/>
              </a:prstGeom>
              <a:blipFill rotWithShape="0">
                <a:blip r:embed="rId5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直線單箭頭接點 7"/>
          <p:cNvCxnSpPr/>
          <p:nvPr/>
        </p:nvCxnSpPr>
        <p:spPr>
          <a:xfrm flipH="1" flipV="1">
            <a:off x="4788024" y="3431394"/>
            <a:ext cx="216024" cy="323068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5004048" y="4323953"/>
            <a:ext cx="16321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altLang="zh-TW" dirty="0" smtClean="0"/>
              <a:t>β&gt;0,</a:t>
            </a:r>
            <a:r>
              <a:rPr lang="zh-TW" altLang="en-US" dirty="0" smtClean="0"/>
              <a:t> </a:t>
            </a:r>
            <a:r>
              <a:rPr lang="zh-TW" altLang="en-US" b="1" dirty="0" smtClean="0"/>
              <a:t>曲線遞增</a:t>
            </a:r>
            <a:endParaRPr lang="zh-TW" altLang="en-US" b="1" dirty="0"/>
          </a:p>
        </p:txBody>
      </p:sp>
      <p:sp>
        <p:nvSpPr>
          <p:cNvPr id="10" name="矩形 9"/>
          <p:cNvSpPr/>
          <p:nvPr/>
        </p:nvSpPr>
        <p:spPr>
          <a:xfrm>
            <a:off x="361332" y="6272456"/>
            <a:ext cx="8344473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900" dirty="0"/>
              <a:t>https://www.google.com.tw/search?q=%E7%BE%85%E5%90%89%E6%96%AF%E8%BF%B4%E6%AD%B8&amp;biw=1920&amp;bih=979&amp;source=lnms&amp;tbm=isch&amp;sa=X&amp;ved=0ahUKEwjb2drXkOTOAhUBzpQKHWINDBw4ChD8BQgGKAE&amp;dpr=1#imgdii=nSIC5402HVAOoM%3A%3BnSIC5402HVAOoM%3A%3B77ubpAgPrVPQQM%3A&amp;imgrc=nSIC5402HVAOoM%3A</a:t>
            </a:r>
            <a:endParaRPr lang="zh-TW" altLang="en-US" sz="900" dirty="0"/>
          </a:p>
        </p:txBody>
      </p:sp>
    </p:spTree>
    <p:extLst>
      <p:ext uri="{BB962C8B-B14F-4D97-AF65-F5344CB8AC3E}">
        <p14:creationId xmlns:p14="http://schemas.microsoft.com/office/powerpoint/2010/main" val="35544665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rgbClr val="0070C0"/>
                </a:solidFill>
              </a:rPr>
              <a:t>羅吉斯迴歸模式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altLang="zh-TW" dirty="0" smtClean="0">
                    <a:latin typeface="Calibri" panose="020F0502020204030204" pitchFamily="34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logit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TW" altLang="zh-TW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zh-TW" kern="100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π</m:t>
                        </m:r>
                        <m:d>
                          <m:dPr>
                            <m:ctrlPr>
                              <a:rPr lang="zh-TW" altLang="zh-TW" i="1" kern="1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bar>
                              <m:barPr>
                                <m:ctrlPr>
                                  <a:rPr lang="zh-TW" altLang="en-US" i="1">
                                    <a:latin typeface="Cambria Math" panose="02040503050406030204" pitchFamily="18" charset="0"/>
                                  </a:rPr>
                                </m:ctrlPr>
                              </m:bar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TW">
                                    <a:latin typeface="Cambria Math" panose="02040503050406030204" pitchFamily="18" charset="0"/>
                                  </a:rPr>
                                  <m:t>x</m:t>
                                </m:r>
                              </m:e>
                            </m:bar>
                          </m:e>
                        </m:d>
                      </m:e>
                    </m:d>
                    <m:r>
                      <a:rPr lang="en-US" altLang="zh-TW" kern="100"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zh-TW" kern="100"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log</m:t>
                    </m:r>
                    <m:r>
                      <a:rPr lang="en-US" altLang="zh-TW" kern="100"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⁡</m:t>
                    </m:r>
                    <m:d>
                      <m:dPr>
                        <m:ctrlPr>
                          <a:rPr lang="zh-TW" altLang="zh-TW" i="1" kern="1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TW" altLang="zh-TW" i="1" kern="1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US" altLang="zh-TW" kern="100"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π</m:t>
                            </m:r>
                            <m:d>
                              <m:dPr>
                                <m:ctrlPr>
                                  <a:rPr lang="zh-TW" altLang="zh-TW" i="1" kern="10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bar>
                                  <m:barPr>
                                    <m:ctrlPr>
                                      <a:rPr lang="zh-TW" alt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bar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TW">
                                        <a:latin typeface="Cambria Math" panose="02040503050406030204" pitchFamily="18" charset="0"/>
                                      </a:rPr>
                                      <m:t>x</m:t>
                                    </m:r>
                                  </m:e>
                                </m:bar>
                              </m:e>
                            </m:d>
                          </m:num>
                          <m:den>
                            <m:r>
                              <a:rPr lang="en-US" altLang="zh-TW" kern="100"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1</m:t>
                            </m:r>
                            <m:r>
                              <a:rPr lang="en-US" altLang="zh-TW" i="1" kern="100"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m:rPr>
                                <m:sty m:val="p"/>
                              </m:rPr>
                              <a:rPr lang="en-US" altLang="zh-TW" kern="100"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π</m:t>
                            </m:r>
                            <m:d>
                              <m:dPr>
                                <m:ctrlPr>
                                  <a:rPr lang="zh-TW" altLang="zh-TW" i="1" kern="10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bar>
                                  <m:barPr>
                                    <m:ctrlPr>
                                      <a:rPr lang="zh-TW" alt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bar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TW">
                                        <a:latin typeface="Cambria Math" panose="02040503050406030204" pitchFamily="18" charset="0"/>
                                      </a:rPr>
                                      <m:t>x</m:t>
                                    </m:r>
                                  </m:e>
                                </m:bar>
                              </m:e>
                            </m:d>
                          </m:den>
                        </m:f>
                      </m:e>
                    </m:d>
                    <m:r>
                      <a:rPr lang="en-US" altLang="zh-TW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zh-TW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α</m:t>
                    </m:r>
                    <m:r>
                      <a:rPr lang="en-US" altLang="zh-TW" smtClean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zh-TW" altLang="zh-TW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TW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β</m:t>
                        </m:r>
                      </m:e>
                      <m:sub>
                        <m:r>
                          <a:rPr lang="en-US" altLang="zh-TW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zh-TW" altLang="zh-TW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TW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b>
                        <m:r>
                          <a:rPr lang="en-US" altLang="zh-TW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TW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zh-TW" altLang="zh-TW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TW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β</m:t>
                        </m:r>
                      </m:e>
                      <m:sub>
                        <m:r>
                          <a:rPr lang="en-US" altLang="zh-TW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zh-TW" altLang="zh-TW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TW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b>
                        <m:r>
                          <a:rPr lang="en-US" altLang="zh-TW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TW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+⋯+</m:t>
                    </m:r>
                    <m:sSub>
                      <m:sSubPr>
                        <m:ctrlPr>
                          <a:rPr lang="zh-TW" altLang="zh-TW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TW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β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TW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k</m:t>
                        </m:r>
                      </m:sub>
                    </m:sSub>
                    <m:sSub>
                      <m:sSubPr>
                        <m:ctrlPr>
                          <a:rPr lang="zh-TW" altLang="zh-TW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TW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TW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k</m:t>
                        </m:r>
                      </m:sub>
                    </m:sSub>
                  </m:oMath>
                </a14:m>
                <a:endParaRPr lang="en-US" altLang="zh-TW" dirty="0" smtClean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π</m:t>
                    </m:r>
                    <m:d>
                      <m:dPr>
                        <m:ctrlPr>
                          <a:rPr lang="zh-TW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bar>
                          <m:barPr>
                            <m:ctrlPr>
                              <a:rPr lang="zh-TW" altLang="en-US" i="1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m:rPr>
                                <m:sty m:val="p"/>
                              </m:rPr>
                              <a:rPr lang="en-US" altLang="zh-TW">
                                <a:latin typeface="Cambria Math" panose="02040503050406030204" pitchFamily="18" charset="0"/>
                              </a:rPr>
                              <m:t>x</m:t>
                            </m:r>
                          </m:e>
                        </m:bar>
                      </m:e>
                    </m:d>
                    <m:r>
                      <a:rPr lang="en-US" altLang="zh-TW" kern="100"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zh-TW" altLang="zh-TW" i="1" kern="1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zh-TW" altLang="zh-TW" i="1" kern="1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zh-TW" kern="100"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e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en-US" altLang="zh-TW"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α</m:t>
                            </m:r>
                            <m:r>
                              <a:rPr lang="en-US" altLang="zh-TW"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zh-TW" altLang="zh-TW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TW"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β</m:t>
                                </m:r>
                              </m:e>
                              <m:sub>
                                <m:r>
                                  <a:rPr lang="en-US" altLang="zh-TW"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zh-TW" altLang="zh-TW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TW"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x</m:t>
                                </m:r>
                              </m:e>
                              <m:sub>
                                <m:r>
                                  <a:rPr lang="en-US" altLang="zh-TW"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altLang="zh-TW"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zh-TW" altLang="zh-TW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TW"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β</m:t>
                                </m:r>
                              </m:e>
                              <m:sub>
                                <m:r>
                                  <a:rPr lang="en-US" altLang="zh-TW"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zh-TW" altLang="zh-TW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TW"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x</m:t>
                                </m:r>
                              </m:e>
                              <m:sub>
                                <m:r>
                                  <a:rPr lang="en-US" altLang="zh-TW"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altLang="zh-TW"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+⋯+</m:t>
                            </m:r>
                            <m:sSub>
                              <m:sSubPr>
                                <m:ctrlPr>
                                  <a:rPr lang="zh-TW" altLang="zh-TW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TW"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β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altLang="zh-TW"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k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zh-TW" altLang="zh-TW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TW"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x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altLang="zh-TW"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k</m:t>
                                </m:r>
                              </m:sub>
                            </m:sSub>
                          </m:sup>
                        </m:sSup>
                      </m:num>
                      <m:den>
                        <m:r>
                          <a:rPr lang="en-US" altLang="zh-TW" kern="100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1+</m:t>
                        </m:r>
                        <m:sSup>
                          <m:sSupPr>
                            <m:ctrlPr>
                              <a:rPr lang="zh-TW" altLang="zh-TW" i="1" kern="1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zh-TW" kern="100"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e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en-US" altLang="zh-TW"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α</m:t>
                            </m:r>
                            <m:r>
                              <a:rPr lang="en-US" altLang="zh-TW"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zh-TW" altLang="zh-TW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TW"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β</m:t>
                                </m:r>
                              </m:e>
                              <m:sub>
                                <m:r>
                                  <a:rPr lang="en-US" altLang="zh-TW"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zh-TW" altLang="zh-TW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TW"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x</m:t>
                                </m:r>
                              </m:e>
                              <m:sub>
                                <m:r>
                                  <a:rPr lang="en-US" altLang="zh-TW"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altLang="zh-TW"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zh-TW" altLang="zh-TW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TW"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β</m:t>
                                </m:r>
                              </m:e>
                              <m:sub>
                                <m:r>
                                  <a:rPr lang="en-US" altLang="zh-TW"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zh-TW" altLang="zh-TW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TW"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x</m:t>
                                </m:r>
                              </m:e>
                              <m:sub>
                                <m:r>
                                  <a:rPr lang="en-US" altLang="zh-TW"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altLang="zh-TW"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+⋯+</m:t>
                            </m:r>
                            <m:sSub>
                              <m:sSubPr>
                                <m:ctrlPr>
                                  <a:rPr lang="zh-TW" altLang="zh-TW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TW"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β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altLang="zh-TW"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k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zh-TW" altLang="zh-TW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TW"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x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altLang="zh-TW"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k</m:t>
                                </m:r>
                              </m:sub>
                            </m:sSub>
                          </m:sup>
                        </m:sSup>
                      </m:den>
                    </m:f>
                  </m:oMath>
                </a14:m>
                <a:r>
                  <a:rPr lang="en-US" altLang="zh-TW" dirty="0" smtClean="0"/>
                  <a:t> 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zh-TW" altLang="zh-TW" i="1" kern="1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altLang="zh-TW" kern="100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π</m:t>
                        </m:r>
                        <m:d>
                          <m:dPr>
                            <m:ctrlPr>
                              <a:rPr lang="zh-TW" altLang="zh-TW" i="1" kern="1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bar>
                              <m:barPr>
                                <m:ctrlPr>
                                  <a:rPr lang="zh-TW" altLang="en-US" i="1">
                                    <a:latin typeface="Cambria Math" panose="02040503050406030204" pitchFamily="18" charset="0"/>
                                  </a:rPr>
                                </m:ctrlPr>
                              </m:bar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TW">
                                    <a:latin typeface="Cambria Math" panose="02040503050406030204" pitchFamily="18" charset="0"/>
                                  </a:rPr>
                                  <m:t>x</m:t>
                                </m:r>
                              </m:e>
                            </m:bar>
                          </m:e>
                        </m:d>
                      </m:num>
                      <m:den>
                        <m:r>
                          <a:rPr lang="en-US" altLang="zh-TW" kern="100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en-US" altLang="zh-TW" i="1" kern="100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altLang="zh-TW" kern="100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π</m:t>
                        </m:r>
                        <m:d>
                          <m:dPr>
                            <m:ctrlPr>
                              <a:rPr lang="zh-TW" altLang="zh-TW" i="1" kern="1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bar>
                              <m:barPr>
                                <m:ctrlPr>
                                  <a:rPr lang="zh-TW" altLang="en-US" i="1">
                                    <a:latin typeface="Cambria Math" panose="02040503050406030204" pitchFamily="18" charset="0"/>
                                  </a:rPr>
                                </m:ctrlPr>
                              </m:bar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TW">
                                    <a:latin typeface="Cambria Math" panose="02040503050406030204" pitchFamily="18" charset="0"/>
                                  </a:rPr>
                                  <m:t>x</m:t>
                                </m:r>
                              </m:e>
                            </m:bar>
                          </m:e>
                        </m:d>
                      </m:den>
                    </m:f>
                  </m:oMath>
                </a14:m>
                <a:r>
                  <a:rPr lang="en-US" altLang="zh-TW" dirty="0" smtClean="0"/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TW" altLang="zh-TW" i="1" kern="1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TW" kern="100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e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altLang="zh-TW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α</m:t>
                        </m:r>
                        <m:r>
                          <a:rPr lang="en-US" altLang="zh-TW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zh-TW" altLang="zh-TW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TW"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β</m:t>
                            </m:r>
                          </m:e>
                          <m:sub>
                            <m:r>
                              <a:rPr lang="en-US" altLang="zh-TW"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zh-TW" altLang="zh-TW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TW"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x</m:t>
                            </m:r>
                          </m:e>
                          <m:sub>
                            <m:r>
                              <a:rPr lang="en-US" altLang="zh-TW"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TW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zh-TW" altLang="zh-TW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TW"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β</m:t>
                            </m:r>
                          </m:e>
                          <m:sub>
                            <m:r>
                              <a:rPr lang="en-US" altLang="zh-TW"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zh-TW" altLang="zh-TW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TW"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x</m:t>
                            </m:r>
                          </m:e>
                          <m:sub>
                            <m:r>
                              <a:rPr lang="en-US" altLang="zh-TW"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TW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+⋯+</m:t>
                        </m:r>
                        <m:sSub>
                          <m:sSubPr>
                            <m:ctrlPr>
                              <a:rPr lang="zh-TW" altLang="zh-TW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TW"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β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zh-TW"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k</m:t>
                            </m:r>
                          </m:sub>
                        </m:sSub>
                        <m:sSub>
                          <m:sSubPr>
                            <m:ctrlPr>
                              <a:rPr lang="zh-TW" altLang="zh-TW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TW"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x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zh-TW"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k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altLang="zh-TW" dirty="0" smtClean="0"/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TW" altLang="zh-TW" i="1" kern="1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TW" kern="100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e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altLang="zh-TW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α</m:t>
                        </m:r>
                        <m:r>
                          <a:rPr lang="en-US" altLang="zh-TW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zh-TW" altLang="zh-TW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TW"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β</m:t>
                            </m:r>
                          </m:e>
                          <m:sub>
                            <m:r>
                              <a:rPr lang="en-US" altLang="zh-TW"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zh-TW" altLang="zh-TW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TW"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x</m:t>
                            </m:r>
                          </m:e>
                          <m:sub>
                            <m:r>
                              <a:rPr lang="en-US" altLang="zh-TW"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TW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+⋯+</m:t>
                        </m:r>
                        <m:sSub>
                          <m:sSubPr>
                            <m:ctrlPr>
                              <a:rPr lang="zh-TW" altLang="zh-TW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TW"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β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zh-TW"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k</m:t>
                            </m:r>
                          </m:sub>
                        </m:sSub>
                        <m:sSub>
                          <m:sSubPr>
                            <m:ctrlPr>
                              <a:rPr lang="zh-TW" altLang="zh-TW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TW"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x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zh-TW"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k</m:t>
                            </m:r>
                          </m:sub>
                        </m:sSub>
                      </m:sup>
                    </m:sSup>
                    <m:sSup>
                      <m:sSupPr>
                        <m:ctrlPr>
                          <a:rPr lang="zh-TW" altLang="zh-TW" i="1" kern="1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TW" kern="100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e</m:t>
                        </m:r>
                      </m:e>
                      <m:sup>
                        <m:sSub>
                          <m:sSubPr>
                            <m:ctrlPr>
                              <a:rPr lang="zh-TW" altLang="zh-TW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TW"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β</m:t>
                            </m:r>
                          </m:e>
                          <m:sub>
                            <m:r>
                              <a:rPr lang="en-US" altLang="zh-TW"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zh-TW" altLang="zh-TW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TW"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x</m:t>
                            </m:r>
                          </m:e>
                          <m:sub>
                            <m:r>
                              <a:rPr lang="en-US" altLang="zh-TW"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sup>
                    </m:sSup>
                  </m:oMath>
                </a14:m>
                <a:endParaRPr lang="en-US" altLang="zh-TW" dirty="0" smtClean="0"/>
              </a:p>
              <a:p>
                <a:endParaRPr lang="en-US" altLang="zh-TW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zh-TW" altLang="zh-TW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𝜷</m:t>
                        </m:r>
                      </m:e>
                      <m:sub>
                        <m:r>
                          <a:rPr lang="en-US" altLang="zh-TW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zh-TW" altLang="en-US" sz="2800" b="1" dirty="0" smtClean="0"/>
                  <a:t> 就是</a:t>
                </a:r>
                <a:r>
                  <a:rPr lang="zh-TW" altLang="en-US" sz="2800" b="1" kern="100" dirty="0">
                    <a:solidFill>
                      <a:srgbClr val="C00000"/>
                    </a:solidFill>
                    <a:latin typeface="+mn-ea"/>
                    <a:cs typeface="Times New Roman" panose="02020603050405020304" pitchFamily="18" charset="0"/>
                  </a:rPr>
                  <a:t>迴</a:t>
                </a:r>
                <a:r>
                  <a:rPr lang="zh-TW" altLang="en-US" sz="2800" b="1" kern="100" dirty="0" smtClean="0">
                    <a:solidFill>
                      <a:srgbClr val="C00000"/>
                    </a:solidFill>
                    <a:latin typeface="+mn-ea"/>
                    <a:cs typeface="Times New Roman" panose="02020603050405020304" pitchFamily="18" charset="0"/>
                  </a:rPr>
                  <a:t>歸係數</a:t>
                </a:r>
                <a:r>
                  <a:rPr lang="zh-TW" altLang="en-US" sz="2800" b="1" dirty="0" smtClean="0"/>
                  <a:t>，</a:t>
                </a:r>
                <a:r>
                  <a:rPr lang="zh-TW" altLang="en-US" sz="2800" b="1" dirty="0"/>
                  <a:t>代表當</a:t>
                </a:r>
                <a:r>
                  <a:rPr lang="zh-TW" altLang="en-US" sz="2800" b="1" dirty="0" smtClean="0"/>
                  <a:t>其他</a:t>
                </a:r>
                <a:r>
                  <a:rPr lang="en-US" altLang="zh-TW" sz="2800" b="1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x</a:t>
                </a:r>
                <a:r>
                  <a:rPr lang="zh-TW" altLang="en-US" sz="2800" b="1" dirty="0" smtClean="0"/>
                  <a:t>固定</a:t>
                </a:r>
                <a:r>
                  <a:rPr lang="zh-TW" altLang="en-US" sz="2800" b="1" dirty="0"/>
                  <a:t>後，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TW" altLang="zh-TW" sz="2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800" b="1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b>
                        <m:r>
                          <a:rPr lang="en-US" altLang="zh-TW" sz="2800" b="1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zh-TW" altLang="en-US" sz="2800" b="1" dirty="0" smtClean="0"/>
                  <a:t>對</a:t>
                </a:r>
                <a:r>
                  <a:rPr lang="en-US" altLang="zh-TW" sz="2800" b="1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log</a:t>
                </a:r>
                <a:r>
                  <a:rPr lang="en-US" altLang="zh-TW" sz="2800" b="1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(</a:t>
                </a:r>
                <a:r>
                  <a:rPr lang="zh-TW" altLang="en-US" sz="2800" b="1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成功</a:t>
                </a:r>
                <a:r>
                  <a:rPr lang="zh-TW" altLang="en-US" sz="2800" b="1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的</a:t>
                </a:r>
                <a:r>
                  <a:rPr lang="zh-TW" altLang="en-US" sz="2800" b="1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勝算</a:t>
                </a:r>
                <a:r>
                  <a:rPr lang="en-US" altLang="zh-TW" sz="2800" b="1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)</a:t>
                </a:r>
                <a:r>
                  <a:rPr lang="zh-TW" altLang="en-US" sz="2800" b="1" dirty="0" smtClean="0"/>
                  <a:t>的影響</a:t>
                </a:r>
                <a:endParaRPr lang="en-US" altLang="zh-TW" sz="2800" b="1" dirty="0" smtClean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zh-TW" altLang="zh-TW" sz="2800" b="1" i="1" kern="10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TW" sz="2800" b="1" i="1" kern="1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𝒆</m:t>
                        </m:r>
                      </m:e>
                      <m:sup>
                        <m:sSub>
                          <m:sSubPr>
                            <m:ctrlPr>
                              <a:rPr lang="zh-TW" altLang="zh-TW" sz="28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8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𝜷</m:t>
                            </m:r>
                          </m:e>
                          <m:sub>
                            <m:r>
                              <a:rPr lang="en-US" altLang="zh-TW" sz="2800" b="1" i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𝐢</m:t>
                            </m:r>
                          </m:sub>
                        </m:sSub>
                      </m:sup>
                    </m:sSup>
                  </m:oMath>
                </a14:m>
                <a:r>
                  <a:rPr lang="zh-TW" altLang="en-US" sz="2800" b="1" dirty="0" smtClean="0"/>
                  <a:t> 就是</a:t>
                </a:r>
                <a:r>
                  <a:rPr lang="zh-TW" altLang="en-US" sz="2800" b="1" kern="100" dirty="0">
                    <a:solidFill>
                      <a:srgbClr val="C00000"/>
                    </a:solidFill>
                    <a:latin typeface="+mn-ea"/>
                    <a:cs typeface="Times New Roman" panose="02020603050405020304" pitchFamily="18" charset="0"/>
                  </a:rPr>
                  <a:t>條件勝算</a:t>
                </a:r>
                <a:r>
                  <a:rPr lang="zh-TW" altLang="en-US" sz="2800" b="1" kern="100" dirty="0" smtClean="0">
                    <a:latin typeface="+mn-ea"/>
                    <a:cs typeface="Times New Roman" panose="02020603050405020304" pitchFamily="18" charset="0"/>
                  </a:rPr>
                  <a:t>比</a:t>
                </a:r>
                <a:r>
                  <a:rPr lang="zh-TW" altLang="en-US" sz="2800" b="1" dirty="0"/>
                  <a:t>，代表當</a:t>
                </a:r>
                <a:r>
                  <a:rPr lang="zh-TW" altLang="en-US" sz="2800" b="1" dirty="0" smtClean="0"/>
                  <a:t>其他</a:t>
                </a:r>
                <a:r>
                  <a:rPr lang="en-US" altLang="zh-TW" sz="2800" b="1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x</a:t>
                </a:r>
                <a:r>
                  <a:rPr lang="zh-TW" altLang="en-US" sz="2800" b="1" dirty="0" smtClean="0"/>
                  <a:t>固定</a:t>
                </a:r>
                <a:r>
                  <a:rPr lang="zh-TW" altLang="en-US" sz="2800" b="1" dirty="0"/>
                  <a:t>時，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TW" altLang="zh-TW" sz="2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800" b="1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b>
                        <m:r>
                          <a:rPr lang="en-US" altLang="zh-TW" sz="2800" b="1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zh-TW" altLang="en-US" sz="2800" b="1" dirty="0"/>
                  <a:t>每增加一單位，成功的勝算所乘上的效果</a:t>
                </a:r>
                <a:r>
                  <a:rPr lang="en-US" altLang="zh-TW" sz="2800" b="1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(multiplicative effect on the odds of </a:t>
                </a:r>
                <a:r>
                  <a:rPr lang="en-US" altLang="zh-TW" sz="2800" b="1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success)</a:t>
                </a:r>
                <a:endParaRPr lang="zh-TW" altLang="en-US" sz="2800" b="1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667" r="-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E694E-7E5C-4C16-BC06-A8A0688A6A11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4919216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清晰度">
  <a:themeElements>
    <a:clrScheme name="綠色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Office 古典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清晰度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1481</TotalTime>
  <Words>807</Words>
  <Application>Microsoft Office PowerPoint</Application>
  <PresentationFormat>如螢幕大小 (4:3)</PresentationFormat>
  <Paragraphs>218</Paragraphs>
  <Slides>27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27</vt:i4>
      </vt:variant>
    </vt:vector>
  </HeadingPairs>
  <TitlesOfParts>
    <vt:vector size="35" baseType="lpstr">
      <vt:lpstr>SimSun</vt:lpstr>
      <vt:lpstr>微軟正黑體</vt:lpstr>
      <vt:lpstr>新細明體</vt:lpstr>
      <vt:lpstr>Arial</vt:lpstr>
      <vt:lpstr>Calibri</vt:lpstr>
      <vt:lpstr>Cambria Math</vt:lpstr>
      <vt:lpstr>Times New Roman</vt:lpstr>
      <vt:lpstr>清晰度</vt:lpstr>
      <vt:lpstr>類別資料分析(Categorical Data Analysis)</vt:lpstr>
      <vt:lpstr>為何要學羅吉斯迴歸?</vt:lpstr>
      <vt:lpstr>為何要學羅吉斯迴歸?</vt:lpstr>
      <vt:lpstr>為何要學羅吉斯迴歸?</vt:lpstr>
      <vt:lpstr>羅吉斯迴歸</vt:lpstr>
      <vt:lpstr>簡單羅吉斯迴歸模式</vt:lpstr>
      <vt:lpstr>簡單羅吉斯迴歸模式</vt:lpstr>
      <vt:lpstr>x與π"(x)"的關係是非線性的</vt:lpstr>
      <vt:lpstr>羅吉斯迴歸模式</vt:lpstr>
      <vt:lpstr>估計的羅吉斯迴歸模式</vt:lpstr>
      <vt:lpstr>馬掌螃蟹(horseshoe crab)範例</vt:lpstr>
      <vt:lpstr>馬掌螃蟹(horseshoe crab)範例</vt:lpstr>
      <vt:lpstr>馬掌螃蟹(horseshoe crab)範例</vt:lpstr>
      <vt:lpstr>馬掌螃蟹(horseshoe crab)範例</vt:lpstr>
      <vt:lpstr>馬掌螃蟹(horseshoe crab)範例</vt:lpstr>
      <vt:lpstr>馬掌螃蟹(horseshoe crab)範例</vt:lpstr>
      <vt:lpstr>馬掌螃蟹(horseshoe crab)範例</vt:lpstr>
      <vt:lpstr>馬掌螃蟹(horseshoe crab)範例</vt:lpstr>
      <vt:lpstr>馬掌螃蟹(horseshoe crab)範例</vt:lpstr>
      <vt:lpstr>馬掌螃蟹(horseshoe crab)範例</vt:lpstr>
      <vt:lpstr>馬掌螃蟹(horseshoe crab)範例</vt:lpstr>
      <vt:lpstr>信賴區間</vt:lpstr>
      <vt:lpstr>馬掌螃蟹(horseshoe crab)範例</vt:lpstr>
      <vt:lpstr>假設檢定</vt:lpstr>
      <vt:lpstr>馬掌螃蟹(horseshoe crab)範例</vt:lpstr>
      <vt:lpstr>PowerPoint 簡報</vt:lpstr>
      <vt:lpstr>付出最多的人，也是收穫最多的人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SPSS 教學</dc:title>
  <dc:creator>chilo</dc:creator>
  <cp:lastModifiedBy>羅琪</cp:lastModifiedBy>
  <cp:revision>156</cp:revision>
  <dcterms:created xsi:type="dcterms:W3CDTF">2014-11-07T00:17:44Z</dcterms:created>
  <dcterms:modified xsi:type="dcterms:W3CDTF">2016-08-29T06:42:51Z</dcterms:modified>
</cp:coreProperties>
</file>