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
  </p:notesMasterIdLst>
  <p:sldIdLst>
    <p:sldId id="256" r:id="rId2"/>
    <p:sldId id="285" r:id="rId3"/>
    <p:sldId id="287" r:id="rId4"/>
    <p:sldId id="288" r:id="rId5"/>
    <p:sldId id="286" r:id="rId6"/>
    <p:sldId id="289" r:id="rId7"/>
    <p:sldId id="290" r:id="rId8"/>
    <p:sldId id="291" r:id="rId9"/>
    <p:sldId id="292" r:id="rId10"/>
    <p:sldId id="293" r:id="rId11"/>
    <p:sldId id="294" r:id="rId12"/>
    <p:sldId id="295" r:id="rId13"/>
    <p:sldId id="296" r:id="rId14"/>
    <p:sldId id="298" r:id="rId15"/>
    <p:sldId id="297" r:id="rId16"/>
    <p:sldId id="299" r:id="rId17"/>
    <p:sldId id="301" r:id="rId18"/>
    <p:sldId id="300" r:id="rId19"/>
    <p:sldId id="303" r:id="rId20"/>
    <p:sldId id="302" r:id="rId21"/>
    <p:sldId id="304" r:id="rId22"/>
    <p:sldId id="305" r:id="rId23"/>
    <p:sldId id="306" r:id="rId24"/>
    <p:sldId id="307" r:id="rId25"/>
    <p:sldId id="308" r:id="rId26"/>
    <p:sldId id="309" r:id="rId27"/>
    <p:sldId id="262" r:id="rId2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0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F76C4-ABFB-462E-A4E4-465BCC5AE39C}" type="datetimeFigureOut">
              <a:rPr lang="zh-TW" altLang="en-US" smtClean="0"/>
              <a:t>2016/8/26</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40535E-9E35-49C2-B757-7B90A3E9DEF8}" type="slidenum">
              <a:rPr lang="zh-TW" altLang="en-US" smtClean="0"/>
              <a:t>‹#›</a:t>
            </a:fld>
            <a:endParaRPr lang="zh-TW" altLang="en-US"/>
          </a:p>
        </p:txBody>
      </p:sp>
    </p:spTree>
    <p:extLst>
      <p:ext uri="{BB962C8B-B14F-4D97-AF65-F5344CB8AC3E}">
        <p14:creationId xmlns:p14="http://schemas.microsoft.com/office/powerpoint/2010/main" val="4010843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240535E-9E35-49C2-B757-7B90A3E9DEF8}" type="slidenum">
              <a:rPr lang="zh-TW" altLang="en-US" smtClean="0"/>
              <a:t>1</a:t>
            </a:fld>
            <a:endParaRPr lang="zh-TW" altLang="en-US"/>
          </a:p>
        </p:txBody>
      </p:sp>
    </p:spTree>
    <p:extLst>
      <p:ext uri="{BB962C8B-B14F-4D97-AF65-F5344CB8AC3E}">
        <p14:creationId xmlns:p14="http://schemas.microsoft.com/office/powerpoint/2010/main" val="14255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FEE6F0CD-604C-4DAB-AA07-A8A0CC34F695}" type="datetime1">
              <a:rPr lang="zh-TW" altLang="en-US" smtClean="0"/>
              <a:t>2016/8/26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0E694E-7E5C-4C16-BC06-A8A0688A6A11}" type="slidenum">
              <a:rPr lang="zh-TW" altLang="en-US" smtClean="0"/>
              <a:t>‹#›</a:t>
            </a:fld>
            <a:endParaRPr lang="zh-TW"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806611B-5A41-41C0-9193-422F7FE4E7F2}" type="datetime1">
              <a:rPr lang="zh-TW" altLang="en-US" smtClean="0"/>
              <a:t>2016/8/26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0E694E-7E5C-4C16-BC06-A8A0688A6A11}"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5860CE6-0DEF-4C22-95A3-49B6D5A0426E}" type="datetime1">
              <a:rPr lang="zh-TW" altLang="en-US" smtClean="0"/>
              <a:t>2016/8/26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0E694E-7E5C-4C16-BC06-A8A0688A6A11}"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7F339E23-56B1-4C6C-B359-76576F6D9626}" type="datetime1">
              <a:rPr lang="zh-TW" altLang="en-US" smtClean="0"/>
              <a:t>2016/8/26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0E694E-7E5C-4C16-BC06-A8A0688A6A11}"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4EA1FF60-32FB-49C9-ADE0-6ECD31F8C764}" type="datetime1">
              <a:rPr lang="zh-TW" altLang="en-US" smtClean="0"/>
              <a:t>2016/8/26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C0E694E-7E5C-4C16-BC06-A8A0688A6A11}" type="slidenum">
              <a:rPr lang="zh-TW" altLang="en-US" smtClean="0"/>
              <a:t>‹#›</a:t>
            </a:fld>
            <a:endParaRPr lang="zh-TW"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254DE21F-FAE1-48CF-9E75-BE86527485E5}" type="datetime1">
              <a:rPr lang="zh-TW" altLang="en-US" smtClean="0"/>
              <a:t>2016/8/26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C0E694E-7E5C-4C16-BC06-A8A0688A6A11}"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F7094518-1FC2-4085-AC2D-A3DFCA5FB411}" type="datetime1">
              <a:rPr lang="zh-TW" altLang="en-US" smtClean="0"/>
              <a:t>2016/8/26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FC0E694E-7E5C-4C16-BC06-A8A0688A6A11}" type="slidenum">
              <a:rPr lang="zh-TW" altLang="en-US" smtClean="0"/>
              <a:t>‹#›</a:t>
            </a:fld>
            <a:endParaRPr lang="zh-TW"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754DF725-B8C3-4710-B8C8-4987D8996C1A}" type="datetime1">
              <a:rPr lang="zh-TW" altLang="en-US" smtClean="0"/>
              <a:t>2016/8/26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FC0E694E-7E5C-4C16-BC06-A8A0688A6A11}"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A4632-467D-4EC3-A811-5EB5E7E94F40}" type="datetime1">
              <a:rPr lang="zh-TW" altLang="en-US" smtClean="0"/>
              <a:t>2016/8/26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FC0E694E-7E5C-4C16-BC06-A8A0688A6A11}"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4152AFC5-5D47-4D9E-BA86-3FF81583526C}" type="datetime1">
              <a:rPr lang="zh-TW" altLang="en-US" smtClean="0"/>
              <a:t>2016/8/26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C0E694E-7E5C-4C16-BC06-A8A0688A6A11}" type="slidenum">
              <a:rPr lang="zh-TW" altLang="en-US" smtClean="0"/>
              <a:t>‹#›</a:t>
            </a:fld>
            <a:endParaRPr lang="zh-TW"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9B8F3C39-ED2B-4885-B448-8B25B890501C}" type="datetime1">
              <a:rPr lang="zh-TW" altLang="en-US" smtClean="0"/>
              <a:t>2016/8/26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C0E694E-7E5C-4C16-BC06-A8A0688A6A11}"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7D3575F-0DC4-445A-B60B-A934890F7553}" type="datetime1">
              <a:rPr lang="zh-TW" altLang="en-US" smtClean="0"/>
              <a:t>2016/8/26</a:t>
            </a:fld>
            <a:endParaRPr lang="zh-TW"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zh-TW"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C0E694E-7E5C-4C16-BC06-A8A0688A6A11}"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15.xml"/><Relationship Id="rId5" Type="http://schemas.openxmlformats.org/officeDocument/2006/relationships/image" Target="../media/image27.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b="1" dirty="0" smtClean="0">
                <a:latin typeface="+mj-ea"/>
              </a:rPr>
              <a:t>類別資料分析</a:t>
            </a:r>
            <a:r>
              <a:rPr lang="en-US" altLang="zh-TW" sz="3200" b="1" dirty="0">
                <a:latin typeface="+mj-ea"/>
              </a:rPr>
              <a:t>(Categorical Data Analysis</a:t>
            </a:r>
            <a:r>
              <a:rPr lang="en-US" altLang="zh-TW" sz="3200" b="1" dirty="0" smtClean="0">
                <a:latin typeface="+mj-ea"/>
              </a:rPr>
              <a:t>)</a:t>
            </a:r>
            <a:endParaRPr lang="zh-TW" altLang="en-US" sz="3200" dirty="0"/>
          </a:p>
        </p:txBody>
      </p:sp>
      <p:sp>
        <p:nvSpPr>
          <p:cNvPr id="3" name="副標題 2"/>
          <p:cNvSpPr>
            <a:spLocks noGrp="1"/>
          </p:cNvSpPr>
          <p:nvPr>
            <p:ph type="subTitle" idx="1"/>
          </p:nvPr>
        </p:nvSpPr>
        <p:spPr>
          <a:xfrm>
            <a:off x="685800" y="3505200"/>
            <a:ext cx="7486600" cy="1752600"/>
          </a:xfrm>
        </p:spPr>
        <p:txBody>
          <a:bodyPr>
            <a:normAutofit/>
          </a:bodyPr>
          <a:lstStyle/>
          <a:p>
            <a:pPr lvl="0"/>
            <a:r>
              <a:rPr lang="zh-TW" altLang="en-US" b="1" dirty="0" smtClean="0">
                <a:latin typeface="+mj-ea"/>
                <a:ea typeface="+mj-ea"/>
              </a:rPr>
              <a:t>單元</a:t>
            </a:r>
            <a:r>
              <a:rPr lang="en-US" altLang="zh-TW" b="1" dirty="0" smtClean="0">
                <a:latin typeface="+mj-ea"/>
                <a:ea typeface="+mj-ea"/>
              </a:rPr>
              <a:t>:</a:t>
            </a:r>
            <a:r>
              <a:rPr lang="zh-TW" altLang="en-US" b="1" dirty="0" smtClean="0">
                <a:latin typeface="+mj-ea"/>
                <a:ea typeface="+mj-ea"/>
              </a:rPr>
              <a:t> 勝算比與相對風險</a:t>
            </a:r>
            <a:endParaRPr lang="zh-TW" altLang="zh-TW" dirty="0">
              <a:latin typeface="+mj-ea"/>
              <a:ea typeface="+mj-ea"/>
            </a:endParaRPr>
          </a:p>
          <a:p>
            <a:endParaRPr lang="zh-TW" altLang="en-US" b="1" dirty="0">
              <a:latin typeface="+mj-ea"/>
              <a:ea typeface="+mj-ea"/>
            </a:endParaRPr>
          </a:p>
        </p:txBody>
      </p:sp>
      <p:sp>
        <p:nvSpPr>
          <p:cNvPr id="4" name="文字方塊 3"/>
          <p:cNvSpPr txBox="1"/>
          <p:nvPr/>
        </p:nvSpPr>
        <p:spPr>
          <a:xfrm>
            <a:off x="4860032" y="5877272"/>
            <a:ext cx="3185487" cy="369332"/>
          </a:xfrm>
          <a:prstGeom prst="rect">
            <a:avLst/>
          </a:prstGeom>
          <a:noFill/>
        </p:spPr>
        <p:txBody>
          <a:bodyPr wrap="none" rtlCol="0">
            <a:spAutoFit/>
          </a:bodyPr>
          <a:lstStyle/>
          <a:p>
            <a:r>
              <a:rPr lang="zh-TW" altLang="en-US" b="1" dirty="0" smtClean="0">
                <a:solidFill>
                  <a:srgbClr val="C00000"/>
                </a:solidFill>
              </a:rPr>
              <a:t>中華大學餐旅管理系羅琪老師</a:t>
            </a:r>
            <a:endParaRPr lang="zh-TW" altLang="en-US" b="1" dirty="0">
              <a:solidFill>
                <a:srgbClr val="C00000"/>
              </a:solidFill>
            </a:endParaRPr>
          </a:p>
        </p:txBody>
      </p:sp>
      <p:sp>
        <p:nvSpPr>
          <p:cNvPr id="5" name="投影片編號版面配置區 4"/>
          <p:cNvSpPr>
            <a:spLocks noGrp="1"/>
          </p:cNvSpPr>
          <p:nvPr>
            <p:ph type="sldNum" sz="quarter" idx="12"/>
          </p:nvPr>
        </p:nvSpPr>
        <p:spPr/>
        <p:txBody>
          <a:bodyPr/>
          <a:lstStyle/>
          <a:p>
            <a:fld id="{FC0E694E-7E5C-4C16-BC06-A8A0688A6A11}" type="slidenum">
              <a:rPr lang="zh-TW" altLang="en-US" smtClean="0"/>
              <a:t>1</a:t>
            </a:fld>
            <a:endParaRPr lang="zh-TW" altLang="en-US"/>
          </a:p>
        </p:txBody>
      </p:sp>
    </p:spTree>
    <p:extLst>
      <p:ext uri="{BB962C8B-B14F-4D97-AF65-F5344CB8AC3E}">
        <p14:creationId xmlns:p14="http://schemas.microsoft.com/office/powerpoint/2010/main" val="2418203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00B050"/>
                </a:solidFill>
              </a:rPr>
              <a:t>相對風險範例</a:t>
            </a:r>
            <a:endParaRPr lang="zh-TW" altLang="en-US" dirty="0"/>
          </a:p>
        </p:txBody>
      </p:sp>
      <p:sp>
        <p:nvSpPr>
          <p:cNvPr id="4" name="投影片編號版面配置區 3"/>
          <p:cNvSpPr>
            <a:spLocks noGrp="1"/>
          </p:cNvSpPr>
          <p:nvPr>
            <p:ph type="sldNum" sz="quarter" idx="12"/>
          </p:nvPr>
        </p:nvSpPr>
        <p:spPr/>
        <p:txBody>
          <a:bodyPr/>
          <a:lstStyle/>
          <a:p>
            <a:fld id="{FC0E694E-7E5C-4C16-BC06-A8A0688A6A11}" type="slidenum">
              <a:rPr lang="zh-TW" altLang="en-US" smtClean="0"/>
              <a:t>10</a:t>
            </a:fld>
            <a:endParaRPr lang="zh-TW" altLang="en-US"/>
          </a:p>
        </p:txBody>
      </p:sp>
      <mc:AlternateContent xmlns:mc="http://schemas.openxmlformats.org/markup-compatibility/2006" xmlns:a14="http://schemas.microsoft.com/office/drawing/2010/main">
        <mc:Choice Requires="a14">
          <p:sp>
            <p:nvSpPr>
              <p:cNvPr id="6" name="內容版面配置區 5"/>
              <p:cNvSpPr>
                <a:spLocks noGrp="1"/>
              </p:cNvSpPr>
              <p:nvPr>
                <p:ph idx="1"/>
              </p:nvPr>
            </p:nvSpPr>
            <p:spPr>
              <a:xfrm>
                <a:off x="457200" y="1600200"/>
                <a:ext cx="8229600" cy="4709120"/>
              </a:xfrm>
            </p:spPr>
            <p:txBody>
              <a:bodyPr>
                <a:normAutofit/>
              </a:bodyPr>
              <a:lstStyle/>
              <a:p>
                <a:pPr algn="just"/>
                <a:r>
                  <a:rPr lang="zh-TW" altLang="en-US" sz="2800" b="1" kern="100" dirty="0" smtClean="0">
                    <a:latin typeface="+mn-ea"/>
                    <a:cs typeface="Times New Roman" panose="02020603050405020304" pitchFamily="18" charset="0"/>
                  </a:rPr>
                  <a:t>比例</a:t>
                </a:r>
                <a:r>
                  <a:rPr lang="zh-TW" altLang="en-US" sz="2800" b="1" kern="100" dirty="0">
                    <a:latin typeface="+mn-ea"/>
                    <a:cs typeface="Times New Roman" panose="02020603050405020304" pitchFamily="18" charset="0"/>
                  </a:rPr>
                  <a:t>差異</a:t>
                </a:r>
                <a:r>
                  <a:rPr lang="en-US" altLang="zh-TW" sz="2800" b="1" kern="100" dirty="0">
                    <a:latin typeface="+mn-ea"/>
                    <a:cs typeface="Times New Roman" panose="02020603050405020304" pitchFamily="18" charset="0"/>
                  </a:rPr>
                  <a:t>=</a:t>
                </a:r>
                <a14:m>
                  <m:oMath xmlns:m="http://schemas.openxmlformats.org/officeDocument/2006/math">
                    <m:sSub>
                      <m:sSubPr>
                        <m:ctrlPr>
                          <a:rPr lang="zh-TW" altLang="zh-TW" sz="2800" b="1" i="1" kern="100">
                            <a:latin typeface="Cambria Math" panose="02040503050406030204" pitchFamily="18" charset="0"/>
                            <a:cs typeface="Times New Roman" panose="02020603050405020304" pitchFamily="18" charset="0"/>
                          </a:rPr>
                        </m:ctrlPr>
                      </m:sSubPr>
                      <m:e>
                        <m:r>
                          <a:rPr lang="en-US" altLang="zh-TW" sz="2800" b="1" kern="100">
                            <a:latin typeface="Cambria Math" panose="02040503050406030204" pitchFamily="18" charset="0"/>
                            <a:cs typeface="Times New Roman" panose="02020603050405020304" pitchFamily="18" charset="0"/>
                          </a:rPr>
                          <m:t>𝐩</m:t>
                        </m:r>
                      </m:e>
                      <m:sub>
                        <m:r>
                          <a:rPr lang="en-US" altLang="zh-TW" sz="2800" b="1" kern="100">
                            <a:latin typeface="Cambria Math" panose="02040503050406030204" pitchFamily="18" charset="0"/>
                            <a:cs typeface="Times New Roman" panose="02020603050405020304" pitchFamily="18" charset="0"/>
                          </a:rPr>
                          <m:t>𝟏</m:t>
                        </m:r>
                      </m:sub>
                    </m:sSub>
                  </m:oMath>
                </a14:m>
                <a:r>
                  <a:rPr lang="en-US" altLang="zh-TW" sz="2800" b="1" kern="100" dirty="0">
                    <a:latin typeface="+mn-ea"/>
                    <a:cs typeface="Times New Roman" panose="02020603050405020304" pitchFamily="18" charset="0"/>
                  </a:rPr>
                  <a:t>-</a:t>
                </a:r>
                <a14:m>
                  <m:oMath xmlns:m="http://schemas.openxmlformats.org/officeDocument/2006/math">
                    <m:sSub>
                      <m:sSubPr>
                        <m:ctrlPr>
                          <a:rPr lang="zh-TW" altLang="zh-TW" sz="2800" b="1" i="1" kern="100">
                            <a:latin typeface="Cambria Math" panose="02040503050406030204" pitchFamily="18" charset="0"/>
                            <a:cs typeface="Times New Roman" panose="02020603050405020304" pitchFamily="18" charset="0"/>
                          </a:rPr>
                        </m:ctrlPr>
                      </m:sSubPr>
                      <m:e>
                        <m:r>
                          <a:rPr lang="en-US" altLang="zh-TW" sz="2800" b="1" kern="100">
                            <a:latin typeface="Cambria Math" panose="02040503050406030204" pitchFamily="18" charset="0"/>
                            <a:cs typeface="Times New Roman" panose="02020603050405020304" pitchFamily="18" charset="0"/>
                          </a:rPr>
                          <m:t>𝐩</m:t>
                        </m:r>
                      </m:e>
                      <m:sub>
                        <m:r>
                          <a:rPr lang="en-US" altLang="zh-TW" sz="2800" b="1" kern="100">
                            <a:latin typeface="Cambria Math" panose="02040503050406030204" pitchFamily="18" charset="0"/>
                            <a:cs typeface="Times New Roman" panose="02020603050405020304" pitchFamily="18" charset="0"/>
                          </a:rPr>
                          <m:t>𝟐</m:t>
                        </m:r>
                      </m:sub>
                    </m:sSub>
                  </m:oMath>
                </a14:m>
                <a:r>
                  <a:rPr lang="en-US" altLang="zh-TW" sz="2800" b="1" kern="100" dirty="0">
                    <a:latin typeface="+mn-ea"/>
                    <a:cs typeface="Times New Roman" panose="02020603050405020304" pitchFamily="18" charset="0"/>
                  </a:rPr>
                  <a:t>=</a:t>
                </a:r>
                <a:r>
                  <a:rPr lang="en-US" altLang="zh-TW" sz="2800" b="1" kern="100" dirty="0" smtClean="0">
                    <a:solidFill>
                      <a:srgbClr val="C00000"/>
                    </a:solidFill>
                    <a:latin typeface="+mn-ea"/>
                    <a:cs typeface="Times New Roman" panose="02020603050405020304" pitchFamily="18" charset="0"/>
                  </a:rPr>
                  <a:t>0.0077</a:t>
                </a:r>
                <a:r>
                  <a:rPr lang="zh-CN" altLang="zh-TW" sz="3000" b="1" kern="100" dirty="0">
                    <a:latin typeface="微軟正黑體" panose="020B0604030504040204" pitchFamily="34" charset="-120"/>
                    <a:ea typeface="微軟正黑體" panose="020B0604030504040204" pitchFamily="34" charset="-120"/>
                    <a:cs typeface="Times New Roman" panose="02020603050405020304" pitchFamily="18" charset="0"/>
                  </a:rPr>
                  <a:t>很小</a:t>
                </a:r>
                <a:r>
                  <a:rPr lang="en-US"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CN"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我們會以為服用</a:t>
                </a:r>
                <a:r>
                  <a:rPr lang="en-US"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aspirin</a:t>
                </a:r>
                <a:r>
                  <a:rPr lang="zh-CN"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與</a:t>
                </a:r>
                <a:r>
                  <a:rPr lang="en-US"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placebo</a:t>
                </a:r>
                <a:r>
                  <a:rPr lang="zh-CN"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得心肌梗塞比例差不多</a:t>
                </a:r>
                <a:endParaRPr lang="zh-TW"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Aft>
                    <a:spcPts val="0"/>
                  </a:spcAft>
                </a:pPr>
                <a:r>
                  <a:rPr lang="zh-CN"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但</a:t>
                </a:r>
                <a14:m>
                  <m:oMath xmlns:m="http://schemas.openxmlformats.org/officeDocument/2006/math">
                    <m:f>
                      <m:fPr>
                        <m:ctrlPr>
                          <a:rPr lang="zh-TW" altLang="zh-TW" sz="3000" b="1"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TW" altLang="zh-TW" sz="3000" b="1"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3000" b="1" i="0" kern="10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3000" b="1" i="0" kern="100">
                                <a:effectLst/>
                                <a:latin typeface="Cambria Math" panose="02040503050406030204" pitchFamily="18" charset="0"/>
                                <a:ea typeface="SimSun" panose="02010600030101010101" pitchFamily="2" charset="-122"/>
                                <a:cs typeface="Times New Roman" panose="02020603050405020304" pitchFamily="18" charset="0"/>
                              </a:rPr>
                              <m:t>𝟏</m:t>
                            </m:r>
                          </m:sub>
                        </m:sSub>
                      </m:num>
                      <m:den>
                        <m:sSub>
                          <m:sSubPr>
                            <m:ctrlPr>
                              <a:rPr lang="zh-TW" altLang="zh-TW" sz="3000" b="1"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3000" b="1" i="0" kern="10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3000" b="1" i="0" kern="100">
                                <a:effectLst/>
                                <a:latin typeface="Cambria Math" panose="02040503050406030204" pitchFamily="18" charset="0"/>
                                <a:ea typeface="SimSun" panose="02010600030101010101" pitchFamily="2" charset="-122"/>
                                <a:cs typeface="Times New Roman" panose="02020603050405020304" pitchFamily="18" charset="0"/>
                              </a:rPr>
                              <m:t>𝟐</m:t>
                            </m:r>
                          </m:sub>
                        </m:sSub>
                      </m:den>
                    </m:f>
                  </m:oMath>
                </a14:m>
                <a:r>
                  <a:rPr lang="en-US"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=1.82</a:t>
                </a:r>
                <a:r>
                  <a:rPr lang="zh-CN"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卻告訴我們服用</a:t>
                </a:r>
                <a:r>
                  <a:rPr lang="en-US"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placebo</a:t>
                </a:r>
                <a:r>
                  <a:rPr lang="zh-CN"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得心肌梗塞比例是服用</a:t>
                </a:r>
                <a:r>
                  <a:rPr lang="en-US"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aspirin</a:t>
                </a:r>
                <a:r>
                  <a:rPr lang="zh-CN"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的</a:t>
                </a:r>
                <a:r>
                  <a:rPr lang="en-US"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1.82</a:t>
                </a:r>
                <a:r>
                  <a:rPr lang="zh-CN"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倍</a:t>
                </a:r>
                <a:endParaRPr lang="zh-TW"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Aft>
                    <a:spcPts val="0"/>
                  </a:spcAft>
                </a:pPr>
                <a:r>
                  <a:rPr lang="zh-TW"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所以比較</a:t>
                </a:r>
                <a14:m>
                  <m:oMath xmlns:m="http://schemas.openxmlformats.org/officeDocument/2006/math">
                    <m:sSub>
                      <m:sSubPr>
                        <m:ctrlPr>
                          <a:rPr lang="zh-TW" altLang="zh-TW" sz="3000" b="1"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3000" b="1" i="0" kern="10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3000" b="1" i="0" kern="100">
                            <a:effectLst/>
                            <a:latin typeface="Cambria Math" panose="02040503050406030204" pitchFamily="18" charset="0"/>
                            <a:ea typeface="SimSun" panose="02010600030101010101" pitchFamily="2" charset="-122"/>
                            <a:cs typeface="Times New Roman" panose="02020603050405020304" pitchFamily="18" charset="0"/>
                          </a:rPr>
                          <m:t>𝟏</m:t>
                        </m:r>
                      </m:sub>
                    </m:sSub>
                  </m:oMath>
                </a14:m>
                <a:r>
                  <a:rPr lang="en-US"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14:m>
                  <m:oMath xmlns:m="http://schemas.openxmlformats.org/officeDocument/2006/math">
                    <m:sSub>
                      <m:sSubPr>
                        <m:ctrlPr>
                          <a:rPr lang="zh-TW" altLang="zh-TW" sz="3000" b="1"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3000" b="1" i="0" kern="10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3000" b="1" i="0" kern="100">
                            <a:effectLst/>
                            <a:latin typeface="Cambria Math" panose="02040503050406030204" pitchFamily="18" charset="0"/>
                            <a:ea typeface="SimSun" panose="02010600030101010101" pitchFamily="2" charset="-122"/>
                            <a:cs typeface="Times New Roman" panose="02020603050405020304" pitchFamily="18" charset="0"/>
                          </a:rPr>
                          <m:t>𝟐</m:t>
                        </m:r>
                      </m:sub>
                    </m:sSub>
                  </m:oMath>
                </a14:m>
                <a:r>
                  <a:rPr lang="zh-TW"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時</a:t>
                </a:r>
                <a:r>
                  <a:rPr lang="en-US"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不能只考慮差距</a:t>
                </a:r>
                <a14:m>
                  <m:oMath xmlns:m="http://schemas.openxmlformats.org/officeDocument/2006/math">
                    <m:sSub>
                      <m:sSubPr>
                        <m:ctrlPr>
                          <a:rPr lang="zh-TW" altLang="zh-TW" sz="3000" b="1"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3000" b="1" i="0" kern="10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3000" b="1" i="0" kern="100">
                            <a:effectLst/>
                            <a:latin typeface="Cambria Math" panose="02040503050406030204" pitchFamily="18" charset="0"/>
                            <a:ea typeface="SimSun" panose="02010600030101010101" pitchFamily="2" charset="-122"/>
                            <a:cs typeface="Times New Roman" panose="02020603050405020304" pitchFamily="18" charset="0"/>
                          </a:rPr>
                          <m:t>𝟏</m:t>
                        </m:r>
                      </m:sub>
                    </m:sSub>
                  </m:oMath>
                </a14:m>
                <a:r>
                  <a:rPr lang="en-US"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14:m>
                  <m:oMath xmlns:m="http://schemas.openxmlformats.org/officeDocument/2006/math">
                    <m:sSub>
                      <m:sSubPr>
                        <m:ctrlPr>
                          <a:rPr lang="zh-TW" altLang="zh-TW" sz="3000" b="1"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3000" b="1" i="0" kern="10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3000" b="1" i="0" kern="100">
                            <a:effectLst/>
                            <a:latin typeface="Cambria Math" panose="02040503050406030204" pitchFamily="18" charset="0"/>
                            <a:ea typeface="SimSun" panose="02010600030101010101" pitchFamily="2" charset="-122"/>
                            <a:cs typeface="Times New Roman" panose="02020603050405020304" pitchFamily="18" charset="0"/>
                          </a:rPr>
                          <m:t>𝟐</m:t>
                        </m:r>
                      </m:sub>
                    </m:sSub>
                  </m:oMath>
                </a14:m>
                <a:r>
                  <a:rPr lang="en-US"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也要考慮比率</a:t>
                </a:r>
                <a14:m>
                  <m:oMath xmlns:m="http://schemas.openxmlformats.org/officeDocument/2006/math">
                    <m:f>
                      <m:fPr>
                        <m:ctrlPr>
                          <a:rPr lang="zh-TW" altLang="zh-TW" sz="3000" b="1"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TW" altLang="zh-TW" sz="3000" b="1"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3000" b="1" i="0" kern="10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3000" b="1" i="0" kern="100">
                                <a:effectLst/>
                                <a:latin typeface="Cambria Math" panose="02040503050406030204" pitchFamily="18" charset="0"/>
                                <a:ea typeface="SimSun" panose="02010600030101010101" pitchFamily="2" charset="-122"/>
                                <a:cs typeface="Times New Roman" panose="02020603050405020304" pitchFamily="18" charset="0"/>
                              </a:rPr>
                              <m:t>𝟏</m:t>
                            </m:r>
                          </m:sub>
                        </m:sSub>
                      </m:num>
                      <m:den>
                        <m:sSub>
                          <m:sSubPr>
                            <m:ctrlPr>
                              <a:rPr lang="zh-TW" altLang="zh-TW" sz="3000" b="1"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3000" b="1" i="0" kern="10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3000" b="1" i="0" kern="100">
                                <a:effectLst/>
                                <a:latin typeface="Cambria Math" panose="02040503050406030204" pitchFamily="18" charset="0"/>
                                <a:ea typeface="SimSun" panose="02010600030101010101" pitchFamily="2" charset="-122"/>
                                <a:cs typeface="Times New Roman" panose="02020603050405020304" pitchFamily="18" charset="0"/>
                              </a:rPr>
                              <m:t>𝟐</m:t>
                            </m:r>
                          </m:sub>
                        </m:sSub>
                      </m:den>
                    </m:f>
                  </m:oMath>
                </a14:m>
                <a:endParaRPr lang="zh-TW" altLang="zh-TW" sz="3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mc:Choice>
        <mc:Fallback xmlns="">
          <p:sp>
            <p:nvSpPr>
              <p:cNvPr id="6" name="內容版面配置區 5"/>
              <p:cNvSpPr>
                <a:spLocks noGrp="1" noRot="1" noChangeAspect="1" noMove="1" noResize="1" noEditPoints="1" noAdjustHandles="1" noChangeArrowheads="1" noChangeShapeType="1" noTextEdit="1"/>
              </p:cNvSpPr>
              <p:nvPr>
                <p:ph idx="1"/>
              </p:nvPr>
            </p:nvSpPr>
            <p:spPr>
              <a:xfrm>
                <a:off x="457200" y="1600200"/>
                <a:ext cx="8229600" cy="4709120"/>
              </a:xfrm>
              <a:blipFill rotWithShape="0">
                <a:blip r:embed="rId3"/>
                <a:stretch>
                  <a:fillRect l="-1111" t="-1684" r="-170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34545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B050"/>
                </a:solidFill>
                <a:latin typeface="微軟正黑體" panose="020B0604030504040204" pitchFamily="34" charset="-120"/>
                <a:ea typeface="微軟正黑體" panose="020B0604030504040204" pitchFamily="34" charset="-120"/>
              </a:rPr>
              <a:t>相對風險的信賴區間</a:t>
            </a:r>
            <a:endParaRPr lang="zh-TW" altLang="en-US" b="1" dirty="0">
              <a:solidFill>
                <a:srgbClr val="00B050"/>
              </a:solidFill>
              <a:latin typeface="微軟正黑體" panose="020B0604030504040204" pitchFamily="34" charset="-120"/>
              <a:ea typeface="微軟正黑體" panose="020B0604030504040204" pitchFamily="34" charset="-12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en-US" altLang="zh-TW" sz="2800"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log(</a:t>
                </a:r>
                <a14:m>
                  <m:oMath xmlns:m="http://schemas.openxmlformats.org/officeDocument/2006/math">
                    <m:f>
                      <m:fPr>
                        <m:ctrlPr>
                          <a:rPr lang="zh-TW" altLang="zh-TW" sz="2800" b="1" i="1">
                            <a:solidFill>
                              <a:srgbClr val="C00000"/>
                            </a:solidFill>
                            <a:latin typeface="Cambria Math" panose="02040503050406030204" pitchFamily="18" charset="0"/>
                            <a:ea typeface="Cambria Math" panose="02040503050406030204" pitchFamily="18" charset="0"/>
                          </a:rPr>
                        </m:ctrlPr>
                      </m:fPr>
                      <m:num>
                        <m:sSub>
                          <m:sSubPr>
                            <m:ctrlPr>
                              <a:rPr lang="zh-TW" altLang="zh-TW" sz="2800" b="1" i="1">
                                <a:solidFill>
                                  <a:srgbClr val="C00000"/>
                                </a:solidFill>
                                <a:effectLst/>
                                <a:latin typeface="Cambria Math" panose="02040503050406030204" pitchFamily="18" charset="0"/>
                                <a:ea typeface="Cambria Math" panose="02040503050406030204" pitchFamily="18" charset="0"/>
                              </a:rPr>
                            </m:ctrlPr>
                          </m:sSubPr>
                          <m:e>
                            <m:r>
                              <a:rPr lang="en-US" altLang="zh-TW" sz="2800"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800"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𝟏</m:t>
                            </m:r>
                          </m:sub>
                        </m:sSub>
                      </m:num>
                      <m:den>
                        <m:sSub>
                          <m:sSubPr>
                            <m:ctrlPr>
                              <a:rPr lang="zh-TW" altLang="zh-TW" sz="2800" b="1" i="1">
                                <a:solidFill>
                                  <a:srgbClr val="C00000"/>
                                </a:solidFill>
                                <a:effectLst/>
                                <a:latin typeface="Cambria Math" panose="02040503050406030204" pitchFamily="18" charset="0"/>
                                <a:ea typeface="Cambria Math" panose="02040503050406030204" pitchFamily="18" charset="0"/>
                              </a:rPr>
                            </m:ctrlPr>
                          </m:sSubPr>
                          <m:e>
                            <m:r>
                              <a:rPr lang="en-US" altLang="zh-TW" sz="2800"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800"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𝟐</m:t>
                            </m:r>
                          </m:sub>
                        </m:sSub>
                      </m:den>
                    </m:f>
                  </m:oMath>
                </a14:m>
                <a:r>
                  <a:rPr lang="en-US" altLang="zh-TW" sz="2800"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的大樣本的近似的</a:t>
                </a:r>
                <a:r>
                  <a:rPr lang="en-US" altLang="zh-TW" sz="2800" b="1" dirty="0"/>
                  <a:t>100(1-</a:t>
                </a:r>
                <a:r>
                  <a:rPr lang="el-GR" altLang="zh-TW" sz="2800" b="1" dirty="0">
                    <a:latin typeface="微軟正黑體" panose="020B0604030504040204" pitchFamily="34" charset="-120"/>
                  </a:rPr>
                  <a:t>α</a:t>
                </a:r>
                <a:r>
                  <a:rPr lang="en-US" altLang="zh-TW" sz="2800" b="1" dirty="0" smtClean="0">
                    <a:latin typeface="微軟正黑體" panose="020B0604030504040204" pitchFamily="34" charset="-120"/>
                  </a:rPr>
                  <a:t>)%</a:t>
                </a:r>
                <a:r>
                  <a:rPr lang="zh-TW" altLang="en-US" sz="2800" b="1" dirty="0" smtClean="0">
                    <a:solidFill>
                      <a:srgbClr val="C00000"/>
                    </a:solidFill>
                    <a:latin typeface="+mn-ea"/>
                    <a:cs typeface="Times New Roman" panose="02020603050405020304" pitchFamily="18" charset="0"/>
                  </a:rPr>
                  <a:t>信賴</a:t>
                </a:r>
                <a:r>
                  <a:rPr lang="zh-TW" altLang="en-US" sz="2800" b="1" dirty="0">
                    <a:solidFill>
                      <a:srgbClr val="C00000"/>
                    </a:solidFill>
                    <a:latin typeface="+mn-ea"/>
                    <a:cs typeface="Times New Roman" panose="02020603050405020304" pitchFamily="18" charset="0"/>
                  </a:rPr>
                  <a:t>區間</a:t>
                </a:r>
                <a:r>
                  <a:rPr lang="zh-TW" altLang="en-US" sz="2800" b="1" dirty="0">
                    <a:latin typeface="+mn-ea"/>
                    <a:cs typeface="Times New Roman" panose="02020603050405020304" pitchFamily="18" charset="0"/>
                  </a:rPr>
                  <a:t>為</a:t>
                </a:r>
                <a:endParaRPr lang="en-US" altLang="zh-TW" sz="2800" b="1" dirty="0">
                  <a:latin typeface="+mn-ea"/>
                  <a:cs typeface="Times New Roman" panose="02020603050405020304" pitchFamily="18" charset="0"/>
                </a:endParaRPr>
              </a:p>
              <a:p>
                <a:pPr marL="0" indent="0">
                  <a:buNone/>
                </a:pPr>
                <a:r>
                  <a:rPr lang="zh-TW" altLang="en-US" sz="2800" b="1"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800" b="1" dirty="0" smtClean="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800" b="1" dirty="0">
                    <a:effectLst/>
                    <a:latin typeface="微軟正黑體" panose="020B0604030504040204" pitchFamily="34" charset="-120"/>
                    <a:ea typeface="微軟正黑體" panose="020B0604030504040204" pitchFamily="34" charset="-120"/>
                    <a:cs typeface="Times New Roman" panose="02020603050405020304" pitchFamily="18" charset="0"/>
                  </a:rPr>
                  <a:t>log</a:t>
                </a:r>
                <a14:m>
                  <m:oMath xmlns:m="http://schemas.openxmlformats.org/officeDocument/2006/math">
                    <m:d>
                      <m:dPr>
                        <m:ctrlPr>
                          <a:rPr lang="zh-TW" altLang="zh-TW" sz="2800" b="1" i="1">
                            <a:effectLst/>
                            <a:latin typeface="Cambria Math" panose="02040503050406030204" pitchFamily="18" charset="0"/>
                            <a:ea typeface="Cambria Math" panose="02040503050406030204" pitchFamily="18" charset="0"/>
                          </a:rPr>
                        </m:ctrlPr>
                      </m:dPr>
                      <m:e>
                        <m:f>
                          <m:fPr>
                            <m:ctrlPr>
                              <a:rPr lang="zh-TW" altLang="zh-TW" sz="2800" b="1" i="1">
                                <a:effectLst/>
                                <a:latin typeface="Cambria Math" panose="02040503050406030204" pitchFamily="18" charset="0"/>
                                <a:ea typeface="Cambria Math" panose="02040503050406030204" pitchFamily="18" charset="0"/>
                              </a:rPr>
                            </m:ctrlPr>
                          </m:fPr>
                          <m:num>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m:t>
                                </m:r>
                              </m:sub>
                            </m:sSub>
                          </m:num>
                          <m:den>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𝟐</m:t>
                                </m:r>
                              </m:sub>
                            </m:sSub>
                          </m:den>
                        </m:f>
                      </m:e>
                    </m:d>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𝐳</m:t>
                        </m:r>
                      </m:e>
                      <m:sub>
                        <m:f>
                          <m:fPr>
                            <m:ctrlPr>
                              <a:rPr lang="zh-TW" altLang="zh-TW" sz="2800" b="1" i="1">
                                <a:effectLst/>
                                <a:latin typeface="Cambria Math" panose="02040503050406030204" pitchFamily="18" charset="0"/>
                                <a:ea typeface="Cambria Math" panose="02040503050406030204" pitchFamily="18" charset="0"/>
                              </a:rPr>
                            </m:ctrlPr>
                          </m:fPr>
                          <m:num>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𝛂</m:t>
                            </m:r>
                          </m:num>
                          <m:den>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𝟐</m:t>
                            </m:r>
                          </m:den>
                        </m:f>
                      </m:sub>
                    </m:sSub>
                  </m:oMath>
                </a14:m>
                <a:r>
                  <a:rPr lang="en-US" altLang="zh-TW" sz="2800" b="1" dirty="0">
                    <a:effectLst/>
                    <a:latin typeface="微軟正黑體" panose="020B0604030504040204" pitchFamily="34" charset="-120"/>
                    <a:ea typeface="微軟正黑體" panose="020B0604030504040204" pitchFamily="34" charset="-120"/>
                    <a:cs typeface="Times New Roman" panose="02020603050405020304" pitchFamily="18" charset="0"/>
                  </a:rPr>
                  <a:t> </a:t>
                </a:r>
                <a14:m>
                  <m:oMath xmlns:m="http://schemas.openxmlformats.org/officeDocument/2006/math">
                    <m:rad>
                      <m:radPr>
                        <m:degHide m:val="on"/>
                        <m:ctrlPr>
                          <a:rPr lang="zh-TW" altLang="zh-TW" sz="2800" b="1" i="1">
                            <a:effectLst/>
                            <a:latin typeface="Cambria Math" panose="02040503050406030204" pitchFamily="18" charset="0"/>
                            <a:ea typeface="Cambria Math" panose="02040503050406030204" pitchFamily="18" charset="0"/>
                          </a:rPr>
                        </m:ctrlPr>
                      </m:radPr>
                      <m:deg/>
                      <m:e>
                        <m:f>
                          <m:fPr>
                            <m:ctrlPr>
                              <a:rPr lang="zh-TW" altLang="zh-TW" sz="2800" b="1" i="1">
                                <a:effectLst/>
                                <a:latin typeface="Cambria Math" panose="02040503050406030204" pitchFamily="18" charset="0"/>
                                <a:ea typeface="Cambria Math" panose="02040503050406030204" pitchFamily="18" charset="0"/>
                              </a:rPr>
                            </m:ctrlPr>
                          </m:fPr>
                          <m:num>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m:t>
                            </m:r>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m:t>
                                </m:r>
                              </m:sub>
                            </m:sSub>
                          </m:num>
                          <m:den>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m:t>
                                </m:r>
                              </m:sub>
                            </m:sSub>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m:t>
                                </m:r>
                              </m:sub>
                            </m:sSub>
                          </m:den>
                        </m:f>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m:t>
                        </m:r>
                        <m:f>
                          <m:fPr>
                            <m:ctrlPr>
                              <a:rPr lang="zh-TW" altLang="zh-TW" sz="2800" b="1" i="1">
                                <a:effectLst/>
                                <a:latin typeface="Cambria Math" panose="02040503050406030204" pitchFamily="18" charset="0"/>
                                <a:ea typeface="Cambria Math" panose="02040503050406030204" pitchFamily="18" charset="0"/>
                              </a:rPr>
                            </m:ctrlPr>
                          </m:fPr>
                          <m:num>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m:t>
                            </m:r>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𝟐</m:t>
                                </m:r>
                              </m:sub>
                            </m:sSub>
                          </m:num>
                          <m:den>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𝟐</m:t>
                                </m:r>
                              </m:sub>
                            </m:sSub>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𝟐</m:t>
                                </m:r>
                              </m:sub>
                            </m:sSub>
                          </m:den>
                        </m:f>
                      </m:e>
                    </m:rad>
                  </m:oMath>
                </a14:m>
                <a:endParaRPr lang="en-US" altLang="zh-TW" sz="2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Aft>
                    <a:spcPts val="0"/>
                  </a:spcAft>
                </a:pPr>
                <a:r>
                  <a:rPr lang="en-US" altLang="zh-TW" sz="2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左</a:t>
                </a:r>
                <a:r>
                  <a:rPr lang="en-US" altLang="zh-TW" sz="2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右</a:t>
                </a:r>
                <a:r>
                  <a:rPr lang="en-US" altLang="zh-TW" sz="2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p>
              <a:p>
                <a:pPr algn="just"/>
                <a14:m>
                  <m:oMath xmlns:m="http://schemas.openxmlformats.org/officeDocument/2006/math">
                    <m:f>
                      <m:fPr>
                        <m:ctrlPr>
                          <a:rPr lang="zh-TW" altLang="zh-TW" sz="2800" b="1" i="1" smtClean="0">
                            <a:solidFill>
                              <a:srgbClr val="C00000"/>
                            </a:solidFill>
                            <a:latin typeface="Cambria Math" panose="02040503050406030204" pitchFamily="18" charset="0"/>
                            <a:ea typeface="Cambria Math" panose="02040503050406030204" pitchFamily="18" charset="0"/>
                          </a:rPr>
                        </m:ctrlPr>
                      </m:fPr>
                      <m:num>
                        <m:sSub>
                          <m:sSubPr>
                            <m:ctrlPr>
                              <a:rPr lang="zh-TW" altLang="zh-TW" sz="2800" b="1" i="1">
                                <a:solidFill>
                                  <a:srgbClr val="C00000"/>
                                </a:solidFill>
                                <a:latin typeface="Cambria Math" panose="02040503050406030204" pitchFamily="18" charset="0"/>
                                <a:ea typeface="Cambria Math" panose="02040503050406030204" pitchFamily="18" charset="0"/>
                              </a:rPr>
                            </m:ctrlPr>
                          </m:sSubPr>
                          <m:e>
                            <m:r>
                              <a:rPr lang="en-US" altLang="zh-TW" sz="2800" b="1">
                                <a:solidFill>
                                  <a:srgbClr val="C00000"/>
                                </a:solidFill>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800" b="1">
                                <a:solidFill>
                                  <a:srgbClr val="C00000"/>
                                </a:solidFill>
                                <a:latin typeface="Cambria Math" panose="02040503050406030204" pitchFamily="18" charset="0"/>
                                <a:ea typeface="SimSun" panose="02010600030101010101" pitchFamily="2" charset="-122"/>
                                <a:cs typeface="Times New Roman" panose="02020603050405020304" pitchFamily="18" charset="0"/>
                              </a:rPr>
                              <m:t>𝟏</m:t>
                            </m:r>
                          </m:sub>
                        </m:sSub>
                      </m:num>
                      <m:den>
                        <m:sSub>
                          <m:sSubPr>
                            <m:ctrlPr>
                              <a:rPr lang="zh-TW" altLang="zh-TW" sz="2800" b="1" i="1">
                                <a:solidFill>
                                  <a:srgbClr val="C00000"/>
                                </a:solidFill>
                                <a:latin typeface="Cambria Math" panose="02040503050406030204" pitchFamily="18" charset="0"/>
                                <a:ea typeface="Cambria Math" panose="02040503050406030204" pitchFamily="18" charset="0"/>
                              </a:rPr>
                            </m:ctrlPr>
                          </m:sSubPr>
                          <m:e>
                            <m:r>
                              <a:rPr lang="en-US" altLang="zh-TW" sz="2800" b="1">
                                <a:solidFill>
                                  <a:srgbClr val="C00000"/>
                                </a:solidFill>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800" b="1">
                                <a:solidFill>
                                  <a:srgbClr val="C00000"/>
                                </a:solidFill>
                                <a:latin typeface="Cambria Math" panose="02040503050406030204" pitchFamily="18" charset="0"/>
                                <a:ea typeface="SimSun" panose="02010600030101010101" pitchFamily="2" charset="-122"/>
                                <a:cs typeface="Times New Roman" panose="02020603050405020304" pitchFamily="18" charset="0"/>
                              </a:rPr>
                              <m:t>𝟐</m:t>
                            </m:r>
                          </m:sub>
                        </m:sSub>
                      </m:den>
                    </m:f>
                  </m:oMath>
                </a14:m>
                <a:r>
                  <a:rPr lang="zh-TW" altLang="en-US" sz="2800" b="1" kern="100" dirty="0" smtClean="0">
                    <a:latin typeface="微軟正黑體" panose="020B0604030504040204" pitchFamily="34" charset="-120"/>
                    <a:cs typeface="Times New Roman" panose="02020603050405020304" pitchFamily="18" charset="0"/>
                  </a:rPr>
                  <a:t>的</a:t>
                </a:r>
                <a:r>
                  <a:rPr lang="zh-TW" altLang="en-US" sz="2800" b="1" kern="100" dirty="0">
                    <a:latin typeface="微軟正黑體" panose="020B0604030504040204" pitchFamily="34" charset="-120"/>
                    <a:cs typeface="Times New Roman" panose="02020603050405020304" pitchFamily="18" charset="0"/>
                  </a:rPr>
                  <a:t>大樣本的近似的</a:t>
                </a:r>
                <a:r>
                  <a:rPr lang="en-US" altLang="zh-TW" sz="2800" b="1" dirty="0"/>
                  <a:t>100(1-</a:t>
                </a:r>
                <a:r>
                  <a:rPr lang="el-GR" altLang="zh-TW" sz="2800" b="1" dirty="0">
                    <a:latin typeface="微軟正黑體" panose="020B0604030504040204" pitchFamily="34" charset="-120"/>
                  </a:rPr>
                  <a:t>α</a:t>
                </a:r>
                <a:r>
                  <a:rPr lang="en-US" altLang="zh-TW" sz="2800" b="1" dirty="0">
                    <a:latin typeface="微軟正黑體" panose="020B0604030504040204" pitchFamily="34" charset="-120"/>
                  </a:rPr>
                  <a:t>)%</a:t>
                </a:r>
                <a:r>
                  <a:rPr lang="zh-TW" altLang="en-US" sz="2800" b="1" dirty="0">
                    <a:solidFill>
                      <a:srgbClr val="C00000"/>
                    </a:solidFill>
                    <a:latin typeface="+mn-ea"/>
                    <a:cs typeface="Times New Roman" panose="02020603050405020304" pitchFamily="18" charset="0"/>
                  </a:rPr>
                  <a:t>信賴區間</a:t>
                </a:r>
                <a:r>
                  <a:rPr lang="zh-TW" altLang="en-US" sz="2800" b="1" dirty="0" smtClean="0">
                    <a:latin typeface="+mn-ea"/>
                    <a:cs typeface="Times New Roman" panose="02020603050405020304" pitchFamily="18" charset="0"/>
                  </a:rPr>
                  <a:t>為</a:t>
                </a:r>
                <a:endParaRPr lang="en-US" altLang="zh-TW" sz="2800" b="1" dirty="0" smtClean="0">
                  <a:latin typeface="+mn-ea"/>
                  <a:cs typeface="Times New Roman" panose="02020603050405020304" pitchFamily="18" charset="0"/>
                </a:endParaRPr>
              </a:p>
              <a:p>
                <a:pPr algn="just"/>
                <a:r>
                  <a:rPr lang="en-US" altLang="zh-TW" sz="2800" b="1" dirty="0" smtClean="0">
                    <a:latin typeface="+mn-ea"/>
                    <a:cs typeface="Times New Roman" panose="02020603050405020304" pitchFamily="18" charset="0"/>
                  </a:rPr>
                  <a:t>[</a:t>
                </a:r>
                <a14:m>
                  <m:oMath xmlns:m="http://schemas.openxmlformats.org/officeDocument/2006/math">
                    <m:sSup>
                      <m:sSupPr>
                        <m:ctrlPr>
                          <a:rPr lang="en-US" altLang="zh-TW" sz="2800" b="1" i="1" smtClean="0">
                            <a:latin typeface="Cambria Math" panose="02040503050406030204" pitchFamily="18" charset="0"/>
                            <a:cs typeface="Times New Roman" panose="02020603050405020304" pitchFamily="18" charset="0"/>
                          </a:rPr>
                        </m:ctrlPr>
                      </m:sSupPr>
                      <m:e>
                        <m:r>
                          <a:rPr lang="en-US" altLang="zh-TW" sz="2800" b="1" i="1" smtClean="0">
                            <a:latin typeface="Cambria Math" panose="02040503050406030204" pitchFamily="18" charset="0"/>
                            <a:cs typeface="Times New Roman" panose="02020603050405020304" pitchFamily="18" charset="0"/>
                          </a:rPr>
                          <m:t>𝒆</m:t>
                        </m:r>
                      </m:e>
                      <m:sup>
                        <m:r>
                          <a:rPr lang="zh-TW" altLang="en-US" sz="2800" b="1" i="1">
                            <a:latin typeface="Cambria Math" panose="02040503050406030204" pitchFamily="18" charset="0"/>
                            <a:cs typeface="Times New Roman" panose="02020603050405020304" pitchFamily="18" charset="0"/>
                          </a:rPr>
                          <m:t>左</m:t>
                        </m:r>
                      </m:sup>
                    </m:sSup>
                  </m:oMath>
                </a14:m>
                <a:r>
                  <a:rPr lang="en-US" altLang="zh-TW" sz="2800" b="1" i="1" dirty="0" smtClean="0">
                    <a:latin typeface="微軟正黑體" panose="020B0604030504040204" pitchFamily="34" charset="-120"/>
                    <a:ea typeface="微軟正黑體" panose="020B0604030504040204" pitchFamily="34" charset="-120"/>
                    <a:cs typeface="Times New Roman" panose="02020603050405020304" pitchFamily="18" charset="0"/>
                  </a:rPr>
                  <a:t>, </a:t>
                </a:r>
                <a14:m>
                  <m:oMath xmlns:m="http://schemas.openxmlformats.org/officeDocument/2006/math">
                    <m:sSup>
                      <m:sSupPr>
                        <m:ctrlPr>
                          <a:rPr lang="en-US" altLang="zh-TW" sz="2800" b="1" i="1">
                            <a:latin typeface="Cambria Math" panose="02040503050406030204" pitchFamily="18" charset="0"/>
                            <a:cs typeface="Times New Roman" panose="02020603050405020304" pitchFamily="18" charset="0"/>
                          </a:rPr>
                        </m:ctrlPr>
                      </m:sSupPr>
                      <m:e>
                        <m:r>
                          <a:rPr lang="en-US" altLang="zh-TW" sz="2800" b="1" i="1">
                            <a:latin typeface="Cambria Math" panose="02040503050406030204" pitchFamily="18" charset="0"/>
                            <a:cs typeface="Times New Roman" panose="02020603050405020304" pitchFamily="18" charset="0"/>
                          </a:rPr>
                          <m:t>𝒆</m:t>
                        </m:r>
                      </m:e>
                      <m:sup>
                        <m:r>
                          <a:rPr lang="zh-TW" altLang="en-US" sz="2800" b="1" i="1">
                            <a:latin typeface="Cambria Math" panose="02040503050406030204" pitchFamily="18" charset="0"/>
                            <a:cs typeface="Times New Roman" panose="02020603050405020304" pitchFamily="18" charset="0"/>
                          </a:rPr>
                          <m:t>右</m:t>
                        </m:r>
                      </m:sup>
                    </m:sSup>
                  </m:oMath>
                </a14:m>
                <a:r>
                  <a:rPr lang="en-US" altLang="zh-TW" sz="2800" b="1" dirty="0" smtClean="0">
                    <a:latin typeface="+mn-ea"/>
                    <a:cs typeface="Times New Roman" panose="02020603050405020304" pitchFamily="18" charset="0"/>
                  </a:rPr>
                  <a:t>]</a:t>
                </a:r>
                <a:endParaRPr lang="en-US" altLang="zh-TW" sz="2800" b="1" dirty="0">
                  <a:latin typeface="+mn-ea"/>
                  <a:cs typeface="Times New Roman" panose="02020603050405020304" pitchFamily="18" charset="0"/>
                </a:endParaRPr>
              </a:p>
              <a:p>
                <a:pPr algn="just">
                  <a:spcAft>
                    <a:spcPts val="0"/>
                  </a:spcAft>
                </a:pPr>
                <a:endPar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endParaRPr lang="zh-TW" altLang="en-US" sz="2800" b="1" dirty="0">
                  <a:latin typeface="微軟正黑體" panose="020B0604030504040204" pitchFamily="34" charset="-120"/>
                  <a:ea typeface="微軟正黑體" panose="020B0604030504040204" pitchFamily="34" charset="-12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963" t="-625"/>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FC0E694E-7E5C-4C16-BC06-A8A0688A6A11}" type="slidenum">
              <a:rPr lang="zh-TW" altLang="en-US" smtClean="0"/>
              <a:t>11</a:t>
            </a:fld>
            <a:endParaRPr lang="zh-TW" altLang="en-US"/>
          </a:p>
        </p:txBody>
      </p:sp>
    </p:spTree>
    <p:extLst>
      <p:ext uri="{BB962C8B-B14F-4D97-AF65-F5344CB8AC3E}">
        <p14:creationId xmlns:p14="http://schemas.microsoft.com/office/powerpoint/2010/main" val="142385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00B050"/>
                </a:solidFill>
              </a:rPr>
              <a:t>相對風險</a:t>
            </a:r>
            <a:r>
              <a:rPr lang="zh-TW" altLang="en-US" b="1" dirty="0">
                <a:solidFill>
                  <a:srgbClr val="00B050"/>
                </a:solidFill>
                <a:latin typeface="微軟正黑體" panose="020B0604030504040204" pitchFamily="34" charset="-120"/>
              </a:rPr>
              <a:t>的信賴區間</a:t>
            </a:r>
            <a:r>
              <a:rPr lang="zh-TW" altLang="en-US" b="1" dirty="0" smtClean="0">
                <a:solidFill>
                  <a:srgbClr val="00B050"/>
                </a:solidFill>
              </a:rPr>
              <a:t>範例</a:t>
            </a:r>
            <a:endParaRPr lang="zh-TW" altLang="en-US" dirty="0"/>
          </a:p>
        </p:txBody>
      </p:sp>
      <p:sp>
        <p:nvSpPr>
          <p:cNvPr id="4" name="投影片編號版面配置區 3"/>
          <p:cNvSpPr>
            <a:spLocks noGrp="1"/>
          </p:cNvSpPr>
          <p:nvPr>
            <p:ph type="sldNum" sz="quarter" idx="12"/>
          </p:nvPr>
        </p:nvSpPr>
        <p:spPr/>
        <p:txBody>
          <a:bodyPr/>
          <a:lstStyle/>
          <a:p>
            <a:fld id="{FC0E694E-7E5C-4C16-BC06-A8A0688A6A11}" type="slidenum">
              <a:rPr lang="zh-TW" altLang="en-US" smtClean="0"/>
              <a:t>12</a:t>
            </a:fld>
            <a:endParaRPr lang="zh-TW" altLang="en-US"/>
          </a:p>
        </p:txBody>
      </p:sp>
      <mc:AlternateContent xmlns:mc="http://schemas.openxmlformats.org/markup-compatibility/2006" xmlns:a14="http://schemas.microsoft.com/office/drawing/2010/main">
        <mc:Choice Requires="a14">
          <p:sp>
            <p:nvSpPr>
              <p:cNvPr id="6" name="內容版面配置區 5"/>
              <p:cNvSpPr>
                <a:spLocks noGrp="1"/>
              </p:cNvSpPr>
              <p:nvPr>
                <p:ph idx="1"/>
              </p:nvPr>
            </p:nvSpPr>
            <p:spPr>
              <a:xfrm>
                <a:off x="457200" y="1600200"/>
                <a:ext cx="8229600" cy="4709120"/>
              </a:xfrm>
            </p:spPr>
            <p:txBody>
              <a:bodyPr>
                <a:normAutofit/>
              </a:bodyPr>
              <a:lstStyle/>
              <a:p>
                <a:pPr>
                  <a:lnSpc>
                    <a:spcPct val="110000"/>
                  </a:lnSpc>
                  <a:spcBef>
                    <a:spcPts val="0"/>
                  </a:spcBef>
                </a:pPr>
                <a:endParaRPr lang="en-US" altLang="zh-TW" sz="2800" b="1" dirty="0" smtClean="0"/>
              </a:p>
              <a:p>
                <a:endParaRPr lang="en-US" altLang="zh-TW" sz="2800" b="1" dirty="0" smtClean="0"/>
              </a:p>
              <a:p>
                <a:endParaRPr lang="en-US" altLang="zh-TW" sz="2800" b="1" dirty="0"/>
              </a:p>
              <a:p>
                <a:pPr marL="0" indent="0">
                  <a:buNone/>
                </a:pPr>
                <a:endParaRPr lang="en-US" altLang="zh-TW" sz="2800" b="1" dirty="0"/>
              </a:p>
              <a:p>
                <a:pPr algn="just">
                  <a:spcAft>
                    <a:spcPts val="0"/>
                  </a:spcAft>
                </a:pPr>
                <a14:m>
                  <m:oMath xmlns:m="http://schemas.openxmlformats.org/officeDocument/2006/math">
                    <m:sSub>
                      <m:sSubPr>
                        <m:ctrlPr>
                          <a:rPr lang="zh-TW" altLang="zh-TW" sz="2800" b="1" i="1" kern="100">
                            <a:latin typeface="Cambria Math" panose="02040503050406030204" pitchFamily="18" charset="0"/>
                            <a:cs typeface="Times New Roman" panose="02020603050405020304" pitchFamily="18" charset="0"/>
                          </a:rPr>
                        </m:ctrlPr>
                      </m:sSubPr>
                      <m:e>
                        <m:r>
                          <a:rPr lang="en-US" altLang="zh-TW" sz="2800" b="1" i="0" kern="100">
                            <a:effectLst/>
                            <a:latin typeface="Cambria Math" panose="02040503050406030204" pitchFamily="18" charset="0"/>
                            <a:cs typeface="Times New Roman" panose="02020603050405020304" pitchFamily="18" charset="0"/>
                          </a:rPr>
                          <m:t>𝐧</m:t>
                        </m:r>
                      </m:e>
                      <m:sub>
                        <m:r>
                          <a:rPr lang="en-US" altLang="zh-TW" sz="2800" b="1" i="0" kern="100">
                            <a:effectLst/>
                            <a:latin typeface="Cambria Math" panose="02040503050406030204" pitchFamily="18" charset="0"/>
                            <a:cs typeface="Times New Roman" panose="02020603050405020304" pitchFamily="18" charset="0"/>
                          </a:rPr>
                          <m:t>𝟏</m:t>
                        </m:r>
                      </m:sub>
                    </m:sSub>
                  </m:oMath>
                </a14:m>
                <a:r>
                  <a:rPr lang="en-US" altLang="zh-TW" sz="2800" b="1" kern="100" dirty="0">
                    <a:effectLst/>
                    <a:latin typeface="+mn-ea"/>
                    <a:cs typeface="Times New Roman" panose="02020603050405020304" pitchFamily="18" charset="0"/>
                  </a:rPr>
                  <a:t>=</a:t>
                </a:r>
                <a:r>
                  <a:rPr lang="en-US" altLang="zh-TW" sz="2800" b="1" kern="100" dirty="0" smtClean="0">
                    <a:effectLst/>
                    <a:latin typeface="+mn-ea"/>
                    <a:cs typeface="Times New Roman" panose="02020603050405020304" pitchFamily="18" charset="0"/>
                  </a:rPr>
                  <a:t>11034, </a:t>
                </a:r>
                <a14:m>
                  <m:oMath xmlns:m="http://schemas.openxmlformats.org/officeDocument/2006/math">
                    <m:sSub>
                      <m:sSubPr>
                        <m:ctrlPr>
                          <a:rPr lang="zh-TW" altLang="zh-TW" sz="2800" b="1" i="1" kern="100">
                            <a:effectLst/>
                            <a:latin typeface="Cambria Math" panose="02040503050406030204" pitchFamily="18" charset="0"/>
                            <a:cs typeface="Times New Roman" panose="02020603050405020304" pitchFamily="18" charset="0"/>
                          </a:rPr>
                        </m:ctrlPr>
                      </m:sSubPr>
                      <m:e>
                        <m:r>
                          <a:rPr lang="en-US" altLang="zh-TW" sz="2800" b="1" i="0" kern="100">
                            <a:effectLst/>
                            <a:latin typeface="Cambria Math" panose="02040503050406030204" pitchFamily="18" charset="0"/>
                            <a:cs typeface="Times New Roman" panose="02020603050405020304" pitchFamily="18" charset="0"/>
                          </a:rPr>
                          <m:t>𝐧</m:t>
                        </m:r>
                      </m:e>
                      <m:sub>
                        <m:r>
                          <a:rPr lang="en-US" altLang="zh-TW" sz="2800" b="1" i="0" kern="100">
                            <a:effectLst/>
                            <a:latin typeface="Cambria Math" panose="02040503050406030204" pitchFamily="18" charset="0"/>
                            <a:cs typeface="Times New Roman" panose="02020603050405020304" pitchFamily="18" charset="0"/>
                          </a:rPr>
                          <m:t>𝟐</m:t>
                        </m:r>
                      </m:sub>
                    </m:sSub>
                  </m:oMath>
                </a14:m>
                <a:r>
                  <a:rPr lang="en-US" altLang="zh-TW" sz="2800" b="1" kern="100" dirty="0">
                    <a:effectLst/>
                    <a:latin typeface="+mn-ea"/>
                    <a:cs typeface="Times New Roman" panose="02020603050405020304" pitchFamily="18" charset="0"/>
                  </a:rPr>
                  <a:t>=</a:t>
                </a:r>
                <a:r>
                  <a:rPr lang="en-US" altLang="zh-TW" sz="2800" b="1" kern="100" dirty="0" smtClean="0">
                    <a:effectLst/>
                    <a:latin typeface="+mn-ea"/>
                    <a:cs typeface="Times New Roman" panose="02020603050405020304" pitchFamily="18" charset="0"/>
                  </a:rPr>
                  <a:t>11037,</a:t>
                </a:r>
                <a14:m>
                  <m:oMath xmlns:m="http://schemas.openxmlformats.org/officeDocument/2006/math">
                    <m:sSub>
                      <m:sSubPr>
                        <m:ctrlPr>
                          <a:rPr lang="zh-TW" altLang="zh-TW" sz="2800" b="1" i="1" kern="100">
                            <a:effectLst/>
                            <a:latin typeface="Cambria Math" panose="02040503050406030204" pitchFamily="18" charset="0"/>
                            <a:cs typeface="Times New Roman" panose="02020603050405020304" pitchFamily="18" charset="0"/>
                          </a:rPr>
                        </m:ctrlPr>
                      </m:sSubPr>
                      <m:e>
                        <m:r>
                          <a:rPr lang="en-US" altLang="zh-TW" sz="2800" b="1" i="0" kern="100">
                            <a:effectLst/>
                            <a:latin typeface="Cambria Math" panose="02040503050406030204" pitchFamily="18" charset="0"/>
                            <a:cs typeface="Times New Roman" panose="02020603050405020304" pitchFamily="18" charset="0"/>
                          </a:rPr>
                          <m:t>𝐩</m:t>
                        </m:r>
                      </m:e>
                      <m:sub>
                        <m:r>
                          <a:rPr lang="en-US" altLang="zh-TW" sz="2800" b="1" i="0" kern="100">
                            <a:effectLst/>
                            <a:latin typeface="Cambria Math" panose="02040503050406030204" pitchFamily="18" charset="0"/>
                            <a:cs typeface="Times New Roman" panose="02020603050405020304" pitchFamily="18" charset="0"/>
                          </a:rPr>
                          <m:t>𝟏</m:t>
                        </m:r>
                      </m:sub>
                    </m:sSub>
                  </m:oMath>
                </a14:m>
                <a:r>
                  <a:rPr lang="en-US" altLang="zh-TW" sz="2800" b="1" kern="100" dirty="0" smtClean="0">
                    <a:effectLst/>
                    <a:latin typeface="+mn-ea"/>
                    <a:cs typeface="Times New Roman" panose="02020603050405020304" pitchFamily="18" charset="0"/>
                  </a:rPr>
                  <a:t>=0.0171, </a:t>
                </a:r>
                <a14:m>
                  <m:oMath xmlns:m="http://schemas.openxmlformats.org/officeDocument/2006/math">
                    <m:sSub>
                      <m:sSubPr>
                        <m:ctrlPr>
                          <a:rPr lang="zh-TW" altLang="zh-TW" sz="2800" b="1" i="1" kern="100">
                            <a:latin typeface="Cambria Math" panose="02040503050406030204" pitchFamily="18" charset="0"/>
                            <a:cs typeface="Times New Roman" panose="02020603050405020304" pitchFamily="18" charset="0"/>
                          </a:rPr>
                        </m:ctrlPr>
                      </m:sSubPr>
                      <m:e>
                        <m:r>
                          <a:rPr lang="en-US" altLang="zh-TW" sz="2800" b="1" kern="100">
                            <a:latin typeface="Cambria Math" panose="02040503050406030204" pitchFamily="18" charset="0"/>
                            <a:cs typeface="Times New Roman" panose="02020603050405020304" pitchFamily="18" charset="0"/>
                          </a:rPr>
                          <m:t>𝐩</m:t>
                        </m:r>
                      </m:e>
                      <m:sub>
                        <m:r>
                          <a:rPr lang="en-US" altLang="zh-TW" sz="2800" b="1" kern="100">
                            <a:latin typeface="Cambria Math" panose="02040503050406030204" pitchFamily="18" charset="0"/>
                            <a:cs typeface="Times New Roman" panose="02020603050405020304" pitchFamily="18" charset="0"/>
                          </a:rPr>
                          <m:t>𝟐</m:t>
                        </m:r>
                      </m:sub>
                    </m:sSub>
                  </m:oMath>
                </a14:m>
                <a:r>
                  <a:rPr lang="en-US" altLang="zh-TW" sz="2800" b="1" kern="100" dirty="0">
                    <a:latin typeface="+mn-ea"/>
                    <a:cs typeface="Times New Roman" panose="02020603050405020304" pitchFamily="18" charset="0"/>
                  </a:rPr>
                  <a:t>=0.0094</a:t>
                </a:r>
                <a:r>
                  <a:rPr lang="en-US" altLang="zh-TW" sz="2800" b="1" kern="100" dirty="0" smtClean="0">
                    <a:effectLst/>
                    <a:latin typeface="+mn-ea"/>
                    <a:cs typeface="Times New Roman" panose="02020603050405020304" pitchFamily="18" charset="0"/>
                  </a:rPr>
                  <a:t>     </a:t>
                </a:r>
              </a:p>
              <a:p>
                <a:pPr algn="just">
                  <a:spcAft>
                    <a:spcPts val="0"/>
                  </a:spcAft>
                </a:pPr>
                <a14:m>
                  <m:oMath xmlns:m="http://schemas.openxmlformats.org/officeDocument/2006/math">
                    <m:f>
                      <m:fPr>
                        <m:ctrlPr>
                          <a:rPr lang="zh-TW" altLang="zh-TW" sz="2800" b="1" i="1">
                            <a:latin typeface="Cambria Math" panose="02040503050406030204" pitchFamily="18" charset="0"/>
                            <a:ea typeface="Cambria Math" panose="02040503050406030204" pitchFamily="18" charset="0"/>
                          </a:rPr>
                        </m:ctrlPr>
                      </m:fPr>
                      <m:num>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m:t>
                            </m:r>
                          </m:sub>
                        </m:sSub>
                      </m:num>
                      <m:den>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𝟐</m:t>
                            </m:r>
                          </m:sub>
                        </m:sSub>
                      </m:den>
                    </m:f>
                  </m:oMath>
                </a14:m>
                <a:r>
                  <a:rPr lang="en-US" altLang="zh-TW" sz="2800" b="1"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800" b="1" dirty="0" smtClean="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1.82</a:t>
                </a:r>
                <a:r>
                  <a:rPr lang="en-US" altLang="zh-TW" sz="2800" b="1"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14:m>
                  <m:oMath xmlns:m="http://schemas.openxmlformats.org/officeDocument/2006/math">
                    <m:sSub>
                      <m:sSubPr>
                        <m:ctrlPr>
                          <a:rPr lang="en-US" altLang="zh-TW" sz="2800" b="1" i="1" smtClean="0">
                            <a:solidFill>
                              <a:schemeClr val="tx1"/>
                            </a:solidFill>
                            <a:effectLst/>
                            <a:latin typeface="Cambria Math" panose="02040503050406030204" pitchFamily="18" charset="0"/>
                            <a:ea typeface="微軟正黑體" panose="020B0604030504040204" pitchFamily="34" charset="-120"/>
                            <a:cs typeface="Times New Roman" panose="02020603050405020304" pitchFamily="18" charset="0"/>
                          </a:rPr>
                        </m:ctrlPr>
                      </m:sSubPr>
                      <m:e>
                        <m:r>
                          <a:rPr lang="en-US" altLang="zh-TW" sz="2800" b="1" i="1" smtClean="0">
                            <a:solidFill>
                              <a:schemeClr val="tx1"/>
                            </a:solidFill>
                            <a:effectLst/>
                            <a:latin typeface="Cambria Math" panose="02040503050406030204" pitchFamily="18" charset="0"/>
                            <a:ea typeface="微軟正黑體" panose="020B0604030504040204" pitchFamily="34" charset="-120"/>
                            <a:cs typeface="Times New Roman" panose="02020603050405020304" pitchFamily="18" charset="0"/>
                          </a:rPr>
                          <m:t>𝒛</m:t>
                        </m:r>
                      </m:e>
                      <m:sub>
                        <m:r>
                          <a:rPr lang="en-US" altLang="zh-TW" sz="2800" b="1" i="1" smtClean="0">
                            <a:solidFill>
                              <a:schemeClr val="tx1"/>
                            </a:solidFill>
                            <a:effectLst/>
                            <a:latin typeface="Cambria Math" panose="02040503050406030204" pitchFamily="18" charset="0"/>
                            <a:ea typeface="微軟正黑體" panose="020B0604030504040204" pitchFamily="34" charset="-120"/>
                            <a:cs typeface="Times New Roman" panose="02020603050405020304" pitchFamily="18" charset="0"/>
                          </a:rPr>
                          <m:t>𝟎</m:t>
                        </m:r>
                        <m:r>
                          <a:rPr lang="en-US" altLang="zh-TW" sz="2800" b="1" i="1" smtClean="0">
                            <a:solidFill>
                              <a:schemeClr val="tx1"/>
                            </a:solidFill>
                            <a:effectLst/>
                            <a:latin typeface="Cambria Math" panose="02040503050406030204" pitchFamily="18" charset="0"/>
                            <a:ea typeface="微軟正黑體" panose="020B0604030504040204" pitchFamily="34" charset="-120"/>
                            <a:cs typeface="Times New Roman" panose="02020603050405020304" pitchFamily="18" charset="0"/>
                          </a:rPr>
                          <m:t>.</m:t>
                        </m:r>
                        <m:r>
                          <a:rPr lang="en-US" altLang="zh-TW" sz="2800" b="1" i="1" smtClean="0">
                            <a:solidFill>
                              <a:schemeClr val="tx1"/>
                            </a:solidFill>
                            <a:effectLst/>
                            <a:latin typeface="Cambria Math" panose="02040503050406030204" pitchFamily="18" charset="0"/>
                            <a:ea typeface="微軟正黑體" panose="020B0604030504040204" pitchFamily="34" charset="-120"/>
                            <a:cs typeface="Times New Roman" panose="02020603050405020304" pitchFamily="18" charset="0"/>
                          </a:rPr>
                          <m:t>𝟎𝟐𝟓</m:t>
                        </m:r>
                      </m:sub>
                    </m:sSub>
                  </m:oMath>
                </a14:m>
                <a:r>
                  <a:rPr lang="en-US" altLang="zh-TW" sz="2800" b="1" dirty="0" smtClean="0">
                    <a:latin typeface="微軟正黑體" panose="020B0604030504040204" pitchFamily="34" charset="-120"/>
                    <a:ea typeface="微軟正黑體" panose="020B0604030504040204" pitchFamily="34" charset="-120"/>
                    <a:cs typeface="Times New Roman" panose="02020603050405020304" pitchFamily="18" charset="0"/>
                  </a:rPr>
                  <a:t>=1.96</a:t>
                </a:r>
              </a:p>
              <a:p>
                <a:pPr algn="just">
                  <a:spcAft>
                    <a:spcPts val="0"/>
                  </a:spcAft>
                </a:pPr>
                <a:r>
                  <a:rPr lang="en-US" altLang="zh-TW" sz="2800" b="1" dirty="0" smtClean="0">
                    <a:latin typeface="微軟正黑體" panose="020B0604030504040204" pitchFamily="34" charset="-120"/>
                    <a:ea typeface="微軟正黑體" panose="020B0604030504040204" pitchFamily="34" charset="-120"/>
                    <a:cs typeface="Times New Roman" panose="02020603050405020304" pitchFamily="18" charset="0"/>
                  </a:rPr>
                  <a:t>log(1.82)</a:t>
                </a:r>
                <a14:m>
                  <m:oMath xmlns:m="http://schemas.openxmlformats.org/officeDocument/2006/math">
                    <m:r>
                      <a:rPr lang="en-US" altLang="zh-TW" sz="2800" b="1">
                        <a:latin typeface="Cambria Math" panose="02040503050406030204" pitchFamily="18" charset="0"/>
                        <a:ea typeface="SimSun" panose="02010600030101010101" pitchFamily="2" charset="-122"/>
                        <a:cs typeface="Times New Roman" panose="02020603050405020304" pitchFamily="18" charset="0"/>
                      </a:rPr>
                      <m:t>±</m:t>
                    </m:r>
                  </m:oMath>
                </a14:m>
                <a:r>
                  <a:rPr lang="en-US" altLang="zh-TW" sz="2800" b="1" dirty="0" smtClean="0">
                    <a:latin typeface="微軟正黑體" panose="020B0604030504040204" pitchFamily="34" charset="-120"/>
                    <a:ea typeface="微軟正黑體" panose="020B0604030504040204" pitchFamily="34" charset="-120"/>
                    <a:cs typeface="Times New Roman" panose="02020603050405020304" pitchFamily="18" charset="0"/>
                  </a:rPr>
                  <a:t>1.96 </a:t>
                </a:r>
                <a14:m>
                  <m:oMath xmlns:m="http://schemas.openxmlformats.org/officeDocument/2006/math">
                    <m:rad>
                      <m:radPr>
                        <m:degHide m:val="on"/>
                        <m:ctrlPr>
                          <a:rPr lang="zh-TW" altLang="zh-TW" sz="2800" b="1" i="1">
                            <a:latin typeface="Cambria Math" panose="02040503050406030204" pitchFamily="18" charset="0"/>
                            <a:ea typeface="Cambria Math" panose="02040503050406030204" pitchFamily="18" charset="0"/>
                          </a:rPr>
                        </m:ctrlPr>
                      </m:radPr>
                      <m:deg/>
                      <m:e>
                        <m:f>
                          <m:fPr>
                            <m:ctrlPr>
                              <a:rPr lang="zh-TW" altLang="zh-TW" sz="2800" b="1" i="1">
                                <a:latin typeface="Cambria Math" panose="02040503050406030204" pitchFamily="18" charset="0"/>
                                <a:ea typeface="Cambria Math" panose="02040503050406030204" pitchFamily="18" charset="0"/>
                              </a:rPr>
                            </m:ctrlPr>
                          </m:fPr>
                          <m:num>
                            <m:r>
                              <a:rPr lang="en-US" altLang="zh-TW" sz="2800" b="1">
                                <a:latin typeface="Cambria Math" panose="02040503050406030204" pitchFamily="18" charset="0"/>
                                <a:ea typeface="SimSun" panose="02010600030101010101" pitchFamily="2" charset="-122"/>
                                <a:cs typeface="Times New Roman" panose="02020603050405020304" pitchFamily="18" charset="0"/>
                              </a:rPr>
                              <m:t>𝟏</m:t>
                            </m:r>
                            <m:r>
                              <a:rPr lang="en-US" altLang="zh-TW" sz="2800" b="1">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smtClean="0">
                                <a:latin typeface="Cambria Math" panose="02040503050406030204" pitchFamily="18" charset="0"/>
                                <a:ea typeface="SimSun" panose="02010600030101010101" pitchFamily="2" charset="-122"/>
                                <a:cs typeface="Times New Roman" panose="02020603050405020304" pitchFamily="18" charset="0"/>
                              </a:rPr>
                              <m:t>𝟎</m:t>
                            </m:r>
                            <m:r>
                              <a:rPr lang="en-US" altLang="zh-TW" sz="2800" b="1" i="1" smtClean="0">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smtClean="0">
                                <a:latin typeface="Cambria Math" panose="02040503050406030204" pitchFamily="18" charset="0"/>
                                <a:ea typeface="SimSun" panose="02010600030101010101" pitchFamily="2" charset="-122"/>
                                <a:cs typeface="Times New Roman" panose="02020603050405020304" pitchFamily="18" charset="0"/>
                              </a:rPr>
                              <m:t>𝟎𝟏𝟕𝟏</m:t>
                            </m:r>
                          </m:num>
                          <m:den>
                            <m:r>
                              <a:rPr lang="en-US" altLang="zh-TW" sz="2800" b="1" i="1" smtClean="0">
                                <a:latin typeface="Cambria Math" panose="02040503050406030204" pitchFamily="18" charset="0"/>
                                <a:ea typeface="SimSun" panose="02010600030101010101" pitchFamily="2" charset="-122"/>
                                <a:cs typeface="Times New Roman" panose="02020603050405020304" pitchFamily="18" charset="0"/>
                              </a:rPr>
                              <m:t>𝟏𝟏𝟎𝟑𝟒</m:t>
                            </m:r>
                            <m:r>
                              <a:rPr lang="en-US" altLang="zh-TW"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TW" sz="2800" b="1" i="1" smtClean="0">
                                <a:latin typeface="Cambria Math" panose="02040503050406030204" pitchFamily="18" charset="0"/>
                                <a:ea typeface="Cambria Math" panose="02040503050406030204" pitchFamily="18" charset="0"/>
                                <a:cs typeface="Times New Roman" panose="02020603050405020304" pitchFamily="18" charset="0"/>
                              </a:rPr>
                              <m:t>𝟎</m:t>
                            </m:r>
                            <m:r>
                              <a:rPr lang="en-US" altLang="zh-TW"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TW" sz="2800" b="1" i="1" smtClean="0">
                                <a:latin typeface="Cambria Math" panose="02040503050406030204" pitchFamily="18" charset="0"/>
                                <a:ea typeface="Cambria Math" panose="02040503050406030204" pitchFamily="18" charset="0"/>
                                <a:cs typeface="Times New Roman" panose="02020603050405020304" pitchFamily="18" charset="0"/>
                              </a:rPr>
                              <m:t>𝟎𝟏𝟕𝟏</m:t>
                            </m:r>
                          </m:den>
                        </m:f>
                        <m:r>
                          <a:rPr lang="en-US" altLang="zh-TW" sz="2800" b="1">
                            <a:latin typeface="Cambria Math" panose="02040503050406030204" pitchFamily="18" charset="0"/>
                            <a:ea typeface="SimSun" panose="02010600030101010101" pitchFamily="2" charset="-122"/>
                            <a:cs typeface="Times New Roman" panose="02020603050405020304" pitchFamily="18" charset="0"/>
                          </a:rPr>
                          <m:t>+</m:t>
                        </m:r>
                        <m:f>
                          <m:fPr>
                            <m:ctrlPr>
                              <a:rPr lang="zh-TW" altLang="zh-TW" sz="2800" b="1" i="1">
                                <a:latin typeface="Cambria Math" panose="02040503050406030204" pitchFamily="18" charset="0"/>
                                <a:ea typeface="Cambria Math" panose="02040503050406030204" pitchFamily="18" charset="0"/>
                              </a:rPr>
                            </m:ctrlPr>
                          </m:fPr>
                          <m:num>
                            <m:r>
                              <a:rPr lang="en-US" altLang="zh-TW" sz="2800" b="1">
                                <a:latin typeface="Cambria Math" panose="02040503050406030204" pitchFamily="18" charset="0"/>
                                <a:ea typeface="SimSun" panose="02010600030101010101" pitchFamily="2" charset="-122"/>
                                <a:cs typeface="Times New Roman" panose="02020603050405020304" pitchFamily="18" charset="0"/>
                              </a:rPr>
                              <m:t>𝟏</m:t>
                            </m:r>
                            <m:r>
                              <a:rPr lang="en-US" altLang="zh-TW" sz="2800" b="1">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smtClean="0">
                                <a:latin typeface="Cambria Math" panose="02040503050406030204" pitchFamily="18" charset="0"/>
                                <a:ea typeface="SimSun" panose="02010600030101010101" pitchFamily="2" charset="-122"/>
                                <a:cs typeface="Times New Roman" panose="02020603050405020304" pitchFamily="18" charset="0"/>
                              </a:rPr>
                              <m:t>𝟎</m:t>
                            </m:r>
                            <m:r>
                              <a:rPr lang="en-US" altLang="zh-TW" sz="2800" b="1" i="1" smtClean="0">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smtClean="0">
                                <a:latin typeface="Cambria Math" panose="02040503050406030204" pitchFamily="18" charset="0"/>
                                <a:ea typeface="SimSun" panose="02010600030101010101" pitchFamily="2" charset="-122"/>
                                <a:cs typeface="Times New Roman" panose="02020603050405020304" pitchFamily="18" charset="0"/>
                              </a:rPr>
                              <m:t>𝟎𝟎𝟗𝟒</m:t>
                            </m:r>
                          </m:num>
                          <m:den>
                            <m:r>
                              <a:rPr lang="en-US" altLang="zh-TW" sz="2800" b="1" i="1" smtClean="0">
                                <a:latin typeface="Cambria Math" panose="02040503050406030204" pitchFamily="18" charset="0"/>
                                <a:ea typeface="SimSun" panose="02010600030101010101" pitchFamily="2" charset="-122"/>
                                <a:cs typeface="Times New Roman" panose="02020603050405020304" pitchFamily="18" charset="0"/>
                              </a:rPr>
                              <m:t>𝟏𝟏𝟎𝟑𝟕</m:t>
                            </m:r>
                            <m:r>
                              <a:rPr lang="en-US" altLang="zh-TW"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TW" sz="2800" b="1" i="1" smtClean="0">
                                <a:latin typeface="Cambria Math" panose="02040503050406030204" pitchFamily="18" charset="0"/>
                                <a:ea typeface="Cambria Math" panose="02040503050406030204" pitchFamily="18" charset="0"/>
                                <a:cs typeface="Times New Roman" panose="02020603050405020304" pitchFamily="18" charset="0"/>
                              </a:rPr>
                              <m:t>𝟎</m:t>
                            </m:r>
                            <m:r>
                              <a:rPr lang="en-US" altLang="zh-TW"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TW" sz="2800" b="1" i="1" smtClean="0">
                                <a:latin typeface="Cambria Math" panose="02040503050406030204" pitchFamily="18" charset="0"/>
                                <a:ea typeface="Cambria Math" panose="02040503050406030204" pitchFamily="18" charset="0"/>
                                <a:cs typeface="Times New Roman" panose="02020603050405020304" pitchFamily="18" charset="0"/>
                              </a:rPr>
                              <m:t>𝟎𝟎𝟗𝟒</m:t>
                            </m:r>
                          </m:den>
                        </m:f>
                      </m:e>
                    </m:rad>
                  </m:oMath>
                </a14:m>
                <a:endPar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mc:Choice>
        <mc:Fallback xmlns="">
          <p:sp>
            <p:nvSpPr>
              <p:cNvPr id="6" name="內容版面配置區 5"/>
              <p:cNvSpPr>
                <a:spLocks noGrp="1" noRot="1" noChangeAspect="1" noMove="1" noResize="1" noEditPoints="1" noAdjustHandles="1" noChangeArrowheads="1" noChangeShapeType="1" noTextEdit="1"/>
              </p:cNvSpPr>
              <p:nvPr>
                <p:ph idx="1"/>
              </p:nvPr>
            </p:nvSpPr>
            <p:spPr>
              <a:xfrm>
                <a:off x="457200" y="1600200"/>
                <a:ext cx="8229600" cy="4709120"/>
              </a:xfrm>
              <a:blipFill rotWithShape="0">
                <a:blip r:embed="rId3"/>
                <a:stretch>
                  <a:fillRect l="-963"/>
                </a:stretch>
              </a:blipFill>
            </p:spPr>
            <p:txBody>
              <a:bodyPr/>
              <a:lstStyle/>
              <a:p>
                <a:r>
                  <a:rPr lang="zh-TW" altLang="en-US">
                    <a:noFill/>
                  </a:rPr>
                  <a:t> </a:t>
                </a:r>
              </a:p>
            </p:txBody>
          </p:sp>
        </mc:Fallback>
      </mc:AlternateContent>
      <p:graphicFrame>
        <p:nvGraphicFramePr>
          <p:cNvPr id="7" name="內容版面配置區 4"/>
          <p:cNvGraphicFramePr>
            <a:graphicFrameLocks/>
          </p:cNvGraphicFramePr>
          <p:nvPr>
            <p:extLst>
              <p:ext uri="{D42A27DB-BD31-4B8C-83A1-F6EECF244321}">
                <p14:modId xmlns:p14="http://schemas.microsoft.com/office/powerpoint/2010/main" val="4025144871"/>
              </p:ext>
            </p:extLst>
          </p:nvPr>
        </p:nvGraphicFramePr>
        <p:xfrm>
          <a:off x="611560" y="1556792"/>
          <a:ext cx="5976663" cy="1791816"/>
        </p:xfrm>
        <a:graphic>
          <a:graphicData uri="http://schemas.openxmlformats.org/drawingml/2006/table">
            <a:tbl>
              <a:tblPr>
                <a:tableStyleId>{616DA210-FB5B-4158-B5E0-FEB733F419BA}</a:tableStyleId>
              </a:tblPr>
              <a:tblGrid>
                <a:gridCol w="1771936"/>
                <a:gridCol w="1423777"/>
                <a:gridCol w="1390475"/>
                <a:gridCol w="1390475"/>
              </a:tblGrid>
              <a:tr h="420369">
                <a:tc>
                  <a:txBody>
                    <a:bodyPr/>
                    <a:lstStyle/>
                    <a:p>
                      <a:pPr algn="ctr">
                        <a:lnSpc>
                          <a:spcPts val="1800"/>
                        </a:lnSpc>
                        <a:spcAft>
                          <a:spcPts val="0"/>
                        </a:spcAft>
                      </a:pPr>
                      <a:endParaRPr lang="zh-TW" sz="2400" b="1" dirty="0">
                        <a:effectLst/>
                        <a:latin typeface="+mn-ea"/>
                        <a:ea typeface="+mn-ea"/>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spcAft>
                          <a:spcPts val="0"/>
                        </a:spcAft>
                      </a:pPr>
                      <a:r>
                        <a:rPr lang="zh-TW" altLang="en-US" sz="2400" b="1" kern="1200" dirty="0" smtClean="0">
                          <a:effectLst/>
                          <a:latin typeface="+mn-ea"/>
                          <a:ea typeface="+mn-ea"/>
                          <a:cs typeface="+mn-cs"/>
                        </a:rPr>
                        <a:t>心肌梗塞</a:t>
                      </a:r>
                      <a:r>
                        <a:rPr lang="en-US" altLang="zh-TW" sz="2400" b="1" kern="1200" dirty="0" smtClean="0">
                          <a:effectLst/>
                          <a:latin typeface="+mn-ea"/>
                          <a:ea typeface="+mn-ea"/>
                          <a:cs typeface="+mn-cs"/>
                        </a:rPr>
                        <a:t>(MI)</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zh-TW" altLang="en-US"/>
                    </a:p>
                  </a:txBody>
                  <a:tcPr/>
                </a:tc>
                <a:tc>
                  <a:txBody>
                    <a:bodyPr/>
                    <a:lstStyle/>
                    <a:p>
                      <a:pPr algn="ctr">
                        <a:spcAft>
                          <a:spcPts val="0"/>
                        </a:spcAft>
                      </a:pP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97243">
                <a:tc>
                  <a:txBody>
                    <a:bodyPr/>
                    <a:lstStyle/>
                    <a:p>
                      <a:pPr algn="ctr">
                        <a:lnSpc>
                          <a:spcPct val="100000"/>
                        </a:lnSpc>
                        <a:spcAft>
                          <a:spcPts val="0"/>
                        </a:spcAft>
                      </a:pPr>
                      <a:r>
                        <a:rPr lang="zh-TW" altLang="en-US" sz="2400" b="1" kern="100" dirty="0" smtClean="0">
                          <a:effectLst/>
                          <a:latin typeface="+mn-ea"/>
                          <a:ea typeface="+mn-ea"/>
                          <a:cs typeface="Times New Roman" panose="02020603050405020304" pitchFamily="18" charset="0"/>
                        </a:rPr>
                        <a:t>組別</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Yes</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No</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Total</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r h="387102">
                <a:tc>
                  <a:txBody>
                    <a:bodyPr/>
                    <a:lstStyle/>
                    <a:p>
                      <a:pPr algn="ctr">
                        <a:lnSpc>
                          <a:spcPct val="100000"/>
                        </a:lnSpc>
                        <a:spcAft>
                          <a:spcPts val="0"/>
                        </a:spcAft>
                      </a:pPr>
                      <a:r>
                        <a:rPr lang="zh-TW" altLang="en-US" sz="2400" b="1" dirty="0" smtClean="0">
                          <a:effectLst/>
                          <a:latin typeface="+mn-ea"/>
                          <a:ea typeface="+mn-ea"/>
                        </a:rPr>
                        <a:t>安慰劑</a:t>
                      </a:r>
                      <a:endParaRPr lang="zh-TW" sz="2400" b="1" dirty="0">
                        <a:effectLst/>
                        <a:latin typeface="+mn-ea"/>
                        <a:ea typeface="+mn-ea"/>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zh-TW" sz="2400" b="1" dirty="0" smtClean="0">
                          <a:effectLst/>
                          <a:latin typeface="+mn-ea"/>
                          <a:ea typeface="+mn-ea"/>
                        </a:rPr>
                        <a:t>189</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zh-TW" sz="2400" b="1" dirty="0" smtClean="0">
                          <a:effectLst/>
                          <a:latin typeface="+mn-ea"/>
                          <a:ea typeface="+mn-ea"/>
                        </a:rPr>
                        <a:t>10845</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zh-TW" sz="2400" b="1" dirty="0" smtClean="0">
                          <a:effectLst/>
                          <a:latin typeface="+mn-ea"/>
                          <a:ea typeface="+mn-ea"/>
                        </a:rPr>
                        <a:t>11034</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87102">
                <a:tc>
                  <a:txBody>
                    <a:bodyPr/>
                    <a:lstStyle/>
                    <a:p>
                      <a:pPr algn="ctr">
                        <a:lnSpc>
                          <a:spcPct val="100000"/>
                        </a:lnSpc>
                        <a:spcAft>
                          <a:spcPts val="0"/>
                        </a:spcAft>
                      </a:pPr>
                      <a:r>
                        <a:rPr lang="zh-TW" altLang="en-US" sz="2400" b="1" dirty="0" smtClean="0">
                          <a:effectLst/>
                          <a:latin typeface="+mn-ea"/>
                          <a:ea typeface="+mn-ea"/>
                        </a:rPr>
                        <a:t>阿斯匹靈</a:t>
                      </a:r>
                      <a:endParaRPr lang="zh-TW" sz="2400" b="1" dirty="0">
                        <a:effectLst/>
                        <a:latin typeface="+mn-ea"/>
                        <a:ea typeface="+mn-ea"/>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zh-TW" sz="2400" b="1" dirty="0" smtClean="0">
                          <a:effectLst/>
                          <a:latin typeface="+mn-ea"/>
                          <a:ea typeface="+mn-ea"/>
                        </a:rPr>
                        <a:t>104</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zh-TW" sz="2400" b="1" dirty="0" smtClean="0">
                          <a:effectLst/>
                          <a:latin typeface="+mn-ea"/>
                          <a:ea typeface="+mn-ea"/>
                        </a:rPr>
                        <a:t>10933</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zh-TW" sz="2400" b="1" dirty="0" smtClean="0">
                          <a:effectLst/>
                          <a:latin typeface="+mn-ea"/>
                          <a:ea typeface="+mn-ea"/>
                        </a:rPr>
                        <a:t>11037</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77846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00B050"/>
                </a:solidFill>
              </a:rPr>
              <a:t>相對風險</a:t>
            </a:r>
            <a:r>
              <a:rPr lang="zh-TW" altLang="en-US" b="1" dirty="0">
                <a:solidFill>
                  <a:srgbClr val="00B050"/>
                </a:solidFill>
                <a:latin typeface="微軟正黑體" panose="020B0604030504040204" pitchFamily="34" charset="-120"/>
              </a:rPr>
              <a:t>的信賴區間</a:t>
            </a:r>
            <a:r>
              <a:rPr lang="zh-TW" altLang="en-US" b="1" dirty="0" smtClean="0">
                <a:solidFill>
                  <a:srgbClr val="00B050"/>
                </a:solidFill>
              </a:rPr>
              <a:t>範例</a:t>
            </a:r>
            <a:endParaRPr lang="zh-TW" altLang="en-US" dirty="0"/>
          </a:p>
        </p:txBody>
      </p:sp>
      <p:sp>
        <p:nvSpPr>
          <p:cNvPr id="4" name="投影片編號版面配置區 3"/>
          <p:cNvSpPr>
            <a:spLocks noGrp="1"/>
          </p:cNvSpPr>
          <p:nvPr>
            <p:ph type="sldNum" sz="quarter" idx="12"/>
          </p:nvPr>
        </p:nvSpPr>
        <p:spPr/>
        <p:txBody>
          <a:bodyPr/>
          <a:lstStyle/>
          <a:p>
            <a:fld id="{FC0E694E-7E5C-4C16-BC06-A8A0688A6A11}" type="slidenum">
              <a:rPr lang="zh-TW" altLang="en-US" smtClean="0"/>
              <a:t>13</a:t>
            </a:fld>
            <a:endParaRPr lang="zh-TW" altLang="en-US"/>
          </a:p>
        </p:txBody>
      </p:sp>
      <mc:AlternateContent xmlns:mc="http://schemas.openxmlformats.org/markup-compatibility/2006">
        <mc:Choice xmlns:a14="http://schemas.microsoft.com/office/drawing/2010/main" Requires="a14">
          <p:sp>
            <p:nvSpPr>
              <p:cNvPr id="6" name="內容版面配置區 5"/>
              <p:cNvSpPr>
                <a:spLocks noGrp="1"/>
              </p:cNvSpPr>
              <p:nvPr>
                <p:ph idx="1"/>
              </p:nvPr>
            </p:nvSpPr>
            <p:spPr>
              <a:xfrm>
                <a:off x="457200" y="1600200"/>
                <a:ext cx="8229600" cy="4709120"/>
              </a:xfrm>
            </p:spPr>
            <p:txBody>
              <a:bodyPr>
                <a:normAutofit lnSpcReduction="10000"/>
              </a:bodyPr>
              <a:lstStyle/>
              <a:p>
                <a:r>
                  <a:rPr lang="en-US" altLang="zh-TW" sz="2800" kern="100" dirty="0">
                    <a:latin typeface="Calibri" panose="020F0502020204030204" pitchFamily="34" charset="0"/>
                    <a:ea typeface="SimSun" panose="02010600030101010101" pitchFamily="2" charset="-122"/>
                    <a:cs typeface="Times New Roman" panose="02020603050405020304" pitchFamily="18" charset="0"/>
                  </a:rPr>
                  <a:t>95% C.I</a:t>
                </a:r>
                <a:r>
                  <a:rPr lang="en-US" altLang="zh-TW" sz="2800" kern="100" dirty="0">
                    <a:latin typeface="Calibri" panose="020F0502020204030204" pitchFamily="34" charset="0"/>
                    <a:ea typeface="SimSun" panose="02010600030101010101" pitchFamily="2" charset="-122"/>
                    <a:cs typeface="Times New Roman" panose="02020603050405020304" pitchFamily="18" charset="0"/>
                  </a:rPr>
                  <a:t>. for </a:t>
                </a:r>
                <a:r>
                  <a:rPr lang="en-US" altLang="zh-TW" sz="2800" b="1" kern="100" dirty="0">
                    <a:solidFill>
                      <a:srgbClr val="C00000"/>
                    </a:solidFill>
                    <a:latin typeface="微軟正黑體" panose="020B0604030504040204" pitchFamily="34" charset="-120"/>
                    <a:cs typeface="Times New Roman" panose="02020603050405020304" pitchFamily="18" charset="0"/>
                  </a:rPr>
                  <a:t>log(</a:t>
                </a:r>
                <a14:m>
                  <m:oMath xmlns:m="http://schemas.openxmlformats.org/officeDocument/2006/math">
                    <m:f>
                      <m:fPr>
                        <m:ctrlPr>
                          <a:rPr lang="zh-TW" altLang="zh-TW" sz="2800" b="1" i="1">
                            <a:solidFill>
                              <a:srgbClr val="C00000"/>
                            </a:solidFill>
                            <a:latin typeface="Cambria Math" panose="02040503050406030204" pitchFamily="18" charset="0"/>
                            <a:ea typeface="Cambria Math" panose="02040503050406030204" pitchFamily="18" charset="0"/>
                          </a:rPr>
                        </m:ctrlPr>
                      </m:fPr>
                      <m:num>
                        <m:sSub>
                          <m:sSubPr>
                            <m:ctrlPr>
                              <a:rPr lang="zh-TW" altLang="zh-TW" sz="2800" b="1" i="1">
                                <a:solidFill>
                                  <a:srgbClr val="C00000"/>
                                </a:solidFill>
                                <a:latin typeface="Cambria Math" panose="02040503050406030204" pitchFamily="18" charset="0"/>
                                <a:ea typeface="Cambria Math" panose="02040503050406030204" pitchFamily="18" charset="0"/>
                              </a:rPr>
                            </m:ctrlPr>
                          </m:sSubPr>
                          <m:e>
                            <m:r>
                              <a:rPr lang="en-US" altLang="zh-TW" sz="2800" b="1">
                                <a:solidFill>
                                  <a:srgbClr val="C00000"/>
                                </a:solidFill>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800" b="1">
                                <a:solidFill>
                                  <a:srgbClr val="C00000"/>
                                </a:solidFill>
                                <a:latin typeface="Cambria Math" panose="02040503050406030204" pitchFamily="18" charset="0"/>
                                <a:ea typeface="SimSun" panose="02010600030101010101" pitchFamily="2" charset="-122"/>
                                <a:cs typeface="Times New Roman" panose="02020603050405020304" pitchFamily="18" charset="0"/>
                              </a:rPr>
                              <m:t>𝟏</m:t>
                            </m:r>
                          </m:sub>
                        </m:sSub>
                      </m:num>
                      <m:den>
                        <m:sSub>
                          <m:sSubPr>
                            <m:ctrlPr>
                              <a:rPr lang="zh-TW" altLang="zh-TW" sz="2800" b="1" i="1">
                                <a:solidFill>
                                  <a:srgbClr val="C00000"/>
                                </a:solidFill>
                                <a:latin typeface="Cambria Math" panose="02040503050406030204" pitchFamily="18" charset="0"/>
                                <a:ea typeface="Cambria Math" panose="02040503050406030204" pitchFamily="18" charset="0"/>
                              </a:rPr>
                            </m:ctrlPr>
                          </m:sSubPr>
                          <m:e>
                            <m:r>
                              <a:rPr lang="en-US" altLang="zh-TW" sz="2800" b="1">
                                <a:solidFill>
                                  <a:srgbClr val="C00000"/>
                                </a:solidFill>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800" b="1">
                                <a:solidFill>
                                  <a:srgbClr val="C00000"/>
                                </a:solidFill>
                                <a:latin typeface="Cambria Math" panose="02040503050406030204" pitchFamily="18" charset="0"/>
                                <a:ea typeface="SimSun" panose="02010600030101010101" pitchFamily="2" charset="-122"/>
                                <a:cs typeface="Times New Roman" panose="02020603050405020304" pitchFamily="18" charset="0"/>
                              </a:rPr>
                              <m:t>𝟐</m:t>
                            </m:r>
                          </m:sub>
                        </m:sSub>
                      </m:den>
                    </m:f>
                  </m:oMath>
                </a14:m>
                <a:r>
                  <a:rPr lang="en-US" altLang="zh-TW" sz="2800" b="1" kern="100" dirty="0">
                    <a:solidFill>
                      <a:srgbClr val="C00000"/>
                    </a:solidFill>
                    <a:latin typeface="微軟正黑體" panose="020B0604030504040204" pitchFamily="34" charset="-120"/>
                    <a:cs typeface="Times New Roman" panose="02020603050405020304" pitchFamily="18" charset="0"/>
                  </a:rPr>
                  <a:t>)</a:t>
                </a:r>
                <a:r>
                  <a:rPr lang="en-US" altLang="zh-TW" sz="2800" kern="100" dirty="0">
                    <a:latin typeface="Calibri" panose="020F0502020204030204" pitchFamily="34" charset="0"/>
                    <a:ea typeface="SimSun" panose="02010600030101010101" pitchFamily="2" charset="-122"/>
                    <a:cs typeface="Times New Roman" panose="02020603050405020304" pitchFamily="18" charset="0"/>
                  </a:rPr>
                  <a:t> is</a:t>
                </a:r>
                <a:endParaRPr lang="en-US" altLang="zh-TW" sz="2800" b="1" dirty="0"/>
              </a:p>
              <a:p>
                <a:pPr algn="just">
                  <a:spcAft>
                    <a:spcPts val="0"/>
                  </a:spcAft>
                </a:pPr>
                <a:r>
                  <a:rPr lang="en-US" altLang="zh-TW" sz="2800" b="1" dirty="0">
                    <a:latin typeface="微軟正黑體" panose="020B0604030504040204" pitchFamily="34" charset="-120"/>
                    <a:ea typeface="微軟正黑體" panose="020B0604030504040204" pitchFamily="34" charset="-120"/>
                    <a:cs typeface="Times New Roman" panose="02020603050405020304" pitchFamily="18" charset="0"/>
                  </a:rPr>
                  <a:t>l</a:t>
                </a:r>
                <a:r>
                  <a:rPr lang="en-US" altLang="zh-TW" sz="2800" b="1" dirty="0" smtClean="0">
                    <a:latin typeface="微軟正黑體" panose="020B0604030504040204" pitchFamily="34" charset="-120"/>
                    <a:ea typeface="微軟正黑體" panose="020B0604030504040204" pitchFamily="34" charset="-120"/>
                    <a:cs typeface="Times New Roman" panose="02020603050405020304" pitchFamily="18" charset="0"/>
                  </a:rPr>
                  <a:t>og(1.82)</a:t>
                </a:r>
                <a14:m>
                  <m:oMath xmlns:m="http://schemas.openxmlformats.org/officeDocument/2006/math">
                    <m:r>
                      <a:rPr lang="en-US" altLang="zh-TW" sz="2800" b="1">
                        <a:latin typeface="Cambria Math" panose="02040503050406030204" pitchFamily="18" charset="0"/>
                        <a:ea typeface="SimSun" panose="02010600030101010101" pitchFamily="2" charset="-122"/>
                        <a:cs typeface="Times New Roman" panose="02020603050405020304" pitchFamily="18" charset="0"/>
                      </a:rPr>
                      <m:t>±</m:t>
                    </m:r>
                  </m:oMath>
                </a14:m>
                <a:r>
                  <a:rPr lang="en-US" altLang="zh-TW" sz="2800" b="1" dirty="0" smtClean="0">
                    <a:latin typeface="微軟正黑體" panose="020B0604030504040204" pitchFamily="34" charset="-120"/>
                    <a:ea typeface="微軟正黑體" panose="020B0604030504040204" pitchFamily="34" charset="-120"/>
                    <a:cs typeface="Times New Roman" panose="02020603050405020304" pitchFamily="18" charset="0"/>
                  </a:rPr>
                  <a:t>1.96 </a:t>
                </a:r>
                <a14:m>
                  <m:oMath xmlns:m="http://schemas.openxmlformats.org/officeDocument/2006/math">
                    <m:rad>
                      <m:radPr>
                        <m:degHide m:val="on"/>
                        <m:ctrlPr>
                          <a:rPr lang="zh-TW" altLang="zh-TW" sz="2800" b="1" i="1">
                            <a:latin typeface="Cambria Math" panose="02040503050406030204" pitchFamily="18" charset="0"/>
                            <a:ea typeface="Cambria Math" panose="02040503050406030204" pitchFamily="18" charset="0"/>
                          </a:rPr>
                        </m:ctrlPr>
                      </m:radPr>
                      <m:deg/>
                      <m:e>
                        <m:f>
                          <m:fPr>
                            <m:ctrlPr>
                              <a:rPr lang="zh-TW" altLang="zh-TW" sz="2800" b="1" i="1">
                                <a:latin typeface="Cambria Math" panose="02040503050406030204" pitchFamily="18" charset="0"/>
                                <a:ea typeface="Cambria Math" panose="02040503050406030204" pitchFamily="18" charset="0"/>
                              </a:rPr>
                            </m:ctrlPr>
                          </m:fPr>
                          <m:num>
                            <m:r>
                              <a:rPr lang="en-US" altLang="zh-TW" sz="2800" b="1">
                                <a:latin typeface="Cambria Math" panose="02040503050406030204" pitchFamily="18" charset="0"/>
                                <a:ea typeface="SimSun" panose="02010600030101010101" pitchFamily="2" charset="-122"/>
                                <a:cs typeface="Times New Roman" panose="02020603050405020304" pitchFamily="18" charset="0"/>
                              </a:rPr>
                              <m:t>𝟏</m:t>
                            </m:r>
                            <m:r>
                              <a:rPr lang="en-US" altLang="zh-TW" sz="2800" b="1">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smtClean="0">
                                <a:latin typeface="Cambria Math" panose="02040503050406030204" pitchFamily="18" charset="0"/>
                                <a:ea typeface="SimSun" panose="02010600030101010101" pitchFamily="2" charset="-122"/>
                                <a:cs typeface="Times New Roman" panose="02020603050405020304" pitchFamily="18" charset="0"/>
                              </a:rPr>
                              <m:t>𝟎</m:t>
                            </m:r>
                            <m:r>
                              <a:rPr lang="en-US" altLang="zh-TW" sz="2800" b="1" i="1" smtClean="0">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smtClean="0">
                                <a:latin typeface="Cambria Math" panose="02040503050406030204" pitchFamily="18" charset="0"/>
                                <a:ea typeface="SimSun" panose="02010600030101010101" pitchFamily="2" charset="-122"/>
                                <a:cs typeface="Times New Roman" panose="02020603050405020304" pitchFamily="18" charset="0"/>
                              </a:rPr>
                              <m:t>𝟎𝟏𝟕𝟏</m:t>
                            </m:r>
                          </m:num>
                          <m:den>
                            <m:r>
                              <a:rPr lang="en-US" altLang="zh-TW" sz="2800" b="1" i="1" smtClean="0">
                                <a:latin typeface="Cambria Math" panose="02040503050406030204" pitchFamily="18" charset="0"/>
                                <a:ea typeface="SimSun" panose="02010600030101010101" pitchFamily="2" charset="-122"/>
                                <a:cs typeface="Times New Roman" panose="02020603050405020304" pitchFamily="18" charset="0"/>
                              </a:rPr>
                              <m:t>𝟏𝟏𝟎𝟑𝟒</m:t>
                            </m:r>
                            <m:r>
                              <a:rPr lang="en-US" altLang="zh-TW"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TW" sz="2800" b="1" i="1" smtClean="0">
                                <a:latin typeface="Cambria Math" panose="02040503050406030204" pitchFamily="18" charset="0"/>
                                <a:ea typeface="Cambria Math" panose="02040503050406030204" pitchFamily="18" charset="0"/>
                                <a:cs typeface="Times New Roman" panose="02020603050405020304" pitchFamily="18" charset="0"/>
                              </a:rPr>
                              <m:t>𝟎</m:t>
                            </m:r>
                            <m:r>
                              <a:rPr lang="en-US" altLang="zh-TW"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TW" sz="2800" b="1" i="1" smtClean="0">
                                <a:latin typeface="Cambria Math" panose="02040503050406030204" pitchFamily="18" charset="0"/>
                                <a:ea typeface="Cambria Math" panose="02040503050406030204" pitchFamily="18" charset="0"/>
                                <a:cs typeface="Times New Roman" panose="02020603050405020304" pitchFamily="18" charset="0"/>
                              </a:rPr>
                              <m:t>𝟎𝟏𝟕𝟏</m:t>
                            </m:r>
                          </m:den>
                        </m:f>
                        <m:r>
                          <a:rPr lang="en-US" altLang="zh-TW" sz="2800" b="1">
                            <a:latin typeface="Cambria Math" panose="02040503050406030204" pitchFamily="18" charset="0"/>
                            <a:ea typeface="SimSun" panose="02010600030101010101" pitchFamily="2" charset="-122"/>
                            <a:cs typeface="Times New Roman" panose="02020603050405020304" pitchFamily="18" charset="0"/>
                          </a:rPr>
                          <m:t>+</m:t>
                        </m:r>
                        <m:f>
                          <m:fPr>
                            <m:ctrlPr>
                              <a:rPr lang="zh-TW" altLang="zh-TW" sz="2800" b="1" i="1">
                                <a:latin typeface="Cambria Math" panose="02040503050406030204" pitchFamily="18" charset="0"/>
                                <a:ea typeface="Cambria Math" panose="02040503050406030204" pitchFamily="18" charset="0"/>
                              </a:rPr>
                            </m:ctrlPr>
                          </m:fPr>
                          <m:num>
                            <m:r>
                              <a:rPr lang="en-US" altLang="zh-TW" sz="2800" b="1">
                                <a:latin typeface="Cambria Math" panose="02040503050406030204" pitchFamily="18" charset="0"/>
                                <a:ea typeface="SimSun" panose="02010600030101010101" pitchFamily="2" charset="-122"/>
                                <a:cs typeface="Times New Roman" panose="02020603050405020304" pitchFamily="18" charset="0"/>
                              </a:rPr>
                              <m:t>𝟏</m:t>
                            </m:r>
                            <m:r>
                              <a:rPr lang="en-US" altLang="zh-TW" sz="2800" b="1">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smtClean="0">
                                <a:latin typeface="Cambria Math" panose="02040503050406030204" pitchFamily="18" charset="0"/>
                                <a:ea typeface="SimSun" panose="02010600030101010101" pitchFamily="2" charset="-122"/>
                                <a:cs typeface="Times New Roman" panose="02020603050405020304" pitchFamily="18" charset="0"/>
                              </a:rPr>
                              <m:t>𝟎</m:t>
                            </m:r>
                            <m:r>
                              <a:rPr lang="en-US" altLang="zh-TW" sz="2800" b="1" i="1" smtClean="0">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smtClean="0">
                                <a:latin typeface="Cambria Math" panose="02040503050406030204" pitchFamily="18" charset="0"/>
                                <a:ea typeface="SimSun" panose="02010600030101010101" pitchFamily="2" charset="-122"/>
                                <a:cs typeface="Times New Roman" panose="02020603050405020304" pitchFamily="18" charset="0"/>
                              </a:rPr>
                              <m:t>𝟎𝟎𝟗𝟒</m:t>
                            </m:r>
                          </m:num>
                          <m:den>
                            <m:r>
                              <a:rPr lang="en-US" altLang="zh-TW" sz="2800" b="1" i="1" smtClean="0">
                                <a:latin typeface="Cambria Math" panose="02040503050406030204" pitchFamily="18" charset="0"/>
                                <a:ea typeface="SimSun" panose="02010600030101010101" pitchFamily="2" charset="-122"/>
                                <a:cs typeface="Times New Roman" panose="02020603050405020304" pitchFamily="18" charset="0"/>
                              </a:rPr>
                              <m:t>𝟏𝟏𝟎𝟑𝟕</m:t>
                            </m:r>
                            <m:r>
                              <a:rPr lang="en-US" altLang="zh-TW"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TW" sz="2800" b="1" i="1" smtClean="0">
                                <a:latin typeface="Cambria Math" panose="02040503050406030204" pitchFamily="18" charset="0"/>
                                <a:ea typeface="Cambria Math" panose="02040503050406030204" pitchFamily="18" charset="0"/>
                                <a:cs typeface="Times New Roman" panose="02020603050405020304" pitchFamily="18" charset="0"/>
                              </a:rPr>
                              <m:t>𝟎</m:t>
                            </m:r>
                            <m:r>
                              <a:rPr lang="en-US" altLang="zh-TW"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TW" sz="2800" b="1" i="1" smtClean="0">
                                <a:latin typeface="Cambria Math" panose="02040503050406030204" pitchFamily="18" charset="0"/>
                                <a:ea typeface="Cambria Math" panose="02040503050406030204" pitchFamily="18" charset="0"/>
                                <a:cs typeface="Times New Roman" panose="02020603050405020304" pitchFamily="18" charset="0"/>
                              </a:rPr>
                              <m:t>𝟎𝟎𝟗𝟒</m:t>
                            </m:r>
                          </m:den>
                        </m:f>
                      </m:e>
                    </m:rad>
                  </m:oMath>
                </a14:m>
                <a:endParaRPr lang="en-US" altLang="zh-TW" sz="2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Aft>
                    <a:spcPts val="0"/>
                  </a:spcAft>
                </a:pPr>
                <a:r>
                  <a:rPr lang="en-US" altLang="zh-TW" sz="2800" b="1" kern="100" dirty="0">
                    <a:latin typeface="微軟正黑體" panose="020B0604030504040204" pitchFamily="34" charset="-120"/>
                    <a:cs typeface="Times New Roman" panose="02020603050405020304" pitchFamily="18" charset="0"/>
                  </a:rPr>
                  <a:t>[0.3607351, 0.8369379</a:t>
                </a:r>
                <a:r>
                  <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p>
              <a:p>
                <a:pPr algn="just"/>
                <a:r>
                  <a:rPr lang="en-US" altLang="zh-TW" sz="2800" kern="100" dirty="0">
                    <a:latin typeface="Calibri" panose="020F0502020204030204" pitchFamily="34" charset="0"/>
                    <a:ea typeface="SimSun" panose="02010600030101010101" pitchFamily="2" charset="-122"/>
                    <a:cs typeface="Times New Roman" panose="02020603050405020304" pitchFamily="18" charset="0"/>
                  </a:rPr>
                  <a:t>95% C.I. for </a:t>
                </a:r>
                <a14:m>
                  <m:oMath xmlns:m="http://schemas.openxmlformats.org/officeDocument/2006/math">
                    <m:f>
                      <m:fPr>
                        <m:ctrlPr>
                          <a:rPr lang="zh-TW" altLang="zh-TW" sz="2800" b="1" i="1">
                            <a:solidFill>
                              <a:srgbClr val="C00000"/>
                            </a:solidFill>
                            <a:latin typeface="Cambria Math" panose="02040503050406030204" pitchFamily="18" charset="0"/>
                            <a:ea typeface="Cambria Math" panose="02040503050406030204" pitchFamily="18" charset="0"/>
                          </a:rPr>
                        </m:ctrlPr>
                      </m:fPr>
                      <m:num>
                        <m:sSub>
                          <m:sSubPr>
                            <m:ctrlPr>
                              <a:rPr lang="zh-TW" altLang="zh-TW" sz="2800" b="1" i="1">
                                <a:solidFill>
                                  <a:srgbClr val="C00000"/>
                                </a:solidFill>
                                <a:latin typeface="Cambria Math" panose="02040503050406030204" pitchFamily="18" charset="0"/>
                                <a:ea typeface="Cambria Math" panose="02040503050406030204" pitchFamily="18" charset="0"/>
                              </a:rPr>
                            </m:ctrlPr>
                          </m:sSubPr>
                          <m:e>
                            <m:r>
                              <a:rPr lang="en-US" altLang="zh-TW" sz="2800" b="1">
                                <a:solidFill>
                                  <a:srgbClr val="C00000"/>
                                </a:solidFill>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800" b="1">
                                <a:solidFill>
                                  <a:srgbClr val="C00000"/>
                                </a:solidFill>
                                <a:latin typeface="Cambria Math" panose="02040503050406030204" pitchFamily="18" charset="0"/>
                                <a:ea typeface="SimSun" panose="02010600030101010101" pitchFamily="2" charset="-122"/>
                                <a:cs typeface="Times New Roman" panose="02020603050405020304" pitchFamily="18" charset="0"/>
                              </a:rPr>
                              <m:t>𝟏</m:t>
                            </m:r>
                          </m:sub>
                        </m:sSub>
                      </m:num>
                      <m:den>
                        <m:sSub>
                          <m:sSubPr>
                            <m:ctrlPr>
                              <a:rPr lang="zh-TW" altLang="zh-TW" sz="2800" b="1" i="1">
                                <a:solidFill>
                                  <a:srgbClr val="C00000"/>
                                </a:solidFill>
                                <a:latin typeface="Cambria Math" panose="02040503050406030204" pitchFamily="18" charset="0"/>
                                <a:ea typeface="Cambria Math" panose="02040503050406030204" pitchFamily="18" charset="0"/>
                              </a:rPr>
                            </m:ctrlPr>
                          </m:sSubPr>
                          <m:e>
                            <m:r>
                              <a:rPr lang="en-US" altLang="zh-TW" sz="2800" b="1">
                                <a:solidFill>
                                  <a:srgbClr val="C00000"/>
                                </a:solidFill>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800" b="1">
                                <a:solidFill>
                                  <a:srgbClr val="C00000"/>
                                </a:solidFill>
                                <a:latin typeface="Cambria Math" panose="02040503050406030204" pitchFamily="18" charset="0"/>
                                <a:ea typeface="SimSun" panose="02010600030101010101" pitchFamily="2" charset="-122"/>
                                <a:cs typeface="Times New Roman" panose="02020603050405020304" pitchFamily="18" charset="0"/>
                              </a:rPr>
                              <m:t>𝟐</m:t>
                            </m:r>
                          </m:sub>
                        </m:sSub>
                      </m:den>
                    </m:f>
                  </m:oMath>
                </a14:m>
                <a:r>
                  <a:rPr lang="en-US" altLang="zh-TW" sz="2800" kern="100" dirty="0">
                    <a:latin typeface="Calibri" panose="020F0502020204030204" pitchFamily="34" charset="0"/>
                    <a:ea typeface="SimSun" panose="02010600030101010101" pitchFamily="2" charset="-122"/>
                    <a:cs typeface="Times New Roman" panose="02020603050405020304" pitchFamily="18" charset="0"/>
                  </a:rPr>
                  <a:t> </a:t>
                </a:r>
                <a:r>
                  <a:rPr lang="en-US" altLang="zh-TW" sz="2800" kern="100" dirty="0" smtClean="0">
                    <a:latin typeface="Calibri" panose="020F0502020204030204" pitchFamily="34" charset="0"/>
                    <a:ea typeface="SimSun" panose="02010600030101010101" pitchFamily="2" charset="-122"/>
                    <a:cs typeface="Times New Roman" panose="02020603050405020304" pitchFamily="18" charset="0"/>
                  </a:rPr>
                  <a:t>is</a:t>
                </a:r>
                <a:endParaRPr lang="en-US" altLang="zh-TW" sz="2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Aft>
                    <a:spcPts val="0"/>
                  </a:spcAft>
                </a:pPr>
                <a:r>
                  <a:rPr lang="en-US" altLang="zh-TW" sz="2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14:m>
                  <m:oMath xmlns:m="http://schemas.openxmlformats.org/officeDocument/2006/math">
                    <m:sSup>
                      <m:sSupPr>
                        <m:ctrlPr>
                          <a:rPr lang="en-US" altLang="zh-TW" sz="2800" b="1" i="1">
                            <a:latin typeface="Cambria Math" panose="02040503050406030204" pitchFamily="18" charset="0"/>
                            <a:cs typeface="Times New Roman" panose="02020603050405020304" pitchFamily="18" charset="0"/>
                          </a:rPr>
                        </m:ctrlPr>
                      </m:sSupPr>
                      <m:e>
                        <m:r>
                          <a:rPr lang="en-US" altLang="zh-TW" sz="2800" b="1" i="1">
                            <a:latin typeface="Cambria Math" panose="02040503050406030204" pitchFamily="18" charset="0"/>
                            <a:cs typeface="Times New Roman" panose="02020603050405020304" pitchFamily="18" charset="0"/>
                          </a:rPr>
                          <m:t>𝒆</m:t>
                        </m:r>
                      </m:e>
                      <m:sup>
                        <m:r>
                          <a:rPr lang="en-US" altLang="zh-TW" sz="2800" b="1" i="1" smtClean="0">
                            <a:latin typeface="Cambria Math" panose="02040503050406030204" pitchFamily="18" charset="0"/>
                            <a:cs typeface="Times New Roman" panose="02020603050405020304" pitchFamily="18" charset="0"/>
                          </a:rPr>
                          <m:t>𝟎</m:t>
                        </m:r>
                        <m:r>
                          <a:rPr lang="en-US" altLang="zh-TW" sz="2800" b="1" i="1" smtClean="0">
                            <a:latin typeface="Cambria Math" panose="02040503050406030204" pitchFamily="18" charset="0"/>
                            <a:cs typeface="Times New Roman" panose="02020603050405020304" pitchFamily="18" charset="0"/>
                          </a:rPr>
                          <m:t>.</m:t>
                        </m:r>
                        <m:r>
                          <a:rPr lang="en-US" altLang="zh-TW" sz="2800" b="1" i="1" smtClean="0">
                            <a:latin typeface="Cambria Math" panose="02040503050406030204" pitchFamily="18" charset="0"/>
                            <a:cs typeface="Times New Roman" panose="02020603050405020304" pitchFamily="18" charset="0"/>
                          </a:rPr>
                          <m:t>𝟑𝟔𝟎𝟕𝟑𝟓𝟏</m:t>
                        </m:r>
                      </m:sup>
                    </m:sSup>
                  </m:oMath>
                </a14:m>
                <a:r>
                  <a:rPr lang="en-US" altLang="zh-TW" sz="2800" b="1" i="1" dirty="0">
                    <a:latin typeface="微軟正黑體" panose="020B0604030504040204" pitchFamily="34" charset="-120"/>
                    <a:cs typeface="Times New Roman" panose="02020603050405020304" pitchFamily="18" charset="0"/>
                  </a:rPr>
                  <a:t>, </a:t>
                </a:r>
                <a14:m>
                  <m:oMath xmlns:m="http://schemas.openxmlformats.org/officeDocument/2006/math">
                    <m:sSup>
                      <m:sSupPr>
                        <m:ctrlPr>
                          <a:rPr lang="en-US" altLang="zh-TW" sz="2800" b="1" i="1">
                            <a:latin typeface="Cambria Math" panose="02040503050406030204" pitchFamily="18" charset="0"/>
                            <a:cs typeface="Times New Roman" panose="02020603050405020304" pitchFamily="18" charset="0"/>
                          </a:rPr>
                        </m:ctrlPr>
                      </m:sSupPr>
                      <m:e>
                        <m:r>
                          <a:rPr lang="en-US" altLang="zh-TW" sz="2800" b="1" i="1">
                            <a:latin typeface="Cambria Math" panose="02040503050406030204" pitchFamily="18" charset="0"/>
                            <a:cs typeface="Times New Roman" panose="02020603050405020304" pitchFamily="18" charset="0"/>
                          </a:rPr>
                          <m:t>𝒆</m:t>
                        </m:r>
                      </m:e>
                      <m:sup>
                        <m:r>
                          <a:rPr lang="en-US" altLang="zh-TW" sz="2800" b="1" i="1" smtClean="0">
                            <a:latin typeface="Cambria Math" panose="02040503050406030204" pitchFamily="18" charset="0"/>
                            <a:cs typeface="Times New Roman" panose="02020603050405020304" pitchFamily="18" charset="0"/>
                          </a:rPr>
                          <m:t>𝟎</m:t>
                        </m:r>
                        <m:r>
                          <a:rPr lang="en-US" altLang="zh-TW" sz="2800" b="1" i="1" smtClean="0">
                            <a:latin typeface="Cambria Math" panose="02040503050406030204" pitchFamily="18" charset="0"/>
                            <a:cs typeface="Times New Roman" panose="02020603050405020304" pitchFamily="18" charset="0"/>
                          </a:rPr>
                          <m:t>.</m:t>
                        </m:r>
                        <m:r>
                          <a:rPr lang="en-US" altLang="zh-TW" sz="2800" b="1" i="1" smtClean="0">
                            <a:latin typeface="Cambria Math" panose="02040503050406030204" pitchFamily="18" charset="0"/>
                            <a:cs typeface="Times New Roman" panose="02020603050405020304" pitchFamily="18" charset="0"/>
                          </a:rPr>
                          <m:t>𝟖𝟑𝟔𝟗𝟑𝟕𝟗</m:t>
                        </m:r>
                      </m:sup>
                    </m:sSup>
                  </m:oMath>
                </a14:m>
                <a:r>
                  <a:rPr lang="en-US" altLang="zh-TW" sz="2800" b="1" kern="100" dirty="0">
                    <a:latin typeface="微軟正黑體" panose="020B0604030504040204" pitchFamily="34" charset="-120"/>
                    <a:cs typeface="Times New Roman" panose="02020603050405020304" pitchFamily="18" charset="0"/>
                  </a:rPr>
                  <a:t>]=[</a:t>
                </a:r>
                <a:r>
                  <a:rPr lang="en-US" altLang="zh-TW" sz="2800" b="1" kern="100" dirty="0">
                    <a:solidFill>
                      <a:srgbClr val="C00000"/>
                    </a:solidFill>
                    <a:latin typeface="微軟正黑體" panose="020B0604030504040204" pitchFamily="34" charset="-120"/>
                    <a:cs typeface="Times New Roman" panose="02020603050405020304" pitchFamily="18" charset="0"/>
                  </a:rPr>
                  <a:t>1.434383</a:t>
                </a:r>
                <a:r>
                  <a:rPr lang="en-US" altLang="zh-TW" sz="2800" b="1" kern="100" dirty="0">
                    <a:latin typeface="微軟正黑體" panose="020B0604030504040204" pitchFamily="34" charset="-120"/>
                    <a:cs typeface="Times New Roman" panose="02020603050405020304" pitchFamily="18" charset="0"/>
                  </a:rPr>
                  <a:t>, </a:t>
                </a:r>
                <a:r>
                  <a:rPr lang="en-US" altLang="zh-TW" sz="2800" b="1" kern="100" dirty="0">
                    <a:solidFill>
                      <a:srgbClr val="C00000"/>
                    </a:solidFill>
                    <a:latin typeface="微軟正黑體" panose="020B0604030504040204" pitchFamily="34" charset="-120"/>
                    <a:cs typeface="Times New Roman" panose="02020603050405020304" pitchFamily="18" charset="0"/>
                  </a:rPr>
                  <a:t>2.309285</a:t>
                </a:r>
                <a:r>
                  <a:rPr lang="en-US" altLang="zh-TW" sz="2800" b="1" kern="100" dirty="0" smtClean="0">
                    <a:latin typeface="微軟正黑體" panose="020B0604030504040204" pitchFamily="34" charset="-120"/>
                    <a:cs typeface="Times New Roman" panose="02020603050405020304" pitchFamily="18" charset="0"/>
                  </a:rPr>
                  <a:t>]</a:t>
                </a:r>
              </a:p>
              <a:p>
                <a:pPr algn="just"/>
                <a:r>
                  <a:rPr lang="zh-TW" altLang="en-US" sz="2800" b="1" dirty="0">
                    <a:latin typeface="+mn-ea"/>
                  </a:rPr>
                  <a:t>有</a:t>
                </a:r>
                <a:r>
                  <a:rPr lang="en-US" altLang="zh-TW" sz="2800" b="1" dirty="0">
                    <a:latin typeface="+mn-ea"/>
                  </a:rPr>
                  <a:t>95%</a:t>
                </a:r>
                <a:r>
                  <a:rPr lang="zh-TW" altLang="en-US" sz="2800" b="1" dirty="0">
                    <a:latin typeface="+mn-ea"/>
                  </a:rPr>
                  <a:t>的信心，</a:t>
                </a:r>
                <a:r>
                  <a:rPr lang="zh-TW" altLang="en-US" sz="2800" b="1" dirty="0" smtClean="0">
                    <a:latin typeface="+mn-ea"/>
                  </a:rPr>
                  <a:t>服用</a:t>
                </a:r>
                <a:r>
                  <a:rPr lang="en-US" altLang="zh-TW" sz="2800" b="1" kern="100" dirty="0">
                    <a:latin typeface="微軟正黑體" panose="020B0604030504040204" pitchFamily="34" charset="-120"/>
                    <a:cs typeface="Times New Roman" panose="02020603050405020304" pitchFamily="18" charset="0"/>
                  </a:rPr>
                  <a:t>placebo</a:t>
                </a:r>
                <a:r>
                  <a:rPr lang="zh-TW" altLang="en-US" sz="2800" b="1" dirty="0" smtClean="0">
                    <a:latin typeface="+mn-ea"/>
                  </a:rPr>
                  <a:t>得</a:t>
                </a:r>
                <a:r>
                  <a:rPr lang="zh-TW" altLang="en-US" sz="2800" b="1" dirty="0">
                    <a:latin typeface="+mn-ea"/>
                  </a:rPr>
                  <a:t>心肌梗塞的</a:t>
                </a:r>
                <a:r>
                  <a:rPr lang="zh-TW" altLang="en-US" sz="2800" b="1" dirty="0" smtClean="0">
                    <a:latin typeface="+mn-ea"/>
                  </a:rPr>
                  <a:t>比例是服用</a:t>
                </a:r>
                <a:r>
                  <a:rPr lang="en-US" altLang="zh-TW" sz="2800" b="1" dirty="0">
                    <a:latin typeface="+mn-ea"/>
                  </a:rPr>
                  <a:t>Aspirin</a:t>
                </a:r>
                <a:r>
                  <a:rPr lang="zh-TW" altLang="en-US" sz="2800" b="1" dirty="0">
                    <a:latin typeface="+mn-ea"/>
                  </a:rPr>
                  <a:t>得心肌梗塞的</a:t>
                </a:r>
                <a:r>
                  <a:rPr lang="zh-TW" altLang="en-US" sz="2800" b="1" dirty="0" smtClean="0">
                    <a:latin typeface="+mn-ea"/>
                  </a:rPr>
                  <a:t>比例的</a:t>
                </a:r>
                <a:r>
                  <a:rPr lang="en-US" altLang="zh-TW" sz="2800" b="1" dirty="0" smtClean="0">
                    <a:latin typeface="+mn-ea"/>
                  </a:rPr>
                  <a:t>1.43</a:t>
                </a:r>
                <a:r>
                  <a:rPr lang="zh-TW" altLang="en-US" sz="2800" b="1" dirty="0" smtClean="0">
                    <a:latin typeface="+mn-ea"/>
                  </a:rPr>
                  <a:t>倍到</a:t>
                </a:r>
                <a:r>
                  <a:rPr lang="en-US" altLang="zh-TW" sz="2800" b="1" dirty="0" smtClean="0">
                    <a:latin typeface="+mn-ea"/>
                  </a:rPr>
                  <a:t>2.31</a:t>
                </a:r>
                <a:r>
                  <a:rPr lang="zh-TW" altLang="en-US" sz="2800" b="1" dirty="0" smtClean="0">
                    <a:latin typeface="+mn-ea"/>
                  </a:rPr>
                  <a:t>倍之間</a:t>
                </a:r>
                <a:r>
                  <a:rPr lang="zh-TW" altLang="en-US" sz="2800" b="1" dirty="0" smtClean="0">
                    <a:latin typeface="新細明體" panose="02020500000000000000" pitchFamily="18" charset="-120"/>
                    <a:ea typeface="新細明體" panose="02020500000000000000" pitchFamily="18" charset="-120"/>
                  </a:rPr>
                  <a:t>。</a:t>
                </a:r>
                <a:endParaRPr lang="en-US" altLang="zh-TW" sz="2800" b="1" dirty="0">
                  <a:latin typeface="新細明體" panose="02020500000000000000" pitchFamily="18" charset="-120"/>
                  <a:ea typeface="新細明體" panose="02020500000000000000" pitchFamily="18" charset="-120"/>
                </a:endParaRPr>
              </a:p>
            </p:txBody>
          </p:sp>
        </mc:Choice>
        <mc:Fallback>
          <p:sp>
            <p:nvSpPr>
              <p:cNvPr id="6" name="內容版面配置區 5"/>
              <p:cNvSpPr>
                <a:spLocks noGrp="1" noRot="1" noChangeAspect="1" noMove="1" noResize="1" noEditPoints="1" noAdjustHandles="1" noChangeArrowheads="1" noChangeShapeType="1" noTextEdit="1"/>
              </p:cNvSpPr>
              <p:nvPr>
                <p:ph idx="1"/>
              </p:nvPr>
            </p:nvSpPr>
            <p:spPr>
              <a:xfrm>
                <a:off x="457200" y="1600200"/>
                <a:ext cx="8229600" cy="4709120"/>
              </a:xfrm>
              <a:blipFill rotWithShape="0">
                <a:blip r:embed="rId3"/>
                <a:stretch>
                  <a:fillRect l="-963" t="-1425" r="-148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943610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B050"/>
                </a:solidFill>
                <a:latin typeface="微軟正黑體" panose="020B0604030504040204" pitchFamily="34" charset="-120"/>
              </a:rPr>
              <a:t>勝算比</a:t>
            </a:r>
            <a:r>
              <a:rPr lang="en-US" altLang="zh-TW" b="1" dirty="0">
                <a:solidFill>
                  <a:srgbClr val="00B050"/>
                </a:solidFill>
                <a:latin typeface="微軟正黑體" panose="020B0604030504040204" pitchFamily="34" charset="-120"/>
              </a:rPr>
              <a:t>(Odds Ratio; OR)</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57200" y="3717032"/>
                <a:ext cx="8229600" cy="2664296"/>
              </a:xfrm>
            </p:spPr>
            <p:txBody>
              <a:bodyPr>
                <a:normAutofit lnSpcReduction="10000"/>
              </a:bodyPr>
              <a:lstStyle/>
              <a:p>
                <a:r>
                  <a:rPr lang="zh-TW" altLang="zh-TW" sz="2800" b="1" dirty="0" smtClean="0"/>
                  <a:t>在第一列成功的機率為</a:t>
                </a:r>
                <a14:m>
                  <m:oMath xmlns:m="http://schemas.openxmlformats.org/officeDocument/2006/math">
                    <m:sSub>
                      <m:sSubPr>
                        <m:ctrlPr>
                          <a:rPr lang="zh-TW" altLang="zh-TW" sz="2800" b="1" i="1">
                            <a:latin typeface="Cambria Math" panose="02040503050406030204" pitchFamily="18" charset="0"/>
                          </a:rPr>
                        </m:ctrlPr>
                      </m:sSubPr>
                      <m:e>
                        <m:r>
                          <a:rPr lang="en-US" altLang="zh-TW" sz="2800" b="1" i="0">
                            <a:latin typeface="Cambria Math" panose="02040503050406030204" pitchFamily="18" charset="0"/>
                          </a:rPr>
                          <m:t>𝛑</m:t>
                        </m:r>
                      </m:e>
                      <m:sub>
                        <m:r>
                          <a:rPr lang="en-US" altLang="zh-TW" sz="2800" b="1" i="0">
                            <a:latin typeface="Cambria Math" panose="02040503050406030204" pitchFamily="18" charset="0"/>
                          </a:rPr>
                          <m:t>𝟏</m:t>
                        </m:r>
                      </m:sub>
                    </m:sSub>
                  </m:oMath>
                </a14:m>
                <a:r>
                  <a:rPr lang="en-US" altLang="zh-TW" sz="2800" b="1" dirty="0" smtClean="0"/>
                  <a:t>,</a:t>
                </a:r>
                <a:r>
                  <a:rPr lang="zh-TW" altLang="zh-TW" sz="2800" b="1" dirty="0">
                    <a:latin typeface="+mn-ea"/>
                    <a:cs typeface="Times New Roman" panose="02020603050405020304" pitchFamily="18" charset="0"/>
                  </a:rPr>
                  <a:t>失敗的機率</a:t>
                </a:r>
                <a:r>
                  <a:rPr lang="en-US" altLang="zh-TW" sz="2800" b="1" dirty="0">
                    <a:effectLst/>
                    <a:latin typeface="+mn-ea"/>
                    <a:cs typeface="Times New Roman" panose="02020603050405020304" pitchFamily="18" charset="0"/>
                  </a:rPr>
                  <a:t>1-</a:t>
                </a:r>
                <a14:m>
                  <m:oMath xmlns:m="http://schemas.openxmlformats.org/officeDocument/2006/math">
                    <m:sSub>
                      <m:sSubPr>
                        <m:ctrlPr>
                          <a:rPr lang="zh-TW" altLang="zh-TW" sz="2800" b="1" i="1">
                            <a:effectLst/>
                            <a:latin typeface="Cambria Math" panose="02040503050406030204" pitchFamily="18" charset="0"/>
                          </a:rPr>
                        </m:ctrlPr>
                      </m:sSubPr>
                      <m:e>
                        <m:r>
                          <a:rPr lang="en-US" altLang="zh-TW" sz="2800" b="1" i="0">
                            <a:effectLst/>
                            <a:latin typeface="Cambria Math" panose="02040503050406030204" pitchFamily="18" charset="0"/>
                            <a:cs typeface="Times New Roman" panose="02020603050405020304" pitchFamily="18" charset="0"/>
                          </a:rPr>
                          <m:t>𝛑</m:t>
                        </m:r>
                      </m:e>
                      <m:sub>
                        <m:r>
                          <a:rPr lang="en-US" altLang="zh-TW" sz="2800" b="1" i="0">
                            <a:effectLst/>
                            <a:latin typeface="Cambria Math" panose="02040503050406030204" pitchFamily="18" charset="0"/>
                            <a:cs typeface="Times New Roman" panose="02020603050405020304" pitchFamily="18" charset="0"/>
                          </a:rPr>
                          <m:t>𝟏</m:t>
                        </m:r>
                      </m:sub>
                    </m:sSub>
                  </m:oMath>
                </a14:m>
                <a:endParaRPr lang="zh-TW" altLang="zh-TW" sz="2800" b="1" dirty="0">
                  <a:latin typeface="+mn-ea"/>
                </a:endParaRPr>
              </a:p>
              <a:p>
                <a:r>
                  <a:rPr lang="zh-TW" altLang="zh-TW" sz="2800" b="1" dirty="0"/>
                  <a:t>在</a:t>
                </a:r>
                <a:r>
                  <a:rPr lang="zh-TW" altLang="zh-TW" sz="2800" b="1" dirty="0" smtClean="0"/>
                  <a:t>第</a:t>
                </a:r>
                <a:r>
                  <a:rPr lang="zh-TW" altLang="en-US" sz="2800" b="1" dirty="0" smtClean="0"/>
                  <a:t>二</a:t>
                </a:r>
                <a:r>
                  <a:rPr lang="zh-TW" altLang="zh-TW" sz="2800" b="1" dirty="0" smtClean="0"/>
                  <a:t>列</a:t>
                </a:r>
                <a:r>
                  <a:rPr lang="zh-TW" altLang="zh-TW" sz="2800" b="1" dirty="0"/>
                  <a:t>成功的機率為</a:t>
                </a:r>
                <a14:m>
                  <m:oMath xmlns:m="http://schemas.openxmlformats.org/officeDocument/2006/math">
                    <m:sSub>
                      <m:sSubPr>
                        <m:ctrlPr>
                          <a:rPr lang="zh-TW" altLang="zh-TW" sz="2800" b="1" i="1">
                            <a:latin typeface="Cambria Math" panose="02040503050406030204" pitchFamily="18" charset="0"/>
                          </a:rPr>
                        </m:ctrlPr>
                      </m:sSubPr>
                      <m:e>
                        <m:r>
                          <a:rPr lang="en-US" altLang="zh-TW" sz="2800" b="1" i="0">
                            <a:latin typeface="Cambria Math" panose="02040503050406030204" pitchFamily="18" charset="0"/>
                          </a:rPr>
                          <m:t>𝛑</m:t>
                        </m:r>
                      </m:e>
                      <m:sub>
                        <m:r>
                          <a:rPr lang="en-US" altLang="zh-TW" sz="2800" b="1" i="0">
                            <a:latin typeface="Cambria Math" panose="02040503050406030204" pitchFamily="18" charset="0"/>
                          </a:rPr>
                          <m:t>𝟐</m:t>
                        </m:r>
                      </m:sub>
                    </m:sSub>
                  </m:oMath>
                </a14:m>
                <a:r>
                  <a:rPr lang="en-US" altLang="zh-TW" sz="2800" b="1" dirty="0"/>
                  <a:t>,</a:t>
                </a:r>
                <a:r>
                  <a:rPr lang="zh-TW" altLang="zh-TW" sz="2800" b="1" dirty="0">
                    <a:latin typeface="+mn-ea"/>
                    <a:cs typeface="Times New Roman" panose="02020603050405020304" pitchFamily="18" charset="0"/>
                  </a:rPr>
                  <a:t>失敗的機率</a:t>
                </a:r>
                <a:r>
                  <a:rPr lang="en-US" altLang="zh-TW" sz="2800" b="1" dirty="0">
                    <a:latin typeface="+mn-ea"/>
                    <a:cs typeface="Times New Roman" panose="02020603050405020304" pitchFamily="18" charset="0"/>
                  </a:rPr>
                  <a:t>1-</a:t>
                </a:r>
                <a14:m>
                  <m:oMath xmlns:m="http://schemas.openxmlformats.org/officeDocument/2006/math">
                    <m:sSub>
                      <m:sSubPr>
                        <m:ctrlPr>
                          <a:rPr lang="zh-TW" altLang="zh-TW" sz="2800" b="1" i="1">
                            <a:latin typeface="Cambria Math" panose="02040503050406030204" pitchFamily="18" charset="0"/>
                          </a:rPr>
                        </m:ctrlPr>
                      </m:sSubPr>
                      <m:e>
                        <m:r>
                          <a:rPr lang="en-US" altLang="zh-TW" sz="2800" b="1">
                            <a:latin typeface="Cambria Math" panose="02040503050406030204" pitchFamily="18" charset="0"/>
                            <a:cs typeface="Times New Roman" panose="02020603050405020304" pitchFamily="18" charset="0"/>
                          </a:rPr>
                          <m:t>𝛑</m:t>
                        </m:r>
                      </m:e>
                      <m:sub>
                        <m:r>
                          <a:rPr lang="en-US" altLang="zh-TW" sz="2800" b="1" i="1" smtClean="0">
                            <a:latin typeface="Cambria Math" panose="02040503050406030204" pitchFamily="18" charset="0"/>
                            <a:cs typeface="Times New Roman" panose="02020603050405020304" pitchFamily="18" charset="0"/>
                          </a:rPr>
                          <m:t>𝟐</m:t>
                        </m:r>
                      </m:sub>
                    </m:sSub>
                  </m:oMath>
                </a14:m>
                <a:endParaRPr lang="en-US" altLang="zh-TW" sz="2800" b="1" dirty="0" smtClean="0"/>
              </a:p>
              <a:p>
                <a:r>
                  <a:rPr lang="zh-TW" altLang="zh-TW" sz="2800" b="1" dirty="0"/>
                  <a:t>在第一列成功</a:t>
                </a:r>
                <a:r>
                  <a:rPr lang="zh-TW" altLang="zh-TW" sz="2800" b="1" dirty="0" smtClean="0"/>
                  <a:t>的</a:t>
                </a:r>
                <a:r>
                  <a:rPr lang="zh-TW" altLang="en-US" sz="2800" b="1" dirty="0" smtClean="0"/>
                  <a:t>勝</a:t>
                </a:r>
                <a:r>
                  <a:rPr lang="zh-TW" altLang="en-US" sz="2800" b="1" dirty="0"/>
                  <a:t>算</a:t>
                </a:r>
                <a:r>
                  <a:rPr lang="zh-TW" altLang="zh-TW" sz="2800" b="1" dirty="0" smtClean="0"/>
                  <a:t>為</a:t>
                </a:r>
                <a14:m>
                  <m:oMath xmlns:m="http://schemas.openxmlformats.org/officeDocument/2006/math">
                    <m:sSub>
                      <m:sSubPr>
                        <m:ctrlPr>
                          <a:rPr lang="zh-TW" altLang="zh-TW" b="1" i="1" smtClean="0">
                            <a:solidFill>
                              <a:srgbClr val="C00000"/>
                            </a:solidFill>
                            <a:latin typeface="Cambria Math" panose="02040503050406030204" pitchFamily="18" charset="0"/>
                          </a:rPr>
                        </m:ctrlPr>
                      </m:sSubPr>
                      <m:e>
                        <m:r>
                          <a:rPr lang="en-US" altLang="zh-TW" b="1" i="0">
                            <a:solidFill>
                              <a:srgbClr val="C00000"/>
                            </a:solidFill>
                            <a:effectLst/>
                            <a:latin typeface="Cambria Math" panose="02040503050406030204" pitchFamily="18" charset="0"/>
                            <a:cs typeface="Times New Roman" panose="02020603050405020304" pitchFamily="18" charset="0"/>
                          </a:rPr>
                          <m:t>𝐨𝐝𝐝𝐬</m:t>
                        </m:r>
                      </m:e>
                      <m:sub>
                        <m:r>
                          <a:rPr lang="en-US" altLang="zh-TW" b="1" i="0">
                            <a:solidFill>
                              <a:srgbClr val="C00000"/>
                            </a:solidFill>
                            <a:effectLst/>
                            <a:latin typeface="Cambria Math" panose="02040503050406030204" pitchFamily="18" charset="0"/>
                            <a:cs typeface="Times New Roman" panose="02020603050405020304" pitchFamily="18" charset="0"/>
                          </a:rPr>
                          <m:t>𝟏</m:t>
                        </m:r>
                      </m:sub>
                    </m:sSub>
                  </m:oMath>
                </a14:m>
                <a:r>
                  <a:rPr lang="en-US" altLang="zh-TW" b="1" dirty="0">
                    <a:solidFill>
                      <a:srgbClr val="C00000"/>
                    </a:solidFill>
                    <a:effectLst/>
                    <a:latin typeface="+mn-ea"/>
                    <a:cs typeface="Times New Roman" panose="02020603050405020304" pitchFamily="18" charset="0"/>
                  </a:rPr>
                  <a:t>=</a:t>
                </a:r>
                <a14:m>
                  <m:oMath xmlns:m="http://schemas.openxmlformats.org/officeDocument/2006/math">
                    <m:f>
                      <m:fPr>
                        <m:ctrlPr>
                          <a:rPr lang="zh-TW" altLang="zh-TW" b="1" i="1">
                            <a:solidFill>
                              <a:srgbClr val="C00000"/>
                            </a:solidFill>
                            <a:effectLst/>
                            <a:latin typeface="Cambria Math" panose="02040503050406030204" pitchFamily="18" charset="0"/>
                          </a:rPr>
                        </m:ctrlPr>
                      </m:fPr>
                      <m:num>
                        <m:sSub>
                          <m:sSubPr>
                            <m:ctrlPr>
                              <a:rPr lang="zh-TW" altLang="zh-TW" b="1" i="1">
                                <a:solidFill>
                                  <a:srgbClr val="C00000"/>
                                </a:solidFill>
                                <a:effectLst/>
                                <a:latin typeface="Cambria Math" panose="02040503050406030204" pitchFamily="18" charset="0"/>
                              </a:rPr>
                            </m:ctrlPr>
                          </m:sSubPr>
                          <m:e>
                            <m:r>
                              <a:rPr lang="en-US" altLang="zh-TW" b="1" i="0">
                                <a:solidFill>
                                  <a:srgbClr val="C00000"/>
                                </a:solidFill>
                                <a:effectLst/>
                                <a:latin typeface="Cambria Math" panose="02040503050406030204" pitchFamily="18" charset="0"/>
                                <a:cs typeface="Times New Roman" panose="02020603050405020304" pitchFamily="18" charset="0"/>
                              </a:rPr>
                              <m:t>𝛑</m:t>
                            </m:r>
                          </m:e>
                          <m:sub>
                            <m:r>
                              <a:rPr lang="en-US" altLang="zh-TW" b="1" i="0">
                                <a:solidFill>
                                  <a:srgbClr val="C00000"/>
                                </a:solidFill>
                                <a:effectLst/>
                                <a:latin typeface="Cambria Math" panose="02040503050406030204" pitchFamily="18" charset="0"/>
                                <a:cs typeface="Times New Roman" panose="02020603050405020304" pitchFamily="18" charset="0"/>
                              </a:rPr>
                              <m:t>𝟏</m:t>
                            </m:r>
                          </m:sub>
                        </m:sSub>
                      </m:num>
                      <m:den>
                        <m:r>
                          <a:rPr lang="en-US" altLang="zh-TW" b="1" i="0">
                            <a:solidFill>
                              <a:srgbClr val="C00000"/>
                            </a:solidFill>
                            <a:effectLst/>
                            <a:latin typeface="Cambria Math" panose="02040503050406030204" pitchFamily="18" charset="0"/>
                            <a:cs typeface="Times New Roman" panose="02020603050405020304" pitchFamily="18" charset="0"/>
                          </a:rPr>
                          <m:t>𝟏</m:t>
                        </m:r>
                        <m:r>
                          <a:rPr lang="en-US" altLang="zh-TW" b="1" i="0">
                            <a:solidFill>
                              <a:srgbClr val="C00000"/>
                            </a:solidFill>
                            <a:effectLst/>
                            <a:latin typeface="Cambria Math" panose="02040503050406030204" pitchFamily="18" charset="0"/>
                            <a:cs typeface="Times New Roman" panose="02020603050405020304" pitchFamily="18" charset="0"/>
                          </a:rPr>
                          <m:t>−</m:t>
                        </m:r>
                        <m:sSub>
                          <m:sSubPr>
                            <m:ctrlPr>
                              <a:rPr lang="zh-TW" altLang="zh-TW" b="1" i="1">
                                <a:solidFill>
                                  <a:srgbClr val="C00000"/>
                                </a:solidFill>
                                <a:effectLst/>
                                <a:latin typeface="Cambria Math" panose="02040503050406030204" pitchFamily="18" charset="0"/>
                              </a:rPr>
                            </m:ctrlPr>
                          </m:sSubPr>
                          <m:e>
                            <m:r>
                              <a:rPr lang="en-US" altLang="zh-TW" b="1" i="0">
                                <a:solidFill>
                                  <a:srgbClr val="C00000"/>
                                </a:solidFill>
                                <a:effectLst/>
                                <a:latin typeface="Cambria Math" panose="02040503050406030204" pitchFamily="18" charset="0"/>
                                <a:cs typeface="Times New Roman" panose="02020603050405020304" pitchFamily="18" charset="0"/>
                              </a:rPr>
                              <m:t>𝛑</m:t>
                            </m:r>
                          </m:e>
                          <m:sub>
                            <m:r>
                              <a:rPr lang="en-US" altLang="zh-TW" b="1" i="0">
                                <a:solidFill>
                                  <a:srgbClr val="C00000"/>
                                </a:solidFill>
                                <a:effectLst/>
                                <a:latin typeface="Cambria Math" panose="02040503050406030204" pitchFamily="18" charset="0"/>
                                <a:cs typeface="Times New Roman" panose="02020603050405020304" pitchFamily="18" charset="0"/>
                              </a:rPr>
                              <m:t>𝟏</m:t>
                            </m:r>
                          </m:sub>
                        </m:sSub>
                      </m:den>
                    </m:f>
                  </m:oMath>
                </a14:m>
                <a:r>
                  <a:rPr lang="en-US" altLang="zh-TW" b="1" dirty="0">
                    <a:solidFill>
                      <a:srgbClr val="C00000"/>
                    </a:solidFill>
                    <a:effectLst/>
                    <a:latin typeface="+mn-ea"/>
                    <a:cs typeface="Times New Roman" panose="02020603050405020304" pitchFamily="18" charset="0"/>
                  </a:rPr>
                  <a:t>=</a:t>
                </a:r>
                <a14:m>
                  <m:oMath xmlns:m="http://schemas.openxmlformats.org/officeDocument/2006/math">
                    <m:f>
                      <m:fPr>
                        <m:ctrlPr>
                          <a:rPr lang="zh-TW" altLang="zh-TW" b="1" i="1">
                            <a:solidFill>
                              <a:srgbClr val="C00000"/>
                            </a:solidFill>
                            <a:effectLst/>
                            <a:latin typeface="Cambria Math" panose="02040503050406030204" pitchFamily="18" charset="0"/>
                          </a:rPr>
                        </m:ctrlPr>
                      </m:fPr>
                      <m:num>
                        <m:sSub>
                          <m:sSubPr>
                            <m:ctrlPr>
                              <a:rPr lang="zh-TW" altLang="zh-TW" b="1" i="1">
                                <a:solidFill>
                                  <a:srgbClr val="C00000"/>
                                </a:solidFill>
                                <a:effectLst/>
                                <a:latin typeface="Cambria Math" panose="02040503050406030204" pitchFamily="18" charset="0"/>
                              </a:rPr>
                            </m:ctrlPr>
                          </m:sSubPr>
                          <m:e>
                            <m:r>
                              <a:rPr lang="en-US" altLang="zh-TW" b="1" i="0">
                                <a:solidFill>
                                  <a:srgbClr val="C00000"/>
                                </a:solidFill>
                                <a:effectLst/>
                                <a:latin typeface="Cambria Math" panose="02040503050406030204" pitchFamily="18" charset="0"/>
                                <a:cs typeface="Times New Roman" panose="02020603050405020304" pitchFamily="18" charset="0"/>
                              </a:rPr>
                              <m:t>𝛑</m:t>
                            </m:r>
                          </m:e>
                          <m:sub>
                            <m:r>
                              <a:rPr lang="en-US" altLang="zh-TW" b="1" i="0">
                                <a:solidFill>
                                  <a:srgbClr val="C00000"/>
                                </a:solidFill>
                                <a:effectLst/>
                                <a:latin typeface="Cambria Math" panose="02040503050406030204" pitchFamily="18" charset="0"/>
                                <a:cs typeface="Times New Roman" panose="02020603050405020304" pitchFamily="18" charset="0"/>
                              </a:rPr>
                              <m:t>𝟏𝟏</m:t>
                            </m:r>
                          </m:sub>
                        </m:sSub>
                      </m:num>
                      <m:den>
                        <m:sSub>
                          <m:sSubPr>
                            <m:ctrlPr>
                              <a:rPr lang="zh-TW" altLang="zh-TW" b="1" i="1">
                                <a:solidFill>
                                  <a:srgbClr val="C00000"/>
                                </a:solidFill>
                                <a:effectLst/>
                                <a:latin typeface="Cambria Math" panose="02040503050406030204" pitchFamily="18" charset="0"/>
                              </a:rPr>
                            </m:ctrlPr>
                          </m:sSubPr>
                          <m:e>
                            <m:r>
                              <a:rPr lang="en-US" altLang="zh-TW" b="1" i="0">
                                <a:solidFill>
                                  <a:srgbClr val="C00000"/>
                                </a:solidFill>
                                <a:effectLst/>
                                <a:latin typeface="Cambria Math" panose="02040503050406030204" pitchFamily="18" charset="0"/>
                                <a:cs typeface="Times New Roman" panose="02020603050405020304" pitchFamily="18" charset="0"/>
                              </a:rPr>
                              <m:t>𝛑</m:t>
                            </m:r>
                          </m:e>
                          <m:sub>
                            <m:r>
                              <a:rPr lang="en-US" altLang="zh-TW" b="1" i="0">
                                <a:solidFill>
                                  <a:srgbClr val="C00000"/>
                                </a:solidFill>
                                <a:effectLst/>
                                <a:latin typeface="Cambria Math" panose="02040503050406030204" pitchFamily="18" charset="0"/>
                                <a:cs typeface="Times New Roman" panose="02020603050405020304" pitchFamily="18" charset="0"/>
                              </a:rPr>
                              <m:t>𝟏𝟐</m:t>
                            </m:r>
                          </m:sub>
                        </m:sSub>
                      </m:den>
                    </m:f>
                  </m:oMath>
                </a14:m>
                <a:endParaRPr lang="en-US" altLang="zh-TW" b="1" dirty="0" smtClean="0">
                  <a:latin typeface="+mn-ea"/>
                </a:endParaRPr>
              </a:p>
              <a:p>
                <a:pPr algn="just">
                  <a:spcAft>
                    <a:spcPts val="0"/>
                  </a:spcAft>
                </a:pPr>
                <a:r>
                  <a:rPr lang="zh-TW" altLang="zh-TW" b="1" kern="100" dirty="0">
                    <a:latin typeface="+mn-ea"/>
                    <a:cs typeface="Times New Roman" panose="02020603050405020304" pitchFamily="18" charset="0"/>
                  </a:rPr>
                  <a:t>若</a:t>
                </a:r>
                <a14:m>
                  <m:oMath xmlns:m="http://schemas.openxmlformats.org/officeDocument/2006/math">
                    <m:sSub>
                      <m:sSubPr>
                        <m:ctrlPr>
                          <a:rPr lang="zh-TW" altLang="zh-TW" b="1" i="1" kern="100">
                            <a:effectLst/>
                            <a:latin typeface="Cambria Math" panose="02040503050406030204" pitchFamily="18" charset="0"/>
                            <a:cs typeface="Times New Roman" panose="02020603050405020304" pitchFamily="18" charset="0"/>
                          </a:rPr>
                        </m:ctrlPr>
                      </m:sSubPr>
                      <m:e>
                        <m:r>
                          <a:rPr lang="en-US" altLang="zh-TW" b="1" i="0" kern="100">
                            <a:effectLst/>
                            <a:latin typeface="Cambria Math" panose="02040503050406030204" pitchFamily="18" charset="0"/>
                            <a:cs typeface="Times New Roman" panose="02020603050405020304" pitchFamily="18" charset="0"/>
                          </a:rPr>
                          <m:t>𝛑</m:t>
                        </m:r>
                      </m:e>
                      <m:sub>
                        <m:r>
                          <a:rPr lang="en-US" altLang="zh-TW" b="1" i="0" kern="100">
                            <a:effectLst/>
                            <a:latin typeface="Cambria Math" panose="02040503050406030204" pitchFamily="18" charset="0"/>
                            <a:cs typeface="Times New Roman" panose="02020603050405020304" pitchFamily="18" charset="0"/>
                          </a:rPr>
                          <m:t>𝟏</m:t>
                        </m:r>
                      </m:sub>
                    </m:sSub>
                  </m:oMath>
                </a14:m>
                <a:r>
                  <a:rPr lang="en-US" altLang="zh-TW" b="1" kern="100" dirty="0">
                    <a:effectLst/>
                    <a:latin typeface="+mn-ea"/>
                    <a:cs typeface="Times New Roman" panose="02020603050405020304" pitchFamily="18" charset="0"/>
                  </a:rPr>
                  <a:t>=0.75,</a:t>
                </a:r>
                <a14:m>
                  <m:oMath xmlns:m="http://schemas.openxmlformats.org/officeDocument/2006/math">
                    <m:r>
                      <a:rPr lang="zh-TW" altLang="en-US" b="1" i="1" kern="100" dirty="0" smtClean="0">
                        <a:latin typeface="Cambria Math" panose="02040503050406030204" pitchFamily="18" charset="0"/>
                        <a:cs typeface="Times New Roman" panose="02020603050405020304" pitchFamily="18" charset="0"/>
                      </a:rPr>
                      <m:t> </m:t>
                    </m:r>
                    <m:r>
                      <a:rPr lang="zh-TW" altLang="en-US" b="1" i="1" kern="100" dirty="0">
                        <a:latin typeface="Cambria Math" panose="02040503050406030204" pitchFamily="18" charset="0"/>
                        <a:cs typeface="Times New Roman" panose="02020603050405020304" pitchFamily="18" charset="0"/>
                      </a:rPr>
                      <m:t> </m:t>
                    </m:r>
                    <m:sSub>
                      <m:sSubPr>
                        <m:ctrlPr>
                          <a:rPr lang="zh-TW" altLang="zh-TW" b="1" i="1" kern="100">
                            <a:effectLst/>
                            <a:latin typeface="Cambria Math" panose="02040503050406030204" pitchFamily="18" charset="0"/>
                            <a:cs typeface="Times New Roman" panose="02020603050405020304" pitchFamily="18" charset="0"/>
                          </a:rPr>
                        </m:ctrlPr>
                      </m:sSubPr>
                      <m:e>
                        <m:r>
                          <a:rPr lang="en-US" altLang="zh-TW" b="1" i="0" kern="100">
                            <a:effectLst/>
                            <a:latin typeface="Cambria Math" panose="02040503050406030204" pitchFamily="18" charset="0"/>
                            <a:cs typeface="Times New Roman" panose="02020603050405020304" pitchFamily="18" charset="0"/>
                          </a:rPr>
                          <m:t>𝐨𝐝𝐝</m:t>
                        </m:r>
                      </m:e>
                      <m:sub>
                        <m:r>
                          <a:rPr lang="en-US" altLang="zh-TW" b="1" i="0" kern="100">
                            <a:effectLst/>
                            <a:latin typeface="Cambria Math" panose="02040503050406030204" pitchFamily="18" charset="0"/>
                            <a:cs typeface="Times New Roman" panose="02020603050405020304" pitchFamily="18" charset="0"/>
                          </a:rPr>
                          <m:t>𝟏</m:t>
                        </m:r>
                      </m:sub>
                    </m:sSub>
                  </m:oMath>
                </a14:m>
                <a:r>
                  <a:rPr lang="en-US" altLang="zh-TW" b="1" kern="100" dirty="0">
                    <a:effectLst/>
                    <a:latin typeface="+mn-ea"/>
                    <a:cs typeface="Times New Roman" panose="02020603050405020304" pitchFamily="18" charset="0"/>
                  </a:rPr>
                  <a:t>=</a:t>
                </a:r>
                <a14:m>
                  <m:oMath xmlns:m="http://schemas.openxmlformats.org/officeDocument/2006/math">
                    <m:f>
                      <m:fPr>
                        <m:ctrlPr>
                          <a:rPr lang="zh-TW" altLang="zh-TW" b="1" i="1" kern="100">
                            <a:effectLst/>
                            <a:latin typeface="Cambria Math" panose="02040503050406030204" pitchFamily="18" charset="0"/>
                            <a:cs typeface="Times New Roman" panose="02020603050405020304" pitchFamily="18" charset="0"/>
                          </a:rPr>
                        </m:ctrlPr>
                      </m:fPr>
                      <m:num>
                        <m:r>
                          <a:rPr lang="en-US" altLang="zh-TW" b="1" i="0" kern="100">
                            <a:effectLst/>
                            <a:latin typeface="Cambria Math" panose="02040503050406030204" pitchFamily="18" charset="0"/>
                            <a:cs typeface="Times New Roman" panose="02020603050405020304" pitchFamily="18" charset="0"/>
                          </a:rPr>
                          <m:t>𝟎</m:t>
                        </m:r>
                        <m:r>
                          <a:rPr lang="en-US" altLang="zh-TW" b="1" i="0" kern="100">
                            <a:effectLst/>
                            <a:latin typeface="Cambria Math" panose="02040503050406030204" pitchFamily="18" charset="0"/>
                            <a:cs typeface="Times New Roman" panose="02020603050405020304" pitchFamily="18" charset="0"/>
                          </a:rPr>
                          <m:t>.</m:t>
                        </m:r>
                        <m:r>
                          <a:rPr lang="en-US" altLang="zh-TW" b="1" i="0" kern="100">
                            <a:effectLst/>
                            <a:latin typeface="Cambria Math" panose="02040503050406030204" pitchFamily="18" charset="0"/>
                            <a:cs typeface="Times New Roman" panose="02020603050405020304" pitchFamily="18" charset="0"/>
                          </a:rPr>
                          <m:t>𝟕𝟓</m:t>
                        </m:r>
                      </m:num>
                      <m:den>
                        <m:r>
                          <a:rPr lang="en-US" altLang="zh-TW" b="1" i="1" kern="100" smtClean="0">
                            <a:latin typeface="Cambria Math" panose="02040503050406030204" pitchFamily="18" charset="0"/>
                            <a:cs typeface="Times New Roman" panose="02020603050405020304" pitchFamily="18" charset="0"/>
                          </a:rPr>
                          <m:t>0</m:t>
                        </m:r>
                        <m:r>
                          <a:rPr lang="en-US" altLang="zh-TW" b="1" i="1" kern="100">
                            <a:latin typeface="Cambria Math" panose="02040503050406030204" pitchFamily="18" charset="0"/>
                            <a:cs typeface="Times New Roman" panose="02020603050405020304" pitchFamily="18" charset="0"/>
                          </a:rPr>
                          <m:t>.</m:t>
                        </m:r>
                        <m:r>
                          <a:rPr lang="en-US" altLang="zh-TW" b="1" i="0" kern="100">
                            <a:effectLst/>
                            <a:latin typeface="Cambria Math" panose="02040503050406030204" pitchFamily="18" charset="0"/>
                            <a:cs typeface="Times New Roman" panose="02020603050405020304" pitchFamily="18" charset="0"/>
                          </a:rPr>
                          <m:t>𝟐𝟓</m:t>
                        </m:r>
                      </m:den>
                    </m:f>
                  </m:oMath>
                </a14:m>
                <a:r>
                  <a:rPr lang="en-US" altLang="zh-TW" b="1" kern="100" dirty="0">
                    <a:effectLst/>
                    <a:latin typeface="+mn-ea"/>
                    <a:cs typeface="Times New Roman" panose="02020603050405020304" pitchFamily="18" charset="0"/>
                  </a:rPr>
                  <a:t>=</a:t>
                </a:r>
                <a:r>
                  <a:rPr lang="en-US" altLang="zh-TW" b="1" kern="100" dirty="0" smtClean="0">
                    <a:effectLst/>
                    <a:latin typeface="+mn-ea"/>
                    <a:cs typeface="Times New Roman" panose="02020603050405020304" pitchFamily="18" charset="0"/>
                  </a:rPr>
                  <a:t>3, </a:t>
                </a:r>
                <a:r>
                  <a:rPr lang="zh-TW" altLang="en-US" b="1" kern="100" dirty="0" smtClean="0">
                    <a:effectLst/>
                    <a:latin typeface="+mn-ea"/>
                    <a:cs typeface="Times New Roman" panose="02020603050405020304" pitchFamily="18" charset="0"/>
                  </a:rPr>
                  <a:t>所以</a:t>
                </a:r>
                <a:r>
                  <a:rPr lang="zh-TW" altLang="zh-TW" b="1" kern="100" dirty="0" smtClean="0">
                    <a:effectLst/>
                    <a:latin typeface="+mn-ea"/>
                    <a:cs typeface="Times New Roman" panose="02020603050405020304" pitchFamily="18" charset="0"/>
                  </a:rPr>
                  <a:t>成功</a:t>
                </a:r>
                <a:r>
                  <a:rPr lang="zh-TW" altLang="zh-TW" b="1" kern="100" dirty="0">
                    <a:effectLst/>
                    <a:latin typeface="+mn-ea"/>
                    <a:cs typeface="Times New Roman" panose="02020603050405020304" pitchFamily="18" charset="0"/>
                  </a:rPr>
                  <a:t>的勝算</a:t>
                </a:r>
                <a:r>
                  <a:rPr lang="en-US" altLang="zh-TW" b="1" kern="100" dirty="0">
                    <a:effectLst/>
                    <a:latin typeface="+mn-ea"/>
                    <a:cs typeface="Times New Roman" panose="02020603050405020304" pitchFamily="18" charset="0"/>
                  </a:rPr>
                  <a:t>=3</a:t>
                </a:r>
                <a:endParaRPr lang="zh-TW" altLang="zh-TW" b="1" kern="100" dirty="0">
                  <a:effectLst/>
                  <a:latin typeface="+mn-ea"/>
                  <a:cs typeface="Times New Roman" panose="02020603050405020304" pitchFamily="18" charset="0"/>
                </a:endParaRPr>
              </a:p>
              <a:p>
                <a:pPr algn="just">
                  <a:spcAft>
                    <a:spcPts val="0"/>
                  </a:spcAft>
                </a:pPr>
                <a:r>
                  <a:rPr lang="zh-TW" altLang="zh-TW" b="1" kern="100" dirty="0" smtClean="0">
                    <a:effectLst/>
                    <a:latin typeface="+mn-ea"/>
                    <a:cs typeface="Times New Roman" panose="02020603050405020304" pitchFamily="18" charset="0"/>
                  </a:rPr>
                  <a:t>表示</a:t>
                </a:r>
                <a:r>
                  <a:rPr lang="zh-TW" altLang="zh-TW" b="1" kern="100" dirty="0">
                    <a:effectLst/>
                    <a:latin typeface="+mn-ea"/>
                    <a:cs typeface="Times New Roman" panose="02020603050405020304" pitchFamily="18" charset="0"/>
                  </a:rPr>
                  <a:t>成功的機率是失敗的機率的三</a:t>
                </a:r>
                <a:r>
                  <a:rPr lang="zh-TW" altLang="zh-TW" b="1" kern="100" dirty="0" smtClean="0">
                    <a:effectLst/>
                    <a:latin typeface="+mn-ea"/>
                    <a:cs typeface="Times New Roman" panose="02020603050405020304" pitchFamily="18" charset="0"/>
                  </a:rPr>
                  <a:t>倍</a:t>
                </a:r>
                <a:endParaRPr lang="zh-TW" altLang="zh-TW" b="1" kern="100" dirty="0">
                  <a:effectLst/>
                  <a:latin typeface="+mn-ea"/>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57200" y="3717032"/>
                <a:ext cx="8229600" cy="2664296"/>
              </a:xfrm>
              <a:blipFill rotWithShape="0">
                <a:blip r:embed="rId3"/>
                <a:stretch>
                  <a:fillRect l="-963" t="-4119"/>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FC0E694E-7E5C-4C16-BC06-A8A0688A6A11}" type="slidenum">
              <a:rPr lang="zh-TW" altLang="en-US" smtClean="0"/>
              <a:t>14</a:t>
            </a:fld>
            <a:endParaRPr lang="zh-TW" altLang="en-US"/>
          </a:p>
        </p:txBody>
      </p:sp>
      <mc:AlternateContent xmlns:mc="http://schemas.openxmlformats.org/markup-compatibility/2006" xmlns:a14="http://schemas.microsoft.com/office/drawing/2010/main">
        <mc:Choice Requires="a14">
          <p:graphicFrame>
            <p:nvGraphicFramePr>
              <p:cNvPr id="5" name="內容版面配置區 4"/>
              <p:cNvGraphicFramePr>
                <a:graphicFrameLocks/>
              </p:cNvGraphicFramePr>
              <p:nvPr>
                <p:extLst>
                  <p:ext uri="{D42A27DB-BD31-4B8C-83A1-F6EECF244321}">
                    <p14:modId xmlns:p14="http://schemas.microsoft.com/office/powerpoint/2010/main" val="41602694"/>
                  </p:ext>
                </p:extLst>
              </p:nvPr>
            </p:nvGraphicFramePr>
            <p:xfrm>
              <a:off x="539553" y="1628800"/>
              <a:ext cx="3600399" cy="1791816"/>
            </p:xfrm>
            <a:graphic>
              <a:graphicData uri="http://schemas.openxmlformats.org/drawingml/2006/table">
                <a:tbl>
                  <a:tblPr>
                    <a:tableStyleId>{616DA210-FB5B-4158-B5E0-FEB733F419BA}</a:tableStyleId>
                  </a:tblPr>
                  <a:tblGrid>
                    <a:gridCol w="1101425"/>
                    <a:gridCol w="1162616"/>
                    <a:gridCol w="1336358"/>
                  </a:tblGrid>
                  <a:tr h="420369">
                    <a:tc>
                      <a:txBody>
                        <a:bodyPr/>
                        <a:lstStyle/>
                        <a:p>
                          <a:pPr algn="ctr">
                            <a:lnSpc>
                              <a:spcPts val="1800"/>
                            </a:lnSpc>
                            <a:spcAft>
                              <a:spcPts val="0"/>
                            </a:spcAft>
                          </a:pP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spcAft>
                              <a:spcPts val="0"/>
                            </a:spcAft>
                          </a:pPr>
                          <a:r>
                            <a:rPr lang="en-US" altLang="zh-TW" sz="2400" b="1" kern="1200" dirty="0" smtClean="0">
                              <a:effectLst/>
                              <a:latin typeface="+mn-lt"/>
                              <a:ea typeface="+mn-ea"/>
                              <a:cs typeface="+mn-cs"/>
                            </a:rPr>
                            <a:t>Y</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zh-TW" altLang="en-US"/>
                        </a:p>
                      </a:txBody>
                      <a:tcPr/>
                    </a:tc>
                  </a:tr>
                  <a:tr h="597243">
                    <a:tc>
                      <a:txBody>
                        <a:bodyPr/>
                        <a:lstStyle/>
                        <a:p>
                          <a:pPr algn="ctr">
                            <a:lnSpc>
                              <a:spcPct val="100000"/>
                            </a:lnSpc>
                            <a:spcAft>
                              <a:spcPts val="0"/>
                            </a:spcAft>
                          </a:pP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zh-TW" altLang="en-US" sz="2400" b="1" dirty="0" smtClean="0">
                              <a:effectLst/>
                              <a:latin typeface="+mn-lt"/>
                              <a:ea typeface="+mn-ea"/>
                            </a:rPr>
                            <a:t>成功</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zh-TW" altLang="en-US" sz="2400" b="1" dirty="0" smtClean="0">
                              <a:effectLst/>
                              <a:latin typeface="+mn-lt"/>
                              <a:ea typeface="+mn-ea"/>
                            </a:rPr>
                            <a:t>失敗</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7102">
                    <a:tc>
                      <a:txBody>
                        <a:bodyPr/>
                        <a:lstStyle/>
                        <a:p>
                          <a:pPr algn="ctr">
                            <a:lnSpc>
                              <a:spcPct val="100000"/>
                            </a:lnSpc>
                            <a:spcAft>
                              <a:spcPts val="0"/>
                            </a:spcAft>
                          </a:pPr>
                          <a:r>
                            <a:rPr lang="en-US" altLang="zh-TW" sz="2400" b="1" baseline="0" dirty="0" smtClean="0">
                              <a:effectLst/>
                              <a:latin typeface="+mn-lt"/>
                              <a:ea typeface="+mn-ea"/>
                            </a:rPr>
                            <a:t>row 1</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zh-TW" altLang="zh-TW" sz="2400" b="1" i="1" smtClean="0">
                                        <a:latin typeface="Cambria Math" panose="02040503050406030204" pitchFamily="18" charset="0"/>
                                      </a:rPr>
                                    </m:ctrlPr>
                                  </m:sSubPr>
                                  <m:e>
                                    <m:r>
                                      <a:rPr lang="en-US" altLang="zh-TW" sz="2400" b="1" i="0">
                                        <a:latin typeface="Cambria Math" panose="02040503050406030204" pitchFamily="18" charset="0"/>
                                      </a:rPr>
                                      <m:t>𝛑</m:t>
                                    </m:r>
                                  </m:e>
                                  <m:sub>
                                    <m:r>
                                      <a:rPr lang="en-US" altLang="zh-TW" sz="2400" b="1" i="0">
                                        <a:latin typeface="Cambria Math" panose="02040503050406030204" pitchFamily="18" charset="0"/>
                                      </a:rPr>
                                      <m:t>𝟏</m:t>
                                    </m:r>
                                  </m:sub>
                                </m:sSub>
                              </m:oMath>
                            </m:oMathPara>
                          </a14:m>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𝟏</m:t>
                                </m:r>
                                <m:r>
                                  <a:rPr lang="en-US" altLang="zh-TW" sz="2400" b="1" i="1" smtClean="0">
                                    <a:latin typeface="Cambria Math" panose="02040503050406030204" pitchFamily="18" charset="0"/>
                                  </a:rPr>
                                  <m:t>−</m:t>
                                </m:r>
                                <m:sSub>
                                  <m:sSubPr>
                                    <m:ctrlPr>
                                      <a:rPr lang="zh-TW" altLang="zh-TW" sz="2400" b="1" i="1" smtClean="0">
                                        <a:latin typeface="Cambria Math" panose="02040503050406030204" pitchFamily="18" charset="0"/>
                                      </a:rPr>
                                    </m:ctrlPr>
                                  </m:sSubPr>
                                  <m:e>
                                    <m:r>
                                      <a:rPr lang="en-US" altLang="zh-TW" sz="2400" b="1" i="0">
                                        <a:latin typeface="Cambria Math" panose="02040503050406030204" pitchFamily="18" charset="0"/>
                                      </a:rPr>
                                      <m:t>𝛑</m:t>
                                    </m:r>
                                  </m:e>
                                  <m:sub>
                                    <m:r>
                                      <a:rPr lang="en-US" altLang="zh-TW" sz="2400" b="1" i="0">
                                        <a:latin typeface="Cambria Math" panose="02040503050406030204" pitchFamily="18" charset="0"/>
                                      </a:rPr>
                                      <m:t>𝟏</m:t>
                                    </m:r>
                                  </m:sub>
                                </m:sSub>
                              </m:oMath>
                            </m:oMathPara>
                          </a14:m>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102">
                    <a:tc>
                      <a:txBody>
                        <a:bodyPr/>
                        <a:lstStyle/>
                        <a:p>
                          <a:pPr algn="ctr">
                            <a:lnSpc>
                              <a:spcPct val="100000"/>
                            </a:lnSpc>
                            <a:spcAft>
                              <a:spcPts val="0"/>
                            </a:spcAft>
                          </a:pPr>
                          <a:r>
                            <a:rPr lang="en-US" altLang="zh-TW" sz="2400" b="1" baseline="0" dirty="0" smtClean="0">
                              <a:effectLst/>
                              <a:latin typeface="+mn-lt"/>
                              <a:ea typeface="+mn-ea"/>
                            </a:rPr>
                            <a:t>row 2</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zh-TW" altLang="zh-TW" sz="2400" b="1" i="1" smtClean="0">
                                        <a:latin typeface="Cambria Math" panose="02040503050406030204" pitchFamily="18" charset="0"/>
                                      </a:rPr>
                                    </m:ctrlPr>
                                  </m:sSubPr>
                                  <m:e>
                                    <m:r>
                                      <a:rPr lang="en-US" altLang="zh-TW" sz="2400" b="1" i="0">
                                        <a:latin typeface="Cambria Math" panose="02040503050406030204" pitchFamily="18" charset="0"/>
                                      </a:rPr>
                                      <m:t>𝛑</m:t>
                                    </m:r>
                                  </m:e>
                                  <m:sub>
                                    <m:r>
                                      <a:rPr lang="en-US" altLang="zh-TW" sz="2400" b="1" i="0">
                                        <a:latin typeface="Cambria Math" panose="02040503050406030204" pitchFamily="18" charset="0"/>
                                      </a:rPr>
                                      <m:t>𝟐</m:t>
                                    </m:r>
                                  </m:sub>
                                </m:sSub>
                              </m:oMath>
                            </m:oMathPara>
                          </a14:m>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𝟏</m:t>
                                </m:r>
                                <m:r>
                                  <a:rPr lang="en-US" altLang="zh-TW" sz="2400" b="1" i="1" smtClean="0">
                                    <a:latin typeface="Cambria Math" panose="02040503050406030204" pitchFamily="18" charset="0"/>
                                  </a:rPr>
                                  <m:t>−</m:t>
                                </m:r>
                                <m:sSub>
                                  <m:sSubPr>
                                    <m:ctrlPr>
                                      <a:rPr lang="zh-TW" altLang="zh-TW" sz="2400" b="1" i="1" smtClean="0">
                                        <a:latin typeface="Cambria Math" panose="02040503050406030204" pitchFamily="18" charset="0"/>
                                      </a:rPr>
                                    </m:ctrlPr>
                                  </m:sSubPr>
                                  <m:e>
                                    <m:r>
                                      <a:rPr lang="en-US" altLang="zh-TW" sz="2400" b="1" i="0">
                                        <a:latin typeface="Cambria Math" panose="02040503050406030204" pitchFamily="18" charset="0"/>
                                      </a:rPr>
                                      <m:t>𝛑</m:t>
                                    </m:r>
                                  </m:e>
                                  <m:sub>
                                    <m:r>
                                      <a:rPr lang="en-US" altLang="zh-TW" sz="2400" b="1" i="0">
                                        <a:latin typeface="Cambria Math" panose="02040503050406030204" pitchFamily="18" charset="0"/>
                                      </a:rPr>
                                      <m:t>𝟐</m:t>
                                    </m:r>
                                  </m:sub>
                                </m:sSub>
                              </m:oMath>
                            </m:oMathPara>
                          </a14:m>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Choice>
        <mc:Fallback xmlns="">
          <p:graphicFrame>
            <p:nvGraphicFramePr>
              <p:cNvPr id="5" name="內容版面配置區 4"/>
              <p:cNvGraphicFramePr>
                <a:graphicFrameLocks/>
              </p:cNvGraphicFramePr>
              <p:nvPr>
                <p:extLst>
                  <p:ext uri="{D42A27DB-BD31-4B8C-83A1-F6EECF244321}">
                    <p14:modId xmlns:p14="http://schemas.microsoft.com/office/powerpoint/2010/main" val="41602694"/>
                  </p:ext>
                </p:extLst>
              </p:nvPr>
            </p:nvGraphicFramePr>
            <p:xfrm>
              <a:off x="539553" y="1628800"/>
              <a:ext cx="3600399" cy="1791816"/>
            </p:xfrm>
            <a:graphic>
              <a:graphicData uri="http://schemas.openxmlformats.org/drawingml/2006/table">
                <a:tbl>
                  <a:tblPr>
                    <a:tableStyleId>{616DA210-FB5B-4158-B5E0-FEB733F419BA}</a:tableStyleId>
                  </a:tblPr>
                  <a:tblGrid>
                    <a:gridCol w="1101425"/>
                    <a:gridCol w="1162616"/>
                    <a:gridCol w="1336358"/>
                  </a:tblGrid>
                  <a:tr h="420369">
                    <a:tc>
                      <a:txBody>
                        <a:bodyPr/>
                        <a:lstStyle/>
                        <a:p>
                          <a:pPr algn="ctr">
                            <a:lnSpc>
                              <a:spcPts val="1800"/>
                            </a:lnSpc>
                            <a:spcAft>
                              <a:spcPts val="0"/>
                            </a:spcAft>
                          </a:pP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spcAft>
                              <a:spcPts val="0"/>
                            </a:spcAft>
                          </a:pPr>
                          <a:r>
                            <a:rPr lang="en-US" altLang="zh-TW" sz="2400" b="1" kern="1200" dirty="0" smtClean="0">
                              <a:effectLst/>
                              <a:latin typeface="+mn-lt"/>
                              <a:ea typeface="+mn-ea"/>
                              <a:cs typeface="+mn-cs"/>
                            </a:rPr>
                            <a:t>Y</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zh-TW" altLang="en-US"/>
                        </a:p>
                      </a:txBody>
                      <a:tcPr/>
                    </a:tc>
                  </a:tr>
                  <a:tr h="597243">
                    <a:tc>
                      <a:txBody>
                        <a:bodyPr/>
                        <a:lstStyle/>
                        <a:p>
                          <a:pPr algn="ctr">
                            <a:lnSpc>
                              <a:spcPct val="100000"/>
                            </a:lnSpc>
                            <a:spcAft>
                              <a:spcPts val="0"/>
                            </a:spcAft>
                          </a:pP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zh-TW" altLang="en-US" sz="2400" b="1" dirty="0" smtClean="0">
                              <a:effectLst/>
                              <a:latin typeface="+mn-lt"/>
                              <a:ea typeface="+mn-ea"/>
                            </a:rPr>
                            <a:t>成功</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zh-TW" altLang="en-US" sz="2400" b="1" dirty="0" smtClean="0">
                              <a:effectLst/>
                              <a:latin typeface="+mn-lt"/>
                              <a:ea typeface="+mn-ea"/>
                            </a:rPr>
                            <a:t>失敗</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7102">
                    <a:tc>
                      <a:txBody>
                        <a:bodyPr/>
                        <a:lstStyle/>
                        <a:p>
                          <a:pPr algn="ctr">
                            <a:lnSpc>
                              <a:spcPct val="100000"/>
                            </a:lnSpc>
                            <a:spcAft>
                              <a:spcPts val="0"/>
                            </a:spcAft>
                          </a:pPr>
                          <a:r>
                            <a:rPr lang="en-US" altLang="zh-TW" sz="2400" b="1" baseline="0" dirty="0" smtClean="0">
                              <a:effectLst/>
                              <a:latin typeface="+mn-lt"/>
                              <a:ea typeface="+mn-ea"/>
                            </a:rPr>
                            <a:t>row </a:t>
                          </a:r>
                          <a:r>
                            <a:rPr lang="en-US" altLang="zh-TW" sz="2400" b="1" baseline="0" dirty="0" smtClean="0">
                              <a:effectLst/>
                              <a:latin typeface="+mn-lt"/>
                              <a:ea typeface="+mn-ea"/>
                            </a:rPr>
                            <a:t>1</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94764" t="-282540" r="-116754" b="-146032"/>
                          </a:stretch>
                        </a:blip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169091" t="-282540" r="-1364" b="-146032"/>
                          </a:stretch>
                        </a:blipFill>
                      </a:tcPr>
                    </a:tc>
                  </a:tr>
                  <a:tr h="387102">
                    <a:tc>
                      <a:txBody>
                        <a:bodyPr/>
                        <a:lstStyle/>
                        <a:p>
                          <a:pPr algn="ctr">
                            <a:lnSpc>
                              <a:spcPct val="100000"/>
                            </a:lnSpc>
                            <a:spcAft>
                              <a:spcPts val="0"/>
                            </a:spcAft>
                          </a:pPr>
                          <a:r>
                            <a:rPr lang="en-US" altLang="zh-TW" sz="2400" b="1" baseline="0" dirty="0" smtClean="0">
                              <a:effectLst/>
                              <a:latin typeface="+mn-lt"/>
                              <a:ea typeface="+mn-ea"/>
                            </a:rPr>
                            <a:t>row </a:t>
                          </a:r>
                          <a:r>
                            <a:rPr lang="en-US" altLang="zh-TW" sz="2400" b="1" baseline="0" dirty="0" smtClean="0">
                              <a:effectLst/>
                              <a:latin typeface="+mn-lt"/>
                              <a:ea typeface="+mn-ea"/>
                            </a:rPr>
                            <a:t>2</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94764" t="-376563" r="-116754" b="-43750"/>
                          </a:stretch>
                        </a:blip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169091" t="-376563" r="-1364" b="-43750"/>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6" name="內容版面配置區 4"/>
              <p:cNvGraphicFramePr>
                <a:graphicFrameLocks/>
              </p:cNvGraphicFramePr>
              <p:nvPr>
                <p:extLst>
                  <p:ext uri="{D42A27DB-BD31-4B8C-83A1-F6EECF244321}">
                    <p14:modId xmlns:p14="http://schemas.microsoft.com/office/powerpoint/2010/main" val="412475246"/>
                  </p:ext>
                </p:extLst>
              </p:nvPr>
            </p:nvGraphicFramePr>
            <p:xfrm>
              <a:off x="4427985" y="1628800"/>
              <a:ext cx="3600399" cy="1791816"/>
            </p:xfrm>
            <a:graphic>
              <a:graphicData uri="http://schemas.openxmlformats.org/drawingml/2006/table">
                <a:tbl>
                  <a:tblPr>
                    <a:tableStyleId>{616DA210-FB5B-4158-B5E0-FEB733F419BA}</a:tableStyleId>
                  </a:tblPr>
                  <a:tblGrid>
                    <a:gridCol w="1101425"/>
                    <a:gridCol w="1162616"/>
                    <a:gridCol w="1336358"/>
                  </a:tblGrid>
                  <a:tr h="420369">
                    <a:tc>
                      <a:txBody>
                        <a:bodyPr/>
                        <a:lstStyle/>
                        <a:p>
                          <a:pPr algn="ctr">
                            <a:lnSpc>
                              <a:spcPts val="1800"/>
                            </a:lnSpc>
                            <a:spcAft>
                              <a:spcPts val="0"/>
                            </a:spcAft>
                          </a:pP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spcAft>
                              <a:spcPts val="0"/>
                            </a:spcAft>
                          </a:pPr>
                          <a:r>
                            <a:rPr lang="en-US" altLang="zh-TW" sz="2400" b="1" kern="1200" dirty="0" smtClean="0">
                              <a:effectLst/>
                              <a:latin typeface="+mn-lt"/>
                              <a:ea typeface="+mn-ea"/>
                              <a:cs typeface="+mn-cs"/>
                            </a:rPr>
                            <a:t>Y</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zh-TW" altLang="en-US"/>
                        </a:p>
                      </a:txBody>
                      <a:tcPr/>
                    </a:tc>
                  </a:tr>
                  <a:tr h="597243">
                    <a:tc>
                      <a:txBody>
                        <a:bodyPr/>
                        <a:lstStyle/>
                        <a:p>
                          <a:pPr algn="ctr">
                            <a:lnSpc>
                              <a:spcPct val="100000"/>
                            </a:lnSpc>
                            <a:spcAft>
                              <a:spcPts val="0"/>
                            </a:spcAft>
                          </a:pP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zh-TW" altLang="en-US" sz="2400" b="1" dirty="0" smtClean="0">
                              <a:effectLst/>
                              <a:latin typeface="+mn-lt"/>
                              <a:ea typeface="+mn-ea"/>
                            </a:rPr>
                            <a:t>成功</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zh-TW" altLang="en-US" sz="2400" b="1" dirty="0" smtClean="0">
                              <a:effectLst/>
                              <a:latin typeface="+mn-lt"/>
                              <a:ea typeface="+mn-ea"/>
                            </a:rPr>
                            <a:t>失敗</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7102">
                    <a:tc>
                      <a:txBody>
                        <a:bodyPr/>
                        <a:lstStyle/>
                        <a:p>
                          <a:pPr algn="ctr">
                            <a:lnSpc>
                              <a:spcPct val="100000"/>
                            </a:lnSpc>
                            <a:spcAft>
                              <a:spcPts val="0"/>
                            </a:spcAft>
                          </a:pPr>
                          <a:r>
                            <a:rPr lang="en-US" altLang="zh-TW" sz="2400" b="1" baseline="0" dirty="0" smtClean="0">
                              <a:effectLst/>
                              <a:latin typeface="+mn-lt"/>
                              <a:ea typeface="+mn-ea"/>
                            </a:rPr>
                            <a:t>row 1</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zh-TW" altLang="zh-TW" sz="2400" b="1" i="1" smtClean="0">
                                        <a:latin typeface="Cambria Math" panose="02040503050406030204" pitchFamily="18" charset="0"/>
                                        <a:ea typeface="+mn-ea"/>
                                      </a:rPr>
                                    </m:ctrlPr>
                                  </m:sSubPr>
                                  <m:e>
                                    <m:r>
                                      <a:rPr lang="en-US" altLang="zh-TW" sz="2400" b="1" i="0">
                                        <a:latin typeface="Cambria Math" panose="02040503050406030204" pitchFamily="18" charset="0"/>
                                        <a:ea typeface="+mn-ea"/>
                                      </a:rPr>
                                      <m:t>𝛑</m:t>
                                    </m:r>
                                  </m:e>
                                  <m:sub>
                                    <m:r>
                                      <a:rPr lang="en-US" altLang="zh-TW" sz="2400" b="1" i="0">
                                        <a:latin typeface="Cambria Math" panose="02040503050406030204" pitchFamily="18" charset="0"/>
                                        <a:ea typeface="+mn-ea"/>
                                      </a:rPr>
                                      <m:t>𝟏</m:t>
                                    </m:r>
                                    <m:r>
                                      <a:rPr lang="en-US" altLang="zh-TW" sz="2400" b="1" i="0" smtClean="0">
                                        <a:latin typeface="Cambria Math" panose="02040503050406030204" pitchFamily="18" charset="0"/>
                                        <a:ea typeface="+mn-ea"/>
                                      </a:rPr>
                                      <m:t>𝟏</m:t>
                                    </m:r>
                                  </m:sub>
                                </m:sSub>
                              </m:oMath>
                            </m:oMathPara>
                          </a14:m>
                          <a:endParaRPr lang="zh-TW" sz="2400" b="1" i="0"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zh-TW" altLang="zh-TW" sz="2400" b="1" i="1" smtClean="0">
                                        <a:latin typeface="Cambria Math" panose="02040503050406030204" pitchFamily="18" charset="0"/>
                                        <a:ea typeface="+mn-ea"/>
                                      </a:rPr>
                                    </m:ctrlPr>
                                  </m:sSubPr>
                                  <m:e>
                                    <m:r>
                                      <a:rPr lang="en-US" altLang="zh-TW" sz="2400" b="1" i="0">
                                        <a:latin typeface="Cambria Math" panose="02040503050406030204" pitchFamily="18" charset="0"/>
                                        <a:ea typeface="+mn-ea"/>
                                      </a:rPr>
                                      <m:t>𝛑</m:t>
                                    </m:r>
                                  </m:e>
                                  <m:sub>
                                    <m:r>
                                      <a:rPr lang="en-US" altLang="zh-TW" sz="2400" b="1" i="0">
                                        <a:latin typeface="Cambria Math" panose="02040503050406030204" pitchFamily="18" charset="0"/>
                                        <a:ea typeface="+mn-ea"/>
                                      </a:rPr>
                                      <m:t>𝟏</m:t>
                                    </m:r>
                                    <m:r>
                                      <a:rPr lang="en-US" altLang="zh-TW" sz="2400" b="1" i="0" smtClean="0">
                                        <a:latin typeface="Cambria Math" panose="02040503050406030204" pitchFamily="18" charset="0"/>
                                        <a:ea typeface="+mn-ea"/>
                                      </a:rPr>
                                      <m:t>𝟐</m:t>
                                    </m:r>
                                  </m:sub>
                                </m:sSub>
                              </m:oMath>
                            </m:oMathPara>
                          </a14:m>
                          <a:endParaRPr lang="zh-TW" sz="2400" b="1" i="0"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102">
                    <a:tc>
                      <a:txBody>
                        <a:bodyPr/>
                        <a:lstStyle/>
                        <a:p>
                          <a:pPr algn="ctr">
                            <a:lnSpc>
                              <a:spcPct val="100000"/>
                            </a:lnSpc>
                            <a:spcAft>
                              <a:spcPts val="0"/>
                            </a:spcAft>
                          </a:pPr>
                          <a:r>
                            <a:rPr lang="en-US" altLang="zh-TW" sz="2400" b="1" baseline="0" dirty="0" smtClean="0">
                              <a:effectLst/>
                              <a:latin typeface="+mn-lt"/>
                              <a:ea typeface="+mn-ea"/>
                            </a:rPr>
                            <a:t>row 2</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zh-TW" altLang="zh-TW" sz="2400" b="1" i="1" smtClean="0">
                                        <a:latin typeface="Cambria Math" panose="02040503050406030204" pitchFamily="18" charset="0"/>
                                        <a:ea typeface="+mn-ea"/>
                                      </a:rPr>
                                    </m:ctrlPr>
                                  </m:sSubPr>
                                  <m:e>
                                    <m:r>
                                      <a:rPr lang="en-US" altLang="zh-TW" sz="2400" b="1" i="0">
                                        <a:latin typeface="Cambria Math" panose="02040503050406030204" pitchFamily="18" charset="0"/>
                                        <a:ea typeface="+mn-ea"/>
                                      </a:rPr>
                                      <m:t>𝛑</m:t>
                                    </m:r>
                                  </m:e>
                                  <m:sub>
                                    <m:r>
                                      <a:rPr lang="en-US" altLang="zh-TW" sz="2400" b="1" i="0">
                                        <a:latin typeface="Cambria Math" panose="02040503050406030204" pitchFamily="18" charset="0"/>
                                        <a:ea typeface="+mn-ea"/>
                                      </a:rPr>
                                      <m:t>𝟐</m:t>
                                    </m:r>
                                    <m:r>
                                      <a:rPr lang="en-US" altLang="zh-TW" sz="2400" b="1" i="0" smtClean="0">
                                        <a:latin typeface="Cambria Math" panose="02040503050406030204" pitchFamily="18" charset="0"/>
                                        <a:ea typeface="+mn-ea"/>
                                      </a:rPr>
                                      <m:t>𝟏</m:t>
                                    </m:r>
                                  </m:sub>
                                </m:sSub>
                              </m:oMath>
                            </m:oMathPara>
                          </a14:m>
                          <a:endParaRPr lang="zh-TW" sz="2400" b="1" i="0"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zh-TW" altLang="zh-TW" sz="2400" b="1" i="1" smtClean="0">
                                        <a:latin typeface="Cambria Math" panose="02040503050406030204" pitchFamily="18" charset="0"/>
                                        <a:ea typeface="+mn-ea"/>
                                      </a:rPr>
                                    </m:ctrlPr>
                                  </m:sSubPr>
                                  <m:e>
                                    <m:r>
                                      <a:rPr lang="en-US" altLang="zh-TW" sz="2400" b="1" i="0">
                                        <a:latin typeface="Cambria Math" panose="02040503050406030204" pitchFamily="18" charset="0"/>
                                        <a:ea typeface="+mn-ea"/>
                                      </a:rPr>
                                      <m:t>𝛑</m:t>
                                    </m:r>
                                  </m:e>
                                  <m:sub>
                                    <m:r>
                                      <a:rPr lang="en-US" altLang="zh-TW" sz="2400" b="1" i="0">
                                        <a:latin typeface="Cambria Math" panose="02040503050406030204" pitchFamily="18" charset="0"/>
                                        <a:ea typeface="+mn-ea"/>
                                      </a:rPr>
                                      <m:t>𝟐</m:t>
                                    </m:r>
                                    <m:r>
                                      <a:rPr lang="en-US" altLang="zh-TW" sz="2400" b="1" i="0" smtClean="0">
                                        <a:latin typeface="Cambria Math" panose="02040503050406030204" pitchFamily="18" charset="0"/>
                                        <a:ea typeface="+mn-ea"/>
                                      </a:rPr>
                                      <m:t>𝟐</m:t>
                                    </m:r>
                                  </m:sub>
                                </m:sSub>
                              </m:oMath>
                            </m:oMathPara>
                          </a14:m>
                          <a:endParaRPr lang="zh-TW" sz="2400" b="1" i="0"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Choice>
        <mc:Fallback xmlns="">
          <p:graphicFrame>
            <p:nvGraphicFramePr>
              <p:cNvPr id="6" name="內容版面配置區 4"/>
              <p:cNvGraphicFramePr>
                <a:graphicFrameLocks/>
              </p:cNvGraphicFramePr>
              <p:nvPr>
                <p:extLst>
                  <p:ext uri="{D42A27DB-BD31-4B8C-83A1-F6EECF244321}">
                    <p14:modId xmlns:p14="http://schemas.microsoft.com/office/powerpoint/2010/main" val="412475246"/>
                  </p:ext>
                </p:extLst>
              </p:nvPr>
            </p:nvGraphicFramePr>
            <p:xfrm>
              <a:off x="4427985" y="1628800"/>
              <a:ext cx="3600399" cy="1791816"/>
            </p:xfrm>
            <a:graphic>
              <a:graphicData uri="http://schemas.openxmlformats.org/drawingml/2006/table">
                <a:tbl>
                  <a:tblPr>
                    <a:tableStyleId>{616DA210-FB5B-4158-B5E0-FEB733F419BA}</a:tableStyleId>
                  </a:tblPr>
                  <a:tblGrid>
                    <a:gridCol w="1101425"/>
                    <a:gridCol w="1162616"/>
                    <a:gridCol w="1336358"/>
                  </a:tblGrid>
                  <a:tr h="420369">
                    <a:tc>
                      <a:txBody>
                        <a:bodyPr/>
                        <a:lstStyle/>
                        <a:p>
                          <a:pPr algn="ctr">
                            <a:lnSpc>
                              <a:spcPts val="1800"/>
                            </a:lnSpc>
                            <a:spcAft>
                              <a:spcPts val="0"/>
                            </a:spcAft>
                          </a:pP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spcAft>
                              <a:spcPts val="0"/>
                            </a:spcAft>
                          </a:pPr>
                          <a:r>
                            <a:rPr lang="en-US" altLang="zh-TW" sz="2400" b="1" kern="1200" dirty="0" smtClean="0">
                              <a:effectLst/>
                              <a:latin typeface="+mn-lt"/>
                              <a:ea typeface="+mn-ea"/>
                              <a:cs typeface="+mn-cs"/>
                            </a:rPr>
                            <a:t>Y</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zh-TW" altLang="en-US"/>
                        </a:p>
                      </a:txBody>
                      <a:tcPr/>
                    </a:tc>
                  </a:tr>
                  <a:tr h="597243">
                    <a:tc>
                      <a:txBody>
                        <a:bodyPr/>
                        <a:lstStyle/>
                        <a:p>
                          <a:pPr algn="ctr">
                            <a:lnSpc>
                              <a:spcPct val="100000"/>
                            </a:lnSpc>
                            <a:spcAft>
                              <a:spcPts val="0"/>
                            </a:spcAft>
                          </a:pP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zh-TW" altLang="en-US" sz="2400" b="1" dirty="0" smtClean="0">
                              <a:effectLst/>
                              <a:latin typeface="+mn-lt"/>
                              <a:ea typeface="+mn-ea"/>
                            </a:rPr>
                            <a:t>成功</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zh-TW" altLang="en-US" sz="2400" b="1" dirty="0" smtClean="0">
                              <a:effectLst/>
                              <a:latin typeface="+mn-lt"/>
                              <a:ea typeface="+mn-ea"/>
                            </a:rPr>
                            <a:t>失敗</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7102">
                    <a:tc>
                      <a:txBody>
                        <a:bodyPr/>
                        <a:lstStyle/>
                        <a:p>
                          <a:pPr algn="ctr">
                            <a:lnSpc>
                              <a:spcPct val="100000"/>
                            </a:lnSpc>
                            <a:spcAft>
                              <a:spcPts val="0"/>
                            </a:spcAft>
                          </a:pPr>
                          <a:r>
                            <a:rPr lang="en-US" altLang="zh-TW" sz="2400" b="1" baseline="0" dirty="0" smtClean="0">
                              <a:effectLst/>
                              <a:latin typeface="+mn-lt"/>
                              <a:ea typeface="+mn-ea"/>
                            </a:rPr>
                            <a:t>row </a:t>
                          </a:r>
                          <a:r>
                            <a:rPr lang="en-US" altLang="zh-TW" sz="2400" b="1" baseline="0" dirty="0" smtClean="0">
                              <a:effectLst/>
                              <a:latin typeface="+mn-lt"/>
                              <a:ea typeface="+mn-ea"/>
                            </a:rPr>
                            <a:t>1</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5"/>
                          <a:stretch>
                            <a:fillRect l="-94764" t="-282540" r="-116754" b="-146032"/>
                          </a:stretch>
                        </a:blip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5"/>
                          <a:stretch>
                            <a:fillRect l="-169863" t="-282540" r="-1826" b="-146032"/>
                          </a:stretch>
                        </a:blipFill>
                      </a:tcPr>
                    </a:tc>
                  </a:tr>
                  <a:tr h="387102">
                    <a:tc>
                      <a:txBody>
                        <a:bodyPr/>
                        <a:lstStyle/>
                        <a:p>
                          <a:pPr algn="ctr">
                            <a:lnSpc>
                              <a:spcPct val="100000"/>
                            </a:lnSpc>
                            <a:spcAft>
                              <a:spcPts val="0"/>
                            </a:spcAft>
                          </a:pPr>
                          <a:r>
                            <a:rPr lang="en-US" altLang="zh-TW" sz="2400" b="1" baseline="0" dirty="0" smtClean="0">
                              <a:effectLst/>
                              <a:latin typeface="+mn-lt"/>
                              <a:ea typeface="+mn-ea"/>
                            </a:rPr>
                            <a:t>row </a:t>
                          </a:r>
                          <a:r>
                            <a:rPr lang="en-US" altLang="zh-TW" sz="2400" b="1" baseline="0" dirty="0" smtClean="0">
                              <a:effectLst/>
                              <a:latin typeface="+mn-lt"/>
                              <a:ea typeface="+mn-ea"/>
                            </a:rPr>
                            <a:t>2</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5"/>
                          <a:stretch>
                            <a:fillRect l="-94764" t="-376563" r="-116754" b="-43750"/>
                          </a:stretch>
                        </a:blip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5"/>
                          <a:stretch>
                            <a:fillRect l="-169863" t="-376563" r="-1826" b="-43750"/>
                          </a:stretch>
                        </a:blipFill>
                      </a:tcPr>
                    </a:tc>
                  </a:tr>
                </a:tbl>
              </a:graphicData>
            </a:graphic>
          </p:graphicFrame>
        </mc:Fallback>
      </mc:AlternateContent>
    </p:spTree>
    <p:extLst>
      <p:ext uri="{BB962C8B-B14F-4D97-AF65-F5344CB8AC3E}">
        <p14:creationId xmlns:p14="http://schemas.microsoft.com/office/powerpoint/2010/main" val="1739340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B050"/>
                </a:solidFill>
                <a:latin typeface="微軟正黑體" panose="020B0604030504040204" pitchFamily="34" charset="-120"/>
                <a:ea typeface="微軟正黑體" panose="020B0604030504040204" pitchFamily="34" charset="-120"/>
              </a:rPr>
              <a:t>勝算比</a:t>
            </a:r>
            <a:r>
              <a:rPr lang="en-US" altLang="zh-TW" b="1" dirty="0" smtClean="0">
                <a:solidFill>
                  <a:srgbClr val="00B050"/>
                </a:solidFill>
                <a:latin typeface="微軟正黑體" panose="020B0604030504040204" pitchFamily="34" charset="-120"/>
                <a:ea typeface="微軟正黑體" panose="020B0604030504040204" pitchFamily="34" charset="-120"/>
              </a:rPr>
              <a:t>(</a:t>
            </a:r>
            <a:r>
              <a:rPr lang="en-US" altLang="zh-TW" b="1" dirty="0">
                <a:solidFill>
                  <a:srgbClr val="00B050"/>
                </a:solidFill>
                <a:latin typeface="微軟正黑體" panose="020B0604030504040204" pitchFamily="34" charset="-120"/>
                <a:ea typeface="微軟正黑體" panose="020B0604030504040204" pitchFamily="34" charset="-120"/>
              </a:rPr>
              <a:t>O</a:t>
            </a:r>
            <a:r>
              <a:rPr lang="en-US" altLang="zh-TW" b="1" dirty="0" smtClean="0">
                <a:solidFill>
                  <a:srgbClr val="00B050"/>
                </a:solidFill>
                <a:latin typeface="微軟正黑體" panose="020B0604030504040204" pitchFamily="34" charset="-120"/>
                <a:ea typeface="微軟正黑體" panose="020B0604030504040204" pitchFamily="34" charset="-120"/>
              </a:rPr>
              <a:t>dds Ratio; OR)</a:t>
            </a:r>
            <a:endParaRPr lang="zh-TW" altLang="en-US" b="1" dirty="0">
              <a:solidFill>
                <a:srgbClr val="00B050"/>
              </a:solidFill>
              <a:latin typeface="微軟正黑體" panose="020B0604030504040204" pitchFamily="34" charset="-120"/>
              <a:ea typeface="微軟正黑體" panose="020B0604030504040204" pitchFamily="34" charset="-12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zh-TW" altLang="zh-TW" sz="2800" b="1" dirty="0"/>
                  <a:t>在第一列成功的</a:t>
                </a:r>
                <a:r>
                  <a:rPr lang="zh-TW" altLang="en-US" sz="2800" b="1" dirty="0"/>
                  <a:t>勝算</a:t>
                </a:r>
                <a:r>
                  <a:rPr lang="zh-TW" altLang="zh-TW" sz="2800" b="1" dirty="0"/>
                  <a:t>為</a:t>
                </a:r>
                <a14:m>
                  <m:oMath xmlns:m="http://schemas.openxmlformats.org/officeDocument/2006/math">
                    <m:sSub>
                      <m:sSubPr>
                        <m:ctrlPr>
                          <a:rPr lang="zh-TW" altLang="zh-TW" b="1" i="1">
                            <a:solidFill>
                              <a:srgbClr val="C00000"/>
                            </a:solidFill>
                            <a:latin typeface="Cambria Math" panose="02040503050406030204" pitchFamily="18" charset="0"/>
                          </a:rPr>
                        </m:ctrlPr>
                      </m:sSubPr>
                      <m:e>
                        <m:r>
                          <a:rPr lang="en-US" altLang="zh-TW" b="1">
                            <a:solidFill>
                              <a:srgbClr val="C00000"/>
                            </a:solidFill>
                            <a:latin typeface="Cambria Math" panose="02040503050406030204" pitchFamily="18" charset="0"/>
                            <a:cs typeface="Times New Roman" panose="02020603050405020304" pitchFamily="18" charset="0"/>
                          </a:rPr>
                          <m:t>𝐨𝐝𝐝𝐬</m:t>
                        </m:r>
                      </m:e>
                      <m:sub>
                        <m:r>
                          <a:rPr lang="en-US" altLang="zh-TW" b="1">
                            <a:solidFill>
                              <a:srgbClr val="C00000"/>
                            </a:solidFill>
                            <a:latin typeface="Cambria Math" panose="02040503050406030204" pitchFamily="18" charset="0"/>
                            <a:cs typeface="Times New Roman" panose="02020603050405020304" pitchFamily="18" charset="0"/>
                          </a:rPr>
                          <m:t>𝟏</m:t>
                        </m:r>
                      </m:sub>
                    </m:sSub>
                  </m:oMath>
                </a14:m>
                <a:r>
                  <a:rPr lang="en-US" altLang="zh-TW" b="1" dirty="0">
                    <a:solidFill>
                      <a:srgbClr val="C00000"/>
                    </a:solidFill>
                    <a:latin typeface="+mn-ea"/>
                    <a:cs typeface="Times New Roman" panose="02020603050405020304" pitchFamily="18" charset="0"/>
                  </a:rPr>
                  <a:t>=</a:t>
                </a:r>
                <a14:m>
                  <m:oMath xmlns:m="http://schemas.openxmlformats.org/officeDocument/2006/math">
                    <m:f>
                      <m:fPr>
                        <m:ctrlPr>
                          <a:rPr lang="zh-TW" altLang="zh-TW" b="1" i="1">
                            <a:solidFill>
                              <a:srgbClr val="C00000"/>
                            </a:solidFill>
                            <a:latin typeface="Cambria Math" panose="02040503050406030204" pitchFamily="18" charset="0"/>
                          </a:rPr>
                        </m:ctrlPr>
                      </m:fPr>
                      <m:num>
                        <m:sSub>
                          <m:sSubPr>
                            <m:ctrlPr>
                              <a:rPr lang="zh-TW" altLang="zh-TW" b="1" i="1">
                                <a:solidFill>
                                  <a:srgbClr val="C00000"/>
                                </a:solidFill>
                                <a:latin typeface="Cambria Math" panose="02040503050406030204" pitchFamily="18" charset="0"/>
                              </a:rPr>
                            </m:ctrlPr>
                          </m:sSubPr>
                          <m:e>
                            <m:r>
                              <a:rPr lang="en-US" altLang="zh-TW" b="1">
                                <a:solidFill>
                                  <a:srgbClr val="C00000"/>
                                </a:solidFill>
                                <a:latin typeface="Cambria Math" panose="02040503050406030204" pitchFamily="18" charset="0"/>
                                <a:cs typeface="Times New Roman" panose="02020603050405020304" pitchFamily="18" charset="0"/>
                              </a:rPr>
                              <m:t>𝛑</m:t>
                            </m:r>
                          </m:e>
                          <m:sub>
                            <m:r>
                              <a:rPr lang="en-US" altLang="zh-TW" b="1">
                                <a:solidFill>
                                  <a:srgbClr val="C00000"/>
                                </a:solidFill>
                                <a:latin typeface="Cambria Math" panose="02040503050406030204" pitchFamily="18" charset="0"/>
                                <a:cs typeface="Times New Roman" panose="02020603050405020304" pitchFamily="18" charset="0"/>
                              </a:rPr>
                              <m:t>𝟏</m:t>
                            </m:r>
                          </m:sub>
                        </m:sSub>
                      </m:num>
                      <m:den>
                        <m:r>
                          <a:rPr lang="en-US" altLang="zh-TW" b="1">
                            <a:solidFill>
                              <a:srgbClr val="C00000"/>
                            </a:solidFill>
                            <a:latin typeface="Cambria Math" panose="02040503050406030204" pitchFamily="18" charset="0"/>
                            <a:cs typeface="Times New Roman" panose="02020603050405020304" pitchFamily="18" charset="0"/>
                          </a:rPr>
                          <m:t>𝟏</m:t>
                        </m:r>
                        <m:r>
                          <a:rPr lang="en-US" altLang="zh-TW" b="1">
                            <a:solidFill>
                              <a:srgbClr val="C00000"/>
                            </a:solidFill>
                            <a:latin typeface="Cambria Math" panose="02040503050406030204" pitchFamily="18" charset="0"/>
                            <a:cs typeface="Times New Roman" panose="02020603050405020304" pitchFamily="18" charset="0"/>
                          </a:rPr>
                          <m:t>−</m:t>
                        </m:r>
                        <m:sSub>
                          <m:sSubPr>
                            <m:ctrlPr>
                              <a:rPr lang="zh-TW" altLang="zh-TW" b="1" i="1">
                                <a:solidFill>
                                  <a:srgbClr val="C00000"/>
                                </a:solidFill>
                                <a:latin typeface="Cambria Math" panose="02040503050406030204" pitchFamily="18" charset="0"/>
                              </a:rPr>
                            </m:ctrlPr>
                          </m:sSubPr>
                          <m:e>
                            <m:r>
                              <a:rPr lang="en-US" altLang="zh-TW" b="1">
                                <a:solidFill>
                                  <a:srgbClr val="C00000"/>
                                </a:solidFill>
                                <a:latin typeface="Cambria Math" panose="02040503050406030204" pitchFamily="18" charset="0"/>
                                <a:cs typeface="Times New Roman" panose="02020603050405020304" pitchFamily="18" charset="0"/>
                              </a:rPr>
                              <m:t>𝛑</m:t>
                            </m:r>
                          </m:e>
                          <m:sub>
                            <m:r>
                              <a:rPr lang="en-US" altLang="zh-TW" b="1">
                                <a:solidFill>
                                  <a:srgbClr val="C00000"/>
                                </a:solidFill>
                                <a:latin typeface="Cambria Math" panose="02040503050406030204" pitchFamily="18" charset="0"/>
                                <a:cs typeface="Times New Roman" panose="02020603050405020304" pitchFamily="18" charset="0"/>
                              </a:rPr>
                              <m:t>𝟏</m:t>
                            </m:r>
                          </m:sub>
                        </m:sSub>
                      </m:den>
                    </m:f>
                  </m:oMath>
                </a14:m>
                <a:r>
                  <a:rPr lang="en-US" altLang="zh-TW" b="1" dirty="0">
                    <a:solidFill>
                      <a:srgbClr val="C00000"/>
                    </a:solidFill>
                    <a:latin typeface="+mn-ea"/>
                    <a:cs typeface="Times New Roman" panose="02020603050405020304" pitchFamily="18" charset="0"/>
                  </a:rPr>
                  <a:t>=</a:t>
                </a:r>
                <a14:m>
                  <m:oMath xmlns:m="http://schemas.openxmlformats.org/officeDocument/2006/math">
                    <m:f>
                      <m:fPr>
                        <m:ctrlPr>
                          <a:rPr lang="zh-TW" altLang="zh-TW" b="1" i="1">
                            <a:solidFill>
                              <a:srgbClr val="C00000"/>
                            </a:solidFill>
                            <a:latin typeface="Cambria Math" panose="02040503050406030204" pitchFamily="18" charset="0"/>
                          </a:rPr>
                        </m:ctrlPr>
                      </m:fPr>
                      <m:num>
                        <m:sSub>
                          <m:sSubPr>
                            <m:ctrlPr>
                              <a:rPr lang="zh-TW" altLang="zh-TW" b="1" i="1">
                                <a:solidFill>
                                  <a:srgbClr val="C00000"/>
                                </a:solidFill>
                                <a:latin typeface="Cambria Math" panose="02040503050406030204" pitchFamily="18" charset="0"/>
                              </a:rPr>
                            </m:ctrlPr>
                          </m:sSubPr>
                          <m:e>
                            <m:r>
                              <a:rPr lang="en-US" altLang="zh-TW" b="1">
                                <a:solidFill>
                                  <a:srgbClr val="C00000"/>
                                </a:solidFill>
                                <a:latin typeface="Cambria Math" panose="02040503050406030204" pitchFamily="18" charset="0"/>
                                <a:cs typeface="Times New Roman" panose="02020603050405020304" pitchFamily="18" charset="0"/>
                              </a:rPr>
                              <m:t>𝛑</m:t>
                            </m:r>
                          </m:e>
                          <m:sub>
                            <m:r>
                              <a:rPr lang="en-US" altLang="zh-TW" b="1">
                                <a:solidFill>
                                  <a:srgbClr val="C00000"/>
                                </a:solidFill>
                                <a:latin typeface="Cambria Math" panose="02040503050406030204" pitchFamily="18" charset="0"/>
                                <a:cs typeface="Times New Roman" panose="02020603050405020304" pitchFamily="18" charset="0"/>
                              </a:rPr>
                              <m:t>𝟏𝟏</m:t>
                            </m:r>
                          </m:sub>
                        </m:sSub>
                      </m:num>
                      <m:den>
                        <m:sSub>
                          <m:sSubPr>
                            <m:ctrlPr>
                              <a:rPr lang="zh-TW" altLang="zh-TW" b="1" i="1">
                                <a:solidFill>
                                  <a:srgbClr val="C00000"/>
                                </a:solidFill>
                                <a:latin typeface="Cambria Math" panose="02040503050406030204" pitchFamily="18" charset="0"/>
                              </a:rPr>
                            </m:ctrlPr>
                          </m:sSubPr>
                          <m:e>
                            <m:r>
                              <a:rPr lang="en-US" altLang="zh-TW" b="1">
                                <a:solidFill>
                                  <a:srgbClr val="C00000"/>
                                </a:solidFill>
                                <a:latin typeface="Cambria Math" panose="02040503050406030204" pitchFamily="18" charset="0"/>
                                <a:cs typeface="Times New Roman" panose="02020603050405020304" pitchFamily="18" charset="0"/>
                              </a:rPr>
                              <m:t>𝛑</m:t>
                            </m:r>
                          </m:e>
                          <m:sub>
                            <m:r>
                              <a:rPr lang="en-US" altLang="zh-TW" b="1">
                                <a:solidFill>
                                  <a:srgbClr val="C00000"/>
                                </a:solidFill>
                                <a:latin typeface="Cambria Math" panose="02040503050406030204" pitchFamily="18" charset="0"/>
                                <a:cs typeface="Times New Roman" panose="02020603050405020304" pitchFamily="18" charset="0"/>
                              </a:rPr>
                              <m:t>𝟏𝟐</m:t>
                            </m:r>
                          </m:sub>
                        </m:sSub>
                      </m:den>
                    </m:f>
                  </m:oMath>
                </a14:m>
                <a:endParaRPr lang="en-US" altLang="zh-TW" dirty="0" smtClean="0"/>
              </a:p>
              <a:p>
                <a:r>
                  <a:rPr lang="zh-TW" altLang="zh-TW" sz="2800" b="1" dirty="0">
                    <a:solidFill>
                      <a:prstClr val="black"/>
                    </a:solidFill>
                  </a:rPr>
                  <a:t>在</a:t>
                </a:r>
                <a:r>
                  <a:rPr lang="zh-TW" altLang="zh-TW" sz="2800" b="1" dirty="0" smtClean="0">
                    <a:solidFill>
                      <a:prstClr val="black"/>
                    </a:solidFill>
                  </a:rPr>
                  <a:t>第</a:t>
                </a:r>
                <a:r>
                  <a:rPr lang="zh-TW" altLang="en-US" sz="2800" b="1" dirty="0" smtClean="0">
                    <a:solidFill>
                      <a:prstClr val="black"/>
                    </a:solidFill>
                  </a:rPr>
                  <a:t>二</a:t>
                </a:r>
                <a:r>
                  <a:rPr lang="zh-TW" altLang="zh-TW" sz="2800" b="1" dirty="0" smtClean="0">
                    <a:solidFill>
                      <a:prstClr val="black"/>
                    </a:solidFill>
                  </a:rPr>
                  <a:t>列</a:t>
                </a:r>
                <a:r>
                  <a:rPr lang="zh-TW" altLang="zh-TW" sz="2800" b="1" dirty="0">
                    <a:solidFill>
                      <a:prstClr val="black"/>
                    </a:solidFill>
                  </a:rPr>
                  <a:t>成功的</a:t>
                </a:r>
                <a:r>
                  <a:rPr lang="zh-TW" altLang="en-US" sz="2800" b="1" dirty="0">
                    <a:solidFill>
                      <a:prstClr val="black"/>
                    </a:solidFill>
                  </a:rPr>
                  <a:t>勝算</a:t>
                </a:r>
                <a:r>
                  <a:rPr lang="zh-TW" altLang="zh-TW" sz="2800" b="1" dirty="0">
                    <a:solidFill>
                      <a:prstClr val="black"/>
                    </a:solidFill>
                  </a:rPr>
                  <a:t>為</a:t>
                </a:r>
                <a14:m>
                  <m:oMath xmlns:m="http://schemas.openxmlformats.org/officeDocument/2006/math">
                    <m:sSub>
                      <m:sSubPr>
                        <m:ctrlPr>
                          <a:rPr lang="zh-TW" altLang="zh-TW" b="1" i="1">
                            <a:solidFill>
                              <a:srgbClr val="C00000"/>
                            </a:solidFill>
                            <a:latin typeface="Cambria Math" panose="02040503050406030204" pitchFamily="18" charset="0"/>
                          </a:rPr>
                        </m:ctrlPr>
                      </m:sSubPr>
                      <m:e>
                        <m:r>
                          <a:rPr lang="en-US" altLang="zh-TW" b="1">
                            <a:solidFill>
                              <a:srgbClr val="C00000"/>
                            </a:solidFill>
                            <a:latin typeface="Cambria Math" panose="02040503050406030204" pitchFamily="18" charset="0"/>
                            <a:cs typeface="Times New Roman" panose="02020603050405020304" pitchFamily="18" charset="0"/>
                          </a:rPr>
                          <m:t>𝐨𝐝𝐝𝐬</m:t>
                        </m:r>
                      </m:e>
                      <m:sub>
                        <m:r>
                          <a:rPr lang="en-US" altLang="zh-TW" b="1" i="1">
                            <a:solidFill>
                              <a:srgbClr val="C00000"/>
                            </a:solidFill>
                            <a:latin typeface="Cambria Math" panose="02040503050406030204" pitchFamily="18" charset="0"/>
                            <a:cs typeface="Times New Roman" panose="02020603050405020304" pitchFamily="18" charset="0"/>
                          </a:rPr>
                          <m:t>2</m:t>
                        </m:r>
                      </m:sub>
                    </m:sSub>
                  </m:oMath>
                </a14:m>
                <a:r>
                  <a:rPr lang="en-US" altLang="zh-TW" b="1" dirty="0">
                    <a:solidFill>
                      <a:srgbClr val="C00000"/>
                    </a:solidFill>
                    <a:latin typeface="微軟正黑體" panose="020B0604030504040204" pitchFamily="34" charset="-120"/>
                    <a:cs typeface="Times New Roman" panose="02020603050405020304" pitchFamily="18" charset="0"/>
                  </a:rPr>
                  <a:t>=</a:t>
                </a:r>
                <a14:m>
                  <m:oMath xmlns:m="http://schemas.openxmlformats.org/officeDocument/2006/math">
                    <m:f>
                      <m:fPr>
                        <m:ctrlPr>
                          <a:rPr lang="zh-TW" altLang="zh-TW" b="1" i="1">
                            <a:solidFill>
                              <a:srgbClr val="C00000"/>
                            </a:solidFill>
                            <a:latin typeface="Cambria Math" panose="02040503050406030204" pitchFamily="18" charset="0"/>
                          </a:rPr>
                        </m:ctrlPr>
                      </m:fPr>
                      <m:num>
                        <m:sSub>
                          <m:sSubPr>
                            <m:ctrlPr>
                              <a:rPr lang="zh-TW" altLang="zh-TW" b="1" i="1">
                                <a:solidFill>
                                  <a:srgbClr val="C00000"/>
                                </a:solidFill>
                                <a:latin typeface="Cambria Math" panose="02040503050406030204" pitchFamily="18" charset="0"/>
                              </a:rPr>
                            </m:ctrlPr>
                          </m:sSubPr>
                          <m:e>
                            <m:r>
                              <a:rPr lang="en-US" altLang="zh-TW" b="1">
                                <a:solidFill>
                                  <a:srgbClr val="C00000"/>
                                </a:solidFill>
                                <a:latin typeface="Cambria Math" panose="02040503050406030204" pitchFamily="18" charset="0"/>
                                <a:cs typeface="Times New Roman" panose="02020603050405020304" pitchFamily="18" charset="0"/>
                              </a:rPr>
                              <m:t>𝛑</m:t>
                            </m:r>
                          </m:e>
                          <m:sub>
                            <m:r>
                              <a:rPr lang="en-US" altLang="zh-TW" b="1" i="1">
                                <a:solidFill>
                                  <a:srgbClr val="C00000"/>
                                </a:solidFill>
                                <a:latin typeface="Cambria Math" panose="02040503050406030204" pitchFamily="18" charset="0"/>
                                <a:cs typeface="Times New Roman" panose="02020603050405020304" pitchFamily="18" charset="0"/>
                              </a:rPr>
                              <m:t>2</m:t>
                            </m:r>
                          </m:sub>
                        </m:sSub>
                      </m:num>
                      <m:den>
                        <m:r>
                          <a:rPr lang="en-US" altLang="zh-TW" b="1">
                            <a:solidFill>
                              <a:srgbClr val="C00000"/>
                            </a:solidFill>
                            <a:latin typeface="Cambria Math" panose="02040503050406030204" pitchFamily="18" charset="0"/>
                            <a:cs typeface="Times New Roman" panose="02020603050405020304" pitchFamily="18" charset="0"/>
                          </a:rPr>
                          <m:t>𝟏</m:t>
                        </m:r>
                        <m:r>
                          <a:rPr lang="en-US" altLang="zh-TW" b="1">
                            <a:solidFill>
                              <a:srgbClr val="C00000"/>
                            </a:solidFill>
                            <a:latin typeface="Cambria Math" panose="02040503050406030204" pitchFamily="18" charset="0"/>
                            <a:cs typeface="Times New Roman" panose="02020603050405020304" pitchFamily="18" charset="0"/>
                          </a:rPr>
                          <m:t>−</m:t>
                        </m:r>
                        <m:sSub>
                          <m:sSubPr>
                            <m:ctrlPr>
                              <a:rPr lang="zh-TW" altLang="zh-TW" b="1" i="1">
                                <a:solidFill>
                                  <a:srgbClr val="C00000"/>
                                </a:solidFill>
                                <a:latin typeface="Cambria Math" panose="02040503050406030204" pitchFamily="18" charset="0"/>
                              </a:rPr>
                            </m:ctrlPr>
                          </m:sSubPr>
                          <m:e>
                            <m:r>
                              <a:rPr lang="en-US" altLang="zh-TW" b="1">
                                <a:solidFill>
                                  <a:srgbClr val="C00000"/>
                                </a:solidFill>
                                <a:latin typeface="Cambria Math" panose="02040503050406030204" pitchFamily="18" charset="0"/>
                                <a:cs typeface="Times New Roman" panose="02020603050405020304" pitchFamily="18" charset="0"/>
                              </a:rPr>
                              <m:t>𝛑</m:t>
                            </m:r>
                          </m:e>
                          <m:sub>
                            <m:r>
                              <a:rPr lang="en-US" altLang="zh-TW" b="1" i="1">
                                <a:solidFill>
                                  <a:srgbClr val="C00000"/>
                                </a:solidFill>
                                <a:latin typeface="Cambria Math" panose="02040503050406030204" pitchFamily="18" charset="0"/>
                                <a:cs typeface="Times New Roman" panose="02020603050405020304" pitchFamily="18" charset="0"/>
                              </a:rPr>
                              <m:t>2</m:t>
                            </m:r>
                          </m:sub>
                        </m:sSub>
                      </m:den>
                    </m:f>
                  </m:oMath>
                </a14:m>
                <a:r>
                  <a:rPr lang="en-US" altLang="zh-TW" b="1" dirty="0">
                    <a:solidFill>
                      <a:srgbClr val="C00000"/>
                    </a:solidFill>
                    <a:latin typeface="微軟正黑體" panose="020B0604030504040204" pitchFamily="34" charset="-120"/>
                    <a:cs typeface="Times New Roman" panose="02020603050405020304" pitchFamily="18" charset="0"/>
                  </a:rPr>
                  <a:t>=</a:t>
                </a:r>
                <a14:m>
                  <m:oMath xmlns:m="http://schemas.openxmlformats.org/officeDocument/2006/math">
                    <m:f>
                      <m:fPr>
                        <m:ctrlPr>
                          <a:rPr lang="zh-TW" altLang="zh-TW" b="1" i="1">
                            <a:solidFill>
                              <a:srgbClr val="C00000"/>
                            </a:solidFill>
                            <a:latin typeface="Cambria Math" panose="02040503050406030204" pitchFamily="18" charset="0"/>
                          </a:rPr>
                        </m:ctrlPr>
                      </m:fPr>
                      <m:num>
                        <m:sSub>
                          <m:sSubPr>
                            <m:ctrlPr>
                              <a:rPr lang="zh-TW" altLang="zh-TW" b="1" i="1">
                                <a:solidFill>
                                  <a:srgbClr val="C00000"/>
                                </a:solidFill>
                                <a:latin typeface="Cambria Math" panose="02040503050406030204" pitchFamily="18" charset="0"/>
                              </a:rPr>
                            </m:ctrlPr>
                          </m:sSubPr>
                          <m:e>
                            <m:r>
                              <a:rPr lang="en-US" altLang="zh-TW" b="1">
                                <a:solidFill>
                                  <a:srgbClr val="C00000"/>
                                </a:solidFill>
                                <a:latin typeface="Cambria Math" panose="02040503050406030204" pitchFamily="18" charset="0"/>
                                <a:cs typeface="Times New Roman" panose="02020603050405020304" pitchFamily="18" charset="0"/>
                              </a:rPr>
                              <m:t>𝛑</m:t>
                            </m:r>
                          </m:e>
                          <m:sub>
                            <m:r>
                              <a:rPr lang="en-US" altLang="zh-TW" b="1" i="1">
                                <a:solidFill>
                                  <a:srgbClr val="C00000"/>
                                </a:solidFill>
                                <a:latin typeface="Cambria Math" panose="02040503050406030204" pitchFamily="18" charset="0"/>
                                <a:cs typeface="Times New Roman" panose="02020603050405020304" pitchFamily="18" charset="0"/>
                              </a:rPr>
                              <m:t>2</m:t>
                            </m:r>
                            <m:r>
                              <a:rPr lang="en-US" altLang="zh-TW" b="1">
                                <a:solidFill>
                                  <a:srgbClr val="C00000"/>
                                </a:solidFill>
                                <a:latin typeface="Cambria Math" panose="02040503050406030204" pitchFamily="18" charset="0"/>
                                <a:cs typeface="Times New Roman" panose="02020603050405020304" pitchFamily="18" charset="0"/>
                              </a:rPr>
                              <m:t>𝟏</m:t>
                            </m:r>
                          </m:sub>
                        </m:sSub>
                      </m:num>
                      <m:den>
                        <m:sSub>
                          <m:sSubPr>
                            <m:ctrlPr>
                              <a:rPr lang="zh-TW" altLang="zh-TW" b="1" i="1">
                                <a:solidFill>
                                  <a:srgbClr val="C00000"/>
                                </a:solidFill>
                                <a:latin typeface="Cambria Math" panose="02040503050406030204" pitchFamily="18" charset="0"/>
                              </a:rPr>
                            </m:ctrlPr>
                          </m:sSubPr>
                          <m:e>
                            <m:r>
                              <a:rPr lang="en-US" altLang="zh-TW" b="1">
                                <a:solidFill>
                                  <a:srgbClr val="C00000"/>
                                </a:solidFill>
                                <a:latin typeface="Cambria Math" panose="02040503050406030204" pitchFamily="18" charset="0"/>
                                <a:cs typeface="Times New Roman" panose="02020603050405020304" pitchFamily="18" charset="0"/>
                              </a:rPr>
                              <m:t>𝛑</m:t>
                            </m:r>
                          </m:e>
                          <m:sub>
                            <m:r>
                              <a:rPr lang="en-US" altLang="zh-TW" b="1" i="1">
                                <a:solidFill>
                                  <a:srgbClr val="C00000"/>
                                </a:solidFill>
                                <a:latin typeface="Cambria Math" panose="02040503050406030204" pitchFamily="18" charset="0"/>
                                <a:cs typeface="Times New Roman" panose="02020603050405020304" pitchFamily="18" charset="0"/>
                              </a:rPr>
                              <m:t>2</m:t>
                            </m:r>
                            <m:r>
                              <a:rPr lang="en-US" altLang="zh-TW" b="1">
                                <a:solidFill>
                                  <a:srgbClr val="C00000"/>
                                </a:solidFill>
                                <a:latin typeface="Cambria Math" panose="02040503050406030204" pitchFamily="18" charset="0"/>
                                <a:cs typeface="Times New Roman" panose="02020603050405020304" pitchFamily="18" charset="0"/>
                              </a:rPr>
                              <m:t>𝟐</m:t>
                            </m:r>
                          </m:sub>
                        </m:sSub>
                      </m:den>
                    </m:f>
                  </m:oMath>
                </a14:m>
                <a:endParaRPr lang="en-US" altLang="zh-TW" dirty="0" smtClean="0"/>
              </a:p>
              <a:p>
                <a:endParaRPr lang="en-US" altLang="zh-TW" dirty="0" smtClean="0"/>
              </a:p>
              <a:p>
                <a:pPr algn="just"/>
                <a:r>
                  <a:rPr lang="zh-CN" altLang="zh-TW"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勝算比</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(odds ratio)</a:t>
                </a:r>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或</a:t>
                </a:r>
                <a:r>
                  <a:rPr lang="zh-CN" altLang="zh-TW"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交叉</a:t>
                </a:r>
                <a:r>
                  <a:rPr lang="zh-CN" altLang="zh-TW"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相乘</a:t>
                </a:r>
                <a:r>
                  <a:rPr lang="zh-CN" altLang="zh-TW"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比</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cross-product ratio)</a:t>
                </a:r>
                <a:r>
                  <a:rPr lang="zh-CN"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 </a:t>
                </a:r>
                <a:endParaRPr lang="en-US" altLang="zh-CN"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just"/>
                <a14:m>
                  <m:oMath xmlns:m="http://schemas.openxmlformats.org/officeDocument/2006/math">
                    <m:r>
                      <a:rPr lang="el-GR" altLang="zh-TW" b="1" i="0"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𝛉</m:t>
                    </m:r>
                  </m:oMath>
                </a14:m>
                <a:r>
                  <a:rPr lang="en-US" altLang="zh-TW" b="1" dirty="0">
                    <a:effectLst/>
                    <a:latin typeface="微軟正黑體" panose="020B0604030504040204" pitchFamily="34" charset="-120"/>
                    <a:ea typeface="微軟正黑體" panose="020B0604030504040204" pitchFamily="34" charset="-120"/>
                    <a:cs typeface="Times New Roman" panose="02020603050405020304" pitchFamily="18" charset="0"/>
                  </a:rPr>
                  <a:t>=</a:t>
                </a:r>
                <a14:m>
                  <m:oMath xmlns:m="http://schemas.openxmlformats.org/officeDocument/2006/math">
                    <m:f>
                      <m:fPr>
                        <m:ctrlPr>
                          <a:rPr lang="zh-TW" altLang="zh-TW" b="1" i="1" smtClean="0">
                            <a:solidFill>
                              <a:srgbClr val="C00000"/>
                            </a:solidFill>
                            <a:effectLst/>
                            <a:latin typeface="Cambria Math" panose="02040503050406030204" pitchFamily="18" charset="0"/>
                            <a:ea typeface="Cambria Math" panose="02040503050406030204" pitchFamily="18" charset="0"/>
                          </a:rPr>
                        </m:ctrlPr>
                      </m:fPr>
                      <m:num>
                        <m:sSub>
                          <m:sSubPr>
                            <m:ctrlPr>
                              <a:rPr lang="zh-TW" altLang="zh-TW" b="1" i="1">
                                <a:solidFill>
                                  <a:srgbClr val="C00000"/>
                                </a:solidFill>
                                <a:effectLst/>
                                <a:latin typeface="Cambria Math" panose="02040503050406030204" pitchFamily="18" charset="0"/>
                                <a:ea typeface="Cambria Math" panose="02040503050406030204" pitchFamily="18" charset="0"/>
                              </a:rPr>
                            </m:ctrlPr>
                          </m:sSubPr>
                          <m:e>
                            <m:r>
                              <a:rPr lang="en-US" altLang="zh-TW"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𝐨𝐝𝐝𝐬</m:t>
                            </m:r>
                          </m:e>
                          <m:sub>
                            <m:r>
                              <a:rPr lang="en-US" altLang="zh-TW"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𝟏</m:t>
                            </m:r>
                          </m:sub>
                        </m:sSub>
                      </m:num>
                      <m:den>
                        <m:sSub>
                          <m:sSubPr>
                            <m:ctrlPr>
                              <a:rPr lang="zh-TW" altLang="zh-TW" b="1" i="1">
                                <a:solidFill>
                                  <a:srgbClr val="C00000"/>
                                </a:solidFill>
                                <a:effectLst/>
                                <a:latin typeface="Cambria Math" panose="02040503050406030204" pitchFamily="18" charset="0"/>
                                <a:ea typeface="Cambria Math" panose="02040503050406030204" pitchFamily="18" charset="0"/>
                              </a:rPr>
                            </m:ctrlPr>
                          </m:sSubPr>
                          <m:e>
                            <m:r>
                              <a:rPr lang="en-US" altLang="zh-TW"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𝐨𝐝𝐝𝐬</m:t>
                            </m:r>
                          </m:e>
                          <m:sub>
                            <m:r>
                              <a:rPr lang="en-US" altLang="zh-TW"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𝟐</m:t>
                            </m:r>
                          </m:sub>
                        </m:sSub>
                      </m:den>
                    </m:f>
                  </m:oMath>
                </a14:m>
                <a:r>
                  <a:rPr lang="en-US" altLang="zh-TW" b="1" dirty="0">
                    <a:effectLst/>
                    <a:latin typeface="微軟正黑體" panose="020B0604030504040204" pitchFamily="34" charset="-120"/>
                    <a:ea typeface="微軟正黑體" panose="020B0604030504040204" pitchFamily="34" charset="-120"/>
                    <a:cs typeface="Times New Roman" panose="02020603050405020304" pitchFamily="18" charset="0"/>
                  </a:rPr>
                  <a:t>= </a:t>
                </a:r>
                <a14:m>
                  <m:oMath xmlns:m="http://schemas.openxmlformats.org/officeDocument/2006/math">
                    <m:f>
                      <m:fPr>
                        <m:ctrlPr>
                          <a:rPr lang="zh-TW" altLang="zh-TW" b="1" i="1">
                            <a:effectLst/>
                            <a:latin typeface="Cambria Math" panose="02040503050406030204" pitchFamily="18" charset="0"/>
                            <a:ea typeface="Cambria Math" panose="02040503050406030204" pitchFamily="18" charset="0"/>
                          </a:rPr>
                        </m:ctrlPr>
                      </m:fPr>
                      <m:num>
                        <m:sSub>
                          <m:sSubPr>
                            <m:ctrlPr>
                              <a:rPr lang="zh-TW" altLang="zh-TW" b="1" i="1">
                                <a:effectLst/>
                                <a:latin typeface="Cambria Math" panose="02040503050406030204" pitchFamily="18" charset="0"/>
                                <a:ea typeface="Cambria Math" panose="02040503050406030204" pitchFamily="18" charset="0"/>
                              </a:rPr>
                            </m:ctrlPr>
                          </m:sSubPr>
                          <m:e>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𝟏</m:t>
                            </m:r>
                          </m:sub>
                        </m:sSub>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m:t>
                        </m:r>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𝟏</m:t>
                        </m:r>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zh-TW" altLang="zh-TW" b="1" i="1">
                                <a:effectLst/>
                                <a:latin typeface="Cambria Math" panose="02040503050406030204" pitchFamily="18" charset="0"/>
                                <a:ea typeface="Cambria Math" panose="02040503050406030204" pitchFamily="18" charset="0"/>
                              </a:rPr>
                            </m:ctrlPr>
                          </m:sSubPr>
                          <m:e>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𝟏</m:t>
                            </m:r>
                          </m:sub>
                        </m:sSub>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m:t>
                        </m:r>
                      </m:num>
                      <m:den>
                        <m:sSub>
                          <m:sSubPr>
                            <m:ctrlPr>
                              <a:rPr lang="zh-TW" altLang="zh-TW" b="1" i="1">
                                <a:effectLst/>
                                <a:latin typeface="Cambria Math" panose="02040503050406030204" pitchFamily="18" charset="0"/>
                                <a:ea typeface="Cambria Math" panose="02040503050406030204" pitchFamily="18" charset="0"/>
                              </a:rPr>
                            </m:ctrlPr>
                          </m:sSubPr>
                          <m:e>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𝟐</m:t>
                            </m:r>
                          </m:sub>
                        </m:sSub>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m:t>
                        </m:r>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𝟏</m:t>
                        </m:r>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zh-TW" altLang="zh-TW" b="1" i="1">
                                <a:effectLst/>
                                <a:latin typeface="Cambria Math" panose="02040503050406030204" pitchFamily="18" charset="0"/>
                                <a:ea typeface="Cambria Math" panose="02040503050406030204" pitchFamily="18" charset="0"/>
                              </a:rPr>
                            </m:ctrlPr>
                          </m:sSubPr>
                          <m:e>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𝟐</m:t>
                            </m:r>
                          </m:sub>
                        </m:sSub>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m:t>
                        </m:r>
                      </m:den>
                    </m:f>
                  </m:oMath>
                </a14:m>
                <a:r>
                  <a:rPr lang="en-US" altLang="zh-TW" b="1" dirty="0">
                    <a:effectLst/>
                    <a:latin typeface="微軟正黑體" panose="020B0604030504040204" pitchFamily="34" charset="-120"/>
                    <a:ea typeface="微軟正黑體" panose="020B0604030504040204" pitchFamily="34" charset="-120"/>
                    <a:cs typeface="Times New Roman" panose="02020603050405020304" pitchFamily="18" charset="0"/>
                  </a:rPr>
                  <a:t>= </a:t>
                </a:r>
                <a14:m>
                  <m:oMath xmlns:m="http://schemas.openxmlformats.org/officeDocument/2006/math">
                    <m:f>
                      <m:fPr>
                        <m:ctrlPr>
                          <a:rPr lang="zh-TW" altLang="zh-TW" b="1" i="1">
                            <a:effectLst/>
                            <a:latin typeface="Cambria Math" panose="02040503050406030204" pitchFamily="18" charset="0"/>
                            <a:ea typeface="Cambria Math" panose="02040503050406030204" pitchFamily="18" charset="0"/>
                          </a:rPr>
                        </m:ctrlPr>
                      </m:fPr>
                      <m:num>
                        <m:sSub>
                          <m:sSubPr>
                            <m:ctrlPr>
                              <a:rPr lang="zh-TW" altLang="zh-TW" b="1" i="1">
                                <a:effectLst/>
                                <a:latin typeface="Cambria Math" panose="02040503050406030204" pitchFamily="18" charset="0"/>
                                <a:ea typeface="Cambria Math" panose="02040503050406030204" pitchFamily="18" charset="0"/>
                              </a:rPr>
                            </m:ctrlPr>
                          </m:sSubPr>
                          <m:e>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𝟏𝟏</m:t>
                            </m:r>
                          </m:sub>
                        </m:sSub>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zh-TW" altLang="zh-TW" b="1" i="1">
                                <a:effectLst/>
                                <a:latin typeface="Cambria Math" panose="02040503050406030204" pitchFamily="18" charset="0"/>
                                <a:ea typeface="Cambria Math" panose="02040503050406030204" pitchFamily="18" charset="0"/>
                              </a:rPr>
                            </m:ctrlPr>
                          </m:sSubPr>
                          <m:e>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𝟏𝟐</m:t>
                            </m:r>
                          </m:sub>
                        </m:sSub>
                      </m:num>
                      <m:den>
                        <m:sSub>
                          <m:sSubPr>
                            <m:ctrlPr>
                              <a:rPr lang="zh-TW" altLang="zh-TW" b="1" i="1">
                                <a:effectLst/>
                                <a:latin typeface="Cambria Math" panose="02040503050406030204" pitchFamily="18" charset="0"/>
                                <a:ea typeface="Cambria Math" panose="02040503050406030204" pitchFamily="18" charset="0"/>
                              </a:rPr>
                            </m:ctrlPr>
                          </m:sSubPr>
                          <m:e>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𝟐𝟏</m:t>
                            </m:r>
                          </m:sub>
                        </m:sSub>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zh-TW" altLang="zh-TW" b="1" i="1">
                                <a:effectLst/>
                                <a:latin typeface="Cambria Math" panose="02040503050406030204" pitchFamily="18" charset="0"/>
                                <a:ea typeface="Cambria Math" panose="02040503050406030204" pitchFamily="18" charset="0"/>
                              </a:rPr>
                            </m:ctrlPr>
                          </m:sSubPr>
                          <m:e>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b="1" i="0">
                                <a:effectLst/>
                                <a:latin typeface="Cambria Math" panose="02040503050406030204" pitchFamily="18" charset="0"/>
                                <a:ea typeface="SimSun" panose="02010600030101010101" pitchFamily="2" charset="-122"/>
                                <a:cs typeface="Times New Roman" panose="02020603050405020304" pitchFamily="18" charset="0"/>
                              </a:rPr>
                              <m:t>𝟐𝟐</m:t>
                            </m:r>
                          </m:sub>
                        </m:sSub>
                      </m:den>
                    </m:f>
                  </m:oMath>
                </a14:m>
                <a:r>
                  <a:rPr lang="en-US" altLang="zh-TW" b="1" dirty="0">
                    <a:effectLst/>
                    <a:latin typeface="微軟正黑體" panose="020B0604030504040204" pitchFamily="34" charset="-120"/>
                    <a:ea typeface="微軟正黑體" panose="020B0604030504040204" pitchFamily="34" charset="-120"/>
                    <a:cs typeface="Times New Roman" panose="02020603050405020304" pitchFamily="18" charset="0"/>
                  </a:rPr>
                  <a:t>= </a:t>
                </a:r>
                <a14:m>
                  <m:oMath xmlns:m="http://schemas.openxmlformats.org/officeDocument/2006/math">
                    <m:f>
                      <m:fPr>
                        <m:ctrlPr>
                          <a:rPr lang="zh-TW" altLang="zh-TW" b="1" i="1" smtClean="0">
                            <a:solidFill>
                              <a:srgbClr val="C00000"/>
                            </a:solidFill>
                            <a:effectLst/>
                            <a:latin typeface="Cambria Math" panose="02040503050406030204" pitchFamily="18" charset="0"/>
                            <a:ea typeface="Cambria Math" panose="02040503050406030204" pitchFamily="18" charset="0"/>
                          </a:rPr>
                        </m:ctrlPr>
                      </m:fPr>
                      <m:num>
                        <m:sSub>
                          <m:sSubPr>
                            <m:ctrlPr>
                              <a:rPr lang="zh-TW" altLang="zh-TW" b="1" i="1">
                                <a:solidFill>
                                  <a:srgbClr val="C00000"/>
                                </a:solidFill>
                                <a:effectLst/>
                                <a:latin typeface="Cambria Math" panose="02040503050406030204" pitchFamily="18" charset="0"/>
                                <a:ea typeface="Cambria Math" panose="02040503050406030204" pitchFamily="18" charset="0"/>
                              </a:rPr>
                            </m:ctrlPr>
                          </m:sSubPr>
                          <m:e>
                            <m:r>
                              <a:rPr lang="en-US" altLang="zh-TW"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𝟏𝟏</m:t>
                            </m:r>
                          </m:sub>
                        </m:sSub>
                        <m:r>
                          <a:rPr lang="en-US" altLang="zh-TW"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zh-TW" altLang="zh-TW" b="1" i="1">
                                <a:solidFill>
                                  <a:srgbClr val="C00000"/>
                                </a:solidFill>
                                <a:effectLst/>
                                <a:latin typeface="Cambria Math" panose="02040503050406030204" pitchFamily="18" charset="0"/>
                                <a:ea typeface="Cambria Math" panose="02040503050406030204" pitchFamily="18" charset="0"/>
                              </a:rPr>
                            </m:ctrlPr>
                          </m:sSubPr>
                          <m:e>
                            <m:r>
                              <a:rPr lang="en-US" altLang="zh-TW"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𝟐𝟐</m:t>
                            </m:r>
                          </m:sub>
                        </m:sSub>
                      </m:num>
                      <m:den>
                        <m:sSub>
                          <m:sSubPr>
                            <m:ctrlPr>
                              <a:rPr lang="zh-TW" altLang="zh-TW" b="1" i="1">
                                <a:solidFill>
                                  <a:srgbClr val="C00000"/>
                                </a:solidFill>
                                <a:effectLst/>
                                <a:latin typeface="Cambria Math" panose="02040503050406030204" pitchFamily="18" charset="0"/>
                                <a:ea typeface="Cambria Math" panose="02040503050406030204" pitchFamily="18" charset="0"/>
                              </a:rPr>
                            </m:ctrlPr>
                          </m:sSubPr>
                          <m:e>
                            <m:r>
                              <a:rPr lang="en-US" altLang="zh-TW"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𝟏𝟐</m:t>
                            </m:r>
                          </m:sub>
                        </m:sSub>
                        <m:r>
                          <a:rPr lang="en-US" altLang="zh-TW"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zh-TW" altLang="zh-TW" b="1" i="1">
                                <a:solidFill>
                                  <a:srgbClr val="C00000"/>
                                </a:solidFill>
                                <a:effectLst/>
                                <a:latin typeface="Cambria Math" panose="02040503050406030204" pitchFamily="18" charset="0"/>
                                <a:ea typeface="Cambria Math" panose="02040503050406030204" pitchFamily="18" charset="0"/>
                              </a:rPr>
                            </m:ctrlPr>
                          </m:sSubPr>
                          <m:e>
                            <m:r>
                              <a:rPr lang="en-US" altLang="zh-TW"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𝟐𝟏</m:t>
                            </m:r>
                          </m:sub>
                        </m:sSub>
                      </m:den>
                    </m:f>
                  </m:oMath>
                </a14:m>
                <a:endParaRPr lang="en-US" altLang="zh-TW" b="1" dirty="0" smtClean="0">
                  <a:latin typeface="微軟正黑體" panose="020B0604030504040204" pitchFamily="34" charset="-120"/>
                  <a:ea typeface="微軟正黑體" panose="020B0604030504040204" pitchFamily="34" charset="-120"/>
                </a:endParaRPr>
              </a:p>
              <a:p>
                <a:pPr algn="just"/>
                <a:endParaRPr lang="en-US" altLang="zh-TW" b="1" dirty="0" smtClean="0">
                  <a:latin typeface="微軟正黑體" panose="020B0604030504040204" pitchFamily="34" charset="-120"/>
                  <a:ea typeface="微軟正黑體" panose="020B0604030504040204" pitchFamily="34" charset="-120"/>
                </a:endParaRPr>
              </a:p>
              <a:p>
                <a:pPr algn="just">
                  <a:spcAft>
                    <a:spcPts val="0"/>
                  </a:spcAft>
                </a:pPr>
                <a:r>
                  <a:rPr lang="zh-TW" altLang="zh-TW" sz="2800" b="1" kern="100" dirty="0">
                    <a:latin typeface="微軟正黑體" panose="020B0604030504040204" pitchFamily="34" charset="-120"/>
                    <a:ea typeface="微軟正黑體" panose="020B0604030504040204" pitchFamily="34" charset="-120"/>
                    <a:cs typeface="Times New Roman" panose="02020603050405020304" pitchFamily="18" charset="0"/>
                  </a:rPr>
                  <a:t>若</a:t>
                </a:r>
                <a14:m>
                  <m:oMath xmlns:m="http://schemas.openxmlformats.org/officeDocument/2006/math">
                    <m:r>
                      <a:rPr lang="en-US" altLang="zh-TW" sz="2800" b="1" i="1" kern="100">
                        <a:effectLst/>
                        <a:latin typeface="Cambria Math" panose="02040503050406030204" pitchFamily="18" charset="0"/>
                        <a:ea typeface="SimSun" panose="02010600030101010101" pitchFamily="2" charset="-122"/>
                        <a:cs typeface="Times New Roman" panose="02020603050405020304" pitchFamily="18" charset="0"/>
                      </a:rPr>
                      <m:t>𝛉</m:t>
                    </m:r>
                  </m:oMath>
                </a14:m>
                <a:r>
                  <a:rPr lang="en-US"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en-US" altLang="zh-TW" sz="2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2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勝算</a:t>
                </a:r>
                <a:r>
                  <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比</a:t>
                </a:r>
                <a:r>
                  <a:rPr lang="en-US"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=4</a:t>
                </a:r>
                <a:endPar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Aft>
                    <a:spcPts val="0"/>
                  </a:spcAft>
                </a:pPr>
                <a:r>
                  <a:rPr lang="zh-TW" altLang="zh-TW" sz="2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表示</a:t>
                </a:r>
                <a:r>
                  <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第一列成功的勝算</a:t>
                </a:r>
                <a:r>
                  <a:rPr lang="zh-TW" altLang="zh-TW" sz="2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是</a:t>
                </a:r>
                <a:endParaRPr lang="en-US" altLang="zh-TW" sz="2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a:spcAft>
                    <a:spcPts val="0"/>
                  </a:spcAft>
                  <a:buNone/>
                </a:pPr>
                <a:r>
                  <a:rPr lang="zh-TW" altLang="en-US" sz="2800" b="1" kern="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2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zh-TW" altLang="en-US" sz="2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二</a:t>
                </a:r>
                <a:r>
                  <a:rPr lang="zh-TW" altLang="zh-TW" sz="2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列</a:t>
                </a:r>
                <a:r>
                  <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成功的勝算的</a:t>
                </a:r>
                <a:r>
                  <a:rPr lang="en-US"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倍</a:t>
                </a:r>
              </a:p>
              <a:p>
                <a:pPr algn="just"/>
                <a:endParaRPr lang="zh-TW" altLang="en-US" b="1" dirty="0">
                  <a:latin typeface="微軟正黑體" panose="020B0604030504040204" pitchFamily="34" charset="-120"/>
                  <a:ea typeface="微軟正黑體" panose="020B0604030504040204" pitchFamily="34" charset="-12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963" t="-1500" b="-2000"/>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FC0E694E-7E5C-4C16-BC06-A8A0688A6A11}" type="slidenum">
              <a:rPr lang="zh-TW" altLang="en-US" smtClean="0"/>
              <a:t>15</a:t>
            </a:fld>
            <a:endParaRPr lang="zh-TW" altLang="en-US"/>
          </a:p>
        </p:txBody>
      </p:sp>
      <mc:AlternateContent xmlns:mc="http://schemas.openxmlformats.org/markup-compatibility/2006" xmlns:a14="http://schemas.microsoft.com/office/drawing/2010/main">
        <mc:Choice Requires="a14">
          <p:graphicFrame>
            <p:nvGraphicFramePr>
              <p:cNvPr id="5" name="內容版面配置區 4"/>
              <p:cNvGraphicFramePr>
                <a:graphicFrameLocks/>
              </p:cNvGraphicFramePr>
              <p:nvPr>
                <p:extLst>
                  <p:ext uri="{D42A27DB-BD31-4B8C-83A1-F6EECF244321}">
                    <p14:modId xmlns:p14="http://schemas.microsoft.com/office/powerpoint/2010/main" val="3127548138"/>
                  </p:ext>
                </p:extLst>
              </p:nvPr>
            </p:nvGraphicFramePr>
            <p:xfrm>
              <a:off x="4932041" y="4589512"/>
              <a:ext cx="3600399" cy="1791816"/>
            </p:xfrm>
            <a:graphic>
              <a:graphicData uri="http://schemas.openxmlformats.org/drawingml/2006/table">
                <a:tbl>
                  <a:tblPr>
                    <a:tableStyleId>{616DA210-FB5B-4158-B5E0-FEB733F419BA}</a:tableStyleId>
                  </a:tblPr>
                  <a:tblGrid>
                    <a:gridCol w="1101425"/>
                    <a:gridCol w="1162616"/>
                    <a:gridCol w="1336358"/>
                  </a:tblGrid>
                  <a:tr h="420369">
                    <a:tc>
                      <a:txBody>
                        <a:bodyPr/>
                        <a:lstStyle/>
                        <a:p>
                          <a:pPr algn="ctr">
                            <a:lnSpc>
                              <a:spcPts val="1800"/>
                            </a:lnSpc>
                            <a:spcAft>
                              <a:spcPts val="0"/>
                            </a:spcAft>
                          </a:pP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spcAft>
                              <a:spcPts val="0"/>
                            </a:spcAft>
                          </a:pPr>
                          <a:r>
                            <a:rPr lang="en-US" altLang="zh-TW" sz="2400" b="1" kern="1200" dirty="0" smtClean="0">
                              <a:effectLst/>
                              <a:latin typeface="+mn-lt"/>
                              <a:ea typeface="+mn-ea"/>
                              <a:cs typeface="+mn-cs"/>
                            </a:rPr>
                            <a:t>Y</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zh-TW" altLang="en-US"/>
                        </a:p>
                      </a:txBody>
                      <a:tcPr/>
                    </a:tc>
                  </a:tr>
                  <a:tr h="597243">
                    <a:tc>
                      <a:txBody>
                        <a:bodyPr/>
                        <a:lstStyle/>
                        <a:p>
                          <a:pPr algn="ctr">
                            <a:lnSpc>
                              <a:spcPct val="100000"/>
                            </a:lnSpc>
                            <a:spcAft>
                              <a:spcPts val="0"/>
                            </a:spcAft>
                          </a:pP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zh-TW" altLang="en-US" sz="2400" b="1" dirty="0" smtClean="0">
                              <a:effectLst/>
                              <a:latin typeface="+mn-lt"/>
                              <a:ea typeface="+mn-ea"/>
                            </a:rPr>
                            <a:t>成功</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zh-TW" altLang="en-US" sz="2400" b="1" dirty="0" smtClean="0">
                              <a:effectLst/>
                              <a:latin typeface="+mn-lt"/>
                              <a:ea typeface="+mn-ea"/>
                            </a:rPr>
                            <a:t>失敗</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7102">
                    <a:tc>
                      <a:txBody>
                        <a:bodyPr/>
                        <a:lstStyle/>
                        <a:p>
                          <a:pPr algn="ctr">
                            <a:lnSpc>
                              <a:spcPct val="100000"/>
                            </a:lnSpc>
                            <a:spcAft>
                              <a:spcPts val="0"/>
                            </a:spcAft>
                          </a:pPr>
                          <a:r>
                            <a:rPr lang="en-US" altLang="zh-TW" sz="2400" b="1" baseline="0" dirty="0" smtClean="0">
                              <a:effectLst/>
                              <a:latin typeface="+mn-lt"/>
                              <a:ea typeface="+mn-ea"/>
                            </a:rPr>
                            <a:t>row 1</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zh-TW" altLang="zh-TW" sz="2400" b="1" i="1" smtClean="0">
                                        <a:latin typeface="Cambria Math" panose="02040503050406030204" pitchFamily="18" charset="0"/>
                                        <a:ea typeface="+mn-ea"/>
                                      </a:rPr>
                                    </m:ctrlPr>
                                  </m:sSubPr>
                                  <m:e>
                                    <m:r>
                                      <a:rPr lang="en-US" altLang="zh-TW" sz="2400" b="1" i="0">
                                        <a:latin typeface="Cambria Math" panose="02040503050406030204" pitchFamily="18" charset="0"/>
                                        <a:ea typeface="+mn-ea"/>
                                      </a:rPr>
                                      <m:t>𝛑</m:t>
                                    </m:r>
                                  </m:e>
                                  <m:sub>
                                    <m:r>
                                      <a:rPr lang="en-US" altLang="zh-TW" sz="2400" b="1" i="0">
                                        <a:latin typeface="Cambria Math" panose="02040503050406030204" pitchFamily="18" charset="0"/>
                                        <a:ea typeface="+mn-ea"/>
                                      </a:rPr>
                                      <m:t>𝟏</m:t>
                                    </m:r>
                                    <m:r>
                                      <a:rPr lang="en-US" altLang="zh-TW" sz="2400" b="1" i="0" smtClean="0">
                                        <a:latin typeface="Cambria Math" panose="02040503050406030204" pitchFamily="18" charset="0"/>
                                        <a:ea typeface="+mn-ea"/>
                                      </a:rPr>
                                      <m:t>𝟏</m:t>
                                    </m:r>
                                  </m:sub>
                                </m:sSub>
                              </m:oMath>
                            </m:oMathPara>
                          </a14:m>
                          <a:endParaRPr lang="zh-TW" sz="2400" b="1" i="0"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zh-TW" altLang="zh-TW" sz="2400" b="1" i="1" smtClean="0">
                                        <a:latin typeface="Cambria Math" panose="02040503050406030204" pitchFamily="18" charset="0"/>
                                        <a:ea typeface="+mn-ea"/>
                                      </a:rPr>
                                    </m:ctrlPr>
                                  </m:sSubPr>
                                  <m:e>
                                    <m:r>
                                      <a:rPr lang="en-US" altLang="zh-TW" sz="2400" b="1" i="0">
                                        <a:latin typeface="Cambria Math" panose="02040503050406030204" pitchFamily="18" charset="0"/>
                                        <a:ea typeface="+mn-ea"/>
                                      </a:rPr>
                                      <m:t>𝛑</m:t>
                                    </m:r>
                                  </m:e>
                                  <m:sub>
                                    <m:r>
                                      <a:rPr lang="en-US" altLang="zh-TW" sz="2400" b="1" i="0">
                                        <a:latin typeface="Cambria Math" panose="02040503050406030204" pitchFamily="18" charset="0"/>
                                        <a:ea typeface="+mn-ea"/>
                                      </a:rPr>
                                      <m:t>𝟏</m:t>
                                    </m:r>
                                    <m:r>
                                      <a:rPr lang="en-US" altLang="zh-TW" sz="2400" b="1" i="0" smtClean="0">
                                        <a:latin typeface="Cambria Math" panose="02040503050406030204" pitchFamily="18" charset="0"/>
                                        <a:ea typeface="+mn-ea"/>
                                      </a:rPr>
                                      <m:t>𝟐</m:t>
                                    </m:r>
                                  </m:sub>
                                </m:sSub>
                              </m:oMath>
                            </m:oMathPara>
                          </a14:m>
                          <a:endParaRPr lang="zh-TW" sz="2400" b="1" i="0"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102">
                    <a:tc>
                      <a:txBody>
                        <a:bodyPr/>
                        <a:lstStyle/>
                        <a:p>
                          <a:pPr algn="ctr">
                            <a:lnSpc>
                              <a:spcPct val="100000"/>
                            </a:lnSpc>
                            <a:spcAft>
                              <a:spcPts val="0"/>
                            </a:spcAft>
                          </a:pPr>
                          <a:r>
                            <a:rPr lang="en-US" altLang="zh-TW" sz="2400" b="1" baseline="0" dirty="0" smtClean="0">
                              <a:effectLst/>
                              <a:latin typeface="+mn-lt"/>
                              <a:ea typeface="+mn-ea"/>
                            </a:rPr>
                            <a:t>row 2</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zh-TW" altLang="zh-TW" sz="2400" b="1" i="1" smtClean="0">
                                        <a:latin typeface="Cambria Math" panose="02040503050406030204" pitchFamily="18" charset="0"/>
                                        <a:ea typeface="+mn-ea"/>
                                      </a:rPr>
                                    </m:ctrlPr>
                                  </m:sSubPr>
                                  <m:e>
                                    <m:r>
                                      <a:rPr lang="en-US" altLang="zh-TW" sz="2400" b="1" i="0">
                                        <a:latin typeface="Cambria Math" panose="02040503050406030204" pitchFamily="18" charset="0"/>
                                        <a:ea typeface="+mn-ea"/>
                                      </a:rPr>
                                      <m:t>𝛑</m:t>
                                    </m:r>
                                  </m:e>
                                  <m:sub>
                                    <m:r>
                                      <a:rPr lang="en-US" altLang="zh-TW" sz="2400" b="1" i="0">
                                        <a:latin typeface="Cambria Math" panose="02040503050406030204" pitchFamily="18" charset="0"/>
                                        <a:ea typeface="+mn-ea"/>
                                      </a:rPr>
                                      <m:t>𝟐</m:t>
                                    </m:r>
                                    <m:r>
                                      <a:rPr lang="en-US" altLang="zh-TW" sz="2400" b="1" i="0" smtClean="0">
                                        <a:latin typeface="Cambria Math" panose="02040503050406030204" pitchFamily="18" charset="0"/>
                                        <a:ea typeface="+mn-ea"/>
                                      </a:rPr>
                                      <m:t>𝟏</m:t>
                                    </m:r>
                                  </m:sub>
                                </m:sSub>
                              </m:oMath>
                            </m:oMathPara>
                          </a14:m>
                          <a:endParaRPr lang="zh-TW" sz="2400" b="1" i="0"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zh-TW" altLang="zh-TW" sz="2400" b="1" i="1" smtClean="0">
                                        <a:latin typeface="Cambria Math" panose="02040503050406030204" pitchFamily="18" charset="0"/>
                                        <a:ea typeface="+mn-ea"/>
                                      </a:rPr>
                                    </m:ctrlPr>
                                  </m:sSubPr>
                                  <m:e>
                                    <m:r>
                                      <a:rPr lang="en-US" altLang="zh-TW" sz="2400" b="1" i="0">
                                        <a:latin typeface="Cambria Math" panose="02040503050406030204" pitchFamily="18" charset="0"/>
                                        <a:ea typeface="+mn-ea"/>
                                      </a:rPr>
                                      <m:t>𝛑</m:t>
                                    </m:r>
                                  </m:e>
                                  <m:sub>
                                    <m:r>
                                      <a:rPr lang="en-US" altLang="zh-TW" sz="2400" b="1" i="0">
                                        <a:latin typeface="Cambria Math" panose="02040503050406030204" pitchFamily="18" charset="0"/>
                                        <a:ea typeface="+mn-ea"/>
                                      </a:rPr>
                                      <m:t>𝟐</m:t>
                                    </m:r>
                                    <m:r>
                                      <a:rPr lang="en-US" altLang="zh-TW" sz="2400" b="1" i="0" smtClean="0">
                                        <a:latin typeface="Cambria Math" panose="02040503050406030204" pitchFamily="18" charset="0"/>
                                        <a:ea typeface="+mn-ea"/>
                                      </a:rPr>
                                      <m:t>𝟐</m:t>
                                    </m:r>
                                  </m:sub>
                                </m:sSub>
                              </m:oMath>
                            </m:oMathPara>
                          </a14:m>
                          <a:endParaRPr lang="zh-TW" sz="2400" b="1" i="0"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Choice>
        <mc:Fallback xmlns="">
          <p:graphicFrame>
            <p:nvGraphicFramePr>
              <p:cNvPr id="5" name="內容版面配置區 4"/>
              <p:cNvGraphicFramePr>
                <a:graphicFrameLocks/>
              </p:cNvGraphicFramePr>
              <p:nvPr>
                <p:extLst>
                  <p:ext uri="{D42A27DB-BD31-4B8C-83A1-F6EECF244321}">
                    <p14:modId xmlns:p14="http://schemas.microsoft.com/office/powerpoint/2010/main" val="3127548138"/>
                  </p:ext>
                </p:extLst>
              </p:nvPr>
            </p:nvGraphicFramePr>
            <p:xfrm>
              <a:off x="4932041" y="4589512"/>
              <a:ext cx="3600399" cy="1791816"/>
            </p:xfrm>
            <a:graphic>
              <a:graphicData uri="http://schemas.openxmlformats.org/drawingml/2006/table">
                <a:tbl>
                  <a:tblPr>
                    <a:tableStyleId>{616DA210-FB5B-4158-B5E0-FEB733F419BA}</a:tableStyleId>
                  </a:tblPr>
                  <a:tblGrid>
                    <a:gridCol w="1101425"/>
                    <a:gridCol w="1162616"/>
                    <a:gridCol w="1336358"/>
                  </a:tblGrid>
                  <a:tr h="420369">
                    <a:tc>
                      <a:txBody>
                        <a:bodyPr/>
                        <a:lstStyle/>
                        <a:p>
                          <a:pPr algn="ctr">
                            <a:lnSpc>
                              <a:spcPts val="1800"/>
                            </a:lnSpc>
                            <a:spcAft>
                              <a:spcPts val="0"/>
                            </a:spcAft>
                          </a:pP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spcAft>
                              <a:spcPts val="0"/>
                            </a:spcAft>
                          </a:pPr>
                          <a:r>
                            <a:rPr lang="en-US" altLang="zh-TW" sz="2400" b="1" kern="1200" dirty="0" smtClean="0">
                              <a:effectLst/>
                              <a:latin typeface="+mn-lt"/>
                              <a:ea typeface="+mn-ea"/>
                              <a:cs typeface="+mn-cs"/>
                            </a:rPr>
                            <a:t>Y</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zh-TW" altLang="en-US"/>
                        </a:p>
                      </a:txBody>
                      <a:tcPr/>
                    </a:tc>
                  </a:tr>
                  <a:tr h="597243">
                    <a:tc>
                      <a:txBody>
                        <a:bodyPr/>
                        <a:lstStyle/>
                        <a:p>
                          <a:pPr algn="ctr">
                            <a:lnSpc>
                              <a:spcPct val="100000"/>
                            </a:lnSpc>
                            <a:spcAft>
                              <a:spcPts val="0"/>
                            </a:spcAft>
                          </a:pP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zh-TW" altLang="en-US" sz="2400" b="1" dirty="0" smtClean="0">
                              <a:effectLst/>
                              <a:latin typeface="+mn-lt"/>
                              <a:ea typeface="+mn-ea"/>
                            </a:rPr>
                            <a:t>成功</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zh-TW" altLang="en-US" sz="2400" b="1" dirty="0" smtClean="0">
                              <a:effectLst/>
                              <a:latin typeface="+mn-lt"/>
                              <a:ea typeface="+mn-ea"/>
                            </a:rPr>
                            <a:t>失敗</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7102">
                    <a:tc>
                      <a:txBody>
                        <a:bodyPr/>
                        <a:lstStyle/>
                        <a:p>
                          <a:pPr algn="ctr">
                            <a:lnSpc>
                              <a:spcPct val="100000"/>
                            </a:lnSpc>
                            <a:spcAft>
                              <a:spcPts val="0"/>
                            </a:spcAft>
                          </a:pPr>
                          <a:r>
                            <a:rPr lang="en-US" altLang="zh-TW" sz="2400" b="1" baseline="0" dirty="0" smtClean="0">
                              <a:effectLst/>
                              <a:latin typeface="+mn-lt"/>
                              <a:ea typeface="+mn-ea"/>
                            </a:rPr>
                            <a:t>row </a:t>
                          </a:r>
                          <a:r>
                            <a:rPr lang="en-US" altLang="zh-TW" sz="2400" b="1" baseline="0" dirty="0" smtClean="0">
                              <a:effectLst/>
                              <a:latin typeface="+mn-lt"/>
                              <a:ea typeface="+mn-ea"/>
                            </a:rPr>
                            <a:t>1</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94764" t="-280952" r="-116230" b="-147619"/>
                          </a:stretch>
                        </a:blip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169863" t="-280952" r="-1370" b="-147619"/>
                          </a:stretch>
                        </a:blipFill>
                      </a:tcPr>
                    </a:tc>
                  </a:tr>
                  <a:tr h="387102">
                    <a:tc>
                      <a:txBody>
                        <a:bodyPr/>
                        <a:lstStyle/>
                        <a:p>
                          <a:pPr algn="ctr">
                            <a:lnSpc>
                              <a:spcPct val="100000"/>
                            </a:lnSpc>
                            <a:spcAft>
                              <a:spcPts val="0"/>
                            </a:spcAft>
                          </a:pPr>
                          <a:r>
                            <a:rPr lang="en-US" altLang="zh-TW" sz="2400" b="1" baseline="0" dirty="0" smtClean="0">
                              <a:effectLst/>
                              <a:latin typeface="+mn-lt"/>
                              <a:ea typeface="+mn-ea"/>
                            </a:rPr>
                            <a:t>row </a:t>
                          </a:r>
                          <a:r>
                            <a:rPr lang="en-US" altLang="zh-TW" sz="2400" b="1" baseline="0" dirty="0" smtClean="0">
                              <a:effectLst/>
                              <a:latin typeface="+mn-lt"/>
                              <a:ea typeface="+mn-ea"/>
                            </a:rPr>
                            <a:t>2</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94764" t="-375000" r="-116230" b="-45313"/>
                          </a:stretch>
                        </a:blip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169863" t="-375000" r="-1370" b="-45313"/>
                          </a:stretch>
                        </a:blipFill>
                      </a:tcPr>
                    </a:tc>
                  </a:tr>
                </a:tbl>
              </a:graphicData>
            </a:graphic>
          </p:graphicFrame>
        </mc:Fallback>
      </mc:AlternateContent>
      <p:cxnSp>
        <p:nvCxnSpPr>
          <p:cNvPr id="7" name="直線單箭頭接點 6"/>
          <p:cNvCxnSpPr/>
          <p:nvPr/>
        </p:nvCxnSpPr>
        <p:spPr>
          <a:xfrm>
            <a:off x="6876256" y="5805264"/>
            <a:ext cx="648072" cy="432048"/>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flipV="1">
            <a:off x="6948264" y="5805264"/>
            <a:ext cx="504056" cy="432048"/>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955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B050"/>
                </a:solidFill>
                <a:latin typeface="微軟正黑體" panose="020B0604030504040204" pitchFamily="34" charset="-120"/>
              </a:rPr>
              <a:t>勝算比</a:t>
            </a:r>
            <a:r>
              <a:rPr lang="en-US" altLang="zh-TW" b="1" dirty="0">
                <a:solidFill>
                  <a:srgbClr val="00B050"/>
                </a:solidFill>
                <a:latin typeface="微軟正黑體" panose="020B0604030504040204" pitchFamily="34" charset="-120"/>
              </a:rPr>
              <a:t>(Odds Ratio; OR)</a:t>
            </a:r>
            <a:endParaRPr lang="zh-TW" altLang="en-US" dirty="0"/>
          </a:p>
        </p:txBody>
      </p:sp>
      <p:sp>
        <p:nvSpPr>
          <p:cNvPr id="3" name="內容版面配置區 2"/>
          <p:cNvSpPr>
            <a:spLocks noGrp="1"/>
          </p:cNvSpPr>
          <p:nvPr>
            <p:ph idx="1"/>
          </p:nvPr>
        </p:nvSpPr>
        <p:spPr>
          <a:xfrm>
            <a:off x="457200" y="4005064"/>
            <a:ext cx="8229600" cy="2016224"/>
          </a:xfrm>
        </p:spPr>
        <p:txBody>
          <a:bodyPr>
            <a:normAutofit/>
          </a:bodyPr>
          <a:lstStyle/>
          <a:p>
            <a:r>
              <a:rPr lang="zh-CN" altLang="zh-TW" sz="28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勝算</a:t>
            </a:r>
            <a:r>
              <a:rPr lang="zh-CN" altLang="zh-TW" sz="2800"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比</a:t>
            </a:r>
            <a:r>
              <a:rPr lang="en-US" altLang="zh-TW" sz="2800"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u="sng" dirty="0" smtClean="0">
                <a:latin typeface="+mn-ea"/>
              </a:rPr>
              <a:t>實驗</a:t>
            </a:r>
            <a:r>
              <a:rPr lang="zh-TW" altLang="en-US" sz="2800" b="1" u="sng" dirty="0">
                <a:latin typeface="+mn-ea"/>
              </a:rPr>
              <a:t>組</a:t>
            </a:r>
            <a:r>
              <a:rPr lang="zh-TW" altLang="en-US" sz="2800" b="1" dirty="0">
                <a:latin typeface="+mn-ea"/>
              </a:rPr>
              <a:t>中發生疾病的勝算或危險性是</a:t>
            </a:r>
            <a:r>
              <a:rPr lang="zh-TW" altLang="en-US" sz="2800" b="1" u="sng" dirty="0" smtClean="0">
                <a:latin typeface="+mn-ea"/>
              </a:rPr>
              <a:t>對照</a:t>
            </a:r>
            <a:r>
              <a:rPr lang="zh-TW" altLang="en-US" sz="2800" b="1" u="sng" dirty="0">
                <a:latin typeface="+mn-ea"/>
              </a:rPr>
              <a:t>組</a:t>
            </a:r>
            <a:r>
              <a:rPr lang="zh-TW" altLang="en-US" sz="2800" b="1" dirty="0">
                <a:latin typeface="+mn-ea"/>
              </a:rPr>
              <a:t>中發生該疾病的勝算或危險性的</a:t>
            </a:r>
            <a:r>
              <a:rPr lang="zh-TW" altLang="en-US" sz="2800" b="1" dirty="0" smtClean="0">
                <a:latin typeface="+mn-ea"/>
              </a:rPr>
              <a:t>比率</a:t>
            </a:r>
            <a:endParaRPr lang="en-US" altLang="zh-TW" sz="2800" b="1" dirty="0" smtClean="0">
              <a:latin typeface="+mn-ea"/>
            </a:endParaRPr>
          </a:p>
          <a:p>
            <a:r>
              <a:rPr lang="zh-CN" altLang="zh-TW" sz="28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勝算比</a:t>
            </a:r>
            <a:r>
              <a:rPr lang="en-US" altLang="zh-TW" sz="2800" b="1" kern="100" dirty="0" smtClean="0">
                <a:solidFill>
                  <a:srgbClr val="C00000"/>
                </a:solidFill>
                <a:latin typeface="微軟正黑體" panose="020B0604030504040204" pitchFamily="34" charset="-120"/>
                <a:cs typeface="Times New Roman" panose="02020603050405020304" pitchFamily="18" charset="0"/>
              </a:rPr>
              <a:t>-</a:t>
            </a:r>
            <a:r>
              <a:rPr lang="zh-TW" altLang="en-US" sz="2800" b="1" u="sng" dirty="0"/>
              <a:t>暴露組</a:t>
            </a:r>
            <a:r>
              <a:rPr lang="zh-TW" altLang="en-US" sz="2800" b="1" dirty="0"/>
              <a:t>罹患疾病的勝算或</a:t>
            </a:r>
            <a:r>
              <a:rPr lang="zh-TW" altLang="en-US" sz="2800" b="1" dirty="0" smtClean="0"/>
              <a:t>危險性</a:t>
            </a:r>
            <a:r>
              <a:rPr lang="zh-TW" altLang="en-US" sz="2800" b="1" u="sng" dirty="0" smtClean="0"/>
              <a:t>是非</a:t>
            </a:r>
            <a:r>
              <a:rPr lang="zh-TW" altLang="en-US" sz="2800" b="1" u="sng" dirty="0"/>
              <a:t>曝露組</a:t>
            </a:r>
            <a:r>
              <a:rPr lang="zh-TW" altLang="en-US" sz="2800" b="1" dirty="0"/>
              <a:t>罹患疾病的勝算或危險性</a:t>
            </a:r>
            <a:r>
              <a:rPr lang="zh-TW" altLang="en-US" sz="2800" b="1" dirty="0" smtClean="0">
                <a:latin typeface="+mn-ea"/>
              </a:rPr>
              <a:t>的比率</a:t>
            </a:r>
            <a:endParaRPr lang="en-US" altLang="zh-TW" sz="2800" b="1" dirty="0">
              <a:latin typeface="+mn-ea"/>
            </a:endParaRPr>
          </a:p>
        </p:txBody>
      </p:sp>
      <p:sp>
        <p:nvSpPr>
          <p:cNvPr id="4" name="投影片編號版面配置區 3"/>
          <p:cNvSpPr>
            <a:spLocks noGrp="1"/>
          </p:cNvSpPr>
          <p:nvPr>
            <p:ph type="sldNum" sz="quarter" idx="12"/>
          </p:nvPr>
        </p:nvSpPr>
        <p:spPr/>
        <p:txBody>
          <a:bodyPr/>
          <a:lstStyle/>
          <a:p>
            <a:fld id="{FC0E694E-7E5C-4C16-BC06-A8A0688A6A11}" type="slidenum">
              <a:rPr lang="zh-TW" altLang="en-US" smtClean="0"/>
              <a:t>16</a:t>
            </a:fld>
            <a:endParaRPr lang="zh-TW" altLang="en-US"/>
          </a:p>
        </p:txBody>
      </p:sp>
      <mc:AlternateContent xmlns:mc="http://schemas.openxmlformats.org/markup-compatibility/2006" xmlns:a14="http://schemas.microsoft.com/office/drawing/2010/main">
        <mc:Choice Requires="a14">
          <p:graphicFrame>
            <p:nvGraphicFramePr>
              <p:cNvPr id="6" name="內容版面配置區 4"/>
              <p:cNvGraphicFramePr>
                <a:graphicFrameLocks/>
              </p:cNvGraphicFramePr>
              <p:nvPr>
                <p:extLst>
                  <p:ext uri="{D42A27DB-BD31-4B8C-83A1-F6EECF244321}">
                    <p14:modId xmlns:p14="http://schemas.microsoft.com/office/powerpoint/2010/main" val="1606444186"/>
                  </p:ext>
                </p:extLst>
              </p:nvPr>
            </p:nvGraphicFramePr>
            <p:xfrm>
              <a:off x="467544" y="1628800"/>
              <a:ext cx="7776864" cy="1782316"/>
            </p:xfrm>
            <a:graphic>
              <a:graphicData uri="http://schemas.openxmlformats.org/drawingml/2006/table">
                <a:tbl>
                  <a:tblPr>
                    <a:tableStyleId>{616DA210-FB5B-4158-B5E0-FEB733F419BA}</a:tableStyleId>
                  </a:tblPr>
                  <a:tblGrid>
                    <a:gridCol w="3744416"/>
                    <a:gridCol w="1872208"/>
                    <a:gridCol w="2160240"/>
                  </a:tblGrid>
                  <a:tr h="420369">
                    <a:tc>
                      <a:txBody>
                        <a:bodyPr/>
                        <a:lstStyle/>
                        <a:p>
                          <a:pPr algn="ctr">
                            <a:lnSpc>
                              <a:spcPts val="1800"/>
                            </a:lnSpc>
                            <a:spcAft>
                              <a:spcPts val="0"/>
                            </a:spcAft>
                          </a:pP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zh-TW" altLang="en-US" sz="2400" b="1" kern="100" dirty="0" smtClean="0">
                              <a:effectLst/>
                              <a:latin typeface="+mn-ea"/>
                              <a:ea typeface="+mn-ea"/>
                              <a:cs typeface="Times New Roman" panose="02020603050405020304" pitchFamily="18" charset="0"/>
                            </a:rPr>
                            <a:t>有病</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zh-TW" altLang="en-US" sz="2400" b="1" dirty="0" smtClean="0"/>
                            <a:t>沒病</a:t>
                          </a:r>
                          <a:endParaRPr lang="zh-TW" altLang="en-US" sz="2400" b="1" dirty="0"/>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87743">
                    <a:tc>
                      <a:txBody>
                        <a:bodyPr/>
                        <a:lstStyle/>
                        <a:p>
                          <a:pPr algn="ctr">
                            <a:lnSpc>
                              <a:spcPct val="100000"/>
                            </a:lnSpc>
                            <a:spcAft>
                              <a:spcPts val="0"/>
                            </a:spcAft>
                          </a:pP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lt"/>
                              <a:ea typeface="+mn-ea"/>
                            </a:rPr>
                            <a:t>(Disease)</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lt"/>
                              <a:ea typeface="+mn-ea"/>
                            </a:rPr>
                            <a:t>(No</a:t>
                          </a:r>
                          <a:r>
                            <a:rPr lang="en-US" altLang="zh-TW" sz="2400" b="1" baseline="0" dirty="0" smtClean="0">
                              <a:effectLst/>
                              <a:latin typeface="+mn-lt"/>
                              <a:ea typeface="+mn-ea"/>
                            </a:rPr>
                            <a:t> disease)</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7102">
                    <a:tc>
                      <a:txBody>
                        <a:bodyPr/>
                        <a:lstStyle/>
                        <a:p>
                          <a:pPr algn="ctr">
                            <a:lnSpc>
                              <a:spcPct val="100000"/>
                            </a:lnSpc>
                            <a:spcAft>
                              <a:spcPts val="0"/>
                            </a:spcAft>
                          </a:pPr>
                          <a:r>
                            <a:rPr lang="zh-TW" altLang="en-US" sz="2400" b="1" baseline="0" dirty="0" smtClean="0">
                              <a:effectLst/>
                              <a:latin typeface="+mn-lt"/>
                              <a:ea typeface="+mn-ea"/>
                            </a:rPr>
                            <a:t>實驗組</a:t>
                          </a:r>
                          <a:r>
                            <a:rPr lang="en-US" altLang="zh-TW" sz="2400" b="1" baseline="0" dirty="0" smtClean="0">
                              <a:effectLst/>
                              <a:latin typeface="+mn-lt"/>
                              <a:ea typeface="+mn-ea"/>
                            </a:rPr>
                            <a:t>(Exposed)</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zh-TW" altLang="zh-TW" sz="2400" b="1" i="1" smtClean="0">
                                        <a:latin typeface="Cambria Math" panose="02040503050406030204" pitchFamily="18" charset="0"/>
                                        <a:ea typeface="+mn-ea"/>
                                      </a:rPr>
                                    </m:ctrlPr>
                                  </m:sSubPr>
                                  <m:e>
                                    <m:r>
                                      <a:rPr lang="en-US" altLang="zh-TW" sz="2400" b="1" i="0">
                                        <a:latin typeface="Cambria Math" panose="02040503050406030204" pitchFamily="18" charset="0"/>
                                        <a:ea typeface="+mn-ea"/>
                                      </a:rPr>
                                      <m:t>𝛑</m:t>
                                    </m:r>
                                  </m:e>
                                  <m:sub>
                                    <m:r>
                                      <a:rPr lang="en-US" altLang="zh-TW" sz="2400" b="1" i="0">
                                        <a:latin typeface="Cambria Math" panose="02040503050406030204" pitchFamily="18" charset="0"/>
                                        <a:ea typeface="+mn-ea"/>
                                      </a:rPr>
                                      <m:t>𝟏</m:t>
                                    </m:r>
                                    <m:r>
                                      <a:rPr lang="en-US" altLang="zh-TW" sz="2400" b="1" i="0" smtClean="0">
                                        <a:latin typeface="Cambria Math" panose="02040503050406030204" pitchFamily="18" charset="0"/>
                                        <a:ea typeface="+mn-ea"/>
                                      </a:rPr>
                                      <m:t>𝟏</m:t>
                                    </m:r>
                                  </m:sub>
                                </m:sSub>
                              </m:oMath>
                            </m:oMathPara>
                          </a14:m>
                          <a:endParaRPr lang="zh-TW" sz="2400" b="1" i="0"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zh-TW" altLang="zh-TW" sz="2400" b="1" i="1" smtClean="0">
                                        <a:latin typeface="Cambria Math" panose="02040503050406030204" pitchFamily="18" charset="0"/>
                                        <a:ea typeface="+mn-ea"/>
                                      </a:rPr>
                                    </m:ctrlPr>
                                  </m:sSubPr>
                                  <m:e>
                                    <m:r>
                                      <a:rPr lang="en-US" altLang="zh-TW" sz="2400" b="1" i="0">
                                        <a:latin typeface="Cambria Math" panose="02040503050406030204" pitchFamily="18" charset="0"/>
                                        <a:ea typeface="+mn-ea"/>
                                      </a:rPr>
                                      <m:t>𝛑</m:t>
                                    </m:r>
                                  </m:e>
                                  <m:sub>
                                    <m:r>
                                      <a:rPr lang="en-US" altLang="zh-TW" sz="2400" b="1" i="0">
                                        <a:latin typeface="Cambria Math" panose="02040503050406030204" pitchFamily="18" charset="0"/>
                                        <a:ea typeface="+mn-ea"/>
                                      </a:rPr>
                                      <m:t>𝟏</m:t>
                                    </m:r>
                                    <m:r>
                                      <a:rPr lang="en-US" altLang="zh-TW" sz="2400" b="1" i="0" smtClean="0">
                                        <a:latin typeface="Cambria Math" panose="02040503050406030204" pitchFamily="18" charset="0"/>
                                        <a:ea typeface="+mn-ea"/>
                                      </a:rPr>
                                      <m:t>𝟐</m:t>
                                    </m:r>
                                  </m:sub>
                                </m:sSub>
                              </m:oMath>
                            </m:oMathPara>
                          </a14:m>
                          <a:endParaRPr lang="zh-TW" sz="2400" b="1" i="0"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102">
                    <a:tc>
                      <a:txBody>
                        <a:bodyPr/>
                        <a:lstStyle/>
                        <a:p>
                          <a:pPr algn="ctr">
                            <a:lnSpc>
                              <a:spcPct val="100000"/>
                            </a:lnSpc>
                            <a:spcAft>
                              <a:spcPts val="0"/>
                            </a:spcAft>
                          </a:pPr>
                          <a:r>
                            <a:rPr lang="zh-TW" altLang="zh-TW" sz="2400" b="1" kern="1200" dirty="0" smtClean="0">
                              <a:solidFill>
                                <a:schemeClr val="tx1"/>
                              </a:solidFill>
                              <a:effectLst/>
                              <a:latin typeface="+mn-lt"/>
                              <a:ea typeface="+mn-ea"/>
                              <a:cs typeface="+mn-cs"/>
                            </a:rPr>
                            <a:t>對照組</a:t>
                          </a:r>
                          <a:r>
                            <a:rPr lang="en-US" altLang="zh-TW" sz="2400" b="1" kern="1200" dirty="0" smtClean="0">
                              <a:solidFill>
                                <a:schemeClr val="tx1"/>
                              </a:solidFill>
                              <a:effectLst/>
                              <a:latin typeface="+mn-lt"/>
                              <a:ea typeface="+mn-ea"/>
                              <a:cs typeface="+mn-cs"/>
                            </a:rPr>
                            <a:t>(Unexposed)</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zh-TW" altLang="zh-TW" sz="2400" b="1" i="1" smtClean="0">
                                        <a:latin typeface="Cambria Math" panose="02040503050406030204" pitchFamily="18" charset="0"/>
                                        <a:ea typeface="+mn-ea"/>
                                      </a:rPr>
                                    </m:ctrlPr>
                                  </m:sSubPr>
                                  <m:e>
                                    <m:r>
                                      <a:rPr lang="en-US" altLang="zh-TW" sz="2400" b="1" i="0">
                                        <a:latin typeface="Cambria Math" panose="02040503050406030204" pitchFamily="18" charset="0"/>
                                        <a:ea typeface="+mn-ea"/>
                                      </a:rPr>
                                      <m:t>𝛑</m:t>
                                    </m:r>
                                  </m:e>
                                  <m:sub>
                                    <m:r>
                                      <a:rPr lang="en-US" altLang="zh-TW" sz="2400" b="1" i="0">
                                        <a:latin typeface="Cambria Math" panose="02040503050406030204" pitchFamily="18" charset="0"/>
                                        <a:ea typeface="+mn-ea"/>
                                      </a:rPr>
                                      <m:t>𝟐</m:t>
                                    </m:r>
                                    <m:r>
                                      <a:rPr lang="en-US" altLang="zh-TW" sz="2400" b="1" i="0" smtClean="0">
                                        <a:latin typeface="Cambria Math" panose="02040503050406030204" pitchFamily="18" charset="0"/>
                                        <a:ea typeface="+mn-ea"/>
                                      </a:rPr>
                                      <m:t>𝟏</m:t>
                                    </m:r>
                                  </m:sub>
                                </m:sSub>
                              </m:oMath>
                            </m:oMathPara>
                          </a14:m>
                          <a:endParaRPr lang="zh-TW" sz="2400" b="1" i="0"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zh-TW" altLang="zh-TW" sz="2400" b="1" i="1" smtClean="0">
                                        <a:latin typeface="Cambria Math" panose="02040503050406030204" pitchFamily="18" charset="0"/>
                                        <a:ea typeface="+mn-ea"/>
                                      </a:rPr>
                                    </m:ctrlPr>
                                  </m:sSubPr>
                                  <m:e>
                                    <m:r>
                                      <a:rPr lang="en-US" altLang="zh-TW" sz="2400" b="1" i="0">
                                        <a:latin typeface="Cambria Math" panose="02040503050406030204" pitchFamily="18" charset="0"/>
                                        <a:ea typeface="+mn-ea"/>
                                      </a:rPr>
                                      <m:t>𝛑</m:t>
                                    </m:r>
                                  </m:e>
                                  <m:sub>
                                    <m:r>
                                      <a:rPr lang="en-US" altLang="zh-TW" sz="2400" b="1" i="0">
                                        <a:latin typeface="Cambria Math" panose="02040503050406030204" pitchFamily="18" charset="0"/>
                                        <a:ea typeface="+mn-ea"/>
                                      </a:rPr>
                                      <m:t>𝟐</m:t>
                                    </m:r>
                                    <m:r>
                                      <a:rPr lang="en-US" altLang="zh-TW" sz="2400" b="1" i="0" smtClean="0">
                                        <a:latin typeface="Cambria Math" panose="02040503050406030204" pitchFamily="18" charset="0"/>
                                        <a:ea typeface="+mn-ea"/>
                                      </a:rPr>
                                      <m:t>𝟐</m:t>
                                    </m:r>
                                  </m:sub>
                                </m:sSub>
                              </m:oMath>
                            </m:oMathPara>
                          </a14:m>
                          <a:endParaRPr lang="zh-TW" sz="2400" b="1" i="0"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Choice>
        <mc:Fallback xmlns="">
          <p:graphicFrame>
            <p:nvGraphicFramePr>
              <p:cNvPr id="6" name="內容版面配置區 4"/>
              <p:cNvGraphicFramePr>
                <a:graphicFrameLocks/>
              </p:cNvGraphicFramePr>
              <p:nvPr>
                <p:extLst>
                  <p:ext uri="{D42A27DB-BD31-4B8C-83A1-F6EECF244321}">
                    <p14:modId xmlns:p14="http://schemas.microsoft.com/office/powerpoint/2010/main" val="1606444186"/>
                  </p:ext>
                </p:extLst>
              </p:nvPr>
            </p:nvGraphicFramePr>
            <p:xfrm>
              <a:off x="467544" y="1628800"/>
              <a:ext cx="7776864" cy="1782316"/>
            </p:xfrm>
            <a:graphic>
              <a:graphicData uri="http://schemas.openxmlformats.org/drawingml/2006/table">
                <a:tbl>
                  <a:tblPr>
                    <a:tableStyleId>{616DA210-FB5B-4158-B5E0-FEB733F419BA}</a:tableStyleId>
                  </a:tblPr>
                  <a:tblGrid>
                    <a:gridCol w="3744416"/>
                    <a:gridCol w="1872208"/>
                    <a:gridCol w="2160240"/>
                  </a:tblGrid>
                  <a:tr h="420369">
                    <a:tc>
                      <a:txBody>
                        <a:bodyPr/>
                        <a:lstStyle/>
                        <a:p>
                          <a:pPr algn="ctr">
                            <a:lnSpc>
                              <a:spcPts val="1800"/>
                            </a:lnSpc>
                            <a:spcAft>
                              <a:spcPts val="0"/>
                            </a:spcAft>
                          </a:pP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zh-TW" altLang="en-US" sz="2400" b="1" kern="100" dirty="0" smtClean="0">
                              <a:effectLst/>
                              <a:latin typeface="+mn-ea"/>
                              <a:ea typeface="+mn-ea"/>
                              <a:cs typeface="Times New Roman" panose="02020603050405020304" pitchFamily="18" charset="0"/>
                            </a:rPr>
                            <a:t>有病</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zh-TW" altLang="en-US" sz="2400" b="1" dirty="0" smtClean="0"/>
                            <a:t>沒病</a:t>
                          </a:r>
                          <a:endParaRPr lang="zh-TW" altLang="en-US" sz="2400" b="1" dirty="0"/>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87743">
                    <a:tc>
                      <a:txBody>
                        <a:bodyPr/>
                        <a:lstStyle/>
                        <a:p>
                          <a:pPr algn="ctr">
                            <a:lnSpc>
                              <a:spcPct val="100000"/>
                            </a:lnSpc>
                            <a:spcAft>
                              <a:spcPts val="0"/>
                            </a:spcAft>
                          </a:pP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lt"/>
                              <a:ea typeface="+mn-ea"/>
                            </a:rPr>
                            <a:t>(Disease)</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lt"/>
                              <a:ea typeface="+mn-ea"/>
                            </a:rPr>
                            <a:t>(No</a:t>
                          </a:r>
                          <a:r>
                            <a:rPr lang="en-US" altLang="zh-TW" sz="2400" b="1" baseline="0" dirty="0" smtClean="0">
                              <a:effectLst/>
                              <a:latin typeface="+mn-lt"/>
                              <a:ea typeface="+mn-ea"/>
                            </a:rPr>
                            <a:t> disease)</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7102">
                    <a:tc>
                      <a:txBody>
                        <a:bodyPr/>
                        <a:lstStyle/>
                        <a:p>
                          <a:pPr algn="ctr">
                            <a:lnSpc>
                              <a:spcPct val="100000"/>
                            </a:lnSpc>
                            <a:spcAft>
                              <a:spcPts val="0"/>
                            </a:spcAft>
                          </a:pPr>
                          <a:r>
                            <a:rPr lang="zh-TW" altLang="en-US" sz="2400" b="1" baseline="0" dirty="0" smtClean="0">
                              <a:effectLst/>
                              <a:latin typeface="+mn-lt"/>
                              <a:ea typeface="+mn-ea"/>
                            </a:rPr>
                            <a:t>實驗組</a:t>
                          </a:r>
                          <a:r>
                            <a:rPr lang="en-US" altLang="zh-TW" sz="2400" b="1" baseline="0" dirty="0" smtClean="0">
                              <a:effectLst/>
                              <a:latin typeface="+mn-lt"/>
                              <a:ea typeface="+mn-ea"/>
                            </a:rPr>
                            <a:t>(Exposed)</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200326" t="-279365" r="-116612" b="-146032"/>
                          </a:stretch>
                        </a:blip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259718" t="-279365" r="-845" b="-146032"/>
                          </a:stretch>
                        </a:blipFill>
                      </a:tcPr>
                    </a:tc>
                  </a:tr>
                  <a:tr h="387102">
                    <a:tc>
                      <a:txBody>
                        <a:bodyPr/>
                        <a:lstStyle/>
                        <a:p>
                          <a:pPr algn="ctr">
                            <a:lnSpc>
                              <a:spcPct val="100000"/>
                            </a:lnSpc>
                            <a:spcAft>
                              <a:spcPts val="0"/>
                            </a:spcAft>
                          </a:pPr>
                          <a:r>
                            <a:rPr lang="zh-TW" altLang="zh-TW" sz="2400" b="1" kern="1200" dirty="0" smtClean="0">
                              <a:solidFill>
                                <a:schemeClr val="tx1"/>
                              </a:solidFill>
                              <a:effectLst/>
                              <a:latin typeface="+mn-lt"/>
                              <a:ea typeface="+mn-ea"/>
                              <a:cs typeface="+mn-cs"/>
                            </a:rPr>
                            <a:t>對照組</a:t>
                          </a:r>
                          <a:r>
                            <a:rPr lang="en-US" altLang="zh-TW" sz="2400" b="1" kern="1200" dirty="0" smtClean="0">
                              <a:solidFill>
                                <a:schemeClr val="tx1"/>
                              </a:solidFill>
                              <a:effectLst/>
                              <a:latin typeface="+mn-lt"/>
                              <a:ea typeface="+mn-ea"/>
                              <a:cs typeface="+mn-cs"/>
                            </a:rPr>
                            <a:t>(Unexposed)</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200326" t="-373438" r="-116612" b="-43750"/>
                          </a:stretch>
                        </a:blip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259718" t="-373438" r="-845" b="-43750"/>
                          </a:stretch>
                        </a:blipFill>
                      </a:tcPr>
                    </a:tc>
                  </a:tr>
                </a:tbl>
              </a:graphicData>
            </a:graphic>
          </p:graphicFrame>
        </mc:Fallback>
      </mc:AlternateContent>
    </p:spTree>
    <p:extLst>
      <p:ext uri="{BB962C8B-B14F-4D97-AF65-F5344CB8AC3E}">
        <p14:creationId xmlns:p14="http://schemas.microsoft.com/office/powerpoint/2010/main" val="571901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B050"/>
                </a:solidFill>
                <a:latin typeface="微軟正黑體" panose="020B0604030504040204" pitchFamily="34" charset="-120"/>
                <a:ea typeface="微軟正黑體" panose="020B0604030504040204" pitchFamily="34" charset="-120"/>
              </a:rPr>
              <a:t>勝算比</a:t>
            </a:r>
            <a:r>
              <a:rPr lang="en-US" altLang="zh-TW" b="1" dirty="0" smtClean="0">
                <a:solidFill>
                  <a:srgbClr val="00B050"/>
                </a:solidFill>
                <a:latin typeface="微軟正黑體" panose="020B0604030504040204" pitchFamily="34" charset="-120"/>
                <a:ea typeface="微軟正黑體" panose="020B0604030504040204" pitchFamily="34" charset="-120"/>
              </a:rPr>
              <a:t>(</a:t>
            </a:r>
            <a:r>
              <a:rPr lang="en-US" altLang="zh-TW" b="1" dirty="0">
                <a:solidFill>
                  <a:srgbClr val="00B050"/>
                </a:solidFill>
                <a:latin typeface="微軟正黑體" panose="020B0604030504040204" pitchFamily="34" charset="-120"/>
                <a:ea typeface="微軟正黑體" panose="020B0604030504040204" pitchFamily="34" charset="-120"/>
              </a:rPr>
              <a:t>O</a:t>
            </a:r>
            <a:r>
              <a:rPr lang="en-US" altLang="zh-TW" b="1" dirty="0" smtClean="0">
                <a:solidFill>
                  <a:srgbClr val="00B050"/>
                </a:solidFill>
                <a:latin typeface="微軟正黑體" panose="020B0604030504040204" pitchFamily="34" charset="-120"/>
                <a:ea typeface="微軟正黑體" panose="020B0604030504040204" pitchFamily="34" charset="-120"/>
              </a:rPr>
              <a:t>dds Ratio; OR)</a:t>
            </a:r>
            <a:endParaRPr lang="zh-TW" altLang="en-US" b="1" dirty="0">
              <a:solidFill>
                <a:srgbClr val="00B05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FC0E694E-7E5C-4C16-BC06-A8A0688A6A11}" type="slidenum">
              <a:rPr lang="zh-TW" altLang="en-US" smtClean="0"/>
              <a:t>17</a:t>
            </a:fld>
            <a:endParaRPr lang="zh-TW" altLang="en-US"/>
          </a:p>
        </p:txBody>
      </p:sp>
      <mc:AlternateContent xmlns:mc="http://schemas.openxmlformats.org/markup-compatibility/2006" xmlns:a14="http://schemas.microsoft.com/office/drawing/2010/main">
        <mc:Choice Requires="a14">
          <p:graphicFrame>
            <p:nvGraphicFramePr>
              <p:cNvPr id="6" name="內容版面配置區 5"/>
              <p:cNvGraphicFramePr>
                <a:graphicFrameLocks noGrp="1"/>
              </p:cNvGraphicFramePr>
              <p:nvPr>
                <p:ph idx="1"/>
                <p:extLst>
                  <p:ext uri="{D42A27DB-BD31-4B8C-83A1-F6EECF244321}">
                    <p14:modId xmlns:p14="http://schemas.microsoft.com/office/powerpoint/2010/main" val="1608323051"/>
                  </p:ext>
                </p:extLst>
              </p:nvPr>
            </p:nvGraphicFramePr>
            <p:xfrm>
              <a:off x="457200" y="1600200"/>
              <a:ext cx="8229599" cy="4373136"/>
            </p:xfrm>
            <a:graphic>
              <a:graphicData uri="http://schemas.openxmlformats.org/drawingml/2006/table">
                <a:tbl>
                  <a:tblPr firstRow="1">
                    <a:tableStyleId>{616DA210-FB5B-4158-B5E0-FEB733F419BA}</a:tableStyleId>
                  </a:tblPr>
                  <a:tblGrid>
                    <a:gridCol w="1306488"/>
                    <a:gridCol w="1224136"/>
                    <a:gridCol w="5698975"/>
                  </a:tblGrid>
                  <a:tr h="532656">
                    <a:tc>
                      <a:txBody>
                        <a:bodyPr/>
                        <a:lstStyle/>
                        <a:p>
                          <a:pPr algn="ctr"/>
                          <a:r>
                            <a:rPr lang="zh-TW" altLang="en-US" sz="2400" dirty="0" smtClean="0"/>
                            <a:t>勝算比</a:t>
                          </a:r>
                          <a:endParaRPr lang="zh-TW" altLang="en-US" sz="2400" dirty="0"/>
                        </a:p>
                      </a:txBody>
                      <a:tcPr anchor="ctr"/>
                    </a:tc>
                    <a:tc>
                      <a:txBody>
                        <a:bodyPr/>
                        <a:lstStyle/>
                        <a:p>
                          <a:pPr algn="ctr"/>
                          <a:endParaRPr lang="zh-TW" altLang="en-US" sz="2400" dirty="0"/>
                        </a:p>
                      </a:txBody>
                      <a:tcPr anchor="ctr"/>
                    </a:tc>
                    <a:tc>
                      <a:txBody>
                        <a:bodyPr/>
                        <a:lstStyle/>
                        <a:p>
                          <a:pPr algn="ctr"/>
                          <a:r>
                            <a:rPr lang="zh-TW" altLang="en-US" sz="2400" dirty="0" smtClean="0"/>
                            <a:t>意義</a:t>
                          </a:r>
                          <a:endParaRPr lang="zh-TW" altLang="en-US" sz="2400" dirty="0"/>
                        </a:p>
                      </a:txBody>
                      <a:tcPr anchor="ctr"/>
                    </a:tc>
                  </a:tr>
                  <a:tr h="1051266">
                    <a:tc>
                      <a:txBody>
                        <a:bodyPr/>
                        <a:lstStyle/>
                        <a:p>
                          <a:pPr algn="ctr"/>
                          <a14:m>
                            <m:oMath xmlns:m="http://schemas.openxmlformats.org/officeDocument/2006/math">
                              <m:r>
                                <a:rPr lang="zh-TW" altLang="en-US" sz="2400" b="1" i="1" kern="100" dirty="0" smtClean="0">
                                  <a:solidFill>
                                    <a:srgbClr val="C00000"/>
                                  </a:solidFill>
                                  <a:latin typeface="Cambria Math" panose="02040503050406030204" pitchFamily="18" charset="0"/>
                                  <a:cs typeface="Times New Roman" panose="02020603050405020304" pitchFamily="18" charset="0"/>
                                </a:rPr>
                                <m:t>𝜽</m:t>
                              </m:r>
                            </m:oMath>
                          </a14:m>
                          <a:r>
                            <a:rPr lang="en-US" altLang="zh-TW" sz="2400" b="1" dirty="0" smtClean="0">
                              <a:solidFill>
                                <a:srgbClr val="C00000"/>
                              </a:solidFill>
                              <a:latin typeface="微軟正黑體" panose="020B0604030504040204" pitchFamily="34" charset="-120"/>
                              <a:ea typeface="+mn-ea"/>
                            </a:rPr>
                            <a:t>=1</a:t>
                          </a:r>
                          <a:endParaRPr lang="zh-TW" altLang="en-US" sz="2400" dirty="0"/>
                        </a:p>
                      </a:txBody>
                      <a:tcPr anchor="ctr"/>
                    </a:tc>
                    <a:tc>
                      <a:txBody>
                        <a:bodyPr/>
                        <a:lstStyle/>
                        <a:p>
                          <a:pPr algn="ctr"/>
                          <a14:m>
                            <m:oMath xmlns:m="http://schemas.openxmlformats.org/officeDocument/2006/math">
                              <m:sSub>
                                <m:sSubPr>
                                  <m:ctrlPr>
                                    <a:rPr lang="zh-TW" altLang="zh-TW" sz="2400" b="1" i="1" kern="10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2400" b="1" kern="100">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400" b="1" kern="100">
                                      <a:latin typeface="Cambria Math" panose="02040503050406030204" pitchFamily="18" charset="0"/>
                                      <a:ea typeface="SimSun" panose="02010600030101010101" pitchFamily="2" charset="-122"/>
                                      <a:cs typeface="Times New Roman" panose="02020603050405020304" pitchFamily="18" charset="0"/>
                                    </a:rPr>
                                    <m:t>𝟏</m:t>
                                  </m:r>
                                </m:sub>
                              </m:sSub>
                            </m:oMath>
                          </a14:m>
                          <a:r>
                            <a:rPr lang="en-US" altLang="zh-TW" sz="2400" b="1" kern="100" dirty="0" smtClean="0">
                              <a:latin typeface="Calibri" panose="020F0502020204030204" pitchFamily="34" charset="0"/>
                              <a:ea typeface="SimSun" panose="02010600030101010101" pitchFamily="2" charset="-122"/>
                              <a:cs typeface="Times New Roman" panose="02020603050405020304" pitchFamily="18" charset="0"/>
                            </a:rPr>
                            <a:t>=</a:t>
                          </a:r>
                          <a14:m>
                            <m:oMath xmlns:m="http://schemas.openxmlformats.org/officeDocument/2006/math">
                              <m:sSub>
                                <m:sSubPr>
                                  <m:ctrlPr>
                                    <a:rPr lang="zh-TW" altLang="zh-TW" sz="2400" b="1"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2400" b="1" kern="100">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400" b="1" kern="100">
                                      <a:latin typeface="Cambria Math" panose="02040503050406030204" pitchFamily="18" charset="0"/>
                                      <a:ea typeface="SimSun" panose="02010600030101010101" pitchFamily="2" charset="-122"/>
                                      <a:cs typeface="Times New Roman" panose="02020603050405020304" pitchFamily="18" charset="0"/>
                                    </a:rPr>
                                    <m:t>𝟐</m:t>
                                  </m:r>
                                </m:sub>
                              </m:sSub>
                            </m:oMath>
                          </a14:m>
                          <a:endParaRPr lang="zh-TW" altLang="en-US" sz="2400" dirty="0"/>
                        </a:p>
                      </a:txBody>
                      <a:tcPr anchor="ctr"/>
                    </a:tc>
                    <a:tc>
                      <a:txBody>
                        <a:bodyPr/>
                        <a:lstStyle/>
                        <a:p>
                          <a:r>
                            <a:rPr lang="zh-TW" altLang="zh-TW" sz="1800" b="1" dirty="0" smtClean="0"/>
                            <a:t>第一列成功的</a:t>
                          </a:r>
                          <a:r>
                            <a:rPr lang="zh-TW" altLang="en-US" sz="1800" b="1" dirty="0" smtClean="0"/>
                            <a:t>勝算等於</a:t>
                          </a:r>
                          <a:r>
                            <a:rPr lang="zh-TW" altLang="zh-TW" sz="1800" b="1" dirty="0" smtClean="0"/>
                            <a:t>第</a:t>
                          </a:r>
                          <a:r>
                            <a:rPr lang="zh-TW" altLang="en-US" sz="1800" b="1" dirty="0" smtClean="0"/>
                            <a:t>二</a:t>
                          </a:r>
                          <a:r>
                            <a:rPr lang="zh-TW" altLang="zh-TW" sz="1800" b="1" dirty="0" smtClean="0"/>
                            <a:t>列成功的</a:t>
                          </a:r>
                          <a:r>
                            <a:rPr lang="zh-TW" altLang="en-US" sz="1800" b="1" dirty="0" smtClean="0"/>
                            <a:t>勝算</a:t>
                          </a:r>
                          <a:endParaRPr lang="en-US" altLang="zh-TW" sz="1800" b="1" dirty="0" smtClean="0"/>
                        </a:p>
                        <a:p>
                          <a:r>
                            <a:rPr lang="zh-TW" altLang="zh-TW" sz="1800" b="1" kern="1200" dirty="0" smtClean="0">
                              <a:solidFill>
                                <a:schemeClr val="tx1"/>
                              </a:solidFill>
                              <a:effectLst/>
                              <a:latin typeface="+mn-lt"/>
                              <a:ea typeface="+mn-ea"/>
                              <a:cs typeface="+mn-cs"/>
                            </a:rPr>
                            <a:t>無論有無暴露於假設因素中，發生不良結果的可能性是一樣的</a:t>
                          </a:r>
                          <a:endParaRPr lang="en-US" altLang="zh-TW" sz="1800" b="1" kern="1200" dirty="0" smtClean="0">
                            <a:solidFill>
                              <a:schemeClr val="tx1"/>
                            </a:solidFill>
                            <a:effectLst/>
                            <a:latin typeface="+mn-lt"/>
                            <a:ea typeface="+mn-ea"/>
                            <a:cs typeface="+mn-cs"/>
                          </a:endParaRPr>
                        </a:p>
                        <a:p>
                          <a:r>
                            <a:rPr lang="en-US" altLang="zh-TW" sz="1800" b="1" dirty="0" smtClean="0">
                              <a:solidFill>
                                <a:srgbClr val="C00000"/>
                              </a:solidFill>
                              <a:latin typeface="微軟正黑體" panose="020B0604030504040204" pitchFamily="34" charset="-120"/>
                              <a:ea typeface="+mn-ea"/>
                            </a:rPr>
                            <a:t>X</a:t>
                          </a:r>
                          <a:r>
                            <a:rPr lang="zh-TW" altLang="en-US" sz="1800" b="1" dirty="0" smtClean="0">
                              <a:solidFill>
                                <a:srgbClr val="C00000"/>
                              </a:solidFill>
                              <a:latin typeface="微軟正黑體" panose="020B0604030504040204" pitchFamily="34" charset="-120"/>
                              <a:ea typeface="+mn-ea"/>
                            </a:rPr>
                            <a:t>與</a:t>
                          </a:r>
                          <a:r>
                            <a:rPr lang="en-US" altLang="zh-TW" sz="1800" b="1" dirty="0" smtClean="0">
                              <a:solidFill>
                                <a:srgbClr val="C00000"/>
                              </a:solidFill>
                              <a:latin typeface="微軟正黑體" panose="020B0604030504040204" pitchFamily="34" charset="-120"/>
                              <a:ea typeface="+mn-ea"/>
                            </a:rPr>
                            <a:t>Y</a:t>
                          </a:r>
                          <a:r>
                            <a:rPr lang="zh-TW" altLang="en-US" sz="1800" b="1" dirty="0" smtClean="0">
                              <a:solidFill>
                                <a:srgbClr val="C00000"/>
                              </a:solidFill>
                              <a:latin typeface="微軟正黑體" panose="020B0604030504040204" pitchFamily="34" charset="-120"/>
                              <a:ea typeface="+mn-ea"/>
                            </a:rPr>
                            <a:t>獨立</a:t>
                          </a:r>
                          <a:endParaRPr lang="zh-TW" altLang="en-US" b="1" dirty="0"/>
                        </a:p>
                      </a:txBody>
                      <a:tcPr anchor="ctr"/>
                    </a:tc>
                  </a:tr>
                  <a:tr h="1051266">
                    <a:tc>
                      <a:txBody>
                        <a:bodyPr/>
                        <a:lstStyle/>
                        <a:p>
                          <a:pPr algn="ctr"/>
                          <a:r>
                            <a:rPr lang="en-US" altLang="zh-TW" sz="2400" b="1" kern="100" dirty="0" smtClean="0">
                              <a:solidFill>
                                <a:srgbClr val="C00000"/>
                              </a:solidFill>
                              <a:latin typeface="Calibri" panose="020F0502020204030204" pitchFamily="34" charset="0"/>
                              <a:ea typeface="SimSun" panose="02010600030101010101" pitchFamily="2" charset="-122"/>
                              <a:cs typeface="Times New Roman" panose="02020603050405020304" pitchFamily="18" charset="0"/>
                            </a:rPr>
                            <a:t>1&lt;</a:t>
                          </a:r>
                          <a14:m>
                            <m:oMath xmlns:m="http://schemas.openxmlformats.org/officeDocument/2006/math">
                              <m:r>
                                <a:rPr lang="en-US" altLang="zh-TW" sz="2400" b="1" i="0" kern="10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𝛉</m:t>
                              </m:r>
                            </m:oMath>
                          </a14:m>
                          <a:r>
                            <a:rPr lang="en-US" altLang="zh-TW" sz="2400" b="1" kern="100"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rPr>
                            <a:t>&lt;</a:t>
                          </a:r>
                          <a14:m>
                            <m:oMath xmlns:m="http://schemas.openxmlformats.org/officeDocument/2006/math">
                              <m:r>
                                <a:rPr lang="en-US" altLang="zh-TW" sz="2400" b="1" i="0" kern="100">
                                  <a:solidFill>
                                    <a:srgbClr val="C00000"/>
                                  </a:solidFill>
                                  <a:effectLst/>
                                  <a:latin typeface="Cambria Math" panose="02040503050406030204" pitchFamily="18" charset="0"/>
                                  <a:cs typeface="Times New Roman" panose="02020603050405020304" pitchFamily="18" charset="0"/>
                                </a:rPr>
                                <m:t>∞</m:t>
                              </m:r>
                            </m:oMath>
                          </a14:m>
                          <a:endParaRPr lang="zh-TW" altLang="en-US" sz="2400" dirty="0"/>
                        </a:p>
                      </a:txBody>
                      <a:tcPr anchor="ctr"/>
                    </a:tc>
                    <a:tc>
                      <a:txBody>
                        <a:bodyPr/>
                        <a:lstStyle/>
                        <a:p>
                          <a:pPr algn="ctr"/>
                          <a14:m>
                            <m:oMath xmlns:m="http://schemas.openxmlformats.org/officeDocument/2006/math">
                              <m:sSub>
                                <m:sSubPr>
                                  <m:ctrlPr>
                                    <a:rPr lang="zh-TW" altLang="zh-TW" sz="2400" b="1"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2400" b="1" i="0" kern="100">
                                      <a:effectLst/>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400" b="1" i="0" kern="100">
                                      <a:effectLst/>
                                      <a:latin typeface="Cambria Math" panose="02040503050406030204" pitchFamily="18" charset="0"/>
                                      <a:ea typeface="SimSun" panose="02010600030101010101" pitchFamily="2" charset="-122"/>
                                      <a:cs typeface="Times New Roman" panose="02020603050405020304" pitchFamily="18" charset="0"/>
                                    </a:rPr>
                                    <m:t>𝟏</m:t>
                                  </m:r>
                                </m:sub>
                              </m:sSub>
                            </m:oMath>
                          </a14:m>
                          <a:r>
                            <a:rPr lang="en-US" altLang="zh-TW" sz="2400" b="1" kern="100" dirty="0">
                              <a:effectLst/>
                              <a:latin typeface="Calibri" panose="020F0502020204030204" pitchFamily="34" charset="0"/>
                              <a:ea typeface="SimSun" panose="02010600030101010101" pitchFamily="2" charset="-122"/>
                              <a:cs typeface="Times New Roman" panose="02020603050405020304" pitchFamily="18" charset="0"/>
                            </a:rPr>
                            <a:t>&gt;</a:t>
                          </a:r>
                          <a14:m>
                            <m:oMath xmlns:m="http://schemas.openxmlformats.org/officeDocument/2006/math">
                              <m:sSub>
                                <m:sSubPr>
                                  <m:ctrlPr>
                                    <a:rPr lang="zh-TW" altLang="zh-TW" sz="2400" b="1"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2400" b="1" i="0" kern="100">
                                      <a:effectLst/>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400" b="1" i="0" kern="100">
                                      <a:effectLst/>
                                      <a:latin typeface="Cambria Math" panose="02040503050406030204" pitchFamily="18" charset="0"/>
                                      <a:ea typeface="SimSun" panose="02010600030101010101" pitchFamily="2" charset="-122"/>
                                      <a:cs typeface="Times New Roman" panose="02020603050405020304" pitchFamily="18" charset="0"/>
                                    </a:rPr>
                                    <m:t>𝟐</m:t>
                                  </m:r>
                                </m:sub>
                              </m:sSub>
                            </m:oMath>
                          </a14:m>
                          <a:endParaRPr lang="zh-TW" altLang="en-US" sz="2400" dirty="0"/>
                        </a:p>
                      </a:txBody>
                      <a:tcPr anchor="ctr"/>
                    </a:tc>
                    <a:tc>
                      <a:txBody>
                        <a:bodyPr/>
                        <a:lstStyle/>
                        <a:p>
                          <a:r>
                            <a:rPr lang="zh-TW" altLang="zh-TW" sz="1800" b="1" dirty="0" smtClean="0"/>
                            <a:t>第一列成功的</a:t>
                          </a:r>
                          <a:r>
                            <a:rPr lang="zh-TW" altLang="en-US" sz="1800" b="1" dirty="0" smtClean="0"/>
                            <a:t>勝算大於</a:t>
                          </a:r>
                          <a:r>
                            <a:rPr lang="zh-TW" altLang="zh-TW" sz="1800" b="1" dirty="0" smtClean="0"/>
                            <a:t>第</a:t>
                          </a:r>
                          <a:r>
                            <a:rPr lang="zh-TW" altLang="en-US" sz="1800" b="1" dirty="0" smtClean="0"/>
                            <a:t>二</a:t>
                          </a:r>
                          <a:r>
                            <a:rPr lang="zh-TW" altLang="zh-TW" sz="1800" b="1" dirty="0" smtClean="0"/>
                            <a:t>列成功的</a:t>
                          </a:r>
                          <a:r>
                            <a:rPr lang="zh-TW" altLang="en-US" sz="1800" b="1" dirty="0" smtClean="0"/>
                            <a:t>勝算</a:t>
                          </a:r>
                          <a:endParaRPr lang="en-US" altLang="zh-TW" sz="1800" b="1" dirty="0" smtClean="0"/>
                        </a:p>
                        <a:p>
                          <a:r>
                            <a:rPr lang="zh-TW" altLang="zh-TW" sz="1800" b="1" kern="1200" dirty="0" smtClean="0">
                              <a:solidFill>
                                <a:schemeClr val="tx1"/>
                              </a:solidFill>
                              <a:effectLst/>
                              <a:latin typeface="+mn-lt"/>
                              <a:ea typeface="+mn-ea"/>
                              <a:cs typeface="+mn-cs"/>
                            </a:rPr>
                            <a:t>暴露於假設因素中，導致不良結果的風險增加</a:t>
                          </a:r>
                          <a:endParaRPr lang="en-US" altLang="zh-TW" sz="1800" b="1" kern="1200" dirty="0" smtClean="0">
                            <a:solidFill>
                              <a:schemeClr val="tx1"/>
                            </a:solidFill>
                            <a:effectLst/>
                            <a:latin typeface="+mn-lt"/>
                            <a:ea typeface="+mn-ea"/>
                            <a:cs typeface="+mn-cs"/>
                          </a:endParaRPr>
                        </a:p>
                        <a:p>
                          <a:endParaRPr lang="en-US" altLang="zh-TW" sz="1800" b="1" kern="1200" dirty="0" smtClean="0">
                            <a:solidFill>
                              <a:schemeClr val="tx1"/>
                            </a:solidFill>
                            <a:effectLst/>
                            <a:latin typeface="+mn-lt"/>
                            <a:ea typeface="+mn-ea"/>
                            <a:cs typeface="+mn-cs"/>
                          </a:endParaRPr>
                        </a:p>
                        <a:p>
                          <a:r>
                            <a:rPr lang="zh-TW" altLang="en-US" sz="1800" b="1" kern="1200" dirty="0" smtClean="0">
                              <a:solidFill>
                                <a:schemeClr val="tx1"/>
                              </a:solidFill>
                              <a:effectLst/>
                              <a:latin typeface="+mn-lt"/>
                              <a:ea typeface="+mn-ea"/>
                              <a:cs typeface="+mn-cs"/>
                            </a:rPr>
                            <a:t>例</a:t>
                          </a:r>
                          <a:r>
                            <a:rPr lang="en-US" altLang="zh-TW" sz="1800" b="1" kern="1200" dirty="0" smtClean="0">
                              <a:solidFill>
                                <a:schemeClr val="tx1"/>
                              </a:solidFill>
                              <a:effectLst/>
                              <a:latin typeface="+mn-lt"/>
                              <a:ea typeface="+mn-ea"/>
                              <a:cs typeface="+mn-cs"/>
                            </a:rPr>
                            <a:t>:</a:t>
                          </a:r>
                          <a:r>
                            <a:rPr lang="zh-TW" altLang="en-US" sz="1800" b="1" kern="1200" dirty="0" smtClean="0">
                              <a:solidFill>
                                <a:schemeClr val="tx1"/>
                              </a:solidFill>
                              <a:effectLst/>
                              <a:latin typeface="+mn-lt"/>
                              <a:ea typeface="+mn-ea"/>
                              <a:cs typeface="+mn-cs"/>
                            </a:rPr>
                            <a:t> 吸二手煙者的得肺癌的勝算較大</a:t>
                          </a:r>
                          <a:endParaRPr lang="zh-TW" altLang="en-US" b="1" dirty="0"/>
                        </a:p>
                      </a:txBody>
                      <a:tcPr anchor="ctr"/>
                    </a:tc>
                  </a:tr>
                  <a:tr h="1051266">
                    <a:tc>
                      <a:txBody>
                        <a:bodyPr/>
                        <a:lstStyle/>
                        <a:p>
                          <a:pPr algn="ctr"/>
                          <a:r>
                            <a:rPr lang="en-US" altLang="zh-TW" sz="2400" b="1" kern="100" dirty="0" smtClean="0">
                              <a:solidFill>
                                <a:srgbClr val="C00000"/>
                              </a:solidFill>
                              <a:latin typeface="微軟正黑體" panose="020B0604030504040204" pitchFamily="34" charset="-120"/>
                              <a:ea typeface="+mn-ea"/>
                              <a:cs typeface="Times New Roman" panose="02020603050405020304" pitchFamily="18" charset="0"/>
                            </a:rPr>
                            <a:t>0&lt;</a:t>
                          </a:r>
                          <a14:m>
                            <m:oMath xmlns:m="http://schemas.openxmlformats.org/officeDocument/2006/math">
                              <m:r>
                                <a:rPr lang="en-US" altLang="zh-TW" sz="2400" b="1" i="0" kern="10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𝛉</m:t>
                              </m:r>
                            </m:oMath>
                          </a14:m>
                          <a:r>
                            <a:rPr lang="en-US" altLang="zh-TW" sz="2400" b="1" kern="100" dirty="0">
                              <a:solidFill>
                                <a:srgbClr val="C00000"/>
                              </a:solidFill>
                              <a:effectLst/>
                              <a:latin typeface="微軟正黑體" panose="020B0604030504040204" pitchFamily="34" charset="-120"/>
                              <a:ea typeface="+mn-ea"/>
                              <a:cs typeface="Times New Roman" panose="02020603050405020304" pitchFamily="18" charset="0"/>
                            </a:rPr>
                            <a:t>&lt;1</a:t>
                          </a:r>
                          <a:endParaRPr lang="zh-TW" altLang="en-US" sz="2400" dirty="0"/>
                        </a:p>
                      </a:txBody>
                      <a:tcPr anchor="ctr"/>
                    </a:tc>
                    <a:tc>
                      <a:txBody>
                        <a:bodyPr/>
                        <a:lstStyle/>
                        <a:p>
                          <a:pPr algn="ctr"/>
                          <a14:m>
                            <m:oMath xmlns:m="http://schemas.openxmlformats.org/officeDocument/2006/math">
                              <m:sSub>
                                <m:sSubPr>
                                  <m:ctrlPr>
                                    <a:rPr lang="zh-TW" altLang="zh-TW" sz="2400" b="1" i="1" kern="10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2400" b="1" i="0" kern="100">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400" b="1" i="0" kern="100">
                                      <a:latin typeface="Cambria Math" panose="02040503050406030204" pitchFamily="18" charset="0"/>
                                      <a:ea typeface="SimSun" panose="02010600030101010101" pitchFamily="2" charset="-122"/>
                                      <a:cs typeface="Times New Roman" panose="02020603050405020304" pitchFamily="18" charset="0"/>
                                    </a:rPr>
                                    <m:t>𝟏</m:t>
                                  </m:r>
                                </m:sub>
                              </m:sSub>
                            </m:oMath>
                          </a14:m>
                          <a:r>
                            <a:rPr lang="en-US" altLang="zh-TW" sz="2400" b="1" kern="100" dirty="0" smtClean="0">
                              <a:latin typeface="微軟正黑體" panose="020B0604030504040204" pitchFamily="34" charset="-120"/>
                              <a:ea typeface="+mn-ea"/>
                              <a:cs typeface="Times New Roman" panose="02020603050405020304" pitchFamily="18" charset="0"/>
                            </a:rPr>
                            <a:t>&lt;</a:t>
                          </a:r>
                          <a14:m>
                            <m:oMath xmlns:m="http://schemas.openxmlformats.org/officeDocument/2006/math">
                              <m:sSub>
                                <m:sSubPr>
                                  <m:ctrlPr>
                                    <a:rPr lang="zh-TW" altLang="zh-TW" sz="2400" b="1"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2400" b="1" i="0" kern="100">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400" b="1" i="0" kern="100">
                                      <a:latin typeface="Cambria Math" panose="02040503050406030204" pitchFamily="18" charset="0"/>
                                      <a:ea typeface="SimSun" panose="02010600030101010101" pitchFamily="2" charset="-122"/>
                                      <a:cs typeface="Times New Roman" panose="02020603050405020304" pitchFamily="18" charset="0"/>
                                    </a:rPr>
                                    <m:t>𝟐</m:t>
                                  </m:r>
                                </m:sub>
                              </m:sSub>
                            </m:oMath>
                          </a14:m>
                          <a:endParaRPr lang="zh-TW" altLang="en-US" sz="2400" dirty="0"/>
                        </a:p>
                      </a:txBody>
                      <a:tcPr anchor="ctr"/>
                    </a:tc>
                    <a:tc>
                      <a:txBody>
                        <a:bodyPr/>
                        <a:lstStyle/>
                        <a:p>
                          <a:r>
                            <a:rPr lang="zh-TW" altLang="zh-TW" sz="1800" b="1" dirty="0" smtClean="0">
                              <a:latin typeface="微軟正黑體" panose="020B0604030504040204" pitchFamily="34" charset="-120"/>
                              <a:ea typeface="+mn-ea"/>
                            </a:rPr>
                            <a:t>第一列成功的</a:t>
                          </a:r>
                          <a:r>
                            <a:rPr lang="zh-TW" altLang="en-US" sz="1800" b="1" dirty="0" smtClean="0">
                              <a:latin typeface="微軟正黑體" panose="020B0604030504040204" pitchFamily="34" charset="-120"/>
                              <a:ea typeface="+mn-ea"/>
                            </a:rPr>
                            <a:t>勝算小於</a:t>
                          </a:r>
                          <a:r>
                            <a:rPr lang="zh-TW" altLang="zh-TW" sz="1800" b="1" dirty="0" smtClean="0">
                              <a:latin typeface="微軟正黑體" panose="020B0604030504040204" pitchFamily="34" charset="-120"/>
                              <a:ea typeface="+mn-ea"/>
                            </a:rPr>
                            <a:t>第</a:t>
                          </a:r>
                          <a:r>
                            <a:rPr lang="zh-TW" altLang="en-US" sz="1800" b="1" dirty="0" smtClean="0">
                              <a:latin typeface="微軟正黑體" panose="020B0604030504040204" pitchFamily="34" charset="-120"/>
                              <a:ea typeface="+mn-ea"/>
                            </a:rPr>
                            <a:t>二</a:t>
                          </a:r>
                          <a:r>
                            <a:rPr lang="zh-TW" altLang="zh-TW" sz="1800" b="1" dirty="0" smtClean="0">
                              <a:latin typeface="微軟正黑體" panose="020B0604030504040204" pitchFamily="34" charset="-120"/>
                              <a:ea typeface="+mn-ea"/>
                            </a:rPr>
                            <a:t>列成功的</a:t>
                          </a:r>
                          <a:r>
                            <a:rPr lang="zh-TW" altLang="en-US" sz="1800" b="1" dirty="0" smtClean="0">
                              <a:latin typeface="微軟正黑體" panose="020B0604030504040204" pitchFamily="34" charset="-120"/>
                              <a:ea typeface="+mn-ea"/>
                            </a:rPr>
                            <a:t>勝算</a:t>
                          </a:r>
                          <a:endParaRPr lang="en-US" altLang="zh-TW" sz="1800" b="1" dirty="0" smtClean="0">
                            <a:latin typeface="微軟正黑體" panose="020B0604030504040204" pitchFamily="34" charset="-120"/>
                            <a:ea typeface="+mn-ea"/>
                          </a:endParaRPr>
                        </a:p>
                        <a:p>
                          <a:r>
                            <a:rPr lang="zh-TW" altLang="zh-TW" sz="1800" b="1" kern="1200" dirty="0" smtClean="0">
                              <a:solidFill>
                                <a:schemeClr val="tx1"/>
                              </a:solidFill>
                              <a:effectLst/>
                              <a:latin typeface="+mn-lt"/>
                              <a:ea typeface="+mn-ea"/>
                              <a:cs typeface="+mn-cs"/>
                            </a:rPr>
                            <a:t>露於假設因素中的人比未暴露於假設因素的人更不可能發生不良結果</a:t>
                          </a:r>
                          <a:endParaRPr lang="en-US" altLang="zh-TW" sz="1800" b="1" kern="1200" dirty="0" smtClean="0">
                            <a:solidFill>
                              <a:schemeClr val="tx1"/>
                            </a:solidFill>
                            <a:effectLst/>
                            <a:latin typeface="+mn-lt"/>
                            <a:ea typeface="+mn-ea"/>
                            <a:cs typeface="+mn-cs"/>
                          </a:endParaRPr>
                        </a:p>
                        <a:p>
                          <a:endParaRPr lang="en-US" altLang="zh-TW" sz="1800" b="1" kern="1200" dirty="0" smtClean="0">
                            <a:solidFill>
                              <a:schemeClr val="tx1"/>
                            </a:solidFill>
                            <a:effectLst/>
                            <a:latin typeface="+mn-lt"/>
                            <a:ea typeface="+mn-ea"/>
                            <a:cs typeface="+mn-cs"/>
                          </a:endParaRPr>
                        </a:p>
                        <a:p>
                          <a:r>
                            <a:rPr lang="zh-TW" altLang="en-US" sz="1800" b="1" kern="1200" dirty="0" smtClean="0">
                              <a:solidFill>
                                <a:schemeClr val="tx1"/>
                              </a:solidFill>
                              <a:effectLst/>
                              <a:latin typeface="+mn-lt"/>
                              <a:ea typeface="+mn-ea"/>
                              <a:cs typeface="+mn-cs"/>
                            </a:rPr>
                            <a:t>例</a:t>
                          </a:r>
                          <a:r>
                            <a:rPr lang="en-US" altLang="zh-TW" sz="1800" b="1" kern="1200" dirty="0" smtClean="0">
                              <a:solidFill>
                                <a:schemeClr val="tx1"/>
                              </a:solidFill>
                              <a:effectLst/>
                              <a:latin typeface="+mn-lt"/>
                              <a:ea typeface="+mn-ea"/>
                              <a:cs typeface="+mn-cs"/>
                            </a:rPr>
                            <a:t>:</a:t>
                          </a:r>
                          <a:r>
                            <a:rPr lang="zh-TW" altLang="en-US" sz="1800" b="1" kern="1200" dirty="0" smtClean="0">
                              <a:solidFill>
                                <a:schemeClr val="tx1"/>
                              </a:solidFill>
                              <a:effectLst/>
                              <a:latin typeface="+mn-lt"/>
                              <a:ea typeface="+mn-ea"/>
                              <a:cs typeface="+mn-cs"/>
                            </a:rPr>
                            <a:t> 定期乳房檢查有乳癌的勝算較小</a:t>
                          </a:r>
                          <a:endParaRPr lang="zh-TW" altLang="en-US" b="1" dirty="0"/>
                        </a:p>
                      </a:txBody>
                      <a:tcPr anchor="ctr"/>
                    </a:tc>
                  </a:tr>
                </a:tbl>
              </a:graphicData>
            </a:graphic>
          </p:graphicFrame>
        </mc:Choice>
        <mc:Fallback xmlns="">
          <p:graphicFrame>
            <p:nvGraphicFramePr>
              <p:cNvPr id="6" name="內容版面配置區 5"/>
              <p:cNvGraphicFramePr>
                <a:graphicFrameLocks noGrp="1"/>
              </p:cNvGraphicFramePr>
              <p:nvPr>
                <p:ph idx="1"/>
                <p:extLst>
                  <p:ext uri="{D42A27DB-BD31-4B8C-83A1-F6EECF244321}">
                    <p14:modId xmlns:p14="http://schemas.microsoft.com/office/powerpoint/2010/main" val="1608323051"/>
                  </p:ext>
                </p:extLst>
              </p:nvPr>
            </p:nvGraphicFramePr>
            <p:xfrm>
              <a:off x="457200" y="1600200"/>
              <a:ext cx="8229599" cy="4373136"/>
            </p:xfrm>
            <a:graphic>
              <a:graphicData uri="http://schemas.openxmlformats.org/drawingml/2006/table">
                <a:tbl>
                  <a:tblPr firstRow="1">
                    <a:tableStyleId>{616DA210-FB5B-4158-B5E0-FEB733F419BA}</a:tableStyleId>
                  </a:tblPr>
                  <a:tblGrid>
                    <a:gridCol w="1306488"/>
                    <a:gridCol w="1224136"/>
                    <a:gridCol w="5698975"/>
                  </a:tblGrid>
                  <a:tr h="532656">
                    <a:tc>
                      <a:txBody>
                        <a:bodyPr/>
                        <a:lstStyle/>
                        <a:p>
                          <a:pPr algn="ctr"/>
                          <a:r>
                            <a:rPr lang="zh-TW" altLang="en-US" sz="2400" dirty="0" smtClean="0"/>
                            <a:t>勝算比</a:t>
                          </a:r>
                          <a:endParaRPr lang="zh-TW" altLang="en-US" sz="2400" dirty="0"/>
                        </a:p>
                      </a:txBody>
                      <a:tcPr anchor="ctr"/>
                    </a:tc>
                    <a:tc>
                      <a:txBody>
                        <a:bodyPr/>
                        <a:lstStyle/>
                        <a:p>
                          <a:pPr algn="ctr"/>
                          <a:endParaRPr lang="zh-TW" altLang="en-US" sz="2400" dirty="0"/>
                        </a:p>
                      </a:txBody>
                      <a:tcPr anchor="ctr"/>
                    </a:tc>
                    <a:tc>
                      <a:txBody>
                        <a:bodyPr/>
                        <a:lstStyle/>
                        <a:p>
                          <a:pPr algn="ctr"/>
                          <a:r>
                            <a:rPr lang="zh-TW" altLang="en-US" sz="2400" dirty="0" smtClean="0"/>
                            <a:t>意義</a:t>
                          </a:r>
                          <a:endParaRPr lang="zh-TW" altLang="en-US" sz="2400" dirty="0"/>
                        </a:p>
                      </a:txBody>
                      <a:tcPr anchor="ctr"/>
                    </a:tc>
                  </a:tr>
                  <a:tr h="1188720">
                    <a:tc>
                      <a:txBody>
                        <a:bodyPr/>
                        <a:lstStyle/>
                        <a:p>
                          <a:endParaRPr lang="zh-TW"/>
                        </a:p>
                      </a:txBody>
                      <a:tcPr anchor="ctr">
                        <a:blipFill rotWithShape="0">
                          <a:blip r:embed="rId3"/>
                          <a:stretch>
                            <a:fillRect l="-935" t="-44898" r="-532710" b="-230102"/>
                          </a:stretch>
                        </a:blipFill>
                      </a:tcPr>
                    </a:tc>
                    <a:tc>
                      <a:txBody>
                        <a:bodyPr/>
                        <a:lstStyle/>
                        <a:p>
                          <a:endParaRPr lang="zh-TW"/>
                        </a:p>
                      </a:txBody>
                      <a:tcPr anchor="ctr">
                        <a:blipFill rotWithShape="0">
                          <a:blip r:embed="rId3"/>
                          <a:stretch>
                            <a:fillRect l="-107463" t="-44898" r="-467164" b="-230102"/>
                          </a:stretch>
                        </a:blipFill>
                      </a:tcPr>
                    </a:tc>
                    <a:tc>
                      <a:txBody>
                        <a:bodyPr/>
                        <a:lstStyle/>
                        <a:p>
                          <a:r>
                            <a:rPr lang="zh-TW" altLang="zh-TW" sz="1800" b="1" dirty="0" smtClean="0"/>
                            <a:t>第一列成功的</a:t>
                          </a:r>
                          <a:r>
                            <a:rPr lang="zh-TW" altLang="en-US" sz="1800" b="1" dirty="0" smtClean="0"/>
                            <a:t>勝算等於</a:t>
                          </a:r>
                          <a:r>
                            <a:rPr lang="zh-TW" altLang="zh-TW" sz="1800" b="1" dirty="0" smtClean="0"/>
                            <a:t>第</a:t>
                          </a:r>
                          <a:r>
                            <a:rPr lang="zh-TW" altLang="en-US" sz="1800" b="1" dirty="0" smtClean="0"/>
                            <a:t>二</a:t>
                          </a:r>
                          <a:r>
                            <a:rPr lang="zh-TW" altLang="zh-TW" sz="1800" b="1" dirty="0" smtClean="0"/>
                            <a:t>列成功的</a:t>
                          </a:r>
                          <a:r>
                            <a:rPr lang="zh-TW" altLang="en-US" sz="1800" b="1" dirty="0" smtClean="0"/>
                            <a:t>勝算</a:t>
                          </a:r>
                          <a:endParaRPr lang="en-US" altLang="zh-TW" sz="1800" b="1" dirty="0" smtClean="0"/>
                        </a:p>
                        <a:p>
                          <a:r>
                            <a:rPr lang="zh-TW" altLang="zh-TW" sz="1800" b="1" kern="1200" dirty="0" smtClean="0">
                              <a:solidFill>
                                <a:schemeClr val="tx1"/>
                              </a:solidFill>
                              <a:effectLst/>
                              <a:latin typeface="+mn-lt"/>
                              <a:ea typeface="+mn-ea"/>
                              <a:cs typeface="+mn-cs"/>
                            </a:rPr>
                            <a:t>無論有無暴露於假設因素中，發生不良結果的可能性是一樣的</a:t>
                          </a:r>
                          <a:endParaRPr lang="en-US" altLang="zh-TW" sz="1800" b="1" kern="1200" dirty="0" smtClean="0">
                            <a:solidFill>
                              <a:schemeClr val="tx1"/>
                            </a:solidFill>
                            <a:effectLst/>
                            <a:latin typeface="+mn-lt"/>
                            <a:ea typeface="+mn-ea"/>
                            <a:cs typeface="+mn-cs"/>
                          </a:endParaRPr>
                        </a:p>
                        <a:p>
                          <a:r>
                            <a:rPr lang="en-US" altLang="zh-TW" sz="1800" b="1" dirty="0" smtClean="0">
                              <a:solidFill>
                                <a:srgbClr val="C00000"/>
                              </a:solidFill>
                              <a:latin typeface="微軟正黑體" panose="020B0604030504040204" pitchFamily="34" charset="-120"/>
                              <a:ea typeface="+mn-ea"/>
                            </a:rPr>
                            <a:t>X</a:t>
                          </a:r>
                          <a:r>
                            <a:rPr lang="zh-TW" altLang="en-US" sz="1800" b="1" dirty="0" smtClean="0">
                              <a:solidFill>
                                <a:srgbClr val="C00000"/>
                              </a:solidFill>
                              <a:latin typeface="微軟正黑體" panose="020B0604030504040204" pitchFamily="34" charset="-120"/>
                              <a:ea typeface="+mn-ea"/>
                            </a:rPr>
                            <a:t>與</a:t>
                          </a:r>
                          <a:r>
                            <a:rPr lang="en-US" altLang="zh-TW" sz="1800" b="1" dirty="0" smtClean="0">
                              <a:solidFill>
                                <a:srgbClr val="C00000"/>
                              </a:solidFill>
                              <a:latin typeface="微軟正黑體" panose="020B0604030504040204" pitchFamily="34" charset="-120"/>
                              <a:ea typeface="+mn-ea"/>
                            </a:rPr>
                            <a:t>Y</a:t>
                          </a:r>
                          <a:r>
                            <a:rPr lang="zh-TW" altLang="en-US" sz="1800" b="1" dirty="0" smtClean="0">
                              <a:solidFill>
                                <a:srgbClr val="C00000"/>
                              </a:solidFill>
                              <a:latin typeface="微軟正黑體" panose="020B0604030504040204" pitchFamily="34" charset="-120"/>
                              <a:ea typeface="+mn-ea"/>
                            </a:rPr>
                            <a:t>獨立</a:t>
                          </a:r>
                          <a:endParaRPr lang="zh-TW" altLang="en-US" b="1" dirty="0"/>
                        </a:p>
                      </a:txBody>
                      <a:tcPr anchor="ctr"/>
                    </a:tc>
                  </a:tr>
                  <a:tr h="1188720">
                    <a:tc>
                      <a:txBody>
                        <a:bodyPr/>
                        <a:lstStyle/>
                        <a:p>
                          <a:endParaRPr lang="zh-TW"/>
                        </a:p>
                      </a:txBody>
                      <a:tcPr anchor="ctr">
                        <a:blipFill rotWithShape="0">
                          <a:blip r:embed="rId3"/>
                          <a:stretch>
                            <a:fillRect l="-935" t="-145641" r="-532710" b="-131282"/>
                          </a:stretch>
                        </a:blipFill>
                      </a:tcPr>
                    </a:tc>
                    <a:tc>
                      <a:txBody>
                        <a:bodyPr/>
                        <a:lstStyle/>
                        <a:p>
                          <a:endParaRPr lang="zh-TW"/>
                        </a:p>
                      </a:txBody>
                      <a:tcPr anchor="ctr">
                        <a:blipFill rotWithShape="0">
                          <a:blip r:embed="rId3"/>
                          <a:stretch>
                            <a:fillRect l="-107463" t="-145641" r="-467164" b="-131282"/>
                          </a:stretch>
                        </a:blipFill>
                      </a:tcPr>
                    </a:tc>
                    <a:tc>
                      <a:txBody>
                        <a:bodyPr/>
                        <a:lstStyle/>
                        <a:p>
                          <a:r>
                            <a:rPr lang="zh-TW" altLang="zh-TW" sz="1800" b="1" dirty="0" smtClean="0"/>
                            <a:t>第一列成功的</a:t>
                          </a:r>
                          <a:r>
                            <a:rPr lang="zh-TW" altLang="en-US" sz="1800" b="1" dirty="0" smtClean="0"/>
                            <a:t>勝算大於</a:t>
                          </a:r>
                          <a:r>
                            <a:rPr lang="zh-TW" altLang="zh-TW" sz="1800" b="1" dirty="0" smtClean="0"/>
                            <a:t>第</a:t>
                          </a:r>
                          <a:r>
                            <a:rPr lang="zh-TW" altLang="en-US" sz="1800" b="1" dirty="0" smtClean="0"/>
                            <a:t>二</a:t>
                          </a:r>
                          <a:r>
                            <a:rPr lang="zh-TW" altLang="zh-TW" sz="1800" b="1" dirty="0" smtClean="0"/>
                            <a:t>列成功的</a:t>
                          </a:r>
                          <a:r>
                            <a:rPr lang="zh-TW" altLang="en-US" sz="1800" b="1" dirty="0" smtClean="0"/>
                            <a:t>勝算</a:t>
                          </a:r>
                          <a:endParaRPr lang="en-US" altLang="zh-TW" sz="1800" b="1" dirty="0" smtClean="0"/>
                        </a:p>
                        <a:p>
                          <a:r>
                            <a:rPr lang="zh-TW" altLang="zh-TW" sz="1800" b="1" kern="1200" dirty="0" smtClean="0">
                              <a:solidFill>
                                <a:schemeClr val="tx1"/>
                              </a:solidFill>
                              <a:effectLst/>
                              <a:latin typeface="+mn-lt"/>
                              <a:ea typeface="+mn-ea"/>
                              <a:cs typeface="+mn-cs"/>
                            </a:rPr>
                            <a:t>暴露於假設因素中，導致不良結果的風險增加</a:t>
                          </a:r>
                          <a:endParaRPr lang="en-US" altLang="zh-TW" sz="1800" b="1" kern="1200" dirty="0" smtClean="0">
                            <a:solidFill>
                              <a:schemeClr val="tx1"/>
                            </a:solidFill>
                            <a:effectLst/>
                            <a:latin typeface="+mn-lt"/>
                            <a:ea typeface="+mn-ea"/>
                            <a:cs typeface="+mn-cs"/>
                          </a:endParaRPr>
                        </a:p>
                        <a:p>
                          <a:endParaRPr lang="en-US" altLang="zh-TW" sz="1800" b="1" kern="1200" dirty="0" smtClean="0">
                            <a:solidFill>
                              <a:schemeClr val="tx1"/>
                            </a:solidFill>
                            <a:effectLst/>
                            <a:latin typeface="+mn-lt"/>
                            <a:ea typeface="+mn-ea"/>
                            <a:cs typeface="+mn-cs"/>
                          </a:endParaRPr>
                        </a:p>
                        <a:p>
                          <a:r>
                            <a:rPr lang="zh-TW" altLang="en-US" sz="1800" b="1" kern="1200" dirty="0" smtClean="0">
                              <a:solidFill>
                                <a:schemeClr val="tx1"/>
                              </a:solidFill>
                              <a:effectLst/>
                              <a:latin typeface="+mn-lt"/>
                              <a:ea typeface="+mn-ea"/>
                              <a:cs typeface="+mn-cs"/>
                            </a:rPr>
                            <a:t>例</a:t>
                          </a:r>
                          <a:r>
                            <a:rPr lang="en-US" altLang="zh-TW" sz="1800" b="1" kern="1200" dirty="0" smtClean="0">
                              <a:solidFill>
                                <a:schemeClr val="tx1"/>
                              </a:solidFill>
                              <a:effectLst/>
                              <a:latin typeface="+mn-lt"/>
                              <a:ea typeface="+mn-ea"/>
                              <a:cs typeface="+mn-cs"/>
                            </a:rPr>
                            <a:t>:</a:t>
                          </a:r>
                          <a:r>
                            <a:rPr lang="zh-TW" altLang="en-US" sz="1800" b="1" kern="1200" dirty="0" smtClean="0">
                              <a:solidFill>
                                <a:schemeClr val="tx1"/>
                              </a:solidFill>
                              <a:effectLst/>
                              <a:latin typeface="+mn-lt"/>
                              <a:ea typeface="+mn-ea"/>
                              <a:cs typeface="+mn-cs"/>
                            </a:rPr>
                            <a:t> 吸二手煙者的得肺癌的勝算較大</a:t>
                          </a:r>
                          <a:endParaRPr lang="zh-TW" altLang="en-US" b="1" dirty="0"/>
                        </a:p>
                      </a:txBody>
                      <a:tcPr anchor="ctr"/>
                    </a:tc>
                  </a:tr>
                  <a:tr h="1463040">
                    <a:tc>
                      <a:txBody>
                        <a:bodyPr/>
                        <a:lstStyle/>
                        <a:p>
                          <a:endParaRPr lang="zh-TW"/>
                        </a:p>
                      </a:txBody>
                      <a:tcPr anchor="ctr">
                        <a:blipFill rotWithShape="0">
                          <a:blip r:embed="rId3"/>
                          <a:stretch>
                            <a:fillRect l="-935" t="-199583" r="-532710" b="-6667"/>
                          </a:stretch>
                        </a:blipFill>
                      </a:tcPr>
                    </a:tc>
                    <a:tc>
                      <a:txBody>
                        <a:bodyPr/>
                        <a:lstStyle/>
                        <a:p>
                          <a:endParaRPr lang="zh-TW"/>
                        </a:p>
                      </a:txBody>
                      <a:tcPr anchor="ctr">
                        <a:blipFill rotWithShape="0">
                          <a:blip r:embed="rId3"/>
                          <a:stretch>
                            <a:fillRect l="-107463" t="-199583" r="-467164" b="-6667"/>
                          </a:stretch>
                        </a:blipFill>
                      </a:tcPr>
                    </a:tc>
                    <a:tc>
                      <a:txBody>
                        <a:bodyPr/>
                        <a:lstStyle/>
                        <a:p>
                          <a:r>
                            <a:rPr lang="zh-TW" altLang="zh-TW" sz="1800" b="1" dirty="0" smtClean="0">
                              <a:latin typeface="微軟正黑體" panose="020B0604030504040204" pitchFamily="34" charset="-120"/>
                              <a:ea typeface="+mn-ea"/>
                            </a:rPr>
                            <a:t>第一列成功的</a:t>
                          </a:r>
                          <a:r>
                            <a:rPr lang="zh-TW" altLang="en-US" sz="1800" b="1" dirty="0" smtClean="0">
                              <a:latin typeface="微軟正黑體" panose="020B0604030504040204" pitchFamily="34" charset="-120"/>
                              <a:ea typeface="+mn-ea"/>
                            </a:rPr>
                            <a:t>勝算小於</a:t>
                          </a:r>
                          <a:r>
                            <a:rPr lang="zh-TW" altLang="zh-TW" sz="1800" b="1" dirty="0" smtClean="0">
                              <a:latin typeface="微軟正黑體" panose="020B0604030504040204" pitchFamily="34" charset="-120"/>
                              <a:ea typeface="+mn-ea"/>
                            </a:rPr>
                            <a:t>第</a:t>
                          </a:r>
                          <a:r>
                            <a:rPr lang="zh-TW" altLang="en-US" sz="1800" b="1" dirty="0" smtClean="0">
                              <a:latin typeface="微軟正黑體" panose="020B0604030504040204" pitchFamily="34" charset="-120"/>
                              <a:ea typeface="+mn-ea"/>
                            </a:rPr>
                            <a:t>二</a:t>
                          </a:r>
                          <a:r>
                            <a:rPr lang="zh-TW" altLang="zh-TW" sz="1800" b="1" dirty="0" smtClean="0">
                              <a:latin typeface="微軟正黑體" panose="020B0604030504040204" pitchFamily="34" charset="-120"/>
                              <a:ea typeface="+mn-ea"/>
                            </a:rPr>
                            <a:t>列成功的</a:t>
                          </a:r>
                          <a:r>
                            <a:rPr lang="zh-TW" altLang="en-US" sz="1800" b="1" dirty="0" smtClean="0">
                              <a:latin typeface="微軟正黑體" panose="020B0604030504040204" pitchFamily="34" charset="-120"/>
                              <a:ea typeface="+mn-ea"/>
                            </a:rPr>
                            <a:t>勝算</a:t>
                          </a:r>
                          <a:endParaRPr lang="en-US" altLang="zh-TW" sz="1800" b="1" dirty="0" smtClean="0">
                            <a:latin typeface="微軟正黑體" panose="020B0604030504040204" pitchFamily="34" charset="-120"/>
                            <a:ea typeface="+mn-ea"/>
                          </a:endParaRPr>
                        </a:p>
                        <a:p>
                          <a:r>
                            <a:rPr lang="zh-TW" altLang="zh-TW" sz="1800" b="1" kern="1200" dirty="0" smtClean="0">
                              <a:solidFill>
                                <a:schemeClr val="tx1"/>
                              </a:solidFill>
                              <a:effectLst/>
                              <a:latin typeface="+mn-lt"/>
                              <a:ea typeface="+mn-ea"/>
                              <a:cs typeface="+mn-cs"/>
                            </a:rPr>
                            <a:t>露於假設因素中的人比未暴露於假設因素的人更不可能發生不良結果</a:t>
                          </a:r>
                          <a:endParaRPr lang="en-US" altLang="zh-TW" sz="1800" b="1" kern="1200" dirty="0" smtClean="0">
                            <a:solidFill>
                              <a:schemeClr val="tx1"/>
                            </a:solidFill>
                            <a:effectLst/>
                            <a:latin typeface="+mn-lt"/>
                            <a:ea typeface="+mn-ea"/>
                            <a:cs typeface="+mn-cs"/>
                          </a:endParaRPr>
                        </a:p>
                        <a:p>
                          <a:endParaRPr lang="en-US" altLang="zh-TW" sz="1800" b="1" kern="1200" dirty="0" smtClean="0">
                            <a:solidFill>
                              <a:schemeClr val="tx1"/>
                            </a:solidFill>
                            <a:effectLst/>
                            <a:latin typeface="+mn-lt"/>
                            <a:ea typeface="+mn-ea"/>
                            <a:cs typeface="+mn-cs"/>
                          </a:endParaRPr>
                        </a:p>
                        <a:p>
                          <a:r>
                            <a:rPr lang="zh-TW" altLang="en-US" sz="1800" b="1" kern="1200" dirty="0" smtClean="0">
                              <a:solidFill>
                                <a:schemeClr val="tx1"/>
                              </a:solidFill>
                              <a:effectLst/>
                              <a:latin typeface="+mn-lt"/>
                              <a:ea typeface="+mn-ea"/>
                              <a:cs typeface="+mn-cs"/>
                            </a:rPr>
                            <a:t>例</a:t>
                          </a:r>
                          <a:r>
                            <a:rPr lang="en-US" altLang="zh-TW" sz="1800" b="1" kern="1200" dirty="0" smtClean="0">
                              <a:solidFill>
                                <a:schemeClr val="tx1"/>
                              </a:solidFill>
                              <a:effectLst/>
                              <a:latin typeface="+mn-lt"/>
                              <a:ea typeface="+mn-ea"/>
                              <a:cs typeface="+mn-cs"/>
                            </a:rPr>
                            <a:t>:</a:t>
                          </a:r>
                          <a:r>
                            <a:rPr lang="zh-TW" altLang="en-US" sz="1800" b="1" kern="1200" dirty="0" smtClean="0">
                              <a:solidFill>
                                <a:schemeClr val="tx1"/>
                              </a:solidFill>
                              <a:effectLst/>
                              <a:latin typeface="+mn-lt"/>
                              <a:ea typeface="+mn-ea"/>
                              <a:cs typeface="+mn-cs"/>
                            </a:rPr>
                            <a:t> 定期乳房檢查有乳癌的勝算較小</a:t>
                          </a:r>
                          <a:endParaRPr lang="zh-TW" altLang="en-US" b="1" dirty="0"/>
                        </a:p>
                      </a:txBody>
                      <a:tcPr anchor="ctr"/>
                    </a:tc>
                  </a:tr>
                </a:tbl>
              </a:graphicData>
            </a:graphic>
          </p:graphicFrame>
        </mc:Fallback>
      </mc:AlternateContent>
    </p:spTree>
    <p:extLst>
      <p:ext uri="{BB962C8B-B14F-4D97-AF65-F5344CB8AC3E}">
        <p14:creationId xmlns:p14="http://schemas.microsoft.com/office/powerpoint/2010/main" val="4114159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B050"/>
                </a:solidFill>
                <a:latin typeface="微軟正黑體" panose="020B0604030504040204" pitchFamily="34" charset="-120"/>
                <a:ea typeface="微軟正黑體" panose="020B0604030504040204" pitchFamily="34" charset="-120"/>
              </a:rPr>
              <a:t>勝算比</a:t>
            </a:r>
            <a:r>
              <a:rPr lang="en-US" altLang="zh-TW" b="1" dirty="0" smtClean="0">
                <a:solidFill>
                  <a:srgbClr val="00B050"/>
                </a:solidFill>
                <a:latin typeface="微軟正黑體" panose="020B0604030504040204" pitchFamily="34" charset="-120"/>
                <a:ea typeface="微軟正黑體" panose="020B0604030504040204" pitchFamily="34" charset="-120"/>
              </a:rPr>
              <a:t>(</a:t>
            </a:r>
            <a:r>
              <a:rPr lang="en-US" altLang="zh-TW" b="1" dirty="0">
                <a:solidFill>
                  <a:srgbClr val="00B050"/>
                </a:solidFill>
                <a:latin typeface="微軟正黑體" panose="020B0604030504040204" pitchFamily="34" charset="-120"/>
                <a:ea typeface="微軟正黑體" panose="020B0604030504040204" pitchFamily="34" charset="-120"/>
              </a:rPr>
              <a:t>O</a:t>
            </a:r>
            <a:r>
              <a:rPr lang="en-US" altLang="zh-TW" b="1" dirty="0" smtClean="0">
                <a:solidFill>
                  <a:srgbClr val="00B050"/>
                </a:solidFill>
                <a:latin typeface="微軟正黑體" panose="020B0604030504040204" pitchFamily="34" charset="-120"/>
                <a:ea typeface="微軟正黑體" panose="020B0604030504040204" pitchFamily="34" charset="-120"/>
              </a:rPr>
              <a:t>dds Ratio; OR)</a:t>
            </a:r>
            <a:endParaRPr lang="zh-TW" altLang="en-US" b="1" dirty="0">
              <a:solidFill>
                <a:srgbClr val="00B050"/>
              </a:solidFill>
              <a:latin typeface="微軟正黑體" panose="020B0604030504040204" pitchFamily="34" charset="-120"/>
              <a:ea typeface="微軟正黑體" panose="020B0604030504040204" pitchFamily="34" charset="-12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algn="just"/>
                <a:r>
                  <a:rPr lang="zh-TW" altLang="en-US" sz="2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母體</a:t>
                </a:r>
                <a:r>
                  <a:rPr lang="zh-CN" altLang="zh-TW" sz="2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勝算</a:t>
                </a:r>
                <a:r>
                  <a:rPr lang="zh-CN" altLang="zh-TW" sz="2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比</a:t>
                </a:r>
                <a:r>
                  <a:rPr lang="zh-TW" altLang="en-US" sz="2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t>
                </a:r>
                <a14:m>
                  <m:oMath xmlns:m="http://schemas.openxmlformats.org/officeDocument/2006/math">
                    <m:r>
                      <a:rPr lang="el-GR" altLang="zh-TW" sz="2800" b="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𝛉</m:t>
                    </m:r>
                  </m:oMath>
                </a14:m>
                <a:r>
                  <a:rPr lang="en-US" altLang="zh-TW" sz="2800" b="1" dirty="0">
                    <a:solidFill>
                      <a:schemeClr val="tx1"/>
                    </a:solidFill>
                    <a:latin typeface="微軟正黑體" panose="020B0604030504040204" pitchFamily="34" charset="-120"/>
                    <a:cs typeface="Times New Roman" panose="02020603050405020304" pitchFamily="18" charset="0"/>
                  </a:rPr>
                  <a:t>=</a:t>
                </a:r>
                <a14:m>
                  <m:oMath xmlns:m="http://schemas.openxmlformats.org/officeDocument/2006/math">
                    <m:f>
                      <m:fPr>
                        <m:ctrlPr>
                          <a:rPr lang="zh-TW" altLang="zh-TW" sz="2800" b="1" i="1">
                            <a:solidFill>
                              <a:schemeClr val="tx1"/>
                            </a:solidFill>
                            <a:latin typeface="Cambria Math" panose="02040503050406030204" pitchFamily="18" charset="0"/>
                            <a:ea typeface="Cambria Math" panose="02040503050406030204" pitchFamily="18" charset="0"/>
                          </a:rPr>
                        </m:ctrlPr>
                      </m:fPr>
                      <m:num>
                        <m:sSub>
                          <m:sSubPr>
                            <m:ctrlPr>
                              <a:rPr lang="zh-TW" altLang="zh-TW" sz="2800" b="1" i="1">
                                <a:solidFill>
                                  <a:schemeClr val="tx1"/>
                                </a:solidFill>
                                <a:latin typeface="Cambria Math" panose="02040503050406030204" pitchFamily="18" charset="0"/>
                                <a:ea typeface="Cambria Math" panose="02040503050406030204" pitchFamily="18" charset="0"/>
                              </a:rPr>
                            </m:ctrlPr>
                          </m:sSubPr>
                          <m:e>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𝐨𝐝𝐝𝐬</m:t>
                            </m:r>
                          </m:e>
                          <m:sub>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𝟏</m:t>
                            </m:r>
                          </m:sub>
                        </m:sSub>
                      </m:num>
                      <m:den>
                        <m:sSub>
                          <m:sSubPr>
                            <m:ctrlPr>
                              <a:rPr lang="zh-TW" altLang="zh-TW" sz="2800" b="1" i="1">
                                <a:solidFill>
                                  <a:schemeClr val="tx1"/>
                                </a:solidFill>
                                <a:latin typeface="Cambria Math" panose="02040503050406030204" pitchFamily="18" charset="0"/>
                                <a:ea typeface="Cambria Math" panose="02040503050406030204" pitchFamily="18" charset="0"/>
                              </a:rPr>
                            </m:ctrlPr>
                          </m:sSubPr>
                          <m:e>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𝐨𝐝𝐝𝐬</m:t>
                            </m:r>
                          </m:e>
                          <m:sub>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𝟐</m:t>
                            </m:r>
                          </m:sub>
                        </m:sSub>
                      </m:den>
                    </m:f>
                  </m:oMath>
                </a14:m>
                <a:r>
                  <a:rPr lang="en-US" altLang="zh-TW" sz="2800" b="1" dirty="0">
                    <a:solidFill>
                      <a:schemeClr val="tx1"/>
                    </a:solidFill>
                    <a:latin typeface="微軟正黑體" panose="020B0604030504040204" pitchFamily="34" charset="-120"/>
                    <a:cs typeface="Times New Roman" panose="02020603050405020304" pitchFamily="18" charset="0"/>
                  </a:rPr>
                  <a:t>= </a:t>
                </a:r>
                <a14:m>
                  <m:oMath xmlns:m="http://schemas.openxmlformats.org/officeDocument/2006/math">
                    <m:f>
                      <m:fPr>
                        <m:ctrlPr>
                          <a:rPr lang="zh-TW" altLang="zh-TW" sz="2800" b="1" i="1">
                            <a:solidFill>
                              <a:schemeClr val="tx1"/>
                            </a:solidFill>
                            <a:latin typeface="Cambria Math" panose="02040503050406030204" pitchFamily="18" charset="0"/>
                            <a:ea typeface="Cambria Math" panose="02040503050406030204" pitchFamily="18" charset="0"/>
                          </a:rPr>
                        </m:ctrlPr>
                      </m:fPr>
                      <m:num>
                        <m:sSub>
                          <m:sSubPr>
                            <m:ctrlPr>
                              <a:rPr lang="zh-TW" altLang="zh-TW" sz="2800" b="1" i="1">
                                <a:solidFill>
                                  <a:schemeClr val="tx1"/>
                                </a:solidFill>
                                <a:latin typeface="Cambria Math" panose="02040503050406030204" pitchFamily="18" charset="0"/>
                                <a:ea typeface="Cambria Math" panose="02040503050406030204" pitchFamily="18" charset="0"/>
                              </a:rPr>
                            </m:ctrlPr>
                          </m:sSubPr>
                          <m:e>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𝟏</m:t>
                            </m:r>
                          </m:sub>
                        </m:sSub>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m:t>
                        </m:r>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𝟏</m:t>
                        </m:r>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zh-TW" altLang="zh-TW" sz="2800" b="1" i="1">
                                <a:solidFill>
                                  <a:schemeClr val="tx1"/>
                                </a:solidFill>
                                <a:latin typeface="Cambria Math" panose="02040503050406030204" pitchFamily="18" charset="0"/>
                                <a:ea typeface="Cambria Math" panose="02040503050406030204" pitchFamily="18" charset="0"/>
                              </a:rPr>
                            </m:ctrlPr>
                          </m:sSubPr>
                          <m:e>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𝟏</m:t>
                            </m:r>
                          </m:sub>
                        </m:sSub>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m:t>
                        </m:r>
                      </m:num>
                      <m:den>
                        <m:sSub>
                          <m:sSubPr>
                            <m:ctrlPr>
                              <a:rPr lang="zh-TW" altLang="zh-TW" sz="2800" b="1" i="1">
                                <a:solidFill>
                                  <a:schemeClr val="tx1"/>
                                </a:solidFill>
                                <a:latin typeface="Cambria Math" panose="02040503050406030204" pitchFamily="18" charset="0"/>
                                <a:ea typeface="Cambria Math" panose="02040503050406030204" pitchFamily="18" charset="0"/>
                              </a:rPr>
                            </m:ctrlPr>
                          </m:sSubPr>
                          <m:e>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𝟐</m:t>
                            </m:r>
                          </m:sub>
                        </m:sSub>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m:t>
                        </m:r>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𝟏</m:t>
                        </m:r>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zh-TW" altLang="zh-TW" sz="2800" b="1" i="1">
                                <a:solidFill>
                                  <a:schemeClr val="tx1"/>
                                </a:solidFill>
                                <a:latin typeface="Cambria Math" panose="02040503050406030204" pitchFamily="18" charset="0"/>
                                <a:ea typeface="Cambria Math" panose="02040503050406030204" pitchFamily="18" charset="0"/>
                              </a:rPr>
                            </m:ctrlPr>
                          </m:sSubPr>
                          <m:e>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𝟐</m:t>
                            </m:r>
                          </m:sub>
                        </m:sSub>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m:t>
                        </m:r>
                      </m:den>
                    </m:f>
                  </m:oMath>
                </a14:m>
                <a:r>
                  <a:rPr lang="en-US" altLang="zh-TW" sz="2800" b="1" dirty="0">
                    <a:solidFill>
                      <a:schemeClr val="tx1"/>
                    </a:solidFill>
                    <a:latin typeface="微軟正黑體" panose="020B0604030504040204" pitchFamily="34" charset="-120"/>
                    <a:cs typeface="Times New Roman" panose="02020603050405020304" pitchFamily="18" charset="0"/>
                  </a:rPr>
                  <a:t>= </a:t>
                </a:r>
                <a14:m>
                  <m:oMath xmlns:m="http://schemas.openxmlformats.org/officeDocument/2006/math">
                    <m:f>
                      <m:fPr>
                        <m:ctrlPr>
                          <a:rPr lang="zh-TW" altLang="zh-TW" sz="2800" b="1" i="1">
                            <a:solidFill>
                              <a:schemeClr val="tx1"/>
                            </a:solidFill>
                            <a:latin typeface="Cambria Math" panose="02040503050406030204" pitchFamily="18" charset="0"/>
                            <a:ea typeface="Cambria Math" panose="02040503050406030204" pitchFamily="18" charset="0"/>
                          </a:rPr>
                        </m:ctrlPr>
                      </m:fPr>
                      <m:num>
                        <m:sSub>
                          <m:sSubPr>
                            <m:ctrlPr>
                              <a:rPr lang="zh-TW" altLang="zh-TW" sz="2800" b="1" i="1">
                                <a:solidFill>
                                  <a:schemeClr val="tx1"/>
                                </a:solidFill>
                                <a:latin typeface="Cambria Math" panose="02040503050406030204" pitchFamily="18" charset="0"/>
                                <a:ea typeface="Cambria Math" panose="02040503050406030204" pitchFamily="18" charset="0"/>
                              </a:rPr>
                            </m:ctrlPr>
                          </m:sSubPr>
                          <m:e>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𝟏𝟏</m:t>
                            </m:r>
                          </m:sub>
                        </m:sSub>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zh-TW" altLang="zh-TW" sz="2800" b="1" i="1">
                                <a:solidFill>
                                  <a:schemeClr val="tx1"/>
                                </a:solidFill>
                                <a:latin typeface="Cambria Math" panose="02040503050406030204" pitchFamily="18" charset="0"/>
                                <a:ea typeface="Cambria Math" panose="02040503050406030204" pitchFamily="18" charset="0"/>
                              </a:rPr>
                            </m:ctrlPr>
                          </m:sSubPr>
                          <m:e>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𝟏𝟐</m:t>
                            </m:r>
                          </m:sub>
                        </m:sSub>
                      </m:num>
                      <m:den>
                        <m:sSub>
                          <m:sSubPr>
                            <m:ctrlPr>
                              <a:rPr lang="zh-TW" altLang="zh-TW" sz="2800" b="1" i="1">
                                <a:solidFill>
                                  <a:schemeClr val="tx1"/>
                                </a:solidFill>
                                <a:latin typeface="Cambria Math" panose="02040503050406030204" pitchFamily="18" charset="0"/>
                                <a:ea typeface="Cambria Math" panose="02040503050406030204" pitchFamily="18" charset="0"/>
                              </a:rPr>
                            </m:ctrlPr>
                          </m:sSubPr>
                          <m:e>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𝟐𝟏</m:t>
                            </m:r>
                          </m:sub>
                        </m:sSub>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zh-TW" altLang="zh-TW" sz="2800" b="1" i="1">
                                <a:solidFill>
                                  <a:schemeClr val="tx1"/>
                                </a:solidFill>
                                <a:latin typeface="Cambria Math" panose="02040503050406030204" pitchFamily="18" charset="0"/>
                                <a:ea typeface="Cambria Math" panose="02040503050406030204" pitchFamily="18" charset="0"/>
                              </a:rPr>
                            </m:ctrlPr>
                          </m:sSubPr>
                          <m:e>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𝟐𝟐</m:t>
                            </m:r>
                          </m:sub>
                        </m:sSub>
                      </m:den>
                    </m:f>
                  </m:oMath>
                </a14:m>
                <a:r>
                  <a:rPr lang="en-US" altLang="zh-TW" sz="2800" b="1" dirty="0">
                    <a:solidFill>
                      <a:schemeClr val="tx1"/>
                    </a:solidFill>
                    <a:latin typeface="微軟正黑體" panose="020B0604030504040204" pitchFamily="34" charset="-120"/>
                    <a:cs typeface="Times New Roman" panose="02020603050405020304" pitchFamily="18" charset="0"/>
                  </a:rPr>
                  <a:t>= </a:t>
                </a:r>
                <a14:m>
                  <m:oMath xmlns:m="http://schemas.openxmlformats.org/officeDocument/2006/math">
                    <m:f>
                      <m:fPr>
                        <m:ctrlPr>
                          <a:rPr lang="zh-TW" altLang="zh-TW" sz="2800" b="1" i="1">
                            <a:solidFill>
                              <a:schemeClr val="tx1"/>
                            </a:solidFill>
                            <a:latin typeface="Cambria Math" panose="02040503050406030204" pitchFamily="18" charset="0"/>
                            <a:ea typeface="Cambria Math" panose="02040503050406030204" pitchFamily="18" charset="0"/>
                          </a:rPr>
                        </m:ctrlPr>
                      </m:fPr>
                      <m:num>
                        <m:sSub>
                          <m:sSubPr>
                            <m:ctrlPr>
                              <a:rPr lang="zh-TW" altLang="zh-TW" sz="2800" b="1" i="1">
                                <a:solidFill>
                                  <a:schemeClr val="tx1"/>
                                </a:solidFill>
                                <a:latin typeface="Cambria Math" panose="02040503050406030204" pitchFamily="18" charset="0"/>
                                <a:ea typeface="Cambria Math" panose="02040503050406030204" pitchFamily="18" charset="0"/>
                              </a:rPr>
                            </m:ctrlPr>
                          </m:sSubPr>
                          <m:e>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𝟏𝟏</m:t>
                            </m:r>
                          </m:sub>
                        </m:sSub>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 </m:t>
                        </m:r>
                        <m:sSub>
                          <m:sSubPr>
                            <m:ctrlPr>
                              <a:rPr lang="zh-TW" altLang="zh-TW" sz="2800" b="1" i="1">
                                <a:solidFill>
                                  <a:schemeClr val="tx1"/>
                                </a:solidFill>
                                <a:latin typeface="Cambria Math" panose="02040503050406030204" pitchFamily="18" charset="0"/>
                                <a:ea typeface="Cambria Math" panose="02040503050406030204" pitchFamily="18" charset="0"/>
                              </a:rPr>
                            </m:ctrlPr>
                          </m:sSubPr>
                          <m:e>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𝟐𝟐</m:t>
                            </m:r>
                          </m:sub>
                        </m:sSub>
                      </m:num>
                      <m:den>
                        <m:sSub>
                          <m:sSubPr>
                            <m:ctrlPr>
                              <a:rPr lang="zh-TW" altLang="zh-TW" sz="2800" b="1" i="1">
                                <a:solidFill>
                                  <a:schemeClr val="tx1"/>
                                </a:solidFill>
                                <a:latin typeface="Cambria Math" panose="02040503050406030204" pitchFamily="18" charset="0"/>
                                <a:ea typeface="Cambria Math" panose="02040503050406030204" pitchFamily="18" charset="0"/>
                              </a:rPr>
                            </m:ctrlPr>
                          </m:sSubPr>
                          <m:e>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𝟏𝟐</m:t>
                            </m:r>
                          </m:sub>
                        </m:sSub>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 </m:t>
                        </m:r>
                        <m:sSub>
                          <m:sSubPr>
                            <m:ctrlPr>
                              <a:rPr lang="zh-TW" altLang="zh-TW" sz="2800" b="1" i="1">
                                <a:solidFill>
                                  <a:schemeClr val="tx1"/>
                                </a:solidFill>
                                <a:latin typeface="Cambria Math" panose="02040503050406030204" pitchFamily="18" charset="0"/>
                                <a:ea typeface="Cambria Math" panose="02040503050406030204" pitchFamily="18" charset="0"/>
                              </a:rPr>
                            </m:ctrlPr>
                          </m:sSubPr>
                          <m:e>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800" b="1">
                                <a:solidFill>
                                  <a:schemeClr val="tx1"/>
                                </a:solidFill>
                                <a:latin typeface="Cambria Math" panose="02040503050406030204" pitchFamily="18" charset="0"/>
                                <a:ea typeface="SimSun" panose="02010600030101010101" pitchFamily="2" charset="-122"/>
                                <a:cs typeface="Times New Roman" panose="02020603050405020304" pitchFamily="18" charset="0"/>
                              </a:rPr>
                              <m:t>𝟐𝟏</m:t>
                            </m:r>
                          </m:sub>
                        </m:sSub>
                      </m:den>
                    </m:f>
                  </m:oMath>
                </a14:m>
                <a:endParaRPr lang="en-US" altLang="zh-TW" b="1" dirty="0" smtClean="0">
                  <a:solidFill>
                    <a:schemeClr val="tx1"/>
                  </a:solidFill>
                  <a:latin typeface="微軟正黑體" panose="020B0604030504040204" pitchFamily="34" charset="-120"/>
                  <a:ea typeface="微軟正黑體" panose="020B0604030504040204" pitchFamily="34" charset="-120"/>
                </a:endParaRPr>
              </a:p>
              <a:p>
                <a:pPr algn="just"/>
                <a:r>
                  <a:rPr lang="zh-TW" altLang="en-US" sz="2800" b="1" kern="100" dirty="0" smtClean="0">
                    <a:latin typeface="微軟正黑體" panose="020B0604030504040204" pitchFamily="34" charset="-120"/>
                    <a:cs typeface="Times New Roman" panose="02020603050405020304" pitchFamily="18" charset="0"/>
                  </a:rPr>
                  <a:t>樣</a:t>
                </a:r>
                <a:r>
                  <a:rPr lang="zh-TW" altLang="en-US" sz="2800" b="1" kern="100" dirty="0">
                    <a:latin typeface="微軟正黑體" panose="020B0604030504040204" pitchFamily="34" charset="-120"/>
                    <a:cs typeface="Times New Roman" panose="02020603050405020304" pitchFamily="18" charset="0"/>
                  </a:rPr>
                  <a:t>本</a:t>
                </a:r>
                <a:r>
                  <a:rPr lang="zh-CN"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勝算</a:t>
                </a:r>
                <a:r>
                  <a:rPr lang="zh-CN" altLang="zh-TW" sz="2800" b="1" kern="100" dirty="0">
                    <a:latin typeface="微軟正黑體" panose="020B0604030504040204" pitchFamily="34" charset="-120"/>
                    <a:ea typeface="微軟正黑體" panose="020B0604030504040204" pitchFamily="34" charset="-120"/>
                    <a:cs typeface="Times New Roman" panose="02020603050405020304" pitchFamily="18" charset="0"/>
                  </a:rPr>
                  <a:t>比</a:t>
                </a:r>
                <a:r>
                  <a:rPr lang="zh-TW" altLang="en-US" sz="2800" b="1" kern="100" dirty="0">
                    <a:latin typeface="微軟正黑體" panose="020B0604030504040204" pitchFamily="34" charset="-120"/>
                    <a:cs typeface="Times New Roman" panose="02020603050405020304" pitchFamily="18" charset="0"/>
                  </a:rPr>
                  <a:t> </a:t>
                </a:r>
                <a14:m>
                  <m:oMath xmlns:m="http://schemas.openxmlformats.org/officeDocument/2006/math">
                    <m:acc>
                      <m:accPr>
                        <m:chr m:val="̂"/>
                        <m:ctrlPr>
                          <a:rPr lang="zh-TW" altLang="zh-TW" sz="2800" b="1" i="1">
                            <a:latin typeface="Cambria Math" panose="02040503050406030204" pitchFamily="18" charset="0"/>
                            <a:ea typeface="Cambria Math" panose="02040503050406030204" pitchFamily="18" charset="0"/>
                          </a:rPr>
                        </m:ctrlPr>
                      </m:acc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𝛉</m:t>
                        </m:r>
                      </m:e>
                    </m:acc>
                  </m:oMath>
                </a14:m>
                <a:r>
                  <a:rPr lang="en-US" altLang="zh-TW" sz="2800" b="1" dirty="0">
                    <a:effectLst/>
                    <a:latin typeface="Calibri" panose="020F0502020204030204" pitchFamily="34" charset="0"/>
                    <a:ea typeface="SimSun" panose="02010600030101010101" pitchFamily="2" charset="-122"/>
                    <a:cs typeface="Times New Roman" panose="02020603050405020304" pitchFamily="18" charset="0"/>
                  </a:rPr>
                  <a:t>=</a:t>
                </a:r>
                <a14:m>
                  <m:oMath xmlns:m="http://schemas.openxmlformats.org/officeDocument/2006/math">
                    <m:f>
                      <m:fPr>
                        <m:ctrlPr>
                          <a:rPr lang="zh-TW" altLang="zh-TW" sz="2800" b="1" i="1">
                            <a:effectLst/>
                            <a:latin typeface="Cambria Math" panose="02040503050406030204" pitchFamily="18" charset="0"/>
                            <a:ea typeface="Cambria Math" panose="02040503050406030204" pitchFamily="18" charset="0"/>
                          </a:rPr>
                        </m:ctrlPr>
                      </m:fPr>
                      <m:num>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m:t>
                            </m:r>
                          </m:sub>
                        </m:s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m:t>
                        </m:r>
                        <m:d>
                          <m:dPr>
                            <m:ctrlPr>
                              <a:rPr lang="zh-TW" altLang="zh-TW" sz="2800" b="1" i="1">
                                <a:effectLst/>
                                <a:latin typeface="Cambria Math" panose="02040503050406030204" pitchFamily="18" charset="0"/>
                                <a:ea typeface="Cambria Math" panose="02040503050406030204" pitchFamily="18" charset="0"/>
                              </a:rPr>
                            </m:ctrlPr>
                          </m:d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m:t>
                            </m:r>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m:t>
                                </m:r>
                              </m:sub>
                            </m:sSub>
                          </m:e>
                        </m:d>
                      </m:num>
                      <m:den>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𝟐</m:t>
                            </m:r>
                          </m:sub>
                        </m:s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m:t>
                        </m:r>
                        <m:d>
                          <m:dPr>
                            <m:ctrlPr>
                              <a:rPr lang="zh-TW" altLang="zh-TW" sz="2800" b="1" i="1">
                                <a:effectLst/>
                                <a:latin typeface="Cambria Math" panose="02040503050406030204" pitchFamily="18" charset="0"/>
                                <a:ea typeface="Cambria Math" panose="02040503050406030204" pitchFamily="18" charset="0"/>
                              </a:rPr>
                            </m:ctrlPr>
                          </m:d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m:t>
                            </m:r>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𝟐</m:t>
                                </m:r>
                              </m:sub>
                            </m:sSub>
                          </m:e>
                        </m:d>
                      </m:den>
                    </m:f>
                  </m:oMath>
                </a14:m>
                <a:r>
                  <a:rPr lang="en-US" altLang="zh-TW" sz="2800" b="1" dirty="0">
                    <a:effectLst/>
                    <a:latin typeface="Calibri" panose="020F0502020204030204" pitchFamily="34" charset="0"/>
                    <a:ea typeface="SimSun" panose="02010600030101010101" pitchFamily="2" charset="-122"/>
                    <a:cs typeface="Times New Roman" panose="02020603050405020304" pitchFamily="18" charset="0"/>
                  </a:rPr>
                  <a:t> = </a:t>
                </a:r>
                <a14:m>
                  <m:oMath xmlns:m="http://schemas.openxmlformats.org/officeDocument/2006/math">
                    <m:f>
                      <m:fPr>
                        <m:ctrlPr>
                          <a:rPr lang="zh-TW" altLang="zh-TW" sz="2800" b="1" i="1">
                            <a:effectLst/>
                            <a:latin typeface="Cambria Math" panose="02040503050406030204" pitchFamily="18" charset="0"/>
                            <a:ea typeface="Cambria Math" panose="02040503050406030204" pitchFamily="18" charset="0"/>
                          </a:rPr>
                        </m:ctrlPr>
                      </m:fPr>
                      <m:num>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𝟏𝟏</m:t>
                            </m:r>
                          </m:sub>
                        </m:s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𝟏𝟐</m:t>
                            </m:r>
                          </m:sub>
                        </m:sSub>
                      </m:num>
                      <m:den>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𝟐𝟏</m:t>
                            </m:r>
                          </m:sub>
                        </m:s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𝟐𝟐</m:t>
                            </m:r>
                          </m:sub>
                        </m:sSub>
                      </m:den>
                    </m:f>
                  </m:oMath>
                </a14:m>
                <a:r>
                  <a:rPr lang="en-US" altLang="zh-TW" sz="2800" b="1" dirty="0">
                    <a:effectLst/>
                    <a:latin typeface="Calibri" panose="020F0502020204030204" pitchFamily="34" charset="0"/>
                    <a:ea typeface="SimSun" panose="02010600030101010101" pitchFamily="2" charset="-122"/>
                    <a:cs typeface="Times New Roman" panose="02020603050405020304" pitchFamily="18" charset="0"/>
                  </a:rPr>
                  <a:t> = </a:t>
                </a:r>
                <a14:m>
                  <m:oMath xmlns:m="http://schemas.openxmlformats.org/officeDocument/2006/math">
                    <m:f>
                      <m:fPr>
                        <m:ctrlPr>
                          <a:rPr lang="zh-TW" altLang="zh-TW" sz="2800" b="1" i="1">
                            <a:effectLst/>
                            <a:latin typeface="Cambria Math" panose="02040503050406030204" pitchFamily="18" charset="0"/>
                            <a:ea typeface="Cambria Math" panose="02040503050406030204" pitchFamily="18" charset="0"/>
                          </a:rPr>
                        </m:ctrlPr>
                      </m:fPr>
                      <m:num>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𝟏𝟏</m:t>
                            </m:r>
                          </m:sub>
                        </m:sSub>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i="1" smtClean="0">
                                <a:latin typeface="Cambria Math" panose="02040503050406030204" pitchFamily="18" charset="0"/>
                                <a:ea typeface="SimSun" panose="02010600030101010101" pitchFamily="2" charset="-122"/>
                                <a:cs typeface="Times New Roman" panose="02020603050405020304" pitchFamily="18" charset="0"/>
                              </a:rPr>
                              <m:t>2</m:t>
                            </m:r>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𝟐</m:t>
                            </m:r>
                          </m:sub>
                        </m:sSub>
                      </m:num>
                      <m:den>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𝟐𝟏</m:t>
                            </m:r>
                          </m:sub>
                        </m:sSub>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𝟏𝟐</m:t>
                            </m:r>
                          </m:sub>
                        </m:sSub>
                      </m:den>
                    </m:f>
                  </m:oMath>
                </a14:m>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963"/>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FC0E694E-7E5C-4C16-BC06-A8A0688A6A11}" type="slidenum">
              <a:rPr lang="zh-TW" altLang="en-US" smtClean="0"/>
              <a:t>18</a:t>
            </a:fld>
            <a:endParaRPr lang="zh-TW" altLang="en-US"/>
          </a:p>
        </p:txBody>
      </p:sp>
    </p:spTree>
    <p:extLst>
      <p:ext uri="{BB962C8B-B14F-4D97-AF65-F5344CB8AC3E}">
        <p14:creationId xmlns:p14="http://schemas.microsoft.com/office/powerpoint/2010/main" val="1039825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rgbClr val="00B050"/>
                </a:solidFill>
                <a:latin typeface="微軟正黑體" panose="020B0604030504040204" pitchFamily="34" charset="-120"/>
              </a:rPr>
              <a:t>勝算比範例</a:t>
            </a:r>
            <a:endParaRPr lang="zh-TW" altLang="en-US" dirty="0"/>
          </a:p>
        </p:txBody>
      </p:sp>
      <p:sp>
        <p:nvSpPr>
          <p:cNvPr id="4" name="投影片編號版面配置區 3"/>
          <p:cNvSpPr>
            <a:spLocks noGrp="1"/>
          </p:cNvSpPr>
          <p:nvPr>
            <p:ph type="sldNum" sz="quarter" idx="12"/>
          </p:nvPr>
        </p:nvSpPr>
        <p:spPr/>
        <p:txBody>
          <a:bodyPr/>
          <a:lstStyle/>
          <a:p>
            <a:fld id="{FC0E694E-7E5C-4C16-BC06-A8A0688A6A11}" type="slidenum">
              <a:rPr lang="zh-TW" altLang="en-US" smtClean="0"/>
              <a:t>19</a:t>
            </a:fld>
            <a:endParaRPr lang="zh-TW" altLang="en-US"/>
          </a:p>
        </p:txBody>
      </p:sp>
      <mc:AlternateContent xmlns:mc="http://schemas.openxmlformats.org/markup-compatibility/2006">
        <mc:Choice xmlns:a14="http://schemas.microsoft.com/office/drawing/2010/main" Requires="a14">
          <p:sp>
            <p:nvSpPr>
              <p:cNvPr id="6" name="內容版面配置區 5"/>
              <p:cNvSpPr>
                <a:spLocks noGrp="1"/>
              </p:cNvSpPr>
              <p:nvPr>
                <p:ph idx="1"/>
              </p:nvPr>
            </p:nvSpPr>
            <p:spPr>
              <a:xfrm>
                <a:off x="457200" y="1600200"/>
                <a:ext cx="8229600" cy="4709120"/>
              </a:xfrm>
            </p:spPr>
            <p:txBody>
              <a:bodyPr>
                <a:normAutofit lnSpcReduction="10000"/>
              </a:bodyPr>
              <a:lstStyle/>
              <a:p>
                <a:pPr>
                  <a:lnSpc>
                    <a:spcPct val="110000"/>
                  </a:lnSpc>
                  <a:spcBef>
                    <a:spcPts val="0"/>
                  </a:spcBef>
                </a:pPr>
                <a:endParaRPr lang="en-US" altLang="zh-TW" sz="2800" b="1" dirty="0" smtClean="0"/>
              </a:p>
              <a:p>
                <a:pPr>
                  <a:lnSpc>
                    <a:spcPct val="110000"/>
                  </a:lnSpc>
                  <a:spcBef>
                    <a:spcPts val="0"/>
                  </a:spcBef>
                </a:pPr>
                <a:endParaRPr lang="en-US" altLang="zh-TW" sz="2800" b="1" dirty="0"/>
              </a:p>
              <a:p>
                <a:pPr>
                  <a:lnSpc>
                    <a:spcPct val="110000"/>
                  </a:lnSpc>
                  <a:spcBef>
                    <a:spcPts val="0"/>
                  </a:spcBef>
                </a:pPr>
                <a:endParaRPr lang="en-US" altLang="zh-TW" sz="2800" b="1" dirty="0" smtClean="0"/>
              </a:p>
              <a:p>
                <a:pPr marL="0" indent="0">
                  <a:lnSpc>
                    <a:spcPct val="110000"/>
                  </a:lnSpc>
                  <a:spcBef>
                    <a:spcPts val="0"/>
                  </a:spcBef>
                  <a:buNone/>
                </a:pPr>
                <a:endParaRPr lang="en-US" altLang="zh-TW" sz="2800" b="1" dirty="0"/>
              </a:p>
              <a:p>
                <a:pPr indent="76200">
                  <a:lnSpc>
                    <a:spcPct val="110000"/>
                  </a:lnSpc>
                  <a:spcBef>
                    <a:spcPts val="0"/>
                  </a:spcBef>
                </a:pPr>
                <a:endParaRPr lang="en-US" altLang="zh-TW" sz="2800" kern="1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lnSpc>
                    <a:spcPct val="110000"/>
                  </a:lnSpc>
                  <a:spcBef>
                    <a:spcPts val="0"/>
                  </a:spcBef>
                </a:pPr>
                <a14:m>
                  <m:oMath xmlns:m="http://schemas.openxmlformats.org/officeDocument/2006/math">
                    <m:acc>
                      <m:accPr>
                        <m:chr m:val="̂"/>
                        <m:ctrlPr>
                          <a:rPr lang="zh-TW" altLang="zh-TW" sz="2800" i="1" kern="100">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TW" sz="2800" i="1" kern="100">
                            <a:latin typeface="Cambria Math" panose="02040503050406030204" pitchFamily="18" charset="0"/>
                            <a:ea typeface="SimSun" panose="02010600030101010101" pitchFamily="2" charset="-122"/>
                            <a:cs typeface="Times New Roman" panose="02020603050405020304" pitchFamily="18" charset="0"/>
                          </a:rPr>
                          <m:t>𝜃</m:t>
                        </m:r>
                      </m:e>
                    </m:acc>
                  </m:oMath>
                </a14:m>
                <a:r>
                  <a:rPr lang="en-US" altLang="zh-TW" sz="2800" b="1" dirty="0">
                    <a:latin typeface="Calibri" panose="020F0502020204030204" pitchFamily="34" charset="0"/>
                    <a:ea typeface="SimSun" panose="02010600030101010101" pitchFamily="2" charset="-122"/>
                    <a:cs typeface="Times New Roman" panose="02020603050405020304" pitchFamily="18" charset="0"/>
                  </a:rPr>
                  <a:t>= </a:t>
                </a:r>
                <a14:m>
                  <m:oMath xmlns:m="http://schemas.openxmlformats.org/officeDocument/2006/math">
                    <m:f>
                      <m:fPr>
                        <m:ctrlPr>
                          <a:rPr lang="zh-TW" altLang="zh-TW" sz="2800" b="1" i="1">
                            <a:latin typeface="Cambria Math" panose="02040503050406030204" pitchFamily="18" charset="0"/>
                            <a:ea typeface="Cambria Math" panose="02040503050406030204" pitchFamily="18" charset="0"/>
                          </a:rPr>
                        </m:ctrlPr>
                      </m:fPr>
                      <m:num>
                        <m:sSub>
                          <m:sSubPr>
                            <m:ctrlPr>
                              <a:rPr lang="zh-TW" altLang="zh-TW" sz="2800" b="1" i="1">
                                <a:latin typeface="Cambria Math" panose="02040503050406030204" pitchFamily="18" charset="0"/>
                                <a:ea typeface="Cambria Math" panose="02040503050406030204" pitchFamily="18" charset="0"/>
                              </a:rPr>
                            </m:ctrlPr>
                          </m:sSubPr>
                          <m:e>
                            <m:r>
                              <a:rPr lang="en-US" altLang="zh-TW" sz="2800" b="1">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a:latin typeface="Cambria Math" panose="02040503050406030204" pitchFamily="18" charset="0"/>
                                <a:ea typeface="SimSun" panose="02010600030101010101" pitchFamily="2" charset="-122"/>
                                <a:cs typeface="Times New Roman" panose="02020603050405020304" pitchFamily="18" charset="0"/>
                              </a:rPr>
                              <m:t>𝟏𝟏</m:t>
                            </m:r>
                          </m:sub>
                        </m:sSub>
                        <m:sSub>
                          <m:sSubPr>
                            <m:ctrlPr>
                              <a:rPr lang="zh-TW" altLang="zh-TW" sz="2800" b="1" i="1">
                                <a:latin typeface="Cambria Math" panose="02040503050406030204" pitchFamily="18" charset="0"/>
                                <a:ea typeface="Cambria Math" panose="02040503050406030204" pitchFamily="18" charset="0"/>
                              </a:rPr>
                            </m:ctrlPr>
                          </m:sSubPr>
                          <m:e>
                            <m:r>
                              <a:rPr lang="en-US" altLang="zh-TW" sz="2800" b="1">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i="1">
                                <a:latin typeface="Cambria Math" panose="02040503050406030204" pitchFamily="18" charset="0"/>
                                <a:ea typeface="SimSun" panose="02010600030101010101" pitchFamily="2" charset="-122"/>
                                <a:cs typeface="Times New Roman" panose="02020603050405020304" pitchFamily="18" charset="0"/>
                              </a:rPr>
                              <m:t>2</m:t>
                            </m:r>
                            <m:r>
                              <a:rPr lang="en-US" altLang="zh-TW" sz="2800" b="1">
                                <a:latin typeface="Cambria Math" panose="02040503050406030204" pitchFamily="18" charset="0"/>
                                <a:ea typeface="SimSun" panose="02010600030101010101" pitchFamily="2" charset="-122"/>
                                <a:cs typeface="Times New Roman" panose="02020603050405020304" pitchFamily="18" charset="0"/>
                              </a:rPr>
                              <m:t>𝟐</m:t>
                            </m:r>
                          </m:sub>
                        </m:sSub>
                      </m:num>
                      <m:den>
                        <m:sSub>
                          <m:sSubPr>
                            <m:ctrlPr>
                              <a:rPr lang="zh-TW" altLang="zh-TW" sz="2800" b="1" i="1">
                                <a:latin typeface="Cambria Math" panose="02040503050406030204" pitchFamily="18" charset="0"/>
                                <a:ea typeface="Cambria Math" panose="02040503050406030204" pitchFamily="18" charset="0"/>
                              </a:rPr>
                            </m:ctrlPr>
                          </m:sSubPr>
                          <m:e>
                            <m:r>
                              <a:rPr lang="en-US" altLang="zh-TW" sz="2800" b="1">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a:latin typeface="Cambria Math" panose="02040503050406030204" pitchFamily="18" charset="0"/>
                                <a:ea typeface="SimSun" panose="02010600030101010101" pitchFamily="2" charset="-122"/>
                                <a:cs typeface="Times New Roman" panose="02020603050405020304" pitchFamily="18" charset="0"/>
                              </a:rPr>
                              <m:t>𝟐𝟏</m:t>
                            </m:r>
                          </m:sub>
                        </m:sSub>
                        <m:sSub>
                          <m:sSubPr>
                            <m:ctrlPr>
                              <a:rPr lang="zh-TW" altLang="zh-TW" sz="2800" b="1" i="1">
                                <a:latin typeface="Cambria Math" panose="02040503050406030204" pitchFamily="18" charset="0"/>
                                <a:ea typeface="Cambria Math" panose="02040503050406030204" pitchFamily="18" charset="0"/>
                              </a:rPr>
                            </m:ctrlPr>
                          </m:sSubPr>
                          <m:e>
                            <m:r>
                              <a:rPr lang="en-US" altLang="zh-TW" sz="2800" b="1">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a:latin typeface="Cambria Math" panose="02040503050406030204" pitchFamily="18" charset="0"/>
                                <a:ea typeface="SimSun" panose="02010600030101010101" pitchFamily="2" charset="-122"/>
                                <a:cs typeface="Times New Roman" panose="02020603050405020304" pitchFamily="18" charset="0"/>
                              </a:rPr>
                              <m:t>𝟏𝟐</m:t>
                            </m:r>
                          </m:sub>
                        </m:sSub>
                      </m:den>
                    </m:f>
                  </m:oMath>
                </a14:m>
                <a:r>
                  <a:rPr lang="en-US" altLang="zh-TW" sz="2800" kern="100" dirty="0">
                    <a:latin typeface="Calibri" panose="020F0502020204030204" pitchFamily="34" charset="0"/>
                    <a:ea typeface="SimSun" panose="02010600030101010101" pitchFamily="2" charset="-122"/>
                    <a:cs typeface="Times New Roman" panose="02020603050405020304" pitchFamily="18" charset="0"/>
                  </a:rPr>
                  <a:t>= </a:t>
                </a:r>
                <a14:m>
                  <m:oMath xmlns:m="http://schemas.openxmlformats.org/officeDocument/2006/math">
                    <m:f>
                      <m:fPr>
                        <m:ctrlPr>
                          <a:rPr lang="zh-TW" altLang="zh-TW" sz="2800" b="1"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TW" sz="2800" b="1" i="1" kern="100">
                            <a:latin typeface="Cambria Math" panose="02040503050406030204" pitchFamily="18" charset="0"/>
                            <a:ea typeface="SimSun" panose="02010600030101010101" pitchFamily="2" charset="-122"/>
                            <a:cs typeface="Times New Roman" panose="02020603050405020304" pitchFamily="18" charset="0"/>
                          </a:rPr>
                          <m:t>𝟏𝟖𝟗</m:t>
                        </m:r>
                        <m:r>
                          <a:rPr lang="en-US" altLang="zh-TW" sz="2800" b="1" kern="100">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kern="100">
                            <a:latin typeface="Cambria Math" panose="02040503050406030204" pitchFamily="18" charset="0"/>
                            <a:ea typeface="SimSun" panose="02010600030101010101" pitchFamily="2" charset="-122"/>
                            <a:cs typeface="Times New Roman" panose="02020603050405020304" pitchFamily="18" charset="0"/>
                          </a:rPr>
                          <m:t>𝟏𝟎𝟗𝟑𝟑</m:t>
                        </m:r>
                      </m:num>
                      <m:den>
                        <m:r>
                          <a:rPr lang="en-US" altLang="zh-TW" sz="2800" b="1" i="1" kern="100">
                            <a:latin typeface="Cambria Math" panose="02040503050406030204" pitchFamily="18" charset="0"/>
                            <a:ea typeface="SimSun" panose="02010600030101010101" pitchFamily="2" charset="-122"/>
                            <a:cs typeface="Times New Roman" panose="02020603050405020304" pitchFamily="18" charset="0"/>
                          </a:rPr>
                          <m:t>𝟏𝟎𝟒</m:t>
                        </m:r>
                        <m:r>
                          <a:rPr lang="en-US" altLang="zh-TW" sz="2800" b="1" kern="100">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kern="100">
                            <a:latin typeface="Cambria Math" panose="02040503050406030204" pitchFamily="18" charset="0"/>
                            <a:ea typeface="SimSun" panose="02010600030101010101" pitchFamily="2" charset="-122"/>
                            <a:cs typeface="Times New Roman" panose="02020603050405020304" pitchFamily="18" charset="0"/>
                          </a:rPr>
                          <m:t>𝟏𝟎𝟖𝟒𝟓</m:t>
                        </m:r>
                      </m:den>
                    </m:f>
                  </m:oMath>
                </a14:m>
                <a:r>
                  <a:rPr lang="en-US" altLang="zh-TW" sz="2800" kern="100" dirty="0">
                    <a:latin typeface="Calibri" panose="020F0502020204030204" pitchFamily="34" charset="0"/>
                    <a:ea typeface="SimSun" panose="02010600030101010101" pitchFamily="2" charset="-122"/>
                    <a:cs typeface="Times New Roman" panose="02020603050405020304" pitchFamily="18" charset="0"/>
                  </a:rPr>
                  <a:t> = </a:t>
                </a:r>
                <a:r>
                  <a:rPr lang="en-US" altLang="zh-TW" sz="2800" kern="100" dirty="0" smtClean="0">
                    <a:latin typeface="Calibri" panose="020F0502020204030204" pitchFamily="34" charset="0"/>
                    <a:ea typeface="SimSun" panose="02010600030101010101" pitchFamily="2" charset="-122"/>
                    <a:cs typeface="Times New Roman" panose="02020603050405020304" pitchFamily="18" charset="0"/>
                  </a:rPr>
                  <a:t>1.832</a:t>
                </a:r>
              </a:p>
              <a:p>
                <a:pPr marL="342900" indent="-342900">
                  <a:lnSpc>
                    <a:spcPct val="110000"/>
                  </a:lnSpc>
                  <a:spcBef>
                    <a:spcPts val="600"/>
                  </a:spcBef>
                </a:pPr>
                <a:r>
                  <a:rPr lang="zh-TW" altLang="en-US" sz="2800" b="1" dirty="0">
                    <a:latin typeface="+mn-ea"/>
                    <a:cs typeface="Times New Roman" panose="02020603050405020304" pitchFamily="18" charset="0"/>
                  </a:rPr>
                  <a:t>服用安慰劑</a:t>
                </a:r>
                <a:r>
                  <a:rPr lang="zh-TW" altLang="en-US" sz="2800" b="1" dirty="0"/>
                  <a:t>得心肌梗塞</a:t>
                </a:r>
                <a:r>
                  <a:rPr lang="zh-TW" altLang="en-US" sz="2800" b="1" dirty="0" smtClean="0"/>
                  <a:t>的</a:t>
                </a:r>
                <a:r>
                  <a:rPr lang="zh-TW" altLang="en-US" sz="2800" b="1" dirty="0"/>
                  <a:t>勝算</a:t>
                </a:r>
                <a:r>
                  <a:rPr lang="zh-TW" altLang="en-US" sz="2800" b="1" dirty="0" smtClean="0">
                    <a:solidFill>
                      <a:srgbClr val="C00000"/>
                    </a:solidFill>
                  </a:rPr>
                  <a:t>是</a:t>
                </a:r>
                <a:r>
                  <a:rPr lang="zh-TW" altLang="en-US" sz="2800" b="1" dirty="0"/>
                  <a:t>服用阿斯匹靈得心肌梗塞</a:t>
                </a:r>
                <a:r>
                  <a:rPr lang="zh-TW" altLang="en-US" sz="2800" b="1" dirty="0" smtClean="0"/>
                  <a:t>的</a:t>
                </a:r>
                <a:r>
                  <a:rPr lang="zh-TW" altLang="en-US" sz="2800" b="1" dirty="0"/>
                  <a:t>勝算</a:t>
                </a:r>
                <a:r>
                  <a:rPr lang="zh-TW" altLang="en-US" sz="2800" b="1" dirty="0" smtClean="0">
                    <a:solidFill>
                      <a:srgbClr val="C00000"/>
                    </a:solidFill>
                  </a:rPr>
                  <a:t>的</a:t>
                </a:r>
                <a:r>
                  <a:rPr lang="en-US" altLang="zh-TW" sz="2800" b="1" dirty="0" smtClean="0">
                    <a:solidFill>
                      <a:srgbClr val="C00000"/>
                    </a:solidFill>
                  </a:rPr>
                  <a:t>1.832</a:t>
                </a:r>
                <a:r>
                  <a:rPr lang="zh-TW" altLang="en-US" sz="2800" b="1" dirty="0">
                    <a:solidFill>
                      <a:srgbClr val="C00000"/>
                    </a:solidFill>
                  </a:rPr>
                  <a:t>倍</a:t>
                </a:r>
                <a:endParaRPr lang="en-US" altLang="zh-TW" sz="2800" b="1" dirty="0">
                  <a:solidFill>
                    <a:srgbClr val="C00000"/>
                  </a:solidFill>
                </a:endParaRPr>
              </a:p>
              <a:p>
                <a:pPr marL="342900" indent="-342900">
                  <a:lnSpc>
                    <a:spcPct val="110000"/>
                  </a:lnSpc>
                  <a:spcBef>
                    <a:spcPts val="0"/>
                  </a:spcBef>
                </a:pPr>
                <a:r>
                  <a:rPr lang="zh-TW" altLang="en-US" sz="2800" b="1" dirty="0">
                    <a:latin typeface="+mn-ea"/>
                    <a:cs typeface="Times New Roman" panose="02020603050405020304" pitchFamily="18" charset="0"/>
                  </a:rPr>
                  <a:t>服用安慰劑</a:t>
                </a:r>
                <a:r>
                  <a:rPr lang="zh-TW" altLang="en-US" sz="2800" b="1" dirty="0"/>
                  <a:t>得心肌梗塞</a:t>
                </a:r>
                <a:r>
                  <a:rPr lang="zh-TW" altLang="en-US" sz="2800" b="1" dirty="0" smtClean="0"/>
                  <a:t>的</a:t>
                </a:r>
                <a:r>
                  <a:rPr lang="zh-TW" altLang="en-US" sz="2800" b="1" dirty="0"/>
                  <a:t>勝算</a:t>
                </a:r>
                <a:r>
                  <a:rPr lang="zh-TW" altLang="en-US" sz="2800" b="1" dirty="0" smtClean="0">
                    <a:solidFill>
                      <a:srgbClr val="C00000"/>
                    </a:solidFill>
                  </a:rPr>
                  <a:t>比</a:t>
                </a:r>
                <a:r>
                  <a:rPr lang="zh-TW" altLang="en-US" sz="2800" b="1" dirty="0"/>
                  <a:t>服用阿斯匹靈得心肌梗塞</a:t>
                </a:r>
                <a:r>
                  <a:rPr lang="zh-TW" altLang="en-US" sz="2800" b="1" dirty="0" smtClean="0"/>
                  <a:t>的</a:t>
                </a:r>
                <a:r>
                  <a:rPr lang="zh-TW" altLang="en-US" sz="2800" b="1" dirty="0"/>
                  <a:t>勝算</a:t>
                </a:r>
                <a:r>
                  <a:rPr lang="zh-TW" altLang="en-US" sz="2800" b="1" dirty="0" smtClean="0">
                    <a:solidFill>
                      <a:srgbClr val="C00000"/>
                    </a:solidFill>
                  </a:rPr>
                  <a:t>高</a:t>
                </a:r>
                <a:r>
                  <a:rPr lang="en-US" altLang="zh-TW" sz="2800" b="1" dirty="0" smtClean="0">
                    <a:solidFill>
                      <a:srgbClr val="C00000"/>
                    </a:solidFill>
                  </a:rPr>
                  <a:t>83.2%</a:t>
                </a:r>
                <a:endParaRPr lang="en-US" altLang="zh-TW" sz="2800" b="1" dirty="0">
                  <a:solidFill>
                    <a:srgbClr val="C00000"/>
                  </a:solidFill>
                </a:endParaRPr>
              </a:p>
              <a:p>
                <a:pPr marL="342900" indent="-342900"/>
                <a:endParaRPr lang="en-US" altLang="zh-TW" sz="2800" kern="100" dirty="0">
                  <a:latin typeface="Calibri" panose="020F0502020204030204" pitchFamily="34" charset="0"/>
                  <a:ea typeface="SimSun" panose="02010600030101010101" pitchFamily="2" charset="-122"/>
                  <a:cs typeface="Times New Roman" panose="02020603050405020304" pitchFamily="18" charset="0"/>
                </a:endParaRPr>
              </a:p>
              <a:p>
                <a:pPr marL="342900" indent="-342900"/>
                <a:endParaRPr lang="en-US" altLang="zh-TW" sz="2800" b="1" dirty="0">
                  <a:solidFill>
                    <a:srgbClr val="C00000"/>
                  </a:solidFill>
                </a:endParaRPr>
              </a:p>
            </p:txBody>
          </p:sp>
        </mc:Choice>
        <mc:Fallback>
          <p:sp>
            <p:nvSpPr>
              <p:cNvPr id="6" name="內容版面配置區 5"/>
              <p:cNvSpPr>
                <a:spLocks noGrp="1" noRot="1" noChangeAspect="1" noMove="1" noResize="1" noEditPoints="1" noAdjustHandles="1" noChangeArrowheads="1" noChangeShapeType="1" noTextEdit="1"/>
              </p:cNvSpPr>
              <p:nvPr>
                <p:ph idx="1"/>
              </p:nvPr>
            </p:nvSpPr>
            <p:spPr>
              <a:xfrm>
                <a:off x="457200" y="1600200"/>
                <a:ext cx="8229600" cy="4709120"/>
              </a:xfrm>
              <a:blipFill rotWithShape="0">
                <a:blip r:embed="rId3"/>
                <a:stretch>
                  <a:fillRect l="-963" b="-194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7" name="內容版面配置區 4"/>
              <p:cNvGraphicFramePr>
                <a:graphicFrameLocks/>
              </p:cNvGraphicFramePr>
              <p:nvPr>
                <p:extLst>
                  <p:ext uri="{D42A27DB-BD31-4B8C-83A1-F6EECF244321}">
                    <p14:modId xmlns:p14="http://schemas.microsoft.com/office/powerpoint/2010/main" val="557835750"/>
                  </p:ext>
                </p:extLst>
              </p:nvPr>
            </p:nvGraphicFramePr>
            <p:xfrm>
              <a:off x="611560" y="1556792"/>
              <a:ext cx="7272808" cy="1791816"/>
            </p:xfrm>
            <a:graphic>
              <a:graphicData uri="http://schemas.openxmlformats.org/drawingml/2006/table">
                <a:tbl>
                  <a:tblPr>
                    <a:tableStyleId>{616DA210-FB5B-4158-B5E0-FEB733F419BA}</a:tableStyleId>
                  </a:tblPr>
                  <a:tblGrid>
                    <a:gridCol w="2156212"/>
                    <a:gridCol w="1732548"/>
                    <a:gridCol w="1692024"/>
                    <a:gridCol w="1692024"/>
                  </a:tblGrid>
                  <a:tr h="420369">
                    <a:tc>
                      <a:txBody>
                        <a:bodyPr/>
                        <a:lstStyle/>
                        <a:p>
                          <a:pPr algn="ctr">
                            <a:lnSpc>
                              <a:spcPts val="1800"/>
                            </a:lnSpc>
                            <a:spcAft>
                              <a:spcPts val="0"/>
                            </a:spcAft>
                          </a:pPr>
                          <a:endParaRPr lang="zh-TW" sz="2400" b="1" dirty="0">
                            <a:effectLst/>
                            <a:latin typeface="+mn-ea"/>
                            <a:ea typeface="+mn-ea"/>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spcAft>
                              <a:spcPts val="0"/>
                            </a:spcAft>
                          </a:pPr>
                          <a:r>
                            <a:rPr lang="zh-TW" altLang="en-US" sz="2400" b="1" kern="1200" dirty="0" smtClean="0">
                              <a:effectLst/>
                              <a:latin typeface="+mn-ea"/>
                              <a:ea typeface="+mn-ea"/>
                              <a:cs typeface="+mn-cs"/>
                            </a:rPr>
                            <a:t>心肌梗塞</a:t>
                          </a:r>
                          <a:r>
                            <a:rPr lang="en-US" altLang="zh-TW" sz="2400" b="1" kern="1200" dirty="0" smtClean="0">
                              <a:effectLst/>
                              <a:latin typeface="+mn-ea"/>
                              <a:ea typeface="+mn-ea"/>
                              <a:cs typeface="+mn-cs"/>
                            </a:rPr>
                            <a:t>(MI)</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zh-TW" altLang="en-US"/>
                        </a:p>
                      </a:txBody>
                      <a:tcPr/>
                    </a:tc>
                    <a:tc>
                      <a:txBody>
                        <a:bodyPr/>
                        <a:lstStyle/>
                        <a:p>
                          <a:pPr algn="ctr">
                            <a:spcAft>
                              <a:spcPts val="0"/>
                            </a:spcAft>
                          </a:pP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97243">
                    <a:tc>
                      <a:txBody>
                        <a:bodyPr/>
                        <a:lstStyle/>
                        <a:p>
                          <a:pPr algn="ctr">
                            <a:lnSpc>
                              <a:spcPct val="100000"/>
                            </a:lnSpc>
                            <a:spcAft>
                              <a:spcPts val="0"/>
                            </a:spcAft>
                          </a:pPr>
                          <a:r>
                            <a:rPr lang="zh-TW" altLang="en-US" sz="2400" b="1" kern="100" dirty="0" smtClean="0">
                              <a:effectLst/>
                              <a:latin typeface="+mn-ea"/>
                              <a:ea typeface="+mn-ea"/>
                              <a:cs typeface="Times New Roman" panose="02020603050405020304" pitchFamily="18" charset="0"/>
                            </a:rPr>
                            <a:t>組別</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Yes</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No</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Total</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r h="387102">
                    <a:tc>
                      <a:txBody>
                        <a:bodyPr/>
                        <a:lstStyle/>
                        <a:p>
                          <a:pPr algn="ctr">
                            <a:lnSpc>
                              <a:spcPct val="100000"/>
                            </a:lnSpc>
                            <a:spcAft>
                              <a:spcPts val="0"/>
                            </a:spcAft>
                          </a:pPr>
                          <a:r>
                            <a:rPr lang="zh-TW" altLang="en-US" sz="2400" b="1" dirty="0" smtClean="0">
                              <a:effectLst/>
                              <a:latin typeface="+mn-ea"/>
                              <a:ea typeface="+mn-ea"/>
                            </a:rPr>
                            <a:t>安慰劑</a:t>
                          </a:r>
                          <a:endParaRPr lang="zh-TW" sz="2400" b="1" dirty="0">
                            <a:effectLst/>
                            <a:latin typeface="+mn-ea"/>
                            <a:ea typeface="+mn-ea"/>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14:m>
                            <m:oMath xmlns:m="http://schemas.openxmlformats.org/officeDocument/2006/math">
                              <m:sSub>
                                <m:sSubPr>
                                  <m:ctrlPr>
                                    <a:rPr lang="zh-TW" altLang="zh-TW" sz="2400" b="1" i="1" kern="100" smtClean="0">
                                      <a:latin typeface="Cambria Math" panose="02040503050406030204" pitchFamily="18" charset="0"/>
                                      <a:cs typeface="Times New Roman" panose="02020603050405020304" pitchFamily="18" charset="0"/>
                                    </a:rPr>
                                  </m:ctrlPr>
                                </m:sSubPr>
                                <m:e>
                                  <m:r>
                                    <a:rPr lang="en-US" altLang="zh-TW" sz="2400" b="1" i="0" kern="100">
                                      <a:effectLst/>
                                      <a:latin typeface="Cambria Math" panose="02040503050406030204" pitchFamily="18" charset="0"/>
                                      <a:cs typeface="Times New Roman" panose="02020603050405020304" pitchFamily="18" charset="0"/>
                                    </a:rPr>
                                    <m:t>𝐧</m:t>
                                  </m:r>
                                </m:e>
                                <m:sub>
                                  <m:r>
                                    <a:rPr lang="en-US" altLang="zh-TW" sz="2400" b="1" i="0" kern="100">
                                      <a:effectLst/>
                                      <a:latin typeface="Cambria Math" panose="02040503050406030204" pitchFamily="18" charset="0"/>
                                      <a:cs typeface="Times New Roman" panose="02020603050405020304" pitchFamily="18" charset="0"/>
                                    </a:rPr>
                                    <m:t>𝟏</m:t>
                                  </m:r>
                                  <m:r>
                                    <a:rPr lang="en-US" altLang="zh-TW" sz="2400" b="1" i="1" kern="100" smtClean="0">
                                      <a:effectLst/>
                                      <a:latin typeface="Cambria Math" panose="02040503050406030204" pitchFamily="18" charset="0"/>
                                      <a:cs typeface="Times New Roman" panose="02020603050405020304" pitchFamily="18" charset="0"/>
                                    </a:rPr>
                                    <m:t>1</m:t>
                                  </m:r>
                                </m:sub>
                              </m:sSub>
                            </m:oMath>
                          </a14:m>
                          <a:r>
                            <a:rPr lang="en-US" altLang="zh-TW" sz="2400" b="1" dirty="0" smtClean="0">
                              <a:effectLst/>
                              <a:latin typeface="+mn-ea"/>
                              <a:ea typeface="+mn-ea"/>
                            </a:rPr>
                            <a:t>=189</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14:m>
                            <m:oMath xmlns:m="http://schemas.openxmlformats.org/officeDocument/2006/math">
                              <m:sSub>
                                <m:sSubPr>
                                  <m:ctrlPr>
                                    <a:rPr lang="zh-TW" altLang="zh-TW" sz="2400" b="1" i="1" kern="100" smtClean="0">
                                      <a:latin typeface="Cambria Math" panose="02040503050406030204" pitchFamily="18" charset="0"/>
                                      <a:cs typeface="Times New Roman" panose="02020603050405020304" pitchFamily="18" charset="0"/>
                                    </a:rPr>
                                  </m:ctrlPr>
                                </m:sSubPr>
                                <m:e>
                                  <m:r>
                                    <a:rPr lang="en-US" altLang="zh-TW" sz="2400" b="1" i="0" kern="100">
                                      <a:effectLst/>
                                      <a:latin typeface="Cambria Math" panose="02040503050406030204" pitchFamily="18" charset="0"/>
                                      <a:cs typeface="Times New Roman" panose="02020603050405020304" pitchFamily="18" charset="0"/>
                                    </a:rPr>
                                    <m:t>𝐧</m:t>
                                  </m:r>
                                </m:e>
                                <m:sub>
                                  <m:r>
                                    <a:rPr lang="en-US" altLang="zh-TW" sz="2400" b="1" i="0" kern="100">
                                      <a:effectLst/>
                                      <a:latin typeface="Cambria Math" panose="02040503050406030204" pitchFamily="18" charset="0"/>
                                      <a:cs typeface="Times New Roman" panose="02020603050405020304" pitchFamily="18" charset="0"/>
                                    </a:rPr>
                                    <m:t>𝟏</m:t>
                                  </m:r>
                                  <m:r>
                                    <a:rPr lang="en-US" altLang="zh-TW" sz="2400" b="1" i="1" kern="100" smtClean="0">
                                      <a:effectLst/>
                                      <a:latin typeface="Cambria Math" panose="02040503050406030204" pitchFamily="18" charset="0"/>
                                      <a:cs typeface="Times New Roman" panose="02020603050405020304" pitchFamily="18" charset="0"/>
                                    </a:rPr>
                                    <m:t>2</m:t>
                                  </m:r>
                                </m:sub>
                              </m:sSub>
                            </m:oMath>
                          </a14:m>
                          <a:r>
                            <a:rPr lang="en-US" altLang="zh-TW" sz="2400" b="1" dirty="0" smtClean="0">
                              <a:effectLst/>
                              <a:latin typeface="+mn-ea"/>
                              <a:ea typeface="+mn-ea"/>
                            </a:rPr>
                            <a:t>=10845</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zh-TW" sz="2400" b="1" dirty="0" smtClean="0">
                              <a:effectLst/>
                              <a:latin typeface="+mn-ea"/>
                              <a:ea typeface="+mn-ea"/>
                            </a:rPr>
                            <a:t>11034</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87102">
                    <a:tc>
                      <a:txBody>
                        <a:bodyPr/>
                        <a:lstStyle/>
                        <a:p>
                          <a:pPr algn="ctr">
                            <a:lnSpc>
                              <a:spcPct val="100000"/>
                            </a:lnSpc>
                            <a:spcAft>
                              <a:spcPts val="0"/>
                            </a:spcAft>
                          </a:pPr>
                          <a:r>
                            <a:rPr lang="zh-TW" altLang="en-US" sz="2400" b="1" dirty="0" smtClean="0">
                              <a:effectLst/>
                              <a:latin typeface="+mn-ea"/>
                              <a:ea typeface="+mn-ea"/>
                            </a:rPr>
                            <a:t>阿斯匹靈</a:t>
                          </a:r>
                          <a:endParaRPr lang="zh-TW" sz="2400" b="1" dirty="0">
                            <a:effectLst/>
                            <a:latin typeface="+mn-ea"/>
                            <a:ea typeface="+mn-ea"/>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14:m>
                            <m:oMath xmlns:m="http://schemas.openxmlformats.org/officeDocument/2006/math">
                              <m:sSub>
                                <m:sSubPr>
                                  <m:ctrlPr>
                                    <a:rPr lang="zh-TW" altLang="zh-TW" sz="2400" b="1" i="1" kern="100" smtClean="0">
                                      <a:latin typeface="Cambria Math" panose="02040503050406030204" pitchFamily="18" charset="0"/>
                                      <a:cs typeface="Times New Roman" panose="02020603050405020304" pitchFamily="18" charset="0"/>
                                    </a:rPr>
                                  </m:ctrlPr>
                                </m:sSubPr>
                                <m:e>
                                  <m:r>
                                    <a:rPr lang="en-US" altLang="zh-TW" sz="2400" b="1" i="0" kern="100">
                                      <a:effectLst/>
                                      <a:latin typeface="Cambria Math" panose="02040503050406030204" pitchFamily="18" charset="0"/>
                                      <a:cs typeface="Times New Roman" panose="02020603050405020304" pitchFamily="18" charset="0"/>
                                    </a:rPr>
                                    <m:t>𝐧</m:t>
                                  </m:r>
                                </m:e>
                                <m:sub>
                                  <m:r>
                                    <a:rPr lang="en-US" altLang="zh-TW" sz="2400" b="1" i="1" kern="100" smtClean="0">
                                      <a:effectLst/>
                                      <a:latin typeface="Cambria Math" panose="02040503050406030204" pitchFamily="18" charset="0"/>
                                      <a:cs typeface="Times New Roman" panose="02020603050405020304" pitchFamily="18" charset="0"/>
                                    </a:rPr>
                                    <m:t>21</m:t>
                                  </m:r>
                                </m:sub>
                              </m:sSub>
                            </m:oMath>
                          </a14:m>
                          <a:r>
                            <a:rPr lang="en-US" altLang="zh-TW" sz="2400" b="1" dirty="0" smtClean="0">
                              <a:effectLst/>
                              <a:latin typeface="+mn-ea"/>
                              <a:ea typeface="+mn-ea"/>
                            </a:rPr>
                            <a:t>=104</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14:m>
                            <m:oMath xmlns:m="http://schemas.openxmlformats.org/officeDocument/2006/math">
                              <m:sSub>
                                <m:sSubPr>
                                  <m:ctrlPr>
                                    <a:rPr lang="zh-TW" altLang="zh-TW" sz="2400" b="1" i="1" kern="100" smtClean="0">
                                      <a:latin typeface="Cambria Math" panose="02040503050406030204" pitchFamily="18" charset="0"/>
                                      <a:cs typeface="Times New Roman" panose="02020603050405020304" pitchFamily="18" charset="0"/>
                                    </a:rPr>
                                  </m:ctrlPr>
                                </m:sSubPr>
                                <m:e>
                                  <m:r>
                                    <a:rPr lang="en-US" altLang="zh-TW" sz="2400" b="1" i="0" kern="100">
                                      <a:effectLst/>
                                      <a:latin typeface="Cambria Math" panose="02040503050406030204" pitchFamily="18" charset="0"/>
                                      <a:cs typeface="Times New Roman" panose="02020603050405020304" pitchFamily="18" charset="0"/>
                                    </a:rPr>
                                    <m:t>𝐧</m:t>
                                  </m:r>
                                </m:e>
                                <m:sub>
                                  <m:r>
                                    <a:rPr lang="en-US" altLang="zh-TW" sz="2400" b="1" i="1" kern="100" smtClean="0">
                                      <a:effectLst/>
                                      <a:latin typeface="Cambria Math" panose="02040503050406030204" pitchFamily="18" charset="0"/>
                                      <a:cs typeface="Times New Roman" panose="02020603050405020304" pitchFamily="18" charset="0"/>
                                    </a:rPr>
                                    <m:t>22</m:t>
                                  </m:r>
                                </m:sub>
                              </m:sSub>
                            </m:oMath>
                          </a14:m>
                          <a:r>
                            <a:rPr lang="en-US" altLang="zh-TW" sz="2400" b="1" dirty="0" smtClean="0">
                              <a:effectLst/>
                              <a:latin typeface="+mn-ea"/>
                              <a:ea typeface="+mn-ea"/>
                            </a:rPr>
                            <a:t>=10933</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zh-TW" sz="2400" b="1" dirty="0" smtClean="0">
                              <a:effectLst/>
                              <a:latin typeface="+mn-ea"/>
                              <a:ea typeface="+mn-ea"/>
                            </a:rPr>
                            <a:t>11037</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Choice>
        <mc:Fallback xmlns="">
          <p:graphicFrame>
            <p:nvGraphicFramePr>
              <p:cNvPr id="7" name="內容版面配置區 4"/>
              <p:cNvGraphicFramePr>
                <a:graphicFrameLocks/>
              </p:cNvGraphicFramePr>
              <p:nvPr>
                <p:extLst>
                  <p:ext uri="{D42A27DB-BD31-4B8C-83A1-F6EECF244321}">
                    <p14:modId xmlns:p14="http://schemas.microsoft.com/office/powerpoint/2010/main" val="557835750"/>
                  </p:ext>
                </p:extLst>
              </p:nvPr>
            </p:nvGraphicFramePr>
            <p:xfrm>
              <a:off x="611560" y="1556792"/>
              <a:ext cx="7272808" cy="1791816"/>
            </p:xfrm>
            <a:graphic>
              <a:graphicData uri="http://schemas.openxmlformats.org/drawingml/2006/table">
                <a:tbl>
                  <a:tblPr>
                    <a:tableStyleId>{616DA210-FB5B-4158-B5E0-FEB733F419BA}</a:tableStyleId>
                  </a:tblPr>
                  <a:tblGrid>
                    <a:gridCol w="2156212"/>
                    <a:gridCol w="1732548"/>
                    <a:gridCol w="1692024"/>
                    <a:gridCol w="1692024"/>
                  </a:tblGrid>
                  <a:tr h="420369">
                    <a:tc>
                      <a:txBody>
                        <a:bodyPr/>
                        <a:lstStyle/>
                        <a:p>
                          <a:pPr algn="ctr">
                            <a:lnSpc>
                              <a:spcPts val="1800"/>
                            </a:lnSpc>
                            <a:spcAft>
                              <a:spcPts val="0"/>
                            </a:spcAft>
                          </a:pPr>
                          <a:endParaRPr lang="zh-TW" sz="2400" b="1" dirty="0">
                            <a:effectLst/>
                            <a:latin typeface="+mn-ea"/>
                            <a:ea typeface="+mn-ea"/>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spcAft>
                              <a:spcPts val="0"/>
                            </a:spcAft>
                          </a:pPr>
                          <a:r>
                            <a:rPr lang="zh-TW" altLang="en-US" sz="2400" b="1" kern="1200" dirty="0" smtClean="0">
                              <a:effectLst/>
                              <a:latin typeface="+mn-ea"/>
                              <a:ea typeface="+mn-ea"/>
                              <a:cs typeface="+mn-cs"/>
                            </a:rPr>
                            <a:t>心肌梗塞</a:t>
                          </a:r>
                          <a:r>
                            <a:rPr lang="en-US" altLang="zh-TW" sz="2400" b="1" kern="1200" dirty="0" smtClean="0">
                              <a:effectLst/>
                              <a:latin typeface="+mn-ea"/>
                              <a:ea typeface="+mn-ea"/>
                              <a:cs typeface="+mn-cs"/>
                            </a:rPr>
                            <a:t>(MI)</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zh-TW" altLang="en-US"/>
                        </a:p>
                      </a:txBody>
                      <a:tcPr/>
                    </a:tc>
                    <a:tc>
                      <a:txBody>
                        <a:bodyPr/>
                        <a:lstStyle/>
                        <a:p>
                          <a:pPr algn="ctr">
                            <a:spcAft>
                              <a:spcPts val="0"/>
                            </a:spcAft>
                          </a:pP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97243">
                    <a:tc>
                      <a:txBody>
                        <a:bodyPr/>
                        <a:lstStyle/>
                        <a:p>
                          <a:pPr algn="ctr">
                            <a:lnSpc>
                              <a:spcPct val="100000"/>
                            </a:lnSpc>
                            <a:spcAft>
                              <a:spcPts val="0"/>
                            </a:spcAft>
                          </a:pPr>
                          <a:r>
                            <a:rPr lang="zh-TW" altLang="en-US" sz="2400" b="1" kern="100" dirty="0" smtClean="0">
                              <a:effectLst/>
                              <a:latin typeface="+mn-ea"/>
                              <a:ea typeface="+mn-ea"/>
                              <a:cs typeface="Times New Roman" panose="02020603050405020304" pitchFamily="18" charset="0"/>
                            </a:rPr>
                            <a:t>組別</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Yes</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No</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Total</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r h="387102">
                    <a:tc>
                      <a:txBody>
                        <a:bodyPr/>
                        <a:lstStyle/>
                        <a:p>
                          <a:pPr algn="ctr">
                            <a:lnSpc>
                              <a:spcPct val="100000"/>
                            </a:lnSpc>
                            <a:spcAft>
                              <a:spcPts val="0"/>
                            </a:spcAft>
                          </a:pPr>
                          <a:r>
                            <a:rPr lang="zh-TW" altLang="en-US" sz="2400" b="1" dirty="0" smtClean="0">
                              <a:effectLst/>
                              <a:latin typeface="+mn-ea"/>
                              <a:ea typeface="+mn-ea"/>
                            </a:rPr>
                            <a:t>安慰劑</a:t>
                          </a:r>
                          <a:endParaRPr lang="zh-TW" sz="2400" b="1" dirty="0">
                            <a:effectLst/>
                            <a:latin typeface="+mn-ea"/>
                            <a:ea typeface="+mn-ea"/>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124648" t="-282540" r="-195775" b="-147619"/>
                          </a:stretch>
                        </a:blip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229496" t="-282540" r="-100000" b="-147619"/>
                          </a:stretch>
                        </a:blipFill>
                      </a:tcPr>
                    </a:tc>
                    <a:tc>
                      <a:txBody>
                        <a:bodyPr/>
                        <a:lstStyle/>
                        <a:p>
                          <a:pPr algn="ctr">
                            <a:lnSpc>
                              <a:spcPct val="100000"/>
                            </a:lnSpc>
                            <a:spcAft>
                              <a:spcPts val="0"/>
                            </a:spcAft>
                          </a:pPr>
                          <a:r>
                            <a:rPr lang="en-US" altLang="zh-TW" sz="2400" b="1" dirty="0" smtClean="0">
                              <a:effectLst/>
                              <a:latin typeface="+mn-ea"/>
                              <a:ea typeface="+mn-ea"/>
                            </a:rPr>
                            <a:t>11034</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87102">
                    <a:tc>
                      <a:txBody>
                        <a:bodyPr/>
                        <a:lstStyle/>
                        <a:p>
                          <a:pPr algn="ctr">
                            <a:lnSpc>
                              <a:spcPct val="100000"/>
                            </a:lnSpc>
                            <a:spcAft>
                              <a:spcPts val="0"/>
                            </a:spcAft>
                          </a:pPr>
                          <a:r>
                            <a:rPr lang="zh-TW" altLang="en-US" sz="2400" b="1" dirty="0" smtClean="0">
                              <a:effectLst/>
                              <a:latin typeface="+mn-ea"/>
                              <a:ea typeface="+mn-ea"/>
                            </a:rPr>
                            <a:t>阿斯匹靈</a:t>
                          </a:r>
                          <a:endParaRPr lang="zh-TW" sz="2400" b="1" dirty="0">
                            <a:effectLst/>
                            <a:latin typeface="+mn-ea"/>
                            <a:ea typeface="+mn-ea"/>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124648" t="-376563" r="-195775" b="-45313"/>
                          </a:stretch>
                        </a:blip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229496" t="-376563" r="-100000" b="-45313"/>
                          </a:stretch>
                        </a:blipFill>
                      </a:tcPr>
                    </a:tc>
                    <a:tc>
                      <a:txBody>
                        <a:bodyPr/>
                        <a:lstStyle/>
                        <a:p>
                          <a:pPr algn="ctr">
                            <a:lnSpc>
                              <a:spcPct val="100000"/>
                            </a:lnSpc>
                            <a:spcAft>
                              <a:spcPts val="0"/>
                            </a:spcAft>
                          </a:pPr>
                          <a:r>
                            <a:rPr lang="en-US" altLang="zh-TW" sz="2400" b="1" dirty="0" smtClean="0">
                              <a:effectLst/>
                              <a:latin typeface="+mn-ea"/>
                              <a:ea typeface="+mn-ea"/>
                            </a:rPr>
                            <a:t>11037</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Fallback>
      </mc:AlternateContent>
    </p:spTree>
    <p:extLst>
      <p:ext uri="{BB962C8B-B14F-4D97-AF65-F5344CB8AC3E}">
        <p14:creationId xmlns:p14="http://schemas.microsoft.com/office/powerpoint/2010/main" val="196507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B050"/>
                </a:solidFill>
              </a:rPr>
              <a:t>二元反應變數</a:t>
            </a:r>
            <a:endParaRPr lang="zh-TW" altLang="en-US" b="1" dirty="0">
              <a:solidFill>
                <a:srgbClr val="00B050"/>
              </a:solidFill>
            </a:endParaRPr>
          </a:p>
        </p:txBody>
      </p:sp>
      <p:sp>
        <p:nvSpPr>
          <p:cNvPr id="3" name="內容版面配置區 2"/>
          <p:cNvSpPr>
            <a:spLocks noGrp="1"/>
          </p:cNvSpPr>
          <p:nvPr>
            <p:ph idx="1"/>
          </p:nvPr>
        </p:nvSpPr>
        <p:spPr/>
        <p:txBody>
          <a:bodyPr>
            <a:noAutofit/>
          </a:bodyPr>
          <a:lstStyle/>
          <a:p>
            <a:r>
              <a:rPr lang="zh-TW" altLang="en-US" sz="2800" b="1" dirty="0"/>
              <a:t>在醫學領域</a:t>
            </a:r>
            <a:r>
              <a:rPr lang="zh-TW" altLang="en-US" sz="2800" b="1" dirty="0" smtClean="0"/>
              <a:t>裡常將因變數</a:t>
            </a:r>
            <a:r>
              <a:rPr lang="en-US" altLang="zh-TW" sz="2800" b="1" dirty="0"/>
              <a:t>(</a:t>
            </a:r>
            <a:r>
              <a:rPr lang="en-US" altLang="zh-TW" sz="2800" b="1" dirty="0" smtClean="0"/>
              <a:t>dependent </a:t>
            </a:r>
            <a:r>
              <a:rPr lang="en-US" altLang="zh-TW" sz="2800" b="1" dirty="0"/>
              <a:t>/ </a:t>
            </a:r>
            <a:r>
              <a:rPr lang="en-US" altLang="zh-TW" sz="2800" b="1" dirty="0" smtClean="0"/>
              <a:t>response variable)</a:t>
            </a:r>
            <a:r>
              <a:rPr lang="zh-TW" altLang="en-US" sz="2800" b="1" dirty="0" smtClean="0"/>
              <a:t>定義</a:t>
            </a:r>
            <a:r>
              <a:rPr lang="zh-TW" altLang="en-US" sz="2800" b="1" dirty="0"/>
              <a:t>為二元的</a:t>
            </a:r>
            <a:r>
              <a:rPr lang="zh-TW" altLang="en-US" sz="2800" b="1" dirty="0" smtClean="0"/>
              <a:t>變數</a:t>
            </a:r>
            <a:r>
              <a:rPr lang="en-US" altLang="zh-TW" sz="2800" b="1" dirty="0" smtClean="0"/>
              <a:t>(binary </a:t>
            </a:r>
            <a:r>
              <a:rPr lang="en-US" altLang="zh-TW" sz="2800" b="1" dirty="0"/>
              <a:t>/ </a:t>
            </a:r>
            <a:r>
              <a:rPr lang="en-US" altLang="zh-TW" sz="2800" b="1" dirty="0" smtClean="0"/>
              <a:t>dichotomous variable)</a:t>
            </a:r>
            <a:endParaRPr lang="en-US" altLang="zh-TW" sz="2800" b="1" dirty="0"/>
          </a:p>
          <a:p>
            <a:r>
              <a:rPr lang="zh-TW" altLang="en-US" sz="2800" b="1" dirty="0" smtClean="0"/>
              <a:t>有些</a:t>
            </a:r>
            <a:r>
              <a:rPr lang="zh-TW" altLang="en-US" sz="2800" b="1" dirty="0"/>
              <a:t>是</a:t>
            </a:r>
            <a:r>
              <a:rPr lang="zh-TW" altLang="en-US" sz="2800" b="1" dirty="0">
                <a:solidFill>
                  <a:srgbClr val="C00000"/>
                </a:solidFill>
              </a:rPr>
              <a:t>天生的</a:t>
            </a:r>
            <a:r>
              <a:rPr lang="zh-TW" altLang="en-US" sz="2800" b="1" dirty="0"/>
              <a:t>二元</a:t>
            </a:r>
            <a:r>
              <a:rPr lang="zh-TW" altLang="en-US" sz="2800" b="1" dirty="0" smtClean="0"/>
              <a:t>變</a:t>
            </a:r>
            <a:r>
              <a:rPr lang="zh-TW" altLang="en-US" sz="2800" b="1" dirty="0"/>
              <a:t>數</a:t>
            </a:r>
            <a:r>
              <a:rPr lang="zh-TW" altLang="en-US" sz="2800" b="1" dirty="0" smtClean="0"/>
              <a:t>，例如</a:t>
            </a:r>
            <a:r>
              <a:rPr lang="zh-TW" altLang="en-US" sz="2800" b="1" dirty="0" smtClean="0">
                <a:latin typeface="新細明體" panose="02020500000000000000" pitchFamily="18" charset="-120"/>
                <a:ea typeface="新細明體" panose="02020500000000000000" pitchFamily="18" charset="-120"/>
              </a:rPr>
              <a:t>：</a:t>
            </a:r>
            <a:r>
              <a:rPr lang="zh-TW" altLang="en-US" sz="2800" b="1" dirty="0" smtClean="0"/>
              <a:t>病人</a:t>
            </a:r>
            <a:r>
              <a:rPr lang="zh-TW" altLang="en-US" sz="2800" b="1" dirty="0"/>
              <a:t>死亡與否、病人洗腎</a:t>
            </a:r>
            <a:r>
              <a:rPr lang="zh-TW" altLang="en-US" sz="2800" b="1" dirty="0" smtClean="0"/>
              <a:t>與否</a:t>
            </a:r>
            <a:endParaRPr lang="en-US" altLang="zh-TW" sz="2800" b="1" dirty="0" smtClean="0"/>
          </a:p>
          <a:p>
            <a:r>
              <a:rPr lang="zh-TW" altLang="en-US" sz="2800" b="1" dirty="0" smtClean="0"/>
              <a:t>有些</a:t>
            </a:r>
            <a:r>
              <a:rPr lang="zh-TW" altLang="en-US" sz="2800" b="1" dirty="0"/>
              <a:t>則是</a:t>
            </a:r>
            <a:r>
              <a:rPr lang="zh-TW" altLang="en-US" sz="2800" b="1" dirty="0">
                <a:solidFill>
                  <a:srgbClr val="C00000"/>
                </a:solidFill>
              </a:rPr>
              <a:t>人為</a:t>
            </a:r>
            <a:r>
              <a:rPr lang="zh-TW" altLang="en-US" sz="2800" b="1" dirty="0" smtClean="0">
                <a:solidFill>
                  <a:srgbClr val="C00000"/>
                </a:solidFill>
              </a:rPr>
              <a:t>定義的</a:t>
            </a:r>
            <a:r>
              <a:rPr lang="zh-TW" altLang="en-US" sz="2800" b="1" dirty="0" smtClean="0"/>
              <a:t>二元</a:t>
            </a:r>
            <a:r>
              <a:rPr lang="zh-TW" altLang="en-US" sz="2800" b="1" dirty="0"/>
              <a:t>變項，</a:t>
            </a:r>
            <a:r>
              <a:rPr lang="zh-TW" altLang="en-US" sz="2800" b="1" dirty="0" smtClean="0"/>
              <a:t>例如</a:t>
            </a:r>
            <a:r>
              <a:rPr lang="zh-TW" altLang="en-US" sz="2800" b="1" dirty="0">
                <a:latin typeface="新細明體" panose="02020500000000000000" pitchFamily="18" charset="-120"/>
                <a:ea typeface="新細明體" panose="02020500000000000000" pitchFamily="18" charset="-120"/>
              </a:rPr>
              <a:t>：</a:t>
            </a:r>
            <a:r>
              <a:rPr lang="zh-TW" altLang="en-US" sz="2800" b="1" dirty="0" smtClean="0"/>
              <a:t>心臟</a:t>
            </a:r>
            <a:r>
              <a:rPr lang="zh-TW" altLang="en-US" sz="2800" b="1" dirty="0"/>
              <a:t>科常將病人的左心室射血</a:t>
            </a:r>
            <a:r>
              <a:rPr lang="zh-TW" altLang="en-US" sz="2800" b="1" dirty="0" smtClean="0"/>
              <a:t>分數</a:t>
            </a:r>
            <a:r>
              <a:rPr lang="en-US" altLang="zh-TW" sz="2800" b="1" dirty="0"/>
              <a:t>(</a:t>
            </a:r>
            <a:r>
              <a:rPr lang="en-US" altLang="zh-TW" sz="2800" b="1" dirty="0" smtClean="0"/>
              <a:t>LVEF)</a:t>
            </a:r>
            <a:r>
              <a:rPr lang="zh-TW" altLang="en-US" sz="2800" b="1" dirty="0" smtClean="0"/>
              <a:t>小於</a:t>
            </a:r>
            <a:r>
              <a:rPr lang="en-US" altLang="zh-TW" sz="2800" b="1" dirty="0"/>
              <a:t>40% (or 35%) </a:t>
            </a:r>
            <a:r>
              <a:rPr lang="zh-TW" altLang="en-US" sz="2800" b="1" dirty="0"/>
              <a:t>為異常，或腎臟科將病人的腎絲球過濾</a:t>
            </a:r>
            <a:r>
              <a:rPr lang="zh-TW" altLang="en-US" sz="2800" b="1" dirty="0" smtClean="0"/>
              <a:t>率</a:t>
            </a:r>
            <a:r>
              <a:rPr lang="en-US" altLang="zh-TW" sz="2800" b="1" dirty="0"/>
              <a:t>(</a:t>
            </a:r>
            <a:r>
              <a:rPr lang="en-US" altLang="zh-TW" sz="2800" b="1" dirty="0" err="1" smtClean="0"/>
              <a:t>eGFR</a:t>
            </a:r>
            <a:r>
              <a:rPr lang="en-US" altLang="zh-TW" sz="2800" b="1" dirty="0" smtClean="0"/>
              <a:t>)</a:t>
            </a:r>
            <a:r>
              <a:rPr lang="zh-TW" altLang="en-US" sz="2800" b="1" dirty="0" smtClean="0"/>
              <a:t>定義</a:t>
            </a:r>
            <a:r>
              <a:rPr lang="zh-TW" altLang="en-US" sz="2800" b="1" dirty="0"/>
              <a:t>為小於</a:t>
            </a:r>
            <a:r>
              <a:rPr lang="en-US" altLang="zh-TW" sz="2800" b="1" dirty="0"/>
              <a:t>60%</a:t>
            </a:r>
            <a:r>
              <a:rPr lang="zh-TW" altLang="en-US" sz="2800" b="1" dirty="0"/>
              <a:t>為異常。</a:t>
            </a:r>
          </a:p>
        </p:txBody>
      </p:sp>
      <p:sp>
        <p:nvSpPr>
          <p:cNvPr id="4" name="投影片編號版面配置區 3"/>
          <p:cNvSpPr>
            <a:spLocks noGrp="1"/>
          </p:cNvSpPr>
          <p:nvPr>
            <p:ph type="sldNum" sz="quarter" idx="12"/>
          </p:nvPr>
        </p:nvSpPr>
        <p:spPr/>
        <p:txBody>
          <a:bodyPr/>
          <a:lstStyle/>
          <a:p>
            <a:fld id="{FC0E694E-7E5C-4C16-BC06-A8A0688A6A11}" type="slidenum">
              <a:rPr lang="zh-TW" altLang="en-US" smtClean="0"/>
              <a:t>2</a:t>
            </a:fld>
            <a:endParaRPr lang="zh-TW" altLang="en-US"/>
          </a:p>
        </p:txBody>
      </p:sp>
      <p:sp>
        <p:nvSpPr>
          <p:cNvPr id="5" name="矩形 4"/>
          <p:cNvSpPr/>
          <p:nvPr/>
        </p:nvSpPr>
        <p:spPr>
          <a:xfrm>
            <a:off x="719572" y="5830669"/>
            <a:ext cx="7704856" cy="646331"/>
          </a:xfrm>
          <a:prstGeom prst="rect">
            <a:avLst/>
          </a:prstGeom>
        </p:spPr>
        <p:txBody>
          <a:bodyPr wrap="square">
            <a:spAutoFit/>
          </a:bodyPr>
          <a:lstStyle/>
          <a:p>
            <a:r>
              <a:rPr lang="zh-TW" altLang="en-US" dirty="0"/>
              <a:t>醫學期刊常見的風險測量（</a:t>
            </a:r>
            <a:r>
              <a:rPr lang="en-US" altLang="zh-TW" dirty="0"/>
              <a:t>Risk measure in medical journal</a:t>
            </a:r>
            <a:r>
              <a:rPr lang="zh-TW" altLang="en-US" dirty="0"/>
              <a:t>）</a:t>
            </a:r>
            <a:r>
              <a:rPr lang="en-US" altLang="zh-TW" dirty="0"/>
              <a:t>~</a:t>
            </a:r>
            <a:r>
              <a:rPr lang="zh-TW" altLang="en-US" dirty="0"/>
              <a:t>晨晰統計林星帆顧問整理</a:t>
            </a:r>
          </a:p>
        </p:txBody>
      </p:sp>
    </p:spTree>
    <p:extLst>
      <p:ext uri="{BB962C8B-B14F-4D97-AF65-F5344CB8AC3E}">
        <p14:creationId xmlns:p14="http://schemas.microsoft.com/office/powerpoint/2010/main" val="3387593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B050"/>
                </a:solidFill>
                <a:latin typeface="微軟正黑體" panose="020B0604030504040204" pitchFamily="34" charset="-120"/>
                <a:ea typeface="微軟正黑體" panose="020B0604030504040204" pitchFamily="34" charset="-120"/>
              </a:rPr>
              <a:t>勝算比與相對風險的關係</a:t>
            </a:r>
            <a:endParaRPr lang="zh-TW" altLang="en-US" b="1" dirty="0">
              <a:solidFill>
                <a:srgbClr val="00B050"/>
              </a:solidFill>
              <a:latin typeface="微軟正黑體" panose="020B0604030504040204" pitchFamily="34" charset="-120"/>
              <a:ea typeface="微軟正黑體" panose="020B0604030504040204" pitchFamily="34" charset="-12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algn="just"/>
                <a:r>
                  <a:rPr lang="zh-CN" altLang="zh-TW" sz="2800"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勝算</a:t>
                </a:r>
                <a:r>
                  <a:rPr lang="zh-CN" altLang="zh-TW" sz="28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比</a:t>
                </a:r>
                <a:r>
                  <a:rPr lang="zh-TW" altLang="en-US" sz="2800" b="1" kern="100" dirty="0">
                    <a:latin typeface="微軟正黑體" panose="020B0604030504040204" pitchFamily="34" charset="-120"/>
                    <a:cs typeface="Times New Roman" panose="02020603050405020304" pitchFamily="18" charset="0"/>
                  </a:rPr>
                  <a:t> </a:t>
                </a:r>
                <a:r>
                  <a:rPr lang="en-US" altLang="zh-TW" sz="2800" b="1" dirty="0" smtClean="0">
                    <a:effectLst/>
                    <a:latin typeface="Calibri" panose="020F0502020204030204" pitchFamily="34" charset="0"/>
                    <a:ea typeface="SimSun" panose="02010600030101010101" pitchFamily="2" charset="-122"/>
                    <a:cs typeface="Times New Roman" panose="02020603050405020304" pitchFamily="18" charset="0"/>
                  </a:rPr>
                  <a:t>=</a:t>
                </a:r>
                <a:r>
                  <a:rPr lang="zh-TW" altLang="en-US" sz="2800" b="1" dirty="0" smtClean="0">
                    <a:effectLst/>
                    <a:latin typeface="Calibri" panose="020F0502020204030204" pitchFamily="34" charset="0"/>
                    <a:ea typeface="SimSun" panose="02010600030101010101" pitchFamily="2" charset="-122"/>
                    <a:cs typeface="Times New Roman" panose="02020603050405020304" pitchFamily="18" charset="0"/>
                  </a:rPr>
                  <a:t> </a:t>
                </a:r>
                <a14:m>
                  <m:oMath xmlns:m="http://schemas.openxmlformats.org/officeDocument/2006/math">
                    <m:f>
                      <m:fPr>
                        <m:ctrlPr>
                          <a:rPr lang="zh-TW" altLang="zh-TW" sz="2800" b="1" i="1">
                            <a:effectLst/>
                            <a:latin typeface="Cambria Math" panose="02040503050406030204" pitchFamily="18" charset="0"/>
                            <a:ea typeface="Cambria Math" panose="02040503050406030204" pitchFamily="18" charset="0"/>
                          </a:rPr>
                        </m:ctrlPr>
                      </m:fPr>
                      <m:num>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m:t>
                            </m:r>
                          </m:sub>
                        </m:s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m:t>
                        </m:r>
                        <m:d>
                          <m:dPr>
                            <m:ctrlPr>
                              <a:rPr lang="zh-TW" altLang="zh-TW" sz="2800" b="1" i="1">
                                <a:effectLst/>
                                <a:latin typeface="Cambria Math" panose="02040503050406030204" pitchFamily="18" charset="0"/>
                                <a:ea typeface="Cambria Math" panose="02040503050406030204" pitchFamily="18" charset="0"/>
                              </a:rPr>
                            </m:ctrlPr>
                          </m:d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m:t>
                            </m:r>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m:t>
                                </m:r>
                              </m:sub>
                            </m:sSub>
                          </m:e>
                        </m:d>
                      </m:num>
                      <m:den>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𝟐</m:t>
                            </m:r>
                          </m:sub>
                        </m:s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m:t>
                        </m:r>
                        <m:d>
                          <m:dPr>
                            <m:ctrlPr>
                              <a:rPr lang="zh-TW" altLang="zh-TW" sz="2800" b="1" i="1">
                                <a:effectLst/>
                                <a:latin typeface="Cambria Math" panose="02040503050406030204" pitchFamily="18" charset="0"/>
                                <a:ea typeface="Cambria Math" panose="02040503050406030204" pitchFamily="18" charset="0"/>
                              </a:rPr>
                            </m:ctrlPr>
                          </m:d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m:t>
                            </m:r>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𝟐</m:t>
                                </m:r>
                              </m:sub>
                            </m:sSub>
                          </m:e>
                        </m:d>
                      </m:den>
                    </m:f>
                  </m:oMath>
                </a14:m>
                <a:r>
                  <a:rPr lang="en-US" altLang="zh-TW" sz="2800" b="1" dirty="0">
                    <a:effectLst/>
                    <a:latin typeface="Calibri" panose="020F0502020204030204" pitchFamily="34" charset="0"/>
                    <a:ea typeface="SimSun" panose="02010600030101010101" pitchFamily="2" charset="-122"/>
                    <a:cs typeface="Times New Roman" panose="02020603050405020304" pitchFamily="18" charset="0"/>
                  </a:rPr>
                  <a:t> </a:t>
                </a:r>
                <a:r>
                  <a:rPr lang="en-US" altLang="zh-TW" sz="2800" dirty="0">
                    <a:latin typeface="Calibri" panose="020F0502020204030204" pitchFamily="34" charset="0"/>
                    <a:ea typeface="SimSun" panose="02010600030101010101" pitchFamily="2" charset="-122"/>
                    <a:cs typeface="Times New Roman" panose="02020603050405020304" pitchFamily="18" charset="0"/>
                  </a:rPr>
                  <a:t>= </a:t>
                </a:r>
                <a:r>
                  <a:rPr lang="zh-TW" altLang="en-US" sz="28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相對風</a:t>
                </a:r>
                <a:r>
                  <a:rPr lang="zh-TW" altLang="en-US"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險</a:t>
                </a:r>
                <a:r>
                  <a:rPr lang="en-US" altLang="zh-TW" sz="28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 </a:t>
                </a:r>
                <a14:m>
                  <m:oMath xmlns:m="http://schemas.openxmlformats.org/officeDocument/2006/math">
                    <m:r>
                      <a:rPr lang="en-US" altLang="zh-TW" sz="280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m:t>
                    </m:r>
                    <m:d>
                      <m:dPr>
                        <m:ctrlPr>
                          <a:rPr lang="zh-TW" altLang="zh-TW" sz="2800" b="1" i="1">
                            <a:solidFill>
                              <a:srgbClr val="C00000"/>
                            </a:solidFill>
                            <a:effectLst/>
                            <a:latin typeface="Cambria Math" panose="02040503050406030204" pitchFamily="18" charset="0"/>
                            <a:ea typeface="Cambria Math" panose="02040503050406030204" pitchFamily="18" charset="0"/>
                          </a:rPr>
                        </m:ctrlPr>
                      </m:dPr>
                      <m:e>
                        <m:f>
                          <m:fPr>
                            <m:ctrlPr>
                              <a:rPr lang="zh-TW" altLang="zh-TW" sz="2800" b="1" i="1">
                                <a:solidFill>
                                  <a:srgbClr val="C00000"/>
                                </a:solidFill>
                                <a:effectLst/>
                                <a:latin typeface="Cambria Math" panose="02040503050406030204" pitchFamily="18" charset="0"/>
                                <a:ea typeface="Cambria Math" panose="02040503050406030204" pitchFamily="18" charset="0"/>
                              </a:rPr>
                            </m:ctrlPr>
                          </m:fPr>
                          <m:num>
                            <m:r>
                              <a:rPr lang="en-US" altLang="zh-TW" sz="2800"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𝟏</m:t>
                            </m:r>
                            <m:r>
                              <a:rPr lang="en-US" altLang="zh-TW" sz="2800"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zh-TW" altLang="zh-TW" sz="2800" b="1" i="1">
                                    <a:solidFill>
                                      <a:srgbClr val="C00000"/>
                                    </a:solidFill>
                                    <a:effectLst/>
                                    <a:latin typeface="Cambria Math" panose="02040503050406030204" pitchFamily="18" charset="0"/>
                                    <a:ea typeface="Cambria Math" panose="02040503050406030204" pitchFamily="18" charset="0"/>
                                  </a:rPr>
                                </m:ctrlPr>
                              </m:sSubPr>
                              <m:e>
                                <m:r>
                                  <a:rPr lang="en-US" altLang="zh-TW" sz="2800"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𝟐</m:t>
                                </m:r>
                              </m:sub>
                            </m:sSub>
                          </m:num>
                          <m:den>
                            <m:r>
                              <a:rPr lang="en-US" altLang="zh-TW" sz="2800"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𝟏</m:t>
                            </m:r>
                            <m:r>
                              <a:rPr lang="en-US" altLang="zh-TW" sz="2800"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zh-TW" altLang="zh-TW" sz="2800" b="1" i="1">
                                    <a:solidFill>
                                      <a:srgbClr val="C00000"/>
                                    </a:solidFill>
                                    <a:effectLst/>
                                    <a:latin typeface="Cambria Math" panose="02040503050406030204" pitchFamily="18" charset="0"/>
                                    <a:ea typeface="Cambria Math" panose="02040503050406030204" pitchFamily="18" charset="0"/>
                                  </a:rPr>
                                </m:ctrlPr>
                              </m:sSubPr>
                              <m:e>
                                <m:r>
                                  <a:rPr lang="en-US" altLang="zh-TW" sz="2800"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𝟏</m:t>
                                </m:r>
                              </m:sub>
                            </m:sSub>
                          </m:den>
                        </m:f>
                      </m:e>
                    </m:d>
                  </m:oMath>
                </a14:m>
                <a:endParaRPr lang="en-US" altLang="zh-TW" sz="2800" b="1" dirty="0" smtClean="0">
                  <a:solidFill>
                    <a:schemeClr val="tx1"/>
                  </a:solidFill>
                  <a:latin typeface="微軟正黑體" panose="020B0604030504040204" pitchFamily="34" charset="-120"/>
                  <a:ea typeface="微軟正黑體" panose="020B0604030504040204" pitchFamily="34" charset="-120"/>
                </a:endParaRPr>
              </a:p>
              <a:p>
                <a:pPr algn="just"/>
                <a:r>
                  <a:rPr lang="zh-CN" altLang="zh-TW" sz="2800" b="1" dirty="0">
                    <a:latin typeface="微軟正黑體" panose="020B0604030504040204" pitchFamily="34" charset="-120"/>
                    <a:ea typeface="微軟正黑體" panose="020B0604030504040204" pitchFamily="34" charset="-120"/>
                    <a:cs typeface="Times New Roman" panose="02020603050405020304" pitchFamily="18" charset="0"/>
                  </a:rPr>
                  <a:t>當</a:t>
                </a:r>
                <a14:m>
                  <m:oMath xmlns:m="http://schemas.openxmlformats.org/officeDocument/2006/math">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m:t>
                        </m:r>
                      </m:sub>
                    </m:s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altLang="zh-TW" sz="2800" b="1" dirty="0">
                    <a:effectLst/>
                    <a:latin typeface="微軟正黑體" panose="020B0604030504040204" pitchFamily="34" charset="-120"/>
                    <a:ea typeface="微軟正黑體" panose="020B0604030504040204" pitchFamily="34" charset="-120"/>
                    <a:cs typeface="Times New Roman" panose="02020603050405020304" pitchFamily="18" charset="0"/>
                  </a:rPr>
                  <a:t>0 </a:t>
                </a: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與</a:t>
                </a:r>
                <a:r>
                  <a:rPr lang="en-US" altLang="zh-TW" sz="2800" b="1" dirty="0" smtClean="0">
                    <a:effectLst/>
                    <a:latin typeface="微軟正黑體" panose="020B0604030504040204" pitchFamily="34" charset="-120"/>
                    <a:ea typeface="微軟正黑體" panose="020B0604030504040204" pitchFamily="34" charset="-120"/>
                    <a:cs typeface="Times New Roman" panose="02020603050405020304" pitchFamily="18" charset="0"/>
                  </a:rPr>
                  <a:t> </a:t>
                </a:r>
                <a14:m>
                  <m:oMath xmlns:m="http://schemas.openxmlformats.org/officeDocument/2006/math">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𝟐</m:t>
                        </m:r>
                      </m:sub>
                    </m:s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altLang="zh-TW" sz="2800" b="1" dirty="0">
                    <a:effectLst/>
                    <a:latin typeface="微軟正黑體" panose="020B0604030504040204" pitchFamily="34" charset="-120"/>
                    <a:ea typeface="微軟正黑體" panose="020B0604030504040204" pitchFamily="34" charset="-120"/>
                    <a:cs typeface="Times New Roman" panose="02020603050405020304" pitchFamily="18" charset="0"/>
                  </a:rPr>
                  <a:t>0 </a:t>
                </a:r>
                <a:r>
                  <a:rPr lang="zh-CN" altLang="zh-TW" sz="2800" b="1" dirty="0">
                    <a:effectLst/>
                    <a:latin typeface="微軟正黑體" panose="020B0604030504040204" pitchFamily="34" charset="-120"/>
                    <a:ea typeface="微軟正黑體" panose="020B0604030504040204" pitchFamily="34" charset="-120"/>
                    <a:cs typeface="Times New Roman" panose="02020603050405020304" pitchFamily="18" charset="0"/>
                  </a:rPr>
                  <a:t>時</a:t>
                </a:r>
                <a:r>
                  <a:rPr lang="en-US" altLang="zh-TW" sz="2800" b="1"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dirty="0" smtClean="0">
                    <a:effectLst/>
                    <a:latin typeface="微軟正黑體" panose="020B0604030504040204" pitchFamily="34" charset="-120"/>
                    <a:ea typeface="微軟正黑體" panose="020B0604030504040204" pitchFamily="34" charset="-120"/>
                    <a:cs typeface="Times New Roman" panose="02020603050405020304" pitchFamily="18" charset="0"/>
                  </a:rPr>
                  <a:t> </a:t>
                </a:r>
                <a14:m>
                  <m:oMath xmlns:m="http://schemas.openxmlformats.org/officeDocument/2006/math">
                    <m:f>
                      <m:fPr>
                        <m:ctrlPr>
                          <a:rPr lang="zh-TW" altLang="zh-TW" sz="2800" b="1" i="1">
                            <a:effectLst/>
                            <a:latin typeface="Cambria Math" panose="02040503050406030204" pitchFamily="18" charset="0"/>
                            <a:ea typeface="Cambria Math" panose="02040503050406030204" pitchFamily="18" charset="0"/>
                          </a:rPr>
                        </m:ctrlPr>
                      </m:fPr>
                      <m:num>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m:t>
                        </m:r>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m:t>
                            </m:r>
                          </m:sub>
                        </m:sSub>
                      </m:num>
                      <m:den>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m:t>
                        </m:r>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𝟐</m:t>
                            </m:r>
                          </m:sub>
                        </m:sSub>
                      </m:den>
                    </m:f>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altLang="zh-TW" sz="2800" b="1" dirty="0">
                    <a:effectLst/>
                    <a:latin typeface="微軟正黑體" panose="020B0604030504040204" pitchFamily="34" charset="-120"/>
                    <a:ea typeface="微軟正黑體" panose="020B0604030504040204" pitchFamily="34" charset="-120"/>
                    <a:cs typeface="Times New Roman" panose="02020603050405020304" pitchFamily="18" charset="0"/>
                  </a:rPr>
                  <a:t>1 </a:t>
                </a:r>
                <a:endParaRPr lang="en-US" altLang="zh-TW" sz="2800" b="1"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r>
                  <a:rPr lang="zh-CN" altLang="zh-TW" sz="2800" b="1" kern="100" dirty="0">
                    <a:latin typeface="微軟正黑體" panose="020B0604030504040204" pitchFamily="34" charset="-120"/>
                    <a:ea typeface="微軟正黑體" panose="020B0604030504040204" pitchFamily="34" charset="-120"/>
                    <a:cs typeface="Times New Roman" panose="02020603050405020304" pitchFamily="18" charset="0"/>
                  </a:rPr>
                  <a:t>勝算比</a:t>
                </a:r>
                <a14:m>
                  <m:oMath xmlns:m="http://schemas.openxmlformats.org/officeDocument/2006/math">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m:t>
                    </m:r>
                  </m:oMath>
                </a14:m>
                <a:r>
                  <a:rPr lang="zh-TW" altLang="en-US" sz="2800" b="1" dirty="0">
                    <a:latin typeface="微軟正黑體" panose="020B0604030504040204" pitchFamily="34" charset="-120"/>
                    <a:cs typeface="Times New Roman" panose="02020603050405020304" pitchFamily="18" charset="0"/>
                  </a:rPr>
                  <a:t>相對風險</a:t>
                </a:r>
                <a:r>
                  <a:rPr lang="en-US" altLang="zh-TW" sz="2800" b="1" dirty="0">
                    <a:latin typeface="微軟正黑體" panose="020B0604030504040204" pitchFamily="34" charset="-120"/>
                    <a:cs typeface="Times New Roman" panose="02020603050405020304" pitchFamily="18" charset="0"/>
                  </a:rPr>
                  <a:t> </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963"/>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FC0E694E-7E5C-4C16-BC06-A8A0688A6A11}" type="slidenum">
              <a:rPr lang="zh-TW" altLang="en-US" smtClean="0"/>
              <a:t>20</a:t>
            </a:fld>
            <a:endParaRPr lang="zh-TW" altLang="en-US"/>
          </a:p>
        </p:txBody>
      </p:sp>
    </p:spTree>
    <p:extLst>
      <p:ext uri="{BB962C8B-B14F-4D97-AF65-F5344CB8AC3E}">
        <p14:creationId xmlns:p14="http://schemas.microsoft.com/office/powerpoint/2010/main" val="3069350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00B050"/>
                </a:solidFill>
                <a:latin typeface="微軟正黑體" panose="020B0604030504040204" pitchFamily="34" charset="-120"/>
              </a:rPr>
              <a:t>範例</a:t>
            </a:r>
            <a:endParaRPr lang="zh-TW" altLang="en-US" dirty="0"/>
          </a:p>
        </p:txBody>
      </p:sp>
      <p:sp>
        <p:nvSpPr>
          <p:cNvPr id="4" name="投影片編號版面配置區 3"/>
          <p:cNvSpPr>
            <a:spLocks noGrp="1"/>
          </p:cNvSpPr>
          <p:nvPr>
            <p:ph type="sldNum" sz="quarter" idx="12"/>
          </p:nvPr>
        </p:nvSpPr>
        <p:spPr/>
        <p:txBody>
          <a:bodyPr/>
          <a:lstStyle/>
          <a:p>
            <a:fld id="{FC0E694E-7E5C-4C16-BC06-A8A0688A6A11}" type="slidenum">
              <a:rPr lang="zh-TW" altLang="en-US" smtClean="0"/>
              <a:t>21</a:t>
            </a:fld>
            <a:endParaRPr lang="zh-TW" altLang="en-US"/>
          </a:p>
        </p:txBody>
      </p:sp>
      <mc:AlternateContent xmlns:mc="http://schemas.openxmlformats.org/markup-compatibility/2006" xmlns:a14="http://schemas.microsoft.com/office/drawing/2010/main">
        <mc:Choice Requires="a14">
          <p:sp>
            <p:nvSpPr>
              <p:cNvPr id="6" name="內容版面配置區 5"/>
              <p:cNvSpPr>
                <a:spLocks noGrp="1"/>
              </p:cNvSpPr>
              <p:nvPr>
                <p:ph idx="1"/>
              </p:nvPr>
            </p:nvSpPr>
            <p:spPr>
              <a:xfrm>
                <a:off x="457200" y="1600200"/>
                <a:ext cx="8229600" cy="4709120"/>
              </a:xfrm>
            </p:spPr>
            <p:txBody>
              <a:bodyPr>
                <a:normAutofit/>
              </a:bodyPr>
              <a:lstStyle/>
              <a:p>
                <a:pPr>
                  <a:lnSpc>
                    <a:spcPct val="110000"/>
                  </a:lnSpc>
                  <a:spcBef>
                    <a:spcPts val="0"/>
                  </a:spcBef>
                </a:pPr>
                <a:endParaRPr lang="en-US" altLang="zh-TW" sz="2800" b="1" dirty="0" smtClean="0"/>
              </a:p>
              <a:p>
                <a:endParaRPr lang="en-US" altLang="zh-TW" sz="2800" b="1" dirty="0"/>
              </a:p>
              <a:p>
                <a:endParaRPr lang="en-US" altLang="zh-TW" sz="2800" b="1" dirty="0" smtClean="0"/>
              </a:p>
              <a:p>
                <a:pPr marL="0" indent="0">
                  <a:buNone/>
                </a:pPr>
                <a:endParaRPr lang="en-US" altLang="zh-TW" sz="2800" kern="100" dirty="0" smtClean="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14:m>
                  <m:oMath xmlns:m="http://schemas.openxmlformats.org/officeDocument/2006/math">
                    <m:sSub>
                      <m:sSubPr>
                        <m:ctrlPr>
                          <a:rPr lang="zh-TW" altLang="zh-TW" sz="2800" b="1" i="1" kern="100">
                            <a:latin typeface="Cambria Math" panose="02040503050406030204" pitchFamily="18" charset="0"/>
                            <a:cs typeface="Times New Roman" panose="02020603050405020304" pitchFamily="18" charset="0"/>
                          </a:rPr>
                        </m:ctrlPr>
                      </m:sSubPr>
                      <m:e>
                        <m:r>
                          <a:rPr lang="en-US" altLang="zh-TW" sz="2800" b="1" kern="100">
                            <a:latin typeface="Cambria Math" panose="02040503050406030204" pitchFamily="18" charset="0"/>
                            <a:cs typeface="Times New Roman" panose="02020603050405020304" pitchFamily="18" charset="0"/>
                          </a:rPr>
                          <m:t>𝐩</m:t>
                        </m:r>
                      </m:e>
                      <m:sub>
                        <m:r>
                          <a:rPr lang="en-US" altLang="zh-TW" sz="2800" b="1" kern="100">
                            <a:latin typeface="Cambria Math" panose="02040503050406030204" pitchFamily="18" charset="0"/>
                            <a:cs typeface="Times New Roman" panose="02020603050405020304" pitchFamily="18" charset="0"/>
                          </a:rPr>
                          <m:t>𝟏</m:t>
                        </m:r>
                      </m:sub>
                    </m:sSub>
                  </m:oMath>
                </a14:m>
                <a:r>
                  <a:rPr lang="en-US" altLang="zh-TW" sz="2800" b="1" kern="100" dirty="0">
                    <a:latin typeface="+mn-ea"/>
                    <a:cs typeface="Times New Roman" panose="02020603050405020304" pitchFamily="18" charset="0"/>
                  </a:rPr>
                  <a:t>=</a:t>
                </a:r>
                <a14:m>
                  <m:oMath xmlns:m="http://schemas.openxmlformats.org/officeDocument/2006/math">
                    <m:f>
                      <m:fPr>
                        <m:ctrlPr>
                          <a:rPr lang="zh-TW" altLang="zh-TW" sz="2800" b="1" i="1" kern="100">
                            <a:latin typeface="Cambria Math" panose="02040503050406030204" pitchFamily="18" charset="0"/>
                            <a:cs typeface="Times New Roman" panose="02020603050405020304" pitchFamily="18" charset="0"/>
                          </a:rPr>
                        </m:ctrlPr>
                      </m:fPr>
                      <m:num>
                        <m:r>
                          <a:rPr lang="en-US" altLang="zh-TW" sz="2800" b="1" kern="100">
                            <a:latin typeface="Cambria Math" panose="02040503050406030204" pitchFamily="18" charset="0"/>
                            <a:cs typeface="Times New Roman" panose="02020603050405020304" pitchFamily="18" charset="0"/>
                          </a:rPr>
                          <m:t>𝟏𝟖𝟗</m:t>
                        </m:r>
                      </m:num>
                      <m:den>
                        <m:r>
                          <a:rPr lang="en-US" altLang="zh-TW" sz="2800" b="1" kern="100">
                            <a:latin typeface="Cambria Math" panose="02040503050406030204" pitchFamily="18" charset="0"/>
                            <a:cs typeface="Times New Roman" panose="02020603050405020304" pitchFamily="18" charset="0"/>
                          </a:rPr>
                          <m:t>𝟏𝟏𝟎𝟑𝟒</m:t>
                        </m:r>
                      </m:den>
                    </m:f>
                  </m:oMath>
                </a14:m>
                <a:r>
                  <a:rPr lang="en-US" altLang="zh-TW" sz="2800" b="1" kern="100" dirty="0">
                    <a:latin typeface="+mn-ea"/>
                    <a:cs typeface="Times New Roman" panose="02020603050405020304" pitchFamily="18" charset="0"/>
                  </a:rPr>
                  <a:t>=</a:t>
                </a:r>
                <a:r>
                  <a:rPr lang="en-US" altLang="zh-TW" sz="2800" b="1" kern="100" dirty="0" smtClean="0">
                    <a:latin typeface="+mn-ea"/>
                    <a:cs typeface="Times New Roman" panose="02020603050405020304" pitchFamily="18" charset="0"/>
                  </a:rPr>
                  <a:t>0.0171, </a:t>
                </a:r>
                <a14:m>
                  <m:oMath xmlns:m="http://schemas.openxmlformats.org/officeDocument/2006/math">
                    <m:sSub>
                      <m:sSubPr>
                        <m:ctrlPr>
                          <a:rPr lang="zh-TW" altLang="zh-TW" sz="2800" b="1" i="1" kern="100">
                            <a:latin typeface="Cambria Math" panose="02040503050406030204" pitchFamily="18" charset="0"/>
                            <a:cs typeface="Times New Roman" panose="02020603050405020304" pitchFamily="18" charset="0"/>
                          </a:rPr>
                        </m:ctrlPr>
                      </m:sSubPr>
                      <m:e>
                        <m:r>
                          <a:rPr lang="en-US" altLang="zh-TW" sz="2800" b="1" kern="100">
                            <a:latin typeface="Cambria Math" panose="02040503050406030204" pitchFamily="18" charset="0"/>
                            <a:cs typeface="Times New Roman" panose="02020603050405020304" pitchFamily="18" charset="0"/>
                          </a:rPr>
                          <m:t>𝐩</m:t>
                        </m:r>
                      </m:e>
                      <m:sub>
                        <m:r>
                          <a:rPr lang="en-US" altLang="zh-TW" sz="2800" b="1" kern="100">
                            <a:latin typeface="Cambria Math" panose="02040503050406030204" pitchFamily="18" charset="0"/>
                            <a:cs typeface="Times New Roman" panose="02020603050405020304" pitchFamily="18" charset="0"/>
                          </a:rPr>
                          <m:t>𝟐</m:t>
                        </m:r>
                      </m:sub>
                    </m:sSub>
                  </m:oMath>
                </a14:m>
                <a:r>
                  <a:rPr lang="en-US" altLang="zh-TW" sz="2800" b="1" kern="100" dirty="0">
                    <a:latin typeface="+mn-ea"/>
                    <a:cs typeface="Times New Roman" panose="02020603050405020304" pitchFamily="18" charset="0"/>
                  </a:rPr>
                  <a:t>=</a:t>
                </a:r>
                <a14:m>
                  <m:oMath xmlns:m="http://schemas.openxmlformats.org/officeDocument/2006/math">
                    <m:f>
                      <m:fPr>
                        <m:ctrlPr>
                          <a:rPr lang="zh-TW" altLang="zh-TW" sz="2800" b="1" i="1" kern="100">
                            <a:latin typeface="Cambria Math" panose="02040503050406030204" pitchFamily="18" charset="0"/>
                            <a:cs typeface="Times New Roman" panose="02020603050405020304" pitchFamily="18" charset="0"/>
                          </a:rPr>
                        </m:ctrlPr>
                      </m:fPr>
                      <m:num>
                        <m:r>
                          <a:rPr lang="en-US" altLang="zh-TW" sz="2800" b="1" kern="100">
                            <a:latin typeface="Cambria Math" panose="02040503050406030204" pitchFamily="18" charset="0"/>
                            <a:cs typeface="Times New Roman" panose="02020603050405020304" pitchFamily="18" charset="0"/>
                          </a:rPr>
                          <m:t>𝟏𝟎𝟒</m:t>
                        </m:r>
                      </m:num>
                      <m:den>
                        <m:r>
                          <a:rPr lang="en-US" altLang="zh-TW" sz="2800" b="1" kern="100">
                            <a:latin typeface="Cambria Math" panose="02040503050406030204" pitchFamily="18" charset="0"/>
                            <a:cs typeface="Times New Roman" panose="02020603050405020304" pitchFamily="18" charset="0"/>
                          </a:rPr>
                          <m:t>𝟏𝟏𝟎𝟑𝟕</m:t>
                        </m:r>
                      </m:den>
                    </m:f>
                  </m:oMath>
                </a14:m>
                <a:r>
                  <a:rPr lang="en-US" altLang="zh-TW" sz="2800" b="1" kern="100" dirty="0">
                    <a:latin typeface="+mn-ea"/>
                    <a:cs typeface="Times New Roman" panose="02020603050405020304" pitchFamily="18" charset="0"/>
                  </a:rPr>
                  <a:t>=</a:t>
                </a:r>
                <a:r>
                  <a:rPr lang="en-US" altLang="zh-TW" sz="2800" b="1" kern="100" dirty="0" smtClean="0">
                    <a:latin typeface="+mn-ea"/>
                    <a:cs typeface="Times New Roman" panose="02020603050405020304" pitchFamily="18" charset="0"/>
                  </a:rPr>
                  <a:t>0.0094</a:t>
                </a:r>
                <a:r>
                  <a:rPr lang="zh-TW" altLang="en-US" sz="2800" b="1" kern="100" dirty="0" smtClean="0">
                    <a:latin typeface="+mn-ea"/>
                    <a:cs typeface="Times New Roman" panose="02020603050405020304" pitchFamily="18" charset="0"/>
                  </a:rPr>
                  <a:t> 都接近</a:t>
                </a:r>
                <a:r>
                  <a:rPr lang="en-US" altLang="zh-TW" sz="2800" b="1" kern="100" dirty="0" smtClean="0">
                    <a:latin typeface="+mn-ea"/>
                    <a:cs typeface="Times New Roman" panose="02020603050405020304" pitchFamily="18" charset="0"/>
                  </a:rPr>
                  <a:t>0</a:t>
                </a:r>
                <a:endParaRPr lang="zh-TW" altLang="zh-TW" sz="2800" b="1" kern="100" dirty="0">
                  <a:solidFill>
                    <a:srgbClr val="C00000"/>
                  </a:solidFill>
                  <a:latin typeface="微軟正黑體" panose="020B0604030504040204" pitchFamily="34" charset="-120"/>
                  <a:cs typeface="Times New Roman" panose="02020603050405020304" pitchFamily="18" charset="0"/>
                </a:endParaRPr>
              </a:p>
              <a:p>
                <a:pPr algn="just">
                  <a:spcAft>
                    <a:spcPts val="0"/>
                  </a:spcAft>
                </a:pPr>
                <a:r>
                  <a:rPr lang="zh-TW" altLang="en-US" sz="2800" b="1" kern="100" dirty="0" smtClean="0">
                    <a:latin typeface="+mn-ea"/>
                    <a:cs typeface="Times New Roman" panose="02020603050405020304" pitchFamily="18" charset="0"/>
                  </a:rPr>
                  <a:t>相對</a:t>
                </a:r>
                <a:r>
                  <a:rPr lang="zh-TW" altLang="en-US" sz="2800" b="1" kern="100" dirty="0">
                    <a:latin typeface="+mn-ea"/>
                    <a:cs typeface="Times New Roman" panose="02020603050405020304" pitchFamily="18" charset="0"/>
                  </a:rPr>
                  <a:t>風險</a:t>
                </a:r>
                <a:r>
                  <a:rPr lang="en-US" altLang="zh-TW" sz="2800" b="1" kern="100" dirty="0">
                    <a:latin typeface="+mn-ea"/>
                    <a:cs typeface="Times New Roman" panose="02020603050405020304" pitchFamily="18" charset="0"/>
                  </a:rPr>
                  <a:t>=</a:t>
                </a:r>
                <a14:m>
                  <m:oMath xmlns:m="http://schemas.openxmlformats.org/officeDocument/2006/math">
                    <m:f>
                      <m:fPr>
                        <m:ctrlPr>
                          <a:rPr lang="zh-TW" altLang="zh-TW" sz="2800" b="1" i="1">
                            <a:latin typeface="Cambria Math" panose="02040503050406030204" pitchFamily="18" charset="0"/>
                            <a:ea typeface="Cambria Math" panose="02040503050406030204" pitchFamily="18" charset="0"/>
                          </a:rPr>
                        </m:ctrlPr>
                      </m:fPr>
                      <m:num>
                        <m:sSub>
                          <m:sSubPr>
                            <m:ctrlPr>
                              <a:rPr lang="zh-TW" altLang="zh-TW" sz="2800" b="1" i="1">
                                <a:latin typeface="Cambria Math" panose="02040503050406030204" pitchFamily="18" charset="0"/>
                                <a:ea typeface="Cambria Math" panose="02040503050406030204" pitchFamily="18" charset="0"/>
                              </a:rPr>
                            </m:ctrlPr>
                          </m:sSubPr>
                          <m:e>
                            <m:r>
                              <a:rPr lang="en-US" altLang="zh-TW" sz="2800" b="1">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a:latin typeface="Cambria Math" panose="02040503050406030204" pitchFamily="18" charset="0"/>
                                <a:ea typeface="SimSun" panose="02010600030101010101" pitchFamily="2" charset="-122"/>
                                <a:cs typeface="Times New Roman" panose="02020603050405020304" pitchFamily="18" charset="0"/>
                              </a:rPr>
                              <m:t>𝟏</m:t>
                            </m:r>
                          </m:sub>
                        </m:sSub>
                      </m:num>
                      <m:den>
                        <m:sSub>
                          <m:sSubPr>
                            <m:ctrlPr>
                              <a:rPr lang="zh-TW" altLang="zh-TW" sz="2800" b="1" i="1">
                                <a:latin typeface="Cambria Math" panose="02040503050406030204" pitchFamily="18" charset="0"/>
                                <a:ea typeface="Cambria Math" panose="02040503050406030204" pitchFamily="18" charset="0"/>
                              </a:rPr>
                            </m:ctrlPr>
                          </m:sSubPr>
                          <m:e>
                            <m:r>
                              <a:rPr lang="en-US" altLang="zh-TW" sz="2800" b="1">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a:latin typeface="Cambria Math" panose="02040503050406030204" pitchFamily="18" charset="0"/>
                                <a:ea typeface="SimSun" panose="02010600030101010101" pitchFamily="2" charset="-122"/>
                                <a:cs typeface="Times New Roman" panose="02020603050405020304" pitchFamily="18" charset="0"/>
                              </a:rPr>
                              <m:t>𝟐</m:t>
                            </m:r>
                          </m:sub>
                        </m:sSub>
                      </m:den>
                    </m:f>
                  </m:oMath>
                </a14:m>
                <a:r>
                  <a:rPr lang="en-US" altLang="zh-TW" sz="2800" b="1" dirty="0">
                    <a:latin typeface="微軟正黑體" panose="020B0604030504040204" pitchFamily="34" charset="-120"/>
                    <a:cs typeface="Times New Roman" panose="02020603050405020304" pitchFamily="18" charset="0"/>
                  </a:rPr>
                  <a:t>=</a:t>
                </a:r>
                <a14:m>
                  <m:oMath xmlns:m="http://schemas.openxmlformats.org/officeDocument/2006/math">
                    <m:f>
                      <m:fPr>
                        <m:ctrlPr>
                          <a:rPr lang="zh-TW" altLang="zh-TW" sz="2800" b="1" i="1">
                            <a:latin typeface="Cambria Math" panose="02040503050406030204" pitchFamily="18" charset="0"/>
                            <a:ea typeface="Cambria Math" panose="02040503050406030204" pitchFamily="18" charset="0"/>
                          </a:rPr>
                        </m:ctrlPr>
                      </m:fPr>
                      <m:num>
                        <m:r>
                          <a:rPr lang="en-US" altLang="zh-TW" sz="2800" b="1">
                            <a:latin typeface="Cambria Math" panose="02040503050406030204" pitchFamily="18" charset="0"/>
                            <a:ea typeface="SimSun" panose="02010600030101010101" pitchFamily="2" charset="-122"/>
                            <a:cs typeface="Times New Roman" panose="02020603050405020304" pitchFamily="18" charset="0"/>
                          </a:rPr>
                          <m:t>𝟎</m:t>
                        </m:r>
                        <m:r>
                          <a:rPr lang="en-US" altLang="zh-TW" sz="2800" b="1">
                            <a:latin typeface="Cambria Math" panose="02040503050406030204" pitchFamily="18" charset="0"/>
                            <a:ea typeface="SimSun" panose="02010600030101010101" pitchFamily="2" charset="-122"/>
                            <a:cs typeface="Times New Roman" panose="02020603050405020304" pitchFamily="18" charset="0"/>
                          </a:rPr>
                          <m:t>.</m:t>
                        </m:r>
                        <m:r>
                          <a:rPr lang="en-US" altLang="zh-TW" sz="2800" b="1">
                            <a:latin typeface="Cambria Math" panose="02040503050406030204" pitchFamily="18" charset="0"/>
                            <a:ea typeface="SimSun" panose="02010600030101010101" pitchFamily="2" charset="-122"/>
                            <a:cs typeface="Times New Roman" panose="02020603050405020304" pitchFamily="18" charset="0"/>
                          </a:rPr>
                          <m:t>𝟎𝟏𝟕𝟏</m:t>
                        </m:r>
                      </m:num>
                      <m:den>
                        <m:r>
                          <a:rPr lang="en-US" altLang="zh-TW" sz="2800" b="1">
                            <a:latin typeface="Cambria Math" panose="02040503050406030204" pitchFamily="18" charset="0"/>
                            <a:ea typeface="SimSun" panose="02010600030101010101" pitchFamily="2" charset="-122"/>
                            <a:cs typeface="Times New Roman" panose="02020603050405020304" pitchFamily="18" charset="0"/>
                          </a:rPr>
                          <m:t>𝟎</m:t>
                        </m:r>
                        <m:r>
                          <a:rPr lang="en-US" altLang="zh-TW" sz="2800" b="1">
                            <a:latin typeface="Cambria Math" panose="02040503050406030204" pitchFamily="18" charset="0"/>
                            <a:ea typeface="SimSun" panose="02010600030101010101" pitchFamily="2" charset="-122"/>
                            <a:cs typeface="Times New Roman" panose="02020603050405020304" pitchFamily="18" charset="0"/>
                          </a:rPr>
                          <m:t>.</m:t>
                        </m:r>
                        <m:r>
                          <a:rPr lang="en-US" altLang="zh-TW" sz="2800" b="1">
                            <a:latin typeface="Cambria Math" panose="02040503050406030204" pitchFamily="18" charset="0"/>
                            <a:ea typeface="SimSun" panose="02010600030101010101" pitchFamily="2" charset="-122"/>
                            <a:cs typeface="Times New Roman" panose="02020603050405020304" pitchFamily="18" charset="0"/>
                          </a:rPr>
                          <m:t>𝟎𝟎𝟗𝟒</m:t>
                        </m:r>
                      </m:den>
                    </m:f>
                  </m:oMath>
                </a14:m>
                <a:r>
                  <a:rPr lang="en-US" altLang="zh-TW" sz="2800" b="1" dirty="0">
                    <a:latin typeface="微軟正黑體" panose="020B0604030504040204" pitchFamily="34" charset="-120"/>
                    <a:cs typeface="Times New Roman" panose="02020603050405020304" pitchFamily="18" charset="0"/>
                  </a:rPr>
                  <a:t>=</a:t>
                </a:r>
                <a:r>
                  <a:rPr lang="en-US" altLang="zh-TW" sz="2800" b="1" dirty="0">
                    <a:solidFill>
                      <a:srgbClr val="C00000"/>
                    </a:solidFill>
                    <a:latin typeface="微軟正黑體" panose="020B0604030504040204" pitchFamily="34" charset="-120"/>
                    <a:cs typeface="Times New Roman" panose="02020603050405020304" pitchFamily="18" charset="0"/>
                  </a:rPr>
                  <a:t>1.82</a:t>
                </a:r>
                <a:endParaRPr lang="en-US" altLang="zh-TW" sz="2800" b="1" kern="100" dirty="0" smtClean="0">
                  <a:latin typeface="+mn-ea"/>
                  <a:cs typeface="Times New Roman" panose="02020603050405020304" pitchFamily="18" charset="0"/>
                </a:endParaRPr>
              </a:p>
              <a:p>
                <a:pPr algn="just">
                  <a:spcAft>
                    <a:spcPts val="0"/>
                  </a:spcAft>
                </a:pPr>
                <a:r>
                  <a:rPr lang="zh-CN"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勝算</a:t>
                </a:r>
                <a:r>
                  <a:rPr lang="zh-CN" altLang="zh-TW" sz="2800" b="1" kern="100" dirty="0">
                    <a:latin typeface="微軟正黑體" panose="020B0604030504040204" pitchFamily="34" charset="-120"/>
                    <a:ea typeface="微軟正黑體" panose="020B0604030504040204" pitchFamily="34" charset="-120"/>
                    <a:cs typeface="Times New Roman" panose="02020603050405020304" pitchFamily="18" charset="0"/>
                  </a:rPr>
                  <a:t>比</a:t>
                </a:r>
                <a:r>
                  <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14:m>
                  <m:oMath xmlns:m="http://schemas.openxmlformats.org/officeDocument/2006/math">
                    <m:acc>
                      <m:accPr>
                        <m:chr m:val="̂"/>
                        <m:ctrlPr>
                          <a:rPr lang="zh-TW" altLang="zh-TW" sz="2800" i="1" kern="100">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TW" sz="2800" i="1" kern="100">
                            <a:latin typeface="Cambria Math" panose="02040503050406030204" pitchFamily="18" charset="0"/>
                            <a:ea typeface="SimSun" panose="02010600030101010101" pitchFamily="2" charset="-122"/>
                            <a:cs typeface="Times New Roman" panose="02020603050405020304" pitchFamily="18" charset="0"/>
                          </a:rPr>
                          <m:t>𝜃</m:t>
                        </m:r>
                      </m:e>
                    </m:acc>
                  </m:oMath>
                </a14:m>
                <a:r>
                  <a:rPr lang="en-US" altLang="zh-TW" sz="2800" b="1" dirty="0">
                    <a:latin typeface="Calibri" panose="020F0502020204030204" pitchFamily="34" charset="0"/>
                    <a:ea typeface="SimSun" panose="02010600030101010101" pitchFamily="2" charset="-122"/>
                    <a:cs typeface="Times New Roman" panose="02020603050405020304" pitchFamily="18" charset="0"/>
                  </a:rPr>
                  <a:t>= </a:t>
                </a:r>
                <a14:m>
                  <m:oMath xmlns:m="http://schemas.openxmlformats.org/officeDocument/2006/math">
                    <m:f>
                      <m:fPr>
                        <m:ctrlPr>
                          <a:rPr lang="zh-TW" altLang="zh-TW" sz="2800" b="1" i="1">
                            <a:latin typeface="Cambria Math" panose="02040503050406030204" pitchFamily="18" charset="0"/>
                            <a:ea typeface="Cambria Math" panose="02040503050406030204" pitchFamily="18" charset="0"/>
                          </a:rPr>
                        </m:ctrlPr>
                      </m:fPr>
                      <m:num>
                        <m:sSub>
                          <m:sSubPr>
                            <m:ctrlPr>
                              <a:rPr lang="zh-TW" altLang="zh-TW" sz="2800" b="1" i="1">
                                <a:latin typeface="Cambria Math" panose="02040503050406030204" pitchFamily="18" charset="0"/>
                                <a:ea typeface="Cambria Math" panose="02040503050406030204" pitchFamily="18" charset="0"/>
                              </a:rPr>
                            </m:ctrlPr>
                          </m:sSubPr>
                          <m:e>
                            <m:r>
                              <a:rPr lang="en-US" altLang="zh-TW" sz="2800" b="1">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a:latin typeface="Cambria Math" panose="02040503050406030204" pitchFamily="18" charset="0"/>
                                <a:ea typeface="SimSun" panose="02010600030101010101" pitchFamily="2" charset="-122"/>
                                <a:cs typeface="Times New Roman" panose="02020603050405020304" pitchFamily="18" charset="0"/>
                              </a:rPr>
                              <m:t>𝟏𝟏</m:t>
                            </m:r>
                          </m:sub>
                        </m:sSub>
                        <m:sSub>
                          <m:sSubPr>
                            <m:ctrlPr>
                              <a:rPr lang="zh-TW" altLang="zh-TW" sz="2800" b="1" i="1">
                                <a:latin typeface="Cambria Math" panose="02040503050406030204" pitchFamily="18" charset="0"/>
                                <a:ea typeface="Cambria Math" panose="02040503050406030204" pitchFamily="18" charset="0"/>
                              </a:rPr>
                            </m:ctrlPr>
                          </m:sSubPr>
                          <m:e>
                            <m:r>
                              <a:rPr lang="en-US" altLang="zh-TW" sz="2800" b="1">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i="1">
                                <a:latin typeface="Cambria Math" panose="02040503050406030204" pitchFamily="18" charset="0"/>
                                <a:ea typeface="SimSun" panose="02010600030101010101" pitchFamily="2" charset="-122"/>
                                <a:cs typeface="Times New Roman" panose="02020603050405020304" pitchFamily="18" charset="0"/>
                              </a:rPr>
                              <m:t>2</m:t>
                            </m:r>
                            <m:r>
                              <a:rPr lang="en-US" altLang="zh-TW" sz="2800" b="1">
                                <a:latin typeface="Cambria Math" panose="02040503050406030204" pitchFamily="18" charset="0"/>
                                <a:ea typeface="SimSun" panose="02010600030101010101" pitchFamily="2" charset="-122"/>
                                <a:cs typeface="Times New Roman" panose="02020603050405020304" pitchFamily="18" charset="0"/>
                              </a:rPr>
                              <m:t>𝟐</m:t>
                            </m:r>
                          </m:sub>
                        </m:sSub>
                      </m:num>
                      <m:den>
                        <m:sSub>
                          <m:sSubPr>
                            <m:ctrlPr>
                              <a:rPr lang="zh-TW" altLang="zh-TW" sz="2800" b="1" i="1">
                                <a:latin typeface="Cambria Math" panose="02040503050406030204" pitchFamily="18" charset="0"/>
                                <a:ea typeface="Cambria Math" panose="02040503050406030204" pitchFamily="18" charset="0"/>
                              </a:rPr>
                            </m:ctrlPr>
                          </m:sSubPr>
                          <m:e>
                            <m:r>
                              <a:rPr lang="en-US" altLang="zh-TW" sz="2800" b="1">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a:latin typeface="Cambria Math" panose="02040503050406030204" pitchFamily="18" charset="0"/>
                                <a:ea typeface="SimSun" panose="02010600030101010101" pitchFamily="2" charset="-122"/>
                                <a:cs typeface="Times New Roman" panose="02020603050405020304" pitchFamily="18" charset="0"/>
                              </a:rPr>
                              <m:t>𝟐𝟏</m:t>
                            </m:r>
                          </m:sub>
                        </m:sSub>
                        <m:sSub>
                          <m:sSubPr>
                            <m:ctrlPr>
                              <a:rPr lang="zh-TW" altLang="zh-TW" sz="2800" b="1" i="1">
                                <a:latin typeface="Cambria Math" panose="02040503050406030204" pitchFamily="18" charset="0"/>
                                <a:ea typeface="Cambria Math" panose="02040503050406030204" pitchFamily="18" charset="0"/>
                              </a:rPr>
                            </m:ctrlPr>
                          </m:sSubPr>
                          <m:e>
                            <m:r>
                              <a:rPr lang="en-US" altLang="zh-TW" sz="2800" b="1">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a:latin typeface="Cambria Math" panose="02040503050406030204" pitchFamily="18" charset="0"/>
                                <a:ea typeface="SimSun" panose="02010600030101010101" pitchFamily="2" charset="-122"/>
                                <a:cs typeface="Times New Roman" panose="02020603050405020304" pitchFamily="18" charset="0"/>
                              </a:rPr>
                              <m:t>𝟏𝟐</m:t>
                            </m:r>
                          </m:sub>
                        </m:sSub>
                      </m:den>
                    </m:f>
                  </m:oMath>
                </a14:m>
                <a:r>
                  <a:rPr lang="en-US" altLang="zh-TW" sz="2800" kern="100" dirty="0">
                    <a:latin typeface="Calibri" panose="020F0502020204030204" pitchFamily="34" charset="0"/>
                    <a:ea typeface="SimSun" panose="02010600030101010101" pitchFamily="2" charset="-122"/>
                    <a:cs typeface="Times New Roman" panose="02020603050405020304" pitchFamily="18" charset="0"/>
                  </a:rPr>
                  <a:t>= </a:t>
                </a:r>
                <a14:m>
                  <m:oMath xmlns:m="http://schemas.openxmlformats.org/officeDocument/2006/math">
                    <m:f>
                      <m:fPr>
                        <m:ctrlPr>
                          <a:rPr lang="zh-TW" altLang="zh-TW" sz="2800" b="1"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TW" sz="2800" b="1" i="1" kern="100">
                            <a:latin typeface="Cambria Math" panose="02040503050406030204" pitchFamily="18" charset="0"/>
                            <a:ea typeface="SimSun" panose="02010600030101010101" pitchFamily="2" charset="-122"/>
                            <a:cs typeface="Times New Roman" panose="02020603050405020304" pitchFamily="18" charset="0"/>
                          </a:rPr>
                          <m:t>𝟏𝟖𝟗</m:t>
                        </m:r>
                        <m:r>
                          <a:rPr lang="en-US" altLang="zh-TW" sz="2800" b="1" kern="100">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kern="100">
                            <a:latin typeface="Cambria Math" panose="02040503050406030204" pitchFamily="18" charset="0"/>
                            <a:ea typeface="SimSun" panose="02010600030101010101" pitchFamily="2" charset="-122"/>
                            <a:cs typeface="Times New Roman" panose="02020603050405020304" pitchFamily="18" charset="0"/>
                          </a:rPr>
                          <m:t>𝟏𝟎𝟗𝟑𝟑</m:t>
                        </m:r>
                      </m:num>
                      <m:den>
                        <m:r>
                          <a:rPr lang="en-US" altLang="zh-TW" sz="2800" b="1" i="1" kern="100">
                            <a:latin typeface="Cambria Math" panose="02040503050406030204" pitchFamily="18" charset="0"/>
                            <a:ea typeface="SimSun" panose="02010600030101010101" pitchFamily="2" charset="-122"/>
                            <a:cs typeface="Times New Roman" panose="02020603050405020304" pitchFamily="18" charset="0"/>
                          </a:rPr>
                          <m:t>𝟏𝟎𝟒</m:t>
                        </m:r>
                        <m:r>
                          <a:rPr lang="en-US" altLang="zh-TW" sz="2800" b="1" kern="100">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kern="100">
                            <a:latin typeface="Cambria Math" panose="02040503050406030204" pitchFamily="18" charset="0"/>
                            <a:ea typeface="SimSun" panose="02010600030101010101" pitchFamily="2" charset="-122"/>
                            <a:cs typeface="Times New Roman" panose="02020603050405020304" pitchFamily="18" charset="0"/>
                          </a:rPr>
                          <m:t>𝟏𝟎𝟖𝟒𝟓</m:t>
                        </m:r>
                      </m:den>
                    </m:f>
                  </m:oMath>
                </a14:m>
                <a:r>
                  <a:rPr lang="en-US" altLang="zh-TW" sz="2800" kern="100" dirty="0">
                    <a:latin typeface="Calibri" panose="020F0502020204030204" pitchFamily="34" charset="0"/>
                    <a:ea typeface="SimSun" panose="02010600030101010101" pitchFamily="2" charset="-122"/>
                    <a:cs typeface="Times New Roman" panose="02020603050405020304" pitchFamily="18" charset="0"/>
                  </a:rPr>
                  <a:t> = </a:t>
                </a:r>
                <a:r>
                  <a:rPr lang="en-US" altLang="zh-TW" sz="2800" kern="100" dirty="0">
                    <a:solidFill>
                      <a:srgbClr val="C00000"/>
                    </a:solidFill>
                    <a:latin typeface="Calibri" panose="020F0502020204030204" pitchFamily="34" charset="0"/>
                    <a:ea typeface="SimSun" panose="02010600030101010101" pitchFamily="2" charset="-122"/>
                    <a:cs typeface="Times New Roman" panose="02020603050405020304" pitchFamily="18" charset="0"/>
                  </a:rPr>
                  <a:t>1.832</a:t>
                </a:r>
                <a:endParaRPr lang="zh-TW" altLang="zh-TW" sz="2800" b="1" kern="100" dirty="0">
                  <a:solidFill>
                    <a:srgbClr val="C00000"/>
                  </a:solidFill>
                  <a:latin typeface="+mn-ea"/>
                  <a:cs typeface="Times New Roman" panose="02020603050405020304" pitchFamily="18" charset="0"/>
                </a:endParaRPr>
              </a:p>
              <a:p>
                <a:pPr marL="342900" indent="-342900"/>
                <a:endParaRPr lang="en-US" altLang="zh-TW" sz="2800" kern="100" dirty="0">
                  <a:latin typeface="Calibri" panose="020F0502020204030204" pitchFamily="34" charset="0"/>
                  <a:ea typeface="SimSun" panose="02010600030101010101" pitchFamily="2" charset="-122"/>
                  <a:cs typeface="Times New Roman" panose="02020603050405020304" pitchFamily="18" charset="0"/>
                </a:endParaRPr>
              </a:p>
              <a:p>
                <a:pPr marL="342900" indent="-342900"/>
                <a:endParaRPr lang="en-US" altLang="zh-TW" sz="2800" b="1" dirty="0">
                  <a:solidFill>
                    <a:srgbClr val="C00000"/>
                  </a:solidFill>
                </a:endParaRPr>
              </a:p>
            </p:txBody>
          </p:sp>
        </mc:Choice>
        <mc:Fallback xmlns="">
          <p:sp>
            <p:nvSpPr>
              <p:cNvPr id="6" name="內容版面配置區 5"/>
              <p:cNvSpPr>
                <a:spLocks noGrp="1" noRot="1" noChangeAspect="1" noMove="1" noResize="1" noEditPoints="1" noAdjustHandles="1" noChangeArrowheads="1" noChangeShapeType="1" noTextEdit="1"/>
              </p:cNvSpPr>
              <p:nvPr>
                <p:ph idx="1"/>
              </p:nvPr>
            </p:nvSpPr>
            <p:spPr>
              <a:xfrm>
                <a:off x="457200" y="1600200"/>
                <a:ext cx="8229600" cy="4709120"/>
              </a:xfrm>
              <a:blipFill rotWithShape="0">
                <a:blip r:embed="rId3"/>
                <a:stretch>
                  <a:fillRect l="-96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7" name="內容版面配置區 4"/>
              <p:cNvGraphicFramePr>
                <a:graphicFrameLocks/>
              </p:cNvGraphicFramePr>
              <p:nvPr>
                <p:extLst>
                  <p:ext uri="{D42A27DB-BD31-4B8C-83A1-F6EECF244321}">
                    <p14:modId xmlns:p14="http://schemas.microsoft.com/office/powerpoint/2010/main" val="557835750"/>
                  </p:ext>
                </p:extLst>
              </p:nvPr>
            </p:nvGraphicFramePr>
            <p:xfrm>
              <a:off x="611560" y="1556792"/>
              <a:ext cx="7272808" cy="1791816"/>
            </p:xfrm>
            <a:graphic>
              <a:graphicData uri="http://schemas.openxmlformats.org/drawingml/2006/table">
                <a:tbl>
                  <a:tblPr>
                    <a:tableStyleId>{616DA210-FB5B-4158-B5E0-FEB733F419BA}</a:tableStyleId>
                  </a:tblPr>
                  <a:tblGrid>
                    <a:gridCol w="2156212"/>
                    <a:gridCol w="1732548"/>
                    <a:gridCol w="1692024"/>
                    <a:gridCol w="1692024"/>
                  </a:tblGrid>
                  <a:tr h="420369">
                    <a:tc>
                      <a:txBody>
                        <a:bodyPr/>
                        <a:lstStyle/>
                        <a:p>
                          <a:pPr algn="ctr">
                            <a:lnSpc>
                              <a:spcPts val="1800"/>
                            </a:lnSpc>
                            <a:spcAft>
                              <a:spcPts val="0"/>
                            </a:spcAft>
                          </a:pPr>
                          <a:endParaRPr lang="zh-TW" sz="2400" b="1" dirty="0">
                            <a:effectLst/>
                            <a:latin typeface="+mn-ea"/>
                            <a:ea typeface="+mn-ea"/>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spcAft>
                              <a:spcPts val="0"/>
                            </a:spcAft>
                          </a:pPr>
                          <a:r>
                            <a:rPr lang="zh-TW" altLang="en-US" sz="2400" b="1" kern="1200" dirty="0" smtClean="0">
                              <a:effectLst/>
                              <a:latin typeface="+mn-ea"/>
                              <a:ea typeface="+mn-ea"/>
                              <a:cs typeface="+mn-cs"/>
                            </a:rPr>
                            <a:t>心肌梗塞</a:t>
                          </a:r>
                          <a:r>
                            <a:rPr lang="en-US" altLang="zh-TW" sz="2400" b="1" kern="1200" dirty="0" smtClean="0">
                              <a:effectLst/>
                              <a:latin typeface="+mn-ea"/>
                              <a:ea typeface="+mn-ea"/>
                              <a:cs typeface="+mn-cs"/>
                            </a:rPr>
                            <a:t>(MI)</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zh-TW" altLang="en-US"/>
                        </a:p>
                      </a:txBody>
                      <a:tcPr/>
                    </a:tc>
                    <a:tc>
                      <a:txBody>
                        <a:bodyPr/>
                        <a:lstStyle/>
                        <a:p>
                          <a:pPr algn="ctr">
                            <a:spcAft>
                              <a:spcPts val="0"/>
                            </a:spcAft>
                          </a:pP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97243">
                    <a:tc>
                      <a:txBody>
                        <a:bodyPr/>
                        <a:lstStyle/>
                        <a:p>
                          <a:pPr algn="ctr">
                            <a:lnSpc>
                              <a:spcPct val="100000"/>
                            </a:lnSpc>
                            <a:spcAft>
                              <a:spcPts val="0"/>
                            </a:spcAft>
                          </a:pPr>
                          <a:r>
                            <a:rPr lang="zh-TW" altLang="en-US" sz="2400" b="1" kern="100" dirty="0" smtClean="0">
                              <a:effectLst/>
                              <a:latin typeface="+mn-ea"/>
                              <a:ea typeface="+mn-ea"/>
                              <a:cs typeface="Times New Roman" panose="02020603050405020304" pitchFamily="18" charset="0"/>
                            </a:rPr>
                            <a:t>組別</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Yes</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No</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Total</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r h="387102">
                    <a:tc>
                      <a:txBody>
                        <a:bodyPr/>
                        <a:lstStyle/>
                        <a:p>
                          <a:pPr algn="ctr">
                            <a:lnSpc>
                              <a:spcPct val="100000"/>
                            </a:lnSpc>
                            <a:spcAft>
                              <a:spcPts val="0"/>
                            </a:spcAft>
                          </a:pPr>
                          <a:r>
                            <a:rPr lang="zh-TW" altLang="en-US" sz="2400" b="1" dirty="0" smtClean="0">
                              <a:effectLst/>
                              <a:latin typeface="+mn-ea"/>
                              <a:ea typeface="+mn-ea"/>
                            </a:rPr>
                            <a:t>安慰劑</a:t>
                          </a:r>
                          <a:endParaRPr lang="zh-TW" sz="2400" b="1" dirty="0">
                            <a:effectLst/>
                            <a:latin typeface="+mn-ea"/>
                            <a:ea typeface="+mn-ea"/>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14:m>
                            <m:oMath xmlns:m="http://schemas.openxmlformats.org/officeDocument/2006/math">
                              <m:sSub>
                                <m:sSubPr>
                                  <m:ctrlPr>
                                    <a:rPr lang="zh-TW" altLang="zh-TW" sz="2400" b="1" i="1" kern="100" smtClean="0">
                                      <a:latin typeface="Cambria Math" panose="02040503050406030204" pitchFamily="18" charset="0"/>
                                      <a:cs typeface="Times New Roman" panose="02020603050405020304" pitchFamily="18" charset="0"/>
                                    </a:rPr>
                                  </m:ctrlPr>
                                </m:sSubPr>
                                <m:e>
                                  <m:r>
                                    <a:rPr lang="en-US" altLang="zh-TW" sz="2400" b="1" i="0" kern="100">
                                      <a:effectLst/>
                                      <a:latin typeface="Cambria Math" panose="02040503050406030204" pitchFamily="18" charset="0"/>
                                      <a:cs typeface="Times New Roman" panose="02020603050405020304" pitchFamily="18" charset="0"/>
                                    </a:rPr>
                                    <m:t>𝐧</m:t>
                                  </m:r>
                                </m:e>
                                <m:sub>
                                  <m:r>
                                    <a:rPr lang="en-US" altLang="zh-TW" sz="2400" b="1" i="0" kern="100">
                                      <a:effectLst/>
                                      <a:latin typeface="Cambria Math" panose="02040503050406030204" pitchFamily="18" charset="0"/>
                                      <a:cs typeface="Times New Roman" panose="02020603050405020304" pitchFamily="18" charset="0"/>
                                    </a:rPr>
                                    <m:t>𝟏</m:t>
                                  </m:r>
                                  <m:r>
                                    <a:rPr lang="en-US" altLang="zh-TW" sz="2400" b="1" i="1" kern="100" smtClean="0">
                                      <a:effectLst/>
                                      <a:latin typeface="Cambria Math" panose="02040503050406030204" pitchFamily="18" charset="0"/>
                                      <a:cs typeface="Times New Roman" panose="02020603050405020304" pitchFamily="18" charset="0"/>
                                    </a:rPr>
                                    <m:t>1</m:t>
                                  </m:r>
                                </m:sub>
                              </m:sSub>
                            </m:oMath>
                          </a14:m>
                          <a:r>
                            <a:rPr lang="en-US" altLang="zh-TW" sz="2400" b="1" dirty="0" smtClean="0">
                              <a:effectLst/>
                              <a:latin typeface="+mn-ea"/>
                              <a:ea typeface="+mn-ea"/>
                            </a:rPr>
                            <a:t>=189</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14:m>
                            <m:oMath xmlns:m="http://schemas.openxmlformats.org/officeDocument/2006/math">
                              <m:sSub>
                                <m:sSubPr>
                                  <m:ctrlPr>
                                    <a:rPr lang="zh-TW" altLang="zh-TW" sz="2400" b="1" i="1" kern="100" smtClean="0">
                                      <a:latin typeface="Cambria Math" panose="02040503050406030204" pitchFamily="18" charset="0"/>
                                      <a:cs typeface="Times New Roman" panose="02020603050405020304" pitchFamily="18" charset="0"/>
                                    </a:rPr>
                                  </m:ctrlPr>
                                </m:sSubPr>
                                <m:e>
                                  <m:r>
                                    <a:rPr lang="en-US" altLang="zh-TW" sz="2400" b="1" i="0" kern="100">
                                      <a:effectLst/>
                                      <a:latin typeface="Cambria Math" panose="02040503050406030204" pitchFamily="18" charset="0"/>
                                      <a:cs typeface="Times New Roman" panose="02020603050405020304" pitchFamily="18" charset="0"/>
                                    </a:rPr>
                                    <m:t>𝐧</m:t>
                                  </m:r>
                                </m:e>
                                <m:sub>
                                  <m:r>
                                    <a:rPr lang="en-US" altLang="zh-TW" sz="2400" b="1" i="0" kern="100">
                                      <a:effectLst/>
                                      <a:latin typeface="Cambria Math" panose="02040503050406030204" pitchFamily="18" charset="0"/>
                                      <a:cs typeface="Times New Roman" panose="02020603050405020304" pitchFamily="18" charset="0"/>
                                    </a:rPr>
                                    <m:t>𝟏</m:t>
                                  </m:r>
                                  <m:r>
                                    <a:rPr lang="en-US" altLang="zh-TW" sz="2400" b="1" i="1" kern="100" smtClean="0">
                                      <a:effectLst/>
                                      <a:latin typeface="Cambria Math" panose="02040503050406030204" pitchFamily="18" charset="0"/>
                                      <a:cs typeface="Times New Roman" panose="02020603050405020304" pitchFamily="18" charset="0"/>
                                    </a:rPr>
                                    <m:t>2</m:t>
                                  </m:r>
                                </m:sub>
                              </m:sSub>
                            </m:oMath>
                          </a14:m>
                          <a:r>
                            <a:rPr lang="en-US" altLang="zh-TW" sz="2400" b="1" dirty="0" smtClean="0">
                              <a:effectLst/>
                              <a:latin typeface="+mn-ea"/>
                              <a:ea typeface="+mn-ea"/>
                            </a:rPr>
                            <a:t>=10845</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zh-TW" sz="2400" b="1" dirty="0" smtClean="0">
                              <a:effectLst/>
                              <a:latin typeface="+mn-ea"/>
                              <a:ea typeface="+mn-ea"/>
                            </a:rPr>
                            <a:t>11034</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87102">
                    <a:tc>
                      <a:txBody>
                        <a:bodyPr/>
                        <a:lstStyle/>
                        <a:p>
                          <a:pPr algn="ctr">
                            <a:lnSpc>
                              <a:spcPct val="100000"/>
                            </a:lnSpc>
                            <a:spcAft>
                              <a:spcPts val="0"/>
                            </a:spcAft>
                          </a:pPr>
                          <a:r>
                            <a:rPr lang="zh-TW" altLang="en-US" sz="2400" b="1" dirty="0" smtClean="0">
                              <a:effectLst/>
                              <a:latin typeface="+mn-ea"/>
                              <a:ea typeface="+mn-ea"/>
                            </a:rPr>
                            <a:t>阿斯匹靈</a:t>
                          </a:r>
                          <a:endParaRPr lang="zh-TW" sz="2400" b="1" dirty="0">
                            <a:effectLst/>
                            <a:latin typeface="+mn-ea"/>
                            <a:ea typeface="+mn-ea"/>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14:m>
                            <m:oMath xmlns:m="http://schemas.openxmlformats.org/officeDocument/2006/math">
                              <m:sSub>
                                <m:sSubPr>
                                  <m:ctrlPr>
                                    <a:rPr lang="zh-TW" altLang="zh-TW" sz="2400" b="1" i="1" kern="100" smtClean="0">
                                      <a:latin typeface="Cambria Math" panose="02040503050406030204" pitchFamily="18" charset="0"/>
                                      <a:cs typeface="Times New Roman" panose="02020603050405020304" pitchFamily="18" charset="0"/>
                                    </a:rPr>
                                  </m:ctrlPr>
                                </m:sSubPr>
                                <m:e>
                                  <m:r>
                                    <a:rPr lang="en-US" altLang="zh-TW" sz="2400" b="1" i="0" kern="100">
                                      <a:effectLst/>
                                      <a:latin typeface="Cambria Math" panose="02040503050406030204" pitchFamily="18" charset="0"/>
                                      <a:cs typeface="Times New Roman" panose="02020603050405020304" pitchFamily="18" charset="0"/>
                                    </a:rPr>
                                    <m:t>𝐧</m:t>
                                  </m:r>
                                </m:e>
                                <m:sub>
                                  <m:r>
                                    <a:rPr lang="en-US" altLang="zh-TW" sz="2400" b="1" i="1" kern="100" smtClean="0">
                                      <a:effectLst/>
                                      <a:latin typeface="Cambria Math" panose="02040503050406030204" pitchFamily="18" charset="0"/>
                                      <a:cs typeface="Times New Roman" panose="02020603050405020304" pitchFamily="18" charset="0"/>
                                    </a:rPr>
                                    <m:t>21</m:t>
                                  </m:r>
                                </m:sub>
                              </m:sSub>
                            </m:oMath>
                          </a14:m>
                          <a:r>
                            <a:rPr lang="en-US" altLang="zh-TW" sz="2400" b="1" dirty="0" smtClean="0">
                              <a:effectLst/>
                              <a:latin typeface="+mn-ea"/>
                              <a:ea typeface="+mn-ea"/>
                            </a:rPr>
                            <a:t>=104</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14:m>
                            <m:oMath xmlns:m="http://schemas.openxmlformats.org/officeDocument/2006/math">
                              <m:sSub>
                                <m:sSubPr>
                                  <m:ctrlPr>
                                    <a:rPr lang="zh-TW" altLang="zh-TW" sz="2400" b="1" i="1" kern="100" smtClean="0">
                                      <a:latin typeface="Cambria Math" panose="02040503050406030204" pitchFamily="18" charset="0"/>
                                      <a:cs typeface="Times New Roman" panose="02020603050405020304" pitchFamily="18" charset="0"/>
                                    </a:rPr>
                                  </m:ctrlPr>
                                </m:sSubPr>
                                <m:e>
                                  <m:r>
                                    <a:rPr lang="en-US" altLang="zh-TW" sz="2400" b="1" i="0" kern="100">
                                      <a:effectLst/>
                                      <a:latin typeface="Cambria Math" panose="02040503050406030204" pitchFamily="18" charset="0"/>
                                      <a:cs typeface="Times New Roman" panose="02020603050405020304" pitchFamily="18" charset="0"/>
                                    </a:rPr>
                                    <m:t>𝐧</m:t>
                                  </m:r>
                                </m:e>
                                <m:sub>
                                  <m:r>
                                    <a:rPr lang="en-US" altLang="zh-TW" sz="2400" b="1" i="1" kern="100" smtClean="0">
                                      <a:effectLst/>
                                      <a:latin typeface="Cambria Math" panose="02040503050406030204" pitchFamily="18" charset="0"/>
                                      <a:cs typeface="Times New Roman" panose="02020603050405020304" pitchFamily="18" charset="0"/>
                                    </a:rPr>
                                    <m:t>22</m:t>
                                  </m:r>
                                </m:sub>
                              </m:sSub>
                            </m:oMath>
                          </a14:m>
                          <a:r>
                            <a:rPr lang="en-US" altLang="zh-TW" sz="2400" b="1" dirty="0" smtClean="0">
                              <a:effectLst/>
                              <a:latin typeface="+mn-ea"/>
                              <a:ea typeface="+mn-ea"/>
                            </a:rPr>
                            <a:t>=10933</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zh-TW" sz="2400" b="1" dirty="0" smtClean="0">
                              <a:effectLst/>
                              <a:latin typeface="+mn-ea"/>
                              <a:ea typeface="+mn-ea"/>
                            </a:rPr>
                            <a:t>11037</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Choice>
        <mc:Fallback xmlns="">
          <p:graphicFrame>
            <p:nvGraphicFramePr>
              <p:cNvPr id="7" name="內容版面配置區 4"/>
              <p:cNvGraphicFramePr>
                <a:graphicFrameLocks/>
              </p:cNvGraphicFramePr>
              <p:nvPr>
                <p:extLst>
                  <p:ext uri="{D42A27DB-BD31-4B8C-83A1-F6EECF244321}">
                    <p14:modId xmlns:p14="http://schemas.microsoft.com/office/powerpoint/2010/main" val="557835750"/>
                  </p:ext>
                </p:extLst>
              </p:nvPr>
            </p:nvGraphicFramePr>
            <p:xfrm>
              <a:off x="611560" y="1556792"/>
              <a:ext cx="7272808" cy="1791816"/>
            </p:xfrm>
            <a:graphic>
              <a:graphicData uri="http://schemas.openxmlformats.org/drawingml/2006/table">
                <a:tbl>
                  <a:tblPr>
                    <a:tableStyleId>{616DA210-FB5B-4158-B5E0-FEB733F419BA}</a:tableStyleId>
                  </a:tblPr>
                  <a:tblGrid>
                    <a:gridCol w="2156212"/>
                    <a:gridCol w="1732548"/>
                    <a:gridCol w="1692024"/>
                    <a:gridCol w="1692024"/>
                  </a:tblGrid>
                  <a:tr h="420369">
                    <a:tc>
                      <a:txBody>
                        <a:bodyPr/>
                        <a:lstStyle/>
                        <a:p>
                          <a:pPr algn="ctr">
                            <a:lnSpc>
                              <a:spcPts val="1800"/>
                            </a:lnSpc>
                            <a:spcAft>
                              <a:spcPts val="0"/>
                            </a:spcAft>
                          </a:pPr>
                          <a:endParaRPr lang="zh-TW" sz="2400" b="1" dirty="0">
                            <a:effectLst/>
                            <a:latin typeface="+mn-ea"/>
                            <a:ea typeface="+mn-ea"/>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spcAft>
                              <a:spcPts val="0"/>
                            </a:spcAft>
                          </a:pPr>
                          <a:r>
                            <a:rPr lang="zh-TW" altLang="en-US" sz="2400" b="1" kern="1200" dirty="0" smtClean="0">
                              <a:effectLst/>
                              <a:latin typeface="+mn-ea"/>
                              <a:ea typeface="+mn-ea"/>
                              <a:cs typeface="+mn-cs"/>
                            </a:rPr>
                            <a:t>心肌梗塞</a:t>
                          </a:r>
                          <a:r>
                            <a:rPr lang="en-US" altLang="zh-TW" sz="2400" b="1" kern="1200" dirty="0" smtClean="0">
                              <a:effectLst/>
                              <a:latin typeface="+mn-ea"/>
                              <a:ea typeface="+mn-ea"/>
                              <a:cs typeface="+mn-cs"/>
                            </a:rPr>
                            <a:t>(MI)</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zh-TW" altLang="en-US"/>
                        </a:p>
                      </a:txBody>
                      <a:tcPr/>
                    </a:tc>
                    <a:tc>
                      <a:txBody>
                        <a:bodyPr/>
                        <a:lstStyle/>
                        <a:p>
                          <a:pPr algn="ctr">
                            <a:spcAft>
                              <a:spcPts val="0"/>
                            </a:spcAft>
                          </a:pP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97243">
                    <a:tc>
                      <a:txBody>
                        <a:bodyPr/>
                        <a:lstStyle/>
                        <a:p>
                          <a:pPr algn="ctr">
                            <a:lnSpc>
                              <a:spcPct val="100000"/>
                            </a:lnSpc>
                            <a:spcAft>
                              <a:spcPts val="0"/>
                            </a:spcAft>
                          </a:pPr>
                          <a:r>
                            <a:rPr lang="zh-TW" altLang="en-US" sz="2400" b="1" kern="100" dirty="0" smtClean="0">
                              <a:effectLst/>
                              <a:latin typeface="+mn-ea"/>
                              <a:ea typeface="+mn-ea"/>
                              <a:cs typeface="Times New Roman" panose="02020603050405020304" pitchFamily="18" charset="0"/>
                            </a:rPr>
                            <a:t>組別</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Yes</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No</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Total</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r h="387102">
                    <a:tc>
                      <a:txBody>
                        <a:bodyPr/>
                        <a:lstStyle/>
                        <a:p>
                          <a:pPr algn="ctr">
                            <a:lnSpc>
                              <a:spcPct val="100000"/>
                            </a:lnSpc>
                            <a:spcAft>
                              <a:spcPts val="0"/>
                            </a:spcAft>
                          </a:pPr>
                          <a:r>
                            <a:rPr lang="zh-TW" altLang="en-US" sz="2400" b="1" dirty="0" smtClean="0">
                              <a:effectLst/>
                              <a:latin typeface="+mn-ea"/>
                              <a:ea typeface="+mn-ea"/>
                            </a:rPr>
                            <a:t>安慰劑</a:t>
                          </a:r>
                          <a:endParaRPr lang="zh-TW" sz="2400" b="1" dirty="0">
                            <a:effectLst/>
                            <a:latin typeface="+mn-ea"/>
                            <a:ea typeface="+mn-ea"/>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124648" t="-282540" r="-195775" b="-147619"/>
                          </a:stretch>
                        </a:blip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229496" t="-282540" r="-100000" b="-147619"/>
                          </a:stretch>
                        </a:blipFill>
                      </a:tcPr>
                    </a:tc>
                    <a:tc>
                      <a:txBody>
                        <a:bodyPr/>
                        <a:lstStyle/>
                        <a:p>
                          <a:pPr algn="ctr">
                            <a:lnSpc>
                              <a:spcPct val="100000"/>
                            </a:lnSpc>
                            <a:spcAft>
                              <a:spcPts val="0"/>
                            </a:spcAft>
                          </a:pPr>
                          <a:r>
                            <a:rPr lang="en-US" altLang="zh-TW" sz="2400" b="1" dirty="0" smtClean="0">
                              <a:effectLst/>
                              <a:latin typeface="+mn-ea"/>
                              <a:ea typeface="+mn-ea"/>
                            </a:rPr>
                            <a:t>11034</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87102">
                    <a:tc>
                      <a:txBody>
                        <a:bodyPr/>
                        <a:lstStyle/>
                        <a:p>
                          <a:pPr algn="ctr">
                            <a:lnSpc>
                              <a:spcPct val="100000"/>
                            </a:lnSpc>
                            <a:spcAft>
                              <a:spcPts val="0"/>
                            </a:spcAft>
                          </a:pPr>
                          <a:r>
                            <a:rPr lang="zh-TW" altLang="en-US" sz="2400" b="1" dirty="0" smtClean="0">
                              <a:effectLst/>
                              <a:latin typeface="+mn-ea"/>
                              <a:ea typeface="+mn-ea"/>
                            </a:rPr>
                            <a:t>阿斯匹靈</a:t>
                          </a:r>
                          <a:endParaRPr lang="zh-TW" sz="2400" b="1" dirty="0">
                            <a:effectLst/>
                            <a:latin typeface="+mn-ea"/>
                            <a:ea typeface="+mn-ea"/>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124648" t="-376563" r="-195775" b="-45313"/>
                          </a:stretch>
                        </a:blip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229496" t="-376563" r="-100000" b="-45313"/>
                          </a:stretch>
                        </a:blipFill>
                      </a:tcPr>
                    </a:tc>
                    <a:tc>
                      <a:txBody>
                        <a:bodyPr/>
                        <a:lstStyle/>
                        <a:p>
                          <a:pPr algn="ctr">
                            <a:lnSpc>
                              <a:spcPct val="100000"/>
                            </a:lnSpc>
                            <a:spcAft>
                              <a:spcPts val="0"/>
                            </a:spcAft>
                          </a:pPr>
                          <a:r>
                            <a:rPr lang="en-US" altLang="zh-TW" sz="2400" b="1" dirty="0" smtClean="0">
                              <a:effectLst/>
                              <a:latin typeface="+mn-ea"/>
                              <a:ea typeface="+mn-ea"/>
                            </a:rPr>
                            <a:t>11037</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Fallback>
      </mc:AlternateContent>
      <mc:AlternateContent xmlns:mc="http://schemas.openxmlformats.org/markup-compatibility/2006" xmlns:a14="http://schemas.microsoft.com/office/drawing/2010/main">
        <mc:Choice Requires="a14">
          <p:sp>
            <p:nvSpPr>
              <p:cNvPr id="3" name="矩形 2"/>
              <p:cNvSpPr/>
              <p:nvPr/>
            </p:nvSpPr>
            <p:spPr>
              <a:xfrm>
                <a:off x="6032659" y="4725144"/>
                <a:ext cx="2642070" cy="461665"/>
              </a:xfrm>
              <a:prstGeom prst="rect">
                <a:avLst/>
              </a:prstGeom>
            </p:spPr>
            <p:txBody>
              <a:bodyPr wrap="none">
                <a:spAutoFit/>
              </a:bodyPr>
              <a:lstStyle/>
              <a:p>
                <a:pPr algn="just"/>
                <a:r>
                  <a:rPr lang="zh-CN" altLang="zh-TW" sz="2400"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勝算比</a:t>
                </a:r>
                <a14:m>
                  <m:oMath xmlns:m="http://schemas.openxmlformats.org/officeDocument/2006/math">
                    <m:r>
                      <a:rPr lang="en-US" altLang="zh-TW" sz="2400" b="1">
                        <a:solidFill>
                          <a:srgbClr val="C00000"/>
                        </a:solidFill>
                        <a:latin typeface="Cambria Math" panose="02040503050406030204" pitchFamily="18" charset="0"/>
                        <a:ea typeface="SimSun" panose="02010600030101010101" pitchFamily="2" charset="-122"/>
                        <a:cs typeface="Times New Roman" panose="02020603050405020304" pitchFamily="18" charset="0"/>
                      </a:rPr>
                      <m:t>≈</m:t>
                    </m:r>
                  </m:oMath>
                </a14:m>
                <a:r>
                  <a:rPr lang="zh-TW" altLang="en-US" sz="2400" b="1" dirty="0">
                    <a:solidFill>
                      <a:srgbClr val="C00000"/>
                    </a:solidFill>
                    <a:latin typeface="微軟正黑體" panose="020B0604030504040204" pitchFamily="34" charset="-120"/>
                    <a:cs typeface="Times New Roman" panose="02020603050405020304" pitchFamily="18" charset="0"/>
                  </a:rPr>
                  <a:t>相對風險</a:t>
                </a:r>
                <a:r>
                  <a:rPr lang="en-US" altLang="zh-TW" sz="2400" b="1" dirty="0">
                    <a:solidFill>
                      <a:srgbClr val="C00000"/>
                    </a:solidFill>
                    <a:latin typeface="微軟正黑體" panose="020B0604030504040204" pitchFamily="34" charset="-120"/>
                    <a:cs typeface="Times New Roman" panose="02020603050405020304" pitchFamily="18" charset="0"/>
                  </a:rPr>
                  <a:t> </a:t>
                </a:r>
                <a:endParaRPr lang="zh-TW" altLang="en-US" sz="2400" b="1" dirty="0">
                  <a:solidFill>
                    <a:srgbClr val="C00000"/>
                  </a:solidFill>
                  <a:latin typeface="微軟正黑體" panose="020B0604030504040204" pitchFamily="34" charset="-120"/>
                </a:endParaRPr>
              </a:p>
            </p:txBody>
          </p:sp>
        </mc:Choice>
        <mc:Fallback xmlns="">
          <p:sp>
            <p:nvSpPr>
              <p:cNvPr id="3" name="矩形 2"/>
              <p:cNvSpPr>
                <a:spLocks noRot="1" noChangeAspect="1" noMove="1" noResize="1" noEditPoints="1" noAdjustHandles="1" noChangeArrowheads="1" noChangeShapeType="1" noTextEdit="1"/>
              </p:cNvSpPr>
              <p:nvPr/>
            </p:nvSpPr>
            <p:spPr>
              <a:xfrm>
                <a:off x="6032659" y="4725144"/>
                <a:ext cx="2642070" cy="461665"/>
              </a:xfrm>
              <a:prstGeom prst="rect">
                <a:avLst/>
              </a:prstGeom>
              <a:blipFill rotWithShape="0">
                <a:blip r:embed="rId5"/>
                <a:stretch>
                  <a:fillRect l="-3695" t="-9211" b="-3026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286831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B050"/>
                </a:solidFill>
                <a:latin typeface="微軟正黑體" panose="020B0604030504040204" pitchFamily="34" charset="-120"/>
                <a:ea typeface="微軟正黑體" panose="020B0604030504040204" pitchFamily="34" charset="-120"/>
              </a:rPr>
              <a:t>勝算比的信賴區間</a:t>
            </a:r>
            <a:endParaRPr lang="zh-TW" altLang="en-US" b="1" dirty="0">
              <a:solidFill>
                <a:srgbClr val="00B050"/>
              </a:solidFill>
              <a:latin typeface="微軟正黑體" panose="020B0604030504040204" pitchFamily="34" charset="-120"/>
              <a:ea typeface="微軟正黑體" panose="020B0604030504040204" pitchFamily="34" charset="-120"/>
            </a:endParaRPr>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a:xfrm>
                <a:off x="457200" y="1600200"/>
                <a:ext cx="8229600" cy="4781128"/>
              </a:xfrm>
            </p:spPr>
            <p:txBody>
              <a:bodyPr>
                <a:normAutofit lnSpcReduction="10000"/>
              </a:bodyPr>
              <a:lstStyle/>
              <a:p>
                <a:pPr algn="just"/>
                <a:r>
                  <a:rPr lang="zh-CN"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勝算</a:t>
                </a:r>
                <a:r>
                  <a:rPr lang="zh-CN" altLang="zh-TW" sz="2800" b="1" kern="100" dirty="0">
                    <a:latin typeface="微軟正黑體" panose="020B0604030504040204" pitchFamily="34" charset="-120"/>
                    <a:ea typeface="微軟正黑體" panose="020B0604030504040204" pitchFamily="34" charset="-120"/>
                    <a:cs typeface="Times New Roman" panose="02020603050405020304" pitchFamily="18" charset="0"/>
                  </a:rPr>
                  <a:t>比</a:t>
                </a:r>
                <a:r>
                  <a:rPr lang="zh-TW" altLang="en-US" sz="2800" b="1" kern="100" dirty="0">
                    <a:latin typeface="微軟正黑體" panose="020B0604030504040204" pitchFamily="34" charset="-120"/>
                    <a:cs typeface="Times New Roman" panose="02020603050405020304" pitchFamily="18" charset="0"/>
                  </a:rPr>
                  <a:t> </a:t>
                </a:r>
                <a14:m>
                  <m:oMath xmlns:m="http://schemas.openxmlformats.org/officeDocument/2006/math">
                    <m:acc>
                      <m:accPr>
                        <m:chr m:val="̂"/>
                        <m:ctrlPr>
                          <a:rPr lang="zh-TW" altLang="zh-TW" sz="2800" b="1" i="1">
                            <a:latin typeface="Cambria Math" panose="02040503050406030204" pitchFamily="18" charset="0"/>
                            <a:ea typeface="Cambria Math" panose="02040503050406030204" pitchFamily="18" charset="0"/>
                          </a:rPr>
                        </m:ctrlPr>
                      </m:acc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𝛉</m:t>
                        </m:r>
                      </m:e>
                    </m:acc>
                  </m:oMath>
                </a14:m>
                <a:r>
                  <a:rPr lang="en-US" altLang="zh-TW" sz="2800" b="1" dirty="0" smtClean="0">
                    <a:effectLst/>
                    <a:latin typeface="Calibri" panose="020F0502020204030204" pitchFamily="34" charset="0"/>
                    <a:ea typeface="SimSun" panose="02010600030101010101" pitchFamily="2" charset="-122"/>
                    <a:cs typeface="Times New Roman" panose="02020603050405020304" pitchFamily="18" charset="0"/>
                  </a:rPr>
                  <a:t>= </a:t>
                </a:r>
                <a14:m>
                  <m:oMath xmlns:m="http://schemas.openxmlformats.org/officeDocument/2006/math">
                    <m:f>
                      <m:fPr>
                        <m:ctrlPr>
                          <a:rPr lang="zh-TW" altLang="zh-TW" sz="2800" b="1" i="1">
                            <a:effectLst/>
                            <a:latin typeface="Cambria Math" panose="02040503050406030204" pitchFamily="18" charset="0"/>
                            <a:ea typeface="Cambria Math" panose="02040503050406030204" pitchFamily="18" charset="0"/>
                          </a:rPr>
                        </m:ctrlPr>
                      </m:fPr>
                      <m:num>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𝟏𝟏</m:t>
                            </m:r>
                          </m:sub>
                        </m:sSub>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i="1" smtClean="0">
                                <a:latin typeface="Cambria Math" panose="02040503050406030204" pitchFamily="18" charset="0"/>
                                <a:ea typeface="SimSun" panose="02010600030101010101" pitchFamily="2" charset="-122"/>
                                <a:cs typeface="Times New Roman" panose="02020603050405020304" pitchFamily="18" charset="0"/>
                              </a:rPr>
                              <m:t>2</m:t>
                            </m:r>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𝟐</m:t>
                            </m:r>
                          </m:sub>
                        </m:sSub>
                      </m:num>
                      <m:den>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𝟐𝟏</m:t>
                            </m:r>
                          </m:sub>
                        </m:sSub>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𝟏𝟐</m:t>
                            </m:r>
                          </m:sub>
                        </m:sSub>
                      </m:den>
                    </m:f>
                  </m:oMath>
                </a14:m>
                <a:r>
                  <a:rPr lang="en-US" altLang="zh-TW" sz="2800" b="1" dirty="0" smtClean="0">
                    <a:latin typeface="微軟正黑體" panose="020B0604030504040204" pitchFamily="34" charset="-120"/>
                    <a:ea typeface="微軟正黑體" panose="020B0604030504040204" pitchFamily="34" charset="-120"/>
                  </a:rPr>
                  <a:t>,  log</a:t>
                </a:r>
                <a:r>
                  <a:rPr lang="en-US" altLang="zh-TW" sz="2800" b="1" dirty="0" smtClean="0">
                    <a:latin typeface="微軟正黑體" panose="020B0604030504040204" pitchFamily="34" charset="-120"/>
                    <a:ea typeface="微軟正黑體" panose="020B0604030504040204" pitchFamily="34" charset="-120"/>
                  </a:rPr>
                  <a:t>(</a:t>
                </a:r>
                <a:r>
                  <a:rPr lang="zh-CN" altLang="zh-TW" sz="2800" b="1" kern="100" dirty="0">
                    <a:latin typeface="微軟正黑體" panose="020B0604030504040204" pitchFamily="34" charset="-120"/>
                    <a:ea typeface="微軟正黑體" panose="020B0604030504040204" pitchFamily="34" charset="-120"/>
                    <a:cs typeface="Times New Roman" panose="02020603050405020304" pitchFamily="18" charset="0"/>
                  </a:rPr>
                  <a:t>勝算</a:t>
                </a:r>
                <a:r>
                  <a:rPr lang="zh-CN"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比</a:t>
                </a:r>
                <a:r>
                  <a:rPr lang="en-US" altLang="zh-CN"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)=log(</a:t>
                </a:r>
                <a14:m>
                  <m:oMath xmlns:m="http://schemas.openxmlformats.org/officeDocument/2006/math">
                    <m:acc>
                      <m:accPr>
                        <m:chr m:val="̂"/>
                        <m:ctrlPr>
                          <a:rPr lang="zh-TW" altLang="zh-TW" sz="2800" b="1" i="1">
                            <a:latin typeface="Cambria Math" panose="02040503050406030204" pitchFamily="18" charset="0"/>
                            <a:ea typeface="Cambria Math" panose="02040503050406030204" pitchFamily="18" charset="0"/>
                          </a:rPr>
                        </m:ctrlPr>
                      </m:accPr>
                      <m:e>
                        <m:r>
                          <a:rPr lang="en-US" altLang="zh-TW" sz="2800" b="1">
                            <a:latin typeface="Cambria Math" panose="02040503050406030204" pitchFamily="18" charset="0"/>
                            <a:ea typeface="SimSun" panose="02010600030101010101" pitchFamily="2" charset="-122"/>
                            <a:cs typeface="Times New Roman" panose="02020603050405020304" pitchFamily="18" charset="0"/>
                          </a:rPr>
                          <m:t>𝛉</m:t>
                        </m:r>
                      </m:e>
                    </m:acc>
                  </m:oMath>
                </a14:m>
                <a:r>
                  <a:rPr lang="en-US" altLang="zh-CN"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p>
              <a:p>
                <a:pPr algn="just"/>
                <a:r>
                  <a:rPr lang="en-US" altLang="zh-CN"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Log</a:t>
                </a:r>
                <a:r>
                  <a:rPr lang="en-US" altLang="zh-CN" sz="2800" b="1" kern="100" dirty="0">
                    <a:latin typeface="微軟正黑體" panose="020B0604030504040204" pitchFamily="34" charset="-120"/>
                    <a:ea typeface="微軟正黑體" panose="020B0604030504040204" pitchFamily="34" charset="-120"/>
                    <a:cs typeface="Times New Roman" panose="02020603050405020304" pitchFamily="18" charset="0"/>
                  </a:rPr>
                  <a:t>(</a:t>
                </a:r>
                <a14:m>
                  <m:oMath xmlns:m="http://schemas.openxmlformats.org/officeDocument/2006/math">
                    <m:acc>
                      <m:accPr>
                        <m:chr m:val="̂"/>
                        <m:ctrlPr>
                          <a:rPr lang="zh-TW" altLang="zh-TW" sz="2800" b="1" i="1">
                            <a:latin typeface="Cambria Math" panose="02040503050406030204" pitchFamily="18" charset="0"/>
                            <a:ea typeface="Cambria Math" panose="02040503050406030204" pitchFamily="18" charset="0"/>
                          </a:rPr>
                        </m:ctrlPr>
                      </m:accPr>
                      <m:e>
                        <m:r>
                          <a:rPr lang="en-US" altLang="zh-TW" sz="2800" b="1">
                            <a:latin typeface="Cambria Math" panose="02040503050406030204" pitchFamily="18" charset="0"/>
                            <a:ea typeface="SimSun" panose="02010600030101010101" pitchFamily="2" charset="-122"/>
                            <a:cs typeface="Times New Roman" panose="02020603050405020304" pitchFamily="18" charset="0"/>
                          </a:rPr>
                          <m:t>𝛉</m:t>
                        </m:r>
                      </m:e>
                    </m:acc>
                  </m:oMath>
                </a14:m>
                <a:r>
                  <a:rPr lang="en-US" altLang="zh-CN"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的標準誤</a:t>
                </a:r>
                <a:r>
                  <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800" kern="100" dirty="0">
                    <a:latin typeface="Calibri" panose="020F0502020204030204" pitchFamily="34" charset="0"/>
                    <a:ea typeface="SimSun" panose="02010600030101010101" pitchFamily="2" charset="-122"/>
                    <a:cs typeface="Times New Roman" panose="02020603050405020304" pitchFamily="18" charset="0"/>
                  </a:rPr>
                  <a:t>ASE</a:t>
                </a:r>
                <a:r>
                  <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為</a:t>
                </a:r>
                <a:endPar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just"/>
                <a:r>
                  <a:rPr lang="en-US" altLang="zh-TW" sz="2800" kern="100" dirty="0" smtClean="0">
                    <a:latin typeface="Calibri" panose="020F0502020204030204" pitchFamily="34" charset="0"/>
                    <a:ea typeface="SimSun" panose="02010600030101010101" pitchFamily="2" charset="-122"/>
                    <a:cs typeface="Times New Roman" panose="02020603050405020304" pitchFamily="18" charset="0"/>
                  </a:rPr>
                  <a:t>ASE</a:t>
                </a:r>
                <a14:m>
                  <m:oMath xmlns:m="http://schemas.openxmlformats.org/officeDocument/2006/math">
                    <m:d>
                      <m:dPr>
                        <m:ctrlPr>
                          <a:rPr lang="zh-TW" altLang="zh-TW" sz="2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altLang="zh-TW" sz="2800" kern="100">
                            <a:effectLst/>
                            <a:latin typeface="Cambria Math" panose="02040503050406030204" pitchFamily="18" charset="0"/>
                            <a:ea typeface="SimSun" panose="02010600030101010101" pitchFamily="2" charset="-122"/>
                            <a:cs typeface="Times New Roman" panose="02020603050405020304" pitchFamily="18" charset="0"/>
                          </a:rPr>
                          <m:t>log</m:t>
                        </m:r>
                        <m:acc>
                          <m:accPr>
                            <m:chr m:val="̂"/>
                            <m:ctrlPr>
                              <a:rPr lang="zh-TW" altLang="zh-TW" sz="28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TW" sz="2800" i="1" kern="100">
                                <a:effectLst/>
                                <a:latin typeface="Cambria Math" panose="02040503050406030204" pitchFamily="18" charset="0"/>
                                <a:ea typeface="SimSun" panose="02010600030101010101" pitchFamily="2" charset="-122"/>
                                <a:cs typeface="Times New Roman" panose="02020603050405020304" pitchFamily="18" charset="0"/>
                              </a:rPr>
                              <m:t>𝜃</m:t>
                            </m:r>
                          </m:e>
                        </m:acc>
                      </m:e>
                    </m:d>
                  </m:oMath>
                </a14:m>
                <a:r>
                  <a:rPr lang="en-US" altLang="zh-TW" sz="2800" kern="100" dirty="0">
                    <a:effectLst/>
                    <a:latin typeface="Calibri" panose="020F0502020204030204" pitchFamily="34" charset="0"/>
                    <a:ea typeface="SimSun" panose="02010600030101010101" pitchFamily="2" charset="-122"/>
                    <a:cs typeface="Times New Roman" panose="02020603050405020304" pitchFamily="18" charset="0"/>
                  </a:rPr>
                  <a:t>=</a:t>
                </a:r>
                <a14:m>
                  <m:oMath xmlns:m="http://schemas.openxmlformats.org/officeDocument/2006/math">
                    <m:rad>
                      <m:radPr>
                        <m:degHide m:val="on"/>
                        <m:ctrlPr>
                          <a:rPr lang="zh-TW" altLang="zh-TW" sz="2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TW" altLang="zh-TW"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TW" sz="2800" i="1" kern="100">
                                <a:effectLst/>
                                <a:latin typeface="Cambria Math" panose="02040503050406030204" pitchFamily="18" charset="0"/>
                                <a:ea typeface="SimSun" panose="02010600030101010101" pitchFamily="2" charset="-122"/>
                                <a:cs typeface="Times New Roman" panose="02020603050405020304" pitchFamily="18" charset="0"/>
                              </a:rPr>
                              <m:t>1</m:t>
                            </m:r>
                          </m:num>
                          <m:den>
                            <m:sSub>
                              <m:sSubPr>
                                <m:ctrlPr>
                                  <a:rPr lang="zh-TW" altLang="zh-TW"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2800" i="1" kern="100">
                                    <a:effectLst/>
                                    <a:latin typeface="Cambria Math" panose="02040503050406030204" pitchFamily="18" charset="0"/>
                                    <a:ea typeface="SimSun" panose="02010600030101010101" pitchFamily="2" charset="-122"/>
                                    <a:cs typeface="Times New Roman" panose="02020603050405020304" pitchFamily="18" charset="0"/>
                                  </a:rPr>
                                  <m:t>𝑛</m:t>
                                </m:r>
                              </m:e>
                              <m:sub>
                                <m:r>
                                  <a:rPr lang="en-US" altLang="zh-TW" sz="2800" i="1" kern="100">
                                    <a:effectLst/>
                                    <a:latin typeface="Cambria Math" panose="02040503050406030204" pitchFamily="18" charset="0"/>
                                    <a:ea typeface="SimSun" panose="02010600030101010101" pitchFamily="2" charset="-122"/>
                                    <a:cs typeface="Times New Roman" panose="02020603050405020304" pitchFamily="18" charset="0"/>
                                  </a:rPr>
                                  <m:t>1</m:t>
                                </m:r>
                                <m:r>
                                  <a:rPr lang="en-US" altLang="zh-TW" sz="2800" kern="100">
                                    <a:effectLst/>
                                    <a:latin typeface="Cambria Math" panose="02040503050406030204" pitchFamily="18" charset="0"/>
                                    <a:ea typeface="SimSun" panose="02010600030101010101" pitchFamily="2" charset="-122"/>
                                    <a:cs typeface="Times New Roman" panose="02020603050405020304" pitchFamily="18" charset="0"/>
                                  </a:rPr>
                                  <m:t>1</m:t>
                                </m:r>
                              </m:sub>
                            </m:sSub>
                          </m:den>
                        </m:f>
                        <m:r>
                          <a:rPr lang="en-US" altLang="zh-TW" sz="2800" i="1" kern="100">
                            <a:effectLst/>
                            <a:latin typeface="Cambria Math" panose="02040503050406030204" pitchFamily="18" charset="0"/>
                            <a:ea typeface="SimSun" panose="02010600030101010101" pitchFamily="2" charset="-122"/>
                            <a:cs typeface="Times New Roman" panose="02020603050405020304" pitchFamily="18" charset="0"/>
                          </a:rPr>
                          <m:t>+</m:t>
                        </m:r>
                        <m:f>
                          <m:fPr>
                            <m:ctrlPr>
                              <a:rPr lang="zh-TW" altLang="zh-TW"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TW" sz="2800" i="1" kern="100">
                                <a:effectLst/>
                                <a:latin typeface="Cambria Math" panose="02040503050406030204" pitchFamily="18" charset="0"/>
                                <a:ea typeface="SimSun" panose="02010600030101010101" pitchFamily="2" charset="-122"/>
                                <a:cs typeface="Times New Roman" panose="02020603050405020304" pitchFamily="18" charset="0"/>
                              </a:rPr>
                              <m:t>1</m:t>
                            </m:r>
                          </m:num>
                          <m:den>
                            <m:sSub>
                              <m:sSubPr>
                                <m:ctrlPr>
                                  <a:rPr lang="zh-TW" altLang="zh-TW"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2800" i="1" kern="100">
                                    <a:effectLst/>
                                    <a:latin typeface="Cambria Math" panose="02040503050406030204" pitchFamily="18" charset="0"/>
                                    <a:ea typeface="SimSun" panose="02010600030101010101" pitchFamily="2" charset="-122"/>
                                    <a:cs typeface="Times New Roman" panose="02020603050405020304" pitchFamily="18" charset="0"/>
                                  </a:rPr>
                                  <m:t>𝑛</m:t>
                                </m:r>
                              </m:e>
                              <m:sub>
                                <m:r>
                                  <a:rPr lang="en-US" altLang="zh-TW" sz="2800" i="1" kern="100">
                                    <a:effectLst/>
                                    <a:latin typeface="Cambria Math" panose="02040503050406030204" pitchFamily="18" charset="0"/>
                                    <a:ea typeface="SimSun" panose="02010600030101010101" pitchFamily="2" charset="-122"/>
                                    <a:cs typeface="Times New Roman" panose="02020603050405020304" pitchFamily="18" charset="0"/>
                                  </a:rPr>
                                  <m:t>1</m:t>
                                </m:r>
                                <m:r>
                                  <a:rPr lang="en-US" altLang="zh-TW" sz="2800" kern="100">
                                    <a:effectLst/>
                                    <a:latin typeface="Cambria Math" panose="02040503050406030204" pitchFamily="18" charset="0"/>
                                    <a:ea typeface="SimSun" panose="02010600030101010101" pitchFamily="2" charset="-122"/>
                                    <a:cs typeface="Times New Roman" panose="02020603050405020304" pitchFamily="18" charset="0"/>
                                  </a:rPr>
                                  <m:t>2</m:t>
                                </m:r>
                              </m:sub>
                            </m:sSub>
                          </m:den>
                        </m:f>
                        <m:r>
                          <a:rPr lang="en-US" altLang="zh-TW" sz="2800" i="1" kern="100">
                            <a:effectLst/>
                            <a:latin typeface="Cambria Math" panose="02040503050406030204" pitchFamily="18" charset="0"/>
                            <a:ea typeface="SimSun" panose="02010600030101010101" pitchFamily="2" charset="-122"/>
                            <a:cs typeface="Times New Roman" panose="02020603050405020304" pitchFamily="18" charset="0"/>
                          </a:rPr>
                          <m:t>+</m:t>
                        </m:r>
                        <m:f>
                          <m:fPr>
                            <m:ctrlPr>
                              <a:rPr lang="zh-TW" altLang="zh-TW"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TW" sz="2800" i="1" kern="100">
                                <a:effectLst/>
                                <a:latin typeface="Cambria Math" panose="02040503050406030204" pitchFamily="18" charset="0"/>
                                <a:ea typeface="SimSun" panose="02010600030101010101" pitchFamily="2" charset="-122"/>
                                <a:cs typeface="Times New Roman" panose="02020603050405020304" pitchFamily="18" charset="0"/>
                              </a:rPr>
                              <m:t>1</m:t>
                            </m:r>
                          </m:num>
                          <m:den>
                            <m:sSub>
                              <m:sSubPr>
                                <m:ctrlPr>
                                  <a:rPr lang="zh-TW" altLang="zh-TW"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2800" i="1" kern="100">
                                    <a:effectLst/>
                                    <a:latin typeface="Cambria Math" panose="02040503050406030204" pitchFamily="18" charset="0"/>
                                    <a:ea typeface="SimSun" panose="02010600030101010101" pitchFamily="2" charset="-122"/>
                                    <a:cs typeface="Times New Roman" panose="02020603050405020304" pitchFamily="18" charset="0"/>
                                  </a:rPr>
                                  <m:t>𝑛</m:t>
                                </m:r>
                              </m:e>
                              <m:sub>
                                <m:r>
                                  <a:rPr lang="en-US" altLang="zh-TW" sz="2800" i="1" kern="100">
                                    <a:effectLst/>
                                    <a:latin typeface="Cambria Math" panose="02040503050406030204" pitchFamily="18" charset="0"/>
                                    <a:ea typeface="SimSun" panose="02010600030101010101" pitchFamily="2" charset="-122"/>
                                    <a:cs typeface="Times New Roman" panose="02020603050405020304" pitchFamily="18" charset="0"/>
                                  </a:rPr>
                                  <m:t>2</m:t>
                                </m:r>
                                <m:r>
                                  <a:rPr lang="en-US" altLang="zh-TW" sz="2800" kern="100">
                                    <a:effectLst/>
                                    <a:latin typeface="Cambria Math" panose="02040503050406030204" pitchFamily="18" charset="0"/>
                                    <a:ea typeface="SimSun" panose="02010600030101010101" pitchFamily="2" charset="-122"/>
                                    <a:cs typeface="Times New Roman" panose="02020603050405020304" pitchFamily="18" charset="0"/>
                                  </a:rPr>
                                  <m:t>1</m:t>
                                </m:r>
                              </m:sub>
                            </m:sSub>
                          </m:den>
                        </m:f>
                        <m:r>
                          <a:rPr lang="en-US" altLang="zh-TW" sz="2800" i="1" kern="100">
                            <a:effectLst/>
                            <a:latin typeface="Cambria Math" panose="02040503050406030204" pitchFamily="18" charset="0"/>
                            <a:ea typeface="SimSun" panose="02010600030101010101" pitchFamily="2" charset="-122"/>
                            <a:cs typeface="Times New Roman" panose="02020603050405020304" pitchFamily="18" charset="0"/>
                          </a:rPr>
                          <m:t>+</m:t>
                        </m:r>
                        <m:f>
                          <m:fPr>
                            <m:ctrlPr>
                              <a:rPr lang="zh-TW" altLang="zh-TW"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TW" sz="2800" i="1" kern="100">
                                <a:effectLst/>
                                <a:latin typeface="Cambria Math" panose="02040503050406030204" pitchFamily="18" charset="0"/>
                                <a:ea typeface="SimSun" panose="02010600030101010101" pitchFamily="2" charset="-122"/>
                                <a:cs typeface="Times New Roman" panose="02020603050405020304" pitchFamily="18" charset="0"/>
                              </a:rPr>
                              <m:t>1</m:t>
                            </m:r>
                          </m:num>
                          <m:den>
                            <m:sSub>
                              <m:sSubPr>
                                <m:ctrlPr>
                                  <a:rPr lang="zh-TW" altLang="zh-TW"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2800" i="1" kern="100">
                                    <a:effectLst/>
                                    <a:latin typeface="Cambria Math" panose="02040503050406030204" pitchFamily="18" charset="0"/>
                                    <a:ea typeface="SimSun" panose="02010600030101010101" pitchFamily="2" charset="-122"/>
                                    <a:cs typeface="Times New Roman" panose="02020603050405020304" pitchFamily="18" charset="0"/>
                                  </a:rPr>
                                  <m:t>𝑛</m:t>
                                </m:r>
                              </m:e>
                              <m:sub>
                                <m:r>
                                  <a:rPr lang="en-US" altLang="zh-TW" sz="2800" i="1" kern="100">
                                    <a:effectLst/>
                                    <a:latin typeface="Cambria Math" panose="02040503050406030204" pitchFamily="18" charset="0"/>
                                    <a:ea typeface="SimSun" panose="02010600030101010101" pitchFamily="2" charset="-122"/>
                                    <a:cs typeface="Times New Roman" panose="02020603050405020304" pitchFamily="18" charset="0"/>
                                  </a:rPr>
                                  <m:t>2</m:t>
                                </m:r>
                                <m:r>
                                  <a:rPr lang="en-US" altLang="zh-TW" sz="2800" kern="100">
                                    <a:effectLst/>
                                    <a:latin typeface="Cambria Math" panose="02040503050406030204" pitchFamily="18" charset="0"/>
                                    <a:ea typeface="SimSun" panose="02010600030101010101" pitchFamily="2" charset="-122"/>
                                    <a:cs typeface="Times New Roman" panose="02020603050405020304" pitchFamily="18" charset="0"/>
                                  </a:rPr>
                                  <m:t>2</m:t>
                                </m:r>
                              </m:sub>
                            </m:sSub>
                          </m:den>
                        </m:f>
                      </m:e>
                    </m:rad>
                  </m:oMath>
                </a14:m>
                <a:endParaRPr lang="en-US" altLang="zh-TW" sz="2800" kern="100" dirty="0" smtClean="0">
                  <a:latin typeface="Calibri" panose="020F0502020204030204" pitchFamily="34" charset="0"/>
                  <a:ea typeface="SimSun" panose="02010600030101010101" pitchFamily="2" charset="-122"/>
                  <a:cs typeface="Times New Roman" panose="02020603050405020304" pitchFamily="18" charset="0"/>
                </a:endParaRPr>
              </a:p>
              <a:p>
                <a:pPr algn="just"/>
                <a:r>
                  <a:rPr lang="en-US" altLang="zh-TW" sz="2800" b="1" kern="100" dirty="0" smtClean="0">
                    <a:solidFill>
                      <a:srgbClr val="C00000"/>
                    </a:solidFill>
                    <a:latin typeface="+mn-ea"/>
                    <a:cs typeface="Times New Roman" panose="02020603050405020304" pitchFamily="18" charset="0"/>
                  </a:rPr>
                  <a:t>log</a:t>
                </a:r>
                <a14:m>
                  <m:oMath xmlns:m="http://schemas.openxmlformats.org/officeDocument/2006/math">
                    <m:r>
                      <a:rPr lang="en-US" altLang="zh-TW" sz="2800" b="1" i="1" kern="100">
                        <a:solidFill>
                          <a:srgbClr val="C00000"/>
                        </a:solidFill>
                        <a:effectLst/>
                        <a:latin typeface="+mn-ea"/>
                        <a:cs typeface="Times New Roman" panose="02020603050405020304" pitchFamily="18" charset="0"/>
                      </a:rPr>
                      <m:t>𝛉</m:t>
                    </m:r>
                  </m:oMath>
                </a14:m>
                <a:r>
                  <a:rPr lang="zh-TW" altLang="en-US" sz="2800" b="1" kern="100" dirty="0" smtClean="0">
                    <a:latin typeface="+mn-ea"/>
                    <a:cs typeface="Times New Roman" panose="02020603050405020304" pitchFamily="18" charset="0"/>
                  </a:rPr>
                  <a:t>的</a:t>
                </a:r>
                <a:r>
                  <a:rPr lang="zh-TW" altLang="en-US" sz="2800" b="1" kern="100" dirty="0">
                    <a:latin typeface="+mn-ea"/>
                    <a:cs typeface="Times New Roman" panose="02020603050405020304" pitchFamily="18" charset="0"/>
                  </a:rPr>
                  <a:t>大樣本的近似的</a:t>
                </a:r>
                <a:r>
                  <a:rPr lang="en-US" altLang="zh-TW" sz="2800" b="1" dirty="0">
                    <a:latin typeface="+mn-ea"/>
                  </a:rPr>
                  <a:t>100(1-</a:t>
                </a:r>
                <a:r>
                  <a:rPr lang="el-GR" altLang="zh-TW" sz="2800" b="1" dirty="0">
                    <a:latin typeface="+mn-ea"/>
                  </a:rPr>
                  <a:t>α</a:t>
                </a:r>
                <a:r>
                  <a:rPr lang="en-US" altLang="zh-TW" sz="2800" b="1" dirty="0">
                    <a:latin typeface="+mn-ea"/>
                  </a:rPr>
                  <a:t>)%</a:t>
                </a:r>
                <a:r>
                  <a:rPr lang="zh-TW" altLang="en-US" sz="2800" b="1" dirty="0">
                    <a:solidFill>
                      <a:srgbClr val="C00000"/>
                    </a:solidFill>
                    <a:latin typeface="+mn-ea"/>
                    <a:cs typeface="Times New Roman" panose="02020603050405020304" pitchFamily="18" charset="0"/>
                  </a:rPr>
                  <a:t>信賴區間</a:t>
                </a:r>
                <a:r>
                  <a:rPr lang="zh-TW" altLang="en-US" sz="2800" b="1" dirty="0" smtClean="0">
                    <a:latin typeface="+mn-ea"/>
                    <a:cs typeface="Times New Roman" panose="02020603050405020304" pitchFamily="18" charset="0"/>
                  </a:rPr>
                  <a:t>為</a:t>
                </a:r>
                <a:r>
                  <a:rPr lang="en-US" altLang="zh-TW" sz="2800" b="1" kern="100" dirty="0" smtClean="0">
                    <a:effectLst/>
                    <a:latin typeface="+mn-ea"/>
                    <a:cs typeface="Times New Roman" panose="02020603050405020304" pitchFamily="18" charset="0"/>
                  </a:rPr>
                  <a:t>log</a:t>
                </a:r>
                <a14:m>
                  <m:oMath xmlns:m="http://schemas.openxmlformats.org/officeDocument/2006/math">
                    <m:acc>
                      <m:accPr>
                        <m:chr m:val="̂"/>
                        <m:ctrlPr>
                          <a:rPr lang="zh-TW" altLang="zh-TW" sz="2800" b="1" kern="100">
                            <a:effectLst/>
                            <a:latin typeface="+mn-ea"/>
                            <a:cs typeface="Times New Roman" panose="02020603050405020304" pitchFamily="18" charset="0"/>
                          </a:rPr>
                        </m:ctrlPr>
                      </m:accPr>
                      <m:e>
                        <m:r>
                          <a:rPr lang="en-US" altLang="zh-TW" sz="2800" b="1" i="0" kern="100">
                            <a:effectLst/>
                            <a:latin typeface="+mn-ea"/>
                            <a:cs typeface="Times New Roman" panose="02020603050405020304" pitchFamily="18" charset="0"/>
                          </a:rPr>
                          <m:t>𝛉</m:t>
                        </m:r>
                      </m:e>
                    </m:acc>
                  </m:oMath>
                </a14:m>
                <a:r>
                  <a:rPr lang="en-US" altLang="zh-TW" sz="2800" b="1" kern="100" dirty="0">
                    <a:effectLst/>
                    <a:latin typeface="+mn-ea"/>
                    <a:cs typeface="Times New Roman" panose="02020603050405020304" pitchFamily="18" charset="0"/>
                  </a:rPr>
                  <a:t> </a:t>
                </a:r>
                <a14:m>
                  <m:oMath xmlns:m="http://schemas.openxmlformats.org/officeDocument/2006/math">
                    <m:r>
                      <a:rPr lang="en-US" altLang="zh-TW" sz="2800" b="1" i="0" kern="100">
                        <a:effectLst/>
                        <a:latin typeface="+mn-ea"/>
                        <a:cs typeface="Times New Roman" panose="02020603050405020304" pitchFamily="18" charset="0"/>
                      </a:rPr>
                      <m:t>±</m:t>
                    </m:r>
                  </m:oMath>
                </a14:m>
                <a:r>
                  <a:rPr lang="en-US" altLang="zh-TW" sz="2800" b="1" kern="100" dirty="0">
                    <a:effectLst/>
                    <a:latin typeface="+mn-ea"/>
                    <a:cs typeface="Times New Roman" panose="02020603050405020304" pitchFamily="18" charset="0"/>
                  </a:rPr>
                  <a:t> </a:t>
                </a:r>
                <a14:m>
                  <m:oMath xmlns:m="http://schemas.openxmlformats.org/officeDocument/2006/math">
                    <m:sSub>
                      <m:sSubPr>
                        <m:ctrlPr>
                          <a:rPr lang="zh-TW" altLang="zh-TW" sz="2800" b="1" kern="100">
                            <a:effectLst/>
                            <a:latin typeface="+mn-ea"/>
                            <a:cs typeface="Times New Roman" panose="02020603050405020304" pitchFamily="18" charset="0"/>
                          </a:rPr>
                        </m:ctrlPr>
                      </m:sSubPr>
                      <m:e>
                        <m:r>
                          <a:rPr lang="en-US" altLang="zh-TW" sz="2800" b="1" i="0" kern="100">
                            <a:effectLst/>
                            <a:latin typeface="+mn-ea"/>
                            <a:cs typeface="Times New Roman" panose="02020603050405020304" pitchFamily="18" charset="0"/>
                          </a:rPr>
                          <m:t>𝐳</m:t>
                        </m:r>
                      </m:e>
                      <m:sub>
                        <m:f>
                          <m:fPr>
                            <m:ctrlPr>
                              <a:rPr lang="zh-TW" altLang="zh-TW" sz="2800" b="1" kern="100">
                                <a:effectLst/>
                                <a:latin typeface="+mn-ea"/>
                                <a:cs typeface="Times New Roman" panose="02020603050405020304" pitchFamily="18" charset="0"/>
                              </a:rPr>
                            </m:ctrlPr>
                          </m:fPr>
                          <m:num>
                            <m:r>
                              <a:rPr lang="en-US" altLang="zh-TW" sz="2800" b="1" i="0" kern="100">
                                <a:effectLst/>
                                <a:latin typeface="+mn-ea"/>
                                <a:cs typeface="Times New Roman" panose="02020603050405020304" pitchFamily="18" charset="0"/>
                              </a:rPr>
                              <m:t>𝛂</m:t>
                            </m:r>
                          </m:num>
                          <m:den>
                            <m:r>
                              <a:rPr lang="en-US" altLang="zh-TW" sz="2800" b="1" i="0" kern="100">
                                <a:effectLst/>
                                <a:latin typeface="+mn-ea"/>
                                <a:cs typeface="Times New Roman" panose="02020603050405020304" pitchFamily="18" charset="0"/>
                              </a:rPr>
                              <m:t>𝟐</m:t>
                            </m:r>
                          </m:den>
                        </m:f>
                      </m:sub>
                    </m:sSub>
                  </m:oMath>
                </a14:m>
                <a:r>
                  <a:rPr lang="en-US" altLang="zh-TW" sz="2800" b="1" kern="100" dirty="0">
                    <a:effectLst/>
                    <a:latin typeface="+mn-ea"/>
                    <a:cs typeface="Times New Roman" panose="02020603050405020304" pitchFamily="18" charset="0"/>
                  </a:rPr>
                  <a:t> ASE</a:t>
                </a:r>
                <a:r>
                  <a:rPr lang="en-US" altLang="zh-TW" sz="2800" b="1" kern="100" dirty="0" smtClean="0">
                    <a:effectLst/>
                    <a:latin typeface="+mn-ea"/>
                    <a:cs typeface="Times New Roman" panose="02020603050405020304" pitchFamily="18" charset="0"/>
                  </a:rPr>
                  <a:t>(</a:t>
                </a:r>
                <a:r>
                  <a:rPr lang="en-US" altLang="zh-CN" sz="2800" b="1" kern="100" dirty="0">
                    <a:latin typeface="微軟正黑體" panose="020B0604030504040204" pitchFamily="34" charset="-120"/>
                    <a:ea typeface="微軟正黑體" panose="020B0604030504040204" pitchFamily="34" charset="-120"/>
                    <a:cs typeface="Times New Roman" panose="02020603050405020304" pitchFamily="18" charset="0"/>
                  </a:rPr>
                  <a:t>log(</a:t>
                </a:r>
                <a14:m>
                  <m:oMath xmlns:m="http://schemas.openxmlformats.org/officeDocument/2006/math">
                    <m:acc>
                      <m:accPr>
                        <m:chr m:val="̂"/>
                        <m:ctrlPr>
                          <a:rPr lang="zh-TW" altLang="zh-TW" sz="2800" b="1" i="1">
                            <a:latin typeface="Cambria Math" panose="02040503050406030204" pitchFamily="18" charset="0"/>
                            <a:ea typeface="Cambria Math" panose="02040503050406030204" pitchFamily="18" charset="0"/>
                          </a:rPr>
                        </m:ctrlPr>
                      </m:accPr>
                      <m:e>
                        <m:r>
                          <a:rPr lang="en-US" altLang="zh-TW" sz="2800" b="1">
                            <a:latin typeface="Cambria Math" panose="02040503050406030204" pitchFamily="18" charset="0"/>
                            <a:ea typeface="SimSun" panose="02010600030101010101" pitchFamily="2" charset="-122"/>
                            <a:cs typeface="Times New Roman" panose="02020603050405020304" pitchFamily="18" charset="0"/>
                          </a:rPr>
                          <m:t>𝛉</m:t>
                        </m:r>
                      </m:e>
                    </m:acc>
                  </m:oMath>
                </a14:m>
                <a:r>
                  <a:rPr lang="en-US" altLang="zh-CN"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800" b="1" kern="100" dirty="0">
                  <a:effectLst/>
                  <a:latin typeface="+mn-ea"/>
                  <a:cs typeface="Times New Roman" panose="02020603050405020304" pitchFamily="18" charset="0"/>
                </a:endParaRPr>
              </a:p>
              <a:p>
                <a:pPr marL="0" indent="0" algn="just">
                  <a:spcAft>
                    <a:spcPts val="0"/>
                  </a:spcAft>
                  <a:buNone/>
                </a:pPr>
                <a:r>
                  <a:rPr lang="en-US" altLang="zh-TW" sz="2800" b="1" kern="100" dirty="0" smtClean="0">
                    <a:latin typeface="微軟正黑體" panose="020B0604030504040204" pitchFamily="34" charset="-120"/>
                    <a:cs typeface="Times New Roman" panose="02020603050405020304" pitchFamily="18" charset="0"/>
                  </a:rPr>
                  <a:t>  [</a:t>
                </a:r>
                <a:r>
                  <a:rPr lang="zh-TW" altLang="en-US" sz="2800" b="1" kern="100" dirty="0">
                    <a:latin typeface="微軟正黑體" panose="020B0604030504040204" pitchFamily="34" charset="-120"/>
                    <a:cs typeface="Times New Roman" panose="02020603050405020304" pitchFamily="18" charset="0"/>
                  </a:rPr>
                  <a:t>左</a:t>
                </a:r>
                <a:r>
                  <a:rPr lang="en-US" altLang="zh-TW" sz="2800" b="1" kern="100" dirty="0">
                    <a:latin typeface="微軟正黑體" panose="020B0604030504040204" pitchFamily="34" charset="-120"/>
                    <a:cs typeface="Times New Roman" panose="02020603050405020304" pitchFamily="18" charset="0"/>
                  </a:rPr>
                  <a:t>, </a:t>
                </a:r>
                <a:r>
                  <a:rPr lang="zh-TW" altLang="en-US" sz="2800" b="1" kern="100" dirty="0">
                    <a:latin typeface="微軟正黑體" panose="020B0604030504040204" pitchFamily="34" charset="-120"/>
                    <a:cs typeface="Times New Roman" panose="02020603050405020304" pitchFamily="18" charset="0"/>
                  </a:rPr>
                  <a:t>右</a:t>
                </a:r>
                <a:r>
                  <a:rPr lang="en-US" altLang="zh-TW" sz="2800" b="1" kern="100" dirty="0">
                    <a:latin typeface="微軟正黑體" panose="020B0604030504040204" pitchFamily="34" charset="-120"/>
                    <a:cs typeface="Times New Roman" panose="02020603050405020304" pitchFamily="18" charset="0"/>
                  </a:rPr>
                  <a:t>]</a:t>
                </a:r>
              </a:p>
              <a:p>
                <a:pPr algn="just"/>
                <a14:m>
                  <m:oMath xmlns:m="http://schemas.openxmlformats.org/officeDocument/2006/math">
                    <m:r>
                      <a:rPr lang="en-US" altLang="zh-TW" sz="2800" b="1" i="1" kern="100" smtClean="0">
                        <a:solidFill>
                          <a:srgbClr val="C00000"/>
                        </a:solidFill>
                        <a:latin typeface="Cambria Math" panose="02040503050406030204" pitchFamily="18" charset="0"/>
                        <a:cs typeface="Times New Roman" panose="02020603050405020304" pitchFamily="18" charset="0"/>
                      </a:rPr>
                      <m:t>𝛉</m:t>
                    </m:r>
                  </m:oMath>
                </a14:m>
                <a:r>
                  <a:rPr lang="zh-TW" altLang="en-US" sz="2800" b="1" kern="100" dirty="0">
                    <a:latin typeface="微軟正黑體" panose="020B0604030504040204" pitchFamily="34" charset="-120"/>
                    <a:cs typeface="Times New Roman" panose="02020603050405020304" pitchFamily="18" charset="0"/>
                  </a:rPr>
                  <a:t>的</a:t>
                </a:r>
                <a:r>
                  <a:rPr lang="zh-TW" altLang="en-US" sz="2800" b="1" kern="100" dirty="0">
                    <a:latin typeface="微軟正黑體" panose="020B0604030504040204" pitchFamily="34" charset="-120"/>
                    <a:cs typeface="Times New Roman" panose="02020603050405020304" pitchFamily="18" charset="0"/>
                  </a:rPr>
                  <a:t>大樣本的近似的</a:t>
                </a:r>
                <a:r>
                  <a:rPr lang="en-US" altLang="zh-TW" sz="2800" b="1" dirty="0"/>
                  <a:t>100(1-</a:t>
                </a:r>
                <a:r>
                  <a:rPr lang="el-GR" altLang="zh-TW" sz="2800" b="1" dirty="0">
                    <a:latin typeface="微軟正黑體" panose="020B0604030504040204" pitchFamily="34" charset="-120"/>
                  </a:rPr>
                  <a:t>α</a:t>
                </a:r>
                <a:r>
                  <a:rPr lang="en-US" altLang="zh-TW" sz="2800" b="1" dirty="0">
                    <a:latin typeface="微軟正黑體" panose="020B0604030504040204" pitchFamily="34" charset="-120"/>
                  </a:rPr>
                  <a:t>)%</a:t>
                </a:r>
                <a:r>
                  <a:rPr lang="zh-TW" altLang="en-US" sz="2800" b="1" dirty="0">
                    <a:solidFill>
                      <a:srgbClr val="C00000"/>
                    </a:solidFill>
                    <a:latin typeface="+mn-ea"/>
                    <a:cs typeface="Times New Roman" panose="02020603050405020304" pitchFamily="18" charset="0"/>
                  </a:rPr>
                  <a:t>信賴區間</a:t>
                </a:r>
                <a:r>
                  <a:rPr lang="zh-TW" altLang="en-US" sz="2800" b="1" dirty="0">
                    <a:latin typeface="+mn-ea"/>
                    <a:cs typeface="Times New Roman" panose="02020603050405020304" pitchFamily="18" charset="0"/>
                  </a:rPr>
                  <a:t>為</a:t>
                </a:r>
                <a:endParaRPr lang="en-US" altLang="zh-TW" sz="2800" b="1" dirty="0">
                  <a:latin typeface="+mn-ea"/>
                  <a:cs typeface="Times New Roman" panose="02020603050405020304" pitchFamily="18" charset="0"/>
                </a:endParaRPr>
              </a:p>
              <a:p>
                <a:pPr marL="0" indent="0" algn="just">
                  <a:buNone/>
                </a:pPr>
                <a:r>
                  <a:rPr lang="en-US" altLang="zh-TW" sz="2800" b="1" dirty="0" smtClean="0">
                    <a:latin typeface="+mn-ea"/>
                    <a:cs typeface="Times New Roman" panose="02020603050405020304" pitchFamily="18" charset="0"/>
                  </a:rPr>
                  <a:t>  [</a:t>
                </a:r>
                <a14:m>
                  <m:oMath xmlns:m="http://schemas.openxmlformats.org/officeDocument/2006/math">
                    <m:sSup>
                      <m:sSupPr>
                        <m:ctrlPr>
                          <a:rPr lang="en-US" altLang="zh-TW" sz="2800" b="1" i="1">
                            <a:latin typeface="Cambria Math" panose="02040503050406030204" pitchFamily="18" charset="0"/>
                            <a:cs typeface="Times New Roman" panose="02020603050405020304" pitchFamily="18" charset="0"/>
                          </a:rPr>
                        </m:ctrlPr>
                      </m:sSupPr>
                      <m:e>
                        <m:r>
                          <a:rPr lang="en-US" altLang="zh-TW" sz="2800" b="1" i="1">
                            <a:latin typeface="Cambria Math" panose="02040503050406030204" pitchFamily="18" charset="0"/>
                            <a:cs typeface="Times New Roman" panose="02020603050405020304" pitchFamily="18" charset="0"/>
                          </a:rPr>
                          <m:t>𝒆</m:t>
                        </m:r>
                      </m:e>
                      <m:sup>
                        <m:r>
                          <a:rPr lang="zh-TW" altLang="en-US" sz="2800" b="1" i="1">
                            <a:latin typeface="Cambria Math" panose="02040503050406030204" pitchFamily="18" charset="0"/>
                            <a:cs typeface="Times New Roman" panose="02020603050405020304" pitchFamily="18" charset="0"/>
                          </a:rPr>
                          <m:t>左</m:t>
                        </m:r>
                      </m:sup>
                    </m:sSup>
                  </m:oMath>
                </a14:m>
                <a:r>
                  <a:rPr lang="en-US" altLang="zh-TW" sz="2800" b="1" i="1" dirty="0">
                    <a:latin typeface="微軟正黑體" panose="020B0604030504040204" pitchFamily="34" charset="-120"/>
                    <a:cs typeface="Times New Roman" panose="02020603050405020304" pitchFamily="18" charset="0"/>
                  </a:rPr>
                  <a:t>, </a:t>
                </a:r>
                <a14:m>
                  <m:oMath xmlns:m="http://schemas.openxmlformats.org/officeDocument/2006/math">
                    <m:sSup>
                      <m:sSupPr>
                        <m:ctrlPr>
                          <a:rPr lang="en-US" altLang="zh-TW" sz="2800" b="1" i="1">
                            <a:latin typeface="Cambria Math" panose="02040503050406030204" pitchFamily="18" charset="0"/>
                            <a:cs typeface="Times New Roman" panose="02020603050405020304" pitchFamily="18" charset="0"/>
                          </a:rPr>
                        </m:ctrlPr>
                      </m:sSupPr>
                      <m:e>
                        <m:r>
                          <a:rPr lang="en-US" altLang="zh-TW" sz="2800" b="1" i="1">
                            <a:latin typeface="Cambria Math" panose="02040503050406030204" pitchFamily="18" charset="0"/>
                            <a:cs typeface="Times New Roman" panose="02020603050405020304" pitchFamily="18" charset="0"/>
                          </a:rPr>
                          <m:t>𝒆</m:t>
                        </m:r>
                      </m:e>
                      <m:sup>
                        <m:r>
                          <a:rPr lang="zh-TW" altLang="en-US" sz="2800" b="1" i="1">
                            <a:latin typeface="Cambria Math" panose="02040503050406030204" pitchFamily="18" charset="0"/>
                            <a:cs typeface="Times New Roman" panose="02020603050405020304" pitchFamily="18" charset="0"/>
                          </a:rPr>
                          <m:t>右</m:t>
                        </m:r>
                      </m:sup>
                    </m:sSup>
                  </m:oMath>
                </a14:m>
                <a:r>
                  <a:rPr lang="en-US" altLang="zh-TW" sz="2800" b="1" dirty="0">
                    <a:latin typeface="+mn-ea"/>
                    <a:cs typeface="Times New Roman" panose="02020603050405020304" pitchFamily="18" charset="0"/>
                  </a:rPr>
                  <a:t>]</a:t>
                </a:r>
                <a:endParaRPr lang="en-US" altLang="zh-TW" sz="2800" b="1" dirty="0">
                  <a:latin typeface="+mn-ea"/>
                  <a:cs typeface="Times New Roman" panose="02020603050405020304" pitchFamily="18" charset="0"/>
                </a:endParaRPr>
              </a:p>
              <a:p>
                <a:pPr algn="just"/>
                <a:endParaRPr lang="zh-TW" alt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229600" cy="4781128"/>
              </a:xfrm>
              <a:blipFill rotWithShape="0">
                <a:blip r:embed="rId3"/>
                <a:stretch>
                  <a:fillRect l="-963" t="-1403" r="-1481" b="-765"/>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FC0E694E-7E5C-4C16-BC06-A8A0688A6A11}" type="slidenum">
              <a:rPr lang="zh-TW" altLang="en-US" smtClean="0"/>
              <a:t>22</a:t>
            </a:fld>
            <a:endParaRPr lang="zh-TW" altLang="en-US"/>
          </a:p>
        </p:txBody>
      </p:sp>
    </p:spTree>
    <p:extLst>
      <p:ext uri="{BB962C8B-B14F-4D97-AF65-F5344CB8AC3E}">
        <p14:creationId xmlns:p14="http://schemas.microsoft.com/office/powerpoint/2010/main" val="299134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B050"/>
                </a:solidFill>
                <a:latin typeface="微軟正黑體" panose="020B0604030504040204" pitchFamily="34" charset="-120"/>
                <a:ea typeface="微軟正黑體" panose="020B0604030504040204" pitchFamily="34" charset="-120"/>
              </a:rPr>
              <a:t>勝算比的信賴區間</a:t>
            </a:r>
            <a:endParaRPr lang="zh-TW" altLang="en-US" b="1" dirty="0">
              <a:solidFill>
                <a:srgbClr val="00B050"/>
              </a:solidFill>
              <a:latin typeface="微軟正黑體" panose="020B0604030504040204" pitchFamily="34" charset="-120"/>
              <a:ea typeface="微軟正黑體" panose="020B0604030504040204" pitchFamily="34" charset="-120"/>
            </a:endParaRPr>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a:xfrm>
                <a:off x="457200" y="1600200"/>
                <a:ext cx="8229600" cy="4781128"/>
              </a:xfrm>
            </p:spPr>
            <p:txBody>
              <a:bodyPr>
                <a:normAutofit/>
              </a:bodyPr>
              <a:lstStyle/>
              <a:p>
                <a:pPr algn="just">
                  <a:spcAft>
                    <a:spcPts val="0"/>
                  </a:spcAft>
                </a:pPr>
                <a:r>
                  <a:rPr lang="zh-TW" altLang="zh-TW" sz="2800" b="1" kern="100" dirty="0">
                    <a:latin typeface="+mn-ea"/>
                    <a:cs typeface="Times New Roman" panose="02020603050405020304" pitchFamily="18" charset="0"/>
                  </a:rPr>
                  <a:t>若有</a:t>
                </a:r>
                <a:r>
                  <a:rPr lang="en-US" altLang="zh-TW" sz="2800" b="1" kern="100" dirty="0">
                    <a:latin typeface="+mn-ea"/>
                    <a:cs typeface="Times New Roman" panose="02020603050405020304" pitchFamily="18" charset="0"/>
                  </a:rPr>
                  <a:t> </a:t>
                </a:r>
                <a:r>
                  <a:rPr lang="en-US" altLang="zh-TW" sz="2800" b="1" kern="100" dirty="0" err="1">
                    <a:latin typeface="+mn-ea"/>
                    <a:cs typeface="Times New Roman" panose="02020603050405020304" pitchFamily="18" charset="0"/>
                  </a:rPr>
                  <a:t>n</a:t>
                </a:r>
                <a:r>
                  <a:rPr lang="en-US" altLang="zh-TW" sz="2800" b="1" kern="100" baseline="-25000" dirty="0" err="1">
                    <a:latin typeface="+mn-ea"/>
                    <a:cs typeface="Times New Roman" panose="02020603050405020304" pitchFamily="18" charset="0"/>
                  </a:rPr>
                  <a:t>ij</a:t>
                </a:r>
                <a:r>
                  <a:rPr lang="en-US" altLang="zh-TW" sz="2800" b="1" kern="100" dirty="0">
                    <a:latin typeface="+mn-ea"/>
                    <a:cs typeface="Times New Roman" panose="02020603050405020304" pitchFamily="18" charset="0"/>
                  </a:rPr>
                  <a:t>=0</a:t>
                </a:r>
                <a:r>
                  <a:rPr lang="zh-TW" altLang="zh-TW" sz="2800" b="1" kern="100" dirty="0">
                    <a:latin typeface="+mn-ea"/>
                    <a:cs typeface="Times New Roman" panose="02020603050405020304" pitchFamily="18" charset="0"/>
                  </a:rPr>
                  <a:t>時</a:t>
                </a:r>
                <a:r>
                  <a:rPr lang="en-US" altLang="zh-TW" sz="2800" b="1" kern="100" dirty="0">
                    <a:latin typeface="+mn-ea"/>
                    <a:cs typeface="Times New Roman" panose="02020603050405020304" pitchFamily="18" charset="0"/>
                  </a:rPr>
                  <a:t>,</a:t>
                </a:r>
                <a:r>
                  <a:rPr lang="zh-TW" altLang="zh-TW" sz="2800" b="1" kern="100" dirty="0">
                    <a:latin typeface="+mn-ea"/>
                    <a:cs typeface="Times New Roman" panose="02020603050405020304" pitchFamily="18" charset="0"/>
                  </a:rPr>
                  <a:t>公式修正為</a:t>
                </a:r>
              </a:p>
              <a:p>
                <a:pPr algn="just"/>
                <a:r>
                  <a:rPr lang="zh-CN"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勝算</a:t>
                </a:r>
                <a:r>
                  <a:rPr lang="zh-CN" altLang="zh-TW" sz="2800" b="1" kern="100" dirty="0">
                    <a:latin typeface="微軟正黑體" panose="020B0604030504040204" pitchFamily="34" charset="-120"/>
                    <a:ea typeface="微軟正黑體" panose="020B0604030504040204" pitchFamily="34" charset="-120"/>
                    <a:cs typeface="Times New Roman" panose="02020603050405020304" pitchFamily="18" charset="0"/>
                  </a:rPr>
                  <a:t>比</a:t>
                </a:r>
                <a:r>
                  <a:rPr lang="zh-TW" altLang="en-US" sz="2800" b="1" kern="100" dirty="0">
                    <a:latin typeface="微軟正黑體" panose="020B0604030504040204" pitchFamily="34" charset="-120"/>
                    <a:cs typeface="Times New Roman" panose="02020603050405020304" pitchFamily="18" charset="0"/>
                  </a:rPr>
                  <a:t> </a:t>
                </a:r>
                <a14:m>
                  <m:oMath xmlns:m="http://schemas.openxmlformats.org/officeDocument/2006/math">
                    <m:acc>
                      <m:accPr>
                        <m:chr m:val="̂"/>
                        <m:ctrlPr>
                          <a:rPr lang="zh-TW" altLang="zh-TW" sz="2800" b="1" i="1">
                            <a:latin typeface="Cambria Math" panose="02040503050406030204" pitchFamily="18" charset="0"/>
                            <a:ea typeface="Cambria Math" panose="02040503050406030204" pitchFamily="18" charset="0"/>
                          </a:rPr>
                        </m:ctrlPr>
                      </m:accPr>
                      <m:e>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𝜽</m:t>
                        </m:r>
                      </m:e>
                    </m:acc>
                  </m:oMath>
                </a14:m>
                <a:r>
                  <a:rPr lang="en-US" altLang="zh-TW" sz="2800" b="1" dirty="0">
                    <a:effectLst/>
                    <a:latin typeface="Calibri" panose="020F0502020204030204" pitchFamily="34" charset="0"/>
                    <a:ea typeface="SimSun" panose="02010600030101010101" pitchFamily="2" charset="-122"/>
                    <a:cs typeface="Times New Roman" panose="02020603050405020304" pitchFamily="18" charset="0"/>
                  </a:rPr>
                  <a:t>=</a:t>
                </a:r>
                <a14:m>
                  <m:oMath xmlns:m="http://schemas.openxmlformats.org/officeDocument/2006/math">
                    <m:f>
                      <m:fPr>
                        <m:ctrlPr>
                          <a:rPr lang="zh-TW" altLang="zh-TW" sz="2800" b="1" i="1">
                            <a:effectLst/>
                            <a:latin typeface="Cambria Math" panose="02040503050406030204" pitchFamily="18" charset="0"/>
                            <a:ea typeface="Cambria Math" panose="02040503050406030204" pitchFamily="18" charset="0"/>
                          </a:rPr>
                        </m:ctrlPr>
                      </m:fPr>
                      <m:num>
                        <m:d>
                          <m:dPr>
                            <m:ctrlPr>
                              <a:rPr lang="zh-TW" altLang="zh-TW" sz="2800" b="1" i="1">
                                <a:effectLst/>
                                <a:latin typeface="Cambria Math" panose="02040503050406030204" pitchFamily="18" charset="0"/>
                                <a:ea typeface="Cambria Math" panose="02040503050406030204" pitchFamily="18" charset="0"/>
                              </a:rPr>
                            </m:ctrlPr>
                          </m:dPr>
                          <m:e>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𝒏</m:t>
                                </m:r>
                              </m:e>
                              <m:sub>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𝟏𝟏</m:t>
                                </m:r>
                              </m:sub>
                            </m:sSub>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𝟎</m:t>
                            </m:r>
                            <m:r>
                              <a:rPr lang="en-US" altLang="zh-TW" sz="2800" b="1">
                                <a:effectLst/>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𝟓</m:t>
                            </m:r>
                          </m:e>
                        </m:d>
                        <m:d>
                          <m:dPr>
                            <m:ctrlPr>
                              <a:rPr lang="zh-TW" altLang="zh-TW" sz="2800" b="1" i="1">
                                <a:effectLst/>
                                <a:latin typeface="Cambria Math" panose="02040503050406030204" pitchFamily="18" charset="0"/>
                                <a:ea typeface="Cambria Math" panose="02040503050406030204" pitchFamily="18" charset="0"/>
                              </a:rPr>
                            </m:ctrlPr>
                          </m:dPr>
                          <m:e>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𝒏</m:t>
                                </m:r>
                              </m:e>
                              <m:sub>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𝟐𝟐</m:t>
                                </m:r>
                              </m:sub>
                            </m:sSub>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𝟎</m:t>
                            </m:r>
                            <m:r>
                              <a:rPr lang="en-US" altLang="zh-TW" sz="2800" b="1">
                                <a:effectLst/>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𝟓</m:t>
                            </m:r>
                          </m:e>
                        </m:d>
                      </m:num>
                      <m:den>
                        <m:d>
                          <m:dPr>
                            <m:ctrlPr>
                              <a:rPr lang="zh-TW" altLang="zh-TW" sz="2800" b="1" i="1">
                                <a:effectLst/>
                                <a:latin typeface="Cambria Math" panose="02040503050406030204" pitchFamily="18" charset="0"/>
                                <a:ea typeface="Cambria Math" panose="02040503050406030204" pitchFamily="18" charset="0"/>
                              </a:rPr>
                            </m:ctrlPr>
                          </m:dPr>
                          <m:e>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𝒏</m:t>
                                </m:r>
                              </m:e>
                              <m:sub>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𝟏𝟐</m:t>
                                </m:r>
                              </m:sub>
                            </m:sSub>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𝟎</m:t>
                            </m:r>
                            <m:r>
                              <a:rPr lang="en-US" altLang="zh-TW" sz="2800" b="1">
                                <a:effectLst/>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𝟓</m:t>
                            </m:r>
                          </m:e>
                        </m:d>
                        <m:d>
                          <m:dPr>
                            <m:ctrlPr>
                              <a:rPr lang="zh-TW" altLang="zh-TW" sz="2800" b="1" i="1">
                                <a:effectLst/>
                                <a:latin typeface="Cambria Math" panose="02040503050406030204" pitchFamily="18" charset="0"/>
                                <a:ea typeface="Cambria Math" panose="02040503050406030204" pitchFamily="18" charset="0"/>
                              </a:rPr>
                            </m:ctrlPr>
                          </m:dPr>
                          <m:e>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𝒏</m:t>
                                </m:r>
                              </m:e>
                              <m:sub>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𝟐𝟏</m:t>
                                </m:r>
                              </m:sub>
                            </m:sSub>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𝟎</m:t>
                            </m:r>
                            <m:r>
                              <a:rPr lang="en-US" altLang="zh-TW" sz="2800" b="1">
                                <a:effectLst/>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𝟓</m:t>
                            </m:r>
                          </m:e>
                        </m:d>
                      </m:den>
                    </m:f>
                  </m:oMath>
                </a14:m>
                <a:r>
                  <a:rPr lang="en-US" altLang="zh-TW" sz="2800" b="1" dirty="0" smtClean="0">
                    <a:latin typeface="微軟正黑體" panose="020B0604030504040204" pitchFamily="34" charset="-120"/>
                    <a:ea typeface="微軟正黑體" panose="020B0604030504040204" pitchFamily="34" charset="-120"/>
                  </a:rPr>
                  <a:t>,  log</a:t>
                </a:r>
                <a:r>
                  <a:rPr lang="en-US" altLang="zh-TW" sz="2800" b="1" dirty="0" smtClean="0">
                    <a:latin typeface="微軟正黑體" panose="020B0604030504040204" pitchFamily="34" charset="-120"/>
                    <a:ea typeface="微軟正黑體" panose="020B0604030504040204" pitchFamily="34" charset="-120"/>
                  </a:rPr>
                  <a:t>(</a:t>
                </a:r>
                <a:r>
                  <a:rPr lang="zh-CN" altLang="zh-TW" sz="2800" b="1" kern="100" dirty="0">
                    <a:latin typeface="微軟正黑體" panose="020B0604030504040204" pitchFamily="34" charset="-120"/>
                    <a:ea typeface="微軟正黑體" panose="020B0604030504040204" pitchFamily="34" charset="-120"/>
                    <a:cs typeface="Times New Roman" panose="02020603050405020304" pitchFamily="18" charset="0"/>
                  </a:rPr>
                  <a:t>勝算</a:t>
                </a:r>
                <a:r>
                  <a:rPr lang="zh-CN"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比</a:t>
                </a:r>
                <a:r>
                  <a:rPr lang="en-US" altLang="zh-CN"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)=log(</a:t>
                </a:r>
                <a14:m>
                  <m:oMath xmlns:m="http://schemas.openxmlformats.org/officeDocument/2006/math">
                    <m:acc>
                      <m:accPr>
                        <m:chr m:val="̂"/>
                        <m:ctrlPr>
                          <a:rPr lang="zh-TW" altLang="zh-TW" sz="2800" b="1" i="1">
                            <a:latin typeface="Cambria Math" panose="02040503050406030204" pitchFamily="18" charset="0"/>
                            <a:ea typeface="Cambria Math" panose="02040503050406030204" pitchFamily="18" charset="0"/>
                          </a:rPr>
                        </m:ctrlPr>
                      </m:accPr>
                      <m:e>
                        <m:r>
                          <a:rPr lang="en-US" altLang="zh-TW" sz="2800" b="1">
                            <a:latin typeface="Cambria Math" panose="02040503050406030204" pitchFamily="18" charset="0"/>
                            <a:ea typeface="SimSun" panose="02010600030101010101" pitchFamily="2" charset="-122"/>
                            <a:cs typeface="Times New Roman" panose="02020603050405020304" pitchFamily="18" charset="0"/>
                          </a:rPr>
                          <m:t>𝛉</m:t>
                        </m:r>
                      </m:e>
                    </m:acc>
                  </m:oMath>
                </a14:m>
                <a:r>
                  <a:rPr lang="en-US" altLang="zh-CN"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p>
              <a:p>
                <a:pPr algn="just"/>
                <a:r>
                  <a:rPr lang="en-US" altLang="zh-CN"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Log</a:t>
                </a:r>
                <a:r>
                  <a:rPr lang="en-US" altLang="zh-CN" sz="2800" b="1" kern="100" dirty="0">
                    <a:latin typeface="微軟正黑體" panose="020B0604030504040204" pitchFamily="34" charset="-120"/>
                    <a:ea typeface="微軟正黑體" panose="020B0604030504040204" pitchFamily="34" charset="-120"/>
                    <a:cs typeface="Times New Roman" panose="02020603050405020304" pitchFamily="18" charset="0"/>
                  </a:rPr>
                  <a:t>(</a:t>
                </a:r>
                <a14:m>
                  <m:oMath xmlns:m="http://schemas.openxmlformats.org/officeDocument/2006/math">
                    <m:acc>
                      <m:accPr>
                        <m:chr m:val="̂"/>
                        <m:ctrlPr>
                          <a:rPr lang="zh-TW" altLang="zh-TW" sz="2800" b="1" i="1">
                            <a:latin typeface="Cambria Math" panose="02040503050406030204" pitchFamily="18" charset="0"/>
                            <a:ea typeface="Cambria Math" panose="02040503050406030204" pitchFamily="18" charset="0"/>
                          </a:rPr>
                        </m:ctrlPr>
                      </m:accPr>
                      <m:e>
                        <m:r>
                          <a:rPr lang="en-US" altLang="zh-TW" sz="2800" b="1">
                            <a:latin typeface="Cambria Math" panose="02040503050406030204" pitchFamily="18" charset="0"/>
                            <a:ea typeface="SimSun" panose="02010600030101010101" pitchFamily="2" charset="-122"/>
                            <a:cs typeface="Times New Roman" panose="02020603050405020304" pitchFamily="18" charset="0"/>
                          </a:rPr>
                          <m:t>𝛉</m:t>
                        </m:r>
                      </m:e>
                    </m:acc>
                  </m:oMath>
                </a14:m>
                <a:r>
                  <a:rPr lang="en-US" altLang="zh-CN"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的標準誤</a:t>
                </a:r>
                <a:r>
                  <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800" kern="100" dirty="0">
                    <a:latin typeface="Calibri" panose="020F0502020204030204" pitchFamily="34" charset="0"/>
                    <a:ea typeface="SimSun" panose="02010600030101010101" pitchFamily="2" charset="-122"/>
                    <a:cs typeface="Times New Roman" panose="02020603050405020304" pitchFamily="18" charset="0"/>
                  </a:rPr>
                  <a:t>ASE</a:t>
                </a:r>
                <a:r>
                  <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為</a:t>
                </a:r>
                <a:endPar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just"/>
                <a:r>
                  <a:rPr lang="en-US" altLang="zh-TW" sz="2800" dirty="0">
                    <a:latin typeface="Calibri" panose="020F0502020204030204" pitchFamily="34" charset="0"/>
                    <a:ea typeface="SimSun" panose="02010600030101010101" pitchFamily="2" charset="-122"/>
                    <a:cs typeface="Times New Roman" panose="02020603050405020304" pitchFamily="18" charset="0"/>
                  </a:rPr>
                  <a:t>ASE</a:t>
                </a:r>
                <a14:m>
                  <m:oMath xmlns:m="http://schemas.openxmlformats.org/officeDocument/2006/math">
                    <m:d>
                      <m:dPr>
                        <m:ctrlPr>
                          <a:rPr lang="zh-TW" altLang="zh-TW" sz="2800" i="1">
                            <a:effectLst/>
                            <a:latin typeface="Cambria Math" panose="02040503050406030204" pitchFamily="18" charset="0"/>
                            <a:ea typeface="Cambria Math" panose="02040503050406030204" pitchFamily="18" charset="0"/>
                          </a:rPr>
                        </m:ctrlPr>
                      </m:dPr>
                      <m:e>
                        <m:r>
                          <m:rPr>
                            <m:sty m:val="p"/>
                          </m:rPr>
                          <a:rPr lang="en-US" altLang="zh-TW" sz="2800">
                            <a:effectLst/>
                            <a:latin typeface="Cambria Math" panose="02040503050406030204" pitchFamily="18" charset="0"/>
                            <a:ea typeface="SimSun" panose="02010600030101010101" pitchFamily="2" charset="-122"/>
                            <a:cs typeface="Times New Roman" panose="02020603050405020304" pitchFamily="18" charset="0"/>
                          </a:rPr>
                          <m:t>log</m:t>
                        </m:r>
                        <m:acc>
                          <m:accPr>
                            <m:chr m:val="̂"/>
                            <m:ctrlPr>
                              <a:rPr lang="zh-TW" altLang="zh-TW" sz="2800" i="1">
                                <a:effectLst/>
                                <a:latin typeface="Cambria Math" panose="02040503050406030204" pitchFamily="18" charset="0"/>
                                <a:ea typeface="Cambria Math" panose="02040503050406030204" pitchFamily="18" charset="0"/>
                              </a:rPr>
                            </m:ctrlPr>
                          </m:accPr>
                          <m:e>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𝜃</m:t>
                            </m:r>
                          </m:e>
                        </m:acc>
                      </m:e>
                    </m:d>
                  </m:oMath>
                </a14:m>
                <a:r>
                  <a:rPr lang="en-US" altLang="zh-TW" sz="2800" dirty="0">
                    <a:effectLst/>
                    <a:latin typeface="Calibri" panose="020F0502020204030204" pitchFamily="34" charset="0"/>
                    <a:ea typeface="SimSun" panose="02010600030101010101" pitchFamily="2" charset="-122"/>
                    <a:cs typeface="Times New Roman" panose="02020603050405020304" pitchFamily="18" charset="0"/>
                  </a:rPr>
                  <a:t>=</a:t>
                </a:r>
                <a14:m>
                  <m:oMath xmlns:m="http://schemas.openxmlformats.org/officeDocument/2006/math">
                    <m:rad>
                      <m:radPr>
                        <m:degHide m:val="on"/>
                        <m:ctrlPr>
                          <a:rPr lang="zh-TW" altLang="zh-TW" sz="2800" i="1">
                            <a:effectLst/>
                            <a:latin typeface="Cambria Math" panose="02040503050406030204" pitchFamily="18" charset="0"/>
                            <a:ea typeface="Cambria Math" panose="02040503050406030204" pitchFamily="18" charset="0"/>
                          </a:rPr>
                        </m:ctrlPr>
                      </m:radPr>
                      <m:deg/>
                      <m:e>
                        <m:f>
                          <m:fPr>
                            <m:ctrlPr>
                              <a:rPr lang="zh-TW" altLang="zh-TW" sz="2800" i="1">
                                <a:effectLst/>
                                <a:latin typeface="Cambria Math" panose="02040503050406030204" pitchFamily="18" charset="0"/>
                                <a:ea typeface="Cambria Math" panose="02040503050406030204" pitchFamily="18" charset="0"/>
                              </a:rPr>
                            </m:ctrlPr>
                          </m:fPr>
                          <m:num>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1</m:t>
                            </m:r>
                          </m:num>
                          <m:den>
                            <m:sSub>
                              <m:sSubPr>
                                <m:ctrlPr>
                                  <a:rPr lang="zh-TW" altLang="zh-TW" sz="2800" i="1">
                                    <a:effectLst/>
                                    <a:latin typeface="Cambria Math" panose="02040503050406030204" pitchFamily="18" charset="0"/>
                                    <a:ea typeface="Cambria Math" panose="02040503050406030204" pitchFamily="18" charset="0"/>
                                  </a:rPr>
                                </m:ctrlPr>
                              </m:sSubPr>
                              <m:e>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𝑛</m:t>
                                </m:r>
                              </m:e>
                              <m:sub>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1</m:t>
                                </m:r>
                                <m:r>
                                  <a:rPr lang="en-US" altLang="zh-TW" sz="2800">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m:t>
                            </m:r>
                            <m:r>
                              <a:rPr lang="en-US" altLang="zh-TW" sz="2800">
                                <a:effectLst/>
                                <a:latin typeface="Cambria Math" panose="02040503050406030204" pitchFamily="18" charset="0"/>
                                <a:ea typeface="SimSun" panose="02010600030101010101" pitchFamily="2" charset="-122"/>
                                <a:cs typeface="Times New Roman" panose="02020603050405020304" pitchFamily="18" charset="0"/>
                              </a:rPr>
                              <m:t>0.5</m:t>
                            </m:r>
                          </m:den>
                        </m:f>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zh-TW" altLang="zh-TW" sz="2800" i="1">
                                <a:effectLst/>
                                <a:latin typeface="Cambria Math" panose="02040503050406030204" pitchFamily="18" charset="0"/>
                                <a:ea typeface="Cambria Math" panose="02040503050406030204" pitchFamily="18" charset="0"/>
                              </a:rPr>
                            </m:ctrlPr>
                          </m:fPr>
                          <m:num>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1</m:t>
                            </m:r>
                          </m:num>
                          <m:den>
                            <m:sSub>
                              <m:sSubPr>
                                <m:ctrlPr>
                                  <a:rPr lang="zh-TW" altLang="zh-TW" sz="2800" i="1">
                                    <a:effectLst/>
                                    <a:latin typeface="Cambria Math" panose="02040503050406030204" pitchFamily="18" charset="0"/>
                                    <a:ea typeface="Cambria Math" panose="02040503050406030204" pitchFamily="18" charset="0"/>
                                  </a:rPr>
                                </m:ctrlPr>
                              </m:sSubPr>
                              <m:e>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𝑛</m:t>
                                </m:r>
                              </m:e>
                              <m:sub>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1</m:t>
                                </m:r>
                                <m:r>
                                  <a:rPr lang="en-US" altLang="zh-TW" sz="2800">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m:t>
                            </m:r>
                            <m:r>
                              <a:rPr lang="en-US" altLang="zh-TW" sz="2800">
                                <a:effectLst/>
                                <a:latin typeface="Cambria Math" panose="02040503050406030204" pitchFamily="18" charset="0"/>
                                <a:ea typeface="SimSun" panose="02010600030101010101" pitchFamily="2" charset="-122"/>
                                <a:cs typeface="Times New Roman" panose="02020603050405020304" pitchFamily="18" charset="0"/>
                              </a:rPr>
                              <m:t>0.5</m:t>
                            </m:r>
                          </m:den>
                        </m:f>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zh-TW" altLang="zh-TW" sz="2800" i="1">
                                <a:effectLst/>
                                <a:latin typeface="Cambria Math" panose="02040503050406030204" pitchFamily="18" charset="0"/>
                                <a:ea typeface="Cambria Math" panose="02040503050406030204" pitchFamily="18" charset="0"/>
                              </a:rPr>
                            </m:ctrlPr>
                          </m:fPr>
                          <m:num>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1</m:t>
                            </m:r>
                          </m:num>
                          <m:den>
                            <m:sSub>
                              <m:sSubPr>
                                <m:ctrlPr>
                                  <a:rPr lang="zh-TW" altLang="zh-TW" sz="2800" i="1">
                                    <a:effectLst/>
                                    <a:latin typeface="Cambria Math" panose="02040503050406030204" pitchFamily="18" charset="0"/>
                                    <a:ea typeface="Cambria Math" panose="02040503050406030204" pitchFamily="18" charset="0"/>
                                  </a:rPr>
                                </m:ctrlPr>
                              </m:sSubPr>
                              <m:e>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𝑛</m:t>
                                </m:r>
                              </m:e>
                              <m:sub>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2</m:t>
                                </m:r>
                                <m:r>
                                  <a:rPr lang="en-US" altLang="zh-TW" sz="2800">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m:t>
                            </m:r>
                            <m:r>
                              <a:rPr lang="en-US" altLang="zh-TW" sz="2800">
                                <a:effectLst/>
                                <a:latin typeface="Cambria Math" panose="02040503050406030204" pitchFamily="18" charset="0"/>
                                <a:ea typeface="SimSun" panose="02010600030101010101" pitchFamily="2" charset="-122"/>
                                <a:cs typeface="Times New Roman" panose="02020603050405020304" pitchFamily="18" charset="0"/>
                              </a:rPr>
                              <m:t>0.5</m:t>
                            </m:r>
                          </m:den>
                        </m:f>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zh-TW" altLang="zh-TW" sz="2800" i="1">
                                <a:effectLst/>
                                <a:latin typeface="Cambria Math" panose="02040503050406030204" pitchFamily="18" charset="0"/>
                                <a:ea typeface="Cambria Math" panose="02040503050406030204" pitchFamily="18" charset="0"/>
                              </a:rPr>
                            </m:ctrlPr>
                          </m:fPr>
                          <m:num>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1</m:t>
                            </m:r>
                          </m:num>
                          <m:den>
                            <m:sSub>
                              <m:sSubPr>
                                <m:ctrlPr>
                                  <a:rPr lang="zh-TW" altLang="zh-TW" sz="2800" i="1">
                                    <a:effectLst/>
                                    <a:latin typeface="Cambria Math" panose="02040503050406030204" pitchFamily="18" charset="0"/>
                                    <a:ea typeface="Cambria Math" panose="02040503050406030204" pitchFamily="18" charset="0"/>
                                  </a:rPr>
                                </m:ctrlPr>
                              </m:sSubPr>
                              <m:e>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𝑛</m:t>
                                </m:r>
                              </m:e>
                              <m:sub>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2</m:t>
                                </m:r>
                                <m:r>
                                  <a:rPr lang="en-US" altLang="zh-TW" sz="2800">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m:t>
                            </m:r>
                            <m:r>
                              <a:rPr lang="en-US" altLang="zh-TW" sz="2800">
                                <a:effectLst/>
                                <a:latin typeface="Cambria Math" panose="02040503050406030204" pitchFamily="18" charset="0"/>
                                <a:ea typeface="SimSun" panose="02010600030101010101" pitchFamily="2" charset="-122"/>
                                <a:cs typeface="Times New Roman" panose="02020603050405020304" pitchFamily="18" charset="0"/>
                              </a:rPr>
                              <m:t>0.5</m:t>
                            </m:r>
                          </m:den>
                        </m:f>
                      </m:e>
                    </m:rad>
                  </m:oMath>
                </a14:m>
                <a:endParaRPr lang="en-US" altLang="zh-TW" sz="2800" kern="100" dirty="0" smtClean="0">
                  <a:latin typeface="Calibri" panose="020F0502020204030204" pitchFamily="34" charset="0"/>
                  <a:ea typeface="SimSun" panose="02010600030101010101" pitchFamily="2" charset="-122"/>
                  <a:cs typeface="Times New Roman" panose="02020603050405020304" pitchFamily="18" charset="0"/>
                </a:endParaRPr>
              </a:p>
              <a:p>
                <a:pPr algn="just"/>
                <a:r>
                  <a:rPr lang="en-US" altLang="zh-TW" sz="2800" b="1" kern="100" dirty="0" smtClean="0">
                    <a:solidFill>
                      <a:srgbClr val="C00000"/>
                    </a:solidFill>
                    <a:latin typeface="+mn-ea"/>
                    <a:cs typeface="Times New Roman" panose="02020603050405020304" pitchFamily="18" charset="0"/>
                  </a:rPr>
                  <a:t>log</a:t>
                </a:r>
                <a14:m>
                  <m:oMath xmlns:m="http://schemas.openxmlformats.org/officeDocument/2006/math">
                    <m:r>
                      <a:rPr lang="en-US" altLang="zh-TW" sz="2800" b="1" i="1" kern="100">
                        <a:solidFill>
                          <a:srgbClr val="C00000"/>
                        </a:solidFill>
                        <a:effectLst/>
                        <a:latin typeface="+mn-ea"/>
                        <a:cs typeface="Times New Roman" panose="02020603050405020304" pitchFamily="18" charset="0"/>
                      </a:rPr>
                      <m:t>𝛉</m:t>
                    </m:r>
                  </m:oMath>
                </a14:m>
                <a:r>
                  <a:rPr lang="zh-TW" altLang="en-US" sz="2800" b="1" kern="100" dirty="0" smtClean="0">
                    <a:latin typeface="+mn-ea"/>
                    <a:cs typeface="Times New Roman" panose="02020603050405020304" pitchFamily="18" charset="0"/>
                  </a:rPr>
                  <a:t>的</a:t>
                </a:r>
                <a:r>
                  <a:rPr lang="zh-TW" altLang="en-US" sz="2800" b="1" kern="100" dirty="0">
                    <a:latin typeface="+mn-ea"/>
                    <a:cs typeface="Times New Roman" panose="02020603050405020304" pitchFamily="18" charset="0"/>
                  </a:rPr>
                  <a:t>大樣本的近似的</a:t>
                </a:r>
                <a:r>
                  <a:rPr lang="en-US" altLang="zh-TW" sz="2800" b="1" dirty="0">
                    <a:latin typeface="+mn-ea"/>
                  </a:rPr>
                  <a:t>100(1-</a:t>
                </a:r>
                <a:r>
                  <a:rPr lang="el-GR" altLang="zh-TW" sz="2800" b="1" dirty="0">
                    <a:latin typeface="+mn-ea"/>
                  </a:rPr>
                  <a:t>α</a:t>
                </a:r>
                <a:r>
                  <a:rPr lang="en-US" altLang="zh-TW" sz="2800" b="1" dirty="0">
                    <a:latin typeface="+mn-ea"/>
                  </a:rPr>
                  <a:t>)%</a:t>
                </a:r>
                <a:r>
                  <a:rPr lang="zh-TW" altLang="en-US" sz="2800" b="1" dirty="0">
                    <a:solidFill>
                      <a:srgbClr val="C00000"/>
                    </a:solidFill>
                    <a:latin typeface="+mn-ea"/>
                    <a:cs typeface="Times New Roman" panose="02020603050405020304" pitchFamily="18" charset="0"/>
                  </a:rPr>
                  <a:t>信賴區間</a:t>
                </a:r>
                <a:r>
                  <a:rPr lang="zh-TW" altLang="en-US" sz="2800" b="1" dirty="0" smtClean="0">
                    <a:latin typeface="+mn-ea"/>
                    <a:cs typeface="Times New Roman" panose="02020603050405020304" pitchFamily="18" charset="0"/>
                  </a:rPr>
                  <a:t>為</a:t>
                </a:r>
                <a:r>
                  <a:rPr lang="en-US" altLang="zh-TW" sz="2800" b="1" kern="100" dirty="0" smtClean="0">
                    <a:effectLst/>
                    <a:latin typeface="+mn-ea"/>
                    <a:cs typeface="Times New Roman" panose="02020603050405020304" pitchFamily="18" charset="0"/>
                  </a:rPr>
                  <a:t>log</a:t>
                </a:r>
                <a14:m>
                  <m:oMath xmlns:m="http://schemas.openxmlformats.org/officeDocument/2006/math">
                    <m:acc>
                      <m:accPr>
                        <m:chr m:val="̂"/>
                        <m:ctrlPr>
                          <a:rPr lang="zh-TW" altLang="zh-TW" sz="2800" b="1" kern="100">
                            <a:effectLst/>
                            <a:latin typeface="+mn-ea"/>
                            <a:cs typeface="Times New Roman" panose="02020603050405020304" pitchFamily="18" charset="0"/>
                          </a:rPr>
                        </m:ctrlPr>
                      </m:accPr>
                      <m:e>
                        <m:r>
                          <a:rPr lang="en-US" altLang="zh-TW" sz="2800" b="1" i="0" kern="100">
                            <a:effectLst/>
                            <a:latin typeface="+mn-ea"/>
                            <a:cs typeface="Times New Roman" panose="02020603050405020304" pitchFamily="18" charset="0"/>
                          </a:rPr>
                          <m:t>𝛉</m:t>
                        </m:r>
                      </m:e>
                    </m:acc>
                  </m:oMath>
                </a14:m>
                <a:r>
                  <a:rPr lang="en-US" altLang="zh-TW" sz="2800" b="1" kern="100" dirty="0">
                    <a:effectLst/>
                    <a:latin typeface="+mn-ea"/>
                    <a:cs typeface="Times New Roman" panose="02020603050405020304" pitchFamily="18" charset="0"/>
                  </a:rPr>
                  <a:t> </a:t>
                </a:r>
                <a14:m>
                  <m:oMath xmlns:m="http://schemas.openxmlformats.org/officeDocument/2006/math">
                    <m:r>
                      <a:rPr lang="en-US" altLang="zh-TW" sz="2800" b="1" i="0" kern="100">
                        <a:effectLst/>
                        <a:latin typeface="+mn-ea"/>
                        <a:cs typeface="Times New Roman" panose="02020603050405020304" pitchFamily="18" charset="0"/>
                      </a:rPr>
                      <m:t>±</m:t>
                    </m:r>
                  </m:oMath>
                </a14:m>
                <a:r>
                  <a:rPr lang="en-US" altLang="zh-TW" sz="2800" b="1" kern="100" dirty="0">
                    <a:effectLst/>
                    <a:latin typeface="+mn-ea"/>
                    <a:cs typeface="Times New Roman" panose="02020603050405020304" pitchFamily="18" charset="0"/>
                  </a:rPr>
                  <a:t> </a:t>
                </a:r>
                <a14:m>
                  <m:oMath xmlns:m="http://schemas.openxmlformats.org/officeDocument/2006/math">
                    <m:sSub>
                      <m:sSubPr>
                        <m:ctrlPr>
                          <a:rPr lang="zh-TW" altLang="zh-TW" sz="2800" b="1" kern="100">
                            <a:effectLst/>
                            <a:latin typeface="+mn-ea"/>
                            <a:cs typeface="Times New Roman" panose="02020603050405020304" pitchFamily="18" charset="0"/>
                          </a:rPr>
                        </m:ctrlPr>
                      </m:sSubPr>
                      <m:e>
                        <m:r>
                          <a:rPr lang="en-US" altLang="zh-TW" sz="2800" b="1" i="0" kern="100">
                            <a:effectLst/>
                            <a:latin typeface="+mn-ea"/>
                            <a:cs typeface="Times New Roman" panose="02020603050405020304" pitchFamily="18" charset="0"/>
                          </a:rPr>
                          <m:t>𝐳</m:t>
                        </m:r>
                      </m:e>
                      <m:sub>
                        <m:f>
                          <m:fPr>
                            <m:ctrlPr>
                              <a:rPr lang="zh-TW" altLang="zh-TW" sz="2800" b="1" kern="100">
                                <a:effectLst/>
                                <a:latin typeface="+mn-ea"/>
                                <a:cs typeface="Times New Roman" panose="02020603050405020304" pitchFamily="18" charset="0"/>
                              </a:rPr>
                            </m:ctrlPr>
                          </m:fPr>
                          <m:num>
                            <m:r>
                              <a:rPr lang="en-US" altLang="zh-TW" sz="2800" b="1" i="0" kern="100">
                                <a:effectLst/>
                                <a:latin typeface="+mn-ea"/>
                                <a:cs typeface="Times New Roman" panose="02020603050405020304" pitchFamily="18" charset="0"/>
                              </a:rPr>
                              <m:t>𝛂</m:t>
                            </m:r>
                          </m:num>
                          <m:den>
                            <m:r>
                              <a:rPr lang="en-US" altLang="zh-TW" sz="2800" b="1" i="0" kern="100">
                                <a:effectLst/>
                                <a:latin typeface="+mn-ea"/>
                                <a:cs typeface="Times New Roman" panose="02020603050405020304" pitchFamily="18" charset="0"/>
                              </a:rPr>
                              <m:t>𝟐</m:t>
                            </m:r>
                          </m:den>
                        </m:f>
                      </m:sub>
                    </m:sSub>
                  </m:oMath>
                </a14:m>
                <a:r>
                  <a:rPr lang="en-US" altLang="zh-TW" sz="2800" b="1" kern="100" dirty="0">
                    <a:effectLst/>
                    <a:latin typeface="+mn-ea"/>
                    <a:cs typeface="Times New Roman" panose="02020603050405020304" pitchFamily="18" charset="0"/>
                  </a:rPr>
                  <a:t> ASE</a:t>
                </a:r>
                <a:r>
                  <a:rPr lang="en-US" altLang="zh-TW" sz="2800" b="1" kern="100" dirty="0" smtClean="0">
                    <a:effectLst/>
                    <a:latin typeface="+mn-ea"/>
                    <a:cs typeface="Times New Roman" panose="02020603050405020304" pitchFamily="18" charset="0"/>
                  </a:rPr>
                  <a:t>(</a:t>
                </a:r>
                <a:r>
                  <a:rPr lang="en-US" altLang="zh-CN" sz="2800" b="1" kern="100" dirty="0">
                    <a:latin typeface="微軟正黑體" panose="020B0604030504040204" pitchFamily="34" charset="-120"/>
                    <a:ea typeface="微軟正黑體" panose="020B0604030504040204" pitchFamily="34" charset="-120"/>
                    <a:cs typeface="Times New Roman" panose="02020603050405020304" pitchFamily="18" charset="0"/>
                  </a:rPr>
                  <a:t>log(</a:t>
                </a:r>
                <a14:m>
                  <m:oMath xmlns:m="http://schemas.openxmlformats.org/officeDocument/2006/math">
                    <m:acc>
                      <m:accPr>
                        <m:chr m:val="̂"/>
                        <m:ctrlPr>
                          <a:rPr lang="zh-TW" altLang="zh-TW" sz="2800" b="1" i="1">
                            <a:latin typeface="Cambria Math" panose="02040503050406030204" pitchFamily="18" charset="0"/>
                            <a:ea typeface="Cambria Math" panose="02040503050406030204" pitchFamily="18" charset="0"/>
                          </a:rPr>
                        </m:ctrlPr>
                      </m:accPr>
                      <m:e>
                        <m:r>
                          <a:rPr lang="en-US" altLang="zh-TW" sz="2800" b="1">
                            <a:latin typeface="Cambria Math" panose="02040503050406030204" pitchFamily="18" charset="0"/>
                            <a:ea typeface="SimSun" panose="02010600030101010101" pitchFamily="2" charset="-122"/>
                            <a:cs typeface="Times New Roman" panose="02020603050405020304" pitchFamily="18" charset="0"/>
                          </a:rPr>
                          <m:t>𝛉</m:t>
                        </m:r>
                      </m:e>
                    </m:acc>
                  </m:oMath>
                </a14:m>
                <a:r>
                  <a:rPr lang="en-US" altLang="zh-CN"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800" b="1" kern="100" dirty="0">
                  <a:latin typeface="微軟正黑體" panose="020B0604030504040204" pitchFamily="34" charset="-120"/>
                  <a:cs typeface="Times New Roman" panose="02020603050405020304" pitchFamily="18" charset="0"/>
                </a:endParaRPr>
              </a:p>
              <a:p>
                <a:pPr algn="just"/>
                <a:endParaRPr lang="zh-TW" alt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229600" cy="4781128"/>
              </a:xfrm>
              <a:blipFill rotWithShape="0">
                <a:blip r:embed="rId3"/>
                <a:stretch>
                  <a:fillRect l="-963" t="-1276" r="-1481"/>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FC0E694E-7E5C-4C16-BC06-A8A0688A6A11}" type="slidenum">
              <a:rPr lang="zh-TW" altLang="en-US" smtClean="0"/>
              <a:t>23</a:t>
            </a:fld>
            <a:endParaRPr lang="zh-TW" altLang="en-US"/>
          </a:p>
        </p:txBody>
      </p:sp>
    </p:spTree>
    <p:extLst>
      <p:ext uri="{BB962C8B-B14F-4D97-AF65-F5344CB8AC3E}">
        <p14:creationId xmlns:p14="http://schemas.microsoft.com/office/powerpoint/2010/main" val="3874630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rgbClr val="00B050"/>
                </a:solidFill>
                <a:latin typeface="微軟正黑體" panose="020B0604030504040204" pitchFamily="34" charset="-120"/>
              </a:rPr>
              <a:t>勝算</a:t>
            </a:r>
            <a:r>
              <a:rPr lang="zh-TW" altLang="en-US" b="1" dirty="0" smtClean="0">
                <a:solidFill>
                  <a:srgbClr val="00B050"/>
                </a:solidFill>
                <a:latin typeface="微軟正黑體" panose="020B0604030504040204" pitchFamily="34" charset="-120"/>
              </a:rPr>
              <a:t>比</a:t>
            </a:r>
            <a:r>
              <a:rPr lang="zh-TW" altLang="en-US" b="1" dirty="0">
                <a:solidFill>
                  <a:srgbClr val="00B050"/>
                </a:solidFill>
                <a:latin typeface="微軟正黑體" panose="020B0604030504040204" pitchFamily="34" charset="-120"/>
              </a:rPr>
              <a:t>信賴區間</a:t>
            </a:r>
            <a:r>
              <a:rPr lang="zh-TW" altLang="en-US" b="1" dirty="0" smtClean="0">
                <a:solidFill>
                  <a:srgbClr val="00B050"/>
                </a:solidFill>
                <a:latin typeface="微軟正黑體" panose="020B0604030504040204" pitchFamily="34" charset="-120"/>
              </a:rPr>
              <a:t>範例</a:t>
            </a:r>
            <a:endParaRPr lang="zh-TW" altLang="en-US" dirty="0"/>
          </a:p>
        </p:txBody>
      </p:sp>
      <p:sp>
        <p:nvSpPr>
          <p:cNvPr id="4" name="投影片編號版面配置區 3"/>
          <p:cNvSpPr>
            <a:spLocks noGrp="1"/>
          </p:cNvSpPr>
          <p:nvPr>
            <p:ph type="sldNum" sz="quarter" idx="12"/>
          </p:nvPr>
        </p:nvSpPr>
        <p:spPr/>
        <p:txBody>
          <a:bodyPr/>
          <a:lstStyle/>
          <a:p>
            <a:fld id="{FC0E694E-7E5C-4C16-BC06-A8A0688A6A11}" type="slidenum">
              <a:rPr lang="zh-TW" altLang="en-US" smtClean="0"/>
              <a:t>24</a:t>
            </a:fld>
            <a:endParaRPr lang="zh-TW" altLang="en-US"/>
          </a:p>
        </p:txBody>
      </p:sp>
      <mc:AlternateContent xmlns:mc="http://schemas.openxmlformats.org/markup-compatibility/2006">
        <mc:Choice xmlns:a14="http://schemas.microsoft.com/office/drawing/2010/main" Requires="a14">
          <p:sp>
            <p:nvSpPr>
              <p:cNvPr id="6" name="內容版面配置區 5"/>
              <p:cNvSpPr>
                <a:spLocks noGrp="1"/>
              </p:cNvSpPr>
              <p:nvPr>
                <p:ph idx="1"/>
              </p:nvPr>
            </p:nvSpPr>
            <p:spPr>
              <a:xfrm>
                <a:off x="457200" y="1600200"/>
                <a:ext cx="8229600" cy="4709120"/>
              </a:xfrm>
            </p:spPr>
            <p:txBody>
              <a:bodyPr>
                <a:normAutofit/>
              </a:bodyPr>
              <a:lstStyle/>
              <a:p>
                <a:pPr>
                  <a:lnSpc>
                    <a:spcPct val="110000"/>
                  </a:lnSpc>
                  <a:spcBef>
                    <a:spcPts val="0"/>
                  </a:spcBef>
                </a:pPr>
                <a:endParaRPr lang="en-US" altLang="zh-TW" sz="2800" b="1" dirty="0" smtClean="0"/>
              </a:p>
              <a:p>
                <a:pPr>
                  <a:lnSpc>
                    <a:spcPct val="110000"/>
                  </a:lnSpc>
                  <a:spcBef>
                    <a:spcPts val="0"/>
                  </a:spcBef>
                </a:pPr>
                <a:endParaRPr lang="en-US" altLang="zh-TW" sz="2800" b="1" dirty="0"/>
              </a:p>
              <a:p>
                <a:pPr>
                  <a:lnSpc>
                    <a:spcPct val="110000"/>
                  </a:lnSpc>
                  <a:spcBef>
                    <a:spcPts val="0"/>
                  </a:spcBef>
                </a:pPr>
                <a:endParaRPr lang="en-US" altLang="zh-TW" sz="2800" b="1" dirty="0" smtClean="0"/>
              </a:p>
              <a:p>
                <a:pPr marL="0" indent="0">
                  <a:lnSpc>
                    <a:spcPct val="110000"/>
                  </a:lnSpc>
                  <a:spcBef>
                    <a:spcPts val="0"/>
                  </a:spcBef>
                  <a:buNone/>
                </a:pPr>
                <a:endParaRPr lang="en-US" altLang="zh-TW" sz="2800" b="1" dirty="0"/>
              </a:p>
              <a:p>
                <a:pPr indent="76200">
                  <a:lnSpc>
                    <a:spcPct val="110000"/>
                  </a:lnSpc>
                  <a:spcBef>
                    <a:spcPts val="0"/>
                  </a:spcBef>
                </a:pPr>
                <a:endParaRPr lang="en-US" altLang="zh-TW" sz="2800" kern="1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lnSpc>
                    <a:spcPct val="110000"/>
                  </a:lnSpc>
                  <a:spcBef>
                    <a:spcPts val="0"/>
                  </a:spcBef>
                </a:pPr>
                <a14:m>
                  <m:oMath xmlns:m="http://schemas.openxmlformats.org/officeDocument/2006/math">
                    <m:acc>
                      <m:accPr>
                        <m:chr m:val="̂"/>
                        <m:ctrlPr>
                          <a:rPr lang="zh-TW" altLang="zh-TW" sz="2800" i="1" kern="100">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TW" sz="2800" i="1" kern="100">
                            <a:latin typeface="Cambria Math" panose="02040503050406030204" pitchFamily="18" charset="0"/>
                            <a:ea typeface="SimSun" panose="02010600030101010101" pitchFamily="2" charset="-122"/>
                            <a:cs typeface="Times New Roman" panose="02020603050405020304" pitchFamily="18" charset="0"/>
                          </a:rPr>
                          <m:t>𝜃</m:t>
                        </m:r>
                      </m:e>
                    </m:acc>
                  </m:oMath>
                </a14:m>
                <a:r>
                  <a:rPr lang="en-US" altLang="zh-TW" sz="2800" b="1" dirty="0">
                    <a:latin typeface="Calibri" panose="020F0502020204030204" pitchFamily="34" charset="0"/>
                    <a:ea typeface="SimSun" panose="02010600030101010101" pitchFamily="2" charset="-122"/>
                    <a:cs typeface="Times New Roman" panose="02020603050405020304" pitchFamily="18" charset="0"/>
                  </a:rPr>
                  <a:t>= </a:t>
                </a:r>
                <a14:m>
                  <m:oMath xmlns:m="http://schemas.openxmlformats.org/officeDocument/2006/math">
                    <m:f>
                      <m:fPr>
                        <m:ctrlPr>
                          <a:rPr lang="zh-TW" altLang="zh-TW" sz="2800" b="1" i="1">
                            <a:latin typeface="Cambria Math" panose="02040503050406030204" pitchFamily="18" charset="0"/>
                            <a:ea typeface="Cambria Math" panose="02040503050406030204" pitchFamily="18" charset="0"/>
                          </a:rPr>
                        </m:ctrlPr>
                      </m:fPr>
                      <m:num>
                        <m:sSub>
                          <m:sSubPr>
                            <m:ctrlPr>
                              <a:rPr lang="zh-TW" altLang="zh-TW" sz="2800" b="1" i="1">
                                <a:latin typeface="Cambria Math" panose="02040503050406030204" pitchFamily="18" charset="0"/>
                                <a:ea typeface="Cambria Math" panose="02040503050406030204" pitchFamily="18" charset="0"/>
                              </a:rPr>
                            </m:ctrlPr>
                          </m:sSubPr>
                          <m:e>
                            <m:r>
                              <a:rPr lang="en-US" altLang="zh-TW" sz="2800" b="1">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a:latin typeface="Cambria Math" panose="02040503050406030204" pitchFamily="18" charset="0"/>
                                <a:ea typeface="SimSun" panose="02010600030101010101" pitchFamily="2" charset="-122"/>
                                <a:cs typeface="Times New Roman" panose="02020603050405020304" pitchFamily="18" charset="0"/>
                              </a:rPr>
                              <m:t>𝟏𝟏</m:t>
                            </m:r>
                          </m:sub>
                        </m:sSub>
                        <m:sSub>
                          <m:sSubPr>
                            <m:ctrlPr>
                              <a:rPr lang="zh-TW" altLang="zh-TW" sz="2800" b="1" i="1">
                                <a:latin typeface="Cambria Math" panose="02040503050406030204" pitchFamily="18" charset="0"/>
                                <a:ea typeface="Cambria Math" panose="02040503050406030204" pitchFamily="18" charset="0"/>
                              </a:rPr>
                            </m:ctrlPr>
                          </m:sSubPr>
                          <m:e>
                            <m:r>
                              <a:rPr lang="en-US" altLang="zh-TW" sz="2800" b="1">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i="1">
                                <a:latin typeface="Cambria Math" panose="02040503050406030204" pitchFamily="18" charset="0"/>
                                <a:ea typeface="SimSun" panose="02010600030101010101" pitchFamily="2" charset="-122"/>
                                <a:cs typeface="Times New Roman" panose="02020603050405020304" pitchFamily="18" charset="0"/>
                              </a:rPr>
                              <m:t>2</m:t>
                            </m:r>
                            <m:r>
                              <a:rPr lang="en-US" altLang="zh-TW" sz="2800" b="1">
                                <a:latin typeface="Cambria Math" panose="02040503050406030204" pitchFamily="18" charset="0"/>
                                <a:ea typeface="SimSun" panose="02010600030101010101" pitchFamily="2" charset="-122"/>
                                <a:cs typeface="Times New Roman" panose="02020603050405020304" pitchFamily="18" charset="0"/>
                              </a:rPr>
                              <m:t>𝟐</m:t>
                            </m:r>
                          </m:sub>
                        </m:sSub>
                      </m:num>
                      <m:den>
                        <m:sSub>
                          <m:sSubPr>
                            <m:ctrlPr>
                              <a:rPr lang="zh-TW" altLang="zh-TW" sz="2800" b="1" i="1">
                                <a:latin typeface="Cambria Math" panose="02040503050406030204" pitchFamily="18" charset="0"/>
                                <a:ea typeface="Cambria Math" panose="02040503050406030204" pitchFamily="18" charset="0"/>
                              </a:rPr>
                            </m:ctrlPr>
                          </m:sSubPr>
                          <m:e>
                            <m:r>
                              <a:rPr lang="en-US" altLang="zh-TW" sz="2800" b="1">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a:latin typeface="Cambria Math" panose="02040503050406030204" pitchFamily="18" charset="0"/>
                                <a:ea typeface="SimSun" panose="02010600030101010101" pitchFamily="2" charset="-122"/>
                                <a:cs typeface="Times New Roman" panose="02020603050405020304" pitchFamily="18" charset="0"/>
                              </a:rPr>
                              <m:t>𝟐𝟏</m:t>
                            </m:r>
                          </m:sub>
                        </m:sSub>
                        <m:sSub>
                          <m:sSubPr>
                            <m:ctrlPr>
                              <a:rPr lang="zh-TW" altLang="zh-TW" sz="2800" b="1" i="1">
                                <a:latin typeface="Cambria Math" panose="02040503050406030204" pitchFamily="18" charset="0"/>
                                <a:ea typeface="Cambria Math" panose="02040503050406030204" pitchFamily="18" charset="0"/>
                              </a:rPr>
                            </m:ctrlPr>
                          </m:sSubPr>
                          <m:e>
                            <m:r>
                              <a:rPr lang="en-US" altLang="zh-TW" sz="2800" b="1">
                                <a:latin typeface="Cambria Math" panose="02040503050406030204" pitchFamily="18" charset="0"/>
                                <a:ea typeface="SimSun" panose="02010600030101010101" pitchFamily="2" charset="-122"/>
                                <a:cs typeface="Times New Roman" panose="02020603050405020304" pitchFamily="18" charset="0"/>
                              </a:rPr>
                              <m:t>𝐧</m:t>
                            </m:r>
                          </m:e>
                          <m:sub>
                            <m:r>
                              <a:rPr lang="en-US" altLang="zh-TW" sz="2800" b="1">
                                <a:latin typeface="Cambria Math" panose="02040503050406030204" pitchFamily="18" charset="0"/>
                                <a:ea typeface="SimSun" panose="02010600030101010101" pitchFamily="2" charset="-122"/>
                                <a:cs typeface="Times New Roman" panose="02020603050405020304" pitchFamily="18" charset="0"/>
                              </a:rPr>
                              <m:t>𝟏𝟐</m:t>
                            </m:r>
                          </m:sub>
                        </m:sSub>
                      </m:den>
                    </m:f>
                  </m:oMath>
                </a14:m>
                <a:r>
                  <a:rPr lang="en-US" altLang="zh-TW" sz="2800" kern="100" dirty="0">
                    <a:latin typeface="Calibri" panose="020F0502020204030204" pitchFamily="34" charset="0"/>
                    <a:ea typeface="SimSun" panose="02010600030101010101" pitchFamily="2" charset="-122"/>
                    <a:cs typeface="Times New Roman" panose="02020603050405020304" pitchFamily="18" charset="0"/>
                  </a:rPr>
                  <a:t>= </a:t>
                </a:r>
                <a14:m>
                  <m:oMath xmlns:m="http://schemas.openxmlformats.org/officeDocument/2006/math">
                    <m:f>
                      <m:fPr>
                        <m:ctrlPr>
                          <a:rPr lang="zh-TW" altLang="zh-TW" sz="2800" b="1"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TW" sz="2800" b="1" i="1" kern="100">
                            <a:latin typeface="Cambria Math" panose="02040503050406030204" pitchFamily="18" charset="0"/>
                            <a:ea typeface="SimSun" panose="02010600030101010101" pitchFamily="2" charset="-122"/>
                            <a:cs typeface="Times New Roman" panose="02020603050405020304" pitchFamily="18" charset="0"/>
                          </a:rPr>
                          <m:t>𝟏𝟖𝟗</m:t>
                        </m:r>
                        <m:r>
                          <a:rPr lang="en-US" altLang="zh-TW" sz="2800" b="1" kern="100">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kern="100">
                            <a:latin typeface="Cambria Math" panose="02040503050406030204" pitchFamily="18" charset="0"/>
                            <a:ea typeface="SimSun" panose="02010600030101010101" pitchFamily="2" charset="-122"/>
                            <a:cs typeface="Times New Roman" panose="02020603050405020304" pitchFamily="18" charset="0"/>
                          </a:rPr>
                          <m:t>𝟏𝟎𝟗𝟑𝟑</m:t>
                        </m:r>
                      </m:num>
                      <m:den>
                        <m:r>
                          <a:rPr lang="en-US" altLang="zh-TW" sz="2800" b="1" i="1" kern="100">
                            <a:latin typeface="Cambria Math" panose="02040503050406030204" pitchFamily="18" charset="0"/>
                            <a:ea typeface="SimSun" panose="02010600030101010101" pitchFamily="2" charset="-122"/>
                            <a:cs typeface="Times New Roman" panose="02020603050405020304" pitchFamily="18" charset="0"/>
                          </a:rPr>
                          <m:t>𝟏𝟎𝟒</m:t>
                        </m:r>
                        <m:r>
                          <a:rPr lang="en-US" altLang="zh-TW" sz="2800" b="1" kern="100">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kern="100">
                            <a:latin typeface="Cambria Math" panose="02040503050406030204" pitchFamily="18" charset="0"/>
                            <a:ea typeface="SimSun" panose="02010600030101010101" pitchFamily="2" charset="-122"/>
                            <a:cs typeface="Times New Roman" panose="02020603050405020304" pitchFamily="18" charset="0"/>
                          </a:rPr>
                          <m:t>𝟏𝟎𝟖𝟒𝟓</m:t>
                        </m:r>
                      </m:den>
                    </m:f>
                  </m:oMath>
                </a14:m>
                <a:r>
                  <a:rPr lang="en-US" altLang="zh-TW" sz="2800" kern="100" dirty="0">
                    <a:latin typeface="Calibri" panose="020F0502020204030204" pitchFamily="34" charset="0"/>
                    <a:ea typeface="SimSun" panose="02010600030101010101" pitchFamily="2" charset="-122"/>
                    <a:cs typeface="Times New Roman" panose="02020603050405020304" pitchFamily="18" charset="0"/>
                  </a:rPr>
                  <a:t> = </a:t>
                </a:r>
                <a:r>
                  <a:rPr lang="en-US" altLang="zh-TW" sz="2800" kern="100" dirty="0" smtClean="0">
                    <a:latin typeface="Calibri" panose="020F0502020204030204" pitchFamily="34" charset="0"/>
                    <a:ea typeface="SimSun" panose="02010600030101010101" pitchFamily="2" charset="-122"/>
                    <a:cs typeface="Times New Roman" panose="02020603050405020304" pitchFamily="18" charset="0"/>
                  </a:rPr>
                  <a:t>1.832</a:t>
                </a:r>
              </a:p>
              <a:p>
                <a:pPr marL="342900" indent="-342900"/>
                <a:endParaRPr lang="en-US" altLang="zh-TW" sz="2800" kern="100" dirty="0">
                  <a:latin typeface="Calibri" panose="020F0502020204030204" pitchFamily="34" charset="0"/>
                  <a:ea typeface="SimSun" panose="02010600030101010101" pitchFamily="2" charset="-122"/>
                  <a:cs typeface="Times New Roman" panose="02020603050405020304" pitchFamily="18" charset="0"/>
                </a:endParaRPr>
              </a:p>
              <a:p>
                <a:pPr marL="342900" indent="-342900"/>
                <a:r>
                  <a:rPr lang="en-US" altLang="zh-TW" sz="2800" dirty="0">
                    <a:latin typeface="Calibri" panose="020F0502020204030204" pitchFamily="34" charset="0"/>
                    <a:ea typeface="SimSun" panose="02010600030101010101" pitchFamily="2" charset="-122"/>
                    <a:cs typeface="Times New Roman" panose="02020603050405020304" pitchFamily="18" charset="0"/>
                  </a:rPr>
                  <a:t>log</a:t>
                </a:r>
                <a14:m>
                  <m:oMath xmlns:m="http://schemas.openxmlformats.org/officeDocument/2006/math">
                    <m:acc>
                      <m:accPr>
                        <m:chr m:val="̂"/>
                        <m:ctrlPr>
                          <a:rPr lang="zh-TW" altLang="zh-TW" sz="2800" i="1">
                            <a:effectLst/>
                            <a:latin typeface="Cambria Math" panose="02040503050406030204" pitchFamily="18" charset="0"/>
                            <a:ea typeface="Cambria Math" panose="02040503050406030204" pitchFamily="18" charset="0"/>
                          </a:rPr>
                        </m:ctrlPr>
                      </m:accPr>
                      <m:e>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𝜃</m:t>
                        </m:r>
                      </m:e>
                    </m:acc>
                  </m:oMath>
                </a14:m>
                <a:r>
                  <a:rPr lang="en-US" altLang="zh-TW" sz="2800" dirty="0">
                    <a:effectLst/>
                    <a:latin typeface="Calibri" panose="020F0502020204030204" pitchFamily="34" charset="0"/>
                    <a:ea typeface="SimSun" panose="02010600030101010101" pitchFamily="2" charset="-122"/>
                    <a:cs typeface="Times New Roman" panose="02020603050405020304" pitchFamily="18" charset="0"/>
                  </a:rPr>
                  <a:t>= ln1.832 =0.60</a:t>
                </a:r>
                <a:endParaRPr lang="en-US" altLang="zh-TW" sz="2800" b="1" dirty="0">
                  <a:solidFill>
                    <a:srgbClr val="C00000"/>
                  </a:solidFill>
                </a:endParaRPr>
              </a:p>
            </p:txBody>
          </p:sp>
        </mc:Choice>
        <mc:Fallback>
          <p:sp>
            <p:nvSpPr>
              <p:cNvPr id="6" name="內容版面配置區 5"/>
              <p:cNvSpPr>
                <a:spLocks noGrp="1" noRot="1" noChangeAspect="1" noMove="1" noResize="1" noEditPoints="1" noAdjustHandles="1" noChangeArrowheads="1" noChangeShapeType="1" noTextEdit="1"/>
              </p:cNvSpPr>
              <p:nvPr>
                <p:ph idx="1"/>
              </p:nvPr>
            </p:nvSpPr>
            <p:spPr>
              <a:xfrm>
                <a:off x="457200" y="1600200"/>
                <a:ext cx="8229600" cy="4709120"/>
              </a:xfrm>
              <a:blipFill rotWithShape="0">
                <a:blip r:embed="rId3"/>
                <a:stretch>
                  <a:fillRect l="-96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7" name="內容版面配置區 4"/>
              <p:cNvGraphicFramePr>
                <a:graphicFrameLocks/>
              </p:cNvGraphicFramePr>
              <p:nvPr>
                <p:extLst>
                  <p:ext uri="{D42A27DB-BD31-4B8C-83A1-F6EECF244321}">
                    <p14:modId xmlns:p14="http://schemas.microsoft.com/office/powerpoint/2010/main" val="557835750"/>
                  </p:ext>
                </p:extLst>
              </p:nvPr>
            </p:nvGraphicFramePr>
            <p:xfrm>
              <a:off x="611560" y="1556792"/>
              <a:ext cx="7272808" cy="1791816"/>
            </p:xfrm>
            <a:graphic>
              <a:graphicData uri="http://schemas.openxmlformats.org/drawingml/2006/table">
                <a:tbl>
                  <a:tblPr>
                    <a:tableStyleId>{616DA210-FB5B-4158-B5E0-FEB733F419BA}</a:tableStyleId>
                  </a:tblPr>
                  <a:tblGrid>
                    <a:gridCol w="2156212"/>
                    <a:gridCol w="1732548"/>
                    <a:gridCol w="1692024"/>
                    <a:gridCol w="1692024"/>
                  </a:tblGrid>
                  <a:tr h="420369">
                    <a:tc>
                      <a:txBody>
                        <a:bodyPr/>
                        <a:lstStyle/>
                        <a:p>
                          <a:pPr algn="ctr">
                            <a:lnSpc>
                              <a:spcPts val="1800"/>
                            </a:lnSpc>
                            <a:spcAft>
                              <a:spcPts val="0"/>
                            </a:spcAft>
                          </a:pPr>
                          <a:endParaRPr lang="zh-TW" sz="2400" b="1" dirty="0">
                            <a:effectLst/>
                            <a:latin typeface="+mn-ea"/>
                            <a:ea typeface="+mn-ea"/>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spcAft>
                              <a:spcPts val="0"/>
                            </a:spcAft>
                          </a:pPr>
                          <a:r>
                            <a:rPr lang="zh-TW" altLang="en-US" sz="2400" b="1" kern="1200" dirty="0" smtClean="0">
                              <a:effectLst/>
                              <a:latin typeface="+mn-ea"/>
                              <a:ea typeface="+mn-ea"/>
                              <a:cs typeface="+mn-cs"/>
                            </a:rPr>
                            <a:t>心肌梗塞</a:t>
                          </a:r>
                          <a:r>
                            <a:rPr lang="en-US" altLang="zh-TW" sz="2400" b="1" kern="1200" dirty="0" smtClean="0">
                              <a:effectLst/>
                              <a:latin typeface="+mn-ea"/>
                              <a:ea typeface="+mn-ea"/>
                              <a:cs typeface="+mn-cs"/>
                            </a:rPr>
                            <a:t>(MI)</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zh-TW" altLang="en-US"/>
                        </a:p>
                      </a:txBody>
                      <a:tcPr/>
                    </a:tc>
                    <a:tc>
                      <a:txBody>
                        <a:bodyPr/>
                        <a:lstStyle/>
                        <a:p>
                          <a:pPr algn="ctr">
                            <a:spcAft>
                              <a:spcPts val="0"/>
                            </a:spcAft>
                          </a:pP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97243">
                    <a:tc>
                      <a:txBody>
                        <a:bodyPr/>
                        <a:lstStyle/>
                        <a:p>
                          <a:pPr algn="ctr">
                            <a:lnSpc>
                              <a:spcPct val="100000"/>
                            </a:lnSpc>
                            <a:spcAft>
                              <a:spcPts val="0"/>
                            </a:spcAft>
                          </a:pPr>
                          <a:r>
                            <a:rPr lang="zh-TW" altLang="en-US" sz="2400" b="1" kern="100" dirty="0" smtClean="0">
                              <a:effectLst/>
                              <a:latin typeface="+mn-ea"/>
                              <a:ea typeface="+mn-ea"/>
                              <a:cs typeface="Times New Roman" panose="02020603050405020304" pitchFamily="18" charset="0"/>
                            </a:rPr>
                            <a:t>組別</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Yes</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No</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Total</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r h="387102">
                    <a:tc>
                      <a:txBody>
                        <a:bodyPr/>
                        <a:lstStyle/>
                        <a:p>
                          <a:pPr algn="ctr">
                            <a:lnSpc>
                              <a:spcPct val="100000"/>
                            </a:lnSpc>
                            <a:spcAft>
                              <a:spcPts val="0"/>
                            </a:spcAft>
                          </a:pPr>
                          <a:r>
                            <a:rPr lang="zh-TW" altLang="en-US" sz="2400" b="1" dirty="0" smtClean="0">
                              <a:effectLst/>
                              <a:latin typeface="+mn-ea"/>
                              <a:ea typeface="+mn-ea"/>
                            </a:rPr>
                            <a:t>安慰劑</a:t>
                          </a:r>
                          <a:endParaRPr lang="zh-TW" sz="2400" b="1" dirty="0">
                            <a:effectLst/>
                            <a:latin typeface="+mn-ea"/>
                            <a:ea typeface="+mn-ea"/>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14:m>
                            <m:oMath xmlns:m="http://schemas.openxmlformats.org/officeDocument/2006/math">
                              <m:sSub>
                                <m:sSubPr>
                                  <m:ctrlPr>
                                    <a:rPr lang="zh-TW" altLang="zh-TW" sz="2400" b="1" i="1" kern="100" smtClean="0">
                                      <a:latin typeface="Cambria Math" panose="02040503050406030204" pitchFamily="18" charset="0"/>
                                      <a:cs typeface="Times New Roman" panose="02020603050405020304" pitchFamily="18" charset="0"/>
                                    </a:rPr>
                                  </m:ctrlPr>
                                </m:sSubPr>
                                <m:e>
                                  <m:r>
                                    <a:rPr lang="en-US" altLang="zh-TW" sz="2400" b="1" i="0" kern="100">
                                      <a:effectLst/>
                                      <a:latin typeface="Cambria Math" panose="02040503050406030204" pitchFamily="18" charset="0"/>
                                      <a:cs typeface="Times New Roman" panose="02020603050405020304" pitchFamily="18" charset="0"/>
                                    </a:rPr>
                                    <m:t>𝐧</m:t>
                                  </m:r>
                                </m:e>
                                <m:sub>
                                  <m:r>
                                    <a:rPr lang="en-US" altLang="zh-TW" sz="2400" b="1" i="0" kern="100">
                                      <a:effectLst/>
                                      <a:latin typeface="Cambria Math" panose="02040503050406030204" pitchFamily="18" charset="0"/>
                                      <a:cs typeface="Times New Roman" panose="02020603050405020304" pitchFamily="18" charset="0"/>
                                    </a:rPr>
                                    <m:t>𝟏</m:t>
                                  </m:r>
                                  <m:r>
                                    <a:rPr lang="en-US" altLang="zh-TW" sz="2400" b="1" i="1" kern="100" smtClean="0">
                                      <a:effectLst/>
                                      <a:latin typeface="Cambria Math" panose="02040503050406030204" pitchFamily="18" charset="0"/>
                                      <a:cs typeface="Times New Roman" panose="02020603050405020304" pitchFamily="18" charset="0"/>
                                    </a:rPr>
                                    <m:t>1</m:t>
                                  </m:r>
                                </m:sub>
                              </m:sSub>
                            </m:oMath>
                          </a14:m>
                          <a:r>
                            <a:rPr lang="en-US" altLang="zh-TW" sz="2400" b="1" dirty="0" smtClean="0">
                              <a:effectLst/>
                              <a:latin typeface="+mn-ea"/>
                              <a:ea typeface="+mn-ea"/>
                            </a:rPr>
                            <a:t>=189</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14:m>
                            <m:oMath xmlns:m="http://schemas.openxmlformats.org/officeDocument/2006/math">
                              <m:sSub>
                                <m:sSubPr>
                                  <m:ctrlPr>
                                    <a:rPr lang="zh-TW" altLang="zh-TW" sz="2400" b="1" i="1" kern="100" smtClean="0">
                                      <a:latin typeface="Cambria Math" panose="02040503050406030204" pitchFamily="18" charset="0"/>
                                      <a:cs typeface="Times New Roman" panose="02020603050405020304" pitchFamily="18" charset="0"/>
                                    </a:rPr>
                                  </m:ctrlPr>
                                </m:sSubPr>
                                <m:e>
                                  <m:r>
                                    <a:rPr lang="en-US" altLang="zh-TW" sz="2400" b="1" i="0" kern="100">
                                      <a:effectLst/>
                                      <a:latin typeface="Cambria Math" panose="02040503050406030204" pitchFamily="18" charset="0"/>
                                      <a:cs typeface="Times New Roman" panose="02020603050405020304" pitchFamily="18" charset="0"/>
                                    </a:rPr>
                                    <m:t>𝐧</m:t>
                                  </m:r>
                                </m:e>
                                <m:sub>
                                  <m:r>
                                    <a:rPr lang="en-US" altLang="zh-TW" sz="2400" b="1" i="0" kern="100">
                                      <a:effectLst/>
                                      <a:latin typeface="Cambria Math" panose="02040503050406030204" pitchFamily="18" charset="0"/>
                                      <a:cs typeface="Times New Roman" panose="02020603050405020304" pitchFamily="18" charset="0"/>
                                    </a:rPr>
                                    <m:t>𝟏</m:t>
                                  </m:r>
                                  <m:r>
                                    <a:rPr lang="en-US" altLang="zh-TW" sz="2400" b="1" i="1" kern="100" smtClean="0">
                                      <a:effectLst/>
                                      <a:latin typeface="Cambria Math" panose="02040503050406030204" pitchFamily="18" charset="0"/>
                                      <a:cs typeface="Times New Roman" panose="02020603050405020304" pitchFamily="18" charset="0"/>
                                    </a:rPr>
                                    <m:t>2</m:t>
                                  </m:r>
                                </m:sub>
                              </m:sSub>
                            </m:oMath>
                          </a14:m>
                          <a:r>
                            <a:rPr lang="en-US" altLang="zh-TW" sz="2400" b="1" dirty="0" smtClean="0">
                              <a:effectLst/>
                              <a:latin typeface="+mn-ea"/>
                              <a:ea typeface="+mn-ea"/>
                            </a:rPr>
                            <a:t>=10845</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zh-TW" sz="2400" b="1" dirty="0" smtClean="0">
                              <a:effectLst/>
                              <a:latin typeface="+mn-ea"/>
                              <a:ea typeface="+mn-ea"/>
                            </a:rPr>
                            <a:t>11034</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87102">
                    <a:tc>
                      <a:txBody>
                        <a:bodyPr/>
                        <a:lstStyle/>
                        <a:p>
                          <a:pPr algn="ctr">
                            <a:lnSpc>
                              <a:spcPct val="100000"/>
                            </a:lnSpc>
                            <a:spcAft>
                              <a:spcPts val="0"/>
                            </a:spcAft>
                          </a:pPr>
                          <a:r>
                            <a:rPr lang="zh-TW" altLang="en-US" sz="2400" b="1" dirty="0" smtClean="0">
                              <a:effectLst/>
                              <a:latin typeface="+mn-ea"/>
                              <a:ea typeface="+mn-ea"/>
                            </a:rPr>
                            <a:t>阿斯匹靈</a:t>
                          </a:r>
                          <a:endParaRPr lang="zh-TW" sz="2400" b="1" dirty="0">
                            <a:effectLst/>
                            <a:latin typeface="+mn-ea"/>
                            <a:ea typeface="+mn-ea"/>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14:m>
                            <m:oMath xmlns:m="http://schemas.openxmlformats.org/officeDocument/2006/math">
                              <m:sSub>
                                <m:sSubPr>
                                  <m:ctrlPr>
                                    <a:rPr lang="zh-TW" altLang="zh-TW" sz="2400" b="1" i="1" kern="100" smtClean="0">
                                      <a:latin typeface="Cambria Math" panose="02040503050406030204" pitchFamily="18" charset="0"/>
                                      <a:cs typeface="Times New Roman" panose="02020603050405020304" pitchFamily="18" charset="0"/>
                                    </a:rPr>
                                  </m:ctrlPr>
                                </m:sSubPr>
                                <m:e>
                                  <m:r>
                                    <a:rPr lang="en-US" altLang="zh-TW" sz="2400" b="1" i="0" kern="100">
                                      <a:effectLst/>
                                      <a:latin typeface="Cambria Math" panose="02040503050406030204" pitchFamily="18" charset="0"/>
                                      <a:cs typeface="Times New Roman" panose="02020603050405020304" pitchFamily="18" charset="0"/>
                                    </a:rPr>
                                    <m:t>𝐧</m:t>
                                  </m:r>
                                </m:e>
                                <m:sub>
                                  <m:r>
                                    <a:rPr lang="en-US" altLang="zh-TW" sz="2400" b="1" i="1" kern="100" smtClean="0">
                                      <a:effectLst/>
                                      <a:latin typeface="Cambria Math" panose="02040503050406030204" pitchFamily="18" charset="0"/>
                                      <a:cs typeface="Times New Roman" panose="02020603050405020304" pitchFamily="18" charset="0"/>
                                    </a:rPr>
                                    <m:t>21</m:t>
                                  </m:r>
                                </m:sub>
                              </m:sSub>
                            </m:oMath>
                          </a14:m>
                          <a:r>
                            <a:rPr lang="en-US" altLang="zh-TW" sz="2400" b="1" dirty="0" smtClean="0">
                              <a:effectLst/>
                              <a:latin typeface="+mn-ea"/>
                              <a:ea typeface="+mn-ea"/>
                            </a:rPr>
                            <a:t>=104</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14:m>
                            <m:oMath xmlns:m="http://schemas.openxmlformats.org/officeDocument/2006/math">
                              <m:sSub>
                                <m:sSubPr>
                                  <m:ctrlPr>
                                    <a:rPr lang="zh-TW" altLang="zh-TW" sz="2400" b="1" i="1" kern="100" smtClean="0">
                                      <a:latin typeface="Cambria Math" panose="02040503050406030204" pitchFamily="18" charset="0"/>
                                      <a:cs typeface="Times New Roman" panose="02020603050405020304" pitchFamily="18" charset="0"/>
                                    </a:rPr>
                                  </m:ctrlPr>
                                </m:sSubPr>
                                <m:e>
                                  <m:r>
                                    <a:rPr lang="en-US" altLang="zh-TW" sz="2400" b="1" i="0" kern="100">
                                      <a:effectLst/>
                                      <a:latin typeface="Cambria Math" panose="02040503050406030204" pitchFamily="18" charset="0"/>
                                      <a:cs typeface="Times New Roman" panose="02020603050405020304" pitchFamily="18" charset="0"/>
                                    </a:rPr>
                                    <m:t>𝐧</m:t>
                                  </m:r>
                                </m:e>
                                <m:sub>
                                  <m:r>
                                    <a:rPr lang="en-US" altLang="zh-TW" sz="2400" b="1" i="1" kern="100" smtClean="0">
                                      <a:effectLst/>
                                      <a:latin typeface="Cambria Math" panose="02040503050406030204" pitchFamily="18" charset="0"/>
                                      <a:cs typeface="Times New Roman" panose="02020603050405020304" pitchFamily="18" charset="0"/>
                                    </a:rPr>
                                    <m:t>22</m:t>
                                  </m:r>
                                </m:sub>
                              </m:sSub>
                            </m:oMath>
                          </a14:m>
                          <a:r>
                            <a:rPr lang="en-US" altLang="zh-TW" sz="2400" b="1" dirty="0" smtClean="0">
                              <a:effectLst/>
                              <a:latin typeface="+mn-ea"/>
                              <a:ea typeface="+mn-ea"/>
                            </a:rPr>
                            <a:t>=10933</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zh-TW" sz="2400" b="1" dirty="0" smtClean="0">
                              <a:effectLst/>
                              <a:latin typeface="+mn-ea"/>
                              <a:ea typeface="+mn-ea"/>
                            </a:rPr>
                            <a:t>11037</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Choice>
        <mc:Fallback xmlns="">
          <p:graphicFrame>
            <p:nvGraphicFramePr>
              <p:cNvPr id="7" name="內容版面配置區 4"/>
              <p:cNvGraphicFramePr>
                <a:graphicFrameLocks/>
              </p:cNvGraphicFramePr>
              <p:nvPr>
                <p:extLst>
                  <p:ext uri="{D42A27DB-BD31-4B8C-83A1-F6EECF244321}">
                    <p14:modId xmlns:p14="http://schemas.microsoft.com/office/powerpoint/2010/main" val="557835750"/>
                  </p:ext>
                </p:extLst>
              </p:nvPr>
            </p:nvGraphicFramePr>
            <p:xfrm>
              <a:off x="611560" y="1556792"/>
              <a:ext cx="7272808" cy="1791816"/>
            </p:xfrm>
            <a:graphic>
              <a:graphicData uri="http://schemas.openxmlformats.org/drawingml/2006/table">
                <a:tbl>
                  <a:tblPr>
                    <a:tableStyleId>{616DA210-FB5B-4158-B5E0-FEB733F419BA}</a:tableStyleId>
                  </a:tblPr>
                  <a:tblGrid>
                    <a:gridCol w="2156212"/>
                    <a:gridCol w="1732548"/>
                    <a:gridCol w="1692024"/>
                    <a:gridCol w="1692024"/>
                  </a:tblGrid>
                  <a:tr h="420369">
                    <a:tc>
                      <a:txBody>
                        <a:bodyPr/>
                        <a:lstStyle/>
                        <a:p>
                          <a:pPr algn="ctr">
                            <a:lnSpc>
                              <a:spcPts val="1800"/>
                            </a:lnSpc>
                            <a:spcAft>
                              <a:spcPts val="0"/>
                            </a:spcAft>
                          </a:pPr>
                          <a:endParaRPr lang="zh-TW" sz="2400" b="1" dirty="0">
                            <a:effectLst/>
                            <a:latin typeface="+mn-ea"/>
                            <a:ea typeface="+mn-ea"/>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spcAft>
                              <a:spcPts val="0"/>
                            </a:spcAft>
                          </a:pPr>
                          <a:r>
                            <a:rPr lang="zh-TW" altLang="en-US" sz="2400" b="1" kern="1200" dirty="0" smtClean="0">
                              <a:effectLst/>
                              <a:latin typeface="+mn-ea"/>
                              <a:ea typeface="+mn-ea"/>
                              <a:cs typeface="+mn-cs"/>
                            </a:rPr>
                            <a:t>心肌梗塞</a:t>
                          </a:r>
                          <a:r>
                            <a:rPr lang="en-US" altLang="zh-TW" sz="2400" b="1" kern="1200" dirty="0" smtClean="0">
                              <a:effectLst/>
                              <a:latin typeface="+mn-ea"/>
                              <a:ea typeface="+mn-ea"/>
                              <a:cs typeface="+mn-cs"/>
                            </a:rPr>
                            <a:t>(MI)</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zh-TW" altLang="en-US"/>
                        </a:p>
                      </a:txBody>
                      <a:tcPr/>
                    </a:tc>
                    <a:tc>
                      <a:txBody>
                        <a:bodyPr/>
                        <a:lstStyle/>
                        <a:p>
                          <a:pPr algn="ctr">
                            <a:spcAft>
                              <a:spcPts val="0"/>
                            </a:spcAft>
                          </a:pP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97243">
                    <a:tc>
                      <a:txBody>
                        <a:bodyPr/>
                        <a:lstStyle/>
                        <a:p>
                          <a:pPr algn="ctr">
                            <a:lnSpc>
                              <a:spcPct val="100000"/>
                            </a:lnSpc>
                            <a:spcAft>
                              <a:spcPts val="0"/>
                            </a:spcAft>
                          </a:pPr>
                          <a:r>
                            <a:rPr lang="zh-TW" altLang="en-US" sz="2400" b="1" kern="100" dirty="0" smtClean="0">
                              <a:effectLst/>
                              <a:latin typeface="+mn-ea"/>
                              <a:ea typeface="+mn-ea"/>
                              <a:cs typeface="Times New Roman" panose="02020603050405020304" pitchFamily="18" charset="0"/>
                            </a:rPr>
                            <a:t>組別</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Yes</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No</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Total</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r h="387102">
                    <a:tc>
                      <a:txBody>
                        <a:bodyPr/>
                        <a:lstStyle/>
                        <a:p>
                          <a:pPr algn="ctr">
                            <a:lnSpc>
                              <a:spcPct val="100000"/>
                            </a:lnSpc>
                            <a:spcAft>
                              <a:spcPts val="0"/>
                            </a:spcAft>
                          </a:pPr>
                          <a:r>
                            <a:rPr lang="zh-TW" altLang="en-US" sz="2400" b="1" dirty="0" smtClean="0">
                              <a:effectLst/>
                              <a:latin typeface="+mn-ea"/>
                              <a:ea typeface="+mn-ea"/>
                            </a:rPr>
                            <a:t>安慰劑</a:t>
                          </a:r>
                          <a:endParaRPr lang="zh-TW" sz="2400" b="1" dirty="0">
                            <a:effectLst/>
                            <a:latin typeface="+mn-ea"/>
                            <a:ea typeface="+mn-ea"/>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124648" t="-282540" r="-195775" b="-147619"/>
                          </a:stretch>
                        </a:blip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229496" t="-282540" r="-100000" b="-147619"/>
                          </a:stretch>
                        </a:blipFill>
                      </a:tcPr>
                    </a:tc>
                    <a:tc>
                      <a:txBody>
                        <a:bodyPr/>
                        <a:lstStyle/>
                        <a:p>
                          <a:pPr algn="ctr">
                            <a:lnSpc>
                              <a:spcPct val="100000"/>
                            </a:lnSpc>
                            <a:spcAft>
                              <a:spcPts val="0"/>
                            </a:spcAft>
                          </a:pPr>
                          <a:r>
                            <a:rPr lang="en-US" altLang="zh-TW" sz="2400" b="1" dirty="0" smtClean="0">
                              <a:effectLst/>
                              <a:latin typeface="+mn-ea"/>
                              <a:ea typeface="+mn-ea"/>
                            </a:rPr>
                            <a:t>11034</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87102">
                    <a:tc>
                      <a:txBody>
                        <a:bodyPr/>
                        <a:lstStyle/>
                        <a:p>
                          <a:pPr algn="ctr">
                            <a:lnSpc>
                              <a:spcPct val="100000"/>
                            </a:lnSpc>
                            <a:spcAft>
                              <a:spcPts val="0"/>
                            </a:spcAft>
                          </a:pPr>
                          <a:r>
                            <a:rPr lang="zh-TW" altLang="en-US" sz="2400" b="1" dirty="0" smtClean="0">
                              <a:effectLst/>
                              <a:latin typeface="+mn-ea"/>
                              <a:ea typeface="+mn-ea"/>
                            </a:rPr>
                            <a:t>阿斯匹靈</a:t>
                          </a:r>
                          <a:endParaRPr lang="zh-TW" sz="2400" b="1" dirty="0">
                            <a:effectLst/>
                            <a:latin typeface="+mn-ea"/>
                            <a:ea typeface="+mn-ea"/>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124648" t="-376563" r="-195775" b="-45313"/>
                          </a:stretch>
                        </a:blipFill>
                      </a:tcPr>
                    </a:tc>
                    <a:tc>
                      <a:txBody>
                        <a:bodyPr/>
                        <a:lstStyle/>
                        <a:p>
                          <a:endParaRPr lang="zh-TW"/>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4"/>
                          <a:stretch>
                            <a:fillRect l="-229496" t="-376563" r="-100000" b="-45313"/>
                          </a:stretch>
                        </a:blipFill>
                      </a:tcPr>
                    </a:tc>
                    <a:tc>
                      <a:txBody>
                        <a:bodyPr/>
                        <a:lstStyle/>
                        <a:p>
                          <a:pPr algn="ctr">
                            <a:lnSpc>
                              <a:spcPct val="100000"/>
                            </a:lnSpc>
                            <a:spcAft>
                              <a:spcPts val="0"/>
                            </a:spcAft>
                          </a:pPr>
                          <a:r>
                            <a:rPr lang="en-US" altLang="zh-TW" sz="2400" b="1" dirty="0" smtClean="0">
                              <a:effectLst/>
                              <a:latin typeface="+mn-ea"/>
                              <a:ea typeface="+mn-ea"/>
                            </a:rPr>
                            <a:t>11037</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Fallback>
      </mc:AlternateContent>
    </p:spTree>
    <p:extLst>
      <p:ext uri="{BB962C8B-B14F-4D97-AF65-F5344CB8AC3E}">
        <p14:creationId xmlns:p14="http://schemas.microsoft.com/office/powerpoint/2010/main" val="4240963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rgbClr val="00B050"/>
                </a:solidFill>
                <a:latin typeface="微軟正黑體" panose="020B0604030504040204" pitchFamily="34" charset="-120"/>
              </a:rPr>
              <a:t>勝算</a:t>
            </a:r>
            <a:r>
              <a:rPr lang="zh-TW" altLang="en-US" b="1" dirty="0" smtClean="0">
                <a:solidFill>
                  <a:srgbClr val="00B050"/>
                </a:solidFill>
                <a:latin typeface="微軟正黑體" panose="020B0604030504040204" pitchFamily="34" charset="-120"/>
              </a:rPr>
              <a:t>比</a:t>
            </a:r>
            <a:r>
              <a:rPr lang="zh-TW" altLang="en-US" b="1" dirty="0">
                <a:solidFill>
                  <a:srgbClr val="00B050"/>
                </a:solidFill>
                <a:latin typeface="微軟正黑體" panose="020B0604030504040204" pitchFamily="34" charset="-120"/>
              </a:rPr>
              <a:t>信賴區間</a:t>
            </a:r>
            <a:r>
              <a:rPr lang="zh-TW" altLang="en-US" b="1" dirty="0" smtClean="0">
                <a:solidFill>
                  <a:srgbClr val="00B050"/>
                </a:solidFill>
                <a:latin typeface="微軟正黑體" panose="020B0604030504040204" pitchFamily="34" charset="-120"/>
              </a:rPr>
              <a:t>範例</a:t>
            </a:r>
            <a:endParaRPr lang="zh-TW" altLang="en-US" dirty="0"/>
          </a:p>
        </p:txBody>
      </p:sp>
      <p:sp>
        <p:nvSpPr>
          <p:cNvPr id="4" name="投影片編號版面配置區 3"/>
          <p:cNvSpPr>
            <a:spLocks noGrp="1"/>
          </p:cNvSpPr>
          <p:nvPr>
            <p:ph type="sldNum" sz="quarter" idx="12"/>
          </p:nvPr>
        </p:nvSpPr>
        <p:spPr/>
        <p:txBody>
          <a:bodyPr/>
          <a:lstStyle/>
          <a:p>
            <a:fld id="{FC0E694E-7E5C-4C16-BC06-A8A0688A6A11}" type="slidenum">
              <a:rPr lang="zh-TW" altLang="en-US" smtClean="0"/>
              <a:t>25</a:t>
            </a:fld>
            <a:endParaRPr lang="zh-TW" altLang="en-US"/>
          </a:p>
        </p:txBody>
      </p:sp>
      <mc:AlternateContent xmlns:mc="http://schemas.openxmlformats.org/markup-compatibility/2006">
        <mc:Choice xmlns:a14="http://schemas.microsoft.com/office/drawing/2010/main" Requires="a14">
          <p:sp>
            <p:nvSpPr>
              <p:cNvPr id="6" name="內容版面配置區 5"/>
              <p:cNvSpPr>
                <a:spLocks noGrp="1"/>
              </p:cNvSpPr>
              <p:nvPr>
                <p:ph idx="1"/>
              </p:nvPr>
            </p:nvSpPr>
            <p:spPr>
              <a:xfrm>
                <a:off x="457200" y="1600200"/>
                <a:ext cx="8229600" cy="4709120"/>
              </a:xfrm>
            </p:spPr>
            <p:txBody>
              <a:bodyPr>
                <a:normAutofit/>
              </a:bodyPr>
              <a:lstStyle/>
              <a:p>
                <a:pPr>
                  <a:lnSpc>
                    <a:spcPct val="110000"/>
                  </a:lnSpc>
                  <a:spcBef>
                    <a:spcPts val="0"/>
                  </a:spcBef>
                </a:pPr>
                <a:r>
                  <a:rPr lang="en-US" altLang="zh-TW" sz="2800" dirty="0" smtClean="0">
                    <a:latin typeface="Calibri" panose="020F0502020204030204" pitchFamily="34" charset="0"/>
                    <a:ea typeface="SimSun" panose="02010600030101010101" pitchFamily="2" charset="-122"/>
                    <a:cs typeface="Times New Roman" panose="02020603050405020304" pitchFamily="18" charset="0"/>
                  </a:rPr>
                  <a:t>ASE</a:t>
                </a:r>
                <a14:m>
                  <m:oMath xmlns:m="http://schemas.openxmlformats.org/officeDocument/2006/math">
                    <m:d>
                      <m:dPr>
                        <m:ctrlPr>
                          <a:rPr lang="zh-TW" altLang="zh-TW" sz="2800" i="1">
                            <a:effectLst/>
                            <a:latin typeface="Cambria Math" panose="02040503050406030204" pitchFamily="18" charset="0"/>
                            <a:ea typeface="Cambria Math" panose="02040503050406030204" pitchFamily="18" charset="0"/>
                          </a:rPr>
                        </m:ctrlPr>
                      </m:dPr>
                      <m:e>
                        <m:r>
                          <m:rPr>
                            <m:sty m:val="p"/>
                          </m:rPr>
                          <a:rPr lang="en-US" altLang="zh-TW" sz="2800">
                            <a:effectLst/>
                            <a:latin typeface="Cambria Math" panose="02040503050406030204" pitchFamily="18" charset="0"/>
                            <a:ea typeface="SimSun" panose="02010600030101010101" pitchFamily="2" charset="-122"/>
                            <a:cs typeface="Times New Roman" panose="02020603050405020304" pitchFamily="18" charset="0"/>
                          </a:rPr>
                          <m:t>log</m:t>
                        </m:r>
                        <m:acc>
                          <m:accPr>
                            <m:chr m:val="̂"/>
                            <m:ctrlPr>
                              <a:rPr lang="zh-TW" altLang="zh-TW" sz="2800" i="1">
                                <a:effectLst/>
                                <a:latin typeface="Cambria Math" panose="02040503050406030204" pitchFamily="18" charset="0"/>
                                <a:ea typeface="Cambria Math" panose="02040503050406030204" pitchFamily="18" charset="0"/>
                              </a:rPr>
                            </m:ctrlPr>
                          </m:accPr>
                          <m:e>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𝜃</m:t>
                            </m:r>
                          </m:e>
                        </m:acc>
                      </m:e>
                    </m:d>
                  </m:oMath>
                </a14:m>
                <a:r>
                  <a:rPr lang="en-US" altLang="zh-TW" sz="2800" dirty="0">
                    <a:effectLst/>
                    <a:latin typeface="Calibri" panose="020F0502020204030204" pitchFamily="34" charset="0"/>
                    <a:ea typeface="SimSun" panose="02010600030101010101" pitchFamily="2" charset="-122"/>
                    <a:cs typeface="Times New Roman" panose="02020603050405020304" pitchFamily="18" charset="0"/>
                  </a:rPr>
                  <a:t>=</a:t>
                </a:r>
                <a14:m>
                  <m:oMath xmlns:m="http://schemas.openxmlformats.org/officeDocument/2006/math">
                    <m:rad>
                      <m:radPr>
                        <m:degHide m:val="on"/>
                        <m:ctrlPr>
                          <a:rPr lang="zh-TW" altLang="zh-TW" sz="2800" i="1">
                            <a:effectLst/>
                            <a:latin typeface="Cambria Math" panose="02040503050406030204" pitchFamily="18" charset="0"/>
                            <a:ea typeface="Cambria Math" panose="02040503050406030204" pitchFamily="18" charset="0"/>
                          </a:rPr>
                        </m:ctrlPr>
                      </m:radPr>
                      <m:deg/>
                      <m:e>
                        <m:f>
                          <m:fPr>
                            <m:ctrlPr>
                              <a:rPr lang="zh-TW" altLang="zh-TW" sz="2800" i="1">
                                <a:effectLst/>
                                <a:latin typeface="Cambria Math" panose="02040503050406030204" pitchFamily="18" charset="0"/>
                                <a:ea typeface="Cambria Math" panose="02040503050406030204" pitchFamily="18" charset="0"/>
                              </a:rPr>
                            </m:ctrlPr>
                          </m:fPr>
                          <m:num>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1</m:t>
                            </m:r>
                          </m:num>
                          <m:den>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1</m:t>
                            </m:r>
                            <m:r>
                              <a:rPr lang="en-US" altLang="zh-TW" sz="2800">
                                <a:effectLst/>
                                <a:latin typeface="Cambria Math" panose="02040503050406030204" pitchFamily="18" charset="0"/>
                                <a:ea typeface="SimSun" panose="02010600030101010101" pitchFamily="2" charset="-122"/>
                                <a:cs typeface="Times New Roman" panose="02020603050405020304" pitchFamily="18" charset="0"/>
                              </a:rPr>
                              <m:t>89</m:t>
                            </m:r>
                          </m:den>
                        </m:f>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zh-TW" altLang="zh-TW" sz="2800" i="1">
                                <a:effectLst/>
                                <a:latin typeface="Cambria Math" panose="02040503050406030204" pitchFamily="18" charset="0"/>
                                <a:ea typeface="Cambria Math" panose="02040503050406030204" pitchFamily="18" charset="0"/>
                              </a:rPr>
                            </m:ctrlPr>
                          </m:fPr>
                          <m:num>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1</m:t>
                            </m:r>
                          </m:num>
                          <m:den>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1</m:t>
                            </m:r>
                            <m:r>
                              <a:rPr lang="en-US" altLang="zh-TW" sz="2800">
                                <a:effectLst/>
                                <a:latin typeface="Cambria Math" panose="02040503050406030204" pitchFamily="18" charset="0"/>
                                <a:ea typeface="SimSun" panose="02010600030101010101" pitchFamily="2" charset="-122"/>
                                <a:cs typeface="Times New Roman" panose="02020603050405020304" pitchFamily="18" charset="0"/>
                              </a:rPr>
                              <m:t>0933</m:t>
                            </m:r>
                          </m:den>
                        </m:f>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zh-TW" altLang="zh-TW" sz="2800" i="1">
                                <a:effectLst/>
                                <a:latin typeface="Cambria Math" panose="02040503050406030204" pitchFamily="18" charset="0"/>
                                <a:ea typeface="Cambria Math" panose="02040503050406030204" pitchFamily="18" charset="0"/>
                              </a:rPr>
                            </m:ctrlPr>
                          </m:fPr>
                          <m:num>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1</m:t>
                            </m:r>
                          </m:num>
                          <m:den>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1</m:t>
                            </m:r>
                            <m:r>
                              <a:rPr lang="en-US" altLang="zh-TW" sz="2800">
                                <a:effectLst/>
                                <a:latin typeface="Cambria Math" panose="02040503050406030204" pitchFamily="18" charset="0"/>
                                <a:ea typeface="SimSun" panose="02010600030101010101" pitchFamily="2" charset="-122"/>
                                <a:cs typeface="Times New Roman" panose="02020603050405020304" pitchFamily="18" charset="0"/>
                              </a:rPr>
                              <m:t>04</m:t>
                            </m:r>
                          </m:den>
                        </m:f>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zh-TW" altLang="zh-TW" sz="2800" i="1">
                                <a:effectLst/>
                                <a:latin typeface="Cambria Math" panose="02040503050406030204" pitchFamily="18" charset="0"/>
                                <a:ea typeface="Cambria Math" panose="02040503050406030204" pitchFamily="18" charset="0"/>
                              </a:rPr>
                            </m:ctrlPr>
                          </m:fPr>
                          <m:num>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1</m:t>
                            </m:r>
                          </m:num>
                          <m:den>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1</m:t>
                            </m:r>
                            <m:r>
                              <a:rPr lang="en-US" altLang="zh-TW" sz="2800">
                                <a:effectLst/>
                                <a:latin typeface="Cambria Math" panose="02040503050406030204" pitchFamily="18" charset="0"/>
                                <a:ea typeface="SimSun" panose="02010600030101010101" pitchFamily="2" charset="-122"/>
                                <a:cs typeface="Times New Roman" panose="02020603050405020304" pitchFamily="18" charset="0"/>
                              </a:rPr>
                              <m:t>0845</m:t>
                            </m:r>
                          </m:den>
                        </m:f>
                      </m:e>
                    </m:rad>
                  </m:oMath>
                </a14:m>
                <a:r>
                  <a:rPr lang="en-US" altLang="zh-TW" sz="2800" dirty="0" smtClean="0"/>
                  <a:t> = 0.123</a:t>
                </a:r>
              </a:p>
              <a:p>
                <a:pPr algn="just">
                  <a:spcAft>
                    <a:spcPts val="0"/>
                  </a:spcAft>
                </a:pPr>
                <a:r>
                  <a:rPr lang="en-US" altLang="zh-TW" sz="2800" kern="100" dirty="0" smtClean="0">
                    <a:effectLst/>
                    <a:latin typeface="Calibri" panose="020F0502020204030204" pitchFamily="34" charset="0"/>
                    <a:ea typeface="SimSun" panose="02010600030101010101" pitchFamily="2" charset="-122"/>
                    <a:cs typeface="Times New Roman" panose="02020603050405020304" pitchFamily="18" charset="0"/>
                  </a:rPr>
                  <a:t>95% C.I</a:t>
                </a:r>
                <a:r>
                  <a:rPr lang="en-US" altLang="zh-TW" sz="2800" kern="100" dirty="0">
                    <a:effectLst/>
                    <a:latin typeface="Calibri" panose="020F0502020204030204" pitchFamily="34" charset="0"/>
                    <a:ea typeface="SimSun" panose="02010600030101010101" pitchFamily="2" charset="-122"/>
                    <a:cs typeface="Times New Roman" panose="02020603050405020304" pitchFamily="18" charset="0"/>
                  </a:rPr>
                  <a:t>. for </a:t>
                </a:r>
                <a:r>
                  <a:rPr lang="en-US" altLang="zh-TW" sz="2800" kern="100" dirty="0" smtClean="0">
                    <a:solidFill>
                      <a:srgbClr val="C00000"/>
                    </a:solidFill>
                    <a:effectLst/>
                    <a:latin typeface="Calibri" panose="020F0502020204030204" pitchFamily="34" charset="0"/>
                    <a:ea typeface="SimSun" panose="02010600030101010101" pitchFamily="2" charset="-122"/>
                    <a:cs typeface="Times New Roman" panose="02020603050405020304" pitchFamily="18" charset="0"/>
                  </a:rPr>
                  <a:t>log</a:t>
                </a:r>
                <a14:m>
                  <m:oMath xmlns:m="http://schemas.openxmlformats.org/officeDocument/2006/math">
                    <m:r>
                      <m:rPr>
                        <m:sty m:val="p"/>
                      </m:rPr>
                      <a:rPr lang="en-US" altLang="zh-TW" sz="2800" kern="10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θ</m:t>
                    </m:r>
                  </m:oMath>
                </a14:m>
                <a:r>
                  <a:rPr lang="en-US" altLang="zh-TW" sz="2800" kern="100" dirty="0">
                    <a:effectLst/>
                    <a:latin typeface="Calibri" panose="020F0502020204030204" pitchFamily="34" charset="0"/>
                    <a:ea typeface="SimSun" panose="02010600030101010101" pitchFamily="2" charset="-122"/>
                    <a:cs typeface="Times New Roman" panose="02020603050405020304" pitchFamily="18" charset="0"/>
                  </a:rPr>
                  <a:t> is 0.60</a:t>
                </a:r>
                <a:r>
                  <a:rPr lang="en-US" altLang="zh-TW" sz="2800" kern="100" dirty="0" smtClean="0">
                    <a:effectLst/>
                    <a:latin typeface="Calibri" panose="020F0502020204030204" pitchFamily="34" charset="0"/>
                    <a:ea typeface="SimSun" panose="02010600030101010101" pitchFamily="2" charset="-122"/>
                    <a:cs typeface="Times New Roman" panose="02020603050405020304" pitchFamily="18" charset="0"/>
                  </a:rPr>
                  <a:t>5</a:t>
                </a:r>
                <a14:m>
                  <m:oMath xmlns:m="http://schemas.openxmlformats.org/officeDocument/2006/math">
                    <m:r>
                      <a:rPr lang="en-US" altLang="zh-TW" sz="2800" kern="100">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altLang="zh-TW" sz="2800" kern="100" dirty="0">
                    <a:effectLst/>
                    <a:latin typeface="Calibri" panose="020F0502020204030204" pitchFamily="34" charset="0"/>
                    <a:ea typeface="SimSun" panose="02010600030101010101" pitchFamily="2" charset="-122"/>
                    <a:cs typeface="Times New Roman" panose="02020603050405020304" pitchFamily="18" charset="0"/>
                  </a:rPr>
                  <a:t>1.96(0.123)</a:t>
                </a:r>
                <a:endParaRPr lang="zh-TW" alt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indent="0">
                  <a:buNone/>
                </a:pPr>
                <a:r>
                  <a:rPr lang="en-US" altLang="zh-TW" sz="2800" dirty="0" smtClean="0">
                    <a:effectLst/>
                    <a:latin typeface="Calibri" panose="020F0502020204030204" pitchFamily="34" charset="0"/>
                    <a:ea typeface="SimSun" panose="02010600030101010101" pitchFamily="2" charset="-122"/>
                    <a:cs typeface="Times New Roman" panose="02020603050405020304" pitchFamily="18" charset="0"/>
                  </a:rPr>
                  <a:t>          </a:t>
                </a:r>
                <a:r>
                  <a:rPr lang="en-US" altLang="zh-TW" sz="2800" dirty="0">
                    <a:effectLst/>
                    <a:latin typeface="Calibri" panose="020F0502020204030204" pitchFamily="34" charset="0"/>
                    <a:ea typeface="SimSun" panose="02010600030101010101" pitchFamily="2" charset="-122"/>
                    <a:cs typeface="Times New Roman" panose="02020603050405020304" pitchFamily="18" charset="0"/>
                  </a:rPr>
                  <a:t>[</a:t>
                </a:r>
                <a:r>
                  <a:rPr lang="en-US" altLang="zh-TW" sz="2800" dirty="0" smtClean="0">
                    <a:effectLst/>
                    <a:latin typeface="Calibri" panose="020F0502020204030204" pitchFamily="34" charset="0"/>
                    <a:ea typeface="SimSun" panose="02010600030101010101" pitchFamily="2" charset="-122"/>
                    <a:cs typeface="Times New Roman" panose="02020603050405020304" pitchFamily="18" charset="0"/>
                  </a:rPr>
                  <a:t>0.365,0.846</a:t>
                </a:r>
                <a:r>
                  <a:rPr lang="en-US" altLang="zh-TW" sz="2800" dirty="0">
                    <a:effectLst/>
                    <a:latin typeface="Calibri" panose="020F0502020204030204" pitchFamily="34" charset="0"/>
                    <a:ea typeface="SimSun" panose="02010600030101010101" pitchFamily="2" charset="-122"/>
                    <a:cs typeface="Times New Roman" panose="02020603050405020304" pitchFamily="18" charset="0"/>
                  </a:rPr>
                  <a:t>]</a:t>
                </a:r>
                <a:endParaRPr lang="en-US" altLang="zh-TW" sz="2800" kern="100" dirty="0" smtClean="0">
                  <a:latin typeface="Calibri" panose="020F0502020204030204" pitchFamily="34" charset="0"/>
                  <a:ea typeface="SimSun" panose="02010600030101010101" pitchFamily="2" charset="-122"/>
                  <a:cs typeface="Times New Roman" panose="02020603050405020304" pitchFamily="18" charset="0"/>
                </a:endParaRPr>
              </a:p>
              <a:p>
                <a:r>
                  <a:rPr lang="en-US" altLang="zh-TW" sz="2800" dirty="0">
                    <a:latin typeface="Calibri" panose="020F0502020204030204" pitchFamily="34" charset="0"/>
                    <a:ea typeface="SimSun" panose="02010600030101010101" pitchFamily="2" charset="-122"/>
                    <a:cs typeface="Times New Roman" panose="02020603050405020304" pitchFamily="18" charset="0"/>
                  </a:rPr>
                  <a:t>95% C.I. for </a:t>
                </a:r>
                <a14:m>
                  <m:oMath xmlns:m="http://schemas.openxmlformats.org/officeDocument/2006/math">
                    <m:r>
                      <m:rPr>
                        <m:sty m:val="p"/>
                      </m:rPr>
                      <a:rPr lang="en-US" altLang="zh-TW" sz="2800" smtClean="0">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θ</m:t>
                    </m:r>
                  </m:oMath>
                </a14:m>
                <a:r>
                  <a:rPr lang="en-US" altLang="zh-TW" sz="2800" dirty="0">
                    <a:effectLst/>
                    <a:latin typeface="Calibri" panose="020F0502020204030204" pitchFamily="34" charset="0"/>
                    <a:ea typeface="SimSun" panose="02010600030101010101" pitchFamily="2" charset="-122"/>
                    <a:cs typeface="Times New Roman" panose="02020603050405020304" pitchFamily="18" charset="0"/>
                  </a:rPr>
                  <a:t> is [</a:t>
                </a:r>
                <a14:m>
                  <m:oMath xmlns:m="http://schemas.openxmlformats.org/officeDocument/2006/math">
                    <m:sSup>
                      <m:sSupPr>
                        <m:ctrlPr>
                          <a:rPr lang="zh-TW" altLang="zh-TW" sz="2800" i="1">
                            <a:effectLst/>
                            <a:latin typeface="Cambria Math" panose="02040503050406030204" pitchFamily="18" charset="0"/>
                            <a:ea typeface="Cambria Math" panose="02040503050406030204" pitchFamily="18" charset="0"/>
                          </a:rPr>
                        </m:ctrlPr>
                      </m:sSupPr>
                      <m:e>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0</m:t>
                        </m:r>
                        <m:r>
                          <a:rPr lang="en-US" altLang="zh-TW" sz="2800">
                            <a:effectLst/>
                            <a:latin typeface="Cambria Math" panose="02040503050406030204" pitchFamily="18" charset="0"/>
                            <a:ea typeface="SimSun" panose="02010600030101010101" pitchFamily="2" charset="-122"/>
                            <a:cs typeface="Times New Roman" panose="02020603050405020304" pitchFamily="18" charset="0"/>
                          </a:rPr>
                          <m:t>.365</m:t>
                        </m:r>
                      </m:sup>
                    </m:sSup>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zh-TW" altLang="zh-TW" sz="2800" i="1">
                            <a:effectLst/>
                            <a:latin typeface="Cambria Math" panose="02040503050406030204" pitchFamily="18" charset="0"/>
                            <a:ea typeface="Cambria Math" panose="02040503050406030204" pitchFamily="18" charset="0"/>
                          </a:rPr>
                        </m:ctrlPr>
                      </m:sSupPr>
                      <m:e>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altLang="zh-TW" sz="2800" i="1">
                            <a:effectLst/>
                            <a:latin typeface="Cambria Math" panose="02040503050406030204" pitchFamily="18" charset="0"/>
                            <a:ea typeface="SimSun" panose="02010600030101010101" pitchFamily="2" charset="-122"/>
                            <a:cs typeface="Times New Roman" panose="02020603050405020304" pitchFamily="18" charset="0"/>
                          </a:rPr>
                          <m:t>0</m:t>
                        </m:r>
                        <m:r>
                          <a:rPr lang="en-US" altLang="zh-TW" sz="2800">
                            <a:effectLst/>
                            <a:latin typeface="Cambria Math" panose="02040503050406030204" pitchFamily="18" charset="0"/>
                            <a:ea typeface="SimSun" panose="02010600030101010101" pitchFamily="2" charset="-122"/>
                            <a:cs typeface="Times New Roman" panose="02020603050405020304" pitchFamily="18" charset="0"/>
                          </a:rPr>
                          <m:t>.846</m:t>
                        </m:r>
                      </m:sup>
                    </m:sSup>
                  </m:oMath>
                </a14:m>
                <a:r>
                  <a:rPr lang="en-US" altLang="zh-TW" sz="2800" dirty="0" smtClean="0">
                    <a:effectLst/>
                    <a:latin typeface="Calibri" panose="020F0502020204030204" pitchFamily="34" charset="0"/>
                    <a:ea typeface="SimSun" panose="02010600030101010101" pitchFamily="2" charset="-122"/>
                    <a:cs typeface="Times New Roman" panose="02020603050405020304" pitchFamily="18" charset="0"/>
                  </a:rPr>
                  <a:t>]=</a:t>
                </a:r>
                <a:r>
                  <a:rPr lang="en-US" altLang="zh-TW" sz="2800" dirty="0"/>
                  <a:t>[1.44,2.33</a:t>
                </a:r>
                <a:r>
                  <a:rPr lang="en-US" altLang="zh-TW" sz="2800" dirty="0" smtClean="0"/>
                  <a:t>]</a:t>
                </a:r>
              </a:p>
              <a:p>
                <a:r>
                  <a:rPr lang="zh-TW" altLang="en-US" sz="2800" b="1" dirty="0">
                    <a:latin typeface="+mn-ea"/>
                  </a:rPr>
                  <a:t>有</a:t>
                </a:r>
                <a:r>
                  <a:rPr lang="en-US" altLang="zh-TW" sz="2800" b="1" dirty="0">
                    <a:latin typeface="+mn-ea"/>
                  </a:rPr>
                  <a:t>95%</a:t>
                </a:r>
                <a:r>
                  <a:rPr lang="zh-TW" altLang="en-US" sz="2800" b="1" dirty="0">
                    <a:latin typeface="+mn-ea"/>
                  </a:rPr>
                  <a:t>的信心</a:t>
                </a:r>
                <a:r>
                  <a:rPr lang="zh-TW" altLang="en-US" sz="2800" b="1" dirty="0" smtClean="0">
                    <a:latin typeface="+mn-ea"/>
                  </a:rPr>
                  <a:t>，服用</a:t>
                </a:r>
                <a:r>
                  <a:rPr lang="en-US" altLang="zh-TW" sz="2800" b="1" kern="100" dirty="0" smtClean="0">
                    <a:latin typeface="微軟正黑體" panose="020B0604030504040204" pitchFamily="34" charset="-120"/>
                    <a:cs typeface="Times New Roman" panose="02020603050405020304" pitchFamily="18" charset="0"/>
                  </a:rPr>
                  <a:t>placebo</a:t>
                </a:r>
                <a:r>
                  <a:rPr lang="zh-TW" altLang="en-US" sz="2800" b="1" dirty="0">
                    <a:latin typeface="+mn-ea"/>
                  </a:rPr>
                  <a:t>得心肌梗塞</a:t>
                </a:r>
                <a:r>
                  <a:rPr lang="zh-TW" altLang="en-US" sz="2800" b="1" dirty="0" smtClean="0">
                    <a:latin typeface="+mn-ea"/>
                  </a:rPr>
                  <a:t>的</a:t>
                </a:r>
                <a:r>
                  <a:rPr lang="zh-TW" altLang="en-US" sz="2800" b="1" dirty="0">
                    <a:latin typeface="+mn-ea"/>
                  </a:rPr>
                  <a:t>勝算</a:t>
                </a:r>
                <a:r>
                  <a:rPr lang="zh-TW" altLang="en-US" sz="2800" b="1" dirty="0" smtClean="0">
                    <a:latin typeface="+mn-ea"/>
                  </a:rPr>
                  <a:t>是</a:t>
                </a:r>
                <a:r>
                  <a:rPr lang="zh-TW" altLang="en-US" sz="2800" b="1" dirty="0">
                    <a:latin typeface="+mn-ea"/>
                  </a:rPr>
                  <a:t>服用</a:t>
                </a:r>
                <a:r>
                  <a:rPr lang="en-US" altLang="zh-TW" sz="2800" b="1" dirty="0">
                    <a:latin typeface="+mn-ea"/>
                  </a:rPr>
                  <a:t>Aspirin</a:t>
                </a:r>
                <a:r>
                  <a:rPr lang="zh-TW" altLang="en-US" sz="2800" b="1" dirty="0">
                    <a:latin typeface="+mn-ea"/>
                  </a:rPr>
                  <a:t>得心肌梗塞</a:t>
                </a:r>
                <a:r>
                  <a:rPr lang="zh-TW" altLang="en-US" sz="2800" b="1" dirty="0" smtClean="0">
                    <a:latin typeface="+mn-ea"/>
                  </a:rPr>
                  <a:t>的勝算的</a:t>
                </a:r>
                <a:r>
                  <a:rPr lang="en-US" altLang="zh-TW" sz="2800" b="1" dirty="0" smtClean="0">
                    <a:latin typeface="+mn-ea"/>
                  </a:rPr>
                  <a:t>1.44</a:t>
                </a:r>
                <a:r>
                  <a:rPr lang="zh-TW" altLang="en-US" sz="2800" b="1" dirty="0" smtClean="0">
                    <a:latin typeface="+mn-ea"/>
                  </a:rPr>
                  <a:t>倍</a:t>
                </a:r>
                <a:r>
                  <a:rPr lang="zh-TW" altLang="en-US" sz="2800" b="1" dirty="0">
                    <a:latin typeface="+mn-ea"/>
                  </a:rPr>
                  <a:t>到</a:t>
                </a:r>
                <a:r>
                  <a:rPr lang="en-US" altLang="zh-TW" sz="2800" b="1" dirty="0" smtClean="0">
                    <a:latin typeface="+mn-ea"/>
                  </a:rPr>
                  <a:t>2.33</a:t>
                </a:r>
                <a:r>
                  <a:rPr lang="zh-TW" altLang="en-US" sz="2800" b="1" dirty="0" smtClean="0">
                    <a:latin typeface="+mn-ea"/>
                  </a:rPr>
                  <a:t>倍</a:t>
                </a:r>
                <a:r>
                  <a:rPr lang="zh-TW" altLang="en-US" sz="2800" b="1" dirty="0">
                    <a:latin typeface="+mn-ea"/>
                  </a:rPr>
                  <a:t>之間</a:t>
                </a:r>
                <a:r>
                  <a:rPr lang="zh-TW" altLang="en-US" sz="2800" b="1" dirty="0" smtClean="0">
                    <a:latin typeface="新細明體" panose="02020500000000000000" pitchFamily="18" charset="-120"/>
                    <a:ea typeface="新細明體" panose="02020500000000000000" pitchFamily="18" charset="-120"/>
                  </a:rPr>
                  <a:t>。</a:t>
                </a:r>
                <a:endParaRPr lang="en-US" altLang="zh-TW" sz="2800" b="1" dirty="0">
                  <a:latin typeface="新細明體" panose="02020500000000000000" pitchFamily="18" charset="-120"/>
                  <a:ea typeface="新細明體" panose="02020500000000000000" pitchFamily="18" charset="-120"/>
                </a:endParaRPr>
              </a:p>
            </p:txBody>
          </p:sp>
        </mc:Choice>
        <mc:Fallback>
          <p:sp>
            <p:nvSpPr>
              <p:cNvPr id="6" name="內容版面配置區 5"/>
              <p:cNvSpPr>
                <a:spLocks noGrp="1" noRot="1" noChangeAspect="1" noMove="1" noResize="1" noEditPoints="1" noAdjustHandles="1" noChangeArrowheads="1" noChangeShapeType="1" noTextEdit="1"/>
              </p:cNvSpPr>
              <p:nvPr>
                <p:ph idx="1"/>
              </p:nvPr>
            </p:nvSpPr>
            <p:spPr>
              <a:xfrm>
                <a:off x="457200" y="1600200"/>
                <a:ext cx="8229600" cy="4709120"/>
              </a:xfrm>
              <a:blipFill rotWithShape="0">
                <a:blip r:embed="rId3"/>
                <a:stretch>
                  <a:fillRect l="-963" r="-37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747573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rgbClr val="00B050"/>
                </a:solidFill>
                <a:latin typeface="微軟正黑體" panose="020B0604030504040204" pitchFamily="34" charset="-120"/>
              </a:rPr>
              <a:t>勝算</a:t>
            </a:r>
            <a:r>
              <a:rPr lang="zh-TW" altLang="en-US" b="1" dirty="0" smtClean="0">
                <a:solidFill>
                  <a:srgbClr val="00B050"/>
                </a:solidFill>
                <a:latin typeface="微軟正黑體" panose="020B0604030504040204" pitchFamily="34" charset="-120"/>
              </a:rPr>
              <a:t>比的假設檢定</a:t>
            </a:r>
            <a:endParaRPr lang="zh-TW" altLang="en-US" dirty="0"/>
          </a:p>
        </p:txBody>
      </p:sp>
      <p:sp>
        <p:nvSpPr>
          <p:cNvPr id="4" name="投影片編號版面配置區 3"/>
          <p:cNvSpPr>
            <a:spLocks noGrp="1"/>
          </p:cNvSpPr>
          <p:nvPr>
            <p:ph type="sldNum" sz="quarter" idx="12"/>
          </p:nvPr>
        </p:nvSpPr>
        <p:spPr/>
        <p:txBody>
          <a:bodyPr/>
          <a:lstStyle/>
          <a:p>
            <a:fld id="{FC0E694E-7E5C-4C16-BC06-A8A0688A6A11}" type="slidenum">
              <a:rPr lang="zh-TW" altLang="en-US" smtClean="0"/>
              <a:t>26</a:t>
            </a:fld>
            <a:endParaRPr lang="zh-TW" altLang="en-US"/>
          </a:p>
        </p:txBody>
      </p:sp>
      <mc:AlternateContent xmlns:mc="http://schemas.openxmlformats.org/markup-compatibility/2006">
        <mc:Choice xmlns:a14="http://schemas.microsoft.com/office/drawing/2010/main" Requires="a14">
          <p:sp>
            <p:nvSpPr>
              <p:cNvPr id="6" name="內容版面配置區 5"/>
              <p:cNvSpPr>
                <a:spLocks noGrp="1"/>
              </p:cNvSpPr>
              <p:nvPr>
                <p:ph idx="1"/>
              </p:nvPr>
            </p:nvSpPr>
            <p:spPr>
              <a:xfrm>
                <a:off x="457200" y="1600200"/>
                <a:ext cx="8229600" cy="4709120"/>
              </a:xfrm>
            </p:spPr>
            <p:txBody>
              <a:bodyPr>
                <a:normAutofit/>
              </a:bodyPr>
              <a:lstStyle/>
              <a:p>
                <a:pPr algn="just">
                  <a:spcAft>
                    <a:spcPts val="0"/>
                  </a:spcAft>
                </a:pPr>
                <a14:m>
                  <m:oMath xmlns:m="http://schemas.openxmlformats.org/officeDocument/2006/math">
                    <m:sSub>
                      <m:sSubPr>
                        <m:ctrlPr>
                          <a:rPr lang="zh-TW" altLang="zh-TW" sz="2800" b="1" kern="100" smtClean="0">
                            <a:solidFill>
                              <a:srgbClr val="C00000"/>
                            </a:solidFill>
                            <a:latin typeface="+mn-ea"/>
                            <a:cs typeface="Times New Roman" panose="02020603050405020304" pitchFamily="18" charset="0"/>
                          </a:rPr>
                        </m:ctrlPr>
                      </m:sSubPr>
                      <m:e>
                        <m:r>
                          <a:rPr lang="en-US" altLang="zh-TW" sz="2800" b="1" i="0" kern="100">
                            <a:solidFill>
                              <a:srgbClr val="C00000"/>
                            </a:solidFill>
                            <a:effectLst/>
                            <a:latin typeface="+mn-ea"/>
                            <a:cs typeface="Times New Roman" panose="02020603050405020304" pitchFamily="18" charset="0"/>
                          </a:rPr>
                          <m:t>𝐇</m:t>
                        </m:r>
                      </m:e>
                      <m:sub>
                        <m:r>
                          <a:rPr lang="en-US" altLang="zh-TW" sz="2800" b="1" i="0" kern="100">
                            <a:solidFill>
                              <a:srgbClr val="C00000"/>
                            </a:solidFill>
                            <a:effectLst/>
                            <a:latin typeface="+mn-ea"/>
                            <a:cs typeface="Times New Roman" panose="02020603050405020304" pitchFamily="18" charset="0"/>
                          </a:rPr>
                          <m:t>𝟎</m:t>
                        </m:r>
                      </m:sub>
                    </m:sSub>
                  </m:oMath>
                </a14:m>
                <a:r>
                  <a:rPr lang="en-US" altLang="zh-TW" sz="2800" b="1" kern="100" dirty="0">
                    <a:solidFill>
                      <a:srgbClr val="C00000"/>
                    </a:solidFill>
                    <a:effectLst/>
                    <a:latin typeface="+mn-ea"/>
                    <a:cs typeface="Times New Roman" panose="02020603050405020304" pitchFamily="18" charset="0"/>
                  </a:rPr>
                  <a:t>:</a:t>
                </a:r>
                <a14:m>
                  <m:oMath xmlns:m="http://schemas.openxmlformats.org/officeDocument/2006/math">
                    <m:r>
                      <a:rPr lang="en-US" altLang="zh-TW" sz="2800" b="1" i="0" kern="100">
                        <a:solidFill>
                          <a:srgbClr val="C00000"/>
                        </a:solidFill>
                        <a:effectLst/>
                        <a:latin typeface="+mn-ea"/>
                        <a:cs typeface="Times New Roman" panose="02020603050405020304" pitchFamily="18" charset="0"/>
                      </a:rPr>
                      <m:t>𝛉</m:t>
                    </m:r>
                    <m:r>
                      <a:rPr lang="en-US" altLang="zh-TW" sz="2800" b="1" i="0" kern="100">
                        <a:solidFill>
                          <a:srgbClr val="C00000"/>
                        </a:solidFill>
                        <a:effectLst/>
                        <a:latin typeface="+mn-ea"/>
                        <a:cs typeface="Times New Roman" panose="02020603050405020304" pitchFamily="18" charset="0"/>
                      </a:rPr>
                      <m:t>=</m:t>
                    </m:r>
                  </m:oMath>
                </a14:m>
                <a:r>
                  <a:rPr lang="en-US" altLang="zh-TW" sz="2800" b="1" kern="100" dirty="0">
                    <a:solidFill>
                      <a:srgbClr val="C00000"/>
                    </a:solidFill>
                    <a:effectLst/>
                    <a:latin typeface="+mn-ea"/>
                    <a:cs typeface="Times New Roman" panose="02020603050405020304" pitchFamily="18" charset="0"/>
                  </a:rPr>
                  <a:t>1</a:t>
                </a:r>
                <a:r>
                  <a:rPr lang="en-US" altLang="zh-TW" sz="2800" b="1" kern="100" dirty="0" smtClean="0">
                    <a:effectLst/>
                    <a:latin typeface="+mn-ea"/>
                    <a:cs typeface="Times New Roman" panose="02020603050405020304" pitchFamily="18" charset="0"/>
                  </a:rPr>
                  <a:t>(</a:t>
                </a:r>
                <a14:m>
                  <m:oMath xmlns:m="http://schemas.openxmlformats.org/officeDocument/2006/math">
                    <m:sSub>
                      <m:sSubPr>
                        <m:ctrlPr>
                          <a:rPr lang="zh-TW" altLang="zh-TW" sz="2800" b="1" kern="100">
                            <a:effectLst/>
                            <a:latin typeface="+mn-ea"/>
                            <a:cs typeface="Times New Roman" panose="02020603050405020304" pitchFamily="18" charset="0"/>
                          </a:rPr>
                        </m:ctrlPr>
                      </m:sSubPr>
                      <m:e>
                        <m:r>
                          <a:rPr lang="en-US" altLang="zh-TW" sz="2800" b="1" i="0" kern="100">
                            <a:effectLst/>
                            <a:latin typeface="+mn-ea"/>
                            <a:cs typeface="Times New Roman" panose="02020603050405020304" pitchFamily="18" charset="0"/>
                          </a:rPr>
                          <m:t>𝐨𝐝𝐝𝐬</m:t>
                        </m:r>
                      </m:e>
                      <m:sub>
                        <m:r>
                          <a:rPr lang="en-US" altLang="zh-TW" sz="2800" b="1" i="0" kern="100">
                            <a:effectLst/>
                            <a:latin typeface="+mn-ea"/>
                            <a:cs typeface="Times New Roman" panose="02020603050405020304" pitchFamily="18" charset="0"/>
                          </a:rPr>
                          <m:t>𝟏</m:t>
                        </m:r>
                      </m:sub>
                    </m:sSub>
                    <m:r>
                      <a:rPr lang="en-US" altLang="zh-TW" sz="2800" b="1" i="0" kern="100">
                        <a:effectLst/>
                        <a:latin typeface="+mn-ea"/>
                        <a:cs typeface="Times New Roman" panose="02020603050405020304" pitchFamily="18" charset="0"/>
                      </a:rPr>
                      <m:t>=</m:t>
                    </m:r>
                    <m:sSub>
                      <m:sSubPr>
                        <m:ctrlPr>
                          <a:rPr lang="zh-TW" altLang="zh-TW" sz="2800" b="1" kern="100">
                            <a:effectLst/>
                            <a:latin typeface="+mn-ea"/>
                            <a:cs typeface="Times New Roman" panose="02020603050405020304" pitchFamily="18" charset="0"/>
                          </a:rPr>
                        </m:ctrlPr>
                      </m:sSubPr>
                      <m:e>
                        <m:r>
                          <a:rPr lang="en-US" altLang="zh-TW" sz="2800" b="1" i="0" kern="100">
                            <a:effectLst/>
                            <a:latin typeface="+mn-ea"/>
                            <a:cs typeface="Times New Roman" panose="02020603050405020304" pitchFamily="18" charset="0"/>
                          </a:rPr>
                          <m:t>𝐨𝐝𝐝𝐬</m:t>
                        </m:r>
                      </m:e>
                      <m:sub>
                        <m:r>
                          <a:rPr lang="en-US" altLang="zh-TW" sz="2800" b="1" i="0" kern="100">
                            <a:effectLst/>
                            <a:latin typeface="+mn-ea"/>
                            <a:cs typeface="Times New Roman" panose="02020603050405020304" pitchFamily="18" charset="0"/>
                          </a:rPr>
                          <m:t>𝟐</m:t>
                        </m:r>
                      </m:sub>
                    </m:sSub>
                  </m:oMath>
                </a14:m>
                <a:r>
                  <a:rPr lang="en-US" altLang="zh-TW" sz="2800" b="1" kern="100" dirty="0" smtClean="0">
                    <a:effectLst/>
                    <a:latin typeface="+mn-ea"/>
                    <a:cs typeface="Times New Roman" panose="02020603050405020304" pitchFamily="18" charset="0"/>
                  </a:rPr>
                  <a:t>)</a:t>
                </a:r>
                <a:r>
                  <a:rPr lang="zh-TW" altLang="en-US" sz="2800" b="1" dirty="0" smtClean="0">
                    <a:latin typeface="+mn-ea"/>
                  </a:rPr>
                  <a:t>服用</a:t>
                </a:r>
                <a:r>
                  <a:rPr lang="en-US" altLang="zh-TW" sz="2800" b="1" kern="100" dirty="0">
                    <a:latin typeface="微軟正黑體" panose="020B0604030504040204" pitchFamily="34" charset="-120"/>
                    <a:cs typeface="Times New Roman" panose="02020603050405020304" pitchFamily="18" charset="0"/>
                  </a:rPr>
                  <a:t>placebo</a:t>
                </a:r>
                <a:r>
                  <a:rPr lang="zh-TW" altLang="en-US" sz="2800" b="1" dirty="0">
                    <a:latin typeface="+mn-ea"/>
                  </a:rPr>
                  <a:t>得心肌梗塞的</a:t>
                </a:r>
                <a:r>
                  <a:rPr lang="zh-TW" altLang="en-US" sz="2800" b="1" dirty="0" smtClean="0">
                    <a:latin typeface="+mn-ea"/>
                  </a:rPr>
                  <a:t>勝算與服用</a:t>
                </a:r>
                <a:r>
                  <a:rPr lang="en-US" altLang="zh-TW" sz="2800" b="1" dirty="0">
                    <a:latin typeface="+mn-ea"/>
                  </a:rPr>
                  <a:t>Aspirin</a:t>
                </a:r>
                <a:r>
                  <a:rPr lang="zh-TW" altLang="en-US" sz="2800" b="1" dirty="0">
                    <a:latin typeface="+mn-ea"/>
                  </a:rPr>
                  <a:t>得心肌梗塞的</a:t>
                </a:r>
                <a:r>
                  <a:rPr lang="zh-TW" altLang="en-US" sz="2800" b="1" dirty="0" smtClean="0">
                    <a:latin typeface="+mn-ea"/>
                  </a:rPr>
                  <a:t>勝算相等</a:t>
                </a:r>
                <a:endParaRPr lang="zh-TW" alt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p>
                <a14:m>
                  <m:oMath xmlns:m="http://schemas.openxmlformats.org/officeDocument/2006/math">
                    <m:sSub>
                      <m:sSubPr>
                        <m:ctrlPr>
                          <a:rPr lang="zh-TW" altLang="zh-TW" sz="2800" b="1" kern="100" smtClean="0">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2800" b="1" i="0" kern="100">
                            <a:solidFill>
                              <a:srgbClr val="C00000"/>
                            </a:solidFill>
                            <a:effectLst/>
                            <a:latin typeface="Cambria Math" panose="02040503050406030204" pitchFamily="18" charset="0"/>
                            <a:ea typeface="新細明體" panose="02020500000000000000" pitchFamily="18" charset="-120"/>
                            <a:cs typeface="Times New Roman" panose="02020603050405020304" pitchFamily="18" charset="0"/>
                          </a:rPr>
                          <m:t>𝐇</m:t>
                        </m:r>
                      </m:e>
                      <m:sub>
                        <m:r>
                          <a:rPr lang="en-US" altLang="zh-TW" sz="2800" b="1" i="0" kern="100">
                            <a:solidFill>
                              <a:srgbClr val="C00000"/>
                            </a:solidFill>
                            <a:effectLst/>
                            <a:latin typeface="Cambria Math" panose="02040503050406030204" pitchFamily="18" charset="0"/>
                            <a:ea typeface="新細明體" panose="02020500000000000000" pitchFamily="18" charset="-120"/>
                            <a:cs typeface="Times New Roman" panose="02020603050405020304" pitchFamily="18" charset="0"/>
                          </a:rPr>
                          <m:t>𝟏</m:t>
                        </m:r>
                      </m:sub>
                    </m:sSub>
                  </m:oMath>
                </a14:m>
                <a:r>
                  <a:rPr lang="en-US" altLang="zh-TW" sz="2800" b="1" kern="100" dirty="0">
                    <a:solidFill>
                      <a:srgbClr val="C00000"/>
                    </a:solidFill>
                    <a:effectLst/>
                    <a:latin typeface="Calibri" panose="020F0502020204030204" pitchFamily="34" charset="0"/>
                    <a:ea typeface="新細明體" panose="02020500000000000000" pitchFamily="18" charset="-120"/>
                    <a:cs typeface="Times New Roman" panose="02020603050405020304" pitchFamily="18" charset="0"/>
                  </a:rPr>
                  <a:t>:</a:t>
                </a:r>
                <a14:m>
                  <m:oMath xmlns:m="http://schemas.openxmlformats.org/officeDocument/2006/math">
                    <m:r>
                      <a:rPr lang="en-US" altLang="zh-TW" sz="2800" b="1" i="0" kern="100">
                        <a:solidFill>
                          <a:srgbClr val="C00000"/>
                        </a:solidFill>
                        <a:effectLst/>
                        <a:latin typeface="Cambria Math" panose="02040503050406030204" pitchFamily="18" charset="0"/>
                        <a:ea typeface="新細明體" panose="02020500000000000000" pitchFamily="18" charset="-120"/>
                        <a:cs typeface="Times New Roman" panose="02020603050405020304" pitchFamily="18" charset="0"/>
                      </a:rPr>
                      <m:t>𝛉</m:t>
                    </m:r>
                    <m:r>
                      <a:rPr lang="en-US" altLang="zh-TW" sz="2800" b="1" i="0" kern="100">
                        <a:solidFill>
                          <a:srgbClr val="C00000"/>
                        </a:solidFill>
                        <a:effectLst/>
                        <a:latin typeface="Cambria Math" panose="02040503050406030204" pitchFamily="18" charset="0"/>
                        <a:ea typeface="新細明體" panose="02020500000000000000" pitchFamily="18" charset="-120"/>
                        <a:cs typeface="Times New Roman" panose="02020603050405020304" pitchFamily="18" charset="0"/>
                      </a:rPr>
                      <m:t>≠</m:t>
                    </m:r>
                  </m:oMath>
                </a14:m>
                <a:r>
                  <a:rPr lang="en-US" altLang="zh-TW" sz="2800" b="1" kern="100" dirty="0">
                    <a:solidFill>
                      <a:srgbClr val="C00000"/>
                    </a:solidFill>
                    <a:effectLst/>
                    <a:latin typeface="Calibri" panose="020F0502020204030204" pitchFamily="34" charset="0"/>
                    <a:ea typeface="新細明體" panose="02020500000000000000" pitchFamily="18" charset="-120"/>
                    <a:cs typeface="Times New Roman" panose="02020603050405020304" pitchFamily="18" charset="0"/>
                  </a:rPr>
                  <a:t>1 </a:t>
                </a:r>
                <a:r>
                  <a:rPr lang="en-US" altLang="zh-TW" sz="2800" b="1" kern="100" dirty="0" smtClean="0">
                    <a:effectLst/>
                    <a:latin typeface="Calibri" panose="020F0502020204030204" pitchFamily="34" charset="0"/>
                    <a:ea typeface="新細明體" panose="02020500000000000000" pitchFamily="18" charset="-120"/>
                    <a:cs typeface="Times New Roman" panose="02020603050405020304" pitchFamily="18" charset="0"/>
                  </a:rPr>
                  <a:t>(</a:t>
                </a:r>
                <a14:m>
                  <m:oMath xmlns:m="http://schemas.openxmlformats.org/officeDocument/2006/math">
                    <m:sSub>
                      <m:sSubPr>
                        <m:ctrlPr>
                          <a:rPr lang="zh-TW" altLang="zh-TW" sz="2800" b="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2800" b="1" i="0" kern="100">
                            <a:effectLst/>
                            <a:latin typeface="Cambria Math" panose="02040503050406030204" pitchFamily="18" charset="0"/>
                            <a:ea typeface="SimSun" panose="02010600030101010101" pitchFamily="2" charset="-122"/>
                            <a:cs typeface="Times New Roman" panose="02020603050405020304" pitchFamily="18" charset="0"/>
                          </a:rPr>
                          <m:t>𝐨𝐝𝐝𝐬</m:t>
                        </m:r>
                      </m:e>
                      <m:sub>
                        <m:r>
                          <a:rPr lang="en-US" altLang="zh-TW" sz="2800" b="1" i="0" kern="100">
                            <a:effectLst/>
                            <a:latin typeface="Cambria Math" panose="02040503050406030204" pitchFamily="18" charset="0"/>
                            <a:ea typeface="新細明體" panose="02020500000000000000" pitchFamily="18" charset="-120"/>
                            <a:cs typeface="Times New Roman" panose="02020603050405020304" pitchFamily="18" charset="0"/>
                          </a:rPr>
                          <m:t>𝟏</m:t>
                        </m:r>
                      </m:sub>
                    </m:sSub>
                    <m:r>
                      <a:rPr lang="en-US" altLang="zh-TW" sz="2800" b="1" i="0" kern="100">
                        <a:effectLst/>
                        <a:latin typeface="Cambria Math" panose="02040503050406030204" pitchFamily="18" charset="0"/>
                        <a:ea typeface="新細明體" panose="02020500000000000000" pitchFamily="18" charset="-120"/>
                        <a:cs typeface="Times New Roman" panose="02020603050405020304" pitchFamily="18" charset="0"/>
                      </a:rPr>
                      <m:t>≠</m:t>
                    </m:r>
                    <m:sSub>
                      <m:sSubPr>
                        <m:ctrlPr>
                          <a:rPr lang="zh-TW" altLang="zh-TW" sz="2800" b="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2800" b="1" i="0" kern="100">
                            <a:effectLst/>
                            <a:latin typeface="Cambria Math" panose="02040503050406030204" pitchFamily="18" charset="0"/>
                            <a:ea typeface="SimSun" panose="02010600030101010101" pitchFamily="2" charset="-122"/>
                            <a:cs typeface="Times New Roman" panose="02020603050405020304" pitchFamily="18" charset="0"/>
                          </a:rPr>
                          <m:t>𝐨𝐝𝐝𝐬</m:t>
                        </m:r>
                      </m:e>
                      <m:sub>
                        <m:r>
                          <a:rPr lang="en-US" altLang="zh-TW" sz="2800" b="1" i="0" kern="100">
                            <a:effectLst/>
                            <a:latin typeface="Cambria Math" panose="02040503050406030204" pitchFamily="18" charset="0"/>
                            <a:ea typeface="新細明體" panose="02020500000000000000" pitchFamily="18" charset="-120"/>
                            <a:cs typeface="Times New Roman" panose="02020603050405020304" pitchFamily="18" charset="0"/>
                          </a:rPr>
                          <m:t>𝟐</m:t>
                        </m:r>
                      </m:sub>
                    </m:sSub>
                  </m:oMath>
                </a14:m>
                <a:r>
                  <a:rPr lang="en-US" altLang="zh-TW" sz="2800" b="1" kern="100" dirty="0" smtClean="0">
                    <a:effectLst/>
                    <a:latin typeface="Calibri" panose="020F0502020204030204" pitchFamily="34" charset="0"/>
                    <a:ea typeface="SimSun" panose="02010600030101010101" pitchFamily="2" charset="-122"/>
                    <a:cs typeface="Times New Roman" panose="02020603050405020304" pitchFamily="18" charset="0"/>
                  </a:rPr>
                  <a:t>)</a:t>
                </a:r>
                <a:r>
                  <a:rPr lang="zh-TW" altLang="en-US" sz="2800" b="1" kern="100" dirty="0" smtClean="0">
                    <a:effectLst/>
                    <a:latin typeface="Calibri" panose="020F0502020204030204" pitchFamily="34" charset="0"/>
                    <a:ea typeface="SimSun" panose="02010600030101010101" pitchFamily="2" charset="-122"/>
                    <a:cs typeface="Times New Roman" panose="02020603050405020304" pitchFamily="18" charset="0"/>
                  </a:rPr>
                  <a:t> </a:t>
                </a:r>
                <a:r>
                  <a:rPr lang="zh-TW" altLang="en-US" sz="2800" b="1" dirty="0" smtClean="0">
                    <a:latin typeface="+mn-ea"/>
                  </a:rPr>
                  <a:t>服用</a:t>
                </a:r>
                <a:r>
                  <a:rPr lang="en-US" altLang="zh-TW" sz="2800" b="1" kern="100" dirty="0">
                    <a:latin typeface="微軟正黑體" panose="020B0604030504040204" pitchFamily="34" charset="-120"/>
                    <a:cs typeface="Times New Roman" panose="02020603050405020304" pitchFamily="18" charset="0"/>
                  </a:rPr>
                  <a:t>placebo</a:t>
                </a:r>
                <a:r>
                  <a:rPr lang="zh-TW" altLang="en-US" sz="2800" b="1" dirty="0">
                    <a:latin typeface="+mn-ea"/>
                  </a:rPr>
                  <a:t>得心肌梗塞的勝算與服用</a:t>
                </a:r>
                <a:r>
                  <a:rPr lang="en-US" altLang="zh-TW" sz="2800" b="1" dirty="0">
                    <a:latin typeface="+mn-ea"/>
                  </a:rPr>
                  <a:t>Aspirin</a:t>
                </a:r>
                <a:r>
                  <a:rPr lang="zh-TW" altLang="en-US" sz="2800" b="1" dirty="0">
                    <a:latin typeface="+mn-ea"/>
                  </a:rPr>
                  <a:t>得心肌梗塞的</a:t>
                </a:r>
                <a:r>
                  <a:rPr lang="zh-TW" altLang="en-US" sz="2800" b="1" dirty="0" smtClean="0">
                    <a:latin typeface="+mn-ea"/>
                  </a:rPr>
                  <a:t>勝算不相等</a:t>
                </a:r>
                <a:endParaRPr lang="zh-TW" altLang="zh-TW" sz="2800" kern="100" dirty="0">
                  <a:latin typeface="Calibri" panose="020F0502020204030204" pitchFamily="34" charset="0"/>
                  <a:ea typeface="新細明體" panose="02020500000000000000" pitchFamily="18" charset="-120"/>
                  <a:cs typeface="Times New Roman" panose="02020603050405020304" pitchFamily="18" charset="0"/>
                </a:endParaRPr>
              </a:p>
              <a:p>
                <a:endParaRPr lang="en-US" altLang="zh-CN" sz="28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r>
                  <a:rPr lang="zh-CN" altLang="zh-TW" sz="2800" b="1" dirty="0" smtClean="0">
                    <a:latin typeface="微軟正黑體" panose="020B0604030504040204" pitchFamily="34" charset="-120"/>
                    <a:ea typeface="微軟正黑體" panose="020B0604030504040204" pitchFamily="34" charset="-120"/>
                    <a:cs typeface="Times New Roman" panose="02020603050405020304" pitchFamily="18" charset="0"/>
                  </a:rPr>
                  <a:t>因為</a:t>
                </a: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區間</a:t>
                </a:r>
                <a:r>
                  <a:rPr lang="en-US" altLang="zh-TW" sz="2800" b="1" dirty="0" smtClean="0">
                    <a:latin typeface="微軟正黑體" panose="020B0604030504040204" pitchFamily="34" charset="-120"/>
                    <a:ea typeface="微軟正黑體" panose="020B0604030504040204" pitchFamily="34" charset="-120"/>
                  </a:rPr>
                  <a:t>[</a:t>
                </a:r>
                <a:r>
                  <a:rPr lang="en-US" altLang="zh-TW" sz="2800" b="1" dirty="0">
                    <a:latin typeface="微軟正黑體" panose="020B0604030504040204" pitchFamily="34" charset="-120"/>
                    <a:ea typeface="微軟正黑體" panose="020B0604030504040204" pitchFamily="34" charset="-120"/>
                  </a:rPr>
                  <a:t>1.44,2.33</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不包含</a:t>
                </a:r>
                <a:r>
                  <a:rPr lang="en-US" altLang="zh-TW" sz="2800" b="1" dirty="0" smtClean="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800" b="1" dirty="0">
                    <a:effectLst/>
                    <a:latin typeface="微軟正黑體" panose="020B0604030504040204" pitchFamily="34" charset="-120"/>
                    <a:ea typeface="微軟正黑體" panose="020B0604030504040204" pitchFamily="34" charset="-120"/>
                    <a:cs typeface="Times New Roman" panose="02020603050405020304" pitchFamily="18" charset="0"/>
                  </a:rPr>
                  <a:t>1 </a:t>
                </a:r>
                <a:endParaRPr lang="en-US" altLang="zh-TW" sz="2800" b="1"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2800" b="1" dirty="0" smtClean="0">
                    <a:effectLst/>
                    <a:latin typeface="微軟正黑體" panose="020B0604030504040204" pitchFamily="34" charset="-120"/>
                    <a:ea typeface="微軟正黑體" panose="020B0604030504040204" pitchFamily="34" charset="-120"/>
                    <a:cs typeface="Times New Roman" panose="02020603050405020304" pitchFamily="18" charset="0"/>
                  </a:rPr>
                  <a:t>所以</a:t>
                </a:r>
                <a:r>
                  <a:rPr lang="en-US" altLang="zh-TW" sz="2800" b="1" dirty="0" smtClean="0">
                    <a:effectLst/>
                    <a:latin typeface="微軟正黑體" panose="020B0604030504040204" pitchFamily="34" charset="-120"/>
                    <a:ea typeface="微軟正黑體" panose="020B0604030504040204" pitchFamily="34" charset="-120"/>
                    <a:cs typeface="Times New Roman" panose="02020603050405020304" pitchFamily="18" charset="0"/>
                  </a:rPr>
                  <a:t>Reject </a:t>
                </a:r>
                <a14:m>
                  <m:oMath xmlns:m="http://schemas.openxmlformats.org/officeDocument/2006/math">
                    <m:sSub>
                      <m:sSubPr>
                        <m:ctrlPr>
                          <a:rPr lang="zh-TW" altLang="zh-TW" sz="2800" b="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𝐇</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𝟎</m:t>
                        </m:r>
                      </m:sub>
                    </m:sSub>
                  </m:oMath>
                </a14:m>
                <a:r>
                  <a:rPr lang="en-US" altLang="zh-TW" sz="2800" b="1" dirty="0">
                    <a:effectLst/>
                    <a:latin typeface="微軟正黑體" panose="020B0604030504040204" pitchFamily="34" charset="-120"/>
                    <a:ea typeface="微軟正黑體" panose="020B0604030504040204" pitchFamily="34" charset="-120"/>
                    <a:cs typeface="Times New Roman" panose="02020603050405020304" pitchFamily="18" charset="0"/>
                  </a:rPr>
                  <a:t> at </a:t>
                </a:r>
                <a14:m>
                  <m:oMath xmlns:m="http://schemas.openxmlformats.org/officeDocument/2006/math">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𝜶</m:t>
                    </m:r>
                  </m:oMath>
                </a14:m>
                <a:r>
                  <a:rPr lang="en-US" altLang="zh-TW" sz="2800" b="1"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800" b="1" dirty="0" smtClean="0">
                    <a:effectLst/>
                    <a:latin typeface="微軟正黑體" panose="020B0604030504040204" pitchFamily="34" charset="-120"/>
                    <a:ea typeface="微軟正黑體" panose="020B0604030504040204" pitchFamily="34" charset="-120"/>
                    <a:cs typeface="Times New Roman" panose="02020603050405020304" pitchFamily="18" charset="0"/>
                  </a:rPr>
                  <a:t>0.05</a:t>
                </a:r>
              </a:p>
              <a:p>
                <a:pPr>
                  <a:lnSpc>
                    <a:spcPct val="110000"/>
                  </a:lnSpc>
                  <a:spcBef>
                    <a:spcPts val="0"/>
                  </a:spcBef>
                </a:pPr>
                <a:r>
                  <a:rPr lang="zh-TW" alt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結論</a:t>
                </a:r>
                <a:r>
                  <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800" b="1" dirty="0" smtClean="0">
                    <a:latin typeface="+mn-ea"/>
                  </a:rPr>
                  <a:t>服用</a:t>
                </a:r>
                <a:r>
                  <a:rPr lang="en-US" altLang="zh-TW" sz="2800" b="1" kern="100" dirty="0">
                    <a:latin typeface="微軟正黑體" panose="020B0604030504040204" pitchFamily="34" charset="-120"/>
                    <a:cs typeface="Times New Roman" panose="02020603050405020304" pitchFamily="18" charset="0"/>
                  </a:rPr>
                  <a:t>placebo</a:t>
                </a:r>
                <a:r>
                  <a:rPr lang="zh-TW" altLang="en-US" sz="2800" b="1" dirty="0">
                    <a:latin typeface="+mn-ea"/>
                  </a:rPr>
                  <a:t>得心肌梗塞的勝算與服用</a:t>
                </a:r>
                <a:r>
                  <a:rPr lang="en-US" altLang="zh-TW" sz="2800" b="1" dirty="0">
                    <a:latin typeface="+mn-ea"/>
                  </a:rPr>
                  <a:t>Aspirin</a:t>
                </a:r>
                <a:r>
                  <a:rPr lang="zh-TW" altLang="en-US" sz="2800" b="1" dirty="0">
                    <a:latin typeface="+mn-ea"/>
                  </a:rPr>
                  <a:t>得心肌梗塞的勝算不相等</a:t>
                </a:r>
                <a:endParaRPr lang="en-US" altLang="zh-TW" sz="2800" b="1" dirty="0">
                  <a:latin typeface="新細明體" panose="02020500000000000000" pitchFamily="18" charset="-120"/>
                  <a:ea typeface="新細明體" panose="02020500000000000000" pitchFamily="18" charset="-120"/>
                </a:endParaRPr>
              </a:p>
            </p:txBody>
          </p:sp>
        </mc:Choice>
        <mc:Fallback>
          <p:sp>
            <p:nvSpPr>
              <p:cNvPr id="6" name="內容版面配置區 5"/>
              <p:cNvSpPr>
                <a:spLocks noGrp="1" noRot="1" noChangeAspect="1" noMove="1" noResize="1" noEditPoints="1" noAdjustHandles="1" noChangeArrowheads="1" noChangeShapeType="1" noTextEdit="1"/>
              </p:cNvSpPr>
              <p:nvPr>
                <p:ph idx="1"/>
              </p:nvPr>
            </p:nvSpPr>
            <p:spPr>
              <a:xfrm>
                <a:off x="457200" y="1600200"/>
                <a:ext cx="8229600" cy="4709120"/>
              </a:xfrm>
              <a:blipFill rotWithShape="0">
                <a:blip r:embed="rId3"/>
                <a:stretch>
                  <a:fillRect l="-963" t="-1295" r="-148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061559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a:t>付出最多的人，也是收穫最多的人</a:t>
            </a:r>
            <a:endParaRPr lang="zh-TW" altLang="en-US" dirty="0"/>
          </a:p>
        </p:txBody>
      </p:sp>
      <p:sp>
        <p:nvSpPr>
          <p:cNvPr id="3" name="文字版面配置區 2"/>
          <p:cNvSpPr>
            <a:spLocks noGrp="1"/>
          </p:cNvSpPr>
          <p:nvPr>
            <p:ph type="body" idx="1"/>
          </p:nvPr>
        </p:nvSpPr>
        <p:spPr/>
        <p:txBody>
          <a:bodyPr>
            <a:normAutofit/>
          </a:bodyPr>
          <a:lstStyle/>
          <a:p>
            <a:pPr algn="ctr"/>
            <a:r>
              <a:rPr lang="en-US" altLang="zh-TW" sz="2800" b="1" dirty="0">
                <a:solidFill>
                  <a:srgbClr val="92D050"/>
                </a:solidFill>
                <a:latin typeface="+mj-ea"/>
              </a:rPr>
              <a:t>~</a:t>
            </a:r>
            <a:r>
              <a:rPr lang="zh-TW" altLang="en-US" sz="2800" b="1" dirty="0">
                <a:solidFill>
                  <a:srgbClr val="92D050"/>
                </a:solidFill>
                <a:latin typeface="+mj-ea"/>
              </a:rPr>
              <a:t>共勉之</a:t>
            </a:r>
            <a:r>
              <a:rPr lang="en-US" altLang="zh-TW" sz="2800" b="1" dirty="0">
                <a:solidFill>
                  <a:srgbClr val="92D050"/>
                </a:solidFill>
                <a:latin typeface="+mj-ea"/>
              </a:rPr>
              <a:t>~</a:t>
            </a:r>
            <a:endParaRPr lang="zh-TW" altLang="en-US" sz="2800" b="1" dirty="0">
              <a:solidFill>
                <a:srgbClr val="92D050"/>
              </a:solidFill>
              <a:latin typeface="+mj-ea"/>
            </a:endParaRPr>
          </a:p>
        </p:txBody>
      </p:sp>
      <p:sp>
        <p:nvSpPr>
          <p:cNvPr id="4" name="投影片編號版面配置區 3"/>
          <p:cNvSpPr>
            <a:spLocks noGrp="1"/>
          </p:cNvSpPr>
          <p:nvPr>
            <p:ph type="sldNum" sz="quarter" idx="12"/>
          </p:nvPr>
        </p:nvSpPr>
        <p:spPr/>
        <p:txBody>
          <a:bodyPr/>
          <a:lstStyle/>
          <a:p>
            <a:fld id="{FC0E694E-7E5C-4C16-BC06-A8A0688A6A11}" type="slidenum">
              <a:rPr lang="zh-TW" altLang="en-US" smtClean="0"/>
              <a:t>27</a:t>
            </a:fld>
            <a:endParaRPr lang="zh-TW" altLang="en-US"/>
          </a:p>
        </p:txBody>
      </p:sp>
    </p:spTree>
    <p:extLst>
      <p:ext uri="{BB962C8B-B14F-4D97-AF65-F5344CB8AC3E}">
        <p14:creationId xmlns:p14="http://schemas.microsoft.com/office/powerpoint/2010/main" val="2952549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p:cNvSpPr>
                <a:spLocks noGrp="1"/>
              </p:cNvSpPr>
              <p:nvPr>
                <p:ph type="title"/>
              </p:nvPr>
            </p:nvSpPr>
            <p:spPr/>
            <p:txBody>
              <a:bodyPr/>
              <a:lstStyle/>
              <a:p>
                <a:r>
                  <a:rPr lang="zh-TW" altLang="en-US" b="1" dirty="0">
                    <a:solidFill>
                      <a:srgbClr val="00B050"/>
                    </a:solidFill>
                  </a:rPr>
                  <a:t>比較</a:t>
                </a:r>
                <a:r>
                  <a:rPr lang="zh-TW" altLang="en-US" b="1" dirty="0" smtClean="0">
                    <a:solidFill>
                      <a:srgbClr val="00B050"/>
                    </a:solidFill>
                  </a:rPr>
                  <a:t>比例 在</a:t>
                </a:r>
                <a:r>
                  <a:rPr lang="en-US" altLang="zh-TW" b="1" dirty="0">
                    <a:solidFill>
                      <a:srgbClr val="00B050"/>
                    </a:solidFill>
                  </a:rPr>
                  <a:t>2</a:t>
                </a:r>
                <a14:m>
                  <m:oMath xmlns:m="http://schemas.openxmlformats.org/officeDocument/2006/math">
                    <m:r>
                      <a:rPr lang="en-US" altLang="zh-TW" b="1" i="1">
                        <a:solidFill>
                          <a:srgbClr val="00B050"/>
                        </a:solidFill>
                        <a:latin typeface="Cambria Math" panose="02040503050406030204" pitchFamily="18" charset="0"/>
                        <a:ea typeface="Cambria Math" panose="02040503050406030204" pitchFamily="18" charset="0"/>
                      </a:rPr>
                      <m:t>×</m:t>
                    </m:r>
                  </m:oMath>
                </a14:m>
                <a:r>
                  <a:rPr lang="en-US" altLang="zh-TW" b="1" dirty="0">
                    <a:solidFill>
                      <a:srgbClr val="00B050"/>
                    </a:solidFill>
                  </a:rPr>
                  <a:t>2</a:t>
                </a:r>
                <a:r>
                  <a:rPr lang="zh-TW" altLang="en-US" b="1" dirty="0">
                    <a:solidFill>
                      <a:srgbClr val="00B050"/>
                    </a:solidFill>
                  </a:rPr>
                  <a:t>列聯表</a:t>
                </a:r>
                <a:endParaRPr lang="zh-TW" altLang="en-US" dirty="0"/>
              </a:p>
            </p:txBody>
          </p:sp>
        </mc:Choice>
        <mc:Fallback xmlns="">
          <p:sp>
            <p:nvSpPr>
              <p:cNvPr id="2" name="標題 1"/>
              <p:cNvSpPr>
                <a:spLocks noGrp="1" noRot="1" noChangeAspect="1" noMove="1" noResize="1" noEditPoints="1" noAdjustHandles="1" noChangeArrowheads="1" noChangeShapeType="1" noTextEdit="1"/>
              </p:cNvSpPr>
              <p:nvPr>
                <p:ph type="title"/>
              </p:nvPr>
            </p:nvSpPr>
            <p:spPr>
              <a:blipFill rotWithShape="0">
                <a:blip r:embed="rId2"/>
                <a:stretch>
                  <a:fillRect l="-2593" b="-1172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57200" y="4077072"/>
                <a:ext cx="8229600" cy="1972816"/>
              </a:xfrm>
            </p:spPr>
            <p:txBody>
              <a:bodyPr/>
              <a:lstStyle/>
              <a:p>
                <a:r>
                  <a:rPr lang="zh-TW" altLang="zh-TW" sz="2800" b="1" dirty="0"/>
                  <a:t>在第一列成功的機率為</a:t>
                </a:r>
                <a14:m>
                  <m:oMath xmlns:m="http://schemas.openxmlformats.org/officeDocument/2006/math">
                    <m:sSub>
                      <m:sSubPr>
                        <m:ctrlPr>
                          <a:rPr lang="zh-TW" altLang="zh-TW" sz="2800" b="1" i="1">
                            <a:latin typeface="Cambria Math" panose="02040503050406030204" pitchFamily="18" charset="0"/>
                          </a:rPr>
                        </m:ctrlPr>
                      </m:sSubPr>
                      <m:e>
                        <m:r>
                          <a:rPr lang="en-US" altLang="zh-TW" sz="2800" b="1" i="0">
                            <a:latin typeface="Cambria Math" panose="02040503050406030204" pitchFamily="18" charset="0"/>
                          </a:rPr>
                          <m:t>𝛑</m:t>
                        </m:r>
                      </m:e>
                      <m:sub>
                        <m:r>
                          <a:rPr lang="en-US" altLang="zh-TW" sz="2800" b="1" i="0">
                            <a:latin typeface="Cambria Math" panose="02040503050406030204" pitchFamily="18" charset="0"/>
                          </a:rPr>
                          <m:t>𝟏</m:t>
                        </m:r>
                      </m:sub>
                    </m:sSub>
                  </m:oMath>
                </a14:m>
                <a:endParaRPr lang="zh-TW" altLang="zh-TW" sz="2800" b="1" dirty="0"/>
              </a:p>
              <a:p>
                <a:r>
                  <a:rPr lang="zh-TW" altLang="zh-TW" sz="2800" b="1" dirty="0"/>
                  <a:t>在</a:t>
                </a:r>
                <a:r>
                  <a:rPr lang="zh-TW" altLang="zh-TW" sz="2800" b="1" dirty="0" smtClean="0"/>
                  <a:t>第</a:t>
                </a:r>
                <a:r>
                  <a:rPr lang="zh-TW" altLang="en-US" sz="2800" b="1" dirty="0" smtClean="0"/>
                  <a:t>二</a:t>
                </a:r>
                <a:r>
                  <a:rPr lang="zh-TW" altLang="zh-TW" sz="2800" b="1" dirty="0" smtClean="0"/>
                  <a:t>列</a:t>
                </a:r>
                <a:r>
                  <a:rPr lang="zh-TW" altLang="zh-TW" sz="2800" b="1" dirty="0"/>
                  <a:t>成功的機率為</a:t>
                </a:r>
                <a14:m>
                  <m:oMath xmlns:m="http://schemas.openxmlformats.org/officeDocument/2006/math">
                    <m:sSub>
                      <m:sSubPr>
                        <m:ctrlPr>
                          <a:rPr lang="zh-TW" altLang="zh-TW" sz="2800" b="1" i="1">
                            <a:latin typeface="Cambria Math" panose="02040503050406030204" pitchFamily="18" charset="0"/>
                          </a:rPr>
                        </m:ctrlPr>
                      </m:sSubPr>
                      <m:e>
                        <m:r>
                          <a:rPr lang="en-US" altLang="zh-TW" sz="2800" b="1" i="0">
                            <a:latin typeface="Cambria Math" panose="02040503050406030204" pitchFamily="18" charset="0"/>
                          </a:rPr>
                          <m:t>𝛑</m:t>
                        </m:r>
                      </m:e>
                      <m:sub>
                        <m:r>
                          <a:rPr lang="en-US" altLang="zh-TW" sz="2800" b="1" i="0">
                            <a:latin typeface="Cambria Math" panose="02040503050406030204" pitchFamily="18" charset="0"/>
                          </a:rPr>
                          <m:t>𝟐</m:t>
                        </m:r>
                      </m:sub>
                    </m:sSub>
                  </m:oMath>
                </a14:m>
                <a:endParaRPr lang="en-US" altLang="zh-TW" sz="2800" b="1" dirty="0" smtClean="0"/>
              </a:p>
              <a:p>
                <a:r>
                  <a:rPr lang="zh-TW" altLang="en-US" sz="2800" b="1" dirty="0"/>
                  <a:t>若</a:t>
                </a:r>
                <a14:m>
                  <m:oMath xmlns:m="http://schemas.openxmlformats.org/officeDocument/2006/math">
                    <m:sSub>
                      <m:sSubPr>
                        <m:ctrlPr>
                          <a:rPr lang="zh-TW" altLang="zh-TW" sz="2800" b="1" i="1">
                            <a:latin typeface="Cambria Math" panose="02040503050406030204" pitchFamily="18" charset="0"/>
                          </a:rPr>
                        </m:ctrlPr>
                      </m:sSubPr>
                      <m:e>
                        <m:r>
                          <a:rPr lang="en-US" altLang="zh-TW" sz="2800" b="1">
                            <a:latin typeface="Cambria Math" panose="02040503050406030204" pitchFamily="18" charset="0"/>
                          </a:rPr>
                          <m:t>𝛑</m:t>
                        </m:r>
                      </m:e>
                      <m:sub>
                        <m:r>
                          <a:rPr lang="en-US" altLang="zh-TW" sz="2800" b="1">
                            <a:latin typeface="Cambria Math" panose="02040503050406030204" pitchFamily="18" charset="0"/>
                          </a:rPr>
                          <m:t>𝟏</m:t>
                        </m:r>
                      </m:sub>
                    </m:sSub>
                  </m:oMath>
                </a14:m>
                <a:r>
                  <a:rPr lang="en-US" altLang="zh-TW" sz="2800" b="1" dirty="0" smtClean="0"/>
                  <a:t>=</a:t>
                </a:r>
                <a14:m>
                  <m:oMath xmlns:m="http://schemas.openxmlformats.org/officeDocument/2006/math">
                    <m:sSub>
                      <m:sSubPr>
                        <m:ctrlPr>
                          <a:rPr lang="zh-TW" altLang="zh-TW" sz="2800" b="1" i="1">
                            <a:latin typeface="Cambria Math" panose="02040503050406030204" pitchFamily="18" charset="0"/>
                          </a:rPr>
                        </m:ctrlPr>
                      </m:sSubPr>
                      <m:e>
                        <m:r>
                          <a:rPr lang="en-US" altLang="zh-TW" sz="2800" b="1">
                            <a:latin typeface="Cambria Math" panose="02040503050406030204" pitchFamily="18" charset="0"/>
                          </a:rPr>
                          <m:t>𝛑</m:t>
                        </m:r>
                      </m:e>
                      <m:sub>
                        <m:r>
                          <a:rPr lang="en-US" altLang="zh-TW" sz="2800" b="1">
                            <a:latin typeface="Cambria Math" panose="02040503050406030204" pitchFamily="18" charset="0"/>
                          </a:rPr>
                          <m:t>𝟐</m:t>
                        </m:r>
                      </m:sub>
                    </m:sSub>
                  </m:oMath>
                </a14:m>
                <a:r>
                  <a:rPr lang="zh-TW" altLang="en-US" sz="2800" b="1" dirty="0" smtClean="0">
                    <a:latin typeface="新細明體" panose="02020500000000000000" pitchFamily="18" charset="-120"/>
                    <a:ea typeface="新細明體" panose="02020500000000000000" pitchFamily="18" charset="-120"/>
                  </a:rPr>
                  <a:t>，</a:t>
                </a:r>
                <a:r>
                  <a:rPr lang="zh-TW" altLang="en-US" sz="2800" b="1" dirty="0" smtClean="0">
                    <a:latin typeface="+mn-ea"/>
                  </a:rPr>
                  <a:t>代表</a:t>
                </a:r>
                <a:r>
                  <a:rPr lang="en-US" altLang="zh-TW" sz="2800" b="1" dirty="0" smtClean="0">
                    <a:latin typeface="+mn-ea"/>
                  </a:rPr>
                  <a:t>Y</a:t>
                </a:r>
                <a:r>
                  <a:rPr lang="zh-TW" altLang="en-US" sz="2800" b="1" dirty="0" smtClean="0">
                    <a:latin typeface="+mn-ea"/>
                  </a:rPr>
                  <a:t>與組別獨立</a:t>
                </a:r>
                <a:r>
                  <a:rPr lang="en-US" altLang="zh-TW" sz="2800" b="1" dirty="0" smtClean="0">
                    <a:latin typeface="+mn-ea"/>
                  </a:rPr>
                  <a:t>(</a:t>
                </a:r>
                <a:r>
                  <a:rPr lang="zh-TW" altLang="en-US" sz="2800" b="1" dirty="0" smtClean="0">
                    <a:latin typeface="+mn-ea"/>
                  </a:rPr>
                  <a:t>無關</a:t>
                </a:r>
                <a:r>
                  <a:rPr lang="en-US" altLang="zh-TW" sz="2800" b="1" dirty="0" smtClean="0">
                    <a:latin typeface="+mn-ea"/>
                  </a:rPr>
                  <a:t>)</a:t>
                </a:r>
                <a:endParaRPr lang="zh-TW" altLang="zh-TW" sz="2800" b="1" dirty="0">
                  <a:latin typeface="+mn-ea"/>
                </a:endParaRPr>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57200" y="4077072"/>
                <a:ext cx="8229600" cy="1972816"/>
              </a:xfrm>
              <a:blipFill rotWithShape="0">
                <a:blip r:embed="rId3"/>
                <a:stretch>
                  <a:fillRect l="-963" t="-3096"/>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FC0E694E-7E5C-4C16-BC06-A8A0688A6A11}" type="slidenum">
              <a:rPr lang="zh-TW" altLang="en-US" smtClean="0"/>
              <a:t>3</a:t>
            </a:fld>
            <a:endParaRPr lang="zh-TW" altLang="en-US"/>
          </a:p>
        </p:txBody>
      </p:sp>
      <p:graphicFrame>
        <p:nvGraphicFramePr>
          <p:cNvPr id="5" name="內容版面配置區 4"/>
          <p:cNvGraphicFramePr>
            <a:graphicFrameLocks/>
          </p:cNvGraphicFramePr>
          <p:nvPr>
            <p:extLst>
              <p:ext uri="{D42A27DB-BD31-4B8C-83A1-F6EECF244321}">
                <p14:modId xmlns:p14="http://schemas.microsoft.com/office/powerpoint/2010/main" val="1607429323"/>
              </p:ext>
            </p:extLst>
          </p:nvPr>
        </p:nvGraphicFramePr>
        <p:xfrm>
          <a:off x="611560" y="1853208"/>
          <a:ext cx="4236905" cy="1791816"/>
        </p:xfrm>
        <a:graphic>
          <a:graphicData uri="http://schemas.openxmlformats.org/drawingml/2006/table">
            <a:tbl>
              <a:tblPr>
                <a:tableStyleId>{616DA210-FB5B-4158-B5E0-FEB733F419BA}</a:tableStyleId>
              </a:tblPr>
              <a:tblGrid>
                <a:gridCol w="1636986"/>
                <a:gridCol w="1315342"/>
                <a:gridCol w="1284577"/>
              </a:tblGrid>
              <a:tr h="420369">
                <a:tc>
                  <a:txBody>
                    <a:bodyPr/>
                    <a:lstStyle/>
                    <a:p>
                      <a:pPr algn="ctr">
                        <a:lnSpc>
                          <a:spcPts val="1800"/>
                        </a:lnSpc>
                        <a:spcAft>
                          <a:spcPts val="0"/>
                        </a:spcAft>
                      </a:pP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spcAft>
                          <a:spcPts val="0"/>
                        </a:spcAft>
                      </a:pPr>
                      <a:r>
                        <a:rPr lang="en-US" altLang="zh-TW" sz="2400" b="1" kern="1200" dirty="0" smtClean="0">
                          <a:effectLst/>
                          <a:latin typeface="+mn-lt"/>
                          <a:ea typeface="+mn-ea"/>
                          <a:cs typeface="+mn-cs"/>
                        </a:rPr>
                        <a:t>Y</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zh-TW" altLang="en-US"/>
                    </a:p>
                  </a:txBody>
                  <a:tcPr/>
                </a:tc>
              </a:tr>
              <a:tr h="597243">
                <a:tc>
                  <a:txBody>
                    <a:bodyPr/>
                    <a:lstStyle/>
                    <a:p>
                      <a:pPr algn="ctr">
                        <a:lnSpc>
                          <a:spcPct val="100000"/>
                        </a:lnSpc>
                        <a:spcAft>
                          <a:spcPts val="0"/>
                        </a:spcAft>
                      </a:pPr>
                      <a:r>
                        <a:rPr lang="zh-TW" altLang="en-US" sz="2400" b="1" kern="100" dirty="0" smtClean="0">
                          <a:effectLst/>
                          <a:latin typeface="+mn-ea"/>
                          <a:ea typeface="+mn-ea"/>
                          <a:cs typeface="Times New Roman" panose="02020603050405020304" pitchFamily="18" charset="0"/>
                        </a:rPr>
                        <a:t>組別</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zh-TW" altLang="en-US" sz="2400" b="1" dirty="0" smtClean="0">
                          <a:effectLst/>
                          <a:latin typeface="+mn-lt"/>
                          <a:ea typeface="+mn-ea"/>
                        </a:rPr>
                        <a:t>成功</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zh-TW" altLang="en-US" sz="2400" b="1" dirty="0" smtClean="0">
                          <a:effectLst/>
                          <a:latin typeface="+mn-lt"/>
                          <a:ea typeface="+mn-ea"/>
                        </a:rPr>
                        <a:t>失敗</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7102">
                <a:tc>
                  <a:txBody>
                    <a:bodyPr/>
                    <a:lstStyle/>
                    <a:p>
                      <a:pPr algn="ctr">
                        <a:lnSpc>
                          <a:spcPct val="100000"/>
                        </a:lnSpc>
                        <a:spcAft>
                          <a:spcPts val="0"/>
                        </a:spcAft>
                      </a:pPr>
                      <a:r>
                        <a:rPr lang="en-US" altLang="zh-TW" sz="2400" b="1" dirty="0" smtClean="0">
                          <a:effectLst/>
                          <a:latin typeface="+mn-lt"/>
                          <a:ea typeface="+mn-ea"/>
                        </a:rPr>
                        <a:t>Group</a:t>
                      </a:r>
                      <a:r>
                        <a:rPr lang="en-US" altLang="zh-TW" sz="2400" b="1" baseline="0" dirty="0" smtClean="0">
                          <a:effectLst/>
                          <a:latin typeface="+mn-lt"/>
                          <a:ea typeface="+mn-ea"/>
                        </a:rPr>
                        <a:t> 1</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102">
                <a:tc>
                  <a:txBody>
                    <a:bodyPr/>
                    <a:lstStyle/>
                    <a:p>
                      <a:pPr algn="ctr">
                        <a:lnSpc>
                          <a:spcPct val="100000"/>
                        </a:lnSpc>
                        <a:spcAft>
                          <a:spcPts val="0"/>
                        </a:spcAft>
                      </a:pPr>
                      <a:r>
                        <a:rPr lang="en-US" altLang="zh-TW" sz="2400" b="1" dirty="0" smtClean="0">
                          <a:effectLst/>
                          <a:latin typeface="+mn-lt"/>
                          <a:ea typeface="+mn-ea"/>
                        </a:rPr>
                        <a:t>Group</a:t>
                      </a:r>
                      <a:r>
                        <a:rPr lang="en-US" altLang="zh-TW" sz="2400" b="1" baseline="0" dirty="0" smtClean="0">
                          <a:effectLst/>
                          <a:latin typeface="+mn-lt"/>
                          <a:ea typeface="+mn-ea"/>
                        </a:rPr>
                        <a:t> 2</a:t>
                      </a: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zh-TW" sz="2400" b="1" dirty="0">
                        <a:effectLst/>
                        <a:latin typeface="Times New Roman" panose="02020603050405020304" pitchFamily="18" charset="0"/>
                        <a:ea typeface="新細明體" panose="02020500000000000000" pitchFamily="18" charset="-120"/>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954538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p:cNvSpPr>
                <a:spLocks noGrp="1"/>
              </p:cNvSpPr>
              <p:nvPr>
                <p:ph type="title"/>
              </p:nvPr>
            </p:nvSpPr>
            <p:spPr/>
            <p:txBody>
              <a:bodyPr/>
              <a:lstStyle/>
              <a:p>
                <a:r>
                  <a:rPr lang="zh-TW" altLang="en-US" b="1" dirty="0">
                    <a:solidFill>
                      <a:srgbClr val="00B050"/>
                    </a:solidFill>
                  </a:rPr>
                  <a:t>比較</a:t>
                </a:r>
                <a:r>
                  <a:rPr lang="zh-TW" altLang="en-US" b="1" dirty="0" smtClean="0">
                    <a:solidFill>
                      <a:srgbClr val="00B050"/>
                    </a:solidFill>
                  </a:rPr>
                  <a:t>比例 在</a:t>
                </a:r>
                <a:r>
                  <a:rPr lang="en-US" altLang="zh-TW" b="1" dirty="0">
                    <a:solidFill>
                      <a:srgbClr val="00B050"/>
                    </a:solidFill>
                  </a:rPr>
                  <a:t>2</a:t>
                </a:r>
                <a14:m>
                  <m:oMath xmlns:m="http://schemas.openxmlformats.org/officeDocument/2006/math">
                    <m:r>
                      <a:rPr lang="en-US" altLang="zh-TW" b="1" i="1">
                        <a:solidFill>
                          <a:srgbClr val="00B050"/>
                        </a:solidFill>
                        <a:latin typeface="Cambria Math" panose="02040503050406030204" pitchFamily="18" charset="0"/>
                        <a:ea typeface="Cambria Math" panose="02040503050406030204" pitchFamily="18" charset="0"/>
                      </a:rPr>
                      <m:t>×</m:t>
                    </m:r>
                  </m:oMath>
                </a14:m>
                <a:r>
                  <a:rPr lang="en-US" altLang="zh-TW" b="1" dirty="0">
                    <a:solidFill>
                      <a:srgbClr val="00B050"/>
                    </a:solidFill>
                  </a:rPr>
                  <a:t>2</a:t>
                </a:r>
                <a:r>
                  <a:rPr lang="zh-TW" altLang="en-US" b="1" dirty="0">
                    <a:solidFill>
                      <a:srgbClr val="00B050"/>
                    </a:solidFill>
                  </a:rPr>
                  <a:t>列聯表</a:t>
                </a:r>
                <a:endParaRPr lang="zh-TW" altLang="en-US" dirty="0"/>
              </a:p>
            </p:txBody>
          </p:sp>
        </mc:Choice>
        <mc:Fallback xmlns="">
          <p:sp>
            <p:nvSpPr>
              <p:cNvPr id="2" name="標題 1"/>
              <p:cNvSpPr>
                <a:spLocks noGrp="1" noRot="1" noChangeAspect="1" noMove="1" noResize="1" noEditPoints="1" noAdjustHandles="1" noChangeArrowheads="1" noChangeShapeType="1" noTextEdit="1"/>
              </p:cNvSpPr>
              <p:nvPr>
                <p:ph type="title"/>
              </p:nvPr>
            </p:nvSpPr>
            <p:spPr>
              <a:blipFill rotWithShape="0">
                <a:blip r:embed="rId2"/>
                <a:stretch>
                  <a:fillRect l="-2593" b="-1172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57200" y="1600200"/>
                <a:ext cx="8229600" cy="3701008"/>
              </a:xfrm>
            </p:spPr>
            <p:txBody>
              <a:bodyPr>
                <a:normAutofit/>
              </a:bodyPr>
              <a:lstStyle/>
              <a:p>
                <a:r>
                  <a:rPr lang="zh-TW" altLang="en-US" sz="2800" b="1" dirty="0" smtClean="0"/>
                  <a:t>有興趣研究</a:t>
                </a:r>
                <a:r>
                  <a:rPr lang="en-US" altLang="zh-TW" sz="2800" b="1" dirty="0" smtClean="0"/>
                  <a:t>2</a:t>
                </a:r>
                <a:r>
                  <a:rPr lang="zh-TW" altLang="en-US" sz="2800" b="1" dirty="0" smtClean="0"/>
                  <a:t>組成功的</a:t>
                </a:r>
                <a:r>
                  <a:rPr lang="zh-TW" altLang="en-US" sz="2800" b="1" dirty="0" smtClean="0">
                    <a:solidFill>
                      <a:srgbClr val="C00000"/>
                    </a:solidFill>
                  </a:rPr>
                  <a:t>比例的差異 </a:t>
                </a:r>
                <a14:m>
                  <m:oMath xmlns:m="http://schemas.openxmlformats.org/officeDocument/2006/math">
                    <m:sSub>
                      <m:sSubPr>
                        <m:ctrlPr>
                          <a:rPr lang="zh-TW" altLang="zh-TW" sz="2800" b="1" i="1">
                            <a:solidFill>
                              <a:srgbClr val="C00000"/>
                            </a:solidFill>
                            <a:latin typeface="Cambria Math" panose="02040503050406030204" pitchFamily="18" charset="0"/>
                          </a:rPr>
                        </m:ctrlPr>
                      </m:sSubPr>
                      <m:e>
                        <m:r>
                          <a:rPr lang="en-US" altLang="zh-TW" sz="2800" b="1">
                            <a:solidFill>
                              <a:srgbClr val="C00000"/>
                            </a:solidFill>
                            <a:latin typeface="Cambria Math" panose="02040503050406030204" pitchFamily="18" charset="0"/>
                          </a:rPr>
                          <m:t>𝛑</m:t>
                        </m:r>
                      </m:e>
                      <m:sub>
                        <m:r>
                          <a:rPr lang="en-US" altLang="zh-TW" sz="2800" b="1">
                            <a:solidFill>
                              <a:srgbClr val="C00000"/>
                            </a:solidFill>
                            <a:latin typeface="Cambria Math" panose="02040503050406030204" pitchFamily="18" charset="0"/>
                          </a:rPr>
                          <m:t>𝟏</m:t>
                        </m:r>
                      </m:sub>
                    </m:sSub>
                    <m:r>
                      <a:rPr lang="en-US" altLang="zh-TW" sz="2800" b="1" i="1">
                        <a:solidFill>
                          <a:srgbClr val="C00000"/>
                        </a:solidFill>
                        <a:latin typeface="Cambria Math" panose="02040503050406030204" pitchFamily="18" charset="0"/>
                      </a:rPr>
                      <m:t>−</m:t>
                    </m:r>
                    <m:sSub>
                      <m:sSubPr>
                        <m:ctrlPr>
                          <a:rPr lang="zh-TW" altLang="zh-TW" sz="2800" b="1" i="1" smtClean="0">
                            <a:solidFill>
                              <a:srgbClr val="C00000"/>
                            </a:solidFill>
                            <a:latin typeface="Cambria Math" panose="02040503050406030204" pitchFamily="18" charset="0"/>
                          </a:rPr>
                        </m:ctrlPr>
                      </m:sSubPr>
                      <m:e>
                        <m:r>
                          <a:rPr lang="en-US" altLang="zh-TW" sz="2800" b="1">
                            <a:solidFill>
                              <a:srgbClr val="C00000"/>
                            </a:solidFill>
                            <a:latin typeface="Cambria Math" panose="02040503050406030204" pitchFamily="18" charset="0"/>
                          </a:rPr>
                          <m:t>𝛑</m:t>
                        </m:r>
                      </m:e>
                      <m:sub>
                        <m:r>
                          <a:rPr lang="en-US" altLang="zh-TW" sz="2800" b="1">
                            <a:solidFill>
                              <a:srgbClr val="C00000"/>
                            </a:solidFill>
                            <a:latin typeface="Cambria Math" panose="02040503050406030204" pitchFamily="18" charset="0"/>
                          </a:rPr>
                          <m:t>𝟐</m:t>
                        </m:r>
                      </m:sub>
                    </m:sSub>
                  </m:oMath>
                </a14:m>
                <a:endParaRPr lang="en-US" altLang="zh-TW" sz="2800" b="1" dirty="0" smtClean="0"/>
              </a:p>
              <a:p>
                <a:endParaRPr lang="en-US" altLang="zh-TW" sz="2800" b="1" dirty="0" smtClean="0"/>
              </a:p>
              <a:p>
                <a14:m>
                  <m:oMath xmlns:m="http://schemas.openxmlformats.org/officeDocument/2006/math">
                    <m:sSub>
                      <m:sSubPr>
                        <m:ctrlPr>
                          <a:rPr lang="zh-TW" altLang="zh-TW" sz="2800" b="1" i="1">
                            <a:latin typeface="Cambria Math" panose="02040503050406030204" pitchFamily="18" charset="0"/>
                          </a:rPr>
                        </m:ctrlPr>
                      </m:sSubPr>
                      <m:e>
                        <m:r>
                          <a:rPr lang="en-US" altLang="zh-TW" sz="2800" b="1">
                            <a:latin typeface="Cambria Math" panose="02040503050406030204" pitchFamily="18" charset="0"/>
                          </a:rPr>
                          <m:t>𝛑</m:t>
                        </m:r>
                      </m:e>
                      <m:sub>
                        <m:r>
                          <a:rPr lang="en-US" altLang="zh-TW" sz="2800" b="1">
                            <a:latin typeface="Cambria Math" panose="02040503050406030204" pitchFamily="18" charset="0"/>
                          </a:rPr>
                          <m:t>𝟏</m:t>
                        </m:r>
                      </m:sub>
                    </m:sSub>
                    <m:r>
                      <a:rPr lang="en-US" altLang="zh-TW" sz="2800" b="1" i="1">
                        <a:latin typeface="Cambria Math" panose="02040503050406030204" pitchFamily="18" charset="0"/>
                      </a:rPr>
                      <m:t>−</m:t>
                    </m:r>
                    <m:sSub>
                      <m:sSubPr>
                        <m:ctrlPr>
                          <a:rPr lang="zh-TW" altLang="zh-TW" sz="2800" b="1" i="1">
                            <a:latin typeface="Cambria Math" panose="02040503050406030204" pitchFamily="18" charset="0"/>
                          </a:rPr>
                        </m:ctrlPr>
                      </m:sSubPr>
                      <m:e>
                        <m:r>
                          <a:rPr lang="en-US" altLang="zh-TW" sz="2800" b="1">
                            <a:latin typeface="Cambria Math" panose="02040503050406030204" pitchFamily="18" charset="0"/>
                          </a:rPr>
                          <m:t>𝛑</m:t>
                        </m:r>
                      </m:e>
                      <m:sub>
                        <m:r>
                          <a:rPr lang="en-US" altLang="zh-TW" sz="2800" b="1">
                            <a:latin typeface="Cambria Math" panose="02040503050406030204" pitchFamily="18" charset="0"/>
                          </a:rPr>
                          <m:t>𝟐</m:t>
                        </m:r>
                      </m:sub>
                    </m:sSub>
                  </m:oMath>
                </a14:m>
                <a:r>
                  <a:rPr lang="zh-TW" altLang="en-US" sz="2800" b="1" dirty="0" smtClean="0"/>
                  <a:t>的點估計值為 </a:t>
                </a:r>
                <a14:m>
                  <m:oMath xmlns:m="http://schemas.openxmlformats.org/officeDocument/2006/math">
                    <m:sSub>
                      <m:sSubPr>
                        <m:ctrlPr>
                          <a:rPr lang="zh-TW" altLang="zh-TW" sz="2800" b="1" i="1">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m:t>
                        </m:r>
                      </m:sub>
                    </m:sSub>
                  </m:oMath>
                </a14:m>
                <a:r>
                  <a:rPr lang="en-US" altLang="zh-TW" sz="2800" b="1" dirty="0">
                    <a:effectLst/>
                    <a:latin typeface="Calibri" panose="020F0502020204030204" pitchFamily="34" charset="0"/>
                    <a:ea typeface="SimSun" panose="02010600030101010101" pitchFamily="2" charset="-122"/>
                    <a:cs typeface="Times New Roman" panose="02020603050405020304" pitchFamily="18" charset="0"/>
                  </a:rPr>
                  <a:t>-</a:t>
                </a:r>
                <a14:m>
                  <m:oMath xmlns:m="http://schemas.openxmlformats.org/officeDocument/2006/math">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𝟐</m:t>
                        </m:r>
                      </m:sub>
                    </m:sSub>
                  </m:oMath>
                </a14:m>
                <a:endParaRPr lang="en-US" altLang="zh-TW" sz="2800" b="1" dirty="0" smtClean="0"/>
              </a:p>
              <a:p>
                <a14:m>
                  <m:oMath xmlns:m="http://schemas.openxmlformats.org/officeDocument/2006/math">
                    <m:sSub>
                      <m:sSubPr>
                        <m:ctrlPr>
                          <a:rPr lang="zh-TW" altLang="zh-TW" sz="2800" b="1" i="1">
                            <a:latin typeface="Cambria Math" panose="02040503050406030204" pitchFamily="18" charset="0"/>
                          </a:rPr>
                        </m:ctrlPr>
                      </m:sSubPr>
                      <m:e>
                        <m:r>
                          <a:rPr lang="en-US" altLang="zh-TW" sz="2800" b="1" i="0">
                            <a:latin typeface="Cambria Math" panose="02040503050406030204" pitchFamily="18" charset="0"/>
                          </a:rPr>
                          <m:t>𝐩</m:t>
                        </m:r>
                      </m:e>
                      <m:sub>
                        <m:r>
                          <a:rPr lang="en-US" altLang="zh-TW" sz="2800" b="1" i="0">
                            <a:latin typeface="Cambria Math" panose="02040503050406030204" pitchFamily="18" charset="0"/>
                          </a:rPr>
                          <m:t>𝟏</m:t>
                        </m:r>
                      </m:sub>
                    </m:sSub>
                  </m:oMath>
                </a14:m>
                <a:r>
                  <a:rPr lang="en-US" altLang="zh-TW" sz="2800" b="1" dirty="0"/>
                  <a:t>-</a:t>
                </a:r>
                <a14:m>
                  <m:oMath xmlns:m="http://schemas.openxmlformats.org/officeDocument/2006/math">
                    <m:sSub>
                      <m:sSubPr>
                        <m:ctrlPr>
                          <a:rPr lang="zh-TW" altLang="zh-TW" sz="2800" b="1" i="1">
                            <a:latin typeface="Cambria Math" panose="02040503050406030204" pitchFamily="18" charset="0"/>
                          </a:rPr>
                        </m:ctrlPr>
                      </m:sSubPr>
                      <m:e>
                        <m:r>
                          <a:rPr lang="en-US" altLang="zh-TW" sz="2800" b="1" i="0">
                            <a:latin typeface="Cambria Math" panose="02040503050406030204" pitchFamily="18" charset="0"/>
                          </a:rPr>
                          <m:t>𝐩</m:t>
                        </m:r>
                      </m:e>
                      <m:sub>
                        <m:r>
                          <a:rPr lang="en-US" altLang="zh-TW" sz="2800" b="1" i="0">
                            <a:latin typeface="Cambria Math" panose="02040503050406030204" pitchFamily="18" charset="0"/>
                          </a:rPr>
                          <m:t>𝟐</m:t>
                        </m:r>
                      </m:sub>
                    </m:sSub>
                  </m:oMath>
                </a14:m>
                <a:r>
                  <a:rPr lang="en-US" altLang="zh-TW" sz="2800" b="1" dirty="0"/>
                  <a:t> </a:t>
                </a:r>
                <a:r>
                  <a:rPr lang="zh-TW" altLang="en-US" sz="2800" b="1" dirty="0" smtClean="0"/>
                  <a:t>的標準誤為</a:t>
                </a:r>
                <a14:m>
                  <m:oMath xmlns:m="http://schemas.openxmlformats.org/officeDocument/2006/math">
                    <m:r>
                      <a:rPr lang="en-US" altLang="zh-TW" sz="2800" b="1" i="0">
                        <a:latin typeface="Cambria Math" panose="02040503050406030204" pitchFamily="18" charset="0"/>
                      </a:rPr>
                      <m:t> </m:t>
                    </m:r>
                    <m:acc>
                      <m:accPr>
                        <m:chr m:val="̂"/>
                        <m:ctrlPr>
                          <a:rPr lang="zh-TW" altLang="zh-TW" sz="2800" b="1" i="1">
                            <a:latin typeface="Cambria Math" panose="02040503050406030204" pitchFamily="18" charset="0"/>
                          </a:rPr>
                        </m:ctrlPr>
                      </m:accPr>
                      <m:e>
                        <m:r>
                          <a:rPr lang="en-US" altLang="zh-TW" sz="2800" b="1" i="0">
                            <a:latin typeface="Cambria Math" panose="02040503050406030204" pitchFamily="18" charset="0"/>
                          </a:rPr>
                          <m:t>𝛔</m:t>
                        </m:r>
                      </m:e>
                    </m:acc>
                    <m:r>
                      <a:rPr lang="en-US" altLang="zh-TW" sz="2800" b="1" i="0">
                        <a:latin typeface="Cambria Math" panose="02040503050406030204" pitchFamily="18" charset="0"/>
                      </a:rPr>
                      <m:t>(</m:t>
                    </m:r>
                    <m:sSub>
                      <m:sSubPr>
                        <m:ctrlPr>
                          <a:rPr lang="zh-TW" altLang="zh-TW" sz="2800" b="1" i="1">
                            <a:latin typeface="Cambria Math" panose="02040503050406030204" pitchFamily="18" charset="0"/>
                          </a:rPr>
                        </m:ctrlPr>
                      </m:sSubPr>
                      <m:e>
                        <m:r>
                          <a:rPr lang="en-US" altLang="zh-TW" sz="2800" b="1" i="0">
                            <a:latin typeface="Cambria Math" panose="02040503050406030204" pitchFamily="18" charset="0"/>
                          </a:rPr>
                          <m:t>𝐩</m:t>
                        </m:r>
                      </m:e>
                      <m:sub>
                        <m:r>
                          <a:rPr lang="en-US" altLang="zh-TW" sz="2800" b="1" i="0">
                            <a:latin typeface="Cambria Math" panose="02040503050406030204" pitchFamily="18" charset="0"/>
                          </a:rPr>
                          <m:t>𝟏</m:t>
                        </m:r>
                      </m:sub>
                    </m:sSub>
                  </m:oMath>
                </a14:m>
                <a:r>
                  <a:rPr lang="en-US" altLang="zh-TW" sz="2800" b="1" dirty="0"/>
                  <a:t>-</a:t>
                </a:r>
                <a14:m>
                  <m:oMath xmlns:m="http://schemas.openxmlformats.org/officeDocument/2006/math">
                    <m:sSub>
                      <m:sSubPr>
                        <m:ctrlPr>
                          <a:rPr lang="zh-TW" altLang="zh-TW" sz="2800" b="1" i="1">
                            <a:latin typeface="Cambria Math" panose="02040503050406030204" pitchFamily="18" charset="0"/>
                          </a:rPr>
                        </m:ctrlPr>
                      </m:sSubPr>
                      <m:e>
                        <m:r>
                          <a:rPr lang="en-US" altLang="zh-TW" sz="2800" b="1" i="0">
                            <a:latin typeface="Cambria Math" panose="02040503050406030204" pitchFamily="18" charset="0"/>
                          </a:rPr>
                          <m:t>𝐩</m:t>
                        </m:r>
                      </m:e>
                      <m:sub>
                        <m:r>
                          <a:rPr lang="en-US" altLang="zh-TW" sz="2800" b="1" i="0">
                            <a:latin typeface="Cambria Math" panose="02040503050406030204" pitchFamily="18" charset="0"/>
                          </a:rPr>
                          <m:t>𝟐</m:t>
                        </m:r>
                      </m:sub>
                    </m:sSub>
                    <m:r>
                      <a:rPr lang="en-US" altLang="zh-TW" sz="2800" b="1" i="0">
                        <a:latin typeface="Cambria Math" panose="02040503050406030204" pitchFamily="18" charset="0"/>
                      </a:rPr>
                      <m:t>)</m:t>
                    </m:r>
                  </m:oMath>
                </a14:m>
                <a:r>
                  <a:rPr lang="en-US" altLang="zh-TW" sz="2800" b="1" dirty="0" smtClean="0"/>
                  <a:t>=</a:t>
                </a:r>
                <a14:m>
                  <m:oMath xmlns:m="http://schemas.openxmlformats.org/officeDocument/2006/math">
                    <m:rad>
                      <m:radPr>
                        <m:degHide m:val="on"/>
                        <m:ctrlPr>
                          <a:rPr lang="zh-TW" altLang="zh-TW" sz="2800" b="1" i="1">
                            <a:latin typeface="Cambria Math" panose="02040503050406030204" pitchFamily="18" charset="0"/>
                          </a:rPr>
                        </m:ctrlPr>
                      </m:radPr>
                      <m:deg/>
                      <m:e>
                        <m:f>
                          <m:fPr>
                            <m:ctrlPr>
                              <a:rPr lang="zh-TW" altLang="zh-TW" sz="2800" b="1" i="1">
                                <a:latin typeface="Cambria Math" panose="02040503050406030204" pitchFamily="18" charset="0"/>
                              </a:rPr>
                            </m:ctrlPr>
                          </m:fPr>
                          <m:num>
                            <m:sSub>
                              <m:sSubPr>
                                <m:ctrlPr>
                                  <a:rPr lang="zh-TW" altLang="zh-TW" sz="2800" b="1" i="1">
                                    <a:latin typeface="Cambria Math" panose="02040503050406030204" pitchFamily="18" charset="0"/>
                                  </a:rPr>
                                </m:ctrlPr>
                              </m:sSubPr>
                              <m:e>
                                <m:r>
                                  <a:rPr lang="en-US" altLang="zh-TW" sz="2800" b="1" i="0">
                                    <a:latin typeface="Cambria Math" panose="02040503050406030204" pitchFamily="18" charset="0"/>
                                  </a:rPr>
                                  <m:t>𝐩</m:t>
                                </m:r>
                              </m:e>
                              <m:sub>
                                <m:r>
                                  <a:rPr lang="en-US" altLang="zh-TW" sz="2800" b="1" i="0">
                                    <a:latin typeface="Cambria Math" panose="02040503050406030204" pitchFamily="18" charset="0"/>
                                  </a:rPr>
                                  <m:t>𝟏</m:t>
                                </m:r>
                              </m:sub>
                            </m:sSub>
                            <m:r>
                              <a:rPr lang="en-US" altLang="zh-TW" sz="2800" b="1" i="0">
                                <a:latin typeface="Cambria Math" panose="02040503050406030204" pitchFamily="18" charset="0"/>
                              </a:rPr>
                              <m:t>(</m:t>
                            </m:r>
                            <m:r>
                              <a:rPr lang="en-US" altLang="zh-TW" sz="2800" b="1" i="0">
                                <a:latin typeface="Cambria Math" panose="02040503050406030204" pitchFamily="18" charset="0"/>
                              </a:rPr>
                              <m:t>𝟏</m:t>
                            </m:r>
                            <m:r>
                              <a:rPr lang="en-US" altLang="zh-TW" sz="2800" b="1" i="0">
                                <a:latin typeface="Cambria Math" panose="02040503050406030204" pitchFamily="18" charset="0"/>
                              </a:rPr>
                              <m:t>−</m:t>
                            </m:r>
                            <m:sSub>
                              <m:sSubPr>
                                <m:ctrlPr>
                                  <a:rPr lang="zh-TW" altLang="zh-TW" sz="2800" b="1" i="1">
                                    <a:latin typeface="Cambria Math" panose="02040503050406030204" pitchFamily="18" charset="0"/>
                                  </a:rPr>
                                </m:ctrlPr>
                              </m:sSubPr>
                              <m:e>
                                <m:r>
                                  <a:rPr lang="en-US" altLang="zh-TW" sz="2800" b="1" i="0">
                                    <a:latin typeface="Cambria Math" panose="02040503050406030204" pitchFamily="18" charset="0"/>
                                  </a:rPr>
                                  <m:t>𝐩</m:t>
                                </m:r>
                              </m:e>
                              <m:sub>
                                <m:r>
                                  <a:rPr lang="en-US" altLang="zh-TW" sz="2800" b="1" i="0">
                                    <a:latin typeface="Cambria Math" panose="02040503050406030204" pitchFamily="18" charset="0"/>
                                  </a:rPr>
                                  <m:t>𝟏</m:t>
                                </m:r>
                              </m:sub>
                            </m:sSub>
                            <m:r>
                              <a:rPr lang="en-US" altLang="zh-TW" sz="2800" b="1" i="0">
                                <a:latin typeface="Cambria Math" panose="02040503050406030204" pitchFamily="18" charset="0"/>
                              </a:rPr>
                              <m:t>)</m:t>
                            </m:r>
                          </m:num>
                          <m:den>
                            <m:sSub>
                              <m:sSubPr>
                                <m:ctrlPr>
                                  <a:rPr lang="zh-TW" altLang="zh-TW" sz="2800" b="1" i="1">
                                    <a:latin typeface="Cambria Math" panose="02040503050406030204" pitchFamily="18" charset="0"/>
                                  </a:rPr>
                                </m:ctrlPr>
                              </m:sSubPr>
                              <m:e>
                                <m:r>
                                  <a:rPr lang="en-US" altLang="zh-TW" sz="2800" b="1" i="0">
                                    <a:latin typeface="Cambria Math" panose="02040503050406030204" pitchFamily="18" charset="0"/>
                                  </a:rPr>
                                  <m:t>𝐧</m:t>
                                </m:r>
                              </m:e>
                              <m:sub>
                                <m:r>
                                  <a:rPr lang="en-US" altLang="zh-TW" sz="2800" b="1" i="0">
                                    <a:latin typeface="Cambria Math" panose="02040503050406030204" pitchFamily="18" charset="0"/>
                                  </a:rPr>
                                  <m:t>𝟏</m:t>
                                </m:r>
                              </m:sub>
                            </m:sSub>
                          </m:den>
                        </m:f>
                        <m:r>
                          <a:rPr lang="en-US" altLang="zh-TW" sz="2800" b="1" i="0">
                            <a:latin typeface="Cambria Math" panose="02040503050406030204" pitchFamily="18" charset="0"/>
                          </a:rPr>
                          <m:t>+</m:t>
                        </m:r>
                        <m:f>
                          <m:fPr>
                            <m:ctrlPr>
                              <a:rPr lang="zh-TW" altLang="zh-TW" sz="2800" b="1" i="1">
                                <a:latin typeface="Cambria Math" panose="02040503050406030204" pitchFamily="18" charset="0"/>
                              </a:rPr>
                            </m:ctrlPr>
                          </m:fPr>
                          <m:num>
                            <m:sSub>
                              <m:sSubPr>
                                <m:ctrlPr>
                                  <a:rPr lang="zh-TW" altLang="zh-TW" sz="2800" b="1" i="1">
                                    <a:latin typeface="Cambria Math" panose="02040503050406030204" pitchFamily="18" charset="0"/>
                                  </a:rPr>
                                </m:ctrlPr>
                              </m:sSubPr>
                              <m:e>
                                <m:r>
                                  <a:rPr lang="en-US" altLang="zh-TW" sz="2800" b="1" i="0">
                                    <a:latin typeface="Cambria Math" panose="02040503050406030204" pitchFamily="18" charset="0"/>
                                  </a:rPr>
                                  <m:t>𝐩</m:t>
                                </m:r>
                              </m:e>
                              <m:sub>
                                <m:r>
                                  <a:rPr lang="en-US" altLang="zh-TW" sz="2800" b="1" i="0">
                                    <a:latin typeface="Cambria Math" panose="02040503050406030204" pitchFamily="18" charset="0"/>
                                  </a:rPr>
                                  <m:t>𝟐</m:t>
                                </m:r>
                              </m:sub>
                            </m:sSub>
                            <m:r>
                              <a:rPr lang="en-US" altLang="zh-TW" sz="2800" b="1" i="0">
                                <a:latin typeface="Cambria Math" panose="02040503050406030204" pitchFamily="18" charset="0"/>
                              </a:rPr>
                              <m:t>(</m:t>
                            </m:r>
                            <m:r>
                              <a:rPr lang="en-US" altLang="zh-TW" sz="2800" b="1" i="0">
                                <a:latin typeface="Cambria Math" panose="02040503050406030204" pitchFamily="18" charset="0"/>
                              </a:rPr>
                              <m:t>𝟏</m:t>
                            </m:r>
                            <m:r>
                              <a:rPr lang="en-US" altLang="zh-TW" sz="2800" b="1" i="0">
                                <a:latin typeface="Cambria Math" panose="02040503050406030204" pitchFamily="18" charset="0"/>
                              </a:rPr>
                              <m:t>−</m:t>
                            </m:r>
                            <m:sSub>
                              <m:sSubPr>
                                <m:ctrlPr>
                                  <a:rPr lang="zh-TW" altLang="zh-TW" sz="2800" b="1" i="1">
                                    <a:latin typeface="Cambria Math" panose="02040503050406030204" pitchFamily="18" charset="0"/>
                                  </a:rPr>
                                </m:ctrlPr>
                              </m:sSubPr>
                              <m:e>
                                <m:r>
                                  <a:rPr lang="en-US" altLang="zh-TW" sz="2800" b="1" i="0">
                                    <a:latin typeface="Cambria Math" panose="02040503050406030204" pitchFamily="18" charset="0"/>
                                  </a:rPr>
                                  <m:t>𝐩</m:t>
                                </m:r>
                              </m:e>
                              <m:sub>
                                <m:r>
                                  <a:rPr lang="en-US" altLang="zh-TW" sz="2800" b="1" i="0">
                                    <a:latin typeface="Cambria Math" panose="02040503050406030204" pitchFamily="18" charset="0"/>
                                  </a:rPr>
                                  <m:t>𝟐</m:t>
                                </m:r>
                              </m:sub>
                            </m:sSub>
                            <m:r>
                              <a:rPr lang="en-US" altLang="zh-TW" sz="2800" b="1" i="0">
                                <a:latin typeface="Cambria Math" panose="02040503050406030204" pitchFamily="18" charset="0"/>
                              </a:rPr>
                              <m:t>)</m:t>
                            </m:r>
                          </m:num>
                          <m:den>
                            <m:sSub>
                              <m:sSubPr>
                                <m:ctrlPr>
                                  <a:rPr lang="zh-TW" altLang="zh-TW" sz="2800" b="1" i="1">
                                    <a:latin typeface="Cambria Math" panose="02040503050406030204" pitchFamily="18" charset="0"/>
                                  </a:rPr>
                                </m:ctrlPr>
                              </m:sSubPr>
                              <m:e>
                                <m:r>
                                  <a:rPr lang="en-US" altLang="zh-TW" sz="2800" b="1" i="0">
                                    <a:latin typeface="Cambria Math" panose="02040503050406030204" pitchFamily="18" charset="0"/>
                                  </a:rPr>
                                  <m:t>𝐧</m:t>
                                </m:r>
                              </m:e>
                              <m:sub>
                                <m:r>
                                  <a:rPr lang="en-US" altLang="zh-TW" sz="2800" b="1" i="0">
                                    <a:latin typeface="Cambria Math" panose="02040503050406030204" pitchFamily="18" charset="0"/>
                                  </a:rPr>
                                  <m:t>𝟐</m:t>
                                </m:r>
                              </m:sub>
                            </m:sSub>
                          </m:den>
                        </m:f>
                      </m:e>
                    </m:rad>
                  </m:oMath>
                </a14:m>
                <a:endParaRPr lang="en-US" altLang="zh-TW" sz="2800" b="1" dirty="0" smtClean="0"/>
              </a:p>
              <a:p>
                <a:endParaRPr lang="en-US" altLang="zh-TW" sz="2800" b="1" dirty="0" smtClean="0"/>
              </a:p>
              <a:p>
                <a:r>
                  <a:rPr lang="zh-TW" altLang="en-US" sz="2800" b="1" dirty="0" smtClean="0"/>
                  <a:t>大樣本近似的</a:t>
                </a:r>
                <a:r>
                  <a:rPr lang="en-US" altLang="zh-TW" sz="2800" b="1" dirty="0" smtClean="0"/>
                  <a:t>100(1-</a:t>
                </a:r>
                <a:r>
                  <a:rPr lang="el-GR" altLang="zh-TW" sz="2800" b="1" dirty="0" smtClean="0">
                    <a:latin typeface="微軟正黑體" panose="020B0604030504040204" pitchFamily="34" charset="-120"/>
                    <a:ea typeface="微軟正黑體" panose="020B0604030504040204" pitchFamily="34" charset="-120"/>
                  </a:rPr>
                  <a:t>α</a:t>
                </a:r>
                <a:r>
                  <a:rPr lang="en-US" altLang="zh-TW" sz="2800" b="1" dirty="0" smtClean="0">
                    <a:latin typeface="微軟正黑體" panose="020B0604030504040204" pitchFamily="34" charset="-120"/>
                    <a:ea typeface="微軟正黑體" panose="020B0604030504040204" pitchFamily="34" charset="-120"/>
                  </a:rPr>
                  <a:t>)%</a:t>
                </a:r>
                <a:r>
                  <a:rPr lang="en-US" altLang="zh-TW" sz="2800" dirty="0">
                    <a:latin typeface="Calibri" panose="020F0502020204030204" pitchFamily="34" charset="0"/>
                    <a:ea typeface="SimSun" panose="02010600030101010101" pitchFamily="2" charset="-122"/>
                    <a:cs typeface="Times New Roman" panose="02020603050405020304" pitchFamily="18" charset="0"/>
                  </a:rPr>
                  <a:t> </a:t>
                </a:r>
                <a:r>
                  <a:rPr lang="zh-TW" altLang="en-US" sz="2800" b="1" dirty="0" smtClean="0">
                    <a:latin typeface="+mn-ea"/>
                    <a:cs typeface="Times New Roman" panose="02020603050405020304" pitchFamily="18" charset="0"/>
                  </a:rPr>
                  <a:t>的</a:t>
                </a:r>
                <a14:m>
                  <m:oMath xmlns:m="http://schemas.openxmlformats.org/officeDocument/2006/math">
                    <m:sSub>
                      <m:sSubPr>
                        <m:ctrlPr>
                          <a:rPr lang="zh-TW" altLang="zh-TW" sz="2800" b="1" i="1">
                            <a:latin typeface="Cambria Math" panose="02040503050406030204" pitchFamily="18" charset="0"/>
                          </a:rPr>
                        </m:ctrlPr>
                      </m:sSubPr>
                      <m:e>
                        <m:r>
                          <a:rPr lang="en-US" altLang="zh-TW" sz="2800" b="1">
                            <a:latin typeface="Cambria Math" panose="02040503050406030204" pitchFamily="18" charset="0"/>
                          </a:rPr>
                          <m:t>𝛑</m:t>
                        </m:r>
                      </m:e>
                      <m:sub>
                        <m:r>
                          <a:rPr lang="en-US" altLang="zh-TW" sz="2800" b="1">
                            <a:latin typeface="Cambria Math" panose="02040503050406030204" pitchFamily="18" charset="0"/>
                          </a:rPr>
                          <m:t>𝟏</m:t>
                        </m:r>
                      </m:sub>
                    </m:sSub>
                    <m:r>
                      <a:rPr lang="en-US" altLang="zh-TW" sz="2800" b="1" i="1">
                        <a:latin typeface="Cambria Math" panose="02040503050406030204" pitchFamily="18" charset="0"/>
                      </a:rPr>
                      <m:t>−</m:t>
                    </m:r>
                    <m:sSub>
                      <m:sSubPr>
                        <m:ctrlPr>
                          <a:rPr lang="zh-TW" altLang="zh-TW" sz="2800" b="1" i="1">
                            <a:latin typeface="Cambria Math" panose="02040503050406030204" pitchFamily="18" charset="0"/>
                          </a:rPr>
                        </m:ctrlPr>
                      </m:sSubPr>
                      <m:e>
                        <m:r>
                          <a:rPr lang="en-US" altLang="zh-TW" sz="2800" b="1">
                            <a:latin typeface="Cambria Math" panose="02040503050406030204" pitchFamily="18" charset="0"/>
                          </a:rPr>
                          <m:t>𝛑</m:t>
                        </m:r>
                      </m:e>
                      <m:sub>
                        <m:r>
                          <a:rPr lang="en-US" altLang="zh-TW" sz="2800" b="1">
                            <a:latin typeface="Cambria Math" panose="02040503050406030204" pitchFamily="18" charset="0"/>
                          </a:rPr>
                          <m:t>𝟐</m:t>
                        </m:r>
                      </m:sub>
                    </m:sSub>
                  </m:oMath>
                </a14:m>
                <a:r>
                  <a:rPr lang="zh-TW" altLang="en-US" sz="2800" b="1" dirty="0" smtClean="0">
                    <a:latin typeface="+mn-ea"/>
                    <a:cs typeface="Times New Roman" panose="02020603050405020304" pitchFamily="18" charset="0"/>
                  </a:rPr>
                  <a:t>信賴區間為</a:t>
                </a:r>
                <a:endParaRPr lang="en-US" altLang="zh-TW" sz="2800" b="1" dirty="0" smtClean="0">
                  <a:latin typeface="+mn-ea"/>
                  <a:cs typeface="Times New Roman" panose="02020603050405020304" pitchFamily="18" charset="0"/>
                </a:endParaRPr>
              </a:p>
              <a:p>
                <a:pPr marL="0" indent="0">
                  <a:buNone/>
                </a:pPr>
                <a:endParaRPr lang="zh-TW" altLang="en-US" sz="2800" b="1" dirty="0">
                  <a:latin typeface="+mn-ea"/>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229600" cy="3701008"/>
              </a:xfrm>
              <a:blipFill rotWithShape="0">
                <a:blip r:embed="rId3"/>
                <a:stretch>
                  <a:fillRect l="-963" t="-1812" b="-181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FC0E694E-7E5C-4C16-BC06-A8A0688A6A11}" type="slidenum">
              <a:rPr lang="zh-TW" altLang="en-US" smtClean="0"/>
              <a:t>4</a:t>
            </a:fld>
            <a:endParaRPr lang="zh-TW" altLang="en-US"/>
          </a:p>
        </p:txBody>
      </p:sp>
      <mc:AlternateContent xmlns:mc="http://schemas.openxmlformats.org/markup-compatibility/2006" xmlns:a14="http://schemas.microsoft.com/office/drawing/2010/main">
        <mc:Choice Requires="a14">
          <p:sp>
            <p:nvSpPr>
              <p:cNvPr id="5" name="矩形 4"/>
              <p:cNvSpPr/>
              <p:nvPr/>
            </p:nvSpPr>
            <p:spPr>
              <a:xfrm>
                <a:off x="2699792" y="5517232"/>
                <a:ext cx="3640612" cy="691215"/>
              </a:xfrm>
              <a:prstGeom prst="rect">
                <a:avLst/>
              </a:prstGeom>
            </p:spPr>
            <p:txBody>
              <a:bodyPr wrap="none">
                <a:spAutoFit/>
              </a:bodyPr>
              <a:lstStyle/>
              <a:p>
                <a:pPr algn="just"/>
                <a14:m>
                  <m:oMath xmlns:m="http://schemas.openxmlformats.org/officeDocument/2006/math">
                    <m:r>
                      <a:rPr lang="en-US" altLang="zh-TW" sz="2800" b="1" i="1" kern="100" dirty="0"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zh-TW" altLang="zh-TW" sz="2800" b="1" i="1" kern="10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2800" b="1" kern="100">
                            <a:solidFill>
                              <a:srgbClr val="C00000"/>
                            </a:solidFill>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kern="100">
                            <a:solidFill>
                              <a:srgbClr val="C00000"/>
                            </a:solidFill>
                            <a:latin typeface="Cambria Math" panose="02040503050406030204" pitchFamily="18" charset="0"/>
                            <a:ea typeface="SimSun" panose="02010600030101010101" pitchFamily="2" charset="-122"/>
                            <a:cs typeface="Times New Roman" panose="02020603050405020304" pitchFamily="18" charset="0"/>
                          </a:rPr>
                          <m:t>𝟏</m:t>
                        </m:r>
                      </m:sub>
                    </m:sSub>
                  </m:oMath>
                </a14:m>
                <a:r>
                  <a:rPr lang="en-US" altLang="zh-TW" sz="2800" b="1" kern="100" dirty="0">
                    <a:solidFill>
                      <a:srgbClr val="C00000"/>
                    </a:solidFill>
                    <a:latin typeface="Calibri" panose="020F0502020204030204" pitchFamily="34" charset="0"/>
                    <a:ea typeface="SimSun" panose="02010600030101010101" pitchFamily="2" charset="-122"/>
                    <a:cs typeface="Times New Roman" panose="02020603050405020304" pitchFamily="18" charset="0"/>
                  </a:rPr>
                  <a:t>-</a:t>
                </a:r>
                <a14:m>
                  <m:oMath xmlns:m="http://schemas.openxmlformats.org/officeDocument/2006/math">
                    <m:sSub>
                      <m:sSubPr>
                        <m:ctrlPr>
                          <a:rPr lang="zh-TW" altLang="zh-TW" sz="2800" b="1" i="1" kern="10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2800" b="1" kern="100">
                            <a:solidFill>
                              <a:srgbClr val="C00000"/>
                            </a:solidFill>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kern="100">
                            <a:solidFill>
                              <a:srgbClr val="C00000"/>
                            </a:solidFill>
                            <a:latin typeface="Cambria Math" panose="02040503050406030204" pitchFamily="18" charset="0"/>
                            <a:ea typeface="SimSun" panose="02010600030101010101" pitchFamily="2" charset="-122"/>
                            <a:cs typeface="Times New Roman" panose="02020603050405020304" pitchFamily="18" charset="0"/>
                          </a:rPr>
                          <m:t>𝟐</m:t>
                        </m:r>
                      </m:sub>
                    </m:sSub>
                    <m:r>
                      <a:rPr lang="en-US" altLang="zh-TW" sz="2800" b="1">
                        <a:solidFill>
                          <a:srgbClr val="C00000"/>
                        </a:solidFill>
                        <a:latin typeface="Cambria Math" panose="02040503050406030204" pitchFamily="18" charset="0"/>
                      </a:rPr>
                      <m:t>)</m:t>
                    </m:r>
                    <m:r>
                      <a:rPr lang="en-US" altLang="zh-TW" sz="2800" b="1" kern="100">
                        <a:solidFill>
                          <a:srgbClr val="C00000"/>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zh-TW" altLang="zh-TW" sz="2800" b="1" i="1" kern="10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2800" b="1" kern="100">
                            <a:solidFill>
                              <a:srgbClr val="C00000"/>
                            </a:solidFill>
                            <a:latin typeface="Cambria Math" panose="02040503050406030204" pitchFamily="18" charset="0"/>
                            <a:ea typeface="SimSun" panose="02010600030101010101" pitchFamily="2" charset="-122"/>
                            <a:cs typeface="Times New Roman" panose="02020603050405020304" pitchFamily="18" charset="0"/>
                          </a:rPr>
                          <m:t>𝐳</m:t>
                        </m:r>
                      </m:e>
                      <m:sub>
                        <m:box>
                          <m:boxPr>
                            <m:ctrlPr>
                              <a:rPr lang="zh-TW" altLang="zh-TW" sz="2800" b="1" i="1" kern="10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boxPr>
                          <m:e>
                            <m:argPr>
                              <m:argSz m:val="-1"/>
                            </m:argPr>
                            <m:f>
                              <m:fPr>
                                <m:ctrlPr>
                                  <a:rPr lang="zh-TW" altLang="zh-TW" sz="2800" b="1" i="1" kern="10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TW" sz="2800" b="1" kern="100">
                                    <a:solidFill>
                                      <a:srgbClr val="C00000"/>
                                    </a:solidFill>
                                    <a:latin typeface="Cambria Math" panose="02040503050406030204" pitchFamily="18" charset="0"/>
                                    <a:ea typeface="SimSun" panose="02010600030101010101" pitchFamily="2" charset="-122"/>
                                    <a:cs typeface="Times New Roman" panose="02020603050405020304" pitchFamily="18" charset="0"/>
                                  </a:rPr>
                                  <m:t>𝛂</m:t>
                                </m:r>
                              </m:num>
                              <m:den>
                                <m:r>
                                  <a:rPr lang="en-US" altLang="zh-TW" sz="2800" b="1" kern="100">
                                    <a:solidFill>
                                      <a:srgbClr val="C00000"/>
                                    </a:solidFill>
                                    <a:latin typeface="Cambria Math" panose="02040503050406030204" pitchFamily="18" charset="0"/>
                                    <a:ea typeface="SimSun" panose="02010600030101010101" pitchFamily="2" charset="-122"/>
                                    <a:cs typeface="Times New Roman" panose="02020603050405020304" pitchFamily="18" charset="0"/>
                                  </a:rPr>
                                  <m:t>𝟐</m:t>
                                </m:r>
                              </m:den>
                            </m:f>
                          </m:e>
                        </m:box>
                      </m:sub>
                    </m:sSub>
                  </m:oMath>
                </a14:m>
                <a:r>
                  <a:rPr lang="en-US" altLang="zh-TW" sz="2800" b="1" kern="100" dirty="0">
                    <a:solidFill>
                      <a:srgbClr val="C00000"/>
                    </a:solidFill>
                    <a:latin typeface="Calibri" panose="020F0502020204030204" pitchFamily="34" charset="0"/>
                    <a:ea typeface="SimSun" panose="02010600030101010101" pitchFamily="2" charset="-122"/>
                    <a:cs typeface="Times New Roman" panose="02020603050405020304" pitchFamily="18" charset="0"/>
                  </a:rPr>
                  <a:t> </a:t>
                </a:r>
                <a14:m>
                  <m:oMath xmlns:m="http://schemas.openxmlformats.org/officeDocument/2006/math">
                    <m:acc>
                      <m:accPr>
                        <m:chr m:val="̂"/>
                        <m:ctrlPr>
                          <a:rPr lang="zh-TW" altLang="zh-TW" sz="2800" b="1" i="1">
                            <a:solidFill>
                              <a:srgbClr val="C00000"/>
                            </a:solidFill>
                            <a:latin typeface="Cambria Math" panose="02040503050406030204" pitchFamily="18" charset="0"/>
                          </a:rPr>
                        </m:ctrlPr>
                      </m:accPr>
                      <m:e>
                        <m:r>
                          <a:rPr lang="en-US" altLang="zh-TW" sz="2800" b="1">
                            <a:solidFill>
                              <a:srgbClr val="C00000"/>
                            </a:solidFill>
                            <a:latin typeface="Cambria Math" panose="02040503050406030204" pitchFamily="18" charset="0"/>
                          </a:rPr>
                          <m:t>𝛔</m:t>
                        </m:r>
                      </m:e>
                    </m:acc>
                    <m:r>
                      <a:rPr lang="en-US" altLang="zh-TW" sz="2800" b="1">
                        <a:solidFill>
                          <a:srgbClr val="C00000"/>
                        </a:solidFill>
                        <a:latin typeface="Cambria Math" panose="02040503050406030204" pitchFamily="18" charset="0"/>
                      </a:rPr>
                      <m:t>(</m:t>
                    </m:r>
                    <m:sSub>
                      <m:sSubPr>
                        <m:ctrlPr>
                          <a:rPr lang="zh-TW" altLang="zh-TW" sz="2800" b="1" i="1">
                            <a:solidFill>
                              <a:srgbClr val="C00000"/>
                            </a:solidFill>
                            <a:latin typeface="Cambria Math" panose="02040503050406030204" pitchFamily="18" charset="0"/>
                          </a:rPr>
                        </m:ctrlPr>
                      </m:sSubPr>
                      <m:e>
                        <m:r>
                          <a:rPr lang="en-US" altLang="zh-TW" sz="2800" b="1">
                            <a:solidFill>
                              <a:srgbClr val="C00000"/>
                            </a:solidFill>
                            <a:latin typeface="Cambria Math" panose="02040503050406030204" pitchFamily="18" charset="0"/>
                          </a:rPr>
                          <m:t>𝐩</m:t>
                        </m:r>
                      </m:e>
                      <m:sub>
                        <m:r>
                          <a:rPr lang="en-US" altLang="zh-TW" sz="2800" b="1">
                            <a:solidFill>
                              <a:srgbClr val="C00000"/>
                            </a:solidFill>
                            <a:latin typeface="Cambria Math" panose="02040503050406030204" pitchFamily="18" charset="0"/>
                          </a:rPr>
                          <m:t>𝟏</m:t>
                        </m:r>
                      </m:sub>
                    </m:sSub>
                  </m:oMath>
                </a14:m>
                <a:r>
                  <a:rPr lang="en-US" altLang="zh-TW" sz="2800" b="1" dirty="0">
                    <a:solidFill>
                      <a:srgbClr val="C00000"/>
                    </a:solidFill>
                  </a:rPr>
                  <a:t>-</a:t>
                </a:r>
                <a14:m>
                  <m:oMath xmlns:m="http://schemas.openxmlformats.org/officeDocument/2006/math">
                    <m:sSub>
                      <m:sSubPr>
                        <m:ctrlPr>
                          <a:rPr lang="zh-TW" altLang="zh-TW" sz="2800" b="1" i="1">
                            <a:solidFill>
                              <a:srgbClr val="C00000"/>
                            </a:solidFill>
                            <a:latin typeface="Cambria Math" panose="02040503050406030204" pitchFamily="18" charset="0"/>
                          </a:rPr>
                        </m:ctrlPr>
                      </m:sSubPr>
                      <m:e>
                        <m:r>
                          <a:rPr lang="en-US" altLang="zh-TW" sz="2800" b="1">
                            <a:solidFill>
                              <a:srgbClr val="C00000"/>
                            </a:solidFill>
                            <a:latin typeface="Cambria Math" panose="02040503050406030204" pitchFamily="18" charset="0"/>
                          </a:rPr>
                          <m:t>𝐩</m:t>
                        </m:r>
                      </m:e>
                      <m:sub>
                        <m:r>
                          <a:rPr lang="en-US" altLang="zh-TW" sz="2800" b="1">
                            <a:solidFill>
                              <a:srgbClr val="C00000"/>
                            </a:solidFill>
                            <a:latin typeface="Cambria Math" panose="02040503050406030204" pitchFamily="18" charset="0"/>
                          </a:rPr>
                          <m:t>𝟐</m:t>
                        </m:r>
                      </m:sub>
                    </m:sSub>
                    <m:r>
                      <a:rPr lang="en-US" altLang="zh-TW" sz="2800" b="1">
                        <a:solidFill>
                          <a:srgbClr val="C00000"/>
                        </a:solidFill>
                        <a:latin typeface="Cambria Math" panose="02040503050406030204" pitchFamily="18" charset="0"/>
                      </a:rPr>
                      <m:t>)</m:t>
                    </m:r>
                  </m:oMath>
                </a14:m>
                <a:endParaRPr lang="zh-TW" altLang="zh-TW" sz="2800" b="1" kern="100" dirty="0">
                  <a:solidFill>
                    <a:srgbClr val="C00000"/>
                  </a:solidFill>
                  <a:latin typeface="Calibri" panose="020F0502020204030204" pitchFamily="34" charset="0"/>
                  <a:ea typeface="新細明體" panose="02020500000000000000" pitchFamily="18" charset="-12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9792" y="5517232"/>
                <a:ext cx="3640612" cy="691215"/>
              </a:xfrm>
              <a:prstGeom prst="rect">
                <a:avLst/>
              </a:prstGeom>
              <a:blipFill rotWithShape="0">
                <a:blip r:embed="rId4"/>
                <a:stretch>
                  <a:fillRect t="-9735" b="-177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59362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00B050"/>
                </a:solidFill>
              </a:rPr>
              <a:t>比較比例範例</a:t>
            </a:r>
            <a:endParaRPr lang="zh-TW" altLang="en-US" dirty="0"/>
          </a:p>
        </p:txBody>
      </p:sp>
      <p:sp>
        <p:nvSpPr>
          <p:cNvPr id="4" name="投影片編號版面配置區 3"/>
          <p:cNvSpPr>
            <a:spLocks noGrp="1"/>
          </p:cNvSpPr>
          <p:nvPr>
            <p:ph type="sldNum" sz="quarter" idx="12"/>
          </p:nvPr>
        </p:nvSpPr>
        <p:spPr/>
        <p:txBody>
          <a:bodyPr/>
          <a:lstStyle/>
          <a:p>
            <a:fld id="{FC0E694E-7E5C-4C16-BC06-A8A0688A6A11}" type="slidenum">
              <a:rPr lang="zh-TW" altLang="en-US" smtClean="0"/>
              <a:t>5</a:t>
            </a:fld>
            <a:endParaRPr lang="zh-TW" altLang="en-US"/>
          </a:p>
        </p:txBody>
      </p:sp>
      <mc:AlternateContent xmlns:mc="http://schemas.openxmlformats.org/markup-compatibility/2006" xmlns:a14="http://schemas.microsoft.com/office/drawing/2010/main">
        <mc:Choice Requires="a14">
          <p:sp>
            <p:nvSpPr>
              <p:cNvPr id="6" name="內容版面配置區 5"/>
              <p:cNvSpPr>
                <a:spLocks noGrp="1"/>
              </p:cNvSpPr>
              <p:nvPr>
                <p:ph idx="1"/>
              </p:nvPr>
            </p:nvSpPr>
            <p:spPr>
              <a:xfrm>
                <a:off x="457200" y="1600200"/>
                <a:ext cx="8229600" cy="4709120"/>
              </a:xfrm>
            </p:spPr>
            <p:txBody>
              <a:bodyPr>
                <a:normAutofit fontScale="92500" lnSpcReduction="20000"/>
              </a:bodyPr>
              <a:lstStyle/>
              <a:p>
                <a:pPr>
                  <a:lnSpc>
                    <a:spcPct val="110000"/>
                  </a:lnSpc>
                  <a:spcBef>
                    <a:spcPts val="0"/>
                  </a:spcBef>
                </a:pPr>
                <a:r>
                  <a:rPr lang="zh-TW" altLang="en-US" sz="2800" b="1" dirty="0"/>
                  <a:t>哈佛大學醫學院內科醫生健康研究小組研究是否定期服用阿斯匹靈可降低得心肌梗塞的</a:t>
                </a:r>
                <a:r>
                  <a:rPr lang="zh-TW" altLang="en-US" sz="2800" b="1" dirty="0" smtClean="0"/>
                  <a:t>比率</a:t>
                </a:r>
                <a:endParaRPr lang="en-US" altLang="zh-TW" sz="2800" b="1" dirty="0" smtClean="0"/>
              </a:p>
              <a:p>
                <a:pPr>
                  <a:lnSpc>
                    <a:spcPct val="110000"/>
                  </a:lnSpc>
                  <a:spcBef>
                    <a:spcPts val="0"/>
                  </a:spcBef>
                </a:pPr>
                <a:endParaRPr lang="en-US" altLang="zh-TW" sz="2800" b="1" dirty="0" smtClean="0"/>
              </a:p>
              <a:p>
                <a:endParaRPr lang="en-US" altLang="zh-TW" sz="2800" b="1" dirty="0"/>
              </a:p>
              <a:p>
                <a:endParaRPr lang="en-US" altLang="zh-TW" sz="2800" b="1" dirty="0" smtClean="0"/>
              </a:p>
              <a:p>
                <a:endParaRPr lang="en-US" altLang="zh-TW" sz="2800" b="1" dirty="0"/>
              </a:p>
              <a:p>
                <a:endParaRPr lang="en-US" altLang="zh-TW" sz="2800" b="1" dirty="0" smtClean="0"/>
              </a:p>
              <a:p>
                <a:endParaRPr lang="en-US" altLang="zh-TW" sz="2800" b="1" dirty="0"/>
              </a:p>
              <a:p>
                <a:pPr algn="just">
                  <a:spcAft>
                    <a:spcPts val="0"/>
                  </a:spcAft>
                </a:pPr>
                <a14:m>
                  <m:oMath xmlns:m="http://schemas.openxmlformats.org/officeDocument/2006/math">
                    <m:sSub>
                      <m:sSubPr>
                        <m:ctrlPr>
                          <a:rPr lang="zh-TW" altLang="zh-TW" sz="2800" b="1" i="1" kern="100">
                            <a:latin typeface="Cambria Math" panose="02040503050406030204" pitchFamily="18" charset="0"/>
                            <a:cs typeface="Times New Roman" panose="02020603050405020304" pitchFamily="18" charset="0"/>
                          </a:rPr>
                        </m:ctrlPr>
                      </m:sSubPr>
                      <m:e>
                        <m:r>
                          <a:rPr lang="en-US" altLang="zh-TW" sz="2800" b="1" i="0" kern="100">
                            <a:effectLst/>
                            <a:latin typeface="Cambria Math" panose="02040503050406030204" pitchFamily="18" charset="0"/>
                            <a:cs typeface="Times New Roman" panose="02020603050405020304" pitchFamily="18" charset="0"/>
                          </a:rPr>
                          <m:t>𝐧</m:t>
                        </m:r>
                      </m:e>
                      <m:sub>
                        <m:r>
                          <a:rPr lang="en-US" altLang="zh-TW" sz="2800" b="1" i="0" kern="100">
                            <a:effectLst/>
                            <a:latin typeface="Cambria Math" panose="02040503050406030204" pitchFamily="18" charset="0"/>
                            <a:cs typeface="Times New Roman" panose="02020603050405020304" pitchFamily="18" charset="0"/>
                          </a:rPr>
                          <m:t>𝟏</m:t>
                        </m:r>
                      </m:sub>
                    </m:sSub>
                  </m:oMath>
                </a14:m>
                <a:r>
                  <a:rPr lang="en-US" altLang="zh-TW" sz="2800" b="1" kern="100" dirty="0">
                    <a:effectLst/>
                    <a:latin typeface="+mn-ea"/>
                    <a:cs typeface="Times New Roman" panose="02020603050405020304" pitchFamily="18" charset="0"/>
                  </a:rPr>
                  <a:t>=</a:t>
                </a:r>
                <a:r>
                  <a:rPr lang="en-US" altLang="zh-TW" sz="2800" b="1" kern="100" dirty="0" smtClean="0">
                    <a:effectLst/>
                    <a:latin typeface="+mn-ea"/>
                    <a:cs typeface="Times New Roman" panose="02020603050405020304" pitchFamily="18" charset="0"/>
                  </a:rPr>
                  <a:t>11034, </a:t>
                </a:r>
                <a14:m>
                  <m:oMath xmlns:m="http://schemas.openxmlformats.org/officeDocument/2006/math">
                    <m:sSub>
                      <m:sSubPr>
                        <m:ctrlPr>
                          <a:rPr lang="zh-TW" altLang="zh-TW" sz="2800" b="1" i="1" kern="100">
                            <a:effectLst/>
                            <a:latin typeface="Cambria Math" panose="02040503050406030204" pitchFamily="18" charset="0"/>
                            <a:cs typeface="Times New Roman" panose="02020603050405020304" pitchFamily="18" charset="0"/>
                          </a:rPr>
                        </m:ctrlPr>
                      </m:sSubPr>
                      <m:e>
                        <m:r>
                          <a:rPr lang="en-US" altLang="zh-TW" sz="2800" b="1" i="0" kern="100">
                            <a:effectLst/>
                            <a:latin typeface="Cambria Math" panose="02040503050406030204" pitchFamily="18" charset="0"/>
                            <a:cs typeface="Times New Roman" panose="02020603050405020304" pitchFamily="18" charset="0"/>
                          </a:rPr>
                          <m:t>𝐧</m:t>
                        </m:r>
                      </m:e>
                      <m:sub>
                        <m:r>
                          <a:rPr lang="en-US" altLang="zh-TW" sz="2800" b="1" i="0" kern="100">
                            <a:effectLst/>
                            <a:latin typeface="Cambria Math" panose="02040503050406030204" pitchFamily="18" charset="0"/>
                            <a:cs typeface="Times New Roman" panose="02020603050405020304" pitchFamily="18" charset="0"/>
                          </a:rPr>
                          <m:t>𝟐</m:t>
                        </m:r>
                      </m:sub>
                    </m:sSub>
                  </m:oMath>
                </a14:m>
                <a:r>
                  <a:rPr lang="en-US" altLang="zh-TW" sz="2800" b="1" kern="100" dirty="0">
                    <a:effectLst/>
                    <a:latin typeface="+mn-ea"/>
                    <a:cs typeface="Times New Roman" panose="02020603050405020304" pitchFamily="18" charset="0"/>
                  </a:rPr>
                  <a:t>=11037 </a:t>
                </a:r>
                <a:r>
                  <a:rPr lang="zh-TW" altLang="zh-TW" sz="2800" b="1" kern="100" dirty="0">
                    <a:effectLst/>
                    <a:latin typeface="+mn-ea"/>
                    <a:cs typeface="Times New Roman" panose="02020603050405020304" pitchFamily="18" charset="0"/>
                  </a:rPr>
                  <a:t>大樣本</a:t>
                </a:r>
              </a:p>
              <a:p>
                <a:pPr algn="just">
                  <a:spcAft>
                    <a:spcPts val="0"/>
                  </a:spcAft>
                </a:pPr>
                <a14:m>
                  <m:oMath xmlns:m="http://schemas.openxmlformats.org/officeDocument/2006/math">
                    <m:sSub>
                      <m:sSubPr>
                        <m:ctrlPr>
                          <a:rPr lang="zh-TW" altLang="zh-TW" sz="2800" b="1" i="1" kern="100">
                            <a:effectLst/>
                            <a:latin typeface="Cambria Math" panose="02040503050406030204" pitchFamily="18" charset="0"/>
                            <a:cs typeface="Times New Roman" panose="02020603050405020304" pitchFamily="18" charset="0"/>
                          </a:rPr>
                        </m:ctrlPr>
                      </m:sSubPr>
                      <m:e>
                        <m:r>
                          <a:rPr lang="en-US" altLang="zh-TW" sz="2800" b="1" i="0" kern="100">
                            <a:effectLst/>
                            <a:latin typeface="Cambria Math" panose="02040503050406030204" pitchFamily="18" charset="0"/>
                            <a:cs typeface="Times New Roman" panose="02020603050405020304" pitchFamily="18" charset="0"/>
                          </a:rPr>
                          <m:t>𝐩</m:t>
                        </m:r>
                      </m:e>
                      <m:sub>
                        <m:r>
                          <a:rPr lang="en-US" altLang="zh-TW" sz="2800" b="1" i="0" kern="100">
                            <a:effectLst/>
                            <a:latin typeface="Cambria Math" panose="02040503050406030204" pitchFamily="18" charset="0"/>
                            <a:cs typeface="Times New Roman" panose="02020603050405020304" pitchFamily="18" charset="0"/>
                          </a:rPr>
                          <m:t>𝟏</m:t>
                        </m:r>
                      </m:sub>
                    </m:sSub>
                  </m:oMath>
                </a14:m>
                <a:r>
                  <a:rPr lang="en-US" altLang="zh-TW" sz="2800" b="1" kern="100" dirty="0">
                    <a:effectLst/>
                    <a:latin typeface="+mn-ea"/>
                    <a:cs typeface="Times New Roman" panose="02020603050405020304" pitchFamily="18" charset="0"/>
                  </a:rPr>
                  <a:t>=</a:t>
                </a:r>
                <a14:m>
                  <m:oMath xmlns:m="http://schemas.openxmlformats.org/officeDocument/2006/math">
                    <m:f>
                      <m:fPr>
                        <m:ctrlPr>
                          <a:rPr lang="zh-TW" altLang="zh-TW" sz="2800" b="1" i="1" kern="100">
                            <a:effectLst/>
                            <a:latin typeface="Cambria Math" panose="02040503050406030204" pitchFamily="18" charset="0"/>
                            <a:cs typeface="Times New Roman" panose="02020603050405020304" pitchFamily="18" charset="0"/>
                          </a:rPr>
                        </m:ctrlPr>
                      </m:fPr>
                      <m:num>
                        <m:r>
                          <a:rPr lang="en-US" altLang="zh-TW" sz="2800" b="1" i="0" kern="100">
                            <a:effectLst/>
                            <a:latin typeface="Cambria Math" panose="02040503050406030204" pitchFamily="18" charset="0"/>
                            <a:cs typeface="Times New Roman" panose="02020603050405020304" pitchFamily="18" charset="0"/>
                          </a:rPr>
                          <m:t>𝟏𝟖𝟗</m:t>
                        </m:r>
                      </m:num>
                      <m:den>
                        <m:r>
                          <a:rPr lang="en-US" altLang="zh-TW" sz="2800" b="1" i="0" kern="100">
                            <a:effectLst/>
                            <a:latin typeface="Cambria Math" panose="02040503050406030204" pitchFamily="18" charset="0"/>
                            <a:cs typeface="Times New Roman" panose="02020603050405020304" pitchFamily="18" charset="0"/>
                          </a:rPr>
                          <m:t>𝟏𝟏𝟎𝟑𝟒</m:t>
                        </m:r>
                      </m:den>
                    </m:f>
                  </m:oMath>
                </a14:m>
                <a:r>
                  <a:rPr lang="en-US" altLang="zh-TW" sz="2800" b="1" kern="100" dirty="0">
                    <a:effectLst/>
                    <a:latin typeface="+mn-ea"/>
                    <a:cs typeface="Times New Roman" panose="02020603050405020304" pitchFamily="18" charset="0"/>
                  </a:rPr>
                  <a:t>=0.0171       </a:t>
                </a:r>
                <a:r>
                  <a:rPr lang="zh-TW" altLang="en-US" sz="2800" b="1" kern="100" dirty="0" smtClean="0">
                    <a:effectLst/>
                    <a:latin typeface="+mn-ea"/>
                    <a:cs typeface="Times New Roman" panose="02020603050405020304" pitchFamily="18" charset="0"/>
                  </a:rPr>
                  <a:t>比例差異</a:t>
                </a:r>
                <a:r>
                  <a:rPr lang="en-US" altLang="zh-TW" sz="2800" b="1" kern="100" dirty="0" smtClean="0">
                    <a:effectLst/>
                    <a:latin typeface="+mn-ea"/>
                    <a:cs typeface="Times New Roman" panose="02020603050405020304" pitchFamily="18" charset="0"/>
                  </a:rPr>
                  <a:t>=</a:t>
                </a:r>
                <a:r>
                  <a:rPr lang="zh-TW" altLang="en-US" sz="2800" b="1" kern="100" dirty="0" smtClean="0">
                    <a:effectLst/>
                    <a:latin typeface="+mn-ea"/>
                    <a:cs typeface="Times New Roman" panose="02020603050405020304" pitchFamily="18" charset="0"/>
                  </a:rPr>
                  <a:t> </a:t>
                </a:r>
                <a14:m>
                  <m:oMath xmlns:m="http://schemas.openxmlformats.org/officeDocument/2006/math">
                    <m:sSub>
                      <m:sSubPr>
                        <m:ctrlPr>
                          <a:rPr lang="zh-TW" altLang="zh-TW" sz="2800" b="1" i="1" kern="100">
                            <a:effectLst/>
                            <a:latin typeface="Cambria Math" panose="02040503050406030204" pitchFamily="18" charset="0"/>
                            <a:cs typeface="Times New Roman" panose="02020603050405020304" pitchFamily="18" charset="0"/>
                          </a:rPr>
                        </m:ctrlPr>
                      </m:sSubPr>
                      <m:e>
                        <m:r>
                          <a:rPr lang="en-US" altLang="zh-TW" sz="2800" b="1" i="0" kern="100">
                            <a:effectLst/>
                            <a:latin typeface="Cambria Math" panose="02040503050406030204" pitchFamily="18" charset="0"/>
                            <a:cs typeface="Times New Roman" panose="02020603050405020304" pitchFamily="18" charset="0"/>
                          </a:rPr>
                          <m:t>𝐩</m:t>
                        </m:r>
                      </m:e>
                      <m:sub>
                        <m:r>
                          <a:rPr lang="en-US" altLang="zh-TW" sz="2800" b="1" i="0" kern="100">
                            <a:effectLst/>
                            <a:latin typeface="Cambria Math" panose="02040503050406030204" pitchFamily="18" charset="0"/>
                            <a:cs typeface="Times New Roman" panose="02020603050405020304" pitchFamily="18" charset="0"/>
                          </a:rPr>
                          <m:t>𝟏</m:t>
                        </m:r>
                      </m:sub>
                    </m:sSub>
                  </m:oMath>
                </a14:m>
                <a:r>
                  <a:rPr lang="en-US" altLang="zh-TW" sz="2800" b="1" kern="100" dirty="0">
                    <a:effectLst/>
                    <a:latin typeface="+mn-ea"/>
                    <a:cs typeface="Times New Roman" panose="02020603050405020304" pitchFamily="18" charset="0"/>
                  </a:rPr>
                  <a:t>-</a:t>
                </a:r>
                <a14:m>
                  <m:oMath xmlns:m="http://schemas.openxmlformats.org/officeDocument/2006/math">
                    <m:sSub>
                      <m:sSubPr>
                        <m:ctrlPr>
                          <a:rPr lang="zh-TW" altLang="zh-TW" sz="2800" b="1" i="1" kern="100">
                            <a:effectLst/>
                            <a:latin typeface="Cambria Math" panose="02040503050406030204" pitchFamily="18" charset="0"/>
                            <a:cs typeface="Times New Roman" panose="02020603050405020304" pitchFamily="18" charset="0"/>
                          </a:rPr>
                        </m:ctrlPr>
                      </m:sSubPr>
                      <m:e>
                        <m:r>
                          <a:rPr lang="en-US" altLang="zh-TW" sz="2800" b="1" i="0" kern="100">
                            <a:effectLst/>
                            <a:latin typeface="Cambria Math" panose="02040503050406030204" pitchFamily="18" charset="0"/>
                            <a:cs typeface="Times New Roman" panose="02020603050405020304" pitchFamily="18" charset="0"/>
                          </a:rPr>
                          <m:t>𝐩</m:t>
                        </m:r>
                      </m:e>
                      <m:sub>
                        <m:r>
                          <a:rPr lang="en-US" altLang="zh-TW" sz="2800" b="1" i="0" kern="100">
                            <a:effectLst/>
                            <a:latin typeface="Cambria Math" panose="02040503050406030204" pitchFamily="18" charset="0"/>
                            <a:cs typeface="Times New Roman" panose="02020603050405020304" pitchFamily="18" charset="0"/>
                          </a:rPr>
                          <m:t>𝟐</m:t>
                        </m:r>
                      </m:sub>
                    </m:sSub>
                  </m:oMath>
                </a14:m>
                <a:r>
                  <a:rPr lang="en-US" altLang="zh-TW" sz="2800" b="1" kern="100" dirty="0">
                    <a:effectLst/>
                    <a:latin typeface="+mn-ea"/>
                    <a:cs typeface="Times New Roman" panose="02020603050405020304" pitchFamily="18" charset="0"/>
                  </a:rPr>
                  <a:t>=</a:t>
                </a:r>
                <a:r>
                  <a:rPr lang="en-US" altLang="zh-TW" sz="2800" b="1" kern="100" dirty="0" smtClean="0">
                    <a:solidFill>
                      <a:srgbClr val="C00000"/>
                    </a:solidFill>
                    <a:effectLst/>
                    <a:latin typeface="+mn-ea"/>
                    <a:cs typeface="Times New Roman" panose="02020603050405020304" pitchFamily="18" charset="0"/>
                  </a:rPr>
                  <a:t>0.0077</a:t>
                </a:r>
                <a:endParaRPr lang="zh-TW" altLang="zh-TW" sz="2800" b="1" kern="100" dirty="0">
                  <a:solidFill>
                    <a:srgbClr val="C00000"/>
                  </a:solidFill>
                  <a:effectLst/>
                  <a:latin typeface="+mn-ea"/>
                  <a:cs typeface="Times New Roman" panose="02020603050405020304" pitchFamily="18" charset="0"/>
                </a:endParaRPr>
              </a:p>
              <a:p>
                <a:pPr algn="just">
                  <a:spcAft>
                    <a:spcPts val="0"/>
                  </a:spcAft>
                </a:pPr>
                <a14:m>
                  <m:oMath xmlns:m="http://schemas.openxmlformats.org/officeDocument/2006/math">
                    <m:sSub>
                      <m:sSubPr>
                        <m:ctrlPr>
                          <a:rPr lang="zh-TW" altLang="zh-TW" sz="2800" b="1" i="1" kern="100">
                            <a:effectLst/>
                            <a:latin typeface="Cambria Math" panose="02040503050406030204" pitchFamily="18" charset="0"/>
                            <a:cs typeface="Times New Roman" panose="02020603050405020304" pitchFamily="18" charset="0"/>
                          </a:rPr>
                        </m:ctrlPr>
                      </m:sSubPr>
                      <m:e>
                        <m:r>
                          <a:rPr lang="en-US" altLang="zh-TW" sz="2800" b="1" i="0" kern="100">
                            <a:effectLst/>
                            <a:latin typeface="Cambria Math" panose="02040503050406030204" pitchFamily="18" charset="0"/>
                            <a:cs typeface="Times New Roman" panose="02020603050405020304" pitchFamily="18" charset="0"/>
                          </a:rPr>
                          <m:t>𝐩</m:t>
                        </m:r>
                      </m:e>
                      <m:sub>
                        <m:r>
                          <a:rPr lang="en-US" altLang="zh-TW" sz="2800" b="1" i="0" kern="100">
                            <a:effectLst/>
                            <a:latin typeface="Cambria Math" panose="02040503050406030204" pitchFamily="18" charset="0"/>
                            <a:cs typeface="Times New Roman" panose="02020603050405020304" pitchFamily="18" charset="0"/>
                          </a:rPr>
                          <m:t>𝟐</m:t>
                        </m:r>
                      </m:sub>
                    </m:sSub>
                  </m:oMath>
                </a14:m>
                <a:r>
                  <a:rPr lang="en-US" altLang="zh-TW" sz="2800" b="1" kern="100" dirty="0">
                    <a:effectLst/>
                    <a:latin typeface="+mn-ea"/>
                    <a:cs typeface="Times New Roman" panose="02020603050405020304" pitchFamily="18" charset="0"/>
                  </a:rPr>
                  <a:t>=</a:t>
                </a:r>
                <a14:m>
                  <m:oMath xmlns:m="http://schemas.openxmlformats.org/officeDocument/2006/math">
                    <m:f>
                      <m:fPr>
                        <m:ctrlPr>
                          <a:rPr lang="zh-TW" altLang="zh-TW" sz="2800" b="1" i="1" kern="100">
                            <a:effectLst/>
                            <a:latin typeface="Cambria Math" panose="02040503050406030204" pitchFamily="18" charset="0"/>
                            <a:cs typeface="Times New Roman" panose="02020603050405020304" pitchFamily="18" charset="0"/>
                          </a:rPr>
                        </m:ctrlPr>
                      </m:fPr>
                      <m:num>
                        <m:r>
                          <a:rPr lang="en-US" altLang="zh-TW" sz="2800" b="1" i="0" kern="100">
                            <a:effectLst/>
                            <a:latin typeface="Cambria Math" panose="02040503050406030204" pitchFamily="18" charset="0"/>
                            <a:cs typeface="Times New Roman" panose="02020603050405020304" pitchFamily="18" charset="0"/>
                          </a:rPr>
                          <m:t>𝟏𝟎𝟒</m:t>
                        </m:r>
                      </m:num>
                      <m:den>
                        <m:r>
                          <a:rPr lang="en-US" altLang="zh-TW" sz="2800" b="1" i="0" kern="100">
                            <a:effectLst/>
                            <a:latin typeface="Cambria Math" panose="02040503050406030204" pitchFamily="18" charset="0"/>
                            <a:cs typeface="Times New Roman" panose="02020603050405020304" pitchFamily="18" charset="0"/>
                          </a:rPr>
                          <m:t>𝟏𝟏𝟎𝟑𝟕</m:t>
                        </m:r>
                      </m:den>
                    </m:f>
                  </m:oMath>
                </a14:m>
                <a:r>
                  <a:rPr lang="en-US" altLang="zh-TW" sz="2800" b="1" kern="100" dirty="0">
                    <a:effectLst/>
                    <a:latin typeface="+mn-ea"/>
                    <a:cs typeface="Times New Roman" panose="02020603050405020304" pitchFamily="18" charset="0"/>
                  </a:rPr>
                  <a:t>=</a:t>
                </a:r>
                <a:r>
                  <a:rPr lang="en-US" altLang="zh-TW" sz="2800" b="1" kern="100" dirty="0" smtClean="0">
                    <a:effectLst/>
                    <a:latin typeface="+mn-ea"/>
                    <a:cs typeface="Times New Roman" panose="02020603050405020304" pitchFamily="18" charset="0"/>
                  </a:rPr>
                  <a:t>0.0094</a:t>
                </a:r>
                <a:endParaRPr lang="zh-TW" altLang="zh-TW" sz="2800" b="1" kern="100" dirty="0">
                  <a:effectLst/>
                  <a:latin typeface="+mn-ea"/>
                  <a:cs typeface="Times New Roman" panose="02020603050405020304" pitchFamily="18" charset="0"/>
                </a:endParaRPr>
              </a:p>
            </p:txBody>
          </p:sp>
        </mc:Choice>
        <mc:Fallback xmlns="">
          <p:sp>
            <p:nvSpPr>
              <p:cNvPr id="6" name="內容版面配置區 5"/>
              <p:cNvSpPr>
                <a:spLocks noGrp="1" noRot="1" noChangeAspect="1" noMove="1" noResize="1" noEditPoints="1" noAdjustHandles="1" noChangeArrowheads="1" noChangeShapeType="1" noTextEdit="1"/>
              </p:cNvSpPr>
              <p:nvPr>
                <p:ph idx="1"/>
              </p:nvPr>
            </p:nvSpPr>
            <p:spPr>
              <a:xfrm>
                <a:off x="457200" y="1600200"/>
                <a:ext cx="8229600" cy="4709120"/>
              </a:xfrm>
              <a:blipFill rotWithShape="0">
                <a:blip r:embed="rId2"/>
                <a:stretch>
                  <a:fillRect l="-815" t="-2073" b="-1425"/>
                </a:stretch>
              </a:blipFill>
            </p:spPr>
            <p:txBody>
              <a:bodyPr/>
              <a:lstStyle/>
              <a:p>
                <a:r>
                  <a:rPr lang="zh-TW" altLang="en-US">
                    <a:noFill/>
                  </a:rPr>
                  <a:t> </a:t>
                </a:r>
              </a:p>
            </p:txBody>
          </p:sp>
        </mc:Fallback>
      </mc:AlternateContent>
      <p:graphicFrame>
        <p:nvGraphicFramePr>
          <p:cNvPr id="7" name="內容版面配置區 4"/>
          <p:cNvGraphicFramePr>
            <a:graphicFrameLocks/>
          </p:cNvGraphicFramePr>
          <p:nvPr>
            <p:extLst>
              <p:ext uri="{D42A27DB-BD31-4B8C-83A1-F6EECF244321}">
                <p14:modId xmlns:p14="http://schemas.microsoft.com/office/powerpoint/2010/main" val="204775928"/>
              </p:ext>
            </p:extLst>
          </p:nvPr>
        </p:nvGraphicFramePr>
        <p:xfrm>
          <a:off x="611560" y="2564904"/>
          <a:ext cx="5976663" cy="1791816"/>
        </p:xfrm>
        <a:graphic>
          <a:graphicData uri="http://schemas.openxmlformats.org/drawingml/2006/table">
            <a:tbl>
              <a:tblPr>
                <a:tableStyleId>{616DA210-FB5B-4158-B5E0-FEB733F419BA}</a:tableStyleId>
              </a:tblPr>
              <a:tblGrid>
                <a:gridCol w="1771936"/>
                <a:gridCol w="1423777"/>
                <a:gridCol w="1390475"/>
                <a:gridCol w="1390475"/>
              </a:tblGrid>
              <a:tr h="420369">
                <a:tc>
                  <a:txBody>
                    <a:bodyPr/>
                    <a:lstStyle/>
                    <a:p>
                      <a:pPr algn="ctr">
                        <a:lnSpc>
                          <a:spcPts val="1800"/>
                        </a:lnSpc>
                        <a:spcAft>
                          <a:spcPts val="0"/>
                        </a:spcAft>
                      </a:pPr>
                      <a:endParaRPr lang="zh-TW" sz="2400" b="1" dirty="0">
                        <a:effectLst/>
                        <a:latin typeface="+mn-ea"/>
                        <a:ea typeface="+mn-ea"/>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spcAft>
                          <a:spcPts val="0"/>
                        </a:spcAft>
                      </a:pPr>
                      <a:r>
                        <a:rPr lang="zh-TW" altLang="en-US" sz="2400" b="1" kern="1200" dirty="0" smtClean="0">
                          <a:effectLst/>
                          <a:latin typeface="+mn-ea"/>
                          <a:ea typeface="+mn-ea"/>
                          <a:cs typeface="+mn-cs"/>
                        </a:rPr>
                        <a:t>心肌梗塞</a:t>
                      </a:r>
                      <a:r>
                        <a:rPr lang="en-US" altLang="zh-TW" sz="2400" b="1" kern="1200" dirty="0" smtClean="0">
                          <a:effectLst/>
                          <a:latin typeface="+mn-ea"/>
                          <a:ea typeface="+mn-ea"/>
                          <a:cs typeface="+mn-cs"/>
                        </a:rPr>
                        <a:t>(MI)</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zh-TW" altLang="en-US"/>
                    </a:p>
                  </a:txBody>
                  <a:tcPr/>
                </a:tc>
                <a:tc>
                  <a:txBody>
                    <a:bodyPr/>
                    <a:lstStyle/>
                    <a:p>
                      <a:pPr algn="ctr">
                        <a:spcAft>
                          <a:spcPts val="0"/>
                        </a:spcAft>
                      </a:pP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97243">
                <a:tc>
                  <a:txBody>
                    <a:bodyPr/>
                    <a:lstStyle/>
                    <a:p>
                      <a:pPr algn="ctr">
                        <a:lnSpc>
                          <a:spcPct val="100000"/>
                        </a:lnSpc>
                        <a:spcAft>
                          <a:spcPts val="0"/>
                        </a:spcAft>
                      </a:pPr>
                      <a:r>
                        <a:rPr lang="zh-TW" altLang="en-US" sz="2400" b="1" kern="100" dirty="0" smtClean="0">
                          <a:effectLst/>
                          <a:latin typeface="+mn-ea"/>
                          <a:ea typeface="+mn-ea"/>
                          <a:cs typeface="Times New Roman" panose="02020603050405020304" pitchFamily="18" charset="0"/>
                        </a:rPr>
                        <a:t>組別</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Yes</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No</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Total</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r h="387102">
                <a:tc>
                  <a:txBody>
                    <a:bodyPr/>
                    <a:lstStyle/>
                    <a:p>
                      <a:pPr algn="ctr">
                        <a:lnSpc>
                          <a:spcPct val="100000"/>
                        </a:lnSpc>
                        <a:spcAft>
                          <a:spcPts val="0"/>
                        </a:spcAft>
                      </a:pPr>
                      <a:r>
                        <a:rPr lang="zh-TW" altLang="en-US" sz="2400" b="1" dirty="0" smtClean="0">
                          <a:effectLst/>
                          <a:latin typeface="+mn-ea"/>
                          <a:ea typeface="+mn-ea"/>
                        </a:rPr>
                        <a:t>安慰劑</a:t>
                      </a:r>
                      <a:endParaRPr lang="zh-TW" sz="2400" b="1" dirty="0">
                        <a:effectLst/>
                        <a:latin typeface="+mn-ea"/>
                        <a:ea typeface="+mn-ea"/>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zh-TW" sz="2400" b="1" dirty="0" smtClean="0">
                          <a:effectLst/>
                          <a:latin typeface="+mn-ea"/>
                          <a:ea typeface="+mn-ea"/>
                        </a:rPr>
                        <a:t>189</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zh-TW" sz="2400" b="1" dirty="0" smtClean="0">
                          <a:effectLst/>
                          <a:latin typeface="+mn-ea"/>
                          <a:ea typeface="+mn-ea"/>
                        </a:rPr>
                        <a:t>10845</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zh-TW" sz="2400" b="1" dirty="0" smtClean="0">
                          <a:effectLst/>
                          <a:latin typeface="+mn-ea"/>
                          <a:ea typeface="+mn-ea"/>
                        </a:rPr>
                        <a:t>11034</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87102">
                <a:tc>
                  <a:txBody>
                    <a:bodyPr/>
                    <a:lstStyle/>
                    <a:p>
                      <a:pPr algn="ctr">
                        <a:lnSpc>
                          <a:spcPct val="100000"/>
                        </a:lnSpc>
                        <a:spcAft>
                          <a:spcPts val="0"/>
                        </a:spcAft>
                      </a:pPr>
                      <a:r>
                        <a:rPr lang="zh-TW" altLang="en-US" sz="2400" b="1" dirty="0" smtClean="0">
                          <a:effectLst/>
                          <a:latin typeface="+mn-ea"/>
                          <a:ea typeface="+mn-ea"/>
                        </a:rPr>
                        <a:t>阿斯匹靈</a:t>
                      </a:r>
                      <a:endParaRPr lang="zh-TW" sz="2400" b="1" dirty="0">
                        <a:effectLst/>
                        <a:latin typeface="+mn-ea"/>
                        <a:ea typeface="+mn-ea"/>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zh-TW" sz="2400" b="1" dirty="0" smtClean="0">
                          <a:effectLst/>
                          <a:latin typeface="+mn-ea"/>
                          <a:ea typeface="+mn-ea"/>
                        </a:rPr>
                        <a:t>104</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zh-TW" sz="2400" b="1" dirty="0" smtClean="0">
                          <a:effectLst/>
                          <a:latin typeface="+mn-ea"/>
                          <a:ea typeface="+mn-ea"/>
                        </a:rPr>
                        <a:t>10933</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zh-TW" sz="2400" b="1" dirty="0" smtClean="0">
                          <a:effectLst/>
                          <a:latin typeface="+mn-ea"/>
                          <a:ea typeface="+mn-ea"/>
                        </a:rPr>
                        <a:t>11037</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文字方塊 7"/>
          <p:cNvSpPr txBox="1"/>
          <p:nvPr/>
        </p:nvSpPr>
        <p:spPr>
          <a:xfrm>
            <a:off x="3851920" y="5877272"/>
            <a:ext cx="4978896" cy="707886"/>
          </a:xfrm>
          <a:prstGeom prst="rect">
            <a:avLst/>
          </a:prstGeom>
          <a:noFill/>
        </p:spPr>
        <p:txBody>
          <a:bodyPr wrap="square" rtlCol="0">
            <a:spAutoFit/>
          </a:bodyPr>
          <a:lstStyle/>
          <a:p>
            <a:r>
              <a:rPr lang="zh-TW" altLang="en-US" sz="2000" b="1" dirty="0">
                <a:solidFill>
                  <a:srgbClr val="C00000"/>
                </a:solidFill>
                <a:latin typeface="+mn-ea"/>
                <a:cs typeface="Times New Roman" panose="02020603050405020304" pitchFamily="18" charset="0"/>
              </a:rPr>
              <a:t>服用安慰劑</a:t>
            </a:r>
            <a:r>
              <a:rPr lang="zh-TW" altLang="en-US" sz="2000" b="1" dirty="0">
                <a:solidFill>
                  <a:srgbClr val="C00000"/>
                </a:solidFill>
              </a:rPr>
              <a:t>得心肌梗塞的</a:t>
            </a:r>
            <a:r>
              <a:rPr lang="zh-TW" altLang="en-US" sz="2000" b="1" dirty="0" smtClean="0">
                <a:solidFill>
                  <a:srgbClr val="C00000"/>
                </a:solidFill>
              </a:rPr>
              <a:t>比例比服用阿斯匹靈得</a:t>
            </a:r>
            <a:r>
              <a:rPr lang="zh-TW" altLang="en-US" sz="2000" b="1" dirty="0">
                <a:solidFill>
                  <a:srgbClr val="C00000"/>
                </a:solidFill>
              </a:rPr>
              <a:t>心肌梗塞的</a:t>
            </a:r>
            <a:r>
              <a:rPr lang="zh-TW" altLang="en-US" sz="2000" b="1" dirty="0" smtClean="0">
                <a:solidFill>
                  <a:srgbClr val="C00000"/>
                </a:solidFill>
              </a:rPr>
              <a:t>比例高</a:t>
            </a:r>
            <a:r>
              <a:rPr lang="en-US" altLang="zh-TW" sz="2000" b="1" dirty="0" smtClean="0">
                <a:solidFill>
                  <a:srgbClr val="C00000"/>
                </a:solidFill>
              </a:rPr>
              <a:t>0.0077</a:t>
            </a:r>
            <a:endParaRPr lang="zh-TW" altLang="en-US" sz="2000" b="1" dirty="0">
              <a:solidFill>
                <a:srgbClr val="C00000"/>
              </a:solidFill>
            </a:endParaRPr>
          </a:p>
        </p:txBody>
      </p:sp>
    </p:spTree>
    <p:extLst>
      <p:ext uri="{BB962C8B-B14F-4D97-AF65-F5344CB8AC3E}">
        <p14:creationId xmlns:p14="http://schemas.microsoft.com/office/powerpoint/2010/main" val="167381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00B050"/>
                </a:solidFill>
              </a:rPr>
              <a:t>比較比例範例</a:t>
            </a:r>
            <a:endParaRPr lang="zh-TW" altLang="en-US" dirty="0"/>
          </a:p>
        </p:txBody>
      </p:sp>
      <p:sp>
        <p:nvSpPr>
          <p:cNvPr id="4" name="投影片編號版面配置區 3"/>
          <p:cNvSpPr>
            <a:spLocks noGrp="1"/>
          </p:cNvSpPr>
          <p:nvPr>
            <p:ph type="sldNum" sz="quarter" idx="12"/>
          </p:nvPr>
        </p:nvSpPr>
        <p:spPr/>
        <p:txBody>
          <a:bodyPr/>
          <a:lstStyle/>
          <a:p>
            <a:fld id="{FC0E694E-7E5C-4C16-BC06-A8A0688A6A11}" type="slidenum">
              <a:rPr lang="zh-TW" altLang="en-US" smtClean="0"/>
              <a:t>6</a:t>
            </a:fld>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lnSpcReduction="10000"/>
              </a:bodyPr>
              <a:lstStyle/>
              <a:p>
                <a14:m>
                  <m:oMath xmlns:m="http://schemas.openxmlformats.org/officeDocument/2006/math">
                    <m:sSub>
                      <m:sSubPr>
                        <m:ctrlPr>
                          <a:rPr lang="zh-TW" altLang="zh-TW" sz="2800" b="1" i="1" smtClean="0">
                            <a:latin typeface="Cambria Math" panose="02040503050406030204" pitchFamily="18" charset="0"/>
                          </a:rPr>
                        </m:ctrlPr>
                      </m:sSubPr>
                      <m:e>
                        <m:r>
                          <a:rPr lang="en-US" altLang="zh-TW" sz="2800" b="1" i="0">
                            <a:effectLst/>
                            <a:latin typeface="Cambria Math" panose="02040503050406030204" pitchFamily="18" charset="0"/>
                            <a:cs typeface="Times New Roman" panose="02020603050405020304" pitchFamily="18" charset="0"/>
                          </a:rPr>
                          <m:t>𝐩</m:t>
                        </m:r>
                      </m:e>
                      <m:sub>
                        <m:r>
                          <a:rPr lang="en-US" altLang="zh-TW" sz="2800" b="1" i="0">
                            <a:effectLst/>
                            <a:latin typeface="Cambria Math" panose="02040503050406030204" pitchFamily="18" charset="0"/>
                            <a:cs typeface="Times New Roman" panose="02020603050405020304" pitchFamily="18" charset="0"/>
                          </a:rPr>
                          <m:t>𝟏</m:t>
                        </m:r>
                      </m:sub>
                    </m:sSub>
                  </m:oMath>
                </a14:m>
                <a:r>
                  <a:rPr lang="en-US" altLang="zh-TW" sz="2800" b="1" dirty="0">
                    <a:effectLst/>
                    <a:latin typeface="+mn-ea"/>
                    <a:cs typeface="Times New Roman" panose="02020603050405020304" pitchFamily="18" charset="0"/>
                  </a:rPr>
                  <a:t>-</a:t>
                </a:r>
                <a14:m>
                  <m:oMath xmlns:m="http://schemas.openxmlformats.org/officeDocument/2006/math">
                    <m:sSub>
                      <m:sSubPr>
                        <m:ctrlPr>
                          <a:rPr lang="zh-TW" altLang="zh-TW" sz="2800" b="1" i="1">
                            <a:effectLst/>
                            <a:latin typeface="Cambria Math" panose="02040503050406030204" pitchFamily="18" charset="0"/>
                          </a:rPr>
                        </m:ctrlPr>
                      </m:sSubPr>
                      <m:e>
                        <m:r>
                          <a:rPr lang="en-US" altLang="zh-TW" sz="2800" b="1" i="0">
                            <a:effectLst/>
                            <a:latin typeface="Cambria Math" panose="02040503050406030204" pitchFamily="18" charset="0"/>
                            <a:cs typeface="Times New Roman" panose="02020603050405020304" pitchFamily="18" charset="0"/>
                          </a:rPr>
                          <m:t>𝐩</m:t>
                        </m:r>
                      </m:e>
                      <m:sub>
                        <m:r>
                          <a:rPr lang="en-US" altLang="zh-TW" sz="2800" b="1" i="0">
                            <a:effectLst/>
                            <a:latin typeface="Cambria Math" panose="02040503050406030204" pitchFamily="18" charset="0"/>
                            <a:cs typeface="Times New Roman" panose="02020603050405020304" pitchFamily="18" charset="0"/>
                          </a:rPr>
                          <m:t>𝟐</m:t>
                        </m:r>
                      </m:sub>
                    </m:sSub>
                  </m:oMath>
                </a14:m>
                <a:r>
                  <a:rPr lang="en-US" altLang="zh-TW" sz="2800" b="1" dirty="0">
                    <a:effectLst/>
                    <a:latin typeface="+mn-ea"/>
                    <a:cs typeface="Times New Roman" panose="02020603050405020304" pitchFamily="18" charset="0"/>
                  </a:rPr>
                  <a:t>=</a:t>
                </a:r>
                <a:r>
                  <a:rPr lang="en-US" altLang="zh-TW" sz="2800" b="1" dirty="0" smtClean="0">
                    <a:effectLst/>
                    <a:latin typeface="+mn-ea"/>
                    <a:cs typeface="Times New Roman" panose="02020603050405020304" pitchFamily="18" charset="0"/>
                  </a:rPr>
                  <a:t>0.0077</a:t>
                </a:r>
              </a:p>
              <a:p>
                <a:pPr algn="just">
                  <a:spcAft>
                    <a:spcPts val="0"/>
                  </a:spcAft>
                </a:pPr>
                <a14:m>
                  <m:oMath xmlns:m="http://schemas.openxmlformats.org/officeDocument/2006/math">
                    <m:acc>
                      <m:accPr>
                        <m:chr m:val="̂"/>
                        <m:ctrlPr>
                          <a:rPr lang="zh-TW" altLang="zh-TW" sz="2800" b="1" i="1" kern="100">
                            <a:latin typeface="Cambria Math" panose="02040503050406030204" pitchFamily="18" charset="0"/>
                            <a:cs typeface="Times New Roman" panose="02020603050405020304" pitchFamily="18" charset="0"/>
                          </a:rPr>
                        </m:ctrlPr>
                      </m:accPr>
                      <m:e>
                        <m:r>
                          <a:rPr lang="en-US" altLang="zh-TW" sz="2800" b="1" i="0" kern="100">
                            <a:effectLst/>
                            <a:latin typeface="Cambria Math" panose="02040503050406030204" pitchFamily="18" charset="0"/>
                            <a:cs typeface="Times New Roman" panose="02020603050405020304" pitchFamily="18" charset="0"/>
                          </a:rPr>
                          <m:t>𝛔</m:t>
                        </m:r>
                      </m:e>
                    </m:acc>
                  </m:oMath>
                </a14:m>
                <a:r>
                  <a:rPr lang="en-US" altLang="zh-TW" sz="2800" b="1" kern="100" dirty="0">
                    <a:effectLst/>
                    <a:latin typeface="+mn-ea"/>
                    <a:cs typeface="Times New Roman" panose="02020603050405020304" pitchFamily="18" charset="0"/>
                  </a:rPr>
                  <a:t>(</a:t>
                </a:r>
                <a14:m>
                  <m:oMath xmlns:m="http://schemas.openxmlformats.org/officeDocument/2006/math">
                    <m:sSub>
                      <m:sSubPr>
                        <m:ctrlPr>
                          <a:rPr lang="zh-TW" altLang="zh-TW" sz="2800" b="1" i="1" kern="100">
                            <a:effectLst/>
                            <a:latin typeface="Cambria Math" panose="02040503050406030204" pitchFamily="18" charset="0"/>
                            <a:cs typeface="Times New Roman" panose="02020603050405020304" pitchFamily="18" charset="0"/>
                          </a:rPr>
                        </m:ctrlPr>
                      </m:sSubPr>
                      <m:e>
                        <m:r>
                          <a:rPr lang="en-US" altLang="zh-TW" sz="2800" b="1" i="0" kern="100">
                            <a:effectLst/>
                            <a:latin typeface="Cambria Math" panose="02040503050406030204" pitchFamily="18" charset="0"/>
                            <a:cs typeface="Times New Roman" panose="02020603050405020304" pitchFamily="18" charset="0"/>
                          </a:rPr>
                          <m:t>𝐩</m:t>
                        </m:r>
                      </m:e>
                      <m:sub>
                        <m:r>
                          <a:rPr lang="en-US" altLang="zh-TW" sz="2800" b="1" i="0" kern="100">
                            <a:effectLst/>
                            <a:latin typeface="Cambria Math" panose="02040503050406030204" pitchFamily="18" charset="0"/>
                            <a:cs typeface="Times New Roman" panose="02020603050405020304" pitchFamily="18" charset="0"/>
                          </a:rPr>
                          <m:t>𝟏</m:t>
                        </m:r>
                      </m:sub>
                    </m:sSub>
                  </m:oMath>
                </a14:m>
                <a:r>
                  <a:rPr lang="en-US" altLang="zh-TW" sz="2800" b="1" kern="100" dirty="0">
                    <a:effectLst/>
                    <a:latin typeface="+mn-ea"/>
                    <a:cs typeface="Times New Roman" panose="02020603050405020304" pitchFamily="18" charset="0"/>
                  </a:rPr>
                  <a:t>-</a:t>
                </a:r>
                <a14:m>
                  <m:oMath xmlns:m="http://schemas.openxmlformats.org/officeDocument/2006/math">
                    <m:sSub>
                      <m:sSubPr>
                        <m:ctrlPr>
                          <a:rPr lang="zh-TW" altLang="zh-TW" sz="2800" b="1" i="1" kern="100">
                            <a:effectLst/>
                            <a:latin typeface="Cambria Math" panose="02040503050406030204" pitchFamily="18" charset="0"/>
                            <a:cs typeface="Times New Roman" panose="02020603050405020304" pitchFamily="18" charset="0"/>
                          </a:rPr>
                        </m:ctrlPr>
                      </m:sSubPr>
                      <m:e>
                        <m:r>
                          <a:rPr lang="en-US" altLang="zh-TW" sz="2800" b="1" i="0" kern="100">
                            <a:effectLst/>
                            <a:latin typeface="Cambria Math" panose="02040503050406030204" pitchFamily="18" charset="0"/>
                            <a:cs typeface="Times New Roman" panose="02020603050405020304" pitchFamily="18" charset="0"/>
                          </a:rPr>
                          <m:t>𝐩</m:t>
                        </m:r>
                      </m:e>
                      <m:sub>
                        <m:r>
                          <a:rPr lang="en-US" altLang="zh-TW" sz="2800" b="1" i="0" kern="100">
                            <a:effectLst/>
                            <a:latin typeface="Cambria Math" panose="02040503050406030204" pitchFamily="18" charset="0"/>
                            <a:cs typeface="Times New Roman" panose="02020603050405020304" pitchFamily="18" charset="0"/>
                          </a:rPr>
                          <m:t>𝟐</m:t>
                        </m:r>
                      </m:sub>
                    </m:sSub>
                  </m:oMath>
                </a14:m>
                <a:r>
                  <a:rPr lang="en-US" altLang="zh-TW" sz="2800" b="1" kern="100" dirty="0">
                    <a:effectLst/>
                    <a:latin typeface="+mn-ea"/>
                    <a:cs typeface="Times New Roman" panose="02020603050405020304" pitchFamily="18" charset="0"/>
                  </a:rPr>
                  <a:t>)=</a:t>
                </a:r>
                <a14:m>
                  <m:oMath xmlns:m="http://schemas.openxmlformats.org/officeDocument/2006/math">
                    <m:rad>
                      <m:radPr>
                        <m:degHide m:val="on"/>
                        <m:ctrlPr>
                          <a:rPr lang="zh-TW" altLang="zh-TW" sz="2800" b="1" i="1" kern="100">
                            <a:effectLst/>
                            <a:latin typeface="Cambria Math" panose="02040503050406030204" pitchFamily="18" charset="0"/>
                            <a:cs typeface="Times New Roman" panose="02020603050405020304" pitchFamily="18" charset="0"/>
                          </a:rPr>
                        </m:ctrlPr>
                      </m:radPr>
                      <m:deg/>
                      <m:e>
                        <m:f>
                          <m:fPr>
                            <m:ctrlPr>
                              <a:rPr lang="zh-TW" altLang="zh-TW" sz="2800" b="1" i="1" kern="100">
                                <a:effectLst/>
                                <a:latin typeface="Cambria Math" panose="02040503050406030204" pitchFamily="18" charset="0"/>
                                <a:cs typeface="Times New Roman" panose="02020603050405020304" pitchFamily="18" charset="0"/>
                              </a:rPr>
                            </m:ctrlPr>
                          </m:fPr>
                          <m:num>
                            <m:r>
                              <a:rPr lang="en-US" altLang="zh-TW" sz="2800" b="1" i="0" kern="100">
                                <a:effectLst/>
                                <a:latin typeface="Cambria Math" panose="02040503050406030204" pitchFamily="18" charset="0"/>
                                <a:cs typeface="Times New Roman" panose="02020603050405020304" pitchFamily="18" charset="0"/>
                              </a:rPr>
                              <m:t>𝟎</m:t>
                            </m:r>
                            <m:r>
                              <a:rPr lang="en-US" altLang="zh-TW" sz="2800" b="1" i="0" kern="100">
                                <a:effectLst/>
                                <a:latin typeface="Cambria Math" panose="02040503050406030204" pitchFamily="18" charset="0"/>
                                <a:cs typeface="Times New Roman" panose="02020603050405020304" pitchFamily="18" charset="0"/>
                              </a:rPr>
                              <m:t>.</m:t>
                            </m:r>
                            <m:r>
                              <a:rPr lang="en-US" altLang="zh-TW" sz="2800" b="1" i="0" kern="100">
                                <a:effectLst/>
                                <a:latin typeface="Cambria Math" panose="02040503050406030204" pitchFamily="18" charset="0"/>
                                <a:cs typeface="Times New Roman" panose="02020603050405020304" pitchFamily="18" charset="0"/>
                              </a:rPr>
                              <m:t>𝟎𝟏𝟕𝟏</m:t>
                            </m:r>
                            <m:r>
                              <a:rPr lang="en-US" altLang="zh-TW" sz="2800" b="1" i="0" kern="100">
                                <a:effectLst/>
                                <a:latin typeface="Cambria Math" panose="02040503050406030204" pitchFamily="18" charset="0"/>
                                <a:cs typeface="Times New Roman" panose="02020603050405020304" pitchFamily="18" charset="0"/>
                              </a:rPr>
                              <m:t>(</m:t>
                            </m:r>
                            <m:r>
                              <a:rPr lang="en-US" altLang="zh-TW" sz="2800" b="1" i="0" kern="100">
                                <a:effectLst/>
                                <a:latin typeface="Cambria Math" panose="02040503050406030204" pitchFamily="18" charset="0"/>
                                <a:cs typeface="Times New Roman" panose="02020603050405020304" pitchFamily="18" charset="0"/>
                              </a:rPr>
                              <m:t>𝟎</m:t>
                            </m:r>
                            <m:r>
                              <a:rPr lang="en-US" altLang="zh-TW" sz="2800" b="1" i="0" kern="100">
                                <a:effectLst/>
                                <a:latin typeface="Cambria Math" panose="02040503050406030204" pitchFamily="18" charset="0"/>
                                <a:cs typeface="Times New Roman" panose="02020603050405020304" pitchFamily="18" charset="0"/>
                              </a:rPr>
                              <m:t>.</m:t>
                            </m:r>
                            <m:r>
                              <a:rPr lang="en-US" altLang="zh-TW" sz="2800" b="1" i="0" kern="100">
                                <a:effectLst/>
                                <a:latin typeface="Cambria Math" panose="02040503050406030204" pitchFamily="18" charset="0"/>
                                <a:cs typeface="Times New Roman" panose="02020603050405020304" pitchFamily="18" charset="0"/>
                              </a:rPr>
                              <m:t>𝟗𝟖𝟐𝟗</m:t>
                            </m:r>
                            <m:r>
                              <a:rPr lang="en-US" altLang="zh-TW" sz="2800" b="1" i="0" kern="100" smtClean="0">
                                <a:effectLst/>
                                <a:latin typeface="Cambria Math" panose="02040503050406030204" pitchFamily="18" charset="0"/>
                                <a:cs typeface="Times New Roman" panose="02020603050405020304" pitchFamily="18" charset="0"/>
                              </a:rPr>
                              <m:t>)</m:t>
                            </m:r>
                          </m:num>
                          <m:den>
                            <m:r>
                              <a:rPr lang="en-US" altLang="zh-TW" sz="2800" b="1" i="0" kern="100">
                                <a:effectLst/>
                                <a:latin typeface="Cambria Math" panose="02040503050406030204" pitchFamily="18" charset="0"/>
                                <a:cs typeface="Times New Roman" panose="02020603050405020304" pitchFamily="18" charset="0"/>
                              </a:rPr>
                              <m:t>𝟏𝟏𝟎𝟑𝟒</m:t>
                            </m:r>
                          </m:den>
                        </m:f>
                        <m:r>
                          <a:rPr lang="en-US" altLang="zh-TW" sz="2800" b="1" i="0" kern="100">
                            <a:effectLst/>
                            <a:latin typeface="Cambria Math" panose="02040503050406030204" pitchFamily="18" charset="0"/>
                            <a:cs typeface="Times New Roman" panose="02020603050405020304" pitchFamily="18" charset="0"/>
                          </a:rPr>
                          <m:t>+</m:t>
                        </m:r>
                        <m:f>
                          <m:fPr>
                            <m:ctrlPr>
                              <a:rPr lang="zh-TW" altLang="zh-TW" sz="2800" b="1" i="1" kern="100">
                                <a:effectLst/>
                                <a:latin typeface="Cambria Math" panose="02040503050406030204" pitchFamily="18" charset="0"/>
                                <a:cs typeface="Times New Roman" panose="02020603050405020304" pitchFamily="18" charset="0"/>
                              </a:rPr>
                            </m:ctrlPr>
                          </m:fPr>
                          <m:num>
                            <m:r>
                              <a:rPr lang="en-US" altLang="zh-TW" sz="2800" b="1" i="0" kern="100">
                                <a:effectLst/>
                                <a:latin typeface="Cambria Math" panose="02040503050406030204" pitchFamily="18" charset="0"/>
                                <a:cs typeface="Times New Roman" panose="02020603050405020304" pitchFamily="18" charset="0"/>
                              </a:rPr>
                              <m:t>𝟎</m:t>
                            </m:r>
                            <m:r>
                              <a:rPr lang="en-US" altLang="zh-TW" sz="2800" b="1" i="0" kern="100">
                                <a:effectLst/>
                                <a:latin typeface="Cambria Math" panose="02040503050406030204" pitchFamily="18" charset="0"/>
                                <a:cs typeface="Times New Roman" panose="02020603050405020304" pitchFamily="18" charset="0"/>
                              </a:rPr>
                              <m:t>.</m:t>
                            </m:r>
                            <m:r>
                              <a:rPr lang="en-US" altLang="zh-TW" sz="2800" b="1" i="0" kern="100">
                                <a:effectLst/>
                                <a:latin typeface="Cambria Math" panose="02040503050406030204" pitchFamily="18" charset="0"/>
                                <a:cs typeface="Times New Roman" panose="02020603050405020304" pitchFamily="18" charset="0"/>
                              </a:rPr>
                              <m:t>𝟎𝟎𝟗𝟒</m:t>
                            </m:r>
                            <m:r>
                              <a:rPr lang="en-US" altLang="zh-TW" sz="2800" b="1" i="0" kern="100">
                                <a:effectLst/>
                                <a:latin typeface="Cambria Math" panose="02040503050406030204" pitchFamily="18" charset="0"/>
                                <a:cs typeface="Times New Roman" panose="02020603050405020304" pitchFamily="18" charset="0"/>
                              </a:rPr>
                              <m:t>(</m:t>
                            </m:r>
                            <m:r>
                              <a:rPr lang="en-US" altLang="zh-TW" sz="2800" b="1" i="0" kern="100">
                                <a:effectLst/>
                                <a:latin typeface="Cambria Math" panose="02040503050406030204" pitchFamily="18" charset="0"/>
                                <a:cs typeface="Times New Roman" panose="02020603050405020304" pitchFamily="18" charset="0"/>
                              </a:rPr>
                              <m:t>𝟎</m:t>
                            </m:r>
                            <m:r>
                              <a:rPr lang="en-US" altLang="zh-TW" sz="2800" b="1" i="0" kern="100">
                                <a:effectLst/>
                                <a:latin typeface="Cambria Math" panose="02040503050406030204" pitchFamily="18" charset="0"/>
                                <a:cs typeface="Times New Roman" panose="02020603050405020304" pitchFamily="18" charset="0"/>
                              </a:rPr>
                              <m:t>.</m:t>
                            </m:r>
                            <m:r>
                              <a:rPr lang="en-US" altLang="zh-TW" sz="2800" b="1" i="0" kern="100">
                                <a:effectLst/>
                                <a:latin typeface="Cambria Math" panose="02040503050406030204" pitchFamily="18" charset="0"/>
                                <a:cs typeface="Times New Roman" panose="02020603050405020304" pitchFamily="18" charset="0"/>
                              </a:rPr>
                              <m:t>𝟗𝟗𝟎𝟔</m:t>
                            </m:r>
                            <m:r>
                              <a:rPr lang="en-US" altLang="zh-TW" sz="2800" b="1" i="0" kern="100">
                                <a:effectLst/>
                                <a:latin typeface="Cambria Math" panose="02040503050406030204" pitchFamily="18" charset="0"/>
                                <a:cs typeface="Times New Roman" panose="02020603050405020304" pitchFamily="18" charset="0"/>
                              </a:rPr>
                              <m:t>)</m:t>
                            </m:r>
                          </m:num>
                          <m:den>
                            <m:r>
                              <a:rPr lang="en-US" altLang="zh-TW" sz="2800" b="1" i="0" kern="100">
                                <a:effectLst/>
                                <a:latin typeface="Cambria Math" panose="02040503050406030204" pitchFamily="18" charset="0"/>
                                <a:cs typeface="Times New Roman" panose="02020603050405020304" pitchFamily="18" charset="0"/>
                              </a:rPr>
                              <m:t>𝟏𝟏𝟎𝟑𝟕</m:t>
                            </m:r>
                          </m:den>
                        </m:f>
                      </m:e>
                    </m:rad>
                  </m:oMath>
                </a14:m>
                <a:r>
                  <a:rPr lang="en-US" altLang="zh-TW" sz="2800" b="1" kern="100" dirty="0">
                    <a:effectLst/>
                    <a:latin typeface="+mn-ea"/>
                    <a:cs typeface="Times New Roman" panose="02020603050405020304" pitchFamily="18" charset="0"/>
                  </a:rPr>
                  <a:t>=0.0015</a:t>
                </a:r>
                <a:endParaRPr lang="zh-TW" altLang="zh-TW" sz="2800" b="1" kern="100" dirty="0">
                  <a:effectLst/>
                  <a:latin typeface="+mn-ea"/>
                  <a:cs typeface="Times New Roman" panose="02020603050405020304" pitchFamily="18" charset="0"/>
                </a:endParaRPr>
              </a:p>
              <a:p>
                <a14:m>
                  <m:oMath xmlns:m="http://schemas.openxmlformats.org/officeDocument/2006/math">
                    <m:sSub>
                      <m:sSubPr>
                        <m:ctrlPr>
                          <a:rPr lang="zh-TW" altLang="zh-TW" sz="2800" b="1" i="1" kern="100" smtClean="0">
                            <a:solidFill>
                              <a:srgbClr val="C00000"/>
                            </a:solidFill>
                            <a:effectLst/>
                            <a:latin typeface="Cambria Math" panose="02040503050406030204" pitchFamily="18" charset="0"/>
                            <a:cs typeface="Times New Roman" panose="02020603050405020304" pitchFamily="18" charset="0"/>
                          </a:rPr>
                        </m:ctrlPr>
                      </m:sSubPr>
                      <m:e>
                        <m:r>
                          <a:rPr lang="en-US" altLang="zh-TW" sz="2800" b="1" i="0" kern="100">
                            <a:solidFill>
                              <a:srgbClr val="C00000"/>
                            </a:solidFill>
                            <a:effectLst/>
                            <a:latin typeface="Cambria Math" panose="02040503050406030204" pitchFamily="18" charset="0"/>
                            <a:cs typeface="Times New Roman" panose="02020603050405020304" pitchFamily="18" charset="0"/>
                          </a:rPr>
                          <m:t>𝛑</m:t>
                        </m:r>
                      </m:e>
                      <m:sub>
                        <m:r>
                          <a:rPr lang="en-US" altLang="zh-TW" sz="2800" b="1" i="0" kern="100">
                            <a:solidFill>
                              <a:srgbClr val="C00000"/>
                            </a:solidFill>
                            <a:effectLst/>
                            <a:latin typeface="Cambria Math" panose="02040503050406030204" pitchFamily="18" charset="0"/>
                            <a:cs typeface="Times New Roman" panose="02020603050405020304" pitchFamily="18" charset="0"/>
                          </a:rPr>
                          <m:t>𝟏</m:t>
                        </m:r>
                      </m:sub>
                    </m:sSub>
                  </m:oMath>
                </a14:m>
                <a:r>
                  <a:rPr lang="en-US" altLang="zh-TW" sz="2800" b="1" kern="100" dirty="0">
                    <a:solidFill>
                      <a:srgbClr val="C00000"/>
                    </a:solidFill>
                    <a:effectLst/>
                    <a:latin typeface="+mn-ea"/>
                    <a:cs typeface="Times New Roman" panose="02020603050405020304" pitchFamily="18" charset="0"/>
                  </a:rPr>
                  <a:t>-</a:t>
                </a:r>
                <a14:m>
                  <m:oMath xmlns:m="http://schemas.openxmlformats.org/officeDocument/2006/math">
                    <m:sSub>
                      <m:sSubPr>
                        <m:ctrlPr>
                          <a:rPr lang="zh-TW" altLang="zh-TW" sz="2800" b="1" i="1" kern="100">
                            <a:solidFill>
                              <a:srgbClr val="C00000"/>
                            </a:solidFill>
                            <a:effectLst/>
                            <a:latin typeface="Cambria Math" panose="02040503050406030204" pitchFamily="18" charset="0"/>
                            <a:cs typeface="Times New Roman" panose="02020603050405020304" pitchFamily="18" charset="0"/>
                          </a:rPr>
                        </m:ctrlPr>
                      </m:sSubPr>
                      <m:e>
                        <m:r>
                          <a:rPr lang="en-US" altLang="zh-TW" sz="2800" b="1" i="0" kern="100">
                            <a:solidFill>
                              <a:srgbClr val="C00000"/>
                            </a:solidFill>
                            <a:effectLst/>
                            <a:latin typeface="Cambria Math" panose="02040503050406030204" pitchFamily="18" charset="0"/>
                            <a:cs typeface="Times New Roman" panose="02020603050405020304" pitchFamily="18" charset="0"/>
                          </a:rPr>
                          <m:t>𝛑</m:t>
                        </m:r>
                      </m:e>
                      <m:sub>
                        <m:r>
                          <a:rPr lang="en-US" altLang="zh-TW" sz="2800" b="1" i="0" kern="100">
                            <a:solidFill>
                              <a:srgbClr val="C00000"/>
                            </a:solidFill>
                            <a:effectLst/>
                            <a:latin typeface="Cambria Math" panose="02040503050406030204" pitchFamily="18" charset="0"/>
                            <a:cs typeface="Times New Roman" panose="02020603050405020304" pitchFamily="18" charset="0"/>
                          </a:rPr>
                          <m:t>𝟐</m:t>
                        </m:r>
                      </m:sub>
                    </m:sSub>
                  </m:oMath>
                </a14:m>
                <a:r>
                  <a:rPr lang="zh-TW" altLang="en-US" sz="2800" b="1" dirty="0" smtClean="0">
                    <a:solidFill>
                      <a:srgbClr val="C00000"/>
                    </a:solidFill>
                    <a:latin typeface="+mn-ea"/>
                    <a:cs typeface="Times New Roman" panose="02020603050405020304" pitchFamily="18" charset="0"/>
                  </a:rPr>
                  <a:t>的</a:t>
                </a:r>
                <a:r>
                  <a:rPr lang="en-US" altLang="zh-TW" sz="2800" b="1" kern="100" dirty="0">
                    <a:solidFill>
                      <a:srgbClr val="C00000"/>
                    </a:solidFill>
                    <a:latin typeface="+mn-ea"/>
                    <a:cs typeface="Times New Roman" panose="02020603050405020304" pitchFamily="18" charset="0"/>
                  </a:rPr>
                  <a:t>95</a:t>
                </a:r>
                <a:r>
                  <a:rPr lang="en-US" altLang="zh-TW" sz="2800" b="1" kern="100" dirty="0" smtClean="0">
                    <a:solidFill>
                      <a:srgbClr val="C00000"/>
                    </a:solidFill>
                    <a:latin typeface="+mn-ea"/>
                    <a:cs typeface="Times New Roman" panose="02020603050405020304" pitchFamily="18" charset="0"/>
                  </a:rPr>
                  <a:t>%</a:t>
                </a:r>
                <a:r>
                  <a:rPr lang="zh-TW" altLang="en-US" sz="2800" b="1" kern="100" dirty="0" smtClean="0">
                    <a:solidFill>
                      <a:srgbClr val="C00000"/>
                    </a:solidFill>
                    <a:latin typeface="+mn-ea"/>
                    <a:cs typeface="Times New Roman" panose="02020603050405020304" pitchFamily="18" charset="0"/>
                  </a:rPr>
                  <a:t>的</a:t>
                </a:r>
                <a:r>
                  <a:rPr lang="zh-TW" altLang="en-US" sz="2800" b="1" dirty="0" smtClean="0">
                    <a:solidFill>
                      <a:srgbClr val="C00000"/>
                    </a:solidFill>
                    <a:latin typeface="+mn-ea"/>
                    <a:cs typeface="Times New Roman" panose="02020603050405020304" pitchFamily="18" charset="0"/>
                  </a:rPr>
                  <a:t>信賴區間</a:t>
                </a:r>
                <a:r>
                  <a:rPr lang="en-US" altLang="zh-TW" sz="2800" b="1" dirty="0" smtClean="0">
                    <a:latin typeface="+mn-ea"/>
                    <a:cs typeface="Times New Roman" panose="02020603050405020304" pitchFamily="18" charset="0"/>
                  </a:rPr>
                  <a:t>(C.I.)</a:t>
                </a:r>
                <a:r>
                  <a:rPr lang="zh-TW" altLang="en-US" sz="2800" b="1" dirty="0" smtClean="0">
                    <a:latin typeface="+mn-ea"/>
                    <a:cs typeface="Times New Roman" panose="02020603050405020304" pitchFamily="18" charset="0"/>
                  </a:rPr>
                  <a:t>為</a:t>
                </a:r>
                <a:endParaRPr lang="en-US" altLang="zh-TW" sz="2800" b="1" dirty="0">
                  <a:latin typeface="+mn-ea"/>
                  <a:cs typeface="Times New Roman" panose="02020603050405020304" pitchFamily="18" charset="0"/>
                </a:endParaRPr>
              </a:p>
              <a:p>
                <a:pPr marL="0" indent="0" algn="just">
                  <a:spcAft>
                    <a:spcPts val="0"/>
                  </a:spcAft>
                  <a:buNone/>
                </a:pPr>
                <a:r>
                  <a:rPr lang="en-US" altLang="zh-TW" sz="2800" b="1" kern="100" dirty="0" smtClean="0">
                    <a:latin typeface="+mn-ea"/>
                    <a:cs typeface="Times New Roman" panose="02020603050405020304" pitchFamily="18" charset="0"/>
                  </a:rPr>
                  <a:t>  </a:t>
                </a:r>
                <a:r>
                  <a:rPr lang="en-US" altLang="zh-TW" sz="2800" b="1" kern="100" dirty="0" smtClean="0">
                    <a:effectLst/>
                    <a:latin typeface="+mn-ea"/>
                    <a:cs typeface="Times New Roman" panose="02020603050405020304" pitchFamily="18" charset="0"/>
                  </a:rPr>
                  <a:t>0.007</a:t>
                </a:r>
                <a14:m>
                  <m:oMath xmlns:m="http://schemas.openxmlformats.org/officeDocument/2006/math">
                    <m:r>
                      <a:rPr lang="en-US" altLang="zh-TW" sz="2800" b="1" i="0" kern="100">
                        <a:effectLst/>
                        <a:latin typeface="Cambria Math" panose="02040503050406030204" pitchFamily="18" charset="0"/>
                        <a:cs typeface="Times New Roman" panose="02020603050405020304" pitchFamily="18" charset="0"/>
                      </a:rPr>
                      <m:t>±</m:t>
                    </m:r>
                  </m:oMath>
                </a14:m>
                <a:r>
                  <a:rPr lang="en-US" altLang="zh-TW" sz="2800" b="1" kern="100" dirty="0">
                    <a:effectLst/>
                    <a:latin typeface="+mn-ea"/>
                    <a:cs typeface="Times New Roman" panose="02020603050405020304" pitchFamily="18" charset="0"/>
                  </a:rPr>
                  <a:t> </a:t>
                </a:r>
                <a14:m>
                  <m:oMath xmlns:m="http://schemas.openxmlformats.org/officeDocument/2006/math">
                    <m:sSub>
                      <m:sSubPr>
                        <m:ctrlPr>
                          <a:rPr lang="en-US" altLang="zh-TW" sz="2800" b="1" i="1" kern="100" dirty="0" smtClean="0">
                            <a:effectLst/>
                            <a:latin typeface="Cambria Math" panose="02040503050406030204" pitchFamily="18" charset="0"/>
                            <a:cs typeface="Times New Roman" panose="02020603050405020304" pitchFamily="18" charset="0"/>
                          </a:rPr>
                        </m:ctrlPr>
                      </m:sSubPr>
                      <m:e>
                        <m:r>
                          <a:rPr lang="en-US" altLang="zh-TW" sz="2800" b="1" i="0" kern="100" dirty="0" smtClean="0">
                            <a:effectLst/>
                            <a:latin typeface="Cambria Math" panose="02040503050406030204" pitchFamily="18" charset="0"/>
                            <a:cs typeface="Times New Roman" panose="02020603050405020304" pitchFamily="18" charset="0"/>
                          </a:rPr>
                          <m:t>𝐳</m:t>
                        </m:r>
                      </m:e>
                      <m:sub>
                        <m:r>
                          <a:rPr lang="en-US" altLang="zh-TW" sz="2800" b="1" i="0" kern="100" dirty="0" smtClean="0">
                            <a:effectLst/>
                            <a:latin typeface="Cambria Math" panose="02040503050406030204" pitchFamily="18" charset="0"/>
                            <a:cs typeface="Times New Roman" panose="02020603050405020304" pitchFamily="18" charset="0"/>
                          </a:rPr>
                          <m:t>𝟎</m:t>
                        </m:r>
                        <m:r>
                          <a:rPr lang="en-US" altLang="zh-TW" sz="2800" b="1" i="0" kern="100" dirty="0" smtClean="0">
                            <a:effectLst/>
                            <a:latin typeface="Cambria Math" panose="02040503050406030204" pitchFamily="18" charset="0"/>
                            <a:cs typeface="Times New Roman" panose="02020603050405020304" pitchFamily="18" charset="0"/>
                          </a:rPr>
                          <m:t>.</m:t>
                        </m:r>
                        <m:r>
                          <a:rPr lang="en-US" altLang="zh-TW" sz="2800" b="1" i="0" kern="100" dirty="0" smtClean="0">
                            <a:effectLst/>
                            <a:latin typeface="Cambria Math" panose="02040503050406030204" pitchFamily="18" charset="0"/>
                            <a:cs typeface="Times New Roman" panose="02020603050405020304" pitchFamily="18" charset="0"/>
                          </a:rPr>
                          <m:t>𝟎𝟐𝟓</m:t>
                        </m:r>
                      </m:sub>
                    </m:sSub>
                  </m:oMath>
                </a14:m>
                <a:r>
                  <a:rPr lang="en-US" altLang="zh-TW" sz="2800" b="1" kern="100" dirty="0" smtClean="0">
                    <a:effectLst/>
                    <a:latin typeface="+mn-ea"/>
                    <a:cs typeface="Times New Roman" panose="02020603050405020304" pitchFamily="18" charset="0"/>
                  </a:rPr>
                  <a:t>(</a:t>
                </a:r>
                <a:r>
                  <a:rPr lang="en-US" altLang="zh-TW" sz="2800" b="1" kern="100" dirty="0">
                    <a:effectLst/>
                    <a:latin typeface="+mn-ea"/>
                    <a:cs typeface="Times New Roman" panose="02020603050405020304" pitchFamily="18" charset="0"/>
                  </a:rPr>
                  <a:t>0.0015</a:t>
                </a:r>
                <a:r>
                  <a:rPr lang="en-US" altLang="zh-TW" sz="2800" b="1" kern="100" dirty="0" smtClean="0">
                    <a:effectLst/>
                    <a:latin typeface="+mn-ea"/>
                    <a:cs typeface="Times New Roman" panose="02020603050405020304" pitchFamily="18" charset="0"/>
                  </a:rPr>
                  <a:t>)=</a:t>
                </a:r>
                <a:r>
                  <a:rPr lang="en-US" altLang="zh-TW" sz="2800" b="1" kern="100" dirty="0">
                    <a:latin typeface="+mn-ea"/>
                    <a:cs typeface="Times New Roman" panose="02020603050405020304" pitchFamily="18" charset="0"/>
                  </a:rPr>
                  <a:t> 0.0077</a:t>
                </a:r>
                <a14:m>
                  <m:oMath xmlns:m="http://schemas.openxmlformats.org/officeDocument/2006/math">
                    <m:r>
                      <a:rPr lang="en-US" altLang="zh-TW" sz="2800" b="1" i="0" kern="100">
                        <a:latin typeface="Cambria Math" panose="02040503050406030204" pitchFamily="18" charset="0"/>
                        <a:cs typeface="Times New Roman" panose="02020603050405020304" pitchFamily="18" charset="0"/>
                      </a:rPr>
                      <m:t>±</m:t>
                    </m:r>
                  </m:oMath>
                </a14:m>
                <a:r>
                  <a:rPr lang="en-US" altLang="zh-TW" sz="2800" b="1" kern="100" dirty="0">
                    <a:latin typeface="+mn-ea"/>
                    <a:cs typeface="Times New Roman" panose="02020603050405020304" pitchFamily="18" charset="0"/>
                  </a:rPr>
                  <a:t> </a:t>
                </a:r>
                <a:r>
                  <a:rPr lang="en-US" altLang="zh-TW" sz="2800" b="1" kern="100" dirty="0" smtClean="0">
                    <a:latin typeface="+mn-ea"/>
                    <a:cs typeface="Times New Roman" panose="02020603050405020304" pitchFamily="18" charset="0"/>
                  </a:rPr>
                  <a:t>1.96</a:t>
                </a:r>
                <a14:m>
                  <m:oMath xmlns:m="http://schemas.openxmlformats.org/officeDocument/2006/math">
                    <m:r>
                      <a:rPr lang="en-US" altLang="zh-TW" sz="2800" b="1" i="0" kern="100" dirty="0" smtClean="0">
                        <a:latin typeface="Cambria Math" panose="02040503050406030204" pitchFamily="18" charset="0"/>
                        <a:cs typeface="Times New Roman" panose="02020603050405020304" pitchFamily="18" charset="0"/>
                      </a:rPr>
                      <m:t>×</m:t>
                    </m:r>
                  </m:oMath>
                </a14:m>
                <a:r>
                  <a:rPr lang="en-US" altLang="zh-TW" sz="2800" b="1" kern="100" dirty="0" smtClean="0">
                    <a:latin typeface="+mn-ea"/>
                    <a:cs typeface="Times New Roman" panose="02020603050405020304" pitchFamily="18" charset="0"/>
                  </a:rPr>
                  <a:t>(0.0015)</a:t>
                </a:r>
                <a:endParaRPr lang="zh-TW" altLang="zh-TW" sz="2800" b="1" kern="100" dirty="0">
                  <a:effectLst/>
                  <a:latin typeface="+mn-ea"/>
                  <a:cs typeface="Times New Roman" panose="02020603050405020304" pitchFamily="18" charset="0"/>
                </a:endParaRPr>
              </a:p>
              <a:p>
                <a:pPr marL="0" indent="0" algn="just">
                  <a:spcAft>
                    <a:spcPts val="0"/>
                  </a:spcAft>
                  <a:buNone/>
                </a:pPr>
                <a:r>
                  <a:rPr lang="en-US" altLang="zh-TW" sz="2800" b="1" kern="100" dirty="0" smtClean="0">
                    <a:latin typeface="+mn-ea"/>
                    <a:cs typeface="Times New Roman" panose="02020603050405020304" pitchFamily="18" charset="0"/>
                  </a:rPr>
                  <a:t>  </a:t>
                </a:r>
                <a:r>
                  <a:rPr lang="en-US" altLang="zh-TW" sz="2800" b="1" kern="100" dirty="0" smtClean="0">
                    <a:effectLst/>
                    <a:latin typeface="+mn-ea"/>
                    <a:cs typeface="Times New Roman" panose="02020603050405020304" pitchFamily="18" charset="0"/>
                  </a:rPr>
                  <a:t>[</a:t>
                </a:r>
                <a:r>
                  <a:rPr lang="en-US" altLang="zh-TW" sz="2800" b="1" kern="100" dirty="0">
                    <a:solidFill>
                      <a:srgbClr val="C00000"/>
                    </a:solidFill>
                    <a:effectLst/>
                    <a:latin typeface="+mn-ea"/>
                    <a:cs typeface="Times New Roman" panose="02020603050405020304" pitchFamily="18" charset="0"/>
                  </a:rPr>
                  <a:t>0.005</a:t>
                </a:r>
                <a:r>
                  <a:rPr lang="en-US" altLang="zh-TW" sz="2800" b="1" kern="100" dirty="0" smtClean="0">
                    <a:effectLst/>
                    <a:latin typeface="+mn-ea"/>
                    <a:cs typeface="Times New Roman" panose="02020603050405020304" pitchFamily="18" charset="0"/>
                  </a:rPr>
                  <a:t>, </a:t>
                </a:r>
                <a:r>
                  <a:rPr lang="en-US" altLang="zh-TW" sz="2800" b="1" kern="100" dirty="0" smtClean="0">
                    <a:solidFill>
                      <a:srgbClr val="C00000"/>
                    </a:solidFill>
                    <a:effectLst/>
                    <a:latin typeface="+mn-ea"/>
                    <a:cs typeface="Times New Roman" panose="02020603050405020304" pitchFamily="18" charset="0"/>
                  </a:rPr>
                  <a:t>0.011</a:t>
                </a:r>
                <a:r>
                  <a:rPr lang="en-US" altLang="zh-TW" sz="2800" b="1" kern="100" dirty="0">
                    <a:effectLst/>
                    <a:latin typeface="+mn-ea"/>
                    <a:cs typeface="Times New Roman" panose="02020603050405020304" pitchFamily="18" charset="0"/>
                  </a:rPr>
                  <a:t>]</a:t>
                </a:r>
                <a:endParaRPr lang="zh-TW" altLang="zh-TW" sz="2800" b="1" kern="100" dirty="0" smtClean="0">
                  <a:effectLst/>
                  <a:latin typeface="+mn-ea"/>
                  <a:cs typeface="Times New Roman" panose="02020603050405020304" pitchFamily="18" charset="0"/>
                </a:endParaRPr>
              </a:p>
              <a:p>
                <a:r>
                  <a:rPr lang="zh-TW" altLang="en-US" sz="2800" b="1" dirty="0" smtClean="0">
                    <a:latin typeface="+mn-ea"/>
                  </a:rPr>
                  <a:t>有</a:t>
                </a:r>
                <a:r>
                  <a:rPr lang="en-US" altLang="zh-TW" sz="2800" b="1" dirty="0" smtClean="0">
                    <a:latin typeface="+mn-ea"/>
                  </a:rPr>
                  <a:t>95%</a:t>
                </a:r>
                <a:r>
                  <a:rPr lang="zh-TW" altLang="en-US" sz="2800" b="1" dirty="0" smtClean="0">
                    <a:latin typeface="+mn-ea"/>
                  </a:rPr>
                  <a:t>的信心，服用</a:t>
                </a:r>
                <a:r>
                  <a:rPr lang="zh-TW" altLang="en-US" sz="2800" b="1" dirty="0">
                    <a:latin typeface="+mn-ea"/>
                  </a:rPr>
                  <a:t>安慰劑得心肌梗塞的比例比</a:t>
                </a:r>
                <a:r>
                  <a:rPr lang="zh-TW" altLang="en-US" sz="2800" b="1" dirty="0" smtClean="0">
                    <a:latin typeface="+mn-ea"/>
                  </a:rPr>
                  <a:t>服用</a:t>
                </a:r>
                <a:r>
                  <a:rPr lang="en-US" altLang="zh-TW" sz="2800" b="1" dirty="0">
                    <a:latin typeface="+mn-ea"/>
                  </a:rPr>
                  <a:t>Aspirin</a:t>
                </a:r>
                <a:r>
                  <a:rPr lang="zh-TW" altLang="en-US" sz="2800" b="1" dirty="0" smtClean="0">
                    <a:latin typeface="+mn-ea"/>
                  </a:rPr>
                  <a:t>得</a:t>
                </a:r>
                <a:r>
                  <a:rPr lang="zh-TW" altLang="en-US" sz="2800" b="1" dirty="0">
                    <a:latin typeface="+mn-ea"/>
                  </a:rPr>
                  <a:t>心肌梗塞的比例高</a:t>
                </a:r>
                <a:r>
                  <a:rPr lang="en-US" altLang="zh-TW" sz="2800" b="1" dirty="0" smtClean="0">
                    <a:latin typeface="+mn-ea"/>
                  </a:rPr>
                  <a:t>0.005</a:t>
                </a:r>
                <a:r>
                  <a:rPr lang="zh-TW" altLang="en-US" sz="2800" b="1" dirty="0" smtClean="0">
                    <a:latin typeface="+mn-ea"/>
                  </a:rPr>
                  <a:t>到</a:t>
                </a:r>
                <a:r>
                  <a:rPr lang="en-US" altLang="zh-TW" sz="2800" b="1" dirty="0" smtClean="0">
                    <a:latin typeface="+mn-ea"/>
                  </a:rPr>
                  <a:t>0.011</a:t>
                </a:r>
                <a:r>
                  <a:rPr lang="zh-TW" altLang="en-US" sz="2800" b="1" dirty="0" smtClean="0">
                    <a:latin typeface="+mn-ea"/>
                  </a:rPr>
                  <a:t>之間</a:t>
                </a:r>
                <a:endParaRPr lang="en-US" altLang="zh-TW" sz="2800" b="1" dirty="0" smtClean="0">
                  <a:latin typeface="新細明體" panose="02020500000000000000" pitchFamily="18" charset="-120"/>
                  <a:ea typeface="新細明體" panose="02020500000000000000" pitchFamily="18" charset="-120"/>
                </a:endParaRPr>
              </a:p>
              <a:p>
                <a:r>
                  <a:rPr lang="zh-TW" altLang="en-US" sz="2800" b="1" dirty="0" smtClean="0">
                    <a:latin typeface="微軟正黑體" panose="020B0604030504040204" pitchFamily="34" charset="-120"/>
                    <a:ea typeface="微軟正黑體" panose="020B0604030504040204" pitchFamily="34" charset="-120"/>
                  </a:rPr>
                  <a:t>因為</a:t>
                </a:r>
                <a:r>
                  <a:rPr lang="zh-TW" altLang="en-US" sz="2800" b="1" dirty="0">
                    <a:latin typeface="微軟正黑體" panose="020B0604030504040204" pitchFamily="34" charset="-120"/>
                    <a:ea typeface="微軟正黑體" panose="020B0604030504040204" pitchFamily="34" charset="-120"/>
                  </a:rPr>
                  <a:t>區間只</a:t>
                </a:r>
                <a:r>
                  <a:rPr lang="zh-TW" altLang="en-US" sz="2800" b="1" dirty="0" smtClean="0">
                    <a:latin typeface="微軟正黑體" panose="020B0604030504040204" pitchFamily="34" charset="-120"/>
                    <a:ea typeface="微軟正黑體" panose="020B0604030504040204" pitchFamily="34" charset="-120"/>
                  </a:rPr>
                  <a:t>包含正值</a:t>
                </a:r>
                <a:r>
                  <a:rPr lang="zh-TW" altLang="en-US" sz="2800" b="1" dirty="0">
                    <a:latin typeface="+mn-ea"/>
                  </a:rPr>
                  <a:t>，服用</a:t>
                </a:r>
                <a:r>
                  <a:rPr lang="en-US" altLang="zh-TW" sz="2800" b="1" dirty="0">
                    <a:latin typeface="+mn-ea"/>
                  </a:rPr>
                  <a:t>Aspirin</a:t>
                </a:r>
                <a:r>
                  <a:rPr lang="zh-TW" altLang="en-US" sz="2800" b="1" dirty="0">
                    <a:latin typeface="+mn-ea"/>
                  </a:rPr>
                  <a:t>似乎能降低得心肌梗塞的</a:t>
                </a:r>
                <a:r>
                  <a:rPr lang="zh-TW" altLang="en-US" sz="2800" b="1" dirty="0" smtClean="0">
                    <a:latin typeface="+mn-ea"/>
                  </a:rPr>
                  <a:t>風險</a:t>
                </a:r>
                <a:endParaRPr lang="en-US" altLang="zh-TW" sz="2800" b="1" dirty="0">
                  <a:latin typeface="+mn-ea"/>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963" t="-2125" r="-103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40659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B050"/>
                </a:solidFill>
                <a:latin typeface="微軟正黑體" panose="020B0604030504040204" pitchFamily="34" charset="-120"/>
                <a:ea typeface="微軟正黑體" panose="020B0604030504040204" pitchFamily="34" charset="-120"/>
              </a:rPr>
              <a:t>相對風險</a:t>
            </a:r>
            <a:r>
              <a:rPr lang="en-US" altLang="zh-TW" b="1" dirty="0" smtClean="0">
                <a:solidFill>
                  <a:srgbClr val="00B050"/>
                </a:solidFill>
                <a:latin typeface="微軟正黑體" panose="020B0604030504040204" pitchFamily="34" charset="-120"/>
                <a:ea typeface="微軟正黑體" panose="020B0604030504040204" pitchFamily="34" charset="-120"/>
              </a:rPr>
              <a:t>(Relative Risk; RR)</a:t>
            </a:r>
            <a:endParaRPr lang="zh-TW" altLang="en-US" b="1" dirty="0">
              <a:solidFill>
                <a:srgbClr val="00B050"/>
              </a:solidFill>
              <a:latin typeface="微軟正黑體" panose="020B0604030504040204" pitchFamily="34" charset="-120"/>
              <a:ea typeface="微軟正黑體" panose="020B0604030504040204" pitchFamily="34" charset="-12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zh-TW" altLang="en-US" sz="2800" b="1" dirty="0" smtClean="0"/>
                  <a:t>除了</a:t>
                </a:r>
                <a:r>
                  <a:rPr lang="en-US" altLang="zh-TW" sz="2800" b="1" dirty="0" smtClean="0"/>
                  <a:t>2</a:t>
                </a:r>
                <a:r>
                  <a:rPr lang="zh-TW" altLang="en-US" sz="2800" b="1" dirty="0"/>
                  <a:t>個</a:t>
                </a:r>
                <a:r>
                  <a:rPr lang="zh-TW" altLang="en-US" sz="2800" b="1" dirty="0" smtClean="0"/>
                  <a:t>的</a:t>
                </a:r>
                <a:r>
                  <a:rPr lang="zh-TW" altLang="en-US" sz="2800" b="1" dirty="0">
                    <a:solidFill>
                      <a:srgbClr val="C00000"/>
                    </a:solidFill>
                  </a:rPr>
                  <a:t>比例的</a:t>
                </a:r>
                <a:r>
                  <a:rPr lang="zh-TW" altLang="en-US" sz="2800" b="1" dirty="0" smtClean="0">
                    <a:solidFill>
                      <a:srgbClr val="C00000"/>
                    </a:solidFill>
                  </a:rPr>
                  <a:t>差異</a:t>
                </a:r>
                <a:r>
                  <a:rPr lang="zh-TW" altLang="en-US" sz="2800" b="1" dirty="0" smtClean="0"/>
                  <a:t>很有用之外</a:t>
                </a:r>
                <a:endParaRPr lang="en-US" altLang="zh-TW" sz="2800" b="1" dirty="0" smtClean="0"/>
              </a:p>
              <a:p>
                <a:r>
                  <a:rPr lang="en-US" altLang="zh-TW" sz="2800" b="1" dirty="0"/>
                  <a:t>2</a:t>
                </a:r>
                <a:r>
                  <a:rPr lang="zh-TW" altLang="en-US" sz="2800" b="1" dirty="0"/>
                  <a:t>個的</a:t>
                </a:r>
                <a:r>
                  <a:rPr lang="zh-TW" altLang="en-US" sz="2800" b="1" dirty="0">
                    <a:solidFill>
                      <a:srgbClr val="C00000"/>
                    </a:solidFill>
                  </a:rPr>
                  <a:t>比例</a:t>
                </a:r>
                <a:r>
                  <a:rPr lang="zh-TW" altLang="en-US" sz="2800" b="1" dirty="0" smtClean="0">
                    <a:solidFill>
                      <a:srgbClr val="C00000"/>
                    </a:solidFill>
                  </a:rPr>
                  <a:t>的比率</a:t>
                </a:r>
                <a:r>
                  <a:rPr lang="zh-TW" altLang="en-US" sz="2800" b="1" dirty="0" smtClean="0"/>
                  <a:t>也很有用</a:t>
                </a:r>
                <a:endParaRPr lang="en-US" altLang="zh-TW" sz="2800" b="1" dirty="0" smtClean="0"/>
              </a:p>
              <a:p>
                <a:r>
                  <a:rPr lang="zh-TW" altLang="en-US" sz="2800" b="1" dirty="0" smtClean="0"/>
                  <a:t>因為</a:t>
                </a:r>
                <a:r>
                  <a:rPr lang="en-US" altLang="zh-TW" sz="2800" b="1" dirty="0" smtClean="0"/>
                  <a:t>0.01</a:t>
                </a:r>
                <a:r>
                  <a:rPr lang="zh-TW" altLang="en-US" sz="2800" b="1" dirty="0" smtClean="0"/>
                  <a:t>與</a:t>
                </a:r>
                <a:r>
                  <a:rPr lang="en-US" altLang="zh-TW" sz="2800" b="1" dirty="0" smtClean="0"/>
                  <a:t>0.001</a:t>
                </a:r>
                <a:r>
                  <a:rPr lang="zh-TW" altLang="en-US" sz="2800" b="1" dirty="0" smtClean="0"/>
                  <a:t>的差距與</a:t>
                </a:r>
                <a:r>
                  <a:rPr lang="en-US" altLang="zh-TW" sz="2800" b="1" dirty="0" smtClean="0"/>
                  <a:t>0.41</a:t>
                </a:r>
                <a:r>
                  <a:rPr lang="zh-TW" altLang="en-US" sz="2800" b="1" dirty="0" smtClean="0"/>
                  <a:t>與</a:t>
                </a:r>
                <a:r>
                  <a:rPr lang="en-US" altLang="zh-TW" sz="2800" b="1" dirty="0" smtClean="0"/>
                  <a:t>0.401</a:t>
                </a:r>
                <a:r>
                  <a:rPr lang="zh-TW" altLang="en-US" sz="2800" b="1" dirty="0" smtClean="0"/>
                  <a:t>的差距都是</a:t>
                </a:r>
                <a:r>
                  <a:rPr lang="en-US" altLang="zh-TW" sz="2800" b="1" dirty="0" smtClean="0"/>
                  <a:t>0.009</a:t>
                </a:r>
              </a:p>
              <a:p>
                <a:r>
                  <a:rPr lang="zh-TW" altLang="en-US" sz="2800" b="1" dirty="0"/>
                  <a:t>但</a:t>
                </a:r>
                <a14:m>
                  <m:oMath xmlns:m="http://schemas.openxmlformats.org/officeDocument/2006/math">
                    <m:f>
                      <m:fPr>
                        <m:ctrlPr>
                          <a:rPr lang="zh-TW" altLang="zh-TW" sz="2800" b="1" i="1">
                            <a:latin typeface="Cambria Math" panose="02040503050406030204" pitchFamily="18" charset="0"/>
                            <a:ea typeface="Cambria Math" panose="02040503050406030204" pitchFamily="18" charset="0"/>
                          </a:rPr>
                        </m:ctrlPr>
                      </m:fPr>
                      <m:num>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𝟎</m:t>
                        </m:r>
                        <m:r>
                          <a:rPr lang="en-US" altLang="zh-TW" sz="2800" b="1">
                            <a:effectLst/>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𝟎𝟏</m:t>
                        </m:r>
                      </m:num>
                      <m:den>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𝟎</m:t>
                        </m:r>
                        <m:r>
                          <a:rPr lang="en-US" altLang="zh-TW" sz="2800" b="1">
                            <a:effectLst/>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𝟎𝟎𝟏</m:t>
                        </m:r>
                      </m:den>
                    </m:f>
                  </m:oMath>
                </a14:m>
                <a:r>
                  <a:rPr lang="en-US" altLang="zh-TW" sz="2800" b="1" dirty="0" smtClean="0">
                    <a:effectLst/>
                    <a:latin typeface="微軟正黑體" panose="020B0604030504040204" pitchFamily="34" charset="-120"/>
                    <a:ea typeface="微軟正黑體" panose="020B0604030504040204" pitchFamily="34" charset="-120"/>
                    <a:cs typeface="Times New Roman" panose="02020603050405020304" pitchFamily="18" charset="0"/>
                  </a:rPr>
                  <a:t>=10 </a:t>
                </a:r>
                <a:r>
                  <a:rPr lang="zh-CN" altLang="zh-TW" sz="2800" b="1" dirty="0">
                    <a:effectLst/>
                    <a:latin typeface="微軟正黑體" panose="020B0604030504040204" pitchFamily="34" charset="-120"/>
                    <a:ea typeface="微軟正黑體" panose="020B0604030504040204" pitchFamily="34" charset="-120"/>
                    <a:cs typeface="Times New Roman" panose="02020603050405020304" pitchFamily="18" charset="0"/>
                  </a:rPr>
                  <a:t>而</a:t>
                </a:r>
                <a14:m>
                  <m:oMath xmlns:m="http://schemas.openxmlformats.org/officeDocument/2006/math">
                    <m:f>
                      <m:fPr>
                        <m:ctrlPr>
                          <a:rPr lang="zh-TW" altLang="zh-TW" sz="2800" b="1" i="1">
                            <a:effectLst/>
                            <a:latin typeface="Cambria Math" panose="02040503050406030204" pitchFamily="18" charset="0"/>
                            <a:ea typeface="Cambria Math" panose="02040503050406030204" pitchFamily="18" charset="0"/>
                          </a:rPr>
                        </m:ctrlPr>
                      </m:fPr>
                      <m:num>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𝟎</m:t>
                        </m:r>
                        <m:r>
                          <a:rPr lang="en-US" altLang="zh-TW" sz="2800" b="1">
                            <a:effectLst/>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𝟒𝟏</m:t>
                        </m:r>
                      </m:num>
                      <m:den>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𝟎</m:t>
                        </m:r>
                        <m:r>
                          <a:rPr lang="en-US" altLang="zh-TW" sz="2800" b="1">
                            <a:effectLst/>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1">
                            <a:effectLst/>
                            <a:latin typeface="Cambria Math" panose="02040503050406030204" pitchFamily="18" charset="0"/>
                            <a:ea typeface="SimSun" panose="02010600030101010101" pitchFamily="2" charset="-122"/>
                            <a:cs typeface="Times New Roman" panose="02020603050405020304" pitchFamily="18" charset="0"/>
                          </a:rPr>
                          <m:t>𝟒𝟎𝟏</m:t>
                        </m:r>
                      </m:den>
                    </m:f>
                  </m:oMath>
                </a14:m>
                <a:r>
                  <a:rPr lang="en-US" altLang="zh-TW" sz="2800" b="1" dirty="0">
                    <a:effectLst/>
                    <a:latin typeface="微軟正黑體" panose="020B0604030504040204" pitchFamily="34" charset="-120"/>
                    <a:ea typeface="微軟正黑體" panose="020B0604030504040204" pitchFamily="34" charset="-120"/>
                    <a:cs typeface="Times New Roman" panose="02020603050405020304" pitchFamily="18" charset="0"/>
                  </a:rPr>
                  <a:t>=1.02 </a:t>
                </a:r>
                <a:r>
                  <a:rPr lang="zh-CN" altLang="zh-TW" sz="2800" b="1" dirty="0">
                    <a:effectLst/>
                    <a:latin typeface="微軟正黑體" panose="020B0604030504040204" pitchFamily="34" charset="-120"/>
                    <a:ea typeface="微軟正黑體" panose="020B0604030504040204" pitchFamily="34" charset="-120"/>
                    <a:cs typeface="Times New Roman" panose="02020603050405020304" pitchFamily="18" charset="0"/>
                  </a:rPr>
                  <a:t>兩者差很多</a:t>
                </a:r>
                <a:endParaRPr lang="zh-TW" altLang="en-US" sz="2800" b="1" dirty="0">
                  <a:latin typeface="微軟正黑體" panose="020B0604030504040204" pitchFamily="34" charset="-120"/>
                  <a:ea typeface="微軟正黑體" panose="020B0604030504040204" pitchFamily="34" charset="-12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963" t="-1375" r="-296"/>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FC0E694E-7E5C-4C16-BC06-A8A0688A6A11}" type="slidenum">
              <a:rPr lang="zh-TW" altLang="en-US" smtClean="0"/>
              <a:t>7</a:t>
            </a:fld>
            <a:endParaRPr lang="zh-TW" altLang="en-US"/>
          </a:p>
        </p:txBody>
      </p:sp>
    </p:spTree>
    <p:extLst>
      <p:ext uri="{BB962C8B-B14F-4D97-AF65-F5344CB8AC3E}">
        <p14:creationId xmlns:p14="http://schemas.microsoft.com/office/powerpoint/2010/main" val="3476157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B050"/>
                </a:solidFill>
                <a:latin typeface="微軟正黑體" panose="020B0604030504040204" pitchFamily="34" charset="-120"/>
                <a:ea typeface="微軟正黑體" panose="020B0604030504040204" pitchFamily="34" charset="-120"/>
              </a:rPr>
              <a:t>相對風險</a:t>
            </a:r>
            <a:r>
              <a:rPr lang="en-US" altLang="zh-TW" b="1" dirty="0" smtClean="0">
                <a:solidFill>
                  <a:srgbClr val="00B050"/>
                </a:solidFill>
                <a:latin typeface="微軟正黑體" panose="020B0604030504040204" pitchFamily="34" charset="-120"/>
                <a:ea typeface="微軟正黑體" panose="020B0604030504040204" pitchFamily="34" charset="-120"/>
              </a:rPr>
              <a:t>(Relative Risk; RR)</a:t>
            </a:r>
            <a:endParaRPr lang="zh-TW" altLang="en-US" b="1" dirty="0">
              <a:solidFill>
                <a:srgbClr val="00B050"/>
              </a:solidFill>
              <a:latin typeface="微軟正黑體" panose="020B0604030504040204" pitchFamily="34" charset="-120"/>
              <a:ea typeface="微軟正黑體" panose="020B0604030504040204" pitchFamily="34" charset="-12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pPr algn="just">
                  <a:spcAft>
                    <a:spcPts val="0"/>
                  </a:spcAft>
                </a:pPr>
                <a:r>
                  <a:rPr lang="zh-TW" alt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母體相對風險</a:t>
                </a:r>
                <a:r>
                  <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 </a:t>
                </a:r>
                <a14:m>
                  <m:oMath xmlns:m="http://schemas.openxmlformats.org/officeDocument/2006/math">
                    <m:f>
                      <m:fPr>
                        <m:ctrlPr>
                          <a:rPr lang="zh-TW" altLang="zh-TW" sz="2800" b="1"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TW" altLang="zh-TW" sz="2800" b="1"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2800" b="1" i="0" kern="100">
                                <a:effectLst/>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800" b="1" i="0" kern="100">
                                <a:effectLst/>
                                <a:latin typeface="Cambria Math" panose="02040503050406030204" pitchFamily="18" charset="0"/>
                                <a:ea typeface="SimSun" panose="02010600030101010101" pitchFamily="2" charset="-122"/>
                                <a:cs typeface="Times New Roman" panose="02020603050405020304" pitchFamily="18" charset="0"/>
                              </a:rPr>
                              <m:t>𝟏</m:t>
                            </m:r>
                          </m:sub>
                        </m:sSub>
                      </m:num>
                      <m:den>
                        <m:sSub>
                          <m:sSubPr>
                            <m:ctrlPr>
                              <a:rPr lang="zh-TW" altLang="zh-TW" sz="2800" b="1"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2800" b="1" i="0" kern="100">
                                <a:effectLst/>
                                <a:latin typeface="Cambria Math" panose="02040503050406030204" pitchFamily="18" charset="0"/>
                                <a:ea typeface="SimSun" panose="02010600030101010101" pitchFamily="2" charset="-122"/>
                                <a:cs typeface="Times New Roman" panose="02020603050405020304" pitchFamily="18" charset="0"/>
                              </a:rPr>
                              <m:t>𝛑</m:t>
                            </m:r>
                          </m:e>
                          <m:sub>
                            <m:r>
                              <a:rPr lang="en-US" altLang="zh-TW" sz="2800" b="1" i="0" kern="100">
                                <a:effectLst/>
                                <a:latin typeface="Cambria Math" panose="02040503050406030204" pitchFamily="18" charset="0"/>
                                <a:ea typeface="SimSun" panose="02010600030101010101" pitchFamily="2" charset="-122"/>
                                <a:cs typeface="Times New Roman" panose="02020603050405020304" pitchFamily="18" charset="0"/>
                              </a:rPr>
                              <m:t>𝟐</m:t>
                            </m:r>
                          </m:sub>
                        </m:sSub>
                      </m:den>
                    </m:f>
                  </m:oMath>
                </a14:m>
                <a:endParaRPr lang="zh-TW" altLang="zh-TW" sz="2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Aft>
                    <a:spcPts val="0"/>
                  </a:spcAft>
                </a:pPr>
                <a:r>
                  <a:rPr lang="zh-TW" altLang="en-US" sz="2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樣本相對風險</a:t>
                </a:r>
                <a:r>
                  <a:rPr lang="en-US" altLang="zh-TW" sz="2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 </a:t>
                </a:r>
                <a14:m>
                  <m:oMath xmlns:m="http://schemas.openxmlformats.org/officeDocument/2006/math">
                    <m:f>
                      <m:fPr>
                        <m:ctrlPr>
                          <a:rPr lang="zh-TW" altLang="zh-TW" sz="2800" b="1"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TW" altLang="zh-TW" sz="2800" b="1"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2800" b="1" i="0" kern="10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kern="100">
                                <a:effectLst/>
                                <a:latin typeface="Cambria Math" panose="02040503050406030204" pitchFamily="18" charset="0"/>
                                <a:ea typeface="SimSun" panose="02010600030101010101" pitchFamily="2" charset="-122"/>
                                <a:cs typeface="Times New Roman" panose="02020603050405020304" pitchFamily="18" charset="0"/>
                              </a:rPr>
                              <m:t>𝟏</m:t>
                            </m:r>
                          </m:sub>
                        </m:sSub>
                      </m:num>
                      <m:den>
                        <m:sSub>
                          <m:sSubPr>
                            <m:ctrlPr>
                              <a:rPr lang="zh-TW" altLang="zh-TW" sz="2800" b="1"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2800" b="1" i="0" kern="10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kern="100">
                                <a:effectLst/>
                                <a:latin typeface="Cambria Math" panose="02040503050406030204" pitchFamily="18" charset="0"/>
                                <a:ea typeface="SimSun" panose="02010600030101010101" pitchFamily="2" charset="-122"/>
                                <a:cs typeface="Times New Roman" panose="02020603050405020304" pitchFamily="18" charset="0"/>
                              </a:rPr>
                              <m:t>𝟐</m:t>
                            </m:r>
                          </m:sub>
                        </m:sSub>
                      </m:den>
                    </m:f>
                  </m:oMath>
                </a14:m>
                <a:endParaRPr lang="en-US" altLang="zh-TW" sz="2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Aft>
                    <a:spcPts val="0"/>
                  </a:spcAft>
                </a:pPr>
                <a:endPar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endParaRPr lang="zh-TW" altLang="en-US" sz="2800" b="1" dirty="0">
                  <a:latin typeface="微軟正黑體" panose="020B0604030504040204" pitchFamily="34" charset="-120"/>
                  <a:ea typeface="微軟正黑體" panose="020B0604030504040204" pitchFamily="34" charset="-12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963" t="-500"/>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FC0E694E-7E5C-4C16-BC06-A8A0688A6A11}" type="slidenum">
              <a:rPr lang="zh-TW" altLang="en-US" smtClean="0"/>
              <a:t>8</a:t>
            </a:fld>
            <a:endParaRPr lang="zh-TW" altLang="en-US"/>
          </a:p>
        </p:txBody>
      </p:sp>
    </p:spTree>
    <p:extLst>
      <p:ext uri="{BB962C8B-B14F-4D97-AF65-F5344CB8AC3E}">
        <p14:creationId xmlns:p14="http://schemas.microsoft.com/office/powerpoint/2010/main" val="20130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00B050"/>
                </a:solidFill>
              </a:rPr>
              <a:t>相對風險範例</a:t>
            </a:r>
            <a:endParaRPr lang="zh-TW" altLang="en-US" dirty="0"/>
          </a:p>
        </p:txBody>
      </p:sp>
      <p:sp>
        <p:nvSpPr>
          <p:cNvPr id="4" name="投影片編號版面配置區 3"/>
          <p:cNvSpPr>
            <a:spLocks noGrp="1"/>
          </p:cNvSpPr>
          <p:nvPr>
            <p:ph type="sldNum" sz="quarter" idx="12"/>
          </p:nvPr>
        </p:nvSpPr>
        <p:spPr/>
        <p:txBody>
          <a:bodyPr/>
          <a:lstStyle/>
          <a:p>
            <a:fld id="{FC0E694E-7E5C-4C16-BC06-A8A0688A6A11}" type="slidenum">
              <a:rPr lang="zh-TW" altLang="en-US" smtClean="0"/>
              <a:t>9</a:t>
            </a:fld>
            <a:endParaRPr lang="zh-TW" altLang="en-US"/>
          </a:p>
        </p:txBody>
      </p:sp>
      <mc:AlternateContent xmlns:mc="http://schemas.openxmlformats.org/markup-compatibility/2006" xmlns:a14="http://schemas.microsoft.com/office/drawing/2010/main">
        <mc:Choice Requires="a14">
          <p:sp>
            <p:nvSpPr>
              <p:cNvPr id="6" name="內容版面配置區 5"/>
              <p:cNvSpPr>
                <a:spLocks noGrp="1"/>
              </p:cNvSpPr>
              <p:nvPr>
                <p:ph idx="1"/>
              </p:nvPr>
            </p:nvSpPr>
            <p:spPr>
              <a:xfrm>
                <a:off x="457200" y="1600200"/>
                <a:ext cx="8229600" cy="4709120"/>
              </a:xfrm>
            </p:spPr>
            <p:txBody>
              <a:bodyPr>
                <a:normAutofit/>
              </a:bodyPr>
              <a:lstStyle/>
              <a:p>
                <a:pPr>
                  <a:lnSpc>
                    <a:spcPct val="110000"/>
                  </a:lnSpc>
                  <a:spcBef>
                    <a:spcPts val="0"/>
                  </a:spcBef>
                </a:pPr>
                <a:endParaRPr lang="en-US" altLang="zh-TW" sz="2800" b="1" dirty="0" smtClean="0"/>
              </a:p>
              <a:p>
                <a:endParaRPr lang="en-US" altLang="zh-TW" sz="2800" b="1" dirty="0"/>
              </a:p>
              <a:p>
                <a:endParaRPr lang="en-US" altLang="zh-TW" sz="2800" b="1" dirty="0" smtClean="0"/>
              </a:p>
              <a:p>
                <a:pPr marL="0" indent="0">
                  <a:buNone/>
                </a:pPr>
                <a:endParaRPr lang="en-US" altLang="zh-TW" sz="2800" b="1" dirty="0"/>
              </a:p>
              <a:p>
                <a:pPr algn="just">
                  <a:spcAft>
                    <a:spcPts val="0"/>
                  </a:spcAft>
                </a:pPr>
                <a14:m>
                  <m:oMath xmlns:m="http://schemas.openxmlformats.org/officeDocument/2006/math">
                    <m:sSub>
                      <m:sSubPr>
                        <m:ctrlPr>
                          <a:rPr lang="zh-TW" altLang="zh-TW" sz="2800" b="1" i="1" kern="100">
                            <a:latin typeface="Cambria Math" panose="02040503050406030204" pitchFamily="18" charset="0"/>
                            <a:cs typeface="Times New Roman" panose="02020603050405020304" pitchFamily="18" charset="0"/>
                          </a:rPr>
                        </m:ctrlPr>
                      </m:sSubPr>
                      <m:e>
                        <m:r>
                          <a:rPr lang="en-US" altLang="zh-TW" sz="2800" b="1" i="0" kern="100">
                            <a:effectLst/>
                            <a:latin typeface="Cambria Math" panose="02040503050406030204" pitchFamily="18" charset="0"/>
                            <a:cs typeface="Times New Roman" panose="02020603050405020304" pitchFamily="18" charset="0"/>
                          </a:rPr>
                          <m:t>𝐧</m:t>
                        </m:r>
                      </m:e>
                      <m:sub>
                        <m:r>
                          <a:rPr lang="en-US" altLang="zh-TW" sz="2800" b="1" i="0" kern="100">
                            <a:effectLst/>
                            <a:latin typeface="Cambria Math" panose="02040503050406030204" pitchFamily="18" charset="0"/>
                            <a:cs typeface="Times New Roman" panose="02020603050405020304" pitchFamily="18" charset="0"/>
                          </a:rPr>
                          <m:t>𝟏</m:t>
                        </m:r>
                      </m:sub>
                    </m:sSub>
                  </m:oMath>
                </a14:m>
                <a:r>
                  <a:rPr lang="en-US" altLang="zh-TW" sz="2800" b="1" kern="100" dirty="0">
                    <a:effectLst/>
                    <a:latin typeface="+mn-ea"/>
                    <a:cs typeface="Times New Roman" panose="02020603050405020304" pitchFamily="18" charset="0"/>
                  </a:rPr>
                  <a:t>=</a:t>
                </a:r>
                <a:r>
                  <a:rPr lang="en-US" altLang="zh-TW" sz="2800" b="1" kern="100" dirty="0" smtClean="0">
                    <a:effectLst/>
                    <a:latin typeface="+mn-ea"/>
                    <a:cs typeface="Times New Roman" panose="02020603050405020304" pitchFamily="18" charset="0"/>
                  </a:rPr>
                  <a:t>11034, </a:t>
                </a:r>
                <a14:m>
                  <m:oMath xmlns:m="http://schemas.openxmlformats.org/officeDocument/2006/math">
                    <m:sSub>
                      <m:sSubPr>
                        <m:ctrlPr>
                          <a:rPr lang="zh-TW" altLang="zh-TW" sz="2800" b="1" i="1" kern="100">
                            <a:effectLst/>
                            <a:latin typeface="Cambria Math" panose="02040503050406030204" pitchFamily="18" charset="0"/>
                            <a:cs typeface="Times New Roman" panose="02020603050405020304" pitchFamily="18" charset="0"/>
                          </a:rPr>
                        </m:ctrlPr>
                      </m:sSubPr>
                      <m:e>
                        <m:r>
                          <a:rPr lang="en-US" altLang="zh-TW" sz="2800" b="1" i="0" kern="100">
                            <a:effectLst/>
                            <a:latin typeface="Cambria Math" panose="02040503050406030204" pitchFamily="18" charset="0"/>
                            <a:cs typeface="Times New Roman" panose="02020603050405020304" pitchFamily="18" charset="0"/>
                          </a:rPr>
                          <m:t>𝐧</m:t>
                        </m:r>
                      </m:e>
                      <m:sub>
                        <m:r>
                          <a:rPr lang="en-US" altLang="zh-TW" sz="2800" b="1" i="0" kern="100">
                            <a:effectLst/>
                            <a:latin typeface="Cambria Math" panose="02040503050406030204" pitchFamily="18" charset="0"/>
                            <a:cs typeface="Times New Roman" panose="02020603050405020304" pitchFamily="18" charset="0"/>
                          </a:rPr>
                          <m:t>𝟐</m:t>
                        </m:r>
                      </m:sub>
                    </m:sSub>
                  </m:oMath>
                </a14:m>
                <a:r>
                  <a:rPr lang="en-US" altLang="zh-TW" sz="2800" b="1" kern="100" dirty="0">
                    <a:effectLst/>
                    <a:latin typeface="+mn-ea"/>
                    <a:cs typeface="Times New Roman" panose="02020603050405020304" pitchFamily="18" charset="0"/>
                  </a:rPr>
                  <a:t>=11037 </a:t>
                </a:r>
                <a:r>
                  <a:rPr lang="zh-TW" altLang="zh-TW" sz="2800" b="1" kern="100" dirty="0">
                    <a:effectLst/>
                    <a:latin typeface="+mn-ea"/>
                    <a:cs typeface="Times New Roman" panose="02020603050405020304" pitchFamily="18" charset="0"/>
                  </a:rPr>
                  <a:t>大樣本</a:t>
                </a:r>
              </a:p>
              <a:p>
                <a:pPr algn="just">
                  <a:spcAft>
                    <a:spcPts val="0"/>
                  </a:spcAft>
                </a:pPr>
                <a14:m>
                  <m:oMath xmlns:m="http://schemas.openxmlformats.org/officeDocument/2006/math">
                    <m:sSub>
                      <m:sSubPr>
                        <m:ctrlPr>
                          <a:rPr lang="zh-TW" altLang="zh-TW" sz="2800" b="1" i="1" kern="100">
                            <a:effectLst/>
                            <a:latin typeface="Cambria Math" panose="02040503050406030204" pitchFamily="18" charset="0"/>
                            <a:cs typeface="Times New Roman" panose="02020603050405020304" pitchFamily="18" charset="0"/>
                          </a:rPr>
                        </m:ctrlPr>
                      </m:sSubPr>
                      <m:e>
                        <m:r>
                          <a:rPr lang="en-US" altLang="zh-TW" sz="2800" b="1" i="0" kern="100">
                            <a:effectLst/>
                            <a:latin typeface="Cambria Math" panose="02040503050406030204" pitchFamily="18" charset="0"/>
                            <a:cs typeface="Times New Roman" panose="02020603050405020304" pitchFamily="18" charset="0"/>
                          </a:rPr>
                          <m:t>𝐩</m:t>
                        </m:r>
                      </m:e>
                      <m:sub>
                        <m:r>
                          <a:rPr lang="en-US" altLang="zh-TW" sz="2800" b="1" i="0" kern="100">
                            <a:effectLst/>
                            <a:latin typeface="Cambria Math" panose="02040503050406030204" pitchFamily="18" charset="0"/>
                            <a:cs typeface="Times New Roman" panose="02020603050405020304" pitchFamily="18" charset="0"/>
                          </a:rPr>
                          <m:t>𝟏</m:t>
                        </m:r>
                      </m:sub>
                    </m:sSub>
                  </m:oMath>
                </a14:m>
                <a:r>
                  <a:rPr lang="en-US" altLang="zh-TW" sz="2800" b="1" kern="100" dirty="0">
                    <a:effectLst/>
                    <a:latin typeface="+mn-ea"/>
                    <a:cs typeface="Times New Roman" panose="02020603050405020304" pitchFamily="18" charset="0"/>
                  </a:rPr>
                  <a:t>=</a:t>
                </a:r>
                <a14:m>
                  <m:oMath xmlns:m="http://schemas.openxmlformats.org/officeDocument/2006/math">
                    <m:f>
                      <m:fPr>
                        <m:ctrlPr>
                          <a:rPr lang="zh-TW" altLang="zh-TW" sz="2800" b="1" i="1" kern="100">
                            <a:effectLst/>
                            <a:latin typeface="Cambria Math" panose="02040503050406030204" pitchFamily="18" charset="0"/>
                            <a:cs typeface="Times New Roman" panose="02020603050405020304" pitchFamily="18" charset="0"/>
                          </a:rPr>
                        </m:ctrlPr>
                      </m:fPr>
                      <m:num>
                        <m:r>
                          <a:rPr lang="en-US" altLang="zh-TW" sz="2800" b="1" i="0" kern="100">
                            <a:effectLst/>
                            <a:latin typeface="Cambria Math" panose="02040503050406030204" pitchFamily="18" charset="0"/>
                            <a:cs typeface="Times New Roman" panose="02020603050405020304" pitchFamily="18" charset="0"/>
                          </a:rPr>
                          <m:t>𝟏𝟖𝟗</m:t>
                        </m:r>
                      </m:num>
                      <m:den>
                        <m:r>
                          <a:rPr lang="en-US" altLang="zh-TW" sz="2800" b="1" i="0" kern="100">
                            <a:effectLst/>
                            <a:latin typeface="Cambria Math" panose="02040503050406030204" pitchFamily="18" charset="0"/>
                            <a:cs typeface="Times New Roman" panose="02020603050405020304" pitchFamily="18" charset="0"/>
                          </a:rPr>
                          <m:t>𝟏𝟏𝟎𝟑𝟒</m:t>
                        </m:r>
                      </m:den>
                    </m:f>
                  </m:oMath>
                </a14:m>
                <a:r>
                  <a:rPr lang="en-US" altLang="zh-TW" sz="2800" b="1" kern="100" dirty="0">
                    <a:effectLst/>
                    <a:latin typeface="+mn-ea"/>
                    <a:cs typeface="Times New Roman" panose="02020603050405020304" pitchFamily="18" charset="0"/>
                  </a:rPr>
                  <a:t>=0.0171     </a:t>
                </a:r>
                <a:r>
                  <a:rPr lang="zh-TW" altLang="en-US" sz="2800" b="1" kern="100" dirty="0" smtClean="0">
                    <a:effectLst/>
                    <a:latin typeface="+mn-ea"/>
                    <a:cs typeface="Times New Roman" panose="02020603050405020304" pitchFamily="18" charset="0"/>
                  </a:rPr>
                  <a:t>相對風險</a:t>
                </a:r>
                <a:r>
                  <a:rPr lang="en-US" altLang="zh-TW" sz="2800" b="1" kern="100" dirty="0" smtClean="0">
                    <a:effectLst/>
                    <a:latin typeface="+mn-ea"/>
                    <a:cs typeface="Times New Roman" panose="02020603050405020304" pitchFamily="18" charset="0"/>
                  </a:rPr>
                  <a:t>RR=</a:t>
                </a:r>
                <a14:m>
                  <m:oMath xmlns:m="http://schemas.openxmlformats.org/officeDocument/2006/math">
                    <m:f>
                      <m:fPr>
                        <m:ctrlPr>
                          <a:rPr lang="zh-TW" altLang="zh-TW" sz="2800" b="1" i="1">
                            <a:latin typeface="Cambria Math" panose="02040503050406030204" pitchFamily="18" charset="0"/>
                            <a:ea typeface="Cambria Math" panose="02040503050406030204" pitchFamily="18" charset="0"/>
                          </a:rPr>
                        </m:ctrlPr>
                      </m:fPr>
                      <m:num>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𝟏</m:t>
                            </m:r>
                          </m:sub>
                        </m:sSub>
                      </m:num>
                      <m:den>
                        <m:sSub>
                          <m:sSubPr>
                            <m:ctrlPr>
                              <a:rPr lang="zh-TW" altLang="zh-TW" sz="2800" b="1" i="1">
                                <a:effectLst/>
                                <a:latin typeface="Cambria Math" panose="02040503050406030204" pitchFamily="18" charset="0"/>
                                <a:ea typeface="Cambria Math" panose="02040503050406030204" pitchFamily="18" charset="0"/>
                              </a:rPr>
                            </m:ctrlPr>
                          </m:sSubPr>
                          <m:e>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𝐩</m:t>
                            </m:r>
                          </m:e>
                          <m:sub>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𝟐</m:t>
                            </m:r>
                          </m:sub>
                        </m:sSub>
                      </m:den>
                    </m:f>
                  </m:oMath>
                </a14:m>
                <a:r>
                  <a:rPr lang="en-US" altLang="zh-TW" sz="2800" b="1" dirty="0">
                    <a:effectLst/>
                    <a:latin typeface="微軟正黑體" panose="020B0604030504040204" pitchFamily="34" charset="-120"/>
                    <a:ea typeface="微軟正黑體" panose="020B0604030504040204" pitchFamily="34" charset="-120"/>
                    <a:cs typeface="Times New Roman" panose="02020603050405020304" pitchFamily="18" charset="0"/>
                  </a:rPr>
                  <a:t>=</a:t>
                </a:r>
                <a14:m>
                  <m:oMath xmlns:m="http://schemas.openxmlformats.org/officeDocument/2006/math">
                    <m:f>
                      <m:fPr>
                        <m:ctrlPr>
                          <a:rPr lang="zh-TW" altLang="zh-TW" sz="2800" b="1" i="1">
                            <a:effectLst/>
                            <a:latin typeface="Cambria Math" panose="02040503050406030204" pitchFamily="18" charset="0"/>
                            <a:ea typeface="Cambria Math" panose="02040503050406030204" pitchFamily="18" charset="0"/>
                          </a:rPr>
                        </m:ctrlPr>
                      </m:fPr>
                      <m:num>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𝟎</m:t>
                        </m:r>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𝟎𝟏𝟕𝟏</m:t>
                        </m:r>
                      </m:num>
                      <m:den>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𝟎</m:t>
                        </m:r>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m:t>
                        </m:r>
                        <m:r>
                          <a:rPr lang="en-US" altLang="zh-TW" sz="2800" b="1" i="0">
                            <a:effectLst/>
                            <a:latin typeface="Cambria Math" panose="02040503050406030204" pitchFamily="18" charset="0"/>
                            <a:ea typeface="SimSun" panose="02010600030101010101" pitchFamily="2" charset="-122"/>
                            <a:cs typeface="Times New Roman" panose="02020603050405020304" pitchFamily="18" charset="0"/>
                          </a:rPr>
                          <m:t>𝟎𝟎𝟗𝟒</m:t>
                        </m:r>
                      </m:den>
                    </m:f>
                  </m:oMath>
                </a14:m>
                <a:r>
                  <a:rPr lang="en-US" altLang="zh-TW" sz="2800" b="1"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800" b="1"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1.82</a:t>
                </a:r>
                <a:endParaRPr lang="zh-TW" altLang="zh-TW" sz="2800" b="1" kern="10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spcAft>
                    <a:spcPts val="0"/>
                  </a:spcAft>
                </a:pPr>
                <a14:m>
                  <m:oMath xmlns:m="http://schemas.openxmlformats.org/officeDocument/2006/math">
                    <m:sSub>
                      <m:sSubPr>
                        <m:ctrlPr>
                          <a:rPr lang="zh-TW" altLang="zh-TW" sz="2800" b="1" i="1" kern="100">
                            <a:effectLst/>
                            <a:latin typeface="Cambria Math" panose="02040503050406030204" pitchFamily="18" charset="0"/>
                            <a:cs typeface="Times New Roman" panose="02020603050405020304" pitchFamily="18" charset="0"/>
                          </a:rPr>
                        </m:ctrlPr>
                      </m:sSubPr>
                      <m:e>
                        <m:r>
                          <a:rPr lang="en-US" altLang="zh-TW" sz="2800" b="1" i="0" kern="100">
                            <a:effectLst/>
                            <a:latin typeface="Cambria Math" panose="02040503050406030204" pitchFamily="18" charset="0"/>
                            <a:cs typeface="Times New Roman" panose="02020603050405020304" pitchFamily="18" charset="0"/>
                          </a:rPr>
                          <m:t>𝐩</m:t>
                        </m:r>
                      </m:e>
                      <m:sub>
                        <m:r>
                          <a:rPr lang="en-US" altLang="zh-TW" sz="2800" b="1" i="0" kern="100">
                            <a:effectLst/>
                            <a:latin typeface="Cambria Math" panose="02040503050406030204" pitchFamily="18" charset="0"/>
                            <a:cs typeface="Times New Roman" panose="02020603050405020304" pitchFamily="18" charset="0"/>
                          </a:rPr>
                          <m:t>𝟐</m:t>
                        </m:r>
                      </m:sub>
                    </m:sSub>
                  </m:oMath>
                </a14:m>
                <a:r>
                  <a:rPr lang="en-US" altLang="zh-TW" sz="2800" b="1" kern="100" dirty="0">
                    <a:effectLst/>
                    <a:latin typeface="+mn-ea"/>
                    <a:cs typeface="Times New Roman" panose="02020603050405020304" pitchFamily="18" charset="0"/>
                  </a:rPr>
                  <a:t>=</a:t>
                </a:r>
                <a14:m>
                  <m:oMath xmlns:m="http://schemas.openxmlformats.org/officeDocument/2006/math">
                    <m:f>
                      <m:fPr>
                        <m:ctrlPr>
                          <a:rPr lang="zh-TW" altLang="zh-TW" sz="2800" b="1" i="1" kern="100">
                            <a:effectLst/>
                            <a:latin typeface="Cambria Math" panose="02040503050406030204" pitchFamily="18" charset="0"/>
                            <a:cs typeface="Times New Roman" panose="02020603050405020304" pitchFamily="18" charset="0"/>
                          </a:rPr>
                        </m:ctrlPr>
                      </m:fPr>
                      <m:num>
                        <m:r>
                          <a:rPr lang="en-US" altLang="zh-TW" sz="2800" b="1" i="0" kern="100">
                            <a:effectLst/>
                            <a:latin typeface="Cambria Math" panose="02040503050406030204" pitchFamily="18" charset="0"/>
                            <a:cs typeface="Times New Roman" panose="02020603050405020304" pitchFamily="18" charset="0"/>
                          </a:rPr>
                          <m:t>𝟏𝟎𝟒</m:t>
                        </m:r>
                      </m:num>
                      <m:den>
                        <m:r>
                          <a:rPr lang="en-US" altLang="zh-TW" sz="2800" b="1" i="0" kern="100">
                            <a:effectLst/>
                            <a:latin typeface="Cambria Math" panose="02040503050406030204" pitchFamily="18" charset="0"/>
                            <a:cs typeface="Times New Roman" panose="02020603050405020304" pitchFamily="18" charset="0"/>
                          </a:rPr>
                          <m:t>𝟏𝟏𝟎𝟑𝟕</m:t>
                        </m:r>
                      </m:den>
                    </m:f>
                  </m:oMath>
                </a14:m>
                <a:r>
                  <a:rPr lang="en-US" altLang="zh-TW" sz="2800" b="1" kern="100" dirty="0">
                    <a:effectLst/>
                    <a:latin typeface="+mn-ea"/>
                    <a:cs typeface="Times New Roman" panose="02020603050405020304" pitchFamily="18" charset="0"/>
                  </a:rPr>
                  <a:t>=</a:t>
                </a:r>
                <a:r>
                  <a:rPr lang="en-US" altLang="zh-TW" sz="2800" b="1" kern="100" dirty="0" smtClean="0">
                    <a:effectLst/>
                    <a:latin typeface="+mn-ea"/>
                    <a:cs typeface="Times New Roman" panose="02020603050405020304" pitchFamily="18" charset="0"/>
                  </a:rPr>
                  <a:t>0.0094</a:t>
                </a:r>
                <a:endParaRPr lang="zh-TW" altLang="zh-TW" sz="2800" b="1" kern="100" dirty="0">
                  <a:effectLst/>
                  <a:latin typeface="+mn-ea"/>
                  <a:cs typeface="Times New Roman" panose="02020603050405020304" pitchFamily="18" charset="0"/>
                </a:endParaRPr>
              </a:p>
            </p:txBody>
          </p:sp>
        </mc:Choice>
        <mc:Fallback xmlns="">
          <p:sp>
            <p:nvSpPr>
              <p:cNvPr id="6" name="內容版面配置區 5"/>
              <p:cNvSpPr>
                <a:spLocks noGrp="1" noRot="1" noChangeAspect="1" noMove="1" noResize="1" noEditPoints="1" noAdjustHandles="1" noChangeArrowheads="1" noChangeShapeType="1" noTextEdit="1"/>
              </p:cNvSpPr>
              <p:nvPr>
                <p:ph idx="1"/>
              </p:nvPr>
            </p:nvSpPr>
            <p:spPr>
              <a:xfrm>
                <a:off x="457200" y="1600200"/>
                <a:ext cx="8229600" cy="4709120"/>
              </a:xfrm>
              <a:blipFill rotWithShape="0">
                <a:blip r:embed="rId3"/>
                <a:stretch>
                  <a:fillRect r="-1037"/>
                </a:stretch>
              </a:blipFill>
            </p:spPr>
            <p:txBody>
              <a:bodyPr/>
              <a:lstStyle/>
              <a:p>
                <a:r>
                  <a:rPr lang="zh-TW" altLang="en-US">
                    <a:noFill/>
                  </a:rPr>
                  <a:t> </a:t>
                </a:r>
              </a:p>
            </p:txBody>
          </p:sp>
        </mc:Fallback>
      </mc:AlternateContent>
      <p:graphicFrame>
        <p:nvGraphicFramePr>
          <p:cNvPr id="7" name="內容版面配置區 4"/>
          <p:cNvGraphicFramePr>
            <a:graphicFrameLocks/>
          </p:cNvGraphicFramePr>
          <p:nvPr>
            <p:extLst>
              <p:ext uri="{D42A27DB-BD31-4B8C-83A1-F6EECF244321}">
                <p14:modId xmlns:p14="http://schemas.microsoft.com/office/powerpoint/2010/main" val="4025144871"/>
              </p:ext>
            </p:extLst>
          </p:nvPr>
        </p:nvGraphicFramePr>
        <p:xfrm>
          <a:off x="611560" y="1556792"/>
          <a:ext cx="5976663" cy="1791816"/>
        </p:xfrm>
        <a:graphic>
          <a:graphicData uri="http://schemas.openxmlformats.org/drawingml/2006/table">
            <a:tbl>
              <a:tblPr>
                <a:tableStyleId>{616DA210-FB5B-4158-B5E0-FEB733F419BA}</a:tableStyleId>
              </a:tblPr>
              <a:tblGrid>
                <a:gridCol w="1771936"/>
                <a:gridCol w="1423777"/>
                <a:gridCol w="1390475"/>
                <a:gridCol w="1390475"/>
              </a:tblGrid>
              <a:tr h="420369">
                <a:tc>
                  <a:txBody>
                    <a:bodyPr/>
                    <a:lstStyle/>
                    <a:p>
                      <a:pPr algn="ctr">
                        <a:lnSpc>
                          <a:spcPts val="1800"/>
                        </a:lnSpc>
                        <a:spcAft>
                          <a:spcPts val="0"/>
                        </a:spcAft>
                      </a:pPr>
                      <a:endParaRPr lang="zh-TW" sz="2400" b="1" dirty="0">
                        <a:effectLst/>
                        <a:latin typeface="+mn-ea"/>
                        <a:ea typeface="+mn-ea"/>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spcAft>
                          <a:spcPts val="0"/>
                        </a:spcAft>
                      </a:pPr>
                      <a:r>
                        <a:rPr lang="zh-TW" altLang="en-US" sz="2400" b="1" kern="1200" dirty="0" smtClean="0">
                          <a:effectLst/>
                          <a:latin typeface="+mn-ea"/>
                          <a:ea typeface="+mn-ea"/>
                          <a:cs typeface="+mn-cs"/>
                        </a:rPr>
                        <a:t>心肌梗塞</a:t>
                      </a:r>
                      <a:r>
                        <a:rPr lang="en-US" altLang="zh-TW" sz="2400" b="1" kern="1200" dirty="0" smtClean="0">
                          <a:effectLst/>
                          <a:latin typeface="+mn-ea"/>
                          <a:ea typeface="+mn-ea"/>
                          <a:cs typeface="+mn-cs"/>
                        </a:rPr>
                        <a:t>(MI)</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zh-TW" altLang="en-US"/>
                    </a:p>
                  </a:txBody>
                  <a:tcPr/>
                </a:tc>
                <a:tc>
                  <a:txBody>
                    <a:bodyPr/>
                    <a:lstStyle/>
                    <a:p>
                      <a:pPr algn="ctr">
                        <a:spcAft>
                          <a:spcPts val="0"/>
                        </a:spcAft>
                      </a:pP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97243">
                <a:tc>
                  <a:txBody>
                    <a:bodyPr/>
                    <a:lstStyle/>
                    <a:p>
                      <a:pPr algn="ctr">
                        <a:lnSpc>
                          <a:spcPct val="100000"/>
                        </a:lnSpc>
                        <a:spcAft>
                          <a:spcPts val="0"/>
                        </a:spcAft>
                      </a:pPr>
                      <a:r>
                        <a:rPr lang="zh-TW" altLang="en-US" sz="2400" b="1" kern="100" dirty="0" smtClean="0">
                          <a:effectLst/>
                          <a:latin typeface="+mn-ea"/>
                          <a:ea typeface="+mn-ea"/>
                          <a:cs typeface="Times New Roman" panose="02020603050405020304" pitchFamily="18" charset="0"/>
                        </a:rPr>
                        <a:t>組別</a:t>
                      </a:r>
                      <a:endParaRPr lang="zh-TW" altLang="zh-TW" sz="2400" b="1" kern="100" dirty="0">
                        <a:effectLst/>
                        <a:latin typeface="+mn-ea"/>
                        <a:ea typeface="+mn-ea"/>
                        <a:cs typeface="Times New Roman" panose="02020603050405020304" pitchFamily="18" charset="0"/>
                      </a:endParaRPr>
                    </a:p>
                  </a:txBody>
                  <a:tcPr marL="17780" marR="177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Yes</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No</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altLang="zh-TW" sz="2400" b="1" dirty="0" smtClean="0">
                          <a:effectLst/>
                          <a:latin typeface="+mn-ea"/>
                          <a:ea typeface="+mn-ea"/>
                        </a:rPr>
                        <a:t>Total</a:t>
                      </a:r>
                      <a:endParaRPr lang="zh-TW" sz="2400" b="1" dirty="0">
                        <a:effectLst/>
                        <a:latin typeface="+mn-ea"/>
                        <a:ea typeface="+mn-ea"/>
                      </a:endParaRPr>
                    </a:p>
                  </a:txBody>
                  <a:tcPr marL="17780" marR="17780" marT="0" marB="0"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r h="387102">
                <a:tc>
                  <a:txBody>
                    <a:bodyPr/>
                    <a:lstStyle/>
                    <a:p>
                      <a:pPr algn="ctr">
                        <a:lnSpc>
                          <a:spcPct val="100000"/>
                        </a:lnSpc>
                        <a:spcAft>
                          <a:spcPts val="0"/>
                        </a:spcAft>
                      </a:pPr>
                      <a:r>
                        <a:rPr lang="zh-TW" altLang="en-US" sz="2400" b="1" dirty="0" smtClean="0">
                          <a:effectLst/>
                          <a:latin typeface="+mn-ea"/>
                          <a:ea typeface="+mn-ea"/>
                        </a:rPr>
                        <a:t>安慰劑</a:t>
                      </a:r>
                      <a:endParaRPr lang="zh-TW" sz="2400" b="1" dirty="0">
                        <a:effectLst/>
                        <a:latin typeface="+mn-ea"/>
                        <a:ea typeface="+mn-ea"/>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zh-TW" sz="2400" b="1" dirty="0" smtClean="0">
                          <a:effectLst/>
                          <a:latin typeface="+mn-ea"/>
                          <a:ea typeface="+mn-ea"/>
                        </a:rPr>
                        <a:t>189</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zh-TW" sz="2400" b="1" dirty="0" smtClean="0">
                          <a:effectLst/>
                          <a:latin typeface="+mn-ea"/>
                          <a:ea typeface="+mn-ea"/>
                        </a:rPr>
                        <a:t>10845</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zh-TW" sz="2400" b="1" dirty="0" smtClean="0">
                          <a:effectLst/>
                          <a:latin typeface="+mn-ea"/>
                          <a:ea typeface="+mn-ea"/>
                        </a:rPr>
                        <a:t>11034</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387102">
                <a:tc>
                  <a:txBody>
                    <a:bodyPr/>
                    <a:lstStyle/>
                    <a:p>
                      <a:pPr algn="ctr">
                        <a:lnSpc>
                          <a:spcPct val="100000"/>
                        </a:lnSpc>
                        <a:spcAft>
                          <a:spcPts val="0"/>
                        </a:spcAft>
                      </a:pPr>
                      <a:r>
                        <a:rPr lang="zh-TW" altLang="en-US" sz="2400" b="1" dirty="0" smtClean="0">
                          <a:effectLst/>
                          <a:latin typeface="+mn-ea"/>
                          <a:ea typeface="+mn-ea"/>
                        </a:rPr>
                        <a:t>阿斯匹靈</a:t>
                      </a:r>
                      <a:endParaRPr lang="zh-TW" sz="2400" b="1" dirty="0">
                        <a:effectLst/>
                        <a:latin typeface="+mn-ea"/>
                        <a:ea typeface="+mn-ea"/>
                      </a:endParaRPr>
                    </a:p>
                  </a:txBody>
                  <a:tcPr marL="17780" marR="177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zh-TW" sz="2400" b="1" dirty="0" smtClean="0">
                          <a:effectLst/>
                          <a:latin typeface="+mn-ea"/>
                          <a:ea typeface="+mn-ea"/>
                        </a:rPr>
                        <a:t>104</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zh-TW" sz="2400" b="1" dirty="0" smtClean="0">
                          <a:effectLst/>
                          <a:latin typeface="+mn-ea"/>
                          <a:ea typeface="+mn-ea"/>
                        </a:rPr>
                        <a:t>10933</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zh-TW" sz="2400" b="1" dirty="0" smtClean="0">
                          <a:effectLst/>
                          <a:latin typeface="+mn-ea"/>
                          <a:ea typeface="+mn-ea"/>
                        </a:rPr>
                        <a:t>11037</a:t>
                      </a:r>
                      <a:endParaRPr lang="zh-TW" sz="2400" b="1" dirty="0">
                        <a:effectLst/>
                        <a:latin typeface="+mn-ea"/>
                        <a:ea typeface="+mn-ea"/>
                      </a:endParaRPr>
                    </a:p>
                  </a:txBody>
                  <a:tcPr marL="17780" marR="17780" marT="0" marB="0"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文字方塊 7"/>
          <p:cNvSpPr txBox="1"/>
          <p:nvPr/>
        </p:nvSpPr>
        <p:spPr>
          <a:xfrm>
            <a:off x="3851920" y="5157192"/>
            <a:ext cx="4978896" cy="1323439"/>
          </a:xfrm>
          <a:prstGeom prst="rect">
            <a:avLst/>
          </a:prstGeom>
          <a:noFill/>
        </p:spPr>
        <p:txBody>
          <a:bodyPr wrap="square" rtlCol="0">
            <a:spAutoFit/>
          </a:bodyPr>
          <a:lstStyle/>
          <a:p>
            <a:pPr marL="342900" indent="-342900">
              <a:buFont typeface="Arial" panose="020B0604020202020204" pitchFamily="34" charset="0"/>
              <a:buChar char="•"/>
            </a:pPr>
            <a:r>
              <a:rPr lang="zh-TW" altLang="en-US" sz="2000" b="1" dirty="0">
                <a:latin typeface="+mn-ea"/>
                <a:cs typeface="Times New Roman" panose="02020603050405020304" pitchFamily="18" charset="0"/>
              </a:rPr>
              <a:t>服用安慰劑</a:t>
            </a:r>
            <a:r>
              <a:rPr lang="zh-TW" altLang="en-US" sz="2000" b="1" dirty="0"/>
              <a:t>得心肌梗塞的</a:t>
            </a:r>
            <a:r>
              <a:rPr lang="zh-TW" altLang="en-US" sz="2000" b="1" dirty="0" smtClean="0"/>
              <a:t>比例</a:t>
            </a:r>
            <a:r>
              <a:rPr lang="zh-TW" altLang="en-US" sz="2000" b="1" dirty="0" smtClean="0">
                <a:solidFill>
                  <a:srgbClr val="C00000"/>
                </a:solidFill>
              </a:rPr>
              <a:t>是</a:t>
            </a:r>
            <a:r>
              <a:rPr lang="zh-TW" altLang="en-US" sz="2000" b="1" dirty="0" smtClean="0"/>
              <a:t>服用阿斯匹靈得</a:t>
            </a:r>
            <a:r>
              <a:rPr lang="zh-TW" altLang="en-US" sz="2000" b="1" dirty="0"/>
              <a:t>心肌梗塞的</a:t>
            </a:r>
            <a:r>
              <a:rPr lang="zh-TW" altLang="en-US" sz="2000" b="1" dirty="0" smtClean="0"/>
              <a:t>比例</a:t>
            </a:r>
            <a:r>
              <a:rPr lang="zh-TW" altLang="en-US" sz="2000" b="1" dirty="0" smtClean="0">
                <a:solidFill>
                  <a:srgbClr val="C00000"/>
                </a:solidFill>
              </a:rPr>
              <a:t>的</a:t>
            </a:r>
            <a:r>
              <a:rPr lang="en-US" altLang="zh-TW" sz="2000" b="1" dirty="0" smtClean="0">
                <a:solidFill>
                  <a:srgbClr val="C00000"/>
                </a:solidFill>
              </a:rPr>
              <a:t>1.82</a:t>
            </a:r>
            <a:r>
              <a:rPr lang="zh-TW" altLang="en-US" sz="2000" b="1" dirty="0" smtClean="0">
                <a:solidFill>
                  <a:srgbClr val="C00000"/>
                </a:solidFill>
              </a:rPr>
              <a:t>倍</a:t>
            </a:r>
            <a:endParaRPr lang="en-US" altLang="zh-TW" sz="2000" b="1" dirty="0" smtClean="0">
              <a:solidFill>
                <a:srgbClr val="C00000"/>
              </a:solidFill>
            </a:endParaRPr>
          </a:p>
          <a:p>
            <a:pPr marL="342900" indent="-342900">
              <a:buFont typeface="Arial" panose="020B0604020202020204" pitchFamily="34" charset="0"/>
              <a:buChar char="•"/>
            </a:pPr>
            <a:r>
              <a:rPr lang="zh-TW" altLang="en-US" sz="2000" b="1" dirty="0">
                <a:latin typeface="+mn-ea"/>
                <a:cs typeface="Times New Roman" panose="02020603050405020304" pitchFamily="18" charset="0"/>
              </a:rPr>
              <a:t>服用安慰劑</a:t>
            </a:r>
            <a:r>
              <a:rPr lang="zh-TW" altLang="en-US" sz="2000" b="1" dirty="0"/>
              <a:t>得心肌梗塞的</a:t>
            </a:r>
            <a:r>
              <a:rPr lang="zh-TW" altLang="en-US" sz="2000" b="1" dirty="0" smtClean="0"/>
              <a:t>比例</a:t>
            </a:r>
            <a:r>
              <a:rPr lang="zh-TW" altLang="en-US" sz="2000" b="1" dirty="0" smtClean="0">
                <a:solidFill>
                  <a:srgbClr val="C00000"/>
                </a:solidFill>
              </a:rPr>
              <a:t>比</a:t>
            </a:r>
            <a:r>
              <a:rPr lang="zh-TW" altLang="en-US" sz="2000" b="1" dirty="0" smtClean="0"/>
              <a:t>服用</a:t>
            </a:r>
            <a:r>
              <a:rPr lang="zh-TW" altLang="en-US" sz="2000" b="1" dirty="0"/>
              <a:t>阿斯匹靈得心肌梗塞的</a:t>
            </a:r>
            <a:r>
              <a:rPr lang="zh-TW" altLang="en-US" sz="2000" b="1" dirty="0" smtClean="0"/>
              <a:t>比例</a:t>
            </a:r>
            <a:r>
              <a:rPr lang="zh-TW" altLang="en-US" sz="2000" b="1" dirty="0">
                <a:solidFill>
                  <a:srgbClr val="C00000"/>
                </a:solidFill>
              </a:rPr>
              <a:t>高</a:t>
            </a:r>
            <a:r>
              <a:rPr lang="en-US" altLang="zh-TW" sz="2000" b="1" dirty="0" smtClean="0">
                <a:solidFill>
                  <a:srgbClr val="C00000"/>
                </a:solidFill>
              </a:rPr>
              <a:t>82%</a:t>
            </a:r>
            <a:endParaRPr lang="en-US" altLang="zh-TW" sz="2000" b="1" dirty="0">
              <a:solidFill>
                <a:srgbClr val="C00000"/>
              </a:solidFill>
            </a:endParaRPr>
          </a:p>
        </p:txBody>
      </p:sp>
    </p:spTree>
    <p:extLst>
      <p:ext uri="{BB962C8B-B14F-4D97-AF65-F5344CB8AC3E}">
        <p14:creationId xmlns:p14="http://schemas.microsoft.com/office/powerpoint/2010/main" val="29317764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清晰度">
  <a:themeElements>
    <a:clrScheme name="藍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古典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清晰度">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黃橙色">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10.xml><?xml version="1.0" encoding="utf-8"?>
<a:themeOverride xmlns:a="http://schemas.openxmlformats.org/drawingml/2006/main">
  <a:clrScheme name="紅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1.xml><?xml version="1.0" encoding="utf-8"?>
<a:themeOverride xmlns:a="http://schemas.openxmlformats.org/drawingml/2006/main">
  <a:clrScheme name="紅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2.xml><?xml version="1.0" encoding="utf-8"?>
<a:themeOverride xmlns:a="http://schemas.openxmlformats.org/drawingml/2006/main">
  <a:clrScheme name="紅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3.xml><?xml version="1.0" encoding="utf-8"?>
<a:themeOverride xmlns:a="http://schemas.openxmlformats.org/drawingml/2006/main">
  <a:clrScheme name="紅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4.xml><?xml version="1.0" encoding="utf-8"?>
<a:themeOverride xmlns:a="http://schemas.openxmlformats.org/drawingml/2006/main">
  <a:clrScheme name="紅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5.xml><?xml version="1.0" encoding="utf-8"?>
<a:themeOverride xmlns:a="http://schemas.openxmlformats.org/drawingml/2006/main">
  <a:clrScheme name="紅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6.xml><?xml version="1.0" encoding="utf-8"?>
<a:themeOverride xmlns:a="http://schemas.openxmlformats.org/drawingml/2006/main">
  <a:clrScheme name="紅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7.xml><?xml version="1.0" encoding="utf-8"?>
<a:themeOverride xmlns:a="http://schemas.openxmlformats.org/drawingml/2006/main">
  <a:clrScheme name="紅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8.xml><?xml version="1.0" encoding="utf-8"?>
<a:themeOverride xmlns:a="http://schemas.openxmlformats.org/drawingml/2006/main">
  <a:clrScheme name="紅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9.xml><?xml version="1.0" encoding="utf-8"?>
<a:themeOverride xmlns:a="http://schemas.openxmlformats.org/drawingml/2006/main">
  <a:clrScheme name="紅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2.xml><?xml version="1.0" encoding="utf-8"?>
<a:themeOverride xmlns:a="http://schemas.openxmlformats.org/drawingml/2006/main">
  <a:clrScheme name="黃橙色">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0.xml><?xml version="1.0" encoding="utf-8"?>
<a:themeOverride xmlns:a="http://schemas.openxmlformats.org/drawingml/2006/main">
  <a:clrScheme name="紅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3.xml><?xml version="1.0" encoding="utf-8"?>
<a:themeOverride xmlns:a="http://schemas.openxmlformats.org/drawingml/2006/main">
  <a:clrScheme name="黃橙色">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4.xml><?xml version="1.0" encoding="utf-8"?>
<a:themeOverride xmlns:a="http://schemas.openxmlformats.org/drawingml/2006/main">
  <a:clrScheme name="黃橙色">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5.xml><?xml version="1.0" encoding="utf-8"?>
<a:themeOverride xmlns:a="http://schemas.openxmlformats.org/drawingml/2006/main">
  <a:clrScheme name="黃橙色">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6.xml><?xml version="1.0" encoding="utf-8"?>
<a:themeOverride xmlns:a="http://schemas.openxmlformats.org/drawingml/2006/main">
  <a:clrScheme name="黃橙色">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7.xml><?xml version="1.0" encoding="utf-8"?>
<a:themeOverride xmlns:a="http://schemas.openxmlformats.org/drawingml/2006/main">
  <a:clrScheme name="黃橙色">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8.xml><?xml version="1.0" encoding="utf-8"?>
<a:themeOverride xmlns:a="http://schemas.openxmlformats.org/drawingml/2006/main">
  <a:clrScheme name="紅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9.xml><?xml version="1.0" encoding="utf-8"?>
<a:themeOverride xmlns:a="http://schemas.openxmlformats.org/drawingml/2006/main">
  <a:clrScheme name="紅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docProps/app.xml><?xml version="1.0" encoding="utf-8"?>
<Properties xmlns="http://schemas.openxmlformats.org/officeDocument/2006/extended-properties" xmlns:vt="http://schemas.openxmlformats.org/officeDocument/2006/docPropsVTypes">
  <Template>Clarity</Template>
  <TotalTime>2918</TotalTime>
  <Words>928</Words>
  <Application>Microsoft Office PowerPoint</Application>
  <PresentationFormat>如螢幕大小 (4:3)</PresentationFormat>
  <Paragraphs>334</Paragraphs>
  <Slides>27</Slides>
  <Notes>1</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27</vt:i4>
      </vt:variant>
    </vt:vector>
  </HeadingPairs>
  <TitlesOfParts>
    <vt:vector size="35" baseType="lpstr">
      <vt:lpstr>SimSun</vt:lpstr>
      <vt:lpstr>微軟正黑體</vt:lpstr>
      <vt:lpstr>新細明體</vt:lpstr>
      <vt:lpstr>Arial</vt:lpstr>
      <vt:lpstr>Calibri</vt:lpstr>
      <vt:lpstr>Cambria Math</vt:lpstr>
      <vt:lpstr>Times New Roman</vt:lpstr>
      <vt:lpstr>清晰度</vt:lpstr>
      <vt:lpstr>類別資料分析(Categorical Data Analysis)</vt:lpstr>
      <vt:lpstr>二元反應變數</vt:lpstr>
      <vt:lpstr>比較比例 在2×2列聯表</vt:lpstr>
      <vt:lpstr>比較比例 在2×2列聯表</vt:lpstr>
      <vt:lpstr>比較比例範例</vt:lpstr>
      <vt:lpstr>比較比例範例</vt:lpstr>
      <vt:lpstr>相對風險(Relative Risk; RR)</vt:lpstr>
      <vt:lpstr>相對風險(Relative Risk; RR)</vt:lpstr>
      <vt:lpstr>相對風險範例</vt:lpstr>
      <vt:lpstr>相對風險範例</vt:lpstr>
      <vt:lpstr>相對風險的信賴區間</vt:lpstr>
      <vt:lpstr>相對風險的信賴區間範例</vt:lpstr>
      <vt:lpstr>相對風險的信賴區間範例</vt:lpstr>
      <vt:lpstr>勝算比(Odds Ratio; OR)</vt:lpstr>
      <vt:lpstr>勝算比(Odds Ratio; OR)</vt:lpstr>
      <vt:lpstr>勝算比(Odds Ratio; OR)</vt:lpstr>
      <vt:lpstr>勝算比(Odds Ratio; OR)</vt:lpstr>
      <vt:lpstr>勝算比(Odds Ratio; OR)</vt:lpstr>
      <vt:lpstr>勝算比範例</vt:lpstr>
      <vt:lpstr>勝算比與相對風險的關係</vt:lpstr>
      <vt:lpstr>範例</vt:lpstr>
      <vt:lpstr>勝算比的信賴區間</vt:lpstr>
      <vt:lpstr>勝算比的信賴區間</vt:lpstr>
      <vt:lpstr>勝算比信賴區間範例</vt:lpstr>
      <vt:lpstr>勝算比信賴區間範例</vt:lpstr>
      <vt:lpstr>勝算比的假設檢定</vt:lpstr>
      <vt:lpstr>付出最多的人，也是收穫最多的人</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SPSS 教學</dc:title>
  <dc:creator>chilo</dc:creator>
  <cp:lastModifiedBy>Chi</cp:lastModifiedBy>
  <cp:revision>129</cp:revision>
  <dcterms:created xsi:type="dcterms:W3CDTF">2014-11-07T00:17:44Z</dcterms:created>
  <dcterms:modified xsi:type="dcterms:W3CDTF">2016-08-27T02:50:54Z</dcterms:modified>
</cp:coreProperties>
</file>