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71" r:id="rId9"/>
    <p:sldId id="272" r:id="rId10"/>
    <p:sldId id="266" r:id="rId11"/>
    <p:sldId id="273" r:id="rId12"/>
    <p:sldId id="274" r:id="rId13"/>
    <p:sldId id="275" r:id="rId14"/>
    <p:sldId id="267" r:id="rId15"/>
    <p:sldId id="269" r:id="rId16"/>
    <p:sldId id="270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6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t>2016/8/25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</a:rPr>
              <a:t>SPSS </a:t>
            </a:r>
            <a:r>
              <a:rPr lang="zh-TW" altLang="en-US" b="1" dirty="0" smtClean="0">
                <a:latin typeface="+mj-ea"/>
              </a:rPr>
              <a:t>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86600" cy="1752600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latin typeface="+mj-ea"/>
                <a:ea typeface="+mj-ea"/>
              </a:rPr>
              <a:t>單元</a:t>
            </a:r>
            <a:r>
              <a:rPr lang="zh-TW" altLang="en-US" b="1" dirty="0" smtClean="0">
                <a:latin typeface="+mj-ea"/>
                <a:ea typeface="+mj-ea"/>
              </a:rPr>
              <a:t>一</a:t>
            </a:r>
            <a:r>
              <a:rPr lang="en-US" altLang="zh-TW" b="1" dirty="0" smtClean="0">
                <a:latin typeface="+mj-ea"/>
                <a:ea typeface="+mj-ea"/>
              </a:rPr>
              <a:t>: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r>
              <a:rPr lang="zh-TW" altLang="zh-TW" b="1" dirty="0" smtClean="0">
                <a:latin typeface="+mj-ea"/>
                <a:ea typeface="+mj-ea"/>
              </a:rPr>
              <a:t>變數</a:t>
            </a:r>
            <a:r>
              <a:rPr lang="zh-TW" altLang="en-US" b="1" dirty="0" smtClean="0">
                <a:latin typeface="+mj-ea"/>
                <a:ea typeface="+mj-ea"/>
              </a:rPr>
              <a:t>定義</a:t>
            </a:r>
            <a:r>
              <a:rPr lang="zh-TW" altLang="en-US" b="1" dirty="0" smtClean="0">
                <a:latin typeface="新細明體"/>
                <a:ea typeface="新細明體"/>
              </a:rPr>
              <a:t>、</a:t>
            </a:r>
            <a:r>
              <a:rPr lang="zh-TW" altLang="zh-TW" b="1" smtClean="0">
                <a:latin typeface="+mj-ea"/>
                <a:ea typeface="+mj-ea"/>
              </a:rPr>
              <a:t>資料</a:t>
            </a:r>
            <a:r>
              <a:rPr lang="zh-TW" altLang="en-US" b="1" smtClean="0">
                <a:latin typeface="+mj-ea"/>
                <a:ea typeface="+mj-ea"/>
              </a:rPr>
              <a:t>輸入</a:t>
            </a:r>
            <a:r>
              <a:rPr lang="zh-TW" altLang="en-US" b="1">
                <a:latin typeface="+mj-ea"/>
              </a:rPr>
              <a:t>、</a:t>
            </a:r>
            <a:r>
              <a:rPr lang="zh-TW" altLang="zh-TW" b="1" smtClean="0">
                <a:latin typeface="+mj-ea"/>
                <a:ea typeface="+mj-ea"/>
              </a:rPr>
              <a:t>資料存檔</a:t>
            </a:r>
            <a:r>
              <a:rPr lang="zh-TW" altLang="en-US" b="1" smtClean="0">
                <a:latin typeface="+mj-ea"/>
              </a:rPr>
              <a:t>與</a:t>
            </a:r>
            <a:r>
              <a:rPr lang="zh-TW" altLang="en-US" b="1" dirty="0" smtClean="0">
                <a:latin typeface="+mj-ea"/>
                <a:ea typeface="+mj-ea"/>
              </a:rPr>
              <a:t>表格</a:t>
            </a:r>
            <a:r>
              <a:rPr lang="zh-TW" altLang="en-US" b="1" dirty="0">
                <a:latin typeface="+mj-ea"/>
                <a:ea typeface="+mj-ea"/>
              </a:rPr>
              <a:t>建立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81" y="3708638"/>
            <a:ext cx="4448175" cy="294322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41" y="612626"/>
            <a:ext cx="4362450" cy="2933700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>
          <a:xfrm flipV="1">
            <a:off x="1691680" y="2078013"/>
            <a:ext cx="936104" cy="198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1691680" y="6309320"/>
            <a:ext cx="180020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732240" y="1124744"/>
            <a:ext cx="1584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/>
              <a:t>輸入</a:t>
            </a:r>
            <a:r>
              <a:rPr lang="zh-TW" altLang="zh-TW" sz="2400" b="1" dirty="0"/>
              <a:t>完按</a:t>
            </a:r>
            <a:r>
              <a:rPr lang="zh-TW" altLang="zh-TW" sz="2400" b="1" dirty="0">
                <a:solidFill>
                  <a:srgbClr val="FF0000"/>
                </a:solidFill>
              </a:rPr>
              <a:t>新增</a:t>
            </a:r>
            <a:r>
              <a:rPr lang="zh-TW" altLang="zh-TW" sz="2400" b="1" dirty="0"/>
              <a:t>，以此類推再輸入其他的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52504" y="4149080"/>
            <a:ext cx="1476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/>
              <a:t>全部輸入完</a:t>
            </a:r>
            <a:r>
              <a:rPr lang="en-US" altLang="zh-TW" sz="2400" b="1" dirty="0"/>
              <a:t>, </a:t>
            </a:r>
            <a:r>
              <a:rPr lang="zh-TW" altLang="zh-TW" sz="2400" b="1" dirty="0"/>
              <a:t>到下面按</a:t>
            </a:r>
            <a:r>
              <a:rPr lang="zh-TW" altLang="zh-TW" sz="2400" b="1" dirty="0" smtClean="0"/>
              <a:t>確定</a:t>
            </a:r>
            <a:endParaRPr lang="zh-TW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424329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定義變數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b="1" dirty="0" smtClean="0">
                <a:solidFill>
                  <a:srgbClr val="00B050"/>
                </a:solidFill>
              </a:rPr>
              <a:t>來</a:t>
            </a:r>
            <a:r>
              <a:rPr lang="zh-TW" altLang="en-US" b="1" dirty="0">
                <a:solidFill>
                  <a:srgbClr val="00B050"/>
                </a:solidFill>
              </a:rPr>
              <a:t>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24" y="1772816"/>
            <a:ext cx="8143875" cy="42291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29808" y="3966703"/>
            <a:ext cx="1994520" cy="11184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按一下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藍色部分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,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輸入值及名稱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5961856" y="3421656"/>
            <a:ext cx="125052" cy="5450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22911" y="3116934"/>
            <a:ext cx="854969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5896" y="2965936"/>
            <a:ext cx="648072" cy="455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80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81" y="3721410"/>
            <a:ext cx="4391025" cy="29241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81" y="615203"/>
            <a:ext cx="4381500" cy="2943225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>
          <a:xfrm flipV="1">
            <a:off x="1691680" y="2078013"/>
            <a:ext cx="936104" cy="19885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1691680" y="6309320"/>
            <a:ext cx="180020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732240" y="1124744"/>
            <a:ext cx="15841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 smtClean="0"/>
              <a:t>輸入</a:t>
            </a:r>
            <a:r>
              <a:rPr lang="zh-TW" altLang="zh-TW" sz="2400" b="1" dirty="0"/>
              <a:t>完按</a:t>
            </a:r>
            <a:r>
              <a:rPr lang="zh-TW" altLang="zh-TW" sz="2400" b="1" dirty="0">
                <a:solidFill>
                  <a:srgbClr val="FF0000"/>
                </a:solidFill>
              </a:rPr>
              <a:t>新增</a:t>
            </a:r>
            <a:r>
              <a:rPr lang="zh-TW" altLang="zh-TW" sz="2400" b="1" dirty="0"/>
              <a:t>，以此類推再輸入其他的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752504" y="4149080"/>
            <a:ext cx="1476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/>
              <a:t>全部輸入完</a:t>
            </a:r>
            <a:r>
              <a:rPr lang="en-US" altLang="zh-TW" sz="2400" b="1" dirty="0"/>
              <a:t>, </a:t>
            </a:r>
            <a:r>
              <a:rPr lang="zh-TW" altLang="zh-TW" sz="2400" b="1" dirty="0"/>
              <a:t>到下面按</a:t>
            </a:r>
            <a:r>
              <a:rPr lang="zh-TW" altLang="zh-TW" sz="2400" b="1" dirty="0" smtClean="0"/>
              <a:t>確定</a:t>
            </a:r>
            <a:endParaRPr lang="zh-TW" altLang="zh-TW" sz="2400" b="1" dirty="0"/>
          </a:p>
        </p:txBody>
      </p:sp>
    </p:spTree>
    <p:extLst>
      <p:ext uri="{BB962C8B-B14F-4D97-AF65-F5344CB8AC3E}">
        <p14:creationId xmlns:p14="http://schemas.microsoft.com/office/powerpoint/2010/main" val="54956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772816"/>
            <a:ext cx="8162925" cy="42291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定義變數</a:t>
            </a:r>
            <a:r>
              <a:rPr lang="en-US" altLang="zh-TW" b="1" dirty="0" smtClean="0">
                <a:solidFill>
                  <a:srgbClr val="00B050"/>
                </a:solidFill>
              </a:rPr>
              <a:t>-count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35896" y="2965936"/>
            <a:ext cx="720080" cy="679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00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76800"/>
          </a:xfrm>
        </p:spPr>
        <p:txBody>
          <a:bodyPr/>
          <a:lstStyle/>
          <a:p>
            <a:r>
              <a:rPr lang="zh-TW" altLang="zh-TW" b="1" dirty="0"/>
              <a:t>接著先到右邊設定測量尺度</a:t>
            </a: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性別</a:t>
            </a:r>
            <a:r>
              <a:rPr lang="zh-TW" altLang="en-US" b="1" dirty="0" smtClean="0"/>
              <a:t>與</a:t>
            </a:r>
            <a:r>
              <a:rPr lang="zh-TW" altLang="en-US" b="1" dirty="0" smtClean="0">
                <a:solidFill>
                  <a:srgbClr val="C00000"/>
                </a:solidFill>
              </a:rPr>
              <a:t>來生</a:t>
            </a:r>
            <a:r>
              <a:rPr lang="zh-TW" altLang="zh-TW" b="1" dirty="0" smtClean="0"/>
              <a:t>的</a:t>
            </a:r>
            <a:r>
              <a:rPr lang="zh-TW" altLang="zh-TW" b="1" dirty="0"/>
              <a:t>測量尺度</a:t>
            </a:r>
            <a:r>
              <a:rPr lang="zh-TW" altLang="zh-TW" b="1" dirty="0" smtClean="0"/>
              <a:t>為</a:t>
            </a:r>
            <a:r>
              <a:rPr lang="zh-TW" altLang="en-US" b="1" dirty="0" smtClean="0">
                <a:solidFill>
                  <a:srgbClr val="C00000"/>
                </a:solidFill>
              </a:rPr>
              <a:t>名</a:t>
            </a:r>
            <a:r>
              <a:rPr lang="zh-TW" altLang="en-US" b="1" dirty="0">
                <a:solidFill>
                  <a:srgbClr val="C00000"/>
                </a:solidFill>
              </a:rPr>
              <a:t>義</a:t>
            </a:r>
            <a:r>
              <a:rPr lang="zh-TW" altLang="zh-TW" b="1" dirty="0" smtClean="0">
                <a:solidFill>
                  <a:srgbClr val="C00000"/>
                </a:solidFill>
              </a:rPr>
              <a:t>的</a:t>
            </a:r>
            <a:r>
              <a:rPr lang="en-US" altLang="zh-TW" b="1" dirty="0" smtClean="0"/>
              <a:t>(nominal)</a:t>
            </a:r>
            <a:endParaRPr lang="zh-TW" altLang="zh-TW" b="1" dirty="0"/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count</a:t>
            </a:r>
            <a:r>
              <a:rPr lang="zh-TW" altLang="zh-TW" b="1" dirty="0" smtClean="0"/>
              <a:t>的</a:t>
            </a:r>
            <a:r>
              <a:rPr lang="zh-TW" altLang="zh-TW" b="1" dirty="0"/>
              <a:t>測量尺度為</a:t>
            </a:r>
            <a:r>
              <a:rPr lang="zh-TW" altLang="zh-TW" b="1" dirty="0">
                <a:solidFill>
                  <a:srgbClr val="C00000"/>
                </a:solidFill>
              </a:rPr>
              <a:t>尺度</a:t>
            </a:r>
            <a:r>
              <a:rPr lang="zh-TW" altLang="zh-TW" b="1" dirty="0" smtClean="0">
                <a:solidFill>
                  <a:srgbClr val="C00000"/>
                </a:solidFill>
              </a:rPr>
              <a:t>的</a:t>
            </a:r>
            <a:r>
              <a:rPr lang="en-US" altLang="zh-TW" b="1" dirty="0" smtClean="0"/>
              <a:t>(scale)</a:t>
            </a:r>
            <a:endParaRPr lang="zh-TW" altLang="zh-TW" b="1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53525" cy="4181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00392" y="3501008"/>
            <a:ext cx="1043608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331640" y="5033194"/>
            <a:ext cx="5809416" cy="6926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設定完成後</a:t>
            </a:r>
            <a:r>
              <a:rPr kumimoji="1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, </a:t>
            </a:r>
            <a:r>
              <a:rPr kumimoji="1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在</a:t>
            </a:r>
            <a:r>
              <a:rPr kumimoji="1" lang="zh-TW" altLang="zh-TW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資料檢視</a:t>
            </a:r>
            <a:r>
              <a:rPr kumimoji="1" lang="zh-TW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按一下準備輸入資料</a:t>
            </a:r>
            <a:endParaRPr kumimoji="1" lang="zh-TW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39551" y="5316661"/>
            <a:ext cx="831169" cy="6421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36456" y="6014509"/>
            <a:ext cx="571500" cy="5715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74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9" y="1803995"/>
            <a:ext cx="3952875" cy="4286250"/>
          </a:xfrm>
          <a:prstGeom prst="rect">
            <a:avLst/>
          </a:prstGeom>
        </p:spPr>
      </p:pic>
      <p:sp>
        <p:nvSpPr>
          <p:cNvPr id="2" name="AutoShape 3"/>
          <p:cNvSpPr>
            <a:spLocks/>
          </p:cNvSpPr>
          <p:nvPr/>
        </p:nvSpPr>
        <p:spPr bwMode="auto">
          <a:xfrm>
            <a:off x="6300192" y="4653136"/>
            <a:ext cx="1657350" cy="438150"/>
          </a:xfrm>
          <a:prstGeom prst="borderCallout2">
            <a:avLst>
              <a:gd name="adj1" fmla="val 26088"/>
              <a:gd name="adj2" fmla="val -4597"/>
              <a:gd name="adj3" fmla="val 26088"/>
              <a:gd name="adj4" fmla="val -47509"/>
              <a:gd name="adj5" fmla="val 195478"/>
              <a:gd name="adj6" fmla="val -21311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目前在 </a:t>
            </a: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資料檢視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195736" y="5520283"/>
            <a:ext cx="864096" cy="5699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b="1" dirty="0">
                <a:solidFill>
                  <a:srgbClr val="00B050"/>
                </a:solidFill>
              </a:rPr>
              <a:t>輸入</a:t>
            </a:r>
            <a:r>
              <a:rPr lang="zh-TW" altLang="zh-TW" b="1" dirty="0" smtClean="0">
                <a:solidFill>
                  <a:srgbClr val="00B050"/>
                </a:solidFill>
              </a:rPr>
              <a:t>資料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1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B050"/>
                </a:solidFill>
              </a:rPr>
              <a:t>資料存檔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b="1" dirty="0"/>
              <a:t>在檔案下選</a:t>
            </a:r>
            <a:r>
              <a:rPr lang="zh-TW" altLang="zh-TW" sz="2800" b="1" u="sng" dirty="0"/>
              <a:t>另存新檔</a:t>
            </a:r>
            <a:r>
              <a:rPr lang="zh-TW" altLang="zh-TW" sz="2800" b="1" dirty="0"/>
              <a:t>，儲存於我的文件，檔名</a:t>
            </a:r>
            <a:r>
              <a:rPr lang="zh-TW" altLang="zh-TW" sz="2800" b="1" dirty="0" smtClean="0"/>
              <a:t>輸入</a:t>
            </a:r>
            <a:r>
              <a:rPr lang="zh-TW" altLang="en-US" sz="2800" b="1" u="sng" dirty="0" smtClean="0"/>
              <a:t>來</a:t>
            </a:r>
            <a:r>
              <a:rPr lang="zh-TW" altLang="en-US" sz="2800" b="1" u="sng" dirty="0"/>
              <a:t>生</a:t>
            </a:r>
            <a:r>
              <a:rPr lang="zh-TW" altLang="zh-TW" sz="2800" b="1" dirty="0" smtClean="0"/>
              <a:t>，</a:t>
            </a:r>
            <a:r>
              <a:rPr lang="zh-TW" altLang="zh-TW" sz="2800" b="1" dirty="0"/>
              <a:t>存檔類型為</a:t>
            </a:r>
            <a:r>
              <a:rPr lang="en-US" altLang="zh-TW" sz="2800" b="1" dirty="0"/>
              <a:t>SPSS Statistics (*.</a:t>
            </a:r>
            <a:r>
              <a:rPr lang="en-US" altLang="zh-TW" sz="2800" b="1" dirty="0" err="1"/>
              <a:t>sav</a:t>
            </a:r>
            <a:r>
              <a:rPr lang="en-US" altLang="zh-TW" sz="2800" b="1" dirty="0"/>
              <a:t>)</a:t>
            </a:r>
            <a:r>
              <a:rPr lang="zh-TW" altLang="zh-TW" sz="2800" b="1" dirty="0"/>
              <a:t>，最後按</a:t>
            </a:r>
            <a:r>
              <a:rPr lang="zh-TW" altLang="zh-TW" sz="2800" b="1" u="sng" dirty="0"/>
              <a:t>儲存</a:t>
            </a:r>
            <a:r>
              <a:rPr lang="zh-TW" altLang="zh-TW" sz="2800" b="1" dirty="0"/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47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表格建立</a:t>
            </a:r>
            <a:endParaRPr lang="zh-TW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1" dirty="0"/>
                  <a:t>如何用</a:t>
                </a:r>
                <a:r>
                  <a:rPr lang="en-US" altLang="zh-TW" sz="2800" b="1" dirty="0"/>
                  <a:t>SPSS</a:t>
                </a:r>
                <a:r>
                  <a:rPr lang="zh-TW" altLang="en-US" sz="2800" b="1" dirty="0"/>
                  <a:t>得到</a:t>
                </a:r>
                <a:endParaRPr lang="en-US" altLang="zh-TW" sz="2800" b="1" dirty="0" smtClean="0"/>
              </a:p>
              <a:p>
                <a:r>
                  <a:rPr lang="en-US" altLang="zh-TW" sz="2800" b="1" dirty="0" smtClean="0"/>
                  <a:t>2</a:t>
                </a:r>
                <a14:m>
                  <m:oMath xmlns:m="http://schemas.openxmlformats.org/officeDocument/2006/math">
                    <m:r>
                      <a:rPr lang="en-US" altLang="zh-TW" sz="2800" b="1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800" b="1" dirty="0" smtClean="0"/>
                  <a:t>2</a:t>
                </a:r>
                <a:r>
                  <a:rPr lang="en-US" altLang="zh-TW" sz="2800" b="1" dirty="0"/>
                  <a:t> </a:t>
                </a:r>
                <a:r>
                  <a:rPr lang="zh-TW" altLang="en-US" sz="2800" b="1" dirty="0" smtClean="0"/>
                  <a:t>表</a:t>
                </a:r>
                <a:endParaRPr lang="en-US" altLang="zh-TW" sz="2800" b="1" dirty="0"/>
              </a:p>
              <a:p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{</a:t>
                </a:r>
                <a:r>
                  <a:rPr lang="en-US" altLang="zh-TW" sz="2800" b="1" i="1" dirty="0" err="1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zh-TW" sz="2800" b="1" baseline="-25000" dirty="0" err="1" smtClean="0">
                    <a:solidFill>
                      <a:srgbClr val="C00000"/>
                    </a:solidFill>
                  </a:rPr>
                  <a:t>ij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}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 smtClean="0"/>
                  <a:t>樣本聯合分配</a:t>
                </a:r>
                <a:r>
                  <a:rPr lang="en-US" altLang="zh-TW" sz="2800" b="1" dirty="0" smtClean="0"/>
                  <a:t>(sample </a:t>
                </a:r>
                <a:r>
                  <a:rPr lang="en-US" altLang="zh-TW" sz="2800" b="1" dirty="0"/>
                  <a:t>joint </a:t>
                </a:r>
                <a:r>
                  <a:rPr lang="en-US" altLang="zh-TW" sz="2800" b="1" dirty="0" smtClean="0"/>
                  <a:t>distribution) </a:t>
                </a:r>
              </a:p>
              <a:p>
                <a:r>
                  <a:rPr lang="en-US" altLang="zh-TW" sz="2800" b="1" dirty="0">
                    <a:solidFill>
                      <a:srgbClr val="C00000"/>
                    </a:solidFill>
                  </a:rPr>
                  <a:t>{</a:t>
                </a:r>
                <a:r>
                  <a:rPr lang="en-US" altLang="zh-TW" sz="2800" b="1" i="1" dirty="0" err="1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zh-TW" sz="2800" b="1" baseline="-25000" dirty="0" err="1" smtClean="0">
                    <a:solidFill>
                      <a:srgbClr val="C00000"/>
                    </a:solidFill>
                  </a:rPr>
                  <a:t>j|i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}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zh-TW" altLang="en-US" sz="2800" b="1" dirty="0" smtClean="0"/>
                  <a:t>給定</a:t>
                </a:r>
                <a:r>
                  <a:rPr lang="en-US" altLang="zh-TW" sz="2800" b="1" dirty="0" smtClean="0"/>
                  <a:t>X,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b="1" dirty="0" smtClean="0"/>
                  <a:t>Y</a:t>
                </a:r>
                <a:r>
                  <a:rPr lang="zh-TW" altLang="en-US" sz="2800" b="1" dirty="0"/>
                  <a:t>的</a:t>
                </a:r>
                <a:r>
                  <a:rPr lang="zh-TW" altLang="en-US" sz="2800" b="1" dirty="0" smtClean="0"/>
                  <a:t>樣本條</a:t>
                </a:r>
                <a:r>
                  <a:rPr lang="zh-TW" altLang="en-US" sz="2800" b="1" dirty="0"/>
                  <a:t>件</a:t>
                </a:r>
                <a:r>
                  <a:rPr lang="zh-TW" altLang="en-US" sz="2800" b="1" dirty="0" smtClean="0"/>
                  <a:t>分配</a:t>
                </a:r>
                <a:r>
                  <a:rPr lang="en-US" altLang="zh-TW" sz="2800" b="1" dirty="0" smtClean="0"/>
                  <a:t>(sample </a:t>
                </a:r>
                <a:r>
                  <a:rPr lang="en-US" altLang="zh-TW" sz="2800" b="1" dirty="0"/>
                  <a:t>conditional distribution of </a:t>
                </a:r>
                <a:r>
                  <a:rPr lang="en-US" altLang="zh-TW" sz="2800" b="1" dirty="0" smtClean="0"/>
                  <a:t>Y given X)  </a:t>
                </a:r>
              </a:p>
              <a:p>
                <a:r>
                  <a:rPr lang="en-US" altLang="zh-TW" sz="2800" b="1" dirty="0">
                    <a:solidFill>
                      <a:srgbClr val="C00000"/>
                    </a:solidFill>
                  </a:rPr>
                  <a:t>{</a:t>
                </a:r>
                <a:r>
                  <a:rPr lang="en-US" altLang="zh-TW" sz="2800" b="1" i="1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zh-TW" sz="2800" b="1" baseline="-25000" dirty="0" smtClean="0">
                    <a:solidFill>
                      <a:srgbClr val="C00000"/>
                    </a:solidFill>
                  </a:rPr>
                  <a:t>i+</a:t>
                </a:r>
                <a:r>
                  <a:rPr lang="en-US" altLang="zh-TW" sz="2800" b="1" dirty="0" smtClean="0">
                    <a:solidFill>
                      <a:srgbClr val="C00000"/>
                    </a:solidFill>
                  </a:rPr>
                  <a:t>}</a:t>
                </a:r>
                <a:r>
                  <a:rPr lang="zh-TW" alt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b="1" dirty="0" smtClean="0"/>
                  <a:t>X</a:t>
                </a:r>
                <a:r>
                  <a:rPr lang="zh-TW" altLang="en-US" sz="2800" b="1" dirty="0" smtClean="0"/>
                  <a:t>的樣本邊際分配</a:t>
                </a:r>
                <a:r>
                  <a:rPr lang="en-US" altLang="zh-TW" sz="2800" b="1" dirty="0" smtClean="0"/>
                  <a:t>(sample </a:t>
                </a:r>
                <a:r>
                  <a:rPr lang="en-US" altLang="zh-TW" sz="2800" b="1" dirty="0"/>
                  <a:t>marginal distribution of </a:t>
                </a:r>
                <a:r>
                  <a:rPr lang="en-US" altLang="zh-TW" sz="2800" b="1" dirty="0" smtClean="0"/>
                  <a:t>X)  </a:t>
                </a:r>
              </a:p>
              <a:p>
                <a:r>
                  <a:rPr lang="en-US" altLang="zh-TW" sz="2800" b="1" dirty="0">
                    <a:solidFill>
                      <a:srgbClr val="C00000"/>
                    </a:solidFill>
                  </a:rPr>
                  <a:t>{</a:t>
                </a:r>
                <a:r>
                  <a:rPr lang="en-US" altLang="zh-TW" sz="2800" b="1" i="1" dirty="0" err="1" smtClean="0">
                    <a:solidFill>
                      <a:srgbClr val="C00000"/>
                    </a:solidFill>
                  </a:rPr>
                  <a:t>p</a:t>
                </a:r>
                <a:r>
                  <a:rPr lang="en-US" altLang="zh-TW" sz="2800" b="1" baseline="-25000" dirty="0" err="1" smtClean="0">
                    <a:solidFill>
                      <a:srgbClr val="C00000"/>
                    </a:solidFill>
                  </a:rPr>
                  <a:t>+j</a:t>
                </a:r>
                <a:r>
                  <a:rPr lang="en-US" altLang="zh-TW" sz="2800" b="1" dirty="0">
                    <a:solidFill>
                      <a:srgbClr val="C00000"/>
                    </a:solidFill>
                  </a:rPr>
                  <a:t>}</a:t>
                </a:r>
                <a:r>
                  <a:rPr lang="zh-TW" alt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800" b="1" dirty="0" smtClean="0"/>
                  <a:t>Y</a:t>
                </a:r>
                <a:r>
                  <a:rPr lang="zh-TW" altLang="en-US" sz="2800" b="1" dirty="0" smtClean="0"/>
                  <a:t>的</a:t>
                </a:r>
                <a:r>
                  <a:rPr lang="zh-TW" altLang="en-US" sz="2800" b="1" dirty="0"/>
                  <a:t>樣本</a:t>
                </a:r>
                <a:r>
                  <a:rPr lang="zh-TW" altLang="en-US" sz="2800" b="1" dirty="0" smtClean="0"/>
                  <a:t>邊際</a:t>
                </a:r>
                <a:r>
                  <a:rPr lang="zh-TW" altLang="en-US" sz="2800" b="1" dirty="0"/>
                  <a:t>分配</a:t>
                </a:r>
                <a:r>
                  <a:rPr lang="en-US" altLang="zh-TW" sz="2800" b="1" dirty="0" smtClean="0"/>
                  <a:t>(sample </a:t>
                </a:r>
                <a:r>
                  <a:rPr lang="en-US" altLang="zh-TW" sz="2800" b="1" dirty="0"/>
                  <a:t>marginal distribution </a:t>
                </a:r>
                <a:r>
                  <a:rPr lang="en-US" altLang="zh-TW" sz="2800" b="1" dirty="0" smtClean="0"/>
                  <a:t>of Y)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65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先設定加權變數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b="1" dirty="0" smtClean="0"/>
              <a:t>在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資料</a:t>
            </a:r>
            <a:r>
              <a:rPr lang="zh-TW" altLang="zh-TW" sz="2800" b="1" dirty="0" smtClean="0"/>
              <a:t>下選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加權觀察值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04864"/>
            <a:ext cx="4704184" cy="4446924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>
            <a:off x="3059832" y="5445224"/>
            <a:ext cx="1368152" cy="1080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7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先設定加權變數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觀察值</a:t>
            </a:r>
            <a:r>
              <a:rPr lang="zh-TW" altLang="en-US" sz="2800" b="1" dirty="0" smtClean="0"/>
              <a:t>加權依據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次數變數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count</a:t>
            </a:r>
            <a:r>
              <a:rPr lang="en-US" altLang="zh-TW" sz="2800" b="1" dirty="0"/>
              <a:t>, </a:t>
            </a:r>
            <a:r>
              <a:rPr lang="zh-TW" altLang="zh-TW" sz="2800" b="1" dirty="0" smtClean="0"/>
              <a:t>按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確</a:t>
            </a:r>
            <a:r>
              <a:rPr lang="zh-TW" altLang="en-US" sz="2800" b="1" dirty="0">
                <a:solidFill>
                  <a:srgbClr val="C00000"/>
                </a:solidFill>
              </a:rPr>
              <a:t>定</a:t>
            </a:r>
            <a:endParaRPr lang="zh-TW" altLang="zh-TW" sz="2800" b="1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52936"/>
            <a:ext cx="4229100" cy="2590800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H="1" flipV="1">
            <a:off x="1547664" y="5195900"/>
            <a:ext cx="288032" cy="6480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60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如何進入</a:t>
            </a:r>
            <a:r>
              <a:rPr lang="en-US" altLang="zh-TW" b="1" dirty="0" smtClean="0">
                <a:solidFill>
                  <a:srgbClr val="00B050"/>
                </a:solidFill>
              </a:rPr>
              <a:t>SPSS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+mj-ea"/>
                <a:ea typeface="+mj-ea"/>
              </a:rPr>
              <a:t>進入</a:t>
            </a:r>
            <a:r>
              <a:rPr lang="en-US" altLang="zh-TW" sz="2800" b="1" dirty="0">
                <a:latin typeface="+mj-ea"/>
                <a:ea typeface="+mj-ea"/>
              </a:rPr>
              <a:t>SPSS 19.0</a:t>
            </a:r>
            <a:r>
              <a:rPr lang="zh-TW" altLang="zh-TW" sz="2800" b="1" dirty="0">
                <a:latin typeface="+mj-ea"/>
                <a:ea typeface="+mj-ea"/>
              </a:rPr>
              <a:t>，在下面</a:t>
            </a:r>
            <a:r>
              <a:rPr lang="zh-TW" altLang="zh-TW" sz="2800" b="1" u="sng" dirty="0">
                <a:latin typeface="+mj-ea"/>
                <a:ea typeface="+mj-ea"/>
              </a:rPr>
              <a:t>開始</a:t>
            </a:r>
            <a:r>
              <a:rPr lang="zh-TW" altLang="zh-TW" sz="2800" b="1" dirty="0">
                <a:latin typeface="+mj-ea"/>
                <a:ea typeface="+mj-ea"/>
              </a:rPr>
              <a:t>的部分的所有程式選</a:t>
            </a:r>
            <a:r>
              <a:rPr lang="en-US" altLang="zh-TW" sz="2800" b="1" u="sng" dirty="0">
                <a:latin typeface="+mj-ea"/>
                <a:ea typeface="+mj-ea"/>
              </a:rPr>
              <a:t>IBM SPSS statistics</a:t>
            </a:r>
            <a:r>
              <a:rPr lang="zh-TW" altLang="zh-TW" sz="2800" b="1" dirty="0">
                <a:latin typeface="+mj-ea"/>
                <a:ea typeface="+mj-ea"/>
              </a:rPr>
              <a:t>，再向下按</a:t>
            </a:r>
            <a:r>
              <a:rPr lang="en-US" altLang="zh-TW" sz="2800" b="1" u="sng" dirty="0">
                <a:latin typeface="+mj-ea"/>
                <a:ea typeface="+mj-ea"/>
              </a:rPr>
              <a:t>IBM SPSS statistics </a:t>
            </a:r>
            <a:r>
              <a:rPr lang="en-US" altLang="zh-TW" sz="2800" b="1" u="sng" dirty="0" smtClean="0">
                <a:latin typeface="+mj-ea"/>
                <a:ea typeface="+mj-ea"/>
              </a:rPr>
              <a:t>19</a:t>
            </a:r>
            <a:endParaRPr lang="zh-TW" altLang="en-US" sz="2800" b="1" dirty="0">
              <a:latin typeface="+mj-ea"/>
              <a:ea typeface="+mj-ea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74634"/>
            <a:ext cx="5688632" cy="33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505637" y="4149080"/>
            <a:ext cx="1440160" cy="6908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建立交叉表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b="1" dirty="0" smtClean="0"/>
              <a:t>在</a:t>
            </a:r>
            <a:r>
              <a:rPr lang="zh-TW" altLang="en-US" sz="2800" b="1" dirty="0">
                <a:solidFill>
                  <a:srgbClr val="C00000"/>
                </a:solidFill>
              </a:rPr>
              <a:t>分析</a:t>
            </a:r>
            <a:r>
              <a:rPr lang="zh-TW" altLang="zh-TW" sz="2800" b="1" dirty="0" smtClean="0"/>
              <a:t>下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TW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敘述統計</a:t>
            </a:r>
            <a:r>
              <a:rPr lang="zh-TW" altLang="en-US" sz="28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zh-TW" sz="2800" b="1" dirty="0" smtClean="0"/>
              <a:t>向</a:t>
            </a:r>
            <a:r>
              <a:rPr lang="zh-TW" altLang="zh-TW" sz="2800" b="1" dirty="0"/>
              <a:t>右</a:t>
            </a:r>
            <a:r>
              <a:rPr lang="zh-TW" altLang="zh-TW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交叉表</a:t>
            </a:r>
            <a:endParaRPr lang="zh-TW" altLang="zh-TW" sz="2800" b="1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2896"/>
            <a:ext cx="60674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4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8144" y="2564904"/>
            <a:ext cx="2412537" cy="11521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4000" b="1" dirty="0" smtClean="0"/>
              <a:t>接著</a:t>
            </a:r>
            <a:endParaRPr lang="en-US" altLang="zh-TW" sz="4000" b="1" dirty="0" smtClean="0"/>
          </a:p>
          <a:p>
            <a:pPr marL="0" indent="0">
              <a:buNone/>
            </a:pPr>
            <a:r>
              <a:rPr lang="zh-TW" altLang="en-US" sz="4000" b="1" dirty="0" smtClean="0"/>
              <a:t>選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列變數</a:t>
            </a:r>
            <a:r>
              <a:rPr lang="en-US" altLang="zh-TW" sz="4000" b="1" dirty="0" smtClean="0"/>
              <a:t>, </a:t>
            </a:r>
            <a:r>
              <a:rPr lang="zh-TW" altLang="en-US" sz="4000" b="1" dirty="0" smtClean="0"/>
              <a:t>選</a:t>
            </a:r>
            <a:r>
              <a:rPr lang="zh-TW" altLang="en-US" sz="4000" b="1" dirty="0" smtClean="0">
                <a:solidFill>
                  <a:srgbClr val="C00000"/>
                </a:solidFill>
              </a:rPr>
              <a:t>行變數</a:t>
            </a:r>
            <a:endParaRPr lang="zh-TW" altLang="en-US" sz="4000" b="1" dirty="0">
              <a:solidFill>
                <a:srgbClr val="C00000"/>
              </a:solidFill>
            </a:endParaRPr>
          </a:p>
          <a:p>
            <a:endParaRPr lang="zh-TW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4884722" cy="44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0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768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列變數</a:t>
            </a:r>
            <a:r>
              <a:rPr lang="zh-TW" altLang="en-US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性別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行變數</a:t>
            </a:r>
            <a:r>
              <a:rPr lang="zh-TW" altLang="en-US" sz="2800" b="1" dirty="0" smtClean="0"/>
              <a:t>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來生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92354"/>
            <a:ext cx="4718928" cy="4328934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5148064" y="2708920"/>
            <a:ext cx="936104" cy="720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084168" y="24473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儲存格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089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2548" y="908720"/>
            <a:ext cx="8229600" cy="4876800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百分比部分勾選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列百分比</a:t>
            </a:r>
            <a:r>
              <a:rPr lang="zh-TW" altLang="en-US" sz="2800" b="1" dirty="0" smtClean="0"/>
              <a:t>與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總和百分比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81" y="1556792"/>
            <a:ext cx="3883427" cy="455515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2195737" y="5787911"/>
            <a:ext cx="506557" cy="5934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738269" y="619666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按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繼續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04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97" y="620688"/>
            <a:ext cx="4619625" cy="4314825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 flipV="1">
            <a:off x="1475656" y="4575473"/>
            <a:ext cx="288032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1835696" y="515719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按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確定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得到</a:t>
            </a:r>
            <a:r>
              <a:rPr lang="en-US" altLang="zh-TW" dirty="0" smtClean="0"/>
              <a:t>SPSS</a:t>
            </a:r>
            <a:r>
              <a:rPr lang="zh-TW" altLang="en-US" dirty="0" smtClean="0"/>
              <a:t>報表</a:t>
            </a:r>
            <a:r>
              <a:rPr lang="zh-TW" altLang="en-US" dirty="0"/>
              <a:t>如下：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5688632" cy="40673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83868" y="2780928"/>
            <a:ext cx="18362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83868" y="3789040"/>
            <a:ext cx="1836204" cy="2880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60555" y="2364935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12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40944" y="2348880"/>
            <a:ext cx="452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11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320444" y="3378478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21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240056" y="3378478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22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31359" y="438659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215403" y="4359951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+2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75856" y="4374298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+1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186928" y="3372372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2+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186928" y="2350397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C00000"/>
                </a:solidFill>
              </a:rPr>
              <a:t>n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1+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06939" y="3085015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12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287328" y="3068960"/>
            <a:ext cx="452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11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87327" y="406478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21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06939" y="4064780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22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215403" y="5046253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+2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275856" y="5060600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+1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153811" y="4058674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2+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186928" y="3070477"/>
            <a:ext cx="465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</a:t>
            </a:r>
            <a:r>
              <a:rPr lang="en-US" altLang="zh-TW" sz="1600" b="1" baseline="-25000" dirty="0" smtClean="0">
                <a:solidFill>
                  <a:srgbClr val="C00000"/>
                </a:solidFill>
              </a:rPr>
              <a:t>1+</a:t>
            </a:r>
            <a:endParaRPr lang="zh-TW" altLang="en-US" sz="1600" b="1" baseline="-25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201183" y="951111"/>
                <a:ext cx="2646878" cy="1730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 smtClean="0"/>
                  <a:t>女生</a:t>
                </a:r>
                <a:r>
                  <a:rPr lang="en-US" altLang="zh-TW" sz="2400" dirty="0" smtClean="0"/>
                  <a:t>, </a:t>
                </a:r>
                <a:r>
                  <a:rPr lang="zh-TW" altLang="en-US" sz="2400" dirty="0" smtClean="0"/>
                  <a:t>相信死後有</a:t>
                </a:r>
                <a:endParaRPr lang="en-US" altLang="zh-TW" sz="2400" dirty="0" smtClean="0"/>
              </a:p>
              <a:p>
                <a:r>
                  <a:rPr lang="zh-TW" altLang="en-US" sz="2400" dirty="0" smtClean="0"/>
                  <a:t>來生的條件分配為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(p</a:t>
                </a:r>
                <a:r>
                  <a:rPr lang="en-US" altLang="zh-TW" sz="2400" baseline="-25000" dirty="0" smtClean="0"/>
                  <a:t>1|1</a:t>
                </a:r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435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582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2400" dirty="0" smtClean="0"/>
                  <a:t>p</a:t>
                </a:r>
                <a:r>
                  <a:rPr lang="en-US" altLang="zh-TW" sz="2400" baseline="-25000" dirty="0" smtClean="0"/>
                  <a:t>2|1</a:t>
                </a:r>
                <a:r>
                  <a:rPr lang="en-US" altLang="zh-TW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582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)</a:t>
                </a:r>
              </a:p>
              <a:p>
                <a:r>
                  <a:rPr lang="en-US" altLang="zh-TW" sz="2400" dirty="0" smtClean="0"/>
                  <a:t>=(0.747, 0.253)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83" y="951111"/>
                <a:ext cx="2646878" cy="1730410"/>
              </a:xfrm>
              <a:prstGeom prst="rect">
                <a:avLst/>
              </a:prstGeom>
              <a:blipFill rotWithShape="0">
                <a:blip r:embed="rId3"/>
                <a:stretch>
                  <a:fillRect l="-3456" t="-2465" r="-2765" b="-7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 flipV="1">
            <a:off x="4720937" y="1412776"/>
            <a:ext cx="1480246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5276150" y="3980560"/>
            <a:ext cx="1350024" cy="81659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42491" y="4879308"/>
                <a:ext cx="2736647" cy="173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/>
                  <a:t>男</a:t>
                </a:r>
                <a:r>
                  <a:rPr lang="zh-TW" altLang="en-US" sz="2400" dirty="0" smtClean="0"/>
                  <a:t>生</a:t>
                </a:r>
                <a:r>
                  <a:rPr lang="en-US" altLang="zh-TW" sz="2400" dirty="0" smtClean="0"/>
                  <a:t>, </a:t>
                </a:r>
                <a:r>
                  <a:rPr lang="zh-TW" altLang="en-US" sz="2400" dirty="0" smtClean="0"/>
                  <a:t>相信死後有</a:t>
                </a:r>
                <a:endParaRPr lang="en-US" altLang="zh-TW" sz="2400" dirty="0" smtClean="0"/>
              </a:p>
              <a:p>
                <a:r>
                  <a:rPr lang="zh-TW" altLang="en-US" sz="2400" dirty="0" smtClean="0"/>
                  <a:t>來生的條件分配為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(p</a:t>
                </a:r>
                <a:r>
                  <a:rPr lang="en-US" altLang="zh-TW" sz="2400" baseline="-25000" dirty="0" smtClean="0"/>
                  <a:t>1|2</a:t>
                </a:r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sz="2400" dirty="0" smtClean="0"/>
                  <a:t>p</a:t>
                </a:r>
                <a:r>
                  <a:rPr lang="en-US" altLang="zh-TW" sz="2400" baseline="-25000" dirty="0" smtClean="0"/>
                  <a:t>2|2</a:t>
                </a:r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)</a:t>
                </a:r>
              </a:p>
              <a:p>
                <a:r>
                  <a:rPr lang="en-US" altLang="zh-TW" sz="2400" dirty="0" smtClean="0"/>
                  <a:t>=(0.737, 0.263)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4879308"/>
                <a:ext cx="2736647" cy="1730217"/>
              </a:xfrm>
              <a:prstGeom prst="rect">
                <a:avLst/>
              </a:prstGeom>
              <a:blipFill rotWithShape="0">
                <a:blip r:embed="rId4"/>
                <a:stretch>
                  <a:fillRect l="-3341" t="-2465" b="-73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/>
          <p:cNvSpPr/>
          <p:nvPr/>
        </p:nvSpPr>
        <p:spPr>
          <a:xfrm>
            <a:off x="3340944" y="3141552"/>
            <a:ext cx="910916" cy="2997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3" idx="3"/>
          </p:cNvCxnSpPr>
          <p:nvPr/>
        </p:nvCxnSpPr>
        <p:spPr>
          <a:xfrm flipH="1">
            <a:off x="2627784" y="3397396"/>
            <a:ext cx="846561" cy="252186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1403893" y="5901969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女生且</a:t>
            </a:r>
            <a:r>
              <a:rPr lang="zh-TW" altLang="en-US" dirty="0"/>
              <a:t>相信死後有</a:t>
            </a:r>
            <a:endParaRPr lang="en-US" altLang="zh-TW" dirty="0"/>
          </a:p>
          <a:p>
            <a:r>
              <a:rPr lang="zh-TW" altLang="en-US" dirty="0"/>
              <a:t>來生</a:t>
            </a:r>
            <a:r>
              <a:rPr lang="zh-TW" altLang="en-US" dirty="0" smtClean="0"/>
              <a:t>的</a:t>
            </a:r>
            <a:r>
              <a:rPr lang="zh-TW" altLang="en-US" dirty="0"/>
              <a:t>比例</a:t>
            </a:r>
            <a:r>
              <a:rPr lang="zh-TW" altLang="en-US" dirty="0" smtClean="0"/>
              <a:t>為</a:t>
            </a:r>
            <a:r>
              <a:rPr lang="en-US" altLang="zh-TW" dirty="0" smtClean="0"/>
              <a:t>0.399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1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即可看見下面對話視窗</a:t>
            </a:r>
            <a:r>
              <a:rPr lang="zh-TW" altLang="zh-TW" dirty="0" smtClean="0"/>
              <a:t>：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7245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H="1" flipV="1">
            <a:off x="7020272" y="5589240"/>
            <a:ext cx="108012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1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可得到下面</a:t>
            </a:r>
            <a:r>
              <a:rPr lang="zh-TW" altLang="zh-TW" dirty="0" smtClean="0"/>
              <a:t>空白</a:t>
            </a:r>
            <a:r>
              <a:rPr lang="zh-TW" altLang="zh-TW" dirty="0"/>
              <a:t>資料編輯視窗</a:t>
            </a:r>
            <a:r>
              <a:rPr lang="zh-TW" altLang="zh-TW" dirty="0" smtClean="0"/>
              <a:t>：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46" y="1904888"/>
            <a:ext cx="57245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2123728" y="5517232"/>
            <a:ext cx="571500" cy="342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607096" y="5809828"/>
            <a:ext cx="114300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578396" y="2048272"/>
            <a:ext cx="46863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35546" y="2222004"/>
            <a:ext cx="5600700" cy="3429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68752" y="2907804"/>
            <a:ext cx="914400" cy="427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工具鍵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5940152" y="2564904"/>
            <a:ext cx="4572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23000" y="4365104"/>
            <a:ext cx="22860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Times New Roman" pitchFamily="18" charset="0"/>
              </a:rPr>
              <a:t>資料檢視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-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輸入資料使用</a:t>
            </a:r>
            <a:endParaRPr kumimoji="1" lang="zh-TW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ea"/>
                <a:ea typeface="+mj-ea"/>
                <a:cs typeface="Times New Roman" pitchFamily="18" charset="0"/>
              </a:rPr>
              <a:t>變數檢視</a:t>
            </a:r>
            <a:r>
              <a:rPr kumimoji="1" lang="en-US" altLang="zh-TW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-</a:t>
            </a:r>
            <a:r>
              <a:rPr kumimoji="1" lang="zh-TW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itchFamily="18" charset="0"/>
              </a:rPr>
              <a:t>定義變數使用</a:t>
            </a:r>
            <a:endParaRPr kumimoji="1" lang="zh-TW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新細明體" pitchFamily="18" charset="-12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92696" y="1582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4591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0" y="504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2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  <a:t/>
            </a:r>
            <a:br>
              <a:rPr kumimoji="1" lang="en-US" altLang="zh-TW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Times New Roman" pitchFamily="18" charset="0"/>
              </a:rPr>
            </a:br>
            <a:endParaRPr kumimoji="1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750096" y="6034928"/>
            <a:ext cx="16002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rPr>
              <a:t>在變數檢視上按一下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新細明體" pitchFamily="18" charset="-120"/>
              </a:rPr>
              <a:t>，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rPr>
              <a:t>預備定義變數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257800" y="1260748"/>
            <a:ext cx="13716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  <a:cs typeface="新細明體" pitchFamily="18" charset="-120"/>
              </a:rPr>
              <a:t>指令選單</a:t>
            </a: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4457700" y="1603648"/>
            <a:ext cx="8001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9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變數定義視窗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44408" cy="36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</a:rPr>
              <a:t>名稱</a:t>
            </a:r>
            <a:r>
              <a:rPr lang="zh-TW" altLang="zh-TW" b="1" dirty="0"/>
              <a:t> 是輸入</a:t>
            </a:r>
            <a:r>
              <a:rPr lang="zh-TW" altLang="zh-TW" b="1" dirty="0" smtClean="0"/>
              <a:t>變數</a:t>
            </a:r>
            <a:r>
              <a:rPr lang="zh-TW" altLang="en-US" b="1" dirty="0"/>
              <a:t>的</a:t>
            </a:r>
            <a:r>
              <a:rPr lang="zh-TW" altLang="zh-TW" b="1" dirty="0" smtClean="0"/>
              <a:t>名稱</a:t>
            </a:r>
            <a:r>
              <a:rPr lang="en-US" altLang="zh-TW" b="1" dirty="0"/>
              <a:t>, </a:t>
            </a:r>
            <a:r>
              <a:rPr lang="zh-TW" altLang="zh-TW" b="1" dirty="0"/>
              <a:t>可輸入中文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類型</a:t>
            </a:r>
            <a:r>
              <a:rPr lang="zh-TW" altLang="zh-TW" b="1" dirty="0"/>
              <a:t> 是輸入</a:t>
            </a:r>
            <a:r>
              <a:rPr lang="zh-TW" altLang="zh-TW" b="1" dirty="0" smtClean="0"/>
              <a:t>變數</a:t>
            </a:r>
            <a:r>
              <a:rPr lang="zh-TW" altLang="en-US" b="1" dirty="0" smtClean="0"/>
              <a:t>的</a:t>
            </a:r>
            <a:r>
              <a:rPr lang="zh-TW" altLang="zh-TW" b="1" dirty="0" smtClean="0"/>
              <a:t>類型</a:t>
            </a:r>
            <a:endParaRPr lang="zh-TW" altLang="zh-TW" b="1" dirty="0"/>
          </a:p>
          <a:p>
            <a:r>
              <a:rPr lang="zh-TW" altLang="zh-TW" b="1" dirty="0">
                <a:solidFill>
                  <a:srgbClr val="FF0000"/>
                </a:solidFill>
              </a:rPr>
              <a:t>寬度</a:t>
            </a:r>
            <a:r>
              <a:rPr lang="zh-TW" altLang="zh-TW" b="1" dirty="0"/>
              <a:t> 是輸入</a:t>
            </a:r>
            <a:r>
              <a:rPr lang="zh-TW" altLang="zh-TW" b="1" dirty="0" smtClean="0"/>
              <a:t>變數</a:t>
            </a:r>
            <a:r>
              <a:rPr lang="zh-TW" altLang="en-US" b="1" dirty="0"/>
              <a:t>的</a:t>
            </a:r>
            <a:r>
              <a:rPr lang="zh-TW" altLang="zh-TW" b="1" dirty="0" smtClean="0"/>
              <a:t>欄</a:t>
            </a:r>
            <a:r>
              <a:rPr lang="zh-TW" altLang="zh-TW" b="1" dirty="0"/>
              <a:t>寬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小數</a:t>
            </a:r>
            <a:r>
              <a:rPr lang="zh-TW" altLang="zh-TW" b="1" dirty="0"/>
              <a:t> 是輸入</a:t>
            </a:r>
            <a:r>
              <a:rPr lang="zh-TW" altLang="zh-TW" b="1" dirty="0" smtClean="0"/>
              <a:t>變數</a:t>
            </a:r>
            <a:r>
              <a:rPr lang="zh-TW" altLang="en-US" b="1" dirty="0"/>
              <a:t>的</a:t>
            </a:r>
            <a:r>
              <a:rPr lang="zh-TW" altLang="zh-TW" b="1" dirty="0" smtClean="0"/>
              <a:t>小數點</a:t>
            </a:r>
            <a:r>
              <a:rPr lang="zh-TW" altLang="zh-TW" b="1" dirty="0"/>
              <a:t>位數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標記</a:t>
            </a:r>
            <a:r>
              <a:rPr lang="zh-TW" altLang="zh-TW" b="1" dirty="0"/>
              <a:t> 是輸入</a:t>
            </a:r>
            <a:r>
              <a:rPr lang="zh-TW" altLang="zh-TW" b="1" dirty="0" smtClean="0"/>
              <a:t>變數</a:t>
            </a:r>
            <a:r>
              <a:rPr lang="zh-TW" altLang="en-US" b="1" dirty="0"/>
              <a:t>的</a:t>
            </a:r>
            <a:r>
              <a:rPr lang="zh-TW" altLang="zh-TW" b="1" dirty="0" smtClean="0"/>
              <a:t>全名</a:t>
            </a:r>
            <a:r>
              <a:rPr lang="zh-TW" altLang="zh-TW" b="1" dirty="0"/>
              <a:t>，可輸入中文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值</a:t>
            </a:r>
            <a:r>
              <a:rPr lang="zh-TW" altLang="zh-TW" b="1" dirty="0"/>
              <a:t> </a:t>
            </a:r>
            <a:r>
              <a:rPr lang="en-US" altLang="zh-TW" b="1" dirty="0"/>
              <a:t>  </a:t>
            </a:r>
            <a:r>
              <a:rPr lang="zh-TW" altLang="en-US" b="1" dirty="0" smtClean="0"/>
              <a:t>  </a:t>
            </a:r>
            <a:r>
              <a:rPr lang="zh-TW" altLang="zh-TW" b="1" dirty="0" smtClean="0"/>
              <a:t>是</a:t>
            </a:r>
            <a:r>
              <a:rPr lang="zh-TW" altLang="zh-TW" b="1" dirty="0"/>
              <a:t>類別變數的值及名稱</a:t>
            </a:r>
            <a:r>
              <a:rPr lang="en-US" altLang="zh-TW" b="1" dirty="0"/>
              <a:t>(</a:t>
            </a:r>
            <a:r>
              <a:rPr lang="zh-TW" altLang="zh-TW" b="1" dirty="0"/>
              <a:t>例如</a:t>
            </a:r>
            <a:r>
              <a:rPr lang="en-US" altLang="zh-TW" b="1" dirty="0"/>
              <a:t>:1-</a:t>
            </a:r>
            <a:r>
              <a:rPr lang="zh-TW" altLang="zh-TW" b="1" dirty="0"/>
              <a:t>男、</a:t>
            </a:r>
            <a:r>
              <a:rPr lang="en-US" altLang="zh-TW" b="1" dirty="0"/>
              <a:t>2-</a:t>
            </a:r>
            <a:r>
              <a:rPr lang="zh-TW" altLang="zh-TW" b="1" dirty="0"/>
              <a:t>女</a:t>
            </a:r>
            <a:r>
              <a:rPr lang="en-US" altLang="zh-TW" b="1" dirty="0"/>
              <a:t>)</a:t>
            </a:r>
            <a:endParaRPr lang="zh-TW" altLang="zh-TW" b="1" dirty="0"/>
          </a:p>
          <a:p>
            <a:r>
              <a:rPr lang="zh-TW" altLang="zh-TW" b="1" dirty="0">
                <a:solidFill>
                  <a:srgbClr val="FF0000"/>
                </a:solidFill>
              </a:rPr>
              <a:t>遺漏</a:t>
            </a:r>
            <a:r>
              <a:rPr lang="zh-TW" altLang="zh-TW" b="1" dirty="0"/>
              <a:t> 是遺漏值的定義方式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欄</a:t>
            </a:r>
            <a:r>
              <a:rPr lang="en-US" altLang="zh-TW" b="1" dirty="0"/>
              <a:t>   </a:t>
            </a:r>
            <a:r>
              <a:rPr lang="zh-TW" altLang="en-US" b="1" dirty="0" smtClean="0"/>
              <a:t>  </a:t>
            </a:r>
            <a:r>
              <a:rPr lang="zh-TW" altLang="zh-TW" b="1" dirty="0" smtClean="0"/>
              <a:t>是</a:t>
            </a:r>
            <a:r>
              <a:rPr lang="zh-TW" altLang="zh-TW" b="1" dirty="0"/>
              <a:t>行寬</a:t>
            </a:r>
          </a:p>
          <a:p>
            <a:r>
              <a:rPr lang="zh-TW" altLang="zh-TW" b="1" dirty="0">
                <a:solidFill>
                  <a:srgbClr val="FF0000"/>
                </a:solidFill>
              </a:rPr>
              <a:t>對齊</a:t>
            </a:r>
            <a:r>
              <a:rPr lang="zh-TW" altLang="zh-TW" b="1" dirty="0"/>
              <a:t> 是選擇欄位內資料的對齊方式</a:t>
            </a:r>
            <a:r>
              <a:rPr lang="en-US" altLang="zh-TW" b="1" dirty="0"/>
              <a:t>(</a:t>
            </a:r>
            <a:r>
              <a:rPr lang="zh-TW" altLang="zh-TW" b="1" dirty="0"/>
              <a:t>靠右、靠左、置中</a:t>
            </a:r>
            <a:r>
              <a:rPr lang="en-US" altLang="zh-TW" b="1" dirty="0"/>
              <a:t>)</a:t>
            </a:r>
            <a:endParaRPr lang="zh-TW" altLang="zh-TW" b="1" dirty="0"/>
          </a:p>
          <a:p>
            <a:r>
              <a:rPr lang="zh-TW" altLang="zh-TW" b="1" dirty="0">
                <a:solidFill>
                  <a:srgbClr val="FF0000"/>
                </a:solidFill>
              </a:rPr>
              <a:t>測量</a:t>
            </a:r>
            <a:r>
              <a:rPr lang="zh-TW" altLang="zh-TW" b="1" dirty="0"/>
              <a:t> 是測量尺度</a:t>
            </a:r>
            <a:r>
              <a:rPr lang="en-US" altLang="zh-TW" b="1" dirty="0"/>
              <a:t>(</a:t>
            </a:r>
            <a:r>
              <a:rPr lang="zh-TW" altLang="zh-TW" b="1" dirty="0"/>
              <a:t>尺度</a:t>
            </a:r>
            <a:r>
              <a:rPr lang="en-US" altLang="zh-TW" b="1" dirty="0"/>
              <a:t>(S)</a:t>
            </a:r>
            <a:r>
              <a:rPr lang="zh-TW" altLang="zh-TW" b="1" dirty="0"/>
              <a:t>、次序的</a:t>
            </a:r>
            <a:r>
              <a:rPr lang="en-US" altLang="zh-TW" b="1" dirty="0"/>
              <a:t>(O)</a:t>
            </a:r>
            <a:r>
              <a:rPr lang="zh-TW" altLang="zh-TW" b="1" dirty="0"/>
              <a:t>、名義</a:t>
            </a:r>
            <a:r>
              <a:rPr lang="en-US" altLang="zh-TW" b="1" dirty="0"/>
              <a:t>(N))</a:t>
            </a:r>
            <a:endParaRPr lang="zh-TW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8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定義變數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2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74726"/>
              </p:ext>
            </p:extLst>
          </p:nvPr>
        </p:nvGraphicFramePr>
        <p:xfrm>
          <a:off x="611560" y="2708920"/>
          <a:ext cx="6336506" cy="2194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002"/>
                <a:gridCol w="1080120"/>
                <a:gridCol w="1728192"/>
                <a:gridCol w="1728192"/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是否相信死後有來生</a:t>
                      </a:r>
                      <a:r>
                        <a:rPr lang="en-US" altLang="zh-TW" sz="2400" b="1" dirty="0" smtClean="0"/>
                        <a:t>?</a:t>
                      </a:r>
                    </a:p>
                    <a:p>
                      <a:pPr algn="ctr"/>
                      <a:r>
                        <a:rPr lang="en-US" altLang="zh-TW" sz="2400" b="1" dirty="0" smtClean="0"/>
                        <a:t>(Belief in afterlife) Y </a:t>
                      </a:r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是</a:t>
                      </a:r>
                      <a:r>
                        <a:rPr lang="en-US" altLang="zh-TW" sz="2400" b="1" dirty="0" smtClean="0"/>
                        <a:t>(Y)</a:t>
                      </a:r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/>
                        <a:t>否</a:t>
                      </a:r>
                      <a:r>
                        <a:rPr lang="en-US" altLang="zh-TW" sz="2400" b="1" dirty="0" smtClean="0"/>
                        <a:t>(N)</a:t>
                      </a:r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性別</a:t>
                      </a:r>
                      <a:r>
                        <a:rPr lang="en-US" altLang="zh-TW" sz="2400" b="1" dirty="0" smtClean="0"/>
                        <a:t>(Gender)</a:t>
                      </a:r>
                      <a:r>
                        <a:rPr lang="zh-TW" altLang="en-US" sz="2400" b="1" baseline="0" dirty="0" smtClean="0"/>
                        <a:t> </a:t>
                      </a:r>
                      <a:r>
                        <a:rPr lang="en-US" altLang="zh-TW" sz="2400" b="1" dirty="0" smtClean="0"/>
                        <a:t>X</a:t>
                      </a:r>
                      <a:endParaRPr lang="zh-TW" altLang="en-US" sz="2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女</a:t>
                      </a:r>
                      <a:r>
                        <a:rPr lang="en-US" altLang="zh-TW" sz="2400" b="1" dirty="0" smtClean="0"/>
                        <a:t>(F)</a:t>
                      </a:r>
                      <a:endParaRPr lang="zh-TW" altLang="en-US" sz="2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435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147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男</a:t>
                      </a:r>
                      <a:r>
                        <a:rPr lang="en-US" altLang="zh-TW" sz="2400" b="1" dirty="0" smtClean="0"/>
                        <a:t>(M)</a:t>
                      </a:r>
                      <a:endParaRPr lang="zh-TW" altLang="en-US" sz="2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375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/>
                        <a:t>134</a:t>
                      </a:r>
                      <a:endParaRPr lang="zh-TW" alt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88118" y="1554353"/>
                <a:ext cx="765629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2400" b="1" dirty="0"/>
                  <a:t>課本上的例子都已經</a:t>
                </a:r>
                <a:r>
                  <a:rPr lang="zh-TW" altLang="en-US" sz="2400" b="1" dirty="0" smtClean="0"/>
                  <a:t>將原始資料</a:t>
                </a:r>
                <a:r>
                  <a:rPr lang="en-US" altLang="zh-TW" sz="2400" b="1" dirty="0" smtClean="0"/>
                  <a:t>(raw data)</a:t>
                </a:r>
                <a:r>
                  <a:rPr lang="zh-TW" altLang="en-US" sz="2400" b="1" dirty="0" smtClean="0"/>
                  <a:t>整理成</a:t>
                </a:r>
                <a:r>
                  <a:rPr lang="en-US" altLang="zh-TW" sz="2400" b="1" dirty="0" smtClean="0"/>
                  <a:t>I</a:t>
                </a:r>
                <a:r>
                  <a:rPr lang="zh-TW" altLang="en-US" sz="2400" b="1" dirty="0" smtClean="0"/>
                  <a:t>列</a:t>
                </a:r>
                <a:r>
                  <a:rPr lang="en-US" altLang="zh-TW" sz="2400" b="1" dirty="0" smtClean="0"/>
                  <a:t>J</a:t>
                </a:r>
                <a:r>
                  <a:rPr lang="zh-TW" altLang="en-US" sz="2400" b="1" dirty="0" smtClean="0"/>
                  <a:t>行的表格</a:t>
                </a:r>
                <a:r>
                  <a:rPr lang="en-US" altLang="zh-TW" sz="2400" b="1" dirty="0" smtClean="0"/>
                  <a:t>(I</a:t>
                </a:r>
                <a14:m>
                  <m:oMath xmlns:m="http://schemas.openxmlformats.org/officeDocument/2006/math">
                    <m:r>
                      <a:rPr lang="en-US" altLang="zh-TW" sz="2400" b="1" i="1" dirty="0" smtClean="0">
                        <a:latin typeface="Cambria Math" panose="02040503050406030204" pitchFamily="18" charset="0"/>
                        <a:ea typeface="+mj-ea"/>
                      </a:rPr>
                      <m:t>×</m:t>
                    </m:r>
                  </m:oMath>
                </a14:m>
                <a:r>
                  <a:rPr lang="en-US" altLang="zh-TW" sz="2400" b="1" dirty="0" smtClean="0"/>
                  <a:t>J</a:t>
                </a:r>
                <a:r>
                  <a:rPr lang="zh-TW" altLang="en-US" sz="2400" b="1" dirty="0" smtClean="0"/>
                  <a:t> </a:t>
                </a:r>
                <a:r>
                  <a:rPr lang="en-US" altLang="zh-TW" sz="2400" b="1" dirty="0" smtClean="0"/>
                  <a:t>table)</a:t>
                </a:r>
                <a:r>
                  <a:rPr lang="zh-TW" altLang="en-US" sz="2400" b="1" dirty="0" smtClean="0"/>
                  <a:t>了</a:t>
                </a:r>
                <a:r>
                  <a:rPr lang="zh-TW" altLang="en-US" sz="2400" b="1" dirty="0"/>
                  <a:t>，所以資料輸入將用一種較簡單的方式。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18" y="1554353"/>
                <a:ext cx="7656290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194" t="-3553" b="-111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輸入時需要三</a:t>
            </a:r>
            <a:r>
              <a:rPr lang="zh-TW" altLang="en-US" b="1" dirty="0" smtClean="0"/>
              <a:t>個變數</a:t>
            </a:r>
            <a:r>
              <a:rPr lang="en-US" altLang="zh-TW" b="1" dirty="0" smtClean="0"/>
              <a:t>, </a:t>
            </a:r>
            <a:endParaRPr lang="en-US" altLang="zh-TW" b="1" dirty="0"/>
          </a:p>
          <a:p>
            <a:r>
              <a:rPr lang="zh-TW" altLang="en-US" b="1" dirty="0"/>
              <a:t>一個</a:t>
            </a:r>
            <a:r>
              <a:rPr lang="zh-TW" altLang="en-US" b="1" dirty="0" smtClean="0"/>
              <a:t>是性別</a:t>
            </a:r>
            <a:r>
              <a:rPr lang="en-US" altLang="zh-TW" b="1" dirty="0" smtClean="0"/>
              <a:t>(gender), </a:t>
            </a:r>
          </a:p>
          <a:p>
            <a:pPr marL="0" indent="0">
              <a:buNone/>
            </a:pPr>
            <a:r>
              <a:rPr lang="zh-TW" altLang="en-US" b="1" dirty="0" smtClean="0"/>
              <a:t>             性別</a:t>
            </a:r>
            <a:r>
              <a:rPr lang="en-US" altLang="zh-TW" b="1" dirty="0" smtClean="0"/>
              <a:t>=1</a:t>
            </a:r>
            <a:r>
              <a:rPr lang="zh-TW" altLang="en-US" b="1" dirty="0"/>
              <a:t>代表 </a:t>
            </a:r>
            <a:r>
              <a:rPr lang="zh-TW" altLang="en-US" b="1" dirty="0" smtClean="0"/>
              <a:t>女</a:t>
            </a:r>
            <a:r>
              <a:rPr lang="en-US" altLang="zh-TW" b="1" dirty="0" smtClean="0"/>
              <a:t>(female)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 smtClean="0"/>
              <a:t>             性別</a:t>
            </a:r>
            <a:r>
              <a:rPr lang="en-US" altLang="zh-TW" b="1" dirty="0" smtClean="0"/>
              <a:t>=</a:t>
            </a:r>
            <a:r>
              <a:rPr lang="en-US" altLang="zh-TW" b="1" dirty="0"/>
              <a:t>2</a:t>
            </a:r>
            <a:r>
              <a:rPr lang="zh-TW" altLang="en-US" b="1" dirty="0"/>
              <a:t>代表 </a:t>
            </a:r>
            <a:r>
              <a:rPr lang="zh-TW" altLang="en-US" b="1" dirty="0" smtClean="0"/>
              <a:t>男</a:t>
            </a:r>
            <a:r>
              <a:rPr lang="en-US" altLang="zh-TW" b="1" dirty="0" smtClean="0"/>
              <a:t>(male)</a:t>
            </a:r>
            <a:endParaRPr lang="en-US" altLang="zh-TW" b="1" dirty="0"/>
          </a:p>
          <a:p>
            <a:r>
              <a:rPr lang="zh-TW" altLang="en-US" b="1" dirty="0"/>
              <a:t>一個</a:t>
            </a:r>
            <a:r>
              <a:rPr lang="zh-TW" altLang="en-US" b="1" dirty="0" smtClean="0"/>
              <a:t>是來生</a:t>
            </a:r>
            <a:r>
              <a:rPr lang="en-US" altLang="zh-TW" b="1" dirty="0" smtClean="0"/>
              <a:t>(life), </a:t>
            </a:r>
          </a:p>
          <a:p>
            <a:pPr marL="0" indent="0">
              <a:buNone/>
            </a:pPr>
            <a:r>
              <a:rPr lang="zh-TW" altLang="en-US" b="1" dirty="0" smtClean="0"/>
              <a:t>             來生</a:t>
            </a:r>
            <a:r>
              <a:rPr lang="en-US" altLang="zh-TW" b="1" dirty="0" smtClean="0"/>
              <a:t>=1</a:t>
            </a:r>
            <a:r>
              <a:rPr lang="zh-TW" altLang="en-US" b="1" dirty="0" smtClean="0"/>
              <a:t>代表是</a:t>
            </a:r>
            <a:r>
              <a:rPr lang="en-US" altLang="zh-TW" b="1" dirty="0" smtClean="0"/>
              <a:t>(yes)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 smtClean="0"/>
              <a:t>             來生</a:t>
            </a:r>
            <a:r>
              <a:rPr lang="en-US" altLang="zh-TW" b="1" dirty="0" smtClean="0"/>
              <a:t>=</a:t>
            </a:r>
            <a:r>
              <a:rPr lang="en-US" altLang="zh-TW" b="1" dirty="0"/>
              <a:t>2</a:t>
            </a:r>
            <a:r>
              <a:rPr lang="zh-TW" altLang="en-US" b="1" dirty="0" smtClean="0"/>
              <a:t>代表否</a:t>
            </a:r>
            <a:r>
              <a:rPr lang="en-US" altLang="zh-TW" b="1" dirty="0" smtClean="0"/>
              <a:t>(no)</a:t>
            </a:r>
            <a:endParaRPr lang="en-US" altLang="zh-TW" b="1" dirty="0"/>
          </a:p>
          <a:p>
            <a:r>
              <a:rPr lang="zh-TW" altLang="en-US" b="1" dirty="0"/>
              <a:t>一個是</a:t>
            </a:r>
            <a:r>
              <a:rPr lang="en-US" altLang="zh-TW" b="1" dirty="0"/>
              <a:t>count, </a:t>
            </a:r>
            <a:r>
              <a:rPr lang="zh-TW" altLang="en-US" b="1" dirty="0"/>
              <a:t>代表每一個格內的觀察次數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45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44" y="1772816"/>
            <a:ext cx="8067675" cy="4171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50"/>
                </a:solidFill>
              </a:rPr>
              <a:t>定義</a:t>
            </a:r>
            <a:r>
              <a:rPr lang="zh-TW" altLang="en-US" b="1" dirty="0" smtClean="0">
                <a:solidFill>
                  <a:srgbClr val="00B050"/>
                </a:solidFill>
              </a:rPr>
              <a:t>變數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b="1" dirty="0" smtClean="0">
                <a:solidFill>
                  <a:srgbClr val="00B050"/>
                </a:solidFill>
              </a:rPr>
              <a:t>性別</a:t>
            </a:r>
            <a:endParaRPr lang="zh-TW" altLang="en-US" dirty="0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115616" y="5479504"/>
            <a:ext cx="648072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2555776" y="4836474"/>
            <a:ext cx="2419350" cy="379413"/>
          </a:xfrm>
          <a:prstGeom prst="callout1">
            <a:avLst>
              <a:gd name="adj1" fmla="val 68304"/>
              <a:gd name="adj2" fmla="val 220"/>
              <a:gd name="adj3" fmla="val 172806"/>
              <a:gd name="adj4" fmla="val -4265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目前在</a:t>
            </a: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變數檢視</a:t>
            </a:r>
            <a:endParaRPr kumimoji="1" lang="zh-TW" altLang="zh-TW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36096" y="3717031"/>
            <a:ext cx="1994520" cy="11184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按一下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藍色部分</a:t>
            </a:r>
            <a:r>
              <a:rPr kumimoji="1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, </a:t>
            </a: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輸入值及名稱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5868144" y="3171984"/>
            <a:ext cx="125052" cy="5450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229199" y="2867262"/>
            <a:ext cx="854969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563888" y="2924944"/>
            <a:ext cx="648072" cy="247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0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278</TotalTime>
  <Words>712</Words>
  <Application>Microsoft Office PowerPoint</Application>
  <PresentationFormat>如螢幕大小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新細明體</vt:lpstr>
      <vt:lpstr>Arial</vt:lpstr>
      <vt:lpstr>Cambria Math</vt:lpstr>
      <vt:lpstr>Times New Roman</vt:lpstr>
      <vt:lpstr>清晰度</vt:lpstr>
      <vt:lpstr>SPSS 教學</vt:lpstr>
      <vt:lpstr>如何進入SPSS</vt:lpstr>
      <vt:lpstr>即可看見下面對話視窗：</vt:lpstr>
      <vt:lpstr>可得到下面空白資料編輯視窗：</vt:lpstr>
      <vt:lpstr>變數定義視窗</vt:lpstr>
      <vt:lpstr>PowerPoint 簡報</vt:lpstr>
      <vt:lpstr>定義變數</vt:lpstr>
      <vt:lpstr>PowerPoint 簡報</vt:lpstr>
      <vt:lpstr>定義變數-性別</vt:lpstr>
      <vt:lpstr>PowerPoint 簡報</vt:lpstr>
      <vt:lpstr>定義變數-來生</vt:lpstr>
      <vt:lpstr>PowerPoint 簡報</vt:lpstr>
      <vt:lpstr>定義變數-count</vt:lpstr>
      <vt:lpstr>PowerPoint 簡報</vt:lpstr>
      <vt:lpstr>輸入資料</vt:lpstr>
      <vt:lpstr>資料存檔</vt:lpstr>
      <vt:lpstr>表格建立</vt:lpstr>
      <vt:lpstr>先設定加權變數</vt:lpstr>
      <vt:lpstr>先設定加權變數</vt:lpstr>
      <vt:lpstr>建立交叉表</vt:lpstr>
      <vt:lpstr>PowerPoint 簡報</vt:lpstr>
      <vt:lpstr>PowerPoint 簡報</vt:lpstr>
      <vt:lpstr>PowerPoint 簡報</vt:lpstr>
      <vt:lpstr>PowerPoint 簡報</vt:lpstr>
      <vt:lpstr>得到SPSS報表如下：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羅琪</cp:lastModifiedBy>
  <cp:revision>52</cp:revision>
  <dcterms:created xsi:type="dcterms:W3CDTF">2014-11-07T00:17:44Z</dcterms:created>
  <dcterms:modified xsi:type="dcterms:W3CDTF">2016-08-24T23:17:13Z</dcterms:modified>
</cp:coreProperties>
</file>