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65" r:id="rId4"/>
    <p:sldId id="266" r:id="rId5"/>
    <p:sldId id="271" r:id="rId6"/>
    <p:sldId id="273" r:id="rId7"/>
    <p:sldId id="272" r:id="rId8"/>
    <p:sldId id="274" r:id="rId9"/>
    <p:sldId id="275" r:id="rId10"/>
    <p:sldId id="276" r:id="rId11"/>
    <p:sldId id="267" r:id="rId12"/>
    <p:sldId id="263" r:id="rId13"/>
    <p:sldId id="268" r:id="rId14"/>
    <p:sldId id="269" r:id="rId15"/>
    <p:sldId id="270" r:id="rId16"/>
    <p:sldId id="277" r:id="rId17"/>
    <p:sldId id="278" r:id="rId18"/>
    <p:sldId id="262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2015/9/23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2015/9/23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2015/9/23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2015/9/23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2015/9/23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2015/9/23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2015/9/23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2015/9/23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2015/9/23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2015/9/23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2015/9/23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7B11ACE-9B10-4367-8CD9-80D0AC3AE11D}" type="datetimeFigureOut">
              <a:rPr lang="zh-TW" altLang="en-US" smtClean="0"/>
              <a:pPr/>
              <a:t>2015/9/23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tw.search.yahoo.com/search?p=weebly%E6%95%99%E5%AD%B8%E5%BD%B1%E7%89%87&amp;ei=UTF-8&amp;fr2=rs-top&amp;fr=yfp-t-160-tw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ebly.com/" TargetMode="External"/><Relationship Id="rId2" Type="http://schemas.openxmlformats.org/officeDocument/2006/relationships/hyperlink" Target="http://tutorialcht.weebly.com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+mj-ea"/>
              </a:rPr>
              <a:t>網站</a:t>
            </a:r>
            <a:r>
              <a:rPr lang="zh-TW" altLang="en-US" b="1" dirty="0">
                <a:latin typeface="+mj-ea"/>
              </a:rPr>
              <a:t>製作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630616" cy="1752600"/>
          </a:xfrm>
        </p:spPr>
        <p:txBody>
          <a:bodyPr>
            <a:normAutofit/>
          </a:bodyPr>
          <a:lstStyle/>
          <a:p>
            <a:pPr lvl="0"/>
            <a:r>
              <a:rPr lang="en-US" altLang="zh-TW" sz="3200" b="1" dirty="0" err="1" smtClean="0">
                <a:solidFill>
                  <a:schemeClr val="accent2"/>
                </a:solidFill>
                <a:latin typeface="+mj-ea"/>
                <a:ea typeface="+mj-ea"/>
              </a:rPr>
              <a:t>Weebly</a:t>
            </a:r>
            <a:r>
              <a:rPr lang="zh-TW" altLang="en-US" sz="3200" b="1" dirty="0">
                <a:solidFill>
                  <a:schemeClr val="accent2"/>
                </a:solidFill>
                <a:latin typeface="+mj-ea"/>
                <a:ea typeface="+mj-ea"/>
              </a:rPr>
              <a:t>簡介</a:t>
            </a:r>
            <a:endParaRPr lang="zh-TW" altLang="zh-TW" sz="3200" dirty="0">
              <a:solidFill>
                <a:schemeClr val="accent2"/>
              </a:solidFill>
              <a:latin typeface="+mj-ea"/>
              <a:ea typeface="+mj-ea"/>
            </a:endParaRPr>
          </a:p>
          <a:p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182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欄位介紹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471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0674" y="1312146"/>
            <a:ext cx="2747373" cy="516060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625287" y="2451754"/>
            <a:ext cx="902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標題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title</a:t>
            </a:r>
            <a:endParaRPr lang="zh-TW" altLang="en-US" sz="28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5821947" y="2310335"/>
            <a:ext cx="19431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本文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paragraph</a:t>
            </a:r>
            <a:endParaRPr lang="zh-TW" altLang="en-US" sz="28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1051676" y="3395795"/>
            <a:ext cx="1702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圖像</a:t>
            </a:r>
            <a:r>
              <a:rPr lang="en-US" altLang="zh-TW" sz="2800" b="1" dirty="0" smtClean="0"/>
              <a:t>(1</a:t>
            </a:r>
            <a:r>
              <a:rPr lang="zh-TW" altLang="en-US" sz="2800" b="1" dirty="0" smtClean="0"/>
              <a:t>張</a:t>
            </a:r>
            <a:r>
              <a:rPr lang="en-US" altLang="zh-TW" sz="2800" b="1" dirty="0" smtClean="0"/>
              <a:t>)</a:t>
            </a:r>
          </a:p>
          <a:p>
            <a:r>
              <a:rPr lang="en-US" altLang="zh-TW" sz="2800" b="1" dirty="0" smtClean="0"/>
              <a:t>image</a:t>
            </a:r>
            <a:endParaRPr lang="zh-TW" altLang="en-US" sz="28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827567" y="4491117"/>
            <a:ext cx="19223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幻燈片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slideshow</a:t>
            </a:r>
            <a:endParaRPr lang="zh-TW" altLang="en-US" sz="28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617527" y="5518644"/>
            <a:ext cx="23631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聯繫</a:t>
            </a:r>
            <a:r>
              <a:rPr lang="zh-TW" altLang="en-US" sz="2800" b="1" dirty="0" smtClean="0"/>
              <a:t>表單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contact form</a:t>
            </a:r>
            <a:endParaRPr lang="zh-TW" altLang="en-US" sz="28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800120" y="5445224"/>
            <a:ext cx="2321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嵌入</a:t>
            </a:r>
            <a:r>
              <a:rPr lang="zh-TW" altLang="en-US" sz="2800" b="1" dirty="0" smtClean="0"/>
              <a:t>代碼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Embed code</a:t>
            </a:r>
            <a:endParaRPr lang="zh-TW" altLang="en-US" sz="28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821947" y="4354833"/>
            <a:ext cx="9236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地圖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map</a:t>
            </a:r>
            <a:endParaRPr lang="zh-TW" altLang="en-US" sz="2800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837355" y="3264442"/>
            <a:ext cx="18614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圖庫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多張</a:t>
            </a:r>
            <a:r>
              <a:rPr lang="en-US" altLang="zh-TW" sz="2800" b="1" dirty="0" smtClean="0"/>
              <a:t>)</a:t>
            </a:r>
          </a:p>
          <a:p>
            <a:r>
              <a:rPr lang="en-US" altLang="zh-TW" sz="2800" b="1" dirty="0" smtClean="0"/>
              <a:t>gallery</a:t>
            </a:r>
            <a:endParaRPr lang="zh-TW" altLang="en-US" sz="2800" b="1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基本</a:t>
            </a:r>
            <a:r>
              <a:rPr lang="en-US" altLang="zh-TW" dirty="0" smtClean="0"/>
              <a:t>BASIC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78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3043" y="2060848"/>
            <a:ext cx="297294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1172942" y="3275982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分隔</a:t>
            </a:r>
            <a:r>
              <a:rPr lang="zh-TW" altLang="en-US" sz="2800" b="1" dirty="0" smtClean="0"/>
              <a:t>符號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divider</a:t>
            </a:r>
            <a:endParaRPr lang="zh-TW" altLang="en-US" sz="28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6151776" y="3179148"/>
            <a:ext cx="13452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間隔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spacer</a:t>
            </a:r>
            <a:endParaRPr lang="zh-TW" altLang="en-US" sz="28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1331640" y="4387522"/>
            <a:ext cx="13035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按鈕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button</a:t>
            </a:r>
            <a:endParaRPr lang="zh-TW" altLang="en-US" sz="28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6151776" y="4365983"/>
            <a:ext cx="20842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搜索</a:t>
            </a:r>
            <a:r>
              <a:rPr lang="zh-TW" altLang="en-US" sz="2800" b="1" dirty="0" smtClean="0"/>
              <a:t>框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search box</a:t>
            </a:r>
            <a:endParaRPr lang="zh-TW" altLang="en-US" sz="2800" b="1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結構</a:t>
            </a:r>
            <a:r>
              <a:rPr lang="en-US" altLang="zh-TW" dirty="0" smtClean="0"/>
              <a:t>STRUCTURE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7785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0153" y="1700808"/>
            <a:ext cx="338094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705118" y="2996952"/>
            <a:ext cx="17747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高清</a:t>
            </a:r>
            <a:r>
              <a:rPr lang="zh-TW" altLang="en-US" sz="2800" b="1" dirty="0" smtClean="0"/>
              <a:t>視頻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HD Video</a:t>
            </a:r>
            <a:endParaRPr lang="zh-TW" altLang="en-US" sz="2800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6217979" y="3230461"/>
            <a:ext cx="12025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音頻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Audio</a:t>
            </a:r>
            <a:endParaRPr lang="zh-TW" altLang="en-US" sz="28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840889" y="4293096"/>
            <a:ext cx="19030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文</a:t>
            </a:r>
            <a:r>
              <a:rPr lang="zh-TW" altLang="en-US" sz="2800" b="1" dirty="0" smtClean="0"/>
              <a:t>檔</a:t>
            </a:r>
            <a:endParaRPr lang="en-US" altLang="zh-TW" sz="2800" b="1" dirty="0" smtClean="0"/>
          </a:p>
          <a:p>
            <a:r>
              <a:rPr lang="en-US" altLang="zh-TW" sz="2800" b="1" dirty="0"/>
              <a:t>document</a:t>
            </a:r>
            <a:endParaRPr lang="en-US" altLang="zh-TW" sz="2800" b="1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1259632" y="5714092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Flash</a:t>
            </a:r>
            <a:endParaRPr lang="zh-TW" altLang="en-US" sz="28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6217979" y="5498648"/>
            <a:ext cx="902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文件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file</a:t>
            </a:r>
            <a:endParaRPr lang="zh-TW" altLang="en-US" sz="28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6238985" y="4422678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YOUTUBE</a:t>
            </a:r>
            <a:endParaRPr lang="zh-TW" altLang="en-US" sz="2800" b="1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媒體</a:t>
            </a:r>
            <a:r>
              <a:rPr lang="en-US" altLang="zh-TW" dirty="0" smtClean="0"/>
              <a:t>MEDIA</a:t>
            </a: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132856"/>
            <a:ext cx="353174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1017630" y="3645024"/>
            <a:ext cx="15231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產品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product</a:t>
            </a:r>
            <a:endParaRPr lang="zh-TW" altLang="en-US" sz="2800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6246505" y="3465004"/>
            <a:ext cx="16850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smtClean="0"/>
              <a:t>Google</a:t>
            </a:r>
          </a:p>
          <a:p>
            <a:r>
              <a:rPr lang="en-US" altLang="zh-TW" sz="2800" b="1" dirty="0" err="1" smtClean="0"/>
              <a:t>Adsense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點</a:t>
            </a:r>
            <a:r>
              <a:rPr lang="zh-TW" altLang="en-US" sz="2800" b="1" dirty="0"/>
              <a:t>擊廣告</a:t>
            </a:r>
            <a:endParaRPr lang="zh-TW" altLang="en-US" sz="2800" b="1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商務</a:t>
            </a:r>
            <a:r>
              <a:rPr lang="en-US" altLang="zh-TW" dirty="0" smtClean="0"/>
              <a:t>COMMERCE</a:t>
            </a:r>
            <a:endParaRPr lang="zh-TW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00808"/>
            <a:ext cx="312370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543052" y="3050957"/>
            <a:ext cx="22429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引用</a:t>
            </a:r>
            <a:r>
              <a:rPr lang="zh-TW" altLang="en-US" sz="2800" b="1" dirty="0" smtClean="0"/>
              <a:t>文字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Block quote</a:t>
            </a:r>
            <a:endParaRPr lang="zh-TW" altLang="en-US" sz="2800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6084168" y="3065541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社交媒體圖</a:t>
            </a:r>
            <a:r>
              <a:rPr lang="zh-TW" altLang="en-US" sz="2800" b="1" dirty="0" smtClean="0"/>
              <a:t>標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Social icons</a:t>
            </a:r>
            <a:endParaRPr lang="zh-TW" altLang="en-US" sz="28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526565" y="4196478"/>
            <a:ext cx="20521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回覆</a:t>
            </a:r>
            <a:r>
              <a:rPr lang="zh-TW" altLang="en-US" sz="2800" b="1" dirty="0" smtClean="0"/>
              <a:t>表單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RSVP form</a:t>
            </a:r>
            <a:endParaRPr lang="zh-TW" altLang="en-US" sz="28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526565" y="5316831"/>
            <a:ext cx="22236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源</a:t>
            </a:r>
            <a:r>
              <a:rPr lang="zh-TW" altLang="en-US" sz="2800" b="1" dirty="0" smtClean="0"/>
              <a:t>閱讀器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Feed reader</a:t>
            </a:r>
            <a:endParaRPr lang="zh-TW" altLang="en-US" sz="28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6117683" y="4196479"/>
            <a:ext cx="13452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調查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survey</a:t>
            </a:r>
            <a:endParaRPr lang="zh-TW" altLang="en-US" sz="2800" b="1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更多</a:t>
            </a:r>
            <a:r>
              <a:rPr lang="en-US" altLang="zh-TW" dirty="0" smtClean="0"/>
              <a:t>MORE</a:t>
            </a:r>
            <a:endParaRPr lang="zh-TW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教學影片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015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https://tw.search.yahoo.com/search?p=weebly%E6%95%99%E5%AD%B8%E5%BD%B1%E7%89%87&amp;ei=UTF-8&amp;fr2=rs-top&amp;fr=yfp-t-160-tw</a:t>
            </a:r>
            <a:endParaRPr lang="en-US" altLang="zh-TW" dirty="0"/>
          </a:p>
          <a:p>
            <a:r>
              <a:rPr lang="en-US" altLang="zh-TW" dirty="0" err="1" smtClean="0"/>
              <a:t>Weebly</a:t>
            </a:r>
            <a:r>
              <a:rPr lang="zh-TW" altLang="en-US" dirty="0" smtClean="0"/>
              <a:t>教學影片完整版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0927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付出最多的人，也是收穫最多的人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2800" b="1" dirty="0">
                <a:solidFill>
                  <a:srgbClr val="92D050"/>
                </a:solidFill>
                <a:latin typeface="+mj-ea"/>
              </a:rPr>
              <a:t>~</a:t>
            </a:r>
            <a:r>
              <a:rPr lang="zh-TW" altLang="en-US" sz="2800" b="1" dirty="0">
                <a:solidFill>
                  <a:srgbClr val="92D050"/>
                </a:solidFill>
                <a:latin typeface="+mj-ea"/>
              </a:rPr>
              <a:t>共勉之</a:t>
            </a:r>
            <a:r>
              <a:rPr lang="en-US" altLang="zh-TW" sz="2800" b="1" dirty="0">
                <a:solidFill>
                  <a:srgbClr val="92D050"/>
                </a:solidFill>
                <a:latin typeface="+mj-ea"/>
              </a:rPr>
              <a:t>~</a:t>
            </a:r>
            <a:endParaRPr lang="zh-TW" altLang="en-US" sz="2800" b="1" dirty="0">
              <a:solidFill>
                <a:srgbClr val="92D05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525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Weebly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起源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err="1" smtClean="0">
                <a:ea typeface="微軟正黑體" panose="020B0604030504040204" pitchFamily="34" charset="-120"/>
              </a:rPr>
              <a:t>Weebly</a:t>
            </a:r>
            <a:r>
              <a:rPr lang="en-US" altLang="zh-TW" sz="2800" b="1" dirty="0" smtClean="0"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ea typeface="微軟正黑體" panose="020B0604030504040204" pitchFamily="34" charset="-120"/>
              </a:rPr>
              <a:t>是由 </a:t>
            </a:r>
            <a:r>
              <a:rPr lang="en-US" altLang="zh-TW" sz="2800" b="1" dirty="0">
                <a:ea typeface="微軟正黑體" panose="020B0604030504040204" pitchFamily="34" charset="-120"/>
              </a:rPr>
              <a:t>David Repo</a:t>
            </a:r>
            <a:r>
              <a:rPr lang="zh-TW" altLang="en-US" sz="2800" b="1" dirty="0">
                <a:ea typeface="微軟正黑體" panose="020B0604030504040204" pitchFamily="34" charset="-120"/>
              </a:rPr>
              <a:t>、</a:t>
            </a:r>
            <a:r>
              <a:rPr lang="en-US" altLang="zh-TW" sz="2800" b="1" dirty="0">
                <a:ea typeface="微軟正黑體" panose="020B0604030504040204" pitchFamily="34" charset="-120"/>
              </a:rPr>
              <a:t>Dan Hacker </a:t>
            </a:r>
            <a:r>
              <a:rPr lang="zh-TW" altLang="en-US" sz="2800" b="1" dirty="0">
                <a:ea typeface="微軟正黑體" panose="020B0604030504040204" pitchFamily="34" charset="-120"/>
              </a:rPr>
              <a:t>和 </a:t>
            </a:r>
            <a:r>
              <a:rPr lang="en-US" altLang="zh-TW" sz="2800" b="1" dirty="0">
                <a:ea typeface="微軟正黑體" panose="020B0604030504040204" pitchFamily="34" charset="-120"/>
              </a:rPr>
              <a:t>Chris Helmer </a:t>
            </a:r>
            <a:r>
              <a:rPr lang="zh-TW" altLang="en-US" sz="2800" b="1" dirty="0">
                <a:ea typeface="微軟正黑體" panose="020B0604030504040204" pitchFamily="34" charset="-120"/>
              </a:rPr>
              <a:t>共同創立於 </a:t>
            </a:r>
            <a:r>
              <a:rPr lang="en-US" altLang="zh-TW" sz="28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2006</a:t>
            </a:r>
            <a:r>
              <a:rPr lang="en-US" altLang="zh-TW" sz="2800" b="1" dirty="0"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ea typeface="微軟正黑體" panose="020B0604030504040204" pitchFamily="34" charset="-120"/>
              </a:rPr>
              <a:t>年。當時他們只有 </a:t>
            </a:r>
            <a:r>
              <a:rPr lang="en-US" altLang="zh-TW" sz="2800" b="1" dirty="0">
                <a:ea typeface="微軟正黑體" panose="020B0604030504040204" pitchFamily="34" charset="-120"/>
              </a:rPr>
              <a:t>22 </a:t>
            </a:r>
            <a:r>
              <a:rPr lang="zh-TW" altLang="en-US" sz="2800" b="1" dirty="0">
                <a:ea typeface="微軟正黑體" panose="020B0604030504040204" pitchFamily="34" charset="-120"/>
              </a:rPr>
              <a:t>歲，就讀於</a:t>
            </a:r>
            <a:r>
              <a:rPr lang="zh-TW" altLang="en-US" sz="28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賓夕法尼亞州立大學</a:t>
            </a:r>
            <a:r>
              <a:rPr lang="zh-TW" altLang="en-US" sz="2800" b="1" dirty="0">
                <a:solidFill>
                  <a:srgbClr val="0070C0"/>
                </a:solidFill>
                <a:ea typeface="微軟正黑體" panose="020B0604030504040204" pitchFamily="34" charset="-120"/>
              </a:rPr>
              <a:t>信息科學與技術學院</a:t>
            </a:r>
            <a:r>
              <a:rPr lang="zh-TW" altLang="en-US" sz="2800" b="1" dirty="0">
                <a:ea typeface="微軟正黑體" panose="020B0604030504040204" pitchFamily="34" charset="-120"/>
              </a:rPr>
              <a:t>。賓夕法尼亞州立大學要求所有的學生都要有一個個人的網站</a:t>
            </a:r>
            <a:r>
              <a:rPr lang="zh-TW" altLang="en-US" sz="2800" b="1" dirty="0" smtClean="0"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ea typeface="微軟正黑體" panose="020B0604030504040204" pitchFamily="34" charset="-120"/>
              </a:rPr>
              <a:t>他們</a:t>
            </a:r>
            <a:r>
              <a:rPr lang="zh-TW" altLang="en-US" sz="2800" b="1" dirty="0">
                <a:ea typeface="微軟正黑體" panose="020B0604030504040204" pitchFamily="34" charset="-120"/>
              </a:rPr>
              <a:t>於是想編寫一個能夠讓人很輕鬆地創建一個個人網站的程式和平台</a:t>
            </a:r>
            <a:r>
              <a:rPr lang="zh-TW" altLang="en-US" sz="2800" b="1" dirty="0" smtClean="0"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ea typeface="微軟正黑體" panose="020B0604030504040204" pitchFamily="34" charset="-120"/>
              </a:rPr>
              <a:t>於是 </a:t>
            </a:r>
            <a:r>
              <a:rPr lang="en-US" altLang="zh-TW" sz="2800" b="1" dirty="0">
                <a:ea typeface="微軟正黑體" panose="020B0604030504040204" pitchFamily="34" charset="-120"/>
              </a:rPr>
              <a:t>2006 </a:t>
            </a:r>
            <a:r>
              <a:rPr lang="zh-TW" altLang="en-US" sz="2800" b="1" dirty="0">
                <a:ea typeface="微軟正黑體" panose="020B0604030504040204" pitchFamily="34" charset="-120"/>
              </a:rPr>
              <a:t>年 </a:t>
            </a:r>
            <a:r>
              <a:rPr lang="en-US" altLang="zh-TW" sz="2800" b="1" dirty="0">
                <a:ea typeface="微軟正黑體" panose="020B0604030504040204" pitchFamily="34" charset="-120"/>
              </a:rPr>
              <a:t>1 </a:t>
            </a:r>
            <a:r>
              <a:rPr lang="zh-TW" altLang="en-US" sz="2800" b="1" dirty="0">
                <a:ea typeface="微軟正黑體" panose="020B0604030504040204" pitchFamily="34" charset="-120"/>
              </a:rPr>
              <a:t>月他們開始編寫 </a:t>
            </a:r>
            <a:r>
              <a:rPr lang="en-US" altLang="zh-TW" sz="2800" b="1" dirty="0" err="1">
                <a:ea typeface="微軟正黑體" panose="020B0604030504040204" pitchFamily="34" charset="-120"/>
              </a:rPr>
              <a:t>Weebly</a:t>
            </a:r>
            <a:r>
              <a:rPr lang="en-US" altLang="zh-TW" sz="2800" b="1" dirty="0"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ea typeface="微軟正黑體" panose="020B0604030504040204" pitchFamily="34" charset="-120"/>
              </a:rPr>
              <a:t>的程式碼，並在 </a:t>
            </a:r>
            <a:r>
              <a:rPr lang="en-US" altLang="zh-TW" sz="2800" b="1" dirty="0">
                <a:ea typeface="微軟正黑體" panose="020B0604030504040204" pitchFamily="34" charset="-120"/>
              </a:rPr>
              <a:t>6 </a:t>
            </a:r>
            <a:r>
              <a:rPr lang="zh-TW" altLang="en-US" sz="2800" b="1" dirty="0">
                <a:ea typeface="微軟正黑體" panose="020B0604030504040204" pitchFamily="34" charset="-120"/>
              </a:rPr>
              <a:t>月發布內測版，正式的公測版則於同年的 </a:t>
            </a:r>
            <a:r>
              <a:rPr lang="en-US" altLang="zh-TW" sz="2800" b="1" dirty="0">
                <a:ea typeface="微軟正黑體" panose="020B0604030504040204" pitchFamily="34" charset="-120"/>
              </a:rPr>
              <a:t>9 </a:t>
            </a:r>
            <a:r>
              <a:rPr lang="zh-TW" altLang="en-US" sz="2800" b="1" dirty="0">
                <a:ea typeface="微軟正黑體" panose="020B0604030504040204" pitchFamily="34" charset="-120"/>
              </a:rPr>
              <a:t>月推出</a:t>
            </a:r>
            <a:r>
              <a:rPr lang="zh-TW" altLang="en-US" sz="2800" b="1" dirty="0" smtClean="0">
                <a:ea typeface="微軟正黑體" panose="020B0604030504040204" pitchFamily="34" charset="-120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20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Weebly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起源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ea typeface="微軟正黑體" panose="020B0604030504040204" pitchFamily="34" charset="-120"/>
              </a:rPr>
              <a:t>2007 </a:t>
            </a:r>
            <a:r>
              <a:rPr lang="zh-TW" altLang="en-US" sz="2800" b="1" dirty="0">
                <a:ea typeface="微軟正黑體" panose="020B0604030504040204" pitchFamily="34" charset="-120"/>
              </a:rPr>
              <a:t>年 </a:t>
            </a:r>
            <a:r>
              <a:rPr lang="en-US" altLang="zh-TW" sz="2800" b="1" dirty="0">
                <a:ea typeface="微軟正黑體" panose="020B0604030504040204" pitchFamily="34" charset="-120"/>
              </a:rPr>
              <a:t>1 </a:t>
            </a:r>
            <a:r>
              <a:rPr lang="zh-TW" altLang="en-US" sz="2800" b="1" dirty="0">
                <a:ea typeface="微軟正黑體" panose="020B0604030504040204" pitchFamily="34" charset="-120"/>
              </a:rPr>
              <a:t>月</a:t>
            </a:r>
            <a:r>
              <a:rPr lang="zh-TW" altLang="en-US" sz="2800" b="1" dirty="0" smtClean="0">
                <a:ea typeface="微軟正黑體" panose="020B0604030504040204" pitchFamily="34" charset="-120"/>
              </a:rPr>
              <a:t>，三</a:t>
            </a:r>
            <a:r>
              <a:rPr lang="zh-TW" altLang="en-US" sz="2800" b="1" dirty="0">
                <a:ea typeface="微軟正黑體" panose="020B0604030504040204" pitchFamily="34" charset="-120"/>
              </a:rPr>
              <a:t>位創始人也開始</a:t>
            </a:r>
            <a:r>
              <a:rPr lang="zh-TW" altLang="en-US" sz="28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全職經營 </a:t>
            </a:r>
            <a:r>
              <a:rPr lang="en-US" altLang="zh-TW" sz="2800" b="1" dirty="0" err="1">
                <a:ea typeface="微軟正黑體" panose="020B0604030504040204" pitchFamily="34" charset="-120"/>
              </a:rPr>
              <a:t>Weebly</a:t>
            </a:r>
            <a:r>
              <a:rPr lang="zh-TW" altLang="en-US" sz="2800" b="1" dirty="0">
                <a:ea typeface="微軟正黑體" panose="020B0604030504040204" pitchFamily="34" charset="-120"/>
              </a:rPr>
              <a:t>，由</a:t>
            </a:r>
            <a:r>
              <a:rPr lang="en-US" altLang="zh-TW" sz="2800" b="1" dirty="0">
                <a:ea typeface="微軟正黑體" panose="020B0604030504040204" pitchFamily="34" charset="-120"/>
              </a:rPr>
              <a:t>David Repo </a:t>
            </a:r>
            <a:r>
              <a:rPr lang="zh-TW" altLang="en-US" sz="2800" b="1" dirty="0" smtClean="0">
                <a:ea typeface="微軟正黑體" panose="020B0604030504040204" pitchFamily="34" charset="-120"/>
              </a:rPr>
              <a:t>擔任</a:t>
            </a:r>
            <a:r>
              <a:rPr lang="zh-TW" altLang="en-US" sz="2800" b="1" dirty="0" smtClean="0"/>
              <a:t>執行長</a:t>
            </a:r>
            <a:r>
              <a:rPr lang="en-US" altLang="zh-TW" sz="2800" dirty="0" smtClean="0"/>
              <a:t>(</a:t>
            </a:r>
            <a:r>
              <a:rPr lang="en-US" altLang="zh-TW" sz="2800" b="1" dirty="0" smtClean="0">
                <a:ea typeface="微軟正黑體" panose="020B0604030504040204" pitchFamily="34" charset="-120"/>
              </a:rPr>
              <a:t>CEO)</a:t>
            </a:r>
            <a:r>
              <a:rPr lang="zh-TW" altLang="en-US" sz="2800" b="1" dirty="0" smtClean="0">
                <a:ea typeface="微軟正黑體" panose="020B0604030504040204" pitchFamily="34" charset="-120"/>
              </a:rPr>
              <a:t>，</a:t>
            </a:r>
            <a:r>
              <a:rPr lang="en-US" altLang="zh-TW" sz="2800" b="1" dirty="0">
                <a:ea typeface="微軟正黑體" panose="020B0604030504040204" pitchFamily="34" charset="-120"/>
              </a:rPr>
              <a:t>Dan Hacker </a:t>
            </a:r>
            <a:r>
              <a:rPr lang="zh-TW" altLang="en-US" sz="2800" b="1" dirty="0" smtClean="0">
                <a:ea typeface="微軟正黑體" panose="020B0604030504040204" pitchFamily="34" charset="-120"/>
              </a:rPr>
              <a:t>擔任</a:t>
            </a:r>
            <a:r>
              <a:rPr lang="zh-TW" altLang="en-US" sz="2800" b="1" dirty="0"/>
              <a:t>營運</a:t>
            </a:r>
            <a:r>
              <a:rPr lang="zh-TW" altLang="en-US" sz="2800" b="1" dirty="0" smtClean="0"/>
              <a:t>長</a:t>
            </a:r>
            <a:r>
              <a:rPr lang="en-US" altLang="zh-TW" sz="2800" dirty="0" smtClean="0"/>
              <a:t>(</a:t>
            </a:r>
            <a:r>
              <a:rPr lang="en-US" altLang="zh-TW" sz="2800" b="1" dirty="0" smtClean="0">
                <a:ea typeface="微軟正黑體" panose="020B0604030504040204" pitchFamily="34" charset="-120"/>
              </a:rPr>
              <a:t>COO)</a:t>
            </a:r>
            <a:r>
              <a:rPr lang="zh-TW" altLang="en-US" sz="2800" b="1" dirty="0" smtClean="0">
                <a:ea typeface="微軟正黑體" panose="020B0604030504040204" pitchFamily="34" charset="-120"/>
              </a:rPr>
              <a:t>，</a:t>
            </a:r>
            <a:r>
              <a:rPr lang="en-US" altLang="zh-TW" sz="2800" b="1" dirty="0">
                <a:ea typeface="微軟正黑體" panose="020B0604030504040204" pitchFamily="34" charset="-120"/>
              </a:rPr>
              <a:t>Chris Helmer </a:t>
            </a:r>
            <a:r>
              <a:rPr lang="zh-TW" altLang="en-US" sz="2800" b="1" dirty="0" smtClean="0">
                <a:ea typeface="微軟正黑體" panose="020B0604030504040204" pitchFamily="34" charset="-120"/>
              </a:rPr>
              <a:t>擔任</a:t>
            </a:r>
            <a:r>
              <a:rPr lang="zh-TW" altLang="en-US" sz="2800" b="1" dirty="0"/>
              <a:t>技術</a:t>
            </a:r>
            <a:r>
              <a:rPr lang="zh-TW" altLang="en-US" sz="2800" b="1" dirty="0" smtClean="0"/>
              <a:t>長</a:t>
            </a:r>
            <a:r>
              <a:rPr lang="en-US" altLang="zh-TW" sz="2800" b="1" dirty="0" smtClean="0"/>
              <a:t>(</a:t>
            </a:r>
            <a:r>
              <a:rPr lang="en-US" altLang="zh-TW" sz="2800" b="1" dirty="0" smtClean="0">
                <a:ea typeface="微軟正黑體" panose="020B0604030504040204" pitchFamily="34" charset="-120"/>
              </a:rPr>
              <a:t>CTO)</a:t>
            </a:r>
            <a:r>
              <a:rPr lang="zh-TW" altLang="en-US" sz="2800" b="1" dirty="0" smtClean="0"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ea typeface="微軟正黑體" panose="020B0604030504040204" pitchFamily="34" charset="-120"/>
            </a:endParaRPr>
          </a:p>
          <a:p>
            <a:r>
              <a:rPr lang="en-US" altLang="zh-TW" sz="2800" b="1" dirty="0" smtClean="0"/>
              <a:t> </a:t>
            </a:r>
            <a:r>
              <a:rPr lang="en-US" altLang="zh-TW" sz="2800" b="1" dirty="0"/>
              <a:t>2007</a:t>
            </a:r>
            <a:r>
              <a:rPr lang="zh-TW" altLang="en-US" sz="2800" b="1" dirty="0" smtClean="0">
                <a:ea typeface="微軟正黑體" panose="020B0604030504040204" pitchFamily="34" charset="-120"/>
              </a:rPr>
              <a:t>年 </a:t>
            </a:r>
            <a:r>
              <a:rPr lang="en-US" altLang="zh-TW" sz="2800" b="1" dirty="0">
                <a:ea typeface="微軟正黑體" panose="020B0604030504040204" pitchFamily="34" charset="-120"/>
              </a:rPr>
              <a:t>3 </a:t>
            </a:r>
            <a:r>
              <a:rPr lang="zh-TW" altLang="en-US" sz="2800" b="1" dirty="0">
                <a:ea typeface="微軟正黑體" panose="020B0604030504040204" pitchFamily="34" charset="-120"/>
              </a:rPr>
              <a:t>月，</a:t>
            </a:r>
            <a:r>
              <a:rPr lang="en-US" altLang="zh-TW" sz="2800" b="1" dirty="0" err="1">
                <a:ea typeface="微軟正黑體" panose="020B0604030504040204" pitchFamily="34" charset="-120"/>
              </a:rPr>
              <a:t>Weebly</a:t>
            </a:r>
            <a:r>
              <a:rPr lang="en-US" altLang="zh-TW" sz="2800" b="1" dirty="0"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ea typeface="微軟正黑體" panose="020B0604030504040204" pitchFamily="34" charset="-120"/>
              </a:rPr>
              <a:t>重新推出了其特有的「所見即所得」的編輯界面。</a:t>
            </a:r>
            <a:br>
              <a:rPr lang="zh-TW" altLang="en-US" sz="2800" b="1" dirty="0"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619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Weebly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起源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800" b="1" dirty="0" smtClean="0">
                <a:ea typeface="微軟正黑體" panose="020B0604030504040204" pitchFamily="34" charset="-120"/>
              </a:rPr>
              <a:t>2007 </a:t>
            </a:r>
            <a:r>
              <a:rPr lang="zh-TW" altLang="en-US" sz="2800" b="1" dirty="0">
                <a:ea typeface="微軟正黑體" panose="020B0604030504040204" pitchFamily="34" charset="-120"/>
              </a:rPr>
              <a:t>年，</a:t>
            </a:r>
            <a:r>
              <a:rPr lang="en-US" altLang="zh-TW" sz="2800" b="1" dirty="0" err="1">
                <a:ea typeface="微軟正黑體" panose="020B0604030504040204" pitchFamily="34" charset="-120"/>
              </a:rPr>
              <a:t>Weebly</a:t>
            </a:r>
            <a:r>
              <a:rPr lang="en-US" altLang="zh-TW" sz="2800" b="1" dirty="0"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ea typeface="微軟正黑體" panose="020B0604030504040204" pitchFamily="34" charset="-120"/>
              </a:rPr>
              <a:t>從幾個天使投資人處獲得 </a:t>
            </a:r>
            <a:r>
              <a:rPr lang="en-US" altLang="zh-TW" sz="2800" b="1" dirty="0">
                <a:ea typeface="微軟正黑體" panose="020B0604030504040204" pitchFamily="34" charset="-120"/>
              </a:rPr>
              <a:t>65 </a:t>
            </a:r>
            <a:r>
              <a:rPr lang="zh-TW" altLang="en-US" sz="2800" b="1" dirty="0">
                <a:ea typeface="微軟正黑體" panose="020B0604030504040204" pitchFamily="34" charset="-120"/>
              </a:rPr>
              <a:t>萬美元的</a:t>
            </a:r>
            <a:r>
              <a:rPr lang="zh-TW" altLang="en-US" sz="28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融資</a:t>
            </a:r>
            <a:r>
              <a:rPr lang="zh-TW" altLang="en-US" sz="2800" b="1" dirty="0">
                <a:ea typeface="微軟正黑體" panose="020B0604030504040204" pitchFamily="34" charset="-120"/>
              </a:rPr>
              <a:t>，包括了羅恩</a:t>
            </a:r>
            <a:r>
              <a:rPr lang="en-US" altLang="zh-TW" sz="2800" b="1" dirty="0">
                <a:ea typeface="微軟正黑體" panose="020B0604030504040204" pitchFamily="34" charset="-120"/>
              </a:rPr>
              <a:t>‧</a:t>
            </a:r>
            <a:r>
              <a:rPr lang="zh-TW" altLang="en-US" sz="2800" b="1" dirty="0">
                <a:ea typeface="微軟正黑體" panose="020B0604030504040204" pitchFamily="34" charset="-120"/>
              </a:rPr>
              <a:t>康威（</a:t>
            </a:r>
            <a:r>
              <a:rPr lang="en-US" altLang="zh-TW" sz="2800" b="1" dirty="0">
                <a:ea typeface="微軟正黑體" panose="020B0604030504040204" pitchFamily="34" charset="-120"/>
              </a:rPr>
              <a:t>Ron Conway</a:t>
            </a:r>
            <a:r>
              <a:rPr lang="zh-TW" altLang="en-US" sz="2800" b="1" dirty="0">
                <a:ea typeface="微軟正黑體" panose="020B0604030504040204" pitchFamily="34" charset="-120"/>
              </a:rPr>
              <a:t>），史蒂夫</a:t>
            </a:r>
            <a:r>
              <a:rPr lang="en-US" altLang="zh-TW" sz="2800" b="1" dirty="0">
                <a:ea typeface="微軟正黑體" panose="020B0604030504040204" pitchFamily="34" charset="-120"/>
              </a:rPr>
              <a:t>‧</a:t>
            </a:r>
            <a:r>
              <a:rPr lang="zh-TW" altLang="en-US" sz="2800" b="1" dirty="0">
                <a:ea typeface="微軟正黑體" panose="020B0604030504040204" pitchFamily="34" charset="-120"/>
              </a:rPr>
              <a:t>安德森（</a:t>
            </a:r>
            <a:r>
              <a:rPr lang="en-US" altLang="zh-TW" sz="2800" b="1" dirty="0">
                <a:ea typeface="微軟正黑體" panose="020B0604030504040204" pitchFamily="34" charset="-120"/>
              </a:rPr>
              <a:t>Steve Anderson</a:t>
            </a:r>
            <a:r>
              <a:rPr lang="zh-TW" altLang="en-US" sz="2800" b="1" dirty="0">
                <a:ea typeface="微軟正黑體" panose="020B0604030504040204" pitchFamily="34" charset="-120"/>
              </a:rPr>
              <a:t>），邁克</a:t>
            </a:r>
            <a:r>
              <a:rPr lang="en-US" altLang="zh-TW" sz="2800" b="1" dirty="0">
                <a:ea typeface="微軟正黑體" panose="020B0604030504040204" pitchFamily="34" charset="-120"/>
              </a:rPr>
              <a:t>‧</a:t>
            </a:r>
            <a:r>
              <a:rPr lang="zh-TW" altLang="en-US" sz="2800" b="1" dirty="0">
                <a:ea typeface="微軟正黑體" panose="020B0604030504040204" pitchFamily="34" charset="-120"/>
              </a:rPr>
              <a:t>梅普爾斯（</a:t>
            </a:r>
            <a:r>
              <a:rPr lang="en-US" altLang="zh-TW" sz="2800" b="1" dirty="0">
                <a:ea typeface="微軟正黑體" panose="020B0604030504040204" pitchFamily="34" charset="-120"/>
              </a:rPr>
              <a:t>Mike Maples</a:t>
            </a:r>
            <a:r>
              <a:rPr lang="zh-TW" altLang="en-US" sz="2800" b="1" dirty="0">
                <a:ea typeface="微軟正黑體" panose="020B0604030504040204" pitchFamily="34" charset="-120"/>
              </a:rPr>
              <a:t>）和保羅</a:t>
            </a:r>
            <a:r>
              <a:rPr lang="en-US" altLang="zh-TW" sz="2800" b="1" dirty="0">
                <a:ea typeface="微軟正黑體" panose="020B0604030504040204" pitchFamily="34" charset="-120"/>
              </a:rPr>
              <a:t>‧</a:t>
            </a:r>
            <a:r>
              <a:rPr lang="zh-TW" altLang="en-US" sz="2800" b="1" dirty="0">
                <a:ea typeface="微軟正黑體" panose="020B0604030504040204" pitchFamily="34" charset="-120"/>
              </a:rPr>
              <a:t>布赫海特（</a:t>
            </a:r>
            <a:r>
              <a:rPr lang="en-US" altLang="zh-TW" sz="2800" b="1" dirty="0">
                <a:ea typeface="微軟正黑體" panose="020B0604030504040204" pitchFamily="34" charset="-120"/>
              </a:rPr>
              <a:t>Paul </a:t>
            </a:r>
            <a:r>
              <a:rPr lang="en-US" altLang="zh-TW" sz="2800" b="1" dirty="0" err="1">
                <a:ea typeface="微軟正黑體" panose="020B0604030504040204" pitchFamily="34" charset="-120"/>
              </a:rPr>
              <a:t>Buchheit</a:t>
            </a:r>
            <a:r>
              <a:rPr lang="zh-TW" altLang="en-US" sz="2800" b="1" dirty="0" smtClean="0">
                <a:ea typeface="微軟正黑體" panose="020B0604030504040204" pitchFamily="34" charset="-120"/>
              </a:rPr>
              <a:t>）。</a:t>
            </a:r>
            <a:endParaRPr lang="en-US" altLang="zh-TW" sz="2800" b="1" dirty="0" smtClean="0">
              <a:ea typeface="微軟正黑體" panose="020B0604030504040204" pitchFamily="34" charset="-120"/>
            </a:endParaRPr>
          </a:p>
          <a:p>
            <a:r>
              <a:rPr lang="en-US" altLang="zh-TW" sz="2800" b="1" dirty="0" smtClean="0">
                <a:ea typeface="微軟正黑體" panose="020B0604030504040204" pitchFamily="34" charset="-120"/>
              </a:rPr>
              <a:t>2008 </a:t>
            </a:r>
            <a:r>
              <a:rPr lang="zh-TW" altLang="en-US" sz="2800" b="1" dirty="0">
                <a:ea typeface="微軟正黑體" panose="020B0604030504040204" pitchFamily="34" charset="-120"/>
              </a:rPr>
              <a:t>年，</a:t>
            </a:r>
            <a:r>
              <a:rPr lang="en-US" altLang="zh-TW" sz="2800" b="1" dirty="0" err="1">
                <a:ea typeface="微軟正黑體" panose="020B0604030504040204" pitchFamily="34" charset="-120"/>
              </a:rPr>
              <a:t>Weebly</a:t>
            </a:r>
            <a:r>
              <a:rPr lang="en-US" altLang="zh-TW" sz="2800" b="1" dirty="0"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ea typeface="微軟正黑體" panose="020B0604030504040204" pitchFamily="34" charset="-120"/>
              </a:rPr>
              <a:t>增加了 </a:t>
            </a:r>
            <a:r>
              <a:rPr lang="en-US" altLang="zh-TW" sz="2800" b="1" dirty="0">
                <a:ea typeface="微軟正黑體" panose="020B0604030504040204" pitchFamily="34" charset="-120"/>
              </a:rPr>
              <a:t>Pro </a:t>
            </a:r>
            <a:r>
              <a:rPr lang="zh-TW" altLang="en-US" sz="28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帳戶功能</a:t>
            </a:r>
            <a:r>
              <a:rPr lang="zh-TW" altLang="en-US" sz="2800" b="1" dirty="0">
                <a:ea typeface="微軟正黑體" panose="020B0604030504040204" pitchFamily="34" charset="-120"/>
              </a:rPr>
              <a:t>以及 </a:t>
            </a:r>
            <a:r>
              <a:rPr lang="en-US" altLang="zh-TW" sz="2800" b="1" dirty="0">
                <a:ea typeface="微軟正黑體" panose="020B0604030504040204" pitchFamily="34" charset="-120"/>
              </a:rPr>
              <a:t>Google </a:t>
            </a:r>
            <a:r>
              <a:rPr lang="en-US" altLang="zh-TW" sz="2800" b="1" dirty="0" err="1">
                <a:ea typeface="微軟正黑體" panose="020B0604030504040204" pitchFamily="34" charset="-120"/>
              </a:rPr>
              <a:t>Adsense</a:t>
            </a:r>
            <a:r>
              <a:rPr lang="en-US" altLang="zh-TW" sz="2800" b="1" dirty="0">
                <a:ea typeface="微軟正黑體" panose="020B0604030504040204" pitchFamily="34" charset="-120"/>
              </a:rPr>
              <a:t> </a:t>
            </a:r>
            <a:r>
              <a:rPr lang="zh-TW" altLang="en-US" sz="2800" b="1" dirty="0">
                <a:ea typeface="微軟正黑體" panose="020B0604030504040204" pitchFamily="34" charset="-120"/>
              </a:rPr>
              <a:t>的</a:t>
            </a:r>
            <a:r>
              <a:rPr lang="zh-TW" altLang="en-US" sz="28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廣告服務</a:t>
            </a:r>
            <a:r>
              <a:rPr lang="zh-TW" altLang="en-US" sz="2800" b="1" dirty="0">
                <a:ea typeface="微軟正黑體" panose="020B0604030504040204" pitchFamily="34" charset="-120"/>
              </a:rPr>
              <a:t>，</a:t>
            </a:r>
            <a:r>
              <a:rPr lang="en-US" altLang="zh-TW" sz="2800" b="1" dirty="0" err="1">
                <a:ea typeface="微軟正黑體" panose="020B0604030504040204" pitchFamily="34" charset="-120"/>
              </a:rPr>
              <a:t>Weebly</a:t>
            </a:r>
            <a:r>
              <a:rPr lang="en-US" altLang="zh-TW" sz="2800" b="1" dirty="0"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ea typeface="微軟正黑體" panose="020B0604030504040204" pitchFamily="34" charset="-120"/>
              </a:rPr>
              <a:t>會從中抽取 </a:t>
            </a:r>
            <a:r>
              <a:rPr lang="en-US" altLang="zh-TW" sz="2800" b="1" dirty="0">
                <a:ea typeface="微軟正黑體" panose="020B0604030504040204" pitchFamily="34" charset="-120"/>
              </a:rPr>
              <a:t>50% </a:t>
            </a:r>
            <a:r>
              <a:rPr lang="zh-TW" altLang="en-US" sz="2800" b="1" dirty="0">
                <a:ea typeface="微軟正黑體" panose="020B0604030504040204" pitchFamily="34" charset="-120"/>
              </a:rPr>
              <a:t>的廣告收入。並且增強了與 </a:t>
            </a:r>
            <a:r>
              <a:rPr lang="en-US" altLang="zh-TW" sz="2800" b="1" dirty="0">
                <a:ea typeface="微軟正黑體" panose="020B0604030504040204" pitchFamily="34" charset="-120"/>
              </a:rPr>
              <a:t>Chrome </a:t>
            </a:r>
            <a:r>
              <a:rPr lang="zh-TW" altLang="en-US" sz="2800" b="1" dirty="0">
                <a:ea typeface="微軟正黑體" panose="020B0604030504040204" pitchFamily="34" charset="-120"/>
              </a:rPr>
              <a:t>和 </a:t>
            </a:r>
            <a:r>
              <a:rPr lang="en-US" altLang="zh-TW" sz="2800" b="1" dirty="0">
                <a:ea typeface="微軟正黑體" panose="020B0604030504040204" pitchFamily="34" charset="-120"/>
              </a:rPr>
              <a:t>Safari </a:t>
            </a:r>
            <a:r>
              <a:rPr lang="zh-TW" altLang="en-US" sz="2800" b="1" dirty="0">
                <a:ea typeface="微軟正黑體" panose="020B0604030504040204" pitchFamily="34" charset="-120"/>
              </a:rPr>
              <a:t>的</a:t>
            </a:r>
            <a:r>
              <a:rPr lang="zh-TW" altLang="en-US" sz="28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相容性</a:t>
            </a:r>
            <a:r>
              <a:rPr lang="zh-TW" altLang="en-US" sz="2800" b="1" dirty="0" smtClean="0"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ea typeface="微軟正黑體" panose="020B0604030504040204" pitchFamily="34" charset="-120"/>
            </a:endParaRPr>
          </a:p>
          <a:p>
            <a:r>
              <a:rPr lang="en-US" altLang="zh-TW" sz="2800" b="1" dirty="0" smtClean="0"/>
              <a:t>2008 </a:t>
            </a:r>
            <a:r>
              <a:rPr lang="zh-TW" altLang="en-US" sz="2800" b="1" dirty="0"/>
              <a:t>年</a:t>
            </a:r>
            <a:r>
              <a:rPr lang="en-US" altLang="zh-TW" sz="2800" b="1" dirty="0" err="1" smtClean="0">
                <a:ea typeface="微軟正黑體" panose="020B0604030504040204" pitchFamily="34" charset="-120"/>
              </a:rPr>
              <a:t>Weebly</a:t>
            </a:r>
            <a:r>
              <a:rPr lang="en-US" altLang="zh-TW" sz="2800" b="1" dirty="0" smtClean="0"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ea typeface="微軟正黑體" panose="020B0604030504040204" pitchFamily="34" charset="-120"/>
              </a:rPr>
              <a:t>在達到一百萬用戶時發布了一份聲明，它已轉變成</a:t>
            </a:r>
            <a:r>
              <a:rPr lang="zh-TW" altLang="en-US" sz="2800" b="1" dirty="0">
                <a:solidFill>
                  <a:srgbClr val="C00000"/>
                </a:solidFill>
                <a:ea typeface="微軟正黑體" panose="020B0604030504040204" pitchFamily="34" charset="-120"/>
              </a:rPr>
              <a:t>商業化的公司</a:t>
            </a:r>
            <a:r>
              <a:rPr lang="zh-TW" altLang="en-US" sz="2800" b="1" dirty="0" smtClean="0"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03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C00000"/>
                </a:solidFill>
              </a:rPr>
              <a:t>帳號申請 </a:t>
            </a:r>
            <a:r>
              <a:rPr lang="en-US" altLang="zh-TW" b="1" dirty="0">
                <a:solidFill>
                  <a:srgbClr val="C00000"/>
                </a:solidFill>
              </a:rPr>
              <a:t>&amp; </a:t>
            </a:r>
            <a:r>
              <a:rPr lang="zh-TW" altLang="en-US" b="1" dirty="0">
                <a:solidFill>
                  <a:srgbClr val="C00000"/>
                </a:solidFill>
              </a:rPr>
              <a:t>建立新</a:t>
            </a:r>
            <a:r>
              <a:rPr lang="zh-TW" altLang="en-US" b="1" dirty="0" smtClean="0">
                <a:solidFill>
                  <a:srgbClr val="C00000"/>
                </a:solidFill>
              </a:rPr>
              <a:t>網站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 err="1" smtClean="0"/>
              <a:t>Weebly</a:t>
            </a:r>
            <a:r>
              <a:rPr lang="zh-TW" altLang="en-US" dirty="0" smtClean="0"/>
              <a:t>繁體中文教學網站</a:t>
            </a:r>
            <a:endParaRPr lang="en-US" altLang="zh-TW" dirty="0" smtClean="0"/>
          </a:p>
          <a:p>
            <a:r>
              <a:rPr lang="en-US" altLang="zh-TW" dirty="0" smtClean="0">
                <a:hlinkClick r:id="rId2"/>
              </a:rPr>
              <a:t>http</a:t>
            </a:r>
            <a:r>
              <a:rPr lang="en-US" altLang="zh-TW" dirty="0">
                <a:hlinkClick r:id="rId2"/>
              </a:rPr>
              <a:t>://tutorialcht.weebly.com</a:t>
            </a:r>
            <a:r>
              <a:rPr lang="en-US" altLang="zh-TW" dirty="0" smtClean="0">
                <a:hlinkClick r:id="rId2"/>
              </a:rPr>
              <a:t>/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在 </a:t>
            </a:r>
            <a:r>
              <a:rPr lang="en-US" altLang="zh-TW" dirty="0" err="1"/>
              <a:t>Weebly</a:t>
            </a:r>
            <a:r>
              <a:rPr lang="en-US" altLang="zh-TW" dirty="0"/>
              <a:t> </a:t>
            </a:r>
            <a:r>
              <a:rPr lang="zh-TW" altLang="en-US" dirty="0"/>
              <a:t>申請帳號非常簡單，請先前往：</a:t>
            </a:r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www.weebly.com/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5710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第一步：填寫</a:t>
            </a:r>
            <a:r>
              <a:rPr lang="zh-TW" altLang="en-US" dirty="0" smtClean="0"/>
              <a:t>基本資料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8800"/>
            <a:ext cx="7680896" cy="500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69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第二步：選擇網站</a:t>
            </a:r>
            <a:r>
              <a:rPr lang="zh-TW" altLang="en-US" dirty="0" smtClean="0"/>
              <a:t>種類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1628800"/>
            <a:ext cx="780731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95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第三步：選擇網站佈景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24000"/>
            <a:ext cx="7625162" cy="500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02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第四步：選擇</a:t>
            </a:r>
            <a:r>
              <a:rPr lang="zh-TW" altLang="en-US" dirty="0" smtClean="0"/>
              <a:t>網址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24000"/>
            <a:ext cx="5503177" cy="488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78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綠黃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1563</TotalTime>
  <Words>422</Words>
  <Application>Microsoft Office PowerPoint</Application>
  <PresentationFormat>如螢幕大小 (4:3)</PresentationFormat>
  <Paragraphs>82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1" baseType="lpstr">
      <vt:lpstr>微軟正黑體</vt:lpstr>
      <vt:lpstr>Arial</vt:lpstr>
      <vt:lpstr>清晰度</vt:lpstr>
      <vt:lpstr>網站製作</vt:lpstr>
      <vt:lpstr>Weebly 起源</vt:lpstr>
      <vt:lpstr>Weebly 起源</vt:lpstr>
      <vt:lpstr>Weebly 起源</vt:lpstr>
      <vt:lpstr>帳號申請 &amp; 建立新網站</vt:lpstr>
      <vt:lpstr>第一步：填寫基本資料</vt:lpstr>
      <vt:lpstr>第二步：選擇網站種類</vt:lpstr>
      <vt:lpstr>第三步：選擇網站佈景</vt:lpstr>
      <vt:lpstr>第四步：選擇網址</vt:lpstr>
      <vt:lpstr>欄位介紹</vt:lpstr>
      <vt:lpstr>基本BASIC</vt:lpstr>
      <vt:lpstr>結構STRUCTURE</vt:lpstr>
      <vt:lpstr>媒體MEDIA</vt:lpstr>
      <vt:lpstr>商務COMMERCE</vt:lpstr>
      <vt:lpstr>更多MORE</vt:lpstr>
      <vt:lpstr>教學影片</vt:lpstr>
      <vt:lpstr>PowerPoint 簡報</vt:lpstr>
      <vt:lpstr>付出最多的人，也是收穫最多的人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 教學</dc:title>
  <dc:creator>chilo</dc:creator>
  <cp:lastModifiedBy>Chilo</cp:lastModifiedBy>
  <cp:revision>68</cp:revision>
  <dcterms:created xsi:type="dcterms:W3CDTF">2014-11-07T00:17:44Z</dcterms:created>
  <dcterms:modified xsi:type="dcterms:W3CDTF">2015-09-23T22:07:32Z</dcterms:modified>
</cp:coreProperties>
</file>