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3" r:id="rId3"/>
    <p:sldId id="302" r:id="rId4"/>
    <p:sldId id="297" r:id="rId5"/>
    <p:sldId id="300" r:id="rId6"/>
    <p:sldId id="301" r:id="rId7"/>
    <p:sldId id="292" r:id="rId8"/>
    <p:sldId id="293" r:id="rId9"/>
    <p:sldId id="294" r:id="rId10"/>
    <p:sldId id="295" r:id="rId11"/>
    <p:sldId id="303" r:id="rId12"/>
    <p:sldId id="296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2" r:id="rId21"/>
    <p:sldId id="313" r:id="rId22"/>
    <p:sldId id="314" r:id="rId23"/>
    <p:sldId id="315" r:id="rId24"/>
    <p:sldId id="311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25" r:id="rId35"/>
    <p:sldId id="262" r:id="rId3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未命名的章節" id="{4D8277C2-8158-42FD-9516-6ACB5614E395}">
          <p14:sldIdLst>
            <p14:sldId id="256"/>
            <p14:sldId id="263"/>
            <p14:sldId id="302"/>
            <p14:sldId id="297"/>
            <p14:sldId id="300"/>
            <p14:sldId id="301"/>
            <p14:sldId id="292"/>
            <p14:sldId id="293"/>
            <p14:sldId id="294"/>
            <p14:sldId id="295"/>
            <p14:sldId id="303"/>
            <p14:sldId id="296"/>
            <p14:sldId id="304"/>
            <p14:sldId id="305"/>
            <p14:sldId id="306"/>
            <p14:sldId id="307"/>
            <p14:sldId id="308"/>
            <p14:sldId id="309"/>
            <p14:sldId id="310"/>
            <p14:sldId id="312"/>
            <p14:sldId id="313"/>
            <p14:sldId id="314"/>
            <p14:sldId id="315"/>
            <p14:sldId id="311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2016/3/29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2016/3/29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2016/3/29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2016/3/29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2016/3/29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2016/3/29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7B11ACE-9B10-4367-8CD9-80D0AC3AE11D}" type="datetimeFigureOut">
              <a:rPr lang="zh-TW" altLang="en-US" smtClean="0"/>
              <a:pPr/>
              <a:t>2016/3/29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+mj-ea"/>
              </a:rPr>
              <a:t>R</a:t>
            </a:r>
            <a:r>
              <a:rPr lang="zh-TW" altLang="en-US" b="1" dirty="0" smtClean="0">
                <a:latin typeface="+mj-ea"/>
              </a:rPr>
              <a:t>教學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b="1" dirty="0" smtClean="0">
                <a:latin typeface="+mj-ea"/>
                <a:ea typeface="+mj-ea"/>
              </a:rPr>
              <a:t>單元</a:t>
            </a:r>
            <a:r>
              <a:rPr lang="en-US" altLang="zh-TW" b="1" dirty="0">
                <a:latin typeface="+mj-ea"/>
                <a:ea typeface="+mj-ea"/>
              </a:rPr>
              <a:t>3  </a:t>
            </a:r>
            <a:r>
              <a:rPr lang="zh-TW" altLang="en-US" b="1" dirty="0">
                <a:latin typeface="+mj-ea"/>
                <a:ea typeface="+mj-ea"/>
              </a:rPr>
              <a:t>建立新變數及函數的介紹</a:t>
            </a:r>
            <a:endParaRPr lang="en-US" altLang="zh-TW" b="1" dirty="0">
              <a:latin typeface="+mj-ea"/>
              <a:ea typeface="+mj-ea"/>
            </a:endParaRPr>
          </a:p>
          <a:p>
            <a:pPr lvl="0"/>
            <a:endParaRPr lang="en-US" altLang="zh-TW" b="1" dirty="0" smtClean="0">
              <a:latin typeface="+mj-ea"/>
              <a:ea typeface="+mj-ea"/>
            </a:endParaRPr>
          </a:p>
          <a:p>
            <a:pPr lvl="0" algn="r"/>
            <a:r>
              <a:rPr lang="zh-TW" altLang="en-US" b="1" dirty="0" smtClean="0">
                <a:latin typeface="+mj-ea"/>
                <a:ea typeface="+mj-ea"/>
              </a:rPr>
              <a:t>羅琪老師</a:t>
            </a:r>
            <a:endParaRPr lang="zh-TW" altLang="zh-TW" dirty="0">
              <a:latin typeface="+mj-ea"/>
              <a:ea typeface="+mj-ea"/>
            </a:endParaRPr>
          </a:p>
          <a:p>
            <a:endParaRPr lang="zh-TW" altLang="en-US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18203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70C0"/>
                </a:solidFill>
              </a:rPr>
              <a:t>建立</a:t>
            </a:r>
            <a:r>
              <a:rPr lang="zh-TW" altLang="en-US" b="1" dirty="0">
                <a:solidFill>
                  <a:srgbClr val="0070C0"/>
                </a:solidFill>
              </a:rPr>
              <a:t>新的分組變數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 smtClean="0">
                <a:solidFill>
                  <a:srgbClr val="FF0000"/>
                </a:solidFill>
              </a:rPr>
              <a:t>&gt; 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bmi_a</a:t>
            </a:r>
            <a:r>
              <a:rPr lang="en-US" altLang="zh-TW" sz="2800" dirty="0" smtClean="0">
                <a:solidFill>
                  <a:srgbClr val="FF0000"/>
                </a:solidFill>
              </a:rPr>
              <a:t>&lt;-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bmi</a:t>
            </a:r>
            <a:r>
              <a:rPr lang="en-US" altLang="zh-TW" sz="2800" dirty="0" smtClean="0">
                <a:solidFill>
                  <a:srgbClr val="FF0000"/>
                </a:solidFill>
              </a:rPr>
              <a:t>  </a:t>
            </a:r>
            <a:r>
              <a:rPr lang="en-US" altLang="zh-TW" sz="2800" dirty="0" smtClean="0"/>
              <a:t># </a:t>
            </a:r>
            <a:r>
              <a:rPr lang="zh-TW" altLang="zh-TW" sz="2800" dirty="0"/>
              <a:t>建立新變數</a:t>
            </a:r>
            <a:r>
              <a:rPr lang="en-US" altLang="zh-TW" sz="2800" dirty="0" err="1" smtClean="0"/>
              <a:t>bmi_a</a:t>
            </a:r>
            <a:endParaRPr lang="en-US" altLang="zh-TW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2800" dirty="0" smtClean="0">
                <a:solidFill>
                  <a:srgbClr val="FF0000"/>
                </a:solidFill>
              </a:rPr>
              <a:t>&gt; 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bmi_a</a:t>
            </a:r>
            <a:r>
              <a:rPr lang="en-US" altLang="zh-TW" sz="2800" dirty="0" smtClean="0">
                <a:solidFill>
                  <a:srgbClr val="FF0000"/>
                </a:solidFill>
              </a:rPr>
              <a:t>[0&lt;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bmi</a:t>
            </a:r>
            <a:r>
              <a:rPr lang="en-US" altLang="zh-TW" sz="2800" dirty="0" smtClean="0">
                <a:solidFill>
                  <a:srgbClr val="FF0000"/>
                </a:solidFill>
              </a:rPr>
              <a:t> &amp; 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bmi</a:t>
            </a:r>
            <a:r>
              <a:rPr lang="en-US" altLang="zh-TW" sz="2800" dirty="0" smtClean="0">
                <a:solidFill>
                  <a:srgbClr val="FF0000"/>
                </a:solidFill>
              </a:rPr>
              <a:t>&lt;18.5]&lt;-1  </a:t>
            </a:r>
            <a:r>
              <a:rPr lang="en-US" altLang="zh-TW" sz="2800" dirty="0" smtClean="0"/>
              <a:t># </a:t>
            </a:r>
            <a:r>
              <a:rPr lang="zh-TW" altLang="zh-TW" sz="2800" dirty="0"/>
              <a:t>將</a:t>
            </a:r>
            <a:r>
              <a:rPr lang="en-US" altLang="zh-TW" sz="2800" dirty="0" err="1"/>
              <a:t>bmi</a:t>
            </a:r>
            <a:r>
              <a:rPr lang="zh-TW" altLang="zh-TW" sz="2800" dirty="0" smtClean="0"/>
              <a:t>分組</a:t>
            </a:r>
            <a:endParaRPr lang="en-US" altLang="zh-TW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2800" dirty="0" smtClean="0">
                <a:solidFill>
                  <a:srgbClr val="FF0000"/>
                </a:solidFill>
              </a:rPr>
              <a:t>&gt; 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bmi_a</a:t>
            </a:r>
            <a:r>
              <a:rPr lang="en-US" altLang="zh-TW" sz="2800" dirty="0" smtClean="0">
                <a:solidFill>
                  <a:srgbClr val="FF0000"/>
                </a:solidFill>
              </a:rPr>
              <a:t>[18.5</a:t>
            </a:r>
            <a:r>
              <a:rPr lang="en-US" altLang="zh-TW" sz="2800" dirty="0">
                <a:solidFill>
                  <a:srgbClr val="FF0000"/>
                </a:solidFill>
              </a:rPr>
              <a:t>&lt;=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bmi</a:t>
            </a:r>
            <a:r>
              <a:rPr lang="en-US" altLang="zh-TW" sz="2800" dirty="0" smtClean="0">
                <a:solidFill>
                  <a:srgbClr val="FF0000"/>
                </a:solidFill>
              </a:rPr>
              <a:t> &amp; 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bmi</a:t>
            </a:r>
            <a:r>
              <a:rPr lang="en-US" altLang="zh-TW" sz="2800" dirty="0" smtClean="0">
                <a:solidFill>
                  <a:srgbClr val="FF0000"/>
                </a:solidFill>
              </a:rPr>
              <a:t>&lt;24]&lt;-2</a:t>
            </a:r>
            <a:endParaRPr lang="en-US" altLang="zh-TW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2800" dirty="0" smtClean="0">
                <a:solidFill>
                  <a:srgbClr val="FF0000"/>
                </a:solidFill>
              </a:rPr>
              <a:t>&gt; 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bmi_a</a:t>
            </a:r>
            <a:r>
              <a:rPr lang="en-US" altLang="zh-TW" sz="2800" dirty="0" smtClean="0">
                <a:solidFill>
                  <a:srgbClr val="FF0000"/>
                </a:solidFill>
              </a:rPr>
              <a:t>[24</a:t>
            </a:r>
            <a:r>
              <a:rPr lang="en-US" altLang="zh-TW" sz="2800" dirty="0">
                <a:solidFill>
                  <a:srgbClr val="FF0000"/>
                </a:solidFill>
              </a:rPr>
              <a:t>&lt;=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bmi</a:t>
            </a:r>
            <a:r>
              <a:rPr lang="en-US" altLang="zh-TW" sz="2800" dirty="0" smtClean="0">
                <a:solidFill>
                  <a:srgbClr val="FF0000"/>
                </a:solidFill>
              </a:rPr>
              <a:t> &amp; 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bmi</a:t>
            </a:r>
            <a:r>
              <a:rPr lang="en-US" altLang="zh-TW" sz="2800" dirty="0" smtClean="0">
                <a:solidFill>
                  <a:srgbClr val="FF0000"/>
                </a:solidFill>
              </a:rPr>
              <a:t>&lt;27]&lt;-3</a:t>
            </a:r>
            <a:endParaRPr lang="en-US" altLang="zh-TW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2800" dirty="0" smtClean="0">
                <a:solidFill>
                  <a:srgbClr val="FF0000"/>
                </a:solidFill>
              </a:rPr>
              <a:t>&gt; 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bmi_a</a:t>
            </a:r>
            <a:r>
              <a:rPr lang="en-US" altLang="zh-TW" sz="2800" dirty="0" smtClean="0">
                <a:solidFill>
                  <a:srgbClr val="FF0000"/>
                </a:solidFill>
              </a:rPr>
              <a:t>[27</a:t>
            </a:r>
            <a:r>
              <a:rPr lang="en-US" altLang="zh-TW" sz="2800" dirty="0">
                <a:solidFill>
                  <a:srgbClr val="FF0000"/>
                </a:solidFill>
              </a:rPr>
              <a:t>&lt;=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bmi</a:t>
            </a:r>
            <a:r>
              <a:rPr lang="en-US" altLang="zh-TW" sz="2800" dirty="0" smtClean="0">
                <a:solidFill>
                  <a:srgbClr val="FF0000"/>
                </a:solidFill>
              </a:rPr>
              <a:t> &amp; 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bmi</a:t>
            </a:r>
            <a:r>
              <a:rPr lang="en-US" altLang="zh-TW" sz="2800" dirty="0" smtClean="0">
                <a:solidFill>
                  <a:srgbClr val="FF0000"/>
                </a:solidFill>
              </a:rPr>
              <a:t>&lt;30]&lt;-4</a:t>
            </a:r>
            <a:endParaRPr lang="en-US" altLang="zh-TW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2800" dirty="0" smtClean="0">
                <a:solidFill>
                  <a:srgbClr val="FF0000"/>
                </a:solidFill>
              </a:rPr>
              <a:t>&gt; 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bmi_a</a:t>
            </a:r>
            <a:r>
              <a:rPr lang="en-US" altLang="zh-TW" sz="2800" dirty="0" smtClean="0">
                <a:solidFill>
                  <a:srgbClr val="FF0000"/>
                </a:solidFill>
              </a:rPr>
              <a:t>[30</a:t>
            </a:r>
            <a:r>
              <a:rPr lang="en-US" altLang="zh-TW" sz="2800" dirty="0">
                <a:solidFill>
                  <a:srgbClr val="FF0000"/>
                </a:solidFill>
              </a:rPr>
              <a:t>&lt;=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bmi</a:t>
            </a:r>
            <a:r>
              <a:rPr lang="en-US" altLang="zh-TW" sz="2800" dirty="0" smtClean="0">
                <a:solidFill>
                  <a:srgbClr val="FF0000"/>
                </a:solidFill>
              </a:rPr>
              <a:t> &amp; 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bmi</a:t>
            </a:r>
            <a:r>
              <a:rPr lang="en-US" altLang="zh-TW" sz="2800" dirty="0" smtClean="0">
                <a:solidFill>
                  <a:srgbClr val="FF0000"/>
                </a:solidFill>
              </a:rPr>
              <a:t>&lt;35]&lt;-5</a:t>
            </a:r>
            <a:endParaRPr lang="en-US" altLang="zh-TW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2800" dirty="0" smtClean="0">
                <a:solidFill>
                  <a:srgbClr val="FF0000"/>
                </a:solidFill>
              </a:rPr>
              <a:t>&gt; 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bmi_a</a:t>
            </a:r>
            <a:r>
              <a:rPr lang="en-US" altLang="zh-TW" sz="2800" dirty="0" smtClean="0">
                <a:solidFill>
                  <a:srgbClr val="FF0000"/>
                </a:solidFill>
              </a:rPr>
              <a:t>[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bmi</a:t>
            </a:r>
            <a:r>
              <a:rPr lang="en-US" altLang="zh-TW" sz="2800" dirty="0">
                <a:solidFill>
                  <a:srgbClr val="FF0000"/>
                </a:solidFill>
              </a:rPr>
              <a:t>&gt;=</a:t>
            </a:r>
            <a:r>
              <a:rPr lang="en-US" altLang="zh-TW" sz="2800" dirty="0" smtClean="0">
                <a:solidFill>
                  <a:srgbClr val="FF0000"/>
                </a:solidFill>
              </a:rPr>
              <a:t>35]&lt;-6</a:t>
            </a:r>
            <a:endParaRPr lang="en-US" altLang="zh-TW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2800" dirty="0" smtClean="0">
                <a:solidFill>
                  <a:srgbClr val="FF0000"/>
                </a:solidFill>
              </a:rPr>
              <a:t>&gt; 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cbind</a:t>
            </a:r>
            <a:r>
              <a:rPr lang="en-US" altLang="zh-TW" sz="2800" dirty="0" smtClean="0">
                <a:solidFill>
                  <a:srgbClr val="FF0000"/>
                </a:solidFill>
              </a:rPr>
              <a:t>(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sleepdata</a:t>
            </a:r>
            <a:r>
              <a:rPr lang="en-US" altLang="zh-TW" sz="2800" dirty="0" smtClean="0">
                <a:solidFill>
                  <a:srgbClr val="FF0000"/>
                </a:solidFill>
              </a:rPr>
              <a:t>, 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bmi_a</a:t>
            </a:r>
            <a:r>
              <a:rPr lang="en-US" altLang="zh-TW" sz="2800" dirty="0" smtClean="0">
                <a:solidFill>
                  <a:srgbClr val="FF0000"/>
                </a:solidFill>
              </a:rPr>
              <a:t>) </a:t>
            </a:r>
            <a:r>
              <a:rPr lang="en-US" altLang="zh-TW" sz="2800" dirty="0"/>
              <a:t># </a:t>
            </a:r>
            <a:r>
              <a:rPr lang="zh-TW" altLang="zh-TW" sz="2800" dirty="0"/>
              <a:t>將</a:t>
            </a:r>
            <a:r>
              <a:rPr lang="en-US" altLang="zh-TW" sz="2800" dirty="0" err="1"/>
              <a:t>sleepdata</a:t>
            </a:r>
            <a:r>
              <a:rPr lang="zh-TW" altLang="zh-TW" sz="2800" dirty="0"/>
              <a:t>與</a:t>
            </a:r>
            <a:r>
              <a:rPr lang="en-US" altLang="zh-TW" sz="2800" dirty="0" err="1"/>
              <a:t>bmi_a</a:t>
            </a:r>
            <a:r>
              <a:rPr lang="zh-TW" altLang="zh-TW" sz="2800" dirty="0"/>
              <a:t>資料合併</a:t>
            </a:r>
            <a:endParaRPr lang="en-US" altLang="zh-TW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512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7" y="692696"/>
            <a:ext cx="9049147" cy="576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604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70C0"/>
                </a:solidFill>
              </a:rPr>
              <a:t>類別</a:t>
            </a:r>
            <a:r>
              <a:rPr lang="zh-TW" altLang="en-US" b="1" dirty="0">
                <a:solidFill>
                  <a:srgbClr val="0070C0"/>
                </a:solidFill>
              </a:rPr>
              <a:t>變數之描述性統計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>
                <a:solidFill>
                  <a:srgbClr val="FF0000"/>
                </a:solidFill>
              </a:rPr>
              <a:t>&gt; table(</a:t>
            </a:r>
            <a:r>
              <a:rPr lang="en-US" altLang="zh-TW" sz="2800" dirty="0" err="1">
                <a:solidFill>
                  <a:srgbClr val="FF0000"/>
                </a:solidFill>
              </a:rPr>
              <a:t>bmi_a</a:t>
            </a:r>
            <a:r>
              <a:rPr lang="en-US" altLang="zh-TW" sz="2800" dirty="0" smtClean="0">
                <a:solidFill>
                  <a:srgbClr val="FF0000"/>
                </a:solidFill>
              </a:rPr>
              <a:t>)  </a:t>
            </a:r>
            <a:r>
              <a:rPr lang="en-US" altLang="zh-TW" sz="2800" dirty="0" smtClean="0"/>
              <a:t># </a:t>
            </a:r>
            <a:r>
              <a:rPr lang="zh-TW" altLang="zh-TW" sz="2800" dirty="0" smtClean="0"/>
              <a:t>建立</a:t>
            </a:r>
            <a:r>
              <a:rPr lang="en-US" altLang="zh-TW" sz="2800" dirty="0"/>
              <a:t>BMI</a:t>
            </a:r>
            <a:r>
              <a:rPr lang="zh-TW" altLang="en-US" sz="2800" dirty="0" smtClean="0"/>
              <a:t>分組的</a:t>
            </a:r>
            <a:r>
              <a:rPr lang="zh-TW" altLang="zh-TW" sz="2800" dirty="0" smtClean="0"/>
              <a:t>次數</a:t>
            </a:r>
            <a:r>
              <a:rPr lang="zh-TW" altLang="zh-TW" sz="2800" dirty="0"/>
              <a:t>分配表</a:t>
            </a:r>
            <a:endParaRPr lang="en-US" altLang="zh-TW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2800" dirty="0" err="1">
                <a:solidFill>
                  <a:srgbClr val="0070C0"/>
                </a:solidFill>
              </a:rPr>
              <a:t>bmi_a</a:t>
            </a:r>
            <a:endParaRPr lang="en-US" altLang="zh-TW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 1  2  </a:t>
            </a:r>
            <a:r>
              <a:rPr lang="en-US" altLang="zh-TW" sz="2800" dirty="0" smtClean="0">
                <a:solidFill>
                  <a:srgbClr val="0070C0"/>
                </a:solidFill>
              </a:rPr>
              <a:t> 3   4   5 </a:t>
            </a:r>
            <a:endParaRPr lang="en-US" altLang="zh-TW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 1  8 17 12 12 </a:t>
            </a:r>
            <a:endParaRPr lang="zh-TW" alt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336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70C0"/>
                </a:solidFill>
              </a:rPr>
              <a:t>類別</a:t>
            </a:r>
            <a:r>
              <a:rPr lang="zh-TW" altLang="en-US" b="1" dirty="0">
                <a:solidFill>
                  <a:srgbClr val="0070C0"/>
                </a:solidFill>
              </a:rPr>
              <a:t>變數之描述性統計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/>
              <a:t>另外，也可於</a:t>
            </a:r>
            <a:r>
              <a:rPr lang="en-US" altLang="zh-TW" sz="2800" dirty="0"/>
              <a:t>R</a:t>
            </a:r>
            <a:r>
              <a:rPr lang="zh-TW" altLang="en-US" sz="2800" dirty="0"/>
              <a:t>中引入套件</a:t>
            </a:r>
            <a:r>
              <a:rPr lang="en-US" altLang="zh-TW" sz="2800" dirty="0" err="1"/>
              <a:t>prettyR</a:t>
            </a:r>
            <a:r>
              <a:rPr lang="zh-TW" altLang="en-US" sz="2800" dirty="0"/>
              <a:t>，可同時製作百分比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>
                <a:solidFill>
                  <a:srgbClr val="FF0000"/>
                </a:solidFill>
              </a:rPr>
              <a:t>&gt; </a:t>
            </a:r>
            <a:r>
              <a:rPr lang="en-US" altLang="zh-TW" sz="2800" dirty="0">
                <a:solidFill>
                  <a:srgbClr val="FF0000"/>
                </a:solidFill>
              </a:rPr>
              <a:t>library(</a:t>
            </a:r>
            <a:r>
              <a:rPr lang="en-US" altLang="zh-TW" sz="2800" dirty="0" err="1">
                <a:solidFill>
                  <a:srgbClr val="FF0000"/>
                </a:solidFill>
              </a:rPr>
              <a:t>prettyR</a:t>
            </a:r>
            <a:r>
              <a:rPr lang="en-US" altLang="zh-TW" sz="2800" dirty="0" smtClean="0">
                <a:solidFill>
                  <a:srgbClr val="FF0000"/>
                </a:solidFill>
              </a:rPr>
              <a:t>)</a:t>
            </a:r>
            <a:r>
              <a:rPr lang="zh-TW" altLang="en-US" sz="2800" dirty="0" smtClean="0">
                <a:solidFill>
                  <a:srgbClr val="FF0000"/>
                </a:solidFill>
              </a:rPr>
              <a:t>  </a:t>
            </a:r>
            <a:r>
              <a:rPr lang="en-US" altLang="zh-TW" sz="2800" dirty="0" smtClean="0"/>
              <a:t># </a:t>
            </a:r>
            <a:r>
              <a:rPr lang="zh-TW" altLang="zh-TW" sz="2800" dirty="0"/>
              <a:t>引入</a:t>
            </a:r>
            <a:r>
              <a:rPr lang="en-US" altLang="zh-TW" sz="2800" dirty="0" err="1"/>
              <a:t>prettyR</a:t>
            </a:r>
            <a:r>
              <a:rPr lang="zh-TW" altLang="zh-TW" sz="2800" dirty="0" smtClean="0"/>
              <a:t>套件</a:t>
            </a:r>
            <a:endParaRPr lang="en-US" altLang="zh-TW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2800" dirty="0">
                <a:solidFill>
                  <a:srgbClr val="FF0000"/>
                </a:solidFill>
              </a:rPr>
              <a:t>&gt; </a:t>
            </a:r>
            <a:r>
              <a:rPr lang="en-US" altLang="zh-TW" sz="2800" dirty="0" err="1">
                <a:solidFill>
                  <a:srgbClr val="FF0000"/>
                </a:solidFill>
              </a:rPr>
              <a:t>freq</a:t>
            </a:r>
            <a:r>
              <a:rPr lang="en-US" altLang="zh-TW" sz="2800" dirty="0">
                <a:solidFill>
                  <a:srgbClr val="FF0000"/>
                </a:solidFill>
              </a:rPr>
              <a:t>(</a:t>
            </a:r>
            <a:r>
              <a:rPr lang="en-US" altLang="zh-TW" sz="2800" dirty="0" err="1">
                <a:solidFill>
                  <a:srgbClr val="FF0000"/>
                </a:solidFill>
              </a:rPr>
              <a:t>bmi_a</a:t>
            </a:r>
            <a:r>
              <a:rPr lang="en-US" altLang="zh-TW" sz="2800" dirty="0" smtClean="0">
                <a:solidFill>
                  <a:srgbClr val="FF0000"/>
                </a:solidFill>
              </a:rPr>
              <a:t>)</a:t>
            </a:r>
            <a:r>
              <a:rPr lang="zh-TW" altLang="en-US" sz="2800" dirty="0" smtClean="0">
                <a:solidFill>
                  <a:srgbClr val="FF0000"/>
                </a:solidFill>
              </a:rPr>
              <a:t>  </a:t>
            </a:r>
            <a:r>
              <a:rPr lang="en-US" altLang="zh-TW" sz="2800" dirty="0" smtClean="0"/>
              <a:t># </a:t>
            </a:r>
            <a:r>
              <a:rPr lang="zh-TW" altLang="zh-TW" sz="2800" dirty="0"/>
              <a:t>建立次數分配表、百分比</a:t>
            </a:r>
            <a:endParaRPr lang="en-US" altLang="zh-TW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Frequencies for </a:t>
            </a:r>
            <a:r>
              <a:rPr lang="en-US" altLang="zh-TW" sz="2800" dirty="0" err="1">
                <a:solidFill>
                  <a:srgbClr val="0070C0"/>
                </a:solidFill>
              </a:rPr>
              <a:t>bmi_a</a:t>
            </a:r>
            <a:r>
              <a:rPr lang="en-US" altLang="zh-TW" sz="2800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        </a:t>
            </a:r>
            <a:r>
              <a:rPr lang="zh-TW" altLang="en-US" sz="2800" dirty="0" smtClean="0">
                <a:solidFill>
                  <a:srgbClr val="0070C0"/>
                </a:solidFill>
              </a:rPr>
              <a:t>      </a:t>
            </a:r>
            <a:r>
              <a:rPr lang="en-US" altLang="zh-TW" sz="2800" dirty="0" smtClean="0">
                <a:solidFill>
                  <a:srgbClr val="0070C0"/>
                </a:solidFill>
              </a:rPr>
              <a:t>3    </a:t>
            </a:r>
            <a:r>
              <a:rPr lang="zh-TW" altLang="en-US" sz="2800" dirty="0" smtClean="0">
                <a:solidFill>
                  <a:srgbClr val="0070C0"/>
                </a:solidFill>
              </a:rPr>
              <a:t> </a:t>
            </a:r>
            <a:r>
              <a:rPr lang="en-US" altLang="zh-TW" sz="2800" dirty="0" smtClean="0">
                <a:solidFill>
                  <a:srgbClr val="0070C0"/>
                </a:solidFill>
              </a:rPr>
              <a:t>4   </a:t>
            </a:r>
            <a:r>
              <a:rPr lang="zh-TW" altLang="en-US" sz="2800" dirty="0" smtClean="0">
                <a:solidFill>
                  <a:srgbClr val="0070C0"/>
                </a:solidFill>
              </a:rPr>
              <a:t> </a:t>
            </a:r>
            <a:r>
              <a:rPr lang="en-US" altLang="zh-TW" sz="2800" dirty="0" smtClean="0">
                <a:solidFill>
                  <a:srgbClr val="0070C0"/>
                </a:solidFill>
              </a:rPr>
              <a:t> </a:t>
            </a:r>
            <a:r>
              <a:rPr lang="en-US" altLang="zh-TW" sz="2800" dirty="0">
                <a:solidFill>
                  <a:srgbClr val="0070C0"/>
                </a:solidFill>
              </a:rPr>
              <a:t>5   </a:t>
            </a:r>
            <a:r>
              <a:rPr lang="zh-TW" altLang="en-US" sz="2800" dirty="0" smtClean="0">
                <a:solidFill>
                  <a:srgbClr val="0070C0"/>
                </a:solidFill>
              </a:rPr>
              <a:t> </a:t>
            </a:r>
            <a:r>
              <a:rPr lang="en-US" altLang="zh-TW" sz="2800" dirty="0" smtClean="0">
                <a:solidFill>
                  <a:srgbClr val="0070C0"/>
                </a:solidFill>
              </a:rPr>
              <a:t> </a:t>
            </a:r>
            <a:r>
              <a:rPr lang="en-US" altLang="zh-TW" sz="2800" dirty="0">
                <a:solidFill>
                  <a:srgbClr val="0070C0"/>
                </a:solidFill>
              </a:rPr>
              <a:t>2    1   NA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       </a:t>
            </a:r>
            <a:r>
              <a:rPr lang="zh-TW" altLang="en-US" sz="2800" dirty="0" smtClean="0">
                <a:solidFill>
                  <a:srgbClr val="0070C0"/>
                </a:solidFill>
              </a:rPr>
              <a:t>     </a:t>
            </a:r>
            <a:r>
              <a:rPr lang="en-US" altLang="zh-TW" sz="2800" dirty="0" smtClean="0">
                <a:solidFill>
                  <a:srgbClr val="0070C0"/>
                </a:solidFill>
              </a:rPr>
              <a:t>17   </a:t>
            </a:r>
            <a:r>
              <a:rPr lang="en-US" altLang="zh-TW" sz="2800" dirty="0">
                <a:solidFill>
                  <a:srgbClr val="0070C0"/>
                </a:solidFill>
              </a:rPr>
              <a:t>12   12   </a:t>
            </a:r>
            <a:r>
              <a:rPr lang="zh-TW" altLang="en-US" sz="2800" dirty="0" smtClean="0">
                <a:solidFill>
                  <a:srgbClr val="0070C0"/>
                </a:solidFill>
              </a:rPr>
              <a:t> </a:t>
            </a:r>
            <a:r>
              <a:rPr lang="en-US" altLang="zh-TW" sz="2800" dirty="0" smtClean="0">
                <a:solidFill>
                  <a:srgbClr val="0070C0"/>
                </a:solidFill>
              </a:rPr>
              <a:t> </a:t>
            </a:r>
            <a:r>
              <a:rPr lang="en-US" altLang="zh-TW" sz="2800" dirty="0">
                <a:solidFill>
                  <a:srgbClr val="0070C0"/>
                </a:solidFill>
              </a:rPr>
              <a:t>8    1    </a:t>
            </a:r>
            <a:r>
              <a:rPr lang="en-US" altLang="zh-TW" sz="2800" dirty="0" smtClean="0">
                <a:solidFill>
                  <a:srgbClr val="0070C0"/>
                </a:solidFill>
              </a:rPr>
              <a:t>0</a:t>
            </a:r>
            <a:r>
              <a:rPr lang="zh-TW" altLang="en-US" sz="2800" dirty="0" smtClean="0">
                <a:solidFill>
                  <a:srgbClr val="0070C0"/>
                </a:solidFill>
              </a:rPr>
              <a:t>   </a:t>
            </a:r>
            <a:r>
              <a:rPr lang="en-US" altLang="zh-TW" sz="2800" dirty="0" smtClean="0">
                <a:solidFill>
                  <a:srgbClr val="0070C0"/>
                </a:solidFill>
              </a:rPr>
              <a:t>(</a:t>
            </a:r>
            <a:r>
              <a:rPr lang="zh-TW" altLang="en-US" sz="2800" dirty="0" smtClean="0">
                <a:solidFill>
                  <a:srgbClr val="0070C0"/>
                </a:solidFill>
              </a:rPr>
              <a:t>次數</a:t>
            </a:r>
            <a:r>
              <a:rPr lang="en-US" altLang="zh-TW" sz="2800" dirty="0" smtClean="0">
                <a:solidFill>
                  <a:srgbClr val="0070C0"/>
                </a:solidFill>
              </a:rPr>
              <a:t>)</a:t>
            </a:r>
            <a:endParaRPr lang="en-US" altLang="zh-TW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%      </a:t>
            </a:r>
            <a:r>
              <a:rPr lang="zh-TW" altLang="en-US" sz="2800" dirty="0" smtClean="0">
                <a:solidFill>
                  <a:srgbClr val="0070C0"/>
                </a:solidFill>
              </a:rPr>
              <a:t>   </a:t>
            </a:r>
            <a:r>
              <a:rPr lang="en-US" altLang="zh-TW" sz="2800" dirty="0" smtClean="0">
                <a:solidFill>
                  <a:srgbClr val="0070C0"/>
                </a:solidFill>
              </a:rPr>
              <a:t>34   </a:t>
            </a:r>
            <a:r>
              <a:rPr lang="en-US" altLang="zh-TW" sz="2800" dirty="0">
                <a:solidFill>
                  <a:srgbClr val="0070C0"/>
                </a:solidFill>
              </a:rPr>
              <a:t>24   24   16    2    0 </a:t>
            </a:r>
            <a:r>
              <a:rPr lang="zh-TW" altLang="en-US" sz="2800" dirty="0" smtClean="0">
                <a:solidFill>
                  <a:srgbClr val="0070C0"/>
                </a:solidFill>
              </a:rPr>
              <a:t>  </a:t>
            </a:r>
            <a:r>
              <a:rPr lang="en-US" altLang="zh-TW" sz="2800" dirty="0" smtClean="0">
                <a:solidFill>
                  <a:srgbClr val="0070C0"/>
                </a:solidFill>
              </a:rPr>
              <a:t>(</a:t>
            </a:r>
            <a:r>
              <a:rPr lang="zh-TW" altLang="en-US" sz="2800" dirty="0" smtClean="0">
                <a:solidFill>
                  <a:srgbClr val="0070C0"/>
                </a:solidFill>
              </a:rPr>
              <a:t>含</a:t>
            </a:r>
            <a:r>
              <a:rPr lang="en-US" altLang="zh-TW" sz="2800" dirty="0" smtClean="0">
                <a:solidFill>
                  <a:srgbClr val="0070C0"/>
                </a:solidFill>
              </a:rPr>
              <a:t>NA</a:t>
            </a:r>
            <a:r>
              <a:rPr lang="zh-TW" altLang="en-US" sz="2800" dirty="0" smtClean="0">
                <a:solidFill>
                  <a:srgbClr val="0070C0"/>
                </a:solidFill>
              </a:rPr>
              <a:t>百分比</a:t>
            </a:r>
            <a:r>
              <a:rPr lang="en-US" altLang="zh-TW" sz="2800" dirty="0" smtClean="0">
                <a:solidFill>
                  <a:srgbClr val="0070C0"/>
                </a:solidFill>
              </a:rPr>
              <a:t>)</a:t>
            </a:r>
            <a:endParaRPr lang="en-US" altLang="zh-TW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%!NA   34   24   24   16    </a:t>
            </a:r>
            <a:r>
              <a:rPr lang="en-US" altLang="zh-TW" sz="2800" dirty="0" smtClean="0">
                <a:solidFill>
                  <a:srgbClr val="0070C0"/>
                </a:solidFill>
              </a:rPr>
              <a:t>2</a:t>
            </a:r>
            <a:r>
              <a:rPr lang="zh-TW" altLang="en-US" sz="2800" dirty="0" smtClean="0">
                <a:solidFill>
                  <a:srgbClr val="0070C0"/>
                </a:solidFill>
              </a:rPr>
              <a:t>         </a:t>
            </a:r>
            <a:r>
              <a:rPr lang="en-US" altLang="zh-TW" sz="2800" dirty="0" smtClean="0">
                <a:solidFill>
                  <a:srgbClr val="0070C0"/>
                </a:solidFill>
              </a:rPr>
              <a:t>(</a:t>
            </a:r>
            <a:r>
              <a:rPr lang="zh-TW" altLang="en-US" sz="2800" dirty="0" smtClean="0">
                <a:solidFill>
                  <a:srgbClr val="0070C0"/>
                </a:solidFill>
              </a:rPr>
              <a:t>不含</a:t>
            </a:r>
            <a:r>
              <a:rPr lang="en-US" altLang="zh-TW" sz="2800" dirty="0">
                <a:solidFill>
                  <a:srgbClr val="0070C0"/>
                </a:solidFill>
              </a:rPr>
              <a:t>NA</a:t>
            </a:r>
            <a:r>
              <a:rPr lang="zh-TW" altLang="en-US" sz="2800" dirty="0">
                <a:solidFill>
                  <a:srgbClr val="0070C0"/>
                </a:solidFill>
              </a:rPr>
              <a:t>百分比</a:t>
            </a:r>
            <a:r>
              <a:rPr lang="en-US" altLang="zh-TW" sz="2800" dirty="0" smtClean="0">
                <a:solidFill>
                  <a:srgbClr val="0070C0"/>
                </a:solidFill>
              </a:rPr>
              <a:t>)</a:t>
            </a:r>
            <a:endParaRPr lang="en-US" altLang="zh-TW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631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70C0"/>
                </a:solidFill>
              </a:rPr>
              <a:t>利用</a:t>
            </a:r>
            <a:r>
              <a:rPr lang="zh-TW" altLang="en-US" b="1" dirty="0">
                <a:solidFill>
                  <a:srgbClr val="0070C0"/>
                </a:solidFill>
              </a:rPr>
              <a:t>條件式建立新的分組</a:t>
            </a:r>
            <a:r>
              <a:rPr lang="zh-TW" altLang="en-US" b="1" dirty="0" smtClean="0">
                <a:solidFill>
                  <a:srgbClr val="0070C0"/>
                </a:solidFill>
              </a:rPr>
              <a:t>變數</a:t>
            </a:r>
            <a:endParaRPr lang="zh-TW" altLang="en-US" b="1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b="1" dirty="0" err="1" smtClean="0"/>
              <a:t>BMI_b</a:t>
            </a:r>
            <a:r>
              <a:rPr lang="zh-TW" altLang="en-US" sz="2800" b="1" dirty="0" smtClean="0"/>
              <a:t>代表</a:t>
            </a:r>
            <a:r>
              <a:rPr lang="en-US" altLang="zh-TW" sz="2800" b="1" dirty="0"/>
              <a:t>BMI</a:t>
            </a:r>
            <a:r>
              <a:rPr lang="zh-TW" altLang="en-US" sz="2800" b="1" dirty="0"/>
              <a:t>分組</a:t>
            </a:r>
            <a:r>
              <a:rPr lang="zh-TW" altLang="en-US" sz="2800" b="1" dirty="0" smtClean="0"/>
              <a:t>，將</a:t>
            </a:r>
            <a:r>
              <a:rPr lang="en-US" altLang="zh-TW" sz="2800" b="1" dirty="0" err="1"/>
              <a:t>bmi_a</a:t>
            </a:r>
            <a:r>
              <a:rPr lang="zh-TW" altLang="en-US" sz="2800" b="1" dirty="0"/>
              <a:t>併為</a:t>
            </a:r>
            <a:r>
              <a:rPr lang="en-US" altLang="zh-TW" sz="2800" b="1" dirty="0"/>
              <a:t>3</a:t>
            </a:r>
            <a:r>
              <a:rPr lang="zh-TW" altLang="en-US" sz="2800" b="1" dirty="0"/>
              <a:t>組，即體重過輕、正常範圍及過重或肥胖等三組分組標準如下：</a:t>
            </a:r>
          </a:p>
        </p:txBody>
      </p:sp>
      <p:sp>
        <p:nvSpPr>
          <p:cNvPr id="5" name="矩形 4"/>
          <p:cNvSpPr/>
          <p:nvPr/>
        </p:nvSpPr>
        <p:spPr>
          <a:xfrm>
            <a:off x="539552" y="5877272"/>
            <a:ext cx="5642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資料來源：衛生署食品資訊網／肥胖及體重控制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840011"/>
              </p:ext>
            </p:extLst>
          </p:nvPr>
        </p:nvGraphicFramePr>
        <p:xfrm>
          <a:off x="539552" y="2720796"/>
          <a:ext cx="7992887" cy="2926080"/>
        </p:xfrm>
        <a:graphic>
          <a:graphicData uri="http://schemas.openxmlformats.org/drawingml/2006/table">
            <a:tbl>
              <a:tblPr firstRow="1" firstCol="1" bandRow="1"/>
              <a:tblGrid>
                <a:gridCol w="1800520"/>
                <a:gridCol w="2388125"/>
                <a:gridCol w="1326038"/>
                <a:gridCol w="1099795"/>
                <a:gridCol w="1378409"/>
              </a:tblGrid>
              <a:tr h="20955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+mn-ea"/>
                          <a:ea typeface="+mn-ea"/>
                        </a:rPr>
                        <a:t>成人的體重分級與標準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  <a:latin typeface="+mn-ea"/>
                          <a:ea typeface="+mn-ea"/>
                        </a:rPr>
                        <a:t>重新編碼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  <a:latin typeface="+mn-ea"/>
                          <a:ea typeface="+mn-ea"/>
                        </a:rPr>
                        <a:t>併組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  <a:latin typeface="+mn-ea"/>
                          <a:ea typeface="+mn-ea"/>
                        </a:rPr>
                        <a:t>註解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lang="en-US" sz="2400" kern="0" dirty="0">
                          <a:effectLst/>
                          <a:latin typeface="+mn-ea"/>
                          <a:ea typeface="+mn-ea"/>
                        </a:rPr>
                        <a:t>    </a:t>
                      </a:r>
                      <a:r>
                        <a:rPr lang="zh-TW" sz="2400" kern="0" dirty="0">
                          <a:effectLst/>
                          <a:latin typeface="+mn-ea"/>
                          <a:ea typeface="+mn-ea"/>
                        </a:rPr>
                        <a:t>級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  <a:latin typeface="+mn-ea"/>
                          <a:ea typeface="+mn-ea"/>
                        </a:rPr>
                        <a:t>身體質量指數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ea"/>
                          <a:ea typeface="+mn-ea"/>
                        </a:rPr>
                        <a:t>BMI_a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ea"/>
                          <a:ea typeface="+mn-ea"/>
                        </a:rPr>
                        <a:t>BMI_b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+mn-ea"/>
                          <a:ea typeface="+mn-ea"/>
                        </a:rPr>
                        <a:t>體重過輕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ea"/>
                          <a:ea typeface="+mn-ea"/>
                        </a:rPr>
                        <a:t>BMI </a:t>
                      </a:r>
                      <a:r>
                        <a:rPr lang="zh-TW" sz="2400" kern="0" dirty="0">
                          <a:effectLst/>
                          <a:latin typeface="+mn-ea"/>
                          <a:ea typeface="+mn-ea"/>
                        </a:rPr>
                        <a:t>＜</a:t>
                      </a:r>
                      <a:r>
                        <a:rPr lang="en-US" sz="2400" kern="0" dirty="0">
                          <a:effectLst/>
                          <a:latin typeface="+mn-ea"/>
                          <a:ea typeface="+mn-ea"/>
                        </a:rPr>
                        <a:t> 18.5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  <a:latin typeface="+mn-ea"/>
                          <a:ea typeface="+mn-ea"/>
                        </a:rPr>
                        <a:t>過輕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  <a:latin typeface="+mn-ea"/>
                          <a:ea typeface="+mn-ea"/>
                        </a:rPr>
                        <a:t>正常範圍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ea"/>
                          <a:ea typeface="+mn-ea"/>
                        </a:rPr>
                        <a:t>18.5 </a:t>
                      </a:r>
                      <a:r>
                        <a:rPr lang="zh-TW" sz="2400" kern="0" dirty="0">
                          <a:effectLst/>
                          <a:latin typeface="+mn-ea"/>
                          <a:ea typeface="+mn-ea"/>
                        </a:rPr>
                        <a:t>≦</a:t>
                      </a:r>
                      <a:r>
                        <a:rPr lang="en-US" sz="2400" kern="0" dirty="0">
                          <a:effectLst/>
                          <a:latin typeface="+mn-ea"/>
                          <a:ea typeface="+mn-ea"/>
                        </a:rPr>
                        <a:t> BMI </a:t>
                      </a:r>
                      <a:r>
                        <a:rPr lang="zh-TW" sz="2400" kern="0" dirty="0">
                          <a:effectLst/>
                          <a:latin typeface="+mn-ea"/>
                          <a:ea typeface="+mn-ea"/>
                        </a:rPr>
                        <a:t>＜</a:t>
                      </a:r>
                      <a:r>
                        <a:rPr lang="en-US" sz="2400" kern="0" dirty="0">
                          <a:effectLst/>
                          <a:latin typeface="+mn-ea"/>
                          <a:ea typeface="+mn-ea"/>
                        </a:rPr>
                        <a:t>24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  <a:latin typeface="+mn-ea"/>
                          <a:ea typeface="+mn-ea"/>
                        </a:rPr>
                        <a:t>正常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  <a:latin typeface="+mn-ea"/>
                          <a:ea typeface="+mn-ea"/>
                        </a:rPr>
                        <a:t>過</a:t>
                      </a:r>
                      <a:r>
                        <a:rPr lang="en-US" sz="2400" kern="0">
                          <a:effectLst/>
                          <a:latin typeface="+mn-ea"/>
                          <a:ea typeface="+mn-ea"/>
                        </a:rPr>
                        <a:t>    </a:t>
                      </a:r>
                      <a:r>
                        <a:rPr lang="zh-TW" sz="2400" kern="0">
                          <a:effectLst/>
                          <a:latin typeface="+mn-ea"/>
                          <a:ea typeface="+mn-ea"/>
                        </a:rPr>
                        <a:t>重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ea"/>
                          <a:ea typeface="+mn-ea"/>
                        </a:rPr>
                        <a:t>24 </a:t>
                      </a:r>
                      <a:r>
                        <a:rPr lang="zh-TW" sz="2400" kern="0" dirty="0">
                          <a:effectLst/>
                          <a:latin typeface="+mn-ea"/>
                          <a:ea typeface="+mn-ea"/>
                        </a:rPr>
                        <a:t>≦</a:t>
                      </a:r>
                      <a:r>
                        <a:rPr lang="en-US" sz="2400" kern="0" dirty="0">
                          <a:effectLst/>
                          <a:latin typeface="+mn-ea"/>
                          <a:ea typeface="+mn-ea"/>
                        </a:rPr>
                        <a:t> BMI </a:t>
                      </a:r>
                      <a:r>
                        <a:rPr lang="zh-TW" sz="2400" kern="0" dirty="0">
                          <a:effectLst/>
                          <a:latin typeface="+mn-ea"/>
                          <a:ea typeface="+mn-ea"/>
                        </a:rPr>
                        <a:t>＜</a:t>
                      </a:r>
                      <a:r>
                        <a:rPr lang="en-US" sz="2400" kern="0" dirty="0">
                          <a:effectLst/>
                          <a:latin typeface="+mn-ea"/>
                          <a:ea typeface="+mn-ea"/>
                        </a:rPr>
                        <a:t> 27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+mn-ea"/>
                          <a:ea typeface="+mn-ea"/>
                        </a:rPr>
                        <a:t>過重或肥胖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  <a:latin typeface="+mn-ea"/>
                          <a:ea typeface="+mn-ea"/>
                        </a:rPr>
                        <a:t>輕度肥胖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ea"/>
                          <a:ea typeface="+mn-ea"/>
                        </a:rPr>
                        <a:t>27 </a:t>
                      </a:r>
                      <a:r>
                        <a:rPr lang="zh-TW" sz="2400" kern="0">
                          <a:effectLst/>
                          <a:latin typeface="+mn-ea"/>
                          <a:ea typeface="+mn-ea"/>
                        </a:rPr>
                        <a:t>≦</a:t>
                      </a:r>
                      <a:r>
                        <a:rPr lang="en-US" sz="2400" kern="0">
                          <a:effectLst/>
                          <a:latin typeface="+mn-ea"/>
                          <a:ea typeface="+mn-ea"/>
                        </a:rPr>
                        <a:t> BMI </a:t>
                      </a:r>
                      <a:r>
                        <a:rPr lang="zh-TW" sz="2400" kern="0">
                          <a:effectLst/>
                          <a:latin typeface="+mn-ea"/>
                          <a:ea typeface="+mn-ea"/>
                        </a:rPr>
                        <a:t>＜</a:t>
                      </a:r>
                      <a:r>
                        <a:rPr lang="en-US" sz="2400" kern="0">
                          <a:effectLst/>
                          <a:latin typeface="+mn-ea"/>
                          <a:ea typeface="+mn-ea"/>
                        </a:rPr>
                        <a:t> 30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  <a:latin typeface="+mn-ea"/>
                          <a:ea typeface="+mn-ea"/>
                        </a:rPr>
                        <a:t>中度肥胖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ea"/>
                          <a:ea typeface="+mn-ea"/>
                        </a:rPr>
                        <a:t>30 </a:t>
                      </a:r>
                      <a:r>
                        <a:rPr lang="zh-TW" sz="2400" kern="0">
                          <a:effectLst/>
                          <a:latin typeface="+mn-ea"/>
                          <a:ea typeface="+mn-ea"/>
                        </a:rPr>
                        <a:t>≦</a:t>
                      </a:r>
                      <a:r>
                        <a:rPr lang="en-US" sz="2400" kern="0">
                          <a:effectLst/>
                          <a:latin typeface="+mn-ea"/>
                          <a:ea typeface="+mn-ea"/>
                        </a:rPr>
                        <a:t> BMI </a:t>
                      </a:r>
                      <a:r>
                        <a:rPr lang="zh-TW" sz="2400" kern="0">
                          <a:effectLst/>
                          <a:latin typeface="+mn-ea"/>
                          <a:ea typeface="+mn-ea"/>
                        </a:rPr>
                        <a:t>＜</a:t>
                      </a:r>
                      <a:r>
                        <a:rPr lang="en-US" sz="2400" kern="0">
                          <a:effectLst/>
                          <a:latin typeface="+mn-ea"/>
                          <a:ea typeface="+mn-ea"/>
                        </a:rPr>
                        <a:t> 35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ea"/>
                          <a:ea typeface="+mn-ea"/>
                        </a:rPr>
                        <a:t>5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  <a:latin typeface="+mn-ea"/>
                          <a:ea typeface="+mn-ea"/>
                        </a:rPr>
                        <a:t>重度肥胖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ea"/>
                          <a:ea typeface="+mn-ea"/>
                        </a:rPr>
                        <a:t>BMI </a:t>
                      </a:r>
                      <a:r>
                        <a:rPr lang="zh-TW" sz="2400" kern="0">
                          <a:effectLst/>
                          <a:latin typeface="+mn-ea"/>
                          <a:ea typeface="+mn-ea"/>
                        </a:rPr>
                        <a:t>≧</a:t>
                      </a:r>
                      <a:r>
                        <a:rPr lang="en-US" sz="2400" kern="0">
                          <a:effectLst/>
                          <a:latin typeface="+mn-ea"/>
                          <a:ea typeface="+mn-ea"/>
                        </a:rPr>
                        <a:t> 35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ea"/>
                          <a:ea typeface="+mn-ea"/>
                        </a:rPr>
                        <a:t>6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842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70C0"/>
                </a:solidFill>
              </a:rPr>
              <a:t>根據</a:t>
            </a:r>
            <a:r>
              <a:rPr lang="zh-TW" altLang="en-US" b="1" dirty="0">
                <a:solidFill>
                  <a:srgbClr val="0070C0"/>
                </a:solidFill>
              </a:rPr>
              <a:t>原有變數代入條件式建立新變數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b="1" dirty="0"/>
              <a:t>範例問題：</a:t>
            </a:r>
          </a:p>
          <a:p>
            <a:pPr marL="0" indent="0">
              <a:buNone/>
            </a:pPr>
            <a:r>
              <a:rPr lang="zh-TW" altLang="en-US" sz="2800" b="1" dirty="0" smtClean="0"/>
              <a:t>將</a:t>
            </a:r>
            <a:r>
              <a:rPr lang="en-US" altLang="zh-TW" sz="2800" b="1" dirty="0"/>
              <a:t>BMI</a:t>
            </a:r>
            <a:r>
              <a:rPr lang="zh-TW" altLang="en-US" sz="2800" b="1" dirty="0"/>
              <a:t>分級標準併為</a:t>
            </a:r>
            <a:r>
              <a:rPr lang="zh-TW" altLang="en-US" sz="2800" b="1" dirty="0">
                <a:solidFill>
                  <a:srgbClr val="FF0000"/>
                </a:solidFill>
              </a:rPr>
              <a:t>過輕</a:t>
            </a:r>
            <a:r>
              <a:rPr lang="zh-TW" altLang="en-US" sz="2800" b="1" dirty="0"/>
              <a:t>、</a:t>
            </a:r>
            <a:r>
              <a:rPr lang="zh-TW" altLang="en-US" sz="2800" b="1" dirty="0">
                <a:solidFill>
                  <a:srgbClr val="FF0000"/>
                </a:solidFill>
              </a:rPr>
              <a:t>正常</a:t>
            </a:r>
            <a:r>
              <a:rPr lang="zh-TW" altLang="en-US" sz="2800" b="1" dirty="0"/>
              <a:t>及</a:t>
            </a:r>
            <a:r>
              <a:rPr lang="zh-TW" altLang="en-US" sz="2800" b="1" dirty="0">
                <a:solidFill>
                  <a:srgbClr val="FF0000"/>
                </a:solidFill>
              </a:rPr>
              <a:t>過重或肥胖</a:t>
            </a:r>
            <a:r>
              <a:rPr lang="zh-TW" altLang="en-US" sz="2800" b="1" dirty="0"/>
              <a:t>三組。</a:t>
            </a:r>
          </a:p>
          <a:p>
            <a:pPr marL="0" indent="0">
              <a:buNone/>
            </a:pPr>
            <a:endParaRPr lang="en-US" altLang="zh-TW" sz="2800" b="1" dirty="0" smtClean="0"/>
          </a:p>
          <a:p>
            <a:pPr marL="0" indent="0">
              <a:buNone/>
            </a:pPr>
            <a:r>
              <a:rPr lang="zh-TW" altLang="en-US" sz="2800" b="1" dirty="0" smtClean="0"/>
              <a:t>使用</a:t>
            </a:r>
            <a:r>
              <a:rPr lang="zh-TW" altLang="en-US" sz="2800" b="1" dirty="0"/>
              <a:t>方法：</a:t>
            </a:r>
          </a:p>
          <a:p>
            <a:pPr marL="0" indent="0">
              <a:buNone/>
            </a:pPr>
            <a:r>
              <a:rPr lang="zh-TW" altLang="en-US" sz="2800" b="1" dirty="0" smtClean="0"/>
              <a:t>產生</a:t>
            </a:r>
            <a:r>
              <a:rPr lang="zh-TW" altLang="en-US" sz="2800" b="1" dirty="0"/>
              <a:t>一新變數命名為</a:t>
            </a:r>
            <a:r>
              <a:rPr lang="en-US" altLang="zh-TW" sz="2800" b="1" dirty="0" err="1"/>
              <a:t>bmi_b</a:t>
            </a:r>
            <a:r>
              <a:rPr lang="zh-TW" altLang="en-US" sz="2800" b="1" dirty="0"/>
              <a:t>，根據</a:t>
            </a:r>
            <a:r>
              <a:rPr lang="en-US" altLang="zh-TW" sz="2800" b="1" dirty="0"/>
              <a:t>BMI</a:t>
            </a:r>
            <a:r>
              <a:rPr lang="zh-TW" altLang="en-US" sz="2800" b="1" dirty="0"/>
              <a:t>分級標準</a:t>
            </a:r>
            <a:r>
              <a:rPr lang="en-US" altLang="zh-TW" sz="2800" b="1" dirty="0"/>
              <a:t>(</a:t>
            </a:r>
            <a:r>
              <a:rPr lang="en-US" altLang="zh-TW" sz="2800" b="1" dirty="0" err="1"/>
              <a:t>bmi_a</a:t>
            </a:r>
            <a:r>
              <a:rPr lang="en-US" altLang="zh-TW" sz="2800" b="1" dirty="0"/>
              <a:t>)</a:t>
            </a:r>
            <a:r>
              <a:rPr lang="zh-TW" altLang="en-US" sz="2800" b="1" dirty="0"/>
              <a:t>將其重新併組為過輕、正常及過重或肥胖三組。</a:t>
            </a:r>
          </a:p>
          <a:p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16589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70C0"/>
                </a:solidFill>
              </a:rPr>
              <a:t>建立</a:t>
            </a:r>
            <a:r>
              <a:rPr lang="zh-TW" altLang="en-US" b="1" dirty="0">
                <a:solidFill>
                  <a:srgbClr val="0070C0"/>
                </a:solidFill>
              </a:rPr>
              <a:t>新的分組變數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 smtClean="0">
                <a:solidFill>
                  <a:srgbClr val="FF0000"/>
                </a:solidFill>
              </a:rPr>
              <a:t>&gt; 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bmi_b</a:t>
            </a:r>
            <a:r>
              <a:rPr lang="en-US" altLang="zh-TW" sz="2800" dirty="0" smtClean="0">
                <a:solidFill>
                  <a:srgbClr val="FF0000"/>
                </a:solidFill>
              </a:rPr>
              <a:t>&lt;-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bmi_a</a:t>
            </a:r>
            <a:r>
              <a:rPr lang="en-US" altLang="zh-TW" sz="2800" dirty="0" smtClean="0">
                <a:solidFill>
                  <a:srgbClr val="FF0000"/>
                </a:solidFill>
              </a:rPr>
              <a:t>   </a:t>
            </a:r>
            <a:r>
              <a:rPr lang="en-US" altLang="zh-TW" sz="2800" dirty="0" smtClean="0"/>
              <a:t># </a:t>
            </a:r>
            <a:r>
              <a:rPr lang="zh-TW" altLang="zh-TW" sz="2800" dirty="0"/>
              <a:t>建立新變數</a:t>
            </a:r>
            <a:r>
              <a:rPr lang="en-US" altLang="zh-TW" sz="2800" dirty="0" err="1" smtClean="0"/>
              <a:t>bmi_b</a:t>
            </a:r>
            <a:endParaRPr lang="en-US" altLang="zh-TW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2800" dirty="0" smtClean="0">
                <a:solidFill>
                  <a:srgbClr val="FF0000"/>
                </a:solidFill>
              </a:rPr>
              <a:t>&gt; 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bmi_b</a:t>
            </a:r>
            <a:r>
              <a:rPr lang="en-US" altLang="zh-TW" sz="2800" dirty="0" smtClean="0">
                <a:solidFill>
                  <a:srgbClr val="FF0000"/>
                </a:solidFill>
              </a:rPr>
              <a:t>[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bmi_a</a:t>
            </a:r>
            <a:r>
              <a:rPr lang="en-US" altLang="zh-TW" sz="2800" dirty="0" smtClean="0">
                <a:solidFill>
                  <a:srgbClr val="FF0000"/>
                </a:solidFill>
              </a:rPr>
              <a:t>=1]&lt;-1   </a:t>
            </a:r>
            <a:r>
              <a:rPr lang="en-US" altLang="zh-TW" sz="2800" dirty="0" smtClean="0"/>
              <a:t># </a:t>
            </a:r>
            <a:r>
              <a:rPr lang="zh-TW" altLang="zh-TW" sz="2800" dirty="0"/>
              <a:t>將</a:t>
            </a:r>
            <a:r>
              <a:rPr lang="en-US" altLang="zh-TW" sz="2800" dirty="0" err="1"/>
              <a:t>bmi_a</a:t>
            </a:r>
            <a:r>
              <a:rPr lang="zh-TW" altLang="zh-TW" sz="2800" dirty="0" smtClean="0"/>
              <a:t>分組</a:t>
            </a:r>
            <a:endParaRPr lang="en-US" altLang="zh-TW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2800" dirty="0" smtClean="0">
                <a:solidFill>
                  <a:srgbClr val="FF0000"/>
                </a:solidFill>
              </a:rPr>
              <a:t>&gt; 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bmi_b</a:t>
            </a:r>
            <a:r>
              <a:rPr lang="en-US" altLang="zh-TW" sz="2800" dirty="0" smtClean="0">
                <a:solidFill>
                  <a:srgbClr val="FF0000"/>
                </a:solidFill>
              </a:rPr>
              <a:t>[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bmi_a</a:t>
            </a:r>
            <a:r>
              <a:rPr lang="en-US" altLang="zh-TW" sz="2800" dirty="0" smtClean="0">
                <a:solidFill>
                  <a:srgbClr val="FF0000"/>
                </a:solidFill>
              </a:rPr>
              <a:t>=2]&lt;-2</a:t>
            </a:r>
            <a:endParaRPr lang="en-US" altLang="zh-TW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2800" dirty="0" smtClean="0">
                <a:solidFill>
                  <a:srgbClr val="FF0000"/>
                </a:solidFill>
              </a:rPr>
              <a:t>&gt; 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bmi_b</a:t>
            </a:r>
            <a:r>
              <a:rPr lang="en-US" altLang="zh-TW" sz="2800" dirty="0" smtClean="0">
                <a:solidFill>
                  <a:srgbClr val="FF0000"/>
                </a:solidFill>
              </a:rPr>
              <a:t>[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bmi_a</a:t>
            </a:r>
            <a:r>
              <a:rPr lang="en-US" altLang="zh-TW" sz="2800" dirty="0">
                <a:solidFill>
                  <a:srgbClr val="FF0000"/>
                </a:solidFill>
              </a:rPr>
              <a:t>&gt;=</a:t>
            </a:r>
            <a:r>
              <a:rPr lang="en-US" altLang="zh-TW" sz="2800" dirty="0" smtClean="0">
                <a:solidFill>
                  <a:srgbClr val="FF0000"/>
                </a:solidFill>
              </a:rPr>
              <a:t>3]&lt;-3</a:t>
            </a:r>
            <a:endParaRPr lang="en-US" altLang="zh-TW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2800" dirty="0" smtClean="0">
                <a:solidFill>
                  <a:srgbClr val="FF0000"/>
                </a:solidFill>
              </a:rPr>
              <a:t>&gt; 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cbind</a:t>
            </a:r>
            <a:r>
              <a:rPr lang="en-US" altLang="zh-TW" sz="2800" dirty="0" smtClean="0">
                <a:solidFill>
                  <a:srgbClr val="FF0000"/>
                </a:solidFill>
              </a:rPr>
              <a:t>(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sleepdata,bmi_a,bmi_b</a:t>
            </a:r>
            <a:r>
              <a:rPr lang="en-US" altLang="zh-TW" sz="2800" dirty="0" smtClean="0">
                <a:solidFill>
                  <a:srgbClr val="FF0000"/>
                </a:solidFill>
              </a:rPr>
              <a:t>) </a:t>
            </a:r>
            <a:r>
              <a:rPr lang="en-US" altLang="zh-TW" sz="2800" dirty="0"/>
              <a:t># </a:t>
            </a:r>
            <a:r>
              <a:rPr lang="zh-TW" altLang="zh-TW" sz="2800" dirty="0"/>
              <a:t>將</a:t>
            </a:r>
            <a:r>
              <a:rPr lang="en-US" altLang="zh-TW" sz="2800" dirty="0" err="1"/>
              <a:t>bmi_b</a:t>
            </a:r>
            <a:r>
              <a:rPr lang="zh-TW" altLang="zh-TW" sz="2800" dirty="0"/>
              <a:t>、</a:t>
            </a:r>
            <a:r>
              <a:rPr lang="en-US" altLang="zh-TW" sz="2800" dirty="0" err="1"/>
              <a:t>bmi_a</a:t>
            </a:r>
            <a:r>
              <a:rPr lang="zh-TW" altLang="zh-TW" sz="2800" dirty="0"/>
              <a:t>與</a:t>
            </a:r>
            <a:r>
              <a:rPr lang="en-US" altLang="zh-TW" sz="2800" dirty="0" err="1"/>
              <a:t>sleepdata</a:t>
            </a:r>
            <a:r>
              <a:rPr lang="zh-TW" altLang="zh-TW" sz="2800" dirty="0"/>
              <a:t>資料合併</a:t>
            </a:r>
            <a:endParaRPr lang="en-US" altLang="zh-TW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448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70C0"/>
                </a:solidFill>
              </a:rPr>
              <a:t>類別</a:t>
            </a:r>
            <a:r>
              <a:rPr lang="zh-TW" altLang="en-US" b="1" dirty="0">
                <a:solidFill>
                  <a:srgbClr val="0070C0"/>
                </a:solidFill>
              </a:rPr>
              <a:t>變數之描述性統計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>
                <a:solidFill>
                  <a:srgbClr val="FF0000"/>
                </a:solidFill>
              </a:rPr>
              <a:t>&gt; </a:t>
            </a:r>
            <a:r>
              <a:rPr lang="en-US" altLang="zh-TW" sz="2800" dirty="0" smtClean="0">
                <a:solidFill>
                  <a:srgbClr val="FF0000"/>
                </a:solidFill>
              </a:rPr>
              <a:t>table(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bmi_b</a:t>
            </a:r>
            <a:r>
              <a:rPr lang="en-US" altLang="zh-TW" sz="2800" dirty="0" smtClean="0">
                <a:solidFill>
                  <a:srgbClr val="FF0000"/>
                </a:solidFill>
              </a:rPr>
              <a:t>)  </a:t>
            </a:r>
            <a:r>
              <a:rPr lang="en-US" altLang="zh-TW" sz="2800" dirty="0" smtClean="0"/>
              <a:t># </a:t>
            </a:r>
            <a:r>
              <a:rPr lang="zh-TW" altLang="zh-TW" sz="2800" dirty="0" smtClean="0"/>
              <a:t>建立</a:t>
            </a:r>
            <a:r>
              <a:rPr lang="en-US" altLang="zh-TW" sz="2800" dirty="0"/>
              <a:t>BMI</a:t>
            </a:r>
            <a:r>
              <a:rPr lang="zh-TW" altLang="en-US" sz="2800" dirty="0" smtClean="0"/>
              <a:t>分組的</a:t>
            </a:r>
            <a:r>
              <a:rPr lang="zh-TW" altLang="zh-TW" sz="2800" dirty="0" smtClean="0"/>
              <a:t>次數</a:t>
            </a:r>
            <a:r>
              <a:rPr lang="zh-TW" altLang="zh-TW" sz="2800" dirty="0"/>
              <a:t>分配表</a:t>
            </a:r>
            <a:endParaRPr lang="en-US" altLang="zh-TW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2800" dirty="0" err="1" smtClean="0">
                <a:solidFill>
                  <a:srgbClr val="0070C0"/>
                </a:solidFill>
              </a:rPr>
              <a:t>bmi_b</a:t>
            </a:r>
            <a:endParaRPr lang="en-US" altLang="zh-TW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 1  2  3 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 1  8 41</a:t>
            </a:r>
            <a:endParaRPr lang="zh-TW" alt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292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70C0"/>
                </a:solidFill>
              </a:rPr>
              <a:t>類別</a:t>
            </a:r>
            <a:r>
              <a:rPr lang="zh-TW" altLang="en-US" b="1" dirty="0">
                <a:solidFill>
                  <a:srgbClr val="0070C0"/>
                </a:solidFill>
              </a:rPr>
              <a:t>變數之描述性統計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/>
              <a:t>另外，也可於</a:t>
            </a:r>
            <a:r>
              <a:rPr lang="en-US" altLang="zh-TW" sz="2800" dirty="0"/>
              <a:t>R</a:t>
            </a:r>
            <a:r>
              <a:rPr lang="zh-TW" altLang="en-US" sz="2800" dirty="0"/>
              <a:t>中引入套件</a:t>
            </a:r>
            <a:r>
              <a:rPr lang="en-US" altLang="zh-TW" sz="2800" dirty="0" err="1"/>
              <a:t>prettyR</a:t>
            </a:r>
            <a:r>
              <a:rPr lang="zh-TW" altLang="en-US" sz="2800" dirty="0"/>
              <a:t>，可同時製作百分比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>
                <a:solidFill>
                  <a:srgbClr val="FF0000"/>
                </a:solidFill>
              </a:rPr>
              <a:t>&gt; </a:t>
            </a:r>
            <a:r>
              <a:rPr lang="en-US" altLang="zh-TW" sz="2800" dirty="0">
                <a:solidFill>
                  <a:srgbClr val="FF0000"/>
                </a:solidFill>
              </a:rPr>
              <a:t>library(</a:t>
            </a:r>
            <a:r>
              <a:rPr lang="en-US" altLang="zh-TW" sz="2800" dirty="0" err="1">
                <a:solidFill>
                  <a:srgbClr val="FF0000"/>
                </a:solidFill>
              </a:rPr>
              <a:t>prettyR</a:t>
            </a:r>
            <a:r>
              <a:rPr lang="en-US" altLang="zh-TW" sz="2800" dirty="0" smtClean="0">
                <a:solidFill>
                  <a:srgbClr val="FF0000"/>
                </a:solidFill>
              </a:rPr>
              <a:t>)</a:t>
            </a:r>
            <a:r>
              <a:rPr lang="zh-TW" altLang="en-US" sz="2800" dirty="0" smtClean="0">
                <a:solidFill>
                  <a:srgbClr val="FF0000"/>
                </a:solidFill>
              </a:rPr>
              <a:t>  </a:t>
            </a:r>
            <a:r>
              <a:rPr lang="en-US" altLang="zh-TW" sz="2800" dirty="0" smtClean="0"/>
              <a:t># </a:t>
            </a:r>
            <a:r>
              <a:rPr lang="zh-TW" altLang="zh-TW" sz="2800" dirty="0"/>
              <a:t>引入</a:t>
            </a:r>
            <a:r>
              <a:rPr lang="en-US" altLang="zh-TW" sz="2800" dirty="0" err="1"/>
              <a:t>prettyR</a:t>
            </a:r>
            <a:r>
              <a:rPr lang="zh-TW" altLang="zh-TW" sz="2800" dirty="0" smtClean="0"/>
              <a:t>套件</a:t>
            </a:r>
            <a:endParaRPr lang="en-US" altLang="zh-TW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2800" dirty="0">
                <a:solidFill>
                  <a:srgbClr val="FF0000"/>
                </a:solidFill>
              </a:rPr>
              <a:t>&gt; 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freq</a:t>
            </a:r>
            <a:r>
              <a:rPr lang="en-US" altLang="zh-TW" sz="2800" dirty="0" smtClean="0">
                <a:solidFill>
                  <a:srgbClr val="FF0000"/>
                </a:solidFill>
              </a:rPr>
              <a:t>(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bmi_b</a:t>
            </a:r>
            <a:r>
              <a:rPr lang="en-US" altLang="zh-TW" sz="2800" dirty="0" smtClean="0">
                <a:solidFill>
                  <a:srgbClr val="FF0000"/>
                </a:solidFill>
              </a:rPr>
              <a:t>)</a:t>
            </a:r>
            <a:r>
              <a:rPr lang="zh-TW" altLang="en-US" sz="2800" dirty="0" smtClean="0">
                <a:solidFill>
                  <a:srgbClr val="FF0000"/>
                </a:solidFill>
              </a:rPr>
              <a:t>  </a:t>
            </a:r>
            <a:r>
              <a:rPr lang="en-US" altLang="zh-TW" sz="2800" dirty="0" smtClean="0"/>
              <a:t># </a:t>
            </a:r>
            <a:r>
              <a:rPr lang="zh-TW" altLang="zh-TW" sz="2800" dirty="0"/>
              <a:t>建立次數分配表、百分比</a:t>
            </a:r>
            <a:endParaRPr lang="en-US" altLang="zh-TW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altLang="zh-TW" sz="2800" dirty="0">
                <a:solidFill>
                  <a:srgbClr val="0070C0"/>
                </a:solidFill>
              </a:rPr>
              <a:t>Frequencies for bmi_b </a:t>
            </a:r>
          </a:p>
          <a:p>
            <a:pPr marL="0" indent="0">
              <a:buNone/>
            </a:pPr>
            <a:r>
              <a:rPr lang="pt-BR" altLang="zh-TW" sz="2800" dirty="0">
                <a:solidFill>
                  <a:srgbClr val="0070C0"/>
                </a:solidFill>
              </a:rPr>
              <a:t>        </a:t>
            </a:r>
            <a:r>
              <a:rPr lang="pt-BR" altLang="zh-TW" sz="2800" dirty="0" smtClean="0">
                <a:solidFill>
                  <a:srgbClr val="0070C0"/>
                </a:solidFill>
              </a:rPr>
              <a:t>      3     </a:t>
            </a:r>
            <a:r>
              <a:rPr lang="pt-BR" altLang="zh-TW" sz="2800" dirty="0">
                <a:solidFill>
                  <a:srgbClr val="0070C0"/>
                </a:solidFill>
              </a:rPr>
              <a:t>2    1   NA</a:t>
            </a:r>
          </a:p>
          <a:p>
            <a:pPr marL="0" indent="0">
              <a:buNone/>
            </a:pPr>
            <a:r>
              <a:rPr lang="pt-BR" altLang="zh-TW" sz="2800" dirty="0">
                <a:solidFill>
                  <a:srgbClr val="0070C0"/>
                </a:solidFill>
              </a:rPr>
              <a:t>       </a:t>
            </a:r>
            <a:r>
              <a:rPr lang="pt-BR" altLang="zh-TW" sz="2800" dirty="0" smtClean="0">
                <a:solidFill>
                  <a:srgbClr val="0070C0"/>
                </a:solidFill>
              </a:rPr>
              <a:t>     41     </a:t>
            </a:r>
            <a:r>
              <a:rPr lang="pt-BR" altLang="zh-TW" sz="2800" dirty="0">
                <a:solidFill>
                  <a:srgbClr val="0070C0"/>
                </a:solidFill>
              </a:rPr>
              <a:t>8    1    </a:t>
            </a:r>
            <a:r>
              <a:rPr lang="pt-BR" altLang="zh-TW" sz="2800" dirty="0" smtClean="0">
                <a:solidFill>
                  <a:srgbClr val="0070C0"/>
                </a:solidFill>
              </a:rPr>
              <a:t>0         </a:t>
            </a:r>
            <a:r>
              <a:rPr lang="en-US" altLang="zh-TW" sz="2800" dirty="0" smtClean="0">
                <a:solidFill>
                  <a:srgbClr val="0070C0"/>
                </a:solidFill>
              </a:rPr>
              <a:t>(</a:t>
            </a:r>
            <a:r>
              <a:rPr lang="zh-TW" altLang="en-US" sz="2800" dirty="0">
                <a:solidFill>
                  <a:srgbClr val="0070C0"/>
                </a:solidFill>
              </a:rPr>
              <a:t>次數</a:t>
            </a:r>
            <a:r>
              <a:rPr lang="en-US" altLang="zh-TW" sz="2800" dirty="0" smtClean="0">
                <a:solidFill>
                  <a:srgbClr val="0070C0"/>
                </a:solidFill>
              </a:rPr>
              <a:t>)</a:t>
            </a:r>
            <a:endParaRPr lang="pt-BR" altLang="zh-TW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t-BR" altLang="zh-TW" sz="2800" dirty="0">
                <a:solidFill>
                  <a:srgbClr val="0070C0"/>
                </a:solidFill>
              </a:rPr>
              <a:t>%     </a:t>
            </a:r>
            <a:r>
              <a:rPr lang="pt-BR" altLang="zh-TW" sz="2800" dirty="0" smtClean="0">
                <a:solidFill>
                  <a:srgbClr val="0070C0"/>
                </a:solidFill>
              </a:rPr>
              <a:t>    </a:t>
            </a:r>
            <a:r>
              <a:rPr lang="pt-BR" altLang="zh-TW" sz="2800" dirty="0">
                <a:solidFill>
                  <a:srgbClr val="0070C0"/>
                </a:solidFill>
              </a:rPr>
              <a:t>82   16    2    0 </a:t>
            </a:r>
            <a:r>
              <a:rPr lang="pt-BR" altLang="zh-TW" sz="2800" dirty="0" smtClean="0">
                <a:solidFill>
                  <a:srgbClr val="0070C0"/>
                </a:solidFill>
              </a:rPr>
              <a:t>        </a:t>
            </a:r>
            <a:r>
              <a:rPr lang="en-US" altLang="zh-TW" sz="2800" dirty="0" smtClean="0">
                <a:solidFill>
                  <a:srgbClr val="0070C0"/>
                </a:solidFill>
              </a:rPr>
              <a:t>(</a:t>
            </a:r>
            <a:r>
              <a:rPr lang="zh-TW" altLang="en-US" sz="2800" dirty="0">
                <a:solidFill>
                  <a:srgbClr val="0070C0"/>
                </a:solidFill>
              </a:rPr>
              <a:t>含</a:t>
            </a:r>
            <a:r>
              <a:rPr lang="pt-BR" altLang="zh-TW" sz="2800" dirty="0">
                <a:solidFill>
                  <a:srgbClr val="0070C0"/>
                </a:solidFill>
              </a:rPr>
              <a:t>NA</a:t>
            </a:r>
            <a:r>
              <a:rPr lang="zh-TW" altLang="en-US" sz="2800" dirty="0">
                <a:solidFill>
                  <a:srgbClr val="0070C0"/>
                </a:solidFill>
              </a:rPr>
              <a:t>百分比</a:t>
            </a:r>
            <a:r>
              <a:rPr lang="en-US" altLang="zh-TW" sz="2800" dirty="0" smtClean="0">
                <a:solidFill>
                  <a:srgbClr val="0070C0"/>
                </a:solidFill>
              </a:rPr>
              <a:t>)</a:t>
            </a:r>
            <a:endParaRPr lang="pt-BR" altLang="zh-TW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t-BR" altLang="zh-TW" sz="2800" dirty="0">
                <a:solidFill>
                  <a:srgbClr val="0070C0"/>
                </a:solidFill>
              </a:rPr>
              <a:t>%!NA   82   16    </a:t>
            </a:r>
            <a:r>
              <a:rPr lang="pt-BR" altLang="zh-TW" sz="2800" dirty="0" smtClean="0">
                <a:solidFill>
                  <a:srgbClr val="0070C0"/>
                </a:solidFill>
              </a:rPr>
              <a:t>2               </a:t>
            </a:r>
            <a:r>
              <a:rPr lang="en-US" altLang="zh-TW" sz="2800" dirty="0">
                <a:solidFill>
                  <a:srgbClr val="0070C0"/>
                </a:solidFill>
              </a:rPr>
              <a:t>(</a:t>
            </a:r>
            <a:r>
              <a:rPr lang="zh-TW" altLang="en-US" sz="2800" dirty="0">
                <a:solidFill>
                  <a:srgbClr val="0070C0"/>
                </a:solidFill>
              </a:rPr>
              <a:t>不含</a:t>
            </a:r>
            <a:r>
              <a:rPr lang="pt-BR" altLang="zh-TW" sz="2800" dirty="0">
                <a:solidFill>
                  <a:srgbClr val="0070C0"/>
                </a:solidFill>
              </a:rPr>
              <a:t>NA</a:t>
            </a:r>
            <a:r>
              <a:rPr lang="zh-TW" altLang="en-US" sz="2800" dirty="0">
                <a:solidFill>
                  <a:srgbClr val="0070C0"/>
                </a:solidFill>
              </a:rPr>
              <a:t>百分比</a:t>
            </a:r>
            <a:r>
              <a:rPr lang="en-US" altLang="zh-TW" sz="2800" dirty="0" smtClean="0">
                <a:solidFill>
                  <a:srgbClr val="0070C0"/>
                </a:solidFill>
              </a:rPr>
              <a:t>)</a:t>
            </a:r>
            <a:endParaRPr lang="en-US" altLang="zh-TW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587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B050"/>
                </a:solidFill>
              </a:rPr>
              <a:t>利用日期函數建立年齡變數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/>
              <a:t>利用日期函數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ISOdate</a:t>
            </a:r>
            <a:r>
              <a:rPr lang="en-US" altLang="zh-TW" sz="2800" dirty="0" smtClean="0">
                <a:solidFill>
                  <a:srgbClr val="FF0000"/>
                </a:solidFill>
              </a:rPr>
              <a:t>(year, month, day)</a:t>
            </a:r>
            <a:endParaRPr lang="zh-TW" altLang="en-US" sz="2800" dirty="0">
              <a:solidFill>
                <a:srgbClr val="FF0000"/>
              </a:solidFill>
            </a:endParaRPr>
          </a:p>
          <a:p>
            <a:r>
              <a:rPr lang="zh-TW" altLang="en-US" sz="2800" dirty="0"/>
              <a:t>在資料處理中，我們經常會需要處理日期的計算，例如：從以下的</a:t>
            </a:r>
            <a:r>
              <a:rPr lang="zh-TW" altLang="en-US" sz="2800" dirty="0">
                <a:solidFill>
                  <a:srgbClr val="FF0000"/>
                </a:solidFill>
              </a:rPr>
              <a:t>訪視日期</a:t>
            </a:r>
            <a:r>
              <a:rPr lang="zh-TW" altLang="en-US" sz="2800" dirty="0"/>
              <a:t>與</a:t>
            </a:r>
            <a:r>
              <a:rPr lang="zh-TW" altLang="en-US" sz="2800" dirty="0">
                <a:solidFill>
                  <a:srgbClr val="FF0000"/>
                </a:solidFill>
              </a:rPr>
              <a:t>個案的出生年、月、日</a:t>
            </a:r>
            <a:r>
              <a:rPr lang="zh-TW" altLang="en-US" sz="2800" dirty="0"/>
              <a:t>資料去計算個案的</a:t>
            </a:r>
            <a:r>
              <a:rPr lang="zh-TW" altLang="en-US" sz="2800" dirty="0">
                <a:solidFill>
                  <a:srgbClr val="FF0000"/>
                </a:solidFill>
              </a:rPr>
              <a:t>年齡</a:t>
            </a:r>
            <a:r>
              <a:rPr lang="zh-TW" altLang="en-US" sz="2800" dirty="0"/>
              <a:t>；一般統計軟體會提供日期函數，透過年、月、日的代入</a:t>
            </a:r>
            <a:r>
              <a:rPr lang="en-US" altLang="zh-TW" sz="2800" dirty="0"/>
              <a:t>(</a:t>
            </a:r>
            <a:r>
              <a:rPr lang="zh-TW" altLang="en-US" sz="2800" dirty="0"/>
              <a:t>此處年、月、日稱為此函數的</a:t>
            </a:r>
            <a:r>
              <a:rPr lang="en-US" altLang="zh-TW" sz="2800" dirty="0"/>
              <a:t>3</a:t>
            </a:r>
            <a:r>
              <a:rPr lang="zh-TW" altLang="en-US" sz="2800" dirty="0"/>
              <a:t>個引數</a:t>
            </a:r>
            <a:r>
              <a:rPr lang="en-US" altLang="zh-TW" sz="2800" dirty="0"/>
              <a:t>)</a:t>
            </a:r>
            <a:r>
              <a:rPr lang="zh-TW" altLang="en-US" sz="2800" dirty="0"/>
              <a:t>來處理日期的計算，此外，此處所指的”年”為西元年，故若資料為</a:t>
            </a:r>
            <a:r>
              <a:rPr lang="zh-TW" altLang="en-US" sz="2800" dirty="0">
                <a:solidFill>
                  <a:srgbClr val="FF0000"/>
                </a:solidFill>
              </a:rPr>
              <a:t>民國的年</a:t>
            </a:r>
            <a:r>
              <a:rPr lang="zh-TW" altLang="en-US" sz="2800" dirty="0"/>
              <a:t>，則需</a:t>
            </a:r>
            <a:r>
              <a:rPr lang="zh-TW" altLang="en-US" sz="2800" dirty="0" smtClean="0">
                <a:solidFill>
                  <a:srgbClr val="FF0000"/>
                </a:solidFill>
              </a:rPr>
              <a:t>加</a:t>
            </a:r>
            <a:r>
              <a:rPr lang="en-US" altLang="zh-TW" sz="2800" dirty="0" smtClean="0">
                <a:solidFill>
                  <a:srgbClr val="FF0000"/>
                </a:solidFill>
              </a:rPr>
              <a:t>1911</a:t>
            </a:r>
            <a:r>
              <a:rPr lang="zh-TW" altLang="en-US" sz="2800" dirty="0"/>
              <a:t>將之</a:t>
            </a:r>
            <a:r>
              <a:rPr lang="zh-TW" altLang="en-US" sz="2800" dirty="0">
                <a:solidFill>
                  <a:srgbClr val="FF0000"/>
                </a:solidFill>
              </a:rPr>
              <a:t>轉換為西元年</a:t>
            </a:r>
            <a:r>
              <a:rPr lang="zh-TW" altLang="en-US" sz="2800" dirty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69391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70C0"/>
                </a:solidFill>
              </a:rPr>
              <a:t>利用</a:t>
            </a:r>
            <a:r>
              <a:rPr lang="zh-TW" altLang="en-US" b="1" dirty="0">
                <a:solidFill>
                  <a:srgbClr val="0070C0"/>
                </a:solidFill>
              </a:rPr>
              <a:t>公式建立新變數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b="1" dirty="0" smtClean="0"/>
              <a:t>範例</a:t>
            </a:r>
            <a:r>
              <a:rPr lang="zh-TW" altLang="en-US" sz="2800" b="1" dirty="0"/>
              <a:t>問題：</a:t>
            </a:r>
          </a:p>
          <a:p>
            <a:pPr marL="0" indent="0">
              <a:buNone/>
            </a:pPr>
            <a:r>
              <a:rPr lang="zh-TW" altLang="en-US" sz="2800" b="1" dirty="0" smtClean="0"/>
              <a:t>利用</a:t>
            </a:r>
            <a:r>
              <a:rPr lang="zh-TW" altLang="en-US" sz="2800" b="1" dirty="0"/>
              <a:t>身高</a:t>
            </a:r>
            <a:r>
              <a:rPr lang="en-US" altLang="zh-TW" sz="2800" b="1" dirty="0"/>
              <a:t>(height)</a:t>
            </a:r>
            <a:r>
              <a:rPr lang="zh-TW" altLang="en-US" sz="2800" b="1" dirty="0"/>
              <a:t>與體重</a:t>
            </a:r>
            <a:r>
              <a:rPr lang="en-US" altLang="zh-TW" sz="2800" b="1" dirty="0"/>
              <a:t>(weight)</a:t>
            </a:r>
            <a:r>
              <a:rPr lang="zh-TW" altLang="en-US" sz="2800" b="1" dirty="0"/>
              <a:t>來獲得身體質量指數</a:t>
            </a:r>
            <a:r>
              <a:rPr lang="en-US" altLang="zh-TW" sz="2800" b="1" dirty="0"/>
              <a:t>(body mass index, BMI)</a:t>
            </a:r>
            <a:r>
              <a:rPr lang="zh-TW" altLang="en-US" sz="2800" b="1" dirty="0"/>
              <a:t>。</a:t>
            </a:r>
            <a:r>
              <a:rPr lang="en-US" altLang="zh-TW" sz="2800" b="1" dirty="0"/>
              <a:t>BMI</a:t>
            </a:r>
            <a:r>
              <a:rPr lang="zh-TW" altLang="en-US" sz="2800" b="1" dirty="0"/>
              <a:t>代表身體質量指數，公式為 。</a:t>
            </a:r>
          </a:p>
          <a:p>
            <a:pPr marL="0" indent="0">
              <a:buNone/>
            </a:pPr>
            <a:endParaRPr lang="en-US" altLang="zh-TW" sz="2800" b="1" dirty="0"/>
          </a:p>
          <a:p>
            <a:pPr marL="0" indent="0">
              <a:buNone/>
            </a:pPr>
            <a:r>
              <a:rPr lang="zh-TW" altLang="en-US" sz="2800" b="1" dirty="0" smtClean="0"/>
              <a:t>使用</a:t>
            </a:r>
            <a:r>
              <a:rPr lang="zh-TW" altLang="en-US" sz="2800" b="1" dirty="0"/>
              <a:t>方法：</a:t>
            </a:r>
          </a:p>
          <a:p>
            <a:pPr marL="0" indent="0">
              <a:buNone/>
            </a:pPr>
            <a:r>
              <a:rPr lang="zh-TW" altLang="en-US" sz="2800" b="1" dirty="0" smtClean="0"/>
              <a:t>產生</a:t>
            </a:r>
            <a:r>
              <a:rPr lang="zh-TW" altLang="en-US" sz="2800" b="1" dirty="0"/>
              <a:t>一新變數命名為</a:t>
            </a:r>
            <a:r>
              <a:rPr lang="en-US" altLang="zh-TW" sz="2800" b="1" dirty="0"/>
              <a:t>BMI</a:t>
            </a:r>
            <a:r>
              <a:rPr lang="zh-TW" altLang="en-US" sz="2800" b="1" dirty="0"/>
              <a:t>，利用公式計算其數值</a:t>
            </a:r>
            <a:r>
              <a:rPr lang="zh-TW" altLang="en-US" sz="2800" b="1" dirty="0" smtClean="0"/>
              <a:t>。</a:t>
            </a:r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192172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609171"/>
              </p:ext>
            </p:extLst>
          </p:nvPr>
        </p:nvGraphicFramePr>
        <p:xfrm>
          <a:off x="179512" y="1916832"/>
          <a:ext cx="8784979" cy="2926080"/>
        </p:xfrm>
        <a:graphic>
          <a:graphicData uri="http://schemas.openxmlformats.org/drawingml/2006/table">
            <a:tbl>
              <a:tblPr firstRow="1" firstCol="1" bandRow="1"/>
              <a:tblGrid>
                <a:gridCol w="1316719"/>
                <a:gridCol w="1244710"/>
                <a:gridCol w="1244710"/>
                <a:gridCol w="1244710"/>
                <a:gridCol w="1244710"/>
                <a:gridCol w="1244710"/>
                <a:gridCol w="1244710"/>
              </a:tblGrid>
              <a:tr h="209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個案代號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訪視日期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出生日期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Id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err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v_y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 (</a:t>
                      </a: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v_m (</a:t>
                      </a:r>
                      <a:r>
                        <a:rPr lang="zh-TW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v_d (</a:t>
                      </a:r>
                      <a:r>
                        <a:rPr lang="zh-TW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日</a:t>
                      </a: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b_y (</a:t>
                      </a:r>
                      <a:r>
                        <a:rPr lang="zh-TW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b_m (</a:t>
                      </a:r>
                      <a:r>
                        <a:rPr lang="zh-TW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b_d (</a:t>
                      </a:r>
                      <a:r>
                        <a:rPr lang="zh-TW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日</a:t>
                      </a: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97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25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66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12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12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97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25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58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97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25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65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…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…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…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…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…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…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…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49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97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25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73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9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28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50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97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25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67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10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25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B050"/>
                </a:solidFill>
              </a:rPr>
              <a:t>利用日期函數建立年齡變數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21102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B050"/>
                </a:solidFill>
              </a:rPr>
              <a:t>利用日期函數建立年齡變數</a:t>
            </a:r>
            <a:endParaRPr lang="zh-TW" altLang="en-US" b="1" dirty="0">
              <a:solidFill>
                <a:srgbClr val="0070C0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b="1" dirty="0"/>
              <a:t>範例問題：</a:t>
            </a:r>
          </a:p>
          <a:p>
            <a:pPr marL="0" indent="0">
              <a:buNone/>
            </a:pPr>
            <a:r>
              <a:rPr lang="zh-TW" altLang="en-US" sz="2800" b="1" dirty="0" smtClean="0"/>
              <a:t>利用</a:t>
            </a:r>
            <a:r>
              <a:rPr lang="zh-TW" altLang="en-US" sz="2800" b="1" dirty="0"/>
              <a:t>訪視日期及出生日期來計算個案的年齡。</a:t>
            </a:r>
          </a:p>
          <a:p>
            <a:pPr marL="0" indent="0">
              <a:buNone/>
            </a:pPr>
            <a:endParaRPr lang="en-US" altLang="zh-TW" sz="2800" b="1" dirty="0" smtClean="0"/>
          </a:p>
          <a:p>
            <a:pPr marL="0" indent="0">
              <a:buNone/>
            </a:pPr>
            <a:r>
              <a:rPr lang="zh-TW" altLang="en-US" sz="2800" b="1" dirty="0" smtClean="0"/>
              <a:t>使用</a:t>
            </a:r>
            <a:r>
              <a:rPr lang="zh-TW" altLang="en-US" sz="2800" b="1" dirty="0"/>
              <a:t>方法：</a:t>
            </a:r>
          </a:p>
          <a:p>
            <a:pPr marL="0" indent="0">
              <a:buNone/>
            </a:pPr>
            <a:r>
              <a:rPr lang="zh-TW" altLang="en-US" sz="2800" b="1" dirty="0" smtClean="0"/>
              <a:t>產生</a:t>
            </a:r>
            <a:r>
              <a:rPr lang="zh-TW" altLang="en-US" sz="2800" b="1" dirty="0"/>
              <a:t>一新變數命名為</a:t>
            </a:r>
            <a:r>
              <a:rPr lang="en-US" altLang="zh-TW" sz="2800" b="1" dirty="0"/>
              <a:t>age</a:t>
            </a:r>
            <a:r>
              <a:rPr lang="zh-TW" altLang="en-US" sz="2800" b="1" dirty="0"/>
              <a:t>，並利用日期函數計算訪視日期及出生日期的差異天數，再轉換為年齡。</a:t>
            </a:r>
          </a:p>
          <a:p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82576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B050"/>
                </a:solidFill>
              </a:rPr>
              <a:t>利用日期函數建立年齡變數</a:t>
            </a:r>
            <a:endParaRPr lang="zh-TW" altLang="en-US" b="1" dirty="0">
              <a:solidFill>
                <a:srgbClr val="0070C0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sz="2600" dirty="0" smtClean="0">
                <a:solidFill>
                  <a:srgbClr val="FF0000"/>
                </a:solidFill>
              </a:rPr>
              <a:t>&gt; b</a:t>
            </a:r>
            <a:r>
              <a:rPr lang="en-US" altLang="zh-TW" sz="2600" dirty="0">
                <a:solidFill>
                  <a:srgbClr val="FF0000"/>
                </a:solidFill>
              </a:rPr>
              <a:t>&lt;-</a:t>
            </a:r>
            <a:r>
              <a:rPr lang="en-US" altLang="zh-TW" sz="2600" dirty="0" err="1">
                <a:solidFill>
                  <a:srgbClr val="FF0000"/>
                </a:solidFill>
              </a:rPr>
              <a:t>ISOdate</a:t>
            </a:r>
            <a:r>
              <a:rPr lang="en-US" altLang="zh-TW" sz="2600" dirty="0">
                <a:solidFill>
                  <a:srgbClr val="FF0000"/>
                </a:solidFill>
              </a:rPr>
              <a:t>(v_y+1911,v_m,v_d)-</a:t>
            </a:r>
            <a:r>
              <a:rPr lang="en-US" altLang="zh-TW" sz="2600" dirty="0" err="1">
                <a:solidFill>
                  <a:srgbClr val="FF0000"/>
                </a:solidFill>
              </a:rPr>
              <a:t>ISOdate</a:t>
            </a:r>
            <a:r>
              <a:rPr lang="en-US" altLang="zh-TW" sz="2600" dirty="0">
                <a:solidFill>
                  <a:srgbClr val="FF0000"/>
                </a:solidFill>
              </a:rPr>
              <a:t>(b_y+1911,b_m,b_d</a:t>
            </a:r>
            <a:r>
              <a:rPr lang="en-US" altLang="zh-TW" sz="26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zh-TW" sz="2800" dirty="0" smtClean="0"/>
              <a:t># </a:t>
            </a:r>
            <a:r>
              <a:rPr lang="zh-TW" altLang="en-US" sz="2800" dirty="0" smtClean="0"/>
              <a:t>計</a:t>
            </a:r>
            <a:r>
              <a:rPr lang="zh-TW" altLang="en-US" sz="2800" dirty="0"/>
              <a:t>算</a:t>
            </a:r>
            <a:r>
              <a:rPr lang="en-US" altLang="zh-TW" sz="2800" dirty="0" smtClean="0"/>
              <a:t>b</a:t>
            </a:r>
            <a:r>
              <a:rPr lang="en-US" altLang="zh-TW" sz="2800" dirty="0"/>
              <a:t>=</a:t>
            </a:r>
            <a:r>
              <a:rPr lang="zh-TW" altLang="zh-TW" sz="2800" dirty="0" smtClean="0"/>
              <a:t>填表</a:t>
            </a:r>
            <a:r>
              <a:rPr lang="zh-TW" altLang="zh-TW" sz="2800" dirty="0"/>
              <a:t>日期</a:t>
            </a:r>
            <a:r>
              <a:rPr lang="en-US" altLang="zh-TW" sz="2800" dirty="0"/>
              <a:t>-</a:t>
            </a:r>
            <a:r>
              <a:rPr lang="zh-TW" altLang="zh-TW" sz="2800" dirty="0"/>
              <a:t>出生</a:t>
            </a:r>
            <a:r>
              <a:rPr lang="zh-TW" altLang="zh-TW" sz="2800" dirty="0" smtClean="0"/>
              <a:t>日期</a:t>
            </a:r>
            <a:r>
              <a:rPr lang="zh-TW" altLang="en-US" sz="2800" dirty="0" smtClean="0"/>
              <a:t>的天數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2800" dirty="0" smtClean="0">
                <a:solidFill>
                  <a:srgbClr val="FF0000"/>
                </a:solidFill>
              </a:rPr>
              <a:t>&gt; </a:t>
            </a:r>
            <a:r>
              <a:rPr lang="en-US" altLang="zh-TW" sz="2800" dirty="0">
                <a:solidFill>
                  <a:srgbClr val="FF0000"/>
                </a:solidFill>
              </a:rPr>
              <a:t>age&lt;-</a:t>
            </a:r>
            <a:r>
              <a:rPr lang="en-US" altLang="zh-TW" sz="2800" dirty="0" smtClean="0">
                <a:solidFill>
                  <a:srgbClr val="FF0000"/>
                </a:solidFill>
              </a:rPr>
              <a:t>b/365.25    </a:t>
            </a:r>
            <a:r>
              <a:rPr lang="en-US" altLang="zh-TW" sz="2800" dirty="0" smtClean="0"/>
              <a:t># </a:t>
            </a:r>
            <a:r>
              <a:rPr lang="zh-TW" altLang="en-US" sz="2800" dirty="0"/>
              <a:t>計算年齡</a:t>
            </a:r>
            <a:endParaRPr lang="en-US" altLang="zh-TW" sz="2800" dirty="0"/>
          </a:p>
          <a:p>
            <a:pPr marL="0" indent="0">
              <a:buNone/>
            </a:pPr>
            <a:r>
              <a:rPr lang="en-US" altLang="zh-TW" sz="2800" dirty="0">
                <a:solidFill>
                  <a:srgbClr val="FF0000"/>
                </a:solidFill>
              </a:rPr>
              <a:t>&gt; age</a:t>
            </a:r>
          </a:p>
          <a:p>
            <a:pPr marL="0" indent="0">
              <a:buNone/>
            </a:pPr>
            <a:r>
              <a:rPr lang="en-US" altLang="zh-TW" sz="2600" dirty="0">
                <a:solidFill>
                  <a:srgbClr val="0070C0"/>
                </a:solidFill>
              </a:rPr>
              <a:t>Time differences in days</a:t>
            </a:r>
          </a:p>
          <a:p>
            <a:pPr marL="0" indent="0">
              <a:buNone/>
            </a:pPr>
            <a:r>
              <a:rPr lang="en-US" altLang="zh-TW" sz="2600" dirty="0">
                <a:solidFill>
                  <a:srgbClr val="0070C0"/>
                </a:solidFill>
              </a:rPr>
              <a:t> [1] 30.11910 38.72142 32.06023 32.15058 47.83847 30.09719 35.52635 36.49555 35.15674 24.71732 30.24230 44.33949</a:t>
            </a:r>
          </a:p>
          <a:p>
            <a:pPr marL="0" indent="0">
              <a:buNone/>
            </a:pPr>
            <a:r>
              <a:rPr lang="en-US" altLang="zh-TW" sz="2600" dirty="0">
                <a:solidFill>
                  <a:srgbClr val="0070C0"/>
                </a:solidFill>
              </a:rPr>
              <a:t>[13] 21.47023 40.36140 25.57153 40.02190 24.91718 27.79740 43.11020 24.45722 29.79877 27.45517 38.54620 47.26078</a:t>
            </a:r>
          </a:p>
          <a:p>
            <a:pPr marL="0" indent="0">
              <a:buNone/>
            </a:pPr>
            <a:r>
              <a:rPr lang="en-US" altLang="zh-TW" sz="2600" dirty="0">
                <a:solidFill>
                  <a:srgbClr val="0070C0"/>
                </a:solidFill>
              </a:rPr>
              <a:t>[25] 28.98563 35.44695 34.96509 44.99658 31.19781 23.71253 39.89596 25.50308 47.53183 20.47639 21.73854 45.32238</a:t>
            </a:r>
          </a:p>
          <a:p>
            <a:pPr marL="0" indent="0">
              <a:buNone/>
            </a:pPr>
            <a:r>
              <a:rPr lang="en-US" altLang="zh-TW" sz="2600" dirty="0">
                <a:solidFill>
                  <a:srgbClr val="0070C0"/>
                </a:solidFill>
              </a:rPr>
              <a:t>[37] 30.52704 20.25462 20.57495 37.41547 29.84531 33.36071 22.97604 20.36413 40.27379 37.33881 21.92471 24.72005</a:t>
            </a:r>
          </a:p>
          <a:p>
            <a:pPr marL="0" indent="0">
              <a:buNone/>
            </a:pPr>
            <a:r>
              <a:rPr lang="en-US" altLang="zh-TW" sz="2600" dirty="0">
                <a:solidFill>
                  <a:srgbClr val="0070C0"/>
                </a:solidFill>
              </a:rPr>
              <a:t>[49] 23.32375 29.25120</a:t>
            </a:r>
            <a:endParaRPr lang="zh-TW" altLang="en-US" sz="2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8263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B050"/>
                </a:solidFill>
              </a:rPr>
              <a:t>定</a:t>
            </a:r>
            <a:r>
              <a:rPr lang="zh-TW" altLang="en-US" b="1" dirty="0">
                <a:solidFill>
                  <a:srgbClr val="00B050"/>
                </a:solidFill>
              </a:rPr>
              <a:t>量</a:t>
            </a:r>
            <a:r>
              <a:rPr lang="zh-TW" altLang="en-US" b="1" dirty="0" smtClean="0">
                <a:solidFill>
                  <a:srgbClr val="00B050"/>
                </a:solidFill>
              </a:rPr>
              <a:t>變數</a:t>
            </a:r>
            <a:r>
              <a:rPr lang="zh-TW" altLang="en-US" b="1" dirty="0">
                <a:solidFill>
                  <a:srgbClr val="00B050"/>
                </a:solidFill>
              </a:rPr>
              <a:t>之描述性統計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>
                <a:solidFill>
                  <a:srgbClr val="FF0000"/>
                </a:solidFill>
              </a:rPr>
              <a:t>&gt; age1&lt;-</a:t>
            </a:r>
            <a:r>
              <a:rPr lang="en-US" altLang="zh-TW" sz="2800" dirty="0" err="1">
                <a:solidFill>
                  <a:srgbClr val="FF0000"/>
                </a:solidFill>
              </a:rPr>
              <a:t>as.numeric</a:t>
            </a:r>
            <a:r>
              <a:rPr lang="en-US" altLang="zh-TW" sz="2800" dirty="0">
                <a:solidFill>
                  <a:srgbClr val="FF0000"/>
                </a:solidFill>
              </a:rPr>
              <a:t>(age</a:t>
            </a:r>
            <a:r>
              <a:rPr lang="en-US" altLang="zh-TW" sz="2800" dirty="0" smtClean="0">
                <a:solidFill>
                  <a:srgbClr val="FF0000"/>
                </a:solidFill>
              </a:rPr>
              <a:t>)</a:t>
            </a:r>
            <a:r>
              <a:rPr lang="zh-TW" alt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zh-TW" sz="2800" dirty="0" smtClean="0"/>
              <a:t># </a:t>
            </a:r>
            <a:r>
              <a:rPr lang="zh-TW" altLang="en-US" sz="2800" dirty="0" smtClean="0"/>
              <a:t>將年齡</a:t>
            </a:r>
            <a:r>
              <a:rPr lang="zh-TW" altLang="en-US" sz="2800" dirty="0"/>
              <a:t>轉換成</a:t>
            </a:r>
            <a:r>
              <a:rPr lang="zh-TW" altLang="en-US" sz="2800" dirty="0" smtClean="0"/>
              <a:t>數字類型</a:t>
            </a:r>
            <a:endParaRPr lang="en-US" altLang="zh-TW" sz="2800" dirty="0"/>
          </a:p>
          <a:p>
            <a:pPr marL="0" indent="0">
              <a:buNone/>
            </a:pPr>
            <a:r>
              <a:rPr lang="en-US" altLang="zh-TW" sz="2800" dirty="0">
                <a:solidFill>
                  <a:srgbClr val="FF0000"/>
                </a:solidFill>
              </a:rPr>
              <a:t>&gt; summary(age1</a:t>
            </a:r>
            <a:r>
              <a:rPr lang="en-US" altLang="zh-TW" sz="2800" dirty="0" smtClean="0">
                <a:solidFill>
                  <a:srgbClr val="FF0000"/>
                </a:solidFill>
              </a:rPr>
              <a:t>)</a:t>
            </a:r>
            <a:r>
              <a:rPr lang="zh-TW" alt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zh-TW" sz="2800" dirty="0" smtClean="0"/>
              <a:t># </a:t>
            </a:r>
            <a:r>
              <a:rPr lang="zh-TW" altLang="en-US" sz="2800" dirty="0" smtClean="0"/>
              <a:t>計算年齡的</a:t>
            </a:r>
            <a:r>
              <a:rPr lang="en-US" altLang="zh-TW" sz="2800" dirty="0" smtClean="0"/>
              <a:t>5</a:t>
            </a:r>
            <a:r>
              <a:rPr lang="zh-TW" altLang="en-US" sz="2800" dirty="0" smtClean="0"/>
              <a:t>個數字摘要</a:t>
            </a:r>
            <a:endParaRPr lang="en-US" altLang="zh-TW" sz="2800" dirty="0"/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   </a:t>
            </a:r>
            <a:r>
              <a:rPr lang="en-US" altLang="zh-TW" sz="2800" dirty="0" smtClean="0">
                <a:solidFill>
                  <a:srgbClr val="0070C0"/>
                </a:solidFill>
              </a:rPr>
              <a:t>Min</a:t>
            </a:r>
            <a:r>
              <a:rPr lang="en-US" altLang="zh-TW" sz="2800" dirty="0">
                <a:solidFill>
                  <a:srgbClr val="0070C0"/>
                </a:solidFill>
              </a:rPr>
              <a:t>. </a:t>
            </a:r>
            <a:r>
              <a:rPr lang="zh-TW" altLang="en-US" sz="2800" dirty="0" smtClean="0">
                <a:solidFill>
                  <a:srgbClr val="0070C0"/>
                </a:solidFill>
              </a:rPr>
              <a:t>  </a:t>
            </a:r>
            <a:r>
              <a:rPr lang="en-US" altLang="zh-TW" sz="2800" dirty="0" smtClean="0">
                <a:solidFill>
                  <a:srgbClr val="0070C0"/>
                </a:solidFill>
              </a:rPr>
              <a:t>1st </a:t>
            </a:r>
            <a:r>
              <a:rPr lang="en-US" altLang="zh-TW" sz="2800" dirty="0">
                <a:solidFill>
                  <a:srgbClr val="0070C0"/>
                </a:solidFill>
              </a:rPr>
              <a:t>Qu.  Median    Mean </a:t>
            </a:r>
            <a:r>
              <a:rPr lang="zh-TW" altLang="en-US" sz="2800" dirty="0" smtClean="0">
                <a:solidFill>
                  <a:srgbClr val="0070C0"/>
                </a:solidFill>
              </a:rPr>
              <a:t> </a:t>
            </a:r>
            <a:r>
              <a:rPr lang="en-US" altLang="zh-TW" sz="2800" dirty="0" smtClean="0">
                <a:solidFill>
                  <a:srgbClr val="0070C0"/>
                </a:solidFill>
              </a:rPr>
              <a:t>3rd </a:t>
            </a:r>
            <a:r>
              <a:rPr lang="en-US" altLang="zh-TW" sz="2800" dirty="0">
                <a:solidFill>
                  <a:srgbClr val="0070C0"/>
                </a:solidFill>
              </a:rPr>
              <a:t>Qu.    Max. 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  20.25   24.77  </a:t>
            </a:r>
            <a:r>
              <a:rPr lang="zh-TW" altLang="en-US" sz="2800" dirty="0" smtClean="0">
                <a:solidFill>
                  <a:srgbClr val="0070C0"/>
                </a:solidFill>
              </a:rPr>
              <a:t>  </a:t>
            </a:r>
            <a:r>
              <a:rPr lang="en-US" altLang="zh-TW" sz="2800" dirty="0" smtClean="0">
                <a:solidFill>
                  <a:srgbClr val="0070C0"/>
                </a:solidFill>
              </a:rPr>
              <a:t> </a:t>
            </a:r>
            <a:r>
              <a:rPr lang="en-US" altLang="zh-TW" sz="2800" dirty="0">
                <a:solidFill>
                  <a:srgbClr val="0070C0"/>
                </a:solidFill>
              </a:rPr>
              <a:t>30.38   </a:t>
            </a:r>
            <a:r>
              <a:rPr lang="zh-TW" altLang="en-US" sz="2800" dirty="0" smtClean="0">
                <a:solidFill>
                  <a:srgbClr val="0070C0"/>
                </a:solidFill>
              </a:rPr>
              <a:t>  </a:t>
            </a:r>
            <a:r>
              <a:rPr lang="en-US" altLang="zh-TW" sz="2800" dirty="0" smtClean="0">
                <a:solidFill>
                  <a:srgbClr val="0070C0"/>
                </a:solidFill>
              </a:rPr>
              <a:t>32.00   </a:t>
            </a:r>
            <a:r>
              <a:rPr lang="zh-TW" altLang="en-US" sz="2800" dirty="0" smtClean="0">
                <a:solidFill>
                  <a:srgbClr val="0070C0"/>
                </a:solidFill>
              </a:rPr>
              <a:t> </a:t>
            </a:r>
            <a:r>
              <a:rPr lang="en-US" altLang="zh-TW" sz="2800" dirty="0" smtClean="0">
                <a:solidFill>
                  <a:srgbClr val="0070C0"/>
                </a:solidFill>
              </a:rPr>
              <a:t>38.26   </a:t>
            </a:r>
            <a:r>
              <a:rPr lang="zh-TW" altLang="en-US" sz="2800" dirty="0" smtClean="0">
                <a:solidFill>
                  <a:srgbClr val="0070C0"/>
                </a:solidFill>
              </a:rPr>
              <a:t> </a:t>
            </a:r>
            <a:r>
              <a:rPr lang="en-US" altLang="zh-TW" sz="2800" dirty="0" smtClean="0">
                <a:solidFill>
                  <a:srgbClr val="0070C0"/>
                </a:solidFill>
              </a:rPr>
              <a:t>47.84 </a:t>
            </a:r>
            <a:endParaRPr lang="en-US" altLang="zh-TW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sz="2800" dirty="0">
                <a:solidFill>
                  <a:srgbClr val="FF0000"/>
                </a:solidFill>
              </a:rPr>
              <a:t>&gt; </a:t>
            </a:r>
            <a:r>
              <a:rPr lang="en-US" altLang="zh-TW" sz="2800" dirty="0" err="1">
                <a:solidFill>
                  <a:srgbClr val="FF0000"/>
                </a:solidFill>
              </a:rPr>
              <a:t>sd</a:t>
            </a:r>
            <a:r>
              <a:rPr lang="en-US" altLang="zh-TW" sz="2800" dirty="0">
                <a:solidFill>
                  <a:srgbClr val="FF0000"/>
                </a:solidFill>
              </a:rPr>
              <a:t>(age1</a:t>
            </a:r>
            <a:r>
              <a:rPr lang="en-US" altLang="zh-TW" sz="2800" dirty="0" smtClean="0">
                <a:solidFill>
                  <a:srgbClr val="FF0000"/>
                </a:solidFill>
              </a:rPr>
              <a:t>)</a:t>
            </a:r>
            <a:r>
              <a:rPr lang="zh-TW" altLang="en-US" sz="2800" dirty="0" smtClean="0">
                <a:solidFill>
                  <a:srgbClr val="FF0000"/>
                </a:solidFill>
              </a:rPr>
              <a:t>  </a:t>
            </a:r>
            <a:r>
              <a:rPr lang="en-US" altLang="zh-TW" sz="2800" dirty="0" smtClean="0"/>
              <a:t># </a:t>
            </a:r>
            <a:r>
              <a:rPr lang="zh-TW" altLang="en-US" sz="2800" dirty="0" smtClean="0"/>
              <a:t>計算年齡的標準差</a:t>
            </a:r>
            <a:endParaRPr lang="en-US" altLang="zh-TW" sz="2800" dirty="0"/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[1] </a:t>
            </a:r>
            <a:r>
              <a:rPr lang="en-US" altLang="zh-TW" sz="2800" dirty="0" smtClean="0">
                <a:solidFill>
                  <a:srgbClr val="0070C0"/>
                </a:solidFill>
              </a:rPr>
              <a:t>8.177942</a:t>
            </a:r>
          </a:p>
          <a:p>
            <a:pPr marL="0" indent="0">
              <a:buNone/>
            </a:pP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此</a:t>
            </a:r>
            <a:r>
              <a:rPr lang="en-US" altLang="zh-TW" sz="2800" dirty="0" smtClean="0"/>
              <a:t>50</a:t>
            </a:r>
            <a:r>
              <a:rPr lang="zh-TW" altLang="en-US" sz="2800" dirty="0" smtClean="0"/>
              <a:t>個病人的平均年齡為</a:t>
            </a:r>
            <a:r>
              <a:rPr lang="en-US" altLang="zh-TW" sz="2800" dirty="0" smtClean="0"/>
              <a:t>32</a:t>
            </a:r>
            <a:r>
              <a:rPr lang="zh-TW" altLang="en-US" sz="2800" dirty="0" smtClean="0"/>
              <a:t>歲</a:t>
            </a:r>
            <a:r>
              <a:rPr lang="en-US" altLang="zh-TW" sz="2800" dirty="0" smtClean="0"/>
              <a:t>, </a:t>
            </a:r>
            <a:r>
              <a:rPr lang="zh-TW" altLang="en-US" sz="2800" dirty="0" smtClean="0"/>
              <a:t>標準差為</a:t>
            </a:r>
            <a:r>
              <a:rPr lang="en-US" altLang="zh-TW" sz="2800" dirty="0" smtClean="0"/>
              <a:t>8.17</a:t>
            </a:r>
            <a:r>
              <a:rPr lang="zh-TW" altLang="en-US" sz="2800" dirty="0" smtClean="0"/>
              <a:t>歲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901319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accent5">
                    <a:lumMod val="75000"/>
                  </a:schemeClr>
                </a:solidFill>
              </a:rPr>
              <a:t>其他常見的函數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zh-TW" sz="2800" b="1" dirty="0"/>
              <a:t>常見的</a:t>
            </a:r>
            <a:r>
              <a:rPr lang="zh-TW" altLang="zh-TW" sz="2800" b="1" dirty="0" smtClean="0"/>
              <a:t>統計函數</a:t>
            </a:r>
            <a:r>
              <a:rPr lang="zh-TW" altLang="zh-TW" sz="2800" b="1" dirty="0"/>
              <a:t>應用</a:t>
            </a:r>
            <a:r>
              <a:rPr lang="zh-TW" altLang="zh-TW" sz="2800" b="1" dirty="0" smtClean="0"/>
              <a:t>：</a:t>
            </a:r>
            <a:endParaRPr lang="en-US" altLang="zh-TW" sz="2800" b="1" dirty="0" smtClean="0"/>
          </a:p>
          <a:p>
            <a:pPr marL="0" indent="0">
              <a:buNone/>
            </a:pPr>
            <a:r>
              <a:rPr lang="zh-TW" altLang="zh-TW" sz="2800" b="1" dirty="0" smtClean="0">
                <a:solidFill>
                  <a:srgbClr val="FF0000"/>
                </a:solidFill>
              </a:rPr>
              <a:t>新</a:t>
            </a:r>
            <a:r>
              <a:rPr lang="zh-TW" altLang="zh-TW" sz="2800" b="1" dirty="0">
                <a:solidFill>
                  <a:srgbClr val="FF0000"/>
                </a:solidFill>
              </a:rPr>
              <a:t>變數</a:t>
            </a:r>
            <a:r>
              <a:rPr lang="en-US" altLang="zh-TW" sz="2800" b="1" dirty="0">
                <a:solidFill>
                  <a:srgbClr val="FF0000"/>
                </a:solidFill>
              </a:rPr>
              <a:t>=</a:t>
            </a:r>
            <a:r>
              <a:rPr lang="zh-TW" altLang="zh-TW" sz="2800" b="1" dirty="0" smtClean="0">
                <a:solidFill>
                  <a:srgbClr val="FF0000"/>
                </a:solidFill>
              </a:rPr>
              <a:t>統計函數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(</a:t>
            </a:r>
            <a:r>
              <a:rPr lang="zh-TW" altLang="en-US" sz="2800" b="1" dirty="0">
                <a:solidFill>
                  <a:srgbClr val="FF0000"/>
                </a:solidFill>
              </a:rPr>
              <a:t>參</a:t>
            </a:r>
            <a:r>
              <a:rPr lang="zh-TW" altLang="zh-TW" sz="2800" b="1" dirty="0" smtClean="0">
                <a:solidFill>
                  <a:srgbClr val="FF0000"/>
                </a:solidFill>
              </a:rPr>
              <a:t>數</a:t>
            </a:r>
            <a:r>
              <a:rPr lang="en-US" altLang="zh-TW" sz="2800" b="1" dirty="0">
                <a:solidFill>
                  <a:srgbClr val="FF0000"/>
                </a:solidFill>
              </a:rPr>
              <a:t>1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,</a:t>
            </a:r>
            <a:r>
              <a:rPr lang="zh-TW" altLang="en-US" sz="2800" b="1" dirty="0">
                <a:solidFill>
                  <a:srgbClr val="FF0000"/>
                </a:solidFill>
              </a:rPr>
              <a:t>參</a:t>
            </a:r>
            <a:r>
              <a:rPr lang="zh-TW" altLang="zh-TW" sz="2800" b="1" dirty="0" smtClean="0">
                <a:solidFill>
                  <a:srgbClr val="FF0000"/>
                </a:solidFill>
              </a:rPr>
              <a:t>數</a:t>
            </a:r>
            <a:r>
              <a:rPr lang="en-US" altLang="zh-TW" sz="2800" b="1" dirty="0">
                <a:solidFill>
                  <a:srgbClr val="FF0000"/>
                </a:solidFill>
              </a:rPr>
              <a:t>2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,</a:t>
            </a:r>
            <a:r>
              <a:rPr lang="zh-TW" altLang="en-US" sz="2800" b="1" dirty="0">
                <a:solidFill>
                  <a:srgbClr val="FF0000"/>
                </a:solidFill>
              </a:rPr>
              <a:t>參</a:t>
            </a:r>
            <a:r>
              <a:rPr lang="zh-TW" altLang="zh-TW" sz="2800" b="1" dirty="0" smtClean="0">
                <a:solidFill>
                  <a:srgbClr val="FF0000"/>
                </a:solidFill>
              </a:rPr>
              <a:t>數</a:t>
            </a:r>
            <a:r>
              <a:rPr lang="en-US" altLang="zh-TW" sz="2800" b="1" dirty="0">
                <a:solidFill>
                  <a:srgbClr val="FF0000"/>
                </a:solidFill>
              </a:rPr>
              <a:t>3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,…)</a:t>
            </a:r>
          </a:p>
          <a:p>
            <a:pPr marL="0" indent="0">
              <a:buNone/>
            </a:pPr>
            <a:endParaRPr lang="en-US" altLang="zh-TW" sz="2800" b="1" dirty="0" smtClean="0"/>
          </a:p>
          <a:p>
            <a:pPr marL="0" indent="0">
              <a:buNone/>
            </a:pPr>
            <a:r>
              <a:rPr lang="zh-TW" altLang="en-US" sz="2800" b="1" dirty="0" smtClean="0"/>
              <a:t>範例</a:t>
            </a:r>
            <a:r>
              <a:rPr lang="zh-TW" altLang="en-US" sz="2800" b="1" dirty="0"/>
              <a:t>問題：</a:t>
            </a:r>
          </a:p>
          <a:p>
            <a:pPr marL="0" indent="0">
              <a:buNone/>
            </a:pPr>
            <a:r>
              <a:rPr lang="zh-TW" altLang="en-US" sz="2800" b="1" dirty="0" smtClean="0"/>
              <a:t>利用</a:t>
            </a:r>
            <a:r>
              <a:rPr lang="zh-TW" altLang="en-US" sz="2800" b="1" dirty="0"/>
              <a:t>函數來計算數個指定變數</a:t>
            </a:r>
            <a:r>
              <a:rPr lang="en-US" altLang="zh-TW" sz="2800" b="1" dirty="0"/>
              <a:t>(</a:t>
            </a:r>
            <a:r>
              <a:rPr lang="zh-TW" altLang="en-US" sz="2800" b="1" dirty="0"/>
              <a:t>例如：</a:t>
            </a:r>
            <a:r>
              <a:rPr lang="en-US" altLang="zh-TW" sz="2800" b="1" dirty="0"/>
              <a:t>x1,x2,x3</a:t>
            </a:r>
            <a:r>
              <a:rPr lang="zh-TW" altLang="en-US" sz="2800" b="1" dirty="0"/>
              <a:t>分別代表三次考試的成績</a:t>
            </a:r>
            <a:r>
              <a:rPr lang="en-US" altLang="zh-TW" sz="2800" b="1" dirty="0"/>
              <a:t>)</a:t>
            </a:r>
            <a:r>
              <a:rPr lang="zh-TW" altLang="en-US" sz="2800" b="1" dirty="0"/>
              <a:t>的有效樣本個數、遺漏值個數、平均值、變異數、標準差、中位數、變異係數、最大值、最小值等統計值</a:t>
            </a:r>
            <a:r>
              <a:rPr lang="zh-TW" altLang="en-US" sz="2800" b="1" dirty="0" smtClean="0"/>
              <a:t>。</a:t>
            </a:r>
            <a:endParaRPr lang="en-US" altLang="zh-TW" sz="2800" b="1" dirty="0"/>
          </a:p>
          <a:p>
            <a:pPr marL="0" indent="0">
              <a:buNone/>
            </a:pPr>
            <a:r>
              <a:rPr lang="zh-TW" altLang="en-US" sz="2800" b="1" dirty="0"/>
              <a:t>使用方法：</a:t>
            </a:r>
          </a:p>
          <a:p>
            <a:pPr marL="0" indent="0">
              <a:buNone/>
            </a:pPr>
            <a:r>
              <a:rPr lang="zh-TW" altLang="en-US" sz="2800" b="1" dirty="0" smtClean="0"/>
              <a:t>產生</a:t>
            </a:r>
            <a:r>
              <a:rPr lang="zh-TW" altLang="en-US" sz="2800" b="1" dirty="0"/>
              <a:t>新變數，並利用</a:t>
            </a:r>
            <a:r>
              <a:rPr lang="zh-TW" altLang="en-US" sz="2800" b="1" dirty="0" smtClean="0"/>
              <a:t>統計函數</a:t>
            </a:r>
            <a:r>
              <a:rPr lang="zh-TW" altLang="en-US" sz="2800" b="1" dirty="0"/>
              <a:t>來計算所需要的統計值。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0388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5">
                    <a:lumMod val="75000"/>
                  </a:schemeClr>
                </a:solidFill>
              </a:rPr>
              <a:t>無</a:t>
            </a:r>
            <a:r>
              <a:rPr lang="zh-TW" altLang="en-US" b="1" dirty="0">
                <a:solidFill>
                  <a:schemeClr val="accent5">
                    <a:lumMod val="75000"/>
                  </a:schemeClr>
                </a:solidFill>
              </a:rPr>
              <a:t>遺漏值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&gt; x1&lt;-c(92,80,70</a:t>
            </a:r>
            <a:r>
              <a:rPr lang="en-US" altLang="zh-TW" b="1" dirty="0" smtClean="0">
                <a:solidFill>
                  <a:srgbClr val="FF0000"/>
                </a:solidFill>
              </a:rPr>
              <a:t>)</a:t>
            </a:r>
            <a:r>
              <a:rPr lang="zh-TW" altLang="en-US" b="1" dirty="0">
                <a:solidFill>
                  <a:srgbClr val="FF0000"/>
                </a:solidFill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</a:rPr>
              <a:t>  </a:t>
            </a:r>
            <a:r>
              <a:rPr lang="en-US" altLang="zh-TW" b="1" dirty="0" smtClean="0"/>
              <a:t># </a:t>
            </a:r>
            <a:r>
              <a:rPr lang="zh-TW" altLang="en-US" b="1" dirty="0"/>
              <a:t>建立變數</a:t>
            </a:r>
            <a:endParaRPr lang="en-US" altLang="zh-TW" b="1" dirty="0"/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&gt; n1&lt;-sum(!is.na(x1</a:t>
            </a:r>
            <a:r>
              <a:rPr lang="en-US" altLang="zh-TW" b="1" dirty="0" smtClean="0">
                <a:solidFill>
                  <a:srgbClr val="FF0000"/>
                </a:solidFill>
              </a:rPr>
              <a:t>))</a:t>
            </a:r>
            <a:r>
              <a:rPr lang="zh-TW" altLang="en-US" b="1" dirty="0" smtClean="0">
                <a:solidFill>
                  <a:srgbClr val="FF0000"/>
                </a:solidFill>
              </a:rPr>
              <a:t>  </a:t>
            </a:r>
            <a:r>
              <a:rPr lang="en-US" altLang="zh-TW" b="1" dirty="0" smtClean="0"/>
              <a:t>#</a:t>
            </a:r>
            <a:r>
              <a:rPr lang="zh-TW" altLang="en-US" b="1" dirty="0" smtClean="0">
                <a:solidFill>
                  <a:srgbClr val="FF0000"/>
                </a:solidFill>
              </a:rPr>
              <a:t> </a:t>
            </a:r>
            <a:r>
              <a:rPr lang="zh-TW" altLang="en-US" b="1" dirty="0" smtClean="0"/>
              <a:t>計算</a:t>
            </a:r>
            <a:r>
              <a:rPr lang="zh-TW" altLang="en-US" b="1" dirty="0"/>
              <a:t>無遺漏值的個數</a:t>
            </a:r>
            <a:endParaRPr lang="en-US" altLang="zh-TW" b="1" dirty="0"/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&gt; </a:t>
            </a:r>
            <a:r>
              <a:rPr lang="en-US" altLang="zh-TW" b="1" dirty="0" smtClean="0">
                <a:solidFill>
                  <a:srgbClr val="FF0000"/>
                </a:solidFill>
              </a:rPr>
              <a:t>n1_m&lt;-</a:t>
            </a:r>
            <a:r>
              <a:rPr lang="en-US" altLang="zh-TW" b="1" dirty="0">
                <a:solidFill>
                  <a:srgbClr val="FF0000"/>
                </a:solidFill>
              </a:rPr>
              <a:t>sum(is.na(x1</a:t>
            </a:r>
            <a:r>
              <a:rPr lang="en-US" altLang="zh-TW" b="1" dirty="0" smtClean="0">
                <a:solidFill>
                  <a:srgbClr val="FF0000"/>
                </a:solidFill>
              </a:rPr>
              <a:t>))</a:t>
            </a:r>
            <a:r>
              <a:rPr lang="zh-TW" altLang="en-US" b="1" dirty="0">
                <a:solidFill>
                  <a:srgbClr val="FF0000"/>
                </a:solidFill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</a:rPr>
              <a:t>  </a:t>
            </a:r>
            <a:r>
              <a:rPr lang="en-US" altLang="zh-TW" b="1" dirty="0" smtClean="0"/>
              <a:t># </a:t>
            </a:r>
            <a:r>
              <a:rPr lang="zh-TW" altLang="en-US" b="1" dirty="0" smtClean="0"/>
              <a:t>計算遺漏</a:t>
            </a:r>
            <a:r>
              <a:rPr lang="zh-TW" altLang="en-US" b="1" dirty="0"/>
              <a:t>值的個數</a:t>
            </a:r>
            <a:endParaRPr lang="en-US" altLang="zh-TW" b="1" dirty="0"/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&gt; sum1&lt;-sum(x1</a:t>
            </a:r>
            <a:r>
              <a:rPr lang="en-US" altLang="zh-TW" b="1" dirty="0" smtClean="0">
                <a:solidFill>
                  <a:srgbClr val="FF0000"/>
                </a:solidFill>
              </a:rPr>
              <a:t>)</a:t>
            </a:r>
            <a:r>
              <a:rPr lang="zh-TW" altLang="en-US" b="1" dirty="0">
                <a:solidFill>
                  <a:srgbClr val="FF0000"/>
                </a:solidFill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</a:rPr>
              <a:t>   </a:t>
            </a:r>
            <a:r>
              <a:rPr lang="en-US" altLang="zh-TW" b="1" dirty="0" smtClean="0"/>
              <a:t># </a:t>
            </a:r>
            <a:r>
              <a:rPr lang="zh-TW" altLang="en-US" b="1" dirty="0"/>
              <a:t>計算總合</a:t>
            </a:r>
            <a:endParaRPr lang="en-US" altLang="zh-TW" b="1" dirty="0"/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&gt; mean1&lt;-mean(x1</a:t>
            </a:r>
            <a:r>
              <a:rPr lang="en-US" altLang="zh-TW" b="1" dirty="0" smtClean="0">
                <a:solidFill>
                  <a:srgbClr val="FF0000"/>
                </a:solidFill>
              </a:rPr>
              <a:t>)</a:t>
            </a:r>
            <a:r>
              <a:rPr lang="zh-TW" altLang="en-US" b="1" dirty="0">
                <a:solidFill>
                  <a:srgbClr val="FF0000"/>
                </a:solidFill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</a:rPr>
              <a:t>   </a:t>
            </a:r>
            <a:r>
              <a:rPr lang="en-US" altLang="zh-TW" b="1" dirty="0" smtClean="0"/>
              <a:t># </a:t>
            </a:r>
            <a:r>
              <a:rPr lang="zh-TW" altLang="en-US" b="1" dirty="0"/>
              <a:t>平均值</a:t>
            </a:r>
            <a:endParaRPr lang="en-US" altLang="zh-TW" b="1" dirty="0"/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&gt; var1&lt;-</a:t>
            </a:r>
            <a:r>
              <a:rPr lang="en-US" altLang="zh-TW" b="1" dirty="0" err="1">
                <a:solidFill>
                  <a:srgbClr val="FF0000"/>
                </a:solidFill>
              </a:rPr>
              <a:t>var</a:t>
            </a:r>
            <a:r>
              <a:rPr lang="en-US" altLang="zh-TW" b="1" dirty="0">
                <a:solidFill>
                  <a:srgbClr val="FF0000"/>
                </a:solidFill>
              </a:rPr>
              <a:t>(x1</a:t>
            </a:r>
            <a:r>
              <a:rPr lang="en-US" altLang="zh-TW" b="1" dirty="0" smtClean="0">
                <a:solidFill>
                  <a:srgbClr val="FF0000"/>
                </a:solidFill>
              </a:rPr>
              <a:t>)</a:t>
            </a:r>
            <a:r>
              <a:rPr lang="zh-TW" altLang="en-US" b="1" dirty="0">
                <a:solidFill>
                  <a:srgbClr val="FF0000"/>
                </a:solidFill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</a:rPr>
              <a:t>   </a:t>
            </a:r>
            <a:r>
              <a:rPr lang="en-US" altLang="zh-TW" b="1" dirty="0" smtClean="0"/>
              <a:t># </a:t>
            </a:r>
            <a:r>
              <a:rPr lang="zh-TW" altLang="en-US" b="1" dirty="0"/>
              <a:t>變異數</a:t>
            </a:r>
            <a:endParaRPr lang="en-US" altLang="zh-TW" b="1" dirty="0"/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&gt; sd1&lt;-</a:t>
            </a:r>
            <a:r>
              <a:rPr lang="en-US" altLang="zh-TW" b="1" dirty="0" err="1">
                <a:solidFill>
                  <a:srgbClr val="FF0000"/>
                </a:solidFill>
              </a:rPr>
              <a:t>sd</a:t>
            </a:r>
            <a:r>
              <a:rPr lang="en-US" altLang="zh-TW" b="1" dirty="0">
                <a:solidFill>
                  <a:srgbClr val="FF0000"/>
                </a:solidFill>
              </a:rPr>
              <a:t>(x1</a:t>
            </a:r>
            <a:r>
              <a:rPr lang="en-US" altLang="zh-TW" b="1" dirty="0" smtClean="0">
                <a:solidFill>
                  <a:srgbClr val="FF0000"/>
                </a:solidFill>
              </a:rPr>
              <a:t>)</a:t>
            </a:r>
            <a:r>
              <a:rPr lang="zh-TW" altLang="en-US" b="1" dirty="0">
                <a:solidFill>
                  <a:srgbClr val="FF0000"/>
                </a:solidFill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</a:rPr>
              <a:t>   </a:t>
            </a:r>
            <a:r>
              <a:rPr lang="en-US" altLang="zh-TW" b="1" dirty="0" smtClean="0"/>
              <a:t># </a:t>
            </a:r>
            <a:r>
              <a:rPr lang="zh-TW" altLang="en-US" b="1" dirty="0"/>
              <a:t>標準差</a:t>
            </a:r>
            <a:endParaRPr lang="en-US" altLang="zh-TW" b="1" dirty="0"/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FF0000"/>
                </a:solidFill>
              </a:rPr>
              <a:t>&gt; </a:t>
            </a:r>
            <a:r>
              <a:rPr lang="en-US" altLang="zh-TW" b="1" dirty="0" err="1">
                <a:solidFill>
                  <a:srgbClr val="FF0000"/>
                </a:solidFill>
              </a:rPr>
              <a:t>cbind</a:t>
            </a:r>
            <a:r>
              <a:rPr lang="en-US" altLang="zh-TW" b="1" dirty="0">
                <a:solidFill>
                  <a:srgbClr val="FF0000"/>
                </a:solidFill>
              </a:rPr>
              <a:t>(n1,n1_miss,sum1,mean1,var1,sd1)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70C0"/>
                </a:solidFill>
              </a:rPr>
              <a:t>     n1 n1_miss sum1    mean1     </a:t>
            </a:r>
            <a:r>
              <a:rPr lang="zh-TW" altLang="en-US" b="1" dirty="0" smtClean="0">
                <a:solidFill>
                  <a:srgbClr val="0070C0"/>
                </a:solidFill>
              </a:rPr>
              <a:t>  </a:t>
            </a:r>
            <a:r>
              <a:rPr lang="en-US" altLang="zh-TW" b="1" dirty="0" smtClean="0">
                <a:solidFill>
                  <a:srgbClr val="0070C0"/>
                </a:solidFill>
              </a:rPr>
              <a:t>var1      </a:t>
            </a:r>
            <a:r>
              <a:rPr lang="zh-TW" altLang="en-US" b="1" dirty="0" smtClean="0">
                <a:solidFill>
                  <a:srgbClr val="0070C0"/>
                </a:solidFill>
              </a:rPr>
              <a:t>  </a:t>
            </a:r>
            <a:r>
              <a:rPr lang="en-US" altLang="zh-TW" b="1" dirty="0" smtClean="0">
                <a:solidFill>
                  <a:srgbClr val="0070C0"/>
                </a:solidFill>
              </a:rPr>
              <a:t>sd1</a:t>
            </a:r>
            <a:endParaRPr lang="en-US" altLang="zh-TW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0070C0"/>
                </a:solidFill>
              </a:rPr>
              <a:t>[1,]  3       0  </a:t>
            </a:r>
            <a:r>
              <a:rPr lang="zh-TW" altLang="en-US" b="1" dirty="0" smtClean="0">
                <a:solidFill>
                  <a:srgbClr val="0070C0"/>
                </a:solidFill>
              </a:rPr>
              <a:t>      </a:t>
            </a:r>
            <a:r>
              <a:rPr lang="en-US" altLang="zh-TW" b="1" dirty="0" smtClean="0">
                <a:solidFill>
                  <a:srgbClr val="0070C0"/>
                </a:solidFill>
              </a:rPr>
              <a:t>242 </a:t>
            </a:r>
            <a:r>
              <a:rPr lang="zh-TW" altLang="en-US" b="1" dirty="0" smtClean="0">
                <a:solidFill>
                  <a:srgbClr val="0070C0"/>
                </a:solidFill>
              </a:rPr>
              <a:t>   </a:t>
            </a:r>
            <a:r>
              <a:rPr lang="en-US" altLang="zh-TW" b="1" dirty="0" smtClean="0">
                <a:solidFill>
                  <a:srgbClr val="0070C0"/>
                </a:solidFill>
              </a:rPr>
              <a:t>80.66667 </a:t>
            </a:r>
            <a:r>
              <a:rPr lang="en-US" altLang="zh-TW" b="1" dirty="0">
                <a:solidFill>
                  <a:srgbClr val="0070C0"/>
                </a:solidFill>
              </a:rPr>
              <a:t>121.3333 </a:t>
            </a:r>
            <a:r>
              <a:rPr lang="en-US" altLang="zh-TW" b="1" dirty="0" smtClean="0">
                <a:solidFill>
                  <a:srgbClr val="0070C0"/>
                </a:solidFill>
              </a:rPr>
              <a:t>11.01514</a:t>
            </a:r>
            <a:endParaRPr lang="en-US" altLang="zh-TW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1123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5">
                    <a:lumMod val="75000"/>
                  </a:schemeClr>
                </a:solidFill>
              </a:rPr>
              <a:t>無</a:t>
            </a:r>
            <a:r>
              <a:rPr lang="zh-TW" altLang="en-US" b="1" dirty="0">
                <a:solidFill>
                  <a:schemeClr val="accent5">
                    <a:lumMod val="75000"/>
                  </a:schemeClr>
                </a:solidFill>
              </a:rPr>
              <a:t>遺漏值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altLang="zh-TW" b="1" dirty="0">
                <a:solidFill>
                  <a:srgbClr val="FF0000"/>
                </a:solidFill>
              </a:rPr>
              <a:t>&gt; median1&lt;-median(x1</a:t>
            </a:r>
            <a:r>
              <a:rPr lang="sv-SE" altLang="zh-TW" b="1" dirty="0" smtClean="0">
                <a:solidFill>
                  <a:srgbClr val="FF0000"/>
                </a:solidFill>
              </a:rPr>
              <a:t>)</a:t>
            </a:r>
            <a:r>
              <a:rPr lang="zh-TW" altLang="en-US" b="1" dirty="0">
                <a:solidFill>
                  <a:srgbClr val="FF0000"/>
                </a:solidFill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</a:rPr>
              <a:t>  </a:t>
            </a:r>
            <a:r>
              <a:rPr lang="en-US" altLang="zh-TW" b="1" dirty="0" smtClean="0"/>
              <a:t># </a:t>
            </a:r>
            <a:r>
              <a:rPr lang="zh-TW" altLang="en-US" b="1" dirty="0"/>
              <a:t>中位數</a:t>
            </a:r>
            <a:endParaRPr lang="sv-SE" altLang="zh-TW" b="1" dirty="0"/>
          </a:p>
          <a:p>
            <a:pPr marL="0" indent="0">
              <a:buNone/>
            </a:pPr>
            <a:r>
              <a:rPr lang="sv-SE" altLang="zh-TW" b="1" dirty="0">
                <a:solidFill>
                  <a:srgbClr val="FF0000"/>
                </a:solidFill>
              </a:rPr>
              <a:t>&gt; cv1&lt;-(x7/x5)*</a:t>
            </a:r>
            <a:r>
              <a:rPr lang="sv-SE" altLang="zh-TW" b="1" dirty="0" smtClean="0">
                <a:solidFill>
                  <a:srgbClr val="FF0000"/>
                </a:solidFill>
              </a:rPr>
              <a:t>100</a:t>
            </a:r>
            <a:r>
              <a:rPr lang="zh-TW" altLang="en-US" b="1" dirty="0" smtClean="0">
                <a:solidFill>
                  <a:srgbClr val="FF0000"/>
                </a:solidFill>
              </a:rPr>
              <a:t>   </a:t>
            </a:r>
            <a:r>
              <a:rPr lang="sv-SE" altLang="zh-TW" b="1" dirty="0" smtClean="0"/>
              <a:t>#</a:t>
            </a:r>
            <a:r>
              <a:rPr lang="zh-TW" altLang="en-US" b="1" dirty="0" smtClean="0"/>
              <a:t> 變異係數</a:t>
            </a:r>
            <a:r>
              <a:rPr lang="sv-SE" altLang="zh-TW" b="1" dirty="0" smtClean="0"/>
              <a:t>CV</a:t>
            </a:r>
            <a:endParaRPr lang="sv-SE" altLang="zh-TW" b="1" dirty="0"/>
          </a:p>
          <a:p>
            <a:pPr marL="0" indent="0">
              <a:buNone/>
            </a:pPr>
            <a:r>
              <a:rPr lang="sv-SE" altLang="zh-TW" b="1" dirty="0">
                <a:solidFill>
                  <a:srgbClr val="FF0000"/>
                </a:solidFill>
              </a:rPr>
              <a:t>&gt; max1&lt;-max(x1</a:t>
            </a:r>
            <a:r>
              <a:rPr lang="sv-SE" altLang="zh-TW" b="1" dirty="0" smtClean="0">
                <a:solidFill>
                  <a:srgbClr val="FF0000"/>
                </a:solidFill>
              </a:rPr>
              <a:t>)</a:t>
            </a:r>
            <a:r>
              <a:rPr lang="zh-TW" altLang="en-US" b="1" dirty="0">
                <a:solidFill>
                  <a:srgbClr val="FF0000"/>
                </a:solidFill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</a:rPr>
              <a:t>  </a:t>
            </a:r>
            <a:r>
              <a:rPr lang="en-US" altLang="zh-TW" b="1" dirty="0" smtClean="0"/>
              <a:t># </a:t>
            </a:r>
            <a:r>
              <a:rPr lang="zh-TW" altLang="en-US" b="1" dirty="0"/>
              <a:t>最大值</a:t>
            </a:r>
            <a:endParaRPr lang="sv-SE" altLang="zh-TW" b="1" dirty="0"/>
          </a:p>
          <a:p>
            <a:pPr marL="0" indent="0">
              <a:buNone/>
            </a:pPr>
            <a:r>
              <a:rPr lang="sv-SE" altLang="zh-TW" b="1" dirty="0">
                <a:solidFill>
                  <a:srgbClr val="FF0000"/>
                </a:solidFill>
              </a:rPr>
              <a:t>&gt; min1&lt;-min(x1</a:t>
            </a:r>
            <a:r>
              <a:rPr lang="sv-SE" altLang="zh-TW" b="1" dirty="0" smtClean="0">
                <a:solidFill>
                  <a:srgbClr val="FF0000"/>
                </a:solidFill>
              </a:rPr>
              <a:t>)</a:t>
            </a:r>
            <a:r>
              <a:rPr lang="zh-TW" altLang="en-US" b="1" dirty="0">
                <a:solidFill>
                  <a:srgbClr val="FF0000"/>
                </a:solidFill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</a:rPr>
              <a:t>  </a:t>
            </a:r>
            <a:r>
              <a:rPr lang="en-US" altLang="zh-TW" b="1" dirty="0" smtClean="0"/>
              <a:t># </a:t>
            </a:r>
            <a:r>
              <a:rPr lang="zh-TW" altLang="en-US" b="1" dirty="0" smtClean="0"/>
              <a:t>最小值</a:t>
            </a:r>
            <a:endParaRPr lang="sv-SE" altLang="zh-TW" b="1" dirty="0" smtClean="0"/>
          </a:p>
          <a:p>
            <a:pPr marL="0" indent="0">
              <a:buNone/>
            </a:pPr>
            <a:r>
              <a:rPr lang="sv-SE" altLang="zh-TW" b="1" dirty="0" smtClean="0">
                <a:solidFill>
                  <a:srgbClr val="FF0000"/>
                </a:solidFill>
              </a:rPr>
              <a:t>&gt; mean_a&lt;-(92+80+70)/3</a:t>
            </a:r>
            <a:r>
              <a:rPr lang="zh-TW" altLang="en-US" b="1" dirty="0" smtClean="0">
                <a:solidFill>
                  <a:srgbClr val="FF0000"/>
                </a:solidFill>
              </a:rPr>
              <a:t>   </a:t>
            </a:r>
            <a:r>
              <a:rPr lang="en-US" altLang="zh-TW" b="1" dirty="0" smtClean="0"/>
              <a:t># </a:t>
            </a:r>
            <a:r>
              <a:rPr lang="zh-TW" altLang="en-US" b="1" dirty="0"/>
              <a:t>以數學式算平均值</a:t>
            </a:r>
            <a:endParaRPr lang="sv-SE" altLang="zh-TW" b="1" dirty="0" smtClean="0"/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FF0000"/>
                </a:solidFill>
              </a:rPr>
              <a:t>&gt; </a:t>
            </a:r>
            <a:r>
              <a:rPr lang="en-US" altLang="zh-TW" b="1" dirty="0" err="1">
                <a:solidFill>
                  <a:srgbClr val="FF0000"/>
                </a:solidFill>
              </a:rPr>
              <a:t>cbind</a:t>
            </a:r>
            <a:r>
              <a:rPr lang="en-US" altLang="zh-TW" b="1" dirty="0">
                <a:solidFill>
                  <a:srgbClr val="FF0000"/>
                </a:solidFill>
              </a:rPr>
              <a:t>(median1,cv1,max1,min1,mean_a)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70C0"/>
                </a:solidFill>
              </a:rPr>
              <a:t>     median1     </a:t>
            </a:r>
            <a:r>
              <a:rPr lang="zh-TW" altLang="en-US" b="1" dirty="0" smtClean="0">
                <a:solidFill>
                  <a:srgbClr val="0070C0"/>
                </a:solidFill>
              </a:rPr>
              <a:t>  </a:t>
            </a:r>
            <a:r>
              <a:rPr lang="en-US" altLang="zh-TW" b="1" dirty="0" smtClean="0">
                <a:solidFill>
                  <a:srgbClr val="0070C0"/>
                </a:solidFill>
              </a:rPr>
              <a:t>cv1 </a:t>
            </a:r>
            <a:r>
              <a:rPr lang="zh-TW" altLang="en-US" b="1" dirty="0" smtClean="0">
                <a:solidFill>
                  <a:srgbClr val="0070C0"/>
                </a:solidFill>
              </a:rPr>
              <a:t>    </a:t>
            </a:r>
            <a:r>
              <a:rPr lang="en-US" altLang="zh-TW" b="1" dirty="0" smtClean="0">
                <a:solidFill>
                  <a:srgbClr val="0070C0"/>
                </a:solidFill>
              </a:rPr>
              <a:t>max1 </a:t>
            </a:r>
            <a:r>
              <a:rPr lang="en-US" altLang="zh-TW" b="1" dirty="0">
                <a:solidFill>
                  <a:srgbClr val="0070C0"/>
                </a:solidFill>
              </a:rPr>
              <a:t>min1   </a:t>
            </a:r>
            <a:r>
              <a:rPr lang="en-US" altLang="zh-TW" b="1" dirty="0" err="1">
                <a:solidFill>
                  <a:srgbClr val="0070C0"/>
                </a:solidFill>
              </a:rPr>
              <a:t>mean_a</a:t>
            </a:r>
            <a:endParaRPr lang="en-US" altLang="zh-TW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0070C0"/>
                </a:solidFill>
              </a:rPr>
              <a:t>[1,]      80 </a:t>
            </a:r>
            <a:r>
              <a:rPr lang="zh-TW" altLang="en-US" b="1" dirty="0" smtClean="0">
                <a:solidFill>
                  <a:srgbClr val="0070C0"/>
                </a:solidFill>
              </a:rPr>
              <a:t>     </a:t>
            </a:r>
            <a:r>
              <a:rPr lang="en-US" altLang="zh-TW" b="1" dirty="0" smtClean="0">
                <a:solidFill>
                  <a:srgbClr val="0070C0"/>
                </a:solidFill>
              </a:rPr>
              <a:t>13.65513 </a:t>
            </a:r>
            <a:r>
              <a:rPr lang="zh-TW" altLang="en-US" b="1" dirty="0" smtClean="0">
                <a:solidFill>
                  <a:srgbClr val="0070C0"/>
                </a:solidFill>
              </a:rPr>
              <a:t> </a:t>
            </a:r>
            <a:r>
              <a:rPr lang="en-US" altLang="zh-TW" b="1" dirty="0" smtClean="0">
                <a:solidFill>
                  <a:srgbClr val="0070C0"/>
                </a:solidFill>
              </a:rPr>
              <a:t>  </a:t>
            </a:r>
            <a:r>
              <a:rPr lang="en-US" altLang="zh-TW" b="1" dirty="0">
                <a:solidFill>
                  <a:srgbClr val="0070C0"/>
                </a:solidFill>
              </a:rPr>
              <a:t>92  </a:t>
            </a:r>
            <a:r>
              <a:rPr lang="zh-TW" altLang="en-US" b="1" dirty="0" smtClean="0">
                <a:solidFill>
                  <a:srgbClr val="0070C0"/>
                </a:solidFill>
              </a:rPr>
              <a:t>  </a:t>
            </a:r>
            <a:r>
              <a:rPr lang="en-US" altLang="zh-TW" b="1" dirty="0" smtClean="0">
                <a:solidFill>
                  <a:srgbClr val="0070C0"/>
                </a:solidFill>
              </a:rPr>
              <a:t> </a:t>
            </a:r>
            <a:r>
              <a:rPr lang="en-US" altLang="zh-TW" b="1" dirty="0">
                <a:solidFill>
                  <a:srgbClr val="0070C0"/>
                </a:solidFill>
              </a:rPr>
              <a:t>70 </a:t>
            </a:r>
            <a:r>
              <a:rPr lang="zh-TW" altLang="en-US" b="1" dirty="0" smtClean="0">
                <a:solidFill>
                  <a:srgbClr val="0070C0"/>
                </a:solidFill>
              </a:rPr>
              <a:t>    </a:t>
            </a:r>
            <a:r>
              <a:rPr lang="en-US" altLang="zh-TW" b="1" dirty="0" smtClean="0">
                <a:solidFill>
                  <a:srgbClr val="0070C0"/>
                </a:solidFill>
              </a:rPr>
              <a:t>80.66667</a:t>
            </a:r>
            <a:endParaRPr lang="zh-TW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276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accent5">
                    <a:lumMod val="75000"/>
                  </a:schemeClr>
                </a:solidFill>
              </a:rPr>
              <a:t>有</a:t>
            </a:r>
            <a:r>
              <a:rPr lang="zh-TW" altLang="en-US" b="1" dirty="0" smtClean="0">
                <a:solidFill>
                  <a:schemeClr val="accent5">
                    <a:lumMod val="75000"/>
                  </a:schemeClr>
                </a:solidFill>
              </a:rPr>
              <a:t>遺漏</a:t>
            </a:r>
            <a:r>
              <a:rPr lang="zh-TW" altLang="en-US" b="1" dirty="0">
                <a:solidFill>
                  <a:schemeClr val="accent5">
                    <a:lumMod val="75000"/>
                  </a:schemeClr>
                </a:solidFill>
              </a:rPr>
              <a:t>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&gt; x2&lt;-c(93,NA,98</a:t>
            </a:r>
            <a:r>
              <a:rPr lang="en-US" altLang="zh-TW" b="1" dirty="0" smtClean="0">
                <a:solidFill>
                  <a:srgbClr val="FF0000"/>
                </a:solidFill>
              </a:rPr>
              <a:t>)</a:t>
            </a:r>
            <a:r>
              <a:rPr lang="en-US" altLang="zh-TW" b="1" dirty="0"/>
              <a:t> </a:t>
            </a:r>
            <a:r>
              <a:rPr lang="zh-TW" altLang="en-US" b="1" dirty="0" smtClean="0"/>
              <a:t>  </a:t>
            </a:r>
            <a:r>
              <a:rPr lang="en-US" altLang="zh-TW" b="1" dirty="0" smtClean="0"/>
              <a:t># </a:t>
            </a:r>
            <a:r>
              <a:rPr lang="zh-TW" altLang="en-US" b="1" dirty="0"/>
              <a:t>建立變數</a:t>
            </a:r>
            <a:endParaRPr lang="en-US" altLang="zh-TW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&gt; n2&lt;-sum(!is.na(x2</a:t>
            </a:r>
            <a:r>
              <a:rPr lang="en-US" altLang="zh-TW" b="1" dirty="0" smtClean="0">
                <a:solidFill>
                  <a:srgbClr val="FF0000"/>
                </a:solidFill>
              </a:rPr>
              <a:t>))</a:t>
            </a:r>
            <a:r>
              <a:rPr lang="zh-TW" altLang="en-US" b="1" dirty="0" smtClean="0">
                <a:solidFill>
                  <a:srgbClr val="FF0000"/>
                </a:solidFill>
              </a:rPr>
              <a:t>   </a:t>
            </a:r>
            <a:r>
              <a:rPr lang="en-US" altLang="zh-TW" b="1" dirty="0" smtClean="0"/>
              <a:t># </a:t>
            </a:r>
            <a:r>
              <a:rPr lang="zh-TW" altLang="en-US" b="1" dirty="0"/>
              <a:t>計算無遺漏值的</a:t>
            </a:r>
            <a:r>
              <a:rPr lang="zh-TW" altLang="en-US" b="1" dirty="0" smtClean="0"/>
              <a:t>個數</a:t>
            </a:r>
            <a:endParaRPr lang="en-US" altLang="zh-TW" b="1" dirty="0"/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&gt; n2_m&lt;-sum(is.na(x2</a:t>
            </a:r>
            <a:r>
              <a:rPr lang="en-US" altLang="zh-TW" b="1" dirty="0" smtClean="0">
                <a:solidFill>
                  <a:srgbClr val="FF0000"/>
                </a:solidFill>
              </a:rPr>
              <a:t>))</a:t>
            </a:r>
            <a:r>
              <a:rPr lang="zh-TW" altLang="en-US" b="1" dirty="0" smtClean="0">
                <a:solidFill>
                  <a:srgbClr val="FF0000"/>
                </a:solidFill>
              </a:rPr>
              <a:t>    </a:t>
            </a:r>
            <a:r>
              <a:rPr lang="en-US" altLang="zh-TW" b="1" dirty="0" smtClean="0"/>
              <a:t>#</a:t>
            </a:r>
            <a:r>
              <a:rPr lang="zh-TW" altLang="en-US" b="1" dirty="0" smtClean="0">
                <a:solidFill>
                  <a:srgbClr val="FF0000"/>
                </a:solidFill>
              </a:rPr>
              <a:t> </a:t>
            </a:r>
            <a:r>
              <a:rPr lang="zh-TW" altLang="en-US" b="1" dirty="0" smtClean="0"/>
              <a:t>計算有遺漏</a:t>
            </a:r>
            <a:r>
              <a:rPr lang="zh-TW" altLang="en-US" b="1" dirty="0"/>
              <a:t>值的</a:t>
            </a:r>
            <a:r>
              <a:rPr lang="zh-TW" altLang="en-US" b="1" dirty="0" smtClean="0"/>
              <a:t>個數</a:t>
            </a:r>
            <a:endParaRPr lang="en-US" altLang="zh-TW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&gt; sum2&lt;-sum(x2,na.rm=T</a:t>
            </a:r>
            <a:r>
              <a:rPr lang="en-US" altLang="zh-TW" b="1" dirty="0" smtClean="0">
                <a:solidFill>
                  <a:srgbClr val="FF0000"/>
                </a:solidFill>
              </a:rPr>
              <a:t>)</a:t>
            </a:r>
            <a:r>
              <a:rPr lang="zh-TW" altLang="en-US" b="1" dirty="0">
                <a:solidFill>
                  <a:srgbClr val="FF0000"/>
                </a:solidFill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</a:rPr>
              <a:t>   </a:t>
            </a:r>
            <a:r>
              <a:rPr lang="en-US" altLang="zh-TW" b="1" dirty="0" smtClean="0"/>
              <a:t># </a:t>
            </a:r>
            <a:r>
              <a:rPr lang="zh-TW" altLang="en-US" b="1" dirty="0"/>
              <a:t>計算總合</a:t>
            </a:r>
            <a:endParaRPr lang="en-US" altLang="zh-TW" b="1" dirty="0"/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&gt; mean2&lt;-mean(x2,na.rm=T</a:t>
            </a:r>
            <a:r>
              <a:rPr lang="en-US" altLang="zh-TW" b="1" dirty="0" smtClean="0">
                <a:solidFill>
                  <a:srgbClr val="FF0000"/>
                </a:solidFill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</a:rPr>
              <a:t>   </a:t>
            </a:r>
            <a:r>
              <a:rPr lang="en-US" altLang="zh-TW" b="1" dirty="0" smtClean="0"/>
              <a:t># </a:t>
            </a:r>
            <a:r>
              <a:rPr lang="zh-TW" altLang="en-US" b="1" dirty="0" smtClean="0"/>
              <a:t>平均值 </a:t>
            </a:r>
            <a:endParaRPr lang="en-US" altLang="zh-TW" b="1" dirty="0"/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&gt; var2&lt;-</a:t>
            </a:r>
            <a:r>
              <a:rPr lang="en-US" altLang="zh-TW" b="1" dirty="0" err="1">
                <a:solidFill>
                  <a:srgbClr val="FF0000"/>
                </a:solidFill>
              </a:rPr>
              <a:t>var</a:t>
            </a:r>
            <a:r>
              <a:rPr lang="en-US" altLang="zh-TW" b="1" dirty="0">
                <a:solidFill>
                  <a:srgbClr val="FF0000"/>
                </a:solidFill>
              </a:rPr>
              <a:t>(x2,na.rm=T</a:t>
            </a:r>
            <a:r>
              <a:rPr lang="en-US" altLang="zh-TW" b="1" dirty="0" smtClean="0">
                <a:solidFill>
                  <a:srgbClr val="FF0000"/>
                </a:solidFill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</a:rPr>
              <a:t>   </a:t>
            </a:r>
            <a:r>
              <a:rPr lang="en-US" altLang="zh-TW" b="1" dirty="0" smtClean="0"/>
              <a:t># </a:t>
            </a:r>
            <a:r>
              <a:rPr lang="zh-TW" altLang="en-US" b="1" dirty="0"/>
              <a:t>變異</a:t>
            </a:r>
            <a:r>
              <a:rPr lang="zh-TW" altLang="en-US" b="1" dirty="0" smtClean="0"/>
              <a:t>數</a:t>
            </a:r>
            <a:endParaRPr lang="en-US" altLang="zh-TW" b="1" dirty="0"/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FF0000"/>
                </a:solidFill>
              </a:rPr>
              <a:t>&gt;</a:t>
            </a:r>
            <a:r>
              <a:rPr lang="zh-TW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</a:rPr>
              <a:t>sd2</a:t>
            </a:r>
            <a:r>
              <a:rPr lang="en-US" altLang="zh-TW" b="1" dirty="0">
                <a:solidFill>
                  <a:srgbClr val="FF0000"/>
                </a:solidFill>
              </a:rPr>
              <a:t>&lt;-</a:t>
            </a:r>
            <a:r>
              <a:rPr lang="en-US" altLang="zh-TW" b="1" dirty="0" err="1">
                <a:solidFill>
                  <a:srgbClr val="FF0000"/>
                </a:solidFill>
              </a:rPr>
              <a:t>sd</a:t>
            </a:r>
            <a:r>
              <a:rPr lang="en-US" altLang="zh-TW" b="1" dirty="0">
                <a:solidFill>
                  <a:srgbClr val="FF0000"/>
                </a:solidFill>
              </a:rPr>
              <a:t>(x2,na.rm=T</a:t>
            </a:r>
            <a:r>
              <a:rPr lang="en-US" altLang="zh-TW" b="1" dirty="0" smtClean="0">
                <a:solidFill>
                  <a:srgbClr val="FF0000"/>
                </a:solidFill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</a:rPr>
              <a:t>    </a:t>
            </a:r>
            <a:r>
              <a:rPr lang="en-US" altLang="zh-TW" b="1" dirty="0" smtClean="0"/>
              <a:t># </a:t>
            </a:r>
            <a:r>
              <a:rPr lang="zh-TW" altLang="en-US" b="1" dirty="0"/>
              <a:t>標準</a:t>
            </a:r>
            <a:r>
              <a:rPr lang="zh-TW" altLang="en-US" b="1" dirty="0" smtClean="0"/>
              <a:t>差</a:t>
            </a:r>
            <a:endParaRPr lang="en-US" altLang="zh-TW" b="1" dirty="0" smtClean="0"/>
          </a:p>
          <a:p>
            <a:pPr marL="0" indent="0">
              <a:buNone/>
            </a:pPr>
            <a:r>
              <a:rPr lang="pt-BR" altLang="zh-TW" b="1" dirty="0">
                <a:solidFill>
                  <a:srgbClr val="FF0000"/>
                </a:solidFill>
              </a:rPr>
              <a:t>&gt; cbind(n2,n2_m,sum2,mean2,var2,sd2)</a:t>
            </a:r>
          </a:p>
          <a:p>
            <a:pPr marL="0" indent="0">
              <a:buNone/>
            </a:pPr>
            <a:r>
              <a:rPr lang="pt-BR" altLang="zh-TW" b="1" dirty="0">
                <a:solidFill>
                  <a:srgbClr val="0070C0"/>
                </a:solidFill>
              </a:rPr>
              <a:t>     n2 n2_m sum2 mean2 var2      sd2</a:t>
            </a:r>
          </a:p>
          <a:p>
            <a:pPr marL="0" indent="0">
              <a:buNone/>
            </a:pPr>
            <a:r>
              <a:rPr lang="pt-BR" altLang="zh-TW" b="1" dirty="0">
                <a:solidFill>
                  <a:srgbClr val="0070C0"/>
                </a:solidFill>
              </a:rPr>
              <a:t>[1,]  2    </a:t>
            </a:r>
            <a:r>
              <a:rPr lang="zh-TW" altLang="en-US" b="1" dirty="0" smtClean="0">
                <a:solidFill>
                  <a:srgbClr val="0070C0"/>
                </a:solidFill>
              </a:rPr>
              <a:t> </a:t>
            </a:r>
            <a:r>
              <a:rPr lang="pt-BR" altLang="zh-TW" b="1" dirty="0" smtClean="0">
                <a:solidFill>
                  <a:srgbClr val="0070C0"/>
                </a:solidFill>
              </a:rPr>
              <a:t>1  </a:t>
            </a:r>
            <a:r>
              <a:rPr lang="zh-TW" altLang="en-US" b="1" dirty="0" smtClean="0">
                <a:solidFill>
                  <a:srgbClr val="0070C0"/>
                </a:solidFill>
              </a:rPr>
              <a:t>    </a:t>
            </a:r>
            <a:r>
              <a:rPr lang="pt-BR" altLang="zh-TW" b="1" dirty="0" smtClean="0">
                <a:solidFill>
                  <a:srgbClr val="0070C0"/>
                </a:solidFill>
              </a:rPr>
              <a:t>191  </a:t>
            </a:r>
            <a:r>
              <a:rPr lang="zh-TW" altLang="en-US" b="1" dirty="0" smtClean="0">
                <a:solidFill>
                  <a:srgbClr val="0070C0"/>
                </a:solidFill>
              </a:rPr>
              <a:t>   </a:t>
            </a:r>
            <a:r>
              <a:rPr lang="pt-BR" altLang="zh-TW" b="1" dirty="0" smtClean="0">
                <a:solidFill>
                  <a:srgbClr val="0070C0"/>
                </a:solidFill>
              </a:rPr>
              <a:t>95.5 </a:t>
            </a:r>
            <a:r>
              <a:rPr lang="zh-TW" altLang="en-US" b="1" dirty="0" smtClean="0">
                <a:solidFill>
                  <a:srgbClr val="0070C0"/>
                </a:solidFill>
              </a:rPr>
              <a:t>  </a:t>
            </a:r>
            <a:r>
              <a:rPr lang="pt-BR" altLang="zh-TW" b="1" dirty="0" smtClean="0">
                <a:solidFill>
                  <a:srgbClr val="0070C0"/>
                </a:solidFill>
              </a:rPr>
              <a:t>12.5 </a:t>
            </a:r>
            <a:r>
              <a:rPr lang="zh-TW" altLang="en-US" b="1" dirty="0" smtClean="0">
                <a:solidFill>
                  <a:srgbClr val="0070C0"/>
                </a:solidFill>
              </a:rPr>
              <a:t>  </a:t>
            </a:r>
            <a:r>
              <a:rPr lang="pt-BR" altLang="zh-TW" b="1" dirty="0" smtClean="0">
                <a:solidFill>
                  <a:srgbClr val="0070C0"/>
                </a:solidFill>
              </a:rPr>
              <a:t>3.535534</a:t>
            </a:r>
            <a:endParaRPr lang="en-US" altLang="zh-TW" b="1" dirty="0">
              <a:solidFill>
                <a:srgbClr val="0070C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4572000" y="323671"/>
            <a:ext cx="4139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/>
              <a:t># </a:t>
            </a:r>
            <a:r>
              <a:rPr lang="zh-TW" altLang="en-US" sz="2400" b="1" dirty="0"/>
              <a:t>在有遺漏值的情況下，函數後面需加上 ‘’</a:t>
            </a:r>
            <a:r>
              <a:rPr lang="en-US" altLang="zh-TW" sz="2400" b="1" dirty="0"/>
              <a:t>na.rm=T’’ </a:t>
            </a:r>
            <a:r>
              <a:rPr lang="zh-TW" altLang="en-US" sz="2400" b="1" dirty="0"/>
              <a:t>，其會去除遺漏值進行計算</a:t>
            </a:r>
          </a:p>
        </p:txBody>
      </p:sp>
    </p:spTree>
    <p:extLst>
      <p:ext uri="{BB962C8B-B14F-4D97-AF65-F5344CB8AC3E}">
        <p14:creationId xmlns:p14="http://schemas.microsoft.com/office/powerpoint/2010/main" val="1515989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accent5">
                    <a:lumMod val="75000"/>
                  </a:schemeClr>
                </a:solidFill>
              </a:rPr>
              <a:t>有</a:t>
            </a:r>
            <a:r>
              <a:rPr lang="zh-TW" altLang="en-US" b="1" dirty="0" smtClean="0">
                <a:solidFill>
                  <a:schemeClr val="accent5">
                    <a:lumMod val="75000"/>
                  </a:schemeClr>
                </a:solidFill>
              </a:rPr>
              <a:t>遺漏</a:t>
            </a:r>
            <a:r>
              <a:rPr lang="zh-TW" altLang="en-US" b="1" dirty="0">
                <a:solidFill>
                  <a:schemeClr val="accent5">
                    <a:lumMod val="75000"/>
                  </a:schemeClr>
                </a:solidFill>
              </a:rPr>
              <a:t>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&gt; median2&lt;-median(x2,na.rm=T</a:t>
            </a:r>
            <a:r>
              <a:rPr lang="en-US" altLang="zh-TW" b="1" dirty="0" smtClean="0">
                <a:solidFill>
                  <a:srgbClr val="FF0000"/>
                </a:solidFill>
              </a:rPr>
              <a:t>)</a:t>
            </a:r>
            <a:r>
              <a:rPr lang="zh-TW" altLang="en-US" b="1" dirty="0">
                <a:solidFill>
                  <a:srgbClr val="FF0000"/>
                </a:solidFill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</a:rPr>
              <a:t>  </a:t>
            </a:r>
            <a:r>
              <a:rPr lang="en-US" altLang="zh-TW" b="1" dirty="0" smtClean="0"/>
              <a:t># </a:t>
            </a:r>
            <a:r>
              <a:rPr lang="zh-TW" altLang="en-US" b="1" dirty="0"/>
              <a:t>中位數</a:t>
            </a:r>
            <a:endParaRPr lang="en-US" altLang="zh-TW" b="1" dirty="0"/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&gt; cv2&lt;-(sd2/mean2)*</a:t>
            </a:r>
            <a:r>
              <a:rPr lang="en-US" altLang="zh-TW" b="1" dirty="0" smtClean="0">
                <a:solidFill>
                  <a:srgbClr val="FF0000"/>
                </a:solidFill>
              </a:rPr>
              <a:t>100</a:t>
            </a:r>
            <a:r>
              <a:rPr lang="zh-TW" altLang="en-US" b="1" dirty="0" smtClean="0">
                <a:solidFill>
                  <a:srgbClr val="FF0000"/>
                </a:solidFill>
              </a:rPr>
              <a:t>     </a:t>
            </a:r>
            <a:r>
              <a:rPr lang="en-US" altLang="zh-TW" b="1" dirty="0" smtClean="0"/>
              <a:t># </a:t>
            </a:r>
            <a:r>
              <a:rPr lang="zh-TW" altLang="en-US" b="1" dirty="0"/>
              <a:t>變異係數</a:t>
            </a:r>
            <a:r>
              <a:rPr lang="en-US" altLang="zh-TW" b="1" dirty="0"/>
              <a:t>CV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&gt; max2&lt;-max(x2,na.rm=T</a:t>
            </a:r>
            <a:r>
              <a:rPr lang="en-US" altLang="zh-TW" b="1" dirty="0" smtClean="0">
                <a:solidFill>
                  <a:srgbClr val="FF0000"/>
                </a:solidFill>
              </a:rPr>
              <a:t>)</a:t>
            </a:r>
            <a:r>
              <a:rPr lang="zh-TW" altLang="en-US" b="1" dirty="0">
                <a:solidFill>
                  <a:srgbClr val="FF0000"/>
                </a:solidFill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</a:rPr>
              <a:t>   </a:t>
            </a:r>
            <a:r>
              <a:rPr lang="en-US" altLang="zh-TW" b="1" dirty="0" smtClean="0"/>
              <a:t># </a:t>
            </a:r>
            <a:r>
              <a:rPr lang="zh-TW" altLang="en-US" b="1" dirty="0"/>
              <a:t>最大值</a:t>
            </a:r>
            <a:endParaRPr lang="en-US" altLang="zh-TW" b="1" dirty="0"/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&gt; min2&lt;-min(x2,na.rm=T</a:t>
            </a:r>
            <a:r>
              <a:rPr lang="en-US" altLang="zh-TW" b="1" dirty="0" smtClean="0">
                <a:solidFill>
                  <a:srgbClr val="FF0000"/>
                </a:solidFill>
              </a:rPr>
              <a:t>)</a:t>
            </a:r>
            <a:r>
              <a:rPr lang="zh-TW" altLang="en-US" b="1" dirty="0">
                <a:solidFill>
                  <a:srgbClr val="FF0000"/>
                </a:solidFill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</a:rPr>
              <a:t>   </a:t>
            </a:r>
            <a:r>
              <a:rPr lang="en-US" altLang="zh-TW" b="1" dirty="0" smtClean="0"/>
              <a:t># </a:t>
            </a:r>
            <a:r>
              <a:rPr lang="zh-TW" altLang="en-US" b="1" dirty="0" smtClean="0"/>
              <a:t>最小值</a:t>
            </a:r>
            <a:endParaRPr lang="en-US" altLang="zh-TW" b="1" dirty="0"/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FF0000"/>
                </a:solidFill>
              </a:rPr>
              <a:t>&gt;</a:t>
            </a:r>
            <a:r>
              <a:rPr lang="zh-TW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zh-TW" b="1" dirty="0" err="1" smtClean="0">
                <a:solidFill>
                  <a:srgbClr val="FF0000"/>
                </a:solidFill>
              </a:rPr>
              <a:t>mean_b</a:t>
            </a:r>
            <a:r>
              <a:rPr lang="en-US" altLang="zh-TW" b="1" dirty="0">
                <a:solidFill>
                  <a:srgbClr val="FF0000"/>
                </a:solidFill>
              </a:rPr>
              <a:t>&lt;-(93+NA+98)/</a:t>
            </a:r>
            <a:r>
              <a:rPr lang="en-US" altLang="zh-TW" b="1" dirty="0" smtClean="0">
                <a:solidFill>
                  <a:srgbClr val="FF0000"/>
                </a:solidFill>
              </a:rPr>
              <a:t>3</a:t>
            </a:r>
            <a:r>
              <a:rPr lang="zh-TW" altLang="en-US" b="1" dirty="0" smtClean="0">
                <a:solidFill>
                  <a:srgbClr val="FF0000"/>
                </a:solidFill>
              </a:rPr>
              <a:t>      </a:t>
            </a:r>
            <a:r>
              <a:rPr lang="en-US" altLang="zh-TW" b="1" dirty="0" smtClean="0"/>
              <a:t># </a:t>
            </a:r>
            <a:r>
              <a:rPr lang="zh-TW" altLang="en-US" b="1" dirty="0"/>
              <a:t>以數學式算平均值</a:t>
            </a:r>
            <a:endParaRPr lang="en-US" altLang="zh-TW" b="1" dirty="0" smtClean="0"/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&gt; </a:t>
            </a:r>
            <a:r>
              <a:rPr lang="en-US" altLang="zh-TW" b="1" dirty="0" err="1">
                <a:solidFill>
                  <a:srgbClr val="FF0000"/>
                </a:solidFill>
              </a:rPr>
              <a:t>cbind</a:t>
            </a:r>
            <a:r>
              <a:rPr lang="en-US" altLang="zh-TW" b="1" dirty="0">
                <a:solidFill>
                  <a:srgbClr val="FF0000"/>
                </a:solidFill>
              </a:rPr>
              <a:t>(median2,cv2,max2,min2,mean_b)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0070C0"/>
                </a:solidFill>
              </a:rPr>
              <a:t>     median2   </a:t>
            </a:r>
            <a:r>
              <a:rPr lang="zh-TW" altLang="en-US" b="1" dirty="0" smtClean="0">
                <a:solidFill>
                  <a:srgbClr val="0070C0"/>
                </a:solidFill>
              </a:rPr>
              <a:t>  </a:t>
            </a:r>
            <a:r>
              <a:rPr lang="en-US" altLang="zh-TW" b="1" dirty="0" smtClean="0">
                <a:solidFill>
                  <a:srgbClr val="0070C0"/>
                </a:solidFill>
              </a:rPr>
              <a:t>  </a:t>
            </a:r>
            <a:r>
              <a:rPr lang="en-US" altLang="zh-TW" b="1" dirty="0">
                <a:solidFill>
                  <a:srgbClr val="0070C0"/>
                </a:solidFill>
              </a:rPr>
              <a:t>cv2 </a:t>
            </a:r>
            <a:r>
              <a:rPr lang="zh-TW" altLang="en-US" b="1" dirty="0" smtClean="0">
                <a:solidFill>
                  <a:srgbClr val="0070C0"/>
                </a:solidFill>
              </a:rPr>
              <a:t>    </a:t>
            </a:r>
            <a:r>
              <a:rPr lang="en-US" altLang="zh-TW" b="1" dirty="0" smtClean="0">
                <a:solidFill>
                  <a:srgbClr val="0070C0"/>
                </a:solidFill>
              </a:rPr>
              <a:t>max2 </a:t>
            </a:r>
            <a:r>
              <a:rPr lang="en-US" altLang="zh-TW" b="1" dirty="0">
                <a:solidFill>
                  <a:srgbClr val="0070C0"/>
                </a:solidFill>
              </a:rPr>
              <a:t>min2 </a:t>
            </a:r>
            <a:r>
              <a:rPr lang="zh-TW" altLang="en-US" b="1" dirty="0" smtClean="0">
                <a:solidFill>
                  <a:srgbClr val="0070C0"/>
                </a:solidFill>
              </a:rPr>
              <a:t> </a:t>
            </a:r>
            <a:r>
              <a:rPr lang="en-US" altLang="zh-TW" b="1" dirty="0" err="1" smtClean="0">
                <a:solidFill>
                  <a:srgbClr val="0070C0"/>
                </a:solidFill>
              </a:rPr>
              <a:t>mean_b</a:t>
            </a:r>
            <a:endParaRPr lang="en-US" altLang="zh-TW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0070C0"/>
                </a:solidFill>
              </a:rPr>
              <a:t>[1,]    95.5 </a:t>
            </a:r>
            <a:r>
              <a:rPr lang="zh-TW" altLang="en-US" b="1" dirty="0" smtClean="0">
                <a:solidFill>
                  <a:srgbClr val="0070C0"/>
                </a:solidFill>
              </a:rPr>
              <a:t>     </a:t>
            </a:r>
            <a:r>
              <a:rPr lang="en-US" altLang="zh-TW" b="1" dirty="0" smtClean="0">
                <a:solidFill>
                  <a:srgbClr val="0070C0"/>
                </a:solidFill>
              </a:rPr>
              <a:t>3.70213  </a:t>
            </a:r>
            <a:r>
              <a:rPr lang="zh-TW" altLang="en-US" b="1" dirty="0" smtClean="0">
                <a:solidFill>
                  <a:srgbClr val="0070C0"/>
                </a:solidFill>
              </a:rPr>
              <a:t>  </a:t>
            </a:r>
            <a:r>
              <a:rPr lang="en-US" altLang="zh-TW" b="1" dirty="0" smtClean="0">
                <a:solidFill>
                  <a:srgbClr val="0070C0"/>
                </a:solidFill>
              </a:rPr>
              <a:t> </a:t>
            </a:r>
            <a:r>
              <a:rPr lang="en-US" altLang="zh-TW" b="1" dirty="0">
                <a:solidFill>
                  <a:srgbClr val="0070C0"/>
                </a:solidFill>
              </a:rPr>
              <a:t>98   </a:t>
            </a:r>
            <a:r>
              <a:rPr lang="zh-TW" altLang="en-US" b="1" dirty="0" smtClean="0">
                <a:solidFill>
                  <a:srgbClr val="0070C0"/>
                </a:solidFill>
              </a:rPr>
              <a:t>   </a:t>
            </a:r>
            <a:r>
              <a:rPr lang="en-US" altLang="zh-TW" b="1" dirty="0" smtClean="0">
                <a:solidFill>
                  <a:srgbClr val="0070C0"/>
                </a:solidFill>
              </a:rPr>
              <a:t>93     </a:t>
            </a:r>
            <a:r>
              <a:rPr lang="zh-TW" altLang="en-US" b="1" dirty="0" smtClean="0">
                <a:solidFill>
                  <a:srgbClr val="0070C0"/>
                </a:solidFill>
              </a:rPr>
              <a:t>  </a:t>
            </a:r>
            <a:r>
              <a:rPr lang="en-US" altLang="zh-TW" b="1" dirty="0" smtClean="0">
                <a:solidFill>
                  <a:srgbClr val="0070C0"/>
                </a:solidFill>
              </a:rPr>
              <a:t>NA</a:t>
            </a:r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27984" y="323671"/>
            <a:ext cx="4139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/>
              <a:t># </a:t>
            </a:r>
            <a:r>
              <a:rPr lang="zh-TW" altLang="en-US" sz="2400" b="1" dirty="0"/>
              <a:t>在有遺漏值的情況下，函數後面需加上 ‘’</a:t>
            </a:r>
            <a:r>
              <a:rPr lang="en-US" altLang="zh-TW" sz="2400" b="1" dirty="0"/>
              <a:t>na.rm=T’’ </a:t>
            </a:r>
            <a:r>
              <a:rPr lang="zh-TW" altLang="en-US" sz="2400" b="1" dirty="0"/>
              <a:t>，其會去除遺漏值進行計算</a:t>
            </a:r>
          </a:p>
        </p:txBody>
      </p:sp>
    </p:spTree>
    <p:extLst>
      <p:ext uri="{BB962C8B-B14F-4D97-AF65-F5344CB8AC3E}">
        <p14:creationId xmlns:p14="http://schemas.microsoft.com/office/powerpoint/2010/main" val="14789551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accent5">
                    <a:lumMod val="75000"/>
                  </a:schemeClr>
                </a:solidFill>
              </a:rPr>
              <a:t>其他常見的函數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2800" b="1" dirty="0"/>
              <a:t>常見</a:t>
            </a:r>
            <a:r>
              <a:rPr lang="zh-TW" altLang="zh-TW" sz="2800" b="1" dirty="0" smtClean="0"/>
              <a:t>的</a:t>
            </a:r>
            <a:r>
              <a:rPr lang="zh-TW" altLang="en-US" sz="2800" b="1" dirty="0" smtClean="0"/>
              <a:t>數</a:t>
            </a:r>
            <a:r>
              <a:rPr lang="zh-TW" altLang="en-US" sz="2800" b="1" dirty="0"/>
              <a:t>學</a:t>
            </a:r>
            <a:r>
              <a:rPr lang="zh-TW" altLang="zh-TW" sz="2800" b="1" dirty="0" smtClean="0"/>
              <a:t>函數</a:t>
            </a:r>
            <a:r>
              <a:rPr lang="zh-TW" altLang="zh-TW" sz="2800" b="1" dirty="0"/>
              <a:t>應用</a:t>
            </a:r>
            <a:r>
              <a:rPr lang="zh-TW" altLang="zh-TW" sz="2800" b="1" dirty="0" smtClean="0"/>
              <a:t>：</a:t>
            </a:r>
            <a:endParaRPr lang="en-US" altLang="zh-TW" sz="2800" b="1" dirty="0" smtClean="0"/>
          </a:p>
          <a:p>
            <a:pPr marL="0" indent="0">
              <a:buNone/>
            </a:pPr>
            <a:r>
              <a:rPr lang="zh-TW" altLang="zh-TW" sz="2800" b="1" dirty="0" smtClean="0">
                <a:solidFill>
                  <a:srgbClr val="FF0000"/>
                </a:solidFill>
              </a:rPr>
              <a:t>新</a:t>
            </a:r>
            <a:r>
              <a:rPr lang="zh-TW" altLang="zh-TW" sz="2800" b="1" dirty="0">
                <a:solidFill>
                  <a:srgbClr val="FF0000"/>
                </a:solidFill>
              </a:rPr>
              <a:t>變數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=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數</a:t>
            </a:r>
            <a:r>
              <a:rPr lang="zh-TW" altLang="en-US" sz="2800" b="1" dirty="0">
                <a:solidFill>
                  <a:srgbClr val="FF0000"/>
                </a:solidFill>
              </a:rPr>
              <a:t>學</a:t>
            </a:r>
            <a:r>
              <a:rPr lang="zh-TW" altLang="zh-TW" sz="2800" b="1" dirty="0" smtClean="0">
                <a:solidFill>
                  <a:srgbClr val="FF0000"/>
                </a:solidFill>
              </a:rPr>
              <a:t>函數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(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參</a:t>
            </a:r>
            <a:r>
              <a:rPr lang="zh-TW" altLang="zh-TW" sz="2800" b="1" dirty="0" smtClean="0">
                <a:solidFill>
                  <a:srgbClr val="FF0000"/>
                </a:solidFill>
              </a:rPr>
              <a:t>數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en-US" altLang="zh-TW" sz="2800" b="1" dirty="0" smtClean="0"/>
          </a:p>
          <a:p>
            <a:pPr marL="0" indent="0">
              <a:buNone/>
            </a:pPr>
            <a:r>
              <a:rPr lang="zh-TW" altLang="en-US" sz="2800" b="1" dirty="0" smtClean="0"/>
              <a:t>範例</a:t>
            </a:r>
            <a:r>
              <a:rPr lang="zh-TW" altLang="en-US" sz="2800" b="1" dirty="0"/>
              <a:t>問題：</a:t>
            </a:r>
          </a:p>
          <a:p>
            <a:pPr marL="0" indent="0">
              <a:buNone/>
            </a:pPr>
            <a:r>
              <a:rPr lang="zh-TW" altLang="en-US" sz="2800" b="1" dirty="0" smtClean="0"/>
              <a:t>從</a:t>
            </a:r>
            <a:r>
              <a:rPr lang="zh-TW" altLang="en-US" sz="2800" b="1" dirty="0"/>
              <a:t>數學運算函數計算所需的數值。</a:t>
            </a:r>
          </a:p>
          <a:p>
            <a:pPr marL="0" indent="0">
              <a:buNone/>
            </a:pPr>
            <a:endParaRPr lang="en-US" altLang="zh-TW" sz="2800" b="1" dirty="0"/>
          </a:p>
          <a:p>
            <a:pPr marL="0" indent="0">
              <a:buNone/>
            </a:pPr>
            <a:r>
              <a:rPr lang="zh-TW" altLang="en-US" sz="2800" b="1" dirty="0"/>
              <a:t>使用方法：</a:t>
            </a:r>
          </a:p>
          <a:p>
            <a:pPr marL="0" indent="0">
              <a:buNone/>
            </a:pPr>
            <a:r>
              <a:rPr lang="zh-TW" altLang="en-US" sz="2800" b="1" dirty="0" smtClean="0"/>
              <a:t>利用</a:t>
            </a:r>
            <a:r>
              <a:rPr lang="zh-TW" altLang="en-US" sz="2800" b="1" dirty="0"/>
              <a:t>常用的</a:t>
            </a:r>
            <a:r>
              <a:rPr lang="zh-TW" altLang="en-US" sz="2800" b="1" dirty="0" smtClean="0"/>
              <a:t>數學函數</a:t>
            </a:r>
            <a:r>
              <a:rPr lang="zh-TW" altLang="en-US" sz="2800" b="1" dirty="0"/>
              <a:t>計算所需的值。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8367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70C0"/>
                </a:solidFill>
              </a:rPr>
              <a:t>軟體</a:t>
            </a:r>
            <a:r>
              <a:rPr lang="zh-TW" altLang="en-US" b="1" dirty="0">
                <a:solidFill>
                  <a:srgbClr val="0070C0"/>
                </a:solidFill>
              </a:rPr>
              <a:t>操作步驟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b="1" dirty="0" smtClean="0"/>
              <a:t>利用</a:t>
            </a:r>
            <a:r>
              <a:rPr lang="en-US" altLang="zh-TW" sz="2800" b="1" dirty="0"/>
              <a:t>R</a:t>
            </a:r>
            <a:r>
              <a:rPr lang="zh-TW" altLang="en-US" sz="2800" b="1" dirty="0"/>
              <a:t>中</a:t>
            </a:r>
            <a:r>
              <a:rPr lang="en-US" altLang="zh-TW" sz="2800" b="1" dirty="0"/>
              <a:t>read</a:t>
            </a:r>
            <a:r>
              <a:rPr lang="zh-TW" altLang="en-US" sz="2800" b="1" dirty="0"/>
              <a:t>的方法，將單元</a:t>
            </a:r>
            <a:r>
              <a:rPr lang="en-US" altLang="zh-TW" sz="2800" b="1" dirty="0"/>
              <a:t>2</a:t>
            </a:r>
            <a:r>
              <a:rPr lang="zh-TW" altLang="en-US" sz="2800" b="1" dirty="0"/>
              <a:t>所介紹之資料輸入到</a:t>
            </a:r>
            <a:r>
              <a:rPr lang="en-US" altLang="zh-TW" sz="2800" b="1" dirty="0" smtClean="0"/>
              <a:t>R</a:t>
            </a:r>
            <a:r>
              <a:rPr lang="zh-TW" altLang="en-US" sz="2800" b="1" dirty="0" smtClean="0"/>
              <a:t>中</a:t>
            </a:r>
            <a:r>
              <a:rPr lang="zh-TW" altLang="en-US" sz="2800" b="1" dirty="0"/>
              <a:t>，並命名為</a:t>
            </a:r>
            <a:r>
              <a:rPr lang="en-US" altLang="zh-TW" sz="2800" b="1" dirty="0" err="1" smtClean="0"/>
              <a:t>sleepdata</a:t>
            </a:r>
            <a:r>
              <a:rPr lang="zh-TW" altLang="en-US" sz="2800" b="1" dirty="0" smtClean="0"/>
              <a:t>。</a:t>
            </a:r>
            <a:endParaRPr lang="en-US" altLang="zh-TW" sz="2800" b="1" dirty="0" smtClean="0"/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 err="1" smtClean="0">
                <a:solidFill>
                  <a:srgbClr val="FF0000"/>
                </a:solidFill>
              </a:rPr>
              <a:t>sleepdata</a:t>
            </a:r>
            <a:r>
              <a:rPr lang="en-US" altLang="zh-TW" dirty="0" smtClean="0">
                <a:solidFill>
                  <a:srgbClr val="FF0000"/>
                </a:solidFill>
              </a:rPr>
              <a:t>&lt;-</a:t>
            </a:r>
            <a:r>
              <a:rPr lang="en-US" altLang="zh-TW" dirty="0">
                <a:solidFill>
                  <a:srgbClr val="FF0000"/>
                </a:solidFill>
              </a:rPr>
              <a:t>read.csv("c:/RData/sleepdata.csv",header=T)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</a:t>
            </a:r>
            <a:r>
              <a:rPr lang="en-US" altLang="zh-TW" dirty="0" err="1" smtClean="0">
                <a:solidFill>
                  <a:srgbClr val="FF0000"/>
                </a:solidFill>
              </a:rPr>
              <a:t>sleepdata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</a:t>
            </a:r>
            <a:r>
              <a:rPr lang="en-US" altLang="zh-TW" dirty="0" smtClean="0">
                <a:solidFill>
                  <a:srgbClr val="FF0000"/>
                </a:solidFill>
              </a:rPr>
              <a:t>attach(</a:t>
            </a:r>
            <a:r>
              <a:rPr lang="en-US" altLang="zh-TW" dirty="0" err="1" smtClean="0">
                <a:solidFill>
                  <a:srgbClr val="FF0000"/>
                </a:solidFill>
              </a:rPr>
              <a:t>sleepdata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TW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062718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5">
                    <a:lumMod val="75000"/>
                  </a:schemeClr>
                </a:solidFill>
              </a:rPr>
              <a:t>數學</a:t>
            </a:r>
            <a:r>
              <a:rPr lang="zh-TW" altLang="en-US" b="1" dirty="0">
                <a:solidFill>
                  <a:schemeClr val="accent5">
                    <a:lumMod val="75000"/>
                  </a:schemeClr>
                </a:solidFill>
              </a:rPr>
              <a:t>函數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altLang="zh-TW" b="1" dirty="0">
                <a:solidFill>
                  <a:srgbClr val="FF0000"/>
                </a:solidFill>
              </a:rPr>
              <a:t>&gt; x3&lt;-c(80.6667,95.5000</a:t>
            </a:r>
            <a:r>
              <a:rPr lang="da-DK" altLang="zh-TW" b="1" dirty="0" smtClean="0">
                <a:solidFill>
                  <a:srgbClr val="FF0000"/>
                </a:solidFill>
              </a:rPr>
              <a:t>)</a:t>
            </a:r>
            <a:r>
              <a:rPr lang="zh-TW" altLang="en-US" b="1" dirty="0">
                <a:solidFill>
                  <a:srgbClr val="FF0000"/>
                </a:solidFill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</a:rPr>
              <a:t>  </a:t>
            </a:r>
            <a:r>
              <a:rPr lang="en-US" altLang="zh-TW" b="1" dirty="0" smtClean="0"/>
              <a:t># </a:t>
            </a:r>
            <a:r>
              <a:rPr lang="zh-TW" altLang="en-US" b="1" dirty="0"/>
              <a:t>建立變數</a:t>
            </a:r>
            <a:r>
              <a:rPr lang="da-DK" altLang="zh-TW" b="1" dirty="0"/>
              <a:t>x1</a:t>
            </a:r>
          </a:p>
          <a:p>
            <a:pPr marL="0" indent="0">
              <a:buNone/>
            </a:pPr>
            <a:r>
              <a:rPr lang="da-DK" altLang="zh-TW" b="1" dirty="0">
                <a:solidFill>
                  <a:srgbClr val="FF0000"/>
                </a:solidFill>
              </a:rPr>
              <a:t>&gt; log_x3&lt;-log(x3</a:t>
            </a:r>
            <a:r>
              <a:rPr lang="da-DK" altLang="zh-TW" b="1" dirty="0" smtClean="0">
                <a:solidFill>
                  <a:srgbClr val="FF0000"/>
                </a:solidFill>
              </a:rPr>
              <a:t>)</a:t>
            </a:r>
            <a:r>
              <a:rPr lang="zh-TW" altLang="en-US" b="1" dirty="0">
                <a:solidFill>
                  <a:srgbClr val="FF0000"/>
                </a:solidFill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</a:rPr>
              <a:t>   </a:t>
            </a:r>
            <a:r>
              <a:rPr lang="en-US" altLang="zh-TW" b="1" dirty="0" smtClean="0"/>
              <a:t># </a:t>
            </a:r>
            <a:r>
              <a:rPr lang="zh-TW" altLang="en-US" b="1" dirty="0"/>
              <a:t>針對</a:t>
            </a:r>
            <a:r>
              <a:rPr lang="en-US" altLang="zh-TW" b="1" dirty="0" smtClean="0"/>
              <a:t>x3</a:t>
            </a:r>
            <a:r>
              <a:rPr lang="zh-TW" altLang="en-US" b="1" dirty="0" smtClean="0"/>
              <a:t>取</a:t>
            </a:r>
            <a:r>
              <a:rPr lang="en-US" altLang="zh-TW" b="1" dirty="0"/>
              <a:t>log</a:t>
            </a:r>
            <a:r>
              <a:rPr lang="zh-TW" altLang="en-US" b="1" dirty="0"/>
              <a:t>以</a:t>
            </a:r>
            <a:r>
              <a:rPr lang="en-US" altLang="zh-TW" b="1" dirty="0"/>
              <a:t>e</a:t>
            </a:r>
            <a:r>
              <a:rPr lang="zh-TW" altLang="en-US" b="1" dirty="0"/>
              <a:t>為底</a:t>
            </a:r>
            <a:endParaRPr lang="da-DK" altLang="zh-TW" b="1" dirty="0"/>
          </a:p>
          <a:p>
            <a:pPr marL="0" indent="0">
              <a:buNone/>
            </a:pPr>
            <a:r>
              <a:rPr lang="da-DK" altLang="zh-TW" b="1" dirty="0">
                <a:solidFill>
                  <a:srgbClr val="FF0000"/>
                </a:solidFill>
              </a:rPr>
              <a:t>&gt; log10_x3&lt;-log(x3,10</a:t>
            </a:r>
            <a:r>
              <a:rPr lang="da-DK" altLang="zh-TW" b="1" dirty="0" smtClean="0">
                <a:solidFill>
                  <a:srgbClr val="FF0000"/>
                </a:solidFill>
              </a:rPr>
              <a:t>)</a:t>
            </a:r>
            <a:r>
              <a:rPr lang="zh-TW" altLang="en-US" b="1" dirty="0">
                <a:solidFill>
                  <a:srgbClr val="FF0000"/>
                </a:solidFill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</a:rPr>
              <a:t>  </a:t>
            </a:r>
            <a:r>
              <a:rPr lang="en-US" altLang="zh-TW" b="1" dirty="0" smtClean="0"/>
              <a:t># </a:t>
            </a:r>
            <a:r>
              <a:rPr lang="zh-TW" altLang="en-US" b="1" dirty="0"/>
              <a:t>針對</a:t>
            </a:r>
            <a:r>
              <a:rPr lang="en-US" altLang="zh-TW" b="1" dirty="0" smtClean="0"/>
              <a:t>x3</a:t>
            </a:r>
            <a:r>
              <a:rPr lang="zh-TW" altLang="en-US" b="1" dirty="0" smtClean="0"/>
              <a:t>取</a:t>
            </a:r>
            <a:r>
              <a:rPr lang="en-US" altLang="zh-TW" b="1" dirty="0"/>
              <a:t>log</a:t>
            </a:r>
            <a:r>
              <a:rPr lang="zh-TW" altLang="en-US" b="1" dirty="0"/>
              <a:t>以</a:t>
            </a:r>
            <a:r>
              <a:rPr lang="en-US" altLang="zh-TW" b="1" dirty="0"/>
              <a:t>10</a:t>
            </a:r>
            <a:r>
              <a:rPr lang="zh-TW" altLang="en-US" b="1" dirty="0"/>
              <a:t>為底</a:t>
            </a:r>
            <a:endParaRPr lang="da-DK" altLang="zh-TW" b="1" dirty="0"/>
          </a:p>
          <a:p>
            <a:pPr marL="0" indent="0">
              <a:buNone/>
            </a:pPr>
            <a:r>
              <a:rPr lang="da-DK" altLang="zh-TW" b="1" dirty="0">
                <a:solidFill>
                  <a:srgbClr val="FF0000"/>
                </a:solidFill>
              </a:rPr>
              <a:t>&gt; exp_x3&lt;-exp(</a:t>
            </a:r>
            <a:r>
              <a:rPr lang="da-DK" altLang="zh-TW" b="1" dirty="0">
                <a:solidFill>
                  <a:srgbClr val="00B050"/>
                </a:solidFill>
              </a:rPr>
              <a:t>log10_x3</a:t>
            </a:r>
            <a:r>
              <a:rPr lang="da-DK" altLang="zh-TW" b="1" dirty="0" smtClean="0">
                <a:solidFill>
                  <a:srgbClr val="FF0000"/>
                </a:solidFill>
              </a:rPr>
              <a:t>)</a:t>
            </a:r>
            <a:r>
              <a:rPr lang="zh-TW" altLang="en-US" b="1" dirty="0">
                <a:solidFill>
                  <a:srgbClr val="FF0000"/>
                </a:solidFill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</a:rPr>
              <a:t>  </a:t>
            </a:r>
            <a:r>
              <a:rPr lang="en-US" altLang="zh-TW" b="1" dirty="0" smtClean="0"/>
              <a:t># </a:t>
            </a:r>
            <a:r>
              <a:rPr lang="zh-TW" altLang="en-US" b="1" dirty="0" smtClean="0"/>
              <a:t>針對</a:t>
            </a:r>
            <a:r>
              <a:rPr lang="en-US" altLang="zh-TW" b="1" dirty="0" smtClean="0">
                <a:solidFill>
                  <a:srgbClr val="00B050"/>
                </a:solidFill>
              </a:rPr>
              <a:t>log10_</a:t>
            </a:r>
            <a:r>
              <a:rPr lang="da-DK" altLang="zh-TW" b="1" dirty="0" smtClean="0">
                <a:solidFill>
                  <a:srgbClr val="00B050"/>
                </a:solidFill>
              </a:rPr>
              <a:t>x</a:t>
            </a:r>
            <a:r>
              <a:rPr lang="en-US" altLang="zh-TW" b="1" dirty="0" smtClean="0">
                <a:solidFill>
                  <a:srgbClr val="00B050"/>
                </a:solidFill>
              </a:rPr>
              <a:t>3</a:t>
            </a:r>
            <a:r>
              <a:rPr lang="zh-TW" altLang="en-US" b="1" dirty="0" smtClean="0"/>
              <a:t>取</a:t>
            </a:r>
            <a:r>
              <a:rPr lang="zh-TW" altLang="en-US" b="1" dirty="0"/>
              <a:t>指數</a:t>
            </a:r>
            <a:endParaRPr lang="da-DK" altLang="zh-TW" b="1" dirty="0"/>
          </a:p>
          <a:p>
            <a:pPr marL="0" indent="0">
              <a:buNone/>
            </a:pPr>
            <a:r>
              <a:rPr lang="da-DK" altLang="zh-TW" b="1" dirty="0">
                <a:solidFill>
                  <a:srgbClr val="FF0000"/>
                </a:solidFill>
              </a:rPr>
              <a:t>&gt; cbind(x3,log_x3,log10_x3,exp_x3)</a:t>
            </a:r>
          </a:p>
          <a:p>
            <a:pPr marL="0" indent="0">
              <a:buNone/>
            </a:pPr>
            <a:r>
              <a:rPr lang="da-DK" altLang="zh-TW" b="1" dirty="0">
                <a:solidFill>
                  <a:srgbClr val="0070C0"/>
                </a:solidFill>
              </a:rPr>
              <a:t>          </a:t>
            </a:r>
            <a:r>
              <a:rPr lang="zh-TW" altLang="en-US" b="1" dirty="0" smtClean="0">
                <a:solidFill>
                  <a:srgbClr val="0070C0"/>
                </a:solidFill>
              </a:rPr>
              <a:t> </a:t>
            </a:r>
            <a:r>
              <a:rPr lang="da-DK" altLang="zh-TW" b="1" dirty="0" smtClean="0">
                <a:solidFill>
                  <a:srgbClr val="0070C0"/>
                </a:solidFill>
              </a:rPr>
              <a:t>x3</a:t>
            </a:r>
            <a:r>
              <a:rPr lang="zh-TW" altLang="en-US" b="1" dirty="0" smtClean="0">
                <a:solidFill>
                  <a:srgbClr val="0070C0"/>
                </a:solidFill>
              </a:rPr>
              <a:t>     </a:t>
            </a:r>
            <a:r>
              <a:rPr lang="da-DK" altLang="zh-TW" b="1" dirty="0" smtClean="0">
                <a:solidFill>
                  <a:srgbClr val="0070C0"/>
                </a:solidFill>
              </a:rPr>
              <a:t>   </a:t>
            </a:r>
            <a:r>
              <a:rPr lang="zh-TW" altLang="en-US" b="1" dirty="0" smtClean="0">
                <a:solidFill>
                  <a:srgbClr val="0070C0"/>
                </a:solidFill>
              </a:rPr>
              <a:t> </a:t>
            </a:r>
            <a:r>
              <a:rPr lang="da-DK" altLang="zh-TW" b="1" dirty="0" smtClean="0">
                <a:solidFill>
                  <a:srgbClr val="0070C0"/>
                </a:solidFill>
              </a:rPr>
              <a:t>log_x3 </a:t>
            </a:r>
            <a:r>
              <a:rPr lang="zh-TW" altLang="en-US" b="1" dirty="0" smtClean="0">
                <a:solidFill>
                  <a:srgbClr val="0070C0"/>
                </a:solidFill>
              </a:rPr>
              <a:t>  </a:t>
            </a:r>
            <a:r>
              <a:rPr lang="da-DK" altLang="zh-TW" b="1" dirty="0" smtClean="0">
                <a:solidFill>
                  <a:srgbClr val="0070C0"/>
                </a:solidFill>
              </a:rPr>
              <a:t>log10_x3   </a:t>
            </a:r>
            <a:r>
              <a:rPr lang="da-DK" altLang="zh-TW" b="1" dirty="0">
                <a:solidFill>
                  <a:srgbClr val="0070C0"/>
                </a:solidFill>
              </a:rPr>
              <a:t>exp_x3</a:t>
            </a:r>
          </a:p>
          <a:p>
            <a:pPr marL="0" indent="0">
              <a:buNone/>
            </a:pPr>
            <a:r>
              <a:rPr lang="da-DK" altLang="zh-TW" b="1" dirty="0">
                <a:solidFill>
                  <a:srgbClr val="0070C0"/>
                </a:solidFill>
              </a:rPr>
              <a:t>[1,] </a:t>
            </a:r>
            <a:r>
              <a:rPr lang="da-DK" altLang="zh-TW" b="1" dirty="0" smtClean="0">
                <a:solidFill>
                  <a:srgbClr val="0070C0"/>
                </a:solidFill>
              </a:rPr>
              <a:t>80.6667</a:t>
            </a:r>
            <a:r>
              <a:rPr lang="zh-TW" altLang="en-US" b="1" dirty="0" smtClean="0">
                <a:solidFill>
                  <a:srgbClr val="0070C0"/>
                </a:solidFill>
              </a:rPr>
              <a:t> </a:t>
            </a:r>
            <a:r>
              <a:rPr lang="da-DK" altLang="zh-TW" b="1" dirty="0" smtClean="0">
                <a:solidFill>
                  <a:srgbClr val="0070C0"/>
                </a:solidFill>
              </a:rPr>
              <a:t> </a:t>
            </a:r>
            <a:r>
              <a:rPr lang="da-DK" altLang="zh-TW" b="1" dirty="0">
                <a:solidFill>
                  <a:srgbClr val="0070C0"/>
                </a:solidFill>
              </a:rPr>
              <a:t>4.390326 </a:t>
            </a:r>
            <a:r>
              <a:rPr lang="zh-TW" altLang="en-US" b="1" dirty="0" smtClean="0">
                <a:solidFill>
                  <a:srgbClr val="0070C0"/>
                </a:solidFill>
              </a:rPr>
              <a:t> </a:t>
            </a:r>
            <a:r>
              <a:rPr lang="da-DK" altLang="zh-TW" b="1" dirty="0" smtClean="0">
                <a:solidFill>
                  <a:srgbClr val="0070C0"/>
                </a:solidFill>
              </a:rPr>
              <a:t>1.906694 </a:t>
            </a:r>
            <a:r>
              <a:rPr lang="zh-TW" altLang="en-US" b="1" dirty="0" smtClean="0">
                <a:solidFill>
                  <a:srgbClr val="0070C0"/>
                </a:solidFill>
              </a:rPr>
              <a:t> </a:t>
            </a:r>
            <a:r>
              <a:rPr lang="da-DK" altLang="zh-TW" b="1" dirty="0" smtClean="0">
                <a:solidFill>
                  <a:srgbClr val="0070C0"/>
                </a:solidFill>
              </a:rPr>
              <a:t>6.730802</a:t>
            </a:r>
            <a:endParaRPr lang="da-DK" altLang="zh-TW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da-DK" altLang="zh-TW" b="1" dirty="0">
                <a:solidFill>
                  <a:srgbClr val="0070C0"/>
                </a:solidFill>
              </a:rPr>
              <a:t>[2,] 95.5000 </a:t>
            </a:r>
            <a:r>
              <a:rPr lang="zh-TW" altLang="en-US" b="1" dirty="0" smtClean="0">
                <a:solidFill>
                  <a:srgbClr val="0070C0"/>
                </a:solidFill>
              </a:rPr>
              <a:t> </a:t>
            </a:r>
            <a:r>
              <a:rPr lang="da-DK" altLang="zh-TW" b="1" dirty="0" smtClean="0">
                <a:solidFill>
                  <a:srgbClr val="0070C0"/>
                </a:solidFill>
              </a:rPr>
              <a:t>4.559126 </a:t>
            </a:r>
            <a:r>
              <a:rPr lang="zh-TW" altLang="en-US" b="1" dirty="0" smtClean="0">
                <a:solidFill>
                  <a:srgbClr val="0070C0"/>
                </a:solidFill>
              </a:rPr>
              <a:t> </a:t>
            </a:r>
            <a:r>
              <a:rPr lang="da-DK" altLang="zh-TW" b="1" dirty="0" smtClean="0">
                <a:solidFill>
                  <a:srgbClr val="0070C0"/>
                </a:solidFill>
              </a:rPr>
              <a:t>1.980003 </a:t>
            </a:r>
            <a:r>
              <a:rPr lang="zh-TW" altLang="en-US" b="1" dirty="0" smtClean="0">
                <a:solidFill>
                  <a:srgbClr val="0070C0"/>
                </a:solidFill>
              </a:rPr>
              <a:t> </a:t>
            </a:r>
            <a:r>
              <a:rPr lang="da-DK" altLang="zh-TW" b="1" dirty="0" smtClean="0">
                <a:solidFill>
                  <a:srgbClr val="0070C0"/>
                </a:solidFill>
              </a:rPr>
              <a:t>7.242767</a:t>
            </a:r>
            <a:endParaRPr lang="en-US" altLang="zh-TW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6757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5">
                    <a:lumMod val="75000"/>
                  </a:schemeClr>
                </a:solidFill>
              </a:rPr>
              <a:t>數學</a:t>
            </a:r>
            <a:r>
              <a:rPr lang="zh-TW" altLang="en-US" b="1" dirty="0">
                <a:solidFill>
                  <a:schemeClr val="accent5">
                    <a:lumMod val="75000"/>
                  </a:schemeClr>
                </a:solidFill>
              </a:rPr>
              <a:t>函數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altLang="zh-TW" b="1" dirty="0">
                <a:solidFill>
                  <a:srgbClr val="FF0000"/>
                </a:solidFill>
              </a:rPr>
              <a:t>&gt; x3&lt;-c(80.6667,95.5000)</a:t>
            </a:r>
          </a:p>
          <a:p>
            <a:pPr marL="0" indent="0">
              <a:buNone/>
            </a:pPr>
            <a:r>
              <a:rPr lang="pt-BR" altLang="zh-TW" b="1" dirty="0">
                <a:solidFill>
                  <a:srgbClr val="FF0000"/>
                </a:solidFill>
              </a:rPr>
              <a:t>&gt; f_x3&lt;-floor(x3</a:t>
            </a:r>
            <a:r>
              <a:rPr lang="pt-BR" altLang="zh-TW" b="1" dirty="0" smtClean="0">
                <a:solidFill>
                  <a:srgbClr val="FF0000"/>
                </a:solidFill>
              </a:rPr>
              <a:t>)</a:t>
            </a:r>
            <a:r>
              <a:rPr lang="zh-TW" altLang="en-US" b="1" dirty="0">
                <a:solidFill>
                  <a:srgbClr val="FF0000"/>
                </a:solidFill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</a:rPr>
              <a:t>     </a:t>
            </a:r>
            <a:r>
              <a:rPr lang="en-US" altLang="zh-TW" b="1" dirty="0" smtClean="0"/>
              <a:t># </a:t>
            </a:r>
            <a:r>
              <a:rPr lang="zh-TW" altLang="en-US" b="1" dirty="0"/>
              <a:t>針對</a:t>
            </a:r>
            <a:r>
              <a:rPr lang="pt-BR" altLang="zh-TW" b="1" dirty="0" smtClean="0"/>
              <a:t>x3</a:t>
            </a:r>
            <a:r>
              <a:rPr lang="zh-TW" altLang="en-US" b="1" dirty="0" smtClean="0"/>
              <a:t>取</a:t>
            </a:r>
            <a:r>
              <a:rPr lang="zh-TW" altLang="en-US" b="1" dirty="0"/>
              <a:t>整數</a:t>
            </a:r>
            <a:endParaRPr lang="pt-BR" altLang="zh-TW" b="1" dirty="0"/>
          </a:p>
          <a:p>
            <a:pPr marL="0" indent="0">
              <a:buNone/>
            </a:pPr>
            <a:r>
              <a:rPr lang="pt-BR" altLang="zh-TW" b="1" dirty="0">
                <a:solidFill>
                  <a:srgbClr val="FF0000"/>
                </a:solidFill>
              </a:rPr>
              <a:t>&gt; r_x3&lt;-round(x3,0</a:t>
            </a:r>
            <a:r>
              <a:rPr lang="pt-BR" altLang="zh-TW" b="1" dirty="0" smtClean="0">
                <a:solidFill>
                  <a:srgbClr val="FF0000"/>
                </a:solidFill>
              </a:rPr>
              <a:t>)</a:t>
            </a:r>
            <a:r>
              <a:rPr lang="zh-TW" altLang="en-US" b="1" dirty="0">
                <a:solidFill>
                  <a:srgbClr val="FF0000"/>
                </a:solidFill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</a:rPr>
              <a:t>    </a:t>
            </a:r>
            <a:r>
              <a:rPr lang="en-US" altLang="zh-TW" b="1" dirty="0" smtClean="0"/>
              <a:t># </a:t>
            </a:r>
            <a:r>
              <a:rPr lang="zh-TW" altLang="en-US" b="1" dirty="0"/>
              <a:t>針對</a:t>
            </a:r>
            <a:r>
              <a:rPr lang="en-US" altLang="zh-TW" b="1" dirty="0" smtClean="0"/>
              <a:t>x3</a:t>
            </a:r>
            <a:r>
              <a:rPr lang="zh-TW" altLang="en-US" b="1" dirty="0" smtClean="0"/>
              <a:t>四捨五入</a:t>
            </a:r>
            <a:r>
              <a:rPr lang="zh-TW" altLang="en-US" b="1" dirty="0"/>
              <a:t>到整數位</a:t>
            </a:r>
            <a:endParaRPr lang="pt-BR" altLang="zh-TW" b="1" dirty="0"/>
          </a:p>
          <a:p>
            <a:pPr marL="0" indent="0">
              <a:buNone/>
            </a:pPr>
            <a:r>
              <a:rPr lang="pt-BR" altLang="zh-TW" b="1" dirty="0">
                <a:solidFill>
                  <a:srgbClr val="FF0000"/>
                </a:solidFill>
              </a:rPr>
              <a:t>&gt; r1_x3&lt;-round(x3,1</a:t>
            </a:r>
            <a:r>
              <a:rPr lang="pt-BR" altLang="zh-TW" b="1" dirty="0" smtClean="0">
                <a:solidFill>
                  <a:srgbClr val="FF0000"/>
                </a:solidFill>
              </a:rPr>
              <a:t>)     </a:t>
            </a:r>
            <a:r>
              <a:rPr lang="en-US" altLang="zh-TW" b="1" dirty="0" smtClean="0"/>
              <a:t># </a:t>
            </a:r>
            <a:r>
              <a:rPr lang="zh-TW" altLang="en-US" b="1" dirty="0" smtClean="0"/>
              <a:t>針對</a:t>
            </a:r>
            <a:r>
              <a:rPr lang="en-US" altLang="zh-TW" b="1" dirty="0" smtClean="0"/>
              <a:t>x3</a:t>
            </a:r>
            <a:r>
              <a:rPr lang="zh-TW" altLang="en-US" b="1" dirty="0" smtClean="0"/>
              <a:t>四捨五入到小數第一位</a:t>
            </a:r>
            <a:endParaRPr lang="pt-BR" altLang="zh-TW" b="1" dirty="0" smtClean="0"/>
          </a:p>
          <a:p>
            <a:pPr marL="0" indent="0">
              <a:buNone/>
            </a:pPr>
            <a:r>
              <a:rPr lang="pt-BR" altLang="zh-TW" b="1" dirty="0" smtClean="0">
                <a:solidFill>
                  <a:srgbClr val="FF0000"/>
                </a:solidFill>
              </a:rPr>
              <a:t>&gt; sqrt_x3&lt;-sqrt(x3)</a:t>
            </a:r>
            <a:r>
              <a:rPr lang="zh-TW" altLang="en-US" b="1" dirty="0">
                <a:solidFill>
                  <a:srgbClr val="FF0000"/>
                </a:solidFill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</a:rPr>
              <a:t>      </a:t>
            </a:r>
            <a:r>
              <a:rPr lang="en-US" altLang="zh-TW" b="1" dirty="0" smtClean="0"/>
              <a:t># </a:t>
            </a:r>
            <a:r>
              <a:rPr lang="zh-TW" altLang="en-US" b="1" dirty="0"/>
              <a:t>針對</a:t>
            </a:r>
            <a:r>
              <a:rPr lang="pt-BR" altLang="zh-TW" b="1" dirty="0" smtClean="0"/>
              <a:t>x3</a:t>
            </a:r>
            <a:r>
              <a:rPr lang="zh-TW" altLang="en-US" b="1" dirty="0" smtClean="0"/>
              <a:t>開</a:t>
            </a:r>
            <a:r>
              <a:rPr lang="zh-TW" altLang="en-US" b="1" dirty="0"/>
              <a:t>根號</a:t>
            </a:r>
            <a:endParaRPr lang="pt-BR" altLang="zh-TW" b="1" dirty="0" smtClean="0"/>
          </a:p>
          <a:p>
            <a:pPr marL="0" indent="0">
              <a:buNone/>
            </a:pPr>
            <a:r>
              <a:rPr lang="pt-BR" altLang="zh-TW" b="1" dirty="0" smtClean="0">
                <a:solidFill>
                  <a:srgbClr val="FF0000"/>
                </a:solidFill>
              </a:rPr>
              <a:t>&gt; </a:t>
            </a:r>
            <a:r>
              <a:rPr lang="pt-BR" altLang="zh-TW" b="1" dirty="0">
                <a:solidFill>
                  <a:srgbClr val="FF0000"/>
                </a:solidFill>
              </a:rPr>
              <a:t>cbind(x3, f_x3,r_x3,r1_x3,sqrt_x3)</a:t>
            </a:r>
          </a:p>
          <a:p>
            <a:pPr marL="0" indent="0">
              <a:buNone/>
            </a:pPr>
            <a:r>
              <a:rPr lang="pt-BR" altLang="zh-TW" b="1" dirty="0">
                <a:solidFill>
                  <a:srgbClr val="0070C0"/>
                </a:solidFill>
              </a:rPr>
              <a:t>          </a:t>
            </a:r>
            <a:r>
              <a:rPr lang="zh-TW" altLang="en-US" b="1" dirty="0" smtClean="0">
                <a:solidFill>
                  <a:srgbClr val="0070C0"/>
                </a:solidFill>
              </a:rPr>
              <a:t> </a:t>
            </a:r>
            <a:r>
              <a:rPr lang="pt-BR" altLang="zh-TW" b="1" dirty="0" smtClean="0">
                <a:solidFill>
                  <a:srgbClr val="0070C0"/>
                </a:solidFill>
              </a:rPr>
              <a:t>x3 </a:t>
            </a:r>
            <a:r>
              <a:rPr lang="zh-TW" altLang="en-US" b="1" dirty="0" smtClean="0">
                <a:solidFill>
                  <a:srgbClr val="0070C0"/>
                </a:solidFill>
              </a:rPr>
              <a:t>     </a:t>
            </a:r>
            <a:r>
              <a:rPr lang="pt-BR" altLang="zh-TW" b="1" dirty="0" smtClean="0">
                <a:solidFill>
                  <a:srgbClr val="0070C0"/>
                </a:solidFill>
              </a:rPr>
              <a:t>f_x3 </a:t>
            </a:r>
            <a:r>
              <a:rPr lang="zh-TW" altLang="en-US" b="1" dirty="0" smtClean="0">
                <a:solidFill>
                  <a:srgbClr val="0070C0"/>
                </a:solidFill>
              </a:rPr>
              <a:t> </a:t>
            </a:r>
            <a:r>
              <a:rPr lang="pt-BR" altLang="zh-TW" b="1" dirty="0" smtClean="0">
                <a:solidFill>
                  <a:srgbClr val="0070C0"/>
                </a:solidFill>
              </a:rPr>
              <a:t>r_x3</a:t>
            </a:r>
            <a:r>
              <a:rPr lang="zh-TW" altLang="en-US" b="1" dirty="0" smtClean="0">
                <a:solidFill>
                  <a:srgbClr val="0070C0"/>
                </a:solidFill>
              </a:rPr>
              <a:t> </a:t>
            </a:r>
            <a:r>
              <a:rPr lang="pt-BR" altLang="zh-TW" b="1" dirty="0" smtClean="0">
                <a:solidFill>
                  <a:srgbClr val="0070C0"/>
                </a:solidFill>
              </a:rPr>
              <a:t> </a:t>
            </a:r>
            <a:r>
              <a:rPr lang="pt-BR" altLang="zh-TW" b="1" dirty="0">
                <a:solidFill>
                  <a:srgbClr val="0070C0"/>
                </a:solidFill>
              </a:rPr>
              <a:t>r1_x3  </a:t>
            </a:r>
            <a:r>
              <a:rPr lang="zh-TW" altLang="en-US" b="1" dirty="0" smtClean="0">
                <a:solidFill>
                  <a:srgbClr val="0070C0"/>
                </a:solidFill>
              </a:rPr>
              <a:t>  </a:t>
            </a:r>
            <a:r>
              <a:rPr lang="pt-BR" altLang="zh-TW" b="1" dirty="0" smtClean="0">
                <a:solidFill>
                  <a:srgbClr val="0070C0"/>
                </a:solidFill>
              </a:rPr>
              <a:t>sqrt_x3</a:t>
            </a:r>
            <a:endParaRPr lang="pt-BR" altLang="zh-TW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t-BR" altLang="zh-TW" b="1" dirty="0">
                <a:solidFill>
                  <a:srgbClr val="0070C0"/>
                </a:solidFill>
              </a:rPr>
              <a:t>[1,] 80.6667  </a:t>
            </a:r>
            <a:r>
              <a:rPr lang="zh-TW" altLang="en-US" b="1" dirty="0" smtClean="0">
                <a:solidFill>
                  <a:srgbClr val="0070C0"/>
                </a:solidFill>
              </a:rPr>
              <a:t> </a:t>
            </a:r>
            <a:r>
              <a:rPr lang="pt-BR" altLang="zh-TW" b="1" dirty="0" smtClean="0">
                <a:solidFill>
                  <a:srgbClr val="0070C0"/>
                </a:solidFill>
              </a:rPr>
              <a:t> </a:t>
            </a:r>
            <a:r>
              <a:rPr lang="pt-BR" altLang="zh-TW" b="1" dirty="0">
                <a:solidFill>
                  <a:srgbClr val="0070C0"/>
                </a:solidFill>
              </a:rPr>
              <a:t>80  </a:t>
            </a:r>
            <a:r>
              <a:rPr lang="zh-TW" altLang="en-US" b="1" dirty="0" smtClean="0">
                <a:solidFill>
                  <a:srgbClr val="0070C0"/>
                </a:solidFill>
              </a:rPr>
              <a:t> </a:t>
            </a:r>
            <a:r>
              <a:rPr lang="pt-BR" altLang="zh-TW" b="1" dirty="0" smtClean="0">
                <a:solidFill>
                  <a:srgbClr val="0070C0"/>
                </a:solidFill>
              </a:rPr>
              <a:t> </a:t>
            </a:r>
            <a:r>
              <a:rPr lang="zh-TW" altLang="en-US" b="1" dirty="0" smtClean="0">
                <a:solidFill>
                  <a:srgbClr val="0070C0"/>
                </a:solidFill>
              </a:rPr>
              <a:t> </a:t>
            </a:r>
            <a:r>
              <a:rPr lang="pt-BR" altLang="zh-TW" b="1" dirty="0" smtClean="0">
                <a:solidFill>
                  <a:srgbClr val="0070C0"/>
                </a:solidFill>
              </a:rPr>
              <a:t>81  </a:t>
            </a:r>
            <a:r>
              <a:rPr lang="zh-TW" altLang="en-US" b="1" dirty="0" smtClean="0">
                <a:solidFill>
                  <a:srgbClr val="0070C0"/>
                </a:solidFill>
              </a:rPr>
              <a:t>  </a:t>
            </a:r>
            <a:r>
              <a:rPr lang="pt-BR" altLang="zh-TW" b="1" dirty="0" smtClean="0">
                <a:solidFill>
                  <a:srgbClr val="0070C0"/>
                </a:solidFill>
              </a:rPr>
              <a:t>80.7 </a:t>
            </a:r>
            <a:r>
              <a:rPr lang="zh-TW" altLang="en-US" b="1" dirty="0" smtClean="0">
                <a:solidFill>
                  <a:srgbClr val="0070C0"/>
                </a:solidFill>
              </a:rPr>
              <a:t>    </a:t>
            </a:r>
            <a:r>
              <a:rPr lang="pt-BR" altLang="zh-TW" b="1" dirty="0" smtClean="0">
                <a:solidFill>
                  <a:srgbClr val="0070C0"/>
                </a:solidFill>
              </a:rPr>
              <a:t>8.981464</a:t>
            </a:r>
            <a:endParaRPr lang="pt-BR" altLang="zh-TW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t-BR" altLang="zh-TW" b="1" dirty="0">
                <a:solidFill>
                  <a:srgbClr val="0070C0"/>
                </a:solidFill>
              </a:rPr>
              <a:t>[2,] 95.5000  </a:t>
            </a:r>
            <a:r>
              <a:rPr lang="zh-TW" altLang="en-US" b="1" dirty="0" smtClean="0">
                <a:solidFill>
                  <a:srgbClr val="0070C0"/>
                </a:solidFill>
              </a:rPr>
              <a:t> </a:t>
            </a:r>
            <a:r>
              <a:rPr lang="pt-BR" altLang="zh-TW" b="1" dirty="0" smtClean="0">
                <a:solidFill>
                  <a:srgbClr val="0070C0"/>
                </a:solidFill>
              </a:rPr>
              <a:t> </a:t>
            </a:r>
            <a:r>
              <a:rPr lang="pt-BR" altLang="zh-TW" b="1" dirty="0">
                <a:solidFill>
                  <a:srgbClr val="0070C0"/>
                </a:solidFill>
              </a:rPr>
              <a:t>95  </a:t>
            </a:r>
            <a:r>
              <a:rPr lang="zh-TW" altLang="en-US" b="1" dirty="0" smtClean="0">
                <a:solidFill>
                  <a:srgbClr val="0070C0"/>
                </a:solidFill>
              </a:rPr>
              <a:t> </a:t>
            </a:r>
            <a:r>
              <a:rPr lang="pt-BR" altLang="zh-TW" b="1" dirty="0" smtClean="0">
                <a:solidFill>
                  <a:srgbClr val="0070C0"/>
                </a:solidFill>
              </a:rPr>
              <a:t> </a:t>
            </a:r>
            <a:r>
              <a:rPr lang="zh-TW" altLang="en-US" b="1" dirty="0" smtClean="0">
                <a:solidFill>
                  <a:srgbClr val="0070C0"/>
                </a:solidFill>
              </a:rPr>
              <a:t> </a:t>
            </a:r>
            <a:r>
              <a:rPr lang="pt-BR" altLang="zh-TW" b="1" dirty="0" smtClean="0">
                <a:solidFill>
                  <a:srgbClr val="0070C0"/>
                </a:solidFill>
              </a:rPr>
              <a:t>96 </a:t>
            </a:r>
            <a:r>
              <a:rPr lang="zh-TW" altLang="en-US" b="1" dirty="0" smtClean="0">
                <a:solidFill>
                  <a:srgbClr val="0070C0"/>
                </a:solidFill>
              </a:rPr>
              <a:t>  </a:t>
            </a:r>
            <a:r>
              <a:rPr lang="pt-BR" altLang="zh-TW" b="1" dirty="0" smtClean="0">
                <a:solidFill>
                  <a:srgbClr val="0070C0"/>
                </a:solidFill>
              </a:rPr>
              <a:t> </a:t>
            </a:r>
            <a:r>
              <a:rPr lang="pt-BR" altLang="zh-TW" b="1" dirty="0">
                <a:solidFill>
                  <a:srgbClr val="0070C0"/>
                </a:solidFill>
              </a:rPr>
              <a:t>95.5 </a:t>
            </a:r>
            <a:r>
              <a:rPr lang="zh-TW" altLang="en-US" b="1" dirty="0" smtClean="0">
                <a:solidFill>
                  <a:srgbClr val="0070C0"/>
                </a:solidFill>
              </a:rPr>
              <a:t>    </a:t>
            </a:r>
            <a:r>
              <a:rPr lang="pt-BR" altLang="zh-TW" b="1" dirty="0" smtClean="0">
                <a:solidFill>
                  <a:srgbClr val="0070C0"/>
                </a:solidFill>
              </a:rPr>
              <a:t>9.772410</a:t>
            </a:r>
            <a:endParaRPr lang="en-US" altLang="zh-TW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3587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accent5">
                    <a:lumMod val="75000"/>
                  </a:schemeClr>
                </a:solidFill>
              </a:rPr>
              <a:t>其他常見的函數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b="1" dirty="0" smtClean="0"/>
              <a:t>日期</a:t>
            </a:r>
            <a:r>
              <a:rPr lang="zh-TW" altLang="en-US" sz="2800" b="1" dirty="0"/>
              <a:t>函數的應用</a:t>
            </a:r>
            <a:r>
              <a:rPr lang="zh-TW" altLang="zh-TW" sz="2800" b="1" dirty="0" smtClean="0"/>
              <a:t>：</a:t>
            </a:r>
            <a:endParaRPr lang="en-US" altLang="zh-TW" sz="2800" b="1" dirty="0" smtClean="0"/>
          </a:p>
          <a:p>
            <a:pPr marL="0" indent="0">
              <a:buNone/>
            </a:pPr>
            <a:endParaRPr lang="en-US" altLang="zh-TW" sz="2800" b="1" dirty="0" smtClean="0"/>
          </a:p>
          <a:p>
            <a:pPr marL="0" indent="0">
              <a:buNone/>
            </a:pPr>
            <a:r>
              <a:rPr lang="zh-TW" altLang="en-US" sz="2800" b="1" dirty="0" smtClean="0"/>
              <a:t>範例</a:t>
            </a:r>
            <a:r>
              <a:rPr lang="zh-TW" altLang="en-US" sz="2800" b="1" dirty="0"/>
              <a:t>問題：</a:t>
            </a:r>
          </a:p>
          <a:p>
            <a:pPr marL="0" indent="0">
              <a:buNone/>
            </a:pPr>
            <a:r>
              <a:rPr lang="zh-TW" altLang="en-US" sz="2800" b="1" dirty="0" smtClean="0"/>
              <a:t>從</a:t>
            </a:r>
            <a:r>
              <a:rPr lang="zh-TW" altLang="en-US" sz="2800" b="1" dirty="0"/>
              <a:t>文字格式的日期資料中，計算年齡。</a:t>
            </a:r>
          </a:p>
          <a:p>
            <a:pPr marL="0" indent="0">
              <a:buNone/>
            </a:pPr>
            <a:endParaRPr lang="en-US" altLang="zh-TW" sz="2800" b="1" dirty="0"/>
          </a:p>
          <a:p>
            <a:pPr marL="0" indent="0">
              <a:buNone/>
            </a:pPr>
            <a:r>
              <a:rPr lang="zh-TW" altLang="en-US" sz="2800" b="1" dirty="0"/>
              <a:t>使用方法：</a:t>
            </a:r>
          </a:p>
          <a:p>
            <a:pPr marL="0" indent="0">
              <a:buNone/>
            </a:pPr>
            <a:r>
              <a:rPr lang="zh-TW" altLang="en-US" sz="2800" b="1" dirty="0" smtClean="0"/>
              <a:t>利用</a:t>
            </a:r>
            <a:r>
              <a:rPr lang="zh-TW" altLang="en-US" sz="2800" b="1" dirty="0"/>
              <a:t>利用文字萃取函數的日期，獲得部分字串，將其轉換為數值後，再以日期函數計算年齡。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454232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5">
                    <a:lumMod val="75000"/>
                  </a:schemeClr>
                </a:solidFill>
              </a:rPr>
              <a:t>日期函數</a:t>
            </a:r>
            <a:endParaRPr lang="zh-TW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altLang="zh-TW" b="1" dirty="0">
                <a:solidFill>
                  <a:srgbClr val="FF0000"/>
                </a:solidFill>
              </a:rPr>
              <a:t>&gt; b_day</a:t>
            </a:r>
            <a:r>
              <a:rPr lang="da-DK" altLang="zh-TW" b="1" dirty="0" smtClean="0">
                <a:solidFill>
                  <a:srgbClr val="FF0000"/>
                </a:solidFill>
              </a:rPr>
              <a:t>&lt;-“061087”</a:t>
            </a:r>
            <a:r>
              <a:rPr lang="zh-TW" altLang="en-US" b="1" dirty="0" smtClean="0">
                <a:solidFill>
                  <a:srgbClr val="FF0000"/>
                </a:solidFill>
              </a:rPr>
              <a:t>           </a:t>
            </a:r>
            <a:r>
              <a:rPr lang="en-US" altLang="zh-TW" b="1" dirty="0" smtClean="0"/>
              <a:t># </a:t>
            </a:r>
            <a:r>
              <a:rPr lang="zh-TW" altLang="en-US" b="1" dirty="0"/>
              <a:t>建立一串文字型的數列</a:t>
            </a:r>
            <a:endParaRPr lang="da-DK" altLang="zh-TW" b="1" dirty="0"/>
          </a:p>
          <a:p>
            <a:pPr marL="0" indent="0">
              <a:buNone/>
            </a:pPr>
            <a:r>
              <a:rPr lang="da-DK" altLang="zh-TW" b="1" dirty="0">
                <a:solidFill>
                  <a:srgbClr val="FF0000"/>
                </a:solidFill>
              </a:rPr>
              <a:t>&gt; dt_char&lt;-substr(b_day,1,2)</a:t>
            </a:r>
          </a:p>
          <a:p>
            <a:pPr marL="0" indent="0">
              <a:buNone/>
            </a:pPr>
            <a:r>
              <a:rPr lang="da-DK" altLang="zh-TW" b="1" dirty="0">
                <a:solidFill>
                  <a:srgbClr val="FF0000"/>
                </a:solidFill>
              </a:rPr>
              <a:t>&gt; dt_char</a:t>
            </a:r>
          </a:p>
          <a:p>
            <a:pPr marL="0" indent="0">
              <a:buNone/>
            </a:pPr>
            <a:r>
              <a:rPr lang="da-DK" altLang="zh-TW" b="1" dirty="0">
                <a:solidFill>
                  <a:srgbClr val="0070C0"/>
                </a:solidFill>
              </a:rPr>
              <a:t>[1] "06"</a:t>
            </a:r>
          </a:p>
          <a:p>
            <a:pPr marL="0" indent="0">
              <a:buNone/>
            </a:pPr>
            <a:r>
              <a:rPr lang="da-DK" altLang="zh-TW" b="1" dirty="0">
                <a:solidFill>
                  <a:srgbClr val="FF0000"/>
                </a:solidFill>
              </a:rPr>
              <a:t>&gt; mn_char&lt;-substr(b_day,3,4)</a:t>
            </a:r>
          </a:p>
          <a:p>
            <a:pPr marL="0" indent="0">
              <a:buNone/>
            </a:pPr>
            <a:r>
              <a:rPr lang="da-DK" altLang="zh-TW" b="1" dirty="0">
                <a:solidFill>
                  <a:srgbClr val="FF0000"/>
                </a:solidFill>
              </a:rPr>
              <a:t>&gt; mn_char</a:t>
            </a:r>
          </a:p>
          <a:p>
            <a:pPr marL="0" indent="0">
              <a:buNone/>
            </a:pPr>
            <a:r>
              <a:rPr lang="da-DK" altLang="zh-TW" b="1" dirty="0">
                <a:solidFill>
                  <a:srgbClr val="0070C0"/>
                </a:solidFill>
              </a:rPr>
              <a:t>[1] "10"</a:t>
            </a:r>
          </a:p>
          <a:p>
            <a:pPr marL="0" indent="0">
              <a:buNone/>
            </a:pPr>
            <a:r>
              <a:rPr lang="da-DK" altLang="zh-TW" b="1" dirty="0">
                <a:solidFill>
                  <a:srgbClr val="FF0000"/>
                </a:solidFill>
              </a:rPr>
              <a:t>&gt; yr_char&lt;-substr(b_day,5,6)</a:t>
            </a:r>
          </a:p>
          <a:p>
            <a:pPr marL="0" indent="0">
              <a:buNone/>
            </a:pPr>
            <a:r>
              <a:rPr lang="da-DK" altLang="zh-TW" b="1" dirty="0">
                <a:solidFill>
                  <a:srgbClr val="FF0000"/>
                </a:solidFill>
              </a:rPr>
              <a:t>&gt; yr_char</a:t>
            </a:r>
          </a:p>
          <a:p>
            <a:pPr marL="0" indent="0">
              <a:buNone/>
            </a:pPr>
            <a:r>
              <a:rPr lang="da-DK" altLang="zh-TW" b="1" dirty="0">
                <a:solidFill>
                  <a:srgbClr val="0070C0"/>
                </a:solidFill>
              </a:rPr>
              <a:t>[1] "87"</a:t>
            </a:r>
          </a:p>
        </p:txBody>
      </p:sp>
      <p:sp>
        <p:nvSpPr>
          <p:cNvPr id="4" name="矩形 3"/>
          <p:cNvSpPr/>
          <p:nvPr/>
        </p:nvSpPr>
        <p:spPr>
          <a:xfrm>
            <a:off x="5364088" y="2636912"/>
            <a:ext cx="33227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/>
              <a:t># </a:t>
            </a:r>
            <a:r>
              <a:rPr lang="zh-TW" altLang="en-US" sz="2400" b="1" dirty="0"/>
              <a:t>以</a:t>
            </a:r>
            <a:r>
              <a:rPr lang="en-US" altLang="zh-TW" sz="2400" b="1" dirty="0" err="1"/>
              <a:t>substr</a:t>
            </a:r>
            <a:r>
              <a:rPr lang="zh-TW" altLang="en-US" sz="2400" b="1" dirty="0"/>
              <a:t>函數選取需要的文字，</a:t>
            </a:r>
            <a:r>
              <a:rPr lang="en-US" altLang="zh-TW" sz="2400" b="1" dirty="0" err="1"/>
              <a:t>substr</a:t>
            </a:r>
            <a:r>
              <a:rPr lang="en-US" altLang="zh-TW" sz="2400" b="1" dirty="0"/>
              <a:t>(</a:t>
            </a:r>
            <a:r>
              <a:rPr lang="zh-TW" altLang="en-US" sz="2400" b="1" dirty="0"/>
              <a:t>資料</a:t>
            </a:r>
            <a:r>
              <a:rPr lang="en-US" altLang="zh-TW" sz="2400" b="1" dirty="0"/>
              <a:t>,</a:t>
            </a:r>
            <a:r>
              <a:rPr lang="zh-TW" altLang="en-US" sz="2400" b="1" dirty="0"/>
              <a:t>開始選取的位置</a:t>
            </a:r>
            <a:r>
              <a:rPr lang="en-US" altLang="zh-TW" sz="2400" b="1" dirty="0"/>
              <a:t>,</a:t>
            </a:r>
            <a:r>
              <a:rPr lang="zh-TW" altLang="en-US" sz="2400" b="1" dirty="0"/>
              <a:t>選取結束的位置</a:t>
            </a:r>
            <a:r>
              <a:rPr lang="en-US" altLang="zh-TW" sz="2400" b="1" dirty="0"/>
              <a:t>)</a:t>
            </a:r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79338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5">
                    <a:lumMod val="75000"/>
                  </a:schemeClr>
                </a:solidFill>
              </a:rPr>
              <a:t>日期函數</a:t>
            </a:r>
            <a:endParaRPr lang="zh-TW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altLang="zh-TW" b="1" dirty="0">
                <a:solidFill>
                  <a:srgbClr val="FF0000"/>
                </a:solidFill>
              </a:rPr>
              <a:t>&gt; dt_num&lt;-as.numeric(dt_char)</a:t>
            </a:r>
          </a:p>
          <a:p>
            <a:pPr marL="0" indent="0">
              <a:buNone/>
            </a:pPr>
            <a:r>
              <a:rPr lang="da-DK" altLang="zh-TW" b="1" dirty="0">
                <a:solidFill>
                  <a:srgbClr val="FF0000"/>
                </a:solidFill>
              </a:rPr>
              <a:t>&gt; dt_num</a:t>
            </a:r>
          </a:p>
          <a:p>
            <a:pPr marL="0" indent="0">
              <a:buNone/>
            </a:pPr>
            <a:r>
              <a:rPr lang="da-DK" altLang="zh-TW" b="1" dirty="0">
                <a:solidFill>
                  <a:srgbClr val="0070C0"/>
                </a:solidFill>
              </a:rPr>
              <a:t>[1] 6</a:t>
            </a:r>
          </a:p>
          <a:p>
            <a:pPr marL="0" indent="0">
              <a:buNone/>
            </a:pPr>
            <a:r>
              <a:rPr lang="da-DK" altLang="zh-TW" b="1" dirty="0">
                <a:solidFill>
                  <a:srgbClr val="FF0000"/>
                </a:solidFill>
              </a:rPr>
              <a:t>&gt; mn_num&lt;-as.numeric(mn_char)</a:t>
            </a:r>
          </a:p>
          <a:p>
            <a:pPr marL="0" indent="0">
              <a:buNone/>
            </a:pPr>
            <a:r>
              <a:rPr lang="da-DK" altLang="zh-TW" b="1" dirty="0">
                <a:solidFill>
                  <a:srgbClr val="FF0000"/>
                </a:solidFill>
              </a:rPr>
              <a:t>&gt; mn_num</a:t>
            </a:r>
          </a:p>
          <a:p>
            <a:pPr marL="0" indent="0">
              <a:buNone/>
            </a:pPr>
            <a:r>
              <a:rPr lang="da-DK" altLang="zh-TW" b="1" dirty="0">
                <a:solidFill>
                  <a:srgbClr val="0070C0"/>
                </a:solidFill>
              </a:rPr>
              <a:t>[1] 10</a:t>
            </a:r>
          </a:p>
          <a:p>
            <a:pPr marL="0" indent="0">
              <a:buNone/>
            </a:pPr>
            <a:r>
              <a:rPr lang="da-DK" altLang="zh-TW" b="1" dirty="0">
                <a:solidFill>
                  <a:srgbClr val="FF0000"/>
                </a:solidFill>
              </a:rPr>
              <a:t>&gt; yr_num&lt;-as.numeric(yr_char)</a:t>
            </a:r>
          </a:p>
          <a:p>
            <a:pPr marL="0" indent="0">
              <a:buNone/>
            </a:pPr>
            <a:r>
              <a:rPr lang="da-DK" altLang="zh-TW" b="1" dirty="0">
                <a:solidFill>
                  <a:srgbClr val="FF0000"/>
                </a:solidFill>
              </a:rPr>
              <a:t>&gt; yr_num</a:t>
            </a:r>
          </a:p>
          <a:p>
            <a:pPr marL="0" indent="0">
              <a:buNone/>
            </a:pPr>
            <a:r>
              <a:rPr lang="da-DK" altLang="zh-TW" b="1" dirty="0">
                <a:solidFill>
                  <a:srgbClr val="0070C0"/>
                </a:solidFill>
              </a:rPr>
              <a:t>[1] 87</a:t>
            </a:r>
          </a:p>
          <a:p>
            <a:pPr marL="0" indent="0">
              <a:buNone/>
            </a:pPr>
            <a:r>
              <a:rPr lang="da-DK" altLang="zh-TW" b="1" dirty="0">
                <a:solidFill>
                  <a:srgbClr val="FF0000"/>
                </a:solidFill>
              </a:rPr>
              <a:t>&gt; b&lt;-ISOdate(yr_num+1911,mn_num,dt_num)</a:t>
            </a:r>
          </a:p>
          <a:p>
            <a:pPr marL="0" indent="0">
              <a:buNone/>
            </a:pPr>
            <a:r>
              <a:rPr lang="da-DK" altLang="zh-TW" b="1" dirty="0">
                <a:solidFill>
                  <a:srgbClr val="FF0000"/>
                </a:solidFill>
              </a:rPr>
              <a:t>&gt; b</a:t>
            </a:r>
          </a:p>
          <a:p>
            <a:pPr marL="0" indent="0">
              <a:buNone/>
            </a:pPr>
            <a:r>
              <a:rPr lang="da-DK" altLang="zh-TW" b="1" dirty="0" smtClean="0">
                <a:solidFill>
                  <a:srgbClr val="0070C0"/>
                </a:solidFill>
              </a:rPr>
              <a:t>[1] "1998-10-06 12:00:00 GMT"</a:t>
            </a:r>
            <a:endParaRPr lang="da-DK" altLang="zh-TW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da-DK" altLang="zh-TW" b="1" dirty="0">
                <a:solidFill>
                  <a:srgbClr val="FF0000"/>
                </a:solidFill>
              </a:rPr>
              <a:t>&gt; age&lt;-(Sys.time()-b)/365.25</a:t>
            </a:r>
          </a:p>
          <a:p>
            <a:pPr marL="0" indent="0">
              <a:buNone/>
            </a:pPr>
            <a:r>
              <a:rPr lang="da-DK" altLang="zh-TW" b="1" dirty="0">
                <a:solidFill>
                  <a:srgbClr val="FF0000"/>
                </a:solidFill>
              </a:rPr>
              <a:t>&gt; age</a:t>
            </a:r>
          </a:p>
          <a:p>
            <a:pPr marL="0" indent="0">
              <a:buNone/>
            </a:pPr>
            <a:r>
              <a:rPr lang="da-DK" altLang="zh-TW" b="1" dirty="0">
                <a:solidFill>
                  <a:srgbClr val="0070C0"/>
                </a:solidFill>
              </a:rPr>
              <a:t>Time difference of 17.46348 days</a:t>
            </a:r>
            <a:endParaRPr lang="en-US" altLang="zh-TW" b="1" dirty="0">
              <a:solidFill>
                <a:srgbClr val="0070C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52120" y="1524000"/>
            <a:ext cx="28803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/>
              <a:t># </a:t>
            </a:r>
            <a:r>
              <a:rPr lang="zh-TW" altLang="en-US" sz="2400" b="1" dirty="0"/>
              <a:t>將以上的文字以</a:t>
            </a:r>
            <a:r>
              <a:rPr lang="en-US" altLang="zh-TW" sz="2400" b="1" dirty="0" err="1"/>
              <a:t>as.numeric</a:t>
            </a:r>
            <a:r>
              <a:rPr lang="zh-TW" altLang="en-US" sz="2400" b="1" dirty="0"/>
              <a:t>函數變成數字</a:t>
            </a:r>
          </a:p>
        </p:txBody>
      </p:sp>
      <p:sp>
        <p:nvSpPr>
          <p:cNvPr id="5" name="矩形 4"/>
          <p:cNvSpPr/>
          <p:nvPr/>
        </p:nvSpPr>
        <p:spPr>
          <a:xfrm>
            <a:off x="6228184" y="3201859"/>
            <a:ext cx="27180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/>
              <a:t># </a:t>
            </a:r>
            <a:r>
              <a:rPr lang="zh-TW" altLang="en-US" sz="2400" b="1" dirty="0"/>
              <a:t>將所有選取好的數字轉變成日期型式，函數為</a:t>
            </a:r>
            <a:r>
              <a:rPr lang="en-US" altLang="zh-TW" sz="2400" b="1" dirty="0" err="1"/>
              <a:t>ISOdate</a:t>
            </a:r>
            <a:r>
              <a:rPr lang="en-US" altLang="zh-TW" sz="2400" b="1" dirty="0"/>
              <a:t>(</a:t>
            </a:r>
            <a:r>
              <a:rPr lang="zh-TW" altLang="en-US" sz="2400" b="1" dirty="0"/>
              <a:t>年</a:t>
            </a:r>
            <a:r>
              <a:rPr lang="en-US" altLang="zh-TW" sz="2400" b="1" dirty="0"/>
              <a:t>,</a:t>
            </a:r>
            <a:r>
              <a:rPr lang="zh-TW" altLang="en-US" sz="2400" b="1" dirty="0"/>
              <a:t>月</a:t>
            </a:r>
            <a:r>
              <a:rPr lang="en-US" altLang="zh-TW" sz="2400" b="1" dirty="0"/>
              <a:t>,</a:t>
            </a:r>
            <a:r>
              <a:rPr lang="zh-TW" altLang="en-US" sz="2400" b="1" dirty="0"/>
              <a:t>日</a:t>
            </a:r>
            <a:r>
              <a:rPr lang="en-US" altLang="zh-TW" sz="2400" b="1" dirty="0"/>
              <a:t>)</a:t>
            </a:r>
            <a:endParaRPr lang="zh-TW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4933958" y="4964236"/>
            <a:ext cx="40141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/>
              <a:t># </a:t>
            </a:r>
            <a:r>
              <a:rPr lang="en-US" altLang="zh-TW" sz="2400" b="1" dirty="0" err="1"/>
              <a:t>Sys.time</a:t>
            </a:r>
            <a:r>
              <a:rPr lang="en-US" altLang="zh-TW" sz="2400" b="1" dirty="0"/>
              <a:t>()</a:t>
            </a:r>
            <a:r>
              <a:rPr lang="zh-TW" altLang="en-US" sz="2400" b="1" dirty="0"/>
              <a:t>函數可以顯是當下的日期，令資料為</a:t>
            </a:r>
            <a:r>
              <a:rPr lang="en-US" altLang="zh-TW" sz="2400" b="1" dirty="0"/>
              <a:t>age</a:t>
            </a:r>
            <a:r>
              <a:rPr lang="zh-TW" altLang="en-US" sz="2400" b="1" dirty="0"/>
              <a:t>將選取好的日期與當下的日期相減得到年齡</a:t>
            </a:r>
          </a:p>
        </p:txBody>
      </p:sp>
    </p:spTree>
    <p:extLst>
      <p:ext uri="{BB962C8B-B14F-4D97-AF65-F5344CB8AC3E}">
        <p14:creationId xmlns:p14="http://schemas.microsoft.com/office/powerpoint/2010/main" val="10150981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/>
              <a:t>付出最多的人，也是收穫最多的人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2800" b="1" dirty="0">
                <a:solidFill>
                  <a:srgbClr val="92D050"/>
                </a:solidFill>
                <a:latin typeface="+mj-ea"/>
              </a:rPr>
              <a:t>~</a:t>
            </a:r>
            <a:r>
              <a:rPr lang="zh-TW" altLang="en-US" sz="2800" b="1" dirty="0">
                <a:solidFill>
                  <a:srgbClr val="92D050"/>
                </a:solidFill>
                <a:latin typeface="+mj-ea"/>
              </a:rPr>
              <a:t>共勉之</a:t>
            </a:r>
            <a:r>
              <a:rPr lang="en-US" altLang="zh-TW" sz="2800" b="1" dirty="0">
                <a:solidFill>
                  <a:srgbClr val="92D050"/>
                </a:solidFill>
                <a:latin typeface="+mj-ea"/>
              </a:rPr>
              <a:t>~</a:t>
            </a:r>
            <a:endParaRPr lang="zh-TW" altLang="en-US" sz="2800" b="1" dirty="0">
              <a:solidFill>
                <a:srgbClr val="92D05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52549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err="1" smtClean="0">
                <a:solidFill>
                  <a:srgbClr val="0070C0"/>
                </a:solidFill>
              </a:rPr>
              <a:t>sleepdata</a:t>
            </a:r>
            <a:r>
              <a:rPr lang="zh-TW" altLang="en-US" b="1" dirty="0" smtClean="0">
                <a:solidFill>
                  <a:srgbClr val="0070C0"/>
                </a:solidFill>
              </a:rPr>
              <a:t>資料檔</a:t>
            </a:r>
            <a:endParaRPr lang="zh-TW" alt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593968"/>
              </p:ext>
            </p:extLst>
          </p:nvPr>
        </p:nvGraphicFramePr>
        <p:xfrm>
          <a:off x="1" y="1530971"/>
          <a:ext cx="9143999" cy="5100849"/>
        </p:xfrm>
        <a:graphic>
          <a:graphicData uri="http://schemas.openxmlformats.org/drawingml/2006/table">
            <a:tbl>
              <a:tblPr/>
              <a:tblGrid>
                <a:gridCol w="297369"/>
                <a:gridCol w="373729"/>
                <a:gridCol w="373729"/>
                <a:gridCol w="373729"/>
                <a:gridCol w="561155"/>
                <a:gridCol w="324878"/>
                <a:gridCol w="371707"/>
                <a:gridCol w="446049"/>
                <a:gridCol w="371707"/>
                <a:gridCol w="520390"/>
                <a:gridCol w="520390"/>
                <a:gridCol w="685240"/>
                <a:gridCol w="701987"/>
                <a:gridCol w="644388"/>
                <a:gridCol w="644388"/>
                <a:gridCol w="644388"/>
                <a:gridCol w="644388"/>
                <a:gridCol w="644388"/>
              </a:tblGrid>
              <a:tr h="449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id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 err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v_y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 err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v_m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 err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v_d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name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sex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 err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b_y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 err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b_m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b_d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height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weight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pressuID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pressure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sleepHR1</a:t>
                      </a:r>
                      <a:endParaRPr lang="zh-TW" sz="11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sleepHR0</a:t>
                      </a:r>
                      <a:endParaRPr lang="zh-TW" sz="11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sleepTR1</a:t>
                      </a:r>
                      <a:endParaRPr lang="zh-TW" sz="11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sleepTR0</a:t>
                      </a:r>
                      <a:endParaRPr lang="zh-TW" sz="11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 err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sleepQOL</a:t>
                      </a:r>
                      <a:endParaRPr lang="zh-TW" sz="11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65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97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Java 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66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12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12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161.5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8.5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8.7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97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Alice 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58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154.5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7.3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7.4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97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June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65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174.6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70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7.5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97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Jack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64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12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164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42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7.9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8.5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97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Jacoby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49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24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150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50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6.8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6.1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97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Peter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66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12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20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162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63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6.3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Kalare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9.3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Jame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8.9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Andy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7.3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7.7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9291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70C0"/>
                </a:solidFill>
              </a:rPr>
              <a:t>利用</a:t>
            </a:r>
            <a:r>
              <a:rPr lang="zh-TW" altLang="en-US" b="1" dirty="0">
                <a:solidFill>
                  <a:srgbClr val="0070C0"/>
                </a:solidFill>
              </a:rPr>
              <a:t>公式建立新變數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/>
              <a:t>所需使用資料如下</a:t>
            </a:r>
            <a:r>
              <a:rPr lang="zh-TW" altLang="en-US" b="1" dirty="0" smtClean="0"/>
              <a:t>：</a:t>
            </a:r>
            <a:endParaRPr lang="en-US" altLang="zh-TW" b="1" dirty="0" smtClean="0"/>
          </a:p>
          <a:p>
            <a:endParaRPr lang="en-US" altLang="zh-TW" b="1" dirty="0" smtClean="0"/>
          </a:p>
          <a:p>
            <a:endParaRPr lang="en-US" altLang="zh-TW" b="1" dirty="0"/>
          </a:p>
          <a:p>
            <a:endParaRPr lang="en-US" altLang="zh-TW" b="1" dirty="0" smtClean="0"/>
          </a:p>
          <a:p>
            <a:pPr marL="0" indent="0">
              <a:buNone/>
            </a:pPr>
            <a:endParaRPr lang="en-US" altLang="zh-TW" b="1" dirty="0" smtClean="0"/>
          </a:p>
          <a:p>
            <a:r>
              <a:rPr lang="zh-TW" altLang="en-US" b="1" dirty="0"/>
              <a:t>資料排列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612921"/>
              </p:ext>
            </p:extLst>
          </p:nvPr>
        </p:nvGraphicFramePr>
        <p:xfrm>
          <a:off x="755576" y="2132856"/>
          <a:ext cx="609600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</a:rPr>
                        <a:t>變數名稱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</a:rPr>
                        <a:t>變數說明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</a:rPr>
                        <a:t>變數類型</a:t>
                      </a:r>
                      <a:endParaRPr lang="zh-TW" sz="1800" b="1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</a:rPr>
                        <a:t>變數內容</a:t>
                      </a:r>
                      <a:endParaRPr lang="zh-TW" sz="1800" b="1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</a:rPr>
                        <a:t>height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</a:rPr>
                        <a:t>身高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0" dirty="0">
                          <a:effectLst/>
                        </a:rPr>
                        <a:t>連續變數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0">
                          <a:effectLst/>
                        </a:rPr>
                        <a:t>公分</a:t>
                      </a:r>
                      <a:endParaRPr lang="zh-TW" sz="1800" b="1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>
                          <a:effectLst/>
                        </a:rPr>
                        <a:t>weight</a:t>
                      </a:r>
                      <a:endParaRPr lang="zh-TW" sz="1800" b="1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0">
                          <a:effectLst/>
                        </a:rPr>
                        <a:t>體重</a:t>
                      </a:r>
                      <a:endParaRPr lang="zh-TW" sz="1800" b="1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0" dirty="0">
                          <a:effectLst/>
                        </a:rPr>
                        <a:t>連續</a:t>
                      </a:r>
                      <a:r>
                        <a:rPr lang="zh-TW" sz="1800" b="1" kern="100" dirty="0">
                          <a:effectLst/>
                        </a:rPr>
                        <a:t>變數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0" dirty="0">
                          <a:effectLst/>
                        </a:rPr>
                        <a:t>公斤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565739"/>
              </p:ext>
            </p:extLst>
          </p:nvPr>
        </p:nvGraphicFramePr>
        <p:xfrm>
          <a:off x="755576" y="4293096"/>
          <a:ext cx="4176464" cy="18384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08112"/>
                <a:gridCol w="1008112"/>
                <a:gridCol w="1080120"/>
                <a:gridCol w="1080120"/>
              </a:tblGrid>
              <a:tr h="355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id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…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height</a:t>
                      </a:r>
                      <a:endParaRPr lang="zh-TW" sz="1800" b="1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weight</a:t>
                      </a:r>
                      <a:endParaRPr lang="zh-TW" sz="1800" b="1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1</a:t>
                      </a:r>
                      <a:endParaRPr lang="zh-TW" sz="1800" b="1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161.5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65</a:t>
                      </a:r>
                      <a:endParaRPr lang="zh-TW" sz="1800" b="1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2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154.5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55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…</a:t>
                      </a:r>
                      <a:endParaRPr lang="zh-TW" sz="1800" b="1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TW" sz="1800" b="1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…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…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50</a:t>
                      </a:r>
                      <a:endParaRPr lang="zh-TW" sz="1800" b="1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TW" sz="1800" b="1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176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65</a:t>
                      </a:r>
                      <a:endParaRPr lang="zh-TW" sz="18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37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70C0"/>
                </a:solidFill>
              </a:rPr>
              <a:t>建立</a:t>
            </a:r>
            <a:r>
              <a:rPr lang="zh-TW" altLang="en-US" b="1" dirty="0">
                <a:solidFill>
                  <a:srgbClr val="0070C0"/>
                </a:solidFill>
              </a:rPr>
              <a:t>新變數</a:t>
            </a:r>
            <a:r>
              <a:rPr lang="en-US" altLang="zh-TW" b="1" dirty="0">
                <a:solidFill>
                  <a:srgbClr val="0070C0"/>
                </a:solidFill>
              </a:rPr>
              <a:t>BMI</a:t>
            </a:r>
            <a:endParaRPr lang="zh-TW" altLang="en-US" b="1" dirty="0">
              <a:solidFill>
                <a:srgbClr val="0070C0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height1&lt;-height/100    </a:t>
            </a:r>
            <a:r>
              <a:rPr lang="en-US" altLang="zh-TW" dirty="0" smtClean="0"/>
              <a:t>#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zh-TW" altLang="zh-TW" dirty="0" smtClean="0"/>
              <a:t>將</a:t>
            </a:r>
            <a:r>
              <a:rPr lang="zh-TW" altLang="zh-TW" dirty="0"/>
              <a:t>身高</a:t>
            </a:r>
            <a:r>
              <a:rPr lang="zh-TW" altLang="zh-TW" dirty="0" smtClean="0"/>
              <a:t>單位</a:t>
            </a:r>
            <a:r>
              <a:rPr lang="en-US" altLang="zh-TW" dirty="0" smtClean="0"/>
              <a:t>cm</a:t>
            </a:r>
            <a:r>
              <a:rPr lang="zh-TW" altLang="zh-TW" dirty="0" smtClean="0"/>
              <a:t>轉換</a:t>
            </a:r>
            <a:r>
              <a:rPr lang="zh-TW" altLang="zh-TW" dirty="0"/>
              <a:t>成</a:t>
            </a:r>
            <a:r>
              <a:rPr lang="en-US" altLang="zh-TW" dirty="0"/>
              <a:t>m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height2&lt;-height1*height1  </a:t>
            </a:r>
            <a:r>
              <a:rPr lang="en-US" altLang="zh-TW" dirty="0" smtClean="0"/>
              <a:t>#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zh-TW" altLang="zh-TW" dirty="0" smtClean="0"/>
              <a:t>取</a:t>
            </a:r>
            <a:r>
              <a:rPr lang="zh-TW" altLang="zh-TW" dirty="0"/>
              <a:t>身高</a:t>
            </a:r>
            <a:r>
              <a:rPr lang="en-US" altLang="zh-TW" dirty="0"/>
              <a:t>(</a:t>
            </a:r>
            <a:r>
              <a:rPr lang="zh-TW" altLang="zh-TW" dirty="0"/>
              <a:t>公尺</a:t>
            </a:r>
            <a:r>
              <a:rPr lang="en-US" altLang="zh-TW" dirty="0"/>
              <a:t>)</a:t>
            </a:r>
            <a:r>
              <a:rPr lang="zh-TW" altLang="zh-TW" dirty="0"/>
              <a:t>的平方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</a:t>
            </a:r>
            <a:r>
              <a:rPr lang="en-US" altLang="zh-TW" dirty="0" err="1" smtClean="0">
                <a:solidFill>
                  <a:srgbClr val="FF0000"/>
                </a:solidFill>
              </a:rPr>
              <a:t>bmi</a:t>
            </a:r>
            <a:r>
              <a:rPr lang="en-US" altLang="zh-TW" dirty="0" smtClean="0">
                <a:solidFill>
                  <a:srgbClr val="FF0000"/>
                </a:solidFill>
              </a:rPr>
              <a:t>&lt;-weight/height2   </a:t>
            </a:r>
            <a:r>
              <a:rPr lang="en-US" altLang="zh-TW" dirty="0" smtClean="0"/>
              <a:t>#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zh-TW" altLang="zh-TW" dirty="0" smtClean="0"/>
              <a:t>代</a:t>
            </a:r>
            <a:r>
              <a:rPr lang="zh-TW" altLang="zh-TW" dirty="0"/>
              <a:t>入</a:t>
            </a:r>
            <a:r>
              <a:rPr lang="en-US" altLang="zh-TW" dirty="0"/>
              <a:t>BMI</a:t>
            </a:r>
            <a:r>
              <a:rPr lang="zh-TW" altLang="zh-TW" dirty="0"/>
              <a:t>公式，體重</a:t>
            </a:r>
            <a:r>
              <a:rPr lang="en-US" altLang="zh-TW" dirty="0"/>
              <a:t>/(</a:t>
            </a:r>
            <a:r>
              <a:rPr lang="zh-TW" altLang="zh-TW" dirty="0"/>
              <a:t>身高</a:t>
            </a:r>
            <a:r>
              <a:rPr lang="en-US" altLang="zh-TW" dirty="0"/>
              <a:t>)</a:t>
            </a:r>
            <a:r>
              <a:rPr lang="en-US" altLang="zh-TW" baseline="30000" dirty="0" smtClean="0"/>
              <a:t>2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a&lt;-</a:t>
            </a:r>
            <a:r>
              <a:rPr lang="en-US" altLang="zh-TW" dirty="0" err="1" smtClean="0">
                <a:solidFill>
                  <a:srgbClr val="FF0000"/>
                </a:solidFill>
              </a:rPr>
              <a:t>cbind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en-US" altLang="zh-TW" dirty="0" err="1" smtClean="0">
                <a:solidFill>
                  <a:srgbClr val="FF0000"/>
                </a:solidFill>
              </a:rPr>
              <a:t>sleepdata,bmi</a:t>
            </a:r>
            <a:r>
              <a:rPr lang="en-US" altLang="zh-TW" dirty="0" smtClean="0">
                <a:solidFill>
                  <a:srgbClr val="FF0000"/>
                </a:solidFill>
              </a:rPr>
              <a:t>)   </a:t>
            </a:r>
            <a:r>
              <a:rPr lang="en-US" altLang="zh-TW" dirty="0" smtClean="0"/>
              <a:t># </a:t>
            </a:r>
            <a:r>
              <a:rPr lang="zh-TW" altLang="en-US" dirty="0" smtClean="0"/>
              <a:t>將</a:t>
            </a:r>
            <a:r>
              <a:rPr lang="en-US" altLang="zh-TW" dirty="0" err="1"/>
              <a:t>sleepdata</a:t>
            </a:r>
            <a:r>
              <a:rPr lang="zh-TW" altLang="en-US" dirty="0"/>
              <a:t>和</a:t>
            </a:r>
            <a:r>
              <a:rPr lang="en-US" altLang="zh-TW" dirty="0" err="1"/>
              <a:t>bmi</a:t>
            </a:r>
            <a:r>
              <a:rPr lang="zh-TW" altLang="en-US" dirty="0"/>
              <a:t>結合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a</a:t>
            </a:r>
            <a:endParaRPr lang="en-US" altLang="zh-TW" dirty="0">
              <a:solidFill>
                <a:srgbClr val="FF0000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33056"/>
            <a:ext cx="914400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630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70C0"/>
                </a:solidFill>
              </a:rPr>
              <a:t>做</a:t>
            </a:r>
            <a:r>
              <a:rPr lang="en-US" altLang="zh-TW" b="1" dirty="0" smtClean="0">
                <a:solidFill>
                  <a:srgbClr val="0070C0"/>
                </a:solidFill>
              </a:rPr>
              <a:t>BMI</a:t>
            </a:r>
            <a:r>
              <a:rPr lang="zh-TW" altLang="en-US" b="1" dirty="0" smtClean="0">
                <a:solidFill>
                  <a:srgbClr val="0070C0"/>
                </a:solidFill>
              </a:rPr>
              <a:t>的敘述統計</a:t>
            </a:r>
            <a:endParaRPr lang="zh-TW" altLang="en-US" b="1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b="1" dirty="0"/>
              <a:t>為確認我們的資料無誤，利用</a:t>
            </a:r>
            <a:r>
              <a:rPr lang="en-US" altLang="zh-TW" sz="2800" b="1" dirty="0"/>
              <a:t>R</a:t>
            </a:r>
            <a:r>
              <a:rPr lang="zh-TW" altLang="en-US" sz="2800" b="1" dirty="0"/>
              <a:t>中</a:t>
            </a:r>
            <a:r>
              <a:rPr lang="en-US" altLang="zh-TW" sz="2800" b="1" dirty="0" err="1"/>
              <a:t>summary&amp;sd</a:t>
            </a:r>
            <a:r>
              <a:rPr lang="zh-TW" altLang="en-US" sz="2800" b="1" dirty="0"/>
              <a:t>的語法，做連續變項之簡單描述性統計分析，檢查</a:t>
            </a:r>
            <a:r>
              <a:rPr lang="en-US" altLang="zh-TW" sz="2800" b="1" dirty="0"/>
              <a:t>BMI</a:t>
            </a:r>
            <a:r>
              <a:rPr lang="zh-TW" altLang="en-US" sz="2800" b="1" dirty="0"/>
              <a:t>值是否在合理的範圍之內</a:t>
            </a:r>
            <a:r>
              <a:rPr lang="zh-TW" altLang="en-US" sz="2800" b="1" dirty="0" smtClean="0"/>
              <a:t>。觀察</a:t>
            </a:r>
            <a:r>
              <a:rPr lang="en-US" altLang="zh-TW" sz="2800" b="1" dirty="0" err="1"/>
              <a:t>bmi</a:t>
            </a:r>
            <a:r>
              <a:rPr lang="zh-TW" altLang="en-US" sz="2800" b="1" dirty="0"/>
              <a:t>的最小值、第一四分位數、中位數、第三四分位數、</a:t>
            </a:r>
            <a:r>
              <a:rPr lang="zh-TW" altLang="en-US" sz="2800" b="1" dirty="0" smtClean="0"/>
              <a:t>最大值</a:t>
            </a:r>
            <a:endParaRPr lang="en-US" altLang="zh-TW" sz="2800" b="1" dirty="0" smtClean="0"/>
          </a:p>
          <a:p>
            <a:pPr marL="0" indent="0">
              <a:buNone/>
            </a:pPr>
            <a:r>
              <a:rPr lang="en-US" altLang="zh-TW" sz="2800" dirty="0" smtClean="0">
                <a:solidFill>
                  <a:srgbClr val="FF0000"/>
                </a:solidFill>
              </a:rPr>
              <a:t>&gt;</a:t>
            </a:r>
            <a:r>
              <a:rPr lang="zh-TW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</a:rPr>
              <a:t>summary(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bmi</a:t>
            </a:r>
            <a:r>
              <a:rPr lang="en-US" altLang="zh-TW" sz="2800" dirty="0" smtClean="0">
                <a:solidFill>
                  <a:srgbClr val="FF0000"/>
                </a:solidFill>
              </a:rPr>
              <a:t>)</a:t>
            </a:r>
            <a:r>
              <a:rPr lang="en-US" altLang="zh-TW" sz="2800" dirty="0"/>
              <a:t> </a:t>
            </a:r>
            <a:r>
              <a:rPr lang="zh-TW" altLang="en-US" sz="2800" dirty="0" smtClean="0"/>
              <a:t>  </a:t>
            </a:r>
            <a:r>
              <a:rPr lang="en-US" altLang="zh-TW" sz="2800" dirty="0" smtClean="0"/>
              <a:t># 5</a:t>
            </a:r>
            <a:r>
              <a:rPr lang="zh-TW" altLang="en-US" sz="2800" dirty="0" smtClean="0"/>
              <a:t>個數字的摘要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>
                <a:solidFill>
                  <a:srgbClr val="0070C0"/>
                </a:solidFill>
              </a:rPr>
              <a:t> </a:t>
            </a:r>
            <a:r>
              <a:rPr lang="zh-TW" altLang="en-US" sz="2800" dirty="0" smtClean="0">
                <a:solidFill>
                  <a:srgbClr val="0070C0"/>
                </a:solidFill>
              </a:rPr>
              <a:t>  </a:t>
            </a:r>
            <a:r>
              <a:rPr lang="en-US" altLang="zh-TW" sz="2800" dirty="0" smtClean="0">
                <a:solidFill>
                  <a:srgbClr val="0070C0"/>
                </a:solidFill>
              </a:rPr>
              <a:t>Min</a:t>
            </a:r>
            <a:r>
              <a:rPr lang="en-US" altLang="zh-TW" sz="2800" dirty="0">
                <a:solidFill>
                  <a:srgbClr val="0070C0"/>
                </a:solidFill>
              </a:rPr>
              <a:t>. </a:t>
            </a:r>
            <a:r>
              <a:rPr lang="zh-TW" altLang="en-US" sz="2800" dirty="0" smtClean="0">
                <a:solidFill>
                  <a:srgbClr val="0070C0"/>
                </a:solidFill>
              </a:rPr>
              <a:t>  </a:t>
            </a:r>
            <a:r>
              <a:rPr lang="en-US" altLang="zh-TW" sz="2800" dirty="0" smtClean="0">
                <a:solidFill>
                  <a:srgbClr val="0070C0"/>
                </a:solidFill>
              </a:rPr>
              <a:t>1st </a:t>
            </a:r>
            <a:r>
              <a:rPr lang="en-US" altLang="zh-TW" sz="2800" dirty="0">
                <a:solidFill>
                  <a:srgbClr val="0070C0"/>
                </a:solidFill>
              </a:rPr>
              <a:t>Qu.  Median </a:t>
            </a:r>
            <a:r>
              <a:rPr lang="zh-TW" altLang="en-US" sz="2800" dirty="0" smtClean="0">
                <a:solidFill>
                  <a:srgbClr val="0070C0"/>
                </a:solidFill>
              </a:rPr>
              <a:t> </a:t>
            </a:r>
            <a:r>
              <a:rPr lang="en-US" altLang="zh-TW" sz="2800" dirty="0" smtClean="0">
                <a:solidFill>
                  <a:srgbClr val="0070C0"/>
                </a:solidFill>
              </a:rPr>
              <a:t>Mean </a:t>
            </a:r>
            <a:r>
              <a:rPr lang="zh-TW" altLang="en-US" sz="2800" dirty="0" smtClean="0">
                <a:solidFill>
                  <a:srgbClr val="0070C0"/>
                </a:solidFill>
              </a:rPr>
              <a:t> </a:t>
            </a:r>
            <a:r>
              <a:rPr lang="en-US" altLang="zh-TW" sz="2800" dirty="0" smtClean="0">
                <a:solidFill>
                  <a:srgbClr val="0070C0"/>
                </a:solidFill>
              </a:rPr>
              <a:t>3rd </a:t>
            </a:r>
            <a:r>
              <a:rPr lang="en-US" altLang="zh-TW" sz="2800" dirty="0">
                <a:solidFill>
                  <a:srgbClr val="0070C0"/>
                </a:solidFill>
              </a:rPr>
              <a:t>Qu.    Max. 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  16.77   24.73   </a:t>
            </a:r>
            <a:r>
              <a:rPr lang="zh-TW" altLang="en-US" sz="2800" dirty="0" smtClean="0">
                <a:solidFill>
                  <a:srgbClr val="0070C0"/>
                </a:solidFill>
              </a:rPr>
              <a:t>  </a:t>
            </a:r>
            <a:r>
              <a:rPr lang="en-US" altLang="zh-TW" sz="2800" dirty="0" smtClean="0">
                <a:solidFill>
                  <a:srgbClr val="0070C0"/>
                </a:solidFill>
              </a:rPr>
              <a:t>26.82   </a:t>
            </a:r>
            <a:r>
              <a:rPr lang="en-US" altLang="zh-TW" sz="2800" dirty="0">
                <a:solidFill>
                  <a:srgbClr val="0070C0"/>
                </a:solidFill>
              </a:rPr>
              <a:t>27.22   29.79   </a:t>
            </a:r>
            <a:r>
              <a:rPr lang="zh-TW" altLang="en-US" sz="2800" dirty="0" smtClean="0">
                <a:solidFill>
                  <a:srgbClr val="0070C0"/>
                </a:solidFill>
              </a:rPr>
              <a:t>  </a:t>
            </a:r>
            <a:r>
              <a:rPr lang="en-US" altLang="zh-TW" sz="2800" dirty="0" smtClean="0">
                <a:solidFill>
                  <a:srgbClr val="0070C0"/>
                </a:solidFill>
              </a:rPr>
              <a:t>34.90 </a:t>
            </a:r>
            <a:endParaRPr lang="en-US" altLang="zh-TW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sz="2800" dirty="0">
                <a:solidFill>
                  <a:srgbClr val="FF0000"/>
                </a:solidFill>
              </a:rPr>
              <a:t>&gt; </a:t>
            </a:r>
            <a:r>
              <a:rPr lang="en-US" altLang="zh-TW" sz="2800" dirty="0" err="1">
                <a:solidFill>
                  <a:srgbClr val="FF0000"/>
                </a:solidFill>
              </a:rPr>
              <a:t>sd</a:t>
            </a:r>
            <a:r>
              <a:rPr lang="en-US" altLang="zh-TW" sz="2800" dirty="0">
                <a:solidFill>
                  <a:srgbClr val="FF0000"/>
                </a:solidFill>
              </a:rPr>
              <a:t>(</a:t>
            </a:r>
            <a:r>
              <a:rPr lang="en-US" altLang="zh-TW" sz="2800" dirty="0" err="1">
                <a:solidFill>
                  <a:srgbClr val="FF0000"/>
                </a:solidFill>
              </a:rPr>
              <a:t>bmi</a:t>
            </a:r>
            <a:r>
              <a:rPr lang="en-US" altLang="zh-TW" sz="2800" dirty="0" smtClean="0">
                <a:solidFill>
                  <a:srgbClr val="FF0000"/>
                </a:solidFill>
              </a:rPr>
              <a:t>)</a:t>
            </a:r>
            <a:r>
              <a:rPr lang="zh-TW" altLang="en-US" sz="2800" dirty="0" smtClean="0">
                <a:solidFill>
                  <a:srgbClr val="FF0000"/>
                </a:solidFill>
              </a:rPr>
              <a:t>    </a:t>
            </a:r>
            <a:r>
              <a:rPr lang="en-US" altLang="zh-TW" sz="2800" dirty="0" smtClean="0"/>
              <a:t># </a:t>
            </a:r>
            <a:r>
              <a:rPr lang="zh-TW" altLang="zh-TW" sz="2800" dirty="0"/>
              <a:t>標準差</a:t>
            </a:r>
            <a:endParaRPr lang="en-US" altLang="zh-TW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[1] 4.089639</a:t>
            </a:r>
            <a:endParaRPr lang="zh-TW" alt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035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70C0"/>
                </a:solidFill>
              </a:rPr>
              <a:t>利用</a:t>
            </a:r>
            <a:r>
              <a:rPr lang="zh-TW" altLang="en-US" b="1" dirty="0">
                <a:solidFill>
                  <a:srgbClr val="0070C0"/>
                </a:solidFill>
              </a:rPr>
              <a:t>條件式建立新的分組變數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b="1" dirty="0" err="1"/>
              <a:t>BMI_a</a:t>
            </a:r>
            <a:r>
              <a:rPr lang="zh-TW" altLang="en-US" sz="2800" b="1" dirty="0"/>
              <a:t>代表</a:t>
            </a:r>
            <a:r>
              <a:rPr lang="en-US" altLang="zh-TW" sz="2800" b="1" dirty="0"/>
              <a:t>BMI</a:t>
            </a:r>
            <a:r>
              <a:rPr lang="zh-TW" altLang="en-US" sz="2800" b="1" dirty="0"/>
              <a:t>分組，係按照下列分級標準分組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096840"/>
              </p:ext>
            </p:extLst>
          </p:nvPr>
        </p:nvGraphicFramePr>
        <p:xfrm>
          <a:off x="608965" y="2420888"/>
          <a:ext cx="6123274" cy="2926080"/>
        </p:xfrm>
        <a:graphic>
          <a:graphicData uri="http://schemas.openxmlformats.org/drawingml/2006/table">
            <a:tbl>
              <a:tblPr firstRow="1" firstCol="1" bandRow="1"/>
              <a:tblGrid>
                <a:gridCol w="1651253"/>
                <a:gridCol w="3212242"/>
                <a:gridCol w="1259779"/>
              </a:tblGrid>
              <a:tr h="14922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+mn-ea"/>
                          <a:ea typeface="+mn-ea"/>
                        </a:rPr>
                        <a:t>成人的體重分級與標準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  <a:latin typeface="+mn-ea"/>
                          <a:ea typeface="+mn-ea"/>
                        </a:rPr>
                        <a:t>重新編碼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lang="en-US" sz="2400" kern="0" dirty="0">
                          <a:effectLst/>
                          <a:latin typeface="+mn-ea"/>
                          <a:ea typeface="+mn-ea"/>
                        </a:rPr>
                        <a:t>    </a:t>
                      </a:r>
                      <a:r>
                        <a:rPr lang="zh-TW" sz="2400" kern="0" dirty="0">
                          <a:effectLst/>
                          <a:latin typeface="+mn-ea"/>
                          <a:ea typeface="+mn-ea"/>
                        </a:rPr>
                        <a:t>級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+mn-ea"/>
                          <a:ea typeface="+mn-ea"/>
                        </a:rPr>
                        <a:t>身體質量指數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ea"/>
                          <a:ea typeface="+mn-ea"/>
                        </a:rPr>
                        <a:t>BMI_a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+mn-ea"/>
                          <a:ea typeface="+mn-ea"/>
                        </a:rPr>
                        <a:t>體重過輕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ea"/>
                          <a:ea typeface="+mn-ea"/>
                        </a:rPr>
                        <a:t>BMI </a:t>
                      </a:r>
                      <a:r>
                        <a:rPr lang="zh-TW" sz="2400" kern="0" dirty="0">
                          <a:effectLst/>
                          <a:latin typeface="+mn-ea"/>
                          <a:ea typeface="+mn-ea"/>
                        </a:rPr>
                        <a:t>＜</a:t>
                      </a:r>
                      <a:r>
                        <a:rPr lang="en-US" sz="2400" kern="0" dirty="0">
                          <a:effectLst/>
                          <a:latin typeface="+mn-ea"/>
                          <a:ea typeface="+mn-ea"/>
                        </a:rPr>
                        <a:t> 18.5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  <a:latin typeface="+mn-ea"/>
                          <a:ea typeface="+mn-ea"/>
                        </a:rPr>
                        <a:t>正常範圍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ea"/>
                          <a:ea typeface="+mn-ea"/>
                        </a:rPr>
                        <a:t>18.5 </a:t>
                      </a:r>
                      <a:r>
                        <a:rPr lang="zh-TW" sz="2400" kern="0" dirty="0">
                          <a:effectLst/>
                          <a:latin typeface="+mn-ea"/>
                          <a:ea typeface="+mn-ea"/>
                        </a:rPr>
                        <a:t>≦</a:t>
                      </a:r>
                      <a:r>
                        <a:rPr lang="en-US" sz="2400" kern="0" dirty="0">
                          <a:effectLst/>
                          <a:latin typeface="+mn-ea"/>
                          <a:ea typeface="+mn-ea"/>
                        </a:rPr>
                        <a:t> BMI </a:t>
                      </a:r>
                      <a:r>
                        <a:rPr lang="zh-TW" sz="2400" kern="0" dirty="0">
                          <a:effectLst/>
                          <a:latin typeface="+mn-ea"/>
                          <a:ea typeface="+mn-ea"/>
                        </a:rPr>
                        <a:t>＜</a:t>
                      </a:r>
                      <a:r>
                        <a:rPr lang="en-US" sz="2400" kern="0" dirty="0">
                          <a:effectLst/>
                          <a:latin typeface="+mn-ea"/>
                          <a:ea typeface="+mn-ea"/>
                        </a:rPr>
                        <a:t>24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  <a:latin typeface="+mn-ea"/>
                          <a:ea typeface="+mn-ea"/>
                        </a:rPr>
                        <a:t>過</a:t>
                      </a:r>
                      <a:r>
                        <a:rPr lang="en-US" sz="2400" kern="0">
                          <a:effectLst/>
                          <a:latin typeface="+mn-ea"/>
                          <a:ea typeface="+mn-ea"/>
                        </a:rPr>
                        <a:t>    </a:t>
                      </a:r>
                      <a:r>
                        <a:rPr lang="zh-TW" sz="2400" kern="0">
                          <a:effectLst/>
                          <a:latin typeface="+mn-ea"/>
                          <a:ea typeface="+mn-ea"/>
                        </a:rPr>
                        <a:t>重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ea"/>
                          <a:ea typeface="+mn-ea"/>
                        </a:rPr>
                        <a:t>24 </a:t>
                      </a:r>
                      <a:r>
                        <a:rPr lang="zh-TW" sz="2400" kern="0" dirty="0">
                          <a:effectLst/>
                          <a:latin typeface="+mn-ea"/>
                          <a:ea typeface="+mn-ea"/>
                        </a:rPr>
                        <a:t>≦</a:t>
                      </a:r>
                      <a:r>
                        <a:rPr lang="en-US" sz="2400" kern="0" dirty="0">
                          <a:effectLst/>
                          <a:latin typeface="+mn-ea"/>
                          <a:ea typeface="+mn-ea"/>
                        </a:rPr>
                        <a:t> BMI </a:t>
                      </a:r>
                      <a:r>
                        <a:rPr lang="zh-TW" sz="2400" kern="0" dirty="0">
                          <a:effectLst/>
                          <a:latin typeface="+mn-ea"/>
                          <a:ea typeface="+mn-ea"/>
                        </a:rPr>
                        <a:t>＜</a:t>
                      </a:r>
                      <a:r>
                        <a:rPr lang="en-US" sz="2400" kern="0" dirty="0">
                          <a:effectLst/>
                          <a:latin typeface="+mn-ea"/>
                          <a:ea typeface="+mn-ea"/>
                        </a:rPr>
                        <a:t> 27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  <a:latin typeface="+mn-ea"/>
                          <a:ea typeface="+mn-ea"/>
                        </a:rPr>
                        <a:t>輕度肥胖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ea"/>
                          <a:ea typeface="+mn-ea"/>
                        </a:rPr>
                        <a:t>27 </a:t>
                      </a:r>
                      <a:r>
                        <a:rPr lang="zh-TW" sz="2400" kern="0" dirty="0">
                          <a:effectLst/>
                          <a:latin typeface="+mn-ea"/>
                          <a:ea typeface="+mn-ea"/>
                        </a:rPr>
                        <a:t>≦</a:t>
                      </a:r>
                      <a:r>
                        <a:rPr lang="en-US" sz="2400" kern="0" dirty="0">
                          <a:effectLst/>
                          <a:latin typeface="+mn-ea"/>
                          <a:ea typeface="+mn-ea"/>
                        </a:rPr>
                        <a:t> BMI </a:t>
                      </a:r>
                      <a:r>
                        <a:rPr lang="zh-TW" sz="2400" kern="0" dirty="0">
                          <a:effectLst/>
                          <a:latin typeface="+mn-ea"/>
                          <a:ea typeface="+mn-ea"/>
                        </a:rPr>
                        <a:t>＜</a:t>
                      </a:r>
                      <a:r>
                        <a:rPr lang="en-US" sz="2400" kern="0" dirty="0">
                          <a:effectLst/>
                          <a:latin typeface="+mn-ea"/>
                          <a:ea typeface="+mn-ea"/>
                        </a:rPr>
                        <a:t> 30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  <a:latin typeface="+mn-ea"/>
                          <a:ea typeface="+mn-ea"/>
                        </a:rPr>
                        <a:t>中度肥胖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ea"/>
                          <a:ea typeface="+mn-ea"/>
                        </a:rPr>
                        <a:t>30 </a:t>
                      </a:r>
                      <a:r>
                        <a:rPr lang="zh-TW" sz="2400" kern="0" dirty="0">
                          <a:effectLst/>
                          <a:latin typeface="+mn-ea"/>
                          <a:ea typeface="+mn-ea"/>
                        </a:rPr>
                        <a:t>≦</a:t>
                      </a:r>
                      <a:r>
                        <a:rPr lang="en-US" sz="2400" kern="0" dirty="0">
                          <a:effectLst/>
                          <a:latin typeface="+mn-ea"/>
                          <a:ea typeface="+mn-ea"/>
                        </a:rPr>
                        <a:t> BMI </a:t>
                      </a:r>
                      <a:r>
                        <a:rPr lang="zh-TW" sz="2400" kern="0" dirty="0">
                          <a:effectLst/>
                          <a:latin typeface="+mn-ea"/>
                          <a:ea typeface="+mn-ea"/>
                        </a:rPr>
                        <a:t>＜</a:t>
                      </a:r>
                      <a:r>
                        <a:rPr lang="en-US" sz="2400" kern="0" dirty="0">
                          <a:effectLst/>
                          <a:latin typeface="+mn-ea"/>
                          <a:ea typeface="+mn-ea"/>
                        </a:rPr>
                        <a:t> 35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ea"/>
                          <a:ea typeface="+mn-ea"/>
                        </a:rPr>
                        <a:t>5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  <a:latin typeface="+mn-ea"/>
                          <a:ea typeface="+mn-ea"/>
                        </a:rPr>
                        <a:t>重度肥胖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ea"/>
                          <a:ea typeface="+mn-ea"/>
                        </a:rPr>
                        <a:t>BMI </a:t>
                      </a:r>
                      <a:r>
                        <a:rPr lang="zh-TW" sz="2400" kern="0">
                          <a:effectLst/>
                          <a:latin typeface="+mn-ea"/>
                          <a:ea typeface="+mn-ea"/>
                        </a:rPr>
                        <a:t>≧</a:t>
                      </a:r>
                      <a:r>
                        <a:rPr lang="en-US" sz="2400" kern="0">
                          <a:effectLst/>
                          <a:latin typeface="+mn-ea"/>
                          <a:ea typeface="+mn-ea"/>
                        </a:rPr>
                        <a:t> 35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ea"/>
                          <a:ea typeface="+mn-ea"/>
                        </a:rPr>
                        <a:t>6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539552" y="5877272"/>
            <a:ext cx="5642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資料來源：衛生署食品資訊網／肥胖及體重控制</a:t>
            </a:r>
          </a:p>
        </p:txBody>
      </p:sp>
    </p:spTree>
    <p:extLst>
      <p:ext uri="{BB962C8B-B14F-4D97-AF65-F5344CB8AC3E}">
        <p14:creationId xmlns:p14="http://schemas.microsoft.com/office/powerpoint/2010/main" val="2319251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70C0"/>
                </a:solidFill>
              </a:rPr>
              <a:t>根據</a:t>
            </a:r>
            <a:r>
              <a:rPr lang="zh-TW" altLang="en-US" b="1" dirty="0">
                <a:solidFill>
                  <a:srgbClr val="0070C0"/>
                </a:solidFill>
              </a:rPr>
              <a:t>原有變數代入條件式建立新變數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b="1" dirty="0"/>
              <a:t>範例問題：</a:t>
            </a:r>
          </a:p>
          <a:p>
            <a:pPr marL="0" indent="0">
              <a:buNone/>
            </a:pPr>
            <a:r>
              <a:rPr lang="zh-TW" altLang="en-US" sz="2800" b="1" dirty="0"/>
              <a:t>將身體質量指數分級，並建立分組變數。</a:t>
            </a:r>
          </a:p>
          <a:p>
            <a:pPr marL="0" indent="0">
              <a:buNone/>
            </a:pPr>
            <a:endParaRPr lang="en-US" altLang="zh-TW" sz="2800" b="1" dirty="0" smtClean="0"/>
          </a:p>
          <a:p>
            <a:pPr marL="0" indent="0">
              <a:buNone/>
            </a:pPr>
            <a:r>
              <a:rPr lang="zh-TW" altLang="en-US" sz="2800" b="1" dirty="0" smtClean="0"/>
              <a:t>使用</a:t>
            </a:r>
            <a:r>
              <a:rPr lang="zh-TW" altLang="en-US" sz="2800" b="1" dirty="0"/>
              <a:t>方法：</a:t>
            </a:r>
          </a:p>
          <a:p>
            <a:pPr marL="0" indent="0">
              <a:buNone/>
            </a:pPr>
            <a:r>
              <a:rPr lang="zh-TW" altLang="en-US" sz="2800" b="1" dirty="0" smtClean="0"/>
              <a:t>產生</a:t>
            </a:r>
            <a:r>
              <a:rPr lang="zh-TW" altLang="en-US" sz="2800" b="1" dirty="0"/>
              <a:t>一新變數命名為</a:t>
            </a:r>
            <a:r>
              <a:rPr lang="en-US" altLang="zh-TW" sz="2800" b="1" dirty="0" err="1"/>
              <a:t>bmi_a</a:t>
            </a:r>
            <a:r>
              <a:rPr lang="zh-TW" altLang="en-US" sz="2800" b="1" dirty="0"/>
              <a:t>，並利用條件式將</a:t>
            </a:r>
            <a:r>
              <a:rPr lang="en-US" altLang="zh-TW" sz="2800" b="1" dirty="0"/>
              <a:t>BMI</a:t>
            </a:r>
            <a:r>
              <a:rPr lang="zh-TW" altLang="en-US" sz="2800" b="1" dirty="0"/>
              <a:t>分組。</a:t>
            </a:r>
          </a:p>
          <a:p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775905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黃色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3090</TotalTime>
  <Words>2491</Words>
  <Application>Microsoft Office PowerPoint</Application>
  <PresentationFormat>如螢幕大小 (4:3)</PresentationFormat>
  <Paragraphs>566</Paragraphs>
  <Slides>35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35</vt:i4>
      </vt:variant>
    </vt:vector>
  </HeadingPairs>
  <TitlesOfParts>
    <vt:vector size="41" baseType="lpstr">
      <vt:lpstr>微軟正黑體</vt:lpstr>
      <vt:lpstr>新細明體</vt:lpstr>
      <vt:lpstr>標楷體</vt:lpstr>
      <vt:lpstr>Arial</vt:lpstr>
      <vt:lpstr>Times New Roman</vt:lpstr>
      <vt:lpstr>清晰度</vt:lpstr>
      <vt:lpstr>R教學</vt:lpstr>
      <vt:lpstr>利用公式建立新變數</vt:lpstr>
      <vt:lpstr>軟體操作步驟</vt:lpstr>
      <vt:lpstr>sleepdata資料檔</vt:lpstr>
      <vt:lpstr>利用公式建立新變數</vt:lpstr>
      <vt:lpstr>建立新變數BMI</vt:lpstr>
      <vt:lpstr>做BMI的敘述統計</vt:lpstr>
      <vt:lpstr>利用條件式建立新的分組變數</vt:lpstr>
      <vt:lpstr>根據原有變數代入條件式建立新變數</vt:lpstr>
      <vt:lpstr>建立新的分組變數</vt:lpstr>
      <vt:lpstr>PowerPoint 簡報</vt:lpstr>
      <vt:lpstr>類別變數之描述性統計</vt:lpstr>
      <vt:lpstr>類別變數之描述性統計</vt:lpstr>
      <vt:lpstr>利用條件式建立新的分組變數</vt:lpstr>
      <vt:lpstr>根據原有變數代入條件式建立新變數</vt:lpstr>
      <vt:lpstr>建立新的分組變數</vt:lpstr>
      <vt:lpstr>類別變數之描述性統計</vt:lpstr>
      <vt:lpstr>類別變數之描述性統計</vt:lpstr>
      <vt:lpstr>利用日期函數建立年齡變數</vt:lpstr>
      <vt:lpstr>利用日期函數建立年齡變數</vt:lpstr>
      <vt:lpstr>利用日期函數建立年齡變數</vt:lpstr>
      <vt:lpstr>利用日期函數建立年齡變數</vt:lpstr>
      <vt:lpstr>定量變數之描述性統計</vt:lpstr>
      <vt:lpstr>其他常見的函數</vt:lpstr>
      <vt:lpstr>無遺漏值</vt:lpstr>
      <vt:lpstr>無遺漏值</vt:lpstr>
      <vt:lpstr>有遺漏值</vt:lpstr>
      <vt:lpstr>有遺漏值</vt:lpstr>
      <vt:lpstr>其他常見的函數</vt:lpstr>
      <vt:lpstr>數學函數</vt:lpstr>
      <vt:lpstr>數學函數</vt:lpstr>
      <vt:lpstr>其他常見的函數</vt:lpstr>
      <vt:lpstr>日期函數</vt:lpstr>
      <vt:lpstr>日期函數</vt:lpstr>
      <vt:lpstr>付出最多的人，也是收穫最多的人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SPSS 教學</dc:title>
  <dc:creator>chilo</dc:creator>
  <cp:lastModifiedBy>羅琪</cp:lastModifiedBy>
  <cp:revision>227</cp:revision>
  <dcterms:created xsi:type="dcterms:W3CDTF">2014-11-07T00:17:44Z</dcterms:created>
  <dcterms:modified xsi:type="dcterms:W3CDTF">2016-03-28T22:24:28Z</dcterms:modified>
</cp:coreProperties>
</file>