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63" r:id="rId3"/>
    <p:sldId id="283" r:id="rId4"/>
    <p:sldId id="266" r:id="rId5"/>
    <p:sldId id="284" r:id="rId6"/>
    <p:sldId id="285" r:id="rId7"/>
    <p:sldId id="286" r:id="rId8"/>
    <p:sldId id="281" r:id="rId9"/>
    <p:sldId id="287" r:id="rId10"/>
    <p:sldId id="289" r:id="rId11"/>
    <p:sldId id="270" r:id="rId12"/>
    <p:sldId id="288" r:id="rId13"/>
    <p:sldId id="290" r:id="rId14"/>
    <p:sldId id="271" r:id="rId15"/>
    <p:sldId id="291" r:id="rId16"/>
    <p:sldId id="292" r:id="rId17"/>
    <p:sldId id="293" r:id="rId18"/>
    <p:sldId id="295" r:id="rId19"/>
    <p:sldId id="294" r:id="rId20"/>
    <p:sldId id="296" r:id="rId21"/>
    <p:sldId id="262" r:id="rId2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未命名的章節" id="{4D8277C2-8158-42FD-9516-6ACB5614E395}">
          <p14:sldIdLst>
            <p14:sldId id="256"/>
            <p14:sldId id="263"/>
            <p14:sldId id="283"/>
            <p14:sldId id="266"/>
            <p14:sldId id="284"/>
            <p14:sldId id="285"/>
            <p14:sldId id="286"/>
            <p14:sldId id="281"/>
            <p14:sldId id="287"/>
            <p14:sldId id="289"/>
            <p14:sldId id="270"/>
            <p14:sldId id="288"/>
            <p14:sldId id="290"/>
            <p14:sldId id="271"/>
            <p14:sldId id="291"/>
            <p14:sldId id="292"/>
            <p14:sldId id="293"/>
            <p14:sldId id="295"/>
            <p14:sldId id="294"/>
            <p14:sldId id="296"/>
            <p14:sldId id="26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淺色樣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11ACE-9B10-4367-8CD9-80D0AC3AE11D}" type="datetimeFigureOut">
              <a:rPr lang="zh-TW" altLang="en-US" smtClean="0"/>
              <a:pPr/>
              <a:t>2016/4/5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E694E-7E5C-4C16-BC06-A8A0688A6A11}" type="slidenum">
              <a:rPr lang="zh-TW" altLang="en-US" smtClean="0"/>
              <a:pPr/>
              <a:t>‹#›</a:t>
            </a:fld>
            <a:endParaRPr lang="zh-TW" alt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11ACE-9B10-4367-8CD9-80D0AC3AE11D}" type="datetimeFigureOut">
              <a:rPr lang="zh-TW" altLang="en-US" smtClean="0"/>
              <a:pPr/>
              <a:t>2016/4/5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E694E-7E5C-4C16-BC06-A8A0688A6A1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11ACE-9B10-4367-8CD9-80D0AC3AE11D}" type="datetimeFigureOut">
              <a:rPr lang="zh-TW" altLang="en-US" smtClean="0"/>
              <a:pPr/>
              <a:t>2016/4/5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E694E-7E5C-4C16-BC06-A8A0688A6A1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11ACE-9B10-4367-8CD9-80D0AC3AE11D}" type="datetimeFigureOut">
              <a:rPr lang="zh-TW" altLang="en-US" smtClean="0"/>
              <a:pPr/>
              <a:t>2016/4/5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E694E-7E5C-4C16-BC06-A8A0688A6A1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11ACE-9B10-4367-8CD9-80D0AC3AE11D}" type="datetimeFigureOut">
              <a:rPr lang="zh-TW" altLang="en-US" smtClean="0"/>
              <a:pPr/>
              <a:t>2016/4/5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E694E-7E5C-4C16-BC06-A8A0688A6A11}" type="slidenum">
              <a:rPr lang="zh-TW" altLang="en-US" smtClean="0"/>
              <a:pPr/>
              <a:t>‹#›</a:t>
            </a:fld>
            <a:endParaRPr lang="zh-TW" alt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11ACE-9B10-4367-8CD9-80D0AC3AE11D}" type="datetimeFigureOut">
              <a:rPr lang="zh-TW" altLang="en-US" smtClean="0"/>
              <a:pPr/>
              <a:t>2016/4/5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E694E-7E5C-4C16-BC06-A8A0688A6A1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11ACE-9B10-4367-8CD9-80D0AC3AE11D}" type="datetimeFigureOut">
              <a:rPr lang="zh-TW" altLang="en-US" smtClean="0"/>
              <a:pPr/>
              <a:t>2016/4/5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E694E-7E5C-4C16-BC06-A8A0688A6A11}" type="slidenum">
              <a:rPr lang="zh-TW" altLang="en-US" smtClean="0"/>
              <a:pPr/>
              <a:t>‹#›</a:t>
            </a:fld>
            <a:endParaRPr lang="zh-TW" alt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11ACE-9B10-4367-8CD9-80D0AC3AE11D}" type="datetimeFigureOut">
              <a:rPr lang="zh-TW" altLang="en-US" smtClean="0"/>
              <a:pPr/>
              <a:t>2016/4/5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E694E-7E5C-4C16-BC06-A8A0688A6A1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11ACE-9B10-4367-8CD9-80D0AC3AE11D}" type="datetimeFigureOut">
              <a:rPr lang="zh-TW" altLang="en-US" smtClean="0"/>
              <a:pPr/>
              <a:t>2016/4/5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E694E-7E5C-4C16-BC06-A8A0688A6A1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11ACE-9B10-4367-8CD9-80D0AC3AE11D}" type="datetimeFigureOut">
              <a:rPr lang="zh-TW" altLang="en-US" smtClean="0"/>
              <a:pPr/>
              <a:t>2016/4/5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E694E-7E5C-4C16-BC06-A8A0688A6A11}" type="slidenum">
              <a:rPr lang="zh-TW" altLang="en-US" smtClean="0"/>
              <a:pPr/>
              <a:t>‹#›</a:t>
            </a:fld>
            <a:endParaRPr lang="zh-TW" alt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11ACE-9B10-4367-8CD9-80D0AC3AE11D}" type="datetimeFigureOut">
              <a:rPr lang="zh-TW" altLang="en-US" smtClean="0"/>
              <a:pPr/>
              <a:t>2016/4/5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E694E-7E5C-4C16-BC06-A8A0688A6A1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7B11ACE-9B10-4367-8CD9-80D0AC3AE11D}" type="datetimeFigureOut">
              <a:rPr lang="zh-TW" altLang="en-US" smtClean="0"/>
              <a:pPr/>
              <a:t>2016/4/5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FC0E694E-7E5C-4C16-BC06-A8A0688A6A1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b="1" dirty="0" smtClean="0">
                <a:latin typeface="+mj-ea"/>
              </a:rPr>
              <a:t>R</a:t>
            </a:r>
            <a:r>
              <a:rPr lang="zh-TW" altLang="en-US" b="1" dirty="0" smtClean="0">
                <a:latin typeface="+mj-ea"/>
              </a:rPr>
              <a:t>教學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lvl="0"/>
            <a:r>
              <a:rPr lang="zh-TW" altLang="en-US" b="1" dirty="0" smtClean="0">
                <a:latin typeface="+mj-ea"/>
                <a:ea typeface="+mj-ea"/>
              </a:rPr>
              <a:t>單元</a:t>
            </a:r>
            <a:r>
              <a:rPr lang="en-US" altLang="zh-TW" b="1" dirty="0" smtClean="0">
                <a:latin typeface="+mj-ea"/>
                <a:ea typeface="+mj-ea"/>
              </a:rPr>
              <a:t>5</a:t>
            </a:r>
            <a:r>
              <a:rPr lang="zh-TW" altLang="en-US" b="1" dirty="0" smtClean="0">
                <a:latin typeface="+mj-ea"/>
                <a:ea typeface="+mj-ea"/>
              </a:rPr>
              <a:t> 敘述統計</a:t>
            </a:r>
            <a:endParaRPr lang="en-US" altLang="zh-TW" b="1" dirty="0">
              <a:latin typeface="+mj-ea"/>
              <a:ea typeface="+mj-ea"/>
            </a:endParaRPr>
          </a:p>
          <a:p>
            <a:pPr lvl="0"/>
            <a:endParaRPr lang="en-US" altLang="zh-TW" b="1" dirty="0" smtClean="0">
              <a:latin typeface="+mj-ea"/>
              <a:ea typeface="+mj-ea"/>
            </a:endParaRPr>
          </a:p>
          <a:p>
            <a:pPr lvl="0" algn="r"/>
            <a:r>
              <a:rPr lang="zh-TW" altLang="en-US" b="1" dirty="0" smtClean="0">
                <a:latin typeface="+mj-ea"/>
                <a:ea typeface="+mj-ea"/>
              </a:rPr>
              <a:t>羅琪老師</a:t>
            </a:r>
            <a:endParaRPr lang="zh-TW" altLang="zh-TW" dirty="0">
              <a:latin typeface="+mj-ea"/>
              <a:ea typeface="+mj-ea"/>
            </a:endParaRPr>
          </a:p>
          <a:p>
            <a:endParaRPr lang="zh-TW" altLang="en-US" b="1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4182037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err="1">
                <a:solidFill>
                  <a:schemeClr val="accent1"/>
                </a:solidFill>
              </a:rPr>
              <a:t>tapply</a:t>
            </a:r>
            <a:r>
              <a:rPr lang="zh-TW" altLang="en-US" b="1" dirty="0">
                <a:solidFill>
                  <a:schemeClr val="accent1"/>
                </a:solidFill>
              </a:rPr>
              <a:t>語法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2800" b="1" dirty="0" err="1"/>
              <a:t>tapply</a:t>
            </a:r>
            <a:r>
              <a:rPr lang="en-US" altLang="zh-TW" sz="2800" b="1" dirty="0"/>
              <a:t>(</a:t>
            </a:r>
            <a:r>
              <a:rPr lang="zh-TW" altLang="en-US" sz="2800" b="1" dirty="0"/>
              <a:t>連續變項</a:t>
            </a:r>
            <a:r>
              <a:rPr lang="en-US" altLang="zh-TW" sz="2800" b="1" dirty="0" smtClean="0"/>
              <a:t>,</a:t>
            </a:r>
            <a:r>
              <a:rPr lang="zh-TW" altLang="en-US" sz="2800" b="1" dirty="0" smtClean="0"/>
              <a:t> 類別</a:t>
            </a:r>
            <a:r>
              <a:rPr lang="zh-TW" altLang="en-US" sz="2800" b="1" dirty="0"/>
              <a:t>變項</a:t>
            </a:r>
            <a:r>
              <a:rPr lang="en-US" altLang="zh-TW" sz="2800" b="1" dirty="0" smtClean="0"/>
              <a:t>,</a:t>
            </a:r>
            <a:r>
              <a:rPr lang="zh-TW" altLang="en-US" sz="2800" b="1" dirty="0" smtClean="0"/>
              <a:t> 函數</a:t>
            </a:r>
            <a:r>
              <a:rPr lang="en-US" altLang="zh-TW" sz="2800" b="1" dirty="0"/>
              <a:t>)</a:t>
            </a:r>
            <a:endParaRPr lang="zh-TW" alt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6960309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>
                <a:solidFill>
                  <a:schemeClr val="accent1"/>
                </a:solidFill>
              </a:rPr>
              <a:t>定</a:t>
            </a:r>
            <a:r>
              <a:rPr lang="zh-TW" altLang="en-US" b="1" dirty="0">
                <a:solidFill>
                  <a:schemeClr val="accent1"/>
                </a:solidFill>
              </a:rPr>
              <a:t>量</a:t>
            </a:r>
            <a:r>
              <a:rPr lang="zh-TW" altLang="en-US" b="1" dirty="0" smtClean="0">
                <a:solidFill>
                  <a:schemeClr val="accent1"/>
                </a:solidFill>
              </a:rPr>
              <a:t>變數</a:t>
            </a:r>
            <a:r>
              <a:rPr lang="zh-TW" altLang="en-US" b="1" dirty="0">
                <a:solidFill>
                  <a:schemeClr val="accent1"/>
                </a:solidFill>
              </a:rPr>
              <a:t>分組</a:t>
            </a:r>
            <a:r>
              <a:rPr lang="zh-TW" altLang="en-US" b="1" dirty="0" smtClean="0">
                <a:solidFill>
                  <a:schemeClr val="accent1"/>
                </a:solidFill>
              </a:rPr>
              <a:t>的敘述</a:t>
            </a:r>
            <a:r>
              <a:rPr lang="zh-TW" altLang="en-US" b="1" dirty="0">
                <a:solidFill>
                  <a:schemeClr val="accent1"/>
                </a:solidFill>
              </a:rPr>
              <a:t>性統計</a:t>
            </a:r>
            <a:endParaRPr lang="zh-TW" altLang="en-US" dirty="0">
              <a:solidFill>
                <a:schemeClr val="accent1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zh-TW" dirty="0">
                <a:solidFill>
                  <a:srgbClr val="FF0000"/>
                </a:solidFill>
              </a:rPr>
              <a:t>&gt; table(sex</a:t>
            </a:r>
            <a:r>
              <a:rPr lang="en-US" altLang="zh-TW" dirty="0" smtClean="0">
                <a:solidFill>
                  <a:srgbClr val="FF0000"/>
                </a:solidFill>
              </a:rPr>
              <a:t>)</a:t>
            </a:r>
            <a:r>
              <a:rPr lang="zh-TW" altLang="en-US" dirty="0" smtClean="0">
                <a:solidFill>
                  <a:srgbClr val="FF0000"/>
                </a:solidFill>
              </a:rPr>
              <a:t>  </a:t>
            </a:r>
            <a:r>
              <a:rPr lang="en-US" altLang="zh-TW" dirty="0" smtClean="0"/>
              <a:t>#</a:t>
            </a:r>
            <a:r>
              <a:rPr lang="zh-TW" altLang="en-US" dirty="0" smtClean="0"/>
              <a:t> 性別的次數分配 </a:t>
            </a:r>
            <a:r>
              <a:rPr lang="en-US" altLang="zh-TW" dirty="0" smtClean="0"/>
              <a:t>(0:</a:t>
            </a:r>
            <a:r>
              <a:rPr lang="zh-TW" altLang="zh-TW" dirty="0" smtClean="0"/>
              <a:t>女生</a:t>
            </a:r>
            <a:r>
              <a:rPr lang="en-US" altLang="zh-TW" dirty="0"/>
              <a:t>1:</a:t>
            </a:r>
            <a:r>
              <a:rPr lang="zh-TW" altLang="zh-TW" dirty="0" smtClean="0"/>
              <a:t>男生</a:t>
            </a:r>
            <a:r>
              <a:rPr lang="en-US" altLang="zh-TW" dirty="0" smtClean="0"/>
              <a:t>)</a:t>
            </a:r>
            <a:endParaRPr lang="en-US" altLang="zh-TW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zh-TW" dirty="0">
                <a:solidFill>
                  <a:srgbClr val="0070C0"/>
                </a:solidFill>
              </a:rPr>
              <a:t>sex</a:t>
            </a:r>
          </a:p>
          <a:p>
            <a:pPr marL="0" indent="0">
              <a:buNone/>
            </a:pPr>
            <a:r>
              <a:rPr lang="en-US" altLang="zh-TW" dirty="0">
                <a:solidFill>
                  <a:srgbClr val="0070C0"/>
                </a:solidFill>
              </a:rPr>
              <a:t> 0 </a:t>
            </a:r>
            <a:r>
              <a:rPr lang="zh-TW" altLang="en-US" dirty="0" smtClean="0">
                <a:solidFill>
                  <a:srgbClr val="0070C0"/>
                </a:solidFill>
              </a:rPr>
              <a:t> </a:t>
            </a:r>
            <a:r>
              <a:rPr lang="en-US" altLang="zh-TW" dirty="0" smtClean="0">
                <a:solidFill>
                  <a:srgbClr val="0070C0"/>
                </a:solidFill>
              </a:rPr>
              <a:t> </a:t>
            </a:r>
            <a:r>
              <a:rPr lang="en-US" altLang="zh-TW" dirty="0">
                <a:solidFill>
                  <a:srgbClr val="0070C0"/>
                </a:solidFill>
              </a:rPr>
              <a:t>1 </a:t>
            </a:r>
          </a:p>
          <a:p>
            <a:pPr marL="0" indent="0">
              <a:buNone/>
            </a:pPr>
            <a:r>
              <a:rPr lang="en-US" altLang="zh-TW" dirty="0">
                <a:solidFill>
                  <a:srgbClr val="0070C0"/>
                </a:solidFill>
              </a:rPr>
              <a:t>28 22 </a:t>
            </a:r>
          </a:p>
          <a:p>
            <a:pPr marL="0" indent="0">
              <a:buNone/>
            </a:pPr>
            <a:r>
              <a:rPr lang="en-US" altLang="zh-TW" dirty="0">
                <a:solidFill>
                  <a:srgbClr val="FF0000"/>
                </a:solidFill>
              </a:rPr>
              <a:t>&gt; </a:t>
            </a:r>
            <a:r>
              <a:rPr lang="en-US" altLang="zh-TW" dirty="0" err="1">
                <a:solidFill>
                  <a:srgbClr val="FF0000"/>
                </a:solidFill>
              </a:rPr>
              <a:t>tapply</a:t>
            </a:r>
            <a:r>
              <a:rPr lang="en-US" altLang="zh-TW" dirty="0">
                <a:solidFill>
                  <a:srgbClr val="FF0000"/>
                </a:solidFill>
              </a:rPr>
              <a:t>(sleepHR1,sex,summary)</a:t>
            </a:r>
          </a:p>
          <a:p>
            <a:pPr marL="0" indent="0">
              <a:buNone/>
            </a:pPr>
            <a:r>
              <a:rPr lang="en-US" altLang="zh-TW" dirty="0">
                <a:solidFill>
                  <a:srgbClr val="0070C0"/>
                </a:solidFill>
              </a:rPr>
              <a:t>$`0`</a:t>
            </a:r>
          </a:p>
          <a:p>
            <a:pPr marL="0" indent="0">
              <a:buNone/>
            </a:pPr>
            <a:r>
              <a:rPr lang="en-US" altLang="zh-TW" dirty="0">
                <a:solidFill>
                  <a:srgbClr val="0070C0"/>
                </a:solidFill>
              </a:rPr>
              <a:t>   </a:t>
            </a:r>
            <a:r>
              <a:rPr lang="zh-TW" altLang="en-US" dirty="0" smtClean="0">
                <a:solidFill>
                  <a:srgbClr val="0070C0"/>
                </a:solidFill>
              </a:rPr>
              <a:t> </a:t>
            </a:r>
            <a:r>
              <a:rPr lang="en-US" altLang="zh-TW" dirty="0" smtClean="0">
                <a:solidFill>
                  <a:srgbClr val="0070C0"/>
                </a:solidFill>
              </a:rPr>
              <a:t>Min</a:t>
            </a:r>
            <a:r>
              <a:rPr lang="en-US" altLang="zh-TW" dirty="0">
                <a:solidFill>
                  <a:srgbClr val="0070C0"/>
                </a:solidFill>
              </a:rPr>
              <a:t>. 1st Qu.  Median    Mean </a:t>
            </a:r>
            <a:r>
              <a:rPr lang="zh-TW" altLang="en-US" dirty="0" smtClean="0">
                <a:solidFill>
                  <a:srgbClr val="0070C0"/>
                </a:solidFill>
              </a:rPr>
              <a:t> </a:t>
            </a:r>
            <a:r>
              <a:rPr lang="en-US" altLang="zh-TW" dirty="0" smtClean="0">
                <a:solidFill>
                  <a:srgbClr val="0070C0"/>
                </a:solidFill>
              </a:rPr>
              <a:t>3rd </a:t>
            </a:r>
            <a:r>
              <a:rPr lang="en-US" altLang="zh-TW" dirty="0">
                <a:solidFill>
                  <a:srgbClr val="0070C0"/>
                </a:solidFill>
              </a:rPr>
              <a:t>Qu.    Max. </a:t>
            </a:r>
          </a:p>
          <a:p>
            <a:pPr marL="0" indent="0">
              <a:buNone/>
            </a:pPr>
            <a:r>
              <a:rPr lang="en-US" altLang="zh-TW" dirty="0">
                <a:solidFill>
                  <a:srgbClr val="0070C0"/>
                </a:solidFill>
              </a:rPr>
              <a:t>  6.200   7.300   8.000   </a:t>
            </a:r>
            <a:r>
              <a:rPr lang="zh-TW" altLang="en-US" dirty="0" smtClean="0">
                <a:solidFill>
                  <a:srgbClr val="0070C0"/>
                </a:solidFill>
              </a:rPr>
              <a:t>   </a:t>
            </a:r>
            <a:r>
              <a:rPr lang="en-US" altLang="zh-TW" dirty="0" smtClean="0">
                <a:solidFill>
                  <a:srgbClr val="0070C0"/>
                </a:solidFill>
              </a:rPr>
              <a:t>8.064   </a:t>
            </a:r>
            <a:r>
              <a:rPr lang="zh-TW" altLang="en-US" dirty="0" smtClean="0">
                <a:solidFill>
                  <a:srgbClr val="0070C0"/>
                </a:solidFill>
              </a:rPr>
              <a:t> </a:t>
            </a:r>
            <a:r>
              <a:rPr lang="en-US" altLang="zh-TW" dirty="0" smtClean="0">
                <a:solidFill>
                  <a:srgbClr val="0070C0"/>
                </a:solidFill>
              </a:rPr>
              <a:t>8.750  </a:t>
            </a:r>
            <a:r>
              <a:rPr lang="en-US" altLang="zh-TW" dirty="0">
                <a:solidFill>
                  <a:srgbClr val="0070C0"/>
                </a:solidFill>
              </a:rPr>
              <a:t>10.800 </a:t>
            </a:r>
          </a:p>
          <a:p>
            <a:pPr marL="0" indent="0">
              <a:buNone/>
            </a:pPr>
            <a:endParaRPr lang="en-US" altLang="zh-TW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altLang="zh-TW" dirty="0">
                <a:solidFill>
                  <a:srgbClr val="0070C0"/>
                </a:solidFill>
              </a:rPr>
              <a:t>$`1`</a:t>
            </a:r>
          </a:p>
          <a:p>
            <a:pPr marL="0" indent="0">
              <a:buNone/>
            </a:pPr>
            <a:r>
              <a:rPr lang="en-US" altLang="zh-TW" dirty="0">
                <a:solidFill>
                  <a:srgbClr val="0070C0"/>
                </a:solidFill>
              </a:rPr>
              <a:t>   </a:t>
            </a:r>
            <a:r>
              <a:rPr lang="zh-TW" altLang="en-US" dirty="0" smtClean="0">
                <a:solidFill>
                  <a:srgbClr val="0070C0"/>
                </a:solidFill>
              </a:rPr>
              <a:t> </a:t>
            </a:r>
            <a:r>
              <a:rPr lang="en-US" altLang="zh-TW" dirty="0" smtClean="0">
                <a:solidFill>
                  <a:srgbClr val="0070C0"/>
                </a:solidFill>
              </a:rPr>
              <a:t>Min</a:t>
            </a:r>
            <a:r>
              <a:rPr lang="en-US" altLang="zh-TW" dirty="0">
                <a:solidFill>
                  <a:srgbClr val="0070C0"/>
                </a:solidFill>
              </a:rPr>
              <a:t>. 1st Qu.  Median    Mean </a:t>
            </a:r>
            <a:r>
              <a:rPr lang="zh-TW" altLang="en-US" dirty="0" smtClean="0">
                <a:solidFill>
                  <a:srgbClr val="0070C0"/>
                </a:solidFill>
              </a:rPr>
              <a:t> </a:t>
            </a:r>
            <a:r>
              <a:rPr lang="en-US" altLang="zh-TW" dirty="0" smtClean="0">
                <a:solidFill>
                  <a:srgbClr val="0070C0"/>
                </a:solidFill>
              </a:rPr>
              <a:t>3rd </a:t>
            </a:r>
            <a:r>
              <a:rPr lang="en-US" altLang="zh-TW" dirty="0">
                <a:solidFill>
                  <a:srgbClr val="0070C0"/>
                </a:solidFill>
              </a:rPr>
              <a:t>Qu.    Max. </a:t>
            </a:r>
          </a:p>
          <a:p>
            <a:pPr marL="0" indent="0">
              <a:buNone/>
            </a:pPr>
            <a:r>
              <a:rPr lang="en-US" altLang="zh-TW" dirty="0">
                <a:solidFill>
                  <a:srgbClr val="0070C0"/>
                </a:solidFill>
              </a:rPr>
              <a:t>  5.000   6.800   7.650   </a:t>
            </a:r>
            <a:r>
              <a:rPr lang="zh-TW" altLang="en-US" dirty="0" smtClean="0">
                <a:solidFill>
                  <a:srgbClr val="0070C0"/>
                </a:solidFill>
              </a:rPr>
              <a:t>    </a:t>
            </a:r>
            <a:r>
              <a:rPr lang="en-US" altLang="zh-TW" dirty="0" smtClean="0">
                <a:solidFill>
                  <a:srgbClr val="0070C0"/>
                </a:solidFill>
              </a:rPr>
              <a:t>7.418   </a:t>
            </a:r>
            <a:r>
              <a:rPr lang="zh-TW" altLang="en-US" dirty="0" smtClean="0">
                <a:solidFill>
                  <a:srgbClr val="0070C0"/>
                </a:solidFill>
              </a:rPr>
              <a:t> </a:t>
            </a:r>
            <a:r>
              <a:rPr lang="en-US" altLang="zh-TW" dirty="0" smtClean="0">
                <a:solidFill>
                  <a:srgbClr val="0070C0"/>
                </a:solidFill>
              </a:rPr>
              <a:t>7.900  </a:t>
            </a:r>
            <a:r>
              <a:rPr lang="en-US" altLang="zh-TW" dirty="0">
                <a:solidFill>
                  <a:srgbClr val="0070C0"/>
                </a:solidFill>
              </a:rPr>
              <a:t>10.500 </a:t>
            </a:r>
          </a:p>
          <a:p>
            <a:pPr marL="0" indent="0">
              <a:buNone/>
            </a:pPr>
            <a:endParaRPr lang="en-US" altLang="zh-TW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34772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>
                <a:solidFill>
                  <a:schemeClr val="accent1"/>
                </a:solidFill>
              </a:rPr>
              <a:t>定</a:t>
            </a:r>
            <a:r>
              <a:rPr lang="zh-TW" altLang="en-US" b="1" dirty="0">
                <a:solidFill>
                  <a:schemeClr val="accent1"/>
                </a:solidFill>
              </a:rPr>
              <a:t>量</a:t>
            </a:r>
            <a:r>
              <a:rPr lang="zh-TW" altLang="en-US" b="1" dirty="0" smtClean="0">
                <a:solidFill>
                  <a:schemeClr val="accent1"/>
                </a:solidFill>
              </a:rPr>
              <a:t>變數</a:t>
            </a:r>
            <a:r>
              <a:rPr lang="zh-TW" altLang="en-US" b="1" dirty="0">
                <a:solidFill>
                  <a:schemeClr val="accent1"/>
                </a:solidFill>
              </a:rPr>
              <a:t>分組</a:t>
            </a:r>
            <a:r>
              <a:rPr lang="zh-TW" altLang="en-US" b="1" dirty="0" smtClean="0">
                <a:solidFill>
                  <a:schemeClr val="accent1"/>
                </a:solidFill>
              </a:rPr>
              <a:t>的敘述</a:t>
            </a:r>
            <a:r>
              <a:rPr lang="zh-TW" altLang="en-US" b="1" dirty="0">
                <a:solidFill>
                  <a:schemeClr val="accent1"/>
                </a:solidFill>
              </a:rPr>
              <a:t>性統計</a:t>
            </a:r>
            <a:endParaRPr lang="zh-TW" altLang="en-US" dirty="0">
              <a:solidFill>
                <a:schemeClr val="accent1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dirty="0" smtClean="0">
                <a:solidFill>
                  <a:srgbClr val="FF0000"/>
                </a:solidFill>
              </a:rPr>
              <a:t>&gt; </a:t>
            </a:r>
            <a:r>
              <a:rPr lang="en-US" altLang="zh-TW" dirty="0" err="1">
                <a:solidFill>
                  <a:srgbClr val="FF0000"/>
                </a:solidFill>
              </a:rPr>
              <a:t>tapply</a:t>
            </a:r>
            <a:r>
              <a:rPr lang="en-US" altLang="zh-TW" dirty="0">
                <a:solidFill>
                  <a:srgbClr val="FF0000"/>
                </a:solidFill>
              </a:rPr>
              <a:t>(sleepHR1,sex,sd)</a:t>
            </a:r>
          </a:p>
          <a:p>
            <a:pPr marL="0" indent="0">
              <a:buNone/>
            </a:pPr>
            <a:r>
              <a:rPr lang="en-US" altLang="zh-TW" dirty="0">
                <a:solidFill>
                  <a:srgbClr val="0070C0"/>
                </a:solidFill>
              </a:rPr>
              <a:t>       0        </a:t>
            </a:r>
            <a:r>
              <a:rPr lang="zh-TW" altLang="en-US" dirty="0" smtClean="0">
                <a:solidFill>
                  <a:srgbClr val="0070C0"/>
                </a:solidFill>
              </a:rPr>
              <a:t>     </a:t>
            </a:r>
            <a:r>
              <a:rPr lang="en-US" altLang="zh-TW" dirty="0" smtClean="0">
                <a:solidFill>
                  <a:srgbClr val="0070C0"/>
                </a:solidFill>
              </a:rPr>
              <a:t>1 </a:t>
            </a:r>
            <a:endParaRPr lang="en-US" altLang="zh-TW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altLang="zh-TW" dirty="0">
                <a:solidFill>
                  <a:srgbClr val="0070C0"/>
                </a:solidFill>
              </a:rPr>
              <a:t>1.089415 1.142944 </a:t>
            </a:r>
          </a:p>
          <a:p>
            <a:pPr marL="0" indent="0">
              <a:buNone/>
            </a:pPr>
            <a:r>
              <a:rPr lang="en-US" altLang="zh-TW" dirty="0">
                <a:solidFill>
                  <a:srgbClr val="FF0000"/>
                </a:solidFill>
              </a:rPr>
              <a:t>&gt; </a:t>
            </a:r>
            <a:r>
              <a:rPr lang="en-US" altLang="zh-TW" dirty="0" err="1">
                <a:solidFill>
                  <a:srgbClr val="FF0000"/>
                </a:solidFill>
              </a:rPr>
              <a:t>tapply</a:t>
            </a:r>
            <a:r>
              <a:rPr lang="en-US" altLang="zh-TW" dirty="0">
                <a:solidFill>
                  <a:srgbClr val="FF0000"/>
                </a:solidFill>
              </a:rPr>
              <a:t>(sleepHR1,sex,quantile,c(0.05,0.25,0.5,0.75,0.95))</a:t>
            </a:r>
          </a:p>
          <a:p>
            <a:pPr marL="0" indent="0">
              <a:buNone/>
            </a:pPr>
            <a:r>
              <a:rPr lang="en-US" altLang="zh-TW" dirty="0">
                <a:solidFill>
                  <a:srgbClr val="0070C0"/>
                </a:solidFill>
              </a:rPr>
              <a:t>$`0`</a:t>
            </a:r>
          </a:p>
          <a:p>
            <a:pPr marL="0" indent="0">
              <a:buNone/>
            </a:pPr>
            <a:r>
              <a:rPr lang="en-US" altLang="zh-TW" dirty="0">
                <a:solidFill>
                  <a:srgbClr val="0070C0"/>
                </a:solidFill>
              </a:rPr>
              <a:t>   5%   25%   50%   75%   95% </a:t>
            </a:r>
          </a:p>
          <a:p>
            <a:pPr marL="0" indent="0">
              <a:buNone/>
            </a:pPr>
            <a:r>
              <a:rPr lang="en-US" altLang="zh-TW" dirty="0">
                <a:solidFill>
                  <a:srgbClr val="0070C0"/>
                </a:solidFill>
              </a:rPr>
              <a:t>6.400 7.300 8.000 8.750 9.625 </a:t>
            </a:r>
          </a:p>
          <a:p>
            <a:pPr marL="0" indent="0">
              <a:buNone/>
            </a:pPr>
            <a:endParaRPr lang="en-US" altLang="zh-TW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altLang="zh-TW" dirty="0">
                <a:solidFill>
                  <a:srgbClr val="0070C0"/>
                </a:solidFill>
              </a:rPr>
              <a:t>$`1`</a:t>
            </a:r>
          </a:p>
          <a:p>
            <a:pPr marL="0" indent="0">
              <a:buNone/>
            </a:pPr>
            <a:r>
              <a:rPr lang="en-US" altLang="zh-TW" dirty="0">
                <a:solidFill>
                  <a:srgbClr val="0070C0"/>
                </a:solidFill>
              </a:rPr>
              <a:t>  5%  25%  50%  75%  95% </a:t>
            </a:r>
          </a:p>
          <a:p>
            <a:pPr marL="0" indent="0">
              <a:buNone/>
            </a:pPr>
            <a:r>
              <a:rPr lang="en-US" altLang="zh-TW" dirty="0">
                <a:solidFill>
                  <a:srgbClr val="0070C0"/>
                </a:solidFill>
              </a:rPr>
              <a:t>5.53 </a:t>
            </a:r>
            <a:r>
              <a:rPr lang="zh-TW" altLang="en-US" dirty="0" smtClean="0">
                <a:solidFill>
                  <a:srgbClr val="0070C0"/>
                </a:solidFill>
              </a:rPr>
              <a:t> </a:t>
            </a:r>
            <a:r>
              <a:rPr lang="en-US" altLang="zh-TW" dirty="0" smtClean="0">
                <a:solidFill>
                  <a:srgbClr val="0070C0"/>
                </a:solidFill>
              </a:rPr>
              <a:t>6.80 </a:t>
            </a:r>
            <a:r>
              <a:rPr lang="zh-TW" altLang="en-US" dirty="0" smtClean="0">
                <a:solidFill>
                  <a:srgbClr val="0070C0"/>
                </a:solidFill>
              </a:rPr>
              <a:t> </a:t>
            </a:r>
            <a:r>
              <a:rPr lang="en-US" altLang="zh-TW" dirty="0" smtClean="0">
                <a:solidFill>
                  <a:srgbClr val="0070C0"/>
                </a:solidFill>
              </a:rPr>
              <a:t>7.65 </a:t>
            </a:r>
            <a:r>
              <a:rPr lang="zh-TW" altLang="en-US" dirty="0" smtClean="0">
                <a:solidFill>
                  <a:srgbClr val="0070C0"/>
                </a:solidFill>
              </a:rPr>
              <a:t>  </a:t>
            </a:r>
            <a:r>
              <a:rPr lang="en-US" altLang="zh-TW" dirty="0" smtClean="0">
                <a:solidFill>
                  <a:srgbClr val="0070C0"/>
                </a:solidFill>
              </a:rPr>
              <a:t>7.90 </a:t>
            </a:r>
            <a:r>
              <a:rPr lang="zh-TW" altLang="en-US" dirty="0" smtClean="0">
                <a:solidFill>
                  <a:srgbClr val="0070C0"/>
                </a:solidFill>
              </a:rPr>
              <a:t> </a:t>
            </a:r>
            <a:r>
              <a:rPr lang="en-US" altLang="zh-TW" dirty="0" smtClean="0">
                <a:solidFill>
                  <a:srgbClr val="0070C0"/>
                </a:solidFill>
              </a:rPr>
              <a:t>8.50 </a:t>
            </a:r>
            <a:endParaRPr lang="zh-TW" alt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58338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>
                <a:solidFill>
                  <a:schemeClr val="accent1"/>
                </a:solidFill>
              </a:rPr>
              <a:t>將分組的敘述統計製作</a:t>
            </a:r>
            <a:r>
              <a:rPr lang="zh-TW" altLang="en-US" b="1" dirty="0">
                <a:solidFill>
                  <a:schemeClr val="accent1"/>
                </a:solidFill>
              </a:rPr>
              <a:t>表格</a:t>
            </a:r>
            <a:endParaRPr lang="zh-TW" altLang="en-US" dirty="0">
              <a:solidFill>
                <a:schemeClr val="accent1"/>
              </a:solidFill>
            </a:endParaRPr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0980362"/>
              </p:ext>
            </p:extLst>
          </p:nvPr>
        </p:nvGraphicFramePr>
        <p:xfrm>
          <a:off x="755576" y="1772820"/>
          <a:ext cx="7560841" cy="4392480"/>
        </p:xfrm>
        <a:graphic>
          <a:graphicData uri="http://schemas.openxmlformats.org/drawingml/2006/table">
            <a:tbl>
              <a:tblPr firstRow="1">
                <a:tableStyleId>{7DF18680-E054-41AD-8BC1-D1AEF772440D}</a:tableStyleId>
              </a:tblPr>
              <a:tblGrid>
                <a:gridCol w="4169061"/>
                <a:gridCol w="1625228"/>
                <a:gridCol w="1766552"/>
              </a:tblGrid>
              <a:tr h="4392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kern="0" dirty="0">
                          <a:effectLst/>
                        </a:rPr>
                        <a:t> </a:t>
                      </a:r>
                      <a:endParaRPr lang="zh-TW" sz="24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0">
                          <a:effectLst/>
                        </a:rPr>
                        <a:t>女性(n=28)</a:t>
                      </a:r>
                      <a:endParaRPr lang="zh-TW" sz="24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0">
                          <a:effectLst/>
                        </a:rPr>
                        <a:t>男性(n=22)</a:t>
                      </a:r>
                      <a:endParaRPr lang="zh-TW" sz="24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</a:tr>
              <a:tr h="4392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kern="0" dirty="0">
                          <a:effectLst/>
                        </a:rPr>
                        <a:t>現在睡眠小時(單位：小時)</a:t>
                      </a:r>
                      <a:endParaRPr lang="zh-TW" sz="24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0">
                          <a:effectLst/>
                        </a:rPr>
                        <a:t> </a:t>
                      </a:r>
                      <a:endParaRPr lang="zh-TW" sz="24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0">
                          <a:effectLst/>
                        </a:rPr>
                        <a:t> </a:t>
                      </a:r>
                      <a:endParaRPr lang="zh-TW" sz="24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</a:tr>
              <a:tr h="439248">
                <a:tc>
                  <a:txBody>
                    <a:bodyPr/>
                    <a:lstStyle/>
                    <a:p>
                      <a:pPr indent="152400">
                        <a:spcAft>
                          <a:spcPts val="0"/>
                        </a:spcAft>
                      </a:pPr>
                      <a:r>
                        <a:rPr lang="zh-TW" sz="2400" kern="0" dirty="0">
                          <a:effectLst/>
                        </a:rPr>
                        <a:t>平均值±標準差(mean±SD)</a:t>
                      </a:r>
                      <a:endParaRPr lang="zh-TW" sz="24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0">
                          <a:effectLst/>
                        </a:rPr>
                        <a:t>8.06±1.09</a:t>
                      </a:r>
                      <a:endParaRPr lang="zh-TW" sz="24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0">
                          <a:effectLst/>
                        </a:rPr>
                        <a:t>7.42±1.14</a:t>
                      </a:r>
                      <a:endParaRPr lang="zh-TW" sz="24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</a:tr>
              <a:tr h="439248">
                <a:tc>
                  <a:txBody>
                    <a:bodyPr/>
                    <a:lstStyle/>
                    <a:p>
                      <a:pPr indent="152400">
                        <a:spcAft>
                          <a:spcPts val="0"/>
                        </a:spcAft>
                      </a:pPr>
                      <a:r>
                        <a:rPr lang="zh-TW" sz="2400" kern="0" dirty="0">
                          <a:effectLst/>
                        </a:rPr>
                        <a:t>中位數(median)</a:t>
                      </a:r>
                      <a:endParaRPr lang="zh-TW" sz="24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 dirty="0" smtClean="0">
                          <a:effectLst/>
                        </a:rPr>
                        <a:t>8</a:t>
                      </a:r>
                      <a:r>
                        <a:rPr lang="en-US" altLang="zh-TW" sz="2400" kern="100" dirty="0" smtClean="0">
                          <a:effectLst/>
                        </a:rPr>
                        <a:t>.00</a:t>
                      </a:r>
                      <a:endParaRPr lang="zh-TW" sz="24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7.65</a:t>
                      </a:r>
                      <a:endParaRPr lang="zh-TW" sz="24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 anchor="ctr"/>
                </a:tc>
              </a:tr>
              <a:tr h="439248">
                <a:tc>
                  <a:txBody>
                    <a:bodyPr/>
                    <a:lstStyle/>
                    <a:p>
                      <a:pPr indent="152400">
                        <a:spcAft>
                          <a:spcPts val="0"/>
                        </a:spcAft>
                      </a:pPr>
                      <a:r>
                        <a:rPr lang="zh-TW" sz="2400" kern="0" dirty="0" smtClean="0">
                          <a:effectLst/>
                        </a:rPr>
                        <a:t>最</a:t>
                      </a:r>
                      <a:r>
                        <a:rPr lang="zh-TW" altLang="en-US" sz="2400" kern="0" dirty="0" smtClean="0">
                          <a:effectLst/>
                        </a:rPr>
                        <a:t>小</a:t>
                      </a:r>
                      <a:r>
                        <a:rPr lang="zh-TW" sz="2400" kern="0" dirty="0" smtClean="0">
                          <a:effectLst/>
                        </a:rPr>
                        <a:t>值</a:t>
                      </a:r>
                      <a:r>
                        <a:rPr lang="fr-FR" sz="2400" kern="0" dirty="0">
                          <a:effectLst/>
                        </a:rPr>
                        <a:t>-</a:t>
                      </a:r>
                      <a:r>
                        <a:rPr lang="zh-TW" sz="2400" kern="0" dirty="0" smtClean="0">
                          <a:effectLst/>
                        </a:rPr>
                        <a:t>最</a:t>
                      </a:r>
                      <a:r>
                        <a:rPr lang="zh-TW" altLang="en-US" sz="2400" kern="0" dirty="0" smtClean="0">
                          <a:effectLst/>
                        </a:rPr>
                        <a:t>大</a:t>
                      </a:r>
                      <a:r>
                        <a:rPr lang="zh-TW" sz="2400" kern="0" dirty="0" smtClean="0">
                          <a:effectLst/>
                        </a:rPr>
                        <a:t>值</a:t>
                      </a:r>
                      <a:r>
                        <a:rPr lang="fr-FR" sz="2400" kern="0" dirty="0">
                          <a:effectLst/>
                        </a:rPr>
                        <a:t>(min-max)</a:t>
                      </a:r>
                      <a:endParaRPr lang="zh-TW" sz="24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 dirty="0" smtClean="0">
                          <a:effectLst/>
                        </a:rPr>
                        <a:t>6.2</a:t>
                      </a:r>
                      <a:r>
                        <a:rPr lang="en-US" altLang="zh-TW" sz="2400" kern="100" dirty="0" smtClean="0">
                          <a:effectLst/>
                        </a:rPr>
                        <a:t>0</a:t>
                      </a:r>
                      <a:r>
                        <a:rPr lang="en-US" sz="2400" kern="100" dirty="0" smtClean="0">
                          <a:effectLst/>
                        </a:rPr>
                        <a:t>-10.8</a:t>
                      </a:r>
                      <a:r>
                        <a:rPr lang="en-US" altLang="zh-TW" sz="2400" kern="100" dirty="0" smtClean="0">
                          <a:effectLst/>
                        </a:rPr>
                        <a:t>0</a:t>
                      </a:r>
                      <a:endParaRPr lang="zh-TW" sz="24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 dirty="0" smtClean="0">
                          <a:effectLst/>
                        </a:rPr>
                        <a:t>5.0</a:t>
                      </a:r>
                      <a:r>
                        <a:rPr lang="en-US" altLang="zh-TW" sz="2400" kern="100" dirty="0" smtClean="0">
                          <a:effectLst/>
                        </a:rPr>
                        <a:t>0</a:t>
                      </a:r>
                      <a:r>
                        <a:rPr lang="en-US" sz="2400" kern="100" dirty="0" smtClean="0">
                          <a:effectLst/>
                        </a:rPr>
                        <a:t>-10.5</a:t>
                      </a:r>
                      <a:r>
                        <a:rPr lang="en-US" altLang="zh-TW" sz="2400" kern="100" dirty="0" smtClean="0">
                          <a:effectLst/>
                        </a:rPr>
                        <a:t>0</a:t>
                      </a:r>
                      <a:endParaRPr lang="zh-TW" sz="24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 anchor="ctr"/>
                </a:tc>
              </a:tr>
              <a:tr h="439248">
                <a:tc>
                  <a:txBody>
                    <a:bodyPr/>
                    <a:lstStyle/>
                    <a:p>
                      <a:pPr indent="152400">
                        <a:spcAft>
                          <a:spcPts val="0"/>
                        </a:spcAft>
                      </a:pPr>
                      <a:r>
                        <a:rPr lang="zh-TW" sz="2400" kern="0">
                          <a:effectLst/>
                        </a:rPr>
                        <a:t>第5個百分位</a:t>
                      </a:r>
                      <a:endParaRPr lang="zh-TW" sz="24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6.40</a:t>
                      </a:r>
                      <a:endParaRPr lang="zh-TW" sz="24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 dirty="0" smtClean="0">
                          <a:effectLst/>
                        </a:rPr>
                        <a:t>5.5</a:t>
                      </a:r>
                      <a:r>
                        <a:rPr lang="en-US" altLang="zh-TW" sz="2400" kern="100" dirty="0" smtClean="0">
                          <a:effectLst/>
                        </a:rPr>
                        <a:t>3</a:t>
                      </a:r>
                      <a:endParaRPr lang="zh-TW" sz="24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 anchor="ctr"/>
                </a:tc>
              </a:tr>
              <a:tr h="439248">
                <a:tc>
                  <a:txBody>
                    <a:bodyPr/>
                    <a:lstStyle/>
                    <a:p>
                      <a:pPr indent="152400">
                        <a:spcAft>
                          <a:spcPts val="0"/>
                        </a:spcAft>
                      </a:pPr>
                      <a:r>
                        <a:rPr lang="zh-TW" sz="2400" kern="0">
                          <a:effectLst/>
                        </a:rPr>
                        <a:t>第25個百分位</a:t>
                      </a:r>
                      <a:endParaRPr lang="zh-TW" sz="24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7.30</a:t>
                      </a:r>
                      <a:endParaRPr lang="zh-TW" sz="24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6.80</a:t>
                      </a:r>
                      <a:endParaRPr lang="zh-TW" sz="24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 anchor="ctr"/>
                </a:tc>
              </a:tr>
              <a:tr h="439248">
                <a:tc>
                  <a:txBody>
                    <a:bodyPr/>
                    <a:lstStyle/>
                    <a:p>
                      <a:pPr indent="152400">
                        <a:spcAft>
                          <a:spcPts val="0"/>
                        </a:spcAft>
                      </a:pPr>
                      <a:r>
                        <a:rPr lang="zh-TW" sz="2400" kern="0">
                          <a:effectLst/>
                        </a:rPr>
                        <a:t>第50個百分位</a:t>
                      </a:r>
                      <a:endParaRPr lang="zh-TW" sz="24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8.00</a:t>
                      </a:r>
                      <a:endParaRPr lang="zh-TW" sz="24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7.65</a:t>
                      </a:r>
                      <a:endParaRPr lang="zh-TW" sz="24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 anchor="ctr"/>
                </a:tc>
              </a:tr>
              <a:tr h="439248">
                <a:tc>
                  <a:txBody>
                    <a:bodyPr/>
                    <a:lstStyle/>
                    <a:p>
                      <a:pPr indent="152400">
                        <a:spcAft>
                          <a:spcPts val="0"/>
                        </a:spcAft>
                      </a:pPr>
                      <a:r>
                        <a:rPr lang="zh-TW" sz="2400" kern="0">
                          <a:effectLst/>
                        </a:rPr>
                        <a:t>第75個百分位</a:t>
                      </a:r>
                      <a:endParaRPr lang="zh-TW" sz="24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8.80</a:t>
                      </a:r>
                      <a:endParaRPr lang="zh-TW" sz="24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7.90</a:t>
                      </a:r>
                      <a:endParaRPr lang="zh-TW" sz="24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 anchor="ctr"/>
                </a:tc>
              </a:tr>
              <a:tr h="439248">
                <a:tc>
                  <a:txBody>
                    <a:bodyPr/>
                    <a:lstStyle/>
                    <a:p>
                      <a:pPr indent="152400">
                        <a:spcAft>
                          <a:spcPts val="0"/>
                        </a:spcAft>
                      </a:pPr>
                      <a:r>
                        <a:rPr lang="zh-TW" sz="2400" kern="0">
                          <a:effectLst/>
                        </a:rPr>
                        <a:t>第95個百分位</a:t>
                      </a:r>
                      <a:endParaRPr lang="zh-TW" sz="24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 dirty="0" smtClean="0">
                          <a:effectLst/>
                        </a:rPr>
                        <a:t>9.</a:t>
                      </a:r>
                      <a:r>
                        <a:rPr lang="en-US" altLang="zh-TW" sz="2400" kern="100" dirty="0" smtClean="0">
                          <a:effectLst/>
                        </a:rPr>
                        <a:t>63</a:t>
                      </a:r>
                      <a:endParaRPr lang="zh-TW" sz="24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8.50</a:t>
                      </a:r>
                      <a:endParaRPr lang="zh-TW" sz="24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0136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>
                <a:solidFill>
                  <a:schemeClr val="accent1"/>
                </a:solidFill>
              </a:rPr>
              <a:t>分組的敘述</a:t>
            </a:r>
            <a:r>
              <a:rPr lang="zh-TW" altLang="en-US" b="1" dirty="0" smtClean="0">
                <a:solidFill>
                  <a:schemeClr val="accent1"/>
                </a:solidFill>
              </a:rPr>
              <a:t>統計的解釋</a:t>
            </a:r>
            <a:endParaRPr lang="zh-TW" altLang="en-US" dirty="0">
              <a:solidFill>
                <a:schemeClr val="accent1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en-US" sz="2800" b="1" dirty="0" smtClean="0"/>
              <a:t>針對</a:t>
            </a:r>
            <a:r>
              <a:rPr lang="en-US" altLang="zh-TW" sz="2800" b="1" dirty="0">
                <a:solidFill>
                  <a:srgbClr val="C00000"/>
                </a:solidFill>
              </a:rPr>
              <a:t>28</a:t>
            </a:r>
            <a:r>
              <a:rPr lang="zh-TW" altLang="en-US" sz="2800" b="1" dirty="0">
                <a:solidFill>
                  <a:srgbClr val="C00000"/>
                </a:solidFill>
              </a:rPr>
              <a:t>位女性</a:t>
            </a:r>
            <a:r>
              <a:rPr lang="en-US" altLang="zh-TW" sz="2800" b="1" dirty="0"/>
              <a:t>(sex=0)</a:t>
            </a:r>
            <a:r>
              <a:rPr lang="zh-TW" altLang="en-US" sz="2800" b="1" dirty="0"/>
              <a:t>，</a:t>
            </a:r>
            <a:r>
              <a:rPr lang="zh-TW" altLang="en-US" sz="2800" b="1" dirty="0" smtClean="0"/>
              <a:t>睡眠時間的</a:t>
            </a:r>
            <a:r>
              <a:rPr lang="zh-TW" altLang="en-US" sz="2800" b="1" dirty="0"/>
              <a:t>平均值</a:t>
            </a:r>
            <a:r>
              <a:rPr lang="en-US" altLang="zh-TW" sz="2800" b="1" dirty="0"/>
              <a:t>(Mean)</a:t>
            </a:r>
            <a:r>
              <a:rPr lang="zh-TW" altLang="en-US" sz="2800" b="1" dirty="0"/>
              <a:t>為</a:t>
            </a:r>
            <a:r>
              <a:rPr lang="en-US" altLang="zh-TW" sz="2800" b="1" dirty="0"/>
              <a:t>8.06</a:t>
            </a:r>
            <a:r>
              <a:rPr lang="zh-TW" altLang="en-US" sz="2800" b="1" dirty="0"/>
              <a:t>小時、標準差</a:t>
            </a:r>
            <a:r>
              <a:rPr lang="en-US" altLang="zh-TW" sz="2800" b="1" dirty="0"/>
              <a:t>(</a:t>
            </a:r>
            <a:r>
              <a:rPr lang="en-US" altLang="zh-TW" sz="2800" b="1" dirty="0" smtClean="0"/>
              <a:t>Std. </a:t>
            </a:r>
            <a:r>
              <a:rPr lang="en-US" altLang="zh-TW" sz="2800" b="1" dirty="0"/>
              <a:t>Dev)</a:t>
            </a:r>
            <a:r>
              <a:rPr lang="zh-TW" altLang="en-US" sz="2800" b="1" dirty="0"/>
              <a:t>為</a:t>
            </a:r>
            <a:r>
              <a:rPr lang="en-US" altLang="zh-TW" sz="2800" b="1" dirty="0"/>
              <a:t>1.09</a:t>
            </a:r>
            <a:r>
              <a:rPr lang="zh-TW" altLang="en-US" sz="2800" b="1" dirty="0"/>
              <a:t>、中位數</a:t>
            </a:r>
            <a:r>
              <a:rPr lang="en-US" altLang="zh-TW" sz="2800" b="1" dirty="0"/>
              <a:t>(Median)</a:t>
            </a:r>
            <a:r>
              <a:rPr lang="zh-TW" altLang="en-US" sz="2800" b="1" dirty="0"/>
              <a:t>為</a:t>
            </a:r>
            <a:r>
              <a:rPr lang="en-US" altLang="zh-TW" sz="2800" b="1" dirty="0"/>
              <a:t>8</a:t>
            </a:r>
            <a:r>
              <a:rPr lang="zh-TW" altLang="en-US" sz="2800" b="1" dirty="0"/>
              <a:t>小時、最小值為</a:t>
            </a:r>
            <a:r>
              <a:rPr lang="en-US" altLang="zh-TW" sz="2800" b="1" dirty="0"/>
              <a:t>6.2</a:t>
            </a:r>
            <a:r>
              <a:rPr lang="zh-TW" altLang="en-US" sz="2800" b="1" dirty="0"/>
              <a:t>小時、最大值為</a:t>
            </a:r>
            <a:r>
              <a:rPr lang="en-US" altLang="zh-TW" sz="2800" b="1" dirty="0"/>
              <a:t>10.8</a:t>
            </a:r>
            <a:r>
              <a:rPr lang="zh-TW" altLang="en-US" sz="2800" b="1" dirty="0"/>
              <a:t>小時</a:t>
            </a:r>
            <a:r>
              <a:rPr lang="zh-TW" altLang="en-US" sz="2800" b="1" dirty="0" smtClean="0"/>
              <a:t>。</a:t>
            </a:r>
            <a:endParaRPr lang="en-US" altLang="zh-TW" sz="2800" b="1" dirty="0" smtClean="0"/>
          </a:p>
          <a:p>
            <a:r>
              <a:rPr lang="zh-TW" altLang="en-US" sz="2800" b="1" dirty="0" smtClean="0"/>
              <a:t>針對</a:t>
            </a:r>
            <a:r>
              <a:rPr lang="en-US" altLang="zh-TW" sz="2800" b="1" dirty="0">
                <a:solidFill>
                  <a:srgbClr val="C00000"/>
                </a:solidFill>
              </a:rPr>
              <a:t>22</a:t>
            </a:r>
            <a:r>
              <a:rPr lang="zh-TW" altLang="en-US" sz="2800" b="1" dirty="0">
                <a:solidFill>
                  <a:srgbClr val="C00000"/>
                </a:solidFill>
              </a:rPr>
              <a:t>位男性</a:t>
            </a:r>
            <a:r>
              <a:rPr lang="en-US" altLang="zh-TW" sz="2800" b="1" dirty="0"/>
              <a:t>(sex=1)</a:t>
            </a:r>
            <a:r>
              <a:rPr lang="zh-TW" altLang="en-US" sz="2800" b="1" dirty="0"/>
              <a:t>，</a:t>
            </a:r>
            <a:r>
              <a:rPr lang="zh-TW" altLang="en-US" sz="2800" b="1" dirty="0" smtClean="0"/>
              <a:t>睡眠時間平均值</a:t>
            </a:r>
            <a:r>
              <a:rPr lang="en-US" altLang="zh-TW" sz="2800" b="1" dirty="0"/>
              <a:t>(Mean)</a:t>
            </a:r>
            <a:r>
              <a:rPr lang="zh-TW" altLang="en-US" sz="2800" b="1" dirty="0"/>
              <a:t>為</a:t>
            </a:r>
            <a:r>
              <a:rPr lang="en-US" altLang="zh-TW" sz="2800" b="1" dirty="0"/>
              <a:t>7.42</a:t>
            </a:r>
            <a:r>
              <a:rPr lang="zh-TW" altLang="en-US" sz="2800" b="1" dirty="0"/>
              <a:t>小時、標準差</a:t>
            </a:r>
            <a:r>
              <a:rPr lang="en-US" altLang="zh-TW" sz="2800" b="1" dirty="0"/>
              <a:t>(Std. </a:t>
            </a:r>
            <a:r>
              <a:rPr lang="en-US" altLang="zh-TW" sz="2800" b="1" dirty="0" smtClean="0"/>
              <a:t>Dev)</a:t>
            </a:r>
            <a:r>
              <a:rPr lang="zh-TW" altLang="en-US" sz="2800" b="1" dirty="0"/>
              <a:t>為</a:t>
            </a:r>
            <a:r>
              <a:rPr lang="en-US" altLang="zh-TW" sz="2800" b="1" dirty="0"/>
              <a:t>1.14</a:t>
            </a:r>
            <a:r>
              <a:rPr lang="zh-TW" altLang="en-US" sz="2800" b="1" dirty="0"/>
              <a:t>、中位數</a:t>
            </a:r>
            <a:r>
              <a:rPr lang="en-US" altLang="zh-TW" sz="2800" b="1" dirty="0"/>
              <a:t>(Median)</a:t>
            </a:r>
            <a:r>
              <a:rPr lang="zh-TW" altLang="en-US" sz="2800" b="1" dirty="0"/>
              <a:t>為</a:t>
            </a:r>
            <a:r>
              <a:rPr lang="en-US" altLang="zh-TW" sz="2800" b="1" dirty="0"/>
              <a:t>7.65</a:t>
            </a:r>
            <a:r>
              <a:rPr lang="zh-TW" altLang="en-US" sz="2800" b="1" dirty="0"/>
              <a:t>小時、最小值為</a:t>
            </a:r>
            <a:r>
              <a:rPr lang="en-US" altLang="zh-TW" sz="2800" b="1" dirty="0"/>
              <a:t>5</a:t>
            </a:r>
            <a:r>
              <a:rPr lang="zh-TW" altLang="en-US" sz="2800" b="1" dirty="0"/>
              <a:t>小時、最大值為</a:t>
            </a:r>
            <a:r>
              <a:rPr lang="en-US" altLang="zh-TW" sz="2800" b="1" dirty="0"/>
              <a:t>10.5</a:t>
            </a:r>
            <a:r>
              <a:rPr lang="zh-TW" altLang="en-US" sz="2800" b="1" dirty="0"/>
              <a:t>小時。</a:t>
            </a:r>
          </a:p>
          <a:p>
            <a:r>
              <a:rPr lang="zh-TW" altLang="en-US" sz="2800" b="1" dirty="0"/>
              <a:t>根據百分</a:t>
            </a:r>
            <a:r>
              <a:rPr lang="zh-TW" altLang="en-US" sz="2800" b="1" dirty="0" smtClean="0"/>
              <a:t>位</a:t>
            </a:r>
            <a:r>
              <a:rPr lang="zh-TW" altLang="en-US" sz="2800" b="1" dirty="0"/>
              <a:t>數</a:t>
            </a:r>
            <a:r>
              <a:rPr lang="zh-TW" altLang="en-US" sz="2800" b="1" dirty="0" smtClean="0"/>
              <a:t>的</a:t>
            </a:r>
            <a:r>
              <a:rPr lang="zh-TW" altLang="en-US" sz="2800" b="1" dirty="0"/>
              <a:t>結果，女性</a:t>
            </a:r>
            <a:r>
              <a:rPr lang="zh-TW" altLang="en-US" sz="2800" b="1" dirty="0" smtClean="0"/>
              <a:t>睡眠時間的</a:t>
            </a:r>
            <a:r>
              <a:rPr lang="zh-TW" altLang="en-US" sz="2800" b="1" dirty="0"/>
              <a:t>第</a:t>
            </a:r>
            <a:r>
              <a:rPr lang="en-US" altLang="zh-TW" sz="2800" b="1" dirty="0"/>
              <a:t>5</a:t>
            </a:r>
            <a:r>
              <a:rPr lang="zh-TW" altLang="en-US" sz="2800" b="1" dirty="0"/>
              <a:t>個百分位為</a:t>
            </a:r>
            <a:r>
              <a:rPr lang="en-US" altLang="zh-TW" sz="2800" b="1" dirty="0"/>
              <a:t>6.40</a:t>
            </a:r>
            <a:r>
              <a:rPr lang="zh-TW" altLang="en-US" sz="2800" b="1" dirty="0"/>
              <a:t>小時</a:t>
            </a:r>
            <a:r>
              <a:rPr lang="zh-TW" altLang="en-US" sz="2800" b="1" dirty="0" smtClean="0"/>
              <a:t>，表示</a:t>
            </a:r>
            <a:r>
              <a:rPr lang="zh-TW" altLang="en-US" sz="2800" b="1" dirty="0"/>
              <a:t>有</a:t>
            </a:r>
            <a:r>
              <a:rPr lang="en-US" altLang="zh-TW" sz="2800" b="1" dirty="0"/>
              <a:t>5%</a:t>
            </a:r>
            <a:r>
              <a:rPr lang="zh-TW" altLang="en-US" sz="2800" b="1" dirty="0" smtClean="0"/>
              <a:t>的女性睡眠時間小於</a:t>
            </a:r>
            <a:r>
              <a:rPr lang="zh-TW" altLang="en-US" sz="2800" b="1" dirty="0"/>
              <a:t>等於</a:t>
            </a:r>
            <a:r>
              <a:rPr lang="en-US" altLang="zh-TW" sz="2800" b="1" dirty="0"/>
              <a:t>6.40</a:t>
            </a:r>
            <a:r>
              <a:rPr lang="zh-TW" altLang="en-US" sz="2800" b="1" dirty="0"/>
              <a:t>小時，有</a:t>
            </a:r>
            <a:r>
              <a:rPr lang="en-US" altLang="zh-TW" sz="2800" b="1" dirty="0"/>
              <a:t>95%</a:t>
            </a:r>
            <a:r>
              <a:rPr lang="zh-TW" altLang="en-US" sz="2800" b="1" dirty="0" smtClean="0"/>
              <a:t>的女性睡眠時間大於</a:t>
            </a:r>
            <a:r>
              <a:rPr lang="en-US" altLang="zh-TW" sz="2800" b="1" dirty="0"/>
              <a:t>6.40</a:t>
            </a:r>
            <a:r>
              <a:rPr lang="zh-TW" altLang="en-US" sz="2800" b="1" dirty="0"/>
              <a:t>小時；其它的百分位的解釋，依此類推。</a:t>
            </a:r>
          </a:p>
        </p:txBody>
      </p:sp>
    </p:spTree>
    <p:extLst>
      <p:ext uri="{BB962C8B-B14F-4D97-AF65-F5344CB8AC3E}">
        <p14:creationId xmlns:p14="http://schemas.microsoft.com/office/powerpoint/2010/main" val="26093920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>
                <a:solidFill>
                  <a:schemeClr val="accent1"/>
                </a:solidFill>
              </a:rPr>
              <a:t>定性變數的敘述</a:t>
            </a:r>
            <a:r>
              <a:rPr lang="zh-TW" altLang="en-US" b="1" dirty="0">
                <a:solidFill>
                  <a:schemeClr val="accent1"/>
                </a:solidFill>
              </a:rPr>
              <a:t>性統計</a:t>
            </a:r>
            <a:endParaRPr lang="zh-TW" altLang="en-US" dirty="0">
              <a:solidFill>
                <a:schemeClr val="accent1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800" b="1" dirty="0">
                <a:solidFill>
                  <a:srgbClr val="C00000"/>
                </a:solidFill>
              </a:rPr>
              <a:t>職場壓力</a:t>
            </a:r>
            <a:r>
              <a:rPr lang="en-US" altLang="zh-TW" sz="2800" b="1" dirty="0"/>
              <a:t>(</a:t>
            </a:r>
            <a:r>
              <a:rPr lang="en-US" altLang="zh-TW" sz="2800" b="1" dirty="0" err="1"/>
              <a:t>pressuID</a:t>
            </a:r>
            <a:r>
              <a:rPr lang="en-US" altLang="zh-TW" sz="2800" b="1" dirty="0"/>
              <a:t>)</a:t>
            </a:r>
            <a:r>
              <a:rPr lang="zh-TW" altLang="en-US" sz="2800" b="1" dirty="0"/>
              <a:t>為一個二元的類</a:t>
            </a:r>
            <a:r>
              <a:rPr lang="zh-TW" altLang="en-US" sz="2800" b="1" dirty="0" smtClean="0"/>
              <a:t>別變數</a:t>
            </a:r>
            <a:r>
              <a:rPr lang="zh-TW" altLang="en-US" sz="2800" b="1" dirty="0"/>
              <a:t>（</a:t>
            </a:r>
            <a:r>
              <a:rPr lang="en-US" altLang="zh-TW" sz="2800" b="1" dirty="0"/>
              <a:t>dichotomous categorical variable</a:t>
            </a:r>
            <a:r>
              <a:rPr lang="zh-TW" altLang="en-US" sz="2800" b="1" dirty="0" smtClean="0"/>
              <a:t>）</a:t>
            </a:r>
            <a:endParaRPr lang="en-US" altLang="zh-TW" sz="2800" b="1" dirty="0" smtClean="0"/>
          </a:p>
          <a:p>
            <a:r>
              <a:rPr lang="zh-TW" altLang="en-US" sz="2800" b="1" dirty="0" smtClean="0"/>
              <a:t>將</a:t>
            </a:r>
            <a:r>
              <a:rPr lang="zh-TW" altLang="en-US" sz="2800" b="1" dirty="0"/>
              <a:t>壓力程度分為有壓力</a:t>
            </a:r>
            <a:r>
              <a:rPr lang="en-US" altLang="zh-TW" sz="2800" b="1" dirty="0"/>
              <a:t>(</a:t>
            </a:r>
            <a:r>
              <a:rPr lang="en-US" altLang="zh-TW" sz="2800" b="1" dirty="0" err="1"/>
              <a:t>pressuID</a:t>
            </a:r>
            <a:r>
              <a:rPr lang="en-US" altLang="zh-TW" sz="2800" b="1" dirty="0"/>
              <a:t>=1)</a:t>
            </a:r>
            <a:r>
              <a:rPr lang="zh-TW" altLang="en-US" sz="2800" b="1" dirty="0"/>
              <a:t>及沒有壓力</a:t>
            </a:r>
            <a:r>
              <a:rPr lang="en-US" altLang="zh-TW" sz="2800" b="1" dirty="0"/>
              <a:t>(</a:t>
            </a:r>
            <a:r>
              <a:rPr lang="en-US" altLang="zh-TW" sz="2800" b="1" dirty="0" err="1"/>
              <a:t>pressuID</a:t>
            </a:r>
            <a:r>
              <a:rPr lang="en-US" altLang="zh-TW" sz="2800" b="1" dirty="0"/>
              <a:t>=0</a:t>
            </a:r>
            <a:r>
              <a:rPr lang="en-US" altLang="zh-TW" sz="2800" b="1" dirty="0" smtClean="0"/>
              <a:t>)</a:t>
            </a:r>
          </a:p>
          <a:p>
            <a:r>
              <a:rPr lang="zh-TW" altLang="en-US" sz="2800" b="1" dirty="0" smtClean="0"/>
              <a:t>可以</a:t>
            </a:r>
            <a:r>
              <a:rPr lang="zh-TW" altLang="en-US" sz="2800" b="1" dirty="0"/>
              <a:t>利用次數分配表中的</a:t>
            </a:r>
            <a:r>
              <a:rPr lang="zh-TW" altLang="en-US" sz="2800" b="1" dirty="0">
                <a:solidFill>
                  <a:srgbClr val="C00000"/>
                </a:solidFill>
              </a:rPr>
              <a:t>個數</a:t>
            </a:r>
            <a:r>
              <a:rPr lang="zh-TW" altLang="en-US" sz="2800" b="1" dirty="0"/>
              <a:t>及</a:t>
            </a:r>
            <a:r>
              <a:rPr lang="zh-TW" altLang="en-US" sz="2800" b="1" dirty="0">
                <a:solidFill>
                  <a:srgbClr val="C00000"/>
                </a:solidFill>
              </a:rPr>
              <a:t>百分比</a:t>
            </a:r>
            <a:r>
              <a:rPr lang="zh-TW" altLang="en-US" sz="2800" b="1" dirty="0"/>
              <a:t>來呈現職場壓力程度的分布。</a:t>
            </a:r>
            <a:endParaRPr lang="en-US" altLang="zh-TW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1763218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>
                <a:solidFill>
                  <a:schemeClr val="accent1"/>
                </a:solidFill>
              </a:rPr>
              <a:t>定性變數的敘述</a:t>
            </a:r>
            <a:r>
              <a:rPr lang="zh-TW" altLang="en-US" b="1" dirty="0">
                <a:solidFill>
                  <a:schemeClr val="accent1"/>
                </a:solidFill>
              </a:rPr>
              <a:t>性統計</a:t>
            </a:r>
            <a:endParaRPr lang="zh-TW" altLang="en-US" dirty="0">
              <a:solidFill>
                <a:schemeClr val="accent1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2800" dirty="0">
                <a:solidFill>
                  <a:srgbClr val="FF0000"/>
                </a:solidFill>
              </a:rPr>
              <a:t>&gt; library(</a:t>
            </a:r>
            <a:r>
              <a:rPr lang="en-US" altLang="zh-TW" sz="2800" dirty="0" err="1">
                <a:solidFill>
                  <a:srgbClr val="FF0000"/>
                </a:solidFill>
              </a:rPr>
              <a:t>prettyR</a:t>
            </a:r>
            <a:r>
              <a:rPr lang="en-US" altLang="zh-TW" sz="2800" dirty="0" smtClean="0">
                <a:solidFill>
                  <a:srgbClr val="FF0000"/>
                </a:solidFill>
              </a:rPr>
              <a:t>)</a:t>
            </a:r>
            <a:r>
              <a:rPr lang="zh-TW" altLang="en-US" sz="2800" dirty="0" smtClean="0">
                <a:solidFill>
                  <a:srgbClr val="FF0000"/>
                </a:solidFill>
              </a:rPr>
              <a:t>  </a:t>
            </a:r>
            <a:r>
              <a:rPr lang="en-US" altLang="zh-TW" sz="2800" dirty="0" smtClean="0"/>
              <a:t># </a:t>
            </a:r>
            <a:r>
              <a:rPr lang="zh-TW" altLang="zh-TW" sz="2800" dirty="0"/>
              <a:t>引入套件</a:t>
            </a:r>
            <a:r>
              <a:rPr lang="en-US" altLang="zh-TW" sz="2800" dirty="0" err="1" smtClean="0"/>
              <a:t>prettyR</a:t>
            </a:r>
            <a:endParaRPr lang="en-US" altLang="zh-TW" sz="28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zh-TW" sz="2800" dirty="0">
                <a:solidFill>
                  <a:srgbClr val="FF0000"/>
                </a:solidFill>
              </a:rPr>
              <a:t>&gt; </a:t>
            </a:r>
            <a:r>
              <a:rPr lang="en-US" altLang="zh-TW" sz="2800" dirty="0" err="1">
                <a:solidFill>
                  <a:srgbClr val="FF0000"/>
                </a:solidFill>
              </a:rPr>
              <a:t>freq</a:t>
            </a:r>
            <a:r>
              <a:rPr lang="en-US" altLang="zh-TW" sz="2800" dirty="0">
                <a:solidFill>
                  <a:srgbClr val="FF0000"/>
                </a:solidFill>
              </a:rPr>
              <a:t>(</a:t>
            </a:r>
            <a:r>
              <a:rPr lang="en-US" altLang="zh-TW" sz="2800" dirty="0" err="1">
                <a:solidFill>
                  <a:srgbClr val="FF0000"/>
                </a:solidFill>
              </a:rPr>
              <a:t>pressuID</a:t>
            </a:r>
            <a:r>
              <a:rPr lang="en-US" altLang="zh-TW" sz="2800" dirty="0">
                <a:solidFill>
                  <a:srgbClr val="FF0000"/>
                </a:solidFill>
              </a:rPr>
              <a:t>)</a:t>
            </a:r>
          </a:p>
          <a:p>
            <a:endParaRPr lang="en-US" altLang="zh-TW" sz="280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altLang="zh-TW" sz="2800" dirty="0">
                <a:solidFill>
                  <a:srgbClr val="0070C0"/>
                </a:solidFill>
              </a:rPr>
              <a:t>Frequencies for </a:t>
            </a:r>
            <a:r>
              <a:rPr lang="en-US" altLang="zh-TW" sz="2800" dirty="0" err="1">
                <a:solidFill>
                  <a:srgbClr val="0070C0"/>
                </a:solidFill>
              </a:rPr>
              <a:t>pressuID</a:t>
            </a:r>
            <a:r>
              <a:rPr lang="en-US" altLang="zh-TW" sz="2800" dirty="0">
                <a:solidFill>
                  <a:srgbClr val="0070C0"/>
                </a:solidFill>
              </a:rPr>
              <a:t> </a:t>
            </a:r>
          </a:p>
          <a:p>
            <a:pPr marL="0" indent="0">
              <a:buNone/>
            </a:pPr>
            <a:r>
              <a:rPr lang="en-US" altLang="zh-TW" sz="2800" dirty="0">
                <a:solidFill>
                  <a:srgbClr val="0070C0"/>
                </a:solidFill>
              </a:rPr>
              <a:t>        </a:t>
            </a:r>
            <a:r>
              <a:rPr lang="zh-TW" altLang="en-US" sz="2800" dirty="0" smtClean="0">
                <a:solidFill>
                  <a:srgbClr val="0070C0"/>
                </a:solidFill>
              </a:rPr>
              <a:t>    </a:t>
            </a:r>
            <a:r>
              <a:rPr lang="en-US" altLang="zh-TW" sz="2800" dirty="0" smtClean="0">
                <a:solidFill>
                  <a:srgbClr val="0070C0"/>
                </a:solidFill>
              </a:rPr>
              <a:t>1    </a:t>
            </a:r>
            <a:r>
              <a:rPr lang="zh-TW" altLang="en-US" sz="2800" dirty="0" smtClean="0">
                <a:solidFill>
                  <a:srgbClr val="0070C0"/>
                </a:solidFill>
              </a:rPr>
              <a:t> </a:t>
            </a:r>
            <a:r>
              <a:rPr lang="en-US" altLang="zh-TW" sz="2800" dirty="0" smtClean="0">
                <a:solidFill>
                  <a:srgbClr val="0070C0"/>
                </a:solidFill>
              </a:rPr>
              <a:t>0   </a:t>
            </a:r>
            <a:r>
              <a:rPr lang="en-US" altLang="zh-TW" sz="2800" dirty="0">
                <a:solidFill>
                  <a:srgbClr val="0070C0"/>
                </a:solidFill>
              </a:rPr>
              <a:t>NA</a:t>
            </a:r>
          </a:p>
          <a:p>
            <a:pPr marL="0" indent="0">
              <a:buNone/>
            </a:pPr>
            <a:r>
              <a:rPr lang="en-US" altLang="zh-TW" sz="2800" dirty="0">
                <a:solidFill>
                  <a:srgbClr val="0070C0"/>
                </a:solidFill>
              </a:rPr>
              <a:t>       </a:t>
            </a:r>
            <a:r>
              <a:rPr lang="zh-TW" altLang="en-US" sz="2800" dirty="0" smtClean="0">
                <a:solidFill>
                  <a:srgbClr val="0070C0"/>
                </a:solidFill>
              </a:rPr>
              <a:t>    </a:t>
            </a:r>
            <a:r>
              <a:rPr lang="en-US" altLang="zh-TW" sz="2800" dirty="0" smtClean="0">
                <a:solidFill>
                  <a:srgbClr val="0070C0"/>
                </a:solidFill>
              </a:rPr>
              <a:t>33   </a:t>
            </a:r>
            <a:r>
              <a:rPr lang="en-US" altLang="zh-TW" sz="2800" dirty="0">
                <a:solidFill>
                  <a:srgbClr val="0070C0"/>
                </a:solidFill>
              </a:rPr>
              <a:t>17    0</a:t>
            </a:r>
          </a:p>
          <a:p>
            <a:pPr marL="0" indent="0">
              <a:buNone/>
            </a:pPr>
            <a:r>
              <a:rPr lang="en-US" altLang="zh-TW" sz="2800" dirty="0">
                <a:solidFill>
                  <a:srgbClr val="0070C0"/>
                </a:solidFill>
              </a:rPr>
              <a:t>%     </a:t>
            </a:r>
            <a:r>
              <a:rPr lang="zh-TW" altLang="en-US" sz="2800" dirty="0" smtClean="0">
                <a:solidFill>
                  <a:srgbClr val="0070C0"/>
                </a:solidFill>
              </a:rPr>
              <a:t>  </a:t>
            </a:r>
            <a:r>
              <a:rPr lang="en-US" altLang="zh-TW" sz="2800" dirty="0" smtClean="0">
                <a:solidFill>
                  <a:srgbClr val="0070C0"/>
                </a:solidFill>
              </a:rPr>
              <a:t> </a:t>
            </a:r>
            <a:r>
              <a:rPr lang="en-US" altLang="zh-TW" sz="2800" dirty="0">
                <a:solidFill>
                  <a:srgbClr val="0070C0"/>
                </a:solidFill>
              </a:rPr>
              <a:t>66   34    0 </a:t>
            </a:r>
          </a:p>
          <a:p>
            <a:pPr marL="0" indent="0">
              <a:buNone/>
            </a:pPr>
            <a:r>
              <a:rPr lang="en-US" altLang="zh-TW" sz="2800" dirty="0">
                <a:solidFill>
                  <a:srgbClr val="0070C0"/>
                </a:solidFill>
              </a:rPr>
              <a:t>%!NA   66   34 </a:t>
            </a:r>
          </a:p>
        </p:txBody>
      </p:sp>
    </p:spTree>
    <p:extLst>
      <p:ext uri="{BB962C8B-B14F-4D97-AF65-F5344CB8AC3E}">
        <p14:creationId xmlns:p14="http://schemas.microsoft.com/office/powerpoint/2010/main" val="31328264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>
                <a:solidFill>
                  <a:schemeClr val="accent1"/>
                </a:solidFill>
              </a:rPr>
              <a:t>將敘述統計製作</a:t>
            </a:r>
            <a:r>
              <a:rPr lang="zh-TW" altLang="en-US" b="1" dirty="0">
                <a:solidFill>
                  <a:schemeClr val="accent1"/>
                </a:solidFill>
              </a:rPr>
              <a:t>表格</a:t>
            </a:r>
            <a:endParaRPr lang="zh-TW" altLang="en-US" dirty="0">
              <a:solidFill>
                <a:schemeClr val="accent1"/>
              </a:solidFill>
            </a:endParaRPr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1682120"/>
              </p:ext>
            </p:extLst>
          </p:nvPr>
        </p:nvGraphicFramePr>
        <p:xfrm>
          <a:off x="287525" y="1844824"/>
          <a:ext cx="8568950" cy="182880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713790"/>
                <a:gridCol w="1713790"/>
                <a:gridCol w="1396955"/>
                <a:gridCol w="1944216"/>
                <a:gridCol w="1800199"/>
              </a:tblGrid>
              <a:tr h="8583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kern="0" dirty="0" err="1" smtClean="0">
                          <a:effectLst/>
                        </a:rPr>
                        <a:t>pressuID</a:t>
                      </a:r>
                      <a:endParaRPr lang="en-US" sz="2400" b="1" kern="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400" b="1" dirty="0" smtClean="0">
                          <a:solidFill>
                            <a:schemeClr val="bg1"/>
                          </a:solidFill>
                        </a:rPr>
                        <a:t>職場壓力</a:t>
                      </a:r>
                      <a:endParaRPr lang="zh-TW" sz="2400" b="1" kern="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kern="0" dirty="0" smtClean="0">
                          <a:effectLst/>
                        </a:rPr>
                        <a:t>Frequency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400" b="1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次數</a:t>
                      </a:r>
                      <a:endParaRPr lang="zh-TW" sz="24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kern="0" dirty="0" smtClean="0">
                          <a:effectLst/>
                        </a:rPr>
                        <a:t>Percent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400" b="1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百分比</a:t>
                      </a:r>
                      <a:endParaRPr lang="zh-TW" sz="24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kern="0" dirty="0">
                          <a:effectLst/>
                        </a:rPr>
                        <a:t>Cumulative</a:t>
                      </a:r>
                      <a:endParaRPr lang="zh-TW" sz="24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kern="0" dirty="0" smtClean="0">
                          <a:effectLst/>
                        </a:rPr>
                        <a:t>Frequency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400" b="1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累積次數</a:t>
                      </a:r>
                      <a:endParaRPr lang="zh-TW" sz="24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kern="0" dirty="0">
                          <a:effectLst/>
                        </a:rPr>
                        <a:t>Cumulative</a:t>
                      </a:r>
                      <a:endParaRPr lang="zh-TW" sz="24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kern="0" dirty="0" smtClean="0">
                          <a:effectLst/>
                        </a:rPr>
                        <a:t>Percent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400" b="1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累積百分比</a:t>
                      </a:r>
                      <a:endParaRPr lang="zh-TW" sz="24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/>
                </a:tc>
              </a:tr>
              <a:tr h="3168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kern="0" dirty="0" smtClean="0">
                          <a:effectLst/>
                        </a:rPr>
                        <a:t>0</a:t>
                      </a:r>
                      <a:r>
                        <a:rPr lang="zh-TW" altLang="en-US" sz="2400" b="1" kern="0" dirty="0" smtClean="0">
                          <a:effectLst/>
                        </a:rPr>
                        <a:t> </a:t>
                      </a:r>
                      <a:r>
                        <a:rPr lang="zh-TW" altLang="en-US" sz="2400" b="1" kern="1200" dirty="0" smtClean="0">
                          <a:effectLst/>
                        </a:rPr>
                        <a:t>無</a:t>
                      </a:r>
                      <a:r>
                        <a:rPr lang="zh-TW" altLang="en-US" sz="2400" b="1" dirty="0" smtClean="0"/>
                        <a:t>壓力</a:t>
                      </a:r>
                      <a:endParaRPr lang="zh-TW" sz="24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kern="0" dirty="0">
                          <a:effectLst/>
                        </a:rPr>
                        <a:t>17</a:t>
                      </a:r>
                      <a:endParaRPr lang="zh-TW" sz="24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kern="0" dirty="0">
                          <a:effectLst/>
                        </a:rPr>
                        <a:t>34</a:t>
                      </a:r>
                      <a:endParaRPr lang="zh-TW" sz="24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kern="0">
                          <a:effectLst/>
                        </a:rPr>
                        <a:t>17</a:t>
                      </a:r>
                      <a:endParaRPr lang="zh-TW" sz="2400" b="1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kern="0">
                          <a:effectLst/>
                        </a:rPr>
                        <a:t>34</a:t>
                      </a:r>
                      <a:endParaRPr lang="zh-TW" sz="2400" b="1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/>
                </a:tc>
              </a:tr>
              <a:tr h="3168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kern="0" dirty="0" smtClean="0">
                          <a:effectLst/>
                        </a:rPr>
                        <a:t>1</a:t>
                      </a:r>
                      <a:r>
                        <a:rPr lang="zh-TW" altLang="en-US" sz="2400" b="1" kern="0" dirty="0" smtClean="0">
                          <a:effectLst/>
                        </a:rPr>
                        <a:t> 有壓力</a:t>
                      </a:r>
                      <a:endParaRPr lang="zh-TW" sz="24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kern="0">
                          <a:effectLst/>
                        </a:rPr>
                        <a:t>33</a:t>
                      </a:r>
                      <a:endParaRPr lang="zh-TW" sz="2400" b="1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kern="0" dirty="0">
                          <a:effectLst/>
                        </a:rPr>
                        <a:t>66</a:t>
                      </a:r>
                      <a:endParaRPr lang="zh-TW" sz="24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kern="0" dirty="0">
                          <a:effectLst/>
                        </a:rPr>
                        <a:t>50</a:t>
                      </a:r>
                      <a:endParaRPr lang="zh-TW" sz="24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kern="0" dirty="0">
                          <a:effectLst/>
                        </a:rPr>
                        <a:t>100</a:t>
                      </a:r>
                      <a:endParaRPr lang="zh-TW" sz="24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/>
                </a:tc>
              </a:tr>
            </a:tbl>
          </a:graphicData>
        </a:graphic>
      </p:graphicFrame>
      <p:sp>
        <p:nvSpPr>
          <p:cNvPr id="4" name="矩形 3"/>
          <p:cNvSpPr/>
          <p:nvPr/>
        </p:nvSpPr>
        <p:spPr>
          <a:xfrm>
            <a:off x="459777" y="4149080"/>
            <a:ext cx="831692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800" b="1" dirty="0"/>
              <a:t>沒有職場壓力</a:t>
            </a:r>
            <a:r>
              <a:rPr lang="en-US" altLang="zh-TW" sz="2800" b="1" dirty="0"/>
              <a:t>(</a:t>
            </a:r>
            <a:r>
              <a:rPr lang="en-US" altLang="zh-TW" sz="2800" b="1" dirty="0" err="1"/>
              <a:t>pressuID</a:t>
            </a:r>
            <a:r>
              <a:rPr lang="en-US" altLang="zh-TW" sz="2800" b="1" dirty="0"/>
              <a:t>=0)</a:t>
            </a:r>
            <a:r>
              <a:rPr lang="zh-TW" altLang="en-US" sz="2800" b="1" dirty="0"/>
              <a:t>有</a:t>
            </a:r>
            <a:r>
              <a:rPr lang="en-US" altLang="zh-TW" sz="2800" b="1" dirty="0"/>
              <a:t>17</a:t>
            </a:r>
            <a:r>
              <a:rPr lang="zh-TW" altLang="en-US" sz="2800" b="1" dirty="0"/>
              <a:t>位</a:t>
            </a:r>
            <a:r>
              <a:rPr lang="en-US" altLang="zh-TW" sz="2800" b="1" dirty="0"/>
              <a:t>(34%)</a:t>
            </a:r>
            <a:r>
              <a:rPr lang="zh-TW" altLang="en-US" sz="2800" b="1" dirty="0"/>
              <a:t>，有職場壓力</a:t>
            </a:r>
            <a:r>
              <a:rPr lang="en-US" altLang="zh-TW" sz="2800" b="1" dirty="0"/>
              <a:t>(</a:t>
            </a:r>
            <a:r>
              <a:rPr lang="en-US" altLang="zh-TW" sz="2800" b="1" dirty="0" err="1"/>
              <a:t>pressuID</a:t>
            </a:r>
            <a:r>
              <a:rPr lang="en-US" altLang="zh-TW" sz="2800" b="1" dirty="0"/>
              <a:t>=1)</a:t>
            </a:r>
            <a:r>
              <a:rPr lang="zh-TW" altLang="en-US" sz="2800" b="1" dirty="0"/>
              <a:t>有</a:t>
            </a:r>
            <a:r>
              <a:rPr lang="en-US" altLang="zh-TW" sz="2800" b="1" dirty="0"/>
              <a:t>33</a:t>
            </a:r>
            <a:r>
              <a:rPr lang="zh-TW" altLang="en-US" sz="2800" b="1" dirty="0"/>
              <a:t>位</a:t>
            </a:r>
            <a:r>
              <a:rPr lang="en-US" altLang="zh-TW" sz="2800" b="1" dirty="0"/>
              <a:t>(66%)</a:t>
            </a:r>
            <a:r>
              <a:rPr lang="zh-TW" altLang="en-US" sz="2800" b="1" dirty="0"/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37696042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err="1" smtClean="0">
                <a:solidFill>
                  <a:schemeClr val="accent1"/>
                </a:solidFill>
              </a:rPr>
              <a:t>xtab</a:t>
            </a:r>
            <a:r>
              <a:rPr lang="zh-TW" altLang="en-US" b="1" dirty="0" smtClean="0">
                <a:solidFill>
                  <a:schemeClr val="accent1"/>
                </a:solidFill>
              </a:rPr>
              <a:t>語法</a:t>
            </a:r>
            <a:endParaRPr lang="zh-TW" altLang="en-US" b="1" dirty="0">
              <a:solidFill>
                <a:schemeClr val="accent1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2800" dirty="0" err="1"/>
              <a:t>Crosstabulates</a:t>
            </a:r>
            <a:r>
              <a:rPr lang="en-US" altLang="zh-TW" sz="2800" dirty="0"/>
              <a:t> variables with small numbers of unique values. </a:t>
            </a:r>
            <a:endParaRPr lang="en-US" altLang="zh-TW" sz="2800" dirty="0" smtClean="0"/>
          </a:p>
          <a:p>
            <a:r>
              <a:rPr lang="en-US" altLang="zh-TW" sz="2800" b="1" dirty="0" err="1" smtClean="0"/>
              <a:t>xtab</a:t>
            </a:r>
            <a:r>
              <a:rPr lang="en-US" altLang="zh-TW" sz="2800" b="1" dirty="0" smtClean="0"/>
              <a:t>(</a:t>
            </a:r>
            <a:r>
              <a:rPr lang="en-US" altLang="zh-TW" sz="2800" b="1" dirty="0" err="1" smtClean="0"/>
              <a:t>formula,data</a:t>
            </a:r>
            <a:r>
              <a:rPr lang="en-US" altLang="zh-TW" sz="2800" b="1" dirty="0" smtClean="0"/>
              <a:t>)</a:t>
            </a:r>
            <a:endParaRPr lang="zh-TW" alt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0774110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>
                <a:solidFill>
                  <a:schemeClr val="accent1"/>
                </a:solidFill>
              </a:rPr>
              <a:t>定性變數</a:t>
            </a:r>
            <a:r>
              <a:rPr lang="zh-TW" altLang="en-US" b="1" dirty="0">
                <a:solidFill>
                  <a:schemeClr val="accent1"/>
                </a:solidFill>
              </a:rPr>
              <a:t>分組</a:t>
            </a:r>
            <a:r>
              <a:rPr lang="zh-TW" altLang="en-US" b="1" dirty="0" smtClean="0">
                <a:solidFill>
                  <a:schemeClr val="accent1"/>
                </a:solidFill>
              </a:rPr>
              <a:t>的敘述</a:t>
            </a:r>
            <a:r>
              <a:rPr lang="zh-TW" altLang="en-US" b="1" dirty="0">
                <a:solidFill>
                  <a:schemeClr val="accent1"/>
                </a:solidFill>
              </a:rPr>
              <a:t>性統計</a:t>
            </a:r>
            <a:endParaRPr lang="zh-TW" altLang="en-US" dirty="0">
              <a:solidFill>
                <a:schemeClr val="accent1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altLang="zh-TW" dirty="0">
                <a:solidFill>
                  <a:srgbClr val="FF0000"/>
                </a:solidFill>
              </a:rPr>
              <a:t>&gt; </a:t>
            </a:r>
            <a:r>
              <a:rPr lang="en-US" altLang="zh-TW" dirty="0" err="1">
                <a:solidFill>
                  <a:srgbClr val="FF0000"/>
                </a:solidFill>
              </a:rPr>
              <a:t>xtab</a:t>
            </a:r>
            <a:r>
              <a:rPr lang="en-US" altLang="zh-TW" dirty="0">
                <a:solidFill>
                  <a:srgbClr val="FF0000"/>
                </a:solidFill>
              </a:rPr>
              <a:t>(</a:t>
            </a:r>
            <a:r>
              <a:rPr lang="en-US" altLang="zh-TW" dirty="0" err="1">
                <a:solidFill>
                  <a:srgbClr val="FF0000"/>
                </a:solidFill>
              </a:rPr>
              <a:t>pressuID~sex,data</a:t>
            </a:r>
            <a:r>
              <a:rPr lang="en-US" altLang="zh-TW" dirty="0">
                <a:solidFill>
                  <a:srgbClr val="FF0000"/>
                </a:solidFill>
              </a:rPr>
              <a:t>=</a:t>
            </a:r>
            <a:r>
              <a:rPr lang="en-US" altLang="zh-TW" dirty="0" err="1">
                <a:solidFill>
                  <a:srgbClr val="FF0000"/>
                </a:solidFill>
              </a:rPr>
              <a:t>sleepdata</a:t>
            </a:r>
            <a:r>
              <a:rPr lang="en-US" altLang="zh-TW" dirty="0">
                <a:solidFill>
                  <a:srgbClr val="FF0000"/>
                </a:solidFill>
              </a:rPr>
              <a:t>)</a:t>
            </a:r>
          </a:p>
          <a:p>
            <a:pPr marL="0" indent="0">
              <a:buNone/>
            </a:pPr>
            <a:r>
              <a:rPr lang="en-US" altLang="zh-TW" dirty="0" err="1">
                <a:solidFill>
                  <a:srgbClr val="0070C0"/>
                </a:solidFill>
              </a:rPr>
              <a:t>Crosstabulation</a:t>
            </a:r>
            <a:r>
              <a:rPr lang="en-US" altLang="zh-TW" dirty="0">
                <a:solidFill>
                  <a:srgbClr val="0070C0"/>
                </a:solidFill>
              </a:rPr>
              <a:t> of </a:t>
            </a:r>
            <a:r>
              <a:rPr lang="en-US" altLang="zh-TW" dirty="0" err="1">
                <a:solidFill>
                  <a:srgbClr val="0070C0"/>
                </a:solidFill>
              </a:rPr>
              <a:t>pressuID</a:t>
            </a:r>
            <a:r>
              <a:rPr lang="en-US" altLang="zh-TW" dirty="0">
                <a:solidFill>
                  <a:srgbClr val="0070C0"/>
                </a:solidFill>
              </a:rPr>
              <a:t> by sex </a:t>
            </a:r>
          </a:p>
          <a:p>
            <a:pPr marL="0" indent="0">
              <a:buNone/>
            </a:pPr>
            <a:r>
              <a:rPr lang="zh-TW" altLang="en-US" dirty="0" smtClean="0">
                <a:solidFill>
                  <a:srgbClr val="0070C0"/>
                </a:solidFill>
              </a:rPr>
              <a:t>                     </a:t>
            </a:r>
            <a:r>
              <a:rPr lang="en-US" altLang="zh-TW" dirty="0" smtClean="0">
                <a:solidFill>
                  <a:srgbClr val="0070C0"/>
                </a:solidFill>
              </a:rPr>
              <a:t>Sex</a:t>
            </a:r>
          </a:p>
          <a:p>
            <a:pPr marL="0" indent="0">
              <a:buNone/>
            </a:pPr>
            <a:r>
              <a:rPr lang="en-US" altLang="zh-TW" dirty="0" err="1" smtClean="0">
                <a:solidFill>
                  <a:srgbClr val="0070C0"/>
                </a:solidFill>
              </a:rPr>
              <a:t>pressuID</a:t>
            </a:r>
            <a:r>
              <a:rPr lang="en-US" altLang="zh-TW" dirty="0" smtClean="0">
                <a:solidFill>
                  <a:srgbClr val="0070C0"/>
                </a:solidFill>
              </a:rPr>
              <a:t>    0        1</a:t>
            </a:r>
            <a:endParaRPr lang="en-US" altLang="zh-TW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altLang="zh-TW" dirty="0" smtClean="0">
                <a:solidFill>
                  <a:srgbClr val="0070C0"/>
                </a:solidFill>
              </a:rPr>
              <a:t>0 </a:t>
            </a:r>
            <a:r>
              <a:rPr lang="zh-TW" altLang="en-US" dirty="0" smtClean="0">
                <a:solidFill>
                  <a:srgbClr val="0070C0"/>
                </a:solidFill>
              </a:rPr>
              <a:t>    </a:t>
            </a:r>
            <a:r>
              <a:rPr lang="en-US" altLang="zh-TW" dirty="0" smtClean="0">
                <a:solidFill>
                  <a:srgbClr val="0070C0"/>
                </a:solidFill>
              </a:rPr>
              <a:t>          12        5        17  </a:t>
            </a:r>
            <a:r>
              <a:rPr lang="zh-TW" altLang="en-US" dirty="0" smtClean="0">
                <a:solidFill>
                  <a:srgbClr val="0070C0"/>
                </a:solidFill>
              </a:rPr>
              <a:t>  </a:t>
            </a:r>
            <a:r>
              <a:rPr lang="en-US" altLang="zh-TW" dirty="0" smtClean="0"/>
              <a:t># </a:t>
            </a:r>
            <a:r>
              <a:rPr lang="zh-TW" altLang="en-US" dirty="0" smtClean="0"/>
              <a:t>觀察次數</a:t>
            </a:r>
            <a:endParaRPr lang="en-US" altLang="zh-TW" dirty="0"/>
          </a:p>
          <a:p>
            <a:pPr marL="0" indent="0">
              <a:buNone/>
            </a:pPr>
            <a:r>
              <a:rPr lang="en-US" altLang="zh-TW" dirty="0">
                <a:solidFill>
                  <a:srgbClr val="0070C0"/>
                </a:solidFill>
              </a:rPr>
              <a:t>   </a:t>
            </a:r>
            <a:r>
              <a:rPr lang="zh-TW" altLang="en-US" dirty="0" smtClean="0">
                <a:solidFill>
                  <a:srgbClr val="0070C0"/>
                </a:solidFill>
              </a:rPr>
              <a:t>    </a:t>
            </a:r>
            <a:r>
              <a:rPr lang="en-US" altLang="zh-TW" dirty="0" smtClean="0">
                <a:solidFill>
                  <a:srgbClr val="0070C0"/>
                </a:solidFill>
              </a:rPr>
              <a:t>     70.59  </a:t>
            </a:r>
            <a:r>
              <a:rPr lang="en-US" altLang="zh-TW" dirty="0">
                <a:solidFill>
                  <a:srgbClr val="0070C0"/>
                </a:solidFill>
              </a:rPr>
              <a:t>29.41     </a:t>
            </a:r>
            <a:r>
              <a:rPr lang="en-US" altLang="zh-TW" dirty="0" smtClean="0">
                <a:solidFill>
                  <a:srgbClr val="0070C0"/>
                </a:solidFill>
              </a:rPr>
              <a:t>     -</a:t>
            </a:r>
            <a:r>
              <a:rPr lang="zh-TW" altLang="en-US" dirty="0" smtClean="0">
                <a:solidFill>
                  <a:srgbClr val="0070C0"/>
                </a:solidFill>
              </a:rPr>
              <a:t>    </a:t>
            </a:r>
            <a:r>
              <a:rPr lang="en-US" altLang="zh-TW" dirty="0" smtClean="0"/>
              <a:t>#</a:t>
            </a:r>
            <a:r>
              <a:rPr lang="zh-TW" altLang="en-US" dirty="0" smtClean="0"/>
              <a:t> 列百分比</a:t>
            </a:r>
            <a:endParaRPr lang="en-US" altLang="zh-TW" dirty="0"/>
          </a:p>
          <a:p>
            <a:pPr marL="0" indent="0">
              <a:buNone/>
            </a:pPr>
            <a:r>
              <a:rPr lang="en-US" altLang="zh-TW" dirty="0">
                <a:solidFill>
                  <a:srgbClr val="0070C0"/>
                </a:solidFill>
              </a:rPr>
              <a:t>   </a:t>
            </a:r>
            <a:r>
              <a:rPr lang="zh-TW" altLang="en-US" dirty="0" smtClean="0">
                <a:solidFill>
                  <a:srgbClr val="0070C0"/>
                </a:solidFill>
              </a:rPr>
              <a:t>    </a:t>
            </a:r>
            <a:r>
              <a:rPr lang="en-US" altLang="zh-TW" dirty="0" smtClean="0">
                <a:solidFill>
                  <a:srgbClr val="0070C0"/>
                </a:solidFill>
              </a:rPr>
              <a:t>     42.86  </a:t>
            </a:r>
            <a:r>
              <a:rPr lang="en-US" altLang="zh-TW" dirty="0">
                <a:solidFill>
                  <a:srgbClr val="0070C0"/>
                </a:solidFill>
              </a:rPr>
              <a:t>22.73  </a:t>
            </a:r>
            <a:r>
              <a:rPr lang="en-US" altLang="zh-TW" dirty="0" smtClean="0">
                <a:solidFill>
                  <a:srgbClr val="0070C0"/>
                </a:solidFill>
              </a:rPr>
              <a:t> 34.00</a:t>
            </a:r>
            <a:r>
              <a:rPr lang="zh-TW" altLang="en-US" dirty="0" smtClean="0">
                <a:solidFill>
                  <a:srgbClr val="0070C0"/>
                </a:solidFill>
              </a:rPr>
              <a:t>   </a:t>
            </a:r>
            <a:r>
              <a:rPr lang="en-US" altLang="zh-TW" dirty="0" smtClean="0"/>
              <a:t>#</a:t>
            </a:r>
            <a:r>
              <a:rPr lang="zh-TW" altLang="en-US" dirty="0" smtClean="0"/>
              <a:t> 行百分比</a:t>
            </a:r>
            <a:endParaRPr lang="en-US" altLang="zh-TW" dirty="0"/>
          </a:p>
          <a:p>
            <a:pPr marL="0" indent="0">
              <a:buNone/>
            </a:pPr>
            <a:endParaRPr lang="en-US" altLang="zh-TW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altLang="zh-TW" dirty="0">
                <a:solidFill>
                  <a:srgbClr val="0070C0"/>
                </a:solidFill>
              </a:rPr>
              <a:t>1   </a:t>
            </a:r>
            <a:r>
              <a:rPr lang="zh-TW" altLang="en-US" dirty="0" smtClean="0">
                <a:solidFill>
                  <a:srgbClr val="0070C0"/>
                </a:solidFill>
              </a:rPr>
              <a:t>    </a:t>
            </a:r>
            <a:r>
              <a:rPr lang="en-US" altLang="zh-TW" dirty="0" smtClean="0">
                <a:solidFill>
                  <a:srgbClr val="0070C0"/>
                </a:solidFill>
              </a:rPr>
              <a:t>        16       17        </a:t>
            </a:r>
            <a:r>
              <a:rPr lang="en-US" altLang="zh-TW" dirty="0">
                <a:solidFill>
                  <a:srgbClr val="0070C0"/>
                </a:solidFill>
              </a:rPr>
              <a:t>33</a:t>
            </a:r>
          </a:p>
          <a:p>
            <a:pPr marL="0" indent="0">
              <a:buNone/>
            </a:pPr>
            <a:r>
              <a:rPr lang="en-US" altLang="zh-TW" dirty="0">
                <a:solidFill>
                  <a:srgbClr val="0070C0"/>
                </a:solidFill>
              </a:rPr>
              <a:t>   </a:t>
            </a:r>
            <a:r>
              <a:rPr lang="en-US" altLang="zh-TW" dirty="0" smtClean="0">
                <a:solidFill>
                  <a:srgbClr val="0070C0"/>
                </a:solidFill>
              </a:rPr>
              <a:t>  </a:t>
            </a:r>
            <a:r>
              <a:rPr lang="zh-TW" altLang="en-US" dirty="0" smtClean="0">
                <a:solidFill>
                  <a:srgbClr val="0070C0"/>
                </a:solidFill>
              </a:rPr>
              <a:t>    </a:t>
            </a:r>
            <a:r>
              <a:rPr lang="en-US" altLang="zh-TW" dirty="0" smtClean="0">
                <a:solidFill>
                  <a:srgbClr val="0070C0"/>
                </a:solidFill>
              </a:rPr>
              <a:t>   48.48   51.52          </a:t>
            </a:r>
            <a:r>
              <a:rPr lang="en-US" altLang="zh-TW" dirty="0">
                <a:solidFill>
                  <a:srgbClr val="0070C0"/>
                </a:solidFill>
              </a:rPr>
              <a:t>-</a:t>
            </a:r>
          </a:p>
          <a:p>
            <a:pPr marL="0" indent="0">
              <a:buNone/>
            </a:pPr>
            <a:r>
              <a:rPr lang="en-US" altLang="zh-TW" dirty="0">
                <a:solidFill>
                  <a:srgbClr val="0070C0"/>
                </a:solidFill>
              </a:rPr>
              <a:t>   </a:t>
            </a:r>
            <a:r>
              <a:rPr lang="en-US" altLang="zh-TW" dirty="0" smtClean="0">
                <a:solidFill>
                  <a:srgbClr val="0070C0"/>
                </a:solidFill>
              </a:rPr>
              <a:t>  </a:t>
            </a:r>
            <a:r>
              <a:rPr lang="zh-TW" altLang="en-US" dirty="0" smtClean="0">
                <a:solidFill>
                  <a:srgbClr val="0070C0"/>
                </a:solidFill>
              </a:rPr>
              <a:t>    </a:t>
            </a:r>
            <a:r>
              <a:rPr lang="en-US" altLang="zh-TW" dirty="0" smtClean="0">
                <a:solidFill>
                  <a:srgbClr val="0070C0"/>
                </a:solidFill>
              </a:rPr>
              <a:t>   57.14   77.27   </a:t>
            </a:r>
            <a:r>
              <a:rPr lang="en-US" altLang="zh-TW" dirty="0">
                <a:solidFill>
                  <a:srgbClr val="0070C0"/>
                </a:solidFill>
              </a:rPr>
              <a:t>66.00</a:t>
            </a:r>
          </a:p>
          <a:p>
            <a:pPr marL="0" indent="0">
              <a:buNone/>
            </a:pPr>
            <a:endParaRPr lang="en-US" altLang="zh-TW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altLang="zh-TW" dirty="0">
                <a:solidFill>
                  <a:srgbClr val="0070C0"/>
                </a:solidFill>
              </a:rPr>
              <a:t>      </a:t>
            </a:r>
            <a:r>
              <a:rPr lang="zh-TW" altLang="en-US" dirty="0" smtClean="0">
                <a:solidFill>
                  <a:srgbClr val="0070C0"/>
                </a:solidFill>
              </a:rPr>
              <a:t>    </a:t>
            </a:r>
            <a:r>
              <a:rPr lang="en-US" altLang="zh-TW" dirty="0" smtClean="0">
                <a:solidFill>
                  <a:srgbClr val="0070C0"/>
                </a:solidFill>
              </a:rPr>
              <a:t>        28        22       50</a:t>
            </a:r>
            <a:endParaRPr lang="en-US" altLang="zh-TW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altLang="zh-TW" dirty="0">
                <a:solidFill>
                  <a:srgbClr val="0070C0"/>
                </a:solidFill>
              </a:rPr>
              <a:t>      </a:t>
            </a:r>
            <a:r>
              <a:rPr lang="en-US" altLang="zh-TW" dirty="0" smtClean="0">
                <a:solidFill>
                  <a:srgbClr val="0070C0"/>
                </a:solidFill>
              </a:rPr>
              <a:t>  </a:t>
            </a:r>
            <a:r>
              <a:rPr lang="zh-TW" altLang="en-US" dirty="0" smtClean="0">
                <a:solidFill>
                  <a:srgbClr val="0070C0"/>
                </a:solidFill>
              </a:rPr>
              <a:t>    </a:t>
            </a:r>
            <a:r>
              <a:rPr lang="en-US" altLang="zh-TW" dirty="0" smtClean="0">
                <a:solidFill>
                  <a:srgbClr val="0070C0"/>
                </a:solidFill>
              </a:rPr>
              <a:t>      56        </a:t>
            </a:r>
            <a:r>
              <a:rPr lang="en-US" altLang="zh-TW" dirty="0">
                <a:solidFill>
                  <a:srgbClr val="0070C0"/>
                </a:solidFill>
              </a:rPr>
              <a:t>44   </a:t>
            </a:r>
            <a:r>
              <a:rPr lang="en-US" altLang="zh-TW" dirty="0" smtClean="0">
                <a:solidFill>
                  <a:srgbClr val="0070C0"/>
                </a:solidFill>
              </a:rPr>
              <a:t>  </a:t>
            </a:r>
            <a:r>
              <a:rPr lang="en-US" altLang="zh-TW" dirty="0">
                <a:solidFill>
                  <a:srgbClr val="0070C0"/>
                </a:solidFill>
              </a:rPr>
              <a:t>100</a:t>
            </a:r>
          </a:p>
          <a:p>
            <a:pPr marL="0" indent="0">
              <a:buNone/>
            </a:pPr>
            <a:r>
              <a:rPr lang="en-US" altLang="zh-TW" dirty="0">
                <a:solidFill>
                  <a:srgbClr val="0070C0"/>
                </a:solidFill>
              </a:rPr>
              <a:t>odds ratio = 2.55 </a:t>
            </a:r>
            <a:r>
              <a:rPr lang="zh-TW" altLang="en-US" dirty="0" smtClean="0">
                <a:solidFill>
                  <a:srgbClr val="0070C0"/>
                </a:solidFill>
              </a:rPr>
              <a:t>  </a:t>
            </a:r>
            <a:r>
              <a:rPr lang="en-US" altLang="zh-TW" dirty="0" smtClean="0"/>
              <a:t>#</a:t>
            </a:r>
            <a:r>
              <a:rPr lang="zh-TW" altLang="en-US" dirty="0" smtClean="0"/>
              <a:t> 勝算比</a:t>
            </a:r>
            <a:endParaRPr lang="en-US" altLang="zh-TW" dirty="0"/>
          </a:p>
          <a:p>
            <a:pPr marL="0" indent="0">
              <a:buNone/>
            </a:pPr>
            <a:r>
              <a:rPr lang="en-US" altLang="zh-TW" dirty="0">
                <a:solidFill>
                  <a:srgbClr val="0070C0"/>
                </a:solidFill>
              </a:rPr>
              <a:t>relative risk (pressuID-1) = 1.75</a:t>
            </a:r>
            <a:r>
              <a:rPr lang="en-US" altLang="zh-TW" dirty="0" smtClean="0">
                <a:solidFill>
                  <a:srgbClr val="0070C0"/>
                </a:solidFill>
              </a:rPr>
              <a:t> </a:t>
            </a:r>
            <a:r>
              <a:rPr lang="zh-TW" altLang="en-US" dirty="0" smtClean="0">
                <a:solidFill>
                  <a:srgbClr val="0070C0"/>
                </a:solidFill>
              </a:rPr>
              <a:t>  </a:t>
            </a:r>
            <a:r>
              <a:rPr lang="en-US" altLang="zh-TW" dirty="0" smtClean="0"/>
              <a:t>#</a:t>
            </a:r>
            <a:r>
              <a:rPr lang="zh-TW" altLang="en-US" dirty="0" smtClean="0"/>
              <a:t> 相對風險</a:t>
            </a:r>
            <a:endParaRPr lang="en-US" altLang="zh-TW" dirty="0"/>
          </a:p>
          <a:p>
            <a:pPr marL="0" indent="0">
              <a:buNone/>
            </a:pPr>
            <a:endParaRPr lang="en-US" altLang="zh-TW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50031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>
                <a:solidFill>
                  <a:schemeClr val="accent1"/>
                </a:solidFill>
              </a:rPr>
              <a:t>敘</a:t>
            </a:r>
            <a:r>
              <a:rPr lang="zh-TW" altLang="en-US" b="1" dirty="0" smtClean="0">
                <a:solidFill>
                  <a:schemeClr val="accent1"/>
                </a:solidFill>
              </a:rPr>
              <a:t>述性統計量</a:t>
            </a:r>
            <a:endParaRPr lang="zh-TW" altLang="en-US" b="1" dirty="0">
              <a:solidFill>
                <a:schemeClr val="accent1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800" b="1" dirty="0" smtClean="0"/>
              <a:t>針對</a:t>
            </a:r>
            <a:r>
              <a:rPr lang="zh-TW" altLang="en-US" sz="2800" b="1" dirty="0" smtClean="0">
                <a:solidFill>
                  <a:srgbClr val="C00000"/>
                </a:solidFill>
              </a:rPr>
              <a:t>定量</a:t>
            </a:r>
            <a:r>
              <a:rPr lang="zh-TW" altLang="en-US" sz="2800" b="1" dirty="0" smtClean="0"/>
              <a:t>資</a:t>
            </a:r>
            <a:r>
              <a:rPr lang="zh-TW" altLang="en-US" sz="2800" b="1" dirty="0"/>
              <a:t>料，可以利用</a:t>
            </a:r>
            <a:r>
              <a:rPr lang="zh-TW" altLang="en-US" sz="2800" b="1" dirty="0">
                <a:solidFill>
                  <a:srgbClr val="0070C0"/>
                </a:solidFill>
              </a:rPr>
              <a:t>平均數</a:t>
            </a:r>
            <a:r>
              <a:rPr lang="zh-TW" altLang="en-US" sz="2800" b="1" dirty="0"/>
              <a:t>、</a:t>
            </a:r>
            <a:r>
              <a:rPr lang="zh-TW" altLang="en-US" sz="2800" b="1" dirty="0">
                <a:solidFill>
                  <a:srgbClr val="0070C0"/>
                </a:solidFill>
              </a:rPr>
              <a:t>中位數</a:t>
            </a:r>
            <a:r>
              <a:rPr lang="zh-TW" altLang="en-US" sz="2800" b="1" dirty="0"/>
              <a:t>及</a:t>
            </a:r>
            <a:r>
              <a:rPr lang="zh-TW" altLang="en-US" sz="2800" b="1" dirty="0">
                <a:solidFill>
                  <a:srgbClr val="0070C0"/>
                </a:solidFill>
              </a:rPr>
              <a:t>眾數</a:t>
            </a:r>
            <a:r>
              <a:rPr lang="zh-TW" altLang="en-US" sz="2800" b="1" dirty="0"/>
              <a:t>等來瞭解資料的</a:t>
            </a:r>
            <a:r>
              <a:rPr lang="zh-TW" altLang="en-US" sz="2800" b="1" dirty="0">
                <a:solidFill>
                  <a:srgbClr val="C00000"/>
                </a:solidFill>
              </a:rPr>
              <a:t>集中趨勢</a:t>
            </a:r>
            <a:r>
              <a:rPr lang="zh-TW" altLang="en-US" sz="2800" b="1" dirty="0"/>
              <a:t>，利用</a:t>
            </a:r>
            <a:r>
              <a:rPr lang="zh-TW" altLang="en-US" sz="2800" b="1" dirty="0">
                <a:solidFill>
                  <a:srgbClr val="0070C0"/>
                </a:solidFill>
              </a:rPr>
              <a:t>標準差</a:t>
            </a:r>
            <a:r>
              <a:rPr lang="zh-TW" altLang="en-US" sz="2800" b="1" dirty="0"/>
              <a:t>、</a:t>
            </a:r>
            <a:r>
              <a:rPr lang="zh-TW" altLang="en-US" sz="2800" b="1" dirty="0">
                <a:solidFill>
                  <a:srgbClr val="0070C0"/>
                </a:solidFill>
              </a:rPr>
              <a:t>四分位距</a:t>
            </a:r>
            <a:r>
              <a:rPr lang="zh-TW" altLang="en-US" sz="2800" b="1" dirty="0"/>
              <a:t>及</a:t>
            </a:r>
            <a:r>
              <a:rPr lang="zh-TW" altLang="en-US" sz="2800" b="1" dirty="0">
                <a:solidFill>
                  <a:srgbClr val="0070C0"/>
                </a:solidFill>
              </a:rPr>
              <a:t>全距</a:t>
            </a:r>
            <a:r>
              <a:rPr lang="zh-TW" altLang="en-US" sz="2800" b="1" dirty="0"/>
              <a:t>等來了解資料的</a:t>
            </a:r>
            <a:r>
              <a:rPr lang="zh-TW" altLang="en-US" sz="2800" b="1" dirty="0" smtClean="0">
                <a:solidFill>
                  <a:srgbClr val="C00000"/>
                </a:solidFill>
              </a:rPr>
              <a:t>分散程度</a:t>
            </a:r>
            <a:r>
              <a:rPr lang="zh-TW" altLang="en-US" sz="2800" b="1" dirty="0" smtClean="0"/>
              <a:t>，</a:t>
            </a:r>
            <a:r>
              <a:rPr lang="zh-TW" altLang="en-US" sz="2800" b="1" dirty="0"/>
              <a:t>也可以藉著</a:t>
            </a:r>
            <a:r>
              <a:rPr lang="zh-TW" altLang="en-US" sz="2800" b="1" dirty="0">
                <a:solidFill>
                  <a:srgbClr val="0070C0"/>
                </a:solidFill>
              </a:rPr>
              <a:t>最大值</a:t>
            </a:r>
            <a:r>
              <a:rPr lang="zh-TW" altLang="en-US" sz="2800" b="1" dirty="0"/>
              <a:t>及</a:t>
            </a:r>
            <a:r>
              <a:rPr lang="zh-TW" altLang="en-US" sz="2800" b="1" dirty="0">
                <a:solidFill>
                  <a:srgbClr val="0070C0"/>
                </a:solidFill>
              </a:rPr>
              <a:t>最小值</a:t>
            </a:r>
            <a:r>
              <a:rPr lang="zh-TW" altLang="en-US" sz="2800" b="1" dirty="0"/>
              <a:t>來看資料的分布是否介在合理的範圍內，還是有輸入錯誤等問題</a:t>
            </a:r>
            <a:r>
              <a:rPr lang="zh-TW" altLang="en-US" sz="2800" b="1" dirty="0" smtClean="0"/>
              <a:t>。</a:t>
            </a:r>
            <a:endParaRPr lang="en-US" altLang="zh-TW" sz="2800" b="1" dirty="0" smtClean="0"/>
          </a:p>
          <a:p>
            <a:r>
              <a:rPr lang="zh-TW" altLang="en-US" sz="2800" b="1" dirty="0" smtClean="0"/>
              <a:t>針對</a:t>
            </a:r>
            <a:r>
              <a:rPr lang="zh-TW" altLang="en-US" sz="2800" b="1" dirty="0" smtClean="0">
                <a:solidFill>
                  <a:srgbClr val="C00000"/>
                </a:solidFill>
              </a:rPr>
              <a:t>定性</a:t>
            </a:r>
            <a:r>
              <a:rPr lang="zh-TW" altLang="en-US" sz="2800" b="1" dirty="0" smtClean="0"/>
              <a:t>資料</a:t>
            </a:r>
            <a:r>
              <a:rPr lang="zh-TW" altLang="en-US" sz="2800" b="1" dirty="0"/>
              <a:t>，則常以</a:t>
            </a:r>
            <a:r>
              <a:rPr lang="zh-TW" altLang="en-US" sz="2800" b="1" dirty="0">
                <a:solidFill>
                  <a:srgbClr val="C00000"/>
                </a:solidFill>
              </a:rPr>
              <a:t>個數</a:t>
            </a:r>
            <a:r>
              <a:rPr lang="zh-TW" altLang="en-US" sz="2800" b="1" dirty="0"/>
              <a:t>及</a:t>
            </a:r>
            <a:r>
              <a:rPr lang="zh-TW" altLang="en-US" sz="2800" b="1" dirty="0">
                <a:solidFill>
                  <a:srgbClr val="C00000"/>
                </a:solidFill>
              </a:rPr>
              <a:t>百分比</a:t>
            </a:r>
            <a:r>
              <a:rPr lang="zh-TW" altLang="en-US" sz="2800" b="1" dirty="0"/>
              <a:t>來表示資料的分布情形。</a:t>
            </a:r>
          </a:p>
        </p:txBody>
      </p:sp>
    </p:spTree>
    <p:extLst>
      <p:ext uri="{BB962C8B-B14F-4D97-AF65-F5344CB8AC3E}">
        <p14:creationId xmlns:p14="http://schemas.microsoft.com/office/powerpoint/2010/main" val="9192172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>
                <a:solidFill>
                  <a:schemeClr val="accent1"/>
                </a:solidFill>
              </a:rPr>
              <a:t>將分組的敘述統計製作</a:t>
            </a:r>
            <a:r>
              <a:rPr lang="zh-TW" altLang="en-US" b="1" dirty="0">
                <a:solidFill>
                  <a:schemeClr val="accent1"/>
                </a:solidFill>
              </a:rPr>
              <a:t>表格</a:t>
            </a:r>
            <a:endParaRPr lang="zh-TW" altLang="en-US" dirty="0">
              <a:solidFill>
                <a:schemeClr val="accent1"/>
              </a:solidFill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8849795"/>
              </p:ext>
            </p:extLst>
          </p:nvPr>
        </p:nvGraphicFramePr>
        <p:xfrm>
          <a:off x="611560" y="1772816"/>
          <a:ext cx="6912768" cy="1828800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2985988"/>
                <a:gridCol w="1881582"/>
                <a:gridCol w="2045198"/>
              </a:tblGrid>
              <a:tr h="0">
                <a:tc>
                  <a:txBody>
                    <a:bodyPr/>
                    <a:lstStyle/>
                    <a:p>
                      <a:pPr marL="82550">
                        <a:spcAft>
                          <a:spcPts val="0"/>
                        </a:spcAft>
                      </a:pPr>
                      <a:r>
                        <a:rPr lang="zh-TW" sz="2400" b="0" kern="0" dirty="0">
                          <a:effectLst/>
                        </a:rPr>
                        <a:t> </a:t>
                      </a:r>
                      <a:endParaRPr lang="zh-TW" sz="2400" b="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0" kern="0">
                          <a:effectLst/>
                        </a:rPr>
                        <a:t>女性(n=28)</a:t>
                      </a:r>
                      <a:endParaRPr lang="zh-TW" sz="2400" b="0" kern="1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0" kern="0">
                          <a:effectLst/>
                        </a:rPr>
                        <a:t>人數(%)</a:t>
                      </a:r>
                      <a:endParaRPr lang="zh-TW" sz="2400" b="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0" kern="0">
                          <a:effectLst/>
                        </a:rPr>
                        <a:t>男性(n=22)</a:t>
                      </a:r>
                      <a:endParaRPr lang="zh-TW" sz="2400" b="0" kern="1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0" kern="0">
                          <a:effectLst/>
                        </a:rPr>
                        <a:t>人數(%)</a:t>
                      </a:r>
                      <a:endParaRPr lang="zh-TW" sz="2400" b="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b="0" kern="0" dirty="0">
                          <a:effectLst/>
                        </a:rPr>
                        <a:t>職場壓力</a:t>
                      </a:r>
                      <a:endParaRPr lang="zh-TW" sz="2400" b="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0" kern="0" dirty="0">
                          <a:effectLst/>
                        </a:rPr>
                        <a:t> </a:t>
                      </a:r>
                      <a:endParaRPr lang="zh-TW" sz="2400" b="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0" kern="0">
                          <a:effectLst/>
                        </a:rPr>
                        <a:t> </a:t>
                      </a:r>
                      <a:endParaRPr lang="zh-TW" sz="2400" b="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indent="152400">
                        <a:spcAft>
                          <a:spcPts val="0"/>
                        </a:spcAft>
                      </a:pPr>
                      <a:r>
                        <a:rPr lang="zh-TW" sz="2400" b="0" kern="0">
                          <a:effectLst/>
                        </a:rPr>
                        <a:t>   無</a:t>
                      </a:r>
                      <a:endParaRPr lang="zh-TW" sz="2400" b="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0" kern="100" dirty="0">
                          <a:effectLst/>
                        </a:rPr>
                        <a:t>12 (42.9)</a:t>
                      </a:r>
                      <a:endParaRPr lang="zh-TW" sz="2400" b="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0" kern="100" dirty="0">
                          <a:effectLst/>
                        </a:rPr>
                        <a:t> 5 (22.7)</a:t>
                      </a:r>
                      <a:endParaRPr lang="zh-TW" sz="2400" b="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indent="152400">
                        <a:spcAft>
                          <a:spcPts val="0"/>
                        </a:spcAft>
                      </a:pPr>
                      <a:r>
                        <a:rPr lang="fr-FR" sz="2400" b="0" kern="0">
                          <a:effectLst/>
                        </a:rPr>
                        <a:t>   </a:t>
                      </a:r>
                      <a:r>
                        <a:rPr lang="zh-TW" sz="2400" b="0" kern="0">
                          <a:effectLst/>
                        </a:rPr>
                        <a:t>有</a:t>
                      </a:r>
                      <a:endParaRPr lang="zh-TW" sz="2400" b="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0" kern="100">
                          <a:effectLst/>
                        </a:rPr>
                        <a:t>16 (57.1)</a:t>
                      </a:r>
                      <a:endParaRPr lang="zh-TW" sz="2400" b="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0" kern="100" dirty="0">
                          <a:effectLst/>
                        </a:rPr>
                        <a:t>17 (77.3)</a:t>
                      </a:r>
                      <a:endParaRPr lang="zh-TW" sz="2400" b="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6" name="矩形 5"/>
          <p:cNvSpPr/>
          <p:nvPr/>
        </p:nvSpPr>
        <p:spPr>
          <a:xfrm>
            <a:off x="611560" y="4005064"/>
            <a:ext cx="741682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zh-TW" sz="2800" b="1" kern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28</a:t>
            </a:r>
            <a:r>
              <a:rPr lang="zh-TW" altLang="zh-TW" sz="2800" b="1" kern="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位</a:t>
            </a:r>
            <a:r>
              <a:rPr lang="zh-TW" altLang="zh-TW" sz="28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女性中有</a:t>
            </a:r>
            <a:r>
              <a:rPr lang="en-US" altLang="zh-TW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16</a:t>
            </a:r>
            <a:r>
              <a:rPr lang="zh-TW" altLang="zh-TW" sz="28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位</a:t>
            </a:r>
            <a:r>
              <a:rPr lang="en-US" altLang="zh-TW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(57.1%)</a:t>
            </a:r>
            <a:r>
              <a:rPr lang="zh-TW" altLang="zh-TW" sz="28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有職場壓力，而</a:t>
            </a:r>
            <a:r>
              <a:rPr lang="en-US" altLang="zh-TW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22</a:t>
            </a:r>
            <a:r>
              <a:rPr lang="zh-TW" altLang="zh-TW" sz="28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位男性中有</a:t>
            </a:r>
            <a:r>
              <a:rPr lang="en-US" altLang="zh-TW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17</a:t>
            </a:r>
            <a:r>
              <a:rPr lang="zh-TW" altLang="zh-TW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位</a:t>
            </a:r>
            <a:r>
              <a:rPr lang="en-US" altLang="zh-TW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(77.3%)</a:t>
            </a:r>
            <a:r>
              <a:rPr lang="zh-TW" altLang="zh-TW" sz="28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有職場壓力。</a:t>
            </a:r>
            <a:endParaRPr lang="zh-TW" altLang="en-US" sz="2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5671851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b="1" dirty="0" smtClean="0"/>
              <a:t>付出最多的人，也是收穫最多的人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zh-TW" sz="2800" b="1" dirty="0">
                <a:solidFill>
                  <a:srgbClr val="92D050"/>
                </a:solidFill>
                <a:latin typeface="+mj-ea"/>
              </a:rPr>
              <a:t>~</a:t>
            </a:r>
            <a:r>
              <a:rPr lang="zh-TW" altLang="en-US" sz="2800" b="1" dirty="0">
                <a:solidFill>
                  <a:srgbClr val="92D050"/>
                </a:solidFill>
                <a:latin typeface="+mj-ea"/>
              </a:rPr>
              <a:t>共勉之</a:t>
            </a:r>
            <a:r>
              <a:rPr lang="en-US" altLang="zh-TW" sz="2800" b="1" dirty="0">
                <a:solidFill>
                  <a:srgbClr val="92D050"/>
                </a:solidFill>
                <a:latin typeface="+mj-ea"/>
              </a:rPr>
              <a:t>~</a:t>
            </a:r>
            <a:endParaRPr lang="zh-TW" altLang="en-US" sz="2800" b="1" dirty="0">
              <a:solidFill>
                <a:srgbClr val="92D050"/>
              </a:solidFill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9525493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chemeClr val="accent1"/>
                </a:solidFill>
              </a:rPr>
              <a:t>變數</a:t>
            </a:r>
            <a:r>
              <a:rPr lang="zh-TW" altLang="en-US" b="1" dirty="0">
                <a:solidFill>
                  <a:schemeClr val="accent1"/>
                </a:solidFill>
              </a:rPr>
              <a:t>的命名</a:t>
            </a:r>
          </a:p>
        </p:txBody>
      </p:sp>
      <p:sp>
        <p:nvSpPr>
          <p:cNvPr id="3" name="矩形 2"/>
          <p:cNvSpPr/>
          <p:nvPr/>
        </p:nvSpPr>
        <p:spPr>
          <a:xfrm>
            <a:off x="274347" y="1844824"/>
            <a:ext cx="8595305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zh-TW" altLang="zh-TW" b="1" kern="0" dirty="0"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r>
              <a:rPr lang="zh-TW" altLang="zh-TW" sz="2000" kern="100" dirty="0">
                <a:latin typeface="+mn-ea"/>
              </a:rPr>
              <a:t>流水號</a:t>
            </a:r>
            <a:r>
              <a:rPr lang="en-US" altLang="zh-TW" sz="2000" b="1" kern="100" dirty="0">
                <a:latin typeface="+mn-ea"/>
              </a:rPr>
              <a:t>(id) </a:t>
            </a:r>
            <a:r>
              <a:rPr lang="en-US" altLang="zh-TW" sz="2000" b="1" kern="0" dirty="0">
                <a:latin typeface="+mn-ea"/>
              </a:rPr>
              <a:t>              </a:t>
            </a:r>
            <a:r>
              <a:rPr lang="zh-TW" altLang="zh-TW" sz="2800" b="1" kern="0" dirty="0">
                <a:solidFill>
                  <a:srgbClr val="FF0000"/>
                </a:solidFill>
                <a:latin typeface="+mn-ea"/>
              </a:rPr>
              <a:t>睡眠與壓力調查</a:t>
            </a:r>
            <a:endParaRPr lang="zh-TW" altLang="zh-TW" sz="2800" kern="100" dirty="0">
              <a:solidFill>
                <a:srgbClr val="FF0000"/>
              </a:solidFill>
              <a:latin typeface="+mn-ea"/>
            </a:endParaRPr>
          </a:p>
          <a:p>
            <a:pPr>
              <a:spcAft>
                <a:spcPts val="0"/>
              </a:spcAft>
            </a:pPr>
            <a:r>
              <a:rPr lang="en-US" altLang="zh-TW" sz="2000" b="1" kern="0" dirty="0">
                <a:latin typeface="+mn-ea"/>
              </a:rPr>
              <a:t>                                      </a:t>
            </a:r>
            <a:endParaRPr lang="en-US" altLang="zh-TW" sz="2000" b="1" kern="0" dirty="0" smtClean="0">
              <a:latin typeface="+mn-ea"/>
            </a:endParaRPr>
          </a:p>
          <a:p>
            <a:pPr>
              <a:spcAft>
                <a:spcPts val="0"/>
              </a:spcAft>
            </a:pPr>
            <a:r>
              <a:rPr lang="zh-TW" altLang="en-US" sz="2000" b="1" kern="0" dirty="0">
                <a:latin typeface="+mn-ea"/>
              </a:rPr>
              <a:t> </a:t>
            </a:r>
            <a:r>
              <a:rPr lang="zh-TW" altLang="en-US" sz="2000" b="1" kern="0" dirty="0" smtClean="0">
                <a:latin typeface="+mn-ea"/>
              </a:rPr>
              <a:t>                                                                    </a:t>
            </a:r>
            <a:r>
              <a:rPr lang="zh-TW" altLang="zh-TW" sz="2000" kern="100" dirty="0" smtClean="0">
                <a:latin typeface="+mn-ea"/>
              </a:rPr>
              <a:t>填表</a:t>
            </a:r>
            <a:r>
              <a:rPr lang="zh-TW" altLang="zh-TW" sz="2000" kern="100" dirty="0">
                <a:latin typeface="+mn-ea"/>
              </a:rPr>
              <a:t>日</a:t>
            </a:r>
            <a:r>
              <a:rPr lang="en-US" altLang="zh-TW" sz="2000" kern="100" dirty="0">
                <a:latin typeface="+mn-ea"/>
              </a:rPr>
              <a:t>:</a:t>
            </a:r>
            <a:r>
              <a:rPr lang="zh-TW" altLang="zh-TW" sz="2000" kern="100" dirty="0">
                <a:latin typeface="+mn-ea"/>
              </a:rPr>
              <a:t>民國</a:t>
            </a:r>
            <a:r>
              <a:rPr lang="en-US" altLang="zh-TW" sz="2000" b="1" kern="100" dirty="0">
                <a:latin typeface="+mn-ea"/>
              </a:rPr>
              <a:t>(</a:t>
            </a:r>
            <a:r>
              <a:rPr lang="en-US" altLang="zh-TW" sz="2000" b="1" kern="100" dirty="0" err="1">
                <a:latin typeface="+mn-ea"/>
              </a:rPr>
              <a:t>v_y</a:t>
            </a:r>
            <a:r>
              <a:rPr lang="en-US" altLang="zh-TW" sz="2000" b="1" kern="100" dirty="0">
                <a:latin typeface="+mn-ea"/>
              </a:rPr>
              <a:t>)</a:t>
            </a:r>
            <a:r>
              <a:rPr lang="zh-TW" altLang="zh-TW" sz="2000" kern="100" dirty="0">
                <a:latin typeface="+mn-ea"/>
              </a:rPr>
              <a:t>年</a:t>
            </a:r>
            <a:r>
              <a:rPr lang="en-US" altLang="zh-TW" sz="2000" b="1" kern="100" dirty="0">
                <a:latin typeface="+mn-ea"/>
              </a:rPr>
              <a:t>(</a:t>
            </a:r>
            <a:r>
              <a:rPr lang="en-US" altLang="zh-TW" sz="2000" b="1" kern="100" dirty="0" err="1">
                <a:latin typeface="+mn-ea"/>
              </a:rPr>
              <a:t>v_m</a:t>
            </a:r>
            <a:r>
              <a:rPr lang="en-US" altLang="zh-TW" sz="2000" b="1" kern="100" dirty="0">
                <a:latin typeface="+mn-ea"/>
              </a:rPr>
              <a:t>)</a:t>
            </a:r>
            <a:r>
              <a:rPr lang="zh-TW" altLang="zh-TW" sz="2000" kern="100" dirty="0">
                <a:latin typeface="+mn-ea"/>
              </a:rPr>
              <a:t>月</a:t>
            </a:r>
            <a:r>
              <a:rPr lang="en-US" altLang="zh-TW" sz="2000" b="1" kern="100" dirty="0">
                <a:latin typeface="+mn-ea"/>
              </a:rPr>
              <a:t>(</a:t>
            </a:r>
            <a:r>
              <a:rPr lang="en-US" altLang="zh-TW" sz="2000" b="1" kern="100" dirty="0" err="1">
                <a:latin typeface="+mn-ea"/>
              </a:rPr>
              <a:t>v_d</a:t>
            </a:r>
            <a:r>
              <a:rPr lang="en-US" altLang="zh-TW" sz="2000" b="1" kern="100" dirty="0">
                <a:latin typeface="+mn-ea"/>
              </a:rPr>
              <a:t>)</a:t>
            </a:r>
            <a:r>
              <a:rPr lang="zh-TW" altLang="zh-TW" sz="2000" kern="100" dirty="0">
                <a:latin typeface="+mn-ea"/>
              </a:rPr>
              <a:t>日</a:t>
            </a:r>
            <a:r>
              <a:rPr lang="en-US" altLang="zh-TW" sz="2000" kern="100" dirty="0">
                <a:latin typeface="+mn-ea"/>
              </a:rPr>
              <a:t>                                                         </a:t>
            </a:r>
            <a:endParaRPr lang="zh-TW" altLang="zh-TW" sz="2000" kern="100" dirty="0">
              <a:latin typeface="+mn-ea"/>
            </a:endParaRPr>
          </a:p>
          <a:p>
            <a:pPr>
              <a:spcAft>
                <a:spcPts val="0"/>
              </a:spcAft>
            </a:pPr>
            <a:r>
              <a:rPr lang="zh-TW" altLang="zh-TW" sz="2000" kern="100" dirty="0">
                <a:latin typeface="+mn-ea"/>
              </a:rPr>
              <a:t>姓名</a:t>
            </a:r>
            <a:r>
              <a:rPr lang="en-US" altLang="zh-TW" sz="2000" b="1" kern="100" dirty="0">
                <a:latin typeface="+mn-ea"/>
              </a:rPr>
              <a:t>(name)</a:t>
            </a:r>
            <a:r>
              <a:rPr lang="en-US" altLang="zh-TW" sz="2000" kern="100" dirty="0">
                <a:latin typeface="+mn-ea"/>
              </a:rPr>
              <a:t>: ___________</a:t>
            </a:r>
            <a:endParaRPr lang="zh-TW" altLang="zh-TW" sz="2000" kern="100" dirty="0">
              <a:latin typeface="+mn-ea"/>
            </a:endParaRPr>
          </a:p>
          <a:p>
            <a:pPr>
              <a:spcAft>
                <a:spcPts val="0"/>
              </a:spcAft>
            </a:pPr>
            <a:r>
              <a:rPr lang="zh-TW" altLang="zh-TW" sz="2000" kern="100" dirty="0">
                <a:solidFill>
                  <a:srgbClr val="FF0000"/>
                </a:solidFill>
                <a:latin typeface="+mn-ea"/>
              </a:rPr>
              <a:t>性別</a:t>
            </a:r>
            <a:r>
              <a:rPr lang="en-US" altLang="zh-TW" sz="2000" b="1" kern="100" dirty="0">
                <a:solidFill>
                  <a:srgbClr val="FF0000"/>
                </a:solidFill>
                <a:latin typeface="+mn-ea"/>
              </a:rPr>
              <a:t>(sex)</a:t>
            </a:r>
            <a:r>
              <a:rPr lang="en-US" altLang="zh-TW" sz="2000" kern="100" dirty="0">
                <a:solidFill>
                  <a:srgbClr val="FF0000"/>
                </a:solidFill>
                <a:latin typeface="+mn-ea"/>
              </a:rPr>
              <a:t>: _____ 0:</a:t>
            </a:r>
            <a:r>
              <a:rPr lang="zh-TW" altLang="zh-TW" sz="2000" kern="100" dirty="0">
                <a:solidFill>
                  <a:srgbClr val="FF0000"/>
                </a:solidFill>
                <a:latin typeface="+mn-ea"/>
              </a:rPr>
              <a:t>女</a:t>
            </a:r>
            <a:r>
              <a:rPr lang="en-US" altLang="zh-TW" sz="2000" kern="100" dirty="0">
                <a:solidFill>
                  <a:srgbClr val="FF0000"/>
                </a:solidFill>
                <a:latin typeface="+mn-ea"/>
              </a:rPr>
              <a:t>   1: </a:t>
            </a:r>
            <a:r>
              <a:rPr lang="zh-TW" altLang="zh-TW" sz="2000" kern="100" dirty="0">
                <a:solidFill>
                  <a:srgbClr val="FF0000"/>
                </a:solidFill>
                <a:latin typeface="+mn-ea"/>
              </a:rPr>
              <a:t>男</a:t>
            </a:r>
          </a:p>
          <a:p>
            <a:pPr>
              <a:spcAft>
                <a:spcPts val="0"/>
              </a:spcAft>
            </a:pPr>
            <a:r>
              <a:rPr lang="zh-TW" altLang="zh-TW" sz="2000" kern="100" dirty="0">
                <a:latin typeface="+mn-ea"/>
              </a:rPr>
              <a:t>出生年月日</a:t>
            </a:r>
            <a:r>
              <a:rPr lang="en-US" altLang="zh-TW" sz="2000" kern="100" dirty="0">
                <a:latin typeface="+mn-ea"/>
              </a:rPr>
              <a:t>: </a:t>
            </a:r>
            <a:r>
              <a:rPr lang="zh-TW" altLang="zh-TW" sz="2000" kern="100" dirty="0">
                <a:latin typeface="+mn-ea"/>
              </a:rPr>
              <a:t>民國</a:t>
            </a:r>
            <a:r>
              <a:rPr lang="en-US" altLang="zh-TW" sz="2000" b="1" kern="100" dirty="0">
                <a:latin typeface="+mn-ea"/>
              </a:rPr>
              <a:t>(</a:t>
            </a:r>
            <a:r>
              <a:rPr lang="en-US" altLang="zh-TW" sz="2000" b="1" kern="100" dirty="0" err="1">
                <a:latin typeface="+mn-ea"/>
              </a:rPr>
              <a:t>b_y</a:t>
            </a:r>
            <a:r>
              <a:rPr lang="en-US" altLang="zh-TW" sz="2000" b="1" kern="100" dirty="0">
                <a:latin typeface="+mn-ea"/>
              </a:rPr>
              <a:t>)</a:t>
            </a:r>
            <a:r>
              <a:rPr lang="zh-TW" altLang="zh-TW" sz="2000" kern="100" dirty="0">
                <a:latin typeface="+mn-ea"/>
              </a:rPr>
              <a:t>年</a:t>
            </a:r>
            <a:r>
              <a:rPr lang="en-US" altLang="zh-TW" sz="2000" b="1" kern="100" dirty="0">
                <a:latin typeface="+mn-ea"/>
              </a:rPr>
              <a:t>(</a:t>
            </a:r>
            <a:r>
              <a:rPr lang="en-US" altLang="zh-TW" sz="2000" b="1" kern="100" dirty="0" err="1">
                <a:latin typeface="+mn-ea"/>
              </a:rPr>
              <a:t>b_m</a:t>
            </a:r>
            <a:r>
              <a:rPr lang="en-US" altLang="zh-TW" sz="2000" b="1" kern="100" dirty="0">
                <a:latin typeface="+mn-ea"/>
              </a:rPr>
              <a:t>)</a:t>
            </a:r>
            <a:r>
              <a:rPr lang="zh-TW" altLang="zh-TW" sz="2000" kern="100" dirty="0">
                <a:latin typeface="+mn-ea"/>
              </a:rPr>
              <a:t>月</a:t>
            </a:r>
            <a:r>
              <a:rPr lang="en-US" altLang="zh-TW" sz="2000" b="1" kern="100" dirty="0">
                <a:latin typeface="+mn-ea"/>
              </a:rPr>
              <a:t>(</a:t>
            </a:r>
            <a:r>
              <a:rPr lang="en-US" altLang="zh-TW" sz="2000" b="1" kern="100" dirty="0" err="1">
                <a:latin typeface="+mn-ea"/>
              </a:rPr>
              <a:t>b_d</a:t>
            </a:r>
            <a:r>
              <a:rPr lang="en-US" altLang="zh-TW" sz="2000" b="1" kern="100" dirty="0">
                <a:latin typeface="+mn-ea"/>
              </a:rPr>
              <a:t>)</a:t>
            </a:r>
            <a:r>
              <a:rPr lang="zh-TW" altLang="zh-TW" sz="2000" kern="100" dirty="0">
                <a:latin typeface="+mn-ea"/>
              </a:rPr>
              <a:t>日</a:t>
            </a:r>
          </a:p>
          <a:p>
            <a:pPr>
              <a:spcAft>
                <a:spcPts val="0"/>
              </a:spcAft>
            </a:pPr>
            <a:r>
              <a:rPr lang="zh-TW" altLang="zh-TW" sz="2000" kern="100" dirty="0">
                <a:latin typeface="+mn-ea"/>
              </a:rPr>
              <a:t>身高</a:t>
            </a:r>
            <a:r>
              <a:rPr lang="zh-TW" altLang="zh-TW" sz="2000" b="1" kern="100" dirty="0">
                <a:latin typeface="+mn-ea"/>
              </a:rPr>
              <a:t>（</a:t>
            </a:r>
            <a:r>
              <a:rPr lang="en-US" altLang="zh-TW" sz="2000" b="1" kern="100" dirty="0">
                <a:latin typeface="+mn-ea"/>
              </a:rPr>
              <a:t>height</a:t>
            </a:r>
            <a:r>
              <a:rPr lang="zh-TW" altLang="zh-TW" sz="2000" b="1" kern="100" dirty="0">
                <a:latin typeface="+mn-ea"/>
              </a:rPr>
              <a:t>）</a:t>
            </a:r>
            <a:r>
              <a:rPr lang="en-US" altLang="zh-TW" sz="2000" kern="100" dirty="0">
                <a:latin typeface="+mn-ea"/>
              </a:rPr>
              <a:t>: _____ </a:t>
            </a:r>
            <a:r>
              <a:rPr lang="zh-TW" altLang="zh-TW" sz="2000" kern="100" dirty="0">
                <a:latin typeface="+mn-ea"/>
              </a:rPr>
              <a:t>公分</a:t>
            </a:r>
            <a:r>
              <a:rPr lang="en-US" altLang="zh-TW" sz="2000" kern="100" dirty="0">
                <a:latin typeface="+mn-ea"/>
              </a:rPr>
              <a:t>   </a:t>
            </a:r>
            <a:r>
              <a:rPr lang="zh-TW" altLang="zh-TW" sz="2000" kern="100" dirty="0">
                <a:latin typeface="+mn-ea"/>
              </a:rPr>
              <a:t>體重</a:t>
            </a:r>
            <a:r>
              <a:rPr lang="zh-TW" altLang="zh-TW" sz="2000" b="1" kern="100" dirty="0">
                <a:latin typeface="+mn-ea"/>
              </a:rPr>
              <a:t>（</a:t>
            </a:r>
            <a:r>
              <a:rPr lang="en-US" altLang="zh-TW" sz="2000" b="1" kern="100" dirty="0">
                <a:latin typeface="+mn-ea"/>
              </a:rPr>
              <a:t>weight</a:t>
            </a:r>
            <a:r>
              <a:rPr lang="zh-TW" altLang="zh-TW" sz="2000" b="1" kern="100" dirty="0">
                <a:latin typeface="+mn-ea"/>
              </a:rPr>
              <a:t>）</a:t>
            </a:r>
            <a:r>
              <a:rPr lang="en-US" altLang="zh-TW" sz="2000" kern="100" dirty="0">
                <a:latin typeface="+mn-ea"/>
              </a:rPr>
              <a:t>: _____ </a:t>
            </a:r>
            <a:r>
              <a:rPr lang="zh-TW" altLang="zh-TW" sz="2000" kern="100" dirty="0">
                <a:latin typeface="+mn-ea"/>
              </a:rPr>
              <a:t>公斤</a:t>
            </a:r>
          </a:p>
          <a:p>
            <a:pPr>
              <a:spcAft>
                <a:spcPts val="0"/>
              </a:spcAft>
            </a:pPr>
            <a:r>
              <a:rPr lang="zh-TW" altLang="zh-TW" sz="2000" kern="100" dirty="0">
                <a:latin typeface="+mn-ea"/>
              </a:rPr>
              <a:t>壓力有無</a:t>
            </a:r>
            <a:r>
              <a:rPr lang="en-US" altLang="zh-TW" sz="2000" b="1" kern="100" dirty="0">
                <a:latin typeface="+mn-ea"/>
              </a:rPr>
              <a:t>(</a:t>
            </a:r>
            <a:r>
              <a:rPr lang="en-US" altLang="zh-TW" sz="2000" b="1" kern="100" dirty="0" err="1">
                <a:latin typeface="+mn-ea"/>
              </a:rPr>
              <a:t>pressuID</a:t>
            </a:r>
            <a:r>
              <a:rPr lang="en-US" altLang="zh-TW" sz="2000" b="1" kern="100" dirty="0">
                <a:latin typeface="+mn-ea"/>
              </a:rPr>
              <a:t>)</a:t>
            </a:r>
            <a:r>
              <a:rPr lang="en-US" altLang="zh-TW" sz="2000" kern="100" dirty="0">
                <a:latin typeface="+mn-ea"/>
              </a:rPr>
              <a:t>:____ 0: </a:t>
            </a:r>
            <a:r>
              <a:rPr lang="zh-TW" altLang="zh-TW" sz="2000" kern="100" dirty="0">
                <a:latin typeface="+mn-ea"/>
              </a:rPr>
              <a:t>無</a:t>
            </a:r>
            <a:r>
              <a:rPr lang="en-US" altLang="zh-TW" sz="2000" kern="100" dirty="0">
                <a:latin typeface="+mn-ea"/>
              </a:rPr>
              <a:t>  1: </a:t>
            </a:r>
            <a:r>
              <a:rPr lang="zh-TW" altLang="zh-TW" sz="2000" kern="100" dirty="0">
                <a:latin typeface="+mn-ea"/>
              </a:rPr>
              <a:t>有</a:t>
            </a:r>
          </a:p>
          <a:p>
            <a:pPr>
              <a:spcAft>
                <a:spcPts val="0"/>
              </a:spcAft>
            </a:pPr>
            <a:r>
              <a:rPr lang="zh-TW" altLang="zh-TW" sz="2000" kern="100" dirty="0">
                <a:latin typeface="+mn-ea"/>
              </a:rPr>
              <a:t>壓力程度</a:t>
            </a:r>
            <a:r>
              <a:rPr lang="en-US" altLang="zh-TW" sz="2000" b="1" kern="100" dirty="0">
                <a:latin typeface="+mn-ea"/>
              </a:rPr>
              <a:t>(pressure)</a:t>
            </a:r>
            <a:r>
              <a:rPr lang="en-US" altLang="zh-TW" sz="2000" kern="100" dirty="0">
                <a:latin typeface="+mn-ea"/>
              </a:rPr>
              <a:t>:____ 0: </a:t>
            </a:r>
            <a:r>
              <a:rPr lang="zh-TW" altLang="zh-TW" sz="2000" kern="100" dirty="0">
                <a:latin typeface="+mn-ea"/>
              </a:rPr>
              <a:t>無</a:t>
            </a:r>
            <a:r>
              <a:rPr lang="en-US" altLang="zh-TW" sz="2000" kern="100" dirty="0">
                <a:latin typeface="+mn-ea"/>
              </a:rPr>
              <a:t>  1: </a:t>
            </a:r>
            <a:r>
              <a:rPr lang="zh-TW" altLang="zh-TW" sz="2000" kern="100" dirty="0">
                <a:latin typeface="+mn-ea"/>
              </a:rPr>
              <a:t>中等</a:t>
            </a:r>
            <a:r>
              <a:rPr lang="en-US" altLang="zh-TW" sz="2000" kern="100" dirty="0">
                <a:latin typeface="+mn-ea"/>
              </a:rPr>
              <a:t>  2: </a:t>
            </a:r>
            <a:r>
              <a:rPr lang="zh-TW" altLang="zh-TW" sz="2000" kern="100" dirty="0">
                <a:latin typeface="+mn-ea"/>
              </a:rPr>
              <a:t>大</a:t>
            </a:r>
          </a:p>
          <a:p>
            <a:pPr>
              <a:spcAft>
                <a:spcPts val="0"/>
              </a:spcAft>
            </a:pPr>
            <a:r>
              <a:rPr lang="zh-TW" altLang="zh-TW" sz="2000" kern="100" dirty="0">
                <a:solidFill>
                  <a:srgbClr val="FF0000"/>
                </a:solidFill>
                <a:latin typeface="+mn-ea"/>
              </a:rPr>
              <a:t>最近兩個月平均睡眠時間</a:t>
            </a:r>
            <a:r>
              <a:rPr lang="en-US" altLang="zh-TW" sz="2000" b="1" kern="100" dirty="0">
                <a:solidFill>
                  <a:srgbClr val="FF0000"/>
                </a:solidFill>
                <a:latin typeface="+mn-ea"/>
              </a:rPr>
              <a:t>(sleepHR1)</a:t>
            </a:r>
            <a:r>
              <a:rPr lang="en-US" altLang="zh-TW" sz="2000" kern="100" dirty="0">
                <a:solidFill>
                  <a:srgbClr val="FF0000"/>
                </a:solidFill>
                <a:latin typeface="+mn-ea"/>
              </a:rPr>
              <a:t>:___</a:t>
            </a:r>
            <a:r>
              <a:rPr lang="zh-TW" altLang="zh-TW" sz="2000" kern="100" dirty="0">
                <a:solidFill>
                  <a:srgbClr val="FF0000"/>
                </a:solidFill>
                <a:latin typeface="+mn-ea"/>
              </a:rPr>
              <a:t>小時</a:t>
            </a:r>
            <a:r>
              <a:rPr lang="en-US" altLang="zh-TW" sz="2000" kern="100" dirty="0">
                <a:solidFill>
                  <a:srgbClr val="FF0000"/>
                </a:solidFill>
                <a:latin typeface="+mn-ea"/>
              </a:rPr>
              <a:t> (</a:t>
            </a:r>
            <a:r>
              <a:rPr lang="zh-TW" altLang="zh-TW" sz="2000" kern="100" dirty="0">
                <a:solidFill>
                  <a:srgbClr val="FF0000"/>
                </a:solidFill>
                <a:latin typeface="+mn-ea"/>
              </a:rPr>
              <a:t>取自小數點第一位</a:t>
            </a:r>
            <a:r>
              <a:rPr lang="en-US" altLang="zh-TW" sz="2000" kern="100" dirty="0">
                <a:solidFill>
                  <a:srgbClr val="FF0000"/>
                </a:solidFill>
                <a:latin typeface="+mn-ea"/>
              </a:rPr>
              <a:t>)</a:t>
            </a:r>
            <a:endParaRPr lang="zh-TW" altLang="zh-TW" sz="2000" kern="100" dirty="0">
              <a:solidFill>
                <a:srgbClr val="FF0000"/>
              </a:solidFill>
              <a:latin typeface="+mn-ea"/>
            </a:endParaRPr>
          </a:p>
          <a:p>
            <a:pPr>
              <a:spcAft>
                <a:spcPts val="0"/>
              </a:spcAft>
            </a:pPr>
            <a:r>
              <a:rPr lang="zh-TW" altLang="zh-TW" sz="2000" kern="100" dirty="0">
                <a:latin typeface="+mn-ea"/>
              </a:rPr>
              <a:t>請回憶兩個月前之平均睡眠時間</a:t>
            </a:r>
            <a:r>
              <a:rPr lang="en-US" altLang="zh-TW" sz="2000" b="1" kern="100" dirty="0">
                <a:latin typeface="+mn-ea"/>
              </a:rPr>
              <a:t>(sleepHR0)</a:t>
            </a:r>
            <a:r>
              <a:rPr lang="en-US" altLang="zh-TW" sz="2000" kern="100" dirty="0">
                <a:latin typeface="+mn-ea"/>
              </a:rPr>
              <a:t>:___</a:t>
            </a:r>
            <a:r>
              <a:rPr lang="zh-TW" altLang="zh-TW" sz="2000" kern="100" dirty="0">
                <a:latin typeface="+mn-ea"/>
              </a:rPr>
              <a:t>小時</a:t>
            </a:r>
            <a:r>
              <a:rPr lang="en-US" altLang="zh-TW" sz="2000" kern="100" dirty="0">
                <a:latin typeface="+mn-ea"/>
              </a:rPr>
              <a:t> (</a:t>
            </a:r>
            <a:r>
              <a:rPr lang="zh-TW" altLang="zh-TW" sz="2000" kern="100" dirty="0">
                <a:latin typeface="+mn-ea"/>
              </a:rPr>
              <a:t>取自小數點第一位</a:t>
            </a:r>
            <a:r>
              <a:rPr lang="en-US" altLang="zh-TW" sz="2000" kern="100" dirty="0">
                <a:latin typeface="+mn-ea"/>
              </a:rPr>
              <a:t>)</a:t>
            </a:r>
            <a:endParaRPr lang="zh-TW" altLang="zh-TW" sz="2000" kern="100" dirty="0">
              <a:latin typeface="+mn-ea"/>
            </a:endParaRPr>
          </a:p>
          <a:p>
            <a:pPr>
              <a:spcAft>
                <a:spcPts val="0"/>
              </a:spcAft>
            </a:pPr>
            <a:r>
              <a:rPr lang="zh-TW" altLang="zh-TW" sz="2000" kern="100" dirty="0">
                <a:latin typeface="+mn-ea"/>
              </a:rPr>
              <a:t>最近兩個月是否有睡眠困擾問題</a:t>
            </a:r>
            <a:r>
              <a:rPr lang="en-US" altLang="zh-TW" sz="2000" b="1" kern="100" dirty="0">
                <a:latin typeface="+mn-ea"/>
              </a:rPr>
              <a:t>(sleepTR1)</a:t>
            </a:r>
            <a:r>
              <a:rPr lang="en-US" altLang="zh-TW" sz="2000" kern="100" dirty="0">
                <a:latin typeface="+mn-ea"/>
              </a:rPr>
              <a:t>:___0: </a:t>
            </a:r>
            <a:r>
              <a:rPr lang="zh-TW" altLang="zh-TW" sz="2000" kern="100" dirty="0">
                <a:latin typeface="+mn-ea"/>
              </a:rPr>
              <a:t>無</a:t>
            </a:r>
            <a:r>
              <a:rPr lang="en-US" altLang="zh-TW" sz="2000" kern="100" dirty="0">
                <a:latin typeface="+mn-ea"/>
              </a:rPr>
              <a:t>  1: </a:t>
            </a:r>
            <a:r>
              <a:rPr lang="zh-TW" altLang="zh-TW" sz="2000" kern="100" dirty="0">
                <a:latin typeface="+mn-ea"/>
              </a:rPr>
              <a:t>有</a:t>
            </a:r>
          </a:p>
          <a:p>
            <a:pPr>
              <a:spcAft>
                <a:spcPts val="0"/>
              </a:spcAft>
            </a:pPr>
            <a:r>
              <a:rPr lang="zh-TW" altLang="zh-TW" sz="2000" kern="100" dirty="0">
                <a:latin typeface="+mn-ea"/>
              </a:rPr>
              <a:t>請回憶兩個月前是否有睡眠困擾問題</a:t>
            </a:r>
            <a:r>
              <a:rPr lang="en-US" altLang="zh-TW" sz="2000" b="1" kern="100" dirty="0">
                <a:latin typeface="+mn-ea"/>
              </a:rPr>
              <a:t>(sleepTR0)</a:t>
            </a:r>
            <a:r>
              <a:rPr lang="en-US" altLang="zh-TW" sz="2000" kern="100" dirty="0">
                <a:latin typeface="+mn-ea"/>
              </a:rPr>
              <a:t>:___ 0: </a:t>
            </a:r>
            <a:r>
              <a:rPr lang="zh-TW" altLang="zh-TW" sz="2000" kern="100" dirty="0">
                <a:latin typeface="+mn-ea"/>
              </a:rPr>
              <a:t>無</a:t>
            </a:r>
            <a:r>
              <a:rPr lang="en-US" altLang="zh-TW" sz="2000" kern="100" dirty="0">
                <a:latin typeface="+mn-ea"/>
              </a:rPr>
              <a:t>  1: </a:t>
            </a:r>
            <a:r>
              <a:rPr lang="zh-TW" altLang="zh-TW" sz="2000" kern="100" dirty="0">
                <a:latin typeface="+mn-ea"/>
              </a:rPr>
              <a:t>有</a:t>
            </a:r>
          </a:p>
          <a:p>
            <a:r>
              <a:rPr lang="zh-TW" altLang="zh-TW" sz="2000" dirty="0">
                <a:latin typeface="+mn-ea"/>
                <a:cs typeface="Times New Roman" panose="02020603050405020304" pitchFamily="18" charset="0"/>
              </a:rPr>
              <a:t>最近兩個月的睡眠品質</a:t>
            </a:r>
            <a:r>
              <a:rPr lang="en-US" altLang="zh-TW" sz="2000" b="1" dirty="0">
                <a:latin typeface="+mn-ea"/>
              </a:rPr>
              <a:t>(</a:t>
            </a:r>
            <a:r>
              <a:rPr lang="en-US" altLang="zh-TW" sz="2000" b="1" dirty="0" err="1">
                <a:latin typeface="+mn-ea"/>
              </a:rPr>
              <a:t>sleepQOL</a:t>
            </a:r>
            <a:r>
              <a:rPr lang="en-US" altLang="zh-TW" sz="2000" b="1" dirty="0">
                <a:latin typeface="+mn-ea"/>
              </a:rPr>
              <a:t>)</a:t>
            </a:r>
            <a:r>
              <a:rPr lang="en-US" altLang="zh-TW" sz="2000" dirty="0">
                <a:latin typeface="+mn-ea"/>
              </a:rPr>
              <a:t>:___ 1:</a:t>
            </a:r>
            <a:r>
              <a:rPr lang="zh-TW" altLang="zh-TW" sz="2000" dirty="0">
                <a:latin typeface="+mn-ea"/>
                <a:cs typeface="Times New Roman" panose="02020603050405020304" pitchFamily="18" charset="0"/>
              </a:rPr>
              <a:t>很不好</a:t>
            </a:r>
            <a:r>
              <a:rPr lang="en-US" altLang="zh-TW" sz="2000" dirty="0">
                <a:latin typeface="+mn-ea"/>
              </a:rPr>
              <a:t> 2:</a:t>
            </a:r>
            <a:r>
              <a:rPr lang="zh-TW" altLang="zh-TW" sz="2000" dirty="0">
                <a:latin typeface="+mn-ea"/>
                <a:cs typeface="Times New Roman" panose="02020603050405020304" pitchFamily="18" charset="0"/>
              </a:rPr>
              <a:t>不好</a:t>
            </a:r>
            <a:r>
              <a:rPr lang="en-US" altLang="zh-TW" sz="2000" dirty="0">
                <a:latin typeface="+mn-ea"/>
              </a:rPr>
              <a:t> 3:</a:t>
            </a:r>
            <a:r>
              <a:rPr lang="zh-TW" altLang="zh-TW" sz="2000" dirty="0">
                <a:latin typeface="+mn-ea"/>
                <a:cs typeface="Times New Roman" panose="02020603050405020304" pitchFamily="18" charset="0"/>
              </a:rPr>
              <a:t>普通</a:t>
            </a:r>
            <a:r>
              <a:rPr lang="en-US" altLang="zh-TW" sz="2000" dirty="0">
                <a:latin typeface="+mn-ea"/>
              </a:rPr>
              <a:t> 4:</a:t>
            </a:r>
            <a:r>
              <a:rPr lang="zh-TW" altLang="zh-TW" sz="2000" dirty="0">
                <a:latin typeface="+mn-ea"/>
                <a:cs typeface="Times New Roman" panose="02020603050405020304" pitchFamily="18" charset="0"/>
              </a:rPr>
              <a:t>好</a:t>
            </a:r>
            <a:r>
              <a:rPr lang="en-US" altLang="zh-TW" sz="2000" dirty="0">
                <a:latin typeface="+mn-ea"/>
              </a:rPr>
              <a:t> 5:</a:t>
            </a:r>
            <a:r>
              <a:rPr lang="zh-TW" altLang="zh-TW" sz="2000" dirty="0">
                <a:latin typeface="+mn-ea"/>
                <a:cs typeface="Times New Roman" panose="02020603050405020304" pitchFamily="18" charset="0"/>
              </a:rPr>
              <a:t>很好</a:t>
            </a:r>
            <a:endParaRPr lang="zh-TW" altLang="en-US" sz="20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172176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>
                <a:solidFill>
                  <a:schemeClr val="accent1"/>
                </a:solidFill>
              </a:rPr>
              <a:t>資料</a:t>
            </a:r>
            <a:r>
              <a:rPr lang="zh-TW" altLang="en-US" b="1" dirty="0">
                <a:solidFill>
                  <a:schemeClr val="accent1"/>
                </a:solidFill>
              </a:rPr>
              <a:t>讀取</a:t>
            </a:r>
            <a:endParaRPr lang="zh-TW" altLang="en-US" dirty="0">
              <a:solidFill>
                <a:schemeClr val="accent1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dirty="0">
                <a:solidFill>
                  <a:srgbClr val="FF0000"/>
                </a:solidFill>
              </a:rPr>
              <a:t>&gt; </a:t>
            </a:r>
            <a:r>
              <a:rPr lang="en-US" altLang="zh-TW" dirty="0" err="1">
                <a:solidFill>
                  <a:srgbClr val="FF0000"/>
                </a:solidFill>
              </a:rPr>
              <a:t>sleepdata</a:t>
            </a:r>
            <a:r>
              <a:rPr lang="en-US" altLang="zh-TW" dirty="0">
                <a:solidFill>
                  <a:srgbClr val="FF0000"/>
                </a:solidFill>
              </a:rPr>
              <a:t>&lt;-read.csv("c:/RData/sleepdata.csv",header=T)</a:t>
            </a:r>
          </a:p>
          <a:p>
            <a:pPr marL="0" indent="0">
              <a:buNone/>
            </a:pPr>
            <a:r>
              <a:rPr lang="en-US" altLang="zh-TW" dirty="0">
                <a:solidFill>
                  <a:srgbClr val="FF0000"/>
                </a:solidFill>
              </a:rPr>
              <a:t>&gt; </a:t>
            </a:r>
            <a:r>
              <a:rPr lang="en-US" altLang="zh-TW" dirty="0" err="1">
                <a:solidFill>
                  <a:srgbClr val="FF0000"/>
                </a:solidFill>
              </a:rPr>
              <a:t>sleepdata</a:t>
            </a:r>
            <a:endParaRPr lang="en-US" altLang="zh-TW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zh-TW" dirty="0">
                <a:solidFill>
                  <a:srgbClr val="FF0000"/>
                </a:solidFill>
              </a:rPr>
              <a:t>&gt; attach(</a:t>
            </a:r>
            <a:r>
              <a:rPr lang="en-US" altLang="zh-TW" dirty="0" err="1">
                <a:solidFill>
                  <a:srgbClr val="FF0000"/>
                </a:solidFill>
              </a:rPr>
              <a:t>sleepdata</a:t>
            </a:r>
            <a:r>
              <a:rPr lang="en-US" altLang="zh-TW" dirty="0">
                <a:solidFill>
                  <a:srgbClr val="FF0000"/>
                </a:solidFill>
              </a:rPr>
              <a:t>)</a:t>
            </a:r>
          </a:p>
          <a:p>
            <a:pPr marL="0" indent="0">
              <a:buNone/>
            </a:pPr>
            <a:endParaRPr lang="en-US" altLang="zh-TW" sz="2800" b="1" dirty="0" smtClean="0"/>
          </a:p>
          <a:p>
            <a:pPr marL="0" indent="0">
              <a:buNone/>
            </a:pPr>
            <a:r>
              <a:rPr lang="zh-TW" altLang="en-US" sz="2800" b="1" dirty="0"/>
              <a:t>最近兩個月平均睡眠</a:t>
            </a:r>
            <a:r>
              <a:rPr lang="zh-TW" altLang="en-US" sz="2800" b="1" dirty="0" smtClean="0"/>
              <a:t>時間</a:t>
            </a:r>
            <a:r>
              <a:rPr lang="en-US" altLang="zh-TW" sz="2800" b="1" dirty="0" smtClean="0"/>
              <a:t>(</a:t>
            </a:r>
            <a:r>
              <a:rPr lang="en-US" altLang="zh-TW" sz="2800" b="1" dirty="0"/>
              <a:t>sleepHR1,</a:t>
            </a:r>
            <a:r>
              <a:rPr lang="zh-TW" altLang="en-US" sz="2800" b="1" dirty="0"/>
              <a:t>單位</a:t>
            </a:r>
            <a:r>
              <a:rPr lang="en-US" altLang="zh-TW" sz="2800" b="1" dirty="0"/>
              <a:t>:</a:t>
            </a:r>
            <a:r>
              <a:rPr lang="zh-TW" altLang="en-US" sz="2800" b="1" dirty="0"/>
              <a:t>小時</a:t>
            </a:r>
            <a:r>
              <a:rPr lang="en-US" altLang="zh-TW" sz="2800" b="1" dirty="0"/>
              <a:t>)</a:t>
            </a:r>
            <a:r>
              <a:rPr lang="zh-TW" altLang="en-US" sz="2800" b="1" dirty="0"/>
              <a:t>為</a:t>
            </a:r>
            <a:r>
              <a:rPr lang="zh-TW" altLang="en-US" sz="2800" b="1" dirty="0" smtClean="0"/>
              <a:t>連續變數</a:t>
            </a:r>
            <a:r>
              <a:rPr lang="zh-TW" altLang="en-US" sz="2800" b="1" dirty="0"/>
              <a:t>故可求其平均值、標準差、百分位數</a:t>
            </a:r>
            <a:r>
              <a:rPr lang="en-US" altLang="zh-TW" sz="2800" b="1" dirty="0"/>
              <a:t>…</a:t>
            </a:r>
            <a:r>
              <a:rPr lang="zh-TW" altLang="en-US" sz="2800" b="1" dirty="0"/>
              <a:t>等。</a:t>
            </a:r>
          </a:p>
        </p:txBody>
      </p:sp>
    </p:spTree>
    <p:extLst>
      <p:ext uri="{BB962C8B-B14F-4D97-AF65-F5344CB8AC3E}">
        <p14:creationId xmlns:p14="http://schemas.microsoft.com/office/powerpoint/2010/main" val="21653673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err="1" smtClean="0">
                <a:solidFill>
                  <a:schemeClr val="accent1"/>
                </a:solidFill>
              </a:rPr>
              <a:t>sleepdata</a:t>
            </a:r>
            <a:r>
              <a:rPr lang="zh-TW" altLang="en-US" b="1" dirty="0" smtClean="0">
                <a:solidFill>
                  <a:schemeClr val="accent1"/>
                </a:solidFill>
              </a:rPr>
              <a:t>資料檔</a:t>
            </a:r>
            <a:endParaRPr lang="zh-TW" altLang="en-US" b="1" dirty="0">
              <a:solidFill>
                <a:schemeClr val="accent1"/>
              </a:solidFill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0423331"/>
              </p:ext>
            </p:extLst>
          </p:nvPr>
        </p:nvGraphicFramePr>
        <p:xfrm>
          <a:off x="1" y="1530971"/>
          <a:ext cx="9143999" cy="5100849"/>
        </p:xfrm>
        <a:graphic>
          <a:graphicData uri="http://schemas.openxmlformats.org/drawingml/2006/table">
            <a:tbl>
              <a:tblPr/>
              <a:tblGrid>
                <a:gridCol w="297369"/>
                <a:gridCol w="373729"/>
                <a:gridCol w="373729"/>
                <a:gridCol w="373729"/>
                <a:gridCol w="561155"/>
                <a:gridCol w="324878"/>
                <a:gridCol w="371707"/>
                <a:gridCol w="446049"/>
                <a:gridCol w="371707"/>
                <a:gridCol w="520390"/>
                <a:gridCol w="520390"/>
                <a:gridCol w="685240"/>
                <a:gridCol w="701987"/>
                <a:gridCol w="644388"/>
                <a:gridCol w="644388"/>
                <a:gridCol w="644388"/>
                <a:gridCol w="644388"/>
                <a:gridCol w="644388"/>
              </a:tblGrid>
              <a:tr h="4496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id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 err="1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v_y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 err="1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v_m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 err="1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v_d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name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sex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 err="1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b_y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 err="1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b_m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b_d</a:t>
                      </a:r>
                      <a:endParaRPr lang="zh-TW" sz="1200" b="1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height</a:t>
                      </a:r>
                      <a:endParaRPr lang="zh-TW" sz="1200" b="1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weight</a:t>
                      </a:r>
                      <a:endParaRPr lang="zh-TW" sz="1200" b="1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pressuID</a:t>
                      </a:r>
                      <a:endParaRPr lang="zh-TW" sz="1200" b="1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pressure</a:t>
                      </a:r>
                      <a:endParaRPr lang="zh-TW" sz="1200" b="1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sleepHR1</a:t>
                      </a:r>
                      <a:endParaRPr lang="zh-TW" sz="11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sleepHR0</a:t>
                      </a:r>
                      <a:endParaRPr lang="zh-TW" sz="11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sleepTR1</a:t>
                      </a:r>
                      <a:endParaRPr lang="zh-TW" sz="11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sleepTR0</a:t>
                      </a:r>
                      <a:endParaRPr lang="zh-TW" sz="11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100" dirty="0" err="1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sleepQOL</a:t>
                      </a:r>
                      <a:endParaRPr lang="zh-TW" sz="11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4651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1</a:t>
                      </a:r>
                      <a:endParaRPr lang="zh-TW" sz="1200" b="1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97</a:t>
                      </a:r>
                      <a:endParaRPr lang="zh-TW" sz="1200" b="1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1</a:t>
                      </a:r>
                      <a:endParaRPr lang="zh-TW" sz="1200" b="1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25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Java 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1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66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12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12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161.5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65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0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0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8.5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8.7</a:t>
                      </a:r>
                      <a:endParaRPr lang="zh-TW" sz="1200" b="1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1</a:t>
                      </a:r>
                      <a:endParaRPr lang="zh-TW" sz="1200" b="1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1</a:t>
                      </a:r>
                      <a:endParaRPr lang="zh-TW" sz="1200" b="1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3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51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2</a:t>
                      </a:r>
                      <a:endParaRPr lang="zh-TW" sz="1200" b="1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97</a:t>
                      </a:r>
                      <a:endParaRPr lang="zh-TW" sz="1200" b="1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1</a:t>
                      </a:r>
                      <a:endParaRPr lang="zh-TW" sz="1200" b="1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25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 kern="10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Alice </a:t>
                      </a:r>
                      <a:endParaRPr lang="zh-TW" sz="1200" b="1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0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58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5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6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154.5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55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1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1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7.3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7.4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0</a:t>
                      </a:r>
                      <a:endParaRPr lang="zh-TW" sz="1200" b="1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0</a:t>
                      </a:r>
                      <a:endParaRPr lang="zh-TW" sz="1200" b="1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4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51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3</a:t>
                      </a:r>
                      <a:endParaRPr lang="zh-TW" sz="1200" b="1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97</a:t>
                      </a:r>
                      <a:endParaRPr lang="zh-TW" sz="1200" b="1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1</a:t>
                      </a:r>
                      <a:endParaRPr lang="zh-TW" sz="1200" b="1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25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 kern="10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June</a:t>
                      </a:r>
                      <a:endParaRPr lang="zh-TW" sz="1200" b="1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0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65</a:t>
                      </a:r>
                      <a:endParaRPr lang="zh-TW" sz="1200" b="1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1</a:t>
                      </a:r>
                      <a:endParaRPr lang="zh-TW" sz="1200" b="1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3</a:t>
                      </a:r>
                      <a:endParaRPr lang="zh-TW" sz="1200" b="1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174.6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70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1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2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7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7.5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1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1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2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51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4</a:t>
                      </a:r>
                      <a:endParaRPr lang="zh-TW" sz="1200" b="1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97</a:t>
                      </a:r>
                      <a:endParaRPr lang="zh-TW" sz="1200" b="1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1</a:t>
                      </a:r>
                      <a:endParaRPr lang="zh-TW" sz="1200" b="1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25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 kern="10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Jack</a:t>
                      </a:r>
                      <a:endParaRPr lang="zh-TW" sz="1200" b="1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1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64</a:t>
                      </a:r>
                      <a:endParaRPr lang="zh-TW" sz="1200" b="1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12</a:t>
                      </a:r>
                      <a:endParaRPr lang="zh-TW" sz="1200" b="1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1</a:t>
                      </a:r>
                      <a:endParaRPr lang="zh-TW" sz="1200" b="1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164</a:t>
                      </a:r>
                      <a:endParaRPr lang="zh-TW" sz="1200" b="1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42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0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0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7.9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8.5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1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0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4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51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5</a:t>
                      </a:r>
                      <a:endParaRPr lang="zh-TW" sz="1200" b="1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97</a:t>
                      </a:r>
                      <a:endParaRPr lang="zh-TW" sz="1200" b="1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1</a:t>
                      </a:r>
                      <a:endParaRPr lang="zh-TW" sz="1200" b="1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25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 kern="10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Jacoby</a:t>
                      </a:r>
                      <a:endParaRPr lang="zh-TW" sz="1200" b="1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1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49</a:t>
                      </a:r>
                      <a:endParaRPr lang="zh-TW" sz="1200" b="1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3</a:t>
                      </a:r>
                      <a:endParaRPr lang="zh-TW" sz="1200" b="1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24</a:t>
                      </a:r>
                      <a:endParaRPr lang="zh-TW" sz="1200" b="1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150</a:t>
                      </a:r>
                      <a:endParaRPr lang="zh-TW" sz="1200" b="1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50</a:t>
                      </a:r>
                      <a:endParaRPr lang="zh-TW" sz="1200" b="1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1</a:t>
                      </a:r>
                      <a:endParaRPr lang="zh-TW" sz="1200" b="1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2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6.8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6.1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1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1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2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51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6</a:t>
                      </a:r>
                      <a:endParaRPr lang="zh-TW" sz="1200" b="1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97</a:t>
                      </a:r>
                      <a:endParaRPr lang="zh-TW" sz="1200" b="1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1</a:t>
                      </a:r>
                      <a:endParaRPr lang="zh-TW" sz="1200" b="1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25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Peter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1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66</a:t>
                      </a:r>
                      <a:endParaRPr lang="zh-TW" sz="1200" b="1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12</a:t>
                      </a:r>
                      <a:endParaRPr lang="zh-TW" sz="1200" b="1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20</a:t>
                      </a:r>
                      <a:endParaRPr lang="zh-TW" sz="1200" b="1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162</a:t>
                      </a:r>
                      <a:endParaRPr lang="zh-TW" sz="1200" b="1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63</a:t>
                      </a:r>
                      <a:endParaRPr lang="zh-TW" sz="1200" b="1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1</a:t>
                      </a:r>
                      <a:endParaRPr lang="zh-TW" sz="1200" b="1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2</a:t>
                      </a:r>
                      <a:endParaRPr lang="zh-TW" sz="1200" b="1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7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6.3</a:t>
                      </a:r>
                      <a:endParaRPr lang="zh-TW" sz="1200" b="1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1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1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3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51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200" b="1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200" b="1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200" b="1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200" b="1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200" b="1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200" b="1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200" b="1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200" b="1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200" b="1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200" b="1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200" b="1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51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 kern="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Kalare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176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8.7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9.3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sz="1200" b="1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zh-TW" sz="1200" b="1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51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</a:t>
                      </a:r>
                      <a:endParaRPr lang="zh-TW" sz="1200" b="1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</a:t>
                      </a:r>
                      <a:endParaRPr lang="zh-TW" sz="1200" b="1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sz="1200" b="1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zh-TW" sz="1200" b="1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Jame</a:t>
                      </a:r>
                      <a:endParaRPr lang="zh-TW" sz="1200" b="1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155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8.5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8.9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sz="1200" b="1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51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zh-TW" sz="1200" b="1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sz="1200" b="1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zh-TW" sz="1200" b="1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Andy</a:t>
                      </a:r>
                      <a:endParaRPr lang="zh-TW" sz="1200" b="1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zh-TW" sz="1200" b="1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zh-TW" sz="1200" b="1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176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7.3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7.7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45870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>
                <a:solidFill>
                  <a:schemeClr val="accent1"/>
                </a:solidFill>
              </a:rPr>
              <a:t>定量變數</a:t>
            </a:r>
            <a:r>
              <a:rPr lang="zh-TW" altLang="en-US" b="1" dirty="0" smtClean="0">
                <a:solidFill>
                  <a:schemeClr val="accent1"/>
                </a:solidFill>
              </a:rPr>
              <a:t>的敘述</a:t>
            </a:r>
            <a:r>
              <a:rPr lang="zh-TW" altLang="en-US" b="1" dirty="0">
                <a:solidFill>
                  <a:schemeClr val="accent1"/>
                </a:solidFill>
              </a:rPr>
              <a:t>性統計</a:t>
            </a:r>
            <a:endParaRPr lang="zh-TW" altLang="en-US" dirty="0">
              <a:solidFill>
                <a:schemeClr val="accent1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dirty="0">
                <a:solidFill>
                  <a:srgbClr val="FF0000"/>
                </a:solidFill>
              </a:rPr>
              <a:t>&gt; summary(sleepHR1)</a:t>
            </a:r>
          </a:p>
          <a:p>
            <a:pPr marL="0" indent="0">
              <a:buNone/>
            </a:pPr>
            <a:r>
              <a:rPr lang="en-US" altLang="zh-TW" dirty="0">
                <a:solidFill>
                  <a:srgbClr val="0070C0"/>
                </a:solidFill>
              </a:rPr>
              <a:t>   Min. 1st Qu.  Median    Mean </a:t>
            </a:r>
            <a:r>
              <a:rPr lang="zh-TW" altLang="en-US" dirty="0" smtClean="0">
                <a:solidFill>
                  <a:srgbClr val="0070C0"/>
                </a:solidFill>
              </a:rPr>
              <a:t> </a:t>
            </a:r>
            <a:r>
              <a:rPr lang="en-US" altLang="zh-TW" dirty="0" smtClean="0">
                <a:solidFill>
                  <a:srgbClr val="0070C0"/>
                </a:solidFill>
              </a:rPr>
              <a:t>3rd </a:t>
            </a:r>
            <a:r>
              <a:rPr lang="en-US" altLang="zh-TW" dirty="0">
                <a:solidFill>
                  <a:srgbClr val="0070C0"/>
                </a:solidFill>
              </a:rPr>
              <a:t>Qu.    Max. </a:t>
            </a:r>
          </a:p>
          <a:p>
            <a:pPr marL="0" indent="0">
              <a:buNone/>
            </a:pPr>
            <a:r>
              <a:rPr lang="en-US" altLang="zh-TW" dirty="0">
                <a:solidFill>
                  <a:srgbClr val="0070C0"/>
                </a:solidFill>
              </a:rPr>
              <a:t>   5.00    7.00    </a:t>
            </a:r>
            <a:r>
              <a:rPr lang="zh-TW" altLang="en-US" dirty="0" smtClean="0">
                <a:solidFill>
                  <a:srgbClr val="0070C0"/>
                </a:solidFill>
              </a:rPr>
              <a:t>  </a:t>
            </a:r>
            <a:r>
              <a:rPr lang="en-US" altLang="zh-TW" dirty="0" smtClean="0">
                <a:solidFill>
                  <a:srgbClr val="0070C0"/>
                </a:solidFill>
              </a:rPr>
              <a:t>7.80    </a:t>
            </a:r>
            <a:r>
              <a:rPr lang="zh-TW" altLang="en-US" dirty="0" smtClean="0">
                <a:solidFill>
                  <a:srgbClr val="0070C0"/>
                </a:solidFill>
              </a:rPr>
              <a:t>   </a:t>
            </a:r>
            <a:r>
              <a:rPr lang="en-US" altLang="zh-TW" dirty="0" smtClean="0">
                <a:solidFill>
                  <a:srgbClr val="0070C0"/>
                </a:solidFill>
              </a:rPr>
              <a:t>7.78    </a:t>
            </a:r>
            <a:r>
              <a:rPr lang="zh-TW" altLang="en-US" dirty="0" smtClean="0">
                <a:solidFill>
                  <a:srgbClr val="0070C0"/>
                </a:solidFill>
              </a:rPr>
              <a:t> </a:t>
            </a:r>
            <a:r>
              <a:rPr lang="en-US" altLang="zh-TW" dirty="0" smtClean="0">
                <a:solidFill>
                  <a:srgbClr val="0070C0"/>
                </a:solidFill>
              </a:rPr>
              <a:t>8.50   </a:t>
            </a:r>
            <a:r>
              <a:rPr lang="zh-TW" altLang="en-US" dirty="0" smtClean="0">
                <a:solidFill>
                  <a:srgbClr val="0070C0"/>
                </a:solidFill>
              </a:rPr>
              <a:t>   </a:t>
            </a:r>
            <a:r>
              <a:rPr lang="en-US" altLang="zh-TW" dirty="0" smtClean="0">
                <a:solidFill>
                  <a:srgbClr val="0070C0"/>
                </a:solidFill>
              </a:rPr>
              <a:t>10.80 </a:t>
            </a:r>
          </a:p>
          <a:p>
            <a:pPr marL="0" indent="0">
              <a:buNone/>
            </a:pPr>
            <a:r>
              <a:rPr lang="zh-TW" altLang="en-US" dirty="0"/>
              <a:t>最近兩個月平均睡眠時間</a:t>
            </a:r>
            <a:r>
              <a:rPr lang="zh-TW" altLang="en-US" dirty="0" smtClean="0"/>
              <a:t>的平均</a:t>
            </a:r>
            <a:r>
              <a:rPr lang="zh-TW" altLang="en-US" dirty="0"/>
              <a:t>數</a:t>
            </a:r>
            <a:r>
              <a:rPr lang="zh-TW" altLang="en-US" dirty="0" smtClean="0"/>
              <a:t>為</a:t>
            </a:r>
            <a:r>
              <a:rPr lang="en-US" altLang="zh-TW" dirty="0"/>
              <a:t>7</a:t>
            </a:r>
            <a:r>
              <a:rPr lang="en-US" altLang="zh-TW" dirty="0" smtClean="0"/>
              <a:t>.78</a:t>
            </a:r>
            <a:r>
              <a:rPr lang="zh-TW" altLang="en-US" dirty="0" smtClean="0"/>
              <a:t>小時</a:t>
            </a:r>
            <a:r>
              <a:rPr lang="en-US" altLang="zh-TW" dirty="0" smtClean="0"/>
              <a:t>, </a:t>
            </a:r>
            <a:r>
              <a:rPr lang="zh-TW" altLang="en-US" dirty="0" smtClean="0"/>
              <a:t>中位數為</a:t>
            </a:r>
            <a:r>
              <a:rPr lang="en-US" altLang="zh-TW" dirty="0" smtClean="0"/>
              <a:t>7.80</a:t>
            </a:r>
            <a:r>
              <a:rPr lang="zh-TW" altLang="en-US" dirty="0" smtClean="0"/>
              <a:t>小時</a:t>
            </a:r>
            <a:endParaRPr lang="en-US" altLang="zh-TW" dirty="0"/>
          </a:p>
          <a:p>
            <a:pPr marL="0" indent="0">
              <a:buNone/>
            </a:pPr>
            <a:endParaRPr lang="en-US" altLang="zh-TW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altLang="zh-TW" dirty="0" smtClean="0">
                <a:solidFill>
                  <a:srgbClr val="FF0000"/>
                </a:solidFill>
              </a:rPr>
              <a:t>&gt;</a:t>
            </a:r>
            <a:r>
              <a:rPr lang="zh-TW" altLang="en-US" dirty="0" smtClean="0">
                <a:solidFill>
                  <a:srgbClr val="FF0000"/>
                </a:solidFill>
              </a:rPr>
              <a:t> </a:t>
            </a:r>
            <a:r>
              <a:rPr lang="en-US" altLang="zh-TW" dirty="0" err="1" smtClean="0">
                <a:solidFill>
                  <a:srgbClr val="FF0000"/>
                </a:solidFill>
              </a:rPr>
              <a:t>sd</a:t>
            </a:r>
            <a:r>
              <a:rPr lang="en-US" altLang="zh-TW" dirty="0" smtClean="0">
                <a:solidFill>
                  <a:srgbClr val="FF0000"/>
                </a:solidFill>
              </a:rPr>
              <a:t>(sleepHR1)</a:t>
            </a:r>
            <a:r>
              <a:rPr lang="zh-TW" altLang="en-US" dirty="0" smtClean="0"/>
              <a:t>  </a:t>
            </a:r>
            <a:r>
              <a:rPr lang="en-US" altLang="zh-TW" dirty="0" smtClean="0"/>
              <a:t># </a:t>
            </a:r>
            <a:r>
              <a:rPr lang="zh-TW" altLang="en-US" dirty="0" smtClean="0"/>
              <a:t>標準差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>
                <a:solidFill>
                  <a:srgbClr val="0070C0"/>
                </a:solidFill>
              </a:rPr>
              <a:t> </a:t>
            </a:r>
            <a:r>
              <a:rPr lang="zh-TW" altLang="en-US" dirty="0" smtClean="0">
                <a:solidFill>
                  <a:srgbClr val="0070C0"/>
                </a:solidFill>
              </a:rPr>
              <a:t> </a:t>
            </a:r>
            <a:r>
              <a:rPr lang="en-US" altLang="zh-TW" dirty="0" smtClean="0">
                <a:solidFill>
                  <a:srgbClr val="0070C0"/>
                </a:solidFill>
              </a:rPr>
              <a:t>[</a:t>
            </a:r>
            <a:r>
              <a:rPr lang="en-US" altLang="zh-TW" dirty="0">
                <a:solidFill>
                  <a:srgbClr val="0070C0"/>
                </a:solidFill>
              </a:rPr>
              <a:t>1] </a:t>
            </a:r>
            <a:r>
              <a:rPr lang="en-US" altLang="zh-TW" dirty="0" smtClean="0">
                <a:solidFill>
                  <a:srgbClr val="0070C0"/>
                </a:solidFill>
              </a:rPr>
              <a:t>1.14838</a:t>
            </a:r>
          </a:p>
          <a:p>
            <a:pPr marL="0" indent="0">
              <a:buNone/>
            </a:pPr>
            <a:r>
              <a:rPr lang="zh-TW" altLang="en-US" dirty="0" smtClean="0"/>
              <a:t>最近</a:t>
            </a:r>
            <a:r>
              <a:rPr lang="zh-TW" altLang="en-US" dirty="0"/>
              <a:t>兩個月平均睡眠時間的標準差為</a:t>
            </a:r>
            <a:r>
              <a:rPr lang="en-US" altLang="zh-TW" dirty="0"/>
              <a:t>1.14838</a:t>
            </a:r>
            <a:r>
              <a:rPr lang="zh-TW" altLang="en-US" dirty="0"/>
              <a:t>小時</a:t>
            </a:r>
            <a:endParaRPr lang="en-US" altLang="zh-TW" dirty="0"/>
          </a:p>
          <a:p>
            <a:pPr marL="0" indent="0">
              <a:buNone/>
            </a:pPr>
            <a:endParaRPr lang="en-US" altLang="zh-TW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90783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>
                <a:solidFill>
                  <a:schemeClr val="accent1"/>
                </a:solidFill>
              </a:rPr>
              <a:t>定量變數</a:t>
            </a:r>
            <a:r>
              <a:rPr lang="zh-TW" altLang="en-US" b="1" dirty="0" smtClean="0">
                <a:solidFill>
                  <a:schemeClr val="accent1"/>
                </a:solidFill>
              </a:rPr>
              <a:t>的敘述</a:t>
            </a:r>
            <a:r>
              <a:rPr lang="zh-TW" altLang="en-US" b="1" dirty="0">
                <a:solidFill>
                  <a:schemeClr val="accent1"/>
                </a:solidFill>
              </a:rPr>
              <a:t>性統計</a:t>
            </a:r>
            <a:endParaRPr lang="zh-TW" altLang="en-US" dirty="0">
              <a:solidFill>
                <a:schemeClr val="accent1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dirty="0" smtClean="0">
                <a:solidFill>
                  <a:srgbClr val="FF0000"/>
                </a:solidFill>
              </a:rPr>
              <a:t>&gt;</a:t>
            </a:r>
            <a:r>
              <a:rPr lang="zh-TW" altLang="en-US" dirty="0" smtClean="0">
                <a:solidFill>
                  <a:srgbClr val="FF0000"/>
                </a:solidFill>
              </a:rPr>
              <a:t> </a:t>
            </a:r>
            <a:r>
              <a:rPr lang="it-IT" altLang="zh-TW" dirty="0" smtClean="0">
                <a:solidFill>
                  <a:srgbClr val="FF0000"/>
                </a:solidFill>
              </a:rPr>
              <a:t>quantile(sleepHR1,0.05)</a:t>
            </a:r>
            <a:r>
              <a:rPr lang="zh-TW" altLang="en-US" dirty="0" smtClean="0">
                <a:solidFill>
                  <a:srgbClr val="FF0000"/>
                </a:solidFill>
              </a:rPr>
              <a:t>    </a:t>
            </a:r>
            <a:r>
              <a:rPr lang="en-US" altLang="zh-TW" dirty="0" smtClean="0"/>
              <a:t>#</a:t>
            </a:r>
            <a:r>
              <a:rPr lang="zh-TW" altLang="en-US" dirty="0" smtClean="0"/>
              <a:t> </a:t>
            </a:r>
            <a:r>
              <a:rPr lang="en-US" altLang="zh-TW" dirty="0"/>
              <a:t>5</a:t>
            </a:r>
            <a:r>
              <a:rPr lang="zh-TW" altLang="en-US" dirty="0"/>
              <a:t>百分</a:t>
            </a:r>
            <a:r>
              <a:rPr lang="zh-TW" altLang="en-US" dirty="0" smtClean="0"/>
              <a:t>位數</a:t>
            </a:r>
            <a:r>
              <a:rPr lang="it-IT" altLang="zh-TW" dirty="0" smtClean="0">
                <a:solidFill>
                  <a:srgbClr val="0070C0"/>
                </a:solidFill>
              </a:rPr>
              <a:t>   </a:t>
            </a:r>
          </a:p>
          <a:p>
            <a:pPr marL="0" indent="0">
              <a:buNone/>
            </a:pPr>
            <a:r>
              <a:rPr lang="zh-TW" altLang="en-US" dirty="0">
                <a:solidFill>
                  <a:srgbClr val="0070C0"/>
                </a:solidFill>
              </a:rPr>
              <a:t> </a:t>
            </a:r>
            <a:r>
              <a:rPr lang="zh-TW" altLang="en-US" dirty="0" smtClean="0">
                <a:solidFill>
                  <a:srgbClr val="0070C0"/>
                </a:solidFill>
              </a:rPr>
              <a:t> </a:t>
            </a:r>
            <a:r>
              <a:rPr lang="it-IT" altLang="zh-TW" dirty="0" smtClean="0">
                <a:solidFill>
                  <a:srgbClr val="0070C0"/>
                </a:solidFill>
              </a:rPr>
              <a:t>5% </a:t>
            </a:r>
          </a:p>
          <a:p>
            <a:pPr marL="0" indent="0">
              <a:buNone/>
            </a:pPr>
            <a:r>
              <a:rPr lang="it-IT" altLang="zh-TW" dirty="0" smtClean="0">
                <a:solidFill>
                  <a:srgbClr val="0070C0"/>
                </a:solidFill>
              </a:rPr>
              <a:t>6.145 </a:t>
            </a:r>
          </a:p>
          <a:p>
            <a:pPr marL="0" indent="0">
              <a:buNone/>
            </a:pPr>
            <a:r>
              <a:rPr lang="zh-TW" altLang="en-US" dirty="0" smtClean="0"/>
              <a:t>最近</a:t>
            </a:r>
            <a:r>
              <a:rPr lang="zh-TW" altLang="en-US" dirty="0"/>
              <a:t>兩個月有</a:t>
            </a:r>
            <a:r>
              <a:rPr lang="en-US" altLang="zh-TW" dirty="0"/>
              <a:t>5%</a:t>
            </a:r>
            <a:r>
              <a:rPr lang="zh-TW" altLang="en-US" dirty="0" smtClean="0"/>
              <a:t>的</a:t>
            </a:r>
            <a:r>
              <a:rPr lang="zh-TW" altLang="en-US" dirty="0"/>
              <a:t>受</a:t>
            </a:r>
            <a:r>
              <a:rPr lang="zh-TW" altLang="en-US" dirty="0" smtClean="0"/>
              <a:t>訪者平均</a:t>
            </a:r>
            <a:r>
              <a:rPr lang="zh-TW" altLang="en-US" dirty="0"/>
              <a:t>睡眠時間</a:t>
            </a:r>
            <a:r>
              <a:rPr lang="en-US" altLang="zh-TW" dirty="0"/>
              <a:t>&lt;=6.145</a:t>
            </a:r>
            <a:r>
              <a:rPr lang="zh-TW" altLang="en-US" dirty="0" smtClean="0"/>
              <a:t>小時</a:t>
            </a:r>
            <a:endParaRPr lang="it-IT" altLang="zh-TW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it-IT" altLang="zh-TW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it-IT" altLang="zh-TW" dirty="0" smtClean="0">
                <a:solidFill>
                  <a:srgbClr val="FF0000"/>
                </a:solidFill>
              </a:rPr>
              <a:t>&gt; quantile(sleepHR1,0.95)</a:t>
            </a:r>
            <a:r>
              <a:rPr lang="zh-TW" altLang="en-US" dirty="0" smtClean="0">
                <a:solidFill>
                  <a:srgbClr val="FF0000"/>
                </a:solidFill>
              </a:rPr>
              <a:t>    </a:t>
            </a:r>
            <a:r>
              <a:rPr lang="en-US" altLang="zh-TW" dirty="0" smtClean="0"/>
              <a:t>#</a:t>
            </a:r>
            <a:r>
              <a:rPr lang="zh-TW" altLang="en-US" dirty="0" smtClean="0"/>
              <a:t> </a:t>
            </a:r>
            <a:r>
              <a:rPr lang="en-US" altLang="zh-TW" dirty="0"/>
              <a:t>9</a:t>
            </a:r>
            <a:r>
              <a:rPr lang="en-US" altLang="zh-TW" dirty="0" smtClean="0"/>
              <a:t>5</a:t>
            </a:r>
            <a:r>
              <a:rPr lang="zh-TW" altLang="en-US" dirty="0"/>
              <a:t>百分位數</a:t>
            </a:r>
            <a:endParaRPr lang="it-IT" altLang="zh-TW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it-IT" altLang="zh-TW" dirty="0" smtClean="0">
                <a:solidFill>
                  <a:srgbClr val="0070C0"/>
                </a:solidFill>
              </a:rPr>
              <a:t>  95% </a:t>
            </a:r>
          </a:p>
          <a:p>
            <a:pPr marL="0" indent="0">
              <a:buNone/>
            </a:pPr>
            <a:r>
              <a:rPr lang="it-IT" altLang="zh-TW" dirty="0" smtClean="0">
                <a:solidFill>
                  <a:srgbClr val="0070C0"/>
                </a:solidFill>
              </a:rPr>
              <a:t>9.575</a:t>
            </a:r>
          </a:p>
          <a:p>
            <a:pPr marL="0" indent="0">
              <a:buNone/>
            </a:pPr>
            <a:r>
              <a:rPr lang="zh-TW" altLang="en-US" dirty="0"/>
              <a:t>最近兩個月</a:t>
            </a:r>
            <a:r>
              <a:rPr lang="zh-TW" altLang="en-US" dirty="0" smtClean="0"/>
              <a:t>有</a:t>
            </a:r>
            <a:r>
              <a:rPr lang="en-US" altLang="zh-TW" dirty="0" smtClean="0"/>
              <a:t>95</a:t>
            </a:r>
            <a:r>
              <a:rPr lang="en-US" altLang="zh-TW" dirty="0"/>
              <a:t>%</a:t>
            </a:r>
            <a:r>
              <a:rPr lang="zh-TW" altLang="en-US" dirty="0" smtClean="0"/>
              <a:t>的</a:t>
            </a:r>
            <a:r>
              <a:rPr lang="zh-TW" altLang="en-US" dirty="0"/>
              <a:t>受</a:t>
            </a:r>
            <a:r>
              <a:rPr lang="zh-TW" altLang="en-US" dirty="0" smtClean="0"/>
              <a:t>訪者平均</a:t>
            </a:r>
            <a:r>
              <a:rPr lang="zh-TW" altLang="en-US" dirty="0"/>
              <a:t>睡眠時間</a:t>
            </a:r>
            <a:r>
              <a:rPr lang="en-US" altLang="zh-TW" dirty="0" smtClean="0"/>
              <a:t>&lt;=9.575</a:t>
            </a:r>
            <a:r>
              <a:rPr lang="zh-TW" altLang="en-US" dirty="0"/>
              <a:t>小時</a:t>
            </a:r>
          </a:p>
          <a:p>
            <a:pPr marL="0" indent="0">
              <a:buNone/>
            </a:pPr>
            <a:endParaRPr lang="zh-TW" alt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46654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>
                <a:solidFill>
                  <a:schemeClr val="accent1"/>
                </a:solidFill>
              </a:rPr>
              <a:t>定量變數</a:t>
            </a:r>
            <a:r>
              <a:rPr lang="zh-TW" altLang="en-US" b="1" dirty="0" smtClean="0">
                <a:solidFill>
                  <a:schemeClr val="accent1"/>
                </a:solidFill>
              </a:rPr>
              <a:t>的敘述</a:t>
            </a:r>
            <a:r>
              <a:rPr lang="zh-TW" altLang="en-US" b="1" dirty="0">
                <a:solidFill>
                  <a:schemeClr val="accent1"/>
                </a:solidFill>
              </a:rPr>
              <a:t>性統計</a:t>
            </a:r>
            <a:endParaRPr lang="zh-TW" altLang="en-US" dirty="0">
              <a:solidFill>
                <a:schemeClr val="accent1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altLang="zh-TW" dirty="0">
                <a:solidFill>
                  <a:srgbClr val="FF0000"/>
                </a:solidFill>
              </a:rPr>
              <a:t>&gt; quantile(sleepHR1,0.25</a:t>
            </a:r>
            <a:r>
              <a:rPr lang="it-IT" altLang="zh-TW" dirty="0" smtClean="0">
                <a:solidFill>
                  <a:srgbClr val="FF0000"/>
                </a:solidFill>
              </a:rPr>
              <a:t>)</a:t>
            </a:r>
            <a:r>
              <a:rPr lang="zh-TW" altLang="en-US" dirty="0" smtClean="0">
                <a:solidFill>
                  <a:srgbClr val="FF0000"/>
                </a:solidFill>
              </a:rPr>
              <a:t>  </a:t>
            </a:r>
            <a:r>
              <a:rPr lang="en-US" altLang="zh-TW" dirty="0" smtClean="0"/>
              <a:t>#</a:t>
            </a:r>
            <a:r>
              <a:rPr lang="zh-TW" altLang="en-US" dirty="0" smtClean="0"/>
              <a:t> </a:t>
            </a:r>
            <a:r>
              <a:rPr lang="en-US" altLang="zh-TW" dirty="0" smtClean="0"/>
              <a:t>Q1=25</a:t>
            </a:r>
            <a:r>
              <a:rPr lang="zh-TW" altLang="en-US" dirty="0" smtClean="0"/>
              <a:t>百分位數</a:t>
            </a:r>
            <a:endParaRPr lang="it-IT" altLang="zh-TW" dirty="0"/>
          </a:p>
          <a:p>
            <a:pPr marL="0" indent="0">
              <a:buNone/>
            </a:pPr>
            <a:r>
              <a:rPr lang="it-IT" altLang="zh-TW" dirty="0">
                <a:solidFill>
                  <a:srgbClr val="0070C0"/>
                </a:solidFill>
              </a:rPr>
              <a:t>25% </a:t>
            </a:r>
          </a:p>
          <a:p>
            <a:pPr marL="0" indent="0">
              <a:buNone/>
            </a:pPr>
            <a:r>
              <a:rPr lang="it-IT" altLang="zh-TW" dirty="0">
                <a:solidFill>
                  <a:srgbClr val="0070C0"/>
                </a:solidFill>
              </a:rPr>
              <a:t>  7 </a:t>
            </a:r>
          </a:p>
          <a:p>
            <a:pPr marL="0" indent="0">
              <a:buNone/>
            </a:pPr>
            <a:r>
              <a:rPr lang="it-IT" altLang="zh-TW" dirty="0">
                <a:solidFill>
                  <a:srgbClr val="FF0000"/>
                </a:solidFill>
              </a:rPr>
              <a:t>&gt; quantile(sleepHR1,0.50</a:t>
            </a:r>
            <a:r>
              <a:rPr lang="it-IT" altLang="zh-TW" dirty="0" smtClean="0">
                <a:solidFill>
                  <a:srgbClr val="FF0000"/>
                </a:solidFill>
              </a:rPr>
              <a:t>)</a:t>
            </a:r>
            <a:r>
              <a:rPr lang="zh-TW" altLang="en-US" dirty="0" smtClean="0">
                <a:solidFill>
                  <a:srgbClr val="FF0000"/>
                </a:solidFill>
              </a:rPr>
              <a:t>   </a:t>
            </a:r>
            <a:r>
              <a:rPr lang="en-US" altLang="zh-TW" dirty="0" smtClean="0"/>
              <a:t>#</a:t>
            </a:r>
            <a:r>
              <a:rPr lang="zh-TW" altLang="en-US" dirty="0" smtClean="0"/>
              <a:t> </a:t>
            </a:r>
            <a:r>
              <a:rPr lang="en-US" altLang="zh-TW" dirty="0" smtClean="0"/>
              <a:t>Q2=50</a:t>
            </a:r>
            <a:r>
              <a:rPr lang="zh-TW" altLang="en-US" dirty="0" smtClean="0"/>
              <a:t>百分</a:t>
            </a:r>
            <a:r>
              <a:rPr lang="zh-TW" altLang="en-US" dirty="0"/>
              <a:t>位數</a:t>
            </a:r>
            <a:endParaRPr lang="it-IT" altLang="zh-TW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it-IT" altLang="zh-TW" dirty="0">
                <a:solidFill>
                  <a:srgbClr val="0070C0"/>
                </a:solidFill>
              </a:rPr>
              <a:t>50% </a:t>
            </a:r>
          </a:p>
          <a:p>
            <a:pPr marL="0" indent="0">
              <a:buNone/>
            </a:pPr>
            <a:r>
              <a:rPr lang="it-IT" altLang="zh-TW" dirty="0">
                <a:solidFill>
                  <a:srgbClr val="0070C0"/>
                </a:solidFill>
              </a:rPr>
              <a:t>7.8 </a:t>
            </a:r>
          </a:p>
          <a:p>
            <a:pPr marL="0" indent="0">
              <a:buNone/>
            </a:pPr>
            <a:r>
              <a:rPr lang="it-IT" altLang="zh-TW" dirty="0">
                <a:solidFill>
                  <a:srgbClr val="FF0000"/>
                </a:solidFill>
              </a:rPr>
              <a:t>&gt; quantile(sleepHR1,0.75</a:t>
            </a:r>
            <a:r>
              <a:rPr lang="it-IT" altLang="zh-TW" dirty="0" smtClean="0">
                <a:solidFill>
                  <a:srgbClr val="FF0000"/>
                </a:solidFill>
              </a:rPr>
              <a:t>)</a:t>
            </a:r>
            <a:r>
              <a:rPr lang="zh-TW" altLang="en-US" dirty="0" smtClean="0">
                <a:solidFill>
                  <a:srgbClr val="FF0000"/>
                </a:solidFill>
              </a:rPr>
              <a:t>    </a:t>
            </a:r>
            <a:r>
              <a:rPr lang="en-US" altLang="zh-TW" dirty="0" smtClean="0"/>
              <a:t>#</a:t>
            </a:r>
            <a:r>
              <a:rPr lang="zh-TW" altLang="en-US" dirty="0" smtClean="0"/>
              <a:t> </a:t>
            </a:r>
            <a:r>
              <a:rPr lang="en-US" altLang="zh-TW" dirty="0" smtClean="0"/>
              <a:t>Q3=75</a:t>
            </a:r>
            <a:r>
              <a:rPr lang="zh-TW" altLang="en-US" dirty="0"/>
              <a:t>百分位數</a:t>
            </a:r>
            <a:endParaRPr lang="it-IT" altLang="zh-TW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it-IT" altLang="zh-TW" dirty="0">
                <a:solidFill>
                  <a:srgbClr val="0070C0"/>
                </a:solidFill>
              </a:rPr>
              <a:t>75% </a:t>
            </a:r>
          </a:p>
          <a:p>
            <a:pPr marL="0" indent="0">
              <a:buNone/>
            </a:pPr>
            <a:r>
              <a:rPr lang="it-IT" altLang="zh-TW" dirty="0">
                <a:solidFill>
                  <a:srgbClr val="0070C0"/>
                </a:solidFill>
              </a:rPr>
              <a:t>8.5 </a:t>
            </a:r>
            <a:endParaRPr lang="zh-TW" alt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22753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>
                <a:solidFill>
                  <a:schemeClr val="accent1"/>
                </a:solidFill>
              </a:rPr>
              <a:t>將敘述統計製作</a:t>
            </a:r>
            <a:r>
              <a:rPr lang="zh-TW" altLang="en-US" b="1" dirty="0">
                <a:solidFill>
                  <a:schemeClr val="accent1"/>
                </a:solidFill>
              </a:rPr>
              <a:t>表格</a:t>
            </a:r>
            <a:endParaRPr lang="zh-TW" altLang="en-US" dirty="0">
              <a:solidFill>
                <a:schemeClr val="accent1"/>
              </a:solidFill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892193"/>
              </p:ext>
            </p:extLst>
          </p:nvPr>
        </p:nvGraphicFramePr>
        <p:xfrm>
          <a:off x="971600" y="1772820"/>
          <a:ext cx="6768752" cy="4680520"/>
        </p:xfrm>
        <a:graphic>
          <a:graphicData uri="http://schemas.openxmlformats.org/drawingml/2006/table">
            <a:tbl>
              <a:tblPr firstRow="1">
                <a:tableStyleId>{7DF18680-E054-41AD-8BC1-D1AEF772440D}</a:tableStyleId>
              </a:tblPr>
              <a:tblGrid>
                <a:gridCol w="4663835"/>
                <a:gridCol w="2104917"/>
              </a:tblGrid>
              <a:tr h="4680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kern="0" dirty="0">
                          <a:effectLst/>
                        </a:rPr>
                        <a:t> </a:t>
                      </a:r>
                      <a:endParaRPr lang="zh-TW" sz="24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0">
                          <a:effectLst/>
                        </a:rPr>
                        <a:t>受測者(n=50)</a:t>
                      </a:r>
                      <a:endParaRPr lang="zh-TW" sz="24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</a:tr>
              <a:tr h="4680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kern="0" dirty="0" smtClean="0">
                          <a:effectLst/>
                        </a:rPr>
                        <a:t>睡眠時</a:t>
                      </a:r>
                      <a:r>
                        <a:rPr lang="zh-TW" altLang="en-US" sz="2400" kern="0" dirty="0" smtClean="0">
                          <a:effectLst/>
                        </a:rPr>
                        <a:t>間</a:t>
                      </a:r>
                      <a:r>
                        <a:rPr lang="zh-TW" sz="2400" kern="0" dirty="0" smtClean="0">
                          <a:effectLst/>
                        </a:rPr>
                        <a:t>(</a:t>
                      </a:r>
                      <a:r>
                        <a:rPr lang="zh-TW" sz="2400" kern="0" dirty="0">
                          <a:effectLst/>
                        </a:rPr>
                        <a:t>單位：小時)</a:t>
                      </a:r>
                      <a:endParaRPr lang="zh-TW" sz="24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0">
                          <a:effectLst/>
                        </a:rPr>
                        <a:t> </a:t>
                      </a:r>
                      <a:endParaRPr lang="zh-TW" sz="24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</a:tr>
              <a:tr h="468052">
                <a:tc>
                  <a:txBody>
                    <a:bodyPr/>
                    <a:lstStyle/>
                    <a:p>
                      <a:pPr indent="152400">
                        <a:spcAft>
                          <a:spcPts val="0"/>
                        </a:spcAft>
                      </a:pPr>
                      <a:r>
                        <a:rPr lang="zh-TW" sz="2400" kern="0" dirty="0">
                          <a:effectLst/>
                        </a:rPr>
                        <a:t>平均值±標準差(mean±SD)</a:t>
                      </a:r>
                      <a:endParaRPr lang="zh-TW" sz="24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0">
                          <a:effectLst/>
                        </a:rPr>
                        <a:t>7.78±1.15</a:t>
                      </a:r>
                      <a:endParaRPr lang="zh-TW" sz="24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</a:tr>
              <a:tr h="468052">
                <a:tc>
                  <a:txBody>
                    <a:bodyPr/>
                    <a:lstStyle/>
                    <a:p>
                      <a:pPr indent="152400">
                        <a:spcAft>
                          <a:spcPts val="0"/>
                        </a:spcAft>
                      </a:pPr>
                      <a:r>
                        <a:rPr lang="zh-TW" sz="2400" kern="0" dirty="0">
                          <a:effectLst/>
                        </a:rPr>
                        <a:t>中位數(median)</a:t>
                      </a:r>
                      <a:endParaRPr lang="zh-TW" sz="24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7.80</a:t>
                      </a:r>
                      <a:endParaRPr lang="zh-TW" sz="24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 anchor="ctr"/>
                </a:tc>
              </a:tr>
              <a:tr h="468052">
                <a:tc>
                  <a:txBody>
                    <a:bodyPr/>
                    <a:lstStyle/>
                    <a:p>
                      <a:pPr indent="152400">
                        <a:spcAft>
                          <a:spcPts val="0"/>
                        </a:spcAft>
                      </a:pPr>
                      <a:r>
                        <a:rPr lang="zh-TW" sz="2400" kern="0" dirty="0" smtClean="0">
                          <a:effectLst/>
                        </a:rPr>
                        <a:t>最</a:t>
                      </a:r>
                      <a:r>
                        <a:rPr lang="zh-TW" altLang="en-US" sz="2400" kern="0" dirty="0" smtClean="0">
                          <a:effectLst/>
                        </a:rPr>
                        <a:t>小</a:t>
                      </a:r>
                      <a:r>
                        <a:rPr lang="zh-TW" sz="2400" kern="0" dirty="0" smtClean="0">
                          <a:effectLst/>
                        </a:rPr>
                        <a:t>值</a:t>
                      </a:r>
                      <a:r>
                        <a:rPr lang="en-US" altLang="zh-TW" sz="2400" kern="0" dirty="0" smtClean="0">
                          <a:effectLst/>
                        </a:rPr>
                        <a:t>~</a:t>
                      </a:r>
                      <a:r>
                        <a:rPr lang="zh-TW" sz="2400" kern="0" dirty="0" smtClean="0">
                          <a:effectLst/>
                        </a:rPr>
                        <a:t>最</a:t>
                      </a:r>
                      <a:r>
                        <a:rPr lang="zh-TW" altLang="en-US" sz="2400" kern="0" dirty="0" smtClean="0">
                          <a:effectLst/>
                        </a:rPr>
                        <a:t>大</a:t>
                      </a:r>
                      <a:r>
                        <a:rPr lang="zh-TW" sz="2400" kern="0" dirty="0" smtClean="0">
                          <a:effectLst/>
                        </a:rPr>
                        <a:t>值</a:t>
                      </a:r>
                      <a:r>
                        <a:rPr lang="fr-FR" sz="2400" kern="0" dirty="0">
                          <a:effectLst/>
                        </a:rPr>
                        <a:t>(</a:t>
                      </a:r>
                      <a:r>
                        <a:rPr lang="fr-FR" sz="2400" kern="0" dirty="0" smtClean="0">
                          <a:effectLst/>
                        </a:rPr>
                        <a:t>min </a:t>
                      </a:r>
                      <a:r>
                        <a:rPr lang="en-US" altLang="zh-TW" sz="2400" kern="0" dirty="0" smtClean="0">
                          <a:effectLst/>
                        </a:rPr>
                        <a:t>~</a:t>
                      </a:r>
                      <a:r>
                        <a:rPr lang="fr-FR" sz="2400" kern="0" dirty="0" smtClean="0">
                          <a:effectLst/>
                        </a:rPr>
                        <a:t> max)</a:t>
                      </a:r>
                      <a:endParaRPr lang="zh-TW" sz="24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 dirty="0" smtClean="0">
                          <a:effectLst/>
                        </a:rPr>
                        <a:t>5.00-10.80</a:t>
                      </a:r>
                      <a:endParaRPr lang="zh-TW" sz="24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 anchor="ctr"/>
                </a:tc>
              </a:tr>
              <a:tr h="468052">
                <a:tc>
                  <a:txBody>
                    <a:bodyPr/>
                    <a:lstStyle/>
                    <a:p>
                      <a:pPr indent="152400">
                        <a:spcAft>
                          <a:spcPts val="0"/>
                        </a:spcAft>
                      </a:pPr>
                      <a:r>
                        <a:rPr lang="zh-TW" sz="2400" kern="0" dirty="0">
                          <a:effectLst/>
                        </a:rPr>
                        <a:t>第5個百分位</a:t>
                      </a:r>
                      <a:endParaRPr lang="zh-TW" sz="24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 dirty="0" smtClean="0">
                          <a:effectLst/>
                        </a:rPr>
                        <a:t>6.15</a:t>
                      </a:r>
                      <a:endParaRPr lang="zh-TW" sz="24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 anchor="ctr"/>
                </a:tc>
              </a:tr>
              <a:tr h="468052">
                <a:tc>
                  <a:txBody>
                    <a:bodyPr/>
                    <a:lstStyle/>
                    <a:p>
                      <a:pPr indent="152400">
                        <a:spcAft>
                          <a:spcPts val="0"/>
                        </a:spcAft>
                      </a:pPr>
                      <a:r>
                        <a:rPr lang="zh-TW" sz="2400" kern="0" dirty="0">
                          <a:effectLst/>
                        </a:rPr>
                        <a:t>第25個百分位</a:t>
                      </a:r>
                      <a:endParaRPr lang="zh-TW" sz="24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7.00</a:t>
                      </a:r>
                      <a:endParaRPr lang="zh-TW" sz="24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 anchor="ctr"/>
                </a:tc>
              </a:tr>
              <a:tr h="468052">
                <a:tc>
                  <a:txBody>
                    <a:bodyPr/>
                    <a:lstStyle/>
                    <a:p>
                      <a:pPr indent="152400">
                        <a:spcAft>
                          <a:spcPts val="0"/>
                        </a:spcAft>
                      </a:pPr>
                      <a:r>
                        <a:rPr lang="zh-TW" sz="2400" kern="0" dirty="0">
                          <a:effectLst/>
                        </a:rPr>
                        <a:t>第50個百分位</a:t>
                      </a:r>
                      <a:endParaRPr lang="zh-TW" sz="24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7.80</a:t>
                      </a:r>
                      <a:endParaRPr lang="zh-TW" sz="24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 anchor="ctr"/>
                </a:tc>
              </a:tr>
              <a:tr h="468052">
                <a:tc>
                  <a:txBody>
                    <a:bodyPr/>
                    <a:lstStyle/>
                    <a:p>
                      <a:pPr indent="152400">
                        <a:spcAft>
                          <a:spcPts val="0"/>
                        </a:spcAft>
                      </a:pPr>
                      <a:r>
                        <a:rPr lang="zh-TW" sz="2400" kern="0" dirty="0">
                          <a:effectLst/>
                        </a:rPr>
                        <a:t>第75個百分位</a:t>
                      </a:r>
                      <a:endParaRPr lang="zh-TW" sz="24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8.50</a:t>
                      </a:r>
                      <a:endParaRPr lang="zh-TW" sz="24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 anchor="ctr"/>
                </a:tc>
              </a:tr>
              <a:tr h="468052">
                <a:tc>
                  <a:txBody>
                    <a:bodyPr/>
                    <a:lstStyle/>
                    <a:p>
                      <a:pPr indent="152400">
                        <a:spcAft>
                          <a:spcPts val="0"/>
                        </a:spcAft>
                      </a:pPr>
                      <a:r>
                        <a:rPr lang="zh-TW" sz="2400" kern="0" dirty="0">
                          <a:effectLst/>
                        </a:rPr>
                        <a:t>第95個百分位</a:t>
                      </a:r>
                      <a:endParaRPr lang="zh-TW" sz="24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 dirty="0" smtClean="0">
                          <a:effectLst/>
                        </a:rPr>
                        <a:t>9.58</a:t>
                      </a:r>
                      <a:endParaRPr lang="zh-TW" sz="24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28325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清晰度">
  <a:themeElements>
    <a:clrScheme name="綠色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Office 古典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清晰度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1539</TotalTime>
  <Words>1521</Words>
  <Application>Microsoft Office PowerPoint</Application>
  <PresentationFormat>如螢幕大小 (4:3)</PresentationFormat>
  <Paragraphs>396</Paragraphs>
  <Slides>21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21</vt:i4>
      </vt:variant>
    </vt:vector>
  </HeadingPairs>
  <TitlesOfParts>
    <vt:vector size="27" baseType="lpstr">
      <vt:lpstr>微軟正黑體</vt:lpstr>
      <vt:lpstr>新細明體</vt:lpstr>
      <vt:lpstr>標楷體</vt:lpstr>
      <vt:lpstr>Arial</vt:lpstr>
      <vt:lpstr>Times New Roman</vt:lpstr>
      <vt:lpstr>清晰度</vt:lpstr>
      <vt:lpstr>R教學</vt:lpstr>
      <vt:lpstr>敘述性統計量</vt:lpstr>
      <vt:lpstr>變數的命名</vt:lpstr>
      <vt:lpstr>資料讀取</vt:lpstr>
      <vt:lpstr>sleepdata資料檔</vt:lpstr>
      <vt:lpstr>定量變數的敘述性統計</vt:lpstr>
      <vt:lpstr>定量變數的敘述性統計</vt:lpstr>
      <vt:lpstr>定量變數的敘述性統計</vt:lpstr>
      <vt:lpstr>將敘述統計製作表格</vt:lpstr>
      <vt:lpstr>tapply語法</vt:lpstr>
      <vt:lpstr>定量變數分組的敘述性統計</vt:lpstr>
      <vt:lpstr>定量變數分組的敘述性統計</vt:lpstr>
      <vt:lpstr>將分組的敘述統計製作表格</vt:lpstr>
      <vt:lpstr>分組的敘述統計的解釋</vt:lpstr>
      <vt:lpstr>定性變數的敘述性統計</vt:lpstr>
      <vt:lpstr>定性變數的敘述性統計</vt:lpstr>
      <vt:lpstr>將敘述統計製作表格</vt:lpstr>
      <vt:lpstr>xtab語法</vt:lpstr>
      <vt:lpstr>定性變數分組的敘述性統計</vt:lpstr>
      <vt:lpstr>將分組的敘述統計製作表格</vt:lpstr>
      <vt:lpstr>付出最多的人，也是收穫最多的人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SPSS 教學</dc:title>
  <dc:creator>chilo</dc:creator>
  <cp:lastModifiedBy>羅琪</cp:lastModifiedBy>
  <cp:revision>149</cp:revision>
  <dcterms:created xsi:type="dcterms:W3CDTF">2014-11-07T00:17:44Z</dcterms:created>
  <dcterms:modified xsi:type="dcterms:W3CDTF">2016-04-05T00:40:16Z</dcterms:modified>
</cp:coreProperties>
</file>