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383" r:id="rId5"/>
    <p:sldId id="384" r:id="rId6"/>
    <p:sldId id="386" r:id="rId7"/>
    <p:sldId id="387" r:id="rId8"/>
    <p:sldId id="388" r:id="rId9"/>
    <p:sldId id="389" r:id="rId10"/>
    <p:sldId id="391" r:id="rId11"/>
    <p:sldId id="390" r:id="rId12"/>
    <p:sldId id="366" r:id="rId13"/>
    <p:sldId id="392" r:id="rId14"/>
    <p:sldId id="393" r:id="rId15"/>
    <p:sldId id="394" r:id="rId16"/>
    <p:sldId id="395" r:id="rId17"/>
    <p:sldId id="411" r:id="rId18"/>
    <p:sldId id="263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348" r:id="rId34"/>
    <p:sldId id="410" r:id="rId35"/>
    <p:sldId id="268" r:id="rId36"/>
    <p:sldId id="349" r:id="rId37"/>
    <p:sldId id="453" r:id="rId38"/>
    <p:sldId id="414" r:id="rId39"/>
    <p:sldId id="264" r:id="rId40"/>
    <p:sldId id="413" r:id="rId41"/>
    <p:sldId id="454" r:id="rId42"/>
    <p:sldId id="412" r:id="rId43"/>
    <p:sldId id="265" r:id="rId44"/>
    <p:sldId id="266" r:id="rId45"/>
    <p:sldId id="350" r:id="rId46"/>
    <p:sldId id="415" r:id="rId47"/>
    <p:sldId id="416" r:id="rId48"/>
    <p:sldId id="417" r:id="rId49"/>
    <p:sldId id="418" r:id="rId50"/>
    <p:sldId id="429" r:id="rId51"/>
    <p:sldId id="419" r:id="rId52"/>
    <p:sldId id="422" r:id="rId53"/>
    <p:sldId id="420" r:id="rId54"/>
    <p:sldId id="423" r:id="rId55"/>
    <p:sldId id="421" r:id="rId56"/>
    <p:sldId id="451" r:id="rId57"/>
    <p:sldId id="430" r:id="rId58"/>
    <p:sldId id="424" r:id="rId59"/>
    <p:sldId id="425" r:id="rId60"/>
    <p:sldId id="426" r:id="rId61"/>
    <p:sldId id="427" r:id="rId62"/>
    <p:sldId id="428" r:id="rId63"/>
    <p:sldId id="452" r:id="rId64"/>
    <p:sldId id="379" r:id="rId65"/>
    <p:sldId id="431" r:id="rId66"/>
    <p:sldId id="433" r:id="rId67"/>
    <p:sldId id="432" r:id="rId68"/>
    <p:sldId id="434" r:id="rId69"/>
    <p:sldId id="435" r:id="rId70"/>
    <p:sldId id="438" r:id="rId71"/>
    <p:sldId id="437" r:id="rId72"/>
    <p:sldId id="436" r:id="rId73"/>
    <p:sldId id="439" r:id="rId74"/>
    <p:sldId id="440" r:id="rId75"/>
    <p:sldId id="457" r:id="rId76"/>
    <p:sldId id="441" r:id="rId77"/>
    <p:sldId id="442" r:id="rId78"/>
    <p:sldId id="443" r:id="rId79"/>
    <p:sldId id="444" r:id="rId80"/>
    <p:sldId id="445" r:id="rId81"/>
    <p:sldId id="446" r:id="rId82"/>
    <p:sldId id="447" r:id="rId83"/>
    <p:sldId id="448" r:id="rId84"/>
    <p:sldId id="449" r:id="rId85"/>
    <p:sldId id="450" r:id="rId86"/>
    <p:sldId id="455" r:id="rId87"/>
    <p:sldId id="456" r:id="rId88"/>
    <p:sldId id="458" r:id="rId89"/>
    <p:sldId id="459" r:id="rId90"/>
    <p:sldId id="460" r:id="rId91"/>
    <p:sldId id="262" r:id="rId9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99FF"/>
    <a:srgbClr val="3333CC"/>
    <a:srgbClr val="6699F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工作表1!$A$1:$B$1</c:f>
              <c:numCache>
                <c:formatCode>General</c:formatCode>
                <c:ptCount val="2"/>
                <c:pt idx="0">
                  <c:v>20</c:v>
                </c:pt>
                <c:pt idx="1">
                  <c:v>21</c:v>
                </c:pt>
              </c:numCache>
            </c:numRef>
          </c:xVal>
          <c:yVal>
            <c:numRef>
              <c:f>工作表1!$A$2:$B$2</c:f>
              <c:numCache>
                <c:formatCode>General</c:formatCode>
                <c:ptCount val="2"/>
                <c:pt idx="0">
                  <c:v>20</c:v>
                </c:pt>
                <c:pt idx="1">
                  <c:v>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852320"/>
        <c:axId val="797026960"/>
      </c:scatterChart>
      <c:valAx>
        <c:axId val="645852320"/>
        <c:scaling>
          <c:orientation val="minMax"/>
          <c:max val="22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7026960"/>
        <c:crosses val="autoZero"/>
        <c:crossBetween val="midCat"/>
        <c:majorUnit val="1"/>
      </c:valAx>
      <c:valAx>
        <c:axId val="797026960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45852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工作表1!$A$1:$B$1</c:f>
              <c:numCache>
                <c:formatCode>General</c:formatCode>
                <c:ptCount val="2"/>
                <c:pt idx="0">
                  <c:v>20</c:v>
                </c:pt>
                <c:pt idx="1">
                  <c:v>21</c:v>
                </c:pt>
              </c:numCache>
            </c:numRef>
          </c:xVal>
          <c:yVal>
            <c:numRef>
              <c:f>工作表1!$A$2:$B$2</c:f>
              <c:numCache>
                <c:formatCode>General</c:formatCode>
                <c:ptCount val="2"/>
                <c:pt idx="0">
                  <c:v>20</c:v>
                </c:pt>
                <c:pt idx="1">
                  <c:v>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027744"/>
        <c:axId val="797028136"/>
      </c:scatterChart>
      <c:valAx>
        <c:axId val="797027744"/>
        <c:scaling>
          <c:orientation val="minMax"/>
          <c:max val="22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7028136"/>
        <c:crosses val="autoZero"/>
        <c:crossBetween val="midCat"/>
        <c:majorUnit val="1"/>
      </c:valAx>
      <c:valAx>
        <c:axId val="797028136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702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3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3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6.png"/><Relationship Id="rId7" Type="http://schemas.openxmlformats.org/officeDocument/2006/relationships/image" Target="../media/image3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</a:rPr>
              <a:t>Cluster analysis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86600" cy="1752600"/>
          </a:xfrm>
        </p:spPr>
        <p:txBody>
          <a:bodyPr>
            <a:normAutofit/>
          </a:bodyPr>
          <a:lstStyle/>
          <a:p>
            <a:pPr lvl="0"/>
            <a:r>
              <a:rPr lang="zh-TW" altLang="en-US" sz="4800" b="1" dirty="0" smtClean="0">
                <a:solidFill>
                  <a:srgbClr val="FF0000"/>
                </a:solidFill>
                <a:latin typeface="+mj-ea"/>
                <a:ea typeface="+mj-ea"/>
              </a:rPr>
              <a:t>集群分析</a:t>
            </a:r>
            <a:endParaRPr lang="zh-TW" altLang="zh-TW" sz="48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集群</a:t>
            </a:r>
            <a:r>
              <a:rPr lang="zh-TW" altLang="en-US" b="1" dirty="0" smtClean="0">
                <a:solidFill>
                  <a:srgbClr val="C00000"/>
                </a:solidFill>
              </a:rPr>
              <a:t>分析的階段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資料準備與分群特徵選取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根據問題特性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資料類型及分群演算法，選取具代表性的變數做為分群特徵屬性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。</a:t>
            </a:r>
            <a:endParaRPr lang="en-US" altLang="zh-TW" sz="2800" b="1" dirty="0" smtClean="0">
              <a:latin typeface="新細明體" panose="02020500000000000000" pitchFamily="18" charset="-120"/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相似度計算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：在選擇測量相似性時的方式時，</a:t>
            </a:r>
            <a:r>
              <a:rPr lang="zh-TW" altLang="en-US" sz="2800" b="1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需考慮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資料的類型</a:t>
            </a:r>
            <a:r>
              <a:rPr lang="zh-TW" altLang="en-US" sz="2800" b="1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以及後續使用分群的演算法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。</a:t>
            </a:r>
            <a:endParaRPr lang="en-US" altLang="zh-TW" sz="2800" b="1" dirty="0" smtClean="0">
              <a:latin typeface="新細明體" panose="02020500000000000000" pitchFamily="18" charset="-120"/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分群演算法</a:t>
            </a:r>
            <a:r>
              <a:rPr lang="zh-TW" altLang="en-US" sz="2800" b="1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：為集群分析中最重要的階段，利用分群演算法將資料分組，有些分群演算法可能需要自行決定群數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。</a:t>
            </a:r>
            <a:endParaRPr lang="en-US" altLang="zh-TW" sz="2800" b="1" dirty="0" smtClean="0">
              <a:latin typeface="新細明體" panose="02020500000000000000" pitchFamily="18" charset="-120"/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分群結果評估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sym typeface="Wingdings" panose="05000000000000000000" pitchFamily="2" charset="2"/>
              </a:rPr>
              <a:t>與解釋</a:t>
            </a:r>
            <a:r>
              <a:rPr lang="zh-TW" altLang="en-US" sz="2800" b="1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：當分群結束後需檢視分群結果是否合理。由於分群結果可能是另一個方法的輸入資料，需對集群結果進行定義或命名。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39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集群</a:t>
            </a:r>
            <a:r>
              <a:rPr lang="zh-TW" altLang="en-US" b="1" dirty="0" smtClean="0">
                <a:solidFill>
                  <a:srgbClr val="C00000"/>
                </a:solidFill>
              </a:rPr>
              <a:t>分析的應用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ym typeface="Wingdings" panose="05000000000000000000" pitchFamily="2" charset="2"/>
              </a:rPr>
              <a:t>生物學：分類物種</a:t>
            </a:r>
          </a:p>
          <a:p>
            <a:r>
              <a:rPr lang="zh-TW" altLang="en-US" sz="2800" b="1" dirty="0">
                <a:sym typeface="Wingdings" panose="05000000000000000000" pitchFamily="2" charset="2"/>
              </a:rPr>
              <a:t>醫學：疾病分類</a:t>
            </a:r>
          </a:p>
          <a:p>
            <a:r>
              <a:rPr lang="zh-TW" altLang="en-US" sz="2800" b="1" dirty="0">
                <a:sym typeface="Wingdings" panose="05000000000000000000" pitchFamily="2" charset="2"/>
              </a:rPr>
              <a:t>消費行為：消費型態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分類</a:t>
            </a:r>
            <a:endParaRPr lang="en-US" altLang="zh-TW" sz="2800" b="1" dirty="0" smtClean="0">
              <a:sym typeface="Wingdings" panose="05000000000000000000" pitchFamily="2" charset="2"/>
            </a:endParaRPr>
          </a:p>
          <a:p>
            <a:r>
              <a:rPr lang="zh-TW" altLang="en-US" sz="2800" b="1" dirty="0" smtClean="0">
                <a:sym typeface="Wingdings" panose="05000000000000000000" pitchFamily="2" charset="2"/>
              </a:rPr>
              <a:t>集群分析</a:t>
            </a:r>
            <a:r>
              <a:rPr lang="zh-TW" altLang="en-US" sz="2800" b="1" dirty="0">
                <a:sym typeface="Wingdings" panose="05000000000000000000" pitchFamily="2" charset="2"/>
              </a:rPr>
              <a:t>在心理學與其他社會科學、生物學、統計學、樣式辨識（</a:t>
            </a:r>
            <a:r>
              <a:rPr lang="en-US" altLang="zh-TW" sz="2800" b="1" dirty="0">
                <a:sym typeface="Wingdings" panose="05000000000000000000" pitchFamily="2" charset="2"/>
              </a:rPr>
              <a:t>pattern recognition</a:t>
            </a:r>
            <a:r>
              <a:rPr lang="zh-TW" altLang="en-US" sz="2800" b="1" dirty="0">
                <a:sym typeface="Wingdings" panose="05000000000000000000" pitchFamily="2" charset="2"/>
              </a:rPr>
              <a:t>）、資訊檢索、機器學習與資料探勘等領域上，都扮演很重要的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角色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。</a:t>
            </a:r>
            <a:endParaRPr lang="zh-TW" altLang="en-US" sz="2800" b="1" dirty="0">
              <a:sym typeface="Wingdings" panose="05000000000000000000" pitchFamily="2" charset="2"/>
            </a:endParaRPr>
          </a:p>
          <a:p>
            <a:endParaRPr lang="zh-TW" altLang="en-US" sz="2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55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Similarity Measures </a:t>
            </a:r>
            <a:r>
              <a:rPr lang="zh-TW" altLang="en-US" b="1" dirty="0">
                <a:solidFill>
                  <a:srgbClr val="C00000"/>
                </a:solidFill>
              </a:rPr>
              <a:t>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許多統計方法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如集群分析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多元尺度法</a:t>
            </a:r>
            <a:r>
              <a:rPr lang="en-US" altLang="zh-TW" sz="2800" b="1" dirty="0"/>
              <a:t>…</a:t>
            </a:r>
            <a:r>
              <a:rPr lang="zh-TW" altLang="en-US" sz="2800" b="1" dirty="0"/>
              <a:t>等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都由</a:t>
            </a:r>
            <a:r>
              <a:rPr lang="zh-TW" altLang="en-US" sz="2800" b="1" dirty="0">
                <a:solidFill>
                  <a:srgbClr val="C00000"/>
                </a:solidFill>
              </a:rPr>
              <a:t>兩兩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變數</a:t>
            </a:r>
            <a:r>
              <a:rPr lang="en-US" altLang="zh-TW" sz="2800" b="1" dirty="0" smtClean="0"/>
              <a:t>(variables)</a:t>
            </a:r>
            <a:r>
              <a:rPr lang="zh-TW" altLang="en-US" sz="2800" b="1" dirty="0" smtClean="0"/>
              <a:t>或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項目</a:t>
            </a:r>
            <a:r>
              <a:rPr lang="en-US" altLang="zh-TW" sz="2800" b="1" dirty="0" smtClean="0"/>
              <a:t>(items)</a:t>
            </a:r>
            <a:r>
              <a:rPr lang="zh-TW" altLang="en-US" sz="2800" b="1" dirty="0" smtClean="0"/>
              <a:t>的</a:t>
            </a:r>
            <a:r>
              <a:rPr lang="zh-TW" altLang="en-US" sz="2800" b="1" dirty="0">
                <a:solidFill>
                  <a:srgbClr val="C00000"/>
                </a:solidFill>
              </a:rPr>
              <a:t>相似性</a:t>
            </a:r>
            <a:r>
              <a:rPr lang="zh-TW" altLang="en-US" sz="2800" b="1" dirty="0"/>
              <a:t>或</a:t>
            </a:r>
            <a:r>
              <a:rPr lang="zh-TW" altLang="en-US" sz="2800" b="1" dirty="0">
                <a:solidFill>
                  <a:srgbClr val="C00000"/>
                </a:solidFill>
              </a:rPr>
              <a:t>不相似性矩陣</a:t>
            </a:r>
            <a:r>
              <a:rPr lang="zh-TW" altLang="en-US" sz="2800" b="1" dirty="0"/>
              <a:t>為開始</a:t>
            </a:r>
            <a:r>
              <a:rPr lang="zh-TW" altLang="en-US" sz="2800" b="1" dirty="0" smtClean="0"/>
              <a:t>點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假設有</a:t>
            </a:r>
            <a:r>
              <a:rPr lang="en-US" altLang="zh-TW" sz="2800" b="1" dirty="0" smtClean="0"/>
              <a:t>n</a:t>
            </a:r>
            <a:r>
              <a:rPr lang="zh-TW" altLang="en-US" sz="2800" b="1" dirty="0" smtClean="0"/>
              <a:t>個個體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項目</a:t>
            </a:r>
            <a:r>
              <a:rPr lang="en-US" altLang="zh-TW" sz="2800" b="1" dirty="0" smtClean="0"/>
              <a:t>), </a:t>
            </a:r>
            <a:r>
              <a:rPr lang="zh-TW" altLang="en-US" sz="2800" b="1" dirty="0" smtClean="0"/>
              <a:t>每個個體有</a:t>
            </a:r>
            <a:r>
              <a:rPr lang="en-US" altLang="zh-TW" sz="2800" b="1" dirty="0" smtClean="0"/>
              <a:t>p</a:t>
            </a:r>
            <a:r>
              <a:rPr lang="zh-TW" altLang="en-US" sz="2800" b="1" dirty="0" smtClean="0"/>
              <a:t>個測量值</a:t>
            </a:r>
            <a:endParaRPr lang="zh-TW" altLang="en-US" sz="2800" b="1" dirty="0"/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12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73016"/>
            <a:ext cx="7473432" cy="31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Similarity Measures </a:t>
            </a:r>
            <a:r>
              <a:rPr lang="zh-TW" altLang="en-US" b="1" dirty="0">
                <a:solidFill>
                  <a:srgbClr val="C00000"/>
                </a:solidFill>
              </a:rPr>
              <a:t>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許多</a:t>
            </a:r>
            <a:r>
              <a:rPr lang="zh-TW" altLang="en-US" sz="2800" b="1" dirty="0">
                <a:solidFill>
                  <a:srgbClr val="C00000"/>
                </a:solidFill>
              </a:rPr>
              <a:t>量數</a:t>
            </a:r>
            <a:r>
              <a:rPr lang="zh-TW" altLang="en-US" sz="2800" b="1" dirty="0"/>
              <a:t>可用來量化相似性或不相似</a:t>
            </a:r>
            <a:r>
              <a:rPr lang="zh-TW" altLang="en-US" sz="2800" b="1" dirty="0" smtClean="0"/>
              <a:t>性</a:t>
            </a:r>
            <a:endParaRPr lang="en-US" altLang="zh-TW" sz="2800" b="1" dirty="0" smtClean="0"/>
          </a:p>
          <a:p>
            <a:r>
              <a:rPr lang="zh-TW" altLang="en-US" sz="2800" b="1" dirty="0"/>
              <a:t>距離與</a:t>
            </a:r>
            <a:r>
              <a:rPr lang="zh-TW" altLang="en-US" sz="2800" b="1" dirty="0" smtClean="0"/>
              <a:t>相似性量數計算</a:t>
            </a:r>
            <a:r>
              <a:rPr lang="zh-TW" altLang="en-US" sz="2800" b="1" dirty="0">
                <a:solidFill>
                  <a:srgbClr val="C00000"/>
                </a:solidFill>
              </a:rPr>
              <a:t>公式</a:t>
            </a:r>
            <a:r>
              <a:rPr lang="zh-TW" altLang="en-US" sz="2800" b="1" dirty="0"/>
              <a:t>的選擇，與</a:t>
            </a:r>
            <a:r>
              <a:rPr lang="zh-TW" altLang="en-US" sz="2800" b="1" dirty="0">
                <a:solidFill>
                  <a:srgbClr val="C00000"/>
                </a:solidFill>
              </a:rPr>
              <a:t>資料特徵</a:t>
            </a:r>
            <a:r>
              <a:rPr lang="zh-TW" altLang="en-US" sz="2800" b="1" dirty="0"/>
              <a:t>、</a:t>
            </a:r>
            <a:r>
              <a:rPr lang="zh-TW" altLang="en-US" sz="2800" b="1" dirty="0">
                <a:solidFill>
                  <a:srgbClr val="C00000"/>
                </a:solidFill>
              </a:rPr>
              <a:t>測量尺度</a:t>
            </a:r>
            <a:r>
              <a:rPr lang="zh-TW" altLang="en-US" sz="2800" b="1" dirty="0"/>
              <a:t>和</a:t>
            </a:r>
            <a:r>
              <a:rPr lang="zh-TW" altLang="en-US" sz="2800" b="1" dirty="0">
                <a:solidFill>
                  <a:srgbClr val="C00000"/>
                </a:solidFill>
              </a:rPr>
              <a:t>集群方法</a:t>
            </a:r>
            <a:r>
              <a:rPr lang="zh-TW" altLang="en-US" sz="2800" b="1" dirty="0" smtClean="0"/>
              <a:t>有關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在</a:t>
            </a:r>
            <a:r>
              <a:rPr lang="zh-TW" altLang="en-US" sz="2800" b="1" dirty="0"/>
              <a:t>選擇量數前，要先考慮</a:t>
            </a:r>
            <a:r>
              <a:rPr lang="en-US" altLang="zh-TW" sz="2800" b="1" dirty="0">
                <a:solidFill>
                  <a:srgbClr val="C00000"/>
                </a:solidFill>
              </a:rPr>
              <a:t>data</a:t>
            </a:r>
            <a:r>
              <a:rPr lang="zh-TW" altLang="en-US" sz="2800" b="1" dirty="0">
                <a:solidFill>
                  <a:srgbClr val="C00000"/>
                </a:solidFill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特徵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的特徵可分為三種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Aft>
                <a:spcPts val="0"/>
              </a:spcAft>
              <a:buSzPts val="800"/>
              <a:buFont typeface="+mj-lt"/>
              <a:buAutoNum type="arabicPeriod"/>
              <a:tabLst>
                <a:tab pos="609600" algn="l"/>
              </a:tabLst>
            </a:pP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Interval data: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資料都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定量的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數字有數量上的意思</a:t>
            </a:r>
          </a:p>
          <a:p>
            <a:pPr marL="742950" lvl="1" indent="-285750">
              <a:spcAft>
                <a:spcPts val="0"/>
              </a:spcAft>
              <a:buSzPts val="800"/>
              <a:buFont typeface="+mj-lt"/>
              <a:buAutoNum type="arabicPeriod"/>
              <a:tabLst>
                <a:tab pos="609600" algn="l"/>
              </a:tabLst>
            </a:pP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Frequency count data: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資料都是次數</a:t>
            </a:r>
          </a:p>
          <a:p>
            <a:pPr marL="742950" lvl="1" indent="-285750">
              <a:spcAft>
                <a:spcPts val="0"/>
              </a:spcAft>
              <a:buSzPts val="800"/>
              <a:buFont typeface="+mj-lt"/>
              <a:buAutoNum type="arabicPeriod"/>
              <a:tabLst>
                <a:tab pos="609600" algn="l"/>
              </a:tabLst>
            </a:pP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Binary data :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資料是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資料是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只代表類別，沒有數量上的意義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13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8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Distance and similarity measures for pairs of items </a:t>
            </a:r>
            <a:r>
              <a:rPr lang="zh-TW" altLang="en-US" sz="3200" b="1" dirty="0">
                <a:solidFill>
                  <a:srgbClr val="C00000"/>
                </a:solidFill>
              </a:rPr>
              <a:t>兩兩項目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的相似</a:t>
            </a:r>
            <a:r>
              <a:rPr lang="zh-TW" altLang="en-US" sz="3200" b="1" dirty="0">
                <a:solidFill>
                  <a:srgbClr val="C00000"/>
                </a:solidFill>
              </a:rPr>
              <a:t>性與不相似性</a:t>
            </a: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14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824633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Distance Measure </a:t>
            </a:r>
            <a:r>
              <a:rPr lang="zh-TW" altLang="en-US" sz="3200" b="1" dirty="0">
                <a:solidFill>
                  <a:srgbClr val="C00000"/>
                </a:solidFill>
              </a:rPr>
              <a:t>不相似性量數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(Distance)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常用來衡量兩筆資料或兩個體在一維或多維度下的相異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不相似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程度，距離越大，表示相異度越大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/>
              <a:t>For Interval </a:t>
            </a:r>
            <a:r>
              <a:rPr lang="en-US" altLang="zh-TW" dirty="0" smtClean="0"/>
              <a:t>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15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87112"/>
            <a:ext cx="7928869" cy="29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Distance Measure </a:t>
            </a:r>
            <a:r>
              <a:rPr lang="zh-TW" altLang="en-US" sz="3200" b="1" dirty="0">
                <a:solidFill>
                  <a:srgbClr val="C00000"/>
                </a:solidFill>
              </a:rPr>
              <a:t>不相似性量數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(Distance)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常用來衡量兩筆資料或兩個體在一維或多維度下的相異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不相似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程度，距離越大，表示相異度越大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/>
              <a:t>For Interval </a:t>
            </a:r>
            <a:r>
              <a:rPr lang="en-US" altLang="zh-TW" dirty="0" smtClean="0"/>
              <a:t>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16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72596"/>
            <a:ext cx="8338807" cy="33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493364"/>
              </p:ext>
            </p:extLst>
          </p:nvPr>
        </p:nvGraphicFramePr>
        <p:xfrm>
          <a:off x="899592" y="1826806"/>
          <a:ext cx="3438128" cy="210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</a:rPr>
              <a:t>歐式距離</a:t>
            </a:r>
            <a:r>
              <a:rPr lang="zh-TW" altLang="en-US" sz="3200" b="1" dirty="0">
                <a:solidFill>
                  <a:srgbClr val="C00000"/>
                </a:solidFill>
              </a:rPr>
              <a:t>與曼哈頓距離在二維空間上的物理意義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/>
              <a:t>會員</a:t>
            </a:r>
            <a:r>
              <a:rPr lang="en-US" altLang="zh-TW" sz="2400" b="1" dirty="0" smtClean="0"/>
              <a:t>1=(20</a:t>
            </a:r>
            <a:r>
              <a:rPr lang="en-US" altLang="zh-TW" sz="2400" b="1" dirty="0"/>
              <a:t>, </a:t>
            </a:r>
            <a:r>
              <a:rPr lang="en-US" altLang="zh-TW" sz="2400" b="1" dirty="0" smtClean="0"/>
              <a:t>20) </a:t>
            </a:r>
            <a:r>
              <a:rPr lang="zh-TW" altLang="en-US" sz="2400" b="1" dirty="0"/>
              <a:t>與會員</a:t>
            </a:r>
            <a:r>
              <a:rPr lang="en-US" altLang="zh-TW" sz="2400" b="1" dirty="0" smtClean="0"/>
              <a:t>2=(21</a:t>
            </a:r>
            <a:r>
              <a:rPr lang="en-US" altLang="zh-TW" sz="2400" b="1" dirty="0"/>
              <a:t>, </a:t>
            </a:r>
            <a:r>
              <a:rPr lang="en-US" altLang="zh-TW" sz="2400" b="1" dirty="0" smtClean="0"/>
              <a:t>26)</a:t>
            </a:r>
            <a:r>
              <a:rPr lang="zh-TW" altLang="en-US" sz="2400" b="1" dirty="0" smtClean="0"/>
              <a:t>之間的歐</a:t>
            </a:r>
            <a:r>
              <a:rPr lang="zh-TW" altLang="en-US" sz="2400" b="1" dirty="0"/>
              <a:t>式</a:t>
            </a:r>
            <a:r>
              <a:rPr lang="zh-TW" altLang="en-US" sz="2400" b="1" dirty="0" smtClean="0"/>
              <a:t>距離</a:t>
            </a:r>
            <a:r>
              <a:rPr lang="zh-TW" altLang="en-US" sz="2400" b="1" dirty="0"/>
              <a:t>與曼哈頓距離分別如下</a:t>
            </a:r>
            <a:r>
              <a:rPr lang="zh-TW" altLang="en-US" sz="2400" b="1" dirty="0" smtClean="0"/>
              <a:t>所示</a:t>
            </a:r>
            <a:endParaRPr lang="en-US" altLang="zh-TW" sz="2400" b="1" dirty="0" smtClean="0"/>
          </a:p>
          <a:p>
            <a:pPr lvl="1"/>
            <a:r>
              <a:rPr lang="zh-TW" altLang="en-US" b="1" dirty="0" smtClean="0"/>
              <a:t>歐式距離</a:t>
            </a:r>
            <a:endParaRPr lang="en-US" altLang="zh-TW" b="1" dirty="0" smtClean="0"/>
          </a:p>
          <a:p>
            <a:pPr lvl="1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</a:rPr>
              <a:t>曼哈頓距離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17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2585781"/>
            <a:ext cx="10054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歐式距離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12714"/>
              </p:ext>
            </p:extLst>
          </p:nvPr>
        </p:nvGraphicFramePr>
        <p:xfrm>
          <a:off x="1850365" y="5308352"/>
          <a:ext cx="47736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" name="方程式" r:id="rId4" imgW="2806560" imgH="291960" progId="Equation.3">
                  <p:embed/>
                </p:oleObj>
              </mc:Choice>
              <mc:Fallback>
                <p:oleObj name="方程式" r:id="rId4" imgW="2806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365" y="5308352"/>
                        <a:ext cx="477361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487561"/>
              </p:ext>
            </p:extLst>
          </p:nvPr>
        </p:nvGraphicFramePr>
        <p:xfrm>
          <a:off x="1850530" y="6112807"/>
          <a:ext cx="4454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5" name="方程式" r:id="rId6" imgW="2463480" imgH="253800" progId="Equation.3">
                  <p:embed/>
                </p:oleObj>
              </mc:Choice>
              <mc:Fallback>
                <p:oleObj name="方程式" r:id="rId6" imgW="2463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530" y="6112807"/>
                        <a:ext cx="4454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923950"/>
              </p:ext>
            </p:extLst>
          </p:nvPr>
        </p:nvGraphicFramePr>
        <p:xfrm>
          <a:off x="4585991" y="1826806"/>
          <a:ext cx="3438128" cy="210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8" name="直線接點 7"/>
          <p:cNvCxnSpPr/>
          <p:nvPr/>
        </p:nvCxnSpPr>
        <p:spPr>
          <a:xfrm flipV="1">
            <a:off x="2699792" y="2132856"/>
            <a:ext cx="648072" cy="79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372200" y="2924335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092280" y="2132856"/>
            <a:ext cx="0" cy="79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219011" y="2462372"/>
            <a:ext cx="12105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曼哈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頓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距離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61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zh-TW" altLang="zh-TW" dirty="0"/>
              <a:t>美</a:t>
            </a:r>
            <a:r>
              <a:rPr lang="en-US" altLang="zh-TW" dirty="0"/>
              <a:t>22</a:t>
            </a:r>
            <a:r>
              <a:rPr lang="zh-TW" altLang="zh-TW" dirty="0"/>
              <a:t>家水電公司事業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4375845" cy="52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zh-TW" altLang="zh-TW" dirty="0"/>
              <a:t>美</a:t>
            </a:r>
            <a:r>
              <a:rPr lang="en-US" altLang="zh-TW" dirty="0"/>
              <a:t>22</a:t>
            </a:r>
            <a:r>
              <a:rPr lang="zh-TW" altLang="zh-TW" dirty="0"/>
              <a:t>家水電公司事業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63" y="1772816"/>
            <a:ext cx="806308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149080"/>
            <a:ext cx="5070390" cy="25166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簡介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集群分析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en-US" altLang="zh-TW" sz="2800" b="1" dirty="0">
                <a:solidFill>
                  <a:srgbClr val="C00000"/>
                </a:solidFill>
                <a:latin typeface="+mj-ea"/>
                <a:ea typeface="+mj-ea"/>
              </a:rPr>
              <a:t>cluster analysis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將</a:t>
            </a:r>
            <a:r>
              <a:rPr lang="zh-TW" altLang="en-US" sz="2800" b="1" dirty="0">
                <a:latin typeface="+mj-ea"/>
                <a:ea typeface="+mj-ea"/>
              </a:rPr>
              <a:t>資料分成許多有意義或有用的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群體</a:t>
            </a:r>
            <a:r>
              <a:rPr lang="en-US" altLang="zh-TW" sz="2800" b="1" dirty="0" smtClean="0">
                <a:latin typeface="+mj-ea"/>
                <a:ea typeface="+mj-ea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群集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b="1" dirty="0">
              <a:latin typeface="+mj-ea"/>
              <a:ea typeface="+mj-ea"/>
            </a:endParaRPr>
          </a:p>
          <a:p>
            <a:r>
              <a:rPr lang="zh-TW" altLang="en-US" sz="2800" b="1" dirty="0" smtClean="0">
                <a:sym typeface="Wingdings" panose="05000000000000000000" pitchFamily="2" charset="2"/>
              </a:rPr>
              <a:t>若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data set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中有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n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個個體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(individuals)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每個個體有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p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個測量值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，群集分析是要將個體加以</a:t>
            </a:r>
            <a:r>
              <a:rPr lang="zh-TW" altLang="en-US" sz="2800" b="1" dirty="0">
                <a:sym typeface="Wingdings" panose="05000000000000000000" pitchFamily="2" charset="2"/>
              </a:rPr>
              <a:t>分群</a:t>
            </a:r>
            <a:r>
              <a:rPr lang="zh-TW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成數個群集</a:t>
            </a:r>
            <a:r>
              <a:rPr lang="en-US" altLang="zh-TW" sz="2800" b="1" dirty="0">
                <a:sym typeface="Wingdings" panose="05000000000000000000" pitchFamily="2" charset="2"/>
              </a:rPr>
              <a:t>(cluster)</a:t>
            </a:r>
            <a:r>
              <a:rPr lang="zh-TW" altLang="en-US" sz="2800" b="1" dirty="0">
                <a:sym typeface="Wingdings" panose="05000000000000000000" pitchFamily="2" charset="2"/>
              </a:rPr>
              <a:t>，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使得在每</a:t>
            </a:r>
            <a:r>
              <a:rPr lang="zh-TW" altLang="en-US" sz="2800" b="1" dirty="0">
                <a:sym typeface="Wingdings" panose="05000000000000000000" pitchFamily="2" charset="2"/>
              </a:rPr>
              <a:t>個</a:t>
            </a:r>
            <a:r>
              <a:rPr lang="zh-TW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群集</a:t>
            </a: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中的成</a:t>
            </a:r>
            <a:r>
              <a:rPr lang="zh-TW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員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間</a:t>
            </a: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相似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，但</a:t>
            </a: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與其它</a:t>
            </a:r>
            <a:r>
              <a:rPr lang="zh-TW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群集</a:t>
            </a: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中成</a:t>
            </a:r>
            <a:r>
              <a:rPr lang="zh-TW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員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不相似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。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 </a:t>
            </a:r>
            <a:endParaRPr lang="zh-TW" altLang="en-US" sz="2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27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Distance Measure </a:t>
            </a:r>
            <a:r>
              <a:rPr lang="zh-TW" altLang="en-US" sz="3200" b="1" dirty="0">
                <a:solidFill>
                  <a:srgbClr val="C00000"/>
                </a:solidFill>
              </a:rPr>
              <a:t>不相似性量數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binary 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20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585581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81528"/>
            <a:ext cx="5490641" cy="43069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Distance Measure </a:t>
            </a:r>
            <a:r>
              <a:rPr lang="zh-TW" altLang="en-US" sz="3200" b="1" dirty="0">
                <a:solidFill>
                  <a:srgbClr val="C00000"/>
                </a:solidFill>
              </a:rPr>
              <a:t>不相似性量數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binary 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21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5373216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411760" y="5733256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8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Distance Measure </a:t>
            </a:r>
            <a:r>
              <a:rPr lang="zh-TW" altLang="en-US" sz="3200" b="1" dirty="0">
                <a:solidFill>
                  <a:srgbClr val="C00000"/>
                </a:solidFill>
              </a:rPr>
              <a:t>不相似性量數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binary 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22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74974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Distance Measure </a:t>
            </a:r>
            <a:r>
              <a:rPr lang="zh-TW" altLang="en-US" sz="3200" b="1" dirty="0">
                <a:solidFill>
                  <a:srgbClr val="C00000"/>
                </a:solidFill>
              </a:rPr>
              <a:t>不相似性量數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binary 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23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16598"/>
            <a:ext cx="7912684" cy="27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Similarity Measure</a:t>
            </a:r>
            <a:r>
              <a:rPr lang="zh-TW" altLang="en-US" sz="3200" b="1" dirty="0">
                <a:solidFill>
                  <a:srgbClr val="C00000"/>
                </a:solidFill>
              </a:rPr>
              <a:t>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binary 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24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585581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Similarity Measure</a:t>
            </a:r>
            <a:r>
              <a:rPr lang="zh-TW" altLang="en-US" sz="3200" b="1" dirty="0">
                <a:solidFill>
                  <a:srgbClr val="C00000"/>
                </a:solidFill>
              </a:rPr>
              <a:t>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binary 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25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43" y="2348880"/>
            <a:ext cx="5490641" cy="43069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81528"/>
            <a:ext cx="5490641" cy="430694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11760" y="5373216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275856" y="5733256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0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Similarity Measure</a:t>
            </a:r>
            <a:r>
              <a:rPr lang="zh-TW" altLang="en-US" sz="3200" b="1" dirty="0">
                <a:solidFill>
                  <a:srgbClr val="C00000"/>
                </a:solidFill>
              </a:rPr>
              <a:t>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binary 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26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2348880"/>
            <a:ext cx="684474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Similarity Measure</a:t>
            </a:r>
            <a:r>
              <a:rPr lang="zh-TW" altLang="en-US" sz="3200" b="1" dirty="0">
                <a:solidFill>
                  <a:srgbClr val="C00000"/>
                </a:solidFill>
              </a:rPr>
              <a:t>相似性量數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binary Data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0A8D9F6-3EA3-418C-A58B-E5689984EE78}" type="slidenum">
              <a:rPr kumimoji="0" lang="en-US" altLang="zh-TW" sz="1400"/>
              <a:pPr/>
              <a:t>27</a:t>
            </a:fld>
            <a:endParaRPr kumimoji="0" lang="en-US" altLang="zh-TW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368" y="256490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2276872"/>
            <a:ext cx="6384195" cy="420012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36804" y="6198263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除了這</a:t>
            </a:r>
            <a:r>
              <a:rPr lang="en-US" altLang="zh-TW" dirty="0"/>
              <a:t>8</a:t>
            </a:r>
            <a:r>
              <a:rPr lang="zh-TW" altLang="en-US" dirty="0"/>
              <a:t>個外，還有</a:t>
            </a:r>
            <a:r>
              <a:rPr lang="zh-TW" altLang="en-US" dirty="0" smtClean="0"/>
              <a:t>很多</a:t>
            </a:r>
            <a:r>
              <a:rPr lang="en-US" altLang="zh-TW" dirty="0" smtClean="0"/>
              <a:t>….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52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en-US" altLang="zh-TW" dirty="0"/>
              <a:t>5</a:t>
            </a:r>
            <a:r>
              <a:rPr lang="zh-TW" altLang="en-US" dirty="0"/>
              <a:t>個人有下面特徵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61807"/>
              </p:ext>
            </p:extLst>
          </p:nvPr>
        </p:nvGraphicFramePr>
        <p:xfrm>
          <a:off x="457200" y="1700808"/>
          <a:ext cx="8003232" cy="290586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29768"/>
                <a:gridCol w="1000169"/>
                <a:gridCol w="1014256"/>
                <a:gridCol w="1183299"/>
                <a:gridCol w="1145116"/>
                <a:gridCol w="1518246"/>
                <a:gridCol w="1012378"/>
              </a:tblGrid>
              <a:tr h="83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Individual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Height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身高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Weight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體重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Eye </a:t>
                      </a:r>
                      <a:r>
                        <a:rPr lang="en-US" sz="1600" b="1" kern="100" dirty="0" smtClean="0">
                          <a:effectLst/>
                        </a:rPr>
                        <a:t>color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眼睛顏色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Hair </a:t>
                      </a:r>
                      <a:r>
                        <a:rPr lang="en-US" sz="1600" b="1" kern="100" dirty="0" smtClean="0">
                          <a:effectLst/>
                        </a:rPr>
                        <a:t>color</a:t>
                      </a:r>
                      <a:r>
                        <a:rPr lang="zh-TW" altLang="en-US" sz="1600" b="1" kern="100" dirty="0" smtClean="0">
                          <a:effectLst/>
                        </a:rPr>
                        <a:t>頭髮顏色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Handedness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左右撇子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</a:rPr>
                        <a:t>Gende</a:t>
                      </a:r>
                      <a:endParaRPr lang="en-US" sz="1600" b="1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性別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1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68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140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Green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Blond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Right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Female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2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73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185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Brown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Brown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Right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Male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3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67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165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Blue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Blond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Right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Male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4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64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120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Brown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Brown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Right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Female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5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76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210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Brown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Brown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Left</a:t>
                      </a:r>
                      <a:endParaRPr lang="zh-TW" sz="16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Male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7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en-US" altLang="zh-TW" dirty="0"/>
              <a:t>5</a:t>
            </a:r>
            <a:r>
              <a:rPr lang="zh-TW" altLang="en-US" dirty="0"/>
              <a:t>個人有下面特徵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86517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-15</a:t>
            </a:r>
            <a:r>
              <a:rPr lang="zh-TW" altLang="en-US" b="1" dirty="0" smtClean="0">
                <a:solidFill>
                  <a:srgbClr val="C00000"/>
                </a:solidFill>
              </a:rPr>
              <a:t>位</a:t>
            </a:r>
            <a:r>
              <a:rPr lang="zh-TW" altLang="en-US" b="1" dirty="0">
                <a:solidFill>
                  <a:srgbClr val="C00000"/>
                </a:solidFill>
              </a:rPr>
              <a:t>學生的身高和</a:t>
            </a:r>
            <a:r>
              <a:rPr lang="zh-TW" altLang="en-US" b="1" dirty="0" smtClean="0">
                <a:solidFill>
                  <a:srgbClr val="C00000"/>
                </a:solidFill>
              </a:rPr>
              <a:t>體重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24000"/>
            <a:ext cx="6299977" cy="48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en-US" altLang="zh-TW" dirty="0"/>
              <a:t>5</a:t>
            </a:r>
            <a:r>
              <a:rPr lang="zh-TW" altLang="en-US" dirty="0"/>
              <a:t>個人有下面特徵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63065"/>
              </p:ext>
            </p:extLst>
          </p:nvPr>
        </p:nvGraphicFramePr>
        <p:xfrm>
          <a:off x="457200" y="1700808"/>
          <a:ext cx="8003232" cy="290586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29768"/>
                <a:gridCol w="1000169"/>
                <a:gridCol w="1014256"/>
                <a:gridCol w="1183299"/>
                <a:gridCol w="1145116"/>
                <a:gridCol w="1518246"/>
                <a:gridCol w="1012378"/>
              </a:tblGrid>
              <a:tr h="83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Individual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Height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身高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Weight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體重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Eye </a:t>
                      </a:r>
                      <a:r>
                        <a:rPr lang="en-US" sz="1600" b="1" kern="100" dirty="0" smtClean="0">
                          <a:effectLst/>
                        </a:rPr>
                        <a:t>color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眼睛顏色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Hair </a:t>
                      </a:r>
                      <a:r>
                        <a:rPr lang="en-US" sz="1600" b="1" kern="100" dirty="0" smtClean="0">
                          <a:effectLst/>
                        </a:rPr>
                        <a:t>color</a:t>
                      </a:r>
                      <a:r>
                        <a:rPr lang="zh-TW" altLang="en-US" sz="1600" b="1" kern="100" dirty="0" smtClean="0">
                          <a:effectLst/>
                        </a:rPr>
                        <a:t>頭髮顏色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Handedness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左右撇子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effectLst/>
                        </a:rPr>
                        <a:t>Gende</a:t>
                      </a:r>
                      <a:endParaRPr lang="en-US" sz="1600" b="1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性別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4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0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en-US" altLang="zh-TW" dirty="0"/>
              <a:t>5</a:t>
            </a:r>
            <a:r>
              <a:rPr lang="zh-TW" altLang="en-US" dirty="0"/>
              <a:t>個人有下面特徵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28800"/>
            <a:ext cx="434367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941168"/>
            <a:ext cx="777086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en-US" altLang="zh-TW" dirty="0"/>
              <a:t>5</a:t>
            </a:r>
            <a:r>
              <a:rPr lang="zh-TW" altLang="en-US" dirty="0"/>
              <a:t>個人有下面特徵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2, 5</a:t>
            </a:r>
            <a:r>
              <a:rPr lang="zh-TW" altLang="zh-TW" dirty="0"/>
              <a:t>兩個人最相似</a:t>
            </a:r>
            <a:r>
              <a:rPr lang="en-US" altLang="zh-TW" dirty="0"/>
              <a:t>, 1, 5</a:t>
            </a:r>
            <a:r>
              <a:rPr lang="zh-TW" altLang="zh-TW" dirty="0"/>
              <a:t>兩個人最不相似</a:t>
            </a:r>
          </a:p>
          <a:p>
            <a:r>
              <a:rPr lang="en-US" altLang="zh-TW" dirty="0"/>
              <a:t>5</a:t>
            </a:r>
            <a:r>
              <a:rPr lang="zh-TW" altLang="zh-TW" dirty="0"/>
              <a:t>個人分成</a:t>
            </a:r>
            <a:r>
              <a:rPr lang="en-US" altLang="zh-TW" dirty="0"/>
              <a:t>2</a:t>
            </a:r>
            <a:r>
              <a:rPr lang="zh-TW" altLang="zh-TW" dirty="0"/>
              <a:t>組</a:t>
            </a:r>
            <a:r>
              <a:rPr lang="en-US" altLang="zh-TW" dirty="0"/>
              <a:t>(1,3,4) , (2,5)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93" y="1628800"/>
            <a:ext cx="3923307" cy="349335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763688" y="4221088"/>
            <a:ext cx="479979" cy="533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115616" y="4221088"/>
            <a:ext cx="407971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0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en-US" altLang="zh-TW" dirty="0" smtClean="0">
                <a:solidFill>
                  <a:schemeClr val="tx1"/>
                </a:solidFill>
              </a:rPr>
              <a:t>11</a:t>
            </a:r>
            <a:r>
              <a:rPr lang="zh-TW" altLang="en-US" dirty="0" smtClean="0">
                <a:solidFill>
                  <a:schemeClr val="tx1"/>
                </a:solidFill>
              </a:rPr>
              <a:t>種語言的</a:t>
            </a:r>
            <a:r>
              <a:rPr lang="en-US" altLang="zh-TW" dirty="0" smtClean="0">
                <a:solidFill>
                  <a:schemeClr val="tx1"/>
                </a:solidFill>
              </a:rPr>
              <a:t>1-10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7" y="1700808"/>
            <a:ext cx="8144265" cy="36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en-US" altLang="zh-TW" dirty="0" smtClean="0">
                <a:solidFill>
                  <a:schemeClr val="tx1"/>
                </a:solidFill>
              </a:rPr>
              <a:t>11</a:t>
            </a:r>
            <a:r>
              <a:rPr lang="zh-TW" altLang="en-US" dirty="0" smtClean="0">
                <a:solidFill>
                  <a:schemeClr val="tx1"/>
                </a:solidFill>
              </a:rPr>
              <a:t>種語言的</a:t>
            </a:r>
            <a:r>
              <a:rPr lang="en-US" altLang="zh-TW" dirty="0" smtClean="0">
                <a:solidFill>
                  <a:schemeClr val="tx1"/>
                </a:solidFill>
              </a:rPr>
              <a:t>1-10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6" y="2459420"/>
            <a:ext cx="8934450" cy="39719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412776"/>
            <a:ext cx="6203032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/>
              <a:t>前面這些例子，在求出相似性或不相似性矩陣後，分組是採用很</a:t>
            </a:r>
            <a:r>
              <a:rPr lang="zh-TW" altLang="en-US" sz="2800" b="1" dirty="0">
                <a:solidFill>
                  <a:srgbClr val="C00000"/>
                </a:solidFill>
              </a:rPr>
              <a:t>主觀</a:t>
            </a:r>
            <a:r>
              <a:rPr lang="zh-TW" altLang="en-US" sz="2800" b="1" dirty="0"/>
              <a:t>的</a:t>
            </a:r>
            <a:r>
              <a:rPr lang="zh-TW" altLang="en-US" sz="2800" b="1" dirty="0">
                <a:solidFill>
                  <a:srgbClr val="C00000"/>
                </a:solidFill>
              </a:rPr>
              <a:t>視覺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印象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/>
              <a:t>下面介紹一些比較不是那麼主觀的分群的方法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82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集群</a:t>
            </a:r>
            <a:r>
              <a:rPr lang="zh-TW" altLang="en-US" b="1" dirty="0">
                <a:solidFill>
                  <a:srgbClr val="C00000"/>
                </a:solidFill>
              </a:rPr>
              <a:t>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96" y="1704974"/>
            <a:ext cx="7424979" cy="48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兩種類型的集群法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3276600"/>
            <a:ext cx="2353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TW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Hierarchical</a:t>
            </a:r>
            <a:endParaRPr lang="en-US" altLang="zh-TW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19788" y="3225800"/>
            <a:ext cx="2098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Partitional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3671888"/>
            <a:ext cx="5410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257800" y="4419600"/>
            <a:ext cx="3629025" cy="2133600"/>
            <a:chOff x="120" y="2532"/>
            <a:chExt cx="2286" cy="1344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20" y="2532"/>
              <a:ext cx="2286" cy="1344"/>
              <a:chOff x="156" y="2634"/>
              <a:chExt cx="2286" cy="1344"/>
            </a:xfrm>
          </p:grpSpPr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156" y="2634"/>
                <a:ext cx="1080" cy="134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1362" y="2634"/>
                <a:ext cx="1080" cy="134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8" name="Picture 11" descr="Edna Krabapp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3190"/>
              <a:ext cx="303" cy="65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9" name="Picture 12" descr="Principal Seymour  Ski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71"/>
              <a:ext cx="304" cy="653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0" name="Picture 13" descr="Groundskeeper Will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2589"/>
              <a:ext cx="336" cy="514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3253"/>
              <a:ext cx="375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551"/>
              <a:ext cx="343" cy="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763"/>
              <a:ext cx="375" cy="6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3338"/>
              <a:ext cx="269" cy="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3432"/>
              <a:ext cx="181" cy="4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9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2617"/>
              <a:ext cx="272" cy="836"/>
            </a:xfrm>
            <a:prstGeom prst="rect">
              <a:avLst/>
            </a:prstGeom>
            <a:solidFill>
              <a:srgbClr val="FFFFFF"/>
            </a:solidFill>
          </p:spPr>
        </p:pic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488950" y="3990975"/>
            <a:ext cx="3587750" cy="2549525"/>
            <a:chOff x="98" y="300"/>
            <a:chExt cx="3214" cy="2284"/>
          </a:xfrm>
        </p:grpSpPr>
        <p:pic>
          <p:nvPicPr>
            <p:cNvPr id="20" name="Picture 21" descr="Edna Krabapp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1440"/>
              <a:ext cx="504" cy="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08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3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78"/>
              <a:ext cx="424" cy="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1865" y="1505"/>
              <a:ext cx="1447" cy="1031"/>
              <a:chOff x="252" y="2364"/>
              <a:chExt cx="2258" cy="1608"/>
            </a:xfrm>
          </p:grpSpPr>
          <p:pic>
            <p:nvPicPr>
              <p:cNvPr id="38" name="Picture 2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2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255" y="444"/>
              <a:ext cx="0" cy="90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 flipV="1">
              <a:off x="2919" y="1167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H="1" flipV="1">
              <a:off x="2227" y="1167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H="1">
              <a:off x="2221" y="1167"/>
              <a:ext cx="70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H="1">
              <a:off x="1193" y="710"/>
              <a:ext cx="1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rot="5400000" flipH="1">
              <a:off x="2343" y="943"/>
              <a:ext cx="45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rot="5400000" flipH="1">
              <a:off x="1712" y="574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859" y="969"/>
              <a:ext cx="703" cy="377"/>
              <a:chOff x="2112" y="2976"/>
              <a:chExt cx="703" cy="377"/>
            </a:xfrm>
          </p:grpSpPr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 flipH="1" flipV="1">
                <a:off x="2810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 flipH="1" flipV="1">
                <a:off x="2118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 flipH="1">
                <a:off x="2112" y="2976"/>
                <a:ext cx="70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rot="5400000" flipH="1">
              <a:off x="1065" y="844"/>
              <a:ext cx="25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 flipH="1">
              <a:off x="253" y="446"/>
              <a:ext cx="15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 rot="5400000" flipH="1">
              <a:off x="989" y="370"/>
              <a:ext cx="13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42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集群</a:t>
            </a:r>
            <a:r>
              <a:rPr lang="zh-TW" altLang="en-US" b="1" dirty="0">
                <a:solidFill>
                  <a:srgbClr val="C00000"/>
                </a:solidFill>
              </a:rPr>
              <a:t>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/>
              <a:t>集群分析的方法，可分為兩大類，五種方法：</a:t>
            </a:r>
          </a:p>
          <a:p>
            <a:pPr marL="0" indent="0">
              <a:buNone/>
            </a:pPr>
            <a:r>
              <a:rPr lang="en-US" altLang="zh-TW" sz="2800" b="1" dirty="0"/>
              <a:t>1</a:t>
            </a:r>
            <a:r>
              <a:rPr lang="en-US" altLang="zh-TW" sz="2800" b="1" dirty="0" smtClean="0"/>
              <a:t>.</a:t>
            </a:r>
            <a:r>
              <a:rPr lang="zh-TW" altLang="en-US" sz="2800" b="1" dirty="0" smtClean="0"/>
              <a:t>階層集</a:t>
            </a:r>
            <a:r>
              <a:rPr lang="zh-TW" altLang="en-US" sz="2800" b="1" dirty="0"/>
              <a:t>群方法</a:t>
            </a:r>
            <a:r>
              <a:rPr lang="en-US" altLang="zh-TW" sz="2800" b="1" dirty="0"/>
              <a:t>(hierarchical methods)</a:t>
            </a:r>
          </a:p>
          <a:p>
            <a:pPr marL="0" indent="0">
              <a:buNone/>
            </a:pPr>
            <a:r>
              <a:rPr lang="en-US" altLang="zh-TW" sz="2800" b="1" dirty="0"/>
              <a:t>	</a:t>
            </a:r>
            <a:r>
              <a:rPr lang="en-US" altLang="zh-TW" sz="2800" b="1" dirty="0" smtClean="0"/>
              <a:t>(</a:t>
            </a:r>
            <a:r>
              <a:rPr lang="en-US" altLang="zh-TW" sz="2800" b="1" dirty="0"/>
              <a:t>1)</a:t>
            </a:r>
            <a:r>
              <a:rPr lang="zh-TW" altLang="en-US" sz="2800" b="1" dirty="0"/>
              <a:t>單一</a:t>
            </a:r>
            <a:r>
              <a:rPr lang="zh-TW" altLang="en-US" sz="2800" b="1" dirty="0" smtClean="0"/>
              <a:t>連結法</a:t>
            </a:r>
            <a:r>
              <a:rPr lang="en-US" altLang="zh-TW" sz="2800" b="1" dirty="0"/>
              <a:t>(single </a:t>
            </a:r>
            <a:r>
              <a:rPr lang="en-US" altLang="zh-TW" sz="2800" b="1" dirty="0" smtClean="0"/>
              <a:t>linkage </a:t>
            </a:r>
            <a:r>
              <a:rPr lang="en-US" altLang="zh-TW" sz="2800" b="1" dirty="0"/>
              <a:t>method</a:t>
            </a:r>
            <a:r>
              <a:rPr lang="en-US" altLang="zh-TW" sz="2800" b="1" dirty="0" smtClean="0"/>
              <a:t>)</a:t>
            </a:r>
            <a:endParaRPr lang="en-US" altLang="zh-TW" sz="2800" b="1" dirty="0"/>
          </a:p>
          <a:p>
            <a:pPr marL="0" indent="0">
              <a:buNone/>
            </a:pPr>
            <a:r>
              <a:rPr lang="en-US" altLang="zh-TW" sz="2800" b="1" dirty="0"/>
              <a:t>	(2)</a:t>
            </a:r>
            <a:r>
              <a:rPr lang="zh-TW" altLang="en-US" sz="2800" b="1" dirty="0"/>
              <a:t>完全</a:t>
            </a:r>
            <a:r>
              <a:rPr lang="zh-TW" altLang="en-US" sz="2800" b="1" dirty="0" smtClean="0"/>
              <a:t>連結法</a:t>
            </a:r>
            <a:r>
              <a:rPr lang="en-US" altLang="zh-TW" sz="2800" b="1" dirty="0"/>
              <a:t>(complete </a:t>
            </a:r>
            <a:r>
              <a:rPr lang="en-US" altLang="zh-TW" sz="2800" b="1" dirty="0" smtClean="0"/>
              <a:t>linkage </a:t>
            </a:r>
            <a:r>
              <a:rPr lang="en-US" altLang="zh-TW" sz="2800" b="1" dirty="0"/>
              <a:t>method</a:t>
            </a:r>
            <a:r>
              <a:rPr lang="en-US" altLang="zh-TW" sz="2800" b="1" dirty="0" smtClean="0"/>
              <a:t>)</a:t>
            </a:r>
            <a:endParaRPr lang="en-US" altLang="zh-TW" sz="2800" b="1" dirty="0"/>
          </a:p>
          <a:p>
            <a:pPr marL="0" indent="0">
              <a:buNone/>
            </a:pPr>
            <a:r>
              <a:rPr lang="en-US" altLang="zh-TW" sz="2800" b="1" dirty="0"/>
              <a:t>	(</a:t>
            </a:r>
            <a:r>
              <a:rPr lang="en-US" altLang="zh-TW" sz="2800" b="1" dirty="0" smtClean="0"/>
              <a:t>3)</a:t>
            </a:r>
            <a:r>
              <a:rPr lang="zh-TW" altLang="en-US" sz="2800" b="1" dirty="0" smtClean="0"/>
              <a:t>平均連結法</a:t>
            </a:r>
            <a:r>
              <a:rPr lang="en-US" altLang="zh-TW" sz="2800" b="1" dirty="0" smtClean="0"/>
              <a:t>(average linkage </a:t>
            </a:r>
            <a:r>
              <a:rPr lang="en-US" altLang="zh-TW" sz="2800" b="1" dirty="0"/>
              <a:t>method)</a:t>
            </a:r>
          </a:p>
          <a:p>
            <a:pPr marL="0" indent="0">
              <a:buNone/>
            </a:pPr>
            <a:r>
              <a:rPr lang="en-US" altLang="zh-TW" sz="2800" b="1" dirty="0"/>
              <a:t>	(4)</a:t>
            </a:r>
            <a:r>
              <a:rPr lang="zh-TW" altLang="en-US" sz="2800" b="1" dirty="0"/>
              <a:t>華德法</a:t>
            </a:r>
            <a:r>
              <a:rPr lang="en-US" altLang="zh-TW" sz="2800" b="1" dirty="0"/>
              <a:t>(Ward’s </a:t>
            </a:r>
            <a:r>
              <a:rPr lang="en-US" altLang="zh-TW" sz="2800" b="1" dirty="0" smtClean="0"/>
              <a:t>method)</a:t>
            </a:r>
            <a:endParaRPr lang="en-US" altLang="zh-TW" sz="2800" b="1" dirty="0"/>
          </a:p>
          <a:p>
            <a:pPr marL="0" indent="0">
              <a:buNone/>
            </a:pPr>
            <a:r>
              <a:rPr lang="en-US" altLang="zh-TW" sz="2800" b="1" dirty="0"/>
              <a:t>2.</a:t>
            </a:r>
            <a:r>
              <a:rPr lang="zh-TW" altLang="en-US" sz="2800" b="1" dirty="0" smtClean="0"/>
              <a:t>非階層集</a:t>
            </a:r>
            <a:r>
              <a:rPr lang="zh-TW" altLang="en-US" sz="2800" b="1" dirty="0"/>
              <a:t>群方法</a:t>
            </a:r>
            <a:r>
              <a:rPr lang="en-US" altLang="zh-TW" sz="2800" b="1" dirty="0"/>
              <a:t>(non-hierarchical methods)</a:t>
            </a:r>
          </a:p>
          <a:p>
            <a:pPr marL="0" indent="0">
              <a:buNone/>
            </a:pPr>
            <a:r>
              <a:rPr lang="en-US" altLang="zh-TW" sz="2800" b="1" dirty="0"/>
              <a:t>	(1)K</a:t>
            </a:r>
            <a:r>
              <a:rPr lang="zh-TW" altLang="en-US" sz="2800" b="1" dirty="0"/>
              <a:t>平均數法</a:t>
            </a:r>
            <a:r>
              <a:rPr lang="en-US" altLang="zh-TW" sz="2800" b="1" dirty="0"/>
              <a:t>(k-means </a:t>
            </a:r>
            <a:r>
              <a:rPr lang="en-US" altLang="zh-TW" sz="2800" b="1" dirty="0" smtClean="0"/>
              <a:t>method)</a:t>
            </a:r>
            <a:endParaRPr lang="en-US" altLang="zh-TW" sz="28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06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Hierarchical Clustering </a:t>
            </a:r>
            <a:r>
              <a:rPr lang="en-US" altLang="zh-TW" b="1" dirty="0" smtClean="0">
                <a:solidFill>
                  <a:srgbClr val="C00000"/>
                </a:solidFill>
              </a:rPr>
              <a:t>Methods</a:t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r>
              <a:rPr lang="zh-TW" altLang="en-US" b="1" dirty="0" smtClean="0">
                <a:solidFill>
                  <a:srgbClr val="C00000"/>
                </a:solidFill>
              </a:rPr>
              <a:t>階層</a:t>
            </a:r>
            <a:r>
              <a:rPr lang="zh-TW" altLang="en-US" b="1" dirty="0">
                <a:solidFill>
                  <a:srgbClr val="C00000"/>
                </a:solidFill>
              </a:rPr>
              <a:t>式集群法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76800"/>
          </a:xfrm>
        </p:spPr>
        <p:txBody>
          <a:bodyPr>
            <a:normAutofit/>
          </a:bodyPr>
          <a:lstStyle/>
          <a:p>
            <a:endParaRPr lang="zh-TW" altLang="en-US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8077150" cy="20106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555259"/>
            <a:ext cx="3829050" cy="30670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03648" y="2175247"/>
            <a:ext cx="360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離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26933"/>
            <a:ext cx="331152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8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銀行根據收入與負債將客戶分群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ca-science7.wikispaces.com/file/view/cluster_analysis.gif/343040618/cluster_analy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56060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Hierarchical Clustering </a:t>
            </a:r>
            <a:r>
              <a:rPr lang="en-US" altLang="zh-TW" b="1" dirty="0" smtClean="0">
                <a:solidFill>
                  <a:srgbClr val="C00000"/>
                </a:solidFill>
              </a:rPr>
              <a:t>Methods</a:t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r>
              <a:rPr lang="zh-TW" altLang="en-US" b="1" dirty="0" smtClean="0">
                <a:solidFill>
                  <a:srgbClr val="C00000"/>
                </a:solidFill>
              </a:rPr>
              <a:t>階層</a:t>
            </a:r>
            <a:r>
              <a:rPr lang="zh-TW" altLang="en-US" b="1" dirty="0">
                <a:solidFill>
                  <a:srgbClr val="C00000"/>
                </a:solidFill>
              </a:rPr>
              <a:t>式集群法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768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階層集群法通常可用樹狀圖表示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dendrogram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，可顯示集群－子集群的關係，以及集群被合併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凝聚式觀點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或分離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分割式觀點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順序。 </a:t>
            </a:r>
          </a:p>
          <a:p>
            <a:pPr marL="0" indent="0">
              <a:buNone/>
            </a:pPr>
            <a:endParaRPr lang="en-US" altLang="zh-TW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659960" cy="290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755154" y="2333625"/>
            <a:ext cx="2952750" cy="2705100"/>
            <a:chOff x="3164" y="1404"/>
            <a:chExt cx="2400" cy="2400"/>
          </a:xfrm>
        </p:grpSpPr>
        <p:sp>
          <p:nvSpPr>
            <p:cNvPr id="203779" name="Rectangle 3"/>
            <p:cNvSpPr>
              <a:spLocks noChangeArrowheads="1"/>
            </p:cNvSpPr>
            <p:nvPr/>
          </p:nvSpPr>
          <p:spPr bwMode="auto">
            <a:xfrm>
              <a:off x="316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0" name="Rectangle 4"/>
            <p:cNvSpPr>
              <a:spLocks noChangeArrowheads="1"/>
            </p:cNvSpPr>
            <p:nvPr/>
          </p:nvSpPr>
          <p:spPr bwMode="auto">
            <a:xfrm>
              <a:off x="340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1" name="Rectangle 5"/>
            <p:cNvSpPr>
              <a:spLocks noChangeArrowheads="1"/>
            </p:cNvSpPr>
            <p:nvPr/>
          </p:nvSpPr>
          <p:spPr bwMode="auto">
            <a:xfrm>
              <a:off x="364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2" name="Rectangle 6"/>
            <p:cNvSpPr>
              <a:spLocks noChangeArrowheads="1"/>
            </p:cNvSpPr>
            <p:nvPr/>
          </p:nvSpPr>
          <p:spPr bwMode="auto">
            <a:xfrm>
              <a:off x="388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3" name="Rectangle 7"/>
            <p:cNvSpPr>
              <a:spLocks noChangeArrowheads="1"/>
            </p:cNvSpPr>
            <p:nvPr/>
          </p:nvSpPr>
          <p:spPr bwMode="auto">
            <a:xfrm>
              <a:off x="412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4" name="Rectangle 8"/>
            <p:cNvSpPr>
              <a:spLocks noChangeArrowheads="1"/>
            </p:cNvSpPr>
            <p:nvPr/>
          </p:nvSpPr>
          <p:spPr bwMode="auto">
            <a:xfrm>
              <a:off x="436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5" name="Rectangle 9"/>
            <p:cNvSpPr>
              <a:spLocks noChangeArrowheads="1"/>
            </p:cNvSpPr>
            <p:nvPr/>
          </p:nvSpPr>
          <p:spPr bwMode="auto">
            <a:xfrm>
              <a:off x="460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6" name="Rectangle 10"/>
            <p:cNvSpPr>
              <a:spLocks noChangeArrowheads="1"/>
            </p:cNvSpPr>
            <p:nvPr/>
          </p:nvSpPr>
          <p:spPr bwMode="auto">
            <a:xfrm>
              <a:off x="484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7" name="Rectangle 11"/>
            <p:cNvSpPr>
              <a:spLocks noChangeArrowheads="1"/>
            </p:cNvSpPr>
            <p:nvPr/>
          </p:nvSpPr>
          <p:spPr bwMode="auto">
            <a:xfrm>
              <a:off x="508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8" name="Rectangle 12"/>
            <p:cNvSpPr>
              <a:spLocks noChangeArrowheads="1"/>
            </p:cNvSpPr>
            <p:nvPr/>
          </p:nvSpPr>
          <p:spPr bwMode="auto">
            <a:xfrm>
              <a:off x="5324" y="35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89" name="Rectangle 13"/>
            <p:cNvSpPr>
              <a:spLocks noChangeArrowheads="1"/>
            </p:cNvSpPr>
            <p:nvPr/>
          </p:nvSpPr>
          <p:spPr bwMode="auto">
            <a:xfrm>
              <a:off x="316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0" name="Rectangle 14"/>
            <p:cNvSpPr>
              <a:spLocks noChangeArrowheads="1"/>
            </p:cNvSpPr>
            <p:nvPr/>
          </p:nvSpPr>
          <p:spPr bwMode="auto">
            <a:xfrm>
              <a:off x="340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1" name="Rectangle 15"/>
            <p:cNvSpPr>
              <a:spLocks noChangeArrowheads="1"/>
            </p:cNvSpPr>
            <p:nvPr/>
          </p:nvSpPr>
          <p:spPr bwMode="auto">
            <a:xfrm>
              <a:off x="364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2" name="Rectangle 16"/>
            <p:cNvSpPr>
              <a:spLocks noChangeArrowheads="1"/>
            </p:cNvSpPr>
            <p:nvPr/>
          </p:nvSpPr>
          <p:spPr bwMode="auto">
            <a:xfrm>
              <a:off x="388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412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4" name="Rectangle 18"/>
            <p:cNvSpPr>
              <a:spLocks noChangeArrowheads="1"/>
            </p:cNvSpPr>
            <p:nvPr/>
          </p:nvSpPr>
          <p:spPr bwMode="auto">
            <a:xfrm>
              <a:off x="436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460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6" name="Rectangle 20"/>
            <p:cNvSpPr>
              <a:spLocks noChangeArrowheads="1"/>
            </p:cNvSpPr>
            <p:nvPr/>
          </p:nvSpPr>
          <p:spPr bwMode="auto">
            <a:xfrm>
              <a:off x="484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7" name="Rectangle 21"/>
            <p:cNvSpPr>
              <a:spLocks noChangeArrowheads="1"/>
            </p:cNvSpPr>
            <p:nvPr/>
          </p:nvSpPr>
          <p:spPr bwMode="auto">
            <a:xfrm>
              <a:off x="508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8" name="Rectangle 22"/>
            <p:cNvSpPr>
              <a:spLocks noChangeArrowheads="1"/>
            </p:cNvSpPr>
            <p:nvPr/>
          </p:nvSpPr>
          <p:spPr bwMode="auto">
            <a:xfrm>
              <a:off x="5324" y="33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799" name="Rectangle 23"/>
            <p:cNvSpPr>
              <a:spLocks noChangeArrowheads="1"/>
            </p:cNvSpPr>
            <p:nvPr/>
          </p:nvSpPr>
          <p:spPr bwMode="auto">
            <a:xfrm>
              <a:off x="316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0" name="Rectangle 24"/>
            <p:cNvSpPr>
              <a:spLocks noChangeArrowheads="1"/>
            </p:cNvSpPr>
            <p:nvPr/>
          </p:nvSpPr>
          <p:spPr bwMode="auto">
            <a:xfrm>
              <a:off x="340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1" name="Rectangle 25"/>
            <p:cNvSpPr>
              <a:spLocks noChangeArrowheads="1"/>
            </p:cNvSpPr>
            <p:nvPr/>
          </p:nvSpPr>
          <p:spPr bwMode="auto">
            <a:xfrm>
              <a:off x="364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2" name="Rectangle 26"/>
            <p:cNvSpPr>
              <a:spLocks noChangeArrowheads="1"/>
            </p:cNvSpPr>
            <p:nvPr/>
          </p:nvSpPr>
          <p:spPr bwMode="auto">
            <a:xfrm>
              <a:off x="388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3" name="Rectangle 27"/>
            <p:cNvSpPr>
              <a:spLocks noChangeArrowheads="1"/>
            </p:cNvSpPr>
            <p:nvPr/>
          </p:nvSpPr>
          <p:spPr bwMode="auto">
            <a:xfrm>
              <a:off x="412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4" name="Rectangle 28"/>
            <p:cNvSpPr>
              <a:spLocks noChangeArrowheads="1"/>
            </p:cNvSpPr>
            <p:nvPr/>
          </p:nvSpPr>
          <p:spPr bwMode="auto">
            <a:xfrm>
              <a:off x="436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5" name="Rectangle 29"/>
            <p:cNvSpPr>
              <a:spLocks noChangeArrowheads="1"/>
            </p:cNvSpPr>
            <p:nvPr/>
          </p:nvSpPr>
          <p:spPr bwMode="auto">
            <a:xfrm>
              <a:off x="460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6" name="Rectangle 30"/>
            <p:cNvSpPr>
              <a:spLocks noChangeArrowheads="1"/>
            </p:cNvSpPr>
            <p:nvPr/>
          </p:nvSpPr>
          <p:spPr bwMode="auto">
            <a:xfrm>
              <a:off x="484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7" name="Rectangle 31"/>
            <p:cNvSpPr>
              <a:spLocks noChangeArrowheads="1"/>
            </p:cNvSpPr>
            <p:nvPr/>
          </p:nvSpPr>
          <p:spPr bwMode="auto">
            <a:xfrm>
              <a:off x="508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8" name="Rectangle 32"/>
            <p:cNvSpPr>
              <a:spLocks noChangeArrowheads="1"/>
            </p:cNvSpPr>
            <p:nvPr/>
          </p:nvSpPr>
          <p:spPr bwMode="auto">
            <a:xfrm>
              <a:off x="5324" y="30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16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40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364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2" name="Rectangle 36"/>
            <p:cNvSpPr>
              <a:spLocks noChangeArrowheads="1"/>
            </p:cNvSpPr>
            <p:nvPr/>
          </p:nvSpPr>
          <p:spPr bwMode="auto">
            <a:xfrm>
              <a:off x="388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412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4" name="Rectangle 38"/>
            <p:cNvSpPr>
              <a:spLocks noChangeArrowheads="1"/>
            </p:cNvSpPr>
            <p:nvPr/>
          </p:nvSpPr>
          <p:spPr bwMode="auto">
            <a:xfrm>
              <a:off x="436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5" name="Rectangle 39"/>
            <p:cNvSpPr>
              <a:spLocks noChangeArrowheads="1"/>
            </p:cNvSpPr>
            <p:nvPr/>
          </p:nvSpPr>
          <p:spPr bwMode="auto">
            <a:xfrm>
              <a:off x="460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6" name="Rectangle 40"/>
            <p:cNvSpPr>
              <a:spLocks noChangeArrowheads="1"/>
            </p:cNvSpPr>
            <p:nvPr/>
          </p:nvSpPr>
          <p:spPr bwMode="auto">
            <a:xfrm>
              <a:off x="484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7" name="Rectangle 41"/>
            <p:cNvSpPr>
              <a:spLocks noChangeArrowheads="1"/>
            </p:cNvSpPr>
            <p:nvPr/>
          </p:nvSpPr>
          <p:spPr bwMode="auto">
            <a:xfrm>
              <a:off x="508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8" name="Rectangle 42"/>
            <p:cNvSpPr>
              <a:spLocks noChangeArrowheads="1"/>
            </p:cNvSpPr>
            <p:nvPr/>
          </p:nvSpPr>
          <p:spPr bwMode="auto">
            <a:xfrm>
              <a:off x="5324" y="28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19" name="Rectangle 43"/>
            <p:cNvSpPr>
              <a:spLocks noChangeArrowheads="1"/>
            </p:cNvSpPr>
            <p:nvPr/>
          </p:nvSpPr>
          <p:spPr bwMode="auto">
            <a:xfrm>
              <a:off x="316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0" name="Rectangle 44"/>
            <p:cNvSpPr>
              <a:spLocks noChangeArrowheads="1"/>
            </p:cNvSpPr>
            <p:nvPr/>
          </p:nvSpPr>
          <p:spPr bwMode="auto">
            <a:xfrm>
              <a:off x="340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1" name="Rectangle 45"/>
            <p:cNvSpPr>
              <a:spLocks noChangeArrowheads="1"/>
            </p:cNvSpPr>
            <p:nvPr/>
          </p:nvSpPr>
          <p:spPr bwMode="auto">
            <a:xfrm>
              <a:off x="364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2" name="Rectangle 46"/>
            <p:cNvSpPr>
              <a:spLocks noChangeArrowheads="1"/>
            </p:cNvSpPr>
            <p:nvPr/>
          </p:nvSpPr>
          <p:spPr bwMode="auto">
            <a:xfrm>
              <a:off x="388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3" name="Rectangle 47"/>
            <p:cNvSpPr>
              <a:spLocks noChangeArrowheads="1"/>
            </p:cNvSpPr>
            <p:nvPr/>
          </p:nvSpPr>
          <p:spPr bwMode="auto">
            <a:xfrm>
              <a:off x="412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4" name="Rectangle 48"/>
            <p:cNvSpPr>
              <a:spLocks noChangeArrowheads="1"/>
            </p:cNvSpPr>
            <p:nvPr/>
          </p:nvSpPr>
          <p:spPr bwMode="auto">
            <a:xfrm>
              <a:off x="436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5" name="Rectangle 49"/>
            <p:cNvSpPr>
              <a:spLocks noChangeArrowheads="1"/>
            </p:cNvSpPr>
            <p:nvPr/>
          </p:nvSpPr>
          <p:spPr bwMode="auto">
            <a:xfrm>
              <a:off x="460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6" name="Rectangle 50"/>
            <p:cNvSpPr>
              <a:spLocks noChangeArrowheads="1"/>
            </p:cNvSpPr>
            <p:nvPr/>
          </p:nvSpPr>
          <p:spPr bwMode="auto">
            <a:xfrm>
              <a:off x="484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7" name="Rectangle 51"/>
            <p:cNvSpPr>
              <a:spLocks noChangeArrowheads="1"/>
            </p:cNvSpPr>
            <p:nvPr/>
          </p:nvSpPr>
          <p:spPr bwMode="auto">
            <a:xfrm>
              <a:off x="508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8" name="Rectangle 52"/>
            <p:cNvSpPr>
              <a:spLocks noChangeArrowheads="1"/>
            </p:cNvSpPr>
            <p:nvPr/>
          </p:nvSpPr>
          <p:spPr bwMode="auto">
            <a:xfrm>
              <a:off x="5324" y="26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29" name="Rectangle 53"/>
            <p:cNvSpPr>
              <a:spLocks noChangeArrowheads="1"/>
            </p:cNvSpPr>
            <p:nvPr/>
          </p:nvSpPr>
          <p:spPr bwMode="auto">
            <a:xfrm>
              <a:off x="316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0" name="Rectangle 54"/>
            <p:cNvSpPr>
              <a:spLocks noChangeArrowheads="1"/>
            </p:cNvSpPr>
            <p:nvPr/>
          </p:nvSpPr>
          <p:spPr bwMode="auto">
            <a:xfrm>
              <a:off x="340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1" name="Rectangle 55"/>
            <p:cNvSpPr>
              <a:spLocks noChangeArrowheads="1"/>
            </p:cNvSpPr>
            <p:nvPr/>
          </p:nvSpPr>
          <p:spPr bwMode="auto">
            <a:xfrm>
              <a:off x="364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2" name="Rectangle 56"/>
            <p:cNvSpPr>
              <a:spLocks noChangeArrowheads="1"/>
            </p:cNvSpPr>
            <p:nvPr/>
          </p:nvSpPr>
          <p:spPr bwMode="auto">
            <a:xfrm>
              <a:off x="388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3" name="Rectangle 57"/>
            <p:cNvSpPr>
              <a:spLocks noChangeArrowheads="1"/>
            </p:cNvSpPr>
            <p:nvPr/>
          </p:nvSpPr>
          <p:spPr bwMode="auto">
            <a:xfrm>
              <a:off x="412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4" name="Rectangle 58"/>
            <p:cNvSpPr>
              <a:spLocks noChangeArrowheads="1"/>
            </p:cNvSpPr>
            <p:nvPr/>
          </p:nvSpPr>
          <p:spPr bwMode="auto">
            <a:xfrm>
              <a:off x="436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5" name="Rectangle 59"/>
            <p:cNvSpPr>
              <a:spLocks noChangeArrowheads="1"/>
            </p:cNvSpPr>
            <p:nvPr/>
          </p:nvSpPr>
          <p:spPr bwMode="auto">
            <a:xfrm>
              <a:off x="460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6" name="Rectangle 60"/>
            <p:cNvSpPr>
              <a:spLocks noChangeArrowheads="1"/>
            </p:cNvSpPr>
            <p:nvPr/>
          </p:nvSpPr>
          <p:spPr bwMode="auto">
            <a:xfrm>
              <a:off x="484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7" name="Rectangle 61"/>
            <p:cNvSpPr>
              <a:spLocks noChangeArrowheads="1"/>
            </p:cNvSpPr>
            <p:nvPr/>
          </p:nvSpPr>
          <p:spPr bwMode="auto">
            <a:xfrm>
              <a:off x="508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8" name="Rectangle 62"/>
            <p:cNvSpPr>
              <a:spLocks noChangeArrowheads="1"/>
            </p:cNvSpPr>
            <p:nvPr/>
          </p:nvSpPr>
          <p:spPr bwMode="auto">
            <a:xfrm>
              <a:off x="5324" y="236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39" name="Rectangle 63"/>
            <p:cNvSpPr>
              <a:spLocks noChangeArrowheads="1"/>
            </p:cNvSpPr>
            <p:nvPr/>
          </p:nvSpPr>
          <p:spPr bwMode="auto">
            <a:xfrm>
              <a:off x="316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0" name="Rectangle 64"/>
            <p:cNvSpPr>
              <a:spLocks noChangeArrowheads="1"/>
            </p:cNvSpPr>
            <p:nvPr/>
          </p:nvSpPr>
          <p:spPr bwMode="auto">
            <a:xfrm>
              <a:off x="340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1" name="Rectangle 65"/>
            <p:cNvSpPr>
              <a:spLocks noChangeArrowheads="1"/>
            </p:cNvSpPr>
            <p:nvPr/>
          </p:nvSpPr>
          <p:spPr bwMode="auto">
            <a:xfrm>
              <a:off x="364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2" name="Rectangle 66"/>
            <p:cNvSpPr>
              <a:spLocks noChangeArrowheads="1"/>
            </p:cNvSpPr>
            <p:nvPr/>
          </p:nvSpPr>
          <p:spPr bwMode="auto">
            <a:xfrm>
              <a:off x="388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3" name="Rectangle 67"/>
            <p:cNvSpPr>
              <a:spLocks noChangeArrowheads="1"/>
            </p:cNvSpPr>
            <p:nvPr/>
          </p:nvSpPr>
          <p:spPr bwMode="auto">
            <a:xfrm>
              <a:off x="412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4" name="Rectangle 68"/>
            <p:cNvSpPr>
              <a:spLocks noChangeArrowheads="1"/>
            </p:cNvSpPr>
            <p:nvPr/>
          </p:nvSpPr>
          <p:spPr bwMode="auto">
            <a:xfrm>
              <a:off x="436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5" name="Rectangle 69"/>
            <p:cNvSpPr>
              <a:spLocks noChangeArrowheads="1"/>
            </p:cNvSpPr>
            <p:nvPr/>
          </p:nvSpPr>
          <p:spPr bwMode="auto">
            <a:xfrm>
              <a:off x="460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6" name="Rectangle 70"/>
            <p:cNvSpPr>
              <a:spLocks noChangeArrowheads="1"/>
            </p:cNvSpPr>
            <p:nvPr/>
          </p:nvSpPr>
          <p:spPr bwMode="auto">
            <a:xfrm>
              <a:off x="484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7" name="Rectangle 71"/>
            <p:cNvSpPr>
              <a:spLocks noChangeArrowheads="1"/>
            </p:cNvSpPr>
            <p:nvPr/>
          </p:nvSpPr>
          <p:spPr bwMode="auto">
            <a:xfrm>
              <a:off x="508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8" name="Rectangle 72"/>
            <p:cNvSpPr>
              <a:spLocks noChangeArrowheads="1"/>
            </p:cNvSpPr>
            <p:nvPr/>
          </p:nvSpPr>
          <p:spPr bwMode="auto">
            <a:xfrm>
              <a:off x="5324" y="212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49" name="Rectangle 73"/>
            <p:cNvSpPr>
              <a:spLocks noChangeArrowheads="1"/>
            </p:cNvSpPr>
            <p:nvPr/>
          </p:nvSpPr>
          <p:spPr bwMode="auto">
            <a:xfrm>
              <a:off x="316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0" name="Rectangle 74"/>
            <p:cNvSpPr>
              <a:spLocks noChangeArrowheads="1"/>
            </p:cNvSpPr>
            <p:nvPr/>
          </p:nvSpPr>
          <p:spPr bwMode="auto">
            <a:xfrm>
              <a:off x="340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1" name="Rectangle 75"/>
            <p:cNvSpPr>
              <a:spLocks noChangeArrowheads="1"/>
            </p:cNvSpPr>
            <p:nvPr/>
          </p:nvSpPr>
          <p:spPr bwMode="auto">
            <a:xfrm>
              <a:off x="364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2" name="Rectangle 76"/>
            <p:cNvSpPr>
              <a:spLocks noChangeArrowheads="1"/>
            </p:cNvSpPr>
            <p:nvPr/>
          </p:nvSpPr>
          <p:spPr bwMode="auto">
            <a:xfrm>
              <a:off x="388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3" name="Rectangle 77"/>
            <p:cNvSpPr>
              <a:spLocks noChangeArrowheads="1"/>
            </p:cNvSpPr>
            <p:nvPr/>
          </p:nvSpPr>
          <p:spPr bwMode="auto">
            <a:xfrm>
              <a:off x="412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4" name="Rectangle 78"/>
            <p:cNvSpPr>
              <a:spLocks noChangeArrowheads="1"/>
            </p:cNvSpPr>
            <p:nvPr/>
          </p:nvSpPr>
          <p:spPr bwMode="auto">
            <a:xfrm>
              <a:off x="436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5" name="Rectangle 79"/>
            <p:cNvSpPr>
              <a:spLocks noChangeArrowheads="1"/>
            </p:cNvSpPr>
            <p:nvPr/>
          </p:nvSpPr>
          <p:spPr bwMode="auto">
            <a:xfrm>
              <a:off x="460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6" name="Rectangle 80"/>
            <p:cNvSpPr>
              <a:spLocks noChangeArrowheads="1"/>
            </p:cNvSpPr>
            <p:nvPr/>
          </p:nvSpPr>
          <p:spPr bwMode="auto">
            <a:xfrm>
              <a:off x="484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7" name="Rectangle 81"/>
            <p:cNvSpPr>
              <a:spLocks noChangeArrowheads="1"/>
            </p:cNvSpPr>
            <p:nvPr/>
          </p:nvSpPr>
          <p:spPr bwMode="auto">
            <a:xfrm>
              <a:off x="508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8" name="Rectangle 82"/>
            <p:cNvSpPr>
              <a:spLocks noChangeArrowheads="1"/>
            </p:cNvSpPr>
            <p:nvPr/>
          </p:nvSpPr>
          <p:spPr bwMode="auto">
            <a:xfrm>
              <a:off x="5324" y="188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59" name="Rectangle 83"/>
            <p:cNvSpPr>
              <a:spLocks noChangeArrowheads="1"/>
            </p:cNvSpPr>
            <p:nvPr/>
          </p:nvSpPr>
          <p:spPr bwMode="auto">
            <a:xfrm>
              <a:off x="316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0" name="Rectangle 84"/>
            <p:cNvSpPr>
              <a:spLocks noChangeArrowheads="1"/>
            </p:cNvSpPr>
            <p:nvPr/>
          </p:nvSpPr>
          <p:spPr bwMode="auto">
            <a:xfrm>
              <a:off x="340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1" name="Rectangle 85"/>
            <p:cNvSpPr>
              <a:spLocks noChangeArrowheads="1"/>
            </p:cNvSpPr>
            <p:nvPr/>
          </p:nvSpPr>
          <p:spPr bwMode="auto">
            <a:xfrm>
              <a:off x="364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2" name="Rectangle 86"/>
            <p:cNvSpPr>
              <a:spLocks noChangeArrowheads="1"/>
            </p:cNvSpPr>
            <p:nvPr/>
          </p:nvSpPr>
          <p:spPr bwMode="auto">
            <a:xfrm>
              <a:off x="388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3" name="Rectangle 87"/>
            <p:cNvSpPr>
              <a:spLocks noChangeArrowheads="1"/>
            </p:cNvSpPr>
            <p:nvPr/>
          </p:nvSpPr>
          <p:spPr bwMode="auto">
            <a:xfrm>
              <a:off x="412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4" name="Rectangle 88"/>
            <p:cNvSpPr>
              <a:spLocks noChangeArrowheads="1"/>
            </p:cNvSpPr>
            <p:nvPr/>
          </p:nvSpPr>
          <p:spPr bwMode="auto">
            <a:xfrm>
              <a:off x="436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5" name="Rectangle 89"/>
            <p:cNvSpPr>
              <a:spLocks noChangeArrowheads="1"/>
            </p:cNvSpPr>
            <p:nvPr/>
          </p:nvSpPr>
          <p:spPr bwMode="auto">
            <a:xfrm>
              <a:off x="460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6" name="Rectangle 90"/>
            <p:cNvSpPr>
              <a:spLocks noChangeArrowheads="1"/>
            </p:cNvSpPr>
            <p:nvPr/>
          </p:nvSpPr>
          <p:spPr bwMode="auto">
            <a:xfrm>
              <a:off x="484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7" name="Rectangle 91"/>
            <p:cNvSpPr>
              <a:spLocks noChangeArrowheads="1"/>
            </p:cNvSpPr>
            <p:nvPr/>
          </p:nvSpPr>
          <p:spPr bwMode="auto">
            <a:xfrm>
              <a:off x="508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8" name="Rectangle 92"/>
            <p:cNvSpPr>
              <a:spLocks noChangeArrowheads="1"/>
            </p:cNvSpPr>
            <p:nvPr/>
          </p:nvSpPr>
          <p:spPr bwMode="auto">
            <a:xfrm>
              <a:off x="5324" y="164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69" name="Rectangle 93"/>
            <p:cNvSpPr>
              <a:spLocks noChangeArrowheads="1"/>
            </p:cNvSpPr>
            <p:nvPr/>
          </p:nvSpPr>
          <p:spPr bwMode="auto">
            <a:xfrm>
              <a:off x="316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0" name="Rectangle 94"/>
            <p:cNvSpPr>
              <a:spLocks noChangeArrowheads="1"/>
            </p:cNvSpPr>
            <p:nvPr/>
          </p:nvSpPr>
          <p:spPr bwMode="auto">
            <a:xfrm>
              <a:off x="340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1" name="Rectangle 95"/>
            <p:cNvSpPr>
              <a:spLocks noChangeArrowheads="1"/>
            </p:cNvSpPr>
            <p:nvPr/>
          </p:nvSpPr>
          <p:spPr bwMode="auto">
            <a:xfrm>
              <a:off x="364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2" name="Rectangle 96"/>
            <p:cNvSpPr>
              <a:spLocks noChangeArrowheads="1"/>
            </p:cNvSpPr>
            <p:nvPr/>
          </p:nvSpPr>
          <p:spPr bwMode="auto">
            <a:xfrm>
              <a:off x="388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3" name="Rectangle 97"/>
            <p:cNvSpPr>
              <a:spLocks noChangeArrowheads="1"/>
            </p:cNvSpPr>
            <p:nvPr/>
          </p:nvSpPr>
          <p:spPr bwMode="auto">
            <a:xfrm>
              <a:off x="412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4" name="Rectangle 98"/>
            <p:cNvSpPr>
              <a:spLocks noChangeArrowheads="1"/>
            </p:cNvSpPr>
            <p:nvPr/>
          </p:nvSpPr>
          <p:spPr bwMode="auto">
            <a:xfrm>
              <a:off x="436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5" name="Rectangle 99"/>
            <p:cNvSpPr>
              <a:spLocks noChangeArrowheads="1"/>
            </p:cNvSpPr>
            <p:nvPr/>
          </p:nvSpPr>
          <p:spPr bwMode="auto">
            <a:xfrm>
              <a:off x="460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6" name="Rectangle 100"/>
            <p:cNvSpPr>
              <a:spLocks noChangeArrowheads="1"/>
            </p:cNvSpPr>
            <p:nvPr/>
          </p:nvSpPr>
          <p:spPr bwMode="auto">
            <a:xfrm>
              <a:off x="484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7" name="Rectangle 101"/>
            <p:cNvSpPr>
              <a:spLocks noChangeArrowheads="1"/>
            </p:cNvSpPr>
            <p:nvPr/>
          </p:nvSpPr>
          <p:spPr bwMode="auto">
            <a:xfrm>
              <a:off x="508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8" name="Rectangle 102"/>
            <p:cNvSpPr>
              <a:spLocks noChangeArrowheads="1"/>
            </p:cNvSpPr>
            <p:nvPr/>
          </p:nvSpPr>
          <p:spPr bwMode="auto">
            <a:xfrm>
              <a:off x="5324" y="1404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79" name="Line 103"/>
            <p:cNvSpPr>
              <a:spLocks noChangeShapeType="1"/>
            </p:cNvSpPr>
            <p:nvPr/>
          </p:nvSpPr>
          <p:spPr bwMode="auto">
            <a:xfrm>
              <a:off x="3164" y="3804"/>
              <a:ext cx="24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0" name="Line 104"/>
            <p:cNvSpPr>
              <a:spLocks noChangeShapeType="1"/>
            </p:cNvSpPr>
            <p:nvPr/>
          </p:nvSpPr>
          <p:spPr bwMode="auto">
            <a:xfrm flipV="1">
              <a:off x="3164" y="1404"/>
              <a:ext cx="0" cy="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1" name="Oval 105"/>
            <p:cNvSpPr>
              <a:spLocks noChangeArrowheads="1"/>
            </p:cNvSpPr>
            <p:nvPr/>
          </p:nvSpPr>
          <p:spPr bwMode="auto">
            <a:xfrm>
              <a:off x="3404" y="2988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2" name="Oval 106"/>
            <p:cNvSpPr>
              <a:spLocks noChangeArrowheads="1"/>
            </p:cNvSpPr>
            <p:nvPr/>
          </p:nvSpPr>
          <p:spPr bwMode="auto">
            <a:xfrm>
              <a:off x="3788" y="3324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3" name="Rectangle 107"/>
            <p:cNvSpPr>
              <a:spLocks noChangeArrowheads="1"/>
            </p:cNvSpPr>
            <p:nvPr/>
          </p:nvSpPr>
          <p:spPr bwMode="auto">
            <a:xfrm>
              <a:off x="5242" y="1708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4" name="Rectangle 108"/>
            <p:cNvSpPr>
              <a:spLocks noChangeArrowheads="1"/>
            </p:cNvSpPr>
            <p:nvPr/>
          </p:nvSpPr>
          <p:spPr bwMode="auto">
            <a:xfrm>
              <a:off x="4673" y="2124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5" name="Rectangle 109"/>
            <p:cNvSpPr>
              <a:spLocks noChangeArrowheads="1"/>
            </p:cNvSpPr>
            <p:nvPr/>
          </p:nvSpPr>
          <p:spPr bwMode="auto">
            <a:xfrm>
              <a:off x="5036" y="1548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6" name="Rectangle 110"/>
            <p:cNvSpPr>
              <a:spLocks noChangeArrowheads="1"/>
            </p:cNvSpPr>
            <p:nvPr/>
          </p:nvSpPr>
          <p:spPr bwMode="auto">
            <a:xfrm>
              <a:off x="5132" y="2172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7" name="Rectangle 111"/>
            <p:cNvSpPr>
              <a:spLocks noChangeArrowheads="1"/>
            </p:cNvSpPr>
            <p:nvPr/>
          </p:nvSpPr>
          <p:spPr bwMode="auto">
            <a:xfrm>
              <a:off x="5465" y="2695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8" name="Oval 112"/>
            <p:cNvSpPr>
              <a:spLocks noChangeArrowheads="1"/>
            </p:cNvSpPr>
            <p:nvPr/>
          </p:nvSpPr>
          <p:spPr bwMode="auto">
            <a:xfrm>
              <a:off x="3507" y="2592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89" name="Oval 113"/>
            <p:cNvSpPr>
              <a:spLocks noChangeArrowheads="1"/>
            </p:cNvSpPr>
            <p:nvPr/>
          </p:nvSpPr>
          <p:spPr bwMode="auto">
            <a:xfrm>
              <a:off x="3260" y="3516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0" name="Oval 114"/>
            <p:cNvSpPr>
              <a:spLocks noChangeArrowheads="1"/>
            </p:cNvSpPr>
            <p:nvPr/>
          </p:nvSpPr>
          <p:spPr bwMode="auto">
            <a:xfrm>
              <a:off x="3308" y="2652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1" name="Oval 115"/>
            <p:cNvSpPr>
              <a:spLocks noChangeArrowheads="1"/>
            </p:cNvSpPr>
            <p:nvPr/>
          </p:nvSpPr>
          <p:spPr bwMode="auto">
            <a:xfrm>
              <a:off x="3692" y="2940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2" name="Oval 116"/>
            <p:cNvSpPr>
              <a:spLocks noChangeArrowheads="1"/>
            </p:cNvSpPr>
            <p:nvPr/>
          </p:nvSpPr>
          <p:spPr bwMode="auto">
            <a:xfrm>
              <a:off x="3452" y="3228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3" name="Oval 117"/>
            <p:cNvSpPr>
              <a:spLocks noChangeArrowheads="1"/>
            </p:cNvSpPr>
            <p:nvPr/>
          </p:nvSpPr>
          <p:spPr bwMode="auto">
            <a:xfrm>
              <a:off x="3548" y="3420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4" name="Oval 118"/>
            <p:cNvSpPr>
              <a:spLocks noChangeArrowheads="1"/>
            </p:cNvSpPr>
            <p:nvPr/>
          </p:nvSpPr>
          <p:spPr bwMode="auto">
            <a:xfrm>
              <a:off x="3836" y="2940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5" name="Oval 119"/>
            <p:cNvSpPr>
              <a:spLocks noChangeArrowheads="1"/>
            </p:cNvSpPr>
            <p:nvPr/>
          </p:nvSpPr>
          <p:spPr bwMode="auto">
            <a:xfrm>
              <a:off x="3356" y="2412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6" name="Oval 120"/>
            <p:cNvSpPr>
              <a:spLocks noChangeArrowheads="1"/>
            </p:cNvSpPr>
            <p:nvPr/>
          </p:nvSpPr>
          <p:spPr bwMode="auto">
            <a:xfrm>
              <a:off x="3636" y="2353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7" name="Oval 121"/>
            <p:cNvSpPr>
              <a:spLocks noChangeArrowheads="1"/>
            </p:cNvSpPr>
            <p:nvPr/>
          </p:nvSpPr>
          <p:spPr bwMode="auto">
            <a:xfrm>
              <a:off x="3452" y="2892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8" name="Oval 122"/>
            <p:cNvSpPr>
              <a:spLocks noChangeArrowheads="1"/>
            </p:cNvSpPr>
            <p:nvPr/>
          </p:nvSpPr>
          <p:spPr bwMode="auto">
            <a:xfrm>
              <a:off x="3644" y="2844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899" name="Oval 123"/>
            <p:cNvSpPr>
              <a:spLocks noChangeArrowheads="1"/>
            </p:cNvSpPr>
            <p:nvPr/>
          </p:nvSpPr>
          <p:spPr bwMode="auto">
            <a:xfrm>
              <a:off x="3260" y="3180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0" name="Oval 124"/>
            <p:cNvSpPr>
              <a:spLocks noChangeArrowheads="1"/>
            </p:cNvSpPr>
            <p:nvPr/>
          </p:nvSpPr>
          <p:spPr bwMode="auto">
            <a:xfrm>
              <a:off x="3596" y="3132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1" name="Oval 125"/>
            <p:cNvSpPr>
              <a:spLocks noChangeArrowheads="1"/>
            </p:cNvSpPr>
            <p:nvPr/>
          </p:nvSpPr>
          <p:spPr bwMode="auto">
            <a:xfrm>
              <a:off x="3260" y="2076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2" name="Oval 126"/>
            <p:cNvSpPr>
              <a:spLocks noChangeArrowheads="1"/>
            </p:cNvSpPr>
            <p:nvPr/>
          </p:nvSpPr>
          <p:spPr bwMode="auto">
            <a:xfrm>
              <a:off x="3500" y="2748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3" name="Oval 127"/>
            <p:cNvSpPr>
              <a:spLocks noChangeArrowheads="1"/>
            </p:cNvSpPr>
            <p:nvPr/>
          </p:nvSpPr>
          <p:spPr bwMode="auto">
            <a:xfrm>
              <a:off x="3788" y="3084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4" name="Rectangle 128"/>
            <p:cNvSpPr>
              <a:spLocks noChangeArrowheads="1"/>
            </p:cNvSpPr>
            <p:nvPr/>
          </p:nvSpPr>
          <p:spPr bwMode="auto">
            <a:xfrm>
              <a:off x="4988" y="2028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5" name="Rectangle 129"/>
            <p:cNvSpPr>
              <a:spLocks noChangeArrowheads="1"/>
            </p:cNvSpPr>
            <p:nvPr/>
          </p:nvSpPr>
          <p:spPr bwMode="auto">
            <a:xfrm>
              <a:off x="4892" y="2220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6" name="Rectangle 130"/>
            <p:cNvSpPr>
              <a:spLocks noChangeArrowheads="1"/>
            </p:cNvSpPr>
            <p:nvPr/>
          </p:nvSpPr>
          <p:spPr bwMode="auto">
            <a:xfrm>
              <a:off x="4748" y="1980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7" name="Rectangle 131"/>
            <p:cNvSpPr>
              <a:spLocks noChangeArrowheads="1"/>
            </p:cNvSpPr>
            <p:nvPr/>
          </p:nvSpPr>
          <p:spPr bwMode="auto">
            <a:xfrm>
              <a:off x="4748" y="2268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8" name="Rectangle 132"/>
            <p:cNvSpPr>
              <a:spLocks noChangeArrowheads="1"/>
            </p:cNvSpPr>
            <p:nvPr/>
          </p:nvSpPr>
          <p:spPr bwMode="auto">
            <a:xfrm>
              <a:off x="5084" y="1884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09" name="Rectangle 133"/>
            <p:cNvSpPr>
              <a:spLocks noChangeArrowheads="1"/>
            </p:cNvSpPr>
            <p:nvPr/>
          </p:nvSpPr>
          <p:spPr bwMode="auto">
            <a:xfrm>
              <a:off x="5180" y="2028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0" name="Rectangle 134"/>
            <p:cNvSpPr>
              <a:spLocks noChangeArrowheads="1"/>
            </p:cNvSpPr>
            <p:nvPr/>
          </p:nvSpPr>
          <p:spPr bwMode="auto">
            <a:xfrm>
              <a:off x="4748" y="1452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1" name="Rectangle 135"/>
            <p:cNvSpPr>
              <a:spLocks noChangeArrowheads="1"/>
            </p:cNvSpPr>
            <p:nvPr/>
          </p:nvSpPr>
          <p:spPr bwMode="auto">
            <a:xfrm>
              <a:off x="5372" y="1404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2" name="Rectangle 136"/>
            <p:cNvSpPr>
              <a:spLocks noChangeArrowheads="1"/>
            </p:cNvSpPr>
            <p:nvPr/>
          </p:nvSpPr>
          <p:spPr bwMode="auto">
            <a:xfrm>
              <a:off x="4769" y="1714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3" name="Rectangle 137"/>
            <p:cNvSpPr>
              <a:spLocks noChangeArrowheads="1"/>
            </p:cNvSpPr>
            <p:nvPr/>
          </p:nvSpPr>
          <p:spPr bwMode="auto">
            <a:xfrm>
              <a:off x="5180" y="2364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4" name="Rectangle 138"/>
            <p:cNvSpPr>
              <a:spLocks noChangeArrowheads="1"/>
            </p:cNvSpPr>
            <p:nvPr/>
          </p:nvSpPr>
          <p:spPr bwMode="auto">
            <a:xfrm>
              <a:off x="5132" y="1740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5" name="Rectangle 139"/>
            <p:cNvSpPr>
              <a:spLocks noChangeArrowheads="1"/>
            </p:cNvSpPr>
            <p:nvPr/>
          </p:nvSpPr>
          <p:spPr bwMode="auto">
            <a:xfrm>
              <a:off x="4844" y="1836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6" name="Rectangle 140"/>
            <p:cNvSpPr>
              <a:spLocks noChangeArrowheads="1"/>
            </p:cNvSpPr>
            <p:nvPr/>
          </p:nvSpPr>
          <p:spPr bwMode="auto">
            <a:xfrm>
              <a:off x="4556" y="1932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7" name="Rectangle 141"/>
            <p:cNvSpPr>
              <a:spLocks noChangeArrowheads="1"/>
            </p:cNvSpPr>
            <p:nvPr/>
          </p:nvSpPr>
          <p:spPr bwMode="auto">
            <a:xfrm>
              <a:off x="5372" y="1884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8" name="Rectangle 142"/>
            <p:cNvSpPr>
              <a:spLocks noChangeArrowheads="1"/>
            </p:cNvSpPr>
            <p:nvPr/>
          </p:nvSpPr>
          <p:spPr bwMode="auto">
            <a:xfrm>
              <a:off x="4940" y="2412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19" name="Rectangle 143"/>
            <p:cNvSpPr>
              <a:spLocks noChangeArrowheads="1"/>
            </p:cNvSpPr>
            <p:nvPr/>
          </p:nvSpPr>
          <p:spPr bwMode="auto">
            <a:xfrm>
              <a:off x="5324" y="2460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0" name="Oval 144"/>
            <p:cNvSpPr>
              <a:spLocks noChangeArrowheads="1"/>
            </p:cNvSpPr>
            <p:nvPr/>
          </p:nvSpPr>
          <p:spPr bwMode="auto">
            <a:xfrm>
              <a:off x="3931" y="2994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1" name="Oval 145"/>
            <p:cNvSpPr>
              <a:spLocks noChangeArrowheads="1"/>
            </p:cNvSpPr>
            <p:nvPr/>
          </p:nvSpPr>
          <p:spPr bwMode="auto">
            <a:xfrm>
              <a:off x="3731" y="2599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2" name="Oval 146"/>
            <p:cNvSpPr>
              <a:spLocks noChangeArrowheads="1"/>
            </p:cNvSpPr>
            <p:nvPr/>
          </p:nvSpPr>
          <p:spPr bwMode="auto">
            <a:xfrm>
              <a:off x="3806" y="2806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3" name="Oval 147"/>
            <p:cNvSpPr>
              <a:spLocks noChangeArrowheads="1"/>
            </p:cNvSpPr>
            <p:nvPr/>
          </p:nvSpPr>
          <p:spPr bwMode="auto">
            <a:xfrm>
              <a:off x="4018" y="2807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4" name="Oval 148"/>
            <p:cNvSpPr>
              <a:spLocks noChangeArrowheads="1"/>
            </p:cNvSpPr>
            <p:nvPr/>
          </p:nvSpPr>
          <p:spPr bwMode="auto">
            <a:xfrm>
              <a:off x="3940" y="3157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5" name="Oval 149"/>
            <p:cNvSpPr>
              <a:spLocks noChangeArrowheads="1"/>
            </p:cNvSpPr>
            <p:nvPr/>
          </p:nvSpPr>
          <p:spPr bwMode="auto">
            <a:xfrm>
              <a:off x="3259" y="2894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6" name="Oval 150"/>
            <p:cNvSpPr>
              <a:spLocks noChangeArrowheads="1"/>
            </p:cNvSpPr>
            <p:nvPr/>
          </p:nvSpPr>
          <p:spPr bwMode="auto">
            <a:xfrm>
              <a:off x="3403" y="3401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7" name="Oval 151"/>
            <p:cNvSpPr>
              <a:spLocks noChangeArrowheads="1"/>
            </p:cNvSpPr>
            <p:nvPr/>
          </p:nvSpPr>
          <p:spPr bwMode="auto">
            <a:xfrm>
              <a:off x="3689" y="2742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8" name="Oval 152"/>
            <p:cNvSpPr>
              <a:spLocks noChangeArrowheads="1"/>
            </p:cNvSpPr>
            <p:nvPr/>
          </p:nvSpPr>
          <p:spPr bwMode="auto">
            <a:xfrm>
              <a:off x="3653" y="3282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29" name="Oval 153"/>
            <p:cNvSpPr>
              <a:spLocks noChangeArrowheads="1"/>
            </p:cNvSpPr>
            <p:nvPr/>
          </p:nvSpPr>
          <p:spPr bwMode="auto">
            <a:xfrm>
              <a:off x="3236" y="3673"/>
              <a:ext cx="96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30" name="Rectangle 154"/>
            <p:cNvSpPr>
              <a:spLocks noChangeArrowheads="1"/>
            </p:cNvSpPr>
            <p:nvPr/>
          </p:nvSpPr>
          <p:spPr bwMode="auto">
            <a:xfrm>
              <a:off x="5317" y="2294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31" name="Rectangle 155"/>
            <p:cNvSpPr>
              <a:spLocks noChangeArrowheads="1"/>
            </p:cNvSpPr>
            <p:nvPr/>
          </p:nvSpPr>
          <p:spPr bwMode="auto">
            <a:xfrm>
              <a:off x="4943" y="1681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32" name="Rectangle 156"/>
            <p:cNvSpPr>
              <a:spLocks noChangeArrowheads="1"/>
            </p:cNvSpPr>
            <p:nvPr/>
          </p:nvSpPr>
          <p:spPr bwMode="auto">
            <a:xfrm>
              <a:off x="4500" y="2084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33" name="Rectangle 157"/>
            <p:cNvSpPr>
              <a:spLocks noChangeArrowheads="1"/>
            </p:cNvSpPr>
            <p:nvPr/>
          </p:nvSpPr>
          <p:spPr bwMode="auto">
            <a:xfrm>
              <a:off x="5134" y="2566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34" name="Rectangle 158"/>
            <p:cNvSpPr>
              <a:spLocks noChangeArrowheads="1"/>
            </p:cNvSpPr>
            <p:nvPr/>
          </p:nvSpPr>
          <p:spPr bwMode="auto">
            <a:xfrm>
              <a:off x="5336" y="2059"/>
              <a:ext cx="96" cy="9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3935" name="Oval 159"/>
            <p:cNvSpPr>
              <a:spLocks noChangeArrowheads="1"/>
            </p:cNvSpPr>
            <p:nvPr/>
          </p:nvSpPr>
          <p:spPr bwMode="auto">
            <a:xfrm>
              <a:off x="5032" y="3619"/>
              <a:ext cx="102" cy="10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03936" name="Group 160"/>
          <p:cNvGrpSpPr>
            <a:grpSpLocks/>
          </p:cNvGrpSpPr>
          <p:nvPr/>
        </p:nvGrpSpPr>
        <p:grpSpPr bwMode="auto">
          <a:xfrm>
            <a:off x="1498600" y="1916832"/>
            <a:ext cx="7158038" cy="4445000"/>
            <a:chOff x="596" y="1208"/>
            <a:chExt cx="4509" cy="2800"/>
          </a:xfrm>
        </p:grpSpPr>
        <p:sp>
          <p:nvSpPr>
            <p:cNvPr id="203937" name="Rectangle 161"/>
            <p:cNvSpPr>
              <a:spLocks noChangeArrowheads="1"/>
            </p:cNvSpPr>
            <p:nvPr/>
          </p:nvSpPr>
          <p:spPr bwMode="auto">
            <a:xfrm>
              <a:off x="596" y="1208"/>
              <a:ext cx="4509" cy="278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38" name="Rectangle 162"/>
            <p:cNvSpPr>
              <a:spLocks noChangeArrowheads="1"/>
            </p:cNvSpPr>
            <p:nvPr/>
          </p:nvSpPr>
          <p:spPr bwMode="auto">
            <a:xfrm>
              <a:off x="741" y="3862"/>
              <a:ext cx="145" cy="13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39" name="Rectangle 163"/>
            <p:cNvSpPr>
              <a:spLocks noChangeArrowheads="1"/>
            </p:cNvSpPr>
            <p:nvPr/>
          </p:nvSpPr>
          <p:spPr bwMode="auto">
            <a:xfrm>
              <a:off x="2924" y="3854"/>
              <a:ext cx="145" cy="144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0" name="Rectangle 164"/>
            <p:cNvSpPr>
              <a:spLocks noChangeArrowheads="1"/>
            </p:cNvSpPr>
            <p:nvPr/>
          </p:nvSpPr>
          <p:spPr bwMode="auto">
            <a:xfrm>
              <a:off x="1469" y="3841"/>
              <a:ext cx="145" cy="15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1" name="Freeform 165"/>
            <p:cNvSpPr>
              <a:spLocks/>
            </p:cNvSpPr>
            <p:nvPr/>
          </p:nvSpPr>
          <p:spPr bwMode="auto">
            <a:xfrm>
              <a:off x="814" y="3841"/>
              <a:ext cx="218" cy="157"/>
            </a:xfrm>
            <a:custGeom>
              <a:avLst/>
              <a:gdLst>
                <a:gd name="T0" fmla="*/ 0 w 170"/>
                <a:gd name="T1" fmla="*/ 16 h 122"/>
                <a:gd name="T2" fmla="*/ 0 w 170"/>
                <a:gd name="T3" fmla="*/ 0 h 122"/>
                <a:gd name="T4" fmla="*/ 170 w 170"/>
                <a:gd name="T5" fmla="*/ 0 h 122"/>
                <a:gd name="T6" fmla="*/ 170 w 170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2">
                  <a:moveTo>
                    <a:pt x="0" y="16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12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2" name="Freeform 166"/>
            <p:cNvSpPr>
              <a:spLocks/>
            </p:cNvSpPr>
            <p:nvPr/>
          </p:nvSpPr>
          <p:spPr bwMode="auto">
            <a:xfrm>
              <a:off x="1540" y="3841"/>
              <a:ext cx="220" cy="157"/>
            </a:xfrm>
            <a:custGeom>
              <a:avLst/>
              <a:gdLst>
                <a:gd name="T0" fmla="*/ 0 w 171"/>
                <a:gd name="T1" fmla="*/ 0 h 122"/>
                <a:gd name="T2" fmla="*/ 171 w 171"/>
                <a:gd name="T3" fmla="*/ 0 h 122"/>
                <a:gd name="T4" fmla="*/ 171 w 171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22">
                  <a:moveTo>
                    <a:pt x="0" y="0"/>
                  </a:moveTo>
                  <a:lnTo>
                    <a:pt x="171" y="0"/>
                  </a:lnTo>
                  <a:lnTo>
                    <a:pt x="171" y="12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3" name="Freeform 167"/>
            <p:cNvSpPr>
              <a:spLocks/>
            </p:cNvSpPr>
            <p:nvPr/>
          </p:nvSpPr>
          <p:spPr bwMode="auto">
            <a:xfrm>
              <a:off x="923" y="3841"/>
              <a:ext cx="254" cy="157"/>
            </a:xfrm>
            <a:custGeom>
              <a:avLst/>
              <a:gdLst>
                <a:gd name="T0" fmla="*/ 0 w 198"/>
                <a:gd name="T1" fmla="*/ 0 h 122"/>
                <a:gd name="T2" fmla="*/ 198 w 198"/>
                <a:gd name="T3" fmla="*/ 0 h 122"/>
                <a:gd name="T4" fmla="*/ 198 w 198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22">
                  <a:moveTo>
                    <a:pt x="0" y="0"/>
                  </a:moveTo>
                  <a:lnTo>
                    <a:pt x="198" y="0"/>
                  </a:lnTo>
                  <a:lnTo>
                    <a:pt x="198" y="12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4" name="Rectangle 168"/>
            <p:cNvSpPr>
              <a:spLocks noChangeArrowheads="1"/>
            </p:cNvSpPr>
            <p:nvPr/>
          </p:nvSpPr>
          <p:spPr bwMode="auto">
            <a:xfrm>
              <a:off x="3360" y="3841"/>
              <a:ext cx="145" cy="15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5" name="Rectangle 169"/>
            <p:cNvSpPr>
              <a:spLocks noChangeArrowheads="1"/>
            </p:cNvSpPr>
            <p:nvPr/>
          </p:nvSpPr>
          <p:spPr bwMode="auto">
            <a:xfrm>
              <a:off x="2196" y="3827"/>
              <a:ext cx="145" cy="17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6" name="Rectangle 170"/>
            <p:cNvSpPr>
              <a:spLocks noChangeArrowheads="1"/>
            </p:cNvSpPr>
            <p:nvPr/>
          </p:nvSpPr>
          <p:spPr bwMode="auto">
            <a:xfrm>
              <a:off x="3796" y="3821"/>
              <a:ext cx="145" cy="17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7" name="Freeform 171"/>
            <p:cNvSpPr>
              <a:spLocks/>
            </p:cNvSpPr>
            <p:nvPr/>
          </p:nvSpPr>
          <p:spPr bwMode="auto">
            <a:xfrm>
              <a:off x="3868" y="3821"/>
              <a:ext cx="219" cy="177"/>
            </a:xfrm>
            <a:custGeom>
              <a:avLst/>
              <a:gdLst>
                <a:gd name="T0" fmla="*/ 0 w 171"/>
                <a:gd name="T1" fmla="*/ 0 h 138"/>
                <a:gd name="T2" fmla="*/ 171 w 171"/>
                <a:gd name="T3" fmla="*/ 0 h 138"/>
                <a:gd name="T4" fmla="*/ 171 w 171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38">
                  <a:moveTo>
                    <a:pt x="0" y="0"/>
                  </a:moveTo>
                  <a:lnTo>
                    <a:pt x="171" y="0"/>
                  </a:lnTo>
                  <a:lnTo>
                    <a:pt x="171" y="13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8" name="Freeform 172"/>
            <p:cNvSpPr>
              <a:spLocks/>
            </p:cNvSpPr>
            <p:nvPr/>
          </p:nvSpPr>
          <p:spPr bwMode="auto">
            <a:xfrm>
              <a:off x="3214" y="3813"/>
              <a:ext cx="218" cy="185"/>
            </a:xfrm>
            <a:custGeom>
              <a:avLst/>
              <a:gdLst>
                <a:gd name="T0" fmla="*/ 0 w 170"/>
                <a:gd name="T1" fmla="*/ 144 h 144"/>
                <a:gd name="T2" fmla="*/ 0 w 170"/>
                <a:gd name="T3" fmla="*/ 0 h 144"/>
                <a:gd name="T4" fmla="*/ 170 w 170"/>
                <a:gd name="T5" fmla="*/ 0 h 144"/>
                <a:gd name="T6" fmla="*/ 170 w 170"/>
                <a:gd name="T7" fmla="*/ 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44">
                  <a:moveTo>
                    <a:pt x="0" y="144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2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49" name="Freeform 173"/>
            <p:cNvSpPr>
              <a:spLocks/>
            </p:cNvSpPr>
            <p:nvPr/>
          </p:nvSpPr>
          <p:spPr bwMode="auto">
            <a:xfrm>
              <a:off x="1046" y="3813"/>
              <a:ext cx="276" cy="185"/>
            </a:xfrm>
            <a:custGeom>
              <a:avLst/>
              <a:gdLst>
                <a:gd name="T0" fmla="*/ 0 w 215"/>
                <a:gd name="T1" fmla="*/ 22 h 144"/>
                <a:gd name="T2" fmla="*/ 0 w 215"/>
                <a:gd name="T3" fmla="*/ 0 h 144"/>
                <a:gd name="T4" fmla="*/ 215 w 215"/>
                <a:gd name="T5" fmla="*/ 0 h 144"/>
                <a:gd name="T6" fmla="*/ 215 w 215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44">
                  <a:moveTo>
                    <a:pt x="0" y="22"/>
                  </a:moveTo>
                  <a:lnTo>
                    <a:pt x="0" y="0"/>
                  </a:lnTo>
                  <a:lnTo>
                    <a:pt x="215" y="0"/>
                  </a:lnTo>
                  <a:lnTo>
                    <a:pt x="215" y="14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0" name="Freeform 174"/>
            <p:cNvSpPr>
              <a:spLocks/>
            </p:cNvSpPr>
            <p:nvPr/>
          </p:nvSpPr>
          <p:spPr bwMode="auto">
            <a:xfrm>
              <a:off x="2995" y="3800"/>
              <a:ext cx="328" cy="54"/>
            </a:xfrm>
            <a:custGeom>
              <a:avLst/>
              <a:gdLst>
                <a:gd name="T0" fmla="*/ 0 w 255"/>
                <a:gd name="T1" fmla="*/ 42 h 42"/>
                <a:gd name="T2" fmla="*/ 0 w 255"/>
                <a:gd name="T3" fmla="*/ 0 h 42"/>
                <a:gd name="T4" fmla="*/ 255 w 255"/>
                <a:gd name="T5" fmla="*/ 0 h 42"/>
                <a:gd name="T6" fmla="*/ 255 w 255"/>
                <a:gd name="T7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42">
                  <a:moveTo>
                    <a:pt x="0" y="42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1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1" name="Freeform 175"/>
            <p:cNvSpPr>
              <a:spLocks/>
            </p:cNvSpPr>
            <p:nvPr/>
          </p:nvSpPr>
          <p:spPr bwMode="auto">
            <a:xfrm>
              <a:off x="1651" y="3792"/>
              <a:ext cx="254" cy="206"/>
            </a:xfrm>
            <a:custGeom>
              <a:avLst/>
              <a:gdLst>
                <a:gd name="T0" fmla="*/ 0 w 198"/>
                <a:gd name="T1" fmla="*/ 38 h 160"/>
                <a:gd name="T2" fmla="*/ 0 w 198"/>
                <a:gd name="T3" fmla="*/ 0 h 160"/>
                <a:gd name="T4" fmla="*/ 198 w 198"/>
                <a:gd name="T5" fmla="*/ 0 h 160"/>
                <a:gd name="T6" fmla="*/ 198 w 198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60">
                  <a:moveTo>
                    <a:pt x="0" y="38"/>
                  </a:moveTo>
                  <a:lnTo>
                    <a:pt x="0" y="0"/>
                  </a:lnTo>
                  <a:lnTo>
                    <a:pt x="198" y="0"/>
                  </a:lnTo>
                  <a:lnTo>
                    <a:pt x="198" y="16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2" name="Freeform 176"/>
            <p:cNvSpPr>
              <a:spLocks/>
            </p:cNvSpPr>
            <p:nvPr/>
          </p:nvSpPr>
          <p:spPr bwMode="auto">
            <a:xfrm>
              <a:off x="3978" y="3786"/>
              <a:ext cx="254" cy="212"/>
            </a:xfrm>
            <a:custGeom>
              <a:avLst/>
              <a:gdLst>
                <a:gd name="T0" fmla="*/ 0 w 198"/>
                <a:gd name="T1" fmla="*/ 27 h 165"/>
                <a:gd name="T2" fmla="*/ 0 w 198"/>
                <a:gd name="T3" fmla="*/ 0 h 165"/>
                <a:gd name="T4" fmla="*/ 198 w 198"/>
                <a:gd name="T5" fmla="*/ 0 h 165"/>
                <a:gd name="T6" fmla="*/ 198 w 198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65">
                  <a:moveTo>
                    <a:pt x="0" y="27"/>
                  </a:moveTo>
                  <a:lnTo>
                    <a:pt x="0" y="0"/>
                  </a:lnTo>
                  <a:lnTo>
                    <a:pt x="198" y="0"/>
                  </a:lnTo>
                  <a:lnTo>
                    <a:pt x="198" y="16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3" name="Freeform 177"/>
            <p:cNvSpPr>
              <a:spLocks/>
            </p:cNvSpPr>
            <p:nvPr/>
          </p:nvSpPr>
          <p:spPr bwMode="auto">
            <a:xfrm>
              <a:off x="3156" y="3786"/>
              <a:ext cx="494" cy="212"/>
            </a:xfrm>
            <a:custGeom>
              <a:avLst/>
              <a:gdLst>
                <a:gd name="T0" fmla="*/ 0 w 385"/>
                <a:gd name="T1" fmla="*/ 11 h 165"/>
                <a:gd name="T2" fmla="*/ 0 w 385"/>
                <a:gd name="T3" fmla="*/ 0 h 165"/>
                <a:gd name="T4" fmla="*/ 385 w 385"/>
                <a:gd name="T5" fmla="*/ 0 h 165"/>
                <a:gd name="T6" fmla="*/ 385 w 385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" h="165">
                  <a:moveTo>
                    <a:pt x="0" y="11"/>
                  </a:moveTo>
                  <a:lnTo>
                    <a:pt x="0" y="0"/>
                  </a:lnTo>
                  <a:lnTo>
                    <a:pt x="385" y="0"/>
                  </a:lnTo>
                  <a:lnTo>
                    <a:pt x="385" y="16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4" name="Rectangle 178"/>
            <p:cNvSpPr>
              <a:spLocks noChangeArrowheads="1"/>
            </p:cNvSpPr>
            <p:nvPr/>
          </p:nvSpPr>
          <p:spPr bwMode="auto">
            <a:xfrm>
              <a:off x="3404" y="3773"/>
              <a:ext cx="698" cy="1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5" name="Rectangle 179"/>
            <p:cNvSpPr>
              <a:spLocks noChangeArrowheads="1"/>
            </p:cNvSpPr>
            <p:nvPr/>
          </p:nvSpPr>
          <p:spPr bwMode="auto">
            <a:xfrm>
              <a:off x="4377" y="3773"/>
              <a:ext cx="147" cy="22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6" name="Freeform 180"/>
            <p:cNvSpPr>
              <a:spLocks/>
            </p:cNvSpPr>
            <p:nvPr/>
          </p:nvSpPr>
          <p:spPr bwMode="auto">
            <a:xfrm>
              <a:off x="1185" y="3773"/>
              <a:ext cx="589" cy="40"/>
            </a:xfrm>
            <a:custGeom>
              <a:avLst/>
              <a:gdLst>
                <a:gd name="T0" fmla="*/ 0 w 459"/>
                <a:gd name="T1" fmla="*/ 31 h 31"/>
                <a:gd name="T2" fmla="*/ 0 w 459"/>
                <a:gd name="T3" fmla="*/ 0 h 31"/>
                <a:gd name="T4" fmla="*/ 459 w 459"/>
                <a:gd name="T5" fmla="*/ 0 h 31"/>
                <a:gd name="T6" fmla="*/ 459 w 459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31">
                  <a:moveTo>
                    <a:pt x="0" y="31"/>
                  </a:moveTo>
                  <a:lnTo>
                    <a:pt x="0" y="0"/>
                  </a:lnTo>
                  <a:lnTo>
                    <a:pt x="459" y="0"/>
                  </a:lnTo>
                  <a:lnTo>
                    <a:pt x="459" y="1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7" name="Rectangle 181"/>
            <p:cNvSpPr>
              <a:spLocks noChangeArrowheads="1"/>
            </p:cNvSpPr>
            <p:nvPr/>
          </p:nvSpPr>
          <p:spPr bwMode="auto">
            <a:xfrm>
              <a:off x="3753" y="3753"/>
              <a:ext cx="698" cy="2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8" name="Freeform 182"/>
            <p:cNvSpPr>
              <a:spLocks/>
            </p:cNvSpPr>
            <p:nvPr/>
          </p:nvSpPr>
          <p:spPr bwMode="auto">
            <a:xfrm>
              <a:off x="2050" y="3704"/>
              <a:ext cx="218" cy="294"/>
            </a:xfrm>
            <a:custGeom>
              <a:avLst/>
              <a:gdLst>
                <a:gd name="T0" fmla="*/ 0 w 170"/>
                <a:gd name="T1" fmla="*/ 229 h 229"/>
                <a:gd name="T2" fmla="*/ 0 w 170"/>
                <a:gd name="T3" fmla="*/ 0 h 229"/>
                <a:gd name="T4" fmla="*/ 170 w 170"/>
                <a:gd name="T5" fmla="*/ 0 h 229"/>
                <a:gd name="T6" fmla="*/ 170 w 170"/>
                <a:gd name="T7" fmla="*/ 9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29">
                  <a:moveTo>
                    <a:pt x="0" y="229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9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59" name="Freeform 183"/>
            <p:cNvSpPr>
              <a:spLocks/>
            </p:cNvSpPr>
            <p:nvPr/>
          </p:nvSpPr>
          <p:spPr bwMode="auto">
            <a:xfrm>
              <a:off x="1475" y="3704"/>
              <a:ext cx="684" cy="69"/>
            </a:xfrm>
            <a:custGeom>
              <a:avLst/>
              <a:gdLst>
                <a:gd name="T0" fmla="*/ 0 w 533"/>
                <a:gd name="T1" fmla="*/ 54 h 54"/>
                <a:gd name="T2" fmla="*/ 0 w 533"/>
                <a:gd name="T3" fmla="*/ 0 h 54"/>
                <a:gd name="T4" fmla="*/ 533 w 533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3" h="54">
                  <a:moveTo>
                    <a:pt x="0" y="54"/>
                  </a:moveTo>
                  <a:lnTo>
                    <a:pt x="0" y="0"/>
                  </a:lnTo>
                  <a:lnTo>
                    <a:pt x="53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60" name="Freeform 184"/>
            <p:cNvSpPr>
              <a:spLocks/>
            </p:cNvSpPr>
            <p:nvPr/>
          </p:nvSpPr>
          <p:spPr bwMode="auto">
            <a:xfrm>
              <a:off x="1818" y="3656"/>
              <a:ext cx="668" cy="342"/>
            </a:xfrm>
            <a:custGeom>
              <a:avLst/>
              <a:gdLst>
                <a:gd name="T0" fmla="*/ 0 w 521"/>
                <a:gd name="T1" fmla="*/ 37 h 266"/>
                <a:gd name="T2" fmla="*/ 0 w 521"/>
                <a:gd name="T3" fmla="*/ 0 h 266"/>
                <a:gd name="T4" fmla="*/ 521 w 521"/>
                <a:gd name="T5" fmla="*/ 0 h 266"/>
                <a:gd name="T6" fmla="*/ 521 w 521"/>
                <a:gd name="T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266">
                  <a:moveTo>
                    <a:pt x="0" y="37"/>
                  </a:moveTo>
                  <a:lnTo>
                    <a:pt x="0" y="0"/>
                  </a:lnTo>
                  <a:lnTo>
                    <a:pt x="521" y="0"/>
                  </a:lnTo>
                  <a:lnTo>
                    <a:pt x="521" y="26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61" name="Freeform 185"/>
            <p:cNvSpPr>
              <a:spLocks/>
            </p:cNvSpPr>
            <p:nvPr/>
          </p:nvSpPr>
          <p:spPr bwMode="auto">
            <a:xfrm>
              <a:off x="4102" y="3582"/>
              <a:ext cx="567" cy="416"/>
            </a:xfrm>
            <a:custGeom>
              <a:avLst/>
              <a:gdLst>
                <a:gd name="T0" fmla="*/ 0 w 442"/>
                <a:gd name="T1" fmla="*/ 133 h 324"/>
                <a:gd name="T2" fmla="*/ 0 w 442"/>
                <a:gd name="T3" fmla="*/ 0 h 324"/>
                <a:gd name="T4" fmla="*/ 442 w 442"/>
                <a:gd name="T5" fmla="*/ 0 h 324"/>
                <a:gd name="T6" fmla="*/ 442 w 442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324">
                  <a:moveTo>
                    <a:pt x="0" y="133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32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62" name="Freeform 186"/>
            <p:cNvSpPr>
              <a:spLocks/>
            </p:cNvSpPr>
            <p:nvPr/>
          </p:nvSpPr>
          <p:spPr bwMode="auto">
            <a:xfrm>
              <a:off x="2152" y="3506"/>
              <a:ext cx="480" cy="492"/>
            </a:xfrm>
            <a:custGeom>
              <a:avLst/>
              <a:gdLst>
                <a:gd name="T0" fmla="*/ 0 w 374"/>
                <a:gd name="T1" fmla="*/ 117 h 383"/>
                <a:gd name="T2" fmla="*/ 0 w 374"/>
                <a:gd name="T3" fmla="*/ 0 h 383"/>
                <a:gd name="T4" fmla="*/ 374 w 374"/>
                <a:gd name="T5" fmla="*/ 0 h 383"/>
                <a:gd name="T6" fmla="*/ 374 w 374"/>
                <a:gd name="T7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383">
                  <a:moveTo>
                    <a:pt x="0" y="117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38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63" name="Freeform 187"/>
            <p:cNvSpPr>
              <a:spLocks/>
            </p:cNvSpPr>
            <p:nvPr/>
          </p:nvSpPr>
          <p:spPr bwMode="auto">
            <a:xfrm>
              <a:off x="2392" y="3377"/>
              <a:ext cx="385" cy="621"/>
            </a:xfrm>
            <a:custGeom>
              <a:avLst/>
              <a:gdLst>
                <a:gd name="T0" fmla="*/ 0 w 300"/>
                <a:gd name="T1" fmla="*/ 101 h 484"/>
                <a:gd name="T2" fmla="*/ 0 w 300"/>
                <a:gd name="T3" fmla="*/ 0 h 484"/>
                <a:gd name="T4" fmla="*/ 300 w 300"/>
                <a:gd name="T5" fmla="*/ 0 h 484"/>
                <a:gd name="T6" fmla="*/ 300 w 300"/>
                <a:gd name="T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484">
                  <a:moveTo>
                    <a:pt x="0" y="101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48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64" name="Freeform 188"/>
            <p:cNvSpPr>
              <a:spLocks/>
            </p:cNvSpPr>
            <p:nvPr/>
          </p:nvSpPr>
          <p:spPr bwMode="auto">
            <a:xfrm>
              <a:off x="4385" y="3315"/>
              <a:ext cx="429" cy="683"/>
            </a:xfrm>
            <a:custGeom>
              <a:avLst/>
              <a:gdLst>
                <a:gd name="T0" fmla="*/ 0 w 334"/>
                <a:gd name="T1" fmla="*/ 208 h 532"/>
                <a:gd name="T2" fmla="*/ 0 w 334"/>
                <a:gd name="T3" fmla="*/ 0 h 532"/>
                <a:gd name="T4" fmla="*/ 334 w 334"/>
                <a:gd name="T5" fmla="*/ 0 h 532"/>
                <a:gd name="T6" fmla="*/ 334 w 334"/>
                <a:gd name="T7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" h="532">
                  <a:moveTo>
                    <a:pt x="0" y="208"/>
                  </a:moveTo>
                  <a:lnTo>
                    <a:pt x="0" y="0"/>
                  </a:lnTo>
                  <a:lnTo>
                    <a:pt x="334" y="0"/>
                  </a:lnTo>
                  <a:lnTo>
                    <a:pt x="334" y="53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65" name="Freeform 189"/>
            <p:cNvSpPr>
              <a:spLocks/>
            </p:cNvSpPr>
            <p:nvPr/>
          </p:nvSpPr>
          <p:spPr bwMode="auto">
            <a:xfrm>
              <a:off x="2581" y="1809"/>
              <a:ext cx="2015" cy="1568"/>
            </a:xfrm>
            <a:custGeom>
              <a:avLst/>
              <a:gdLst>
                <a:gd name="T0" fmla="*/ 1570 w 1570"/>
                <a:gd name="T1" fmla="*/ 1174 h 1222"/>
                <a:gd name="T2" fmla="*/ 1570 w 1570"/>
                <a:gd name="T3" fmla="*/ 0 h 1222"/>
                <a:gd name="T4" fmla="*/ 0 w 1570"/>
                <a:gd name="T5" fmla="*/ 0 h 1222"/>
                <a:gd name="T6" fmla="*/ 0 w 1570"/>
                <a:gd name="T7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0" h="1222">
                  <a:moveTo>
                    <a:pt x="1570" y="1174"/>
                  </a:moveTo>
                  <a:lnTo>
                    <a:pt x="1570" y="0"/>
                  </a:lnTo>
                  <a:lnTo>
                    <a:pt x="0" y="0"/>
                  </a:lnTo>
                  <a:lnTo>
                    <a:pt x="0" y="122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66" name="Freeform 190"/>
            <p:cNvSpPr>
              <a:spLocks/>
            </p:cNvSpPr>
            <p:nvPr/>
          </p:nvSpPr>
          <p:spPr bwMode="auto">
            <a:xfrm>
              <a:off x="3592" y="1338"/>
              <a:ext cx="1368" cy="2660"/>
            </a:xfrm>
            <a:custGeom>
              <a:avLst/>
              <a:gdLst>
                <a:gd name="T0" fmla="*/ 0 w 1066"/>
                <a:gd name="T1" fmla="*/ 367 h 2073"/>
                <a:gd name="T2" fmla="*/ 0 w 1066"/>
                <a:gd name="T3" fmla="*/ 0 h 2073"/>
                <a:gd name="T4" fmla="*/ 1066 w 1066"/>
                <a:gd name="T5" fmla="*/ 0 h 2073"/>
                <a:gd name="T6" fmla="*/ 1066 w 1066"/>
                <a:gd name="T7" fmla="*/ 2073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2073">
                  <a:moveTo>
                    <a:pt x="0" y="367"/>
                  </a:moveTo>
                  <a:lnTo>
                    <a:pt x="0" y="0"/>
                  </a:lnTo>
                  <a:lnTo>
                    <a:pt x="1066" y="0"/>
                  </a:lnTo>
                  <a:lnTo>
                    <a:pt x="1066" y="207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3967" name="Line 191"/>
            <p:cNvSpPr>
              <a:spLocks noChangeShapeType="1"/>
            </p:cNvSpPr>
            <p:nvPr/>
          </p:nvSpPr>
          <p:spPr bwMode="auto">
            <a:xfrm>
              <a:off x="717" y="4008"/>
              <a:ext cx="4288" cy="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3968" name="Text Box 192"/>
          <p:cNvSpPr txBox="1">
            <a:spLocks noChangeArrowheads="1"/>
          </p:cNvSpPr>
          <p:nvPr/>
        </p:nvSpPr>
        <p:spPr bwMode="auto">
          <a:xfrm>
            <a:off x="1525558" y="5359972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 smtClean="0">
                <a:ea typeface="新細明體" panose="02020500000000000000" pitchFamily="18" charset="-120"/>
              </a:rPr>
              <a:t>極端</a:t>
            </a:r>
            <a:r>
              <a:rPr lang="zh-TW" altLang="en-US" dirty="0">
                <a:ea typeface="新細明體" panose="02020500000000000000" pitchFamily="18" charset="-120"/>
              </a:rPr>
              <a:t>值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03970" name="Text Box 194"/>
          <p:cNvSpPr txBox="1">
            <a:spLocks noChangeArrowheads="1"/>
          </p:cNvSpPr>
          <p:nvPr/>
        </p:nvSpPr>
        <p:spPr bwMode="auto">
          <a:xfrm>
            <a:off x="2586236" y="1327150"/>
            <a:ext cx="6081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>
                <a:ea typeface="新細明體" panose="02020500000000000000" pitchFamily="18" charset="-120"/>
              </a:rPr>
              <a:t>The single isolated branch is suggestive of a data point that is very different to all others</a:t>
            </a:r>
          </a:p>
        </p:txBody>
      </p:sp>
      <p:sp>
        <p:nvSpPr>
          <p:cNvPr id="203971" name="Line 195"/>
          <p:cNvSpPr>
            <a:spLocks noChangeShapeType="1"/>
          </p:cNvSpPr>
          <p:nvPr/>
        </p:nvSpPr>
        <p:spPr bwMode="auto">
          <a:xfrm>
            <a:off x="6096000" y="1790699"/>
            <a:ext cx="2098676" cy="6715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3972" name="Line 196"/>
          <p:cNvSpPr>
            <a:spLocks noChangeShapeType="1"/>
          </p:cNvSpPr>
          <p:nvPr/>
        </p:nvSpPr>
        <p:spPr bwMode="auto">
          <a:xfrm flipV="1">
            <a:off x="2412132" y="5114925"/>
            <a:ext cx="6477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7" name="標題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</a:rPr>
              <a:t>可</a:t>
            </a:r>
            <a:r>
              <a:rPr lang="zh-TW" altLang="en-US" b="1" dirty="0">
                <a:solidFill>
                  <a:srgbClr val="C00000"/>
                </a:solidFill>
              </a:rPr>
              <a:t>用樹狀</a:t>
            </a:r>
            <a:r>
              <a:rPr lang="zh-TW" altLang="en-US" b="1" dirty="0" smtClean="0">
                <a:solidFill>
                  <a:srgbClr val="C00000"/>
                </a:solidFill>
              </a:rPr>
              <a:t>圖來偵測極端值</a:t>
            </a:r>
            <a:endParaRPr lang="zh-TW" altLang="en-US" b="1" dirty="0">
              <a:solidFill>
                <a:srgbClr val="C00000"/>
              </a:solidFill>
            </a:endParaRPr>
          </a:p>
          <a:p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Hierarchical Clustering </a:t>
            </a:r>
            <a:r>
              <a:rPr lang="en-US" altLang="zh-TW" b="1" dirty="0" smtClean="0">
                <a:solidFill>
                  <a:srgbClr val="C00000"/>
                </a:solidFill>
              </a:rPr>
              <a:t>Methods</a:t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r>
              <a:rPr lang="zh-TW" altLang="en-US" b="1" dirty="0" smtClean="0">
                <a:solidFill>
                  <a:srgbClr val="C00000"/>
                </a:solidFill>
              </a:rPr>
              <a:t>階層</a:t>
            </a:r>
            <a:r>
              <a:rPr lang="zh-TW" altLang="en-US" b="1" dirty="0">
                <a:solidFill>
                  <a:srgbClr val="C00000"/>
                </a:solidFill>
              </a:rPr>
              <a:t>式集群法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Agglomerative</a:t>
            </a:r>
            <a:r>
              <a:rPr lang="en-US" altLang="zh-TW" sz="2800" b="1" dirty="0" smtClean="0"/>
              <a:t> </a:t>
            </a:r>
            <a:r>
              <a:rPr lang="en-US" altLang="zh-TW" sz="2800" b="1" dirty="0"/>
              <a:t>Hierarchical </a:t>
            </a:r>
            <a:r>
              <a:rPr lang="en-US" altLang="zh-TW" sz="2800" b="1" dirty="0" smtClean="0"/>
              <a:t>Methods</a:t>
            </a:r>
          </a:p>
          <a:p>
            <a:pPr marL="0" indent="0">
              <a:buNone/>
            </a:pPr>
            <a:r>
              <a:rPr lang="zh-TW" altLang="en-US" sz="2800" b="1" dirty="0"/>
              <a:t> </a:t>
            </a:r>
            <a:r>
              <a:rPr lang="en-US" altLang="zh-TW" sz="2800" b="1" dirty="0" smtClean="0"/>
              <a:t>(</a:t>
            </a:r>
            <a:r>
              <a:rPr lang="zh-TW" altLang="en-US" sz="2800" b="1" dirty="0">
                <a:solidFill>
                  <a:srgbClr val="C00000"/>
                </a:solidFill>
              </a:rPr>
              <a:t>凝聚</a:t>
            </a:r>
            <a:r>
              <a:rPr lang="zh-TW" altLang="en-US" sz="2800" b="1" dirty="0"/>
              <a:t>階層式集群法</a:t>
            </a:r>
            <a:r>
              <a:rPr lang="en-US" altLang="zh-TW" sz="2800" b="1" dirty="0"/>
              <a:t>)</a:t>
            </a:r>
          </a:p>
          <a:p>
            <a:r>
              <a:rPr lang="en-US" altLang="zh-TW" sz="2800" b="1" dirty="0" smtClean="0"/>
              <a:t>I.</a:t>
            </a:r>
            <a:r>
              <a:rPr lang="zh-TW" altLang="en-US" sz="2800" b="1" dirty="0" smtClean="0"/>
              <a:t>剛</a:t>
            </a:r>
            <a:r>
              <a:rPr lang="zh-TW" altLang="en-US" sz="2800" b="1" dirty="0"/>
              <a:t>開始</a:t>
            </a:r>
            <a:r>
              <a:rPr lang="en-US" altLang="zh-TW" sz="2800" b="1" dirty="0"/>
              <a:t>1</a:t>
            </a:r>
            <a:r>
              <a:rPr lang="zh-TW" altLang="en-US" sz="2800" b="1" dirty="0"/>
              <a:t>人</a:t>
            </a:r>
            <a:r>
              <a:rPr lang="en-US" altLang="zh-TW" sz="2800" b="1" dirty="0"/>
              <a:t>1</a:t>
            </a:r>
            <a:r>
              <a:rPr lang="zh-TW" altLang="en-US" sz="2800" b="1" dirty="0" smtClean="0"/>
              <a:t>組</a:t>
            </a:r>
            <a:endParaRPr lang="en-US" altLang="zh-TW" sz="2800" b="1" dirty="0"/>
          </a:p>
          <a:p>
            <a:r>
              <a:rPr lang="en-US" altLang="zh-TW" sz="2800" b="1" dirty="0" smtClean="0"/>
              <a:t>II.</a:t>
            </a:r>
            <a:r>
              <a:rPr lang="zh-TW" altLang="en-US" sz="2800" b="1" dirty="0" smtClean="0"/>
              <a:t>在</a:t>
            </a:r>
            <a:r>
              <a:rPr lang="zh-TW" altLang="en-US" sz="2800" b="1" dirty="0"/>
              <a:t>每一階段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最相似的兩個合併成一個集</a:t>
            </a:r>
            <a:r>
              <a:rPr lang="zh-TW" altLang="en-US" sz="2800" b="1" dirty="0" smtClean="0"/>
              <a:t>群</a:t>
            </a:r>
            <a:endParaRPr lang="en-US" altLang="zh-TW" sz="2800" b="1" dirty="0"/>
          </a:p>
          <a:p>
            <a:r>
              <a:rPr lang="en-US" altLang="zh-TW" sz="2800" b="1" dirty="0" smtClean="0"/>
              <a:t>III.</a:t>
            </a:r>
            <a:r>
              <a:rPr lang="zh-TW" altLang="en-US" sz="2800" b="1" dirty="0" smtClean="0"/>
              <a:t>在</a:t>
            </a:r>
            <a:r>
              <a:rPr lang="zh-TW" altLang="en-US" sz="2800" b="1" dirty="0"/>
              <a:t>每一階段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每個集群是前一階段集群的</a:t>
            </a:r>
            <a:r>
              <a:rPr lang="zh-TW" altLang="en-US" sz="2800" b="1" dirty="0" smtClean="0"/>
              <a:t>合併</a:t>
            </a:r>
            <a:endParaRPr lang="en-US" altLang="zh-TW" sz="2800" b="1" dirty="0"/>
          </a:p>
          <a:p>
            <a:r>
              <a:rPr lang="en-US" altLang="zh-TW" sz="2800" b="1" dirty="0" smtClean="0"/>
              <a:t>IV.</a:t>
            </a:r>
            <a:r>
              <a:rPr lang="zh-TW" altLang="en-US" sz="2800" b="1" dirty="0" smtClean="0"/>
              <a:t>用</a:t>
            </a:r>
            <a:r>
              <a:rPr lang="zh-TW" altLang="en-US" sz="2800" b="1" dirty="0">
                <a:solidFill>
                  <a:srgbClr val="C00000"/>
                </a:solidFill>
              </a:rPr>
              <a:t>樹狀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圖</a:t>
            </a:r>
            <a:r>
              <a:rPr lang="en-US" altLang="zh-TW" sz="2800" b="1" dirty="0"/>
              <a:t>(</a:t>
            </a:r>
            <a:r>
              <a:rPr lang="en-US" altLang="zh-TW" sz="2800" b="1" dirty="0" err="1"/>
              <a:t>dendrogram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展示結果</a:t>
            </a:r>
            <a:endParaRPr lang="en-US" altLang="zh-TW" sz="2800" b="1" dirty="0"/>
          </a:p>
          <a:p>
            <a:r>
              <a:rPr lang="en-US" altLang="zh-TW" sz="2800" b="1" dirty="0" smtClean="0"/>
              <a:t>V.</a:t>
            </a:r>
            <a:r>
              <a:rPr lang="zh-TW" altLang="en-US" sz="2800" b="1" dirty="0" smtClean="0"/>
              <a:t>最終</a:t>
            </a:r>
            <a:r>
              <a:rPr lang="en-US" altLang="zh-TW" sz="2800" b="1" dirty="0"/>
              <a:t>cluster</a:t>
            </a:r>
            <a:r>
              <a:rPr lang="zh-TW" altLang="en-US" sz="2800" b="1" dirty="0"/>
              <a:t>的</a:t>
            </a:r>
            <a:r>
              <a:rPr lang="zh-TW" altLang="en-US" sz="2800" b="1" dirty="0">
                <a:solidFill>
                  <a:srgbClr val="C00000"/>
                </a:solidFill>
              </a:rPr>
              <a:t>個數</a:t>
            </a:r>
            <a:r>
              <a:rPr lang="zh-TW" altLang="en-US" sz="2800" b="1" dirty="0"/>
              <a:t>的</a:t>
            </a:r>
            <a:r>
              <a:rPr lang="zh-TW" altLang="en-US" sz="2800" b="1" dirty="0">
                <a:solidFill>
                  <a:srgbClr val="C00000"/>
                </a:solidFill>
              </a:rPr>
              <a:t>選擇</a:t>
            </a:r>
            <a:r>
              <a:rPr lang="zh-TW" altLang="en-US" sz="2800" b="1" dirty="0"/>
              <a:t>是</a:t>
            </a:r>
            <a:r>
              <a:rPr lang="zh-TW" altLang="en-US" sz="2800" b="1" dirty="0">
                <a:solidFill>
                  <a:srgbClr val="C00000"/>
                </a:solidFill>
              </a:rPr>
              <a:t>主觀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的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兩群集</a:t>
            </a:r>
            <a:r>
              <a:rPr lang="zh-TW" altLang="en-US" b="1" dirty="0">
                <a:solidFill>
                  <a:srgbClr val="C00000"/>
                </a:solidFill>
              </a:rPr>
              <a:t>間的相似程度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計算認兩集群間的距離，有許多不同的方法，假設兩集群維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800" b="1" i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 </a:t>
                </a:r>
                <a:r>
                  <a:rPr lang="en-US" altLang="zh-TW" sz="2800" b="1" baseline="-25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AB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表示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兩集群間的距離，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𝒅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表示兩資料點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𝒊</m:t>
                    </m:r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𝒋</m:t>
                    </m:r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的距離</a:t>
                </a:r>
                <a:r>
                  <a:rPr lang="zh-TW" altLang="en-US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，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下面是三種常用來衡量集群間差異的方法：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Single 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linkage: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𝒅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𝑨𝑩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</m:t>
                    </m:r>
                    <m:func>
                      <m:funcPr>
                        <m:ctrlP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m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𝑖𝑛</m:t>
                            </m:r>
                          </m:e>
                          <m:lim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lim>
                        </m:limLow>
                      </m:fName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𝒊𝒋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)</m:t>
                        </m:r>
                      </m:e>
                    </m:func>
                  </m:oMath>
                </a14:m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Complete 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linkage: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𝒅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𝑨𝑩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</m:t>
                    </m:r>
                    <m:func>
                      <m:funcPr>
                        <m:ctrlP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m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𝑎𝑥</m:t>
                            </m:r>
                          </m:e>
                          <m:lim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lim>
                        </m:limLow>
                      </m:fName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𝒊𝒋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)</m:t>
                        </m:r>
                      </m:e>
                    </m:func>
                  </m:oMath>
                </a14:m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Average 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linkage: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𝒅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𝑨𝑩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𝑨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𝑩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b="1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𝒊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𝒋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𝒊𝒋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50" r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7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950485"/>
            <a:ext cx="2736130" cy="256222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16016" y="3866397"/>
            <a:ext cx="42351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B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單一連結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最近鄰居法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單一連結</a:t>
            </a:r>
            <a:r>
              <a:rPr lang="zh-TW" altLang="en-US" sz="2800" b="1" dirty="0" smtClean="0"/>
              <a:t>法又</a:t>
            </a:r>
            <a:r>
              <a:rPr lang="zh-TW" altLang="en-US" sz="2800" b="1" dirty="0"/>
              <a:t>稱為</a:t>
            </a:r>
            <a:r>
              <a:rPr lang="zh-TW" altLang="en-US" sz="2800" b="1" dirty="0">
                <a:solidFill>
                  <a:srgbClr val="C00000"/>
                </a:solidFill>
              </a:rPr>
              <a:t>最近鄰居法</a:t>
            </a:r>
            <a:r>
              <a:rPr lang="en-US" altLang="zh-TW" sz="2800" b="1" dirty="0"/>
              <a:t>(nearest neighbor)</a:t>
            </a:r>
            <a:r>
              <a:rPr lang="zh-TW" altLang="en-US" sz="2800" b="1" dirty="0"/>
              <a:t>。最近法對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、</a:t>
            </a:r>
            <a:r>
              <a:rPr lang="en-US" altLang="zh-TW" sz="2800" b="1" dirty="0"/>
              <a:t>B</a:t>
            </a:r>
            <a:r>
              <a:rPr lang="zh-TW" altLang="en-US" sz="2800" b="1" dirty="0"/>
              <a:t>兩群距離的定義是以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群內每一點到</a:t>
            </a:r>
            <a:r>
              <a:rPr lang="en-US" altLang="zh-TW" sz="2800" b="1" dirty="0"/>
              <a:t>B</a:t>
            </a:r>
            <a:r>
              <a:rPr lang="zh-TW" altLang="en-US" sz="2800" b="1" dirty="0"/>
              <a:t>群內每一點的距離之最小值，作為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、</a:t>
            </a:r>
            <a:r>
              <a:rPr lang="en-US" altLang="zh-TW" sz="2800" b="1" dirty="0"/>
              <a:t>B</a:t>
            </a:r>
            <a:r>
              <a:rPr lang="zh-TW" altLang="en-US" sz="2800" b="1" dirty="0"/>
              <a:t>兩群的距離。而群集時是依據此值最小者做為選取下一步結合之對象，最近鄰居法的概念表示如下：</a:t>
            </a:r>
          </a:p>
          <a:p>
            <a:endParaRPr lang="zh-TW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3419872" y="5085184"/>
            <a:ext cx="42351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dirty="0"/>
              <a:t>A</a:t>
            </a:r>
            <a:endParaRPr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30" y="5733256"/>
            <a:ext cx="213687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單一連結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最近鄰居法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6940806" cy="403244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923928" y="4437112"/>
            <a:ext cx="424363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3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1" y="1628800"/>
            <a:ext cx="4310044" cy="30243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單一連結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最近鄰居法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659467" y="2836333"/>
            <a:ext cx="392253" cy="426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44824"/>
            <a:ext cx="446567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4647108" cy="22884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66071"/>
            <a:ext cx="4664198" cy="20162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單一連結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最近鄰居法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907704" y="3462151"/>
            <a:ext cx="352355" cy="41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單一連結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最近鄰居法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4" y="1775230"/>
            <a:ext cx="5502425" cy="38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單一連結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最近鄰居法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64011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集</a:t>
            </a:r>
            <a:r>
              <a:rPr lang="zh-TW" altLang="en-US" b="1" dirty="0">
                <a:solidFill>
                  <a:srgbClr val="C00000"/>
                </a:solidFill>
              </a:rPr>
              <a:t>群分析</a:t>
            </a:r>
            <a:r>
              <a:rPr lang="en-US" altLang="zh-TW" b="1" dirty="0">
                <a:solidFill>
                  <a:srgbClr val="C00000"/>
                </a:solidFill>
              </a:rPr>
              <a:t>(cluster analysis)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ym typeface="Wingdings" panose="05000000000000000000" pitchFamily="2" charset="2"/>
              </a:rPr>
              <a:t>根據資料的</a:t>
            </a: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相似性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(</a:t>
            </a:r>
            <a:r>
              <a:rPr lang="en-US" altLang="zh-TW" sz="2800" b="1" dirty="0">
                <a:sym typeface="Wingdings" panose="05000000000000000000" pitchFamily="2" charset="2"/>
              </a:rPr>
              <a:t>s</a:t>
            </a:r>
            <a:r>
              <a:rPr lang="en-US" altLang="zh-TW" sz="2800" b="1" dirty="0" smtClean="0"/>
              <a:t>imilarity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)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或</a:t>
            </a:r>
            <a:r>
              <a:rPr lang="zh-TW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不相似</a:t>
            </a: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性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(diss</a:t>
            </a:r>
            <a:r>
              <a:rPr lang="en-US" altLang="zh-TW" sz="2800" b="1" dirty="0" smtClean="0"/>
              <a:t>imilarity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)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將資料分群歸屬到數個集群</a:t>
            </a:r>
            <a:endParaRPr lang="en-US" altLang="zh-TW" sz="2800" b="1" dirty="0" smtClean="0">
              <a:sym typeface="Wingdings" panose="05000000000000000000" pitchFamily="2" charset="2"/>
            </a:endParaRPr>
          </a:p>
          <a:p>
            <a:r>
              <a:rPr lang="zh-TW" altLang="en-US" sz="2800" b="1" dirty="0" smtClean="0">
                <a:sym typeface="Wingdings" panose="05000000000000000000" pitchFamily="2" charset="2"/>
              </a:rPr>
              <a:t>使同一群內的資料或個體相似程度大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各群間的相似程度小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81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完全連結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最遠鄰居法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完全</a:t>
            </a:r>
            <a:r>
              <a:rPr lang="zh-TW" altLang="en-US" sz="2800" b="1" dirty="0" smtClean="0"/>
              <a:t>連結法又</a:t>
            </a:r>
            <a:r>
              <a:rPr lang="zh-TW" altLang="en-US" sz="2800" b="1" dirty="0"/>
              <a:t>稱為</a:t>
            </a:r>
            <a:r>
              <a:rPr lang="zh-TW" altLang="en-US" sz="2800" b="1" dirty="0">
                <a:solidFill>
                  <a:srgbClr val="C00000"/>
                </a:solidFill>
              </a:rPr>
              <a:t>最遠鄰居法</a:t>
            </a:r>
            <a:r>
              <a:rPr lang="en-US" altLang="zh-TW" sz="2800" b="1" dirty="0"/>
              <a:t>(farthest neighbor)</a:t>
            </a:r>
            <a:r>
              <a:rPr lang="zh-TW" altLang="en-US" sz="2800" b="1" dirty="0"/>
              <a:t>。最遠距離法的計算是以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群內每一點到</a:t>
            </a:r>
            <a:r>
              <a:rPr lang="en-US" altLang="zh-TW" sz="2800" b="1" dirty="0"/>
              <a:t>B</a:t>
            </a:r>
            <a:r>
              <a:rPr lang="zh-TW" altLang="en-US" sz="2800" b="1" dirty="0"/>
              <a:t>群內每一點的距離中之最大值，作為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、</a:t>
            </a:r>
            <a:r>
              <a:rPr lang="en-US" altLang="zh-TW" sz="2800" b="1" dirty="0"/>
              <a:t>B</a:t>
            </a:r>
            <a:r>
              <a:rPr lang="zh-TW" altLang="en-US" sz="2800" b="1" dirty="0"/>
              <a:t>兩群的距離。而群集時依然是以此值最小者做為選取下一步結合之對象，而最遠法的概念可表示如下： </a:t>
            </a:r>
          </a:p>
          <a:p>
            <a:endParaRPr lang="zh-TW" altLang="en-US" sz="2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221088"/>
            <a:ext cx="2276475" cy="2133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20494" y="4005064"/>
            <a:ext cx="42351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B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3068366" y="5085184"/>
            <a:ext cx="42351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dirty="0"/>
              <a:t>A</a:t>
            </a:r>
            <a:endParaRPr lang="zh-TW" altLang="en-US" sz="28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280" y="5733256"/>
            <a:ext cx="2561078" cy="3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完全連結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最遠鄰居法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6940806" cy="403244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923928" y="4437112"/>
            <a:ext cx="424363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1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0" y="1772816"/>
            <a:ext cx="3959191" cy="29523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完全連結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最遠鄰居法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3131840" y="4149080"/>
            <a:ext cx="424363" cy="398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00808"/>
            <a:ext cx="3888432" cy="31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3152510" cy="237626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93" y="4149080"/>
            <a:ext cx="3563695" cy="22421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完全連結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最遠鄰居法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99792" y="3501008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完全連結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最遠鄰居法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496909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完全連結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最遠鄰居法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037302" cy="424847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355976" y="3563434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{1}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344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6</a:t>
            </a:r>
            <a:r>
              <a:rPr lang="zh-TW" altLang="en-US" b="1" dirty="0" smtClean="0">
                <a:solidFill>
                  <a:srgbClr val="C00000"/>
                </a:solidFill>
              </a:rPr>
              <a:t>個資料點</a:t>
            </a:r>
            <a:r>
              <a:rPr lang="zh-TW" altLang="en-US" b="1" dirty="0">
                <a:solidFill>
                  <a:srgbClr val="C00000"/>
                </a:solidFill>
              </a:rPr>
              <a:t>之完全鏈</a:t>
            </a:r>
            <a:r>
              <a:rPr lang="zh-TW" altLang="en-US" b="1" dirty="0" smtClean="0">
                <a:solidFill>
                  <a:srgbClr val="C00000"/>
                </a:solidFill>
              </a:rPr>
              <a:t>結</a:t>
            </a:r>
            <a:r>
              <a:rPr lang="zh-TW" altLang="en-US" b="1" dirty="0">
                <a:solidFill>
                  <a:srgbClr val="C00000"/>
                </a:solidFill>
              </a:rPr>
              <a:t>集</a:t>
            </a:r>
            <a:r>
              <a:rPr lang="zh-TW" altLang="en-US" b="1" dirty="0" smtClean="0">
                <a:solidFill>
                  <a:srgbClr val="C00000"/>
                </a:solidFill>
              </a:rPr>
              <a:t>群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799306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63" y="4221088"/>
            <a:ext cx="2257425" cy="22002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平均連結法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平均連結</a:t>
            </a:r>
            <a:r>
              <a:rPr lang="zh-TW" altLang="en-US" sz="2800" b="1" dirty="0" smtClean="0"/>
              <a:t>法也稱</a:t>
            </a:r>
            <a:r>
              <a:rPr lang="zh-TW" altLang="en-US" sz="2800" b="1" dirty="0">
                <a:solidFill>
                  <a:srgbClr val="C00000"/>
                </a:solidFill>
              </a:rPr>
              <a:t>中心法</a:t>
            </a:r>
            <a:r>
              <a:rPr lang="zh-TW" altLang="en-US" sz="2800" b="1" dirty="0" smtClean="0"/>
              <a:t>，</a:t>
            </a:r>
            <a:r>
              <a:rPr lang="zh-TW" altLang="en-US" sz="2800" b="1" dirty="0"/>
              <a:t>是以計算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群的中心點到</a:t>
            </a:r>
            <a:r>
              <a:rPr lang="en-US" altLang="zh-TW" sz="2800" b="1" dirty="0"/>
              <a:t>B</a:t>
            </a:r>
            <a:r>
              <a:rPr lang="zh-TW" altLang="en-US" sz="2800" b="1" dirty="0"/>
              <a:t>群中心點的距離，作為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、</a:t>
            </a:r>
            <a:r>
              <a:rPr lang="en-US" altLang="zh-TW" sz="2800" b="1" dirty="0"/>
              <a:t>B</a:t>
            </a:r>
            <a:r>
              <a:rPr lang="zh-TW" altLang="en-US" sz="2800" b="1" dirty="0"/>
              <a:t>兩群的距離。集群時也是以此中心距離最小者為選取下一步結合的對象</a:t>
            </a:r>
            <a:r>
              <a:rPr lang="zh-TW" altLang="en-US" sz="2800" b="1" dirty="0" smtClean="0"/>
              <a:t>，</a:t>
            </a:r>
            <a:r>
              <a:rPr lang="zh-TW" altLang="en-US" sz="2800" b="1" dirty="0"/>
              <a:t>平均連結</a:t>
            </a:r>
            <a:r>
              <a:rPr lang="zh-TW" altLang="en-US" sz="2800" b="1" dirty="0" smtClean="0"/>
              <a:t>法</a:t>
            </a:r>
            <a:r>
              <a:rPr lang="zh-TW" altLang="en-US" sz="2800" b="1" dirty="0"/>
              <a:t>的概念可表示如下：</a:t>
            </a:r>
          </a:p>
          <a:p>
            <a:endParaRPr lang="zh-TW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4220494" y="4005064"/>
            <a:ext cx="42351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B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3068366" y="5085184"/>
            <a:ext cx="42351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dirty="0"/>
              <a:t>A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4668747" y="5587444"/>
                <a:ext cx="2559675" cy="79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𝒅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𝑨𝑩</m:t>
                          </m:r>
                        </m:sub>
                      </m:sSub>
                      <m:r>
                        <a:rPr lang="en-US" altLang="zh-TW" b="1" i="1"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=</m:t>
                      </m:r>
                      <m:f>
                        <m:f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fPr>
                        <m:num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1" i="1"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𝒊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1" i="1"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𝒋</m:t>
                              </m:r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747" y="5587444"/>
                <a:ext cx="2559675" cy="7998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1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平均連結</a:t>
            </a:r>
            <a:r>
              <a:rPr lang="zh-TW" altLang="en-US" b="1" dirty="0" smtClean="0">
                <a:solidFill>
                  <a:srgbClr val="C00000"/>
                </a:solidFill>
              </a:rPr>
              <a:t>法範例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6940806" cy="403244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923928" y="4437112"/>
            <a:ext cx="424363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8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9328"/>
            <a:ext cx="4873478" cy="33158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平均連結</a:t>
            </a:r>
            <a:r>
              <a:rPr lang="zh-TW" altLang="en-US" b="1" dirty="0" smtClean="0">
                <a:solidFill>
                  <a:srgbClr val="C00000"/>
                </a:solidFill>
              </a:rPr>
              <a:t>法範例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843808" y="3859034"/>
            <a:ext cx="496371" cy="43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846" y="1630536"/>
            <a:ext cx="4268846" cy="25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3530600"/>
            <a:ext cx="9144000" cy="3327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193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158726" name="Group 6"/>
          <p:cNvGrpSpPr>
            <a:grpSpLocks/>
          </p:cNvGrpSpPr>
          <p:nvPr/>
        </p:nvGrpSpPr>
        <p:grpSpPr bwMode="auto">
          <a:xfrm>
            <a:off x="57150" y="1019175"/>
            <a:ext cx="9144000" cy="2243138"/>
            <a:chOff x="36" y="642"/>
            <a:chExt cx="5760" cy="1413"/>
          </a:xfrm>
        </p:grpSpPr>
        <p:pic>
          <p:nvPicPr>
            <p:cNvPr id="158727" name="Picture 7" descr="Edna Krabapp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89"/>
              <a:ext cx="513" cy="1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728" name="Picture 8" descr="Principal Seymour  Ski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828"/>
              <a:ext cx="514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36" y="1365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pic>
          <p:nvPicPr>
            <p:cNvPr id="158730" name="Picture 10" descr="Groundskeeper Will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920"/>
              <a:ext cx="569" cy="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73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865"/>
              <a:ext cx="635" cy="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3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" y="753"/>
              <a:ext cx="580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3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" y="806"/>
              <a:ext cx="592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34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1090"/>
              <a:ext cx="454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35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" y="1096"/>
              <a:ext cx="306" cy="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36" name="Picture 16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642"/>
              <a:ext cx="459" cy="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2400300" y="3776663"/>
            <a:ext cx="5410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158739" name="Group 19"/>
          <p:cNvGrpSpPr>
            <a:grpSpLocks/>
          </p:cNvGrpSpPr>
          <p:nvPr/>
        </p:nvGrpSpPr>
        <p:grpSpPr bwMode="auto">
          <a:xfrm>
            <a:off x="150813" y="3910013"/>
            <a:ext cx="8743950" cy="2481262"/>
            <a:chOff x="96" y="2583"/>
            <a:chExt cx="5508" cy="1563"/>
          </a:xfrm>
        </p:grpSpPr>
        <p:grpSp>
          <p:nvGrpSpPr>
            <p:cNvPr id="158740" name="Group 20"/>
            <p:cNvGrpSpPr>
              <a:grpSpLocks/>
            </p:cNvGrpSpPr>
            <p:nvPr/>
          </p:nvGrpSpPr>
          <p:grpSpPr bwMode="auto">
            <a:xfrm>
              <a:off x="120" y="2802"/>
              <a:ext cx="5484" cy="1344"/>
              <a:chOff x="120" y="2802"/>
              <a:chExt cx="5484" cy="1344"/>
            </a:xfrm>
          </p:grpSpPr>
          <p:grpSp>
            <p:nvGrpSpPr>
              <p:cNvPr id="158741" name="Group 21"/>
              <p:cNvGrpSpPr>
                <a:grpSpLocks/>
              </p:cNvGrpSpPr>
              <p:nvPr/>
            </p:nvGrpSpPr>
            <p:grpSpPr bwMode="auto">
              <a:xfrm>
                <a:off x="120" y="2802"/>
                <a:ext cx="2286" cy="1344"/>
                <a:chOff x="156" y="2634"/>
                <a:chExt cx="2286" cy="1344"/>
              </a:xfrm>
            </p:grpSpPr>
            <p:sp>
              <p:nvSpPr>
                <p:cNvPr id="15874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6" y="2634"/>
                  <a:ext cx="1080" cy="1344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8743" name="Rectangle 23"/>
                <p:cNvSpPr>
                  <a:spLocks noChangeArrowheads="1"/>
                </p:cNvSpPr>
                <p:nvPr/>
              </p:nvSpPr>
              <p:spPr bwMode="auto">
                <a:xfrm>
                  <a:off x="1362" y="2634"/>
                  <a:ext cx="1080" cy="1344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58744" name="Group 24"/>
              <p:cNvGrpSpPr>
                <a:grpSpLocks/>
              </p:cNvGrpSpPr>
              <p:nvPr/>
            </p:nvGrpSpPr>
            <p:grpSpPr bwMode="auto">
              <a:xfrm>
                <a:off x="3318" y="2802"/>
                <a:ext cx="2286" cy="1344"/>
                <a:chOff x="156" y="2634"/>
                <a:chExt cx="2286" cy="1344"/>
              </a:xfrm>
            </p:grpSpPr>
            <p:sp>
              <p:nvSpPr>
                <p:cNvPr id="158745" name="Rectangle 25"/>
                <p:cNvSpPr>
                  <a:spLocks noChangeArrowheads="1"/>
                </p:cNvSpPr>
                <p:nvPr/>
              </p:nvSpPr>
              <p:spPr bwMode="auto">
                <a:xfrm>
                  <a:off x="156" y="2634"/>
                  <a:ext cx="1080" cy="1344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8746" name="Rectangle 26"/>
                <p:cNvSpPr>
                  <a:spLocks noChangeArrowheads="1"/>
                </p:cNvSpPr>
                <p:nvPr/>
              </p:nvSpPr>
              <p:spPr bwMode="auto">
                <a:xfrm>
                  <a:off x="1362" y="2634"/>
                  <a:ext cx="1080" cy="1344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58747" name="Rectangle 27"/>
            <p:cNvSpPr>
              <a:spLocks noChangeArrowheads="1"/>
            </p:cNvSpPr>
            <p:nvPr/>
          </p:nvSpPr>
          <p:spPr bwMode="auto">
            <a:xfrm>
              <a:off x="96" y="2583"/>
              <a:ext cx="3408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pic>
          <p:nvPicPr>
            <p:cNvPr id="158748" name="Picture 28" descr="Edna Krabapp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3460"/>
              <a:ext cx="303" cy="65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58749" name="Picture 29" descr="Principal Seymour  Ski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41"/>
              <a:ext cx="304" cy="653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58750" name="Picture 30" descr="Groundskeeper Will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2859"/>
              <a:ext cx="336" cy="514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58751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3523"/>
              <a:ext cx="375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52" name="Picture 3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821"/>
              <a:ext cx="343" cy="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53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3033"/>
              <a:ext cx="375" cy="6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54" name="Picture 3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3608"/>
              <a:ext cx="269" cy="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55" name="Picture 3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3702"/>
              <a:ext cx="181" cy="4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56" name="Picture 36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2887"/>
              <a:ext cx="272" cy="83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58757" name="Picture 37" descr="Edna Krabapp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" y="2878"/>
              <a:ext cx="303" cy="65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58758" name="Picture 38" descr="Principal Seymour  Ski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" y="3477"/>
              <a:ext cx="304" cy="653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58759" name="Picture 39" descr="Groundskeeper Will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" y="3561"/>
              <a:ext cx="336" cy="514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58760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2821"/>
              <a:ext cx="375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61" name="Picture 4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2833"/>
              <a:ext cx="343" cy="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62" name="Picture 4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" y="3524"/>
              <a:ext cx="351" cy="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63" name="Picture 4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3002"/>
              <a:ext cx="269" cy="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64" name="Picture 4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" y="3642"/>
              <a:ext cx="181" cy="4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765" name="Picture 45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2845"/>
              <a:ext cx="272" cy="836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58766" name="Text Box 46"/>
          <p:cNvSpPr txBox="1">
            <a:spLocks noChangeArrowheads="1"/>
          </p:cNvSpPr>
          <p:nvPr/>
        </p:nvSpPr>
        <p:spPr bwMode="auto">
          <a:xfrm>
            <a:off x="1839913" y="6389688"/>
            <a:ext cx="227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1800">
                <a:ea typeface="新細明體" panose="02020500000000000000" pitchFamily="18" charset="-120"/>
              </a:rPr>
              <a:t>School Employees</a:t>
            </a:r>
            <a:r>
              <a:rPr lang="en-US" altLang="zh-TW" sz="160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158767" name="Text Box 47"/>
          <p:cNvSpPr txBox="1">
            <a:spLocks noChangeArrowheads="1"/>
          </p:cNvSpPr>
          <p:nvPr/>
        </p:nvSpPr>
        <p:spPr bwMode="auto">
          <a:xfrm>
            <a:off x="0" y="6364288"/>
            <a:ext cx="207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1600">
                <a:ea typeface="新細明體" panose="02020500000000000000" pitchFamily="18" charset="-120"/>
              </a:rPr>
              <a:t>Simpson's Family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158768" name="Text Box 48"/>
          <p:cNvSpPr txBox="1">
            <a:spLocks noChangeArrowheads="1"/>
          </p:cNvSpPr>
          <p:nvPr/>
        </p:nvSpPr>
        <p:spPr bwMode="auto">
          <a:xfrm>
            <a:off x="7107238" y="6364288"/>
            <a:ext cx="1839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000">
                <a:ea typeface="新細明體" panose="02020500000000000000" pitchFamily="18" charset="-120"/>
              </a:rPr>
              <a:t>Males</a:t>
            </a:r>
            <a:r>
              <a:rPr lang="en-US" altLang="zh-TW" sz="160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158769" name="Text Box 49"/>
          <p:cNvSpPr txBox="1">
            <a:spLocks noChangeArrowheads="1"/>
          </p:cNvSpPr>
          <p:nvPr/>
        </p:nvSpPr>
        <p:spPr bwMode="auto">
          <a:xfrm>
            <a:off x="5173663" y="6364288"/>
            <a:ext cx="1839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000">
                <a:ea typeface="新細明體" panose="02020500000000000000" pitchFamily="18" charset="-120"/>
              </a:rPr>
              <a:t>Females</a:t>
            </a:r>
            <a:r>
              <a:rPr lang="en-US" altLang="zh-TW" sz="160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158770" name="Text Box 50"/>
          <p:cNvSpPr txBox="1">
            <a:spLocks noChangeArrowheads="1"/>
          </p:cNvSpPr>
          <p:nvPr/>
        </p:nvSpPr>
        <p:spPr bwMode="auto">
          <a:xfrm>
            <a:off x="805921" y="3553768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TW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Clustering is </a:t>
            </a:r>
            <a:r>
              <a:rPr lang="en-US" altLang="zh-TW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subjective</a:t>
            </a:r>
            <a:r>
              <a:rPr lang="zh-TW" alt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分群是主觀的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158771" name="Text Box 51"/>
          <p:cNvSpPr txBox="1">
            <a:spLocks noChangeArrowheads="1"/>
          </p:cNvSpPr>
          <p:nvPr/>
        </p:nvSpPr>
        <p:spPr bwMode="auto">
          <a:xfrm>
            <a:off x="57150" y="180975"/>
            <a:ext cx="9087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TW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What is a natural grouping among these objects?</a:t>
            </a:r>
          </a:p>
        </p:txBody>
      </p:sp>
    </p:spTree>
    <p:extLst>
      <p:ext uri="{BB962C8B-B14F-4D97-AF65-F5344CB8AC3E}">
        <p14:creationId xmlns:p14="http://schemas.microsoft.com/office/powerpoint/2010/main" val="19909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66" grpId="0"/>
      <p:bldP spid="158767" grpId="0"/>
      <p:bldP spid="158768" grpId="0"/>
      <p:bldP spid="158769" grpId="0"/>
      <p:bldP spid="15877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09" y="1628800"/>
            <a:ext cx="3004769" cy="18232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54013"/>
            <a:ext cx="6654161" cy="30732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平均連結</a:t>
            </a:r>
            <a:r>
              <a:rPr lang="zh-TW" altLang="en-US" b="1" dirty="0" smtClean="0">
                <a:solidFill>
                  <a:srgbClr val="C00000"/>
                </a:solidFill>
              </a:rPr>
              <a:t>法範例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996473" y="2887532"/>
            <a:ext cx="360040" cy="41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4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6023042" cy="50405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平均連結</a:t>
            </a:r>
            <a:r>
              <a:rPr lang="zh-TW" altLang="en-US" b="1" dirty="0" smtClean="0">
                <a:solidFill>
                  <a:srgbClr val="C00000"/>
                </a:solidFill>
              </a:rPr>
              <a:t>法範例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平均連結</a:t>
            </a:r>
            <a:r>
              <a:rPr lang="zh-TW" altLang="en-US" b="1" dirty="0" smtClean="0">
                <a:solidFill>
                  <a:srgbClr val="C00000"/>
                </a:solidFill>
              </a:rPr>
              <a:t>法範例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5742081" cy="46805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10896" y="4458816"/>
            <a:ext cx="545080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987824" y="47251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43070" y="42117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83768" y="3789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043070" y="3429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8.17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2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6</a:t>
            </a:r>
            <a:r>
              <a:rPr lang="zh-TW" altLang="en-US" b="1" dirty="0">
                <a:solidFill>
                  <a:srgbClr val="C00000"/>
                </a:solidFill>
              </a:rPr>
              <a:t>個資料點</a:t>
            </a:r>
            <a:r>
              <a:rPr lang="zh-TW" altLang="en-US" b="1" dirty="0" smtClean="0">
                <a:solidFill>
                  <a:srgbClr val="C00000"/>
                </a:solidFill>
              </a:rPr>
              <a:t>的平均連結集群 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838835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80387" y="3244334"/>
            <a:ext cx="78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Marge</a:t>
            </a:r>
          </a:p>
        </p:txBody>
      </p:sp>
    </p:spTree>
    <p:extLst>
      <p:ext uri="{BB962C8B-B14F-4D97-AF65-F5344CB8AC3E}">
        <p14:creationId xmlns:p14="http://schemas.microsoft.com/office/powerpoint/2010/main" val="7074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華德</a:t>
            </a:r>
            <a:r>
              <a:rPr lang="zh-TW" altLang="en-US" sz="2800" b="1" dirty="0" smtClean="0"/>
              <a:t>法又</a:t>
            </a:r>
            <a:r>
              <a:rPr lang="zh-TW" altLang="en-US" sz="2800" b="1" dirty="0"/>
              <a:t>稱</a:t>
            </a:r>
            <a:r>
              <a:rPr lang="zh-TW" altLang="en-US" sz="2800" b="1" dirty="0">
                <a:solidFill>
                  <a:srgbClr val="C00000"/>
                </a:solidFill>
              </a:rPr>
              <a:t>最小變異數法</a:t>
            </a:r>
            <a:r>
              <a:rPr lang="en-US" altLang="zh-TW" sz="2800" b="1" dirty="0"/>
              <a:t>(minimum variance method)</a:t>
            </a:r>
            <a:r>
              <a:rPr lang="zh-TW" altLang="en-US" sz="2800" b="1" dirty="0"/>
              <a:t>。華德法的分群方式是先將每一個個體視為一個集群，然後將各集群依序合併，合併之順序完全視合併後集群之</a:t>
            </a:r>
            <a:r>
              <a:rPr lang="zh-TW" altLang="en-US" sz="2800" b="1" dirty="0">
                <a:solidFill>
                  <a:srgbClr val="C00000"/>
                </a:solidFill>
              </a:rPr>
              <a:t>組內總變異數之大小</a:t>
            </a:r>
            <a:r>
              <a:rPr lang="zh-TW" altLang="en-US" sz="2800" b="1" dirty="0"/>
              <a:t>而定。凡使群內總變異數產生最小增量的個體即予以優先合併，愈早合併之個體表示其間的相似性愈高。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7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40984"/>
              </p:ext>
            </p:extLst>
          </p:nvPr>
        </p:nvGraphicFramePr>
        <p:xfrm>
          <a:off x="755576" y="3717032"/>
          <a:ext cx="6305293" cy="275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3" imgW="2679700" imgH="1168400" progId="Equation.DSMT4">
                  <p:embed/>
                </p:oleObj>
              </mc:Choice>
              <mc:Fallback>
                <p:oleObj r:id="rId3" imgW="2679700" imgH="11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17032"/>
                        <a:ext cx="6305293" cy="2759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I</a:t>
            </a:r>
            <a:r>
              <a:rPr lang="en-US" altLang="zh-TW" sz="2800" b="1" dirty="0" smtClean="0"/>
              <a:t>. </a:t>
            </a:r>
            <a:r>
              <a:rPr lang="zh-TW" altLang="en-US" sz="2800" b="1" dirty="0" smtClean="0"/>
              <a:t>剛</a:t>
            </a:r>
            <a:r>
              <a:rPr lang="zh-TW" altLang="en-US" sz="2800" b="1" dirty="0"/>
              <a:t>開始一個人一</a:t>
            </a:r>
            <a:r>
              <a:rPr lang="zh-TW" altLang="en-US" sz="2800" b="1" dirty="0" smtClean="0"/>
              <a:t>組</a:t>
            </a:r>
            <a:endParaRPr lang="en-US" altLang="zh-TW" sz="2800" b="1" dirty="0"/>
          </a:p>
          <a:p>
            <a:r>
              <a:rPr lang="en-US" altLang="zh-TW" sz="2800" b="1" dirty="0"/>
              <a:t>II</a:t>
            </a:r>
            <a:r>
              <a:rPr lang="en-US" altLang="zh-TW" sz="2800" b="1" dirty="0" smtClean="0"/>
              <a:t>.</a:t>
            </a:r>
            <a:r>
              <a:rPr lang="zh-TW" altLang="en-US" sz="2800" b="1" dirty="0" smtClean="0"/>
              <a:t>在</a:t>
            </a:r>
            <a:r>
              <a:rPr lang="zh-TW" altLang="en-US" sz="2800" b="1" dirty="0"/>
              <a:t>每一階段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計算集群內到中心點的歐氏距離平方</a:t>
            </a:r>
            <a:r>
              <a:rPr lang="zh-TW" altLang="en-US" sz="2800" b="1" dirty="0" smtClean="0"/>
              <a:t>和</a:t>
            </a:r>
            <a:endParaRPr lang="en-US" altLang="zh-TW" sz="2800" b="1" dirty="0"/>
          </a:p>
          <a:p>
            <a:r>
              <a:rPr lang="en-US" altLang="zh-TW" sz="2800" b="1" dirty="0"/>
              <a:t>For the </a:t>
            </a:r>
            <a:r>
              <a:rPr lang="en-US" altLang="zh-TW" sz="2800" b="1" dirty="0" err="1"/>
              <a:t>ith</a:t>
            </a:r>
            <a:r>
              <a:rPr lang="en-US" altLang="zh-TW" sz="2800" b="1" dirty="0"/>
              <a:t> cluster 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139952" y="3094157"/>
            <a:ext cx="3171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</a:rPr>
              <a:t>第</a:t>
            </a:r>
            <a:r>
              <a:rPr lang="en-US" altLang="zh-TW" sz="3200" b="1" dirty="0" err="1" smtClean="0">
                <a:solidFill>
                  <a:srgbClr val="C00000"/>
                </a:solidFill>
              </a:rPr>
              <a:t>i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組組內變</a:t>
            </a:r>
            <a:r>
              <a:rPr lang="zh-TW" altLang="en-US" sz="3200" b="1" dirty="0">
                <a:solidFill>
                  <a:srgbClr val="C00000"/>
                </a:solidFill>
              </a:rPr>
              <a:t>異數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355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6115958" cy="2376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652120" y="242088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組內總變異</a:t>
            </a:r>
            <a:r>
              <a:rPr lang="zh-TW" altLang="en-US" sz="3600" b="1" dirty="0">
                <a:solidFill>
                  <a:srgbClr val="C00000"/>
                </a:solidFill>
              </a:rPr>
              <a:t>數</a:t>
            </a:r>
            <a:endParaRPr lang="zh-TW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755576" y="4535542"/>
            <a:ext cx="5267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III.</a:t>
            </a:r>
            <a:r>
              <a:rPr lang="zh-TW" altLang="en-US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合併</a:t>
            </a:r>
            <a:r>
              <a:rPr lang="en-US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ESS</a:t>
            </a:r>
            <a:r>
              <a:rPr lang="zh-TW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增加最少的兩個集群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32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24000"/>
            <a:ext cx="4126725" cy="50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182929" cy="41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8" y="1556792"/>
            <a:ext cx="4923804" cy="31256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28144"/>
            <a:ext cx="4034904" cy="14444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828144"/>
            <a:ext cx="4694089" cy="11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集</a:t>
            </a:r>
            <a:r>
              <a:rPr lang="zh-TW" altLang="en-US" b="1" dirty="0">
                <a:solidFill>
                  <a:srgbClr val="C00000"/>
                </a:solidFill>
              </a:rPr>
              <a:t>群分析</a:t>
            </a:r>
            <a:r>
              <a:rPr lang="en-US" altLang="zh-TW" b="1" dirty="0">
                <a:solidFill>
                  <a:srgbClr val="C00000"/>
                </a:solidFill>
              </a:rPr>
              <a:t>(cluster analysis)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ym typeface="Wingdings" panose="05000000000000000000" pitchFamily="2" charset="2"/>
              </a:rPr>
              <a:t>也稱為</a:t>
            </a:r>
            <a:r>
              <a:rPr lang="zh-TW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沒監督</a:t>
            </a:r>
            <a:r>
              <a:rPr lang="zh-TW" alt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學習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(unsupervised learning)</a:t>
            </a:r>
          </a:p>
          <a:p>
            <a:r>
              <a:rPr lang="zh-TW" altLang="en-US" sz="2800" b="1" dirty="0" smtClean="0">
                <a:sym typeface="Wingdings" panose="05000000000000000000" pitchFamily="2" charset="2"/>
              </a:rPr>
              <a:t>統計學家也稱為分類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(classification)</a:t>
            </a:r>
          </a:p>
          <a:p>
            <a:r>
              <a:rPr lang="zh-TW" altLang="en-US" sz="2800" b="1" dirty="0" smtClean="0">
                <a:sym typeface="Wingdings" panose="05000000000000000000" pitchFamily="2" charset="2"/>
              </a:rPr>
              <a:t>心</a:t>
            </a:r>
            <a:r>
              <a:rPr lang="zh-TW" altLang="en-US" sz="2800" b="1" dirty="0">
                <a:sym typeface="Wingdings" panose="05000000000000000000" pitchFamily="2" charset="2"/>
              </a:rPr>
              <a:t>理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學家</a:t>
            </a:r>
            <a:r>
              <a:rPr lang="zh-TW" altLang="en-US" sz="2800" b="1" dirty="0">
                <a:sym typeface="Wingdings" panose="05000000000000000000" pitchFamily="2" charset="2"/>
              </a:rPr>
              <a:t>也稱為</a:t>
            </a:r>
            <a:r>
              <a:rPr lang="zh-TW" altLang="en-US" sz="2800" b="1" dirty="0" smtClean="0">
                <a:sym typeface="Wingdings" panose="05000000000000000000" pitchFamily="2" charset="2"/>
              </a:rPr>
              <a:t>分類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(sorting)</a:t>
            </a:r>
          </a:p>
          <a:p>
            <a:r>
              <a:rPr lang="zh-TW" altLang="en-US" sz="2800" b="1" dirty="0" smtClean="0">
                <a:sym typeface="Wingdings" panose="05000000000000000000" pitchFamily="2" charset="2"/>
              </a:rPr>
              <a:t>在行銷的人稱為市場區隔</a:t>
            </a:r>
            <a:r>
              <a:rPr lang="en-US" altLang="zh-TW" sz="2800" b="1" dirty="0">
                <a:sym typeface="Wingdings" panose="05000000000000000000" pitchFamily="2" charset="2"/>
              </a:rPr>
              <a:t>(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segmentation)</a:t>
            </a:r>
            <a:endParaRPr lang="en-US" altLang="zh-TW" sz="2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43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8" y="1556792"/>
            <a:ext cx="4923804" cy="31256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8" y="4869160"/>
            <a:ext cx="801631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53605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9" y="1628800"/>
            <a:ext cx="8482362" cy="33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18" y="1524000"/>
            <a:ext cx="3396722" cy="13726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57200" y="164151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Step4: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14162"/>
            <a:ext cx="8075240" cy="16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47" y="1700808"/>
            <a:ext cx="6149376" cy="4031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Ward’s </a:t>
            </a:r>
            <a:r>
              <a:rPr lang="en-US" altLang="zh-TW" b="1" dirty="0">
                <a:solidFill>
                  <a:srgbClr val="C00000"/>
                </a:solidFill>
              </a:rPr>
              <a:t>method</a:t>
            </a:r>
            <a:r>
              <a:rPr lang="zh-TW" altLang="en-US" b="1" dirty="0">
                <a:solidFill>
                  <a:srgbClr val="C00000"/>
                </a:solidFill>
              </a:rPr>
              <a:t>華德法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387102" y="49411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6.5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59094" y="436510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6.5+14=20.4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31840" y="242088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20.4+53=73.4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53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27984" y="741040"/>
            <a:ext cx="4156075" cy="2565400"/>
            <a:chOff x="674" y="1081"/>
            <a:chExt cx="4632" cy="2859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674" y="1081"/>
              <a:ext cx="4632" cy="28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823" y="3800"/>
              <a:ext cx="149" cy="14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98" y="3800"/>
              <a:ext cx="224" cy="140"/>
            </a:xfrm>
            <a:custGeom>
              <a:avLst/>
              <a:gdLst>
                <a:gd name="T0" fmla="*/ 0 w 170"/>
                <a:gd name="T1" fmla="*/ 0 h 106"/>
                <a:gd name="T2" fmla="*/ 170 w 170"/>
                <a:gd name="T3" fmla="*/ 0 h 106"/>
                <a:gd name="T4" fmla="*/ 170 w 170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6">
                  <a:moveTo>
                    <a:pt x="0" y="0"/>
                  </a:moveTo>
                  <a:lnTo>
                    <a:pt x="170" y="0"/>
                  </a:lnTo>
                  <a:lnTo>
                    <a:pt x="170" y="10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214" y="3792"/>
              <a:ext cx="149" cy="14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19" y="3779"/>
              <a:ext cx="151" cy="16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10" y="3779"/>
              <a:ext cx="261" cy="161"/>
            </a:xfrm>
            <a:custGeom>
              <a:avLst/>
              <a:gdLst>
                <a:gd name="T0" fmla="*/ 0 w 198"/>
                <a:gd name="T1" fmla="*/ 16 h 122"/>
                <a:gd name="T2" fmla="*/ 0 w 198"/>
                <a:gd name="T3" fmla="*/ 0 h 122"/>
                <a:gd name="T4" fmla="*/ 198 w 198"/>
                <a:gd name="T5" fmla="*/ 0 h 122"/>
                <a:gd name="T6" fmla="*/ 198 w 198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22">
                  <a:moveTo>
                    <a:pt x="0" y="16"/>
                  </a:moveTo>
                  <a:lnTo>
                    <a:pt x="0" y="0"/>
                  </a:lnTo>
                  <a:lnTo>
                    <a:pt x="198" y="0"/>
                  </a:lnTo>
                  <a:lnTo>
                    <a:pt x="198" y="12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794" y="3779"/>
              <a:ext cx="225" cy="161"/>
            </a:xfrm>
            <a:custGeom>
              <a:avLst/>
              <a:gdLst>
                <a:gd name="T0" fmla="*/ 0 w 170"/>
                <a:gd name="T1" fmla="*/ 0 h 122"/>
                <a:gd name="T2" fmla="*/ 170 w 170"/>
                <a:gd name="T3" fmla="*/ 0 h 122"/>
                <a:gd name="T4" fmla="*/ 170 w 170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22">
                  <a:moveTo>
                    <a:pt x="0" y="0"/>
                  </a:moveTo>
                  <a:lnTo>
                    <a:pt x="170" y="0"/>
                  </a:lnTo>
                  <a:lnTo>
                    <a:pt x="170" y="12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37" y="3771"/>
              <a:ext cx="283" cy="169"/>
            </a:xfrm>
            <a:custGeom>
              <a:avLst/>
              <a:gdLst>
                <a:gd name="T0" fmla="*/ 0 w 215"/>
                <a:gd name="T1" fmla="*/ 6 h 128"/>
                <a:gd name="T2" fmla="*/ 0 w 215"/>
                <a:gd name="T3" fmla="*/ 0 h 128"/>
                <a:gd name="T4" fmla="*/ 215 w 215"/>
                <a:gd name="T5" fmla="*/ 0 h 128"/>
                <a:gd name="T6" fmla="*/ 215 w 215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28">
                  <a:moveTo>
                    <a:pt x="0" y="6"/>
                  </a:moveTo>
                  <a:lnTo>
                    <a:pt x="0" y="0"/>
                  </a:lnTo>
                  <a:lnTo>
                    <a:pt x="215" y="0"/>
                  </a:lnTo>
                  <a:lnTo>
                    <a:pt x="215" y="12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62" y="3771"/>
              <a:ext cx="149" cy="169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467" y="3758"/>
              <a:ext cx="149" cy="18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110" y="3750"/>
              <a:ext cx="151" cy="19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186" y="3750"/>
              <a:ext cx="224" cy="190"/>
            </a:xfrm>
            <a:custGeom>
              <a:avLst/>
              <a:gdLst>
                <a:gd name="T0" fmla="*/ 0 w 170"/>
                <a:gd name="T1" fmla="*/ 0 h 144"/>
                <a:gd name="T2" fmla="*/ 170 w 170"/>
                <a:gd name="T3" fmla="*/ 0 h 144"/>
                <a:gd name="T4" fmla="*/ 170 w 170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44">
                  <a:moveTo>
                    <a:pt x="0" y="0"/>
                  </a:moveTo>
                  <a:lnTo>
                    <a:pt x="170" y="0"/>
                  </a:lnTo>
                  <a:lnTo>
                    <a:pt x="170" y="14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513" y="3744"/>
              <a:ext cx="224" cy="196"/>
            </a:xfrm>
            <a:custGeom>
              <a:avLst/>
              <a:gdLst>
                <a:gd name="T0" fmla="*/ 0 w 170"/>
                <a:gd name="T1" fmla="*/ 149 h 149"/>
                <a:gd name="T2" fmla="*/ 0 w 170"/>
                <a:gd name="T3" fmla="*/ 0 h 149"/>
                <a:gd name="T4" fmla="*/ 170 w 170"/>
                <a:gd name="T5" fmla="*/ 0 h 149"/>
                <a:gd name="T6" fmla="*/ 170 w 170"/>
                <a:gd name="T7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49">
                  <a:moveTo>
                    <a:pt x="0" y="149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2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279" y="3744"/>
              <a:ext cx="291" cy="196"/>
            </a:xfrm>
            <a:custGeom>
              <a:avLst/>
              <a:gdLst>
                <a:gd name="T0" fmla="*/ 0 w 221"/>
                <a:gd name="T1" fmla="*/ 21 h 149"/>
                <a:gd name="T2" fmla="*/ 0 w 221"/>
                <a:gd name="T3" fmla="*/ 0 h 149"/>
                <a:gd name="T4" fmla="*/ 221 w 221"/>
                <a:gd name="T5" fmla="*/ 0 h 149"/>
                <a:gd name="T6" fmla="*/ 221 w 221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149">
                  <a:moveTo>
                    <a:pt x="0" y="21"/>
                  </a:moveTo>
                  <a:lnTo>
                    <a:pt x="0" y="0"/>
                  </a:lnTo>
                  <a:lnTo>
                    <a:pt x="221" y="0"/>
                  </a:lnTo>
                  <a:lnTo>
                    <a:pt x="221" y="14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89" y="3723"/>
              <a:ext cx="336" cy="69"/>
            </a:xfrm>
            <a:custGeom>
              <a:avLst/>
              <a:gdLst>
                <a:gd name="T0" fmla="*/ 0 w 255"/>
                <a:gd name="T1" fmla="*/ 53 h 53"/>
                <a:gd name="T2" fmla="*/ 0 w 255"/>
                <a:gd name="T3" fmla="*/ 0 h 53"/>
                <a:gd name="T4" fmla="*/ 255 w 255"/>
                <a:gd name="T5" fmla="*/ 0 h 53"/>
                <a:gd name="T6" fmla="*/ 255 w 255"/>
                <a:gd name="T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3">
                  <a:moveTo>
                    <a:pt x="0" y="53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1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906" y="3716"/>
              <a:ext cx="261" cy="224"/>
            </a:xfrm>
            <a:custGeom>
              <a:avLst/>
              <a:gdLst>
                <a:gd name="T0" fmla="*/ 0 w 198"/>
                <a:gd name="T1" fmla="*/ 48 h 170"/>
                <a:gd name="T2" fmla="*/ 0 w 198"/>
                <a:gd name="T3" fmla="*/ 0 h 170"/>
                <a:gd name="T4" fmla="*/ 198 w 198"/>
                <a:gd name="T5" fmla="*/ 0 h 170"/>
                <a:gd name="T6" fmla="*/ 198 w 198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70">
                  <a:moveTo>
                    <a:pt x="0" y="48"/>
                  </a:moveTo>
                  <a:lnTo>
                    <a:pt x="0" y="0"/>
                  </a:lnTo>
                  <a:lnTo>
                    <a:pt x="198" y="0"/>
                  </a:lnTo>
                  <a:lnTo>
                    <a:pt x="198" y="17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298" y="3709"/>
              <a:ext cx="261" cy="231"/>
            </a:xfrm>
            <a:custGeom>
              <a:avLst/>
              <a:gdLst>
                <a:gd name="T0" fmla="*/ 0 w 198"/>
                <a:gd name="T1" fmla="*/ 31 h 175"/>
                <a:gd name="T2" fmla="*/ 0 w 198"/>
                <a:gd name="T3" fmla="*/ 0 h 175"/>
                <a:gd name="T4" fmla="*/ 198 w 198"/>
                <a:gd name="T5" fmla="*/ 0 h 175"/>
                <a:gd name="T6" fmla="*/ 198 w 198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75">
                  <a:moveTo>
                    <a:pt x="0" y="31"/>
                  </a:moveTo>
                  <a:lnTo>
                    <a:pt x="0" y="0"/>
                  </a:lnTo>
                  <a:lnTo>
                    <a:pt x="198" y="0"/>
                  </a:lnTo>
                  <a:lnTo>
                    <a:pt x="198" y="17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53" y="3701"/>
              <a:ext cx="508" cy="239"/>
            </a:xfrm>
            <a:custGeom>
              <a:avLst/>
              <a:gdLst>
                <a:gd name="T0" fmla="*/ 0 w 386"/>
                <a:gd name="T1" fmla="*/ 16 h 181"/>
                <a:gd name="T2" fmla="*/ 0 w 386"/>
                <a:gd name="T3" fmla="*/ 0 h 181"/>
                <a:gd name="T4" fmla="*/ 386 w 386"/>
                <a:gd name="T5" fmla="*/ 0 h 181"/>
                <a:gd name="T6" fmla="*/ 386 w 386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6" h="181">
                  <a:moveTo>
                    <a:pt x="0" y="16"/>
                  </a:moveTo>
                  <a:lnTo>
                    <a:pt x="0" y="0"/>
                  </a:lnTo>
                  <a:lnTo>
                    <a:pt x="386" y="0"/>
                  </a:lnTo>
                  <a:lnTo>
                    <a:pt x="386" y="18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707" y="3688"/>
              <a:ext cx="717" cy="21"/>
            </a:xfrm>
            <a:custGeom>
              <a:avLst/>
              <a:gdLst>
                <a:gd name="T0" fmla="*/ 0 w 544"/>
                <a:gd name="T1" fmla="*/ 10 h 16"/>
                <a:gd name="T2" fmla="*/ 0 w 544"/>
                <a:gd name="T3" fmla="*/ 0 h 16"/>
                <a:gd name="T4" fmla="*/ 544 w 544"/>
                <a:gd name="T5" fmla="*/ 0 h 16"/>
                <a:gd name="T6" fmla="*/ 544 w 54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16">
                  <a:moveTo>
                    <a:pt x="0" y="10"/>
                  </a:moveTo>
                  <a:lnTo>
                    <a:pt x="0" y="0"/>
                  </a:lnTo>
                  <a:lnTo>
                    <a:pt x="544" y="0"/>
                  </a:lnTo>
                  <a:lnTo>
                    <a:pt x="544" y="1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709" y="3688"/>
              <a:ext cx="149" cy="25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420" y="3680"/>
              <a:ext cx="613" cy="64"/>
            </a:xfrm>
            <a:custGeom>
              <a:avLst/>
              <a:gdLst>
                <a:gd name="T0" fmla="*/ 0 w 465"/>
                <a:gd name="T1" fmla="*/ 48 h 48"/>
                <a:gd name="T2" fmla="*/ 0 w 465"/>
                <a:gd name="T3" fmla="*/ 0 h 48"/>
                <a:gd name="T4" fmla="*/ 465 w 465"/>
                <a:gd name="T5" fmla="*/ 0 h 48"/>
                <a:gd name="T6" fmla="*/ 465 w 465"/>
                <a:gd name="T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5" h="48">
                  <a:moveTo>
                    <a:pt x="0" y="48"/>
                  </a:moveTo>
                  <a:lnTo>
                    <a:pt x="0" y="0"/>
                  </a:lnTo>
                  <a:lnTo>
                    <a:pt x="465" y="0"/>
                  </a:lnTo>
                  <a:lnTo>
                    <a:pt x="465" y="2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066" y="3659"/>
              <a:ext cx="717" cy="29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318" y="3604"/>
              <a:ext cx="224" cy="336"/>
            </a:xfrm>
            <a:custGeom>
              <a:avLst/>
              <a:gdLst>
                <a:gd name="T0" fmla="*/ 0 w 170"/>
                <a:gd name="T1" fmla="*/ 255 h 255"/>
                <a:gd name="T2" fmla="*/ 0 w 170"/>
                <a:gd name="T3" fmla="*/ 0 h 255"/>
                <a:gd name="T4" fmla="*/ 170 w 170"/>
                <a:gd name="T5" fmla="*/ 0 h 255"/>
                <a:gd name="T6" fmla="*/ 170 w 170"/>
                <a:gd name="T7" fmla="*/ 1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55">
                  <a:moveTo>
                    <a:pt x="0" y="255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11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727" y="3604"/>
              <a:ext cx="703" cy="76"/>
            </a:xfrm>
            <a:custGeom>
              <a:avLst/>
              <a:gdLst>
                <a:gd name="T0" fmla="*/ 0 w 533"/>
                <a:gd name="T1" fmla="*/ 58 h 58"/>
                <a:gd name="T2" fmla="*/ 0 w 533"/>
                <a:gd name="T3" fmla="*/ 0 h 58"/>
                <a:gd name="T4" fmla="*/ 533 w 533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3" h="58">
                  <a:moveTo>
                    <a:pt x="0" y="58"/>
                  </a:moveTo>
                  <a:lnTo>
                    <a:pt x="0" y="0"/>
                  </a:lnTo>
                  <a:lnTo>
                    <a:pt x="53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078" y="3547"/>
              <a:ext cx="688" cy="393"/>
            </a:xfrm>
            <a:custGeom>
              <a:avLst/>
              <a:gdLst>
                <a:gd name="T0" fmla="*/ 0 w 522"/>
                <a:gd name="T1" fmla="*/ 43 h 298"/>
                <a:gd name="T2" fmla="*/ 0 w 522"/>
                <a:gd name="T3" fmla="*/ 0 h 298"/>
                <a:gd name="T4" fmla="*/ 522 w 522"/>
                <a:gd name="T5" fmla="*/ 0 h 298"/>
                <a:gd name="T6" fmla="*/ 522 w 522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298">
                  <a:moveTo>
                    <a:pt x="0" y="43"/>
                  </a:moveTo>
                  <a:lnTo>
                    <a:pt x="0" y="0"/>
                  </a:lnTo>
                  <a:lnTo>
                    <a:pt x="522" y="0"/>
                  </a:lnTo>
                  <a:lnTo>
                    <a:pt x="522" y="29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424" y="3450"/>
              <a:ext cx="583" cy="490"/>
            </a:xfrm>
            <a:custGeom>
              <a:avLst/>
              <a:gdLst>
                <a:gd name="T0" fmla="*/ 0 w 442"/>
                <a:gd name="T1" fmla="*/ 159 h 372"/>
                <a:gd name="T2" fmla="*/ 0 w 442"/>
                <a:gd name="T3" fmla="*/ 0 h 372"/>
                <a:gd name="T4" fmla="*/ 442 w 442"/>
                <a:gd name="T5" fmla="*/ 0 h 372"/>
                <a:gd name="T6" fmla="*/ 442 w 442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372">
                  <a:moveTo>
                    <a:pt x="0" y="159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37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422" y="3351"/>
              <a:ext cx="493" cy="589"/>
            </a:xfrm>
            <a:custGeom>
              <a:avLst/>
              <a:gdLst>
                <a:gd name="T0" fmla="*/ 0 w 374"/>
                <a:gd name="T1" fmla="*/ 149 h 447"/>
                <a:gd name="T2" fmla="*/ 0 w 374"/>
                <a:gd name="T3" fmla="*/ 0 h 447"/>
                <a:gd name="T4" fmla="*/ 374 w 374"/>
                <a:gd name="T5" fmla="*/ 0 h 447"/>
                <a:gd name="T6" fmla="*/ 374 w 374"/>
                <a:gd name="T7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447">
                  <a:moveTo>
                    <a:pt x="0" y="149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44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668" y="3190"/>
              <a:ext cx="397" cy="750"/>
            </a:xfrm>
            <a:custGeom>
              <a:avLst/>
              <a:gdLst>
                <a:gd name="T0" fmla="*/ 0 w 301"/>
                <a:gd name="T1" fmla="*/ 122 h 569"/>
                <a:gd name="T2" fmla="*/ 0 w 301"/>
                <a:gd name="T3" fmla="*/ 0 h 569"/>
                <a:gd name="T4" fmla="*/ 301 w 301"/>
                <a:gd name="T5" fmla="*/ 0 h 569"/>
                <a:gd name="T6" fmla="*/ 301 w 301"/>
                <a:gd name="T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569">
                  <a:moveTo>
                    <a:pt x="0" y="122"/>
                  </a:moveTo>
                  <a:lnTo>
                    <a:pt x="0" y="0"/>
                  </a:lnTo>
                  <a:lnTo>
                    <a:pt x="301" y="0"/>
                  </a:lnTo>
                  <a:lnTo>
                    <a:pt x="301" y="56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715" y="3106"/>
              <a:ext cx="442" cy="834"/>
            </a:xfrm>
            <a:custGeom>
              <a:avLst/>
              <a:gdLst>
                <a:gd name="T0" fmla="*/ 0 w 335"/>
                <a:gd name="T1" fmla="*/ 261 h 633"/>
                <a:gd name="T2" fmla="*/ 0 w 335"/>
                <a:gd name="T3" fmla="*/ 0 h 633"/>
                <a:gd name="T4" fmla="*/ 335 w 335"/>
                <a:gd name="T5" fmla="*/ 0 h 633"/>
                <a:gd name="T6" fmla="*/ 335 w 335"/>
                <a:gd name="T7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3">
                  <a:moveTo>
                    <a:pt x="0" y="261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63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862" y="1208"/>
              <a:ext cx="2071" cy="1982"/>
            </a:xfrm>
            <a:custGeom>
              <a:avLst/>
              <a:gdLst>
                <a:gd name="T0" fmla="*/ 1571 w 1571"/>
                <a:gd name="T1" fmla="*/ 1440 h 1504"/>
                <a:gd name="T2" fmla="*/ 1571 w 1571"/>
                <a:gd name="T3" fmla="*/ 0 h 1504"/>
                <a:gd name="T4" fmla="*/ 0 w 1571"/>
                <a:gd name="T5" fmla="*/ 0 h 1504"/>
                <a:gd name="T6" fmla="*/ 0 w 1571"/>
                <a:gd name="T7" fmla="*/ 1504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1" h="1504">
                  <a:moveTo>
                    <a:pt x="1571" y="1440"/>
                  </a:moveTo>
                  <a:lnTo>
                    <a:pt x="1571" y="0"/>
                  </a:lnTo>
                  <a:lnTo>
                    <a:pt x="0" y="0"/>
                  </a:lnTo>
                  <a:lnTo>
                    <a:pt x="0" y="150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674" y="3933"/>
              <a:ext cx="4632" cy="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6" y="408720"/>
            <a:ext cx="3451225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592337" y="6400800"/>
            <a:ext cx="218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anose="02020500000000000000" pitchFamily="18" charset="-120"/>
              </a:rPr>
              <a:t>Average linkage</a:t>
            </a:r>
          </a:p>
        </p:txBody>
      </p:sp>
      <p:pic>
        <p:nvPicPr>
          <p:cNvPr id="3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4370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5834063" y="6400800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ea typeface="新細明體" panose="02020500000000000000" pitchFamily="18" charset="-120"/>
              </a:rPr>
              <a:t>Wards linkage</a:t>
            </a: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494784" y="3331840"/>
            <a:ext cx="193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ea typeface="新細明體" panose="02020500000000000000" pitchFamily="18" charset="-120"/>
              </a:rPr>
              <a:t>Single linkage</a:t>
            </a:r>
          </a:p>
        </p:txBody>
      </p:sp>
      <p:pic>
        <p:nvPicPr>
          <p:cNvPr id="3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" y="3833813"/>
            <a:ext cx="4741863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3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Nonhierarchical </a:t>
            </a:r>
            <a:r>
              <a:rPr lang="en-US" altLang="zh-TW" b="1" dirty="0">
                <a:solidFill>
                  <a:srgbClr val="C00000"/>
                </a:solidFill>
              </a:rPr>
              <a:t>Clustering Methods</a:t>
            </a:r>
            <a:br>
              <a:rPr lang="en-US" altLang="zh-TW" b="1" dirty="0">
                <a:solidFill>
                  <a:srgbClr val="C00000"/>
                </a:solidFill>
              </a:rPr>
            </a:br>
            <a:r>
              <a:rPr lang="zh-TW" altLang="en-US" b="1" dirty="0" smtClean="0">
                <a:solidFill>
                  <a:srgbClr val="C00000"/>
                </a:solidFill>
              </a:rPr>
              <a:t>非階層</a:t>
            </a:r>
            <a:r>
              <a:rPr lang="zh-TW" altLang="en-US" b="1" dirty="0">
                <a:solidFill>
                  <a:srgbClr val="C00000"/>
                </a:solidFill>
              </a:rPr>
              <a:t>式集群法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6800"/>
          </a:xfrm>
        </p:spPr>
        <p:txBody>
          <a:bodyPr/>
          <a:lstStyle/>
          <a:p>
            <a:r>
              <a:rPr lang="zh-TW" altLang="en-US" sz="2800" b="1" dirty="0" smtClean="0"/>
              <a:t>非階層集</a:t>
            </a:r>
            <a:r>
              <a:rPr lang="zh-TW" altLang="en-US" sz="2800" b="1" dirty="0"/>
              <a:t>群方法是在各階段分群過程中，將原有的集群予以打散，並重新形成新的集群。其主要的運用方法是：</a:t>
            </a:r>
            <a:r>
              <a:rPr lang="en-US" altLang="zh-TW" sz="2800" b="1" dirty="0">
                <a:solidFill>
                  <a:srgbClr val="C00000"/>
                </a:solidFill>
              </a:rPr>
              <a:t>K</a:t>
            </a:r>
            <a:r>
              <a:rPr lang="zh-TW" altLang="en-US" sz="2800" b="1" dirty="0">
                <a:solidFill>
                  <a:srgbClr val="C00000"/>
                </a:solidFill>
              </a:rPr>
              <a:t>平均數法</a:t>
            </a:r>
            <a:r>
              <a:rPr lang="en-US" altLang="zh-TW" sz="2800" b="1" dirty="0"/>
              <a:t>(k-means methods)</a:t>
            </a:r>
            <a:r>
              <a:rPr lang="zh-TW" altLang="en-US" sz="2800" b="1" dirty="0"/>
              <a:t>。</a:t>
            </a:r>
          </a:p>
          <a:p>
            <a:r>
              <a:rPr lang="en-US" altLang="zh-TW" sz="2800" b="1" dirty="0"/>
              <a:t>K-means</a:t>
            </a:r>
            <a:r>
              <a:rPr lang="zh-TW" altLang="zh-TW" sz="2800" b="1" dirty="0"/>
              <a:t>的 </a:t>
            </a:r>
            <a:r>
              <a:rPr lang="en-US" altLang="zh-TW" sz="2800" b="1" dirty="0">
                <a:solidFill>
                  <a:srgbClr val="C00000"/>
                </a:solidFill>
              </a:rPr>
              <a:t>K</a:t>
            </a:r>
            <a:r>
              <a:rPr lang="en-US" altLang="zh-TW" sz="2800" b="1" dirty="0"/>
              <a:t> </a:t>
            </a:r>
            <a:r>
              <a:rPr lang="zh-TW" altLang="zh-TW" sz="2800" b="1" dirty="0"/>
              <a:t>指的是</a:t>
            </a:r>
            <a:r>
              <a:rPr lang="zh-TW" altLang="zh-TW" sz="2800" b="1" dirty="0">
                <a:solidFill>
                  <a:srgbClr val="C00000"/>
                </a:solidFill>
              </a:rPr>
              <a:t>集群數</a:t>
            </a:r>
            <a:r>
              <a:rPr lang="zh-TW" altLang="zh-TW" sz="2800" b="1" dirty="0"/>
              <a:t>，而</a:t>
            </a:r>
            <a:r>
              <a:rPr lang="en-US" altLang="zh-TW" sz="2800" b="1" dirty="0">
                <a:solidFill>
                  <a:srgbClr val="C00000"/>
                </a:solidFill>
              </a:rPr>
              <a:t>means</a:t>
            </a:r>
            <a:r>
              <a:rPr lang="zh-TW" altLang="zh-TW" sz="2800" b="1" dirty="0"/>
              <a:t>則是</a:t>
            </a:r>
            <a:r>
              <a:rPr lang="zh-TW" altLang="zh-TW" sz="2800" b="1" dirty="0">
                <a:solidFill>
                  <a:srgbClr val="C00000"/>
                </a:solidFill>
              </a:rPr>
              <a:t>集群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中心</a:t>
            </a:r>
            <a:r>
              <a:rPr lang="zh-TW" altLang="en-US" sz="2800" b="1" dirty="0"/>
              <a:t>。</a:t>
            </a:r>
            <a:endParaRPr lang="zh-TW" altLang="zh-TW" sz="2800" b="1" dirty="0"/>
          </a:p>
          <a:p>
            <a:endParaRPr lang="zh-TW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7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K</a:t>
            </a:r>
            <a:r>
              <a:rPr lang="zh-TW" altLang="en-US" b="1" dirty="0">
                <a:solidFill>
                  <a:srgbClr val="C00000"/>
                </a:solidFill>
              </a:rPr>
              <a:t>平均數法</a:t>
            </a:r>
            <a:r>
              <a:rPr lang="en-US" altLang="zh-TW" b="1" dirty="0">
                <a:solidFill>
                  <a:srgbClr val="C00000"/>
                </a:solidFill>
              </a:rPr>
              <a:t>(k-means methods)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步驟</a:t>
            </a:r>
            <a:r>
              <a:rPr lang="en-US" altLang="zh-TW" sz="2800" b="1" dirty="0" smtClean="0"/>
              <a:t>1</a:t>
            </a:r>
            <a:r>
              <a:rPr lang="zh-TW" altLang="en-US" sz="2800" b="1" dirty="0" smtClean="0"/>
              <a:t> 將</a:t>
            </a:r>
            <a:r>
              <a:rPr lang="zh-TW" altLang="en-US" sz="2800" b="1" dirty="0"/>
              <a:t>項目分成</a:t>
            </a:r>
            <a:r>
              <a:rPr lang="en-US" altLang="zh-TW" sz="2800" b="1" dirty="0"/>
              <a:t>k</a:t>
            </a:r>
            <a:r>
              <a:rPr lang="zh-TW" altLang="en-US" sz="2800" b="1" dirty="0"/>
              <a:t>群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然後計算每群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中心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r>
              <a:rPr lang="zh-TW" altLang="en-US" sz="2800" b="1" dirty="0"/>
              <a:t>步驟</a:t>
            </a:r>
            <a:r>
              <a:rPr lang="en-US" altLang="zh-TW" sz="2800" b="1" dirty="0" smtClean="0"/>
              <a:t>2 </a:t>
            </a:r>
            <a:r>
              <a:rPr lang="zh-TW" altLang="en-US" sz="2800" b="1" dirty="0" smtClean="0"/>
              <a:t>計算</a:t>
            </a:r>
            <a:r>
              <a:rPr lang="zh-TW" altLang="en-US" sz="2800" b="1" dirty="0">
                <a:solidFill>
                  <a:srgbClr val="C00000"/>
                </a:solidFill>
              </a:rPr>
              <a:t>每個項目</a:t>
            </a:r>
            <a:r>
              <a:rPr lang="zh-TW" altLang="en-US" sz="2800" b="1" dirty="0"/>
              <a:t>到</a:t>
            </a:r>
            <a:r>
              <a:rPr lang="zh-TW" altLang="en-US" sz="2800" b="1" dirty="0">
                <a:solidFill>
                  <a:srgbClr val="C00000"/>
                </a:solidFill>
              </a:rPr>
              <a:t>每群中心</a:t>
            </a:r>
            <a:r>
              <a:rPr lang="zh-TW" altLang="en-US" sz="2800" b="1" dirty="0"/>
              <a:t>的</a:t>
            </a:r>
            <a:r>
              <a:rPr lang="zh-TW" altLang="en-US" sz="2800" b="1" dirty="0">
                <a:solidFill>
                  <a:srgbClr val="C00000"/>
                </a:solidFill>
              </a:rPr>
              <a:t>平方歐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 氏</a:t>
            </a:r>
            <a:r>
              <a:rPr lang="zh-TW" altLang="en-US" sz="2800" b="1" dirty="0">
                <a:solidFill>
                  <a:srgbClr val="C00000"/>
                </a:solidFill>
              </a:rPr>
              <a:t>距離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然後重新分派項目到距離最近的</a:t>
            </a:r>
            <a:r>
              <a:rPr lang="zh-TW" altLang="en-US" sz="2800" b="1" dirty="0" smtClean="0"/>
              <a:t>組</a:t>
            </a:r>
            <a:r>
              <a:rPr lang="en-US" altLang="zh-TW" sz="2800" b="1" dirty="0" smtClean="0"/>
              <a:t> </a:t>
            </a:r>
          </a:p>
          <a:p>
            <a:pPr marL="0" indent="0">
              <a:buNone/>
            </a:pPr>
            <a:r>
              <a:rPr lang="zh-TW" altLang="en-US" sz="2800" b="1" dirty="0"/>
              <a:t>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(</a:t>
            </a:r>
            <a:r>
              <a:rPr lang="zh-TW" altLang="en-US" sz="2800" b="1" dirty="0"/>
              <a:t>若有項目由起初設定組別移出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則此集群的中心</a:t>
            </a:r>
            <a:r>
              <a:rPr lang="zh-TW" altLang="en-US" sz="2800" b="1" dirty="0" smtClean="0"/>
              <a:t>在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b="1" dirty="0"/>
              <a:t> </a:t>
            </a:r>
            <a:r>
              <a:rPr lang="zh-TW" altLang="en-US" sz="2800" b="1" dirty="0" smtClean="0"/>
              <a:t> 進行</a:t>
            </a:r>
            <a:r>
              <a:rPr lang="zh-TW" altLang="en-US" sz="2800" b="1" dirty="0"/>
              <a:t>到</a:t>
            </a:r>
            <a:r>
              <a:rPr lang="zh-TW" altLang="en-US" sz="2800" b="1" dirty="0" smtClean="0"/>
              <a:t>下一步</a:t>
            </a:r>
            <a:r>
              <a:rPr lang="zh-TW" altLang="en-US" sz="2800" b="1" dirty="0"/>
              <a:t>前要重算</a:t>
            </a:r>
            <a:r>
              <a:rPr lang="en-US" altLang="zh-TW" sz="2800" b="1" dirty="0"/>
              <a:t>)</a:t>
            </a:r>
          </a:p>
          <a:p>
            <a:r>
              <a:rPr lang="zh-TW" altLang="en-US" sz="2800" b="1" dirty="0" smtClean="0"/>
              <a:t>重複</a:t>
            </a:r>
            <a:r>
              <a:rPr lang="zh-TW" altLang="en-US" sz="2800" b="1" dirty="0"/>
              <a:t>步驟</a:t>
            </a:r>
            <a:r>
              <a:rPr lang="en-US" altLang="zh-TW" sz="2800" b="1" dirty="0"/>
              <a:t>2</a:t>
            </a:r>
            <a:r>
              <a:rPr lang="zh-TW" altLang="en-US" sz="2800" b="1" dirty="0"/>
              <a:t>直到沒有重新分派發生</a:t>
            </a:r>
            <a:r>
              <a:rPr lang="zh-TW" altLang="en-US" sz="2800" b="1" dirty="0" smtClean="0"/>
              <a:t>為止</a:t>
            </a:r>
            <a:endParaRPr lang="en-US" altLang="zh-TW" sz="28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2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K</a:t>
            </a:r>
            <a:r>
              <a:rPr lang="zh-TW" altLang="en-US" b="1" dirty="0">
                <a:solidFill>
                  <a:srgbClr val="C00000"/>
                </a:solidFill>
              </a:rPr>
              <a:t>平均數法</a:t>
            </a:r>
            <a:r>
              <a:rPr lang="en-US" altLang="zh-TW" b="1" dirty="0">
                <a:solidFill>
                  <a:srgbClr val="C00000"/>
                </a:solidFill>
              </a:rPr>
              <a:t>(k-means methods)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24000"/>
            <a:ext cx="2664296" cy="24288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784" y="1523999"/>
            <a:ext cx="5601680" cy="39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K</a:t>
            </a:r>
            <a:r>
              <a:rPr lang="zh-TW" altLang="en-US" b="1" dirty="0">
                <a:solidFill>
                  <a:srgbClr val="C00000"/>
                </a:solidFill>
              </a:rPr>
              <a:t>平均數法</a:t>
            </a:r>
            <a:r>
              <a:rPr lang="en-US" altLang="zh-TW" b="1" dirty="0">
                <a:solidFill>
                  <a:srgbClr val="C00000"/>
                </a:solidFill>
              </a:rPr>
              <a:t>(k-means methods)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42421"/>
            <a:ext cx="5078468" cy="49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Cluster analysis</a:t>
            </a:r>
            <a:r>
              <a:rPr lang="zh-TW" altLang="en-US" b="1" dirty="0">
                <a:solidFill>
                  <a:srgbClr val="C00000"/>
                </a:solidFill>
              </a:rPr>
              <a:t>與</a:t>
            </a:r>
            <a:r>
              <a:rPr lang="en-US" altLang="zh-TW" b="1" dirty="0" smtClean="0">
                <a:solidFill>
                  <a:srgbClr val="C00000"/>
                </a:solidFill>
              </a:rPr>
              <a:t>Classification</a:t>
            </a:r>
            <a:r>
              <a:rPr lang="zh-TW" altLang="en-US" b="1" dirty="0" smtClean="0">
                <a:solidFill>
                  <a:srgbClr val="C00000"/>
                </a:solidFill>
              </a:rPr>
              <a:t>的</a:t>
            </a:r>
            <a:r>
              <a:rPr lang="zh-TW" altLang="en-US" b="1" dirty="0">
                <a:solidFill>
                  <a:srgbClr val="C00000"/>
                </a:solidFill>
              </a:rPr>
              <a:t>不同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8036093" cy="44644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4005064"/>
            <a:ext cx="864096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K</a:t>
            </a:r>
            <a:r>
              <a:rPr lang="zh-TW" altLang="en-US" b="1" dirty="0">
                <a:solidFill>
                  <a:srgbClr val="C00000"/>
                </a:solidFill>
              </a:rPr>
              <a:t>平均數法</a:t>
            </a:r>
            <a:r>
              <a:rPr lang="en-US" altLang="zh-TW" b="1" dirty="0">
                <a:solidFill>
                  <a:srgbClr val="C00000"/>
                </a:solidFill>
              </a:rPr>
              <a:t>(k-means methods)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4028693" cy="41283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861942"/>
            <a:ext cx="8089510" cy="7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K</a:t>
            </a:r>
            <a:r>
              <a:rPr lang="zh-TW" altLang="en-US" b="1" dirty="0">
                <a:solidFill>
                  <a:srgbClr val="C00000"/>
                </a:solidFill>
              </a:rPr>
              <a:t>平均數法</a:t>
            </a:r>
            <a:r>
              <a:rPr lang="en-US" altLang="zh-TW" b="1" dirty="0">
                <a:solidFill>
                  <a:srgbClr val="C00000"/>
                </a:solidFill>
              </a:rPr>
              <a:t>(k-means methods)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61314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分群的結果受到下面影響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/>
              <a:t>集</a:t>
            </a:r>
            <a:r>
              <a:rPr lang="zh-TW" altLang="en-US" sz="2800" b="1" dirty="0"/>
              <a:t>群</a:t>
            </a:r>
            <a:r>
              <a:rPr lang="zh-TW" altLang="en-US" sz="2800" b="1" dirty="0" smtClean="0"/>
              <a:t>數</a:t>
            </a:r>
            <a:r>
              <a:rPr lang="en-US" altLang="zh-TW" sz="2800" b="1" dirty="0" smtClean="0"/>
              <a:t>k</a:t>
            </a:r>
            <a:r>
              <a:rPr lang="en-US" altLang="zh-TW" sz="2800" b="1" dirty="0"/>
              <a:t>	 </a:t>
            </a:r>
          </a:p>
          <a:p>
            <a:r>
              <a:rPr lang="zh-TW" altLang="en-US" sz="2800" b="1" dirty="0" smtClean="0"/>
              <a:t>中心點</a:t>
            </a:r>
            <a:r>
              <a:rPr lang="zh-TW" altLang="en-US" sz="2800" b="1" dirty="0"/>
              <a:t>的</a:t>
            </a:r>
            <a:r>
              <a:rPr lang="zh-TW" altLang="en-US" sz="2800" b="1" dirty="0" smtClean="0"/>
              <a:t>選擇</a:t>
            </a:r>
            <a:r>
              <a:rPr lang="en-US" altLang="zh-TW" sz="2800" b="1" dirty="0"/>
              <a:t>-</a:t>
            </a:r>
            <a:r>
              <a:rPr lang="zh-TW" altLang="en-US" sz="2800" b="1" dirty="0" smtClean="0"/>
              <a:t>可</a:t>
            </a:r>
            <a:r>
              <a:rPr lang="zh-TW" altLang="en-US" sz="2800" b="1" dirty="0"/>
              <a:t>用</a:t>
            </a:r>
            <a:r>
              <a:rPr lang="en-US" altLang="zh-TW" sz="2800" b="1" dirty="0"/>
              <a:t>mean, median, </a:t>
            </a:r>
            <a:r>
              <a:rPr lang="en-US" altLang="zh-TW" sz="2800" b="1" dirty="0" smtClean="0"/>
              <a:t>….</a:t>
            </a:r>
            <a:endParaRPr lang="en-US" altLang="zh-TW" sz="2800" b="1" dirty="0"/>
          </a:p>
          <a:p>
            <a:r>
              <a:rPr lang="zh-TW" altLang="en-US" sz="2800" b="1" dirty="0" smtClean="0"/>
              <a:t>不</a:t>
            </a:r>
            <a:r>
              <a:rPr lang="zh-TW" altLang="en-US" sz="2800" b="1" dirty="0"/>
              <a:t>相似性量數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集群數目的決定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/>
              <a:t>在進行集群時，一個很重要的問題是要決定分為多少群才有意義，以下幾項準則可以用來作為參考：</a:t>
            </a:r>
          </a:p>
          <a:p>
            <a:pPr marL="0" indent="0">
              <a:buNone/>
            </a:pPr>
            <a:r>
              <a:rPr lang="en-US" altLang="zh-TW" sz="2800" b="1" dirty="0"/>
              <a:t>1.</a:t>
            </a:r>
            <a:r>
              <a:rPr lang="zh-TW" altLang="en-US" sz="2800" b="1" dirty="0"/>
              <a:t>集群之群數以在</a:t>
            </a:r>
            <a:r>
              <a:rPr lang="en-US" altLang="zh-TW" sz="2800" b="1" dirty="0">
                <a:solidFill>
                  <a:srgbClr val="C00000"/>
                </a:solidFill>
              </a:rPr>
              <a:t>2~6</a:t>
            </a:r>
            <a:r>
              <a:rPr lang="zh-TW" altLang="en-US" sz="2800" b="1" dirty="0">
                <a:solidFill>
                  <a:srgbClr val="C00000"/>
                </a:solidFill>
              </a:rPr>
              <a:t>群</a:t>
            </a:r>
            <a:r>
              <a:rPr lang="zh-TW" altLang="en-US" sz="2800" b="1" dirty="0"/>
              <a:t>為宜，超過 </a:t>
            </a:r>
            <a:r>
              <a:rPr lang="en-US" altLang="zh-TW" sz="2800" b="1" dirty="0"/>
              <a:t>6 </a:t>
            </a:r>
            <a:r>
              <a:rPr lang="zh-TW" altLang="en-US" sz="2800" b="1" dirty="0"/>
              <a:t>群則其後續分析將變得相當瑣碎，因此除非另有特殊的考量，集群之群數以不超過 </a:t>
            </a:r>
            <a:r>
              <a:rPr lang="en-US" altLang="zh-TW" sz="2800" b="1" dirty="0"/>
              <a:t>6 </a:t>
            </a:r>
            <a:r>
              <a:rPr lang="zh-TW" altLang="en-US" sz="2800" b="1" dirty="0"/>
              <a:t>群為宜。</a:t>
            </a:r>
          </a:p>
          <a:p>
            <a:pPr marL="0" indent="0">
              <a:buNone/>
            </a:pPr>
            <a:r>
              <a:rPr lang="en-US" altLang="zh-TW" sz="2800" b="1" dirty="0"/>
              <a:t>2.</a:t>
            </a:r>
            <a:r>
              <a:rPr lang="zh-TW" altLang="en-US" sz="2800" b="1" dirty="0"/>
              <a:t>集群完成後，各群之觀察值應盡量接近，即</a:t>
            </a:r>
            <a:r>
              <a:rPr lang="zh-TW" altLang="en-US" sz="2800" b="1" dirty="0">
                <a:solidFill>
                  <a:srgbClr val="C00000"/>
                </a:solidFill>
              </a:rPr>
              <a:t>各群之觀察值不要相差太遠</a:t>
            </a:r>
            <a:r>
              <a:rPr lang="zh-TW" altLang="en-US" sz="2800" b="1" dirty="0"/>
              <a:t>。</a:t>
            </a:r>
          </a:p>
          <a:p>
            <a:pPr marL="0" indent="0">
              <a:buNone/>
            </a:pPr>
            <a:r>
              <a:rPr lang="en-US" altLang="zh-TW" sz="2800" b="1" dirty="0" smtClean="0"/>
              <a:t>(</a:t>
            </a:r>
            <a:r>
              <a:rPr lang="zh-TW" altLang="en-US" sz="2800" b="1" dirty="0"/>
              <a:t>例如，若第一群有</a:t>
            </a:r>
            <a:r>
              <a:rPr lang="en-US" altLang="zh-TW" sz="2800" b="1" dirty="0"/>
              <a:t>100</a:t>
            </a:r>
            <a:r>
              <a:rPr lang="zh-TW" altLang="en-US" sz="2800" b="1" dirty="0"/>
              <a:t>個觀察值，第二群只有</a:t>
            </a:r>
            <a:r>
              <a:rPr lang="en-US" altLang="zh-TW" sz="2800" b="1" dirty="0"/>
              <a:t>5</a:t>
            </a:r>
            <a:r>
              <a:rPr lang="zh-TW" altLang="en-US" sz="2800" b="1" dirty="0"/>
              <a:t>個觀察值即非常不適當。</a:t>
            </a:r>
            <a:r>
              <a:rPr lang="en-US" altLang="zh-TW" sz="2800" b="1" dirty="0"/>
              <a:t>)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6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集群數目的決定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 smtClean="0"/>
              <a:t>3.</a:t>
            </a:r>
            <a:r>
              <a:rPr lang="zh-TW" altLang="en-US" sz="2800" b="1" dirty="0" smtClean="0"/>
              <a:t>當</a:t>
            </a:r>
            <a:r>
              <a:rPr lang="zh-TW" altLang="en-US" sz="2800" b="1" dirty="0">
                <a:solidFill>
                  <a:srgbClr val="C00000"/>
                </a:solidFill>
              </a:rPr>
              <a:t>集群數減少</a:t>
            </a:r>
            <a:r>
              <a:rPr lang="zh-TW" altLang="en-US" sz="2800" b="1" dirty="0"/>
              <a:t>，集群內各觀察值的</a:t>
            </a:r>
            <a:r>
              <a:rPr lang="zh-TW" altLang="en-US" sz="2800" b="1" dirty="0">
                <a:solidFill>
                  <a:srgbClr val="C00000"/>
                </a:solidFill>
              </a:rPr>
              <a:t>同質性便會降低</a:t>
            </a:r>
            <a:r>
              <a:rPr lang="zh-TW" altLang="en-US" sz="2800" b="1" dirty="0"/>
              <a:t>。研究者應</a:t>
            </a:r>
            <a:r>
              <a:rPr lang="zh-TW" altLang="en-US" sz="2800" b="1" dirty="0">
                <a:solidFill>
                  <a:srgbClr val="C00000"/>
                </a:solidFill>
              </a:rPr>
              <a:t>權衡集群數</a:t>
            </a:r>
            <a:r>
              <a:rPr lang="zh-TW" altLang="en-US" sz="2800" b="1" dirty="0"/>
              <a:t>與</a:t>
            </a:r>
            <a:r>
              <a:rPr lang="zh-TW" altLang="en-US" sz="2800" b="1" dirty="0">
                <a:solidFill>
                  <a:srgbClr val="C00000"/>
                </a:solidFill>
              </a:rPr>
              <a:t>同質性</a:t>
            </a:r>
            <a:r>
              <a:rPr lang="zh-TW" altLang="en-US" sz="2800" b="1" dirty="0"/>
              <a:t>兩者，儘可能找到較少的集群，但仍滿足同質性的必要水準。</a:t>
            </a:r>
          </a:p>
          <a:p>
            <a:pPr marL="0" indent="0">
              <a:buNone/>
            </a:pPr>
            <a:r>
              <a:rPr lang="en-US" altLang="zh-TW" sz="2800" b="1" dirty="0"/>
              <a:t>4</a:t>
            </a:r>
            <a:r>
              <a:rPr lang="en-US" altLang="zh-TW" sz="2800" b="1" dirty="0" smtClean="0"/>
              <a:t>.</a:t>
            </a:r>
            <a:r>
              <a:rPr lang="zh-TW" altLang="en-US" sz="2800" b="1" dirty="0"/>
              <a:t>集群時，各集群變數在各群之分數應具有顯著性，即</a:t>
            </a:r>
            <a:r>
              <a:rPr lang="zh-TW" altLang="en-US" sz="2800" b="1" dirty="0">
                <a:solidFill>
                  <a:srgbClr val="C00000"/>
                </a:solidFill>
              </a:rPr>
              <a:t>集群變數應具有區分之效度</a:t>
            </a:r>
            <a:r>
              <a:rPr lang="zh-TW" altLang="en-US" sz="2800" b="1" dirty="0"/>
              <a:t>，否則，該集群變數是否存在對於分群即沒有顯著的作用。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2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集群數目的決定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 smtClean="0"/>
              <a:t>5.</a:t>
            </a:r>
            <a:r>
              <a:rPr lang="zh-TW" altLang="en-US" sz="2800" b="1" dirty="0" smtClean="0"/>
              <a:t>集</a:t>
            </a:r>
            <a:r>
              <a:rPr lang="zh-TW" altLang="en-US" sz="2800" b="1" dirty="0"/>
              <a:t>群之後，實際分群與理論分群之比較結果，其命中率應達顯著之水準</a:t>
            </a:r>
            <a:r>
              <a:rPr lang="zh-TW" altLang="en-US" sz="2800" b="1" dirty="0" smtClean="0"/>
              <a:t>。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TW" sz="2800" b="1" dirty="0"/>
              <a:t>6</a:t>
            </a:r>
            <a:r>
              <a:rPr lang="en-US" altLang="zh-TW" sz="2800" b="1" dirty="0" smtClean="0"/>
              <a:t>.</a:t>
            </a:r>
            <a:r>
              <a:rPr lang="zh-TW" altLang="en-US" sz="2800" b="1" dirty="0"/>
              <a:t>集群時，要盡量依照</a:t>
            </a:r>
            <a:r>
              <a:rPr lang="zh-TW" altLang="en-US" sz="2800" b="1" dirty="0">
                <a:solidFill>
                  <a:srgbClr val="C00000"/>
                </a:solidFill>
              </a:rPr>
              <a:t>過去文獻之建議</a:t>
            </a:r>
            <a:r>
              <a:rPr lang="zh-TW" altLang="en-US" sz="2800" b="1" dirty="0"/>
              <a:t>來決定集群數目。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20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4" name="Group 116"/>
          <p:cNvGraphicFramePr>
            <a:graphicFrameLocks noGrp="1"/>
          </p:cNvGraphicFramePr>
          <p:nvPr/>
        </p:nvGraphicFramePr>
        <p:xfrm>
          <a:off x="1687513" y="144463"/>
          <a:ext cx="7229475" cy="5526406"/>
        </p:xfrm>
        <a:graphic>
          <a:graphicData uri="http://schemas.openxmlformats.org/drawingml/2006/table">
            <a:tbl>
              <a:tblPr/>
              <a:tblGrid>
                <a:gridCol w="2409825"/>
                <a:gridCol w="1281112"/>
                <a:gridCol w="1319213"/>
                <a:gridCol w="942975"/>
                <a:gridCol w="1276350"/>
              </a:tblGrid>
              <a:tr h="7127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Hair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Homer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Maggie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Selma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Otto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Krusty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70"/>
          <p:cNvSpPr>
            <a:spLocks noChangeArrowheads="1"/>
          </p:cNvSpPr>
          <p:nvPr/>
        </p:nvSpPr>
        <p:spPr bwMode="auto">
          <a:xfrm>
            <a:off x="3195638" y="1100138"/>
            <a:ext cx="754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6" name="Rectangle 72"/>
          <p:cNvSpPr>
            <a:spLocks noChangeArrowheads="1"/>
          </p:cNvSpPr>
          <p:nvPr/>
        </p:nvSpPr>
        <p:spPr bwMode="auto">
          <a:xfrm>
            <a:off x="3195638" y="1100138"/>
            <a:ext cx="754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auto">
          <a:xfrm>
            <a:off x="3195638" y="1100138"/>
            <a:ext cx="754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8" name="Rectangle 76"/>
          <p:cNvSpPr>
            <a:spLocks noChangeArrowheads="1"/>
          </p:cNvSpPr>
          <p:nvPr/>
        </p:nvSpPr>
        <p:spPr bwMode="auto">
          <a:xfrm>
            <a:off x="3195638" y="1100138"/>
            <a:ext cx="754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9" name="Rectangle 78"/>
          <p:cNvSpPr>
            <a:spLocks noChangeArrowheads="1"/>
          </p:cNvSpPr>
          <p:nvPr/>
        </p:nvSpPr>
        <p:spPr bwMode="auto">
          <a:xfrm>
            <a:off x="3195638" y="1100138"/>
            <a:ext cx="754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30" name="Rectangle 80"/>
          <p:cNvSpPr>
            <a:spLocks noChangeArrowheads="1"/>
          </p:cNvSpPr>
          <p:nvPr/>
        </p:nvSpPr>
        <p:spPr bwMode="auto">
          <a:xfrm>
            <a:off x="3195638" y="1100138"/>
            <a:ext cx="754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31" name="Rectangle 82"/>
          <p:cNvSpPr>
            <a:spLocks noChangeArrowheads="1"/>
          </p:cNvSpPr>
          <p:nvPr/>
        </p:nvSpPr>
        <p:spPr bwMode="auto">
          <a:xfrm>
            <a:off x="3195638" y="1100138"/>
            <a:ext cx="754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32" name="Rectangle 84"/>
          <p:cNvSpPr>
            <a:spLocks noChangeArrowheads="1"/>
          </p:cNvSpPr>
          <p:nvPr/>
        </p:nvSpPr>
        <p:spPr bwMode="auto">
          <a:xfrm>
            <a:off x="3195638" y="1100138"/>
            <a:ext cx="7540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grpSp>
        <p:nvGrpSpPr>
          <p:cNvPr id="33" name="Group 117"/>
          <p:cNvGrpSpPr>
            <a:grpSpLocks/>
          </p:cNvGrpSpPr>
          <p:nvPr/>
        </p:nvGrpSpPr>
        <p:grpSpPr bwMode="auto">
          <a:xfrm>
            <a:off x="2074863" y="1014413"/>
            <a:ext cx="566737" cy="4667250"/>
            <a:chOff x="1011" y="744"/>
            <a:chExt cx="423" cy="3469"/>
          </a:xfrm>
        </p:grpSpPr>
        <p:pic>
          <p:nvPicPr>
            <p:cNvPr id="34" name="Picture 71" descr="hom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667"/>
            <a:stretch>
              <a:fillRect/>
            </a:stretch>
          </p:blipFill>
          <p:spPr bwMode="auto">
            <a:xfrm>
              <a:off x="1019" y="744"/>
              <a:ext cx="406" cy="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3" descr="marg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51"/>
            <a:stretch>
              <a:fillRect/>
            </a:stretch>
          </p:blipFill>
          <p:spPr bwMode="auto">
            <a:xfrm>
              <a:off x="1019" y="1099"/>
              <a:ext cx="415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5" descr="bar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667"/>
            <a:stretch>
              <a:fillRect/>
            </a:stretch>
          </p:blipFill>
          <p:spPr bwMode="auto">
            <a:xfrm>
              <a:off x="1019" y="1501"/>
              <a:ext cx="409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7" descr="lis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667"/>
            <a:stretch>
              <a:fillRect/>
            </a:stretch>
          </p:blipFill>
          <p:spPr bwMode="auto">
            <a:xfrm>
              <a:off x="1019" y="1884"/>
              <a:ext cx="392" cy="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9" descr="maggi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51"/>
            <a:stretch>
              <a:fillRect/>
            </a:stretch>
          </p:blipFill>
          <p:spPr bwMode="auto">
            <a:xfrm>
              <a:off x="1019" y="2258"/>
              <a:ext cx="399" cy="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1" descr="grandp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9" b="41739"/>
            <a:stretch>
              <a:fillRect/>
            </a:stretch>
          </p:blipFill>
          <p:spPr bwMode="auto">
            <a:xfrm>
              <a:off x="1019" y="2677"/>
              <a:ext cx="397" cy="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3" descr="patty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5" b="41739"/>
            <a:stretch>
              <a:fillRect/>
            </a:stretch>
          </p:blipFill>
          <p:spPr bwMode="auto">
            <a:xfrm>
              <a:off x="1019" y="3060"/>
              <a:ext cx="403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5" descr="otto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r="13150" b="41290"/>
            <a:stretch>
              <a:fillRect/>
            </a:stretch>
          </p:blipFill>
          <p:spPr bwMode="auto">
            <a:xfrm>
              <a:off x="1017" y="3443"/>
              <a:ext cx="403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94" descr="krusty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65CBFF"/>
                </a:clrFrom>
                <a:clrTo>
                  <a:srgbClr val="65C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613" r="16872" b="39247"/>
            <a:stretch>
              <a:fillRect/>
            </a:stretch>
          </p:blipFill>
          <p:spPr bwMode="auto">
            <a:xfrm>
              <a:off x="1011" y="3818"/>
              <a:ext cx="419" cy="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120" descr="Comic Book Gu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038850"/>
            <a:ext cx="6000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Group 135"/>
          <p:cNvGraphicFramePr>
            <a:graphicFrameLocks noGrp="1"/>
          </p:cNvGraphicFramePr>
          <p:nvPr/>
        </p:nvGraphicFramePr>
        <p:xfrm>
          <a:off x="1411288" y="6005513"/>
          <a:ext cx="7229475" cy="518160"/>
        </p:xfrm>
        <a:graphic>
          <a:graphicData uri="http://schemas.openxmlformats.org/drawingml/2006/table">
            <a:tbl>
              <a:tblPr/>
              <a:tblGrid>
                <a:gridCol w="2409825"/>
                <a:gridCol w="1281112"/>
                <a:gridCol w="1319213"/>
                <a:gridCol w="942975"/>
                <a:gridCol w="1276350"/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Comic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5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例題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4095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91200"/>
            <a:ext cx="4667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343400" y="1979613"/>
            <a:ext cx="4343400" cy="4754562"/>
            <a:chOff x="2736" y="1247"/>
            <a:chExt cx="2736" cy="2995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312" y="2016"/>
              <a:ext cx="2160" cy="2160"/>
              <a:chOff x="1632" y="1248"/>
              <a:chExt cx="2160" cy="2160"/>
            </a:xfrm>
          </p:grpSpPr>
          <p:grpSp>
            <p:nvGrpSpPr>
              <p:cNvPr id="18" name="Group 6"/>
              <p:cNvGrpSpPr>
                <a:grpSpLocks/>
              </p:cNvGrpSpPr>
              <p:nvPr/>
            </p:nvGrpSpPr>
            <p:grpSpPr bwMode="auto">
              <a:xfrm>
                <a:off x="1632" y="1248"/>
                <a:ext cx="432" cy="432"/>
                <a:chOff x="1776" y="1920"/>
                <a:chExt cx="432" cy="432"/>
              </a:xfrm>
            </p:grpSpPr>
            <p:sp>
              <p:nvSpPr>
                <p:cNvPr id="91" name="Rectangle 7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0</a:t>
                  </a:r>
                </a:p>
              </p:txBody>
            </p:sp>
          </p:grpSp>
          <p:grpSp>
            <p:nvGrpSpPr>
              <p:cNvPr id="19" name="Group 9"/>
              <p:cNvGrpSpPr>
                <a:grpSpLocks/>
              </p:cNvGrpSpPr>
              <p:nvPr/>
            </p:nvGrpSpPr>
            <p:grpSpPr bwMode="auto">
              <a:xfrm>
                <a:off x="2064" y="1248"/>
                <a:ext cx="432" cy="432"/>
                <a:chOff x="1776" y="1920"/>
                <a:chExt cx="432" cy="432"/>
              </a:xfrm>
            </p:grpSpPr>
            <p:sp>
              <p:nvSpPr>
                <p:cNvPr id="89" name="Rectangle 10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8</a:t>
                  </a:r>
                </a:p>
              </p:txBody>
            </p:sp>
          </p:grp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2496" y="1248"/>
                <a:ext cx="432" cy="432"/>
                <a:chOff x="1776" y="1920"/>
                <a:chExt cx="432" cy="432"/>
              </a:xfrm>
            </p:grpSpPr>
            <p:sp>
              <p:nvSpPr>
                <p:cNvPr id="87" name="Rectangle 13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8</a:t>
                  </a:r>
                </a:p>
              </p:txBody>
            </p:sp>
          </p:grpSp>
          <p:grpSp>
            <p:nvGrpSpPr>
              <p:cNvPr id="21" name="Group 15"/>
              <p:cNvGrpSpPr>
                <a:grpSpLocks/>
              </p:cNvGrpSpPr>
              <p:nvPr/>
            </p:nvGrpSpPr>
            <p:grpSpPr bwMode="auto">
              <a:xfrm>
                <a:off x="2928" y="1248"/>
                <a:ext cx="432" cy="432"/>
                <a:chOff x="1776" y="1920"/>
                <a:chExt cx="432" cy="432"/>
              </a:xfrm>
            </p:grpSpPr>
            <p:sp>
              <p:nvSpPr>
                <p:cNvPr id="85" name="Rectangle 16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7</a:t>
                  </a:r>
                </a:p>
              </p:txBody>
            </p:sp>
          </p:grpSp>
          <p:grpSp>
            <p:nvGrpSpPr>
              <p:cNvPr id="22" name="Group 18"/>
              <p:cNvGrpSpPr>
                <a:grpSpLocks/>
              </p:cNvGrpSpPr>
              <p:nvPr/>
            </p:nvGrpSpPr>
            <p:grpSpPr bwMode="auto">
              <a:xfrm>
                <a:off x="3360" y="1248"/>
                <a:ext cx="432" cy="432"/>
                <a:chOff x="1776" y="1920"/>
                <a:chExt cx="432" cy="432"/>
              </a:xfrm>
            </p:grpSpPr>
            <p:sp>
              <p:nvSpPr>
                <p:cNvPr id="83" name="Rectangle 19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7</a:t>
                  </a:r>
                </a:p>
              </p:txBody>
            </p:sp>
          </p:grpSp>
          <p:grpSp>
            <p:nvGrpSpPr>
              <p:cNvPr id="23" name="Group 21"/>
              <p:cNvGrpSpPr>
                <a:grpSpLocks/>
              </p:cNvGrpSpPr>
              <p:nvPr/>
            </p:nvGrpSpPr>
            <p:grpSpPr bwMode="auto">
              <a:xfrm>
                <a:off x="1632" y="1680"/>
                <a:ext cx="432" cy="432"/>
                <a:chOff x="1776" y="1920"/>
                <a:chExt cx="432" cy="432"/>
              </a:xfrm>
            </p:grpSpPr>
            <p:sp>
              <p:nvSpPr>
                <p:cNvPr id="81" name="Rectangle 22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24" name="Group 24"/>
              <p:cNvGrpSpPr>
                <a:grpSpLocks/>
              </p:cNvGrpSpPr>
              <p:nvPr/>
            </p:nvGrpSpPr>
            <p:grpSpPr bwMode="auto">
              <a:xfrm>
                <a:off x="2064" y="1680"/>
                <a:ext cx="432" cy="432"/>
                <a:chOff x="1776" y="1920"/>
                <a:chExt cx="432" cy="432"/>
              </a:xfrm>
            </p:grpSpPr>
            <p:sp>
              <p:nvSpPr>
                <p:cNvPr id="79" name="Rectangle 25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0</a:t>
                  </a:r>
                </a:p>
              </p:txBody>
            </p:sp>
          </p:grpSp>
          <p:grpSp>
            <p:nvGrpSpPr>
              <p:cNvPr id="25" name="Group 27"/>
              <p:cNvGrpSpPr>
                <a:grpSpLocks/>
              </p:cNvGrpSpPr>
              <p:nvPr/>
            </p:nvGrpSpPr>
            <p:grpSpPr bwMode="auto">
              <a:xfrm>
                <a:off x="2496" y="1680"/>
                <a:ext cx="432" cy="432"/>
                <a:chOff x="1776" y="1920"/>
                <a:chExt cx="432" cy="432"/>
              </a:xfrm>
            </p:grpSpPr>
            <p:sp>
              <p:nvSpPr>
                <p:cNvPr id="77" name="Rectangle 28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2</a:t>
                  </a:r>
                </a:p>
              </p:txBody>
            </p:sp>
          </p:grpSp>
          <p:grpSp>
            <p:nvGrpSpPr>
              <p:cNvPr id="26" name="Group 30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432"/>
                <a:chOff x="1776" y="1920"/>
                <a:chExt cx="432" cy="432"/>
              </a:xfrm>
            </p:grpSpPr>
            <p:sp>
              <p:nvSpPr>
                <p:cNvPr id="75" name="Rectangle 31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4</a:t>
                  </a:r>
                </a:p>
              </p:txBody>
            </p:sp>
          </p:grpSp>
          <p:grpSp>
            <p:nvGrpSpPr>
              <p:cNvPr id="27" name="Group 33"/>
              <p:cNvGrpSpPr>
                <a:grpSpLocks/>
              </p:cNvGrpSpPr>
              <p:nvPr/>
            </p:nvGrpSpPr>
            <p:grpSpPr bwMode="auto">
              <a:xfrm>
                <a:off x="3360" y="1680"/>
                <a:ext cx="432" cy="432"/>
                <a:chOff x="1776" y="1920"/>
                <a:chExt cx="432" cy="432"/>
              </a:xfrm>
            </p:grpSpPr>
            <p:sp>
              <p:nvSpPr>
                <p:cNvPr id="73" name="Rectangle 34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4</a:t>
                  </a:r>
                </a:p>
              </p:txBody>
            </p:sp>
          </p:grpSp>
          <p:grpSp>
            <p:nvGrpSpPr>
              <p:cNvPr id="28" name="Group 36"/>
              <p:cNvGrpSpPr>
                <a:grpSpLocks/>
              </p:cNvGrpSpPr>
              <p:nvPr/>
            </p:nvGrpSpPr>
            <p:grpSpPr bwMode="auto">
              <a:xfrm>
                <a:off x="1632" y="2112"/>
                <a:ext cx="432" cy="432"/>
                <a:chOff x="1776" y="1920"/>
                <a:chExt cx="432" cy="432"/>
              </a:xfrm>
            </p:grpSpPr>
            <p:sp>
              <p:nvSpPr>
                <p:cNvPr id="71" name="Rectangle 37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29" name="Group 39"/>
              <p:cNvGrpSpPr>
                <a:grpSpLocks/>
              </p:cNvGrpSpPr>
              <p:nvPr/>
            </p:nvGrpSpPr>
            <p:grpSpPr bwMode="auto">
              <a:xfrm>
                <a:off x="2064" y="2112"/>
                <a:ext cx="432" cy="432"/>
                <a:chOff x="1776" y="1920"/>
                <a:chExt cx="432" cy="432"/>
              </a:xfrm>
            </p:grpSpPr>
            <p:sp>
              <p:nvSpPr>
                <p:cNvPr id="69" name="Rectangle 40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7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30" name="Group 42"/>
              <p:cNvGrpSpPr>
                <a:grpSpLocks/>
              </p:cNvGrpSpPr>
              <p:nvPr/>
            </p:nvGrpSpPr>
            <p:grpSpPr bwMode="auto">
              <a:xfrm>
                <a:off x="2496" y="2112"/>
                <a:ext cx="432" cy="432"/>
                <a:chOff x="1776" y="1920"/>
                <a:chExt cx="432" cy="432"/>
              </a:xfrm>
            </p:grpSpPr>
            <p:sp>
              <p:nvSpPr>
                <p:cNvPr id="67" name="Rectangle 43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0</a:t>
                  </a:r>
                </a:p>
              </p:txBody>
            </p:sp>
          </p:grpSp>
          <p:grpSp>
            <p:nvGrpSpPr>
              <p:cNvPr id="31" name="Group 45"/>
              <p:cNvGrpSpPr>
                <a:grpSpLocks/>
              </p:cNvGrpSpPr>
              <p:nvPr/>
            </p:nvGrpSpPr>
            <p:grpSpPr bwMode="auto">
              <a:xfrm>
                <a:off x="2928" y="2112"/>
                <a:ext cx="432" cy="432"/>
                <a:chOff x="1776" y="1920"/>
                <a:chExt cx="432" cy="432"/>
              </a:xfrm>
            </p:grpSpPr>
            <p:sp>
              <p:nvSpPr>
                <p:cNvPr id="65" name="Rectangle 46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6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3</a:t>
                  </a:r>
                </a:p>
              </p:txBody>
            </p:sp>
          </p:grpSp>
          <p:grpSp>
            <p:nvGrpSpPr>
              <p:cNvPr id="32" name="Group 48"/>
              <p:cNvGrpSpPr>
                <a:grpSpLocks/>
              </p:cNvGrpSpPr>
              <p:nvPr/>
            </p:nvGrpSpPr>
            <p:grpSpPr bwMode="auto">
              <a:xfrm>
                <a:off x="3360" y="2112"/>
                <a:ext cx="432" cy="432"/>
                <a:chOff x="1776" y="1920"/>
                <a:chExt cx="432" cy="432"/>
              </a:xfrm>
            </p:grpSpPr>
            <p:sp>
              <p:nvSpPr>
                <p:cNvPr id="63" name="Rectangle 49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3</a:t>
                  </a:r>
                </a:p>
              </p:txBody>
            </p:sp>
          </p:grpSp>
          <p:grpSp>
            <p:nvGrpSpPr>
              <p:cNvPr id="33" name="Group 51"/>
              <p:cNvGrpSpPr>
                <a:grpSpLocks/>
              </p:cNvGrpSpPr>
              <p:nvPr/>
            </p:nvGrpSpPr>
            <p:grpSpPr bwMode="auto">
              <a:xfrm>
                <a:off x="1632" y="2544"/>
                <a:ext cx="432" cy="432"/>
                <a:chOff x="1776" y="1920"/>
                <a:chExt cx="432" cy="432"/>
              </a:xfrm>
            </p:grpSpPr>
            <p:sp>
              <p:nvSpPr>
                <p:cNvPr id="61" name="Rectangle 52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34" name="Group 54"/>
              <p:cNvGrpSpPr>
                <a:grpSpLocks/>
              </p:cNvGrpSpPr>
              <p:nvPr/>
            </p:nvGrpSpPr>
            <p:grpSpPr bwMode="auto">
              <a:xfrm>
                <a:off x="2064" y="2544"/>
                <a:ext cx="432" cy="432"/>
                <a:chOff x="1776" y="1920"/>
                <a:chExt cx="432" cy="432"/>
              </a:xfrm>
            </p:grpSpPr>
            <p:sp>
              <p:nvSpPr>
                <p:cNvPr id="59" name="Rectangle 55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35" name="Group 57"/>
              <p:cNvGrpSpPr>
                <a:grpSpLocks/>
              </p:cNvGrpSpPr>
              <p:nvPr/>
            </p:nvGrpSpPr>
            <p:grpSpPr bwMode="auto">
              <a:xfrm>
                <a:off x="2496" y="2544"/>
                <a:ext cx="432" cy="432"/>
                <a:chOff x="1776" y="1920"/>
                <a:chExt cx="432" cy="432"/>
              </a:xfrm>
            </p:grpSpPr>
            <p:sp>
              <p:nvSpPr>
                <p:cNvPr id="57" name="Rectangle 58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36" name="Group 60"/>
              <p:cNvGrpSpPr>
                <a:grpSpLocks/>
              </p:cNvGrpSpPr>
              <p:nvPr/>
            </p:nvGrpSpPr>
            <p:grpSpPr bwMode="auto">
              <a:xfrm>
                <a:off x="2928" y="2544"/>
                <a:ext cx="432" cy="432"/>
                <a:chOff x="1776" y="1920"/>
                <a:chExt cx="432" cy="432"/>
              </a:xfrm>
            </p:grpSpPr>
            <p:sp>
              <p:nvSpPr>
                <p:cNvPr id="55" name="Rectangle 61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0</a:t>
                  </a:r>
                </a:p>
              </p:txBody>
            </p:sp>
          </p:grpSp>
          <p:grpSp>
            <p:nvGrpSpPr>
              <p:cNvPr id="37" name="Group 63"/>
              <p:cNvGrpSpPr>
                <a:grpSpLocks/>
              </p:cNvGrpSpPr>
              <p:nvPr/>
            </p:nvGrpSpPr>
            <p:grpSpPr bwMode="auto">
              <a:xfrm>
                <a:off x="3360" y="2544"/>
                <a:ext cx="432" cy="432"/>
                <a:chOff x="1776" y="1920"/>
                <a:chExt cx="432" cy="432"/>
              </a:xfrm>
            </p:grpSpPr>
            <p:sp>
              <p:nvSpPr>
                <p:cNvPr id="53" name="Rectangle 64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1</a:t>
                  </a:r>
                </a:p>
              </p:txBody>
            </p:sp>
          </p:grpSp>
          <p:grpSp>
            <p:nvGrpSpPr>
              <p:cNvPr id="38" name="Group 66"/>
              <p:cNvGrpSpPr>
                <a:grpSpLocks/>
              </p:cNvGrpSpPr>
              <p:nvPr/>
            </p:nvGrpSpPr>
            <p:grpSpPr bwMode="auto">
              <a:xfrm>
                <a:off x="1632" y="2976"/>
                <a:ext cx="432" cy="432"/>
                <a:chOff x="1776" y="1920"/>
                <a:chExt cx="432" cy="432"/>
              </a:xfrm>
            </p:grpSpPr>
            <p:sp>
              <p:nvSpPr>
                <p:cNvPr id="51" name="Rectangle 67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39" name="Group 69"/>
              <p:cNvGrpSpPr>
                <a:grpSpLocks/>
              </p:cNvGrpSpPr>
              <p:nvPr/>
            </p:nvGrpSpPr>
            <p:grpSpPr bwMode="auto">
              <a:xfrm>
                <a:off x="2064" y="2976"/>
                <a:ext cx="432" cy="432"/>
                <a:chOff x="1776" y="1920"/>
                <a:chExt cx="432" cy="432"/>
              </a:xfrm>
            </p:grpSpPr>
            <p:sp>
              <p:nvSpPr>
                <p:cNvPr id="49" name="Rectangle 70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40" name="Group 72"/>
              <p:cNvGrpSpPr>
                <a:grpSpLocks/>
              </p:cNvGrpSpPr>
              <p:nvPr/>
            </p:nvGrpSpPr>
            <p:grpSpPr bwMode="auto">
              <a:xfrm>
                <a:off x="2496" y="2976"/>
                <a:ext cx="432" cy="432"/>
                <a:chOff x="1776" y="1920"/>
                <a:chExt cx="432" cy="432"/>
              </a:xfrm>
            </p:grpSpPr>
            <p:sp>
              <p:nvSpPr>
                <p:cNvPr id="47" name="Rectangle 73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41" name="Group 75"/>
              <p:cNvGrpSpPr>
                <a:grpSpLocks/>
              </p:cNvGrpSpPr>
              <p:nvPr/>
            </p:nvGrpSpPr>
            <p:grpSpPr bwMode="auto">
              <a:xfrm>
                <a:off x="2928" y="2976"/>
                <a:ext cx="432" cy="432"/>
                <a:chOff x="1776" y="1920"/>
                <a:chExt cx="432" cy="432"/>
              </a:xfrm>
            </p:grpSpPr>
            <p:sp>
              <p:nvSpPr>
                <p:cNvPr id="45" name="Rectangle 76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/>
                </a:p>
              </p:txBody>
            </p:sp>
          </p:grpSp>
          <p:grpSp>
            <p:nvGrpSpPr>
              <p:cNvPr id="42" name="Group 78"/>
              <p:cNvGrpSpPr>
                <a:grpSpLocks/>
              </p:cNvGrpSpPr>
              <p:nvPr/>
            </p:nvGrpSpPr>
            <p:grpSpPr bwMode="auto">
              <a:xfrm>
                <a:off x="3360" y="2976"/>
                <a:ext cx="432" cy="432"/>
                <a:chOff x="1776" y="1920"/>
                <a:chExt cx="432" cy="432"/>
              </a:xfrm>
            </p:grpSpPr>
            <p:sp>
              <p:nvSpPr>
                <p:cNvPr id="43" name="Rectangle 79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3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776" y="1968"/>
                  <a:ext cx="4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ea typeface="新細明體" panose="02020500000000000000" pitchFamily="18" charset="-120"/>
                    </a:rPr>
                    <a:t>0</a:t>
                  </a:r>
                </a:p>
              </p:txBody>
            </p:sp>
          </p:grpSp>
        </p:grpSp>
        <p:pic>
          <p:nvPicPr>
            <p:cNvPr id="8" name="Picture 81" descr="Edna Krabapp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360"/>
              <a:ext cx="280" cy="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592"/>
              <a:ext cx="171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3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247"/>
              <a:ext cx="236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" y="1425"/>
              <a:ext cx="320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440"/>
              <a:ext cx="411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86" descr="Edna Krabapp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68"/>
              <a:ext cx="280" cy="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96"/>
              <a:ext cx="171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8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36"/>
              <a:ext cx="236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696"/>
              <a:ext cx="294" cy="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264"/>
              <a:ext cx="258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" name="Text Box 91"/>
          <p:cNvSpPr txBox="1">
            <a:spLocks noChangeArrowheads="1"/>
          </p:cNvSpPr>
          <p:nvPr/>
        </p:nvSpPr>
        <p:spPr bwMode="auto">
          <a:xfrm>
            <a:off x="304800" y="4648200"/>
            <a:ext cx="30670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TW" sz="5400">
                <a:ea typeface="新細明體" panose="02020500000000000000" pitchFamily="18" charset="-120"/>
              </a:rPr>
              <a:t>D(  ,  ) = 8</a:t>
            </a:r>
          </a:p>
          <a:p>
            <a:pPr algn="l">
              <a:spcBef>
                <a:spcPct val="25000"/>
              </a:spcBef>
            </a:pPr>
            <a:r>
              <a:rPr lang="en-US" altLang="zh-TW" sz="5400">
                <a:ea typeface="新細明體" panose="02020500000000000000" pitchFamily="18" charset="-120"/>
              </a:rPr>
              <a:t>D(  ,  ) = 1</a:t>
            </a:r>
          </a:p>
        </p:txBody>
      </p:sp>
      <p:pic>
        <p:nvPicPr>
          <p:cNvPr id="94" name="Picture 92" descr="Edna Krabapp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444500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27146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 Box 94"/>
          <p:cNvSpPr txBox="1">
            <a:spLocks noChangeArrowheads="1"/>
          </p:cNvSpPr>
          <p:nvPr/>
        </p:nvSpPr>
        <p:spPr bwMode="auto">
          <a:xfrm>
            <a:off x="449263" y="2181225"/>
            <a:ext cx="3978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dirty="0">
                <a:ea typeface="新細明體" panose="02020500000000000000" pitchFamily="18" charset="-120"/>
              </a:rPr>
              <a:t>We begin with a distance matrix which contains the distances between every pair of objects in our database</a:t>
            </a:r>
            <a:r>
              <a:rPr lang="en-US" altLang="zh-TW" dirty="0" smtClean="0">
                <a:ea typeface="新細明體" panose="02020500000000000000" pitchFamily="18" charset="-120"/>
              </a:rPr>
              <a:t>.</a:t>
            </a:r>
            <a:r>
              <a:rPr lang="zh-TW" altLang="en-US" dirty="0">
                <a:ea typeface="新細明體" panose="02020500000000000000" pitchFamily="18" charset="-120"/>
              </a:rPr>
              <a:t>由不相似性矩陣開始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97" name="橢圓 96"/>
          <p:cNvSpPr/>
          <p:nvPr/>
        </p:nvSpPr>
        <p:spPr>
          <a:xfrm>
            <a:off x="7983860" y="5366184"/>
            <a:ext cx="360040" cy="41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標題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70675" y="215900"/>
            <a:ext cx="2282825" cy="1622425"/>
            <a:chOff x="98" y="300"/>
            <a:chExt cx="3214" cy="2284"/>
          </a:xfrm>
        </p:grpSpPr>
        <p:pic>
          <p:nvPicPr>
            <p:cNvPr id="3" name="Picture 3" descr="Edna Krabapp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1440"/>
              <a:ext cx="504" cy="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08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78"/>
              <a:ext cx="424" cy="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865" y="1505"/>
              <a:ext cx="1447" cy="1031"/>
              <a:chOff x="252" y="2364"/>
              <a:chExt cx="2258" cy="1608"/>
            </a:xfrm>
          </p:grpSpPr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255" y="444"/>
              <a:ext cx="0" cy="90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 flipV="1">
              <a:off x="2919" y="1167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2227" y="1167"/>
              <a:ext cx="0" cy="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2221" y="1167"/>
              <a:ext cx="70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1193" y="710"/>
              <a:ext cx="1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rot="5400000" flipH="1">
              <a:off x="2343" y="943"/>
              <a:ext cx="45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rot="5400000" flipH="1">
              <a:off x="1712" y="574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859" y="969"/>
              <a:ext cx="703" cy="377"/>
              <a:chOff x="2112" y="2976"/>
              <a:chExt cx="703" cy="377"/>
            </a:xfrm>
          </p:grpSpPr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H="1" flipV="1">
                <a:off x="2810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H="1" flipV="1">
                <a:off x="2118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H="1">
                <a:off x="2112" y="2976"/>
                <a:ext cx="70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rot="5400000" flipH="1">
              <a:off x="1065" y="844"/>
              <a:ext cx="25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253" y="446"/>
              <a:ext cx="15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rot="5400000" flipH="1">
              <a:off x="989" y="370"/>
              <a:ext cx="13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39700" y="285133"/>
            <a:ext cx="4241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ea typeface="新細明體" panose="02020500000000000000" pitchFamily="18" charset="-120"/>
              </a:rPr>
              <a:t>Bottom-Up (</a:t>
            </a:r>
            <a:r>
              <a:rPr kumimoji="1"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ea typeface="SimSun" panose="02010600030101010101" pitchFamily="2" charset="-122"/>
              </a:rPr>
              <a:t>agglomerative</a:t>
            </a:r>
            <a:r>
              <a:rPr kumimoji="1"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ea typeface="新細明體" panose="02020500000000000000" pitchFamily="18" charset="-120"/>
              </a:rPr>
              <a:t>):</a:t>
            </a:r>
            <a:r>
              <a:rPr lang="en-US" altLang="zh-TW" sz="2000" dirty="0">
                <a:ea typeface="新細明體" panose="02020500000000000000" pitchFamily="18" charset="-120"/>
              </a:rPr>
              <a:t> Starting with each item in its own cluster, find the best pair to merge into a new cluster. Repeat until all clusters are fused together. </a:t>
            </a: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8116888" y="5689600"/>
            <a:ext cx="1027112" cy="973138"/>
            <a:chOff x="1267" y="3584"/>
            <a:chExt cx="647" cy="613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1267" y="3735"/>
              <a:ext cx="647" cy="462"/>
              <a:chOff x="252" y="2364"/>
              <a:chExt cx="2258" cy="1608"/>
            </a:xfrm>
          </p:grpSpPr>
          <p:pic>
            <p:nvPicPr>
              <p:cNvPr id="29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 flipV="1">
              <a:off x="1738" y="3584"/>
              <a:ext cx="0" cy="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 flipV="1">
              <a:off x="1429" y="3584"/>
              <a:ext cx="0" cy="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1426" y="3584"/>
              <a:ext cx="3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8078788" y="4465638"/>
            <a:ext cx="1027112" cy="733425"/>
            <a:chOff x="252" y="2364"/>
            <a:chExt cx="2258" cy="1608"/>
          </a:xfrm>
        </p:grpSpPr>
        <p:pic>
          <p:nvPicPr>
            <p:cNvPr id="32" name="Picture 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2364"/>
              <a:ext cx="900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2412"/>
              <a:ext cx="1154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Line 34"/>
          <p:cNvSpPr>
            <a:spLocks noChangeShapeType="1"/>
          </p:cNvSpPr>
          <p:nvPr/>
        </p:nvSpPr>
        <p:spPr bwMode="auto">
          <a:xfrm flipH="1" flipV="1">
            <a:off x="8826500" y="4225925"/>
            <a:ext cx="0" cy="1317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 flipV="1">
            <a:off x="8335963" y="4225925"/>
            <a:ext cx="0" cy="1317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8331200" y="4225925"/>
            <a:ext cx="4984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7299325" y="4084638"/>
            <a:ext cx="608013" cy="1147762"/>
            <a:chOff x="4598" y="2573"/>
            <a:chExt cx="383" cy="723"/>
          </a:xfrm>
        </p:grpSpPr>
        <p:pic>
          <p:nvPicPr>
            <p:cNvPr id="38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" y="2956"/>
              <a:ext cx="13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9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" y="2712"/>
              <a:ext cx="190" cy="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4638" y="2573"/>
              <a:ext cx="315" cy="169"/>
              <a:chOff x="2112" y="2976"/>
              <a:chExt cx="703" cy="377"/>
            </a:xfrm>
          </p:grpSpPr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 flipH="1" flipV="1">
                <a:off x="2810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 flipH="1" flipV="1">
                <a:off x="2118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 flipH="1">
                <a:off x="2112" y="2976"/>
                <a:ext cx="70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7289800" y="2295525"/>
            <a:ext cx="1806575" cy="1331913"/>
            <a:chOff x="746" y="1753"/>
            <a:chExt cx="1138" cy="839"/>
          </a:xfrm>
        </p:grpSpPr>
        <p:pic>
          <p:nvPicPr>
            <p:cNvPr id="45" name="Picture 4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2252"/>
              <a:ext cx="13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6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" y="2008"/>
              <a:ext cx="190" cy="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7"/>
            <p:cNvGrpSpPr>
              <a:grpSpLocks/>
            </p:cNvGrpSpPr>
            <p:nvPr/>
          </p:nvGrpSpPr>
          <p:grpSpPr bwMode="auto">
            <a:xfrm>
              <a:off x="1237" y="2109"/>
              <a:ext cx="647" cy="462"/>
              <a:chOff x="252" y="2364"/>
              <a:chExt cx="2258" cy="1608"/>
            </a:xfrm>
          </p:grpSpPr>
          <p:pic>
            <p:nvPicPr>
              <p:cNvPr id="58" name="Picture 4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4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flipH="1" flipV="1">
              <a:off x="1708" y="1958"/>
              <a:ext cx="0" cy="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H="1" flipV="1">
              <a:off x="1399" y="1958"/>
              <a:ext cx="0" cy="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flipH="1">
              <a:off x="1396" y="1958"/>
              <a:ext cx="3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H="1">
              <a:off x="936" y="1753"/>
              <a:ext cx="61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rot="5400000" flipH="1">
              <a:off x="1450" y="1858"/>
              <a:ext cx="20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3" name="Group 55"/>
            <p:cNvGrpSpPr>
              <a:grpSpLocks/>
            </p:cNvGrpSpPr>
            <p:nvPr/>
          </p:nvGrpSpPr>
          <p:grpSpPr bwMode="auto">
            <a:xfrm>
              <a:off x="786" y="1869"/>
              <a:ext cx="315" cy="169"/>
              <a:chOff x="2112" y="2976"/>
              <a:chExt cx="703" cy="377"/>
            </a:xfrm>
          </p:grpSpPr>
          <p:sp>
            <p:nvSpPr>
              <p:cNvPr id="55" name="Line 56"/>
              <p:cNvSpPr>
                <a:spLocks noChangeShapeType="1"/>
              </p:cNvSpPr>
              <p:nvPr/>
            </p:nvSpPr>
            <p:spPr bwMode="auto">
              <a:xfrm flipH="1" flipV="1">
                <a:off x="2810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 flipH="1" flipV="1">
                <a:off x="2118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 flipH="1">
                <a:off x="2112" y="2976"/>
                <a:ext cx="70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4" name="Line 59"/>
            <p:cNvSpPr>
              <a:spLocks noChangeShapeType="1"/>
            </p:cNvSpPr>
            <p:nvPr/>
          </p:nvSpPr>
          <p:spPr bwMode="auto">
            <a:xfrm rot="5400000" flipH="1">
              <a:off x="878" y="1814"/>
              <a:ext cx="11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2182813" y="5770563"/>
            <a:ext cx="1027112" cy="973137"/>
            <a:chOff x="1165" y="3566"/>
            <a:chExt cx="647" cy="613"/>
          </a:xfrm>
        </p:grpSpPr>
        <p:grpSp>
          <p:nvGrpSpPr>
            <p:cNvPr id="61" name="Group 61"/>
            <p:cNvGrpSpPr>
              <a:grpSpLocks/>
            </p:cNvGrpSpPr>
            <p:nvPr/>
          </p:nvGrpSpPr>
          <p:grpSpPr bwMode="auto">
            <a:xfrm>
              <a:off x="1165" y="3717"/>
              <a:ext cx="647" cy="462"/>
              <a:chOff x="252" y="2364"/>
              <a:chExt cx="2258" cy="1608"/>
            </a:xfrm>
          </p:grpSpPr>
          <p:pic>
            <p:nvPicPr>
              <p:cNvPr id="66" name="Picture 6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6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2" name="Group 64"/>
            <p:cNvGrpSpPr>
              <a:grpSpLocks/>
            </p:cNvGrpSpPr>
            <p:nvPr/>
          </p:nvGrpSpPr>
          <p:grpSpPr bwMode="auto">
            <a:xfrm>
              <a:off x="1324" y="3566"/>
              <a:ext cx="314" cy="83"/>
              <a:chOff x="1324" y="3566"/>
              <a:chExt cx="314" cy="83"/>
            </a:xfrm>
          </p:grpSpPr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 flipH="1" flipV="1">
                <a:off x="1636" y="3566"/>
                <a:ext cx="0" cy="8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 flipH="1" flipV="1">
                <a:off x="1327" y="3566"/>
                <a:ext cx="0" cy="8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 flipH="1">
                <a:off x="1324" y="3566"/>
                <a:ext cx="31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68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603750"/>
            <a:ext cx="2190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Line 69"/>
          <p:cNvSpPr>
            <a:spLocks noChangeShapeType="1"/>
          </p:cNvSpPr>
          <p:nvPr/>
        </p:nvSpPr>
        <p:spPr bwMode="auto">
          <a:xfrm flipH="1" flipV="1">
            <a:off x="1847850" y="4108450"/>
            <a:ext cx="0" cy="279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H="1">
            <a:off x="1836738" y="4100513"/>
            <a:ext cx="7524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 rot="5400000" flipH="1">
            <a:off x="2541587" y="4132263"/>
            <a:ext cx="984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3294063" y="5527675"/>
            <a:ext cx="760412" cy="1216025"/>
            <a:chOff x="2072" y="3380"/>
            <a:chExt cx="479" cy="802"/>
          </a:xfrm>
        </p:grpSpPr>
        <p:pic>
          <p:nvPicPr>
            <p:cNvPr id="73" name="Picture 73" descr="Edna Krabapp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" y="3670"/>
              <a:ext cx="225" cy="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4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" y="3598"/>
              <a:ext cx="190" cy="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5" name="Group 75"/>
            <p:cNvGrpSpPr>
              <a:grpSpLocks/>
            </p:cNvGrpSpPr>
            <p:nvPr/>
          </p:nvGrpSpPr>
          <p:grpSpPr bwMode="auto">
            <a:xfrm>
              <a:off x="2170" y="3380"/>
              <a:ext cx="314" cy="185"/>
              <a:chOff x="2170" y="3380"/>
              <a:chExt cx="314" cy="185"/>
            </a:xfrm>
          </p:grpSpPr>
          <p:sp>
            <p:nvSpPr>
              <p:cNvPr id="76" name="Line 76"/>
              <p:cNvSpPr>
                <a:spLocks noChangeShapeType="1"/>
              </p:cNvSpPr>
              <p:nvPr/>
            </p:nvSpPr>
            <p:spPr bwMode="auto">
              <a:xfrm flipH="1" flipV="1">
                <a:off x="2482" y="3386"/>
                <a:ext cx="0" cy="179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7" name="Line 77"/>
              <p:cNvSpPr>
                <a:spLocks noChangeShapeType="1"/>
              </p:cNvSpPr>
              <p:nvPr/>
            </p:nvSpPr>
            <p:spPr bwMode="auto">
              <a:xfrm flipH="1" flipV="1">
                <a:off x="2173" y="3380"/>
                <a:ext cx="0" cy="18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8" name="Line 78"/>
              <p:cNvSpPr>
                <a:spLocks noChangeShapeType="1"/>
              </p:cNvSpPr>
              <p:nvPr/>
            </p:nvSpPr>
            <p:spPr bwMode="auto">
              <a:xfrm flipH="1">
                <a:off x="2170" y="3380"/>
                <a:ext cx="31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79" name="Group 79"/>
          <p:cNvGrpSpPr>
            <a:grpSpLocks/>
          </p:cNvGrpSpPr>
          <p:nvPr/>
        </p:nvGrpSpPr>
        <p:grpSpPr bwMode="auto">
          <a:xfrm>
            <a:off x="1293813" y="5491163"/>
            <a:ext cx="776287" cy="1252537"/>
            <a:chOff x="2663" y="3356"/>
            <a:chExt cx="489" cy="789"/>
          </a:xfrm>
        </p:grpSpPr>
        <p:pic>
          <p:nvPicPr>
            <p:cNvPr id="80" name="Picture 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3800"/>
              <a:ext cx="13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8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3707"/>
              <a:ext cx="331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2" name="Group 82"/>
            <p:cNvGrpSpPr>
              <a:grpSpLocks/>
            </p:cNvGrpSpPr>
            <p:nvPr/>
          </p:nvGrpSpPr>
          <p:grpSpPr bwMode="auto">
            <a:xfrm>
              <a:off x="2758" y="3356"/>
              <a:ext cx="314" cy="209"/>
              <a:chOff x="2170" y="3380"/>
              <a:chExt cx="314" cy="185"/>
            </a:xfrm>
          </p:grpSpPr>
          <p:sp>
            <p:nvSpPr>
              <p:cNvPr id="83" name="Line 83"/>
              <p:cNvSpPr>
                <a:spLocks noChangeShapeType="1"/>
              </p:cNvSpPr>
              <p:nvPr/>
            </p:nvSpPr>
            <p:spPr bwMode="auto">
              <a:xfrm flipH="1" flipV="1">
                <a:off x="2482" y="3386"/>
                <a:ext cx="0" cy="179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" name="Line 84"/>
              <p:cNvSpPr>
                <a:spLocks noChangeShapeType="1"/>
              </p:cNvSpPr>
              <p:nvPr/>
            </p:nvSpPr>
            <p:spPr bwMode="auto">
              <a:xfrm flipH="1" flipV="1">
                <a:off x="2173" y="3380"/>
                <a:ext cx="0" cy="18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" name="Line 85"/>
              <p:cNvSpPr>
                <a:spLocks noChangeShapeType="1"/>
              </p:cNvSpPr>
              <p:nvPr/>
            </p:nvSpPr>
            <p:spPr bwMode="auto">
              <a:xfrm flipH="1">
                <a:off x="2170" y="3380"/>
                <a:ext cx="31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86" name="Group 86"/>
          <p:cNvGrpSpPr>
            <a:grpSpLocks/>
          </p:cNvGrpSpPr>
          <p:nvPr/>
        </p:nvGrpSpPr>
        <p:grpSpPr bwMode="auto">
          <a:xfrm>
            <a:off x="4586288" y="5518150"/>
            <a:ext cx="815975" cy="1206500"/>
            <a:chOff x="2889" y="3476"/>
            <a:chExt cx="514" cy="760"/>
          </a:xfrm>
        </p:grpSpPr>
        <p:pic>
          <p:nvPicPr>
            <p:cNvPr id="87" name="Picture 87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" y="3691"/>
              <a:ext cx="190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" y="3751"/>
              <a:ext cx="25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oup 89"/>
            <p:cNvGrpSpPr>
              <a:grpSpLocks/>
            </p:cNvGrpSpPr>
            <p:nvPr/>
          </p:nvGrpSpPr>
          <p:grpSpPr bwMode="auto">
            <a:xfrm>
              <a:off x="3010" y="3476"/>
              <a:ext cx="314" cy="195"/>
              <a:chOff x="2170" y="3380"/>
              <a:chExt cx="314" cy="185"/>
            </a:xfrm>
          </p:grpSpPr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 flipH="1" flipV="1">
                <a:off x="2482" y="3386"/>
                <a:ext cx="0" cy="179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" name="Line 91"/>
              <p:cNvSpPr>
                <a:spLocks noChangeShapeType="1"/>
              </p:cNvSpPr>
              <p:nvPr/>
            </p:nvSpPr>
            <p:spPr bwMode="auto">
              <a:xfrm flipH="1" flipV="1">
                <a:off x="2173" y="3380"/>
                <a:ext cx="0" cy="18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" name="Line 92"/>
              <p:cNvSpPr>
                <a:spLocks noChangeShapeType="1"/>
              </p:cNvSpPr>
              <p:nvPr/>
            </p:nvSpPr>
            <p:spPr bwMode="auto">
              <a:xfrm flipH="1">
                <a:off x="2170" y="3380"/>
                <a:ext cx="31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4117975" y="59467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ea typeface="新細明體" panose="02020500000000000000" pitchFamily="18" charset="-120"/>
              </a:rPr>
              <a:t>…</a:t>
            </a:r>
          </a:p>
        </p:txBody>
      </p:sp>
      <p:sp>
        <p:nvSpPr>
          <p:cNvPr id="94" name="Text Box 95"/>
          <p:cNvSpPr txBox="1">
            <a:spLocks noChangeArrowheads="1"/>
          </p:cNvSpPr>
          <p:nvPr/>
        </p:nvSpPr>
        <p:spPr bwMode="auto">
          <a:xfrm>
            <a:off x="5686425" y="5699125"/>
            <a:ext cx="110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sz="1800">
                <a:ea typeface="新細明體" panose="02020500000000000000" pitchFamily="18" charset="-120"/>
              </a:rPr>
              <a:t>Choose the best</a:t>
            </a:r>
          </a:p>
        </p:txBody>
      </p:sp>
      <p:grpSp>
        <p:nvGrpSpPr>
          <p:cNvPr id="95" name="Group 100"/>
          <p:cNvGrpSpPr>
            <a:grpSpLocks/>
          </p:cNvGrpSpPr>
          <p:nvPr/>
        </p:nvGrpSpPr>
        <p:grpSpPr bwMode="auto">
          <a:xfrm>
            <a:off x="2116138" y="4184650"/>
            <a:ext cx="1027112" cy="973138"/>
            <a:chOff x="1267" y="3584"/>
            <a:chExt cx="647" cy="613"/>
          </a:xfrm>
        </p:grpSpPr>
        <p:grpSp>
          <p:nvGrpSpPr>
            <p:cNvPr id="96" name="Group 101"/>
            <p:cNvGrpSpPr>
              <a:grpSpLocks/>
            </p:cNvGrpSpPr>
            <p:nvPr/>
          </p:nvGrpSpPr>
          <p:grpSpPr bwMode="auto">
            <a:xfrm>
              <a:off x="1267" y="3735"/>
              <a:ext cx="647" cy="462"/>
              <a:chOff x="252" y="2364"/>
              <a:chExt cx="2258" cy="1608"/>
            </a:xfrm>
          </p:grpSpPr>
          <p:pic>
            <p:nvPicPr>
              <p:cNvPr id="100" name="Picture 10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1" name="Picture 10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7" name="Line 104"/>
            <p:cNvSpPr>
              <a:spLocks noChangeShapeType="1"/>
            </p:cNvSpPr>
            <p:nvPr/>
          </p:nvSpPr>
          <p:spPr bwMode="auto">
            <a:xfrm flipH="1" flipV="1">
              <a:off x="1738" y="3584"/>
              <a:ext cx="0" cy="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 flipH="1" flipV="1">
              <a:off x="1429" y="3584"/>
              <a:ext cx="0" cy="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Line 106"/>
            <p:cNvSpPr>
              <a:spLocks noChangeShapeType="1"/>
            </p:cNvSpPr>
            <p:nvPr/>
          </p:nvSpPr>
          <p:spPr bwMode="auto">
            <a:xfrm flipH="1">
              <a:off x="1426" y="3584"/>
              <a:ext cx="3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2" name="Picture 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4606925"/>
            <a:ext cx="2190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108" descr="C:\Documents and Settings\eamonn\Desktop\bios_family_mar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219575"/>
            <a:ext cx="301625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Group 109"/>
          <p:cNvGrpSpPr>
            <a:grpSpLocks/>
          </p:cNvGrpSpPr>
          <p:nvPr/>
        </p:nvGrpSpPr>
        <p:grpSpPr bwMode="auto">
          <a:xfrm>
            <a:off x="3390900" y="3998913"/>
            <a:ext cx="500063" cy="268287"/>
            <a:chOff x="2112" y="2976"/>
            <a:chExt cx="703" cy="377"/>
          </a:xfrm>
        </p:grpSpPr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 flipH="1" flipV="1">
              <a:off x="2810" y="2976"/>
              <a:ext cx="0" cy="37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Line 111"/>
            <p:cNvSpPr>
              <a:spLocks noChangeShapeType="1"/>
            </p:cNvSpPr>
            <p:nvPr/>
          </p:nvSpPr>
          <p:spPr bwMode="auto">
            <a:xfrm flipH="1" flipV="1">
              <a:off x="2118" y="2976"/>
              <a:ext cx="0" cy="37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Line 112"/>
            <p:cNvSpPr>
              <a:spLocks noChangeShapeType="1"/>
            </p:cNvSpPr>
            <p:nvPr/>
          </p:nvSpPr>
          <p:spPr bwMode="auto">
            <a:xfrm flipH="1">
              <a:off x="2112" y="2976"/>
              <a:ext cx="70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8" name="Group 113"/>
          <p:cNvGrpSpPr>
            <a:grpSpLocks/>
          </p:cNvGrpSpPr>
          <p:nvPr/>
        </p:nvGrpSpPr>
        <p:grpSpPr bwMode="auto">
          <a:xfrm>
            <a:off x="4608513" y="3994150"/>
            <a:ext cx="760412" cy="1216025"/>
            <a:chOff x="2072" y="3380"/>
            <a:chExt cx="479" cy="802"/>
          </a:xfrm>
        </p:grpSpPr>
        <p:pic>
          <p:nvPicPr>
            <p:cNvPr id="109" name="Picture 114" descr="Edna Krabapp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" y="3670"/>
              <a:ext cx="225" cy="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15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" y="3598"/>
              <a:ext cx="190" cy="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1" name="Group 116"/>
            <p:cNvGrpSpPr>
              <a:grpSpLocks/>
            </p:cNvGrpSpPr>
            <p:nvPr/>
          </p:nvGrpSpPr>
          <p:grpSpPr bwMode="auto">
            <a:xfrm>
              <a:off x="2170" y="3380"/>
              <a:ext cx="314" cy="185"/>
              <a:chOff x="2170" y="3380"/>
              <a:chExt cx="314" cy="185"/>
            </a:xfrm>
          </p:grpSpPr>
          <p:sp>
            <p:nvSpPr>
              <p:cNvPr id="112" name="Line 117"/>
              <p:cNvSpPr>
                <a:spLocks noChangeShapeType="1"/>
              </p:cNvSpPr>
              <p:nvPr/>
            </p:nvSpPr>
            <p:spPr bwMode="auto">
              <a:xfrm flipH="1" flipV="1">
                <a:off x="2482" y="3386"/>
                <a:ext cx="0" cy="179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" name="Line 118"/>
              <p:cNvSpPr>
                <a:spLocks noChangeShapeType="1"/>
              </p:cNvSpPr>
              <p:nvPr/>
            </p:nvSpPr>
            <p:spPr bwMode="auto">
              <a:xfrm flipH="1" flipV="1">
                <a:off x="2173" y="3380"/>
                <a:ext cx="0" cy="18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4" name="Line 119"/>
              <p:cNvSpPr>
                <a:spLocks noChangeShapeType="1"/>
              </p:cNvSpPr>
              <p:nvPr/>
            </p:nvSpPr>
            <p:spPr bwMode="auto">
              <a:xfrm flipH="1">
                <a:off x="2170" y="3380"/>
                <a:ext cx="31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4051300" y="45180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ea typeface="新細明體" panose="02020500000000000000" pitchFamily="18" charset="-120"/>
              </a:rPr>
              <a:t>…</a:t>
            </a:r>
          </a:p>
        </p:txBody>
      </p:sp>
      <p:sp>
        <p:nvSpPr>
          <p:cNvPr id="116" name="Text Box 121"/>
          <p:cNvSpPr txBox="1">
            <a:spLocks noChangeArrowheads="1"/>
          </p:cNvSpPr>
          <p:nvPr/>
        </p:nvSpPr>
        <p:spPr bwMode="auto">
          <a:xfrm>
            <a:off x="5686425" y="4213225"/>
            <a:ext cx="110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sz="1800">
                <a:ea typeface="新細明體" panose="02020500000000000000" pitchFamily="18" charset="-120"/>
              </a:rPr>
              <a:t>Choose the best</a:t>
            </a:r>
          </a:p>
        </p:txBody>
      </p:sp>
      <p:grpSp>
        <p:nvGrpSpPr>
          <p:cNvPr id="117" name="Group 123"/>
          <p:cNvGrpSpPr>
            <a:grpSpLocks/>
          </p:cNvGrpSpPr>
          <p:nvPr/>
        </p:nvGrpSpPr>
        <p:grpSpPr bwMode="auto">
          <a:xfrm>
            <a:off x="1765300" y="2400300"/>
            <a:ext cx="1806575" cy="1331913"/>
            <a:chOff x="746" y="1753"/>
            <a:chExt cx="1138" cy="839"/>
          </a:xfrm>
        </p:grpSpPr>
        <p:pic>
          <p:nvPicPr>
            <p:cNvPr id="118" name="Picture 1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2252"/>
              <a:ext cx="13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125" descr="C:\Documents and Settings\eamonn\Desktop\bios_family_marg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" y="2008"/>
              <a:ext cx="190" cy="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0" name="Group 126"/>
            <p:cNvGrpSpPr>
              <a:grpSpLocks/>
            </p:cNvGrpSpPr>
            <p:nvPr/>
          </p:nvGrpSpPr>
          <p:grpSpPr bwMode="auto">
            <a:xfrm>
              <a:off x="1237" y="2109"/>
              <a:ext cx="647" cy="462"/>
              <a:chOff x="252" y="2364"/>
              <a:chExt cx="2258" cy="1608"/>
            </a:xfrm>
          </p:grpSpPr>
          <p:pic>
            <p:nvPicPr>
              <p:cNvPr id="131" name="Picture 12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" y="2364"/>
                <a:ext cx="900" cy="1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2" name="Picture 12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2412"/>
                <a:ext cx="1154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1" name="Line 129"/>
            <p:cNvSpPr>
              <a:spLocks noChangeShapeType="1"/>
            </p:cNvSpPr>
            <p:nvPr/>
          </p:nvSpPr>
          <p:spPr bwMode="auto">
            <a:xfrm flipH="1" flipV="1">
              <a:off x="1708" y="1958"/>
              <a:ext cx="0" cy="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" name="Line 130"/>
            <p:cNvSpPr>
              <a:spLocks noChangeShapeType="1"/>
            </p:cNvSpPr>
            <p:nvPr/>
          </p:nvSpPr>
          <p:spPr bwMode="auto">
            <a:xfrm flipH="1" flipV="1">
              <a:off x="1399" y="1958"/>
              <a:ext cx="0" cy="8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" name="Line 131"/>
            <p:cNvSpPr>
              <a:spLocks noChangeShapeType="1"/>
            </p:cNvSpPr>
            <p:nvPr/>
          </p:nvSpPr>
          <p:spPr bwMode="auto">
            <a:xfrm flipH="1">
              <a:off x="1396" y="1958"/>
              <a:ext cx="31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" name="Line 132"/>
            <p:cNvSpPr>
              <a:spLocks noChangeShapeType="1"/>
            </p:cNvSpPr>
            <p:nvPr/>
          </p:nvSpPr>
          <p:spPr bwMode="auto">
            <a:xfrm flipH="1">
              <a:off x="936" y="1753"/>
              <a:ext cx="61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5" name="Line 133"/>
            <p:cNvSpPr>
              <a:spLocks noChangeShapeType="1"/>
            </p:cNvSpPr>
            <p:nvPr/>
          </p:nvSpPr>
          <p:spPr bwMode="auto">
            <a:xfrm rot="5400000" flipH="1">
              <a:off x="1450" y="1858"/>
              <a:ext cx="20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6" name="Group 134"/>
            <p:cNvGrpSpPr>
              <a:grpSpLocks/>
            </p:cNvGrpSpPr>
            <p:nvPr/>
          </p:nvGrpSpPr>
          <p:grpSpPr bwMode="auto">
            <a:xfrm>
              <a:off x="786" y="1869"/>
              <a:ext cx="315" cy="169"/>
              <a:chOff x="2112" y="2976"/>
              <a:chExt cx="703" cy="377"/>
            </a:xfrm>
          </p:grpSpPr>
          <p:sp>
            <p:nvSpPr>
              <p:cNvPr id="128" name="Line 135"/>
              <p:cNvSpPr>
                <a:spLocks noChangeShapeType="1"/>
              </p:cNvSpPr>
              <p:nvPr/>
            </p:nvSpPr>
            <p:spPr bwMode="auto">
              <a:xfrm flipH="1" flipV="1">
                <a:off x="2810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" name="Line 136"/>
              <p:cNvSpPr>
                <a:spLocks noChangeShapeType="1"/>
              </p:cNvSpPr>
              <p:nvPr/>
            </p:nvSpPr>
            <p:spPr bwMode="auto">
              <a:xfrm flipH="1" flipV="1">
                <a:off x="2118" y="2976"/>
                <a:ext cx="0" cy="3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" name="Line 137"/>
              <p:cNvSpPr>
                <a:spLocks noChangeShapeType="1"/>
              </p:cNvSpPr>
              <p:nvPr/>
            </p:nvSpPr>
            <p:spPr bwMode="auto">
              <a:xfrm flipH="1">
                <a:off x="2112" y="2976"/>
                <a:ext cx="70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27" name="Line 138"/>
            <p:cNvSpPr>
              <a:spLocks noChangeShapeType="1"/>
            </p:cNvSpPr>
            <p:nvPr/>
          </p:nvSpPr>
          <p:spPr bwMode="auto">
            <a:xfrm rot="5400000" flipH="1">
              <a:off x="878" y="1814"/>
              <a:ext cx="11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3" name="Group 139"/>
          <p:cNvGrpSpPr>
            <a:grpSpLocks/>
          </p:cNvGrpSpPr>
          <p:nvPr/>
        </p:nvGrpSpPr>
        <p:grpSpPr bwMode="auto">
          <a:xfrm>
            <a:off x="4184650" y="2511425"/>
            <a:ext cx="1416050" cy="1127125"/>
            <a:chOff x="2342" y="1528"/>
            <a:chExt cx="892" cy="710"/>
          </a:xfrm>
        </p:grpSpPr>
        <p:sp>
          <p:nvSpPr>
            <p:cNvPr id="134" name="Line 140"/>
            <p:cNvSpPr>
              <a:spLocks noChangeShapeType="1"/>
            </p:cNvSpPr>
            <p:nvPr/>
          </p:nvSpPr>
          <p:spPr bwMode="auto">
            <a:xfrm flipH="1" flipV="1">
              <a:off x="2418" y="1544"/>
              <a:ext cx="0" cy="17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5" name="Line 141"/>
            <p:cNvSpPr>
              <a:spLocks noChangeShapeType="1"/>
            </p:cNvSpPr>
            <p:nvPr/>
          </p:nvSpPr>
          <p:spPr bwMode="auto">
            <a:xfrm flipH="1">
              <a:off x="2411" y="1539"/>
              <a:ext cx="47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6" name="Line 142"/>
            <p:cNvSpPr>
              <a:spLocks noChangeShapeType="1"/>
            </p:cNvSpPr>
            <p:nvPr/>
          </p:nvSpPr>
          <p:spPr bwMode="auto">
            <a:xfrm rot="5400000" flipH="1">
              <a:off x="2855" y="1559"/>
              <a:ext cx="6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37" name="Group 143"/>
            <p:cNvGrpSpPr>
              <a:grpSpLocks/>
            </p:cNvGrpSpPr>
            <p:nvPr/>
          </p:nvGrpSpPr>
          <p:grpSpPr bwMode="auto">
            <a:xfrm>
              <a:off x="2587" y="1592"/>
              <a:ext cx="647" cy="613"/>
              <a:chOff x="1267" y="3584"/>
              <a:chExt cx="647" cy="613"/>
            </a:xfrm>
          </p:grpSpPr>
          <p:grpSp>
            <p:nvGrpSpPr>
              <p:cNvPr id="139" name="Group 144"/>
              <p:cNvGrpSpPr>
                <a:grpSpLocks/>
              </p:cNvGrpSpPr>
              <p:nvPr/>
            </p:nvGrpSpPr>
            <p:grpSpPr bwMode="auto">
              <a:xfrm>
                <a:off x="1267" y="3735"/>
                <a:ext cx="647" cy="462"/>
                <a:chOff x="252" y="2364"/>
                <a:chExt cx="2258" cy="1608"/>
              </a:xfrm>
            </p:grpSpPr>
            <p:pic>
              <p:nvPicPr>
                <p:cNvPr id="143" name="Picture 14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" y="2364"/>
                  <a:ext cx="900" cy="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4" name="Picture 14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6" y="2412"/>
                  <a:ext cx="1154" cy="15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40" name="Line 147"/>
              <p:cNvSpPr>
                <a:spLocks noChangeShapeType="1"/>
              </p:cNvSpPr>
              <p:nvPr/>
            </p:nvSpPr>
            <p:spPr bwMode="auto">
              <a:xfrm flipH="1" flipV="1">
                <a:off x="1738" y="3584"/>
                <a:ext cx="0" cy="8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1" name="Line 148"/>
              <p:cNvSpPr>
                <a:spLocks noChangeShapeType="1"/>
              </p:cNvSpPr>
              <p:nvPr/>
            </p:nvSpPr>
            <p:spPr bwMode="auto">
              <a:xfrm flipH="1" flipV="1">
                <a:off x="1429" y="3584"/>
                <a:ext cx="0" cy="8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2" name="Line 149"/>
              <p:cNvSpPr>
                <a:spLocks noChangeShapeType="1"/>
              </p:cNvSpPr>
              <p:nvPr/>
            </p:nvSpPr>
            <p:spPr bwMode="auto">
              <a:xfrm flipH="1">
                <a:off x="1426" y="3584"/>
                <a:ext cx="31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138" name="Picture 150" descr="Edna Krabapp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" y="1750"/>
              <a:ext cx="225" cy="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5" name="Text Box 151"/>
          <p:cNvSpPr txBox="1">
            <a:spLocks noChangeArrowheads="1"/>
          </p:cNvSpPr>
          <p:nvPr/>
        </p:nvSpPr>
        <p:spPr bwMode="auto">
          <a:xfrm>
            <a:off x="5686425" y="2689225"/>
            <a:ext cx="110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sz="1800">
                <a:ea typeface="新細明體" panose="02020500000000000000" pitchFamily="18" charset="-120"/>
              </a:rPr>
              <a:t>Choose the best</a:t>
            </a:r>
          </a:p>
        </p:txBody>
      </p:sp>
      <p:sp>
        <p:nvSpPr>
          <p:cNvPr id="146" name="Text Box 152"/>
          <p:cNvSpPr txBox="1">
            <a:spLocks noChangeArrowheads="1"/>
          </p:cNvSpPr>
          <p:nvPr/>
        </p:nvSpPr>
        <p:spPr bwMode="auto">
          <a:xfrm>
            <a:off x="3632200" y="29559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ea typeface="新細明體" panose="02020500000000000000" pitchFamily="18" charset="-120"/>
              </a:rPr>
              <a:t>…</a:t>
            </a:r>
          </a:p>
        </p:txBody>
      </p:sp>
      <p:sp>
        <p:nvSpPr>
          <p:cNvPr id="147" name="Rectangle 96"/>
          <p:cNvSpPr>
            <a:spLocks noChangeArrowheads="1"/>
          </p:cNvSpPr>
          <p:nvPr/>
        </p:nvSpPr>
        <p:spPr bwMode="auto">
          <a:xfrm>
            <a:off x="0" y="5257800"/>
            <a:ext cx="9144000" cy="142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0" y="3790950"/>
            <a:ext cx="9144000" cy="142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9" name="Rectangle 98"/>
          <p:cNvSpPr>
            <a:spLocks noChangeArrowheads="1"/>
          </p:cNvSpPr>
          <p:nvPr/>
        </p:nvSpPr>
        <p:spPr bwMode="auto">
          <a:xfrm>
            <a:off x="0" y="2000250"/>
            <a:ext cx="9144000" cy="142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7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9" grpId="0" animBg="1"/>
      <p:bldP spid="93" grpId="0"/>
      <p:bldP spid="94" grpId="0"/>
      <p:bldP spid="115" grpId="0"/>
      <p:bldP spid="116" grpId="0"/>
      <p:bldP spid="145" grpId="0"/>
      <p:bldP spid="14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集群分析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</a:rPr>
              <a:t> 擷取數值變數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NumVars</a:t>
            </a:r>
            <a:r>
              <a:rPr lang="en-US" altLang="zh-TW" dirty="0" smtClean="0"/>
              <a:t>&lt;-function(data){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nc</a:t>
            </a:r>
            <a:r>
              <a:rPr lang="en-US" altLang="zh-TW" dirty="0" smtClean="0"/>
              <a:t>&lt;-</a:t>
            </a:r>
            <a:r>
              <a:rPr lang="en-US" altLang="zh-TW" dirty="0" err="1" smtClean="0"/>
              <a:t>ncol</a:t>
            </a:r>
            <a:r>
              <a:rPr lang="en-US" altLang="zh-TW" dirty="0" smtClean="0"/>
              <a:t>(data)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keep&lt;-numeric(</a:t>
            </a:r>
            <a:r>
              <a:rPr lang="en-US" altLang="zh-TW" dirty="0" err="1" smtClean="0"/>
              <a:t>nc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j&lt;-0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for(I in 1:nc){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if(</a:t>
            </a:r>
            <a:r>
              <a:rPr lang="en-US" altLang="zh-TW" dirty="0" err="1" smtClean="0"/>
              <a:t>is.numeric</a:t>
            </a:r>
            <a:r>
              <a:rPr lang="en-US" altLang="zh-TW" dirty="0" smtClean="0"/>
              <a:t>(data)[,j])){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j&lt;-j+1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keep[j]&lt;-I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}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return(</a:t>
            </a:r>
            <a:r>
              <a:rPr lang="en-US" altLang="zh-TW" dirty="0" err="1" smtClean="0"/>
              <a:t>as.matrix</a:t>
            </a:r>
            <a:r>
              <a:rPr lang="en-US" altLang="zh-TW" dirty="0" smtClean="0"/>
              <a:t>(data[,keep]))</a:t>
            </a:r>
          </a:p>
          <a:p>
            <a:pPr marL="0" indent="0">
              <a:buNone/>
            </a:pPr>
            <a:r>
              <a:rPr lang="en-US" altLang="zh-TW" dirty="0" smtClean="0"/>
              <a:t>  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25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Cluster analysis</a:t>
            </a:r>
            <a:r>
              <a:rPr lang="zh-TW" altLang="en-US" b="1" dirty="0">
                <a:solidFill>
                  <a:srgbClr val="C00000"/>
                </a:solidFill>
              </a:rPr>
              <a:t>與</a:t>
            </a:r>
            <a:r>
              <a:rPr lang="en-US" altLang="zh-TW" b="1" dirty="0" smtClean="0">
                <a:solidFill>
                  <a:srgbClr val="C00000"/>
                </a:solidFill>
              </a:rPr>
              <a:t>Classification</a:t>
            </a:r>
            <a:r>
              <a:rPr lang="zh-TW" altLang="en-US" b="1" dirty="0" smtClean="0">
                <a:solidFill>
                  <a:srgbClr val="C00000"/>
                </a:solidFill>
              </a:rPr>
              <a:t>的</a:t>
            </a:r>
            <a:r>
              <a:rPr lang="zh-TW" altLang="en-US" b="1" dirty="0">
                <a:solidFill>
                  <a:srgbClr val="C00000"/>
                </a:solidFill>
              </a:rPr>
              <a:t>不同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48739"/>
            <a:ext cx="7620840" cy="46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集群分析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</a:rPr>
              <a:t> 擷取數值變數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NumVars</a:t>
            </a:r>
            <a:r>
              <a:rPr lang="en-US" altLang="zh-TW" dirty="0" smtClean="0"/>
              <a:t>&lt;-function(data){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nc</a:t>
            </a:r>
            <a:r>
              <a:rPr lang="en-US" altLang="zh-TW" dirty="0" smtClean="0"/>
              <a:t>&lt;-</a:t>
            </a:r>
            <a:r>
              <a:rPr lang="en-US" altLang="zh-TW" dirty="0" err="1" smtClean="0"/>
              <a:t>ncol</a:t>
            </a:r>
            <a:r>
              <a:rPr lang="en-US" altLang="zh-TW" dirty="0" smtClean="0"/>
              <a:t>(data)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keep&lt;-numeric(</a:t>
            </a:r>
            <a:r>
              <a:rPr lang="en-US" altLang="zh-TW" dirty="0" err="1" smtClean="0"/>
              <a:t>nc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j&lt;-0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for(I in 1:nc){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if(</a:t>
            </a:r>
            <a:r>
              <a:rPr lang="en-US" altLang="zh-TW" dirty="0" err="1" smtClean="0"/>
              <a:t>is.numeric</a:t>
            </a:r>
            <a:r>
              <a:rPr lang="en-US" altLang="zh-TW" smtClean="0"/>
              <a:t>(data[,</a:t>
            </a:r>
            <a:r>
              <a:rPr lang="en-US" altLang="zh-TW" dirty="0" smtClean="0"/>
              <a:t>j])){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j&lt;-j+1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keep[j]&lt;-I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}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return(</a:t>
            </a:r>
            <a:r>
              <a:rPr lang="en-US" altLang="zh-TW" dirty="0" err="1" smtClean="0"/>
              <a:t>as.matrix</a:t>
            </a:r>
            <a:r>
              <a:rPr lang="en-US" altLang="zh-TW" dirty="0" smtClean="0"/>
              <a:t>(data[,keep]))</a:t>
            </a:r>
          </a:p>
          <a:p>
            <a:pPr marL="0" indent="0">
              <a:buNone/>
            </a:pPr>
            <a:r>
              <a:rPr lang="en-US" altLang="zh-TW" dirty="0" smtClean="0"/>
              <a:t>  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47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8759</TotalTime>
  <Words>2675</Words>
  <Application>Microsoft Office PowerPoint</Application>
  <PresentationFormat>如螢幕大小 (4:3)</PresentationFormat>
  <Paragraphs>455</Paragraphs>
  <Slides>91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91</vt:i4>
      </vt:variant>
    </vt:vector>
  </HeadingPairs>
  <TitlesOfParts>
    <vt:vector size="104" baseType="lpstr">
      <vt:lpstr>SimSun</vt:lpstr>
      <vt:lpstr>微軟正黑體</vt:lpstr>
      <vt:lpstr>新細明體</vt:lpstr>
      <vt:lpstr>標楷體</vt:lpstr>
      <vt:lpstr>Arial</vt:lpstr>
      <vt:lpstr>Cambria Math</vt:lpstr>
      <vt:lpstr>Helvetica</vt:lpstr>
      <vt:lpstr>Tahoma</vt:lpstr>
      <vt:lpstr>Times New Roman</vt:lpstr>
      <vt:lpstr>Wingdings</vt:lpstr>
      <vt:lpstr>清晰度</vt:lpstr>
      <vt:lpstr>方程式</vt:lpstr>
      <vt:lpstr>Equation.DSMT4</vt:lpstr>
      <vt:lpstr>Cluster analysis</vt:lpstr>
      <vt:lpstr>簡介</vt:lpstr>
      <vt:lpstr>例題-15位學生的身高和體重</vt:lpstr>
      <vt:lpstr>例題-銀行根據收入與負債將客戶分群</vt:lpstr>
      <vt:lpstr>集群分析(cluster analysis)</vt:lpstr>
      <vt:lpstr>PowerPoint 簡報</vt:lpstr>
      <vt:lpstr>集群分析(cluster analysis)</vt:lpstr>
      <vt:lpstr>Cluster analysis與Classification的不同</vt:lpstr>
      <vt:lpstr>Cluster analysis與Classification的不同</vt:lpstr>
      <vt:lpstr>集群分析的階段</vt:lpstr>
      <vt:lpstr>集群分析的應用</vt:lpstr>
      <vt:lpstr>Similarity Measures 相似性量數</vt:lpstr>
      <vt:lpstr>Similarity Measures 相似性量數</vt:lpstr>
      <vt:lpstr>Distance and similarity measures for pairs of items 兩兩項目的相似性與不相似性</vt:lpstr>
      <vt:lpstr>Distance Measure 不相似性量數</vt:lpstr>
      <vt:lpstr>Distance Measure 不相似性量數</vt:lpstr>
      <vt:lpstr>歐式距離與曼哈頓距離在二維空間上的物理意義</vt:lpstr>
      <vt:lpstr>例題-美22家水電公司事業</vt:lpstr>
      <vt:lpstr>例題-美22家水電公司事業</vt:lpstr>
      <vt:lpstr>Distance Measure 不相似性量數</vt:lpstr>
      <vt:lpstr>Distance Measure 不相似性量數</vt:lpstr>
      <vt:lpstr>Distance Measure 不相似性量數</vt:lpstr>
      <vt:lpstr>Distance Measure 不相似性量數</vt:lpstr>
      <vt:lpstr>Similarity Measure相似性量數</vt:lpstr>
      <vt:lpstr>Similarity Measure相似性量數</vt:lpstr>
      <vt:lpstr>Similarity Measure相似性量數</vt:lpstr>
      <vt:lpstr>Similarity Measure相似性量數</vt:lpstr>
      <vt:lpstr>例題-5個人有下面特徵</vt:lpstr>
      <vt:lpstr>例題-5個人有下面特徵</vt:lpstr>
      <vt:lpstr>例題-5個人有下面特徵</vt:lpstr>
      <vt:lpstr>例題-5個人有下面特徵</vt:lpstr>
      <vt:lpstr>例題-5個人有下面特徵</vt:lpstr>
      <vt:lpstr>例題-11種語言的1-10</vt:lpstr>
      <vt:lpstr>例題-11種語言的1-10</vt:lpstr>
      <vt:lpstr>PowerPoint 簡報</vt:lpstr>
      <vt:lpstr>集群法</vt:lpstr>
      <vt:lpstr>兩種類型的集群法</vt:lpstr>
      <vt:lpstr>集群法</vt:lpstr>
      <vt:lpstr>Hierarchical Clustering Methods 階層式集群法</vt:lpstr>
      <vt:lpstr>Hierarchical Clustering Methods 階層式集群法</vt:lpstr>
      <vt:lpstr>PowerPoint 簡報</vt:lpstr>
      <vt:lpstr>Hierarchical Clustering Methods 階層式集群法</vt:lpstr>
      <vt:lpstr>兩群集間的相似程度</vt:lpstr>
      <vt:lpstr>單一連結(最近鄰居法)</vt:lpstr>
      <vt:lpstr>單一連結(最近鄰居法)範例</vt:lpstr>
      <vt:lpstr>單一連結(最近鄰居法)範例</vt:lpstr>
      <vt:lpstr>單一連結(最近鄰居法)範例</vt:lpstr>
      <vt:lpstr>單一連結(最近鄰居法)範例</vt:lpstr>
      <vt:lpstr>單一連結(最近鄰居法)範例</vt:lpstr>
      <vt:lpstr>完全連結(最遠鄰居法)</vt:lpstr>
      <vt:lpstr>完全連結(最遠鄰居法)範例</vt:lpstr>
      <vt:lpstr>完全連結(最遠鄰居法)範例</vt:lpstr>
      <vt:lpstr>完全連結(最遠鄰居法)範例</vt:lpstr>
      <vt:lpstr>完全連結(最遠鄰居法)範例</vt:lpstr>
      <vt:lpstr>完全連結(最遠鄰居法)範例</vt:lpstr>
      <vt:lpstr>6個資料點之完全鏈結集群 </vt:lpstr>
      <vt:lpstr>平均連結法</vt:lpstr>
      <vt:lpstr>平均連結法範例</vt:lpstr>
      <vt:lpstr>平均連結法範例</vt:lpstr>
      <vt:lpstr>平均連結法範例</vt:lpstr>
      <vt:lpstr>平均連結法範例</vt:lpstr>
      <vt:lpstr>平均連結法範例</vt:lpstr>
      <vt:lpstr>6個資料點的平均連結集群  </vt:lpstr>
      <vt:lpstr>Ward’s method華德法</vt:lpstr>
      <vt:lpstr>Ward’s method華德法</vt:lpstr>
      <vt:lpstr>Ward’s method華德法</vt:lpstr>
      <vt:lpstr>Ward’s method華德法</vt:lpstr>
      <vt:lpstr>Ward’s method華德法</vt:lpstr>
      <vt:lpstr>Ward’s method華德法</vt:lpstr>
      <vt:lpstr>Ward’s method華德法</vt:lpstr>
      <vt:lpstr>Ward’s method華德法</vt:lpstr>
      <vt:lpstr>Ward’s method華德法</vt:lpstr>
      <vt:lpstr>Ward’s method華德法</vt:lpstr>
      <vt:lpstr>Ward’s method華德法</vt:lpstr>
      <vt:lpstr>PowerPoint 簡報</vt:lpstr>
      <vt:lpstr>Nonhierarchical Clustering Methods 非階層式集群法</vt:lpstr>
      <vt:lpstr>K平均數法(k-means methods)</vt:lpstr>
      <vt:lpstr>K平均數法(k-means methods)</vt:lpstr>
      <vt:lpstr>K平均數法(k-means methods)</vt:lpstr>
      <vt:lpstr>K平均數法(k-means methods)</vt:lpstr>
      <vt:lpstr>K平均數法(k-means methods)</vt:lpstr>
      <vt:lpstr>分群的結果受到下面影響</vt:lpstr>
      <vt:lpstr>集群數目的決定</vt:lpstr>
      <vt:lpstr>集群數目的決定</vt:lpstr>
      <vt:lpstr>集群數目的決定</vt:lpstr>
      <vt:lpstr>例題</vt:lpstr>
      <vt:lpstr>例題</vt:lpstr>
      <vt:lpstr>PowerPoint 簡報</vt:lpstr>
      <vt:lpstr>集群分析: 擷取數值變數</vt:lpstr>
      <vt:lpstr>集群分析: 擷取數值變數</vt:lpstr>
      <vt:lpstr>付出最多的人，也是收穫最多的人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羅琪</cp:lastModifiedBy>
  <cp:revision>376</cp:revision>
  <dcterms:created xsi:type="dcterms:W3CDTF">2014-11-07T00:17:44Z</dcterms:created>
  <dcterms:modified xsi:type="dcterms:W3CDTF">2015-12-16T15:25:01Z</dcterms:modified>
</cp:coreProperties>
</file>