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7" r:id="rId4"/>
    <p:sldId id="351" r:id="rId5"/>
    <p:sldId id="366" r:id="rId6"/>
    <p:sldId id="367" r:id="rId7"/>
    <p:sldId id="263" r:id="rId8"/>
    <p:sldId id="346" r:id="rId9"/>
    <p:sldId id="347" r:id="rId10"/>
    <p:sldId id="348" r:id="rId11"/>
    <p:sldId id="268" r:id="rId12"/>
    <p:sldId id="349" r:id="rId13"/>
    <p:sldId id="264" r:id="rId14"/>
    <p:sldId id="265" r:id="rId15"/>
    <p:sldId id="266" r:id="rId16"/>
    <p:sldId id="350" r:id="rId17"/>
    <p:sldId id="368" r:id="rId18"/>
    <p:sldId id="370" r:id="rId19"/>
    <p:sldId id="369" r:id="rId20"/>
    <p:sldId id="371" r:id="rId21"/>
    <p:sldId id="377" r:id="rId22"/>
    <p:sldId id="378" r:id="rId23"/>
    <p:sldId id="380" r:id="rId24"/>
    <p:sldId id="381" r:id="rId25"/>
    <p:sldId id="382" r:id="rId26"/>
    <p:sldId id="273" r:id="rId27"/>
    <p:sldId id="419" r:id="rId28"/>
    <p:sldId id="352" r:id="rId29"/>
    <p:sldId id="272" r:id="rId30"/>
    <p:sldId id="353" r:id="rId31"/>
    <p:sldId id="354" r:id="rId32"/>
    <p:sldId id="355" r:id="rId33"/>
    <p:sldId id="356" r:id="rId34"/>
    <p:sldId id="357" r:id="rId35"/>
    <p:sldId id="358" r:id="rId36"/>
    <p:sldId id="359" r:id="rId37"/>
    <p:sldId id="360" r:id="rId38"/>
    <p:sldId id="361" r:id="rId39"/>
    <p:sldId id="362" r:id="rId40"/>
    <p:sldId id="363" r:id="rId41"/>
    <p:sldId id="364" r:id="rId42"/>
    <p:sldId id="365" r:id="rId43"/>
    <p:sldId id="372" r:id="rId44"/>
    <p:sldId id="374" r:id="rId45"/>
    <p:sldId id="375" r:id="rId46"/>
    <p:sldId id="376" r:id="rId47"/>
    <p:sldId id="383" r:id="rId48"/>
    <p:sldId id="384" r:id="rId49"/>
    <p:sldId id="385" r:id="rId50"/>
    <p:sldId id="386" r:id="rId51"/>
    <p:sldId id="387" r:id="rId52"/>
    <p:sldId id="388" r:id="rId53"/>
    <p:sldId id="391" r:id="rId54"/>
    <p:sldId id="392" r:id="rId55"/>
    <p:sldId id="389" r:id="rId56"/>
    <p:sldId id="390" r:id="rId57"/>
    <p:sldId id="393" r:id="rId58"/>
    <p:sldId id="394" r:id="rId59"/>
    <p:sldId id="395" r:id="rId60"/>
    <p:sldId id="396" r:id="rId61"/>
    <p:sldId id="397" r:id="rId62"/>
    <p:sldId id="398" r:id="rId63"/>
    <p:sldId id="399" r:id="rId64"/>
    <p:sldId id="400" r:id="rId65"/>
    <p:sldId id="401" r:id="rId66"/>
    <p:sldId id="402" r:id="rId67"/>
    <p:sldId id="403" r:id="rId68"/>
    <p:sldId id="404" r:id="rId69"/>
    <p:sldId id="405" r:id="rId70"/>
    <p:sldId id="406" r:id="rId71"/>
    <p:sldId id="407" r:id="rId72"/>
    <p:sldId id="408" r:id="rId73"/>
    <p:sldId id="409" r:id="rId74"/>
    <p:sldId id="410" r:id="rId75"/>
    <p:sldId id="411" r:id="rId76"/>
    <p:sldId id="412" r:id="rId77"/>
    <p:sldId id="413" r:id="rId78"/>
    <p:sldId id="414" r:id="rId79"/>
    <p:sldId id="415" r:id="rId80"/>
    <p:sldId id="416" r:id="rId81"/>
    <p:sldId id="417" r:id="rId82"/>
    <p:sldId id="418" r:id="rId83"/>
    <p:sldId id="262" r:id="rId8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9999FF"/>
    <a:srgbClr val="3333CC"/>
    <a:srgbClr val="6699FF"/>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4" d="100"/>
          <a:sy n="114" d="100"/>
        </p:scale>
        <p:origin x="142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07B11ACE-9B10-4367-8CD9-80D0AC3AE11D}" type="datetimeFigureOut">
              <a:rPr lang="zh-TW" altLang="en-US" smtClean="0"/>
              <a:t>2018/5/23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C0E694E-7E5C-4C16-BC06-A8A0688A6A11}" type="slidenum">
              <a:rPr lang="zh-TW" altLang="en-US" smtClean="0"/>
              <a:t>‹#›</a:t>
            </a:fld>
            <a:endParaRPr lang="zh-TW"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07B11ACE-9B10-4367-8CD9-80D0AC3AE11D}" type="datetimeFigureOut">
              <a:rPr lang="zh-TW" altLang="en-US" smtClean="0"/>
              <a:t>2018/5/23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C0E694E-7E5C-4C16-BC06-A8A0688A6A11}"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7B11ACE-9B10-4367-8CD9-80D0AC3AE11D}" type="datetimeFigureOut">
              <a:rPr lang="zh-TW" altLang="en-US" smtClean="0"/>
              <a:t>2018/5/23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C0E694E-7E5C-4C16-BC06-A8A0688A6A11}"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07B11ACE-9B10-4367-8CD9-80D0AC3AE11D}" type="datetimeFigureOut">
              <a:rPr lang="zh-TW" altLang="en-US" smtClean="0"/>
              <a:t>2018/5/23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C0E694E-7E5C-4C16-BC06-A8A0688A6A11}"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07B11ACE-9B10-4367-8CD9-80D0AC3AE11D}" type="datetimeFigureOut">
              <a:rPr lang="zh-TW" altLang="en-US" smtClean="0"/>
              <a:t>2018/5/23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C0E694E-7E5C-4C16-BC06-A8A0688A6A11}" type="slidenum">
              <a:rPr lang="zh-TW" altLang="en-US" smtClean="0"/>
              <a:t>‹#›</a:t>
            </a:fld>
            <a:endParaRPr lang="zh-TW"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07B11ACE-9B10-4367-8CD9-80D0AC3AE11D}" type="datetimeFigureOut">
              <a:rPr lang="zh-TW" altLang="en-US" smtClean="0"/>
              <a:t>2018/5/23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C0E694E-7E5C-4C16-BC06-A8A0688A6A11}"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07B11ACE-9B10-4367-8CD9-80D0AC3AE11D}" type="datetimeFigureOut">
              <a:rPr lang="zh-TW" altLang="en-US" smtClean="0"/>
              <a:t>2018/5/23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FC0E694E-7E5C-4C16-BC06-A8A0688A6A11}" type="slidenum">
              <a:rPr lang="zh-TW" altLang="en-US" smtClean="0"/>
              <a:t>‹#›</a:t>
            </a:fld>
            <a:endParaRPr lang="zh-TW"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07B11ACE-9B10-4367-8CD9-80D0AC3AE11D}" type="datetimeFigureOut">
              <a:rPr lang="zh-TW" altLang="en-US" smtClean="0"/>
              <a:t>2018/5/23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FC0E694E-7E5C-4C16-BC06-A8A0688A6A11}"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11ACE-9B10-4367-8CD9-80D0AC3AE11D}" type="datetimeFigureOut">
              <a:rPr lang="zh-TW" altLang="en-US" smtClean="0"/>
              <a:t>2018/5/23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FC0E694E-7E5C-4C16-BC06-A8A0688A6A11}"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07B11ACE-9B10-4367-8CD9-80D0AC3AE11D}" type="datetimeFigureOut">
              <a:rPr lang="zh-TW" altLang="en-US" smtClean="0"/>
              <a:t>2018/5/23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C0E694E-7E5C-4C16-BC06-A8A0688A6A11}" type="slidenum">
              <a:rPr lang="zh-TW" altLang="en-US" smtClean="0"/>
              <a:t>‹#›</a:t>
            </a:fld>
            <a:endParaRPr lang="zh-TW"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07B11ACE-9B10-4367-8CD9-80D0AC3AE11D}" type="datetimeFigureOut">
              <a:rPr lang="zh-TW" altLang="en-US" smtClean="0"/>
              <a:t>2018/5/23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C0E694E-7E5C-4C16-BC06-A8A0688A6A11}"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7B11ACE-9B10-4367-8CD9-80D0AC3AE11D}" type="datetimeFigureOut">
              <a:rPr lang="zh-TW" altLang="en-US" smtClean="0"/>
              <a:t>2018/5/23</a:t>
            </a:fld>
            <a:endParaRPr lang="zh-TW"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zh-TW"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C0E694E-7E5C-4C16-BC06-A8A0688A6A11}"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Word___1.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6.emf"/></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Word___2.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7.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b="1" dirty="0" smtClean="0">
                <a:latin typeface="+mj-ea"/>
              </a:rPr>
              <a:t>Regression and Classification trees</a:t>
            </a:r>
            <a:endParaRPr lang="zh-TW" altLang="en-US" dirty="0"/>
          </a:p>
        </p:txBody>
      </p:sp>
      <p:sp>
        <p:nvSpPr>
          <p:cNvPr id="3" name="副標題 2"/>
          <p:cNvSpPr>
            <a:spLocks noGrp="1"/>
          </p:cNvSpPr>
          <p:nvPr>
            <p:ph type="subTitle" idx="1"/>
          </p:nvPr>
        </p:nvSpPr>
        <p:spPr>
          <a:xfrm>
            <a:off x="685800" y="3505200"/>
            <a:ext cx="7486600" cy="1752600"/>
          </a:xfrm>
        </p:spPr>
        <p:txBody>
          <a:bodyPr>
            <a:normAutofit/>
          </a:bodyPr>
          <a:lstStyle/>
          <a:p>
            <a:pPr lvl="0"/>
            <a:r>
              <a:rPr lang="zh-TW" altLang="en-US" sz="4800" b="1" dirty="0" smtClean="0">
                <a:solidFill>
                  <a:srgbClr val="FF0000"/>
                </a:solidFill>
                <a:latin typeface="+mj-ea"/>
                <a:ea typeface="+mj-ea"/>
              </a:rPr>
              <a:t>迴歸與分類樹</a:t>
            </a:r>
            <a:endParaRPr lang="zh-TW" altLang="zh-TW" sz="4800" dirty="0">
              <a:solidFill>
                <a:srgbClr val="FF0000"/>
              </a:solidFill>
              <a:latin typeface="+mj-ea"/>
              <a:ea typeface="+mj-ea"/>
            </a:endParaRPr>
          </a:p>
          <a:p>
            <a:endParaRPr lang="zh-TW" altLang="en-US" b="1" dirty="0">
              <a:latin typeface="+mj-ea"/>
              <a:ea typeface="+mj-ea"/>
            </a:endParaRPr>
          </a:p>
        </p:txBody>
      </p:sp>
    </p:spTree>
    <p:extLst>
      <p:ext uri="{BB962C8B-B14F-4D97-AF65-F5344CB8AC3E}">
        <p14:creationId xmlns:p14="http://schemas.microsoft.com/office/powerpoint/2010/main" val="2418203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rPr>
              <a:t>例題</a:t>
            </a:r>
            <a:endParaRPr lang="zh-TW" altLang="en-US" b="1" dirty="0">
              <a:solidFill>
                <a:srgbClr val="C00000"/>
              </a:solidFill>
            </a:endParaRPr>
          </a:p>
        </p:txBody>
      </p:sp>
      <p:sp>
        <p:nvSpPr>
          <p:cNvPr id="4" name="內容版面配置區 3"/>
          <p:cNvSpPr>
            <a:spLocks noGrp="1"/>
          </p:cNvSpPr>
          <p:nvPr>
            <p:ph idx="1"/>
          </p:nvPr>
        </p:nvSpPr>
        <p:spPr/>
        <p:txBody>
          <a:bodyPr>
            <a:normAutofit fontScale="92500"/>
          </a:bodyPr>
          <a:lstStyle/>
          <a:p>
            <a:r>
              <a:rPr lang="zh-TW" altLang="en-US" b="1" dirty="0"/>
              <a:t>決策樹是一個有向無環圖。</a:t>
            </a:r>
            <a:r>
              <a:rPr lang="zh-TW" altLang="en-US" b="1" dirty="0">
                <a:solidFill>
                  <a:srgbClr val="C00000"/>
                </a:solidFill>
              </a:rPr>
              <a:t>根結點</a:t>
            </a:r>
            <a:r>
              <a:rPr lang="zh-TW" altLang="en-US" b="1" dirty="0"/>
              <a:t>代表所有數據。</a:t>
            </a:r>
            <a:r>
              <a:rPr lang="zh-TW" altLang="en-US" b="1" dirty="0">
                <a:solidFill>
                  <a:srgbClr val="C00000"/>
                </a:solidFill>
              </a:rPr>
              <a:t>分類樹</a:t>
            </a:r>
            <a:r>
              <a:rPr lang="zh-TW" altLang="en-US" b="1" dirty="0"/>
              <a:t>算法可以通過</a:t>
            </a:r>
            <a:r>
              <a:rPr lang="zh-TW" altLang="en-US" b="1" dirty="0" smtClean="0"/>
              <a:t>變數</a:t>
            </a:r>
            <a:r>
              <a:rPr lang="en-US" altLang="zh-TW" b="1" dirty="0" smtClean="0"/>
              <a:t>outlook</a:t>
            </a:r>
            <a:r>
              <a:rPr lang="zh-TW" altLang="en-US" b="1" dirty="0"/>
              <a:t>，找出最好地解釋非獨立</a:t>
            </a:r>
            <a:r>
              <a:rPr lang="zh-TW" altLang="en-US" b="1" dirty="0" smtClean="0"/>
              <a:t>變數</a:t>
            </a:r>
            <a:r>
              <a:rPr lang="en-US" altLang="zh-TW" b="1" dirty="0" smtClean="0"/>
              <a:t>play</a:t>
            </a:r>
            <a:r>
              <a:rPr lang="zh-TW" altLang="en-US" b="1" dirty="0"/>
              <a:t>（打高爾夫的人）的方法。</a:t>
            </a:r>
            <a:r>
              <a:rPr lang="zh-TW" altLang="en-US" b="1" dirty="0" smtClean="0"/>
              <a:t>變數</a:t>
            </a:r>
            <a:r>
              <a:rPr lang="en-US" altLang="zh-TW" b="1" dirty="0" smtClean="0"/>
              <a:t>outlook</a:t>
            </a:r>
            <a:r>
              <a:rPr lang="zh-TW" altLang="en-US" b="1" dirty="0"/>
              <a:t>的範疇被劃分為以下三個組</a:t>
            </a:r>
            <a:r>
              <a:rPr lang="zh-TW" altLang="en-US" b="1" dirty="0" smtClean="0"/>
              <a:t>：</a:t>
            </a:r>
            <a:endParaRPr lang="zh-TW" altLang="en-US" b="1" dirty="0"/>
          </a:p>
          <a:p>
            <a:r>
              <a:rPr lang="zh-TW" altLang="en-US" b="1" dirty="0"/>
              <a:t>晴天，多雲天和雨天</a:t>
            </a:r>
            <a:r>
              <a:rPr lang="zh-TW" altLang="en-US" b="1" dirty="0" smtClean="0"/>
              <a:t>。</a:t>
            </a:r>
            <a:endParaRPr lang="zh-TW" altLang="en-US" b="1" dirty="0"/>
          </a:p>
          <a:p>
            <a:r>
              <a:rPr lang="zh-TW" altLang="en-US" b="1" dirty="0"/>
              <a:t>我們得出第一個結論：如果天氣是</a:t>
            </a:r>
            <a:r>
              <a:rPr lang="zh-TW" altLang="en-US" b="1" dirty="0">
                <a:solidFill>
                  <a:srgbClr val="C00000"/>
                </a:solidFill>
              </a:rPr>
              <a:t>多雲</a:t>
            </a:r>
            <a:r>
              <a:rPr lang="zh-TW" altLang="en-US" b="1" dirty="0"/>
              <a:t>，人們總是選擇玩高爾夫，而只有</a:t>
            </a:r>
            <a:r>
              <a:rPr lang="zh-TW" altLang="en-US" b="1" dirty="0">
                <a:solidFill>
                  <a:srgbClr val="C00000"/>
                </a:solidFill>
              </a:rPr>
              <a:t>少數很著迷</a:t>
            </a:r>
            <a:r>
              <a:rPr lang="zh-TW" altLang="en-US" b="1" dirty="0"/>
              <a:t>的甚至在雨天也會玩</a:t>
            </a:r>
            <a:r>
              <a:rPr lang="zh-TW" altLang="en-US" b="1" dirty="0" smtClean="0"/>
              <a:t>。</a:t>
            </a:r>
            <a:endParaRPr lang="zh-TW" altLang="en-US" b="1" dirty="0"/>
          </a:p>
          <a:p>
            <a:r>
              <a:rPr lang="zh-TW" altLang="en-US" b="1" dirty="0"/>
              <a:t>接下來我們把晴天組的分為兩部分，我們發現顧客</a:t>
            </a:r>
            <a:r>
              <a:rPr lang="zh-TW" altLang="en-US" b="1" dirty="0">
                <a:solidFill>
                  <a:srgbClr val="C00000"/>
                </a:solidFill>
              </a:rPr>
              <a:t>不喜歡濕度高於</a:t>
            </a:r>
            <a:r>
              <a:rPr lang="en-US" altLang="zh-TW" b="1" dirty="0">
                <a:solidFill>
                  <a:srgbClr val="C00000"/>
                </a:solidFill>
              </a:rPr>
              <a:t>70%</a:t>
            </a:r>
            <a:r>
              <a:rPr lang="zh-TW" altLang="en-US" b="1" dirty="0">
                <a:solidFill>
                  <a:srgbClr val="C00000"/>
                </a:solidFill>
              </a:rPr>
              <a:t>的天氣</a:t>
            </a:r>
            <a:r>
              <a:rPr lang="zh-TW" altLang="en-US" b="1" dirty="0"/>
              <a:t>。最終我們還發現，如果</a:t>
            </a:r>
            <a:r>
              <a:rPr lang="zh-TW" altLang="en-US" b="1" dirty="0">
                <a:solidFill>
                  <a:srgbClr val="C00000"/>
                </a:solidFill>
              </a:rPr>
              <a:t>雨天還有風</a:t>
            </a:r>
            <a:r>
              <a:rPr lang="zh-TW" altLang="en-US" b="1" dirty="0"/>
              <a:t>的話，就不會有人打了</a:t>
            </a:r>
            <a:r>
              <a:rPr lang="zh-TW" altLang="en-US" b="1" dirty="0" smtClean="0"/>
              <a:t>。</a:t>
            </a:r>
            <a:endParaRPr lang="zh-TW" altLang="en-US" b="1" dirty="0"/>
          </a:p>
          <a:p>
            <a:r>
              <a:rPr lang="zh-TW" altLang="en-US" b="1" dirty="0"/>
              <a:t>這就通過分類樹給出了一個解決方案。小王（老闆）在</a:t>
            </a:r>
            <a:r>
              <a:rPr lang="zh-TW" altLang="en-US" b="1" dirty="0">
                <a:solidFill>
                  <a:srgbClr val="C00000"/>
                </a:solidFill>
              </a:rPr>
              <a:t>晴天，潮濕的天氣</a:t>
            </a:r>
            <a:r>
              <a:rPr lang="zh-TW" altLang="en-US" b="1" dirty="0"/>
              <a:t>或者</a:t>
            </a:r>
            <a:r>
              <a:rPr lang="zh-TW" altLang="en-US" b="1" dirty="0">
                <a:solidFill>
                  <a:srgbClr val="C00000"/>
                </a:solidFill>
              </a:rPr>
              <a:t>颳風的雨天</a:t>
            </a:r>
            <a:r>
              <a:rPr lang="zh-TW" altLang="en-US" b="1" dirty="0"/>
              <a:t>解僱了大部分員工，因為這種天氣不會有人打高爾夫。而其他的天氣會有很多人打高爾夫，因此可以雇用一些</a:t>
            </a:r>
            <a:r>
              <a:rPr lang="zh-TW" altLang="en-US" b="1" dirty="0">
                <a:solidFill>
                  <a:srgbClr val="C00000"/>
                </a:solidFill>
              </a:rPr>
              <a:t>臨時員工</a:t>
            </a:r>
            <a:r>
              <a:rPr lang="zh-TW" altLang="en-US" b="1" dirty="0"/>
              <a:t>來工作。</a:t>
            </a:r>
          </a:p>
        </p:txBody>
      </p:sp>
      <p:sp>
        <p:nvSpPr>
          <p:cNvPr id="5" name="矩形 4"/>
          <p:cNvSpPr/>
          <p:nvPr/>
        </p:nvSpPr>
        <p:spPr>
          <a:xfrm>
            <a:off x="3707904" y="260648"/>
            <a:ext cx="5040560" cy="646331"/>
          </a:xfrm>
          <a:prstGeom prst="rect">
            <a:avLst/>
          </a:prstGeom>
        </p:spPr>
        <p:txBody>
          <a:bodyPr wrap="square">
            <a:spAutoFit/>
          </a:bodyPr>
          <a:lstStyle/>
          <a:p>
            <a:r>
              <a:rPr lang="en-US" altLang="zh-TW" dirty="0"/>
              <a:t>https://zh.wikipedia.org/zh-tw/%E5%86%B3%E7%AD%96%E6%A0%91</a:t>
            </a:r>
            <a:endParaRPr lang="zh-TW" altLang="en-US" dirty="0"/>
          </a:p>
        </p:txBody>
      </p:sp>
    </p:spTree>
    <p:extLst>
      <p:ext uri="{BB962C8B-B14F-4D97-AF65-F5344CB8AC3E}">
        <p14:creationId xmlns:p14="http://schemas.microsoft.com/office/powerpoint/2010/main" val="2551569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rPr>
              <a:t>例題</a:t>
            </a:r>
            <a:endParaRPr lang="zh-TW" altLang="en-US" b="1" dirty="0">
              <a:solidFill>
                <a:srgbClr val="C00000"/>
              </a:solidFill>
            </a:endParaRPr>
          </a:p>
        </p:txBody>
      </p:sp>
      <p:sp>
        <p:nvSpPr>
          <p:cNvPr id="9" name="內容版面配置區 8"/>
          <p:cNvSpPr>
            <a:spLocks noGrp="1"/>
          </p:cNvSpPr>
          <p:nvPr>
            <p:ph idx="1"/>
          </p:nvPr>
        </p:nvSpPr>
        <p:spPr/>
        <p:txBody>
          <a:bodyPr/>
          <a:lstStyle/>
          <a:p>
            <a:r>
              <a:rPr lang="en-US" altLang="zh-TW" sz="2800" b="1" dirty="0"/>
              <a:t>『</a:t>
            </a:r>
            <a:r>
              <a:rPr lang="zh-TW" altLang="en-US" sz="2800" b="1" dirty="0"/>
              <a:t>二十個問題</a:t>
            </a:r>
            <a:r>
              <a:rPr lang="en-US" altLang="zh-TW" sz="2800" b="1" dirty="0"/>
              <a:t>』</a:t>
            </a:r>
            <a:r>
              <a:rPr lang="zh-TW" altLang="en-US" sz="2800" b="1" dirty="0"/>
              <a:t>（</a:t>
            </a:r>
            <a:r>
              <a:rPr lang="en-US" altLang="zh-TW" sz="2800" b="1" dirty="0"/>
              <a:t>Twenty Questions</a:t>
            </a:r>
            <a:r>
              <a:rPr lang="zh-TW" altLang="en-US" sz="2800" b="1" dirty="0"/>
              <a:t>）這個</a:t>
            </a:r>
            <a:r>
              <a:rPr lang="zh-TW" altLang="en-US" sz="2800" b="1" dirty="0">
                <a:solidFill>
                  <a:srgbClr val="C00000"/>
                </a:solidFill>
              </a:rPr>
              <a:t>遊戲</a:t>
            </a:r>
            <a:r>
              <a:rPr lang="zh-TW" altLang="en-US" sz="2800" b="1" dirty="0"/>
              <a:t>，一定可以輕易了解</a:t>
            </a:r>
            <a:r>
              <a:rPr lang="zh-TW" altLang="en-US" sz="2800" b="1" dirty="0">
                <a:solidFill>
                  <a:srgbClr val="C00000"/>
                </a:solidFill>
              </a:rPr>
              <a:t>決策樹將資料分類的方式</a:t>
            </a:r>
            <a:r>
              <a:rPr lang="zh-TW" altLang="en-US" sz="2800" b="1" dirty="0"/>
              <a:t>。在遊戲中，一個玩家先想好所有參加者都有知道的一個特定地點，人物或事物，其他玩家藉著提出一堆</a:t>
            </a:r>
            <a:r>
              <a:rPr lang="en-US" altLang="zh-TW" sz="2800" b="1" dirty="0"/>
              <a:t>『</a:t>
            </a:r>
            <a:r>
              <a:rPr lang="zh-TW" altLang="en-US" sz="2800" b="1" dirty="0"/>
              <a:t>是或不是</a:t>
            </a:r>
            <a:r>
              <a:rPr lang="en-US" altLang="zh-TW" sz="2800" b="1" dirty="0"/>
              <a:t>』</a:t>
            </a:r>
            <a:r>
              <a:rPr lang="zh-TW" altLang="en-US" sz="2800" b="1" dirty="0"/>
              <a:t>的問題，來找出答案。</a:t>
            </a:r>
            <a:r>
              <a:rPr lang="zh-TW" altLang="en-US" sz="2800" b="1" dirty="0">
                <a:solidFill>
                  <a:srgbClr val="C00000"/>
                </a:solidFill>
              </a:rPr>
              <a:t>一個決策樹代表一系列這類問題</a:t>
            </a:r>
            <a:r>
              <a:rPr lang="zh-TW" altLang="en-US" sz="2800" b="1" dirty="0"/>
              <a:t>。</a:t>
            </a:r>
          </a:p>
          <a:p>
            <a:r>
              <a:rPr lang="zh-TW" altLang="en-US" sz="2800" b="1" dirty="0" smtClean="0"/>
              <a:t>在</a:t>
            </a:r>
            <a:r>
              <a:rPr lang="zh-TW" altLang="en-US" sz="2800" b="1" dirty="0"/>
              <a:t>遊戲中，第一個問題的答案決定了下一個問題。如果謹慎選擇問題，只要短短幾次詢問就可以將後來的資料正確分類。</a:t>
            </a:r>
          </a:p>
          <a:p>
            <a:endParaRPr lang="zh-TW" altLang="en-US" dirty="0"/>
          </a:p>
        </p:txBody>
      </p:sp>
    </p:spTree>
    <p:extLst>
      <p:ext uri="{BB962C8B-B14F-4D97-AF65-F5344CB8AC3E}">
        <p14:creationId xmlns:p14="http://schemas.microsoft.com/office/powerpoint/2010/main" val="2668276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rPr>
              <a:t>例題</a:t>
            </a:r>
            <a:endParaRPr lang="zh-TW" altLang="en-US" b="1" dirty="0">
              <a:solidFill>
                <a:srgbClr val="C00000"/>
              </a:solidFill>
            </a:endParaRPr>
          </a:p>
        </p:txBody>
      </p:sp>
      <p:pic>
        <p:nvPicPr>
          <p:cNvPr id="5" name="圖片 4"/>
          <p:cNvPicPr>
            <a:picLocks noChangeAspect="1"/>
          </p:cNvPicPr>
          <p:nvPr/>
        </p:nvPicPr>
        <p:blipFill>
          <a:blip r:embed="rId2"/>
          <a:stretch>
            <a:fillRect/>
          </a:stretch>
        </p:blipFill>
        <p:spPr>
          <a:xfrm>
            <a:off x="284502" y="1524000"/>
            <a:ext cx="8791836" cy="5001344"/>
          </a:xfrm>
          <a:prstGeom prst="rect">
            <a:avLst/>
          </a:prstGeom>
        </p:spPr>
      </p:pic>
      <p:sp>
        <p:nvSpPr>
          <p:cNvPr id="7" name="文字方塊 6"/>
          <p:cNvSpPr txBox="1"/>
          <p:nvPr/>
        </p:nvSpPr>
        <p:spPr>
          <a:xfrm>
            <a:off x="1835696" y="767090"/>
            <a:ext cx="5211683" cy="523220"/>
          </a:xfrm>
          <a:prstGeom prst="rect">
            <a:avLst/>
          </a:prstGeom>
          <a:noFill/>
        </p:spPr>
        <p:txBody>
          <a:bodyPr wrap="none" rtlCol="0">
            <a:spAutoFit/>
          </a:bodyPr>
          <a:lstStyle/>
          <a:p>
            <a:r>
              <a:rPr lang="zh-TW" altLang="en-US" sz="2800" b="1" dirty="0" smtClean="0"/>
              <a:t>用來將樂器分類的二分式決策樹</a:t>
            </a:r>
            <a:endParaRPr lang="zh-TW" altLang="en-US" sz="2800" b="1" dirty="0"/>
          </a:p>
        </p:txBody>
      </p:sp>
      <p:sp>
        <p:nvSpPr>
          <p:cNvPr id="8" name="矩形 7"/>
          <p:cNvSpPr/>
          <p:nvPr/>
        </p:nvSpPr>
        <p:spPr>
          <a:xfrm>
            <a:off x="5724128" y="5517232"/>
            <a:ext cx="432048" cy="1440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65427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C00000"/>
                </a:solidFill>
              </a:rPr>
              <a:t>決策樹的應用</a:t>
            </a:r>
            <a:endParaRPr lang="zh-TW" altLang="en-US" dirty="0">
              <a:solidFill>
                <a:srgbClr val="C00000"/>
              </a:solidFill>
            </a:endParaRPr>
          </a:p>
        </p:txBody>
      </p:sp>
      <p:sp>
        <p:nvSpPr>
          <p:cNvPr id="3" name="內容版面配置區 2"/>
          <p:cNvSpPr>
            <a:spLocks noGrp="1"/>
          </p:cNvSpPr>
          <p:nvPr>
            <p:ph idx="1"/>
          </p:nvPr>
        </p:nvSpPr>
        <p:spPr/>
        <p:txBody>
          <a:bodyPr>
            <a:normAutofit/>
          </a:bodyPr>
          <a:lstStyle/>
          <a:p>
            <a:r>
              <a:rPr lang="zh-TW" altLang="en-US" sz="2800" b="1" dirty="0"/>
              <a:t>決策樹模式建立</a:t>
            </a:r>
            <a:r>
              <a:rPr lang="en-US" altLang="zh-TW" sz="2800" b="1" dirty="0"/>
              <a:t>(Tree-based modeling)</a:t>
            </a:r>
            <a:r>
              <a:rPr lang="zh-TW" altLang="en-US" sz="2800" b="1" dirty="0"/>
              <a:t>是一種探究資料結構的方法，此法逐漸增加地應用在</a:t>
            </a:r>
            <a:r>
              <a:rPr lang="zh-TW" altLang="en-US" sz="2800" b="1" dirty="0" smtClean="0"/>
              <a:t>：</a:t>
            </a:r>
            <a:endParaRPr lang="en-US" altLang="zh-TW" sz="2800" b="1" dirty="0" smtClean="0"/>
          </a:p>
          <a:p>
            <a:r>
              <a:rPr lang="zh-TW" altLang="en-US" sz="2800" b="1" dirty="0" smtClean="0"/>
              <a:t>摘要</a:t>
            </a:r>
            <a:r>
              <a:rPr lang="zh-TW" altLang="en-US" sz="2800" b="1" dirty="0"/>
              <a:t>大型多變量資料庫中的</a:t>
            </a:r>
            <a:r>
              <a:rPr lang="zh-TW" altLang="en-US" sz="2800" b="1" dirty="0" smtClean="0"/>
              <a:t>資訊</a:t>
            </a:r>
            <a:endParaRPr lang="en-US" altLang="zh-TW" sz="2800" b="1" dirty="0" smtClean="0"/>
          </a:p>
          <a:p>
            <a:r>
              <a:rPr lang="zh-TW" altLang="en-US" sz="2800" b="1" dirty="0" smtClean="0"/>
              <a:t>篩選</a:t>
            </a:r>
            <a:r>
              <a:rPr lang="zh-TW" altLang="en-US" sz="2800" b="1" dirty="0"/>
              <a:t>變數</a:t>
            </a:r>
          </a:p>
          <a:p>
            <a:r>
              <a:rPr lang="zh-TW" altLang="en-US" sz="2800" b="1" dirty="0" smtClean="0"/>
              <a:t>評價</a:t>
            </a:r>
            <a:r>
              <a:rPr lang="zh-TW" altLang="en-US" sz="2800" b="1" dirty="0"/>
              <a:t>線性模式的適當性</a:t>
            </a:r>
          </a:p>
          <a:p>
            <a:r>
              <a:rPr lang="zh-TW" altLang="en-US" sz="2800" b="1" dirty="0" smtClean="0"/>
              <a:t>發明</a:t>
            </a:r>
            <a:r>
              <a:rPr lang="zh-TW" altLang="en-US" sz="2800" b="1" dirty="0"/>
              <a:t>可快速及重覆計算使用的預測法則</a:t>
            </a:r>
          </a:p>
        </p:txBody>
      </p:sp>
    </p:spTree>
    <p:extLst>
      <p:ext uri="{BB962C8B-B14F-4D97-AF65-F5344CB8AC3E}">
        <p14:creationId xmlns:p14="http://schemas.microsoft.com/office/powerpoint/2010/main" val="914879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C00000"/>
                </a:solidFill>
              </a:rPr>
              <a:t>決策樹的建立</a:t>
            </a:r>
          </a:p>
        </p:txBody>
      </p:sp>
      <p:sp>
        <p:nvSpPr>
          <p:cNvPr id="3" name="內容版面配置區 2"/>
          <p:cNvSpPr>
            <a:spLocks noGrp="1"/>
          </p:cNvSpPr>
          <p:nvPr>
            <p:ph idx="1"/>
          </p:nvPr>
        </p:nvSpPr>
        <p:spPr/>
        <p:txBody>
          <a:bodyPr>
            <a:normAutofit/>
          </a:bodyPr>
          <a:lstStyle/>
          <a:p>
            <a:r>
              <a:rPr lang="zh-TW" altLang="en-US" sz="2800" b="1" dirty="0"/>
              <a:t>剛開始，所有物體</a:t>
            </a:r>
            <a:r>
              <a:rPr lang="en-US" altLang="zh-TW" sz="2800" b="1" dirty="0"/>
              <a:t>(Objects)</a:t>
            </a:r>
            <a:r>
              <a:rPr lang="zh-TW" altLang="en-US" sz="2800" b="1" dirty="0"/>
              <a:t>都是一組，然後根據</a:t>
            </a:r>
            <a:r>
              <a:rPr lang="zh-TW" altLang="en-US" sz="2800" b="1" dirty="0">
                <a:solidFill>
                  <a:srgbClr val="C00000"/>
                </a:solidFill>
              </a:rPr>
              <a:t>最有區別能力的變數</a:t>
            </a:r>
            <a:r>
              <a:rPr lang="en-US" altLang="zh-TW" sz="2800" b="1" dirty="0"/>
              <a:t>(Variable)</a:t>
            </a:r>
            <a:r>
              <a:rPr lang="zh-TW" altLang="en-US" sz="2800" b="1" dirty="0"/>
              <a:t>將物體分為</a:t>
            </a:r>
            <a:r>
              <a:rPr lang="en-US" altLang="zh-TW" sz="2800" b="1" dirty="0"/>
              <a:t>(Split)</a:t>
            </a:r>
            <a:r>
              <a:rPr lang="zh-TW" altLang="en-US" sz="2800" b="1" dirty="0"/>
              <a:t>兩組，變數的值高的屬於一組，變數的值低的屬於另一組</a:t>
            </a:r>
            <a:r>
              <a:rPr lang="zh-TW" altLang="en-US" sz="2800" b="1" dirty="0" smtClean="0"/>
              <a:t>。</a:t>
            </a:r>
            <a:endParaRPr lang="en-US" altLang="zh-TW" sz="2800" b="1" dirty="0" smtClean="0"/>
          </a:p>
          <a:p>
            <a:r>
              <a:rPr lang="zh-TW" altLang="en-US" sz="2800" b="1" dirty="0" smtClean="0"/>
              <a:t>這兩</a:t>
            </a:r>
            <a:r>
              <a:rPr lang="zh-TW" altLang="en-US" sz="2800" b="1" dirty="0"/>
              <a:t>組再分別根據分組後最有區別能力的變數再各自分為兩組，如此一直分下去，直到到達適當的</a:t>
            </a:r>
            <a:r>
              <a:rPr lang="zh-TW" altLang="en-US" sz="2800" b="1" dirty="0">
                <a:solidFill>
                  <a:srgbClr val="C00000"/>
                </a:solidFill>
              </a:rPr>
              <a:t>停止點</a:t>
            </a:r>
            <a:r>
              <a:rPr lang="en-US" altLang="zh-TW" sz="2800" b="1" dirty="0"/>
              <a:t>(stopping point)</a:t>
            </a:r>
            <a:r>
              <a:rPr lang="zh-TW" altLang="en-US" sz="2800" b="1" dirty="0"/>
              <a:t>才停止。</a:t>
            </a:r>
          </a:p>
        </p:txBody>
      </p:sp>
    </p:spTree>
    <p:extLst>
      <p:ext uri="{BB962C8B-B14F-4D97-AF65-F5344CB8AC3E}">
        <p14:creationId xmlns:p14="http://schemas.microsoft.com/office/powerpoint/2010/main" val="4193783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C00000"/>
                </a:solidFill>
              </a:rPr>
              <a:t>決策樹的種類</a:t>
            </a:r>
            <a:endParaRPr lang="zh-TW" altLang="en-US" dirty="0">
              <a:solidFill>
                <a:srgbClr val="C00000"/>
              </a:solidFill>
            </a:endParaRPr>
          </a:p>
        </p:txBody>
      </p:sp>
      <p:sp>
        <p:nvSpPr>
          <p:cNvPr id="3" name="內容版面配置區 2"/>
          <p:cNvSpPr>
            <a:spLocks noGrp="1"/>
          </p:cNvSpPr>
          <p:nvPr>
            <p:ph idx="1"/>
          </p:nvPr>
        </p:nvSpPr>
        <p:spPr/>
        <p:txBody>
          <a:bodyPr>
            <a:normAutofit/>
          </a:bodyPr>
          <a:lstStyle/>
          <a:p>
            <a:r>
              <a:rPr lang="zh-TW" altLang="en-US" sz="2800" b="1" dirty="0"/>
              <a:t>通常</a:t>
            </a:r>
            <a:r>
              <a:rPr lang="zh-TW" altLang="en-US" sz="2800" b="1" dirty="0" smtClean="0"/>
              <a:t>在迴歸</a:t>
            </a:r>
            <a:r>
              <a:rPr lang="zh-TW" altLang="en-US" sz="2800" b="1" dirty="0"/>
              <a:t>及分類問題中，都只有一個反應變數</a:t>
            </a:r>
            <a:r>
              <a:rPr lang="en-US" altLang="zh-TW" sz="2800" b="1" dirty="0"/>
              <a:t>(response variable)</a:t>
            </a:r>
            <a:r>
              <a:rPr lang="zh-TW" altLang="en-US" sz="2800" b="1" dirty="0"/>
              <a:t>或目標變數</a:t>
            </a:r>
            <a:r>
              <a:rPr lang="en-US" altLang="zh-TW" sz="2800" b="1" dirty="0"/>
              <a:t>(target variable) </a:t>
            </a:r>
            <a:r>
              <a:rPr lang="en-US" altLang="zh-TW" sz="2800" b="1" i="1" dirty="0" smtClean="0">
                <a:latin typeface="Times New Roman" panose="02020603050405020304" pitchFamily="18" charset="0"/>
                <a:cs typeface="Times New Roman" panose="02020603050405020304" pitchFamily="18" charset="0"/>
              </a:rPr>
              <a:t>y</a:t>
            </a:r>
            <a:r>
              <a:rPr lang="zh-TW" altLang="en-US" sz="2800" b="1" dirty="0" smtClean="0"/>
              <a:t>，</a:t>
            </a:r>
            <a:r>
              <a:rPr lang="zh-TW" altLang="en-US" sz="2800" b="1" dirty="0"/>
              <a:t>而有許多的解釋變數</a:t>
            </a:r>
            <a:r>
              <a:rPr lang="en-US" altLang="zh-TW" sz="2800" b="1" dirty="0"/>
              <a:t>(explanatory variables) </a:t>
            </a:r>
            <a:r>
              <a:rPr lang="en-US" altLang="zh-TW" sz="2800" b="1" i="1" dirty="0" smtClean="0">
                <a:latin typeface="Times New Roman" panose="02020603050405020304" pitchFamily="18" charset="0"/>
                <a:cs typeface="Times New Roman" panose="02020603050405020304" pitchFamily="18" charset="0"/>
              </a:rPr>
              <a:t>x</a:t>
            </a:r>
            <a:r>
              <a:rPr lang="en-US" altLang="zh-TW" sz="2800" b="1" baseline="-25000" dirty="0" smtClean="0">
                <a:latin typeface="Times New Roman" panose="02020603050405020304" pitchFamily="18" charset="0"/>
                <a:cs typeface="Times New Roman" panose="02020603050405020304" pitchFamily="18" charset="0"/>
              </a:rPr>
              <a:t>1</a:t>
            </a:r>
            <a:r>
              <a:rPr lang="en-US" altLang="zh-TW" sz="2800" b="1" dirty="0" smtClean="0">
                <a:latin typeface="Times New Roman" panose="02020603050405020304" pitchFamily="18" charset="0"/>
                <a:cs typeface="Times New Roman" panose="02020603050405020304" pitchFamily="18" charset="0"/>
              </a:rPr>
              <a:t>, </a:t>
            </a:r>
            <a:r>
              <a:rPr lang="en-US" altLang="zh-TW" sz="2800" b="1" i="1" dirty="0" smtClean="0">
                <a:latin typeface="Times New Roman" panose="02020603050405020304" pitchFamily="18" charset="0"/>
                <a:cs typeface="Times New Roman" panose="02020603050405020304" pitchFamily="18" charset="0"/>
              </a:rPr>
              <a:t>x</a:t>
            </a:r>
            <a:r>
              <a:rPr lang="en-US" altLang="zh-TW" sz="2800" b="1" baseline="-25000" dirty="0" smtClean="0">
                <a:latin typeface="Times New Roman" panose="02020603050405020304" pitchFamily="18" charset="0"/>
                <a:cs typeface="Times New Roman" panose="02020603050405020304" pitchFamily="18" charset="0"/>
              </a:rPr>
              <a:t>2</a:t>
            </a:r>
            <a:r>
              <a:rPr lang="en-US" altLang="zh-TW" sz="2800" b="1" dirty="0" smtClean="0">
                <a:latin typeface="Times New Roman" panose="02020603050405020304" pitchFamily="18" charset="0"/>
                <a:cs typeface="Times New Roman" panose="02020603050405020304" pitchFamily="18" charset="0"/>
              </a:rPr>
              <a:t>,…,</a:t>
            </a:r>
            <a:r>
              <a:rPr lang="zh-TW" altLang="en-US" sz="2800" b="1" dirty="0" smtClean="0">
                <a:latin typeface="Times New Roman" panose="02020603050405020304" pitchFamily="18" charset="0"/>
                <a:cs typeface="Times New Roman" panose="02020603050405020304" pitchFamily="18" charset="0"/>
              </a:rPr>
              <a:t> </a:t>
            </a:r>
            <a:r>
              <a:rPr lang="en-US" altLang="zh-TW" sz="2800" b="1" i="1" dirty="0" err="1" smtClean="0">
                <a:latin typeface="Times New Roman" panose="02020603050405020304" pitchFamily="18" charset="0"/>
                <a:cs typeface="Times New Roman" panose="02020603050405020304" pitchFamily="18" charset="0"/>
              </a:rPr>
              <a:t>x</a:t>
            </a:r>
            <a:r>
              <a:rPr lang="en-US" altLang="zh-TW" sz="2800" b="1" i="1" baseline="-25000" dirty="0" err="1" smtClean="0">
                <a:latin typeface="Times New Roman" panose="02020603050405020304" pitchFamily="18" charset="0"/>
                <a:cs typeface="Times New Roman" panose="02020603050405020304" pitchFamily="18" charset="0"/>
              </a:rPr>
              <a:t>k</a:t>
            </a:r>
            <a:r>
              <a:rPr lang="zh-TW" altLang="en-US" sz="2800" b="1" dirty="0" smtClean="0"/>
              <a:t>。這些</a:t>
            </a:r>
            <a:r>
              <a:rPr lang="zh-TW" altLang="en-US" sz="2800" b="1" dirty="0">
                <a:latin typeface="Times New Roman" panose="02020603050405020304" pitchFamily="18" charset="0"/>
                <a:cs typeface="Times New Roman" panose="02020603050405020304" pitchFamily="18" charset="0"/>
              </a:rPr>
              <a:t>解釋變數</a:t>
            </a:r>
            <a:r>
              <a:rPr lang="zh-TW" altLang="en-US" sz="2800" b="1" dirty="0" smtClean="0"/>
              <a:t>可以</a:t>
            </a:r>
            <a:r>
              <a:rPr lang="zh-TW" altLang="en-US" sz="2800" b="1" dirty="0"/>
              <a:t>是類別變數</a:t>
            </a:r>
            <a:r>
              <a:rPr lang="en-US" altLang="zh-TW" sz="2800" b="1" dirty="0"/>
              <a:t>(</a:t>
            </a:r>
            <a:r>
              <a:rPr lang="en-US" altLang="zh-TW" sz="2800" b="1" dirty="0" smtClean="0"/>
              <a:t>categorical </a:t>
            </a:r>
            <a:r>
              <a:rPr lang="en-US" altLang="zh-TW" sz="2800" b="1" dirty="0"/>
              <a:t>variables)</a:t>
            </a:r>
            <a:r>
              <a:rPr lang="zh-TW" altLang="en-US" sz="2800" b="1" dirty="0"/>
              <a:t>，也可以是預測變數</a:t>
            </a:r>
            <a:r>
              <a:rPr lang="en-US" altLang="zh-TW" sz="2800" b="1" dirty="0"/>
              <a:t>(predictor variables)</a:t>
            </a:r>
            <a:r>
              <a:rPr lang="zh-TW" altLang="en-US" sz="2800" b="1" dirty="0"/>
              <a:t>，</a:t>
            </a:r>
            <a:r>
              <a:rPr lang="zh-TW" altLang="en-US" sz="2800" b="1" dirty="0" smtClean="0"/>
              <a:t>換句話說</a:t>
            </a:r>
            <a:r>
              <a:rPr lang="zh-TW" altLang="en-US" sz="2800" b="1" dirty="0">
                <a:latin typeface="Times New Roman" panose="02020603050405020304" pitchFamily="18" charset="0"/>
                <a:cs typeface="Times New Roman" panose="02020603050405020304" pitchFamily="18" charset="0"/>
              </a:rPr>
              <a:t>解釋變數</a:t>
            </a:r>
            <a:r>
              <a:rPr lang="zh-TW" altLang="en-US" sz="2800" b="1" dirty="0" smtClean="0"/>
              <a:t>可以</a:t>
            </a:r>
            <a:r>
              <a:rPr lang="zh-TW" altLang="en-US" sz="2800" b="1" dirty="0"/>
              <a:t>是定性變數</a:t>
            </a:r>
            <a:r>
              <a:rPr lang="en-US" altLang="zh-TW" sz="2800" b="1" dirty="0"/>
              <a:t>(qualitative variables)</a:t>
            </a:r>
            <a:r>
              <a:rPr lang="zh-TW" altLang="en-US" sz="2800" b="1" dirty="0"/>
              <a:t>，也可以是定量變數</a:t>
            </a:r>
            <a:r>
              <a:rPr lang="en-US" altLang="zh-TW" sz="2800" b="1" dirty="0"/>
              <a:t>(quantitative variables)</a:t>
            </a:r>
            <a:r>
              <a:rPr lang="zh-TW" altLang="en-US" sz="2800" b="1" dirty="0" smtClean="0"/>
              <a:t>。</a:t>
            </a:r>
            <a:endParaRPr lang="en-US" altLang="zh-TW" sz="2800" b="1" dirty="0" smtClean="0"/>
          </a:p>
          <a:p>
            <a:r>
              <a:rPr lang="zh-TW" altLang="en-US" sz="2800" b="1" dirty="0" smtClean="0"/>
              <a:t>同理</a:t>
            </a:r>
            <a:r>
              <a:rPr lang="en-US" altLang="zh-TW" sz="2800" b="1" i="1" dirty="0">
                <a:latin typeface="Times New Roman" panose="02020603050405020304" pitchFamily="18" charset="0"/>
                <a:cs typeface="Times New Roman" panose="02020603050405020304" pitchFamily="18" charset="0"/>
              </a:rPr>
              <a:t>y</a:t>
            </a:r>
            <a:r>
              <a:rPr lang="zh-TW" altLang="en-US" sz="2800" b="1" dirty="0" smtClean="0"/>
              <a:t>也</a:t>
            </a:r>
            <a:r>
              <a:rPr lang="zh-TW" altLang="en-US" sz="2800" b="1" dirty="0"/>
              <a:t>可以</a:t>
            </a:r>
            <a:r>
              <a:rPr lang="zh-TW" altLang="en-US" sz="2800" b="1" dirty="0" smtClean="0"/>
              <a:t>是定</a:t>
            </a:r>
            <a:r>
              <a:rPr lang="zh-TW" altLang="en-US" sz="2800" b="1" dirty="0"/>
              <a:t>性</a:t>
            </a:r>
            <a:r>
              <a:rPr lang="zh-TW" altLang="en-US" sz="2800" b="1" dirty="0" smtClean="0"/>
              <a:t>或定量變</a:t>
            </a:r>
            <a:r>
              <a:rPr lang="zh-TW" altLang="en-US" sz="2800" b="1" dirty="0"/>
              <a:t>數</a:t>
            </a:r>
            <a:r>
              <a:rPr lang="zh-TW" altLang="en-US" sz="2800" b="1" dirty="0" smtClean="0"/>
              <a:t>。</a:t>
            </a:r>
            <a:endParaRPr lang="zh-TW" altLang="en-US" sz="2800" b="1" dirty="0"/>
          </a:p>
        </p:txBody>
      </p:sp>
    </p:spTree>
    <p:extLst>
      <p:ext uri="{BB962C8B-B14F-4D97-AF65-F5344CB8AC3E}">
        <p14:creationId xmlns:p14="http://schemas.microsoft.com/office/powerpoint/2010/main" val="3931544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C00000"/>
                </a:solidFill>
              </a:rPr>
              <a:t>決策樹的種類</a:t>
            </a:r>
            <a:endParaRPr lang="zh-TW" altLang="en-US" dirty="0">
              <a:solidFill>
                <a:srgbClr val="C00000"/>
              </a:solidFill>
            </a:endParaRPr>
          </a:p>
        </p:txBody>
      </p:sp>
      <p:sp>
        <p:nvSpPr>
          <p:cNvPr id="3" name="內容版面配置區 2"/>
          <p:cNvSpPr>
            <a:spLocks noGrp="1"/>
          </p:cNvSpPr>
          <p:nvPr>
            <p:ph idx="1"/>
          </p:nvPr>
        </p:nvSpPr>
        <p:spPr/>
        <p:txBody>
          <a:bodyPr>
            <a:normAutofit/>
          </a:bodyPr>
          <a:lstStyle/>
          <a:p>
            <a:r>
              <a:rPr lang="zh-TW" altLang="en-US" sz="2800" b="1" dirty="0" smtClean="0"/>
              <a:t>當</a:t>
            </a:r>
            <a:r>
              <a:rPr lang="en-US" altLang="zh-TW" sz="2800" b="1" i="1" dirty="0">
                <a:latin typeface="Times New Roman" panose="02020603050405020304" pitchFamily="18" charset="0"/>
                <a:cs typeface="Times New Roman" panose="02020603050405020304" pitchFamily="18" charset="0"/>
              </a:rPr>
              <a:t>y</a:t>
            </a:r>
            <a:r>
              <a:rPr lang="zh-TW" altLang="en-US" sz="2800" b="1" dirty="0" smtClean="0"/>
              <a:t>是</a:t>
            </a:r>
            <a:r>
              <a:rPr lang="zh-TW" altLang="en-US" sz="2800" b="1" dirty="0">
                <a:solidFill>
                  <a:srgbClr val="C00000"/>
                </a:solidFill>
              </a:rPr>
              <a:t>定性</a:t>
            </a:r>
            <a:r>
              <a:rPr lang="zh-TW" altLang="en-US" sz="2800" b="1" dirty="0"/>
              <a:t>變數時，所建立的決策樹就稱為</a:t>
            </a:r>
            <a:r>
              <a:rPr lang="zh-TW" altLang="en-US" sz="2800" b="1" dirty="0">
                <a:solidFill>
                  <a:srgbClr val="C00000"/>
                </a:solidFill>
              </a:rPr>
              <a:t>分類樹</a:t>
            </a:r>
            <a:r>
              <a:rPr lang="en-US" altLang="zh-TW" sz="2800" b="1" dirty="0"/>
              <a:t>(classification tree)</a:t>
            </a:r>
            <a:r>
              <a:rPr lang="zh-TW" altLang="en-US" sz="2800" b="1" dirty="0" smtClean="0"/>
              <a:t>；</a:t>
            </a:r>
            <a:endParaRPr lang="en-US" altLang="zh-TW" sz="2800" b="1" dirty="0" smtClean="0"/>
          </a:p>
          <a:p>
            <a:r>
              <a:rPr lang="zh-TW" altLang="en-US" sz="2800" b="1" dirty="0" smtClean="0"/>
              <a:t>當</a:t>
            </a:r>
            <a:r>
              <a:rPr lang="en-US" altLang="zh-TW" sz="2800" b="1" i="1" dirty="0">
                <a:latin typeface="Times New Roman" panose="02020603050405020304" pitchFamily="18" charset="0"/>
                <a:cs typeface="Times New Roman" panose="02020603050405020304" pitchFamily="18" charset="0"/>
              </a:rPr>
              <a:t>y</a:t>
            </a:r>
            <a:r>
              <a:rPr lang="zh-TW" altLang="en-US" sz="2800" b="1" dirty="0" smtClean="0"/>
              <a:t>是</a:t>
            </a:r>
            <a:r>
              <a:rPr lang="zh-TW" altLang="en-US" sz="2800" b="1" dirty="0">
                <a:solidFill>
                  <a:srgbClr val="C00000"/>
                </a:solidFill>
              </a:rPr>
              <a:t>定量</a:t>
            </a:r>
            <a:r>
              <a:rPr lang="zh-TW" altLang="en-US" sz="2800" b="1" dirty="0"/>
              <a:t>變數時，所建立的決策樹則</a:t>
            </a:r>
            <a:r>
              <a:rPr lang="zh-TW" altLang="en-US" sz="2800" b="1" dirty="0" smtClean="0"/>
              <a:t>稱為</a:t>
            </a:r>
            <a:r>
              <a:rPr lang="zh-TW" altLang="en-US" sz="2800" b="1" dirty="0" smtClean="0">
                <a:solidFill>
                  <a:srgbClr val="C00000"/>
                </a:solidFill>
              </a:rPr>
              <a:t>迴歸</a:t>
            </a:r>
            <a:r>
              <a:rPr lang="zh-TW" altLang="en-US" sz="2800" b="1" dirty="0">
                <a:solidFill>
                  <a:srgbClr val="C00000"/>
                </a:solidFill>
              </a:rPr>
              <a:t>樹</a:t>
            </a:r>
            <a:r>
              <a:rPr lang="en-US" altLang="zh-TW" sz="2800" b="1" dirty="0"/>
              <a:t>(regression tree)</a:t>
            </a:r>
            <a:r>
              <a:rPr lang="zh-TW" altLang="en-US" sz="2800" b="1" dirty="0"/>
              <a:t>。</a:t>
            </a:r>
          </a:p>
        </p:txBody>
      </p:sp>
    </p:spTree>
    <p:extLst>
      <p:ext uri="{BB962C8B-B14F-4D97-AF65-F5344CB8AC3E}">
        <p14:creationId xmlns:p14="http://schemas.microsoft.com/office/powerpoint/2010/main" val="3068304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rgbClr val="C00000"/>
                </a:solidFill>
              </a:rPr>
              <a:t>分類與迴歸樹（</a:t>
            </a:r>
            <a:r>
              <a:rPr lang="en-US" altLang="zh-TW" b="1" dirty="0">
                <a:solidFill>
                  <a:srgbClr val="C00000"/>
                </a:solidFill>
              </a:rPr>
              <a:t>CART</a:t>
            </a:r>
            <a:r>
              <a:rPr lang="zh-TW" altLang="en-US" b="1" dirty="0" smtClean="0">
                <a:solidFill>
                  <a:srgbClr val="C00000"/>
                </a:solidFill>
              </a:rPr>
              <a:t>）</a:t>
            </a:r>
            <a:endParaRPr lang="zh-TW" altLang="en-US" b="1" dirty="0">
              <a:solidFill>
                <a:srgbClr val="C00000"/>
              </a:solidFill>
            </a:endParaRPr>
          </a:p>
        </p:txBody>
      </p:sp>
      <p:sp>
        <p:nvSpPr>
          <p:cNvPr id="3" name="內容版面配置區 2"/>
          <p:cNvSpPr>
            <a:spLocks noGrp="1"/>
          </p:cNvSpPr>
          <p:nvPr>
            <p:ph idx="1"/>
          </p:nvPr>
        </p:nvSpPr>
        <p:spPr/>
        <p:txBody>
          <a:bodyPr>
            <a:normAutofit/>
          </a:bodyPr>
          <a:lstStyle/>
          <a:p>
            <a:r>
              <a:rPr lang="zh-TW" altLang="en-US" sz="2800" b="1" dirty="0"/>
              <a:t>分類與迴歸樹（</a:t>
            </a:r>
            <a:r>
              <a:rPr lang="en-US" altLang="zh-TW" sz="2800" b="1" dirty="0"/>
              <a:t>Classification And Regression Tree</a:t>
            </a:r>
            <a:r>
              <a:rPr lang="zh-TW" altLang="en-US" sz="2800" b="1" dirty="0"/>
              <a:t>，</a:t>
            </a:r>
            <a:r>
              <a:rPr lang="en-US" altLang="zh-TW" sz="2800" b="1" dirty="0"/>
              <a:t>CART</a:t>
            </a:r>
            <a:r>
              <a:rPr lang="zh-TW" altLang="en-US" sz="2800" b="1" dirty="0"/>
              <a:t>）</a:t>
            </a:r>
            <a:r>
              <a:rPr lang="en-US" altLang="zh-TW" sz="2800" b="1" dirty="0"/>
              <a:t>CART</a:t>
            </a:r>
            <a:r>
              <a:rPr lang="zh-TW" altLang="en-US" sz="2800" b="1" dirty="0"/>
              <a:t>演算法是建構決策樹時最常用的</a:t>
            </a:r>
            <a:r>
              <a:rPr lang="zh-TW" altLang="en-US" sz="2800" b="1" dirty="0">
                <a:solidFill>
                  <a:srgbClr val="C00000"/>
                </a:solidFill>
              </a:rPr>
              <a:t>演算法</a:t>
            </a:r>
            <a:r>
              <a:rPr lang="zh-TW" altLang="en-US" sz="2800" b="1" dirty="0"/>
              <a:t>之一</a:t>
            </a:r>
            <a:r>
              <a:rPr lang="zh-TW" altLang="en-US" sz="2800" b="1" dirty="0" smtClean="0"/>
              <a:t>。</a:t>
            </a:r>
            <a:endParaRPr lang="en-US" altLang="zh-TW" sz="2800" b="1" dirty="0" smtClean="0"/>
          </a:p>
          <a:p>
            <a:r>
              <a:rPr lang="zh-TW" altLang="en-US" sz="2800" b="1" dirty="0" smtClean="0"/>
              <a:t>自從</a:t>
            </a:r>
            <a:r>
              <a:rPr lang="en-US" altLang="zh-TW" sz="2800" b="1" dirty="0" smtClean="0"/>
              <a:t>1984</a:t>
            </a:r>
            <a:r>
              <a:rPr lang="zh-TW" altLang="en-US" sz="2800" b="1" dirty="0" smtClean="0"/>
              <a:t>年</a:t>
            </a:r>
            <a:r>
              <a:rPr lang="zh-TW" altLang="en-US" sz="2800" b="1" dirty="0"/>
              <a:t>布里曼（</a:t>
            </a:r>
            <a:r>
              <a:rPr lang="en-US" altLang="zh-TW" sz="2800" b="1" dirty="0"/>
              <a:t>L. </a:t>
            </a:r>
            <a:r>
              <a:rPr lang="en-US" altLang="zh-TW" sz="2800" b="1" dirty="0" err="1"/>
              <a:t>Brieman</a:t>
            </a:r>
            <a:r>
              <a:rPr lang="zh-TW" altLang="en-US" sz="2800" b="1" dirty="0"/>
              <a:t>）與其同僚發表這種方法以來，就一直機械學習實驗的要素。</a:t>
            </a:r>
          </a:p>
        </p:txBody>
      </p:sp>
    </p:spTree>
    <p:extLst>
      <p:ext uri="{BB962C8B-B14F-4D97-AF65-F5344CB8AC3E}">
        <p14:creationId xmlns:p14="http://schemas.microsoft.com/office/powerpoint/2010/main" val="2817755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rgbClr val="C00000"/>
                </a:solidFill>
              </a:rPr>
              <a:t>分類與迴歸樹（</a:t>
            </a:r>
            <a:r>
              <a:rPr lang="en-US" altLang="zh-TW" b="1" dirty="0">
                <a:solidFill>
                  <a:srgbClr val="C00000"/>
                </a:solidFill>
              </a:rPr>
              <a:t>CART</a:t>
            </a:r>
            <a:r>
              <a:rPr lang="zh-TW" altLang="en-US" b="1" dirty="0" smtClean="0">
                <a:solidFill>
                  <a:srgbClr val="C00000"/>
                </a:solidFill>
              </a:rPr>
              <a:t>）</a:t>
            </a:r>
            <a:endParaRPr lang="zh-TW" altLang="en-US" b="1" dirty="0">
              <a:solidFill>
                <a:srgbClr val="C00000"/>
              </a:solidFill>
            </a:endParaRPr>
          </a:p>
        </p:txBody>
      </p:sp>
      <p:sp>
        <p:nvSpPr>
          <p:cNvPr id="3" name="內容版面配置區 2"/>
          <p:cNvSpPr>
            <a:spLocks noGrp="1"/>
          </p:cNvSpPr>
          <p:nvPr>
            <p:ph idx="1"/>
          </p:nvPr>
        </p:nvSpPr>
        <p:spPr/>
        <p:txBody>
          <a:bodyPr>
            <a:normAutofit/>
          </a:bodyPr>
          <a:lstStyle/>
          <a:p>
            <a:r>
              <a:rPr lang="en-US" altLang="zh-TW" sz="2800" b="1" dirty="0"/>
              <a:t>CART</a:t>
            </a:r>
            <a:r>
              <a:rPr lang="zh-TW" altLang="en-US" sz="2800" b="1" dirty="0"/>
              <a:t>以反覆運算的方式，由根部開始反覆建立二元分支樹，直到樹節點中的同質性達到某個標準，或觸發反覆運算終止條件為止。</a:t>
            </a:r>
          </a:p>
          <a:p>
            <a:r>
              <a:rPr lang="en-US" altLang="zh-TW" sz="2800" b="1" dirty="0"/>
              <a:t>CART</a:t>
            </a:r>
            <a:r>
              <a:rPr lang="zh-TW" altLang="en-US" sz="2800" b="1" dirty="0" smtClean="0"/>
              <a:t>的反應變數可以</a:t>
            </a:r>
            <a:r>
              <a:rPr lang="zh-TW" altLang="en-US" sz="2800" b="1" dirty="0"/>
              <a:t>是數值型資料，也可以是類別型資料。</a:t>
            </a:r>
          </a:p>
          <a:p>
            <a:r>
              <a:rPr lang="en-US" altLang="zh-TW" sz="2800" b="1" dirty="0"/>
              <a:t>R</a:t>
            </a:r>
            <a:r>
              <a:rPr lang="zh-TW" altLang="en-US" sz="2800" b="1" dirty="0"/>
              <a:t>提供</a:t>
            </a:r>
            <a:r>
              <a:rPr lang="en-US" altLang="zh-TW" sz="2800" b="1" dirty="0">
                <a:solidFill>
                  <a:srgbClr val="C00000"/>
                </a:solidFill>
              </a:rPr>
              <a:t>tree</a:t>
            </a:r>
            <a:r>
              <a:rPr lang="zh-TW" altLang="en-US" sz="2800" b="1" dirty="0"/>
              <a:t>和</a:t>
            </a:r>
            <a:r>
              <a:rPr lang="en-US" altLang="zh-TW" sz="2800" b="1" dirty="0" err="1">
                <a:solidFill>
                  <a:srgbClr val="C00000"/>
                </a:solidFill>
              </a:rPr>
              <a:t>rpart</a:t>
            </a:r>
            <a:r>
              <a:rPr lang="zh-TW" altLang="en-US" sz="2800" b="1" dirty="0"/>
              <a:t>建構</a:t>
            </a:r>
            <a:r>
              <a:rPr lang="en-US" altLang="zh-TW" sz="2800" b="1" dirty="0"/>
              <a:t>CART</a:t>
            </a:r>
            <a:r>
              <a:rPr lang="zh-TW" altLang="en-US" sz="2800" b="1" dirty="0"/>
              <a:t>決策樹</a:t>
            </a:r>
          </a:p>
          <a:p>
            <a:r>
              <a:rPr lang="en-US" altLang="zh-TW" sz="2800" b="1" dirty="0"/>
              <a:t>tree(Y ~ X1+X2+X3+…+</a:t>
            </a:r>
            <a:r>
              <a:rPr lang="en-US" altLang="zh-TW" sz="2800" b="1" dirty="0" err="1"/>
              <a:t>Xk,data</a:t>
            </a:r>
            <a:r>
              <a:rPr lang="en-US" altLang="zh-TW" sz="2800" b="1" dirty="0"/>
              <a:t>=…)</a:t>
            </a:r>
          </a:p>
          <a:p>
            <a:r>
              <a:rPr lang="en-US" altLang="zh-TW" sz="2800" b="1" dirty="0" err="1"/>
              <a:t>rpart</a:t>
            </a:r>
            <a:r>
              <a:rPr lang="en-US" altLang="zh-TW" sz="2800" b="1" dirty="0"/>
              <a:t>(Y ~X1+X2+X3+…+</a:t>
            </a:r>
            <a:r>
              <a:rPr lang="en-US" altLang="zh-TW" sz="2800" b="1" dirty="0" err="1"/>
              <a:t>Xk,data</a:t>
            </a:r>
            <a:r>
              <a:rPr lang="en-US" altLang="zh-TW" sz="2800" b="1" dirty="0"/>
              <a:t>=…)</a:t>
            </a:r>
          </a:p>
        </p:txBody>
      </p:sp>
    </p:spTree>
    <p:extLst>
      <p:ext uri="{BB962C8B-B14F-4D97-AF65-F5344CB8AC3E}">
        <p14:creationId xmlns:p14="http://schemas.microsoft.com/office/powerpoint/2010/main" val="300502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solidFill>
                  <a:srgbClr val="C00000"/>
                </a:solidFill>
              </a:rPr>
              <a:t>C4.5</a:t>
            </a:r>
            <a:endParaRPr lang="zh-TW" altLang="en-US" b="1" dirty="0">
              <a:solidFill>
                <a:srgbClr val="C00000"/>
              </a:solidFill>
            </a:endParaRPr>
          </a:p>
        </p:txBody>
      </p:sp>
      <p:sp>
        <p:nvSpPr>
          <p:cNvPr id="3" name="內容版面配置區 2"/>
          <p:cNvSpPr>
            <a:spLocks noGrp="1"/>
          </p:cNvSpPr>
          <p:nvPr>
            <p:ph idx="1"/>
          </p:nvPr>
        </p:nvSpPr>
        <p:spPr/>
        <p:txBody>
          <a:bodyPr/>
          <a:lstStyle/>
          <a:p>
            <a:r>
              <a:rPr lang="en-US" altLang="zh-TW" sz="2800" b="1" dirty="0"/>
              <a:t>C4.5</a:t>
            </a:r>
            <a:r>
              <a:rPr lang="zh-TW" altLang="en-US" sz="2800" b="1" dirty="0"/>
              <a:t>是最新出現的決策樹演算法的速成法，是澳州研究者</a:t>
            </a:r>
            <a:r>
              <a:rPr lang="zh-TW" altLang="en-US" sz="2800" b="1" dirty="0">
                <a:solidFill>
                  <a:srgbClr val="C00000"/>
                </a:solidFill>
              </a:rPr>
              <a:t>昆蘭</a:t>
            </a:r>
            <a:r>
              <a:rPr lang="zh-TW" altLang="en-US" sz="2800" b="1" dirty="0"/>
              <a:t>（</a:t>
            </a:r>
            <a:r>
              <a:rPr lang="en-US" altLang="zh-TW" sz="2800" b="1" dirty="0"/>
              <a:t>J. Ross Quinlan</a:t>
            </a:r>
            <a:r>
              <a:rPr lang="zh-TW" altLang="en-US" sz="2800" b="1" dirty="0"/>
              <a:t>）多年努力成果</a:t>
            </a:r>
            <a:r>
              <a:rPr lang="zh-TW" altLang="en-US" sz="2800" b="1" dirty="0" smtClean="0"/>
              <a:t>。</a:t>
            </a:r>
            <a:endParaRPr lang="en-US" altLang="zh-TW" sz="2800" b="1" dirty="0" smtClean="0"/>
          </a:p>
          <a:p>
            <a:pPr marL="0" indent="0">
              <a:buNone/>
            </a:pPr>
            <a:endParaRPr lang="en-US" altLang="zh-TW" sz="2800" b="1" dirty="0" smtClean="0"/>
          </a:p>
          <a:p>
            <a:pPr marL="0" indent="0">
              <a:buNone/>
            </a:pPr>
            <a:r>
              <a:rPr lang="zh-TW" altLang="en-US" sz="2800" b="1" dirty="0" smtClean="0"/>
              <a:t>與</a:t>
            </a:r>
            <a:r>
              <a:rPr lang="en-US" altLang="zh-TW" sz="2800" b="1" dirty="0"/>
              <a:t>CART</a:t>
            </a:r>
            <a:r>
              <a:rPr lang="zh-TW" altLang="en-US" sz="2800" b="1" dirty="0"/>
              <a:t>差異</a:t>
            </a:r>
            <a:r>
              <a:rPr lang="zh-TW" altLang="en-US" sz="2800" b="1" dirty="0" smtClean="0"/>
              <a:t>：</a:t>
            </a:r>
            <a:endParaRPr lang="en-US" altLang="zh-TW" sz="2800" b="1" dirty="0" smtClean="0"/>
          </a:p>
          <a:p>
            <a:r>
              <a:rPr lang="en-US" altLang="zh-TW" sz="2800" b="1" dirty="0" smtClean="0"/>
              <a:t>C4.5</a:t>
            </a:r>
            <a:r>
              <a:rPr lang="zh-TW" altLang="en-US" sz="2800" b="1" dirty="0"/>
              <a:t>與</a:t>
            </a:r>
            <a:r>
              <a:rPr lang="en-US" altLang="zh-TW" sz="2800" b="1" dirty="0"/>
              <a:t>CART</a:t>
            </a:r>
            <a:r>
              <a:rPr lang="zh-TW" altLang="en-US" sz="2800" b="1" dirty="0"/>
              <a:t>之間</a:t>
            </a:r>
            <a:r>
              <a:rPr lang="zh-TW" altLang="en-US" sz="2800" b="1" dirty="0" smtClean="0"/>
              <a:t>的主</a:t>
            </a:r>
            <a:r>
              <a:rPr lang="zh-TW" altLang="en-US" sz="2800" b="1" dirty="0"/>
              <a:t>要</a:t>
            </a:r>
            <a:r>
              <a:rPr lang="zh-TW" altLang="en-US" sz="2800" b="1" dirty="0" smtClean="0"/>
              <a:t>差異</a:t>
            </a:r>
            <a:r>
              <a:rPr lang="zh-TW" altLang="en-US" sz="2800" b="1" dirty="0"/>
              <a:t>是</a:t>
            </a:r>
            <a:r>
              <a:rPr lang="en-US" altLang="zh-TW" sz="2800" b="1" dirty="0">
                <a:solidFill>
                  <a:srgbClr val="C00000"/>
                </a:solidFill>
              </a:rPr>
              <a:t>CART</a:t>
            </a:r>
            <a:r>
              <a:rPr lang="zh-TW" altLang="en-US" sz="2800" b="1" dirty="0"/>
              <a:t>在每一個節點都呈現</a:t>
            </a:r>
            <a:r>
              <a:rPr lang="zh-TW" altLang="en-US" sz="2800" b="1" dirty="0">
                <a:solidFill>
                  <a:srgbClr val="C00000"/>
                </a:solidFill>
              </a:rPr>
              <a:t>二分法</a:t>
            </a:r>
            <a:r>
              <a:rPr lang="zh-TW" altLang="en-US" sz="2800" b="1" dirty="0"/>
              <a:t>，因此產生二分式決策樹，而</a:t>
            </a:r>
            <a:r>
              <a:rPr lang="en-US" altLang="zh-TW" sz="2800" b="1" dirty="0"/>
              <a:t>C4.5</a:t>
            </a:r>
            <a:r>
              <a:rPr lang="zh-TW" altLang="en-US" sz="2800" b="1" dirty="0"/>
              <a:t>則在每一個節點產</a:t>
            </a:r>
            <a:r>
              <a:rPr lang="zh-TW" altLang="en-US" sz="2800" b="1" dirty="0">
                <a:solidFill>
                  <a:srgbClr val="C00000"/>
                </a:solidFill>
              </a:rPr>
              <a:t>不同數目的分支</a:t>
            </a:r>
            <a:r>
              <a:rPr lang="zh-TW" altLang="en-US" sz="2800" b="1" dirty="0"/>
              <a:t>。這是因為</a:t>
            </a:r>
            <a:r>
              <a:rPr lang="en-US" altLang="zh-TW" sz="2800" b="1" dirty="0"/>
              <a:t>C4.5</a:t>
            </a:r>
            <a:r>
              <a:rPr lang="zh-TW" altLang="en-US" sz="2800" b="1" dirty="0" smtClean="0"/>
              <a:t>對連續性</a:t>
            </a:r>
            <a:r>
              <a:rPr lang="zh-TW" altLang="en-US" sz="2800" b="1" dirty="0"/>
              <a:t>變項的處理方式和</a:t>
            </a:r>
            <a:r>
              <a:rPr lang="en-US" altLang="zh-TW" sz="2800" b="1" dirty="0"/>
              <a:t>CART</a:t>
            </a:r>
            <a:r>
              <a:rPr lang="zh-TW" altLang="en-US" sz="2800" b="1" dirty="0"/>
              <a:t>相當類似，但對類別變項的處理就相當不同。 </a:t>
            </a:r>
          </a:p>
          <a:p>
            <a:endParaRPr lang="zh-TW" altLang="en-US" dirty="0"/>
          </a:p>
        </p:txBody>
      </p:sp>
    </p:spTree>
    <p:extLst>
      <p:ext uri="{BB962C8B-B14F-4D97-AF65-F5344CB8AC3E}">
        <p14:creationId xmlns:p14="http://schemas.microsoft.com/office/powerpoint/2010/main" val="3044036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C00000"/>
                </a:solidFill>
              </a:rPr>
              <a:t>簡介</a:t>
            </a:r>
            <a:endParaRPr lang="zh-TW" altLang="en-US" b="1" dirty="0">
              <a:solidFill>
                <a:srgbClr val="C00000"/>
              </a:solidFill>
            </a:endParaRPr>
          </a:p>
        </p:txBody>
      </p:sp>
      <p:sp>
        <p:nvSpPr>
          <p:cNvPr id="3" name="內容版面配置區 2"/>
          <p:cNvSpPr>
            <a:spLocks noGrp="1"/>
          </p:cNvSpPr>
          <p:nvPr>
            <p:ph idx="1"/>
          </p:nvPr>
        </p:nvSpPr>
        <p:spPr/>
        <p:txBody>
          <a:bodyPr>
            <a:normAutofit/>
          </a:bodyPr>
          <a:lstStyle/>
          <a:p>
            <a:r>
              <a:rPr lang="zh-TW" altLang="en-US" sz="2800" b="1" dirty="0">
                <a:latin typeface="+mj-ea"/>
                <a:ea typeface="+mj-ea"/>
              </a:rPr>
              <a:t>傳統的</a:t>
            </a:r>
            <a:r>
              <a:rPr lang="zh-TW" altLang="en-US" sz="2800" b="1" dirty="0" smtClean="0">
                <a:latin typeface="+mj-ea"/>
                <a:ea typeface="+mj-ea"/>
              </a:rPr>
              <a:t>複迴歸</a:t>
            </a:r>
            <a:r>
              <a:rPr lang="zh-TW" altLang="en-US" sz="2800" b="1" dirty="0">
                <a:latin typeface="+mj-ea"/>
                <a:ea typeface="+mj-ea"/>
              </a:rPr>
              <a:t>分析，假設誤差項服從常態分配，所以</a:t>
            </a:r>
            <a:r>
              <a:rPr lang="zh-TW" altLang="en-US" sz="2800" b="1" dirty="0" smtClean="0">
                <a:latin typeface="+mj-ea"/>
                <a:ea typeface="+mj-ea"/>
              </a:rPr>
              <a:t>複</a:t>
            </a:r>
            <a:r>
              <a:rPr lang="zh-TW" altLang="en-US" sz="2800" b="1" dirty="0">
                <a:latin typeface="+mj-ea"/>
              </a:rPr>
              <a:t>迴</a:t>
            </a:r>
            <a:r>
              <a:rPr lang="zh-TW" altLang="en-US" sz="2800" b="1" dirty="0" smtClean="0">
                <a:latin typeface="+mj-ea"/>
                <a:ea typeface="+mj-ea"/>
              </a:rPr>
              <a:t>歸</a:t>
            </a:r>
            <a:r>
              <a:rPr lang="zh-TW" altLang="en-US" sz="2800" b="1" dirty="0">
                <a:latin typeface="+mj-ea"/>
                <a:ea typeface="+mj-ea"/>
              </a:rPr>
              <a:t>分析是一種有母數</a:t>
            </a:r>
            <a:r>
              <a:rPr lang="en-US" altLang="zh-TW" sz="2800" b="1" dirty="0">
                <a:latin typeface="+mj-ea"/>
                <a:ea typeface="+mj-ea"/>
              </a:rPr>
              <a:t>(parametric)</a:t>
            </a:r>
            <a:r>
              <a:rPr lang="zh-TW" altLang="en-US" sz="2800" b="1" dirty="0" smtClean="0">
                <a:latin typeface="+mj-ea"/>
                <a:ea typeface="+mj-ea"/>
              </a:rPr>
              <a:t>方法</a:t>
            </a:r>
            <a:r>
              <a:rPr lang="zh-TW" altLang="en-US" sz="2800" b="1" dirty="0">
                <a:latin typeface="+mj-ea"/>
              </a:rPr>
              <a:t>。</a:t>
            </a:r>
            <a:endParaRPr lang="en-US" altLang="zh-TW" sz="2800" b="1" dirty="0" smtClean="0">
              <a:latin typeface="+mj-ea"/>
              <a:ea typeface="+mj-ea"/>
            </a:endParaRPr>
          </a:p>
          <a:p>
            <a:r>
              <a:rPr lang="zh-TW" altLang="en-US" sz="2800" b="1" dirty="0" smtClean="0">
                <a:latin typeface="+mj-ea"/>
                <a:ea typeface="+mj-ea"/>
              </a:rPr>
              <a:t>本</a:t>
            </a:r>
            <a:r>
              <a:rPr lang="zh-TW" altLang="en-US" sz="2800" b="1" dirty="0">
                <a:latin typeface="+mj-ea"/>
                <a:ea typeface="+mj-ea"/>
              </a:rPr>
              <a:t>章將介紹一種常用的無母數</a:t>
            </a:r>
            <a:r>
              <a:rPr lang="en-US" altLang="zh-TW" sz="2800" b="1" dirty="0">
                <a:latin typeface="+mj-ea"/>
                <a:ea typeface="+mj-ea"/>
              </a:rPr>
              <a:t>(</a:t>
            </a:r>
            <a:r>
              <a:rPr lang="en-US" altLang="zh-TW" sz="2800" b="1" dirty="0" smtClean="0">
                <a:latin typeface="+mj-ea"/>
                <a:ea typeface="+mj-ea"/>
              </a:rPr>
              <a:t>non-parametric</a:t>
            </a:r>
            <a:r>
              <a:rPr lang="en-US" altLang="zh-TW" sz="2800" b="1" dirty="0">
                <a:latin typeface="+mj-ea"/>
                <a:ea typeface="+mj-ea"/>
              </a:rPr>
              <a:t>)</a:t>
            </a:r>
            <a:r>
              <a:rPr lang="zh-TW" altLang="en-US" sz="2800" b="1" dirty="0" smtClean="0">
                <a:latin typeface="+mj-ea"/>
                <a:ea typeface="+mj-ea"/>
              </a:rPr>
              <a:t>的</a:t>
            </a:r>
            <a:r>
              <a:rPr lang="zh-TW" altLang="en-US" sz="2800" b="1" dirty="0">
                <a:latin typeface="+mj-ea"/>
              </a:rPr>
              <a:t>迴</a:t>
            </a:r>
            <a:r>
              <a:rPr lang="zh-TW" altLang="en-US" sz="2800" b="1" dirty="0" smtClean="0">
                <a:latin typeface="+mj-ea"/>
                <a:ea typeface="+mj-ea"/>
              </a:rPr>
              <a:t>歸</a:t>
            </a:r>
            <a:r>
              <a:rPr lang="zh-TW" altLang="en-US" sz="2800" b="1" dirty="0">
                <a:latin typeface="+mj-ea"/>
                <a:ea typeface="+mj-ea"/>
              </a:rPr>
              <a:t>方法，此法稱為</a:t>
            </a:r>
            <a:r>
              <a:rPr lang="zh-TW" altLang="en-US" sz="2800" b="1" dirty="0">
                <a:solidFill>
                  <a:srgbClr val="C00000"/>
                </a:solidFill>
                <a:latin typeface="+mj-ea"/>
                <a:ea typeface="+mj-ea"/>
              </a:rPr>
              <a:t>決策樹</a:t>
            </a:r>
            <a:r>
              <a:rPr lang="en-US" altLang="zh-TW" sz="2800" b="1" dirty="0">
                <a:latin typeface="+mj-ea"/>
                <a:ea typeface="+mj-ea"/>
              </a:rPr>
              <a:t>(</a:t>
            </a:r>
            <a:r>
              <a:rPr lang="en-US" altLang="zh-TW" sz="2800" b="1" dirty="0">
                <a:solidFill>
                  <a:srgbClr val="C00000"/>
                </a:solidFill>
                <a:latin typeface="+mj-ea"/>
                <a:ea typeface="+mj-ea"/>
              </a:rPr>
              <a:t>decision tree</a:t>
            </a:r>
            <a:r>
              <a:rPr lang="en-US" altLang="zh-TW" sz="2800" b="1" dirty="0">
                <a:latin typeface="+mj-ea"/>
                <a:ea typeface="+mj-ea"/>
              </a:rPr>
              <a:t>)</a:t>
            </a:r>
            <a:r>
              <a:rPr lang="zh-TW" altLang="en-US" sz="2800" b="1" dirty="0">
                <a:latin typeface="+mj-ea"/>
                <a:ea typeface="+mj-ea"/>
              </a:rPr>
              <a:t>，此方法由於需要很強的電腦的密集計算，因此在近年來才隨著電腦科技的進步而逐漸被廣泛地使用。</a:t>
            </a:r>
            <a:endParaRPr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42769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solidFill>
                  <a:srgbClr val="C00000"/>
                </a:solidFill>
              </a:rPr>
              <a:t>C4.5 Tree</a:t>
            </a:r>
            <a:endParaRPr lang="zh-TW" altLang="en-US" b="1" dirty="0">
              <a:solidFill>
                <a:srgbClr val="C0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11560" y="1772816"/>
            <a:ext cx="7632700" cy="4608512"/>
          </a:xfrm>
          <a:prstGeom prst="rect">
            <a:avLst/>
          </a:prstGeom>
          <a:noFill/>
        </p:spPr>
      </p:pic>
    </p:spTree>
    <p:extLst>
      <p:ext uri="{BB962C8B-B14F-4D97-AF65-F5344CB8AC3E}">
        <p14:creationId xmlns:p14="http://schemas.microsoft.com/office/powerpoint/2010/main" val="3281866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C00000"/>
                </a:solidFill>
              </a:rPr>
              <a:t>CHAID</a:t>
            </a:r>
            <a:endParaRPr lang="zh-TW" altLang="en-US" dirty="0">
              <a:solidFill>
                <a:srgbClr val="C00000"/>
              </a:solidFill>
            </a:endParaRPr>
          </a:p>
        </p:txBody>
      </p:sp>
      <p:sp>
        <p:nvSpPr>
          <p:cNvPr id="3" name="內容版面配置區 2"/>
          <p:cNvSpPr>
            <a:spLocks noGrp="1"/>
          </p:cNvSpPr>
          <p:nvPr>
            <p:ph idx="1"/>
          </p:nvPr>
        </p:nvSpPr>
        <p:spPr/>
        <p:txBody>
          <a:bodyPr>
            <a:normAutofit/>
          </a:bodyPr>
          <a:lstStyle/>
          <a:p>
            <a:r>
              <a:rPr lang="en-US" altLang="zh-TW" sz="2800" b="1" dirty="0"/>
              <a:t>CHAID</a:t>
            </a:r>
            <a:r>
              <a:rPr lang="zh-TW" altLang="en-US" sz="2800" b="1" dirty="0"/>
              <a:t>（</a:t>
            </a:r>
            <a:r>
              <a:rPr lang="en-US" altLang="zh-TW" sz="2800" b="1" dirty="0"/>
              <a:t>Chi-squared Automatic Interaction Detection</a:t>
            </a:r>
            <a:r>
              <a:rPr lang="zh-TW" altLang="en-US" sz="2800" b="1" dirty="0"/>
              <a:t>），因為此法是用我們熟悉的卡方檢定統計量（</a:t>
            </a:r>
            <a:r>
              <a:rPr lang="en-US" altLang="zh-TW" sz="2800" b="1" dirty="0"/>
              <a:t>Chi-squared Statistics</a:t>
            </a:r>
            <a:r>
              <a:rPr lang="zh-TW" altLang="en-US" sz="2800" b="1" dirty="0"/>
              <a:t>）來找出最佳的分離（</a:t>
            </a:r>
            <a:r>
              <a:rPr lang="en-US" altLang="zh-TW" sz="2800" b="1" dirty="0"/>
              <a:t>split</a:t>
            </a:r>
            <a:r>
              <a:rPr lang="zh-TW" altLang="en-US" sz="2800" b="1" dirty="0"/>
              <a:t>）。</a:t>
            </a:r>
          </a:p>
        </p:txBody>
      </p:sp>
    </p:spTree>
    <p:extLst>
      <p:ext uri="{BB962C8B-B14F-4D97-AF65-F5344CB8AC3E}">
        <p14:creationId xmlns:p14="http://schemas.microsoft.com/office/powerpoint/2010/main" val="479960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C00000"/>
                </a:solidFill>
              </a:rPr>
              <a:t>CHAID</a:t>
            </a:r>
            <a:endParaRPr lang="zh-TW" altLang="en-US" dirty="0">
              <a:solidFill>
                <a:srgbClr val="C00000"/>
              </a:solidFill>
            </a:endParaRPr>
          </a:p>
        </p:txBody>
      </p:sp>
      <p:sp>
        <p:nvSpPr>
          <p:cNvPr id="3" name="內容版面配置區 2"/>
          <p:cNvSpPr>
            <a:spLocks noGrp="1"/>
          </p:cNvSpPr>
          <p:nvPr>
            <p:ph idx="1"/>
          </p:nvPr>
        </p:nvSpPr>
        <p:spPr/>
        <p:txBody>
          <a:bodyPr>
            <a:normAutofit/>
          </a:bodyPr>
          <a:lstStyle/>
          <a:p>
            <a:r>
              <a:rPr lang="zh-TW" altLang="en-US" sz="2800" b="1" dirty="0"/>
              <a:t>剛開始時，所有的觀察值都在根節點，首先考慮所有的自變數，用</a:t>
            </a:r>
            <a:r>
              <a:rPr lang="zh-TW" altLang="en-US" sz="2800" b="1" dirty="0">
                <a:solidFill>
                  <a:srgbClr val="C00000"/>
                </a:solidFill>
              </a:rPr>
              <a:t>卡</a:t>
            </a:r>
            <a:r>
              <a:rPr lang="zh-TW" altLang="en-US" sz="2800" b="1" dirty="0" smtClean="0">
                <a:solidFill>
                  <a:srgbClr val="C00000"/>
                </a:solidFill>
              </a:rPr>
              <a:t>方檢定</a:t>
            </a:r>
            <a:r>
              <a:rPr lang="zh-TW" altLang="en-US" sz="2800" b="1" dirty="0" smtClean="0"/>
              <a:t>找出對因變數影響最大的自變數（</a:t>
            </a:r>
            <a:r>
              <a:rPr lang="zh-TW" altLang="en-US" sz="2800" b="1" dirty="0"/>
              <a:t>也就是</a:t>
            </a:r>
            <a:r>
              <a:rPr lang="en-US" altLang="zh-TW" sz="2800" b="1" dirty="0"/>
              <a:t>Chi-squared</a:t>
            </a:r>
            <a:r>
              <a:rPr lang="zh-TW" altLang="en-US" sz="2800" b="1" dirty="0" smtClean="0"/>
              <a:t>值最大</a:t>
            </a:r>
            <a:r>
              <a:rPr lang="zh-TW" altLang="en-US" sz="2800" b="1" dirty="0"/>
              <a:t>，</a:t>
            </a:r>
            <a:r>
              <a:rPr lang="en-US" altLang="zh-TW" sz="2800" b="1" dirty="0"/>
              <a:t>p-value</a:t>
            </a:r>
            <a:r>
              <a:rPr lang="zh-TW" altLang="en-US" sz="2800" b="1" dirty="0"/>
              <a:t>最小的變數），然後開始</a:t>
            </a:r>
            <a:r>
              <a:rPr lang="zh-TW" altLang="en-US" sz="2800" b="1" dirty="0">
                <a:solidFill>
                  <a:srgbClr val="C00000"/>
                </a:solidFill>
              </a:rPr>
              <a:t>分成兩組</a:t>
            </a:r>
            <a:r>
              <a:rPr lang="zh-TW" altLang="en-US" sz="2800" b="1" dirty="0" smtClean="0"/>
              <a:t>。</a:t>
            </a:r>
            <a:endParaRPr lang="en-US" altLang="zh-TW" sz="2800" b="1" dirty="0" smtClean="0"/>
          </a:p>
          <a:p>
            <a:r>
              <a:rPr lang="zh-TW" altLang="en-US" sz="2800" b="1" dirty="0" smtClean="0"/>
              <a:t>接著</a:t>
            </a:r>
            <a:r>
              <a:rPr lang="zh-TW" altLang="en-US" sz="2800" b="1" dirty="0"/>
              <a:t>在每個節點再重覆上面根節點的分離方法繼續向下一直分，樹就一直成長，直到子節點的觀察值剩下太少（</a:t>
            </a:r>
            <a:r>
              <a:rPr lang="en-US" altLang="zh-TW" sz="2800" b="1" dirty="0"/>
              <a:t>SPSS</a:t>
            </a:r>
            <a:r>
              <a:rPr lang="zh-TW" altLang="en-US" sz="2800" b="1" dirty="0"/>
              <a:t>設定值為</a:t>
            </a:r>
            <a:r>
              <a:rPr lang="en-US" altLang="zh-TW" sz="2800" b="1" dirty="0"/>
              <a:t>50</a:t>
            </a:r>
            <a:r>
              <a:rPr lang="zh-TW" altLang="en-US" sz="2800" b="1" dirty="0"/>
              <a:t>）或是卡方檢定不顯著為止。</a:t>
            </a:r>
          </a:p>
        </p:txBody>
      </p:sp>
    </p:spTree>
    <p:extLst>
      <p:ext uri="{BB962C8B-B14F-4D97-AF65-F5344CB8AC3E}">
        <p14:creationId xmlns:p14="http://schemas.microsoft.com/office/powerpoint/2010/main" val="1658116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C00000"/>
                </a:solidFill>
              </a:rPr>
              <a:t>CHAID Tree</a:t>
            </a:r>
            <a:endParaRPr lang="zh-TW" altLang="en-US" dirty="0"/>
          </a:p>
        </p:txBody>
      </p:sp>
      <p:pic>
        <p:nvPicPr>
          <p:cNvPr id="4" name="圖片 3"/>
          <p:cNvPicPr>
            <a:picLocks noChangeAspect="1"/>
          </p:cNvPicPr>
          <p:nvPr/>
        </p:nvPicPr>
        <p:blipFill>
          <a:blip r:embed="rId2"/>
          <a:stretch>
            <a:fillRect/>
          </a:stretch>
        </p:blipFill>
        <p:spPr>
          <a:xfrm>
            <a:off x="754209" y="1524000"/>
            <a:ext cx="7635581" cy="4493667"/>
          </a:xfrm>
          <a:prstGeom prst="rect">
            <a:avLst/>
          </a:prstGeom>
        </p:spPr>
      </p:pic>
    </p:spTree>
    <p:extLst>
      <p:ext uri="{BB962C8B-B14F-4D97-AF65-F5344CB8AC3E}">
        <p14:creationId xmlns:p14="http://schemas.microsoft.com/office/powerpoint/2010/main" val="3133924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rgbClr val="C00000"/>
                </a:solidFill>
              </a:rPr>
              <a:t>R </a:t>
            </a:r>
            <a:r>
              <a:rPr lang="zh-TW" altLang="en-US" b="1" dirty="0" smtClean="0">
                <a:solidFill>
                  <a:srgbClr val="C00000"/>
                </a:solidFill>
              </a:rPr>
              <a:t>軟體中的決策樹函數</a:t>
            </a:r>
            <a:endParaRPr lang="zh-TW" altLang="en-US" b="1" dirty="0">
              <a:solidFill>
                <a:srgbClr val="C00000"/>
              </a:solidFill>
            </a:endParaRPr>
          </a:p>
        </p:txBody>
      </p:sp>
      <p:sp>
        <p:nvSpPr>
          <p:cNvPr id="3" name="內容版面配置區 2"/>
          <p:cNvSpPr>
            <a:spLocks noGrp="1"/>
          </p:cNvSpPr>
          <p:nvPr>
            <p:ph idx="1"/>
          </p:nvPr>
        </p:nvSpPr>
        <p:spPr/>
        <p:txBody>
          <a:bodyPr>
            <a:normAutofit/>
          </a:bodyPr>
          <a:lstStyle/>
          <a:p>
            <a:r>
              <a:rPr lang="en-US" altLang="zh-TW" sz="2800" b="1" dirty="0" smtClean="0"/>
              <a:t>CART: </a:t>
            </a:r>
            <a:r>
              <a:rPr lang="en-US" altLang="zh-TW" sz="2800" b="1" dirty="0" smtClean="0">
                <a:solidFill>
                  <a:srgbClr val="C00000"/>
                </a:solidFill>
              </a:rPr>
              <a:t>tree</a:t>
            </a:r>
            <a:r>
              <a:rPr lang="en-US" altLang="zh-TW" sz="2800" b="1" dirty="0" smtClean="0"/>
              <a:t> package, </a:t>
            </a:r>
            <a:r>
              <a:rPr lang="en-US" altLang="zh-TW" sz="2800" b="1" dirty="0" err="1" smtClean="0">
                <a:solidFill>
                  <a:srgbClr val="C00000"/>
                </a:solidFill>
              </a:rPr>
              <a:t>rpart</a:t>
            </a:r>
            <a:r>
              <a:rPr lang="en-US" altLang="zh-TW" sz="2800" b="1" dirty="0" smtClean="0"/>
              <a:t> package</a:t>
            </a:r>
          </a:p>
          <a:p>
            <a:r>
              <a:rPr lang="en-US" altLang="zh-TW" sz="2800" b="1" dirty="0" smtClean="0"/>
              <a:t>C4.5: </a:t>
            </a:r>
            <a:r>
              <a:rPr lang="en-US" altLang="zh-TW" sz="2800" b="1" dirty="0" err="1" smtClean="0">
                <a:solidFill>
                  <a:srgbClr val="C00000"/>
                </a:solidFill>
              </a:rPr>
              <a:t>RWeka</a:t>
            </a:r>
            <a:r>
              <a:rPr lang="en-US" altLang="zh-TW" sz="2800" b="1" dirty="0" smtClean="0"/>
              <a:t> package</a:t>
            </a:r>
          </a:p>
          <a:p>
            <a:r>
              <a:rPr lang="en-US" altLang="zh-TW" sz="2800" b="1" dirty="0" smtClean="0"/>
              <a:t>CHAID: </a:t>
            </a:r>
            <a:r>
              <a:rPr lang="en-US" altLang="zh-TW" sz="2800" b="1" dirty="0" smtClean="0">
                <a:solidFill>
                  <a:srgbClr val="C00000"/>
                </a:solidFill>
              </a:rPr>
              <a:t>CHAID</a:t>
            </a:r>
            <a:r>
              <a:rPr lang="en-US" altLang="zh-TW" sz="2800" b="1" dirty="0" smtClean="0"/>
              <a:t> package(</a:t>
            </a:r>
            <a:r>
              <a:rPr lang="en-US" altLang="zh-TW" sz="2800" b="1" dirty="0" err="1" smtClean="0"/>
              <a:t>chaid</a:t>
            </a:r>
            <a:r>
              <a:rPr lang="en-US" altLang="zh-TW" sz="2800" b="1" dirty="0" smtClean="0"/>
              <a:t> function)</a:t>
            </a:r>
            <a:endParaRPr lang="zh-TW" altLang="en-US" sz="2800" b="1" dirty="0"/>
          </a:p>
        </p:txBody>
      </p:sp>
    </p:spTree>
    <p:extLst>
      <p:ext uri="{BB962C8B-B14F-4D97-AF65-F5344CB8AC3E}">
        <p14:creationId xmlns:p14="http://schemas.microsoft.com/office/powerpoint/2010/main" val="4217183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rPr>
              <a:t>決策樹</a:t>
            </a:r>
            <a:r>
              <a:rPr lang="en-US" altLang="zh-TW" b="1" dirty="0" smtClean="0">
                <a:solidFill>
                  <a:srgbClr val="C00000"/>
                </a:solidFill>
              </a:rPr>
              <a:t>function </a:t>
            </a:r>
            <a:r>
              <a:rPr lang="zh-TW" altLang="en-US" b="1" dirty="0" smtClean="0">
                <a:solidFill>
                  <a:srgbClr val="C00000"/>
                </a:solidFill>
              </a:rPr>
              <a:t>通用語法</a:t>
            </a:r>
            <a:endParaRPr lang="zh-TW" altLang="en-US" b="1" dirty="0">
              <a:solidFill>
                <a:srgbClr val="C00000"/>
              </a:solidFill>
            </a:endParaRPr>
          </a:p>
        </p:txBody>
      </p:sp>
      <p:sp>
        <p:nvSpPr>
          <p:cNvPr id="3" name="內容版面配置區 2"/>
          <p:cNvSpPr>
            <a:spLocks noGrp="1"/>
          </p:cNvSpPr>
          <p:nvPr>
            <p:ph idx="1"/>
          </p:nvPr>
        </p:nvSpPr>
        <p:spPr/>
        <p:txBody>
          <a:bodyPr>
            <a:normAutofit/>
          </a:bodyPr>
          <a:lstStyle/>
          <a:p>
            <a:r>
              <a:rPr lang="en-US" altLang="zh-TW" sz="2800" b="1" dirty="0"/>
              <a:t>r</a:t>
            </a:r>
            <a:r>
              <a:rPr lang="en-US" altLang="zh-TW" sz="2800" b="1" dirty="0" smtClean="0"/>
              <a:t>esult=</a:t>
            </a:r>
            <a:r>
              <a:rPr lang="zh-TW" altLang="en-US" sz="2800" b="1" dirty="0" smtClean="0"/>
              <a:t>函數名稱</a:t>
            </a:r>
            <a:r>
              <a:rPr lang="en-US" altLang="zh-TW" sz="2800" b="1" dirty="0" smtClean="0"/>
              <a:t>(Y~X1+X2+…+</a:t>
            </a:r>
            <a:r>
              <a:rPr lang="en-US" altLang="zh-TW" sz="2800" b="1" dirty="0" err="1" smtClean="0"/>
              <a:t>Xk</a:t>
            </a:r>
            <a:r>
              <a:rPr lang="en-US" altLang="zh-TW" sz="2800" b="1" dirty="0" smtClean="0"/>
              <a:t>, </a:t>
            </a:r>
            <a:r>
              <a:rPr lang="zh-TW" altLang="en-US" sz="2800" b="1" dirty="0" smtClean="0"/>
              <a:t>其他選項</a:t>
            </a:r>
            <a:r>
              <a:rPr lang="en-US" altLang="zh-TW" sz="2800" b="1" dirty="0" smtClean="0"/>
              <a:t>)</a:t>
            </a:r>
            <a:endParaRPr lang="en-US" altLang="zh-TW" sz="2800" b="1" dirty="0"/>
          </a:p>
          <a:p>
            <a:r>
              <a:rPr lang="en-US" altLang="zh-TW" sz="2800" b="1" dirty="0" smtClean="0"/>
              <a:t># Y</a:t>
            </a:r>
            <a:r>
              <a:rPr lang="zh-TW" altLang="en-US" sz="2800" b="1" dirty="0" smtClean="0"/>
              <a:t>若為類別變數</a:t>
            </a:r>
            <a:r>
              <a:rPr lang="en-US" altLang="zh-TW" sz="2800" b="1" dirty="0" smtClean="0"/>
              <a:t>, </a:t>
            </a:r>
            <a:r>
              <a:rPr lang="zh-TW" altLang="en-US" sz="2800" b="1" dirty="0"/>
              <a:t>需</a:t>
            </a:r>
            <a:r>
              <a:rPr lang="zh-TW" altLang="en-US" sz="2800" b="1" dirty="0" smtClean="0"/>
              <a:t>設為</a:t>
            </a:r>
            <a:r>
              <a:rPr lang="en-US" altLang="zh-TW" sz="2800" b="1" dirty="0" smtClean="0"/>
              <a:t>factor</a:t>
            </a:r>
            <a:r>
              <a:rPr lang="zh-TW" altLang="en-US" sz="2800" b="1" dirty="0" smtClean="0"/>
              <a:t>型態</a:t>
            </a:r>
            <a:endParaRPr lang="en-US" altLang="zh-TW" sz="2800" b="1" dirty="0" smtClean="0"/>
          </a:p>
          <a:p>
            <a:r>
              <a:rPr lang="en-US" altLang="zh-TW" sz="2800" b="1" dirty="0" err="1" smtClean="0"/>
              <a:t>pred</a:t>
            </a:r>
            <a:r>
              <a:rPr lang="en-US" altLang="zh-TW" sz="2800" b="1" dirty="0" smtClean="0"/>
              <a:t>&lt;-predict(result, </a:t>
            </a:r>
            <a:r>
              <a:rPr lang="en-US" altLang="zh-TW" sz="2800" b="1" dirty="0" err="1" smtClean="0"/>
              <a:t>new_X_data</a:t>
            </a:r>
            <a:r>
              <a:rPr lang="en-US" altLang="zh-TW" sz="2800" b="1" dirty="0" smtClean="0"/>
              <a:t>, type=“class”)</a:t>
            </a:r>
          </a:p>
          <a:p>
            <a:endParaRPr lang="en-US" altLang="zh-TW" sz="2800" b="1" dirty="0" smtClean="0"/>
          </a:p>
          <a:p>
            <a:r>
              <a:rPr lang="en-US" altLang="zh-TW" sz="2800" b="1" dirty="0" smtClean="0"/>
              <a:t># </a:t>
            </a:r>
            <a:r>
              <a:rPr lang="zh-TW" altLang="en-US" sz="2800" b="1" dirty="0" smtClean="0"/>
              <a:t>混淆矩陣</a:t>
            </a:r>
            <a:r>
              <a:rPr lang="en-US" altLang="zh-TW" sz="2800" b="1" dirty="0" smtClean="0"/>
              <a:t>(confusion matrix)</a:t>
            </a:r>
          </a:p>
          <a:p>
            <a:r>
              <a:rPr lang="en-US" altLang="zh-TW" sz="2800" b="1" dirty="0" err="1" smtClean="0"/>
              <a:t>ctable</a:t>
            </a:r>
            <a:r>
              <a:rPr lang="en-US" altLang="zh-TW" sz="2800" b="1" dirty="0" smtClean="0"/>
              <a:t>&lt;-table(Y</a:t>
            </a:r>
            <a:r>
              <a:rPr lang="zh-TW" altLang="en-US" sz="2800" b="1" dirty="0" smtClean="0"/>
              <a:t>真實值</a:t>
            </a:r>
            <a:r>
              <a:rPr lang="en-US" altLang="zh-TW" sz="2800" b="1" dirty="0" smtClean="0"/>
              <a:t>, </a:t>
            </a:r>
            <a:r>
              <a:rPr lang="en-US" altLang="zh-TW" sz="2800" b="1" dirty="0" err="1" smtClean="0"/>
              <a:t>pred</a:t>
            </a:r>
            <a:r>
              <a:rPr lang="en-US" altLang="zh-TW" sz="2800" b="1" dirty="0" smtClean="0"/>
              <a:t>)</a:t>
            </a:r>
          </a:p>
          <a:p>
            <a:r>
              <a:rPr lang="en-US" altLang="zh-TW" sz="2800" b="1" dirty="0" smtClean="0"/>
              <a:t># </a:t>
            </a:r>
            <a:r>
              <a:rPr lang="zh-TW" altLang="en-US" sz="2800" b="1" dirty="0" smtClean="0"/>
              <a:t>預測正確率</a:t>
            </a:r>
            <a:endParaRPr lang="en-US" altLang="zh-TW" sz="2800" b="1" dirty="0" smtClean="0"/>
          </a:p>
          <a:p>
            <a:r>
              <a:rPr lang="en-US" altLang="zh-TW" sz="2800" b="1" dirty="0"/>
              <a:t>s</a:t>
            </a:r>
            <a:r>
              <a:rPr lang="en-US" altLang="zh-TW" sz="2800" b="1" dirty="0" smtClean="0"/>
              <a:t>um(</a:t>
            </a:r>
            <a:r>
              <a:rPr lang="en-US" altLang="zh-TW" sz="2800" b="1" dirty="0" err="1" smtClean="0"/>
              <a:t>diag</a:t>
            </a:r>
            <a:r>
              <a:rPr lang="en-US" altLang="zh-TW" sz="2800" b="1" dirty="0" smtClean="0"/>
              <a:t>(</a:t>
            </a:r>
            <a:r>
              <a:rPr lang="en-US" altLang="zh-TW" sz="2800" b="1" dirty="0" err="1" smtClean="0"/>
              <a:t>ctable</a:t>
            </a:r>
            <a:r>
              <a:rPr lang="en-US" altLang="zh-TW" sz="2800" b="1" dirty="0" smtClean="0"/>
              <a:t>))/sum(</a:t>
            </a:r>
            <a:r>
              <a:rPr lang="en-US" altLang="zh-TW" sz="2800" b="1" dirty="0" err="1" smtClean="0"/>
              <a:t>ctable</a:t>
            </a:r>
            <a:r>
              <a:rPr lang="en-US" altLang="zh-TW" sz="2800" b="1" dirty="0" smtClean="0"/>
              <a:t>)</a:t>
            </a:r>
            <a:endParaRPr lang="zh-TW" altLang="en-US" sz="2800" b="1" dirty="0"/>
          </a:p>
        </p:txBody>
      </p:sp>
    </p:spTree>
    <p:extLst>
      <p:ext uri="{BB962C8B-B14F-4D97-AF65-F5344CB8AC3E}">
        <p14:creationId xmlns:p14="http://schemas.microsoft.com/office/powerpoint/2010/main" val="1033269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rgbClr val="C00000"/>
                </a:solidFill>
              </a:rPr>
              <a:t>決策樹模式簡介</a:t>
            </a:r>
          </a:p>
        </p:txBody>
      </p:sp>
      <p:sp>
        <p:nvSpPr>
          <p:cNvPr id="3" name="內容版面配置區 2"/>
          <p:cNvSpPr>
            <a:spLocks noGrp="1"/>
          </p:cNvSpPr>
          <p:nvPr>
            <p:ph idx="1"/>
          </p:nvPr>
        </p:nvSpPr>
        <p:spPr/>
        <p:txBody>
          <a:bodyPr>
            <a:normAutofit/>
          </a:bodyPr>
          <a:lstStyle/>
          <a:p>
            <a:r>
              <a:rPr lang="zh-TW" altLang="en-US" sz="2800" b="1" dirty="0"/>
              <a:t>我們用下面的例子來介紹決策樹：</a:t>
            </a:r>
          </a:p>
          <a:p>
            <a:r>
              <a:rPr lang="zh-TW" altLang="en-US" sz="2800" b="1" dirty="0" smtClean="0"/>
              <a:t>在</a:t>
            </a:r>
            <a:r>
              <a:rPr lang="zh-TW" altLang="en-US" sz="2800" b="1" dirty="0"/>
              <a:t>這個例子中，我們的反應</a:t>
            </a:r>
            <a:r>
              <a:rPr lang="zh-TW" altLang="en-US" sz="2800" b="1" dirty="0" smtClean="0"/>
              <a:t>變數</a:t>
            </a:r>
            <a:r>
              <a:rPr lang="en-US" altLang="zh-TW" sz="2800" b="1" i="1" dirty="0">
                <a:solidFill>
                  <a:srgbClr val="C00000"/>
                </a:solidFill>
                <a:latin typeface="Times New Roman" panose="02020603050405020304" pitchFamily="18" charset="0"/>
                <a:cs typeface="Times New Roman" panose="02020603050405020304" pitchFamily="18" charset="0"/>
              </a:rPr>
              <a:t>y</a:t>
            </a:r>
            <a:r>
              <a:rPr lang="zh-TW" altLang="en-US" sz="2800" b="1" dirty="0" smtClean="0"/>
              <a:t>是</a:t>
            </a:r>
            <a:r>
              <a:rPr lang="zh-TW" altLang="en-US" sz="2800" b="1" dirty="0">
                <a:solidFill>
                  <a:srgbClr val="C00000"/>
                </a:solidFill>
              </a:rPr>
              <a:t>汽車的哩程數</a:t>
            </a:r>
            <a:r>
              <a:rPr lang="en-US" altLang="zh-TW" sz="2800" b="1" dirty="0"/>
              <a:t>(Mileage)</a:t>
            </a:r>
            <a:r>
              <a:rPr lang="zh-TW" altLang="en-US" sz="2800" b="1" dirty="0"/>
              <a:t>，預測</a:t>
            </a:r>
            <a:r>
              <a:rPr lang="zh-TW" altLang="en-US" sz="2800" b="1" dirty="0" smtClean="0"/>
              <a:t>變數</a:t>
            </a:r>
            <a:r>
              <a:rPr lang="en-US" altLang="zh-TW" sz="2800" b="1" i="1" dirty="0">
                <a:solidFill>
                  <a:srgbClr val="C00000"/>
                </a:solidFill>
                <a:latin typeface="Times New Roman" panose="02020603050405020304" pitchFamily="18" charset="0"/>
                <a:cs typeface="Times New Roman" panose="02020603050405020304" pitchFamily="18" charset="0"/>
              </a:rPr>
              <a:t>x</a:t>
            </a:r>
            <a:r>
              <a:rPr lang="zh-TW" altLang="en-US" sz="2800" b="1" dirty="0" smtClean="0"/>
              <a:t>是</a:t>
            </a:r>
            <a:r>
              <a:rPr lang="zh-TW" altLang="en-US" sz="2800" b="1" dirty="0">
                <a:solidFill>
                  <a:srgbClr val="C00000"/>
                </a:solidFill>
              </a:rPr>
              <a:t>汽車的重量</a:t>
            </a:r>
            <a:r>
              <a:rPr lang="en-US" altLang="zh-TW" sz="2800" b="1" dirty="0"/>
              <a:t>(Weight)</a:t>
            </a:r>
            <a:r>
              <a:rPr lang="zh-TW" altLang="en-US" sz="2800" b="1" dirty="0"/>
              <a:t>，我們</a:t>
            </a:r>
            <a:r>
              <a:rPr lang="zh-TW" altLang="en-US" sz="2800" b="1" dirty="0" smtClean="0"/>
              <a:t>用</a:t>
            </a:r>
            <a:r>
              <a:rPr lang="zh-TW" altLang="en-US" sz="2800" b="1" dirty="0" smtClean="0">
                <a:solidFill>
                  <a:srgbClr val="C00000"/>
                </a:solidFill>
              </a:rPr>
              <a:t>迴歸</a:t>
            </a:r>
            <a:r>
              <a:rPr lang="zh-TW" altLang="en-US" sz="2800" b="1" dirty="0">
                <a:solidFill>
                  <a:srgbClr val="C00000"/>
                </a:solidFill>
              </a:rPr>
              <a:t>樹</a:t>
            </a:r>
            <a:r>
              <a:rPr lang="en-US" altLang="zh-TW" sz="2800" b="1" dirty="0"/>
              <a:t>(regression tree)</a:t>
            </a:r>
            <a:r>
              <a:rPr lang="zh-TW" altLang="en-US" sz="2800" b="1" dirty="0"/>
              <a:t>來表示</a:t>
            </a:r>
            <a:r>
              <a:rPr lang="zh-TW" altLang="en-US" sz="2800" b="1" dirty="0">
                <a:solidFill>
                  <a:srgbClr val="C00000"/>
                </a:solidFill>
              </a:rPr>
              <a:t>汽車的哩程數</a:t>
            </a:r>
            <a:r>
              <a:rPr lang="zh-TW" altLang="en-US" sz="2800" b="1" dirty="0"/>
              <a:t>與</a:t>
            </a:r>
            <a:r>
              <a:rPr lang="zh-TW" altLang="en-US" sz="2800" b="1" dirty="0">
                <a:solidFill>
                  <a:srgbClr val="C00000"/>
                </a:solidFill>
              </a:rPr>
              <a:t>汽車重量</a:t>
            </a:r>
            <a:r>
              <a:rPr lang="zh-TW" altLang="en-US" sz="2800" b="1" dirty="0"/>
              <a:t>的</a:t>
            </a:r>
            <a:r>
              <a:rPr lang="zh-TW" altLang="en-US" sz="2800" b="1" dirty="0">
                <a:solidFill>
                  <a:srgbClr val="C00000"/>
                </a:solidFill>
              </a:rPr>
              <a:t>關係</a:t>
            </a:r>
            <a:r>
              <a:rPr lang="zh-TW" altLang="en-US" sz="2800" b="1" dirty="0"/>
              <a:t>。一旦用資料將決策樹模式建立好如下之後，所有人很容易可以根據此模式來預測。</a:t>
            </a:r>
          </a:p>
          <a:p>
            <a:endParaRPr lang="zh-TW" altLang="en-US" dirty="0"/>
          </a:p>
        </p:txBody>
      </p:sp>
    </p:spTree>
    <p:extLst>
      <p:ext uri="{BB962C8B-B14F-4D97-AF65-F5344CB8AC3E}">
        <p14:creationId xmlns:p14="http://schemas.microsoft.com/office/powerpoint/2010/main" val="1322907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C00000"/>
                </a:solidFill>
              </a:rPr>
              <a:t>例題</a:t>
            </a:r>
            <a:r>
              <a:rPr lang="en-US" altLang="zh-TW" b="1" dirty="0">
                <a:solidFill>
                  <a:srgbClr val="C00000"/>
                </a:solidFill>
              </a:rPr>
              <a:t>-</a:t>
            </a:r>
            <a:r>
              <a:rPr lang="zh-TW" altLang="en-US" b="1" dirty="0">
                <a:solidFill>
                  <a:srgbClr val="C00000"/>
                </a:solidFill>
              </a:rPr>
              <a:t>哩程數</a:t>
            </a:r>
            <a:endParaRPr lang="zh-TW" altLang="en-US" dirty="0"/>
          </a:p>
        </p:txBody>
      </p:sp>
      <p:graphicFrame>
        <p:nvGraphicFramePr>
          <p:cNvPr id="3" name="物件 2"/>
          <p:cNvGraphicFramePr>
            <a:graphicFrameLocks noChangeAspect="1"/>
          </p:cNvGraphicFramePr>
          <p:nvPr>
            <p:extLst>
              <p:ext uri="{D42A27DB-BD31-4B8C-83A1-F6EECF244321}">
                <p14:modId xmlns:p14="http://schemas.microsoft.com/office/powerpoint/2010/main" val="970244625"/>
              </p:ext>
            </p:extLst>
          </p:nvPr>
        </p:nvGraphicFramePr>
        <p:xfrm>
          <a:off x="899592" y="980728"/>
          <a:ext cx="7771525" cy="5666737"/>
        </p:xfrm>
        <a:graphic>
          <a:graphicData uri="http://schemas.openxmlformats.org/presentationml/2006/ole">
            <mc:AlternateContent xmlns:mc="http://schemas.openxmlformats.org/markup-compatibility/2006">
              <mc:Choice xmlns:v="urn:schemas-microsoft-com:vml" Requires="v">
                <p:oleObj spid="_x0000_s8201" r:id="rId3" imgW="3563815" imgH="2519457" progId="SPLUSGraphSheetFileType">
                  <p:embed/>
                </p:oleObj>
              </mc:Choice>
              <mc:Fallback>
                <p:oleObj r:id="rId3" imgW="3563815" imgH="2519457" progId="SPLUSGraphSheetFileTyp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980728"/>
                        <a:ext cx="7771525" cy="5666737"/>
                      </a:xfrm>
                      <a:prstGeom prst="rect">
                        <a:avLst/>
                      </a:prstGeom>
                      <a:noFill/>
                    </p:spPr>
                  </p:pic>
                </p:oleObj>
              </mc:Fallback>
            </mc:AlternateContent>
          </a:graphicData>
        </a:graphic>
      </p:graphicFrame>
    </p:spTree>
    <p:extLst>
      <p:ext uri="{BB962C8B-B14F-4D97-AF65-F5344CB8AC3E}">
        <p14:creationId xmlns:p14="http://schemas.microsoft.com/office/powerpoint/2010/main" val="2304526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C00000"/>
                </a:solidFill>
              </a:rPr>
              <a:t>術語</a:t>
            </a:r>
          </a:p>
        </p:txBody>
      </p:sp>
      <p:sp>
        <p:nvSpPr>
          <p:cNvPr id="3" name="內容版面配置區 2"/>
          <p:cNvSpPr>
            <a:spLocks noGrp="1"/>
          </p:cNvSpPr>
          <p:nvPr>
            <p:ph idx="1"/>
          </p:nvPr>
        </p:nvSpPr>
        <p:spPr/>
        <p:txBody>
          <a:bodyPr/>
          <a:lstStyle/>
          <a:p>
            <a:r>
              <a:rPr lang="zh-TW" altLang="en-US" sz="2800" b="1" dirty="0"/>
              <a:t>在描述決策樹模式時，下面的術語常會用到：</a:t>
            </a:r>
          </a:p>
          <a:p>
            <a:r>
              <a:rPr lang="zh-TW" altLang="en-US" sz="2800" b="1" dirty="0" smtClean="0"/>
              <a:t>節點</a:t>
            </a:r>
            <a:r>
              <a:rPr lang="en-US" altLang="zh-TW" sz="2800" b="1" dirty="0"/>
              <a:t>(node) ---</a:t>
            </a:r>
            <a:r>
              <a:rPr lang="zh-TW" altLang="en-US" sz="2800" b="1" dirty="0"/>
              <a:t>分支發生處</a:t>
            </a:r>
          </a:p>
          <a:p>
            <a:r>
              <a:rPr lang="zh-TW" altLang="en-US" sz="2800" b="1" dirty="0" smtClean="0"/>
              <a:t>根</a:t>
            </a:r>
            <a:r>
              <a:rPr lang="zh-TW" altLang="en-US" sz="2800" b="1" dirty="0"/>
              <a:t>節點</a:t>
            </a:r>
            <a:r>
              <a:rPr lang="en-US" altLang="zh-TW" sz="2800" b="1" dirty="0"/>
              <a:t>(root) ---</a:t>
            </a:r>
            <a:r>
              <a:rPr lang="zh-TW" altLang="en-US" sz="2800" b="1" dirty="0"/>
              <a:t>樹的最頂端的節點</a:t>
            </a:r>
          </a:p>
          <a:p>
            <a:r>
              <a:rPr lang="zh-TW" altLang="en-US" sz="2800" b="1" dirty="0" smtClean="0"/>
              <a:t>葉</a:t>
            </a:r>
            <a:r>
              <a:rPr lang="zh-TW" altLang="en-US" sz="2800" b="1" dirty="0"/>
              <a:t>節點</a:t>
            </a:r>
            <a:r>
              <a:rPr lang="en-US" altLang="zh-TW" sz="2800" b="1" dirty="0"/>
              <a:t>(leaf) ---</a:t>
            </a:r>
            <a:r>
              <a:rPr lang="zh-TW" altLang="en-US" sz="2800" b="1" dirty="0"/>
              <a:t>樹的終端的節點</a:t>
            </a:r>
          </a:p>
          <a:p>
            <a:r>
              <a:rPr lang="zh-TW" altLang="en-US" sz="2800" b="1" dirty="0" smtClean="0"/>
              <a:t>分離</a:t>
            </a:r>
            <a:r>
              <a:rPr lang="en-US" altLang="zh-TW" sz="2800" b="1" dirty="0"/>
              <a:t>(split) ---</a:t>
            </a:r>
            <a:r>
              <a:rPr lang="zh-TW" altLang="en-US" sz="2800" b="1" dirty="0"/>
              <a:t>建立新的分枝的法則</a:t>
            </a:r>
            <a:r>
              <a:rPr lang="en-US" altLang="zh-TW" sz="2800" b="1" dirty="0"/>
              <a:t>(</a:t>
            </a:r>
            <a:r>
              <a:rPr lang="zh-TW" altLang="en-US" sz="2800" b="1" dirty="0"/>
              <a:t>例如上圖中的 </a:t>
            </a:r>
          </a:p>
          <a:p>
            <a:pPr marL="0" indent="0">
              <a:buNone/>
            </a:pPr>
            <a:r>
              <a:rPr lang="en-US" altLang="zh-TW" sz="2800" b="1" dirty="0"/>
              <a:t> </a:t>
            </a:r>
            <a:r>
              <a:rPr lang="en-US" altLang="zh-TW" sz="2800" b="1" dirty="0" smtClean="0"/>
              <a:t>  Weight&lt;2567.5, Weight&lt;2280</a:t>
            </a:r>
            <a:r>
              <a:rPr lang="zh-TW" altLang="en-US" sz="2800" b="1" dirty="0" smtClean="0"/>
              <a:t>等</a:t>
            </a:r>
            <a:r>
              <a:rPr lang="en-US" altLang="zh-TW" sz="2800" b="1" dirty="0"/>
              <a:t>)</a:t>
            </a:r>
          </a:p>
          <a:p>
            <a:endParaRPr lang="en-US" altLang="zh-TW" sz="2800" dirty="0"/>
          </a:p>
          <a:p>
            <a:endParaRPr lang="zh-TW" altLang="en-US" dirty="0"/>
          </a:p>
        </p:txBody>
      </p:sp>
    </p:spTree>
    <p:extLst>
      <p:ext uri="{BB962C8B-B14F-4D97-AF65-F5344CB8AC3E}">
        <p14:creationId xmlns:p14="http://schemas.microsoft.com/office/powerpoint/2010/main" val="2139891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rPr>
              <a:t>迴</a:t>
            </a:r>
            <a:r>
              <a:rPr lang="zh-TW" altLang="en-US" b="1" dirty="0">
                <a:solidFill>
                  <a:srgbClr val="C00000"/>
                </a:solidFill>
              </a:rPr>
              <a:t>歸樹的生長</a:t>
            </a:r>
            <a:r>
              <a:rPr lang="en-US" altLang="zh-TW" b="1" dirty="0">
                <a:solidFill>
                  <a:srgbClr val="C00000"/>
                </a:solidFill>
              </a:rPr>
              <a:t>(Growing)</a:t>
            </a:r>
            <a:endParaRPr lang="zh-TW" altLang="en-US" b="1" dirty="0">
              <a:solidFill>
                <a:srgbClr val="C00000"/>
              </a:solidFill>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r>
                  <a:rPr lang="zh-TW" altLang="en-US" sz="2800" b="1" dirty="0" smtClean="0"/>
                  <a:t>剛開始所有的觀察值都在根節點，首先考慮所有可能的”分離”，然後選出最佳的分離是</a:t>
                </a:r>
                <a:r>
                  <a:rPr lang="en-US" altLang="zh-TW" sz="2800" b="1" dirty="0"/>
                  <a:t>Weight&lt;2567.5</a:t>
                </a:r>
                <a:r>
                  <a:rPr lang="zh-TW" altLang="en-US" sz="2800" b="1" dirty="0" smtClean="0"/>
                  <a:t>，</a:t>
                </a:r>
                <a:r>
                  <a:rPr lang="zh-TW" altLang="en-US" sz="2800" b="1" dirty="0"/>
                  <a:t>因為這個分離使得兩組的</a:t>
                </a:r>
                <a:r>
                  <a:rPr lang="zh-TW" altLang="en-US" sz="2800" b="1" dirty="0">
                    <a:solidFill>
                      <a:srgbClr val="C00000"/>
                    </a:solidFill>
                  </a:rPr>
                  <a:t>預測誤差平方和</a:t>
                </a:r>
                <a:r>
                  <a:rPr lang="zh-TW" altLang="en-US" sz="2800" b="1" dirty="0"/>
                  <a:t>會</a:t>
                </a:r>
                <a:r>
                  <a:rPr lang="zh-TW" altLang="en-US" sz="2800" b="1" dirty="0">
                    <a:solidFill>
                      <a:srgbClr val="C00000"/>
                    </a:solidFill>
                  </a:rPr>
                  <a:t>最小</a:t>
                </a:r>
                <a:r>
                  <a:rPr lang="zh-TW" altLang="en-US" sz="2800" b="1" dirty="0"/>
                  <a:t>。這裡預測誤差平方和又稱為</a:t>
                </a:r>
                <a:r>
                  <a:rPr lang="en-US" altLang="zh-TW" sz="2800" b="1" dirty="0">
                    <a:solidFill>
                      <a:srgbClr val="C00000"/>
                    </a:solidFill>
                  </a:rPr>
                  <a:t>deviance</a:t>
                </a:r>
                <a:r>
                  <a:rPr lang="zh-TW" altLang="en-US" sz="2800" b="1" dirty="0"/>
                  <a:t>，主要在測量</a:t>
                </a:r>
                <a:r>
                  <a:rPr lang="zh-TW" altLang="en-US" sz="2800" b="1" dirty="0">
                    <a:solidFill>
                      <a:srgbClr val="C00000"/>
                    </a:solidFill>
                  </a:rPr>
                  <a:t>在此節點的異質性</a:t>
                </a:r>
                <a:r>
                  <a:rPr lang="zh-TW" altLang="en-US" sz="2800" b="1" dirty="0" smtClean="0"/>
                  <a:t>。</a:t>
                </a:r>
                <a:endParaRPr lang="en-US" altLang="zh-TW" sz="2800" b="1" dirty="0" smtClean="0"/>
              </a:p>
              <a:p>
                <a:r>
                  <a:rPr lang="zh-TW" altLang="en-US" sz="2800" b="1" dirty="0" smtClean="0"/>
                  <a:t>接著</a:t>
                </a:r>
                <a:r>
                  <a:rPr lang="zh-TW" altLang="en-US" sz="2800" b="1" dirty="0"/>
                  <a:t>在每個節點再重覆上面分離方法繼續向下分，樹就一直成長，直到</a:t>
                </a:r>
                <a:r>
                  <a:rPr lang="zh-TW" altLang="en-US" sz="2800" b="1" dirty="0">
                    <a:solidFill>
                      <a:srgbClr val="C00000"/>
                    </a:solidFill>
                  </a:rPr>
                  <a:t>節點的</a:t>
                </a:r>
                <a:r>
                  <a:rPr lang="en-US" altLang="zh-TW" sz="2800" b="1" dirty="0">
                    <a:solidFill>
                      <a:srgbClr val="C00000"/>
                    </a:solidFill>
                  </a:rPr>
                  <a:t>deviance</a:t>
                </a:r>
                <a:r>
                  <a:rPr lang="zh-TW" altLang="en-US" sz="2800" b="1" dirty="0">
                    <a:solidFill>
                      <a:srgbClr val="C00000"/>
                    </a:solidFill>
                  </a:rPr>
                  <a:t>除以根節點的</a:t>
                </a:r>
                <a:r>
                  <a:rPr lang="en-US" altLang="zh-TW" sz="2800" b="1" dirty="0">
                    <a:solidFill>
                      <a:srgbClr val="C00000"/>
                    </a:solidFill>
                  </a:rPr>
                  <a:t>deviance</a:t>
                </a:r>
                <a:r>
                  <a:rPr lang="zh-TW" altLang="en-US" sz="2800" b="1" dirty="0">
                    <a:solidFill>
                      <a:srgbClr val="C00000"/>
                    </a:solidFill>
                  </a:rPr>
                  <a:t>的比例夠小</a:t>
                </a:r>
                <a:r>
                  <a:rPr lang="en-US" altLang="zh-TW" sz="2800" b="1" dirty="0" smtClean="0"/>
                  <a:t>(</a:t>
                </a:r>
                <a:r>
                  <a:rPr lang="en-US" altLang="zh-TW" sz="2800" b="1" dirty="0"/>
                  <a:t>R</a:t>
                </a:r>
                <a:r>
                  <a:rPr lang="zh-TW" altLang="en-US" sz="2800" b="1" dirty="0" smtClean="0"/>
                  <a:t>設定</a:t>
                </a:r>
                <a:r>
                  <a:rPr lang="zh-TW" altLang="en-US" sz="2800" b="1" dirty="0"/>
                  <a:t>值</a:t>
                </a:r>
                <a:r>
                  <a:rPr lang="zh-TW" altLang="en-US" sz="2800" b="1" dirty="0" smtClean="0"/>
                  <a:t>為</a:t>
                </a:r>
                <a14:m>
                  <m:oMath xmlns:m="http://schemas.openxmlformats.org/officeDocument/2006/math">
                    <m:r>
                      <a:rPr lang="zh-TW" altLang="en-US" sz="2800" b="1" i="1" smtClean="0">
                        <a:latin typeface="Cambria Math" panose="02040503050406030204" pitchFamily="18" charset="0"/>
                      </a:rPr>
                      <m:t>≤</m:t>
                    </m:r>
                    <m:r>
                      <a:rPr lang="en-US" altLang="zh-TW" sz="2800" b="1" i="1" smtClean="0">
                        <a:solidFill>
                          <a:srgbClr val="C00000"/>
                        </a:solidFill>
                        <a:latin typeface="Cambria Math" panose="02040503050406030204" pitchFamily="18" charset="0"/>
                      </a:rPr>
                      <m:t>𝟎</m:t>
                    </m:r>
                    <m:r>
                      <a:rPr lang="en-US" altLang="zh-TW" sz="2800" b="1" i="1" smtClean="0">
                        <a:solidFill>
                          <a:srgbClr val="C00000"/>
                        </a:solidFill>
                        <a:latin typeface="Cambria Math" panose="02040503050406030204" pitchFamily="18" charset="0"/>
                      </a:rPr>
                      <m:t>.</m:t>
                    </m:r>
                    <m:r>
                      <a:rPr lang="en-US" altLang="zh-TW" sz="2800" b="1" i="1" smtClean="0">
                        <a:solidFill>
                          <a:srgbClr val="C00000"/>
                        </a:solidFill>
                        <a:latin typeface="Cambria Math" panose="02040503050406030204" pitchFamily="18" charset="0"/>
                      </a:rPr>
                      <m:t>𝟎𝟏</m:t>
                    </m:r>
                  </m:oMath>
                </a14:m>
                <a:r>
                  <a:rPr lang="en-US" altLang="zh-TW" sz="2800" b="1" dirty="0" smtClean="0"/>
                  <a:t>)</a:t>
                </a:r>
                <a:r>
                  <a:rPr lang="zh-TW" altLang="en-US" sz="2800" b="1" dirty="0"/>
                  <a:t>或是</a:t>
                </a:r>
                <a:r>
                  <a:rPr lang="zh-TW" altLang="en-US" sz="2800" b="1" dirty="0">
                    <a:solidFill>
                      <a:srgbClr val="C00000"/>
                    </a:solidFill>
                  </a:rPr>
                  <a:t>節點的觀察值剩下太少</a:t>
                </a:r>
                <a:r>
                  <a:rPr lang="en-US" altLang="zh-TW" sz="2800" b="1" dirty="0" smtClean="0"/>
                  <a:t>(</a:t>
                </a:r>
                <a:r>
                  <a:rPr lang="en-US" altLang="zh-TW" sz="2800" b="1" dirty="0"/>
                  <a:t>R</a:t>
                </a:r>
                <a:r>
                  <a:rPr lang="zh-TW" altLang="en-US" sz="2800" b="1" dirty="0" smtClean="0"/>
                  <a:t>設定</a:t>
                </a:r>
                <a:r>
                  <a:rPr lang="zh-TW" altLang="en-US" sz="2800" b="1" dirty="0"/>
                  <a:t>值為</a:t>
                </a:r>
                <a14:m>
                  <m:oMath xmlns:m="http://schemas.openxmlformats.org/officeDocument/2006/math">
                    <m:r>
                      <a:rPr lang="zh-TW" altLang="en-US" sz="2800" b="1" i="1">
                        <a:latin typeface="Cambria Math" panose="02040503050406030204" pitchFamily="18" charset="0"/>
                      </a:rPr>
                      <m:t>≤</m:t>
                    </m:r>
                    <m:r>
                      <a:rPr lang="en-US" altLang="zh-TW" sz="2800" b="1" i="1" smtClean="0">
                        <a:solidFill>
                          <a:srgbClr val="C00000"/>
                        </a:solidFill>
                        <a:latin typeface="Cambria Math" panose="02040503050406030204" pitchFamily="18" charset="0"/>
                      </a:rPr>
                      <m:t>𝟓</m:t>
                    </m:r>
                  </m:oMath>
                </a14:m>
                <a:r>
                  <a:rPr lang="en-US" altLang="zh-TW" sz="2800" b="1" dirty="0"/>
                  <a:t>)</a:t>
                </a:r>
                <a:r>
                  <a:rPr lang="zh-TW" altLang="en-US" sz="2800" b="1" dirty="0"/>
                  <a:t>。</a:t>
                </a:r>
              </a:p>
              <a:p>
                <a:endParaRPr lang="en-US" altLang="zh-TW" sz="2800"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963" t="-1250" r="-59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882251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rPr>
              <a:t>例題</a:t>
            </a:r>
            <a:endParaRPr lang="zh-TW" altLang="en-US" b="1" dirty="0">
              <a:solidFill>
                <a:srgbClr val="C00000"/>
              </a:solidFill>
            </a:endParaRPr>
          </a:p>
        </p:txBody>
      </p:sp>
      <p:sp>
        <p:nvSpPr>
          <p:cNvPr id="3" name="內容版面配置區 2"/>
          <p:cNvSpPr>
            <a:spLocks noGrp="1"/>
          </p:cNvSpPr>
          <p:nvPr>
            <p:ph idx="1"/>
          </p:nvPr>
        </p:nvSpPr>
        <p:spPr>
          <a:xfrm>
            <a:off x="5121997" y="692696"/>
            <a:ext cx="3672408" cy="1800200"/>
          </a:xfrm>
        </p:spPr>
        <p:txBody>
          <a:bodyPr/>
          <a:lstStyle/>
          <a:p>
            <a:pPr marL="0" lvl="0" indent="0">
              <a:buNone/>
            </a:pPr>
            <a:r>
              <a:rPr lang="el-GR" altLang="zh-TW" dirty="0" smtClean="0">
                <a:latin typeface="Times New Roman" panose="02020603050405020304" pitchFamily="18" charset="0"/>
                <a:cs typeface="Times New Roman" panose="02020603050405020304" pitchFamily="18" charset="0"/>
              </a:rPr>
              <a:t>π</a:t>
            </a:r>
            <a:r>
              <a:rPr lang="en-US" altLang="zh-TW" baseline="-25000" dirty="0" smtClean="0"/>
              <a:t>1</a:t>
            </a:r>
            <a:r>
              <a:rPr lang="en-US" altLang="zh-TW" dirty="0" smtClean="0"/>
              <a:t>: heart-attack prone</a:t>
            </a:r>
          </a:p>
          <a:p>
            <a:pPr marL="0" lvl="0" indent="0">
              <a:buNone/>
            </a:pPr>
            <a:r>
              <a:rPr lang="en-US" altLang="zh-TW" dirty="0"/>
              <a:t> </a:t>
            </a:r>
            <a:r>
              <a:rPr lang="en-US" altLang="zh-TW" dirty="0" smtClean="0"/>
              <a:t>      </a:t>
            </a:r>
            <a:r>
              <a:rPr lang="zh-TW" altLang="en-US" dirty="0" smtClean="0"/>
              <a:t>有心臟病傾向</a:t>
            </a:r>
            <a:endParaRPr lang="en-US" altLang="zh-TW" dirty="0" smtClean="0"/>
          </a:p>
          <a:p>
            <a:pPr marL="0" lvl="0" indent="0">
              <a:buNone/>
            </a:pPr>
            <a:r>
              <a:rPr lang="el-GR" altLang="zh-TW" dirty="0" smtClean="0">
                <a:latin typeface="Times New Roman" panose="02020603050405020304" pitchFamily="18" charset="0"/>
                <a:cs typeface="Times New Roman" panose="02020603050405020304" pitchFamily="18" charset="0"/>
              </a:rPr>
              <a:t>π</a:t>
            </a:r>
            <a:r>
              <a:rPr lang="en-US" altLang="zh-TW" baseline="-25000" dirty="0" smtClean="0"/>
              <a:t>2</a:t>
            </a:r>
            <a:r>
              <a:rPr lang="en-US" altLang="zh-TW" dirty="0" smtClean="0"/>
              <a:t>: not heart-attack </a:t>
            </a:r>
            <a:r>
              <a:rPr lang="en-US" altLang="zh-TW" dirty="0"/>
              <a:t>prone</a:t>
            </a:r>
          </a:p>
          <a:p>
            <a:pPr marL="0" lvl="0" indent="0">
              <a:buNone/>
            </a:pPr>
            <a:r>
              <a:rPr lang="en-US" altLang="zh-TW" dirty="0"/>
              <a:t>       </a:t>
            </a:r>
            <a:r>
              <a:rPr lang="zh-TW" altLang="en-US" dirty="0" smtClean="0"/>
              <a:t>沒有</a:t>
            </a:r>
            <a:r>
              <a:rPr lang="zh-TW" altLang="en-US" dirty="0"/>
              <a:t>心臟病傾向</a:t>
            </a:r>
            <a:endParaRPr lang="zh-TW" altLang="zh-TW" dirty="0"/>
          </a:p>
          <a:p>
            <a:pPr marL="0" lvl="0" indent="0">
              <a:buNone/>
            </a:pPr>
            <a:endParaRPr lang="zh-TW" altLang="zh-TW" dirty="0"/>
          </a:p>
          <a:p>
            <a:endParaRPr lang="zh-TW" altLang="en-US" dirty="0"/>
          </a:p>
        </p:txBody>
      </p:sp>
      <p:pic>
        <p:nvPicPr>
          <p:cNvPr id="6" name="圖片 5"/>
          <p:cNvPicPr>
            <a:picLocks noChangeAspect="1"/>
          </p:cNvPicPr>
          <p:nvPr/>
        </p:nvPicPr>
        <p:blipFill>
          <a:blip r:embed="rId2"/>
          <a:stretch>
            <a:fillRect/>
          </a:stretch>
        </p:blipFill>
        <p:spPr>
          <a:xfrm>
            <a:off x="539552" y="533400"/>
            <a:ext cx="4582445" cy="5956301"/>
          </a:xfrm>
          <a:prstGeom prst="rect">
            <a:avLst/>
          </a:prstGeom>
        </p:spPr>
      </p:pic>
      <p:sp>
        <p:nvSpPr>
          <p:cNvPr id="7" name="文字方塊 6"/>
          <p:cNvSpPr txBox="1"/>
          <p:nvPr/>
        </p:nvSpPr>
        <p:spPr>
          <a:xfrm>
            <a:off x="3995936" y="5625995"/>
            <a:ext cx="3358309" cy="830997"/>
          </a:xfrm>
          <a:prstGeom prst="rect">
            <a:avLst/>
          </a:prstGeom>
          <a:noFill/>
        </p:spPr>
        <p:txBody>
          <a:bodyPr wrap="square" rtlCol="0">
            <a:spAutoFit/>
          </a:bodyPr>
          <a:lstStyle/>
          <a:p>
            <a:r>
              <a:rPr lang="en-US" altLang="zh-TW" sz="2400" dirty="0" smtClean="0"/>
              <a:t>R</a:t>
            </a:r>
            <a:r>
              <a:rPr lang="en-US" altLang="zh-TW" sz="2400" baseline="-25000" dirty="0" smtClean="0"/>
              <a:t>1</a:t>
            </a:r>
            <a:r>
              <a:rPr lang="en-US" altLang="zh-TW" sz="2400" dirty="0" smtClean="0"/>
              <a:t>: over 45, overweight, no regular exercise</a:t>
            </a:r>
            <a:endParaRPr lang="zh-TW" altLang="en-US" sz="2400" dirty="0"/>
          </a:p>
        </p:txBody>
      </p:sp>
    </p:spTree>
    <p:extLst>
      <p:ext uri="{BB962C8B-B14F-4D97-AF65-F5344CB8AC3E}">
        <p14:creationId xmlns:p14="http://schemas.microsoft.com/office/powerpoint/2010/main" val="71260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en-US" altLang="zh-TW" sz="2800" b="1" dirty="0"/>
              <a:t>R</a:t>
            </a:r>
            <a:r>
              <a:rPr lang="zh-TW" altLang="en-US" sz="2800" b="1" dirty="0" smtClean="0"/>
              <a:t>除了</a:t>
            </a:r>
            <a:r>
              <a:rPr lang="zh-TW" altLang="en-US" sz="2800" b="1" dirty="0"/>
              <a:t>印出樹狀圖以外，也提供如下的決策樹模型的摘要及節點編號及在各節點的詳細資訊如</a:t>
            </a:r>
            <a:r>
              <a:rPr lang="zh-TW" altLang="en-US" sz="2800" b="1" dirty="0" smtClean="0"/>
              <a:t>：</a:t>
            </a:r>
            <a:endParaRPr lang="en-US" altLang="zh-TW" sz="2800" b="1" dirty="0" smtClean="0"/>
          </a:p>
          <a:p>
            <a:r>
              <a:rPr lang="zh-TW" altLang="en-US" sz="2800" b="1" dirty="0" smtClean="0"/>
              <a:t>分離</a:t>
            </a:r>
            <a:r>
              <a:rPr lang="en-US" altLang="zh-TW" sz="2800" b="1" dirty="0"/>
              <a:t>(split)</a:t>
            </a:r>
            <a:r>
              <a:rPr lang="zh-TW" altLang="en-US" sz="2800" b="1" dirty="0"/>
              <a:t>、樣本大小</a:t>
            </a:r>
            <a:r>
              <a:rPr lang="en-US" altLang="zh-TW" sz="2800" b="1" dirty="0"/>
              <a:t>(n)</a:t>
            </a:r>
            <a:r>
              <a:rPr lang="zh-TW" altLang="en-US" sz="2800" b="1" dirty="0"/>
              <a:t>、預測誤差平方和</a:t>
            </a:r>
            <a:r>
              <a:rPr lang="en-US" altLang="zh-TW" sz="2800" b="1" dirty="0"/>
              <a:t>(deviance)</a:t>
            </a:r>
            <a:r>
              <a:rPr lang="zh-TW" altLang="en-US" sz="2800" b="1" dirty="0"/>
              <a:t>及預測值</a:t>
            </a:r>
            <a:r>
              <a:rPr lang="en-US" altLang="zh-TW" sz="2800" b="1" dirty="0"/>
              <a:t>(</a:t>
            </a:r>
            <a:r>
              <a:rPr lang="en-US" altLang="zh-TW" sz="2800" b="1" dirty="0" err="1"/>
              <a:t>yval</a:t>
            </a:r>
            <a:r>
              <a:rPr lang="en-US" altLang="zh-TW" sz="2800" b="1" dirty="0" smtClean="0"/>
              <a:t>)</a:t>
            </a:r>
            <a:r>
              <a:rPr lang="zh-TW" altLang="en-US" sz="2800" b="1" dirty="0" smtClean="0"/>
              <a:t>。</a:t>
            </a:r>
            <a:endParaRPr lang="en-US" altLang="zh-TW" sz="2800" b="1" dirty="0" smtClean="0"/>
          </a:p>
          <a:p>
            <a:r>
              <a:rPr lang="zh-TW" altLang="en-US" sz="2800" b="1" dirty="0" smtClean="0"/>
              <a:t>另</a:t>
            </a:r>
            <a:r>
              <a:rPr lang="zh-TW" altLang="en-US" sz="2800" b="1" dirty="0"/>
              <a:t>外在葉節點部分有”＊”標示。</a:t>
            </a:r>
          </a:p>
          <a:p>
            <a:endParaRPr lang="en-US" altLang="zh-TW" sz="2800" dirty="0"/>
          </a:p>
          <a:p>
            <a:endParaRPr lang="zh-TW" altLang="en-US" dirty="0"/>
          </a:p>
        </p:txBody>
      </p:sp>
    </p:spTree>
    <p:extLst>
      <p:ext uri="{BB962C8B-B14F-4D97-AF65-F5344CB8AC3E}">
        <p14:creationId xmlns:p14="http://schemas.microsoft.com/office/powerpoint/2010/main" val="3805350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981770318"/>
              </p:ext>
            </p:extLst>
          </p:nvPr>
        </p:nvGraphicFramePr>
        <p:xfrm>
          <a:off x="395536" y="548680"/>
          <a:ext cx="7056784" cy="5805113"/>
        </p:xfrm>
        <a:graphic>
          <a:graphicData uri="http://schemas.openxmlformats.org/drawingml/2006/table">
            <a:tbl>
              <a:tblPr/>
              <a:tblGrid>
                <a:gridCol w="7056784">
                  <a:extLst>
                    <a:ext uri="{9D8B030D-6E8A-4147-A177-3AD203B41FA5}">
                      <a16:colId xmlns:a16="http://schemas.microsoft.com/office/drawing/2014/main" xmlns="" val="20000"/>
                    </a:ext>
                  </a:extLst>
                </a:gridCol>
              </a:tblGrid>
              <a:tr h="980799">
                <a:tc>
                  <a:txBody>
                    <a:bodyPr/>
                    <a:lstStyle/>
                    <a:p>
                      <a:pPr indent="254000">
                        <a:spcAft>
                          <a:spcPts val="0"/>
                        </a:spcAft>
                      </a:pPr>
                      <a:r>
                        <a:rPr lang="en-US" sz="1200" b="1" kern="0" dirty="0">
                          <a:effectLst/>
                          <a:latin typeface="Courier New" panose="02070309020205020404" pitchFamily="49" charset="0"/>
                          <a:ea typeface="新細明體" panose="02020500000000000000" pitchFamily="18" charset="-120"/>
                          <a:cs typeface="Courier New" panose="02070309020205020404" pitchFamily="49" charset="0"/>
                        </a:rPr>
                        <a:t> *** Tree Model ***</a:t>
                      </a:r>
                      <a:endParaRPr lang="zh-TW" sz="1200" b="1" kern="100" dirty="0">
                        <a:effectLst/>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sz="1200" b="1" kern="0" dirty="0">
                          <a:solidFill>
                            <a:srgbClr val="FF0000"/>
                          </a:solidFill>
                          <a:effectLst/>
                          <a:latin typeface="Courier New" panose="02070309020205020404" pitchFamily="49" charset="0"/>
                          <a:ea typeface="新細明體" panose="02020500000000000000" pitchFamily="18" charset="-120"/>
                          <a:cs typeface="Courier New" panose="02070309020205020404" pitchFamily="49" charset="0"/>
                        </a:rPr>
                        <a:t>Regression tree:</a:t>
                      </a:r>
                      <a:endParaRPr lang="zh-TW" sz="1200" b="1" kern="100" dirty="0">
                        <a:solidFill>
                          <a:srgbClr val="FF0000"/>
                        </a:solidFill>
                        <a:effectLst/>
                        <a:latin typeface="Courier New" panose="02070309020205020404" pitchFamily="49" charset="0"/>
                        <a:ea typeface="新細明體" panose="02020500000000000000" pitchFamily="18" charset="-120"/>
                        <a:cs typeface="Courier New" panose="02070309020205020404" pitchFamily="49" charset="0"/>
                      </a:endParaRPr>
                    </a:p>
                    <a:p>
                      <a:pPr marL="381000" indent="-381000">
                        <a:spcAft>
                          <a:spcPts val="0"/>
                        </a:spcAft>
                      </a:pPr>
                      <a:r>
                        <a:rPr lang="en-US" sz="1200" b="1" kern="100" dirty="0">
                          <a:effectLst/>
                          <a:latin typeface="Courier New" panose="02070309020205020404" pitchFamily="49" charset="0"/>
                          <a:ea typeface="新細明體" panose="02020500000000000000" pitchFamily="18" charset="-120"/>
                          <a:cs typeface="Courier New" panose="02070309020205020404" pitchFamily="49" charset="0"/>
                        </a:rPr>
                        <a:t>tree(formula = Mileage ~ Weight, data = </a:t>
                      </a:r>
                      <a:r>
                        <a:rPr lang="en-US" sz="1200" b="1" kern="100" dirty="0" err="1">
                          <a:effectLst/>
                          <a:latin typeface="Courier New" panose="02070309020205020404" pitchFamily="49" charset="0"/>
                          <a:ea typeface="新細明體" panose="02020500000000000000" pitchFamily="18" charset="-120"/>
                          <a:cs typeface="Courier New" panose="02070309020205020404" pitchFamily="49" charset="0"/>
                        </a:rPr>
                        <a:t>car.test.frame</a:t>
                      </a:r>
                      <a:r>
                        <a:rPr lang="en-US" sz="1200" b="1" kern="100" dirty="0">
                          <a:effectLst/>
                          <a:latin typeface="Courier New" panose="02070309020205020404" pitchFamily="49" charset="0"/>
                          <a:ea typeface="新細明體" panose="02020500000000000000" pitchFamily="18" charset="-120"/>
                          <a:cs typeface="Courier New" panose="02070309020205020404" pitchFamily="49" charset="0"/>
                        </a:rPr>
                        <a:t>, </a:t>
                      </a:r>
                      <a:r>
                        <a:rPr lang="en-US" sz="1200" b="1" kern="100" dirty="0" err="1">
                          <a:effectLst/>
                          <a:latin typeface="Courier New" panose="02070309020205020404" pitchFamily="49" charset="0"/>
                          <a:ea typeface="新細明體" panose="02020500000000000000" pitchFamily="18" charset="-120"/>
                          <a:cs typeface="Courier New" panose="02070309020205020404" pitchFamily="49" charset="0"/>
                        </a:rPr>
                        <a:t>na.action</a:t>
                      </a:r>
                      <a:r>
                        <a:rPr lang="en-US" sz="1200" b="1" kern="100" dirty="0">
                          <a:effectLst/>
                          <a:latin typeface="Courier New" panose="02070309020205020404" pitchFamily="49" charset="0"/>
                          <a:ea typeface="新細明體" panose="02020500000000000000" pitchFamily="18" charset="-120"/>
                          <a:cs typeface="Courier New" panose="02070309020205020404" pitchFamily="49" charset="0"/>
                        </a:rPr>
                        <a:t> = </a:t>
                      </a:r>
                      <a:r>
                        <a:rPr lang="en-US" sz="1200" b="1" kern="100" dirty="0" err="1">
                          <a:effectLst/>
                          <a:latin typeface="Courier New" panose="02070309020205020404" pitchFamily="49" charset="0"/>
                          <a:ea typeface="新細明體" panose="02020500000000000000" pitchFamily="18" charset="-120"/>
                          <a:cs typeface="Courier New" panose="02070309020205020404" pitchFamily="49" charset="0"/>
                        </a:rPr>
                        <a:t>na.exclude</a:t>
                      </a:r>
                      <a:r>
                        <a:rPr lang="en-US" sz="1200" b="1" kern="100" dirty="0">
                          <a:effectLst/>
                          <a:latin typeface="Courier New" panose="02070309020205020404" pitchFamily="49" charset="0"/>
                          <a:ea typeface="新細明體" panose="02020500000000000000" pitchFamily="18" charset="-120"/>
                          <a:cs typeface="Courier New" panose="02070309020205020404" pitchFamily="49" charset="0"/>
                        </a:rPr>
                        <a:t>, </a:t>
                      </a:r>
                      <a:r>
                        <a:rPr lang="en-US" sz="1200" b="1" kern="100" dirty="0" err="1">
                          <a:effectLst/>
                          <a:latin typeface="Courier New" panose="02070309020205020404" pitchFamily="49" charset="0"/>
                          <a:ea typeface="新細明體" panose="02020500000000000000" pitchFamily="18" charset="-120"/>
                          <a:cs typeface="Courier New" panose="02070309020205020404" pitchFamily="49" charset="0"/>
                        </a:rPr>
                        <a:t>mincut</a:t>
                      </a:r>
                      <a:r>
                        <a:rPr lang="en-US" sz="1200" b="1" kern="100" dirty="0">
                          <a:effectLst/>
                          <a:latin typeface="Courier New" panose="02070309020205020404" pitchFamily="49" charset="0"/>
                          <a:ea typeface="新細明體" panose="02020500000000000000" pitchFamily="18" charset="-120"/>
                          <a:cs typeface="Courier New" panose="02070309020205020404" pitchFamily="49" charset="0"/>
                        </a:rPr>
                        <a:t> = </a:t>
                      </a:r>
                      <a:r>
                        <a:rPr lang="en-US" sz="1200" b="1" kern="100" dirty="0">
                          <a:solidFill>
                            <a:srgbClr val="00B050"/>
                          </a:solidFill>
                          <a:effectLst/>
                          <a:latin typeface="Courier New" panose="02070309020205020404" pitchFamily="49" charset="0"/>
                          <a:ea typeface="新細明體" panose="02020500000000000000" pitchFamily="18" charset="-120"/>
                          <a:cs typeface="Courier New" panose="02070309020205020404" pitchFamily="49" charset="0"/>
                        </a:rPr>
                        <a:t>5</a:t>
                      </a:r>
                      <a:r>
                        <a:rPr lang="en-US" sz="1200" b="1" kern="100" dirty="0">
                          <a:effectLst/>
                          <a:latin typeface="Courier New" panose="02070309020205020404" pitchFamily="49" charset="0"/>
                          <a:ea typeface="新細明體" panose="02020500000000000000" pitchFamily="18" charset="-120"/>
                          <a:cs typeface="Courier New" panose="02070309020205020404" pitchFamily="49" charset="0"/>
                        </a:rPr>
                        <a:t>, </a:t>
                      </a:r>
                      <a:r>
                        <a:rPr lang="en-US" sz="1200" b="1" kern="100" dirty="0" err="1">
                          <a:effectLst/>
                          <a:latin typeface="Courier New" panose="02070309020205020404" pitchFamily="49" charset="0"/>
                          <a:ea typeface="新細明體" panose="02020500000000000000" pitchFamily="18" charset="-120"/>
                          <a:cs typeface="Courier New" panose="02070309020205020404" pitchFamily="49" charset="0"/>
                        </a:rPr>
                        <a:t>minsize</a:t>
                      </a:r>
                      <a:r>
                        <a:rPr lang="en-US" sz="1200" b="1" kern="100" dirty="0">
                          <a:effectLst/>
                          <a:latin typeface="Courier New" panose="02070309020205020404" pitchFamily="49" charset="0"/>
                          <a:ea typeface="新細明體" panose="02020500000000000000" pitchFamily="18" charset="-120"/>
                          <a:cs typeface="Courier New" panose="02070309020205020404" pitchFamily="49" charset="0"/>
                        </a:rPr>
                        <a:t> = </a:t>
                      </a:r>
                      <a:r>
                        <a:rPr lang="en-US" sz="1200" b="1" kern="100" dirty="0">
                          <a:solidFill>
                            <a:srgbClr val="00B050"/>
                          </a:solidFill>
                          <a:effectLst/>
                          <a:latin typeface="Courier New" panose="02070309020205020404" pitchFamily="49" charset="0"/>
                          <a:ea typeface="新細明體" panose="02020500000000000000" pitchFamily="18" charset="-120"/>
                          <a:cs typeface="Courier New" panose="02070309020205020404" pitchFamily="49" charset="0"/>
                        </a:rPr>
                        <a:t>10</a:t>
                      </a:r>
                      <a:r>
                        <a:rPr lang="en-US" sz="1200" b="1" kern="100" dirty="0">
                          <a:effectLst/>
                          <a:latin typeface="Courier New" panose="02070309020205020404" pitchFamily="49" charset="0"/>
                          <a:ea typeface="新細明體" panose="02020500000000000000" pitchFamily="18" charset="-120"/>
                          <a:cs typeface="Courier New" panose="02070309020205020404" pitchFamily="49" charset="0"/>
                        </a:rPr>
                        <a:t>, </a:t>
                      </a:r>
                      <a:r>
                        <a:rPr lang="en-US" sz="1200" b="1" kern="100" dirty="0" err="1">
                          <a:effectLst/>
                          <a:latin typeface="Courier New" panose="02070309020205020404" pitchFamily="49" charset="0"/>
                          <a:ea typeface="新細明體" panose="02020500000000000000" pitchFamily="18" charset="-120"/>
                          <a:cs typeface="Courier New" panose="02070309020205020404" pitchFamily="49" charset="0"/>
                        </a:rPr>
                        <a:t>mindev</a:t>
                      </a:r>
                      <a:r>
                        <a:rPr lang="en-US" sz="1200" b="1" kern="100" dirty="0">
                          <a:effectLst/>
                          <a:latin typeface="Courier New" panose="02070309020205020404" pitchFamily="49" charset="0"/>
                          <a:ea typeface="新細明體" panose="02020500000000000000" pitchFamily="18" charset="-120"/>
                          <a:cs typeface="Courier New" panose="02070309020205020404" pitchFamily="49" charset="0"/>
                        </a:rPr>
                        <a:t> = </a:t>
                      </a:r>
                      <a:r>
                        <a:rPr lang="en-US" sz="1200" b="1" kern="100" dirty="0">
                          <a:solidFill>
                            <a:srgbClr val="00B050"/>
                          </a:solidFill>
                          <a:effectLst/>
                          <a:latin typeface="Courier New" panose="02070309020205020404" pitchFamily="49" charset="0"/>
                          <a:ea typeface="新細明體" panose="02020500000000000000" pitchFamily="18" charset="-120"/>
                          <a:cs typeface="Courier New" panose="02070309020205020404" pitchFamily="49" charset="0"/>
                        </a:rPr>
                        <a:t>0.01</a:t>
                      </a:r>
                      <a:r>
                        <a:rPr lang="en-US" sz="1200" b="1" kern="100" dirty="0">
                          <a:effectLst/>
                          <a:latin typeface="Courier New" panose="02070309020205020404" pitchFamily="49" charset="0"/>
                          <a:ea typeface="新細明體" panose="02020500000000000000" pitchFamily="18" charset="-120"/>
                          <a:cs typeface="Courier New" panose="02070309020205020404" pitchFamily="49" charset="0"/>
                        </a:rPr>
                        <a:t>)</a:t>
                      </a:r>
                      <a:endParaRPr lang="zh-TW" sz="1200" b="1" kern="100" dirty="0">
                        <a:effectLst/>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endParaRPr lang="en-US" sz="1200" b="1" kern="0" dirty="0" smtClean="0">
                        <a:effectLst/>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sz="1200" b="1" kern="0" dirty="0" smtClean="0">
                          <a:effectLst/>
                          <a:latin typeface="Courier New" panose="02070309020205020404" pitchFamily="49" charset="0"/>
                          <a:ea typeface="新細明體" panose="02020500000000000000" pitchFamily="18" charset="-120"/>
                          <a:cs typeface="Courier New" panose="02070309020205020404" pitchFamily="49" charset="0"/>
                        </a:rPr>
                        <a:t>Number </a:t>
                      </a:r>
                      <a:r>
                        <a:rPr lang="en-US" sz="1200" b="1" kern="0" dirty="0">
                          <a:effectLst/>
                          <a:latin typeface="Courier New" panose="02070309020205020404" pitchFamily="49" charset="0"/>
                          <a:ea typeface="新細明體" panose="02020500000000000000" pitchFamily="18" charset="-120"/>
                          <a:cs typeface="Courier New" panose="02070309020205020404" pitchFamily="49" charset="0"/>
                        </a:rPr>
                        <a:t>of terminal nodes:  </a:t>
                      </a:r>
                      <a:r>
                        <a:rPr lang="en-US" sz="1200" b="1" kern="0" dirty="0">
                          <a:solidFill>
                            <a:srgbClr val="FF0000"/>
                          </a:solidFill>
                          <a:effectLst/>
                          <a:latin typeface="Courier New" panose="02070309020205020404" pitchFamily="49" charset="0"/>
                          <a:ea typeface="新細明體" panose="02020500000000000000" pitchFamily="18" charset="-120"/>
                          <a:cs typeface="Courier New" panose="02070309020205020404" pitchFamily="49" charset="0"/>
                        </a:rPr>
                        <a:t>9</a:t>
                      </a:r>
                      <a:endParaRPr lang="zh-TW" sz="1200" b="1" kern="100" dirty="0">
                        <a:solidFill>
                          <a:srgbClr val="FF0000"/>
                        </a:solidFill>
                        <a:effectLst/>
                        <a:latin typeface="Courier New" panose="02070309020205020404" pitchFamily="49" charset="0"/>
                        <a:ea typeface="新細明體" panose="02020500000000000000" pitchFamily="18" charset="-120"/>
                        <a:cs typeface="Courier New" panose="02070309020205020404" pitchFamily="49"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707833">
                <a:tc>
                  <a:txBody>
                    <a:bodyPr/>
                    <a:lstStyle/>
                    <a:p>
                      <a:pPr>
                        <a:spcAft>
                          <a:spcPts val="0"/>
                        </a:spcAft>
                      </a:pPr>
                      <a:r>
                        <a:rPr lang="en-US" sz="1200" b="1" kern="0" dirty="0">
                          <a:effectLst/>
                          <a:latin typeface="Courier New" panose="02070309020205020404" pitchFamily="49" charset="0"/>
                          <a:ea typeface="新細明體" panose="02020500000000000000" pitchFamily="18" charset="-120"/>
                          <a:cs typeface="Courier New" panose="02070309020205020404" pitchFamily="49" charset="0"/>
                        </a:rPr>
                        <a:t>Residual mean deviance:  4.289 = 218.7 / 51 </a:t>
                      </a:r>
                      <a:endParaRPr lang="zh-TW" sz="1200" b="1" kern="100" dirty="0">
                        <a:effectLst/>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sz="1200" b="1" kern="0" dirty="0">
                          <a:effectLst/>
                          <a:latin typeface="Courier New" panose="02070309020205020404" pitchFamily="49" charset="0"/>
                          <a:ea typeface="新細明體" panose="02020500000000000000" pitchFamily="18" charset="-120"/>
                          <a:cs typeface="Courier New" panose="02070309020205020404" pitchFamily="49" charset="0"/>
                        </a:rPr>
                        <a:t>Distribution of residuals:</a:t>
                      </a:r>
                      <a:endParaRPr lang="zh-TW" sz="1200" b="1" kern="100" dirty="0">
                        <a:effectLst/>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sz="1200" b="1" kern="0" dirty="0">
                          <a:effectLst/>
                          <a:latin typeface="Courier New" panose="02070309020205020404" pitchFamily="49" charset="0"/>
                          <a:ea typeface="新細明體" panose="02020500000000000000" pitchFamily="18" charset="-120"/>
                          <a:cs typeface="Courier New" panose="02070309020205020404" pitchFamily="49" charset="0"/>
                        </a:rPr>
                        <a:t>   Min. 1st Qu. Median Mean 3rd Qu.  Max. </a:t>
                      </a:r>
                      <a:endParaRPr lang="zh-TW" sz="1200" b="1" kern="100" dirty="0">
                        <a:effectLst/>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sz="1200" b="1" kern="0" dirty="0">
                          <a:effectLst/>
                          <a:latin typeface="Courier New" panose="02070309020205020404" pitchFamily="49" charset="0"/>
                          <a:ea typeface="新細明體" panose="02020500000000000000" pitchFamily="18" charset="-120"/>
                          <a:cs typeface="Courier New" panose="02070309020205020404" pitchFamily="49" charset="0"/>
                        </a:rPr>
                        <a:t> -3.889  -1.111      0    0   1.083 4.375</a:t>
                      </a:r>
                      <a:endParaRPr lang="zh-TW" sz="1200" b="1" kern="100" dirty="0">
                        <a:effectLst/>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sz="1200" b="1" kern="0" dirty="0">
                          <a:solidFill>
                            <a:srgbClr val="FF0000"/>
                          </a:solidFill>
                          <a:effectLst/>
                          <a:latin typeface="Courier New" panose="02070309020205020404" pitchFamily="49" charset="0"/>
                          <a:ea typeface="新細明體" panose="02020500000000000000" pitchFamily="18" charset="-120"/>
                          <a:cs typeface="Courier New" panose="02070309020205020404" pitchFamily="49" charset="0"/>
                        </a:rPr>
                        <a:t>node), split, n, deviance, </a:t>
                      </a:r>
                      <a:r>
                        <a:rPr lang="en-US" sz="1200" b="1" kern="0" dirty="0" err="1">
                          <a:solidFill>
                            <a:srgbClr val="FF0000"/>
                          </a:solidFill>
                          <a:effectLst/>
                          <a:latin typeface="Courier New" panose="02070309020205020404" pitchFamily="49" charset="0"/>
                          <a:ea typeface="新細明體" panose="02020500000000000000" pitchFamily="18" charset="-120"/>
                          <a:cs typeface="Courier New" panose="02070309020205020404" pitchFamily="49" charset="0"/>
                        </a:rPr>
                        <a:t>yval</a:t>
                      </a:r>
                      <a:endParaRPr lang="zh-TW" sz="1200" b="1" kern="100" dirty="0">
                        <a:solidFill>
                          <a:srgbClr val="FF0000"/>
                        </a:solidFill>
                        <a:effectLst/>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sz="1200" b="1" kern="0" dirty="0">
                          <a:effectLst/>
                          <a:latin typeface="Courier New" panose="02070309020205020404" pitchFamily="49" charset="0"/>
                          <a:ea typeface="新細明體" panose="02020500000000000000" pitchFamily="18" charset="-120"/>
                          <a:cs typeface="Courier New" panose="02070309020205020404" pitchFamily="49" charset="0"/>
                        </a:rPr>
                        <a:t>      * denotes terminal node</a:t>
                      </a:r>
                      <a:endParaRPr lang="zh-TW" sz="1200" b="1" kern="100" dirty="0">
                        <a:effectLst/>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sz="1200" b="1" kern="0" dirty="0">
                          <a:effectLst/>
                          <a:latin typeface="Courier New" panose="02070309020205020404" pitchFamily="49" charset="0"/>
                          <a:ea typeface="新細明體" panose="02020500000000000000" pitchFamily="18" charset="-120"/>
                          <a:cs typeface="Courier New" panose="02070309020205020404" pitchFamily="49" charset="0"/>
                        </a:rPr>
                        <a:t> </a:t>
                      </a:r>
                      <a:endParaRPr lang="zh-TW" sz="1200" b="1" kern="100" dirty="0">
                        <a:effectLst/>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sz="1200" b="1" kern="0" dirty="0">
                          <a:effectLst/>
                          <a:latin typeface="Courier New" panose="02070309020205020404" pitchFamily="49" charset="0"/>
                          <a:ea typeface="新細明體" panose="02020500000000000000" pitchFamily="18" charset="-120"/>
                          <a:cs typeface="Courier New" panose="02070309020205020404" pitchFamily="49" charset="0"/>
                        </a:rPr>
                        <a:t> 1) root 60 1355.000 24.58  </a:t>
                      </a:r>
                      <a:endParaRPr lang="zh-TW" sz="1200" b="1" kern="100" dirty="0">
                        <a:effectLst/>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sz="1200" b="1" kern="0" dirty="0">
                          <a:effectLst/>
                          <a:latin typeface="Courier New" panose="02070309020205020404" pitchFamily="49" charset="0"/>
                          <a:ea typeface="新細明體" panose="02020500000000000000" pitchFamily="18" charset="-120"/>
                          <a:cs typeface="Courier New" panose="02070309020205020404" pitchFamily="49" charset="0"/>
                        </a:rPr>
                        <a:t>   2) Weight&lt;2567.5 15  186.900 30.93  </a:t>
                      </a:r>
                      <a:endParaRPr lang="zh-TW" sz="1200" b="1" kern="100" dirty="0">
                        <a:effectLst/>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sz="1200" b="1" kern="0" dirty="0">
                          <a:effectLst/>
                          <a:latin typeface="Courier New" panose="02070309020205020404" pitchFamily="49" charset="0"/>
                          <a:ea typeface="新細明體" panose="02020500000000000000" pitchFamily="18" charset="-120"/>
                          <a:cs typeface="Courier New" panose="02070309020205020404" pitchFamily="49" charset="0"/>
                        </a:rPr>
                        <a:t>     4) Weight&lt;2280 6   16.000 34.00 *</a:t>
                      </a:r>
                      <a:endParaRPr lang="zh-TW" sz="1200" b="1" kern="100" dirty="0">
                        <a:effectLst/>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sz="1200" b="1" kern="0" dirty="0">
                          <a:effectLst/>
                          <a:latin typeface="Courier New" panose="02070309020205020404" pitchFamily="49" charset="0"/>
                          <a:ea typeface="新細明體" panose="02020500000000000000" pitchFamily="18" charset="-120"/>
                          <a:cs typeface="Courier New" panose="02070309020205020404" pitchFamily="49" charset="0"/>
                        </a:rPr>
                        <a:t>     5) Weight&gt;2280 9   76.890 28.89 *</a:t>
                      </a:r>
                      <a:endParaRPr lang="zh-TW" sz="1200" b="1" kern="100" dirty="0">
                        <a:effectLst/>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sz="1200" b="1" kern="0" dirty="0">
                          <a:effectLst/>
                          <a:latin typeface="Courier New" panose="02070309020205020404" pitchFamily="49" charset="0"/>
                          <a:ea typeface="新細明體" panose="02020500000000000000" pitchFamily="18" charset="-120"/>
                          <a:cs typeface="Courier New" panose="02070309020205020404" pitchFamily="49" charset="0"/>
                        </a:rPr>
                        <a:t>   3) Weight&gt;2567.5 45  361.200 22.47  </a:t>
                      </a:r>
                      <a:endParaRPr lang="zh-TW" sz="1200" b="1" kern="100" dirty="0">
                        <a:effectLst/>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sz="1200" b="1" kern="0" dirty="0">
                          <a:effectLst/>
                          <a:latin typeface="Courier New" panose="02070309020205020404" pitchFamily="49" charset="0"/>
                          <a:ea typeface="新細明體" panose="02020500000000000000" pitchFamily="18" charset="-120"/>
                          <a:cs typeface="Courier New" panose="02070309020205020404" pitchFamily="49" charset="0"/>
                        </a:rPr>
                        <a:t>     6) Weight&lt;3087.5 23  117.700 24.43  </a:t>
                      </a:r>
                      <a:endParaRPr lang="zh-TW" sz="1200" b="1" kern="100" dirty="0">
                        <a:effectLst/>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sz="1200" b="1" kern="0" dirty="0">
                          <a:effectLst/>
                          <a:latin typeface="Courier New" panose="02070309020205020404" pitchFamily="49" charset="0"/>
                          <a:ea typeface="新細明體" panose="02020500000000000000" pitchFamily="18" charset="-120"/>
                          <a:cs typeface="Courier New" panose="02070309020205020404" pitchFamily="49" charset="0"/>
                        </a:rPr>
                        <a:t>      12) Weight&lt;2747.5 8   39.880 25.62 *</a:t>
                      </a:r>
                      <a:endParaRPr lang="zh-TW" sz="1200" b="1" kern="100" dirty="0">
                        <a:effectLst/>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sz="1200" b="1" kern="0" dirty="0">
                          <a:effectLst/>
                          <a:latin typeface="Courier New" panose="02070309020205020404" pitchFamily="49" charset="0"/>
                          <a:ea typeface="新細明體" panose="02020500000000000000" pitchFamily="18" charset="-120"/>
                          <a:cs typeface="Courier New" panose="02070309020205020404" pitchFamily="49" charset="0"/>
                        </a:rPr>
                        <a:t>      13) Weight&gt;2747.5 15   60.400 23.80  </a:t>
                      </a:r>
                      <a:endParaRPr lang="zh-TW" sz="1200" b="1" kern="100" dirty="0">
                        <a:effectLst/>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sz="1200" b="1" kern="0" dirty="0">
                          <a:effectLst/>
                          <a:latin typeface="Courier New" panose="02070309020205020404" pitchFamily="49" charset="0"/>
                          <a:ea typeface="新細明體" panose="02020500000000000000" pitchFamily="18" charset="-120"/>
                          <a:cs typeface="Courier New" panose="02070309020205020404" pitchFamily="49" charset="0"/>
                        </a:rPr>
                        <a:t>        26) Weight&lt;2882.5 6   19.330 23.33 *</a:t>
                      </a:r>
                      <a:endParaRPr lang="zh-TW" sz="1200" b="1" kern="100" dirty="0">
                        <a:effectLst/>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sz="1200" b="1" kern="0" dirty="0">
                          <a:effectLst/>
                          <a:latin typeface="Courier New" panose="02070309020205020404" pitchFamily="49" charset="0"/>
                          <a:ea typeface="新細明體" panose="02020500000000000000" pitchFamily="18" charset="-120"/>
                          <a:cs typeface="Courier New" panose="02070309020205020404" pitchFamily="49" charset="0"/>
                        </a:rPr>
                        <a:t>        27) Weight&gt;2882.5 9   38.890 24.11 *</a:t>
                      </a:r>
                      <a:endParaRPr lang="zh-TW" sz="1200" b="1" kern="100" dirty="0">
                        <a:effectLst/>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sz="1200" b="1" kern="0" dirty="0">
                          <a:effectLst/>
                          <a:latin typeface="Courier New" panose="02070309020205020404" pitchFamily="49" charset="0"/>
                          <a:ea typeface="新細明體" panose="02020500000000000000" pitchFamily="18" charset="-120"/>
                          <a:cs typeface="Courier New" panose="02070309020205020404" pitchFamily="49" charset="0"/>
                        </a:rPr>
                        <a:t>     7) Weight&gt;3087.5 22   61.320 20.41  </a:t>
                      </a:r>
                      <a:endParaRPr lang="zh-TW" sz="1200" b="1" kern="100" dirty="0">
                        <a:effectLst/>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sz="1200" b="1" kern="0" dirty="0">
                          <a:effectLst/>
                          <a:latin typeface="Courier New" panose="02070309020205020404" pitchFamily="49" charset="0"/>
                          <a:ea typeface="新細明體" panose="02020500000000000000" pitchFamily="18" charset="-120"/>
                          <a:cs typeface="Courier New" panose="02070309020205020404" pitchFamily="49" charset="0"/>
                        </a:rPr>
                        <a:t>      14) Weight&lt;3637.5 16   32.940 21.06  </a:t>
                      </a:r>
                      <a:endParaRPr lang="zh-TW" sz="1200" b="1" kern="100" dirty="0">
                        <a:effectLst/>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sz="1200" b="1" kern="0" dirty="0">
                          <a:effectLst/>
                          <a:latin typeface="Courier New" panose="02070309020205020404" pitchFamily="49" charset="0"/>
                          <a:ea typeface="新細明體" panose="02020500000000000000" pitchFamily="18" charset="-120"/>
                          <a:cs typeface="Courier New" panose="02070309020205020404" pitchFamily="49" charset="0"/>
                        </a:rPr>
                        <a:t>        28) Weight&lt;3322.5 10   16.500 20.50  </a:t>
                      </a:r>
                      <a:endParaRPr lang="zh-TW" sz="1200" b="1" kern="100" dirty="0">
                        <a:effectLst/>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sz="1200" b="1" kern="0" dirty="0">
                          <a:effectLst/>
                          <a:latin typeface="Courier New" panose="02070309020205020404" pitchFamily="49" charset="0"/>
                          <a:ea typeface="新細明體" panose="02020500000000000000" pitchFamily="18" charset="-120"/>
                          <a:cs typeface="Courier New" panose="02070309020205020404" pitchFamily="49" charset="0"/>
                        </a:rPr>
                        <a:t>          56) Weight&lt;3197.5 5   11.200 20.60 *</a:t>
                      </a:r>
                      <a:endParaRPr lang="zh-TW" sz="1200" b="1" kern="100" dirty="0">
                        <a:effectLst/>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sz="1200" b="1" kern="0" dirty="0">
                          <a:effectLst/>
                          <a:latin typeface="Courier New" panose="02070309020205020404" pitchFamily="49" charset="0"/>
                          <a:ea typeface="新細明體" panose="02020500000000000000" pitchFamily="18" charset="-120"/>
                          <a:cs typeface="Courier New" panose="02070309020205020404" pitchFamily="49" charset="0"/>
                        </a:rPr>
                        <a:t>          57) Weight&gt;3197.5 5    5.200 20.40 *</a:t>
                      </a:r>
                      <a:endParaRPr lang="zh-TW" sz="1200" b="1" kern="100" dirty="0">
                        <a:effectLst/>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sz="1200" b="1" kern="0" dirty="0">
                          <a:effectLst/>
                          <a:latin typeface="Courier New" panose="02070309020205020404" pitchFamily="49" charset="0"/>
                          <a:ea typeface="新細明體" panose="02020500000000000000" pitchFamily="18" charset="-120"/>
                          <a:cs typeface="Courier New" panose="02070309020205020404" pitchFamily="49" charset="0"/>
                        </a:rPr>
                        <a:t>        29) Weight&gt;3322.5 6    8.000 22.00 *</a:t>
                      </a:r>
                      <a:endParaRPr lang="zh-TW" sz="1200" b="1" kern="100" dirty="0">
                        <a:effectLst/>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sz="1200" b="1" kern="0" dirty="0">
                          <a:effectLst/>
                          <a:latin typeface="Courier New" panose="02070309020205020404" pitchFamily="49" charset="0"/>
                          <a:ea typeface="新細明體" panose="02020500000000000000" pitchFamily="18" charset="-120"/>
                          <a:cs typeface="Courier New" panose="02070309020205020404" pitchFamily="49" charset="0"/>
                        </a:rPr>
                        <a:t>      15) Weight&gt;3637.5 6    3.333 18.67 *</a:t>
                      </a:r>
                      <a:endParaRPr lang="zh-TW" sz="1200" b="1" kern="100" dirty="0">
                        <a:effectLst/>
                        <a:latin typeface="Courier New" panose="02070309020205020404" pitchFamily="49" charset="0"/>
                        <a:ea typeface="新細明體" panose="02020500000000000000" pitchFamily="18" charset="-120"/>
                        <a:cs typeface="Courier New" panose="02070309020205020404" pitchFamily="49"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503647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C00000"/>
                </a:solidFill>
              </a:rPr>
              <a:t>例題</a:t>
            </a:r>
            <a:r>
              <a:rPr lang="en-US" altLang="zh-TW" b="1" dirty="0" smtClean="0">
                <a:solidFill>
                  <a:srgbClr val="C00000"/>
                </a:solidFill>
              </a:rPr>
              <a:t>-</a:t>
            </a:r>
            <a:r>
              <a:rPr lang="zh-TW" altLang="en-US" b="1" dirty="0">
                <a:solidFill>
                  <a:srgbClr val="C00000"/>
                </a:solidFill>
              </a:rPr>
              <a:t>割草機</a:t>
            </a:r>
          </a:p>
        </p:txBody>
      </p:sp>
      <p:sp>
        <p:nvSpPr>
          <p:cNvPr id="3" name="內容版面配置區 2"/>
          <p:cNvSpPr>
            <a:spLocks noGrp="1"/>
          </p:cNvSpPr>
          <p:nvPr>
            <p:ph idx="1"/>
          </p:nvPr>
        </p:nvSpPr>
        <p:spPr/>
        <p:txBody>
          <a:bodyPr>
            <a:normAutofit/>
          </a:bodyPr>
          <a:lstStyle/>
          <a:p>
            <a:r>
              <a:rPr lang="zh-TW" altLang="en-US" sz="2800" b="1" dirty="0"/>
              <a:t>上面的例子</a:t>
            </a:r>
            <a:r>
              <a:rPr lang="zh-TW" altLang="en-US" sz="2800" b="1" dirty="0" smtClean="0"/>
              <a:t>是迴歸</a:t>
            </a:r>
            <a:r>
              <a:rPr lang="zh-TW" altLang="en-US" sz="2800" b="1" dirty="0"/>
              <a:t>樹，接下來再看一個分類樹的例子，在這個例子中反應</a:t>
            </a:r>
            <a:r>
              <a:rPr lang="zh-TW" altLang="en-US" sz="2800" b="1" dirty="0" smtClean="0"/>
              <a:t>變數</a:t>
            </a:r>
            <a:r>
              <a:rPr lang="en-US" altLang="zh-TW" sz="2800" b="1" dirty="0" smtClean="0"/>
              <a:t>y</a:t>
            </a:r>
            <a:r>
              <a:rPr lang="zh-TW" altLang="en-US" sz="2800" b="1" dirty="0" smtClean="0"/>
              <a:t>為</a:t>
            </a:r>
            <a:r>
              <a:rPr lang="zh-TW" altLang="en-US" sz="2800" b="1" dirty="0"/>
              <a:t>是否擁有割草機</a:t>
            </a:r>
            <a:r>
              <a:rPr lang="en-US" altLang="zh-TW" sz="2800" b="1" dirty="0" smtClean="0"/>
              <a:t>(y=1</a:t>
            </a:r>
            <a:r>
              <a:rPr lang="zh-TW" altLang="en-US" sz="2800" b="1" dirty="0" smtClean="0"/>
              <a:t>代表</a:t>
            </a:r>
            <a:r>
              <a:rPr lang="zh-TW" altLang="en-US" sz="2800" b="1" dirty="0">
                <a:solidFill>
                  <a:srgbClr val="C00000"/>
                </a:solidFill>
              </a:rPr>
              <a:t>有</a:t>
            </a:r>
            <a:r>
              <a:rPr lang="zh-TW" altLang="en-US" sz="2800" b="1" dirty="0"/>
              <a:t>割草機</a:t>
            </a:r>
            <a:r>
              <a:rPr lang="zh-TW" altLang="en-US" sz="2800" b="1" dirty="0" smtClean="0"/>
              <a:t>，</a:t>
            </a:r>
            <a:r>
              <a:rPr lang="en-US" altLang="zh-TW" sz="2800" b="1" dirty="0" smtClean="0"/>
              <a:t>y=2</a:t>
            </a:r>
            <a:r>
              <a:rPr lang="zh-TW" altLang="en-US" sz="2800" b="1" dirty="0" smtClean="0"/>
              <a:t>代表</a:t>
            </a:r>
            <a:r>
              <a:rPr lang="zh-TW" altLang="en-US" sz="2800" b="1" dirty="0">
                <a:solidFill>
                  <a:srgbClr val="C00000"/>
                </a:solidFill>
              </a:rPr>
              <a:t>沒有</a:t>
            </a:r>
            <a:r>
              <a:rPr lang="zh-TW" altLang="en-US" sz="2800" b="1" dirty="0"/>
              <a:t>割草機</a:t>
            </a:r>
            <a:r>
              <a:rPr lang="en-US" altLang="zh-TW" sz="2800" b="1" dirty="0"/>
              <a:t>)</a:t>
            </a:r>
            <a:r>
              <a:rPr lang="zh-TW" altLang="en-US" sz="2800" b="1" dirty="0"/>
              <a:t>，而預測變數有兩個</a:t>
            </a:r>
            <a:r>
              <a:rPr lang="zh-TW" altLang="en-US" sz="2800" b="1" dirty="0" smtClean="0"/>
              <a:t>，</a:t>
            </a:r>
            <a:r>
              <a:rPr lang="en-US" altLang="zh-TW" sz="2800" b="1" dirty="0" smtClean="0"/>
              <a:t>x</a:t>
            </a:r>
            <a:r>
              <a:rPr lang="en-US" altLang="zh-TW" sz="2800" b="1" baseline="-25000" dirty="0" smtClean="0"/>
              <a:t>1</a:t>
            </a:r>
            <a:r>
              <a:rPr lang="zh-TW" altLang="en-US" sz="2800" b="1" dirty="0" smtClean="0"/>
              <a:t>代表</a:t>
            </a:r>
            <a:r>
              <a:rPr lang="zh-TW" altLang="en-US" sz="2800" b="1" dirty="0"/>
              <a:t>家庭收入</a:t>
            </a:r>
            <a:r>
              <a:rPr lang="en-US" altLang="zh-TW" sz="2800" b="1" dirty="0"/>
              <a:t>(income)</a:t>
            </a:r>
            <a:r>
              <a:rPr lang="zh-TW" altLang="en-US" sz="2800" b="1" dirty="0" smtClean="0"/>
              <a:t>，</a:t>
            </a:r>
            <a:r>
              <a:rPr lang="en-US" altLang="zh-TW" sz="2800" b="1" dirty="0" smtClean="0"/>
              <a:t>x</a:t>
            </a:r>
            <a:r>
              <a:rPr lang="en-US" altLang="zh-TW" sz="2800" b="1" baseline="-25000" dirty="0" smtClean="0"/>
              <a:t>2</a:t>
            </a:r>
            <a:r>
              <a:rPr lang="zh-TW" altLang="en-US" sz="2800" b="1" dirty="0" smtClean="0"/>
              <a:t>代表</a:t>
            </a:r>
            <a:r>
              <a:rPr lang="zh-TW" altLang="en-US" sz="2800" b="1" dirty="0"/>
              <a:t>草地大小</a:t>
            </a:r>
            <a:r>
              <a:rPr lang="en-US" altLang="zh-TW" sz="2800" b="1" dirty="0"/>
              <a:t>(lot size)</a:t>
            </a:r>
            <a:r>
              <a:rPr lang="zh-TW" altLang="en-US" sz="2800" b="1" dirty="0"/>
              <a:t>，我們用</a:t>
            </a:r>
            <a:r>
              <a:rPr lang="zh-TW" altLang="en-US" sz="2800" b="1" dirty="0">
                <a:solidFill>
                  <a:srgbClr val="C00000"/>
                </a:solidFill>
              </a:rPr>
              <a:t>分類樹</a:t>
            </a:r>
            <a:r>
              <a:rPr lang="en-US" altLang="zh-TW" sz="2800" b="1" dirty="0">
                <a:solidFill>
                  <a:srgbClr val="C00000"/>
                </a:solidFill>
              </a:rPr>
              <a:t>(</a:t>
            </a:r>
            <a:r>
              <a:rPr lang="en-US" altLang="zh-TW" sz="2800" b="1" dirty="0"/>
              <a:t>classification tree)</a:t>
            </a:r>
            <a:r>
              <a:rPr lang="zh-TW" altLang="en-US" sz="2800" b="1" dirty="0"/>
              <a:t>來表示</a:t>
            </a:r>
            <a:r>
              <a:rPr lang="zh-TW" altLang="en-US" sz="2800" b="1" dirty="0">
                <a:solidFill>
                  <a:srgbClr val="C00000"/>
                </a:solidFill>
              </a:rPr>
              <a:t>家庭收入</a:t>
            </a:r>
            <a:r>
              <a:rPr lang="zh-TW" altLang="en-US" sz="2800" b="1" dirty="0"/>
              <a:t>與</a:t>
            </a:r>
            <a:r>
              <a:rPr lang="zh-TW" altLang="en-US" sz="2800" b="1" dirty="0">
                <a:solidFill>
                  <a:srgbClr val="C00000"/>
                </a:solidFill>
              </a:rPr>
              <a:t>草地大小</a:t>
            </a:r>
            <a:r>
              <a:rPr lang="zh-TW" altLang="en-US" sz="2800" b="1" dirty="0"/>
              <a:t>與</a:t>
            </a:r>
            <a:r>
              <a:rPr lang="zh-TW" altLang="en-US" sz="2800" b="1" dirty="0">
                <a:solidFill>
                  <a:srgbClr val="C00000"/>
                </a:solidFill>
              </a:rPr>
              <a:t>擁有割草機的機率</a:t>
            </a:r>
            <a:r>
              <a:rPr lang="zh-TW" altLang="en-US" sz="2800" b="1" dirty="0"/>
              <a:t>的</a:t>
            </a:r>
            <a:r>
              <a:rPr lang="zh-TW" altLang="en-US" sz="2800" b="1" dirty="0">
                <a:solidFill>
                  <a:srgbClr val="C00000"/>
                </a:solidFill>
              </a:rPr>
              <a:t>關係</a:t>
            </a:r>
            <a:r>
              <a:rPr lang="zh-TW" altLang="en-US" sz="2800" b="1" dirty="0"/>
              <a:t>。一旦用資料將決策樹模式建立好後，可以根據家庭收入與草地大小來預測此家庭是否擁有割草機。</a:t>
            </a:r>
          </a:p>
        </p:txBody>
      </p:sp>
    </p:spTree>
    <p:extLst>
      <p:ext uri="{BB962C8B-B14F-4D97-AF65-F5344CB8AC3E}">
        <p14:creationId xmlns:p14="http://schemas.microsoft.com/office/powerpoint/2010/main" val="1799317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C00000"/>
                </a:solidFill>
              </a:rPr>
              <a:t>例題</a:t>
            </a:r>
            <a:r>
              <a:rPr lang="en-US" altLang="zh-TW" b="1" dirty="0">
                <a:solidFill>
                  <a:srgbClr val="C00000"/>
                </a:solidFill>
              </a:rPr>
              <a:t>-</a:t>
            </a:r>
            <a:r>
              <a:rPr lang="zh-TW" altLang="en-US" b="1" dirty="0">
                <a:solidFill>
                  <a:srgbClr val="C00000"/>
                </a:solidFill>
              </a:rPr>
              <a:t>割草機</a:t>
            </a:r>
            <a:endParaRPr lang="zh-TW" altLang="en-US" dirty="0"/>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8" name="物件 7"/>
          <p:cNvGraphicFramePr>
            <a:graphicFrameLocks noChangeAspect="1"/>
          </p:cNvGraphicFramePr>
          <p:nvPr>
            <p:extLst>
              <p:ext uri="{D42A27DB-BD31-4B8C-83A1-F6EECF244321}">
                <p14:modId xmlns:p14="http://schemas.microsoft.com/office/powerpoint/2010/main" val="3361120734"/>
              </p:ext>
            </p:extLst>
          </p:nvPr>
        </p:nvGraphicFramePr>
        <p:xfrm>
          <a:off x="-108520" y="1340768"/>
          <a:ext cx="8576707" cy="5040560"/>
        </p:xfrm>
        <a:graphic>
          <a:graphicData uri="http://schemas.openxmlformats.org/presentationml/2006/ole">
            <mc:AlternateContent xmlns:mc="http://schemas.openxmlformats.org/markup-compatibility/2006">
              <mc:Choice xmlns:v="urn:schemas-microsoft-com:vml" Requires="v">
                <p:oleObj spid="_x0000_s2119" r:id="rId3" imgW="10691446" imgH="7558370" progId="SPLUSGraphSheetFileType">
                  <p:embed/>
                </p:oleObj>
              </mc:Choice>
              <mc:Fallback>
                <p:oleObj r:id="rId3" imgW="10691446" imgH="7558370" progId="SPLUSGraphSheetFileTyp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1340768"/>
                        <a:ext cx="8576707" cy="5040560"/>
                      </a:xfrm>
                      <a:prstGeom prst="rect">
                        <a:avLst/>
                      </a:prstGeom>
                      <a:noFill/>
                    </p:spPr>
                  </p:pic>
                </p:oleObj>
              </mc:Fallback>
            </mc:AlternateContent>
          </a:graphicData>
        </a:graphic>
      </p:graphicFrame>
    </p:spTree>
    <p:extLst>
      <p:ext uri="{BB962C8B-B14F-4D97-AF65-F5344CB8AC3E}">
        <p14:creationId xmlns:p14="http://schemas.microsoft.com/office/powerpoint/2010/main" val="614764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11560" y="620688"/>
            <a:ext cx="6912768" cy="4893647"/>
          </a:xfrm>
          <a:prstGeom prst="rect">
            <a:avLst/>
          </a:prstGeom>
          <a:ln>
            <a:solidFill>
              <a:schemeClr val="tx1"/>
            </a:solidFill>
          </a:ln>
        </p:spPr>
        <p:txBody>
          <a:bodyPr wrap="square">
            <a:spAutoFit/>
          </a:bodyPr>
          <a:lstStyle/>
          <a:p>
            <a:pPr>
              <a:spcAft>
                <a:spcPts val="0"/>
              </a:spcAft>
            </a:pP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 Tree Model ***</a:t>
            </a:r>
            <a:endParaRPr lang="zh-TW" altLang="zh-TW" sz="1200" b="1" kern="100" dirty="0">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altLang="zh-TW" sz="1200" b="1" kern="0" dirty="0">
                <a:solidFill>
                  <a:srgbClr val="FF0000"/>
                </a:solidFill>
                <a:latin typeface="Courier New" panose="02070309020205020404" pitchFamily="49" charset="0"/>
                <a:ea typeface="新細明體" panose="02020500000000000000" pitchFamily="18" charset="-120"/>
                <a:cs typeface="Courier New" panose="02070309020205020404" pitchFamily="49" charset="0"/>
              </a:rPr>
              <a:t>Classification tree:</a:t>
            </a:r>
            <a:endParaRPr lang="zh-TW" altLang="zh-TW" sz="1200" b="1" kern="100" dirty="0">
              <a:solidFill>
                <a:srgbClr val="FF0000"/>
              </a:solidFill>
              <a:latin typeface="Courier New" panose="02070309020205020404" pitchFamily="49" charset="0"/>
              <a:ea typeface="新細明體" panose="02020500000000000000" pitchFamily="18" charset="-120"/>
              <a:cs typeface="Courier New" panose="02070309020205020404" pitchFamily="49" charset="0"/>
            </a:endParaRPr>
          </a:p>
          <a:p>
            <a:pPr marL="381000" indent="-381000">
              <a:spcAft>
                <a:spcPts val="0"/>
              </a:spcAft>
            </a:pP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tree(formula = mower ~ income + size, data = mower, </a:t>
            </a:r>
            <a:r>
              <a:rPr lang="en-US" altLang="zh-TW" sz="1200" b="1" kern="0" dirty="0" err="1">
                <a:latin typeface="Courier New" panose="02070309020205020404" pitchFamily="49" charset="0"/>
                <a:ea typeface="新細明體" panose="02020500000000000000" pitchFamily="18" charset="-120"/>
                <a:cs typeface="Courier New" panose="02070309020205020404" pitchFamily="49" charset="0"/>
              </a:rPr>
              <a:t>na.action</a:t>
            </a: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 = </a:t>
            </a:r>
            <a:r>
              <a:rPr lang="en-US" altLang="zh-TW" sz="1200" b="1" kern="0" dirty="0" err="1">
                <a:latin typeface="Courier New" panose="02070309020205020404" pitchFamily="49" charset="0"/>
                <a:ea typeface="新細明體" panose="02020500000000000000" pitchFamily="18" charset="-120"/>
                <a:cs typeface="Courier New" panose="02070309020205020404" pitchFamily="49" charset="0"/>
              </a:rPr>
              <a:t>na.exclude</a:t>
            </a: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 </a:t>
            </a:r>
            <a:r>
              <a:rPr lang="en-US" altLang="zh-TW" sz="1200" b="1" kern="0" dirty="0" err="1">
                <a:latin typeface="Courier New" panose="02070309020205020404" pitchFamily="49" charset="0"/>
                <a:ea typeface="新細明體" panose="02020500000000000000" pitchFamily="18" charset="-120"/>
                <a:cs typeface="Courier New" panose="02070309020205020404" pitchFamily="49" charset="0"/>
              </a:rPr>
              <a:t>mincut</a:t>
            </a: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 = 5, </a:t>
            </a:r>
            <a:r>
              <a:rPr lang="en-US" altLang="zh-TW" sz="1200" b="1" kern="0" dirty="0" err="1">
                <a:latin typeface="Courier New" panose="02070309020205020404" pitchFamily="49" charset="0"/>
                <a:ea typeface="新細明體" panose="02020500000000000000" pitchFamily="18" charset="-120"/>
                <a:cs typeface="Courier New" panose="02070309020205020404" pitchFamily="49" charset="0"/>
              </a:rPr>
              <a:t>minsize</a:t>
            </a: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 = 10, </a:t>
            </a:r>
            <a:r>
              <a:rPr lang="en-US" altLang="zh-TW" sz="1200" b="1" kern="0" dirty="0" err="1">
                <a:latin typeface="Courier New" panose="02070309020205020404" pitchFamily="49" charset="0"/>
                <a:ea typeface="新細明體" panose="02020500000000000000" pitchFamily="18" charset="-120"/>
                <a:cs typeface="Courier New" panose="02070309020205020404" pitchFamily="49" charset="0"/>
              </a:rPr>
              <a:t>mindev</a:t>
            </a: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 = 0.01)</a:t>
            </a:r>
            <a:endParaRPr lang="zh-TW" altLang="zh-TW" sz="1200" b="1" kern="100" dirty="0">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endParaRPr lang="en-US" altLang="zh-TW" sz="1200" b="1" kern="0" dirty="0" smtClean="0">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altLang="zh-TW" sz="1200" b="1" kern="0" dirty="0" err="1" smtClean="0">
                <a:solidFill>
                  <a:srgbClr val="C00000"/>
                </a:solidFill>
                <a:latin typeface="Courier New" panose="02070309020205020404" pitchFamily="49" charset="0"/>
                <a:ea typeface="新細明體" panose="02020500000000000000" pitchFamily="18" charset="-120"/>
                <a:cs typeface="Courier New" panose="02070309020205020404" pitchFamily="49" charset="0"/>
              </a:rPr>
              <a:t>mincut</a:t>
            </a:r>
            <a:r>
              <a:rPr lang="en-US" altLang="zh-TW" sz="1200" b="1" kern="0" dirty="0" smtClean="0">
                <a:latin typeface="Courier New" panose="02070309020205020404" pitchFamily="49" charset="0"/>
                <a:ea typeface="新細明體" panose="02020500000000000000" pitchFamily="18" charset="-120"/>
                <a:cs typeface="Courier New" panose="02070309020205020404" pitchFamily="49" charset="0"/>
              </a:rPr>
              <a:t> </a:t>
            </a: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The minimum number of observations to include in either child node. This is a weighted quantity; the observational weights are used to compute the ‘number’. The default is </a:t>
            </a:r>
            <a:r>
              <a:rPr lang="en-US" altLang="zh-TW" sz="1200" b="1" kern="0" dirty="0">
                <a:solidFill>
                  <a:srgbClr val="FF0000"/>
                </a:solidFill>
                <a:latin typeface="Courier New" panose="02070309020205020404" pitchFamily="49" charset="0"/>
                <a:ea typeface="新細明體" panose="02020500000000000000" pitchFamily="18" charset="-120"/>
                <a:cs typeface="Courier New" panose="02070309020205020404" pitchFamily="49" charset="0"/>
              </a:rPr>
              <a:t>5</a:t>
            </a: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a:t>
            </a:r>
            <a:endParaRPr lang="zh-TW" altLang="zh-TW" sz="1200" b="1" kern="100" dirty="0">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altLang="zh-TW" sz="1200" b="1" kern="0" dirty="0" err="1">
                <a:solidFill>
                  <a:srgbClr val="C00000"/>
                </a:solidFill>
                <a:latin typeface="Courier New" panose="02070309020205020404" pitchFamily="49" charset="0"/>
                <a:ea typeface="新細明體" panose="02020500000000000000" pitchFamily="18" charset="-120"/>
                <a:cs typeface="Courier New" panose="02070309020205020404" pitchFamily="49" charset="0"/>
              </a:rPr>
              <a:t>minsize</a:t>
            </a: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 The smallest allowed node size: a weighted quantity. The default is </a:t>
            </a:r>
            <a:r>
              <a:rPr lang="en-US" altLang="zh-TW" sz="1200" b="1" kern="0" dirty="0">
                <a:solidFill>
                  <a:srgbClr val="FF0000"/>
                </a:solidFill>
                <a:latin typeface="Courier New" panose="02070309020205020404" pitchFamily="49" charset="0"/>
                <a:ea typeface="新細明體" panose="02020500000000000000" pitchFamily="18" charset="-120"/>
                <a:cs typeface="Courier New" panose="02070309020205020404" pitchFamily="49" charset="0"/>
              </a:rPr>
              <a:t>10</a:t>
            </a: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a:t>
            </a:r>
            <a:endParaRPr lang="zh-TW" altLang="zh-TW" sz="1200" b="1" kern="100" dirty="0">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altLang="zh-TW" sz="1200" b="1" kern="0" dirty="0" err="1">
                <a:solidFill>
                  <a:srgbClr val="C00000"/>
                </a:solidFill>
                <a:latin typeface="Courier New" panose="02070309020205020404" pitchFamily="49" charset="0"/>
                <a:ea typeface="新細明體" panose="02020500000000000000" pitchFamily="18" charset="-120"/>
                <a:cs typeface="Courier New" panose="02070309020205020404" pitchFamily="49" charset="0"/>
              </a:rPr>
              <a:t>mindev</a:t>
            </a: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 The within-node deviance must be at least this times that of the root node for the node to be split.</a:t>
            </a:r>
            <a:endParaRPr lang="zh-TW" altLang="zh-TW" sz="1200" b="1" kern="100" dirty="0">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endParaRPr lang="en-US" altLang="zh-TW" sz="1200" b="1" kern="0" dirty="0" smtClean="0">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altLang="zh-TW" sz="1200" b="1" kern="0" dirty="0" smtClean="0">
                <a:latin typeface="Courier New" panose="02070309020205020404" pitchFamily="49" charset="0"/>
                <a:ea typeface="新細明體" panose="02020500000000000000" pitchFamily="18" charset="-120"/>
                <a:cs typeface="Courier New" panose="02070309020205020404" pitchFamily="49" charset="0"/>
              </a:rPr>
              <a:t>Number </a:t>
            </a: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of terminal nodes:  </a:t>
            </a:r>
            <a:r>
              <a:rPr lang="en-US" altLang="zh-TW" sz="1200" b="1" kern="0" dirty="0">
                <a:solidFill>
                  <a:srgbClr val="FF0000"/>
                </a:solidFill>
                <a:latin typeface="Courier New" panose="02070309020205020404" pitchFamily="49" charset="0"/>
                <a:ea typeface="新細明體" panose="02020500000000000000" pitchFamily="18" charset="-120"/>
                <a:cs typeface="Courier New" panose="02070309020205020404" pitchFamily="49" charset="0"/>
              </a:rPr>
              <a:t>4</a:t>
            </a: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 </a:t>
            </a:r>
            <a:endParaRPr lang="zh-TW" altLang="zh-TW" sz="1200" b="1" kern="100" dirty="0">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Residual mean deviance:  0.7202 = 14.4 / 20 </a:t>
            </a:r>
            <a:endParaRPr lang="zh-TW" altLang="zh-TW" sz="1200" b="1" kern="100" dirty="0">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Misclassification error rate: </a:t>
            </a:r>
            <a:r>
              <a:rPr lang="en-US" altLang="zh-TW" sz="1200" b="1" kern="0" dirty="0">
                <a:solidFill>
                  <a:srgbClr val="FF0000"/>
                </a:solidFill>
                <a:latin typeface="Courier New" panose="02070309020205020404" pitchFamily="49" charset="0"/>
                <a:ea typeface="新細明體" panose="02020500000000000000" pitchFamily="18" charset="-120"/>
                <a:cs typeface="Courier New" panose="02070309020205020404" pitchFamily="49" charset="0"/>
              </a:rPr>
              <a:t>0.125</a:t>
            </a: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 = 3 / 24 </a:t>
            </a:r>
            <a:endParaRPr lang="zh-TW" altLang="zh-TW" sz="1200" b="1" kern="100" dirty="0">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altLang="zh-TW" sz="1200" b="1" kern="0" dirty="0">
                <a:solidFill>
                  <a:srgbClr val="FF0000"/>
                </a:solidFill>
                <a:latin typeface="Courier New" panose="02070309020205020404" pitchFamily="49" charset="0"/>
                <a:ea typeface="新細明體" panose="02020500000000000000" pitchFamily="18" charset="-120"/>
                <a:cs typeface="Courier New" panose="02070309020205020404" pitchFamily="49" charset="0"/>
              </a:rPr>
              <a:t>node), split, n, deviance, </a:t>
            </a:r>
            <a:r>
              <a:rPr lang="en-US" altLang="zh-TW" sz="1200" b="1" kern="0" dirty="0" err="1">
                <a:solidFill>
                  <a:srgbClr val="FF0000"/>
                </a:solidFill>
                <a:latin typeface="Courier New" panose="02070309020205020404" pitchFamily="49" charset="0"/>
                <a:ea typeface="新細明體" panose="02020500000000000000" pitchFamily="18" charset="-120"/>
                <a:cs typeface="Courier New" panose="02070309020205020404" pitchFamily="49" charset="0"/>
              </a:rPr>
              <a:t>yval</a:t>
            </a:r>
            <a:r>
              <a:rPr lang="en-US" altLang="zh-TW" sz="1200" b="1" kern="0" dirty="0">
                <a:solidFill>
                  <a:srgbClr val="FF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sz="1200" b="1" kern="0" dirty="0" err="1">
                <a:solidFill>
                  <a:srgbClr val="FF0000"/>
                </a:solidFill>
                <a:latin typeface="Courier New" panose="02070309020205020404" pitchFamily="49" charset="0"/>
                <a:ea typeface="新細明體" panose="02020500000000000000" pitchFamily="18" charset="-120"/>
                <a:cs typeface="Courier New" panose="02070309020205020404" pitchFamily="49" charset="0"/>
              </a:rPr>
              <a:t>yprob</a:t>
            </a:r>
            <a:r>
              <a:rPr lang="en-US" altLang="zh-TW" sz="1200" b="1" kern="0" dirty="0">
                <a:solidFill>
                  <a:srgbClr val="FF0000"/>
                </a:solidFill>
                <a:latin typeface="Courier New" panose="02070309020205020404" pitchFamily="49" charset="0"/>
                <a:ea typeface="新細明體" panose="02020500000000000000" pitchFamily="18" charset="-120"/>
                <a:cs typeface="Courier New" panose="02070309020205020404" pitchFamily="49" charset="0"/>
              </a:rPr>
              <a:t>)</a:t>
            </a:r>
            <a:endParaRPr lang="zh-TW" altLang="zh-TW" sz="1200" b="1" kern="100" dirty="0">
              <a:solidFill>
                <a:srgbClr val="FF0000"/>
              </a:solidFill>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      * denotes terminal node</a:t>
            </a:r>
            <a:endParaRPr lang="zh-TW" altLang="zh-TW" sz="1200" b="1" kern="100" dirty="0">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 </a:t>
            </a:r>
            <a:endParaRPr lang="zh-TW" altLang="zh-TW" sz="1200" b="1" kern="100" dirty="0">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1) root 24 33.270 owner ( 0.50000 0.5000 )  </a:t>
            </a:r>
            <a:endParaRPr lang="zh-TW" altLang="zh-TW" sz="1200" b="1" kern="100" dirty="0">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  2) income&lt;84.75 19 25.010 </a:t>
            </a:r>
            <a:r>
              <a:rPr lang="en-US" altLang="zh-TW" sz="1200" b="1" kern="0" dirty="0" err="1">
                <a:latin typeface="Courier New" panose="02070309020205020404" pitchFamily="49" charset="0"/>
                <a:ea typeface="新細明體" panose="02020500000000000000" pitchFamily="18" charset="-120"/>
                <a:cs typeface="Courier New" panose="02070309020205020404" pitchFamily="49" charset="0"/>
              </a:rPr>
              <a:t>nonowner</a:t>
            </a: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 ( 0.36840 0.6316 )  </a:t>
            </a:r>
            <a:endParaRPr lang="zh-TW" altLang="zh-TW" sz="1200" b="1" kern="100" dirty="0">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    4) size&lt;19.8 11  6.702 </a:t>
            </a:r>
            <a:r>
              <a:rPr lang="en-US" altLang="zh-TW" sz="1200" b="1" kern="0" dirty="0" err="1">
                <a:latin typeface="Courier New" panose="02070309020205020404" pitchFamily="49" charset="0"/>
                <a:ea typeface="新細明體" panose="02020500000000000000" pitchFamily="18" charset="-120"/>
                <a:cs typeface="Courier New" panose="02070309020205020404" pitchFamily="49" charset="0"/>
              </a:rPr>
              <a:t>nonowner</a:t>
            </a: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 ( 0.09091 0.9091 )  </a:t>
            </a:r>
            <a:endParaRPr lang="zh-TW" altLang="zh-TW" sz="1200" b="1" kern="100" dirty="0">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      8) income&lt;59.7 5  0.000 </a:t>
            </a:r>
            <a:r>
              <a:rPr lang="en-US" altLang="zh-TW" sz="1200" b="1" kern="0" dirty="0" err="1">
                <a:latin typeface="Courier New" panose="02070309020205020404" pitchFamily="49" charset="0"/>
                <a:ea typeface="新細明體" panose="02020500000000000000" pitchFamily="18" charset="-120"/>
                <a:cs typeface="Courier New" panose="02070309020205020404" pitchFamily="49" charset="0"/>
              </a:rPr>
              <a:t>nonowner</a:t>
            </a: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 ( 0.00000 1.0000 ) *</a:t>
            </a:r>
            <a:endParaRPr lang="zh-TW" altLang="zh-TW" sz="1200" b="1" kern="100" dirty="0">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      9) income&gt;59.7 6  5.407 </a:t>
            </a:r>
            <a:r>
              <a:rPr lang="en-US" altLang="zh-TW" sz="1200" b="1" kern="0" dirty="0" err="1">
                <a:latin typeface="Courier New" panose="02070309020205020404" pitchFamily="49" charset="0"/>
                <a:ea typeface="新細明體" panose="02020500000000000000" pitchFamily="18" charset="-120"/>
                <a:cs typeface="Courier New" panose="02070309020205020404" pitchFamily="49" charset="0"/>
              </a:rPr>
              <a:t>nonowner</a:t>
            </a: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 ( 0.16670 0.8333 ) *</a:t>
            </a:r>
            <a:endParaRPr lang="zh-TW" altLang="zh-TW" sz="1200" b="1" kern="100" dirty="0">
              <a:latin typeface="Courier New" panose="02070309020205020404" pitchFamily="49" charset="0"/>
              <a:ea typeface="新細明體" panose="02020500000000000000" pitchFamily="18" charset="-120"/>
              <a:cs typeface="Courier New" panose="02070309020205020404" pitchFamily="49" charset="0"/>
            </a:endParaRPr>
          </a:p>
          <a:p>
            <a:pPr>
              <a:spcAft>
                <a:spcPts val="0"/>
              </a:spcAft>
            </a:pPr>
            <a:r>
              <a:rPr lang="en-US" altLang="zh-TW" sz="1200" b="1" kern="0" dirty="0">
                <a:latin typeface="Courier New" panose="02070309020205020404" pitchFamily="49" charset="0"/>
                <a:ea typeface="新細明體" panose="02020500000000000000" pitchFamily="18" charset="-120"/>
                <a:cs typeface="Courier New" panose="02070309020205020404" pitchFamily="49" charset="0"/>
              </a:rPr>
              <a:t>    </a:t>
            </a:r>
            <a:r>
              <a:rPr lang="en-US" altLang="zh-TW" sz="1200" b="1" kern="0" dirty="0">
                <a:solidFill>
                  <a:srgbClr val="800000"/>
                </a:solidFill>
                <a:latin typeface="Courier New" panose="02070309020205020404" pitchFamily="49" charset="0"/>
                <a:ea typeface="新細明體" panose="02020500000000000000" pitchFamily="18" charset="-120"/>
                <a:cs typeface="Courier New" panose="02070309020205020404" pitchFamily="49" charset="0"/>
              </a:rPr>
              <a:t>5) size&gt;19.8 8  8.997 owner ( 0.75000 0.2500 ) *</a:t>
            </a:r>
            <a:endParaRPr lang="zh-TW" altLang="zh-TW" sz="1200" b="1" kern="100" dirty="0">
              <a:latin typeface="Courier New" panose="02070309020205020404" pitchFamily="49" charset="0"/>
              <a:ea typeface="新細明體" panose="02020500000000000000" pitchFamily="18" charset="-120"/>
              <a:cs typeface="Courier New" panose="02070309020205020404" pitchFamily="49" charset="0"/>
            </a:endParaRPr>
          </a:p>
          <a:p>
            <a:r>
              <a:rPr lang="en-US" altLang="zh-TW" sz="1200" b="1" dirty="0">
                <a:latin typeface="Courier New" panose="02070309020205020404" pitchFamily="49" charset="0"/>
                <a:ea typeface="新細明體" panose="02020500000000000000" pitchFamily="18" charset="-120"/>
                <a:cs typeface="Courier New" panose="02070309020205020404" pitchFamily="49" charset="0"/>
              </a:rPr>
              <a:t>  3) income&gt;84.75 5  0.000 owner ( 1.00000 0.0000 ) *</a:t>
            </a:r>
            <a:endParaRPr lang="zh-TW" altLang="en-US" sz="1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9368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rPr>
              <a:t>分類樹的生</a:t>
            </a:r>
            <a:r>
              <a:rPr lang="zh-TW" altLang="en-US" b="1" dirty="0">
                <a:solidFill>
                  <a:srgbClr val="C00000"/>
                </a:solidFill>
              </a:rPr>
              <a:t>長</a:t>
            </a:r>
            <a:r>
              <a:rPr lang="en-US" altLang="zh-TW" b="1" dirty="0" smtClean="0">
                <a:solidFill>
                  <a:srgbClr val="C00000"/>
                </a:solidFill>
              </a:rPr>
              <a:t>(Growing)</a:t>
            </a:r>
            <a:endParaRPr lang="zh-TW" altLang="en-US" b="1" dirty="0">
              <a:solidFill>
                <a:srgbClr val="C00000"/>
              </a:solidFill>
            </a:endParaRPr>
          </a:p>
        </p:txBody>
      </p:sp>
      <p:sp>
        <p:nvSpPr>
          <p:cNvPr id="3" name="內容版面配置區 2"/>
          <p:cNvSpPr>
            <a:spLocks noGrp="1"/>
          </p:cNvSpPr>
          <p:nvPr>
            <p:ph idx="1"/>
          </p:nvPr>
        </p:nvSpPr>
        <p:spPr/>
        <p:txBody>
          <a:bodyPr>
            <a:normAutofit/>
          </a:bodyPr>
          <a:lstStyle/>
          <a:p>
            <a:r>
              <a:rPr lang="zh-TW" altLang="en-US" sz="2800" b="1" dirty="0"/>
              <a:t>剛開始所有的觀察值都在根節點，首先由草地大小及家庭收入選出一個</a:t>
            </a:r>
            <a:r>
              <a:rPr lang="zh-TW" altLang="en-US" sz="2800" b="1" dirty="0" smtClean="0"/>
              <a:t>對</a:t>
            </a:r>
            <a:r>
              <a:rPr lang="en-US" altLang="zh-TW" sz="2800" b="1" dirty="0" smtClean="0"/>
              <a:t>y</a:t>
            </a:r>
            <a:r>
              <a:rPr lang="zh-TW" altLang="en-US" sz="2800" b="1" dirty="0" smtClean="0"/>
              <a:t>影響</a:t>
            </a:r>
            <a:r>
              <a:rPr lang="zh-TW" altLang="en-US" sz="2800" b="1" dirty="0"/>
              <a:t>最大的變數，此變數為家庭收入，然後考慮所有家庭收入可能的”分離”，然後選出最佳的分離</a:t>
            </a:r>
            <a:r>
              <a:rPr lang="zh-TW" altLang="en-US" sz="2800" b="1" dirty="0" smtClean="0"/>
              <a:t>是</a:t>
            </a:r>
            <a:r>
              <a:rPr lang="en-US" altLang="zh-TW" sz="2800" b="1" dirty="0" smtClean="0">
                <a:solidFill>
                  <a:srgbClr val="C00000"/>
                </a:solidFill>
              </a:rPr>
              <a:t>income&lt;84.75</a:t>
            </a:r>
            <a:r>
              <a:rPr lang="zh-TW" altLang="en-US" sz="2800" b="1" dirty="0" smtClean="0"/>
              <a:t>，</a:t>
            </a:r>
            <a:r>
              <a:rPr lang="zh-TW" altLang="en-US" sz="2800" b="1" dirty="0"/>
              <a:t>因為這個分離使得</a:t>
            </a:r>
            <a:r>
              <a:rPr lang="zh-TW" altLang="en-US" sz="2800" b="1" dirty="0">
                <a:solidFill>
                  <a:srgbClr val="C00000"/>
                </a:solidFill>
              </a:rPr>
              <a:t>兩組的錯誤分類的機率最小</a:t>
            </a:r>
            <a:r>
              <a:rPr lang="zh-TW" altLang="en-US" sz="2800" b="1" dirty="0"/>
              <a:t>。另外亦將計算</a:t>
            </a:r>
            <a:r>
              <a:rPr lang="en-US" altLang="zh-TW" sz="2800" b="1" dirty="0"/>
              <a:t>deviance</a:t>
            </a:r>
            <a:r>
              <a:rPr lang="zh-TW" altLang="en-US" sz="2800" b="1" dirty="0"/>
              <a:t>，也就是在此節點的預測誤差平方和</a:t>
            </a:r>
            <a:r>
              <a:rPr lang="zh-TW" altLang="en-US" sz="2800" b="1" dirty="0" smtClean="0"/>
              <a:t>。</a:t>
            </a:r>
            <a:endParaRPr lang="en-US" altLang="zh-TW" sz="2800" b="1" dirty="0" smtClean="0"/>
          </a:p>
          <a:p>
            <a:r>
              <a:rPr lang="zh-TW" altLang="en-US" sz="2800" b="1" dirty="0" smtClean="0"/>
              <a:t>接著</a:t>
            </a:r>
            <a:r>
              <a:rPr lang="zh-TW" altLang="en-US" sz="2800" b="1" dirty="0"/>
              <a:t>在每個節點再選出影響最大的變數再重覆上面的分離方法繼續向下分，直到節點的</a:t>
            </a:r>
            <a:r>
              <a:rPr lang="en-US" altLang="zh-TW" sz="2800" b="1" dirty="0"/>
              <a:t>deviance</a:t>
            </a:r>
            <a:r>
              <a:rPr lang="zh-TW" altLang="en-US" sz="2800" b="1" dirty="0"/>
              <a:t>除以根節點的</a:t>
            </a:r>
            <a:r>
              <a:rPr lang="en-US" altLang="zh-TW" sz="2800" b="1" dirty="0"/>
              <a:t>deviance</a:t>
            </a:r>
            <a:r>
              <a:rPr lang="zh-TW" altLang="en-US" sz="2800" b="1" dirty="0"/>
              <a:t>的比例夠小</a:t>
            </a:r>
            <a:r>
              <a:rPr lang="en-US" altLang="zh-TW" sz="2800" b="1" dirty="0"/>
              <a:t>(R</a:t>
            </a:r>
            <a:r>
              <a:rPr lang="zh-TW" altLang="en-US" sz="2800" b="1" dirty="0"/>
              <a:t>設定值為</a:t>
            </a:r>
            <a:r>
              <a:rPr lang="zh-TW" altLang="en-US" sz="2800" b="1" dirty="0">
                <a:solidFill>
                  <a:srgbClr val="C00000"/>
                </a:solidFill>
              </a:rPr>
              <a:t>≤𝟎</a:t>
            </a:r>
            <a:r>
              <a:rPr lang="en-US" altLang="zh-TW" sz="2800" b="1" dirty="0">
                <a:solidFill>
                  <a:srgbClr val="C00000"/>
                </a:solidFill>
              </a:rPr>
              <a:t>.</a:t>
            </a:r>
            <a:r>
              <a:rPr lang="zh-TW" altLang="en-US" sz="2800" b="1" dirty="0">
                <a:solidFill>
                  <a:srgbClr val="C00000"/>
                </a:solidFill>
              </a:rPr>
              <a:t>𝟎𝟏</a:t>
            </a:r>
            <a:r>
              <a:rPr lang="en-US" altLang="zh-TW" sz="2800" b="1" dirty="0"/>
              <a:t>)</a:t>
            </a:r>
            <a:r>
              <a:rPr lang="zh-TW" altLang="en-US" sz="2800" b="1" dirty="0"/>
              <a:t>或是節點的觀察值剩下太少</a:t>
            </a:r>
            <a:r>
              <a:rPr lang="en-US" altLang="zh-TW" sz="2800" b="1" dirty="0"/>
              <a:t>(R</a:t>
            </a:r>
            <a:r>
              <a:rPr lang="zh-TW" altLang="en-US" sz="2800" b="1" dirty="0"/>
              <a:t>設定值為</a:t>
            </a:r>
            <a:r>
              <a:rPr lang="zh-TW" altLang="en-US" sz="2800" b="1" dirty="0">
                <a:solidFill>
                  <a:srgbClr val="C00000"/>
                </a:solidFill>
              </a:rPr>
              <a:t>≤𝟓</a:t>
            </a:r>
            <a:r>
              <a:rPr lang="en-US" altLang="zh-TW" sz="2800" b="1" dirty="0"/>
              <a:t>)</a:t>
            </a:r>
            <a:r>
              <a:rPr lang="zh-TW" altLang="en-US" sz="2800" b="1" dirty="0"/>
              <a:t>。</a:t>
            </a:r>
          </a:p>
          <a:p>
            <a:endParaRPr lang="zh-TW" altLang="en-US" sz="2800" b="1" dirty="0"/>
          </a:p>
        </p:txBody>
      </p:sp>
    </p:spTree>
    <p:extLst>
      <p:ext uri="{BB962C8B-B14F-4D97-AF65-F5344CB8AC3E}">
        <p14:creationId xmlns:p14="http://schemas.microsoft.com/office/powerpoint/2010/main" val="3453322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en-US" sz="2800" b="1" dirty="0" smtClean="0">
                <a:solidFill>
                  <a:srgbClr val="C00000"/>
                </a:solidFill>
              </a:rPr>
              <a:t>迴歸</a:t>
            </a:r>
            <a:r>
              <a:rPr lang="zh-TW" altLang="en-US" sz="2800" b="1" dirty="0">
                <a:solidFill>
                  <a:srgbClr val="C00000"/>
                </a:solidFill>
              </a:rPr>
              <a:t>樹</a:t>
            </a:r>
            <a:r>
              <a:rPr lang="zh-TW" altLang="en-US" sz="2800" b="1" dirty="0"/>
              <a:t>的樹狀圖在葉節點處會印出</a:t>
            </a:r>
            <a:r>
              <a:rPr lang="zh-TW" altLang="en-US" sz="2800" b="1" dirty="0">
                <a:solidFill>
                  <a:srgbClr val="C00000"/>
                </a:solidFill>
              </a:rPr>
              <a:t>反應</a:t>
            </a:r>
            <a:r>
              <a:rPr lang="zh-TW" altLang="en-US" sz="2800" b="1" dirty="0" smtClean="0">
                <a:solidFill>
                  <a:srgbClr val="C00000"/>
                </a:solidFill>
              </a:rPr>
              <a:t>變數</a:t>
            </a:r>
            <a:r>
              <a:rPr lang="en-US" altLang="zh-TW" sz="2800" b="1" dirty="0" smtClean="0">
                <a:solidFill>
                  <a:srgbClr val="C00000"/>
                </a:solidFill>
              </a:rPr>
              <a:t>y</a:t>
            </a:r>
            <a:r>
              <a:rPr lang="zh-TW" altLang="en-US" sz="2800" b="1" dirty="0" smtClean="0">
                <a:solidFill>
                  <a:srgbClr val="C00000"/>
                </a:solidFill>
              </a:rPr>
              <a:t>的</a:t>
            </a:r>
            <a:r>
              <a:rPr lang="zh-TW" altLang="en-US" sz="2800" b="1" dirty="0">
                <a:solidFill>
                  <a:srgbClr val="C00000"/>
                </a:solidFill>
              </a:rPr>
              <a:t>預測值</a:t>
            </a:r>
            <a:r>
              <a:rPr lang="zh-TW" altLang="en-US" sz="2800" b="1" dirty="0"/>
              <a:t>，但</a:t>
            </a:r>
            <a:r>
              <a:rPr lang="zh-TW" altLang="en-US" sz="2800" b="1" dirty="0">
                <a:solidFill>
                  <a:srgbClr val="C00000"/>
                </a:solidFill>
              </a:rPr>
              <a:t>分類樹</a:t>
            </a:r>
            <a:r>
              <a:rPr lang="zh-TW" altLang="en-US" sz="2800" b="1" dirty="0"/>
              <a:t>的樹狀圖在葉節點則只印出</a:t>
            </a:r>
            <a:r>
              <a:rPr lang="zh-TW" altLang="en-US" sz="2800" b="1" dirty="0">
                <a:solidFill>
                  <a:srgbClr val="C00000"/>
                </a:solidFill>
              </a:rPr>
              <a:t>所屬類別</a:t>
            </a:r>
            <a:r>
              <a:rPr lang="zh-TW" altLang="en-US" sz="2800" b="1" dirty="0" smtClean="0"/>
              <a:t>。</a:t>
            </a:r>
            <a:endParaRPr lang="en-US" altLang="zh-TW" sz="2800" b="1" dirty="0" smtClean="0"/>
          </a:p>
          <a:p>
            <a:r>
              <a:rPr lang="zh-TW" altLang="en-US" sz="2800" b="1" dirty="0" smtClean="0"/>
              <a:t>另</a:t>
            </a:r>
            <a:r>
              <a:rPr lang="zh-TW" altLang="en-US" sz="2800" b="1" dirty="0"/>
              <a:t>外在決策樹模型的摘要部分，</a:t>
            </a:r>
            <a:r>
              <a:rPr lang="zh-TW" altLang="en-US" sz="2800" b="1" dirty="0">
                <a:solidFill>
                  <a:srgbClr val="C00000"/>
                </a:solidFill>
              </a:rPr>
              <a:t>分類樹</a:t>
            </a:r>
            <a:r>
              <a:rPr lang="zh-TW" altLang="en-US" sz="2800" b="1" dirty="0"/>
              <a:t>除了</a:t>
            </a:r>
            <a:r>
              <a:rPr lang="en-US" altLang="zh-TW" sz="2800" b="1" dirty="0">
                <a:solidFill>
                  <a:srgbClr val="C00000"/>
                </a:solidFill>
              </a:rPr>
              <a:t>Residual mean deviance</a:t>
            </a:r>
            <a:r>
              <a:rPr lang="zh-TW" altLang="en-US" sz="2800" b="1" dirty="0"/>
              <a:t>外，還會印出</a:t>
            </a:r>
            <a:r>
              <a:rPr lang="zh-TW" altLang="en-US" sz="2800" b="1" dirty="0">
                <a:solidFill>
                  <a:srgbClr val="C00000"/>
                </a:solidFill>
              </a:rPr>
              <a:t>錯誤分類率</a:t>
            </a:r>
            <a:r>
              <a:rPr lang="en-US" altLang="zh-TW" sz="2800" b="1" dirty="0"/>
              <a:t>(Misclassification error rate)</a:t>
            </a:r>
            <a:r>
              <a:rPr lang="zh-TW" altLang="en-US" sz="2800" b="1" dirty="0"/>
              <a:t>，在割草機的例子中，樹狀圖的錯誤分類率為</a:t>
            </a:r>
            <a:r>
              <a:rPr lang="en-US" altLang="zh-TW" sz="2800" b="1" dirty="0"/>
              <a:t>0.125</a:t>
            </a:r>
            <a:r>
              <a:rPr lang="zh-TW" altLang="en-US" sz="2800" b="1" dirty="0"/>
              <a:t>。</a:t>
            </a:r>
          </a:p>
        </p:txBody>
      </p:sp>
    </p:spTree>
    <p:extLst>
      <p:ext uri="{BB962C8B-B14F-4D97-AF65-F5344CB8AC3E}">
        <p14:creationId xmlns:p14="http://schemas.microsoft.com/office/powerpoint/2010/main" val="1133691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en-US" sz="2800" b="1" dirty="0"/>
              <a:t>至於在各節點的資訊部分，分類樹會印出節點編號</a:t>
            </a:r>
            <a:r>
              <a:rPr lang="en-US" altLang="zh-TW" sz="2800" b="1" dirty="0"/>
              <a:t>(node)</a:t>
            </a:r>
            <a:r>
              <a:rPr lang="zh-TW" altLang="en-US" sz="2800" b="1" dirty="0"/>
              <a:t>、分離</a:t>
            </a:r>
            <a:r>
              <a:rPr lang="en-US" altLang="zh-TW" sz="2800" b="1" dirty="0"/>
              <a:t>(split)</a:t>
            </a:r>
            <a:r>
              <a:rPr lang="zh-TW" altLang="en-US" sz="2800" b="1" dirty="0"/>
              <a:t>、樣本大小</a:t>
            </a:r>
            <a:r>
              <a:rPr lang="en-US" altLang="zh-TW" sz="2800" b="1" dirty="0"/>
              <a:t>(n)</a:t>
            </a:r>
            <a:r>
              <a:rPr lang="zh-TW" altLang="en-US" sz="2800" b="1" dirty="0"/>
              <a:t>、預測誤差平方和</a:t>
            </a:r>
            <a:r>
              <a:rPr lang="en-US" altLang="zh-TW" sz="2800" b="1" dirty="0"/>
              <a:t>(deviance)</a:t>
            </a:r>
            <a:r>
              <a:rPr lang="zh-TW" altLang="en-US" sz="2800" b="1" dirty="0"/>
              <a:t>、預測類別</a:t>
            </a:r>
            <a:r>
              <a:rPr lang="en-US" altLang="zh-TW" sz="2800" b="1" dirty="0"/>
              <a:t>(</a:t>
            </a:r>
            <a:r>
              <a:rPr lang="en-US" altLang="zh-TW" sz="2800" b="1" dirty="0" err="1"/>
              <a:t>yval</a:t>
            </a:r>
            <a:r>
              <a:rPr lang="en-US" altLang="zh-TW" sz="2800" b="1" dirty="0"/>
              <a:t>)</a:t>
            </a:r>
            <a:r>
              <a:rPr lang="zh-TW" altLang="en-US" sz="2800" b="1" dirty="0"/>
              <a:t>及估計各類別的機率</a:t>
            </a:r>
            <a:r>
              <a:rPr lang="en-US" altLang="zh-TW" sz="2800" b="1" dirty="0"/>
              <a:t>(</a:t>
            </a:r>
            <a:r>
              <a:rPr lang="en-US" altLang="zh-TW" sz="2800" b="1" dirty="0" err="1"/>
              <a:t>yprob</a:t>
            </a:r>
            <a:r>
              <a:rPr lang="en-US" altLang="zh-TW" sz="2800" b="1" dirty="0"/>
              <a:t>)</a:t>
            </a:r>
            <a:r>
              <a:rPr lang="zh-TW" altLang="en-US" sz="2800" b="1" dirty="0" smtClean="0"/>
              <a:t>。</a:t>
            </a:r>
            <a:endParaRPr lang="zh-TW" altLang="en-US" sz="2800" b="1" dirty="0"/>
          </a:p>
        </p:txBody>
      </p:sp>
    </p:spTree>
    <p:extLst>
      <p:ext uri="{BB962C8B-B14F-4D97-AF65-F5344CB8AC3E}">
        <p14:creationId xmlns:p14="http://schemas.microsoft.com/office/powerpoint/2010/main" val="3743851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en-US" sz="2800" b="1" dirty="0" smtClean="0"/>
              <a:t>在</a:t>
            </a:r>
            <a:r>
              <a:rPr lang="zh-TW" altLang="en-US" sz="2800" b="1" dirty="0"/>
              <a:t>割草機例子中</a:t>
            </a:r>
            <a:r>
              <a:rPr lang="en-US" altLang="zh-TW" sz="2800" b="1" dirty="0" err="1"/>
              <a:t>yprob</a:t>
            </a:r>
            <a:r>
              <a:rPr lang="zh-TW" altLang="en-US" sz="2800" b="1" dirty="0"/>
              <a:t>會列出</a:t>
            </a:r>
            <a:r>
              <a:rPr lang="en-US" altLang="zh-TW" sz="2800" b="1" dirty="0"/>
              <a:t>(</a:t>
            </a:r>
            <a:r>
              <a:rPr lang="zh-TW" altLang="en-US" sz="2800" b="1" dirty="0"/>
              <a:t>估計有割草機機率 估計沒有割草機機率</a:t>
            </a:r>
            <a:r>
              <a:rPr lang="en-US" altLang="zh-TW" sz="2800" b="1" dirty="0"/>
              <a:t>)</a:t>
            </a:r>
            <a:r>
              <a:rPr lang="zh-TW" altLang="en-US" sz="2800" b="1" dirty="0"/>
              <a:t>，例如在葉節點</a:t>
            </a:r>
            <a:r>
              <a:rPr lang="en-US" altLang="zh-TW" sz="2800" b="1" dirty="0"/>
              <a:t>5</a:t>
            </a:r>
            <a:r>
              <a:rPr lang="zh-TW" altLang="en-US" sz="2800" b="1" dirty="0"/>
              <a:t>時，</a:t>
            </a:r>
            <a:r>
              <a:rPr lang="en-US" altLang="zh-TW" sz="2800" b="1" dirty="0" err="1"/>
              <a:t>yprob</a:t>
            </a:r>
            <a:r>
              <a:rPr lang="en-US" altLang="zh-TW" sz="2800" b="1" dirty="0"/>
              <a:t> </a:t>
            </a:r>
            <a:r>
              <a:rPr lang="zh-TW" altLang="en-US" sz="2800" b="1" dirty="0"/>
              <a:t>，表示當</a:t>
            </a:r>
            <a:r>
              <a:rPr lang="zh-TW" altLang="en-US" sz="2800" b="1" dirty="0">
                <a:solidFill>
                  <a:srgbClr val="C00000"/>
                </a:solidFill>
              </a:rPr>
              <a:t>家庭</a:t>
            </a:r>
            <a:r>
              <a:rPr lang="zh-TW" altLang="en-US" sz="2800" b="1" dirty="0" smtClean="0">
                <a:solidFill>
                  <a:srgbClr val="C00000"/>
                </a:solidFill>
              </a:rPr>
              <a:t>收入</a:t>
            </a:r>
            <a:r>
              <a:rPr lang="en-US" altLang="zh-TW" sz="2800" b="1" dirty="0" smtClean="0">
                <a:solidFill>
                  <a:srgbClr val="C00000"/>
                </a:solidFill>
              </a:rPr>
              <a:t>&lt;84.75</a:t>
            </a:r>
            <a:r>
              <a:rPr lang="zh-TW" altLang="en-US" sz="2800" b="1" dirty="0" smtClean="0"/>
              <a:t>且</a:t>
            </a:r>
            <a:r>
              <a:rPr lang="zh-TW" altLang="en-US" sz="2800" b="1" dirty="0">
                <a:solidFill>
                  <a:srgbClr val="C00000"/>
                </a:solidFill>
              </a:rPr>
              <a:t>草地</a:t>
            </a:r>
            <a:r>
              <a:rPr lang="zh-TW" altLang="en-US" sz="2800" b="1" dirty="0" smtClean="0">
                <a:solidFill>
                  <a:srgbClr val="C00000"/>
                </a:solidFill>
              </a:rPr>
              <a:t>大小</a:t>
            </a:r>
            <a:r>
              <a:rPr lang="en-US" altLang="zh-TW" sz="2800" b="1" dirty="0" smtClean="0">
                <a:solidFill>
                  <a:srgbClr val="C00000"/>
                </a:solidFill>
              </a:rPr>
              <a:t>&gt;19.8</a:t>
            </a:r>
            <a:r>
              <a:rPr lang="zh-TW" altLang="en-US" sz="2800" b="1" dirty="0" smtClean="0"/>
              <a:t>時</a:t>
            </a:r>
            <a:r>
              <a:rPr lang="zh-TW" altLang="en-US" sz="2800" b="1" dirty="0"/>
              <a:t>，估計</a:t>
            </a:r>
            <a:r>
              <a:rPr lang="zh-TW" altLang="en-US" sz="2800" b="1" dirty="0">
                <a:solidFill>
                  <a:srgbClr val="C00000"/>
                </a:solidFill>
              </a:rPr>
              <a:t>有</a:t>
            </a:r>
            <a:r>
              <a:rPr lang="zh-TW" altLang="en-US" sz="2800" b="1" dirty="0"/>
              <a:t>割草機的機率為</a:t>
            </a:r>
            <a:r>
              <a:rPr lang="en-US" altLang="zh-TW" sz="2800" b="1" dirty="0">
                <a:solidFill>
                  <a:srgbClr val="C00000"/>
                </a:solidFill>
              </a:rPr>
              <a:t>0.75</a:t>
            </a:r>
            <a:r>
              <a:rPr lang="zh-TW" altLang="en-US" sz="2800" b="1" dirty="0"/>
              <a:t>，</a:t>
            </a:r>
            <a:r>
              <a:rPr lang="zh-TW" altLang="en-US" sz="2800" b="1" dirty="0">
                <a:solidFill>
                  <a:srgbClr val="C00000"/>
                </a:solidFill>
              </a:rPr>
              <a:t>沒有</a:t>
            </a:r>
            <a:r>
              <a:rPr lang="zh-TW" altLang="en-US" sz="2800" b="1" dirty="0"/>
              <a:t>割草機的機率為</a:t>
            </a:r>
            <a:r>
              <a:rPr lang="en-US" altLang="zh-TW" sz="2800" b="1" dirty="0">
                <a:solidFill>
                  <a:srgbClr val="C00000"/>
                </a:solidFill>
              </a:rPr>
              <a:t>0.25</a:t>
            </a:r>
            <a:r>
              <a:rPr lang="zh-TW" altLang="en-US" sz="2800" b="1" dirty="0"/>
              <a:t>，因為有割草機的機率大於沒有割草機的機率，所以我們預測此家庭是有割草機的。</a:t>
            </a:r>
          </a:p>
        </p:txBody>
      </p:sp>
    </p:spTree>
    <p:extLst>
      <p:ext uri="{BB962C8B-B14F-4D97-AF65-F5344CB8AC3E}">
        <p14:creationId xmlns:p14="http://schemas.microsoft.com/office/powerpoint/2010/main" val="29334096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C00000"/>
                </a:solidFill>
              </a:rPr>
              <a:t>決策樹的修剪</a:t>
            </a:r>
            <a:r>
              <a:rPr lang="en-US" altLang="zh-TW" b="1" dirty="0">
                <a:solidFill>
                  <a:srgbClr val="C00000"/>
                </a:solidFill>
              </a:rPr>
              <a:t>(Pruning)</a:t>
            </a:r>
            <a:endParaRPr lang="zh-TW" altLang="en-US" b="1" dirty="0">
              <a:solidFill>
                <a:srgbClr val="C00000"/>
              </a:solidFill>
            </a:endParaRPr>
          </a:p>
        </p:txBody>
      </p:sp>
      <p:sp>
        <p:nvSpPr>
          <p:cNvPr id="3" name="內容版面配置區 2"/>
          <p:cNvSpPr>
            <a:spLocks noGrp="1"/>
          </p:cNvSpPr>
          <p:nvPr>
            <p:ph idx="1"/>
          </p:nvPr>
        </p:nvSpPr>
        <p:spPr/>
        <p:txBody>
          <a:bodyPr>
            <a:normAutofit/>
          </a:bodyPr>
          <a:lstStyle/>
          <a:p>
            <a:r>
              <a:rPr lang="zh-TW" altLang="en-US" sz="2800" b="1" dirty="0"/>
              <a:t>由於在決策樹的生長過程中，並沒有限制樹的大小，因此一棵決策樹可能比描述資料所需的樹要更複雜，決策樹</a:t>
            </a:r>
            <a:r>
              <a:rPr lang="zh-TW" altLang="en-US" sz="2800" b="1" dirty="0">
                <a:solidFill>
                  <a:srgbClr val="C00000"/>
                </a:solidFill>
              </a:rPr>
              <a:t>過於複雜</a:t>
            </a:r>
            <a:r>
              <a:rPr lang="zh-TW" altLang="en-US" sz="2800" b="1" dirty="0"/>
              <a:t>會使得決策樹的</a:t>
            </a:r>
            <a:r>
              <a:rPr lang="zh-TW" altLang="en-US" sz="2800" b="1" dirty="0">
                <a:solidFill>
                  <a:srgbClr val="C00000"/>
                </a:solidFill>
              </a:rPr>
              <a:t>解釋更加困難</a:t>
            </a:r>
            <a:r>
              <a:rPr lang="zh-TW" altLang="en-US" sz="2800" b="1" dirty="0"/>
              <a:t>，所以有必要使用</a:t>
            </a:r>
            <a:r>
              <a:rPr lang="zh-TW" altLang="en-US" sz="2800" b="1" dirty="0">
                <a:solidFill>
                  <a:srgbClr val="C00000"/>
                </a:solidFill>
              </a:rPr>
              <a:t>修剪樹的功能</a:t>
            </a:r>
            <a:r>
              <a:rPr lang="zh-TW" altLang="en-US" sz="2800" b="1" dirty="0"/>
              <a:t>以減少樹狀圖中的</a:t>
            </a:r>
            <a:r>
              <a:rPr lang="zh-TW" altLang="en-US" sz="2800" b="1" dirty="0">
                <a:solidFill>
                  <a:srgbClr val="C00000"/>
                </a:solidFill>
              </a:rPr>
              <a:t>節點</a:t>
            </a:r>
            <a:r>
              <a:rPr lang="zh-TW" altLang="en-US" sz="2800" b="1" dirty="0"/>
              <a:t>，也就是將最</a:t>
            </a:r>
            <a:r>
              <a:rPr lang="zh-TW" altLang="en-US" sz="2800" b="1" dirty="0">
                <a:solidFill>
                  <a:srgbClr val="C00000"/>
                </a:solidFill>
              </a:rPr>
              <a:t>不重要的分枝剪掉</a:t>
            </a:r>
            <a:r>
              <a:rPr lang="zh-TW" altLang="en-US" sz="2800" b="1" dirty="0" smtClean="0"/>
              <a:t>。</a:t>
            </a:r>
            <a:endParaRPr lang="zh-TW" altLang="en-US" sz="2800" b="1" dirty="0"/>
          </a:p>
        </p:txBody>
      </p:sp>
    </p:spTree>
    <p:extLst>
      <p:ext uri="{BB962C8B-B14F-4D97-AF65-F5344CB8AC3E}">
        <p14:creationId xmlns:p14="http://schemas.microsoft.com/office/powerpoint/2010/main" val="1995929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rPr>
              <a:t>區別分析與決策樹</a:t>
            </a:r>
            <a:endParaRPr lang="zh-TW" altLang="en-US" b="1" dirty="0">
              <a:solidFill>
                <a:srgbClr val="C00000"/>
              </a:solidFill>
            </a:endParaRPr>
          </a:p>
        </p:txBody>
      </p:sp>
      <p:pic>
        <p:nvPicPr>
          <p:cNvPr id="4" name="圖片 3"/>
          <p:cNvPicPr>
            <a:picLocks noChangeAspect="1"/>
          </p:cNvPicPr>
          <p:nvPr/>
        </p:nvPicPr>
        <p:blipFill>
          <a:blip r:embed="rId2"/>
          <a:stretch>
            <a:fillRect/>
          </a:stretch>
        </p:blipFill>
        <p:spPr>
          <a:xfrm>
            <a:off x="1343140" y="1556792"/>
            <a:ext cx="3384377" cy="3026414"/>
          </a:xfrm>
          <a:prstGeom prst="rect">
            <a:avLst/>
          </a:prstGeom>
        </p:spPr>
      </p:pic>
      <p:pic>
        <p:nvPicPr>
          <p:cNvPr id="6" name="圖片 5"/>
          <p:cNvPicPr>
            <a:picLocks noChangeAspect="1"/>
          </p:cNvPicPr>
          <p:nvPr/>
        </p:nvPicPr>
        <p:blipFill>
          <a:blip r:embed="rId3"/>
          <a:stretch>
            <a:fillRect/>
          </a:stretch>
        </p:blipFill>
        <p:spPr>
          <a:xfrm>
            <a:off x="4716016" y="1556792"/>
            <a:ext cx="3600450" cy="3133725"/>
          </a:xfrm>
          <a:prstGeom prst="rect">
            <a:avLst/>
          </a:prstGeom>
        </p:spPr>
      </p:pic>
      <p:cxnSp>
        <p:nvCxnSpPr>
          <p:cNvPr id="8" name="直線接點 7"/>
          <p:cNvCxnSpPr/>
          <p:nvPr/>
        </p:nvCxnSpPr>
        <p:spPr>
          <a:xfrm>
            <a:off x="5580112" y="1710730"/>
            <a:ext cx="2160240" cy="216024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5" name="圖片 4"/>
          <p:cNvPicPr>
            <a:picLocks noChangeAspect="1"/>
          </p:cNvPicPr>
          <p:nvPr/>
        </p:nvPicPr>
        <p:blipFill>
          <a:blip r:embed="rId4"/>
          <a:stretch>
            <a:fillRect/>
          </a:stretch>
        </p:blipFill>
        <p:spPr>
          <a:xfrm>
            <a:off x="457200" y="3870970"/>
            <a:ext cx="2155711" cy="2620888"/>
          </a:xfrm>
          <a:prstGeom prst="rect">
            <a:avLst/>
          </a:prstGeom>
        </p:spPr>
      </p:pic>
    </p:spTree>
    <p:extLst>
      <p:ext uri="{BB962C8B-B14F-4D97-AF65-F5344CB8AC3E}">
        <p14:creationId xmlns:p14="http://schemas.microsoft.com/office/powerpoint/2010/main" val="785831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C00000"/>
                </a:solidFill>
              </a:rPr>
              <a:t>決策樹的修剪</a:t>
            </a:r>
            <a:r>
              <a:rPr lang="en-US" altLang="zh-TW" b="1" dirty="0">
                <a:solidFill>
                  <a:srgbClr val="C00000"/>
                </a:solidFill>
              </a:rPr>
              <a:t>(Pruning)</a:t>
            </a:r>
            <a:endParaRPr lang="zh-TW" altLang="en-US" b="1" dirty="0">
              <a:solidFill>
                <a:srgbClr val="C00000"/>
              </a:solidFill>
            </a:endParaRPr>
          </a:p>
        </p:txBody>
      </p:sp>
      <p:sp>
        <p:nvSpPr>
          <p:cNvPr id="3" name="內容版面配置區 2"/>
          <p:cNvSpPr>
            <a:spLocks noGrp="1"/>
          </p:cNvSpPr>
          <p:nvPr>
            <p:ph idx="1"/>
          </p:nvPr>
        </p:nvSpPr>
        <p:spPr/>
        <p:txBody>
          <a:bodyPr>
            <a:normAutofit/>
          </a:bodyPr>
          <a:lstStyle/>
          <a:p>
            <a:r>
              <a:rPr lang="zh-TW" altLang="en-US" sz="2800" b="1" dirty="0"/>
              <a:t>接下來的問題是如何測量</a:t>
            </a:r>
            <a:r>
              <a:rPr lang="zh-TW" altLang="en-US" sz="2800" b="1" dirty="0">
                <a:solidFill>
                  <a:srgbClr val="C00000"/>
                </a:solidFill>
              </a:rPr>
              <a:t>分枝樹</a:t>
            </a:r>
            <a:r>
              <a:rPr lang="en-US" altLang="zh-TW" sz="2800" b="1" dirty="0">
                <a:solidFill>
                  <a:srgbClr val="C00000"/>
                </a:solidFill>
              </a:rPr>
              <a:t>(subtree)</a:t>
            </a:r>
            <a:r>
              <a:rPr lang="zh-TW" altLang="en-US" sz="2800" b="1" dirty="0">
                <a:solidFill>
                  <a:srgbClr val="C00000"/>
                </a:solidFill>
              </a:rPr>
              <a:t>的重要性</a:t>
            </a:r>
            <a:r>
              <a:rPr lang="zh-TW" altLang="en-US" sz="2800" b="1" dirty="0"/>
              <a:t>，下面我們定義一個</a:t>
            </a:r>
            <a:r>
              <a:rPr lang="zh-TW" altLang="en-US" sz="2800" b="1" dirty="0">
                <a:solidFill>
                  <a:srgbClr val="C00000"/>
                </a:solidFill>
              </a:rPr>
              <a:t>成本複雜性量數</a:t>
            </a:r>
            <a:r>
              <a:rPr lang="en-US" altLang="zh-TW" sz="2800" b="1" dirty="0"/>
              <a:t>(cost-complexity measure)</a:t>
            </a:r>
            <a:r>
              <a:rPr lang="zh-TW" altLang="en-US" sz="2800" b="1" dirty="0"/>
              <a:t>：</a:t>
            </a:r>
          </a:p>
        </p:txBody>
      </p:sp>
      <p:pic>
        <p:nvPicPr>
          <p:cNvPr id="4" name="圖片 3"/>
          <p:cNvPicPr>
            <a:picLocks noChangeAspect="1"/>
          </p:cNvPicPr>
          <p:nvPr/>
        </p:nvPicPr>
        <p:blipFill>
          <a:blip r:embed="rId2"/>
          <a:stretch>
            <a:fillRect/>
          </a:stretch>
        </p:blipFill>
        <p:spPr>
          <a:xfrm>
            <a:off x="971600" y="3068960"/>
            <a:ext cx="6624736" cy="3638009"/>
          </a:xfrm>
          <a:prstGeom prst="rect">
            <a:avLst/>
          </a:prstGeom>
        </p:spPr>
      </p:pic>
    </p:spTree>
    <p:extLst>
      <p:ext uri="{BB962C8B-B14F-4D97-AF65-F5344CB8AC3E}">
        <p14:creationId xmlns:p14="http://schemas.microsoft.com/office/powerpoint/2010/main" val="4258417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C00000"/>
                </a:solidFill>
              </a:rPr>
              <a:t>決策樹的修剪</a:t>
            </a:r>
            <a:r>
              <a:rPr lang="en-US" altLang="zh-TW" b="1" dirty="0">
                <a:solidFill>
                  <a:srgbClr val="C00000"/>
                </a:solidFill>
              </a:rPr>
              <a:t>(Pruning)</a:t>
            </a:r>
            <a:endParaRPr lang="zh-TW" altLang="en-US" dirty="0"/>
          </a:p>
        </p:txBody>
      </p:sp>
      <p:pic>
        <p:nvPicPr>
          <p:cNvPr id="4" name="圖片 3"/>
          <p:cNvPicPr>
            <a:picLocks noChangeAspect="1"/>
          </p:cNvPicPr>
          <p:nvPr/>
        </p:nvPicPr>
        <p:blipFill>
          <a:blip r:embed="rId2"/>
          <a:stretch>
            <a:fillRect/>
          </a:stretch>
        </p:blipFill>
        <p:spPr>
          <a:xfrm>
            <a:off x="486636" y="1628800"/>
            <a:ext cx="8200164" cy="2603500"/>
          </a:xfrm>
          <a:prstGeom prst="rect">
            <a:avLst/>
          </a:prstGeom>
        </p:spPr>
      </p:pic>
    </p:spTree>
    <p:extLst>
      <p:ext uri="{BB962C8B-B14F-4D97-AF65-F5344CB8AC3E}">
        <p14:creationId xmlns:p14="http://schemas.microsoft.com/office/powerpoint/2010/main" val="616852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C00000"/>
                </a:solidFill>
              </a:rPr>
              <a:t>建構</a:t>
            </a:r>
            <a:r>
              <a:rPr lang="en-US" altLang="zh-TW" b="1" dirty="0">
                <a:solidFill>
                  <a:srgbClr val="C00000"/>
                </a:solidFill>
              </a:rPr>
              <a:t>CART</a:t>
            </a:r>
            <a:r>
              <a:rPr lang="zh-TW" altLang="en-US" b="1" dirty="0">
                <a:solidFill>
                  <a:srgbClr val="C00000"/>
                </a:solidFill>
              </a:rPr>
              <a:t>決策樹</a:t>
            </a:r>
          </a:p>
        </p:txBody>
      </p:sp>
      <p:sp>
        <p:nvSpPr>
          <p:cNvPr id="3" name="內容版面配置區 2"/>
          <p:cNvSpPr>
            <a:spLocks noGrp="1"/>
          </p:cNvSpPr>
          <p:nvPr>
            <p:ph idx="1"/>
          </p:nvPr>
        </p:nvSpPr>
        <p:spPr/>
        <p:txBody>
          <a:bodyPr>
            <a:normAutofit/>
          </a:bodyPr>
          <a:lstStyle/>
          <a:p>
            <a:r>
              <a:rPr lang="en-US" altLang="zh-TW" sz="2800" b="1" dirty="0"/>
              <a:t>R</a:t>
            </a:r>
            <a:r>
              <a:rPr lang="zh-TW" altLang="en-US" sz="2800" b="1" dirty="0"/>
              <a:t>提供</a:t>
            </a:r>
            <a:r>
              <a:rPr lang="en-US" altLang="zh-TW" sz="2800" b="1" dirty="0"/>
              <a:t>tree</a:t>
            </a:r>
            <a:r>
              <a:rPr lang="zh-TW" altLang="en-US" sz="2800" b="1" dirty="0"/>
              <a:t>和</a:t>
            </a:r>
            <a:r>
              <a:rPr lang="en-US" altLang="zh-TW" sz="2800" b="1" dirty="0" err="1"/>
              <a:t>rpart</a:t>
            </a:r>
            <a:r>
              <a:rPr lang="zh-TW" altLang="en-US" sz="2800" b="1" dirty="0"/>
              <a:t>建構</a:t>
            </a:r>
            <a:r>
              <a:rPr lang="en-US" altLang="zh-TW" sz="2800" b="1" dirty="0"/>
              <a:t>CART</a:t>
            </a:r>
            <a:r>
              <a:rPr lang="zh-TW" altLang="en-US" sz="2800" b="1" dirty="0"/>
              <a:t>決策樹</a:t>
            </a:r>
          </a:p>
          <a:p>
            <a:r>
              <a:rPr lang="en-US" altLang="zh-TW" sz="2800" b="1" dirty="0"/>
              <a:t>tree(Y ~ X1+X2+X3+…+</a:t>
            </a:r>
            <a:r>
              <a:rPr lang="en-US" altLang="zh-TW" sz="2800" b="1" dirty="0" err="1"/>
              <a:t>Xk,data</a:t>
            </a:r>
            <a:r>
              <a:rPr lang="en-US" altLang="zh-TW" sz="2800" b="1" dirty="0"/>
              <a:t>=…)</a:t>
            </a:r>
          </a:p>
          <a:p>
            <a:r>
              <a:rPr lang="en-US" altLang="zh-TW" sz="2800" b="1" dirty="0" err="1"/>
              <a:t>rpart</a:t>
            </a:r>
            <a:r>
              <a:rPr lang="en-US" altLang="zh-TW" sz="2800" b="1" dirty="0"/>
              <a:t>(Y ~X1+X2+X3+…+</a:t>
            </a:r>
            <a:r>
              <a:rPr lang="en-US" altLang="zh-TW" sz="2800" b="1" dirty="0" err="1"/>
              <a:t>Xk,data</a:t>
            </a:r>
            <a:r>
              <a:rPr lang="en-US" altLang="zh-TW" sz="2800" b="1" dirty="0"/>
              <a:t>=…)</a:t>
            </a:r>
          </a:p>
          <a:p>
            <a:endParaRPr lang="zh-TW" altLang="en-US" sz="2800" b="1" dirty="0"/>
          </a:p>
        </p:txBody>
      </p:sp>
    </p:spTree>
    <p:extLst>
      <p:ext uri="{BB962C8B-B14F-4D97-AF65-F5344CB8AC3E}">
        <p14:creationId xmlns:p14="http://schemas.microsoft.com/office/powerpoint/2010/main" val="7355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C00000"/>
                </a:solidFill>
              </a:rPr>
              <a:t>CART Modeling via </a:t>
            </a:r>
            <a:r>
              <a:rPr lang="en-US" altLang="zh-TW" b="1" dirty="0" err="1">
                <a:solidFill>
                  <a:srgbClr val="C00000"/>
                </a:solidFill>
              </a:rPr>
              <a:t>rpart</a:t>
            </a:r>
            <a:endParaRPr lang="zh-TW" altLang="en-US" b="1" dirty="0">
              <a:solidFill>
                <a:srgbClr val="C00000"/>
              </a:solidFill>
            </a:endParaRPr>
          </a:p>
        </p:txBody>
      </p:sp>
      <p:sp>
        <p:nvSpPr>
          <p:cNvPr id="3" name="內容版面配置區 2"/>
          <p:cNvSpPr>
            <a:spLocks noGrp="1"/>
          </p:cNvSpPr>
          <p:nvPr>
            <p:ph idx="1"/>
          </p:nvPr>
        </p:nvSpPr>
        <p:spPr/>
        <p:txBody>
          <a:bodyPr>
            <a:normAutofit/>
          </a:bodyPr>
          <a:lstStyle/>
          <a:p>
            <a:pPr marL="514350" indent="-514350">
              <a:buFont typeface="+mj-lt"/>
              <a:buAutoNum type="arabicPeriod"/>
            </a:pPr>
            <a:r>
              <a:rPr lang="en-US" altLang="zh-TW" sz="2800" b="1" dirty="0" smtClean="0">
                <a:solidFill>
                  <a:srgbClr val="C00000"/>
                </a:solidFill>
              </a:rPr>
              <a:t>Grow </a:t>
            </a:r>
            <a:r>
              <a:rPr lang="en-US" altLang="zh-TW" sz="2800" b="1" dirty="0">
                <a:solidFill>
                  <a:srgbClr val="C00000"/>
                </a:solidFill>
              </a:rPr>
              <a:t>the </a:t>
            </a:r>
            <a:r>
              <a:rPr lang="en-US" altLang="zh-TW" sz="2800" b="1" dirty="0" smtClean="0">
                <a:solidFill>
                  <a:srgbClr val="C00000"/>
                </a:solidFill>
              </a:rPr>
              <a:t>Tree</a:t>
            </a:r>
          </a:p>
          <a:p>
            <a:r>
              <a:rPr lang="en-US" altLang="zh-TW" sz="2800" b="1" dirty="0" err="1"/>
              <a:t>rpart</a:t>
            </a:r>
            <a:r>
              <a:rPr lang="en-US" altLang="zh-TW" sz="2800" b="1" dirty="0"/>
              <a:t>(formula, data=, method=,control=) </a:t>
            </a:r>
            <a:endParaRPr lang="zh-TW" altLang="en-US" sz="2800" b="1" dirty="0"/>
          </a:p>
        </p:txBody>
      </p:sp>
      <p:graphicFrame>
        <p:nvGraphicFramePr>
          <p:cNvPr id="6" name="物件 5"/>
          <p:cNvGraphicFramePr>
            <a:graphicFrameLocks noChangeAspect="1"/>
          </p:cNvGraphicFramePr>
          <p:nvPr>
            <p:extLst>
              <p:ext uri="{D42A27DB-BD31-4B8C-83A1-F6EECF244321}">
                <p14:modId xmlns:p14="http://schemas.microsoft.com/office/powerpoint/2010/main" val="2431192266"/>
              </p:ext>
            </p:extLst>
          </p:nvPr>
        </p:nvGraphicFramePr>
        <p:xfrm>
          <a:off x="382941" y="2780928"/>
          <a:ext cx="7491437" cy="4176464"/>
        </p:xfrm>
        <a:graphic>
          <a:graphicData uri="http://schemas.openxmlformats.org/presentationml/2006/ole">
            <mc:AlternateContent xmlns:mc="http://schemas.openxmlformats.org/markup-compatibility/2006">
              <mc:Choice xmlns:v="urn:schemas-microsoft-com:vml" Requires="v">
                <p:oleObj spid="_x0000_s6196" name="文件" r:id="rId3" imgW="5356287" imgH="2986599" progId="Word.Document.12">
                  <p:embed/>
                </p:oleObj>
              </mc:Choice>
              <mc:Fallback>
                <p:oleObj name="文件" r:id="rId3" imgW="5356287" imgH="2986599" progId="Word.Document.12">
                  <p:embed/>
                  <p:pic>
                    <p:nvPicPr>
                      <p:cNvPr id="0" name=""/>
                      <p:cNvPicPr/>
                      <p:nvPr/>
                    </p:nvPicPr>
                    <p:blipFill>
                      <a:blip r:embed="rId4"/>
                      <a:stretch>
                        <a:fillRect/>
                      </a:stretch>
                    </p:blipFill>
                    <p:spPr>
                      <a:xfrm>
                        <a:off x="382941" y="2780928"/>
                        <a:ext cx="7491437" cy="4176464"/>
                      </a:xfrm>
                      <a:prstGeom prst="rect">
                        <a:avLst/>
                      </a:prstGeom>
                    </p:spPr>
                  </p:pic>
                </p:oleObj>
              </mc:Fallback>
            </mc:AlternateContent>
          </a:graphicData>
        </a:graphic>
      </p:graphicFrame>
    </p:spTree>
    <p:extLst>
      <p:ext uri="{BB962C8B-B14F-4D97-AF65-F5344CB8AC3E}">
        <p14:creationId xmlns:p14="http://schemas.microsoft.com/office/powerpoint/2010/main" val="2058889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C00000"/>
                </a:solidFill>
              </a:rPr>
              <a:t>CART Modeling via </a:t>
            </a:r>
            <a:r>
              <a:rPr lang="en-US" altLang="zh-TW" b="1" dirty="0" err="1">
                <a:solidFill>
                  <a:srgbClr val="C00000"/>
                </a:solidFill>
              </a:rPr>
              <a:t>rpart</a:t>
            </a:r>
            <a:endParaRPr lang="zh-TW" altLang="en-US" b="1" dirty="0">
              <a:solidFill>
                <a:srgbClr val="C00000"/>
              </a:solidFill>
            </a:endParaRPr>
          </a:p>
        </p:txBody>
      </p:sp>
      <p:sp>
        <p:nvSpPr>
          <p:cNvPr id="3" name="內容版面配置區 2"/>
          <p:cNvSpPr>
            <a:spLocks noGrp="1"/>
          </p:cNvSpPr>
          <p:nvPr>
            <p:ph idx="1"/>
          </p:nvPr>
        </p:nvSpPr>
        <p:spPr/>
        <p:txBody>
          <a:bodyPr>
            <a:normAutofit/>
          </a:bodyPr>
          <a:lstStyle/>
          <a:p>
            <a:pPr marL="514350" indent="-514350">
              <a:buFont typeface="+mj-lt"/>
              <a:buAutoNum type="arabicPeriod" startAt="2"/>
            </a:pPr>
            <a:r>
              <a:rPr lang="en-US" altLang="zh-TW" sz="2800" b="1" dirty="0" smtClean="0">
                <a:solidFill>
                  <a:srgbClr val="C00000"/>
                </a:solidFill>
              </a:rPr>
              <a:t>Examine </a:t>
            </a:r>
            <a:r>
              <a:rPr lang="en-US" altLang="zh-TW" sz="2800" b="1" dirty="0">
                <a:solidFill>
                  <a:srgbClr val="C00000"/>
                </a:solidFill>
              </a:rPr>
              <a:t>the </a:t>
            </a:r>
            <a:r>
              <a:rPr lang="en-US" altLang="zh-TW" sz="2800" b="1" dirty="0" smtClean="0">
                <a:solidFill>
                  <a:srgbClr val="C00000"/>
                </a:solidFill>
              </a:rPr>
              <a:t>results</a:t>
            </a:r>
          </a:p>
        </p:txBody>
      </p:sp>
      <p:graphicFrame>
        <p:nvGraphicFramePr>
          <p:cNvPr id="4" name="物件 3"/>
          <p:cNvGraphicFramePr>
            <a:graphicFrameLocks noChangeAspect="1"/>
          </p:cNvGraphicFramePr>
          <p:nvPr>
            <p:extLst>
              <p:ext uri="{D42A27DB-BD31-4B8C-83A1-F6EECF244321}">
                <p14:modId xmlns:p14="http://schemas.microsoft.com/office/powerpoint/2010/main" val="4094600595"/>
              </p:ext>
            </p:extLst>
          </p:nvPr>
        </p:nvGraphicFramePr>
        <p:xfrm>
          <a:off x="314944" y="2184565"/>
          <a:ext cx="8346456" cy="4653136"/>
        </p:xfrm>
        <a:graphic>
          <a:graphicData uri="http://schemas.openxmlformats.org/presentationml/2006/ole">
            <mc:AlternateContent xmlns:mc="http://schemas.openxmlformats.org/markup-compatibility/2006">
              <mc:Choice xmlns:v="urn:schemas-microsoft-com:vml" Requires="v">
                <p:oleObj spid="_x0000_s7219" name="文件" r:id="rId3" imgW="5356287" imgH="2986599" progId="Word.Document.12">
                  <p:embed/>
                </p:oleObj>
              </mc:Choice>
              <mc:Fallback>
                <p:oleObj name="文件" r:id="rId3" imgW="5356287" imgH="2986599" progId="Word.Document.12">
                  <p:embed/>
                  <p:pic>
                    <p:nvPicPr>
                      <p:cNvPr id="0" name=""/>
                      <p:cNvPicPr/>
                      <p:nvPr/>
                    </p:nvPicPr>
                    <p:blipFill>
                      <a:blip r:embed="rId4"/>
                      <a:stretch>
                        <a:fillRect/>
                      </a:stretch>
                    </p:blipFill>
                    <p:spPr>
                      <a:xfrm>
                        <a:off x="314944" y="2184565"/>
                        <a:ext cx="8346456" cy="4653136"/>
                      </a:xfrm>
                      <a:prstGeom prst="rect">
                        <a:avLst/>
                      </a:prstGeom>
                    </p:spPr>
                  </p:pic>
                </p:oleObj>
              </mc:Fallback>
            </mc:AlternateContent>
          </a:graphicData>
        </a:graphic>
      </p:graphicFrame>
    </p:spTree>
    <p:extLst>
      <p:ext uri="{BB962C8B-B14F-4D97-AF65-F5344CB8AC3E}">
        <p14:creationId xmlns:p14="http://schemas.microsoft.com/office/powerpoint/2010/main" val="2550321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C00000"/>
                </a:solidFill>
              </a:rPr>
              <a:t>CART Modeling via </a:t>
            </a:r>
            <a:r>
              <a:rPr lang="en-US" altLang="zh-TW" b="1" dirty="0" err="1">
                <a:solidFill>
                  <a:srgbClr val="C00000"/>
                </a:solidFill>
              </a:rPr>
              <a:t>rpart</a:t>
            </a:r>
            <a:endParaRPr lang="zh-TW" altLang="en-US" b="1" dirty="0">
              <a:solidFill>
                <a:srgbClr val="C00000"/>
              </a:solidFill>
            </a:endParaRPr>
          </a:p>
        </p:txBody>
      </p:sp>
      <p:sp>
        <p:nvSpPr>
          <p:cNvPr id="3" name="內容版面配置區 2"/>
          <p:cNvSpPr>
            <a:spLocks noGrp="1"/>
          </p:cNvSpPr>
          <p:nvPr>
            <p:ph idx="1"/>
          </p:nvPr>
        </p:nvSpPr>
        <p:spPr/>
        <p:txBody>
          <a:bodyPr>
            <a:normAutofit lnSpcReduction="10000"/>
          </a:bodyPr>
          <a:lstStyle/>
          <a:p>
            <a:pPr marL="514350" indent="-514350">
              <a:buFont typeface="+mj-lt"/>
              <a:buAutoNum type="arabicPeriod" startAt="3"/>
            </a:pPr>
            <a:r>
              <a:rPr lang="en-US" altLang="zh-TW" sz="2800" b="1" dirty="0" smtClean="0">
                <a:solidFill>
                  <a:srgbClr val="C00000"/>
                </a:solidFill>
              </a:rPr>
              <a:t>prune tree-</a:t>
            </a:r>
            <a:r>
              <a:rPr lang="en-US" altLang="zh-TW" sz="2800" b="1" dirty="0" smtClean="0"/>
              <a:t>to </a:t>
            </a:r>
            <a:r>
              <a:rPr lang="en-US" altLang="zh-TW" sz="2800" b="1" dirty="0"/>
              <a:t>avoid overfitting the data. </a:t>
            </a:r>
            <a:endParaRPr lang="en-US" altLang="zh-TW" sz="2800" b="1" dirty="0" smtClean="0"/>
          </a:p>
          <a:p>
            <a:r>
              <a:rPr lang="en-US" altLang="zh-TW" sz="2800" b="1" dirty="0" smtClean="0"/>
              <a:t>Typically</a:t>
            </a:r>
            <a:r>
              <a:rPr lang="en-US" altLang="zh-TW" sz="2800" b="1" dirty="0"/>
              <a:t>, you will want to select a tree size that minimizes the cross-validated error, the </a:t>
            </a:r>
            <a:r>
              <a:rPr lang="en-US" altLang="zh-TW" sz="2800" b="1" dirty="0" err="1"/>
              <a:t>xerror</a:t>
            </a:r>
            <a:r>
              <a:rPr lang="en-US" altLang="zh-TW" sz="2800" b="1" dirty="0"/>
              <a:t> column printed by </a:t>
            </a:r>
            <a:r>
              <a:rPr lang="en-US" altLang="zh-TW" sz="2800" b="1" dirty="0" err="1">
                <a:solidFill>
                  <a:srgbClr val="FF0000"/>
                </a:solidFill>
              </a:rPr>
              <a:t>printcp</a:t>
            </a:r>
            <a:r>
              <a:rPr lang="en-US" altLang="zh-TW" sz="2800" b="1" dirty="0">
                <a:solidFill>
                  <a:srgbClr val="FF0000"/>
                </a:solidFill>
              </a:rPr>
              <a:t>( )</a:t>
            </a:r>
            <a:r>
              <a:rPr lang="en-US" altLang="zh-TW" sz="2800" b="1" dirty="0"/>
              <a:t>.</a:t>
            </a:r>
          </a:p>
          <a:p>
            <a:r>
              <a:rPr lang="en-US" altLang="zh-TW" sz="2800" b="1" dirty="0"/>
              <a:t>Prune the tree to the desired size using</a:t>
            </a:r>
          </a:p>
          <a:p>
            <a:pPr marL="0" indent="0">
              <a:buNone/>
            </a:pPr>
            <a:r>
              <a:rPr lang="en-US" altLang="zh-TW" sz="2800" b="1" dirty="0" smtClean="0"/>
              <a:t>   </a:t>
            </a:r>
            <a:r>
              <a:rPr lang="en-US" altLang="zh-TW" sz="2800" b="1" dirty="0" smtClean="0">
                <a:solidFill>
                  <a:srgbClr val="FF0000"/>
                </a:solidFill>
              </a:rPr>
              <a:t>prune(fit</a:t>
            </a:r>
            <a:r>
              <a:rPr lang="en-US" altLang="zh-TW" sz="2800" b="1" dirty="0">
                <a:solidFill>
                  <a:srgbClr val="FF0000"/>
                </a:solidFill>
              </a:rPr>
              <a:t>, </a:t>
            </a:r>
            <a:r>
              <a:rPr lang="en-US" altLang="zh-TW" sz="2800" b="1" dirty="0" err="1">
                <a:solidFill>
                  <a:srgbClr val="FF0000"/>
                </a:solidFill>
              </a:rPr>
              <a:t>cp</a:t>
            </a:r>
            <a:r>
              <a:rPr lang="en-US" altLang="zh-TW" sz="2800" b="1" dirty="0">
                <a:solidFill>
                  <a:srgbClr val="FF0000"/>
                </a:solidFill>
              </a:rPr>
              <a:t>= )</a:t>
            </a:r>
          </a:p>
          <a:p>
            <a:r>
              <a:rPr lang="en-US" altLang="zh-TW" sz="2800" b="1" dirty="0"/>
              <a:t>Specifically, use </a:t>
            </a:r>
            <a:r>
              <a:rPr lang="en-US" altLang="zh-TW" sz="2800" b="1" dirty="0" err="1"/>
              <a:t>printcp</a:t>
            </a:r>
            <a:r>
              <a:rPr lang="en-US" altLang="zh-TW" sz="2800" b="1" dirty="0"/>
              <a:t>( ) to examine the cross-validated error results, select the complexity parameter associated with </a:t>
            </a:r>
            <a:r>
              <a:rPr lang="en-US" altLang="zh-TW" sz="2800" b="1" dirty="0">
                <a:solidFill>
                  <a:srgbClr val="FF0000"/>
                </a:solidFill>
              </a:rPr>
              <a:t>minimum error</a:t>
            </a:r>
            <a:r>
              <a:rPr lang="en-US" altLang="zh-TW" sz="2800" b="1" dirty="0"/>
              <a:t>, and place it into the prune( ) function. </a:t>
            </a:r>
            <a:endParaRPr lang="en-US" altLang="zh-TW" sz="2800" b="1" dirty="0" smtClean="0">
              <a:solidFill>
                <a:srgbClr val="C00000"/>
              </a:solidFill>
            </a:endParaRPr>
          </a:p>
        </p:txBody>
      </p:sp>
    </p:spTree>
    <p:extLst>
      <p:ext uri="{BB962C8B-B14F-4D97-AF65-F5344CB8AC3E}">
        <p14:creationId xmlns:p14="http://schemas.microsoft.com/office/powerpoint/2010/main" val="849825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C00000"/>
                </a:solidFill>
              </a:rPr>
              <a:t>CART Modeling via </a:t>
            </a:r>
            <a:r>
              <a:rPr lang="en-US" altLang="zh-TW" b="1" dirty="0" err="1">
                <a:solidFill>
                  <a:srgbClr val="C00000"/>
                </a:solidFill>
              </a:rPr>
              <a:t>rpart</a:t>
            </a:r>
            <a:endParaRPr lang="zh-TW" altLang="en-US" b="1" dirty="0">
              <a:solidFill>
                <a:srgbClr val="C00000"/>
              </a:solidFill>
            </a:endParaRPr>
          </a:p>
        </p:txBody>
      </p:sp>
      <p:sp>
        <p:nvSpPr>
          <p:cNvPr id="3" name="內容版面配置區 2"/>
          <p:cNvSpPr>
            <a:spLocks noGrp="1"/>
          </p:cNvSpPr>
          <p:nvPr>
            <p:ph idx="1"/>
          </p:nvPr>
        </p:nvSpPr>
        <p:spPr/>
        <p:txBody>
          <a:bodyPr>
            <a:normAutofit/>
          </a:bodyPr>
          <a:lstStyle/>
          <a:p>
            <a:pPr marL="514350" indent="-514350">
              <a:buFont typeface="+mj-lt"/>
              <a:buAutoNum type="arabicPeriod" startAt="3"/>
            </a:pPr>
            <a:r>
              <a:rPr lang="en-US" altLang="zh-TW" sz="2800" b="1" dirty="0" smtClean="0">
                <a:solidFill>
                  <a:srgbClr val="C00000"/>
                </a:solidFill>
              </a:rPr>
              <a:t>prune tree-</a:t>
            </a:r>
            <a:r>
              <a:rPr lang="en-US" altLang="zh-TW" sz="2800" b="1" dirty="0" smtClean="0"/>
              <a:t>to </a:t>
            </a:r>
            <a:r>
              <a:rPr lang="en-US" altLang="zh-TW" sz="2800" b="1" dirty="0"/>
              <a:t>avoid overfitting the data. </a:t>
            </a:r>
            <a:endParaRPr lang="en-US" altLang="zh-TW" sz="2800" b="1" dirty="0" smtClean="0"/>
          </a:p>
          <a:p>
            <a:r>
              <a:rPr lang="en-US" altLang="zh-TW" sz="2800" b="1" dirty="0" smtClean="0"/>
              <a:t>Alternatively</a:t>
            </a:r>
            <a:r>
              <a:rPr lang="en-US" altLang="zh-TW" sz="2800" b="1" dirty="0"/>
              <a:t>, you can use the code </a:t>
            </a:r>
            <a:r>
              <a:rPr lang="en-US" altLang="zh-TW" sz="2800" b="1" dirty="0" smtClean="0"/>
              <a:t>fragment</a:t>
            </a:r>
          </a:p>
          <a:p>
            <a:pPr marL="0" indent="0" algn="ctr">
              <a:buNone/>
            </a:pPr>
            <a:r>
              <a:rPr lang="en-US" altLang="zh-TW" b="1" dirty="0" err="1" smtClean="0">
                <a:solidFill>
                  <a:srgbClr val="FF0000"/>
                </a:solidFill>
              </a:rPr>
              <a:t>fit$cptable</a:t>
            </a:r>
            <a:r>
              <a:rPr lang="en-US" altLang="zh-TW" b="1" dirty="0" smtClean="0">
                <a:solidFill>
                  <a:srgbClr val="FF0000"/>
                </a:solidFill>
              </a:rPr>
              <a:t>[</a:t>
            </a:r>
            <a:r>
              <a:rPr lang="en-US" altLang="zh-TW" b="1" dirty="0" err="1" smtClean="0">
                <a:solidFill>
                  <a:srgbClr val="FF0000"/>
                </a:solidFill>
              </a:rPr>
              <a:t>which.min</a:t>
            </a:r>
            <a:r>
              <a:rPr lang="en-US" altLang="zh-TW" b="1" dirty="0" smtClean="0">
                <a:solidFill>
                  <a:srgbClr val="FF0000"/>
                </a:solidFill>
              </a:rPr>
              <a:t>(</a:t>
            </a:r>
            <a:r>
              <a:rPr lang="en-US" altLang="zh-TW" b="1" dirty="0" err="1" smtClean="0">
                <a:solidFill>
                  <a:srgbClr val="FF0000"/>
                </a:solidFill>
              </a:rPr>
              <a:t>fit$cptable</a:t>
            </a:r>
            <a:r>
              <a:rPr lang="en-US" altLang="zh-TW" b="1" dirty="0" smtClean="0">
                <a:solidFill>
                  <a:srgbClr val="FF0000"/>
                </a:solidFill>
              </a:rPr>
              <a:t>[,"</a:t>
            </a:r>
            <a:r>
              <a:rPr lang="en-US" altLang="zh-TW" b="1" dirty="0" err="1" smtClean="0">
                <a:solidFill>
                  <a:srgbClr val="FF0000"/>
                </a:solidFill>
              </a:rPr>
              <a:t>xerror</a:t>
            </a:r>
            <a:r>
              <a:rPr lang="en-US" altLang="zh-TW" b="1" dirty="0" smtClean="0">
                <a:solidFill>
                  <a:srgbClr val="FF0000"/>
                </a:solidFill>
              </a:rPr>
              <a:t>"]),"CP"]</a:t>
            </a:r>
          </a:p>
          <a:p>
            <a:pPr marL="0" indent="0">
              <a:buNone/>
            </a:pPr>
            <a:r>
              <a:rPr lang="en-US" altLang="zh-TW" sz="2800" b="1" dirty="0" smtClean="0"/>
              <a:t>  to </a:t>
            </a:r>
            <a:r>
              <a:rPr lang="en-US" altLang="zh-TW" sz="2800" b="1" dirty="0"/>
              <a:t>automatically select the complexity </a:t>
            </a:r>
            <a:r>
              <a:rPr lang="en-US" altLang="zh-TW" sz="2800" b="1" dirty="0" smtClean="0"/>
              <a:t> parameter </a:t>
            </a:r>
            <a:r>
              <a:rPr lang="en-US" altLang="zh-TW" sz="2800" b="1" dirty="0"/>
              <a:t>associated with the smallest cross-validated </a:t>
            </a:r>
            <a:r>
              <a:rPr lang="en-US" altLang="zh-TW" sz="2800" b="1" dirty="0" smtClean="0"/>
              <a:t>error</a:t>
            </a:r>
            <a:endParaRPr lang="en-US" altLang="zh-TW" sz="2800" b="1" dirty="0"/>
          </a:p>
          <a:p>
            <a:pPr marL="514350" indent="-514350">
              <a:buFont typeface="+mj-lt"/>
              <a:buAutoNum type="arabicPeriod" startAt="3"/>
            </a:pPr>
            <a:endParaRPr lang="en-US" altLang="zh-TW" sz="2800" b="1" dirty="0" smtClean="0">
              <a:solidFill>
                <a:srgbClr val="C00000"/>
              </a:solidFill>
            </a:endParaRPr>
          </a:p>
        </p:txBody>
      </p:sp>
    </p:spTree>
    <p:extLst>
      <p:ext uri="{BB962C8B-B14F-4D97-AF65-F5344CB8AC3E}">
        <p14:creationId xmlns:p14="http://schemas.microsoft.com/office/powerpoint/2010/main" val="38395664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b="1" dirty="0">
                <a:solidFill>
                  <a:srgbClr val="0070C0"/>
                </a:solidFill>
              </a:rPr>
              <a:t>Classification Tree </a:t>
            </a:r>
            <a:r>
              <a:rPr lang="en-US" altLang="zh-TW" b="1" dirty="0" smtClean="0">
                <a:solidFill>
                  <a:srgbClr val="0070C0"/>
                </a:solidFill>
              </a:rPr>
              <a:t>example</a:t>
            </a:r>
            <a:r>
              <a:rPr lang="zh-TW" altLang="en-US" b="1" dirty="0" smtClean="0">
                <a:solidFill>
                  <a:srgbClr val="0070C0"/>
                </a:solidFill>
              </a:rPr>
              <a:t>分類樹範例</a:t>
            </a:r>
            <a:endParaRPr lang="zh-TW" altLang="en-US" b="1" dirty="0">
              <a:solidFill>
                <a:srgbClr val="0070C0"/>
              </a:solidFill>
            </a:endParaRPr>
          </a:p>
        </p:txBody>
      </p:sp>
      <p:sp>
        <p:nvSpPr>
          <p:cNvPr id="3" name="內容版面配置區 2"/>
          <p:cNvSpPr>
            <a:spLocks noGrp="1"/>
          </p:cNvSpPr>
          <p:nvPr>
            <p:ph idx="1"/>
          </p:nvPr>
        </p:nvSpPr>
        <p:spPr/>
        <p:txBody>
          <a:bodyPr/>
          <a:lstStyle/>
          <a:p>
            <a:r>
              <a:rPr lang="en-US" altLang="zh-TW" dirty="0" smtClean="0"/>
              <a:t>Let‘s </a:t>
            </a:r>
            <a:r>
              <a:rPr lang="en-US" altLang="zh-TW" dirty="0"/>
              <a:t>use the data frame </a:t>
            </a:r>
            <a:r>
              <a:rPr lang="en-US" altLang="zh-TW" dirty="0" smtClean="0"/>
              <a:t>kyphosis(</a:t>
            </a:r>
            <a:r>
              <a:rPr lang="zh-TW" altLang="zh-TW" dirty="0"/>
              <a:t>脊柱後凸</a:t>
            </a:r>
            <a:r>
              <a:rPr lang="en-US" altLang="zh-TW" dirty="0" smtClean="0"/>
              <a:t>) </a:t>
            </a:r>
            <a:r>
              <a:rPr lang="en-US" altLang="zh-TW" dirty="0"/>
              <a:t>to predict a type of </a:t>
            </a:r>
            <a:r>
              <a:rPr lang="en-US" altLang="zh-TW" dirty="0" smtClean="0"/>
              <a:t>deformation</a:t>
            </a:r>
            <a:r>
              <a:rPr lang="zh-TW" altLang="en-US" dirty="0"/>
              <a:t>變形類型</a:t>
            </a:r>
            <a:r>
              <a:rPr lang="en-US" altLang="zh-TW" dirty="0" smtClean="0"/>
              <a:t>(kyphosis</a:t>
            </a:r>
            <a:r>
              <a:rPr lang="zh-TW" altLang="zh-TW" dirty="0"/>
              <a:t>脊柱後凸</a:t>
            </a:r>
            <a:r>
              <a:rPr lang="en-US" altLang="zh-TW" dirty="0" smtClean="0"/>
              <a:t>) </a:t>
            </a:r>
            <a:r>
              <a:rPr lang="en-US" altLang="zh-TW" dirty="0"/>
              <a:t>after surgery, from age in months (</a:t>
            </a:r>
            <a:r>
              <a:rPr lang="en-US" altLang="zh-TW" dirty="0" smtClean="0"/>
              <a:t>Age</a:t>
            </a:r>
            <a:r>
              <a:rPr lang="zh-TW" altLang="en-US" dirty="0" smtClean="0"/>
              <a:t>年齡</a:t>
            </a:r>
            <a:r>
              <a:rPr lang="en-US" altLang="zh-TW" dirty="0" smtClean="0"/>
              <a:t>), </a:t>
            </a:r>
            <a:r>
              <a:rPr lang="en-US" altLang="zh-TW" dirty="0"/>
              <a:t>number of vertebrae involved (</a:t>
            </a:r>
            <a:r>
              <a:rPr lang="en-US" altLang="zh-TW" dirty="0" smtClean="0"/>
              <a:t>Number</a:t>
            </a:r>
            <a:r>
              <a:rPr lang="zh-TW" altLang="en-US" dirty="0" smtClean="0"/>
              <a:t>涉及椎骨</a:t>
            </a:r>
            <a:r>
              <a:rPr lang="zh-TW" altLang="zh-TW" dirty="0"/>
              <a:t>的</a:t>
            </a:r>
            <a:r>
              <a:rPr lang="zh-TW" altLang="en-US" dirty="0" smtClean="0"/>
              <a:t>數量</a:t>
            </a:r>
            <a:r>
              <a:rPr lang="en-US" altLang="zh-TW" dirty="0" smtClean="0"/>
              <a:t>), </a:t>
            </a:r>
            <a:r>
              <a:rPr lang="en-US" altLang="zh-TW" dirty="0"/>
              <a:t>and the highest vertebrae operated on (</a:t>
            </a:r>
            <a:r>
              <a:rPr lang="en-US" altLang="zh-TW" dirty="0" smtClean="0"/>
              <a:t>Start</a:t>
            </a:r>
            <a:r>
              <a:rPr lang="zh-TW" altLang="en-US" dirty="0"/>
              <a:t>第一個（最上面的）椎骨手術的數量</a:t>
            </a:r>
            <a:r>
              <a:rPr lang="en-US" altLang="zh-TW" dirty="0" smtClean="0"/>
              <a:t>)</a:t>
            </a:r>
          </a:p>
          <a:p>
            <a:endParaRPr lang="en-US" altLang="zh-TW" dirty="0"/>
          </a:p>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library(</a:t>
            </a:r>
            <a:r>
              <a:rPr lang="en-US" altLang="zh-TW" dirty="0" err="1" smtClean="0">
                <a:solidFill>
                  <a:srgbClr val="FF0000"/>
                </a:solidFill>
              </a:rPr>
              <a:t>rpart</a:t>
            </a:r>
            <a:r>
              <a:rPr lang="en-US" altLang="zh-TW" dirty="0" smtClean="0">
                <a:solidFill>
                  <a:srgbClr val="FF0000"/>
                </a:solidFill>
              </a:rPr>
              <a:t>)</a:t>
            </a:r>
          </a:p>
          <a:p>
            <a:pPr marL="0" indent="0">
              <a:buNone/>
            </a:pPr>
            <a:endParaRPr lang="zh-TW" altLang="en-US" dirty="0">
              <a:solidFill>
                <a:srgbClr val="FF0000"/>
              </a:solidFill>
            </a:endParaRPr>
          </a:p>
        </p:txBody>
      </p:sp>
    </p:spTree>
    <p:extLst>
      <p:ext uri="{BB962C8B-B14F-4D97-AF65-F5344CB8AC3E}">
        <p14:creationId xmlns:p14="http://schemas.microsoft.com/office/powerpoint/2010/main" val="2066331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b="1" dirty="0" smtClean="0">
                <a:solidFill>
                  <a:srgbClr val="FF0000"/>
                </a:solidFill>
              </a:rPr>
              <a:t>資料與變數</a:t>
            </a:r>
            <a:endParaRPr lang="zh-TW" altLang="en-US" b="1" dirty="0">
              <a:solidFill>
                <a:srgbClr val="FF0000"/>
              </a:solidFill>
            </a:endParaRPr>
          </a:p>
        </p:txBody>
      </p:sp>
      <p:sp>
        <p:nvSpPr>
          <p:cNvPr id="4" name="內容版面配置區 3"/>
          <p:cNvSpPr>
            <a:spLocks noGrp="1"/>
          </p:cNvSpPr>
          <p:nvPr>
            <p:ph idx="1"/>
          </p:nvPr>
        </p:nvSpPr>
        <p:spPr/>
        <p:txBody>
          <a:bodyPr>
            <a:normAutofit/>
          </a:bodyPr>
          <a:lstStyle/>
          <a:p>
            <a:r>
              <a:rPr lang="en-US" altLang="zh-TW" dirty="0" err="1" smtClean="0"/>
              <a:t>SurgeryThe</a:t>
            </a:r>
            <a:r>
              <a:rPr lang="en-US" altLang="zh-TW" dirty="0" smtClean="0"/>
              <a:t> </a:t>
            </a:r>
            <a:r>
              <a:rPr lang="en-US" altLang="zh-TW" dirty="0"/>
              <a:t>kyphosis (</a:t>
            </a:r>
            <a:r>
              <a:rPr lang="zh-TW" altLang="en-US" dirty="0"/>
              <a:t>脊柱後凸</a:t>
            </a:r>
            <a:r>
              <a:rPr lang="en-US" altLang="zh-TW" dirty="0"/>
              <a:t>) data frame has </a:t>
            </a:r>
            <a:r>
              <a:rPr lang="en-US" altLang="zh-TW" dirty="0">
                <a:solidFill>
                  <a:srgbClr val="FF0000"/>
                </a:solidFill>
              </a:rPr>
              <a:t>81 </a:t>
            </a:r>
            <a:r>
              <a:rPr lang="en-US" altLang="zh-TW" dirty="0"/>
              <a:t>rows and 4 columns. representing data on children who have had corrective spinal </a:t>
            </a:r>
            <a:r>
              <a:rPr lang="en-US" altLang="zh-TW" dirty="0" smtClean="0"/>
              <a:t>surgery(</a:t>
            </a:r>
            <a:r>
              <a:rPr lang="zh-TW" altLang="en-US" dirty="0"/>
              <a:t>曾接受矯正脊柱手術</a:t>
            </a:r>
            <a:r>
              <a:rPr lang="zh-TW" altLang="en-US" dirty="0" smtClean="0"/>
              <a:t>的</a:t>
            </a:r>
            <a:r>
              <a:rPr lang="en-US" altLang="zh-TW" dirty="0" smtClean="0"/>
              <a:t>81</a:t>
            </a:r>
            <a:r>
              <a:rPr lang="zh-TW" altLang="en-US" dirty="0" smtClean="0"/>
              <a:t>兒童</a:t>
            </a:r>
            <a:r>
              <a:rPr lang="en-US" altLang="zh-TW" dirty="0" smtClean="0"/>
              <a:t>)</a:t>
            </a:r>
          </a:p>
          <a:p>
            <a:r>
              <a:rPr lang="en-US" altLang="zh-TW" dirty="0" smtClean="0">
                <a:solidFill>
                  <a:srgbClr val="FF0000"/>
                </a:solidFill>
              </a:rPr>
              <a:t>Kyphosis</a:t>
            </a:r>
            <a:r>
              <a:rPr lang="en-US" altLang="zh-TW" dirty="0" smtClean="0"/>
              <a:t>-a </a:t>
            </a:r>
            <a:r>
              <a:rPr lang="en-US" altLang="zh-TW" dirty="0"/>
              <a:t>factor with levels absent present indicating if a kyphosis (a type of deformation) was present after the </a:t>
            </a:r>
            <a:r>
              <a:rPr lang="en-US" altLang="zh-TW" dirty="0" smtClean="0"/>
              <a:t>operation</a:t>
            </a:r>
            <a:r>
              <a:rPr lang="zh-TW" altLang="en-US" dirty="0" smtClean="0"/>
              <a:t>是否有</a:t>
            </a:r>
            <a:r>
              <a:rPr lang="zh-TW" altLang="zh-TW" dirty="0"/>
              <a:t>脊柱後凸</a:t>
            </a:r>
            <a:endParaRPr lang="en-US" altLang="zh-TW" dirty="0"/>
          </a:p>
          <a:p>
            <a:r>
              <a:rPr lang="en-US" altLang="zh-TW" dirty="0" smtClean="0">
                <a:solidFill>
                  <a:srgbClr val="FF0000"/>
                </a:solidFill>
              </a:rPr>
              <a:t>Age</a:t>
            </a:r>
            <a:r>
              <a:rPr lang="en-US" altLang="zh-TW" dirty="0" smtClean="0"/>
              <a:t>-in months</a:t>
            </a:r>
            <a:r>
              <a:rPr lang="zh-TW" altLang="en-US" dirty="0" smtClean="0"/>
              <a:t>年齡</a:t>
            </a:r>
            <a:r>
              <a:rPr lang="en-US" altLang="zh-TW" dirty="0" smtClean="0"/>
              <a:t>(</a:t>
            </a:r>
            <a:r>
              <a:rPr lang="zh-TW" altLang="en-US" dirty="0" smtClean="0"/>
              <a:t>月</a:t>
            </a:r>
            <a:r>
              <a:rPr lang="en-US" altLang="zh-TW" dirty="0" smtClean="0"/>
              <a:t>)</a:t>
            </a:r>
            <a:endParaRPr lang="en-US" altLang="zh-TW" dirty="0"/>
          </a:p>
          <a:p>
            <a:r>
              <a:rPr lang="en-US" altLang="zh-TW" dirty="0" smtClean="0">
                <a:solidFill>
                  <a:srgbClr val="FF0000"/>
                </a:solidFill>
              </a:rPr>
              <a:t>Number</a:t>
            </a:r>
            <a:r>
              <a:rPr lang="en-US" altLang="zh-TW" dirty="0" smtClean="0"/>
              <a:t>-the </a:t>
            </a:r>
            <a:r>
              <a:rPr lang="en-US" altLang="zh-TW" dirty="0"/>
              <a:t>number of vertebrae involved</a:t>
            </a:r>
            <a:r>
              <a:rPr lang="zh-TW" altLang="en-US" dirty="0"/>
              <a:t>涉及椎骨的</a:t>
            </a:r>
            <a:r>
              <a:rPr lang="zh-TW" altLang="en-US" dirty="0" smtClean="0"/>
              <a:t>數</a:t>
            </a:r>
            <a:r>
              <a:rPr lang="zh-TW" altLang="en-US" dirty="0"/>
              <a:t>量</a:t>
            </a:r>
          </a:p>
          <a:p>
            <a:r>
              <a:rPr lang="en-US" altLang="zh-TW" dirty="0" smtClean="0">
                <a:solidFill>
                  <a:srgbClr val="FF0000"/>
                </a:solidFill>
              </a:rPr>
              <a:t>Start</a:t>
            </a:r>
            <a:r>
              <a:rPr lang="en-US" altLang="zh-TW" dirty="0" smtClean="0"/>
              <a:t>-the </a:t>
            </a:r>
            <a:r>
              <a:rPr lang="en-US" altLang="zh-TW" dirty="0"/>
              <a:t>number of the first (topmost) vertebra operated on. </a:t>
            </a:r>
            <a:r>
              <a:rPr lang="zh-TW" altLang="en-US" dirty="0"/>
              <a:t>第一個（最上面的）椎骨手術的</a:t>
            </a:r>
            <a:r>
              <a:rPr lang="zh-TW" altLang="en-US" dirty="0" smtClean="0"/>
              <a:t>數量</a:t>
            </a:r>
            <a:endParaRPr lang="zh-TW" altLang="en-US" dirty="0"/>
          </a:p>
          <a:p>
            <a:endParaRPr lang="zh-TW" altLang="en-US" dirty="0"/>
          </a:p>
        </p:txBody>
      </p:sp>
    </p:spTree>
    <p:extLst>
      <p:ext uri="{BB962C8B-B14F-4D97-AF65-F5344CB8AC3E}">
        <p14:creationId xmlns:p14="http://schemas.microsoft.com/office/powerpoint/2010/main" val="17958745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b="1" dirty="0" smtClean="0">
                <a:solidFill>
                  <a:srgbClr val="FF0000"/>
                </a:solidFill>
              </a:rPr>
              <a:t>建立樹與印出結果</a:t>
            </a:r>
            <a:endParaRPr lang="zh-TW" altLang="en-US" b="1" dirty="0">
              <a:solidFill>
                <a:srgbClr val="FF0000"/>
              </a:solidFill>
            </a:endParaRPr>
          </a:p>
        </p:txBody>
      </p:sp>
      <p:sp>
        <p:nvSpPr>
          <p:cNvPr id="4" name="內容版面配置區 3"/>
          <p:cNvSpPr>
            <a:spLocks noGrp="1"/>
          </p:cNvSpPr>
          <p:nvPr>
            <p:ph idx="1"/>
          </p:nvPr>
        </p:nvSpPr>
        <p:spPr/>
        <p:txBody>
          <a:bodyPr/>
          <a:lstStyle/>
          <a:p>
            <a:r>
              <a:rPr lang="en-US" altLang="zh-TW" dirty="0"/>
              <a:t># grow tree </a:t>
            </a:r>
            <a:endParaRPr lang="en-US" altLang="zh-TW" dirty="0" smtClean="0"/>
          </a:p>
          <a:p>
            <a:pPr marL="0" indent="0">
              <a:buNone/>
            </a:pPr>
            <a:r>
              <a:rPr lang="en-US" altLang="zh-TW" dirty="0" smtClean="0"/>
              <a:t>&gt;</a:t>
            </a:r>
            <a:r>
              <a:rPr lang="zh-TW" altLang="en-US" dirty="0" smtClean="0"/>
              <a:t> </a:t>
            </a:r>
            <a:r>
              <a:rPr lang="en-US" altLang="zh-TW" dirty="0" smtClean="0">
                <a:solidFill>
                  <a:srgbClr val="FF0000"/>
                </a:solidFill>
              </a:rPr>
              <a:t>fit </a:t>
            </a:r>
            <a:r>
              <a:rPr lang="en-US" altLang="zh-TW" dirty="0">
                <a:solidFill>
                  <a:srgbClr val="FF0000"/>
                </a:solidFill>
              </a:rPr>
              <a:t>&lt;- </a:t>
            </a:r>
            <a:r>
              <a:rPr lang="en-US" altLang="zh-TW" dirty="0" err="1">
                <a:solidFill>
                  <a:srgbClr val="FF0000"/>
                </a:solidFill>
              </a:rPr>
              <a:t>rpart</a:t>
            </a:r>
            <a:r>
              <a:rPr lang="en-US" altLang="zh-TW" dirty="0">
                <a:solidFill>
                  <a:srgbClr val="FF0000"/>
                </a:solidFill>
              </a:rPr>
              <a:t>(Kyphosis ~ Age + Number + Start,</a:t>
            </a:r>
            <a:br>
              <a:rPr lang="en-US" altLang="zh-TW" dirty="0">
                <a:solidFill>
                  <a:srgbClr val="FF0000"/>
                </a:solidFill>
              </a:rPr>
            </a:br>
            <a:r>
              <a:rPr lang="en-US" altLang="zh-TW" dirty="0">
                <a:solidFill>
                  <a:srgbClr val="FF0000"/>
                </a:solidFill>
              </a:rPr>
              <a:t>   method</a:t>
            </a:r>
            <a:r>
              <a:rPr lang="en-US" altLang="zh-TW" dirty="0" smtClean="0">
                <a:solidFill>
                  <a:srgbClr val="FF0000"/>
                </a:solidFill>
              </a:rPr>
              <a:t>=“</a:t>
            </a:r>
            <a:r>
              <a:rPr lang="en-US" altLang="zh-TW" b="1" dirty="0" smtClean="0">
                <a:solidFill>
                  <a:srgbClr val="0070C0"/>
                </a:solidFill>
              </a:rPr>
              <a:t>class</a:t>
            </a:r>
            <a:r>
              <a:rPr lang="en-US" altLang="zh-TW" dirty="0" smtClean="0">
                <a:solidFill>
                  <a:srgbClr val="FF0000"/>
                </a:solidFill>
              </a:rPr>
              <a:t>”, </a:t>
            </a:r>
            <a:r>
              <a:rPr lang="en-US" altLang="zh-TW" dirty="0">
                <a:solidFill>
                  <a:srgbClr val="FF0000"/>
                </a:solidFill>
              </a:rPr>
              <a:t>data=kyphosis)</a:t>
            </a:r>
            <a:br>
              <a:rPr lang="en-US" altLang="zh-TW" dirty="0">
                <a:solidFill>
                  <a:srgbClr val="FF0000"/>
                </a:solidFill>
              </a:rPr>
            </a:br>
            <a:r>
              <a:rPr lang="en-US" altLang="zh-TW" dirty="0"/>
              <a:t/>
            </a:r>
            <a:br>
              <a:rPr lang="en-US" altLang="zh-TW" dirty="0"/>
            </a:br>
            <a:r>
              <a:rPr lang="en-US" altLang="zh-TW" dirty="0" smtClean="0"/>
              <a:t>&gt;</a:t>
            </a:r>
            <a:r>
              <a:rPr lang="zh-TW" altLang="en-US" dirty="0" smtClean="0"/>
              <a:t> </a:t>
            </a:r>
            <a:r>
              <a:rPr lang="en-US" altLang="zh-TW" dirty="0" err="1" smtClean="0">
                <a:solidFill>
                  <a:srgbClr val="FF0000"/>
                </a:solidFill>
              </a:rPr>
              <a:t>printcp</a:t>
            </a:r>
            <a:r>
              <a:rPr lang="en-US" altLang="zh-TW" dirty="0" smtClean="0">
                <a:solidFill>
                  <a:srgbClr val="FF0000"/>
                </a:solidFill>
              </a:rPr>
              <a:t>(fit</a:t>
            </a:r>
            <a:r>
              <a:rPr lang="en-US" altLang="zh-TW" dirty="0">
                <a:solidFill>
                  <a:srgbClr val="FF0000"/>
                </a:solidFill>
              </a:rPr>
              <a:t>)</a:t>
            </a:r>
            <a:r>
              <a:rPr lang="en-US" altLang="zh-TW" dirty="0"/>
              <a:t> # display the </a:t>
            </a:r>
            <a:r>
              <a:rPr lang="en-US" altLang="zh-TW" dirty="0" smtClean="0"/>
              <a:t>results</a:t>
            </a:r>
          </a:p>
          <a:p>
            <a:pPr marL="0" indent="0">
              <a:buNone/>
            </a:pPr>
            <a:r>
              <a:rPr lang="en-US" altLang="zh-TW" dirty="0" smtClean="0"/>
              <a:t>&gt; </a:t>
            </a:r>
            <a:r>
              <a:rPr lang="en-US" altLang="zh-TW" dirty="0" smtClean="0">
                <a:solidFill>
                  <a:srgbClr val="FF0000"/>
                </a:solidFill>
              </a:rPr>
              <a:t>summary(fit</a:t>
            </a:r>
            <a:r>
              <a:rPr lang="en-US" altLang="zh-TW" dirty="0">
                <a:solidFill>
                  <a:srgbClr val="FF0000"/>
                </a:solidFill>
              </a:rPr>
              <a:t>)</a:t>
            </a:r>
            <a:r>
              <a:rPr lang="en-US" altLang="zh-TW" dirty="0"/>
              <a:t> # detailed summary of </a:t>
            </a:r>
            <a:r>
              <a:rPr lang="en-US" altLang="zh-TW" dirty="0" smtClean="0"/>
              <a:t>splits</a:t>
            </a:r>
          </a:p>
          <a:p>
            <a:pPr marL="0" indent="0">
              <a:buNone/>
            </a:pPr>
            <a:r>
              <a:rPr lang="en-US" altLang="zh-TW" dirty="0" smtClean="0"/>
              <a:t>&gt;</a:t>
            </a:r>
            <a:r>
              <a:rPr lang="zh-TW" altLang="en-US" dirty="0" smtClean="0"/>
              <a:t> </a:t>
            </a:r>
            <a:r>
              <a:rPr lang="en-US" altLang="zh-TW" dirty="0" smtClean="0"/>
              <a:t># </a:t>
            </a:r>
            <a:r>
              <a:rPr lang="en-US" altLang="zh-TW" dirty="0"/>
              <a:t>plot tree </a:t>
            </a:r>
            <a:br>
              <a:rPr lang="en-US" altLang="zh-TW" dirty="0"/>
            </a:br>
            <a:r>
              <a:rPr lang="zh-TW" altLang="en-US" dirty="0" smtClean="0"/>
              <a:t>   </a:t>
            </a:r>
            <a:r>
              <a:rPr lang="en-US" altLang="zh-TW" dirty="0" smtClean="0">
                <a:solidFill>
                  <a:srgbClr val="FF0000"/>
                </a:solidFill>
              </a:rPr>
              <a:t>plot(fit</a:t>
            </a:r>
            <a:r>
              <a:rPr lang="en-US" altLang="zh-TW" dirty="0">
                <a:solidFill>
                  <a:srgbClr val="FF0000"/>
                </a:solidFill>
              </a:rPr>
              <a:t>, </a:t>
            </a:r>
            <a:r>
              <a:rPr lang="en-US" altLang="zh-TW" b="1" dirty="0">
                <a:solidFill>
                  <a:srgbClr val="0070C0"/>
                </a:solidFill>
              </a:rPr>
              <a:t>uniform</a:t>
            </a:r>
            <a:r>
              <a:rPr lang="en-US" altLang="zh-TW" dirty="0">
                <a:solidFill>
                  <a:srgbClr val="FF0000"/>
                </a:solidFill>
              </a:rPr>
              <a:t>=TRUE, </a:t>
            </a:r>
            <a:br>
              <a:rPr lang="en-US" altLang="zh-TW" dirty="0">
                <a:solidFill>
                  <a:srgbClr val="FF0000"/>
                </a:solidFill>
              </a:rPr>
            </a:br>
            <a:r>
              <a:rPr lang="en-US" altLang="zh-TW" dirty="0">
                <a:solidFill>
                  <a:srgbClr val="FF0000"/>
                </a:solidFill>
              </a:rPr>
              <a:t>   main="Classification Tree for Kyphosis</a:t>
            </a:r>
            <a:r>
              <a:rPr lang="en-US" altLang="zh-TW" dirty="0" smtClean="0">
                <a:solidFill>
                  <a:srgbClr val="FF0000"/>
                </a:solidFill>
              </a:rPr>
              <a:t>")</a:t>
            </a:r>
          </a:p>
          <a:p>
            <a:pPr marL="0" indent="0">
              <a:buNone/>
            </a:pPr>
            <a:r>
              <a:rPr lang="en-US" altLang="zh-TW" dirty="0" smtClean="0"/>
              <a:t>&gt;</a:t>
            </a:r>
            <a:r>
              <a:rPr lang="zh-TW" altLang="en-US" dirty="0" smtClean="0">
                <a:solidFill>
                  <a:srgbClr val="FF0000"/>
                </a:solidFill>
              </a:rPr>
              <a:t> </a:t>
            </a:r>
            <a:r>
              <a:rPr lang="en-US" altLang="zh-TW" dirty="0">
                <a:solidFill>
                  <a:srgbClr val="FF0000"/>
                </a:solidFill>
              </a:rPr>
              <a:t>text(fit, </a:t>
            </a:r>
            <a:r>
              <a:rPr lang="en-US" altLang="zh-TW" dirty="0" err="1">
                <a:solidFill>
                  <a:srgbClr val="FF0000"/>
                </a:solidFill>
              </a:rPr>
              <a:t>use.n</a:t>
            </a:r>
            <a:r>
              <a:rPr lang="en-US" altLang="zh-TW" dirty="0">
                <a:solidFill>
                  <a:srgbClr val="FF0000"/>
                </a:solidFill>
              </a:rPr>
              <a:t>=TRUE, all=TRUE, </a:t>
            </a:r>
            <a:r>
              <a:rPr lang="en-US" altLang="zh-TW" b="1" dirty="0" err="1">
                <a:solidFill>
                  <a:srgbClr val="0070C0"/>
                </a:solidFill>
              </a:rPr>
              <a:t>cex</a:t>
            </a:r>
            <a:r>
              <a:rPr lang="en-US" altLang="zh-TW" b="1" dirty="0">
                <a:solidFill>
                  <a:srgbClr val="0070C0"/>
                </a:solidFill>
              </a:rPr>
              <a:t>=.8</a:t>
            </a:r>
            <a:r>
              <a:rPr lang="en-US" altLang="zh-TW" dirty="0">
                <a:solidFill>
                  <a:srgbClr val="FF0000"/>
                </a:solidFill>
              </a:rPr>
              <a:t>)</a:t>
            </a:r>
            <a:endParaRPr lang="zh-TW" altLang="en-US" dirty="0">
              <a:solidFill>
                <a:srgbClr val="FF0000"/>
              </a:solidFill>
            </a:endParaRPr>
          </a:p>
        </p:txBody>
      </p:sp>
    </p:spTree>
    <p:extLst>
      <p:ext uri="{BB962C8B-B14F-4D97-AF65-F5344CB8AC3E}">
        <p14:creationId xmlns:p14="http://schemas.microsoft.com/office/powerpoint/2010/main" val="3798588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C00000"/>
                </a:solidFill>
              </a:rPr>
              <a:t>區別分析與決策樹</a:t>
            </a:r>
          </a:p>
        </p:txBody>
      </p:sp>
      <p:sp>
        <p:nvSpPr>
          <p:cNvPr id="3" name="內容版面配置區 2"/>
          <p:cNvSpPr>
            <a:spLocks noGrp="1"/>
          </p:cNvSpPr>
          <p:nvPr>
            <p:ph idx="1"/>
          </p:nvPr>
        </p:nvSpPr>
        <p:spPr/>
        <p:txBody>
          <a:bodyPr>
            <a:normAutofit lnSpcReduction="10000"/>
          </a:bodyPr>
          <a:lstStyle/>
          <a:p>
            <a:r>
              <a:rPr lang="zh-TW" altLang="en-US" sz="2800" b="1" dirty="0" smtClean="0"/>
              <a:t>當</a:t>
            </a:r>
            <a:r>
              <a:rPr lang="zh-TW" altLang="en-US" sz="2800" b="1" dirty="0"/>
              <a:t>一筆資料有多種非常不同的方法使其成為目標類別的一部份時，使用</a:t>
            </a:r>
            <a:r>
              <a:rPr lang="zh-TW" altLang="en-US" sz="2800" b="1" dirty="0">
                <a:solidFill>
                  <a:srgbClr val="C00000"/>
                </a:solidFill>
              </a:rPr>
              <a:t>單一線條</a:t>
            </a:r>
            <a:r>
              <a:rPr lang="zh-TW" altLang="en-US" sz="2800" b="1" dirty="0"/>
              <a:t>來找出</a:t>
            </a:r>
            <a:r>
              <a:rPr lang="zh-TW" altLang="en-US" sz="2800" b="1" dirty="0">
                <a:solidFill>
                  <a:srgbClr val="C00000"/>
                </a:solidFill>
              </a:rPr>
              <a:t>類別間界線</a:t>
            </a:r>
            <a:r>
              <a:rPr lang="zh-TW" altLang="en-US" sz="2800" b="1" dirty="0"/>
              <a:t>的</a:t>
            </a:r>
            <a:r>
              <a:rPr lang="zh-TW" altLang="en-US" sz="2800" b="1" dirty="0">
                <a:solidFill>
                  <a:srgbClr val="C00000"/>
                </a:solidFill>
              </a:rPr>
              <a:t>統計方法</a:t>
            </a:r>
            <a:r>
              <a:rPr lang="zh-TW" altLang="en-US" sz="2800" b="1" dirty="0"/>
              <a:t>效力會</a:t>
            </a:r>
            <a:r>
              <a:rPr lang="zh-TW" altLang="en-US" sz="2800" b="1" dirty="0">
                <a:solidFill>
                  <a:srgbClr val="C00000"/>
                </a:solidFill>
              </a:rPr>
              <a:t>很弱</a:t>
            </a:r>
            <a:r>
              <a:rPr lang="zh-TW" altLang="en-US" sz="2800" b="1" dirty="0" smtClean="0"/>
              <a:t>。</a:t>
            </a:r>
            <a:endParaRPr lang="en-US" altLang="zh-TW" sz="2800" b="1" dirty="0" smtClean="0"/>
          </a:p>
          <a:p>
            <a:r>
              <a:rPr lang="zh-TW" altLang="en-US" sz="2800" b="1" dirty="0" smtClean="0"/>
              <a:t>例如</a:t>
            </a:r>
            <a:r>
              <a:rPr lang="zh-TW" altLang="en-US" sz="2800" b="1" dirty="0"/>
              <a:t>，在信用卡產業，很多種持卡人都讓</a:t>
            </a:r>
            <a:r>
              <a:rPr lang="zh-TW" altLang="en-US" sz="2800" b="1" dirty="0" smtClean="0"/>
              <a:t>發卡銀行</a:t>
            </a:r>
            <a:r>
              <a:rPr lang="zh-TW" altLang="en-US" sz="2800" b="1" dirty="0"/>
              <a:t>有利可圖。某些持卡人每次繳款的金額不高，但他們欠繳金額很高時，卻又不會超過額度</a:t>
            </a:r>
            <a:r>
              <a:rPr lang="en-US" altLang="zh-TW" sz="2800" b="1" dirty="0" smtClean="0"/>
              <a:t>;</a:t>
            </a:r>
            <a:r>
              <a:rPr lang="zh-TW" altLang="en-US" sz="2800" b="1" dirty="0" smtClean="0"/>
              <a:t> 還有</a:t>
            </a:r>
            <a:r>
              <a:rPr lang="zh-TW" altLang="en-US" sz="2800" b="1" dirty="0"/>
              <a:t>一種持卡人每月都繳清帳款，但他們交易金額很高，因此發卡銀行還是可以賺到錢。這兩種非常不同的持卡人可能為發卡銀行帶來同樣多的收益</a:t>
            </a:r>
            <a:r>
              <a:rPr lang="zh-TW" altLang="en-US" sz="2800" b="1" dirty="0" smtClean="0"/>
              <a:t>。</a:t>
            </a:r>
            <a:endParaRPr lang="en-US" altLang="zh-TW" sz="2800" b="1" dirty="0" smtClean="0"/>
          </a:p>
          <a:p>
            <a:r>
              <a:rPr lang="zh-TW" altLang="en-US" sz="2800" b="1" dirty="0" smtClean="0"/>
              <a:t>在下</a:t>
            </a:r>
            <a:r>
              <a:rPr lang="zh-TW" altLang="en-US" sz="2800" b="1" dirty="0"/>
              <a:t>圖中，我們</a:t>
            </a:r>
            <a:r>
              <a:rPr lang="zh-TW" altLang="en-US" sz="2800" b="1" dirty="0" smtClean="0"/>
              <a:t>將顯示</a:t>
            </a:r>
            <a:r>
              <a:rPr lang="zh-TW" altLang="en-US" sz="2800" b="1" dirty="0"/>
              <a:t>在這種分類問題上，決策樹超越純粹統計方法的優點。 </a:t>
            </a:r>
          </a:p>
          <a:p>
            <a:endParaRPr lang="zh-TW" altLang="en-US" sz="2800" b="1" dirty="0"/>
          </a:p>
        </p:txBody>
      </p:sp>
      <p:sp>
        <p:nvSpPr>
          <p:cNvPr id="22530" name="投影片編號版面配置區 3"/>
          <p:cNvSpPr>
            <a:spLocks noGrp="1"/>
          </p:cNvSpPr>
          <p:nvPr>
            <p:ph type="sldNum" sz="quarter" idx="12"/>
          </p:nvPr>
        </p:nvSpPr>
        <p:spPr>
          <a:noFill/>
        </p:spPr>
        <p:txBody>
          <a:bodyPr/>
          <a:lstStyle>
            <a:lvl1pPr>
              <a:defRPr kumimoji="1" sz="2400">
                <a:solidFill>
                  <a:schemeClr val="tx1"/>
                </a:solidFill>
                <a:latin typeface="Tahoma" panose="020B0604030504040204" pitchFamily="34" charset="0"/>
                <a:ea typeface="新細明體" panose="02020500000000000000" pitchFamily="18" charset="-120"/>
              </a:defRPr>
            </a:lvl1pPr>
            <a:lvl2pPr marL="742950" indent="-285750">
              <a:defRPr kumimoji="1" sz="2400">
                <a:solidFill>
                  <a:schemeClr val="tx1"/>
                </a:solidFill>
                <a:latin typeface="Tahoma" panose="020B0604030504040204" pitchFamily="34" charset="0"/>
                <a:ea typeface="新細明體" panose="02020500000000000000" pitchFamily="18" charset="-120"/>
              </a:defRPr>
            </a:lvl2pPr>
            <a:lvl3pPr marL="1143000" indent="-228600">
              <a:defRPr kumimoji="1" sz="2400">
                <a:solidFill>
                  <a:schemeClr val="tx1"/>
                </a:solidFill>
                <a:latin typeface="Tahoma" panose="020B0604030504040204" pitchFamily="34" charset="0"/>
                <a:ea typeface="新細明體" panose="02020500000000000000" pitchFamily="18" charset="-120"/>
              </a:defRPr>
            </a:lvl3pPr>
            <a:lvl4pPr marL="1600200" indent="-228600">
              <a:defRPr kumimoji="1" sz="2400">
                <a:solidFill>
                  <a:schemeClr val="tx1"/>
                </a:solidFill>
                <a:latin typeface="Tahoma" panose="020B0604030504040204" pitchFamily="34" charset="0"/>
                <a:ea typeface="新細明體" panose="02020500000000000000" pitchFamily="18" charset="-120"/>
              </a:defRPr>
            </a:lvl4pPr>
            <a:lvl5pPr marL="2057400" indent="-228600">
              <a:defRPr kumimoji="1" sz="24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9pPr>
          </a:lstStyle>
          <a:p>
            <a:fld id="{B0A8D9F6-3EA3-418C-A58B-E5689984EE78}" type="slidenum">
              <a:rPr kumimoji="0" lang="en-US" altLang="zh-TW" sz="1400"/>
              <a:pPr/>
              <a:t>5</a:t>
            </a:fld>
            <a:endParaRPr kumimoji="0" lang="en-US" altLang="zh-TW" sz="1400"/>
          </a:p>
        </p:txBody>
      </p:sp>
      <p:sp>
        <p:nvSpPr>
          <p:cNvPr id="22532" name="Rectangle 6"/>
          <p:cNvSpPr>
            <a:spLocks noChangeArrowheads="1"/>
          </p:cNvSpPr>
          <p:nvPr/>
        </p:nvSpPr>
        <p:spPr bwMode="auto">
          <a:xfrm>
            <a:off x="480368" y="2564904"/>
            <a:ext cx="7848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ahoma" panose="020B0604030504040204" pitchFamily="34" charset="0"/>
                <a:ea typeface="新細明體" panose="02020500000000000000" pitchFamily="18" charset="-120"/>
              </a:defRPr>
            </a:lvl1pPr>
            <a:lvl2pPr marL="742950" indent="-285750">
              <a:defRPr kumimoji="1" sz="2400">
                <a:solidFill>
                  <a:schemeClr val="tx1"/>
                </a:solidFill>
                <a:latin typeface="Tahoma" panose="020B0604030504040204" pitchFamily="34" charset="0"/>
                <a:ea typeface="新細明體" panose="02020500000000000000" pitchFamily="18" charset="-120"/>
              </a:defRPr>
            </a:lvl2pPr>
            <a:lvl3pPr marL="1143000" indent="-228600">
              <a:defRPr kumimoji="1" sz="2400">
                <a:solidFill>
                  <a:schemeClr val="tx1"/>
                </a:solidFill>
                <a:latin typeface="Tahoma" panose="020B0604030504040204" pitchFamily="34" charset="0"/>
                <a:ea typeface="新細明體" panose="02020500000000000000" pitchFamily="18" charset="-120"/>
              </a:defRPr>
            </a:lvl3pPr>
            <a:lvl4pPr marL="1600200" indent="-228600">
              <a:defRPr kumimoji="1" sz="2400">
                <a:solidFill>
                  <a:schemeClr val="tx1"/>
                </a:solidFill>
                <a:latin typeface="Tahoma" panose="020B0604030504040204" pitchFamily="34" charset="0"/>
                <a:ea typeface="新細明體" panose="02020500000000000000" pitchFamily="18" charset="-120"/>
              </a:defRPr>
            </a:lvl4pPr>
            <a:lvl5pPr marL="2057400" indent="-228600">
              <a:defRPr kumimoji="1" sz="24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9pPr>
          </a:lstStyle>
          <a:p>
            <a:pPr eaLnBrk="1" hangingPunct="1"/>
            <a:r>
              <a:rPr lang="en-US" altLang="zh-TW" sz="2800" dirty="0">
                <a:latin typeface="標楷體" panose="03000509000000000000" pitchFamily="65" charset="-120"/>
                <a:ea typeface="標楷體" panose="03000509000000000000" pitchFamily="65" charset="-120"/>
              </a:rPr>
              <a:t>  </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572275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b="1" dirty="0" smtClean="0">
                <a:solidFill>
                  <a:srgbClr val="FF0000"/>
                </a:solidFill>
              </a:rPr>
              <a:t>建立樹與印出結果</a:t>
            </a:r>
            <a:endParaRPr lang="zh-TW" altLang="en-US" b="1" dirty="0">
              <a:solidFill>
                <a:srgbClr val="FF0000"/>
              </a:solidFill>
            </a:endParaRPr>
          </a:p>
        </p:txBody>
      </p:sp>
      <p:sp>
        <p:nvSpPr>
          <p:cNvPr id="4" name="內容版面配置區 3"/>
          <p:cNvSpPr>
            <a:spLocks noGrp="1"/>
          </p:cNvSpPr>
          <p:nvPr>
            <p:ph idx="1"/>
          </p:nvPr>
        </p:nvSpPr>
        <p:spPr/>
        <p:txBody>
          <a:bodyPr>
            <a:normAutofit fontScale="85000" lnSpcReduction="20000"/>
          </a:bodyPr>
          <a:lstStyle/>
          <a:p>
            <a:pPr marL="0" indent="0">
              <a:buNone/>
            </a:pPr>
            <a:r>
              <a:rPr lang="en-US" altLang="zh-TW" b="1" dirty="0"/>
              <a:t>Classification tree:</a:t>
            </a:r>
            <a:endParaRPr lang="zh-TW" altLang="zh-TW" dirty="0"/>
          </a:p>
          <a:p>
            <a:pPr marL="0" indent="0">
              <a:buNone/>
            </a:pPr>
            <a:r>
              <a:rPr lang="en-US" altLang="zh-TW" b="1" dirty="0" err="1"/>
              <a:t>rpart</a:t>
            </a:r>
            <a:r>
              <a:rPr lang="en-US" altLang="zh-TW" b="1" dirty="0"/>
              <a:t>(formula = Kyphosis ~ Age + Number + Start, data = kyphosis, method = "class")</a:t>
            </a:r>
            <a:endParaRPr lang="zh-TW" altLang="zh-TW" dirty="0"/>
          </a:p>
          <a:p>
            <a:pPr marL="0" indent="0">
              <a:buNone/>
            </a:pPr>
            <a:r>
              <a:rPr lang="en-US" altLang="zh-TW" b="1" dirty="0"/>
              <a:t> </a:t>
            </a:r>
            <a:endParaRPr lang="zh-TW" altLang="zh-TW" dirty="0"/>
          </a:p>
          <a:p>
            <a:pPr marL="0" indent="0">
              <a:buNone/>
            </a:pPr>
            <a:r>
              <a:rPr lang="en-US" altLang="zh-TW" b="1" dirty="0"/>
              <a:t>Variables actually used in tree construction:</a:t>
            </a:r>
            <a:endParaRPr lang="zh-TW" altLang="zh-TW" dirty="0"/>
          </a:p>
          <a:p>
            <a:pPr marL="0" indent="0">
              <a:buNone/>
            </a:pPr>
            <a:r>
              <a:rPr lang="en-US" altLang="zh-TW" b="1" dirty="0"/>
              <a:t>[1] Age   Start</a:t>
            </a:r>
            <a:endParaRPr lang="zh-TW" altLang="zh-TW" dirty="0"/>
          </a:p>
          <a:p>
            <a:pPr marL="0" indent="0">
              <a:buNone/>
            </a:pPr>
            <a:r>
              <a:rPr lang="en-US" altLang="zh-TW" b="1" dirty="0"/>
              <a:t> </a:t>
            </a:r>
            <a:endParaRPr lang="zh-TW" altLang="zh-TW" dirty="0"/>
          </a:p>
          <a:p>
            <a:pPr marL="0" indent="0">
              <a:buNone/>
            </a:pPr>
            <a:r>
              <a:rPr lang="en-US" altLang="zh-TW" b="1" dirty="0"/>
              <a:t>Root node error: 17/81 = 0.20988</a:t>
            </a:r>
            <a:endParaRPr lang="zh-TW" altLang="zh-TW" dirty="0"/>
          </a:p>
          <a:p>
            <a:pPr marL="0" indent="0">
              <a:buNone/>
            </a:pPr>
            <a:r>
              <a:rPr lang="en-US" altLang="zh-TW" b="1" dirty="0"/>
              <a:t> </a:t>
            </a:r>
            <a:endParaRPr lang="zh-TW" altLang="zh-TW" dirty="0"/>
          </a:p>
          <a:p>
            <a:pPr marL="0" indent="0">
              <a:buNone/>
            </a:pPr>
            <a:r>
              <a:rPr lang="en-US" altLang="zh-TW" b="1" dirty="0"/>
              <a:t>n= 81 </a:t>
            </a:r>
            <a:endParaRPr lang="zh-TW" altLang="zh-TW" dirty="0"/>
          </a:p>
          <a:p>
            <a:pPr marL="0" indent="0">
              <a:buNone/>
            </a:pPr>
            <a:r>
              <a:rPr lang="en-US" altLang="zh-TW" dirty="0"/>
              <a:t>complexity </a:t>
            </a:r>
            <a:r>
              <a:rPr lang="en-US" altLang="zh-TW" dirty="0" err="1"/>
              <a:t>param</a:t>
            </a:r>
            <a:endParaRPr lang="zh-TW" altLang="zh-TW" dirty="0"/>
          </a:p>
          <a:p>
            <a:pPr marL="0" indent="0">
              <a:buNone/>
            </a:pPr>
            <a:r>
              <a:rPr lang="en-US" altLang="zh-TW" b="1" dirty="0"/>
              <a:t>        CP </a:t>
            </a:r>
            <a:r>
              <a:rPr lang="zh-TW" altLang="en-US" b="1" dirty="0" smtClean="0"/>
              <a:t>    </a:t>
            </a:r>
            <a:r>
              <a:rPr lang="en-US" altLang="zh-TW" b="1" dirty="0" err="1" smtClean="0"/>
              <a:t>nsplit</a:t>
            </a:r>
            <a:r>
              <a:rPr lang="en-US" altLang="zh-TW" b="1" dirty="0" smtClean="0"/>
              <a:t> </a:t>
            </a:r>
            <a:r>
              <a:rPr lang="en-US" altLang="zh-TW" b="1" dirty="0" err="1"/>
              <a:t>rel</a:t>
            </a:r>
            <a:r>
              <a:rPr lang="en-US" altLang="zh-TW" b="1" dirty="0"/>
              <a:t> error </a:t>
            </a:r>
            <a:r>
              <a:rPr lang="en-US" altLang="zh-TW" b="1" dirty="0" err="1"/>
              <a:t>xerror</a:t>
            </a:r>
            <a:r>
              <a:rPr lang="en-US" altLang="zh-TW" b="1" dirty="0"/>
              <a:t>    </a:t>
            </a:r>
            <a:r>
              <a:rPr lang="en-US" altLang="zh-TW" b="1" dirty="0" err="1"/>
              <a:t>xstd</a:t>
            </a:r>
            <a:endParaRPr lang="zh-TW" altLang="zh-TW" dirty="0"/>
          </a:p>
          <a:p>
            <a:pPr marL="0" indent="0">
              <a:buNone/>
            </a:pPr>
            <a:r>
              <a:rPr lang="en-US" altLang="zh-TW" b="1" dirty="0"/>
              <a:t>1 </a:t>
            </a:r>
            <a:r>
              <a:rPr lang="en-US" altLang="zh-TW" b="1" dirty="0" smtClean="0">
                <a:solidFill>
                  <a:srgbClr val="FF0000"/>
                </a:solidFill>
              </a:rPr>
              <a:t>0.176471</a:t>
            </a:r>
            <a:r>
              <a:rPr lang="en-US" altLang="zh-TW" b="1" dirty="0" smtClean="0"/>
              <a:t>      </a:t>
            </a:r>
            <a:r>
              <a:rPr lang="en-US" altLang="zh-TW" b="1" dirty="0"/>
              <a:t>0   1.00000 </a:t>
            </a:r>
            <a:r>
              <a:rPr lang="en-US" altLang="zh-TW" b="1" dirty="0">
                <a:solidFill>
                  <a:srgbClr val="FF0000"/>
                </a:solidFill>
              </a:rPr>
              <a:t>1.0000</a:t>
            </a:r>
            <a:r>
              <a:rPr lang="en-US" altLang="zh-TW" b="1" dirty="0"/>
              <a:t> 0.21559</a:t>
            </a:r>
            <a:endParaRPr lang="zh-TW" altLang="zh-TW" dirty="0"/>
          </a:p>
          <a:p>
            <a:pPr marL="0" indent="0">
              <a:buNone/>
            </a:pPr>
            <a:r>
              <a:rPr lang="en-US" altLang="zh-TW" b="1" dirty="0"/>
              <a:t>2 0.019608      1   0.82353 1.1765 0.22829</a:t>
            </a:r>
            <a:endParaRPr lang="zh-TW" altLang="zh-TW" dirty="0"/>
          </a:p>
          <a:p>
            <a:pPr marL="0" indent="0">
              <a:buNone/>
            </a:pPr>
            <a:r>
              <a:rPr lang="en-US" altLang="zh-TW" b="1" dirty="0"/>
              <a:t>3 0.010000      4   0.76471 1.1765 0.22829</a:t>
            </a:r>
            <a:endParaRPr lang="zh-TW" altLang="zh-TW" dirty="0"/>
          </a:p>
        </p:txBody>
      </p:sp>
      <p:sp>
        <p:nvSpPr>
          <p:cNvPr id="2" name="文字方塊 1"/>
          <p:cNvSpPr txBox="1"/>
          <p:nvPr/>
        </p:nvSpPr>
        <p:spPr>
          <a:xfrm>
            <a:off x="5213817" y="4038453"/>
            <a:ext cx="2191626" cy="584775"/>
          </a:xfrm>
          <a:prstGeom prst="rect">
            <a:avLst/>
          </a:prstGeom>
          <a:noFill/>
        </p:spPr>
        <p:txBody>
          <a:bodyPr wrap="none" rtlCol="0">
            <a:spAutoFit/>
          </a:bodyPr>
          <a:lstStyle/>
          <a:p>
            <a:r>
              <a:rPr lang="en-US" altLang="zh-TW" sz="3200" b="1" dirty="0" err="1" smtClean="0">
                <a:solidFill>
                  <a:srgbClr val="FF0000"/>
                </a:solidFill>
              </a:rPr>
              <a:t>xerror</a:t>
            </a:r>
            <a:r>
              <a:rPr lang="zh-TW" altLang="en-US" sz="3200" b="1" dirty="0" smtClean="0">
                <a:solidFill>
                  <a:srgbClr val="FF0000"/>
                </a:solidFill>
              </a:rPr>
              <a:t>最小</a:t>
            </a:r>
            <a:endParaRPr lang="zh-TW" altLang="en-US" sz="3200" b="1" dirty="0">
              <a:solidFill>
                <a:srgbClr val="FF0000"/>
              </a:solidFill>
            </a:endParaRPr>
          </a:p>
        </p:txBody>
      </p:sp>
      <p:cxnSp>
        <p:nvCxnSpPr>
          <p:cNvPr id="6" name="直線單箭頭接點 5"/>
          <p:cNvCxnSpPr/>
          <p:nvPr/>
        </p:nvCxnSpPr>
        <p:spPr>
          <a:xfrm flipH="1">
            <a:off x="4283968" y="4365104"/>
            <a:ext cx="936104" cy="8640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015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err="1">
                <a:solidFill>
                  <a:srgbClr val="FF0000"/>
                </a:solidFill>
              </a:rPr>
              <a:t>plotcp</a:t>
            </a:r>
            <a:r>
              <a:rPr lang="en-US" altLang="zh-TW" dirty="0">
                <a:solidFill>
                  <a:srgbClr val="FF0000"/>
                </a:solidFill>
              </a:rPr>
              <a:t>(fit)</a:t>
            </a:r>
            <a:r>
              <a:rPr lang="en-US" altLang="zh-TW" dirty="0"/>
              <a:t> # visualize cross-validation results</a:t>
            </a:r>
            <a:endParaRPr lang="zh-TW" altLang="en-US" dirty="0"/>
          </a:p>
        </p:txBody>
      </p:sp>
      <p:pic>
        <p:nvPicPr>
          <p:cNvPr id="3" name="圖片 2"/>
          <p:cNvPicPr/>
          <p:nvPr/>
        </p:nvPicPr>
        <p:blipFill>
          <a:blip r:embed="rId2" cstate="print"/>
          <a:srcRect/>
          <a:stretch>
            <a:fillRect/>
          </a:stretch>
        </p:blipFill>
        <p:spPr bwMode="auto">
          <a:xfrm>
            <a:off x="539552" y="1844824"/>
            <a:ext cx="7704856" cy="4824536"/>
          </a:xfrm>
          <a:prstGeom prst="rect">
            <a:avLst/>
          </a:prstGeom>
          <a:noFill/>
          <a:ln w="9525">
            <a:noFill/>
            <a:miter lim="800000"/>
            <a:headEnd/>
            <a:tailEnd/>
          </a:ln>
        </p:spPr>
      </p:pic>
    </p:spTree>
    <p:extLst>
      <p:ext uri="{BB962C8B-B14F-4D97-AF65-F5344CB8AC3E}">
        <p14:creationId xmlns:p14="http://schemas.microsoft.com/office/powerpoint/2010/main" val="42876870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solidFill>
                  <a:srgbClr val="FF0000"/>
                </a:solidFill>
              </a:rPr>
              <a:t>summary(fit)</a:t>
            </a:r>
            <a:r>
              <a:rPr lang="en-US" altLang="zh-TW" dirty="0"/>
              <a:t> # detailed summary of splits</a:t>
            </a:r>
            <a:endParaRPr lang="zh-TW" altLang="en-US" dirty="0"/>
          </a:p>
        </p:txBody>
      </p:sp>
      <p:sp>
        <p:nvSpPr>
          <p:cNvPr id="3" name="內容版面配置區 2"/>
          <p:cNvSpPr>
            <a:spLocks noGrp="1"/>
          </p:cNvSpPr>
          <p:nvPr>
            <p:ph idx="1"/>
          </p:nvPr>
        </p:nvSpPr>
        <p:spPr/>
        <p:txBody>
          <a:bodyPr>
            <a:normAutofit fontScale="92500" lnSpcReduction="20000"/>
          </a:bodyPr>
          <a:lstStyle/>
          <a:p>
            <a:pPr marL="0" indent="0">
              <a:buNone/>
            </a:pPr>
            <a:r>
              <a:rPr lang="en-US" altLang="zh-TW" dirty="0"/>
              <a:t>Call:</a:t>
            </a:r>
          </a:p>
          <a:p>
            <a:pPr marL="0" indent="0">
              <a:buNone/>
            </a:pPr>
            <a:r>
              <a:rPr lang="en-US" altLang="zh-TW" dirty="0" err="1"/>
              <a:t>rpart</a:t>
            </a:r>
            <a:r>
              <a:rPr lang="en-US" altLang="zh-TW" dirty="0"/>
              <a:t>(formula = Kyphosis ~ Age + Number + Start, data = kyphosis, </a:t>
            </a:r>
          </a:p>
          <a:p>
            <a:pPr marL="0" indent="0">
              <a:buNone/>
            </a:pPr>
            <a:r>
              <a:rPr lang="en-US" altLang="zh-TW" dirty="0"/>
              <a:t>    method = "class")</a:t>
            </a:r>
          </a:p>
          <a:p>
            <a:pPr marL="0" indent="0">
              <a:buNone/>
            </a:pPr>
            <a:r>
              <a:rPr lang="en-US" altLang="zh-TW" dirty="0"/>
              <a:t>  n= 81 </a:t>
            </a:r>
          </a:p>
          <a:p>
            <a:pPr marL="0" indent="0">
              <a:buNone/>
            </a:pPr>
            <a:endParaRPr lang="en-US" altLang="zh-TW" dirty="0"/>
          </a:p>
          <a:p>
            <a:pPr marL="0" indent="0">
              <a:buNone/>
            </a:pPr>
            <a:r>
              <a:rPr lang="en-US" altLang="zh-TW" dirty="0"/>
              <a:t>          CP </a:t>
            </a:r>
            <a:r>
              <a:rPr lang="zh-TW" altLang="en-US" dirty="0" smtClean="0"/>
              <a:t>      </a:t>
            </a:r>
            <a:r>
              <a:rPr lang="en-US" altLang="zh-TW" dirty="0" err="1" smtClean="0"/>
              <a:t>nsplit</a:t>
            </a:r>
            <a:r>
              <a:rPr lang="en-US" altLang="zh-TW" dirty="0" smtClean="0"/>
              <a:t> </a:t>
            </a:r>
            <a:r>
              <a:rPr lang="en-US" altLang="zh-TW" dirty="0" err="1"/>
              <a:t>rel</a:t>
            </a:r>
            <a:r>
              <a:rPr lang="en-US" altLang="zh-TW" dirty="0"/>
              <a:t> </a:t>
            </a:r>
            <a:r>
              <a:rPr lang="en-US" altLang="zh-TW" dirty="0" smtClean="0"/>
              <a:t>error</a:t>
            </a:r>
            <a:r>
              <a:rPr lang="zh-TW" altLang="en-US" dirty="0" smtClean="0"/>
              <a:t>   </a:t>
            </a:r>
            <a:r>
              <a:rPr lang="en-US" altLang="zh-TW" dirty="0" smtClean="0"/>
              <a:t>   </a:t>
            </a:r>
            <a:r>
              <a:rPr lang="en-US" altLang="zh-TW" dirty="0" err="1"/>
              <a:t>xerror</a:t>
            </a:r>
            <a:r>
              <a:rPr lang="en-US" altLang="zh-TW" dirty="0"/>
              <a:t>      </a:t>
            </a:r>
            <a:r>
              <a:rPr lang="en-US" altLang="zh-TW" dirty="0" err="1"/>
              <a:t>xstd</a:t>
            </a:r>
            <a:endParaRPr lang="en-US" altLang="zh-TW" dirty="0"/>
          </a:p>
          <a:p>
            <a:pPr marL="0" indent="0">
              <a:buNone/>
            </a:pPr>
            <a:r>
              <a:rPr lang="en-US" altLang="zh-TW" dirty="0"/>
              <a:t>1 0.17647059      0 1.0000000 1.000000 0.2155872</a:t>
            </a:r>
          </a:p>
          <a:p>
            <a:pPr marL="0" indent="0">
              <a:buNone/>
            </a:pPr>
            <a:r>
              <a:rPr lang="en-US" altLang="zh-TW" dirty="0"/>
              <a:t>2 0.01960784      1 0.8235294 1.176471 0.2282908</a:t>
            </a:r>
          </a:p>
          <a:p>
            <a:pPr marL="0" indent="0">
              <a:buNone/>
            </a:pPr>
            <a:r>
              <a:rPr lang="en-US" altLang="zh-TW" dirty="0"/>
              <a:t>3 0.01000000      4 0.7647059 1.176471 0.2282908</a:t>
            </a:r>
          </a:p>
          <a:p>
            <a:pPr marL="0" indent="0">
              <a:buNone/>
            </a:pPr>
            <a:endParaRPr lang="en-US" altLang="zh-TW" dirty="0"/>
          </a:p>
          <a:p>
            <a:pPr marL="0" indent="0">
              <a:buNone/>
            </a:pPr>
            <a:r>
              <a:rPr lang="en-US" altLang="zh-TW" dirty="0"/>
              <a:t>Variable importance</a:t>
            </a:r>
          </a:p>
          <a:p>
            <a:pPr marL="0" indent="0">
              <a:buNone/>
            </a:pPr>
            <a:r>
              <a:rPr lang="en-US" altLang="zh-TW" dirty="0"/>
              <a:t> Start    Age Number </a:t>
            </a:r>
          </a:p>
          <a:p>
            <a:pPr marL="0" indent="0">
              <a:buNone/>
            </a:pPr>
            <a:r>
              <a:rPr lang="en-US" altLang="zh-TW" dirty="0"/>
              <a:t>    64     24     12 </a:t>
            </a:r>
          </a:p>
        </p:txBody>
      </p:sp>
    </p:spTree>
    <p:extLst>
      <p:ext uri="{BB962C8B-B14F-4D97-AF65-F5344CB8AC3E}">
        <p14:creationId xmlns:p14="http://schemas.microsoft.com/office/powerpoint/2010/main" val="7696868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solidFill>
                  <a:srgbClr val="FF0000"/>
                </a:solidFill>
              </a:rPr>
              <a:t>summary(fit)</a:t>
            </a:r>
            <a:r>
              <a:rPr lang="en-US" altLang="zh-TW" dirty="0"/>
              <a:t> # detailed summary of splits</a:t>
            </a:r>
            <a:endParaRPr lang="zh-TW" altLang="en-US" dirty="0"/>
          </a:p>
        </p:txBody>
      </p:sp>
      <p:sp>
        <p:nvSpPr>
          <p:cNvPr id="3" name="內容版面配置區 2"/>
          <p:cNvSpPr>
            <a:spLocks noGrp="1"/>
          </p:cNvSpPr>
          <p:nvPr>
            <p:ph idx="1"/>
          </p:nvPr>
        </p:nvSpPr>
        <p:spPr/>
        <p:txBody>
          <a:bodyPr>
            <a:normAutofit fontScale="92500"/>
          </a:bodyPr>
          <a:lstStyle/>
          <a:p>
            <a:pPr marL="0" indent="0">
              <a:buNone/>
            </a:pPr>
            <a:r>
              <a:rPr lang="en-US" altLang="zh-TW" dirty="0">
                <a:solidFill>
                  <a:srgbClr val="FF0000"/>
                </a:solidFill>
              </a:rPr>
              <a:t>Node number 1</a:t>
            </a:r>
            <a:r>
              <a:rPr lang="en-US" altLang="zh-TW" dirty="0"/>
              <a:t>: 81 observations,    complexity </a:t>
            </a:r>
            <a:r>
              <a:rPr lang="en-US" altLang="zh-TW" dirty="0" err="1"/>
              <a:t>param</a:t>
            </a:r>
            <a:r>
              <a:rPr lang="en-US" altLang="zh-TW" dirty="0"/>
              <a:t>=0.1764706</a:t>
            </a:r>
          </a:p>
          <a:p>
            <a:pPr marL="0" indent="0">
              <a:buNone/>
            </a:pPr>
            <a:r>
              <a:rPr lang="en-US" altLang="zh-TW" dirty="0"/>
              <a:t>  </a:t>
            </a:r>
            <a:r>
              <a:rPr lang="en-US" altLang="zh-TW" dirty="0">
                <a:solidFill>
                  <a:srgbClr val="FF0000"/>
                </a:solidFill>
              </a:rPr>
              <a:t>predicted class=absent   </a:t>
            </a:r>
            <a:r>
              <a:rPr lang="en-US" altLang="zh-TW" dirty="0"/>
              <a:t>expected loss=0.2098765  P(node) =1</a:t>
            </a:r>
          </a:p>
          <a:p>
            <a:pPr marL="0" indent="0">
              <a:buNone/>
            </a:pPr>
            <a:r>
              <a:rPr lang="en-US" altLang="zh-TW" dirty="0"/>
              <a:t>    </a:t>
            </a:r>
            <a:r>
              <a:rPr lang="en-US" altLang="zh-TW" dirty="0">
                <a:solidFill>
                  <a:srgbClr val="FF0000"/>
                </a:solidFill>
              </a:rPr>
              <a:t>class counts:    64    17</a:t>
            </a:r>
          </a:p>
          <a:p>
            <a:pPr marL="0" indent="0">
              <a:buNone/>
            </a:pPr>
            <a:r>
              <a:rPr lang="en-US" altLang="zh-TW" dirty="0"/>
              <a:t>   probabilities: 0.790 0.210 </a:t>
            </a:r>
          </a:p>
          <a:p>
            <a:pPr marL="0" indent="0">
              <a:buNone/>
            </a:pPr>
            <a:r>
              <a:rPr lang="en-US" altLang="zh-TW" dirty="0"/>
              <a:t>  left son=2 (62 </a:t>
            </a:r>
            <a:r>
              <a:rPr lang="en-US" altLang="zh-TW" dirty="0" err="1"/>
              <a:t>obs</a:t>
            </a:r>
            <a:r>
              <a:rPr lang="en-US" altLang="zh-TW" dirty="0"/>
              <a:t>) </a:t>
            </a:r>
            <a:r>
              <a:rPr lang="en-US" altLang="zh-TW" dirty="0">
                <a:solidFill>
                  <a:srgbClr val="FF0000"/>
                </a:solidFill>
              </a:rPr>
              <a:t>right son=3 (19 </a:t>
            </a:r>
            <a:r>
              <a:rPr lang="en-US" altLang="zh-TW" dirty="0" err="1">
                <a:solidFill>
                  <a:srgbClr val="FF0000"/>
                </a:solidFill>
              </a:rPr>
              <a:t>obs</a:t>
            </a:r>
            <a:r>
              <a:rPr lang="en-US" altLang="zh-TW" dirty="0">
                <a:solidFill>
                  <a:srgbClr val="FF0000"/>
                </a:solidFill>
              </a:rPr>
              <a:t>)</a:t>
            </a:r>
          </a:p>
          <a:p>
            <a:pPr marL="0" indent="0">
              <a:buNone/>
            </a:pPr>
            <a:r>
              <a:rPr lang="en-US" altLang="zh-TW" dirty="0"/>
              <a:t>  Primary splits:</a:t>
            </a:r>
            <a:r>
              <a:rPr lang="zh-TW" altLang="en-US" dirty="0"/>
              <a:t>主要分離</a:t>
            </a:r>
          </a:p>
          <a:p>
            <a:pPr marL="0" indent="0">
              <a:buNone/>
            </a:pPr>
            <a:r>
              <a:rPr lang="zh-TW" altLang="en-US" dirty="0"/>
              <a:t>      </a:t>
            </a:r>
            <a:r>
              <a:rPr lang="en-US" altLang="zh-TW" dirty="0">
                <a:solidFill>
                  <a:srgbClr val="FF0000"/>
                </a:solidFill>
              </a:rPr>
              <a:t>Start  &lt; 8.5  to the right</a:t>
            </a:r>
            <a:r>
              <a:rPr lang="en-US" altLang="zh-TW" dirty="0"/>
              <a:t>, improve=6.762330, (0 missing)</a:t>
            </a:r>
          </a:p>
          <a:p>
            <a:pPr marL="0" indent="0">
              <a:buNone/>
            </a:pPr>
            <a:r>
              <a:rPr lang="en-US" altLang="zh-TW" dirty="0"/>
              <a:t>      Number &lt; 5.5  to the left,  improve=2.866795, (0 missing)</a:t>
            </a:r>
          </a:p>
          <a:p>
            <a:pPr marL="0" indent="0">
              <a:buNone/>
            </a:pPr>
            <a:r>
              <a:rPr lang="en-US" altLang="zh-TW" dirty="0"/>
              <a:t>      Age    &lt; 39.5 to the left,  improve=2.250212, (0 missing)</a:t>
            </a:r>
          </a:p>
          <a:p>
            <a:pPr marL="0" indent="0">
              <a:buNone/>
            </a:pPr>
            <a:r>
              <a:rPr lang="en-US" altLang="zh-TW" dirty="0"/>
              <a:t>  Surrogate splits:</a:t>
            </a:r>
            <a:r>
              <a:rPr lang="zh-TW" altLang="en-US" dirty="0"/>
              <a:t>替代分離</a:t>
            </a:r>
          </a:p>
          <a:p>
            <a:pPr marL="0" indent="0">
              <a:buNone/>
            </a:pPr>
            <a:r>
              <a:rPr lang="zh-TW" altLang="en-US" dirty="0"/>
              <a:t>      </a:t>
            </a:r>
            <a:r>
              <a:rPr lang="en-US" altLang="zh-TW" dirty="0"/>
              <a:t>Number &lt; 6.5  to the left,  agree=0.802, </a:t>
            </a:r>
            <a:r>
              <a:rPr lang="en-US" altLang="zh-TW" dirty="0" err="1"/>
              <a:t>adj</a:t>
            </a:r>
            <a:r>
              <a:rPr lang="en-US" altLang="zh-TW" dirty="0"/>
              <a:t>=0.158, (0 split)</a:t>
            </a:r>
          </a:p>
        </p:txBody>
      </p:sp>
    </p:spTree>
    <p:extLst>
      <p:ext uri="{BB962C8B-B14F-4D97-AF65-F5344CB8AC3E}">
        <p14:creationId xmlns:p14="http://schemas.microsoft.com/office/powerpoint/2010/main" val="3662346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summary(fit) # detailed summary of splits</a:t>
            </a:r>
            <a:endParaRPr lang="zh-TW" altLang="en-US" dirty="0"/>
          </a:p>
        </p:txBody>
      </p:sp>
      <p:sp>
        <p:nvSpPr>
          <p:cNvPr id="3" name="內容版面配置區 2"/>
          <p:cNvSpPr>
            <a:spLocks noGrp="1"/>
          </p:cNvSpPr>
          <p:nvPr>
            <p:ph idx="1"/>
          </p:nvPr>
        </p:nvSpPr>
        <p:spPr>
          <a:xfrm>
            <a:off x="457200" y="1600200"/>
            <a:ext cx="8229600" cy="5069160"/>
          </a:xfrm>
        </p:spPr>
        <p:txBody>
          <a:bodyPr>
            <a:normAutofit fontScale="92500" lnSpcReduction="10000"/>
          </a:bodyPr>
          <a:lstStyle/>
          <a:p>
            <a:pPr marL="0" indent="0">
              <a:buNone/>
            </a:pPr>
            <a:r>
              <a:rPr lang="en-US" altLang="zh-TW" dirty="0">
                <a:solidFill>
                  <a:srgbClr val="FF0000"/>
                </a:solidFill>
              </a:rPr>
              <a:t>Node number 2</a:t>
            </a:r>
            <a:r>
              <a:rPr lang="en-US" altLang="zh-TW" dirty="0"/>
              <a:t>: 62 observations,    complexity </a:t>
            </a:r>
            <a:r>
              <a:rPr lang="en-US" altLang="zh-TW" dirty="0" err="1"/>
              <a:t>param</a:t>
            </a:r>
            <a:r>
              <a:rPr lang="en-US" altLang="zh-TW" dirty="0"/>
              <a:t>=0.01960784</a:t>
            </a:r>
          </a:p>
          <a:p>
            <a:pPr marL="0" indent="0">
              <a:buNone/>
            </a:pPr>
            <a:r>
              <a:rPr lang="en-US" altLang="zh-TW" dirty="0"/>
              <a:t>  predicted class=absent   expected loss=0.09677419  P(node) =0.7654321=62/81</a:t>
            </a:r>
          </a:p>
          <a:p>
            <a:pPr marL="0" indent="0">
              <a:buNone/>
            </a:pPr>
            <a:r>
              <a:rPr lang="en-US" altLang="zh-TW" dirty="0"/>
              <a:t>    class counts:    56     6</a:t>
            </a:r>
          </a:p>
          <a:p>
            <a:pPr marL="0" indent="0">
              <a:buNone/>
            </a:pPr>
            <a:r>
              <a:rPr lang="en-US" altLang="zh-TW" dirty="0"/>
              <a:t>   probabilities: 0.903 0.097 </a:t>
            </a:r>
          </a:p>
          <a:p>
            <a:pPr marL="0" indent="0">
              <a:buNone/>
            </a:pPr>
            <a:r>
              <a:rPr lang="en-US" altLang="zh-TW" dirty="0"/>
              <a:t>  left son=4 (29 </a:t>
            </a:r>
            <a:r>
              <a:rPr lang="en-US" altLang="zh-TW" dirty="0" err="1"/>
              <a:t>obs</a:t>
            </a:r>
            <a:r>
              <a:rPr lang="en-US" altLang="zh-TW" dirty="0"/>
              <a:t>) right son=5 (33 </a:t>
            </a:r>
            <a:r>
              <a:rPr lang="en-US" altLang="zh-TW" dirty="0" err="1"/>
              <a:t>obs</a:t>
            </a:r>
            <a:r>
              <a:rPr lang="en-US" altLang="zh-TW" dirty="0"/>
              <a:t>)</a:t>
            </a:r>
          </a:p>
          <a:p>
            <a:pPr marL="0" indent="0">
              <a:buNone/>
            </a:pPr>
            <a:r>
              <a:rPr lang="en-US" altLang="zh-TW" dirty="0"/>
              <a:t>  Primary splits:</a:t>
            </a:r>
          </a:p>
          <a:p>
            <a:pPr marL="0" indent="0">
              <a:buNone/>
            </a:pPr>
            <a:r>
              <a:rPr lang="en-US" altLang="zh-TW" dirty="0"/>
              <a:t>      Start  &lt; 14.5 to the right, improve=1.0205280, (0 missing)</a:t>
            </a:r>
          </a:p>
          <a:p>
            <a:pPr marL="0" indent="0">
              <a:buNone/>
            </a:pPr>
            <a:r>
              <a:rPr lang="en-US" altLang="zh-TW" dirty="0"/>
              <a:t>      Age    &lt; 55   to the left,  improve=0.6848635, (0 missing)</a:t>
            </a:r>
          </a:p>
          <a:p>
            <a:pPr marL="0" indent="0">
              <a:buNone/>
            </a:pPr>
            <a:r>
              <a:rPr lang="en-US" altLang="zh-TW" dirty="0"/>
              <a:t>      Number &lt; 4.5  to the left,  improve=0.2975332, (0 missing)</a:t>
            </a:r>
          </a:p>
          <a:p>
            <a:pPr marL="0" indent="0">
              <a:buNone/>
            </a:pPr>
            <a:r>
              <a:rPr lang="en-US" altLang="zh-TW" dirty="0"/>
              <a:t>  Surrogate splits:</a:t>
            </a:r>
          </a:p>
          <a:p>
            <a:pPr marL="0" indent="0">
              <a:buNone/>
            </a:pPr>
            <a:r>
              <a:rPr lang="en-US" altLang="zh-TW" dirty="0"/>
              <a:t>      Number &lt; 3.5  to the left,  agree=0.645, </a:t>
            </a:r>
            <a:r>
              <a:rPr lang="en-US" altLang="zh-TW" dirty="0" err="1"/>
              <a:t>adj</a:t>
            </a:r>
            <a:r>
              <a:rPr lang="en-US" altLang="zh-TW" dirty="0"/>
              <a:t>=0.241, (0 split)</a:t>
            </a:r>
          </a:p>
          <a:p>
            <a:pPr marL="0" indent="0">
              <a:buNone/>
            </a:pPr>
            <a:r>
              <a:rPr lang="en-US" altLang="zh-TW" dirty="0"/>
              <a:t>      Age    &lt; 16   to the left,  agree=0.597, </a:t>
            </a:r>
            <a:r>
              <a:rPr lang="en-US" altLang="zh-TW" dirty="0" err="1"/>
              <a:t>adj</a:t>
            </a:r>
            <a:r>
              <a:rPr lang="en-US" altLang="zh-TW" dirty="0"/>
              <a:t>=0.138, (0 split)</a:t>
            </a:r>
          </a:p>
        </p:txBody>
      </p:sp>
    </p:spTree>
    <p:extLst>
      <p:ext uri="{BB962C8B-B14F-4D97-AF65-F5344CB8AC3E}">
        <p14:creationId xmlns:p14="http://schemas.microsoft.com/office/powerpoint/2010/main" val="19310994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 plot tree </a:t>
            </a:r>
            <a:r>
              <a:rPr lang="zh-TW" altLang="en-US" dirty="0" smtClean="0"/>
              <a:t> </a:t>
            </a:r>
            <a:r>
              <a:rPr lang="en-US" altLang="zh-TW" dirty="0" smtClean="0">
                <a:solidFill>
                  <a:srgbClr val="FF0000"/>
                </a:solidFill>
              </a:rPr>
              <a:t>plot(fit</a:t>
            </a:r>
            <a:r>
              <a:rPr lang="en-US" altLang="zh-TW" dirty="0">
                <a:solidFill>
                  <a:srgbClr val="FF0000"/>
                </a:solidFill>
              </a:rPr>
              <a:t>, uniform=TRUE, </a:t>
            </a:r>
            <a:br>
              <a:rPr lang="en-US" altLang="zh-TW" dirty="0">
                <a:solidFill>
                  <a:srgbClr val="FF0000"/>
                </a:solidFill>
              </a:rPr>
            </a:br>
            <a:r>
              <a:rPr lang="en-US" altLang="zh-TW" dirty="0">
                <a:solidFill>
                  <a:srgbClr val="FF0000"/>
                </a:solidFill>
              </a:rPr>
              <a:t>   main="Classification Tree for Kyphosis</a:t>
            </a:r>
            <a:r>
              <a:rPr lang="en-US" altLang="zh-TW" dirty="0" smtClean="0">
                <a:solidFill>
                  <a:srgbClr val="FF0000"/>
                </a:solidFill>
              </a:rPr>
              <a:t>")</a:t>
            </a:r>
            <a:endParaRPr lang="zh-TW" altLang="en-US" dirty="0">
              <a:solidFill>
                <a:srgbClr val="FF0000"/>
              </a:solidFill>
            </a:endParaRPr>
          </a:p>
        </p:txBody>
      </p:sp>
      <p:pic>
        <p:nvPicPr>
          <p:cNvPr id="3" name="圖片 2"/>
          <p:cNvPicPr/>
          <p:nvPr/>
        </p:nvPicPr>
        <p:blipFill rotWithShape="1">
          <a:blip r:embed="rId2" cstate="print"/>
          <a:srcRect l="8871" r="4839" b="17877"/>
          <a:stretch/>
        </p:blipFill>
        <p:spPr bwMode="auto">
          <a:xfrm>
            <a:off x="251520" y="2094547"/>
            <a:ext cx="8640960" cy="4070757"/>
          </a:xfrm>
          <a:prstGeom prst="rect">
            <a:avLst/>
          </a:prstGeom>
          <a:noFill/>
          <a:ln w="9525">
            <a:noFill/>
            <a:miter lim="800000"/>
            <a:headEnd/>
            <a:tailEnd/>
          </a:ln>
        </p:spPr>
      </p:pic>
    </p:spTree>
    <p:extLst>
      <p:ext uri="{BB962C8B-B14F-4D97-AF65-F5344CB8AC3E}">
        <p14:creationId xmlns:p14="http://schemas.microsoft.com/office/powerpoint/2010/main" val="34833694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solidFill>
                  <a:srgbClr val="FF0000"/>
                </a:solidFill>
              </a:rPr>
              <a:t>text(fit, </a:t>
            </a:r>
            <a:r>
              <a:rPr lang="en-US" altLang="zh-TW" dirty="0" err="1">
                <a:solidFill>
                  <a:srgbClr val="FF0000"/>
                </a:solidFill>
              </a:rPr>
              <a:t>use.n</a:t>
            </a:r>
            <a:r>
              <a:rPr lang="en-US" altLang="zh-TW" dirty="0">
                <a:solidFill>
                  <a:srgbClr val="FF0000"/>
                </a:solidFill>
              </a:rPr>
              <a:t>=TRUE, all=TRUE, </a:t>
            </a:r>
            <a:r>
              <a:rPr lang="en-US" altLang="zh-TW" dirty="0" err="1">
                <a:solidFill>
                  <a:srgbClr val="FF0000"/>
                </a:solidFill>
              </a:rPr>
              <a:t>cex</a:t>
            </a:r>
            <a:r>
              <a:rPr lang="en-US" altLang="zh-TW" dirty="0">
                <a:solidFill>
                  <a:srgbClr val="FF0000"/>
                </a:solidFill>
              </a:rPr>
              <a:t>=.8)</a:t>
            </a:r>
            <a:endParaRPr lang="zh-TW" altLang="en-US" dirty="0">
              <a:solidFill>
                <a:srgbClr val="FF0000"/>
              </a:solidFill>
            </a:endParaRPr>
          </a:p>
        </p:txBody>
      </p:sp>
      <p:pic>
        <p:nvPicPr>
          <p:cNvPr id="3" name="圖片 2"/>
          <p:cNvPicPr/>
          <p:nvPr/>
        </p:nvPicPr>
        <p:blipFill rotWithShape="1">
          <a:blip r:embed="rId2" cstate="print"/>
          <a:srcRect l="7873" r="3150" b="15643"/>
          <a:stretch/>
        </p:blipFill>
        <p:spPr bwMode="auto">
          <a:xfrm>
            <a:off x="107504" y="1916832"/>
            <a:ext cx="8928992" cy="3782725"/>
          </a:xfrm>
          <a:prstGeom prst="rect">
            <a:avLst/>
          </a:prstGeom>
          <a:noFill/>
          <a:ln w="9525">
            <a:noFill/>
            <a:miter lim="800000"/>
            <a:headEnd/>
            <a:tailEnd/>
          </a:ln>
        </p:spPr>
      </p:pic>
    </p:spTree>
    <p:extLst>
      <p:ext uri="{BB962C8B-B14F-4D97-AF65-F5344CB8AC3E}">
        <p14:creationId xmlns:p14="http://schemas.microsoft.com/office/powerpoint/2010/main" val="37976229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33400"/>
            <a:ext cx="8229600" cy="1527448"/>
          </a:xfrm>
        </p:spPr>
        <p:txBody>
          <a:bodyPr>
            <a:noAutofit/>
          </a:bodyPr>
          <a:lstStyle/>
          <a:p>
            <a:r>
              <a:rPr lang="en-US" altLang="zh-TW" sz="2800" dirty="0"/>
              <a:t># create attractive postscript plot of tree </a:t>
            </a:r>
            <a:br>
              <a:rPr lang="en-US" altLang="zh-TW" sz="2800" dirty="0"/>
            </a:br>
            <a:r>
              <a:rPr lang="en-US" altLang="zh-TW" sz="2800" dirty="0">
                <a:solidFill>
                  <a:srgbClr val="FF0000"/>
                </a:solidFill>
              </a:rPr>
              <a:t>post(fit, file = "c:/tree.ps</a:t>
            </a:r>
            <a:r>
              <a:rPr lang="en-US" altLang="zh-TW" sz="2800" dirty="0" smtClean="0">
                <a:solidFill>
                  <a:srgbClr val="FF0000"/>
                </a:solidFill>
              </a:rPr>
              <a:t>", </a:t>
            </a:r>
            <a:r>
              <a:rPr lang="en-US" altLang="zh-TW" sz="2800" dirty="0">
                <a:solidFill>
                  <a:srgbClr val="FF0000"/>
                </a:solidFill>
              </a:rPr>
              <a:t>title = "Classification Tree for Kyphosis")</a:t>
            </a:r>
            <a:br>
              <a:rPr lang="en-US" altLang="zh-TW" sz="2800" dirty="0">
                <a:solidFill>
                  <a:srgbClr val="FF0000"/>
                </a:solidFill>
              </a:rPr>
            </a:br>
            <a:endParaRPr lang="zh-TW" altLang="en-US" sz="2800" dirty="0">
              <a:solidFill>
                <a:srgbClr val="FF0000"/>
              </a:solidFill>
            </a:endParaRPr>
          </a:p>
        </p:txBody>
      </p:sp>
      <p:pic>
        <p:nvPicPr>
          <p:cNvPr id="4" name="圖片 3"/>
          <p:cNvPicPr>
            <a:picLocks noChangeAspect="1"/>
          </p:cNvPicPr>
          <p:nvPr/>
        </p:nvPicPr>
        <p:blipFill>
          <a:blip r:embed="rId2"/>
          <a:stretch>
            <a:fillRect/>
          </a:stretch>
        </p:blipFill>
        <p:spPr>
          <a:xfrm>
            <a:off x="2195736" y="1412776"/>
            <a:ext cx="6850966" cy="5256584"/>
          </a:xfrm>
          <a:prstGeom prst="rect">
            <a:avLst/>
          </a:prstGeom>
        </p:spPr>
      </p:pic>
    </p:spTree>
    <p:extLst>
      <p:ext uri="{BB962C8B-B14F-4D97-AF65-F5344CB8AC3E}">
        <p14:creationId xmlns:p14="http://schemas.microsoft.com/office/powerpoint/2010/main" val="14760734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b="1" dirty="0" smtClean="0">
                <a:solidFill>
                  <a:srgbClr val="FF0000"/>
                </a:solidFill>
              </a:rPr>
              <a:t>修剪樹</a:t>
            </a:r>
            <a:endParaRPr lang="zh-TW" altLang="en-US" b="1" dirty="0">
              <a:solidFill>
                <a:srgbClr val="FF0000"/>
              </a:solidFill>
            </a:endParaRPr>
          </a:p>
        </p:txBody>
      </p:sp>
      <p:sp>
        <p:nvSpPr>
          <p:cNvPr id="4" name="內容版面配置區 3"/>
          <p:cNvSpPr>
            <a:spLocks noGrp="1"/>
          </p:cNvSpPr>
          <p:nvPr>
            <p:ph idx="1"/>
          </p:nvPr>
        </p:nvSpPr>
        <p:spPr/>
        <p:txBody>
          <a:bodyPr/>
          <a:lstStyle/>
          <a:p>
            <a:pPr marL="0" indent="0">
              <a:buNone/>
            </a:pPr>
            <a:r>
              <a:rPr lang="en-US" altLang="zh-TW" dirty="0"/>
              <a:t># prune the tree </a:t>
            </a:r>
          </a:p>
          <a:p>
            <a:pPr marL="0" indent="0">
              <a:buNone/>
            </a:pPr>
            <a:r>
              <a:rPr lang="en-US" altLang="zh-TW" dirty="0" smtClean="0">
                <a:solidFill>
                  <a:srgbClr val="FF0000"/>
                </a:solidFill>
              </a:rPr>
              <a:t>&gt;</a:t>
            </a:r>
            <a:r>
              <a:rPr lang="zh-TW" altLang="en-US" dirty="0" smtClean="0">
                <a:solidFill>
                  <a:srgbClr val="FF0000"/>
                </a:solidFill>
              </a:rPr>
              <a:t> </a:t>
            </a:r>
            <a:r>
              <a:rPr lang="en-US" altLang="zh-TW" dirty="0" err="1" smtClean="0">
                <a:solidFill>
                  <a:srgbClr val="FF0000"/>
                </a:solidFill>
              </a:rPr>
              <a:t>pfit</a:t>
            </a:r>
            <a:r>
              <a:rPr lang="en-US" altLang="zh-TW" dirty="0">
                <a:solidFill>
                  <a:srgbClr val="FF0000"/>
                </a:solidFill>
              </a:rPr>
              <a:t>&lt;-prune(fit, </a:t>
            </a:r>
            <a:r>
              <a:rPr lang="en-US" altLang="zh-TW" dirty="0" err="1">
                <a:solidFill>
                  <a:srgbClr val="FF0000"/>
                </a:solidFill>
              </a:rPr>
              <a:t>cp</a:t>
            </a:r>
            <a:r>
              <a:rPr lang="en-US" altLang="zh-TW" dirty="0">
                <a:solidFill>
                  <a:srgbClr val="FF0000"/>
                </a:solidFill>
              </a:rPr>
              <a:t>=</a:t>
            </a:r>
            <a:r>
              <a:rPr lang="en-US" altLang="zh-TW" dirty="0" err="1">
                <a:solidFill>
                  <a:srgbClr val="FF0000"/>
                </a:solidFill>
              </a:rPr>
              <a:t>fit$cptable</a:t>
            </a:r>
            <a:r>
              <a:rPr lang="en-US" altLang="zh-TW" dirty="0">
                <a:solidFill>
                  <a:srgbClr val="FF0000"/>
                </a:solidFill>
              </a:rPr>
              <a:t>[</a:t>
            </a:r>
            <a:r>
              <a:rPr lang="en-US" altLang="zh-TW" dirty="0" err="1">
                <a:solidFill>
                  <a:srgbClr val="FF0000"/>
                </a:solidFill>
              </a:rPr>
              <a:t>which.min</a:t>
            </a:r>
            <a:r>
              <a:rPr lang="en-US" altLang="zh-TW" dirty="0">
                <a:solidFill>
                  <a:srgbClr val="FF0000"/>
                </a:solidFill>
              </a:rPr>
              <a:t>(</a:t>
            </a:r>
            <a:r>
              <a:rPr lang="en-US" altLang="zh-TW" dirty="0" err="1">
                <a:solidFill>
                  <a:srgbClr val="FF0000"/>
                </a:solidFill>
              </a:rPr>
              <a:t>fit$cptable</a:t>
            </a:r>
            <a:r>
              <a:rPr lang="en-US" altLang="zh-TW" dirty="0">
                <a:solidFill>
                  <a:srgbClr val="FF0000"/>
                </a:solidFill>
              </a:rPr>
              <a:t>[,"</a:t>
            </a:r>
            <a:r>
              <a:rPr lang="en-US" altLang="zh-TW" dirty="0" err="1">
                <a:solidFill>
                  <a:srgbClr val="FF0000"/>
                </a:solidFill>
              </a:rPr>
              <a:t>xerror</a:t>
            </a:r>
            <a:r>
              <a:rPr lang="en-US" altLang="zh-TW" dirty="0">
                <a:solidFill>
                  <a:srgbClr val="FF0000"/>
                </a:solidFill>
              </a:rPr>
              <a:t>"]),"CP"])</a:t>
            </a:r>
          </a:p>
          <a:p>
            <a:pPr marL="0" indent="0">
              <a:buNone/>
            </a:pPr>
            <a:endParaRPr lang="en-US" altLang="zh-TW" dirty="0"/>
          </a:p>
          <a:p>
            <a:pPr marL="0" indent="0">
              <a:buNone/>
            </a:pPr>
            <a:r>
              <a:rPr lang="en-US" altLang="zh-TW" dirty="0"/>
              <a:t># plot the pruned tree </a:t>
            </a:r>
          </a:p>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plot(</a:t>
            </a:r>
            <a:r>
              <a:rPr lang="en-US" altLang="zh-TW" dirty="0" err="1" smtClean="0">
                <a:solidFill>
                  <a:srgbClr val="FF0000"/>
                </a:solidFill>
              </a:rPr>
              <a:t>pfit</a:t>
            </a:r>
            <a:r>
              <a:rPr lang="en-US" altLang="zh-TW" dirty="0">
                <a:solidFill>
                  <a:srgbClr val="FF0000"/>
                </a:solidFill>
              </a:rPr>
              <a:t>, uniform=TRUE, </a:t>
            </a:r>
          </a:p>
          <a:p>
            <a:pPr marL="0" indent="0">
              <a:buNone/>
            </a:pPr>
            <a:r>
              <a:rPr lang="en-US" altLang="zh-TW" dirty="0">
                <a:solidFill>
                  <a:srgbClr val="FF0000"/>
                </a:solidFill>
              </a:rPr>
              <a:t>   main="Pruned Classification Tree for Kyphosis")</a:t>
            </a:r>
          </a:p>
          <a:p>
            <a:pPr marL="0" indent="0">
              <a:buNone/>
            </a:pPr>
            <a:endParaRPr lang="zh-TW" altLang="en-US" dirty="0"/>
          </a:p>
        </p:txBody>
      </p:sp>
    </p:spTree>
    <p:extLst>
      <p:ext uri="{BB962C8B-B14F-4D97-AF65-F5344CB8AC3E}">
        <p14:creationId xmlns:p14="http://schemas.microsoft.com/office/powerpoint/2010/main" val="30041660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b="1" dirty="0" smtClean="0">
                <a:solidFill>
                  <a:srgbClr val="FF0000"/>
                </a:solidFill>
              </a:rPr>
              <a:t>畫修剪後的樹</a:t>
            </a:r>
            <a:endParaRPr lang="zh-TW" altLang="en-US" b="1" dirty="0">
              <a:solidFill>
                <a:srgbClr val="FF0000"/>
              </a:solidFill>
            </a:endParaRPr>
          </a:p>
        </p:txBody>
      </p:sp>
      <p:pic>
        <p:nvPicPr>
          <p:cNvPr id="5" name="圖片 4"/>
          <p:cNvPicPr/>
          <p:nvPr/>
        </p:nvPicPr>
        <p:blipFill rotWithShape="1">
          <a:blip r:embed="rId2" cstate="print"/>
          <a:srcRect l="6311" r="850"/>
          <a:stretch/>
        </p:blipFill>
        <p:spPr bwMode="auto">
          <a:xfrm>
            <a:off x="611560" y="2094547"/>
            <a:ext cx="7848871" cy="4430797"/>
          </a:xfrm>
          <a:prstGeom prst="rect">
            <a:avLst/>
          </a:prstGeom>
          <a:noFill/>
          <a:ln w="9525">
            <a:noFill/>
            <a:miter lim="800000"/>
            <a:headEnd/>
            <a:tailEnd/>
          </a:ln>
        </p:spPr>
      </p:pic>
    </p:spTree>
    <p:extLst>
      <p:ext uri="{BB962C8B-B14F-4D97-AF65-F5344CB8AC3E}">
        <p14:creationId xmlns:p14="http://schemas.microsoft.com/office/powerpoint/2010/main" val="347376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C00000"/>
                </a:solidFill>
              </a:rPr>
              <a:t>區別分析與決策樹</a:t>
            </a:r>
            <a:endParaRPr lang="zh-TW" altLang="en-US" dirty="0"/>
          </a:p>
        </p:txBody>
      </p:sp>
      <p:sp>
        <p:nvSpPr>
          <p:cNvPr id="23554" name="投影片編號版面配置區 3"/>
          <p:cNvSpPr>
            <a:spLocks noGrp="1"/>
          </p:cNvSpPr>
          <p:nvPr>
            <p:ph type="sldNum" sz="quarter" idx="12"/>
          </p:nvPr>
        </p:nvSpPr>
        <p:spPr>
          <a:noFill/>
        </p:spPr>
        <p:txBody>
          <a:bodyPr/>
          <a:lstStyle>
            <a:lvl1pPr>
              <a:defRPr kumimoji="1" sz="2400">
                <a:solidFill>
                  <a:schemeClr val="tx1"/>
                </a:solidFill>
                <a:latin typeface="Tahoma" panose="020B0604030504040204" pitchFamily="34" charset="0"/>
                <a:ea typeface="新細明體" panose="02020500000000000000" pitchFamily="18" charset="-120"/>
              </a:defRPr>
            </a:lvl1pPr>
            <a:lvl2pPr marL="742950" indent="-285750">
              <a:defRPr kumimoji="1" sz="2400">
                <a:solidFill>
                  <a:schemeClr val="tx1"/>
                </a:solidFill>
                <a:latin typeface="Tahoma" panose="020B0604030504040204" pitchFamily="34" charset="0"/>
                <a:ea typeface="新細明體" panose="02020500000000000000" pitchFamily="18" charset="-120"/>
              </a:defRPr>
            </a:lvl2pPr>
            <a:lvl3pPr marL="1143000" indent="-228600">
              <a:defRPr kumimoji="1" sz="2400">
                <a:solidFill>
                  <a:schemeClr val="tx1"/>
                </a:solidFill>
                <a:latin typeface="Tahoma" panose="020B0604030504040204" pitchFamily="34" charset="0"/>
                <a:ea typeface="新細明體" panose="02020500000000000000" pitchFamily="18" charset="-120"/>
              </a:defRPr>
            </a:lvl3pPr>
            <a:lvl4pPr marL="1600200" indent="-228600">
              <a:defRPr kumimoji="1" sz="2400">
                <a:solidFill>
                  <a:schemeClr val="tx1"/>
                </a:solidFill>
                <a:latin typeface="Tahoma" panose="020B0604030504040204" pitchFamily="34" charset="0"/>
                <a:ea typeface="新細明體" panose="02020500000000000000" pitchFamily="18" charset="-120"/>
              </a:defRPr>
            </a:lvl4pPr>
            <a:lvl5pPr marL="2057400" indent="-228600">
              <a:defRPr kumimoji="1" sz="24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9pPr>
          </a:lstStyle>
          <a:p>
            <a:fld id="{AE2C7238-D424-4740-86DC-9C1E2E77ECB3}" type="slidenum">
              <a:rPr kumimoji="0" lang="en-US" altLang="zh-TW" sz="1400"/>
              <a:pPr/>
              <a:t>6</a:t>
            </a:fld>
            <a:endParaRPr kumimoji="0" lang="en-US" altLang="zh-TW" sz="1400"/>
          </a:p>
        </p:txBody>
      </p:sp>
      <p:pic>
        <p:nvPicPr>
          <p:cNvPr id="23556" name="Picture 6" descr="C:\work\Figures\掃瞄0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12776"/>
            <a:ext cx="6705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03542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fontScale="90000"/>
          </a:bodyPr>
          <a:lstStyle/>
          <a:p>
            <a:r>
              <a:rPr lang="en-US" altLang="zh-TW" dirty="0"/>
              <a:t>text(</a:t>
            </a:r>
            <a:r>
              <a:rPr lang="en-US" altLang="zh-TW" dirty="0" err="1"/>
              <a:t>pfit</a:t>
            </a:r>
            <a:r>
              <a:rPr lang="en-US" altLang="zh-TW" dirty="0"/>
              <a:t>, </a:t>
            </a:r>
            <a:r>
              <a:rPr lang="en-US" altLang="zh-TW" dirty="0" err="1"/>
              <a:t>use.n</a:t>
            </a:r>
            <a:r>
              <a:rPr lang="en-US" altLang="zh-TW" dirty="0"/>
              <a:t>=TRUE, all=TRUE, </a:t>
            </a:r>
            <a:r>
              <a:rPr lang="en-US" altLang="zh-TW" dirty="0" err="1"/>
              <a:t>cex</a:t>
            </a:r>
            <a:r>
              <a:rPr lang="en-US" altLang="zh-TW" dirty="0"/>
              <a:t>=.8)</a:t>
            </a:r>
            <a:endParaRPr lang="zh-TW" altLang="en-US" b="1" dirty="0">
              <a:solidFill>
                <a:srgbClr val="FF0000"/>
              </a:solidFill>
            </a:endParaRPr>
          </a:p>
        </p:txBody>
      </p:sp>
      <p:pic>
        <p:nvPicPr>
          <p:cNvPr id="6" name="圖片 5"/>
          <p:cNvPicPr/>
          <p:nvPr/>
        </p:nvPicPr>
        <p:blipFill rotWithShape="1">
          <a:blip r:embed="rId2" cstate="print"/>
          <a:srcRect l="6278" r="2717" b="12227"/>
          <a:stretch/>
        </p:blipFill>
        <p:spPr bwMode="auto">
          <a:xfrm>
            <a:off x="457200" y="2094547"/>
            <a:ext cx="8229599" cy="4142765"/>
          </a:xfrm>
          <a:prstGeom prst="rect">
            <a:avLst/>
          </a:prstGeom>
          <a:noFill/>
          <a:ln w="9525">
            <a:noFill/>
            <a:miter lim="800000"/>
            <a:headEnd/>
            <a:tailEnd/>
          </a:ln>
        </p:spPr>
      </p:pic>
    </p:spTree>
    <p:extLst>
      <p:ext uri="{BB962C8B-B14F-4D97-AF65-F5344CB8AC3E}">
        <p14:creationId xmlns:p14="http://schemas.microsoft.com/office/powerpoint/2010/main" val="32663408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2800" dirty="0"/>
              <a:t>post(</a:t>
            </a:r>
            <a:r>
              <a:rPr lang="en-US" altLang="zh-TW" sz="2800" dirty="0" err="1"/>
              <a:t>pfit</a:t>
            </a:r>
            <a:r>
              <a:rPr lang="en-US" altLang="zh-TW" sz="2800" dirty="0"/>
              <a:t>, file = "c:/ptree.ps", </a:t>
            </a:r>
            <a:br>
              <a:rPr lang="en-US" altLang="zh-TW" sz="2800" dirty="0"/>
            </a:br>
            <a:r>
              <a:rPr lang="en-US" altLang="zh-TW" sz="2800" dirty="0"/>
              <a:t>   title = "Pruned Classification Tree for Kyphosis</a:t>
            </a:r>
            <a:r>
              <a:rPr lang="en-US" altLang="zh-TW" sz="2800" dirty="0" smtClean="0"/>
              <a:t>")</a:t>
            </a:r>
            <a:endParaRPr lang="zh-TW" altLang="en-US" sz="2800" dirty="0"/>
          </a:p>
        </p:txBody>
      </p:sp>
      <p:pic>
        <p:nvPicPr>
          <p:cNvPr id="3" name="圖片 2"/>
          <p:cNvPicPr>
            <a:picLocks noChangeAspect="1"/>
          </p:cNvPicPr>
          <p:nvPr/>
        </p:nvPicPr>
        <p:blipFill>
          <a:blip r:embed="rId2"/>
          <a:stretch>
            <a:fillRect/>
          </a:stretch>
        </p:blipFill>
        <p:spPr>
          <a:xfrm>
            <a:off x="1187623" y="1772816"/>
            <a:ext cx="6364861" cy="4896544"/>
          </a:xfrm>
          <a:prstGeom prst="rect">
            <a:avLst/>
          </a:prstGeom>
        </p:spPr>
      </p:pic>
    </p:spTree>
    <p:extLst>
      <p:ext uri="{BB962C8B-B14F-4D97-AF65-F5344CB8AC3E}">
        <p14:creationId xmlns:p14="http://schemas.microsoft.com/office/powerpoint/2010/main" val="26818326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en-US" altLang="zh-TW" b="1" dirty="0">
                <a:solidFill>
                  <a:srgbClr val="0070C0"/>
                </a:solidFill>
              </a:rPr>
              <a:t>Regression Tree example </a:t>
            </a:r>
            <a:r>
              <a:rPr lang="zh-TW" altLang="en-US" b="1" dirty="0">
                <a:solidFill>
                  <a:srgbClr val="0070C0"/>
                </a:solidFill>
              </a:rPr>
              <a:t>迴歸</a:t>
            </a:r>
            <a:r>
              <a:rPr lang="zh-TW" altLang="en-US" b="1" dirty="0" smtClean="0">
                <a:solidFill>
                  <a:srgbClr val="0070C0"/>
                </a:solidFill>
              </a:rPr>
              <a:t>樹範</a:t>
            </a:r>
            <a:r>
              <a:rPr lang="zh-TW" altLang="en-US" b="1" dirty="0">
                <a:solidFill>
                  <a:srgbClr val="0070C0"/>
                </a:solidFill>
              </a:rPr>
              <a:t>例</a:t>
            </a:r>
          </a:p>
        </p:txBody>
      </p:sp>
      <p:sp>
        <p:nvSpPr>
          <p:cNvPr id="4" name="內容版面配置區 3"/>
          <p:cNvSpPr>
            <a:spLocks noGrp="1"/>
          </p:cNvSpPr>
          <p:nvPr>
            <p:ph idx="1"/>
          </p:nvPr>
        </p:nvSpPr>
        <p:spPr/>
        <p:txBody>
          <a:bodyPr/>
          <a:lstStyle/>
          <a:p>
            <a:r>
              <a:rPr lang="en-US" altLang="zh-TW" dirty="0"/>
              <a:t>In this example we will predict car mileage from price, country, reliability, and car </a:t>
            </a:r>
            <a:r>
              <a:rPr lang="en-US" altLang="zh-TW" dirty="0" smtClean="0"/>
              <a:t>type(</a:t>
            </a:r>
            <a:r>
              <a:rPr lang="zh-TW" altLang="en-US" dirty="0"/>
              <a:t>在這個例子中，我們將根據</a:t>
            </a:r>
            <a:r>
              <a:rPr lang="zh-TW" altLang="en-US" dirty="0" smtClean="0"/>
              <a:t>價格</a:t>
            </a:r>
            <a:r>
              <a:rPr lang="zh-TW" altLang="en-US" dirty="0" smtClean="0">
                <a:latin typeface="微軟正黑體" panose="020B0604030504040204" pitchFamily="34" charset="-120"/>
                <a:ea typeface="微軟正黑體" panose="020B0604030504040204" pitchFamily="34" charset="-120"/>
              </a:rPr>
              <a:t>、</a:t>
            </a:r>
            <a:r>
              <a:rPr lang="zh-TW" altLang="en-US" dirty="0" smtClean="0"/>
              <a:t>國家</a:t>
            </a:r>
            <a:r>
              <a:rPr lang="zh-TW" altLang="en-US" dirty="0">
                <a:latin typeface="微軟正黑體" panose="020B0604030504040204" pitchFamily="34" charset="-120"/>
              </a:rPr>
              <a:t>、</a:t>
            </a:r>
            <a:r>
              <a:rPr lang="zh-TW" altLang="en-US" dirty="0" smtClean="0"/>
              <a:t>可靠性</a:t>
            </a:r>
            <a:r>
              <a:rPr lang="zh-TW" altLang="en-US" dirty="0"/>
              <a:t>和汽車類型來預測</a:t>
            </a:r>
            <a:r>
              <a:rPr lang="zh-TW" altLang="en-US" dirty="0" smtClean="0"/>
              <a:t>汽車哩程</a:t>
            </a:r>
            <a:r>
              <a:rPr lang="en-US" altLang="zh-TW" dirty="0" smtClean="0"/>
              <a:t>). </a:t>
            </a:r>
            <a:r>
              <a:rPr lang="en-US" altLang="zh-TW" dirty="0"/>
              <a:t>The data frame is </a:t>
            </a:r>
            <a:r>
              <a:rPr lang="en-US" altLang="zh-TW" dirty="0" err="1" smtClean="0"/>
              <a:t>cu.summary</a:t>
            </a:r>
            <a:endParaRPr lang="en-US" altLang="zh-TW" dirty="0" smtClean="0"/>
          </a:p>
          <a:p>
            <a:endParaRPr lang="en-US" altLang="zh-TW" dirty="0"/>
          </a:p>
          <a:p>
            <a:r>
              <a:rPr lang="en-US" altLang="zh-TW" dirty="0"/>
              <a:t># Regression Tree Example</a:t>
            </a:r>
          </a:p>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library(</a:t>
            </a:r>
            <a:r>
              <a:rPr lang="en-US" altLang="zh-TW" dirty="0" err="1" smtClean="0">
                <a:solidFill>
                  <a:srgbClr val="FF0000"/>
                </a:solidFill>
              </a:rPr>
              <a:t>rpart</a:t>
            </a:r>
            <a:r>
              <a:rPr lang="en-US" altLang="zh-TW" dirty="0">
                <a:solidFill>
                  <a:srgbClr val="FF0000"/>
                </a:solidFill>
              </a:rPr>
              <a:t>)</a:t>
            </a:r>
          </a:p>
          <a:p>
            <a:endParaRPr lang="zh-TW" altLang="en-US" dirty="0"/>
          </a:p>
        </p:txBody>
      </p:sp>
    </p:spTree>
    <p:extLst>
      <p:ext uri="{BB962C8B-B14F-4D97-AF65-F5344CB8AC3E}">
        <p14:creationId xmlns:p14="http://schemas.microsoft.com/office/powerpoint/2010/main" val="33602333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FF0000"/>
                </a:solidFill>
              </a:rPr>
              <a:t>資料與變數</a:t>
            </a:r>
            <a:endParaRPr lang="zh-TW" altLang="en-US" dirty="0"/>
          </a:p>
        </p:txBody>
      </p:sp>
      <p:sp>
        <p:nvSpPr>
          <p:cNvPr id="3" name="內容版面配置區 2"/>
          <p:cNvSpPr>
            <a:spLocks noGrp="1"/>
          </p:cNvSpPr>
          <p:nvPr>
            <p:ph idx="1"/>
          </p:nvPr>
        </p:nvSpPr>
        <p:spPr/>
        <p:txBody>
          <a:bodyPr>
            <a:normAutofit fontScale="85000" lnSpcReduction="20000"/>
          </a:bodyPr>
          <a:lstStyle/>
          <a:p>
            <a:pPr marL="0" indent="0">
              <a:buNone/>
            </a:pPr>
            <a:r>
              <a:rPr lang="en-US" altLang="zh-TW" dirty="0" smtClean="0"/>
              <a:t>The </a:t>
            </a:r>
            <a:r>
              <a:rPr lang="en-US" altLang="zh-TW" dirty="0" err="1"/>
              <a:t>cu.summary</a:t>
            </a:r>
            <a:r>
              <a:rPr lang="en-US" altLang="zh-TW" dirty="0"/>
              <a:t> data frame has </a:t>
            </a:r>
            <a:r>
              <a:rPr lang="en-US" altLang="zh-TW" dirty="0">
                <a:solidFill>
                  <a:srgbClr val="FF0000"/>
                </a:solidFill>
              </a:rPr>
              <a:t>117</a:t>
            </a:r>
            <a:r>
              <a:rPr lang="en-US" altLang="zh-TW" dirty="0"/>
              <a:t> rows and 5 columns, giving data on makes of cars taken from the April, 1990 issue of Consumer Reports.</a:t>
            </a:r>
          </a:p>
          <a:p>
            <a:pPr marL="0" indent="0">
              <a:buNone/>
            </a:pPr>
            <a:r>
              <a:rPr lang="en-US" altLang="zh-TW" dirty="0">
                <a:solidFill>
                  <a:srgbClr val="FF0000"/>
                </a:solidFill>
              </a:rPr>
              <a:t>Price</a:t>
            </a:r>
            <a:r>
              <a:rPr lang="zh-TW" altLang="en-US" dirty="0" smtClean="0"/>
              <a:t>價格</a:t>
            </a:r>
            <a:r>
              <a:rPr lang="en-US" altLang="zh-TW" dirty="0" smtClean="0"/>
              <a:t>-a </a:t>
            </a:r>
            <a:r>
              <a:rPr lang="en-US" altLang="zh-TW" dirty="0"/>
              <a:t>numeric vector giving the list price in US dollars of a standard model</a:t>
            </a:r>
          </a:p>
          <a:p>
            <a:pPr marL="0" indent="0">
              <a:buNone/>
            </a:pPr>
            <a:r>
              <a:rPr lang="en-US" altLang="zh-TW" dirty="0">
                <a:solidFill>
                  <a:srgbClr val="FF0000"/>
                </a:solidFill>
              </a:rPr>
              <a:t>Country</a:t>
            </a:r>
            <a:r>
              <a:rPr lang="zh-TW" altLang="en-US" dirty="0" smtClean="0"/>
              <a:t>國家</a:t>
            </a:r>
          </a:p>
          <a:p>
            <a:pPr marL="0" indent="0">
              <a:buNone/>
            </a:pPr>
            <a:r>
              <a:rPr lang="en-US" altLang="zh-TW" dirty="0"/>
              <a:t>of origin, a factor with levels </a:t>
            </a:r>
          </a:p>
          <a:p>
            <a:pPr marL="0" indent="0">
              <a:buNone/>
            </a:pPr>
            <a:r>
              <a:rPr lang="en-US" altLang="zh-TW" dirty="0" smtClean="0"/>
              <a:t>Brazil</a:t>
            </a:r>
            <a:r>
              <a:rPr lang="en-US" altLang="zh-TW" dirty="0"/>
              <a:t>, England, France, Germany, Japan, Japan/USA, Korea, Mexico, Sweden and USA</a:t>
            </a:r>
          </a:p>
          <a:p>
            <a:pPr marL="0" indent="0">
              <a:buNone/>
            </a:pPr>
            <a:r>
              <a:rPr lang="en-US" altLang="zh-TW" dirty="0">
                <a:solidFill>
                  <a:srgbClr val="FF0000"/>
                </a:solidFill>
              </a:rPr>
              <a:t>Reliability</a:t>
            </a:r>
            <a:r>
              <a:rPr lang="zh-TW" altLang="en-US" dirty="0"/>
              <a:t>可靠性</a:t>
            </a:r>
          </a:p>
          <a:p>
            <a:pPr marL="0" indent="0">
              <a:buNone/>
            </a:pPr>
            <a:r>
              <a:rPr lang="en-US" altLang="zh-TW" dirty="0"/>
              <a:t>an ordered factor with levels </a:t>
            </a:r>
          </a:p>
          <a:p>
            <a:pPr marL="0" indent="0">
              <a:buNone/>
            </a:pPr>
            <a:r>
              <a:rPr lang="en-US" altLang="zh-TW" dirty="0"/>
              <a:t>Much worse &lt; worse &lt; average &lt; better &lt; Much better</a:t>
            </a:r>
          </a:p>
          <a:p>
            <a:pPr marL="0" indent="0">
              <a:buNone/>
            </a:pPr>
            <a:r>
              <a:rPr lang="en-US" altLang="zh-TW" dirty="0" smtClean="0">
                <a:solidFill>
                  <a:srgbClr val="FF0000"/>
                </a:solidFill>
              </a:rPr>
              <a:t>Mileage</a:t>
            </a:r>
            <a:r>
              <a:rPr lang="zh-TW" altLang="en-US" dirty="0" smtClean="0"/>
              <a:t>哩程</a:t>
            </a:r>
            <a:endParaRPr lang="zh-TW" altLang="en-US" dirty="0"/>
          </a:p>
          <a:p>
            <a:pPr marL="0" indent="0">
              <a:buNone/>
            </a:pPr>
            <a:r>
              <a:rPr lang="en-US" altLang="zh-TW" dirty="0"/>
              <a:t>fuel consumption miles per US gallon, as tested.</a:t>
            </a:r>
          </a:p>
          <a:p>
            <a:pPr marL="0" indent="0">
              <a:buNone/>
            </a:pPr>
            <a:r>
              <a:rPr lang="en-US" altLang="zh-TW" dirty="0" smtClean="0">
                <a:solidFill>
                  <a:srgbClr val="FF0000"/>
                </a:solidFill>
              </a:rPr>
              <a:t>Type</a:t>
            </a:r>
            <a:r>
              <a:rPr lang="zh-TW" altLang="en-US" dirty="0" smtClean="0"/>
              <a:t>汽車類型</a:t>
            </a:r>
            <a:endParaRPr lang="en-US" altLang="zh-TW" dirty="0"/>
          </a:p>
          <a:p>
            <a:pPr marL="0" indent="0">
              <a:buNone/>
            </a:pPr>
            <a:r>
              <a:rPr lang="en-US" altLang="zh-TW" dirty="0"/>
              <a:t>a factor with levels </a:t>
            </a:r>
          </a:p>
          <a:p>
            <a:pPr marL="0" indent="0">
              <a:buNone/>
            </a:pPr>
            <a:r>
              <a:rPr lang="en-US" altLang="zh-TW" dirty="0"/>
              <a:t>Compact Large Medium Small Sporty </a:t>
            </a:r>
            <a:r>
              <a:rPr lang="en-US" altLang="zh-TW" dirty="0" smtClean="0"/>
              <a:t>Van</a:t>
            </a:r>
            <a:endParaRPr lang="en-US" altLang="zh-TW" dirty="0"/>
          </a:p>
        </p:txBody>
      </p:sp>
    </p:spTree>
    <p:extLst>
      <p:ext uri="{BB962C8B-B14F-4D97-AF65-F5344CB8AC3E}">
        <p14:creationId xmlns:p14="http://schemas.microsoft.com/office/powerpoint/2010/main" val="21191697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b="1" dirty="0">
                <a:solidFill>
                  <a:srgbClr val="FF0000"/>
                </a:solidFill>
              </a:rPr>
              <a:t>建立樹與印出結果</a:t>
            </a:r>
            <a:endParaRPr lang="zh-TW" altLang="en-US" dirty="0"/>
          </a:p>
        </p:txBody>
      </p:sp>
      <p:sp>
        <p:nvSpPr>
          <p:cNvPr id="4" name="內容版面配置區 3"/>
          <p:cNvSpPr>
            <a:spLocks noGrp="1"/>
          </p:cNvSpPr>
          <p:nvPr>
            <p:ph idx="1"/>
          </p:nvPr>
        </p:nvSpPr>
        <p:spPr/>
        <p:txBody>
          <a:bodyPr/>
          <a:lstStyle/>
          <a:p>
            <a:pPr marL="0" indent="0">
              <a:buNone/>
            </a:pPr>
            <a:r>
              <a:rPr lang="en-US" altLang="zh-TW" dirty="0"/>
              <a:t># grow tree </a:t>
            </a:r>
          </a:p>
          <a:p>
            <a:pPr marL="0" indent="0">
              <a:buNone/>
            </a:pP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fit </a:t>
            </a:r>
            <a:r>
              <a:rPr lang="en-US" altLang="zh-TW" dirty="0">
                <a:solidFill>
                  <a:srgbClr val="FF0000"/>
                </a:solidFill>
              </a:rPr>
              <a:t>&lt;- </a:t>
            </a:r>
            <a:r>
              <a:rPr lang="en-US" altLang="zh-TW" dirty="0" err="1">
                <a:solidFill>
                  <a:srgbClr val="FF0000"/>
                </a:solidFill>
              </a:rPr>
              <a:t>rpart</a:t>
            </a:r>
            <a:r>
              <a:rPr lang="en-US" altLang="zh-TW" dirty="0">
                <a:solidFill>
                  <a:srgbClr val="FF0000"/>
                </a:solidFill>
              </a:rPr>
              <a:t>(</a:t>
            </a:r>
            <a:r>
              <a:rPr lang="en-US" altLang="zh-TW" dirty="0" err="1">
                <a:solidFill>
                  <a:srgbClr val="FF0000"/>
                </a:solidFill>
              </a:rPr>
              <a:t>Mileage~Price</a:t>
            </a:r>
            <a:r>
              <a:rPr lang="en-US" altLang="zh-TW" dirty="0">
                <a:solidFill>
                  <a:srgbClr val="FF0000"/>
                </a:solidFill>
              </a:rPr>
              <a:t> + Country + Reliability + Type, </a:t>
            </a:r>
          </a:p>
          <a:p>
            <a:pPr marL="0" indent="0">
              <a:buNone/>
            </a:pPr>
            <a:r>
              <a:rPr lang="en-US" altLang="zh-TW" dirty="0">
                <a:solidFill>
                  <a:srgbClr val="FF0000"/>
                </a:solidFill>
              </a:rPr>
              <a:t>   method="</a:t>
            </a:r>
            <a:r>
              <a:rPr lang="en-US" altLang="zh-TW" dirty="0" err="1">
                <a:solidFill>
                  <a:srgbClr val="00B050"/>
                </a:solidFill>
              </a:rPr>
              <a:t>anova</a:t>
            </a:r>
            <a:r>
              <a:rPr lang="en-US" altLang="zh-TW" dirty="0">
                <a:solidFill>
                  <a:srgbClr val="FF0000"/>
                </a:solidFill>
              </a:rPr>
              <a:t>", data=</a:t>
            </a:r>
            <a:r>
              <a:rPr lang="en-US" altLang="zh-TW" dirty="0" err="1">
                <a:solidFill>
                  <a:srgbClr val="FF0000"/>
                </a:solidFill>
              </a:rPr>
              <a:t>cu.summary</a:t>
            </a:r>
            <a:r>
              <a:rPr lang="en-US" altLang="zh-TW" dirty="0">
                <a:solidFill>
                  <a:srgbClr val="FF0000"/>
                </a:solidFill>
              </a:rPr>
              <a:t>)</a:t>
            </a:r>
          </a:p>
          <a:p>
            <a:pPr marL="0" indent="0">
              <a:buNone/>
            </a:pPr>
            <a:endParaRPr lang="en-US" altLang="zh-TW" dirty="0"/>
          </a:p>
          <a:p>
            <a:pPr marL="0" indent="0">
              <a:buNone/>
            </a:pPr>
            <a:r>
              <a:rPr lang="en-US" altLang="zh-TW" dirty="0" smtClean="0">
                <a:solidFill>
                  <a:srgbClr val="FF0000"/>
                </a:solidFill>
              </a:rPr>
              <a:t>&gt;</a:t>
            </a:r>
            <a:r>
              <a:rPr lang="zh-TW" altLang="en-US" dirty="0" smtClean="0">
                <a:solidFill>
                  <a:srgbClr val="FF0000"/>
                </a:solidFill>
              </a:rPr>
              <a:t> </a:t>
            </a:r>
            <a:r>
              <a:rPr lang="en-US" altLang="zh-TW" dirty="0" err="1" smtClean="0">
                <a:solidFill>
                  <a:srgbClr val="FF0000"/>
                </a:solidFill>
              </a:rPr>
              <a:t>printcp</a:t>
            </a:r>
            <a:r>
              <a:rPr lang="en-US" altLang="zh-TW" dirty="0" smtClean="0">
                <a:solidFill>
                  <a:srgbClr val="FF0000"/>
                </a:solidFill>
              </a:rPr>
              <a:t>(fit</a:t>
            </a:r>
            <a:r>
              <a:rPr lang="en-US" altLang="zh-TW" dirty="0">
                <a:solidFill>
                  <a:srgbClr val="FF0000"/>
                </a:solidFill>
              </a:rPr>
              <a:t>) # display the results </a:t>
            </a:r>
          </a:p>
          <a:p>
            <a:pPr marL="0" indent="0">
              <a:buNone/>
            </a:pPr>
            <a:endParaRPr lang="zh-TW" altLang="en-US" dirty="0"/>
          </a:p>
        </p:txBody>
      </p:sp>
    </p:spTree>
    <p:extLst>
      <p:ext uri="{BB962C8B-B14F-4D97-AF65-F5344CB8AC3E}">
        <p14:creationId xmlns:p14="http://schemas.microsoft.com/office/powerpoint/2010/main" val="42532568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b="1" dirty="0">
                <a:solidFill>
                  <a:srgbClr val="FF0000"/>
                </a:solidFill>
              </a:rPr>
              <a:t>建立樹與印出結果</a:t>
            </a:r>
            <a:endParaRPr lang="zh-TW" altLang="en-US" dirty="0"/>
          </a:p>
        </p:txBody>
      </p:sp>
      <p:sp>
        <p:nvSpPr>
          <p:cNvPr id="4" name="內容版面配置區 3"/>
          <p:cNvSpPr>
            <a:spLocks noGrp="1"/>
          </p:cNvSpPr>
          <p:nvPr>
            <p:ph idx="1"/>
          </p:nvPr>
        </p:nvSpPr>
        <p:spPr/>
        <p:txBody>
          <a:bodyPr>
            <a:normAutofit fontScale="70000" lnSpcReduction="20000"/>
          </a:bodyPr>
          <a:lstStyle/>
          <a:p>
            <a:pPr marL="0" indent="0">
              <a:buNone/>
            </a:pPr>
            <a:r>
              <a:rPr lang="en-US" altLang="zh-TW" dirty="0"/>
              <a:t>Regression tree:</a:t>
            </a:r>
          </a:p>
          <a:p>
            <a:pPr marL="0" indent="0">
              <a:buNone/>
            </a:pPr>
            <a:r>
              <a:rPr lang="en-US" altLang="zh-TW" dirty="0" err="1"/>
              <a:t>rpart</a:t>
            </a:r>
            <a:r>
              <a:rPr lang="en-US" altLang="zh-TW" dirty="0"/>
              <a:t>(formula = Mileage ~ Price + Country + Reliability + Type, </a:t>
            </a:r>
          </a:p>
          <a:p>
            <a:pPr marL="0" indent="0">
              <a:buNone/>
            </a:pPr>
            <a:r>
              <a:rPr lang="en-US" altLang="zh-TW" dirty="0"/>
              <a:t>    data = </a:t>
            </a:r>
            <a:r>
              <a:rPr lang="en-US" altLang="zh-TW" dirty="0" err="1"/>
              <a:t>cu.summary</a:t>
            </a:r>
            <a:r>
              <a:rPr lang="en-US" altLang="zh-TW" dirty="0"/>
              <a:t>, method = "</a:t>
            </a:r>
            <a:r>
              <a:rPr lang="en-US" altLang="zh-TW" dirty="0" err="1"/>
              <a:t>anova</a:t>
            </a:r>
            <a:r>
              <a:rPr lang="en-US" altLang="zh-TW" dirty="0"/>
              <a:t>")</a:t>
            </a:r>
          </a:p>
          <a:p>
            <a:pPr marL="0" indent="0">
              <a:buNone/>
            </a:pPr>
            <a:endParaRPr lang="en-US" altLang="zh-TW" dirty="0"/>
          </a:p>
          <a:p>
            <a:pPr marL="0" indent="0">
              <a:buNone/>
            </a:pPr>
            <a:r>
              <a:rPr lang="en-US" altLang="zh-TW" dirty="0"/>
              <a:t>Variables actually used in tree construction:</a:t>
            </a:r>
          </a:p>
          <a:p>
            <a:pPr marL="0" indent="0">
              <a:buNone/>
            </a:pPr>
            <a:r>
              <a:rPr lang="en-US" altLang="zh-TW" dirty="0"/>
              <a:t>[1] Price Type </a:t>
            </a:r>
          </a:p>
          <a:p>
            <a:pPr marL="0" indent="0">
              <a:buNone/>
            </a:pPr>
            <a:endParaRPr lang="en-US" altLang="zh-TW" dirty="0"/>
          </a:p>
          <a:p>
            <a:pPr marL="0" indent="0">
              <a:buNone/>
            </a:pPr>
            <a:r>
              <a:rPr lang="en-US" altLang="zh-TW" dirty="0"/>
              <a:t>Root node error: 1354.6/60 = 22.576</a:t>
            </a:r>
          </a:p>
          <a:p>
            <a:pPr marL="0" indent="0">
              <a:buNone/>
            </a:pPr>
            <a:endParaRPr lang="en-US" altLang="zh-TW" dirty="0"/>
          </a:p>
          <a:p>
            <a:pPr marL="0" indent="0">
              <a:buNone/>
            </a:pPr>
            <a:r>
              <a:rPr lang="en-US" altLang="zh-TW" dirty="0"/>
              <a:t>n=60 (57 observations deleted due to </a:t>
            </a:r>
            <a:r>
              <a:rPr lang="en-US" altLang="zh-TW" dirty="0" err="1"/>
              <a:t>missingness</a:t>
            </a:r>
            <a:r>
              <a:rPr lang="en-US" altLang="zh-TW" dirty="0"/>
              <a:t>)</a:t>
            </a:r>
          </a:p>
          <a:p>
            <a:pPr marL="0" indent="0">
              <a:buNone/>
            </a:pPr>
            <a:endParaRPr lang="en-US" altLang="zh-TW" dirty="0"/>
          </a:p>
          <a:p>
            <a:pPr marL="0" indent="0">
              <a:buNone/>
            </a:pPr>
            <a:r>
              <a:rPr lang="en-US" altLang="zh-TW" dirty="0"/>
              <a:t>        CP </a:t>
            </a:r>
            <a:r>
              <a:rPr lang="zh-TW" altLang="en-US" dirty="0" smtClean="0"/>
              <a:t>    </a:t>
            </a:r>
            <a:r>
              <a:rPr lang="en-US" altLang="zh-TW" dirty="0" err="1" smtClean="0"/>
              <a:t>nsplit</a:t>
            </a:r>
            <a:r>
              <a:rPr lang="en-US" altLang="zh-TW" dirty="0" smtClean="0"/>
              <a:t> </a:t>
            </a:r>
            <a:r>
              <a:rPr lang="zh-TW" altLang="en-US" dirty="0" smtClean="0"/>
              <a:t>  </a:t>
            </a:r>
            <a:r>
              <a:rPr lang="en-US" altLang="zh-TW" dirty="0" err="1" smtClean="0"/>
              <a:t>rel</a:t>
            </a:r>
            <a:r>
              <a:rPr lang="en-US" altLang="zh-TW" dirty="0" smtClean="0"/>
              <a:t> </a:t>
            </a:r>
            <a:r>
              <a:rPr lang="en-US" altLang="zh-TW" dirty="0"/>
              <a:t>error  </a:t>
            </a:r>
            <a:r>
              <a:rPr lang="en-US" altLang="zh-TW" dirty="0" err="1"/>
              <a:t>xerror</a:t>
            </a:r>
            <a:r>
              <a:rPr lang="en-US" altLang="zh-TW" dirty="0"/>
              <a:t>     </a:t>
            </a:r>
            <a:r>
              <a:rPr lang="en-US" altLang="zh-TW" dirty="0" err="1"/>
              <a:t>xstd</a:t>
            </a:r>
            <a:endParaRPr lang="en-US" altLang="zh-TW" dirty="0"/>
          </a:p>
          <a:p>
            <a:pPr marL="0" indent="0">
              <a:buNone/>
            </a:pPr>
            <a:r>
              <a:rPr lang="en-US" altLang="zh-TW" dirty="0"/>
              <a:t>1 0.622885      0   1.00000 1.05589 0.180484</a:t>
            </a:r>
          </a:p>
          <a:p>
            <a:pPr marL="0" indent="0">
              <a:buNone/>
            </a:pPr>
            <a:r>
              <a:rPr lang="en-US" altLang="zh-TW" dirty="0"/>
              <a:t>2 0.132061      1   0.37711 0.52725 0.101277</a:t>
            </a:r>
          </a:p>
          <a:p>
            <a:pPr marL="0" indent="0">
              <a:buNone/>
            </a:pPr>
            <a:r>
              <a:rPr lang="en-US" altLang="zh-TW" dirty="0"/>
              <a:t>3 0.025441      2   0.24505 0.41337 0.082812</a:t>
            </a:r>
          </a:p>
          <a:p>
            <a:pPr marL="0" indent="0">
              <a:buNone/>
            </a:pPr>
            <a:r>
              <a:rPr lang="en-US" altLang="zh-TW" dirty="0"/>
              <a:t>4 </a:t>
            </a:r>
            <a:r>
              <a:rPr lang="en-US" altLang="zh-TW" dirty="0">
                <a:solidFill>
                  <a:srgbClr val="FF0000"/>
                </a:solidFill>
              </a:rPr>
              <a:t>0.011604</a:t>
            </a:r>
            <a:r>
              <a:rPr lang="en-US" altLang="zh-TW" dirty="0"/>
              <a:t>      3   0.21961 </a:t>
            </a:r>
            <a:r>
              <a:rPr lang="en-US" altLang="zh-TW" dirty="0">
                <a:solidFill>
                  <a:srgbClr val="FF0000"/>
                </a:solidFill>
              </a:rPr>
              <a:t>0.39568</a:t>
            </a:r>
            <a:r>
              <a:rPr lang="en-US" altLang="zh-TW" dirty="0"/>
              <a:t> 0.081798</a:t>
            </a:r>
          </a:p>
          <a:p>
            <a:pPr marL="0" indent="0">
              <a:buNone/>
            </a:pPr>
            <a:r>
              <a:rPr lang="en-US" altLang="zh-TW" dirty="0"/>
              <a:t>5 0.010000      4   0.20801 0.43176 </a:t>
            </a:r>
            <a:r>
              <a:rPr lang="en-US" altLang="zh-TW" dirty="0" smtClean="0"/>
              <a:t>0.085924</a:t>
            </a:r>
            <a:endParaRPr lang="en-US" altLang="zh-TW" dirty="0"/>
          </a:p>
        </p:txBody>
      </p:sp>
    </p:spTree>
    <p:extLst>
      <p:ext uri="{BB962C8B-B14F-4D97-AF65-F5344CB8AC3E}">
        <p14:creationId xmlns:p14="http://schemas.microsoft.com/office/powerpoint/2010/main" val="39538939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err="1"/>
              <a:t>plotcp</a:t>
            </a:r>
            <a:r>
              <a:rPr lang="en-US" altLang="zh-TW" dirty="0"/>
              <a:t>(fit) # visualize cross-validation results</a:t>
            </a:r>
            <a:endParaRPr lang="zh-TW" altLang="en-US" dirty="0"/>
          </a:p>
        </p:txBody>
      </p:sp>
      <p:pic>
        <p:nvPicPr>
          <p:cNvPr id="4" name="圖片 3"/>
          <p:cNvPicPr/>
          <p:nvPr/>
        </p:nvPicPr>
        <p:blipFill>
          <a:blip r:embed="rId2" cstate="print"/>
          <a:srcRect/>
          <a:stretch>
            <a:fillRect/>
          </a:stretch>
        </p:blipFill>
        <p:spPr bwMode="auto">
          <a:xfrm>
            <a:off x="395536" y="2094547"/>
            <a:ext cx="8424936" cy="4502805"/>
          </a:xfrm>
          <a:prstGeom prst="rect">
            <a:avLst/>
          </a:prstGeom>
          <a:noFill/>
          <a:ln w="9525">
            <a:noFill/>
            <a:miter lim="800000"/>
            <a:headEnd/>
            <a:tailEnd/>
          </a:ln>
        </p:spPr>
      </p:pic>
    </p:spTree>
    <p:extLst>
      <p:ext uri="{BB962C8B-B14F-4D97-AF65-F5344CB8AC3E}">
        <p14:creationId xmlns:p14="http://schemas.microsoft.com/office/powerpoint/2010/main" val="22232835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summary(fit) # detailed summary of splits</a:t>
            </a:r>
            <a:endParaRPr lang="zh-TW" altLang="en-US" dirty="0"/>
          </a:p>
        </p:txBody>
      </p:sp>
      <p:sp>
        <p:nvSpPr>
          <p:cNvPr id="3" name="內容版面配置區 2"/>
          <p:cNvSpPr>
            <a:spLocks noGrp="1"/>
          </p:cNvSpPr>
          <p:nvPr>
            <p:ph idx="1"/>
          </p:nvPr>
        </p:nvSpPr>
        <p:spPr/>
        <p:txBody>
          <a:bodyPr>
            <a:normAutofit fontScale="85000" lnSpcReduction="20000"/>
          </a:bodyPr>
          <a:lstStyle/>
          <a:p>
            <a:pPr marL="0" indent="0">
              <a:buNone/>
            </a:pPr>
            <a:r>
              <a:rPr lang="en-US" altLang="zh-TW" dirty="0"/>
              <a:t>Call:</a:t>
            </a:r>
          </a:p>
          <a:p>
            <a:pPr marL="0" indent="0">
              <a:buNone/>
            </a:pPr>
            <a:r>
              <a:rPr lang="en-US" altLang="zh-TW" dirty="0" err="1"/>
              <a:t>rpart</a:t>
            </a:r>
            <a:r>
              <a:rPr lang="en-US" altLang="zh-TW" dirty="0"/>
              <a:t>(formula = Mileage ~ Price + Country + Reliability + Type, </a:t>
            </a:r>
          </a:p>
          <a:p>
            <a:pPr marL="0" indent="0">
              <a:buNone/>
            </a:pPr>
            <a:r>
              <a:rPr lang="en-US" altLang="zh-TW" dirty="0"/>
              <a:t>    data = </a:t>
            </a:r>
            <a:r>
              <a:rPr lang="en-US" altLang="zh-TW" dirty="0" err="1"/>
              <a:t>cu.summary</a:t>
            </a:r>
            <a:r>
              <a:rPr lang="en-US" altLang="zh-TW" dirty="0"/>
              <a:t>, method = "</a:t>
            </a:r>
            <a:r>
              <a:rPr lang="en-US" altLang="zh-TW" dirty="0" err="1"/>
              <a:t>anova</a:t>
            </a:r>
            <a:r>
              <a:rPr lang="en-US" altLang="zh-TW" dirty="0"/>
              <a:t>")</a:t>
            </a:r>
          </a:p>
          <a:p>
            <a:pPr marL="0" indent="0">
              <a:buNone/>
            </a:pPr>
            <a:r>
              <a:rPr lang="en-US" altLang="zh-TW" dirty="0"/>
              <a:t>  n=60 (57 observations deleted due to </a:t>
            </a:r>
            <a:r>
              <a:rPr lang="en-US" altLang="zh-TW" dirty="0" err="1"/>
              <a:t>missingness</a:t>
            </a:r>
            <a:r>
              <a:rPr lang="en-US" altLang="zh-TW" dirty="0"/>
              <a:t>)</a:t>
            </a:r>
          </a:p>
          <a:p>
            <a:pPr marL="0" indent="0">
              <a:buNone/>
            </a:pPr>
            <a:endParaRPr lang="en-US" altLang="zh-TW" dirty="0"/>
          </a:p>
          <a:p>
            <a:pPr marL="0" indent="0">
              <a:buNone/>
            </a:pPr>
            <a:r>
              <a:rPr lang="en-US" altLang="zh-TW" dirty="0"/>
              <a:t>          CP </a:t>
            </a:r>
            <a:r>
              <a:rPr lang="zh-TW" altLang="en-US" dirty="0" smtClean="0"/>
              <a:t>      </a:t>
            </a:r>
            <a:r>
              <a:rPr lang="en-US" altLang="zh-TW" dirty="0" err="1" smtClean="0"/>
              <a:t>nsplit</a:t>
            </a:r>
            <a:r>
              <a:rPr lang="en-US" altLang="zh-TW" dirty="0" smtClean="0"/>
              <a:t> </a:t>
            </a:r>
            <a:r>
              <a:rPr lang="en-US" altLang="zh-TW" dirty="0" err="1"/>
              <a:t>rel</a:t>
            </a:r>
            <a:r>
              <a:rPr lang="en-US" altLang="zh-TW" dirty="0"/>
              <a:t> error  </a:t>
            </a:r>
            <a:r>
              <a:rPr lang="zh-TW" altLang="en-US" dirty="0" smtClean="0"/>
              <a:t>  </a:t>
            </a:r>
            <a:r>
              <a:rPr lang="en-US" altLang="zh-TW" dirty="0" smtClean="0"/>
              <a:t>  </a:t>
            </a:r>
            <a:r>
              <a:rPr lang="en-US" altLang="zh-TW" dirty="0" err="1"/>
              <a:t>xerror</a:t>
            </a:r>
            <a:r>
              <a:rPr lang="en-US" altLang="zh-TW" dirty="0"/>
              <a:t>      </a:t>
            </a:r>
            <a:r>
              <a:rPr lang="zh-TW" altLang="en-US" dirty="0" smtClean="0"/>
              <a:t> </a:t>
            </a:r>
            <a:r>
              <a:rPr lang="en-US" altLang="zh-TW" dirty="0" smtClean="0"/>
              <a:t> </a:t>
            </a:r>
            <a:r>
              <a:rPr lang="en-US" altLang="zh-TW" dirty="0" err="1"/>
              <a:t>xstd</a:t>
            </a:r>
            <a:endParaRPr lang="en-US" altLang="zh-TW" dirty="0"/>
          </a:p>
          <a:p>
            <a:pPr marL="0" indent="0">
              <a:buNone/>
            </a:pPr>
            <a:r>
              <a:rPr lang="en-US" altLang="zh-TW" dirty="0"/>
              <a:t>1 0.62288527      0 1.0000000 1.0558894 0.18048384</a:t>
            </a:r>
          </a:p>
          <a:p>
            <a:pPr marL="0" indent="0">
              <a:buNone/>
            </a:pPr>
            <a:r>
              <a:rPr lang="en-US" altLang="zh-TW" dirty="0"/>
              <a:t>2 0.13206061      1 0.3771147 0.5272510 0.10127688</a:t>
            </a:r>
          </a:p>
          <a:p>
            <a:pPr marL="0" indent="0">
              <a:buNone/>
            </a:pPr>
            <a:r>
              <a:rPr lang="en-US" altLang="zh-TW" dirty="0"/>
              <a:t>3 0.02544094      2 0.2450541 0.4133746 0.08281166</a:t>
            </a:r>
          </a:p>
          <a:p>
            <a:pPr marL="0" indent="0">
              <a:buNone/>
            </a:pPr>
            <a:r>
              <a:rPr lang="en-US" altLang="zh-TW" dirty="0"/>
              <a:t>4 0.01160389      3 0.2196132 0.3956805 0.08179847</a:t>
            </a:r>
          </a:p>
          <a:p>
            <a:pPr marL="0" indent="0">
              <a:buNone/>
            </a:pPr>
            <a:r>
              <a:rPr lang="en-US" altLang="zh-TW" dirty="0"/>
              <a:t>5 0.01000000      4 0.2080093 0.4317620 0.08592369</a:t>
            </a:r>
          </a:p>
          <a:p>
            <a:pPr marL="0" indent="0">
              <a:buNone/>
            </a:pPr>
            <a:endParaRPr lang="en-US" altLang="zh-TW" dirty="0"/>
          </a:p>
          <a:p>
            <a:pPr marL="0" indent="0">
              <a:buNone/>
            </a:pPr>
            <a:r>
              <a:rPr lang="en-US" altLang="zh-TW" dirty="0"/>
              <a:t>Variable importance</a:t>
            </a:r>
          </a:p>
          <a:p>
            <a:pPr marL="0" indent="0">
              <a:buNone/>
            </a:pPr>
            <a:r>
              <a:rPr lang="en-US" altLang="zh-TW" dirty="0"/>
              <a:t>  Price    Type Country </a:t>
            </a:r>
          </a:p>
          <a:p>
            <a:pPr marL="0" indent="0">
              <a:buNone/>
            </a:pPr>
            <a:r>
              <a:rPr lang="en-US" altLang="zh-TW" dirty="0"/>
              <a:t>     48      42      10 </a:t>
            </a:r>
          </a:p>
        </p:txBody>
      </p:sp>
    </p:spTree>
    <p:extLst>
      <p:ext uri="{BB962C8B-B14F-4D97-AF65-F5344CB8AC3E}">
        <p14:creationId xmlns:p14="http://schemas.microsoft.com/office/powerpoint/2010/main" val="25983827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summary(fit) # detailed summary of splits</a:t>
            </a:r>
            <a:endParaRPr lang="zh-TW" altLang="en-US" dirty="0"/>
          </a:p>
        </p:txBody>
      </p:sp>
      <p:sp>
        <p:nvSpPr>
          <p:cNvPr id="3" name="內容版面配置區 2"/>
          <p:cNvSpPr>
            <a:spLocks noGrp="1"/>
          </p:cNvSpPr>
          <p:nvPr>
            <p:ph idx="1"/>
          </p:nvPr>
        </p:nvSpPr>
        <p:spPr/>
        <p:txBody>
          <a:bodyPr>
            <a:normAutofit fontScale="85000" lnSpcReduction="10000"/>
          </a:bodyPr>
          <a:lstStyle/>
          <a:p>
            <a:pPr marL="0" indent="0">
              <a:buNone/>
            </a:pPr>
            <a:r>
              <a:rPr lang="en-US" altLang="zh-TW" dirty="0">
                <a:solidFill>
                  <a:srgbClr val="FF0000"/>
                </a:solidFill>
              </a:rPr>
              <a:t>Node number 1</a:t>
            </a:r>
            <a:r>
              <a:rPr lang="en-US" altLang="zh-TW" dirty="0"/>
              <a:t>: </a:t>
            </a:r>
            <a:r>
              <a:rPr lang="en-US" altLang="zh-TW" dirty="0">
                <a:solidFill>
                  <a:srgbClr val="FF0000"/>
                </a:solidFill>
              </a:rPr>
              <a:t>60 observations</a:t>
            </a:r>
            <a:r>
              <a:rPr lang="en-US" altLang="zh-TW" dirty="0"/>
              <a:t>,    complexity </a:t>
            </a:r>
            <a:r>
              <a:rPr lang="en-US" altLang="zh-TW" dirty="0" err="1"/>
              <a:t>param</a:t>
            </a:r>
            <a:r>
              <a:rPr lang="en-US" altLang="zh-TW" dirty="0"/>
              <a:t>=0.6228853</a:t>
            </a:r>
          </a:p>
          <a:p>
            <a:pPr marL="0" indent="0">
              <a:buNone/>
            </a:pPr>
            <a:r>
              <a:rPr lang="en-US" altLang="zh-TW" dirty="0"/>
              <a:t>  </a:t>
            </a:r>
            <a:r>
              <a:rPr lang="en-US" altLang="zh-TW" dirty="0">
                <a:solidFill>
                  <a:srgbClr val="FF0000"/>
                </a:solidFill>
              </a:rPr>
              <a:t>mean=24.58333, </a:t>
            </a:r>
            <a:r>
              <a:rPr lang="en-US" altLang="zh-TW" dirty="0"/>
              <a:t>MSE=22.57639 </a:t>
            </a:r>
          </a:p>
          <a:p>
            <a:pPr marL="0" indent="0">
              <a:buNone/>
            </a:pPr>
            <a:r>
              <a:rPr lang="en-US" altLang="zh-TW" dirty="0"/>
              <a:t>  left son=2 (48 </a:t>
            </a:r>
            <a:r>
              <a:rPr lang="en-US" altLang="zh-TW" dirty="0" err="1"/>
              <a:t>obs</a:t>
            </a:r>
            <a:r>
              <a:rPr lang="en-US" altLang="zh-TW" dirty="0"/>
              <a:t>) right son=3 (12 </a:t>
            </a:r>
            <a:r>
              <a:rPr lang="en-US" altLang="zh-TW" dirty="0" err="1"/>
              <a:t>obs</a:t>
            </a:r>
            <a:r>
              <a:rPr lang="en-US" altLang="zh-TW" dirty="0"/>
              <a:t>)</a:t>
            </a:r>
          </a:p>
          <a:p>
            <a:pPr marL="0" indent="0">
              <a:buNone/>
            </a:pPr>
            <a:r>
              <a:rPr lang="en-US" altLang="zh-TW" dirty="0"/>
              <a:t>  Primary splits:</a:t>
            </a:r>
          </a:p>
          <a:p>
            <a:pPr marL="0" indent="0">
              <a:buNone/>
            </a:pPr>
            <a:r>
              <a:rPr lang="en-US" altLang="zh-TW" dirty="0"/>
              <a:t>      </a:t>
            </a:r>
            <a:r>
              <a:rPr lang="en-US" altLang="zh-TW" dirty="0">
                <a:solidFill>
                  <a:srgbClr val="FF0000"/>
                </a:solidFill>
              </a:rPr>
              <a:t>Price       &lt; 9446.5  to the right</a:t>
            </a:r>
            <a:r>
              <a:rPr lang="en-US" altLang="zh-TW" dirty="0"/>
              <a:t>, improve=0.6228853, (0 missing)</a:t>
            </a:r>
          </a:p>
          <a:p>
            <a:pPr marL="0" indent="0">
              <a:buNone/>
            </a:pPr>
            <a:r>
              <a:rPr lang="en-US" altLang="zh-TW" dirty="0"/>
              <a:t>      Type        splits as  LLLRLL,      improve=0.5044405, (0 missing)</a:t>
            </a:r>
          </a:p>
          <a:p>
            <a:pPr marL="0" indent="0">
              <a:buNone/>
            </a:pPr>
            <a:r>
              <a:rPr lang="en-US" altLang="zh-TW" dirty="0"/>
              <a:t>      Reliability splits as  LLLRR,       improve=0.1263005, (11 missing)</a:t>
            </a:r>
          </a:p>
          <a:p>
            <a:pPr marL="0" indent="0">
              <a:buNone/>
            </a:pPr>
            <a:r>
              <a:rPr lang="en-US" altLang="zh-TW" dirty="0"/>
              <a:t>      Country     splits as  --LRLRRRLL,  improve=0.1243525, (0 missing)</a:t>
            </a:r>
          </a:p>
          <a:p>
            <a:pPr marL="0" indent="0">
              <a:buNone/>
            </a:pPr>
            <a:r>
              <a:rPr lang="en-US" altLang="zh-TW" dirty="0"/>
              <a:t>  Surrogate splits:</a:t>
            </a:r>
          </a:p>
          <a:p>
            <a:pPr marL="0" indent="0">
              <a:buNone/>
            </a:pPr>
            <a:r>
              <a:rPr lang="en-US" altLang="zh-TW" dirty="0"/>
              <a:t>      Type    splits as  LLLRLL,     agree=0.950, </a:t>
            </a:r>
            <a:r>
              <a:rPr lang="en-US" altLang="zh-TW" dirty="0" err="1"/>
              <a:t>adj</a:t>
            </a:r>
            <a:r>
              <a:rPr lang="en-US" altLang="zh-TW" dirty="0"/>
              <a:t>=0.750, (0 split)</a:t>
            </a:r>
          </a:p>
          <a:p>
            <a:pPr marL="0" indent="0">
              <a:buNone/>
            </a:pPr>
            <a:r>
              <a:rPr lang="en-US" altLang="zh-TW" dirty="0"/>
              <a:t>      Country splits as  --LLLLRRLL, agree=0.833, </a:t>
            </a:r>
            <a:r>
              <a:rPr lang="en-US" altLang="zh-TW" dirty="0" err="1"/>
              <a:t>adj</a:t>
            </a:r>
            <a:r>
              <a:rPr lang="en-US" altLang="zh-TW" dirty="0"/>
              <a:t>=0.167, (0 split)</a:t>
            </a:r>
          </a:p>
        </p:txBody>
      </p:sp>
    </p:spTree>
    <p:extLst>
      <p:ext uri="{BB962C8B-B14F-4D97-AF65-F5344CB8AC3E}">
        <p14:creationId xmlns:p14="http://schemas.microsoft.com/office/powerpoint/2010/main" val="27707795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summary(fit) # detailed summary of splits</a:t>
            </a:r>
            <a:endParaRPr lang="zh-TW" altLang="en-US" dirty="0"/>
          </a:p>
        </p:txBody>
      </p:sp>
      <p:sp>
        <p:nvSpPr>
          <p:cNvPr id="3" name="內容版面配置區 2"/>
          <p:cNvSpPr>
            <a:spLocks noGrp="1"/>
          </p:cNvSpPr>
          <p:nvPr>
            <p:ph idx="1"/>
          </p:nvPr>
        </p:nvSpPr>
        <p:spPr/>
        <p:txBody>
          <a:bodyPr>
            <a:normAutofit fontScale="85000" lnSpcReduction="10000"/>
          </a:bodyPr>
          <a:lstStyle/>
          <a:p>
            <a:pPr marL="0" indent="0">
              <a:buNone/>
            </a:pPr>
            <a:r>
              <a:rPr lang="en-US" altLang="zh-TW" dirty="0">
                <a:solidFill>
                  <a:srgbClr val="FF0000"/>
                </a:solidFill>
              </a:rPr>
              <a:t>Node number 2</a:t>
            </a:r>
            <a:r>
              <a:rPr lang="en-US" altLang="zh-TW" dirty="0"/>
              <a:t>: </a:t>
            </a:r>
            <a:r>
              <a:rPr lang="en-US" altLang="zh-TW" dirty="0">
                <a:solidFill>
                  <a:srgbClr val="FF0000"/>
                </a:solidFill>
              </a:rPr>
              <a:t>48 observations</a:t>
            </a:r>
            <a:r>
              <a:rPr lang="en-US" altLang="zh-TW" dirty="0"/>
              <a:t>,    complexity </a:t>
            </a:r>
            <a:r>
              <a:rPr lang="en-US" altLang="zh-TW" dirty="0" err="1"/>
              <a:t>param</a:t>
            </a:r>
            <a:r>
              <a:rPr lang="en-US" altLang="zh-TW" dirty="0"/>
              <a:t>=0.1320606</a:t>
            </a:r>
          </a:p>
          <a:p>
            <a:pPr marL="0" indent="0">
              <a:buNone/>
            </a:pPr>
            <a:r>
              <a:rPr lang="en-US" altLang="zh-TW" dirty="0"/>
              <a:t>  </a:t>
            </a:r>
            <a:r>
              <a:rPr lang="en-US" altLang="zh-TW" dirty="0">
                <a:solidFill>
                  <a:srgbClr val="FF0000"/>
                </a:solidFill>
              </a:rPr>
              <a:t>mean=22.70833</a:t>
            </a:r>
            <a:r>
              <a:rPr lang="en-US" altLang="zh-TW" dirty="0"/>
              <a:t>, MSE=8.498264 </a:t>
            </a:r>
          </a:p>
          <a:p>
            <a:pPr marL="0" indent="0">
              <a:buNone/>
            </a:pPr>
            <a:r>
              <a:rPr lang="en-US" altLang="zh-TW" dirty="0"/>
              <a:t>  left son=4 (23 </a:t>
            </a:r>
            <a:r>
              <a:rPr lang="en-US" altLang="zh-TW" dirty="0" err="1"/>
              <a:t>obs</a:t>
            </a:r>
            <a:r>
              <a:rPr lang="en-US" altLang="zh-TW" dirty="0"/>
              <a:t>) right son=5 (25 </a:t>
            </a:r>
            <a:r>
              <a:rPr lang="en-US" altLang="zh-TW" dirty="0" err="1"/>
              <a:t>obs</a:t>
            </a:r>
            <a:r>
              <a:rPr lang="en-US" altLang="zh-TW" dirty="0"/>
              <a:t>)</a:t>
            </a:r>
          </a:p>
          <a:p>
            <a:pPr marL="0" indent="0">
              <a:buNone/>
            </a:pPr>
            <a:r>
              <a:rPr lang="en-US" altLang="zh-TW" dirty="0"/>
              <a:t>  Primary splits:</a:t>
            </a:r>
          </a:p>
          <a:p>
            <a:pPr marL="0" indent="0">
              <a:buNone/>
            </a:pPr>
            <a:r>
              <a:rPr lang="en-US" altLang="zh-TW" dirty="0"/>
              <a:t>      Type        splits as  RLLRRL,      improve=0.43853830, (0 missing)</a:t>
            </a:r>
          </a:p>
          <a:p>
            <a:pPr marL="0" indent="0">
              <a:buNone/>
            </a:pPr>
            <a:r>
              <a:rPr lang="en-US" altLang="zh-TW" dirty="0"/>
              <a:t>      Price       &lt; 12154.5 to the right, improve=0.25748500, (0 missing)</a:t>
            </a:r>
          </a:p>
          <a:p>
            <a:pPr marL="0" indent="0">
              <a:buNone/>
            </a:pPr>
            <a:r>
              <a:rPr lang="en-US" altLang="zh-TW" dirty="0"/>
              <a:t>      Country     splits as  --RRLRL-LL,  improve=0.13345700, (0 missing)</a:t>
            </a:r>
          </a:p>
          <a:p>
            <a:pPr marL="0" indent="0">
              <a:buNone/>
            </a:pPr>
            <a:r>
              <a:rPr lang="en-US" altLang="zh-TW" dirty="0"/>
              <a:t>      Reliability splits as  LLLRR,       improve=0.01637086, (10 missing)</a:t>
            </a:r>
          </a:p>
          <a:p>
            <a:pPr marL="0" indent="0">
              <a:buNone/>
            </a:pPr>
            <a:r>
              <a:rPr lang="en-US" altLang="zh-TW" dirty="0"/>
              <a:t>  Surrogate splits:</a:t>
            </a:r>
          </a:p>
          <a:p>
            <a:pPr marL="0" indent="0">
              <a:buNone/>
            </a:pPr>
            <a:r>
              <a:rPr lang="en-US" altLang="zh-TW" dirty="0"/>
              <a:t>      Price   &lt; 12215.5 to the right, agree=0.812, </a:t>
            </a:r>
            <a:r>
              <a:rPr lang="en-US" altLang="zh-TW" dirty="0" err="1"/>
              <a:t>adj</a:t>
            </a:r>
            <a:r>
              <a:rPr lang="en-US" altLang="zh-TW" dirty="0"/>
              <a:t>=0.609, (0 split)</a:t>
            </a:r>
          </a:p>
          <a:p>
            <a:pPr marL="0" indent="0">
              <a:buNone/>
            </a:pPr>
            <a:r>
              <a:rPr lang="en-US" altLang="zh-TW" dirty="0"/>
              <a:t>      Country splits as  --RRLRL-RL,  agree=0.646, </a:t>
            </a:r>
            <a:r>
              <a:rPr lang="en-US" altLang="zh-TW" dirty="0" err="1"/>
              <a:t>adj</a:t>
            </a:r>
            <a:r>
              <a:rPr lang="en-US" altLang="zh-TW" dirty="0"/>
              <a:t>=0.261, (0 split)</a:t>
            </a:r>
          </a:p>
        </p:txBody>
      </p:sp>
    </p:spTree>
    <p:extLst>
      <p:ext uri="{BB962C8B-B14F-4D97-AF65-F5344CB8AC3E}">
        <p14:creationId xmlns:p14="http://schemas.microsoft.com/office/powerpoint/2010/main" val="249971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rPr>
              <a:t>例題</a:t>
            </a:r>
            <a:endParaRPr lang="zh-TW" altLang="en-US" b="1" dirty="0">
              <a:solidFill>
                <a:srgbClr val="C00000"/>
              </a:solidFill>
            </a:endParaRPr>
          </a:p>
        </p:txBody>
      </p:sp>
      <p:sp>
        <p:nvSpPr>
          <p:cNvPr id="3" name="內容版面配置區 2"/>
          <p:cNvSpPr>
            <a:spLocks noGrp="1"/>
          </p:cNvSpPr>
          <p:nvPr>
            <p:ph idx="1"/>
          </p:nvPr>
        </p:nvSpPr>
        <p:spPr/>
        <p:txBody>
          <a:bodyPr>
            <a:normAutofit/>
          </a:bodyPr>
          <a:lstStyle/>
          <a:p>
            <a:r>
              <a:rPr lang="zh-TW" altLang="en-US" b="1" dirty="0"/>
              <a:t>小王是一家著名高爾夫俱樂部的經理。但是他被雇員數量問題搞得心情十分不好。某些天好像所有人都來玩高爾夫，以至於所有員工都忙的團團轉還是應付不過來，而有些天不知道什麼原因卻一個人也不來，俱樂部為雇員數量浪費了不少資金</a:t>
            </a:r>
            <a:r>
              <a:rPr lang="zh-TW" altLang="en-US" b="1" dirty="0" smtClean="0"/>
              <a:t>。</a:t>
            </a:r>
            <a:endParaRPr lang="zh-TW" altLang="en-US" b="1" dirty="0"/>
          </a:p>
          <a:p>
            <a:r>
              <a:rPr lang="zh-TW" altLang="en-US" b="1" dirty="0"/>
              <a:t>小王的目的是通過</a:t>
            </a:r>
            <a:r>
              <a:rPr lang="zh-TW" altLang="en-US" b="1" dirty="0">
                <a:solidFill>
                  <a:srgbClr val="C00000"/>
                </a:solidFill>
              </a:rPr>
              <a:t>下周天氣預報</a:t>
            </a:r>
            <a:r>
              <a:rPr lang="zh-TW" altLang="en-US" b="1" dirty="0"/>
              <a:t>尋找什麼時候人們會打高爾夫，以適時</a:t>
            </a:r>
            <a:r>
              <a:rPr lang="zh-TW" altLang="en-US" b="1" dirty="0">
                <a:solidFill>
                  <a:srgbClr val="C00000"/>
                </a:solidFill>
              </a:rPr>
              <a:t>調整雇員數量</a:t>
            </a:r>
            <a:r>
              <a:rPr lang="zh-TW" altLang="en-US" b="1" dirty="0"/>
              <a:t>。因此首先他必須了解人們決定是否打球的原因</a:t>
            </a:r>
            <a:r>
              <a:rPr lang="zh-TW" altLang="en-US" b="1" dirty="0" smtClean="0"/>
              <a:t>。在</a:t>
            </a:r>
            <a:r>
              <a:rPr lang="en-US" altLang="zh-TW" b="1" dirty="0"/>
              <a:t>2</a:t>
            </a:r>
            <a:r>
              <a:rPr lang="zh-TW" altLang="en-US" b="1" dirty="0" smtClean="0"/>
              <a:t>周</a:t>
            </a:r>
            <a:r>
              <a:rPr lang="en-US" altLang="zh-TW" b="1" dirty="0" smtClean="0"/>
              <a:t>(14</a:t>
            </a:r>
            <a:r>
              <a:rPr lang="zh-TW" altLang="en-US" b="1" dirty="0" smtClean="0"/>
              <a:t>天</a:t>
            </a:r>
            <a:r>
              <a:rPr lang="en-US" altLang="zh-TW" b="1" dirty="0" smtClean="0"/>
              <a:t>)</a:t>
            </a:r>
            <a:r>
              <a:rPr lang="zh-TW" altLang="en-US" b="1" dirty="0" smtClean="0"/>
              <a:t>時間</a:t>
            </a:r>
            <a:r>
              <a:rPr lang="zh-TW" altLang="en-US" b="1" dirty="0"/>
              <a:t>內我們得到以下記錄：</a:t>
            </a:r>
          </a:p>
          <a:p>
            <a:r>
              <a:rPr lang="zh-TW" altLang="en-US" b="1" dirty="0" smtClean="0">
                <a:solidFill>
                  <a:srgbClr val="C00000"/>
                </a:solidFill>
              </a:rPr>
              <a:t>天氣</a:t>
            </a:r>
            <a:r>
              <a:rPr lang="zh-TW" altLang="en-US" b="1" dirty="0">
                <a:solidFill>
                  <a:srgbClr val="C00000"/>
                </a:solidFill>
              </a:rPr>
              <a:t>狀況</a:t>
            </a:r>
            <a:r>
              <a:rPr lang="zh-TW" altLang="en-US" b="1" dirty="0"/>
              <a:t>有晴，雲和雨；</a:t>
            </a:r>
            <a:r>
              <a:rPr lang="zh-TW" altLang="en-US" b="1" dirty="0">
                <a:solidFill>
                  <a:srgbClr val="C00000"/>
                </a:solidFill>
              </a:rPr>
              <a:t>氣溫</a:t>
            </a:r>
            <a:r>
              <a:rPr lang="zh-TW" altLang="en-US" b="1" dirty="0"/>
              <a:t>用華氏溫度表示；</a:t>
            </a:r>
            <a:r>
              <a:rPr lang="zh-TW" altLang="en-US" b="1" dirty="0">
                <a:solidFill>
                  <a:srgbClr val="C00000"/>
                </a:solidFill>
              </a:rPr>
              <a:t>相對濕度</a:t>
            </a:r>
            <a:r>
              <a:rPr lang="zh-TW" altLang="en-US" b="1" dirty="0"/>
              <a:t>用百分比；還有</a:t>
            </a:r>
            <a:r>
              <a:rPr lang="zh-TW" altLang="en-US" b="1" dirty="0">
                <a:solidFill>
                  <a:srgbClr val="C00000"/>
                </a:solidFill>
              </a:rPr>
              <a:t>有無風</a:t>
            </a:r>
            <a:r>
              <a:rPr lang="zh-TW" altLang="en-US" b="1" dirty="0"/>
              <a:t>。當然還有顧客是不是在這些日子光顧俱樂部。最終他得到了</a:t>
            </a:r>
            <a:r>
              <a:rPr lang="en-US" altLang="zh-TW" b="1" dirty="0"/>
              <a:t>14</a:t>
            </a:r>
            <a:r>
              <a:rPr lang="zh-TW" altLang="en-US" b="1" dirty="0"/>
              <a:t>行</a:t>
            </a:r>
            <a:r>
              <a:rPr lang="en-US" altLang="zh-TW" b="1" dirty="0"/>
              <a:t>5</a:t>
            </a:r>
            <a:r>
              <a:rPr lang="zh-TW" altLang="en-US" b="1" dirty="0"/>
              <a:t>列的數據表格。</a:t>
            </a:r>
          </a:p>
        </p:txBody>
      </p:sp>
      <p:sp>
        <p:nvSpPr>
          <p:cNvPr id="5" name="矩形 4"/>
          <p:cNvSpPr/>
          <p:nvPr/>
        </p:nvSpPr>
        <p:spPr>
          <a:xfrm>
            <a:off x="3491880" y="511944"/>
            <a:ext cx="4572000" cy="923330"/>
          </a:xfrm>
          <a:prstGeom prst="rect">
            <a:avLst/>
          </a:prstGeom>
        </p:spPr>
        <p:txBody>
          <a:bodyPr>
            <a:spAutoFit/>
          </a:bodyPr>
          <a:lstStyle/>
          <a:p>
            <a:r>
              <a:rPr lang="en-US" altLang="zh-TW" dirty="0"/>
              <a:t>https://zh.wikipedia.org/zh-tw/%E5%86%B3%E7%AD%96%E6%A0%91</a:t>
            </a:r>
            <a:endParaRPr lang="zh-TW" altLang="en-US" dirty="0"/>
          </a:p>
        </p:txBody>
      </p:sp>
    </p:spTree>
    <p:extLst>
      <p:ext uri="{BB962C8B-B14F-4D97-AF65-F5344CB8AC3E}">
        <p14:creationId xmlns:p14="http://schemas.microsoft.com/office/powerpoint/2010/main" val="37755655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33400"/>
            <a:ext cx="8229600" cy="1599456"/>
          </a:xfrm>
        </p:spPr>
        <p:txBody>
          <a:bodyPr>
            <a:normAutofit/>
          </a:bodyPr>
          <a:lstStyle/>
          <a:p>
            <a:r>
              <a:rPr lang="en-US" altLang="zh-TW" dirty="0"/>
              <a:t># create additional plots </a:t>
            </a:r>
            <a:br>
              <a:rPr lang="en-US" altLang="zh-TW" dirty="0"/>
            </a:br>
            <a:r>
              <a:rPr lang="en-US" altLang="zh-TW" sz="2700" dirty="0"/>
              <a:t>par(</a:t>
            </a:r>
            <a:r>
              <a:rPr lang="en-US" altLang="zh-TW" sz="2700" dirty="0" err="1"/>
              <a:t>mfrow</a:t>
            </a:r>
            <a:r>
              <a:rPr lang="en-US" altLang="zh-TW" sz="2700" dirty="0"/>
              <a:t>=c(1,2)) # two plots on one page </a:t>
            </a:r>
            <a:br>
              <a:rPr lang="en-US" altLang="zh-TW" sz="2700" dirty="0"/>
            </a:br>
            <a:r>
              <a:rPr lang="en-US" altLang="zh-TW" sz="2700" dirty="0" err="1"/>
              <a:t>rsq.rpart</a:t>
            </a:r>
            <a:r>
              <a:rPr lang="en-US" altLang="zh-TW" sz="2700" dirty="0"/>
              <a:t>(fit) # visualize cross-validation results </a:t>
            </a:r>
            <a:endParaRPr lang="zh-TW" altLang="en-US" dirty="0"/>
          </a:p>
        </p:txBody>
      </p:sp>
      <p:pic>
        <p:nvPicPr>
          <p:cNvPr id="3" name="圖片 2"/>
          <p:cNvPicPr/>
          <p:nvPr/>
        </p:nvPicPr>
        <p:blipFill>
          <a:blip r:embed="rId2" cstate="print"/>
          <a:srcRect/>
          <a:stretch>
            <a:fillRect/>
          </a:stretch>
        </p:blipFill>
        <p:spPr bwMode="auto">
          <a:xfrm>
            <a:off x="457200" y="2094547"/>
            <a:ext cx="8229600" cy="4646821"/>
          </a:xfrm>
          <a:prstGeom prst="rect">
            <a:avLst/>
          </a:prstGeom>
          <a:noFill/>
          <a:ln w="9525">
            <a:noFill/>
            <a:miter lim="800000"/>
            <a:headEnd/>
            <a:tailEnd/>
          </a:ln>
        </p:spPr>
      </p:pic>
    </p:spTree>
    <p:extLst>
      <p:ext uri="{BB962C8B-B14F-4D97-AF65-F5344CB8AC3E}">
        <p14:creationId xmlns:p14="http://schemas.microsoft.com/office/powerpoint/2010/main" val="6592953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33400"/>
            <a:ext cx="8229600" cy="2031504"/>
          </a:xfrm>
        </p:spPr>
        <p:txBody>
          <a:bodyPr>
            <a:normAutofit fontScale="90000"/>
          </a:bodyPr>
          <a:lstStyle/>
          <a:p>
            <a:r>
              <a:rPr lang="en-US" altLang="zh-TW" dirty="0"/>
              <a:t># plot tree </a:t>
            </a:r>
            <a:br>
              <a:rPr lang="en-US" altLang="zh-TW" dirty="0"/>
            </a:br>
            <a:r>
              <a:rPr lang="en-US" altLang="zh-TW" sz="3100" dirty="0"/>
              <a:t>plot(fit, uniform=TRUE, </a:t>
            </a:r>
            <a:br>
              <a:rPr lang="en-US" altLang="zh-TW" sz="3100" dirty="0"/>
            </a:br>
            <a:r>
              <a:rPr lang="en-US" altLang="zh-TW" sz="3100" dirty="0"/>
              <a:t>   main="Regression Tree for Mileage ")</a:t>
            </a:r>
            <a:br>
              <a:rPr lang="en-US" altLang="zh-TW" sz="3100" dirty="0"/>
            </a:br>
            <a:r>
              <a:rPr lang="en-US" altLang="zh-TW" sz="3100" dirty="0"/>
              <a:t>text(fit, </a:t>
            </a:r>
            <a:r>
              <a:rPr lang="en-US" altLang="zh-TW" sz="3100" dirty="0" err="1"/>
              <a:t>use.n</a:t>
            </a:r>
            <a:r>
              <a:rPr lang="en-US" altLang="zh-TW" sz="3100" dirty="0"/>
              <a:t>=TRUE, all=TRUE, </a:t>
            </a:r>
            <a:r>
              <a:rPr lang="en-US" altLang="zh-TW" sz="3100" dirty="0" err="1"/>
              <a:t>cex</a:t>
            </a:r>
            <a:r>
              <a:rPr lang="en-US" altLang="zh-TW" sz="3100" dirty="0"/>
              <a:t>=.8</a:t>
            </a:r>
            <a:r>
              <a:rPr lang="en-US" altLang="zh-TW" sz="3100" dirty="0" smtClean="0"/>
              <a:t>)</a:t>
            </a:r>
            <a:endParaRPr lang="zh-TW" altLang="en-US" sz="3100" dirty="0"/>
          </a:p>
        </p:txBody>
      </p:sp>
      <p:pic>
        <p:nvPicPr>
          <p:cNvPr id="3" name="圖片 2"/>
          <p:cNvPicPr/>
          <p:nvPr/>
        </p:nvPicPr>
        <p:blipFill rotWithShape="1">
          <a:blip r:embed="rId2" cstate="print"/>
          <a:srcRect l="6826" b="13662"/>
          <a:stretch/>
        </p:blipFill>
        <p:spPr bwMode="auto">
          <a:xfrm>
            <a:off x="539552" y="2708920"/>
            <a:ext cx="7992888" cy="3960440"/>
          </a:xfrm>
          <a:prstGeom prst="rect">
            <a:avLst/>
          </a:prstGeom>
          <a:noFill/>
          <a:ln w="9525">
            <a:noFill/>
            <a:miter lim="800000"/>
            <a:headEnd/>
            <a:tailEnd/>
          </a:ln>
        </p:spPr>
      </p:pic>
    </p:spTree>
    <p:extLst>
      <p:ext uri="{BB962C8B-B14F-4D97-AF65-F5344CB8AC3E}">
        <p14:creationId xmlns:p14="http://schemas.microsoft.com/office/powerpoint/2010/main" val="24611810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33400"/>
            <a:ext cx="8229600" cy="1671464"/>
          </a:xfrm>
        </p:spPr>
        <p:txBody>
          <a:bodyPr>
            <a:normAutofit fontScale="90000"/>
          </a:bodyPr>
          <a:lstStyle/>
          <a:p>
            <a:r>
              <a:rPr lang="en-US" altLang="zh-TW" dirty="0"/>
              <a:t># create attractive </a:t>
            </a:r>
            <a:r>
              <a:rPr lang="en-US" altLang="zh-TW" dirty="0" err="1"/>
              <a:t>postcript</a:t>
            </a:r>
            <a:r>
              <a:rPr lang="en-US" altLang="zh-TW" dirty="0"/>
              <a:t> plot of tree </a:t>
            </a:r>
            <a:br>
              <a:rPr lang="en-US" altLang="zh-TW" dirty="0"/>
            </a:br>
            <a:r>
              <a:rPr lang="en-US" altLang="zh-TW" sz="3100" dirty="0"/>
              <a:t>post(fit, file = "c:/tree2.ps", </a:t>
            </a:r>
            <a:br>
              <a:rPr lang="en-US" altLang="zh-TW" sz="3100" dirty="0"/>
            </a:br>
            <a:r>
              <a:rPr lang="en-US" altLang="zh-TW" sz="3100" dirty="0"/>
              <a:t>   title = "Regression Tree for Mileage </a:t>
            </a:r>
            <a:r>
              <a:rPr lang="en-US" altLang="zh-TW" sz="3100" dirty="0" smtClean="0"/>
              <a:t>")</a:t>
            </a:r>
            <a:endParaRPr lang="zh-TW" altLang="en-US" sz="3100" dirty="0"/>
          </a:p>
        </p:txBody>
      </p:sp>
      <p:pic>
        <p:nvPicPr>
          <p:cNvPr id="3" name="圖片 2"/>
          <p:cNvPicPr>
            <a:picLocks noChangeAspect="1"/>
          </p:cNvPicPr>
          <p:nvPr/>
        </p:nvPicPr>
        <p:blipFill>
          <a:blip r:embed="rId2"/>
          <a:stretch>
            <a:fillRect/>
          </a:stretch>
        </p:blipFill>
        <p:spPr>
          <a:xfrm>
            <a:off x="971600" y="2204864"/>
            <a:ext cx="5688632" cy="4383044"/>
          </a:xfrm>
          <a:prstGeom prst="rect">
            <a:avLst/>
          </a:prstGeom>
        </p:spPr>
      </p:pic>
    </p:spTree>
    <p:extLst>
      <p:ext uri="{BB962C8B-B14F-4D97-AF65-F5344CB8AC3E}">
        <p14:creationId xmlns:p14="http://schemas.microsoft.com/office/powerpoint/2010/main" val="36736773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FF0000"/>
                </a:solidFill>
              </a:rPr>
              <a:t>修剪樹</a:t>
            </a:r>
            <a:endParaRPr lang="zh-TW" altLang="en-US" dirty="0"/>
          </a:p>
        </p:txBody>
      </p:sp>
      <p:sp>
        <p:nvSpPr>
          <p:cNvPr id="3" name="內容版面配置區 2"/>
          <p:cNvSpPr>
            <a:spLocks noGrp="1"/>
          </p:cNvSpPr>
          <p:nvPr>
            <p:ph idx="1"/>
          </p:nvPr>
        </p:nvSpPr>
        <p:spPr/>
        <p:txBody>
          <a:bodyPr/>
          <a:lstStyle/>
          <a:p>
            <a:pPr marL="0" indent="0">
              <a:buNone/>
            </a:pPr>
            <a:r>
              <a:rPr lang="en-US" altLang="zh-TW" dirty="0"/>
              <a:t># prune the tree </a:t>
            </a:r>
          </a:p>
          <a:p>
            <a:pPr marL="0" indent="0">
              <a:buNone/>
            </a:pPr>
            <a:r>
              <a:rPr lang="en-US" altLang="zh-TW" dirty="0" smtClean="0">
                <a:solidFill>
                  <a:srgbClr val="FF0000"/>
                </a:solidFill>
              </a:rPr>
              <a:t>&gt; </a:t>
            </a:r>
            <a:r>
              <a:rPr lang="en-US" altLang="zh-TW" dirty="0" err="1" smtClean="0">
                <a:solidFill>
                  <a:srgbClr val="FF0000"/>
                </a:solidFill>
              </a:rPr>
              <a:t>pfit</a:t>
            </a:r>
            <a:r>
              <a:rPr lang="en-US" altLang="zh-TW" dirty="0">
                <a:solidFill>
                  <a:srgbClr val="FF0000"/>
                </a:solidFill>
              </a:rPr>
              <a:t>&lt;- prune(fit, </a:t>
            </a:r>
            <a:r>
              <a:rPr lang="en-US" altLang="zh-TW" dirty="0" err="1">
                <a:solidFill>
                  <a:srgbClr val="FF0000"/>
                </a:solidFill>
              </a:rPr>
              <a:t>cp</a:t>
            </a:r>
            <a:r>
              <a:rPr lang="en-US" altLang="zh-TW" dirty="0">
                <a:solidFill>
                  <a:srgbClr val="FF0000"/>
                </a:solidFill>
              </a:rPr>
              <a:t>=0.01160389) </a:t>
            </a:r>
            <a:r>
              <a:rPr lang="en-US" altLang="zh-TW" dirty="0"/>
              <a:t># from </a:t>
            </a:r>
            <a:r>
              <a:rPr lang="en-US" altLang="zh-TW" dirty="0" err="1"/>
              <a:t>cptable</a:t>
            </a:r>
            <a:r>
              <a:rPr lang="en-US" altLang="zh-TW" dirty="0"/>
              <a:t>   </a:t>
            </a:r>
          </a:p>
          <a:p>
            <a:pPr marL="0" indent="0">
              <a:buNone/>
            </a:pPr>
            <a:endParaRPr lang="en-US" altLang="zh-TW" dirty="0"/>
          </a:p>
          <a:p>
            <a:pPr marL="0" indent="0">
              <a:buNone/>
            </a:pPr>
            <a:r>
              <a:rPr lang="en-US" altLang="zh-TW" dirty="0"/>
              <a:t># plot the pruned tree </a:t>
            </a:r>
          </a:p>
          <a:p>
            <a:pPr marL="0" indent="0">
              <a:buNone/>
            </a:pPr>
            <a:r>
              <a:rPr lang="en-US" altLang="zh-TW" dirty="0" smtClean="0">
                <a:solidFill>
                  <a:srgbClr val="FF0000"/>
                </a:solidFill>
              </a:rPr>
              <a:t>&gt; plot(</a:t>
            </a:r>
            <a:r>
              <a:rPr lang="en-US" altLang="zh-TW" dirty="0" err="1" smtClean="0">
                <a:solidFill>
                  <a:srgbClr val="FF0000"/>
                </a:solidFill>
              </a:rPr>
              <a:t>pfit</a:t>
            </a:r>
            <a:r>
              <a:rPr lang="en-US" altLang="zh-TW" dirty="0">
                <a:solidFill>
                  <a:srgbClr val="FF0000"/>
                </a:solidFill>
              </a:rPr>
              <a:t>, uniform=TRUE, </a:t>
            </a:r>
          </a:p>
          <a:p>
            <a:pPr marL="0" indent="0">
              <a:buNone/>
            </a:pPr>
            <a:r>
              <a:rPr lang="en-US" altLang="zh-TW" dirty="0">
                <a:solidFill>
                  <a:srgbClr val="FF0000"/>
                </a:solidFill>
              </a:rPr>
              <a:t>   main="Pruned Regression Tree for Mileage")</a:t>
            </a:r>
          </a:p>
          <a:p>
            <a:pPr marL="0" indent="0">
              <a:buNone/>
            </a:pPr>
            <a:endParaRPr lang="zh-TW" altLang="en-US" dirty="0"/>
          </a:p>
        </p:txBody>
      </p:sp>
    </p:spTree>
    <p:extLst>
      <p:ext uri="{BB962C8B-B14F-4D97-AF65-F5344CB8AC3E}">
        <p14:creationId xmlns:p14="http://schemas.microsoft.com/office/powerpoint/2010/main" val="2621916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text(</a:t>
            </a:r>
            <a:r>
              <a:rPr lang="en-US" altLang="zh-TW" dirty="0" err="1"/>
              <a:t>pfit</a:t>
            </a:r>
            <a:r>
              <a:rPr lang="en-US" altLang="zh-TW" dirty="0"/>
              <a:t>, </a:t>
            </a:r>
            <a:r>
              <a:rPr lang="en-US" altLang="zh-TW" dirty="0" err="1"/>
              <a:t>use.n</a:t>
            </a:r>
            <a:r>
              <a:rPr lang="en-US" altLang="zh-TW" dirty="0"/>
              <a:t>=TRUE, all=TRUE, </a:t>
            </a:r>
            <a:r>
              <a:rPr lang="en-US" altLang="zh-TW" dirty="0" err="1"/>
              <a:t>cex</a:t>
            </a:r>
            <a:r>
              <a:rPr lang="en-US" altLang="zh-TW" dirty="0"/>
              <a:t>=.8)</a:t>
            </a:r>
            <a:endParaRPr lang="zh-TW" altLang="en-US" dirty="0"/>
          </a:p>
        </p:txBody>
      </p:sp>
      <p:pic>
        <p:nvPicPr>
          <p:cNvPr id="3" name="圖片 2"/>
          <p:cNvPicPr/>
          <p:nvPr/>
        </p:nvPicPr>
        <p:blipFill rotWithShape="1">
          <a:blip r:embed="rId2" cstate="print"/>
          <a:srcRect l="7677" r="3581" b="12227"/>
          <a:stretch/>
        </p:blipFill>
        <p:spPr bwMode="auto">
          <a:xfrm>
            <a:off x="107504" y="1412777"/>
            <a:ext cx="8928992" cy="5040560"/>
          </a:xfrm>
          <a:prstGeom prst="rect">
            <a:avLst/>
          </a:prstGeom>
          <a:noFill/>
          <a:ln w="9525">
            <a:noFill/>
            <a:miter lim="800000"/>
            <a:headEnd/>
            <a:tailEnd/>
          </a:ln>
        </p:spPr>
      </p:pic>
    </p:spTree>
    <p:extLst>
      <p:ext uri="{BB962C8B-B14F-4D97-AF65-F5344CB8AC3E}">
        <p14:creationId xmlns:p14="http://schemas.microsoft.com/office/powerpoint/2010/main" val="7538386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33400"/>
            <a:ext cx="8229600" cy="1527448"/>
          </a:xfrm>
        </p:spPr>
        <p:txBody>
          <a:bodyPr>
            <a:normAutofit fontScale="90000"/>
          </a:bodyPr>
          <a:lstStyle/>
          <a:p>
            <a:r>
              <a:rPr lang="en-US" altLang="zh-TW" dirty="0"/>
              <a:t>post(</a:t>
            </a:r>
            <a:r>
              <a:rPr lang="en-US" altLang="zh-TW" dirty="0" err="1"/>
              <a:t>pfit</a:t>
            </a:r>
            <a:r>
              <a:rPr lang="en-US" altLang="zh-TW" dirty="0"/>
              <a:t>, file = "c:/ptree2.ps", </a:t>
            </a:r>
            <a:br>
              <a:rPr lang="en-US" altLang="zh-TW" dirty="0"/>
            </a:br>
            <a:r>
              <a:rPr lang="en-US" altLang="zh-TW" dirty="0"/>
              <a:t>   title = "Pruned Regression Tree for Mileage</a:t>
            </a:r>
            <a:r>
              <a:rPr lang="en-US" altLang="zh-TW" dirty="0" smtClean="0"/>
              <a:t>")</a:t>
            </a:r>
            <a:endParaRPr lang="zh-TW" altLang="en-US" dirty="0"/>
          </a:p>
        </p:txBody>
      </p:sp>
      <p:pic>
        <p:nvPicPr>
          <p:cNvPr id="3" name="圖片 2"/>
          <p:cNvPicPr>
            <a:picLocks noChangeAspect="1"/>
          </p:cNvPicPr>
          <p:nvPr/>
        </p:nvPicPr>
        <p:blipFill>
          <a:blip r:embed="rId2"/>
          <a:stretch>
            <a:fillRect/>
          </a:stretch>
        </p:blipFill>
        <p:spPr>
          <a:xfrm>
            <a:off x="1259632" y="2276872"/>
            <a:ext cx="5688632" cy="4383044"/>
          </a:xfrm>
          <a:prstGeom prst="rect">
            <a:avLst/>
          </a:prstGeom>
        </p:spPr>
      </p:pic>
      <p:sp>
        <p:nvSpPr>
          <p:cNvPr id="4" name="矩形 3"/>
          <p:cNvSpPr/>
          <p:nvPr/>
        </p:nvSpPr>
        <p:spPr>
          <a:xfrm>
            <a:off x="6444208" y="2564904"/>
            <a:ext cx="2304256" cy="923330"/>
          </a:xfrm>
          <a:prstGeom prst="rect">
            <a:avLst/>
          </a:prstGeom>
        </p:spPr>
        <p:txBody>
          <a:bodyPr wrap="square">
            <a:spAutoFit/>
          </a:bodyPr>
          <a:lstStyle/>
          <a:p>
            <a:r>
              <a:rPr lang="en-US" altLang="zh-TW" dirty="0"/>
              <a:t>It turns out that this produces the same tree as the original</a:t>
            </a:r>
            <a:endParaRPr lang="zh-TW" altLang="en-US" dirty="0"/>
          </a:p>
        </p:txBody>
      </p:sp>
    </p:spTree>
    <p:extLst>
      <p:ext uri="{BB962C8B-B14F-4D97-AF65-F5344CB8AC3E}">
        <p14:creationId xmlns:p14="http://schemas.microsoft.com/office/powerpoint/2010/main" val="1484675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Conditional inference trees via </a:t>
            </a:r>
            <a:r>
              <a:rPr lang="en-US" altLang="zh-TW" dirty="0" smtClean="0"/>
              <a:t>party</a:t>
            </a:r>
            <a:endParaRPr lang="zh-TW" altLang="en-US" dirty="0"/>
          </a:p>
        </p:txBody>
      </p:sp>
      <p:sp>
        <p:nvSpPr>
          <p:cNvPr id="3" name="內容版面配置區 2"/>
          <p:cNvSpPr>
            <a:spLocks noGrp="1"/>
          </p:cNvSpPr>
          <p:nvPr>
            <p:ph idx="1"/>
          </p:nvPr>
        </p:nvSpPr>
        <p:spPr/>
        <p:txBody>
          <a:bodyPr/>
          <a:lstStyle/>
          <a:p>
            <a:r>
              <a:rPr lang="en-US" altLang="zh-TW" dirty="0" smtClean="0"/>
              <a:t>The </a:t>
            </a:r>
            <a:r>
              <a:rPr lang="en-US" altLang="zh-TW" dirty="0">
                <a:solidFill>
                  <a:srgbClr val="FF0000"/>
                </a:solidFill>
              </a:rPr>
              <a:t>party</a:t>
            </a:r>
            <a:r>
              <a:rPr lang="en-US" altLang="zh-TW" dirty="0"/>
              <a:t> package provides nonparametric regression trees for nominal, ordinal, numeric, censored, and multivariate responses. party: A laboratory for recursive partitioning, provides details.</a:t>
            </a:r>
          </a:p>
          <a:p>
            <a:r>
              <a:rPr lang="en-US" altLang="zh-TW" dirty="0"/>
              <a:t>You can create a regression or classification tree via the </a:t>
            </a:r>
            <a:r>
              <a:rPr lang="en-US" altLang="zh-TW" dirty="0" smtClean="0"/>
              <a:t>function</a:t>
            </a:r>
          </a:p>
          <a:p>
            <a:endParaRPr lang="en-US" altLang="zh-TW" dirty="0"/>
          </a:p>
          <a:p>
            <a:pPr marL="0" indent="0">
              <a:buNone/>
            </a:pPr>
            <a:r>
              <a:rPr lang="en-US" altLang="zh-TW" dirty="0" smtClean="0">
                <a:solidFill>
                  <a:srgbClr val="FF0000"/>
                </a:solidFill>
              </a:rPr>
              <a:t>&gt; </a:t>
            </a:r>
            <a:r>
              <a:rPr lang="en-US" altLang="zh-TW" dirty="0" err="1" smtClean="0">
                <a:solidFill>
                  <a:srgbClr val="FF0000"/>
                </a:solidFill>
              </a:rPr>
              <a:t>ctree</a:t>
            </a:r>
            <a:r>
              <a:rPr lang="en-US" altLang="zh-TW" dirty="0" smtClean="0">
                <a:solidFill>
                  <a:srgbClr val="FF0000"/>
                </a:solidFill>
              </a:rPr>
              <a:t>(formula</a:t>
            </a:r>
            <a:r>
              <a:rPr lang="en-US" altLang="zh-TW" dirty="0">
                <a:solidFill>
                  <a:srgbClr val="FF0000"/>
                </a:solidFill>
              </a:rPr>
              <a:t>, data=)</a:t>
            </a:r>
          </a:p>
          <a:p>
            <a:endParaRPr lang="zh-TW" altLang="en-US" dirty="0"/>
          </a:p>
        </p:txBody>
      </p:sp>
    </p:spTree>
    <p:extLst>
      <p:ext uri="{BB962C8B-B14F-4D97-AF65-F5344CB8AC3E}">
        <p14:creationId xmlns:p14="http://schemas.microsoft.com/office/powerpoint/2010/main" val="15814322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Conditional Inference Tree for Kyphosis</a:t>
            </a:r>
            <a:endParaRPr lang="zh-TW" altLang="en-US" dirty="0"/>
          </a:p>
        </p:txBody>
      </p:sp>
      <p:sp>
        <p:nvSpPr>
          <p:cNvPr id="3" name="內容版面配置區 2"/>
          <p:cNvSpPr>
            <a:spLocks noGrp="1"/>
          </p:cNvSpPr>
          <p:nvPr>
            <p:ph idx="1"/>
          </p:nvPr>
        </p:nvSpPr>
        <p:spPr/>
        <p:txBody>
          <a:bodyPr/>
          <a:lstStyle/>
          <a:p>
            <a:pPr marL="0" indent="0">
              <a:buNone/>
            </a:pPr>
            <a:r>
              <a:rPr lang="en-US" altLang="zh-TW" dirty="0"/>
              <a:t>The type of tree created will depend on the outcome variable (nominal factor, ordered factor, numeric, etc.). Tree growth is based on statistical stopping rules, so pruning should not be required.</a:t>
            </a:r>
          </a:p>
          <a:p>
            <a:pPr marL="0" indent="0">
              <a:buNone/>
            </a:pPr>
            <a:r>
              <a:rPr lang="en-US" altLang="zh-TW" dirty="0"/>
              <a:t>The previous two examples are re-analyzed below.</a:t>
            </a:r>
          </a:p>
          <a:p>
            <a:pPr marL="0" indent="0">
              <a:buNone/>
            </a:pPr>
            <a:endParaRPr lang="en-US" altLang="zh-TW" dirty="0"/>
          </a:p>
          <a:p>
            <a:pPr marL="0" indent="0">
              <a:buNone/>
            </a:pPr>
            <a:r>
              <a:rPr lang="en-US" altLang="zh-TW" dirty="0"/>
              <a:t># Conditional Inference Tree for Kyphosis</a:t>
            </a:r>
          </a:p>
          <a:p>
            <a:pPr marL="0" indent="0">
              <a:buNone/>
            </a:pPr>
            <a:r>
              <a:rPr lang="en-US" altLang="zh-TW" dirty="0" smtClean="0"/>
              <a:t>&gt; library(party</a:t>
            </a:r>
            <a:r>
              <a:rPr lang="en-US" altLang="zh-TW" dirty="0"/>
              <a:t>)</a:t>
            </a:r>
          </a:p>
          <a:p>
            <a:pPr marL="0" indent="0">
              <a:buNone/>
            </a:pPr>
            <a:r>
              <a:rPr lang="en-US" altLang="zh-TW" dirty="0" smtClean="0"/>
              <a:t>&gt; fit </a:t>
            </a:r>
            <a:r>
              <a:rPr lang="en-US" altLang="zh-TW" dirty="0"/>
              <a:t>&lt;- </a:t>
            </a:r>
            <a:r>
              <a:rPr lang="en-US" altLang="zh-TW" dirty="0" err="1">
                <a:solidFill>
                  <a:srgbClr val="FF0000"/>
                </a:solidFill>
              </a:rPr>
              <a:t>ctree</a:t>
            </a:r>
            <a:r>
              <a:rPr lang="en-US" altLang="zh-TW" dirty="0"/>
              <a:t>(Kyphosis ~ Age + Number + Start, </a:t>
            </a:r>
          </a:p>
          <a:p>
            <a:pPr marL="0" indent="0">
              <a:buNone/>
            </a:pPr>
            <a:r>
              <a:rPr lang="en-US" altLang="zh-TW" dirty="0"/>
              <a:t>   data=kyphosis)</a:t>
            </a:r>
          </a:p>
          <a:p>
            <a:pPr marL="0" indent="0">
              <a:buNone/>
            </a:pPr>
            <a:r>
              <a:rPr lang="en-US" altLang="zh-TW" dirty="0" smtClean="0"/>
              <a:t>&gt; plot(fit</a:t>
            </a:r>
            <a:r>
              <a:rPr lang="en-US" altLang="zh-TW" dirty="0"/>
              <a:t>, main="Conditional Inference Tree for Kyphosis")</a:t>
            </a:r>
          </a:p>
          <a:p>
            <a:pPr marL="0" indent="0">
              <a:buNone/>
            </a:pPr>
            <a:endParaRPr lang="zh-TW" altLang="en-US" dirty="0"/>
          </a:p>
        </p:txBody>
      </p:sp>
    </p:spTree>
    <p:extLst>
      <p:ext uri="{BB962C8B-B14F-4D97-AF65-F5344CB8AC3E}">
        <p14:creationId xmlns:p14="http://schemas.microsoft.com/office/powerpoint/2010/main" val="18676745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 name="圖片 2"/>
          <p:cNvPicPr/>
          <p:nvPr/>
        </p:nvPicPr>
        <p:blipFill>
          <a:blip r:embed="rId2" cstate="print"/>
          <a:srcRect/>
          <a:stretch>
            <a:fillRect/>
          </a:stretch>
        </p:blipFill>
        <p:spPr bwMode="auto">
          <a:xfrm>
            <a:off x="251520" y="533400"/>
            <a:ext cx="8640960" cy="6207969"/>
          </a:xfrm>
          <a:prstGeom prst="rect">
            <a:avLst/>
          </a:prstGeom>
          <a:noFill/>
          <a:ln w="9525">
            <a:noFill/>
            <a:miter lim="800000"/>
            <a:headEnd/>
            <a:tailEnd/>
          </a:ln>
        </p:spPr>
      </p:pic>
    </p:spTree>
    <p:extLst>
      <p:ext uri="{BB962C8B-B14F-4D97-AF65-F5344CB8AC3E}">
        <p14:creationId xmlns:p14="http://schemas.microsoft.com/office/powerpoint/2010/main" val="26860918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 name="圖片 2"/>
          <p:cNvPicPr/>
          <p:nvPr/>
        </p:nvPicPr>
        <p:blipFill>
          <a:blip r:embed="rId2" cstate="print"/>
          <a:srcRect/>
          <a:stretch>
            <a:fillRect/>
          </a:stretch>
        </p:blipFill>
        <p:spPr bwMode="auto">
          <a:xfrm>
            <a:off x="323528" y="476672"/>
            <a:ext cx="6624736" cy="6381328"/>
          </a:xfrm>
          <a:prstGeom prst="rect">
            <a:avLst/>
          </a:prstGeom>
          <a:noFill/>
          <a:ln w="9525">
            <a:noFill/>
            <a:miter lim="800000"/>
            <a:headEnd/>
            <a:tailEnd/>
          </a:ln>
        </p:spPr>
      </p:pic>
    </p:spTree>
    <p:extLst>
      <p:ext uri="{BB962C8B-B14F-4D97-AF65-F5344CB8AC3E}">
        <p14:creationId xmlns:p14="http://schemas.microsoft.com/office/powerpoint/2010/main" val="3510091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lf datas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7392821" cy="5544616"/>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b="1" dirty="0" smtClean="0">
                <a:solidFill>
                  <a:srgbClr val="C00000"/>
                </a:solidFill>
              </a:rPr>
              <a:t>例題</a:t>
            </a:r>
            <a:endParaRPr lang="zh-TW" altLang="en-US" b="1" dirty="0">
              <a:solidFill>
                <a:srgbClr val="C00000"/>
              </a:solidFill>
            </a:endParaRPr>
          </a:p>
        </p:txBody>
      </p:sp>
      <p:sp>
        <p:nvSpPr>
          <p:cNvPr id="5" name="矩形 4"/>
          <p:cNvSpPr/>
          <p:nvPr/>
        </p:nvSpPr>
        <p:spPr>
          <a:xfrm>
            <a:off x="3491880" y="511944"/>
            <a:ext cx="4572000" cy="923330"/>
          </a:xfrm>
          <a:prstGeom prst="rect">
            <a:avLst/>
          </a:prstGeom>
        </p:spPr>
        <p:txBody>
          <a:bodyPr>
            <a:spAutoFit/>
          </a:bodyPr>
          <a:lstStyle/>
          <a:p>
            <a:r>
              <a:rPr lang="en-US" altLang="zh-TW" dirty="0"/>
              <a:t>https://zh.wikipedia.org/zh-tw/%E5%86%B3%E7%AD%96%E6%A0%91</a:t>
            </a:r>
            <a:endParaRPr lang="zh-TW" altLang="en-US" dirty="0"/>
          </a:p>
        </p:txBody>
      </p:sp>
    </p:spTree>
    <p:extLst>
      <p:ext uri="{BB962C8B-B14F-4D97-AF65-F5344CB8AC3E}">
        <p14:creationId xmlns:p14="http://schemas.microsoft.com/office/powerpoint/2010/main" val="24508137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Conditional Inference Tree for Mileage</a:t>
            </a:r>
            <a:endParaRPr lang="zh-TW" altLang="en-US" dirty="0"/>
          </a:p>
        </p:txBody>
      </p:sp>
      <p:sp>
        <p:nvSpPr>
          <p:cNvPr id="3" name="內容版面配置區 2"/>
          <p:cNvSpPr>
            <a:spLocks noGrp="1"/>
          </p:cNvSpPr>
          <p:nvPr>
            <p:ph idx="1"/>
          </p:nvPr>
        </p:nvSpPr>
        <p:spPr/>
        <p:txBody>
          <a:bodyPr/>
          <a:lstStyle/>
          <a:p>
            <a:pPr marL="0" indent="0">
              <a:buNone/>
            </a:pPr>
            <a:r>
              <a:rPr lang="en-US" altLang="zh-TW" dirty="0" smtClean="0"/>
              <a:t>&gt; library(party</a:t>
            </a:r>
            <a:r>
              <a:rPr lang="en-US" altLang="zh-TW" dirty="0"/>
              <a:t>)</a:t>
            </a:r>
          </a:p>
          <a:p>
            <a:pPr marL="0" indent="0">
              <a:buNone/>
            </a:pPr>
            <a:r>
              <a:rPr lang="en-US" altLang="zh-TW" dirty="0" smtClean="0"/>
              <a:t>&gt; fit2 </a:t>
            </a:r>
            <a:r>
              <a:rPr lang="en-US" altLang="zh-TW" dirty="0"/>
              <a:t>&lt;- </a:t>
            </a:r>
            <a:r>
              <a:rPr lang="en-US" altLang="zh-TW" dirty="0" err="1">
                <a:solidFill>
                  <a:srgbClr val="FF0000"/>
                </a:solidFill>
              </a:rPr>
              <a:t>ctree</a:t>
            </a:r>
            <a:r>
              <a:rPr lang="en-US" altLang="zh-TW" dirty="0"/>
              <a:t>(</a:t>
            </a:r>
            <a:r>
              <a:rPr lang="en-US" altLang="zh-TW" dirty="0" err="1"/>
              <a:t>Mileage~Price</a:t>
            </a:r>
            <a:r>
              <a:rPr lang="en-US" altLang="zh-TW" dirty="0"/>
              <a:t> + Country + Reliability + Type, </a:t>
            </a:r>
          </a:p>
          <a:p>
            <a:pPr marL="0" indent="0">
              <a:buNone/>
            </a:pPr>
            <a:r>
              <a:rPr lang="en-US" altLang="zh-TW" dirty="0"/>
              <a:t>   data=</a:t>
            </a:r>
            <a:r>
              <a:rPr lang="en-US" altLang="zh-TW" dirty="0" err="1"/>
              <a:t>na.omit</a:t>
            </a:r>
            <a:r>
              <a:rPr lang="en-US" altLang="zh-TW" dirty="0"/>
              <a:t>(</a:t>
            </a:r>
            <a:r>
              <a:rPr lang="en-US" altLang="zh-TW" dirty="0" err="1"/>
              <a:t>cu.summary</a:t>
            </a:r>
            <a:r>
              <a:rPr lang="en-US" altLang="zh-TW" dirty="0"/>
              <a:t>))</a:t>
            </a:r>
          </a:p>
          <a:p>
            <a:pPr marL="0" indent="0">
              <a:buNone/>
            </a:pPr>
            <a:endParaRPr lang="zh-TW" altLang="en-US" dirty="0"/>
          </a:p>
        </p:txBody>
      </p:sp>
    </p:spTree>
    <p:extLst>
      <p:ext uri="{BB962C8B-B14F-4D97-AF65-F5344CB8AC3E}">
        <p14:creationId xmlns:p14="http://schemas.microsoft.com/office/powerpoint/2010/main" val="37366641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p:nvPr/>
        </p:nvPicPr>
        <p:blipFill>
          <a:blip r:embed="rId2" cstate="print"/>
          <a:srcRect/>
          <a:stretch>
            <a:fillRect/>
          </a:stretch>
        </p:blipFill>
        <p:spPr bwMode="auto">
          <a:xfrm>
            <a:off x="107504" y="620688"/>
            <a:ext cx="9036496" cy="5904656"/>
          </a:xfrm>
          <a:prstGeom prst="rect">
            <a:avLst/>
          </a:prstGeom>
          <a:noFill/>
          <a:ln w="9525">
            <a:noFill/>
            <a:miter lim="800000"/>
            <a:headEnd/>
            <a:tailEnd/>
          </a:ln>
        </p:spPr>
      </p:pic>
    </p:spTree>
    <p:extLst>
      <p:ext uri="{BB962C8B-B14F-4D97-AF65-F5344CB8AC3E}">
        <p14:creationId xmlns:p14="http://schemas.microsoft.com/office/powerpoint/2010/main" val="16351043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p:nvPr/>
        </p:nvPicPr>
        <p:blipFill>
          <a:blip r:embed="rId2" cstate="print"/>
          <a:srcRect/>
          <a:stretch>
            <a:fillRect/>
          </a:stretch>
        </p:blipFill>
        <p:spPr bwMode="auto">
          <a:xfrm>
            <a:off x="467544" y="404664"/>
            <a:ext cx="6443479" cy="6336704"/>
          </a:xfrm>
          <a:prstGeom prst="rect">
            <a:avLst/>
          </a:prstGeom>
          <a:noFill/>
          <a:ln w="9525">
            <a:noFill/>
            <a:miter lim="800000"/>
            <a:headEnd/>
            <a:tailEnd/>
          </a:ln>
        </p:spPr>
      </p:pic>
    </p:spTree>
    <p:extLst>
      <p:ext uri="{BB962C8B-B14F-4D97-AF65-F5344CB8AC3E}">
        <p14:creationId xmlns:p14="http://schemas.microsoft.com/office/powerpoint/2010/main" val="35740592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a:t>付出最多的人，也是收穫最多的人</a:t>
            </a:r>
            <a:endParaRPr lang="zh-TW" altLang="en-US" dirty="0"/>
          </a:p>
        </p:txBody>
      </p:sp>
      <p:sp>
        <p:nvSpPr>
          <p:cNvPr id="3" name="文字版面配置區 2"/>
          <p:cNvSpPr>
            <a:spLocks noGrp="1"/>
          </p:cNvSpPr>
          <p:nvPr>
            <p:ph type="body" idx="1"/>
          </p:nvPr>
        </p:nvSpPr>
        <p:spPr/>
        <p:txBody>
          <a:bodyPr>
            <a:normAutofit/>
          </a:bodyPr>
          <a:lstStyle/>
          <a:p>
            <a:pPr algn="ctr"/>
            <a:r>
              <a:rPr lang="en-US" altLang="zh-TW" sz="2800" b="1" dirty="0">
                <a:solidFill>
                  <a:srgbClr val="92D050"/>
                </a:solidFill>
                <a:latin typeface="+mj-ea"/>
              </a:rPr>
              <a:t>~</a:t>
            </a:r>
            <a:r>
              <a:rPr lang="zh-TW" altLang="en-US" sz="2800" b="1" dirty="0">
                <a:solidFill>
                  <a:srgbClr val="92D050"/>
                </a:solidFill>
                <a:latin typeface="+mj-ea"/>
              </a:rPr>
              <a:t>共勉之</a:t>
            </a:r>
            <a:r>
              <a:rPr lang="en-US" altLang="zh-TW" sz="2800" b="1" dirty="0">
                <a:solidFill>
                  <a:srgbClr val="92D050"/>
                </a:solidFill>
                <a:latin typeface="+mj-ea"/>
              </a:rPr>
              <a:t>~</a:t>
            </a:r>
            <a:endParaRPr lang="zh-TW" altLang="en-US" sz="2800" b="1" dirty="0">
              <a:solidFill>
                <a:srgbClr val="92D050"/>
              </a:solidFill>
              <a:latin typeface="+mj-ea"/>
            </a:endParaRPr>
          </a:p>
        </p:txBody>
      </p:sp>
    </p:spTree>
    <p:extLst>
      <p:ext uri="{BB962C8B-B14F-4D97-AF65-F5344CB8AC3E}">
        <p14:creationId xmlns:p14="http://schemas.microsoft.com/office/powerpoint/2010/main" val="2952549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rPr>
              <a:t>例題</a:t>
            </a:r>
            <a:endParaRPr lang="zh-TW" altLang="en-US" b="1" dirty="0">
              <a:solidFill>
                <a:srgbClr val="C00000"/>
              </a:solidFill>
            </a:endParaRPr>
          </a:p>
        </p:txBody>
      </p:sp>
      <p:sp>
        <p:nvSpPr>
          <p:cNvPr id="5" name="矩形 4"/>
          <p:cNvSpPr/>
          <p:nvPr/>
        </p:nvSpPr>
        <p:spPr>
          <a:xfrm>
            <a:off x="3707904" y="260648"/>
            <a:ext cx="5040560" cy="646331"/>
          </a:xfrm>
          <a:prstGeom prst="rect">
            <a:avLst/>
          </a:prstGeom>
        </p:spPr>
        <p:txBody>
          <a:bodyPr wrap="square">
            <a:spAutoFit/>
          </a:bodyPr>
          <a:lstStyle/>
          <a:p>
            <a:r>
              <a:rPr lang="en-US" altLang="zh-TW" dirty="0"/>
              <a:t>https://zh.wikipedia.org/zh-tw/%E5%86%B3%E7%AD%96%E6%A0%91</a:t>
            </a:r>
            <a:endParaRPr lang="zh-TW" altLang="en-US" dirty="0"/>
          </a:p>
        </p:txBody>
      </p:sp>
      <p:pic>
        <p:nvPicPr>
          <p:cNvPr id="2050" name="Picture 2" descr="Decision tree mode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24000"/>
            <a:ext cx="7195619" cy="5073352"/>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195736" y="995065"/>
            <a:ext cx="4108817" cy="369332"/>
          </a:xfrm>
          <a:prstGeom prst="rect">
            <a:avLst/>
          </a:prstGeom>
        </p:spPr>
        <p:txBody>
          <a:bodyPr wrap="none">
            <a:spAutoFit/>
          </a:bodyPr>
          <a:lstStyle/>
          <a:p>
            <a:r>
              <a:rPr lang="zh-TW" altLang="en-US" b="1" dirty="0"/>
              <a:t>決策樹模型就被建起來用於解決問題。</a:t>
            </a:r>
          </a:p>
        </p:txBody>
      </p:sp>
    </p:spTree>
    <p:extLst>
      <p:ext uri="{BB962C8B-B14F-4D97-AF65-F5344CB8AC3E}">
        <p14:creationId xmlns:p14="http://schemas.microsoft.com/office/powerpoint/2010/main" val="11482678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清晰度">
  <a:themeElements>
    <a:clrScheme name="綠黃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古典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清晰度">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7718</TotalTime>
  <Words>4426</Words>
  <Application>Microsoft Office PowerPoint</Application>
  <PresentationFormat>如螢幕大小 (4:3)</PresentationFormat>
  <Paragraphs>395</Paragraphs>
  <Slides>83</Slides>
  <Notes>0</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2</vt:i4>
      </vt:variant>
      <vt:variant>
        <vt:lpstr>投影片標題</vt:lpstr>
      </vt:variant>
      <vt:variant>
        <vt:i4>83</vt:i4>
      </vt:variant>
    </vt:vector>
  </HeadingPairs>
  <TitlesOfParts>
    <vt:vector size="94" baseType="lpstr">
      <vt:lpstr>微軟正黑體</vt:lpstr>
      <vt:lpstr>新細明體</vt:lpstr>
      <vt:lpstr>標楷體</vt:lpstr>
      <vt:lpstr>Arial</vt:lpstr>
      <vt:lpstr>Cambria Math</vt:lpstr>
      <vt:lpstr>Courier New</vt:lpstr>
      <vt:lpstr>Tahoma</vt:lpstr>
      <vt:lpstr>Times New Roman</vt:lpstr>
      <vt:lpstr>清晰度</vt:lpstr>
      <vt:lpstr>SPLUSGraphSheetFileType</vt:lpstr>
      <vt:lpstr>文件</vt:lpstr>
      <vt:lpstr>Regression and Classification trees</vt:lpstr>
      <vt:lpstr>簡介</vt:lpstr>
      <vt:lpstr>例題</vt:lpstr>
      <vt:lpstr>區別分析與決策樹</vt:lpstr>
      <vt:lpstr>區別分析與決策樹</vt:lpstr>
      <vt:lpstr>區別分析與決策樹</vt:lpstr>
      <vt:lpstr>例題</vt:lpstr>
      <vt:lpstr>例題</vt:lpstr>
      <vt:lpstr>例題</vt:lpstr>
      <vt:lpstr>例題</vt:lpstr>
      <vt:lpstr>例題</vt:lpstr>
      <vt:lpstr>例題</vt:lpstr>
      <vt:lpstr>決策樹的應用</vt:lpstr>
      <vt:lpstr>決策樹的建立</vt:lpstr>
      <vt:lpstr>決策樹的種類</vt:lpstr>
      <vt:lpstr>決策樹的種類</vt:lpstr>
      <vt:lpstr>分類與迴歸樹（CART）</vt:lpstr>
      <vt:lpstr>分類與迴歸樹（CART）</vt:lpstr>
      <vt:lpstr>C4.5</vt:lpstr>
      <vt:lpstr>C4.5 Tree</vt:lpstr>
      <vt:lpstr>CHAID</vt:lpstr>
      <vt:lpstr>CHAID</vt:lpstr>
      <vt:lpstr>CHAID Tree</vt:lpstr>
      <vt:lpstr>R 軟體中的決策樹函數</vt:lpstr>
      <vt:lpstr>決策樹function 通用語法</vt:lpstr>
      <vt:lpstr>決策樹模式簡介</vt:lpstr>
      <vt:lpstr>例題-哩程數</vt:lpstr>
      <vt:lpstr>術語</vt:lpstr>
      <vt:lpstr>迴歸樹的生長(Growing)</vt:lpstr>
      <vt:lpstr>PowerPoint 簡報</vt:lpstr>
      <vt:lpstr>PowerPoint 簡報</vt:lpstr>
      <vt:lpstr>例題-割草機</vt:lpstr>
      <vt:lpstr>例題-割草機</vt:lpstr>
      <vt:lpstr>PowerPoint 簡報</vt:lpstr>
      <vt:lpstr>分類樹的生長(Growing)</vt:lpstr>
      <vt:lpstr>PowerPoint 簡報</vt:lpstr>
      <vt:lpstr>PowerPoint 簡報</vt:lpstr>
      <vt:lpstr>PowerPoint 簡報</vt:lpstr>
      <vt:lpstr>決策樹的修剪(Pruning)</vt:lpstr>
      <vt:lpstr>決策樹的修剪(Pruning)</vt:lpstr>
      <vt:lpstr>決策樹的修剪(Pruning)</vt:lpstr>
      <vt:lpstr>建構CART決策樹</vt:lpstr>
      <vt:lpstr>CART Modeling via rpart</vt:lpstr>
      <vt:lpstr>CART Modeling via rpart</vt:lpstr>
      <vt:lpstr>CART Modeling via rpart</vt:lpstr>
      <vt:lpstr>CART Modeling via rpart</vt:lpstr>
      <vt:lpstr>Classification Tree example分類樹範例</vt:lpstr>
      <vt:lpstr>資料與變數</vt:lpstr>
      <vt:lpstr>建立樹與印出結果</vt:lpstr>
      <vt:lpstr>建立樹與印出結果</vt:lpstr>
      <vt:lpstr>plotcp(fit) # visualize cross-validation results</vt:lpstr>
      <vt:lpstr>summary(fit) # detailed summary of splits</vt:lpstr>
      <vt:lpstr>summary(fit) # detailed summary of splits</vt:lpstr>
      <vt:lpstr>summary(fit) # detailed summary of splits</vt:lpstr>
      <vt:lpstr># plot tree  plot(fit, uniform=TRUE,     main="Classification Tree for Kyphosis")</vt:lpstr>
      <vt:lpstr>text(fit, use.n=TRUE, all=TRUE, cex=.8)</vt:lpstr>
      <vt:lpstr># create attractive postscript plot of tree  post(fit, file = "c:/tree.ps", title = "Classification Tree for Kyphosis") </vt:lpstr>
      <vt:lpstr>修剪樹</vt:lpstr>
      <vt:lpstr>畫修剪後的樹</vt:lpstr>
      <vt:lpstr>text(pfit, use.n=TRUE, all=TRUE, cex=.8)</vt:lpstr>
      <vt:lpstr>post(pfit, file = "c:/ptree.ps",     title = "Pruned Classification Tree for Kyphosis")</vt:lpstr>
      <vt:lpstr>Regression Tree example 迴歸樹範例</vt:lpstr>
      <vt:lpstr>資料與變數</vt:lpstr>
      <vt:lpstr>建立樹與印出結果</vt:lpstr>
      <vt:lpstr>建立樹與印出結果</vt:lpstr>
      <vt:lpstr>plotcp(fit) # visualize cross-validation results</vt:lpstr>
      <vt:lpstr>summary(fit) # detailed summary of splits</vt:lpstr>
      <vt:lpstr>summary(fit) # detailed summary of splits</vt:lpstr>
      <vt:lpstr>summary(fit) # detailed summary of splits</vt:lpstr>
      <vt:lpstr># create additional plots  par(mfrow=c(1,2)) # two plots on one page  rsq.rpart(fit) # visualize cross-validation results </vt:lpstr>
      <vt:lpstr># plot tree  plot(fit, uniform=TRUE,     main="Regression Tree for Mileage ") text(fit, use.n=TRUE, all=TRUE, cex=.8)</vt:lpstr>
      <vt:lpstr># create attractive postcript plot of tree  post(fit, file = "c:/tree2.ps",     title = "Regression Tree for Mileage ")</vt:lpstr>
      <vt:lpstr>修剪樹</vt:lpstr>
      <vt:lpstr>text(pfit, use.n=TRUE, all=TRUE, cex=.8)</vt:lpstr>
      <vt:lpstr>post(pfit, file = "c:/ptree2.ps",     title = "Pruned Regression Tree for Mileage")</vt:lpstr>
      <vt:lpstr>Conditional inference trees via party</vt:lpstr>
      <vt:lpstr>Conditional Inference Tree for Kyphosis</vt:lpstr>
      <vt:lpstr>PowerPoint 簡報</vt:lpstr>
      <vt:lpstr>PowerPoint 簡報</vt:lpstr>
      <vt:lpstr>Conditional Inference Tree for Mileage</vt:lpstr>
      <vt:lpstr>PowerPoint 簡報</vt:lpstr>
      <vt:lpstr>PowerPoint 簡報</vt:lpstr>
      <vt:lpstr>付出最多的人，也是收穫最多的人</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SPSS 教學</dc:title>
  <dc:creator>chilo</dc:creator>
  <cp:lastModifiedBy>琪 羅</cp:lastModifiedBy>
  <cp:revision>277</cp:revision>
  <dcterms:created xsi:type="dcterms:W3CDTF">2014-11-07T00:17:44Z</dcterms:created>
  <dcterms:modified xsi:type="dcterms:W3CDTF">2018-05-23T23:24:30Z</dcterms:modified>
</cp:coreProperties>
</file>