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70" r:id="rId2"/>
    <p:sldId id="257" r:id="rId3"/>
    <p:sldId id="260" r:id="rId4"/>
    <p:sldId id="263" r:id="rId5"/>
    <p:sldId id="264" r:id="rId6"/>
    <p:sldId id="275" r:id="rId7"/>
    <p:sldId id="274" r:id="rId8"/>
    <p:sldId id="258" r:id="rId9"/>
    <p:sldId id="259" r:id="rId10"/>
    <p:sldId id="265" r:id="rId11"/>
    <p:sldId id="271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4164-21BA-4E76-B24F-E3409E868C27}" type="datetimeFigureOut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0B377-4FB4-42A4-B498-BE2C5973DA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3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3918-3514-41E8-A5C1-58E6F043120B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A056-557C-4802-BFFE-33DD055D0372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D01-80EE-40E8-B8ED-9FCB112D253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DDA7-5C3C-4780-9053-D0ABF74E6D11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2D5-4F0A-4312-B752-B8D13C01858C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F3AA-9F5E-4F81-87C9-A4A26386FC10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7D7-85DD-40AD-B0C3-1807FBA40396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DA23-088D-439A-8D02-698FF65882F0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5431-9C49-42DF-B568-4BCC5FB358A4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A5E-035B-412A-B382-B114C32AFB70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F3DB791-51F3-4309-B477-DB3D38E6AD5A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3D239BD-6D61-4DFE-922F-7CBF9DF9EB5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a.umich.edu/sta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-01.ibm.com/software/analytics/sps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-01.ibm.com/software/analytics/sps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研究方法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Research </a:t>
            </a:r>
            <a:r>
              <a:rPr lang="en-US" altLang="zh-TW" dirty="0"/>
              <a:t>Methodology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中華大學餐旅管理學系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羅琪老師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4D7E-2572-4E6C-BE97-0090DBE33C0A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授課目標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zh-TW" altLang="zh-TW" b="1" dirty="0" smtClean="0">
                <a:latin typeface="+mj-ea"/>
                <a:ea typeface="+mj-ea"/>
              </a:rPr>
              <a:t>使學生了解論文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latin typeface="+mj-ea"/>
                <a:ea typeface="+mj-ea"/>
              </a:rPr>
              <a:t>專題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r>
              <a:rPr lang="zh-TW" altLang="zh-TW" b="1" dirty="0" smtClean="0">
                <a:latin typeface="+mj-ea"/>
                <a:ea typeface="+mj-ea"/>
              </a:rPr>
              <a:t>寫作之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觀念</a:t>
            </a:r>
            <a:r>
              <a:rPr lang="zh-TW" altLang="zh-TW" b="1" dirty="0" smtClean="0">
                <a:latin typeface="+mj-ea"/>
                <a:ea typeface="+mj-ea"/>
              </a:rPr>
              <a:t>、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步驟</a:t>
            </a:r>
            <a:r>
              <a:rPr lang="zh-TW" altLang="zh-TW" b="1" dirty="0" smtClean="0">
                <a:latin typeface="+mj-ea"/>
                <a:ea typeface="+mj-ea"/>
              </a:rPr>
              <a:t>與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方法</a:t>
            </a:r>
            <a:r>
              <a:rPr lang="zh-TW" altLang="zh-TW" b="1" dirty="0" smtClean="0">
                <a:latin typeface="+mj-ea"/>
                <a:ea typeface="+mj-ea"/>
              </a:rPr>
              <a:t>，</a:t>
            </a:r>
            <a:endParaRPr lang="en-US" altLang="zh-TW" b="1" dirty="0" smtClean="0">
              <a:latin typeface="+mj-ea"/>
              <a:ea typeface="+mj-ea"/>
            </a:endParaRPr>
          </a:p>
          <a:p>
            <a:pPr fontAlgn="auto"/>
            <a:r>
              <a:rPr lang="zh-TW" altLang="zh-TW" b="1" dirty="0" smtClean="0">
                <a:latin typeface="+mj-ea"/>
                <a:ea typeface="+mj-ea"/>
              </a:rPr>
              <a:t>培養學生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構思研究計畫</a:t>
            </a:r>
            <a:r>
              <a:rPr lang="zh-TW" altLang="zh-TW" b="1" dirty="0" smtClean="0">
                <a:latin typeface="+mj-ea"/>
                <a:ea typeface="+mj-ea"/>
              </a:rPr>
              <a:t>及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撰寫研究報告</a:t>
            </a:r>
            <a:r>
              <a:rPr lang="zh-TW" altLang="zh-TW" b="1" dirty="0" smtClean="0">
                <a:latin typeface="+mj-ea"/>
                <a:ea typeface="+mj-ea"/>
              </a:rPr>
              <a:t>等基本研究的能力</a:t>
            </a:r>
            <a:endParaRPr lang="zh-TW" altLang="zh-TW" b="1" dirty="0">
              <a:latin typeface="+mj-ea"/>
              <a:ea typeface="+mj-ea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授課內容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b="1" dirty="0" smtClean="0">
                <a:latin typeface="+mj-ea"/>
                <a:ea typeface="+mj-ea"/>
              </a:rPr>
              <a:t>主要</a:t>
            </a:r>
            <a:r>
              <a:rPr lang="zh-TW" altLang="zh-TW" b="1" dirty="0" smtClean="0">
                <a:latin typeface="+mj-ea"/>
                <a:ea typeface="+mj-ea"/>
              </a:rPr>
              <a:t>包含研究方法基本概念、資料蒐集與資料分析三大</a:t>
            </a:r>
            <a:r>
              <a:rPr lang="zh-TW" altLang="zh-TW" b="1" dirty="0" smtClean="0">
                <a:latin typeface="+mj-ea"/>
                <a:ea typeface="+mj-ea"/>
              </a:rPr>
              <a:t>部分。</a:t>
            </a:r>
          </a:p>
          <a:p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一、研究方法基本概念</a:t>
            </a:r>
            <a:r>
              <a:rPr lang="zh-TW" altLang="zh-TW" b="1" dirty="0" smtClean="0">
                <a:latin typeface="+mj-ea"/>
                <a:ea typeface="+mj-ea"/>
              </a:rPr>
              <a:t>：將介紹問題之形成、文獻評閱、研究目的、研究方法、研究流程、研究計畫書及研究報告等內容；</a:t>
            </a:r>
          </a:p>
          <a:p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二、資料蒐集</a:t>
            </a:r>
            <a:r>
              <a:rPr lang="zh-TW" altLang="zh-TW" b="1" dirty="0" smtClean="0">
                <a:latin typeface="+mj-ea"/>
                <a:ea typeface="+mj-ea"/>
              </a:rPr>
              <a:t>：包含資料蒐集方法、問卷設計及信效度分析；</a:t>
            </a:r>
          </a:p>
          <a:p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三、資料分析</a:t>
            </a:r>
            <a:r>
              <a:rPr lang="zh-TW" altLang="zh-TW" b="1" dirty="0" smtClean="0">
                <a:latin typeface="+mj-ea"/>
                <a:ea typeface="+mj-ea"/>
              </a:rPr>
              <a:t>：以常用統計分析方法為主，包含敘述統計分析及常用之推論統計分析。而在資料分析方法的介紹中，將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搭配實例</a:t>
            </a:r>
            <a:r>
              <a:rPr lang="zh-TW" altLang="zh-TW" b="1" dirty="0" smtClean="0">
                <a:latin typeface="+mj-ea"/>
                <a:ea typeface="+mj-ea"/>
              </a:rPr>
              <a:t>應用，介紹各種方法之觀念、適用性、</a:t>
            </a:r>
            <a:r>
              <a:rPr lang="en-US" altLang="zh-TW" b="1" dirty="0" smtClean="0">
                <a:latin typeface="+mj-ea"/>
                <a:ea typeface="+mj-ea"/>
              </a:rPr>
              <a:t>SPSS</a:t>
            </a:r>
            <a:r>
              <a:rPr lang="zh-TW" altLang="zh-TW" b="1" dirty="0" smtClean="0">
                <a:latin typeface="+mj-ea"/>
                <a:ea typeface="+mj-ea"/>
              </a:rPr>
              <a:t>統計套裝軟體操作步驟及結果呈現與解釋分析。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課程主題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zh-TW" altLang="zh-TW" b="1" dirty="0" smtClean="0">
                <a:latin typeface="+mj-ea"/>
                <a:ea typeface="+mj-ea"/>
              </a:rPr>
              <a:t>研究方法的原理</a:t>
            </a:r>
            <a:r>
              <a:rPr lang="en-US" altLang="zh-TW" b="1" dirty="0" smtClean="0">
                <a:latin typeface="+mj-ea"/>
                <a:ea typeface="+mj-ea"/>
              </a:rPr>
              <a:t>(Principle of Research Methodology)</a:t>
            </a:r>
            <a:endParaRPr lang="zh-TW" altLang="zh-TW" b="1" dirty="0" smtClean="0">
              <a:latin typeface="+mj-ea"/>
              <a:ea typeface="+mj-ea"/>
            </a:endParaRPr>
          </a:p>
          <a:p>
            <a:pPr lvl="0"/>
            <a:r>
              <a:rPr lang="zh-TW" altLang="zh-TW" b="1" dirty="0" smtClean="0">
                <a:latin typeface="+mj-ea"/>
                <a:ea typeface="+mj-ea"/>
              </a:rPr>
              <a:t>研究流程與設計</a:t>
            </a:r>
            <a:r>
              <a:rPr lang="en-US" altLang="zh-TW" b="1" dirty="0" smtClean="0">
                <a:latin typeface="+mj-ea"/>
                <a:ea typeface="+mj-ea"/>
              </a:rPr>
              <a:t>(Research Process and Design)</a:t>
            </a:r>
            <a:endParaRPr lang="zh-TW" altLang="zh-TW" b="1" dirty="0" smtClean="0">
              <a:latin typeface="+mj-ea"/>
              <a:ea typeface="+mj-ea"/>
            </a:endParaRPr>
          </a:p>
          <a:p>
            <a:pPr lvl="0"/>
            <a:r>
              <a:rPr lang="zh-TW" altLang="zh-TW" b="1" dirty="0" smtClean="0">
                <a:latin typeface="+mj-ea"/>
                <a:ea typeface="+mj-ea"/>
              </a:rPr>
              <a:t>測量與量表</a:t>
            </a:r>
            <a:r>
              <a:rPr lang="en-US" altLang="zh-TW" b="1" dirty="0" smtClean="0">
                <a:latin typeface="+mj-ea"/>
                <a:ea typeface="+mj-ea"/>
              </a:rPr>
              <a:t>(Measurement and Scale)</a:t>
            </a:r>
            <a:endParaRPr lang="zh-TW" altLang="zh-TW" b="1" dirty="0" smtClean="0">
              <a:latin typeface="+mj-ea"/>
              <a:ea typeface="+mj-ea"/>
            </a:endParaRPr>
          </a:p>
          <a:p>
            <a:pPr lvl="0"/>
            <a:r>
              <a:rPr lang="zh-TW" altLang="zh-TW" b="1" dirty="0" smtClean="0">
                <a:latin typeface="+mj-ea"/>
                <a:ea typeface="+mj-ea"/>
              </a:rPr>
              <a:t>問卷設計</a:t>
            </a:r>
            <a:r>
              <a:rPr lang="en-US" altLang="zh-TW" b="1" dirty="0" smtClean="0">
                <a:latin typeface="+mj-ea"/>
                <a:ea typeface="+mj-ea"/>
              </a:rPr>
              <a:t>(Questionnaire Design)</a:t>
            </a:r>
            <a:endParaRPr lang="zh-TW" altLang="zh-TW" b="1" dirty="0" smtClean="0">
              <a:latin typeface="+mj-ea"/>
              <a:ea typeface="+mj-ea"/>
            </a:endParaRPr>
          </a:p>
          <a:p>
            <a:pPr lvl="0"/>
            <a:r>
              <a:rPr lang="zh-TW" altLang="zh-TW" b="1" dirty="0" smtClean="0">
                <a:latin typeface="+mj-ea"/>
                <a:ea typeface="+mj-ea"/>
              </a:rPr>
              <a:t>抽樣設計</a:t>
            </a:r>
            <a:r>
              <a:rPr lang="en-US" altLang="zh-TW" b="1" dirty="0" smtClean="0">
                <a:latin typeface="+mj-ea"/>
                <a:ea typeface="+mj-ea"/>
              </a:rPr>
              <a:t>(Sampling Design)</a:t>
            </a:r>
            <a:endParaRPr lang="zh-TW" altLang="zh-TW" b="1" dirty="0" smtClean="0">
              <a:latin typeface="+mj-ea"/>
              <a:ea typeface="+mj-ea"/>
            </a:endParaRPr>
          </a:p>
          <a:p>
            <a:pPr lvl="0"/>
            <a:r>
              <a:rPr lang="zh-TW" altLang="zh-TW" b="1" dirty="0" smtClean="0">
                <a:latin typeface="+mj-ea"/>
                <a:ea typeface="+mj-ea"/>
              </a:rPr>
              <a:t>信度與效度</a:t>
            </a:r>
            <a:r>
              <a:rPr lang="en-US" altLang="zh-TW" b="1" dirty="0" smtClean="0">
                <a:latin typeface="+mj-ea"/>
                <a:ea typeface="+mj-ea"/>
              </a:rPr>
              <a:t>(Reliability and Validity)</a:t>
            </a:r>
            <a:endParaRPr lang="zh-TW" altLang="zh-TW" b="1" dirty="0" smtClean="0">
              <a:latin typeface="+mj-ea"/>
              <a:ea typeface="+mj-ea"/>
            </a:endParaRPr>
          </a:p>
          <a:p>
            <a:pPr lvl="0"/>
            <a:r>
              <a:rPr lang="zh-TW" altLang="zh-TW" b="1" dirty="0" smtClean="0">
                <a:latin typeface="+mj-ea"/>
                <a:ea typeface="+mj-ea"/>
              </a:rPr>
              <a:t>資料編碼、建檔與轉換</a:t>
            </a:r>
            <a:r>
              <a:rPr lang="en-US" altLang="zh-TW" b="1" dirty="0" smtClean="0">
                <a:latin typeface="+mj-ea"/>
                <a:ea typeface="+mj-ea"/>
              </a:rPr>
              <a:t>(Data Coding, Filing, and Transformation)</a:t>
            </a:r>
            <a:endParaRPr lang="zh-TW" altLang="zh-TW" b="1" dirty="0" smtClean="0">
              <a:latin typeface="+mj-ea"/>
              <a:ea typeface="+mj-ea"/>
            </a:endParaRPr>
          </a:p>
          <a:p>
            <a:pPr lvl="0"/>
            <a:r>
              <a:rPr lang="zh-TW" altLang="zh-TW" b="1" dirty="0" smtClean="0">
                <a:latin typeface="+mj-ea"/>
                <a:ea typeface="+mj-ea"/>
              </a:rPr>
              <a:t>敘述統計</a:t>
            </a:r>
            <a:r>
              <a:rPr lang="en-US" altLang="zh-TW" b="1" dirty="0" smtClean="0">
                <a:latin typeface="+mj-ea"/>
                <a:ea typeface="+mj-ea"/>
              </a:rPr>
              <a:t>(Descriptive Statistics)</a:t>
            </a:r>
            <a:endParaRPr lang="zh-TW" altLang="zh-TW" b="1" dirty="0" smtClean="0">
              <a:latin typeface="+mj-ea"/>
              <a:ea typeface="+mj-ea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課程主題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平均數之假設檢定</a:t>
            </a:r>
            <a:r>
              <a:rPr lang="en-US" altLang="zh-TW" sz="2800" b="1" dirty="0" smtClean="0">
                <a:latin typeface="+mj-ea"/>
                <a:ea typeface="+mj-ea"/>
              </a:rPr>
              <a:t>(Hypothesis Testing for Mean)</a:t>
            </a:r>
            <a:endParaRPr lang="zh-TW" altLang="zh-TW" sz="2800" b="1" dirty="0" smtClean="0">
              <a:latin typeface="+mj-ea"/>
              <a:ea typeface="+mj-ea"/>
            </a:endParaRPr>
          </a:p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變異數分析</a:t>
            </a:r>
            <a:r>
              <a:rPr lang="en-US" altLang="zh-TW" sz="2800" b="1" dirty="0" smtClean="0">
                <a:latin typeface="+mj-ea"/>
                <a:ea typeface="+mj-ea"/>
              </a:rPr>
              <a:t>(Analysis of Variance)</a:t>
            </a:r>
            <a:endParaRPr lang="zh-TW" altLang="zh-TW" sz="2800" b="1" dirty="0" smtClean="0">
              <a:latin typeface="+mj-ea"/>
              <a:ea typeface="+mj-ea"/>
            </a:endParaRPr>
          </a:p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相關分析與迴歸分析</a:t>
            </a:r>
            <a:r>
              <a:rPr lang="en-US" altLang="zh-TW" sz="2800" b="1" dirty="0" smtClean="0">
                <a:latin typeface="+mj-ea"/>
                <a:ea typeface="+mj-ea"/>
              </a:rPr>
              <a:t>(Correlation Analysis and Regression Analysis)</a:t>
            </a:r>
            <a:endParaRPr lang="zh-TW" altLang="zh-TW" sz="2800" b="1" dirty="0" smtClean="0">
              <a:latin typeface="+mj-ea"/>
              <a:ea typeface="+mj-ea"/>
            </a:endParaRPr>
          </a:p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項目分析</a:t>
            </a:r>
            <a:r>
              <a:rPr lang="en-US" altLang="zh-TW" sz="2800" b="1" dirty="0" smtClean="0">
                <a:latin typeface="+mj-ea"/>
                <a:ea typeface="+mj-ea"/>
              </a:rPr>
              <a:t>(Item Analysis)</a:t>
            </a:r>
            <a:endParaRPr lang="zh-TW" altLang="zh-TW" sz="2800" b="1" dirty="0" smtClean="0">
              <a:latin typeface="+mj-ea"/>
              <a:ea typeface="+mj-ea"/>
            </a:endParaRPr>
          </a:p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因素分析</a:t>
            </a:r>
            <a:r>
              <a:rPr lang="en-US" altLang="zh-TW" sz="2800" b="1" dirty="0" smtClean="0">
                <a:latin typeface="+mj-ea"/>
                <a:ea typeface="+mj-ea"/>
              </a:rPr>
              <a:t>(Factor Analysis)</a:t>
            </a:r>
            <a:endParaRPr lang="zh-TW" altLang="zh-TW" sz="2800" b="1" dirty="0" smtClean="0">
              <a:latin typeface="+mj-ea"/>
              <a:ea typeface="+mj-ea"/>
            </a:endParaRPr>
          </a:p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複選題分析</a:t>
            </a:r>
            <a:r>
              <a:rPr lang="en-US" altLang="zh-TW" sz="2800" b="1" dirty="0" smtClean="0">
                <a:latin typeface="+mj-ea"/>
                <a:ea typeface="+mj-ea"/>
              </a:rPr>
              <a:t>(Multiple Response Analysis)</a:t>
            </a:r>
            <a:endParaRPr lang="zh-TW" altLang="zh-TW" sz="2800" b="1" dirty="0" smtClean="0">
              <a:latin typeface="+mj-ea"/>
              <a:ea typeface="+mj-ea"/>
            </a:endParaRPr>
          </a:p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研究報告撰寫</a:t>
            </a:r>
            <a:r>
              <a:rPr lang="en-US" altLang="zh-TW" sz="2800" b="1" dirty="0" smtClean="0">
                <a:latin typeface="+mj-ea"/>
                <a:ea typeface="+mj-ea"/>
              </a:rPr>
              <a:t>(Research Report Writing)</a:t>
            </a:r>
            <a:endParaRPr lang="zh-TW" altLang="zh-TW" sz="2800" b="1" dirty="0" smtClean="0">
              <a:latin typeface="+mj-ea"/>
              <a:ea typeface="+mj-ea"/>
            </a:endParaRPr>
          </a:p>
          <a:p>
            <a:pPr lvl="0"/>
            <a:r>
              <a:rPr lang="zh-TW" altLang="zh-TW" sz="2800" b="1" dirty="0" smtClean="0">
                <a:latin typeface="+mj-ea"/>
                <a:ea typeface="+mj-ea"/>
              </a:rPr>
              <a:t>研究論文欣賞</a:t>
            </a:r>
            <a:r>
              <a:rPr lang="en-US" altLang="zh-TW" sz="2800" b="1" dirty="0" smtClean="0">
                <a:latin typeface="+mj-ea"/>
                <a:ea typeface="+mj-ea"/>
              </a:rPr>
              <a:t>(Research Paper Appreciation)</a:t>
            </a:r>
            <a:endParaRPr lang="zh-TW" altLang="zh-TW" sz="2800" b="1" dirty="0">
              <a:latin typeface="+mj-ea"/>
              <a:ea typeface="+mj-ea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011616" cy="1828800"/>
          </a:xfrm>
        </p:spPr>
        <p:txBody>
          <a:bodyPr/>
          <a:lstStyle/>
          <a:p>
            <a:r>
              <a:rPr lang="zh-TW" altLang="zh-TW" b="1" dirty="0" smtClean="0">
                <a:solidFill>
                  <a:schemeClr val="accent1">
                    <a:lumMod val="75000"/>
                  </a:schemeClr>
                </a:solidFill>
                <a:latin typeface="+mj-ea"/>
              </a:rPr>
              <a:t>研究是需有創意、有興趣及群策群力才能成功的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/>
          <a:lstStyle/>
          <a:p>
            <a:pPr algn="ctr"/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~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共勉之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~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03918-3514-41E8-A5C1-58E6F043120B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39BD-6D61-4DFE-922F-7CBF9DF9EB54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羅琪</a:t>
            </a:r>
            <a:r>
              <a:rPr lang="en-US" altLang="zh-TW" dirty="0" smtClean="0"/>
              <a:t>(Chi Lo)</a:t>
            </a:r>
            <a:r>
              <a:rPr lang="zh-TW" altLang="en-US" b="1" dirty="0" smtClean="0"/>
              <a:t>老師個人簡介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7931224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學歷</a:t>
            </a:r>
            <a:endParaRPr lang="en-US" altLang="zh-TW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國立政治大學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統計學士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(1985)</a:t>
            </a:r>
          </a:p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University of Michigan-Ann Arbor</a:t>
            </a: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應用統計碩士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(1990)</a:t>
            </a:r>
          </a:p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University of Michigan-Ann Arbor</a:t>
            </a: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統計博士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(1995) </a:t>
            </a:r>
          </a:p>
          <a:p>
            <a:pPr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http://www.lsa.umich.edu/stats/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7851-6DD0-4208-9395-A6423ADB1D15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羅琪老師個人簡介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經歷</a:t>
            </a:r>
            <a:endParaRPr lang="en-US" altLang="zh-TW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中華大學餐旅管理學系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副教授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中華大學應用統計學系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前應用數學系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副教授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教學年資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19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中華資料採礦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(Data Mining)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協會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理事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財團法人語言訓練測驗中心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(LTTC)-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統計員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羅琪老師聯絡方式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latin typeface="+mj-ea"/>
                <a:ea typeface="+mj-ea"/>
              </a:rPr>
              <a:t>研究室</a:t>
            </a:r>
            <a:r>
              <a:rPr lang="en-US" altLang="zh-TW" b="1" dirty="0" smtClean="0">
                <a:latin typeface="+mj-ea"/>
                <a:ea typeface="+mj-ea"/>
              </a:rPr>
              <a:t>: E508</a:t>
            </a:r>
          </a:p>
          <a:p>
            <a:r>
              <a:rPr lang="zh-TW" altLang="zh-TW" b="1" dirty="0" smtClean="0">
                <a:latin typeface="+mj-ea"/>
                <a:ea typeface="+mj-ea"/>
              </a:rPr>
              <a:t>研究室</a:t>
            </a:r>
            <a:r>
              <a:rPr lang="zh-TW" altLang="en-US" b="1" dirty="0" smtClean="0">
                <a:latin typeface="+mj-ea"/>
                <a:ea typeface="+mj-ea"/>
              </a:rPr>
              <a:t>電話</a:t>
            </a:r>
            <a:r>
              <a:rPr lang="en-US" altLang="zh-TW" b="1" dirty="0" smtClean="0">
                <a:latin typeface="+mj-ea"/>
              </a:rPr>
              <a:t>: (03)518-6425</a:t>
            </a:r>
            <a:endParaRPr lang="zh-TW" altLang="zh-TW" b="1" dirty="0" smtClean="0">
              <a:latin typeface="+mj-ea"/>
              <a:ea typeface="+mj-ea"/>
            </a:endParaRPr>
          </a:p>
          <a:p>
            <a:r>
              <a:rPr lang="en-US" altLang="zh-TW" b="1" dirty="0" smtClean="0">
                <a:latin typeface="+mj-ea"/>
                <a:ea typeface="+mj-ea"/>
              </a:rPr>
              <a:t>e-mail: chilo@chu.edu.tw</a:t>
            </a:r>
          </a:p>
          <a:p>
            <a:r>
              <a:rPr lang="en-US" altLang="zh-TW" b="1" dirty="0" err="1" smtClean="0">
                <a:latin typeface="+mj-ea"/>
                <a:ea typeface="+mj-ea"/>
              </a:rPr>
              <a:t>Facebook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en-US" altLang="zh-TW" b="1" dirty="0" smtClean="0">
                <a:latin typeface="+mj-ea"/>
              </a:rPr>
              <a:t> Chi Lo</a:t>
            </a:r>
            <a:endParaRPr lang="zh-TW" altLang="zh-TW" b="1" dirty="0" smtClean="0">
              <a:latin typeface="+mj-ea"/>
              <a:ea typeface="+mj-ea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05064"/>
            <a:ext cx="6283052" cy="252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課程大綱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b="1" dirty="0" smtClean="0">
                <a:latin typeface="+mj-ea"/>
                <a:ea typeface="+mj-ea"/>
              </a:rPr>
              <a:t>需先修過之課程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統計學</a:t>
            </a:r>
            <a:r>
              <a:rPr lang="en-US" altLang="zh-TW" b="1" dirty="0" smtClean="0">
                <a:latin typeface="+mj-ea"/>
                <a:ea typeface="+mj-ea"/>
              </a:rPr>
              <a:t>(Statistics)</a:t>
            </a:r>
            <a:endParaRPr lang="zh-TW" altLang="zh-TW" b="1" dirty="0" smtClean="0">
              <a:latin typeface="+mj-ea"/>
              <a:ea typeface="+mj-ea"/>
            </a:endParaRPr>
          </a:p>
          <a:p>
            <a:r>
              <a:rPr lang="zh-TW" altLang="zh-TW" b="1" dirty="0" smtClean="0">
                <a:latin typeface="+mj-ea"/>
                <a:ea typeface="+mj-ea"/>
              </a:rPr>
              <a:t>上課時間與地點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</a:p>
          <a:p>
            <a:pPr>
              <a:buNone/>
            </a:pPr>
            <a:r>
              <a:rPr lang="en-US" altLang="zh-TW" b="1" dirty="0" smtClean="0">
                <a:latin typeface="+mj-ea"/>
                <a:ea typeface="+mj-ea"/>
              </a:rPr>
              <a:t>            8:30-10:15 Mon. at F212</a:t>
            </a:r>
            <a:endParaRPr lang="zh-TW" altLang="zh-TW" b="1" dirty="0" smtClean="0">
              <a:latin typeface="+mj-ea"/>
              <a:ea typeface="+mj-ea"/>
            </a:endParaRPr>
          </a:p>
          <a:p>
            <a:r>
              <a:rPr lang="zh-TW" altLang="zh-TW" b="1" dirty="0" smtClean="0">
                <a:latin typeface="+mj-ea"/>
                <a:ea typeface="+mj-ea"/>
              </a:rPr>
              <a:t>評分標準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    </a:t>
            </a:r>
            <a:r>
              <a:rPr lang="zh-TW" altLang="zh-TW" b="1" dirty="0" smtClean="0">
                <a:latin typeface="+mj-ea"/>
                <a:ea typeface="+mj-ea"/>
              </a:rPr>
              <a:t>平常成績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latin typeface="+mj-ea"/>
                <a:ea typeface="+mj-ea"/>
              </a:rPr>
              <a:t>到課率、作業、課堂參與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r>
              <a:rPr lang="zh-TW" altLang="zh-TW" b="1" dirty="0" smtClean="0">
                <a:latin typeface="+mj-ea"/>
                <a:ea typeface="+mj-ea"/>
              </a:rPr>
              <a:t>佔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40%</a:t>
            </a:r>
            <a:r>
              <a:rPr lang="zh-TW" altLang="en-US" b="1" dirty="0" smtClean="0">
                <a:latin typeface="+mj-ea"/>
                <a:ea typeface="+mj-ea"/>
              </a:rPr>
              <a:t> 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    </a:t>
            </a:r>
            <a:r>
              <a:rPr lang="zh-TW" altLang="zh-TW" b="1" dirty="0" smtClean="0">
                <a:latin typeface="+mj-ea"/>
                <a:ea typeface="+mj-ea"/>
              </a:rPr>
              <a:t>期中考佔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30%</a:t>
            </a:r>
            <a:r>
              <a:rPr lang="en-US" altLang="zh-TW" b="1" dirty="0" smtClean="0">
                <a:latin typeface="+mj-ea"/>
                <a:ea typeface="+mj-ea"/>
              </a:rPr>
              <a:t> </a:t>
            </a: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    </a:t>
            </a:r>
            <a:r>
              <a:rPr lang="zh-TW" altLang="zh-TW" b="1" dirty="0" smtClean="0">
                <a:latin typeface="+mj-ea"/>
                <a:ea typeface="+mj-ea"/>
              </a:rPr>
              <a:t>期末考佔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30%</a:t>
            </a:r>
            <a:r>
              <a:rPr lang="en-US" altLang="zh-TW" b="1" dirty="0" smtClean="0">
                <a:latin typeface="+mj-ea"/>
                <a:ea typeface="+mj-ea"/>
              </a:rPr>
              <a:t> </a:t>
            </a:r>
          </a:p>
          <a:p>
            <a:r>
              <a:rPr lang="zh-TW" altLang="zh-TW" b="1" dirty="0" smtClean="0">
                <a:latin typeface="+mj-ea"/>
                <a:ea typeface="+mj-ea"/>
              </a:rPr>
              <a:t>使用電腦軟體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SPSS (v19.0)</a:t>
            </a:r>
            <a:endParaRPr lang="zh-TW" altLang="zh-TW" b="1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latin typeface="+mj-ea"/>
              </a:rPr>
              <a:t>使用電腦軟體</a:t>
            </a:r>
            <a:r>
              <a:rPr lang="en-US" altLang="zh-TW" b="1" dirty="0" smtClean="0">
                <a:latin typeface="+mj-ea"/>
              </a:rPr>
              <a:t>: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</a:rPr>
              <a:t>SPSS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>
                <a:latin typeface="+mj-ea"/>
                <a:ea typeface="+mj-ea"/>
              </a:rPr>
              <a:t>SPSS原名</a:t>
            </a:r>
            <a:r>
              <a:rPr lang="zh-TW" altLang="zh-TW" b="1" dirty="0" smtClean="0">
                <a:latin typeface="+mj-ea"/>
                <a:ea typeface="+mj-ea"/>
              </a:rPr>
              <a:t>社會科學統計</a:t>
            </a:r>
            <a:r>
              <a:rPr lang="zh-TW" altLang="en-US" b="1" dirty="0" smtClean="0">
                <a:latin typeface="+mj-ea"/>
                <a:ea typeface="+mj-ea"/>
              </a:rPr>
              <a:t>套軟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zh-TW" dirty="0" smtClean="0">
                <a:latin typeface="+mj-ea"/>
                <a:ea typeface="+mj-ea"/>
              </a:rPr>
              <a:t>英語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</a:t>
            </a:r>
            <a:r>
              <a:rPr lang="zh-TW" altLang="zh-TW" dirty="0" smtClean="0">
                <a:latin typeface="+mj-ea"/>
                <a:ea typeface="+mj-ea"/>
              </a:rPr>
              <a:t>tatistical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P</a:t>
            </a:r>
            <a:r>
              <a:rPr lang="zh-TW" altLang="zh-TW" dirty="0" smtClean="0">
                <a:latin typeface="+mj-ea"/>
                <a:ea typeface="+mj-ea"/>
              </a:rPr>
              <a:t>ackage for the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</a:t>
            </a:r>
            <a:r>
              <a:rPr lang="zh-TW" altLang="zh-TW" dirty="0" smtClean="0">
                <a:latin typeface="+mj-ea"/>
                <a:ea typeface="+mj-ea"/>
              </a:rPr>
              <a:t>ocial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</a:t>
            </a:r>
            <a:r>
              <a:rPr lang="zh-TW" altLang="zh-TW" dirty="0" smtClean="0">
                <a:latin typeface="+mj-ea"/>
                <a:ea typeface="+mj-ea"/>
              </a:rPr>
              <a:t>ciences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zh-TW" dirty="0" smtClean="0">
                <a:latin typeface="+mj-ea"/>
                <a:ea typeface="+mj-ea"/>
              </a:rPr>
              <a:t>，由於用戶早已不限於社會科學界，2000年SPSS縮寫改為是</a:t>
            </a:r>
            <a:r>
              <a:rPr lang="zh-TW" altLang="zh-TW" b="1" dirty="0" smtClean="0">
                <a:latin typeface="+mj-ea"/>
                <a:ea typeface="+mj-ea"/>
              </a:rPr>
              <a:t>統計產品與服務解決方案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</a:t>
            </a:r>
            <a:r>
              <a:rPr lang="zh-TW" altLang="zh-TW" dirty="0" smtClean="0">
                <a:latin typeface="+mj-ea"/>
                <a:ea typeface="+mj-ea"/>
              </a:rPr>
              <a:t>tatistical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P</a:t>
            </a:r>
            <a:r>
              <a:rPr lang="zh-TW" altLang="zh-TW" dirty="0" smtClean="0">
                <a:latin typeface="+mj-ea"/>
                <a:ea typeface="+mj-ea"/>
              </a:rPr>
              <a:t>roduct and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</a:t>
            </a:r>
            <a:r>
              <a:rPr lang="zh-TW" altLang="zh-TW" dirty="0" smtClean="0">
                <a:latin typeface="+mj-ea"/>
                <a:ea typeface="+mj-ea"/>
              </a:rPr>
              <a:t>ervice 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</a:t>
            </a:r>
            <a:r>
              <a:rPr lang="zh-TW" altLang="zh-TW" dirty="0" smtClean="0">
                <a:latin typeface="+mj-ea"/>
                <a:ea typeface="+mj-ea"/>
              </a:rPr>
              <a:t>olutions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zh-TW" dirty="0" smtClean="0">
                <a:latin typeface="+mj-ea"/>
                <a:ea typeface="+mj-ea"/>
              </a:rPr>
              <a:t>的簡稱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  <a:hlinkClick r:id="rId2"/>
              </a:rPr>
              <a:t>http://www-01.ibm.com/software/analytics/spss/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SPSS</a:t>
            </a:r>
            <a:r>
              <a:rPr lang="zh-TW" altLang="en-US" b="1" dirty="0" smtClean="0">
                <a:latin typeface="+mj-ea"/>
              </a:rPr>
              <a:t>簡史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b="1" dirty="0" smtClean="0">
                <a:latin typeface="+mj-ea"/>
                <a:ea typeface="+mj-ea"/>
              </a:rPr>
              <a:t>1968年，美國史丹福大學的3位研究生開發出最早的SPSS軟體，當時主要面向中小型計算機和企業用戶，產品統稱SPSSx版。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zh-TW" b="1" dirty="0" smtClean="0">
                <a:latin typeface="+mj-ea"/>
                <a:ea typeface="+mj-ea"/>
              </a:rPr>
              <a:t>1975年，芝加哥成立了SPSS公司。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zh-TW" b="1" dirty="0" smtClean="0">
                <a:latin typeface="+mj-ea"/>
                <a:ea typeface="+mj-ea"/>
              </a:rPr>
              <a:t>1984年，SPSS公司首先推出了世界上第一個可以在DOS上運行的統計分析軟體的PC版本。後來又相繼推出了Windows和Mac OS X等操作系統上的版本，並不斷擴展軟體的功能相關服務，形成了目前SPSS的基本面貌。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zh-TW" b="1" dirty="0" smtClean="0">
                <a:latin typeface="+mj-ea"/>
                <a:ea typeface="+mj-ea"/>
              </a:rPr>
              <a:t>2009年7月28日，SPSS公司公司也被IBM收購</a:t>
            </a:r>
            <a:r>
              <a:rPr lang="en-US" altLang="zh-TW" sz="2800" dirty="0">
                <a:latin typeface="+mj-ea"/>
                <a:ea typeface="+mj-ea"/>
                <a:hlinkClick r:id="rId2"/>
              </a:rPr>
              <a:t>http://www-01.ibm.com/software/analytics/spss</a:t>
            </a:r>
            <a:r>
              <a:rPr lang="en-US" altLang="zh-TW" sz="2800" dirty="0" smtClean="0">
                <a:latin typeface="+mj-ea"/>
                <a:ea typeface="+mj-ea"/>
                <a:hlinkClick r:id="rId2"/>
              </a:rPr>
              <a:t>/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+mj-ea"/>
              </a:rPr>
              <a:t>參考書籍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b="1" dirty="0" smtClean="0">
                <a:latin typeface="+mj-ea"/>
                <a:ea typeface="+mj-ea"/>
              </a:rPr>
              <a:t> SPSS</a:t>
            </a:r>
            <a:r>
              <a:rPr lang="zh-TW" altLang="zh-TW" b="1" dirty="0" smtClean="0">
                <a:latin typeface="+mj-ea"/>
                <a:ea typeface="+mj-ea"/>
              </a:rPr>
              <a:t>統計應用學習實務－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問卷分析</a:t>
            </a:r>
            <a:r>
              <a:rPr lang="zh-TW" altLang="zh-TW" b="1" dirty="0" smtClean="0">
                <a:latin typeface="+mj-ea"/>
                <a:ea typeface="+mj-ea"/>
              </a:rPr>
              <a:t>與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應用統計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latin typeface="+mj-ea"/>
                <a:ea typeface="+mj-ea"/>
              </a:rPr>
              <a:t>深究經典版</a:t>
            </a:r>
            <a:r>
              <a:rPr lang="en-US" altLang="zh-TW" b="1" dirty="0" smtClean="0">
                <a:latin typeface="+mj-ea"/>
                <a:ea typeface="+mj-ea"/>
              </a:rPr>
              <a:t>)(</a:t>
            </a:r>
            <a:r>
              <a:rPr lang="zh-TW" altLang="zh-TW" b="1" dirty="0" smtClean="0">
                <a:latin typeface="+mj-ea"/>
                <a:ea typeface="+mj-ea"/>
              </a:rPr>
              <a:t>附光碟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r>
              <a:rPr lang="zh-TW" altLang="zh-TW" b="1" dirty="0" smtClean="0">
                <a:latin typeface="+mj-ea"/>
                <a:ea typeface="+mj-ea"/>
              </a:rPr>
              <a:t>，三版，</a:t>
            </a:r>
            <a:r>
              <a:rPr lang="en-US" altLang="zh-TW" b="1" dirty="0" smtClean="0">
                <a:latin typeface="+mj-ea"/>
                <a:ea typeface="+mj-ea"/>
              </a:rPr>
              <a:t>2003</a:t>
            </a:r>
            <a:r>
              <a:rPr lang="zh-TW" altLang="zh-TW" b="1" dirty="0" smtClean="0">
                <a:latin typeface="+mj-ea"/>
                <a:ea typeface="+mj-ea"/>
              </a:rPr>
              <a:t>。作者：</a:t>
            </a:r>
            <a:r>
              <a:rPr lang="zh-TW" altLang="zh-TW" b="1" dirty="0" smtClean="0">
                <a:solidFill>
                  <a:srgbClr val="0070C0"/>
                </a:solidFill>
                <a:latin typeface="+mj-ea"/>
                <a:ea typeface="+mj-ea"/>
              </a:rPr>
              <a:t>吳明隆</a:t>
            </a:r>
            <a:r>
              <a:rPr lang="zh-TW" altLang="zh-TW" b="1" dirty="0" smtClean="0">
                <a:latin typeface="+mj-ea"/>
                <a:ea typeface="+mj-ea"/>
              </a:rPr>
              <a:t>。出版社：知城數位科技</a:t>
            </a:r>
          </a:p>
          <a:p>
            <a:r>
              <a:rPr lang="zh-TW" altLang="zh-TW" b="1" dirty="0" smtClean="0">
                <a:latin typeface="+mj-ea"/>
                <a:ea typeface="+mj-ea"/>
              </a:rPr>
              <a:t>量化研究法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latin typeface="+mj-ea"/>
                <a:ea typeface="+mj-ea"/>
              </a:rPr>
              <a:t>一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r>
              <a:rPr lang="zh-TW" altLang="zh-TW" b="1" dirty="0" smtClean="0">
                <a:latin typeface="+mj-ea"/>
                <a:ea typeface="+mj-ea"/>
              </a:rPr>
              <a:t>：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研究設計</a:t>
            </a:r>
            <a:r>
              <a:rPr lang="zh-TW" altLang="zh-TW" b="1" dirty="0" smtClean="0">
                <a:latin typeface="+mj-ea"/>
                <a:ea typeface="+mj-ea"/>
              </a:rPr>
              <a:t>與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資料處理</a:t>
            </a:r>
            <a:r>
              <a:rPr lang="zh-TW" altLang="zh-TW" b="1" dirty="0" smtClean="0">
                <a:latin typeface="+mj-ea"/>
                <a:ea typeface="+mj-ea"/>
              </a:rPr>
              <a:t>，</a:t>
            </a:r>
            <a:r>
              <a:rPr lang="en-US" altLang="zh-TW" b="1" dirty="0" smtClean="0">
                <a:latin typeface="+mj-ea"/>
                <a:ea typeface="+mj-ea"/>
              </a:rPr>
              <a:t>2008</a:t>
            </a:r>
            <a:r>
              <a:rPr lang="zh-TW" altLang="zh-TW" b="1" dirty="0" smtClean="0">
                <a:latin typeface="+mj-ea"/>
                <a:ea typeface="+mj-ea"/>
              </a:rPr>
              <a:t>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    </a:t>
            </a:r>
            <a:r>
              <a:rPr lang="zh-TW" altLang="zh-TW" b="1" dirty="0" smtClean="0">
                <a:latin typeface="+mj-ea"/>
                <a:ea typeface="+mj-ea"/>
              </a:rPr>
              <a:t>編／著者：</a:t>
            </a:r>
            <a:r>
              <a:rPr lang="zh-TW" altLang="zh-TW" b="1" dirty="0" smtClean="0">
                <a:solidFill>
                  <a:srgbClr val="0070C0"/>
                </a:solidFill>
                <a:latin typeface="+mj-ea"/>
                <a:ea typeface="+mj-ea"/>
              </a:rPr>
              <a:t>邱皓政</a:t>
            </a:r>
            <a:r>
              <a:rPr lang="zh-TW" altLang="zh-TW" b="1" dirty="0" smtClean="0">
                <a:latin typeface="+mj-ea"/>
                <a:ea typeface="+mj-ea"/>
              </a:rPr>
              <a:t>。出版社：雙葉書局</a:t>
            </a:r>
          </a:p>
          <a:p>
            <a:r>
              <a:rPr lang="zh-TW" altLang="zh-TW" b="1" dirty="0" smtClean="0">
                <a:latin typeface="+mj-ea"/>
                <a:ea typeface="+mj-ea"/>
              </a:rPr>
              <a:t>量化研究法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latin typeface="+mj-ea"/>
                <a:ea typeface="+mj-ea"/>
              </a:rPr>
              <a:t>二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r>
              <a:rPr lang="zh-TW" altLang="zh-TW" b="1" dirty="0" smtClean="0">
                <a:latin typeface="+mj-ea"/>
                <a:ea typeface="+mj-ea"/>
              </a:rPr>
              <a:t>：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統計原理</a:t>
            </a:r>
            <a:r>
              <a:rPr lang="zh-TW" altLang="zh-TW" b="1" dirty="0" smtClean="0">
                <a:latin typeface="+mj-ea"/>
                <a:ea typeface="+mj-ea"/>
              </a:rPr>
              <a:t>與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分析技術</a:t>
            </a:r>
            <a:r>
              <a:rPr lang="zh-TW" altLang="zh-TW" b="1" dirty="0" smtClean="0">
                <a:latin typeface="+mj-ea"/>
                <a:ea typeface="+mj-ea"/>
              </a:rPr>
              <a:t>，</a:t>
            </a:r>
            <a:r>
              <a:rPr lang="en-US" altLang="zh-TW" b="1" dirty="0" smtClean="0">
                <a:latin typeface="+mj-ea"/>
                <a:ea typeface="+mj-ea"/>
              </a:rPr>
              <a:t>2010</a:t>
            </a:r>
            <a:r>
              <a:rPr lang="zh-TW" altLang="zh-TW" b="1" dirty="0" smtClean="0">
                <a:latin typeface="+mj-ea"/>
                <a:ea typeface="+mj-ea"/>
              </a:rPr>
              <a:t>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    </a:t>
            </a:r>
            <a:r>
              <a:rPr lang="zh-TW" altLang="zh-TW" b="1" dirty="0" smtClean="0">
                <a:latin typeface="+mj-ea"/>
                <a:ea typeface="+mj-ea"/>
              </a:rPr>
              <a:t>編／著者：邱皓政。出版社：雙葉書局</a:t>
            </a:r>
          </a:p>
          <a:p>
            <a:r>
              <a:rPr lang="zh-TW" altLang="zh-TW" b="1" dirty="0" smtClean="0">
                <a:latin typeface="+mj-ea"/>
                <a:ea typeface="+mj-ea"/>
              </a:rPr>
              <a:t>量化研究法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latin typeface="+mj-ea"/>
                <a:ea typeface="+mj-ea"/>
              </a:rPr>
              <a:t>三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r>
              <a:rPr lang="zh-TW" altLang="zh-TW" b="1" dirty="0" smtClean="0">
                <a:latin typeface="+mj-ea"/>
                <a:ea typeface="+mj-ea"/>
              </a:rPr>
              <a:t>：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測驗原理</a:t>
            </a:r>
            <a:r>
              <a:rPr lang="zh-TW" altLang="zh-TW" b="1" dirty="0" smtClean="0">
                <a:latin typeface="+mj-ea"/>
                <a:ea typeface="+mj-ea"/>
              </a:rPr>
              <a:t>與</a:t>
            </a:r>
            <a:r>
              <a:rPr lang="zh-TW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量表發展技術</a:t>
            </a:r>
            <a:r>
              <a:rPr lang="zh-TW" altLang="zh-TW" b="1" dirty="0" smtClean="0">
                <a:latin typeface="+mj-ea"/>
                <a:ea typeface="+mj-ea"/>
              </a:rPr>
              <a:t>，</a:t>
            </a:r>
            <a:r>
              <a:rPr lang="en-US" altLang="zh-TW" b="1" dirty="0" smtClean="0">
                <a:latin typeface="+mj-ea"/>
                <a:ea typeface="+mj-ea"/>
              </a:rPr>
              <a:t>2011</a:t>
            </a:r>
            <a:r>
              <a:rPr lang="zh-TW" altLang="zh-TW" b="1" dirty="0" smtClean="0">
                <a:latin typeface="+mj-ea"/>
                <a:ea typeface="+mj-ea"/>
              </a:rPr>
              <a:t>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    </a:t>
            </a:r>
            <a:r>
              <a:rPr lang="zh-TW" altLang="zh-TW" b="1" dirty="0" smtClean="0">
                <a:latin typeface="+mj-ea"/>
                <a:ea typeface="+mj-ea"/>
              </a:rPr>
              <a:t>編／著者：邱皓政。出版社：雙葉書局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zh-TW" b="1" dirty="0" smtClean="0">
                <a:latin typeface="+mj-ea"/>
                <a:ea typeface="+mj-ea"/>
              </a:rPr>
              <a:t>社會及行為科學研究法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zh-TW" b="1" dirty="0" smtClean="0">
                <a:latin typeface="+mj-ea"/>
                <a:ea typeface="+mj-ea"/>
              </a:rPr>
              <a:t>一</a:t>
            </a:r>
            <a:r>
              <a:rPr lang="en-US" altLang="zh-TW" b="1" dirty="0" smtClean="0">
                <a:latin typeface="+mj-ea"/>
                <a:ea typeface="+mj-ea"/>
              </a:rPr>
              <a:t>)(</a:t>
            </a:r>
            <a:r>
              <a:rPr lang="zh-TW" altLang="zh-TW" b="1" dirty="0" smtClean="0">
                <a:latin typeface="+mj-ea"/>
                <a:ea typeface="+mj-ea"/>
              </a:rPr>
              <a:t>二</a:t>
            </a:r>
            <a:r>
              <a:rPr lang="en-US" altLang="zh-TW" b="1" dirty="0" smtClean="0">
                <a:latin typeface="+mj-ea"/>
                <a:ea typeface="+mj-ea"/>
              </a:rPr>
              <a:t>)(</a:t>
            </a:r>
            <a:r>
              <a:rPr lang="zh-TW" altLang="zh-TW" b="1" dirty="0" smtClean="0">
                <a:latin typeface="+mj-ea"/>
                <a:ea typeface="+mj-ea"/>
              </a:rPr>
              <a:t>三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r>
              <a:rPr lang="zh-TW" altLang="zh-TW" b="1" dirty="0" smtClean="0">
                <a:latin typeface="+mj-ea"/>
                <a:ea typeface="+mj-ea"/>
              </a:rPr>
              <a:t>，</a:t>
            </a:r>
            <a:r>
              <a:rPr lang="en-US" altLang="zh-TW" b="1" dirty="0" smtClean="0">
                <a:latin typeface="+mj-ea"/>
                <a:ea typeface="+mj-ea"/>
              </a:rPr>
              <a:t>2012</a:t>
            </a:r>
            <a:r>
              <a:rPr lang="zh-TW" altLang="zh-TW" b="1" dirty="0" smtClean="0">
                <a:latin typeface="+mj-ea"/>
                <a:ea typeface="+mj-ea"/>
              </a:rPr>
              <a:t>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TW" b="1" dirty="0" smtClean="0">
                <a:latin typeface="+mj-ea"/>
                <a:ea typeface="+mj-ea"/>
              </a:rPr>
              <a:t>    </a:t>
            </a:r>
            <a:r>
              <a:rPr lang="zh-TW" altLang="zh-TW" b="1" dirty="0" smtClean="0">
                <a:latin typeface="+mj-ea"/>
                <a:ea typeface="+mj-ea"/>
              </a:rPr>
              <a:t>編／著者：瞿海源／畢恆達／劉長萱／楊國樞。出版社：東華書局</a:t>
            </a:r>
          </a:p>
          <a:p>
            <a:pPr>
              <a:buNone/>
            </a:pPr>
            <a:endParaRPr lang="zh-TW" altLang="zh-TW" b="1" dirty="0" smtClean="0">
              <a:latin typeface="+mj-ea"/>
              <a:ea typeface="+mj-ea"/>
            </a:endParaRPr>
          </a:p>
          <a:p>
            <a:endParaRPr lang="zh-TW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latin typeface="+mj-ea"/>
              </a:rPr>
              <a:t>系核心能力</a:t>
            </a:r>
            <a:r>
              <a:rPr lang="en-US" altLang="zh-TW" b="1" dirty="0" smtClean="0">
                <a:latin typeface="+mj-ea"/>
              </a:rPr>
              <a:t>/</a:t>
            </a:r>
            <a:r>
              <a:rPr lang="zh-TW" altLang="zh-TW" b="1" dirty="0" smtClean="0">
                <a:latin typeface="+mj-ea"/>
              </a:rPr>
              <a:t>學習目標培育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觀光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旅遊事業</a:t>
            </a:r>
            <a:r>
              <a:rPr lang="zh-TW" altLang="en-US" b="1" dirty="0">
                <a:latin typeface="+mj-ea"/>
                <a:ea typeface="+mj-ea"/>
              </a:rPr>
              <a:t>之專業知能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latin typeface="+mj-ea"/>
                <a:ea typeface="+mj-ea"/>
              </a:rPr>
              <a:t>運用</a:t>
            </a:r>
            <a:r>
              <a:rPr lang="zh-TW" altLang="en-US" b="1" dirty="0">
                <a:latin typeface="+mj-ea"/>
                <a:ea typeface="+mj-ea"/>
              </a:rPr>
              <a:t>觀光與</a:t>
            </a:r>
            <a:r>
              <a:rPr lang="en-US" altLang="zh-TW" b="1" dirty="0">
                <a:latin typeface="+mj-ea"/>
                <a:ea typeface="+mj-ea"/>
              </a:rPr>
              <a:t>MICE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資訊科技</a:t>
            </a:r>
            <a:r>
              <a:rPr lang="zh-TW" altLang="en-US" b="1" dirty="0">
                <a:latin typeface="+mj-ea"/>
                <a:ea typeface="+mj-ea"/>
              </a:rPr>
              <a:t>的能力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latin typeface="+mj-ea"/>
                <a:ea typeface="+mj-ea"/>
              </a:rPr>
              <a:t>運用</a:t>
            </a:r>
            <a:r>
              <a:rPr lang="zh-TW" altLang="en-US" b="1" dirty="0">
                <a:latin typeface="+mj-ea"/>
                <a:ea typeface="+mj-ea"/>
              </a:rPr>
              <a:t>創意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解決問題</a:t>
            </a:r>
            <a:r>
              <a:rPr lang="zh-TW" altLang="en-US" b="1" dirty="0">
                <a:latin typeface="+mj-ea"/>
                <a:ea typeface="+mj-ea"/>
              </a:rPr>
              <a:t>的能力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latin typeface="+mj-ea"/>
                <a:ea typeface="+mj-ea"/>
              </a:rPr>
              <a:t>具備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團隊合作</a:t>
            </a:r>
            <a:r>
              <a:rPr lang="zh-TW" altLang="en-US" b="1" dirty="0">
                <a:latin typeface="+mj-ea"/>
                <a:ea typeface="+mj-ea"/>
              </a:rPr>
              <a:t>的精神</a:t>
            </a:r>
            <a:endParaRPr lang="zh-TW" altLang="zh-TW" b="1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TW" altLang="zh-TW" b="1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D840-0E89-4F4B-BFA1-A0D7B2F6A8BF}" type="datetime1">
              <a:rPr lang="zh-TW" altLang="en-US" smtClean="0"/>
              <a:pPr/>
              <a:t>2014/9/15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3D239BD-6D61-4DFE-922F-7CBF9DF9EB54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918</TotalTime>
  <Words>935</Words>
  <Application>Microsoft Office PowerPoint</Application>
  <PresentationFormat>如螢幕大小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暗香撲面</vt:lpstr>
      <vt:lpstr>研究方法 Research Methodology</vt:lpstr>
      <vt:lpstr>羅琪(Chi Lo)老師個人簡介</vt:lpstr>
      <vt:lpstr>羅琪老師個人簡介</vt:lpstr>
      <vt:lpstr>羅琪老師聯絡方式</vt:lpstr>
      <vt:lpstr>課程大綱</vt:lpstr>
      <vt:lpstr>使用電腦軟體: SPSS</vt:lpstr>
      <vt:lpstr>SPSS簡史</vt:lpstr>
      <vt:lpstr>參考書籍</vt:lpstr>
      <vt:lpstr>系核心能力/學習目標培育 </vt:lpstr>
      <vt:lpstr>授課目標</vt:lpstr>
      <vt:lpstr>授課內容</vt:lpstr>
      <vt:lpstr>課程主題</vt:lpstr>
      <vt:lpstr>課程主題(續)</vt:lpstr>
      <vt:lpstr>研究是需有創意、有興趣及群策群力才能成功的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研究方法 Research Methodology</dc:title>
  <dc:creator>chilo</dc:creator>
  <cp:lastModifiedBy>chilo</cp:lastModifiedBy>
  <cp:revision>60</cp:revision>
  <dcterms:created xsi:type="dcterms:W3CDTF">2013-08-22T13:51:47Z</dcterms:created>
  <dcterms:modified xsi:type="dcterms:W3CDTF">2014-09-14T22:48:24Z</dcterms:modified>
</cp:coreProperties>
</file>