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84"/>
  </p:notesMasterIdLst>
  <p:sldIdLst>
    <p:sldId id="256" r:id="rId2"/>
    <p:sldId id="260" r:id="rId3"/>
    <p:sldId id="263" r:id="rId4"/>
    <p:sldId id="267" r:id="rId5"/>
    <p:sldId id="278" r:id="rId6"/>
    <p:sldId id="279" r:id="rId7"/>
    <p:sldId id="277" r:id="rId8"/>
    <p:sldId id="304" r:id="rId9"/>
    <p:sldId id="305" r:id="rId10"/>
    <p:sldId id="302" r:id="rId11"/>
    <p:sldId id="303" r:id="rId12"/>
    <p:sldId id="347" r:id="rId13"/>
    <p:sldId id="348" r:id="rId14"/>
    <p:sldId id="349" r:id="rId15"/>
    <p:sldId id="350" r:id="rId16"/>
    <p:sldId id="264" r:id="rId17"/>
    <p:sldId id="265" r:id="rId18"/>
    <p:sldId id="266" r:id="rId19"/>
    <p:sldId id="268" r:id="rId20"/>
    <p:sldId id="269" r:id="rId21"/>
    <p:sldId id="270" r:id="rId22"/>
    <p:sldId id="293" r:id="rId23"/>
    <p:sldId id="297" r:id="rId24"/>
    <p:sldId id="294" r:id="rId25"/>
    <p:sldId id="298" r:id="rId26"/>
    <p:sldId id="295" r:id="rId27"/>
    <p:sldId id="300" r:id="rId28"/>
    <p:sldId id="296" r:id="rId29"/>
    <p:sldId id="299" r:id="rId30"/>
    <p:sldId id="280" r:id="rId31"/>
    <p:sldId id="306" r:id="rId32"/>
    <p:sldId id="301" r:id="rId33"/>
    <p:sldId id="288" r:id="rId34"/>
    <p:sldId id="289" r:id="rId35"/>
    <p:sldId id="290" r:id="rId36"/>
    <p:sldId id="307" r:id="rId37"/>
    <p:sldId id="291" r:id="rId38"/>
    <p:sldId id="308" r:id="rId39"/>
    <p:sldId id="281" r:id="rId40"/>
    <p:sldId id="282" r:id="rId41"/>
    <p:sldId id="287" r:id="rId42"/>
    <p:sldId id="314" r:id="rId43"/>
    <p:sldId id="309" r:id="rId44"/>
    <p:sldId id="315" r:id="rId45"/>
    <p:sldId id="316" r:id="rId46"/>
    <p:sldId id="310" r:id="rId47"/>
    <p:sldId id="317" r:id="rId48"/>
    <p:sldId id="311" r:id="rId49"/>
    <p:sldId id="312" r:id="rId50"/>
    <p:sldId id="313" r:id="rId51"/>
    <p:sldId id="283" r:id="rId52"/>
    <p:sldId id="318" r:id="rId53"/>
    <p:sldId id="319" r:id="rId54"/>
    <p:sldId id="320" r:id="rId55"/>
    <p:sldId id="284" r:id="rId56"/>
    <p:sldId id="344" r:id="rId57"/>
    <p:sldId id="321" r:id="rId58"/>
    <p:sldId id="322" r:id="rId59"/>
    <p:sldId id="324" r:id="rId60"/>
    <p:sldId id="333" r:id="rId61"/>
    <p:sldId id="334" r:id="rId62"/>
    <p:sldId id="323" r:id="rId63"/>
    <p:sldId id="335" r:id="rId64"/>
    <p:sldId id="336" r:id="rId65"/>
    <p:sldId id="325" r:id="rId66"/>
    <p:sldId id="337" r:id="rId67"/>
    <p:sldId id="326" r:id="rId68"/>
    <p:sldId id="327" r:id="rId69"/>
    <p:sldId id="328" r:id="rId70"/>
    <p:sldId id="329" r:id="rId71"/>
    <p:sldId id="330" r:id="rId72"/>
    <p:sldId id="331" r:id="rId73"/>
    <p:sldId id="332" r:id="rId74"/>
    <p:sldId id="338" r:id="rId75"/>
    <p:sldId id="339" r:id="rId76"/>
    <p:sldId id="340" r:id="rId77"/>
    <p:sldId id="341" r:id="rId78"/>
    <p:sldId id="342" r:id="rId79"/>
    <p:sldId id="343" r:id="rId80"/>
    <p:sldId id="345" r:id="rId81"/>
    <p:sldId id="346" r:id="rId82"/>
    <p:sldId id="285" r:id="rId8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6D4164-21BA-4E76-B24F-E3409E868C27}" type="datetimeFigureOut">
              <a:rPr lang="zh-TW" altLang="en-US" smtClean="0"/>
              <a:pPr/>
              <a:t>2014/9/28</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20B377-4FB4-42A4-B498-BE2C5973DA82}" type="slidenum">
              <a:rPr lang="zh-TW" altLang="en-US" smtClean="0"/>
              <a:pPr/>
              <a:t>‹#›</a:t>
            </a:fld>
            <a:endParaRPr lang="zh-TW" altLang="en-US"/>
          </a:p>
        </p:txBody>
      </p:sp>
    </p:spTree>
    <p:extLst>
      <p:ext uri="{BB962C8B-B14F-4D97-AF65-F5344CB8AC3E}">
        <p14:creationId xmlns:p14="http://schemas.microsoft.com/office/powerpoint/2010/main" val="1654714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7" name="矩形 6"/>
          <p:cNvSpPr/>
          <p:nvPr/>
        </p:nvSpPr>
        <p:spPr>
          <a:xfrm>
            <a:off x="685800" y="3196686"/>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ctrTitle"/>
          </p:nvPr>
        </p:nvSpPr>
        <p:spPr>
          <a:xfrm>
            <a:off x="685800" y="1676401"/>
            <a:ext cx="7772400" cy="1538286"/>
          </a:xfrm>
        </p:spPr>
        <p:txBody>
          <a:bodyPr anchor="b"/>
          <a:lstStyle/>
          <a:p>
            <a:r>
              <a:rPr kumimoji="0" lang="zh-TW" altLang="en-US" smtClean="0"/>
              <a:t>按一下以編輯母片標題樣式</a:t>
            </a:r>
            <a:endParaRPr kumimoji="0" lang="en-US"/>
          </a:p>
        </p:txBody>
      </p:sp>
      <p:sp>
        <p:nvSpPr>
          <p:cNvPr id="3" name="副標題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TW" altLang="en-US" smtClean="0"/>
              <a:t>按一下以編輯母片副標題樣式</a:t>
            </a:r>
            <a:endParaRPr kumimoji="0" lang="en-US"/>
          </a:p>
        </p:txBody>
      </p:sp>
      <p:sp>
        <p:nvSpPr>
          <p:cNvPr id="4" name="日期版面配置區 3"/>
          <p:cNvSpPr>
            <a:spLocks noGrp="1"/>
          </p:cNvSpPr>
          <p:nvPr>
            <p:ph type="dt" sz="half" idx="10"/>
          </p:nvPr>
        </p:nvSpPr>
        <p:spPr/>
        <p:txBody>
          <a:bodyPr/>
          <a:lstStyle/>
          <a:p>
            <a:fld id="{27203918-3514-41E8-A5C1-58E6F043120B}" type="datetime1">
              <a:rPr lang="zh-TW" altLang="en-US" smtClean="0"/>
              <a:pPr/>
              <a:t>2014/9/28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3D239BD-6D61-4DFE-922F-7CBF9DF9EB54}"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0B3A056-557C-4802-BFFE-33DD055D0372}" type="datetime1">
              <a:rPr lang="zh-TW" altLang="en-US" smtClean="0"/>
              <a:pPr/>
              <a:t>2014/9/28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3D239BD-6D61-4DFE-922F-7CBF9DF9EB54}" type="slidenum">
              <a:rPr lang="zh-TW" altLang="en-US" smtClean="0"/>
              <a:pPr/>
              <a:t>‹#›</a:t>
            </a:fld>
            <a:endParaRPr lang="zh-TW" altLang="en-US"/>
          </a:p>
        </p:txBody>
      </p:sp>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215206" y="274638"/>
            <a:ext cx="1471594" cy="6011882"/>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686568" cy="6011882"/>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3A866D01-80EE-40E8-B8ED-9FCB112D253F}" type="datetime1">
              <a:rPr lang="zh-TW" altLang="en-US" smtClean="0"/>
              <a:pPr/>
              <a:t>2014/9/28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3D239BD-6D61-4DFE-922F-7CBF9DF9EB54}"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a:xfrm>
            <a:off x="73152" y="6400800"/>
            <a:ext cx="3200400" cy="283800"/>
          </a:xfrm>
        </p:spPr>
        <p:txBody>
          <a:bodyPr/>
          <a:lstStyle/>
          <a:p>
            <a:fld id="{D71CD840-0E89-4F4B-BFA1-A0D7B2F6A8BF}" type="datetime1">
              <a:rPr lang="zh-TW" altLang="en-US" smtClean="0"/>
              <a:pPr/>
              <a:t>2014/9/28</a:t>
            </a:fld>
            <a:endParaRPr lang="zh-TW" altLang="en-US"/>
          </a:p>
        </p:txBody>
      </p:sp>
      <p:sp>
        <p:nvSpPr>
          <p:cNvPr id="5" name="頁尾版面配置區 4"/>
          <p:cNvSpPr>
            <a:spLocks noGrp="1"/>
          </p:cNvSpPr>
          <p:nvPr>
            <p:ph type="ftr" sz="quarter" idx="11"/>
          </p:nvPr>
        </p:nvSpPr>
        <p:spPr>
          <a:xfrm>
            <a:off x="5330952" y="6400800"/>
            <a:ext cx="3733800" cy="283800"/>
          </a:xfrm>
        </p:spPr>
        <p:txBody>
          <a:bodyPr/>
          <a:lstStyle/>
          <a:p>
            <a:endParaRPr lang="zh-TW" altLang="en-US"/>
          </a:p>
        </p:txBody>
      </p:sp>
      <p:sp>
        <p:nvSpPr>
          <p:cNvPr id="6" name="投影片編號版面配置區 5"/>
          <p:cNvSpPr>
            <a:spLocks noGrp="1"/>
          </p:cNvSpPr>
          <p:nvPr>
            <p:ph type="sldNum" sz="quarter" idx="12"/>
          </p:nvPr>
        </p:nvSpPr>
        <p:spPr/>
        <p:txBody>
          <a:bodyPr/>
          <a:lstStyle/>
          <a:p>
            <a:fld id="{43D239BD-6D61-4DFE-922F-7CBF9DF9EB54}"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7" name="矩形 6"/>
          <p:cNvSpPr/>
          <p:nvPr/>
        </p:nvSpPr>
        <p:spPr>
          <a:xfrm>
            <a:off x="685800" y="3143248"/>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a:xfrm>
            <a:off x="722313" y="3143248"/>
            <a:ext cx="7772400" cy="1362075"/>
          </a:xfrm>
        </p:spPr>
        <p:txBody>
          <a:bodyPr anchor="t"/>
          <a:lstStyle>
            <a:lvl1pPr algn="ctr">
              <a:defRPr sz="4000" b="0" cap="all"/>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1643061"/>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1AA6DDA7-5C3C-4780-9053-D0ABF74E6D11}" type="datetime1">
              <a:rPr lang="zh-TW" altLang="en-US" smtClean="0"/>
              <a:pPr/>
              <a:t>2014/9/28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3D239BD-6D61-4DFE-922F-7CBF9DF9EB54}"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矩形 7"/>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237172D5-4F0A-4312-B752-B8D13C01858C}" type="datetime1">
              <a:rPr lang="zh-TW" altLang="en-US" smtClean="0"/>
              <a:pPr/>
              <a:t>2014/9/28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3D239BD-6D61-4DFE-922F-7CBF9DF9EB54}"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矩形 9"/>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p:txBody>
          <a:bodyP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6D4BF3AA-9F5E-4F81-87C9-A4A26386FC10}" type="datetime1">
              <a:rPr lang="zh-TW" altLang="en-US" smtClean="0"/>
              <a:pPr/>
              <a:t>2014/9/28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43D239BD-6D61-4DFE-922F-7CBF9DF9EB54}"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6" name="矩形 5"/>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A8EB67D7-85DD-40AD-B0C3-1807FBA40396}" type="datetime1">
              <a:rPr lang="zh-TW" altLang="en-US" smtClean="0"/>
              <a:pPr/>
              <a:t>2014/9/28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Ref idx="1002">
        <a:schemeClr val="bg2"/>
      </p:bgRef>
    </p:bg>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AB2DA23-088D-439A-8D02-698FF65882F0}" type="datetime1">
              <a:rPr lang="zh-TW" altLang="en-US" smtClean="0"/>
              <a:pPr/>
              <a:t>2014/9/28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43D239BD-6D61-4DFE-922F-7CBF9DF9EB54}"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8" name="矩形 7"/>
          <p:cNvSpPr/>
          <p:nvPr/>
        </p:nvSpPr>
        <p:spPr>
          <a:xfrm>
            <a:off x="2786050" y="1053546"/>
            <a:ext cx="59040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a:xfrm>
            <a:off x="2786050" y="228600"/>
            <a:ext cx="5900752" cy="842946"/>
          </a:xfrm>
        </p:spPr>
        <p:txBody>
          <a:bodyPr anchor="b"/>
          <a:lstStyle>
            <a:lvl1pPr algn="ctr">
              <a:defRPr sz="2800" b="0"/>
            </a:lvl1pPr>
          </a:lstStyle>
          <a:p>
            <a:r>
              <a:rPr kumimoji="0" lang="zh-TW" altLang="en-US" smtClean="0"/>
              <a:t>按一下以編輯母片標題樣式</a:t>
            </a:r>
            <a:endParaRPr kumimoji="0" lang="en-US"/>
          </a:p>
        </p:txBody>
      </p:sp>
      <p:sp>
        <p:nvSpPr>
          <p:cNvPr id="3" name="內容版面配置區 2"/>
          <p:cNvSpPr>
            <a:spLocks noGrp="1"/>
          </p:cNvSpPr>
          <p:nvPr>
            <p:ph idx="1"/>
          </p:nvPr>
        </p:nvSpPr>
        <p:spPr>
          <a:xfrm>
            <a:off x="2786050" y="1142984"/>
            <a:ext cx="5900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文字版面配置區 3"/>
          <p:cNvSpPr>
            <a:spLocks noGrp="1"/>
          </p:cNvSpPr>
          <p:nvPr>
            <p:ph type="body" sz="half" idx="2"/>
          </p:nvPr>
        </p:nvSpPr>
        <p:spPr>
          <a:xfrm>
            <a:off x="457205" y="1142984"/>
            <a:ext cx="2257408"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99955431-9C49-42DF-B568-4BCC5FB358A4}" type="datetime1">
              <a:rPr lang="zh-TW" altLang="en-US" smtClean="0"/>
              <a:pPr/>
              <a:t>2014/9/28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3D239BD-6D61-4DFE-922F-7CBF9DF9EB54}"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3400" y="304800"/>
            <a:ext cx="6400800" cy="685800"/>
          </a:xfrm>
        </p:spPr>
        <p:txBody>
          <a:bodyPr anchor="ctr"/>
          <a:lstStyle>
            <a:lvl1pPr algn="l">
              <a:defRPr sz="2400" b="0"/>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701552"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TW" altLang="en-US" smtClean="0"/>
              <a:t>按一下圖示以新增圖片</a:t>
            </a:r>
            <a:endParaRPr kumimoji="0" lang="en-US"/>
          </a:p>
        </p:txBody>
      </p:sp>
      <p:sp>
        <p:nvSpPr>
          <p:cNvPr id="4" name="文字版面配置區 3"/>
          <p:cNvSpPr>
            <a:spLocks noGrp="1"/>
          </p:cNvSpPr>
          <p:nvPr>
            <p:ph type="body" sz="half" idx="2"/>
          </p:nvPr>
        </p:nvSpPr>
        <p:spPr>
          <a:xfrm>
            <a:off x="2362200" y="5410200"/>
            <a:ext cx="5657888"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9EE2EA5E-035B-412A-B382-B114C32AFB70}" type="datetime1">
              <a:rPr lang="zh-TW" altLang="en-US" smtClean="0"/>
              <a:pPr/>
              <a:t>2014/9/28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3D239BD-6D61-4DFE-922F-7CBF9DF9EB54}"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矩形 6"/>
          <p:cNvSpPr/>
          <p:nvPr/>
        </p:nvSpPr>
        <p:spPr>
          <a:xfrm>
            <a:off x="0" y="6678000"/>
            <a:ext cx="9144000" cy="180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版面配置區 1"/>
          <p:cNvSpPr>
            <a:spLocks noGrp="1"/>
          </p:cNvSpPr>
          <p:nvPr>
            <p:ph type="title"/>
          </p:nvPr>
        </p:nvSpPr>
        <p:spPr>
          <a:xfrm>
            <a:off x="457200" y="274638"/>
            <a:ext cx="8229600" cy="1143000"/>
          </a:xfrm>
          <a:prstGeom prst="rect">
            <a:avLst/>
          </a:prstGeom>
        </p:spPr>
        <p:txBody>
          <a:bodyPr vert="horz" rtlCol="0" anchor="ctr">
            <a:normAutofit/>
          </a:body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600200"/>
            <a:ext cx="8229600" cy="4686320"/>
          </a:xfrm>
          <a:prstGeom prst="rect">
            <a:avLst/>
          </a:prstGeom>
        </p:spPr>
        <p:txBody>
          <a:bodyPr vert="horz" rtlCol="0">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4" name="日期版面配置區 3"/>
          <p:cNvSpPr>
            <a:spLocks noGrp="1"/>
          </p:cNvSpPr>
          <p:nvPr>
            <p:ph type="dt" sz="half" idx="2"/>
          </p:nvPr>
        </p:nvSpPr>
        <p:spPr>
          <a:xfrm>
            <a:off x="76200" y="6400800"/>
            <a:ext cx="3200400" cy="283800"/>
          </a:xfrm>
          <a:prstGeom prst="rect">
            <a:avLst/>
          </a:prstGeom>
        </p:spPr>
        <p:txBody>
          <a:bodyPr vert="horz" rtlCol="0" anchor="b"/>
          <a:lstStyle>
            <a:lvl1pPr algn="l" eaLnBrk="1" latinLnBrk="0" hangingPunct="1">
              <a:defRPr kumimoji="0" sz="1100">
                <a:solidFill>
                  <a:schemeClr val="tx2">
                    <a:lumMod val="75000"/>
                    <a:lumOff val="25000"/>
                  </a:schemeClr>
                </a:solidFill>
              </a:defRPr>
            </a:lvl1pPr>
          </a:lstStyle>
          <a:p>
            <a:fld id="{DF3DB791-51F3-4309-B477-DB3D38E6AD5A}" type="datetime1">
              <a:rPr lang="zh-TW" altLang="en-US" smtClean="0"/>
              <a:pPr/>
              <a:t>2014/9/28</a:t>
            </a:fld>
            <a:endParaRPr lang="zh-TW" altLang="en-US"/>
          </a:p>
        </p:txBody>
      </p:sp>
      <p:sp>
        <p:nvSpPr>
          <p:cNvPr id="5" name="頁尾版面配置區 4"/>
          <p:cNvSpPr>
            <a:spLocks noGrp="1"/>
          </p:cNvSpPr>
          <p:nvPr>
            <p:ph type="ftr" sz="quarter" idx="3"/>
          </p:nvPr>
        </p:nvSpPr>
        <p:spPr>
          <a:xfrm>
            <a:off x="5334000" y="6400800"/>
            <a:ext cx="3733800" cy="283800"/>
          </a:xfrm>
          <a:prstGeom prst="rect">
            <a:avLst/>
          </a:prstGeom>
        </p:spPr>
        <p:txBody>
          <a:bodyPr vert="horz" rtlCol="0" anchor="ctr"/>
          <a:lstStyle>
            <a:lvl1pPr algn="r" eaLnBrk="1" latinLnBrk="0" hangingPunct="1">
              <a:defRPr kumimoji="0" sz="1100">
                <a:solidFill>
                  <a:schemeClr val="tx2">
                    <a:lumMod val="75000"/>
                    <a:lumOff val="25000"/>
                  </a:schemeClr>
                </a:solidFill>
              </a:defRPr>
            </a:lvl1pPr>
          </a:lstStyle>
          <a:p>
            <a:endParaRPr lang="zh-TW" altLang="en-US"/>
          </a:p>
        </p:txBody>
      </p:sp>
      <p:sp>
        <p:nvSpPr>
          <p:cNvPr id="6" name="投影片編號版面配置區 5"/>
          <p:cNvSpPr>
            <a:spLocks noGrp="1"/>
          </p:cNvSpPr>
          <p:nvPr>
            <p:ph type="sldNum" sz="quarter" idx="4"/>
          </p:nvPr>
        </p:nvSpPr>
        <p:spPr>
          <a:xfrm>
            <a:off x="4114800" y="6400800"/>
            <a:ext cx="914400" cy="283464"/>
          </a:xfrm>
          <a:prstGeom prst="rect">
            <a:avLst/>
          </a:prstGeom>
          <a:noFill/>
        </p:spPr>
        <p:txBody>
          <a:bodyPr vert="horz" lIns="45720" rIns="45720" rtlCol="0" anchor="ctr"/>
          <a:lstStyle>
            <a:lvl1pPr algn="ctr" eaLnBrk="1" latinLnBrk="0" hangingPunct="1">
              <a:defRPr kumimoji="0" sz="1100" b="0">
                <a:solidFill>
                  <a:schemeClr val="tx2">
                    <a:lumMod val="75000"/>
                    <a:lumOff val="25000"/>
                  </a:schemeClr>
                </a:solidFill>
              </a:defRPr>
            </a:lvl1pPr>
          </a:lstStyle>
          <a:p>
            <a:fld id="{43D239BD-6D61-4DFE-922F-7CBF9DF9EB54}" type="slidenum">
              <a:rPr lang="zh-TW" altLang="en-US" smtClean="0"/>
              <a:pPr/>
              <a:t>‹#›</a:t>
            </a:fld>
            <a:endParaRPr lang="zh-TW" altLang="en-US"/>
          </a:p>
        </p:txBody>
      </p:sp>
      <p:sp>
        <p:nvSpPr>
          <p:cNvPr id="8" name="矩形 7"/>
          <p:cNvSpPr/>
          <p:nvPr/>
        </p:nvSpPr>
        <p:spPr>
          <a:xfrm>
            <a:off x="0" y="0"/>
            <a:ext cx="9144000" cy="108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ß"/>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Þ"/>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zh.wikipedia.org/wiki/%E4%BC%A6%E7%90%86%E5%AD%A6"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zh.wikipedia.org/wiki/%E8%A4%87%E8%A3%BD%E7%8B%97" TargetMode="External"/><Relationship Id="rId2" Type="http://schemas.openxmlformats.org/officeDocument/2006/relationships/hyperlink" Target="http://zh.wikipedia.org/w/index.php?title=%E8%A4%87%E8%A3%BD%E7%89%9B&amp;action=edit&amp;redlink=1" TargetMode="External"/><Relationship Id="rId1" Type="http://schemas.openxmlformats.org/officeDocument/2006/relationships/slideLayout" Target="../slideLayouts/slideLayout2.xml"/><Relationship Id="rId5" Type="http://schemas.openxmlformats.org/officeDocument/2006/relationships/hyperlink" Target="http://news.bbc.co.uk/2/hi/asia-pacific/4468812.stm" TargetMode="External"/><Relationship Id="rId4" Type="http://schemas.openxmlformats.org/officeDocument/2006/relationships/hyperlink" Target="http://zh.wikipedia.org/wiki/%E6%99%82%E4%BB%A3_(%E9%9B%9C%E8%AA%8C)" TargetMode="Externa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r>
              <a:rPr lang="zh-TW" altLang="en-US" b="1" dirty="0" smtClean="0"/>
              <a:t>研究方法</a:t>
            </a:r>
            <a:r>
              <a:rPr lang="en-US" altLang="zh-TW" dirty="0" smtClean="0"/>
              <a:t/>
            </a:r>
            <a:br>
              <a:rPr lang="en-US" altLang="zh-TW" dirty="0" smtClean="0"/>
            </a:br>
            <a:r>
              <a:rPr lang="en-US" altLang="zh-TW" dirty="0" smtClean="0"/>
              <a:t>Research </a:t>
            </a:r>
            <a:r>
              <a:rPr lang="en-US" altLang="zh-TW" dirty="0"/>
              <a:t>Methodology</a:t>
            </a:r>
            <a:endParaRPr lang="zh-TW" altLang="en-US" dirty="0"/>
          </a:p>
        </p:txBody>
      </p:sp>
      <p:sp>
        <p:nvSpPr>
          <p:cNvPr id="3" name="副標題 2"/>
          <p:cNvSpPr>
            <a:spLocks noGrp="1"/>
          </p:cNvSpPr>
          <p:nvPr>
            <p:ph type="subTitle" idx="1"/>
          </p:nvPr>
        </p:nvSpPr>
        <p:spPr/>
        <p:txBody>
          <a:bodyPr/>
          <a:lstStyle/>
          <a:p>
            <a:r>
              <a:rPr lang="zh-TW" altLang="en-US" b="1" dirty="0" smtClean="0">
                <a:solidFill>
                  <a:srgbClr val="C00000"/>
                </a:solidFill>
                <a:latin typeface="+mj-ea"/>
                <a:ea typeface="+mj-ea"/>
              </a:rPr>
              <a:t>中華大學餐旅管理學系</a:t>
            </a:r>
            <a:endParaRPr lang="en-US" altLang="zh-TW" b="1" dirty="0" smtClean="0">
              <a:solidFill>
                <a:srgbClr val="C00000"/>
              </a:solidFill>
              <a:latin typeface="+mj-ea"/>
              <a:ea typeface="+mj-ea"/>
            </a:endParaRPr>
          </a:p>
          <a:p>
            <a:r>
              <a:rPr lang="zh-TW" altLang="en-US" b="1" dirty="0" smtClean="0">
                <a:solidFill>
                  <a:srgbClr val="C00000"/>
                </a:solidFill>
                <a:latin typeface="+mj-ea"/>
                <a:ea typeface="+mj-ea"/>
              </a:rPr>
              <a:t>羅琪老師</a:t>
            </a:r>
            <a:endParaRPr lang="zh-TW" altLang="en-US" b="1" dirty="0">
              <a:solidFill>
                <a:srgbClr val="C00000"/>
              </a:solidFill>
              <a:latin typeface="+mj-ea"/>
              <a:ea typeface="+mj-ea"/>
            </a:endParaRPr>
          </a:p>
        </p:txBody>
      </p:sp>
      <p:sp>
        <p:nvSpPr>
          <p:cNvPr id="4" name="日期版面配置區 3"/>
          <p:cNvSpPr>
            <a:spLocks noGrp="1"/>
          </p:cNvSpPr>
          <p:nvPr>
            <p:ph type="dt" sz="half" idx="10"/>
          </p:nvPr>
        </p:nvSpPr>
        <p:spPr/>
        <p:txBody>
          <a:bodyPr/>
          <a:lstStyle/>
          <a:p>
            <a:fld id="{3FF64D7E-2572-4E6C-BE97-0090DBE33C0A}"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1</a:t>
            </a:fld>
            <a:endParaRPr lang="zh-TW"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企管系碩士班</a:t>
            </a:r>
            <a:r>
              <a:rPr lang="zh-TW" altLang="en-US" b="1" dirty="0" smtClean="0">
                <a:solidFill>
                  <a:schemeClr val="accent6"/>
                </a:solidFill>
              </a:rPr>
              <a:t>餐旅組</a:t>
            </a:r>
            <a:r>
              <a:rPr lang="zh-TW" altLang="en-US" b="1" dirty="0" smtClean="0"/>
              <a:t>論文題目</a:t>
            </a:r>
            <a:endParaRPr lang="zh-TW" altLang="en-US" b="1" dirty="0"/>
          </a:p>
        </p:txBody>
      </p:sp>
      <p:sp>
        <p:nvSpPr>
          <p:cNvPr id="3" name="內容版面配置區 2"/>
          <p:cNvSpPr>
            <a:spLocks noGrp="1"/>
          </p:cNvSpPr>
          <p:nvPr>
            <p:ph idx="1"/>
          </p:nvPr>
        </p:nvSpPr>
        <p:spPr/>
        <p:txBody>
          <a:bodyPr/>
          <a:lstStyle/>
          <a:p>
            <a:r>
              <a:rPr lang="zh-TW" altLang="en-US" b="1" dirty="0" smtClean="0">
                <a:latin typeface="+mj-ea"/>
                <a:ea typeface="+mj-ea"/>
              </a:rPr>
              <a:t>五色養生飲食在客家菜之應用研究</a:t>
            </a:r>
            <a:endParaRPr lang="en-US" altLang="zh-TW" b="1" dirty="0" smtClean="0">
              <a:latin typeface="+mj-ea"/>
              <a:ea typeface="+mj-ea"/>
            </a:endParaRPr>
          </a:p>
          <a:p>
            <a:pPr>
              <a:buNone/>
            </a:pPr>
            <a:r>
              <a:rPr lang="zh-TW" altLang="en-US" b="1" dirty="0" smtClean="0">
                <a:latin typeface="+mj-ea"/>
                <a:ea typeface="+mj-ea"/>
              </a:rPr>
              <a:t>    </a:t>
            </a:r>
            <a:r>
              <a:rPr lang="zh-TW" altLang="en-US" dirty="0" smtClean="0">
                <a:latin typeface="+mj-ea"/>
                <a:ea typeface="+mj-ea"/>
              </a:rPr>
              <a:t>學生</a:t>
            </a:r>
            <a:r>
              <a:rPr lang="en-US" altLang="zh-TW" dirty="0" smtClean="0">
                <a:latin typeface="+mj-ea"/>
                <a:ea typeface="+mj-ea"/>
              </a:rPr>
              <a:t>-</a:t>
            </a:r>
            <a:r>
              <a:rPr lang="zh-TW" altLang="en-US" dirty="0" smtClean="0">
                <a:latin typeface="+mj-ea"/>
                <a:ea typeface="+mj-ea"/>
              </a:rPr>
              <a:t>姚瓊珠  指導老師</a:t>
            </a:r>
            <a:r>
              <a:rPr lang="en-US" altLang="zh-TW" dirty="0" smtClean="0">
                <a:latin typeface="+mj-ea"/>
                <a:ea typeface="+mj-ea"/>
              </a:rPr>
              <a:t>-</a:t>
            </a:r>
            <a:r>
              <a:rPr lang="zh-TW" altLang="en-US" dirty="0" smtClean="0">
                <a:latin typeface="+mj-ea"/>
                <a:ea typeface="+mj-ea"/>
              </a:rPr>
              <a:t>陳淑莉</a:t>
            </a:r>
            <a:endParaRPr lang="en-US" altLang="zh-TW" dirty="0" smtClean="0">
              <a:latin typeface="+mj-ea"/>
              <a:ea typeface="+mj-ea"/>
            </a:endParaRPr>
          </a:p>
          <a:p>
            <a:r>
              <a:rPr lang="zh-TW" altLang="en-US" b="1" dirty="0" smtClean="0">
                <a:latin typeface="+mj-ea"/>
                <a:ea typeface="+mj-ea"/>
              </a:rPr>
              <a:t>十七公里海岸線之遊客生活型態對休閒涉入、休閒體驗與滿意度影響關係之研究</a:t>
            </a:r>
            <a:endParaRPr lang="en-US" altLang="zh-TW" b="1" dirty="0" smtClean="0">
              <a:latin typeface="+mj-ea"/>
              <a:ea typeface="+mj-ea"/>
            </a:endParaRPr>
          </a:p>
          <a:p>
            <a:pPr>
              <a:buNone/>
            </a:pPr>
            <a:r>
              <a:rPr lang="zh-TW" altLang="en-US" b="1" dirty="0" smtClean="0">
                <a:latin typeface="+mj-ea"/>
              </a:rPr>
              <a:t>    </a:t>
            </a:r>
            <a:r>
              <a:rPr lang="zh-TW" altLang="en-US" dirty="0" smtClean="0">
                <a:latin typeface="+mj-ea"/>
                <a:ea typeface="+mj-ea"/>
              </a:rPr>
              <a:t>學生</a:t>
            </a:r>
            <a:r>
              <a:rPr lang="en-US" altLang="zh-TW" dirty="0" smtClean="0">
                <a:latin typeface="+mj-ea"/>
                <a:ea typeface="+mj-ea"/>
              </a:rPr>
              <a:t>-</a:t>
            </a:r>
            <a:r>
              <a:rPr lang="zh-TW" altLang="en-US" dirty="0" smtClean="0">
                <a:latin typeface="+mj-ea"/>
                <a:ea typeface="+mj-ea"/>
              </a:rPr>
              <a:t>胡琇雲  指導老師</a:t>
            </a:r>
            <a:r>
              <a:rPr lang="en-US" altLang="zh-TW" dirty="0" smtClean="0">
                <a:latin typeface="+mj-ea"/>
                <a:ea typeface="+mj-ea"/>
              </a:rPr>
              <a:t>-</a:t>
            </a:r>
            <a:r>
              <a:rPr lang="zh-TW" altLang="en-US" dirty="0" smtClean="0">
                <a:latin typeface="+mj-ea"/>
                <a:ea typeface="+mj-ea"/>
              </a:rPr>
              <a:t>陳堯鈴</a:t>
            </a:r>
            <a:endParaRPr lang="en-US" altLang="zh-TW" dirty="0" smtClean="0">
              <a:latin typeface="+mj-ea"/>
              <a:ea typeface="+mj-ea"/>
            </a:endParaRPr>
          </a:p>
          <a:p>
            <a:r>
              <a:rPr lang="zh-TW" altLang="en-US" b="1" dirty="0" smtClean="0">
                <a:latin typeface="+mj-ea"/>
                <a:ea typeface="+mj-ea"/>
              </a:rPr>
              <a:t>進口葡萄酒之市場區隔</a:t>
            </a:r>
            <a:r>
              <a:rPr lang="en-US" altLang="zh-TW" b="1" dirty="0" smtClean="0">
                <a:latin typeface="+mj-ea"/>
                <a:ea typeface="+mj-ea"/>
              </a:rPr>
              <a:t>—</a:t>
            </a:r>
            <a:r>
              <a:rPr lang="zh-TW" altLang="en-US" b="1" dirty="0" smtClean="0">
                <a:latin typeface="+mj-ea"/>
                <a:ea typeface="+mj-ea"/>
              </a:rPr>
              <a:t>涉入程度觀點</a:t>
            </a:r>
            <a:endParaRPr lang="en-US" altLang="zh-TW" b="1" dirty="0" smtClean="0">
              <a:latin typeface="+mj-ea"/>
              <a:ea typeface="+mj-ea"/>
            </a:endParaRPr>
          </a:p>
          <a:p>
            <a:pPr>
              <a:buNone/>
            </a:pPr>
            <a:r>
              <a:rPr lang="zh-TW" altLang="en-US" dirty="0" smtClean="0">
                <a:latin typeface="+mj-ea"/>
                <a:ea typeface="+mj-ea"/>
              </a:rPr>
              <a:t>    學生</a:t>
            </a:r>
            <a:r>
              <a:rPr lang="en-US" altLang="zh-TW" dirty="0" smtClean="0">
                <a:latin typeface="+mj-ea"/>
                <a:ea typeface="+mj-ea"/>
              </a:rPr>
              <a:t>-</a:t>
            </a:r>
            <a:r>
              <a:rPr lang="zh-TW" altLang="en-US" dirty="0" smtClean="0">
                <a:latin typeface="+mj-ea"/>
                <a:ea typeface="+mj-ea"/>
              </a:rPr>
              <a:t>王詩欣  指導老師</a:t>
            </a:r>
            <a:r>
              <a:rPr lang="en-US" altLang="zh-TW" dirty="0" smtClean="0">
                <a:latin typeface="+mj-ea"/>
                <a:ea typeface="+mj-ea"/>
              </a:rPr>
              <a:t>-</a:t>
            </a:r>
            <a:r>
              <a:rPr lang="zh-TW" altLang="en-US" dirty="0" smtClean="0">
                <a:latin typeface="+mj-ea"/>
                <a:ea typeface="+mj-ea"/>
              </a:rPr>
              <a:t>施雅惠</a:t>
            </a:r>
            <a:endParaRPr lang="zh-TW" altLang="en-US"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10</a:t>
            </a:fld>
            <a:endParaRPr lang="zh-TW"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企管系碩士班</a:t>
            </a:r>
            <a:r>
              <a:rPr lang="zh-TW" altLang="en-US" b="1" dirty="0" smtClean="0">
                <a:solidFill>
                  <a:schemeClr val="accent6"/>
                </a:solidFill>
              </a:rPr>
              <a:t>餐旅組</a:t>
            </a:r>
            <a:r>
              <a:rPr lang="zh-TW" altLang="en-US" b="1" dirty="0" smtClean="0"/>
              <a:t>論文題目</a:t>
            </a:r>
            <a:endParaRPr lang="zh-TW" altLang="en-US" b="1" dirty="0"/>
          </a:p>
        </p:txBody>
      </p:sp>
      <p:sp>
        <p:nvSpPr>
          <p:cNvPr id="3" name="內容版面配置區 2"/>
          <p:cNvSpPr>
            <a:spLocks noGrp="1"/>
          </p:cNvSpPr>
          <p:nvPr>
            <p:ph idx="1"/>
          </p:nvPr>
        </p:nvSpPr>
        <p:spPr/>
        <p:txBody>
          <a:bodyPr>
            <a:normAutofit lnSpcReduction="10000"/>
          </a:bodyPr>
          <a:lstStyle/>
          <a:p>
            <a:r>
              <a:rPr lang="zh-TW" altLang="en-US" b="1" dirty="0" smtClean="0">
                <a:latin typeface="+mj-ea"/>
                <a:ea typeface="+mj-ea"/>
              </a:rPr>
              <a:t>應用城市規劃館行銷城市策略之研究</a:t>
            </a:r>
            <a:r>
              <a:rPr lang="en-US" altLang="zh-TW" b="1" dirty="0" smtClean="0">
                <a:latin typeface="+mj-ea"/>
                <a:ea typeface="+mj-ea"/>
              </a:rPr>
              <a:t>-</a:t>
            </a:r>
            <a:r>
              <a:rPr lang="zh-TW" altLang="en-US" b="1" dirty="0" smtClean="0">
                <a:latin typeface="+mj-ea"/>
                <a:ea typeface="+mj-ea"/>
              </a:rPr>
              <a:t>以新竹市世博台灣館為例</a:t>
            </a:r>
            <a:endParaRPr lang="en-US" altLang="zh-TW" b="1" dirty="0" smtClean="0">
              <a:latin typeface="+mj-ea"/>
              <a:ea typeface="+mj-ea"/>
            </a:endParaRPr>
          </a:p>
          <a:p>
            <a:pPr>
              <a:buNone/>
            </a:pPr>
            <a:r>
              <a:rPr lang="zh-TW" altLang="en-US" dirty="0" smtClean="0">
                <a:latin typeface="+mj-ea"/>
                <a:ea typeface="+mj-ea"/>
              </a:rPr>
              <a:t>   學生</a:t>
            </a:r>
            <a:r>
              <a:rPr lang="en-US" altLang="zh-TW" dirty="0" smtClean="0">
                <a:latin typeface="+mj-ea"/>
                <a:ea typeface="+mj-ea"/>
              </a:rPr>
              <a:t>-</a:t>
            </a:r>
            <a:r>
              <a:rPr lang="zh-TW" altLang="en-US" dirty="0" smtClean="0">
                <a:latin typeface="+mj-ea"/>
                <a:ea typeface="+mj-ea"/>
              </a:rPr>
              <a:t>傅鳳英  指導老師</a:t>
            </a:r>
            <a:r>
              <a:rPr lang="en-US" altLang="zh-TW" dirty="0" smtClean="0">
                <a:latin typeface="+mj-ea"/>
                <a:ea typeface="+mj-ea"/>
              </a:rPr>
              <a:t>-</a:t>
            </a:r>
            <a:r>
              <a:rPr lang="zh-TW" altLang="en-US" dirty="0" smtClean="0">
                <a:latin typeface="+mj-ea"/>
                <a:ea typeface="+mj-ea"/>
              </a:rPr>
              <a:t>柯杰亨</a:t>
            </a:r>
            <a:endParaRPr lang="en-US" altLang="zh-TW" dirty="0" smtClean="0">
              <a:latin typeface="+mj-ea"/>
              <a:ea typeface="+mj-ea"/>
            </a:endParaRPr>
          </a:p>
          <a:p>
            <a:r>
              <a:rPr lang="zh-TW" altLang="en-US" b="1" dirty="0" smtClean="0">
                <a:latin typeface="+mj-ea"/>
                <a:ea typeface="+mj-ea"/>
              </a:rPr>
              <a:t>探討影響消費者購買婚紗旅遊商品行為意圖之潛在因子─由知覺價值角度切入</a:t>
            </a:r>
            <a:endParaRPr lang="en-US" altLang="zh-TW" b="1" dirty="0" smtClean="0">
              <a:latin typeface="+mj-ea"/>
              <a:ea typeface="+mj-ea"/>
            </a:endParaRPr>
          </a:p>
          <a:p>
            <a:pPr>
              <a:buNone/>
            </a:pPr>
            <a:r>
              <a:rPr lang="zh-TW" altLang="en-US" dirty="0" smtClean="0">
                <a:latin typeface="+mj-ea"/>
                <a:ea typeface="+mj-ea"/>
              </a:rPr>
              <a:t>    學生</a:t>
            </a:r>
            <a:r>
              <a:rPr lang="en-US" altLang="zh-TW" dirty="0" smtClean="0">
                <a:latin typeface="+mj-ea"/>
                <a:ea typeface="+mj-ea"/>
              </a:rPr>
              <a:t>-</a:t>
            </a:r>
            <a:r>
              <a:rPr lang="zh-TW" altLang="en-US" dirty="0" smtClean="0">
                <a:latin typeface="+mj-ea"/>
                <a:ea typeface="+mj-ea"/>
              </a:rPr>
              <a:t>張薰方  指導老師</a:t>
            </a:r>
            <a:r>
              <a:rPr lang="en-US" altLang="zh-TW" dirty="0" smtClean="0">
                <a:latin typeface="+mj-ea"/>
                <a:ea typeface="+mj-ea"/>
              </a:rPr>
              <a:t>-</a:t>
            </a:r>
            <a:r>
              <a:rPr lang="zh-TW" altLang="en-US" dirty="0" smtClean="0">
                <a:latin typeface="+mj-ea"/>
                <a:ea typeface="+mj-ea"/>
              </a:rPr>
              <a:t>王秀媛</a:t>
            </a:r>
            <a:endParaRPr lang="en-US" altLang="zh-TW" dirty="0" smtClean="0">
              <a:latin typeface="+mj-ea"/>
              <a:ea typeface="+mj-ea"/>
            </a:endParaRPr>
          </a:p>
          <a:p>
            <a:r>
              <a:rPr lang="zh-TW" altLang="en-US" b="1" dirty="0" smtClean="0">
                <a:latin typeface="+mj-ea"/>
                <a:ea typeface="+mj-ea"/>
              </a:rPr>
              <a:t>運用</a:t>
            </a:r>
            <a:r>
              <a:rPr lang="en-US" altLang="zh-TW" b="1" dirty="0" smtClean="0">
                <a:latin typeface="+mj-ea"/>
                <a:ea typeface="+mj-ea"/>
              </a:rPr>
              <a:t>DEMATEL</a:t>
            </a:r>
            <a:r>
              <a:rPr lang="zh-TW" altLang="en-US" b="1" dirty="0" smtClean="0">
                <a:latin typeface="+mj-ea"/>
                <a:ea typeface="+mj-ea"/>
              </a:rPr>
              <a:t>探討便利商店咖啡對台灣連鎖咖啡市場的影響</a:t>
            </a:r>
            <a:endParaRPr lang="en-US" altLang="zh-TW" b="1" dirty="0" smtClean="0">
              <a:latin typeface="+mj-ea"/>
              <a:ea typeface="+mj-ea"/>
            </a:endParaRPr>
          </a:p>
          <a:p>
            <a:pPr>
              <a:buNone/>
            </a:pPr>
            <a:r>
              <a:rPr lang="zh-TW" altLang="en-US" dirty="0" smtClean="0">
                <a:latin typeface="+mj-ea"/>
                <a:ea typeface="+mj-ea"/>
              </a:rPr>
              <a:t>   學生</a:t>
            </a:r>
            <a:r>
              <a:rPr lang="en-US" altLang="zh-TW" dirty="0" smtClean="0">
                <a:latin typeface="+mj-ea"/>
                <a:ea typeface="+mj-ea"/>
              </a:rPr>
              <a:t>-</a:t>
            </a:r>
            <a:r>
              <a:rPr lang="zh-TW" altLang="en-US" dirty="0" smtClean="0">
                <a:latin typeface="+mj-ea"/>
                <a:ea typeface="+mj-ea"/>
              </a:rPr>
              <a:t>陳詩婷   指導老師</a:t>
            </a:r>
            <a:r>
              <a:rPr lang="en-US" altLang="zh-TW" dirty="0" smtClean="0">
                <a:latin typeface="+mj-ea"/>
                <a:ea typeface="+mj-ea"/>
              </a:rPr>
              <a:t>-</a:t>
            </a:r>
            <a:r>
              <a:rPr lang="zh-TW" altLang="en-US" dirty="0" smtClean="0">
                <a:latin typeface="+mj-ea"/>
                <a:ea typeface="+mj-ea"/>
              </a:rPr>
              <a:t>王麗幸</a:t>
            </a:r>
            <a:endParaRPr lang="zh-TW" altLang="en-US"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11</a:t>
            </a:fld>
            <a:endParaRPr lang="zh-TW"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b="1" dirty="0" smtClean="0">
                <a:solidFill>
                  <a:schemeClr val="accent6"/>
                </a:solidFill>
              </a:rPr>
              <a:t>會展系</a:t>
            </a:r>
            <a:r>
              <a:rPr lang="zh-TW" altLang="en-US" b="1" dirty="0" smtClean="0"/>
              <a:t>畢業專題題目</a:t>
            </a:r>
            <a:endParaRPr lang="zh-TW" altLang="en-US" b="1" dirty="0"/>
          </a:p>
        </p:txBody>
      </p:sp>
      <p:sp>
        <p:nvSpPr>
          <p:cNvPr id="3" name="內容版面配置區 2"/>
          <p:cNvSpPr>
            <a:spLocks noGrp="1"/>
          </p:cNvSpPr>
          <p:nvPr>
            <p:ph idx="1"/>
          </p:nvPr>
        </p:nvSpPr>
        <p:spPr/>
        <p:txBody>
          <a:bodyPr>
            <a:normAutofit/>
          </a:bodyPr>
          <a:lstStyle/>
          <a:p>
            <a:r>
              <a:rPr lang="zh-TW" altLang="en-US" b="1" dirty="0" smtClean="0">
                <a:latin typeface="+mj-ea"/>
                <a:ea typeface="+mj-ea"/>
              </a:rPr>
              <a:t>台灣燈會定點舉辦品牌形象之實證研究</a:t>
            </a:r>
            <a:endParaRPr lang="en-US" altLang="zh-TW" b="1" dirty="0" smtClean="0">
              <a:latin typeface="+mj-ea"/>
              <a:ea typeface="+mj-ea"/>
            </a:endParaRPr>
          </a:p>
          <a:p>
            <a:pPr>
              <a:buNone/>
            </a:pPr>
            <a:r>
              <a:rPr lang="zh-TW" altLang="en-US" dirty="0" smtClean="0">
                <a:latin typeface="+mj-ea"/>
                <a:ea typeface="+mj-ea"/>
              </a:rPr>
              <a:t>   學生</a:t>
            </a:r>
            <a:r>
              <a:rPr lang="en-US" altLang="zh-TW" dirty="0" smtClean="0">
                <a:latin typeface="+mj-ea"/>
                <a:ea typeface="+mj-ea"/>
              </a:rPr>
              <a:t>-</a:t>
            </a:r>
            <a:r>
              <a:rPr lang="zh-TW" altLang="en-US" dirty="0" smtClean="0">
                <a:latin typeface="+mj-ea"/>
                <a:ea typeface="+mj-ea"/>
              </a:rPr>
              <a:t>蘇雨均等人 指導老師</a:t>
            </a:r>
            <a:r>
              <a:rPr lang="en-US" altLang="zh-TW" dirty="0" smtClean="0">
                <a:latin typeface="+mj-ea"/>
                <a:ea typeface="+mj-ea"/>
              </a:rPr>
              <a:t>-</a:t>
            </a:r>
            <a:r>
              <a:rPr lang="zh-TW" altLang="en-US" dirty="0" smtClean="0">
                <a:latin typeface="+mj-ea"/>
                <a:ea typeface="+mj-ea"/>
              </a:rPr>
              <a:t>陳淑莉</a:t>
            </a:r>
            <a:endParaRPr lang="en-US" altLang="zh-TW" dirty="0" smtClean="0">
              <a:latin typeface="+mj-ea"/>
              <a:ea typeface="+mj-ea"/>
            </a:endParaRPr>
          </a:p>
          <a:p>
            <a:r>
              <a:rPr lang="zh-TW" altLang="en-US" b="1" dirty="0" smtClean="0">
                <a:latin typeface="+mj-ea"/>
                <a:ea typeface="+mj-ea"/>
              </a:rPr>
              <a:t>會展對住宿決策因素之研究</a:t>
            </a:r>
            <a:r>
              <a:rPr lang="en-US" altLang="zh-TW" b="1" dirty="0" smtClean="0">
                <a:latin typeface="+mj-ea"/>
                <a:ea typeface="+mj-ea"/>
              </a:rPr>
              <a:t>-</a:t>
            </a:r>
            <a:r>
              <a:rPr lang="zh-TW" altLang="en-US" b="1" dirty="0" smtClean="0">
                <a:latin typeface="+mj-ea"/>
                <a:ea typeface="+mj-ea"/>
              </a:rPr>
              <a:t>以台北國際自行車展覽為例</a:t>
            </a:r>
            <a:endParaRPr lang="en-US" altLang="zh-TW" b="1" dirty="0" smtClean="0">
              <a:latin typeface="+mj-ea"/>
              <a:ea typeface="+mj-ea"/>
            </a:endParaRPr>
          </a:p>
          <a:p>
            <a:pPr>
              <a:buNone/>
            </a:pPr>
            <a:r>
              <a:rPr lang="zh-TW" altLang="en-US" dirty="0" smtClean="0">
                <a:latin typeface="+mj-ea"/>
                <a:ea typeface="+mj-ea"/>
              </a:rPr>
              <a:t>    學生</a:t>
            </a:r>
            <a:r>
              <a:rPr lang="en-US" altLang="zh-TW" dirty="0" smtClean="0">
                <a:latin typeface="+mj-ea"/>
                <a:ea typeface="+mj-ea"/>
              </a:rPr>
              <a:t>-</a:t>
            </a:r>
            <a:r>
              <a:rPr lang="zh-TW" altLang="en-US" dirty="0" smtClean="0">
                <a:latin typeface="+mj-ea"/>
                <a:ea typeface="+mj-ea"/>
              </a:rPr>
              <a:t>陳志鵬等人  指導老師</a:t>
            </a:r>
            <a:r>
              <a:rPr lang="en-US" altLang="zh-TW" dirty="0" smtClean="0">
                <a:latin typeface="+mj-ea"/>
                <a:ea typeface="+mj-ea"/>
              </a:rPr>
              <a:t>-</a:t>
            </a:r>
            <a:r>
              <a:rPr lang="zh-TW" altLang="en-US" dirty="0" smtClean="0">
                <a:latin typeface="+mj-ea"/>
                <a:ea typeface="+mj-ea"/>
              </a:rPr>
              <a:t>詹宜螢</a:t>
            </a:r>
            <a:endParaRPr lang="en-US" altLang="zh-TW" dirty="0" smtClean="0">
              <a:latin typeface="+mj-ea"/>
              <a:ea typeface="+mj-ea"/>
            </a:endParaRPr>
          </a:p>
          <a:p>
            <a:r>
              <a:rPr lang="zh-TW" altLang="en-US" b="1" dirty="0" smtClean="0">
                <a:latin typeface="+mj-ea"/>
                <a:ea typeface="+mj-ea"/>
              </a:rPr>
              <a:t>探討學生與業界對於會展科系畢業前應具備的能力認知之差異性</a:t>
            </a:r>
            <a:r>
              <a:rPr lang="en-US" altLang="zh-TW" b="1" dirty="0" smtClean="0">
                <a:latin typeface="+mj-ea"/>
                <a:ea typeface="+mj-ea"/>
              </a:rPr>
              <a:t>-</a:t>
            </a:r>
            <a:r>
              <a:rPr lang="zh-TW" altLang="en-US" b="1" dirty="0" smtClean="0">
                <a:latin typeface="+mj-ea"/>
                <a:ea typeface="+mj-ea"/>
              </a:rPr>
              <a:t>以中華大學為例</a:t>
            </a:r>
            <a:endParaRPr lang="en-US" altLang="zh-TW" b="1" dirty="0" smtClean="0">
              <a:latin typeface="+mj-ea"/>
              <a:ea typeface="+mj-ea"/>
            </a:endParaRPr>
          </a:p>
          <a:p>
            <a:pPr>
              <a:buNone/>
            </a:pPr>
            <a:r>
              <a:rPr lang="zh-TW" altLang="en-US" dirty="0" smtClean="0">
                <a:latin typeface="+mj-ea"/>
                <a:ea typeface="+mj-ea"/>
              </a:rPr>
              <a:t>   學生</a:t>
            </a:r>
            <a:r>
              <a:rPr lang="en-US" altLang="zh-TW" dirty="0" smtClean="0">
                <a:latin typeface="+mj-ea"/>
                <a:ea typeface="+mj-ea"/>
              </a:rPr>
              <a:t>-</a:t>
            </a:r>
            <a:r>
              <a:rPr lang="zh-TW" altLang="en-US" dirty="0" smtClean="0">
                <a:latin typeface="+mj-ea"/>
                <a:ea typeface="+mj-ea"/>
              </a:rPr>
              <a:t>周盈君等人   指導老師</a:t>
            </a:r>
            <a:r>
              <a:rPr lang="en-US" altLang="zh-TW" dirty="0" smtClean="0">
                <a:latin typeface="+mj-ea"/>
                <a:ea typeface="+mj-ea"/>
              </a:rPr>
              <a:t>-</a:t>
            </a:r>
            <a:r>
              <a:rPr lang="zh-TW" altLang="en-US" dirty="0">
                <a:latin typeface="+mj-ea"/>
                <a:ea typeface="+mj-ea"/>
              </a:rPr>
              <a:t>柯</a:t>
            </a:r>
            <a:r>
              <a:rPr lang="zh-TW" altLang="en-US" dirty="0" smtClean="0">
                <a:latin typeface="+mj-ea"/>
                <a:ea typeface="+mj-ea"/>
              </a:rPr>
              <a:t>杰亨</a:t>
            </a:r>
            <a:endParaRPr lang="zh-TW" altLang="en-US"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12</a:t>
            </a:fld>
            <a:endParaRPr lang="zh-TW" altLang="en-US"/>
          </a:p>
        </p:txBody>
      </p:sp>
    </p:spTree>
    <p:extLst>
      <p:ext uri="{BB962C8B-B14F-4D97-AF65-F5344CB8AC3E}">
        <p14:creationId xmlns:p14="http://schemas.microsoft.com/office/powerpoint/2010/main" val="13185266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b="1" dirty="0" smtClean="0">
                <a:solidFill>
                  <a:schemeClr val="accent6"/>
                </a:solidFill>
              </a:rPr>
              <a:t>會展系</a:t>
            </a:r>
            <a:r>
              <a:rPr lang="zh-TW" altLang="en-US" b="1" dirty="0" smtClean="0"/>
              <a:t>畢業專題題目</a:t>
            </a:r>
            <a:endParaRPr lang="zh-TW" altLang="en-US" b="1" dirty="0"/>
          </a:p>
        </p:txBody>
      </p:sp>
      <p:sp>
        <p:nvSpPr>
          <p:cNvPr id="3" name="內容版面配置區 2"/>
          <p:cNvSpPr>
            <a:spLocks noGrp="1"/>
          </p:cNvSpPr>
          <p:nvPr>
            <p:ph idx="1"/>
          </p:nvPr>
        </p:nvSpPr>
        <p:spPr/>
        <p:txBody>
          <a:bodyPr>
            <a:normAutofit fontScale="92500" lnSpcReduction="10000"/>
          </a:bodyPr>
          <a:lstStyle/>
          <a:p>
            <a:r>
              <a:rPr lang="zh-TW" altLang="en-US" b="1" dirty="0" smtClean="0">
                <a:latin typeface="+mj-ea"/>
                <a:ea typeface="+mj-ea"/>
              </a:rPr>
              <a:t>台灣小吃博物館之規劃</a:t>
            </a:r>
            <a:endParaRPr lang="en-US" altLang="zh-TW" b="1" dirty="0" smtClean="0">
              <a:latin typeface="+mj-ea"/>
              <a:ea typeface="+mj-ea"/>
            </a:endParaRPr>
          </a:p>
          <a:p>
            <a:pPr>
              <a:buNone/>
            </a:pPr>
            <a:r>
              <a:rPr lang="zh-TW" altLang="en-US" dirty="0" smtClean="0">
                <a:latin typeface="+mj-ea"/>
                <a:ea typeface="+mj-ea"/>
              </a:rPr>
              <a:t>   學生</a:t>
            </a:r>
            <a:r>
              <a:rPr lang="en-US" altLang="zh-TW" dirty="0" smtClean="0">
                <a:latin typeface="+mj-ea"/>
                <a:ea typeface="+mj-ea"/>
              </a:rPr>
              <a:t>-</a:t>
            </a:r>
            <a:r>
              <a:rPr lang="zh-TW" altLang="en-US" dirty="0" smtClean="0">
                <a:latin typeface="+mj-ea"/>
                <a:ea typeface="+mj-ea"/>
              </a:rPr>
              <a:t>林敬涵等人 指導老師</a:t>
            </a:r>
            <a:r>
              <a:rPr lang="en-US" altLang="zh-TW" dirty="0" smtClean="0">
                <a:latin typeface="+mj-ea"/>
                <a:ea typeface="+mj-ea"/>
              </a:rPr>
              <a:t>-</a:t>
            </a:r>
            <a:r>
              <a:rPr lang="zh-TW" altLang="en-US" dirty="0" smtClean="0">
                <a:latin typeface="+mj-ea"/>
                <a:ea typeface="+mj-ea"/>
              </a:rPr>
              <a:t>蘇成田</a:t>
            </a:r>
            <a:endParaRPr lang="en-US" altLang="zh-TW" dirty="0" smtClean="0">
              <a:latin typeface="+mj-ea"/>
              <a:ea typeface="+mj-ea"/>
            </a:endParaRPr>
          </a:p>
          <a:p>
            <a:r>
              <a:rPr lang="zh-TW" altLang="en-US" b="1" dirty="0" smtClean="0">
                <a:latin typeface="+mj-ea"/>
                <a:ea typeface="+mj-ea"/>
              </a:rPr>
              <a:t>台灣國際會議市場整合行銷模式之探討</a:t>
            </a:r>
            <a:endParaRPr lang="en-US" altLang="zh-TW" b="1" dirty="0" smtClean="0">
              <a:latin typeface="+mj-ea"/>
              <a:ea typeface="+mj-ea"/>
            </a:endParaRPr>
          </a:p>
          <a:p>
            <a:pPr>
              <a:buNone/>
            </a:pPr>
            <a:r>
              <a:rPr lang="zh-TW" altLang="en-US" dirty="0" smtClean="0">
                <a:latin typeface="+mj-ea"/>
                <a:ea typeface="+mj-ea"/>
              </a:rPr>
              <a:t>    學生</a:t>
            </a:r>
            <a:r>
              <a:rPr lang="en-US" altLang="zh-TW" dirty="0" smtClean="0">
                <a:latin typeface="+mj-ea"/>
                <a:ea typeface="+mj-ea"/>
              </a:rPr>
              <a:t>-</a:t>
            </a:r>
            <a:r>
              <a:rPr lang="zh-TW" altLang="en-US" dirty="0" smtClean="0">
                <a:latin typeface="+mj-ea"/>
                <a:ea typeface="+mj-ea"/>
              </a:rPr>
              <a:t>葉雲喬等人  指導老師</a:t>
            </a:r>
            <a:r>
              <a:rPr lang="en-US" altLang="zh-TW" dirty="0" smtClean="0">
                <a:latin typeface="+mj-ea"/>
                <a:ea typeface="+mj-ea"/>
              </a:rPr>
              <a:t>-</a:t>
            </a:r>
            <a:r>
              <a:rPr lang="zh-TW" altLang="en-US" dirty="0" smtClean="0">
                <a:latin typeface="+mj-ea"/>
                <a:ea typeface="+mj-ea"/>
              </a:rPr>
              <a:t>沈冠亞</a:t>
            </a:r>
            <a:endParaRPr lang="en-US" altLang="zh-TW" dirty="0" smtClean="0">
              <a:latin typeface="+mj-ea"/>
              <a:ea typeface="+mj-ea"/>
            </a:endParaRPr>
          </a:p>
          <a:p>
            <a:r>
              <a:rPr lang="zh-TW" altLang="en-US" b="1" dirty="0" smtClean="0">
                <a:latin typeface="+mj-ea"/>
                <a:ea typeface="+mj-ea"/>
              </a:rPr>
              <a:t>高雄寶來地區民宿行銷方式之探討</a:t>
            </a:r>
            <a:endParaRPr lang="en-US" altLang="zh-TW" b="1" dirty="0" smtClean="0">
              <a:latin typeface="+mj-ea"/>
              <a:ea typeface="+mj-ea"/>
            </a:endParaRPr>
          </a:p>
          <a:p>
            <a:pPr>
              <a:buNone/>
            </a:pPr>
            <a:r>
              <a:rPr lang="zh-TW" altLang="en-US" dirty="0" smtClean="0">
                <a:latin typeface="+mj-ea"/>
                <a:ea typeface="+mj-ea"/>
              </a:rPr>
              <a:t>   學生</a:t>
            </a:r>
            <a:r>
              <a:rPr lang="en-US" altLang="zh-TW" dirty="0" smtClean="0">
                <a:latin typeface="+mj-ea"/>
                <a:ea typeface="+mj-ea"/>
              </a:rPr>
              <a:t>-</a:t>
            </a:r>
            <a:r>
              <a:rPr lang="zh-TW" altLang="en-US" dirty="0" smtClean="0">
                <a:latin typeface="+mj-ea"/>
                <a:ea typeface="+mj-ea"/>
              </a:rPr>
              <a:t>江怡萱等人   指導老師</a:t>
            </a:r>
            <a:r>
              <a:rPr lang="en-US" altLang="zh-TW" dirty="0" smtClean="0">
                <a:latin typeface="+mj-ea"/>
                <a:ea typeface="+mj-ea"/>
              </a:rPr>
              <a:t>-</a:t>
            </a:r>
            <a:r>
              <a:rPr lang="zh-TW" altLang="en-US" dirty="0" smtClean="0">
                <a:latin typeface="+mj-ea"/>
                <a:ea typeface="+mj-ea"/>
              </a:rPr>
              <a:t>裴蕾</a:t>
            </a:r>
            <a:endParaRPr lang="en-US" altLang="zh-TW" dirty="0" smtClean="0">
              <a:latin typeface="+mj-ea"/>
              <a:ea typeface="+mj-ea"/>
            </a:endParaRPr>
          </a:p>
          <a:p>
            <a:r>
              <a:rPr lang="zh-TW" altLang="en-US" b="1" dirty="0" smtClean="0">
                <a:latin typeface="+mj-ea"/>
                <a:ea typeface="+mj-ea"/>
              </a:rPr>
              <a:t>節慶活動對城市行銷與發展之研究</a:t>
            </a:r>
            <a:r>
              <a:rPr lang="en-US" altLang="zh-TW" b="1" dirty="0" smtClean="0">
                <a:latin typeface="+mj-ea"/>
                <a:ea typeface="+mj-ea"/>
              </a:rPr>
              <a:t>-</a:t>
            </a:r>
            <a:r>
              <a:rPr lang="zh-TW" altLang="en-US" b="1" dirty="0" smtClean="0">
                <a:latin typeface="+mj-ea"/>
                <a:ea typeface="+mj-ea"/>
              </a:rPr>
              <a:t>以苗栗油桐花祭為例</a:t>
            </a:r>
            <a:endParaRPr lang="en-US" altLang="zh-TW" b="1" dirty="0">
              <a:latin typeface="+mj-ea"/>
              <a:ea typeface="+mj-ea"/>
            </a:endParaRPr>
          </a:p>
          <a:p>
            <a:pPr>
              <a:buNone/>
            </a:pPr>
            <a:r>
              <a:rPr lang="zh-TW" altLang="en-US" dirty="0">
                <a:latin typeface="+mj-ea"/>
                <a:ea typeface="+mj-ea"/>
              </a:rPr>
              <a:t>   學生</a:t>
            </a:r>
            <a:r>
              <a:rPr lang="en-US" altLang="zh-TW" dirty="0" smtClean="0">
                <a:latin typeface="+mj-ea"/>
                <a:ea typeface="+mj-ea"/>
              </a:rPr>
              <a:t>-</a:t>
            </a:r>
            <a:r>
              <a:rPr lang="zh-TW" altLang="en-US" dirty="0" smtClean="0">
                <a:latin typeface="+mj-ea"/>
                <a:ea typeface="+mj-ea"/>
              </a:rPr>
              <a:t>鄭莉璉等</a:t>
            </a:r>
            <a:r>
              <a:rPr lang="zh-TW" altLang="en-US" dirty="0">
                <a:latin typeface="+mj-ea"/>
                <a:ea typeface="+mj-ea"/>
              </a:rPr>
              <a:t>人   指導老師</a:t>
            </a:r>
            <a:r>
              <a:rPr lang="en-US" altLang="zh-TW" dirty="0" smtClean="0">
                <a:latin typeface="+mj-ea"/>
                <a:ea typeface="+mj-ea"/>
              </a:rPr>
              <a:t>-</a:t>
            </a:r>
            <a:r>
              <a:rPr lang="zh-TW" altLang="en-US" dirty="0" smtClean="0">
                <a:latin typeface="+mj-ea"/>
                <a:ea typeface="+mj-ea"/>
              </a:rPr>
              <a:t>陳沛悌</a:t>
            </a:r>
            <a:endParaRPr lang="zh-TW" altLang="en-US" dirty="0">
              <a:latin typeface="+mj-ea"/>
              <a:ea typeface="+mj-ea"/>
            </a:endParaRPr>
          </a:p>
          <a:p>
            <a:pPr>
              <a:buNone/>
            </a:pPr>
            <a:endParaRPr lang="zh-TW" altLang="en-US"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13</a:t>
            </a:fld>
            <a:endParaRPr lang="zh-TW" altLang="en-US"/>
          </a:p>
        </p:txBody>
      </p:sp>
    </p:spTree>
    <p:extLst>
      <p:ext uri="{BB962C8B-B14F-4D97-AF65-F5344CB8AC3E}">
        <p14:creationId xmlns:p14="http://schemas.microsoft.com/office/powerpoint/2010/main" val="30178471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chemeClr val="accent6"/>
                </a:solidFill>
              </a:rPr>
              <a:t>羅老師</a:t>
            </a:r>
            <a:r>
              <a:rPr lang="zh-TW" altLang="en-US" b="1" dirty="0" smtClean="0">
                <a:solidFill>
                  <a:schemeClr val="tx1"/>
                </a:solidFill>
              </a:rPr>
              <a:t>目前指導的</a:t>
            </a:r>
            <a:r>
              <a:rPr lang="zh-TW" altLang="en-US" b="1" dirty="0" smtClean="0"/>
              <a:t>專題</a:t>
            </a:r>
            <a:r>
              <a:rPr lang="zh-TW" altLang="en-US" b="1" dirty="0"/>
              <a:t>題目</a:t>
            </a:r>
            <a:endParaRPr lang="zh-TW" altLang="en-US" dirty="0"/>
          </a:p>
        </p:txBody>
      </p:sp>
      <p:sp>
        <p:nvSpPr>
          <p:cNvPr id="3" name="內容版面配置區 2"/>
          <p:cNvSpPr>
            <a:spLocks noGrp="1"/>
          </p:cNvSpPr>
          <p:nvPr>
            <p:ph idx="1"/>
          </p:nvPr>
        </p:nvSpPr>
        <p:spPr/>
        <p:txBody>
          <a:bodyPr/>
          <a:lstStyle/>
          <a:p>
            <a:r>
              <a:rPr lang="zh-TW" altLang="zh-TW" b="1" dirty="0">
                <a:latin typeface="+mj-ea"/>
                <a:ea typeface="+mj-ea"/>
              </a:rPr>
              <a:t>中西交響曲</a:t>
            </a:r>
            <a:r>
              <a:rPr lang="en-US" altLang="zh-TW" b="1" dirty="0">
                <a:latin typeface="+mj-ea"/>
                <a:ea typeface="+mj-ea"/>
              </a:rPr>
              <a:t>-</a:t>
            </a:r>
            <a:r>
              <a:rPr lang="zh-TW" altLang="zh-TW" b="1" dirty="0">
                <a:latin typeface="+mj-ea"/>
                <a:ea typeface="+mj-ea"/>
              </a:rPr>
              <a:t>美味料理</a:t>
            </a:r>
            <a:r>
              <a:rPr lang="zh-TW" altLang="zh-TW" b="1" dirty="0" smtClean="0">
                <a:latin typeface="+mj-ea"/>
                <a:ea typeface="+mj-ea"/>
              </a:rPr>
              <a:t>開發</a:t>
            </a:r>
            <a:endParaRPr lang="en-US" altLang="zh-TW" b="1" dirty="0" smtClean="0">
              <a:latin typeface="+mj-ea"/>
              <a:ea typeface="+mj-ea"/>
            </a:endParaRPr>
          </a:p>
          <a:p>
            <a:pPr marL="0" indent="0">
              <a:buNone/>
            </a:pPr>
            <a:r>
              <a:rPr lang="zh-TW" altLang="en-US" dirty="0">
                <a:latin typeface="+mj-ea"/>
                <a:ea typeface="+mj-ea"/>
              </a:rPr>
              <a:t> </a:t>
            </a:r>
            <a:r>
              <a:rPr lang="zh-TW" altLang="en-US" dirty="0" smtClean="0">
                <a:latin typeface="+mj-ea"/>
                <a:ea typeface="+mj-ea"/>
              </a:rPr>
              <a:t>  </a:t>
            </a:r>
            <a:r>
              <a:rPr lang="en-US" altLang="zh-TW" dirty="0" smtClean="0">
                <a:latin typeface="+mj-ea"/>
                <a:ea typeface="+mj-ea"/>
              </a:rPr>
              <a:t>(</a:t>
            </a:r>
            <a:r>
              <a:rPr lang="zh-TW" altLang="en-US" dirty="0" smtClean="0">
                <a:latin typeface="+mj-ea"/>
                <a:ea typeface="+mj-ea"/>
              </a:rPr>
              <a:t>餐旅系</a:t>
            </a:r>
            <a:r>
              <a:rPr lang="en-US" altLang="zh-TW" dirty="0" smtClean="0">
                <a:latin typeface="+mj-ea"/>
                <a:ea typeface="+mj-ea"/>
              </a:rPr>
              <a:t>)</a:t>
            </a:r>
          </a:p>
          <a:p>
            <a:r>
              <a:rPr lang="zh-TW" altLang="zh-TW" b="1" dirty="0">
                <a:latin typeface="+mj-ea"/>
                <a:ea typeface="+mj-ea"/>
              </a:rPr>
              <a:t>以</a:t>
            </a:r>
            <a:r>
              <a:rPr lang="en-US" altLang="zh-TW" b="1" dirty="0">
                <a:latin typeface="+mj-ea"/>
                <a:ea typeface="+mj-ea"/>
              </a:rPr>
              <a:t>Q</a:t>
            </a:r>
            <a:r>
              <a:rPr lang="zh-TW" altLang="zh-TW" b="1" dirty="0">
                <a:latin typeface="+mj-ea"/>
                <a:ea typeface="+mj-ea"/>
              </a:rPr>
              <a:t>方法探討會展產業人員的職業選擇</a:t>
            </a:r>
            <a:r>
              <a:rPr lang="zh-TW" altLang="zh-TW" b="1" dirty="0" smtClean="0">
                <a:latin typeface="+mj-ea"/>
                <a:ea typeface="+mj-ea"/>
              </a:rPr>
              <a:t>動機</a:t>
            </a:r>
            <a:r>
              <a:rPr lang="en-US" altLang="zh-TW" dirty="0" smtClean="0">
                <a:latin typeface="+mj-ea"/>
                <a:ea typeface="+mj-ea"/>
              </a:rPr>
              <a:t>(</a:t>
            </a:r>
            <a:r>
              <a:rPr lang="zh-TW" altLang="en-US" dirty="0" smtClean="0">
                <a:latin typeface="+mj-ea"/>
                <a:ea typeface="+mj-ea"/>
              </a:rPr>
              <a:t>會展系</a:t>
            </a:r>
            <a:r>
              <a:rPr lang="en-US" altLang="zh-TW" dirty="0" smtClean="0">
                <a:latin typeface="+mj-ea"/>
                <a:ea typeface="+mj-ea"/>
              </a:rPr>
              <a:t>)</a:t>
            </a:r>
          </a:p>
          <a:p>
            <a:r>
              <a:rPr lang="zh-TW" altLang="zh-TW" b="1" dirty="0">
                <a:latin typeface="+mj-ea"/>
                <a:ea typeface="+mj-ea"/>
              </a:rPr>
              <a:t>指數選擇權相對隱含波幅價差交易之統計套利可行性</a:t>
            </a:r>
            <a:r>
              <a:rPr lang="zh-TW" altLang="zh-TW" b="1" dirty="0" smtClean="0">
                <a:latin typeface="+mj-ea"/>
                <a:ea typeface="+mj-ea"/>
              </a:rPr>
              <a:t>分析</a:t>
            </a:r>
            <a:endParaRPr lang="en-US" altLang="zh-TW" b="1" dirty="0" smtClean="0">
              <a:latin typeface="+mj-ea"/>
              <a:ea typeface="+mj-ea"/>
            </a:endParaRPr>
          </a:p>
          <a:p>
            <a:pPr marL="0" indent="0">
              <a:buNone/>
            </a:pPr>
            <a:r>
              <a:rPr lang="zh-TW" altLang="en-US" dirty="0">
                <a:latin typeface="+mj-ea"/>
                <a:ea typeface="+mj-ea"/>
              </a:rPr>
              <a:t> </a:t>
            </a:r>
            <a:r>
              <a:rPr lang="zh-TW" altLang="en-US" dirty="0" smtClean="0">
                <a:latin typeface="+mj-ea"/>
                <a:ea typeface="+mj-ea"/>
              </a:rPr>
              <a:t>   </a:t>
            </a:r>
            <a:r>
              <a:rPr lang="en-US" altLang="zh-TW" dirty="0" smtClean="0">
                <a:latin typeface="+mj-ea"/>
                <a:ea typeface="+mj-ea"/>
              </a:rPr>
              <a:t>(</a:t>
            </a:r>
            <a:r>
              <a:rPr lang="zh-TW" altLang="zh-TW" dirty="0">
                <a:latin typeface="+mj-ea"/>
                <a:ea typeface="+mj-ea"/>
              </a:rPr>
              <a:t>清華大學計量財務金融學系</a:t>
            </a:r>
            <a:r>
              <a:rPr lang="en-US" altLang="zh-TW" dirty="0" smtClean="0">
                <a:latin typeface="+mj-ea"/>
                <a:ea typeface="+mj-ea"/>
              </a:rPr>
              <a:t>)</a:t>
            </a:r>
            <a:endParaRPr lang="zh-TW" altLang="zh-TW" dirty="0">
              <a:latin typeface="+mj-ea"/>
              <a:ea typeface="+mj-ea"/>
            </a:endParaRPr>
          </a:p>
          <a:p>
            <a:endParaRPr lang="zh-TW" altLang="zh-TW" dirty="0"/>
          </a:p>
          <a:p>
            <a:endParaRPr lang="zh-TW" altLang="en-US" dirty="0"/>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14</a:t>
            </a:fld>
            <a:endParaRPr lang="zh-TW" altLang="en-US"/>
          </a:p>
        </p:txBody>
      </p:sp>
    </p:spTree>
    <p:extLst>
      <p:ext uri="{BB962C8B-B14F-4D97-AF65-F5344CB8AC3E}">
        <p14:creationId xmlns:p14="http://schemas.microsoft.com/office/powerpoint/2010/main" val="3354580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chemeClr val="accent6"/>
                </a:solidFill>
              </a:rPr>
              <a:t>羅老師</a:t>
            </a:r>
            <a:r>
              <a:rPr lang="zh-TW" altLang="en-US" b="1" dirty="0" smtClean="0">
                <a:solidFill>
                  <a:schemeClr val="tx1"/>
                </a:solidFill>
              </a:rPr>
              <a:t>目前指導的</a:t>
            </a:r>
            <a:r>
              <a:rPr lang="zh-TW" altLang="en-US" b="1" dirty="0" smtClean="0"/>
              <a:t>專題</a:t>
            </a:r>
            <a:r>
              <a:rPr lang="zh-TW" altLang="en-US" b="1" dirty="0"/>
              <a:t>題目</a:t>
            </a:r>
            <a:endParaRPr lang="zh-TW" altLang="en-US" dirty="0"/>
          </a:p>
        </p:txBody>
      </p:sp>
      <p:sp>
        <p:nvSpPr>
          <p:cNvPr id="3" name="內容版面配置區 2"/>
          <p:cNvSpPr>
            <a:spLocks noGrp="1"/>
          </p:cNvSpPr>
          <p:nvPr>
            <p:ph idx="1"/>
          </p:nvPr>
        </p:nvSpPr>
        <p:spPr/>
        <p:txBody>
          <a:bodyPr/>
          <a:lstStyle/>
          <a:p>
            <a:r>
              <a:rPr lang="zh-TW" altLang="zh-TW" b="1" dirty="0">
                <a:latin typeface="+mj-ea"/>
                <a:ea typeface="+mj-ea"/>
              </a:rPr>
              <a:t>以生活型態區隔消費者</a:t>
            </a:r>
            <a:r>
              <a:rPr lang="zh-TW" altLang="zh-TW" b="1" dirty="0" smtClean="0">
                <a:latin typeface="+mj-ea"/>
                <a:ea typeface="+mj-ea"/>
              </a:rPr>
              <a:t>購買</a:t>
            </a:r>
            <a:r>
              <a:rPr lang="zh-TW" altLang="en-US" b="1" dirty="0">
                <a:latin typeface="+mj-ea"/>
                <a:ea typeface="+mj-ea"/>
              </a:rPr>
              <a:t>霜淇淋</a:t>
            </a:r>
            <a:r>
              <a:rPr lang="zh-TW" altLang="zh-TW" b="1" dirty="0" smtClean="0">
                <a:latin typeface="+mj-ea"/>
                <a:ea typeface="+mj-ea"/>
              </a:rPr>
              <a:t>之</a:t>
            </a:r>
            <a:r>
              <a:rPr lang="zh-TW" altLang="zh-TW" b="1" dirty="0">
                <a:latin typeface="+mj-ea"/>
                <a:ea typeface="+mj-ea"/>
              </a:rPr>
              <a:t>消費行為之</a:t>
            </a:r>
            <a:r>
              <a:rPr lang="zh-TW" altLang="zh-TW" b="1" dirty="0" smtClean="0">
                <a:latin typeface="+mj-ea"/>
                <a:ea typeface="+mj-ea"/>
              </a:rPr>
              <a:t>研究</a:t>
            </a:r>
            <a:endParaRPr lang="en-US" altLang="zh-TW" b="1" dirty="0" smtClean="0">
              <a:latin typeface="+mj-ea"/>
              <a:ea typeface="+mj-ea"/>
            </a:endParaRPr>
          </a:p>
          <a:p>
            <a:pPr marL="0" indent="0">
              <a:buNone/>
            </a:pPr>
            <a:r>
              <a:rPr lang="zh-TW" altLang="en-US" b="1" dirty="0">
                <a:latin typeface="+mj-ea"/>
                <a:ea typeface="+mj-ea"/>
              </a:rPr>
              <a:t> </a:t>
            </a:r>
            <a:r>
              <a:rPr lang="zh-TW" altLang="en-US" b="1" dirty="0" smtClean="0">
                <a:latin typeface="+mj-ea"/>
                <a:ea typeface="+mj-ea"/>
              </a:rPr>
              <a:t>  </a:t>
            </a:r>
            <a:r>
              <a:rPr lang="en-US" altLang="zh-TW" dirty="0" smtClean="0">
                <a:latin typeface="+mj-ea"/>
                <a:ea typeface="+mj-ea"/>
              </a:rPr>
              <a:t>(</a:t>
            </a:r>
            <a:r>
              <a:rPr lang="zh-TW" altLang="en-US" dirty="0" smtClean="0">
                <a:latin typeface="+mj-ea"/>
                <a:ea typeface="+mj-ea"/>
              </a:rPr>
              <a:t>應用統計系</a:t>
            </a:r>
            <a:r>
              <a:rPr lang="en-US" altLang="zh-TW" dirty="0" smtClean="0">
                <a:latin typeface="+mj-ea"/>
                <a:ea typeface="+mj-ea"/>
              </a:rPr>
              <a:t>)</a:t>
            </a:r>
          </a:p>
          <a:p>
            <a:r>
              <a:rPr lang="zh-TW" altLang="en-US" b="1" dirty="0">
                <a:latin typeface="+mj-ea"/>
                <a:ea typeface="+mj-ea"/>
              </a:rPr>
              <a:t>保健食品的消費者行為</a:t>
            </a:r>
            <a:r>
              <a:rPr lang="zh-TW" altLang="en-US" b="1" dirty="0" smtClean="0">
                <a:latin typeface="+mj-ea"/>
                <a:ea typeface="+mj-ea"/>
              </a:rPr>
              <a:t>研究</a:t>
            </a:r>
            <a:endParaRPr lang="en-US" altLang="zh-TW" b="1" dirty="0" smtClean="0">
              <a:latin typeface="+mj-ea"/>
              <a:ea typeface="+mj-ea"/>
            </a:endParaRPr>
          </a:p>
          <a:p>
            <a:pPr marL="0" indent="0">
              <a:buNone/>
            </a:pPr>
            <a:r>
              <a:rPr lang="zh-TW" altLang="en-US" b="1" dirty="0">
                <a:latin typeface="+mj-ea"/>
                <a:ea typeface="+mj-ea"/>
              </a:rPr>
              <a:t> </a:t>
            </a:r>
            <a:r>
              <a:rPr lang="zh-TW" altLang="en-US" b="1" dirty="0" smtClean="0">
                <a:latin typeface="+mj-ea"/>
                <a:ea typeface="+mj-ea"/>
              </a:rPr>
              <a:t>  </a:t>
            </a:r>
            <a:r>
              <a:rPr lang="en-US" altLang="zh-TW" dirty="0" smtClean="0">
                <a:latin typeface="+mj-ea"/>
                <a:ea typeface="+mj-ea"/>
              </a:rPr>
              <a:t>(</a:t>
            </a:r>
            <a:r>
              <a:rPr lang="zh-TW" altLang="en-US" dirty="0">
                <a:latin typeface="+mj-ea"/>
                <a:ea typeface="+mj-ea"/>
              </a:rPr>
              <a:t>應用統計系</a:t>
            </a:r>
            <a:r>
              <a:rPr lang="en-US" altLang="zh-TW" dirty="0" smtClean="0">
                <a:latin typeface="+mj-ea"/>
                <a:ea typeface="+mj-ea"/>
              </a:rPr>
              <a:t>)</a:t>
            </a:r>
          </a:p>
          <a:p>
            <a:r>
              <a:rPr lang="zh-TW" altLang="zh-TW" b="1" dirty="0">
                <a:latin typeface="+mj-ea"/>
                <a:ea typeface="+mj-ea"/>
              </a:rPr>
              <a:t>台灣民眾的直銷經驗與消費觀感之研究</a:t>
            </a:r>
            <a:endParaRPr lang="zh-TW" altLang="zh-TW" dirty="0">
              <a:latin typeface="+mj-ea"/>
              <a:ea typeface="+mj-ea"/>
            </a:endParaRPr>
          </a:p>
          <a:p>
            <a:pPr marL="0" indent="0">
              <a:buNone/>
            </a:pPr>
            <a:r>
              <a:rPr lang="zh-TW" altLang="en-US" dirty="0" smtClean="0">
                <a:latin typeface="+mj-ea"/>
                <a:ea typeface="+mj-ea"/>
              </a:rPr>
              <a:t>   </a:t>
            </a:r>
            <a:r>
              <a:rPr lang="en-US" altLang="zh-TW" dirty="0" smtClean="0">
                <a:latin typeface="+mj-ea"/>
                <a:ea typeface="+mj-ea"/>
              </a:rPr>
              <a:t>(</a:t>
            </a:r>
            <a:r>
              <a:rPr lang="zh-TW" altLang="en-US" dirty="0">
                <a:latin typeface="+mj-ea"/>
                <a:ea typeface="+mj-ea"/>
              </a:rPr>
              <a:t>應用統計系</a:t>
            </a:r>
            <a:r>
              <a:rPr lang="en-US" altLang="zh-TW" dirty="0" smtClean="0">
                <a:latin typeface="+mj-ea"/>
                <a:ea typeface="+mj-ea"/>
              </a:rPr>
              <a:t>)</a:t>
            </a:r>
            <a:endParaRPr lang="zh-TW" altLang="zh-TW" dirty="0">
              <a:latin typeface="+mj-ea"/>
              <a:ea typeface="+mj-ea"/>
            </a:endParaRPr>
          </a:p>
          <a:p>
            <a:endParaRPr lang="zh-TW" altLang="zh-TW" dirty="0"/>
          </a:p>
          <a:p>
            <a:endParaRPr lang="zh-TW" altLang="en-US" dirty="0"/>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15</a:t>
            </a:fld>
            <a:endParaRPr lang="zh-TW" altLang="en-US"/>
          </a:p>
        </p:txBody>
      </p:sp>
    </p:spTree>
    <p:extLst>
      <p:ext uri="{BB962C8B-B14F-4D97-AF65-F5344CB8AC3E}">
        <p14:creationId xmlns:p14="http://schemas.microsoft.com/office/powerpoint/2010/main" val="4167313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solidFill>
                  <a:schemeClr val="accent6"/>
                </a:solidFill>
                <a:latin typeface="+mj-ea"/>
              </a:rPr>
              <a:t>二、文獻考察與整理</a:t>
            </a:r>
          </a:p>
        </p:txBody>
      </p:sp>
      <p:sp>
        <p:nvSpPr>
          <p:cNvPr id="3" name="內容版面配置區 2"/>
          <p:cNvSpPr>
            <a:spLocks noGrp="1"/>
          </p:cNvSpPr>
          <p:nvPr>
            <p:ph idx="1"/>
          </p:nvPr>
        </p:nvSpPr>
        <p:spPr/>
        <p:txBody>
          <a:bodyPr/>
          <a:lstStyle/>
          <a:p>
            <a:r>
              <a:rPr lang="zh-TW" altLang="zh-TW" b="1" dirty="0" smtClean="0">
                <a:latin typeface="+mj-ea"/>
                <a:ea typeface="+mj-ea"/>
              </a:rPr>
              <a:t>研究人員的職責之一就是跟上科學文獻，以確知這個研究主題，別人已經做過哪些研究。</a:t>
            </a:r>
            <a:endParaRPr lang="en-US" altLang="zh-TW" b="1" dirty="0" smtClean="0">
              <a:latin typeface="+mj-ea"/>
              <a:ea typeface="+mj-ea"/>
            </a:endParaRPr>
          </a:p>
          <a:p>
            <a:pPr lvl="0">
              <a:buNone/>
            </a:pPr>
            <a:r>
              <a:rPr lang="en-US" altLang="zh-TW" b="1" dirty="0" smtClean="0">
                <a:latin typeface="+mj-ea"/>
                <a:ea typeface="+mj-ea"/>
              </a:rPr>
              <a:t>1.</a:t>
            </a:r>
            <a:r>
              <a:rPr lang="zh-TW" altLang="zh-TW" b="1" dirty="0" smtClean="0">
                <a:latin typeface="+mj-ea"/>
                <a:ea typeface="+mj-ea"/>
              </a:rPr>
              <a:t>資料從那裡找</a:t>
            </a:r>
            <a:r>
              <a:rPr lang="en-US" altLang="zh-TW" b="1" dirty="0" smtClean="0">
                <a:latin typeface="+mj-ea"/>
                <a:ea typeface="+mj-ea"/>
              </a:rPr>
              <a:t>?</a:t>
            </a:r>
            <a:endParaRPr lang="zh-TW" altLang="zh-TW" b="1" dirty="0" smtClean="0">
              <a:latin typeface="+mj-ea"/>
              <a:ea typeface="+mj-ea"/>
            </a:endParaRPr>
          </a:p>
          <a:p>
            <a:pPr>
              <a:buNone/>
            </a:pPr>
            <a:r>
              <a:rPr lang="en-US" altLang="zh-TW" b="1" dirty="0" smtClean="0">
                <a:latin typeface="+mj-ea"/>
                <a:ea typeface="+mj-ea"/>
              </a:rPr>
              <a:t>2.</a:t>
            </a:r>
            <a:r>
              <a:rPr lang="zh-TW" altLang="zh-TW" b="1" dirty="0" smtClean="0">
                <a:latin typeface="+mj-ea"/>
                <a:ea typeface="+mj-ea"/>
              </a:rPr>
              <a:t>如何閱讀及整理文獻</a:t>
            </a:r>
            <a:r>
              <a:rPr lang="en-US" altLang="zh-TW" b="1" dirty="0" smtClean="0">
                <a:latin typeface="+mj-ea"/>
                <a:ea typeface="+mj-ea"/>
              </a:rPr>
              <a:t>?</a:t>
            </a:r>
            <a:endParaRPr lang="zh-TW" altLang="zh-TW" b="1" dirty="0" smtClean="0">
              <a:latin typeface="+mj-ea"/>
              <a:ea typeface="+mj-ea"/>
            </a:endParaRPr>
          </a:p>
          <a:p>
            <a:endParaRPr lang="zh-TW" altLang="en-US" dirty="0"/>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16</a:t>
            </a:fld>
            <a:endParaRPr lang="zh-TW" altLang="en-US"/>
          </a:p>
        </p:txBody>
      </p:sp>
      <p:pic>
        <p:nvPicPr>
          <p:cNvPr id="3074" name="Picture 2" descr="http://cyfd99999.myweb.hinet.net/j0232133%5b1%5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4005064"/>
            <a:ext cx="2076450" cy="2124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lvl="0"/>
            <a:r>
              <a:rPr lang="en-US" altLang="zh-TW" b="1" dirty="0" smtClean="0">
                <a:latin typeface="+mj-ea"/>
              </a:rPr>
              <a:t>1.</a:t>
            </a:r>
            <a:r>
              <a:rPr lang="zh-TW" altLang="zh-TW" b="1" dirty="0" smtClean="0">
                <a:latin typeface="+mj-ea"/>
              </a:rPr>
              <a:t>資料從那裡找</a:t>
            </a:r>
            <a:r>
              <a:rPr lang="en-US" altLang="zh-TW" b="1" dirty="0" smtClean="0">
                <a:latin typeface="+mj-ea"/>
              </a:rPr>
              <a:t>?</a:t>
            </a:r>
            <a:endParaRPr lang="zh-TW" altLang="en-US" dirty="0"/>
          </a:p>
        </p:txBody>
      </p:sp>
      <p:sp>
        <p:nvSpPr>
          <p:cNvPr id="3" name="內容版面配置區 2"/>
          <p:cNvSpPr>
            <a:spLocks noGrp="1"/>
          </p:cNvSpPr>
          <p:nvPr>
            <p:ph idx="1"/>
          </p:nvPr>
        </p:nvSpPr>
        <p:spPr>
          <a:xfrm>
            <a:off x="467544" y="1484784"/>
            <a:ext cx="8229600" cy="4781128"/>
          </a:xfrm>
        </p:spPr>
        <p:txBody>
          <a:bodyPr>
            <a:normAutofit fontScale="85000" lnSpcReduction="10000"/>
          </a:bodyPr>
          <a:lstStyle/>
          <a:p>
            <a:pPr>
              <a:buNone/>
            </a:pPr>
            <a:r>
              <a:rPr lang="en-US" altLang="zh-TW" b="1" dirty="0" smtClean="0">
                <a:latin typeface="+mj-ea"/>
                <a:ea typeface="+mj-ea"/>
              </a:rPr>
              <a:t>(1)</a:t>
            </a:r>
            <a:r>
              <a:rPr lang="zh-TW" altLang="zh-TW" b="1" dirty="0" smtClean="0">
                <a:latin typeface="+mj-ea"/>
                <a:ea typeface="+mj-ea"/>
              </a:rPr>
              <a:t>書</a:t>
            </a:r>
            <a:r>
              <a:rPr lang="en-US" altLang="zh-TW" b="1" dirty="0" smtClean="0">
                <a:latin typeface="+mj-ea"/>
                <a:ea typeface="+mj-ea"/>
              </a:rPr>
              <a:t>(</a:t>
            </a:r>
            <a:r>
              <a:rPr lang="zh-TW" altLang="zh-TW" b="1" dirty="0" smtClean="0">
                <a:latin typeface="+mj-ea"/>
                <a:ea typeface="+mj-ea"/>
              </a:rPr>
              <a:t>教科書</a:t>
            </a:r>
            <a:r>
              <a:rPr lang="en-US" altLang="zh-TW" b="1" dirty="0" smtClean="0">
                <a:latin typeface="+mj-ea"/>
                <a:ea typeface="+mj-ea"/>
              </a:rPr>
              <a:t>)</a:t>
            </a:r>
            <a:endParaRPr lang="zh-TW" altLang="zh-TW" b="1" dirty="0" smtClean="0">
              <a:latin typeface="+mj-ea"/>
              <a:ea typeface="+mj-ea"/>
            </a:endParaRPr>
          </a:p>
          <a:p>
            <a:pPr>
              <a:buNone/>
            </a:pPr>
            <a:r>
              <a:rPr lang="en-US" altLang="zh-TW" b="1" dirty="0" smtClean="0">
                <a:latin typeface="+mj-ea"/>
                <a:ea typeface="+mj-ea"/>
              </a:rPr>
              <a:t>(2)</a:t>
            </a:r>
            <a:r>
              <a:rPr lang="zh-TW" altLang="zh-TW" b="1" dirty="0" smtClean="0">
                <a:latin typeface="+mj-ea"/>
                <a:ea typeface="+mj-ea"/>
              </a:rPr>
              <a:t>回顧性及評論性文章</a:t>
            </a:r>
          </a:p>
          <a:p>
            <a:pPr>
              <a:buNone/>
            </a:pPr>
            <a:r>
              <a:rPr lang="zh-TW" altLang="en-US" b="1" dirty="0" smtClean="0">
                <a:latin typeface="+mj-ea"/>
                <a:ea typeface="+mj-ea"/>
              </a:rPr>
              <a:t>    </a:t>
            </a:r>
            <a:r>
              <a:rPr lang="zh-TW" altLang="zh-TW" b="1" dirty="0" smtClean="0">
                <a:solidFill>
                  <a:srgbClr val="C00000"/>
                </a:solidFill>
                <a:latin typeface="+mj-ea"/>
                <a:ea typeface="+mj-ea"/>
              </a:rPr>
              <a:t>書</a:t>
            </a:r>
            <a:r>
              <a:rPr lang="zh-TW" altLang="zh-TW" b="1" dirty="0" smtClean="0">
                <a:latin typeface="+mj-ea"/>
                <a:ea typeface="+mj-ea"/>
              </a:rPr>
              <a:t>及</a:t>
            </a:r>
            <a:r>
              <a:rPr lang="zh-TW" altLang="zh-TW" b="1" dirty="0" smtClean="0">
                <a:solidFill>
                  <a:srgbClr val="C00000"/>
                </a:solidFill>
                <a:latin typeface="+mj-ea"/>
                <a:ea typeface="+mj-ea"/>
              </a:rPr>
              <a:t>評論性雜誌</a:t>
            </a:r>
            <a:r>
              <a:rPr lang="zh-TW" altLang="zh-TW" b="1" dirty="0" smtClean="0">
                <a:latin typeface="+mj-ea"/>
                <a:ea typeface="+mj-ea"/>
              </a:rPr>
              <a:t>對現有知識提供了主要的參考資料，但大多對各論點做</a:t>
            </a:r>
            <a:r>
              <a:rPr lang="zh-TW" altLang="zh-TW" b="1" dirty="0" smtClean="0">
                <a:solidFill>
                  <a:srgbClr val="C00000"/>
                </a:solidFill>
                <a:latin typeface="+mj-ea"/>
                <a:ea typeface="+mj-ea"/>
              </a:rPr>
              <a:t>歸納式的敘述</a:t>
            </a:r>
            <a:r>
              <a:rPr lang="zh-TW" altLang="zh-TW" b="1" dirty="0" smtClean="0">
                <a:latin typeface="+mj-ea"/>
                <a:ea typeface="+mj-ea"/>
              </a:rPr>
              <a:t>，缺乏</a:t>
            </a:r>
            <a:r>
              <a:rPr lang="zh-TW" altLang="zh-TW" b="1" dirty="0" smtClean="0">
                <a:solidFill>
                  <a:srgbClr val="C00000"/>
                </a:solidFill>
                <a:latin typeface="+mj-ea"/>
                <a:ea typeface="+mj-ea"/>
              </a:rPr>
              <a:t>細節的探討</a:t>
            </a:r>
            <a:r>
              <a:rPr lang="zh-TW" altLang="zh-TW" b="1" dirty="0" smtClean="0">
                <a:latin typeface="+mj-ea"/>
                <a:ea typeface="+mj-ea"/>
              </a:rPr>
              <a:t>，所以一定要</a:t>
            </a:r>
            <a:r>
              <a:rPr lang="zh-TW" altLang="zh-TW" b="1" dirty="0" smtClean="0">
                <a:solidFill>
                  <a:srgbClr val="C00000"/>
                </a:solidFill>
                <a:latin typeface="+mj-ea"/>
                <a:ea typeface="+mj-ea"/>
              </a:rPr>
              <a:t>查閱原始文獻</a:t>
            </a:r>
            <a:r>
              <a:rPr lang="zh-TW" altLang="zh-TW" b="1" dirty="0" smtClean="0">
                <a:latin typeface="+mj-ea"/>
                <a:ea typeface="+mj-ea"/>
              </a:rPr>
              <a:t>，同時，二者提供的資訊都至少是出版時一年以前的資料，有待</a:t>
            </a:r>
            <a:r>
              <a:rPr lang="zh-TW" altLang="zh-TW" b="1" dirty="0" smtClean="0">
                <a:solidFill>
                  <a:srgbClr val="C00000"/>
                </a:solidFill>
                <a:latin typeface="+mj-ea"/>
                <a:ea typeface="+mj-ea"/>
              </a:rPr>
              <a:t>追蹤新的資訊</a:t>
            </a:r>
          </a:p>
          <a:p>
            <a:pPr>
              <a:buNone/>
            </a:pPr>
            <a:r>
              <a:rPr lang="en-US" altLang="zh-TW" b="1" dirty="0" smtClean="0">
                <a:latin typeface="+mj-ea"/>
                <a:ea typeface="+mj-ea"/>
              </a:rPr>
              <a:t>(3)</a:t>
            </a:r>
            <a:r>
              <a:rPr lang="zh-TW" altLang="zh-TW" b="1" dirty="0" smtClean="0">
                <a:latin typeface="+mj-ea"/>
                <a:ea typeface="+mj-ea"/>
              </a:rPr>
              <a:t>索引</a:t>
            </a:r>
            <a:r>
              <a:rPr lang="en-US" altLang="zh-TW" b="1" dirty="0" smtClean="0">
                <a:latin typeface="+mj-ea"/>
                <a:ea typeface="+mj-ea"/>
              </a:rPr>
              <a:t>(</a:t>
            </a:r>
            <a:r>
              <a:rPr lang="en-US" altLang="zh-TW" dirty="0" smtClean="0"/>
              <a:t>index)</a:t>
            </a:r>
            <a:r>
              <a:rPr lang="zh-TW" altLang="zh-TW" b="1" dirty="0" smtClean="0">
                <a:latin typeface="+mj-ea"/>
                <a:ea typeface="+mj-ea"/>
              </a:rPr>
              <a:t>雜誌</a:t>
            </a:r>
          </a:p>
          <a:p>
            <a:pPr>
              <a:buNone/>
            </a:pPr>
            <a:r>
              <a:rPr lang="zh-TW" altLang="en-US" b="1" dirty="0" smtClean="0">
                <a:latin typeface="+mj-ea"/>
                <a:ea typeface="+mj-ea"/>
              </a:rPr>
              <a:t>    </a:t>
            </a:r>
            <a:r>
              <a:rPr lang="zh-TW" altLang="zh-TW" b="1" dirty="0" smtClean="0">
                <a:latin typeface="+mj-ea"/>
                <a:ea typeface="+mj-ea"/>
              </a:rPr>
              <a:t>索引雜誌會全面報導任一學科一年以前的參考資料，如為重要參考文獻，一定要查閱原始文獻</a:t>
            </a:r>
          </a:p>
          <a:p>
            <a:pPr>
              <a:buNone/>
            </a:pPr>
            <a:r>
              <a:rPr lang="en-US" altLang="zh-TW" b="1" dirty="0" smtClean="0">
                <a:latin typeface="+mj-ea"/>
                <a:ea typeface="+mj-ea"/>
              </a:rPr>
              <a:t>(4)</a:t>
            </a:r>
            <a:r>
              <a:rPr lang="zh-TW" altLang="zh-TW" b="1" dirty="0" smtClean="0">
                <a:latin typeface="+mj-ea"/>
                <a:ea typeface="+mj-ea"/>
              </a:rPr>
              <a:t>各個領域的期刊雜誌</a:t>
            </a:r>
            <a:endParaRPr lang="zh-TW" altLang="en-US"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17</a:t>
            </a:fld>
            <a:endParaRPr lang="zh-TW"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b="1" dirty="0" smtClean="0">
                <a:latin typeface="+mj-ea"/>
              </a:rPr>
              <a:t>2.</a:t>
            </a:r>
            <a:r>
              <a:rPr lang="zh-TW" altLang="zh-TW" b="1" dirty="0" smtClean="0">
                <a:latin typeface="+mj-ea"/>
              </a:rPr>
              <a:t>如何閱讀及整理文獻</a:t>
            </a:r>
            <a:r>
              <a:rPr lang="en-US" altLang="zh-TW" b="1" dirty="0" smtClean="0">
                <a:latin typeface="+mj-ea"/>
              </a:rPr>
              <a:t>?</a:t>
            </a:r>
            <a:endParaRPr lang="zh-TW" altLang="en-US" dirty="0"/>
          </a:p>
        </p:txBody>
      </p:sp>
      <p:sp>
        <p:nvSpPr>
          <p:cNvPr id="3" name="內容版面配置區 2"/>
          <p:cNvSpPr>
            <a:spLocks noGrp="1"/>
          </p:cNvSpPr>
          <p:nvPr>
            <p:ph idx="1"/>
          </p:nvPr>
        </p:nvSpPr>
        <p:spPr/>
        <p:txBody>
          <a:bodyPr/>
          <a:lstStyle/>
          <a:p>
            <a:pPr lvl="0"/>
            <a:r>
              <a:rPr lang="zh-TW" altLang="zh-TW" b="1" dirty="0" smtClean="0">
                <a:latin typeface="+mj-ea"/>
                <a:ea typeface="+mj-ea"/>
              </a:rPr>
              <a:t>閱讀當前的科學期刊可使自己趕上知識的進展，但對大部份資料只要略讀一下，包括閱讀</a:t>
            </a:r>
            <a:r>
              <a:rPr lang="zh-TW" altLang="zh-TW" b="1" dirty="0" smtClean="0">
                <a:solidFill>
                  <a:srgbClr val="C00000"/>
                </a:solidFill>
                <a:latin typeface="+mj-ea"/>
                <a:ea typeface="+mj-ea"/>
              </a:rPr>
              <a:t>摘要</a:t>
            </a:r>
            <a:r>
              <a:rPr lang="zh-TW" altLang="zh-TW" b="1" dirty="0" smtClean="0">
                <a:latin typeface="+mj-ea"/>
                <a:ea typeface="+mj-ea"/>
              </a:rPr>
              <a:t>，或進一步閱讀其數據之</a:t>
            </a:r>
            <a:r>
              <a:rPr lang="zh-TW" altLang="zh-TW" b="1" dirty="0" smtClean="0">
                <a:solidFill>
                  <a:srgbClr val="C00000"/>
                </a:solidFill>
                <a:latin typeface="+mj-ea"/>
                <a:ea typeface="+mj-ea"/>
              </a:rPr>
              <a:t>圖表</a:t>
            </a:r>
            <a:r>
              <a:rPr lang="zh-TW" altLang="zh-TW" b="1" dirty="0" smtClean="0">
                <a:latin typeface="+mj-ea"/>
                <a:ea typeface="+mj-ea"/>
              </a:rPr>
              <a:t>；只要對自己</a:t>
            </a:r>
            <a:r>
              <a:rPr lang="zh-TW" altLang="zh-TW" b="1" dirty="0" smtClean="0">
                <a:solidFill>
                  <a:srgbClr val="C00000"/>
                </a:solidFill>
                <a:latin typeface="+mj-ea"/>
                <a:ea typeface="+mj-ea"/>
              </a:rPr>
              <a:t>有幫助</a:t>
            </a:r>
            <a:r>
              <a:rPr lang="zh-TW" altLang="zh-TW" b="1" dirty="0" smtClean="0">
                <a:latin typeface="+mj-ea"/>
                <a:ea typeface="+mj-ea"/>
              </a:rPr>
              <a:t>的文章或和自己研究主題</a:t>
            </a:r>
            <a:r>
              <a:rPr lang="zh-TW" altLang="zh-TW" b="1" dirty="0" smtClean="0">
                <a:solidFill>
                  <a:srgbClr val="C00000"/>
                </a:solidFill>
                <a:latin typeface="+mj-ea"/>
                <a:ea typeface="+mj-ea"/>
              </a:rPr>
              <a:t>有關</a:t>
            </a:r>
            <a:r>
              <a:rPr lang="zh-TW" altLang="zh-TW" b="1" dirty="0" smtClean="0">
                <a:latin typeface="+mj-ea"/>
                <a:ea typeface="+mj-ea"/>
              </a:rPr>
              <a:t>的文獻才要</a:t>
            </a:r>
            <a:r>
              <a:rPr lang="zh-TW" altLang="zh-TW" b="1" dirty="0" smtClean="0">
                <a:solidFill>
                  <a:srgbClr val="C00000"/>
                </a:solidFill>
                <a:latin typeface="+mj-ea"/>
                <a:ea typeface="+mj-ea"/>
              </a:rPr>
              <a:t>詳讀</a:t>
            </a:r>
            <a:r>
              <a:rPr lang="zh-TW" altLang="zh-TW" b="1" dirty="0" smtClean="0">
                <a:latin typeface="+mj-ea"/>
                <a:ea typeface="+mj-ea"/>
              </a:rPr>
              <a:t>。</a:t>
            </a:r>
          </a:p>
          <a:p>
            <a:pPr lvl="0"/>
            <a:r>
              <a:rPr lang="zh-TW" altLang="zh-TW" b="1" dirty="0" smtClean="0">
                <a:latin typeface="+mj-ea"/>
                <a:ea typeface="+mj-ea"/>
              </a:rPr>
              <a:t>要以批判的精神來閱讀文獻，並力求做到獨立的思考，不可盡信資料上的內容而照單全收，應憑自己的經驗及知識仔細推敲細思，並加以比較或取捨。</a:t>
            </a:r>
          </a:p>
          <a:p>
            <a:endParaRPr lang="zh-TW" altLang="en-US" dirty="0"/>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18</a:t>
            </a:fld>
            <a:endParaRPr lang="zh-TW"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latin typeface="+mj-ea"/>
              </a:rPr>
              <a:t>2.</a:t>
            </a:r>
            <a:r>
              <a:rPr lang="zh-TW" altLang="zh-TW" b="1" dirty="0" smtClean="0">
                <a:latin typeface="+mj-ea"/>
              </a:rPr>
              <a:t>如何閱讀及整理文獻</a:t>
            </a:r>
            <a:r>
              <a:rPr lang="en-US" altLang="zh-TW" b="1" dirty="0" smtClean="0">
                <a:latin typeface="+mj-ea"/>
              </a:rPr>
              <a:t>?</a:t>
            </a:r>
            <a:endParaRPr lang="zh-TW" altLang="en-US" dirty="0"/>
          </a:p>
        </p:txBody>
      </p:sp>
      <p:sp>
        <p:nvSpPr>
          <p:cNvPr id="3" name="內容版面配置區 2"/>
          <p:cNvSpPr>
            <a:spLocks noGrp="1"/>
          </p:cNvSpPr>
          <p:nvPr>
            <p:ph idx="1"/>
          </p:nvPr>
        </p:nvSpPr>
        <p:spPr/>
        <p:txBody>
          <a:bodyPr/>
          <a:lstStyle/>
          <a:p>
            <a:pPr lvl="0"/>
            <a:r>
              <a:rPr lang="zh-TW" altLang="zh-TW" b="1" dirty="0" smtClean="0">
                <a:latin typeface="+mj-ea"/>
                <a:ea typeface="+mj-ea"/>
              </a:rPr>
              <a:t>興趣廣泛及博學的研究者，較能提出獨創的創意及見解，因此往往能將原先未曾想到的，有關聯的觀點串聯起來。</a:t>
            </a:r>
          </a:p>
          <a:p>
            <a:pPr lvl="0"/>
            <a:r>
              <a:rPr lang="zh-TW" altLang="zh-TW" b="1" dirty="0" smtClean="0">
                <a:latin typeface="+mj-ea"/>
                <a:ea typeface="+mj-ea"/>
              </a:rPr>
              <a:t>做索引卡片，對文獻的閱讀及整理特別有幫助，因可在卡片上將和自己研究有關的內容做出簡明的摘要。</a:t>
            </a:r>
            <a:endParaRPr lang="zh-TW" altLang="zh-TW"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19</a:t>
            </a:fld>
            <a:endParaRPr lang="zh-TW"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b="1" dirty="0" smtClean="0">
                <a:solidFill>
                  <a:srgbClr val="C00000"/>
                </a:solidFill>
                <a:latin typeface="+mj-ea"/>
              </a:rPr>
              <a:t>研究</a:t>
            </a:r>
            <a:r>
              <a:rPr lang="zh-TW" altLang="en-US" b="1" dirty="0" smtClean="0">
                <a:solidFill>
                  <a:srgbClr val="C00000"/>
                </a:solidFill>
                <a:latin typeface="+mj-ea"/>
              </a:rPr>
              <a:t>流</a:t>
            </a:r>
            <a:r>
              <a:rPr lang="zh-TW" altLang="zh-TW" b="1" dirty="0" smtClean="0">
                <a:solidFill>
                  <a:srgbClr val="C00000"/>
                </a:solidFill>
                <a:latin typeface="+mj-ea"/>
              </a:rPr>
              <a:t>程與設計</a:t>
            </a:r>
            <a:r>
              <a:rPr lang="en-US" altLang="zh-TW" b="1" dirty="0" smtClean="0">
                <a:solidFill>
                  <a:srgbClr val="C00000"/>
                </a:solidFill>
                <a:latin typeface="+mj-ea"/>
              </a:rPr>
              <a:t>(</a:t>
            </a:r>
            <a:r>
              <a:rPr lang="en-US" altLang="zh-TW" b="1" dirty="0" err="1" smtClean="0">
                <a:solidFill>
                  <a:srgbClr val="C00000"/>
                </a:solidFill>
                <a:latin typeface="+mj-ea"/>
              </a:rPr>
              <a:t>ReSearch</a:t>
            </a:r>
            <a:r>
              <a:rPr lang="en-US" altLang="zh-TW" b="1" dirty="0" smtClean="0">
                <a:solidFill>
                  <a:srgbClr val="C00000"/>
                </a:solidFill>
                <a:latin typeface="+mj-ea"/>
              </a:rPr>
              <a:t> Process and Design)</a:t>
            </a:r>
            <a:r>
              <a:rPr lang="zh-TW" altLang="zh-TW" b="1" dirty="0" smtClean="0">
                <a:latin typeface="+mj-ea"/>
              </a:rPr>
              <a:t/>
            </a:r>
            <a:br>
              <a:rPr lang="zh-TW" altLang="zh-TW" b="1" dirty="0" smtClean="0">
                <a:latin typeface="+mj-ea"/>
              </a:rPr>
            </a:br>
            <a:r>
              <a:rPr lang="zh-TW" altLang="zh-TW" dirty="0" smtClean="0"/>
              <a:t/>
            </a:r>
            <a:br>
              <a:rPr lang="zh-TW" altLang="zh-TW" dirty="0" smtClean="0"/>
            </a:br>
            <a:endParaRPr lang="zh-TW" altLang="en-US" dirty="0"/>
          </a:p>
        </p:txBody>
      </p:sp>
      <p:sp>
        <p:nvSpPr>
          <p:cNvPr id="3" name="文字版面配置區 2"/>
          <p:cNvSpPr>
            <a:spLocks noGrp="1"/>
          </p:cNvSpPr>
          <p:nvPr>
            <p:ph type="body" idx="1"/>
          </p:nvPr>
        </p:nvSpPr>
        <p:spPr/>
        <p:txBody>
          <a:bodyPr>
            <a:normAutofit/>
          </a:bodyPr>
          <a:lstStyle/>
          <a:p>
            <a:r>
              <a:rPr lang="en-US" altLang="zh-TW" sz="5400" dirty="0" smtClean="0">
                <a:solidFill>
                  <a:schemeClr val="tx1"/>
                </a:solidFill>
              </a:rPr>
              <a:t>Chapter 2</a:t>
            </a:r>
            <a:r>
              <a:rPr lang="en-US" altLang="zh-TW" sz="5400" dirty="0" smtClean="0">
                <a:solidFill>
                  <a:srgbClr val="C00000"/>
                </a:solidFill>
              </a:rPr>
              <a:t> </a:t>
            </a:r>
            <a:endParaRPr lang="zh-TW" altLang="en-US" sz="5400" dirty="0">
              <a:solidFill>
                <a:srgbClr val="C00000"/>
              </a:solidFill>
            </a:endParaRPr>
          </a:p>
        </p:txBody>
      </p:sp>
      <p:sp>
        <p:nvSpPr>
          <p:cNvPr id="4" name="日期版面配置區 3"/>
          <p:cNvSpPr>
            <a:spLocks noGrp="1"/>
          </p:cNvSpPr>
          <p:nvPr>
            <p:ph type="dt" sz="half" idx="10"/>
          </p:nvPr>
        </p:nvSpPr>
        <p:spPr/>
        <p:txBody>
          <a:bodyPr/>
          <a:lstStyle/>
          <a:p>
            <a:fld id="{1AA6DDA7-5C3C-4780-9053-D0ABF74E6D11}"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2</a:t>
            </a:fld>
            <a:endParaRPr lang="zh-TW"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b="1" dirty="0" smtClean="0">
                <a:solidFill>
                  <a:schemeClr val="accent6"/>
                </a:solidFill>
                <a:latin typeface="+mj-ea"/>
              </a:rPr>
              <a:t>三、建立理論架構與假設</a:t>
            </a:r>
            <a:endParaRPr lang="zh-TW" altLang="en-US" dirty="0">
              <a:solidFill>
                <a:schemeClr val="accent6"/>
              </a:solidFill>
            </a:endParaRPr>
          </a:p>
        </p:txBody>
      </p:sp>
      <p:sp>
        <p:nvSpPr>
          <p:cNvPr id="3" name="內容版面配置區 2"/>
          <p:cNvSpPr>
            <a:spLocks noGrp="1"/>
          </p:cNvSpPr>
          <p:nvPr>
            <p:ph idx="1"/>
          </p:nvPr>
        </p:nvSpPr>
        <p:spPr/>
        <p:txBody>
          <a:bodyPr/>
          <a:lstStyle/>
          <a:p>
            <a:r>
              <a:rPr lang="zh-TW" altLang="zh-TW" b="1" dirty="0" smtClean="0">
                <a:latin typeface="+mj-ea"/>
                <a:ea typeface="+mj-ea"/>
              </a:rPr>
              <a:t>文獻考</a:t>
            </a:r>
            <a:r>
              <a:rPr lang="zh-TW" altLang="en-US" b="1" dirty="0" smtClean="0">
                <a:latin typeface="+mj-ea"/>
                <a:ea typeface="+mj-ea"/>
              </a:rPr>
              <a:t>察</a:t>
            </a:r>
            <a:r>
              <a:rPr lang="zh-TW" altLang="zh-TW" b="1" dirty="0" smtClean="0">
                <a:latin typeface="+mj-ea"/>
                <a:ea typeface="+mj-ea"/>
              </a:rPr>
              <a:t>另一功能就是可</a:t>
            </a:r>
            <a:r>
              <a:rPr lang="zh-TW" altLang="zh-TW" b="1" dirty="0" smtClean="0">
                <a:solidFill>
                  <a:srgbClr val="C00000"/>
                </a:solidFill>
                <a:latin typeface="+mj-ea"/>
                <a:ea typeface="+mj-ea"/>
              </a:rPr>
              <a:t>建立理論架構</a:t>
            </a:r>
            <a:r>
              <a:rPr lang="zh-TW" altLang="zh-TW" b="1" dirty="0" smtClean="0">
                <a:latin typeface="+mj-ea"/>
                <a:ea typeface="+mj-ea"/>
              </a:rPr>
              <a:t>，並對研究問題</a:t>
            </a:r>
            <a:r>
              <a:rPr lang="zh-TW" altLang="zh-TW" b="1" dirty="0" smtClean="0">
                <a:solidFill>
                  <a:srgbClr val="C00000"/>
                </a:solidFill>
                <a:latin typeface="+mj-ea"/>
                <a:ea typeface="+mj-ea"/>
              </a:rPr>
              <a:t>提出假設</a:t>
            </a:r>
            <a:endParaRPr lang="en-US" altLang="zh-TW" b="1" dirty="0" smtClean="0">
              <a:solidFill>
                <a:srgbClr val="C00000"/>
              </a:solidFill>
              <a:latin typeface="+mj-ea"/>
              <a:ea typeface="+mj-ea"/>
            </a:endParaRPr>
          </a:p>
          <a:p>
            <a:pPr lvl="0"/>
            <a:r>
              <a:rPr lang="zh-TW" altLang="zh-TW" b="1" dirty="0" smtClean="0">
                <a:latin typeface="+mj-ea"/>
                <a:ea typeface="+mj-ea"/>
              </a:rPr>
              <a:t>假設的論點從何而來</a:t>
            </a:r>
            <a:r>
              <a:rPr lang="en-US" altLang="zh-TW" b="1" dirty="0" smtClean="0">
                <a:latin typeface="+mj-ea"/>
                <a:ea typeface="+mj-ea"/>
              </a:rPr>
              <a:t>?</a:t>
            </a:r>
          </a:p>
          <a:p>
            <a:pPr>
              <a:buNone/>
            </a:pPr>
            <a:r>
              <a:rPr lang="en-US" altLang="zh-TW" b="1" dirty="0" smtClean="0">
                <a:latin typeface="+mj-ea"/>
              </a:rPr>
              <a:t>(1)</a:t>
            </a:r>
            <a:r>
              <a:rPr lang="zh-TW" altLang="zh-TW" b="1" dirty="0" smtClean="0">
                <a:latin typeface="+mj-ea"/>
                <a:ea typeface="+mj-ea"/>
              </a:rPr>
              <a:t>閱讀相關文獻而做的推理</a:t>
            </a:r>
            <a:endParaRPr lang="en-US" altLang="zh-TW" b="1" dirty="0" smtClean="0">
              <a:latin typeface="+mj-ea"/>
              <a:ea typeface="+mj-ea"/>
            </a:endParaRPr>
          </a:p>
          <a:p>
            <a:pPr lvl="0">
              <a:buNone/>
            </a:pPr>
            <a:r>
              <a:rPr lang="en-US" altLang="zh-TW" b="1" dirty="0" smtClean="0">
                <a:latin typeface="+mj-ea"/>
                <a:ea typeface="+mj-ea"/>
              </a:rPr>
              <a:t>(2)</a:t>
            </a:r>
            <a:r>
              <a:rPr lang="zh-TW" altLang="zh-TW" b="1" dirty="0" smtClean="0">
                <a:latin typeface="+mj-ea"/>
                <a:ea typeface="+mj-ea"/>
              </a:rPr>
              <a:t>觀察</a:t>
            </a:r>
          </a:p>
          <a:p>
            <a:pPr>
              <a:buNone/>
            </a:pPr>
            <a:r>
              <a:rPr lang="en-US" altLang="zh-TW" b="1" dirty="0" smtClean="0">
                <a:latin typeface="+mj-ea"/>
                <a:ea typeface="+mj-ea"/>
              </a:rPr>
              <a:t>(3)</a:t>
            </a:r>
            <a:r>
              <a:rPr lang="zh-TW" altLang="zh-TW" b="1" dirty="0" smtClean="0">
                <a:latin typeface="+mj-ea"/>
                <a:ea typeface="+mj-ea"/>
              </a:rPr>
              <a:t>直覺</a:t>
            </a:r>
            <a:endParaRPr lang="en-US" altLang="zh-TW" b="1" dirty="0" smtClean="0">
              <a:latin typeface="+mj-ea"/>
              <a:ea typeface="+mj-ea"/>
            </a:endParaRPr>
          </a:p>
          <a:p>
            <a:pPr lvl="0">
              <a:buNone/>
            </a:pPr>
            <a:r>
              <a:rPr lang="en-US" altLang="zh-TW" b="1" dirty="0" smtClean="0">
                <a:latin typeface="+mj-ea"/>
                <a:ea typeface="+mj-ea"/>
              </a:rPr>
              <a:t>(4)</a:t>
            </a:r>
            <a:r>
              <a:rPr lang="zh-TW" altLang="zh-TW" b="1" dirty="0" smtClean="0">
                <a:latin typeface="+mj-ea"/>
                <a:ea typeface="+mj-ea"/>
              </a:rPr>
              <a:t>想像力</a:t>
            </a: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20</a:t>
            </a:fld>
            <a:endParaRPr lang="zh-TW"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0"/>
            <a:r>
              <a:rPr lang="zh-TW" altLang="zh-TW" b="1" dirty="0" smtClean="0">
                <a:latin typeface="+mj-ea"/>
              </a:rPr>
              <a:t>假設的</a:t>
            </a:r>
            <a:r>
              <a:rPr lang="zh-TW" altLang="en-US" b="1" dirty="0" smtClean="0">
                <a:latin typeface="+mj-ea"/>
              </a:rPr>
              <a:t>種類</a:t>
            </a:r>
            <a:endParaRPr lang="zh-TW" altLang="zh-TW" b="1" dirty="0" smtClean="0">
              <a:latin typeface="+mj-ea"/>
            </a:endParaRPr>
          </a:p>
        </p:txBody>
      </p:sp>
      <p:sp>
        <p:nvSpPr>
          <p:cNvPr id="3" name="內容版面配置區 2"/>
          <p:cNvSpPr>
            <a:spLocks noGrp="1"/>
          </p:cNvSpPr>
          <p:nvPr>
            <p:ph idx="1"/>
          </p:nvPr>
        </p:nvSpPr>
        <p:spPr/>
        <p:txBody>
          <a:bodyPr/>
          <a:lstStyle/>
          <a:p>
            <a:r>
              <a:rPr lang="zh-TW" altLang="zh-TW" b="1" dirty="0" smtClean="0">
                <a:latin typeface="+mj-ea"/>
                <a:ea typeface="+mj-ea"/>
              </a:rPr>
              <a:t>單一假設與複雜假設</a:t>
            </a:r>
          </a:p>
          <a:p>
            <a:r>
              <a:rPr lang="zh-TW" altLang="zh-TW" b="1" dirty="0" smtClean="0">
                <a:latin typeface="+mj-ea"/>
                <a:ea typeface="+mj-ea"/>
              </a:rPr>
              <a:t>方向性假設與非方向性假設</a:t>
            </a:r>
          </a:p>
          <a:p>
            <a:r>
              <a:rPr lang="zh-TW" altLang="zh-TW" b="1" dirty="0" smtClean="0">
                <a:latin typeface="+mj-ea"/>
                <a:ea typeface="+mj-ea"/>
              </a:rPr>
              <a:t>相関假設與因果假設</a:t>
            </a:r>
          </a:p>
          <a:p>
            <a:r>
              <a:rPr lang="zh-TW" altLang="zh-TW" b="1" dirty="0" smtClean="0">
                <a:latin typeface="+mj-ea"/>
                <a:ea typeface="+mj-ea"/>
              </a:rPr>
              <a:t>研究假設與統計假設</a:t>
            </a:r>
          </a:p>
          <a:p>
            <a:endParaRPr lang="zh-TW" altLang="en-US" dirty="0"/>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21</a:t>
            </a:fld>
            <a:endParaRPr lang="zh-TW" altLang="en-US"/>
          </a:p>
        </p:txBody>
      </p:sp>
      <p:pic>
        <p:nvPicPr>
          <p:cNvPr id="4100" name="Picture 4" descr="http://hypothesistech.info/images/Hypothesis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3" y="4290806"/>
            <a:ext cx="3672408" cy="1946506"/>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7million7years.com/wp-content/uploads/2011/02/goof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00" y="2903562"/>
            <a:ext cx="1838325" cy="3333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latin typeface="+mj-ea"/>
              </a:rPr>
              <a:t>單一假設與複雜假設</a:t>
            </a:r>
          </a:p>
        </p:txBody>
      </p:sp>
      <p:sp>
        <p:nvSpPr>
          <p:cNvPr id="3" name="內容版面配置區 2"/>
          <p:cNvSpPr>
            <a:spLocks noGrp="1"/>
          </p:cNvSpPr>
          <p:nvPr>
            <p:ph idx="1"/>
          </p:nvPr>
        </p:nvSpPr>
        <p:spPr/>
        <p:txBody>
          <a:bodyPr>
            <a:normAutofit fontScale="92500" lnSpcReduction="10000"/>
          </a:bodyPr>
          <a:lstStyle/>
          <a:p>
            <a:r>
              <a:rPr lang="zh-TW" altLang="zh-TW" b="1" dirty="0" smtClean="0">
                <a:solidFill>
                  <a:srgbClr val="C00000"/>
                </a:solidFill>
                <a:latin typeface="+mj-ea"/>
                <a:ea typeface="+mj-ea"/>
              </a:rPr>
              <a:t>單一假設</a:t>
            </a:r>
            <a:r>
              <a:rPr lang="en-US" altLang="zh-TW" b="1" dirty="0" smtClean="0">
                <a:solidFill>
                  <a:srgbClr val="C00000"/>
                </a:solidFill>
                <a:latin typeface="+mj-ea"/>
                <a:ea typeface="+mj-ea"/>
              </a:rPr>
              <a:t>(Simple Hypothesis)</a:t>
            </a:r>
          </a:p>
          <a:p>
            <a:pPr>
              <a:buNone/>
            </a:pPr>
            <a:r>
              <a:rPr lang="en-US" altLang="zh-TW" b="1" dirty="0" smtClean="0">
                <a:latin typeface="+mj-ea"/>
                <a:ea typeface="+mj-ea"/>
              </a:rPr>
              <a:t>    </a:t>
            </a:r>
            <a:r>
              <a:rPr lang="zh-TW" altLang="zh-TW" b="1" dirty="0" smtClean="0">
                <a:latin typeface="+mj-ea"/>
                <a:ea typeface="+mj-ea"/>
              </a:rPr>
              <a:t>陳述一個自變</a:t>
            </a:r>
            <a:r>
              <a:rPr lang="zh-TW" altLang="en-US" b="1" dirty="0" smtClean="0">
                <a:latin typeface="+mj-ea"/>
                <a:ea typeface="+mj-ea"/>
              </a:rPr>
              <a:t>數</a:t>
            </a:r>
            <a:r>
              <a:rPr lang="en-US" altLang="zh-TW" b="1" dirty="0" smtClean="0">
                <a:latin typeface="+mj-ea"/>
                <a:ea typeface="+mj-ea"/>
              </a:rPr>
              <a:t>(Independent Variable)</a:t>
            </a:r>
            <a:r>
              <a:rPr lang="zh-TW" altLang="zh-TW" b="1" dirty="0" smtClean="0">
                <a:latin typeface="+mj-ea"/>
                <a:ea typeface="+mj-ea"/>
              </a:rPr>
              <a:t>與</a:t>
            </a:r>
            <a:r>
              <a:rPr lang="zh-TW" altLang="en-US" b="1" dirty="0" smtClean="0">
                <a:latin typeface="+mj-ea"/>
                <a:ea typeface="+mj-ea"/>
              </a:rPr>
              <a:t>因</a:t>
            </a:r>
            <a:r>
              <a:rPr lang="zh-TW" altLang="zh-TW" b="1" dirty="0" smtClean="0">
                <a:latin typeface="+mj-ea"/>
                <a:ea typeface="+mj-ea"/>
              </a:rPr>
              <a:t>變</a:t>
            </a:r>
            <a:r>
              <a:rPr lang="zh-TW" altLang="en-US" b="1" dirty="0" smtClean="0">
                <a:latin typeface="+mj-ea"/>
                <a:ea typeface="+mj-ea"/>
              </a:rPr>
              <a:t>數</a:t>
            </a:r>
            <a:r>
              <a:rPr lang="en-US" altLang="zh-TW" b="1" dirty="0" smtClean="0">
                <a:latin typeface="+mj-ea"/>
                <a:ea typeface="+mj-ea"/>
              </a:rPr>
              <a:t>(</a:t>
            </a:r>
            <a:r>
              <a:rPr lang="zh-TW" altLang="zh-TW" b="1" dirty="0" smtClean="0">
                <a:latin typeface="+mj-ea"/>
                <a:ea typeface="+mj-ea"/>
              </a:rPr>
              <a:t>Dependent Variable</a:t>
            </a:r>
            <a:r>
              <a:rPr lang="en-US" altLang="zh-TW" b="1" dirty="0" smtClean="0">
                <a:latin typeface="+mj-ea"/>
                <a:ea typeface="+mj-ea"/>
              </a:rPr>
              <a:t>)</a:t>
            </a:r>
            <a:r>
              <a:rPr lang="zh-TW" altLang="zh-TW" b="1" dirty="0" smtClean="0">
                <a:latin typeface="+mj-ea"/>
                <a:ea typeface="+mj-ea"/>
              </a:rPr>
              <a:t>的</a:t>
            </a:r>
            <a:r>
              <a:rPr lang="zh-TW" altLang="en-US" b="1" dirty="0" smtClean="0">
                <a:latin typeface="+mj-ea"/>
                <a:ea typeface="+mj-ea"/>
              </a:rPr>
              <a:t>關</a:t>
            </a:r>
            <a:r>
              <a:rPr lang="zh-TW" altLang="zh-TW" b="1" dirty="0" smtClean="0">
                <a:latin typeface="+mj-ea"/>
                <a:ea typeface="+mj-ea"/>
              </a:rPr>
              <a:t>係</a:t>
            </a:r>
            <a:endParaRPr lang="en-US" altLang="zh-TW" b="1" dirty="0" smtClean="0">
              <a:latin typeface="+mj-ea"/>
              <a:ea typeface="+mj-ea"/>
            </a:endParaRPr>
          </a:p>
          <a:p>
            <a:r>
              <a:rPr lang="zh-TW" altLang="zh-TW" b="1" dirty="0" smtClean="0">
                <a:solidFill>
                  <a:srgbClr val="C00000"/>
                </a:solidFill>
                <a:latin typeface="+mj-ea"/>
                <a:ea typeface="+mj-ea"/>
              </a:rPr>
              <a:t>複雜假設</a:t>
            </a:r>
            <a:r>
              <a:rPr lang="en-US" altLang="zh-TW" b="1" dirty="0" smtClean="0">
                <a:solidFill>
                  <a:srgbClr val="C00000"/>
                </a:solidFill>
                <a:latin typeface="+mj-ea"/>
                <a:ea typeface="+mj-ea"/>
              </a:rPr>
              <a:t>(Complex Hypothesis)</a:t>
            </a:r>
          </a:p>
          <a:p>
            <a:pPr>
              <a:buNone/>
            </a:pPr>
            <a:r>
              <a:rPr lang="en-US" altLang="zh-TW" b="1" dirty="0" smtClean="0">
                <a:latin typeface="+mj-ea"/>
                <a:ea typeface="+mj-ea"/>
              </a:rPr>
              <a:t>    </a:t>
            </a:r>
            <a:r>
              <a:rPr lang="zh-TW" altLang="zh-TW" b="1" dirty="0" smtClean="0">
                <a:latin typeface="+mj-ea"/>
                <a:ea typeface="+mj-ea"/>
              </a:rPr>
              <a:t>陳述總數多於二個自變</a:t>
            </a:r>
            <a:r>
              <a:rPr lang="zh-TW" altLang="en-US" b="1" dirty="0" smtClean="0">
                <a:latin typeface="+mj-ea"/>
                <a:ea typeface="+mj-ea"/>
              </a:rPr>
              <a:t>數</a:t>
            </a:r>
            <a:r>
              <a:rPr lang="zh-TW" altLang="zh-TW" b="1" dirty="0" smtClean="0">
                <a:latin typeface="+mj-ea"/>
                <a:ea typeface="+mj-ea"/>
              </a:rPr>
              <a:t>與</a:t>
            </a:r>
            <a:r>
              <a:rPr lang="zh-TW" altLang="en-US" b="1" dirty="0" smtClean="0">
                <a:latin typeface="+mj-ea"/>
                <a:ea typeface="+mj-ea"/>
              </a:rPr>
              <a:t>因變數</a:t>
            </a:r>
            <a:r>
              <a:rPr lang="zh-TW" altLang="zh-TW" b="1" dirty="0" smtClean="0">
                <a:latin typeface="+mj-ea"/>
                <a:ea typeface="+mj-ea"/>
              </a:rPr>
              <a:t>的</a:t>
            </a:r>
            <a:r>
              <a:rPr lang="zh-TW" altLang="en-US" b="1" dirty="0" smtClean="0">
                <a:latin typeface="+mj-ea"/>
                <a:ea typeface="+mj-ea"/>
              </a:rPr>
              <a:t>關</a:t>
            </a:r>
            <a:r>
              <a:rPr lang="zh-TW" altLang="zh-TW" b="1" dirty="0" smtClean="0">
                <a:latin typeface="+mj-ea"/>
                <a:ea typeface="+mj-ea"/>
              </a:rPr>
              <a:t>係</a:t>
            </a:r>
          </a:p>
          <a:p>
            <a:r>
              <a:rPr lang="zh-TW" altLang="zh-TW" b="1" dirty="0" smtClean="0">
                <a:latin typeface="+mj-ea"/>
                <a:ea typeface="+mj-ea"/>
              </a:rPr>
              <a:t>可有下列各種組合</a:t>
            </a:r>
          </a:p>
          <a:p>
            <a:pPr>
              <a:buNone/>
            </a:pPr>
            <a:r>
              <a:rPr lang="zh-TW" altLang="en-US" b="1" dirty="0" smtClean="0">
                <a:latin typeface="+mj-ea"/>
                <a:ea typeface="+mj-ea"/>
              </a:rPr>
              <a:t>   </a:t>
            </a:r>
            <a:r>
              <a:rPr lang="zh-TW" altLang="zh-TW" b="1" dirty="0" smtClean="0">
                <a:latin typeface="+mj-ea"/>
                <a:ea typeface="+mj-ea"/>
              </a:rPr>
              <a:t>一對二</a:t>
            </a:r>
          </a:p>
          <a:p>
            <a:pPr>
              <a:buNone/>
            </a:pPr>
            <a:r>
              <a:rPr lang="zh-TW" altLang="en-US" b="1" dirty="0" smtClean="0">
                <a:latin typeface="+mj-ea"/>
                <a:ea typeface="+mj-ea"/>
              </a:rPr>
              <a:t>   </a:t>
            </a:r>
            <a:r>
              <a:rPr lang="zh-TW" altLang="zh-TW" b="1" dirty="0" smtClean="0">
                <a:latin typeface="+mj-ea"/>
                <a:ea typeface="+mj-ea"/>
              </a:rPr>
              <a:t>二對一</a:t>
            </a:r>
          </a:p>
          <a:p>
            <a:pPr>
              <a:buNone/>
            </a:pPr>
            <a:r>
              <a:rPr lang="zh-TW" altLang="en-US" b="1" dirty="0" smtClean="0">
                <a:latin typeface="+mj-ea"/>
                <a:ea typeface="+mj-ea"/>
              </a:rPr>
              <a:t>   </a:t>
            </a:r>
            <a:r>
              <a:rPr lang="zh-TW" altLang="zh-TW" b="1" dirty="0" smtClean="0">
                <a:latin typeface="+mj-ea"/>
                <a:ea typeface="+mj-ea"/>
              </a:rPr>
              <a:t>二對二或多個</a:t>
            </a:r>
            <a:r>
              <a:rPr lang="zh-TW" altLang="en-US" b="1" dirty="0" smtClean="0">
                <a:latin typeface="+mj-ea"/>
                <a:ea typeface="+mj-ea"/>
              </a:rPr>
              <a:t>變數</a:t>
            </a:r>
            <a:endParaRPr lang="zh-TW" altLang="zh-TW" b="1" dirty="0" smtClean="0">
              <a:latin typeface="+mj-ea"/>
              <a:ea typeface="+mj-ea"/>
            </a:endParaRPr>
          </a:p>
          <a:p>
            <a:pPr>
              <a:buNone/>
            </a:pPr>
            <a:endParaRPr lang="zh-TW" altLang="zh-TW"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22</a:t>
            </a:fld>
            <a:endParaRPr lang="zh-TW"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latin typeface="+mj-ea"/>
              </a:rPr>
              <a:t>單一假設與複雜假設</a:t>
            </a:r>
            <a:r>
              <a:rPr lang="zh-TW" altLang="en-US" b="1" dirty="0" smtClean="0">
                <a:solidFill>
                  <a:srgbClr val="C00000"/>
                </a:solidFill>
                <a:latin typeface="+mj-ea"/>
              </a:rPr>
              <a:t>範例</a:t>
            </a:r>
            <a:endParaRPr lang="zh-TW" altLang="en-US" dirty="0">
              <a:solidFill>
                <a:srgbClr val="C00000"/>
              </a:solidFill>
            </a:endParaRPr>
          </a:p>
        </p:txBody>
      </p:sp>
      <p:sp>
        <p:nvSpPr>
          <p:cNvPr id="3" name="內容版面配置區 2"/>
          <p:cNvSpPr>
            <a:spLocks noGrp="1"/>
          </p:cNvSpPr>
          <p:nvPr>
            <p:ph idx="1"/>
          </p:nvPr>
        </p:nvSpPr>
        <p:spPr/>
        <p:txBody>
          <a:bodyPr>
            <a:normAutofit/>
          </a:bodyPr>
          <a:lstStyle/>
          <a:p>
            <a:r>
              <a:rPr lang="zh-TW" altLang="zh-TW" b="1" u="sng" dirty="0" smtClean="0">
                <a:latin typeface="+mj-ea"/>
                <a:ea typeface="+mj-ea"/>
              </a:rPr>
              <a:t>單一性假設</a:t>
            </a:r>
            <a:endParaRPr lang="zh-TW" altLang="zh-TW" b="1" dirty="0" smtClean="0">
              <a:latin typeface="+mj-ea"/>
              <a:ea typeface="+mj-ea"/>
            </a:endParaRPr>
          </a:p>
          <a:p>
            <a:pPr>
              <a:buNone/>
            </a:pPr>
            <a:r>
              <a:rPr lang="zh-TW" altLang="en-US" b="1" dirty="0" smtClean="0">
                <a:latin typeface="+mj-ea"/>
                <a:ea typeface="+mj-ea"/>
              </a:rPr>
              <a:t>   </a:t>
            </a:r>
            <a:r>
              <a:rPr lang="zh-TW" altLang="zh-TW" b="1" dirty="0" smtClean="0">
                <a:latin typeface="+mj-ea"/>
                <a:ea typeface="+mj-ea"/>
              </a:rPr>
              <a:t>病人的情緒會影響生活品質</a:t>
            </a:r>
            <a:br>
              <a:rPr lang="zh-TW" altLang="zh-TW" b="1" dirty="0" smtClean="0">
                <a:latin typeface="+mj-ea"/>
                <a:ea typeface="+mj-ea"/>
              </a:rPr>
            </a:br>
            <a:r>
              <a:rPr lang="zh-TW" altLang="en-US" b="1" dirty="0" smtClean="0">
                <a:latin typeface="+mj-ea"/>
                <a:ea typeface="+mj-ea"/>
              </a:rPr>
              <a:t>旅館</a:t>
            </a:r>
            <a:r>
              <a:rPr lang="zh-TW" altLang="zh-TW" b="1" dirty="0" smtClean="0">
                <a:latin typeface="+mj-ea"/>
                <a:ea typeface="+mj-ea"/>
              </a:rPr>
              <a:t>的</a:t>
            </a:r>
            <a:r>
              <a:rPr lang="zh-TW" altLang="en-US" b="1" dirty="0" smtClean="0">
                <a:latin typeface="+mj-ea"/>
                <a:ea typeface="+mj-ea"/>
              </a:rPr>
              <a:t>服務品質</a:t>
            </a:r>
            <a:r>
              <a:rPr lang="zh-TW" altLang="zh-TW" b="1" dirty="0" smtClean="0">
                <a:latin typeface="+mj-ea"/>
                <a:ea typeface="+mj-ea"/>
              </a:rPr>
              <a:t>會影響</a:t>
            </a:r>
            <a:r>
              <a:rPr lang="zh-TW" altLang="en-US" b="1" dirty="0" smtClean="0">
                <a:latin typeface="+mj-ea"/>
                <a:ea typeface="+mj-ea"/>
              </a:rPr>
              <a:t>顧客的滿意度</a:t>
            </a:r>
            <a:endParaRPr lang="en-US" altLang="zh-TW" b="1" dirty="0" smtClean="0">
              <a:latin typeface="+mj-ea"/>
              <a:ea typeface="+mj-ea"/>
            </a:endParaRPr>
          </a:p>
          <a:p>
            <a:pPr>
              <a:buNone/>
            </a:pPr>
            <a:r>
              <a:rPr lang="zh-TW" altLang="en-US" b="1" dirty="0" smtClean="0">
                <a:latin typeface="+mj-ea"/>
                <a:ea typeface="+mj-ea"/>
              </a:rPr>
              <a:t>   品牌形象影響顧客購買意願</a:t>
            </a:r>
            <a:endParaRPr lang="zh-TW" altLang="zh-TW" b="1" u="sng" dirty="0" smtClean="0">
              <a:latin typeface="+mj-ea"/>
              <a:ea typeface="+mj-ea"/>
            </a:endParaRPr>
          </a:p>
          <a:p>
            <a:r>
              <a:rPr lang="zh-TW" altLang="zh-TW" b="1" u="sng" dirty="0" smtClean="0">
                <a:latin typeface="+mj-ea"/>
                <a:ea typeface="+mj-ea"/>
              </a:rPr>
              <a:t>複雜性假設</a:t>
            </a:r>
            <a:endParaRPr lang="zh-TW" altLang="zh-TW" b="1" dirty="0" smtClean="0">
              <a:latin typeface="+mj-ea"/>
              <a:ea typeface="+mj-ea"/>
            </a:endParaRPr>
          </a:p>
          <a:p>
            <a:pPr>
              <a:buNone/>
            </a:pPr>
            <a:r>
              <a:rPr lang="zh-TW" altLang="en-US" dirty="0" smtClean="0"/>
              <a:t>   </a:t>
            </a:r>
            <a:r>
              <a:rPr lang="zh-TW" altLang="en-US" b="1" dirty="0" smtClean="0">
                <a:latin typeface="+mj-ea"/>
                <a:ea typeface="+mj-ea"/>
              </a:rPr>
              <a:t>遊客旅遊動機與休閒利益</a:t>
            </a:r>
            <a:r>
              <a:rPr lang="zh-TW" altLang="zh-TW" b="1" dirty="0" smtClean="0">
                <a:latin typeface="+mj-ea"/>
                <a:ea typeface="+mj-ea"/>
              </a:rPr>
              <a:t>會影響</a:t>
            </a:r>
            <a:r>
              <a:rPr lang="zh-TW" altLang="en-US" b="1" dirty="0" smtClean="0">
                <a:latin typeface="+mj-ea"/>
                <a:ea typeface="+mj-ea"/>
              </a:rPr>
              <a:t>滿意度</a:t>
            </a:r>
            <a:endParaRPr lang="zh-TW" altLang="zh-TW" b="1" dirty="0" smtClean="0">
              <a:latin typeface="+mj-ea"/>
              <a:ea typeface="+mj-ea"/>
            </a:endParaRPr>
          </a:p>
          <a:p>
            <a:pPr>
              <a:buNone/>
            </a:pPr>
            <a:r>
              <a:rPr lang="zh-TW" altLang="en-US" b="1" dirty="0" smtClean="0">
                <a:latin typeface="+mj-ea"/>
                <a:ea typeface="+mj-ea"/>
              </a:rPr>
              <a:t>   </a:t>
            </a:r>
            <a:r>
              <a:rPr lang="zh-TW" altLang="zh-TW" b="1" dirty="0" smtClean="0">
                <a:latin typeface="+mj-ea"/>
                <a:ea typeface="+mj-ea"/>
              </a:rPr>
              <a:t>病人的壓力和住院次數會影響生活品質</a:t>
            </a:r>
          </a:p>
          <a:p>
            <a:pPr>
              <a:buNone/>
            </a:pPr>
            <a:r>
              <a:rPr lang="zh-TW" altLang="en-US" b="1" dirty="0" smtClean="0">
                <a:latin typeface="+mj-ea"/>
              </a:rPr>
              <a:t>   </a:t>
            </a:r>
            <a:r>
              <a:rPr lang="zh-TW" altLang="en-US" b="1" dirty="0" smtClean="0">
                <a:latin typeface="+mj-ea"/>
                <a:ea typeface="+mj-ea"/>
              </a:rPr>
              <a:t>品牌形象和知覺價值會影響品牌忠誠度</a:t>
            </a:r>
            <a:endParaRPr lang="zh-TW" altLang="en-US"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23</a:t>
            </a:fld>
            <a:endParaRPr lang="zh-TW"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b="1" dirty="0" smtClean="0">
                <a:latin typeface="+mj-ea"/>
              </a:rPr>
              <a:t>方向性假設與非方向性假設</a:t>
            </a:r>
            <a:endParaRPr lang="zh-TW" altLang="en-US" dirty="0"/>
          </a:p>
        </p:txBody>
      </p:sp>
      <p:sp>
        <p:nvSpPr>
          <p:cNvPr id="3" name="內容版面配置區 2"/>
          <p:cNvSpPr>
            <a:spLocks noGrp="1"/>
          </p:cNvSpPr>
          <p:nvPr>
            <p:ph idx="1"/>
          </p:nvPr>
        </p:nvSpPr>
        <p:spPr/>
        <p:txBody>
          <a:bodyPr/>
          <a:lstStyle/>
          <a:p>
            <a:r>
              <a:rPr lang="zh-TW" altLang="en-US" b="1" dirty="0" smtClean="0">
                <a:solidFill>
                  <a:srgbClr val="C00000"/>
                </a:solidFill>
                <a:latin typeface="+mj-ea"/>
                <a:ea typeface="+mj-ea"/>
              </a:rPr>
              <a:t>方向性假設</a:t>
            </a:r>
            <a:r>
              <a:rPr lang="en-US" altLang="zh-TW" b="1" dirty="0" smtClean="0">
                <a:solidFill>
                  <a:srgbClr val="C00000"/>
                </a:solidFill>
                <a:latin typeface="+mj-ea"/>
                <a:ea typeface="+mj-ea"/>
              </a:rPr>
              <a:t>(Directional Hypothesis)</a:t>
            </a:r>
          </a:p>
          <a:p>
            <a:pPr>
              <a:buNone/>
            </a:pPr>
            <a:r>
              <a:rPr lang="zh-TW" altLang="en-US" b="1" dirty="0" smtClean="0">
                <a:latin typeface="+mj-ea"/>
                <a:ea typeface="+mj-ea"/>
              </a:rPr>
              <a:t>    是指兩變數間関係的方向</a:t>
            </a:r>
            <a:endParaRPr lang="en-US" altLang="zh-TW" b="1" dirty="0" smtClean="0">
              <a:latin typeface="+mj-ea"/>
              <a:ea typeface="+mj-ea"/>
            </a:endParaRPr>
          </a:p>
          <a:p>
            <a:r>
              <a:rPr lang="zh-TW" altLang="en-US" b="1" dirty="0" smtClean="0">
                <a:solidFill>
                  <a:srgbClr val="C00000"/>
                </a:solidFill>
                <a:latin typeface="+mj-ea"/>
                <a:ea typeface="+mj-ea"/>
              </a:rPr>
              <a:t>非方向性假設</a:t>
            </a:r>
            <a:r>
              <a:rPr lang="en-US" altLang="zh-TW" b="1" dirty="0" smtClean="0">
                <a:solidFill>
                  <a:srgbClr val="C00000"/>
                </a:solidFill>
                <a:latin typeface="+mj-ea"/>
                <a:ea typeface="+mj-ea"/>
              </a:rPr>
              <a:t>(Non-directional Hypothesis)</a:t>
            </a:r>
          </a:p>
          <a:p>
            <a:pPr>
              <a:buNone/>
            </a:pPr>
            <a:r>
              <a:rPr lang="zh-TW" altLang="en-US" b="1" dirty="0" smtClean="0">
                <a:latin typeface="+mj-ea"/>
                <a:ea typeface="+mj-ea"/>
              </a:rPr>
              <a:t>    是指兩變數間関係沒有特定方向</a:t>
            </a:r>
          </a:p>
          <a:p>
            <a:endParaRPr lang="zh-TW" altLang="en-US" dirty="0"/>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24</a:t>
            </a:fld>
            <a:endParaRPr lang="zh-TW"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b="1" dirty="0" smtClean="0">
                <a:latin typeface="+mj-ea"/>
              </a:rPr>
              <a:t>方向性假設與非方向性假設</a:t>
            </a:r>
            <a:r>
              <a:rPr lang="zh-TW" altLang="en-US" b="1" dirty="0" smtClean="0">
                <a:solidFill>
                  <a:srgbClr val="C00000"/>
                </a:solidFill>
                <a:latin typeface="+mj-ea"/>
              </a:rPr>
              <a:t>範例</a:t>
            </a:r>
            <a:endParaRPr lang="zh-TW" altLang="en-US" dirty="0">
              <a:solidFill>
                <a:srgbClr val="C00000"/>
              </a:solidFill>
            </a:endParaRPr>
          </a:p>
        </p:txBody>
      </p:sp>
      <p:sp>
        <p:nvSpPr>
          <p:cNvPr id="3" name="內容版面配置區 2"/>
          <p:cNvSpPr>
            <a:spLocks noGrp="1"/>
          </p:cNvSpPr>
          <p:nvPr>
            <p:ph idx="1"/>
          </p:nvPr>
        </p:nvSpPr>
        <p:spPr/>
        <p:txBody>
          <a:bodyPr/>
          <a:lstStyle/>
          <a:p>
            <a:r>
              <a:rPr lang="zh-TW" altLang="en-US" b="1" u="sng" dirty="0" smtClean="0">
                <a:latin typeface="+mj-ea"/>
                <a:ea typeface="+mj-ea"/>
              </a:rPr>
              <a:t>方向性假設</a:t>
            </a:r>
            <a:endParaRPr lang="zh-TW" altLang="en-US" b="1" dirty="0" smtClean="0">
              <a:latin typeface="+mj-ea"/>
              <a:ea typeface="+mj-ea"/>
            </a:endParaRPr>
          </a:p>
          <a:p>
            <a:pPr>
              <a:buNone/>
            </a:pPr>
            <a:r>
              <a:rPr lang="zh-TW" altLang="en-US" b="1" dirty="0" smtClean="0">
                <a:latin typeface="+mj-ea"/>
                <a:ea typeface="+mj-ea"/>
              </a:rPr>
              <a:t>    病人有憂鬱情形會影響生活品質</a:t>
            </a:r>
          </a:p>
          <a:p>
            <a:pPr>
              <a:buNone/>
            </a:pPr>
            <a:r>
              <a:rPr lang="zh-TW" altLang="en-US" dirty="0" smtClean="0"/>
              <a:t>    </a:t>
            </a:r>
            <a:r>
              <a:rPr lang="zh-TW" altLang="en-US" b="1" dirty="0" smtClean="0">
                <a:latin typeface="+mj-ea"/>
                <a:ea typeface="+mj-ea"/>
              </a:rPr>
              <a:t>國際觀光旅館業管理人員之人格特質會影響壓力感受</a:t>
            </a:r>
            <a:endParaRPr lang="zh-TW" altLang="en-US" b="1" u="sng" dirty="0" smtClean="0">
              <a:latin typeface="+mj-ea"/>
              <a:ea typeface="+mj-ea"/>
            </a:endParaRPr>
          </a:p>
          <a:p>
            <a:r>
              <a:rPr lang="zh-TW" altLang="en-US" b="1" u="sng" dirty="0" smtClean="0">
                <a:latin typeface="+mj-ea"/>
                <a:ea typeface="+mj-ea"/>
              </a:rPr>
              <a:t>無方向性假設</a:t>
            </a:r>
            <a:endParaRPr lang="zh-TW" altLang="en-US" b="1" dirty="0" smtClean="0">
              <a:latin typeface="+mj-ea"/>
              <a:ea typeface="+mj-ea"/>
            </a:endParaRPr>
          </a:p>
          <a:p>
            <a:pPr>
              <a:buNone/>
            </a:pPr>
            <a:r>
              <a:rPr lang="zh-TW" altLang="en-US" b="1" dirty="0" smtClean="0">
                <a:latin typeface="+mj-ea"/>
                <a:ea typeface="+mj-ea"/>
              </a:rPr>
              <a:t>    遊客的教育程度與旅遊動機無關</a:t>
            </a:r>
          </a:p>
          <a:p>
            <a:pPr>
              <a:buNone/>
            </a:pPr>
            <a:r>
              <a:rPr lang="zh-TW" altLang="en-US" b="1" dirty="0" smtClean="0">
                <a:latin typeface="+mj-ea"/>
                <a:ea typeface="+mj-ea"/>
              </a:rPr>
              <a:t>    病人的年齡與生活品質無關</a:t>
            </a:r>
            <a:endParaRPr lang="zh-TW" altLang="en-US"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25</a:t>
            </a:fld>
            <a:endParaRPr lang="zh-TW"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latin typeface="+mj-ea"/>
              </a:rPr>
              <a:t>相関假設與因果假設</a:t>
            </a:r>
          </a:p>
        </p:txBody>
      </p:sp>
      <p:sp>
        <p:nvSpPr>
          <p:cNvPr id="3" name="內容版面配置區 2"/>
          <p:cNvSpPr>
            <a:spLocks noGrp="1"/>
          </p:cNvSpPr>
          <p:nvPr>
            <p:ph idx="1"/>
          </p:nvPr>
        </p:nvSpPr>
        <p:spPr/>
        <p:txBody>
          <a:bodyPr/>
          <a:lstStyle/>
          <a:p>
            <a:r>
              <a:rPr lang="zh-TW" altLang="en-US" b="1" dirty="0" smtClean="0">
                <a:solidFill>
                  <a:srgbClr val="C00000"/>
                </a:solidFill>
                <a:latin typeface="+mj-ea"/>
                <a:ea typeface="+mj-ea"/>
              </a:rPr>
              <a:t>相関假設</a:t>
            </a:r>
            <a:r>
              <a:rPr lang="en-US" altLang="zh-TW" b="1" dirty="0" smtClean="0">
                <a:solidFill>
                  <a:srgbClr val="C00000"/>
                </a:solidFill>
                <a:latin typeface="+mj-ea"/>
                <a:ea typeface="+mj-ea"/>
              </a:rPr>
              <a:t>(Associative Hypothesis)</a:t>
            </a:r>
          </a:p>
          <a:p>
            <a:pPr>
              <a:buNone/>
            </a:pPr>
            <a:r>
              <a:rPr lang="zh-TW" altLang="en-US" b="1" dirty="0" smtClean="0">
                <a:latin typeface="+mj-ea"/>
                <a:ea typeface="+mj-ea"/>
              </a:rPr>
              <a:t>    指變數間有相関関係</a:t>
            </a:r>
          </a:p>
          <a:p>
            <a:pPr>
              <a:buNone/>
            </a:pPr>
            <a:r>
              <a:rPr lang="zh-TW" altLang="en-US" b="1" dirty="0" smtClean="0">
                <a:latin typeface="+mj-ea"/>
                <a:ea typeface="+mj-ea"/>
              </a:rPr>
              <a:t>    當一個變數改變時，另一個變數跟著改变</a:t>
            </a:r>
          </a:p>
          <a:p>
            <a:r>
              <a:rPr lang="zh-TW" altLang="en-US" b="1" dirty="0" smtClean="0">
                <a:solidFill>
                  <a:srgbClr val="C00000"/>
                </a:solidFill>
                <a:latin typeface="+mj-ea"/>
                <a:ea typeface="+mj-ea"/>
              </a:rPr>
              <a:t>因果假設</a:t>
            </a:r>
            <a:r>
              <a:rPr lang="en-US" altLang="zh-TW" b="1" dirty="0" smtClean="0">
                <a:solidFill>
                  <a:srgbClr val="C00000"/>
                </a:solidFill>
                <a:latin typeface="+mj-ea"/>
                <a:ea typeface="+mj-ea"/>
              </a:rPr>
              <a:t>(Causal Hypothesis)</a:t>
            </a:r>
          </a:p>
          <a:p>
            <a:pPr>
              <a:buNone/>
            </a:pPr>
            <a:r>
              <a:rPr lang="zh-TW" altLang="en-US" b="1" dirty="0" smtClean="0">
                <a:latin typeface="+mj-ea"/>
                <a:ea typeface="+mj-ea"/>
              </a:rPr>
              <a:t>    指出變數間有因果相関</a:t>
            </a:r>
          </a:p>
          <a:p>
            <a:pPr>
              <a:buNone/>
            </a:pPr>
            <a:r>
              <a:rPr lang="zh-TW" altLang="en-US" b="1" dirty="0" smtClean="0">
                <a:latin typeface="+mj-ea"/>
                <a:ea typeface="+mj-ea"/>
              </a:rPr>
              <a:t>    當一個變數即 </a:t>
            </a:r>
            <a:r>
              <a:rPr lang="en-US" altLang="zh-TW" b="1" dirty="0" smtClean="0">
                <a:latin typeface="+mj-ea"/>
                <a:ea typeface="+mj-ea"/>
                <a:cs typeface="Times New Roman" pitchFamily="18" charset="0"/>
              </a:rPr>
              <a:t>“</a:t>
            </a:r>
            <a:r>
              <a:rPr lang="zh-TW" altLang="en-US" b="1" dirty="0" smtClean="0">
                <a:latin typeface="+mj-ea"/>
                <a:ea typeface="+mj-ea"/>
                <a:cs typeface="Times New Roman" pitchFamily="18" charset="0"/>
              </a:rPr>
              <a:t>因</a:t>
            </a:r>
            <a:r>
              <a:rPr lang="en-US" altLang="zh-TW" b="1" dirty="0" smtClean="0">
                <a:latin typeface="+mj-ea"/>
                <a:ea typeface="+mj-ea"/>
                <a:cs typeface="Times New Roman" pitchFamily="18" charset="0"/>
              </a:rPr>
              <a:t>”</a:t>
            </a:r>
            <a:r>
              <a:rPr lang="zh-TW" altLang="en-US" b="1" dirty="0" smtClean="0">
                <a:latin typeface="+mj-ea"/>
                <a:ea typeface="+mj-ea"/>
              </a:rPr>
              <a:t>改變時，另一個因變數</a:t>
            </a:r>
            <a:r>
              <a:rPr lang="en-US" altLang="zh-TW" b="1" dirty="0" smtClean="0">
                <a:latin typeface="+mj-ea"/>
                <a:cs typeface="Times New Roman" pitchFamily="18" charset="0"/>
              </a:rPr>
              <a:t>“</a:t>
            </a:r>
            <a:r>
              <a:rPr lang="zh-TW" altLang="zh-TW" b="1" dirty="0" smtClean="0">
                <a:latin typeface="+mj-ea"/>
                <a:ea typeface="+mj-ea"/>
              </a:rPr>
              <a:t>果</a:t>
            </a:r>
            <a:r>
              <a:rPr lang="en-US" altLang="zh-TW" b="1" dirty="0" smtClean="0">
                <a:latin typeface="+mj-ea"/>
                <a:ea typeface="+mj-ea"/>
              </a:rPr>
              <a:t>”</a:t>
            </a:r>
            <a:r>
              <a:rPr lang="zh-TW" altLang="zh-TW" b="1" dirty="0" smtClean="0">
                <a:latin typeface="+mj-ea"/>
                <a:ea typeface="+mj-ea"/>
              </a:rPr>
              <a:t>也</a:t>
            </a:r>
            <a:r>
              <a:rPr lang="zh-TW" altLang="en-US" b="1" dirty="0" smtClean="0">
                <a:latin typeface="+mj-ea"/>
                <a:ea typeface="+mj-ea"/>
              </a:rPr>
              <a:t>跟著改變</a:t>
            </a:r>
          </a:p>
          <a:p>
            <a:endParaRPr lang="zh-TW" altLang="en-US" dirty="0"/>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26</a:t>
            </a:fld>
            <a:endParaRPr lang="zh-TW"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latin typeface="+mj-ea"/>
              </a:rPr>
              <a:t>相関假設與因果假設</a:t>
            </a:r>
            <a:r>
              <a:rPr lang="zh-TW" altLang="en-US" b="1" dirty="0" smtClean="0">
                <a:solidFill>
                  <a:srgbClr val="C00000"/>
                </a:solidFill>
                <a:latin typeface="+mj-ea"/>
              </a:rPr>
              <a:t>範例</a:t>
            </a:r>
            <a:endParaRPr lang="zh-TW" altLang="en-US" dirty="0">
              <a:solidFill>
                <a:srgbClr val="C00000"/>
              </a:solidFill>
            </a:endParaRPr>
          </a:p>
        </p:txBody>
      </p:sp>
      <p:sp>
        <p:nvSpPr>
          <p:cNvPr id="3" name="內容版面配置區 2"/>
          <p:cNvSpPr>
            <a:spLocks noGrp="1"/>
          </p:cNvSpPr>
          <p:nvPr>
            <p:ph idx="1"/>
          </p:nvPr>
        </p:nvSpPr>
        <p:spPr/>
        <p:txBody>
          <a:bodyPr/>
          <a:lstStyle/>
          <a:p>
            <a:r>
              <a:rPr lang="zh-TW" altLang="en-US" b="1" u="sng" dirty="0" smtClean="0">
                <a:latin typeface="+mj-ea"/>
                <a:ea typeface="+mj-ea"/>
              </a:rPr>
              <a:t>相關假設</a:t>
            </a:r>
            <a:endParaRPr lang="zh-TW" altLang="en-US" b="1" dirty="0" smtClean="0">
              <a:latin typeface="+mj-ea"/>
              <a:ea typeface="+mj-ea"/>
            </a:endParaRPr>
          </a:p>
          <a:p>
            <a:pPr>
              <a:buNone/>
            </a:pPr>
            <a:r>
              <a:rPr lang="zh-TW" altLang="en-US" b="1" dirty="0" smtClean="0">
                <a:latin typeface="+mj-ea"/>
                <a:ea typeface="+mj-ea"/>
              </a:rPr>
              <a:t>    病人的抽菸史與生活品質為負相關</a:t>
            </a:r>
            <a:endParaRPr lang="en-US" altLang="zh-TW" b="1" dirty="0" smtClean="0">
              <a:latin typeface="+mj-ea"/>
              <a:ea typeface="+mj-ea"/>
            </a:endParaRPr>
          </a:p>
          <a:p>
            <a:pPr>
              <a:buNone/>
            </a:pPr>
            <a:r>
              <a:rPr lang="zh-TW" altLang="en-US" dirty="0" smtClean="0"/>
              <a:t>    </a:t>
            </a:r>
            <a:r>
              <a:rPr lang="zh-TW" altLang="en-US" b="1" dirty="0" smtClean="0">
                <a:latin typeface="+mj-ea"/>
                <a:ea typeface="+mj-ea"/>
              </a:rPr>
              <a:t>國軍福利站服務品質與顧客滿意度為正相關</a:t>
            </a:r>
            <a:endParaRPr lang="zh-TW" altLang="en-US" b="1" u="sng" dirty="0" smtClean="0">
              <a:latin typeface="+mj-ea"/>
              <a:ea typeface="+mj-ea"/>
            </a:endParaRPr>
          </a:p>
          <a:p>
            <a:r>
              <a:rPr lang="zh-TW" altLang="en-US" b="1" u="sng" dirty="0" smtClean="0">
                <a:latin typeface="+mj-ea"/>
                <a:ea typeface="+mj-ea"/>
              </a:rPr>
              <a:t>因果假設</a:t>
            </a:r>
            <a:endParaRPr lang="zh-TW" altLang="en-US" b="1" dirty="0" smtClean="0">
              <a:latin typeface="+mj-ea"/>
              <a:ea typeface="+mj-ea"/>
            </a:endParaRPr>
          </a:p>
          <a:p>
            <a:pPr>
              <a:buNone/>
            </a:pPr>
            <a:r>
              <a:rPr lang="zh-TW" altLang="en-US" b="1" dirty="0" smtClean="0">
                <a:latin typeface="+mj-ea"/>
                <a:ea typeface="+mj-ea"/>
              </a:rPr>
              <a:t>    病人的罹病史與生活品質為有相關</a:t>
            </a:r>
          </a:p>
          <a:p>
            <a:pPr>
              <a:buNone/>
            </a:pPr>
            <a:r>
              <a:rPr lang="zh-TW" altLang="en-US" b="1" dirty="0" smtClean="0">
                <a:latin typeface="+mj-ea"/>
                <a:ea typeface="+mj-ea"/>
              </a:rPr>
              <a:t>    口味與「醉雞」的購買意願有相關</a:t>
            </a:r>
          </a:p>
          <a:p>
            <a:endParaRPr lang="zh-TW" altLang="en-US" dirty="0"/>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27</a:t>
            </a:fld>
            <a:endParaRPr lang="zh-TW"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latin typeface="+mj-ea"/>
              </a:rPr>
              <a:t>研究假設與統計假設</a:t>
            </a:r>
          </a:p>
        </p:txBody>
      </p:sp>
      <p:sp>
        <p:nvSpPr>
          <p:cNvPr id="3" name="內容版面配置區 2"/>
          <p:cNvSpPr>
            <a:spLocks noGrp="1"/>
          </p:cNvSpPr>
          <p:nvPr>
            <p:ph idx="1"/>
          </p:nvPr>
        </p:nvSpPr>
        <p:spPr/>
        <p:txBody>
          <a:bodyPr/>
          <a:lstStyle/>
          <a:p>
            <a:r>
              <a:rPr lang="zh-TW" altLang="en-US" b="1" dirty="0" smtClean="0">
                <a:solidFill>
                  <a:srgbClr val="C00000"/>
                </a:solidFill>
                <a:latin typeface="+mj-ea"/>
                <a:ea typeface="+mj-ea"/>
              </a:rPr>
              <a:t>研究假設</a:t>
            </a:r>
            <a:r>
              <a:rPr lang="en-US" altLang="zh-TW" b="1" dirty="0" smtClean="0">
                <a:solidFill>
                  <a:srgbClr val="C00000"/>
                </a:solidFill>
                <a:latin typeface="+mj-ea"/>
                <a:ea typeface="+mj-ea"/>
              </a:rPr>
              <a:t>(Research Hypothesis)</a:t>
            </a:r>
          </a:p>
          <a:p>
            <a:pPr>
              <a:buNone/>
            </a:pPr>
            <a:r>
              <a:rPr lang="zh-TW" altLang="en-US" b="1" dirty="0" smtClean="0">
                <a:latin typeface="+mj-ea"/>
                <a:ea typeface="+mj-ea"/>
              </a:rPr>
              <a:t>    自變數與因變數有関係</a:t>
            </a:r>
          </a:p>
          <a:p>
            <a:r>
              <a:rPr lang="zh-TW" altLang="zh-TW" b="1" dirty="0" smtClean="0">
                <a:solidFill>
                  <a:srgbClr val="C00000"/>
                </a:solidFill>
                <a:latin typeface="+mj-ea"/>
                <a:ea typeface="+mj-ea"/>
              </a:rPr>
              <a:t>統計</a:t>
            </a:r>
            <a:r>
              <a:rPr lang="zh-TW" altLang="en-US" b="1" dirty="0" smtClean="0">
                <a:solidFill>
                  <a:srgbClr val="C00000"/>
                </a:solidFill>
                <a:latin typeface="+mj-ea"/>
                <a:ea typeface="+mj-ea"/>
              </a:rPr>
              <a:t>假設 </a:t>
            </a:r>
            <a:r>
              <a:rPr lang="en-US" altLang="zh-TW" b="1" dirty="0" smtClean="0">
                <a:solidFill>
                  <a:srgbClr val="C00000"/>
                </a:solidFill>
                <a:latin typeface="+mj-ea"/>
                <a:ea typeface="+mj-ea"/>
              </a:rPr>
              <a:t>(Statistical Hypothesis)</a:t>
            </a:r>
          </a:p>
          <a:p>
            <a:pPr>
              <a:buNone/>
            </a:pPr>
            <a:r>
              <a:rPr lang="zh-TW" altLang="en-US" b="1" dirty="0" smtClean="0">
                <a:latin typeface="+mj-ea"/>
                <a:ea typeface="+mj-ea"/>
              </a:rPr>
              <a:t>    自變數與因變數沒有関係</a:t>
            </a:r>
          </a:p>
          <a:p>
            <a:endParaRPr lang="zh-TW" altLang="en-US" dirty="0"/>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28</a:t>
            </a:fld>
            <a:endParaRPr lang="zh-TW"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latin typeface="+mj-ea"/>
              </a:rPr>
              <a:t>研究假設與統計假設</a:t>
            </a:r>
            <a:r>
              <a:rPr lang="zh-TW" altLang="en-US" b="1" dirty="0" smtClean="0">
                <a:solidFill>
                  <a:srgbClr val="C00000"/>
                </a:solidFill>
                <a:latin typeface="+mj-ea"/>
              </a:rPr>
              <a:t>範例</a:t>
            </a:r>
            <a:endParaRPr lang="zh-TW" altLang="en-US" dirty="0">
              <a:solidFill>
                <a:srgbClr val="C00000"/>
              </a:solidFill>
            </a:endParaRPr>
          </a:p>
        </p:txBody>
      </p:sp>
      <p:sp>
        <p:nvSpPr>
          <p:cNvPr id="3" name="內容版面配置區 2"/>
          <p:cNvSpPr>
            <a:spLocks noGrp="1"/>
          </p:cNvSpPr>
          <p:nvPr>
            <p:ph idx="1"/>
          </p:nvPr>
        </p:nvSpPr>
        <p:spPr/>
        <p:txBody>
          <a:bodyPr>
            <a:normAutofit lnSpcReduction="10000"/>
          </a:bodyPr>
          <a:lstStyle/>
          <a:p>
            <a:r>
              <a:rPr lang="zh-TW" altLang="en-US" b="1" u="sng" dirty="0" smtClean="0">
                <a:latin typeface="+mj-ea"/>
                <a:ea typeface="+mj-ea"/>
              </a:rPr>
              <a:t>研究假設</a:t>
            </a:r>
            <a:endParaRPr lang="zh-TW" altLang="en-US" b="1" dirty="0" smtClean="0">
              <a:latin typeface="+mj-ea"/>
              <a:ea typeface="+mj-ea"/>
            </a:endParaRPr>
          </a:p>
          <a:p>
            <a:pPr>
              <a:buNone/>
            </a:pPr>
            <a:r>
              <a:rPr lang="zh-TW" altLang="en-US" b="1" dirty="0" smtClean="0">
                <a:latin typeface="+mj-ea"/>
                <a:ea typeface="+mj-ea"/>
              </a:rPr>
              <a:t>    病人有無憂鬱情形與生活品質好壞有差異</a:t>
            </a:r>
          </a:p>
          <a:p>
            <a:pPr>
              <a:buNone/>
            </a:pPr>
            <a:r>
              <a:rPr lang="zh-TW" altLang="en-US" b="1" dirty="0" smtClean="0">
                <a:latin typeface="+mj-ea"/>
                <a:ea typeface="+mj-ea"/>
              </a:rPr>
              <a:t>    病人罹病史長短與生活品質好壞有差異</a:t>
            </a:r>
            <a:endParaRPr lang="en-US" altLang="zh-TW" b="1" dirty="0" smtClean="0">
              <a:latin typeface="+mj-ea"/>
              <a:ea typeface="+mj-ea"/>
            </a:endParaRPr>
          </a:p>
          <a:p>
            <a:pPr>
              <a:buNone/>
            </a:pPr>
            <a:r>
              <a:rPr lang="zh-TW" altLang="en-US" b="1" dirty="0" smtClean="0">
                <a:latin typeface="+mj-ea"/>
              </a:rPr>
              <a:t>    </a:t>
            </a:r>
            <a:r>
              <a:rPr lang="zh-TW" altLang="en-US" b="1" dirty="0" smtClean="0">
                <a:latin typeface="+mj-ea"/>
                <a:ea typeface="+mj-ea"/>
              </a:rPr>
              <a:t>旅館</a:t>
            </a:r>
            <a:r>
              <a:rPr lang="zh-TW" altLang="zh-TW" b="1" dirty="0" smtClean="0">
                <a:latin typeface="+mj-ea"/>
                <a:ea typeface="+mj-ea"/>
              </a:rPr>
              <a:t>的</a:t>
            </a:r>
            <a:r>
              <a:rPr lang="zh-TW" altLang="en-US" b="1" dirty="0" smtClean="0">
                <a:latin typeface="+mj-ea"/>
                <a:ea typeface="+mj-ea"/>
              </a:rPr>
              <a:t>服務品質好壞與顧客的滿意度高低有差異</a:t>
            </a:r>
            <a:endParaRPr lang="zh-TW" altLang="en-US" b="1" u="sng" dirty="0" smtClean="0">
              <a:latin typeface="+mj-ea"/>
              <a:ea typeface="+mj-ea"/>
            </a:endParaRPr>
          </a:p>
          <a:p>
            <a:r>
              <a:rPr lang="zh-TW" altLang="en-US" b="1" u="sng" dirty="0" smtClean="0">
                <a:latin typeface="+mj-ea"/>
                <a:ea typeface="+mj-ea"/>
              </a:rPr>
              <a:t>統計假設</a:t>
            </a:r>
            <a:endParaRPr lang="zh-TW" altLang="en-US" b="1" dirty="0" smtClean="0">
              <a:latin typeface="+mj-ea"/>
              <a:ea typeface="+mj-ea"/>
            </a:endParaRPr>
          </a:p>
          <a:p>
            <a:pPr>
              <a:buNone/>
            </a:pPr>
            <a:r>
              <a:rPr lang="zh-TW" altLang="en-US" b="1" dirty="0" smtClean="0">
                <a:latin typeface="+mj-ea"/>
                <a:ea typeface="+mj-ea"/>
              </a:rPr>
              <a:t>    病人的性別與生活品質好壞無差異</a:t>
            </a:r>
          </a:p>
          <a:p>
            <a:pPr>
              <a:buNone/>
            </a:pPr>
            <a:r>
              <a:rPr lang="zh-TW" altLang="en-US" b="1" dirty="0" smtClean="0">
                <a:latin typeface="+mj-ea"/>
              </a:rPr>
              <a:t>    </a:t>
            </a:r>
            <a:r>
              <a:rPr lang="zh-TW" altLang="en-US" b="1" dirty="0" smtClean="0">
                <a:latin typeface="+mj-ea"/>
                <a:ea typeface="+mj-ea"/>
              </a:rPr>
              <a:t>旅館</a:t>
            </a:r>
            <a:r>
              <a:rPr lang="zh-TW" altLang="zh-TW" b="1" dirty="0" smtClean="0">
                <a:latin typeface="+mj-ea"/>
                <a:ea typeface="+mj-ea"/>
              </a:rPr>
              <a:t>的</a:t>
            </a:r>
            <a:r>
              <a:rPr lang="zh-TW" altLang="en-US" b="1" dirty="0" smtClean="0">
                <a:latin typeface="+mj-ea"/>
                <a:ea typeface="+mj-ea"/>
              </a:rPr>
              <a:t>服務人員的性別與顧客的滿意度高低無差異</a:t>
            </a:r>
            <a:endParaRPr lang="zh-TW" altLang="en-US"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29</a:t>
            </a:fld>
            <a:endParaRPr lang="zh-TW"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b="1" dirty="0" smtClean="0">
                <a:solidFill>
                  <a:schemeClr val="accent6"/>
                </a:solidFill>
              </a:rPr>
              <a:t>研究</a:t>
            </a:r>
            <a:r>
              <a:rPr lang="zh-TW" altLang="en-US" b="1" dirty="0" smtClean="0">
                <a:solidFill>
                  <a:schemeClr val="accent6"/>
                </a:solidFill>
              </a:rPr>
              <a:t>流</a:t>
            </a:r>
            <a:r>
              <a:rPr lang="zh-TW" altLang="zh-TW" b="1" dirty="0" smtClean="0">
                <a:solidFill>
                  <a:schemeClr val="accent6"/>
                </a:solidFill>
              </a:rPr>
              <a:t>程</a:t>
            </a:r>
            <a:endParaRPr lang="zh-TW" altLang="en-US" dirty="0">
              <a:solidFill>
                <a:schemeClr val="accent6"/>
              </a:solidFill>
            </a:endParaRPr>
          </a:p>
        </p:txBody>
      </p:sp>
      <p:sp>
        <p:nvSpPr>
          <p:cNvPr id="3" name="內容版面配置區 2"/>
          <p:cNvSpPr>
            <a:spLocks noGrp="1"/>
          </p:cNvSpPr>
          <p:nvPr>
            <p:ph idx="1"/>
          </p:nvPr>
        </p:nvSpPr>
        <p:spPr/>
        <p:txBody>
          <a:bodyPr/>
          <a:lstStyle/>
          <a:p>
            <a:pPr>
              <a:buNone/>
            </a:pPr>
            <a:r>
              <a:rPr lang="zh-TW" altLang="zh-TW" b="1" dirty="0" smtClean="0">
                <a:latin typeface="+mj-ea"/>
                <a:ea typeface="+mj-ea"/>
              </a:rPr>
              <a:t>一、如何選擇研究</a:t>
            </a:r>
            <a:r>
              <a:rPr lang="zh-TW" altLang="zh-TW" b="1" dirty="0" smtClean="0">
                <a:solidFill>
                  <a:srgbClr val="C00000"/>
                </a:solidFill>
                <a:latin typeface="+mj-ea"/>
                <a:ea typeface="+mj-ea"/>
              </a:rPr>
              <a:t>問題</a:t>
            </a:r>
            <a:r>
              <a:rPr lang="zh-TW" altLang="zh-TW" b="1" dirty="0" smtClean="0">
                <a:latin typeface="+mj-ea"/>
                <a:ea typeface="+mj-ea"/>
              </a:rPr>
              <a:t>及擬定</a:t>
            </a:r>
            <a:r>
              <a:rPr lang="zh-TW" altLang="zh-TW" b="1" dirty="0" smtClean="0">
                <a:solidFill>
                  <a:srgbClr val="C00000"/>
                </a:solidFill>
                <a:latin typeface="+mj-ea"/>
                <a:ea typeface="+mj-ea"/>
              </a:rPr>
              <a:t>題目</a:t>
            </a:r>
          </a:p>
          <a:p>
            <a:pPr>
              <a:buNone/>
            </a:pPr>
            <a:r>
              <a:rPr lang="zh-TW" altLang="zh-TW" b="1" dirty="0" smtClean="0">
                <a:latin typeface="+mj-ea"/>
                <a:ea typeface="+mj-ea"/>
              </a:rPr>
              <a:t>二、</a:t>
            </a:r>
            <a:r>
              <a:rPr lang="zh-TW" altLang="zh-TW" b="1" dirty="0" smtClean="0">
                <a:solidFill>
                  <a:srgbClr val="C00000"/>
                </a:solidFill>
                <a:latin typeface="+mj-ea"/>
                <a:ea typeface="+mj-ea"/>
              </a:rPr>
              <a:t>文獻</a:t>
            </a:r>
            <a:r>
              <a:rPr lang="zh-TW" altLang="zh-TW" b="1" dirty="0" smtClean="0">
                <a:latin typeface="+mj-ea"/>
                <a:ea typeface="+mj-ea"/>
              </a:rPr>
              <a:t>考察與整理</a:t>
            </a:r>
          </a:p>
          <a:p>
            <a:pPr>
              <a:buNone/>
            </a:pPr>
            <a:r>
              <a:rPr lang="zh-TW" altLang="zh-TW" b="1" dirty="0" smtClean="0">
                <a:latin typeface="+mj-ea"/>
                <a:ea typeface="+mj-ea"/>
              </a:rPr>
              <a:t>三、建立理論</a:t>
            </a:r>
            <a:r>
              <a:rPr lang="zh-TW" altLang="zh-TW" b="1" dirty="0" smtClean="0">
                <a:solidFill>
                  <a:srgbClr val="C00000"/>
                </a:solidFill>
                <a:latin typeface="+mj-ea"/>
                <a:ea typeface="+mj-ea"/>
              </a:rPr>
              <a:t>架構</a:t>
            </a:r>
            <a:r>
              <a:rPr lang="zh-TW" altLang="zh-TW" b="1" dirty="0" smtClean="0">
                <a:latin typeface="+mj-ea"/>
                <a:ea typeface="+mj-ea"/>
              </a:rPr>
              <a:t>與</a:t>
            </a:r>
            <a:r>
              <a:rPr lang="zh-TW" altLang="zh-TW" b="1" dirty="0" smtClean="0">
                <a:solidFill>
                  <a:srgbClr val="C00000"/>
                </a:solidFill>
                <a:latin typeface="+mj-ea"/>
                <a:ea typeface="+mj-ea"/>
              </a:rPr>
              <a:t>假設</a:t>
            </a:r>
          </a:p>
          <a:p>
            <a:pPr>
              <a:buNone/>
            </a:pPr>
            <a:r>
              <a:rPr lang="zh-TW" altLang="zh-TW" b="1" dirty="0" smtClean="0">
                <a:latin typeface="+mj-ea"/>
                <a:ea typeface="+mj-ea"/>
              </a:rPr>
              <a:t>四、研究</a:t>
            </a:r>
            <a:r>
              <a:rPr lang="zh-TW" altLang="zh-TW" b="1" dirty="0" smtClean="0">
                <a:solidFill>
                  <a:srgbClr val="C00000"/>
                </a:solidFill>
                <a:latin typeface="+mj-ea"/>
                <a:ea typeface="+mj-ea"/>
              </a:rPr>
              <a:t>設計</a:t>
            </a:r>
            <a:r>
              <a:rPr lang="zh-TW" altLang="en-US" b="1" dirty="0" smtClean="0">
                <a:latin typeface="+mj-ea"/>
                <a:ea typeface="+mj-ea"/>
              </a:rPr>
              <a:t>與</a:t>
            </a:r>
            <a:r>
              <a:rPr lang="zh-TW" altLang="zh-TW" b="1" dirty="0" smtClean="0">
                <a:solidFill>
                  <a:srgbClr val="C00000"/>
                </a:solidFill>
                <a:latin typeface="+mj-ea"/>
                <a:ea typeface="+mj-ea"/>
              </a:rPr>
              <a:t>方法</a:t>
            </a:r>
          </a:p>
          <a:p>
            <a:pPr>
              <a:buNone/>
            </a:pPr>
            <a:r>
              <a:rPr lang="zh-TW" altLang="zh-TW" b="1" dirty="0" smtClean="0">
                <a:latin typeface="+mj-ea"/>
                <a:ea typeface="+mj-ea"/>
              </a:rPr>
              <a:t>五、資料</a:t>
            </a:r>
            <a:r>
              <a:rPr lang="zh-TW" altLang="zh-TW" b="1" dirty="0" smtClean="0">
                <a:solidFill>
                  <a:srgbClr val="C00000"/>
                </a:solidFill>
                <a:latin typeface="+mj-ea"/>
                <a:ea typeface="+mj-ea"/>
              </a:rPr>
              <a:t>整理分析</a:t>
            </a:r>
            <a:r>
              <a:rPr lang="zh-TW" altLang="zh-TW" b="1" dirty="0" smtClean="0">
                <a:latin typeface="+mj-ea"/>
                <a:ea typeface="+mj-ea"/>
              </a:rPr>
              <a:t>與</a:t>
            </a:r>
            <a:r>
              <a:rPr lang="zh-TW" altLang="zh-TW" b="1" dirty="0" smtClean="0">
                <a:solidFill>
                  <a:srgbClr val="C00000"/>
                </a:solidFill>
                <a:latin typeface="+mj-ea"/>
                <a:ea typeface="+mj-ea"/>
              </a:rPr>
              <a:t>統計</a:t>
            </a:r>
            <a:endParaRPr lang="en-US" altLang="zh-TW" b="1" dirty="0" smtClean="0">
              <a:solidFill>
                <a:srgbClr val="C00000"/>
              </a:solidFill>
              <a:latin typeface="+mj-ea"/>
              <a:ea typeface="+mj-ea"/>
            </a:endParaRPr>
          </a:p>
          <a:p>
            <a:pPr>
              <a:buNone/>
            </a:pPr>
            <a:r>
              <a:rPr lang="zh-TW" altLang="zh-TW" b="1" dirty="0" smtClean="0">
                <a:latin typeface="+mj-ea"/>
                <a:ea typeface="+mj-ea"/>
              </a:rPr>
              <a:t>六、</a:t>
            </a:r>
            <a:r>
              <a:rPr lang="zh-TW" altLang="zh-TW" b="1" dirty="0" smtClean="0">
                <a:solidFill>
                  <a:srgbClr val="C00000"/>
                </a:solidFill>
                <a:latin typeface="+mj-ea"/>
                <a:ea typeface="+mj-ea"/>
              </a:rPr>
              <a:t>結果</a:t>
            </a:r>
            <a:r>
              <a:rPr lang="zh-TW" altLang="zh-TW" b="1" dirty="0" smtClean="0">
                <a:latin typeface="+mj-ea"/>
                <a:ea typeface="+mj-ea"/>
              </a:rPr>
              <a:t>與</a:t>
            </a:r>
            <a:r>
              <a:rPr lang="zh-TW" altLang="zh-TW" b="1" dirty="0" smtClean="0">
                <a:solidFill>
                  <a:srgbClr val="C00000"/>
                </a:solidFill>
                <a:latin typeface="+mj-ea"/>
                <a:ea typeface="+mj-ea"/>
              </a:rPr>
              <a:t>討論</a:t>
            </a:r>
          </a:p>
          <a:p>
            <a:pPr>
              <a:buNone/>
            </a:pPr>
            <a:r>
              <a:rPr lang="zh-TW" altLang="zh-TW" b="1" dirty="0" smtClean="0">
                <a:latin typeface="+mj-ea"/>
                <a:ea typeface="+mj-ea"/>
              </a:rPr>
              <a:t>七、撰寫</a:t>
            </a:r>
            <a:r>
              <a:rPr lang="zh-TW" altLang="zh-TW" b="1" dirty="0" smtClean="0">
                <a:solidFill>
                  <a:srgbClr val="C00000"/>
                </a:solidFill>
                <a:latin typeface="+mj-ea"/>
                <a:ea typeface="+mj-ea"/>
              </a:rPr>
              <a:t>報告</a:t>
            </a:r>
            <a:r>
              <a:rPr lang="zh-TW" altLang="zh-TW" b="1" dirty="0" smtClean="0">
                <a:latin typeface="+mj-ea"/>
                <a:ea typeface="+mj-ea"/>
              </a:rPr>
              <a:t>及提</a:t>
            </a:r>
            <a:r>
              <a:rPr lang="zh-TW" altLang="en-US" b="1" dirty="0" smtClean="0">
                <a:solidFill>
                  <a:srgbClr val="C00000"/>
                </a:solidFill>
                <a:latin typeface="+mj-ea"/>
                <a:ea typeface="+mj-ea"/>
              </a:rPr>
              <a:t>未來研究方向</a:t>
            </a:r>
            <a:endParaRPr lang="zh-TW" altLang="zh-TW" b="1" dirty="0" smtClean="0">
              <a:solidFill>
                <a:srgbClr val="C00000"/>
              </a:solidFill>
              <a:latin typeface="+mj-ea"/>
              <a:ea typeface="+mj-ea"/>
            </a:endParaRPr>
          </a:p>
          <a:p>
            <a:pPr>
              <a:buNone/>
            </a:pPr>
            <a:r>
              <a:rPr lang="zh-TW" altLang="zh-TW" b="1" dirty="0" smtClean="0">
                <a:latin typeface="+mj-ea"/>
                <a:ea typeface="+mj-ea"/>
              </a:rPr>
              <a:t>八、研究之</a:t>
            </a:r>
            <a:r>
              <a:rPr lang="zh-TW" altLang="zh-TW" b="1" dirty="0" smtClean="0">
                <a:solidFill>
                  <a:srgbClr val="C00000"/>
                </a:solidFill>
                <a:latin typeface="+mj-ea"/>
                <a:ea typeface="+mj-ea"/>
              </a:rPr>
              <a:t>倫理</a:t>
            </a:r>
            <a:r>
              <a:rPr lang="zh-TW" altLang="zh-TW" b="1" dirty="0" smtClean="0">
                <a:latin typeface="+mj-ea"/>
                <a:ea typeface="+mj-ea"/>
              </a:rPr>
              <a:t>考量</a:t>
            </a:r>
            <a:endParaRPr lang="zh-TW" altLang="zh-TW" dirty="0" smtClean="0">
              <a:latin typeface="+mj-ea"/>
              <a:ea typeface="+mj-ea"/>
            </a:endParaRPr>
          </a:p>
          <a:p>
            <a:endParaRPr lang="zh-TW" altLang="zh-TW" dirty="0"/>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3</a:t>
            </a:fld>
            <a:endParaRPr lang="zh-TW"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solidFill>
                  <a:schemeClr val="accent6"/>
                </a:solidFill>
                <a:latin typeface="+mj-ea"/>
              </a:rPr>
              <a:t>四、研究設計</a:t>
            </a:r>
            <a:r>
              <a:rPr lang="zh-TW" altLang="en-US" b="1" dirty="0" smtClean="0">
                <a:solidFill>
                  <a:schemeClr val="accent6"/>
                </a:solidFill>
                <a:latin typeface="+mj-ea"/>
              </a:rPr>
              <a:t>與</a:t>
            </a:r>
            <a:r>
              <a:rPr lang="zh-TW" altLang="zh-TW" b="1" dirty="0" smtClean="0">
                <a:solidFill>
                  <a:schemeClr val="accent6"/>
                </a:solidFill>
                <a:latin typeface="+mj-ea"/>
              </a:rPr>
              <a:t>方法</a:t>
            </a:r>
          </a:p>
        </p:txBody>
      </p:sp>
      <p:sp>
        <p:nvSpPr>
          <p:cNvPr id="3" name="內容版面配置區 2"/>
          <p:cNvSpPr>
            <a:spLocks noGrp="1"/>
          </p:cNvSpPr>
          <p:nvPr>
            <p:ph idx="1"/>
          </p:nvPr>
        </p:nvSpPr>
        <p:spPr/>
        <p:txBody>
          <a:bodyPr>
            <a:normAutofit/>
          </a:bodyPr>
          <a:lstStyle/>
          <a:p>
            <a:pPr marL="617538" indent="-617538" defTabSz="247650"/>
            <a:r>
              <a:rPr lang="zh-TW" altLang="en-US" b="1" dirty="0" smtClean="0">
                <a:latin typeface="+mj-ea"/>
                <a:ea typeface="+mj-ea"/>
              </a:rPr>
              <a:t>研究設計是</a:t>
            </a:r>
            <a:r>
              <a:rPr lang="zh-TW" altLang="en-US" b="1" dirty="0" smtClean="0">
                <a:solidFill>
                  <a:srgbClr val="C00000"/>
                </a:solidFill>
                <a:latin typeface="+mj-ea"/>
                <a:ea typeface="+mj-ea"/>
              </a:rPr>
              <a:t>建立一個</a:t>
            </a:r>
            <a:r>
              <a:rPr lang="zh-TW" altLang="en-US" b="1" dirty="0" smtClean="0">
                <a:latin typeface="+mj-ea"/>
                <a:ea typeface="+mj-ea"/>
              </a:rPr>
              <a:t>「如何蒐集」資料、要「蒐集什麼」資料、「如何分析」資料之</a:t>
            </a:r>
            <a:r>
              <a:rPr lang="zh-TW" altLang="en-US" b="1" dirty="0" smtClean="0">
                <a:solidFill>
                  <a:srgbClr val="C00000"/>
                </a:solidFill>
                <a:latin typeface="+mj-ea"/>
                <a:ea typeface="+mj-ea"/>
              </a:rPr>
              <a:t>計畫</a:t>
            </a:r>
            <a:r>
              <a:rPr lang="zh-TW" altLang="en-US" b="1" dirty="0" smtClean="0">
                <a:latin typeface="+mj-ea"/>
                <a:ea typeface="+mj-ea"/>
              </a:rPr>
              <a:t>，以協助研究者分配有限的資源</a:t>
            </a:r>
          </a:p>
          <a:p>
            <a:pPr marL="617538" indent="-617538" defTabSz="247650"/>
            <a:r>
              <a:rPr lang="zh-TW" altLang="en-US" b="1" dirty="0" smtClean="0">
                <a:solidFill>
                  <a:srgbClr val="C00000"/>
                </a:solidFill>
                <a:latin typeface="+mj-ea"/>
                <a:ea typeface="+mj-ea"/>
              </a:rPr>
              <a:t>目的</a:t>
            </a:r>
            <a:r>
              <a:rPr lang="zh-TW" altLang="en-US" b="1" dirty="0" smtClean="0">
                <a:latin typeface="+mj-ea"/>
                <a:ea typeface="+mj-ea"/>
              </a:rPr>
              <a:t>是在有計畫的說明研究者操縱各種變異來源的「基本模式」為何？以便將來可以細心操縱或改變自變數，並觀察自變數對因變數所發生的影響，期使研究能在</a:t>
            </a:r>
            <a:r>
              <a:rPr lang="zh-TW" altLang="en-US" b="1" u="sng" dirty="0" smtClean="0">
                <a:latin typeface="+mj-ea"/>
                <a:ea typeface="+mj-ea"/>
              </a:rPr>
              <a:t>有效</a:t>
            </a:r>
            <a:r>
              <a:rPr lang="zh-TW" altLang="en-US" b="1" dirty="0" smtClean="0">
                <a:latin typeface="+mj-ea"/>
                <a:ea typeface="+mj-ea"/>
              </a:rPr>
              <a:t>、</a:t>
            </a:r>
            <a:r>
              <a:rPr lang="zh-TW" altLang="en-US" b="1" u="sng" dirty="0" smtClean="0">
                <a:latin typeface="+mj-ea"/>
                <a:ea typeface="+mj-ea"/>
              </a:rPr>
              <a:t>客觀</a:t>
            </a:r>
            <a:r>
              <a:rPr lang="zh-TW" altLang="en-US" b="1" dirty="0" smtClean="0">
                <a:latin typeface="+mj-ea"/>
                <a:ea typeface="+mj-ea"/>
              </a:rPr>
              <a:t>、</a:t>
            </a:r>
            <a:r>
              <a:rPr lang="zh-TW" altLang="en-US" b="1" u="sng" dirty="0" smtClean="0">
                <a:latin typeface="+mj-ea"/>
                <a:ea typeface="+mj-ea"/>
              </a:rPr>
              <a:t>正確</a:t>
            </a:r>
            <a:r>
              <a:rPr lang="zh-TW" altLang="en-US" b="1" dirty="0" smtClean="0">
                <a:latin typeface="+mj-ea"/>
                <a:ea typeface="+mj-ea"/>
              </a:rPr>
              <a:t>及</a:t>
            </a:r>
            <a:r>
              <a:rPr lang="zh-TW" altLang="en-US" b="1" u="sng" dirty="0" smtClean="0">
                <a:latin typeface="+mj-ea"/>
                <a:ea typeface="+mj-ea"/>
              </a:rPr>
              <a:t>經濟</a:t>
            </a:r>
            <a:r>
              <a:rPr lang="zh-TW" altLang="en-US" b="1" dirty="0" smtClean="0">
                <a:latin typeface="+mj-ea"/>
                <a:ea typeface="+mj-ea"/>
              </a:rPr>
              <a:t>的原則下，解答研究者所要探討的問題。</a:t>
            </a:r>
            <a:endParaRPr lang="zh-TW" altLang="zh-TW" b="1" dirty="0" smtClean="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30</a:t>
            </a:fld>
            <a:endParaRPr lang="zh-TW"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solidFill>
                  <a:schemeClr val="accent6"/>
                </a:solidFill>
                <a:latin typeface="+mj-ea"/>
              </a:rPr>
              <a:t>四、研究設計</a:t>
            </a:r>
            <a:r>
              <a:rPr lang="zh-TW" altLang="en-US" b="1" dirty="0" smtClean="0">
                <a:solidFill>
                  <a:schemeClr val="accent6"/>
                </a:solidFill>
                <a:latin typeface="+mj-ea"/>
              </a:rPr>
              <a:t>與</a:t>
            </a:r>
            <a:r>
              <a:rPr lang="zh-TW" altLang="zh-TW" b="1" dirty="0" smtClean="0">
                <a:solidFill>
                  <a:schemeClr val="accent6"/>
                </a:solidFill>
                <a:latin typeface="+mj-ea"/>
              </a:rPr>
              <a:t>方法</a:t>
            </a:r>
          </a:p>
        </p:txBody>
      </p:sp>
      <p:sp>
        <p:nvSpPr>
          <p:cNvPr id="3" name="內容版面配置區 2"/>
          <p:cNvSpPr>
            <a:spLocks noGrp="1"/>
          </p:cNvSpPr>
          <p:nvPr>
            <p:ph idx="1"/>
          </p:nvPr>
        </p:nvSpPr>
        <p:spPr/>
        <p:txBody>
          <a:bodyPr>
            <a:normAutofit/>
          </a:bodyPr>
          <a:lstStyle/>
          <a:p>
            <a:r>
              <a:rPr lang="zh-TW" altLang="en-US" b="1" dirty="0" smtClean="0">
                <a:latin typeface="+mj-ea"/>
                <a:ea typeface="+mj-ea"/>
              </a:rPr>
              <a:t>研究設計的</a:t>
            </a:r>
            <a:r>
              <a:rPr lang="zh-TW" altLang="en-US" b="1" dirty="0" smtClean="0">
                <a:solidFill>
                  <a:srgbClr val="C00000"/>
                </a:solidFill>
                <a:latin typeface="+mj-ea"/>
                <a:ea typeface="+mj-ea"/>
              </a:rPr>
              <a:t>評估準則</a:t>
            </a:r>
            <a:endParaRPr lang="en-US" altLang="zh-TW" b="1" dirty="0" smtClean="0">
              <a:solidFill>
                <a:srgbClr val="C00000"/>
              </a:solidFill>
              <a:latin typeface="+mj-ea"/>
              <a:ea typeface="+mj-ea"/>
            </a:endParaRPr>
          </a:p>
          <a:p>
            <a:r>
              <a:rPr lang="zh-TW" altLang="en-US" b="1" dirty="0" smtClean="0">
                <a:solidFill>
                  <a:srgbClr val="C00000"/>
                </a:solidFill>
                <a:latin typeface="+mj-ea"/>
                <a:ea typeface="+mj-ea"/>
              </a:rPr>
              <a:t>效度</a:t>
            </a:r>
            <a:r>
              <a:rPr lang="zh-TW" altLang="en-US" b="1" dirty="0" smtClean="0">
                <a:latin typeface="+mj-ea"/>
              </a:rPr>
              <a:t>：</a:t>
            </a:r>
            <a:r>
              <a:rPr lang="zh-TW" altLang="en-US" b="1" dirty="0" smtClean="0">
                <a:latin typeface="+mj-ea"/>
                <a:ea typeface="+mj-ea"/>
              </a:rPr>
              <a:t>後面章節再說明</a:t>
            </a:r>
            <a:r>
              <a:rPr lang="en-US" altLang="zh-TW" b="1" dirty="0" smtClean="0">
                <a:latin typeface="+mj-ea"/>
                <a:ea typeface="+mj-ea"/>
              </a:rPr>
              <a:t>~</a:t>
            </a:r>
            <a:endParaRPr lang="zh-TW" altLang="zh-TW" b="1" dirty="0" smtClean="0">
              <a:latin typeface="+mj-ea"/>
              <a:ea typeface="+mj-ea"/>
            </a:endParaRPr>
          </a:p>
          <a:p>
            <a:r>
              <a:rPr lang="zh-TW" altLang="en-US" b="1" dirty="0" smtClean="0">
                <a:solidFill>
                  <a:srgbClr val="C00000"/>
                </a:solidFill>
                <a:latin typeface="+mj-ea"/>
                <a:ea typeface="+mj-ea"/>
              </a:rPr>
              <a:t>客觀性</a:t>
            </a:r>
            <a:r>
              <a:rPr lang="zh-TW" altLang="en-US" b="1" dirty="0" smtClean="0">
                <a:latin typeface="+mj-ea"/>
                <a:ea typeface="+mj-ea"/>
              </a:rPr>
              <a:t>：非研究者主觀介入。</a:t>
            </a:r>
            <a:endParaRPr lang="zh-TW" altLang="zh-TW" b="1" dirty="0" smtClean="0">
              <a:latin typeface="+mj-ea"/>
              <a:ea typeface="+mj-ea"/>
            </a:endParaRPr>
          </a:p>
          <a:p>
            <a:r>
              <a:rPr lang="zh-TW" altLang="en-US" b="1" dirty="0" smtClean="0">
                <a:solidFill>
                  <a:srgbClr val="C00000"/>
                </a:solidFill>
                <a:latin typeface="+mj-ea"/>
                <a:ea typeface="+mj-ea"/>
              </a:rPr>
              <a:t>準確性</a:t>
            </a:r>
            <a:r>
              <a:rPr lang="zh-TW" altLang="en-US" b="1" dirty="0" smtClean="0">
                <a:latin typeface="+mj-ea"/>
                <a:ea typeface="+mj-ea"/>
              </a:rPr>
              <a:t>：能得到具體的結果，下清楚的結論</a:t>
            </a:r>
            <a:endParaRPr lang="zh-TW" altLang="zh-TW" b="1" dirty="0" smtClean="0">
              <a:latin typeface="+mj-ea"/>
              <a:ea typeface="+mj-ea"/>
            </a:endParaRPr>
          </a:p>
          <a:p>
            <a:r>
              <a:rPr lang="zh-TW" altLang="en-US" b="1" dirty="0" smtClean="0">
                <a:solidFill>
                  <a:srgbClr val="C00000"/>
                </a:solidFill>
                <a:latin typeface="+mj-ea"/>
                <a:ea typeface="+mj-ea"/>
              </a:rPr>
              <a:t>經濟性</a:t>
            </a:r>
            <a:r>
              <a:rPr lang="zh-TW" altLang="en-US" b="1" dirty="0" smtClean="0">
                <a:latin typeface="+mj-ea"/>
                <a:ea typeface="+mj-ea"/>
              </a:rPr>
              <a:t>：因研究者資源有限，所花費成本(時間、人力、金錢)要在合理、可接受範圍內。</a:t>
            </a:r>
            <a:endParaRPr lang="zh-TW" altLang="zh-TW" sz="1400" b="1" dirty="0" smtClean="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31</a:t>
            </a:fld>
            <a:endParaRPr lang="zh-TW"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solidFill>
                  <a:schemeClr val="accent6"/>
                </a:solidFill>
                <a:latin typeface="+mj-ea"/>
              </a:rPr>
              <a:t>四、研究設計</a:t>
            </a:r>
            <a:r>
              <a:rPr lang="zh-TW" altLang="en-US" b="1" dirty="0" smtClean="0">
                <a:solidFill>
                  <a:schemeClr val="accent6"/>
                </a:solidFill>
                <a:latin typeface="+mj-ea"/>
              </a:rPr>
              <a:t>與</a:t>
            </a:r>
            <a:r>
              <a:rPr lang="zh-TW" altLang="zh-TW" b="1" dirty="0" smtClean="0">
                <a:solidFill>
                  <a:schemeClr val="accent6"/>
                </a:solidFill>
                <a:latin typeface="+mj-ea"/>
              </a:rPr>
              <a:t>方法</a:t>
            </a:r>
          </a:p>
        </p:txBody>
      </p:sp>
      <p:sp>
        <p:nvSpPr>
          <p:cNvPr id="3" name="內容版面配置區 2"/>
          <p:cNvSpPr>
            <a:spLocks noGrp="1"/>
          </p:cNvSpPr>
          <p:nvPr>
            <p:ph idx="1"/>
          </p:nvPr>
        </p:nvSpPr>
        <p:spPr/>
        <p:txBody>
          <a:bodyPr>
            <a:normAutofit/>
          </a:bodyPr>
          <a:lstStyle/>
          <a:p>
            <a:r>
              <a:rPr lang="zh-TW" altLang="en-US" b="1" dirty="0" smtClean="0">
                <a:latin typeface="+mj-ea"/>
                <a:ea typeface="+mj-ea"/>
              </a:rPr>
              <a:t>研究設計的</a:t>
            </a:r>
            <a:r>
              <a:rPr lang="zh-TW" altLang="en-US" b="1" dirty="0" smtClean="0">
                <a:solidFill>
                  <a:srgbClr val="C00000"/>
                </a:solidFill>
                <a:latin typeface="+mj-ea"/>
                <a:ea typeface="+mj-ea"/>
              </a:rPr>
              <a:t>類型</a:t>
            </a:r>
            <a:endParaRPr lang="en-US" altLang="zh-TW" b="1" dirty="0" smtClean="0">
              <a:solidFill>
                <a:srgbClr val="C00000"/>
              </a:solidFill>
              <a:latin typeface="+mj-ea"/>
              <a:ea typeface="+mj-ea"/>
            </a:endParaRPr>
          </a:p>
          <a:p>
            <a:pPr marL="514350" indent="-514350">
              <a:buFont typeface="+mj-lt"/>
              <a:buAutoNum type="arabicPeriod"/>
            </a:pPr>
            <a:r>
              <a:rPr lang="zh-TW" altLang="en-US" b="1" dirty="0" smtClean="0">
                <a:latin typeface="+mj-ea"/>
                <a:ea typeface="+mj-ea"/>
              </a:rPr>
              <a:t>探索性研究</a:t>
            </a:r>
            <a:r>
              <a:rPr lang="en-US" altLang="zh-TW" b="1" dirty="0" smtClean="0">
                <a:latin typeface="+mj-ea"/>
                <a:ea typeface="+mj-ea"/>
              </a:rPr>
              <a:t>(exploratory research)</a:t>
            </a:r>
          </a:p>
          <a:p>
            <a:pPr marL="514350" indent="-514350">
              <a:buFont typeface="+mj-lt"/>
              <a:buAutoNum type="arabicPeriod"/>
            </a:pPr>
            <a:r>
              <a:rPr lang="zh-TW" altLang="en-US" b="1" dirty="0" smtClean="0">
                <a:latin typeface="+mj-ea"/>
                <a:ea typeface="+mj-ea"/>
              </a:rPr>
              <a:t>敘述性研究</a:t>
            </a:r>
            <a:r>
              <a:rPr lang="en-US" altLang="zh-TW" b="1" dirty="0" smtClean="0">
                <a:latin typeface="+mj-ea"/>
                <a:ea typeface="+mj-ea"/>
              </a:rPr>
              <a:t>(descriptive research)</a:t>
            </a:r>
          </a:p>
          <a:p>
            <a:pPr marL="514350" indent="-514350">
              <a:buFont typeface="+mj-lt"/>
              <a:buAutoNum type="arabicPeriod"/>
            </a:pPr>
            <a:r>
              <a:rPr lang="zh-TW" altLang="en-US" b="1" dirty="0" smtClean="0">
                <a:latin typeface="+mj-ea"/>
                <a:ea typeface="+mj-ea"/>
              </a:rPr>
              <a:t>因果性研究</a:t>
            </a:r>
            <a:r>
              <a:rPr lang="en-US" altLang="zh-TW" b="1" dirty="0" smtClean="0">
                <a:latin typeface="+mj-ea"/>
                <a:ea typeface="+mj-ea"/>
              </a:rPr>
              <a:t>(causal research)</a:t>
            </a:r>
            <a:endParaRPr lang="zh-TW" altLang="en-US"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32</a:t>
            </a:fld>
            <a:endParaRPr lang="zh-TW"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latin typeface="+mj-ea"/>
              </a:rPr>
              <a:t>1.</a:t>
            </a:r>
            <a:r>
              <a:rPr lang="zh-TW" altLang="en-US" b="1" dirty="0" smtClean="0">
                <a:latin typeface="+mj-ea"/>
              </a:rPr>
              <a:t>探索性研究</a:t>
            </a:r>
            <a:endParaRPr lang="zh-TW" altLang="en-US" dirty="0"/>
          </a:p>
        </p:txBody>
      </p:sp>
      <p:sp>
        <p:nvSpPr>
          <p:cNvPr id="3" name="內容版面配置區 2"/>
          <p:cNvSpPr>
            <a:spLocks noGrp="1"/>
          </p:cNvSpPr>
          <p:nvPr>
            <p:ph idx="1"/>
          </p:nvPr>
        </p:nvSpPr>
        <p:spPr/>
        <p:txBody>
          <a:bodyPr>
            <a:normAutofit/>
          </a:bodyPr>
          <a:lstStyle/>
          <a:p>
            <a:pPr marL="342900" lvl="1" indent="-342900">
              <a:buFont typeface="Wingdings 2"/>
              <a:buChar char="ß"/>
            </a:pPr>
            <a:r>
              <a:rPr lang="zh-TW" altLang="en-US" sz="3200" b="1" dirty="0" smtClean="0">
                <a:latin typeface="+mj-ea"/>
                <a:ea typeface="+mj-ea"/>
              </a:rPr>
              <a:t>目的：對新主題或現象作初探，獲得新觀點</a:t>
            </a:r>
            <a:r>
              <a:rPr lang="zh-TW" altLang="en-US" sz="3200" dirty="0" smtClean="0">
                <a:latin typeface="+mj-ea"/>
                <a:ea typeface="+mj-ea"/>
              </a:rPr>
              <a:t> </a:t>
            </a:r>
            <a:endParaRPr lang="en-US" altLang="zh-TW" sz="3200" dirty="0" smtClean="0">
              <a:latin typeface="+mj-ea"/>
              <a:ea typeface="+mj-ea"/>
            </a:endParaRPr>
          </a:p>
          <a:p>
            <a:pPr marL="342900" lvl="1" indent="-342900">
              <a:buFont typeface="Wingdings 2"/>
              <a:buChar char="ß"/>
            </a:pPr>
            <a:r>
              <a:rPr lang="zh-TW" altLang="en-US" sz="3200" b="1" dirty="0" smtClean="0">
                <a:latin typeface="+mj-ea"/>
                <a:ea typeface="+mj-ea"/>
              </a:rPr>
              <a:t>適用場合</a:t>
            </a:r>
            <a:r>
              <a:rPr lang="zh-TW" altLang="en-US" sz="3200" b="1" dirty="0" smtClean="0">
                <a:latin typeface="+mj-ea"/>
              </a:rPr>
              <a:t>：</a:t>
            </a:r>
            <a:endParaRPr lang="en-US" altLang="zh-TW" sz="3200" b="1" dirty="0" smtClean="0">
              <a:latin typeface="+mj-ea"/>
            </a:endParaRPr>
          </a:p>
          <a:p>
            <a:pPr marL="342900" lvl="1" indent="-342900">
              <a:buNone/>
            </a:pPr>
            <a:r>
              <a:rPr lang="en-US" altLang="zh-TW" sz="3200" b="1" dirty="0" smtClean="0">
                <a:latin typeface="+mj-ea"/>
                <a:ea typeface="+mj-ea"/>
              </a:rPr>
              <a:t>    </a:t>
            </a:r>
            <a:r>
              <a:rPr lang="zh-TW" altLang="en-US" sz="3200" b="1" dirty="0" smtClean="0">
                <a:latin typeface="+mj-ea"/>
                <a:ea typeface="+mj-ea"/>
              </a:rPr>
              <a:t>某研究問題，缺乏前人的研究經驗，或初次從事這一類問題研究，不清楚它有包括那些變數、且又缺乏理論基礎。</a:t>
            </a:r>
          </a:p>
          <a:p>
            <a:endParaRPr lang="zh-TW" altLang="en-US" dirty="0"/>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33</a:t>
            </a:fld>
            <a:endParaRPr lang="zh-TW"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latin typeface="+mj-ea"/>
              </a:rPr>
              <a:t>1.</a:t>
            </a:r>
            <a:r>
              <a:rPr lang="zh-TW" altLang="en-US" b="1" dirty="0" smtClean="0">
                <a:latin typeface="+mj-ea"/>
              </a:rPr>
              <a:t>探索性研究</a:t>
            </a:r>
            <a:endParaRPr lang="zh-TW" altLang="en-US" dirty="0"/>
          </a:p>
        </p:txBody>
      </p:sp>
      <p:sp>
        <p:nvSpPr>
          <p:cNvPr id="3" name="內容版面配置區 2"/>
          <p:cNvSpPr>
            <a:spLocks noGrp="1"/>
          </p:cNvSpPr>
          <p:nvPr>
            <p:ph idx="1"/>
          </p:nvPr>
        </p:nvSpPr>
        <p:spPr/>
        <p:txBody>
          <a:bodyPr/>
          <a:lstStyle/>
          <a:p>
            <a:pPr marL="342900" lvl="1" indent="-342900">
              <a:buFont typeface="Wingdings 2"/>
              <a:buChar char="ß"/>
            </a:pPr>
            <a:r>
              <a:rPr lang="zh-TW" altLang="en-US" sz="3200" b="1" dirty="0" smtClean="0">
                <a:latin typeface="+mj-ea"/>
                <a:ea typeface="+mj-ea"/>
              </a:rPr>
              <a:t>採用方法：</a:t>
            </a:r>
          </a:p>
          <a:p>
            <a:pPr marL="990600" lvl="1" indent="-533400">
              <a:lnSpc>
                <a:spcPct val="120000"/>
              </a:lnSpc>
              <a:buClr>
                <a:schemeClr val="hlink"/>
              </a:buClr>
              <a:buSzTx/>
              <a:buFont typeface="Wingdings" pitchFamily="2" charset="2"/>
              <a:buAutoNum type="arabicPeriod"/>
            </a:pPr>
            <a:r>
              <a:rPr lang="zh-TW" altLang="en-US" sz="3200" b="1" dirty="0" smtClean="0">
                <a:latin typeface="+mj-ea"/>
                <a:ea typeface="+mj-ea"/>
              </a:rPr>
              <a:t>專家經驗訪談</a:t>
            </a:r>
          </a:p>
          <a:p>
            <a:pPr marL="990600" lvl="1" indent="-533400">
              <a:lnSpc>
                <a:spcPct val="120000"/>
              </a:lnSpc>
              <a:buClr>
                <a:schemeClr val="hlink"/>
              </a:buClr>
              <a:buSzTx/>
              <a:buFont typeface="Wingdings" pitchFamily="2" charset="2"/>
              <a:buAutoNum type="arabicPeriod"/>
            </a:pPr>
            <a:r>
              <a:rPr lang="zh-TW" altLang="en-US" sz="3200" b="1" dirty="0" smtClean="0">
                <a:latin typeface="+mj-ea"/>
                <a:ea typeface="+mj-ea"/>
              </a:rPr>
              <a:t>次級資料分析</a:t>
            </a:r>
            <a:r>
              <a:rPr lang="en-US" altLang="zh-TW" sz="3200" b="1" dirty="0" smtClean="0">
                <a:latin typeface="+mj-ea"/>
                <a:ea typeface="+mj-ea"/>
              </a:rPr>
              <a:t>(</a:t>
            </a:r>
            <a:r>
              <a:rPr lang="zh-TW" altLang="en-US" sz="3200" b="1" dirty="0" smtClean="0">
                <a:latin typeface="+mj-ea"/>
                <a:ea typeface="+mj-ea"/>
              </a:rPr>
              <a:t>文獻資料期刊、資料庫</a:t>
            </a:r>
            <a:r>
              <a:rPr lang="en-US" altLang="zh-TW" sz="3200" b="1" dirty="0" smtClean="0">
                <a:latin typeface="+mj-ea"/>
                <a:ea typeface="+mj-ea"/>
              </a:rPr>
              <a:t>)</a:t>
            </a:r>
            <a:r>
              <a:rPr lang="zh-TW" altLang="en-US" sz="3200" b="1" dirty="0" smtClean="0">
                <a:latin typeface="+mj-ea"/>
                <a:ea typeface="+mj-ea"/>
              </a:rPr>
              <a:t> </a:t>
            </a:r>
          </a:p>
          <a:p>
            <a:pPr marL="990600" lvl="1" indent="-533400">
              <a:lnSpc>
                <a:spcPct val="120000"/>
              </a:lnSpc>
              <a:buClr>
                <a:schemeClr val="hlink"/>
              </a:buClr>
              <a:buSzTx/>
              <a:buFont typeface="Wingdings" pitchFamily="2" charset="2"/>
              <a:buAutoNum type="arabicPeriod"/>
            </a:pPr>
            <a:r>
              <a:rPr lang="zh-TW" altLang="en-US" sz="3200" b="1" dirty="0" smtClean="0">
                <a:latin typeface="+mj-ea"/>
                <a:ea typeface="+mj-ea"/>
              </a:rPr>
              <a:t>個案研究 </a:t>
            </a:r>
          </a:p>
          <a:p>
            <a:pPr marL="990600" lvl="1" indent="-533400">
              <a:lnSpc>
                <a:spcPct val="120000"/>
              </a:lnSpc>
              <a:buClr>
                <a:schemeClr val="hlink"/>
              </a:buClr>
              <a:buSzTx/>
              <a:buFont typeface="Wingdings" pitchFamily="2" charset="2"/>
              <a:buAutoNum type="arabicPeriod"/>
            </a:pPr>
            <a:r>
              <a:rPr lang="zh-TW" altLang="en-US" sz="3200" b="1" dirty="0" smtClean="0">
                <a:latin typeface="+mj-ea"/>
                <a:ea typeface="+mj-ea"/>
              </a:rPr>
              <a:t>深度集體訪談</a:t>
            </a:r>
            <a:endParaRPr lang="en-US" altLang="zh-TW" sz="3200" b="1" dirty="0" smtClean="0">
              <a:latin typeface="+mj-ea"/>
              <a:ea typeface="+mj-ea"/>
            </a:endParaRPr>
          </a:p>
          <a:p>
            <a:pPr marL="342000" lvl="1" indent="-533400">
              <a:lnSpc>
                <a:spcPct val="120000"/>
              </a:lnSpc>
              <a:buClr>
                <a:schemeClr val="hlink"/>
              </a:buClr>
              <a:buSzTx/>
              <a:buNone/>
            </a:pPr>
            <a:r>
              <a:rPr lang="zh-TW" altLang="en-US" sz="3200" b="1" dirty="0" smtClean="0">
                <a:latin typeface="+mj-ea"/>
                <a:ea typeface="+mj-ea"/>
              </a:rPr>
              <a:t>例</a:t>
            </a:r>
            <a:r>
              <a:rPr lang="en-US" altLang="zh-TW" sz="3200" b="1" dirty="0" smtClean="0">
                <a:latin typeface="+mj-ea"/>
                <a:ea typeface="+mj-ea"/>
              </a:rPr>
              <a:t>: </a:t>
            </a:r>
            <a:r>
              <a:rPr lang="zh-TW" altLang="en-US" sz="3200" b="1" dirty="0" smtClean="0">
                <a:latin typeface="+mj-ea"/>
                <a:ea typeface="+mj-ea"/>
              </a:rPr>
              <a:t>少子化趨勢下我國大學之競爭優勢</a:t>
            </a:r>
          </a:p>
          <a:p>
            <a:pPr marL="342000" lvl="1" indent="-533400">
              <a:lnSpc>
                <a:spcPct val="120000"/>
              </a:lnSpc>
              <a:buClr>
                <a:schemeClr val="hlink"/>
              </a:buClr>
              <a:buSzTx/>
              <a:buNone/>
            </a:pPr>
            <a:endParaRPr lang="en-US" altLang="zh-TW" sz="3200" b="1" dirty="0" smtClean="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34</a:t>
            </a:fld>
            <a:endParaRPr lang="zh-TW"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latin typeface="+mj-ea"/>
              </a:rPr>
              <a:t>2.</a:t>
            </a:r>
            <a:r>
              <a:rPr lang="zh-TW" altLang="en-US" b="1" dirty="0" smtClean="0">
                <a:latin typeface="+mj-ea"/>
              </a:rPr>
              <a:t>敘述性研究</a:t>
            </a:r>
            <a:endParaRPr lang="zh-TW" altLang="en-US" dirty="0"/>
          </a:p>
        </p:txBody>
      </p:sp>
      <p:sp>
        <p:nvSpPr>
          <p:cNvPr id="3" name="內容版面配置區 2"/>
          <p:cNvSpPr>
            <a:spLocks noGrp="1"/>
          </p:cNvSpPr>
          <p:nvPr>
            <p:ph idx="1"/>
          </p:nvPr>
        </p:nvSpPr>
        <p:spPr/>
        <p:txBody>
          <a:bodyPr/>
          <a:lstStyle/>
          <a:p>
            <a:r>
              <a:rPr lang="zh-TW" altLang="en-US" b="1" dirty="0" smtClean="0">
                <a:latin typeface="+mj-ea"/>
                <a:ea typeface="+mj-ea"/>
              </a:rPr>
              <a:t>目的：在敘述一個整體的現象</a:t>
            </a:r>
            <a:endParaRPr lang="en-US" altLang="zh-TW" b="1" dirty="0" smtClean="0">
              <a:latin typeface="+mj-ea"/>
              <a:ea typeface="+mj-ea"/>
            </a:endParaRPr>
          </a:p>
          <a:p>
            <a:pPr>
              <a:buNone/>
            </a:pPr>
            <a:r>
              <a:rPr lang="zh-TW" altLang="en-US" b="1" dirty="0" smtClean="0">
                <a:latin typeface="+mj-ea"/>
                <a:ea typeface="+mj-ea"/>
              </a:rPr>
              <a:t>    最常使用的方法</a:t>
            </a:r>
            <a:r>
              <a:rPr lang="en-US" altLang="zh-TW" b="1" dirty="0" smtClean="0">
                <a:latin typeface="+mj-ea"/>
                <a:ea typeface="+mj-ea"/>
              </a:rPr>
              <a:t>『</a:t>
            </a:r>
            <a:r>
              <a:rPr lang="zh-TW" altLang="en-US" b="1" dirty="0" smtClean="0">
                <a:latin typeface="+mj-ea"/>
                <a:ea typeface="+mj-ea"/>
              </a:rPr>
              <a:t>調查法</a:t>
            </a:r>
            <a:r>
              <a:rPr lang="en-US" altLang="zh-TW" b="1" dirty="0" smtClean="0">
                <a:latin typeface="+mj-ea"/>
                <a:ea typeface="+mj-ea"/>
              </a:rPr>
              <a:t>』</a:t>
            </a:r>
          </a:p>
          <a:p>
            <a:pPr>
              <a:buNone/>
            </a:pPr>
            <a:r>
              <a:rPr lang="zh-TW" altLang="en-US" b="1" dirty="0" smtClean="0">
                <a:latin typeface="+mj-ea"/>
                <a:ea typeface="+mj-ea"/>
              </a:rPr>
              <a:t>例</a:t>
            </a:r>
            <a:r>
              <a:rPr lang="en-US" altLang="zh-TW" b="1" dirty="0" smtClean="0">
                <a:latin typeface="+mj-ea"/>
                <a:ea typeface="+mj-ea"/>
              </a:rPr>
              <a:t>: </a:t>
            </a:r>
            <a:r>
              <a:rPr lang="zh-TW" altLang="en-US" b="1" dirty="0" smtClean="0">
                <a:latin typeface="+mj-ea"/>
                <a:ea typeface="+mj-ea"/>
              </a:rPr>
              <a:t>消費者對電腦使用態度調查</a:t>
            </a:r>
            <a:endParaRPr lang="en-US" altLang="zh-TW" b="1" dirty="0" smtClean="0">
              <a:latin typeface="+mj-ea"/>
              <a:ea typeface="+mj-ea"/>
            </a:endParaRPr>
          </a:p>
          <a:p>
            <a:pPr>
              <a:buNone/>
            </a:pPr>
            <a:endParaRPr lang="en-US" altLang="zh-TW" b="1" dirty="0" smtClean="0">
              <a:latin typeface="+mj-ea"/>
              <a:ea typeface="+mj-ea"/>
            </a:endParaRPr>
          </a:p>
          <a:p>
            <a:pPr marL="342900" lvl="1" indent="-342900">
              <a:buFont typeface="Wingdings 2"/>
              <a:buChar char="ß"/>
            </a:pPr>
            <a:r>
              <a:rPr lang="zh-TW" altLang="en-US" sz="3200" b="1" dirty="0" smtClean="0">
                <a:latin typeface="+mj-ea"/>
                <a:ea typeface="+mj-ea"/>
              </a:rPr>
              <a:t>採用方法</a:t>
            </a:r>
            <a:r>
              <a:rPr lang="en-US" altLang="zh-TW" sz="3200" b="1" dirty="0" smtClean="0">
                <a:latin typeface="+mj-ea"/>
                <a:ea typeface="+mj-ea"/>
              </a:rPr>
              <a:t>(</a:t>
            </a:r>
            <a:r>
              <a:rPr lang="zh-TW" altLang="en-US" sz="3200" b="1" dirty="0" smtClean="0">
                <a:latin typeface="+mj-ea"/>
                <a:ea typeface="+mj-ea"/>
              </a:rPr>
              <a:t>依時間的面向</a:t>
            </a:r>
            <a:r>
              <a:rPr lang="en-US" altLang="zh-TW" sz="3200" b="1" dirty="0" smtClean="0">
                <a:latin typeface="+mj-ea"/>
                <a:ea typeface="+mj-ea"/>
              </a:rPr>
              <a:t>) </a:t>
            </a:r>
            <a:r>
              <a:rPr lang="zh-TW" altLang="en-US" sz="3200" b="1" dirty="0" smtClean="0">
                <a:latin typeface="+mj-ea"/>
                <a:ea typeface="+mj-ea"/>
              </a:rPr>
              <a:t>：</a:t>
            </a:r>
            <a:endParaRPr lang="en-US" altLang="zh-TW" sz="3200" b="1" dirty="0" smtClean="0">
              <a:latin typeface="+mj-ea"/>
              <a:ea typeface="+mj-ea"/>
            </a:endParaRPr>
          </a:p>
          <a:p>
            <a:pPr marL="990600" lvl="1" indent="-533400">
              <a:lnSpc>
                <a:spcPct val="120000"/>
              </a:lnSpc>
              <a:buClr>
                <a:schemeClr val="hlink"/>
              </a:buClr>
              <a:buSzTx/>
              <a:buFont typeface="Wingdings" pitchFamily="2" charset="2"/>
              <a:buAutoNum type="arabicPeriod"/>
            </a:pPr>
            <a:r>
              <a:rPr lang="zh-TW" altLang="en-US" sz="3200" b="1" dirty="0" smtClean="0">
                <a:latin typeface="+mj-ea"/>
                <a:ea typeface="+mj-ea"/>
              </a:rPr>
              <a:t>橫斷面研究</a:t>
            </a:r>
          </a:p>
          <a:p>
            <a:pPr marL="990600" lvl="1" indent="-533400">
              <a:lnSpc>
                <a:spcPct val="120000"/>
              </a:lnSpc>
              <a:buClr>
                <a:schemeClr val="hlink"/>
              </a:buClr>
              <a:buSzTx/>
              <a:buFont typeface="Wingdings" pitchFamily="2" charset="2"/>
              <a:buAutoNum type="arabicPeriod"/>
            </a:pPr>
            <a:r>
              <a:rPr lang="zh-TW" altLang="en-US" sz="3200" b="1" dirty="0" smtClean="0">
                <a:latin typeface="+mj-ea"/>
                <a:ea typeface="+mj-ea"/>
              </a:rPr>
              <a:t>縱斷面研究</a:t>
            </a:r>
            <a:r>
              <a:rPr lang="en-US" altLang="zh-TW" sz="3200" b="1" dirty="0" smtClean="0">
                <a:latin typeface="+mj-ea"/>
                <a:ea typeface="+mj-ea"/>
              </a:rPr>
              <a:t>(</a:t>
            </a:r>
            <a:r>
              <a:rPr lang="zh-TW" altLang="en-US" sz="3200" b="1" dirty="0" smtClean="0">
                <a:latin typeface="+mj-ea"/>
                <a:ea typeface="+mj-ea"/>
              </a:rPr>
              <a:t>趨勢研究、世代研究</a:t>
            </a:r>
            <a:r>
              <a:rPr lang="en-US" altLang="zh-TW" sz="3200" b="1" dirty="0" smtClean="0">
                <a:latin typeface="+mj-ea"/>
                <a:ea typeface="+mj-ea"/>
              </a:rPr>
              <a:t>)</a:t>
            </a:r>
            <a:r>
              <a:rPr lang="zh-TW" altLang="en-US" dirty="0" smtClean="0">
                <a:latin typeface="+mj-ea"/>
                <a:ea typeface="+mj-ea"/>
              </a:rPr>
              <a:t> </a:t>
            </a:r>
            <a:endParaRPr lang="zh-TW" altLang="en-US" b="1" dirty="0" smtClean="0">
              <a:latin typeface="+mj-ea"/>
              <a:ea typeface="+mj-ea"/>
            </a:endParaRPr>
          </a:p>
          <a:p>
            <a:endParaRPr lang="zh-TW" altLang="en-US"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35</a:t>
            </a:fld>
            <a:endParaRPr lang="zh-TW"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latin typeface="+mj-ea"/>
              </a:rPr>
              <a:t>2.</a:t>
            </a:r>
            <a:r>
              <a:rPr lang="zh-TW" altLang="en-US" b="1" dirty="0" smtClean="0">
                <a:latin typeface="+mj-ea"/>
              </a:rPr>
              <a:t>敘述性研究</a:t>
            </a:r>
            <a:endParaRPr lang="zh-TW" altLang="en-US" dirty="0"/>
          </a:p>
        </p:txBody>
      </p:sp>
      <p:sp>
        <p:nvSpPr>
          <p:cNvPr id="3" name="內容版面配置區 2"/>
          <p:cNvSpPr>
            <a:spLocks noGrp="1"/>
          </p:cNvSpPr>
          <p:nvPr>
            <p:ph idx="1"/>
          </p:nvPr>
        </p:nvSpPr>
        <p:spPr/>
        <p:txBody>
          <a:bodyPr/>
          <a:lstStyle/>
          <a:p>
            <a:pPr marL="342900" lvl="1" indent="-342900">
              <a:buFont typeface="Wingdings 2"/>
              <a:buChar char="ß"/>
            </a:pPr>
            <a:r>
              <a:rPr lang="zh-TW" altLang="en-US" sz="3200" b="1" dirty="0" smtClean="0">
                <a:latin typeface="+mj-ea"/>
                <a:ea typeface="+mj-ea"/>
              </a:rPr>
              <a:t>橫斷面研究</a:t>
            </a:r>
            <a:endParaRPr lang="en-US" altLang="zh-TW" sz="3200" b="1" dirty="0" smtClean="0">
              <a:latin typeface="+mj-ea"/>
              <a:ea typeface="+mj-ea"/>
            </a:endParaRPr>
          </a:p>
          <a:p>
            <a:pPr marL="342900" lvl="1" indent="-342900">
              <a:buNone/>
            </a:pPr>
            <a:r>
              <a:rPr lang="zh-TW" altLang="en-US" sz="3200" dirty="0" smtClean="0">
                <a:latin typeface="+mj-ea"/>
                <a:ea typeface="+mj-ea"/>
              </a:rPr>
              <a:t>    </a:t>
            </a:r>
            <a:r>
              <a:rPr lang="en-US" altLang="zh-TW" sz="3200" dirty="0" smtClean="0">
                <a:latin typeface="+mj-ea"/>
                <a:ea typeface="+mj-ea"/>
              </a:rPr>
              <a:t>(1)</a:t>
            </a:r>
            <a:r>
              <a:rPr lang="zh-TW" altLang="en-US" sz="3200" dirty="0" smtClean="0">
                <a:latin typeface="+mj-ea"/>
                <a:ea typeface="+mj-ea"/>
              </a:rPr>
              <a:t>採單一固定時點的研究方法</a:t>
            </a:r>
            <a:endParaRPr lang="en-US" altLang="zh-TW" sz="3200" dirty="0" smtClean="0">
              <a:latin typeface="+mj-ea"/>
              <a:ea typeface="+mj-ea"/>
            </a:endParaRPr>
          </a:p>
          <a:p>
            <a:pPr marL="342900" lvl="1" indent="-342900">
              <a:buNone/>
            </a:pPr>
            <a:r>
              <a:rPr lang="zh-TW" altLang="en-US" sz="3200" dirty="0" smtClean="0">
                <a:latin typeface="+mj-ea"/>
                <a:ea typeface="+mj-ea"/>
              </a:rPr>
              <a:t>    </a:t>
            </a:r>
            <a:r>
              <a:rPr lang="en-US" altLang="zh-TW" sz="3200" dirty="0" smtClean="0">
                <a:latin typeface="+mj-ea"/>
                <a:ea typeface="+mj-ea"/>
              </a:rPr>
              <a:t>(2)</a:t>
            </a:r>
            <a:r>
              <a:rPr lang="zh-TW" altLang="en-US" sz="3200" dirty="0" smtClean="0">
                <a:latin typeface="+mj-ea"/>
                <a:ea typeface="+mj-ea"/>
              </a:rPr>
              <a:t>對所有變項進行橫斷面的研究</a:t>
            </a:r>
            <a:endParaRPr lang="en-US" altLang="zh-TW" sz="3200" b="1" dirty="0" smtClean="0">
              <a:latin typeface="+mj-ea"/>
              <a:ea typeface="+mj-ea"/>
            </a:endParaRPr>
          </a:p>
          <a:p>
            <a:pPr marL="342900" lvl="1" indent="-342900"/>
            <a:r>
              <a:rPr lang="zh-TW" altLang="en-US" sz="3200" b="1" dirty="0" smtClean="0">
                <a:latin typeface="+mj-ea"/>
                <a:ea typeface="+mj-ea"/>
              </a:rPr>
              <a:t>縱斷面研究</a:t>
            </a:r>
            <a:endParaRPr lang="zh-TW" altLang="en-US" b="1" dirty="0" smtClean="0">
              <a:latin typeface="+mj-ea"/>
              <a:ea typeface="+mj-ea"/>
            </a:endParaRPr>
          </a:p>
          <a:p>
            <a:pPr>
              <a:buNone/>
              <a:defRPr/>
            </a:pPr>
            <a:r>
              <a:rPr lang="zh-TW" altLang="en-US" dirty="0" smtClean="0">
                <a:latin typeface="+mj-ea"/>
                <a:ea typeface="+mj-ea"/>
              </a:rPr>
              <a:t>    </a:t>
            </a:r>
            <a:r>
              <a:rPr lang="en-US" altLang="zh-TW" dirty="0" smtClean="0">
                <a:latin typeface="+mj-ea"/>
                <a:ea typeface="+mj-ea"/>
              </a:rPr>
              <a:t>(1)</a:t>
            </a:r>
            <a:r>
              <a:rPr lang="zh-TW" altLang="en-US" dirty="0" smtClean="0">
                <a:latin typeface="+mj-ea"/>
                <a:ea typeface="+mj-ea"/>
              </a:rPr>
              <a:t>跨越長時間觀察的一種研究方法</a:t>
            </a:r>
            <a:endParaRPr lang="en-US" altLang="zh-TW" dirty="0" smtClean="0">
              <a:latin typeface="+mj-ea"/>
              <a:ea typeface="+mj-ea"/>
            </a:endParaRPr>
          </a:p>
          <a:p>
            <a:pPr>
              <a:buNone/>
              <a:defRPr/>
            </a:pPr>
            <a:r>
              <a:rPr lang="zh-TW" altLang="en-US" dirty="0" smtClean="0">
                <a:latin typeface="+mj-ea"/>
                <a:ea typeface="+mj-ea"/>
              </a:rPr>
              <a:t>    </a:t>
            </a:r>
            <a:r>
              <a:rPr lang="en-US" altLang="zh-TW" dirty="0" smtClean="0">
                <a:latin typeface="+mj-ea"/>
                <a:ea typeface="+mj-ea"/>
              </a:rPr>
              <a:t>(2)</a:t>
            </a:r>
            <a:r>
              <a:rPr lang="zh-TW" altLang="en-US" dirty="0" smtClean="0">
                <a:latin typeface="+mj-ea"/>
                <a:ea typeface="+mj-ea"/>
              </a:rPr>
              <a:t>能研究因時間而產生變化的因子</a:t>
            </a:r>
            <a:endParaRPr lang="zh-TW" altLang="en-US" sz="3200" b="1" dirty="0" smtClean="0">
              <a:latin typeface="+mj-ea"/>
              <a:ea typeface="+mj-ea"/>
            </a:endParaRPr>
          </a:p>
          <a:p>
            <a:endParaRPr lang="zh-TW" altLang="en-US"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36</a:t>
            </a:fld>
            <a:endParaRPr lang="zh-TW"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latin typeface="+mj-ea"/>
              </a:rPr>
              <a:t>3.</a:t>
            </a:r>
            <a:r>
              <a:rPr lang="zh-TW" altLang="en-US" b="1" dirty="0" smtClean="0">
                <a:latin typeface="+mj-ea"/>
              </a:rPr>
              <a:t>因果性研究</a:t>
            </a:r>
            <a:endParaRPr lang="zh-TW" altLang="en-US" dirty="0"/>
          </a:p>
        </p:txBody>
      </p:sp>
      <p:sp>
        <p:nvSpPr>
          <p:cNvPr id="3" name="內容版面配置區 2"/>
          <p:cNvSpPr>
            <a:spLocks noGrp="1"/>
          </p:cNvSpPr>
          <p:nvPr>
            <p:ph idx="1"/>
          </p:nvPr>
        </p:nvSpPr>
        <p:spPr/>
        <p:txBody>
          <a:bodyPr/>
          <a:lstStyle/>
          <a:p>
            <a:r>
              <a:rPr lang="zh-TW" altLang="en-US" b="1" dirty="0" smtClean="0">
                <a:latin typeface="+mj-ea"/>
                <a:ea typeface="+mj-ea"/>
              </a:rPr>
              <a:t>目的：在辨認變數間的因果關係</a:t>
            </a:r>
            <a:endParaRPr lang="en-US" altLang="zh-TW" b="1" dirty="0" smtClean="0">
              <a:latin typeface="+mj-ea"/>
              <a:ea typeface="+mj-ea"/>
            </a:endParaRPr>
          </a:p>
          <a:p>
            <a:pPr>
              <a:buNone/>
            </a:pPr>
            <a:r>
              <a:rPr lang="zh-TW" altLang="en-US" b="1" dirty="0" smtClean="0">
                <a:latin typeface="+mj-ea"/>
                <a:ea typeface="+mj-ea"/>
              </a:rPr>
              <a:t>例</a:t>
            </a:r>
            <a:r>
              <a:rPr lang="en-US" altLang="zh-TW" b="1" dirty="0" smtClean="0">
                <a:latin typeface="+mj-ea"/>
                <a:ea typeface="+mj-ea"/>
              </a:rPr>
              <a:t>: </a:t>
            </a:r>
            <a:r>
              <a:rPr lang="zh-TW" altLang="en-US" b="1" dirty="0" smtClean="0">
                <a:latin typeface="+mj-ea"/>
                <a:ea typeface="+mj-ea"/>
              </a:rPr>
              <a:t>預測價格、包裝、廣告對銷售量的影響</a:t>
            </a:r>
            <a:endParaRPr lang="en-US" altLang="zh-TW" b="1" dirty="0" smtClean="0">
              <a:latin typeface="+mj-ea"/>
              <a:ea typeface="+mj-ea"/>
            </a:endParaRPr>
          </a:p>
          <a:p>
            <a:pPr>
              <a:buNone/>
            </a:pPr>
            <a:endParaRPr lang="en-US" altLang="zh-TW" b="1" dirty="0" smtClean="0">
              <a:latin typeface="+mj-ea"/>
              <a:ea typeface="+mj-ea"/>
            </a:endParaRPr>
          </a:p>
          <a:p>
            <a:pPr marL="342900" lvl="1" indent="-342900"/>
            <a:r>
              <a:rPr lang="zh-TW" altLang="en-US" sz="3200" b="1" dirty="0" smtClean="0">
                <a:latin typeface="+mj-ea"/>
                <a:ea typeface="+mj-ea"/>
              </a:rPr>
              <a:t>採用方法：</a:t>
            </a:r>
          </a:p>
          <a:p>
            <a:pPr marL="990600" lvl="1" indent="-533400">
              <a:lnSpc>
                <a:spcPct val="90000"/>
              </a:lnSpc>
              <a:spcAft>
                <a:spcPct val="20000"/>
              </a:spcAft>
              <a:buClr>
                <a:schemeClr val="hlink"/>
              </a:buClr>
              <a:buSzTx/>
              <a:buFont typeface="Wingdings" pitchFamily="2" charset="2"/>
              <a:buAutoNum type="arabicPeriod"/>
            </a:pPr>
            <a:r>
              <a:rPr lang="zh-TW" altLang="en-US" sz="3200" b="1" dirty="0" smtClean="0">
                <a:latin typeface="+mj-ea"/>
                <a:ea typeface="+mj-ea"/>
              </a:rPr>
              <a:t>實驗法 </a:t>
            </a:r>
          </a:p>
          <a:p>
            <a:pPr marL="990600" lvl="1" indent="-533400">
              <a:lnSpc>
                <a:spcPct val="90000"/>
              </a:lnSpc>
              <a:spcAft>
                <a:spcPct val="20000"/>
              </a:spcAft>
              <a:buClr>
                <a:schemeClr val="hlink"/>
              </a:buClr>
              <a:buSzTx/>
              <a:buFont typeface="Wingdings" pitchFamily="2" charset="2"/>
              <a:buAutoNum type="arabicPeriod"/>
            </a:pPr>
            <a:r>
              <a:rPr lang="zh-TW" altLang="en-US" sz="3200" b="1" dirty="0" smtClean="0">
                <a:latin typeface="+mj-ea"/>
                <a:ea typeface="+mj-ea"/>
              </a:rPr>
              <a:t>事後回溯研究法</a:t>
            </a:r>
          </a:p>
          <a:p>
            <a:pPr marL="990600" lvl="1" indent="-533400">
              <a:lnSpc>
                <a:spcPct val="90000"/>
              </a:lnSpc>
              <a:spcAft>
                <a:spcPct val="20000"/>
              </a:spcAft>
              <a:buClr>
                <a:schemeClr val="hlink"/>
              </a:buClr>
              <a:buSzTx/>
              <a:buFont typeface="Wingdings" pitchFamily="2" charset="2"/>
              <a:buAutoNum type="arabicPeriod"/>
            </a:pPr>
            <a:r>
              <a:rPr lang="zh-TW" altLang="en-US" sz="3200" b="1" dirty="0" smtClean="0">
                <a:latin typeface="+mj-ea"/>
                <a:ea typeface="+mj-ea"/>
              </a:rPr>
              <a:t>調查法 </a:t>
            </a:r>
          </a:p>
          <a:p>
            <a:pPr>
              <a:buNone/>
            </a:pPr>
            <a:endParaRPr lang="zh-TW" altLang="en-US"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37</a:t>
            </a:fld>
            <a:endParaRPr lang="zh-TW"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b="1" dirty="0" smtClean="0">
                <a:latin typeface="+mj-ea"/>
              </a:rPr>
              <a:t>研究設計類型間的</a:t>
            </a:r>
            <a:r>
              <a:rPr lang="zh-TW" altLang="en-US" b="1" dirty="0" smtClean="0">
                <a:solidFill>
                  <a:srgbClr val="C00000"/>
                </a:solidFill>
                <a:latin typeface="+mj-ea"/>
              </a:rPr>
              <a:t>關連</a:t>
            </a:r>
            <a:r>
              <a:rPr lang="zh-TW" altLang="en-US" b="1" dirty="0" smtClean="0">
                <a:latin typeface="+mj-ea"/>
              </a:rPr>
              <a:t>性</a:t>
            </a:r>
            <a:endParaRPr lang="zh-TW" altLang="en-US" dirty="0">
              <a:latin typeface="+mj-ea"/>
            </a:endParaRPr>
          </a:p>
        </p:txBody>
      </p:sp>
      <p:sp>
        <p:nvSpPr>
          <p:cNvPr id="3" name="內容版面配置區 2"/>
          <p:cNvSpPr>
            <a:spLocks noGrp="1"/>
          </p:cNvSpPr>
          <p:nvPr>
            <p:ph idx="1"/>
          </p:nvPr>
        </p:nvSpPr>
        <p:spPr/>
        <p:txBody>
          <a:bodyPr/>
          <a:lstStyle/>
          <a:p>
            <a:pPr marL="0" lvl="1" indent="-533400">
              <a:lnSpc>
                <a:spcPct val="120000"/>
              </a:lnSpc>
              <a:buClr>
                <a:schemeClr val="hlink"/>
              </a:buClr>
              <a:buSzTx/>
              <a:buFont typeface="Wingdings" pitchFamily="2" charset="2"/>
              <a:buAutoNum type="arabicPeriod"/>
            </a:pPr>
            <a:r>
              <a:rPr lang="zh-TW" altLang="en-US" sz="3200" b="1" dirty="0" smtClean="0">
                <a:solidFill>
                  <a:srgbClr val="C00000"/>
                </a:solidFill>
                <a:latin typeface="微軟正黑體" pitchFamily="34" charset="-120"/>
                <a:ea typeface="微軟正黑體" pitchFamily="34" charset="-120"/>
              </a:rPr>
              <a:t>探索性研究</a:t>
            </a:r>
            <a:r>
              <a:rPr lang="zh-TW" altLang="en-US" sz="3200" b="1" dirty="0" smtClean="0">
                <a:latin typeface="微軟正黑體" pitchFamily="34" charset="-120"/>
                <a:ea typeface="微軟正黑體" pitchFamily="34" charset="-120"/>
              </a:rPr>
              <a:t>探討市場佔有率巨幅萎縮的</a:t>
            </a:r>
            <a:r>
              <a:rPr lang="zh-TW" altLang="en-US" sz="3200" b="1" dirty="0" smtClean="0">
                <a:solidFill>
                  <a:srgbClr val="C00000"/>
                </a:solidFill>
                <a:latin typeface="微軟正黑體" pitchFamily="34" charset="-120"/>
                <a:ea typeface="微軟正黑體" pitchFamily="34" charset="-120"/>
              </a:rPr>
              <a:t>問題</a:t>
            </a:r>
          </a:p>
          <a:p>
            <a:pPr marL="0" lvl="1" indent="-533400">
              <a:lnSpc>
                <a:spcPct val="120000"/>
              </a:lnSpc>
              <a:buClr>
                <a:schemeClr val="hlink"/>
              </a:buClr>
              <a:buSzTx/>
              <a:buFont typeface="Wingdings" pitchFamily="2" charset="2"/>
              <a:buAutoNum type="arabicPeriod"/>
            </a:pPr>
            <a:r>
              <a:rPr lang="zh-TW" altLang="en-US" sz="3200" b="1" dirty="0" smtClean="0">
                <a:latin typeface="微軟正黑體" pitchFamily="34" charset="-120"/>
                <a:ea typeface="微軟正黑體" pitchFamily="34" charset="-120"/>
              </a:rPr>
              <a:t>進一步</a:t>
            </a:r>
            <a:r>
              <a:rPr lang="zh-TW" altLang="en-US" sz="3200" b="1" dirty="0" smtClean="0">
                <a:solidFill>
                  <a:srgbClr val="C00000"/>
                </a:solidFill>
                <a:latin typeface="微軟正黑體" pitchFamily="34" charset="-120"/>
                <a:ea typeface="微軟正黑體" pitchFamily="34" charset="-120"/>
              </a:rPr>
              <a:t>敘述性研究</a:t>
            </a:r>
            <a:r>
              <a:rPr lang="zh-TW" altLang="en-US" sz="3200" b="1" dirty="0" smtClean="0">
                <a:latin typeface="微軟正黑體" pitchFamily="34" charset="-120"/>
                <a:ea typeface="微軟正黑體" pitchFamily="34" charset="-120"/>
              </a:rPr>
              <a:t>探討市場佔有率巨幅萎縮的</a:t>
            </a:r>
            <a:r>
              <a:rPr lang="zh-TW" altLang="en-US" sz="3200" b="1" dirty="0" smtClean="0">
                <a:solidFill>
                  <a:srgbClr val="C00000"/>
                </a:solidFill>
                <a:latin typeface="微軟正黑體" pitchFamily="34" charset="-120"/>
                <a:ea typeface="微軟正黑體" pitchFamily="34" charset="-120"/>
              </a:rPr>
              <a:t>原因</a:t>
            </a:r>
          </a:p>
          <a:p>
            <a:pPr marL="0" lvl="1" indent="-533400">
              <a:lnSpc>
                <a:spcPct val="120000"/>
              </a:lnSpc>
              <a:buClr>
                <a:schemeClr val="hlink"/>
              </a:buClr>
              <a:buSzTx/>
              <a:buFont typeface="Wingdings" pitchFamily="2" charset="2"/>
              <a:buAutoNum type="arabicPeriod"/>
            </a:pPr>
            <a:r>
              <a:rPr lang="zh-TW" altLang="en-US" sz="3200" b="1" dirty="0" smtClean="0">
                <a:latin typeface="微軟正黑體" pitchFamily="34" charset="-120"/>
                <a:ea typeface="微軟正黑體" pitchFamily="34" charset="-120"/>
              </a:rPr>
              <a:t>再以</a:t>
            </a:r>
            <a:r>
              <a:rPr lang="zh-TW" altLang="en-US" sz="3200" b="1" dirty="0" smtClean="0">
                <a:solidFill>
                  <a:srgbClr val="C00000"/>
                </a:solidFill>
                <a:latin typeface="微軟正黑體" pitchFamily="34" charset="-120"/>
                <a:ea typeface="微軟正黑體" pitchFamily="34" charset="-120"/>
              </a:rPr>
              <a:t>調查法</a:t>
            </a:r>
            <a:r>
              <a:rPr lang="zh-TW" altLang="en-US" sz="3200" b="1" dirty="0" smtClean="0">
                <a:latin typeface="微軟正黑體" pitchFamily="34" charset="-120"/>
                <a:ea typeface="微軟正黑體" pitchFamily="34" charset="-120"/>
              </a:rPr>
              <a:t>找出造成市場佔有率巨幅萎縮的</a:t>
            </a:r>
            <a:r>
              <a:rPr lang="zh-TW" altLang="en-US" sz="3200" b="1" dirty="0" smtClean="0">
                <a:solidFill>
                  <a:srgbClr val="C00000"/>
                </a:solidFill>
                <a:latin typeface="微軟正黑體" pitchFamily="34" charset="-120"/>
                <a:ea typeface="微軟正黑體" pitchFamily="34" charset="-120"/>
              </a:rPr>
              <a:t>因果關係</a:t>
            </a:r>
          </a:p>
          <a:p>
            <a:endParaRPr lang="zh-TW" altLang="en-US" dirty="0"/>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38</a:t>
            </a:fld>
            <a:endParaRPr lang="zh-TW" alt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solidFill>
                  <a:schemeClr val="accent6"/>
                </a:solidFill>
                <a:latin typeface="+mj-ea"/>
              </a:rPr>
              <a:t>五、資料整理分析與統計</a:t>
            </a:r>
            <a:endParaRPr lang="en-US" altLang="zh-TW" b="1" dirty="0" smtClean="0">
              <a:solidFill>
                <a:schemeClr val="accent6"/>
              </a:solidFill>
              <a:latin typeface="+mj-ea"/>
            </a:endParaRPr>
          </a:p>
        </p:txBody>
      </p:sp>
      <p:sp>
        <p:nvSpPr>
          <p:cNvPr id="3" name="內容版面配置區 2"/>
          <p:cNvSpPr>
            <a:spLocks noGrp="1"/>
          </p:cNvSpPr>
          <p:nvPr>
            <p:ph idx="1"/>
          </p:nvPr>
        </p:nvSpPr>
        <p:spPr/>
        <p:txBody>
          <a:bodyPr>
            <a:normAutofit fontScale="92500"/>
          </a:bodyPr>
          <a:lstStyle/>
          <a:p>
            <a:r>
              <a:rPr lang="zh-TW" altLang="en-US" b="1" dirty="0" smtClean="0">
                <a:latin typeface="+mj-ea"/>
                <a:ea typeface="+mj-ea"/>
              </a:rPr>
              <a:t>研究者對所獲得的龐大資料，要</a:t>
            </a:r>
            <a:r>
              <a:rPr lang="zh-TW" altLang="en-US" b="1" dirty="0" smtClean="0">
                <a:solidFill>
                  <a:srgbClr val="C00000"/>
                </a:solidFill>
                <a:latin typeface="+mj-ea"/>
                <a:ea typeface="+mj-ea"/>
              </a:rPr>
              <a:t>歸類整理</a:t>
            </a:r>
            <a:r>
              <a:rPr lang="zh-TW" altLang="en-US" b="1" dirty="0" smtClean="0">
                <a:latin typeface="+mj-ea"/>
                <a:ea typeface="+mj-ea"/>
              </a:rPr>
              <a:t>、</a:t>
            </a:r>
            <a:r>
              <a:rPr lang="zh-TW" altLang="en-US" b="1" dirty="0" smtClean="0">
                <a:solidFill>
                  <a:srgbClr val="C00000"/>
                </a:solidFill>
                <a:latin typeface="+mj-ea"/>
                <a:ea typeface="+mj-ea"/>
              </a:rPr>
              <a:t>分析比較</a:t>
            </a:r>
            <a:r>
              <a:rPr lang="zh-TW" altLang="en-US" b="1" dirty="0" smtClean="0">
                <a:latin typeface="+mj-ea"/>
                <a:ea typeface="+mj-ea"/>
              </a:rPr>
              <a:t>。</a:t>
            </a:r>
            <a:endParaRPr lang="en-US" altLang="zh-TW" b="1" dirty="0" smtClean="0">
              <a:latin typeface="+mj-ea"/>
              <a:ea typeface="+mj-ea"/>
            </a:endParaRPr>
          </a:p>
          <a:p>
            <a:r>
              <a:rPr lang="zh-TW" altLang="en-US" b="1" dirty="0" smtClean="0">
                <a:latin typeface="+mj-ea"/>
                <a:ea typeface="+mj-ea"/>
              </a:rPr>
              <a:t>依論理或研究需要，逐次加以整理排列，使資料具有意義，或能說明事理、或顯現事實、或能形成一家之言、或作為比較數據。</a:t>
            </a:r>
            <a:endParaRPr lang="en-US" altLang="zh-TW" b="1" dirty="0" smtClean="0">
              <a:latin typeface="+mj-ea"/>
              <a:ea typeface="+mj-ea"/>
            </a:endParaRPr>
          </a:p>
          <a:p>
            <a:r>
              <a:rPr lang="zh-TW" altLang="en-US" b="1" dirty="0" smtClean="0">
                <a:latin typeface="+mj-ea"/>
                <a:ea typeface="+mj-ea"/>
              </a:rPr>
              <a:t>也就說</a:t>
            </a:r>
            <a:r>
              <a:rPr lang="zh-TW" altLang="en-US" b="1" dirty="0" smtClean="0">
                <a:solidFill>
                  <a:srgbClr val="C00000"/>
                </a:solidFill>
                <a:latin typeface="+mj-ea"/>
                <a:ea typeface="+mj-ea"/>
              </a:rPr>
              <a:t>資料</a:t>
            </a:r>
            <a:r>
              <a:rPr lang="zh-TW" altLang="en-US" b="1" dirty="0" smtClean="0">
                <a:latin typeface="+mj-ea"/>
                <a:ea typeface="+mj-ea"/>
              </a:rPr>
              <a:t>要能從堆棧進入工廠，經過科學邏輯思考程序，形成有組織有意義的</a:t>
            </a:r>
            <a:r>
              <a:rPr lang="zh-TW" altLang="en-US" b="1" dirty="0" smtClean="0">
                <a:solidFill>
                  <a:srgbClr val="C00000"/>
                </a:solidFill>
                <a:latin typeface="+mj-ea"/>
                <a:ea typeface="+mj-ea"/>
              </a:rPr>
              <a:t>資訊</a:t>
            </a:r>
            <a:r>
              <a:rPr lang="zh-TW" altLang="en-US" b="1" dirty="0" smtClean="0">
                <a:latin typeface="+mj-ea"/>
                <a:ea typeface="+mj-ea"/>
              </a:rPr>
              <a:t>。</a:t>
            </a:r>
            <a:endParaRPr lang="en-US" altLang="zh-TW" b="1" dirty="0" smtClean="0">
              <a:latin typeface="+mj-ea"/>
              <a:ea typeface="+mj-ea"/>
            </a:endParaRPr>
          </a:p>
          <a:p>
            <a:r>
              <a:rPr lang="zh-TW" altLang="en-US" b="1" dirty="0" smtClean="0">
                <a:latin typeface="+mj-ea"/>
                <a:ea typeface="+mj-ea"/>
              </a:rPr>
              <a:t>如果是現場性研究，若能把觀察測量實驗所得的資料，分析整理後製成</a:t>
            </a:r>
            <a:r>
              <a:rPr lang="zh-TW" altLang="en-US" b="1" dirty="0" smtClean="0">
                <a:solidFill>
                  <a:srgbClr val="C00000"/>
                </a:solidFill>
                <a:latin typeface="+mj-ea"/>
                <a:ea typeface="+mj-ea"/>
              </a:rPr>
              <a:t>圖表</a:t>
            </a:r>
            <a:r>
              <a:rPr lang="zh-TW" altLang="en-US" b="1" dirty="0" smtClean="0">
                <a:latin typeface="+mj-ea"/>
                <a:ea typeface="+mj-ea"/>
              </a:rPr>
              <a:t>，最具實用。</a:t>
            </a:r>
            <a:endParaRPr lang="zh-TW" altLang="en-US"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39</a:t>
            </a:fld>
            <a:endParaRPr lang="zh-TW"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b="1" dirty="0" smtClean="0">
                <a:solidFill>
                  <a:schemeClr val="accent6"/>
                </a:solidFill>
                <a:latin typeface="+mj-ea"/>
              </a:rPr>
              <a:t>一、如何選擇研究問題及擬定題目</a:t>
            </a:r>
            <a:endParaRPr lang="zh-TW" altLang="en-US" dirty="0">
              <a:solidFill>
                <a:schemeClr val="accent6"/>
              </a:solidFill>
            </a:endParaRPr>
          </a:p>
        </p:txBody>
      </p:sp>
      <p:sp>
        <p:nvSpPr>
          <p:cNvPr id="3" name="內容版面配置區 2"/>
          <p:cNvSpPr>
            <a:spLocks noGrp="1"/>
          </p:cNvSpPr>
          <p:nvPr>
            <p:ph idx="1"/>
          </p:nvPr>
        </p:nvSpPr>
        <p:spPr>
          <a:xfrm>
            <a:off x="3131840" y="1628800"/>
            <a:ext cx="5616624" cy="4686320"/>
          </a:xfrm>
        </p:spPr>
        <p:txBody>
          <a:bodyPr/>
          <a:lstStyle/>
          <a:p>
            <a:pPr>
              <a:buNone/>
            </a:pPr>
            <a:r>
              <a:rPr lang="zh-TW" altLang="zh-TW" b="1" dirty="0" smtClean="0">
                <a:latin typeface="+mj-ea"/>
                <a:ea typeface="+mj-ea"/>
              </a:rPr>
              <a:t>選擇研究題目</a:t>
            </a:r>
            <a:r>
              <a:rPr lang="zh-TW" altLang="en-US" b="1" dirty="0" smtClean="0">
                <a:latin typeface="+mj-ea"/>
                <a:ea typeface="+mj-ea"/>
              </a:rPr>
              <a:t>的</a:t>
            </a:r>
            <a:r>
              <a:rPr lang="zh-TW" altLang="en-US" b="1" dirty="0" smtClean="0">
                <a:solidFill>
                  <a:srgbClr val="C00000"/>
                </a:solidFill>
                <a:latin typeface="+mj-ea"/>
                <a:ea typeface="+mj-ea"/>
              </a:rPr>
              <a:t>原則</a:t>
            </a:r>
            <a:endParaRPr lang="en-US" altLang="zh-TW" b="1" dirty="0" smtClean="0">
              <a:solidFill>
                <a:srgbClr val="C00000"/>
              </a:solidFill>
              <a:latin typeface="+mj-ea"/>
              <a:ea typeface="+mj-ea"/>
            </a:endParaRPr>
          </a:p>
          <a:p>
            <a:pPr marL="342900" lvl="1" indent="-342900">
              <a:buFont typeface="Wingdings 2"/>
              <a:buChar char="ß"/>
            </a:pPr>
            <a:r>
              <a:rPr lang="zh-TW" altLang="zh-TW" b="1" dirty="0" smtClean="0">
                <a:latin typeface="+mj-ea"/>
                <a:ea typeface="+mj-ea"/>
              </a:rPr>
              <a:t>有興趣</a:t>
            </a:r>
            <a:endParaRPr lang="en-US" altLang="zh-TW" b="1" dirty="0" smtClean="0">
              <a:latin typeface="+mj-ea"/>
              <a:ea typeface="+mj-ea"/>
            </a:endParaRPr>
          </a:p>
          <a:p>
            <a:pPr marL="342900" lvl="1" indent="-342900">
              <a:buFont typeface="Wingdings 2"/>
              <a:buChar char="ß"/>
            </a:pPr>
            <a:r>
              <a:rPr lang="zh-TW" altLang="zh-TW" b="1" dirty="0" smtClean="0">
                <a:latin typeface="+mj-ea"/>
                <a:ea typeface="+mj-ea"/>
              </a:rPr>
              <a:t>可研究</a:t>
            </a:r>
            <a:endParaRPr lang="en-US" altLang="zh-TW" b="1" dirty="0" smtClean="0">
              <a:latin typeface="+mj-ea"/>
              <a:ea typeface="+mj-ea"/>
            </a:endParaRPr>
          </a:p>
          <a:p>
            <a:pPr marL="342900" lvl="1" indent="-342900">
              <a:buFont typeface="Wingdings 2"/>
              <a:buChar char="ß"/>
            </a:pPr>
            <a:r>
              <a:rPr lang="zh-TW" altLang="zh-TW" b="1" dirty="0" smtClean="0">
                <a:latin typeface="+mj-ea"/>
                <a:ea typeface="+mj-ea"/>
              </a:rPr>
              <a:t>可執行</a:t>
            </a:r>
            <a:endParaRPr lang="en-US" altLang="zh-TW" b="1" dirty="0" smtClean="0">
              <a:latin typeface="+mj-ea"/>
              <a:ea typeface="+mj-ea"/>
            </a:endParaRPr>
          </a:p>
          <a:p>
            <a:pPr marL="342900" lvl="1" indent="-342900">
              <a:buFont typeface="Wingdings 2"/>
              <a:buChar char="ß"/>
            </a:pPr>
            <a:r>
              <a:rPr lang="zh-TW" altLang="zh-TW" b="1" dirty="0" smtClean="0">
                <a:latin typeface="+mj-ea"/>
                <a:ea typeface="+mj-ea"/>
              </a:rPr>
              <a:t>有學習效果</a:t>
            </a:r>
            <a:endParaRPr lang="en-US" altLang="zh-TW" b="1" dirty="0" smtClean="0">
              <a:latin typeface="+mj-ea"/>
              <a:ea typeface="+mj-ea"/>
            </a:endParaRPr>
          </a:p>
          <a:p>
            <a:pPr marL="342900" lvl="1" indent="-342900">
              <a:buFont typeface="Wingdings 2"/>
              <a:buChar char="ß"/>
            </a:pPr>
            <a:r>
              <a:rPr lang="zh-TW" altLang="zh-TW" b="1" dirty="0" smtClean="0">
                <a:latin typeface="+mj-ea"/>
                <a:ea typeface="+mj-ea"/>
              </a:rPr>
              <a:t>很重要</a:t>
            </a:r>
            <a:endParaRPr lang="en-US" altLang="zh-TW" b="1" dirty="0" smtClean="0">
              <a:latin typeface="+mj-ea"/>
              <a:ea typeface="+mj-ea"/>
            </a:endParaRPr>
          </a:p>
          <a:p>
            <a:pPr marL="342900" lvl="1" indent="-342900">
              <a:buFont typeface="Wingdings 2"/>
              <a:buChar char="ß"/>
            </a:pPr>
            <a:r>
              <a:rPr lang="zh-TW" altLang="zh-TW" b="1" dirty="0" smtClean="0">
                <a:latin typeface="+mj-ea"/>
                <a:ea typeface="+mj-ea"/>
              </a:rPr>
              <a:t>有創意</a:t>
            </a:r>
          </a:p>
          <a:p>
            <a:endParaRPr lang="zh-TW" altLang="zh-TW"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4</a:t>
            </a:fld>
            <a:endParaRPr lang="zh-TW" altLang="en-US"/>
          </a:p>
        </p:txBody>
      </p:sp>
      <p:pic>
        <p:nvPicPr>
          <p:cNvPr id="1026" name="Picture 2" descr="https://sp.yimg.com/ib/th?id=HN.607987221297169642&amp;pid=15.1&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700808"/>
            <a:ext cx="2276475" cy="2857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solidFill>
                  <a:schemeClr val="accent6"/>
                </a:solidFill>
                <a:latin typeface="+mj-ea"/>
              </a:rPr>
              <a:t>六、結果與討論</a:t>
            </a:r>
          </a:p>
        </p:txBody>
      </p:sp>
      <p:sp>
        <p:nvSpPr>
          <p:cNvPr id="3" name="內容版面配置區 2"/>
          <p:cNvSpPr>
            <a:spLocks noGrp="1"/>
          </p:cNvSpPr>
          <p:nvPr>
            <p:ph idx="1"/>
          </p:nvPr>
        </p:nvSpPr>
        <p:spPr/>
        <p:txBody>
          <a:bodyPr/>
          <a:lstStyle/>
          <a:p>
            <a:r>
              <a:rPr lang="zh-TW" altLang="en-US" b="1" dirty="0" smtClean="0">
                <a:latin typeface="+mj-ea"/>
                <a:ea typeface="+mj-ea"/>
              </a:rPr>
              <a:t>緒論和文獻探討你為何要作此研究，方法</a:t>
            </a:r>
          </a:p>
          <a:p>
            <a:pPr>
              <a:buNone/>
            </a:pPr>
            <a:r>
              <a:rPr lang="zh-TW" altLang="en-US" b="1" dirty="0" smtClean="0">
                <a:latin typeface="+mj-ea"/>
                <a:ea typeface="+mj-ea"/>
              </a:rPr>
              <a:t>   的部分解釋你如何去做研究，而結果則是</a:t>
            </a:r>
          </a:p>
          <a:p>
            <a:pPr>
              <a:buNone/>
            </a:pPr>
            <a:r>
              <a:rPr lang="zh-TW" altLang="en-US" b="1" dirty="0" smtClean="0">
                <a:latin typeface="+mj-ea"/>
                <a:ea typeface="+mj-ea"/>
              </a:rPr>
              <a:t>   本研究對知識領域有何貢獻的依據，也就</a:t>
            </a:r>
          </a:p>
          <a:p>
            <a:pPr>
              <a:buNone/>
            </a:pPr>
            <a:r>
              <a:rPr lang="zh-TW" altLang="en-US" b="1" dirty="0" smtClean="0">
                <a:latin typeface="+mj-ea"/>
                <a:ea typeface="+mj-ea"/>
              </a:rPr>
              <a:t>   是你發現什麼？且要對資料結果忠實。</a:t>
            </a:r>
            <a:endParaRPr lang="zh-TW" altLang="en-US"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40</a:t>
            </a:fld>
            <a:endParaRPr lang="zh-TW" alt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結果之呈現</a:t>
            </a:r>
            <a:endParaRPr lang="zh-TW" altLang="en-US" dirty="0"/>
          </a:p>
        </p:txBody>
      </p:sp>
      <p:sp>
        <p:nvSpPr>
          <p:cNvPr id="3" name="內容版面配置區 2"/>
          <p:cNvSpPr>
            <a:spLocks noGrp="1"/>
          </p:cNvSpPr>
          <p:nvPr>
            <p:ph idx="1"/>
          </p:nvPr>
        </p:nvSpPr>
        <p:spPr/>
        <p:txBody>
          <a:bodyPr>
            <a:normAutofit lnSpcReduction="10000"/>
          </a:bodyPr>
          <a:lstStyle/>
          <a:p>
            <a:r>
              <a:rPr lang="zh-TW" altLang="en-US" b="1" dirty="0" smtClean="0">
                <a:latin typeface="+mj-ea"/>
                <a:ea typeface="+mj-ea"/>
              </a:rPr>
              <a:t>結果應該以</a:t>
            </a:r>
            <a:r>
              <a:rPr lang="zh-TW" altLang="en-US" b="1" dirty="0" smtClean="0">
                <a:solidFill>
                  <a:srgbClr val="C00000"/>
                </a:solidFill>
                <a:latin typeface="+mj-ea"/>
                <a:ea typeface="+mj-ea"/>
              </a:rPr>
              <a:t>簡明</a:t>
            </a:r>
            <a:r>
              <a:rPr lang="zh-TW" altLang="en-US" b="1" dirty="0" smtClean="0">
                <a:latin typeface="+mj-ea"/>
                <a:ea typeface="+mj-ea"/>
              </a:rPr>
              <a:t>而</a:t>
            </a:r>
            <a:r>
              <a:rPr lang="zh-TW" altLang="en-US" b="1" dirty="0" smtClean="0">
                <a:solidFill>
                  <a:srgbClr val="C00000"/>
                </a:solidFill>
                <a:latin typeface="+mj-ea"/>
                <a:ea typeface="+mj-ea"/>
              </a:rPr>
              <a:t>有效率</a:t>
            </a:r>
            <a:r>
              <a:rPr lang="zh-TW" altLang="en-US" b="1" dirty="0" smtClean="0">
                <a:latin typeface="+mj-ea"/>
                <a:ea typeface="+mj-ea"/>
              </a:rPr>
              <a:t>的方式呈現出來，包括</a:t>
            </a:r>
            <a:r>
              <a:rPr lang="zh-TW" altLang="en-US" b="1" dirty="0" smtClean="0">
                <a:solidFill>
                  <a:srgbClr val="C00000"/>
                </a:solidFill>
                <a:latin typeface="+mj-ea"/>
                <a:ea typeface="+mj-ea"/>
              </a:rPr>
              <a:t>適當的表和圖</a:t>
            </a:r>
            <a:r>
              <a:rPr lang="zh-TW" altLang="en-US" b="1" dirty="0" smtClean="0">
                <a:latin typeface="+mj-ea"/>
                <a:ea typeface="+mj-ea"/>
              </a:rPr>
              <a:t>。</a:t>
            </a:r>
          </a:p>
          <a:p>
            <a:r>
              <a:rPr lang="zh-TW" altLang="en-US" b="1" dirty="0" smtClean="0">
                <a:latin typeface="+mj-ea"/>
                <a:ea typeface="+mj-ea"/>
              </a:rPr>
              <a:t>最好的方式是要能</a:t>
            </a:r>
            <a:r>
              <a:rPr lang="zh-TW" altLang="en-US" b="1" dirty="0" smtClean="0">
                <a:solidFill>
                  <a:srgbClr val="C00000"/>
                </a:solidFill>
                <a:latin typeface="+mj-ea"/>
                <a:ea typeface="+mj-ea"/>
              </a:rPr>
              <a:t>涉及假設的檢定</a:t>
            </a:r>
            <a:r>
              <a:rPr lang="zh-TW" altLang="en-US" b="1" dirty="0" smtClean="0">
                <a:latin typeface="+mj-ea"/>
                <a:ea typeface="+mj-ea"/>
              </a:rPr>
              <a:t>。</a:t>
            </a:r>
          </a:p>
          <a:p>
            <a:r>
              <a:rPr lang="zh-TW" altLang="en-US" b="1" dirty="0" smtClean="0">
                <a:latin typeface="+mj-ea"/>
                <a:ea typeface="+mj-ea"/>
              </a:rPr>
              <a:t>另外一個有效的方式是</a:t>
            </a:r>
            <a:r>
              <a:rPr lang="zh-TW" altLang="en-US" b="1" dirty="0" smtClean="0">
                <a:solidFill>
                  <a:srgbClr val="C00000"/>
                </a:solidFill>
                <a:latin typeface="+mj-ea"/>
                <a:ea typeface="+mj-ea"/>
              </a:rPr>
              <a:t>以因變數來安排</a:t>
            </a:r>
            <a:r>
              <a:rPr lang="zh-TW" altLang="en-US" b="1" dirty="0" smtClean="0">
                <a:latin typeface="+mj-ea"/>
                <a:ea typeface="+mj-ea"/>
              </a:rPr>
              <a:t>。</a:t>
            </a:r>
          </a:p>
          <a:p>
            <a:r>
              <a:rPr lang="zh-TW" altLang="en-US" b="1" dirty="0" smtClean="0">
                <a:latin typeface="+mj-ea"/>
                <a:ea typeface="+mj-ea"/>
              </a:rPr>
              <a:t>有時得提出資料複製性</a:t>
            </a:r>
            <a:r>
              <a:rPr lang="en-US" altLang="zh-TW" b="1" dirty="0" smtClean="0">
                <a:latin typeface="+mj-ea"/>
                <a:ea typeface="+mj-ea"/>
              </a:rPr>
              <a:t>(</a:t>
            </a:r>
            <a:r>
              <a:rPr lang="zh-TW" altLang="en-US" b="1" dirty="0" smtClean="0">
                <a:latin typeface="+mj-ea"/>
                <a:ea typeface="+mj-ea"/>
              </a:rPr>
              <a:t>信度</a:t>
            </a:r>
            <a:r>
              <a:rPr lang="en-US" altLang="zh-TW" b="1" dirty="0" smtClean="0">
                <a:latin typeface="+mj-ea"/>
                <a:ea typeface="+mj-ea"/>
              </a:rPr>
              <a:t>)</a:t>
            </a:r>
            <a:r>
              <a:rPr lang="zh-TW" altLang="en-US" b="1" dirty="0" smtClean="0">
                <a:latin typeface="+mj-ea"/>
                <a:ea typeface="+mj-ea"/>
              </a:rPr>
              <a:t>的標準和期望效果。</a:t>
            </a:r>
          </a:p>
          <a:p>
            <a:r>
              <a:rPr lang="zh-TW" altLang="en-US" b="1" dirty="0" smtClean="0">
                <a:latin typeface="+mj-ea"/>
                <a:ea typeface="+mj-ea"/>
              </a:rPr>
              <a:t>展示因變數的平均數和標準差，讓其他研究者評價你發現的</a:t>
            </a:r>
            <a:r>
              <a:rPr lang="zh-TW" altLang="en-US" b="1" dirty="0" smtClean="0">
                <a:solidFill>
                  <a:srgbClr val="C00000"/>
                </a:solidFill>
                <a:latin typeface="+mj-ea"/>
                <a:ea typeface="+mj-ea"/>
              </a:rPr>
              <a:t>基本資料</a:t>
            </a:r>
            <a:r>
              <a:rPr lang="zh-TW" altLang="en-US" b="1" dirty="0" smtClean="0">
                <a:latin typeface="+mj-ea"/>
                <a:ea typeface="+mj-ea"/>
              </a:rPr>
              <a:t>，如果可能，這些資料應以表格來顯示。</a:t>
            </a: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41</a:t>
            </a:fld>
            <a:endParaRPr lang="zh-TW" alt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結果之呈現</a:t>
            </a:r>
            <a:endParaRPr lang="zh-TW" altLang="en-US" dirty="0"/>
          </a:p>
        </p:txBody>
      </p:sp>
      <p:sp>
        <p:nvSpPr>
          <p:cNvPr id="3" name="內容版面配置區 2"/>
          <p:cNvSpPr>
            <a:spLocks noGrp="1"/>
          </p:cNvSpPr>
          <p:nvPr>
            <p:ph idx="1"/>
          </p:nvPr>
        </p:nvSpPr>
        <p:spPr/>
        <p:txBody>
          <a:bodyPr>
            <a:normAutofit fontScale="92500" lnSpcReduction="10000"/>
          </a:bodyPr>
          <a:lstStyle/>
          <a:p>
            <a:r>
              <a:rPr lang="zh-TW" altLang="en-US" b="1" dirty="0" smtClean="0">
                <a:latin typeface="+mj-ea"/>
                <a:ea typeface="+mj-ea"/>
              </a:rPr>
              <a:t>只有</a:t>
            </a:r>
            <a:r>
              <a:rPr lang="zh-TW" altLang="en-US" b="1" dirty="0" smtClean="0">
                <a:solidFill>
                  <a:srgbClr val="C00000"/>
                </a:solidFill>
                <a:latin typeface="+mj-ea"/>
                <a:ea typeface="+mj-ea"/>
              </a:rPr>
              <a:t>重要的</a:t>
            </a:r>
            <a:r>
              <a:rPr lang="zh-TW" altLang="en-US" b="1" dirty="0" smtClean="0">
                <a:latin typeface="+mj-ea"/>
                <a:ea typeface="+mj-ea"/>
              </a:rPr>
              <a:t>、</a:t>
            </a:r>
            <a:r>
              <a:rPr lang="zh-TW" altLang="en-US" b="1" dirty="0" smtClean="0">
                <a:solidFill>
                  <a:srgbClr val="C00000"/>
                </a:solidFill>
                <a:latin typeface="+mj-ea"/>
                <a:ea typeface="+mj-ea"/>
              </a:rPr>
              <a:t>有意義的圖或表</a:t>
            </a:r>
            <a:r>
              <a:rPr lang="zh-TW" altLang="en-US" b="1" dirty="0" smtClean="0">
                <a:latin typeface="+mj-ea"/>
                <a:ea typeface="+mj-ea"/>
              </a:rPr>
              <a:t>才放入</a:t>
            </a:r>
            <a:r>
              <a:rPr lang="zh-TW" altLang="en-US" b="1" dirty="0" smtClean="0">
                <a:solidFill>
                  <a:srgbClr val="C00000"/>
                </a:solidFill>
                <a:latin typeface="+mj-ea"/>
                <a:ea typeface="+mj-ea"/>
              </a:rPr>
              <a:t>結果</a:t>
            </a:r>
            <a:r>
              <a:rPr lang="zh-TW" altLang="en-US" b="1" dirty="0" smtClean="0">
                <a:latin typeface="+mj-ea"/>
                <a:ea typeface="+mj-ea"/>
              </a:rPr>
              <a:t>這一章，其餘的收放在</a:t>
            </a:r>
            <a:r>
              <a:rPr lang="zh-TW" altLang="en-US" b="1" dirty="0" smtClean="0">
                <a:solidFill>
                  <a:srgbClr val="C00000"/>
                </a:solidFill>
                <a:latin typeface="+mj-ea"/>
                <a:ea typeface="+mj-ea"/>
              </a:rPr>
              <a:t>附錄</a:t>
            </a:r>
            <a:r>
              <a:rPr lang="zh-TW" altLang="en-US" b="1" dirty="0" smtClean="0">
                <a:latin typeface="+mj-ea"/>
                <a:ea typeface="+mj-ea"/>
              </a:rPr>
              <a:t>中。</a:t>
            </a:r>
          </a:p>
          <a:p>
            <a:r>
              <a:rPr lang="zh-TW" altLang="en-US" b="1" dirty="0" smtClean="0">
                <a:latin typeface="+mj-ea"/>
                <a:ea typeface="+mj-ea"/>
              </a:rPr>
              <a:t>此章的文字應該將</a:t>
            </a:r>
            <a:r>
              <a:rPr lang="zh-TW" altLang="en-US" b="1" dirty="0" smtClean="0">
                <a:solidFill>
                  <a:srgbClr val="C00000"/>
                </a:solidFill>
                <a:latin typeface="+mj-ea"/>
                <a:ea typeface="+mj-ea"/>
              </a:rPr>
              <a:t>統計的資訊</a:t>
            </a:r>
            <a:r>
              <a:rPr lang="zh-TW" altLang="en-US" b="1" dirty="0" smtClean="0">
                <a:latin typeface="+mj-ea"/>
                <a:ea typeface="+mj-ea"/>
              </a:rPr>
              <a:t>做</a:t>
            </a:r>
            <a:r>
              <a:rPr lang="zh-TW" altLang="en-US" b="1" dirty="0" smtClean="0">
                <a:solidFill>
                  <a:srgbClr val="C00000"/>
                </a:solidFill>
                <a:latin typeface="+mj-ea"/>
                <a:ea typeface="+mj-ea"/>
              </a:rPr>
              <a:t>摘要性的說明</a:t>
            </a:r>
            <a:r>
              <a:rPr lang="zh-TW" altLang="en-US" b="1" dirty="0" smtClean="0">
                <a:latin typeface="+mj-ea"/>
                <a:ea typeface="+mj-ea"/>
              </a:rPr>
              <a:t>，變異數及多變項變異數統計分析應該</a:t>
            </a:r>
            <a:r>
              <a:rPr lang="zh-TW" altLang="en-US" b="1" dirty="0" smtClean="0">
                <a:solidFill>
                  <a:srgbClr val="C00000"/>
                </a:solidFill>
                <a:latin typeface="+mj-ea"/>
                <a:ea typeface="+mj-ea"/>
              </a:rPr>
              <a:t>摘數</a:t>
            </a:r>
            <a:r>
              <a:rPr lang="zh-TW" altLang="en-US" b="1" dirty="0" smtClean="0">
                <a:latin typeface="+mj-ea"/>
                <a:ea typeface="+mj-ea"/>
              </a:rPr>
              <a:t>在文中，而</a:t>
            </a:r>
            <a:r>
              <a:rPr lang="zh-TW" altLang="en-US" b="1" dirty="0" smtClean="0">
                <a:solidFill>
                  <a:srgbClr val="C00000"/>
                </a:solidFill>
                <a:latin typeface="+mj-ea"/>
                <a:ea typeface="+mj-ea"/>
              </a:rPr>
              <a:t>原始資料</a:t>
            </a:r>
            <a:r>
              <a:rPr lang="zh-TW" altLang="en-US" b="1" dirty="0" smtClean="0">
                <a:latin typeface="+mj-ea"/>
                <a:ea typeface="+mj-ea"/>
              </a:rPr>
              <a:t>或</a:t>
            </a:r>
            <a:r>
              <a:rPr lang="zh-TW" altLang="en-US" b="1" dirty="0" smtClean="0">
                <a:solidFill>
                  <a:srgbClr val="C00000"/>
                </a:solidFill>
                <a:latin typeface="+mj-ea"/>
                <a:ea typeface="+mj-ea"/>
              </a:rPr>
              <a:t>完整的表</a:t>
            </a:r>
            <a:r>
              <a:rPr lang="zh-TW" altLang="en-US" b="1" dirty="0" smtClean="0">
                <a:latin typeface="+mj-ea"/>
                <a:ea typeface="+mj-ea"/>
              </a:rPr>
              <a:t>放在</a:t>
            </a:r>
            <a:r>
              <a:rPr lang="zh-TW" altLang="en-US" b="1" dirty="0" smtClean="0">
                <a:solidFill>
                  <a:srgbClr val="C00000"/>
                </a:solidFill>
                <a:latin typeface="+mj-ea"/>
                <a:ea typeface="+mj-ea"/>
              </a:rPr>
              <a:t>附錄</a:t>
            </a:r>
            <a:r>
              <a:rPr lang="zh-TW" altLang="en-US" b="1" dirty="0" smtClean="0">
                <a:latin typeface="+mj-ea"/>
                <a:ea typeface="+mj-ea"/>
              </a:rPr>
              <a:t>中。</a:t>
            </a:r>
          </a:p>
          <a:p>
            <a:r>
              <a:rPr lang="zh-TW" altLang="en-US" b="1" dirty="0" smtClean="0">
                <a:latin typeface="+mj-ea"/>
                <a:ea typeface="+mj-ea"/>
              </a:rPr>
              <a:t>結果部分</a:t>
            </a:r>
            <a:r>
              <a:rPr lang="zh-TW" altLang="en-US" b="1" dirty="0" smtClean="0">
                <a:solidFill>
                  <a:srgbClr val="C00000"/>
                </a:solidFill>
                <a:latin typeface="+mj-ea"/>
                <a:ea typeface="+mj-ea"/>
              </a:rPr>
              <a:t>不要太</a:t>
            </a:r>
            <a:r>
              <a:rPr lang="zh-TW" altLang="en-US" b="1" dirty="0" smtClean="0">
                <a:latin typeface="+mj-ea"/>
                <a:ea typeface="+mj-ea"/>
              </a:rPr>
              <a:t>過</a:t>
            </a:r>
            <a:r>
              <a:rPr lang="zh-TW" altLang="en-US" b="1" dirty="0" smtClean="0">
                <a:solidFill>
                  <a:srgbClr val="C00000"/>
                </a:solidFill>
                <a:latin typeface="+mj-ea"/>
                <a:ea typeface="+mj-ea"/>
              </a:rPr>
              <a:t>冗長</a:t>
            </a:r>
            <a:r>
              <a:rPr lang="zh-TW" altLang="en-US" b="1" dirty="0" smtClean="0">
                <a:latin typeface="+mj-ea"/>
                <a:ea typeface="+mj-ea"/>
              </a:rPr>
              <a:t>，或</a:t>
            </a:r>
            <a:r>
              <a:rPr lang="zh-TW" altLang="en-US" b="1" dirty="0" smtClean="0">
                <a:solidFill>
                  <a:srgbClr val="C00000"/>
                </a:solidFill>
                <a:latin typeface="+mj-ea"/>
                <a:ea typeface="+mj-ea"/>
              </a:rPr>
              <a:t>一再重複</a:t>
            </a:r>
            <a:r>
              <a:rPr lang="zh-TW" altLang="en-US" b="1" dirty="0" smtClean="0">
                <a:latin typeface="+mj-ea"/>
                <a:ea typeface="+mj-ea"/>
              </a:rPr>
              <a:t>同樣的資訊。一般常犯的錯誤就是結果中已包括了一個表或圖，在文中又一一重複一遍。應點出特別重要的事實，來陳述圖表的意義較為恰當，而不要重複所有的發現。</a:t>
            </a:r>
            <a:endParaRPr lang="zh-TW" altLang="en-US"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42</a:t>
            </a:fld>
            <a:endParaRPr lang="zh-TW" alt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圖與表之製作</a:t>
            </a:r>
            <a:endParaRPr lang="zh-TW" altLang="en-US" dirty="0"/>
          </a:p>
        </p:txBody>
      </p:sp>
      <p:sp>
        <p:nvSpPr>
          <p:cNvPr id="3" name="內容版面配置區 2"/>
          <p:cNvSpPr>
            <a:spLocks noGrp="1"/>
          </p:cNvSpPr>
          <p:nvPr>
            <p:ph idx="1"/>
          </p:nvPr>
        </p:nvSpPr>
        <p:spPr/>
        <p:txBody>
          <a:bodyPr>
            <a:normAutofit fontScale="92500"/>
          </a:bodyPr>
          <a:lstStyle/>
          <a:p>
            <a:r>
              <a:rPr lang="zh-TW" altLang="en-US" b="1" dirty="0" smtClean="0">
                <a:latin typeface="+mj-ea"/>
                <a:ea typeface="+mj-ea"/>
              </a:rPr>
              <a:t>使用</a:t>
            </a:r>
            <a:r>
              <a:rPr lang="zh-TW" altLang="en-US" b="1" dirty="0" smtClean="0">
                <a:solidFill>
                  <a:srgbClr val="C00000"/>
                </a:solidFill>
                <a:latin typeface="+mj-ea"/>
                <a:ea typeface="+mj-ea"/>
              </a:rPr>
              <a:t>表列法</a:t>
            </a:r>
            <a:r>
              <a:rPr lang="zh-TW" altLang="en-US" b="1" dirty="0" smtClean="0">
                <a:latin typeface="+mj-ea"/>
                <a:ea typeface="+mj-ea"/>
              </a:rPr>
              <a:t>的一般原則</a:t>
            </a:r>
          </a:p>
          <a:p>
            <a:pPr>
              <a:buNone/>
            </a:pPr>
            <a:r>
              <a:rPr lang="en-US" altLang="zh-TW" b="1" dirty="0" smtClean="0">
                <a:latin typeface="+mj-ea"/>
                <a:ea typeface="+mj-ea"/>
              </a:rPr>
              <a:t>1. </a:t>
            </a:r>
            <a:r>
              <a:rPr lang="zh-TW" altLang="en-US" b="1" dirty="0" smtClean="0">
                <a:latin typeface="+mj-ea"/>
                <a:ea typeface="+mj-ea"/>
              </a:rPr>
              <a:t>同性質的資料應放在縱座標，異質性的放在</a:t>
            </a:r>
          </a:p>
          <a:p>
            <a:pPr>
              <a:buNone/>
            </a:pPr>
            <a:r>
              <a:rPr lang="zh-TW" altLang="en-US" b="1" dirty="0" smtClean="0">
                <a:latin typeface="+mj-ea"/>
                <a:ea typeface="+mj-ea"/>
              </a:rPr>
              <a:t>    橫座標。</a:t>
            </a:r>
          </a:p>
          <a:p>
            <a:pPr>
              <a:buNone/>
            </a:pPr>
            <a:r>
              <a:rPr lang="en-US" altLang="zh-TW" b="1" dirty="0" smtClean="0">
                <a:latin typeface="+mj-ea"/>
                <a:ea typeface="+mj-ea"/>
              </a:rPr>
              <a:t>2. </a:t>
            </a:r>
            <a:r>
              <a:rPr lang="zh-TW" altLang="en-US" b="1" dirty="0" smtClean="0">
                <a:latin typeface="+mj-ea"/>
                <a:ea typeface="+mj-ea"/>
              </a:rPr>
              <a:t>表的標題名稱要清楚、明確。一般來說，表</a:t>
            </a:r>
          </a:p>
          <a:p>
            <a:pPr>
              <a:buNone/>
            </a:pPr>
            <a:r>
              <a:rPr lang="zh-TW" altLang="en-US" b="1" dirty="0" smtClean="0">
                <a:latin typeface="+mj-ea"/>
                <a:ea typeface="+mj-ea"/>
              </a:rPr>
              <a:t>     的</a:t>
            </a:r>
            <a:r>
              <a:rPr lang="zh-TW" altLang="en-US" b="1" dirty="0" smtClean="0">
                <a:solidFill>
                  <a:srgbClr val="C00000"/>
                </a:solidFill>
                <a:latin typeface="+mj-ea"/>
                <a:ea typeface="+mj-ea"/>
              </a:rPr>
              <a:t>標題</a:t>
            </a:r>
            <a:r>
              <a:rPr lang="zh-TW" altLang="en-US" b="1" dirty="0" smtClean="0">
                <a:latin typeface="+mj-ea"/>
                <a:ea typeface="+mj-ea"/>
              </a:rPr>
              <a:t>要放在</a:t>
            </a:r>
            <a:r>
              <a:rPr lang="zh-TW" altLang="en-US" b="1" dirty="0" smtClean="0">
                <a:solidFill>
                  <a:srgbClr val="C00000"/>
                </a:solidFill>
                <a:latin typeface="+mj-ea"/>
                <a:ea typeface="+mj-ea"/>
              </a:rPr>
              <a:t>表之上方</a:t>
            </a:r>
            <a:r>
              <a:rPr lang="zh-TW" altLang="en-US" b="1" dirty="0" smtClean="0">
                <a:latin typeface="+mj-ea"/>
                <a:ea typeface="+mj-ea"/>
              </a:rPr>
              <a:t>。</a:t>
            </a:r>
          </a:p>
          <a:p>
            <a:pPr>
              <a:buNone/>
            </a:pPr>
            <a:r>
              <a:rPr lang="en-US" altLang="zh-TW" b="1" dirty="0" smtClean="0">
                <a:latin typeface="+mj-ea"/>
                <a:ea typeface="+mj-ea"/>
              </a:rPr>
              <a:t>3. </a:t>
            </a:r>
            <a:r>
              <a:rPr lang="zh-TW" altLang="en-US" b="1" dirty="0" smtClean="0">
                <a:latin typeface="+mj-ea"/>
                <a:ea typeface="+mj-ea"/>
              </a:rPr>
              <a:t>最好讓讀者一看就瞭解表中資料的意義，而</a:t>
            </a:r>
          </a:p>
          <a:p>
            <a:pPr>
              <a:buNone/>
            </a:pPr>
            <a:r>
              <a:rPr lang="zh-TW" altLang="en-US" b="1" dirty="0" smtClean="0">
                <a:latin typeface="+mj-ea"/>
                <a:ea typeface="+mj-ea"/>
              </a:rPr>
              <a:t>     不必查看本文文字。</a:t>
            </a:r>
            <a:endParaRPr lang="zh-TW" altLang="en-US"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43</a:t>
            </a:fld>
            <a:endParaRPr lang="zh-TW" alt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44</a:t>
            </a:fld>
            <a:endParaRPr lang="zh-TW" altLang="en-US"/>
          </a:p>
        </p:txBody>
      </p:sp>
      <p:pic>
        <p:nvPicPr>
          <p:cNvPr id="1026" name="Picture 2"/>
          <p:cNvPicPr>
            <a:picLocks noChangeAspect="1" noChangeArrowheads="1"/>
          </p:cNvPicPr>
          <p:nvPr/>
        </p:nvPicPr>
        <p:blipFill>
          <a:blip r:embed="rId2" cstate="print"/>
          <a:srcRect/>
          <a:stretch>
            <a:fillRect/>
          </a:stretch>
        </p:blipFill>
        <p:spPr bwMode="auto">
          <a:xfrm>
            <a:off x="611560" y="1772816"/>
            <a:ext cx="8136905" cy="33422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45</a:t>
            </a:fld>
            <a:endParaRPr lang="zh-TW" altLang="en-US"/>
          </a:p>
        </p:txBody>
      </p:sp>
      <p:pic>
        <p:nvPicPr>
          <p:cNvPr id="2050" name="Picture 2"/>
          <p:cNvPicPr>
            <a:picLocks noChangeAspect="1" noChangeArrowheads="1"/>
          </p:cNvPicPr>
          <p:nvPr/>
        </p:nvPicPr>
        <p:blipFill>
          <a:blip r:embed="rId2" cstate="print"/>
          <a:srcRect/>
          <a:stretch>
            <a:fillRect/>
          </a:stretch>
        </p:blipFill>
        <p:spPr bwMode="auto">
          <a:xfrm>
            <a:off x="1371600" y="395288"/>
            <a:ext cx="6400800" cy="6067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圖與表之製作</a:t>
            </a:r>
            <a:endParaRPr lang="zh-TW" altLang="en-US" dirty="0"/>
          </a:p>
        </p:txBody>
      </p:sp>
      <p:sp>
        <p:nvSpPr>
          <p:cNvPr id="3" name="內容版面配置區 2"/>
          <p:cNvSpPr>
            <a:spLocks noGrp="1"/>
          </p:cNvSpPr>
          <p:nvPr>
            <p:ph idx="1"/>
          </p:nvPr>
        </p:nvSpPr>
        <p:spPr/>
        <p:txBody>
          <a:bodyPr>
            <a:normAutofit fontScale="92500" lnSpcReduction="10000"/>
          </a:bodyPr>
          <a:lstStyle/>
          <a:p>
            <a:r>
              <a:rPr lang="zh-TW" altLang="en-US" b="1" dirty="0" smtClean="0">
                <a:latin typeface="+mj-ea"/>
                <a:ea typeface="+mj-ea"/>
              </a:rPr>
              <a:t>使用</a:t>
            </a:r>
            <a:r>
              <a:rPr lang="zh-TW" altLang="en-US" b="1" dirty="0" smtClean="0">
                <a:solidFill>
                  <a:srgbClr val="C00000"/>
                </a:solidFill>
                <a:latin typeface="+mj-ea"/>
                <a:ea typeface="+mj-ea"/>
              </a:rPr>
              <a:t>圖示法</a:t>
            </a:r>
            <a:r>
              <a:rPr lang="zh-TW" altLang="en-US" b="1" dirty="0" smtClean="0">
                <a:latin typeface="+mj-ea"/>
                <a:ea typeface="+mj-ea"/>
              </a:rPr>
              <a:t>的一般原則</a:t>
            </a:r>
          </a:p>
          <a:p>
            <a:pPr>
              <a:buNone/>
            </a:pPr>
            <a:r>
              <a:rPr lang="en-US" altLang="zh-TW" b="1" dirty="0" smtClean="0">
                <a:latin typeface="+mj-ea"/>
                <a:ea typeface="+mj-ea"/>
              </a:rPr>
              <a:t>1. </a:t>
            </a:r>
            <a:r>
              <a:rPr lang="zh-TW" altLang="en-US" b="1" dirty="0" smtClean="0">
                <a:latin typeface="+mj-ea"/>
                <a:ea typeface="+mj-ea"/>
              </a:rPr>
              <a:t>不論橫軸或縱軸都應有刻度、數字、變數標</a:t>
            </a:r>
          </a:p>
          <a:p>
            <a:pPr>
              <a:buNone/>
            </a:pPr>
            <a:r>
              <a:rPr lang="zh-TW" altLang="en-US" b="1" dirty="0" smtClean="0">
                <a:latin typeface="+mj-ea"/>
                <a:ea typeface="+mj-ea"/>
              </a:rPr>
              <a:t>     題。</a:t>
            </a:r>
          </a:p>
          <a:p>
            <a:pPr>
              <a:buNone/>
            </a:pPr>
            <a:r>
              <a:rPr lang="en-US" altLang="zh-TW" b="1" dirty="0" smtClean="0">
                <a:latin typeface="+mj-ea"/>
                <a:ea typeface="+mj-ea"/>
              </a:rPr>
              <a:t>2. </a:t>
            </a:r>
            <a:r>
              <a:rPr lang="zh-TW" altLang="en-US" b="1" dirty="0" smtClean="0">
                <a:latin typeface="+mj-ea"/>
                <a:ea typeface="+mj-ea"/>
              </a:rPr>
              <a:t>刻度應自原點開始，但如為節省空間，不能</a:t>
            </a:r>
          </a:p>
          <a:p>
            <a:pPr>
              <a:buNone/>
            </a:pPr>
            <a:r>
              <a:rPr lang="zh-TW" altLang="en-US" b="1" dirty="0" smtClean="0">
                <a:latin typeface="+mj-ea"/>
                <a:ea typeface="+mj-ea"/>
              </a:rPr>
              <a:t>    自原點開始時，應以缺口表示。</a:t>
            </a:r>
          </a:p>
          <a:p>
            <a:pPr>
              <a:buNone/>
            </a:pPr>
            <a:r>
              <a:rPr lang="en-US" altLang="zh-TW" b="1" dirty="0" smtClean="0">
                <a:latin typeface="+mj-ea"/>
                <a:ea typeface="+mj-ea"/>
              </a:rPr>
              <a:t>3. </a:t>
            </a:r>
            <a:r>
              <a:rPr lang="zh-TW" altLang="en-US" b="1" dirty="0" smtClean="0">
                <a:latin typeface="+mj-ea"/>
                <a:ea typeface="+mj-ea"/>
              </a:rPr>
              <a:t>圖的橫軸與縱軸比例，大約成</a:t>
            </a:r>
            <a:r>
              <a:rPr lang="en-US" altLang="zh-TW" b="1" dirty="0" smtClean="0">
                <a:latin typeface="+mj-ea"/>
                <a:ea typeface="+mj-ea"/>
              </a:rPr>
              <a:t>5</a:t>
            </a:r>
            <a:r>
              <a:rPr lang="zh-TW" altLang="en-US" b="1" dirty="0" smtClean="0">
                <a:latin typeface="+mj-ea"/>
                <a:ea typeface="+mj-ea"/>
              </a:rPr>
              <a:t>：</a:t>
            </a:r>
            <a:r>
              <a:rPr lang="en-US" altLang="zh-TW" b="1" dirty="0" smtClean="0">
                <a:latin typeface="+mj-ea"/>
                <a:ea typeface="+mj-ea"/>
              </a:rPr>
              <a:t>3</a:t>
            </a:r>
            <a:r>
              <a:rPr lang="zh-TW" altLang="en-US" b="1" dirty="0" smtClean="0">
                <a:latin typeface="+mj-ea"/>
                <a:ea typeface="+mj-ea"/>
              </a:rPr>
              <a:t>的比例，</a:t>
            </a:r>
          </a:p>
          <a:p>
            <a:pPr>
              <a:buNone/>
            </a:pPr>
            <a:r>
              <a:rPr lang="zh-TW" altLang="en-US" b="1" dirty="0" smtClean="0">
                <a:latin typeface="+mj-ea"/>
                <a:ea typeface="+mj-ea"/>
              </a:rPr>
              <a:t>    即黃金分割。縱軸一般使用</a:t>
            </a:r>
            <a:r>
              <a:rPr lang="en-US" altLang="zh-TW" b="1" dirty="0" smtClean="0">
                <a:latin typeface="+mj-ea"/>
                <a:ea typeface="+mj-ea"/>
              </a:rPr>
              <a:t>8-12</a:t>
            </a:r>
            <a:r>
              <a:rPr lang="zh-TW" altLang="en-US" b="1" dirty="0" smtClean="0">
                <a:latin typeface="+mj-ea"/>
                <a:ea typeface="+mj-ea"/>
              </a:rPr>
              <a:t>個間隔，來包含要表達之數據範圍。</a:t>
            </a:r>
          </a:p>
          <a:p>
            <a:pPr>
              <a:buNone/>
            </a:pPr>
            <a:r>
              <a:rPr lang="en-US" altLang="zh-TW" b="1" dirty="0" smtClean="0">
                <a:latin typeface="+mj-ea"/>
                <a:ea typeface="+mj-ea"/>
              </a:rPr>
              <a:t>4. </a:t>
            </a:r>
            <a:r>
              <a:rPr lang="zh-TW" altLang="en-US" b="1" dirty="0" smtClean="0">
                <a:latin typeface="+mj-ea"/>
                <a:ea typeface="+mj-ea"/>
              </a:rPr>
              <a:t>圖的</a:t>
            </a:r>
            <a:r>
              <a:rPr lang="zh-TW" altLang="en-US" b="1" dirty="0" smtClean="0">
                <a:solidFill>
                  <a:srgbClr val="C00000"/>
                </a:solidFill>
                <a:latin typeface="+mj-ea"/>
                <a:ea typeface="+mj-ea"/>
              </a:rPr>
              <a:t>標題</a:t>
            </a:r>
            <a:r>
              <a:rPr lang="zh-TW" altLang="en-US" b="1" dirty="0" smtClean="0">
                <a:latin typeface="+mj-ea"/>
                <a:ea typeface="+mj-ea"/>
              </a:rPr>
              <a:t>應放在</a:t>
            </a:r>
            <a:r>
              <a:rPr lang="zh-TW" altLang="en-US" b="1" dirty="0" smtClean="0">
                <a:solidFill>
                  <a:srgbClr val="C00000"/>
                </a:solidFill>
                <a:latin typeface="+mj-ea"/>
                <a:ea typeface="+mj-ea"/>
              </a:rPr>
              <a:t>圖之下方</a:t>
            </a:r>
            <a:r>
              <a:rPr lang="zh-TW" altLang="en-US" b="1" dirty="0" smtClean="0">
                <a:latin typeface="+mj-ea"/>
                <a:ea typeface="+mj-ea"/>
              </a:rPr>
              <a:t>。</a:t>
            </a:r>
            <a:endParaRPr lang="zh-TW" altLang="en-US"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46</a:t>
            </a:fld>
            <a:endParaRPr lang="zh-TW" alt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47</a:t>
            </a:fld>
            <a:endParaRPr lang="zh-TW" altLang="en-US"/>
          </a:p>
        </p:txBody>
      </p:sp>
      <p:pic>
        <p:nvPicPr>
          <p:cNvPr id="3074" name="Picture 2"/>
          <p:cNvPicPr>
            <a:picLocks noGrp="1" noChangeAspect="1" noChangeArrowheads="1"/>
          </p:cNvPicPr>
          <p:nvPr>
            <p:ph sz="quarter" idx="1"/>
          </p:nvPr>
        </p:nvPicPr>
        <p:blipFill>
          <a:blip r:embed="rId2" cstate="print"/>
          <a:srcRect/>
          <a:stretch>
            <a:fillRect/>
          </a:stretch>
        </p:blipFill>
        <p:spPr bwMode="auto">
          <a:xfrm>
            <a:off x="1403648" y="332656"/>
            <a:ext cx="5745625" cy="56913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圖與表之製作</a:t>
            </a:r>
            <a:endParaRPr lang="zh-TW" altLang="en-US" dirty="0"/>
          </a:p>
        </p:txBody>
      </p:sp>
      <p:sp>
        <p:nvSpPr>
          <p:cNvPr id="3" name="內容版面配置區 2"/>
          <p:cNvSpPr>
            <a:spLocks noGrp="1"/>
          </p:cNvSpPr>
          <p:nvPr>
            <p:ph idx="1"/>
          </p:nvPr>
        </p:nvSpPr>
        <p:spPr/>
        <p:txBody>
          <a:bodyPr>
            <a:normAutofit fontScale="92500" lnSpcReduction="10000"/>
          </a:bodyPr>
          <a:lstStyle/>
          <a:p>
            <a:r>
              <a:rPr lang="zh-TW" altLang="en-US" b="1" dirty="0" smtClean="0">
                <a:latin typeface="+mj-ea"/>
                <a:ea typeface="+mj-ea"/>
              </a:rPr>
              <a:t>當你要決定表、圖或圖解放在本文或附錄</a:t>
            </a:r>
          </a:p>
          <a:p>
            <a:pPr>
              <a:buNone/>
            </a:pPr>
            <a:r>
              <a:rPr lang="zh-TW" altLang="en-US" b="1" dirty="0" smtClean="0">
                <a:latin typeface="+mj-ea"/>
                <a:ea typeface="+mj-ea"/>
              </a:rPr>
              <a:t>    中時，可根據以下的建議：</a:t>
            </a:r>
          </a:p>
          <a:p>
            <a:pPr>
              <a:buNone/>
            </a:pPr>
            <a:r>
              <a:rPr lang="en-US" altLang="zh-TW" b="1" dirty="0" smtClean="0">
                <a:latin typeface="+mj-ea"/>
                <a:ea typeface="+mj-ea"/>
              </a:rPr>
              <a:t>1. </a:t>
            </a:r>
            <a:r>
              <a:rPr lang="zh-TW" altLang="en-US" b="1" dirty="0" smtClean="0">
                <a:solidFill>
                  <a:srgbClr val="C00000"/>
                </a:solidFill>
                <a:latin typeface="+mj-ea"/>
                <a:ea typeface="+mj-ea"/>
              </a:rPr>
              <a:t>重要</a:t>
            </a:r>
            <a:r>
              <a:rPr lang="zh-TW" altLang="en-US" b="1" dirty="0" smtClean="0">
                <a:latin typeface="+mj-ea"/>
                <a:ea typeface="+mj-ea"/>
              </a:rPr>
              <a:t>且</a:t>
            </a:r>
            <a:r>
              <a:rPr lang="zh-TW" altLang="en-US" b="1" dirty="0" smtClean="0">
                <a:solidFill>
                  <a:srgbClr val="C00000"/>
                </a:solidFill>
                <a:latin typeface="+mj-ea"/>
                <a:ea typeface="+mj-ea"/>
              </a:rPr>
              <a:t>有意義</a:t>
            </a:r>
            <a:r>
              <a:rPr lang="zh-TW" altLang="en-US" b="1" dirty="0" smtClean="0">
                <a:latin typeface="+mj-ea"/>
                <a:ea typeface="+mj-ea"/>
              </a:rPr>
              <a:t>的</a:t>
            </a:r>
            <a:r>
              <a:rPr lang="zh-TW" altLang="en-US" b="1" dirty="0" smtClean="0">
                <a:solidFill>
                  <a:srgbClr val="C00000"/>
                </a:solidFill>
                <a:latin typeface="+mj-ea"/>
                <a:ea typeface="+mj-ea"/>
              </a:rPr>
              <a:t>表、圖和圖解</a:t>
            </a:r>
            <a:r>
              <a:rPr lang="zh-TW" altLang="en-US" b="1" dirty="0" smtClean="0">
                <a:latin typeface="+mj-ea"/>
                <a:ea typeface="+mj-ea"/>
              </a:rPr>
              <a:t>放在</a:t>
            </a:r>
            <a:r>
              <a:rPr lang="zh-TW" altLang="en-US" b="1" dirty="0" smtClean="0">
                <a:solidFill>
                  <a:srgbClr val="C00000"/>
                </a:solidFill>
                <a:latin typeface="+mj-ea"/>
                <a:ea typeface="+mj-ea"/>
              </a:rPr>
              <a:t>本文</a:t>
            </a:r>
            <a:r>
              <a:rPr lang="zh-TW" altLang="en-US" b="1" dirty="0" smtClean="0">
                <a:latin typeface="+mj-ea"/>
                <a:ea typeface="+mj-ea"/>
              </a:rPr>
              <a:t>中，</a:t>
            </a:r>
          </a:p>
          <a:p>
            <a:pPr>
              <a:buNone/>
            </a:pPr>
            <a:r>
              <a:rPr lang="zh-TW" altLang="en-US" b="1" dirty="0" smtClean="0">
                <a:latin typeface="+mj-ea"/>
                <a:ea typeface="+mj-ea"/>
              </a:rPr>
              <a:t>     </a:t>
            </a:r>
            <a:r>
              <a:rPr lang="zh-TW" altLang="en-US" b="1" dirty="0" smtClean="0">
                <a:solidFill>
                  <a:srgbClr val="0070C0"/>
                </a:solidFill>
                <a:latin typeface="+mj-ea"/>
                <a:ea typeface="+mj-ea"/>
              </a:rPr>
              <a:t>其他</a:t>
            </a:r>
            <a:r>
              <a:rPr lang="zh-TW" altLang="en-US" b="1" dirty="0" smtClean="0">
                <a:latin typeface="+mj-ea"/>
                <a:ea typeface="+mj-ea"/>
              </a:rPr>
              <a:t>的都放在</a:t>
            </a:r>
            <a:r>
              <a:rPr lang="zh-TW" altLang="en-US" b="1" dirty="0" smtClean="0">
                <a:solidFill>
                  <a:srgbClr val="0070C0"/>
                </a:solidFill>
                <a:latin typeface="+mj-ea"/>
                <a:ea typeface="+mj-ea"/>
              </a:rPr>
              <a:t>附錄</a:t>
            </a:r>
            <a:r>
              <a:rPr lang="zh-TW" altLang="en-US" b="1" dirty="0" smtClean="0">
                <a:latin typeface="+mj-ea"/>
                <a:ea typeface="+mj-ea"/>
              </a:rPr>
              <a:t>中。</a:t>
            </a:r>
          </a:p>
          <a:p>
            <a:pPr>
              <a:buNone/>
            </a:pPr>
            <a:r>
              <a:rPr lang="en-US" altLang="zh-TW" b="1" dirty="0" smtClean="0">
                <a:latin typeface="+mj-ea"/>
                <a:ea typeface="+mj-ea"/>
              </a:rPr>
              <a:t>2. </a:t>
            </a:r>
            <a:r>
              <a:rPr lang="zh-TW" altLang="en-US" b="1" dirty="0" smtClean="0">
                <a:latin typeface="+mj-ea"/>
                <a:ea typeface="+mj-ea"/>
              </a:rPr>
              <a:t>不要用太多的表、圖和圖解來混亂結果的展</a:t>
            </a:r>
          </a:p>
          <a:p>
            <a:pPr>
              <a:buNone/>
            </a:pPr>
            <a:r>
              <a:rPr lang="zh-TW" altLang="en-US" b="1" dirty="0" smtClean="0">
                <a:latin typeface="+mj-ea"/>
                <a:ea typeface="+mj-ea"/>
              </a:rPr>
              <a:t>     現。</a:t>
            </a:r>
          </a:p>
          <a:p>
            <a:pPr>
              <a:buNone/>
            </a:pPr>
            <a:r>
              <a:rPr lang="en-US" altLang="zh-TW" b="1" dirty="0" smtClean="0">
                <a:latin typeface="+mj-ea"/>
                <a:ea typeface="+mj-ea"/>
              </a:rPr>
              <a:t>3. </a:t>
            </a:r>
            <a:r>
              <a:rPr lang="zh-TW" altLang="en-US" b="1" dirty="0" smtClean="0">
                <a:latin typeface="+mj-ea"/>
                <a:ea typeface="+mj-ea"/>
              </a:rPr>
              <a:t>不要將變異數分析的摘要表放在”結果”這一</a:t>
            </a:r>
          </a:p>
          <a:p>
            <a:pPr>
              <a:buNone/>
            </a:pPr>
            <a:r>
              <a:rPr lang="zh-TW" altLang="en-US" b="1" dirty="0" smtClean="0">
                <a:latin typeface="+mj-ea"/>
                <a:ea typeface="+mj-ea"/>
              </a:rPr>
              <a:t>     章中，僅將表中重要的統計數據在本文裡提</a:t>
            </a:r>
          </a:p>
          <a:p>
            <a:pPr>
              <a:buNone/>
            </a:pPr>
            <a:r>
              <a:rPr lang="zh-TW" altLang="en-US" b="1" dirty="0" smtClean="0">
                <a:latin typeface="+mj-ea"/>
                <a:ea typeface="+mj-ea"/>
              </a:rPr>
              <a:t>     及，而將整個表放在附錄中。</a:t>
            </a:r>
            <a:endParaRPr lang="zh-TW" altLang="en-US"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48</a:t>
            </a:fld>
            <a:endParaRPr lang="zh-TW" alt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討論應該包含哪些？</a:t>
            </a:r>
            <a:endParaRPr lang="zh-TW" altLang="en-US" dirty="0"/>
          </a:p>
        </p:txBody>
      </p:sp>
      <p:sp>
        <p:nvSpPr>
          <p:cNvPr id="3" name="內容版面配置區 2"/>
          <p:cNvSpPr>
            <a:spLocks noGrp="1"/>
          </p:cNvSpPr>
          <p:nvPr>
            <p:ph idx="1"/>
          </p:nvPr>
        </p:nvSpPr>
        <p:spPr/>
        <p:txBody>
          <a:bodyPr>
            <a:normAutofit fontScale="92500" lnSpcReduction="10000"/>
          </a:bodyPr>
          <a:lstStyle/>
          <a:p>
            <a:pPr>
              <a:buNone/>
            </a:pPr>
            <a:r>
              <a:rPr lang="en-US" altLang="zh-TW" b="1" dirty="0" smtClean="0"/>
              <a:t>1.</a:t>
            </a:r>
            <a:r>
              <a:rPr lang="zh-TW" altLang="en-US" b="1" dirty="0" smtClean="0">
                <a:latin typeface="+mj-ea"/>
                <a:ea typeface="+mj-ea"/>
              </a:rPr>
              <a:t>討論你的結果：不是你所期望它們是什麼，而</a:t>
            </a:r>
          </a:p>
          <a:p>
            <a:pPr>
              <a:buNone/>
            </a:pPr>
            <a:r>
              <a:rPr lang="zh-TW" altLang="en-US" b="1" dirty="0" smtClean="0">
                <a:latin typeface="+mj-ea"/>
                <a:ea typeface="+mj-ea"/>
              </a:rPr>
              <a:t>    是確實的實驗結果。</a:t>
            </a:r>
          </a:p>
          <a:p>
            <a:pPr>
              <a:buNone/>
            </a:pPr>
            <a:r>
              <a:rPr lang="en-US" altLang="zh-TW" b="1" dirty="0" smtClean="0">
                <a:latin typeface="+mj-ea"/>
                <a:ea typeface="+mj-ea"/>
              </a:rPr>
              <a:t>2. </a:t>
            </a:r>
            <a:r>
              <a:rPr lang="zh-TW" altLang="en-US" b="1" dirty="0" smtClean="0">
                <a:latin typeface="+mj-ea"/>
                <a:ea typeface="+mj-ea"/>
              </a:rPr>
              <a:t>將你的結果與先前的緒論、文獻探討和假設連</a:t>
            </a:r>
          </a:p>
          <a:p>
            <a:pPr>
              <a:buNone/>
            </a:pPr>
            <a:r>
              <a:rPr lang="zh-TW" altLang="en-US" b="1" dirty="0" smtClean="0">
                <a:latin typeface="+mj-ea"/>
                <a:ea typeface="+mj-ea"/>
              </a:rPr>
              <a:t>    貫起來。</a:t>
            </a:r>
          </a:p>
          <a:p>
            <a:pPr>
              <a:buNone/>
            </a:pPr>
            <a:r>
              <a:rPr lang="en-US" altLang="zh-TW" b="1" dirty="0" smtClean="0">
                <a:latin typeface="+mj-ea"/>
                <a:ea typeface="+mj-ea"/>
              </a:rPr>
              <a:t>3. </a:t>
            </a:r>
            <a:r>
              <a:rPr lang="zh-TW" altLang="en-US" b="1" dirty="0" smtClean="0">
                <a:latin typeface="+mj-ea"/>
                <a:ea typeface="+mj-ea"/>
              </a:rPr>
              <a:t>解釋你的結果如何融合於理論中。</a:t>
            </a:r>
          </a:p>
          <a:p>
            <a:pPr>
              <a:buNone/>
            </a:pPr>
            <a:r>
              <a:rPr lang="en-US" altLang="zh-TW" b="1" dirty="0" smtClean="0">
                <a:latin typeface="+mj-ea"/>
                <a:ea typeface="+mj-ea"/>
              </a:rPr>
              <a:t>4. </a:t>
            </a:r>
            <a:r>
              <a:rPr lang="zh-TW" altLang="en-US" b="1" dirty="0" smtClean="0">
                <a:latin typeface="+mj-ea"/>
                <a:ea typeface="+mj-ea"/>
              </a:rPr>
              <a:t>解說你的結果與發現。</a:t>
            </a:r>
          </a:p>
          <a:p>
            <a:pPr>
              <a:buNone/>
            </a:pPr>
            <a:r>
              <a:rPr lang="en-US" altLang="zh-TW" b="1" dirty="0" smtClean="0">
                <a:latin typeface="+mj-ea"/>
                <a:ea typeface="+mj-ea"/>
              </a:rPr>
              <a:t>5. </a:t>
            </a:r>
            <a:r>
              <a:rPr lang="zh-TW" altLang="en-US" b="1" dirty="0" smtClean="0">
                <a:latin typeface="+mj-ea"/>
                <a:ea typeface="+mj-ea"/>
              </a:rPr>
              <a:t>建議或提出你的發現之應用價值。</a:t>
            </a:r>
          </a:p>
          <a:p>
            <a:pPr>
              <a:buNone/>
            </a:pPr>
            <a:r>
              <a:rPr lang="en-US" altLang="zh-TW" b="1" dirty="0" smtClean="0">
                <a:latin typeface="+mj-ea"/>
                <a:ea typeface="+mj-ea"/>
              </a:rPr>
              <a:t>6. </a:t>
            </a:r>
            <a:r>
              <a:rPr lang="zh-TW" altLang="en-US" b="1" dirty="0" smtClean="0">
                <a:latin typeface="+mj-ea"/>
                <a:ea typeface="+mj-ea"/>
              </a:rPr>
              <a:t>在最後摘要式寫出你的結論，並以證據來支</a:t>
            </a:r>
          </a:p>
          <a:p>
            <a:pPr>
              <a:buNone/>
            </a:pPr>
            <a:r>
              <a:rPr lang="zh-TW" altLang="en-US" b="1" dirty="0" smtClean="0">
                <a:latin typeface="+mj-ea"/>
                <a:ea typeface="+mj-ea"/>
              </a:rPr>
              <a:t>     持；但特別要提醒的是結果不等於結論。</a:t>
            </a:r>
            <a:endParaRPr lang="zh-TW" altLang="en-US"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49</a:t>
            </a:fld>
            <a:endParaRPr lang="zh-TW"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b="1" dirty="0" smtClean="0">
                <a:solidFill>
                  <a:schemeClr val="accent6"/>
                </a:solidFill>
                <a:latin typeface="+mj-ea"/>
              </a:rPr>
              <a:t>一、如何選擇研究問題及擬定題目</a:t>
            </a:r>
            <a:endParaRPr lang="zh-TW" altLang="en-US" dirty="0"/>
          </a:p>
        </p:txBody>
      </p:sp>
      <p:sp>
        <p:nvSpPr>
          <p:cNvPr id="3" name="內容版面配置區 2"/>
          <p:cNvSpPr>
            <a:spLocks noGrp="1"/>
          </p:cNvSpPr>
          <p:nvPr>
            <p:ph idx="1"/>
          </p:nvPr>
        </p:nvSpPr>
        <p:spPr/>
        <p:txBody>
          <a:bodyPr/>
          <a:lstStyle/>
          <a:p>
            <a:pPr>
              <a:buNone/>
            </a:pPr>
            <a:r>
              <a:rPr lang="zh-TW" altLang="en-US" b="1" dirty="0" smtClean="0">
                <a:latin typeface="+mj-ea"/>
                <a:ea typeface="+mj-ea"/>
              </a:rPr>
              <a:t>可能的</a:t>
            </a:r>
            <a:r>
              <a:rPr lang="zh-TW" altLang="en-US" b="1" dirty="0" smtClean="0">
                <a:solidFill>
                  <a:srgbClr val="C00000"/>
                </a:solidFill>
                <a:latin typeface="+mj-ea"/>
                <a:ea typeface="+mj-ea"/>
              </a:rPr>
              <a:t>題目來源</a:t>
            </a:r>
          </a:p>
          <a:p>
            <a:pPr lvl="1"/>
            <a:r>
              <a:rPr lang="zh-TW" altLang="en-US" b="1" dirty="0" smtClean="0">
                <a:latin typeface="+mj-ea"/>
                <a:ea typeface="+mj-ea"/>
              </a:rPr>
              <a:t>相關領域的論文</a:t>
            </a:r>
            <a:r>
              <a:rPr lang="en-US" altLang="zh-TW" b="1" dirty="0" smtClean="0">
                <a:latin typeface="+mj-ea"/>
                <a:ea typeface="+mj-ea"/>
              </a:rPr>
              <a:t>(</a:t>
            </a:r>
            <a:r>
              <a:rPr lang="zh-TW" altLang="en-US" b="1" dirty="0" smtClean="0">
                <a:latin typeface="+mj-ea"/>
                <a:ea typeface="+mj-ea"/>
              </a:rPr>
              <a:t>期刊或博、碩士論文</a:t>
            </a:r>
            <a:r>
              <a:rPr lang="en-US" altLang="zh-TW" b="1" dirty="0" smtClean="0">
                <a:latin typeface="+mj-ea"/>
                <a:ea typeface="+mj-ea"/>
              </a:rPr>
              <a:t>)</a:t>
            </a:r>
          </a:p>
          <a:p>
            <a:pPr lvl="1"/>
            <a:r>
              <a:rPr lang="zh-TW" altLang="en-US" b="1" dirty="0" smtClean="0">
                <a:latin typeface="+mj-ea"/>
                <a:ea typeface="+mj-ea"/>
              </a:rPr>
              <a:t>書籍</a:t>
            </a:r>
          </a:p>
          <a:p>
            <a:pPr lvl="1"/>
            <a:r>
              <a:rPr lang="zh-TW" altLang="en-US" b="1" dirty="0" smtClean="0">
                <a:latin typeface="+mj-ea"/>
                <a:ea typeface="+mj-ea"/>
              </a:rPr>
              <a:t>報章雜誌</a:t>
            </a:r>
          </a:p>
          <a:p>
            <a:pPr lvl="1"/>
            <a:r>
              <a:rPr lang="zh-TW" altLang="en-US" b="1" dirty="0" smtClean="0">
                <a:latin typeface="+mj-ea"/>
                <a:ea typeface="+mj-ea"/>
              </a:rPr>
              <a:t>觀察</a:t>
            </a:r>
          </a:p>
          <a:p>
            <a:pPr lvl="1"/>
            <a:r>
              <a:rPr lang="zh-TW" altLang="en-US" b="1" dirty="0" smtClean="0">
                <a:latin typeface="+mj-ea"/>
                <a:ea typeface="+mj-ea"/>
              </a:rPr>
              <a:t>學術問題研討</a:t>
            </a:r>
            <a:endParaRPr lang="zh-TW" altLang="en-US"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dirty="0"/>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5</a:t>
            </a:fld>
            <a:endParaRPr lang="zh-TW" altLang="en-US"/>
          </a:p>
        </p:txBody>
      </p:sp>
      <p:pic>
        <p:nvPicPr>
          <p:cNvPr id="2052" name="Picture 4" descr="http://www.rthk.org.hk/mediadigest/uppics/mfile_76_46521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4840128"/>
            <a:ext cx="1818888" cy="151574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sp.yimg.com/ib/th?id=HN.608052582106466480&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4830972"/>
            <a:ext cx="1980384" cy="1524896"/>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s://sp.yimg.com/ib/th?id=HN.608050645077528401&amp;pid=15.1&amp;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4855178"/>
            <a:ext cx="1921396" cy="14410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結果與結論</a:t>
            </a:r>
            <a:r>
              <a:rPr lang="en-US" altLang="zh-TW" b="1" dirty="0" smtClean="0"/>
              <a:t>(</a:t>
            </a:r>
            <a:r>
              <a:rPr lang="zh-TW" altLang="en-US" b="1" dirty="0" smtClean="0"/>
              <a:t>討論</a:t>
            </a:r>
            <a:r>
              <a:rPr lang="en-US" altLang="zh-TW" b="1" dirty="0" smtClean="0"/>
              <a:t>)</a:t>
            </a:r>
            <a:r>
              <a:rPr lang="zh-TW" altLang="en-US" b="1" dirty="0" smtClean="0"/>
              <a:t>有何不同？</a:t>
            </a:r>
            <a:endParaRPr lang="zh-TW" altLang="en-US" dirty="0"/>
          </a:p>
        </p:txBody>
      </p:sp>
      <p:sp>
        <p:nvSpPr>
          <p:cNvPr id="3" name="內容版面配置區 2"/>
          <p:cNvSpPr>
            <a:spLocks noGrp="1"/>
          </p:cNvSpPr>
          <p:nvPr>
            <p:ph idx="1"/>
          </p:nvPr>
        </p:nvSpPr>
        <p:spPr/>
        <p:txBody>
          <a:bodyPr>
            <a:normAutofit/>
          </a:bodyPr>
          <a:lstStyle/>
          <a:p>
            <a:pPr>
              <a:buNone/>
            </a:pPr>
            <a:r>
              <a:rPr lang="en-US" altLang="zh-TW" b="1" dirty="0" smtClean="0"/>
              <a:t>1. </a:t>
            </a:r>
            <a:r>
              <a:rPr lang="zh-TW" altLang="en-US" b="1" dirty="0" smtClean="0">
                <a:solidFill>
                  <a:srgbClr val="C00000"/>
                </a:solidFill>
                <a:latin typeface="+mj-ea"/>
                <a:ea typeface="+mj-ea"/>
              </a:rPr>
              <a:t>結果</a:t>
            </a:r>
            <a:r>
              <a:rPr lang="zh-TW" altLang="en-US" b="1" dirty="0" smtClean="0">
                <a:latin typeface="+mj-ea"/>
                <a:ea typeface="+mj-ea"/>
              </a:rPr>
              <a:t>是告訴你發現什麼，</a:t>
            </a:r>
            <a:r>
              <a:rPr lang="zh-TW" altLang="en-US" b="1" dirty="0" smtClean="0">
                <a:solidFill>
                  <a:srgbClr val="C00000"/>
                </a:solidFill>
                <a:latin typeface="+mj-ea"/>
                <a:ea typeface="+mj-ea"/>
              </a:rPr>
              <a:t>討論</a:t>
            </a:r>
            <a:r>
              <a:rPr lang="zh-TW" altLang="en-US" b="1" dirty="0" smtClean="0">
                <a:latin typeface="+mj-ea"/>
                <a:ea typeface="+mj-ea"/>
              </a:rPr>
              <a:t>是解釋結果</a:t>
            </a:r>
          </a:p>
          <a:p>
            <a:pPr>
              <a:buNone/>
            </a:pPr>
            <a:r>
              <a:rPr lang="zh-TW" altLang="en-US" b="1" dirty="0" smtClean="0">
                <a:latin typeface="+mj-ea"/>
                <a:ea typeface="+mj-ea"/>
              </a:rPr>
              <a:t>    所代表的意義。</a:t>
            </a:r>
          </a:p>
          <a:p>
            <a:pPr>
              <a:buNone/>
            </a:pPr>
            <a:r>
              <a:rPr lang="en-US" altLang="zh-TW" b="1" dirty="0" smtClean="0">
                <a:latin typeface="+mj-ea"/>
                <a:ea typeface="+mj-ea"/>
              </a:rPr>
              <a:t>2. </a:t>
            </a:r>
            <a:r>
              <a:rPr lang="zh-TW" altLang="en-US" b="1" dirty="0" smtClean="0">
                <a:latin typeface="+mj-ea"/>
                <a:ea typeface="+mj-ea"/>
              </a:rPr>
              <a:t>結果是研究最重要的部分，結果表達研究</a:t>
            </a:r>
          </a:p>
          <a:p>
            <a:pPr>
              <a:buNone/>
            </a:pPr>
            <a:r>
              <a:rPr lang="zh-TW" altLang="en-US" b="1" dirty="0" smtClean="0">
                <a:latin typeface="+mj-ea"/>
                <a:ea typeface="+mj-ea"/>
              </a:rPr>
              <a:t>    的獨特發現和對知識的貢獻。</a:t>
            </a:r>
          </a:p>
          <a:p>
            <a:pPr>
              <a:buNone/>
            </a:pPr>
            <a:r>
              <a:rPr lang="en-US" altLang="zh-TW" b="1" dirty="0" smtClean="0">
                <a:latin typeface="+mj-ea"/>
                <a:ea typeface="+mj-ea"/>
              </a:rPr>
              <a:t>3. </a:t>
            </a:r>
            <a:r>
              <a:rPr lang="zh-TW" altLang="en-US" b="1" dirty="0" smtClean="0">
                <a:latin typeface="+mj-ea"/>
                <a:ea typeface="+mj-ea"/>
              </a:rPr>
              <a:t>討論是將結果所發現的，與文獻探討、理</a:t>
            </a:r>
          </a:p>
          <a:p>
            <a:pPr>
              <a:buNone/>
            </a:pPr>
            <a:r>
              <a:rPr lang="zh-TW" altLang="en-US" b="1" dirty="0" smtClean="0">
                <a:latin typeface="+mj-ea"/>
                <a:ea typeface="+mj-ea"/>
              </a:rPr>
              <a:t>    論和其他研究觀察的發現結合成一體。</a:t>
            </a:r>
            <a:endParaRPr lang="zh-TW" altLang="en-US"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50</a:t>
            </a:fld>
            <a:endParaRPr lang="zh-TW" alt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solidFill>
                  <a:schemeClr val="accent6"/>
                </a:solidFill>
                <a:latin typeface="+mj-ea"/>
              </a:rPr>
              <a:t>七、撰寫報告及提</a:t>
            </a:r>
            <a:r>
              <a:rPr lang="zh-TW" altLang="en-US" b="1" dirty="0" smtClean="0">
                <a:solidFill>
                  <a:schemeClr val="accent6"/>
                </a:solidFill>
                <a:latin typeface="+mj-ea"/>
              </a:rPr>
              <a:t>未來研究方向</a:t>
            </a:r>
            <a:endParaRPr lang="zh-TW" altLang="zh-TW" b="1" dirty="0" smtClean="0">
              <a:solidFill>
                <a:schemeClr val="accent6"/>
              </a:solidFill>
              <a:latin typeface="+mj-ea"/>
            </a:endParaRPr>
          </a:p>
        </p:txBody>
      </p:sp>
      <p:sp>
        <p:nvSpPr>
          <p:cNvPr id="3" name="內容版面配置區 2"/>
          <p:cNvSpPr>
            <a:spLocks noGrp="1"/>
          </p:cNvSpPr>
          <p:nvPr>
            <p:ph idx="1"/>
          </p:nvPr>
        </p:nvSpPr>
        <p:spPr/>
        <p:txBody>
          <a:bodyPr>
            <a:normAutofit fontScale="92500" lnSpcReduction="20000"/>
          </a:bodyPr>
          <a:lstStyle/>
          <a:p>
            <a:pPr algn="just"/>
            <a:r>
              <a:rPr lang="zh-TW" altLang="en-US" b="1" dirty="0" smtClean="0">
                <a:latin typeface="+mj-ea"/>
                <a:ea typeface="+mj-ea"/>
              </a:rPr>
              <a:t>雖然學位論文有五或十萬言之譜，還好一旦完成了準備，進入撰寫階段，就會看到具體的成果，進行起來也就格外的踏實。</a:t>
            </a:r>
            <a:endParaRPr lang="en-US" altLang="zh-TW" b="1" dirty="0" smtClean="0">
              <a:latin typeface="+mj-ea"/>
              <a:ea typeface="+mj-ea"/>
            </a:endParaRPr>
          </a:p>
          <a:p>
            <a:pPr algn="just"/>
            <a:r>
              <a:rPr lang="zh-TW" altLang="en-US" b="1" dirty="0" smtClean="0">
                <a:latin typeface="+mj-ea"/>
                <a:ea typeface="+mj-ea"/>
              </a:rPr>
              <a:t>撰寫</a:t>
            </a:r>
            <a:r>
              <a:rPr lang="zh-TW" altLang="en-US" b="1" dirty="0" smtClean="0">
                <a:solidFill>
                  <a:srgbClr val="C00000"/>
                </a:solidFill>
                <a:latin typeface="+mj-ea"/>
                <a:ea typeface="+mj-ea"/>
              </a:rPr>
              <a:t>章節的佈局</a:t>
            </a:r>
            <a:r>
              <a:rPr lang="zh-TW" altLang="en-US" b="1" dirty="0" smtClean="0">
                <a:latin typeface="+mj-ea"/>
                <a:ea typeface="+mj-ea"/>
              </a:rPr>
              <a:t>要先構思好，撰寫時並不一定要從第一章開始寫，否則一開始就碰上了困難，熱情被澆熄了一半。</a:t>
            </a:r>
            <a:endParaRPr lang="en-US" altLang="zh-TW" b="1" dirty="0" smtClean="0">
              <a:latin typeface="+mj-ea"/>
              <a:ea typeface="+mj-ea"/>
            </a:endParaRPr>
          </a:p>
          <a:p>
            <a:pPr algn="just"/>
            <a:r>
              <a:rPr lang="zh-TW" altLang="en-US" b="1" dirty="0" smtClean="0">
                <a:latin typeface="+mj-ea"/>
                <a:ea typeface="+mj-ea"/>
              </a:rPr>
              <a:t>例如調查研究從</a:t>
            </a:r>
            <a:r>
              <a:rPr lang="zh-TW" altLang="en-US" b="1" dirty="0" smtClean="0">
                <a:solidFill>
                  <a:srgbClr val="C00000"/>
                </a:solidFill>
                <a:latin typeface="+mj-ea"/>
                <a:ea typeface="+mj-ea"/>
              </a:rPr>
              <a:t>第三章研究方法</a:t>
            </a:r>
            <a:r>
              <a:rPr lang="zh-TW" altLang="en-US" b="1" dirty="0" smtClean="0">
                <a:latin typeface="+mj-ea"/>
                <a:ea typeface="+mj-ea"/>
              </a:rPr>
              <a:t>開始撰寫，再來完成</a:t>
            </a:r>
            <a:r>
              <a:rPr lang="zh-TW" altLang="en-US" b="1" dirty="0" smtClean="0">
                <a:solidFill>
                  <a:srgbClr val="C00000"/>
                </a:solidFill>
                <a:latin typeface="+mj-ea"/>
                <a:ea typeface="+mj-ea"/>
              </a:rPr>
              <a:t>第二章文獻探討</a:t>
            </a:r>
            <a:r>
              <a:rPr lang="zh-TW" altLang="en-US" b="1" dirty="0" smtClean="0">
                <a:latin typeface="+mj-ea"/>
                <a:ea typeface="+mj-ea"/>
              </a:rPr>
              <a:t>，最是得心應手。</a:t>
            </a:r>
            <a:endParaRPr lang="en-US" altLang="zh-TW" b="1" dirty="0" smtClean="0">
              <a:latin typeface="+mj-ea"/>
              <a:ea typeface="+mj-ea"/>
            </a:endParaRPr>
          </a:p>
          <a:p>
            <a:pPr algn="just"/>
            <a:r>
              <a:rPr lang="zh-TW" altLang="en-US" b="1" dirty="0" smtClean="0">
                <a:latin typeface="+mj-ea"/>
                <a:ea typeface="+mj-ea"/>
              </a:rPr>
              <a:t>撰寫時佐證的</a:t>
            </a:r>
            <a:r>
              <a:rPr lang="zh-TW" altLang="en-US" b="1" dirty="0" smtClean="0">
                <a:solidFill>
                  <a:srgbClr val="C00000"/>
                </a:solidFill>
                <a:latin typeface="+mj-ea"/>
                <a:ea typeface="+mj-ea"/>
              </a:rPr>
              <a:t>文獻</a:t>
            </a:r>
            <a:r>
              <a:rPr lang="zh-TW" altLang="en-US" b="1" dirty="0" smtClean="0">
                <a:latin typeface="+mj-ea"/>
                <a:ea typeface="+mj-ea"/>
              </a:rPr>
              <a:t>資料，要依撰寫的進度，</a:t>
            </a:r>
            <a:r>
              <a:rPr lang="zh-TW" altLang="en-US" b="1" dirty="0" smtClean="0">
                <a:solidFill>
                  <a:srgbClr val="C00000"/>
                </a:solidFill>
                <a:latin typeface="+mj-ea"/>
                <a:ea typeface="+mj-ea"/>
              </a:rPr>
              <a:t>隨時登錄</a:t>
            </a:r>
            <a:r>
              <a:rPr lang="zh-TW" altLang="en-US" b="1" dirty="0" smtClean="0">
                <a:latin typeface="+mj-ea"/>
                <a:ea typeface="+mj-ea"/>
              </a:rPr>
              <a:t>整理，否則事後再尋找參考資料就會相當的累人。</a:t>
            </a:r>
            <a:endParaRPr lang="zh-TW" altLang="en-US"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51</a:t>
            </a:fld>
            <a:endParaRPr lang="zh-TW" alt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mj-ea"/>
              </a:rPr>
              <a:t>論文寫作格式：</a:t>
            </a:r>
            <a:r>
              <a:rPr lang="en-US" altLang="zh-TW" b="1" dirty="0" smtClean="0">
                <a:latin typeface="+mj-ea"/>
              </a:rPr>
              <a:t>APA</a:t>
            </a:r>
            <a:r>
              <a:rPr lang="zh-TW" altLang="en-US" b="1" dirty="0" smtClean="0">
                <a:latin typeface="+mj-ea"/>
              </a:rPr>
              <a:t>格式</a:t>
            </a:r>
            <a:endParaRPr lang="zh-TW" altLang="en-US" b="1" dirty="0">
              <a:latin typeface="+mj-ea"/>
            </a:endParaRPr>
          </a:p>
        </p:txBody>
      </p:sp>
      <p:sp>
        <p:nvSpPr>
          <p:cNvPr id="3" name="內容版面配置區 2"/>
          <p:cNvSpPr>
            <a:spLocks noGrp="1"/>
          </p:cNvSpPr>
          <p:nvPr>
            <p:ph idx="1"/>
          </p:nvPr>
        </p:nvSpPr>
        <p:spPr/>
        <p:txBody>
          <a:bodyPr/>
          <a:lstStyle/>
          <a:p>
            <a:r>
              <a:rPr lang="zh-TW" altLang="en-US" b="1" dirty="0" smtClean="0">
                <a:latin typeface="+mj-ea"/>
                <a:ea typeface="+mj-ea"/>
              </a:rPr>
              <a:t>學術上所稱之正式論文，大體可區分為</a:t>
            </a:r>
            <a:r>
              <a:rPr lang="zh-TW" altLang="en-US" b="1" dirty="0" smtClean="0">
                <a:solidFill>
                  <a:srgbClr val="C00000"/>
                </a:solidFill>
                <a:latin typeface="+mj-ea"/>
                <a:ea typeface="+mj-ea"/>
              </a:rPr>
              <a:t>學位論文</a:t>
            </a:r>
            <a:r>
              <a:rPr lang="zh-TW" altLang="en-US" b="1" dirty="0" smtClean="0">
                <a:latin typeface="+mj-ea"/>
                <a:ea typeface="+mj-ea"/>
              </a:rPr>
              <a:t>與</a:t>
            </a:r>
            <a:r>
              <a:rPr lang="zh-TW" altLang="en-US" b="1" dirty="0" smtClean="0">
                <a:solidFill>
                  <a:srgbClr val="C00000"/>
                </a:solidFill>
                <a:latin typeface="+mj-ea"/>
                <a:ea typeface="+mj-ea"/>
              </a:rPr>
              <a:t>期刊論文</a:t>
            </a:r>
            <a:r>
              <a:rPr lang="zh-TW" altLang="en-US" b="1" dirty="0" smtClean="0">
                <a:latin typeface="+mj-ea"/>
                <a:ea typeface="+mj-ea"/>
              </a:rPr>
              <a:t>兩類</a:t>
            </a:r>
            <a:endParaRPr lang="en-US" altLang="zh-TW" b="1" dirty="0" smtClean="0">
              <a:latin typeface="+mj-ea"/>
              <a:ea typeface="+mj-ea"/>
            </a:endParaRPr>
          </a:p>
          <a:p>
            <a:r>
              <a:rPr lang="zh-TW" altLang="en-US" b="1" dirty="0" smtClean="0">
                <a:latin typeface="+mj-ea"/>
                <a:ea typeface="+mj-ea"/>
              </a:rPr>
              <a:t>學位論文係學術機構培養研究學者所要求的正式研究論文。</a:t>
            </a:r>
            <a:endParaRPr lang="en-US" altLang="zh-TW" b="1" dirty="0" smtClean="0">
              <a:latin typeface="+mj-ea"/>
              <a:ea typeface="+mj-ea"/>
            </a:endParaRPr>
          </a:p>
          <a:p>
            <a:r>
              <a:rPr lang="zh-TW" altLang="en-US" b="1" dirty="0" smtClean="0">
                <a:latin typeface="+mj-ea"/>
                <a:ea typeface="+mj-ea"/>
              </a:rPr>
              <a:t>學位論文有碩士論文</a:t>
            </a:r>
            <a:r>
              <a:rPr lang="en-US" altLang="zh-TW" b="1" dirty="0" smtClean="0">
                <a:ea typeface="+mj-ea"/>
              </a:rPr>
              <a:t>(master’s thesis)</a:t>
            </a:r>
            <a:r>
              <a:rPr lang="zh-TW" altLang="en-US" b="1" dirty="0" smtClean="0">
                <a:latin typeface="+mj-ea"/>
                <a:ea typeface="+mj-ea"/>
              </a:rPr>
              <a:t>與博士論文</a:t>
            </a:r>
            <a:r>
              <a:rPr lang="en-US" altLang="zh-TW" b="1" dirty="0" smtClean="0">
                <a:ea typeface="+mj-ea"/>
              </a:rPr>
              <a:t>(doctorial dissertation)</a:t>
            </a:r>
            <a:r>
              <a:rPr lang="zh-TW" altLang="en-US" b="1" dirty="0" smtClean="0">
                <a:latin typeface="+mj-ea"/>
                <a:ea typeface="+mj-ea"/>
              </a:rPr>
              <a:t>之分</a:t>
            </a:r>
            <a:endParaRPr lang="en-US" altLang="zh-TW" b="1" dirty="0" smtClean="0">
              <a:latin typeface="+mj-ea"/>
              <a:ea typeface="+mj-ea"/>
            </a:endParaRPr>
          </a:p>
          <a:p>
            <a:endParaRPr lang="zh-TW" altLang="en-US" dirty="0"/>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normAutofit/>
          </a:bodyPr>
          <a:lstStyle/>
          <a:p>
            <a:fld id="{43D239BD-6D61-4DFE-922F-7CBF9DF9EB54}" type="slidenum">
              <a:rPr lang="zh-TW" altLang="en-US" smtClean="0"/>
              <a:pPr/>
              <a:t>52</a:t>
            </a:fld>
            <a:endParaRPr lang="zh-TW" alt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53</a:t>
            </a:fld>
            <a:endParaRPr lang="zh-TW" altLang="en-US"/>
          </a:p>
        </p:txBody>
      </p:sp>
      <p:sp>
        <p:nvSpPr>
          <p:cNvPr id="5" name="內容版面配置區 4"/>
          <p:cNvSpPr>
            <a:spLocks noGrp="1"/>
          </p:cNvSpPr>
          <p:nvPr>
            <p:ph sz="quarter" idx="1"/>
          </p:nvPr>
        </p:nvSpPr>
        <p:spPr/>
        <p:txBody>
          <a:bodyPr/>
          <a:lstStyle/>
          <a:p>
            <a:r>
              <a:rPr lang="zh-TW" altLang="en-US" b="1" dirty="0" smtClean="0">
                <a:latin typeface="+mj-ea"/>
                <a:ea typeface="+mj-ea"/>
              </a:rPr>
              <a:t>另一種正式論文是</a:t>
            </a:r>
            <a:r>
              <a:rPr lang="zh-TW" altLang="en-US" b="1" dirty="0" smtClean="0">
                <a:solidFill>
                  <a:srgbClr val="C00000"/>
                </a:solidFill>
                <a:latin typeface="+mj-ea"/>
                <a:ea typeface="+mj-ea"/>
              </a:rPr>
              <a:t>期刊論文</a:t>
            </a:r>
            <a:r>
              <a:rPr lang="en-US" altLang="zh-TW" b="1" dirty="0" smtClean="0">
                <a:solidFill>
                  <a:srgbClr val="C00000"/>
                </a:solidFill>
                <a:latin typeface="+mj-ea"/>
                <a:ea typeface="+mj-ea"/>
              </a:rPr>
              <a:t>(journal articles)</a:t>
            </a:r>
            <a:r>
              <a:rPr lang="zh-TW" altLang="en-US" b="1" dirty="0" smtClean="0">
                <a:latin typeface="+mj-ea"/>
                <a:ea typeface="+mj-ea"/>
              </a:rPr>
              <a:t>，不但數量龐大、流通性大，在學術上具有廣泛的影響力</a:t>
            </a:r>
            <a:endParaRPr lang="en-US" altLang="zh-TW" b="1" dirty="0" smtClean="0">
              <a:latin typeface="+mj-ea"/>
              <a:ea typeface="+mj-ea"/>
            </a:endParaRPr>
          </a:p>
          <a:p>
            <a:r>
              <a:rPr lang="zh-TW" altLang="en-US" b="1" dirty="0" smtClean="0">
                <a:latin typeface="+mj-ea"/>
                <a:ea typeface="+mj-ea"/>
              </a:rPr>
              <a:t>因此不僅是研究學者發表</a:t>
            </a:r>
            <a:r>
              <a:rPr lang="zh-TW" altLang="en-US" b="1" dirty="0" smtClean="0">
                <a:solidFill>
                  <a:srgbClr val="C00000"/>
                </a:solidFill>
                <a:latin typeface="+mj-ea"/>
                <a:ea typeface="+mj-ea"/>
              </a:rPr>
              <a:t>研究報告</a:t>
            </a:r>
            <a:r>
              <a:rPr lang="zh-TW" altLang="en-US" b="1" dirty="0" smtClean="0">
                <a:latin typeface="+mj-ea"/>
                <a:ea typeface="+mj-ea"/>
              </a:rPr>
              <a:t>的主要形式，也是各學術領域與各國政府作為</a:t>
            </a:r>
            <a:r>
              <a:rPr lang="zh-TW" altLang="en-US" b="1" dirty="0" smtClean="0">
                <a:solidFill>
                  <a:srgbClr val="C00000"/>
                </a:solidFill>
                <a:latin typeface="+mj-ea"/>
                <a:ea typeface="+mj-ea"/>
              </a:rPr>
              <a:t>學術發展指標</a:t>
            </a:r>
            <a:r>
              <a:rPr lang="zh-TW" altLang="en-US" b="1" dirty="0" smtClean="0">
                <a:latin typeface="+mj-ea"/>
                <a:ea typeface="+mj-ea"/>
              </a:rPr>
              <a:t>的主要評比依據</a:t>
            </a:r>
            <a:endParaRPr lang="en-US" altLang="zh-TW" b="1" dirty="0" smtClean="0">
              <a:latin typeface="+mj-ea"/>
              <a:ea typeface="+mj-ea"/>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b="1" dirty="0" smtClean="0"/>
              <a:t>APA Style</a:t>
            </a:r>
            <a:endParaRPr lang="zh-TW" altLang="en-US" b="1" dirty="0"/>
          </a:p>
        </p:txBody>
      </p:sp>
      <p:sp>
        <p:nvSpPr>
          <p:cNvPr id="3" name="日期版面配置區 2"/>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4" name="投影片編號版面配置區 3"/>
          <p:cNvSpPr>
            <a:spLocks noGrp="1"/>
          </p:cNvSpPr>
          <p:nvPr>
            <p:ph type="sldNum" sz="quarter" idx="12"/>
          </p:nvPr>
        </p:nvSpPr>
        <p:spPr/>
        <p:txBody>
          <a:bodyPr>
            <a:normAutofit/>
          </a:bodyPr>
          <a:lstStyle/>
          <a:p>
            <a:fld id="{43D239BD-6D61-4DFE-922F-7CBF9DF9EB54}" type="slidenum">
              <a:rPr lang="zh-TW" altLang="en-US" smtClean="0"/>
              <a:pPr/>
              <a:t>54</a:t>
            </a:fld>
            <a:endParaRPr lang="zh-TW" altLang="en-US"/>
          </a:p>
        </p:txBody>
      </p:sp>
      <p:sp>
        <p:nvSpPr>
          <p:cNvPr id="5" name="內容版面配置區 4"/>
          <p:cNvSpPr>
            <a:spLocks noGrp="1"/>
          </p:cNvSpPr>
          <p:nvPr>
            <p:ph sz="quarter" idx="1"/>
          </p:nvPr>
        </p:nvSpPr>
        <p:spPr/>
        <p:txBody>
          <a:bodyPr>
            <a:normAutofit fontScale="92500" lnSpcReduction="10000"/>
          </a:bodyPr>
          <a:lstStyle/>
          <a:p>
            <a:r>
              <a:rPr lang="zh-TW" altLang="en-US" b="1" dirty="0" smtClean="0">
                <a:latin typeface="+mj-ea"/>
                <a:ea typeface="+mj-ea"/>
              </a:rPr>
              <a:t>所謂 </a:t>
            </a:r>
            <a:r>
              <a:rPr lang="en-US" altLang="zh-TW" b="1" dirty="0" smtClean="0">
                <a:latin typeface="+mj-ea"/>
                <a:ea typeface="+mj-ea"/>
              </a:rPr>
              <a:t>APA </a:t>
            </a:r>
            <a:r>
              <a:rPr lang="zh-TW" altLang="en-US" b="1" dirty="0" smtClean="0">
                <a:latin typeface="+mj-ea"/>
                <a:ea typeface="+mj-ea"/>
              </a:rPr>
              <a:t>格式是指美國心理學會</a:t>
            </a:r>
            <a:r>
              <a:rPr lang="en-US" altLang="zh-TW" b="1" dirty="0" smtClean="0"/>
              <a:t>(</a:t>
            </a:r>
            <a:r>
              <a:rPr lang="en-US" altLang="zh-TW" b="1" dirty="0" smtClean="0">
                <a:solidFill>
                  <a:srgbClr val="C00000"/>
                </a:solidFill>
              </a:rPr>
              <a:t>A</a:t>
            </a:r>
            <a:r>
              <a:rPr lang="en-US" altLang="zh-TW" b="1" dirty="0" smtClean="0"/>
              <a:t>merican </a:t>
            </a:r>
            <a:r>
              <a:rPr lang="en-US" altLang="zh-TW" b="1" dirty="0" smtClean="0">
                <a:solidFill>
                  <a:srgbClr val="C00000"/>
                </a:solidFill>
              </a:rPr>
              <a:t>P</a:t>
            </a:r>
            <a:r>
              <a:rPr lang="en-US" altLang="zh-TW" b="1" dirty="0" smtClean="0"/>
              <a:t>sychological </a:t>
            </a:r>
            <a:r>
              <a:rPr lang="en-US" altLang="zh-TW" b="1" dirty="0" smtClean="0">
                <a:solidFill>
                  <a:srgbClr val="C00000"/>
                </a:solidFill>
              </a:rPr>
              <a:t>A</a:t>
            </a:r>
            <a:r>
              <a:rPr lang="en-US" altLang="zh-TW" b="1" dirty="0" smtClean="0"/>
              <a:t>ssociation; APA)</a:t>
            </a:r>
            <a:r>
              <a:rPr lang="zh-TW" altLang="en-US" b="1" dirty="0" smtClean="0">
                <a:latin typeface="+mj-ea"/>
                <a:ea typeface="+mj-ea"/>
              </a:rPr>
              <a:t>所發行的</a:t>
            </a:r>
            <a:r>
              <a:rPr lang="zh-TW" altLang="en-US" b="1" u="sng" dirty="0" smtClean="0">
                <a:latin typeface="+mj-ea"/>
                <a:ea typeface="+mj-ea"/>
              </a:rPr>
              <a:t>出版手冊</a:t>
            </a:r>
            <a:r>
              <a:rPr lang="en-US" altLang="zh-TW" b="1" dirty="0" smtClean="0">
                <a:latin typeface="+mj-ea"/>
                <a:ea typeface="+mj-ea"/>
              </a:rPr>
              <a:t>(</a:t>
            </a:r>
            <a:r>
              <a:rPr lang="en-US" altLang="zh-TW" b="1" dirty="0" smtClean="0"/>
              <a:t>publication manual</a:t>
            </a:r>
            <a:r>
              <a:rPr lang="en-US" altLang="zh-TW" b="1" dirty="0" smtClean="0">
                <a:latin typeface="+mj-ea"/>
                <a:ea typeface="+mj-ea"/>
              </a:rPr>
              <a:t>)</a:t>
            </a:r>
            <a:r>
              <a:rPr lang="zh-TW" altLang="en-US" b="1" dirty="0" smtClean="0">
                <a:latin typeface="+mj-ea"/>
                <a:ea typeface="+mj-ea"/>
              </a:rPr>
              <a:t>有關論文寫作的</a:t>
            </a:r>
            <a:r>
              <a:rPr lang="zh-TW" altLang="en-US" b="1" dirty="0" smtClean="0">
                <a:solidFill>
                  <a:srgbClr val="C00000"/>
                </a:solidFill>
                <a:latin typeface="+mj-ea"/>
                <a:ea typeface="+mj-ea"/>
              </a:rPr>
              <a:t>規定格式</a:t>
            </a:r>
            <a:endParaRPr lang="en-US" altLang="zh-TW" b="1" dirty="0" smtClean="0">
              <a:solidFill>
                <a:srgbClr val="C00000"/>
              </a:solidFill>
              <a:latin typeface="+mj-ea"/>
              <a:ea typeface="+mj-ea"/>
            </a:endParaRPr>
          </a:p>
          <a:p>
            <a:r>
              <a:rPr lang="en-US" altLang="zh-TW" b="1" dirty="0" smtClean="0">
                <a:latin typeface="+mj-ea"/>
                <a:ea typeface="+mj-ea"/>
              </a:rPr>
              <a:t>APA </a:t>
            </a:r>
            <a:r>
              <a:rPr lang="zh-TW" altLang="en-US" b="1" dirty="0" smtClean="0">
                <a:latin typeface="+mj-ea"/>
                <a:ea typeface="+mj-ea"/>
              </a:rPr>
              <a:t>格式</a:t>
            </a:r>
            <a:r>
              <a:rPr lang="zh-TW" altLang="en-US" b="1" dirty="0" smtClean="0">
                <a:solidFill>
                  <a:srgbClr val="C00000"/>
                </a:solidFill>
                <a:latin typeface="+mj-ea"/>
                <a:ea typeface="+mj-ea"/>
              </a:rPr>
              <a:t>第六版</a:t>
            </a:r>
            <a:r>
              <a:rPr lang="zh-TW" altLang="en-US" b="1" dirty="0" smtClean="0">
                <a:latin typeface="+mj-ea"/>
                <a:ea typeface="+mj-ea"/>
              </a:rPr>
              <a:t>在</a:t>
            </a:r>
            <a:r>
              <a:rPr lang="en-US" altLang="zh-TW" b="1" dirty="0" smtClean="0">
                <a:solidFill>
                  <a:srgbClr val="C00000"/>
                </a:solidFill>
                <a:latin typeface="+mj-ea"/>
                <a:ea typeface="+mj-ea"/>
              </a:rPr>
              <a:t>2009</a:t>
            </a:r>
            <a:r>
              <a:rPr lang="en-US" altLang="zh-TW" b="1" dirty="0" smtClean="0">
                <a:latin typeface="+mj-ea"/>
                <a:ea typeface="+mj-ea"/>
              </a:rPr>
              <a:t> </a:t>
            </a:r>
            <a:r>
              <a:rPr lang="zh-TW" altLang="en-US" b="1" dirty="0" smtClean="0">
                <a:latin typeface="+mj-ea"/>
                <a:ea typeface="+mj-ea"/>
              </a:rPr>
              <a:t>年</a:t>
            </a:r>
            <a:r>
              <a:rPr lang="en-US" altLang="zh-TW" b="1" dirty="0" smtClean="0">
                <a:latin typeface="+mj-ea"/>
                <a:ea typeface="+mj-ea"/>
              </a:rPr>
              <a:t>7 </a:t>
            </a:r>
            <a:r>
              <a:rPr lang="zh-TW" altLang="en-US" b="1" dirty="0" smtClean="0">
                <a:latin typeface="+mj-ea"/>
                <a:ea typeface="+mj-ea"/>
              </a:rPr>
              <a:t>月發行，與第五版相比較，新版手冊文章結構、文獻引用、參考文獻、圖表、統計數字等方面均有增修。</a:t>
            </a:r>
            <a:endParaRPr lang="en-US" altLang="zh-TW" b="1" dirty="0" smtClean="0">
              <a:latin typeface="+mj-ea"/>
              <a:ea typeface="+mj-ea"/>
            </a:endParaRPr>
          </a:p>
          <a:p>
            <a:r>
              <a:rPr lang="zh-TW" altLang="en-US" b="1" dirty="0" smtClean="0">
                <a:latin typeface="+mj-ea"/>
                <a:ea typeface="+mj-ea"/>
              </a:rPr>
              <a:t>想要進一步瞭解其他相關內容的讀者，可直接閱讀</a:t>
            </a:r>
            <a:r>
              <a:rPr lang="en-US" altLang="zh-TW" b="1" dirty="0" smtClean="0">
                <a:latin typeface="+mj-ea"/>
                <a:ea typeface="+mj-ea"/>
              </a:rPr>
              <a:t>﹕</a:t>
            </a:r>
            <a:r>
              <a:rPr lang="en-US" altLang="zh-TW" b="1" i="1" dirty="0" smtClean="0">
                <a:latin typeface="+mj-ea"/>
                <a:ea typeface="+mj-ea"/>
              </a:rPr>
              <a:t>Publication manual of the American Psychological Association </a:t>
            </a:r>
            <a:r>
              <a:rPr lang="zh-TW" altLang="en-US" b="1" dirty="0" smtClean="0">
                <a:latin typeface="+mj-ea"/>
                <a:ea typeface="+mj-ea"/>
              </a:rPr>
              <a:t>一書</a:t>
            </a:r>
            <a:endParaRPr lang="en-US" altLang="zh-TW" b="1" dirty="0" smtClean="0">
              <a:latin typeface="+mj-ea"/>
              <a:ea typeface="+mj-ea"/>
            </a:endParaRPr>
          </a:p>
          <a:p>
            <a:endParaRPr lang="zh-TW" altLang="en-US" b="1" dirty="0">
              <a:latin typeface="+mj-ea"/>
              <a:ea typeface="+mj-ea"/>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solidFill>
                  <a:schemeClr val="accent6"/>
                </a:solidFill>
                <a:latin typeface="+mj-ea"/>
              </a:rPr>
              <a:t>八、研究之倫理考量</a:t>
            </a:r>
            <a:endParaRPr lang="zh-TW" altLang="zh-TW" dirty="0" smtClean="0">
              <a:solidFill>
                <a:schemeClr val="accent6"/>
              </a:solidFill>
              <a:latin typeface="+mj-ea"/>
            </a:endParaRPr>
          </a:p>
        </p:txBody>
      </p:sp>
      <p:sp>
        <p:nvSpPr>
          <p:cNvPr id="3" name="內容版面配置區 2"/>
          <p:cNvSpPr>
            <a:spLocks noGrp="1"/>
          </p:cNvSpPr>
          <p:nvPr>
            <p:ph idx="1"/>
          </p:nvPr>
        </p:nvSpPr>
        <p:spPr/>
        <p:txBody>
          <a:bodyPr>
            <a:normAutofit fontScale="92500" lnSpcReduction="20000"/>
          </a:bodyPr>
          <a:lstStyle/>
          <a:p>
            <a:r>
              <a:rPr lang="zh-TW" altLang="en-US" b="1" dirty="0" smtClean="0">
                <a:latin typeface="+mj-ea"/>
                <a:ea typeface="+mj-ea"/>
              </a:rPr>
              <a:t>學術研究工作雖然具有一定的</a:t>
            </a:r>
            <a:r>
              <a:rPr lang="zh-TW" altLang="en-US" b="1" dirty="0" smtClean="0">
                <a:solidFill>
                  <a:srgbClr val="C00000"/>
                </a:solidFill>
                <a:latin typeface="+mj-ea"/>
                <a:ea typeface="+mj-ea"/>
              </a:rPr>
              <a:t>超然地位</a:t>
            </a:r>
            <a:r>
              <a:rPr lang="zh-TW" altLang="en-US" b="1" dirty="0" smtClean="0">
                <a:latin typeface="+mj-ea"/>
                <a:ea typeface="+mj-ea"/>
              </a:rPr>
              <a:t>與</a:t>
            </a:r>
            <a:r>
              <a:rPr lang="zh-TW" altLang="en-US" b="1" dirty="0" smtClean="0">
                <a:solidFill>
                  <a:srgbClr val="C00000"/>
                </a:solidFill>
                <a:latin typeface="+mj-ea"/>
                <a:ea typeface="+mj-ea"/>
              </a:rPr>
              <a:t>專業性</a:t>
            </a:r>
            <a:r>
              <a:rPr lang="zh-TW" altLang="en-US" b="1" dirty="0" smtClean="0">
                <a:latin typeface="+mj-ea"/>
                <a:ea typeface="+mj-ea"/>
              </a:rPr>
              <a:t>，但是並不代表研究者為了探求真理、追求真知，就可以為達目的而</a:t>
            </a:r>
            <a:r>
              <a:rPr lang="zh-TW" altLang="en-US" b="1" dirty="0" smtClean="0">
                <a:solidFill>
                  <a:srgbClr val="C00000"/>
                </a:solidFill>
                <a:latin typeface="+mj-ea"/>
                <a:ea typeface="+mj-ea"/>
              </a:rPr>
              <a:t>不擇手段</a:t>
            </a:r>
            <a:r>
              <a:rPr lang="zh-TW" altLang="en-US" b="1" dirty="0" smtClean="0">
                <a:latin typeface="+mj-ea"/>
                <a:ea typeface="+mj-ea"/>
              </a:rPr>
              <a:t>。</a:t>
            </a:r>
            <a:endParaRPr lang="en-US" altLang="zh-TW" b="1" dirty="0" smtClean="0">
              <a:latin typeface="+mj-ea"/>
              <a:ea typeface="+mj-ea"/>
            </a:endParaRPr>
          </a:p>
          <a:p>
            <a:r>
              <a:rPr lang="zh-TW" altLang="en-US" b="1" dirty="0" smtClean="0">
                <a:latin typeface="+mj-ea"/>
                <a:ea typeface="+mj-ea"/>
              </a:rPr>
              <a:t>同時，基於個人知識能力的有限性，再傑出的研究者也有</a:t>
            </a:r>
            <a:r>
              <a:rPr lang="zh-TW" altLang="en-US" b="1" dirty="0" smtClean="0">
                <a:solidFill>
                  <a:srgbClr val="C00000"/>
                </a:solidFill>
                <a:latin typeface="+mj-ea"/>
                <a:ea typeface="+mj-ea"/>
              </a:rPr>
              <a:t>疏忽犯錯</a:t>
            </a:r>
            <a:r>
              <a:rPr lang="zh-TW" altLang="en-US" b="1" dirty="0" smtClean="0">
                <a:latin typeface="+mj-ea"/>
                <a:ea typeface="+mj-ea"/>
              </a:rPr>
              <a:t>的可能，</a:t>
            </a:r>
            <a:endParaRPr lang="en-US" altLang="zh-TW" b="1" dirty="0" smtClean="0">
              <a:latin typeface="+mj-ea"/>
              <a:ea typeface="+mj-ea"/>
            </a:endParaRPr>
          </a:p>
          <a:p>
            <a:r>
              <a:rPr lang="zh-TW" altLang="en-US" b="1" dirty="0" smtClean="0">
                <a:latin typeface="+mj-ea"/>
                <a:ea typeface="+mj-ea"/>
              </a:rPr>
              <a:t>因此，在各個學術領域中，多半訂有</a:t>
            </a:r>
            <a:r>
              <a:rPr lang="zh-TW" altLang="en-US" b="1" dirty="0" smtClean="0">
                <a:solidFill>
                  <a:srgbClr val="C00000"/>
                </a:solidFill>
                <a:latin typeface="+mj-ea"/>
                <a:ea typeface="+mj-ea"/>
              </a:rPr>
              <a:t>專業準則</a:t>
            </a:r>
            <a:r>
              <a:rPr lang="zh-TW" altLang="en-US" b="1" dirty="0" smtClean="0">
                <a:latin typeface="+mj-ea"/>
                <a:ea typeface="+mj-ea"/>
              </a:rPr>
              <a:t>或</a:t>
            </a:r>
            <a:r>
              <a:rPr lang="zh-TW" altLang="en-US" b="1" dirty="0" smtClean="0">
                <a:solidFill>
                  <a:srgbClr val="C00000"/>
                </a:solidFill>
                <a:latin typeface="+mj-ea"/>
                <a:ea typeface="+mj-ea"/>
              </a:rPr>
              <a:t>自律條款</a:t>
            </a:r>
            <a:r>
              <a:rPr lang="zh-TW" altLang="en-US" b="1" dirty="0" smtClean="0">
                <a:latin typeface="+mj-ea"/>
                <a:ea typeface="+mj-ea"/>
              </a:rPr>
              <a:t>，要求從事學術研究工作的研究人員或實務工作者據以</a:t>
            </a:r>
            <a:r>
              <a:rPr lang="zh-TW" altLang="en-US" b="1" dirty="0" smtClean="0">
                <a:solidFill>
                  <a:srgbClr val="C00000"/>
                </a:solidFill>
                <a:latin typeface="+mj-ea"/>
                <a:ea typeface="+mj-ea"/>
              </a:rPr>
              <a:t>遵循</a:t>
            </a:r>
            <a:r>
              <a:rPr lang="zh-TW" altLang="en-US" b="1" dirty="0" smtClean="0">
                <a:latin typeface="+mj-ea"/>
                <a:ea typeface="+mj-ea"/>
              </a:rPr>
              <a:t>，也就是科學研究</a:t>
            </a:r>
            <a:r>
              <a:rPr lang="zh-TW" altLang="en-US" b="1" dirty="0" smtClean="0">
                <a:solidFill>
                  <a:srgbClr val="C00000"/>
                </a:solidFill>
                <a:latin typeface="+mj-ea"/>
                <a:ea typeface="+mj-ea"/>
              </a:rPr>
              <a:t>倫理議題</a:t>
            </a:r>
            <a:r>
              <a:rPr lang="en-US" altLang="zh-TW" b="1" dirty="0" smtClean="0">
                <a:latin typeface="+mj-ea"/>
                <a:ea typeface="+mj-ea"/>
              </a:rPr>
              <a:t>(ethics issues)</a:t>
            </a:r>
            <a:r>
              <a:rPr lang="zh-TW" altLang="en-US" b="1" dirty="0" smtClean="0">
                <a:latin typeface="+mj-ea"/>
                <a:ea typeface="+mj-ea"/>
              </a:rPr>
              <a:t>。</a:t>
            </a:r>
            <a:endParaRPr lang="en-US" altLang="zh-TW" b="1" dirty="0" smtClean="0">
              <a:latin typeface="+mj-ea"/>
              <a:ea typeface="+mj-ea"/>
            </a:endParaRPr>
          </a:p>
          <a:p>
            <a:r>
              <a:rPr lang="zh-TW" altLang="en-US" b="1" dirty="0" smtClean="0">
                <a:solidFill>
                  <a:srgbClr val="C00000"/>
                </a:solidFill>
                <a:latin typeface="+mj-ea"/>
                <a:ea typeface="+mj-ea"/>
              </a:rPr>
              <a:t>倫理</a:t>
            </a:r>
            <a:r>
              <a:rPr lang="zh-TW" altLang="en-US" b="1" dirty="0" smtClean="0">
                <a:latin typeface="+mj-ea"/>
                <a:ea typeface="+mj-ea"/>
              </a:rPr>
              <a:t>一詞，在韋伯字典中的解釋是「</a:t>
            </a:r>
            <a:r>
              <a:rPr lang="zh-TW" altLang="en-US" b="1" dirty="0" smtClean="0">
                <a:solidFill>
                  <a:srgbClr val="C00000"/>
                </a:solidFill>
                <a:latin typeface="+mj-ea"/>
                <a:ea typeface="+mj-ea"/>
              </a:rPr>
              <a:t>符合某個專業或團體的行為準則</a:t>
            </a:r>
            <a:r>
              <a:rPr lang="zh-TW" altLang="en-US" b="1" dirty="0" smtClean="0">
                <a:latin typeface="+mj-ea"/>
                <a:ea typeface="+mj-ea"/>
              </a:rPr>
              <a:t>」</a:t>
            </a: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55</a:t>
            </a:fld>
            <a:endParaRPr lang="zh-TW" alt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r>
              <a:rPr lang="zh-TW" altLang="en-US" b="1" dirty="0" smtClean="0">
                <a:solidFill>
                  <a:srgbClr val="C00000"/>
                </a:solidFill>
                <a:latin typeface="+mj-ea"/>
                <a:ea typeface="+mj-ea"/>
              </a:rPr>
              <a:t>網路</a:t>
            </a:r>
            <a:r>
              <a:rPr lang="zh-TW" altLang="en-US" b="1" dirty="0" smtClean="0">
                <a:latin typeface="+mj-ea"/>
                <a:ea typeface="+mj-ea"/>
              </a:rPr>
              <a:t>科技發達使學術發表透明化，不但有利於</a:t>
            </a:r>
            <a:r>
              <a:rPr lang="zh-TW" altLang="en-US" b="1" dirty="0" smtClean="0">
                <a:solidFill>
                  <a:srgbClr val="C00000"/>
                </a:solidFill>
                <a:latin typeface="+mj-ea"/>
                <a:ea typeface="+mj-ea"/>
              </a:rPr>
              <a:t>資料搜尋</a:t>
            </a:r>
            <a:r>
              <a:rPr lang="zh-TW" altLang="en-US" b="1" dirty="0" smtClean="0">
                <a:latin typeface="+mj-ea"/>
                <a:ea typeface="+mj-ea"/>
              </a:rPr>
              <a:t>，</a:t>
            </a:r>
            <a:r>
              <a:rPr lang="zh-TW" altLang="en-US" b="1" dirty="0" smtClean="0">
                <a:solidFill>
                  <a:srgbClr val="C00000"/>
                </a:solidFill>
                <a:latin typeface="+mj-ea"/>
                <a:ea typeface="+mj-ea"/>
              </a:rPr>
              <a:t>資料比對</a:t>
            </a:r>
            <a:r>
              <a:rPr lang="zh-TW" altLang="en-US" b="1" dirty="0" smtClean="0">
                <a:latin typeface="+mj-ea"/>
                <a:ea typeface="+mj-ea"/>
              </a:rPr>
              <a:t>也變得十分容易，學術研究發表受到各種方法的檢驗已是必然的趨勢。</a:t>
            </a:r>
          </a:p>
          <a:p>
            <a:r>
              <a:rPr lang="zh-TW" altLang="en-US" b="1" dirty="0" smtClean="0">
                <a:latin typeface="+mj-ea"/>
                <a:ea typeface="+mj-ea"/>
              </a:rPr>
              <a:t>因而，以前沒問題</a:t>
            </a:r>
            <a:r>
              <a:rPr lang="en-US" altLang="zh-TW" b="1" dirty="0" smtClean="0">
                <a:latin typeface="+mj-ea"/>
                <a:ea typeface="+mj-ea"/>
              </a:rPr>
              <a:t>(</a:t>
            </a:r>
            <a:r>
              <a:rPr lang="zh-TW" altLang="en-US" b="1" dirty="0" smtClean="0">
                <a:latin typeface="+mj-ea"/>
                <a:ea typeface="+mj-ea"/>
              </a:rPr>
              <a:t>事</a:t>
            </a:r>
            <a:r>
              <a:rPr lang="en-US" altLang="zh-TW" b="1" dirty="0" smtClean="0">
                <a:latin typeface="+mj-ea"/>
                <a:ea typeface="+mj-ea"/>
              </a:rPr>
              <a:t>)</a:t>
            </a:r>
            <a:r>
              <a:rPr lang="zh-TW" altLang="en-US" b="1" dirty="0" smtClean="0">
                <a:latin typeface="+mj-ea"/>
                <a:ea typeface="+mj-ea"/>
              </a:rPr>
              <a:t>； </a:t>
            </a:r>
          </a:p>
          <a:p>
            <a:pPr>
              <a:buNone/>
            </a:pPr>
            <a:r>
              <a:rPr lang="zh-TW" altLang="en-US" b="1" dirty="0" smtClean="0">
                <a:latin typeface="+mj-ea"/>
                <a:ea typeface="+mj-ea"/>
              </a:rPr>
              <a:t>                現在可能有問題</a:t>
            </a:r>
            <a:r>
              <a:rPr lang="en-US" altLang="zh-TW" b="1" dirty="0" smtClean="0">
                <a:latin typeface="+mj-ea"/>
                <a:ea typeface="+mj-ea"/>
              </a:rPr>
              <a:t>(</a:t>
            </a:r>
            <a:r>
              <a:rPr lang="zh-TW" altLang="en-US" b="1" dirty="0" smtClean="0">
                <a:latin typeface="+mj-ea"/>
                <a:ea typeface="+mj-ea"/>
              </a:rPr>
              <a:t>事</a:t>
            </a:r>
            <a:r>
              <a:rPr lang="en-US" altLang="zh-TW" b="1" dirty="0" smtClean="0">
                <a:latin typeface="+mj-ea"/>
                <a:ea typeface="+mj-ea"/>
              </a:rPr>
              <a:t>)</a:t>
            </a:r>
            <a:r>
              <a:rPr lang="zh-TW" altLang="en-US" b="1" dirty="0" smtClean="0">
                <a:latin typeface="+mj-ea"/>
                <a:ea typeface="+mj-ea"/>
              </a:rPr>
              <a:t>！ </a:t>
            </a:r>
          </a:p>
          <a:p>
            <a:r>
              <a:rPr lang="zh-TW" altLang="en-US" b="1" dirty="0" smtClean="0">
                <a:latin typeface="+mj-ea"/>
                <a:ea typeface="+mj-ea"/>
              </a:rPr>
              <a:t>因此，學術人從事學術必須特別注意學術倫理規範，以免違反學術倫理。</a:t>
            </a:r>
            <a:endParaRPr lang="zh-TW" altLang="en-US"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56</a:t>
            </a:fld>
            <a:endParaRPr lang="zh-TW" alt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b="1" dirty="0" smtClean="0"/>
              <a:t>倫理議題的</a:t>
            </a:r>
            <a:r>
              <a:rPr lang="zh-TW" altLang="en-US" b="1" dirty="0" smtClean="0">
                <a:solidFill>
                  <a:srgbClr val="C00000"/>
                </a:solidFill>
              </a:rPr>
              <a:t>層面</a:t>
            </a:r>
            <a:endParaRPr lang="zh-TW" altLang="en-US" b="1" dirty="0">
              <a:solidFill>
                <a:srgbClr val="C00000"/>
              </a:solidFill>
            </a:endParaRPr>
          </a:p>
        </p:txBody>
      </p:sp>
      <p:sp>
        <p:nvSpPr>
          <p:cNvPr id="3" name="內容版面配置區 2"/>
          <p:cNvSpPr>
            <a:spLocks noGrp="1"/>
          </p:cNvSpPr>
          <p:nvPr>
            <p:ph idx="1"/>
          </p:nvPr>
        </p:nvSpPr>
        <p:spPr/>
        <p:txBody>
          <a:bodyPr>
            <a:normAutofit fontScale="92500" lnSpcReduction="20000"/>
          </a:bodyPr>
          <a:lstStyle/>
          <a:p>
            <a:r>
              <a:rPr lang="zh-TW" altLang="en-US" b="1" dirty="0" smtClean="0">
                <a:solidFill>
                  <a:srgbClr val="C00000"/>
                </a:solidFill>
                <a:latin typeface="+mj-ea"/>
                <a:ea typeface="+mj-ea"/>
              </a:rPr>
              <a:t>研究者</a:t>
            </a:r>
            <a:r>
              <a:rPr lang="zh-TW" altLang="en-US" b="1" dirty="0" smtClean="0">
                <a:latin typeface="+mj-ea"/>
                <a:ea typeface="+mj-ea"/>
              </a:rPr>
              <a:t>和</a:t>
            </a:r>
            <a:r>
              <a:rPr lang="zh-TW" altLang="en-US" b="1" dirty="0" smtClean="0">
                <a:solidFill>
                  <a:srgbClr val="C00000"/>
                </a:solidFill>
                <a:latin typeface="+mj-ea"/>
                <a:ea typeface="+mj-ea"/>
              </a:rPr>
              <a:t>被研究者</a:t>
            </a:r>
            <a:r>
              <a:rPr lang="zh-TW" altLang="en-US" b="1" dirty="0" smtClean="0">
                <a:latin typeface="+mj-ea"/>
                <a:ea typeface="+mj-ea"/>
              </a:rPr>
              <a:t>之間</a:t>
            </a:r>
          </a:p>
          <a:p>
            <a:pPr>
              <a:buNone/>
            </a:pPr>
            <a:r>
              <a:rPr lang="zh-TW" altLang="en-US" b="1" dirty="0" smtClean="0">
                <a:latin typeface="+mj-ea"/>
                <a:ea typeface="+mj-ea"/>
              </a:rPr>
              <a:t>    </a:t>
            </a:r>
            <a:r>
              <a:rPr lang="en-US" altLang="zh-TW" b="1" dirty="0" smtClean="0">
                <a:latin typeface="+mj-ea"/>
                <a:ea typeface="+mj-ea"/>
              </a:rPr>
              <a:t>–</a:t>
            </a:r>
            <a:r>
              <a:rPr lang="zh-TW" altLang="en-US" b="1" dirty="0" smtClean="0">
                <a:latin typeface="+mj-ea"/>
                <a:ea typeface="+mj-ea"/>
              </a:rPr>
              <a:t>隱私權、保密與匿名</a:t>
            </a:r>
          </a:p>
          <a:p>
            <a:pPr>
              <a:buNone/>
            </a:pPr>
            <a:r>
              <a:rPr lang="zh-TW" altLang="en-US" b="1" dirty="0" smtClean="0">
                <a:latin typeface="+mj-ea"/>
                <a:ea typeface="+mj-ea"/>
              </a:rPr>
              <a:t>    </a:t>
            </a:r>
            <a:r>
              <a:rPr lang="en-US" altLang="zh-TW" b="1" dirty="0" smtClean="0">
                <a:latin typeface="+mj-ea"/>
                <a:ea typeface="+mj-ea"/>
              </a:rPr>
              <a:t>–</a:t>
            </a:r>
            <a:r>
              <a:rPr lang="zh-TW" altLang="en-US" b="1" dirty="0" smtClean="0">
                <a:latin typeface="+mj-ea"/>
                <a:ea typeface="+mj-ea"/>
              </a:rPr>
              <a:t>告知與同意：同意書的簽署</a:t>
            </a:r>
          </a:p>
          <a:p>
            <a:pPr>
              <a:buNone/>
            </a:pPr>
            <a:r>
              <a:rPr lang="zh-TW" altLang="en-US" b="1" dirty="0" smtClean="0">
                <a:latin typeface="+mj-ea"/>
                <a:ea typeface="+mj-ea"/>
              </a:rPr>
              <a:t>    </a:t>
            </a:r>
            <a:r>
              <a:rPr lang="en-US" altLang="zh-TW" b="1" dirty="0" smtClean="0">
                <a:latin typeface="+mj-ea"/>
                <a:ea typeface="+mj-ea"/>
              </a:rPr>
              <a:t>–</a:t>
            </a:r>
            <a:r>
              <a:rPr lang="zh-TW" altLang="en-US" b="1" dirty="0" smtClean="0">
                <a:latin typeface="+mj-ea"/>
                <a:ea typeface="+mj-ea"/>
              </a:rPr>
              <a:t>不傷害被研究者</a:t>
            </a:r>
          </a:p>
          <a:p>
            <a:pPr>
              <a:buNone/>
            </a:pPr>
            <a:r>
              <a:rPr lang="zh-TW" altLang="en-US" b="1" dirty="0" smtClean="0">
                <a:latin typeface="+mj-ea"/>
                <a:ea typeface="+mj-ea"/>
              </a:rPr>
              <a:t>    </a:t>
            </a:r>
            <a:r>
              <a:rPr lang="en-US" altLang="zh-TW" b="1" dirty="0" smtClean="0">
                <a:latin typeface="+mj-ea"/>
                <a:ea typeface="+mj-ea"/>
              </a:rPr>
              <a:t>–</a:t>
            </a:r>
            <a:r>
              <a:rPr lang="zh-TW" altLang="en-US" b="1" dirty="0" smtClean="0">
                <a:latin typeface="+mj-ea"/>
                <a:ea typeface="+mj-ea"/>
              </a:rPr>
              <a:t>隱藏式研究</a:t>
            </a:r>
          </a:p>
          <a:p>
            <a:pPr>
              <a:buNone/>
            </a:pPr>
            <a:r>
              <a:rPr lang="zh-TW" altLang="en-US" b="1" dirty="0" smtClean="0">
                <a:latin typeface="+mj-ea"/>
                <a:ea typeface="+mj-ea"/>
              </a:rPr>
              <a:t>    </a:t>
            </a:r>
            <a:r>
              <a:rPr lang="en-US" altLang="zh-TW" b="1" dirty="0" smtClean="0">
                <a:latin typeface="+mj-ea"/>
                <a:ea typeface="+mj-ea"/>
              </a:rPr>
              <a:t>–</a:t>
            </a:r>
            <a:r>
              <a:rPr lang="zh-TW" altLang="en-US" b="1" dirty="0" smtClean="0">
                <a:latin typeface="+mj-ea"/>
                <a:ea typeface="+mj-ea"/>
              </a:rPr>
              <a:t>公開研究中的欺騙</a:t>
            </a:r>
          </a:p>
          <a:p>
            <a:r>
              <a:rPr lang="zh-TW" altLang="en-US" b="1" dirty="0" smtClean="0">
                <a:solidFill>
                  <a:srgbClr val="C00000"/>
                </a:solidFill>
                <a:latin typeface="+mj-ea"/>
                <a:ea typeface="+mj-ea"/>
              </a:rPr>
              <a:t>研究</a:t>
            </a:r>
            <a:r>
              <a:rPr lang="en-US" altLang="zh-TW" b="1" dirty="0" smtClean="0">
                <a:solidFill>
                  <a:srgbClr val="C00000"/>
                </a:solidFill>
                <a:latin typeface="+mj-ea"/>
                <a:ea typeface="+mj-ea"/>
              </a:rPr>
              <a:t>(</a:t>
            </a:r>
            <a:r>
              <a:rPr lang="zh-TW" altLang="en-US" b="1" dirty="0" smtClean="0">
                <a:solidFill>
                  <a:srgbClr val="C00000"/>
                </a:solidFill>
                <a:latin typeface="+mj-ea"/>
                <a:ea typeface="+mj-ea"/>
              </a:rPr>
              <a:t>學術</a:t>
            </a:r>
            <a:r>
              <a:rPr lang="en-US" altLang="zh-TW" b="1" dirty="0" smtClean="0">
                <a:solidFill>
                  <a:srgbClr val="C00000"/>
                </a:solidFill>
                <a:latin typeface="+mj-ea"/>
                <a:ea typeface="+mj-ea"/>
              </a:rPr>
              <a:t>)</a:t>
            </a:r>
            <a:r>
              <a:rPr lang="zh-TW" altLang="en-US" b="1" dirty="0" smtClean="0">
                <a:solidFill>
                  <a:srgbClr val="C00000"/>
                </a:solidFill>
                <a:latin typeface="+mj-ea"/>
                <a:ea typeface="+mj-ea"/>
              </a:rPr>
              <a:t>社群</a:t>
            </a:r>
          </a:p>
          <a:p>
            <a:pPr>
              <a:buNone/>
            </a:pPr>
            <a:r>
              <a:rPr lang="zh-TW" altLang="en-US" b="1" dirty="0" smtClean="0">
                <a:latin typeface="+mj-ea"/>
                <a:ea typeface="+mj-ea"/>
              </a:rPr>
              <a:t>    </a:t>
            </a:r>
            <a:r>
              <a:rPr lang="en-US" altLang="zh-TW" b="1" dirty="0" smtClean="0">
                <a:latin typeface="+mj-ea"/>
                <a:ea typeface="+mj-ea"/>
              </a:rPr>
              <a:t>–</a:t>
            </a:r>
            <a:r>
              <a:rPr lang="zh-TW" altLang="en-US" b="1" dirty="0" smtClean="0">
                <a:latin typeface="+mj-ea"/>
                <a:ea typeface="+mj-ea"/>
              </a:rPr>
              <a:t>研究作假</a:t>
            </a:r>
          </a:p>
          <a:p>
            <a:pPr>
              <a:buNone/>
            </a:pPr>
            <a:r>
              <a:rPr lang="zh-TW" altLang="en-US" b="1" dirty="0" smtClean="0">
                <a:latin typeface="+mj-ea"/>
                <a:ea typeface="+mj-ea"/>
              </a:rPr>
              <a:t>    </a:t>
            </a:r>
            <a:r>
              <a:rPr lang="en-US" altLang="zh-TW" b="1" dirty="0" smtClean="0">
                <a:latin typeface="+mj-ea"/>
                <a:ea typeface="+mj-ea"/>
              </a:rPr>
              <a:t>–</a:t>
            </a:r>
            <a:r>
              <a:rPr lang="zh-TW" altLang="en-US" b="1" dirty="0" smtClean="0">
                <a:latin typeface="+mj-ea"/>
                <a:ea typeface="+mj-ea"/>
              </a:rPr>
              <a:t>抄襲</a:t>
            </a:r>
          </a:p>
          <a:p>
            <a:r>
              <a:rPr lang="zh-TW" altLang="en-US" b="1" dirty="0" smtClean="0">
                <a:solidFill>
                  <a:srgbClr val="C00000"/>
                </a:solidFill>
                <a:latin typeface="+mj-ea"/>
                <a:ea typeface="+mj-ea"/>
              </a:rPr>
              <a:t>贊助機構</a:t>
            </a:r>
            <a:r>
              <a:rPr lang="zh-TW" altLang="en-US" b="1" dirty="0" smtClean="0">
                <a:latin typeface="+mj-ea"/>
                <a:ea typeface="+mj-ea"/>
              </a:rPr>
              <a:t>和</a:t>
            </a:r>
            <a:r>
              <a:rPr lang="zh-TW" altLang="en-US" b="1" dirty="0" smtClean="0">
                <a:solidFill>
                  <a:srgbClr val="C00000"/>
                </a:solidFill>
                <a:latin typeface="+mj-ea"/>
                <a:ea typeface="+mj-ea"/>
              </a:rPr>
              <a:t>研究者</a:t>
            </a:r>
            <a:r>
              <a:rPr lang="zh-TW" altLang="en-US" b="1" dirty="0" smtClean="0">
                <a:latin typeface="+mj-ea"/>
                <a:ea typeface="+mj-ea"/>
              </a:rPr>
              <a:t>之間</a:t>
            </a:r>
            <a:endParaRPr lang="zh-TW" altLang="en-US"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57</a:t>
            </a:fld>
            <a:endParaRPr lang="zh-TW" alt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隱私權、保密與匿名</a:t>
            </a:r>
            <a:endParaRPr lang="zh-TW" altLang="en-US" b="1" dirty="0"/>
          </a:p>
        </p:txBody>
      </p:sp>
      <p:sp>
        <p:nvSpPr>
          <p:cNvPr id="3" name="內容版面配置區 2"/>
          <p:cNvSpPr>
            <a:spLocks noGrp="1"/>
          </p:cNvSpPr>
          <p:nvPr>
            <p:ph idx="1"/>
          </p:nvPr>
        </p:nvSpPr>
        <p:spPr/>
        <p:txBody>
          <a:bodyPr>
            <a:normAutofit fontScale="92500"/>
          </a:bodyPr>
          <a:lstStyle/>
          <a:p>
            <a:r>
              <a:rPr lang="zh-TW" altLang="en-US" b="1" dirty="0" smtClean="0">
                <a:latin typeface="+mj-ea"/>
                <a:ea typeface="+mj-ea"/>
              </a:rPr>
              <a:t>隱私權指的是</a:t>
            </a:r>
            <a:r>
              <a:rPr lang="zh-TW" altLang="en-US" b="1" dirty="0" smtClean="0">
                <a:solidFill>
                  <a:srgbClr val="C00000"/>
                </a:solidFill>
                <a:latin typeface="+mj-ea"/>
                <a:ea typeface="+mj-ea"/>
              </a:rPr>
              <a:t>人</a:t>
            </a:r>
            <a:r>
              <a:rPr lang="zh-TW" altLang="en-US" b="1" dirty="0" smtClean="0">
                <a:latin typeface="+mj-ea"/>
                <a:ea typeface="+mj-ea"/>
              </a:rPr>
              <a:t>，保密與匿名的指的是</a:t>
            </a:r>
            <a:r>
              <a:rPr lang="zh-TW" altLang="en-US" b="1" dirty="0" smtClean="0">
                <a:solidFill>
                  <a:srgbClr val="C00000"/>
                </a:solidFill>
                <a:latin typeface="+mj-ea"/>
                <a:ea typeface="+mj-ea"/>
              </a:rPr>
              <a:t>資料</a:t>
            </a:r>
            <a:r>
              <a:rPr lang="zh-TW" altLang="en-US" b="1" dirty="0" smtClean="0">
                <a:latin typeface="+mj-ea"/>
                <a:ea typeface="+mj-ea"/>
              </a:rPr>
              <a:t>。</a:t>
            </a:r>
          </a:p>
          <a:p>
            <a:r>
              <a:rPr lang="zh-TW" altLang="en-US" b="1" dirty="0" smtClean="0">
                <a:solidFill>
                  <a:srgbClr val="C00000"/>
                </a:solidFill>
                <a:latin typeface="+mj-ea"/>
                <a:ea typeface="+mj-ea"/>
              </a:rPr>
              <a:t>隱私權</a:t>
            </a:r>
            <a:r>
              <a:rPr lang="zh-TW" altLang="en-US" b="1" dirty="0" smtClean="0">
                <a:latin typeface="+mj-ea"/>
                <a:ea typeface="+mj-ea"/>
              </a:rPr>
              <a:t>：個人可以控制他人獲得有關自己訊息</a:t>
            </a:r>
          </a:p>
          <a:p>
            <a:pPr>
              <a:buNone/>
            </a:pPr>
            <a:r>
              <a:rPr lang="zh-TW" altLang="en-US" b="1" dirty="0" smtClean="0">
                <a:latin typeface="+mj-ea"/>
                <a:ea typeface="+mj-ea"/>
              </a:rPr>
              <a:t>    的權利</a:t>
            </a:r>
          </a:p>
          <a:p>
            <a:r>
              <a:rPr lang="zh-TW" altLang="en-US" b="1" dirty="0" smtClean="0">
                <a:solidFill>
                  <a:srgbClr val="C00000"/>
                </a:solidFill>
                <a:latin typeface="+mj-ea"/>
                <a:ea typeface="+mj-ea"/>
              </a:rPr>
              <a:t>保密</a:t>
            </a:r>
            <a:r>
              <a:rPr lang="zh-TW" altLang="en-US" b="1" dirty="0" smtClean="0">
                <a:latin typeface="+mj-ea"/>
                <a:ea typeface="+mj-ea"/>
              </a:rPr>
              <a:t>：研究者處理資料以控制他人獲得該資料</a:t>
            </a:r>
          </a:p>
          <a:p>
            <a:pPr>
              <a:buNone/>
            </a:pPr>
            <a:r>
              <a:rPr lang="zh-TW" altLang="en-US" b="1" dirty="0" smtClean="0">
                <a:latin typeface="+mj-ea"/>
                <a:ea typeface="+mj-ea"/>
              </a:rPr>
              <a:t>    相關訊息的機會</a:t>
            </a:r>
          </a:p>
          <a:p>
            <a:r>
              <a:rPr lang="zh-TW" altLang="en-US" b="1" dirty="0" smtClean="0">
                <a:solidFill>
                  <a:srgbClr val="C00000"/>
                </a:solidFill>
                <a:latin typeface="+mj-ea"/>
                <a:ea typeface="+mj-ea"/>
              </a:rPr>
              <a:t>匿名</a:t>
            </a:r>
            <a:r>
              <a:rPr lang="zh-TW" altLang="en-US" b="1" dirty="0" smtClean="0">
                <a:latin typeface="+mj-ea"/>
                <a:ea typeface="+mj-ea"/>
              </a:rPr>
              <a:t>：指可辨識被研究者的辨識物</a:t>
            </a:r>
            <a:r>
              <a:rPr lang="en-US" altLang="zh-TW" b="1" dirty="0" smtClean="0">
                <a:latin typeface="+mj-ea"/>
                <a:ea typeface="+mj-ea"/>
              </a:rPr>
              <a:t>(</a:t>
            </a:r>
            <a:r>
              <a:rPr lang="zh-TW" altLang="en-US" b="1" dirty="0" smtClean="0">
                <a:latin typeface="+mj-ea"/>
                <a:ea typeface="+mj-ea"/>
              </a:rPr>
              <a:t>如姓名、</a:t>
            </a:r>
          </a:p>
          <a:p>
            <a:pPr>
              <a:buNone/>
            </a:pPr>
            <a:r>
              <a:rPr lang="zh-TW" altLang="en-US" b="1" dirty="0" smtClean="0">
                <a:latin typeface="+mj-ea"/>
                <a:ea typeface="+mj-ea"/>
              </a:rPr>
              <a:t>    住址、身份證字號</a:t>
            </a:r>
            <a:r>
              <a:rPr lang="en-US" altLang="zh-TW" b="1" dirty="0" smtClean="0">
                <a:latin typeface="+mj-ea"/>
                <a:ea typeface="+mj-ea"/>
              </a:rPr>
              <a:t>)</a:t>
            </a:r>
            <a:r>
              <a:rPr lang="zh-TW" altLang="en-US" b="1" dirty="0" smtClean="0">
                <a:latin typeface="+mj-ea"/>
                <a:ea typeface="+mj-ea"/>
              </a:rPr>
              <a:t>不和研究資料連結</a:t>
            </a:r>
            <a:endParaRPr lang="zh-TW" altLang="en-US"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58</a:t>
            </a:fld>
            <a:endParaRPr lang="zh-TW" alt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傷害與利益</a:t>
            </a:r>
            <a:endParaRPr lang="zh-TW" altLang="en-US" b="1" dirty="0"/>
          </a:p>
        </p:txBody>
      </p:sp>
      <p:sp>
        <p:nvSpPr>
          <p:cNvPr id="3" name="內容版面配置區 2"/>
          <p:cNvSpPr>
            <a:spLocks noGrp="1"/>
          </p:cNvSpPr>
          <p:nvPr>
            <p:ph idx="1"/>
          </p:nvPr>
        </p:nvSpPr>
        <p:spPr/>
        <p:txBody>
          <a:bodyPr>
            <a:normAutofit fontScale="92500" lnSpcReduction="10000"/>
          </a:bodyPr>
          <a:lstStyle/>
          <a:p>
            <a:r>
              <a:rPr lang="zh-TW" altLang="en-US" b="1" dirty="0" smtClean="0">
                <a:latin typeface="+mj-ea"/>
                <a:ea typeface="+mj-ea"/>
              </a:rPr>
              <a:t>學術研究對研究對象的傷害包含</a:t>
            </a:r>
            <a:r>
              <a:rPr lang="zh-TW" altLang="en-US" b="1" u="sng" dirty="0" smtClean="0">
                <a:latin typeface="+mj-ea"/>
                <a:ea typeface="+mj-ea"/>
              </a:rPr>
              <a:t>生理的</a:t>
            </a:r>
            <a:r>
              <a:rPr lang="zh-TW" altLang="en-US" b="1" dirty="0" smtClean="0">
                <a:latin typeface="+mj-ea"/>
                <a:ea typeface="+mj-ea"/>
              </a:rPr>
              <a:t>與</a:t>
            </a:r>
            <a:r>
              <a:rPr lang="zh-TW" altLang="en-US" b="1" u="sng" dirty="0" smtClean="0">
                <a:latin typeface="+mj-ea"/>
                <a:ea typeface="+mj-ea"/>
              </a:rPr>
              <a:t>心理的</a:t>
            </a:r>
            <a:r>
              <a:rPr lang="zh-TW" altLang="en-US" b="1" dirty="0" smtClean="0">
                <a:latin typeface="+mj-ea"/>
                <a:ea typeface="+mj-ea"/>
              </a:rPr>
              <a:t>、</a:t>
            </a:r>
            <a:r>
              <a:rPr lang="zh-TW" altLang="en-US" b="1" u="sng" dirty="0" smtClean="0">
                <a:latin typeface="+mj-ea"/>
                <a:ea typeface="+mj-ea"/>
              </a:rPr>
              <a:t>研究中的</a:t>
            </a:r>
            <a:r>
              <a:rPr lang="zh-TW" altLang="en-US" b="1" dirty="0" smtClean="0">
                <a:latin typeface="+mj-ea"/>
                <a:ea typeface="+mj-ea"/>
              </a:rPr>
              <a:t>傷害以及</a:t>
            </a:r>
            <a:r>
              <a:rPr lang="zh-TW" altLang="en-US" b="1" u="sng" dirty="0" smtClean="0">
                <a:latin typeface="+mj-ea"/>
                <a:ea typeface="+mj-ea"/>
              </a:rPr>
              <a:t>研究結果的</a:t>
            </a:r>
            <a:r>
              <a:rPr lang="zh-TW" altLang="en-US" b="1" dirty="0" smtClean="0">
                <a:latin typeface="+mj-ea"/>
                <a:ea typeface="+mj-ea"/>
              </a:rPr>
              <a:t>影響</a:t>
            </a:r>
          </a:p>
          <a:p>
            <a:r>
              <a:rPr lang="zh-TW" altLang="en-US" b="1" dirty="0" smtClean="0">
                <a:latin typeface="+mj-ea"/>
                <a:ea typeface="+mj-ea"/>
              </a:rPr>
              <a:t>反對學術研究傷害研究對象的理由</a:t>
            </a:r>
            <a:r>
              <a:rPr lang="en-US" altLang="zh-TW" b="1" dirty="0" smtClean="0">
                <a:latin typeface="+mj-ea"/>
                <a:ea typeface="+mj-ea"/>
              </a:rPr>
              <a:t>:</a:t>
            </a:r>
            <a:endParaRPr lang="zh-TW" altLang="en-US" b="1" dirty="0" smtClean="0">
              <a:latin typeface="+mj-ea"/>
              <a:ea typeface="+mj-ea"/>
            </a:endParaRPr>
          </a:p>
          <a:p>
            <a:pPr>
              <a:buNone/>
            </a:pPr>
            <a:r>
              <a:rPr lang="en-US" altLang="zh-TW" b="1" dirty="0" smtClean="0">
                <a:latin typeface="+mj-ea"/>
                <a:ea typeface="+mj-ea"/>
              </a:rPr>
              <a:t>    -</a:t>
            </a:r>
            <a:r>
              <a:rPr lang="zh-TW" altLang="en-US" b="1" dirty="0" smtClean="0">
                <a:latin typeface="+mj-ea"/>
                <a:ea typeface="+mj-ea"/>
              </a:rPr>
              <a:t>不受傷害是每個人的基本權利</a:t>
            </a:r>
          </a:p>
          <a:p>
            <a:pPr>
              <a:buNone/>
            </a:pPr>
            <a:r>
              <a:rPr lang="en-US" altLang="zh-TW" b="1" dirty="0" smtClean="0">
                <a:latin typeface="+mj-ea"/>
                <a:ea typeface="+mj-ea"/>
              </a:rPr>
              <a:t>    -</a:t>
            </a:r>
            <a:r>
              <a:rPr lang="zh-TW" altLang="en-US" b="1" dirty="0" smtClean="0">
                <a:latin typeface="+mj-ea"/>
                <a:ea typeface="+mj-ea"/>
              </a:rPr>
              <a:t>科學的目的是增進人類福祉，但傷害與此</a:t>
            </a:r>
            <a:endParaRPr lang="en-US" altLang="zh-TW" b="1" dirty="0" smtClean="0">
              <a:latin typeface="+mj-ea"/>
              <a:ea typeface="+mj-ea"/>
            </a:endParaRPr>
          </a:p>
          <a:p>
            <a:pPr>
              <a:buNone/>
            </a:pPr>
            <a:r>
              <a:rPr lang="en-US" altLang="zh-TW" b="1" dirty="0" smtClean="0">
                <a:latin typeface="+mj-ea"/>
                <a:ea typeface="+mj-ea"/>
              </a:rPr>
              <a:t>      </a:t>
            </a:r>
            <a:r>
              <a:rPr lang="zh-TW" altLang="en-US" b="1" dirty="0" smtClean="0">
                <a:latin typeface="+mj-ea"/>
                <a:ea typeface="+mj-ea"/>
              </a:rPr>
              <a:t>背道而馳</a:t>
            </a:r>
          </a:p>
          <a:p>
            <a:pPr>
              <a:buNone/>
            </a:pPr>
            <a:r>
              <a:rPr lang="en-US" altLang="zh-TW" b="1" dirty="0" smtClean="0">
                <a:latin typeface="+mj-ea"/>
                <a:ea typeface="+mj-ea"/>
              </a:rPr>
              <a:t>    -</a:t>
            </a:r>
            <a:r>
              <a:rPr lang="zh-TW" altLang="en-US" b="1" dirty="0" smtClean="0">
                <a:latin typeface="+mj-ea"/>
                <a:ea typeface="+mj-ea"/>
              </a:rPr>
              <a:t>傷害將導致大眾對科學的不信任</a:t>
            </a:r>
          </a:p>
          <a:p>
            <a:r>
              <a:rPr lang="zh-TW" altLang="en-US" b="1" dirty="0" smtClean="0">
                <a:latin typeface="+mj-ea"/>
                <a:ea typeface="+mj-ea"/>
              </a:rPr>
              <a:t>經典的例子：米爾格倫</a:t>
            </a:r>
            <a:r>
              <a:rPr lang="en-US" altLang="zh-TW" b="1" dirty="0" smtClean="0">
                <a:latin typeface="+mj-ea"/>
                <a:ea typeface="+mj-ea"/>
              </a:rPr>
              <a:t>(</a:t>
            </a:r>
            <a:r>
              <a:rPr lang="en-US" altLang="zh-TW" b="1" dirty="0" err="1" smtClean="0">
                <a:latin typeface="+mj-ea"/>
                <a:ea typeface="+mj-ea"/>
              </a:rPr>
              <a:t>Milgram</a:t>
            </a:r>
            <a:r>
              <a:rPr lang="en-US" altLang="zh-TW" b="1" dirty="0" smtClean="0">
                <a:latin typeface="+mj-ea"/>
                <a:ea typeface="+mj-ea"/>
              </a:rPr>
              <a:t>)</a:t>
            </a:r>
            <a:r>
              <a:rPr lang="zh-TW" altLang="en-US" b="1" dirty="0" smtClean="0">
                <a:latin typeface="+mj-ea"/>
                <a:ea typeface="+mj-ea"/>
              </a:rPr>
              <a:t>的「服從電擊實驗」</a:t>
            </a:r>
            <a:endParaRPr lang="zh-TW" altLang="en-US"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59</a:t>
            </a:fld>
            <a:endParaRPr lang="zh-TW"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b="1" dirty="0" smtClean="0">
                <a:solidFill>
                  <a:schemeClr val="accent6"/>
                </a:solidFill>
                <a:latin typeface="+mj-ea"/>
              </a:rPr>
              <a:t>一、如何選擇研究問題及擬定題目</a:t>
            </a:r>
            <a:endParaRPr lang="zh-TW" altLang="en-US" dirty="0"/>
          </a:p>
        </p:txBody>
      </p:sp>
      <p:sp>
        <p:nvSpPr>
          <p:cNvPr id="3" name="內容版面配置區 2"/>
          <p:cNvSpPr>
            <a:spLocks noGrp="1"/>
          </p:cNvSpPr>
          <p:nvPr>
            <p:ph idx="1"/>
          </p:nvPr>
        </p:nvSpPr>
        <p:spPr/>
        <p:txBody>
          <a:bodyPr>
            <a:normAutofit lnSpcReduction="10000"/>
          </a:bodyPr>
          <a:lstStyle/>
          <a:p>
            <a:pPr>
              <a:lnSpc>
                <a:spcPct val="90000"/>
              </a:lnSpc>
              <a:buNone/>
            </a:pPr>
            <a:r>
              <a:rPr lang="zh-TW" altLang="en-US" b="1" dirty="0" smtClean="0">
                <a:latin typeface="+mj-ea"/>
                <a:ea typeface="+mj-ea"/>
              </a:rPr>
              <a:t>避免</a:t>
            </a:r>
            <a:r>
              <a:rPr lang="zh-TW" altLang="en-US" b="1" dirty="0" smtClean="0">
                <a:solidFill>
                  <a:srgbClr val="C00000"/>
                </a:solidFill>
                <a:latin typeface="+mj-ea"/>
                <a:ea typeface="+mj-ea"/>
              </a:rPr>
              <a:t>不當的題目</a:t>
            </a:r>
          </a:p>
          <a:p>
            <a:pPr lvl="1">
              <a:lnSpc>
                <a:spcPct val="90000"/>
              </a:lnSpc>
            </a:pPr>
            <a:r>
              <a:rPr lang="zh-TW" altLang="en-US" b="1" dirty="0" smtClean="0">
                <a:latin typeface="+mj-ea"/>
                <a:ea typeface="+mj-ea"/>
              </a:rPr>
              <a:t>尚在討論，未有結論者：不穩定或無法解決</a:t>
            </a:r>
          </a:p>
          <a:p>
            <a:pPr lvl="1">
              <a:lnSpc>
                <a:spcPct val="90000"/>
              </a:lnSpc>
            </a:pPr>
            <a:r>
              <a:rPr lang="zh-TW" altLang="en-US" b="1" dirty="0" smtClean="0">
                <a:latin typeface="+mj-ea"/>
                <a:ea typeface="+mj-ea"/>
              </a:rPr>
              <a:t>中立性：局限於某種狀況，無法發揮</a:t>
            </a:r>
          </a:p>
          <a:p>
            <a:pPr lvl="1">
              <a:lnSpc>
                <a:spcPct val="90000"/>
              </a:lnSpc>
            </a:pPr>
            <a:r>
              <a:rPr lang="zh-TW" altLang="en-US" b="1" dirty="0" smtClean="0">
                <a:latin typeface="+mj-ea"/>
                <a:ea typeface="+mj-ea"/>
              </a:rPr>
              <a:t>資料太少：孤例、孤證，無法客觀</a:t>
            </a:r>
          </a:p>
          <a:p>
            <a:pPr lvl="1">
              <a:lnSpc>
                <a:spcPct val="90000"/>
              </a:lnSpc>
            </a:pPr>
            <a:r>
              <a:rPr lang="zh-TW" altLang="en-US" b="1" dirty="0" smtClean="0">
                <a:latin typeface="+mj-ea"/>
                <a:ea typeface="+mj-ea"/>
              </a:rPr>
              <a:t>缺乏興趣或熱誠</a:t>
            </a:r>
          </a:p>
          <a:p>
            <a:pPr lvl="1">
              <a:lnSpc>
                <a:spcPct val="90000"/>
              </a:lnSpc>
            </a:pPr>
            <a:r>
              <a:rPr lang="zh-TW" altLang="en-US" b="1" dirty="0" smtClean="0">
                <a:latin typeface="+mj-ea"/>
                <a:ea typeface="+mj-ea"/>
              </a:rPr>
              <a:t>已有人為完成</a:t>
            </a:r>
          </a:p>
          <a:p>
            <a:pPr lvl="1">
              <a:lnSpc>
                <a:spcPct val="90000"/>
              </a:lnSpc>
            </a:pPr>
            <a:r>
              <a:rPr lang="zh-TW" altLang="en-US" b="1" dirty="0" smtClean="0">
                <a:latin typeface="+mj-ea"/>
                <a:ea typeface="+mj-ea"/>
              </a:rPr>
              <a:t>換湯不換藥</a:t>
            </a:r>
            <a:r>
              <a:rPr lang="en-US" altLang="zh-TW" b="1" dirty="0" smtClean="0">
                <a:latin typeface="+mj-ea"/>
                <a:ea typeface="+mj-ea"/>
              </a:rPr>
              <a:t>(</a:t>
            </a:r>
            <a:r>
              <a:rPr lang="zh-TW" altLang="en-US" b="1" dirty="0" smtClean="0">
                <a:latin typeface="+mj-ea"/>
                <a:ea typeface="+mj-ea"/>
              </a:rPr>
              <a:t>將既有的改換</a:t>
            </a:r>
            <a:r>
              <a:rPr lang="en-US" altLang="zh-TW" b="1" dirty="0" smtClean="0">
                <a:latin typeface="+mj-ea"/>
                <a:ea typeface="+mj-ea"/>
              </a:rPr>
              <a:t>)</a:t>
            </a:r>
          </a:p>
          <a:p>
            <a:pPr lvl="1">
              <a:lnSpc>
                <a:spcPct val="90000"/>
              </a:lnSpc>
            </a:pPr>
            <a:r>
              <a:rPr lang="zh-TW" altLang="en-US" b="1" dirty="0" smtClean="0">
                <a:latin typeface="+mj-ea"/>
                <a:ea typeface="+mj-ea"/>
              </a:rPr>
              <a:t>題目太大</a:t>
            </a:r>
          </a:p>
          <a:p>
            <a:pPr lvl="1">
              <a:lnSpc>
                <a:spcPct val="90000"/>
              </a:lnSpc>
            </a:pPr>
            <a:r>
              <a:rPr lang="zh-TW" altLang="en-US" b="1" dirty="0" smtClean="0">
                <a:latin typeface="+mj-ea"/>
                <a:ea typeface="+mj-ea"/>
              </a:rPr>
              <a:t>枝節末流，微不足道</a:t>
            </a:r>
          </a:p>
          <a:p>
            <a:pPr lvl="1">
              <a:lnSpc>
                <a:spcPct val="90000"/>
              </a:lnSpc>
            </a:pPr>
            <a:r>
              <a:rPr lang="zh-TW" altLang="en-US" b="1" dirty="0" smtClean="0">
                <a:latin typeface="+mj-ea"/>
                <a:ea typeface="+mj-ea"/>
              </a:rPr>
              <a:t>無中生有、無法驗證</a:t>
            </a:r>
          </a:p>
          <a:p>
            <a:endParaRPr lang="zh-TW" altLang="en-US" dirty="0"/>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6</a:t>
            </a:fld>
            <a:endParaRPr lang="zh-TW" alt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服從實驗與</a:t>
            </a:r>
            <a:r>
              <a:rPr lang="zh-TW" altLang="zh-TW" b="1" dirty="0" smtClean="0"/>
              <a:t>《電醒全世界的人》</a:t>
            </a:r>
            <a:endParaRPr lang="zh-TW" altLang="en-US" b="1" dirty="0"/>
          </a:p>
        </p:txBody>
      </p:sp>
      <p:sp>
        <p:nvSpPr>
          <p:cNvPr id="3" name="內容版面配置區 2"/>
          <p:cNvSpPr>
            <a:spLocks noGrp="1"/>
          </p:cNvSpPr>
          <p:nvPr>
            <p:ph idx="1"/>
          </p:nvPr>
        </p:nvSpPr>
        <p:spPr/>
        <p:txBody>
          <a:bodyPr>
            <a:noAutofit/>
          </a:bodyPr>
          <a:lstStyle/>
          <a:p>
            <a:pPr algn="just"/>
            <a:r>
              <a:rPr lang="zh-TW" altLang="en-US" sz="1400" b="1" dirty="0" smtClean="0">
                <a:latin typeface="+mj-ea"/>
                <a:ea typeface="+mj-ea"/>
              </a:rPr>
              <a:t>社會心理學上有一個很有名的「服從權威」實驗，</a:t>
            </a:r>
            <a:r>
              <a:rPr lang="zh-TW" altLang="zh-TW" sz="1400" b="1" dirty="0" smtClean="0">
                <a:latin typeface="+mj-ea"/>
                <a:ea typeface="+mj-ea"/>
              </a:rPr>
              <a:t>這個實驗的目的，是為了測試受測者，在面對權威者下達違背良心的命令時，人性所能發揮的拒絕力量到底有多少。</a:t>
            </a:r>
            <a:r>
              <a:rPr lang="zh-TW" altLang="en-US" sz="1400" b="1" dirty="0" smtClean="0">
                <a:latin typeface="+mj-ea"/>
                <a:ea typeface="+mj-ea"/>
              </a:rPr>
              <a:t>簡要的實驗過程大致是這樣的：</a:t>
            </a:r>
            <a:endParaRPr lang="en-US" altLang="zh-TW" sz="1400" b="1" dirty="0" smtClean="0">
              <a:latin typeface="+mj-ea"/>
              <a:ea typeface="+mj-ea"/>
            </a:endParaRPr>
          </a:p>
          <a:p>
            <a:pPr algn="just"/>
            <a:r>
              <a:rPr lang="zh-TW" altLang="en-US" sz="1400" b="1" dirty="0" smtClean="0">
                <a:latin typeface="+mj-ea"/>
                <a:ea typeface="+mj-ea"/>
              </a:rPr>
              <a:t>受試者來自各行各業，</a:t>
            </a:r>
            <a:r>
              <a:rPr lang="zh-TW" altLang="zh-TW" sz="1400" b="1" dirty="0" smtClean="0">
                <a:latin typeface="+mj-ea"/>
                <a:ea typeface="+mj-ea"/>
              </a:rPr>
              <a:t>年齡從20歲至50歲不等</a:t>
            </a:r>
            <a:r>
              <a:rPr lang="zh-TW" altLang="zh-TW" sz="1400" dirty="0" smtClean="0"/>
              <a:t>，</a:t>
            </a:r>
            <a:r>
              <a:rPr lang="zh-TW" altLang="en-US" sz="1400" b="1" dirty="0" smtClean="0">
                <a:latin typeface="+mj-ea"/>
                <a:ea typeface="+mj-ea"/>
              </a:rPr>
              <a:t>他們被告知是參加懲罰與學習效果的實驗，兩人一組，一個是受試者，另一個是實驗事先安排好的演員</a:t>
            </a:r>
            <a:r>
              <a:rPr lang="en-US" altLang="zh-TW" sz="1400" b="1" dirty="0" smtClean="0">
                <a:latin typeface="+mj-ea"/>
                <a:ea typeface="+mj-ea"/>
              </a:rPr>
              <a:t>(</a:t>
            </a:r>
            <a:r>
              <a:rPr lang="zh-TW" altLang="en-US" sz="1400" b="1" dirty="0" smtClean="0">
                <a:latin typeface="+mj-ea"/>
                <a:ea typeface="+mj-ea"/>
              </a:rPr>
              <a:t>假裝是受試者</a:t>
            </a:r>
            <a:r>
              <a:rPr lang="en-US" altLang="zh-TW" sz="1400" b="1" dirty="0" smtClean="0">
                <a:latin typeface="+mj-ea"/>
                <a:ea typeface="+mj-ea"/>
              </a:rPr>
              <a:t>)</a:t>
            </a:r>
            <a:r>
              <a:rPr lang="zh-TW" altLang="en-US" sz="1400" b="1" dirty="0" smtClean="0">
                <a:latin typeface="+mj-ea"/>
                <a:ea typeface="+mj-ea"/>
              </a:rPr>
              <a:t>，真正受試者會被安排抽到擔任「老師」，演員則擔任「學生」。</a:t>
            </a:r>
            <a:endParaRPr lang="en-US" altLang="zh-TW" sz="1400" b="1" dirty="0" smtClean="0">
              <a:latin typeface="+mj-ea"/>
              <a:ea typeface="+mj-ea"/>
            </a:endParaRPr>
          </a:p>
          <a:p>
            <a:pPr algn="just"/>
            <a:r>
              <a:rPr lang="zh-TW" altLang="en-US" sz="1400" b="1" dirty="0" smtClean="0">
                <a:latin typeface="+mj-ea"/>
                <a:ea typeface="+mj-ea"/>
              </a:rPr>
              <a:t>老師要負責對學生進行測驗，若回答錯誤則老師要按下「電擊」按鈕進行電擊，電擊器上清楚標示著</a:t>
            </a:r>
            <a:r>
              <a:rPr lang="en-US" altLang="zh-TW" sz="1400" b="1" dirty="0" smtClean="0">
                <a:latin typeface="+mj-ea"/>
                <a:ea typeface="+mj-ea"/>
              </a:rPr>
              <a:t>15</a:t>
            </a:r>
            <a:r>
              <a:rPr lang="zh-TW" altLang="en-US" sz="1400" b="1" dirty="0" smtClean="0">
                <a:latin typeface="+mj-ea"/>
                <a:ea typeface="+mj-ea"/>
              </a:rPr>
              <a:t>伏特、</a:t>
            </a:r>
            <a:r>
              <a:rPr lang="en-US" altLang="zh-TW" sz="1400" b="1" dirty="0" smtClean="0">
                <a:latin typeface="+mj-ea"/>
                <a:ea typeface="+mj-ea"/>
              </a:rPr>
              <a:t>30</a:t>
            </a:r>
            <a:r>
              <a:rPr lang="zh-TW" altLang="en-US" sz="1400" b="1" dirty="0" smtClean="0">
                <a:latin typeface="+mj-ea"/>
                <a:ea typeface="+mj-ea"/>
              </a:rPr>
              <a:t>伏特．．．一直到</a:t>
            </a:r>
            <a:r>
              <a:rPr lang="en-US" altLang="zh-TW" sz="1400" b="1" dirty="0" smtClean="0">
                <a:latin typeface="+mj-ea"/>
                <a:ea typeface="+mj-ea"/>
              </a:rPr>
              <a:t>450</a:t>
            </a:r>
            <a:r>
              <a:rPr lang="zh-TW" altLang="en-US" sz="1400" b="1" dirty="0" smtClean="0">
                <a:latin typeface="+mj-ea"/>
                <a:ea typeface="+mj-ea"/>
              </a:rPr>
              <a:t>伏特，一旁還會文字形容：微電、弱電．．．強電、極強電、危險等等，最後兩個按鈕的標示為「</a:t>
            </a:r>
            <a:r>
              <a:rPr lang="en-US" altLang="zh-TW" sz="1400" b="1" dirty="0" smtClean="0">
                <a:latin typeface="+mj-ea"/>
                <a:ea typeface="+mj-ea"/>
              </a:rPr>
              <a:t>×××</a:t>
            </a:r>
            <a:r>
              <a:rPr lang="zh-TW" altLang="en-US" sz="1400" b="1" dirty="0" smtClean="0">
                <a:latin typeface="+mj-ea"/>
                <a:ea typeface="+mj-ea"/>
              </a:rPr>
              <a:t>」。老師隨著學生回答的錯誤越來越多，必須給予越來越強的電擊。老師也能看到、聽到學生遭受電擊的反應。當然電擊是假的，不過扮演學生的專業演員必須要盡責地演出，他們被規定要在遭受</a:t>
            </a:r>
            <a:r>
              <a:rPr lang="en-US" altLang="zh-TW" sz="1400" b="1" dirty="0" smtClean="0">
                <a:latin typeface="+mj-ea"/>
                <a:ea typeface="+mj-ea"/>
              </a:rPr>
              <a:t>120</a:t>
            </a:r>
            <a:r>
              <a:rPr lang="zh-TW" altLang="en-US" sz="1400" b="1" dirty="0" smtClean="0">
                <a:latin typeface="+mj-ea"/>
                <a:ea typeface="+mj-ea"/>
              </a:rPr>
              <a:t>伏特電量時大叫「受不了了」，</a:t>
            </a:r>
            <a:r>
              <a:rPr lang="en-US" altLang="zh-TW" sz="1400" b="1" dirty="0" smtClean="0">
                <a:latin typeface="+mj-ea"/>
                <a:ea typeface="+mj-ea"/>
              </a:rPr>
              <a:t>150</a:t>
            </a:r>
            <a:r>
              <a:rPr lang="zh-TW" altLang="en-US" sz="1400" b="1" dirty="0" smtClean="0">
                <a:latin typeface="+mj-ea"/>
                <a:ea typeface="+mj-ea"/>
              </a:rPr>
              <a:t>伏特時，開始表示無法忍受，要求退出；隨電量越來越高還有哭喊、撞牆、哀嚎等，到了三百多伏特時，甚至連聲音也無法發出了。</a:t>
            </a:r>
            <a:endParaRPr lang="en-US" altLang="zh-TW" sz="1400" b="1" dirty="0" smtClean="0">
              <a:latin typeface="+mj-ea"/>
              <a:ea typeface="+mj-ea"/>
            </a:endParaRPr>
          </a:p>
          <a:p>
            <a:pPr algn="just"/>
            <a:r>
              <a:rPr lang="zh-TW" altLang="en-US" sz="1400" b="1" dirty="0" smtClean="0">
                <a:latin typeface="+mj-ea"/>
                <a:ea typeface="+mj-ea"/>
              </a:rPr>
              <a:t>拿這樣一個實驗設計給一些團體判斷的時候，包括</a:t>
            </a:r>
            <a:r>
              <a:rPr lang="en-US" altLang="zh-TW" sz="1400" b="1" dirty="0" smtClean="0">
                <a:latin typeface="+mj-ea"/>
                <a:ea typeface="+mj-ea"/>
              </a:rPr>
              <a:t>40</a:t>
            </a:r>
            <a:r>
              <a:rPr lang="zh-TW" altLang="en-US" sz="1400" b="1" dirty="0" smtClean="0">
                <a:latin typeface="+mj-ea"/>
                <a:ea typeface="+mj-ea"/>
              </a:rPr>
              <a:t>位精神科的醫生，都認為一般人不可能忍受施予學生那麼高的電擊，他們判斷能做到最後，也就是忍心施予</a:t>
            </a:r>
            <a:r>
              <a:rPr lang="en-US" altLang="zh-TW" sz="1400" b="1" dirty="0" smtClean="0">
                <a:latin typeface="+mj-ea"/>
                <a:ea typeface="+mj-ea"/>
              </a:rPr>
              <a:t>450</a:t>
            </a:r>
            <a:r>
              <a:rPr lang="zh-TW" altLang="en-US" sz="1400" b="1" dirty="0" smtClean="0">
                <a:latin typeface="+mj-ea"/>
                <a:ea typeface="+mj-ea"/>
              </a:rPr>
              <a:t>伏特電擊的受試者應該只有</a:t>
            </a:r>
            <a:r>
              <a:rPr lang="en-US" altLang="zh-TW" sz="1400" b="1" dirty="0" smtClean="0">
                <a:latin typeface="+mj-ea"/>
                <a:ea typeface="+mj-ea"/>
              </a:rPr>
              <a:t>2%</a:t>
            </a:r>
            <a:r>
              <a:rPr lang="zh-TW" altLang="en-US" sz="1400" b="1" dirty="0" smtClean="0">
                <a:latin typeface="+mj-ea"/>
                <a:ea typeface="+mj-ea"/>
              </a:rPr>
              <a:t>。</a:t>
            </a:r>
          </a:p>
          <a:p>
            <a:pPr algn="just"/>
            <a:r>
              <a:rPr lang="zh-TW" altLang="en-US" sz="1400" b="1" dirty="0" smtClean="0">
                <a:latin typeface="+mj-ea"/>
                <a:ea typeface="+mj-ea"/>
              </a:rPr>
              <a:t>但實驗結果令人震驚！</a:t>
            </a:r>
          </a:p>
          <a:p>
            <a:pPr algn="just"/>
            <a:r>
              <a:rPr lang="zh-TW" altLang="en-US" sz="1400" b="1" dirty="0" smtClean="0">
                <a:latin typeface="+mj-ea"/>
                <a:ea typeface="+mj-ea"/>
              </a:rPr>
              <a:t>有</a:t>
            </a:r>
            <a:r>
              <a:rPr lang="en-US" altLang="zh-TW" sz="1400" b="1" dirty="0" smtClean="0">
                <a:latin typeface="+mj-ea"/>
                <a:ea typeface="+mj-ea"/>
              </a:rPr>
              <a:t>65%</a:t>
            </a:r>
            <a:r>
              <a:rPr lang="zh-TW" altLang="en-US" sz="1400" b="1" dirty="0" smtClean="0">
                <a:latin typeface="+mj-ea"/>
                <a:ea typeface="+mj-ea"/>
              </a:rPr>
              <a:t>的受試者做到最後，完整的給予</a:t>
            </a:r>
            <a:r>
              <a:rPr lang="en-US" altLang="zh-TW" sz="1400" b="1" dirty="0" smtClean="0">
                <a:latin typeface="+mj-ea"/>
                <a:ea typeface="+mj-ea"/>
              </a:rPr>
              <a:t>15</a:t>
            </a:r>
            <a:r>
              <a:rPr lang="zh-TW" altLang="en-US" sz="1400" b="1" dirty="0" smtClean="0">
                <a:latin typeface="+mj-ea"/>
                <a:ea typeface="+mj-ea"/>
              </a:rPr>
              <a:t>一直到</a:t>
            </a:r>
            <a:r>
              <a:rPr lang="en-US" altLang="zh-TW" sz="1400" b="1" dirty="0" smtClean="0">
                <a:latin typeface="+mj-ea"/>
                <a:ea typeface="+mj-ea"/>
              </a:rPr>
              <a:t>450</a:t>
            </a:r>
            <a:r>
              <a:rPr lang="zh-TW" altLang="en-US" sz="1400" b="1" dirty="0" smtClean="0">
                <a:latin typeface="+mj-ea"/>
                <a:ea typeface="+mj-ea"/>
              </a:rPr>
              <a:t>伏特的電擊。 </a:t>
            </a:r>
          </a:p>
          <a:p>
            <a:pPr algn="just"/>
            <a:r>
              <a:rPr lang="zh-TW" altLang="en-US" sz="1400" b="1" dirty="0" smtClean="0">
                <a:latin typeface="+mj-ea"/>
                <a:ea typeface="+mj-ea"/>
              </a:rPr>
              <a:t>這個結果令人悲觀。原來人性是可以如此輕易的被操控，整個實驗過程中，沒有任何威脅、恐嚇，只要受試者願意，他大可以停止這一切殘忍的行為。但是大部分的人沒有，而是乖順、服從的做完了全套慘不忍賭的電擊行為。 </a:t>
            </a:r>
            <a:endParaRPr lang="en-US" altLang="zh-TW" sz="1400" b="1" dirty="0" smtClean="0">
              <a:latin typeface="+mj-ea"/>
              <a:ea typeface="+mj-ea"/>
            </a:endParaRPr>
          </a:p>
          <a:p>
            <a:pPr algn="just"/>
            <a:r>
              <a:rPr lang="zh-TW" altLang="en-US" sz="1400" b="1" dirty="0" smtClean="0">
                <a:latin typeface="+mj-ea"/>
                <a:ea typeface="+mj-ea"/>
              </a:rPr>
              <a:t>這個實驗真的可以這樣解釋嗎？可以從這個實驗就說人性是陰暗、愚昧的嗎？ </a:t>
            </a:r>
            <a:endParaRPr lang="zh-TW" altLang="en-US" sz="1400"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dirty="0"/>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60</a:t>
            </a:fld>
            <a:endParaRPr lang="zh-TW" alt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zh-TW" b="1" dirty="0" smtClean="0">
                <a:latin typeface="+mj-ea"/>
                <a:ea typeface="+mj-ea"/>
              </a:rPr>
              <a:t>實驗本身受到了關於在科學實驗上的</a:t>
            </a:r>
            <a:r>
              <a:rPr lang="zh-TW" altLang="zh-TW" b="1" dirty="0" smtClean="0">
                <a:latin typeface="+mj-ea"/>
                <a:ea typeface="+mj-ea"/>
                <a:hlinkClick r:id="rId2" tooltip="倫理學"/>
              </a:rPr>
              <a:t>倫理</a:t>
            </a:r>
            <a:r>
              <a:rPr lang="zh-TW" altLang="zh-TW" b="1" dirty="0" smtClean="0">
                <a:latin typeface="+mj-ea"/>
                <a:ea typeface="+mj-ea"/>
              </a:rPr>
              <a:t>質疑，因為這項實驗</a:t>
            </a:r>
            <a:r>
              <a:rPr lang="zh-TW" altLang="zh-TW" b="1" dirty="0" smtClean="0">
                <a:solidFill>
                  <a:srgbClr val="C00000"/>
                </a:solidFill>
                <a:latin typeface="+mj-ea"/>
                <a:ea typeface="+mj-ea"/>
              </a:rPr>
              <a:t>對參與者施加了極度強烈的情感壓力</a:t>
            </a:r>
            <a:r>
              <a:rPr lang="en-US" altLang="zh-TW" b="1" dirty="0" smtClean="0">
                <a:latin typeface="+mj-ea"/>
                <a:ea typeface="+mj-ea"/>
              </a:rPr>
              <a:t>(</a:t>
            </a:r>
            <a:r>
              <a:rPr lang="zh-TW" altLang="zh-TW" b="1" dirty="0" smtClean="0">
                <a:latin typeface="+mj-ea"/>
                <a:ea typeface="+mj-ea"/>
              </a:rPr>
              <a:t>雖然這種壓力可以說是由他們本身自由操作所造成的</a:t>
            </a:r>
            <a:r>
              <a:rPr lang="en-US" altLang="zh-TW" b="1" dirty="0" smtClean="0">
                <a:latin typeface="+mj-ea"/>
                <a:ea typeface="+mj-ea"/>
              </a:rPr>
              <a:t>)</a:t>
            </a:r>
            <a:r>
              <a:rPr lang="zh-TW" altLang="zh-TW" b="1" dirty="0" smtClean="0">
                <a:latin typeface="+mj-ea"/>
                <a:ea typeface="+mj-ea"/>
              </a:rPr>
              <a:t>，儘管這項實驗帶來了</a:t>
            </a:r>
            <a:r>
              <a:rPr lang="zh-TW" altLang="zh-TW" b="1" dirty="0" smtClean="0">
                <a:solidFill>
                  <a:srgbClr val="C00000"/>
                </a:solidFill>
                <a:latin typeface="+mj-ea"/>
                <a:ea typeface="+mj-ea"/>
              </a:rPr>
              <a:t>對人類心理學研究的寶貴發現</a:t>
            </a:r>
            <a:r>
              <a:rPr lang="zh-TW" altLang="zh-TW" b="1" dirty="0" smtClean="0">
                <a:latin typeface="+mj-ea"/>
                <a:ea typeface="+mj-ea"/>
              </a:rPr>
              <a:t>，許多現在的科學家會將這類實驗視為是</a:t>
            </a:r>
            <a:r>
              <a:rPr lang="zh-TW" altLang="zh-TW" b="1" dirty="0" smtClean="0">
                <a:solidFill>
                  <a:srgbClr val="C00000"/>
                </a:solidFill>
                <a:latin typeface="+mj-ea"/>
                <a:ea typeface="+mj-ea"/>
              </a:rPr>
              <a:t>違反實驗倫理的</a:t>
            </a:r>
            <a:r>
              <a:rPr lang="zh-TW" altLang="zh-TW" b="1" dirty="0" smtClean="0">
                <a:latin typeface="+mj-ea"/>
                <a:ea typeface="+mj-ea"/>
              </a:rPr>
              <a:t>。</a:t>
            </a:r>
            <a:endParaRPr lang="zh-TW" altLang="en-US"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61</a:t>
            </a:fld>
            <a:endParaRPr lang="zh-TW" alt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隱藏式研究</a:t>
            </a:r>
            <a:endParaRPr lang="zh-TW" altLang="en-US" b="1" dirty="0"/>
          </a:p>
        </p:txBody>
      </p:sp>
      <p:sp>
        <p:nvSpPr>
          <p:cNvPr id="3" name="內容版面配置區 2"/>
          <p:cNvSpPr>
            <a:spLocks noGrp="1"/>
          </p:cNvSpPr>
          <p:nvPr>
            <p:ph idx="1"/>
          </p:nvPr>
        </p:nvSpPr>
        <p:spPr/>
        <p:txBody>
          <a:bodyPr>
            <a:normAutofit fontScale="62500" lnSpcReduction="20000"/>
          </a:bodyPr>
          <a:lstStyle/>
          <a:p>
            <a:pPr>
              <a:spcAft>
                <a:spcPts val="600"/>
              </a:spcAft>
            </a:pPr>
            <a:r>
              <a:rPr lang="zh-TW" altLang="en-US" sz="4500" b="1" dirty="0" smtClean="0">
                <a:latin typeface="+mj-ea"/>
                <a:ea typeface="+mj-ea"/>
              </a:rPr>
              <a:t>隱藏式研究</a:t>
            </a:r>
            <a:r>
              <a:rPr lang="en-US" altLang="zh-TW" sz="4500" b="1" dirty="0" smtClean="0">
                <a:latin typeface="+mj-ea"/>
                <a:ea typeface="+mj-ea"/>
              </a:rPr>
              <a:t>(covert methods)</a:t>
            </a:r>
            <a:r>
              <a:rPr lang="zh-TW" altLang="en-US" sz="4500" b="1" dirty="0" smtClean="0">
                <a:latin typeface="+mj-ea"/>
                <a:ea typeface="+mj-ea"/>
              </a:rPr>
              <a:t>的倫理議題頗大。</a:t>
            </a:r>
          </a:p>
          <a:p>
            <a:pPr>
              <a:spcAft>
                <a:spcPts val="600"/>
              </a:spcAft>
              <a:buNone/>
            </a:pPr>
            <a:r>
              <a:rPr lang="zh-TW" altLang="en-US" b="1" dirty="0" smtClean="0">
                <a:latin typeface="+mj-ea"/>
                <a:ea typeface="+mj-ea"/>
              </a:rPr>
              <a:t>    主要幾種隱藏式研究</a:t>
            </a:r>
            <a:r>
              <a:rPr lang="en-US" altLang="zh-TW" b="1" dirty="0" smtClean="0">
                <a:latin typeface="+mj-ea"/>
                <a:ea typeface="+mj-ea"/>
              </a:rPr>
              <a:t>:</a:t>
            </a:r>
            <a:endParaRPr lang="zh-TW" altLang="en-US" b="1" dirty="0" smtClean="0">
              <a:latin typeface="+mj-ea"/>
              <a:ea typeface="+mj-ea"/>
            </a:endParaRPr>
          </a:p>
          <a:p>
            <a:pPr>
              <a:spcAft>
                <a:spcPts val="600"/>
              </a:spcAft>
              <a:buNone/>
            </a:pPr>
            <a:r>
              <a:rPr lang="zh-TW" altLang="en-US" b="1" dirty="0" smtClean="0">
                <a:latin typeface="+mj-ea"/>
                <a:ea typeface="+mj-ea"/>
              </a:rPr>
              <a:t>    </a:t>
            </a:r>
            <a:r>
              <a:rPr lang="en-US" altLang="zh-TW" b="1" dirty="0" smtClean="0">
                <a:latin typeface="+mj-ea"/>
                <a:ea typeface="+mj-ea"/>
              </a:rPr>
              <a:t>–</a:t>
            </a:r>
            <a:r>
              <a:rPr lang="zh-TW" altLang="en-US" b="1" dirty="0" smtClean="0">
                <a:solidFill>
                  <a:srgbClr val="C00000"/>
                </a:solidFill>
                <a:latin typeface="+mj-ea"/>
                <a:ea typeface="+mj-ea"/>
              </a:rPr>
              <a:t>隱藏</a:t>
            </a:r>
            <a:r>
              <a:rPr lang="en-US" altLang="zh-TW" b="1" dirty="0" smtClean="0">
                <a:latin typeface="+mj-ea"/>
                <a:ea typeface="+mj-ea"/>
              </a:rPr>
              <a:t>(concealment):</a:t>
            </a:r>
            <a:r>
              <a:rPr lang="zh-TW" altLang="en-US" b="1" dirty="0" smtClean="0">
                <a:latin typeface="+mj-ea"/>
                <a:ea typeface="+mj-ea"/>
              </a:rPr>
              <a:t> 例</a:t>
            </a:r>
            <a:r>
              <a:rPr lang="en-US" altLang="zh-TW" b="1" dirty="0" smtClean="0">
                <a:latin typeface="+mj-ea"/>
                <a:ea typeface="+mj-ea"/>
              </a:rPr>
              <a:t>: </a:t>
            </a:r>
            <a:r>
              <a:rPr lang="zh-TW" altLang="en-US" b="1" dirty="0" smtClean="0">
                <a:latin typeface="+mj-ea"/>
                <a:ea typeface="+mj-ea"/>
              </a:rPr>
              <a:t>隱藏麥克風或錄影設備</a:t>
            </a:r>
          </a:p>
          <a:p>
            <a:pPr>
              <a:spcAft>
                <a:spcPts val="600"/>
              </a:spcAft>
              <a:buNone/>
            </a:pPr>
            <a:r>
              <a:rPr lang="zh-TW" altLang="en-US" b="1" dirty="0" smtClean="0">
                <a:latin typeface="+mj-ea"/>
                <a:ea typeface="+mj-ea"/>
              </a:rPr>
              <a:t>    </a:t>
            </a:r>
            <a:r>
              <a:rPr lang="en-US" altLang="zh-TW" b="1" dirty="0" smtClean="0">
                <a:latin typeface="+mj-ea"/>
                <a:ea typeface="+mj-ea"/>
              </a:rPr>
              <a:t>–</a:t>
            </a:r>
            <a:r>
              <a:rPr lang="zh-TW" altLang="en-US" b="1" dirty="0" smtClean="0">
                <a:solidFill>
                  <a:srgbClr val="C00000"/>
                </a:solidFill>
                <a:latin typeface="+mj-ea"/>
                <a:ea typeface="+mj-ea"/>
              </a:rPr>
              <a:t>誤現</a:t>
            </a:r>
            <a:r>
              <a:rPr lang="en-US" altLang="zh-TW" b="1" dirty="0" smtClean="0">
                <a:latin typeface="+mj-ea"/>
                <a:ea typeface="+mj-ea"/>
              </a:rPr>
              <a:t>(misrepresentation):</a:t>
            </a:r>
            <a:r>
              <a:rPr lang="zh-TW" altLang="en-US" b="1" dirty="0" smtClean="0">
                <a:latin typeface="+mj-ea"/>
                <a:ea typeface="+mj-ea"/>
              </a:rPr>
              <a:t> 通常是研究者使用假名</a:t>
            </a:r>
          </a:p>
          <a:p>
            <a:pPr>
              <a:spcAft>
                <a:spcPts val="600"/>
              </a:spcAft>
              <a:buNone/>
            </a:pPr>
            <a:r>
              <a:rPr lang="zh-TW" altLang="en-US" b="1" dirty="0" smtClean="0">
                <a:latin typeface="+mj-ea"/>
                <a:ea typeface="+mj-ea"/>
              </a:rPr>
              <a:t>    </a:t>
            </a:r>
            <a:r>
              <a:rPr lang="en-US" altLang="zh-TW" b="1" dirty="0" smtClean="0">
                <a:latin typeface="+mj-ea"/>
                <a:ea typeface="+mj-ea"/>
              </a:rPr>
              <a:t>–</a:t>
            </a:r>
            <a:r>
              <a:rPr lang="zh-TW" altLang="en-US" b="1" dirty="0" smtClean="0">
                <a:solidFill>
                  <a:srgbClr val="C00000"/>
                </a:solidFill>
                <a:latin typeface="+mj-ea"/>
                <a:ea typeface="+mj-ea"/>
              </a:rPr>
              <a:t>偽裝</a:t>
            </a:r>
            <a:r>
              <a:rPr lang="en-US" altLang="zh-TW" b="1" dirty="0" smtClean="0">
                <a:latin typeface="+mj-ea"/>
                <a:ea typeface="+mj-ea"/>
              </a:rPr>
              <a:t>(camouflage):</a:t>
            </a:r>
            <a:r>
              <a:rPr lang="zh-TW" altLang="en-US" b="1" dirty="0" smtClean="0">
                <a:latin typeface="+mj-ea"/>
                <a:ea typeface="+mj-ea"/>
              </a:rPr>
              <a:t> 裝作和被研究對象相同或類似的身份，例</a:t>
            </a:r>
            <a:r>
              <a:rPr lang="en-US" altLang="zh-TW" b="1" dirty="0" smtClean="0">
                <a:latin typeface="+mj-ea"/>
                <a:ea typeface="+mj-ea"/>
              </a:rPr>
              <a:t>: </a:t>
            </a:r>
            <a:r>
              <a:rPr lang="zh-TW" altLang="en-US" b="1" dirty="0" smtClean="0">
                <a:latin typeface="+mj-ea"/>
                <a:ea typeface="+mj-ea"/>
              </a:rPr>
              <a:t>精神</a:t>
            </a:r>
            <a:endParaRPr lang="en-US" altLang="zh-TW" b="1" dirty="0" smtClean="0">
              <a:latin typeface="+mj-ea"/>
              <a:ea typeface="+mj-ea"/>
            </a:endParaRPr>
          </a:p>
          <a:p>
            <a:pPr>
              <a:spcAft>
                <a:spcPts val="600"/>
              </a:spcAft>
              <a:buNone/>
            </a:pPr>
            <a:r>
              <a:rPr lang="zh-TW" altLang="en-US" b="1" dirty="0" smtClean="0">
                <a:latin typeface="+mj-ea"/>
                <a:ea typeface="+mj-ea"/>
              </a:rPr>
              <a:t>      病患</a:t>
            </a:r>
          </a:p>
          <a:p>
            <a:pPr>
              <a:spcAft>
                <a:spcPts val="600"/>
              </a:spcAft>
              <a:buNone/>
            </a:pPr>
            <a:r>
              <a:rPr lang="zh-TW" altLang="en-US" b="1" dirty="0" smtClean="0">
                <a:latin typeface="+mj-ea"/>
                <a:ea typeface="+mj-ea"/>
              </a:rPr>
              <a:t>    </a:t>
            </a:r>
            <a:r>
              <a:rPr lang="en-US" altLang="zh-TW" b="1" dirty="0" smtClean="0">
                <a:latin typeface="+mj-ea"/>
                <a:ea typeface="+mj-ea"/>
              </a:rPr>
              <a:t>–</a:t>
            </a:r>
            <a:r>
              <a:rPr lang="zh-TW" altLang="en-US" b="1" dirty="0" smtClean="0">
                <a:solidFill>
                  <a:srgbClr val="C00000"/>
                </a:solidFill>
                <a:latin typeface="+mj-ea"/>
                <a:ea typeface="+mj-ea"/>
              </a:rPr>
              <a:t>獲取機密文件</a:t>
            </a:r>
            <a:r>
              <a:rPr lang="en-US" altLang="zh-TW" b="1" dirty="0" smtClean="0">
                <a:latin typeface="+mj-ea"/>
                <a:ea typeface="+mj-ea"/>
              </a:rPr>
              <a:t>(acquisition of confidential</a:t>
            </a:r>
            <a:r>
              <a:rPr lang="zh-TW" altLang="en-US" b="1" dirty="0" smtClean="0">
                <a:latin typeface="+mj-ea"/>
                <a:ea typeface="+mj-ea"/>
              </a:rPr>
              <a:t> </a:t>
            </a:r>
            <a:r>
              <a:rPr lang="en-US" altLang="zh-TW" b="1" dirty="0" smtClean="0">
                <a:latin typeface="+mj-ea"/>
                <a:ea typeface="+mj-ea"/>
              </a:rPr>
              <a:t>documents)</a:t>
            </a:r>
            <a:r>
              <a:rPr lang="zh-TW" altLang="en-US" b="1" dirty="0" smtClean="0">
                <a:latin typeface="+mj-ea"/>
                <a:ea typeface="+mj-ea"/>
              </a:rPr>
              <a:t>：利用第三</a:t>
            </a:r>
            <a:endParaRPr lang="en-US" altLang="zh-TW" b="1" dirty="0" smtClean="0">
              <a:latin typeface="+mj-ea"/>
              <a:ea typeface="+mj-ea"/>
            </a:endParaRPr>
          </a:p>
          <a:p>
            <a:pPr>
              <a:spcAft>
                <a:spcPts val="600"/>
              </a:spcAft>
              <a:buNone/>
            </a:pPr>
            <a:r>
              <a:rPr lang="zh-TW" altLang="en-US" b="1" dirty="0" smtClean="0">
                <a:latin typeface="+mj-ea"/>
                <a:ea typeface="+mj-ea"/>
              </a:rPr>
              <a:t>      者獲取所需資料</a:t>
            </a:r>
          </a:p>
          <a:p>
            <a:pPr>
              <a:spcAft>
                <a:spcPts val="600"/>
              </a:spcAft>
            </a:pPr>
            <a:r>
              <a:rPr lang="zh-TW" altLang="en-US" sz="4500" b="1" dirty="0" smtClean="0">
                <a:latin typeface="+mj-ea"/>
                <a:ea typeface="+mj-ea"/>
              </a:rPr>
              <a:t>著名案例</a:t>
            </a:r>
            <a:r>
              <a:rPr lang="en-US" altLang="zh-TW" sz="4500" b="1" dirty="0" smtClean="0">
                <a:latin typeface="+mj-ea"/>
                <a:ea typeface="+mj-ea"/>
              </a:rPr>
              <a:t>:</a:t>
            </a:r>
            <a:r>
              <a:rPr lang="zh-TW" altLang="en-US" sz="4500" b="1" dirty="0" smtClean="0">
                <a:latin typeface="+mj-ea"/>
                <a:ea typeface="+mj-ea"/>
              </a:rPr>
              <a:t>韓福瑞</a:t>
            </a:r>
            <a:r>
              <a:rPr lang="en-US" altLang="zh-TW" sz="4500" b="1" dirty="0" smtClean="0">
                <a:latin typeface="+mj-ea"/>
                <a:ea typeface="+mj-ea"/>
              </a:rPr>
              <a:t>(Humphreys)</a:t>
            </a:r>
            <a:r>
              <a:rPr lang="zh-TW" altLang="en-US" sz="4500" b="1" dirty="0" smtClean="0">
                <a:latin typeface="+mj-ea"/>
                <a:ea typeface="+mj-ea"/>
              </a:rPr>
              <a:t>有關在公共廁所內</a:t>
            </a:r>
            <a:endParaRPr lang="en-US" altLang="zh-TW" sz="4500" b="1" dirty="0" smtClean="0">
              <a:latin typeface="+mj-ea"/>
              <a:ea typeface="+mj-ea"/>
            </a:endParaRPr>
          </a:p>
          <a:p>
            <a:pPr>
              <a:spcAft>
                <a:spcPts val="600"/>
              </a:spcAft>
              <a:buNone/>
            </a:pPr>
            <a:r>
              <a:rPr lang="zh-TW" altLang="en-US" sz="4500" b="1" dirty="0" smtClean="0">
                <a:latin typeface="+mj-ea"/>
                <a:ea typeface="+mj-ea"/>
              </a:rPr>
              <a:t>    同性戀行為的「茶室交易」</a:t>
            </a:r>
            <a:r>
              <a:rPr lang="en-US" altLang="zh-TW" sz="4500" b="1" dirty="0" smtClean="0">
                <a:latin typeface="+mj-ea"/>
                <a:ea typeface="+mj-ea"/>
              </a:rPr>
              <a:t>(Tearoom</a:t>
            </a:r>
            <a:r>
              <a:rPr lang="zh-TW" altLang="en-US" sz="4500" b="1" dirty="0" smtClean="0">
                <a:latin typeface="+mj-ea"/>
                <a:ea typeface="+mj-ea"/>
              </a:rPr>
              <a:t> </a:t>
            </a:r>
            <a:r>
              <a:rPr lang="en-US" altLang="zh-TW" sz="4500" b="1" dirty="0" smtClean="0">
                <a:latin typeface="+mj-ea"/>
                <a:ea typeface="+mj-ea"/>
              </a:rPr>
              <a:t>Trade)</a:t>
            </a:r>
            <a:r>
              <a:rPr lang="zh-TW" altLang="en-US" sz="4500" b="1" dirty="0" smtClean="0">
                <a:latin typeface="+mj-ea"/>
                <a:ea typeface="+mj-ea"/>
              </a:rPr>
              <a:t>研究</a:t>
            </a:r>
            <a:endParaRPr lang="zh-TW" altLang="en-US" sz="4500"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62</a:t>
            </a:fld>
            <a:endParaRPr lang="zh-TW" alt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公廁交易：一個學術倫理的難題</a:t>
            </a:r>
            <a:endParaRPr lang="zh-TW" altLang="en-US" b="1" dirty="0"/>
          </a:p>
        </p:txBody>
      </p:sp>
      <p:sp>
        <p:nvSpPr>
          <p:cNvPr id="3" name="內容版面配置區 2"/>
          <p:cNvSpPr>
            <a:spLocks noGrp="1"/>
          </p:cNvSpPr>
          <p:nvPr>
            <p:ph idx="1"/>
          </p:nvPr>
        </p:nvSpPr>
        <p:spPr/>
        <p:txBody>
          <a:bodyPr>
            <a:normAutofit fontScale="77500" lnSpcReduction="20000"/>
          </a:bodyPr>
          <a:lstStyle/>
          <a:p>
            <a:r>
              <a:rPr lang="zh-TW" altLang="en-US" b="1" dirty="0" smtClean="0">
                <a:latin typeface="+mj-ea"/>
                <a:ea typeface="+mj-ea"/>
              </a:rPr>
              <a:t>美國社會學家</a:t>
            </a:r>
            <a:r>
              <a:rPr lang="en-US" altLang="zh-TW" b="1" dirty="0" smtClean="0">
                <a:latin typeface="+mj-ea"/>
                <a:ea typeface="+mj-ea"/>
              </a:rPr>
              <a:t>Humphreys</a:t>
            </a:r>
            <a:r>
              <a:rPr lang="zh-TW" altLang="en-US" b="1" dirty="0" smtClean="0">
                <a:latin typeface="+mj-ea"/>
                <a:ea typeface="+mj-ea"/>
              </a:rPr>
              <a:t>於</a:t>
            </a:r>
            <a:r>
              <a:rPr lang="en-US" altLang="zh-TW" b="1" dirty="0" smtClean="0">
                <a:latin typeface="+mj-ea"/>
                <a:ea typeface="+mj-ea"/>
              </a:rPr>
              <a:t>1960</a:t>
            </a:r>
            <a:r>
              <a:rPr lang="zh-TW" altLang="en-US" b="1" dirty="0" smtClean="0">
                <a:latin typeface="+mj-ea"/>
                <a:ea typeface="+mj-ea"/>
              </a:rPr>
              <a:t>年代從事公園公廁中男男同性性行為的研究，他為了觀察又不想參與性行為，結果找到了一個把風者的角色，在沒有影響田野的情形下，可以從事長期自然的觀察與紀錄。為了更進一步瞭解他觀察的對象，他記錄了這些人的車牌號碼，然後透過警局，得到車主的個人資料。再參與一個政府的調查計畫，登門拜訪這些男人。這篇博士論文後來出版了</a:t>
            </a:r>
            <a:r>
              <a:rPr lang="zh-TW" altLang="en-US" b="1" dirty="0" smtClean="0">
                <a:solidFill>
                  <a:srgbClr val="C00000"/>
                </a:solidFill>
                <a:latin typeface="+mj-ea"/>
                <a:ea typeface="+mj-ea"/>
              </a:rPr>
              <a:t>「公廁交易」</a:t>
            </a:r>
            <a:r>
              <a:rPr lang="zh-TW" altLang="en-US" b="1" dirty="0" smtClean="0">
                <a:latin typeface="+mj-ea"/>
                <a:ea typeface="+mj-ea"/>
              </a:rPr>
              <a:t>這本</a:t>
            </a:r>
            <a:r>
              <a:rPr lang="zh-TW" altLang="en-US" b="1" dirty="0" smtClean="0">
                <a:solidFill>
                  <a:srgbClr val="C00000"/>
                </a:solidFill>
                <a:latin typeface="+mj-ea"/>
                <a:ea typeface="+mj-ea"/>
              </a:rPr>
              <a:t>書</a:t>
            </a:r>
            <a:r>
              <a:rPr lang="zh-TW" altLang="en-US" b="1" dirty="0" smtClean="0">
                <a:latin typeface="+mj-ea"/>
                <a:ea typeface="+mj-ea"/>
              </a:rPr>
              <a:t>籍，也得到</a:t>
            </a:r>
            <a:r>
              <a:rPr lang="zh-TW" altLang="en-US" b="1" dirty="0" smtClean="0">
                <a:solidFill>
                  <a:srgbClr val="C00000"/>
                </a:solidFill>
                <a:latin typeface="+mj-ea"/>
                <a:ea typeface="+mj-ea"/>
              </a:rPr>
              <a:t>美國社會學</a:t>
            </a:r>
            <a:r>
              <a:rPr lang="en-US" altLang="zh-TW" b="1" dirty="0" smtClean="0">
                <a:latin typeface="+mj-ea"/>
                <a:ea typeface="+mj-ea"/>
              </a:rPr>
              <a:t>C. Wright Mills</a:t>
            </a:r>
            <a:r>
              <a:rPr lang="zh-TW" altLang="en-US" b="1" dirty="0" smtClean="0">
                <a:latin typeface="+mj-ea"/>
                <a:ea typeface="+mj-ea"/>
              </a:rPr>
              <a:t>的</a:t>
            </a:r>
            <a:r>
              <a:rPr lang="zh-TW" altLang="en-US" b="1" dirty="0" smtClean="0">
                <a:solidFill>
                  <a:srgbClr val="C00000"/>
                </a:solidFill>
                <a:latin typeface="+mj-ea"/>
                <a:ea typeface="+mj-ea"/>
              </a:rPr>
              <a:t>出版大獎</a:t>
            </a:r>
            <a:r>
              <a:rPr lang="zh-TW" altLang="en-US" b="1" dirty="0" smtClean="0">
                <a:latin typeface="+mj-ea"/>
                <a:ea typeface="+mj-ea"/>
              </a:rPr>
              <a:t>，但是隨即也遭到嚴厲的批評，認為他</a:t>
            </a:r>
            <a:r>
              <a:rPr lang="zh-TW" altLang="en-US" b="1" dirty="0" smtClean="0">
                <a:solidFill>
                  <a:srgbClr val="C00000"/>
                </a:solidFill>
                <a:latin typeface="+mj-ea"/>
                <a:ea typeface="+mj-ea"/>
              </a:rPr>
              <a:t>破壞研究倫理</a:t>
            </a:r>
            <a:r>
              <a:rPr lang="zh-TW" altLang="en-US" b="1" dirty="0" smtClean="0">
                <a:latin typeface="+mj-ea"/>
                <a:ea typeface="+mj-ea"/>
              </a:rPr>
              <a:t>，天理難容。他因而無法留校任教，也影響了他指導教授的研究計畫補助。</a:t>
            </a:r>
            <a:endParaRPr lang="en-US" altLang="zh-TW" b="1" dirty="0" smtClean="0">
              <a:latin typeface="+mj-ea"/>
              <a:ea typeface="+mj-ea"/>
            </a:endParaRPr>
          </a:p>
          <a:p>
            <a:r>
              <a:rPr lang="zh-TW" altLang="en-US" b="1" dirty="0" smtClean="0">
                <a:latin typeface="+mj-ea"/>
                <a:ea typeface="+mj-ea"/>
              </a:rPr>
              <a:t>這個事件，成為以後社會學學界討論研究倫理的重要案例，許多研究者閱讀這本書不是為了瞭解同志研究，而是為了討論研究倫理。</a:t>
            </a:r>
            <a:endParaRPr lang="zh-TW" altLang="en-US"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63</a:t>
            </a:fld>
            <a:endParaRPr lang="zh-TW" alt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620688"/>
            <a:ext cx="8229600" cy="5665832"/>
          </a:xfrm>
        </p:spPr>
        <p:txBody>
          <a:bodyPr>
            <a:normAutofit fontScale="70000" lnSpcReduction="20000"/>
          </a:bodyPr>
          <a:lstStyle/>
          <a:p>
            <a:pPr>
              <a:spcAft>
                <a:spcPts val="1200"/>
              </a:spcAft>
            </a:pPr>
            <a:r>
              <a:rPr lang="zh-TW" altLang="en-US" b="1" dirty="0" smtClean="0">
                <a:latin typeface="+mj-ea"/>
                <a:ea typeface="+mj-ea"/>
              </a:rPr>
              <a:t>這裡提出來二個有關研究倫理的難題。</a:t>
            </a:r>
            <a:endParaRPr lang="en-US" altLang="zh-TW" b="1" dirty="0" smtClean="0">
              <a:latin typeface="+mj-ea"/>
              <a:ea typeface="+mj-ea"/>
            </a:endParaRPr>
          </a:p>
          <a:p>
            <a:pPr algn="just">
              <a:spcAft>
                <a:spcPts val="1200"/>
              </a:spcAft>
              <a:buNone/>
            </a:pPr>
            <a:r>
              <a:rPr lang="en-US" altLang="zh-TW" b="1" dirty="0" smtClean="0">
                <a:latin typeface="+mj-ea"/>
                <a:ea typeface="+mj-ea"/>
              </a:rPr>
              <a:t>(1)Humphreys</a:t>
            </a:r>
            <a:r>
              <a:rPr lang="zh-TW" altLang="en-US" b="1" dirty="0" smtClean="0">
                <a:latin typeface="+mj-ea"/>
                <a:ea typeface="+mj-ea"/>
              </a:rPr>
              <a:t>後來出櫃了，也結束了婚姻。而且很有可能他在公廁擔任把風者角色，只是一種表面的說詞，他很有可能也參與了公廁中的公共性行為。如此一來，他其實是在研究自己</a:t>
            </a:r>
            <a:r>
              <a:rPr lang="en-US" altLang="zh-TW" b="1" dirty="0" smtClean="0">
                <a:latin typeface="+mj-ea"/>
                <a:ea typeface="+mj-ea"/>
              </a:rPr>
              <a:t>(</a:t>
            </a:r>
            <a:r>
              <a:rPr lang="zh-TW" altLang="en-US" b="1" dirty="0" smtClean="0">
                <a:latin typeface="+mj-ea"/>
                <a:ea typeface="+mj-ea"/>
              </a:rPr>
              <a:t>我群</a:t>
            </a:r>
            <a:r>
              <a:rPr lang="en-US" altLang="zh-TW" b="1" dirty="0" smtClean="0">
                <a:latin typeface="+mj-ea"/>
                <a:ea typeface="+mj-ea"/>
              </a:rPr>
              <a:t>)</a:t>
            </a:r>
            <a:r>
              <a:rPr lang="zh-TW" altLang="en-US" b="1" dirty="0" smtClean="0">
                <a:latin typeface="+mj-ea"/>
                <a:ea typeface="+mj-ea"/>
              </a:rPr>
              <a:t>。他的研究方法當然還是有爭議，可是對於他的研究倫理的批評，會不會因此而有所改變修正呢？</a:t>
            </a:r>
          </a:p>
          <a:p>
            <a:pPr algn="just">
              <a:spcAft>
                <a:spcPts val="1200"/>
              </a:spcAft>
              <a:buNone/>
            </a:pPr>
            <a:r>
              <a:rPr lang="en-US" altLang="zh-TW" b="1" dirty="0" smtClean="0">
                <a:latin typeface="+mj-ea"/>
                <a:ea typeface="+mj-ea"/>
              </a:rPr>
              <a:t>(2)</a:t>
            </a:r>
            <a:r>
              <a:rPr lang="zh-TW" altLang="en-US" b="1" dirty="0" smtClean="0">
                <a:latin typeface="+mj-ea"/>
                <a:ea typeface="+mj-ea"/>
              </a:rPr>
              <a:t>加拿大政府曾經使用監視器、波士頓大學警察也入侵男廁，將其中發生性行為的男性抓起來。很多學者反對</a:t>
            </a:r>
            <a:r>
              <a:rPr lang="en-US" altLang="zh-TW" b="1" dirty="0" smtClean="0">
                <a:latin typeface="+mj-ea"/>
                <a:ea typeface="+mj-ea"/>
              </a:rPr>
              <a:t>Humphreys</a:t>
            </a:r>
            <a:r>
              <a:rPr lang="zh-TW" altLang="en-US" b="1" dirty="0" smtClean="0">
                <a:latin typeface="+mj-ea"/>
                <a:ea typeface="+mj-ea"/>
              </a:rPr>
              <a:t>的公廁研究，其中一個理由是怕傷害到研究對象，也就是在公廁中進行同性性行為的人。只是這些學者，在面對加拿大</a:t>
            </a:r>
            <a:r>
              <a:rPr lang="en-US" altLang="zh-TW" b="1" dirty="0" smtClean="0">
                <a:latin typeface="+mj-ea"/>
                <a:ea typeface="+mj-ea"/>
              </a:rPr>
              <a:t>/</a:t>
            </a:r>
            <a:r>
              <a:rPr lang="zh-TW" altLang="en-US" b="1" dirty="0" smtClean="0">
                <a:latin typeface="+mj-ea"/>
                <a:ea typeface="+mj-ea"/>
              </a:rPr>
              <a:t>波士頓大學警察入侵公廁的事件時，他們的態度又如何？可以同意警察的作為嗎？這是一個真正的試煉。很可能反對</a:t>
            </a:r>
            <a:r>
              <a:rPr lang="en-US" altLang="zh-TW" b="1" dirty="0" smtClean="0">
                <a:latin typeface="+mj-ea"/>
                <a:ea typeface="+mj-ea"/>
              </a:rPr>
              <a:t>Humphreys</a:t>
            </a:r>
            <a:r>
              <a:rPr lang="zh-TW" altLang="en-US" b="1" dirty="0" smtClean="0">
                <a:latin typeface="+mj-ea"/>
                <a:ea typeface="+mj-ea"/>
              </a:rPr>
              <a:t>研究的學者，就是支持加拿大</a:t>
            </a:r>
            <a:r>
              <a:rPr lang="en-US" altLang="zh-TW" b="1" dirty="0" smtClean="0">
                <a:latin typeface="+mj-ea"/>
                <a:ea typeface="+mj-ea"/>
              </a:rPr>
              <a:t>/</a:t>
            </a:r>
            <a:r>
              <a:rPr lang="zh-TW" altLang="en-US" b="1" dirty="0" smtClean="0">
                <a:latin typeface="+mj-ea"/>
                <a:ea typeface="+mj-ea"/>
              </a:rPr>
              <a:t>大學警察所作所為的學者，如果如此，那麼他們對</a:t>
            </a:r>
            <a:r>
              <a:rPr lang="en-US" altLang="zh-TW" b="1" dirty="0" smtClean="0">
                <a:latin typeface="+mj-ea"/>
                <a:ea typeface="+mj-ea"/>
              </a:rPr>
              <a:t>Humphreys</a:t>
            </a:r>
            <a:r>
              <a:rPr lang="zh-TW" altLang="en-US" b="1" dirty="0" smtClean="0">
                <a:latin typeface="+mj-ea"/>
                <a:ea typeface="+mj-ea"/>
              </a:rPr>
              <a:t>的攻擊，有可能其實並非為了保護公廁中的男性。</a:t>
            </a:r>
            <a:r>
              <a:rPr lang="en-US" altLang="zh-TW" b="1" dirty="0" smtClean="0">
                <a:latin typeface="+mj-ea"/>
                <a:ea typeface="+mj-ea"/>
              </a:rPr>
              <a:t>Humphreys</a:t>
            </a:r>
            <a:r>
              <a:rPr lang="zh-TW" altLang="en-US" b="1" dirty="0" smtClean="0">
                <a:latin typeface="+mj-ea"/>
                <a:ea typeface="+mj-ea"/>
              </a:rPr>
              <a:t>使用不對的研究方法，但是研究目的與後果卻是為了幫男同性戀者講話</a:t>
            </a:r>
            <a:r>
              <a:rPr lang="en-US" altLang="zh-TW" b="1" dirty="0" smtClean="0">
                <a:latin typeface="+mj-ea"/>
                <a:ea typeface="+mj-ea"/>
              </a:rPr>
              <a:t>(</a:t>
            </a:r>
            <a:r>
              <a:rPr lang="zh-TW" altLang="en-US" b="1" dirty="0" smtClean="0">
                <a:latin typeface="+mj-ea"/>
                <a:ea typeface="+mj-ea"/>
              </a:rPr>
              <a:t>平反污名</a:t>
            </a:r>
            <a:r>
              <a:rPr lang="en-US" altLang="zh-TW" b="1" dirty="0" smtClean="0">
                <a:latin typeface="+mj-ea"/>
                <a:ea typeface="+mj-ea"/>
              </a:rPr>
              <a:t>)</a:t>
            </a:r>
            <a:r>
              <a:rPr lang="zh-TW" altLang="en-US" b="1" dirty="0" smtClean="0">
                <a:latin typeface="+mj-ea"/>
                <a:ea typeface="+mj-ea"/>
              </a:rPr>
              <a:t>。上述學者會不會其實不是為了保護，相反地正因為</a:t>
            </a:r>
            <a:r>
              <a:rPr lang="en-US" altLang="zh-TW" b="1" dirty="0" smtClean="0">
                <a:latin typeface="+mj-ea"/>
                <a:ea typeface="+mj-ea"/>
              </a:rPr>
              <a:t>Humphreys</a:t>
            </a:r>
            <a:r>
              <a:rPr lang="zh-TW" altLang="en-US" b="1" dirty="0" smtClean="0">
                <a:latin typeface="+mj-ea"/>
                <a:ea typeface="+mj-ea"/>
              </a:rPr>
              <a:t>要保護男同志，所以反而引起他們的憎恨。</a:t>
            </a:r>
            <a:endParaRPr lang="zh-TW" altLang="en-US"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64</a:t>
            </a:fld>
            <a:endParaRPr lang="zh-TW" alt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研究欺騙與作假</a:t>
            </a:r>
            <a:endParaRPr lang="zh-TW" altLang="en-US" b="1" dirty="0"/>
          </a:p>
        </p:txBody>
      </p:sp>
      <p:sp>
        <p:nvSpPr>
          <p:cNvPr id="3" name="內容版面配置區 2"/>
          <p:cNvSpPr>
            <a:spLocks noGrp="1"/>
          </p:cNvSpPr>
          <p:nvPr>
            <p:ph idx="1"/>
          </p:nvPr>
        </p:nvSpPr>
        <p:spPr/>
        <p:txBody>
          <a:bodyPr/>
          <a:lstStyle/>
          <a:p>
            <a:r>
              <a:rPr lang="zh-TW" altLang="en-US" b="1" dirty="0" smtClean="0">
                <a:latin typeface="+mj-ea"/>
                <a:ea typeface="+mj-ea"/>
              </a:rPr>
              <a:t>漂亮數據與完美的問卷回答意謂著甚麼？</a:t>
            </a:r>
          </a:p>
          <a:p>
            <a:r>
              <a:rPr lang="zh-TW" altLang="en-US" b="1" dirty="0" smtClean="0">
                <a:latin typeface="+mj-ea"/>
                <a:ea typeface="+mj-ea"/>
              </a:rPr>
              <a:t>研究欺騙與作假通常為了研究者自身利益，但也可能掛上民族大義</a:t>
            </a:r>
            <a:endParaRPr lang="en-US" altLang="zh-TW" b="1" dirty="0" smtClean="0">
              <a:latin typeface="+mj-ea"/>
              <a:ea typeface="+mj-ea"/>
            </a:endParaRPr>
          </a:p>
          <a:p>
            <a:r>
              <a:rPr lang="zh-TW" altLang="en-US" b="1" dirty="0" smtClean="0">
                <a:latin typeface="+mj-ea"/>
                <a:ea typeface="+mj-ea"/>
              </a:rPr>
              <a:t>例</a:t>
            </a:r>
            <a:r>
              <a:rPr lang="en-US" altLang="zh-TW" b="1" dirty="0" smtClean="0">
                <a:latin typeface="+mj-ea"/>
                <a:ea typeface="+mj-ea"/>
              </a:rPr>
              <a:t>:</a:t>
            </a:r>
            <a:r>
              <a:rPr lang="zh-TW" altLang="en-US" b="1" dirty="0" smtClean="0">
                <a:latin typeface="+mj-ea"/>
                <a:ea typeface="+mj-ea"/>
              </a:rPr>
              <a:t> 韓國黃禹錫幹細胞研究作假事件</a:t>
            </a:r>
          </a:p>
          <a:p>
            <a:pPr>
              <a:buNone/>
            </a:pPr>
            <a:endParaRPr lang="zh-TW" altLang="en-US"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65</a:t>
            </a:fld>
            <a:endParaRPr lang="zh-TW" alt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r>
              <a:rPr lang="zh-TW" altLang="en-US" sz="1800" b="1" dirty="0" smtClean="0">
                <a:latin typeface="+mj-ea"/>
                <a:ea typeface="+mj-ea"/>
              </a:rPr>
              <a:t>南韓胚胎幹細胞研究先驅、國立首爾大學客座教授黃禹錫</a:t>
            </a:r>
            <a:r>
              <a:rPr lang="zh-TW" altLang="en-US" sz="1800" dirty="0" smtClean="0"/>
              <a:t>，</a:t>
            </a:r>
            <a:r>
              <a:rPr lang="zh-TW" altLang="zh-TW" sz="1800" dirty="0" smtClean="0"/>
              <a:t> </a:t>
            </a:r>
            <a:r>
              <a:rPr lang="zh-TW" altLang="zh-TW" sz="1800" b="1" dirty="0" smtClean="0">
                <a:latin typeface="+mj-ea"/>
                <a:ea typeface="+mj-ea"/>
              </a:rPr>
              <a:t>1999年培育出全球首隻</a:t>
            </a:r>
            <a:r>
              <a:rPr lang="zh-TW" altLang="zh-TW" sz="1800" b="1" dirty="0" smtClean="0">
                <a:latin typeface="+mj-ea"/>
                <a:ea typeface="+mj-ea"/>
                <a:hlinkClick r:id="rId2" tooltip="複製牛 (頁面不存在)"/>
              </a:rPr>
              <a:t>複製牛</a:t>
            </a:r>
            <a:r>
              <a:rPr lang="zh-TW" altLang="zh-TW" sz="1800" b="1" dirty="0" smtClean="0">
                <a:latin typeface="+mj-ea"/>
                <a:ea typeface="+mj-ea"/>
              </a:rPr>
              <a:t>。2005年首爾大學獸醫系教授黃禹錫宣布成功培育出全球第一隻</a:t>
            </a:r>
            <a:r>
              <a:rPr lang="zh-TW" altLang="zh-TW" sz="1800" b="1" dirty="0" smtClean="0">
                <a:latin typeface="+mj-ea"/>
                <a:ea typeface="+mj-ea"/>
                <a:hlinkClick r:id="rId3" tooltip="複製狗"/>
              </a:rPr>
              <a:t>複製狗</a:t>
            </a:r>
            <a:r>
              <a:rPr lang="zh-TW" altLang="zh-TW" sz="1800" b="1" dirty="0" smtClean="0">
                <a:latin typeface="+mj-ea"/>
                <a:ea typeface="+mj-ea"/>
              </a:rPr>
              <a:t>，被《</a:t>
            </a:r>
            <a:r>
              <a:rPr lang="zh-TW" altLang="zh-TW" sz="1800" b="1" dirty="0" smtClean="0">
                <a:latin typeface="+mj-ea"/>
                <a:ea typeface="+mj-ea"/>
                <a:hlinkClick r:id="rId4" tooltip="時代 (雜誌)"/>
              </a:rPr>
              <a:t>時代</a:t>
            </a:r>
            <a:r>
              <a:rPr lang="zh-TW" altLang="zh-TW" sz="1800" b="1" dirty="0" smtClean="0">
                <a:latin typeface="+mj-ea"/>
                <a:ea typeface="+mj-ea"/>
              </a:rPr>
              <a:t>》評選為「2005年最令人讚嘆的發明」榜首</a:t>
            </a:r>
            <a:endParaRPr lang="en-US" altLang="zh-TW" sz="1800" b="1" dirty="0" smtClean="0">
              <a:latin typeface="+mj-ea"/>
              <a:ea typeface="+mj-ea"/>
            </a:endParaRPr>
          </a:p>
          <a:p>
            <a:r>
              <a:rPr lang="en-US" altLang="zh-TW" sz="1800" b="1" dirty="0" smtClean="0">
                <a:latin typeface="+mj-ea"/>
                <a:ea typeface="+mj-ea"/>
              </a:rPr>
              <a:t>2005</a:t>
            </a:r>
            <a:r>
              <a:rPr lang="zh-TW" altLang="en-US" sz="1800" b="1" dirty="0" smtClean="0">
                <a:latin typeface="+mj-ea"/>
                <a:ea typeface="+mj-ea"/>
              </a:rPr>
              <a:t>年</a:t>
            </a:r>
            <a:r>
              <a:rPr lang="en-US" altLang="zh-TW" sz="1800" b="1" dirty="0" smtClean="0">
                <a:latin typeface="+mj-ea"/>
                <a:ea typeface="+mj-ea"/>
              </a:rPr>
              <a:t>11</a:t>
            </a:r>
            <a:r>
              <a:rPr lang="zh-TW" altLang="en-US" sz="1800" b="1" dirty="0" smtClean="0">
                <a:latin typeface="+mj-ea"/>
                <a:ea typeface="+mj-ea"/>
              </a:rPr>
              <a:t>月的時候，幹細胞研究計畫的主持人黃禹錫就被同僚爆料他研究用的卵的</a:t>
            </a:r>
            <a:r>
              <a:rPr lang="zh-TW" altLang="en-US" sz="1800" b="1" dirty="0" smtClean="0">
                <a:latin typeface="+mj-ea"/>
                <a:ea typeface="+mj-ea"/>
                <a:hlinkClick r:id="rId5"/>
              </a:rPr>
              <a:t>來源有問題</a:t>
            </a:r>
            <a:r>
              <a:rPr lang="zh-TW" altLang="en-US" sz="1800" b="1" dirty="0" smtClean="0">
                <a:latin typeface="+mj-ea"/>
                <a:ea typeface="+mj-ea"/>
              </a:rPr>
              <a:t>，可能強迫研究室的女助理「捐贈」。黃宇錫也承認對這些卵的來源不清楚。</a:t>
            </a:r>
            <a:endParaRPr lang="en-US" altLang="zh-TW" sz="1800" b="1" dirty="0" smtClean="0">
              <a:latin typeface="+mj-ea"/>
              <a:ea typeface="+mj-ea"/>
            </a:endParaRPr>
          </a:p>
          <a:p>
            <a:r>
              <a:rPr lang="zh-TW" altLang="en-US" sz="1800" b="1" dirty="0" smtClean="0">
                <a:latin typeface="+mj-ea"/>
                <a:ea typeface="+mj-ea"/>
              </a:rPr>
              <a:t>比較有趣的是，當時揭發這個醜聞的韓國電視台、記者與大學教授都被當作是叛國者而被韓國人大肆譴責，反而是</a:t>
            </a:r>
            <a:r>
              <a:rPr lang="zh-TW" altLang="en-US" sz="1800" b="1" dirty="0" smtClean="0">
                <a:solidFill>
                  <a:srgbClr val="C00000"/>
                </a:solidFill>
                <a:latin typeface="+mj-ea"/>
                <a:ea typeface="+mj-ea"/>
              </a:rPr>
              <a:t>違反醫學與研究道德</a:t>
            </a:r>
            <a:r>
              <a:rPr lang="zh-TW" altLang="en-US" sz="1800" b="1" dirty="0" smtClean="0">
                <a:latin typeface="+mj-ea"/>
                <a:ea typeface="+mj-ea"/>
              </a:rPr>
              <a:t>的黃宇錫繼續被當作民族英雄。</a:t>
            </a:r>
            <a:endParaRPr lang="en-US" altLang="zh-TW" sz="1800" b="1" dirty="0" smtClean="0">
              <a:latin typeface="+mj-ea"/>
              <a:ea typeface="+mj-ea"/>
            </a:endParaRPr>
          </a:p>
          <a:p>
            <a:r>
              <a:rPr lang="zh-TW" altLang="en-US" sz="1800" b="1" dirty="0" smtClean="0">
                <a:latin typeface="+mj-ea"/>
                <a:ea typeface="+mj-ea"/>
              </a:rPr>
              <a:t>與黃宇錫共同主持研究計畫的盧聖一指控黃禹錫</a:t>
            </a:r>
            <a:r>
              <a:rPr lang="zh-TW" altLang="en-US" sz="1800" b="1" dirty="0" smtClean="0">
                <a:solidFill>
                  <a:srgbClr val="C00000"/>
                </a:solidFill>
                <a:latin typeface="+mj-ea"/>
                <a:ea typeface="+mj-ea"/>
              </a:rPr>
              <a:t>捏造</a:t>
            </a:r>
            <a:r>
              <a:rPr lang="zh-TW" altLang="en-US" sz="1800" b="1" dirty="0" smtClean="0">
                <a:latin typeface="+mj-ea"/>
                <a:ea typeface="+mj-ea"/>
              </a:rPr>
              <a:t>胚胎幹細胞研究結果。他指出，黃禹錫宣稱複製出的十一個胚胎幹細胞株，至少有九個根本不存在，另外兩個的真實性也有待確認。</a:t>
            </a:r>
            <a:endParaRPr lang="en-US" altLang="zh-TW" sz="1800" b="1" dirty="0" smtClean="0">
              <a:latin typeface="+mj-ea"/>
              <a:ea typeface="+mj-ea"/>
            </a:endParaRPr>
          </a:p>
          <a:p>
            <a:r>
              <a:rPr lang="zh-TW" altLang="en-US" sz="1800" b="1" dirty="0" smtClean="0">
                <a:latin typeface="+mj-ea"/>
                <a:ea typeface="+mj-ea"/>
              </a:rPr>
              <a:t>這個事件對韓國的聲譽與民族自信心造成強烈的打擊，不過在這裡也要對有道德勇氣揭發黃宇錫的韓國學者與記者致上敬意，畢竟要對抗整個社會的民族主義氣氛也不是件容易的事。</a:t>
            </a:r>
            <a:endParaRPr lang="zh-TW" altLang="en-US" sz="1800"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66</a:t>
            </a:fld>
            <a:endParaRPr lang="zh-TW" alt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b="1" dirty="0" smtClean="0"/>
              <a:t>違反學術倫理的行為</a:t>
            </a:r>
            <a:endParaRPr lang="zh-TW" altLang="en-US" b="1" dirty="0"/>
          </a:p>
        </p:txBody>
      </p:sp>
      <p:sp>
        <p:nvSpPr>
          <p:cNvPr id="3" name="內容版面配置區 2"/>
          <p:cNvSpPr>
            <a:spLocks noGrp="1"/>
          </p:cNvSpPr>
          <p:nvPr>
            <p:ph idx="1"/>
          </p:nvPr>
        </p:nvSpPr>
        <p:spPr/>
        <p:txBody>
          <a:bodyPr/>
          <a:lstStyle/>
          <a:p>
            <a:pPr marL="514350" indent="-514350">
              <a:buNone/>
            </a:pPr>
            <a:r>
              <a:rPr lang="en-US" altLang="zh-TW" dirty="0" smtClean="0"/>
              <a:t>1.</a:t>
            </a:r>
            <a:r>
              <a:rPr lang="zh-TW" altLang="en-US" b="1" dirty="0" smtClean="0">
                <a:latin typeface="+mj-ea"/>
                <a:ea typeface="+mj-ea"/>
              </a:rPr>
              <a:t>研究結果或數據</a:t>
            </a:r>
            <a:r>
              <a:rPr lang="zh-TW" altLang="en-US" b="1" dirty="0" smtClean="0">
                <a:solidFill>
                  <a:srgbClr val="C00000"/>
                </a:solidFill>
                <a:latin typeface="+mj-ea"/>
                <a:ea typeface="+mj-ea"/>
              </a:rPr>
              <a:t>造假</a:t>
            </a:r>
            <a:r>
              <a:rPr lang="zh-TW" altLang="en-US" b="1" dirty="0" smtClean="0">
                <a:latin typeface="+mj-ea"/>
                <a:ea typeface="+mj-ea"/>
              </a:rPr>
              <a:t>、</a:t>
            </a:r>
            <a:r>
              <a:rPr lang="zh-TW" altLang="en-US" b="1" dirty="0" smtClean="0">
                <a:solidFill>
                  <a:srgbClr val="C00000"/>
                </a:solidFill>
                <a:latin typeface="+mj-ea"/>
                <a:ea typeface="+mj-ea"/>
              </a:rPr>
              <a:t>捏造</a:t>
            </a:r>
            <a:r>
              <a:rPr lang="zh-TW" altLang="en-US" b="1" dirty="0" smtClean="0">
                <a:latin typeface="+mj-ea"/>
                <a:ea typeface="+mj-ea"/>
              </a:rPr>
              <a:t>、</a:t>
            </a:r>
            <a:r>
              <a:rPr lang="zh-TW" altLang="en-US" b="1" dirty="0" smtClean="0">
                <a:solidFill>
                  <a:srgbClr val="C00000"/>
                </a:solidFill>
                <a:latin typeface="+mj-ea"/>
                <a:ea typeface="+mj-ea"/>
              </a:rPr>
              <a:t>篡改</a:t>
            </a:r>
            <a:r>
              <a:rPr lang="zh-TW" altLang="en-US" b="1" dirty="0" smtClean="0">
                <a:latin typeface="+mj-ea"/>
                <a:ea typeface="+mj-ea"/>
              </a:rPr>
              <a:t>、</a:t>
            </a:r>
            <a:r>
              <a:rPr lang="zh-TW" altLang="en-US" b="1" dirty="0" smtClean="0">
                <a:solidFill>
                  <a:srgbClr val="C00000"/>
                </a:solidFill>
                <a:latin typeface="+mj-ea"/>
                <a:ea typeface="+mj-ea"/>
              </a:rPr>
              <a:t>選擇</a:t>
            </a:r>
            <a:endParaRPr lang="en-US" altLang="zh-TW" b="1" dirty="0" smtClean="0">
              <a:solidFill>
                <a:srgbClr val="C00000"/>
              </a:solidFill>
              <a:latin typeface="+mj-ea"/>
              <a:ea typeface="+mj-ea"/>
            </a:endParaRPr>
          </a:p>
          <a:p>
            <a:pPr marL="514350" indent="-514350">
              <a:buNone/>
            </a:pPr>
            <a:r>
              <a:rPr lang="zh-TW" altLang="en-US" b="1" dirty="0" smtClean="0">
                <a:solidFill>
                  <a:srgbClr val="C00000"/>
                </a:solidFill>
                <a:latin typeface="+mj-ea"/>
                <a:ea typeface="+mj-ea"/>
              </a:rPr>
              <a:t>   性發表</a:t>
            </a:r>
            <a:r>
              <a:rPr lang="zh-TW" altLang="en-US" b="1" dirty="0" smtClean="0">
                <a:latin typeface="+mj-ea"/>
                <a:ea typeface="+mj-ea"/>
              </a:rPr>
              <a:t>實驗結果或數據、</a:t>
            </a:r>
            <a:r>
              <a:rPr lang="zh-TW" altLang="en-US" b="1" dirty="0" smtClean="0">
                <a:solidFill>
                  <a:srgbClr val="C00000"/>
                </a:solidFill>
                <a:latin typeface="+mj-ea"/>
                <a:ea typeface="+mj-ea"/>
              </a:rPr>
              <a:t>美化</a:t>
            </a:r>
            <a:r>
              <a:rPr lang="zh-TW" altLang="en-US" b="1" dirty="0" smtClean="0">
                <a:latin typeface="+mj-ea"/>
                <a:ea typeface="+mj-ea"/>
              </a:rPr>
              <a:t>或</a:t>
            </a:r>
            <a:r>
              <a:rPr lang="zh-TW" altLang="en-US" b="1" dirty="0" smtClean="0">
                <a:solidFill>
                  <a:srgbClr val="C00000"/>
                </a:solidFill>
                <a:latin typeface="+mj-ea"/>
                <a:ea typeface="+mj-ea"/>
              </a:rPr>
              <a:t>蓄意刪除</a:t>
            </a:r>
            <a:r>
              <a:rPr lang="zh-TW" altLang="en-US" b="1" dirty="0" smtClean="0">
                <a:latin typeface="+mj-ea"/>
                <a:ea typeface="+mj-ea"/>
              </a:rPr>
              <a:t>或</a:t>
            </a:r>
            <a:endParaRPr lang="en-US" altLang="zh-TW" b="1" dirty="0" smtClean="0">
              <a:latin typeface="+mj-ea"/>
              <a:ea typeface="+mj-ea"/>
            </a:endParaRPr>
          </a:p>
          <a:p>
            <a:pPr marL="514350" indent="-514350">
              <a:buNone/>
            </a:pPr>
            <a:r>
              <a:rPr lang="zh-TW" altLang="en-US" b="1" dirty="0" smtClean="0">
                <a:latin typeface="+mj-ea"/>
                <a:ea typeface="+mj-ea"/>
              </a:rPr>
              <a:t>   </a:t>
            </a:r>
            <a:r>
              <a:rPr lang="zh-TW" altLang="en-US" b="1" dirty="0" smtClean="0">
                <a:solidFill>
                  <a:srgbClr val="C00000"/>
                </a:solidFill>
                <a:latin typeface="+mj-ea"/>
                <a:ea typeface="+mj-ea"/>
              </a:rPr>
              <a:t>更改數據</a:t>
            </a:r>
            <a:r>
              <a:rPr lang="zh-TW" altLang="en-US" b="1" dirty="0" smtClean="0">
                <a:latin typeface="+mj-ea"/>
                <a:ea typeface="+mj-ea"/>
              </a:rPr>
              <a:t>。</a:t>
            </a:r>
          </a:p>
          <a:p>
            <a:r>
              <a:rPr lang="zh-TW" altLang="en-US" b="1" dirty="0" smtClean="0">
                <a:latin typeface="+mj-ea"/>
                <a:ea typeface="+mj-ea"/>
              </a:rPr>
              <a:t>隱藏不理想的研究數據，或修飾研究結果、照片。</a:t>
            </a:r>
          </a:p>
          <a:p>
            <a:r>
              <a:rPr lang="zh-TW" altLang="en-US" b="1" dirty="0" smtClean="0">
                <a:latin typeface="+mj-ea"/>
                <a:ea typeface="+mj-ea"/>
              </a:rPr>
              <a:t>造假</a:t>
            </a:r>
            <a:r>
              <a:rPr lang="en-US" altLang="zh-TW" b="1" dirty="0" smtClean="0">
                <a:latin typeface="+mj-ea"/>
                <a:ea typeface="+mj-ea"/>
              </a:rPr>
              <a:t>— </a:t>
            </a:r>
            <a:r>
              <a:rPr lang="zh-TW" altLang="en-US" b="1" dirty="0" smtClean="0">
                <a:latin typeface="+mj-ea"/>
                <a:ea typeface="+mj-ea"/>
              </a:rPr>
              <a:t>韓國黃禹錫教授</a:t>
            </a:r>
          </a:p>
          <a:p>
            <a:r>
              <a:rPr lang="zh-TW" altLang="en-US" b="1" dirty="0" smtClean="0">
                <a:latin typeface="+mj-ea"/>
                <a:ea typeface="+mj-ea"/>
              </a:rPr>
              <a:t>修飾照片</a:t>
            </a:r>
            <a:r>
              <a:rPr lang="en-US" altLang="zh-TW" b="1" dirty="0" smtClean="0">
                <a:latin typeface="+mj-ea"/>
                <a:ea typeface="+mj-ea"/>
              </a:rPr>
              <a:t>— </a:t>
            </a:r>
            <a:r>
              <a:rPr lang="zh-TW" altLang="en-US" b="1" dirty="0" smtClean="0">
                <a:latin typeface="+mj-ea"/>
                <a:ea typeface="+mj-ea"/>
              </a:rPr>
              <a:t>中興大學○○ ○教授</a:t>
            </a:r>
            <a:endParaRPr lang="zh-TW" altLang="en-US"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67</a:t>
            </a:fld>
            <a:endParaRPr lang="zh-TW" alt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違反學術倫理的行為</a:t>
            </a:r>
            <a:endParaRPr lang="zh-TW" altLang="en-US" dirty="0"/>
          </a:p>
        </p:txBody>
      </p:sp>
      <p:sp>
        <p:nvSpPr>
          <p:cNvPr id="3" name="內容版面配置區 2"/>
          <p:cNvSpPr>
            <a:spLocks noGrp="1"/>
          </p:cNvSpPr>
          <p:nvPr>
            <p:ph idx="1"/>
          </p:nvPr>
        </p:nvSpPr>
        <p:spPr/>
        <p:txBody>
          <a:bodyPr>
            <a:normAutofit/>
          </a:bodyPr>
          <a:lstStyle/>
          <a:p>
            <a:pPr>
              <a:buNone/>
            </a:pPr>
            <a:r>
              <a:rPr lang="en-US" altLang="zh-TW" b="1" dirty="0" smtClean="0">
                <a:latin typeface="+mj-ea"/>
                <a:ea typeface="+mj-ea"/>
              </a:rPr>
              <a:t>2.</a:t>
            </a:r>
            <a:r>
              <a:rPr lang="zh-TW" altLang="en-US" b="1" dirty="0" smtClean="0">
                <a:latin typeface="+mj-ea"/>
                <a:ea typeface="+mj-ea"/>
              </a:rPr>
              <a:t>論著或研究計畫書</a:t>
            </a:r>
            <a:r>
              <a:rPr lang="zh-TW" altLang="en-US" b="1" dirty="0" smtClean="0">
                <a:solidFill>
                  <a:srgbClr val="C00000"/>
                </a:solidFill>
                <a:latin typeface="+mj-ea"/>
                <a:ea typeface="+mj-ea"/>
              </a:rPr>
              <a:t>抄襲</a:t>
            </a:r>
            <a:r>
              <a:rPr lang="zh-TW" altLang="en-US" b="1" dirty="0" smtClean="0">
                <a:latin typeface="+mj-ea"/>
                <a:ea typeface="+mj-ea"/>
              </a:rPr>
              <a:t>別人的論著、研究計畫書、結果或圖片。</a:t>
            </a:r>
          </a:p>
          <a:p>
            <a:pPr>
              <a:buNone/>
            </a:pPr>
            <a:r>
              <a:rPr lang="en-US" altLang="zh-TW" b="1" dirty="0" smtClean="0">
                <a:latin typeface="+mj-ea"/>
                <a:ea typeface="+mj-ea"/>
              </a:rPr>
              <a:t>3. </a:t>
            </a:r>
            <a:r>
              <a:rPr lang="zh-TW" altLang="en-US" b="1" dirty="0" smtClean="0">
                <a:latin typeface="+mj-ea"/>
                <a:ea typeface="+mj-ea"/>
              </a:rPr>
              <a:t>論著或研究計畫書</a:t>
            </a:r>
            <a:r>
              <a:rPr lang="zh-TW" altLang="en-US" b="1" u="sng" dirty="0" smtClean="0">
                <a:latin typeface="+mj-ea"/>
                <a:ea typeface="+mj-ea"/>
              </a:rPr>
              <a:t>引用</a:t>
            </a:r>
            <a:r>
              <a:rPr lang="zh-TW" altLang="en-US" b="1" dirty="0" smtClean="0">
                <a:latin typeface="+mj-ea"/>
                <a:ea typeface="+mj-ea"/>
              </a:rPr>
              <a:t>他人的著作、研究結果、資料或論述，</a:t>
            </a:r>
            <a:r>
              <a:rPr lang="zh-TW" altLang="en-US" b="1" u="sng" dirty="0" smtClean="0">
                <a:latin typeface="+mj-ea"/>
                <a:ea typeface="+mj-ea"/>
              </a:rPr>
              <a:t>未經同意</a:t>
            </a:r>
            <a:r>
              <a:rPr lang="zh-TW" altLang="en-US" b="1" dirty="0" smtClean="0">
                <a:latin typeface="+mj-ea"/>
                <a:ea typeface="+mj-ea"/>
              </a:rPr>
              <a:t>或依學術慣例適當</a:t>
            </a:r>
            <a:r>
              <a:rPr lang="zh-TW" altLang="en-US" b="1" u="sng" dirty="0" smtClean="0">
                <a:latin typeface="+mj-ea"/>
                <a:ea typeface="+mj-ea"/>
              </a:rPr>
              <a:t>標註出處</a:t>
            </a:r>
            <a:r>
              <a:rPr lang="zh-TW" altLang="en-US" b="1" dirty="0" smtClean="0">
                <a:latin typeface="+mj-ea"/>
                <a:ea typeface="+mj-ea"/>
              </a:rPr>
              <a:t>，屬</a:t>
            </a:r>
            <a:r>
              <a:rPr lang="zh-TW" altLang="en-US" b="1" dirty="0" smtClean="0">
                <a:solidFill>
                  <a:srgbClr val="C00000"/>
                </a:solidFill>
                <a:latin typeface="+mj-ea"/>
                <a:ea typeface="+mj-ea"/>
              </a:rPr>
              <a:t>剽竊</a:t>
            </a:r>
            <a:r>
              <a:rPr lang="zh-TW" altLang="en-US" b="1" dirty="0" smtClean="0">
                <a:latin typeface="+mj-ea"/>
                <a:ea typeface="+mj-ea"/>
              </a:rPr>
              <a:t>他人研究成果或視同抄襲。</a:t>
            </a:r>
          </a:p>
          <a:p>
            <a:r>
              <a:rPr lang="zh-TW" altLang="en-US" b="1" dirty="0" smtClean="0">
                <a:latin typeface="+mj-ea"/>
                <a:ea typeface="+mj-ea"/>
              </a:rPr>
              <a:t>引用他人論著應加引號及註明出處並列於參考文獻中。</a:t>
            </a:r>
            <a:endParaRPr lang="zh-TW" altLang="en-US"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68</a:t>
            </a:fld>
            <a:endParaRPr lang="zh-TW" alt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違反學術倫理的行為</a:t>
            </a:r>
            <a:endParaRPr lang="zh-TW" altLang="en-US" dirty="0"/>
          </a:p>
        </p:txBody>
      </p:sp>
      <p:sp>
        <p:nvSpPr>
          <p:cNvPr id="3" name="內容版面配置區 2"/>
          <p:cNvSpPr>
            <a:spLocks noGrp="1"/>
          </p:cNvSpPr>
          <p:nvPr>
            <p:ph idx="1"/>
          </p:nvPr>
        </p:nvSpPr>
        <p:spPr/>
        <p:txBody>
          <a:bodyPr>
            <a:normAutofit/>
          </a:bodyPr>
          <a:lstStyle/>
          <a:p>
            <a:pPr>
              <a:buNone/>
            </a:pPr>
            <a:r>
              <a:rPr lang="en-US" altLang="zh-TW" dirty="0" smtClean="0"/>
              <a:t>4. </a:t>
            </a:r>
            <a:r>
              <a:rPr lang="zh-TW" altLang="en-US" b="1" dirty="0" smtClean="0">
                <a:solidFill>
                  <a:srgbClr val="C00000"/>
                </a:solidFill>
                <a:latin typeface="+mj-ea"/>
                <a:ea typeface="+mj-ea"/>
              </a:rPr>
              <a:t>抄襲</a:t>
            </a:r>
            <a:r>
              <a:rPr lang="zh-TW" altLang="en-US" b="1" dirty="0" smtClean="0">
                <a:latin typeface="+mj-ea"/>
                <a:ea typeface="+mj-ea"/>
              </a:rPr>
              <a:t>與研究結果無關之他人著作。</a:t>
            </a:r>
          </a:p>
          <a:p>
            <a:pPr>
              <a:buNone/>
            </a:pPr>
            <a:r>
              <a:rPr lang="zh-TW" altLang="en-US" b="1" dirty="0" smtClean="0">
                <a:latin typeface="+mj-ea"/>
                <a:ea typeface="+mj-ea"/>
              </a:rPr>
              <a:t>    如：緒言、文獻探討、研究方法、討論、 </a:t>
            </a:r>
            <a:endParaRPr lang="en-US" altLang="zh-TW" b="1" dirty="0" smtClean="0">
              <a:latin typeface="+mj-ea"/>
              <a:ea typeface="+mj-ea"/>
            </a:endParaRPr>
          </a:p>
          <a:p>
            <a:pPr>
              <a:buNone/>
            </a:pPr>
            <a:r>
              <a:rPr lang="zh-TW" altLang="en-US" b="1" dirty="0" smtClean="0">
                <a:latin typeface="+mj-ea"/>
                <a:ea typeface="+mj-ea"/>
              </a:rPr>
              <a:t>            附錄</a:t>
            </a:r>
            <a:r>
              <a:rPr lang="en-US" altLang="zh-TW" b="1" dirty="0" smtClean="0">
                <a:latin typeface="+mj-ea"/>
                <a:ea typeface="+mj-ea"/>
              </a:rPr>
              <a:t>…</a:t>
            </a:r>
            <a:r>
              <a:rPr lang="zh-TW" altLang="en-US" b="1" dirty="0" smtClean="0">
                <a:latin typeface="+mj-ea"/>
                <a:ea typeface="+mj-ea"/>
              </a:rPr>
              <a:t>。</a:t>
            </a:r>
          </a:p>
          <a:p>
            <a:pPr>
              <a:buNone/>
            </a:pPr>
            <a:r>
              <a:rPr lang="en-US" altLang="zh-TW" b="1" dirty="0" smtClean="0">
                <a:latin typeface="+mj-ea"/>
                <a:ea typeface="+mj-ea"/>
              </a:rPr>
              <a:t>5. </a:t>
            </a:r>
            <a:r>
              <a:rPr lang="zh-TW" altLang="en-US" b="1" dirty="0" smtClean="0">
                <a:latin typeface="+mj-ea"/>
                <a:ea typeface="+mj-ea"/>
              </a:rPr>
              <a:t>共同作者</a:t>
            </a:r>
            <a:r>
              <a:rPr lang="zh-TW" altLang="en-US" b="1" dirty="0" smtClean="0">
                <a:solidFill>
                  <a:srgbClr val="C00000"/>
                </a:solidFill>
                <a:latin typeface="+mj-ea"/>
                <a:ea typeface="+mj-ea"/>
              </a:rPr>
              <a:t>掛名不實</a:t>
            </a:r>
            <a:r>
              <a:rPr lang="zh-TW" altLang="en-US" b="1" dirty="0" smtClean="0">
                <a:latin typeface="+mj-ea"/>
                <a:ea typeface="+mj-ea"/>
              </a:rPr>
              <a:t>或偽造、變造，將論著成果攬為己有，違反學術誠信。</a:t>
            </a:r>
          </a:p>
          <a:p>
            <a:pPr>
              <a:buNone/>
            </a:pPr>
            <a:r>
              <a:rPr lang="zh-TW" altLang="en-US" b="1" dirty="0" smtClean="0">
                <a:latin typeface="+mj-ea"/>
                <a:ea typeface="+mj-ea"/>
              </a:rPr>
              <a:t>    </a:t>
            </a:r>
            <a:r>
              <a:rPr lang="en-US" altLang="zh-TW" b="1" dirty="0" smtClean="0">
                <a:latin typeface="+mj-ea"/>
                <a:ea typeface="+mj-ea"/>
              </a:rPr>
              <a:t>-</a:t>
            </a:r>
            <a:r>
              <a:rPr lang="zh-TW" altLang="en-US" b="1" dirty="0" smtClean="0">
                <a:latin typeface="+mj-ea"/>
                <a:ea typeface="+mj-ea"/>
              </a:rPr>
              <a:t>不應掛名的人掛名</a:t>
            </a:r>
          </a:p>
          <a:p>
            <a:pPr>
              <a:buNone/>
            </a:pPr>
            <a:r>
              <a:rPr lang="zh-TW" altLang="en-US" b="1" dirty="0" smtClean="0">
                <a:latin typeface="+mj-ea"/>
                <a:ea typeface="+mj-ea"/>
              </a:rPr>
              <a:t>    </a:t>
            </a:r>
            <a:r>
              <a:rPr lang="en-US" altLang="zh-TW" b="1" dirty="0" smtClean="0">
                <a:latin typeface="+mj-ea"/>
                <a:ea typeface="+mj-ea"/>
              </a:rPr>
              <a:t>-</a:t>
            </a:r>
            <a:r>
              <a:rPr lang="zh-TW" altLang="en-US" b="1" dirty="0" smtClean="0">
                <a:latin typeface="+mj-ea"/>
                <a:ea typeface="+mj-ea"/>
              </a:rPr>
              <a:t>應掛名的人未掛名</a:t>
            </a:r>
          </a:p>
          <a:p>
            <a:pPr>
              <a:buNone/>
            </a:pPr>
            <a:r>
              <a:rPr lang="en-US" altLang="zh-TW" b="1" dirty="0" smtClean="0">
                <a:latin typeface="+mj-ea"/>
                <a:ea typeface="+mj-ea"/>
              </a:rPr>
              <a:t>6. </a:t>
            </a:r>
            <a:r>
              <a:rPr lang="zh-TW" altLang="en-US" b="1" dirty="0" smtClean="0">
                <a:latin typeface="+mj-ea"/>
                <a:ea typeface="+mj-ea"/>
              </a:rPr>
              <a:t>相同或類似的成果</a:t>
            </a:r>
            <a:r>
              <a:rPr lang="zh-TW" altLang="en-US" b="1" dirty="0" smtClean="0">
                <a:solidFill>
                  <a:srgbClr val="C00000"/>
                </a:solidFill>
                <a:latin typeface="+mj-ea"/>
                <a:ea typeface="+mj-ea"/>
              </a:rPr>
              <a:t>重複發表</a:t>
            </a:r>
            <a:r>
              <a:rPr lang="zh-TW" altLang="en-US" b="1" dirty="0" smtClean="0">
                <a:latin typeface="+mj-ea"/>
                <a:ea typeface="+mj-ea"/>
              </a:rPr>
              <a:t>。</a:t>
            </a:r>
            <a:endParaRPr lang="zh-TW" altLang="en-US"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69</a:t>
            </a:fld>
            <a:endParaRPr lang="zh-TW"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b="1" dirty="0" smtClean="0">
                <a:solidFill>
                  <a:schemeClr val="accent6"/>
                </a:solidFill>
                <a:latin typeface="+mj-ea"/>
              </a:rPr>
              <a:t>一、如何選擇研究問題及擬定題目</a:t>
            </a:r>
            <a:endParaRPr lang="zh-TW" altLang="en-US" dirty="0">
              <a:solidFill>
                <a:schemeClr val="accent6"/>
              </a:solidFill>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7</a:t>
            </a:fld>
            <a:endParaRPr lang="zh-TW" altLang="en-US"/>
          </a:p>
        </p:txBody>
      </p:sp>
      <p:sp>
        <p:nvSpPr>
          <p:cNvPr id="6" name="文字方塊 5"/>
          <p:cNvSpPr txBox="1"/>
          <p:nvPr/>
        </p:nvSpPr>
        <p:spPr>
          <a:xfrm>
            <a:off x="755576" y="1564243"/>
            <a:ext cx="7848872" cy="3816429"/>
          </a:xfrm>
          <a:prstGeom prst="rect">
            <a:avLst/>
          </a:prstGeom>
          <a:noFill/>
        </p:spPr>
        <p:txBody>
          <a:bodyPr wrap="square" rtlCol="0">
            <a:spAutoFit/>
          </a:bodyPr>
          <a:lstStyle/>
          <a:p>
            <a:r>
              <a:rPr lang="zh-TW" altLang="zh-TW" sz="3200" b="1" dirty="0" smtClean="0">
                <a:latin typeface="+mj-ea"/>
                <a:ea typeface="+mj-ea"/>
              </a:rPr>
              <a:t>決定研究題目</a:t>
            </a:r>
          </a:p>
          <a:p>
            <a:r>
              <a:rPr lang="en-US" altLang="zh-TW" sz="2800" b="1" dirty="0" smtClean="0">
                <a:latin typeface="+mj-ea"/>
                <a:ea typeface="+mj-ea"/>
              </a:rPr>
              <a:t>1.</a:t>
            </a:r>
            <a:r>
              <a:rPr lang="zh-TW" altLang="zh-TW" sz="2800" b="1" dirty="0" smtClean="0">
                <a:solidFill>
                  <a:srgbClr val="C00000"/>
                </a:solidFill>
                <a:latin typeface="+mj-ea"/>
                <a:ea typeface="+mj-ea"/>
              </a:rPr>
              <a:t>指導教授給</a:t>
            </a:r>
            <a:r>
              <a:rPr lang="zh-TW" altLang="zh-TW" sz="2800" b="1" dirty="0" smtClean="0">
                <a:latin typeface="+mj-ea"/>
                <a:ea typeface="+mj-ea"/>
              </a:rPr>
              <a:t>一個研究題目</a:t>
            </a:r>
          </a:p>
          <a:p>
            <a:r>
              <a:rPr lang="en-US" altLang="zh-TW" sz="2800" b="1" dirty="0" smtClean="0">
                <a:latin typeface="+mj-ea"/>
                <a:ea typeface="+mj-ea"/>
              </a:rPr>
              <a:t>2.</a:t>
            </a:r>
            <a:r>
              <a:rPr lang="zh-TW" altLang="zh-TW" sz="2800" b="1" dirty="0" smtClean="0">
                <a:solidFill>
                  <a:srgbClr val="C00000"/>
                </a:solidFill>
                <a:latin typeface="+mj-ea"/>
                <a:ea typeface="+mj-ea"/>
              </a:rPr>
              <a:t>自己</a:t>
            </a:r>
            <a:r>
              <a:rPr lang="zh-TW" altLang="zh-TW" sz="2800" b="1" dirty="0" smtClean="0">
                <a:latin typeface="+mj-ea"/>
                <a:ea typeface="+mj-ea"/>
              </a:rPr>
              <a:t>負起</a:t>
            </a:r>
            <a:r>
              <a:rPr lang="zh-TW" altLang="zh-TW" sz="2800" b="1" dirty="0" smtClean="0">
                <a:solidFill>
                  <a:srgbClr val="C00000"/>
                </a:solidFill>
                <a:latin typeface="+mj-ea"/>
                <a:ea typeface="+mj-ea"/>
              </a:rPr>
              <a:t>選</a:t>
            </a:r>
            <a:r>
              <a:rPr lang="zh-TW" altLang="zh-TW" sz="2800" b="1" dirty="0" smtClean="0">
                <a:latin typeface="+mj-ea"/>
                <a:ea typeface="+mj-ea"/>
              </a:rPr>
              <a:t>題的主要責任</a:t>
            </a:r>
          </a:p>
          <a:p>
            <a:r>
              <a:rPr lang="en-US" altLang="zh-TW" sz="3200" b="1" dirty="0" smtClean="0">
                <a:latin typeface="+mj-ea"/>
                <a:ea typeface="+mj-ea"/>
              </a:rPr>
              <a:t> </a:t>
            </a:r>
            <a:endParaRPr lang="zh-TW" altLang="zh-TW" sz="3200" b="1" dirty="0" smtClean="0">
              <a:latin typeface="+mj-ea"/>
              <a:ea typeface="+mj-ea"/>
            </a:endParaRPr>
          </a:p>
          <a:p>
            <a:r>
              <a:rPr lang="zh-TW" altLang="zh-TW" sz="3200" b="1" dirty="0" smtClean="0">
                <a:latin typeface="+mj-ea"/>
                <a:ea typeface="+mj-ea"/>
              </a:rPr>
              <a:t>初進行研究工作者最好選擇一個可能獲得成果的題目，而這個題目最好</a:t>
            </a:r>
            <a:r>
              <a:rPr lang="zh-TW" altLang="zh-TW" sz="3200" b="1" dirty="0" smtClean="0">
                <a:solidFill>
                  <a:srgbClr val="C00000"/>
                </a:solidFill>
                <a:latin typeface="+mj-ea"/>
                <a:ea typeface="+mj-ea"/>
              </a:rPr>
              <a:t>不要超過自己的技術能力</a:t>
            </a:r>
            <a:r>
              <a:rPr lang="zh-TW" altLang="zh-TW" sz="3200" b="1" dirty="0" smtClean="0">
                <a:latin typeface="+mj-ea"/>
                <a:ea typeface="+mj-ea"/>
              </a:rPr>
              <a:t>。</a:t>
            </a:r>
          </a:p>
          <a:p>
            <a:endParaRPr lang="zh-TW" alt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違反學術倫理的行為</a:t>
            </a:r>
            <a:endParaRPr lang="zh-TW" altLang="en-US" dirty="0"/>
          </a:p>
        </p:txBody>
      </p:sp>
      <p:sp>
        <p:nvSpPr>
          <p:cNvPr id="3" name="內容版面配置區 2"/>
          <p:cNvSpPr>
            <a:spLocks noGrp="1"/>
          </p:cNvSpPr>
          <p:nvPr>
            <p:ph idx="1"/>
          </p:nvPr>
        </p:nvSpPr>
        <p:spPr/>
        <p:txBody>
          <a:bodyPr>
            <a:normAutofit lnSpcReduction="10000"/>
          </a:bodyPr>
          <a:lstStyle/>
          <a:p>
            <a:pPr>
              <a:buNone/>
            </a:pPr>
            <a:r>
              <a:rPr lang="en-US" altLang="zh-TW" b="1" dirty="0" smtClean="0">
                <a:latin typeface="+mj-ea"/>
                <a:ea typeface="+mj-ea"/>
              </a:rPr>
              <a:t>7. </a:t>
            </a:r>
            <a:r>
              <a:rPr lang="zh-TW" altLang="en-US" b="1" dirty="0" smtClean="0">
                <a:solidFill>
                  <a:srgbClr val="C00000"/>
                </a:solidFill>
                <a:latin typeface="+mj-ea"/>
                <a:ea typeface="+mj-ea"/>
              </a:rPr>
              <a:t>一稿多投</a:t>
            </a:r>
            <a:r>
              <a:rPr lang="zh-TW" altLang="en-US" b="1" dirty="0" smtClean="0">
                <a:latin typeface="+mj-ea"/>
                <a:ea typeface="+mj-ea"/>
              </a:rPr>
              <a:t>。</a:t>
            </a:r>
          </a:p>
          <a:p>
            <a:r>
              <a:rPr lang="zh-TW" altLang="en-US" b="1" dirty="0" smtClean="0">
                <a:latin typeface="+mj-ea"/>
                <a:ea typeface="+mj-ea"/>
              </a:rPr>
              <a:t>同一論著以不同語言重複發表。</a:t>
            </a:r>
          </a:p>
          <a:p>
            <a:pPr>
              <a:buNone/>
            </a:pPr>
            <a:r>
              <a:rPr lang="en-US" altLang="zh-TW" b="1" dirty="0" smtClean="0">
                <a:latin typeface="+mj-ea"/>
                <a:ea typeface="+mj-ea"/>
              </a:rPr>
              <a:t>8. </a:t>
            </a:r>
            <a:r>
              <a:rPr lang="zh-TW" altLang="en-US" b="1" dirty="0" smtClean="0">
                <a:latin typeface="+mj-ea"/>
                <a:ea typeface="+mj-ea"/>
              </a:rPr>
              <a:t>畢業後，利用就學時所收集的資料發表新的論文，而</a:t>
            </a:r>
            <a:r>
              <a:rPr lang="zh-TW" altLang="en-US" b="1" dirty="0" smtClean="0">
                <a:solidFill>
                  <a:srgbClr val="C00000"/>
                </a:solidFill>
                <a:latin typeface="+mj-ea"/>
                <a:ea typeface="+mj-ea"/>
              </a:rPr>
              <a:t>未列原就讀學校</a:t>
            </a:r>
            <a:r>
              <a:rPr lang="zh-TW" altLang="en-US" b="1" dirty="0" smtClean="0">
                <a:latin typeface="+mj-ea"/>
                <a:ea typeface="+mj-ea"/>
              </a:rPr>
              <a:t>名銜或相關人員為共同作者。</a:t>
            </a:r>
          </a:p>
          <a:p>
            <a:r>
              <a:rPr lang="zh-TW" altLang="en-US" b="1" dirty="0" smtClean="0">
                <a:latin typeface="+mj-ea"/>
                <a:ea typeface="+mj-ea"/>
              </a:rPr>
              <a:t>就讀學位時所收集的資料或研究成果，共同屬於指導教授、學生及學校。</a:t>
            </a:r>
            <a:endParaRPr lang="en-US" altLang="zh-TW" b="1" dirty="0" smtClean="0">
              <a:latin typeface="+mj-ea"/>
              <a:ea typeface="+mj-ea"/>
            </a:endParaRPr>
          </a:p>
          <a:p>
            <a:pPr>
              <a:buNone/>
            </a:pPr>
            <a:r>
              <a:rPr lang="en-US" altLang="zh-TW" b="1" dirty="0" smtClean="0">
                <a:latin typeface="+mj-ea"/>
              </a:rPr>
              <a:t>9. </a:t>
            </a:r>
            <a:r>
              <a:rPr lang="zh-TW" altLang="en-US" b="1" dirty="0" smtClean="0">
                <a:latin typeface="+mj-ea"/>
                <a:ea typeface="+mj-ea"/>
              </a:rPr>
              <a:t>發表之著作取自擔任博士後研究時</a:t>
            </a:r>
            <a:r>
              <a:rPr lang="zh-TW" altLang="en-US" b="1" dirty="0" smtClean="0">
                <a:solidFill>
                  <a:srgbClr val="C00000"/>
                </a:solidFill>
                <a:latin typeface="+mj-ea"/>
                <a:ea typeface="+mj-ea"/>
              </a:rPr>
              <a:t>指導教授之構想</a:t>
            </a:r>
            <a:r>
              <a:rPr lang="zh-TW" altLang="en-US" b="1" dirty="0" smtClean="0">
                <a:latin typeface="+mj-ea"/>
                <a:ea typeface="+mj-ea"/>
              </a:rPr>
              <a:t>，而未將指導教授列為共同作者。</a:t>
            </a:r>
          </a:p>
          <a:p>
            <a:endParaRPr lang="zh-TW" altLang="en-US"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dirty="0"/>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70</a:t>
            </a:fld>
            <a:endParaRPr lang="zh-TW" alt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違反學術倫理的行為</a:t>
            </a:r>
            <a:endParaRPr lang="zh-TW" altLang="en-US" dirty="0"/>
          </a:p>
        </p:txBody>
      </p:sp>
      <p:sp>
        <p:nvSpPr>
          <p:cNvPr id="3" name="內容版面配置區 2"/>
          <p:cNvSpPr>
            <a:spLocks noGrp="1"/>
          </p:cNvSpPr>
          <p:nvPr>
            <p:ph idx="1"/>
          </p:nvPr>
        </p:nvSpPr>
        <p:spPr/>
        <p:txBody>
          <a:bodyPr>
            <a:normAutofit lnSpcReduction="10000"/>
          </a:bodyPr>
          <a:lstStyle/>
          <a:p>
            <a:pPr>
              <a:buNone/>
            </a:pPr>
            <a:r>
              <a:rPr lang="en-US" altLang="zh-TW" b="1" dirty="0" smtClean="0">
                <a:latin typeface="+mj-ea"/>
                <a:ea typeface="+mj-ea"/>
              </a:rPr>
              <a:t>10. </a:t>
            </a:r>
            <a:r>
              <a:rPr lang="zh-TW" altLang="en-US" b="1" dirty="0" smtClean="0">
                <a:latin typeface="+mj-ea"/>
                <a:ea typeface="+mj-ea"/>
              </a:rPr>
              <a:t>兩人各提一研究計畫，互將對方掛名共同主持人，若計畫內容相同或相似，亦屬違反學術倫理。</a:t>
            </a:r>
          </a:p>
          <a:p>
            <a:pPr>
              <a:buNone/>
            </a:pPr>
            <a:r>
              <a:rPr lang="en-US" altLang="zh-TW" b="1" dirty="0" smtClean="0">
                <a:latin typeface="+mj-ea"/>
                <a:ea typeface="+mj-ea"/>
              </a:rPr>
              <a:t>11. </a:t>
            </a:r>
            <a:r>
              <a:rPr lang="zh-TW" altLang="en-US" b="1" dirty="0" smtClean="0">
                <a:latin typeface="+mj-ea"/>
                <a:ea typeface="+mj-ea"/>
              </a:rPr>
              <a:t>研究計畫書</a:t>
            </a:r>
            <a:r>
              <a:rPr lang="zh-TW" altLang="en-US" b="1" u="sng" dirty="0" smtClean="0">
                <a:latin typeface="+mj-ea"/>
                <a:ea typeface="+mj-ea"/>
              </a:rPr>
              <a:t>內容</a:t>
            </a:r>
            <a:r>
              <a:rPr lang="zh-TW" altLang="en-US" b="1" dirty="0" smtClean="0">
                <a:latin typeface="+mj-ea"/>
                <a:ea typeface="+mj-ea"/>
              </a:rPr>
              <a:t>與投稿期刊之論文或學生之碩博士論文</a:t>
            </a:r>
            <a:r>
              <a:rPr lang="zh-TW" altLang="en-US" b="1" u="sng" dirty="0" smtClean="0">
                <a:latin typeface="+mj-ea"/>
                <a:ea typeface="+mj-ea"/>
              </a:rPr>
              <a:t>部分相同</a:t>
            </a:r>
            <a:r>
              <a:rPr lang="zh-TW" altLang="en-US" b="1" dirty="0" smtClean="0">
                <a:latin typeface="+mj-ea"/>
                <a:ea typeface="+mj-ea"/>
              </a:rPr>
              <a:t>。</a:t>
            </a:r>
            <a:endParaRPr lang="en-US" altLang="zh-TW" b="1" dirty="0" smtClean="0">
              <a:latin typeface="+mj-ea"/>
              <a:ea typeface="+mj-ea"/>
            </a:endParaRPr>
          </a:p>
          <a:p>
            <a:pPr>
              <a:buNone/>
            </a:pPr>
            <a:r>
              <a:rPr lang="en-US" altLang="zh-TW" b="1" dirty="0" smtClean="0">
                <a:latin typeface="+mj-ea"/>
              </a:rPr>
              <a:t>12</a:t>
            </a:r>
            <a:r>
              <a:rPr lang="en-US" altLang="zh-TW" b="1" dirty="0" smtClean="0">
                <a:latin typeface="+mj-ea"/>
                <a:ea typeface="+mj-ea"/>
              </a:rPr>
              <a:t>. </a:t>
            </a:r>
            <a:r>
              <a:rPr lang="zh-TW" altLang="en-US" b="1" dirty="0" smtClean="0">
                <a:latin typeface="+mj-ea"/>
                <a:ea typeface="+mj-ea"/>
              </a:rPr>
              <a:t>論文指導教授以學生的學位論文直接做為繳交之研究計畫成果報告。</a:t>
            </a:r>
          </a:p>
          <a:p>
            <a:r>
              <a:rPr lang="zh-TW" altLang="en-US" b="1" dirty="0" smtClean="0">
                <a:latin typeface="+mj-ea"/>
                <a:ea typeface="+mj-ea"/>
              </a:rPr>
              <a:t> 應將內容重新撰述，並引註學位論文為參考文獻。</a:t>
            </a:r>
          </a:p>
          <a:p>
            <a:pPr>
              <a:buNone/>
            </a:pPr>
            <a:endParaRPr lang="zh-TW" altLang="en-US"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71</a:t>
            </a:fld>
            <a:endParaRPr lang="zh-TW" alt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違反學術倫理的行為</a:t>
            </a:r>
            <a:endParaRPr lang="zh-TW" altLang="en-US" dirty="0"/>
          </a:p>
        </p:txBody>
      </p:sp>
      <p:sp>
        <p:nvSpPr>
          <p:cNvPr id="3" name="內容版面配置區 2"/>
          <p:cNvSpPr>
            <a:spLocks noGrp="1"/>
          </p:cNvSpPr>
          <p:nvPr>
            <p:ph idx="1"/>
          </p:nvPr>
        </p:nvSpPr>
        <p:spPr/>
        <p:txBody>
          <a:bodyPr>
            <a:normAutofit/>
          </a:bodyPr>
          <a:lstStyle/>
          <a:p>
            <a:pPr>
              <a:buNone/>
            </a:pPr>
            <a:r>
              <a:rPr lang="en-US" altLang="zh-TW" b="1" dirty="0" smtClean="0">
                <a:latin typeface="+mj-ea"/>
                <a:ea typeface="+mj-ea"/>
              </a:rPr>
              <a:t>13. </a:t>
            </a:r>
            <a:r>
              <a:rPr lang="zh-TW" altLang="en-US" b="1" dirty="0" smtClean="0">
                <a:latin typeface="+mj-ea"/>
                <a:ea typeface="+mj-ea"/>
              </a:rPr>
              <a:t>未遵守研究倫理或人體試驗規範，洩漏受試者名單、成績、測驗表現、隱私等資料。</a:t>
            </a:r>
          </a:p>
          <a:p>
            <a:pPr>
              <a:buNone/>
            </a:pPr>
            <a:r>
              <a:rPr lang="en-US" altLang="zh-TW" b="1" dirty="0" smtClean="0">
                <a:latin typeface="+mj-ea"/>
                <a:ea typeface="+mj-ea"/>
              </a:rPr>
              <a:t>14. </a:t>
            </a:r>
            <a:r>
              <a:rPr lang="zh-TW" altLang="en-US" b="1" dirty="0" smtClean="0">
                <a:latin typeface="+mj-ea"/>
                <a:ea typeface="+mj-ea"/>
              </a:rPr>
              <a:t>虛報、不正當報銷計畫</a:t>
            </a:r>
            <a:r>
              <a:rPr lang="zh-TW" altLang="en-US" b="1" dirty="0" smtClean="0">
                <a:solidFill>
                  <a:srgbClr val="C00000"/>
                </a:solidFill>
                <a:latin typeface="+mj-ea"/>
                <a:ea typeface="+mj-ea"/>
              </a:rPr>
              <a:t>經費</a:t>
            </a:r>
            <a:r>
              <a:rPr lang="zh-TW" altLang="en-US" b="1" dirty="0" smtClean="0">
                <a:latin typeface="+mj-ea"/>
                <a:ea typeface="+mj-ea"/>
              </a:rPr>
              <a:t>。</a:t>
            </a:r>
            <a:endParaRPr lang="en-US" altLang="zh-TW" b="1" dirty="0" smtClean="0">
              <a:latin typeface="+mj-ea"/>
              <a:ea typeface="+mj-ea"/>
            </a:endParaRPr>
          </a:p>
          <a:p>
            <a:pPr>
              <a:buNone/>
            </a:pPr>
            <a:r>
              <a:rPr lang="en-US" altLang="zh-TW" b="1" dirty="0" smtClean="0">
                <a:latin typeface="+mj-ea"/>
              </a:rPr>
              <a:t>15</a:t>
            </a:r>
            <a:r>
              <a:rPr lang="en-US" altLang="zh-TW" b="1" dirty="0" smtClean="0">
                <a:latin typeface="+mj-ea"/>
                <a:ea typeface="+mj-ea"/>
              </a:rPr>
              <a:t>. </a:t>
            </a:r>
            <a:r>
              <a:rPr lang="zh-TW" altLang="en-US" b="1" dirty="0" smtClean="0">
                <a:latin typeface="+mj-ea"/>
                <a:ea typeface="+mj-ea"/>
              </a:rPr>
              <a:t>剽竊審查時所獲知之研究構想或資料。</a:t>
            </a:r>
          </a:p>
          <a:p>
            <a:pPr>
              <a:buNone/>
            </a:pPr>
            <a:r>
              <a:rPr lang="en-US" altLang="zh-TW" b="1" dirty="0" smtClean="0">
                <a:latin typeface="+mj-ea"/>
                <a:ea typeface="+mj-ea"/>
              </a:rPr>
              <a:t>16. </a:t>
            </a:r>
            <a:r>
              <a:rPr lang="zh-TW" altLang="en-US" b="1" dirty="0" smtClean="0">
                <a:latin typeface="+mj-ea"/>
                <a:ea typeface="+mj-ea"/>
              </a:rPr>
              <a:t>擔任審查工作未遵守利益迴避及保密原則</a:t>
            </a:r>
            <a:r>
              <a:rPr lang="zh-TW" altLang="en-US" dirty="0" smtClean="0"/>
              <a:t>。</a:t>
            </a:r>
          </a:p>
          <a:p>
            <a:pPr>
              <a:buNone/>
            </a:pPr>
            <a:endParaRPr lang="zh-TW" altLang="en-US"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72</a:t>
            </a:fld>
            <a:endParaRPr lang="zh-TW" alt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260648"/>
            <a:ext cx="8229600" cy="1143000"/>
          </a:xfrm>
        </p:spPr>
        <p:txBody>
          <a:bodyPr>
            <a:normAutofit fontScale="90000"/>
          </a:bodyPr>
          <a:lstStyle/>
          <a:p>
            <a:r>
              <a:rPr lang="zh-TW" altLang="en-US" b="1" dirty="0" smtClean="0"/>
              <a:t>研究團隊發表成果、論著的</a:t>
            </a:r>
            <a:r>
              <a:rPr lang="en-US" altLang="zh-TW" b="1" dirty="0" smtClean="0"/>
              <a:t/>
            </a:r>
            <a:br>
              <a:rPr lang="en-US" altLang="zh-TW" b="1" dirty="0" smtClean="0"/>
            </a:br>
            <a:r>
              <a:rPr lang="zh-TW" altLang="en-US" b="1" dirty="0" smtClean="0"/>
              <a:t>掛名和排序</a:t>
            </a:r>
            <a:endParaRPr lang="zh-TW" altLang="en-US" b="1" dirty="0"/>
          </a:p>
        </p:txBody>
      </p:sp>
      <p:sp>
        <p:nvSpPr>
          <p:cNvPr id="3" name="內容版面配置區 2"/>
          <p:cNvSpPr>
            <a:spLocks noGrp="1"/>
          </p:cNvSpPr>
          <p:nvPr>
            <p:ph idx="1"/>
          </p:nvPr>
        </p:nvSpPr>
        <p:spPr/>
        <p:txBody>
          <a:bodyPr>
            <a:normAutofit fontScale="92500" lnSpcReduction="20000"/>
          </a:bodyPr>
          <a:lstStyle/>
          <a:p>
            <a:r>
              <a:rPr lang="zh-TW" altLang="en-US" b="1" dirty="0" smtClean="0">
                <a:solidFill>
                  <a:srgbClr val="C00000"/>
                </a:solidFill>
                <a:latin typeface="+mj-ea"/>
                <a:ea typeface="+mj-ea"/>
              </a:rPr>
              <a:t>第一作者</a:t>
            </a:r>
            <a:r>
              <a:rPr lang="en-US" altLang="zh-TW" b="1" dirty="0" smtClean="0">
                <a:solidFill>
                  <a:srgbClr val="C00000"/>
                </a:solidFill>
                <a:latin typeface="+mj-ea"/>
                <a:ea typeface="+mj-ea"/>
              </a:rPr>
              <a:t>(First Author) </a:t>
            </a:r>
          </a:p>
          <a:p>
            <a:pPr>
              <a:buNone/>
            </a:pPr>
            <a:r>
              <a:rPr lang="en-US" altLang="zh-TW" b="1" dirty="0" smtClean="0">
                <a:latin typeface="+mj-ea"/>
                <a:ea typeface="+mj-ea"/>
              </a:rPr>
              <a:t>    -</a:t>
            </a:r>
            <a:r>
              <a:rPr lang="zh-TW" altLang="en-US" b="1" dirty="0" smtClean="0">
                <a:latin typeface="+mj-ea"/>
                <a:ea typeface="+mj-ea"/>
              </a:rPr>
              <a:t>執行研究設計、資料收集、結果分析及論文</a:t>
            </a:r>
            <a:endParaRPr lang="en-US" altLang="zh-TW" b="1" dirty="0" smtClean="0">
              <a:latin typeface="+mj-ea"/>
              <a:ea typeface="+mj-ea"/>
            </a:endParaRPr>
          </a:p>
          <a:p>
            <a:pPr>
              <a:buNone/>
            </a:pPr>
            <a:r>
              <a:rPr lang="en-US" altLang="zh-TW" b="1" dirty="0" smtClean="0">
                <a:latin typeface="+mj-ea"/>
                <a:ea typeface="+mj-ea"/>
              </a:rPr>
              <a:t>      </a:t>
            </a:r>
            <a:r>
              <a:rPr lang="zh-TW" altLang="en-US" b="1" dirty="0" smtClean="0">
                <a:latin typeface="+mj-ea"/>
                <a:ea typeface="+mj-ea"/>
              </a:rPr>
              <a:t>初稿撰寫者。</a:t>
            </a:r>
          </a:p>
          <a:p>
            <a:r>
              <a:rPr lang="zh-TW" altLang="en-US" b="1" dirty="0" smtClean="0">
                <a:solidFill>
                  <a:srgbClr val="C00000"/>
                </a:solidFill>
                <a:latin typeface="+mj-ea"/>
                <a:ea typeface="+mj-ea"/>
              </a:rPr>
              <a:t>通訊作者</a:t>
            </a:r>
            <a:r>
              <a:rPr lang="en-US" altLang="zh-TW" b="1" dirty="0" smtClean="0">
                <a:solidFill>
                  <a:srgbClr val="C00000"/>
                </a:solidFill>
                <a:latin typeface="+mj-ea"/>
                <a:ea typeface="+mj-ea"/>
              </a:rPr>
              <a:t>(Corresponding Author) </a:t>
            </a:r>
          </a:p>
          <a:p>
            <a:pPr>
              <a:buNone/>
            </a:pPr>
            <a:r>
              <a:rPr lang="en-US" altLang="zh-TW" b="1" dirty="0" smtClean="0">
                <a:solidFill>
                  <a:srgbClr val="C00000"/>
                </a:solidFill>
                <a:latin typeface="+mj-ea"/>
                <a:ea typeface="+mj-ea"/>
              </a:rPr>
              <a:t>    </a:t>
            </a:r>
            <a:r>
              <a:rPr lang="en-US" altLang="zh-TW" b="1" dirty="0" smtClean="0">
                <a:latin typeface="+mj-ea"/>
                <a:ea typeface="+mj-ea"/>
              </a:rPr>
              <a:t>-</a:t>
            </a:r>
            <a:r>
              <a:rPr lang="zh-TW" altLang="en-US" b="1" dirty="0" smtClean="0">
                <a:latin typeface="+mj-ea"/>
                <a:ea typeface="+mj-ea"/>
              </a:rPr>
              <a:t>負責主持或指導研究工作，掌控研究工作及</a:t>
            </a:r>
            <a:endParaRPr lang="en-US" altLang="zh-TW" b="1" dirty="0" smtClean="0">
              <a:latin typeface="+mj-ea"/>
              <a:ea typeface="+mj-ea"/>
            </a:endParaRPr>
          </a:p>
          <a:p>
            <a:pPr>
              <a:buNone/>
            </a:pPr>
            <a:r>
              <a:rPr lang="en-US" altLang="zh-TW" b="1" dirty="0" smtClean="0">
                <a:latin typeface="+mj-ea"/>
                <a:ea typeface="+mj-ea"/>
              </a:rPr>
              <a:t>      </a:t>
            </a:r>
            <a:r>
              <a:rPr lang="zh-TW" altLang="en-US" b="1" dirty="0" smtClean="0">
                <a:latin typeface="+mj-ea"/>
                <a:ea typeface="+mj-ea"/>
              </a:rPr>
              <a:t>論文的品質者。</a:t>
            </a:r>
          </a:p>
          <a:p>
            <a:pPr>
              <a:buNone/>
            </a:pPr>
            <a:r>
              <a:rPr lang="en-US" altLang="zh-TW" b="1" dirty="0" smtClean="0">
                <a:latin typeface="+mj-ea"/>
                <a:ea typeface="+mj-ea"/>
              </a:rPr>
              <a:t>    -</a:t>
            </a:r>
            <a:r>
              <a:rPr lang="zh-TW" altLang="en-US" b="1" dirty="0" smtClean="0">
                <a:latin typeface="+mj-ea"/>
                <a:ea typeface="+mj-ea"/>
              </a:rPr>
              <a:t>負責檢視資料及論文撰寫的正確性。</a:t>
            </a:r>
          </a:p>
          <a:p>
            <a:pPr>
              <a:buNone/>
            </a:pPr>
            <a:r>
              <a:rPr lang="en-US" altLang="zh-TW" b="1" dirty="0" smtClean="0">
                <a:latin typeface="+mj-ea"/>
                <a:ea typeface="+mj-ea"/>
              </a:rPr>
              <a:t>    -</a:t>
            </a:r>
            <a:r>
              <a:rPr lang="zh-TW" altLang="en-US" b="1" dirty="0" smtClean="0">
                <a:latin typeface="+mj-ea"/>
                <a:ea typeface="+mj-ea"/>
              </a:rPr>
              <a:t>負責保存論文所有資料以供後續檢視。</a:t>
            </a:r>
          </a:p>
          <a:p>
            <a:r>
              <a:rPr lang="zh-TW" altLang="en-US" b="1" dirty="0" smtClean="0">
                <a:solidFill>
                  <a:srgbClr val="C00000"/>
                </a:solidFill>
                <a:latin typeface="+mj-ea"/>
                <a:ea typeface="+mj-ea"/>
              </a:rPr>
              <a:t>其他作者</a:t>
            </a:r>
          </a:p>
          <a:p>
            <a:pPr>
              <a:buNone/>
            </a:pPr>
            <a:r>
              <a:rPr lang="en-US" altLang="zh-TW" b="1" dirty="0" smtClean="0">
                <a:latin typeface="+mj-ea"/>
                <a:ea typeface="+mj-ea"/>
              </a:rPr>
              <a:t>    -</a:t>
            </a:r>
            <a:r>
              <a:rPr lang="zh-TW" altLang="en-US" b="1" dirty="0" smtClean="0">
                <a:latin typeface="+mj-ea"/>
                <a:ea typeface="+mj-ea"/>
              </a:rPr>
              <a:t>參與研究工作或討論、提供意見。</a:t>
            </a:r>
            <a:endParaRPr lang="zh-TW" altLang="en-US"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73</a:t>
            </a:fld>
            <a:endParaRPr lang="zh-TW" alt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排序</a:t>
            </a:r>
            <a:endParaRPr lang="zh-TW" altLang="en-US" dirty="0"/>
          </a:p>
        </p:txBody>
      </p:sp>
      <p:sp>
        <p:nvSpPr>
          <p:cNvPr id="3" name="內容版面配置區 2"/>
          <p:cNvSpPr>
            <a:spLocks noGrp="1"/>
          </p:cNvSpPr>
          <p:nvPr>
            <p:ph idx="1"/>
          </p:nvPr>
        </p:nvSpPr>
        <p:spPr/>
        <p:txBody>
          <a:bodyPr/>
          <a:lstStyle/>
          <a:p>
            <a:r>
              <a:rPr lang="zh-TW" altLang="en-US" b="1" dirty="0" smtClean="0">
                <a:latin typeface="+mj-ea"/>
                <a:ea typeface="+mj-ea"/>
              </a:rPr>
              <a:t>發表學術研究成果時，應</a:t>
            </a:r>
            <a:r>
              <a:rPr lang="zh-TW" altLang="en-US" b="1" dirty="0" smtClean="0">
                <a:solidFill>
                  <a:srgbClr val="C00000"/>
                </a:solidFill>
                <a:latin typeface="+mj-ea"/>
                <a:ea typeface="+mj-ea"/>
              </a:rPr>
              <a:t>依</a:t>
            </a:r>
            <a:r>
              <a:rPr lang="zh-TW" altLang="en-US" b="1" dirty="0" smtClean="0">
                <a:latin typeface="+mj-ea"/>
                <a:ea typeface="+mj-ea"/>
              </a:rPr>
              <a:t>參與研究人員對該論文的</a:t>
            </a:r>
            <a:r>
              <a:rPr lang="zh-TW" altLang="en-US" b="1" dirty="0" smtClean="0">
                <a:solidFill>
                  <a:srgbClr val="C00000"/>
                </a:solidFill>
                <a:latin typeface="+mj-ea"/>
                <a:ea typeface="+mj-ea"/>
              </a:rPr>
              <a:t>貢獻排序</a:t>
            </a:r>
            <a:r>
              <a:rPr lang="zh-TW" altLang="en-US" b="1" dirty="0" smtClean="0">
                <a:latin typeface="+mj-ea"/>
                <a:ea typeface="+mj-ea"/>
              </a:rPr>
              <a:t>。</a:t>
            </a:r>
          </a:p>
          <a:p>
            <a:r>
              <a:rPr lang="zh-TW" altLang="en-US" b="1" dirty="0" smtClean="0">
                <a:solidFill>
                  <a:srgbClr val="C00000"/>
                </a:solidFill>
                <a:latin typeface="+mj-ea"/>
                <a:ea typeface="+mj-ea"/>
              </a:rPr>
              <a:t>合作研究</a:t>
            </a:r>
            <a:r>
              <a:rPr lang="zh-TW" altLang="en-US" b="1" dirty="0" smtClean="0">
                <a:latin typeface="+mj-ea"/>
                <a:ea typeface="+mj-ea"/>
              </a:rPr>
              <a:t>的結果，</a:t>
            </a:r>
            <a:r>
              <a:rPr lang="zh-TW" altLang="en-US" b="1" dirty="0" smtClean="0">
                <a:solidFill>
                  <a:srgbClr val="C00000"/>
                </a:solidFill>
                <a:latin typeface="+mj-ea"/>
                <a:ea typeface="+mj-ea"/>
              </a:rPr>
              <a:t>未經</a:t>
            </a:r>
            <a:r>
              <a:rPr lang="zh-TW" altLang="en-US" b="1" dirty="0" smtClean="0">
                <a:latin typeface="+mj-ea"/>
                <a:ea typeface="+mj-ea"/>
              </a:rPr>
              <a:t>其他參與研究人員的</a:t>
            </a:r>
            <a:r>
              <a:rPr lang="zh-TW" altLang="en-US" b="1" dirty="0" smtClean="0">
                <a:solidFill>
                  <a:srgbClr val="C00000"/>
                </a:solidFill>
                <a:latin typeface="+mj-ea"/>
                <a:ea typeface="+mj-ea"/>
              </a:rPr>
              <a:t>同意</a:t>
            </a:r>
            <a:r>
              <a:rPr lang="zh-TW" altLang="en-US" b="1" dirty="0" smtClean="0">
                <a:latin typeface="+mj-ea"/>
                <a:ea typeface="+mj-ea"/>
              </a:rPr>
              <a:t>就自行發表，是違反學術倫理的行為。</a:t>
            </a:r>
            <a:endParaRPr lang="zh-TW" altLang="en-US"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74</a:t>
            </a:fld>
            <a:endParaRPr lang="zh-TW" alt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b="1" dirty="0" smtClean="0">
                <a:solidFill>
                  <a:srgbClr val="C00000"/>
                </a:solidFill>
              </a:rPr>
              <a:t>掛名</a:t>
            </a:r>
            <a:r>
              <a:rPr lang="zh-TW" altLang="en-US" b="1" dirty="0" smtClean="0"/>
              <a:t>論文共同作者的原則</a:t>
            </a:r>
            <a:endParaRPr lang="zh-TW" altLang="en-US" b="1" dirty="0"/>
          </a:p>
        </p:txBody>
      </p:sp>
      <p:sp>
        <p:nvSpPr>
          <p:cNvPr id="3" name="內容版面配置區 2"/>
          <p:cNvSpPr>
            <a:spLocks noGrp="1"/>
          </p:cNvSpPr>
          <p:nvPr>
            <p:ph idx="1"/>
          </p:nvPr>
        </p:nvSpPr>
        <p:spPr/>
        <p:txBody>
          <a:bodyPr>
            <a:normAutofit lnSpcReduction="10000"/>
          </a:bodyPr>
          <a:lstStyle/>
          <a:p>
            <a:pPr>
              <a:buNone/>
            </a:pPr>
            <a:r>
              <a:rPr lang="zh-TW" altLang="en-US" b="1" dirty="0" smtClean="0">
                <a:latin typeface="+mj-ea"/>
                <a:ea typeface="+mj-ea"/>
              </a:rPr>
              <a:t>原則是： </a:t>
            </a:r>
          </a:p>
          <a:p>
            <a:r>
              <a:rPr lang="zh-TW" altLang="en-US" b="1" dirty="0" smtClean="0">
                <a:latin typeface="+mj-ea"/>
                <a:ea typeface="+mj-ea"/>
              </a:rPr>
              <a:t>不可</a:t>
            </a:r>
            <a:r>
              <a:rPr lang="zh-TW" altLang="en-US" b="1" dirty="0" smtClean="0">
                <a:solidFill>
                  <a:srgbClr val="C00000"/>
                </a:solidFill>
                <a:latin typeface="+mj-ea"/>
                <a:ea typeface="+mj-ea"/>
              </a:rPr>
              <a:t>虧待</a:t>
            </a:r>
            <a:r>
              <a:rPr lang="zh-TW" altLang="en-US" b="1" dirty="0" smtClean="0">
                <a:latin typeface="+mj-ea"/>
                <a:ea typeface="+mj-ea"/>
              </a:rPr>
              <a:t>研究夥伴，必須將對研究或論文撰寫有貢獻的人都掛名。</a:t>
            </a:r>
          </a:p>
          <a:p>
            <a:r>
              <a:rPr lang="zh-TW" altLang="en-US" b="1" dirty="0" smtClean="0">
                <a:latin typeface="+mj-ea"/>
                <a:ea typeface="+mj-ea"/>
              </a:rPr>
              <a:t>不可以</a:t>
            </a:r>
            <a:r>
              <a:rPr lang="zh-TW" altLang="en-US" b="1" dirty="0" smtClean="0">
                <a:solidFill>
                  <a:srgbClr val="C00000"/>
                </a:solidFill>
                <a:latin typeface="+mj-ea"/>
                <a:ea typeface="+mj-ea"/>
              </a:rPr>
              <a:t>當爛好人</a:t>
            </a:r>
            <a:r>
              <a:rPr lang="zh-TW" altLang="en-US" b="1" dirty="0" smtClean="0">
                <a:latin typeface="+mj-ea"/>
                <a:ea typeface="+mj-ea"/>
              </a:rPr>
              <a:t>，讓與研究或論文撰寫不相關的人都</a:t>
            </a:r>
            <a:endParaRPr lang="zh-TW" altLang="en-US" dirty="0" smtClean="0"/>
          </a:p>
          <a:p>
            <a:r>
              <a:rPr lang="zh-TW" altLang="en-US" b="1" dirty="0" smtClean="0">
                <a:latin typeface="+mj-ea"/>
                <a:ea typeface="+mj-ea"/>
              </a:rPr>
              <a:t>列名共同作者代表要</a:t>
            </a:r>
            <a:r>
              <a:rPr lang="zh-TW" altLang="en-US" b="1" dirty="0" smtClean="0">
                <a:solidFill>
                  <a:srgbClr val="C00000"/>
                </a:solidFill>
                <a:latin typeface="+mj-ea"/>
                <a:ea typeface="+mj-ea"/>
              </a:rPr>
              <a:t>共同</a:t>
            </a:r>
            <a:r>
              <a:rPr lang="zh-TW" altLang="en-US" b="1" dirty="0" smtClean="0">
                <a:latin typeface="+mj-ea"/>
                <a:ea typeface="+mj-ea"/>
              </a:rPr>
              <a:t>為論著的優劣、真偽</a:t>
            </a:r>
            <a:r>
              <a:rPr lang="zh-TW" altLang="en-US" b="1" dirty="0" smtClean="0">
                <a:solidFill>
                  <a:srgbClr val="C00000"/>
                </a:solidFill>
                <a:latin typeface="+mj-ea"/>
                <a:ea typeface="+mj-ea"/>
              </a:rPr>
              <a:t>負責</a:t>
            </a:r>
            <a:r>
              <a:rPr lang="zh-TW" altLang="en-US" b="1" dirty="0" smtClean="0">
                <a:latin typeface="+mj-ea"/>
                <a:ea typeface="+mj-ea"/>
              </a:rPr>
              <a:t>。</a:t>
            </a:r>
          </a:p>
          <a:p>
            <a:r>
              <a:rPr lang="zh-TW" altLang="en-US" b="1" dirty="0" smtClean="0">
                <a:latin typeface="+mj-ea"/>
                <a:ea typeface="+mj-ea"/>
              </a:rPr>
              <a:t>與該論文「</a:t>
            </a:r>
            <a:r>
              <a:rPr lang="zh-TW" altLang="en-US" b="1" dirty="0" smtClean="0">
                <a:solidFill>
                  <a:srgbClr val="C00000"/>
                </a:solidFill>
                <a:latin typeface="+mj-ea"/>
                <a:ea typeface="+mj-ea"/>
              </a:rPr>
              <a:t>無關</a:t>
            </a:r>
            <a:r>
              <a:rPr lang="zh-TW" altLang="en-US" b="1" dirty="0" smtClean="0">
                <a:latin typeface="+mj-ea"/>
                <a:ea typeface="+mj-ea"/>
              </a:rPr>
              <a:t>」的人，如：行政主管，不宜掛名。</a:t>
            </a:r>
            <a:endParaRPr lang="zh-TW" altLang="en-US"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75</a:t>
            </a:fld>
            <a:endParaRPr lang="zh-TW" alt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b="1" dirty="0" smtClean="0"/>
              <a:t>可能</a:t>
            </a:r>
            <a:r>
              <a:rPr lang="zh-TW" altLang="en-US" b="1" dirty="0" smtClean="0">
                <a:solidFill>
                  <a:srgbClr val="C00000"/>
                </a:solidFill>
              </a:rPr>
              <a:t>違反</a:t>
            </a:r>
            <a:r>
              <a:rPr lang="zh-TW" altLang="en-US" b="1" dirty="0" smtClean="0"/>
              <a:t>學術倫理的掛名方式</a:t>
            </a:r>
            <a:endParaRPr lang="zh-TW" altLang="en-US" b="1" dirty="0"/>
          </a:p>
        </p:txBody>
      </p:sp>
      <p:sp>
        <p:nvSpPr>
          <p:cNvPr id="3" name="內容版面配置區 2"/>
          <p:cNvSpPr>
            <a:spLocks noGrp="1"/>
          </p:cNvSpPr>
          <p:nvPr>
            <p:ph idx="1"/>
          </p:nvPr>
        </p:nvSpPr>
        <p:spPr/>
        <p:txBody>
          <a:bodyPr>
            <a:normAutofit lnSpcReduction="10000"/>
          </a:bodyPr>
          <a:lstStyle/>
          <a:p>
            <a:r>
              <a:rPr lang="zh-TW" altLang="en-US" b="1" dirty="0" smtClean="0">
                <a:latin typeface="+mj-ea"/>
                <a:ea typeface="+mj-ea"/>
              </a:rPr>
              <a:t>對研究沒有任何貢獻的人，掛名論文作者是違反學術倫理的。</a:t>
            </a:r>
          </a:p>
          <a:p>
            <a:r>
              <a:rPr lang="zh-TW" altLang="en-US" b="1" dirty="0" smtClean="0">
                <a:latin typeface="+mj-ea"/>
                <a:ea typeface="+mj-ea"/>
              </a:rPr>
              <a:t>提供特定研究計畫經費的人，不得掛名該計畫產出之論文的作者。</a:t>
            </a:r>
          </a:p>
          <a:p>
            <a:r>
              <a:rPr lang="zh-TW" altLang="en-US" b="1" dirty="0" smtClean="0">
                <a:latin typeface="+mj-ea"/>
                <a:ea typeface="+mj-ea"/>
              </a:rPr>
              <a:t>研究計畫之一般事務管理者</a:t>
            </a:r>
            <a:r>
              <a:rPr lang="en-US" altLang="zh-TW" b="1" dirty="0" smtClean="0">
                <a:latin typeface="+mj-ea"/>
                <a:ea typeface="+mj-ea"/>
              </a:rPr>
              <a:t>(general supervisor)</a:t>
            </a:r>
            <a:r>
              <a:rPr lang="zh-TW" altLang="en-US" b="1" dirty="0" smtClean="0">
                <a:latin typeface="+mj-ea"/>
                <a:ea typeface="+mj-ea"/>
              </a:rPr>
              <a:t>，如行政主管等，不宜掛名列論文作者。</a:t>
            </a:r>
          </a:p>
          <a:p>
            <a:r>
              <a:rPr lang="zh-TW" altLang="en-US" b="1" dirty="0" smtClean="0">
                <a:latin typeface="+mj-ea"/>
                <a:ea typeface="+mj-ea"/>
              </a:rPr>
              <a:t>未參與研究工作、討論或撰寫論文者，不得掛名論文作者。</a:t>
            </a:r>
            <a:endParaRPr lang="zh-TW" altLang="en-US"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76</a:t>
            </a:fld>
            <a:endParaRPr lang="zh-TW" alt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b="1" dirty="0" smtClean="0"/>
              <a:t>指導教授和研究生間的權益衝突</a:t>
            </a:r>
            <a:endParaRPr lang="zh-TW" altLang="en-US" b="1" dirty="0"/>
          </a:p>
        </p:txBody>
      </p:sp>
      <p:sp>
        <p:nvSpPr>
          <p:cNvPr id="3" name="內容版面配置區 2"/>
          <p:cNvSpPr>
            <a:spLocks noGrp="1"/>
          </p:cNvSpPr>
          <p:nvPr>
            <p:ph idx="1"/>
          </p:nvPr>
        </p:nvSpPr>
        <p:spPr/>
        <p:txBody>
          <a:bodyPr/>
          <a:lstStyle/>
          <a:p>
            <a:pPr>
              <a:buNone/>
            </a:pPr>
            <a:r>
              <a:rPr lang="zh-TW" altLang="en-US" b="1" dirty="0" smtClean="0">
                <a:latin typeface="+mj-ea"/>
                <a:ea typeface="+mj-ea"/>
              </a:rPr>
              <a:t>原則是： </a:t>
            </a:r>
          </a:p>
          <a:p>
            <a:r>
              <a:rPr lang="zh-TW" altLang="en-US" b="1" dirty="0" smtClean="0">
                <a:latin typeface="+mj-ea"/>
                <a:ea typeface="+mj-ea"/>
              </a:rPr>
              <a:t>研究生應與指導教授保持良好關係，對自己的學術生涯發展才有幫助。</a:t>
            </a:r>
          </a:p>
          <a:p>
            <a:r>
              <a:rPr lang="zh-TW" altLang="en-US" b="1" dirty="0" smtClean="0">
                <a:latin typeface="+mj-ea"/>
                <a:ea typeface="+mj-ea"/>
              </a:rPr>
              <a:t>指導教授應以學生的學術生涯發展和權益為首要考量。</a:t>
            </a:r>
          </a:p>
          <a:p>
            <a:r>
              <a:rPr lang="zh-TW" altLang="en-US" b="1" dirty="0" smtClean="0">
                <a:latin typeface="+mj-ea"/>
                <a:ea typeface="+mj-ea"/>
              </a:rPr>
              <a:t>指導教授與研究生間若有緊張關係，應儘速溝通以解除緊張</a:t>
            </a:r>
            <a:r>
              <a:rPr lang="en-US" altLang="zh-TW" b="1" dirty="0" smtClean="0">
                <a:latin typeface="+mj-ea"/>
                <a:ea typeface="+mj-ea"/>
              </a:rPr>
              <a:t>(Tension)</a:t>
            </a:r>
            <a:r>
              <a:rPr lang="zh-TW" altLang="en-US" b="1" dirty="0" smtClean="0">
                <a:latin typeface="+mj-ea"/>
                <a:ea typeface="+mj-ea"/>
              </a:rPr>
              <a:t>。</a:t>
            </a:r>
            <a:endParaRPr lang="zh-TW" altLang="en-US"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77</a:t>
            </a:fld>
            <a:endParaRPr lang="zh-TW" alt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b="1" dirty="0" smtClean="0"/>
              <a:t>指導教授與學生間的緊張</a:t>
            </a:r>
            <a:endParaRPr lang="zh-TW" altLang="en-US" b="1" dirty="0"/>
          </a:p>
        </p:txBody>
      </p:sp>
      <p:sp>
        <p:nvSpPr>
          <p:cNvPr id="3" name="內容版面配置區 2"/>
          <p:cNvSpPr>
            <a:spLocks noGrp="1"/>
          </p:cNvSpPr>
          <p:nvPr>
            <p:ph idx="1"/>
          </p:nvPr>
        </p:nvSpPr>
        <p:spPr/>
        <p:txBody>
          <a:bodyPr/>
          <a:lstStyle/>
          <a:p>
            <a:pPr>
              <a:buNone/>
            </a:pPr>
            <a:r>
              <a:rPr lang="en-US" altLang="zh-TW" b="1" dirty="0" smtClean="0">
                <a:latin typeface="+mj-ea"/>
                <a:ea typeface="+mj-ea"/>
              </a:rPr>
              <a:t>(1)</a:t>
            </a:r>
            <a:r>
              <a:rPr lang="zh-TW" altLang="en-US" b="1" dirty="0" smtClean="0">
                <a:latin typeface="+mj-ea"/>
                <a:ea typeface="+mj-ea"/>
              </a:rPr>
              <a:t>學位論文的研究主題是指導教授的</a:t>
            </a:r>
            <a:r>
              <a:rPr lang="en-US" altLang="zh-TW" b="1" dirty="0" smtClean="0">
                <a:latin typeface="+mj-ea"/>
                <a:ea typeface="+mj-ea"/>
              </a:rPr>
              <a:t>idea </a:t>
            </a:r>
            <a:r>
              <a:rPr lang="zh-TW" altLang="en-US" b="1" dirty="0" smtClean="0">
                <a:latin typeface="+mj-ea"/>
                <a:ea typeface="+mj-ea"/>
              </a:rPr>
              <a:t>或</a:t>
            </a:r>
            <a:endParaRPr lang="en-US" altLang="zh-TW" b="1" dirty="0" smtClean="0">
              <a:latin typeface="+mj-ea"/>
              <a:ea typeface="+mj-ea"/>
            </a:endParaRPr>
          </a:p>
          <a:p>
            <a:pPr>
              <a:buNone/>
            </a:pPr>
            <a:r>
              <a:rPr lang="en-US" altLang="zh-TW" b="1" dirty="0" smtClean="0">
                <a:latin typeface="+mj-ea"/>
                <a:ea typeface="+mj-ea"/>
              </a:rPr>
              <a:t>     </a:t>
            </a:r>
            <a:r>
              <a:rPr lang="zh-TW" altLang="en-US" b="1" dirty="0" smtClean="0">
                <a:latin typeface="+mj-ea"/>
                <a:ea typeface="+mj-ea"/>
              </a:rPr>
              <a:t>是學生的 </a:t>
            </a:r>
            <a:r>
              <a:rPr lang="en-US" altLang="zh-TW" b="1" dirty="0" smtClean="0">
                <a:latin typeface="+mj-ea"/>
                <a:ea typeface="+mj-ea"/>
              </a:rPr>
              <a:t>idea</a:t>
            </a:r>
            <a:r>
              <a:rPr lang="zh-TW" altLang="en-US" b="1" dirty="0" smtClean="0">
                <a:latin typeface="+mj-ea"/>
                <a:ea typeface="+mj-ea"/>
              </a:rPr>
              <a:t>？或是兩者都有貢獻？</a:t>
            </a:r>
            <a:endParaRPr lang="en-US" altLang="zh-TW" b="1" dirty="0" smtClean="0">
              <a:latin typeface="+mj-ea"/>
              <a:ea typeface="+mj-ea"/>
            </a:endParaRPr>
          </a:p>
          <a:p>
            <a:pPr>
              <a:buNone/>
            </a:pPr>
            <a:r>
              <a:rPr lang="zh-TW" altLang="en-US" b="1" dirty="0" smtClean="0">
                <a:latin typeface="+mj-ea"/>
                <a:ea typeface="+mj-ea"/>
              </a:rPr>
              <a:t>    理論上，博士論文應該是一篇</a:t>
            </a:r>
            <a:r>
              <a:rPr lang="zh-TW" altLang="en-US" b="1" u="sng" dirty="0" smtClean="0">
                <a:latin typeface="+mj-ea"/>
                <a:ea typeface="+mj-ea"/>
              </a:rPr>
              <a:t>原創性</a:t>
            </a:r>
            <a:r>
              <a:rPr lang="zh-TW" altLang="en-US" b="1" dirty="0" smtClean="0">
                <a:latin typeface="+mj-ea"/>
                <a:ea typeface="+mj-ea"/>
              </a:rPr>
              <a:t>著作，</a:t>
            </a:r>
            <a:endParaRPr lang="en-US" altLang="zh-TW" b="1" dirty="0" smtClean="0">
              <a:latin typeface="+mj-ea"/>
              <a:ea typeface="+mj-ea"/>
            </a:endParaRPr>
          </a:p>
          <a:p>
            <a:pPr>
              <a:buNone/>
            </a:pPr>
            <a:r>
              <a:rPr lang="en-US" altLang="zh-TW" b="1" dirty="0" smtClean="0">
                <a:latin typeface="+mj-ea"/>
                <a:ea typeface="+mj-ea"/>
              </a:rPr>
              <a:t>    </a:t>
            </a:r>
            <a:r>
              <a:rPr lang="zh-TW" altLang="en-US" b="1" dirty="0" smtClean="0">
                <a:latin typeface="+mj-ea"/>
                <a:ea typeface="+mj-ea"/>
              </a:rPr>
              <a:t>證明學生有能力「獨立從事學術研究」的</a:t>
            </a:r>
            <a:endParaRPr lang="en-US" altLang="zh-TW" b="1" dirty="0" smtClean="0">
              <a:latin typeface="+mj-ea"/>
              <a:ea typeface="+mj-ea"/>
            </a:endParaRPr>
          </a:p>
          <a:p>
            <a:pPr>
              <a:buNone/>
            </a:pPr>
            <a:r>
              <a:rPr lang="en-US" altLang="zh-TW" b="1" dirty="0" smtClean="0">
                <a:latin typeface="+mj-ea"/>
                <a:ea typeface="+mj-ea"/>
              </a:rPr>
              <a:t>    </a:t>
            </a:r>
            <a:r>
              <a:rPr lang="zh-TW" altLang="en-US" b="1" dirty="0" smtClean="0">
                <a:latin typeface="+mj-ea"/>
                <a:ea typeface="+mj-ea"/>
              </a:rPr>
              <a:t>能力，所以論文主題應該是學生的</a:t>
            </a:r>
            <a:r>
              <a:rPr lang="en-US" altLang="zh-TW" b="1" dirty="0" smtClean="0">
                <a:latin typeface="+mj-ea"/>
              </a:rPr>
              <a:t>idea</a:t>
            </a:r>
            <a:r>
              <a:rPr lang="zh-TW" altLang="en-US" b="1" dirty="0" smtClean="0">
                <a:latin typeface="+mj-ea"/>
              </a:rPr>
              <a:t>，</a:t>
            </a:r>
            <a:endParaRPr lang="en-US" altLang="zh-TW" b="1" dirty="0" smtClean="0">
              <a:latin typeface="+mj-ea"/>
            </a:endParaRPr>
          </a:p>
          <a:p>
            <a:pPr>
              <a:buNone/>
            </a:pPr>
            <a:r>
              <a:rPr lang="en-US" altLang="zh-TW" b="1" dirty="0" smtClean="0">
                <a:latin typeface="+mj-ea"/>
                <a:ea typeface="+mj-ea"/>
              </a:rPr>
              <a:t>    </a:t>
            </a:r>
            <a:r>
              <a:rPr lang="zh-TW" altLang="en-US" b="1" dirty="0" smtClean="0">
                <a:latin typeface="+mj-ea"/>
                <a:ea typeface="+mj-ea"/>
              </a:rPr>
              <a:t>不應該是指導教授的</a:t>
            </a:r>
            <a:r>
              <a:rPr lang="en-US" altLang="zh-TW" b="1" dirty="0" smtClean="0">
                <a:latin typeface="+mj-ea"/>
                <a:ea typeface="+mj-ea"/>
              </a:rPr>
              <a:t>idea</a:t>
            </a:r>
            <a:r>
              <a:rPr lang="zh-TW" altLang="en-US" b="1" dirty="0" smtClean="0">
                <a:latin typeface="+mj-ea"/>
                <a:ea typeface="+mj-ea"/>
              </a:rPr>
              <a:t>或是兩者共同的</a:t>
            </a:r>
            <a:endParaRPr lang="en-US" altLang="zh-TW" b="1" dirty="0" smtClean="0">
              <a:latin typeface="+mj-ea"/>
              <a:ea typeface="+mj-ea"/>
            </a:endParaRPr>
          </a:p>
          <a:p>
            <a:pPr>
              <a:buNone/>
            </a:pPr>
            <a:r>
              <a:rPr lang="en-US" altLang="zh-TW" b="1" dirty="0" smtClean="0">
                <a:latin typeface="+mj-ea"/>
                <a:ea typeface="+mj-ea"/>
              </a:rPr>
              <a:t>    idea</a:t>
            </a:r>
            <a:r>
              <a:rPr lang="zh-TW" altLang="en-US" b="1" dirty="0" smtClean="0">
                <a:latin typeface="+mj-ea"/>
                <a:ea typeface="+mj-ea"/>
              </a:rPr>
              <a:t>。</a:t>
            </a:r>
            <a:endParaRPr lang="en-US" altLang="zh-TW" b="1" dirty="0" smtClean="0">
              <a:latin typeface="+mj-ea"/>
              <a:ea typeface="+mj-ea"/>
            </a:endParaRPr>
          </a:p>
          <a:p>
            <a:pPr>
              <a:buNone/>
            </a:pPr>
            <a:endParaRPr lang="zh-TW" altLang="en-US" dirty="0"/>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78</a:t>
            </a:fld>
            <a:endParaRPr lang="zh-TW" altLang="en-US"/>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pPr>
              <a:buNone/>
            </a:pPr>
            <a:r>
              <a:rPr lang="en-US" altLang="zh-TW" b="1" dirty="0" smtClean="0">
                <a:latin typeface="+mj-ea"/>
                <a:ea typeface="+mj-ea"/>
              </a:rPr>
              <a:t>(2)</a:t>
            </a:r>
            <a:r>
              <a:rPr lang="zh-TW" altLang="en-US" b="1" dirty="0" smtClean="0">
                <a:latin typeface="+mj-ea"/>
                <a:ea typeface="+mj-ea"/>
              </a:rPr>
              <a:t>學生畢業後繼續做學位論文主題的研究可  </a:t>
            </a:r>
            <a:endParaRPr lang="en-US" altLang="zh-TW" b="1" dirty="0" smtClean="0">
              <a:latin typeface="+mj-ea"/>
              <a:ea typeface="+mj-ea"/>
            </a:endParaRPr>
          </a:p>
          <a:p>
            <a:pPr>
              <a:buNone/>
            </a:pPr>
            <a:r>
              <a:rPr lang="zh-TW" altLang="en-US" b="1" dirty="0" smtClean="0">
                <a:latin typeface="+mj-ea"/>
                <a:ea typeface="+mj-ea"/>
              </a:rPr>
              <a:t>      以嗎？ </a:t>
            </a:r>
            <a:endParaRPr lang="en-US" altLang="zh-TW" b="1" dirty="0" smtClean="0">
              <a:latin typeface="+mj-ea"/>
              <a:ea typeface="+mj-ea"/>
            </a:endParaRPr>
          </a:p>
          <a:p>
            <a:pPr>
              <a:buNone/>
            </a:pPr>
            <a:r>
              <a:rPr lang="zh-TW" altLang="en-US" b="1" smtClean="0">
                <a:latin typeface="+mj-ea"/>
                <a:ea typeface="+mj-ea"/>
              </a:rPr>
              <a:t>     若</a:t>
            </a:r>
            <a:r>
              <a:rPr lang="zh-TW" altLang="en-US" b="1" dirty="0" smtClean="0">
                <a:latin typeface="+mj-ea"/>
                <a:ea typeface="+mj-ea"/>
              </a:rPr>
              <a:t>論文主題是學生的</a:t>
            </a:r>
            <a:r>
              <a:rPr lang="en-US" altLang="zh-TW" b="1" dirty="0" smtClean="0">
                <a:latin typeface="+mj-ea"/>
              </a:rPr>
              <a:t>idea</a:t>
            </a:r>
            <a:r>
              <a:rPr lang="zh-TW" altLang="en-US" dirty="0" smtClean="0"/>
              <a:t>，</a:t>
            </a:r>
            <a:r>
              <a:rPr lang="zh-TW" altLang="en-US" b="1" dirty="0" smtClean="0">
                <a:latin typeface="+mj-ea"/>
                <a:ea typeface="+mj-ea"/>
              </a:rPr>
              <a:t>答案應該是「可以」</a:t>
            </a:r>
            <a:endParaRPr lang="en-US" altLang="zh-TW" b="1" dirty="0" smtClean="0">
              <a:latin typeface="+mj-ea"/>
              <a:ea typeface="+mj-ea"/>
            </a:endParaRPr>
          </a:p>
          <a:p>
            <a:pPr>
              <a:buNone/>
            </a:pPr>
            <a:r>
              <a:rPr lang="zh-TW" altLang="en-US" b="1" dirty="0" smtClean="0">
                <a:latin typeface="+mj-ea"/>
                <a:ea typeface="+mj-ea"/>
              </a:rPr>
              <a:t>     若論文主題是指導教授的</a:t>
            </a:r>
            <a:r>
              <a:rPr lang="en-US" altLang="zh-TW" b="1" dirty="0" smtClean="0">
                <a:latin typeface="+mj-ea"/>
                <a:ea typeface="+mj-ea"/>
              </a:rPr>
              <a:t>idea</a:t>
            </a:r>
            <a:r>
              <a:rPr lang="zh-TW" altLang="en-US" b="1" dirty="0" smtClean="0">
                <a:latin typeface="+mj-ea"/>
                <a:ea typeface="+mj-ea"/>
              </a:rPr>
              <a:t>或是兩者共</a:t>
            </a:r>
            <a:endParaRPr lang="en-US" altLang="zh-TW" b="1" dirty="0" smtClean="0">
              <a:latin typeface="+mj-ea"/>
              <a:ea typeface="+mj-ea"/>
            </a:endParaRPr>
          </a:p>
          <a:p>
            <a:pPr>
              <a:buNone/>
            </a:pPr>
            <a:r>
              <a:rPr lang="zh-TW" altLang="en-US" b="1" dirty="0" smtClean="0">
                <a:latin typeface="+mj-ea"/>
                <a:ea typeface="+mj-ea"/>
              </a:rPr>
              <a:t>     同的</a:t>
            </a:r>
            <a:r>
              <a:rPr lang="en-US" altLang="zh-TW" b="1" dirty="0" smtClean="0">
                <a:latin typeface="+mj-ea"/>
                <a:ea typeface="+mj-ea"/>
              </a:rPr>
              <a:t>idea</a:t>
            </a:r>
            <a:r>
              <a:rPr lang="zh-TW" altLang="en-US" b="1" dirty="0" smtClean="0">
                <a:latin typeface="+mj-ea"/>
                <a:ea typeface="+mj-ea"/>
              </a:rPr>
              <a:t>，就麻煩了</a:t>
            </a:r>
            <a:endParaRPr lang="en-US" altLang="zh-TW" b="1" dirty="0" smtClean="0">
              <a:latin typeface="+mj-ea"/>
              <a:ea typeface="+mj-ea"/>
            </a:endParaRPr>
          </a:p>
          <a:p>
            <a:pPr>
              <a:buNone/>
            </a:pPr>
            <a:r>
              <a:rPr lang="en-US" altLang="zh-TW" b="1" dirty="0" smtClean="0">
                <a:latin typeface="+mj-ea"/>
                <a:ea typeface="+mj-ea"/>
              </a:rPr>
              <a:t>(3)</a:t>
            </a:r>
            <a:r>
              <a:rPr lang="zh-TW" altLang="en-US" b="1" dirty="0" smtClean="0">
                <a:latin typeface="+mj-ea"/>
                <a:ea typeface="+mj-ea"/>
              </a:rPr>
              <a:t>發表一般論文和會議論文的排名？ </a:t>
            </a:r>
          </a:p>
          <a:p>
            <a:pPr>
              <a:buNone/>
            </a:pPr>
            <a:r>
              <a:rPr lang="zh-TW" altLang="en-US" b="1" dirty="0" smtClean="0">
                <a:latin typeface="+mj-ea"/>
                <a:ea typeface="+mj-ea"/>
              </a:rPr>
              <a:t>     研究生要不要掛名？如何掛名？</a:t>
            </a:r>
            <a:endParaRPr lang="en-US" altLang="zh-TW" b="1" dirty="0" smtClean="0">
              <a:latin typeface="+mj-ea"/>
              <a:ea typeface="+mj-ea"/>
            </a:endParaRPr>
          </a:p>
          <a:p>
            <a:pPr>
              <a:buNone/>
            </a:pPr>
            <a:endParaRPr lang="zh-TW" altLang="en-US"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79</a:t>
            </a:fld>
            <a:endParaRPr lang="zh-TW"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博碩士論文</a:t>
            </a:r>
            <a:endParaRPr lang="zh-TW" altLang="en-US" b="1" dirty="0"/>
          </a:p>
        </p:txBody>
      </p:sp>
      <p:sp>
        <p:nvSpPr>
          <p:cNvPr id="3" name="內容版面配置區 2"/>
          <p:cNvSpPr>
            <a:spLocks noGrp="1"/>
          </p:cNvSpPr>
          <p:nvPr>
            <p:ph idx="1"/>
          </p:nvPr>
        </p:nvSpPr>
        <p:spPr>
          <a:xfrm>
            <a:off x="4932040" y="1600200"/>
            <a:ext cx="3754760" cy="4686320"/>
          </a:xfrm>
        </p:spPr>
        <p:txBody>
          <a:bodyPr>
            <a:normAutofit fontScale="85000" lnSpcReduction="20000"/>
          </a:bodyPr>
          <a:lstStyle/>
          <a:p>
            <a:r>
              <a:rPr lang="en-US" altLang="zh-TW" b="1" dirty="0" smtClean="0">
                <a:latin typeface="+mj-ea"/>
                <a:ea typeface="+mj-ea"/>
              </a:rPr>
              <a:t>thesis </a:t>
            </a:r>
            <a:r>
              <a:rPr lang="zh-TW" altLang="en-US" b="1" dirty="0" smtClean="0">
                <a:latin typeface="+mj-ea"/>
                <a:ea typeface="+mj-ea"/>
              </a:rPr>
              <a:t>是論文的通稱</a:t>
            </a:r>
            <a:br>
              <a:rPr lang="zh-TW" altLang="en-US" b="1" dirty="0" smtClean="0">
                <a:latin typeface="+mj-ea"/>
                <a:ea typeface="+mj-ea"/>
              </a:rPr>
            </a:br>
            <a:r>
              <a:rPr lang="zh-TW" altLang="en-US" b="1" dirty="0" smtClean="0">
                <a:latin typeface="+mj-ea"/>
                <a:ea typeface="+mj-ea"/>
              </a:rPr>
              <a:t/>
            </a:r>
            <a:br>
              <a:rPr lang="zh-TW" altLang="en-US" b="1" dirty="0" smtClean="0">
                <a:latin typeface="+mj-ea"/>
                <a:ea typeface="+mj-ea"/>
              </a:rPr>
            </a:br>
            <a:r>
              <a:rPr lang="en-US" altLang="zh-TW" b="1" dirty="0" smtClean="0">
                <a:latin typeface="+mj-ea"/>
                <a:ea typeface="+mj-ea"/>
              </a:rPr>
              <a:t>dissertation </a:t>
            </a:r>
            <a:r>
              <a:rPr lang="zh-TW" altLang="en-US" b="1" dirty="0" smtClean="0">
                <a:latin typeface="+mj-ea"/>
                <a:ea typeface="+mj-ea"/>
              </a:rPr>
              <a:t>通常指的是博士的論文</a:t>
            </a:r>
            <a:br>
              <a:rPr lang="zh-TW" altLang="en-US" b="1" dirty="0" smtClean="0">
                <a:latin typeface="+mj-ea"/>
                <a:ea typeface="+mj-ea"/>
              </a:rPr>
            </a:br>
            <a:r>
              <a:rPr lang="zh-TW" altLang="en-US" b="1" dirty="0" smtClean="0">
                <a:latin typeface="+mj-ea"/>
                <a:ea typeface="+mj-ea"/>
              </a:rPr>
              <a:t/>
            </a:r>
            <a:br>
              <a:rPr lang="zh-TW" altLang="en-US" b="1" dirty="0" smtClean="0">
                <a:latin typeface="+mj-ea"/>
                <a:ea typeface="+mj-ea"/>
              </a:rPr>
            </a:br>
            <a:r>
              <a:rPr lang="zh-TW" altLang="en-US" b="1" dirty="0" smtClean="0">
                <a:latin typeface="+mj-ea"/>
                <a:ea typeface="+mj-ea"/>
              </a:rPr>
              <a:t>所以碩士論文就是 </a:t>
            </a:r>
            <a:r>
              <a:rPr lang="en-US" altLang="zh-TW" b="1" dirty="0" smtClean="0">
                <a:latin typeface="+mj-ea"/>
                <a:ea typeface="+mj-ea"/>
              </a:rPr>
              <a:t>master's thesis</a:t>
            </a:r>
            <a:br>
              <a:rPr lang="en-US" altLang="zh-TW" b="1" dirty="0" smtClean="0">
                <a:latin typeface="+mj-ea"/>
                <a:ea typeface="+mj-ea"/>
              </a:rPr>
            </a:br>
            <a:r>
              <a:rPr lang="en-US" altLang="zh-TW" b="1" dirty="0" smtClean="0">
                <a:latin typeface="+mj-ea"/>
                <a:ea typeface="+mj-ea"/>
              </a:rPr>
              <a:t/>
            </a:r>
            <a:br>
              <a:rPr lang="en-US" altLang="zh-TW" b="1" dirty="0" smtClean="0">
                <a:latin typeface="+mj-ea"/>
                <a:ea typeface="+mj-ea"/>
              </a:rPr>
            </a:br>
            <a:r>
              <a:rPr lang="zh-TW" altLang="en-US" b="1" dirty="0" smtClean="0">
                <a:latin typeface="+mj-ea"/>
                <a:ea typeface="+mj-ea"/>
              </a:rPr>
              <a:t>博士論文可以說是 </a:t>
            </a:r>
            <a:r>
              <a:rPr lang="en-US" altLang="zh-TW" b="1" dirty="0" smtClean="0">
                <a:latin typeface="+mj-ea"/>
                <a:ea typeface="+mj-ea"/>
              </a:rPr>
              <a:t>doctoral thesis</a:t>
            </a:r>
          </a:p>
          <a:p>
            <a:pPr>
              <a:buNone/>
            </a:pPr>
            <a:r>
              <a:rPr lang="zh-TW" altLang="en-US" b="1" dirty="0" smtClean="0">
                <a:latin typeface="+mj-ea"/>
                <a:ea typeface="+mj-ea"/>
              </a:rPr>
              <a:t>    但是一般博士論文都會說 </a:t>
            </a:r>
            <a:r>
              <a:rPr lang="en-US" altLang="zh-TW" b="1" dirty="0" smtClean="0">
                <a:latin typeface="+mj-ea"/>
                <a:ea typeface="+mj-ea"/>
              </a:rPr>
              <a:t>doctoral dissertation</a:t>
            </a:r>
            <a:endParaRPr lang="zh-TW" altLang="en-US"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8</a:t>
            </a:fld>
            <a:endParaRPr lang="zh-TW" altLang="en-US"/>
          </a:p>
        </p:txBody>
      </p:sp>
      <p:pic>
        <p:nvPicPr>
          <p:cNvPr id="1026" name="Picture 2"/>
          <p:cNvPicPr>
            <a:picLocks noChangeAspect="1" noChangeArrowheads="1"/>
          </p:cNvPicPr>
          <p:nvPr/>
        </p:nvPicPr>
        <p:blipFill>
          <a:blip r:embed="rId2" cstate="print"/>
          <a:srcRect/>
          <a:stretch>
            <a:fillRect/>
          </a:stretch>
        </p:blipFill>
        <p:spPr bwMode="auto">
          <a:xfrm>
            <a:off x="467544" y="1340768"/>
            <a:ext cx="4263752" cy="4935958"/>
          </a:xfrm>
          <a:prstGeom prst="rect">
            <a:avLst/>
          </a:prstGeom>
          <a:noFill/>
          <a:ln w="9525">
            <a:noFill/>
            <a:miter lim="800000"/>
            <a:headEnd/>
            <a:tailEnd/>
          </a:ln>
        </p:spPr>
      </p:pic>
      <p:sp>
        <p:nvSpPr>
          <p:cNvPr id="7" name="矩形 6"/>
          <p:cNvSpPr/>
          <p:nvPr/>
        </p:nvSpPr>
        <p:spPr>
          <a:xfrm>
            <a:off x="611560" y="3068960"/>
            <a:ext cx="1296144" cy="288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7"/>
          <p:cNvSpPr/>
          <p:nvPr/>
        </p:nvSpPr>
        <p:spPr>
          <a:xfrm>
            <a:off x="2051720" y="5229200"/>
            <a:ext cx="1296144" cy="288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a:buNone/>
            </a:pPr>
            <a:r>
              <a:rPr lang="en-US" altLang="zh-TW" b="1" dirty="0" smtClean="0">
                <a:latin typeface="+mj-ea"/>
                <a:ea typeface="+mj-ea"/>
              </a:rPr>
              <a:t>(4)</a:t>
            </a:r>
            <a:r>
              <a:rPr lang="zh-TW" altLang="en-US" b="1" dirty="0" smtClean="0">
                <a:solidFill>
                  <a:srgbClr val="C00000"/>
                </a:solidFill>
                <a:latin typeface="+mj-ea"/>
                <a:ea typeface="+mj-ea"/>
              </a:rPr>
              <a:t>學位論文</a:t>
            </a:r>
            <a:r>
              <a:rPr lang="zh-TW" altLang="en-US" b="1" dirty="0" smtClean="0">
                <a:latin typeface="+mj-ea"/>
                <a:ea typeface="+mj-ea"/>
              </a:rPr>
              <a:t>發表為期刊論文的排名？ </a:t>
            </a:r>
          </a:p>
          <a:p>
            <a:pPr>
              <a:buNone/>
            </a:pPr>
            <a:r>
              <a:rPr lang="zh-TW" altLang="en-US" b="1" dirty="0" smtClean="0">
                <a:latin typeface="+mj-ea"/>
                <a:ea typeface="+mj-ea"/>
              </a:rPr>
              <a:t>     指導教授不宜掛名第一作者或通訊作者。</a:t>
            </a:r>
          </a:p>
          <a:p>
            <a:pPr>
              <a:buNone/>
            </a:pPr>
            <a:r>
              <a:rPr lang="en-US" altLang="zh-TW" b="1" dirty="0" smtClean="0">
                <a:latin typeface="+mj-ea"/>
                <a:ea typeface="+mj-ea"/>
              </a:rPr>
              <a:t>(5)</a:t>
            </a:r>
            <a:r>
              <a:rPr lang="zh-TW" altLang="en-US" b="1" dirty="0" smtClean="0">
                <a:latin typeface="+mj-ea"/>
                <a:ea typeface="+mj-ea"/>
              </a:rPr>
              <a:t>著作權歸屬的困擾？尤其學生是研究計畫 </a:t>
            </a:r>
            <a:endParaRPr lang="en-US" altLang="zh-TW" b="1" dirty="0" smtClean="0">
              <a:latin typeface="+mj-ea"/>
              <a:ea typeface="+mj-ea"/>
            </a:endParaRPr>
          </a:p>
          <a:p>
            <a:pPr>
              <a:buNone/>
            </a:pPr>
            <a:r>
              <a:rPr lang="en-US" altLang="zh-TW" b="1" dirty="0" smtClean="0">
                <a:latin typeface="+mj-ea"/>
                <a:ea typeface="+mj-ea"/>
              </a:rPr>
              <a:t>      </a:t>
            </a:r>
            <a:r>
              <a:rPr lang="zh-TW" altLang="en-US" b="1" dirty="0" smtClean="0">
                <a:latin typeface="+mj-ea"/>
                <a:ea typeface="+mj-ea"/>
              </a:rPr>
              <a:t>的研究生助理時，尤需注意。</a:t>
            </a:r>
          </a:p>
          <a:p>
            <a:pPr>
              <a:buNone/>
            </a:pPr>
            <a:r>
              <a:rPr lang="zh-TW" altLang="en-US" b="1" dirty="0" smtClean="0">
                <a:latin typeface="+mj-ea"/>
                <a:ea typeface="+mj-ea"/>
              </a:rPr>
              <a:t>      專利和技術移轉的共享方式？ </a:t>
            </a:r>
          </a:p>
          <a:p>
            <a:pPr>
              <a:buNone/>
            </a:pPr>
            <a:r>
              <a:rPr lang="en-US" altLang="zh-TW" b="1" dirty="0" smtClean="0">
                <a:latin typeface="+mj-ea"/>
                <a:ea typeface="+mj-ea"/>
              </a:rPr>
              <a:t>(6)</a:t>
            </a:r>
            <a:r>
              <a:rPr lang="zh-TW" altLang="en-US" b="1" dirty="0" smtClean="0">
                <a:latin typeface="+mj-ea"/>
                <a:ea typeface="+mj-ea"/>
              </a:rPr>
              <a:t>學位論文涉及抄襲的責任歸屬</a:t>
            </a:r>
            <a:r>
              <a:rPr lang="en-US" altLang="zh-TW" b="1" dirty="0" smtClean="0">
                <a:latin typeface="+mj-ea"/>
                <a:ea typeface="+mj-ea"/>
              </a:rPr>
              <a:t>…</a:t>
            </a:r>
            <a:r>
              <a:rPr lang="zh-TW" altLang="en-US" b="1" dirty="0" smtClean="0">
                <a:latin typeface="+mj-ea"/>
                <a:ea typeface="+mj-ea"/>
              </a:rPr>
              <a:t>？</a:t>
            </a:r>
            <a:endParaRPr lang="zh-TW" altLang="en-US"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80</a:t>
            </a:fld>
            <a:endParaRPr lang="zh-TW" alt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a:buNone/>
            </a:pPr>
            <a:r>
              <a:rPr lang="en-US" altLang="zh-TW" b="1" dirty="0" smtClean="0">
                <a:latin typeface="+mj-ea"/>
                <a:ea typeface="+mj-ea"/>
              </a:rPr>
              <a:t>(7)</a:t>
            </a:r>
            <a:r>
              <a:rPr lang="zh-TW" altLang="en-US" b="1" dirty="0" smtClean="0">
                <a:latin typeface="+mj-ea"/>
                <a:ea typeface="+mj-ea"/>
              </a:rPr>
              <a:t>研究生獲得學位畢業後，若要利用就學期 </a:t>
            </a:r>
            <a:endParaRPr lang="en-US" altLang="zh-TW" b="1" dirty="0" smtClean="0">
              <a:latin typeface="+mj-ea"/>
              <a:ea typeface="+mj-ea"/>
            </a:endParaRPr>
          </a:p>
          <a:p>
            <a:pPr>
              <a:buNone/>
            </a:pPr>
            <a:r>
              <a:rPr lang="en-US" altLang="zh-TW" b="1" dirty="0" smtClean="0">
                <a:latin typeface="+mj-ea"/>
                <a:ea typeface="+mj-ea"/>
              </a:rPr>
              <a:t>     </a:t>
            </a:r>
            <a:r>
              <a:rPr lang="zh-TW" altLang="en-US" b="1" dirty="0" smtClean="0">
                <a:latin typeface="+mj-ea"/>
                <a:ea typeface="+mj-ea"/>
              </a:rPr>
              <a:t>間所蒐集的研究資料發表論文，一定要記</a:t>
            </a:r>
            <a:endParaRPr lang="en-US" altLang="zh-TW" b="1" dirty="0" smtClean="0">
              <a:latin typeface="+mj-ea"/>
              <a:ea typeface="+mj-ea"/>
            </a:endParaRPr>
          </a:p>
          <a:p>
            <a:pPr>
              <a:buNone/>
            </a:pPr>
            <a:r>
              <a:rPr lang="en-US" altLang="zh-TW" b="1" dirty="0" smtClean="0">
                <a:latin typeface="+mj-ea"/>
                <a:ea typeface="+mj-ea"/>
              </a:rPr>
              <a:t>     </a:t>
            </a:r>
            <a:r>
              <a:rPr lang="zh-TW" altLang="en-US" b="1" dirty="0" smtClean="0">
                <a:latin typeface="+mj-ea"/>
                <a:ea typeface="+mj-ea"/>
              </a:rPr>
              <a:t>得： </a:t>
            </a:r>
          </a:p>
          <a:p>
            <a:pPr>
              <a:buNone/>
            </a:pPr>
            <a:r>
              <a:rPr lang="zh-TW" altLang="en-US" b="1" dirty="0" smtClean="0">
                <a:latin typeface="+mj-ea"/>
                <a:ea typeface="+mj-ea"/>
              </a:rPr>
              <a:t>     研究成果是屬於指導教授、學生及學校，</a:t>
            </a:r>
            <a:endParaRPr lang="en-US" altLang="zh-TW" b="1" dirty="0" smtClean="0">
              <a:latin typeface="+mj-ea"/>
              <a:ea typeface="+mj-ea"/>
            </a:endParaRPr>
          </a:p>
          <a:p>
            <a:pPr>
              <a:buNone/>
            </a:pPr>
            <a:r>
              <a:rPr lang="en-US" altLang="zh-TW" b="1" dirty="0" smtClean="0">
                <a:latin typeface="+mj-ea"/>
                <a:ea typeface="+mj-ea"/>
              </a:rPr>
              <a:t>     </a:t>
            </a:r>
            <a:r>
              <a:rPr lang="zh-TW" altLang="en-US" b="1" dirty="0" smtClean="0">
                <a:latin typeface="+mj-ea"/>
                <a:ea typeface="+mj-ea"/>
              </a:rPr>
              <a:t>未經其他參與研究人員同意，不得私自發</a:t>
            </a:r>
            <a:endParaRPr lang="en-US" altLang="zh-TW" b="1" dirty="0" smtClean="0">
              <a:latin typeface="+mj-ea"/>
              <a:ea typeface="+mj-ea"/>
            </a:endParaRPr>
          </a:p>
          <a:p>
            <a:pPr>
              <a:buNone/>
            </a:pPr>
            <a:r>
              <a:rPr lang="en-US" altLang="zh-TW" b="1" dirty="0" smtClean="0">
                <a:latin typeface="+mj-ea"/>
                <a:ea typeface="+mj-ea"/>
              </a:rPr>
              <a:t>     </a:t>
            </a:r>
            <a:r>
              <a:rPr lang="zh-TW" altLang="en-US" b="1" dirty="0" smtClean="0">
                <a:latin typeface="+mj-ea"/>
                <a:ea typeface="+mj-ea"/>
              </a:rPr>
              <a:t>表。</a:t>
            </a:r>
            <a:endParaRPr lang="zh-TW" altLang="en-US" b="1" dirty="0">
              <a:latin typeface="+mj-ea"/>
              <a:ea typeface="+mj-ea"/>
            </a:endParaRPr>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81</a:t>
            </a:fld>
            <a:endParaRPr lang="zh-TW" alt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82</a:t>
            </a:fld>
            <a:endParaRPr lang="zh-TW" altLang="en-US"/>
          </a:p>
        </p:txBody>
      </p:sp>
      <p:sp>
        <p:nvSpPr>
          <p:cNvPr id="6" name="標題 1"/>
          <p:cNvSpPr txBox="1">
            <a:spLocks/>
          </p:cNvSpPr>
          <p:nvPr/>
        </p:nvSpPr>
        <p:spPr>
          <a:xfrm>
            <a:off x="755576" y="3140968"/>
            <a:ext cx="7772400" cy="1538286"/>
          </a:xfrm>
          <a:prstGeom prst="rect">
            <a:avLst/>
          </a:prstGeom>
        </p:spPr>
        <p:txBody>
          <a:bodyPr vert="horz" rtlCol="0" anchor="ctr">
            <a:normAutofit/>
          </a:bodyPr>
          <a:lstStyle/>
          <a:p>
            <a:pPr algn="ctr">
              <a:spcBef>
                <a:spcPct val="0"/>
              </a:spcBef>
            </a:pPr>
            <a:r>
              <a:rPr lang="zh-TW" altLang="zh-TW" sz="4400" b="1" dirty="0" smtClean="0">
                <a:latin typeface="+mj-ea"/>
                <a:ea typeface="+mj-ea"/>
              </a:rPr>
              <a:t>黑夜無論如何漫長，白晝總會到來</a:t>
            </a:r>
            <a:r>
              <a:rPr lang="en-US" altLang="zh-TW" sz="4400" b="1" dirty="0" smtClean="0">
                <a:latin typeface="+mj-ea"/>
                <a:ea typeface="+mj-ea"/>
              </a:rPr>
              <a:t>--</a:t>
            </a:r>
            <a:r>
              <a:rPr lang="zh-TW" altLang="zh-TW" sz="4400" b="1" dirty="0" smtClean="0">
                <a:latin typeface="+mj-ea"/>
                <a:ea typeface="+mj-ea"/>
              </a:rPr>
              <a:t>莎士比亞</a:t>
            </a:r>
          </a:p>
        </p:txBody>
      </p:sp>
      <p:sp>
        <p:nvSpPr>
          <p:cNvPr id="7" name="副標題 2"/>
          <p:cNvSpPr txBox="1">
            <a:spLocks/>
          </p:cNvSpPr>
          <p:nvPr/>
        </p:nvSpPr>
        <p:spPr>
          <a:xfrm>
            <a:off x="1403648" y="4653136"/>
            <a:ext cx="6400800" cy="1752600"/>
          </a:xfrm>
          <a:prstGeom prst="rect">
            <a:avLst/>
          </a:prstGeom>
        </p:spPr>
        <p:txBody>
          <a:bodyPr vert="horz" rtlCol="0">
            <a:normAutofit/>
          </a:bodyPr>
          <a:lstStyle/>
          <a:p>
            <a:pPr marL="342900" marR="0" lvl="0" indent="-342900" algn="ctr" defTabSz="914400" rtl="0" eaLnBrk="1" fontAlgn="auto" latinLnBrk="0" hangingPunct="1">
              <a:lnSpc>
                <a:spcPct val="100000"/>
              </a:lnSpc>
              <a:spcBef>
                <a:spcPct val="20000"/>
              </a:spcBef>
              <a:spcAft>
                <a:spcPts val="0"/>
              </a:spcAft>
              <a:buClr>
                <a:schemeClr val="tx2"/>
              </a:buClr>
              <a:buSzPct val="50000"/>
              <a:tabLst/>
              <a:defRPr/>
            </a:pPr>
            <a:r>
              <a:rPr kumimoji="0" lang="en-US" altLang="zh-TW" sz="3200" b="1" i="0" u="none" strike="noStrike" kern="1200" cap="none" spc="0" normalizeH="0" baseline="0" noProof="0" dirty="0" smtClean="0">
                <a:ln>
                  <a:noFill/>
                </a:ln>
                <a:solidFill>
                  <a:srgbClr val="C00000"/>
                </a:solidFill>
                <a:effectLst/>
                <a:uLnTx/>
                <a:uFillTx/>
                <a:latin typeface="+mj-ea"/>
                <a:ea typeface="+mj-ea"/>
                <a:cs typeface="+mn-cs"/>
              </a:rPr>
              <a:t>~</a:t>
            </a:r>
            <a:r>
              <a:rPr kumimoji="0" lang="zh-TW" altLang="en-US" sz="3200" b="1" i="0" u="none" strike="noStrike" kern="1200" cap="none" spc="0" normalizeH="0" baseline="0" noProof="0" dirty="0" smtClean="0">
                <a:ln>
                  <a:noFill/>
                </a:ln>
                <a:solidFill>
                  <a:srgbClr val="C00000"/>
                </a:solidFill>
                <a:effectLst/>
                <a:uLnTx/>
                <a:uFillTx/>
                <a:latin typeface="+mj-ea"/>
                <a:ea typeface="+mj-ea"/>
                <a:cs typeface="+mn-cs"/>
              </a:rPr>
              <a:t>共勉之</a:t>
            </a:r>
            <a:r>
              <a:rPr kumimoji="0" lang="en-US" altLang="zh-TW" sz="3200" b="1" i="0" u="none" strike="noStrike" kern="1200" cap="none" spc="0" normalizeH="0" baseline="0" noProof="0" dirty="0" smtClean="0">
                <a:ln>
                  <a:noFill/>
                </a:ln>
                <a:solidFill>
                  <a:srgbClr val="C00000"/>
                </a:solidFill>
                <a:effectLst/>
                <a:uLnTx/>
                <a:uFillTx/>
                <a:latin typeface="+mj-ea"/>
                <a:ea typeface="+mj-ea"/>
                <a:cs typeface="+mn-cs"/>
              </a:rPr>
              <a:t>~</a:t>
            </a:r>
            <a:endParaRPr kumimoji="0" lang="zh-TW" altLang="en-US" sz="3200" b="1" i="0" u="none" strike="noStrike" kern="1200" cap="none" spc="0" normalizeH="0" baseline="0" noProof="0" dirty="0" smtClean="0">
              <a:ln>
                <a:noFill/>
              </a:ln>
              <a:solidFill>
                <a:srgbClr val="C00000"/>
              </a:solidFill>
              <a:effectLst/>
              <a:uLnTx/>
              <a:uFillTx/>
              <a:latin typeface="+mj-ea"/>
              <a:ea typeface="+mj-ea"/>
              <a:cs typeface="+mn-cs"/>
            </a:endParaRPr>
          </a:p>
          <a:p>
            <a:pPr marL="342900" marR="0" lvl="0" indent="-342900" algn="l" defTabSz="914400" rtl="0" eaLnBrk="1" fontAlgn="auto" latinLnBrk="0" hangingPunct="1">
              <a:lnSpc>
                <a:spcPct val="100000"/>
              </a:lnSpc>
              <a:spcBef>
                <a:spcPct val="20000"/>
              </a:spcBef>
              <a:spcAft>
                <a:spcPts val="0"/>
              </a:spcAft>
              <a:buClr>
                <a:schemeClr val="tx2"/>
              </a:buClr>
              <a:buSzPct val="50000"/>
              <a:buFont typeface="Wingdings 2"/>
              <a:buChar char="ß"/>
              <a:tabLst/>
              <a:defRPr/>
            </a:pPr>
            <a:endParaRPr kumimoji="0" lang="zh-TW"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zh-TW" altLang="en-US" dirty="0"/>
          </a:p>
        </p:txBody>
      </p:sp>
      <p:sp>
        <p:nvSpPr>
          <p:cNvPr id="4" name="日期版面配置區 3"/>
          <p:cNvSpPr>
            <a:spLocks noGrp="1"/>
          </p:cNvSpPr>
          <p:nvPr>
            <p:ph type="dt" sz="half" idx="10"/>
          </p:nvPr>
        </p:nvSpPr>
        <p:spPr/>
        <p:txBody>
          <a:bodyPr/>
          <a:lstStyle/>
          <a:p>
            <a:fld id="{D71CD840-0E89-4F4B-BFA1-A0D7B2F6A8BF}" type="datetime1">
              <a:rPr lang="zh-TW" altLang="en-US" smtClean="0"/>
              <a:pPr/>
              <a:t>2014/9/28</a:t>
            </a:fld>
            <a:endParaRPr lang="zh-TW" altLang="en-US"/>
          </a:p>
        </p:txBody>
      </p:sp>
      <p:sp>
        <p:nvSpPr>
          <p:cNvPr id="5" name="投影片編號版面配置區 4"/>
          <p:cNvSpPr>
            <a:spLocks noGrp="1"/>
          </p:cNvSpPr>
          <p:nvPr>
            <p:ph type="sldNum" sz="quarter" idx="12"/>
          </p:nvPr>
        </p:nvSpPr>
        <p:spPr/>
        <p:txBody>
          <a:bodyPr/>
          <a:lstStyle/>
          <a:p>
            <a:fld id="{43D239BD-6D61-4DFE-922F-7CBF9DF9EB54}" type="slidenum">
              <a:rPr lang="zh-TW" altLang="en-US" smtClean="0"/>
              <a:pPr/>
              <a:t>9</a:t>
            </a:fld>
            <a:endParaRPr lang="zh-TW" altLang="en-US"/>
          </a:p>
        </p:txBody>
      </p:sp>
      <p:pic>
        <p:nvPicPr>
          <p:cNvPr id="2050" name="Picture 2"/>
          <p:cNvPicPr>
            <a:picLocks noChangeAspect="1" noChangeArrowheads="1"/>
          </p:cNvPicPr>
          <p:nvPr/>
        </p:nvPicPr>
        <p:blipFill>
          <a:blip r:embed="rId2" cstate="print"/>
          <a:srcRect/>
          <a:stretch>
            <a:fillRect/>
          </a:stretch>
        </p:blipFill>
        <p:spPr bwMode="auto">
          <a:xfrm>
            <a:off x="0" y="1614488"/>
            <a:ext cx="9143999" cy="3629025"/>
          </a:xfrm>
          <a:prstGeom prst="rect">
            <a:avLst/>
          </a:prstGeom>
          <a:noFill/>
          <a:ln w="9525">
            <a:noFill/>
            <a:miter lim="800000"/>
            <a:headEnd/>
            <a:tailEnd/>
          </a:ln>
        </p:spPr>
      </p:pic>
      <p:cxnSp>
        <p:nvCxnSpPr>
          <p:cNvPr id="8" name="直線單箭頭接點 7"/>
          <p:cNvCxnSpPr/>
          <p:nvPr/>
        </p:nvCxnSpPr>
        <p:spPr>
          <a:xfrm flipH="1" flipV="1">
            <a:off x="1475656" y="3140968"/>
            <a:ext cx="1080120" cy="1296144"/>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直線單箭頭接點 9"/>
          <p:cNvCxnSpPr/>
          <p:nvPr/>
        </p:nvCxnSpPr>
        <p:spPr>
          <a:xfrm flipH="1">
            <a:off x="7596336" y="1340768"/>
            <a:ext cx="216024" cy="100811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暗香撲面">
  <a:themeElements>
    <a:clrScheme name="旅程">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暗香撲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暗香撲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Fan</Template>
  <TotalTime>3393</TotalTime>
  <Words>6407</Words>
  <Application>Microsoft Office PowerPoint</Application>
  <PresentationFormat>如螢幕大小 (4:3)</PresentationFormat>
  <Paragraphs>638</Paragraphs>
  <Slides>82</Slides>
  <Notes>0</Notes>
  <HiddenSlides>0</HiddenSlides>
  <MMClips>0</MMClips>
  <ScaleCrop>false</ScaleCrop>
  <HeadingPairs>
    <vt:vector size="4" baseType="variant">
      <vt:variant>
        <vt:lpstr>佈景主題</vt:lpstr>
      </vt:variant>
      <vt:variant>
        <vt:i4>1</vt:i4>
      </vt:variant>
      <vt:variant>
        <vt:lpstr>投影片標題</vt:lpstr>
      </vt:variant>
      <vt:variant>
        <vt:i4>82</vt:i4>
      </vt:variant>
    </vt:vector>
  </HeadingPairs>
  <TitlesOfParts>
    <vt:vector size="83" baseType="lpstr">
      <vt:lpstr>暗香撲面</vt:lpstr>
      <vt:lpstr>研究方法 Research Methodology</vt:lpstr>
      <vt:lpstr>研究流程與設計(ReSearch Process and Design)  </vt:lpstr>
      <vt:lpstr>研究流程</vt:lpstr>
      <vt:lpstr>一、如何選擇研究問題及擬定題目</vt:lpstr>
      <vt:lpstr>一、如何選擇研究問題及擬定題目</vt:lpstr>
      <vt:lpstr>一、如何選擇研究問題及擬定題目</vt:lpstr>
      <vt:lpstr>一、如何選擇研究問題及擬定題目</vt:lpstr>
      <vt:lpstr>博碩士論文</vt:lpstr>
      <vt:lpstr>PowerPoint 簡報</vt:lpstr>
      <vt:lpstr>企管系碩士班餐旅組論文題目</vt:lpstr>
      <vt:lpstr>企管系碩士班餐旅組論文題目</vt:lpstr>
      <vt:lpstr>會展系畢業專題題目</vt:lpstr>
      <vt:lpstr>會展系畢業專題題目</vt:lpstr>
      <vt:lpstr>羅老師目前指導的專題題目</vt:lpstr>
      <vt:lpstr>羅老師目前指導的專題題目</vt:lpstr>
      <vt:lpstr>二、文獻考察與整理</vt:lpstr>
      <vt:lpstr>1.資料從那裡找?</vt:lpstr>
      <vt:lpstr>2.如何閱讀及整理文獻?</vt:lpstr>
      <vt:lpstr>2.如何閱讀及整理文獻?</vt:lpstr>
      <vt:lpstr>三、建立理論架構與假設</vt:lpstr>
      <vt:lpstr>假設的種類</vt:lpstr>
      <vt:lpstr>單一假設與複雜假設</vt:lpstr>
      <vt:lpstr>單一假設與複雜假設範例</vt:lpstr>
      <vt:lpstr>方向性假設與非方向性假設</vt:lpstr>
      <vt:lpstr>方向性假設與非方向性假設範例</vt:lpstr>
      <vt:lpstr>相関假設與因果假設</vt:lpstr>
      <vt:lpstr>相関假設與因果假設範例</vt:lpstr>
      <vt:lpstr>研究假設與統計假設</vt:lpstr>
      <vt:lpstr>研究假設與統計假設範例</vt:lpstr>
      <vt:lpstr>四、研究設計與方法</vt:lpstr>
      <vt:lpstr>四、研究設計與方法</vt:lpstr>
      <vt:lpstr>四、研究設計與方法</vt:lpstr>
      <vt:lpstr>1.探索性研究</vt:lpstr>
      <vt:lpstr>1.探索性研究</vt:lpstr>
      <vt:lpstr>2.敘述性研究</vt:lpstr>
      <vt:lpstr>2.敘述性研究</vt:lpstr>
      <vt:lpstr>3.因果性研究</vt:lpstr>
      <vt:lpstr>研究設計類型間的關連性</vt:lpstr>
      <vt:lpstr>五、資料整理分析與統計</vt:lpstr>
      <vt:lpstr>六、結果與討論</vt:lpstr>
      <vt:lpstr>結果之呈現</vt:lpstr>
      <vt:lpstr>結果之呈現</vt:lpstr>
      <vt:lpstr>圖與表之製作</vt:lpstr>
      <vt:lpstr>PowerPoint 簡報</vt:lpstr>
      <vt:lpstr>PowerPoint 簡報</vt:lpstr>
      <vt:lpstr>圖與表之製作</vt:lpstr>
      <vt:lpstr>PowerPoint 簡報</vt:lpstr>
      <vt:lpstr>圖與表之製作</vt:lpstr>
      <vt:lpstr>討論應該包含哪些？</vt:lpstr>
      <vt:lpstr>結果與結論(討論)有何不同？</vt:lpstr>
      <vt:lpstr>七、撰寫報告及提未來研究方向</vt:lpstr>
      <vt:lpstr>論文寫作格式：APA格式</vt:lpstr>
      <vt:lpstr>PowerPoint 簡報</vt:lpstr>
      <vt:lpstr>APA Style</vt:lpstr>
      <vt:lpstr>八、研究之倫理考量</vt:lpstr>
      <vt:lpstr>PowerPoint 簡報</vt:lpstr>
      <vt:lpstr>倫理議題的層面</vt:lpstr>
      <vt:lpstr>隱私權、保密與匿名</vt:lpstr>
      <vt:lpstr>傷害與利益</vt:lpstr>
      <vt:lpstr>服從實驗與《電醒全世界的人》</vt:lpstr>
      <vt:lpstr>PowerPoint 簡報</vt:lpstr>
      <vt:lpstr>隱藏式研究</vt:lpstr>
      <vt:lpstr>公廁交易：一個學術倫理的難題</vt:lpstr>
      <vt:lpstr>PowerPoint 簡報</vt:lpstr>
      <vt:lpstr>研究欺騙與作假</vt:lpstr>
      <vt:lpstr>PowerPoint 簡報</vt:lpstr>
      <vt:lpstr>違反學術倫理的行為</vt:lpstr>
      <vt:lpstr>違反學術倫理的行為</vt:lpstr>
      <vt:lpstr>違反學術倫理的行為</vt:lpstr>
      <vt:lpstr>違反學術倫理的行為</vt:lpstr>
      <vt:lpstr>違反學術倫理的行為</vt:lpstr>
      <vt:lpstr>違反學術倫理的行為</vt:lpstr>
      <vt:lpstr>研究團隊發表成果、論著的 掛名和排序</vt:lpstr>
      <vt:lpstr>排序</vt:lpstr>
      <vt:lpstr>掛名論文共同作者的原則</vt:lpstr>
      <vt:lpstr>可能違反學術倫理的掛名方式</vt:lpstr>
      <vt:lpstr>指導教授和研究生間的權益衝突</vt:lpstr>
      <vt:lpstr>指導教授與學生間的緊張</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研究方法 Research Methodology</dc:title>
  <dc:creator>chilo</dc:creator>
  <cp:lastModifiedBy>chilo</cp:lastModifiedBy>
  <cp:revision>305</cp:revision>
  <dcterms:created xsi:type="dcterms:W3CDTF">2013-08-22T13:51:47Z</dcterms:created>
  <dcterms:modified xsi:type="dcterms:W3CDTF">2014-09-28T23:30:53Z</dcterms:modified>
</cp:coreProperties>
</file>