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56" r:id="rId2"/>
    <p:sldId id="269" r:id="rId3"/>
    <p:sldId id="258" r:id="rId4"/>
    <p:sldId id="259" r:id="rId5"/>
    <p:sldId id="260" r:id="rId6"/>
    <p:sldId id="270" r:id="rId7"/>
    <p:sldId id="271" r:id="rId8"/>
    <p:sldId id="272" r:id="rId9"/>
    <p:sldId id="261" r:id="rId10"/>
    <p:sldId id="262" r:id="rId11"/>
    <p:sldId id="266" r:id="rId12"/>
    <p:sldId id="287" r:id="rId13"/>
    <p:sldId id="288" r:id="rId14"/>
    <p:sldId id="263" r:id="rId15"/>
    <p:sldId id="290" r:id="rId16"/>
    <p:sldId id="292" r:id="rId17"/>
    <p:sldId id="276" r:id="rId18"/>
    <p:sldId id="291" r:id="rId19"/>
    <p:sldId id="289" r:id="rId20"/>
    <p:sldId id="293" r:id="rId21"/>
    <p:sldId id="277" r:id="rId22"/>
    <p:sldId id="294" r:id="rId23"/>
    <p:sldId id="295" r:id="rId24"/>
    <p:sldId id="296" r:id="rId25"/>
    <p:sldId id="297" r:id="rId26"/>
    <p:sldId id="298" r:id="rId27"/>
    <p:sldId id="278" r:id="rId28"/>
    <p:sldId id="286" r:id="rId29"/>
    <p:sldId id="264" r:id="rId30"/>
    <p:sldId id="273" r:id="rId31"/>
    <p:sldId id="274" r:id="rId32"/>
    <p:sldId id="275" r:id="rId33"/>
    <p:sldId id="279" r:id="rId34"/>
    <p:sldId id="282" r:id="rId35"/>
    <p:sldId id="283" r:id="rId36"/>
    <p:sldId id="284" r:id="rId37"/>
    <p:sldId id="285" r:id="rId38"/>
    <p:sldId id="268" r:id="rId3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916608-E116-4B95-8529-2BF9DF64882A}" type="datetimeFigureOut">
              <a:rPr lang="zh-TW" altLang="en-US" smtClean="0"/>
              <a:pPr/>
              <a:t>2014/10/28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426BBE-692E-4AB4-9C17-CF2A2E25BA1B}" type="slidenum">
              <a:rPr lang="zh-TW" altLang="en-US" smtClean="0"/>
              <a:pPr/>
              <a:t>‹#›</a:t>
            </a:fld>
            <a:endParaRPr lang="zh-TW" altLang="en-US"/>
          </a:p>
        </p:txBody>
      </p:sp>
    </p:spTree>
    <p:extLst>
      <p:ext uri="{BB962C8B-B14F-4D97-AF65-F5344CB8AC3E}">
        <p14:creationId xmlns:p14="http://schemas.microsoft.com/office/powerpoint/2010/main" xmlns="" val="395192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5A37C2C-8AE1-47D7-905C-BB5BC8EF37B9}" type="datetime1">
              <a:rPr lang="zh-TW" altLang="en-US" smtClean="0"/>
              <a:pPr/>
              <a:t>2014/10/28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991475" y="6429375"/>
            <a:ext cx="876300" cy="292100"/>
          </a:xfrm>
        </p:spPr>
        <p:txBody>
          <a:bodyPr/>
          <a:lstStyle/>
          <a:p>
            <a:fld id="{FCC6D182-0AF5-466B-A5A1-031DE0A14F63}" type="slidenum">
              <a:rPr lang="zh-TW" altLang="en-US" smtClean="0"/>
              <a:pPr/>
              <a:t>‹#›</a:t>
            </a:fld>
            <a:endParaRPr lang="zh-TW" alt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zh-TW" altLang="en-US" smtClean="0"/>
              <a:t>按一下以編輯母片標題樣式</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EC5F3A2-E007-414C-A49C-B302ACCACEC5}" type="datetime1">
              <a:rPr lang="zh-TW" altLang="en-US" smtClean="0"/>
              <a:pPr/>
              <a:t>2014/10/28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C6D182-0AF5-466B-A5A1-031DE0A14F63}"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855BD810-E2BE-4745-B5FC-74B1370E7886}" type="datetime1">
              <a:rPr lang="zh-TW" altLang="en-US" smtClean="0"/>
              <a:pPr/>
              <a:t>2014/10/28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C6D182-0AF5-466B-A5A1-031DE0A14F63}"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C6D182-0AF5-466B-A5A1-031DE0A14F63}" type="slidenum">
              <a:rPr lang="zh-TW" altLang="en-US" smtClean="0"/>
              <a:pPr/>
              <a:t>‹#›</a:t>
            </a:fld>
            <a:endParaRPr lang="zh-TW" alt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64F5796C-AC92-4A8B-A7AD-E8B8BF822EC7}" type="datetime1">
              <a:rPr lang="zh-TW" altLang="en-US" smtClean="0"/>
              <a:pPr/>
              <a:t>2014/10/28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C6D182-0AF5-466B-A5A1-031DE0A14F63}" type="slidenum">
              <a:rPr lang="zh-TW" altLang="en-US" smtClean="0"/>
              <a:pPr/>
              <a:t>‹#›</a:t>
            </a:fld>
            <a:endParaRPr lang="zh-TW" alt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21827E-BFF5-4017-9E25-E96C7D1A4C74}" type="datetime1">
              <a:rPr lang="zh-TW" altLang="en-US" smtClean="0"/>
              <a:pPr/>
              <a:t>2014/10/28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C6D182-0AF5-466B-A5A1-031DE0A14F63}" type="slidenum">
              <a:rPr lang="zh-TW" altLang="en-US" smtClean="0"/>
              <a:pPr/>
              <a:t>‹#›</a:t>
            </a:fld>
            <a:endParaRPr lang="zh-TW" alt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8D24CF6-94EA-4049-951B-909208E81919}" type="datetime1">
              <a:rPr lang="zh-TW" altLang="en-US" smtClean="0"/>
              <a:pPr/>
              <a:t>2014/10/28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CC6D182-0AF5-466B-A5A1-031DE0A14F63}" type="slidenum">
              <a:rPr lang="zh-TW" altLang="en-US" smtClean="0"/>
              <a:pPr/>
              <a:t>‹#›</a:t>
            </a:fld>
            <a:endParaRPr lang="zh-TW" alt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E29D5515-08AB-4AE6-B5CB-D3E276977A0D}" type="datetime1">
              <a:rPr lang="zh-TW" altLang="en-US" smtClean="0"/>
              <a:pPr/>
              <a:t>2014/10/28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CC6D182-0AF5-466B-A5A1-031DE0A14F63}" type="slidenum">
              <a:rPr lang="zh-TW" altLang="en-US" smtClean="0"/>
              <a:pPr/>
              <a:t>‹#›</a:t>
            </a:fld>
            <a:endParaRPr lang="zh-TW" alt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630DD-2882-4F38-A58B-1DC67B032026}" type="datetime1">
              <a:rPr lang="zh-TW" altLang="en-US" smtClean="0"/>
              <a:pPr/>
              <a:t>2014/10/28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CC6D182-0AF5-466B-A5A1-031DE0A14F63}"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E9E64928-4EBD-4BA5-9013-141063B24C28}" type="datetime1">
              <a:rPr lang="zh-TW" altLang="en-US" smtClean="0"/>
              <a:pPr/>
              <a:t>2014/10/28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C6D182-0AF5-466B-A5A1-031DE0A14F63}" type="slidenum">
              <a:rPr lang="zh-TW" altLang="en-US" smtClean="0"/>
              <a:pPr/>
              <a:t>‹#›</a:t>
            </a:fld>
            <a:endParaRPr lang="zh-TW" alt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zh-TW" altLang="en-US" smtClean="0"/>
              <a:t>按一下以編輯母片標題樣式</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zh-TW" altLang="en-US" smtClean="0"/>
              <a:t>按一下以編輯母片文字樣式</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863E2091-622B-4182-8B8D-8CE50F9C43A9}" type="datetime1">
              <a:rPr lang="zh-TW" altLang="en-US" smtClean="0"/>
              <a:pPr/>
              <a:t>2014/10/28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C6D182-0AF5-466B-A5A1-031DE0A14F63}" type="slidenum">
              <a:rPr lang="zh-TW" altLang="en-US" smtClean="0"/>
              <a:pPr/>
              <a:t>‹#›</a:t>
            </a:fld>
            <a:endParaRPr lang="zh-TW" alt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zh-TW" altLang="en-US" smtClean="0"/>
              <a:t>按一下以編輯母片標題樣式</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zh-TW" altLang="en-US" smtClean="0"/>
              <a:t>按一下以編輯母片文字樣式</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BEA07514-13E4-43ED-B751-0E36CE828168}" type="datetime1">
              <a:rPr lang="zh-TW" altLang="en-US" smtClean="0"/>
              <a:pPr/>
              <a:t>2014/10/28</a:t>
            </a:fld>
            <a:endParaRPr lang="zh-TW" alt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zh-TW" alt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FCC6D182-0AF5-466B-A5A1-031DE0A14F6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gif.co.kr/food/food.asp?code=13" TargetMode="External"/><Relationship Id="rId2" Type="http://schemas.openxmlformats.org/officeDocument/2006/relationships/hyperlink" Target="http://www.allmenus.com/az/phoenix/26417-tgi-fridays/menu/"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r>
              <a:rPr lang="en-US" altLang="zh-TW" b="1" dirty="0" smtClean="0"/>
              <a:t>Marketing Research and Analysis</a:t>
            </a:r>
            <a:endParaRPr lang="zh-TW" altLang="en-US" b="1" dirty="0"/>
          </a:p>
        </p:txBody>
      </p:sp>
      <p:sp>
        <p:nvSpPr>
          <p:cNvPr id="2" name="標題 1"/>
          <p:cNvSpPr>
            <a:spLocks noGrp="1"/>
          </p:cNvSpPr>
          <p:nvPr>
            <p:ph type="title"/>
          </p:nvPr>
        </p:nvSpPr>
        <p:spPr/>
        <p:txBody>
          <a:bodyPr/>
          <a:lstStyle/>
          <a:p>
            <a:r>
              <a:rPr lang="zh-TW" altLang="en-US" b="1" dirty="0" smtClean="0">
                <a:latin typeface="微軟正黑體" panose="020B0604030504040204" pitchFamily="34" charset="-120"/>
                <a:ea typeface="微軟正黑體" panose="020B0604030504040204" pitchFamily="34" charset="-120"/>
              </a:rPr>
              <a:t>市場調查與分析</a:t>
            </a:r>
            <a:endParaRPr lang="zh-TW" altLang="en-US" b="1" dirty="0">
              <a:latin typeface="微軟正黑體" panose="020B0604030504040204" pitchFamily="34" charset="-120"/>
              <a:ea typeface="微軟正黑體" panose="020B0604030504040204" pitchFamily="34" charset="-120"/>
            </a:endParaRPr>
          </a:p>
        </p:txBody>
      </p:sp>
      <p:sp>
        <p:nvSpPr>
          <p:cNvPr id="4" name="副標題 2"/>
          <p:cNvSpPr txBox="1">
            <a:spLocks/>
          </p:cNvSpPr>
          <p:nvPr/>
        </p:nvSpPr>
        <p:spPr>
          <a:xfrm>
            <a:off x="4427984" y="4664603"/>
            <a:ext cx="4320480" cy="1752600"/>
          </a:xfrm>
          <a:prstGeom prst="rect">
            <a:avLst/>
          </a:prstGeom>
        </p:spPr>
        <p:txBody>
          <a:bodyPr vert="horz" lIns="91440" tIns="45720" rIns="91440" bIns="45720" rtlCol="0">
            <a:normAutofit/>
          </a:bodyPr>
          <a:lstStyle>
            <a:lvl1pPr marL="0" indent="0" algn="l" defTabSz="914400" rtl="0" eaLnBrk="1" latinLnBrk="0" hangingPunct="1">
              <a:spcBef>
                <a:spcPts val="600"/>
              </a:spcBef>
              <a:spcAft>
                <a:spcPts val="0"/>
              </a:spcAft>
              <a:buClr>
                <a:schemeClr val="accent1"/>
              </a:buClr>
              <a:buFont typeface="Arial" pitchFamily="34" charset="0"/>
              <a:buNone/>
              <a:defRPr sz="2400" b="0" i="0" kern="1200" cap="none" spc="120" baseline="0">
                <a:solidFill>
                  <a:schemeClr val="tx2"/>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20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8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baseline="0">
                <a:solidFill>
                  <a:schemeClr val="tx1">
                    <a:tint val="75000"/>
                  </a:schemeClr>
                </a:solidFill>
                <a:latin typeface="+mn-lt"/>
                <a:ea typeface="+mn-ea"/>
                <a:cs typeface="Tahoma"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lgn="r"/>
            <a:r>
              <a:rPr lang="zh-TW" altLang="en-US" b="1" dirty="0" smtClean="0">
                <a:solidFill>
                  <a:srgbClr val="C00000"/>
                </a:solidFill>
                <a:latin typeface="微軟正黑體" panose="020B0604030504040204" pitchFamily="34" charset="-120"/>
                <a:ea typeface="微軟正黑體" panose="020B0604030504040204" pitchFamily="34" charset="-120"/>
              </a:rPr>
              <a:t>中華大學餐旅管理學系</a:t>
            </a:r>
            <a:endParaRPr lang="en-US" altLang="zh-TW" b="1" dirty="0" smtClean="0">
              <a:solidFill>
                <a:srgbClr val="C00000"/>
              </a:solidFill>
              <a:latin typeface="微軟正黑體" panose="020B0604030504040204" pitchFamily="34" charset="-120"/>
              <a:ea typeface="微軟正黑體" panose="020B0604030504040204" pitchFamily="34" charset="-120"/>
            </a:endParaRPr>
          </a:p>
          <a:p>
            <a:pPr algn="r"/>
            <a:r>
              <a:rPr lang="zh-TW" altLang="en-US" b="1" dirty="0" smtClean="0">
                <a:solidFill>
                  <a:srgbClr val="C00000"/>
                </a:solidFill>
                <a:latin typeface="微軟正黑體" panose="020B0604030504040204" pitchFamily="34" charset="-120"/>
                <a:ea typeface="微軟正黑體" panose="020B0604030504040204" pitchFamily="34" charset="-120"/>
              </a:rPr>
              <a:t>羅琪老師</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sp>
        <p:nvSpPr>
          <p:cNvPr id="5" name="日期版面配置區 4"/>
          <p:cNvSpPr>
            <a:spLocks noGrp="1"/>
          </p:cNvSpPr>
          <p:nvPr>
            <p:ph type="dt" sz="half" idx="10"/>
          </p:nvPr>
        </p:nvSpPr>
        <p:spPr/>
        <p:txBody>
          <a:bodyPr/>
          <a:lstStyle/>
          <a:p>
            <a:fld id="{443AC195-82F3-430A-979A-38DF436A0F15}" type="datetime1">
              <a:rPr lang="zh-TW" altLang="en-US" smtClean="0"/>
              <a:pPr/>
              <a:t>2014/10/28</a:t>
            </a:fld>
            <a:endParaRPr lang="zh-TW" altLang="en-US"/>
          </a:p>
        </p:txBody>
      </p:sp>
      <p:sp>
        <p:nvSpPr>
          <p:cNvPr id="6" name="投影片編號版面配置區 5"/>
          <p:cNvSpPr>
            <a:spLocks noGrp="1"/>
          </p:cNvSpPr>
          <p:nvPr>
            <p:ph type="sldNum" sz="quarter" idx="12"/>
          </p:nvPr>
        </p:nvSpPr>
        <p:spPr/>
        <p:txBody>
          <a:bodyPr>
            <a:normAutofit fontScale="92500" lnSpcReduction="20000"/>
          </a:bodyPr>
          <a:lstStyle/>
          <a:p>
            <a:fld id="{FCC6D182-0AF5-466B-A5A1-031DE0A14F63}" type="slidenum">
              <a:rPr lang="zh-TW" altLang="en-US" smtClean="0"/>
              <a:pPr/>
              <a:t>1</a:t>
            </a:fld>
            <a:endParaRPr lang="zh-TW" altLang="en-US"/>
          </a:p>
        </p:txBody>
      </p:sp>
    </p:spTree>
    <p:extLst>
      <p:ext uri="{BB962C8B-B14F-4D97-AF65-F5344CB8AC3E}">
        <p14:creationId xmlns:p14="http://schemas.microsoft.com/office/powerpoint/2010/main" xmlns="" val="2285717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10</a:t>
            </a:fld>
            <a:endParaRPr lang="zh-TW" altLang="en-US"/>
          </a:p>
        </p:txBody>
      </p:sp>
      <p:sp>
        <p:nvSpPr>
          <p:cNvPr id="4" name="標題 3"/>
          <p:cNvSpPr>
            <a:spLocks noGrp="1"/>
          </p:cNvSpPr>
          <p:nvPr>
            <p:ph type="title"/>
          </p:nvPr>
        </p:nvSpPr>
        <p:spPr/>
        <p:txBody>
          <a:bodyPr/>
          <a:lstStyle/>
          <a:p>
            <a:endParaRPr lang="zh-TW" altLang="en-US" dirty="0">
              <a:solidFill>
                <a:srgbClr val="0070C0"/>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en-US" altLang="zh-TW" sz="2800" b="1" dirty="0" smtClean="0">
                <a:solidFill>
                  <a:srgbClr val="C00000"/>
                </a:solidFill>
                <a:latin typeface="微軟正黑體" panose="020B0604030504040204" pitchFamily="34" charset="-120"/>
                <a:ea typeface="微軟正黑體" panose="020B0604030504040204" pitchFamily="34" charset="-120"/>
              </a:rPr>
              <a:t>Marketing plan</a:t>
            </a:r>
            <a:r>
              <a:rPr lang="zh-TW" altLang="en-US" sz="2800" b="1" dirty="0">
                <a:solidFill>
                  <a:srgbClr val="C00000"/>
                </a:solidFill>
                <a:latin typeface="微軟正黑體" panose="020B0604030504040204" pitchFamily="34" charset="-120"/>
                <a:ea typeface="微軟正黑體" panose="020B0604030504040204" pitchFamily="34" charset="-120"/>
              </a:rPr>
              <a:t>行銷</a:t>
            </a:r>
            <a:r>
              <a:rPr lang="zh-TW" altLang="en-US" sz="2800" b="1" dirty="0" smtClean="0">
                <a:solidFill>
                  <a:srgbClr val="C00000"/>
                </a:solidFill>
                <a:latin typeface="微軟正黑體" panose="020B0604030504040204" pitchFamily="34" charset="-120"/>
                <a:ea typeface="微軟正黑體" panose="020B0604030504040204" pitchFamily="34" charset="-120"/>
              </a:rPr>
              <a:t>規劃</a:t>
            </a:r>
            <a:r>
              <a:rPr lang="en-US" altLang="zh-TW" sz="2800" b="1" dirty="0" smtClean="0">
                <a:latin typeface="微軟正黑體" panose="020B0604030504040204" pitchFamily="34" charset="-120"/>
                <a:ea typeface="微軟正黑體" panose="020B0604030504040204" pitchFamily="34" charset="-120"/>
              </a:rPr>
              <a:t>-a </a:t>
            </a:r>
            <a:r>
              <a:rPr lang="en-US" altLang="zh-TW" sz="2800" b="1" u="sng" dirty="0" smtClean="0">
                <a:latin typeface="微軟正黑體" panose="020B0604030504040204" pitchFamily="34" charset="-120"/>
                <a:ea typeface="微軟正黑體" panose="020B0604030504040204" pitchFamily="34" charset="-120"/>
              </a:rPr>
              <a:t>formal document</a:t>
            </a:r>
            <a:r>
              <a:rPr lang="zh-TW" altLang="en-US" sz="2800" b="1" dirty="0" smtClean="0">
                <a:latin typeface="微軟正黑體" panose="020B0604030504040204" pitchFamily="34" charset="-120"/>
                <a:ea typeface="微軟正黑體" panose="020B0604030504040204" pitchFamily="34" charset="-120"/>
              </a:rPr>
              <a:t>正式文件</a:t>
            </a:r>
            <a:r>
              <a:rPr lang="en-US" altLang="zh-TW" sz="2800" b="1" dirty="0" smtClean="0">
                <a:latin typeface="微軟正黑體" panose="020B0604030504040204" pitchFamily="34" charset="-120"/>
                <a:ea typeface="微軟正黑體" panose="020B0604030504040204" pitchFamily="34" charset="-120"/>
              </a:rPr>
              <a:t> that specifies</a:t>
            </a:r>
            <a:r>
              <a:rPr lang="zh-TW" altLang="en-US" sz="2800" b="1" dirty="0" smtClean="0">
                <a:latin typeface="微軟正黑體" panose="020B0604030504040204" pitchFamily="34" charset="-120"/>
                <a:ea typeface="微軟正黑體" panose="020B0604030504040204" pitchFamily="34" charset="-120"/>
              </a:rPr>
              <a:t>詳細說明</a:t>
            </a:r>
            <a:r>
              <a:rPr lang="en-US" altLang="zh-TW" sz="2800" b="1" dirty="0" smtClean="0">
                <a:latin typeface="微軟正黑體" panose="020B0604030504040204" pitchFamily="34" charset="-120"/>
                <a:ea typeface="微軟正黑體" panose="020B0604030504040204" pitchFamily="34" charset="-120"/>
              </a:rPr>
              <a:t> the organizations resources, objectives, strategy, and implementation and control efforts</a:t>
            </a:r>
            <a:r>
              <a:rPr lang="zh-TW" altLang="en-US" sz="2800" b="1" dirty="0" smtClean="0">
                <a:latin typeface="微軟正黑體" panose="020B0604030504040204" pitchFamily="34" charset="-120"/>
                <a:ea typeface="微軟正黑體" panose="020B0604030504040204" pitchFamily="34" charset="-120"/>
              </a:rPr>
              <a:t>努力</a:t>
            </a:r>
            <a:r>
              <a:rPr lang="en-US" altLang="zh-TW" sz="2800" b="1" dirty="0" smtClean="0">
                <a:latin typeface="微軟正黑體" panose="020B0604030504040204" pitchFamily="34" charset="-120"/>
                <a:ea typeface="微軟正黑體" panose="020B0604030504040204" pitchFamily="34" charset="-120"/>
              </a:rPr>
              <a:t> in marketing a specific product</a:t>
            </a:r>
          </a:p>
          <a:p>
            <a:r>
              <a:rPr lang="en-US" altLang="zh-TW" sz="2800" b="1" dirty="0" smtClean="0">
                <a:solidFill>
                  <a:srgbClr val="C00000"/>
                </a:solidFill>
                <a:latin typeface="微軟正黑體" panose="020B0604030504040204" pitchFamily="34" charset="-120"/>
                <a:ea typeface="微軟正黑體" panose="020B0604030504040204" pitchFamily="34" charset="-120"/>
              </a:rPr>
              <a:t>Marketing strategy</a:t>
            </a:r>
            <a:r>
              <a:rPr lang="zh-TW" altLang="en-US" sz="2800" b="1" dirty="0">
                <a:solidFill>
                  <a:srgbClr val="C00000"/>
                </a:solidFill>
                <a:latin typeface="微軟正黑體" panose="020B0604030504040204" pitchFamily="34" charset="-120"/>
                <a:ea typeface="微軟正黑體" panose="020B0604030504040204" pitchFamily="34" charset="-120"/>
              </a:rPr>
              <a:t>行銷</a:t>
            </a:r>
            <a:r>
              <a:rPr lang="zh-TW" altLang="en-US" sz="2800" b="1" dirty="0" smtClean="0">
                <a:solidFill>
                  <a:srgbClr val="C00000"/>
                </a:solidFill>
                <a:latin typeface="微軟正黑體" panose="020B0604030504040204" pitchFamily="34" charset="-120"/>
                <a:ea typeface="微軟正黑體" panose="020B0604030504040204" pitchFamily="34" charset="-120"/>
              </a:rPr>
              <a:t>策略</a:t>
            </a:r>
            <a:r>
              <a:rPr lang="en-US" altLang="zh-TW" sz="2800" b="1" dirty="0" smtClean="0">
                <a:latin typeface="微軟正黑體" panose="020B0604030504040204" pitchFamily="34" charset="-120"/>
                <a:ea typeface="微軟正黑體" panose="020B0604030504040204" pitchFamily="34" charset="-120"/>
              </a:rPr>
              <a:t>-a </a:t>
            </a:r>
            <a:r>
              <a:rPr lang="en-US" altLang="zh-TW" sz="2800" b="1" u="sng" dirty="0" smtClean="0">
                <a:latin typeface="微軟正黑體" panose="020B0604030504040204" pitchFamily="34" charset="-120"/>
                <a:ea typeface="微軟正黑體" panose="020B0604030504040204" pitchFamily="34" charset="-120"/>
              </a:rPr>
              <a:t>plan</a:t>
            </a:r>
            <a:r>
              <a:rPr lang="zh-TW" altLang="en-US" sz="2800" b="1" dirty="0" smtClean="0">
                <a:latin typeface="微軟正黑體" panose="020B0604030504040204" pitchFamily="34" charset="-120"/>
                <a:ea typeface="微軟正黑體" panose="020B0604030504040204" pitchFamily="34" charset="-120"/>
              </a:rPr>
              <a:t>計畫</a:t>
            </a:r>
            <a:r>
              <a:rPr lang="en-US" altLang="zh-TW" sz="2800" b="1" dirty="0" smtClean="0">
                <a:latin typeface="微軟正黑體" panose="020B0604030504040204" pitchFamily="34" charset="-120"/>
                <a:ea typeface="微軟正黑體" panose="020B0604030504040204" pitchFamily="34" charset="-120"/>
              </a:rPr>
              <a:t> that enables an organization to make the best use of its </a:t>
            </a:r>
            <a:r>
              <a:rPr lang="en-US" altLang="zh-TW" sz="2800" b="1" dirty="0">
                <a:latin typeface="微軟正黑體" panose="020B0604030504040204" pitchFamily="34" charset="-120"/>
                <a:ea typeface="微軟正黑體" panose="020B0604030504040204" pitchFamily="34" charset="-120"/>
              </a:rPr>
              <a:t>resources </a:t>
            </a:r>
            <a:r>
              <a:rPr lang="en-US" altLang="zh-TW" sz="2800" b="1" dirty="0" smtClean="0">
                <a:latin typeface="微軟正黑體" panose="020B0604030504040204" pitchFamily="34" charset="-120"/>
                <a:ea typeface="微軟正黑體" panose="020B0604030504040204" pitchFamily="34" charset="-120"/>
              </a:rPr>
              <a:t>to meet</a:t>
            </a:r>
            <a:r>
              <a:rPr lang="zh-TW" altLang="en-US" sz="2800" b="1" dirty="0" smtClean="0">
                <a:latin typeface="微軟正黑體" panose="020B0604030504040204" pitchFamily="34" charset="-120"/>
                <a:ea typeface="微軟正黑體" panose="020B0604030504040204" pitchFamily="34" charset="-120"/>
              </a:rPr>
              <a:t>符合</a:t>
            </a:r>
            <a:r>
              <a:rPr lang="en-US" altLang="zh-TW" sz="2800" b="1" dirty="0" smtClean="0">
                <a:latin typeface="微軟正黑體" panose="020B0604030504040204" pitchFamily="34" charset="-120"/>
                <a:ea typeface="微軟正黑體" panose="020B0604030504040204" pitchFamily="34" charset="-120"/>
              </a:rPr>
              <a:t> marketing objectives</a:t>
            </a:r>
            <a:r>
              <a:rPr lang="zh-TW" altLang="en-US" sz="2800" b="1" dirty="0" smtClean="0">
                <a:latin typeface="微軟正黑體" panose="020B0604030504040204" pitchFamily="34" charset="-120"/>
                <a:ea typeface="微軟正黑體" panose="020B0604030504040204" pitchFamily="34" charset="-120"/>
              </a:rPr>
              <a:t>目標</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168570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11</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1.2</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市場調查的定義</a:t>
            </a:r>
            <a:endParaRPr lang="zh-TW" altLang="en-US" dirty="0">
              <a:solidFill>
                <a:schemeClr val="accent5">
                  <a:lumMod val="75000"/>
                </a:schemeClr>
              </a:solidFill>
            </a:endParaRPr>
          </a:p>
        </p:txBody>
      </p:sp>
      <p:sp>
        <p:nvSpPr>
          <p:cNvPr id="5" name="內容版面配置區 4"/>
          <p:cNvSpPr>
            <a:spLocks noGrp="1"/>
          </p:cNvSpPr>
          <p:nvPr>
            <p:ph sz="quarter" idx="13"/>
          </p:nvPr>
        </p:nvSpPr>
        <p:spPr/>
        <p:txBody>
          <a:bodyPr>
            <a:normAutofit/>
          </a:bodyPr>
          <a:lstStyle/>
          <a:p>
            <a:r>
              <a:rPr lang="zh-TW" altLang="zh-TW" sz="2800" b="1" dirty="0">
                <a:latin typeface="微軟正黑體" panose="020B0604030504040204" pitchFamily="34" charset="-120"/>
                <a:ea typeface="微軟正黑體" panose="020B0604030504040204" pitchFamily="34" charset="-120"/>
              </a:rPr>
              <a:t>何謂市場調查</a:t>
            </a:r>
            <a:r>
              <a:rPr lang="en-US" altLang="zh-TW" sz="2800" b="1" dirty="0" smtClean="0">
                <a:latin typeface="微軟正黑體" panose="020B0604030504040204" pitchFamily="34" charset="-120"/>
                <a:ea typeface="微軟正黑體" panose="020B0604030504040204" pitchFamily="34" charset="-120"/>
              </a:rPr>
              <a:t>?</a:t>
            </a:r>
          </a:p>
          <a:p>
            <a:r>
              <a:rPr lang="zh-TW" altLang="zh-TW" sz="2800" b="1" dirty="0" smtClean="0">
                <a:latin typeface="微軟正黑體" panose="020B0604030504040204" pitchFamily="34" charset="-120"/>
                <a:ea typeface="微軟正黑體" panose="020B0604030504040204" pitchFamily="34" charset="-120"/>
              </a:rPr>
              <a:t>簡</a:t>
            </a:r>
            <a:r>
              <a:rPr lang="zh-TW" altLang="zh-TW" sz="2800" b="1" dirty="0">
                <a:latin typeface="微軟正黑體" panose="020B0604030504040204" pitchFamily="34" charset="-120"/>
                <a:ea typeface="微軟正黑體" panose="020B0604030504040204" pitchFamily="34" charset="-120"/>
              </a:rPr>
              <a:t>言之就是</a:t>
            </a:r>
            <a:r>
              <a:rPr lang="zh-TW" altLang="zh-TW" sz="2800" b="1" dirty="0">
                <a:solidFill>
                  <a:srgbClr val="C00000"/>
                </a:solidFill>
                <a:latin typeface="微軟正黑體" panose="020B0604030504040204" pitchFamily="34" charset="-120"/>
                <a:ea typeface="微軟正黑體" panose="020B0604030504040204" pitchFamily="34" charset="-120"/>
              </a:rPr>
              <a:t>用科學方法蒐集市場的資料</a:t>
            </a:r>
            <a:r>
              <a:rPr lang="zh-TW" altLang="zh-TW" sz="2800" b="1" dirty="0">
                <a:latin typeface="微軟正黑體" panose="020B0604030504040204" pitchFamily="34" charset="-120"/>
                <a:ea typeface="微軟正黑體" panose="020B0604030504040204" pitchFamily="34" charset="-120"/>
              </a:rPr>
              <a:t>，再利</a:t>
            </a:r>
            <a:r>
              <a:rPr lang="zh-TW" altLang="zh-TW" sz="2800" b="1" dirty="0">
                <a:solidFill>
                  <a:srgbClr val="C00000"/>
                </a:solidFill>
                <a:latin typeface="微軟正黑體" panose="020B0604030504040204" pitchFamily="34" charset="-120"/>
                <a:ea typeface="微軟正黑體" panose="020B0604030504040204" pitchFamily="34" charset="-120"/>
              </a:rPr>
              <a:t>用統計方法產生關於市場的</a:t>
            </a:r>
            <a:r>
              <a:rPr lang="zh-TW" altLang="zh-TW" sz="2800" b="1" dirty="0" smtClean="0">
                <a:solidFill>
                  <a:srgbClr val="C00000"/>
                </a:solidFill>
                <a:latin typeface="微軟正黑體" panose="020B0604030504040204" pitchFamily="34" charset="-120"/>
                <a:ea typeface="微軟正黑體" panose="020B0604030504040204" pitchFamily="34" charset="-120"/>
              </a:rPr>
              <a:t>資訊</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endParaRPr lang="en-US" altLang="zh-TW" sz="28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411311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12</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1.2</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市場調查的定義</a:t>
            </a:r>
            <a:endParaRPr lang="zh-TW" altLang="en-US" dirty="0">
              <a:solidFill>
                <a:schemeClr val="accent5">
                  <a:lumMod val="75000"/>
                </a:schemeClr>
              </a:solidFill>
            </a:endParaRPr>
          </a:p>
        </p:txBody>
      </p:sp>
      <p:sp>
        <p:nvSpPr>
          <p:cNvPr id="5" name="內容版面配置區 4"/>
          <p:cNvSpPr>
            <a:spLocks noGrp="1"/>
          </p:cNvSpPr>
          <p:nvPr>
            <p:ph sz="quarter" idx="13"/>
          </p:nvPr>
        </p:nvSpPr>
        <p:spPr/>
        <p:txBody>
          <a:bodyPr>
            <a:normAutofit/>
          </a:bodyPr>
          <a:lstStyle/>
          <a:p>
            <a:r>
              <a:rPr lang="zh-TW" altLang="en-US" sz="2800" b="1" dirty="0">
                <a:latin typeface="微軟正黑體" panose="020B0604030504040204" pitchFamily="34" charset="-120"/>
                <a:ea typeface="微軟正黑體" panose="020B0604030504040204" pitchFamily="34" charset="-120"/>
              </a:rPr>
              <a:t>最廣泛被採用者為</a:t>
            </a:r>
            <a:r>
              <a:rPr lang="zh-TW" altLang="en-US" sz="2800" b="1" dirty="0">
                <a:solidFill>
                  <a:srgbClr val="C00000"/>
                </a:solidFill>
                <a:latin typeface="微軟正黑體" panose="020B0604030504040204" pitchFamily="34" charset="-120"/>
                <a:ea typeface="微軟正黑體" panose="020B0604030504040204" pitchFamily="34" charset="-120"/>
              </a:rPr>
              <a:t>美國行銷協會</a:t>
            </a:r>
            <a:r>
              <a:rPr lang="en-US" altLang="zh-TW" sz="2800" b="1" dirty="0">
                <a:latin typeface="微軟正黑體" panose="020B0604030504040204" pitchFamily="34" charset="-120"/>
                <a:ea typeface="微軟正黑體" panose="020B0604030504040204" pitchFamily="34" charset="-120"/>
              </a:rPr>
              <a:t>(American Marketing Association)</a:t>
            </a:r>
            <a:r>
              <a:rPr lang="zh-TW" altLang="en-US" sz="2800" b="1" dirty="0">
                <a:latin typeface="微軟正黑體" panose="020B0604030504040204" pitchFamily="34" charset="-120"/>
                <a:ea typeface="微軟正黑體" panose="020B0604030504040204" pitchFamily="34" charset="-120"/>
              </a:rPr>
              <a:t>所下的定義：</a:t>
            </a:r>
          </a:p>
          <a:p>
            <a:r>
              <a:rPr lang="en-US" altLang="zh-TW" sz="2800" b="1" dirty="0">
                <a:solidFill>
                  <a:srgbClr val="C00000"/>
                </a:solidFill>
                <a:latin typeface="微軟正黑體" panose="020B0604030504040204" pitchFamily="34" charset="-120"/>
                <a:ea typeface="微軟正黑體" panose="020B0604030504040204" pitchFamily="34" charset="-120"/>
              </a:rPr>
              <a:t>Marketing research </a:t>
            </a:r>
            <a:r>
              <a:rPr lang="en-US" altLang="zh-TW" sz="2800" b="1" dirty="0">
                <a:latin typeface="微軟正黑體" panose="020B0604030504040204" pitchFamily="34" charset="-120"/>
                <a:ea typeface="微軟正黑體" panose="020B0604030504040204" pitchFamily="34" charset="-120"/>
              </a:rPr>
              <a:t>is a set of techniques and principles for systematically collecting, recording, analyzing, and interpreting data that can aid decision makers involved in marketing goods, services, or ideas.</a:t>
            </a:r>
          </a:p>
          <a:p>
            <a:r>
              <a:rPr lang="zh-TW" altLang="en-US" sz="2800" b="1" dirty="0" smtClean="0">
                <a:solidFill>
                  <a:srgbClr val="C00000"/>
                </a:solidFill>
                <a:latin typeface="微軟正黑體" panose="020B0604030504040204" pitchFamily="34" charset="-120"/>
                <a:ea typeface="微軟正黑體" panose="020B0604030504040204" pitchFamily="34" charset="-120"/>
              </a:rPr>
              <a:t>市場調查</a:t>
            </a:r>
            <a:r>
              <a:rPr lang="zh-TW" altLang="en-US" sz="2800" b="1" dirty="0">
                <a:latin typeface="微軟正黑體" panose="020B0604030504040204" pitchFamily="34" charset="-120"/>
                <a:ea typeface="微軟正黑體" panose="020B0604030504040204" pitchFamily="34" charset="-120"/>
              </a:rPr>
              <a:t>是一組方法與原則，有系統地蒐集、記錄、分析與解釋資料，可以</a:t>
            </a:r>
            <a:r>
              <a:rPr lang="zh-TW" altLang="en-US" sz="2800" b="1" dirty="0" smtClean="0">
                <a:latin typeface="微軟正黑體" panose="020B0604030504040204" pitchFamily="34" charset="-120"/>
                <a:ea typeface="微軟正黑體" panose="020B0604030504040204" pitchFamily="34" charset="-120"/>
              </a:rPr>
              <a:t>幫助決策者</a:t>
            </a:r>
            <a:r>
              <a:rPr lang="zh-TW" altLang="en-US" sz="2800" b="1" dirty="0">
                <a:latin typeface="微軟正黑體" panose="020B0604030504040204" pitchFamily="34" charset="-120"/>
                <a:ea typeface="微軟正黑體" panose="020B0604030504040204" pitchFamily="34" charset="-120"/>
              </a:rPr>
              <a:t>解決與行銷有關的商品、勞務或構想</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概念</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的問題</a:t>
            </a:r>
          </a:p>
          <a:p>
            <a:endParaRPr lang="zh-TW" altLang="en-US" sz="28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8672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13</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1.2</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市場調查的定義</a:t>
            </a:r>
            <a:endParaRPr lang="zh-TW" altLang="en-US" dirty="0">
              <a:solidFill>
                <a:schemeClr val="accent5">
                  <a:lumMod val="75000"/>
                </a:schemeClr>
              </a:solidFill>
            </a:endParaRPr>
          </a:p>
        </p:txBody>
      </p:sp>
      <p:sp>
        <p:nvSpPr>
          <p:cNvPr id="5" name="內容版面配置區 4"/>
          <p:cNvSpPr>
            <a:spLocks noGrp="1"/>
          </p:cNvSpPr>
          <p:nvPr>
            <p:ph sz="quarter" idx="13"/>
          </p:nvPr>
        </p:nvSpPr>
        <p:spPr/>
        <p:txBody>
          <a:bodyPr>
            <a:normAutofit/>
          </a:bodyPr>
          <a:lstStyle/>
          <a:p>
            <a:r>
              <a:rPr lang="zh-TW" altLang="en-US" sz="2800" b="1" dirty="0">
                <a:latin typeface="微軟正黑體" panose="020B0604030504040204" pitchFamily="34" charset="-120"/>
                <a:ea typeface="微軟正黑體" panose="020B0604030504040204" pitchFamily="34" charset="-120"/>
              </a:rPr>
              <a:t>有關此一定義所強調的</a:t>
            </a:r>
            <a:r>
              <a:rPr lang="zh-TW" altLang="en-US" sz="2800" b="1" dirty="0">
                <a:solidFill>
                  <a:srgbClr val="C00000"/>
                </a:solidFill>
                <a:latin typeface="微軟正黑體" panose="020B0604030504040204" pitchFamily="34" charset="-120"/>
                <a:ea typeface="微軟正黑體" panose="020B0604030504040204" pitchFamily="34" charset="-120"/>
              </a:rPr>
              <a:t>重點</a:t>
            </a:r>
            <a:r>
              <a:rPr lang="zh-TW" altLang="en-US" sz="2800" b="1" dirty="0">
                <a:latin typeface="微軟正黑體" panose="020B0604030504040204" pitchFamily="34" charset="-120"/>
                <a:ea typeface="微軟正黑體" panose="020B0604030504040204" pitchFamily="34" charset="-120"/>
              </a:rPr>
              <a:t>包括：</a:t>
            </a:r>
          </a:p>
          <a:p>
            <a:pPr marL="514350" indent="-514350">
              <a:buFont typeface="+mj-lt"/>
              <a:buAutoNum type="arabicPeriod"/>
            </a:pPr>
            <a:r>
              <a:rPr lang="zh-TW" altLang="en-US" sz="2800" b="1" dirty="0" smtClean="0">
                <a:solidFill>
                  <a:srgbClr val="C00000"/>
                </a:solidFill>
                <a:latin typeface="微軟正黑體" panose="020B0604030504040204" pitchFamily="34" charset="-120"/>
                <a:ea typeface="微軟正黑體" panose="020B0604030504040204" pitchFamily="34" charset="-120"/>
              </a:rPr>
              <a:t>商品</a:t>
            </a:r>
            <a:r>
              <a:rPr lang="zh-TW" altLang="en-US" sz="2800" b="1" dirty="0">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勞務</a:t>
            </a:r>
            <a:r>
              <a:rPr lang="zh-TW" altLang="en-US" sz="2800" b="1" dirty="0">
                <a:latin typeface="微軟正黑體" panose="020B0604030504040204" pitchFamily="34" charset="-120"/>
                <a:ea typeface="微軟正黑體" panose="020B0604030504040204" pitchFamily="34" charset="-120"/>
              </a:rPr>
              <a:t>或</a:t>
            </a:r>
            <a:r>
              <a:rPr lang="zh-TW" altLang="en-US" sz="2800" b="1" dirty="0">
                <a:solidFill>
                  <a:srgbClr val="C00000"/>
                </a:solidFill>
                <a:latin typeface="微軟正黑體" panose="020B0604030504040204" pitchFamily="34" charset="-120"/>
                <a:ea typeface="微軟正黑體" panose="020B0604030504040204" pitchFamily="34" charset="-120"/>
              </a:rPr>
              <a:t>構想</a:t>
            </a:r>
            <a:r>
              <a:rPr lang="zh-TW" altLang="en-US" sz="2800" b="1" dirty="0">
                <a:latin typeface="微軟正黑體" panose="020B0604030504040204" pitchFamily="34" charset="-120"/>
                <a:ea typeface="微軟正黑體" panose="020B0604030504040204" pitchFamily="34" charset="-120"/>
              </a:rPr>
              <a:t>所面臨的</a:t>
            </a:r>
            <a:r>
              <a:rPr lang="zh-TW" altLang="en-US" sz="2800" b="1" dirty="0">
                <a:solidFill>
                  <a:srgbClr val="C00000"/>
                </a:solidFill>
                <a:latin typeface="微軟正黑體" panose="020B0604030504040204" pitchFamily="34" charset="-120"/>
                <a:ea typeface="微軟正黑體" panose="020B0604030504040204" pitchFamily="34" charset="-120"/>
              </a:rPr>
              <a:t>行銷的</a:t>
            </a:r>
            <a:r>
              <a:rPr lang="zh-TW" altLang="en-US" sz="2800" b="1" dirty="0" smtClean="0">
                <a:solidFill>
                  <a:srgbClr val="C00000"/>
                </a:solidFill>
                <a:latin typeface="微軟正黑體" panose="020B0604030504040204" pitchFamily="34" charset="-120"/>
                <a:ea typeface="微軟正黑體" panose="020B0604030504040204" pitchFamily="34" charset="-120"/>
              </a:rPr>
              <a:t>問題</a:t>
            </a:r>
            <a:r>
              <a:rPr lang="zh-TW" altLang="en-US" sz="2800" b="1" dirty="0" smtClean="0">
                <a:latin typeface="微軟正黑體" panose="020B0604030504040204" pitchFamily="34" charset="-120"/>
                <a:ea typeface="微軟正黑體" panose="020B0604030504040204" pitchFamily="34" charset="-120"/>
              </a:rPr>
              <a:t>是</a:t>
            </a:r>
            <a:r>
              <a:rPr lang="zh-TW" altLang="en-US" sz="2800" b="1" dirty="0">
                <a:latin typeface="微軟正黑體" panose="020B0604030504040204" pitchFamily="34" charset="-120"/>
                <a:ea typeface="微軟正黑體" panose="020B0604030504040204" pitchFamily="34" charset="-120"/>
              </a:rPr>
              <a:t>市場調查的探討範圍</a:t>
            </a:r>
          </a:p>
          <a:p>
            <a:pPr marL="514350" indent="-514350">
              <a:buFont typeface="+mj-lt"/>
              <a:buAutoNum type="arabicPeriod"/>
            </a:pPr>
            <a:r>
              <a:rPr lang="zh-TW" altLang="en-US" sz="2800" b="1" dirty="0" smtClean="0">
                <a:latin typeface="微軟正黑體" panose="020B0604030504040204" pitchFamily="34" charset="-120"/>
                <a:ea typeface="微軟正黑體" panose="020B0604030504040204" pitchFamily="34" charset="-120"/>
              </a:rPr>
              <a:t>市場調查</a:t>
            </a:r>
            <a:r>
              <a:rPr lang="zh-TW" altLang="en-US" sz="2800" b="1" dirty="0">
                <a:latin typeface="微軟正黑體" panose="020B0604030504040204" pitchFamily="34" charset="-120"/>
                <a:ea typeface="微軟正黑體" panose="020B0604030504040204" pitchFamily="34" charset="-120"/>
              </a:rPr>
              <a:t>必須依循一定的</a:t>
            </a:r>
            <a:r>
              <a:rPr lang="zh-TW" altLang="en-US" sz="2800" b="1" dirty="0">
                <a:solidFill>
                  <a:srgbClr val="C00000"/>
                </a:solidFill>
                <a:latin typeface="微軟正黑體" panose="020B0604030504040204" pitchFamily="34" charset="-120"/>
                <a:ea typeface="微軟正黑體" panose="020B0604030504040204" pitchFamily="34" charset="-120"/>
              </a:rPr>
              <a:t>順序</a:t>
            </a:r>
            <a:r>
              <a:rPr lang="zh-TW" altLang="en-US" sz="2800" b="1" dirty="0">
                <a:latin typeface="微軟正黑體" panose="020B0604030504040204" pitchFamily="34" charset="-120"/>
                <a:ea typeface="微軟正黑體" panose="020B0604030504040204" pitchFamily="34" charset="-120"/>
              </a:rPr>
              <a:t>或</a:t>
            </a:r>
            <a:r>
              <a:rPr lang="zh-TW" altLang="en-US" sz="2800" b="1" dirty="0">
                <a:solidFill>
                  <a:srgbClr val="C00000"/>
                </a:solidFill>
                <a:latin typeface="微軟正黑體" panose="020B0604030504040204" pitchFamily="34" charset="-120"/>
                <a:ea typeface="微軟正黑體" panose="020B0604030504040204" pitchFamily="34" charset="-120"/>
              </a:rPr>
              <a:t>步驟</a:t>
            </a:r>
            <a:r>
              <a:rPr lang="zh-TW" altLang="en-US" sz="2800" b="1" dirty="0">
                <a:latin typeface="微軟正黑體" panose="020B0604030504040204" pitchFamily="34" charset="-120"/>
                <a:ea typeface="微軟正黑體" panose="020B0604030504040204" pitchFamily="34" charset="-120"/>
              </a:rPr>
              <a:t>來實施</a:t>
            </a:r>
          </a:p>
          <a:p>
            <a:pPr marL="514350" indent="-514350">
              <a:buFont typeface="+mj-lt"/>
              <a:buAutoNum type="arabicPeriod"/>
            </a:pPr>
            <a:r>
              <a:rPr lang="zh-TW" altLang="en-US" sz="2800" b="1" dirty="0" smtClean="0">
                <a:latin typeface="微軟正黑體" panose="020B0604030504040204" pitchFamily="34" charset="-120"/>
                <a:ea typeface="微軟正黑體" panose="020B0604030504040204" pitchFamily="34" charset="-120"/>
              </a:rPr>
              <a:t>市場調查</a:t>
            </a:r>
            <a:r>
              <a:rPr lang="zh-TW" altLang="en-US" sz="2800" b="1" dirty="0">
                <a:latin typeface="微軟正黑體" panose="020B0604030504040204" pitchFamily="34" charset="-120"/>
                <a:ea typeface="微軟正黑體" panose="020B0604030504040204" pitchFamily="34" charset="-120"/>
              </a:rPr>
              <a:t>是藉著客觀與完整方式來</a:t>
            </a:r>
            <a:r>
              <a:rPr lang="zh-TW" altLang="en-US" sz="2800" b="1" dirty="0">
                <a:solidFill>
                  <a:srgbClr val="C00000"/>
                </a:solidFill>
                <a:latin typeface="微軟正黑體" panose="020B0604030504040204" pitchFamily="34" charset="-120"/>
                <a:ea typeface="微軟正黑體" panose="020B0604030504040204" pitchFamily="34" charset="-120"/>
              </a:rPr>
              <a:t>蒐集</a:t>
            </a:r>
            <a:r>
              <a:rPr lang="zh-TW" altLang="en-US" sz="2800" b="1" dirty="0">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分析</a:t>
            </a:r>
            <a:r>
              <a:rPr lang="zh-TW" altLang="en-US" sz="2800" b="1" dirty="0">
                <a:latin typeface="微軟正黑體" panose="020B0604030504040204" pitchFamily="34" charset="-120"/>
                <a:ea typeface="微軟正黑體" panose="020B0604030504040204" pitchFamily="34" charset="-120"/>
              </a:rPr>
              <a:t>與</a:t>
            </a:r>
            <a:r>
              <a:rPr lang="zh-TW" altLang="en-US" sz="2800" b="1" dirty="0">
                <a:solidFill>
                  <a:srgbClr val="C00000"/>
                </a:solidFill>
                <a:latin typeface="微軟正黑體" panose="020B0604030504040204" pitchFamily="34" charset="-120"/>
                <a:ea typeface="微軟正黑體" panose="020B0604030504040204" pitchFamily="34" charset="-120"/>
              </a:rPr>
              <a:t>解釋</a:t>
            </a:r>
            <a:r>
              <a:rPr lang="zh-TW" altLang="en-US" sz="2800" b="1" dirty="0">
                <a:latin typeface="微軟正黑體" panose="020B0604030504040204" pitchFamily="34" charset="-120"/>
                <a:ea typeface="微軟正黑體" panose="020B0604030504040204" pitchFamily="34" charset="-120"/>
              </a:rPr>
              <a:t>資料</a:t>
            </a:r>
          </a:p>
          <a:p>
            <a:pPr marL="514350" indent="-514350">
              <a:buFont typeface="+mj-lt"/>
              <a:buAutoNum type="arabicPeriod"/>
            </a:pPr>
            <a:r>
              <a:rPr lang="zh-TW" altLang="en-US" sz="2800" b="1" dirty="0" smtClean="0">
                <a:latin typeface="微軟正黑體" panose="020B0604030504040204" pitchFamily="34" charset="-120"/>
                <a:ea typeface="微軟正黑體" panose="020B0604030504040204" pitchFamily="34" charset="-120"/>
              </a:rPr>
              <a:t>市場調查</a:t>
            </a:r>
            <a:r>
              <a:rPr lang="zh-TW" altLang="en-US" sz="2800" b="1" dirty="0">
                <a:latin typeface="微軟正黑體" panose="020B0604030504040204" pitchFamily="34" charset="-120"/>
                <a:ea typeface="微軟正黑體" panose="020B0604030504040204" pitchFamily="34" charset="-120"/>
              </a:rPr>
              <a:t>可由</a:t>
            </a:r>
            <a:r>
              <a:rPr lang="zh-TW" altLang="en-US" sz="2800" b="1" dirty="0">
                <a:solidFill>
                  <a:srgbClr val="C00000"/>
                </a:solidFill>
                <a:latin typeface="微軟正黑體" panose="020B0604030504040204" pitchFamily="34" charset="-120"/>
                <a:ea typeface="微軟正黑體" panose="020B0604030504040204" pitchFamily="34" charset="-120"/>
              </a:rPr>
              <a:t>企業本身</a:t>
            </a:r>
            <a:r>
              <a:rPr lang="zh-TW" altLang="en-US" sz="2800" b="1" dirty="0">
                <a:latin typeface="微軟正黑體" panose="020B0604030504040204" pitchFamily="34" charset="-120"/>
                <a:ea typeface="微軟正黑體" panose="020B0604030504040204" pitchFamily="34" charset="-120"/>
              </a:rPr>
              <a:t>自行為之，或可委由</a:t>
            </a:r>
            <a:r>
              <a:rPr lang="zh-TW" altLang="en-US" sz="2800" b="1" dirty="0">
                <a:solidFill>
                  <a:srgbClr val="C00000"/>
                </a:solidFill>
                <a:latin typeface="微軟正黑體" panose="020B0604030504040204" pitchFamily="34" charset="-120"/>
                <a:ea typeface="微軟正黑體" panose="020B0604030504040204" pitchFamily="34" charset="-120"/>
              </a:rPr>
              <a:t>專門</a:t>
            </a:r>
            <a:r>
              <a:rPr lang="zh-TW" altLang="en-US" sz="2800" b="1" dirty="0">
                <a:latin typeface="微軟正黑體" panose="020B0604030504040204" pitchFamily="34" charset="-120"/>
                <a:ea typeface="微軟正黑體" panose="020B0604030504040204" pitchFamily="34" charset="-120"/>
              </a:rPr>
              <a:t>的</a:t>
            </a:r>
            <a:r>
              <a:rPr lang="zh-TW" altLang="en-US" sz="2800" b="1" dirty="0">
                <a:solidFill>
                  <a:srgbClr val="C00000"/>
                </a:solidFill>
                <a:latin typeface="微軟正黑體" panose="020B0604030504040204" pitchFamily="34" charset="-120"/>
                <a:ea typeface="微軟正黑體" panose="020B0604030504040204" pitchFamily="34" charset="-120"/>
              </a:rPr>
              <a:t>調查機構</a:t>
            </a:r>
            <a:r>
              <a:rPr lang="zh-TW" altLang="en-US" sz="2800" b="1" dirty="0">
                <a:latin typeface="微軟正黑體" panose="020B0604030504040204" pitchFamily="34" charset="-120"/>
                <a:ea typeface="微軟正黑體" panose="020B0604030504040204" pitchFamily="34" charset="-120"/>
              </a:rPr>
              <a:t>或</a:t>
            </a:r>
            <a:r>
              <a:rPr lang="zh-TW" altLang="en-US" sz="2800" b="1" dirty="0">
                <a:solidFill>
                  <a:srgbClr val="C00000"/>
                </a:solidFill>
                <a:latin typeface="微軟正黑體" panose="020B0604030504040204" pitchFamily="34" charset="-120"/>
                <a:ea typeface="微軟正黑體" panose="020B0604030504040204" pitchFamily="34" charset="-120"/>
              </a:rPr>
              <a:t>第三者</a:t>
            </a:r>
            <a:r>
              <a:rPr lang="zh-TW" altLang="en-US" sz="2800" b="1" dirty="0">
                <a:latin typeface="微軟正黑體" panose="020B0604030504040204" pitchFamily="34" charset="-120"/>
                <a:ea typeface="微軟正黑體" panose="020B0604030504040204" pitchFamily="34" charset="-120"/>
              </a:rPr>
              <a:t>來進行</a:t>
            </a:r>
          </a:p>
          <a:p>
            <a:endParaRPr lang="zh-TW" altLang="en-US" sz="28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161794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14</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1.3</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市場調查的特性</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pPr marL="514350" indent="-514350">
              <a:buFont typeface="+mj-lt"/>
              <a:buAutoNum type="arabicPeriod"/>
            </a:pPr>
            <a:r>
              <a:rPr lang="zh-TW" altLang="en-US" sz="2800" b="1" dirty="0" smtClean="0">
                <a:solidFill>
                  <a:srgbClr val="C00000"/>
                </a:solidFill>
                <a:latin typeface="微軟正黑體" panose="020B0604030504040204" pitchFamily="34" charset="-120"/>
                <a:ea typeface="微軟正黑體" panose="020B0604030504040204" pitchFamily="34" charset="-120"/>
              </a:rPr>
              <a:t>目的</a:t>
            </a:r>
            <a:r>
              <a:rPr lang="zh-TW" altLang="en-US" sz="2800" b="1" dirty="0">
                <a:solidFill>
                  <a:srgbClr val="C00000"/>
                </a:solidFill>
                <a:latin typeface="微軟正黑體" panose="020B0604030504040204" pitchFamily="34" charset="-120"/>
                <a:ea typeface="微軟正黑體" panose="020B0604030504040204" pitchFamily="34" charset="-120"/>
              </a:rPr>
              <a:t>性</a:t>
            </a:r>
            <a:r>
              <a:rPr lang="zh-TW" altLang="en-US" sz="2800" b="1" dirty="0">
                <a:latin typeface="微軟正黑體" panose="020B0604030504040204" pitchFamily="34" charset="-120"/>
                <a:ea typeface="微軟正黑體" panose="020B0604030504040204" pitchFamily="34" charset="-120"/>
              </a:rPr>
              <a:t>－市場調查是一項有組織、有計畫且有步驟的資料蒐集工作，它</a:t>
            </a:r>
            <a:r>
              <a:rPr lang="zh-TW" altLang="en-US" sz="2800" b="1" dirty="0" smtClean="0">
                <a:solidFill>
                  <a:srgbClr val="C00000"/>
                </a:solidFill>
                <a:latin typeface="微軟正黑體" panose="020B0604030504040204" pitchFamily="34" charset="-120"/>
                <a:ea typeface="微軟正黑體" panose="020B0604030504040204" pitchFamily="34" charset="-120"/>
              </a:rPr>
              <a:t>具有特定</a:t>
            </a:r>
            <a:r>
              <a:rPr lang="zh-TW" altLang="en-US" sz="2800" b="1" dirty="0">
                <a:solidFill>
                  <a:srgbClr val="C00000"/>
                </a:solidFill>
                <a:latin typeface="微軟正黑體" panose="020B0604030504040204" pitchFamily="34" charset="-120"/>
                <a:ea typeface="微軟正黑體" panose="020B0604030504040204" pitchFamily="34" charset="-120"/>
              </a:rPr>
              <a:t>的目的</a:t>
            </a:r>
          </a:p>
          <a:p>
            <a:pPr marL="514350" indent="-514350">
              <a:buFont typeface="+mj-lt"/>
              <a:buAutoNum type="arabicPeriod"/>
            </a:pPr>
            <a:r>
              <a:rPr lang="zh-TW" altLang="en-US" sz="2800" b="1" dirty="0" smtClean="0">
                <a:solidFill>
                  <a:srgbClr val="C00000"/>
                </a:solidFill>
                <a:latin typeface="微軟正黑體" panose="020B0604030504040204" pitchFamily="34" charset="-120"/>
                <a:ea typeface="微軟正黑體" panose="020B0604030504040204" pitchFamily="34" charset="-120"/>
              </a:rPr>
              <a:t>程序</a:t>
            </a:r>
            <a:r>
              <a:rPr lang="zh-TW" altLang="en-US" sz="2800" b="1" dirty="0">
                <a:solidFill>
                  <a:srgbClr val="C00000"/>
                </a:solidFill>
                <a:latin typeface="微軟正黑體" panose="020B0604030504040204" pitchFamily="34" charset="-120"/>
                <a:ea typeface="微軟正黑體" panose="020B0604030504040204" pitchFamily="34" charset="-120"/>
              </a:rPr>
              <a:t>性</a:t>
            </a:r>
            <a:r>
              <a:rPr lang="zh-TW" altLang="en-US" sz="2800" b="1" dirty="0">
                <a:latin typeface="微軟正黑體" panose="020B0604030504040204" pitchFamily="34" charset="-120"/>
                <a:ea typeface="微軟正黑體" panose="020B0604030504040204" pitchFamily="34" charset="-120"/>
              </a:rPr>
              <a:t>－市場調查必須</a:t>
            </a:r>
            <a:r>
              <a:rPr lang="zh-TW" altLang="en-US" sz="2800" b="1" dirty="0">
                <a:solidFill>
                  <a:srgbClr val="C00000"/>
                </a:solidFill>
                <a:latin typeface="微軟正黑體" panose="020B0604030504040204" pitchFamily="34" charset="-120"/>
                <a:ea typeface="微軟正黑體" panose="020B0604030504040204" pitchFamily="34" charset="-120"/>
              </a:rPr>
              <a:t>按一定的步驟來進行</a:t>
            </a:r>
            <a:r>
              <a:rPr lang="zh-TW" altLang="en-US" sz="2800" b="1" dirty="0">
                <a:latin typeface="微軟正黑體" panose="020B0604030504040204" pitchFamily="34" charset="-120"/>
                <a:ea typeface="微軟正黑體" panose="020B0604030504040204" pitchFamily="34" charset="-120"/>
              </a:rPr>
              <a:t>，如此獲得的資料才</a:t>
            </a:r>
            <a:r>
              <a:rPr lang="zh-TW" altLang="en-US" sz="2800" b="1" dirty="0" smtClean="0">
                <a:latin typeface="微軟正黑體" panose="020B0604030504040204" pitchFamily="34" charset="-120"/>
                <a:ea typeface="微軟正黑體" panose="020B0604030504040204" pitchFamily="34" charset="-120"/>
              </a:rPr>
              <a:t>符合「</a:t>
            </a:r>
            <a:r>
              <a:rPr lang="zh-TW" altLang="en-US" sz="2800" b="1" dirty="0">
                <a:latin typeface="微軟正黑體" panose="020B0604030504040204" pitchFamily="34" charset="-120"/>
                <a:ea typeface="微軟正黑體" panose="020B0604030504040204" pitchFamily="34" charset="-120"/>
              </a:rPr>
              <a:t>客觀性」與「完整性」的原則</a:t>
            </a:r>
          </a:p>
          <a:p>
            <a:pPr marL="514350" indent="-514350">
              <a:buFont typeface="+mj-lt"/>
              <a:buAutoNum type="arabicPeriod"/>
            </a:pPr>
            <a:r>
              <a:rPr lang="zh-TW" altLang="en-US" sz="2800" b="1" dirty="0" smtClean="0">
                <a:solidFill>
                  <a:srgbClr val="C00000"/>
                </a:solidFill>
                <a:latin typeface="微軟正黑體" panose="020B0604030504040204" pitchFamily="34" charset="-120"/>
                <a:ea typeface="微軟正黑體" panose="020B0604030504040204" pitchFamily="34" charset="-120"/>
              </a:rPr>
              <a:t>範圍</a:t>
            </a:r>
            <a:r>
              <a:rPr lang="zh-TW" altLang="en-US" sz="2800" b="1" dirty="0">
                <a:solidFill>
                  <a:srgbClr val="C00000"/>
                </a:solidFill>
                <a:latin typeface="微軟正黑體" panose="020B0604030504040204" pitchFamily="34" charset="-120"/>
                <a:ea typeface="微軟正黑體" panose="020B0604030504040204" pitchFamily="34" charset="-120"/>
              </a:rPr>
              <a:t>性</a:t>
            </a:r>
            <a:r>
              <a:rPr lang="zh-TW" altLang="en-US" sz="2800" b="1" dirty="0">
                <a:latin typeface="微軟正黑體" panose="020B0604030504040204" pitchFamily="34" charset="-120"/>
                <a:ea typeface="微軟正黑體" panose="020B0604030504040204" pitchFamily="34" charset="-120"/>
              </a:rPr>
              <a:t>－市場調查的範圍是以</a:t>
            </a:r>
            <a:r>
              <a:rPr lang="zh-TW" altLang="en-US" sz="2800" b="1" dirty="0">
                <a:solidFill>
                  <a:srgbClr val="C00000"/>
                </a:solidFill>
                <a:latin typeface="微軟正黑體" panose="020B0604030504040204" pitchFamily="34" charset="-120"/>
                <a:ea typeface="微軟正黑體" panose="020B0604030504040204" pitchFamily="34" charset="-120"/>
              </a:rPr>
              <a:t>行銷問題為領域</a:t>
            </a:r>
            <a:r>
              <a:rPr lang="zh-TW" altLang="en-US" sz="2800" b="1" dirty="0">
                <a:latin typeface="微軟正黑體" panose="020B0604030504040204" pitchFamily="34" charset="-120"/>
                <a:ea typeface="微軟正黑體" panose="020B0604030504040204" pitchFamily="34" charset="-120"/>
              </a:rPr>
              <a:t>，行銷問題是以構成整個</a:t>
            </a:r>
            <a:r>
              <a:rPr lang="zh-TW" altLang="en-US" sz="2800" b="1" dirty="0" smtClean="0">
                <a:latin typeface="微軟正黑體" panose="020B0604030504040204" pitchFamily="34" charset="-120"/>
                <a:ea typeface="微軟正黑體" panose="020B0604030504040204" pitchFamily="34" charset="-120"/>
              </a:rPr>
              <a:t>行銷系統</a:t>
            </a:r>
            <a:r>
              <a:rPr lang="zh-TW" altLang="en-US" sz="2800" b="1" dirty="0">
                <a:latin typeface="微軟正黑體" panose="020B0604030504040204" pitchFamily="34" charset="-120"/>
                <a:ea typeface="微軟正黑體" panose="020B0604030504040204" pitchFamily="34" charset="-120"/>
              </a:rPr>
              <a:t>之相互個體間的問題為範圍</a:t>
            </a:r>
          </a:p>
          <a:p>
            <a:pPr marL="514350" indent="-514350">
              <a:buFont typeface="+mj-lt"/>
              <a:buAutoNum type="arabicPeriod"/>
            </a:pPr>
            <a:r>
              <a:rPr lang="zh-TW" altLang="en-US" sz="2800" b="1" dirty="0" smtClean="0">
                <a:solidFill>
                  <a:srgbClr val="C00000"/>
                </a:solidFill>
                <a:latin typeface="微軟正黑體" panose="020B0604030504040204" pitchFamily="34" charset="-120"/>
                <a:ea typeface="微軟正黑體" panose="020B0604030504040204" pitchFamily="34" charset="-120"/>
              </a:rPr>
              <a:t>工具</a:t>
            </a:r>
            <a:r>
              <a:rPr lang="zh-TW" altLang="en-US" sz="2800" b="1" dirty="0">
                <a:solidFill>
                  <a:srgbClr val="C00000"/>
                </a:solidFill>
                <a:latin typeface="微軟正黑體" panose="020B0604030504040204" pitchFamily="34" charset="-120"/>
                <a:ea typeface="微軟正黑體" panose="020B0604030504040204" pitchFamily="34" charset="-120"/>
              </a:rPr>
              <a:t>性</a:t>
            </a:r>
            <a:r>
              <a:rPr lang="zh-TW" altLang="en-US" sz="2800" b="1" dirty="0">
                <a:latin typeface="微軟正黑體" panose="020B0604030504040204" pitchFamily="34" charset="-120"/>
                <a:ea typeface="微軟正黑體" panose="020B0604030504040204" pitchFamily="34" charset="-120"/>
              </a:rPr>
              <a:t>－市場調查是</a:t>
            </a:r>
            <a:r>
              <a:rPr lang="zh-TW" altLang="en-US" sz="2800" b="1" dirty="0">
                <a:solidFill>
                  <a:srgbClr val="C00000"/>
                </a:solidFill>
                <a:latin typeface="微軟正黑體" panose="020B0604030504040204" pitchFamily="34" charset="-120"/>
                <a:ea typeface="微軟正黑體" panose="020B0604030504040204" pitchFamily="34" charset="-120"/>
              </a:rPr>
              <a:t>行銷管理工具</a:t>
            </a:r>
            <a:r>
              <a:rPr lang="zh-TW" altLang="en-US" sz="2800" b="1" dirty="0">
                <a:latin typeface="微軟正黑體" panose="020B0604030504040204" pitchFamily="34" charset="-120"/>
                <a:ea typeface="微軟正黑體" panose="020B0604030504040204" pitchFamily="34" charset="-120"/>
              </a:rPr>
              <a:t>的一種，行銷管理是指行銷活動的規劃</a:t>
            </a:r>
            <a:r>
              <a:rPr lang="zh-TW" altLang="en-US" sz="2800" b="1" dirty="0" smtClean="0">
                <a:latin typeface="微軟正黑體" panose="020B0604030504040204" pitchFamily="34" charset="-120"/>
                <a:ea typeface="微軟正黑體" panose="020B0604030504040204" pitchFamily="34" charset="-120"/>
              </a:rPr>
              <a:t>、執行</a:t>
            </a:r>
            <a:r>
              <a:rPr lang="zh-TW" altLang="en-US" sz="2800" b="1" dirty="0">
                <a:latin typeface="微軟正黑體" panose="020B0604030504040204" pitchFamily="34" charset="-120"/>
                <a:ea typeface="微軟正黑體" panose="020B0604030504040204" pitchFamily="34" charset="-120"/>
              </a:rPr>
              <a:t>與控制之過程</a:t>
            </a:r>
          </a:p>
          <a:p>
            <a:endParaRPr lang="zh-TW" altLang="en-US" sz="2800" b="1" dirty="0">
              <a:solidFill>
                <a:srgbClr val="C00000"/>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xmlns="" val="278183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15</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1.4</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市場調查的重要性</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Autofit/>
          </a:bodyPr>
          <a:lstStyle/>
          <a:p>
            <a:r>
              <a:rPr lang="zh-TW" altLang="en-US" sz="2800" b="1" dirty="0">
                <a:solidFill>
                  <a:schemeClr val="tx1"/>
                </a:solidFill>
                <a:latin typeface="微軟正黑體" panose="020B0604030504040204" pitchFamily="34" charset="-120"/>
                <a:ea typeface="微軟正黑體" panose="020B0604030504040204" pitchFamily="34" charset="-120"/>
              </a:rPr>
              <a:t>所謂</a:t>
            </a:r>
            <a:r>
              <a:rPr lang="zh-TW" altLang="en-US" sz="2800" b="1" dirty="0">
                <a:solidFill>
                  <a:srgbClr val="C00000"/>
                </a:solidFill>
                <a:latin typeface="微軟正黑體" panose="020B0604030504040204" pitchFamily="34" charset="-120"/>
                <a:ea typeface="微軟正黑體" panose="020B0604030504040204" pitchFamily="34" charset="-120"/>
              </a:rPr>
              <a:t>市場</a:t>
            </a:r>
            <a:r>
              <a:rPr lang="en-US" altLang="zh-TW" sz="2800" b="1" dirty="0">
                <a:solidFill>
                  <a:schemeClr val="tx1"/>
                </a:solidFill>
                <a:latin typeface="微軟正黑體" panose="020B0604030504040204" pitchFamily="34" charset="-120"/>
                <a:ea typeface="微軟正黑體" panose="020B0604030504040204" pitchFamily="34" charset="-120"/>
              </a:rPr>
              <a:t>(market)</a:t>
            </a:r>
            <a:r>
              <a:rPr lang="zh-TW" altLang="en-US" sz="2800" b="1" dirty="0">
                <a:solidFill>
                  <a:schemeClr val="tx1"/>
                </a:solidFill>
                <a:latin typeface="微軟正黑體" panose="020B0604030504040204" pitchFamily="34" charset="-120"/>
                <a:ea typeface="微軟正黑體" panose="020B0604030504040204" pitchFamily="34" charset="-120"/>
              </a:rPr>
              <a:t>，可從三個角度觀察</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en-US" altLang="zh-TW" sz="2800" b="1" dirty="0" smtClean="0">
              <a:solidFill>
                <a:schemeClr val="tx1"/>
              </a:solidFill>
              <a:latin typeface="微軟正黑體" panose="020B0604030504040204" pitchFamily="34" charset="-120"/>
              <a:ea typeface="微軟正黑體" panose="020B0604030504040204" pitchFamily="34" charset="-120"/>
            </a:endParaRPr>
          </a:p>
          <a:p>
            <a:endParaRPr lang="zh-TW" altLang="en-US" sz="2800" b="1" dirty="0">
              <a:solidFill>
                <a:schemeClr val="tx1"/>
              </a:solidFill>
              <a:latin typeface="微軟正黑體" panose="020B0604030504040204" pitchFamily="34" charset="-120"/>
              <a:ea typeface="微軟正黑體" panose="020B0604030504040204" pitchFamily="34" charset="-120"/>
            </a:endParaRPr>
          </a:p>
          <a:p>
            <a:pPr marL="0" indent="0">
              <a:buNone/>
            </a:pPr>
            <a:r>
              <a:rPr lang="en-US" altLang="zh-TW" sz="2800" b="1" dirty="0">
                <a:solidFill>
                  <a:schemeClr val="tx1"/>
                </a:solidFill>
                <a:latin typeface="微軟正黑體" panose="020B0604030504040204" pitchFamily="34" charset="-120"/>
                <a:ea typeface="微軟正黑體" panose="020B0604030504040204" pitchFamily="34" charset="-120"/>
              </a:rPr>
              <a:t>1</a:t>
            </a:r>
            <a:r>
              <a:rPr lang="en-US" altLang="zh-TW" sz="2800" b="1" dirty="0" smtClean="0">
                <a:solidFill>
                  <a:schemeClr val="tx1"/>
                </a:solidFill>
                <a:latin typeface="微軟正黑體" panose="020B0604030504040204" pitchFamily="34" charset="-120"/>
                <a:ea typeface="微軟正黑體" panose="020B0604030504040204" pitchFamily="34" charset="-120"/>
              </a:rPr>
              <a:t>.</a:t>
            </a:r>
            <a:r>
              <a:rPr lang="zh-TW" altLang="en-US" sz="2800" b="1" dirty="0" smtClean="0">
                <a:solidFill>
                  <a:srgbClr val="C00000"/>
                </a:solidFill>
                <a:latin typeface="微軟正黑體" panose="020B0604030504040204" pitchFamily="34" charset="-120"/>
                <a:ea typeface="微軟正黑體" panose="020B0604030504040204" pitchFamily="34" charset="-120"/>
              </a:rPr>
              <a:t>一般</a:t>
            </a:r>
            <a:r>
              <a:rPr lang="zh-TW" altLang="en-US" sz="2800" b="1" dirty="0">
                <a:solidFill>
                  <a:srgbClr val="C00000"/>
                </a:solidFill>
                <a:latin typeface="微軟正黑體" panose="020B0604030504040204" pitchFamily="34" charset="-120"/>
                <a:ea typeface="微軟正黑體" panose="020B0604030504040204" pitchFamily="34" charset="-120"/>
              </a:rPr>
              <a:t>刻板印象</a:t>
            </a:r>
            <a:r>
              <a:rPr lang="zh-TW" altLang="en-US" sz="2800" b="1" dirty="0">
                <a:solidFill>
                  <a:schemeClr val="tx1"/>
                </a:solidFill>
                <a:latin typeface="微軟正黑體" panose="020B0604030504040204" pitchFamily="34" charset="-120"/>
                <a:ea typeface="微軟正黑體" panose="020B0604030504040204" pitchFamily="34" charset="-120"/>
              </a:rPr>
              <a:t>：市場是買賣雙方進行交易的</a:t>
            </a:r>
            <a:r>
              <a:rPr lang="zh-TW" altLang="en-US" sz="2800" b="1" dirty="0" smtClean="0">
                <a:solidFill>
                  <a:schemeClr val="tx1"/>
                </a:solidFill>
                <a:latin typeface="微軟正黑體" panose="020B0604030504040204" pitchFamily="34" charset="-120"/>
                <a:ea typeface="微軟正黑體" panose="020B0604030504040204" pitchFamily="34" charset="-120"/>
              </a:rPr>
              <a:t>場所</a:t>
            </a:r>
            <a:r>
              <a:rPr lang="zh-TW" altLang="en-US" sz="2800" b="1" dirty="0" smtClean="0">
                <a:solidFill>
                  <a:schemeClr val="tx1"/>
                </a:solidFill>
                <a:latin typeface="新細明體"/>
                <a:ea typeface="新細明體"/>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如</a:t>
            </a:r>
            <a:r>
              <a:rPr lang="zh-TW" altLang="en-US" sz="2800" b="1" dirty="0">
                <a:solidFill>
                  <a:schemeClr val="tx1"/>
                </a:solidFill>
                <a:latin typeface="微軟正黑體" panose="020B0604030504040204" pitchFamily="34" charset="-120"/>
                <a:ea typeface="微軟正黑體" panose="020B0604030504040204" pitchFamily="34" charset="-120"/>
              </a:rPr>
              <a:t>：菜市場、</a:t>
            </a:r>
            <a:r>
              <a:rPr lang="zh-TW" altLang="en-US" sz="2800" b="1" dirty="0" smtClean="0">
                <a:solidFill>
                  <a:schemeClr val="tx1"/>
                </a:solidFill>
                <a:latin typeface="微軟正黑體" panose="020B0604030504040204" pitchFamily="34" charset="-120"/>
                <a:ea typeface="微軟正黑體" panose="020B0604030504040204" pitchFamily="34" charset="-120"/>
              </a:rPr>
              <a:t>超級市場</a:t>
            </a:r>
            <a:r>
              <a:rPr lang="zh-TW" altLang="en-US" sz="2800" b="1" dirty="0">
                <a:solidFill>
                  <a:schemeClr val="tx1"/>
                </a:solidFill>
                <a:latin typeface="微軟正黑體" panose="020B0604030504040204" pitchFamily="34" charset="-120"/>
                <a:ea typeface="微軟正黑體" panose="020B0604030504040204" pitchFamily="34" charset="-120"/>
              </a:rPr>
              <a:t>、大賣場</a:t>
            </a:r>
            <a:r>
              <a:rPr lang="zh-TW" altLang="en-US" sz="2800" b="1" dirty="0" smtClean="0">
                <a:solidFill>
                  <a:schemeClr val="tx1"/>
                </a:solidFill>
                <a:latin typeface="微軟正黑體" panose="020B0604030504040204" pitchFamily="34" charset="-120"/>
                <a:ea typeface="微軟正黑體" panose="020B0604030504040204" pitchFamily="34" charset="-120"/>
              </a:rPr>
              <a:t>等</a:t>
            </a:r>
            <a:endParaRPr lang="en-US" altLang="zh-TW" sz="2800" b="1" dirty="0" smtClean="0">
              <a:solidFill>
                <a:schemeClr val="tx1"/>
              </a:solidFill>
              <a:latin typeface="微軟正黑體" panose="020B0604030504040204" pitchFamily="34" charset="-120"/>
              <a:ea typeface="微軟正黑體" panose="020B0604030504040204" pitchFamily="34" charset="-120"/>
            </a:endParaRPr>
          </a:p>
          <a:p>
            <a:pPr marL="0" indent="0">
              <a:buNone/>
            </a:pPr>
            <a:endParaRPr lang="zh-TW" altLang="en-US" sz="2800" b="1" dirty="0">
              <a:solidFill>
                <a:schemeClr val="tx1"/>
              </a:solidFill>
              <a:latin typeface="微軟正黑體" panose="020B0604030504040204" pitchFamily="34" charset="-120"/>
              <a:ea typeface="微軟正黑體" panose="020B0604030504040204" pitchFamily="34" charset="-120"/>
            </a:endParaRPr>
          </a:p>
          <a:p>
            <a:pPr marL="0" indent="0">
              <a:buNone/>
            </a:pPr>
            <a:r>
              <a:rPr lang="en-US" altLang="zh-TW" sz="2800" b="1" dirty="0">
                <a:solidFill>
                  <a:schemeClr val="tx1"/>
                </a:solidFill>
                <a:latin typeface="微軟正黑體" panose="020B0604030504040204" pitchFamily="34" charset="-120"/>
                <a:ea typeface="微軟正黑體" panose="020B0604030504040204" pitchFamily="34" charset="-120"/>
              </a:rPr>
              <a:t>2</a:t>
            </a:r>
            <a:r>
              <a:rPr lang="en-US" altLang="zh-TW" sz="2800" b="1" dirty="0" smtClean="0">
                <a:solidFill>
                  <a:schemeClr val="tx1"/>
                </a:solidFill>
                <a:latin typeface="微軟正黑體" panose="020B0604030504040204" pitchFamily="34" charset="-120"/>
                <a:ea typeface="微軟正黑體" panose="020B0604030504040204" pitchFamily="34" charset="-120"/>
              </a:rPr>
              <a:t>.</a:t>
            </a:r>
            <a:r>
              <a:rPr lang="zh-TW" altLang="en-US" sz="2800" b="1" dirty="0" smtClean="0">
                <a:solidFill>
                  <a:srgbClr val="C00000"/>
                </a:solidFill>
                <a:latin typeface="微軟正黑體" panose="020B0604030504040204" pitchFamily="34" charset="-120"/>
                <a:ea typeface="微軟正黑體" panose="020B0604030504040204" pitchFamily="34" charset="-120"/>
              </a:rPr>
              <a:t>經濟學</a:t>
            </a:r>
            <a:r>
              <a:rPr lang="zh-TW" altLang="en-US" sz="2800" b="1" dirty="0">
                <a:solidFill>
                  <a:srgbClr val="C00000"/>
                </a:solidFill>
                <a:latin typeface="微軟正黑體" panose="020B0604030504040204" pitchFamily="34" charset="-120"/>
                <a:ea typeface="微軟正黑體" panose="020B0604030504040204" pitchFamily="34" charset="-120"/>
              </a:rPr>
              <a:t>的看法</a:t>
            </a:r>
            <a:r>
              <a:rPr lang="zh-TW" altLang="en-US" sz="2800" b="1" dirty="0">
                <a:solidFill>
                  <a:schemeClr val="tx1"/>
                </a:solidFill>
                <a:latin typeface="微軟正黑體" panose="020B0604030504040204" pitchFamily="34" charset="-120"/>
                <a:ea typeface="微軟正黑體" panose="020B0604030504040204" pitchFamily="34" charset="-120"/>
              </a:rPr>
              <a:t>：市場是生產者與消費者的</a:t>
            </a:r>
            <a:r>
              <a:rPr lang="zh-TW" altLang="en-US" sz="2800" b="1" dirty="0" smtClean="0">
                <a:solidFill>
                  <a:schemeClr val="tx1"/>
                </a:solidFill>
                <a:latin typeface="微軟正黑體" panose="020B0604030504040204" pitchFamily="34" charset="-120"/>
                <a:ea typeface="微軟正黑體" panose="020B0604030504040204" pitchFamily="34" charset="-120"/>
              </a:rPr>
              <a:t>集合</a:t>
            </a:r>
            <a:r>
              <a:rPr lang="zh-TW" altLang="en-US" sz="2800" b="1" dirty="0">
                <a:solidFill>
                  <a:schemeClr val="tx1"/>
                </a:solidFill>
                <a:latin typeface="新細明體"/>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即</a:t>
            </a:r>
            <a:r>
              <a:rPr lang="zh-TW" altLang="en-US" sz="2800" b="1" dirty="0">
                <a:solidFill>
                  <a:schemeClr val="tx1"/>
                </a:solidFill>
                <a:latin typeface="微軟正黑體" panose="020B0604030504040204" pitchFamily="34" charset="-120"/>
                <a:ea typeface="微軟正黑體" panose="020B0604030504040204" pitchFamily="34" charset="-120"/>
              </a:rPr>
              <a:t>能由買賣雙方共同</a:t>
            </a:r>
            <a:r>
              <a:rPr lang="zh-TW" altLang="en-US" sz="2800" b="1" dirty="0" smtClean="0">
                <a:solidFill>
                  <a:schemeClr val="tx1"/>
                </a:solidFill>
                <a:latin typeface="微軟正黑體" panose="020B0604030504040204" pitchFamily="34" charset="-120"/>
                <a:ea typeface="微軟正黑體" panose="020B0604030504040204" pitchFamily="34" charset="-120"/>
              </a:rPr>
              <a:t>決定</a:t>
            </a:r>
            <a:r>
              <a:rPr lang="zh-TW" altLang="en-US" sz="2800" b="1" dirty="0">
                <a:solidFill>
                  <a:schemeClr val="tx1"/>
                </a:solidFill>
                <a:latin typeface="微軟正黑體" panose="020B0604030504040204" pitchFamily="34" charset="-120"/>
                <a:ea typeface="微軟正黑體" panose="020B0604030504040204" pitchFamily="34" charset="-120"/>
              </a:rPr>
              <a:t>出產品</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包括有形產品與無形服務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的一個</a:t>
            </a:r>
            <a:r>
              <a:rPr lang="zh-TW" altLang="en-US" sz="2800" b="1" dirty="0" smtClean="0">
                <a:solidFill>
                  <a:schemeClr val="tx1"/>
                </a:solidFill>
                <a:latin typeface="微軟正黑體" panose="020B0604030504040204" pitchFamily="34" charset="-120"/>
                <a:ea typeface="微軟正黑體" panose="020B0604030504040204" pitchFamily="34" charset="-120"/>
              </a:rPr>
              <a:t>價格</a:t>
            </a:r>
            <a:r>
              <a:rPr lang="zh-TW" altLang="en-US" sz="2800" b="1" dirty="0">
                <a:solidFill>
                  <a:schemeClr val="tx1"/>
                </a:solidFill>
                <a:latin typeface="新細明體"/>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就</a:t>
            </a:r>
            <a:r>
              <a:rPr lang="zh-TW" altLang="en-US" sz="2800" b="1" dirty="0">
                <a:solidFill>
                  <a:schemeClr val="tx1"/>
                </a:solidFill>
                <a:latin typeface="微軟正黑體" panose="020B0604030504040204" pitchFamily="34" charset="-120"/>
                <a:ea typeface="微軟正黑體" panose="020B0604030504040204" pitchFamily="34" charset="-120"/>
              </a:rPr>
              <a:t>能構成一個</a:t>
            </a:r>
            <a:r>
              <a:rPr lang="zh-TW" altLang="en-US" sz="2800" b="1" dirty="0" smtClean="0">
                <a:solidFill>
                  <a:schemeClr val="tx1"/>
                </a:solidFill>
                <a:latin typeface="微軟正黑體" panose="020B0604030504040204" pitchFamily="34" charset="-120"/>
                <a:ea typeface="微軟正黑體" panose="020B0604030504040204" pitchFamily="34" charset="-120"/>
              </a:rPr>
              <a:t>市場</a:t>
            </a:r>
            <a:r>
              <a:rPr lang="zh-TW" altLang="en-US" sz="2800" b="1" dirty="0">
                <a:solidFill>
                  <a:schemeClr val="tx1"/>
                </a:solidFill>
                <a:latin typeface="新細明體"/>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如</a:t>
            </a:r>
            <a:r>
              <a:rPr lang="zh-TW" altLang="en-US" sz="2800" b="1" dirty="0">
                <a:solidFill>
                  <a:schemeClr val="tx1"/>
                </a:solidFill>
                <a:latin typeface="微軟正黑體" panose="020B0604030504040204" pitchFamily="34" charset="-120"/>
                <a:ea typeface="微軟正黑體" panose="020B0604030504040204" pitchFamily="34" charset="-120"/>
              </a:rPr>
              <a:t>：產品市場、勞務市場、貨幣市場均</a:t>
            </a:r>
            <a:r>
              <a:rPr lang="zh-TW" altLang="en-US" sz="2800" b="1" dirty="0" smtClean="0">
                <a:solidFill>
                  <a:schemeClr val="tx1"/>
                </a:solidFill>
                <a:latin typeface="微軟正黑體" panose="020B0604030504040204" pitchFamily="34" charset="-120"/>
                <a:ea typeface="微軟正黑體" panose="020B0604030504040204" pitchFamily="34" charset="-120"/>
              </a:rPr>
              <a:t>是</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69715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16</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1.4</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市場調查的重要性</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Autofit/>
          </a:bodyPr>
          <a:lstStyle/>
          <a:p>
            <a:pPr marL="0" indent="0">
              <a:buNone/>
            </a:pPr>
            <a:r>
              <a:rPr lang="en-US" altLang="zh-TW" sz="2800" b="1" dirty="0" smtClean="0">
                <a:solidFill>
                  <a:schemeClr val="tx1"/>
                </a:solidFill>
                <a:latin typeface="微軟正黑體" panose="020B0604030504040204" pitchFamily="34" charset="-120"/>
                <a:ea typeface="微軟正黑體" panose="020B0604030504040204" pitchFamily="34" charset="-120"/>
              </a:rPr>
              <a:t>3.</a:t>
            </a:r>
            <a:r>
              <a:rPr lang="zh-TW" altLang="en-US" sz="2800" b="1" dirty="0" smtClean="0">
                <a:solidFill>
                  <a:srgbClr val="C00000"/>
                </a:solidFill>
                <a:latin typeface="微軟正黑體" panose="020B0604030504040204" pitchFamily="34" charset="-120"/>
                <a:ea typeface="微軟正黑體" panose="020B0604030504040204" pitchFamily="34" charset="-120"/>
              </a:rPr>
              <a:t>行銷</a:t>
            </a:r>
            <a:r>
              <a:rPr lang="zh-TW" altLang="en-US" sz="2800" b="1" dirty="0">
                <a:solidFill>
                  <a:srgbClr val="C00000"/>
                </a:solidFill>
                <a:latin typeface="微軟正黑體" panose="020B0604030504040204" pitchFamily="34" charset="-120"/>
                <a:ea typeface="微軟正黑體" panose="020B0604030504040204" pitchFamily="34" charset="-120"/>
              </a:rPr>
              <a:t>學的看法</a:t>
            </a:r>
            <a:r>
              <a:rPr lang="zh-TW" altLang="en-US" sz="2800" b="1" dirty="0">
                <a:solidFill>
                  <a:schemeClr val="tx1"/>
                </a:solidFill>
                <a:latin typeface="微軟正黑體" panose="020B0604030504040204" pitchFamily="34" charset="-120"/>
                <a:ea typeface="微軟正黑體" panose="020B0604030504040204" pitchFamily="34" charset="-120"/>
              </a:rPr>
              <a:t>：行銷學和經濟學對市場的定義有所</a:t>
            </a:r>
            <a:r>
              <a:rPr lang="zh-TW" altLang="en-US" sz="2800" b="1" dirty="0" smtClean="0">
                <a:solidFill>
                  <a:schemeClr val="tx1"/>
                </a:solidFill>
                <a:latin typeface="微軟正黑體" panose="020B0604030504040204" pitchFamily="34" charset="-120"/>
                <a:ea typeface="微軟正黑體" panose="020B0604030504040204" pitchFamily="34" charset="-120"/>
              </a:rPr>
              <a:t>不同</a:t>
            </a:r>
            <a:r>
              <a:rPr lang="zh-TW" altLang="en-US" sz="2800" b="1" dirty="0" smtClean="0">
                <a:solidFill>
                  <a:schemeClr val="tx1"/>
                </a:solidFill>
                <a:latin typeface="新細明體"/>
                <a:ea typeface="新細明體"/>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行銷</a:t>
            </a:r>
            <a:r>
              <a:rPr lang="zh-TW" altLang="en-US" sz="2800" b="1" dirty="0">
                <a:solidFill>
                  <a:schemeClr val="tx1"/>
                </a:solidFill>
                <a:latin typeface="微軟正黑體" panose="020B0604030504040204" pitchFamily="34" charset="-120"/>
                <a:ea typeface="微軟正黑體" panose="020B0604030504040204" pitchFamily="34" charset="-120"/>
              </a:rPr>
              <a:t>人員將賣方</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生產者</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的集合視為</a:t>
            </a:r>
            <a:r>
              <a:rPr lang="zh-TW" altLang="en-US" sz="2800" b="1" dirty="0">
                <a:solidFill>
                  <a:srgbClr val="C00000"/>
                </a:solidFill>
                <a:latin typeface="微軟正黑體" panose="020B0604030504040204" pitchFamily="34" charset="-120"/>
                <a:ea typeface="微軟正黑體" panose="020B0604030504040204" pitchFamily="34" charset="-120"/>
              </a:rPr>
              <a:t>產業</a:t>
            </a:r>
            <a:r>
              <a:rPr lang="en-US" altLang="zh-TW" sz="2800" b="1" dirty="0">
                <a:solidFill>
                  <a:schemeClr val="tx1"/>
                </a:solidFill>
                <a:latin typeface="微軟正黑體" panose="020B0604030504040204" pitchFamily="34" charset="-120"/>
                <a:ea typeface="微軟正黑體" panose="020B0604030504040204" pitchFamily="34" charset="-120"/>
              </a:rPr>
              <a:t>(industry)</a:t>
            </a:r>
            <a:r>
              <a:rPr lang="zh-TW" altLang="en-US" sz="2800" b="1" dirty="0">
                <a:solidFill>
                  <a:schemeClr val="tx1"/>
                </a:solidFill>
                <a:latin typeface="微軟正黑體" panose="020B0604030504040204" pitchFamily="34" charset="-120"/>
                <a:ea typeface="微軟正黑體" panose="020B0604030504040204" pitchFamily="34" charset="-120"/>
              </a:rPr>
              <a:t>；而所謂</a:t>
            </a:r>
            <a:r>
              <a:rPr lang="zh-TW" altLang="en-US" sz="2800" b="1" dirty="0" smtClean="0">
                <a:solidFill>
                  <a:schemeClr val="tx1"/>
                </a:solidFill>
                <a:latin typeface="微軟正黑體" panose="020B0604030504040204" pitchFamily="34" charset="-120"/>
                <a:ea typeface="微軟正黑體" panose="020B0604030504040204" pitchFamily="34" charset="-120"/>
              </a:rPr>
              <a:t>市場</a:t>
            </a:r>
            <a:r>
              <a:rPr lang="en-US" altLang="zh-TW" sz="2800" b="1" dirty="0">
                <a:solidFill>
                  <a:schemeClr val="tx1"/>
                </a:solidFill>
                <a:latin typeface="微軟正黑體" panose="020B0604030504040204" pitchFamily="34" charset="-120"/>
                <a:ea typeface="微軟正黑體" panose="020B0604030504040204" pitchFamily="34" charset="-120"/>
              </a:rPr>
              <a:t>(market) </a:t>
            </a:r>
            <a:r>
              <a:rPr lang="zh-TW" altLang="en-US" sz="2800" b="1" dirty="0" smtClean="0">
                <a:solidFill>
                  <a:schemeClr val="tx1"/>
                </a:solidFill>
                <a:latin typeface="新細明體"/>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chemeClr val="tx1"/>
                </a:solidFill>
                <a:latin typeface="微軟正黑體" panose="020B0604030504040204" pitchFamily="34" charset="-120"/>
                <a:ea typeface="微軟正黑體" panose="020B0604030504040204" pitchFamily="34" charset="-120"/>
              </a:rPr>
              <a:t>指</a:t>
            </a:r>
            <a:r>
              <a:rPr lang="zh-TW" altLang="en-US" sz="2800" b="1" dirty="0" smtClean="0">
                <a:solidFill>
                  <a:schemeClr val="tx1"/>
                </a:solidFill>
                <a:latin typeface="微軟正黑體" panose="020B0604030504040204" pitchFamily="34" charset="-120"/>
                <a:ea typeface="微軟正黑體" panose="020B0604030504040204" pitchFamily="34" charset="-120"/>
              </a:rPr>
              <a:t>買方</a:t>
            </a:r>
            <a:r>
              <a:rPr lang="en-US" altLang="zh-TW" sz="2800" b="1" dirty="0" smtClean="0">
                <a:solidFill>
                  <a:schemeClr val="tx1"/>
                </a:solidFill>
                <a:latin typeface="微軟正黑體" panose="020B0604030504040204" pitchFamily="34" charset="-120"/>
                <a:ea typeface="微軟正黑體" panose="020B0604030504040204" pitchFamily="34" charset="-120"/>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消費者</a:t>
            </a:r>
            <a:r>
              <a:rPr lang="en-US" altLang="zh-TW" sz="2800" b="1" dirty="0" smtClean="0">
                <a:solidFill>
                  <a:schemeClr val="tx1"/>
                </a:solidFill>
                <a:latin typeface="微軟正黑體" panose="020B0604030504040204" pitchFamily="34" charset="-120"/>
                <a:ea typeface="微軟正黑體" panose="020B0604030504040204" pitchFamily="34" charset="-120"/>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的集合</a:t>
            </a:r>
            <a:r>
              <a:rPr lang="zh-TW" altLang="en-US" sz="2800" b="1" dirty="0">
                <a:solidFill>
                  <a:schemeClr val="tx1"/>
                </a:solidFill>
                <a:latin typeface="新細明體"/>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即</a:t>
            </a:r>
            <a:r>
              <a:rPr lang="zh-TW" altLang="en-US" sz="2800" b="1" dirty="0">
                <a:solidFill>
                  <a:schemeClr val="tx1"/>
                </a:solidFill>
                <a:latin typeface="微軟正黑體" panose="020B0604030504040204" pitchFamily="34" charset="-120"/>
                <a:ea typeface="微軟正黑體" panose="020B0604030504040204" pitchFamily="34" charset="-120"/>
              </a:rPr>
              <a:t>消費者構成的</a:t>
            </a:r>
            <a:r>
              <a:rPr lang="zh-TW" altLang="en-US" sz="2800" b="1" dirty="0">
                <a:solidFill>
                  <a:srgbClr val="C00000"/>
                </a:solidFill>
                <a:latin typeface="微軟正黑體" panose="020B0604030504040204" pitchFamily="34" charset="-120"/>
                <a:ea typeface="微軟正黑體" panose="020B0604030504040204" pitchFamily="34" charset="-120"/>
              </a:rPr>
              <a:t>市場</a:t>
            </a:r>
          </a:p>
          <a:p>
            <a:endParaRPr lang="zh-TW" altLang="en-US"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smtClean="0">
                <a:solidFill>
                  <a:schemeClr val="tx1"/>
                </a:solidFill>
                <a:latin typeface="微軟正黑體" panose="020B0604030504040204" pitchFamily="34" charset="-120"/>
                <a:ea typeface="微軟正黑體" panose="020B0604030504040204" pitchFamily="34" charset="-120"/>
              </a:rPr>
              <a:t>因此</a:t>
            </a:r>
            <a:r>
              <a:rPr lang="zh-TW" altLang="en-US" sz="2800" b="1" dirty="0">
                <a:solidFill>
                  <a:schemeClr val="tx1"/>
                </a:solidFill>
                <a:latin typeface="新細明體"/>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市場</a:t>
            </a:r>
            <a:r>
              <a:rPr lang="zh-TW" altLang="en-US" sz="2800" b="1" dirty="0">
                <a:solidFill>
                  <a:schemeClr val="tx1"/>
                </a:solidFill>
                <a:latin typeface="微軟正黑體" panose="020B0604030504040204" pitchFamily="34" charset="-120"/>
                <a:ea typeface="微軟正黑體" panose="020B0604030504040204" pitchFamily="34" charset="-120"/>
              </a:rPr>
              <a:t>是由</a:t>
            </a:r>
            <a:r>
              <a:rPr lang="zh-TW" altLang="en-US" sz="2800" b="1" dirty="0">
                <a:solidFill>
                  <a:srgbClr val="C00000"/>
                </a:solidFill>
                <a:latin typeface="微軟正黑體" panose="020B0604030504040204" pitchFamily="34" charset="-120"/>
                <a:ea typeface="微軟正黑體" panose="020B0604030504040204" pitchFamily="34" charset="-120"/>
              </a:rPr>
              <a:t>消費者</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購買力</a:t>
            </a:r>
            <a:r>
              <a:rPr lang="zh-TW" altLang="en-US" sz="2800" b="1" dirty="0">
                <a:solidFill>
                  <a:schemeClr val="tx1"/>
                </a:solidFill>
                <a:latin typeface="微軟正黑體" panose="020B0604030504040204" pitchFamily="34" charset="-120"/>
                <a:ea typeface="微軟正黑體" panose="020B0604030504040204" pitchFamily="34" charset="-120"/>
              </a:rPr>
              <a:t>及</a:t>
            </a:r>
            <a:r>
              <a:rPr lang="zh-TW" altLang="en-US" sz="2800" b="1" dirty="0">
                <a:solidFill>
                  <a:srgbClr val="C00000"/>
                </a:solidFill>
                <a:latin typeface="微軟正黑體" panose="020B0604030504040204" pitchFamily="34" charset="-120"/>
                <a:ea typeface="微軟正黑體" panose="020B0604030504040204" pitchFamily="34" charset="-120"/>
              </a:rPr>
              <a:t>購買行為</a:t>
            </a:r>
            <a:r>
              <a:rPr lang="zh-TW" altLang="en-US" sz="2800" b="1" dirty="0">
                <a:solidFill>
                  <a:schemeClr val="tx1"/>
                </a:solidFill>
                <a:latin typeface="微軟正黑體" panose="020B0604030504040204" pitchFamily="34" charset="-120"/>
                <a:ea typeface="微軟正黑體" panose="020B0604030504040204" pitchFamily="34" charset="-120"/>
              </a:rPr>
              <a:t>三個因素所構成</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56738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17</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1.4</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市場調查的重要性</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en-US" sz="2800" b="1" dirty="0">
                <a:latin typeface="微軟正黑體" panose="020B0604030504040204" pitchFamily="34" charset="-120"/>
                <a:ea typeface="微軟正黑體" panose="020B0604030504040204" pitchFamily="34" charset="-120"/>
              </a:rPr>
              <a:t>市場調查具有下面</a:t>
            </a:r>
            <a:r>
              <a:rPr lang="en-US" altLang="zh-TW" sz="2800" b="1" dirty="0">
                <a:latin typeface="微軟正黑體" panose="020B0604030504040204" pitchFamily="34" charset="-120"/>
                <a:ea typeface="微軟正黑體" panose="020B0604030504040204" pitchFamily="34" charset="-120"/>
              </a:rPr>
              <a:t>3</a:t>
            </a:r>
            <a:r>
              <a:rPr lang="zh-TW" altLang="en-US" sz="2800" b="1" dirty="0">
                <a:latin typeface="微軟正黑體" panose="020B0604030504040204" pitchFamily="34" charset="-120"/>
                <a:ea typeface="微軟正黑體" panose="020B0604030504040204" pitchFamily="34" charset="-120"/>
              </a:rPr>
              <a:t>個重要功能：</a:t>
            </a:r>
          </a:p>
          <a:p>
            <a:pPr marL="514350" indent="-514350">
              <a:buFont typeface="+mj-lt"/>
              <a:buAutoNum type="arabicPeriod"/>
            </a:pPr>
            <a:r>
              <a:rPr lang="zh-TW" altLang="en-US" sz="2800" b="1" dirty="0" smtClean="0">
                <a:latin typeface="微軟正黑體" panose="020B0604030504040204" pitchFamily="34" charset="-120"/>
                <a:ea typeface="微軟正黑體" panose="020B0604030504040204" pitchFamily="34" charset="-120"/>
              </a:rPr>
              <a:t>提供</a:t>
            </a:r>
            <a:r>
              <a:rPr lang="zh-TW" altLang="en-US" sz="2800" b="1" dirty="0">
                <a:latin typeface="微軟正黑體" panose="020B0604030504040204" pitchFamily="34" charset="-120"/>
                <a:ea typeface="微軟正黑體" panose="020B0604030504040204" pitchFamily="34" charset="-120"/>
              </a:rPr>
              <a:t>高階管理階層制定決策的</a:t>
            </a:r>
            <a:r>
              <a:rPr lang="zh-TW" altLang="en-US" sz="2800" b="1" dirty="0">
                <a:solidFill>
                  <a:srgbClr val="C00000"/>
                </a:solidFill>
                <a:latin typeface="微軟正黑體" panose="020B0604030504040204" pitchFamily="34" charset="-120"/>
                <a:ea typeface="微軟正黑體" panose="020B0604030504040204" pitchFamily="34" charset="-120"/>
              </a:rPr>
              <a:t>客觀依據</a:t>
            </a:r>
          </a:p>
          <a:p>
            <a:pPr marL="514350" indent="-514350">
              <a:buFont typeface="+mj-lt"/>
              <a:buAutoNum type="arabicPeriod"/>
            </a:pPr>
            <a:r>
              <a:rPr lang="zh-TW" altLang="en-US" sz="2800" b="1" dirty="0" smtClean="0">
                <a:latin typeface="微軟正黑體" panose="020B0604030504040204" pitchFamily="34" charset="-120"/>
                <a:ea typeface="微軟正黑體" panose="020B0604030504040204" pitchFamily="34" charset="-120"/>
              </a:rPr>
              <a:t>瞭解</a:t>
            </a:r>
            <a:r>
              <a:rPr lang="zh-TW" altLang="en-US" sz="2800" b="1" dirty="0">
                <a:solidFill>
                  <a:srgbClr val="C00000"/>
                </a:solidFill>
                <a:latin typeface="微軟正黑體" panose="020B0604030504040204" pitchFamily="34" charset="-120"/>
                <a:ea typeface="微軟正黑體" panose="020B0604030504040204" pitchFamily="34" charset="-120"/>
              </a:rPr>
              <a:t>競爭者</a:t>
            </a:r>
            <a:r>
              <a:rPr lang="zh-TW" altLang="en-US" sz="2800" b="1" dirty="0">
                <a:latin typeface="微軟正黑體" panose="020B0604030504040204" pitchFamily="34" charset="-120"/>
                <a:ea typeface="微軟正黑體" panose="020B0604030504040204" pitchFamily="34" charset="-120"/>
              </a:rPr>
              <a:t>之動態</a:t>
            </a:r>
          </a:p>
          <a:p>
            <a:pPr marL="514350" indent="-514350">
              <a:buFont typeface="+mj-lt"/>
              <a:buAutoNum type="arabicPeriod"/>
            </a:pPr>
            <a:r>
              <a:rPr lang="zh-TW" altLang="en-US" sz="2800" b="1" dirty="0" smtClean="0">
                <a:latin typeface="微軟正黑體" panose="020B0604030504040204" pitchFamily="34" charset="-120"/>
                <a:ea typeface="微軟正黑體" panose="020B0604030504040204" pitchFamily="34" charset="-120"/>
              </a:rPr>
              <a:t>增強</a:t>
            </a:r>
            <a:r>
              <a:rPr lang="zh-TW" altLang="en-US" sz="2800" b="1" dirty="0">
                <a:latin typeface="微軟正黑體" panose="020B0604030504040204" pitchFamily="34" charset="-120"/>
                <a:ea typeface="微軟正黑體" panose="020B0604030504040204" pitchFamily="34" charset="-120"/>
              </a:rPr>
              <a:t>企業競爭的</a:t>
            </a:r>
            <a:r>
              <a:rPr lang="zh-TW" altLang="en-US" sz="2800" b="1" dirty="0">
                <a:solidFill>
                  <a:srgbClr val="C00000"/>
                </a:solidFill>
                <a:latin typeface="微軟正黑體" panose="020B0604030504040204" pitchFamily="34" charset="-120"/>
                <a:ea typeface="微軟正黑體" panose="020B0604030504040204" pitchFamily="34" charset="-120"/>
              </a:rPr>
              <a:t>應變能力</a:t>
            </a:r>
          </a:p>
          <a:p>
            <a:endParaRPr lang="zh-TW" altLang="en-US" sz="2800" b="1" dirty="0">
              <a:solidFill>
                <a:srgbClr val="C00000"/>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xmlns="" val="2448198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18</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1.4</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市場調查的重要性</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fontScale="92500" lnSpcReduction="10000"/>
          </a:bodyPr>
          <a:lstStyle/>
          <a:p>
            <a:r>
              <a:rPr lang="zh-TW" altLang="en-US" sz="2800" b="1" dirty="0" smtClean="0">
                <a:latin typeface="微軟正黑體" panose="020B0604030504040204" pitchFamily="34" charset="-120"/>
                <a:ea typeface="微軟正黑體" panose="020B0604030504040204" pitchFamily="34" charset="-120"/>
              </a:rPr>
              <a:t>現今</a:t>
            </a:r>
            <a:r>
              <a:rPr lang="zh-TW" altLang="en-US" sz="2800" b="1" dirty="0">
                <a:latin typeface="微軟正黑體" panose="020B0604030504040204" pitchFamily="34" charset="-120"/>
                <a:ea typeface="微軟正黑體" panose="020B0604030504040204" pitchFamily="34" charset="-120"/>
              </a:rPr>
              <a:t>市場已由生產者所</a:t>
            </a:r>
            <a:r>
              <a:rPr lang="zh-TW" altLang="en-US" sz="2800" b="1" dirty="0" smtClean="0">
                <a:latin typeface="微軟正黑體" panose="020B0604030504040204" pitchFamily="34" charset="-120"/>
                <a:ea typeface="微軟正黑體" panose="020B0604030504040204" pitchFamily="34" charset="-120"/>
              </a:rPr>
              <a:t>主導供需</a:t>
            </a:r>
            <a:r>
              <a:rPr lang="zh-TW" altLang="en-US" sz="2800" b="1" dirty="0">
                <a:latin typeface="微軟正黑體" panose="020B0604030504040204" pitchFamily="34" charset="-120"/>
                <a:ea typeface="微軟正黑體" panose="020B0604030504040204" pitchFamily="34" charset="-120"/>
              </a:rPr>
              <a:t>的市場，即「</a:t>
            </a:r>
            <a:r>
              <a:rPr lang="zh-TW" altLang="en-US" sz="2800" b="1" dirty="0">
                <a:solidFill>
                  <a:srgbClr val="C00000"/>
                </a:solidFill>
                <a:latin typeface="微軟正黑體" panose="020B0604030504040204" pitchFamily="34" charset="-120"/>
                <a:ea typeface="微軟正黑體" panose="020B0604030504040204" pitchFamily="34" charset="-120"/>
              </a:rPr>
              <a:t>賣方市場</a:t>
            </a:r>
            <a:r>
              <a:rPr lang="zh-TW" altLang="en-US" sz="2800" b="1" dirty="0">
                <a:latin typeface="微軟正黑體" panose="020B0604030504040204" pitchFamily="34" charset="-120"/>
                <a:ea typeface="微軟正黑體" panose="020B0604030504040204" pitchFamily="34" charset="-120"/>
              </a:rPr>
              <a:t>」轉變為由消費者所主導供需的市場，即「</a:t>
            </a:r>
            <a:r>
              <a:rPr lang="zh-TW" altLang="en-US" sz="2800" b="1" dirty="0">
                <a:solidFill>
                  <a:srgbClr val="C00000"/>
                </a:solidFill>
                <a:latin typeface="微軟正黑體" panose="020B0604030504040204" pitchFamily="34" charset="-120"/>
                <a:ea typeface="微軟正黑體" panose="020B0604030504040204" pitchFamily="34" charset="-120"/>
              </a:rPr>
              <a:t>買方市場</a:t>
            </a:r>
            <a:r>
              <a:rPr lang="zh-TW" altLang="en-US" sz="2800" b="1" dirty="0">
                <a:latin typeface="微軟正黑體" panose="020B0604030504040204" pitchFamily="34" charset="-120"/>
                <a:ea typeface="微軟正黑體" panose="020B0604030504040204" pitchFamily="34" charset="-120"/>
              </a:rPr>
              <a:t>」</a:t>
            </a:r>
          </a:p>
          <a:p>
            <a:r>
              <a:rPr lang="zh-TW" altLang="en-US" sz="2800" b="1" dirty="0">
                <a:latin typeface="微軟正黑體" panose="020B0604030504040204" pitchFamily="34" charset="-120"/>
                <a:ea typeface="微軟正黑體" panose="020B0604030504040204" pitchFamily="34" charset="-120"/>
              </a:rPr>
              <a:t>所以企業已由單純的「</a:t>
            </a:r>
            <a:r>
              <a:rPr lang="zh-TW" altLang="en-US" sz="2800" b="1" dirty="0">
                <a:solidFill>
                  <a:srgbClr val="C00000"/>
                </a:solidFill>
                <a:latin typeface="微軟正黑體" panose="020B0604030504040204" pitchFamily="34" charset="-120"/>
                <a:ea typeface="微軟正黑體" panose="020B0604030504040204" pitchFamily="34" charset="-120"/>
              </a:rPr>
              <a:t>銷售時代</a:t>
            </a:r>
            <a:r>
              <a:rPr lang="zh-TW" altLang="en-US" sz="2800" b="1" dirty="0">
                <a:latin typeface="微軟正黑體" panose="020B0604030504040204" pitchFamily="34" charset="-120"/>
                <a:ea typeface="微軟正黑體" panose="020B0604030504040204" pitchFamily="34" charset="-120"/>
              </a:rPr>
              <a:t>」邁入「</a:t>
            </a:r>
            <a:r>
              <a:rPr lang="zh-TW" altLang="en-US" sz="2800" b="1" dirty="0">
                <a:solidFill>
                  <a:srgbClr val="C00000"/>
                </a:solidFill>
                <a:latin typeface="微軟正黑體" panose="020B0604030504040204" pitchFamily="34" charset="-120"/>
                <a:ea typeface="微軟正黑體" panose="020B0604030504040204" pitchFamily="34" charset="-120"/>
              </a:rPr>
              <a:t>行銷時代</a:t>
            </a:r>
            <a:r>
              <a:rPr lang="zh-TW" altLang="en-US" sz="2800" b="1" dirty="0">
                <a:latin typeface="微軟正黑體" panose="020B0604030504040204" pitchFamily="34" charset="-120"/>
                <a:ea typeface="微軟正黑體" panose="020B0604030504040204" pitchFamily="34" charset="-120"/>
              </a:rPr>
              <a:t>」，要先瞭解消費者的需求，再配合需求從事生產與推銷的活動，才能立足於「買方市場」</a:t>
            </a:r>
          </a:p>
          <a:p>
            <a:r>
              <a:rPr lang="zh-TW" altLang="en-US" sz="2800" b="1" dirty="0">
                <a:latin typeface="微軟正黑體" panose="020B0604030504040204" pitchFamily="34" charset="-120"/>
                <a:ea typeface="微軟正黑體" panose="020B0604030504040204" pitchFamily="34" charset="-120"/>
              </a:rPr>
              <a:t>企業</a:t>
            </a:r>
            <a:r>
              <a:rPr lang="zh-TW" altLang="en-US" sz="2800" b="1" dirty="0">
                <a:solidFill>
                  <a:schemeClr val="accent5">
                    <a:lumMod val="50000"/>
                  </a:schemeClr>
                </a:solidFill>
                <a:latin typeface="微軟正黑體" panose="020B0604030504040204" pitchFamily="34" charset="-120"/>
                <a:ea typeface="微軟正黑體" panose="020B0604030504040204" pitchFamily="34" charset="-120"/>
              </a:rPr>
              <a:t>行銷部門</a:t>
            </a:r>
            <a:r>
              <a:rPr lang="zh-TW" altLang="en-US" sz="2800" b="1" dirty="0">
                <a:latin typeface="微軟正黑體" panose="020B0604030504040204" pitchFamily="34" charset="-120"/>
                <a:ea typeface="微軟正黑體" panose="020B0604030504040204" pitchFamily="34" charset="-120"/>
              </a:rPr>
              <a:t>的工作不單是</a:t>
            </a:r>
            <a:r>
              <a:rPr lang="zh-TW" altLang="en-US" sz="2800" b="1" dirty="0">
                <a:solidFill>
                  <a:srgbClr val="C00000"/>
                </a:solidFill>
                <a:latin typeface="微軟正黑體" panose="020B0604030504040204" pitchFamily="34" charset="-120"/>
                <a:ea typeface="微軟正黑體" panose="020B0604030504040204" pitchFamily="34" charset="-120"/>
              </a:rPr>
              <a:t>銷售工作</a:t>
            </a:r>
            <a:r>
              <a:rPr lang="zh-TW" altLang="en-US" sz="2800" b="1" dirty="0">
                <a:latin typeface="微軟正黑體" panose="020B0604030504040204" pitchFamily="34" charset="-120"/>
                <a:ea typeface="微軟正黑體" panose="020B0604030504040204" pitchFamily="34" charset="-120"/>
              </a:rPr>
              <a:t>，而是</a:t>
            </a:r>
            <a:r>
              <a:rPr lang="zh-TW" altLang="en-US" sz="2800" b="1" dirty="0">
                <a:solidFill>
                  <a:srgbClr val="C00000"/>
                </a:solidFill>
                <a:latin typeface="微軟正黑體" panose="020B0604030504040204" pitchFamily="34" charset="-120"/>
                <a:ea typeface="微軟正黑體" panose="020B0604030504040204" pitchFamily="34" charset="-120"/>
              </a:rPr>
              <a:t>市場開發工作</a:t>
            </a:r>
            <a:r>
              <a:rPr lang="zh-TW" altLang="en-US"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市場</a:t>
            </a:r>
            <a:r>
              <a:rPr lang="zh-TW" altLang="en-US" sz="2800" b="1" dirty="0">
                <a:latin typeface="微軟正黑體" panose="020B0604030504040204" pitchFamily="34" charset="-120"/>
                <a:ea typeface="微軟正黑體" panose="020B0604030504040204" pitchFamily="34" charset="-120"/>
              </a:rPr>
              <a:t>開發的出發點是「</a:t>
            </a:r>
            <a:r>
              <a:rPr lang="zh-TW" altLang="en-US" sz="2800" b="1" dirty="0">
                <a:solidFill>
                  <a:srgbClr val="C00000"/>
                </a:solidFill>
                <a:latin typeface="微軟正黑體" panose="020B0604030504040204" pitchFamily="34" charset="-120"/>
                <a:ea typeface="微軟正黑體" panose="020B0604030504040204" pitchFamily="34" charset="-120"/>
              </a:rPr>
              <a:t>市場調查</a:t>
            </a:r>
            <a:r>
              <a:rPr lang="zh-TW" altLang="en-US" sz="2800" b="1" dirty="0">
                <a:latin typeface="微軟正黑體" panose="020B0604030504040204" pitchFamily="34" charset="-120"/>
                <a:ea typeface="微軟正黑體" panose="020B0604030504040204" pitchFamily="34" charset="-120"/>
              </a:rPr>
              <a:t>」以及以市場調查為基礎的「</a:t>
            </a:r>
            <a:r>
              <a:rPr lang="zh-TW" altLang="en-US" sz="2800" b="1" dirty="0">
                <a:solidFill>
                  <a:srgbClr val="C00000"/>
                </a:solidFill>
                <a:latin typeface="微軟正黑體" panose="020B0604030504040204" pitchFamily="34" charset="-120"/>
                <a:ea typeface="微軟正黑體" panose="020B0604030504040204" pitchFamily="34" charset="-120"/>
              </a:rPr>
              <a:t>商品計畫</a:t>
            </a:r>
            <a:r>
              <a:rPr lang="zh-TW" altLang="en-US" sz="2800" b="1" dirty="0">
                <a:latin typeface="微軟正黑體" panose="020B0604030504040204" pitchFamily="34" charset="-120"/>
                <a:ea typeface="微軟正黑體" panose="020B0604030504040204" pitchFamily="34" charset="-120"/>
              </a:rPr>
              <a:t>」。完成後，接著設計「</a:t>
            </a:r>
            <a:r>
              <a:rPr lang="zh-TW" altLang="en-US" sz="2800" b="1" dirty="0">
                <a:solidFill>
                  <a:srgbClr val="C00000"/>
                </a:solidFill>
                <a:latin typeface="微軟正黑體" panose="020B0604030504040204" pitchFamily="34" charset="-120"/>
                <a:ea typeface="微軟正黑體" panose="020B0604030504040204" pitchFamily="34" charset="-120"/>
              </a:rPr>
              <a:t>銷售促進</a:t>
            </a:r>
            <a:r>
              <a:rPr lang="zh-TW" altLang="en-US" sz="2800" b="1" dirty="0">
                <a:latin typeface="微軟正黑體" panose="020B0604030504040204" pitchFamily="34" charset="-120"/>
                <a:ea typeface="微軟正黑體" panose="020B0604030504040204" pitchFamily="34" charset="-120"/>
              </a:rPr>
              <a:t>」方案，並確立「</a:t>
            </a:r>
            <a:r>
              <a:rPr lang="zh-TW" altLang="en-US" sz="2800" b="1" dirty="0">
                <a:solidFill>
                  <a:srgbClr val="C00000"/>
                </a:solidFill>
                <a:latin typeface="微軟正黑體" panose="020B0604030504040204" pitchFamily="34" charset="-120"/>
                <a:ea typeface="微軟正黑體" panose="020B0604030504040204" pitchFamily="34" charset="-120"/>
              </a:rPr>
              <a:t>銷售通路政策</a:t>
            </a:r>
            <a:r>
              <a:rPr lang="zh-TW" altLang="en-US" sz="2800" b="1" dirty="0">
                <a:latin typeface="微軟正黑體" panose="020B0604030504040204" pitchFamily="34" charset="-120"/>
                <a:ea typeface="微軟正黑體" panose="020B0604030504040204" pitchFamily="34" charset="-120"/>
              </a:rPr>
              <a:t>」。因此</a:t>
            </a:r>
            <a:r>
              <a:rPr lang="zh-TW" altLang="en-US" sz="2800" b="1" u="sng" dirty="0">
                <a:latin typeface="微軟正黑體" panose="020B0604030504040204" pitchFamily="34" charset="-120"/>
                <a:ea typeface="微軟正黑體" panose="020B0604030504040204" pitchFamily="34" charset="-120"/>
              </a:rPr>
              <a:t>市場調查</a:t>
            </a:r>
            <a:r>
              <a:rPr lang="zh-TW" altLang="en-US" sz="2800" b="1" dirty="0">
                <a:latin typeface="微軟正黑體" panose="020B0604030504040204" pitchFamily="34" charset="-120"/>
                <a:ea typeface="微軟正黑體" panose="020B0604030504040204" pitchFamily="34" charset="-120"/>
              </a:rPr>
              <a:t>、</a:t>
            </a:r>
            <a:r>
              <a:rPr lang="zh-TW" altLang="en-US" sz="2800" b="1" u="sng" dirty="0">
                <a:latin typeface="微軟正黑體" panose="020B0604030504040204" pitchFamily="34" charset="-120"/>
                <a:ea typeface="微軟正黑體" panose="020B0604030504040204" pitchFamily="34" charset="-120"/>
              </a:rPr>
              <a:t>商品計畫</a:t>
            </a:r>
            <a:r>
              <a:rPr lang="zh-TW" altLang="en-US" sz="2800" b="1" dirty="0">
                <a:latin typeface="微軟正黑體" panose="020B0604030504040204" pitchFamily="34" charset="-120"/>
                <a:ea typeface="微軟正黑體" panose="020B0604030504040204" pitchFamily="34" charset="-120"/>
              </a:rPr>
              <a:t>、</a:t>
            </a:r>
            <a:r>
              <a:rPr lang="zh-TW" altLang="en-US" sz="2800" b="1" u="sng" dirty="0">
                <a:latin typeface="微軟正黑體" panose="020B0604030504040204" pitchFamily="34" charset="-120"/>
                <a:ea typeface="微軟正黑體" panose="020B0604030504040204" pitchFamily="34" charset="-120"/>
              </a:rPr>
              <a:t>銷售促進</a:t>
            </a:r>
            <a:r>
              <a:rPr lang="zh-TW" altLang="en-US" sz="2800" b="1" dirty="0">
                <a:latin typeface="微軟正黑體" panose="020B0604030504040204" pitchFamily="34" charset="-120"/>
                <a:ea typeface="微軟正黑體" panose="020B0604030504040204" pitchFamily="34" charset="-120"/>
              </a:rPr>
              <a:t>及</a:t>
            </a:r>
            <a:r>
              <a:rPr lang="zh-TW" altLang="en-US" sz="2800" b="1" u="sng" dirty="0">
                <a:latin typeface="微軟正黑體" panose="020B0604030504040204" pitchFamily="34" charset="-120"/>
                <a:ea typeface="微軟正黑體" panose="020B0604030504040204" pitchFamily="34" charset="-120"/>
              </a:rPr>
              <a:t>銷售通路政策</a:t>
            </a:r>
            <a:r>
              <a:rPr lang="zh-TW" altLang="en-US" sz="2800" b="1" dirty="0">
                <a:latin typeface="微軟正黑體" panose="020B0604030504040204" pitchFamily="34" charset="-120"/>
                <a:ea typeface="微軟正黑體" panose="020B0604030504040204" pitchFamily="34" charset="-120"/>
              </a:rPr>
              <a:t>構成整體</a:t>
            </a:r>
            <a:r>
              <a:rPr lang="zh-TW" altLang="en-US" sz="2800" b="1" dirty="0">
                <a:solidFill>
                  <a:srgbClr val="C00000"/>
                </a:solidFill>
                <a:latin typeface="微軟正黑體" panose="020B0604030504040204" pitchFamily="34" charset="-120"/>
                <a:ea typeface="微軟正黑體" panose="020B0604030504040204" pitchFamily="34" charset="-120"/>
              </a:rPr>
              <a:t>市場行銷活動</a:t>
            </a:r>
            <a:r>
              <a:rPr lang="zh-TW" altLang="en-US" sz="2800" b="1" dirty="0">
                <a:latin typeface="微軟正黑體" panose="020B0604030504040204" pitchFamily="34" charset="-120"/>
                <a:ea typeface="微軟正黑體" panose="020B0604030504040204" pitchFamily="34" charset="-120"/>
              </a:rPr>
              <a:t>的</a:t>
            </a:r>
            <a:r>
              <a:rPr lang="zh-TW" altLang="en-US" sz="2800" b="1" dirty="0">
                <a:solidFill>
                  <a:srgbClr val="C00000"/>
                </a:solidFill>
                <a:latin typeface="微軟正黑體" panose="020B0604030504040204" pitchFamily="34" charset="-120"/>
                <a:ea typeface="微軟正黑體" panose="020B0604030504040204" pitchFamily="34" charset="-120"/>
              </a:rPr>
              <a:t>四大</a:t>
            </a:r>
            <a:r>
              <a:rPr lang="zh-TW" altLang="en-US" sz="2800" b="1">
                <a:solidFill>
                  <a:srgbClr val="C00000"/>
                </a:solidFill>
                <a:latin typeface="微軟正黑體" panose="020B0604030504040204" pitchFamily="34" charset="-120"/>
                <a:ea typeface="微軟正黑體" panose="020B0604030504040204" pitchFamily="34" charset="-120"/>
              </a:rPr>
              <a:t>支柱</a:t>
            </a:r>
            <a:r>
              <a:rPr lang="zh-TW" altLang="en-US" sz="2800" b="1" smtClean="0">
                <a:latin typeface="微軟正黑體" panose="020B0604030504040204" pitchFamily="34" charset="-120"/>
                <a:ea typeface="微軟正黑體" panose="020B0604030504040204" pitchFamily="34" charset="-120"/>
              </a:rPr>
              <a:t>。</a:t>
            </a:r>
            <a:endParaRPr lang="zh-TW" altLang="en-US" sz="28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1645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19</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1.4</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市場調查的重要性</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en-US" sz="2800" b="1" dirty="0">
                <a:latin typeface="微軟正黑體" panose="020B0604030504040204" pitchFamily="34" charset="-120"/>
                <a:ea typeface="微軟正黑體" panose="020B0604030504040204" pitchFamily="34" charset="-120"/>
              </a:rPr>
              <a:t>綜合以上，市場調查對於企業經營之所以重要的原因如下：</a:t>
            </a:r>
          </a:p>
          <a:p>
            <a:pPr marL="514350" indent="-514350">
              <a:buFont typeface="+mj-lt"/>
              <a:buAutoNum type="arabicPeriod"/>
            </a:pPr>
            <a:r>
              <a:rPr lang="zh-TW" altLang="en-US" sz="2800" b="1" dirty="0" smtClean="0">
                <a:solidFill>
                  <a:srgbClr val="C00000"/>
                </a:solidFill>
                <a:latin typeface="微軟正黑體" panose="020B0604030504040204" pitchFamily="34" charset="-120"/>
                <a:ea typeface="微軟正黑體" panose="020B0604030504040204" pitchFamily="34" charset="-120"/>
              </a:rPr>
              <a:t>市場調查</a:t>
            </a:r>
            <a:r>
              <a:rPr lang="zh-TW" altLang="en-US" sz="2800" b="1" dirty="0">
                <a:latin typeface="微軟正黑體" panose="020B0604030504040204" pitchFamily="34" charset="-120"/>
                <a:ea typeface="微軟正黑體" panose="020B0604030504040204" pitchFamily="34" charset="-120"/>
              </a:rPr>
              <a:t>是各項營運</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行銷</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活動的起點</a:t>
            </a:r>
          </a:p>
          <a:p>
            <a:pPr marL="514350" indent="-514350">
              <a:buFont typeface="+mj-lt"/>
              <a:buAutoNum type="arabicPeriod"/>
            </a:pPr>
            <a:r>
              <a:rPr lang="zh-TW" altLang="en-US" sz="2800" b="1" dirty="0" smtClean="0">
                <a:latin typeface="微軟正黑體" panose="020B0604030504040204" pitchFamily="34" charset="-120"/>
                <a:ea typeface="微軟正黑體" panose="020B0604030504040204" pitchFamily="34" charset="-120"/>
              </a:rPr>
              <a:t>各項</a:t>
            </a:r>
            <a:r>
              <a:rPr lang="zh-TW" altLang="en-US" sz="2800" b="1" dirty="0">
                <a:latin typeface="微軟正黑體" panose="020B0604030504040204" pitchFamily="34" charset="-120"/>
                <a:ea typeface="微軟正黑體" panose="020B0604030504040204" pitchFamily="34" charset="-120"/>
              </a:rPr>
              <a:t>營運</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行銷</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計畫皆需要相關</a:t>
            </a:r>
            <a:r>
              <a:rPr lang="zh-TW" altLang="en-US" sz="2800" b="1" dirty="0">
                <a:solidFill>
                  <a:srgbClr val="C00000"/>
                </a:solidFill>
                <a:latin typeface="微軟正黑體" panose="020B0604030504040204" pitchFamily="34" charset="-120"/>
                <a:ea typeface="微軟正黑體" panose="020B0604030504040204" pitchFamily="34" charset="-120"/>
              </a:rPr>
              <a:t>市場資訊</a:t>
            </a:r>
          </a:p>
          <a:p>
            <a:pPr marL="514350" indent="-514350">
              <a:buFont typeface="+mj-lt"/>
              <a:buAutoNum type="arabicPeriod"/>
            </a:pPr>
            <a:r>
              <a:rPr lang="zh-TW" altLang="en-US" sz="2800" b="1" dirty="0" smtClean="0">
                <a:solidFill>
                  <a:srgbClr val="C00000"/>
                </a:solidFill>
                <a:latin typeface="微軟正黑體" panose="020B0604030504040204" pitchFamily="34" charset="-120"/>
                <a:ea typeface="微軟正黑體" panose="020B0604030504040204" pitchFamily="34" charset="-120"/>
              </a:rPr>
              <a:t>市場資訊</a:t>
            </a:r>
            <a:r>
              <a:rPr lang="zh-TW" altLang="en-US" sz="2800" b="1" dirty="0">
                <a:latin typeface="微軟正黑體" panose="020B0604030504040204" pitchFamily="34" charset="-120"/>
                <a:ea typeface="微軟正黑體" panose="020B0604030504040204" pitchFamily="34" charset="-120"/>
              </a:rPr>
              <a:t>主要透過</a:t>
            </a:r>
            <a:r>
              <a:rPr lang="zh-TW" altLang="en-US" sz="2800" b="1" dirty="0">
                <a:solidFill>
                  <a:srgbClr val="C00000"/>
                </a:solidFill>
                <a:latin typeface="微軟正黑體" panose="020B0604030504040204" pitchFamily="34" charset="-120"/>
                <a:ea typeface="微軟正黑體" panose="020B0604030504040204" pitchFamily="34" charset="-120"/>
              </a:rPr>
              <a:t>市場調查</a:t>
            </a:r>
            <a:r>
              <a:rPr lang="zh-TW" altLang="en-US" sz="2800" b="1" dirty="0">
                <a:latin typeface="微軟正黑體" panose="020B0604030504040204" pitchFamily="34" charset="-120"/>
                <a:ea typeface="微軟正黑體" panose="020B0604030504040204" pitchFamily="34" charset="-120"/>
              </a:rPr>
              <a:t>獲得</a:t>
            </a:r>
          </a:p>
          <a:p>
            <a:pPr marL="514350" indent="-514350">
              <a:buFont typeface="+mj-lt"/>
              <a:buAutoNum type="arabicPeriod"/>
            </a:pPr>
            <a:r>
              <a:rPr lang="zh-TW" altLang="en-US" sz="2800" b="1" dirty="0" smtClean="0">
                <a:latin typeface="微軟正黑體" panose="020B0604030504040204" pitchFamily="34" charset="-120"/>
                <a:ea typeface="微軟正黑體" panose="020B0604030504040204" pitchFamily="34" charset="-120"/>
              </a:rPr>
              <a:t>掌握</a:t>
            </a:r>
            <a:r>
              <a:rPr lang="zh-TW" altLang="en-US" sz="2800" b="1" dirty="0">
                <a:solidFill>
                  <a:srgbClr val="C00000"/>
                </a:solidFill>
                <a:latin typeface="微軟正黑體" panose="020B0604030504040204" pitchFamily="34" charset="-120"/>
                <a:ea typeface="微軟正黑體" panose="020B0604030504040204" pitchFamily="34" charset="-120"/>
              </a:rPr>
              <a:t>市場資訊</a:t>
            </a:r>
            <a:r>
              <a:rPr lang="zh-TW" altLang="en-US" sz="2800" b="1" dirty="0">
                <a:latin typeface="微軟正黑體" panose="020B0604030504040204" pitchFamily="34" charset="-120"/>
                <a:ea typeface="微軟正黑體" panose="020B0604030504040204" pitchFamily="34" charset="-120"/>
              </a:rPr>
              <a:t>即可掌握致勝先機</a:t>
            </a:r>
          </a:p>
          <a:p>
            <a:endParaRPr lang="zh-TW" altLang="en-US" sz="2800" b="1" dirty="0">
              <a:solidFill>
                <a:srgbClr val="C00000"/>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xmlns="" val="405659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4F5796C-AC92-4A8B-A7AD-E8B8BF822EC7}"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a:t>
            </a:fld>
            <a:endParaRPr lang="zh-TW" altLang="en-US"/>
          </a:p>
        </p:txBody>
      </p:sp>
      <p:sp>
        <p:nvSpPr>
          <p:cNvPr id="4" name="副標題 3"/>
          <p:cNvSpPr>
            <a:spLocks noGrp="1"/>
          </p:cNvSpPr>
          <p:nvPr>
            <p:ph type="subTitle" idx="1"/>
          </p:nvPr>
        </p:nvSpPr>
        <p:spPr/>
        <p:txBody>
          <a:bodyPr/>
          <a:lstStyle/>
          <a:p>
            <a:r>
              <a:rPr lang="en-US" altLang="zh-TW" b="1" dirty="0" smtClean="0"/>
              <a:t>Chapter 1 Introduction</a:t>
            </a:r>
            <a:endParaRPr lang="zh-TW" altLang="en-US" b="1" dirty="0"/>
          </a:p>
        </p:txBody>
      </p:sp>
      <p:sp>
        <p:nvSpPr>
          <p:cNvPr id="5" name="標題 4"/>
          <p:cNvSpPr>
            <a:spLocks noGrp="1"/>
          </p:cNvSpPr>
          <p:nvPr>
            <p:ph type="title"/>
          </p:nvPr>
        </p:nvSpPr>
        <p:spPr/>
        <p:txBody>
          <a:bodyPr/>
          <a:lstStyle/>
          <a:p>
            <a:r>
              <a:rPr lang="zh-TW" altLang="en-US" b="1" dirty="0" smtClean="0">
                <a:latin typeface="微軟正黑體" panose="020B0604030504040204" pitchFamily="34" charset="-120"/>
                <a:ea typeface="微軟正黑體" panose="020B0604030504040204" pitchFamily="34" charset="-120"/>
              </a:rPr>
              <a:t>第一章 緒論</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23282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20</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1.4</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市場調查的重要性</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pPr marL="0" indent="0">
              <a:buNone/>
            </a:pPr>
            <a:r>
              <a:rPr lang="zh-TW" altLang="en-US" sz="2800" b="1" dirty="0" smtClean="0">
                <a:latin typeface="微軟正黑體" panose="020B0604030504040204" pitchFamily="34" charset="-120"/>
                <a:ea typeface="微軟正黑體" panose="020B0604030504040204" pitchFamily="34" charset="-120"/>
              </a:rPr>
              <a:t>例</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a:latin typeface="微軟正黑體" panose="020B0604030504040204" pitchFamily="34" charset="-120"/>
                <a:ea typeface="微軟正黑體" panose="020B0604030504040204" pitchFamily="34" charset="-120"/>
              </a:rPr>
              <a:t>康師傅</a:t>
            </a:r>
            <a:r>
              <a:rPr lang="en-US" altLang="zh-TW" sz="2800" b="1" dirty="0">
                <a:latin typeface="微軟正黑體" panose="020B0604030504040204" pitchFamily="34" charset="-120"/>
                <a:ea typeface="微軟正黑體" panose="020B0604030504040204" pitchFamily="34" charset="-120"/>
              </a:rPr>
              <a:t>)</a:t>
            </a:r>
          </a:p>
          <a:p>
            <a:r>
              <a:rPr lang="zh-TW" altLang="en-US" sz="2800" b="1" dirty="0" smtClean="0">
                <a:latin typeface="微軟正黑體" panose="020B0604030504040204" pitchFamily="34" charset="-120"/>
                <a:ea typeface="微軟正黑體" panose="020B0604030504040204" pitchFamily="34" charset="-120"/>
              </a:rPr>
              <a:t>頂</a:t>
            </a:r>
            <a:r>
              <a:rPr lang="zh-TW" altLang="en-US" sz="2800" b="1" dirty="0">
                <a:latin typeface="微軟正黑體" panose="020B0604030504040204" pitchFamily="34" charset="-120"/>
                <a:ea typeface="微軟正黑體" panose="020B0604030504040204" pitchFamily="34" charset="-120"/>
              </a:rPr>
              <a:t>新集團在剛進入大陸市場時，因對大陸市場的特質與文化考慮欠周，有</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次失敗經驗，透過不斷試吃，市場調查、蒐集市場意見，調整口味、改變</a:t>
            </a:r>
            <a:r>
              <a:rPr lang="zh-TW" altLang="en-US" sz="2800" b="1" dirty="0" smtClean="0">
                <a:latin typeface="微軟正黑體" panose="020B0604030504040204" pitchFamily="34" charset="-120"/>
                <a:ea typeface="微軟正黑體" panose="020B0604030504040204" pitchFamily="34" charset="-120"/>
              </a:rPr>
              <a:t>包裝及</a:t>
            </a:r>
            <a:r>
              <a:rPr lang="zh-TW" altLang="en-US" sz="2800" b="1" dirty="0">
                <a:latin typeface="微軟正黑體" panose="020B0604030504040204" pitchFamily="34" charset="-120"/>
                <a:ea typeface="微軟正黑體" panose="020B0604030504040204" pitchFamily="34" charset="-120"/>
              </a:rPr>
              <a:t>調整價格，才能在大陸</a:t>
            </a:r>
            <a:r>
              <a:rPr lang="zh-TW" altLang="en-US" sz="2800" b="1" dirty="0" smtClean="0">
                <a:latin typeface="微軟正黑體" panose="020B0604030504040204" pitchFamily="34" charset="-120"/>
                <a:ea typeface="微軟正黑體" panose="020B0604030504040204" pitchFamily="34" charset="-120"/>
              </a:rPr>
              <a:t>的速食麵</a:t>
            </a:r>
            <a:r>
              <a:rPr lang="zh-TW" altLang="en-US" sz="2800" b="1" dirty="0">
                <a:latin typeface="微軟正黑體" panose="020B0604030504040204" pitchFamily="34" charset="-120"/>
                <a:ea typeface="微軟正黑體" panose="020B0604030504040204" pitchFamily="34" charset="-120"/>
              </a:rPr>
              <a:t>市場達到</a:t>
            </a:r>
            <a:r>
              <a:rPr lang="en-US" altLang="zh-TW" sz="2800" b="1" dirty="0">
                <a:latin typeface="微軟正黑體" panose="020B0604030504040204" pitchFamily="34" charset="-120"/>
                <a:ea typeface="微軟正黑體" panose="020B0604030504040204" pitchFamily="34" charset="-120"/>
              </a:rPr>
              <a:t>47%</a:t>
            </a:r>
            <a:r>
              <a:rPr lang="zh-TW" altLang="en-US" sz="2800" b="1" dirty="0">
                <a:latin typeface="微軟正黑體" panose="020B0604030504040204" pitchFamily="34" charset="-120"/>
                <a:ea typeface="微軟正黑體" panose="020B0604030504040204" pitchFamily="34" charset="-120"/>
              </a:rPr>
              <a:t>的佔有率</a:t>
            </a:r>
          </a:p>
          <a:p>
            <a:endParaRPr lang="zh-TW" altLang="en-US" dirty="0"/>
          </a:p>
        </p:txBody>
      </p:sp>
      <p:pic>
        <p:nvPicPr>
          <p:cNvPr id="1026" name="Picture 2" descr="https://encrypted-tbn1.gstatic.com/images?q=tbn:ANd9GcQYJpmc4gQenyvezH-zfKhrW7LwbdpKVoWnOJ4MMB59JhuNmqLpg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4221088"/>
            <a:ext cx="3343275" cy="1371601"/>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ttps://encrypted-tbn3.gstatic.com/images?q=tbn:ANd9GcTkI-5MPMpKPtqxafBeZQdshlYa2MTBhwpujuA1jVXOEX2wLIB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9992" y="3830561"/>
            <a:ext cx="2664296" cy="27001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2706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21</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1.5</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常見的市場調查項目</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lstStyle/>
          <a:p>
            <a:r>
              <a:rPr lang="zh-TW" altLang="en-US" sz="2800" b="1" dirty="0" smtClean="0">
                <a:latin typeface="微軟正黑體" panose="020B0604030504040204" pitchFamily="34" charset="-120"/>
                <a:ea typeface="微軟正黑體" panose="020B0604030504040204" pitchFamily="34" charset="-120"/>
              </a:rPr>
              <a:t>市場調查的項目相當廣泛</a:t>
            </a:r>
            <a:r>
              <a:rPr lang="zh-TW" altLang="en-US" sz="2800" b="1" dirty="0">
                <a:latin typeface="微軟正黑體" panose="020B0604030504040204" pitchFamily="34" charset="-120"/>
                <a:ea typeface="微軟正黑體" panose="020B0604030504040204" pitchFamily="34" charset="-120"/>
              </a:rPr>
              <a:t>，凡與市場活動有關的項目，均可作為調查的對象，一般常見的調查項目有：</a:t>
            </a:r>
          </a:p>
          <a:p>
            <a:pPr marL="0" indent="0">
              <a:buNone/>
            </a:pP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一</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C00000"/>
                </a:solidFill>
                <a:latin typeface="微軟正黑體" panose="020B0604030504040204" pitchFamily="34" charset="-120"/>
                <a:ea typeface="微軟正黑體" panose="020B0604030504040204" pitchFamily="34" charset="-120"/>
              </a:rPr>
              <a:t>市場</a:t>
            </a:r>
            <a:r>
              <a:rPr lang="zh-TW" altLang="en-US" sz="2800" b="1" dirty="0">
                <a:solidFill>
                  <a:srgbClr val="C00000"/>
                </a:solidFill>
                <a:latin typeface="微軟正黑體" panose="020B0604030504040204" pitchFamily="34" charset="-120"/>
                <a:ea typeface="微軟正黑體" panose="020B0604030504040204" pitchFamily="34" charset="-120"/>
              </a:rPr>
              <a:t>需求</a:t>
            </a:r>
            <a:r>
              <a:rPr lang="zh-TW" altLang="en-US" sz="2800" b="1" dirty="0">
                <a:latin typeface="微軟正黑體" panose="020B0604030504040204" pitchFamily="34" charset="-120"/>
                <a:ea typeface="微軟正黑體" panose="020B0604030504040204" pitchFamily="34" charset="-120"/>
              </a:rPr>
              <a:t>與</a:t>
            </a:r>
            <a:r>
              <a:rPr lang="zh-TW" altLang="en-US" sz="2800" b="1" dirty="0">
                <a:solidFill>
                  <a:srgbClr val="C00000"/>
                </a:solidFill>
                <a:latin typeface="微軟正黑體" panose="020B0604030504040204" pitchFamily="34" charset="-120"/>
                <a:ea typeface="微軟正黑體" panose="020B0604030504040204" pitchFamily="34" charset="-120"/>
              </a:rPr>
              <a:t>銷售預測</a:t>
            </a:r>
          </a:p>
          <a:p>
            <a:pPr marL="0" indent="0">
              <a:buNone/>
            </a:pPr>
            <a:r>
              <a:rPr lang="en-US" altLang="zh-TW" sz="2800" b="1" dirty="0">
                <a:latin typeface="微軟正黑體" panose="020B0604030504040204" pitchFamily="34" charset="-120"/>
                <a:ea typeface="微軟正黑體" panose="020B0604030504040204" pitchFamily="34" charset="-120"/>
              </a:rPr>
              <a:t>1</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調查</a:t>
            </a:r>
            <a:r>
              <a:rPr lang="zh-TW" altLang="en-US" sz="2800" b="1" dirty="0">
                <a:latin typeface="微軟正黑體" panose="020B0604030504040204" pitchFamily="34" charset="-120"/>
                <a:ea typeface="微軟正黑體" panose="020B0604030504040204" pitchFamily="34" charset="-120"/>
              </a:rPr>
              <a:t>市場之需求量及其程度之變化</a:t>
            </a:r>
          </a:p>
          <a:p>
            <a:pPr marL="0" indent="0">
              <a:buNone/>
            </a:pPr>
            <a:r>
              <a:rPr lang="en-US" altLang="zh-TW" sz="2800" b="1" dirty="0">
                <a:latin typeface="微軟正黑體" panose="020B0604030504040204" pitchFamily="34" charset="-120"/>
                <a:ea typeface="微軟正黑體" panose="020B0604030504040204" pitchFamily="34" charset="-120"/>
              </a:rPr>
              <a:t>2</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瞭解</a:t>
            </a:r>
            <a:r>
              <a:rPr lang="zh-TW" altLang="en-US" sz="2800" b="1" dirty="0">
                <a:latin typeface="微軟正黑體" panose="020B0604030504040204" pitchFamily="34" charset="-120"/>
                <a:ea typeface="微軟正黑體" panose="020B0604030504040204" pitchFamily="34" charset="-120"/>
              </a:rPr>
              <a:t>未來潛在之需求變化</a:t>
            </a:r>
          </a:p>
          <a:p>
            <a:pPr marL="0" indent="0">
              <a:buNone/>
            </a:pPr>
            <a:r>
              <a:rPr lang="en-US" altLang="zh-TW" sz="2800" b="1" dirty="0">
                <a:latin typeface="微軟正黑體" panose="020B0604030504040204" pitchFamily="34" charset="-120"/>
                <a:ea typeface="微軟正黑體" panose="020B0604030504040204" pitchFamily="34" charset="-120"/>
              </a:rPr>
              <a:t>3</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探討</a:t>
            </a:r>
            <a:r>
              <a:rPr lang="zh-TW" altLang="en-US" sz="2800" b="1" dirty="0">
                <a:latin typeface="微軟正黑體" panose="020B0604030504040204" pitchFamily="34" charset="-120"/>
                <a:ea typeface="微軟正黑體" panose="020B0604030504040204" pitchFamily="34" charset="-120"/>
              </a:rPr>
              <a:t>銷售量的變化及其成因</a:t>
            </a:r>
          </a:p>
          <a:p>
            <a:pPr marL="0" indent="0">
              <a:buNone/>
            </a:pPr>
            <a:r>
              <a:rPr lang="en-US" altLang="zh-TW" sz="2800" b="1" dirty="0">
                <a:latin typeface="微軟正黑體" panose="020B0604030504040204" pitchFamily="34" charset="-120"/>
                <a:ea typeface="微軟正黑體" panose="020B0604030504040204" pitchFamily="34" charset="-120"/>
              </a:rPr>
              <a:t>4</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研判</a:t>
            </a:r>
            <a:r>
              <a:rPr lang="zh-TW" altLang="en-US" sz="2800" b="1" dirty="0">
                <a:latin typeface="微軟正黑體" panose="020B0604030504040204" pitchFamily="34" charset="-120"/>
                <a:ea typeface="微軟正黑體" panose="020B0604030504040204" pitchFamily="34" charset="-120"/>
              </a:rPr>
              <a:t>商情並預測短期與長期的銷售變化</a:t>
            </a:r>
          </a:p>
          <a:p>
            <a:pPr marL="0" indent="0">
              <a:buNone/>
            </a:pPr>
            <a:r>
              <a:rPr lang="en-US" altLang="zh-TW" sz="2800" b="1" dirty="0">
                <a:latin typeface="微軟正黑體" panose="020B0604030504040204" pitchFamily="34" charset="-120"/>
                <a:ea typeface="微軟正黑體" panose="020B0604030504040204" pitchFamily="34" charset="-120"/>
              </a:rPr>
              <a:t>5</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市場佔有率</a:t>
            </a:r>
            <a:r>
              <a:rPr lang="zh-TW" altLang="en-US" sz="2800" b="1" dirty="0">
                <a:latin typeface="微軟正黑體" panose="020B0604030504040204" pitchFamily="34" charset="-120"/>
                <a:ea typeface="微軟正黑體" panose="020B0604030504040204" pitchFamily="34" charset="-120"/>
              </a:rPr>
              <a:t>分析</a:t>
            </a:r>
          </a:p>
          <a:p>
            <a:endParaRPr lang="zh-TW" altLang="en-US" sz="2800" b="1" dirty="0" smtClean="0">
              <a:solidFill>
                <a:srgbClr val="C00000"/>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xmlns="" val="1971805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22</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1.5</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常見的市場調查項目</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lstStyle/>
          <a:p>
            <a:pPr marL="0" indent="0">
              <a:buNone/>
            </a:pP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二</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C00000"/>
                </a:solidFill>
                <a:latin typeface="微軟正黑體" panose="020B0604030504040204" pitchFamily="34" charset="-120"/>
                <a:ea typeface="微軟正黑體" panose="020B0604030504040204" pitchFamily="34" charset="-120"/>
              </a:rPr>
              <a:t>產業</a:t>
            </a:r>
            <a:r>
              <a:rPr lang="zh-TW" altLang="en-US" sz="2800" b="1" dirty="0">
                <a:solidFill>
                  <a:srgbClr val="C00000"/>
                </a:solidFill>
                <a:latin typeface="微軟正黑體" panose="020B0604030504040204" pitchFamily="34" charset="-120"/>
                <a:ea typeface="微軟正黑體" panose="020B0604030504040204" pitchFamily="34" charset="-120"/>
              </a:rPr>
              <a:t>經濟</a:t>
            </a:r>
            <a:r>
              <a:rPr lang="zh-TW" altLang="en-US" sz="2800" b="1" dirty="0">
                <a:latin typeface="微軟正黑體" panose="020B0604030504040204" pitchFamily="34" charset="-120"/>
                <a:ea typeface="微軟正黑體" panose="020B0604030504040204" pitchFamily="34" charset="-120"/>
              </a:rPr>
              <a:t>與</a:t>
            </a:r>
            <a:r>
              <a:rPr lang="zh-TW" altLang="en-US" sz="2800" b="1" dirty="0">
                <a:solidFill>
                  <a:srgbClr val="C00000"/>
                </a:solidFill>
                <a:latin typeface="微軟正黑體" panose="020B0604030504040204" pitchFamily="34" charset="-120"/>
                <a:ea typeface="微軟正黑體" panose="020B0604030504040204" pitchFamily="34" charset="-120"/>
              </a:rPr>
              <a:t>企業研究</a:t>
            </a:r>
          </a:p>
          <a:p>
            <a:pPr marL="0" indent="0">
              <a:buNone/>
            </a:pPr>
            <a:r>
              <a:rPr lang="en-US" altLang="zh-TW" sz="2800" b="1" dirty="0">
                <a:latin typeface="微軟正黑體" panose="020B0604030504040204" pitchFamily="34" charset="-120"/>
                <a:ea typeface="微軟正黑體" panose="020B0604030504040204" pitchFamily="34" charset="-120"/>
              </a:rPr>
              <a:t>1. </a:t>
            </a:r>
            <a:r>
              <a:rPr lang="zh-TW" altLang="en-US" sz="2800" b="1" dirty="0">
                <a:latin typeface="微軟正黑體" panose="020B0604030504040204" pitchFamily="34" charset="-120"/>
                <a:ea typeface="微軟正黑體" panose="020B0604030504040204" pitchFamily="34" charset="-120"/>
              </a:rPr>
              <a:t>研究產業經濟特性及其發展趨勢</a:t>
            </a:r>
          </a:p>
          <a:p>
            <a:pPr marL="0" indent="0">
              <a:buNone/>
            </a:pPr>
            <a:r>
              <a:rPr lang="en-US" altLang="zh-TW" sz="2800" b="1" dirty="0">
                <a:latin typeface="微軟正黑體" panose="020B0604030504040204" pitchFamily="34" charset="-120"/>
                <a:ea typeface="微軟正黑體" panose="020B0604030504040204" pitchFamily="34" charset="-120"/>
              </a:rPr>
              <a:t>2. </a:t>
            </a:r>
            <a:r>
              <a:rPr lang="zh-TW" altLang="en-US" sz="2800" b="1" dirty="0">
                <a:latin typeface="微軟正黑體" panose="020B0604030504040204" pitchFamily="34" charset="-120"/>
                <a:ea typeface="微軟正黑體" panose="020B0604030504040204" pitchFamily="34" charset="-120"/>
              </a:rPr>
              <a:t>探討企業發展及其變化趨勢</a:t>
            </a:r>
          </a:p>
          <a:p>
            <a:pPr marL="0" indent="0">
              <a:buNone/>
            </a:pP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三</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消費者</a:t>
            </a:r>
            <a:r>
              <a:rPr lang="zh-TW" altLang="en-US" sz="2800" b="1" dirty="0">
                <a:solidFill>
                  <a:srgbClr val="C00000"/>
                </a:solidFill>
                <a:latin typeface="微軟正黑體" panose="020B0604030504040204" pitchFamily="34" charset="-120"/>
                <a:ea typeface="微軟正黑體" panose="020B0604030504040204" pitchFamily="34" charset="-120"/>
              </a:rPr>
              <a:t>行為</a:t>
            </a:r>
            <a:r>
              <a:rPr lang="zh-TW" altLang="en-US" sz="2800" b="1" dirty="0">
                <a:latin typeface="微軟正黑體" panose="020B0604030504040204" pitchFamily="34" charset="-120"/>
                <a:ea typeface="微軟正黑體" panose="020B0604030504040204" pitchFamily="34" charset="-120"/>
              </a:rPr>
              <a:t>與</a:t>
            </a:r>
            <a:r>
              <a:rPr lang="zh-TW" altLang="en-US" sz="2800" b="1" dirty="0">
                <a:solidFill>
                  <a:srgbClr val="C00000"/>
                </a:solidFill>
                <a:latin typeface="微軟正黑體" panose="020B0604030504040204" pitchFamily="34" charset="-120"/>
                <a:ea typeface="微軟正黑體" panose="020B0604030504040204" pitchFamily="34" charset="-120"/>
              </a:rPr>
              <a:t>滿意度</a:t>
            </a:r>
            <a:r>
              <a:rPr lang="zh-TW" altLang="en-US" sz="2800" b="1" dirty="0">
                <a:latin typeface="微軟正黑體" panose="020B0604030504040204" pitchFamily="34" charset="-120"/>
                <a:ea typeface="微軟正黑體" panose="020B0604030504040204" pitchFamily="34" charset="-120"/>
              </a:rPr>
              <a:t>調查</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消費者實態調查</a:t>
            </a:r>
            <a:r>
              <a:rPr lang="en-US" altLang="zh-TW" sz="2800" b="1" dirty="0">
                <a:latin typeface="微軟正黑體" panose="020B0604030504040204" pitchFamily="34" charset="-120"/>
                <a:ea typeface="微軟正黑體" panose="020B0604030504040204" pitchFamily="34" charset="-120"/>
              </a:rPr>
              <a:t>)</a:t>
            </a:r>
          </a:p>
          <a:p>
            <a:pPr marL="0" indent="0">
              <a:buNone/>
            </a:pPr>
            <a:r>
              <a:rPr lang="en-US" altLang="zh-TW" sz="2800" b="1" dirty="0">
                <a:latin typeface="微軟正黑體" panose="020B0604030504040204" pitchFamily="34" charset="-120"/>
                <a:ea typeface="微軟正黑體" panose="020B0604030504040204" pitchFamily="34" charset="-120"/>
              </a:rPr>
              <a:t>1. </a:t>
            </a:r>
            <a:r>
              <a:rPr lang="zh-TW" altLang="en-US" sz="2800" b="1" dirty="0">
                <a:latin typeface="微軟正黑體" panose="020B0604030504040204" pitchFamily="34" charset="-120"/>
                <a:ea typeface="微軟正黑體" panose="020B0604030504040204" pitchFamily="34" charset="-120"/>
              </a:rPr>
              <a:t>調查消費者購買與使用行為</a:t>
            </a:r>
          </a:p>
          <a:p>
            <a:pPr marL="0" indent="0">
              <a:buNone/>
            </a:pPr>
            <a:r>
              <a:rPr lang="en-US" altLang="zh-TW" sz="2800" b="1" dirty="0">
                <a:latin typeface="微軟正黑體" panose="020B0604030504040204" pitchFamily="34" charset="-120"/>
                <a:ea typeface="微軟正黑體" panose="020B0604030504040204" pitchFamily="34" charset="-120"/>
              </a:rPr>
              <a:t>2. </a:t>
            </a:r>
            <a:r>
              <a:rPr lang="zh-TW" altLang="en-US" sz="2800" b="1" dirty="0">
                <a:latin typeface="微軟正黑體" panose="020B0604030504040204" pitchFamily="34" charset="-120"/>
                <a:ea typeface="微軟正黑體" panose="020B0604030504040204" pitchFamily="34" charset="-120"/>
              </a:rPr>
              <a:t>調查消費者購買產品的動機與影響因素</a:t>
            </a:r>
          </a:p>
          <a:p>
            <a:pPr marL="0" indent="0">
              <a:buNone/>
            </a:pPr>
            <a:r>
              <a:rPr lang="en-US" altLang="zh-TW" sz="2800" b="1" dirty="0">
                <a:latin typeface="微軟正黑體" panose="020B0604030504040204" pitchFamily="34" charset="-120"/>
                <a:ea typeface="微軟正黑體" panose="020B0604030504040204" pitchFamily="34" charset="-120"/>
              </a:rPr>
              <a:t>3. </a:t>
            </a:r>
            <a:r>
              <a:rPr lang="zh-TW" altLang="en-US" sz="2800" b="1" dirty="0">
                <a:latin typeface="微軟正黑體" panose="020B0604030504040204" pitchFamily="34" charset="-120"/>
                <a:ea typeface="微軟正黑體" panose="020B0604030504040204" pitchFamily="34" charset="-120"/>
              </a:rPr>
              <a:t>調查消費者購買及使用產品的數量與頻率</a:t>
            </a:r>
          </a:p>
          <a:p>
            <a:pPr marL="0" indent="0">
              <a:buNone/>
            </a:pPr>
            <a:r>
              <a:rPr lang="en-US" altLang="zh-TW" sz="2800" b="1" dirty="0">
                <a:latin typeface="微軟正黑體" panose="020B0604030504040204" pitchFamily="34" charset="-120"/>
                <a:ea typeface="微軟正黑體" panose="020B0604030504040204" pitchFamily="34" charset="-120"/>
              </a:rPr>
              <a:t>4. </a:t>
            </a:r>
            <a:r>
              <a:rPr lang="zh-TW" altLang="en-US" sz="2800" b="1" dirty="0">
                <a:latin typeface="微軟正黑體" panose="020B0604030504040204" pitchFamily="34" charset="-120"/>
                <a:ea typeface="微軟正黑體" panose="020B0604030504040204" pitchFamily="34" charset="-120"/>
              </a:rPr>
              <a:t>瞭解品牌知名度、印象與偏好程度</a:t>
            </a:r>
          </a:p>
          <a:p>
            <a:pPr marL="0" indent="0">
              <a:buNone/>
            </a:pPr>
            <a:r>
              <a:rPr lang="en-US" altLang="zh-TW" sz="2800" b="1" dirty="0">
                <a:latin typeface="微軟正黑體" panose="020B0604030504040204" pitchFamily="34" charset="-120"/>
                <a:ea typeface="微軟正黑體" panose="020B0604030504040204" pitchFamily="34" charset="-120"/>
              </a:rPr>
              <a:t>5. </a:t>
            </a:r>
            <a:r>
              <a:rPr lang="zh-TW" altLang="en-US" sz="2800" b="1" dirty="0">
                <a:latin typeface="微軟正黑體" panose="020B0604030504040204" pitchFamily="34" charset="-120"/>
                <a:ea typeface="微軟正黑體" panose="020B0604030504040204" pitchFamily="34" charset="-120"/>
              </a:rPr>
              <a:t>調查消費者使用產品滿意與不滿意的成因</a:t>
            </a:r>
          </a:p>
          <a:p>
            <a:endParaRPr lang="zh-TW" altLang="en-US" sz="2800" b="1" dirty="0" smtClean="0">
              <a:solidFill>
                <a:srgbClr val="C00000"/>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xmlns="" val="3546516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23</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1.5</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常見的市場調查項目</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pPr marL="0" indent="0">
              <a:buNone/>
            </a:pP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四</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C00000"/>
                </a:solidFill>
                <a:latin typeface="微軟正黑體" panose="020B0604030504040204" pitchFamily="34" charset="-120"/>
                <a:ea typeface="微軟正黑體" panose="020B0604030504040204" pitchFamily="34" charset="-120"/>
              </a:rPr>
              <a:t>競爭</a:t>
            </a:r>
            <a:r>
              <a:rPr lang="zh-TW" altLang="en-US" sz="2800" b="1" dirty="0">
                <a:solidFill>
                  <a:srgbClr val="C00000"/>
                </a:solidFill>
                <a:latin typeface="微軟正黑體" panose="020B0604030504040204" pitchFamily="34" charset="-120"/>
                <a:ea typeface="微軟正黑體" panose="020B0604030504040204" pitchFamily="34" charset="-120"/>
              </a:rPr>
              <a:t>對手</a:t>
            </a:r>
            <a:r>
              <a:rPr lang="zh-TW" altLang="en-US" sz="2800" b="1" dirty="0">
                <a:latin typeface="微軟正黑體" panose="020B0604030504040204" pitchFamily="34" charset="-120"/>
                <a:ea typeface="微軟正黑體" panose="020B0604030504040204" pitchFamily="34" charset="-120"/>
              </a:rPr>
              <a:t>調查</a:t>
            </a:r>
          </a:p>
          <a:p>
            <a:pPr marL="0" indent="0">
              <a:buNone/>
            </a:pPr>
            <a:r>
              <a:rPr lang="en-US" altLang="zh-TW" sz="2800" b="1" dirty="0">
                <a:latin typeface="微軟正黑體" panose="020B0604030504040204" pitchFamily="34" charset="-120"/>
                <a:ea typeface="微軟正黑體" panose="020B0604030504040204" pitchFamily="34" charset="-120"/>
              </a:rPr>
              <a:t>1. </a:t>
            </a:r>
            <a:r>
              <a:rPr lang="zh-TW" altLang="en-US" sz="2800" b="1" dirty="0">
                <a:latin typeface="微軟正黑體" panose="020B0604030504040204" pitchFamily="34" charset="-120"/>
                <a:ea typeface="微軟正黑體" panose="020B0604030504040204" pitchFamily="34" charset="-120"/>
              </a:rPr>
              <a:t>調查競爭者的相關情報</a:t>
            </a:r>
          </a:p>
          <a:p>
            <a:pPr marL="0" indent="0">
              <a:buNone/>
            </a:pPr>
            <a:r>
              <a:rPr lang="en-US" altLang="zh-TW" sz="2800" b="1" dirty="0">
                <a:latin typeface="微軟正黑體" panose="020B0604030504040204" pitchFamily="34" charset="-120"/>
                <a:ea typeface="微軟正黑體" panose="020B0604030504040204" pitchFamily="34" charset="-120"/>
              </a:rPr>
              <a:t>2. </a:t>
            </a:r>
            <a:r>
              <a:rPr lang="zh-TW" altLang="en-US" sz="2800" b="1" dirty="0">
                <a:latin typeface="微軟正黑體" panose="020B0604030504040204" pitchFamily="34" charset="-120"/>
                <a:ea typeface="微軟正黑體" panose="020B0604030504040204" pitchFamily="34" charset="-120"/>
              </a:rPr>
              <a:t>調查同業之發展狀況</a:t>
            </a:r>
          </a:p>
          <a:p>
            <a:pPr marL="0" indent="0">
              <a:buNone/>
            </a:pPr>
            <a:r>
              <a:rPr lang="en-US" altLang="zh-TW" sz="2800" b="1" dirty="0">
                <a:latin typeface="微軟正黑體" panose="020B0604030504040204" pitchFamily="34" charset="-120"/>
                <a:ea typeface="微軟正黑體" panose="020B0604030504040204" pitchFamily="34" charset="-120"/>
              </a:rPr>
              <a:t>3. </a:t>
            </a:r>
            <a:r>
              <a:rPr lang="zh-TW" altLang="en-US" sz="2800" b="1" dirty="0">
                <a:latin typeface="微軟正黑體" panose="020B0604030504040204" pitchFamily="34" charset="-120"/>
                <a:ea typeface="微軟正黑體" panose="020B0604030504040204" pitchFamily="34" charset="-120"/>
              </a:rPr>
              <a:t>探討競爭對手行銷策略的使用及其變化</a:t>
            </a:r>
          </a:p>
          <a:p>
            <a:pPr marL="0" indent="0">
              <a:buNone/>
            </a:pPr>
            <a:r>
              <a:rPr lang="en-US" altLang="zh-TW" sz="2800" b="1" dirty="0">
                <a:latin typeface="微軟正黑體" panose="020B0604030504040204" pitchFamily="34" charset="-120"/>
                <a:ea typeface="微軟正黑體" panose="020B0604030504040204" pitchFamily="34" charset="-120"/>
              </a:rPr>
              <a:t>4. </a:t>
            </a:r>
            <a:r>
              <a:rPr lang="zh-TW" altLang="en-US" sz="2800" b="1" dirty="0">
                <a:latin typeface="微軟正黑體" panose="020B0604030504040204" pitchFamily="34" charset="-120"/>
                <a:ea typeface="微軟正黑體" panose="020B0604030504040204" pitchFamily="34" charset="-120"/>
              </a:rPr>
              <a:t>預測競爭對手的反應</a:t>
            </a:r>
          </a:p>
          <a:p>
            <a:endParaRPr lang="zh-TW" altLang="en-US" sz="2800" b="1" dirty="0" smtClean="0">
              <a:solidFill>
                <a:srgbClr val="C00000"/>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xmlns="" val="2517469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24</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1.5</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常見的市場調查項目</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pPr marL="0" indent="0">
              <a:buNone/>
            </a:pP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五</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C00000"/>
                </a:solidFill>
                <a:latin typeface="微軟正黑體" panose="020B0604030504040204" pitchFamily="34" charset="-120"/>
                <a:ea typeface="微軟正黑體" panose="020B0604030504040204" pitchFamily="34" charset="-120"/>
              </a:rPr>
              <a:t>產品</a:t>
            </a:r>
            <a:r>
              <a:rPr lang="zh-TW" altLang="en-US" sz="2800" b="1" dirty="0">
                <a:latin typeface="微軟正黑體" panose="020B0604030504040204" pitchFamily="34" charset="-120"/>
                <a:ea typeface="微軟正黑體" panose="020B0604030504040204" pitchFamily="34" charset="-120"/>
              </a:rPr>
              <a:t>研究</a:t>
            </a:r>
          </a:p>
          <a:p>
            <a:pPr marL="0" indent="0">
              <a:buNone/>
            </a:pPr>
            <a:r>
              <a:rPr lang="en-US" altLang="zh-TW" sz="2800" b="1" dirty="0">
                <a:latin typeface="微軟正黑體" panose="020B0604030504040204" pitchFamily="34" charset="-120"/>
                <a:ea typeface="微軟正黑體" panose="020B0604030504040204" pitchFamily="34" charset="-120"/>
              </a:rPr>
              <a:t>1. </a:t>
            </a:r>
            <a:r>
              <a:rPr lang="zh-TW" altLang="en-US" sz="2800" b="1" dirty="0">
                <a:latin typeface="微軟正黑體" panose="020B0604030504040204" pitchFamily="34" charset="-120"/>
                <a:ea typeface="微軟正黑體" panose="020B0604030504040204" pitchFamily="34" charset="-120"/>
              </a:rPr>
              <a:t>產品概念測試及其可能發展</a:t>
            </a:r>
          </a:p>
          <a:p>
            <a:pPr marL="0" indent="0">
              <a:buNone/>
            </a:pPr>
            <a:r>
              <a:rPr lang="en-US" altLang="zh-TW" sz="2800" b="1" dirty="0">
                <a:latin typeface="微軟正黑體" panose="020B0604030504040204" pitchFamily="34" charset="-120"/>
                <a:ea typeface="微軟正黑體" panose="020B0604030504040204" pitchFamily="34" charset="-120"/>
              </a:rPr>
              <a:t>2. </a:t>
            </a:r>
            <a:r>
              <a:rPr lang="zh-TW" altLang="en-US" sz="2800" b="1" dirty="0">
                <a:latin typeface="微軟正黑體" panose="020B0604030504040204" pitchFamily="34" charset="-120"/>
                <a:ea typeface="微軟正黑體" panose="020B0604030504040204" pitchFamily="34" charset="-120"/>
              </a:rPr>
              <a:t>新產品試銷調查</a:t>
            </a:r>
          </a:p>
          <a:p>
            <a:pPr marL="0" indent="0">
              <a:buNone/>
            </a:pPr>
            <a:r>
              <a:rPr lang="en-US" altLang="zh-TW" sz="2800" b="1" dirty="0">
                <a:latin typeface="微軟正黑體" panose="020B0604030504040204" pitchFamily="34" charset="-120"/>
                <a:ea typeface="微軟正黑體" panose="020B0604030504040204" pitchFamily="34" charset="-120"/>
              </a:rPr>
              <a:t>3. </a:t>
            </a:r>
            <a:r>
              <a:rPr lang="zh-TW" altLang="en-US" sz="2800" b="1" dirty="0">
                <a:latin typeface="微軟正黑體" panose="020B0604030504040204" pitchFamily="34" charset="-120"/>
                <a:ea typeface="微軟正黑體" panose="020B0604030504040204" pitchFamily="34" charset="-120"/>
              </a:rPr>
              <a:t>產品口味測試與調查</a:t>
            </a:r>
          </a:p>
          <a:p>
            <a:pPr marL="0" indent="0">
              <a:buNone/>
            </a:pPr>
            <a:r>
              <a:rPr lang="en-US" altLang="zh-TW" sz="2800" b="1" dirty="0">
                <a:latin typeface="微軟正黑體" panose="020B0604030504040204" pitchFamily="34" charset="-120"/>
                <a:ea typeface="微軟正黑體" panose="020B0604030504040204" pitchFamily="34" charset="-120"/>
              </a:rPr>
              <a:t>4. </a:t>
            </a:r>
            <a:r>
              <a:rPr lang="zh-TW" altLang="en-US" sz="2800" b="1" dirty="0">
                <a:latin typeface="微軟正黑體" panose="020B0604030504040204" pitchFamily="34" charset="-120"/>
                <a:ea typeface="微軟正黑體" panose="020B0604030504040204" pitchFamily="34" charset="-120"/>
              </a:rPr>
              <a:t>品牌命名測試，包括學習測試、記憶測試、聯想測試、偏好測試等</a:t>
            </a:r>
          </a:p>
          <a:p>
            <a:pPr marL="0" indent="0">
              <a:buNone/>
            </a:pPr>
            <a:r>
              <a:rPr lang="en-US" altLang="zh-TW" sz="2800" b="1" dirty="0">
                <a:latin typeface="微軟正黑體" panose="020B0604030504040204" pitchFamily="34" charset="-120"/>
                <a:ea typeface="微軟正黑體" panose="020B0604030504040204" pitchFamily="34" charset="-120"/>
              </a:rPr>
              <a:t>5. </a:t>
            </a:r>
            <a:r>
              <a:rPr lang="zh-TW" altLang="en-US" sz="2800" b="1" dirty="0">
                <a:latin typeface="微軟正黑體" panose="020B0604030504040204" pitchFamily="34" charset="-120"/>
                <a:ea typeface="微軟正黑體" panose="020B0604030504040204" pitchFamily="34" charset="-120"/>
              </a:rPr>
              <a:t>包裝測試與設計研究</a:t>
            </a:r>
          </a:p>
          <a:p>
            <a:pPr marL="0" indent="0">
              <a:buNone/>
            </a:pPr>
            <a:r>
              <a:rPr lang="en-US" altLang="zh-TW" sz="2800" b="1" dirty="0">
                <a:latin typeface="微軟正黑體" panose="020B0604030504040204" pitchFamily="34" charset="-120"/>
                <a:ea typeface="微軟正黑體" panose="020B0604030504040204" pitchFamily="34" charset="-120"/>
              </a:rPr>
              <a:t>6. </a:t>
            </a:r>
            <a:r>
              <a:rPr lang="zh-TW" altLang="en-US" sz="2800" b="1" dirty="0">
                <a:latin typeface="微軟正黑體" panose="020B0604030504040204" pitchFamily="34" charset="-120"/>
                <a:ea typeface="微軟正黑體" panose="020B0604030504040204" pitchFamily="34" charset="-120"/>
              </a:rPr>
              <a:t>競爭品牌調查與研究</a:t>
            </a:r>
          </a:p>
          <a:p>
            <a:endParaRPr lang="zh-TW" altLang="en-US" sz="2800" b="1" dirty="0" smtClean="0">
              <a:solidFill>
                <a:srgbClr val="C00000"/>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xmlns="" val="3163913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25</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1.5</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常見的市場調查項目</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fontScale="92500" lnSpcReduction="10000"/>
          </a:bodyPr>
          <a:lstStyle/>
          <a:p>
            <a:pPr marL="0" indent="0">
              <a:buNone/>
            </a:pP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六</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C00000"/>
                </a:solidFill>
                <a:latin typeface="微軟正黑體" panose="020B0604030504040204" pitchFamily="34" charset="-120"/>
                <a:ea typeface="微軟正黑體" panose="020B0604030504040204" pitchFamily="34" charset="-120"/>
              </a:rPr>
              <a:t>價格</a:t>
            </a:r>
            <a:r>
              <a:rPr lang="zh-TW" altLang="en-US" sz="2800" b="1" dirty="0">
                <a:latin typeface="微軟正黑體" panose="020B0604030504040204" pitchFamily="34" charset="-120"/>
                <a:ea typeface="微軟正黑體" panose="020B0604030504040204" pitchFamily="34" charset="-120"/>
              </a:rPr>
              <a:t>調查</a:t>
            </a:r>
          </a:p>
          <a:p>
            <a:pPr marL="0" indent="0">
              <a:buNone/>
            </a:pPr>
            <a:r>
              <a:rPr lang="en-US" altLang="zh-TW" sz="2800" b="1" dirty="0">
                <a:latin typeface="微軟正黑體" panose="020B0604030504040204" pitchFamily="34" charset="-120"/>
                <a:ea typeface="微軟正黑體" panose="020B0604030504040204" pitchFamily="34" charset="-120"/>
              </a:rPr>
              <a:t>1. </a:t>
            </a:r>
            <a:r>
              <a:rPr lang="zh-TW" altLang="en-US" sz="2800" b="1" dirty="0">
                <a:latin typeface="微軟正黑體" panose="020B0604030504040204" pitchFamily="34" charset="-120"/>
                <a:ea typeface="微軟正黑體" panose="020B0604030504040204" pitchFamily="34" charset="-120"/>
              </a:rPr>
              <a:t>成本、售價與利潤調查及分析</a:t>
            </a:r>
          </a:p>
          <a:p>
            <a:pPr marL="0" indent="0">
              <a:buNone/>
            </a:pPr>
            <a:r>
              <a:rPr lang="en-US" altLang="zh-TW" sz="2800" b="1" dirty="0">
                <a:latin typeface="微軟正黑體" panose="020B0604030504040204" pitchFamily="34" charset="-120"/>
                <a:ea typeface="微軟正黑體" panose="020B0604030504040204" pitchFamily="34" charset="-120"/>
              </a:rPr>
              <a:t>2. </a:t>
            </a:r>
            <a:r>
              <a:rPr lang="zh-TW" altLang="en-US" sz="2800" b="1" dirty="0">
                <a:latin typeface="微軟正黑體" panose="020B0604030504040204" pitchFamily="34" charset="-120"/>
                <a:ea typeface="微軟正黑體" panose="020B0604030504040204" pitchFamily="34" charset="-120"/>
              </a:rPr>
              <a:t>價格彈性分析</a:t>
            </a:r>
          </a:p>
          <a:p>
            <a:pPr marL="0" indent="0">
              <a:buNone/>
            </a:pPr>
            <a:r>
              <a:rPr lang="en-US" altLang="zh-TW" sz="2800" b="1" dirty="0">
                <a:latin typeface="微軟正黑體" panose="020B0604030504040204" pitchFamily="34" charset="-120"/>
                <a:ea typeface="微軟正黑體" panose="020B0604030504040204" pitchFamily="34" charset="-120"/>
              </a:rPr>
              <a:t>3. </a:t>
            </a:r>
            <a:r>
              <a:rPr lang="zh-TW" altLang="en-US" sz="2800" b="1" dirty="0">
                <a:latin typeface="微軟正黑體" panose="020B0604030504040204" pitchFamily="34" charset="-120"/>
                <a:ea typeface="微軟正黑體" panose="020B0604030504040204" pitchFamily="34" charset="-120"/>
              </a:rPr>
              <a:t>價格促銷效果分析</a:t>
            </a:r>
          </a:p>
          <a:p>
            <a:pPr marL="0" indent="0">
              <a:buNone/>
            </a:pPr>
            <a:r>
              <a:rPr lang="en-US" altLang="zh-TW" sz="2800" b="1" dirty="0">
                <a:latin typeface="微軟正黑體" panose="020B0604030504040204" pitchFamily="34" charset="-120"/>
                <a:ea typeface="微軟正黑體" panose="020B0604030504040204" pitchFamily="34" charset="-120"/>
              </a:rPr>
              <a:t>4. </a:t>
            </a:r>
            <a:r>
              <a:rPr lang="zh-TW" altLang="en-US" sz="2800" b="1" dirty="0">
                <a:latin typeface="微軟正黑體" panose="020B0604030504040204" pitchFamily="34" charset="-120"/>
                <a:ea typeface="微軟正黑體" panose="020B0604030504040204" pitchFamily="34" charset="-120"/>
              </a:rPr>
              <a:t>競爭品牌售價分析</a:t>
            </a:r>
          </a:p>
          <a:p>
            <a:pPr marL="0" indent="0">
              <a:buNone/>
            </a:pP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七</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C00000"/>
                </a:solidFill>
                <a:latin typeface="微軟正黑體" panose="020B0604030504040204" pitchFamily="34" charset="-120"/>
                <a:ea typeface="微軟正黑體" panose="020B0604030504040204" pitchFamily="34" charset="-120"/>
              </a:rPr>
              <a:t>通路</a:t>
            </a:r>
            <a:r>
              <a:rPr lang="zh-TW" altLang="en-US" sz="2800" b="1" dirty="0">
                <a:latin typeface="微軟正黑體" panose="020B0604030504040204" pitchFamily="34" charset="-120"/>
                <a:ea typeface="微軟正黑體" panose="020B0604030504040204" pitchFamily="34" charset="-120"/>
              </a:rPr>
              <a:t>調查</a:t>
            </a:r>
          </a:p>
          <a:p>
            <a:pPr marL="0" indent="0">
              <a:buNone/>
            </a:pPr>
            <a:r>
              <a:rPr lang="en-US" altLang="zh-TW" sz="2800" b="1" dirty="0">
                <a:latin typeface="微軟正黑體" panose="020B0604030504040204" pitchFamily="34" charset="-120"/>
                <a:ea typeface="微軟正黑體" panose="020B0604030504040204" pitchFamily="34" charset="-120"/>
              </a:rPr>
              <a:t>1. </a:t>
            </a:r>
            <a:r>
              <a:rPr lang="zh-TW" altLang="en-US" sz="2800" b="1" dirty="0">
                <a:latin typeface="微軟正黑體" panose="020B0604030504040204" pitchFamily="34" charset="-120"/>
                <a:ea typeface="微軟正黑體" panose="020B0604030504040204" pitchFamily="34" charset="-120"/>
              </a:rPr>
              <a:t>商圈調查</a:t>
            </a:r>
          </a:p>
          <a:p>
            <a:pPr marL="0" indent="0">
              <a:buNone/>
            </a:pPr>
            <a:r>
              <a:rPr lang="en-US" altLang="zh-TW" sz="2800" b="1" dirty="0">
                <a:latin typeface="微軟正黑體" panose="020B0604030504040204" pitchFamily="34" charset="-120"/>
                <a:ea typeface="微軟正黑體" panose="020B0604030504040204" pitchFamily="34" charset="-120"/>
              </a:rPr>
              <a:t>2. </a:t>
            </a:r>
            <a:r>
              <a:rPr lang="zh-TW" altLang="en-US" sz="2800" b="1" dirty="0">
                <a:latin typeface="微軟正黑體" panose="020B0604030504040204" pitchFamily="34" charset="-120"/>
                <a:ea typeface="微軟正黑體" panose="020B0604030504040204" pitchFamily="34" charset="-120"/>
              </a:rPr>
              <a:t>銷售地段與銷售地點調查</a:t>
            </a:r>
          </a:p>
          <a:p>
            <a:pPr marL="0" indent="0">
              <a:buNone/>
            </a:pPr>
            <a:r>
              <a:rPr lang="en-US" altLang="zh-TW" sz="2800" b="1" dirty="0">
                <a:latin typeface="微軟正黑體" panose="020B0604030504040204" pitchFamily="34" charset="-120"/>
                <a:ea typeface="微軟正黑體" panose="020B0604030504040204" pitchFamily="34" charset="-120"/>
              </a:rPr>
              <a:t>3. </a:t>
            </a:r>
            <a:r>
              <a:rPr lang="zh-TW" altLang="en-US" sz="2800" b="1" dirty="0">
                <a:latin typeface="微軟正黑體" panose="020B0604030504040204" pitchFamily="34" charset="-120"/>
                <a:ea typeface="微軟正黑體" panose="020B0604030504040204" pitchFamily="34" charset="-120"/>
              </a:rPr>
              <a:t>通路密度與衝突研究</a:t>
            </a:r>
          </a:p>
          <a:p>
            <a:pPr marL="0" indent="0">
              <a:buNone/>
            </a:pPr>
            <a:r>
              <a:rPr lang="en-US" altLang="zh-TW" sz="2800" b="1" dirty="0">
                <a:latin typeface="微軟正黑體" panose="020B0604030504040204" pitchFamily="34" charset="-120"/>
                <a:ea typeface="微軟正黑體" panose="020B0604030504040204" pitchFamily="34" charset="-120"/>
              </a:rPr>
              <a:t>4. </a:t>
            </a:r>
            <a:r>
              <a:rPr lang="zh-TW" altLang="en-US" sz="2800" b="1" dirty="0">
                <a:latin typeface="微軟正黑體" panose="020B0604030504040204" pitchFamily="34" charset="-120"/>
                <a:ea typeface="微軟正黑體" panose="020B0604030504040204" pitchFamily="34" charset="-120"/>
              </a:rPr>
              <a:t>商店稽查</a:t>
            </a:r>
          </a:p>
          <a:p>
            <a:pPr marL="0" indent="0">
              <a:buNone/>
            </a:pPr>
            <a:r>
              <a:rPr lang="en-US" altLang="zh-TW" sz="2800" b="1" dirty="0">
                <a:latin typeface="微軟正黑體" panose="020B0604030504040204" pitchFamily="34" charset="-120"/>
                <a:ea typeface="微軟正黑體" panose="020B0604030504040204" pitchFamily="34" charset="-120"/>
              </a:rPr>
              <a:t>5. </a:t>
            </a:r>
            <a:r>
              <a:rPr lang="zh-TW" altLang="en-US" sz="2800" b="1" dirty="0">
                <a:latin typeface="微軟正黑體" panose="020B0604030504040204" pitchFamily="34" charset="-120"/>
                <a:ea typeface="微軟正黑體" panose="020B0604030504040204" pitchFamily="34" charset="-120"/>
              </a:rPr>
              <a:t>通路績效考核與成效分析</a:t>
            </a:r>
          </a:p>
          <a:p>
            <a:endParaRPr lang="zh-TW" altLang="en-US" sz="2800" b="1" dirty="0" smtClean="0">
              <a:solidFill>
                <a:srgbClr val="C00000"/>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xmlns="" val="1490164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26</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1.5</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常見的市場調查項目</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pPr marL="0" indent="0">
              <a:buNone/>
            </a:pP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八</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C00000"/>
                </a:solidFill>
                <a:latin typeface="微軟正黑體" panose="020B0604030504040204" pitchFamily="34" charset="-120"/>
                <a:ea typeface="微軟正黑體" panose="020B0604030504040204" pitchFamily="34" charset="-120"/>
              </a:rPr>
              <a:t>廣告</a:t>
            </a:r>
            <a:r>
              <a:rPr lang="zh-TW" altLang="en-US" sz="2800" b="1" dirty="0">
                <a:latin typeface="微軟正黑體" panose="020B0604030504040204" pitchFamily="34" charset="-120"/>
                <a:ea typeface="微軟正黑體" panose="020B0604030504040204" pitchFamily="34" charset="-120"/>
              </a:rPr>
              <a:t>與</a:t>
            </a:r>
            <a:r>
              <a:rPr lang="zh-TW" altLang="en-US" sz="2800" b="1" dirty="0">
                <a:solidFill>
                  <a:srgbClr val="C00000"/>
                </a:solidFill>
                <a:latin typeface="微軟正黑體" panose="020B0604030504040204" pitchFamily="34" charset="-120"/>
                <a:ea typeface="微軟正黑體" panose="020B0604030504040204" pitchFamily="34" charset="-120"/>
              </a:rPr>
              <a:t>促銷</a:t>
            </a:r>
            <a:r>
              <a:rPr lang="zh-TW" altLang="en-US" sz="2800" b="1" dirty="0">
                <a:latin typeface="微軟正黑體" panose="020B0604030504040204" pitchFamily="34" charset="-120"/>
                <a:ea typeface="微軟正黑體" panose="020B0604030504040204" pitchFamily="34" charset="-120"/>
              </a:rPr>
              <a:t>研究</a:t>
            </a:r>
          </a:p>
          <a:p>
            <a:pPr marL="0" indent="0">
              <a:buNone/>
            </a:pPr>
            <a:r>
              <a:rPr lang="en-US" altLang="zh-TW" sz="2800" b="1" dirty="0">
                <a:latin typeface="微軟正黑體" panose="020B0604030504040204" pitchFamily="34" charset="-120"/>
                <a:ea typeface="微軟正黑體" panose="020B0604030504040204" pitchFamily="34" charset="-120"/>
              </a:rPr>
              <a:t>1. </a:t>
            </a:r>
            <a:r>
              <a:rPr lang="zh-TW" altLang="en-US" sz="2800" b="1" dirty="0">
                <a:latin typeface="微軟正黑體" panose="020B0604030504040204" pitchFamily="34" charset="-120"/>
                <a:ea typeface="微軟正黑體" panose="020B0604030504040204" pitchFamily="34" charset="-120"/>
              </a:rPr>
              <a:t>廣告概念測試</a:t>
            </a:r>
          </a:p>
          <a:p>
            <a:pPr marL="0" indent="0">
              <a:buNone/>
            </a:pPr>
            <a:r>
              <a:rPr lang="en-US" altLang="zh-TW" sz="2800" b="1" dirty="0">
                <a:latin typeface="微軟正黑體" panose="020B0604030504040204" pitchFamily="34" charset="-120"/>
                <a:ea typeface="微軟正黑體" panose="020B0604030504040204" pitchFamily="34" charset="-120"/>
              </a:rPr>
              <a:t>2. </a:t>
            </a:r>
            <a:r>
              <a:rPr lang="zh-TW" altLang="en-US" sz="2800" b="1" dirty="0">
                <a:latin typeface="微軟正黑體" panose="020B0604030504040204" pitchFamily="34" charset="-120"/>
                <a:ea typeface="微軟正黑體" panose="020B0604030504040204" pitchFamily="34" charset="-120"/>
              </a:rPr>
              <a:t>廣告訊息調查</a:t>
            </a:r>
          </a:p>
          <a:p>
            <a:pPr marL="0" indent="0">
              <a:buNone/>
            </a:pPr>
            <a:r>
              <a:rPr lang="en-US" altLang="zh-TW" sz="2800" b="1" dirty="0">
                <a:latin typeface="微軟正黑體" panose="020B0604030504040204" pitchFamily="34" charset="-120"/>
                <a:ea typeface="微軟正黑體" panose="020B0604030504040204" pitchFamily="34" charset="-120"/>
              </a:rPr>
              <a:t>3. </a:t>
            </a:r>
            <a:r>
              <a:rPr lang="zh-TW" altLang="en-US" sz="2800" b="1" dirty="0">
                <a:latin typeface="微軟正黑體" panose="020B0604030504040204" pitchFamily="34" charset="-120"/>
                <a:ea typeface="微軟正黑體" panose="020B0604030504040204" pitchFamily="34" charset="-120"/>
              </a:rPr>
              <a:t>廣告記憶調查</a:t>
            </a:r>
          </a:p>
          <a:p>
            <a:pPr marL="0" indent="0">
              <a:buNone/>
            </a:pPr>
            <a:r>
              <a:rPr lang="en-US" altLang="zh-TW" sz="2800" b="1" dirty="0">
                <a:latin typeface="微軟正黑體" panose="020B0604030504040204" pitchFamily="34" charset="-120"/>
                <a:ea typeface="微軟正黑體" panose="020B0604030504040204" pitchFamily="34" charset="-120"/>
              </a:rPr>
              <a:t>4. </a:t>
            </a:r>
            <a:r>
              <a:rPr lang="zh-TW" altLang="en-US" sz="2800" b="1" dirty="0">
                <a:latin typeface="微軟正黑體" panose="020B0604030504040204" pitchFamily="34" charset="-120"/>
                <a:ea typeface="微軟正黑體" panose="020B0604030504040204" pitchFamily="34" charset="-120"/>
              </a:rPr>
              <a:t>廣告效果追蹤調查</a:t>
            </a:r>
          </a:p>
          <a:p>
            <a:pPr marL="0" indent="0">
              <a:buNone/>
            </a:pPr>
            <a:r>
              <a:rPr lang="en-US" altLang="zh-TW" sz="2800" b="1" dirty="0">
                <a:latin typeface="微軟正黑體" panose="020B0604030504040204" pitchFamily="34" charset="-120"/>
                <a:ea typeface="微軟正黑體" panose="020B0604030504040204" pitchFamily="34" charset="-120"/>
              </a:rPr>
              <a:t>5. </a:t>
            </a:r>
            <a:r>
              <a:rPr lang="zh-TW" altLang="en-US" sz="2800" b="1" dirty="0">
                <a:latin typeface="微軟正黑體" panose="020B0604030504040204" pitchFamily="34" charset="-120"/>
                <a:ea typeface="微軟正黑體" panose="020B0604030504040204" pitchFamily="34" charset="-120"/>
              </a:rPr>
              <a:t>媒體評估</a:t>
            </a:r>
          </a:p>
          <a:p>
            <a:pPr marL="0" indent="0">
              <a:buNone/>
            </a:pPr>
            <a:r>
              <a:rPr lang="en-US" altLang="zh-TW" sz="2800" b="1" dirty="0">
                <a:latin typeface="微軟正黑體" panose="020B0604030504040204" pitchFamily="34" charset="-120"/>
                <a:ea typeface="微軟正黑體" panose="020B0604030504040204" pitchFamily="34" charset="-120"/>
              </a:rPr>
              <a:t>6. </a:t>
            </a:r>
            <a:r>
              <a:rPr lang="zh-TW" altLang="en-US" sz="2800" b="1" dirty="0">
                <a:latin typeface="微軟正黑體" panose="020B0604030504040204" pitchFamily="34" charset="-120"/>
                <a:ea typeface="微軟正黑體" panose="020B0604030504040204" pitchFamily="34" charset="-120"/>
              </a:rPr>
              <a:t>促銷效果研究</a:t>
            </a:r>
          </a:p>
          <a:p>
            <a:pPr marL="0" indent="0">
              <a:buNone/>
            </a:pPr>
            <a:r>
              <a:rPr lang="en-US" altLang="zh-TW" sz="2800" b="1" dirty="0">
                <a:latin typeface="微軟正黑體" panose="020B0604030504040204" pitchFamily="34" charset="-120"/>
                <a:ea typeface="微軟正黑體" panose="020B0604030504040204" pitchFamily="34" charset="-120"/>
              </a:rPr>
              <a:t>7. </a:t>
            </a:r>
            <a:r>
              <a:rPr lang="zh-TW" altLang="en-US" sz="2800" b="1" dirty="0">
                <a:latin typeface="微軟正黑體" panose="020B0604030504040204" pitchFamily="34" charset="-120"/>
                <a:ea typeface="微軟正黑體" panose="020B0604030504040204" pitchFamily="34" charset="-120"/>
              </a:rPr>
              <a:t>推銷人員報酬研究</a:t>
            </a:r>
          </a:p>
          <a:p>
            <a:endParaRPr lang="zh-TW" altLang="en-US" sz="2800" b="1" dirty="0" smtClean="0">
              <a:solidFill>
                <a:srgbClr val="C00000"/>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xmlns="" val="1700978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27</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1.6</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市場調查與行銷研究的異同</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a:xfrm>
            <a:off x="274320" y="1298448"/>
            <a:ext cx="8595360" cy="5226896"/>
          </a:xfrm>
        </p:spPr>
        <p:txBody>
          <a:bodyPr>
            <a:normAutofit/>
          </a:bodyPr>
          <a:lstStyle/>
          <a:p>
            <a:r>
              <a:rPr lang="en-US" altLang="zh-TW" sz="2800" b="1" dirty="0" smtClean="0">
                <a:solidFill>
                  <a:srgbClr val="C00000"/>
                </a:solidFill>
                <a:latin typeface="微軟正黑體" panose="020B0604030504040204" pitchFamily="34" charset="-120"/>
                <a:ea typeface="微軟正黑體" panose="020B0604030504040204" pitchFamily="34" charset="-120"/>
              </a:rPr>
              <a:t>Marketing Research</a:t>
            </a:r>
            <a:r>
              <a:rPr lang="zh-TW" altLang="en-US" sz="2800" b="1" dirty="0" smtClean="0">
                <a:latin typeface="微軟正黑體" panose="020B0604030504040204" pitchFamily="34" charset="-120"/>
                <a:ea typeface="微軟正黑體" panose="020B0604030504040204" pitchFamily="34" charset="-120"/>
              </a:rPr>
              <a:t>的中文譯名為</a:t>
            </a:r>
            <a:r>
              <a:rPr lang="zh-TW" altLang="en-US" sz="2800" b="1" dirty="0" smtClean="0">
                <a:solidFill>
                  <a:srgbClr val="C00000"/>
                </a:solidFill>
                <a:latin typeface="微軟正黑體" panose="020B0604030504040204" pitchFamily="34" charset="-120"/>
                <a:ea typeface="微軟正黑體" panose="020B0604030504040204" pitchFamily="34" charset="-120"/>
              </a:rPr>
              <a:t>行銷研究</a:t>
            </a:r>
            <a:r>
              <a:rPr lang="zh-TW" altLang="en-US" sz="2800" b="1" dirty="0" smtClean="0">
                <a:latin typeface="微軟正黑體" panose="020B0604030504040204" pitchFamily="34" charset="-120"/>
                <a:ea typeface="微軟正黑體" panose="020B0604030504040204" pitchFamily="34" charset="-120"/>
              </a:rPr>
              <a:t>或</a:t>
            </a:r>
            <a:r>
              <a:rPr lang="zh-TW" altLang="en-US" sz="2800" b="1" dirty="0" smtClean="0">
                <a:solidFill>
                  <a:srgbClr val="C00000"/>
                </a:solidFill>
                <a:latin typeface="微軟正黑體" panose="020B0604030504040204" pitchFamily="34" charset="-120"/>
                <a:ea typeface="微軟正黑體" panose="020B0604030504040204" pitchFamily="34" charset="-120"/>
              </a:rPr>
              <a:t>市場調查</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中文所稱的市場調查英文為</a:t>
            </a:r>
            <a:r>
              <a:rPr lang="en-US" altLang="zh-TW" sz="2800" b="1" dirty="0" smtClean="0">
                <a:solidFill>
                  <a:srgbClr val="C00000"/>
                </a:solidFill>
                <a:latin typeface="微軟正黑體" panose="020B0604030504040204" pitchFamily="34" charset="-120"/>
                <a:ea typeface="微軟正黑體" panose="020B0604030504040204" pitchFamily="34" charset="-120"/>
              </a:rPr>
              <a:t>Market Research</a:t>
            </a:r>
            <a:r>
              <a:rPr lang="zh-TW" altLang="en-US" sz="2800" b="1" dirty="0" smtClean="0">
                <a:latin typeface="微軟正黑體" panose="020B0604030504040204" pitchFamily="34" charset="-120"/>
                <a:ea typeface="微軟正黑體" panose="020B0604030504040204" pitchFamily="34" charset="-120"/>
              </a:rPr>
              <a:t>，所探討的範圍較行銷研究少</a:t>
            </a:r>
            <a:endParaRPr lang="en-US" altLang="zh-TW" sz="2800" b="1" dirty="0" smtClean="0">
              <a:latin typeface="微軟正黑體" panose="020B0604030504040204" pitchFamily="34" charset="-120"/>
              <a:ea typeface="微軟正黑體" panose="020B0604030504040204" pitchFamily="34" charset="-120"/>
            </a:endParaRPr>
          </a:p>
          <a:p>
            <a:endParaRPr lang="zh-TW" altLang="en-US" sz="2800" b="1"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xmlns="" val="1734685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28</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1.6</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市場調查與行銷研究的異同</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a:xfrm>
            <a:off x="274320" y="1298448"/>
            <a:ext cx="8595360" cy="5226896"/>
          </a:xfrm>
        </p:spPr>
        <p:txBody>
          <a:bodyPr>
            <a:normAutofit/>
          </a:bodyPr>
          <a:lstStyle/>
          <a:p>
            <a:r>
              <a:rPr lang="zh-TW" altLang="en-US" sz="2800" b="1" dirty="0" smtClean="0">
                <a:latin typeface="微軟正黑體" panose="020B0604030504040204" pitchFamily="34" charset="-120"/>
                <a:ea typeface="微軟正黑體" panose="020B0604030504040204" pitchFamily="34" charset="-120"/>
              </a:rPr>
              <a:t>市場調查</a:t>
            </a:r>
            <a:r>
              <a:rPr lang="en-US" altLang="zh-TW" sz="2800" b="1" dirty="0" smtClean="0">
                <a:latin typeface="微軟正黑體" panose="020B0604030504040204" pitchFamily="34" charset="-120"/>
                <a:ea typeface="微軟正黑體" panose="020B0604030504040204" pitchFamily="34" charset="-120"/>
              </a:rPr>
              <a:t>(Market Research)</a:t>
            </a:r>
            <a:r>
              <a:rPr lang="zh-TW" altLang="en-US" sz="2800" b="1" dirty="0" smtClean="0">
                <a:latin typeface="微軟正黑體" panose="020B0604030504040204" pitchFamily="34" charset="-120"/>
                <a:ea typeface="微軟正黑體" panose="020B0604030504040204" pitchFamily="34" charset="-120"/>
              </a:rPr>
              <a:t>與</a:t>
            </a:r>
            <a:r>
              <a:rPr lang="zh-TW" altLang="en-US" sz="2800" b="1" dirty="0">
                <a:latin typeface="微軟正黑體" panose="020B0604030504040204" pitchFamily="34" charset="-120"/>
                <a:ea typeface="微軟正黑體" panose="020B0604030504040204" pitchFamily="34" charset="-120"/>
              </a:rPr>
              <a:t>行銷</a:t>
            </a:r>
            <a:r>
              <a:rPr lang="zh-TW" altLang="en-US" sz="2800" b="1" dirty="0" smtClean="0">
                <a:latin typeface="微軟正黑體" panose="020B0604030504040204" pitchFamily="34" charset="-120"/>
                <a:ea typeface="微軟正黑體" panose="020B0604030504040204" pitchFamily="34" charset="-120"/>
              </a:rPr>
              <a:t>研究</a:t>
            </a:r>
            <a:r>
              <a:rPr lang="en-US" altLang="zh-TW" sz="2800" b="1" dirty="0" smtClean="0">
                <a:latin typeface="微軟正黑體" panose="020B0604030504040204" pitchFamily="34" charset="-120"/>
                <a:ea typeface="微軟正黑體" panose="020B0604030504040204" pitchFamily="34" charset="-120"/>
              </a:rPr>
              <a:t>(Marketing Research)</a:t>
            </a:r>
            <a:r>
              <a:rPr lang="zh-TW" altLang="en-US" sz="2800" b="1" dirty="0" smtClean="0">
                <a:latin typeface="微軟正黑體" panose="020B0604030504040204" pitchFamily="34" charset="-120"/>
                <a:ea typeface="微軟正黑體" panose="020B0604030504040204" pitchFamily="34" charset="-120"/>
              </a:rPr>
              <a:t>的區分如下</a:t>
            </a:r>
            <a:r>
              <a:rPr lang="zh-TW" altLang="en-US" sz="2800" b="1" dirty="0" smtClean="0">
                <a:latin typeface="微軟正黑體"/>
                <a:ea typeface="微軟正黑體"/>
              </a:rPr>
              <a:t>：</a:t>
            </a:r>
            <a:endParaRPr lang="en-US" altLang="zh-TW" sz="2800" b="1" dirty="0" smtClean="0">
              <a:latin typeface="微軟正黑體"/>
              <a:ea typeface="微軟正黑體"/>
            </a:endParaRPr>
          </a:p>
          <a:p>
            <a:pPr marL="0" indent="0">
              <a:buNone/>
            </a:pPr>
            <a:r>
              <a:rPr lang="en-US" altLang="zh-TW" sz="2800" b="1" dirty="0" smtClean="0">
                <a:latin typeface="微軟正黑體"/>
                <a:ea typeface="微軟正黑體"/>
              </a:rPr>
              <a:t>1.</a:t>
            </a:r>
            <a:r>
              <a:rPr lang="zh-TW" altLang="en-US" sz="2800" b="1" dirty="0" smtClean="0">
                <a:solidFill>
                  <a:srgbClr val="C00000"/>
                </a:solidFill>
                <a:latin typeface="微軟正黑體" panose="020B0604030504040204" pitchFamily="34" charset="-120"/>
                <a:ea typeface="微軟正黑體" panose="020B0604030504040204" pitchFamily="34" charset="-120"/>
              </a:rPr>
              <a:t>市場調查</a:t>
            </a:r>
            <a:r>
              <a:rPr lang="zh-TW" altLang="en-US" sz="2800" b="1" dirty="0" smtClean="0">
                <a:latin typeface="微軟正黑體" panose="020B0604030504040204" pitchFamily="34" charset="-120"/>
                <a:ea typeface="微軟正黑體" panose="020B0604030504040204" pitchFamily="34" charset="-120"/>
              </a:rPr>
              <a:t>是</a:t>
            </a:r>
            <a:r>
              <a:rPr lang="zh-TW" altLang="en-US" sz="2800" b="1" dirty="0">
                <a:latin typeface="微軟正黑體" panose="020B0604030504040204" pitchFamily="34" charset="-120"/>
                <a:ea typeface="微軟正黑體" panose="020B0604030504040204" pitchFamily="34" charset="-120"/>
              </a:rPr>
              <a:t>行銷</a:t>
            </a:r>
            <a:r>
              <a:rPr lang="zh-TW" altLang="en-US" sz="2800" b="1" dirty="0" smtClean="0">
                <a:latin typeface="微軟正黑體" panose="020B0604030504040204" pitchFamily="34" charset="-120"/>
                <a:ea typeface="微軟正黑體" panose="020B0604030504040204" pitchFamily="34" charset="-120"/>
              </a:rPr>
              <a:t>研究之「應用」，較重視「</a:t>
            </a:r>
            <a:r>
              <a:rPr lang="zh-TW" altLang="en-US" sz="2800" b="1" dirty="0">
                <a:latin typeface="微軟正黑體" panose="020B0604030504040204" pitchFamily="34" charset="-120"/>
                <a:ea typeface="微軟正黑體" panose="020B0604030504040204" pitchFamily="34" charset="-120"/>
              </a:rPr>
              <a:t>實</a:t>
            </a:r>
            <a:r>
              <a:rPr lang="zh-TW" altLang="en-US" sz="2800" b="1" dirty="0" smtClean="0">
                <a:latin typeface="微軟正黑體" panose="020B0604030504040204" pitchFamily="34" charset="-120"/>
                <a:ea typeface="微軟正黑體" panose="020B0604030504040204" pitchFamily="34" charset="-120"/>
              </a:rPr>
              <a:t>作技術」</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行銷</a:t>
            </a:r>
            <a:r>
              <a:rPr lang="zh-TW" altLang="en-US" sz="2800" b="1" dirty="0" smtClean="0">
                <a:solidFill>
                  <a:srgbClr val="C00000"/>
                </a:solidFill>
                <a:latin typeface="微軟正黑體" panose="020B0604030504040204" pitchFamily="34" charset="-120"/>
                <a:ea typeface="微軟正黑體" panose="020B0604030504040204" pitchFamily="34" charset="-120"/>
              </a:rPr>
              <a:t>研究</a:t>
            </a:r>
            <a:r>
              <a:rPr lang="zh-TW" altLang="en-US" sz="2800" b="1" dirty="0" smtClean="0">
                <a:latin typeface="微軟正黑體" panose="020B0604030504040204" pitchFamily="34" charset="-120"/>
                <a:ea typeface="微軟正黑體" panose="020B0604030504040204" pitchFamily="34" charset="-120"/>
              </a:rPr>
              <a:t>是市場調查</a:t>
            </a:r>
            <a:r>
              <a:rPr lang="zh-TW" altLang="en-US" sz="2800" b="1" dirty="0">
                <a:latin typeface="微軟正黑體" panose="020B0604030504040204" pitchFamily="34" charset="-120"/>
                <a:ea typeface="微軟正黑體" panose="020B0604030504040204" pitchFamily="34" charset="-120"/>
              </a:rPr>
              <a:t>之</a:t>
            </a:r>
            <a:r>
              <a:rPr lang="zh-TW" altLang="en-US" sz="2800" b="1" dirty="0" smtClean="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研究</a:t>
            </a:r>
            <a:r>
              <a:rPr lang="zh-TW" altLang="en-US" sz="2800" b="1" dirty="0" smtClean="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，較重視</a:t>
            </a:r>
            <a:r>
              <a:rPr lang="zh-TW" altLang="en-US" sz="2800" b="1" dirty="0" smtClean="0">
                <a:latin typeface="微軟正黑體" panose="020B0604030504040204" pitchFamily="34" charset="-120"/>
                <a:ea typeface="微軟正黑體" panose="020B0604030504040204" pitchFamily="34" charset="-120"/>
              </a:rPr>
              <a:t>「原理原則」之探討</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2.</a:t>
            </a:r>
            <a:r>
              <a:rPr lang="zh-TW" altLang="en-US" sz="2800" b="1" dirty="0">
                <a:solidFill>
                  <a:srgbClr val="C00000"/>
                </a:solidFill>
                <a:latin typeface="微軟正黑體" panose="020B0604030504040204" pitchFamily="34" charset="-120"/>
                <a:ea typeface="微軟正黑體" panose="020B0604030504040204" pitchFamily="34" charset="-120"/>
              </a:rPr>
              <a:t>市場調查</a:t>
            </a:r>
            <a:r>
              <a:rPr lang="zh-TW" altLang="en-US" sz="2800" b="1" dirty="0" smtClean="0">
                <a:latin typeface="微軟正黑體" panose="020B0604030504040204" pitchFamily="34" charset="-120"/>
                <a:ea typeface="微軟正黑體" panose="020B0604030504040204" pitchFamily="34" charset="-120"/>
              </a:rPr>
              <a:t>是「</a:t>
            </a:r>
            <a:r>
              <a:rPr lang="zh-TW" altLang="en-US" sz="2800" b="1" dirty="0">
                <a:latin typeface="微軟正黑體" panose="020B0604030504040204" pitchFamily="34" charset="-120"/>
                <a:ea typeface="微軟正黑體" panose="020B0604030504040204" pitchFamily="34" charset="-120"/>
              </a:rPr>
              <a:t>術</a:t>
            </a:r>
            <a:r>
              <a:rPr lang="zh-TW" altLang="en-US" sz="2800" b="1" dirty="0" smtClean="0">
                <a:latin typeface="微軟正黑體" panose="020B0604030504040204" pitchFamily="34" charset="-120"/>
                <a:ea typeface="微軟正黑體" panose="020B0604030504040204" pitchFamily="34" charset="-120"/>
              </a:rPr>
              <a:t>」，注重「</a:t>
            </a:r>
            <a:r>
              <a:rPr lang="zh-TW" altLang="en-US" sz="2800" b="1" dirty="0">
                <a:latin typeface="微軟正黑體" panose="020B0604030504040204" pitchFamily="34" charset="-120"/>
                <a:ea typeface="微軟正黑體" panose="020B0604030504040204" pitchFamily="34" charset="-120"/>
              </a:rPr>
              <a:t>調查</a:t>
            </a:r>
            <a:r>
              <a:rPr lang="zh-TW" altLang="en-US" sz="2800" b="1" dirty="0" smtClean="0">
                <a:latin typeface="微軟正黑體" panose="020B0604030504040204" pitchFamily="34" charset="-120"/>
                <a:ea typeface="微軟正黑體" panose="020B0604030504040204" pitchFamily="34" charset="-120"/>
              </a:rPr>
              <a:t>技術」，範圍較為侷限</a:t>
            </a:r>
            <a:r>
              <a:rPr lang="en-US" altLang="zh-TW" sz="2800" b="1" dirty="0">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行銷研究</a:t>
            </a:r>
            <a:r>
              <a:rPr lang="zh-TW" altLang="en-US" sz="2800" b="1" dirty="0" smtClean="0">
                <a:latin typeface="微軟正黑體" panose="020B0604030504040204" pitchFamily="34" charset="-120"/>
                <a:ea typeface="微軟正黑體" panose="020B0604030504040204" pitchFamily="34" charset="-120"/>
              </a:rPr>
              <a:t>是「學」，除了重視調查技術外，並重視「理論研究」與行銷策略的擬定</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endParaRPr lang="en-US" altLang="zh-TW" sz="2800" b="1" dirty="0" smtClean="0">
              <a:latin typeface="微軟正黑體" panose="020B0604030504040204" pitchFamily="34" charset="-120"/>
              <a:ea typeface="微軟正黑體" panose="020B0604030504040204" pitchFamily="34" charset="-120"/>
            </a:endParaRPr>
          </a:p>
          <a:p>
            <a:pPr marL="0" indent="144000"/>
            <a:r>
              <a:rPr lang="zh-TW" altLang="en-US" sz="2800" b="1" dirty="0" smtClean="0">
                <a:latin typeface="微軟正黑體" panose="020B0604030504040204" pitchFamily="34" charset="-120"/>
                <a:ea typeface="微軟正黑體" panose="020B0604030504040204" pitchFamily="34" charset="-120"/>
              </a:rPr>
              <a:t>本課程</a:t>
            </a:r>
            <a:r>
              <a:rPr lang="zh-TW" altLang="en-US" sz="2800" b="1" u="sng" dirty="0" smtClean="0">
                <a:latin typeface="微軟正黑體" panose="020B0604030504040204" pitchFamily="34" charset="-120"/>
                <a:ea typeface="微軟正黑體" panose="020B0604030504040204" pitchFamily="34" charset="-120"/>
              </a:rPr>
              <a:t>市場調查</a:t>
            </a:r>
            <a:r>
              <a:rPr lang="zh-TW" altLang="en-US" sz="2800" b="1" dirty="0" smtClean="0">
                <a:latin typeface="微軟正黑體" panose="020B0604030504040204" pitchFamily="34" charset="-120"/>
                <a:ea typeface="微軟正黑體" panose="020B0604030504040204" pitchFamily="34" charset="-120"/>
              </a:rPr>
              <a:t>英文採</a:t>
            </a:r>
            <a:r>
              <a:rPr lang="en-US" altLang="zh-TW" sz="2800" b="1" u="sng" dirty="0">
                <a:latin typeface="微軟正黑體" panose="020B0604030504040204" pitchFamily="34" charset="-120"/>
                <a:ea typeface="微軟正黑體" panose="020B0604030504040204" pitchFamily="34" charset="-120"/>
              </a:rPr>
              <a:t>Marketing </a:t>
            </a:r>
            <a:r>
              <a:rPr lang="en-US" altLang="zh-TW" sz="2800" b="1" u="sng" dirty="0" smtClean="0">
                <a:latin typeface="微軟正黑體" panose="020B0604030504040204" pitchFamily="34" charset="-120"/>
                <a:ea typeface="微軟正黑體" panose="020B0604030504040204" pitchFamily="34" charset="-120"/>
              </a:rPr>
              <a:t>Research</a:t>
            </a:r>
            <a:r>
              <a:rPr lang="zh-TW" altLang="en-US" sz="2800" b="1" dirty="0">
                <a:latin typeface="微軟正黑體" panose="020B0604030504040204" pitchFamily="34" charset="-120"/>
                <a:ea typeface="微軟正黑體" panose="020B0604030504040204" pitchFamily="34" charset="-120"/>
              </a:rPr>
              <a:t>是</a:t>
            </a:r>
            <a:r>
              <a:rPr lang="zh-TW" altLang="en-US" sz="2800" b="1" dirty="0" smtClean="0">
                <a:latin typeface="微軟正黑體" panose="020B0604030504040204" pitchFamily="34" charset="-120"/>
                <a:ea typeface="微軟正黑體" panose="020B0604030504040204" pitchFamily="34" charset="-120"/>
              </a:rPr>
              <a:t>理論與實作技術並重</a:t>
            </a:r>
            <a:endParaRPr lang="en-US" altLang="zh-TW" sz="2800" b="1" dirty="0">
              <a:latin typeface="微軟正黑體" panose="020B0604030504040204" pitchFamily="34" charset="-120"/>
              <a:ea typeface="微軟正黑體" panose="020B0604030504040204" pitchFamily="34" charset="-120"/>
            </a:endParaRPr>
          </a:p>
          <a:p>
            <a:endParaRPr lang="zh-TW" altLang="en-US" sz="2800" b="1"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xmlns="" val="4269143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29</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1.7</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市場調查的分類</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pPr marL="0" indent="0">
              <a:buNone/>
            </a:pPr>
            <a:r>
              <a:rPr lang="en-US" altLang="zh-TW" sz="2800" b="1" dirty="0" smtClean="0">
                <a:ea typeface="微軟正黑體" panose="020B0604030504040204" pitchFamily="34" charset="-120"/>
              </a:rPr>
              <a:t>(</a:t>
            </a:r>
            <a:r>
              <a:rPr lang="zh-TW" altLang="en-US" sz="2800" b="1" dirty="0" smtClean="0">
                <a:ea typeface="微軟正黑體" panose="020B0604030504040204" pitchFamily="34" charset="-120"/>
              </a:rPr>
              <a:t>一</a:t>
            </a:r>
            <a:r>
              <a:rPr lang="en-US" altLang="zh-TW" sz="2800" b="1" dirty="0" smtClean="0">
                <a:ea typeface="微軟正黑體" panose="020B0604030504040204" pitchFamily="34" charset="-120"/>
              </a:rPr>
              <a:t>)</a:t>
            </a:r>
            <a:r>
              <a:rPr lang="zh-TW" altLang="en-US" sz="2800" b="1" dirty="0" smtClean="0">
                <a:ea typeface="微軟正黑體" panose="020B0604030504040204" pitchFamily="34" charset="-120"/>
              </a:rPr>
              <a:t>就</a:t>
            </a:r>
            <a:r>
              <a:rPr lang="zh-TW" altLang="zh-TW" sz="2800" b="1" dirty="0" smtClean="0">
                <a:ea typeface="微軟正黑體" panose="020B0604030504040204" pitchFamily="34" charset="-120"/>
              </a:rPr>
              <a:t>調查</a:t>
            </a:r>
            <a:r>
              <a:rPr lang="zh-TW" altLang="en-US" sz="2800" b="1" dirty="0" smtClean="0">
                <a:solidFill>
                  <a:srgbClr val="C00000"/>
                </a:solidFill>
                <a:ea typeface="微軟正黑體" panose="020B0604030504040204" pitchFamily="34" charset="-120"/>
              </a:rPr>
              <a:t>內容</a:t>
            </a:r>
            <a:r>
              <a:rPr lang="zh-TW" altLang="en-US" sz="2800" b="1" dirty="0" smtClean="0">
                <a:ea typeface="微軟正黑體" panose="020B0604030504040204" pitchFamily="34" charset="-120"/>
              </a:rPr>
              <a:t>區分</a:t>
            </a:r>
            <a:r>
              <a:rPr lang="en-US" altLang="zh-TW" sz="2800" b="1" dirty="0" smtClean="0">
                <a:ea typeface="微軟正黑體" panose="020B0604030504040204" pitchFamily="34" charset="-120"/>
              </a:rPr>
              <a:t> </a:t>
            </a:r>
          </a:p>
          <a:p>
            <a:pPr marL="0" indent="0">
              <a:buNone/>
            </a:pPr>
            <a:r>
              <a:rPr lang="en-US" altLang="zh-TW" sz="2800" b="1" dirty="0" smtClean="0">
                <a:ea typeface="微軟正黑體" panose="020B0604030504040204" pitchFamily="34" charset="-120"/>
              </a:rPr>
              <a:t>1.</a:t>
            </a:r>
            <a:r>
              <a:rPr lang="zh-TW" altLang="en-US" sz="2800" b="1" dirty="0" smtClean="0">
                <a:solidFill>
                  <a:srgbClr val="C00000"/>
                </a:solidFill>
                <a:ea typeface="微軟正黑體" panose="020B0604030504040204" pitchFamily="34" charset="-120"/>
              </a:rPr>
              <a:t>需求</a:t>
            </a:r>
            <a:r>
              <a:rPr lang="zh-TW" altLang="en-US" sz="2800" b="1" dirty="0" smtClean="0">
                <a:ea typeface="微軟正黑體" panose="020B0604030504040204" pitchFamily="34" charset="-120"/>
              </a:rPr>
              <a:t>調查</a:t>
            </a:r>
            <a:endParaRPr lang="en-US" altLang="zh-TW" sz="2800" b="1" dirty="0" smtClean="0">
              <a:ea typeface="微軟正黑體" panose="020B0604030504040204" pitchFamily="34" charset="-120"/>
            </a:endParaRPr>
          </a:p>
          <a:p>
            <a:pPr marL="0" indent="0">
              <a:buNone/>
            </a:pPr>
            <a:r>
              <a:rPr lang="zh-TW" altLang="en-US" sz="2800" b="1" dirty="0" smtClean="0">
                <a:ea typeface="微軟正黑體" panose="020B0604030504040204" pitchFamily="34" charset="-120"/>
              </a:rPr>
              <a:t>  包括消費調查、市場潛在需求預測、目標市場特性 </a:t>
            </a:r>
            <a:endParaRPr lang="en-US" altLang="zh-TW" sz="2800" b="1" dirty="0" smtClean="0">
              <a:ea typeface="微軟正黑體" panose="020B0604030504040204" pitchFamily="34" charset="-120"/>
            </a:endParaRPr>
          </a:p>
          <a:p>
            <a:pPr marL="0" indent="0">
              <a:buNone/>
            </a:pPr>
            <a:r>
              <a:rPr lang="zh-TW" altLang="en-US" sz="2800" b="1" dirty="0" smtClean="0">
                <a:ea typeface="微軟正黑體" panose="020B0604030504040204" pitchFamily="34" charset="-120"/>
              </a:rPr>
              <a:t>  分析、品牌定位分析、銷售分析等</a:t>
            </a:r>
            <a:endParaRPr lang="en-US" altLang="zh-TW" sz="2800" b="1" dirty="0" smtClean="0">
              <a:ea typeface="微軟正黑體" panose="020B0604030504040204" pitchFamily="34" charset="-120"/>
            </a:endParaRPr>
          </a:p>
          <a:p>
            <a:pPr marL="0" indent="0">
              <a:buNone/>
            </a:pPr>
            <a:endParaRPr lang="zh-TW" altLang="zh-TW" sz="2800" b="1" dirty="0">
              <a:ea typeface="微軟正黑體" panose="020B0604030504040204" pitchFamily="34" charset="-120"/>
            </a:endParaRPr>
          </a:p>
          <a:p>
            <a:pPr marL="0" indent="0">
              <a:buNone/>
            </a:pPr>
            <a:r>
              <a:rPr lang="en-US" altLang="zh-TW" sz="2800" b="1" dirty="0" smtClean="0">
                <a:ea typeface="微軟正黑體" panose="020B0604030504040204" pitchFamily="34" charset="-120"/>
              </a:rPr>
              <a:t>2.</a:t>
            </a:r>
            <a:r>
              <a:rPr lang="zh-TW" altLang="en-US" sz="2800" b="1" dirty="0" smtClean="0">
                <a:solidFill>
                  <a:srgbClr val="C00000"/>
                </a:solidFill>
                <a:ea typeface="微軟正黑體" panose="020B0604030504040204" pitchFamily="34" charset="-120"/>
              </a:rPr>
              <a:t>供給</a:t>
            </a:r>
            <a:r>
              <a:rPr lang="zh-TW" altLang="zh-TW" sz="2800" b="1" dirty="0" smtClean="0">
                <a:ea typeface="微軟正黑體" panose="020B0604030504040204" pitchFamily="34" charset="-120"/>
              </a:rPr>
              <a:t>調查</a:t>
            </a:r>
            <a:endParaRPr lang="zh-TW" altLang="zh-TW" sz="2800" b="1" dirty="0">
              <a:ea typeface="微軟正黑體" panose="020B0604030504040204" pitchFamily="34" charset="-120"/>
            </a:endParaRPr>
          </a:p>
          <a:p>
            <a:pPr>
              <a:buNone/>
            </a:pPr>
            <a:r>
              <a:rPr lang="zh-TW" altLang="en-US" sz="2800" b="1" dirty="0" smtClean="0">
                <a:ea typeface="微軟正黑體" panose="020B0604030504040204" pitchFamily="34" charset="-120"/>
              </a:rPr>
              <a:t>  包括價格調查、銷售調查、通路調查、市場占有率分析、銷售組織與銷售活動分析等</a:t>
            </a:r>
            <a:endParaRPr lang="zh-TW" altLang="en-US" sz="2800" dirty="0"/>
          </a:p>
        </p:txBody>
      </p:sp>
    </p:spTree>
    <p:extLst>
      <p:ext uri="{BB962C8B-B14F-4D97-AF65-F5344CB8AC3E}">
        <p14:creationId xmlns:p14="http://schemas.microsoft.com/office/powerpoint/2010/main" xmlns="" val="1847530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3</a:t>
            </a:fld>
            <a:endParaRPr lang="zh-TW" altLang="en-US"/>
          </a:p>
        </p:txBody>
      </p:sp>
      <p:sp>
        <p:nvSpPr>
          <p:cNvPr id="4" name="標題 3"/>
          <p:cNvSpPr>
            <a:spLocks noGrp="1"/>
          </p:cNvSpPr>
          <p:nvPr>
            <p:ph type="title"/>
          </p:nvPr>
        </p:nvSpPr>
        <p:spPr/>
        <p:txBody>
          <a:bodyPr/>
          <a:lstStyle/>
          <a:p>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例子</a:t>
            </a:r>
            <a:endParaRPr lang="zh-TW"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lstStyle/>
          <a:p>
            <a:r>
              <a:rPr lang="zh-TW" altLang="en-US" sz="2800" b="1" dirty="0" smtClean="0">
                <a:latin typeface="微軟正黑體" panose="020B0604030504040204" pitchFamily="34" charset="-120"/>
                <a:ea typeface="微軟正黑體" panose="020B0604030504040204" pitchFamily="34" charset="-120"/>
              </a:rPr>
              <a:t>校門口飲料店</a:t>
            </a:r>
            <a:r>
              <a:rPr lang="en-US" altLang="zh-TW" sz="2800" b="1" dirty="0" smtClean="0">
                <a:latin typeface="微軟正黑體" panose="020B0604030504040204" pitchFamily="34" charset="-120"/>
                <a:ea typeface="微軟正黑體" panose="020B0604030504040204" pitchFamily="34" charset="-120"/>
              </a:rPr>
              <a:t>-</a:t>
            </a:r>
          </a:p>
          <a:p>
            <a:pPr marL="0" indent="0">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err="1" smtClean="0">
                <a:latin typeface="微軟正黑體" panose="020B0604030504040204" pitchFamily="34" charset="-120"/>
                <a:ea typeface="微軟正黑體" panose="020B0604030504040204" pitchFamily="34" charset="-120"/>
              </a:rPr>
              <a:t>CoCo</a:t>
            </a:r>
            <a:r>
              <a:rPr lang="zh-TW" altLang="en-US" sz="2800" b="1" dirty="0" smtClean="0">
                <a:latin typeface="微軟正黑體" panose="020B0604030504040204" pitchFamily="34" charset="-120"/>
                <a:ea typeface="微軟正黑體" panose="020B0604030504040204" pitchFamily="34" charset="-120"/>
              </a:rPr>
              <a:t>都可</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清新福全</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甘喜茶</a:t>
            </a:r>
            <a:r>
              <a:rPr lang="en-US" altLang="zh-TW" sz="2800" b="1" dirty="0" smtClean="0">
                <a:latin typeface="微軟正黑體" panose="020B0604030504040204" pitchFamily="34" charset="-120"/>
                <a:ea typeface="微軟正黑體" panose="020B0604030504040204" pitchFamily="34" charset="-120"/>
              </a:rPr>
              <a:t>?</a:t>
            </a:r>
          </a:p>
          <a:p>
            <a:pPr marL="0" indent="0">
              <a:buNone/>
            </a:pPr>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校門</a:t>
            </a:r>
            <a:r>
              <a:rPr lang="zh-TW" altLang="en-US" sz="2800" b="1" dirty="0" smtClean="0">
                <a:latin typeface="微軟正黑體" panose="020B0604030504040204" pitchFamily="34" charset="-120"/>
                <a:ea typeface="微軟正黑體" panose="020B0604030504040204" pitchFamily="34" charset="-120"/>
              </a:rPr>
              <a:t>口便利商店</a:t>
            </a:r>
            <a:r>
              <a:rPr lang="en-US" altLang="zh-TW" sz="2800" b="1" dirty="0" smtClean="0">
                <a:latin typeface="微軟正黑體" panose="020B0604030504040204" pitchFamily="34" charset="-120"/>
                <a:ea typeface="微軟正黑體" panose="020B0604030504040204" pitchFamily="34" charset="-120"/>
              </a:rPr>
              <a:t>-</a:t>
            </a:r>
          </a:p>
          <a:p>
            <a:pPr marL="0" indent="0">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7-ELEVEN,  </a:t>
            </a:r>
            <a:r>
              <a:rPr lang="zh-TW" altLang="en-US" sz="2800" b="1" dirty="0" smtClean="0">
                <a:latin typeface="微軟正黑體" panose="020B0604030504040204" pitchFamily="34" charset="-120"/>
                <a:ea typeface="微軟正黑體" panose="020B0604030504040204" pitchFamily="34" charset="-120"/>
              </a:rPr>
              <a:t>全家</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萊爾富</a:t>
            </a:r>
            <a:r>
              <a:rPr lang="en-US" altLang="zh-TW" sz="2800" b="1" dirty="0" smtClean="0">
                <a:latin typeface="微軟正黑體" panose="020B0604030504040204" pitchFamily="34" charset="-120"/>
                <a:ea typeface="微軟正黑體" panose="020B0604030504040204" pitchFamily="34" charset="-120"/>
              </a:rPr>
              <a:t>?</a:t>
            </a:r>
          </a:p>
          <a:p>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b="1" dirty="0">
              <a:latin typeface="微軟正黑體" panose="020B0604030504040204" pitchFamily="34" charset="-120"/>
              <a:ea typeface="微軟正黑體" panose="020B0604030504040204" pitchFamily="34" charset="-120"/>
            </a:endParaRPr>
          </a:p>
          <a:p>
            <a:endParaRPr lang="en-US" altLang="zh-TW" sz="2800" b="1" dirty="0">
              <a:latin typeface="微軟正黑體" panose="020B0604030504040204" pitchFamily="34" charset="-120"/>
              <a:ea typeface="微軟正黑體" panose="020B0604030504040204" pitchFamily="34" charset="-120"/>
            </a:endParaRPr>
          </a:p>
          <a:p>
            <a:endParaRPr lang="zh-TW"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348880"/>
            <a:ext cx="1895475" cy="704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776" y="2320305"/>
            <a:ext cx="1895475" cy="733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2343592"/>
            <a:ext cx="1728193" cy="700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圖片 1" descr="https://encrypted-tbn3.gstatic.com/images?q=tbn:ANd9GcSEc4W4blr3Tt85oshl-jVm4rZwR0JyzA30MObA-E4iJEYCCg0-JQ"/>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552" y="4293096"/>
            <a:ext cx="2171700" cy="210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圖片 2" descr="https://encrypted-tbn2.gstatic.com/images?q=tbn:ANd9GcRa4B1UgDPZ4zXHFIB7E07c6L0oPOZ_8TOJf-pW1Oz72NjvXnZP"/>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43808" y="4340721"/>
            <a:ext cx="2219325"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圖片 3" descr="http://blog.roodo.com/bplanwbsa/332855e6.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20072" y="4340721"/>
            <a:ext cx="1813084"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8560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30</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1.7</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市場調查的分類</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pPr marL="0" indent="0">
              <a:buNone/>
            </a:pPr>
            <a:r>
              <a:rPr lang="en-US" altLang="zh-TW" sz="2800" b="1" dirty="0" smtClean="0">
                <a:ea typeface="微軟正黑體" panose="020B0604030504040204" pitchFamily="34" charset="-120"/>
              </a:rPr>
              <a:t>(</a:t>
            </a:r>
            <a:r>
              <a:rPr lang="zh-TW" altLang="en-US" sz="2800" b="1" dirty="0" smtClean="0">
                <a:ea typeface="微軟正黑體" panose="020B0604030504040204" pitchFamily="34" charset="-120"/>
              </a:rPr>
              <a:t>二</a:t>
            </a:r>
            <a:r>
              <a:rPr lang="en-US" altLang="zh-TW" sz="2800" b="1" dirty="0" smtClean="0">
                <a:ea typeface="微軟正黑體" panose="020B0604030504040204" pitchFamily="34" charset="-120"/>
              </a:rPr>
              <a:t>)</a:t>
            </a:r>
            <a:r>
              <a:rPr lang="zh-TW" altLang="en-US" sz="2800" b="1" dirty="0" smtClean="0">
                <a:ea typeface="微軟正黑體" panose="020B0604030504040204" pitchFamily="34" charset="-120"/>
              </a:rPr>
              <a:t>就</a:t>
            </a:r>
            <a:r>
              <a:rPr lang="zh-TW" altLang="zh-TW" sz="2800" b="1" dirty="0" smtClean="0">
                <a:ea typeface="微軟正黑體" panose="020B0604030504040204" pitchFamily="34" charset="-120"/>
              </a:rPr>
              <a:t>調查</a:t>
            </a:r>
            <a:r>
              <a:rPr lang="zh-TW" altLang="en-US" sz="2800" b="1" dirty="0" smtClean="0">
                <a:ea typeface="微軟正黑體" panose="020B0604030504040204" pitchFamily="34" charset="-120"/>
              </a:rPr>
              <a:t>所提供的</a:t>
            </a:r>
            <a:r>
              <a:rPr lang="zh-TW" altLang="en-US" sz="2800" b="1" dirty="0" smtClean="0">
                <a:solidFill>
                  <a:srgbClr val="C00000"/>
                </a:solidFill>
                <a:ea typeface="微軟正黑體" panose="020B0604030504040204" pitchFamily="34" charset="-120"/>
              </a:rPr>
              <a:t>資料</a:t>
            </a:r>
            <a:r>
              <a:rPr lang="zh-TW" altLang="en-US" sz="2800" b="1" dirty="0" smtClean="0">
                <a:ea typeface="微軟正黑體" panose="020B0604030504040204" pitchFamily="34" charset="-120"/>
              </a:rPr>
              <a:t>區分</a:t>
            </a:r>
            <a:r>
              <a:rPr lang="en-US" altLang="zh-TW" sz="2800" b="1" dirty="0" smtClean="0">
                <a:ea typeface="微軟正黑體" panose="020B0604030504040204" pitchFamily="34" charset="-120"/>
              </a:rPr>
              <a:t> </a:t>
            </a:r>
          </a:p>
          <a:p>
            <a:pPr marL="0" indent="0">
              <a:buNone/>
            </a:pPr>
            <a:r>
              <a:rPr lang="en-US" altLang="zh-TW" sz="2800" b="1" dirty="0" smtClean="0">
                <a:ea typeface="微軟正黑體" panose="020B0604030504040204" pitchFamily="34" charset="-120"/>
              </a:rPr>
              <a:t>1.</a:t>
            </a:r>
            <a:r>
              <a:rPr lang="zh-TW" altLang="en-US" sz="2800" b="1" dirty="0" smtClean="0">
                <a:solidFill>
                  <a:srgbClr val="C00000"/>
                </a:solidFill>
                <a:ea typeface="微軟正黑體" panose="020B0604030504040204" pitchFamily="34" charset="-120"/>
              </a:rPr>
              <a:t>量</a:t>
            </a:r>
            <a:r>
              <a:rPr lang="zh-TW" altLang="en-US" sz="2800" b="1" dirty="0" smtClean="0">
                <a:ea typeface="微軟正黑體" panose="020B0604030504040204" pitchFamily="34" charset="-120"/>
              </a:rPr>
              <a:t>的調查</a:t>
            </a:r>
            <a:endParaRPr lang="en-US" altLang="zh-TW" sz="2800" b="1" dirty="0" smtClean="0">
              <a:ea typeface="微軟正黑體" panose="020B0604030504040204" pitchFamily="34" charset="-120"/>
            </a:endParaRPr>
          </a:p>
          <a:p>
            <a:pPr marL="0" indent="0">
              <a:buNone/>
            </a:pPr>
            <a:r>
              <a:rPr lang="zh-TW" altLang="en-US" sz="2800" b="1" dirty="0" smtClean="0">
                <a:ea typeface="微軟正黑體" panose="020B0604030504040204" pitchFamily="34" charset="-120"/>
              </a:rPr>
              <a:t>又稱定量調查</a:t>
            </a:r>
            <a:r>
              <a:rPr lang="en-US" altLang="zh-TW" sz="2800" b="1" dirty="0" smtClean="0">
                <a:ea typeface="微軟正黑體" panose="020B0604030504040204" pitchFamily="34" charset="-120"/>
              </a:rPr>
              <a:t>(quantitative research)</a:t>
            </a:r>
            <a:r>
              <a:rPr lang="zh-TW" altLang="en-US" sz="2800" b="1" dirty="0" smtClean="0">
                <a:ea typeface="微軟正黑體" panose="020B0604030504040204" pitchFamily="34" charset="-120"/>
              </a:rPr>
              <a:t>，僅對可計數的</a:t>
            </a:r>
            <a:r>
              <a:rPr lang="en-US" altLang="zh-TW" sz="2800" b="1" dirty="0" smtClean="0">
                <a:ea typeface="微軟正黑體" panose="020B0604030504040204" pitchFamily="34" charset="-120"/>
              </a:rPr>
              <a:t>(countable)</a:t>
            </a:r>
            <a:r>
              <a:rPr lang="zh-TW" altLang="en-US" sz="2800" b="1" dirty="0" smtClean="0">
                <a:ea typeface="微軟正黑體" panose="020B0604030504040204" pitchFamily="34" charset="-120"/>
              </a:rPr>
              <a:t>或可測量的</a:t>
            </a:r>
            <a:r>
              <a:rPr lang="en-US" altLang="zh-TW" sz="2800" b="1" dirty="0" smtClean="0">
                <a:ea typeface="微軟正黑體" panose="020B0604030504040204" pitchFamily="34" charset="-120"/>
              </a:rPr>
              <a:t>(measurable)</a:t>
            </a:r>
            <a:r>
              <a:rPr lang="zh-TW" altLang="en-US" sz="2800" b="1" dirty="0" smtClean="0">
                <a:ea typeface="微軟正黑體" panose="020B0604030504040204" pitchFamily="34" charset="-120"/>
              </a:rPr>
              <a:t>的資料來調查</a:t>
            </a:r>
            <a:endParaRPr lang="en-US" altLang="zh-TW" sz="2800" b="1" dirty="0" smtClean="0">
              <a:ea typeface="微軟正黑體" panose="020B0604030504040204" pitchFamily="34" charset="-120"/>
            </a:endParaRPr>
          </a:p>
          <a:p>
            <a:pPr marL="0" indent="0">
              <a:buNone/>
            </a:pPr>
            <a:endParaRPr lang="zh-TW" altLang="zh-TW" sz="2800" b="1" dirty="0">
              <a:ea typeface="微軟正黑體" panose="020B0604030504040204" pitchFamily="34" charset="-120"/>
            </a:endParaRPr>
          </a:p>
          <a:p>
            <a:pPr marL="0" indent="0">
              <a:buNone/>
            </a:pPr>
            <a:r>
              <a:rPr lang="en-US" altLang="zh-TW" sz="2800" b="1" dirty="0" smtClean="0">
                <a:ea typeface="微軟正黑體" panose="020B0604030504040204" pitchFamily="34" charset="-120"/>
              </a:rPr>
              <a:t>2.</a:t>
            </a:r>
            <a:r>
              <a:rPr lang="zh-TW" altLang="en-US" sz="2800" b="1" dirty="0" smtClean="0">
                <a:solidFill>
                  <a:srgbClr val="C00000"/>
                </a:solidFill>
                <a:ea typeface="微軟正黑體" panose="020B0604030504040204" pitchFamily="34" charset="-120"/>
              </a:rPr>
              <a:t>質</a:t>
            </a:r>
            <a:r>
              <a:rPr lang="zh-TW" altLang="en-US" sz="2800" b="1" dirty="0" smtClean="0">
                <a:ea typeface="微軟正黑體" panose="020B0604030504040204" pitchFamily="34" charset="-120"/>
              </a:rPr>
              <a:t>的</a:t>
            </a:r>
            <a:r>
              <a:rPr lang="zh-TW" altLang="zh-TW" sz="2800" b="1" dirty="0" smtClean="0">
                <a:ea typeface="微軟正黑體" panose="020B0604030504040204" pitchFamily="34" charset="-120"/>
              </a:rPr>
              <a:t>調查</a:t>
            </a:r>
            <a:endParaRPr lang="zh-TW" altLang="zh-TW" sz="2800" b="1" dirty="0">
              <a:ea typeface="微軟正黑體" panose="020B0604030504040204" pitchFamily="34" charset="-120"/>
            </a:endParaRPr>
          </a:p>
          <a:p>
            <a:pPr>
              <a:buNone/>
            </a:pPr>
            <a:r>
              <a:rPr lang="zh-TW" altLang="en-US" sz="2800" b="1" dirty="0" smtClean="0">
                <a:ea typeface="微軟正黑體" panose="020B0604030504040204" pitchFamily="34" charset="-120"/>
              </a:rPr>
              <a:t>又稱定性調查</a:t>
            </a:r>
            <a:r>
              <a:rPr lang="en-US" altLang="zh-TW" sz="2800" b="1" dirty="0" smtClean="0">
                <a:ea typeface="微軟正黑體" panose="020B0604030504040204" pitchFamily="34" charset="-120"/>
              </a:rPr>
              <a:t>(qualitative research)</a:t>
            </a:r>
            <a:r>
              <a:rPr lang="zh-TW" altLang="en-US" sz="2800" b="1" dirty="0" smtClean="0">
                <a:ea typeface="微軟正黑體" panose="020B0604030504040204" pitchFamily="34" charset="-120"/>
              </a:rPr>
              <a:t>，其所蒐集的</a:t>
            </a:r>
            <a:r>
              <a:rPr lang="zh-TW" altLang="en-US" sz="2800" b="1" dirty="0">
                <a:ea typeface="微軟正黑體" panose="020B0604030504040204" pitchFamily="34" charset="-120"/>
              </a:rPr>
              <a:t>市場資料，</a:t>
            </a:r>
            <a:r>
              <a:rPr lang="zh-TW" altLang="en-US" sz="2800" b="1" dirty="0" smtClean="0">
                <a:ea typeface="微軟正黑體" panose="020B0604030504040204" pitchFamily="34" charset="-120"/>
              </a:rPr>
              <a:t>大都無法量化</a:t>
            </a:r>
            <a:endParaRPr lang="en-US" altLang="zh-TW" sz="2800" b="1" dirty="0" smtClean="0">
              <a:ea typeface="微軟正黑體" panose="020B0604030504040204" pitchFamily="34" charset="-120"/>
            </a:endParaRPr>
          </a:p>
          <a:p>
            <a:pPr>
              <a:buNone/>
            </a:pPr>
            <a:endParaRPr lang="zh-TW" altLang="en-US" dirty="0"/>
          </a:p>
        </p:txBody>
      </p:sp>
    </p:spTree>
    <p:extLst>
      <p:ext uri="{BB962C8B-B14F-4D97-AF65-F5344CB8AC3E}">
        <p14:creationId xmlns:p14="http://schemas.microsoft.com/office/powerpoint/2010/main" xmlns="" val="1847530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31</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1.7</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市場調查的分類</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pPr marL="0" indent="0">
              <a:buNone/>
            </a:pPr>
            <a:r>
              <a:rPr lang="en-US" altLang="zh-TW" sz="2800" b="1" dirty="0" smtClean="0">
                <a:ea typeface="微軟正黑體" panose="020B0604030504040204" pitchFamily="34" charset="-120"/>
              </a:rPr>
              <a:t>(</a:t>
            </a:r>
            <a:r>
              <a:rPr lang="zh-TW" altLang="en-US" sz="2800" b="1" dirty="0" smtClean="0">
                <a:ea typeface="微軟正黑體" panose="020B0604030504040204" pitchFamily="34" charset="-120"/>
              </a:rPr>
              <a:t>三</a:t>
            </a:r>
            <a:r>
              <a:rPr lang="en-US" altLang="zh-TW" sz="2800" b="1" dirty="0" smtClean="0">
                <a:ea typeface="微軟正黑體" panose="020B0604030504040204" pitchFamily="34" charset="-120"/>
              </a:rPr>
              <a:t>)</a:t>
            </a:r>
            <a:r>
              <a:rPr lang="zh-TW" altLang="en-US" sz="2800" b="1" dirty="0" smtClean="0">
                <a:ea typeface="微軟正黑體" panose="020B0604030504040204" pitchFamily="34" charset="-120"/>
              </a:rPr>
              <a:t>就</a:t>
            </a:r>
            <a:r>
              <a:rPr lang="zh-TW" altLang="zh-TW" sz="2800" b="1" dirty="0" smtClean="0">
                <a:ea typeface="微軟正黑體" panose="020B0604030504040204" pitchFamily="34" charset="-120"/>
              </a:rPr>
              <a:t>調查</a:t>
            </a:r>
            <a:r>
              <a:rPr lang="zh-TW" altLang="en-US" sz="2800" b="1" dirty="0" smtClean="0">
                <a:ea typeface="微軟正黑體" panose="020B0604030504040204" pitchFamily="34" charset="-120"/>
              </a:rPr>
              <a:t>是否具有</a:t>
            </a:r>
            <a:r>
              <a:rPr lang="zh-TW" altLang="en-US" sz="2800" b="1" dirty="0" smtClean="0">
                <a:solidFill>
                  <a:srgbClr val="C00000"/>
                </a:solidFill>
                <a:ea typeface="微軟正黑體" panose="020B0604030504040204" pitchFamily="34" charset="-120"/>
              </a:rPr>
              <a:t>時間的連續</a:t>
            </a:r>
            <a:r>
              <a:rPr lang="zh-TW" altLang="en-US" sz="2800" b="1" dirty="0" smtClean="0">
                <a:ea typeface="微軟正黑體" panose="020B0604030504040204" pitchFamily="34" charset="-120"/>
              </a:rPr>
              <a:t>區分</a:t>
            </a:r>
            <a:r>
              <a:rPr lang="en-US" altLang="zh-TW" sz="2800" b="1" dirty="0" smtClean="0">
                <a:ea typeface="微軟正黑體" panose="020B0604030504040204" pitchFamily="34" charset="-120"/>
              </a:rPr>
              <a:t> </a:t>
            </a:r>
          </a:p>
          <a:p>
            <a:pPr marL="0" indent="0">
              <a:buNone/>
            </a:pPr>
            <a:r>
              <a:rPr lang="en-US" altLang="zh-TW" sz="2800" b="1" dirty="0" smtClean="0">
                <a:ea typeface="微軟正黑體" panose="020B0604030504040204" pitchFamily="34" charset="-120"/>
              </a:rPr>
              <a:t>1.</a:t>
            </a:r>
            <a:r>
              <a:rPr lang="zh-TW" altLang="en-US" sz="2800" b="1" dirty="0" smtClean="0">
                <a:solidFill>
                  <a:srgbClr val="C00000"/>
                </a:solidFill>
                <a:ea typeface="微軟正黑體" panose="020B0604030504040204" pitchFamily="34" charset="-120"/>
              </a:rPr>
              <a:t>靜態</a:t>
            </a:r>
            <a:r>
              <a:rPr lang="zh-TW" altLang="en-US" sz="2800" b="1" dirty="0" smtClean="0">
                <a:ea typeface="微軟正黑體" panose="020B0604030504040204" pitchFamily="34" charset="-120"/>
              </a:rPr>
              <a:t>調查</a:t>
            </a:r>
            <a:endParaRPr lang="en-US" altLang="zh-TW" sz="2800" b="1" dirty="0" smtClean="0">
              <a:ea typeface="微軟正黑體" panose="020B0604030504040204" pitchFamily="34" charset="-120"/>
            </a:endParaRPr>
          </a:p>
          <a:p>
            <a:pPr marL="0" indent="0">
              <a:buNone/>
            </a:pPr>
            <a:r>
              <a:rPr lang="zh-TW" altLang="en-US" sz="2800" b="1" dirty="0" smtClean="0">
                <a:ea typeface="微軟正黑體" panose="020B0604030504040204" pitchFamily="34" charset="-120"/>
              </a:rPr>
              <a:t>只在特定的時間或地點實施</a:t>
            </a:r>
            <a:endParaRPr lang="en-US" altLang="zh-TW" sz="2800" b="1" dirty="0" smtClean="0">
              <a:ea typeface="微軟正黑體" panose="020B0604030504040204" pitchFamily="34" charset="-120"/>
            </a:endParaRPr>
          </a:p>
          <a:p>
            <a:pPr marL="0" indent="0">
              <a:buNone/>
            </a:pPr>
            <a:endParaRPr lang="zh-TW" altLang="zh-TW" sz="2800" b="1" dirty="0">
              <a:ea typeface="微軟正黑體" panose="020B0604030504040204" pitchFamily="34" charset="-120"/>
            </a:endParaRPr>
          </a:p>
          <a:p>
            <a:pPr marL="0" indent="0">
              <a:buNone/>
            </a:pPr>
            <a:r>
              <a:rPr lang="en-US" altLang="zh-TW" sz="2800" b="1" dirty="0" smtClean="0">
                <a:ea typeface="微軟正黑體" panose="020B0604030504040204" pitchFamily="34" charset="-120"/>
              </a:rPr>
              <a:t>2.</a:t>
            </a:r>
            <a:r>
              <a:rPr lang="zh-TW" altLang="en-US" sz="2800" b="1" dirty="0" smtClean="0">
                <a:solidFill>
                  <a:srgbClr val="C00000"/>
                </a:solidFill>
                <a:ea typeface="微軟正黑體" panose="020B0604030504040204" pitchFamily="34" charset="-120"/>
              </a:rPr>
              <a:t>動態</a:t>
            </a:r>
            <a:r>
              <a:rPr lang="zh-TW" altLang="zh-TW" sz="2800" b="1" dirty="0" smtClean="0">
                <a:ea typeface="微軟正黑體" panose="020B0604030504040204" pitchFamily="34" charset="-120"/>
              </a:rPr>
              <a:t>調查</a:t>
            </a:r>
            <a:endParaRPr lang="zh-TW" altLang="zh-TW" sz="2800" b="1" dirty="0">
              <a:ea typeface="微軟正黑體" panose="020B0604030504040204" pitchFamily="34" charset="-120"/>
            </a:endParaRPr>
          </a:p>
          <a:p>
            <a:pPr marL="0" indent="0">
              <a:buNone/>
            </a:pPr>
            <a:r>
              <a:rPr lang="zh-TW" altLang="en-US" sz="2800" b="1" dirty="0" smtClean="0">
                <a:ea typeface="微軟正黑體" panose="020B0604030504040204" pitchFamily="34" charset="-120"/>
              </a:rPr>
              <a:t>必須</a:t>
            </a:r>
            <a:r>
              <a:rPr lang="zh-TW" altLang="en-US" sz="2800" b="1" dirty="0">
                <a:ea typeface="微軟正黑體" panose="020B0604030504040204" pitchFamily="34" charset="-120"/>
              </a:rPr>
              <a:t>長</a:t>
            </a:r>
            <a:r>
              <a:rPr lang="zh-TW" altLang="en-US" sz="2800" b="1" dirty="0" smtClean="0">
                <a:ea typeface="微軟正黑體" panose="020B0604030504040204" pitchFamily="34" charset="-120"/>
              </a:rPr>
              <a:t>期間持續地進行的</a:t>
            </a:r>
            <a:endParaRPr lang="en-US" altLang="zh-TW" sz="2800" b="1" dirty="0" smtClean="0">
              <a:ea typeface="微軟正黑體" panose="020B0604030504040204" pitchFamily="34" charset="-120"/>
            </a:endParaRPr>
          </a:p>
          <a:p>
            <a:pPr>
              <a:buNone/>
            </a:pPr>
            <a:endParaRPr lang="zh-TW" altLang="en-US" dirty="0"/>
          </a:p>
        </p:txBody>
      </p:sp>
    </p:spTree>
    <p:extLst>
      <p:ext uri="{BB962C8B-B14F-4D97-AF65-F5344CB8AC3E}">
        <p14:creationId xmlns:p14="http://schemas.microsoft.com/office/powerpoint/2010/main" xmlns="" val="1847530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32</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1.7</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市場調查的分類</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pPr marL="0" indent="0">
              <a:buNone/>
            </a:pPr>
            <a:r>
              <a:rPr lang="en-US" altLang="zh-TW" sz="2800" b="1" dirty="0" smtClean="0">
                <a:ea typeface="微軟正黑體" panose="020B0604030504040204" pitchFamily="34" charset="-120"/>
              </a:rPr>
              <a:t>(</a:t>
            </a:r>
            <a:r>
              <a:rPr lang="zh-TW" altLang="en-US" sz="2800" b="1" dirty="0" smtClean="0">
                <a:ea typeface="微軟正黑體" panose="020B0604030504040204" pitchFamily="34" charset="-120"/>
              </a:rPr>
              <a:t>四</a:t>
            </a:r>
            <a:r>
              <a:rPr lang="en-US" altLang="zh-TW" sz="2800" b="1" dirty="0" smtClean="0">
                <a:ea typeface="微軟正黑體" panose="020B0604030504040204" pitchFamily="34" charset="-120"/>
              </a:rPr>
              <a:t>)</a:t>
            </a:r>
            <a:r>
              <a:rPr lang="zh-TW" altLang="en-US" sz="2800" b="1" dirty="0" smtClean="0">
                <a:ea typeface="微軟正黑體" panose="020B0604030504040204" pitchFamily="34" charset="-120"/>
              </a:rPr>
              <a:t>就</a:t>
            </a:r>
            <a:r>
              <a:rPr lang="zh-TW" altLang="zh-TW" sz="2800" b="1" dirty="0" smtClean="0">
                <a:ea typeface="微軟正黑體" panose="020B0604030504040204" pitchFamily="34" charset="-120"/>
              </a:rPr>
              <a:t>調查</a:t>
            </a:r>
            <a:r>
              <a:rPr lang="zh-TW" altLang="en-US" sz="2800" b="1" dirty="0" smtClean="0">
                <a:ea typeface="微軟正黑體" panose="020B0604030504040204" pitchFamily="34" charset="-120"/>
              </a:rPr>
              <a:t>對象</a:t>
            </a:r>
            <a:r>
              <a:rPr lang="zh-TW" altLang="en-US" sz="2800" b="1" dirty="0" smtClean="0">
                <a:solidFill>
                  <a:srgbClr val="C00000"/>
                </a:solidFill>
                <a:ea typeface="微軟正黑體" panose="020B0604030504040204" pitchFamily="34" charset="-120"/>
              </a:rPr>
              <a:t>涵蓋面</a:t>
            </a:r>
            <a:r>
              <a:rPr lang="zh-TW" altLang="en-US" sz="2800" b="1" dirty="0" smtClean="0">
                <a:ea typeface="微軟正黑體" panose="020B0604030504040204" pitchFamily="34" charset="-120"/>
              </a:rPr>
              <a:t>區分</a:t>
            </a:r>
            <a:r>
              <a:rPr lang="en-US" altLang="zh-TW" sz="2800" b="1" dirty="0" smtClean="0">
                <a:ea typeface="微軟正黑體" panose="020B0604030504040204" pitchFamily="34" charset="-120"/>
              </a:rPr>
              <a:t> </a:t>
            </a:r>
          </a:p>
          <a:p>
            <a:pPr marL="0" indent="0">
              <a:buNone/>
            </a:pPr>
            <a:r>
              <a:rPr lang="en-US" altLang="zh-TW" sz="2800" b="1" dirty="0" smtClean="0">
                <a:ea typeface="微軟正黑體" panose="020B0604030504040204" pitchFamily="34" charset="-120"/>
              </a:rPr>
              <a:t>1.</a:t>
            </a:r>
            <a:r>
              <a:rPr lang="zh-TW" altLang="en-US" sz="2800" b="1" dirty="0" smtClean="0">
                <a:solidFill>
                  <a:srgbClr val="C00000"/>
                </a:solidFill>
                <a:ea typeface="微軟正黑體" panose="020B0604030504040204" pitchFamily="34" charset="-120"/>
              </a:rPr>
              <a:t>全體</a:t>
            </a:r>
            <a:r>
              <a:rPr lang="zh-TW" altLang="en-US" sz="2800" b="1" dirty="0" smtClean="0">
                <a:ea typeface="微軟正黑體" panose="020B0604030504040204" pitchFamily="34" charset="-120"/>
              </a:rPr>
              <a:t>調查</a:t>
            </a:r>
            <a:endParaRPr lang="en-US" altLang="zh-TW" sz="2800" b="1" dirty="0" smtClean="0">
              <a:ea typeface="微軟正黑體" panose="020B0604030504040204" pitchFamily="34" charset="-120"/>
            </a:endParaRPr>
          </a:p>
          <a:p>
            <a:pPr marL="0" indent="0">
              <a:buNone/>
            </a:pPr>
            <a:r>
              <a:rPr lang="zh-TW" altLang="en-US" sz="2800" b="1" dirty="0" smtClean="0">
                <a:ea typeface="微軟正黑體" panose="020B0604030504040204" pitchFamily="34" charset="-120"/>
              </a:rPr>
              <a:t>又稱</a:t>
            </a:r>
            <a:r>
              <a:rPr lang="zh-TW" altLang="en-US" sz="2800" b="1" dirty="0">
                <a:solidFill>
                  <a:srgbClr val="C00000"/>
                </a:solidFill>
                <a:ea typeface="微軟正黑體" panose="020B0604030504040204" pitchFamily="34" charset="-120"/>
              </a:rPr>
              <a:t>普</a:t>
            </a:r>
            <a:r>
              <a:rPr lang="zh-TW" altLang="en-US" sz="2800" b="1" dirty="0" smtClean="0">
                <a:solidFill>
                  <a:srgbClr val="C00000"/>
                </a:solidFill>
                <a:ea typeface="微軟正黑體" panose="020B0604030504040204" pitchFamily="34" charset="-120"/>
              </a:rPr>
              <a:t>查</a:t>
            </a:r>
            <a:r>
              <a:rPr lang="en-US" altLang="zh-TW" sz="2800" b="1" dirty="0" smtClean="0">
                <a:ea typeface="微軟正黑體" panose="020B0604030504040204" pitchFamily="34" charset="-120"/>
              </a:rPr>
              <a:t>(census)</a:t>
            </a:r>
            <a:r>
              <a:rPr lang="zh-TW" altLang="en-US" sz="2800" b="1" dirty="0" smtClean="0">
                <a:ea typeface="微軟正黑體" panose="020B0604030504040204" pitchFamily="34" charset="-120"/>
              </a:rPr>
              <a:t>，指對研究的母體作全面性</a:t>
            </a:r>
            <a:r>
              <a:rPr lang="zh-TW" altLang="en-US" sz="2800" b="1" dirty="0">
                <a:ea typeface="微軟正黑體" panose="020B0604030504040204" pitchFamily="34" charset="-120"/>
              </a:rPr>
              <a:t>的調查</a:t>
            </a:r>
            <a:r>
              <a:rPr lang="zh-TW" altLang="en-US" sz="2800" b="1" dirty="0" smtClean="0">
                <a:ea typeface="微軟正黑體" panose="020B0604030504040204" pitchFamily="34" charset="-120"/>
              </a:rPr>
              <a:t>，調查結精確，但實施不易且在時間</a:t>
            </a:r>
            <a:r>
              <a:rPr lang="zh-TW" altLang="en-US" sz="2800" b="1" dirty="0" smtClean="0">
                <a:latin typeface="微軟正黑體" panose="020B0604030504040204" pitchFamily="34" charset="-120"/>
                <a:ea typeface="微軟正黑體" panose="020B0604030504040204" pitchFamily="34" charset="-120"/>
              </a:rPr>
              <a:t>、經費、人力耗費龐大</a:t>
            </a:r>
            <a:r>
              <a:rPr lang="zh-TW" altLang="en-US" sz="2800" b="1" dirty="0" smtClean="0">
                <a:ea typeface="微軟正黑體" panose="020B0604030504040204" pitchFamily="34" charset="-120"/>
              </a:rPr>
              <a:t>，例</a:t>
            </a:r>
            <a:r>
              <a:rPr lang="zh-TW" altLang="en-US" sz="2800" b="1" dirty="0" smtClean="0">
                <a:latin typeface="微軟正黑體"/>
                <a:ea typeface="微軟正黑體"/>
              </a:rPr>
              <a:t>：人口普查</a:t>
            </a:r>
            <a:r>
              <a:rPr lang="zh-TW" altLang="en-US" sz="2800" b="1" dirty="0" smtClean="0">
                <a:latin typeface="新細明體"/>
              </a:rPr>
              <a:t>、</a:t>
            </a:r>
            <a:r>
              <a:rPr lang="zh-TW" altLang="en-US" sz="2800" b="1" dirty="0" smtClean="0">
                <a:latin typeface="微軟正黑體" panose="020B0604030504040204" pitchFamily="34" charset="-120"/>
                <a:ea typeface="微軟正黑體" panose="020B0604030504040204" pitchFamily="34" charset="-120"/>
              </a:rPr>
              <a:t>工商</a:t>
            </a:r>
            <a:r>
              <a:rPr lang="zh-TW" altLang="en-US" sz="2800" b="1" dirty="0" smtClean="0">
                <a:latin typeface="微軟正黑體"/>
                <a:ea typeface="微軟正黑體"/>
              </a:rPr>
              <a:t>普查</a:t>
            </a:r>
            <a:endParaRPr lang="en-US" altLang="zh-TW" sz="2800" b="1" dirty="0" smtClean="0">
              <a:latin typeface="微軟正黑體"/>
              <a:ea typeface="微軟正黑體"/>
            </a:endParaRPr>
          </a:p>
          <a:p>
            <a:pPr marL="0" indent="0">
              <a:buNone/>
            </a:pPr>
            <a:endParaRPr lang="zh-TW" altLang="zh-TW" sz="2800" b="1" dirty="0">
              <a:latin typeface="微軟正黑體" panose="020B0604030504040204" pitchFamily="34" charset="-120"/>
              <a:ea typeface="微軟正黑體" panose="020B0604030504040204" pitchFamily="34" charset="-120"/>
            </a:endParaRPr>
          </a:p>
          <a:p>
            <a:pPr marL="0" indent="0">
              <a:buNone/>
            </a:pPr>
            <a:r>
              <a:rPr lang="en-US" altLang="zh-TW" sz="2800" b="1" dirty="0" smtClean="0">
                <a:ea typeface="微軟正黑體" panose="020B0604030504040204" pitchFamily="34" charset="-120"/>
              </a:rPr>
              <a:t>2.</a:t>
            </a:r>
            <a:r>
              <a:rPr lang="zh-TW" altLang="en-US" sz="2800" b="1" dirty="0" smtClean="0">
                <a:solidFill>
                  <a:srgbClr val="C00000"/>
                </a:solidFill>
                <a:ea typeface="微軟正黑體" panose="020B0604030504040204" pitchFamily="34" charset="-120"/>
              </a:rPr>
              <a:t>抽樣</a:t>
            </a:r>
            <a:r>
              <a:rPr lang="zh-TW" altLang="zh-TW" sz="2800" b="1" dirty="0" smtClean="0">
                <a:ea typeface="微軟正黑體" panose="020B0604030504040204" pitchFamily="34" charset="-120"/>
              </a:rPr>
              <a:t>調查</a:t>
            </a:r>
            <a:r>
              <a:rPr lang="en-US" altLang="zh-TW" sz="2800" b="1" dirty="0">
                <a:ea typeface="微軟正黑體" panose="020B0604030504040204" pitchFamily="34" charset="-120"/>
              </a:rPr>
              <a:t>(sample survey)</a:t>
            </a:r>
            <a:endParaRPr lang="zh-TW" altLang="zh-TW" sz="2800" b="1" dirty="0">
              <a:ea typeface="微軟正黑體" panose="020B0604030504040204" pitchFamily="34" charset="-120"/>
            </a:endParaRPr>
          </a:p>
          <a:p>
            <a:pPr>
              <a:buNone/>
            </a:pPr>
            <a:r>
              <a:rPr lang="zh-TW" altLang="en-US" sz="2800" b="1" dirty="0" smtClean="0">
                <a:ea typeface="微軟正黑體" panose="020B0604030504040204" pitchFamily="34" charset="-120"/>
              </a:rPr>
              <a:t>簡稱</a:t>
            </a:r>
            <a:r>
              <a:rPr lang="zh-TW" altLang="en-US" sz="2800" b="1" dirty="0" smtClean="0">
                <a:solidFill>
                  <a:srgbClr val="C00000"/>
                </a:solidFill>
                <a:ea typeface="微軟正黑體" panose="020B0604030504040204" pitchFamily="34" charset="-120"/>
              </a:rPr>
              <a:t>抽查</a:t>
            </a:r>
            <a:r>
              <a:rPr lang="zh-TW" altLang="en-US" sz="2800" b="1" dirty="0" smtClean="0">
                <a:ea typeface="微軟正黑體" panose="020B0604030504040204" pitchFamily="34" charset="-120"/>
              </a:rPr>
              <a:t>，</a:t>
            </a:r>
            <a:r>
              <a:rPr lang="zh-TW" altLang="en-US" sz="2800" b="1" dirty="0">
                <a:ea typeface="微軟正黑體" panose="020B0604030504040204" pitchFamily="34" charset="-120"/>
              </a:rPr>
              <a:t>只</a:t>
            </a:r>
            <a:r>
              <a:rPr lang="zh-TW" altLang="en-US" sz="2800" b="1" dirty="0" smtClean="0">
                <a:ea typeface="微軟正黑體" panose="020B0604030504040204" pitchFamily="34" charset="-120"/>
              </a:rPr>
              <a:t>從研究的母體中，抽出部分樣本作調查，優點省時</a:t>
            </a:r>
            <a:r>
              <a:rPr lang="zh-TW" altLang="en-US" sz="2800" b="1" dirty="0" smtClean="0">
                <a:latin typeface="微軟正黑體" panose="020B0604030504040204" pitchFamily="34" charset="-120"/>
                <a:ea typeface="微軟正黑體" panose="020B0604030504040204" pitchFamily="34" charset="-120"/>
              </a:rPr>
              <a:t>、省力、省錢，但結果可能與實際有出入</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誤差</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ea typeface="微軟正黑體" panose="020B0604030504040204" pitchFamily="34" charset="-120"/>
              </a:rPr>
              <a:t>，精確度則視誤差大小而定</a:t>
            </a:r>
            <a:endParaRPr lang="en-US" altLang="zh-TW" sz="2800" b="1" dirty="0" smtClean="0">
              <a:latin typeface="微軟正黑體" panose="020B0604030504040204" pitchFamily="34" charset="-120"/>
              <a:ea typeface="微軟正黑體" panose="020B0604030504040204" pitchFamily="34" charset="-120"/>
            </a:endParaRPr>
          </a:p>
          <a:p>
            <a:pPr>
              <a:buNone/>
            </a:pPr>
            <a:endParaRPr lang="zh-TW" altLang="en-US" dirty="0"/>
          </a:p>
        </p:txBody>
      </p:sp>
    </p:spTree>
    <p:extLst>
      <p:ext uri="{BB962C8B-B14F-4D97-AF65-F5344CB8AC3E}">
        <p14:creationId xmlns:p14="http://schemas.microsoft.com/office/powerpoint/2010/main" xmlns="" val="1847530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33</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1.7</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市場調查的分類</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pPr marL="0" indent="0">
              <a:buNone/>
            </a:pPr>
            <a:r>
              <a:rPr lang="en-US" altLang="zh-TW" sz="2800" b="1" dirty="0" smtClean="0">
                <a:ea typeface="微軟正黑體" panose="020B0604030504040204" pitchFamily="34" charset="-120"/>
              </a:rPr>
              <a:t>(</a:t>
            </a:r>
            <a:r>
              <a:rPr lang="zh-TW" altLang="en-US" sz="2800" b="1" dirty="0">
                <a:ea typeface="微軟正黑體" panose="020B0604030504040204" pitchFamily="34" charset="-120"/>
              </a:rPr>
              <a:t>五</a:t>
            </a:r>
            <a:r>
              <a:rPr lang="en-US" altLang="zh-TW" sz="2800" b="1" dirty="0" smtClean="0">
                <a:ea typeface="微軟正黑體" panose="020B0604030504040204" pitchFamily="34" charset="-120"/>
              </a:rPr>
              <a:t>)</a:t>
            </a:r>
            <a:r>
              <a:rPr lang="zh-TW" altLang="en-US" sz="2800" b="1" dirty="0" smtClean="0">
                <a:ea typeface="微軟正黑體" panose="020B0604030504040204" pitchFamily="34" charset="-120"/>
              </a:rPr>
              <a:t>就</a:t>
            </a:r>
            <a:r>
              <a:rPr lang="zh-TW" altLang="zh-TW" sz="2800" b="1" dirty="0" smtClean="0">
                <a:ea typeface="微軟正黑體" panose="020B0604030504040204" pitchFamily="34" charset="-120"/>
              </a:rPr>
              <a:t>調查</a:t>
            </a:r>
            <a:r>
              <a:rPr lang="zh-TW" altLang="en-US" sz="2800" b="1" dirty="0" smtClean="0">
                <a:ea typeface="微軟正黑體" panose="020B0604030504040204" pitchFamily="34" charset="-120"/>
              </a:rPr>
              <a:t>地區在</a:t>
            </a:r>
            <a:r>
              <a:rPr lang="zh-TW" altLang="en-US" sz="2800" b="1" dirty="0" smtClean="0">
                <a:solidFill>
                  <a:srgbClr val="C00000"/>
                </a:solidFill>
                <a:ea typeface="微軟正黑體" panose="020B0604030504040204" pitchFamily="34" charset="-120"/>
              </a:rPr>
              <a:t>國內</a:t>
            </a:r>
            <a:r>
              <a:rPr lang="zh-TW" altLang="en-US" sz="2800" b="1" dirty="0" smtClean="0">
                <a:ea typeface="微軟正黑體" panose="020B0604030504040204" pitchFamily="34" charset="-120"/>
              </a:rPr>
              <a:t>或</a:t>
            </a:r>
            <a:r>
              <a:rPr lang="zh-TW" altLang="en-US" sz="2800" b="1" dirty="0" smtClean="0">
                <a:solidFill>
                  <a:srgbClr val="C00000"/>
                </a:solidFill>
                <a:ea typeface="微軟正黑體" panose="020B0604030504040204" pitchFamily="34" charset="-120"/>
              </a:rPr>
              <a:t>國外</a:t>
            </a:r>
            <a:r>
              <a:rPr lang="zh-TW" altLang="en-US" sz="2800" b="1" dirty="0" smtClean="0">
                <a:ea typeface="微軟正黑體" panose="020B0604030504040204" pitchFamily="34" charset="-120"/>
              </a:rPr>
              <a:t>區分</a:t>
            </a:r>
            <a:r>
              <a:rPr lang="en-US" altLang="zh-TW" sz="2800" b="1" dirty="0" smtClean="0">
                <a:ea typeface="微軟正黑體" panose="020B0604030504040204" pitchFamily="34" charset="-120"/>
              </a:rPr>
              <a:t> </a:t>
            </a:r>
          </a:p>
          <a:p>
            <a:pPr marL="0" indent="0">
              <a:buNone/>
            </a:pPr>
            <a:r>
              <a:rPr lang="en-US" altLang="zh-TW" sz="2800" b="1" dirty="0" smtClean="0">
                <a:ea typeface="微軟正黑體" panose="020B0604030504040204" pitchFamily="34" charset="-120"/>
              </a:rPr>
              <a:t>1.</a:t>
            </a:r>
            <a:r>
              <a:rPr lang="zh-TW" altLang="en-US" sz="2800" b="1" dirty="0">
                <a:solidFill>
                  <a:srgbClr val="C00000"/>
                </a:solidFill>
                <a:ea typeface="微軟正黑體" panose="020B0604030504040204" pitchFamily="34" charset="-120"/>
              </a:rPr>
              <a:t>國內</a:t>
            </a:r>
            <a:r>
              <a:rPr lang="zh-TW" altLang="en-US" sz="2800" b="1" dirty="0" smtClean="0">
                <a:ea typeface="微軟正黑體" panose="020B0604030504040204" pitchFamily="34" charset="-120"/>
              </a:rPr>
              <a:t>調查</a:t>
            </a:r>
            <a:endParaRPr lang="en-US" altLang="zh-TW" sz="2800" b="1" dirty="0" smtClean="0">
              <a:ea typeface="微軟正黑體" panose="020B0604030504040204" pitchFamily="34" charset="-120"/>
            </a:endParaRPr>
          </a:p>
          <a:p>
            <a:pPr marL="0" indent="0">
              <a:buNone/>
            </a:pPr>
            <a:r>
              <a:rPr lang="zh-TW" altLang="en-US" sz="2800" b="1" dirty="0" smtClean="0">
                <a:ea typeface="微軟正黑體" panose="020B0604030504040204" pitchFamily="34" charset="-120"/>
              </a:rPr>
              <a:t>調查範圍限於國內，環境熟悉，資料取得方便，較易實施</a:t>
            </a:r>
            <a:r>
              <a:rPr lang="zh-TW" altLang="en-US" sz="2800" b="1" dirty="0" smtClean="0">
                <a:latin typeface="微軟正黑體"/>
                <a:ea typeface="微軟正黑體"/>
              </a:rPr>
              <a:t>查</a:t>
            </a:r>
            <a:endParaRPr lang="en-US" altLang="zh-TW" sz="2800" b="1" dirty="0" smtClean="0">
              <a:latin typeface="微軟正黑體"/>
              <a:ea typeface="微軟正黑體"/>
            </a:endParaRPr>
          </a:p>
          <a:p>
            <a:pPr marL="0" indent="0">
              <a:buNone/>
            </a:pPr>
            <a:endParaRPr lang="zh-TW" altLang="zh-TW" sz="2800" b="1" dirty="0">
              <a:latin typeface="微軟正黑體" panose="020B0604030504040204" pitchFamily="34" charset="-120"/>
              <a:ea typeface="微軟正黑體" panose="020B0604030504040204" pitchFamily="34" charset="-120"/>
            </a:endParaRPr>
          </a:p>
          <a:p>
            <a:pPr marL="0" indent="0">
              <a:buNone/>
            </a:pPr>
            <a:r>
              <a:rPr lang="en-US" altLang="zh-TW" sz="2800" b="1" dirty="0" smtClean="0">
                <a:ea typeface="微軟正黑體" panose="020B0604030504040204" pitchFamily="34" charset="-120"/>
              </a:rPr>
              <a:t>2.</a:t>
            </a:r>
            <a:r>
              <a:rPr lang="zh-TW" altLang="en-US" sz="2800" b="1" dirty="0">
                <a:solidFill>
                  <a:srgbClr val="C00000"/>
                </a:solidFill>
                <a:ea typeface="微軟正黑體" panose="020B0604030504040204" pitchFamily="34" charset="-120"/>
              </a:rPr>
              <a:t>國外</a:t>
            </a:r>
            <a:r>
              <a:rPr lang="zh-TW" altLang="zh-TW" sz="2800" b="1" dirty="0" smtClean="0">
                <a:ea typeface="微軟正黑體" panose="020B0604030504040204" pitchFamily="34" charset="-120"/>
              </a:rPr>
              <a:t>調查</a:t>
            </a:r>
            <a:endParaRPr lang="zh-TW" altLang="zh-TW" sz="2800" b="1" dirty="0">
              <a:ea typeface="微軟正黑體" panose="020B0604030504040204" pitchFamily="34" charset="-120"/>
            </a:endParaRPr>
          </a:p>
          <a:p>
            <a:pPr>
              <a:buNone/>
            </a:pPr>
            <a:r>
              <a:rPr lang="zh-TW" altLang="en-US" sz="2800" b="1" dirty="0">
                <a:ea typeface="微軟正黑體" panose="020B0604030504040204" pitchFamily="34" charset="-120"/>
              </a:rPr>
              <a:t>調查</a:t>
            </a:r>
            <a:r>
              <a:rPr lang="zh-TW" altLang="en-US" sz="2800" b="1" dirty="0" smtClean="0">
                <a:ea typeface="微軟正黑體" panose="020B0604030504040204" pitchFamily="34" charset="-120"/>
              </a:rPr>
              <a:t>範圍為國外，因語言</a:t>
            </a:r>
            <a:r>
              <a:rPr lang="zh-TW" altLang="en-US" sz="2800" b="1" dirty="0" smtClean="0">
                <a:latin typeface="微軟正黑體" panose="020B0604030504040204" pitchFamily="34" charset="-120"/>
                <a:ea typeface="微軟正黑體" panose="020B0604030504040204" pitchFamily="34" charset="-120"/>
              </a:rPr>
              <a:t>、生活習慣、</a:t>
            </a:r>
            <a:r>
              <a:rPr lang="zh-TW" altLang="en-US" sz="2800" b="1" dirty="0">
                <a:latin typeface="微軟正黑體" panose="020B0604030504040204" pitchFamily="34" charset="-120"/>
                <a:ea typeface="微軟正黑體" panose="020B0604030504040204" pitchFamily="34" charset="-120"/>
              </a:rPr>
              <a:t>社會風俗</a:t>
            </a:r>
            <a:r>
              <a:rPr lang="zh-TW" altLang="en-US" sz="2800" b="1" dirty="0" smtClean="0">
                <a:latin typeface="微軟正黑體" panose="020B0604030504040204" pitchFamily="34" charset="-120"/>
                <a:ea typeface="微軟正黑體" panose="020B0604030504040204" pitchFamily="34" charset="-120"/>
              </a:rPr>
              <a:t>、法律政治等環境不同，較難實施</a:t>
            </a:r>
            <a:r>
              <a:rPr lang="zh-TW" altLang="en-US" sz="2800" b="1" dirty="0" smtClean="0">
                <a:ea typeface="微軟正黑體" panose="020B0604030504040204" pitchFamily="34" charset="-120"/>
              </a:rPr>
              <a:t>，另外在時間費用的花費亦較多</a:t>
            </a:r>
            <a:endParaRPr lang="en-US" altLang="zh-TW" sz="2800" b="1" dirty="0" smtClean="0">
              <a:latin typeface="微軟正黑體" panose="020B0604030504040204" pitchFamily="34" charset="-120"/>
              <a:ea typeface="微軟正黑體" panose="020B0604030504040204" pitchFamily="34" charset="-120"/>
            </a:endParaRPr>
          </a:p>
          <a:p>
            <a:pPr>
              <a:buNone/>
            </a:pPr>
            <a:endParaRPr lang="zh-TW" altLang="en-US" dirty="0"/>
          </a:p>
        </p:txBody>
      </p:sp>
    </p:spTree>
    <p:extLst>
      <p:ext uri="{BB962C8B-B14F-4D97-AF65-F5344CB8AC3E}">
        <p14:creationId xmlns:p14="http://schemas.microsoft.com/office/powerpoint/2010/main" xmlns="" val="2525987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34</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1.7</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市場調查的分類</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pPr marL="0" indent="0">
              <a:buNone/>
            </a:pPr>
            <a:r>
              <a:rPr lang="en-US" altLang="zh-TW" sz="2800" b="1" dirty="0" smtClean="0">
                <a:ea typeface="微軟正黑體" panose="020B0604030504040204" pitchFamily="34" charset="-120"/>
              </a:rPr>
              <a:t>(</a:t>
            </a:r>
            <a:r>
              <a:rPr lang="zh-TW" altLang="en-US" sz="2800" b="1" dirty="0" smtClean="0">
                <a:ea typeface="微軟正黑體" panose="020B0604030504040204" pitchFamily="34" charset="-120"/>
              </a:rPr>
              <a:t>六</a:t>
            </a:r>
            <a:r>
              <a:rPr lang="en-US" altLang="zh-TW" sz="2800" b="1" dirty="0" smtClean="0">
                <a:ea typeface="微軟正黑體" panose="020B0604030504040204" pitchFamily="34" charset="-120"/>
              </a:rPr>
              <a:t>)</a:t>
            </a:r>
            <a:r>
              <a:rPr lang="zh-TW" altLang="en-US" sz="2800" b="1" dirty="0" smtClean="0">
                <a:ea typeface="微軟正黑體" panose="020B0604030504040204" pitchFamily="34" charset="-120"/>
              </a:rPr>
              <a:t>就</a:t>
            </a:r>
            <a:r>
              <a:rPr lang="zh-TW" altLang="zh-TW" sz="2800" b="1" dirty="0" smtClean="0">
                <a:ea typeface="微軟正黑體" panose="020B0604030504040204" pitchFamily="34" charset="-120"/>
              </a:rPr>
              <a:t>調查</a:t>
            </a:r>
            <a:r>
              <a:rPr lang="zh-TW" altLang="en-US" sz="2800" b="1" dirty="0" smtClean="0">
                <a:solidFill>
                  <a:srgbClr val="C00000"/>
                </a:solidFill>
                <a:ea typeface="微軟正黑體" panose="020B0604030504040204" pitchFamily="34" charset="-120"/>
              </a:rPr>
              <a:t>方法</a:t>
            </a:r>
            <a:r>
              <a:rPr lang="zh-TW" altLang="en-US" sz="2800" b="1" dirty="0" smtClean="0">
                <a:ea typeface="微軟正黑體" panose="020B0604030504040204" pitchFamily="34" charset="-120"/>
              </a:rPr>
              <a:t>區分</a:t>
            </a:r>
            <a:r>
              <a:rPr lang="en-US" altLang="zh-TW" sz="2800" b="1" dirty="0" smtClean="0">
                <a:ea typeface="微軟正黑體" panose="020B0604030504040204" pitchFamily="34" charset="-120"/>
              </a:rPr>
              <a:t> </a:t>
            </a:r>
          </a:p>
          <a:p>
            <a:pPr marL="0" indent="0">
              <a:buNone/>
            </a:pPr>
            <a:r>
              <a:rPr lang="en-US" altLang="zh-TW" sz="2800" b="1" dirty="0" smtClean="0">
                <a:ea typeface="微軟正黑體" panose="020B0604030504040204" pitchFamily="34" charset="-120"/>
              </a:rPr>
              <a:t>1.</a:t>
            </a:r>
            <a:r>
              <a:rPr lang="zh-TW" altLang="en-US" sz="2800" b="1" dirty="0" smtClean="0">
                <a:solidFill>
                  <a:srgbClr val="C00000"/>
                </a:solidFill>
                <a:ea typeface="微軟正黑體" panose="020B0604030504040204" pitchFamily="34" charset="-120"/>
              </a:rPr>
              <a:t>訪問法</a:t>
            </a:r>
            <a:r>
              <a:rPr lang="en-US" altLang="zh-TW" sz="2800" b="1" dirty="0" smtClean="0">
                <a:solidFill>
                  <a:srgbClr val="C00000"/>
                </a:solidFill>
                <a:ea typeface="微軟正黑體" panose="020B0604030504040204" pitchFamily="34" charset="-120"/>
              </a:rPr>
              <a:t>-</a:t>
            </a:r>
            <a:r>
              <a:rPr lang="zh-TW" altLang="en-US" sz="2800" b="1" dirty="0" smtClean="0">
                <a:ea typeface="微軟正黑體" panose="020B0604030504040204" pitchFamily="34" charset="-120"/>
              </a:rPr>
              <a:t>是市場調查</a:t>
            </a:r>
            <a:r>
              <a:rPr lang="zh-TW" altLang="en-US" sz="2800" b="1" dirty="0" smtClean="0">
                <a:solidFill>
                  <a:srgbClr val="C00000"/>
                </a:solidFill>
                <a:ea typeface="微軟正黑體" panose="020B0604030504040204" pitchFamily="34" charset="-120"/>
              </a:rPr>
              <a:t>最普遍採用</a:t>
            </a:r>
            <a:r>
              <a:rPr lang="zh-TW" altLang="en-US" sz="2800" b="1" dirty="0" smtClean="0">
                <a:ea typeface="微軟正黑體" panose="020B0604030504040204" pitchFamily="34" charset="-120"/>
              </a:rPr>
              <a:t>的方法</a:t>
            </a:r>
            <a:endParaRPr lang="zh-TW" altLang="zh-TW" sz="2800" b="1" dirty="0">
              <a:latin typeface="微軟正黑體" panose="020B0604030504040204" pitchFamily="34" charset="-120"/>
              <a:ea typeface="微軟正黑體" panose="020B0604030504040204" pitchFamily="34" charset="-120"/>
            </a:endParaRPr>
          </a:p>
          <a:p>
            <a:pPr marL="0" indent="0">
              <a:buNone/>
            </a:pPr>
            <a:r>
              <a:rPr lang="en-US" altLang="zh-TW" sz="2800" b="1" dirty="0" smtClean="0">
                <a:ea typeface="微軟正黑體" panose="020B0604030504040204" pitchFamily="34" charset="-120"/>
              </a:rPr>
              <a:t>2.</a:t>
            </a:r>
            <a:r>
              <a:rPr lang="zh-TW" altLang="en-US" sz="2800" b="1" dirty="0" smtClean="0">
                <a:solidFill>
                  <a:srgbClr val="C00000"/>
                </a:solidFill>
                <a:ea typeface="微軟正黑體" panose="020B0604030504040204" pitchFamily="34" charset="-120"/>
              </a:rPr>
              <a:t>觀察法</a:t>
            </a:r>
            <a:endParaRPr lang="en-US" altLang="zh-TW" sz="2800" b="1" dirty="0" smtClean="0">
              <a:solidFill>
                <a:srgbClr val="C00000"/>
              </a:solidFill>
              <a:ea typeface="微軟正黑體" panose="020B0604030504040204" pitchFamily="34" charset="-120"/>
            </a:endParaRPr>
          </a:p>
          <a:p>
            <a:pPr marL="0" indent="0">
              <a:buNone/>
            </a:pPr>
            <a:r>
              <a:rPr lang="en-US" altLang="zh-TW" sz="2800" b="1" dirty="0" smtClean="0">
                <a:ea typeface="微軟正黑體" panose="020B0604030504040204" pitchFamily="34" charset="-120"/>
              </a:rPr>
              <a:t>3.</a:t>
            </a:r>
            <a:r>
              <a:rPr lang="zh-TW" altLang="en-US" sz="2800" b="1" dirty="0" smtClean="0">
                <a:solidFill>
                  <a:srgbClr val="C00000"/>
                </a:solidFill>
                <a:ea typeface="微軟正黑體" panose="020B0604030504040204" pitchFamily="34" charset="-120"/>
              </a:rPr>
              <a:t>實驗法</a:t>
            </a:r>
            <a:endParaRPr lang="zh-TW" altLang="zh-TW" sz="2800" b="1" dirty="0">
              <a:ea typeface="微軟正黑體" panose="020B0604030504040204" pitchFamily="34" charset="-120"/>
            </a:endParaRPr>
          </a:p>
          <a:p>
            <a:pPr>
              <a:buNone/>
            </a:pPr>
            <a:r>
              <a:rPr lang="zh-TW" altLang="en-US" sz="2800" b="1" dirty="0" smtClean="0">
                <a:ea typeface="微軟正黑體" panose="020B0604030504040204" pitchFamily="34" charset="-120"/>
              </a:rPr>
              <a:t>   </a:t>
            </a:r>
            <a:r>
              <a:rPr lang="en-US" altLang="zh-TW" sz="2800" b="1" dirty="0" smtClean="0">
                <a:ea typeface="微軟正黑體" panose="020B0604030504040204" pitchFamily="34" charset="-120"/>
              </a:rPr>
              <a:t>3</a:t>
            </a:r>
            <a:r>
              <a:rPr lang="zh-TW" altLang="en-US" sz="2800" b="1" dirty="0" smtClean="0">
                <a:ea typeface="微軟正黑體" panose="020B0604030504040204" pitchFamily="34" charset="-120"/>
              </a:rPr>
              <a:t>種方法皆為蒐集原始資料的實地調查</a:t>
            </a:r>
            <a:r>
              <a:rPr lang="en-US" altLang="zh-TW" sz="2800" b="1" dirty="0" smtClean="0">
                <a:ea typeface="微軟正黑體" panose="020B0604030504040204" pitchFamily="34" charset="-120"/>
              </a:rPr>
              <a:t>(field inquiry)</a:t>
            </a:r>
            <a:r>
              <a:rPr lang="zh-TW" altLang="en-US" sz="2800" b="1" dirty="0">
                <a:ea typeface="微軟正黑體" panose="020B0604030504040204" pitchFamily="34" charset="-120"/>
              </a:rPr>
              <a:t>方法</a:t>
            </a:r>
            <a:r>
              <a:rPr lang="zh-TW" altLang="en-US" sz="2800" b="1" dirty="0" smtClean="0">
                <a:ea typeface="微軟正黑體" panose="020B0604030504040204" pitchFamily="34" charset="-120"/>
              </a:rPr>
              <a:t>，後面章節再介紹</a:t>
            </a:r>
            <a:endParaRPr lang="en-US" altLang="zh-TW" sz="2800" b="1" dirty="0" smtClean="0">
              <a:latin typeface="微軟正黑體" panose="020B0604030504040204" pitchFamily="34" charset="-120"/>
              <a:ea typeface="微軟正黑體" panose="020B0604030504040204" pitchFamily="34" charset="-120"/>
            </a:endParaRPr>
          </a:p>
          <a:p>
            <a:pPr>
              <a:buNone/>
            </a:pPr>
            <a:endParaRPr lang="zh-TW" altLang="en-US" dirty="0"/>
          </a:p>
        </p:txBody>
      </p:sp>
    </p:spTree>
    <p:extLst>
      <p:ext uri="{BB962C8B-B14F-4D97-AF65-F5344CB8AC3E}">
        <p14:creationId xmlns:p14="http://schemas.microsoft.com/office/powerpoint/2010/main" xmlns="" val="2525987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35</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1.8</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市場調查的功能</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en-US" sz="2800" b="1" dirty="0" smtClean="0">
                <a:latin typeface="微軟正黑體" pitchFamily="34" charset="-120"/>
                <a:ea typeface="微軟正黑體" pitchFamily="34" charset="-120"/>
              </a:rPr>
              <a:t>市場調查是企業經營活動中的重要工具，其主要功能在於</a:t>
            </a:r>
            <a:r>
              <a:rPr lang="zh-TW" altLang="en-US" sz="2800" b="1" dirty="0" smtClean="0">
                <a:solidFill>
                  <a:srgbClr val="C00000"/>
                </a:solidFill>
                <a:latin typeface="微軟正黑體" pitchFamily="34" charset="-120"/>
                <a:ea typeface="微軟正黑體" pitchFamily="34" charset="-120"/>
              </a:rPr>
              <a:t>提供管理當局制定決策時所必需具備的資訊</a:t>
            </a:r>
            <a:endParaRPr lang="en-US" altLang="zh-TW" sz="2800" b="1" dirty="0" smtClean="0">
              <a:solidFill>
                <a:srgbClr val="C00000"/>
              </a:solidFill>
              <a:latin typeface="微軟正黑體" pitchFamily="34" charset="-120"/>
              <a:ea typeface="微軟正黑體" pitchFamily="34" charset="-120"/>
            </a:endParaRPr>
          </a:p>
          <a:p>
            <a:r>
              <a:rPr lang="en-US" altLang="zh-TW" sz="2800" b="1" dirty="0" smtClean="0">
                <a:latin typeface="微軟正黑體" pitchFamily="34" charset="-120"/>
                <a:ea typeface="微軟正黑體" pitchFamily="34" charset="-120"/>
              </a:rPr>
              <a:t>J. A. Howard</a:t>
            </a:r>
            <a:r>
              <a:rPr lang="zh-TW" altLang="en-US" sz="2800" b="1" dirty="0" smtClean="0">
                <a:latin typeface="微軟正黑體" pitchFamily="34" charset="-120"/>
                <a:ea typeface="微軟正黑體" pitchFamily="34" charset="-120"/>
              </a:rPr>
              <a:t>教授於其所著「行銷管理」一書中，特別指出區別</a:t>
            </a:r>
            <a:r>
              <a:rPr lang="zh-TW" altLang="en-US" sz="2800" b="1" dirty="0" smtClean="0">
                <a:solidFill>
                  <a:srgbClr val="C00000"/>
                </a:solidFill>
                <a:latin typeface="微軟正黑體" pitchFamily="34" charset="-120"/>
                <a:ea typeface="微軟正黑體" pitchFamily="34" charset="-120"/>
              </a:rPr>
              <a:t>可控制因素</a:t>
            </a:r>
            <a:r>
              <a:rPr lang="zh-TW" altLang="en-US" sz="2800" b="1" dirty="0" smtClean="0">
                <a:latin typeface="微軟正黑體" pitchFamily="34" charset="-120"/>
                <a:ea typeface="微軟正黑體" pitchFamily="34" charset="-120"/>
              </a:rPr>
              <a:t>與</a:t>
            </a:r>
            <a:r>
              <a:rPr lang="zh-TW" altLang="en-US" sz="2800" b="1" dirty="0" smtClean="0">
                <a:solidFill>
                  <a:srgbClr val="C00000"/>
                </a:solidFill>
                <a:latin typeface="微軟正黑體" pitchFamily="34" charset="-120"/>
                <a:ea typeface="微軟正黑體" pitchFamily="34" charset="-120"/>
              </a:rPr>
              <a:t>不可控制因素</a:t>
            </a:r>
            <a:r>
              <a:rPr lang="zh-TW" altLang="en-US" sz="2800" b="1" dirty="0" smtClean="0">
                <a:latin typeface="微軟正黑體" pitchFamily="34" charset="-120"/>
                <a:ea typeface="微軟正黑體" pitchFamily="34" charset="-120"/>
              </a:rPr>
              <a:t>乃行銷管理決策過程的重要問題之一</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換句話說，決策者必須先瞭解自己所能控制的因素以及無法控制但必須先去適應的因素</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前者為企業的行銷管理活動，也就是企業藉以適應環境的手段</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後者為無法控制的環境</a:t>
            </a:r>
            <a:endParaRPr lang="zh-TW" altLang="en-US" sz="2800" b="1" dirty="0">
              <a:latin typeface="微軟正黑體" pitchFamily="34" charset="-120"/>
              <a:ea typeface="微軟正黑體" pitchFamily="34" charset="-120"/>
            </a:endParaRPr>
          </a:p>
        </p:txBody>
      </p:sp>
    </p:spTree>
    <p:extLst>
      <p:ext uri="{BB962C8B-B14F-4D97-AF65-F5344CB8AC3E}">
        <p14:creationId xmlns:p14="http://schemas.microsoft.com/office/powerpoint/2010/main" xmlns="" val="2525987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36</a:t>
            </a:fld>
            <a:endParaRPr lang="zh-TW" altLang="en-US"/>
          </a:p>
        </p:txBody>
      </p:sp>
      <p:sp>
        <p:nvSpPr>
          <p:cNvPr id="4" name="標題 3"/>
          <p:cNvSpPr>
            <a:spLocks noGrp="1"/>
          </p:cNvSpPr>
          <p:nvPr>
            <p:ph type="title"/>
          </p:nvPr>
        </p:nvSpPr>
        <p:spPr/>
        <p:txBody>
          <a:bodyPr>
            <a:normAutofit/>
          </a:bodyPr>
          <a:lstStyle/>
          <a:p>
            <a:r>
              <a:rPr lang="en-US" altLang="zh-TW" sz="2800" b="1" dirty="0" smtClean="0">
                <a:latin typeface="微軟正黑體" panose="020B0604030504040204" pitchFamily="34" charset="-120"/>
                <a:ea typeface="微軟正黑體" panose="020B0604030504040204" pitchFamily="34" charset="-120"/>
              </a:rPr>
              <a:t>Howard </a:t>
            </a:r>
            <a:r>
              <a:rPr lang="zh-TW" altLang="en-US" sz="2800" b="1" dirty="0" smtClean="0">
                <a:latin typeface="微軟正黑體" panose="020B0604030504040204" pitchFamily="34" charset="-120"/>
                <a:ea typeface="微軟正黑體" panose="020B0604030504040204" pitchFamily="34" charset="-120"/>
              </a:rPr>
              <a:t>教授之可控制與不可控制因素之</a:t>
            </a:r>
            <a:r>
              <a:rPr lang="zh-TW" altLang="en-US" sz="2800" b="1" dirty="0" smtClean="0">
                <a:solidFill>
                  <a:srgbClr val="C00000"/>
                </a:solidFill>
                <a:latin typeface="微軟正黑體" panose="020B0604030504040204" pitchFamily="34" charset="-120"/>
                <a:ea typeface="微軟正黑體" panose="020B0604030504040204" pitchFamily="34" charset="-120"/>
              </a:rPr>
              <a:t>概念圖</a:t>
            </a:r>
            <a:endParaRPr lang="zh-TW" altLang="en-US" sz="2800" dirty="0">
              <a:solidFill>
                <a:srgbClr val="C00000"/>
              </a:solidFill>
              <a:latin typeface="微軟正黑體" panose="020B0604030504040204" pitchFamily="34" charset="-120"/>
              <a:ea typeface="微軟正黑體" panose="020B0604030504040204" pitchFamily="34" charset="-120"/>
            </a:endParaRPr>
          </a:p>
        </p:txBody>
      </p:sp>
      <p:sp>
        <p:nvSpPr>
          <p:cNvPr id="6" name="一般五邊形 5"/>
          <p:cNvSpPr/>
          <p:nvPr/>
        </p:nvSpPr>
        <p:spPr>
          <a:xfrm>
            <a:off x="2339752" y="2267580"/>
            <a:ext cx="3960440" cy="3672408"/>
          </a:xfrm>
          <a:prstGeom prst="pentag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六邊形 6"/>
          <p:cNvSpPr/>
          <p:nvPr/>
        </p:nvSpPr>
        <p:spPr>
          <a:xfrm>
            <a:off x="3131840" y="3131676"/>
            <a:ext cx="2376264" cy="2304256"/>
          </a:xfrm>
          <a:prstGeom prst="hexagon">
            <a:avLst/>
          </a:prstGeom>
          <a:noFill/>
          <a:ln w="28575">
            <a:solidFill>
              <a:srgbClr val="C0000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8" name="文字方塊 7"/>
          <p:cNvSpPr txBox="1"/>
          <p:nvPr/>
        </p:nvSpPr>
        <p:spPr>
          <a:xfrm>
            <a:off x="3995936" y="2771636"/>
            <a:ext cx="704039" cy="369332"/>
          </a:xfrm>
          <a:prstGeom prst="rect">
            <a:avLst/>
          </a:prstGeom>
          <a:noFill/>
        </p:spPr>
        <p:txBody>
          <a:bodyPr wrap="none" rtlCol="0">
            <a:spAutoFit/>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產 品</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3995936" y="5435932"/>
            <a:ext cx="704039" cy="369332"/>
          </a:xfrm>
          <a:prstGeom prst="rect">
            <a:avLst/>
          </a:prstGeom>
          <a:noFill/>
        </p:spPr>
        <p:txBody>
          <a:bodyPr wrap="none" rtlCol="0">
            <a:spAutoFit/>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廣 告</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3563888" y="5939988"/>
            <a:ext cx="1569660" cy="369332"/>
          </a:xfrm>
          <a:prstGeom prst="rect">
            <a:avLst/>
          </a:prstGeom>
          <a:noFill/>
        </p:spPr>
        <p:txBody>
          <a:bodyPr wrap="none" rtlCol="0">
            <a:spAutoFit/>
          </a:bodyPr>
          <a:lstStyle/>
          <a:p>
            <a:r>
              <a:rPr lang="zh-TW" altLang="en-US" b="1" dirty="0" smtClean="0">
                <a:solidFill>
                  <a:schemeClr val="tx2"/>
                </a:solidFill>
                <a:latin typeface="微軟正黑體" panose="020B0604030504040204" pitchFamily="34" charset="-120"/>
                <a:ea typeface="微軟正黑體" panose="020B0604030504040204" pitchFamily="34" charset="-120"/>
              </a:rPr>
              <a:t>非 行 銷 成 本</a:t>
            </a:r>
            <a:endParaRPr lang="zh-TW" altLang="en-US" b="1" dirty="0">
              <a:solidFill>
                <a:schemeClr val="tx2"/>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rot="20463418">
            <a:off x="2313549" y="4353839"/>
            <a:ext cx="461665" cy="1188787"/>
          </a:xfrm>
          <a:prstGeom prst="rect">
            <a:avLst/>
          </a:prstGeom>
          <a:noFill/>
        </p:spPr>
        <p:txBody>
          <a:bodyPr vert="eaVert" wrap="none" rtlCol="0">
            <a:spAutoFit/>
          </a:bodyPr>
          <a:lstStyle/>
          <a:p>
            <a:r>
              <a:rPr lang="zh-TW" altLang="en-US" b="1" dirty="0" smtClean="0">
                <a:solidFill>
                  <a:schemeClr val="tx2"/>
                </a:solidFill>
                <a:latin typeface="微軟正黑體" panose="020B0604030504040204" pitchFamily="34" charset="-120"/>
                <a:ea typeface="微軟正黑體" panose="020B0604030504040204" pitchFamily="34" charset="-120"/>
              </a:rPr>
              <a:t>配 銷 結 構</a:t>
            </a:r>
            <a:endParaRPr lang="zh-TW" altLang="en-US" b="1" dirty="0">
              <a:solidFill>
                <a:schemeClr val="tx2"/>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rot="1083750">
            <a:off x="5893319" y="4242390"/>
            <a:ext cx="461665" cy="1477328"/>
          </a:xfrm>
          <a:prstGeom prst="rect">
            <a:avLst/>
          </a:prstGeom>
          <a:noFill/>
        </p:spPr>
        <p:txBody>
          <a:bodyPr vert="eaVert" wrap="none" rtlCol="0">
            <a:spAutoFit/>
          </a:bodyPr>
          <a:lstStyle/>
          <a:p>
            <a:r>
              <a:rPr lang="zh-TW" altLang="en-US" b="1" dirty="0" smtClean="0">
                <a:solidFill>
                  <a:schemeClr val="tx2"/>
                </a:solidFill>
                <a:latin typeface="微軟正黑體" panose="020B0604030504040204" pitchFamily="34" charset="-120"/>
                <a:ea typeface="微軟正黑體" panose="020B0604030504040204" pitchFamily="34" charset="-120"/>
              </a:rPr>
              <a:t>消 費 者 需 要</a:t>
            </a:r>
            <a:endParaRPr lang="zh-TW" altLang="en-US" b="1" dirty="0">
              <a:solidFill>
                <a:schemeClr val="tx2"/>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rot="1455694">
            <a:off x="5179697" y="4708027"/>
            <a:ext cx="461665" cy="611706"/>
          </a:xfrm>
          <a:prstGeom prst="rect">
            <a:avLst/>
          </a:prstGeom>
          <a:noFill/>
        </p:spPr>
        <p:txBody>
          <a:bodyPr vert="eaVert" wrap="none" rtlCol="0">
            <a:spAutoFit/>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價 格</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rot="20016679">
            <a:off x="3006588" y="4385704"/>
            <a:ext cx="461665" cy="1188787"/>
          </a:xfrm>
          <a:prstGeom prst="rect">
            <a:avLst/>
          </a:prstGeom>
          <a:noFill/>
        </p:spPr>
        <p:txBody>
          <a:bodyPr vert="eaVert" wrap="none" rtlCol="0">
            <a:spAutoFit/>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人 員 銷 售</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rot="1455694">
            <a:off x="2947450" y="3339876"/>
            <a:ext cx="461665" cy="611706"/>
          </a:xfrm>
          <a:prstGeom prst="rect">
            <a:avLst/>
          </a:prstGeom>
          <a:noFill/>
        </p:spPr>
        <p:txBody>
          <a:bodyPr vert="eaVert" wrap="none" rtlCol="0">
            <a:spAutoFit/>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地 點</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rot="20016679">
            <a:off x="5155783" y="2970446"/>
            <a:ext cx="461665" cy="1238481"/>
          </a:xfrm>
          <a:prstGeom prst="rect">
            <a:avLst/>
          </a:prstGeom>
          <a:noFill/>
        </p:spPr>
        <p:txBody>
          <a:bodyPr vert="eaVert" wrap="none" rtlCol="0">
            <a:spAutoFit/>
          </a:bodyPr>
          <a:lstStyle/>
          <a:p>
            <a:r>
              <a:rPr lang="zh-TW" altLang="en-US" dirty="0" smtClean="0"/>
              <a:t> </a:t>
            </a:r>
            <a:r>
              <a:rPr lang="zh-TW" altLang="en-US" b="1" dirty="0" smtClean="0">
                <a:solidFill>
                  <a:srgbClr val="C00000"/>
                </a:solidFill>
                <a:latin typeface="微軟正黑體" panose="020B0604030504040204" pitchFamily="34" charset="-120"/>
                <a:ea typeface="微軟正黑體" panose="020B0604030504040204" pitchFamily="34" charset="-120"/>
              </a:rPr>
              <a:t>銷 售 通 路</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rot="2001950">
            <a:off x="5112156" y="2658232"/>
            <a:ext cx="753732" cy="369332"/>
          </a:xfrm>
          <a:prstGeom prst="rect">
            <a:avLst/>
          </a:prstGeom>
          <a:noFill/>
        </p:spPr>
        <p:txBody>
          <a:bodyPr vert="horz" wrap="none" rtlCol="0">
            <a:spAutoFit/>
          </a:bodyPr>
          <a:lstStyle/>
          <a:p>
            <a:r>
              <a:rPr lang="zh-TW" altLang="en-US" dirty="0" smtClean="0"/>
              <a:t> </a:t>
            </a:r>
            <a:r>
              <a:rPr lang="zh-TW" altLang="en-US" b="1" dirty="0" smtClean="0">
                <a:solidFill>
                  <a:schemeClr val="tx2"/>
                </a:solidFill>
                <a:latin typeface="微軟正黑體" panose="020B0604030504040204" pitchFamily="34" charset="-120"/>
                <a:ea typeface="微軟正黑體" panose="020B0604030504040204" pitchFamily="34" charset="-120"/>
              </a:rPr>
              <a:t>競 爭</a:t>
            </a:r>
            <a:endParaRPr lang="zh-TW" altLang="en-US" b="1" dirty="0">
              <a:solidFill>
                <a:schemeClr val="tx2"/>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rot="3349556">
            <a:off x="2920736" y="2338853"/>
            <a:ext cx="461665" cy="1015663"/>
          </a:xfrm>
          <a:prstGeom prst="rect">
            <a:avLst/>
          </a:prstGeom>
          <a:noFill/>
        </p:spPr>
        <p:txBody>
          <a:bodyPr vert="vert270" wrap="none" rtlCol="0">
            <a:spAutoFit/>
          </a:bodyPr>
          <a:lstStyle/>
          <a:p>
            <a:r>
              <a:rPr lang="zh-TW" altLang="en-US" b="1" dirty="0" smtClean="0">
                <a:solidFill>
                  <a:schemeClr val="tx2"/>
                </a:solidFill>
                <a:latin typeface="微軟正黑體" panose="020B0604030504040204" pitchFamily="34" charset="-120"/>
                <a:ea typeface="微軟正黑體" panose="020B0604030504040204" pitchFamily="34" charset="-120"/>
              </a:rPr>
              <a:t>法律環境</a:t>
            </a:r>
            <a:endParaRPr lang="zh-TW" altLang="en-US" b="1" dirty="0">
              <a:solidFill>
                <a:schemeClr val="tx2"/>
              </a:solidFill>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395536" y="1340768"/>
            <a:ext cx="6878806" cy="646331"/>
          </a:xfrm>
          <a:prstGeom prst="rect">
            <a:avLst/>
          </a:prstGeom>
          <a:noFill/>
        </p:spPr>
        <p:style>
          <a:lnRef idx="2">
            <a:schemeClr val="accent3"/>
          </a:lnRef>
          <a:fillRef idx="1">
            <a:schemeClr val="lt1"/>
          </a:fillRef>
          <a:effectRef idx="0">
            <a:schemeClr val="accent3"/>
          </a:effectRef>
          <a:fontRef idx="minor">
            <a:schemeClr val="dk1"/>
          </a:fontRef>
        </p:style>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外圍的五邊形的五個邊代表企業本身無法控制的因素</a:t>
            </a: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內圍的六邊形的六個邊代表企業為適應外圍的環境所能利用的手段</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525987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37</a:t>
            </a:fld>
            <a:endParaRPr lang="zh-TW" altLang="en-US"/>
          </a:p>
        </p:txBody>
      </p:sp>
      <p:sp>
        <p:nvSpPr>
          <p:cNvPr id="4" name="標題 3"/>
          <p:cNvSpPr>
            <a:spLocks noGrp="1"/>
          </p:cNvSpPr>
          <p:nvPr>
            <p:ph type="title"/>
          </p:nvPr>
        </p:nvSpPr>
        <p:spPr/>
        <p:txBody>
          <a:bodyPr/>
          <a:lstStyle/>
          <a:p>
            <a:endParaRPr lang="zh-TW" altLang="en-US"/>
          </a:p>
        </p:txBody>
      </p:sp>
      <p:sp>
        <p:nvSpPr>
          <p:cNvPr id="5" name="內容版面配置區 4"/>
          <p:cNvSpPr>
            <a:spLocks noGrp="1"/>
          </p:cNvSpPr>
          <p:nvPr>
            <p:ph sz="quarter" idx="13"/>
          </p:nvPr>
        </p:nvSpPr>
        <p:spPr/>
        <p:txBody>
          <a:bodyPr>
            <a:normAutofit/>
          </a:bodyPr>
          <a:lstStyle/>
          <a:p>
            <a:r>
              <a:rPr lang="zh-TW" altLang="en-US" sz="2800" b="1" dirty="0" smtClean="0">
                <a:latin typeface="微軟正黑體" panose="020B0604030504040204" pitchFamily="34" charset="-120"/>
                <a:ea typeface="微軟正黑體" panose="020B0604030504040204" pitchFamily="34" charset="-120"/>
              </a:rPr>
              <a:t>企業為了要充分把握變動環境的資訊，利用有效的策略，以求商場上的勝利，必須積極地</a:t>
            </a:r>
            <a:r>
              <a:rPr lang="zh-TW" altLang="en-US" sz="2800" b="1" dirty="0" smtClean="0">
                <a:solidFill>
                  <a:srgbClr val="C00000"/>
                </a:solidFill>
                <a:latin typeface="微軟正黑體" panose="020B0604030504040204" pitchFamily="34" charset="-120"/>
                <a:ea typeface="微軟正黑體" panose="020B0604030504040204" pitchFamily="34" charset="-120"/>
              </a:rPr>
              <a:t>利用市場調查收集有效的資訊</a:t>
            </a:r>
            <a:r>
              <a:rPr lang="zh-TW" altLang="en-US" sz="2800" b="1" dirty="0" smtClean="0">
                <a:latin typeface="微軟正黑體" panose="020B0604030504040204" pitchFamily="34" charset="-120"/>
                <a:ea typeface="微軟正黑體" panose="020B0604030504040204" pitchFamily="34" charset="-120"/>
              </a:rPr>
              <a:t>，以提供企業</a:t>
            </a:r>
            <a:r>
              <a:rPr lang="zh-TW" altLang="en-US" sz="2800" b="1" dirty="0">
                <a:latin typeface="微軟正黑體" panose="020B0604030504040204" pitchFamily="34" charset="-120"/>
                <a:ea typeface="微軟正黑體" panose="020B0604030504040204" pitchFamily="34" charset="-120"/>
              </a:rPr>
              <a:t>分析事實</a:t>
            </a:r>
            <a:r>
              <a:rPr lang="zh-TW" altLang="en-US" sz="2800" b="1" dirty="0" smtClean="0">
                <a:latin typeface="微軟正黑體" panose="020B0604030504040204" pitchFamily="34" charset="-120"/>
                <a:ea typeface="微軟正黑體" panose="020B0604030504040204" pitchFamily="34" charset="-120"/>
              </a:rPr>
              <a:t>，作為制定策略之依據</a:t>
            </a:r>
            <a:endParaRPr lang="zh-TW" altLang="en-US" sz="2800"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p:txBody>
          <a:bodyPr>
            <a:normAutofit/>
          </a:bodyPr>
          <a:lstStyle/>
          <a:p>
            <a:r>
              <a:rPr lang="zh-TW" altLang="en-US" sz="4000" b="1" dirty="0">
                <a:latin typeface="微軟正黑體" panose="020B0604030504040204" pitchFamily="34" charset="-120"/>
                <a:ea typeface="微軟正黑體" panose="020B0604030504040204" pitchFamily="34" charset="-120"/>
              </a:rPr>
              <a:t>不要太小看自己，因為人有無限的可能</a:t>
            </a:r>
          </a:p>
        </p:txBody>
      </p:sp>
      <p:sp>
        <p:nvSpPr>
          <p:cNvPr id="3" name="日期版面配置區 2"/>
          <p:cNvSpPr>
            <a:spLocks noGrp="1"/>
          </p:cNvSpPr>
          <p:nvPr>
            <p:ph type="dt" sz="half" idx="10"/>
          </p:nvPr>
        </p:nvSpPr>
        <p:spPr/>
        <p:txBody>
          <a:bodyPr/>
          <a:lstStyle/>
          <a:p>
            <a:fld id="{B5A37C2C-8AE1-47D7-905C-BB5BC8EF37B9}" type="datetime1">
              <a:rPr lang="zh-TW" altLang="en-US" smtClean="0"/>
              <a:pPr/>
              <a:t>2014/10/28</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FCC6D182-0AF5-466B-A5A1-031DE0A14F63}" type="slidenum">
              <a:rPr lang="zh-TW" altLang="en-US" smtClean="0"/>
              <a:pPr/>
              <a:t>38</a:t>
            </a:fld>
            <a:endParaRPr lang="zh-TW" altLang="en-US"/>
          </a:p>
        </p:txBody>
      </p:sp>
      <p:sp>
        <p:nvSpPr>
          <p:cNvPr id="5" name="標題 4"/>
          <p:cNvSpPr>
            <a:spLocks noGrp="1"/>
          </p:cNvSpPr>
          <p:nvPr>
            <p:ph type="title"/>
          </p:nvPr>
        </p:nvSpPr>
        <p:spPr/>
        <p:txBody>
          <a:bodyPr>
            <a:normAutofit/>
          </a:bodyPr>
          <a:lstStyle/>
          <a:p>
            <a:r>
              <a:rPr lang="en-US" altLang="zh-TW" sz="2800" b="1" dirty="0">
                <a:solidFill>
                  <a:srgbClr val="C00000"/>
                </a:solidFill>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共勉之</a:t>
            </a:r>
            <a:r>
              <a:rPr lang="en-US" altLang="zh-TW" sz="2800" b="1" dirty="0" smtClean="0">
                <a:solidFill>
                  <a:srgbClr val="C00000"/>
                </a:solidFill>
                <a:latin typeface="微軟正黑體" panose="020B0604030504040204" pitchFamily="34" charset="-120"/>
                <a:ea typeface="微軟正黑體" panose="020B0604030504040204" pitchFamily="34" charset="-120"/>
              </a:rPr>
              <a:t>~</a:t>
            </a:r>
            <a:endParaRPr lang="zh-TW"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4</a:t>
            </a:fld>
            <a:endParaRPr lang="zh-TW" altLang="en-US"/>
          </a:p>
        </p:txBody>
      </p:sp>
      <p:sp>
        <p:nvSpPr>
          <p:cNvPr id="4" name="標題 3"/>
          <p:cNvSpPr>
            <a:spLocks noGrp="1"/>
          </p:cNvSpPr>
          <p:nvPr>
            <p:ph type="title"/>
          </p:nvPr>
        </p:nvSpPr>
        <p:spPr/>
        <p:txBody>
          <a:bodyPr/>
          <a:lstStyle/>
          <a:p>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商人有興趣的問題</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en-US" sz="2800" b="1" dirty="0" smtClean="0">
                <a:latin typeface="微軟正黑體" panose="020B0604030504040204" pitchFamily="34" charset="-120"/>
                <a:ea typeface="微軟正黑體" panose="020B0604030504040204" pitchFamily="34" charset="-120"/>
              </a:rPr>
              <a:t>消費者</a:t>
            </a:r>
            <a:r>
              <a:rPr lang="zh-TW" altLang="en-US" sz="2800" b="1" dirty="0" smtClean="0">
                <a:solidFill>
                  <a:srgbClr val="C00000"/>
                </a:solidFill>
                <a:latin typeface="微軟正黑體" panose="020B0604030504040204" pitchFamily="34" charset="-120"/>
                <a:ea typeface="微軟正黑體" panose="020B0604030504040204" pitchFamily="34" charset="-120"/>
              </a:rPr>
              <a:t>滿意度</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價格</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口味</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服務</a:t>
            </a:r>
            <a:r>
              <a:rPr lang="en-US" altLang="zh-TW" sz="2800" b="1" dirty="0" smtClean="0">
                <a:latin typeface="微軟正黑體" panose="020B0604030504040204" pitchFamily="34" charset="-120"/>
                <a:ea typeface="微軟正黑體" panose="020B0604030504040204" pitchFamily="34" charset="-120"/>
              </a:rPr>
              <a:t>, …)</a:t>
            </a:r>
            <a:endParaRPr lang="zh-TW" altLang="en-US" sz="2800" b="1" dirty="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競爭</a:t>
            </a:r>
            <a:r>
              <a:rPr lang="zh-TW" altLang="en-US" sz="2800" b="1" dirty="0" smtClean="0">
                <a:solidFill>
                  <a:srgbClr val="C00000"/>
                </a:solidFill>
                <a:latin typeface="微軟正黑體" panose="020B0604030504040204" pitchFamily="34" charset="-120"/>
                <a:ea typeface="微軟正黑體" panose="020B0604030504040204" pitchFamily="34" charset="-120"/>
              </a:rPr>
              <a:t>對手</a:t>
            </a:r>
            <a:r>
              <a:rPr lang="zh-TW" altLang="en-US" sz="2800" b="1" dirty="0" smtClean="0">
                <a:latin typeface="微軟正黑體" panose="020B0604030504040204" pitchFamily="34" charset="-120"/>
                <a:ea typeface="微軟正黑體" panose="020B0604030504040204" pitchFamily="34" charset="-120"/>
              </a:rPr>
              <a:t>為誰</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多強</a:t>
            </a:r>
            <a:r>
              <a:rPr lang="en-US" altLang="zh-TW" sz="2800" b="1" dirty="0" smtClean="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有任何</a:t>
            </a:r>
            <a:r>
              <a:rPr lang="zh-TW" altLang="en-US" sz="2800" b="1" dirty="0" smtClean="0">
                <a:latin typeface="微軟正黑體" panose="020B0604030504040204" pitchFamily="34" charset="-120"/>
                <a:ea typeface="微軟正黑體" panose="020B0604030504040204" pitchFamily="34" charset="-120"/>
              </a:rPr>
              <a:t>消費者的</a:t>
            </a:r>
            <a:r>
              <a:rPr lang="zh-TW" altLang="en-US" sz="2800" b="1" dirty="0" smtClean="0">
                <a:solidFill>
                  <a:srgbClr val="C00000"/>
                </a:solidFill>
                <a:latin typeface="微軟正黑體" panose="020B0604030504040204" pitchFamily="34" charset="-120"/>
                <a:ea typeface="微軟正黑體" panose="020B0604030504040204" pitchFamily="34" charset="-120"/>
              </a:rPr>
              <a:t>需求</a:t>
            </a:r>
            <a:r>
              <a:rPr lang="zh-TW" altLang="en-US" sz="2800" b="1" dirty="0" smtClean="0">
                <a:latin typeface="微軟正黑體" panose="020B0604030504040204" pitchFamily="34" charset="-120"/>
                <a:ea typeface="微軟正黑體" panose="020B0604030504040204" pitchFamily="34" charset="-120"/>
              </a:rPr>
              <a:t>尚未滿足</a:t>
            </a:r>
            <a:r>
              <a:rPr lang="en-US" altLang="zh-TW" sz="2800" b="1" dirty="0" smtClean="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a:p>
            <a:r>
              <a:rPr lang="zh-TW" altLang="en-US" sz="2800" b="1" dirty="0" smtClean="0">
                <a:solidFill>
                  <a:srgbClr val="C00000"/>
                </a:solidFill>
                <a:latin typeface="微軟正黑體" panose="020B0604030504040204" pitchFamily="34" charset="-120"/>
                <a:ea typeface="微軟正黑體" panose="020B0604030504040204" pitchFamily="34" charset="-120"/>
              </a:rPr>
              <a:t>廣告</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solidFill>
                  <a:srgbClr val="C00000"/>
                </a:solidFill>
                <a:latin typeface="微軟正黑體" panose="020B0604030504040204" pitchFamily="34" charset="-120"/>
                <a:ea typeface="微軟正黑體" panose="020B0604030504040204" pitchFamily="34" charset="-120"/>
              </a:rPr>
              <a:t>促銷</a:t>
            </a:r>
            <a:r>
              <a:rPr lang="zh-TW" altLang="en-US" sz="2800" b="1" dirty="0" smtClean="0">
                <a:latin typeface="微軟正黑體" panose="020B0604030504040204" pitchFamily="34" charset="-120"/>
                <a:ea typeface="微軟正黑體" panose="020B0604030504040204" pitchFamily="34" charset="-120"/>
              </a:rPr>
              <a:t>效益</a:t>
            </a:r>
            <a:r>
              <a:rPr lang="en-US" altLang="zh-TW" sz="2800" b="1" dirty="0" smtClean="0">
                <a:latin typeface="微軟正黑體" panose="020B0604030504040204" pitchFamily="34" charset="-120"/>
                <a:ea typeface="微軟正黑體" panose="020B0604030504040204" pitchFamily="34" charset="-120"/>
              </a:rPr>
              <a:t>?</a:t>
            </a:r>
          </a:p>
          <a:p>
            <a:r>
              <a:rPr lang="zh-TW" altLang="en-US" sz="2800" b="1" dirty="0" smtClean="0">
                <a:latin typeface="微軟正黑體" panose="020B0604030504040204" pitchFamily="34" charset="-120"/>
                <a:ea typeface="微軟正黑體" panose="020B0604030504040204" pitchFamily="34" charset="-120"/>
              </a:rPr>
              <a:t>消費者是如何</a:t>
            </a:r>
            <a:r>
              <a:rPr lang="zh-TW" altLang="en-US" sz="2800" b="1" dirty="0" smtClean="0">
                <a:solidFill>
                  <a:srgbClr val="C00000"/>
                </a:solidFill>
                <a:latin typeface="微軟正黑體" panose="020B0604030504040204" pitchFamily="34" charset="-120"/>
                <a:ea typeface="微軟正黑體" panose="020B0604030504040204" pitchFamily="34" charset="-120"/>
              </a:rPr>
              <a:t>察覺</a:t>
            </a:r>
            <a:r>
              <a:rPr lang="zh-TW" altLang="en-US" sz="2800" b="1" dirty="0" smtClean="0">
                <a:latin typeface="微軟正黑體" panose="020B0604030504040204" pitchFamily="34" charset="-120"/>
                <a:ea typeface="微軟正黑體" panose="020B0604030504040204" pitchFamily="34" charset="-120"/>
              </a:rPr>
              <a:t>我們的產品</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相對於競爭者的產品</a:t>
            </a:r>
            <a:r>
              <a:rPr lang="en-US" altLang="zh-TW" sz="2800" b="1" dirty="0" smtClean="0">
                <a:latin typeface="微軟正黑體" panose="020B0604030504040204" pitchFamily="34" charset="-120"/>
                <a:ea typeface="微軟正黑體" panose="020B0604030504040204" pitchFamily="34" charset="-120"/>
              </a:rPr>
              <a:t>)?</a:t>
            </a:r>
          </a:p>
          <a:p>
            <a:endParaRPr lang="en-US" altLang="zh-TW" sz="2800" b="1" dirty="0">
              <a:latin typeface="微軟正黑體" panose="020B0604030504040204" pitchFamily="34" charset="-120"/>
              <a:ea typeface="微軟正黑體" panose="020B0604030504040204" pitchFamily="34" charset="-120"/>
            </a:endParaRPr>
          </a:p>
          <a:p>
            <a:r>
              <a:rPr lang="zh-TW" altLang="en-US" sz="2800" b="1" dirty="0" smtClean="0">
                <a:solidFill>
                  <a:srgbClr val="C00000"/>
                </a:solidFill>
                <a:latin typeface="微軟正黑體" panose="020B0604030504040204" pitchFamily="34" charset="-120"/>
                <a:ea typeface="微軟正黑體" panose="020B0604030504040204" pitchFamily="34" charset="-120"/>
              </a:rPr>
              <a:t>市場調查</a:t>
            </a:r>
            <a:r>
              <a:rPr lang="zh-TW" altLang="en-US" sz="2800" b="1" dirty="0" smtClean="0">
                <a:latin typeface="微軟正黑體" panose="020B0604030504040204" pitchFamily="34" charset="-120"/>
                <a:ea typeface="微軟正黑體" panose="020B0604030504040204" pitchFamily="34" charset="-120"/>
              </a:rPr>
              <a:t>可以</a:t>
            </a:r>
            <a:r>
              <a:rPr lang="zh-TW" altLang="en-US" sz="2800" b="1" dirty="0">
                <a:latin typeface="微軟正黑體" panose="020B0604030504040204" pitchFamily="34" charset="-120"/>
                <a:ea typeface="微軟正黑體" panose="020B0604030504040204" pitchFamily="34" charset="-120"/>
              </a:rPr>
              <a:t>幫忙</a:t>
            </a:r>
            <a:r>
              <a:rPr lang="zh-TW" altLang="en-US" sz="2800" b="1" dirty="0" smtClean="0">
                <a:latin typeface="微軟正黑體" panose="020B0604030504040204" pitchFamily="34" charset="-120"/>
                <a:ea typeface="微軟正黑體" panose="020B0604030504040204" pitchFamily="34" charset="-120"/>
              </a:rPr>
              <a:t>回答這些商人</a:t>
            </a:r>
            <a:r>
              <a:rPr lang="zh-TW" altLang="en-US" sz="2800" b="1" dirty="0">
                <a:latin typeface="微軟正黑體" panose="020B0604030504040204" pitchFamily="34" charset="-120"/>
                <a:ea typeface="微軟正黑體" panose="020B0604030504040204" pitchFamily="34" charset="-120"/>
              </a:rPr>
              <a:t>有興趣的問題</a:t>
            </a:r>
          </a:p>
        </p:txBody>
      </p:sp>
    </p:spTree>
    <p:extLst>
      <p:ext uri="{BB962C8B-B14F-4D97-AF65-F5344CB8AC3E}">
        <p14:creationId xmlns:p14="http://schemas.microsoft.com/office/powerpoint/2010/main" xmlns="" val="2248028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5</a:t>
            </a:fld>
            <a:endParaRPr lang="zh-TW" altLang="en-US"/>
          </a:p>
        </p:txBody>
      </p:sp>
      <p:sp>
        <p:nvSpPr>
          <p:cNvPr id="4" name="標題 3"/>
          <p:cNvSpPr>
            <a:spLocks noGrp="1"/>
          </p:cNvSpPr>
          <p:nvPr>
            <p:ph type="title"/>
          </p:nvPr>
        </p:nvSpPr>
        <p:spPr/>
        <p:txBody>
          <a:bodyPr/>
          <a:lstStyle/>
          <a:p>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市場調查成功案例</a:t>
            </a:r>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a:t>
            </a:r>
            <a:endParaRPr lang="zh-TW"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en-US" altLang="zh-TW" sz="2800" b="1" dirty="0" smtClean="0">
                <a:ea typeface="微軟正黑體" panose="020B0604030504040204" pitchFamily="34" charset="-120"/>
              </a:rPr>
              <a:t>1965</a:t>
            </a:r>
            <a:r>
              <a:rPr lang="zh-TW" altLang="en-US" sz="2800" b="1" dirty="0" smtClean="0">
                <a:ea typeface="微軟正黑體" panose="020B0604030504040204" pitchFamily="34" charset="-120"/>
              </a:rPr>
              <a:t>年在紐約成立的</a:t>
            </a:r>
            <a:r>
              <a:rPr lang="en-US" altLang="zh-TW" sz="2800" b="1" dirty="0" err="1" smtClean="0">
                <a:ea typeface="微軟正黑體" panose="020B0604030504040204" pitchFamily="34" charset="-120"/>
              </a:rPr>
              <a:t>T.G.I.Friday’s</a:t>
            </a:r>
            <a:r>
              <a:rPr lang="zh-TW" altLang="en-US" sz="2800" b="1" dirty="0" smtClean="0">
                <a:ea typeface="微軟正黑體" panose="020B0604030504040204" pitchFamily="34" charset="-120"/>
              </a:rPr>
              <a:t>是著名的休閒連鎖餐廳</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ea typeface="微軟正黑體" panose="020B0604030504040204" pitchFamily="34" charset="-120"/>
              </a:rPr>
              <a:t> 遍佈在世界</a:t>
            </a:r>
            <a:r>
              <a:rPr lang="en-US" altLang="zh-TW" sz="2800" b="1" dirty="0" smtClean="0">
                <a:ea typeface="微軟正黑體" panose="020B0604030504040204" pitchFamily="34" charset="-120"/>
              </a:rPr>
              <a:t>45</a:t>
            </a:r>
            <a:r>
              <a:rPr lang="zh-TW" altLang="en-US" sz="2800" b="1" dirty="0" smtClean="0">
                <a:ea typeface="微軟正黑體" panose="020B0604030504040204" pitchFamily="34" charset="-120"/>
              </a:rPr>
              <a:t>個國家</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380</a:t>
            </a:r>
            <a:r>
              <a:rPr lang="zh-TW" altLang="en-US" sz="2800" b="1" dirty="0" smtClean="0">
                <a:latin typeface="微軟正黑體" panose="020B0604030504040204" pitchFamily="34" charset="-120"/>
                <a:ea typeface="微軟正黑體" panose="020B0604030504040204" pitchFamily="34" charset="-120"/>
              </a:rPr>
              <a:t>個城市</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每年吸引</a:t>
            </a:r>
            <a:r>
              <a:rPr lang="en-US" altLang="zh-TW" sz="2800" b="1" dirty="0" smtClean="0">
                <a:latin typeface="微軟正黑體" panose="020B0604030504040204" pitchFamily="34" charset="-120"/>
                <a:ea typeface="微軟正黑體" panose="020B0604030504040204" pitchFamily="34" charset="-120"/>
              </a:rPr>
              <a:t>8</a:t>
            </a:r>
            <a:r>
              <a:rPr lang="zh-TW" altLang="en-US" sz="2800" b="1" dirty="0" smtClean="0">
                <a:latin typeface="微軟正黑體" panose="020B0604030504040204" pitchFamily="34" charset="-120"/>
                <a:ea typeface="微軟正黑體" panose="020B0604030504040204" pitchFamily="34" charset="-120"/>
              </a:rPr>
              <a:t>千萬的顧客</a:t>
            </a:r>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b="1" dirty="0">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b="1" dirty="0">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b="1" dirty="0">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p:txBody>
      </p:sp>
      <p:pic>
        <p:nvPicPr>
          <p:cNvPr id="2050" name="Picture 2" descr="http://www.americana-group.net/images/tgi_top.aspx"/>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44" y="2852936"/>
            <a:ext cx="7419975" cy="2905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814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6</a:t>
            </a:fld>
            <a:endParaRPr lang="zh-TW" altLang="en-US"/>
          </a:p>
        </p:txBody>
      </p:sp>
      <p:sp>
        <p:nvSpPr>
          <p:cNvPr id="4" name="標題 3"/>
          <p:cNvSpPr>
            <a:spLocks noGrp="1"/>
          </p:cNvSpPr>
          <p:nvPr>
            <p:ph type="title"/>
          </p:nvPr>
        </p:nvSpPr>
        <p:spPr/>
        <p:txBody>
          <a:bodyPr/>
          <a:lstStyle/>
          <a:p>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市場調查成功案例</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1</a:t>
            </a:r>
            <a:endParaRPr lang="zh-TW" altLang="en-US" dirty="0"/>
          </a:p>
        </p:txBody>
      </p:sp>
      <p:sp>
        <p:nvSpPr>
          <p:cNvPr id="5" name="內容版面配置區 4"/>
          <p:cNvSpPr>
            <a:spLocks noGrp="1"/>
          </p:cNvSpPr>
          <p:nvPr>
            <p:ph sz="quarter" idx="13"/>
          </p:nvPr>
        </p:nvSpPr>
        <p:spPr/>
        <p:txBody>
          <a:bodyPr>
            <a:normAutofit/>
          </a:bodyPr>
          <a:lstStyle/>
          <a:p>
            <a:r>
              <a:rPr lang="zh-TW" altLang="en-US" sz="2800" b="1" dirty="0" smtClean="0">
                <a:latin typeface="微軟正黑體" panose="020B0604030504040204" pitchFamily="34" charset="-120"/>
                <a:ea typeface="微軟正黑體" panose="020B0604030504040204" pitchFamily="34" charset="-120"/>
              </a:rPr>
              <a:t>公司利用市場調查要知道</a:t>
            </a:r>
            <a:r>
              <a:rPr lang="zh-TW" altLang="en-US" sz="2800" b="1" dirty="0" smtClean="0">
                <a:solidFill>
                  <a:srgbClr val="C00000"/>
                </a:solidFill>
                <a:latin typeface="微軟正黑體" panose="020B0604030504040204" pitchFamily="34" charset="-120"/>
                <a:ea typeface="微軟正黑體" panose="020B0604030504040204" pitchFamily="34" charset="-120"/>
              </a:rPr>
              <a:t>年輕顧客</a:t>
            </a:r>
            <a:r>
              <a:rPr lang="zh-TW" altLang="en-US" sz="2800" b="1" dirty="0" smtClean="0">
                <a:latin typeface="微軟正黑體" panose="020B0604030504040204" pitchFamily="34" charset="-120"/>
                <a:ea typeface="微軟正黑體" panose="020B0604030504040204" pitchFamily="34" charset="-120"/>
              </a:rPr>
              <a:t>喜歡或想要甚麼</a:t>
            </a:r>
            <a:r>
              <a:rPr lang="en-US" altLang="zh-TW" sz="2800" b="1" dirty="0" smtClean="0">
                <a:latin typeface="微軟正黑體" panose="020B0604030504040204" pitchFamily="34" charset="-120"/>
                <a:ea typeface="微軟正黑體" panose="020B0604030504040204" pitchFamily="34" charset="-120"/>
              </a:rPr>
              <a:t>?</a:t>
            </a:r>
          </a:p>
          <a:p>
            <a:r>
              <a:rPr lang="zh-TW" altLang="en-US" sz="2800" b="1" dirty="0" smtClean="0">
                <a:latin typeface="微軟正黑體" panose="020B0604030504040204" pitchFamily="34" charset="-120"/>
                <a:ea typeface="微軟正黑體" panose="020B0604030504040204" pitchFamily="34" charset="-120"/>
              </a:rPr>
              <a:t>根據正式調查發現兒童希望能提供一些特殊的兒童飲料</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如</a:t>
            </a:r>
            <a:r>
              <a:rPr lang="en-US" altLang="zh-TW" sz="2800" b="1" dirty="0" smtClean="0">
                <a:latin typeface="微軟正黑體" panose="020B0604030504040204" pitchFamily="34" charset="-120"/>
                <a:ea typeface="微軟正黑體" panose="020B0604030504040204" pitchFamily="34" charset="-120"/>
              </a:rPr>
              <a:t>Banana </a:t>
            </a:r>
            <a:r>
              <a:rPr lang="en-US" altLang="zh-TW" sz="2800" b="1" dirty="0">
                <a:latin typeface="微軟正黑體" panose="020B0604030504040204" pitchFamily="34" charset="-120"/>
                <a:ea typeface="微軟正黑體" panose="020B0604030504040204" pitchFamily="34" charset="-120"/>
              </a:rPr>
              <a:t>Kong </a:t>
            </a:r>
            <a:r>
              <a:rPr lang="en-US" altLang="zh-TW" sz="1200" b="1" dirty="0">
                <a:latin typeface="微軟正黑體" panose="020B0604030504040204" pitchFamily="34" charset="-120"/>
                <a:ea typeface="微軟正黑體" panose="020B0604030504040204" pitchFamily="34" charset="-120"/>
                <a:hlinkClick r:id="rId2"/>
              </a:rPr>
              <a:t>http://www.allmenus.com/az/phoenix/26417-tgi-fridays/menu</a:t>
            </a:r>
            <a:r>
              <a:rPr lang="en-US" altLang="zh-TW" sz="1200" b="1" dirty="0" smtClean="0">
                <a:latin typeface="微軟正黑體" panose="020B0604030504040204" pitchFamily="34" charset="-120"/>
                <a:ea typeface="微軟正黑體" panose="020B0604030504040204" pitchFamily="34" charset="-120"/>
                <a:hlinkClick r:id="rId2"/>
              </a:rPr>
              <a:t>/</a:t>
            </a:r>
            <a:endParaRPr lang="en-US" altLang="zh-TW" sz="12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找出機會迎合兒童的需求</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使得</a:t>
            </a:r>
            <a:r>
              <a:rPr lang="en-US" altLang="zh-TW" sz="2800" b="1" dirty="0" err="1" smtClean="0">
                <a:ea typeface="微軟正黑體" panose="020B0604030504040204" pitchFamily="34" charset="-120"/>
              </a:rPr>
              <a:t>T.G.I.Friday’s</a:t>
            </a:r>
            <a:r>
              <a:rPr lang="zh-TW" altLang="en-US" sz="2800" b="1" dirty="0" smtClean="0">
                <a:ea typeface="微軟正黑體" panose="020B0604030504040204" pitchFamily="34" charset="-120"/>
              </a:rPr>
              <a:t>成為全美國成長最快的連鎖餐廳之一</a:t>
            </a:r>
            <a:r>
              <a:rPr lang="en-US" altLang="zh-TW" sz="2800" b="1" dirty="0">
                <a:ea typeface="微軟正黑體" panose="020B0604030504040204" pitchFamily="34" charset="-120"/>
                <a:hlinkClick r:id="rId3"/>
              </a:rPr>
              <a:t>http://</a:t>
            </a:r>
            <a:r>
              <a:rPr lang="en-US" altLang="zh-TW" sz="2800" b="1" dirty="0" smtClean="0">
                <a:ea typeface="微軟正黑體" panose="020B0604030504040204" pitchFamily="34" charset="-120"/>
                <a:hlinkClick r:id="rId3"/>
              </a:rPr>
              <a:t>www.tgif.co.kr/food/food.asp?code=13</a:t>
            </a:r>
            <a:endParaRPr lang="en-US" altLang="zh-TW" sz="2800" b="1" dirty="0" smtClean="0">
              <a:ea typeface="微軟正黑體" panose="020B0604030504040204" pitchFamily="34" charset="-120"/>
            </a:endParaRPr>
          </a:p>
          <a:p>
            <a:endParaRPr lang="zh-TW" altLang="en-US" sz="2800" b="1" dirty="0">
              <a:latin typeface="微軟正黑體" panose="020B0604030504040204" pitchFamily="34" charset="-120"/>
              <a:ea typeface="微軟正黑體" panose="020B0604030504040204" pitchFamily="34" charset="-120"/>
            </a:endParaRPr>
          </a:p>
        </p:txBody>
      </p:sp>
      <p:pic>
        <p:nvPicPr>
          <p:cNvPr id="2050" name="Picture 2" descr="http://upload.wikimedia.org/wikipedia/en/thumb/d/d9/TGI_Fridays_logo.svg/1280px-TGI_Fridays_logo.sv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3933056"/>
            <a:ext cx="3329576" cy="22682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4045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7</a:t>
            </a:fld>
            <a:endParaRPr lang="zh-TW" altLang="en-US"/>
          </a:p>
        </p:txBody>
      </p:sp>
      <p:sp>
        <p:nvSpPr>
          <p:cNvPr id="4" name="標題 3"/>
          <p:cNvSpPr>
            <a:spLocks noGrp="1"/>
          </p:cNvSpPr>
          <p:nvPr>
            <p:ph type="title"/>
          </p:nvPr>
        </p:nvSpPr>
        <p:spPr/>
        <p:txBody>
          <a:bodyPr/>
          <a:lstStyle/>
          <a:p>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市場調查成功案例</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2</a:t>
            </a:r>
            <a:endParaRPr lang="zh-TW"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en-US" altLang="zh-TW" sz="2800" b="1" dirty="0" smtClean="0">
                <a:ea typeface="微軟正黑體" panose="020B0604030504040204" pitchFamily="34" charset="-120"/>
              </a:rPr>
              <a:t>Pizza Hut</a:t>
            </a:r>
            <a:r>
              <a:rPr lang="zh-TW" altLang="en-US" sz="2800" b="1" dirty="0" smtClean="0">
                <a:ea typeface="微軟正黑體" panose="020B0604030504040204" pitchFamily="34" charset="-120"/>
              </a:rPr>
              <a:t>是</a:t>
            </a:r>
            <a:r>
              <a:rPr lang="zh-TW" altLang="en-US" sz="2800" b="1" dirty="0">
                <a:ea typeface="微軟正黑體" panose="020B0604030504040204" pitchFamily="34" charset="-120"/>
              </a:rPr>
              <a:t>美國著名連鎖餐廳，由法蘭克</a:t>
            </a:r>
            <a:r>
              <a:rPr lang="en-US" altLang="zh-TW" sz="2800" b="1" dirty="0">
                <a:ea typeface="微軟正黑體" panose="020B0604030504040204" pitchFamily="34" charset="-120"/>
              </a:rPr>
              <a:t>·</a:t>
            </a:r>
            <a:r>
              <a:rPr lang="zh-TW" altLang="en-US" sz="2800" b="1" dirty="0">
                <a:ea typeface="微軟正黑體" panose="020B0604030504040204" pitchFamily="34" charset="-120"/>
              </a:rPr>
              <a:t>卡尼和丹</a:t>
            </a:r>
            <a:r>
              <a:rPr lang="en-US" altLang="zh-TW" sz="2800" b="1" dirty="0">
                <a:ea typeface="微軟正黑體" panose="020B0604030504040204" pitchFamily="34" charset="-120"/>
              </a:rPr>
              <a:t>·</a:t>
            </a:r>
            <a:r>
              <a:rPr lang="zh-TW" altLang="en-US" sz="2800" b="1" dirty="0">
                <a:ea typeface="微軟正黑體" panose="020B0604030504040204" pitchFamily="34" charset="-120"/>
              </a:rPr>
              <a:t>卡尼兩兄弟在</a:t>
            </a:r>
            <a:r>
              <a:rPr lang="en-US" altLang="zh-TW" sz="2800" b="1" dirty="0">
                <a:ea typeface="微軟正黑體" panose="020B0604030504040204" pitchFamily="34" charset="-120"/>
              </a:rPr>
              <a:t>1958</a:t>
            </a:r>
            <a:r>
              <a:rPr lang="zh-TW" altLang="en-US" sz="2800" b="1" dirty="0">
                <a:ea typeface="微軟正黑體" panose="020B0604030504040204" pitchFamily="34" charset="-120"/>
              </a:rPr>
              <a:t>年，憑著由母親借來的</a:t>
            </a:r>
            <a:r>
              <a:rPr lang="en-US" altLang="zh-TW" sz="2800" b="1" dirty="0">
                <a:ea typeface="微軟正黑體" panose="020B0604030504040204" pitchFamily="34" charset="-120"/>
              </a:rPr>
              <a:t>$600</a:t>
            </a:r>
            <a:r>
              <a:rPr lang="zh-TW" altLang="en-US" sz="2800" b="1" dirty="0">
                <a:ea typeface="微軟正黑體" panose="020B0604030504040204" pitchFamily="34" charset="-120"/>
              </a:rPr>
              <a:t>美元於美國堪薩斯州威奇托</a:t>
            </a:r>
            <a:r>
              <a:rPr lang="zh-TW" altLang="en-US" sz="2800" b="1" dirty="0" smtClean="0">
                <a:ea typeface="微軟正黑體" panose="020B0604030504040204" pitchFamily="34" charset="-120"/>
              </a:rPr>
              <a:t>創立</a:t>
            </a:r>
            <a:endParaRPr lang="en-US" altLang="zh-TW" sz="2800" b="1" dirty="0" smtClean="0">
              <a:ea typeface="微軟正黑體" panose="020B0604030504040204" pitchFamily="34" charset="-120"/>
            </a:endParaRPr>
          </a:p>
          <a:p>
            <a:endParaRPr lang="en-US" altLang="zh-TW" sz="2800" b="1" dirty="0">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b="1" dirty="0">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b="1" dirty="0">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p:txBody>
      </p:sp>
      <p:pic>
        <p:nvPicPr>
          <p:cNvPr id="1026" name="Picture 2" descr="http://www.thedubaimall.com/en/Images/Pizza%20Hut%201_tcm87-2297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708920"/>
            <a:ext cx="5687343" cy="379008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4" descr="「Pizza Hut」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xmlns="" val="1489590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8</a:t>
            </a:fld>
            <a:endParaRPr lang="zh-TW" altLang="en-US"/>
          </a:p>
        </p:txBody>
      </p:sp>
      <p:sp>
        <p:nvSpPr>
          <p:cNvPr id="4" name="標題 3"/>
          <p:cNvSpPr>
            <a:spLocks noGrp="1"/>
          </p:cNvSpPr>
          <p:nvPr>
            <p:ph type="title"/>
          </p:nvPr>
        </p:nvSpPr>
        <p:spPr/>
        <p:txBody>
          <a:bodyPr/>
          <a:lstStyle/>
          <a:p>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市場調查成功案例</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2</a:t>
            </a:r>
            <a:endParaRPr lang="zh-TW"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zh-TW" altLang="en-US" sz="2800" b="1" dirty="0" smtClean="0">
                <a:ea typeface="微軟正黑體" panose="020B0604030504040204" pitchFamily="34" charset="-120"/>
              </a:rPr>
              <a:t>利用市場調查了解產品及顧客的滿意度</a:t>
            </a:r>
            <a:endParaRPr lang="en-US" altLang="zh-TW" sz="2800" b="1" dirty="0" smtClean="0">
              <a:ea typeface="微軟正黑體" panose="020B0604030504040204" pitchFamily="34" charset="-120"/>
            </a:endParaRPr>
          </a:p>
          <a:p>
            <a:r>
              <a:rPr lang="zh-TW" altLang="en-US" sz="2800" b="1" dirty="0" smtClean="0">
                <a:ea typeface="微軟正黑體" panose="020B0604030504040204" pitchFamily="34" charset="-120"/>
              </a:rPr>
              <a:t>根據調查</a:t>
            </a:r>
            <a:r>
              <a:rPr lang="en-US" altLang="zh-TW" sz="2800" b="1" dirty="0" smtClean="0">
                <a:ea typeface="微軟正黑體" panose="020B0604030504040204" pitchFamily="34" charset="-120"/>
              </a:rPr>
              <a:t>8760</a:t>
            </a:r>
            <a:r>
              <a:rPr lang="zh-TW" altLang="en-US" sz="2800" b="1" dirty="0" smtClean="0">
                <a:ea typeface="微軟正黑體" panose="020B0604030504040204" pitchFamily="34" charset="-120"/>
              </a:rPr>
              <a:t>個連鎖店</a:t>
            </a:r>
            <a:r>
              <a:rPr lang="en-US" altLang="zh-TW" sz="2800" b="1" dirty="0" smtClean="0">
                <a:latin typeface="微軟正黑體" panose="020B0604030504040204" pitchFamily="34" charset="-120"/>
                <a:ea typeface="微軟正黑體" panose="020B0604030504040204" pitchFamily="34" charset="-120"/>
              </a:rPr>
              <a:t>,</a:t>
            </a:r>
            <a:r>
              <a:rPr lang="en-US" altLang="zh-TW" sz="2800" b="1" dirty="0" smtClean="0">
                <a:ea typeface="微軟正黑體" panose="020B0604030504040204" pitchFamily="34" charset="-120"/>
              </a:rPr>
              <a:t> </a:t>
            </a:r>
            <a:r>
              <a:rPr lang="zh-TW" altLang="en-US" sz="2800" b="1" dirty="0" smtClean="0">
                <a:ea typeface="微軟正黑體" panose="020B0604030504040204" pitchFamily="34" charset="-120"/>
              </a:rPr>
              <a:t>發現顧客對</a:t>
            </a:r>
            <a:r>
              <a:rPr lang="en-US" altLang="zh-TW" sz="2800" b="1" dirty="0" smtClean="0">
                <a:solidFill>
                  <a:srgbClr val="C00000"/>
                </a:solidFill>
                <a:ea typeface="微軟正黑體" panose="020B0604030504040204" pitchFamily="34" charset="-120"/>
              </a:rPr>
              <a:t>toppings</a:t>
            </a:r>
            <a:r>
              <a:rPr lang="zh-TW" altLang="en-US" sz="2800" b="1" dirty="0" smtClean="0">
                <a:solidFill>
                  <a:srgbClr val="C00000"/>
                </a:solidFill>
                <a:ea typeface="微軟正黑體" panose="020B0604030504040204" pitchFamily="34" charset="-120"/>
              </a:rPr>
              <a:t>充足性</a:t>
            </a:r>
            <a:r>
              <a:rPr lang="zh-TW" altLang="en-US" sz="2800" b="1" dirty="0" smtClean="0">
                <a:ea typeface="微軟正黑體" panose="020B0604030504040204" pitchFamily="34" charset="-120"/>
              </a:rPr>
              <a:t>的評價與公司的預期不符</a:t>
            </a:r>
            <a:endParaRPr lang="en-US" altLang="zh-TW" sz="2800" b="1" dirty="0" smtClean="0">
              <a:ea typeface="微軟正黑體" panose="020B0604030504040204" pitchFamily="34" charset="-120"/>
            </a:endParaRPr>
          </a:p>
          <a:p>
            <a:r>
              <a:rPr lang="en-US" altLang="zh-TW" sz="2800" b="1" dirty="0">
                <a:ea typeface="微軟正黑體" panose="020B0604030504040204" pitchFamily="34" charset="-120"/>
              </a:rPr>
              <a:t>Pizza </a:t>
            </a:r>
            <a:r>
              <a:rPr lang="en-US" altLang="zh-TW" sz="2800" b="1" dirty="0" smtClean="0">
                <a:ea typeface="微軟正黑體" panose="020B0604030504040204" pitchFamily="34" charset="-120"/>
              </a:rPr>
              <a:t>Hut</a:t>
            </a:r>
            <a:r>
              <a:rPr lang="zh-TW" altLang="en-US" sz="2800" b="1" dirty="0" smtClean="0">
                <a:ea typeface="微軟正黑體" panose="020B0604030504040204" pitchFamily="34" charset="-120"/>
              </a:rPr>
              <a:t>回應</a:t>
            </a:r>
            <a:r>
              <a:rPr lang="en-US" altLang="zh-TW" sz="2800" b="1" dirty="0" smtClean="0">
                <a:ea typeface="微軟正黑體" panose="020B0604030504040204" pitchFamily="34" charset="-120"/>
              </a:rPr>
              <a:t>topping</a:t>
            </a:r>
            <a:r>
              <a:rPr lang="zh-TW" altLang="en-US" sz="2800" b="1" dirty="0" smtClean="0">
                <a:ea typeface="微軟正黑體" panose="020B0604030504040204" pitchFamily="34" charset="-120"/>
              </a:rPr>
              <a:t>不足的問題</a:t>
            </a:r>
            <a:r>
              <a:rPr lang="en-US" altLang="zh-TW" sz="2800" b="1" dirty="0" smtClean="0">
                <a:latin typeface="微軟正黑體" panose="020B0604030504040204" pitchFamily="34" charset="-120"/>
                <a:ea typeface="微軟正黑體" panose="020B0604030504040204" pitchFamily="34" charset="-120"/>
              </a:rPr>
              <a:t>,</a:t>
            </a:r>
            <a:r>
              <a:rPr lang="en-US" altLang="zh-TW" sz="2800" b="1" dirty="0" smtClean="0">
                <a:ea typeface="微軟正黑體" panose="020B0604030504040204" pitchFamily="34" charset="-120"/>
              </a:rPr>
              <a:t> </a:t>
            </a:r>
            <a:r>
              <a:rPr lang="zh-TW" altLang="en-US" sz="2800" b="1" dirty="0" smtClean="0">
                <a:ea typeface="微軟正黑體" panose="020B0604030504040204" pitchFamily="34" charset="-120"/>
              </a:rPr>
              <a:t>增加更多的</a:t>
            </a:r>
            <a:r>
              <a:rPr lang="en-US" altLang="zh-TW" sz="2800" b="1" dirty="0" smtClean="0">
                <a:ea typeface="微軟正黑體" panose="020B0604030504040204" pitchFamily="34" charset="-120"/>
              </a:rPr>
              <a:t>toppings</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 因此增加</a:t>
            </a:r>
            <a:r>
              <a:rPr lang="zh-TW" altLang="en-US" sz="2800" b="1" dirty="0" smtClean="0">
                <a:ea typeface="微軟正黑體" panose="020B0604030504040204" pitchFamily="34" charset="-120"/>
              </a:rPr>
              <a:t>了顧客的滿意度</a:t>
            </a:r>
            <a:endParaRPr lang="en-US" altLang="zh-TW" sz="2800" b="1" dirty="0" smtClean="0">
              <a:ea typeface="微軟正黑體" panose="020B0604030504040204" pitchFamily="34" charset="-120"/>
            </a:endParaRPr>
          </a:p>
          <a:p>
            <a:endParaRPr lang="en-US" altLang="zh-TW" sz="2800" b="1" dirty="0">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b="1" dirty="0">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b="1" dirty="0">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p:txBody>
      </p:sp>
      <p:sp>
        <p:nvSpPr>
          <p:cNvPr id="6" name="AutoShape 4" descr="「Pizza Hut」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30" name="Picture 6" descr="http://asia-static.s3.amazonaws.com/hotdeals/sponsor_logo/2011091411421154862_200X2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3933056"/>
            <a:ext cx="19050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upload.wikimedia.org/wikipedia/commons/thumb/d/d3/Supreme_pizza.jpg/200px-Supreme_pizz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5815" y="4005064"/>
            <a:ext cx="2735809" cy="18329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0177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9</a:t>
            </a:fld>
            <a:endParaRPr lang="zh-TW" altLang="en-US"/>
          </a:p>
        </p:txBody>
      </p:sp>
      <p:sp>
        <p:nvSpPr>
          <p:cNvPr id="4" name="標題 3"/>
          <p:cNvSpPr>
            <a:spLocks noGrp="1"/>
          </p:cNvSpPr>
          <p:nvPr>
            <p:ph type="title"/>
          </p:nvPr>
        </p:nvSpPr>
        <p:spPr/>
        <p:txBody>
          <a:bodyPr>
            <a:noAutofit/>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1.1</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市場調查在策略規劃與決策制定</a:t>
            </a:r>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
            </a:r>
            <a:b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b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的角色 </a:t>
            </a:r>
            <a:endParaRPr lang="zh-TW"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6" name="矩形 5"/>
          <p:cNvSpPr/>
          <p:nvPr/>
        </p:nvSpPr>
        <p:spPr>
          <a:xfrm>
            <a:off x="2569546" y="1412776"/>
            <a:ext cx="4018678"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ea typeface="微軟正黑體" panose="020B0604030504040204" pitchFamily="34" charset="-120"/>
              </a:rPr>
              <a:t>M</a:t>
            </a:r>
            <a:r>
              <a:rPr lang="en-US" altLang="zh-TW" dirty="0" smtClean="0">
                <a:ea typeface="微軟正黑體" panose="020B0604030504040204" pitchFamily="34" charset="-120"/>
              </a:rPr>
              <a:t>arketing </a:t>
            </a:r>
            <a:r>
              <a:rPr lang="en-US" altLang="zh-TW" dirty="0">
                <a:ea typeface="微軟正黑體" panose="020B0604030504040204" pitchFamily="34" charset="-120"/>
              </a:rPr>
              <a:t>P</a:t>
            </a:r>
            <a:r>
              <a:rPr lang="en-US" altLang="zh-TW" dirty="0" smtClean="0">
                <a:ea typeface="微軟正黑體" panose="020B0604030504040204" pitchFamily="34" charset="-120"/>
              </a:rPr>
              <a:t>lan</a:t>
            </a:r>
            <a:r>
              <a:rPr lang="zh-TW" altLang="en-US" dirty="0" smtClean="0">
                <a:ea typeface="微軟正黑體" panose="020B0604030504040204" pitchFamily="34" charset="-120"/>
              </a:rPr>
              <a:t> 行銷規劃</a:t>
            </a:r>
            <a:endParaRPr lang="en-US" altLang="zh-TW" dirty="0" smtClean="0">
              <a:ea typeface="微軟正黑體" panose="020B0604030504040204" pitchFamily="34" charset="-120"/>
            </a:endParaRPr>
          </a:p>
          <a:p>
            <a:pPr indent="-285750">
              <a:buFont typeface="Arial" panose="020B0604020202020204" pitchFamily="34" charset="0"/>
              <a:buChar char="•"/>
            </a:pPr>
            <a:r>
              <a:rPr lang="en-US" altLang="zh-TW" dirty="0" smtClean="0">
                <a:ea typeface="微軟正黑體" panose="020B0604030504040204" pitchFamily="34" charset="-120"/>
              </a:rPr>
              <a:t>Organizational resources</a:t>
            </a:r>
            <a:r>
              <a:rPr lang="zh-TW" altLang="en-US" dirty="0" smtClean="0">
                <a:ea typeface="微軟正黑體" panose="020B0604030504040204" pitchFamily="34" charset="-120"/>
              </a:rPr>
              <a:t> 組織資源</a:t>
            </a:r>
            <a:endParaRPr lang="en-US" altLang="zh-TW" dirty="0" smtClean="0">
              <a:ea typeface="微軟正黑體" panose="020B0604030504040204" pitchFamily="34" charset="-120"/>
            </a:endParaRPr>
          </a:p>
          <a:p>
            <a:pPr indent="-285750">
              <a:buFont typeface="Arial" panose="020B0604020202020204" pitchFamily="34" charset="0"/>
              <a:buChar char="•"/>
            </a:pPr>
            <a:r>
              <a:rPr lang="en-US" altLang="zh-TW" dirty="0" smtClean="0">
                <a:ea typeface="微軟正黑體" panose="020B0604030504040204" pitchFamily="34" charset="-120"/>
              </a:rPr>
              <a:t>Objectives</a:t>
            </a:r>
            <a:r>
              <a:rPr lang="zh-TW" altLang="en-US" dirty="0" smtClean="0">
                <a:ea typeface="微軟正黑體" panose="020B0604030504040204" pitchFamily="34" charset="-120"/>
              </a:rPr>
              <a:t> 目標</a:t>
            </a:r>
            <a:endParaRPr lang="en-US" altLang="zh-TW" dirty="0" smtClean="0">
              <a:ea typeface="微軟正黑體" panose="020B0604030504040204" pitchFamily="34" charset="-120"/>
            </a:endParaRPr>
          </a:p>
          <a:p>
            <a:pPr indent="-285750">
              <a:buFont typeface="Arial" panose="020B0604020202020204" pitchFamily="34" charset="0"/>
              <a:buChar char="•"/>
            </a:pPr>
            <a:r>
              <a:rPr lang="en-US" altLang="zh-TW" dirty="0" smtClean="0">
                <a:ea typeface="微軟正黑體" panose="020B0604030504040204" pitchFamily="34" charset="-120"/>
              </a:rPr>
              <a:t>Marketing strategy</a:t>
            </a:r>
            <a:r>
              <a:rPr lang="zh-TW" altLang="en-US" dirty="0" smtClean="0">
                <a:ea typeface="微軟正黑體" panose="020B0604030504040204" pitchFamily="34" charset="-120"/>
              </a:rPr>
              <a:t> 行銷策略</a:t>
            </a:r>
            <a:endParaRPr lang="en-US" altLang="zh-TW" dirty="0" smtClean="0">
              <a:ea typeface="微軟正黑體" panose="020B0604030504040204" pitchFamily="34" charset="-120"/>
            </a:endParaRPr>
          </a:p>
          <a:p>
            <a:pPr indent="-285750">
              <a:buFont typeface="Arial" panose="020B0604020202020204" pitchFamily="34" charset="0"/>
              <a:buChar char="•"/>
            </a:pPr>
            <a:r>
              <a:rPr lang="en-US" altLang="zh-TW" dirty="0" smtClean="0">
                <a:ea typeface="微軟正黑體" panose="020B0604030504040204" pitchFamily="34" charset="-120"/>
              </a:rPr>
              <a:t>Implementation</a:t>
            </a:r>
            <a:r>
              <a:rPr lang="zh-TW" altLang="en-US" dirty="0" smtClean="0">
                <a:ea typeface="微軟正黑體" panose="020B0604030504040204" pitchFamily="34" charset="-120"/>
              </a:rPr>
              <a:t> 執行</a:t>
            </a:r>
            <a:endParaRPr lang="en-US" altLang="zh-TW" dirty="0" smtClean="0">
              <a:ea typeface="微軟正黑體" panose="020B0604030504040204" pitchFamily="34" charset="-120"/>
            </a:endParaRPr>
          </a:p>
          <a:p>
            <a:pPr indent="-285750">
              <a:buFont typeface="Arial" panose="020B0604020202020204" pitchFamily="34" charset="0"/>
              <a:buChar char="•"/>
            </a:pPr>
            <a:r>
              <a:rPr lang="en-US" altLang="zh-TW" dirty="0" smtClean="0">
                <a:ea typeface="微軟正黑體" panose="020B0604030504040204" pitchFamily="34" charset="-120"/>
              </a:rPr>
              <a:t>Control</a:t>
            </a:r>
            <a:r>
              <a:rPr lang="zh-TW" altLang="en-US" dirty="0" smtClean="0">
                <a:ea typeface="微軟正黑體" panose="020B0604030504040204" pitchFamily="34" charset="-120"/>
              </a:rPr>
              <a:t> 控制</a:t>
            </a:r>
            <a:endParaRPr lang="zh-TW" altLang="en-US" dirty="0">
              <a:ea typeface="微軟正黑體" panose="020B0604030504040204" pitchFamily="34" charset="-120"/>
            </a:endParaRPr>
          </a:p>
        </p:txBody>
      </p:sp>
      <p:sp>
        <p:nvSpPr>
          <p:cNvPr id="7" name="矩形 6"/>
          <p:cNvSpPr/>
          <p:nvPr/>
        </p:nvSpPr>
        <p:spPr>
          <a:xfrm>
            <a:off x="2627784" y="4437112"/>
            <a:ext cx="3957191" cy="1368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dirty="0" smtClean="0"/>
              <a:t>Marketing Strategy</a:t>
            </a:r>
            <a:r>
              <a:rPr lang="zh-TW" altLang="en-US" dirty="0" smtClean="0"/>
              <a:t> </a:t>
            </a:r>
            <a:r>
              <a:rPr lang="zh-TW" altLang="en-US" dirty="0" smtClean="0">
                <a:latin typeface="微軟正黑體" panose="020B0604030504040204" pitchFamily="34" charset="-120"/>
                <a:ea typeface="微軟正黑體" panose="020B0604030504040204" pitchFamily="34" charset="-120"/>
              </a:rPr>
              <a:t>行銷策略</a:t>
            </a:r>
            <a:endParaRPr lang="en-US" altLang="zh-TW" dirty="0" smtClean="0">
              <a:latin typeface="微軟正黑體" panose="020B0604030504040204" pitchFamily="34" charset="-120"/>
              <a:ea typeface="微軟正黑體" panose="020B0604030504040204" pitchFamily="34" charset="-120"/>
            </a:endParaRPr>
          </a:p>
          <a:p>
            <a:pPr indent="-285750">
              <a:buFont typeface="Arial" panose="020B0604020202020204" pitchFamily="34" charset="0"/>
              <a:buChar char="•"/>
            </a:pPr>
            <a:r>
              <a:rPr lang="en-US" altLang="zh-TW" dirty="0" smtClean="0"/>
              <a:t>Product</a:t>
            </a:r>
            <a:r>
              <a:rPr lang="zh-TW" altLang="en-US" dirty="0" smtClean="0"/>
              <a:t> 產品</a:t>
            </a:r>
            <a:endParaRPr lang="en-US" altLang="zh-TW" dirty="0" smtClean="0"/>
          </a:p>
          <a:p>
            <a:pPr indent="-285750">
              <a:buFont typeface="Arial" panose="020B0604020202020204" pitchFamily="34" charset="0"/>
              <a:buChar char="•"/>
            </a:pPr>
            <a:r>
              <a:rPr lang="en-US" altLang="zh-TW" dirty="0" smtClean="0"/>
              <a:t>Price</a:t>
            </a:r>
            <a:r>
              <a:rPr lang="zh-TW" altLang="en-US" dirty="0" smtClean="0"/>
              <a:t> 價格</a:t>
            </a:r>
            <a:endParaRPr lang="en-US" altLang="zh-TW" dirty="0" smtClean="0"/>
          </a:p>
          <a:p>
            <a:pPr indent="-285750">
              <a:buFont typeface="Arial" panose="020B0604020202020204" pitchFamily="34" charset="0"/>
              <a:buChar char="•"/>
            </a:pPr>
            <a:r>
              <a:rPr lang="en-US" altLang="zh-TW" dirty="0" smtClean="0"/>
              <a:t>Promotion</a:t>
            </a:r>
            <a:r>
              <a:rPr lang="zh-TW" altLang="en-US" dirty="0" smtClean="0"/>
              <a:t> 促銷</a:t>
            </a:r>
            <a:endParaRPr lang="en-US" altLang="zh-TW" dirty="0" smtClean="0"/>
          </a:p>
          <a:p>
            <a:pPr indent="-285750">
              <a:buFont typeface="Arial" panose="020B0604020202020204" pitchFamily="34" charset="0"/>
              <a:buChar char="•"/>
            </a:pPr>
            <a:r>
              <a:rPr lang="en-US" altLang="zh-TW" dirty="0" smtClean="0"/>
              <a:t>Distribution</a:t>
            </a:r>
            <a:r>
              <a:rPr lang="zh-TW" altLang="en-US" dirty="0" smtClean="0"/>
              <a:t> 分銷</a:t>
            </a:r>
            <a:endParaRPr lang="zh-TW" altLang="en-US" dirty="0"/>
          </a:p>
        </p:txBody>
      </p:sp>
      <p:sp>
        <p:nvSpPr>
          <p:cNvPr id="8" name="橢圓 7"/>
          <p:cNvSpPr/>
          <p:nvPr/>
        </p:nvSpPr>
        <p:spPr>
          <a:xfrm>
            <a:off x="2123729" y="3573016"/>
            <a:ext cx="4968552"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dirty="0" smtClean="0"/>
              <a:t>Marketing research</a:t>
            </a:r>
            <a:r>
              <a:rPr lang="zh-TW" altLang="en-US" dirty="0" smtClean="0"/>
              <a:t> </a:t>
            </a:r>
            <a:r>
              <a:rPr lang="zh-TW" altLang="en-US" dirty="0" smtClean="0">
                <a:latin typeface="微軟正黑體" panose="020B0604030504040204" pitchFamily="34" charset="-120"/>
                <a:ea typeface="微軟正黑體" panose="020B0604030504040204" pitchFamily="34" charset="-120"/>
              </a:rPr>
              <a:t>市場調查</a:t>
            </a:r>
            <a:endParaRPr lang="zh-TW" altLang="en-US" dirty="0">
              <a:latin typeface="微軟正黑體" panose="020B0604030504040204" pitchFamily="34" charset="-120"/>
              <a:ea typeface="微軟正黑體" panose="020B0604030504040204" pitchFamily="34" charset="-120"/>
            </a:endParaRPr>
          </a:p>
        </p:txBody>
      </p:sp>
      <p:sp>
        <p:nvSpPr>
          <p:cNvPr id="9" name="矩形 8"/>
          <p:cNvSpPr/>
          <p:nvPr/>
        </p:nvSpPr>
        <p:spPr>
          <a:xfrm>
            <a:off x="2941924" y="6237312"/>
            <a:ext cx="3305870"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smtClean="0"/>
              <a:t>Customers</a:t>
            </a:r>
            <a:r>
              <a:rPr lang="zh-TW" altLang="en-US" dirty="0" smtClean="0"/>
              <a:t> </a:t>
            </a:r>
            <a:r>
              <a:rPr lang="zh-TW" altLang="en-US" dirty="0" smtClean="0">
                <a:latin typeface="微軟正黑體" panose="020B0604030504040204" pitchFamily="34" charset="-120"/>
                <a:ea typeface="微軟正黑體" panose="020B0604030504040204" pitchFamily="34" charset="-120"/>
              </a:rPr>
              <a:t>顧客</a:t>
            </a:r>
            <a:r>
              <a:rPr lang="en-US" altLang="zh-TW" dirty="0" smtClean="0"/>
              <a:t>/Society</a:t>
            </a:r>
            <a:r>
              <a:rPr lang="zh-TW" altLang="en-US" dirty="0" smtClean="0"/>
              <a:t> </a:t>
            </a:r>
            <a:r>
              <a:rPr lang="zh-TW" altLang="en-US" dirty="0" smtClean="0">
                <a:latin typeface="微軟正黑體" panose="020B0604030504040204" pitchFamily="34" charset="-120"/>
                <a:ea typeface="微軟正黑體" panose="020B0604030504040204" pitchFamily="34" charset="-120"/>
              </a:rPr>
              <a:t>社會</a:t>
            </a:r>
            <a:endParaRPr lang="zh-TW" altLang="en-US" dirty="0">
              <a:latin typeface="微軟正黑體" panose="020B0604030504040204" pitchFamily="34" charset="-120"/>
              <a:ea typeface="微軟正黑體" panose="020B0604030504040204" pitchFamily="34" charset="-120"/>
            </a:endParaRPr>
          </a:p>
        </p:txBody>
      </p:sp>
      <p:cxnSp>
        <p:nvCxnSpPr>
          <p:cNvPr id="14" name="直線單箭頭接點 13"/>
          <p:cNvCxnSpPr>
            <a:stCxn id="6" idx="2"/>
            <a:endCxn id="6" idx="2"/>
          </p:cNvCxnSpPr>
          <p:nvPr/>
        </p:nvCxnSpPr>
        <p:spPr>
          <a:xfrm>
            <a:off x="4578885" y="314096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a:stCxn id="8" idx="0"/>
            <a:endCxn id="6" idx="2"/>
          </p:cNvCxnSpPr>
          <p:nvPr/>
        </p:nvCxnSpPr>
        <p:spPr>
          <a:xfrm flipH="1" flipV="1">
            <a:off x="4578885" y="3140968"/>
            <a:ext cx="2912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stCxn id="8" idx="4"/>
            <a:endCxn id="7" idx="0"/>
          </p:cNvCxnSpPr>
          <p:nvPr/>
        </p:nvCxnSpPr>
        <p:spPr>
          <a:xfrm flipH="1">
            <a:off x="4606380" y="4030216"/>
            <a:ext cx="1625" cy="406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stCxn id="7" idx="2"/>
            <a:endCxn id="9" idx="0"/>
          </p:cNvCxnSpPr>
          <p:nvPr/>
        </p:nvCxnSpPr>
        <p:spPr>
          <a:xfrm flipH="1">
            <a:off x="4594859" y="5805264"/>
            <a:ext cx="1152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向下箭號 37"/>
          <p:cNvSpPr/>
          <p:nvPr/>
        </p:nvSpPr>
        <p:spPr>
          <a:xfrm>
            <a:off x="4375400" y="4030216"/>
            <a:ext cx="484632" cy="4068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向下箭號 38"/>
          <p:cNvSpPr/>
          <p:nvPr/>
        </p:nvSpPr>
        <p:spPr>
          <a:xfrm>
            <a:off x="4375400" y="5805264"/>
            <a:ext cx="484632"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向上箭號 39"/>
          <p:cNvSpPr/>
          <p:nvPr/>
        </p:nvSpPr>
        <p:spPr>
          <a:xfrm>
            <a:off x="4375400" y="3140968"/>
            <a:ext cx="484632" cy="4320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左-上雙向箭號 64"/>
          <p:cNvSpPr/>
          <p:nvPr/>
        </p:nvSpPr>
        <p:spPr>
          <a:xfrm>
            <a:off x="6247794" y="3801616"/>
            <a:ext cx="1132518" cy="2860892"/>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左-上雙向箭號 69"/>
          <p:cNvSpPr/>
          <p:nvPr/>
        </p:nvSpPr>
        <p:spPr>
          <a:xfrm flipH="1">
            <a:off x="1788634" y="3801616"/>
            <a:ext cx="1152128" cy="2860892"/>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文字方塊 72"/>
          <p:cNvSpPr txBox="1"/>
          <p:nvPr/>
        </p:nvSpPr>
        <p:spPr>
          <a:xfrm>
            <a:off x="4870688" y="3216585"/>
            <a:ext cx="2028119" cy="369332"/>
          </a:xfrm>
          <a:prstGeom prst="rect">
            <a:avLst/>
          </a:prstGeom>
          <a:noFill/>
        </p:spPr>
        <p:txBody>
          <a:bodyPr wrap="none" rtlCol="0">
            <a:spAutoFit/>
          </a:bodyPr>
          <a:lstStyle/>
          <a:p>
            <a:r>
              <a:rPr lang="en-US" altLang="zh-TW" dirty="0" smtClean="0"/>
              <a:t>Informs </a:t>
            </a:r>
            <a:r>
              <a:rPr lang="zh-TW" altLang="en-US" dirty="0" smtClean="0"/>
              <a:t>通知</a:t>
            </a:r>
            <a:r>
              <a:rPr lang="en-US" altLang="zh-TW" dirty="0" smtClean="0"/>
              <a:t>, </a:t>
            </a:r>
            <a:r>
              <a:rPr lang="zh-TW" altLang="en-US" dirty="0" smtClean="0"/>
              <a:t>告知</a:t>
            </a:r>
            <a:endParaRPr lang="zh-TW" altLang="en-US" dirty="0"/>
          </a:p>
        </p:txBody>
      </p:sp>
      <p:sp>
        <p:nvSpPr>
          <p:cNvPr id="74" name="文字方塊 73"/>
          <p:cNvSpPr txBox="1"/>
          <p:nvPr/>
        </p:nvSpPr>
        <p:spPr>
          <a:xfrm>
            <a:off x="4860032" y="4067780"/>
            <a:ext cx="1702710" cy="369332"/>
          </a:xfrm>
          <a:prstGeom prst="rect">
            <a:avLst/>
          </a:prstGeom>
          <a:noFill/>
        </p:spPr>
        <p:txBody>
          <a:bodyPr wrap="none" rtlCol="0">
            <a:spAutoFit/>
          </a:bodyPr>
          <a:lstStyle/>
          <a:p>
            <a:r>
              <a:rPr lang="en-US" altLang="zh-TW" dirty="0" smtClean="0"/>
              <a:t>Influences </a:t>
            </a:r>
            <a:r>
              <a:rPr lang="zh-TW" altLang="en-US" dirty="0"/>
              <a:t>影響</a:t>
            </a:r>
          </a:p>
        </p:txBody>
      </p:sp>
    </p:spTree>
    <p:extLst>
      <p:ext uri="{BB962C8B-B14F-4D97-AF65-F5344CB8AC3E}">
        <p14:creationId xmlns:p14="http://schemas.microsoft.com/office/powerpoint/2010/main" xmlns="" val="4174386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高階主管">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TC101790493[[fn=美式蘇活風]]</Template>
  <TotalTime>3186</TotalTime>
  <Words>2479</Words>
  <Application>Microsoft Office PowerPoint</Application>
  <PresentationFormat>如螢幕大小 (4:3)</PresentationFormat>
  <Paragraphs>316</Paragraphs>
  <Slides>38</Slides>
  <Notes>0</Notes>
  <HiddenSlides>0</HiddenSlides>
  <MMClips>0</MMClips>
  <ScaleCrop>false</ScaleCrop>
  <HeadingPairs>
    <vt:vector size="4" baseType="variant">
      <vt:variant>
        <vt:lpstr>佈景主題</vt:lpstr>
      </vt:variant>
      <vt:variant>
        <vt:i4>1</vt:i4>
      </vt:variant>
      <vt:variant>
        <vt:lpstr>投影片標題</vt:lpstr>
      </vt:variant>
      <vt:variant>
        <vt:i4>38</vt:i4>
      </vt:variant>
    </vt:vector>
  </HeadingPairs>
  <TitlesOfParts>
    <vt:vector size="39" baseType="lpstr">
      <vt:lpstr>Soho</vt:lpstr>
      <vt:lpstr>市場調查與分析</vt:lpstr>
      <vt:lpstr>第一章 緒論</vt:lpstr>
      <vt:lpstr>例子</vt:lpstr>
      <vt:lpstr>商人有興趣的問題</vt:lpstr>
      <vt:lpstr>市場調查成功案例1</vt:lpstr>
      <vt:lpstr>市場調查成功案例1</vt:lpstr>
      <vt:lpstr>市場調查成功案例2</vt:lpstr>
      <vt:lpstr>市場調查成功案例2</vt:lpstr>
      <vt:lpstr>1.1 市場調查在策略規劃與決策制定 的角色 </vt:lpstr>
      <vt:lpstr>投影片 10</vt:lpstr>
      <vt:lpstr>1.2 市場調查的定義</vt:lpstr>
      <vt:lpstr>1.2 市場調查的定義</vt:lpstr>
      <vt:lpstr>1.2 市場調查的定義</vt:lpstr>
      <vt:lpstr>1.3 市場調查的特性</vt:lpstr>
      <vt:lpstr>1.4 市場調查的重要性</vt:lpstr>
      <vt:lpstr>1.4 市場調查的重要性</vt:lpstr>
      <vt:lpstr>1.4 市場調查的重要性</vt:lpstr>
      <vt:lpstr>1.4 市場調查的重要性</vt:lpstr>
      <vt:lpstr>1.4 市場調查的重要性</vt:lpstr>
      <vt:lpstr>1.4 市場調查的重要性</vt:lpstr>
      <vt:lpstr>1.5 常見的市場調查項目</vt:lpstr>
      <vt:lpstr>1.5 常見的市場調查項目</vt:lpstr>
      <vt:lpstr>1.5 常見的市場調查項目</vt:lpstr>
      <vt:lpstr>1.5 常見的市場調查項目</vt:lpstr>
      <vt:lpstr>1.5 常見的市場調查項目</vt:lpstr>
      <vt:lpstr>1.5 常見的市場調查項目</vt:lpstr>
      <vt:lpstr>1.6 市場調查與行銷研究的異同</vt:lpstr>
      <vt:lpstr>1.6 市場調查與行銷研究的異同</vt:lpstr>
      <vt:lpstr>1.7 市場調查的分類</vt:lpstr>
      <vt:lpstr>1.7 市場調查的分類</vt:lpstr>
      <vt:lpstr>1.7 市場調查的分類</vt:lpstr>
      <vt:lpstr>1.7 市場調查的分類</vt:lpstr>
      <vt:lpstr>1.7 市場調查的分類</vt:lpstr>
      <vt:lpstr>1.7 市場調查的分類</vt:lpstr>
      <vt:lpstr>1.8 市場調查的功能</vt:lpstr>
      <vt:lpstr>Howard 教授之可控制與不可控制因素之概念圖</vt:lpstr>
      <vt:lpstr>投影片 37</vt:lpstr>
      <vt:lpstr>~共勉之~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市場調查與分析</dc:title>
  <dc:creator>chilo</dc:creator>
  <cp:lastModifiedBy>chilo</cp:lastModifiedBy>
  <cp:revision>103</cp:revision>
  <dcterms:created xsi:type="dcterms:W3CDTF">2014-09-14T00:15:34Z</dcterms:created>
  <dcterms:modified xsi:type="dcterms:W3CDTF">2014-10-28T00:47:51Z</dcterms:modified>
</cp:coreProperties>
</file>