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269" r:id="rId3"/>
    <p:sldId id="258" r:id="rId4"/>
    <p:sldId id="287" r:id="rId5"/>
    <p:sldId id="288" r:id="rId6"/>
    <p:sldId id="291" r:id="rId7"/>
    <p:sldId id="292" r:id="rId8"/>
    <p:sldId id="293" r:id="rId9"/>
    <p:sldId id="294" r:id="rId10"/>
    <p:sldId id="295" r:id="rId11"/>
    <p:sldId id="296" r:id="rId12"/>
    <p:sldId id="297" r:id="rId13"/>
    <p:sldId id="298" r:id="rId14"/>
    <p:sldId id="313" r:id="rId15"/>
    <p:sldId id="270" r:id="rId16"/>
    <p:sldId id="301" r:id="rId17"/>
    <p:sldId id="272" r:id="rId18"/>
    <p:sldId id="306" r:id="rId19"/>
    <p:sldId id="307" r:id="rId20"/>
    <p:sldId id="309" r:id="rId21"/>
    <p:sldId id="310" r:id="rId22"/>
    <p:sldId id="311" r:id="rId23"/>
    <p:sldId id="262" r:id="rId24"/>
    <p:sldId id="299" r:id="rId25"/>
    <p:sldId id="300" r:id="rId26"/>
    <p:sldId id="308" r:id="rId27"/>
    <p:sldId id="302" r:id="rId28"/>
    <p:sldId id="303" r:id="rId29"/>
    <p:sldId id="304" r:id="rId30"/>
    <p:sldId id="266" r:id="rId31"/>
    <p:sldId id="305" r:id="rId32"/>
    <p:sldId id="263" r:id="rId33"/>
    <p:sldId id="268" r:id="rId3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916608-E116-4B95-8529-2BF9DF64882A}" type="datetimeFigureOut">
              <a:rPr lang="zh-TW" altLang="en-US" smtClean="0"/>
              <a:pPr/>
              <a:t>2014/10/28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426BBE-692E-4AB4-9C17-CF2A2E25BA1B}" type="slidenum">
              <a:rPr lang="zh-TW" altLang="en-US" smtClean="0"/>
              <a:pPr/>
              <a:t>‹#›</a:t>
            </a:fld>
            <a:endParaRPr lang="zh-TW" altLang="en-US"/>
          </a:p>
        </p:txBody>
      </p:sp>
    </p:spTree>
    <p:extLst>
      <p:ext uri="{BB962C8B-B14F-4D97-AF65-F5344CB8AC3E}">
        <p14:creationId xmlns:p14="http://schemas.microsoft.com/office/powerpoint/2010/main" xmlns="" val="3951927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5A37C2C-8AE1-47D7-905C-BB5BC8EF37B9}" type="datetime1">
              <a:rPr lang="zh-TW" altLang="en-US" smtClean="0"/>
              <a:pPr/>
              <a:t>2014/10/28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7991475" y="6429375"/>
            <a:ext cx="876300" cy="292100"/>
          </a:xfrm>
        </p:spPr>
        <p:txBody>
          <a:bodyPr/>
          <a:lstStyle/>
          <a:p>
            <a:fld id="{FCC6D182-0AF5-466B-A5A1-031DE0A14F63}" type="slidenum">
              <a:rPr lang="zh-TW" altLang="en-US" smtClean="0"/>
              <a:pPr/>
              <a:t>‹#›</a:t>
            </a:fld>
            <a:endParaRPr lang="zh-TW" alt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zh-TW" altLang="en-US" smtClean="0"/>
              <a:t>按一下以編輯母片標題樣式</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EC5F3A2-E007-414C-A49C-B302ACCACEC5}" type="datetime1">
              <a:rPr lang="zh-TW" altLang="en-US" smtClean="0"/>
              <a:pPr/>
              <a:t>2014/10/28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C6D182-0AF5-466B-A5A1-031DE0A14F63}"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855BD810-E2BE-4745-B5FC-74B1370E7886}" type="datetime1">
              <a:rPr lang="zh-TW" altLang="en-US" smtClean="0"/>
              <a:pPr/>
              <a:t>2014/10/28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C6D182-0AF5-466B-A5A1-031DE0A14F63}"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C6D182-0AF5-466B-A5A1-031DE0A14F63}" type="slidenum">
              <a:rPr lang="zh-TW" altLang="en-US" smtClean="0"/>
              <a:pPr/>
              <a:t>‹#›</a:t>
            </a:fld>
            <a:endParaRPr lang="zh-TW" alt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64F5796C-AC92-4A8B-A7AD-E8B8BF822EC7}" type="datetime1">
              <a:rPr lang="zh-TW" altLang="en-US" smtClean="0"/>
              <a:pPr/>
              <a:t>2014/10/28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C6D182-0AF5-466B-A5A1-031DE0A14F63}" type="slidenum">
              <a:rPr lang="zh-TW" altLang="en-US" smtClean="0"/>
              <a:pPr/>
              <a:t>‹#›</a:t>
            </a:fld>
            <a:endParaRPr lang="zh-TW" alt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21827E-BFF5-4017-9E25-E96C7D1A4C74}" type="datetime1">
              <a:rPr lang="zh-TW" altLang="en-US" smtClean="0"/>
              <a:pPr/>
              <a:t>2014/10/28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CC6D182-0AF5-466B-A5A1-031DE0A14F63}" type="slidenum">
              <a:rPr lang="zh-TW" altLang="en-US" smtClean="0"/>
              <a:pPr/>
              <a:t>‹#›</a:t>
            </a:fld>
            <a:endParaRPr lang="zh-TW" alt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8D24CF6-94EA-4049-951B-909208E81919}" type="datetime1">
              <a:rPr lang="zh-TW" altLang="en-US" smtClean="0"/>
              <a:pPr/>
              <a:t>2014/10/28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CC6D182-0AF5-466B-A5A1-031DE0A14F63}" type="slidenum">
              <a:rPr lang="zh-TW" altLang="en-US" smtClean="0"/>
              <a:pPr/>
              <a:t>‹#›</a:t>
            </a:fld>
            <a:endParaRPr lang="zh-TW" alt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E29D5515-08AB-4AE6-B5CB-D3E276977A0D}" type="datetime1">
              <a:rPr lang="zh-TW" altLang="en-US" smtClean="0"/>
              <a:pPr/>
              <a:t>2014/10/28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CC6D182-0AF5-466B-A5A1-031DE0A14F63}" type="slidenum">
              <a:rPr lang="zh-TW" altLang="en-US" smtClean="0"/>
              <a:pPr/>
              <a:t>‹#›</a:t>
            </a:fld>
            <a:endParaRPr lang="zh-TW" alt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630DD-2882-4F38-A58B-1DC67B032026}" type="datetime1">
              <a:rPr lang="zh-TW" altLang="en-US" smtClean="0"/>
              <a:pPr/>
              <a:t>2014/10/28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FCC6D182-0AF5-466B-A5A1-031DE0A14F63}"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E9E64928-4EBD-4BA5-9013-141063B24C28}" type="datetime1">
              <a:rPr lang="zh-TW" altLang="en-US" smtClean="0"/>
              <a:pPr/>
              <a:t>2014/10/28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CC6D182-0AF5-466B-A5A1-031DE0A14F63}" type="slidenum">
              <a:rPr lang="zh-TW" altLang="en-US" smtClean="0"/>
              <a:pPr/>
              <a:t>‹#›</a:t>
            </a:fld>
            <a:endParaRPr lang="zh-TW" alt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zh-TW" altLang="en-US" smtClean="0"/>
              <a:t>按一下以編輯母片標題樣式</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zh-TW" altLang="en-US" smtClean="0"/>
              <a:t>按一下以編輯母片文字樣式</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863E2091-622B-4182-8B8D-8CE50F9C43A9}" type="datetime1">
              <a:rPr lang="zh-TW" altLang="en-US" smtClean="0"/>
              <a:pPr/>
              <a:t>2014/10/28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CC6D182-0AF5-466B-A5A1-031DE0A14F63}" type="slidenum">
              <a:rPr lang="zh-TW" altLang="en-US" smtClean="0"/>
              <a:pPr/>
              <a:t>‹#›</a:t>
            </a:fld>
            <a:endParaRPr lang="zh-TW" alt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zh-TW" altLang="en-US" smtClean="0"/>
              <a:t>按一下以編輯母片標題樣式</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zh-TW" altLang="en-US" smtClean="0"/>
              <a:t>按一下以編輯母片文字樣式</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BEA07514-13E4-43ED-B751-0E36CE828168}" type="datetime1">
              <a:rPr lang="zh-TW" altLang="en-US" smtClean="0"/>
              <a:pPr/>
              <a:t>2014/10/28</a:t>
            </a:fld>
            <a:endParaRPr lang="zh-TW" alt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zh-TW" alt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FCC6D182-0AF5-466B-A5A1-031DE0A14F63}"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iki.mbalib.com/zh-tw/%E6%80%9D%E7%BA%AC%E5%B8%82%E5%9C%BA%E7%A0%94%E7%A9%B6%E5%85%AC%E5%8F%B8" TargetMode="External"/><Relationship Id="rId3" Type="http://schemas.openxmlformats.org/officeDocument/2006/relationships/hyperlink" Target="http://www.imshealth.com/portal/site/imshealth" TargetMode="External"/><Relationship Id="rId7" Type="http://schemas.openxmlformats.org/officeDocument/2006/relationships/hyperlink" Target="http://www.ipsos.com/" TargetMode="External"/><Relationship Id="rId2" Type="http://schemas.openxmlformats.org/officeDocument/2006/relationships/hyperlink" Target="http://wiki.mbalib.com/zh-tw/VNU%E9%9B%86%E5%9B%A2" TargetMode="External"/><Relationship Id="rId1" Type="http://schemas.openxmlformats.org/officeDocument/2006/relationships/slideLayout" Target="../slideLayouts/slideLayout2.xml"/><Relationship Id="rId6" Type="http://schemas.openxmlformats.org/officeDocument/2006/relationships/hyperlink" Target="http://zh.wikipedia.org/zh-hant/%E6%98%93%E7%B4%A2%E6%99%AE" TargetMode="External"/><Relationship Id="rId5" Type="http://schemas.openxmlformats.org/officeDocument/2006/relationships/hyperlink" Target="http://www.kantar.com/" TargetMode="External"/><Relationship Id="rId4" Type="http://schemas.openxmlformats.org/officeDocument/2006/relationships/hyperlink" Target="http://www.tnsglobal.com/"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wiki.mbalib.com/zh-tw/VNU%E9%9B%86%E5%9B%A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imshealth.com/portal/site/imshealth"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tnsgloba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www.kantar.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psos.com/" TargetMode="External"/><Relationship Id="rId2" Type="http://schemas.openxmlformats.org/officeDocument/2006/relationships/hyperlink" Target="http://zh.wikipedia.org/zh-hant/%E6%98%93%E7%B4%A2%E6%99%A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iki.mbalib.com/zh-tw/%E6%80%9D%E7%BA%AC%E5%B8%82%E5%9C%BA%E7%A0%94%E7%A9%B6%E5%85%AC%E5%8F%B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tw.cn.nielsen.com/site/index.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redit.com.tw/CreditOnline/Default.aspx" TargetMode="External"/><Relationship Id="rId7" Type="http://schemas.openxmlformats.org/officeDocument/2006/relationships/hyperlink" Target="http://www.ever-pro.com.tw/index.htm" TargetMode="External"/><Relationship Id="rId2" Type="http://schemas.openxmlformats.org/officeDocument/2006/relationships/hyperlink" Target="http://www.viewpoint.tw/about-us" TargetMode="External"/><Relationship Id="rId1" Type="http://schemas.openxmlformats.org/officeDocument/2006/relationships/slideLayout" Target="../slideLayouts/slideLayout2.xml"/><Relationship Id="rId6" Type="http://schemas.openxmlformats.org/officeDocument/2006/relationships/hyperlink" Target="http://www.ivm.com.tw/" TargetMode="External"/><Relationship Id="rId5" Type="http://schemas.openxmlformats.org/officeDocument/2006/relationships/hyperlink" Target="http://www.xkd.com.tw/Index.asp" TargetMode="External"/><Relationship Id="rId4" Type="http://schemas.openxmlformats.org/officeDocument/2006/relationships/hyperlink" Target="http://www.bigc.com.tw/index.php"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jwttpi.com.tw/" TargetMode="External"/><Relationship Id="rId3" Type="http://schemas.openxmlformats.org/officeDocument/2006/relationships/hyperlink" Target="http://www.leoburnett.com/" TargetMode="External"/><Relationship Id="rId7" Type="http://schemas.openxmlformats.org/officeDocument/2006/relationships/hyperlink" Target="http://www.easternad.com.tw/" TargetMode="External"/><Relationship Id="rId12" Type="http://schemas.openxmlformats.org/officeDocument/2006/relationships/hyperlink" Target="http://www.ucgroup.com.tw/" TargetMode="External"/><Relationship Id="rId2" Type="http://schemas.openxmlformats.org/officeDocument/2006/relationships/hyperlink" Target="http://www.ogilvy.com.tw/" TargetMode="External"/><Relationship Id="rId1" Type="http://schemas.openxmlformats.org/officeDocument/2006/relationships/slideLayout" Target="../slideLayouts/slideLayout2.xml"/><Relationship Id="rId6" Type="http://schemas.openxmlformats.org/officeDocument/2006/relationships/hyperlink" Target="http://20camp.timesawards.com/home/team.aspx" TargetMode="External"/><Relationship Id="rId11" Type="http://schemas.openxmlformats.org/officeDocument/2006/relationships/hyperlink" Target="http://www.ua.com.tw/index.php" TargetMode="External"/><Relationship Id="rId5" Type="http://schemas.openxmlformats.org/officeDocument/2006/relationships/hyperlink" Target="http://mccann.com/" TargetMode="External"/><Relationship Id="rId10" Type="http://schemas.openxmlformats.org/officeDocument/2006/relationships/hyperlink" Target="http://www.dentsu-kuohua.com.tw/" TargetMode="External"/><Relationship Id="rId4" Type="http://schemas.openxmlformats.org/officeDocument/2006/relationships/hyperlink" Target="http://www.104.com.tw/jb/104i/cust/view?c=483a42293c5c3e2138583a1d1d1d1d5f2443a363189j56" TargetMode="External"/><Relationship Id="rId9" Type="http://schemas.openxmlformats.org/officeDocument/2006/relationships/hyperlink" Target="http://www.taaa.org.tw/cview_member.asp?cid=20081224112650"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ndc.gov.tw/" TargetMode="External"/><Relationship Id="rId2" Type="http://schemas.openxmlformats.org/officeDocument/2006/relationships/hyperlink" Target="http://www.dgbas.gov.tw/mp.asp?mp=1" TargetMode="External"/><Relationship Id="rId1" Type="http://schemas.openxmlformats.org/officeDocument/2006/relationships/slideLayout" Target="../slideLayouts/slideLayout2.xml"/><Relationship Id="rId5" Type="http://schemas.openxmlformats.org/officeDocument/2006/relationships/hyperlink" Target="http://www.moi.gov.tw/" TargetMode="External"/><Relationship Id="rId4" Type="http://schemas.openxmlformats.org/officeDocument/2006/relationships/hyperlink" Target="http://www.cbc.gov.tw/mp1.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cier.edu.tw/mp.asp?mp=1" TargetMode="External"/><Relationship Id="rId2" Type="http://schemas.openxmlformats.org/officeDocument/2006/relationships/hyperlink" Target="http://www.sinica.edu.tw/index.shtml" TargetMode="External"/><Relationship Id="rId1" Type="http://schemas.openxmlformats.org/officeDocument/2006/relationships/slideLayout" Target="../slideLayouts/slideLayout2.xml"/><Relationship Id="rId6" Type="http://schemas.openxmlformats.org/officeDocument/2006/relationships/hyperlink" Target="http://www.iii.org.tw/Default.aspx" TargetMode="External"/><Relationship Id="rId5" Type="http://schemas.openxmlformats.org/officeDocument/2006/relationships/hyperlink" Target="https://www.itri.org.tw/" TargetMode="External"/><Relationship Id="rId4" Type="http://schemas.openxmlformats.org/officeDocument/2006/relationships/hyperlink" Target="http://www.tier.org.tw/"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esc.nccu.edu.tw/main.php" TargetMode="External"/><Relationship Id="rId2" Type="http://schemas.openxmlformats.org/officeDocument/2006/relationships/hyperlink" Target="http://nccupm.wordpress.com/about-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r>
              <a:rPr lang="en-US" altLang="zh-TW" b="1" dirty="0" smtClean="0"/>
              <a:t>Marketing Research and Analysis</a:t>
            </a:r>
            <a:endParaRPr lang="zh-TW" altLang="en-US" b="1" dirty="0"/>
          </a:p>
        </p:txBody>
      </p:sp>
      <p:sp>
        <p:nvSpPr>
          <p:cNvPr id="2" name="標題 1"/>
          <p:cNvSpPr>
            <a:spLocks noGrp="1"/>
          </p:cNvSpPr>
          <p:nvPr>
            <p:ph type="title"/>
          </p:nvPr>
        </p:nvSpPr>
        <p:spPr/>
        <p:txBody>
          <a:bodyPr/>
          <a:lstStyle/>
          <a:p>
            <a:r>
              <a:rPr lang="zh-TW" altLang="en-US" b="1" dirty="0" smtClean="0">
                <a:latin typeface="微軟正黑體" panose="020B0604030504040204" pitchFamily="34" charset="-120"/>
                <a:ea typeface="微軟正黑體" panose="020B0604030504040204" pitchFamily="34" charset="-120"/>
              </a:rPr>
              <a:t>市場調查與分析</a:t>
            </a:r>
            <a:endParaRPr lang="zh-TW" altLang="en-US" b="1" dirty="0">
              <a:latin typeface="微軟正黑體" panose="020B0604030504040204" pitchFamily="34" charset="-120"/>
              <a:ea typeface="微軟正黑體" panose="020B0604030504040204" pitchFamily="34" charset="-120"/>
            </a:endParaRPr>
          </a:p>
        </p:txBody>
      </p:sp>
      <p:sp>
        <p:nvSpPr>
          <p:cNvPr id="4" name="副標題 2"/>
          <p:cNvSpPr txBox="1">
            <a:spLocks/>
          </p:cNvSpPr>
          <p:nvPr/>
        </p:nvSpPr>
        <p:spPr>
          <a:xfrm>
            <a:off x="4427984" y="4664603"/>
            <a:ext cx="4320480" cy="1752600"/>
          </a:xfrm>
          <a:prstGeom prst="rect">
            <a:avLst/>
          </a:prstGeom>
        </p:spPr>
        <p:txBody>
          <a:bodyPr vert="horz" lIns="91440" tIns="45720" rIns="91440" bIns="45720" rtlCol="0">
            <a:normAutofit/>
          </a:bodyPr>
          <a:lstStyle>
            <a:lvl1pPr marL="0" indent="0" algn="l" defTabSz="914400" rtl="0" eaLnBrk="1" latinLnBrk="0" hangingPunct="1">
              <a:spcBef>
                <a:spcPts val="600"/>
              </a:spcBef>
              <a:spcAft>
                <a:spcPts val="0"/>
              </a:spcAft>
              <a:buClr>
                <a:schemeClr val="accent1"/>
              </a:buClr>
              <a:buFont typeface="Arial" pitchFamily="34" charset="0"/>
              <a:buNone/>
              <a:defRPr sz="2400" b="0" i="0" kern="1200" cap="none" spc="120" baseline="0">
                <a:solidFill>
                  <a:schemeClr val="tx2"/>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20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8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baseline="0">
                <a:solidFill>
                  <a:schemeClr val="tx1">
                    <a:tint val="75000"/>
                  </a:schemeClr>
                </a:solidFill>
                <a:latin typeface="+mn-lt"/>
                <a:ea typeface="+mn-ea"/>
                <a:cs typeface="Tahoma" pitchFamily="34" charset="0"/>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9pPr>
          </a:lstStyle>
          <a:p>
            <a:pPr algn="r"/>
            <a:r>
              <a:rPr lang="zh-TW" altLang="en-US" b="1" dirty="0" smtClean="0">
                <a:solidFill>
                  <a:srgbClr val="C00000"/>
                </a:solidFill>
                <a:latin typeface="微軟正黑體" panose="020B0604030504040204" pitchFamily="34" charset="-120"/>
                <a:ea typeface="微軟正黑體" panose="020B0604030504040204" pitchFamily="34" charset="-120"/>
              </a:rPr>
              <a:t>中華大學餐旅管理學系</a:t>
            </a:r>
            <a:endParaRPr lang="en-US" altLang="zh-TW" b="1" dirty="0" smtClean="0">
              <a:solidFill>
                <a:srgbClr val="C00000"/>
              </a:solidFill>
              <a:latin typeface="微軟正黑體" panose="020B0604030504040204" pitchFamily="34" charset="-120"/>
              <a:ea typeface="微軟正黑體" panose="020B0604030504040204" pitchFamily="34" charset="-120"/>
            </a:endParaRPr>
          </a:p>
          <a:p>
            <a:pPr algn="r"/>
            <a:r>
              <a:rPr lang="zh-TW" altLang="en-US" b="1" dirty="0" smtClean="0">
                <a:solidFill>
                  <a:srgbClr val="C00000"/>
                </a:solidFill>
                <a:latin typeface="微軟正黑體" panose="020B0604030504040204" pitchFamily="34" charset="-120"/>
                <a:ea typeface="微軟正黑體" panose="020B0604030504040204" pitchFamily="34" charset="-120"/>
              </a:rPr>
              <a:t>羅琪老師</a:t>
            </a:r>
            <a:endParaRPr lang="zh-TW" altLang="en-US" b="1" dirty="0">
              <a:solidFill>
                <a:srgbClr val="C00000"/>
              </a:solidFill>
              <a:latin typeface="微軟正黑體" panose="020B0604030504040204" pitchFamily="34" charset="-120"/>
              <a:ea typeface="微軟正黑體" panose="020B0604030504040204" pitchFamily="34" charset="-120"/>
            </a:endParaRPr>
          </a:p>
        </p:txBody>
      </p:sp>
      <p:sp>
        <p:nvSpPr>
          <p:cNvPr id="5" name="日期版面配置區 4"/>
          <p:cNvSpPr>
            <a:spLocks noGrp="1"/>
          </p:cNvSpPr>
          <p:nvPr>
            <p:ph type="dt" sz="half" idx="10"/>
          </p:nvPr>
        </p:nvSpPr>
        <p:spPr/>
        <p:txBody>
          <a:bodyPr/>
          <a:lstStyle/>
          <a:p>
            <a:fld id="{443AC195-82F3-430A-979A-38DF436A0F15}" type="datetime1">
              <a:rPr lang="zh-TW" altLang="en-US" smtClean="0"/>
              <a:pPr/>
              <a:t>2014/10/28</a:t>
            </a:fld>
            <a:endParaRPr lang="zh-TW" altLang="en-US"/>
          </a:p>
        </p:txBody>
      </p:sp>
      <p:sp>
        <p:nvSpPr>
          <p:cNvPr id="6" name="投影片編號版面配置區 5"/>
          <p:cNvSpPr>
            <a:spLocks noGrp="1"/>
          </p:cNvSpPr>
          <p:nvPr>
            <p:ph type="sldNum" sz="quarter" idx="12"/>
          </p:nvPr>
        </p:nvSpPr>
        <p:spPr/>
        <p:txBody>
          <a:bodyPr>
            <a:normAutofit fontScale="92500" lnSpcReduction="20000"/>
          </a:bodyPr>
          <a:lstStyle/>
          <a:p>
            <a:fld id="{FCC6D182-0AF5-466B-A5A1-031DE0A14F63}" type="slidenum">
              <a:rPr lang="zh-TW" altLang="en-US" smtClean="0"/>
              <a:pPr/>
              <a:t>1</a:t>
            </a:fld>
            <a:endParaRPr lang="zh-TW" altLang="en-US"/>
          </a:p>
        </p:txBody>
      </p:sp>
    </p:spTree>
    <p:extLst>
      <p:ext uri="{BB962C8B-B14F-4D97-AF65-F5344CB8AC3E}">
        <p14:creationId xmlns:p14="http://schemas.microsoft.com/office/powerpoint/2010/main" xmlns="" val="2285717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29D5515-08AB-4AE6-B5CB-D3E276977A0D}"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10</a:t>
            </a:fld>
            <a:endParaRPr lang="zh-TW" altLang="en-US"/>
          </a:p>
        </p:txBody>
      </p:sp>
      <p:sp>
        <p:nvSpPr>
          <p:cNvPr id="6" name="圓角矩形 5"/>
          <p:cNvSpPr/>
          <p:nvPr/>
        </p:nvSpPr>
        <p:spPr>
          <a:xfrm>
            <a:off x="3613800" y="1745992"/>
            <a:ext cx="1368152"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行銷經理</a:t>
            </a:r>
            <a:endParaRPr lang="zh-TW" altLang="en-US" b="1" dirty="0">
              <a:latin typeface="微軟正黑體" panose="020B0604030504040204" pitchFamily="34" charset="-120"/>
              <a:ea typeface="微軟正黑體" panose="020B0604030504040204" pitchFamily="34" charset="-120"/>
            </a:endParaRPr>
          </a:p>
        </p:txBody>
      </p:sp>
      <p:sp>
        <p:nvSpPr>
          <p:cNvPr id="7" name="圓角矩形 6"/>
          <p:cNvSpPr/>
          <p:nvPr/>
        </p:nvSpPr>
        <p:spPr>
          <a:xfrm>
            <a:off x="467544" y="3037350"/>
            <a:ext cx="914400" cy="505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廣告</a:t>
            </a:r>
          </a:p>
        </p:txBody>
      </p:sp>
      <p:sp>
        <p:nvSpPr>
          <p:cNvPr id="8" name="圓角矩形 7"/>
          <p:cNvSpPr/>
          <p:nvPr/>
        </p:nvSpPr>
        <p:spPr>
          <a:xfrm>
            <a:off x="1619672" y="3037351"/>
            <a:ext cx="914400" cy="505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銷售</a:t>
            </a:r>
          </a:p>
        </p:txBody>
      </p:sp>
      <p:sp>
        <p:nvSpPr>
          <p:cNvPr id="9" name="圓角矩形 8"/>
          <p:cNvSpPr/>
          <p:nvPr/>
        </p:nvSpPr>
        <p:spPr>
          <a:xfrm>
            <a:off x="2818386" y="3062423"/>
            <a:ext cx="1368152" cy="480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市場調查</a:t>
            </a:r>
          </a:p>
        </p:txBody>
      </p:sp>
      <p:sp>
        <p:nvSpPr>
          <p:cNvPr id="10" name="圓角矩形 9"/>
          <p:cNvSpPr/>
          <p:nvPr/>
        </p:nvSpPr>
        <p:spPr>
          <a:xfrm>
            <a:off x="4499992" y="3066235"/>
            <a:ext cx="1177550" cy="476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南部地區</a:t>
            </a:r>
            <a:endParaRPr lang="zh-TW" altLang="en-US" b="1" dirty="0">
              <a:latin typeface="微軟正黑體" panose="020B0604030504040204" pitchFamily="34" charset="-120"/>
              <a:ea typeface="微軟正黑體" panose="020B0604030504040204" pitchFamily="34" charset="-120"/>
            </a:endParaRPr>
          </a:p>
        </p:txBody>
      </p:sp>
      <p:cxnSp>
        <p:nvCxnSpPr>
          <p:cNvPr id="13" name="直線接點 12"/>
          <p:cNvCxnSpPr>
            <a:stCxn id="6" idx="2"/>
          </p:cNvCxnSpPr>
          <p:nvPr/>
        </p:nvCxnSpPr>
        <p:spPr>
          <a:xfrm>
            <a:off x="4297876" y="2203192"/>
            <a:ext cx="0" cy="393611"/>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18" name="直線接點 17"/>
          <p:cNvCxnSpPr/>
          <p:nvPr/>
        </p:nvCxnSpPr>
        <p:spPr>
          <a:xfrm>
            <a:off x="902648" y="2584936"/>
            <a:ext cx="7053728" cy="11867"/>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20" name="直線接點 19"/>
          <p:cNvCxnSpPr/>
          <p:nvPr/>
        </p:nvCxnSpPr>
        <p:spPr>
          <a:xfrm>
            <a:off x="902648" y="2596803"/>
            <a:ext cx="0" cy="440547"/>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22" name="直線接點 21"/>
          <p:cNvCxnSpPr/>
          <p:nvPr/>
        </p:nvCxnSpPr>
        <p:spPr>
          <a:xfrm>
            <a:off x="2054776" y="2584936"/>
            <a:ext cx="0" cy="452415"/>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28" name="標題 3"/>
          <p:cNvSpPr>
            <a:spLocks noGrp="1"/>
          </p:cNvSpPr>
          <p:nvPr>
            <p:ph type="title"/>
          </p:nvPr>
        </p:nvSpPr>
        <p:spPr>
          <a:xfrm>
            <a:off x="276225" y="228600"/>
            <a:ext cx="8591550" cy="1066801"/>
          </a:xfrm>
        </p:spPr>
        <p:txBody>
          <a:bodyPr>
            <a:normAutofit/>
          </a:bodyPr>
          <a:lstStyle/>
          <a:p>
            <a:r>
              <a:rPr lang="zh-TW" altLang="en-US" b="1" dirty="0" smtClean="0">
                <a:solidFill>
                  <a:srgbClr val="002060"/>
                </a:solidFill>
                <a:latin typeface="微軟正黑體" panose="020B0604030504040204" pitchFamily="34" charset="-120"/>
                <a:ea typeface="微軟正黑體" panose="020B0604030504040204" pitchFamily="34" charset="-120"/>
              </a:rPr>
              <a:t>圖</a:t>
            </a:r>
            <a:r>
              <a:rPr lang="en-US" altLang="zh-TW" b="1" dirty="0" smtClean="0">
                <a:solidFill>
                  <a:srgbClr val="002060"/>
                </a:solidFill>
                <a:latin typeface="微軟正黑體" panose="020B0604030504040204" pitchFamily="34" charset="-120"/>
                <a:ea typeface="微軟正黑體" panose="020B0604030504040204" pitchFamily="34" charset="-120"/>
              </a:rPr>
              <a:t>2.3</a:t>
            </a:r>
            <a:r>
              <a:rPr lang="zh-TW" altLang="en-US" b="1" dirty="0" smtClean="0">
                <a:solidFill>
                  <a:srgbClr val="002060"/>
                </a:solidFill>
                <a:latin typeface="微軟正黑體" panose="020B0604030504040204" pitchFamily="34" charset="-120"/>
                <a:ea typeface="微軟正黑體" panose="020B0604030504040204" pitchFamily="34" charset="-120"/>
              </a:rPr>
              <a:t> </a:t>
            </a:r>
            <a:r>
              <a:rPr lang="zh-TW" altLang="en-US" b="1" dirty="0" smtClean="0">
                <a:solidFill>
                  <a:srgbClr val="C00000"/>
                </a:solidFill>
                <a:latin typeface="微軟正黑體" panose="020B0604030504040204" pitchFamily="34" charset="-120"/>
                <a:ea typeface="微軟正黑體" panose="020B0604030504040204" pitchFamily="34" charset="-120"/>
              </a:rPr>
              <a:t>地區</a:t>
            </a:r>
            <a:r>
              <a:rPr lang="zh-TW" altLang="en-US" b="1" dirty="0" smtClean="0">
                <a:solidFill>
                  <a:srgbClr val="002060"/>
                </a:solidFill>
                <a:latin typeface="微軟正黑體" panose="020B0604030504040204" pitchFamily="34" charset="-120"/>
                <a:ea typeface="微軟正黑體" panose="020B0604030504040204" pitchFamily="34" charset="-120"/>
              </a:rPr>
              <a:t>導向的</a:t>
            </a:r>
            <a:r>
              <a:rPr lang="zh-TW" altLang="en-US" b="1" dirty="0">
                <a:solidFill>
                  <a:srgbClr val="002060"/>
                </a:solidFill>
                <a:latin typeface="微軟正黑體" panose="020B0604030504040204" pitchFamily="34" charset="-120"/>
                <a:ea typeface="微軟正黑體" panose="020B0604030504040204" pitchFamily="34" charset="-120"/>
              </a:rPr>
              <a:t>市場調查組織</a:t>
            </a:r>
            <a:endParaRPr lang="zh-TW" altLang="en-US" dirty="0">
              <a:solidFill>
                <a:srgbClr val="002060"/>
              </a:solidFill>
              <a:latin typeface="微軟正黑體" panose="020B0604030504040204" pitchFamily="34" charset="-120"/>
              <a:ea typeface="微軟正黑體" panose="020B0604030504040204" pitchFamily="34" charset="-120"/>
            </a:endParaRPr>
          </a:p>
        </p:txBody>
      </p:sp>
      <p:cxnSp>
        <p:nvCxnSpPr>
          <p:cNvPr id="45" name="直線接點 44"/>
          <p:cNvCxnSpPr/>
          <p:nvPr/>
        </p:nvCxnSpPr>
        <p:spPr>
          <a:xfrm>
            <a:off x="3449489" y="3525905"/>
            <a:ext cx="0" cy="859231"/>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46" name="直線接點 45"/>
          <p:cNvCxnSpPr/>
          <p:nvPr/>
        </p:nvCxnSpPr>
        <p:spPr>
          <a:xfrm>
            <a:off x="1577281" y="3941220"/>
            <a:ext cx="4896544" cy="14300"/>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48" name="直線接點 47"/>
          <p:cNvCxnSpPr/>
          <p:nvPr/>
        </p:nvCxnSpPr>
        <p:spPr>
          <a:xfrm>
            <a:off x="1577281" y="3933056"/>
            <a:ext cx="0" cy="452415"/>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49" name="直線接點 48"/>
          <p:cNvCxnSpPr/>
          <p:nvPr/>
        </p:nvCxnSpPr>
        <p:spPr>
          <a:xfrm>
            <a:off x="6473825" y="3953088"/>
            <a:ext cx="0" cy="465620"/>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50" name="直線接點 49"/>
          <p:cNvCxnSpPr/>
          <p:nvPr/>
        </p:nvCxnSpPr>
        <p:spPr>
          <a:xfrm>
            <a:off x="5465713" y="3955520"/>
            <a:ext cx="0" cy="469432"/>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51" name="直線接點 50"/>
          <p:cNvCxnSpPr/>
          <p:nvPr/>
        </p:nvCxnSpPr>
        <p:spPr>
          <a:xfrm>
            <a:off x="2513385" y="3932721"/>
            <a:ext cx="0" cy="452415"/>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52" name="直線接點 51"/>
          <p:cNvCxnSpPr/>
          <p:nvPr/>
        </p:nvCxnSpPr>
        <p:spPr>
          <a:xfrm>
            <a:off x="4457601" y="3953088"/>
            <a:ext cx="0" cy="452415"/>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56" name="文字方塊 55"/>
          <p:cNvSpPr txBox="1"/>
          <p:nvPr/>
        </p:nvSpPr>
        <p:spPr>
          <a:xfrm>
            <a:off x="1331640" y="4385163"/>
            <a:ext cx="461665" cy="1015663"/>
          </a:xfrm>
          <a:prstGeom prst="rect">
            <a:avLst/>
          </a:prstGeom>
          <a:noFill/>
        </p:spPr>
        <p:txBody>
          <a:bodyPr vert="eaVert" wrap="none" rtlCol="0">
            <a:spAutoFit/>
          </a:bodyPr>
          <a:lstStyle/>
          <a:p>
            <a:r>
              <a:rPr lang="zh-TW" altLang="en-US" b="1" dirty="0" smtClean="0">
                <a:latin typeface="微軟正黑體" panose="020B0604030504040204" pitchFamily="34" charset="-120"/>
                <a:ea typeface="微軟正黑體" panose="020B0604030504040204" pitchFamily="34" charset="-120"/>
              </a:rPr>
              <a:t>資料蒐集</a:t>
            </a:r>
            <a:endParaRPr lang="zh-TW" altLang="en-US" b="1" dirty="0">
              <a:latin typeface="微軟正黑體" panose="020B0604030504040204" pitchFamily="34" charset="-120"/>
              <a:ea typeface="微軟正黑體" panose="020B0604030504040204" pitchFamily="34" charset="-120"/>
            </a:endParaRPr>
          </a:p>
        </p:txBody>
      </p:sp>
      <p:sp>
        <p:nvSpPr>
          <p:cNvPr id="57" name="文字方塊 56"/>
          <p:cNvSpPr txBox="1"/>
          <p:nvPr/>
        </p:nvSpPr>
        <p:spPr>
          <a:xfrm>
            <a:off x="2267744" y="4385136"/>
            <a:ext cx="461665" cy="1015663"/>
          </a:xfrm>
          <a:prstGeom prst="rect">
            <a:avLst/>
          </a:prstGeom>
          <a:noFill/>
        </p:spPr>
        <p:txBody>
          <a:bodyPr vert="eaVert" wrap="none" rtlCol="0">
            <a:spAutoFit/>
          </a:bodyPr>
          <a:lstStyle/>
          <a:p>
            <a:r>
              <a:rPr lang="zh-TW" altLang="en-US" b="1" dirty="0" smtClean="0">
                <a:latin typeface="微軟正黑體" panose="020B0604030504040204" pitchFamily="34" charset="-120"/>
                <a:ea typeface="微軟正黑體" panose="020B0604030504040204" pitchFamily="34" charset="-120"/>
              </a:rPr>
              <a:t>統計分析</a:t>
            </a:r>
            <a:endParaRPr lang="zh-TW" altLang="en-US" b="1" dirty="0">
              <a:latin typeface="微軟正黑體" panose="020B0604030504040204" pitchFamily="34" charset="-120"/>
              <a:ea typeface="微軟正黑體" panose="020B0604030504040204" pitchFamily="34" charset="-120"/>
            </a:endParaRPr>
          </a:p>
        </p:txBody>
      </p:sp>
      <p:sp>
        <p:nvSpPr>
          <p:cNvPr id="58" name="文字方塊 57"/>
          <p:cNvSpPr txBox="1"/>
          <p:nvPr/>
        </p:nvSpPr>
        <p:spPr>
          <a:xfrm>
            <a:off x="3203848" y="4457144"/>
            <a:ext cx="461665" cy="1246495"/>
          </a:xfrm>
          <a:prstGeom prst="rect">
            <a:avLst/>
          </a:prstGeom>
          <a:noFill/>
        </p:spPr>
        <p:txBody>
          <a:bodyPr vert="eaVert" wrap="none" rtlCol="0">
            <a:spAutoFit/>
          </a:bodyPr>
          <a:lstStyle/>
          <a:p>
            <a:r>
              <a:rPr lang="zh-TW" altLang="en-US" b="1" dirty="0" smtClean="0">
                <a:latin typeface="微軟正黑體" panose="020B0604030504040204" pitchFamily="34" charset="-120"/>
                <a:ea typeface="微軟正黑體" panose="020B0604030504040204" pitchFamily="34" charset="-120"/>
              </a:rPr>
              <a:t>一般消費者</a:t>
            </a:r>
            <a:endParaRPr lang="zh-TW" altLang="en-US" b="1" dirty="0">
              <a:latin typeface="微軟正黑體" panose="020B0604030504040204" pitchFamily="34" charset="-120"/>
              <a:ea typeface="微軟正黑體" panose="020B0604030504040204" pitchFamily="34" charset="-120"/>
            </a:endParaRPr>
          </a:p>
        </p:txBody>
      </p:sp>
      <p:sp>
        <p:nvSpPr>
          <p:cNvPr id="59" name="文字方塊 58"/>
          <p:cNvSpPr txBox="1"/>
          <p:nvPr/>
        </p:nvSpPr>
        <p:spPr>
          <a:xfrm>
            <a:off x="4241577" y="4457144"/>
            <a:ext cx="461665" cy="1477328"/>
          </a:xfrm>
          <a:prstGeom prst="rect">
            <a:avLst/>
          </a:prstGeom>
          <a:noFill/>
        </p:spPr>
        <p:txBody>
          <a:bodyPr vert="eaVert" wrap="none" rtlCol="0">
            <a:spAutoFit/>
          </a:bodyPr>
          <a:lstStyle/>
          <a:p>
            <a:r>
              <a:rPr lang="zh-TW" altLang="en-US" b="1" dirty="0" smtClean="0">
                <a:latin typeface="微軟正黑體" panose="020B0604030504040204" pitchFamily="34" charset="-120"/>
                <a:ea typeface="微軟正黑體" panose="020B0604030504040204" pitchFamily="34" charset="-120"/>
              </a:rPr>
              <a:t>南部市場研究</a:t>
            </a:r>
            <a:endParaRPr lang="zh-TW" altLang="en-US" b="1" dirty="0">
              <a:latin typeface="微軟正黑體" panose="020B0604030504040204" pitchFamily="34" charset="-120"/>
              <a:ea typeface="微軟正黑體" panose="020B0604030504040204" pitchFamily="34" charset="-120"/>
            </a:endParaRPr>
          </a:p>
        </p:txBody>
      </p:sp>
      <p:sp>
        <p:nvSpPr>
          <p:cNvPr id="60" name="文字方塊 59"/>
          <p:cNvSpPr txBox="1"/>
          <p:nvPr/>
        </p:nvSpPr>
        <p:spPr>
          <a:xfrm>
            <a:off x="5256929" y="4457144"/>
            <a:ext cx="461665" cy="1477328"/>
          </a:xfrm>
          <a:prstGeom prst="rect">
            <a:avLst/>
          </a:prstGeom>
          <a:noFill/>
        </p:spPr>
        <p:txBody>
          <a:bodyPr vert="eaVert" wrap="none" rtlCol="0">
            <a:spAutoFit/>
          </a:bodyPr>
          <a:lstStyle/>
          <a:p>
            <a:r>
              <a:rPr lang="zh-TW" altLang="en-US" b="1" dirty="0">
                <a:latin typeface="微軟正黑體" panose="020B0604030504040204" pitchFamily="34" charset="-120"/>
                <a:ea typeface="微軟正黑體" panose="020B0604030504040204" pitchFamily="34" charset="-120"/>
              </a:rPr>
              <a:t>中部</a:t>
            </a:r>
            <a:r>
              <a:rPr lang="zh-TW" altLang="en-US" b="1" dirty="0" smtClean="0">
                <a:latin typeface="微軟正黑體" panose="020B0604030504040204" pitchFamily="34" charset="-120"/>
                <a:ea typeface="微軟正黑體" panose="020B0604030504040204" pitchFamily="34" charset="-120"/>
              </a:rPr>
              <a:t>市場</a:t>
            </a:r>
            <a:r>
              <a:rPr lang="zh-TW" altLang="en-US" b="1" dirty="0">
                <a:latin typeface="微軟正黑體" panose="020B0604030504040204" pitchFamily="34" charset="-120"/>
                <a:ea typeface="微軟正黑體" panose="020B0604030504040204" pitchFamily="34" charset="-120"/>
              </a:rPr>
              <a:t>研究</a:t>
            </a:r>
          </a:p>
        </p:txBody>
      </p:sp>
      <p:sp>
        <p:nvSpPr>
          <p:cNvPr id="61" name="文字方塊 60"/>
          <p:cNvSpPr txBox="1"/>
          <p:nvPr/>
        </p:nvSpPr>
        <p:spPr>
          <a:xfrm>
            <a:off x="6228184" y="4457144"/>
            <a:ext cx="461665" cy="1477328"/>
          </a:xfrm>
          <a:prstGeom prst="rect">
            <a:avLst/>
          </a:prstGeom>
          <a:noFill/>
        </p:spPr>
        <p:txBody>
          <a:bodyPr vert="eaVert" wrap="none" rtlCol="0">
            <a:spAutoFit/>
          </a:bodyPr>
          <a:lstStyle/>
          <a:p>
            <a:r>
              <a:rPr lang="zh-TW" altLang="en-US" b="1" dirty="0">
                <a:latin typeface="微軟正黑體" panose="020B0604030504040204" pitchFamily="34" charset="-120"/>
                <a:ea typeface="微軟正黑體" panose="020B0604030504040204" pitchFamily="34" charset="-120"/>
              </a:rPr>
              <a:t>北部</a:t>
            </a:r>
            <a:r>
              <a:rPr lang="zh-TW" altLang="en-US" b="1" dirty="0" smtClean="0">
                <a:latin typeface="微軟正黑體" panose="020B0604030504040204" pitchFamily="34" charset="-120"/>
                <a:ea typeface="微軟正黑體" panose="020B0604030504040204" pitchFamily="34" charset="-120"/>
              </a:rPr>
              <a:t>市場</a:t>
            </a:r>
            <a:r>
              <a:rPr lang="zh-TW" altLang="en-US" b="1" dirty="0">
                <a:latin typeface="微軟正黑體" panose="020B0604030504040204" pitchFamily="34" charset="-120"/>
                <a:ea typeface="微軟正黑體" panose="020B0604030504040204" pitchFamily="34" charset="-120"/>
              </a:rPr>
              <a:t>研究</a:t>
            </a:r>
          </a:p>
        </p:txBody>
      </p:sp>
      <p:cxnSp>
        <p:nvCxnSpPr>
          <p:cNvPr id="39" name="直線接點 38"/>
          <p:cNvCxnSpPr/>
          <p:nvPr/>
        </p:nvCxnSpPr>
        <p:spPr>
          <a:xfrm>
            <a:off x="3419872" y="2616545"/>
            <a:ext cx="0" cy="452415"/>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41" name="直線接點 40"/>
          <p:cNvCxnSpPr/>
          <p:nvPr/>
        </p:nvCxnSpPr>
        <p:spPr>
          <a:xfrm>
            <a:off x="5101478" y="2616545"/>
            <a:ext cx="0" cy="452415"/>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42" name="圓角矩形 41"/>
          <p:cNvSpPr/>
          <p:nvPr/>
        </p:nvSpPr>
        <p:spPr>
          <a:xfrm>
            <a:off x="5914730" y="3086602"/>
            <a:ext cx="1177550" cy="476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中</a:t>
            </a:r>
            <a:r>
              <a:rPr lang="zh-TW" altLang="en-US" b="1" dirty="0" smtClean="0">
                <a:latin typeface="微軟正黑體" panose="020B0604030504040204" pitchFamily="34" charset="-120"/>
                <a:ea typeface="微軟正黑體" panose="020B0604030504040204" pitchFamily="34" charset="-120"/>
              </a:rPr>
              <a:t>部地區</a:t>
            </a:r>
            <a:endParaRPr lang="zh-TW" altLang="en-US" b="1" dirty="0">
              <a:latin typeface="微軟正黑體" panose="020B0604030504040204" pitchFamily="34" charset="-120"/>
              <a:ea typeface="微軟正黑體" panose="020B0604030504040204" pitchFamily="34" charset="-120"/>
            </a:endParaRPr>
          </a:p>
        </p:txBody>
      </p:sp>
      <p:cxnSp>
        <p:nvCxnSpPr>
          <p:cNvPr id="43" name="直線接點 42"/>
          <p:cNvCxnSpPr/>
          <p:nvPr/>
        </p:nvCxnSpPr>
        <p:spPr>
          <a:xfrm>
            <a:off x="6516216" y="2636912"/>
            <a:ext cx="0" cy="452415"/>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44" name="圓角矩形 43"/>
          <p:cNvSpPr/>
          <p:nvPr/>
        </p:nvSpPr>
        <p:spPr>
          <a:xfrm>
            <a:off x="7354890" y="3096506"/>
            <a:ext cx="1177550" cy="476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北</a:t>
            </a:r>
            <a:r>
              <a:rPr lang="zh-TW" altLang="en-US" b="1" dirty="0" smtClean="0">
                <a:latin typeface="微軟正黑體" panose="020B0604030504040204" pitchFamily="34" charset="-120"/>
                <a:ea typeface="微軟正黑體" panose="020B0604030504040204" pitchFamily="34" charset="-120"/>
              </a:rPr>
              <a:t>部地區</a:t>
            </a:r>
            <a:endParaRPr lang="zh-TW" altLang="en-US" b="1" dirty="0">
              <a:latin typeface="微軟正黑體" panose="020B0604030504040204" pitchFamily="34" charset="-120"/>
              <a:ea typeface="微軟正黑體" panose="020B0604030504040204" pitchFamily="34" charset="-120"/>
            </a:endParaRPr>
          </a:p>
        </p:txBody>
      </p:sp>
      <p:cxnSp>
        <p:nvCxnSpPr>
          <p:cNvPr id="47" name="直線接點 46"/>
          <p:cNvCxnSpPr/>
          <p:nvPr/>
        </p:nvCxnSpPr>
        <p:spPr>
          <a:xfrm>
            <a:off x="7956376" y="2596803"/>
            <a:ext cx="0" cy="502428"/>
          </a:xfrm>
          <a:prstGeom prst="line">
            <a:avLst/>
          </a:prstGeom>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377331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29D5515-08AB-4AE6-B5CB-D3E276977A0D}" type="datetime1">
              <a:rPr lang="zh-TW" altLang="en-US" smtClean="0"/>
              <a:pPr/>
              <a:t>2014/10/28</a:t>
            </a:fld>
            <a:endParaRPr lang="zh-TW" altLang="en-US" dirty="0"/>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11</a:t>
            </a:fld>
            <a:endParaRPr lang="zh-TW" altLang="en-US"/>
          </a:p>
        </p:txBody>
      </p:sp>
      <p:sp>
        <p:nvSpPr>
          <p:cNvPr id="28" name="標題 3"/>
          <p:cNvSpPr>
            <a:spLocks noGrp="1"/>
          </p:cNvSpPr>
          <p:nvPr>
            <p:ph type="title"/>
          </p:nvPr>
        </p:nvSpPr>
        <p:spPr/>
        <p:txBody>
          <a:bodyPr>
            <a:normAutofit/>
          </a:bodyPr>
          <a:lstStyle/>
          <a:p>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smtClean="0">
                <a:solidFill>
                  <a:srgbClr val="002060"/>
                </a:solidFill>
                <a:latin typeface="微軟正黑體" panose="020B0604030504040204" pitchFamily="34" charset="-120"/>
                <a:ea typeface="微軟正黑體" panose="020B0604030504040204" pitchFamily="34" charset="-120"/>
              </a:rPr>
              <a:t>四</a:t>
            </a:r>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顧客</a:t>
            </a:r>
            <a:r>
              <a:rPr lang="zh-TW" altLang="en-US" b="1" dirty="0" smtClean="0">
                <a:solidFill>
                  <a:srgbClr val="002060"/>
                </a:solidFill>
                <a:latin typeface="微軟正黑體" panose="020B0604030504040204" pitchFamily="34" charset="-120"/>
                <a:ea typeface="微軟正黑體" panose="020B0604030504040204" pitchFamily="34" charset="-120"/>
              </a:rPr>
              <a:t>導向的</a:t>
            </a:r>
            <a:r>
              <a:rPr lang="zh-TW" altLang="en-US" b="1" dirty="0">
                <a:solidFill>
                  <a:srgbClr val="002060"/>
                </a:solidFill>
                <a:latin typeface="微軟正黑體" panose="020B0604030504040204" pitchFamily="34" charset="-120"/>
                <a:ea typeface="微軟正黑體" panose="020B0604030504040204" pitchFamily="34" charset="-120"/>
              </a:rPr>
              <a:t>市場調查組織</a:t>
            </a:r>
            <a:endParaRPr lang="zh-TW" altLang="en-US" dirty="0">
              <a:solidFill>
                <a:srgbClr val="002060"/>
              </a:solidFill>
              <a:latin typeface="微軟正黑體" panose="020B0604030504040204" pitchFamily="34" charset="-120"/>
              <a:ea typeface="微軟正黑體" panose="020B0604030504040204" pitchFamily="34" charset="-120"/>
            </a:endParaRPr>
          </a:p>
        </p:txBody>
      </p:sp>
      <p:sp>
        <p:nvSpPr>
          <p:cNvPr id="25" name="內容版面配置區 24"/>
          <p:cNvSpPr>
            <a:spLocks noGrp="1"/>
          </p:cNvSpPr>
          <p:nvPr>
            <p:ph sz="quarter" idx="13"/>
          </p:nvPr>
        </p:nvSpPr>
        <p:spPr/>
        <p:txBody>
          <a:bodyPr>
            <a:normAutofit/>
          </a:bodyPr>
          <a:lstStyle/>
          <a:p>
            <a:r>
              <a:rPr lang="zh-TW" altLang="en-US" sz="3000" b="1" dirty="0">
                <a:latin typeface="微軟正黑體" panose="020B0604030504040204" pitchFamily="34" charset="-120"/>
                <a:ea typeface="微軟正黑體" panose="020B0604030504040204" pitchFamily="34" charset="-120"/>
              </a:rPr>
              <a:t>在顧客的導向下，行銷工作的</a:t>
            </a:r>
            <a:r>
              <a:rPr lang="zh-TW" altLang="en-US" sz="3000" b="1" dirty="0">
                <a:solidFill>
                  <a:srgbClr val="C00000"/>
                </a:solidFill>
                <a:latin typeface="微軟正黑體" panose="020B0604030504040204" pitchFamily="34" charset="-120"/>
                <a:ea typeface="微軟正黑體" panose="020B0604030504040204" pitchFamily="34" charset="-120"/>
              </a:rPr>
              <a:t>焦點</a:t>
            </a:r>
            <a:r>
              <a:rPr lang="zh-TW" altLang="en-US" sz="3000" b="1" dirty="0">
                <a:latin typeface="微軟正黑體" panose="020B0604030504040204" pitchFamily="34" charset="-120"/>
                <a:ea typeface="微軟正黑體" panose="020B0604030504040204" pitchFamily="34" charset="-120"/>
              </a:rPr>
              <a:t>在</a:t>
            </a:r>
            <a:r>
              <a:rPr lang="zh-TW" altLang="en-US" sz="3000" b="1" dirty="0">
                <a:solidFill>
                  <a:srgbClr val="C00000"/>
                </a:solidFill>
                <a:latin typeface="微軟正黑體" panose="020B0604030504040204" pitchFamily="34" charset="-120"/>
                <a:ea typeface="微軟正黑體" panose="020B0604030504040204" pitchFamily="34" charset="-120"/>
              </a:rPr>
              <a:t>各個顧客群體</a:t>
            </a:r>
            <a:r>
              <a:rPr lang="zh-TW" altLang="en-US" sz="3000" b="1" dirty="0">
                <a:latin typeface="微軟正黑體" panose="020B0604030504040204" pitchFamily="34" charset="-120"/>
                <a:ea typeface="微軟正黑體" panose="020B0604030504040204" pitchFamily="34" charset="-120"/>
              </a:rPr>
              <a:t>，如政府機構、工業用戶及消費者群體，而不在產品或行銷功能</a:t>
            </a:r>
            <a:r>
              <a:rPr lang="zh-TW" altLang="en-US" sz="3000" b="1" dirty="0" smtClean="0">
                <a:latin typeface="微軟正黑體" panose="020B0604030504040204" pitchFamily="34" charset="-120"/>
                <a:ea typeface="微軟正黑體" panose="020B0604030504040204" pitchFamily="34" charset="-120"/>
              </a:rPr>
              <a:t>。</a:t>
            </a:r>
            <a:endParaRPr lang="en-US" altLang="zh-TW" sz="3000" b="1" dirty="0" smtClean="0">
              <a:latin typeface="微軟正黑體" panose="020B0604030504040204" pitchFamily="34" charset="-120"/>
              <a:ea typeface="微軟正黑體" panose="020B0604030504040204" pitchFamily="34" charset="-120"/>
            </a:endParaRPr>
          </a:p>
          <a:p>
            <a:r>
              <a:rPr lang="zh-TW" altLang="en-US" sz="3000" b="1" dirty="0" smtClean="0">
                <a:latin typeface="微軟正黑體" panose="020B0604030504040204" pitchFamily="34" charset="-120"/>
                <a:ea typeface="微軟正黑體" panose="020B0604030504040204" pitchFamily="34" charset="-120"/>
              </a:rPr>
              <a:t>在</a:t>
            </a:r>
            <a:r>
              <a:rPr lang="zh-TW" altLang="en-US" sz="3000" b="1" dirty="0">
                <a:latin typeface="微軟正黑體" panose="020B0604030504040204" pitchFamily="34" charset="-120"/>
                <a:ea typeface="微軟正黑體" panose="020B0604030504040204" pitchFamily="34" charset="-120"/>
              </a:rPr>
              <a:t>這種組織型態之下，各種主要顧客群體的</a:t>
            </a:r>
            <a:r>
              <a:rPr lang="zh-TW" altLang="en-US" sz="3000" b="1" dirty="0">
                <a:solidFill>
                  <a:srgbClr val="C00000"/>
                </a:solidFill>
                <a:latin typeface="微軟正黑體" panose="020B0604030504040204" pitchFamily="34" charset="-120"/>
                <a:ea typeface="微軟正黑體" panose="020B0604030504040204" pitchFamily="34" charset="-120"/>
              </a:rPr>
              <a:t>部門主管</a:t>
            </a:r>
            <a:r>
              <a:rPr lang="zh-TW" altLang="en-US" sz="3000" b="1" dirty="0">
                <a:latin typeface="微軟正黑體" panose="020B0604030504040204" pitchFamily="34" charset="-120"/>
                <a:ea typeface="微軟正黑體" panose="020B0604030504040204" pitchFamily="34" charset="-120"/>
              </a:rPr>
              <a:t>通常均有自己的廣告人員、銷售人員及市場調查人員，負責對個別顧客群體的廣告、銷售及市場調查工作，</a:t>
            </a:r>
            <a:r>
              <a:rPr lang="zh-TW" altLang="en-US" sz="3000" b="1" dirty="0">
                <a:solidFill>
                  <a:srgbClr val="C00000"/>
                </a:solidFill>
                <a:latin typeface="微軟正黑體" panose="020B0604030504040204" pitchFamily="34" charset="-120"/>
                <a:ea typeface="微軟正黑體" panose="020B0604030504040204" pitchFamily="34" charset="-120"/>
              </a:rPr>
              <a:t>圖</a:t>
            </a:r>
            <a:r>
              <a:rPr lang="en-US" altLang="zh-TW" sz="3000" b="1" dirty="0" smtClean="0">
                <a:solidFill>
                  <a:srgbClr val="C00000"/>
                </a:solidFill>
                <a:latin typeface="微軟正黑體" panose="020B0604030504040204" pitchFamily="34" charset="-120"/>
                <a:ea typeface="微軟正黑體" panose="020B0604030504040204" pitchFamily="34" charset="-120"/>
              </a:rPr>
              <a:t>2.4</a:t>
            </a:r>
            <a:r>
              <a:rPr lang="zh-TW" altLang="en-US" sz="3000" b="1" dirty="0" smtClean="0">
                <a:latin typeface="微軟正黑體" panose="020B0604030504040204" pitchFamily="34" charset="-120"/>
                <a:ea typeface="微軟正黑體" panose="020B0604030504040204" pitchFamily="34" charset="-120"/>
              </a:rPr>
              <a:t>即</a:t>
            </a:r>
            <a:r>
              <a:rPr lang="zh-TW" altLang="en-US" sz="3000" b="1" dirty="0">
                <a:latin typeface="微軟正黑體" panose="020B0604030504040204" pitchFamily="34" charset="-120"/>
                <a:ea typeface="微軟正黑體" panose="020B0604030504040204" pitchFamily="34" charset="-120"/>
              </a:rPr>
              <a:t>為這種顧客導向的市場調查組織</a:t>
            </a:r>
            <a:r>
              <a:rPr lang="zh-TW" altLang="en-US" sz="3000" b="1" dirty="0" smtClean="0">
                <a:latin typeface="微軟正黑體" panose="020B0604030504040204" pitchFamily="34" charset="-120"/>
                <a:ea typeface="微軟正黑體" panose="020B0604030504040204" pitchFamily="34" charset="-120"/>
              </a:rPr>
              <a:t>。</a:t>
            </a:r>
            <a:endParaRPr lang="zh-TW" altLang="en-US" sz="3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1507828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29D5515-08AB-4AE6-B5CB-D3E276977A0D}"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12</a:t>
            </a:fld>
            <a:endParaRPr lang="zh-TW" altLang="en-US"/>
          </a:p>
        </p:txBody>
      </p:sp>
      <p:sp>
        <p:nvSpPr>
          <p:cNvPr id="6" name="圓角矩形 5"/>
          <p:cNvSpPr/>
          <p:nvPr/>
        </p:nvSpPr>
        <p:spPr>
          <a:xfrm>
            <a:off x="3613800" y="2106032"/>
            <a:ext cx="1368152"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行銷經理</a:t>
            </a:r>
            <a:endParaRPr lang="zh-TW" altLang="en-US" b="1" dirty="0">
              <a:latin typeface="微軟正黑體" panose="020B0604030504040204" pitchFamily="34" charset="-120"/>
              <a:ea typeface="微軟正黑體" panose="020B0604030504040204" pitchFamily="34" charset="-120"/>
            </a:endParaRPr>
          </a:p>
        </p:txBody>
      </p:sp>
      <p:sp>
        <p:nvSpPr>
          <p:cNvPr id="9" name="圓角矩形 8"/>
          <p:cNvSpPr/>
          <p:nvPr/>
        </p:nvSpPr>
        <p:spPr>
          <a:xfrm>
            <a:off x="1043608" y="3422463"/>
            <a:ext cx="1872208" cy="480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工業用戶部門</a:t>
            </a:r>
            <a:endParaRPr lang="zh-TW" altLang="en-US" b="1" dirty="0">
              <a:latin typeface="微軟正黑體" panose="020B0604030504040204" pitchFamily="34" charset="-120"/>
              <a:ea typeface="微軟正黑體" panose="020B0604030504040204" pitchFamily="34" charset="-120"/>
            </a:endParaRPr>
          </a:p>
        </p:txBody>
      </p:sp>
      <p:sp>
        <p:nvSpPr>
          <p:cNvPr id="10" name="圓角矩形 9"/>
          <p:cNvSpPr/>
          <p:nvPr/>
        </p:nvSpPr>
        <p:spPr>
          <a:xfrm>
            <a:off x="3563888" y="3426275"/>
            <a:ext cx="1512168" cy="476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消費者部門</a:t>
            </a:r>
            <a:endParaRPr lang="zh-TW" altLang="en-US" b="1" dirty="0">
              <a:latin typeface="微軟正黑體" panose="020B0604030504040204" pitchFamily="34" charset="-120"/>
              <a:ea typeface="微軟正黑體" panose="020B0604030504040204" pitchFamily="34" charset="-120"/>
            </a:endParaRPr>
          </a:p>
        </p:txBody>
      </p:sp>
      <p:cxnSp>
        <p:nvCxnSpPr>
          <p:cNvPr id="13" name="直線接點 12"/>
          <p:cNvCxnSpPr>
            <a:stCxn id="6" idx="2"/>
          </p:cNvCxnSpPr>
          <p:nvPr/>
        </p:nvCxnSpPr>
        <p:spPr>
          <a:xfrm>
            <a:off x="4297876" y="2563232"/>
            <a:ext cx="0" cy="393611"/>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18" name="直線接點 17"/>
          <p:cNvCxnSpPr/>
          <p:nvPr/>
        </p:nvCxnSpPr>
        <p:spPr>
          <a:xfrm>
            <a:off x="2149150" y="2930019"/>
            <a:ext cx="4655098" cy="0"/>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28" name="標題 3"/>
          <p:cNvSpPr>
            <a:spLocks noGrp="1"/>
          </p:cNvSpPr>
          <p:nvPr>
            <p:ph type="title"/>
          </p:nvPr>
        </p:nvSpPr>
        <p:spPr>
          <a:xfrm>
            <a:off x="276225" y="228600"/>
            <a:ext cx="8591550" cy="1066801"/>
          </a:xfrm>
        </p:spPr>
        <p:txBody>
          <a:bodyPr>
            <a:normAutofit/>
          </a:bodyPr>
          <a:lstStyle/>
          <a:p>
            <a:r>
              <a:rPr lang="zh-TW" altLang="en-US" b="1" dirty="0" smtClean="0">
                <a:solidFill>
                  <a:srgbClr val="002060"/>
                </a:solidFill>
                <a:latin typeface="微軟正黑體" panose="020B0604030504040204" pitchFamily="34" charset="-120"/>
                <a:ea typeface="微軟正黑體" panose="020B0604030504040204" pitchFamily="34" charset="-120"/>
              </a:rPr>
              <a:t>圖</a:t>
            </a:r>
            <a:r>
              <a:rPr lang="en-US" altLang="zh-TW" b="1" dirty="0" smtClean="0">
                <a:solidFill>
                  <a:srgbClr val="002060"/>
                </a:solidFill>
                <a:latin typeface="微軟正黑體" panose="020B0604030504040204" pitchFamily="34" charset="-120"/>
                <a:ea typeface="微軟正黑體" panose="020B0604030504040204" pitchFamily="34" charset="-120"/>
              </a:rPr>
              <a:t>2.4</a:t>
            </a:r>
            <a:r>
              <a:rPr lang="zh-TW" altLang="en-US" b="1" dirty="0" smtClean="0">
                <a:solidFill>
                  <a:srgbClr val="002060"/>
                </a:solidFill>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顧客</a:t>
            </a:r>
            <a:r>
              <a:rPr lang="zh-TW" altLang="en-US" b="1" dirty="0" smtClean="0">
                <a:solidFill>
                  <a:srgbClr val="002060"/>
                </a:solidFill>
                <a:latin typeface="微軟正黑體" panose="020B0604030504040204" pitchFamily="34" charset="-120"/>
                <a:ea typeface="微軟正黑體" panose="020B0604030504040204" pitchFamily="34" charset="-120"/>
              </a:rPr>
              <a:t>導向的</a:t>
            </a:r>
            <a:r>
              <a:rPr lang="zh-TW" altLang="en-US" b="1" dirty="0">
                <a:solidFill>
                  <a:srgbClr val="002060"/>
                </a:solidFill>
                <a:latin typeface="微軟正黑體" panose="020B0604030504040204" pitchFamily="34" charset="-120"/>
                <a:ea typeface="微軟正黑體" panose="020B0604030504040204" pitchFamily="34" charset="-120"/>
              </a:rPr>
              <a:t>市場調查組織</a:t>
            </a:r>
            <a:endParaRPr lang="zh-TW" altLang="en-US" dirty="0">
              <a:solidFill>
                <a:srgbClr val="002060"/>
              </a:solidFill>
              <a:latin typeface="微軟正黑體" panose="020B0604030504040204" pitchFamily="34" charset="-120"/>
              <a:ea typeface="微軟正黑體" panose="020B0604030504040204" pitchFamily="34" charset="-120"/>
            </a:endParaRPr>
          </a:p>
        </p:txBody>
      </p:sp>
      <p:cxnSp>
        <p:nvCxnSpPr>
          <p:cNvPr id="45" name="直線接點 44"/>
          <p:cNvCxnSpPr>
            <a:endCxn id="36" idx="0"/>
          </p:cNvCxnSpPr>
          <p:nvPr/>
        </p:nvCxnSpPr>
        <p:spPr>
          <a:xfrm flipH="1">
            <a:off x="4309120" y="3898582"/>
            <a:ext cx="10852" cy="897231"/>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46" name="直線接點 45"/>
          <p:cNvCxnSpPr/>
          <p:nvPr/>
        </p:nvCxnSpPr>
        <p:spPr>
          <a:xfrm>
            <a:off x="2447764" y="4350804"/>
            <a:ext cx="3888432" cy="14300"/>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48" name="直線接點 47"/>
          <p:cNvCxnSpPr/>
          <p:nvPr/>
        </p:nvCxnSpPr>
        <p:spPr>
          <a:xfrm>
            <a:off x="2447764" y="4328197"/>
            <a:ext cx="0" cy="452415"/>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50" name="直線接點 49"/>
          <p:cNvCxnSpPr/>
          <p:nvPr/>
        </p:nvCxnSpPr>
        <p:spPr>
          <a:xfrm>
            <a:off x="6336196" y="4363288"/>
            <a:ext cx="0" cy="432525"/>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39" name="直線接點 38"/>
          <p:cNvCxnSpPr/>
          <p:nvPr/>
        </p:nvCxnSpPr>
        <p:spPr>
          <a:xfrm>
            <a:off x="2149150" y="2930019"/>
            <a:ext cx="0" cy="498981"/>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41" name="直線接點 40"/>
          <p:cNvCxnSpPr/>
          <p:nvPr/>
        </p:nvCxnSpPr>
        <p:spPr>
          <a:xfrm>
            <a:off x="4297876" y="2930019"/>
            <a:ext cx="11514" cy="498981"/>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42" name="圓角矩形 41"/>
          <p:cNvSpPr/>
          <p:nvPr/>
        </p:nvSpPr>
        <p:spPr>
          <a:xfrm>
            <a:off x="5914730" y="3446642"/>
            <a:ext cx="1825622" cy="476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政府機關部門</a:t>
            </a:r>
            <a:endParaRPr lang="zh-TW" altLang="en-US" b="1" dirty="0">
              <a:latin typeface="微軟正黑體" panose="020B0604030504040204" pitchFamily="34" charset="-120"/>
              <a:ea typeface="微軟正黑體" panose="020B0604030504040204" pitchFamily="34" charset="-120"/>
            </a:endParaRPr>
          </a:p>
        </p:txBody>
      </p:sp>
      <p:cxnSp>
        <p:nvCxnSpPr>
          <p:cNvPr id="43" name="直線接點 42"/>
          <p:cNvCxnSpPr/>
          <p:nvPr/>
        </p:nvCxnSpPr>
        <p:spPr>
          <a:xfrm>
            <a:off x="6804248" y="2930019"/>
            <a:ext cx="0" cy="492524"/>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36" name="圓角矩形 35"/>
          <p:cNvSpPr/>
          <p:nvPr/>
        </p:nvSpPr>
        <p:spPr>
          <a:xfrm>
            <a:off x="3851920" y="4795813"/>
            <a:ext cx="914400" cy="505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廣告</a:t>
            </a:r>
          </a:p>
        </p:txBody>
      </p:sp>
      <p:sp>
        <p:nvSpPr>
          <p:cNvPr id="37" name="圓角矩形 36"/>
          <p:cNvSpPr/>
          <p:nvPr/>
        </p:nvSpPr>
        <p:spPr>
          <a:xfrm>
            <a:off x="1979712" y="4795814"/>
            <a:ext cx="914400" cy="505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銷售</a:t>
            </a:r>
          </a:p>
        </p:txBody>
      </p:sp>
      <p:sp>
        <p:nvSpPr>
          <p:cNvPr id="38" name="圓角矩形 37"/>
          <p:cNvSpPr/>
          <p:nvPr/>
        </p:nvSpPr>
        <p:spPr>
          <a:xfrm>
            <a:off x="5652120" y="4797152"/>
            <a:ext cx="1368152" cy="480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市場調查</a:t>
            </a:r>
          </a:p>
        </p:txBody>
      </p:sp>
    </p:spTree>
    <p:extLst>
      <p:ext uri="{BB962C8B-B14F-4D97-AF65-F5344CB8AC3E}">
        <p14:creationId xmlns:p14="http://schemas.microsoft.com/office/powerpoint/2010/main" xmlns="" val="1705537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29D5515-08AB-4AE6-B5CB-D3E276977A0D}" type="datetime1">
              <a:rPr lang="zh-TW" altLang="en-US" smtClean="0"/>
              <a:pPr/>
              <a:t>2014/10/28</a:t>
            </a:fld>
            <a:endParaRPr lang="zh-TW" altLang="en-US" dirty="0"/>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13</a:t>
            </a:fld>
            <a:endParaRPr lang="zh-TW" altLang="en-US"/>
          </a:p>
        </p:txBody>
      </p:sp>
      <p:sp>
        <p:nvSpPr>
          <p:cNvPr id="28" name="標題 3"/>
          <p:cNvSpPr>
            <a:spLocks noGrp="1"/>
          </p:cNvSpPr>
          <p:nvPr>
            <p:ph type="title"/>
          </p:nvPr>
        </p:nvSpPr>
        <p:spPr/>
        <p:txBody>
          <a:bodyPr>
            <a:normAutofit/>
          </a:bodyPr>
          <a:lstStyle/>
          <a:p>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smtClean="0">
                <a:solidFill>
                  <a:srgbClr val="002060"/>
                </a:solidFill>
                <a:latin typeface="微軟正黑體" panose="020B0604030504040204" pitchFamily="34" charset="-120"/>
                <a:ea typeface="微軟正黑體" panose="020B0604030504040204" pitchFamily="34" charset="-120"/>
              </a:rPr>
              <a:t>四</a:t>
            </a:r>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顧客</a:t>
            </a:r>
            <a:r>
              <a:rPr lang="zh-TW" altLang="en-US" b="1" dirty="0" smtClean="0">
                <a:solidFill>
                  <a:srgbClr val="002060"/>
                </a:solidFill>
                <a:latin typeface="微軟正黑體" panose="020B0604030504040204" pitchFamily="34" charset="-120"/>
                <a:ea typeface="微軟正黑體" panose="020B0604030504040204" pitchFamily="34" charset="-120"/>
              </a:rPr>
              <a:t>導向的</a:t>
            </a:r>
            <a:r>
              <a:rPr lang="zh-TW" altLang="en-US" b="1" dirty="0">
                <a:solidFill>
                  <a:srgbClr val="002060"/>
                </a:solidFill>
                <a:latin typeface="微軟正黑體" panose="020B0604030504040204" pitchFamily="34" charset="-120"/>
                <a:ea typeface="微軟正黑體" panose="020B0604030504040204" pitchFamily="34" charset="-120"/>
              </a:rPr>
              <a:t>市場調查組織</a:t>
            </a:r>
            <a:endParaRPr lang="zh-TW" altLang="en-US" dirty="0">
              <a:solidFill>
                <a:srgbClr val="002060"/>
              </a:solidFill>
              <a:latin typeface="微軟正黑體" panose="020B0604030504040204" pitchFamily="34" charset="-120"/>
              <a:ea typeface="微軟正黑體" panose="020B0604030504040204" pitchFamily="34" charset="-120"/>
            </a:endParaRPr>
          </a:p>
        </p:txBody>
      </p:sp>
      <p:sp>
        <p:nvSpPr>
          <p:cNvPr id="25" name="內容版面配置區 24"/>
          <p:cNvSpPr>
            <a:spLocks noGrp="1"/>
          </p:cNvSpPr>
          <p:nvPr>
            <p:ph sz="quarter" idx="13"/>
          </p:nvPr>
        </p:nvSpPr>
        <p:spPr/>
        <p:txBody>
          <a:bodyPr>
            <a:normAutofit/>
          </a:bodyPr>
          <a:lstStyle/>
          <a:p>
            <a:r>
              <a:rPr lang="zh-TW" altLang="en-US" sz="3000" b="1" dirty="0" smtClean="0">
                <a:latin typeface="微軟正黑體" panose="020B0604030504040204" pitchFamily="34" charset="-120"/>
                <a:ea typeface="微軟正黑體" panose="020B0604030504040204" pitchFamily="34" charset="-120"/>
              </a:rPr>
              <a:t>當</a:t>
            </a:r>
            <a:r>
              <a:rPr lang="zh-TW" altLang="en-US" sz="3000" b="1" dirty="0">
                <a:latin typeface="微軟正黑體" panose="020B0604030504040204" pitchFamily="34" charset="-120"/>
                <a:ea typeface="微軟正黑體" panose="020B0604030504040204" pitchFamily="34" charset="-120"/>
              </a:rPr>
              <a:t>公司的行銷活動採取顧客導向時，最適宜利用顧客導向的市場調查組織型態。有時，公司在銷售、廣告或其他行銷活動方面，因有某些限制，如</a:t>
            </a:r>
            <a:r>
              <a:rPr lang="zh-TW" altLang="en-US" sz="3000" b="1" dirty="0">
                <a:solidFill>
                  <a:srgbClr val="C00000"/>
                </a:solidFill>
                <a:latin typeface="微軟正黑體" panose="020B0604030504040204" pitchFamily="34" charset="-120"/>
                <a:ea typeface="微軟正黑體" panose="020B0604030504040204" pitchFamily="34" charset="-120"/>
              </a:rPr>
              <a:t>顧客群體太小</a:t>
            </a:r>
            <a:r>
              <a:rPr lang="zh-TW" altLang="en-US" sz="3000" b="1" dirty="0">
                <a:latin typeface="微軟正黑體" panose="020B0604030504040204" pitchFamily="34" charset="-120"/>
                <a:ea typeface="微軟正黑體" panose="020B0604030504040204" pitchFamily="34" charset="-120"/>
              </a:rPr>
              <a:t>或</a:t>
            </a:r>
            <a:r>
              <a:rPr lang="zh-TW" altLang="en-US" sz="3000" b="1" dirty="0">
                <a:solidFill>
                  <a:srgbClr val="C00000"/>
                </a:solidFill>
                <a:latin typeface="微軟正黑體" panose="020B0604030504040204" pitchFamily="34" charset="-120"/>
                <a:ea typeface="微軟正黑體" panose="020B0604030504040204" pitchFamily="34" charset="-120"/>
              </a:rPr>
              <a:t>地區過於分散</a:t>
            </a:r>
            <a:r>
              <a:rPr lang="zh-TW" altLang="en-US" sz="3000" b="1" dirty="0">
                <a:latin typeface="微軟正黑體" panose="020B0604030504040204" pitchFamily="34" charset="-120"/>
                <a:ea typeface="微軟正黑體" panose="020B0604030504040204" pitchFamily="34" charset="-120"/>
              </a:rPr>
              <a:t>，未能採取顧客導向的策略，亦可在市場調查功能方面採取顧客導向的方式，以收集各顧客群體的特殊資訊。</a:t>
            </a:r>
          </a:p>
        </p:txBody>
      </p:sp>
    </p:spTree>
    <p:extLst>
      <p:ext uri="{BB962C8B-B14F-4D97-AF65-F5344CB8AC3E}">
        <p14:creationId xmlns:p14="http://schemas.microsoft.com/office/powerpoint/2010/main" xmlns="" val="2268302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29D5515-08AB-4AE6-B5CB-D3E276977A0D}"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14</a:t>
            </a:fld>
            <a:endParaRPr lang="zh-TW" altLang="en-US"/>
          </a:p>
        </p:txBody>
      </p:sp>
      <p:sp>
        <p:nvSpPr>
          <p:cNvPr id="6" name="圓角矩形 5"/>
          <p:cNvSpPr/>
          <p:nvPr/>
        </p:nvSpPr>
        <p:spPr>
          <a:xfrm>
            <a:off x="3613800" y="1745992"/>
            <a:ext cx="1368152"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行銷經理</a:t>
            </a:r>
            <a:endParaRPr lang="zh-TW" altLang="en-US" b="1" dirty="0">
              <a:latin typeface="微軟正黑體" panose="020B0604030504040204" pitchFamily="34" charset="-120"/>
              <a:ea typeface="微軟正黑體" panose="020B0604030504040204" pitchFamily="34" charset="-120"/>
            </a:endParaRPr>
          </a:p>
        </p:txBody>
      </p:sp>
      <p:sp>
        <p:nvSpPr>
          <p:cNvPr id="7" name="圓角矩形 6"/>
          <p:cNvSpPr/>
          <p:nvPr/>
        </p:nvSpPr>
        <p:spPr>
          <a:xfrm>
            <a:off x="1118942" y="3037350"/>
            <a:ext cx="914400" cy="505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廣告</a:t>
            </a:r>
          </a:p>
        </p:txBody>
      </p:sp>
      <p:sp>
        <p:nvSpPr>
          <p:cNvPr id="8" name="圓角矩形 7"/>
          <p:cNvSpPr/>
          <p:nvPr/>
        </p:nvSpPr>
        <p:spPr>
          <a:xfrm>
            <a:off x="2339752" y="3037351"/>
            <a:ext cx="914400" cy="505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銷售</a:t>
            </a:r>
          </a:p>
        </p:txBody>
      </p:sp>
      <p:sp>
        <p:nvSpPr>
          <p:cNvPr id="9" name="圓角矩形 8"/>
          <p:cNvSpPr/>
          <p:nvPr/>
        </p:nvSpPr>
        <p:spPr>
          <a:xfrm>
            <a:off x="3613800" y="3062423"/>
            <a:ext cx="1368152" cy="480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市場調查</a:t>
            </a:r>
          </a:p>
        </p:txBody>
      </p:sp>
      <p:sp>
        <p:nvSpPr>
          <p:cNvPr id="10" name="圓角矩形 9"/>
          <p:cNvSpPr/>
          <p:nvPr/>
        </p:nvSpPr>
        <p:spPr>
          <a:xfrm>
            <a:off x="5203207" y="3066235"/>
            <a:ext cx="1673049" cy="476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工業用戶部門</a:t>
            </a:r>
          </a:p>
        </p:txBody>
      </p:sp>
      <p:sp>
        <p:nvSpPr>
          <p:cNvPr id="11" name="圓角矩形 10"/>
          <p:cNvSpPr/>
          <p:nvPr/>
        </p:nvSpPr>
        <p:spPr>
          <a:xfrm>
            <a:off x="6948264" y="3062423"/>
            <a:ext cx="1800200" cy="4709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政府機關部門</a:t>
            </a:r>
          </a:p>
        </p:txBody>
      </p:sp>
      <p:cxnSp>
        <p:nvCxnSpPr>
          <p:cNvPr id="13" name="直線接點 12"/>
          <p:cNvCxnSpPr>
            <a:stCxn id="6" idx="2"/>
            <a:endCxn id="9" idx="0"/>
          </p:cNvCxnSpPr>
          <p:nvPr/>
        </p:nvCxnSpPr>
        <p:spPr>
          <a:xfrm>
            <a:off x="4297876" y="2203192"/>
            <a:ext cx="0" cy="859231"/>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18" name="直線接點 17"/>
          <p:cNvCxnSpPr/>
          <p:nvPr/>
        </p:nvCxnSpPr>
        <p:spPr>
          <a:xfrm>
            <a:off x="1554046" y="2584936"/>
            <a:ext cx="6294318" cy="11867"/>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20" name="直線接點 19"/>
          <p:cNvCxnSpPr/>
          <p:nvPr/>
        </p:nvCxnSpPr>
        <p:spPr>
          <a:xfrm>
            <a:off x="1554046" y="2596803"/>
            <a:ext cx="0" cy="440547"/>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22" name="直線接點 21"/>
          <p:cNvCxnSpPr/>
          <p:nvPr/>
        </p:nvCxnSpPr>
        <p:spPr>
          <a:xfrm>
            <a:off x="2774856" y="2584936"/>
            <a:ext cx="0" cy="452415"/>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27" name="直線接點 26"/>
          <p:cNvCxnSpPr>
            <a:endCxn id="11" idx="0"/>
          </p:cNvCxnSpPr>
          <p:nvPr/>
        </p:nvCxnSpPr>
        <p:spPr>
          <a:xfrm>
            <a:off x="7848364" y="2596803"/>
            <a:ext cx="0" cy="465620"/>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29" name="直線接點 28"/>
          <p:cNvCxnSpPr>
            <a:endCxn id="10" idx="0"/>
          </p:cNvCxnSpPr>
          <p:nvPr/>
        </p:nvCxnSpPr>
        <p:spPr>
          <a:xfrm>
            <a:off x="6039731" y="2596803"/>
            <a:ext cx="1" cy="469432"/>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28" name="標題 3"/>
          <p:cNvSpPr>
            <a:spLocks noGrp="1"/>
          </p:cNvSpPr>
          <p:nvPr>
            <p:ph type="title"/>
          </p:nvPr>
        </p:nvSpPr>
        <p:spPr>
          <a:xfrm>
            <a:off x="276225" y="228600"/>
            <a:ext cx="8591550" cy="1066801"/>
          </a:xfrm>
        </p:spPr>
        <p:txBody>
          <a:bodyPr>
            <a:normAutofit/>
          </a:bodyPr>
          <a:lstStyle/>
          <a:p>
            <a:r>
              <a:rPr lang="zh-TW" altLang="en-US" b="1" dirty="0" smtClean="0">
                <a:solidFill>
                  <a:srgbClr val="002060"/>
                </a:solidFill>
                <a:latin typeface="微軟正黑體" panose="020B0604030504040204" pitchFamily="34" charset="-120"/>
                <a:ea typeface="微軟正黑體" panose="020B0604030504040204" pitchFamily="34" charset="-120"/>
              </a:rPr>
              <a:t> </a:t>
            </a:r>
            <a:r>
              <a:rPr lang="zh-TW" altLang="en-US" b="1" dirty="0" smtClean="0">
                <a:solidFill>
                  <a:srgbClr val="C00000"/>
                </a:solidFill>
                <a:latin typeface="微軟正黑體" panose="020B0604030504040204" pitchFamily="34" charset="-120"/>
                <a:ea typeface="微軟正黑體" panose="020B0604030504040204" pitchFamily="34" charset="-120"/>
              </a:rPr>
              <a:t>顧客</a:t>
            </a:r>
            <a:r>
              <a:rPr lang="zh-TW" altLang="en-US" b="1" dirty="0" smtClean="0">
                <a:solidFill>
                  <a:srgbClr val="002060"/>
                </a:solidFill>
                <a:latin typeface="微軟正黑體" panose="020B0604030504040204" pitchFamily="34" charset="-120"/>
                <a:ea typeface="微軟正黑體" panose="020B0604030504040204" pitchFamily="34" charset="-120"/>
              </a:rPr>
              <a:t>導向的</a:t>
            </a:r>
            <a:r>
              <a:rPr lang="zh-TW" altLang="en-US" b="1" dirty="0">
                <a:solidFill>
                  <a:srgbClr val="002060"/>
                </a:solidFill>
                <a:latin typeface="微軟正黑體" panose="020B0604030504040204" pitchFamily="34" charset="-120"/>
                <a:ea typeface="微軟正黑體" panose="020B0604030504040204" pitchFamily="34" charset="-120"/>
              </a:rPr>
              <a:t>市場調查組織</a:t>
            </a:r>
            <a:endParaRPr lang="zh-TW" altLang="en-US" dirty="0">
              <a:solidFill>
                <a:srgbClr val="002060"/>
              </a:solidFill>
              <a:latin typeface="微軟正黑體" panose="020B0604030504040204" pitchFamily="34" charset="-120"/>
              <a:ea typeface="微軟正黑體" panose="020B0604030504040204" pitchFamily="34" charset="-120"/>
            </a:endParaRPr>
          </a:p>
        </p:txBody>
      </p:sp>
      <p:cxnSp>
        <p:nvCxnSpPr>
          <p:cNvPr id="45" name="直線接點 44"/>
          <p:cNvCxnSpPr/>
          <p:nvPr/>
        </p:nvCxnSpPr>
        <p:spPr>
          <a:xfrm>
            <a:off x="4355976" y="3525905"/>
            <a:ext cx="0" cy="859231"/>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46" name="直線接點 45"/>
          <p:cNvCxnSpPr/>
          <p:nvPr/>
        </p:nvCxnSpPr>
        <p:spPr>
          <a:xfrm>
            <a:off x="2483768" y="3941220"/>
            <a:ext cx="3903240" cy="11868"/>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48" name="直線接點 47"/>
          <p:cNvCxnSpPr/>
          <p:nvPr/>
        </p:nvCxnSpPr>
        <p:spPr>
          <a:xfrm>
            <a:off x="2483768" y="3933056"/>
            <a:ext cx="0" cy="452415"/>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50" name="直線接點 49"/>
          <p:cNvCxnSpPr/>
          <p:nvPr/>
        </p:nvCxnSpPr>
        <p:spPr>
          <a:xfrm>
            <a:off x="6372200" y="3955520"/>
            <a:ext cx="0" cy="469432"/>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51" name="直線接點 50"/>
          <p:cNvCxnSpPr/>
          <p:nvPr/>
        </p:nvCxnSpPr>
        <p:spPr>
          <a:xfrm>
            <a:off x="3419872" y="3932721"/>
            <a:ext cx="0" cy="452415"/>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52" name="直線接點 51"/>
          <p:cNvCxnSpPr/>
          <p:nvPr/>
        </p:nvCxnSpPr>
        <p:spPr>
          <a:xfrm>
            <a:off x="5364088" y="3953088"/>
            <a:ext cx="0" cy="452415"/>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56" name="文字方塊 55"/>
          <p:cNvSpPr txBox="1"/>
          <p:nvPr/>
        </p:nvSpPr>
        <p:spPr>
          <a:xfrm>
            <a:off x="2238127" y="4385163"/>
            <a:ext cx="461665" cy="1015663"/>
          </a:xfrm>
          <a:prstGeom prst="rect">
            <a:avLst/>
          </a:prstGeom>
          <a:noFill/>
        </p:spPr>
        <p:txBody>
          <a:bodyPr vert="eaVert" wrap="none" rtlCol="0">
            <a:spAutoFit/>
          </a:bodyPr>
          <a:lstStyle/>
          <a:p>
            <a:r>
              <a:rPr lang="zh-TW" altLang="en-US" b="1" dirty="0" smtClean="0">
                <a:latin typeface="微軟正黑體" panose="020B0604030504040204" pitchFamily="34" charset="-120"/>
                <a:ea typeface="微軟正黑體" panose="020B0604030504040204" pitchFamily="34" charset="-120"/>
              </a:rPr>
              <a:t>資料蒐集</a:t>
            </a:r>
            <a:endParaRPr lang="zh-TW" altLang="en-US" b="1" dirty="0">
              <a:latin typeface="微軟正黑體" panose="020B0604030504040204" pitchFamily="34" charset="-120"/>
              <a:ea typeface="微軟正黑體" panose="020B0604030504040204" pitchFamily="34" charset="-120"/>
            </a:endParaRPr>
          </a:p>
        </p:txBody>
      </p:sp>
      <p:sp>
        <p:nvSpPr>
          <p:cNvPr id="57" name="文字方塊 56"/>
          <p:cNvSpPr txBox="1"/>
          <p:nvPr/>
        </p:nvSpPr>
        <p:spPr>
          <a:xfrm>
            <a:off x="3174231" y="4385136"/>
            <a:ext cx="461665" cy="1015663"/>
          </a:xfrm>
          <a:prstGeom prst="rect">
            <a:avLst/>
          </a:prstGeom>
          <a:noFill/>
        </p:spPr>
        <p:txBody>
          <a:bodyPr vert="eaVert" wrap="none" rtlCol="0">
            <a:spAutoFit/>
          </a:bodyPr>
          <a:lstStyle/>
          <a:p>
            <a:r>
              <a:rPr lang="zh-TW" altLang="en-US" b="1" dirty="0" smtClean="0">
                <a:latin typeface="微軟正黑體" panose="020B0604030504040204" pitchFamily="34" charset="-120"/>
                <a:ea typeface="微軟正黑體" panose="020B0604030504040204" pitchFamily="34" charset="-120"/>
              </a:rPr>
              <a:t>統計分析</a:t>
            </a:r>
            <a:endParaRPr lang="zh-TW" altLang="en-US" b="1" dirty="0">
              <a:latin typeface="微軟正黑體" panose="020B0604030504040204" pitchFamily="34" charset="-120"/>
              <a:ea typeface="微軟正黑體" panose="020B0604030504040204" pitchFamily="34" charset="-120"/>
            </a:endParaRPr>
          </a:p>
        </p:txBody>
      </p:sp>
      <p:sp>
        <p:nvSpPr>
          <p:cNvPr id="58" name="文字方塊 57"/>
          <p:cNvSpPr txBox="1"/>
          <p:nvPr/>
        </p:nvSpPr>
        <p:spPr>
          <a:xfrm>
            <a:off x="4110335" y="4457144"/>
            <a:ext cx="461665" cy="1246495"/>
          </a:xfrm>
          <a:prstGeom prst="rect">
            <a:avLst/>
          </a:prstGeom>
          <a:noFill/>
        </p:spPr>
        <p:txBody>
          <a:bodyPr vert="eaVert" wrap="none" rtlCol="0">
            <a:spAutoFit/>
          </a:bodyPr>
          <a:lstStyle/>
          <a:p>
            <a:r>
              <a:rPr lang="zh-TW" altLang="en-US" b="1" dirty="0" smtClean="0">
                <a:latin typeface="微軟正黑體" panose="020B0604030504040204" pitchFamily="34" charset="-120"/>
                <a:ea typeface="微軟正黑體" panose="020B0604030504040204" pitchFamily="34" charset="-120"/>
              </a:rPr>
              <a:t>一般消費者</a:t>
            </a:r>
            <a:endParaRPr lang="zh-TW" altLang="en-US" b="1" dirty="0">
              <a:latin typeface="微軟正黑體" panose="020B0604030504040204" pitchFamily="34" charset="-120"/>
              <a:ea typeface="微軟正黑體" panose="020B0604030504040204" pitchFamily="34" charset="-120"/>
            </a:endParaRPr>
          </a:p>
        </p:txBody>
      </p:sp>
      <p:sp>
        <p:nvSpPr>
          <p:cNvPr id="59" name="文字方塊 58"/>
          <p:cNvSpPr txBox="1"/>
          <p:nvPr/>
        </p:nvSpPr>
        <p:spPr>
          <a:xfrm>
            <a:off x="5148064" y="4437112"/>
            <a:ext cx="461665" cy="1938992"/>
          </a:xfrm>
          <a:prstGeom prst="rect">
            <a:avLst/>
          </a:prstGeom>
          <a:noFill/>
        </p:spPr>
        <p:txBody>
          <a:bodyPr vert="eaVert" wrap="none" rtlCol="0">
            <a:spAutoFit/>
          </a:bodyPr>
          <a:lstStyle/>
          <a:p>
            <a:r>
              <a:rPr lang="zh-TW" altLang="en-US" b="1" dirty="0" smtClean="0">
                <a:latin typeface="微軟正黑體" panose="020B0604030504040204" pitchFamily="34" charset="-120"/>
                <a:ea typeface="微軟正黑體" panose="020B0604030504040204" pitchFamily="34" charset="-120"/>
              </a:rPr>
              <a:t>工業</a:t>
            </a:r>
            <a:r>
              <a:rPr lang="zh-TW" altLang="en-US" b="1" dirty="0">
                <a:latin typeface="微軟正黑體" panose="020B0604030504040204" pitchFamily="34" charset="-120"/>
                <a:ea typeface="微軟正黑體" panose="020B0604030504040204" pitchFamily="34" charset="-120"/>
              </a:rPr>
              <a:t>用戶市場</a:t>
            </a:r>
            <a:r>
              <a:rPr lang="zh-TW" altLang="en-US" b="1" dirty="0" smtClean="0">
                <a:latin typeface="微軟正黑體" panose="020B0604030504040204" pitchFamily="34" charset="-120"/>
                <a:ea typeface="微軟正黑體" panose="020B0604030504040204" pitchFamily="34" charset="-120"/>
              </a:rPr>
              <a:t>研究</a:t>
            </a:r>
            <a:endParaRPr lang="zh-TW" altLang="en-US" b="1" dirty="0">
              <a:latin typeface="微軟正黑體" panose="020B0604030504040204" pitchFamily="34" charset="-120"/>
              <a:ea typeface="微軟正黑體" panose="020B0604030504040204" pitchFamily="34" charset="-120"/>
            </a:endParaRPr>
          </a:p>
        </p:txBody>
      </p:sp>
      <p:sp>
        <p:nvSpPr>
          <p:cNvPr id="60" name="文字方塊 59"/>
          <p:cNvSpPr txBox="1"/>
          <p:nvPr/>
        </p:nvSpPr>
        <p:spPr>
          <a:xfrm>
            <a:off x="6156176" y="4509120"/>
            <a:ext cx="461665" cy="1938992"/>
          </a:xfrm>
          <a:prstGeom prst="rect">
            <a:avLst/>
          </a:prstGeom>
          <a:noFill/>
        </p:spPr>
        <p:txBody>
          <a:bodyPr vert="eaVert" wrap="none" rtlCol="0">
            <a:spAutoFit/>
          </a:bodyPr>
          <a:lstStyle/>
          <a:p>
            <a:r>
              <a:rPr lang="zh-TW" altLang="en-US" b="1" dirty="0" smtClean="0">
                <a:latin typeface="微軟正黑體" panose="020B0604030504040204" pitchFamily="34" charset="-120"/>
                <a:ea typeface="微軟正黑體" panose="020B0604030504040204" pitchFamily="34" charset="-120"/>
              </a:rPr>
              <a:t>政府</a:t>
            </a:r>
            <a:r>
              <a:rPr lang="zh-TW" altLang="en-US" b="1" dirty="0">
                <a:latin typeface="微軟正黑體" panose="020B0604030504040204" pitchFamily="34" charset="-120"/>
                <a:ea typeface="微軟正黑體" panose="020B0604030504040204" pitchFamily="34" charset="-120"/>
              </a:rPr>
              <a:t>機關市場研究</a:t>
            </a:r>
          </a:p>
        </p:txBody>
      </p:sp>
    </p:spTree>
    <p:extLst>
      <p:ext uri="{BB962C8B-B14F-4D97-AF65-F5344CB8AC3E}">
        <p14:creationId xmlns:p14="http://schemas.microsoft.com/office/powerpoint/2010/main" xmlns="" val="3911302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15</a:t>
            </a:fld>
            <a:endParaRPr lang="zh-TW" altLang="en-US"/>
          </a:p>
        </p:txBody>
      </p:sp>
      <p:sp>
        <p:nvSpPr>
          <p:cNvPr id="4" name="標題 3"/>
          <p:cNvSpPr>
            <a:spLocks noGrp="1"/>
          </p:cNvSpPr>
          <p:nvPr>
            <p:ph type="title"/>
          </p:nvPr>
        </p:nvSpPr>
        <p:spPr/>
        <p:txBody>
          <a:bodyPr>
            <a:normAutofit/>
          </a:bodyPr>
          <a:lstStyle/>
          <a:p>
            <a:r>
              <a:rPr lang="en-US" altLang="zh-TW" b="1" dirty="0" smtClean="0">
                <a:solidFill>
                  <a:srgbClr val="002060"/>
                </a:solidFill>
                <a:latin typeface="微軟正黑體" panose="020B0604030504040204" pitchFamily="34" charset="-120"/>
                <a:ea typeface="微軟正黑體" panose="020B0604030504040204" pitchFamily="34" charset="-120"/>
              </a:rPr>
              <a:t>2.2</a:t>
            </a:r>
            <a:r>
              <a:rPr lang="zh-TW" altLang="en-US" b="1" dirty="0" smtClean="0">
                <a:solidFill>
                  <a:srgbClr val="002060"/>
                </a:solidFill>
                <a:latin typeface="微軟正黑體" panose="020B0604030504040204" pitchFamily="34" charset="-120"/>
                <a:ea typeface="微軟正黑體" panose="020B0604030504040204" pitchFamily="34" charset="-120"/>
              </a:rPr>
              <a:t> 國內外</a:t>
            </a:r>
            <a:r>
              <a:rPr lang="zh-TW" altLang="en-US" b="1" dirty="0">
                <a:solidFill>
                  <a:srgbClr val="002060"/>
                </a:solidFill>
                <a:latin typeface="微軟正黑體" panose="020B0604030504040204" pitchFamily="34" charset="-120"/>
                <a:ea typeface="微軟正黑體" panose="020B0604030504040204" pitchFamily="34" charset="-120"/>
              </a:rPr>
              <a:t>的市場調查機構</a:t>
            </a:r>
            <a:endParaRPr lang="zh-TW" altLang="en-US" dirty="0">
              <a:solidFill>
                <a:srgbClr val="002060"/>
              </a:solidFill>
            </a:endParaRPr>
          </a:p>
        </p:txBody>
      </p:sp>
      <p:sp>
        <p:nvSpPr>
          <p:cNvPr id="5" name="內容版面配置區 4"/>
          <p:cNvSpPr>
            <a:spLocks noGrp="1"/>
          </p:cNvSpPr>
          <p:nvPr>
            <p:ph sz="quarter" idx="13"/>
          </p:nvPr>
        </p:nvSpPr>
        <p:spPr/>
        <p:txBody>
          <a:bodyPr>
            <a:normAutofit fontScale="92500"/>
          </a:bodyPr>
          <a:lstStyle/>
          <a:p>
            <a:r>
              <a:rPr lang="en-US" altLang="zh-TW" sz="3900" b="1" dirty="0">
                <a:solidFill>
                  <a:srgbClr val="002060"/>
                </a:solidFill>
                <a:latin typeface="微軟正黑體" panose="020B0604030504040204" pitchFamily="34" charset="-120"/>
                <a:ea typeface="微軟正黑體" panose="020B0604030504040204" pitchFamily="34" charset="-120"/>
              </a:rPr>
              <a:t>2.2.1 </a:t>
            </a:r>
            <a:r>
              <a:rPr lang="zh-TW" altLang="en-US" sz="3900" b="1" dirty="0">
                <a:solidFill>
                  <a:srgbClr val="002060"/>
                </a:solidFill>
                <a:latin typeface="微軟正黑體" panose="020B0604030504040204" pitchFamily="34" charset="-120"/>
                <a:ea typeface="微軟正黑體" panose="020B0604030504040204" pitchFamily="34" charset="-120"/>
              </a:rPr>
              <a:t>國外的</a:t>
            </a:r>
            <a:r>
              <a:rPr lang="zh-TW" altLang="en-US" sz="3900" b="1" dirty="0" smtClean="0">
                <a:solidFill>
                  <a:srgbClr val="002060"/>
                </a:solidFill>
                <a:latin typeface="微軟正黑體" panose="020B0604030504040204" pitchFamily="34" charset="-120"/>
                <a:ea typeface="微軟正黑體" panose="020B0604030504040204" pitchFamily="34" charset="-120"/>
              </a:rPr>
              <a:t>市場調查機構</a:t>
            </a:r>
            <a:endParaRPr lang="en-US" altLang="zh-TW" sz="3900" b="1" dirty="0" smtClean="0">
              <a:solidFill>
                <a:srgbClr val="002060"/>
              </a:solidFill>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市場調查</a:t>
            </a:r>
            <a:r>
              <a:rPr lang="zh-TW" altLang="en-US" sz="2800" b="1" dirty="0">
                <a:solidFill>
                  <a:srgbClr val="C00000"/>
                </a:solidFill>
                <a:latin typeface="微軟正黑體" panose="020B0604030504040204" pitchFamily="34" charset="-120"/>
                <a:ea typeface="微軟正黑體" panose="020B0604030504040204" pitchFamily="34" charset="-120"/>
              </a:rPr>
              <a:t>技術</a:t>
            </a:r>
            <a:r>
              <a:rPr lang="zh-TW" altLang="en-US" sz="2800" b="1" dirty="0">
                <a:latin typeface="微軟正黑體" panose="020B0604030504040204" pitchFamily="34" charset="-120"/>
                <a:ea typeface="微軟正黑體" panose="020B0604030504040204" pitchFamily="34" charset="-120"/>
              </a:rPr>
              <a:t>最早在</a:t>
            </a:r>
            <a:r>
              <a:rPr lang="en-US" altLang="zh-TW" sz="2800" b="1" dirty="0">
                <a:solidFill>
                  <a:srgbClr val="C00000"/>
                </a:solidFill>
                <a:latin typeface="微軟正黑體" panose="020B0604030504040204" pitchFamily="34" charset="-120"/>
                <a:ea typeface="微軟正黑體" panose="020B0604030504040204" pitchFamily="34" charset="-120"/>
              </a:rPr>
              <a:t>1920</a:t>
            </a:r>
            <a:r>
              <a:rPr lang="zh-TW" altLang="en-US" sz="2800" b="1" dirty="0">
                <a:latin typeface="微軟正黑體" panose="020B0604030504040204" pitchFamily="34" charset="-120"/>
                <a:ea typeface="微軟正黑體" panose="020B0604030504040204" pitchFamily="34" charset="-120"/>
              </a:rPr>
              <a:t>年代中期由</a:t>
            </a:r>
            <a:r>
              <a:rPr lang="zh-TW" altLang="en-US" sz="2800" b="1" dirty="0">
                <a:solidFill>
                  <a:srgbClr val="C00000"/>
                </a:solidFill>
                <a:latin typeface="微軟正黑體" panose="020B0604030504040204" pitchFamily="34" charset="-120"/>
                <a:ea typeface="微軟正黑體" panose="020B0604030504040204" pitchFamily="34" charset="-120"/>
              </a:rPr>
              <a:t>德國人</a:t>
            </a:r>
            <a:r>
              <a:rPr lang="zh-TW" altLang="en-US" sz="2800" b="1" dirty="0">
                <a:latin typeface="微軟正黑體" panose="020B0604030504040204" pitchFamily="34" charset="-120"/>
                <a:ea typeface="微軟正黑體" panose="020B0604030504040204" pitchFamily="34" charset="-120"/>
              </a:rPr>
              <a:t>提出，隨後迅速在</a:t>
            </a:r>
            <a:r>
              <a:rPr lang="zh-TW" altLang="en-US" sz="2800" b="1" dirty="0">
                <a:solidFill>
                  <a:srgbClr val="C00000"/>
                </a:solidFill>
                <a:latin typeface="微軟正黑體" panose="020B0604030504040204" pitchFamily="34" charset="-120"/>
                <a:ea typeface="微軟正黑體" panose="020B0604030504040204" pitchFamily="34" charset="-120"/>
              </a:rPr>
              <a:t>歐美</a:t>
            </a:r>
            <a:r>
              <a:rPr lang="zh-TW" altLang="en-US" sz="2800" b="1" dirty="0">
                <a:latin typeface="微軟正黑體" panose="020B0604030504040204" pitchFamily="34" charset="-120"/>
                <a:ea typeface="微軟正黑體" panose="020B0604030504040204" pitchFamily="34" charset="-120"/>
              </a:rPr>
              <a:t>等資本主義國家興起和發展，開始</a:t>
            </a:r>
            <a:r>
              <a:rPr lang="zh-TW" altLang="en-US" sz="2800" b="1" dirty="0">
                <a:solidFill>
                  <a:srgbClr val="C00000"/>
                </a:solidFill>
                <a:latin typeface="微軟正黑體" panose="020B0604030504040204" pitchFamily="34" charset="-120"/>
                <a:ea typeface="微軟正黑體" panose="020B0604030504040204" pitchFamily="34" charset="-120"/>
              </a:rPr>
              <a:t>成立</a:t>
            </a:r>
            <a:r>
              <a:rPr lang="zh-TW" altLang="en-US" sz="2800" b="1" dirty="0">
                <a:latin typeface="微軟正黑體" panose="020B0604030504040204" pitchFamily="34" charset="-120"/>
                <a:ea typeface="微軟正黑體" panose="020B0604030504040204" pitchFamily="34" charset="-120"/>
              </a:rPr>
              <a:t>專業性的市場調查</a:t>
            </a:r>
            <a:r>
              <a:rPr lang="zh-TW" altLang="en-US" sz="2800" b="1" dirty="0">
                <a:solidFill>
                  <a:srgbClr val="C00000"/>
                </a:solidFill>
                <a:latin typeface="微軟正黑體" panose="020B0604030504040204" pitchFamily="34" charset="-120"/>
                <a:ea typeface="微軟正黑體" panose="020B0604030504040204" pitchFamily="34" charset="-120"/>
              </a:rPr>
              <a:t>機構</a:t>
            </a:r>
            <a:r>
              <a:rPr lang="zh-TW" altLang="en-US" sz="2800" b="1" dirty="0">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出版</a:t>
            </a:r>
            <a:r>
              <a:rPr lang="zh-TW" altLang="en-US" sz="2800" b="1" dirty="0">
                <a:latin typeface="微軟正黑體" panose="020B0604030504040204" pitchFamily="34" charset="-120"/>
                <a:ea typeface="微軟正黑體" panose="020B0604030504040204" pitchFamily="34" charset="-120"/>
              </a:rPr>
              <a:t>專業性的市場調查</a:t>
            </a:r>
            <a:r>
              <a:rPr lang="zh-TW" altLang="en-US" sz="2800" b="1" dirty="0">
                <a:solidFill>
                  <a:srgbClr val="C00000"/>
                </a:solidFill>
                <a:latin typeface="微軟正黑體" panose="020B0604030504040204" pitchFamily="34" charset="-120"/>
                <a:ea typeface="微軟正黑體" panose="020B0604030504040204" pitchFamily="34" charset="-120"/>
              </a:rPr>
              <a:t>書籍</a:t>
            </a:r>
            <a:r>
              <a:rPr lang="zh-TW" altLang="en-US" sz="2800" b="1" dirty="0">
                <a:latin typeface="微軟正黑體" panose="020B0604030504040204" pitchFamily="34" charset="-120"/>
                <a:ea typeface="微軟正黑體" panose="020B0604030504040204" pitchFamily="34" charset="-120"/>
              </a:rPr>
              <a:t>。</a:t>
            </a:r>
          </a:p>
          <a:p>
            <a:r>
              <a:rPr lang="zh-TW" altLang="en-US" sz="2800" b="1" dirty="0" smtClean="0">
                <a:latin typeface="微軟正黑體" panose="020B0604030504040204" pitchFamily="34" charset="-120"/>
                <a:ea typeface="微軟正黑體" panose="020B0604030504040204" pitchFamily="34" charset="-120"/>
              </a:rPr>
              <a:t>在</a:t>
            </a:r>
            <a:r>
              <a:rPr lang="zh-TW" altLang="en-US" sz="2800" b="1" dirty="0">
                <a:latin typeface="微軟正黑體" panose="020B0604030504040204" pitchFamily="34" charset="-120"/>
                <a:ea typeface="微軟正黑體" panose="020B0604030504040204" pitchFamily="34" charset="-120"/>
              </a:rPr>
              <a:t>先進國家，企業多半有“</a:t>
            </a:r>
            <a:r>
              <a:rPr lang="zh-TW" altLang="en-US" sz="2800" b="1" dirty="0">
                <a:solidFill>
                  <a:srgbClr val="C00000"/>
                </a:solidFill>
                <a:latin typeface="微軟正黑體" panose="020B0604030504040204" pitchFamily="34" charset="-120"/>
                <a:ea typeface="微軟正黑體" panose="020B0604030504040204" pitchFamily="34" charset="-120"/>
              </a:rPr>
              <a:t>決策前先做調查</a:t>
            </a:r>
            <a:r>
              <a:rPr lang="zh-TW" altLang="en-US" sz="2800" b="1" dirty="0">
                <a:latin typeface="微軟正黑體" panose="020B0604030504040204" pitchFamily="34" charset="-120"/>
                <a:ea typeface="微軟正黑體" panose="020B0604030504040204" pitchFamily="34" charset="-120"/>
              </a:rPr>
              <a:t>”的觀念，所有對市場調查有很大的市場需求，調查機構之多難以想像。</a:t>
            </a:r>
          </a:p>
          <a:p>
            <a:r>
              <a:rPr lang="zh-TW" altLang="en-US" sz="2800" b="1" dirty="0">
                <a:latin typeface="微軟正黑體" panose="020B0604030504040204" pitchFamily="34" charset="-120"/>
                <a:ea typeface="微軟正黑體" panose="020B0604030504040204" pitchFamily="34" charset="-120"/>
              </a:rPr>
              <a:t>例：</a:t>
            </a:r>
            <a:r>
              <a:rPr lang="zh-TW" altLang="en-US" sz="2800" b="1" dirty="0">
                <a:solidFill>
                  <a:srgbClr val="C00000"/>
                </a:solidFill>
                <a:latin typeface="微軟正黑體" panose="020B0604030504040204" pitchFamily="34" charset="-120"/>
                <a:ea typeface="微軟正黑體" panose="020B0604030504040204" pitchFamily="34" charset="-120"/>
              </a:rPr>
              <a:t>荷蘭</a:t>
            </a:r>
            <a:r>
              <a:rPr lang="zh-TW" altLang="en-US" sz="2800" b="1" dirty="0">
                <a:latin typeface="微軟正黑體" panose="020B0604030504040204" pitchFamily="34" charset="-120"/>
                <a:ea typeface="微軟正黑體" panose="020B0604030504040204" pitchFamily="34" charset="-120"/>
              </a:rPr>
              <a:t>這樣一個幾百萬人口的國家，就有</a:t>
            </a:r>
            <a:r>
              <a:rPr lang="zh-TW" altLang="en-US" sz="2800" b="1" dirty="0" smtClean="0">
                <a:latin typeface="微軟正黑體" panose="020B0604030504040204" pitchFamily="34" charset="-120"/>
                <a:ea typeface="微軟正黑體" panose="020B0604030504040204" pitchFamily="34" charset="-120"/>
              </a:rPr>
              <a:t>大大小小</a:t>
            </a:r>
            <a:r>
              <a:rPr lang="en-US" altLang="zh-TW" sz="2800" b="1" dirty="0" smtClean="0">
                <a:latin typeface="微軟正黑體" panose="020B0604030504040204" pitchFamily="34" charset="-120"/>
                <a:ea typeface="微軟正黑體" panose="020B0604030504040204" pitchFamily="34" charset="-120"/>
              </a:rPr>
              <a:t>500</a:t>
            </a:r>
            <a:r>
              <a:rPr lang="zh-TW" altLang="en-US" sz="2800" b="1" dirty="0" smtClean="0">
                <a:latin typeface="微軟正黑體" panose="020B0604030504040204" pitchFamily="34" charset="-120"/>
                <a:ea typeface="微軟正黑體" panose="020B0604030504040204" pitchFamily="34" charset="-120"/>
              </a:rPr>
              <a:t>多</a:t>
            </a:r>
            <a:r>
              <a:rPr lang="zh-TW" altLang="en-US" sz="2800" b="1" dirty="0">
                <a:latin typeface="微軟正黑體" panose="020B0604030504040204" pitchFamily="34" charset="-120"/>
                <a:ea typeface="微軟正黑體" panose="020B0604030504040204" pitchFamily="34" charset="-120"/>
              </a:rPr>
              <a:t>個商業性市場調查公司</a:t>
            </a:r>
            <a:r>
              <a:rPr lang="zh-TW" altLang="en-US"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solidFill>
                  <a:srgbClr val="C00000"/>
                </a:solidFill>
                <a:latin typeface="微軟正黑體" panose="020B0604030504040204" pitchFamily="34" charset="-120"/>
                <a:ea typeface="微軟正黑體" panose="020B0604030504040204" pitchFamily="34" charset="-120"/>
              </a:rPr>
              <a:t>倫敦</a:t>
            </a:r>
            <a:r>
              <a:rPr lang="zh-TW" altLang="en-US" sz="2800" b="1" dirty="0">
                <a:latin typeface="微軟正黑體" panose="020B0604030504040204" pitchFamily="34" charset="-120"/>
                <a:ea typeface="微軟正黑體" panose="020B0604030504040204" pitchFamily="34" charset="-120"/>
              </a:rPr>
              <a:t>一個城市也</a:t>
            </a:r>
            <a:r>
              <a:rPr lang="zh-TW" altLang="en-US" sz="2800" b="1" dirty="0" smtClean="0">
                <a:latin typeface="微軟正黑體" panose="020B0604030504040204" pitchFamily="34" charset="-120"/>
                <a:ea typeface="微軟正黑體" panose="020B0604030504040204" pitchFamily="34" charset="-120"/>
              </a:rPr>
              <a:t>有</a:t>
            </a:r>
            <a:r>
              <a:rPr lang="en-US" altLang="zh-TW" sz="2800" b="1" dirty="0" smtClean="0">
                <a:latin typeface="微軟正黑體" panose="020B0604030504040204" pitchFamily="34" charset="-120"/>
                <a:ea typeface="微軟正黑體" panose="020B0604030504040204" pitchFamily="34" charset="-120"/>
              </a:rPr>
              <a:t>60</a:t>
            </a:r>
            <a:r>
              <a:rPr lang="zh-TW" altLang="en-US" sz="2800" b="1" dirty="0" smtClean="0">
                <a:latin typeface="微軟正黑體" panose="020B0604030504040204" pitchFamily="34" charset="-120"/>
                <a:ea typeface="微軟正黑體" panose="020B0604030504040204" pitchFamily="34" charset="-120"/>
              </a:rPr>
              <a:t>多</a:t>
            </a:r>
            <a:r>
              <a:rPr lang="zh-TW" altLang="en-US" sz="2800" b="1" dirty="0">
                <a:latin typeface="微軟正黑體" panose="020B0604030504040204" pitchFamily="34" charset="-120"/>
                <a:ea typeface="微軟正黑體" panose="020B0604030504040204" pitchFamily="34" charset="-120"/>
              </a:rPr>
              <a:t>個大型的商業性市場調查公司，中小型的不計其數。</a:t>
            </a:r>
          </a:p>
          <a:p>
            <a:endParaRPr lang="zh-TW" altLang="en-US" sz="28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2034045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dirty="0"/>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16</a:t>
            </a:fld>
            <a:endParaRPr lang="zh-TW" altLang="en-US"/>
          </a:p>
        </p:txBody>
      </p:sp>
      <p:sp>
        <p:nvSpPr>
          <p:cNvPr id="4" name="標題 3"/>
          <p:cNvSpPr>
            <a:spLocks noGrp="1"/>
          </p:cNvSpPr>
          <p:nvPr>
            <p:ph type="title"/>
          </p:nvPr>
        </p:nvSpPr>
        <p:spPr/>
        <p:txBody>
          <a:bodyPr>
            <a:normAutofit/>
          </a:bodyPr>
          <a:lstStyle/>
          <a:p>
            <a:r>
              <a:rPr lang="zh-TW" altLang="en-US" b="1" dirty="0" smtClean="0">
                <a:solidFill>
                  <a:srgbClr val="C00000"/>
                </a:solidFill>
                <a:latin typeface="微軟正黑體" panose="020B0604030504040204" pitchFamily="34" charset="-120"/>
                <a:ea typeface="微軟正黑體" panose="020B0604030504040204" pitchFamily="34" charset="-120"/>
              </a:rPr>
              <a:t>國外</a:t>
            </a:r>
            <a:r>
              <a:rPr lang="zh-TW" altLang="en-US" b="1" dirty="0" smtClean="0">
                <a:solidFill>
                  <a:srgbClr val="002060"/>
                </a:solidFill>
                <a:latin typeface="微軟正黑體" panose="020B0604030504040204" pitchFamily="34" charset="-120"/>
                <a:ea typeface="微軟正黑體" panose="020B0604030504040204" pitchFamily="34" charset="-120"/>
              </a:rPr>
              <a:t>較大的市場調查公司</a:t>
            </a:r>
            <a:endParaRPr lang="zh-TW" altLang="en-US" b="1" dirty="0">
              <a:solidFill>
                <a:srgbClr val="002060"/>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normAutofit/>
          </a:bodyPr>
          <a:lstStyle/>
          <a:p>
            <a:r>
              <a:rPr lang="en-US" altLang="zh-TW" sz="2800" b="1" dirty="0" smtClean="0">
                <a:ea typeface="微軟正黑體" panose="020B0604030504040204" pitchFamily="34" charset="-120"/>
              </a:rPr>
              <a:t>VNU NV (</a:t>
            </a:r>
            <a:r>
              <a:rPr lang="zh-TW" altLang="en-US" sz="2800" b="1" dirty="0" smtClean="0">
                <a:ea typeface="微軟正黑體" panose="020B0604030504040204" pitchFamily="34" charset="-120"/>
              </a:rPr>
              <a:t>荷蘭</a:t>
            </a:r>
            <a:r>
              <a:rPr lang="en-US" altLang="zh-TW" sz="2800" b="1" dirty="0" smtClean="0">
                <a:ea typeface="微軟正黑體" panose="020B0604030504040204" pitchFamily="34" charset="-120"/>
              </a:rPr>
              <a:t>) </a:t>
            </a:r>
            <a:r>
              <a:rPr lang="en-US" altLang="zh-TW" sz="1200" b="1" dirty="0">
                <a:ea typeface="微軟正黑體" panose="020B0604030504040204" pitchFamily="34" charset="-120"/>
                <a:hlinkClick r:id="rId2"/>
              </a:rPr>
              <a:t>http://</a:t>
            </a:r>
            <a:r>
              <a:rPr lang="en-US" altLang="zh-TW" sz="1200" b="1" dirty="0" smtClean="0">
                <a:ea typeface="微軟正黑體" panose="020B0604030504040204" pitchFamily="34" charset="-120"/>
                <a:hlinkClick r:id="rId2"/>
              </a:rPr>
              <a:t>wiki.mbalib.com/zh-tw/VNU%E9%9B%86%E5%9B%A2</a:t>
            </a:r>
            <a:r>
              <a:rPr lang="en-US" altLang="zh-TW" sz="1200" b="1" dirty="0" smtClean="0">
                <a:ea typeface="微軟正黑體" panose="020B0604030504040204" pitchFamily="34" charset="-120"/>
              </a:rPr>
              <a:t>      </a:t>
            </a:r>
          </a:p>
          <a:p>
            <a:r>
              <a:rPr lang="en-US" altLang="zh-TW" sz="2800" b="1" dirty="0">
                <a:ea typeface="微軟正黑體" panose="020B0604030504040204" pitchFamily="34" charset="-120"/>
              </a:rPr>
              <a:t>IMS Health Inc. (</a:t>
            </a:r>
            <a:r>
              <a:rPr lang="zh-TW" altLang="en-US" sz="2800" b="1" dirty="0">
                <a:ea typeface="微軟正黑體" panose="020B0604030504040204" pitchFamily="34" charset="-120"/>
              </a:rPr>
              <a:t>美國</a:t>
            </a:r>
            <a:r>
              <a:rPr lang="en-US" altLang="zh-TW" sz="2800" b="1" dirty="0">
                <a:ea typeface="微軟正黑體" panose="020B0604030504040204" pitchFamily="34" charset="-120"/>
              </a:rPr>
              <a:t>)  </a:t>
            </a:r>
            <a:r>
              <a:rPr lang="zh-TW" altLang="en-US" sz="2800" b="1" dirty="0">
                <a:ea typeface="微軟正黑體" panose="020B0604030504040204" pitchFamily="34" charset="-120"/>
              </a:rPr>
              <a:t>美國醫藥市場研究</a:t>
            </a:r>
            <a:r>
              <a:rPr lang="zh-TW" altLang="en-US" sz="2800" b="1" dirty="0" smtClean="0">
                <a:ea typeface="微軟正黑體" panose="020B0604030504040204" pitchFamily="34" charset="-120"/>
              </a:rPr>
              <a:t>公司</a:t>
            </a:r>
            <a:endParaRPr lang="en-US" altLang="zh-TW" sz="2800" b="1" dirty="0" smtClean="0">
              <a:ea typeface="微軟正黑體" panose="020B0604030504040204" pitchFamily="34" charset="-120"/>
            </a:endParaRPr>
          </a:p>
          <a:p>
            <a:pPr marL="0" indent="0">
              <a:buNone/>
            </a:pPr>
            <a:r>
              <a:rPr lang="en-US" altLang="zh-TW" sz="1200" b="1" dirty="0" smtClean="0">
                <a:ea typeface="微軟正黑體" panose="020B0604030504040204" pitchFamily="34" charset="-120"/>
                <a:hlinkClick r:id="rId3"/>
              </a:rPr>
              <a:t>http</a:t>
            </a:r>
            <a:r>
              <a:rPr lang="en-US" altLang="zh-TW" sz="1200" b="1" dirty="0">
                <a:ea typeface="微軟正黑體" panose="020B0604030504040204" pitchFamily="34" charset="-120"/>
                <a:hlinkClick r:id="rId3"/>
              </a:rPr>
              <a:t>://</a:t>
            </a:r>
            <a:r>
              <a:rPr lang="en-US" altLang="zh-TW" sz="1200" b="1" dirty="0" smtClean="0">
                <a:ea typeface="微軟正黑體" panose="020B0604030504040204" pitchFamily="34" charset="-120"/>
                <a:hlinkClick r:id="rId3"/>
              </a:rPr>
              <a:t>www.imshealth.com/portal/site/imshealth</a:t>
            </a:r>
            <a:endParaRPr lang="en-US" altLang="zh-TW" sz="1200" b="1" dirty="0" smtClean="0">
              <a:ea typeface="微軟正黑體" panose="020B0604030504040204" pitchFamily="34" charset="-120"/>
            </a:endParaRPr>
          </a:p>
          <a:p>
            <a:r>
              <a:rPr lang="en-US" altLang="zh-TW" sz="2800" b="1" dirty="0" smtClean="0">
                <a:ea typeface="微軟正黑體" panose="020B0604030504040204" pitchFamily="34" charset="-120"/>
              </a:rPr>
              <a:t>TNS </a:t>
            </a:r>
            <a:r>
              <a:rPr lang="en-US" altLang="zh-TW" sz="2800" b="1" dirty="0">
                <a:ea typeface="微軟正黑體" panose="020B0604030504040204" pitchFamily="34" charset="-120"/>
              </a:rPr>
              <a:t>(</a:t>
            </a:r>
            <a:r>
              <a:rPr lang="zh-TW" altLang="en-US" sz="2800" b="1" dirty="0">
                <a:ea typeface="微軟正黑體" panose="020B0604030504040204" pitchFamily="34" charset="-120"/>
              </a:rPr>
              <a:t>英國</a:t>
            </a:r>
            <a:r>
              <a:rPr lang="en-US" altLang="zh-TW" sz="2800" b="1" dirty="0">
                <a:ea typeface="微軟正黑體" panose="020B0604030504040204" pitchFamily="34" charset="-120"/>
              </a:rPr>
              <a:t>)   </a:t>
            </a:r>
            <a:r>
              <a:rPr lang="zh-TW" altLang="en-US" sz="2800" b="1" dirty="0" smtClean="0">
                <a:ea typeface="微軟正黑體" panose="020B0604030504040204" pitchFamily="34" charset="-120"/>
              </a:rPr>
              <a:t>模範</a:t>
            </a:r>
            <a:r>
              <a:rPr lang="zh-TW" altLang="en-US" sz="2800" b="1" dirty="0">
                <a:ea typeface="微軟正黑體" panose="020B0604030504040204" pitchFamily="34" charset="-120"/>
              </a:rPr>
              <a:t>市場研究就顧問</a:t>
            </a:r>
            <a:r>
              <a:rPr lang="zh-TW" altLang="en-US" sz="2800" b="1" dirty="0" smtClean="0">
                <a:ea typeface="微軟正黑體" panose="020B0604030504040204" pitchFamily="34" charset="-120"/>
              </a:rPr>
              <a:t>股份有限公司</a:t>
            </a:r>
            <a:endParaRPr lang="en-US" altLang="zh-TW" sz="2800" b="1" dirty="0" smtClean="0">
              <a:ea typeface="微軟正黑體" panose="020B0604030504040204" pitchFamily="34" charset="-120"/>
            </a:endParaRPr>
          </a:p>
          <a:p>
            <a:pPr marL="0" indent="0">
              <a:buNone/>
            </a:pPr>
            <a:r>
              <a:rPr lang="en-US" altLang="zh-TW" sz="1200" b="1" dirty="0" smtClean="0">
                <a:ea typeface="微軟正黑體" panose="020B0604030504040204" pitchFamily="34" charset="-120"/>
                <a:hlinkClick r:id="rId4"/>
              </a:rPr>
              <a:t>http</a:t>
            </a:r>
            <a:r>
              <a:rPr lang="en-US" altLang="zh-TW" sz="1200" b="1" dirty="0">
                <a:ea typeface="微軟正黑體" panose="020B0604030504040204" pitchFamily="34" charset="-120"/>
                <a:hlinkClick r:id="rId4"/>
              </a:rPr>
              <a:t>://www.tnsglobal.com</a:t>
            </a:r>
            <a:r>
              <a:rPr lang="en-US" altLang="zh-TW" sz="1200" b="1" dirty="0" smtClean="0">
                <a:ea typeface="微軟正黑體" panose="020B0604030504040204" pitchFamily="34" charset="-120"/>
                <a:hlinkClick r:id="rId4"/>
              </a:rPr>
              <a:t>/</a:t>
            </a:r>
            <a:endParaRPr lang="en-US" altLang="zh-TW" sz="1200" b="1" dirty="0" smtClean="0">
              <a:ea typeface="微軟正黑體" panose="020B0604030504040204" pitchFamily="34" charset="-120"/>
            </a:endParaRPr>
          </a:p>
          <a:p>
            <a:r>
              <a:rPr lang="en-US" altLang="zh-TW" sz="2800" b="1" dirty="0" smtClean="0">
                <a:ea typeface="微軟正黑體" panose="020B0604030504040204" pitchFamily="34" charset="-120"/>
              </a:rPr>
              <a:t>Kantar </a:t>
            </a:r>
            <a:r>
              <a:rPr lang="en-US" altLang="zh-TW" sz="2800" b="1" dirty="0">
                <a:ea typeface="微軟正黑體" panose="020B0604030504040204" pitchFamily="34" charset="-120"/>
              </a:rPr>
              <a:t>group (</a:t>
            </a:r>
            <a:r>
              <a:rPr lang="zh-TW" altLang="en-US" sz="2800" b="1" dirty="0">
                <a:ea typeface="微軟正黑體" panose="020B0604030504040204" pitchFamily="34" charset="-120"/>
              </a:rPr>
              <a:t>英國</a:t>
            </a:r>
            <a:r>
              <a:rPr lang="en-US" altLang="zh-TW" sz="2800" b="1" dirty="0">
                <a:ea typeface="微軟正黑體" panose="020B0604030504040204" pitchFamily="34" charset="-120"/>
              </a:rPr>
              <a:t>)   </a:t>
            </a:r>
            <a:r>
              <a:rPr lang="zh-TW" altLang="en-US" sz="2800" b="1" dirty="0" smtClean="0">
                <a:ea typeface="微軟正黑體" panose="020B0604030504040204" pitchFamily="34" charset="-120"/>
              </a:rPr>
              <a:t>模範</a:t>
            </a:r>
            <a:r>
              <a:rPr lang="zh-TW" altLang="en-US" sz="2800" b="1" dirty="0">
                <a:ea typeface="微軟正黑體" panose="020B0604030504040204" pitchFamily="34" charset="-120"/>
              </a:rPr>
              <a:t>市場研究就顧問</a:t>
            </a:r>
            <a:r>
              <a:rPr lang="zh-TW" altLang="en-US" sz="2800" b="1" dirty="0" smtClean="0">
                <a:ea typeface="微軟正黑體" panose="020B0604030504040204" pitchFamily="34" charset="-120"/>
              </a:rPr>
              <a:t>股份有限公司</a:t>
            </a:r>
            <a:r>
              <a:rPr lang="en-US" altLang="zh-TW" sz="1200" b="1" dirty="0">
                <a:ea typeface="微軟正黑體" panose="020B0604030504040204" pitchFamily="34" charset="-120"/>
                <a:hlinkClick r:id="rId5"/>
              </a:rPr>
              <a:t>http://www.kantar.com</a:t>
            </a:r>
            <a:r>
              <a:rPr lang="en-US" altLang="zh-TW" sz="1200" b="1" dirty="0" smtClean="0">
                <a:ea typeface="微軟正黑體" panose="020B0604030504040204" pitchFamily="34" charset="-120"/>
                <a:hlinkClick r:id="rId5"/>
              </a:rPr>
              <a:t>/</a:t>
            </a:r>
            <a:endParaRPr lang="en-US" altLang="zh-TW" sz="1200" b="1" dirty="0" smtClean="0">
              <a:ea typeface="微軟正黑體" panose="020B0604030504040204" pitchFamily="34" charset="-120"/>
            </a:endParaRPr>
          </a:p>
          <a:p>
            <a:r>
              <a:rPr lang="en-US" altLang="zh-TW" sz="2800" b="1" dirty="0" err="1" smtClean="0">
                <a:ea typeface="微軟正黑體" panose="020B0604030504040204" pitchFamily="34" charset="-120"/>
              </a:rPr>
              <a:t>Ipsos</a:t>
            </a:r>
            <a:r>
              <a:rPr lang="en-US" altLang="zh-TW" sz="2800" b="1" dirty="0" smtClean="0">
                <a:ea typeface="微軟正黑體" panose="020B0604030504040204" pitchFamily="34" charset="-120"/>
              </a:rPr>
              <a:t> </a:t>
            </a:r>
            <a:r>
              <a:rPr lang="en-US" altLang="zh-TW" sz="2800" b="1" dirty="0">
                <a:ea typeface="微軟正黑體" panose="020B0604030504040204" pitchFamily="34" charset="-120"/>
              </a:rPr>
              <a:t>(</a:t>
            </a:r>
            <a:r>
              <a:rPr lang="zh-TW" altLang="en-US" sz="2800" b="1" dirty="0">
                <a:ea typeface="微軟正黑體" panose="020B0604030504040204" pitchFamily="34" charset="-120"/>
              </a:rPr>
              <a:t>法國</a:t>
            </a:r>
            <a:r>
              <a:rPr lang="en-US" altLang="zh-TW" sz="2800" b="1" dirty="0">
                <a:ea typeface="微軟正黑體" panose="020B0604030504040204" pitchFamily="34" charset="-120"/>
              </a:rPr>
              <a:t>)  </a:t>
            </a:r>
            <a:r>
              <a:rPr lang="zh-TW" altLang="en-US" sz="2800" b="1" dirty="0">
                <a:ea typeface="微軟正黑體" panose="020B0604030504040204" pitchFamily="34" charset="-120"/>
              </a:rPr>
              <a:t>易普索市場調查研究</a:t>
            </a:r>
            <a:r>
              <a:rPr lang="zh-TW" altLang="en-US" sz="2800" b="1" dirty="0" smtClean="0">
                <a:ea typeface="微軟正黑體" panose="020B0604030504040204" pitchFamily="34" charset="-120"/>
              </a:rPr>
              <a:t>股份有限公司</a:t>
            </a:r>
            <a:endParaRPr lang="en-US" altLang="zh-TW" sz="2800" b="1" dirty="0" smtClean="0">
              <a:ea typeface="微軟正黑體" panose="020B0604030504040204" pitchFamily="34" charset="-120"/>
            </a:endParaRPr>
          </a:p>
          <a:p>
            <a:pPr marL="0" indent="0">
              <a:buNone/>
            </a:pPr>
            <a:r>
              <a:rPr lang="en-US" altLang="zh-TW" sz="1200" dirty="0">
                <a:hlinkClick r:id="rId6"/>
              </a:rPr>
              <a:t>http://zh.wikipedia.org/zh-hant/%</a:t>
            </a:r>
            <a:r>
              <a:rPr lang="en-US" altLang="zh-TW" sz="1200" dirty="0" smtClean="0">
                <a:hlinkClick r:id="rId6"/>
              </a:rPr>
              <a:t>E6%98%93%E7%B4%A2%E6%99%AE</a:t>
            </a:r>
            <a:endParaRPr lang="en-US" altLang="zh-TW" sz="1200" dirty="0" smtClean="0"/>
          </a:p>
          <a:p>
            <a:pPr marL="0" indent="0">
              <a:buNone/>
            </a:pPr>
            <a:r>
              <a:rPr lang="en-US" altLang="zh-TW" sz="1200" dirty="0">
                <a:hlinkClick r:id="rId7"/>
              </a:rPr>
              <a:t>http://www.ipsos.com</a:t>
            </a:r>
            <a:r>
              <a:rPr lang="en-US" altLang="zh-TW" sz="1200" dirty="0" smtClean="0">
                <a:hlinkClick r:id="rId7"/>
              </a:rPr>
              <a:t>/</a:t>
            </a:r>
            <a:endParaRPr lang="en-US" altLang="zh-TW" sz="1200" dirty="0" smtClean="0"/>
          </a:p>
          <a:p>
            <a:pPr marL="0" indent="0">
              <a:buNone/>
            </a:pPr>
            <a:r>
              <a:rPr lang="en-US" altLang="zh-TW" sz="2800" b="1" dirty="0" err="1" smtClean="0">
                <a:ea typeface="微軟正黑體" panose="020B0604030504040204" pitchFamily="34" charset="-120"/>
              </a:rPr>
              <a:t>Synorate</a:t>
            </a:r>
            <a:r>
              <a:rPr lang="en-US" altLang="zh-TW" sz="2800" b="1" dirty="0" smtClean="0">
                <a:ea typeface="微軟正黑體" panose="020B0604030504040204" pitchFamily="34" charset="-120"/>
              </a:rPr>
              <a:t> </a:t>
            </a:r>
            <a:r>
              <a:rPr lang="en-US" altLang="zh-TW" sz="2800" b="1" dirty="0">
                <a:ea typeface="微軟正黑體" panose="020B0604030504040204" pitchFamily="34" charset="-120"/>
              </a:rPr>
              <a:t>(</a:t>
            </a:r>
            <a:r>
              <a:rPr lang="zh-TW" altLang="en-US" sz="2800" b="1" dirty="0">
                <a:ea typeface="微軟正黑體" panose="020B0604030504040204" pitchFamily="34" charset="-120"/>
              </a:rPr>
              <a:t>英國</a:t>
            </a:r>
            <a:r>
              <a:rPr lang="en-US" altLang="zh-TW" sz="2800" b="1" dirty="0">
                <a:ea typeface="微軟正黑體" panose="020B0604030504040204" pitchFamily="34" charset="-120"/>
              </a:rPr>
              <a:t>)   </a:t>
            </a:r>
            <a:r>
              <a:rPr lang="zh-TW" altLang="en-US" sz="2800" b="1" dirty="0" smtClean="0">
                <a:ea typeface="微軟正黑體" panose="020B0604030504040204" pitchFamily="34" charset="-120"/>
              </a:rPr>
              <a:t>思</a:t>
            </a:r>
            <a:r>
              <a:rPr lang="zh-TW" altLang="en-US" sz="2800" b="1" dirty="0">
                <a:ea typeface="微軟正黑體" panose="020B0604030504040204" pitchFamily="34" charset="-120"/>
              </a:rPr>
              <a:t>緯市場研究</a:t>
            </a:r>
            <a:r>
              <a:rPr lang="zh-TW" altLang="en-US" sz="2800" b="1" dirty="0" smtClean="0">
                <a:ea typeface="微軟正黑體" panose="020B0604030504040204" pitchFamily="34" charset="-120"/>
              </a:rPr>
              <a:t>公司</a:t>
            </a:r>
            <a:endParaRPr lang="en-US" altLang="zh-TW" sz="2800" b="1" dirty="0" smtClean="0">
              <a:ea typeface="微軟正黑體" panose="020B0604030504040204" pitchFamily="34" charset="-120"/>
            </a:endParaRPr>
          </a:p>
          <a:p>
            <a:pPr marL="0" indent="0">
              <a:buNone/>
            </a:pPr>
            <a:r>
              <a:rPr lang="en-US" altLang="zh-TW" sz="1200" b="1" dirty="0">
                <a:ea typeface="微軟正黑體" panose="020B0604030504040204" pitchFamily="34" charset="-120"/>
                <a:hlinkClick r:id="rId8"/>
              </a:rPr>
              <a:t>http://wiki.mbalib.com/zh-tw/%</a:t>
            </a:r>
            <a:r>
              <a:rPr lang="en-US" altLang="zh-TW" sz="1200" b="1" dirty="0" smtClean="0">
                <a:ea typeface="微軟正黑體" panose="020B0604030504040204" pitchFamily="34" charset="-120"/>
                <a:hlinkClick r:id="rId8"/>
              </a:rPr>
              <a:t>E6%80%9D%E7%BA%AC%E5%B8%82%E5%9C%BA%E7%A0%94%E7%A9%B6%E5%85%AC%E5%8F%B8</a:t>
            </a:r>
            <a:endParaRPr lang="en-US" altLang="zh-TW" sz="1200" b="1" dirty="0" smtClean="0">
              <a:ea typeface="微軟正黑體" panose="020B0604030504040204" pitchFamily="34" charset="-120"/>
            </a:endParaRPr>
          </a:p>
          <a:p>
            <a:pPr marL="0" indent="0">
              <a:buNone/>
            </a:pPr>
            <a:endParaRPr lang="en-US" altLang="zh-TW" sz="2800" b="1" dirty="0" smtClean="0">
              <a:latin typeface="微軟正黑體" panose="020B0604030504040204" pitchFamily="34" charset="-120"/>
              <a:ea typeface="微軟正黑體" panose="020B0604030504040204" pitchFamily="34" charset="-120"/>
            </a:endParaRPr>
          </a:p>
          <a:p>
            <a:endParaRPr lang="en-US" altLang="zh-TW" sz="2800" b="1" dirty="0">
              <a:latin typeface="微軟正黑體" panose="020B0604030504040204" pitchFamily="34" charset="-120"/>
              <a:ea typeface="微軟正黑體" panose="020B0604030504040204" pitchFamily="34" charset="-120"/>
            </a:endParaRPr>
          </a:p>
          <a:p>
            <a:endParaRPr lang="en-US" altLang="zh-TW" sz="2800" b="1" dirty="0" smtClean="0">
              <a:latin typeface="微軟正黑體" panose="020B0604030504040204" pitchFamily="34" charset="-120"/>
              <a:ea typeface="微軟正黑體" panose="020B0604030504040204" pitchFamily="34" charset="-120"/>
            </a:endParaRPr>
          </a:p>
          <a:p>
            <a:endParaRPr lang="en-US" altLang="zh-TW" sz="2800" b="1" dirty="0">
              <a:latin typeface="微軟正黑體" panose="020B0604030504040204" pitchFamily="34" charset="-120"/>
              <a:ea typeface="微軟正黑體" panose="020B0604030504040204" pitchFamily="34" charset="-120"/>
            </a:endParaRPr>
          </a:p>
          <a:p>
            <a:endParaRPr lang="en-US" altLang="zh-TW" sz="2800" b="1" dirty="0" smtClean="0">
              <a:latin typeface="微軟正黑體" panose="020B0604030504040204" pitchFamily="34" charset="-120"/>
              <a:ea typeface="微軟正黑體" panose="020B0604030504040204" pitchFamily="34" charset="-120"/>
            </a:endParaRPr>
          </a:p>
        </p:txBody>
      </p:sp>
      <p:sp>
        <p:nvSpPr>
          <p:cNvPr id="6" name="AutoShape 4" descr="「Pizza Hut」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xmlns="" val="2618004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dirty="0"/>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17</a:t>
            </a:fld>
            <a:endParaRPr lang="zh-TW" altLang="en-US"/>
          </a:p>
        </p:txBody>
      </p:sp>
      <p:sp>
        <p:nvSpPr>
          <p:cNvPr id="4" name="標題 3"/>
          <p:cNvSpPr>
            <a:spLocks noGrp="1"/>
          </p:cNvSpPr>
          <p:nvPr>
            <p:ph type="title"/>
          </p:nvPr>
        </p:nvSpPr>
        <p:spPr/>
        <p:txBody>
          <a:bodyPr>
            <a:normAutofit/>
          </a:bodyPr>
          <a:lstStyle/>
          <a:p>
            <a:r>
              <a:rPr lang="zh-TW" altLang="en-US" b="1" dirty="0" smtClean="0">
                <a:solidFill>
                  <a:srgbClr val="C00000"/>
                </a:solidFill>
                <a:latin typeface="微軟正黑體" panose="020B0604030504040204" pitchFamily="34" charset="-120"/>
                <a:ea typeface="微軟正黑體" panose="020B0604030504040204" pitchFamily="34" charset="-120"/>
              </a:rPr>
              <a:t>國外</a:t>
            </a:r>
            <a:r>
              <a:rPr lang="zh-TW" altLang="en-US" b="1" dirty="0">
                <a:solidFill>
                  <a:srgbClr val="002060"/>
                </a:solidFill>
                <a:latin typeface="微軟正黑體" panose="020B0604030504040204" pitchFamily="34" charset="-120"/>
                <a:ea typeface="微軟正黑體" panose="020B0604030504040204" pitchFamily="34" charset="-120"/>
              </a:rPr>
              <a:t>較大的市場調查公司</a:t>
            </a:r>
          </a:p>
        </p:txBody>
      </p:sp>
      <p:sp>
        <p:nvSpPr>
          <p:cNvPr id="5" name="內容版面配置區 4"/>
          <p:cNvSpPr>
            <a:spLocks noGrp="1"/>
          </p:cNvSpPr>
          <p:nvPr>
            <p:ph sz="quarter" idx="13"/>
          </p:nvPr>
        </p:nvSpPr>
        <p:spPr/>
        <p:txBody>
          <a:bodyPr>
            <a:normAutofit fontScale="85000" lnSpcReduction="10000"/>
          </a:bodyPr>
          <a:lstStyle/>
          <a:p>
            <a:r>
              <a:rPr lang="en-US" altLang="zh-TW" sz="2800" b="1" dirty="0" smtClean="0">
                <a:ea typeface="微軟正黑體" panose="020B0604030504040204" pitchFamily="34" charset="-120"/>
              </a:rPr>
              <a:t>VNU </a:t>
            </a:r>
            <a:r>
              <a:rPr lang="en-US" altLang="zh-TW" sz="2800" b="1" dirty="0">
                <a:ea typeface="微軟正黑體" panose="020B0604030504040204" pitchFamily="34" charset="-120"/>
              </a:rPr>
              <a:t>NV (</a:t>
            </a:r>
            <a:r>
              <a:rPr lang="zh-TW" altLang="en-US" sz="2800" b="1" dirty="0">
                <a:ea typeface="微軟正黑體" panose="020B0604030504040204" pitchFamily="34" charset="-120"/>
              </a:rPr>
              <a:t>荷蘭</a:t>
            </a:r>
            <a:r>
              <a:rPr lang="en-US" altLang="zh-TW" sz="2800" b="1" dirty="0">
                <a:ea typeface="微軟正黑體" panose="020B0604030504040204" pitchFamily="34" charset="-120"/>
              </a:rPr>
              <a:t>) </a:t>
            </a:r>
            <a:r>
              <a:rPr lang="en-US" altLang="zh-TW" sz="1500" b="1" dirty="0">
                <a:ea typeface="微軟正黑體" panose="020B0604030504040204" pitchFamily="34" charset="-120"/>
                <a:hlinkClick r:id="rId2"/>
              </a:rPr>
              <a:t>http://</a:t>
            </a:r>
            <a:r>
              <a:rPr lang="en-US" altLang="zh-TW" sz="1500" b="1" dirty="0" smtClean="0">
                <a:ea typeface="微軟正黑體" panose="020B0604030504040204" pitchFamily="34" charset="-120"/>
                <a:hlinkClick r:id="rId2"/>
              </a:rPr>
              <a:t>wiki.mbalib.com/zh-tw/VNU%E9%9B%86%E5%9B%A2</a:t>
            </a:r>
            <a:endParaRPr lang="en-US" altLang="zh-TW" sz="1500" b="1" dirty="0">
              <a:ea typeface="微軟正黑體" panose="020B0604030504040204" pitchFamily="34" charset="-120"/>
            </a:endParaRPr>
          </a:p>
          <a:p>
            <a:r>
              <a:rPr lang="en-US" altLang="zh-TW" sz="2800" b="1" dirty="0">
                <a:latin typeface="微軟正黑體" panose="020B0604030504040204" pitchFamily="34" charset="-120"/>
                <a:ea typeface="微軟正黑體" panose="020B0604030504040204" pitchFamily="34" charset="-120"/>
              </a:rPr>
              <a:t>VNU</a:t>
            </a:r>
            <a:r>
              <a:rPr lang="zh-TW" altLang="en-US" sz="2800" b="1" dirty="0">
                <a:latin typeface="微軟正黑體" panose="020B0604030504040204" pitchFamily="34" charset="-120"/>
                <a:ea typeface="微軟正黑體" panose="020B0604030504040204" pitchFamily="34" charset="-120"/>
              </a:rPr>
              <a:t>集團（</a:t>
            </a:r>
            <a:r>
              <a:rPr lang="en-US" altLang="zh-TW" sz="2800" b="1" dirty="0" err="1">
                <a:latin typeface="微軟正黑體" panose="020B0604030504040204" pitchFamily="34" charset="-120"/>
                <a:ea typeface="微軟正黑體" panose="020B0604030504040204" pitchFamily="34" charset="-120"/>
              </a:rPr>
              <a:t>Verenigde</a:t>
            </a:r>
            <a:r>
              <a:rPr lang="en-US" altLang="zh-TW" sz="2800" b="1" dirty="0">
                <a:latin typeface="微軟正黑體" panose="020B0604030504040204" pitchFamily="34" charset="-120"/>
                <a:ea typeface="微軟正黑體" panose="020B0604030504040204" pitchFamily="34" charset="-120"/>
              </a:rPr>
              <a:t> </a:t>
            </a:r>
            <a:r>
              <a:rPr lang="en-US" altLang="zh-TW" sz="2800" b="1" dirty="0" err="1">
                <a:latin typeface="微軟正黑體" panose="020B0604030504040204" pitchFamily="34" charset="-120"/>
                <a:ea typeface="微軟正黑體" panose="020B0604030504040204" pitchFamily="34" charset="-120"/>
              </a:rPr>
              <a:t>Nederlandse</a:t>
            </a:r>
            <a:r>
              <a:rPr lang="en-US" altLang="zh-TW" sz="2800" b="1" dirty="0">
                <a:latin typeface="微軟正黑體" panose="020B0604030504040204" pitchFamily="34" charset="-120"/>
                <a:ea typeface="微軟正黑體" panose="020B0604030504040204" pitchFamily="34" charset="-120"/>
              </a:rPr>
              <a:t> </a:t>
            </a:r>
            <a:r>
              <a:rPr lang="en-US" altLang="zh-TW" sz="2800" b="1" dirty="0" err="1">
                <a:latin typeface="微軟正黑體" panose="020B0604030504040204" pitchFamily="34" charset="-120"/>
                <a:ea typeface="微軟正黑體" panose="020B0604030504040204" pitchFamily="34" charset="-120"/>
              </a:rPr>
              <a:t>Uitgeversbedrijven</a:t>
            </a:r>
            <a:r>
              <a:rPr lang="zh-TW" altLang="en-US" sz="2800" b="1" dirty="0">
                <a:latin typeface="微軟正黑體" panose="020B0604030504040204" pitchFamily="34" charset="-120"/>
                <a:ea typeface="微軟正黑體" panose="020B0604030504040204" pitchFamily="34" charset="-120"/>
              </a:rPr>
              <a:t>，</a:t>
            </a:r>
            <a:r>
              <a:rPr lang="en-US" altLang="zh-TW" sz="2800" b="1" dirty="0">
                <a:latin typeface="微軟正黑體" panose="020B0604030504040204" pitchFamily="34" charset="-120"/>
                <a:ea typeface="微軟正黑體" panose="020B0604030504040204" pitchFamily="34" charset="-120"/>
              </a:rPr>
              <a:t>VNU</a:t>
            </a:r>
            <a:r>
              <a:rPr lang="zh-TW" altLang="en-US" sz="2800" b="1" dirty="0">
                <a:latin typeface="微軟正黑體" panose="020B0604030504040204" pitchFamily="34" charset="-120"/>
                <a:ea typeface="微軟正黑體" panose="020B0604030504040204" pitchFamily="34" charset="-120"/>
              </a:rPr>
              <a:t>）是歐洲最大的出版集團之一，也是全球最大的市場資訊服務與出版公司之一，業務遍及世界</a:t>
            </a:r>
            <a:r>
              <a:rPr lang="en-US" altLang="zh-TW" sz="2800" b="1" dirty="0">
                <a:latin typeface="微軟正黑體" panose="020B0604030504040204" pitchFamily="34" charset="-120"/>
                <a:ea typeface="微軟正黑體" panose="020B0604030504040204" pitchFamily="34" charset="-120"/>
              </a:rPr>
              <a:t>100</a:t>
            </a:r>
            <a:r>
              <a:rPr lang="zh-TW" altLang="en-US" sz="2800" b="1" dirty="0">
                <a:latin typeface="微軟正黑體" panose="020B0604030504040204" pitchFamily="34" charset="-120"/>
                <a:ea typeface="微軟正黑體" panose="020B0604030504040204" pitchFamily="34" charset="-120"/>
              </a:rPr>
              <a:t>多個國家，擁有</a:t>
            </a:r>
            <a:r>
              <a:rPr lang="en-US" altLang="zh-TW" sz="2800" b="1" dirty="0">
                <a:latin typeface="微軟正黑體" panose="020B0604030504040204" pitchFamily="34" charset="-120"/>
                <a:ea typeface="微軟正黑體" panose="020B0604030504040204" pitchFamily="34" charset="-120"/>
              </a:rPr>
              <a:t>38,000</a:t>
            </a:r>
            <a:r>
              <a:rPr lang="zh-TW" altLang="en-US" sz="2800" b="1" dirty="0">
                <a:latin typeface="微軟正黑體" panose="020B0604030504040204" pitchFamily="34" charset="-120"/>
                <a:ea typeface="微軟正黑體" panose="020B0604030504040204" pitchFamily="34" charset="-120"/>
              </a:rPr>
              <a:t>名員工。集團業務主要由四大板塊構成：</a:t>
            </a:r>
            <a:r>
              <a:rPr lang="zh-TW" altLang="en-US" sz="2800" b="1" dirty="0">
                <a:solidFill>
                  <a:srgbClr val="C00000"/>
                </a:solidFill>
                <a:latin typeface="微軟正黑體" panose="020B0604030504040204" pitchFamily="34" charset="-120"/>
                <a:ea typeface="微軟正黑體" panose="020B0604030504040204" pitchFamily="34" charset="-120"/>
              </a:rPr>
              <a:t>市場調研</a:t>
            </a:r>
            <a:r>
              <a:rPr lang="zh-TW" altLang="en-US" sz="2800" b="1" dirty="0">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媒體監測</a:t>
            </a:r>
            <a:r>
              <a:rPr lang="zh-TW" altLang="en-US" sz="2800" b="1" dirty="0">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出版</a:t>
            </a:r>
            <a:r>
              <a:rPr lang="zh-TW" altLang="en-US" sz="2800" b="1" dirty="0">
                <a:latin typeface="微軟正黑體" panose="020B0604030504040204" pitchFamily="34" charset="-120"/>
                <a:ea typeface="微軟正黑體" panose="020B0604030504040204" pitchFamily="34" charset="-120"/>
              </a:rPr>
              <a:t>及</a:t>
            </a:r>
            <a:r>
              <a:rPr lang="zh-TW" altLang="en-US" sz="2800" b="1" dirty="0">
                <a:solidFill>
                  <a:srgbClr val="C00000"/>
                </a:solidFill>
                <a:latin typeface="微軟正黑體" panose="020B0604030504040204" pitchFamily="34" charset="-120"/>
                <a:ea typeface="微軟正黑體" panose="020B0604030504040204" pitchFamily="34" charset="-120"/>
              </a:rPr>
              <a:t>會展</a:t>
            </a:r>
            <a:r>
              <a:rPr lang="zh-TW" altLang="en-US" sz="2800" b="1" dirty="0">
                <a:latin typeface="微軟正黑體" panose="020B0604030504040204" pitchFamily="34" charset="-120"/>
                <a:ea typeface="微軟正黑體" panose="020B0604030504040204" pitchFamily="34" charset="-120"/>
              </a:rPr>
              <a:t>。</a:t>
            </a:r>
            <a:r>
              <a:rPr lang="en-US" altLang="zh-TW" sz="2800" b="1" dirty="0" smtClean="0">
                <a:latin typeface="微軟正黑體" panose="020B0604030504040204" pitchFamily="34" charset="-120"/>
                <a:ea typeface="微軟正黑體" panose="020B0604030504040204" pitchFamily="34" charset="-120"/>
              </a:rPr>
              <a:t>    </a:t>
            </a:r>
          </a:p>
          <a:p>
            <a:r>
              <a:rPr lang="zh-TW" altLang="zh-TW" sz="2800" b="1" dirty="0" smtClean="0">
                <a:latin typeface="微軟正黑體" panose="020B0604030504040204" pitchFamily="34" charset="-120"/>
                <a:ea typeface="微軟正黑體" panose="020B0604030504040204" pitchFamily="34" charset="-120"/>
              </a:rPr>
              <a:t>荷蘭</a:t>
            </a:r>
            <a:r>
              <a:rPr lang="zh-TW" altLang="zh-TW" sz="2800" b="1" dirty="0">
                <a:latin typeface="微軟正黑體" panose="020B0604030504040204" pitchFamily="34" charset="-120"/>
                <a:ea typeface="微軟正黑體" panose="020B0604030504040204" pitchFamily="34" charset="-120"/>
              </a:rPr>
              <a:t>商</a:t>
            </a:r>
            <a:r>
              <a:rPr lang="en-US" altLang="zh-TW" sz="2800" b="1" dirty="0">
                <a:latin typeface="微軟正黑體" panose="020B0604030504040204" pitchFamily="34" charset="-120"/>
                <a:ea typeface="微軟正黑體" panose="020B0604030504040204" pitchFamily="34" charset="-120"/>
              </a:rPr>
              <a:t>VNU NV</a:t>
            </a:r>
            <a:r>
              <a:rPr lang="zh-TW" altLang="zh-TW" sz="2800" b="1" dirty="0">
                <a:latin typeface="微軟正黑體" panose="020B0604030504040204" pitchFamily="34" charset="-120"/>
                <a:ea typeface="微軟正黑體" panose="020B0604030504040204" pitchFamily="34" charset="-120"/>
              </a:rPr>
              <a:t>公司，也就是知名市場研究集團尼爾森（</a:t>
            </a:r>
            <a:r>
              <a:rPr lang="en-US" altLang="zh-TW" sz="2800" b="1" dirty="0">
                <a:latin typeface="微軟正黑體" panose="020B0604030504040204" pitchFamily="34" charset="-120"/>
                <a:ea typeface="微軟正黑體" panose="020B0604030504040204" pitchFamily="34" charset="-120"/>
              </a:rPr>
              <a:t>ACNielsen</a:t>
            </a:r>
            <a:r>
              <a:rPr lang="zh-TW" altLang="zh-TW" sz="2800" b="1" dirty="0">
                <a:latin typeface="微軟正黑體" panose="020B0604030504040204" pitchFamily="34" charset="-120"/>
                <a:ea typeface="微軟正黑體" panose="020B0604030504040204" pitchFamily="34" charset="-120"/>
              </a:rPr>
              <a:t>）的母公司</a:t>
            </a:r>
            <a:r>
              <a:rPr lang="zh-TW" altLang="zh-TW" sz="2800" b="1" dirty="0" smtClean="0">
                <a:latin typeface="微軟正黑體" panose="020B0604030504040204" pitchFamily="34" charset="-120"/>
                <a:ea typeface="微軟正黑體" panose="020B0604030504040204" pitchFamily="34" charset="-120"/>
              </a:rPr>
              <a:t>，以</a:t>
            </a:r>
            <a:r>
              <a:rPr lang="en-US" altLang="zh-TW" sz="2800" b="1" dirty="0">
                <a:latin typeface="微軟正黑體" panose="020B0604030504040204" pitchFamily="34" charset="-120"/>
                <a:ea typeface="微軟正黑體" panose="020B0604030504040204" pitchFamily="34" charset="-120"/>
              </a:rPr>
              <a:t>63</a:t>
            </a:r>
            <a:r>
              <a:rPr lang="zh-TW" altLang="zh-TW" sz="2800" b="1" dirty="0">
                <a:latin typeface="微軟正黑體" panose="020B0604030504040204" pitchFamily="34" charset="-120"/>
                <a:ea typeface="微軟正黑體" panose="020B0604030504040204" pitchFamily="34" charset="-120"/>
              </a:rPr>
              <a:t>億美元的現金加股票，收購美國製藥業市場研究公司</a:t>
            </a:r>
            <a:r>
              <a:rPr lang="en-US" altLang="zh-TW" sz="2800" b="1" dirty="0">
                <a:latin typeface="微軟正黑體" panose="020B0604030504040204" pitchFamily="34" charset="-120"/>
                <a:ea typeface="微軟正黑體" panose="020B0604030504040204" pitchFamily="34" charset="-120"/>
              </a:rPr>
              <a:t>IMS Health</a:t>
            </a:r>
            <a:r>
              <a:rPr lang="zh-TW" altLang="zh-TW" sz="2800" b="1" dirty="0">
                <a:latin typeface="微軟正黑體" panose="020B0604030504040204" pitchFamily="34" charset="-120"/>
                <a:ea typeface="微軟正黑體" panose="020B0604030504040204" pitchFamily="34" charset="-120"/>
              </a:rPr>
              <a:t>，組成全球最大的醫療保健市場資料供應公司。</a:t>
            </a:r>
            <a:r>
              <a:rPr lang="en-US" altLang="zh-TW" sz="2800" b="1" dirty="0">
                <a:latin typeface="微軟正黑體" panose="020B0604030504040204" pitchFamily="34" charset="-120"/>
                <a:ea typeface="微軟正黑體" panose="020B0604030504040204" pitchFamily="34" charset="-120"/>
              </a:rPr>
              <a:t> </a:t>
            </a:r>
          </a:p>
          <a:p>
            <a:r>
              <a:rPr lang="en-US" altLang="zh-TW" sz="2800" b="1" dirty="0" smtClean="0">
                <a:latin typeface="微軟正黑體" panose="020B0604030504040204" pitchFamily="34" charset="-120"/>
                <a:ea typeface="微軟正黑體" panose="020B0604030504040204" pitchFamily="34" charset="-120"/>
              </a:rPr>
              <a:t>IMS</a:t>
            </a:r>
            <a:r>
              <a:rPr lang="zh-TW" altLang="zh-TW" sz="2800" b="1" dirty="0">
                <a:latin typeface="微軟正黑體" panose="020B0604030504040204" pitchFamily="34" charset="-120"/>
                <a:ea typeface="微軟正黑體" panose="020B0604030504040204" pitchFamily="34" charset="-120"/>
              </a:rPr>
              <a:t>對世界各大製藥公司提供市場研究資料，收購</a:t>
            </a:r>
            <a:r>
              <a:rPr lang="en-US" altLang="zh-TW" sz="2800" b="1" dirty="0">
                <a:latin typeface="微軟正黑體" panose="020B0604030504040204" pitchFamily="34" charset="-120"/>
                <a:ea typeface="微軟正黑體" panose="020B0604030504040204" pitchFamily="34" charset="-120"/>
              </a:rPr>
              <a:t>IMS</a:t>
            </a:r>
            <a:r>
              <a:rPr lang="zh-TW" altLang="zh-TW" sz="2800" b="1" dirty="0">
                <a:latin typeface="微軟正黑體" panose="020B0604030504040204" pitchFamily="34" charset="-120"/>
                <a:ea typeface="微軟正黑體" panose="020B0604030504040204" pitchFamily="34" charset="-120"/>
              </a:rPr>
              <a:t>會是</a:t>
            </a:r>
            <a:r>
              <a:rPr lang="en-US" altLang="zh-TW" sz="2800" b="1" dirty="0">
                <a:latin typeface="微軟正黑體" panose="020B0604030504040204" pitchFamily="34" charset="-120"/>
                <a:ea typeface="微軟正黑體" panose="020B0604030504040204" pitchFamily="34" charset="-120"/>
              </a:rPr>
              <a:t>VNU</a:t>
            </a:r>
            <a:r>
              <a:rPr lang="zh-TW" altLang="zh-TW" sz="2800" b="1" dirty="0">
                <a:latin typeface="微軟正黑體" panose="020B0604030504040204" pitchFamily="34" charset="-120"/>
                <a:ea typeface="微軟正黑體" panose="020B0604030504040204" pitchFamily="34" charset="-120"/>
              </a:rPr>
              <a:t>歷年來最大宗的併購行動。這家荷蘭公司近年來持續擴充</a:t>
            </a:r>
            <a:r>
              <a:rPr lang="zh-TW" altLang="zh-TW" sz="2800" b="1" dirty="0">
                <a:solidFill>
                  <a:srgbClr val="C00000"/>
                </a:solidFill>
                <a:latin typeface="微軟正黑體" panose="020B0604030504040204" pitchFamily="34" charset="-120"/>
                <a:ea typeface="微軟正黑體" panose="020B0604030504040204" pitchFamily="34" charset="-120"/>
              </a:rPr>
              <a:t>市場研究業務</a:t>
            </a:r>
            <a:r>
              <a:rPr lang="zh-TW" altLang="zh-TW" sz="2800" b="1" dirty="0">
                <a:latin typeface="微軟正黑體" panose="020B0604030504040204" pitchFamily="34" charset="-120"/>
                <a:ea typeface="微軟正黑體" panose="020B0604030504040204" pitchFamily="34" charset="-120"/>
              </a:rPr>
              <a:t>，並脫售歐洲報業公司，把營運焦點擺在美國市場。</a:t>
            </a:r>
            <a:r>
              <a:rPr lang="en-US" altLang="zh-TW" sz="2800" b="1" dirty="0">
                <a:latin typeface="微軟正黑體" panose="020B0604030504040204" pitchFamily="34" charset="-120"/>
                <a:ea typeface="微軟正黑體" panose="020B0604030504040204" pitchFamily="34" charset="-120"/>
              </a:rPr>
              <a:t> </a:t>
            </a:r>
          </a:p>
          <a:p>
            <a:endParaRPr lang="en-US" altLang="zh-TW" sz="2800" b="1" dirty="0" smtClean="0">
              <a:latin typeface="微軟正黑體" panose="020B0604030504040204" pitchFamily="34" charset="-120"/>
              <a:ea typeface="微軟正黑體" panose="020B0604030504040204" pitchFamily="34" charset="-120"/>
            </a:endParaRPr>
          </a:p>
        </p:txBody>
      </p:sp>
      <p:sp>
        <p:nvSpPr>
          <p:cNvPr id="6" name="AutoShape 4" descr="「Pizza Hut」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xmlns="" val="1220177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dirty="0"/>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18</a:t>
            </a:fld>
            <a:endParaRPr lang="zh-TW" altLang="en-US"/>
          </a:p>
        </p:txBody>
      </p:sp>
      <p:sp>
        <p:nvSpPr>
          <p:cNvPr id="4" name="標題 3"/>
          <p:cNvSpPr>
            <a:spLocks noGrp="1"/>
          </p:cNvSpPr>
          <p:nvPr>
            <p:ph type="title"/>
          </p:nvPr>
        </p:nvSpPr>
        <p:spPr/>
        <p:txBody>
          <a:bodyPr>
            <a:normAutofit/>
          </a:bodyPr>
          <a:lstStyle/>
          <a:p>
            <a:r>
              <a:rPr lang="zh-TW" altLang="en-US" b="1" dirty="0" smtClean="0">
                <a:solidFill>
                  <a:srgbClr val="C00000"/>
                </a:solidFill>
                <a:latin typeface="微軟正黑體" panose="020B0604030504040204" pitchFamily="34" charset="-120"/>
                <a:ea typeface="微軟正黑體" panose="020B0604030504040204" pitchFamily="34" charset="-120"/>
              </a:rPr>
              <a:t>國外</a:t>
            </a:r>
            <a:r>
              <a:rPr lang="zh-TW" altLang="en-US" b="1" dirty="0">
                <a:solidFill>
                  <a:srgbClr val="002060"/>
                </a:solidFill>
                <a:latin typeface="微軟正黑體" panose="020B0604030504040204" pitchFamily="34" charset="-120"/>
                <a:ea typeface="微軟正黑體" panose="020B0604030504040204" pitchFamily="34" charset="-120"/>
              </a:rPr>
              <a:t>較大的市場調查公司</a:t>
            </a:r>
          </a:p>
        </p:txBody>
      </p:sp>
      <p:sp>
        <p:nvSpPr>
          <p:cNvPr id="5" name="內容版面配置區 4"/>
          <p:cNvSpPr>
            <a:spLocks noGrp="1"/>
          </p:cNvSpPr>
          <p:nvPr>
            <p:ph sz="quarter" idx="13"/>
          </p:nvPr>
        </p:nvSpPr>
        <p:spPr/>
        <p:txBody>
          <a:bodyPr>
            <a:noAutofit/>
          </a:bodyPr>
          <a:lstStyle/>
          <a:p>
            <a:r>
              <a:rPr lang="en-US" altLang="zh-TW" sz="2000" b="1" dirty="0">
                <a:latin typeface="微軟正黑體" panose="020B0604030504040204" pitchFamily="34" charset="-120"/>
                <a:ea typeface="微軟正黑體" panose="020B0604030504040204" pitchFamily="34" charset="-120"/>
              </a:rPr>
              <a:t>IMS Health Inc. (</a:t>
            </a:r>
            <a:r>
              <a:rPr lang="zh-TW" altLang="en-US" sz="2000" b="1" dirty="0">
                <a:latin typeface="微軟正黑體" panose="020B0604030504040204" pitchFamily="34" charset="-120"/>
                <a:ea typeface="微軟正黑體" panose="020B0604030504040204" pitchFamily="34" charset="-120"/>
              </a:rPr>
              <a:t>美國</a:t>
            </a:r>
            <a:r>
              <a:rPr lang="en-US" altLang="zh-TW" sz="2000" b="1" dirty="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美國醫藥市場研究公司</a:t>
            </a:r>
            <a:endParaRPr lang="en-US" altLang="zh-TW" sz="2000" b="1" dirty="0">
              <a:latin typeface="微軟正黑體" panose="020B0604030504040204" pitchFamily="34" charset="-120"/>
              <a:ea typeface="微軟正黑體" panose="020B0604030504040204" pitchFamily="34" charset="-120"/>
            </a:endParaRPr>
          </a:p>
          <a:p>
            <a:pPr marL="0" indent="0">
              <a:buNone/>
            </a:pPr>
            <a:r>
              <a:rPr lang="en-US" altLang="zh-TW" sz="2000" b="1" dirty="0">
                <a:latin typeface="微軟正黑體" panose="020B0604030504040204" pitchFamily="34" charset="-120"/>
                <a:ea typeface="微軟正黑體" panose="020B0604030504040204" pitchFamily="34" charset="-120"/>
                <a:hlinkClick r:id="rId2"/>
              </a:rPr>
              <a:t>http://www.imshealth.com/portal/site/imshealth</a:t>
            </a:r>
            <a:endParaRPr lang="en-US" altLang="zh-TW" sz="2000" b="1" dirty="0">
              <a:latin typeface="微軟正黑體" panose="020B0604030504040204" pitchFamily="34" charset="-120"/>
              <a:ea typeface="微軟正黑體" panose="020B0604030504040204" pitchFamily="34" charset="-120"/>
            </a:endParaRPr>
          </a:p>
          <a:p>
            <a:r>
              <a:rPr lang="en-US" altLang="zh-TW" sz="2000" b="1" dirty="0">
                <a:latin typeface="微軟正黑體" panose="020B0604030504040204" pitchFamily="34" charset="-120"/>
                <a:ea typeface="微軟正黑體" panose="020B0604030504040204" pitchFamily="34" charset="-120"/>
              </a:rPr>
              <a:t>IMS Health </a:t>
            </a:r>
            <a:r>
              <a:rPr lang="en-US" altLang="zh-TW" sz="2000" b="1" dirty="0" err="1" smtClean="0">
                <a:latin typeface="微軟正黑體" panose="020B0604030504040204" pitchFamily="34" charset="-120"/>
                <a:ea typeface="微軟正黑體" panose="020B0604030504040204" pitchFamily="34" charset="-120"/>
              </a:rPr>
              <a:t>Inc</a:t>
            </a:r>
            <a:r>
              <a:rPr lang="zh-TW" altLang="en-US" sz="2000" b="1" dirty="0" smtClean="0">
                <a:latin typeface="微軟正黑體" panose="020B0604030504040204" pitchFamily="34" charset="-120"/>
                <a:ea typeface="微軟正黑體" panose="020B0604030504040204" pitchFamily="34" charset="-120"/>
              </a:rPr>
              <a:t>是</a:t>
            </a:r>
            <a:r>
              <a:rPr lang="zh-TW" altLang="en-US" sz="2000" b="1" dirty="0">
                <a:latin typeface="微軟正黑體" panose="020B0604030504040204" pitchFamily="34" charset="-120"/>
                <a:ea typeface="微軟正黑體" panose="020B0604030504040204" pitchFamily="34" charset="-120"/>
              </a:rPr>
              <a:t>全球領先的</a:t>
            </a:r>
            <a:r>
              <a:rPr lang="zh-TW" altLang="en-US" sz="2000" b="1" dirty="0">
                <a:solidFill>
                  <a:srgbClr val="C00000"/>
                </a:solidFill>
                <a:latin typeface="微軟正黑體" panose="020B0604030504040204" pitchFamily="34" charset="-120"/>
                <a:ea typeface="微軟正黑體" panose="020B0604030504040204" pitchFamily="34" charset="-120"/>
              </a:rPr>
              <a:t>市場研究公司</a:t>
            </a:r>
            <a:r>
              <a:rPr lang="zh-TW" altLang="en-US" sz="2000" b="1" dirty="0">
                <a:latin typeface="微軟正黑體" panose="020B0604030504040204" pitchFamily="34" charset="-120"/>
                <a:ea typeface="微軟正黑體" panose="020B0604030504040204" pitchFamily="34" charset="-120"/>
              </a:rPr>
              <a:t>之一，在全世界的</a:t>
            </a:r>
            <a:r>
              <a:rPr lang="en-US" altLang="zh-TW" sz="2000" b="1" dirty="0">
                <a:latin typeface="微軟正黑體" panose="020B0604030504040204" pitchFamily="34" charset="-120"/>
                <a:ea typeface="微軟正黑體" panose="020B0604030504040204" pitchFamily="34" charset="-120"/>
              </a:rPr>
              <a:t>100</a:t>
            </a:r>
            <a:r>
              <a:rPr lang="zh-TW" altLang="en-US" sz="2000" b="1" dirty="0">
                <a:latin typeface="微軟正黑體" panose="020B0604030504040204" pitchFamily="34" charset="-120"/>
                <a:ea typeface="微軟正黑體" panose="020B0604030504040204" pitchFamily="34" charset="-120"/>
              </a:rPr>
              <a:t>多個國家開展市場研究服務，在亞太區的</a:t>
            </a:r>
            <a:r>
              <a:rPr lang="en-US" altLang="zh-TW" sz="2000" b="1" dirty="0">
                <a:latin typeface="微軟正黑體" panose="020B0604030504040204" pitchFamily="34" charset="-120"/>
                <a:ea typeface="微軟正黑體" panose="020B0604030504040204" pitchFamily="34" charset="-120"/>
              </a:rPr>
              <a:t>18</a:t>
            </a:r>
            <a:r>
              <a:rPr lang="zh-TW" altLang="en-US" sz="2000" b="1" dirty="0">
                <a:latin typeface="微軟正黑體" panose="020B0604030504040204" pitchFamily="34" charset="-120"/>
                <a:ea typeface="微軟正黑體" panose="020B0604030504040204" pitchFamily="34" charset="-120"/>
              </a:rPr>
              <a:t>個國家都設有分支機構，是</a:t>
            </a:r>
            <a:r>
              <a:rPr lang="zh-TW" altLang="en-US" sz="2000" b="1" dirty="0">
                <a:solidFill>
                  <a:srgbClr val="C00000"/>
                </a:solidFill>
                <a:latin typeface="微軟正黑體" panose="020B0604030504040204" pitchFamily="34" charset="-120"/>
                <a:ea typeface="微軟正黑體" panose="020B0604030504040204" pitchFamily="34" charset="-120"/>
              </a:rPr>
              <a:t>製藥</a:t>
            </a:r>
            <a:r>
              <a:rPr lang="zh-TW" altLang="en-US" sz="2000" b="1" dirty="0">
                <a:latin typeface="微軟正黑體" panose="020B0604030504040204" pitchFamily="34" charset="-120"/>
                <a:ea typeface="微軟正黑體" panose="020B0604030504040204" pitchFamily="34" charset="-120"/>
              </a:rPr>
              <a:t>和</a:t>
            </a:r>
            <a:r>
              <a:rPr lang="zh-TW" altLang="en-US" sz="2000" b="1" dirty="0">
                <a:solidFill>
                  <a:srgbClr val="C00000"/>
                </a:solidFill>
                <a:latin typeface="微軟正黑體" panose="020B0604030504040204" pitchFamily="34" charset="-120"/>
                <a:ea typeface="微軟正黑體" panose="020B0604030504040204" pitchFamily="34" charset="-120"/>
              </a:rPr>
              <a:t>保健</a:t>
            </a:r>
            <a:r>
              <a:rPr lang="zh-TW" altLang="en-US" sz="2000" b="1" dirty="0">
                <a:latin typeface="微軟正黑體" panose="020B0604030504040204" pitchFamily="34" charset="-120"/>
                <a:ea typeface="微軟正黑體" panose="020B0604030504040204" pitchFamily="34" charset="-120"/>
              </a:rPr>
              <a:t>行業全球領先的</a:t>
            </a:r>
            <a:r>
              <a:rPr lang="zh-TW" altLang="en-US" sz="2000" b="1" dirty="0">
                <a:solidFill>
                  <a:srgbClr val="C00000"/>
                </a:solidFill>
                <a:latin typeface="微軟正黑體" panose="020B0604030504040204" pitchFamily="34" charset="-120"/>
                <a:ea typeface="微軟正黑體" panose="020B0604030504040204" pitchFamily="34" charset="-120"/>
              </a:rPr>
              <a:t>市場情報資源</a:t>
            </a:r>
            <a:r>
              <a:rPr lang="zh-TW" altLang="en-US" sz="2000" b="1" dirty="0">
                <a:latin typeface="微軟正黑體" panose="020B0604030504040204" pitchFamily="34" charset="-120"/>
                <a:ea typeface="微軟正黑體" panose="020B0604030504040204" pitchFamily="34" charset="-120"/>
              </a:rPr>
              <a:t>提供商。這家擁有</a:t>
            </a:r>
            <a:r>
              <a:rPr lang="en-US" altLang="zh-TW" sz="2000" b="1" dirty="0">
                <a:latin typeface="微軟正黑體" panose="020B0604030504040204" pitchFamily="34" charset="-120"/>
                <a:ea typeface="微軟正黑體" panose="020B0604030504040204" pitchFamily="34" charset="-120"/>
              </a:rPr>
              <a:t>50</a:t>
            </a:r>
            <a:r>
              <a:rPr lang="zh-TW" altLang="en-US" sz="2000" b="1" dirty="0">
                <a:latin typeface="微軟正黑體" panose="020B0604030504040204" pitchFamily="34" charset="-120"/>
                <a:ea typeface="微軟正黑體" panose="020B0604030504040204" pitchFamily="34" charset="-120"/>
              </a:rPr>
              <a:t>多年曆史的企業提供一流的商業情報產品和服務，滿足客戶的日常經營需求，產品組合優化服務、產品上市和品牌管理解決方案、銷售人員效率創新、管理式醫療（</a:t>
            </a:r>
            <a:r>
              <a:rPr lang="en-US" altLang="zh-TW" sz="2000" b="1" dirty="0">
                <a:latin typeface="微軟正黑體" panose="020B0604030504040204" pitchFamily="34" charset="-120"/>
                <a:ea typeface="微軟正黑體" panose="020B0604030504040204" pitchFamily="34" charset="-120"/>
              </a:rPr>
              <a:t>managed care</a:t>
            </a:r>
            <a:r>
              <a:rPr lang="zh-TW" altLang="en-US" sz="2000" b="1" dirty="0">
                <a:latin typeface="微軟正黑體" panose="020B0604030504040204" pitchFamily="34" charset="-120"/>
                <a:ea typeface="微軟正黑體" panose="020B0604030504040204" pitchFamily="34" charset="-120"/>
              </a:rPr>
              <a:t>）和非處方（</a:t>
            </a:r>
            <a:r>
              <a:rPr lang="en-US" altLang="zh-TW" sz="2000" b="1" dirty="0">
                <a:latin typeface="微軟正黑體" panose="020B0604030504040204" pitchFamily="34" charset="-120"/>
                <a:ea typeface="微軟正黑體" panose="020B0604030504040204" pitchFamily="34" charset="-120"/>
              </a:rPr>
              <a:t>OTC</a:t>
            </a:r>
            <a:r>
              <a:rPr lang="zh-TW" altLang="en-US" sz="2000" b="1" dirty="0">
                <a:latin typeface="微軟正黑體" panose="020B0604030504040204" pitchFamily="34" charset="-120"/>
                <a:ea typeface="微軟正黑體" panose="020B0604030504040204" pitchFamily="34" charset="-120"/>
              </a:rPr>
              <a:t>）產品</a:t>
            </a:r>
            <a:r>
              <a:rPr lang="zh-TW" altLang="en-US" sz="2000" b="1" dirty="0" smtClean="0">
                <a:latin typeface="微軟正黑體" panose="020B0604030504040204" pitchFamily="34" charset="-120"/>
                <a:ea typeface="微軟正黑體" panose="020B0604030504040204" pitchFamily="34" charset="-120"/>
              </a:rPr>
              <a:t>以及諮詢</a:t>
            </a:r>
            <a:r>
              <a:rPr lang="zh-TW" altLang="en-US" sz="2000" b="1" dirty="0">
                <a:latin typeface="微軟正黑體" panose="020B0604030504040204" pitchFamily="34" charset="-120"/>
                <a:ea typeface="微軟正黑體" panose="020B0604030504040204" pitchFamily="34" charset="-120"/>
              </a:rPr>
              <a:t>和服務解決方案以提高全球優質保健服務的投資回報率並改善產品供應水平</a:t>
            </a:r>
            <a:r>
              <a:rPr lang="zh-TW" altLang="en-US" sz="2000" b="1" dirty="0" smtClean="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　　</a:t>
            </a:r>
            <a:endParaRPr lang="en-US" altLang="zh-TW" sz="2000" b="1" dirty="0" smtClean="0">
              <a:latin typeface="微軟正黑體" panose="020B0604030504040204" pitchFamily="34" charset="-120"/>
              <a:ea typeface="微軟正黑體" panose="020B0604030504040204" pitchFamily="34" charset="-120"/>
            </a:endParaRPr>
          </a:p>
          <a:p>
            <a:r>
              <a:rPr lang="zh-TW" altLang="en-US" sz="2000" b="1" dirty="0" smtClean="0">
                <a:latin typeface="微軟正黑體" panose="020B0604030504040204" pitchFamily="34" charset="-120"/>
                <a:ea typeface="微軟正黑體" panose="020B0604030504040204" pitchFamily="34" charset="-120"/>
              </a:rPr>
              <a:t>目前</a:t>
            </a:r>
            <a:r>
              <a:rPr lang="zh-TW" altLang="en-US" sz="2000" b="1" dirty="0">
                <a:latin typeface="微軟正黑體" panose="020B0604030504040204" pitchFamily="34" charset="-120"/>
                <a:ea typeface="微軟正黑體" panose="020B0604030504040204" pitchFamily="34" charset="-120"/>
              </a:rPr>
              <a:t>，</a:t>
            </a:r>
            <a:r>
              <a:rPr lang="en-US" altLang="zh-TW" sz="2000" b="1" dirty="0">
                <a:latin typeface="微軟正黑體" panose="020B0604030504040204" pitchFamily="34" charset="-120"/>
                <a:ea typeface="微軟正黑體" panose="020B0604030504040204" pitchFamily="34" charset="-120"/>
              </a:rPr>
              <a:t>IMS</a:t>
            </a:r>
            <a:r>
              <a:rPr lang="zh-TW" altLang="en-US" sz="2000" b="1" dirty="0">
                <a:latin typeface="微軟正黑體" panose="020B0604030504040204" pitchFamily="34" charset="-120"/>
                <a:ea typeface="微軟正黑體" panose="020B0604030504040204" pitchFamily="34" charset="-120"/>
              </a:rPr>
              <a:t>提供以醫葯市場數據為基礎的的全方位的市場信息和</a:t>
            </a:r>
            <a:r>
              <a:rPr lang="zh-TW" altLang="en-US" sz="2000" b="1" dirty="0" smtClean="0">
                <a:latin typeface="微軟正黑體" panose="020B0604030504040204" pitchFamily="34" charset="-120"/>
                <a:ea typeface="微軟正黑體" panose="020B0604030504040204" pitchFamily="34" charset="-120"/>
              </a:rPr>
              <a:t>戰略諮詢</a:t>
            </a:r>
            <a:r>
              <a:rPr lang="zh-TW" altLang="en-US" sz="2000" b="1" dirty="0">
                <a:latin typeface="微軟正黑體" panose="020B0604030504040204" pitchFamily="34" charset="-120"/>
                <a:ea typeface="微軟正黑體" panose="020B0604030504040204" pitchFamily="34" charset="-120"/>
              </a:rPr>
              <a:t>服務， </a:t>
            </a:r>
            <a:r>
              <a:rPr lang="en-US" altLang="zh-TW" sz="2000" b="1" dirty="0">
                <a:latin typeface="微軟正黑體" panose="020B0604030504040204" pitchFamily="34" charset="-120"/>
                <a:ea typeface="微軟正黑體" panose="020B0604030504040204" pitchFamily="34" charset="-120"/>
              </a:rPr>
              <a:t>IMS </a:t>
            </a:r>
            <a:r>
              <a:rPr lang="zh-TW" altLang="en-US" sz="2000" b="1" dirty="0">
                <a:latin typeface="微軟正黑體" panose="020B0604030504040204" pitchFamily="34" charset="-120"/>
                <a:ea typeface="微軟正黑體" panose="020B0604030504040204" pitchFamily="34" charset="-120"/>
              </a:rPr>
              <a:t>能從全球幾千個信息源獲得</a:t>
            </a:r>
            <a:r>
              <a:rPr lang="zh-TW" altLang="en-US" sz="2000" b="1" dirty="0">
                <a:solidFill>
                  <a:srgbClr val="C00000"/>
                </a:solidFill>
                <a:latin typeface="微軟正黑體" panose="020B0604030504040204" pitchFamily="34" charset="-120"/>
                <a:ea typeface="微軟正黑體" panose="020B0604030504040204" pitchFamily="34" charset="-120"/>
              </a:rPr>
              <a:t>幾十億個醫葯交易的信息</a:t>
            </a:r>
            <a:r>
              <a:rPr lang="zh-TW" altLang="en-US" sz="2000" b="1" dirty="0">
                <a:latin typeface="微軟正黑體" panose="020B0604030504040204" pitchFamily="34" charset="-120"/>
                <a:ea typeface="微軟正黑體" panose="020B0604030504040204" pitchFamily="34" charset="-120"/>
              </a:rPr>
              <a:t>，然後利用自己的尖端技術，用戰略的眼光去詮釋這些交易信息。這些交易信息經過</a:t>
            </a:r>
            <a:r>
              <a:rPr lang="en-US" altLang="zh-TW" sz="2000" b="1" dirty="0">
                <a:latin typeface="微軟正黑體" panose="020B0604030504040204" pitchFamily="34" charset="-120"/>
                <a:ea typeface="微軟正黑體" panose="020B0604030504040204" pitchFamily="34" charset="-120"/>
              </a:rPr>
              <a:t>IMS</a:t>
            </a:r>
            <a:r>
              <a:rPr lang="zh-TW" altLang="en-US" sz="2000" b="1" dirty="0">
                <a:latin typeface="微軟正黑體" panose="020B0604030504040204" pitchFamily="34" charset="-120"/>
                <a:ea typeface="微軟正黑體" panose="020B0604030504040204" pitchFamily="34" charset="-120"/>
              </a:rPr>
              <a:t>專家們的分析和解釋，成為</a:t>
            </a:r>
            <a:r>
              <a:rPr lang="zh-TW" altLang="en-US" sz="2000" b="1" dirty="0">
                <a:solidFill>
                  <a:srgbClr val="C00000"/>
                </a:solidFill>
                <a:latin typeface="微軟正黑體" panose="020B0604030504040204" pitchFamily="34" charset="-120"/>
                <a:ea typeface="微軟正黑體" panose="020B0604030504040204" pitchFamily="34" charset="-120"/>
              </a:rPr>
              <a:t>瞭解醫葯行業各細分市場</a:t>
            </a:r>
            <a:r>
              <a:rPr lang="zh-TW" altLang="en-US" sz="2000" b="1" dirty="0">
                <a:latin typeface="微軟正黑體" panose="020B0604030504040204" pitchFamily="34" charset="-120"/>
                <a:ea typeface="微軟正黑體" panose="020B0604030504040204" pitchFamily="34" charset="-120"/>
              </a:rPr>
              <a:t>的具體狀況、</a:t>
            </a:r>
            <a:r>
              <a:rPr lang="zh-TW" altLang="en-US" sz="2000" b="1" dirty="0">
                <a:solidFill>
                  <a:srgbClr val="C00000"/>
                </a:solidFill>
                <a:latin typeface="微軟正黑體" panose="020B0604030504040204" pitchFamily="34" charset="-120"/>
                <a:ea typeface="微軟正黑體" panose="020B0604030504040204" pitchFamily="34" charset="-120"/>
              </a:rPr>
              <a:t>瞭解市場走向</a:t>
            </a:r>
            <a:r>
              <a:rPr lang="zh-TW" altLang="en-US" sz="2000" b="1" dirty="0">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形成市場營銷新觀點</a:t>
            </a:r>
            <a:r>
              <a:rPr lang="zh-TW" altLang="en-US" sz="2000" b="1" dirty="0">
                <a:latin typeface="微軟正黑體" panose="020B0604030504040204" pitchFamily="34" charset="-120"/>
                <a:ea typeface="微軟正黑體" panose="020B0604030504040204" pitchFamily="34" charset="-120"/>
              </a:rPr>
              <a:t>的重要工具之一。正因為如此，</a:t>
            </a:r>
            <a:r>
              <a:rPr lang="en-US" altLang="zh-TW" sz="2000" b="1" dirty="0">
                <a:latin typeface="微軟正黑體" panose="020B0604030504040204" pitchFamily="34" charset="-120"/>
                <a:ea typeface="微軟正黑體" panose="020B0604030504040204" pitchFamily="34" charset="-120"/>
              </a:rPr>
              <a:t>IMS</a:t>
            </a:r>
            <a:r>
              <a:rPr lang="zh-TW" altLang="en-US" sz="2000" b="1" dirty="0">
                <a:latin typeface="微軟正黑體" panose="020B0604030504040204" pitchFamily="34" charset="-120"/>
                <a:ea typeface="微軟正黑體" panose="020B0604030504040204" pitchFamily="34" charset="-120"/>
              </a:rPr>
              <a:t>成為全球醫葯信息的“黃金標準”。 </a:t>
            </a:r>
            <a:r>
              <a:rPr lang="zh-TW" altLang="en-US" sz="2000" b="1" dirty="0">
                <a:solidFill>
                  <a:srgbClr val="C00000"/>
                </a:solidFill>
                <a:latin typeface="微軟正黑體" panose="020B0604030504040204" pitchFamily="34" charset="-120"/>
                <a:ea typeface="微軟正黑體" panose="020B0604030504040204" pitchFamily="34" charset="-120"/>
              </a:rPr>
              <a:t>全球</a:t>
            </a:r>
            <a:r>
              <a:rPr lang="en-US" altLang="zh-TW" sz="2000" b="1" dirty="0">
                <a:solidFill>
                  <a:srgbClr val="C00000"/>
                </a:solidFill>
                <a:latin typeface="微軟正黑體" panose="020B0604030504040204" pitchFamily="34" charset="-120"/>
                <a:ea typeface="微軟正黑體" panose="020B0604030504040204" pitchFamily="34" charset="-120"/>
              </a:rPr>
              <a:t>500</a:t>
            </a:r>
            <a:r>
              <a:rPr lang="zh-TW" altLang="en-US" sz="2000" b="1" dirty="0">
                <a:solidFill>
                  <a:srgbClr val="C00000"/>
                </a:solidFill>
                <a:latin typeface="微軟正黑體" panose="020B0604030504040204" pitchFamily="34" charset="-120"/>
                <a:ea typeface="微軟正黑體" panose="020B0604030504040204" pitchFamily="34" charset="-120"/>
              </a:rPr>
              <a:t>製藥企業幾乎都是</a:t>
            </a:r>
            <a:r>
              <a:rPr lang="en-US" altLang="zh-TW" sz="2000" b="1" dirty="0">
                <a:solidFill>
                  <a:srgbClr val="C00000"/>
                </a:solidFill>
                <a:latin typeface="微軟正黑體" panose="020B0604030504040204" pitchFamily="34" charset="-120"/>
                <a:ea typeface="微軟正黑體" panose="020B0604030504040204" pitchFamily="34" charset="-120"/>
              </a:rPr>
              <a:t>IMS</a:t>
            </a:r>
            <a:r>
              <a:rPr lang="zh-TW" altLang="en-US" sz="2000" b="1" dirty="0">
                <a:solidFill>
                  <a:srgbClr val="C00000"/>
                </a:solidFill>
                <a:latin typeface="微軟正黑體" panose="020B0604030504040204" pitchFamily="34" charset="-120"/>
                <a:ea typeface="微軟正黑體" panose="020B0604030504040204" pitchFamily="34" charset="-120"/>
              </a:rPr>
              <a:t>全球的客戶</a:t>
            </a:r>
            <a:r>
              <a:rPr lang="zh-TW" altLang="en-US" sz="2000" b="1" dirty="0" smtClean="0">
                <a:latin typeface="微軟正黑體" panose="020B0604030504040204" pitchFamily="34" charset="-120"/>
                <a:ea typeface="微軟正黑體" panose="020B0604030504040204" pitchFamily="34" charset="-120"/>
              </a:rPr>
              <a:t>。</a:t>
            </a:r>
            <a:endParaRPr lang="en-US" altLang="zh-TW" sz="2000" b="1" dirty="0" smtClean="0">
              <a:latin typeface="微軟正黑體" panose="020B0604030504040204" pitchFamily="34" charset="-120"/>
              <a:ea typeface="微軟正黑體" panose="020B0604030504040204" pitchFamily="34" charset="-120"/>
            </a:endParaRPr>
          </a:p>
        </p:txBody>
      </p:sp>
      <p:sp>
        <p:nvSpPr>
          <p:cNvPr id="6" name="AutoShape 4" descr="「Pizza Hut」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xmlns="" val="1927696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dirty="0"/>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19</a:t>
            </a:fld>
            <a:endParaRPr lang="zh-TW" altLang="en-US"/>
          </a:p>
        </p:txBody>
      </p:sp>
      <p:sp>
        <p:nvSpPr>
          <p:cNvPr id="4" name="標題 3"/>
          <p:cNvSpPr>
            <a:spLocks noGrp="1"/>
          </p:cNvSpPr>
          <p:nvPr>
            <p:ph type="title"/>
          </p:nvPr>
        </p:nvSpPr>
        <p:spPr/>
        <p:txBody>
          <a:bodyPr>
            <a:normAutofit/>
          </a:bodyPr>
          <a:lstStyle/>
          <a:p>
            <a:r>
              <a:rPr lang="zh-TW" altLang="en-US" b="1" dirty="0" smtClean="0">
                <a:solidFill>
                  <a:srgbClr val="C00000"/>
                </a:solidFill>
                <a:latin typeface="微軟正黑體" panose="020B0604030504040204" pitchFamily="34" charset="-120"/>
                <a:ea typeface="微軟正黑體" panose="020B0604030504040204" pitchFamily="34" charset="-120"/>
              </a:rPr>
              <a:t>國外</a:t>
            </a:r>
            <a:r>
              <a:rPr lang="zh-TW" altLang="en-US" b="1" dirty="0">
                <a:solidFill>
                  <a:srgbClr val="002060"/>
                </a:solidFill>
                <a:latin typeface="微軟正黑體" panose="020B0604030504040204" pitchFamily="34" charset="-120"/>
                <a:ea typeface="微軟正黑體" panose="020B0604030504040204" pitchFamily="34" charset="-120"/>
              </a:rPr>
              <a:t>較大的市場調查公司</a:t>
            </a:r>
          </a:p>
        </p:txBody>
      </p:sp>
      <p:sp>
        <p:nvSpPr>
          <p:cNvPr id="5" name="內容版面配置區 4"/>
          <p:cNvSpPr>
            <a:spLocks noGrp="1"/>
          </p:cNvSpPr>
          <p:nvPr>
            <p:ph sz="quarter" idx="13"/>
          </p:nvPr>
        </p:nvSpPr>
        <p:spPr/>
        <p:txBody>
          <a:bodyPr>
            <a:noAutofit/>
          </a:bodyPr>
          <a:lstStyle/>
          <a:p>
            <a:r>
              <a:rPr lang="en-US" altLang="zh-TW" sz="2000" b="1" dirty="0">
                <a:ea typeface="微軟正黑體" panose="020B0604030504040204" pitchFamily="34" charset="-120"/>
              </a:rPr>
              <a:t>TNS (</a:t>
            </a:r>
            <a:r>
              <a:rPr lang="zh-TW" altLang="en-US" sz="2000" b="1" dirty="0">
                <a:ea typeface="微軟正黑體" panose="020B0604030504040204" pitchFamily="34" charset="-120"/>
              </a:rPr>
              <a:t>英國</a:t>
            </a:r>
            <a:r>
              <a:rPr lang="en-US" altLang="zh-TW" sz="2000" b="1" dirty="0">
                <a:ea typeface="微軟正黑體" panose="020B0604030504040204" pitchFamily="34" charset="-120"/>
              </a:rPr>
              <a:t>)   </a:t>
            </a:r>
            <a:r>
              <a:rPr lang="zh-TW" altLang="en-US" sz="2000" b="1" dirty="0">
                <a:ea typeface="微軟正黑體" panose="020B0604030504040204" pitchFamily="34" charset="-120"/>
              </a:rPr>
              <a:t>模範市場研究就顧問</a:t>
            </a:r>
            <a:r>
              <a:rPr lang="zh-TW" altLang="en-US" sz="2000" b="1" dirty="0" smtClean="0">
                <a:ea typeface="微軟正黑體" panose="020B0604030504040204" pitchFamily="34" charset="-120"/>
              </a:rPr>
              <a:t>股份有限公司 </a:t>
            </a:r>
            <a:r>
              <a:rPr lang="en-US" altLang="zh-TW" sz="1050" b="1" dirty="0" smtClean="0">
                <a:ea typeface="微軟正黑體" panose="020B0604030504040204" pitchFamily="34" charset="-120"/>
                <a:hlinkClick r:id="rId2"/>
              </a:rPr>
              <a:t>http</a:t>
            </a:r>
            <a:r>
              <a:rPr lang="en-US" altLang="zh-TW" sz="1050" b="1" dirty="0">
                <a:ea typeface="微軟正黑體" panose="020B0604030504040204" pitchFamily="34" charset="-120"/>
                <a:hlinkClick r:id="rId2"/>
              </a:rPr>
              <a:t>://www.tnsglobal.com</a:t>
            </a:r>
            <a:r>
              <a:rPr lang="en-US" altLang="zh-TW" sz="1050" b="1" dirty="0" smtClean="0">
                <a:ea typeface="微軟正黑體" panose="020B0604030504040204" pitchFamily="34" charset="-120"/>
                <a:hlinkClick r:id="rId2"/>
              </a:rPr>
              <a:t>/</a:t>
            </a:r>
            <a:endParaRPr lang="en-US" altLang="zh-TW" sz="1050" b="1" dirty="0" smtClean="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rPr>
              <a:t>TNS</a:t>
            </a:r>
            <a:r>
              <a:rPr lang="zh-TW" altLang="en-US" sz="2400" b="1" dirty="0">
                <a:latin typeface="微軟正黑體" panose="020B0604030504040204" pitchFamily="34" charset="-120"/>
                <a:ea typeface="微軟正黑體" panose="020B0604030504040204" pitchFamily="34" charset="-120"/>
              </a:rPr>
              <a:t>為全球最大的專案</a:t>
            </a:r>
            <a:r>
              <a:rPr lang="zh-TW" altLang="en-US" sz="2400" b="1" dirty="0">
                <a:solidFill>
                  <a:srgbClr val="C00000"/>
                </a:solidFill>
                <a:latin typeface="微軟正黑體" panose="020B0604030504040204" pitchFamily="34" charset="-120"/>
                <a:ea typeface="微軟正黑體" panose="020B0604030504040204" pitchFamily="34" charset="-120"/>
              </a:rPr>
              <a:t>市場研究機構</a:t>
            </a:r>
            <a:r>
              <a:rPr lang="zh-TW" altLang="en-US" sz="2400" b="1" dirty="0">
                <a:latin typeface="微軟正黑體" panose="020B0604030504040204" pitchFamily="34" charset="-120"/>
                <a:ea typeface="微軟正黑體" panose="020B0604030504040204" pitchFamily="34" charset="-120"/>
              </a:rPr>
              <a:t>，於全球</a:t>
            </a:r>
            <a:r>
              <a:rPr lang="en-US" altLang="zh-TW" sz="2400" b="1" dirty="0">
                <a:latin typeface="微軟正黑體" panose="020B0604030504040204" pitchFamily="34" charset="-120"/>
                <a:ea typeface="微軟正黑體" panose="020B0604030504040204" pitchFamily="34" charset="-120"/>
              </a:rPr>
              <a:t>80</a:t>
            </a:r>
            <a:r>
              <a:rPr lang="zh-TW" altLang="en-US" sz="2400" b="1" dirty="0">
                <a:latin typeface="微軟正黑體" panose="020B0604030504040204" pitchFamily="34" charset="-120"/>
                <a:ea typeface="微軟正黑體" panose="020B0604030504040204" pitchFamily="34" charset="-120"/>
              </a:rPr>
              <a:t>個國家提供最優質的市場研究服務，並擁有</a:t>
            </a:r>
            <a:r>
              <a:rPr lang="en-US" altLang="zh-TW" sz="2400" b="1" dirty="0">
                <a:latin typeface="微軟正黑體" panose="020B0604030504040204" pitchFamily="34" charset="-120"/>
                <a:ea typeface="微軟正黑體" panose="020B0604030504040204" pitchFamily="34" charset="-120"/>
              </a:rPr>
              <a:t>15,000</a:t>
            </a:r>
            <a:r>
              <a:rPr lang="zh-TW" altLang="en-US" sz="2400" b="1" dirty="0">
                <a:latin typeface="微軟正黑體" panose="020B0604030504040204" pitchFamily="34" charset="-120"/>
                <a:ea typeface="微軟正黑體" panose="020B0604030504040204" pitchFamily="34" charset="-120"/>
              </a:rPr>
              <a:t>名全職員工和全球最廣大的研究、洞悉及顧問網絡，提供客戶具備消費者洞察且可實際執行的專案建議，幫助客戶能夠依此做出更有效的</a:t>
            </a:r>
            <a:r>
              <a:rPr lang="zh-TW" altLang="en-US" sz="2400" b="1" dirty="0">
                <a:solidFill>
                  <a:srgbClr val="C00000"/>
                </a:solidFill>
                <a:latin typeface="微軟正黑體" panose="020B0604030504040204" pitchFamily="34" charset="-120"/>
                <a:ea typeface="微軟正黑體" panose="020B0604030504040204" pitchFamily="34" charset="-120"/>
              </a:rPr>
              <a:t>企業決策</a:t>
            </a:r>
            <a:r>
              <a:rPr lang="zh-TW" altLang="en-US" sz="2400" b="1" dirty="0" smtClean="0">
                <a:latin typeface="微軟正黑體" panose="020B0604030504040204" pitchFamily="34" charset="-120"/>
                <a:ea typeface="微軟正黑體" panose="020B0604030504040204" pitchFamily="34" charset="-120"/>
              </a:rPr>
              <a:t>。</a:t>
            </a:r>
            <a:endParaRPr lang="en-US" altLang="zh-TW" sz="2400" b="1" dirty="0" smtClean="0">
              <a:latin typeface="微軟正黑體" panose="020B0604030504040204" pitchFamily="34" charset="-120"/>
              <a:ea typeface="微軟正黑體" panose="020B0604030504040204" pitchFamily="34" charset="-120"/>
            </a:endParaRPr>
          </a:p>
          <a:p>
            <a:r>
              <a:rPr lang="zh-TW" altLang="en-US" sz="2400" b="1" dirty="0" smtClean="0">
                <a:latin typeface="微軟正黑體" panose="020B0604030504040204" pitchFamily="34" charset="-120"/>
                <a:ea typeface="微軟正黑體" panose="020B0604030504040204" pitchFamily="34" charset="-120"/>
              </a:rPr>
              <a:t>提供</a:t>
            </a:r>
            <a:r>
              <a:rPr lang="zh-TW" altLang="en-US" sz="2400" b="1" dirty="0">
                <a:latin typeface="微軟正黑體" panose="020B0604030504040204" pitchFamily="34" charset="-120"/>
                <a:ea typeface="微軟正黑體" panose="020B0604030504040204" pitchFamily="34" charset="-120"/>
              </a:rPr>
              <a:t>全面的產業相關知識，涵蓋一般民生消費品、科技通訊、金融、汽車、健康醫療以及社會議題調查等六大產業，研究方向遍及所有行銷活動或企業營運所面臨的議題，尤其專精於「產品開發與創新研究」、「品牌與溝通策略研究」、「企業關係人管理研究」、「零售與消費者研究」等四大領域，具備執行各式量化與質化調查專案的能力，並且擁有一系列獨特的專案分析模組、強大的執行能力和全球知識網絡作為後援。</a:t>
            </a:r>
            <a:endParaRPr lang="en-US" altLang="zh-TW" sz="2400" b="1" dirty="0">
              <a:latin typeface="微軟正黑體" panose="020B0604030504040204" pitchFamily="34" charset="-120"/>
              <a:ea typeface="微軟正黑體" panose="020B0604030504040204" pitchFamily="34" charset="-120"/>
            </a:endParaRPr>
          </a:p>
        </p:txBody>
      </p:sp>
      <p:sp>
        <p:nvSpPr>
          <p:cNvPr id="6" name="AutoShape 4" descr="「Pizza Hut」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xmlns="" val="1953022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4F5796C-AC92-4A8B-A7AD-E8B8BF822EC7}"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a:t>
            </a:fld>
            <a:endParaRPr lang="zh-TW" altLang="en-US"/>
          </a:p>
        </p:txBody>
      </p:sp>
      <p:sp>
        <p:nvSpPr>
          <p:cNvPr id="4" name="副標題 3"/>
          <p:cNvSpPr>
            <a:spLocks noGrp="1"/>
          </p:cNvSpPr>
          <p:nvPr>
            <p:ph type="subTitle" idx="1"/>
          </p:nvPr>
        </p:nvSpPr>
        <p:spPr/>
        <p:txBody>
          <a:bodyPr/>
          <a:lstStyle/>
          <a:p>
            <a:r>
              <a:rPr lang="en-US" altLang="zh-TW" b="1" dirty="0" smtClean="0"/>
              <a:t>Chapter 2 Organization of the market research department</a:t>
            </a:r>
            <a:endParaRPr lang="zh-TW" altLang="en-US" b="1" dirty="0"/>
          </a:p>
        </p:txBody>
      </p:sp>
      <p:sp>
        <p:nvSpPr>
          <p:cNvPr id="5" name="標題 4"/>
          <p:cNvSpPr>
            <a:spLocks noGrp="1"/>
          </p:cNvSpPr>
          <p:nvPr>
            <p:ph type="title"/>
          </p:nvPr>
        </p:nvSpPr>
        <p:spPr/>
        <p:txBody>
          <a:bodyPr/>
          <a:lstStyle/>
          <a:p>
            <a:r>
              <a:rPr lang="zh-TW" altLang="en-US" b="1" smtClean="0">
                <a:latin typeface="微軟正黑體" panose="020B0604030504040204" pitchFamily="34" charset="-120"/>
                <a:ea typeface="微軟正黑體" panose="020B0604030504040204" pitchFamily="34" charset="-120"/>
              </a:rPr>
              <a:t>第二章 </a:t>
            </a:r>
            <a:r>
              <a:rPr lang="zh-TW" altLang="en-US" b="1" dirty="0" smtClean="0">
                <a:latin typeface="微軟正黑體" panose="020B0604030504040204" pitchFamily="34" charset="-120"/>
                <a:ea typeface="微軟正黑體" panose="020B0604030504040204" pitchFamily="34" charset="-120"/>
              </a:rPr>
              <a:t>市場調查部門之組織</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2232821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dirty="0"/>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20</a:t>
            </a:fld>
            <a:endParaRPr lang="zh-TW" altLang="en-US"/>
          </a:p>
        </p:txBody>
      </p:sp>
      <p:sp>
        <p:nvSpPr>
          <p:cNvPr id="4" name="標題 3"/>
          <p:cNvSpPr>
            <a:spLocks noGrp="1"/>
          </p:cNvSpPr>
          <p:nvPr>
            <p:ph type="title"/>
          </p:nvPr>
        </p:nvSpPr>
        <p:spPr/>
        <p:txBody>
          <a:bodyPr>
            <a:normAutofit/>
          </a:bodyPr>
          <a:lstStyle/>
          <a:p>
            <a:r>
              <a:rPr lang="zh-TW" altLang="en-US" b="1" dirty="0" smtClean="0">
                <a:solidFill>
                  <a:srgbClr val="C00000"/>
                </a:solidFill>
                <a:latin typeface="微軟正黑體" panose="020B0604030504040204" pitchFamily="34" charset="-120"/>
                <a:ea typeface="微軟正黑體" panose="020B0604030504040204" pitchFamily="34" charset="-120"/>
              </a:rPr>
              <a:t>國外</a:t>
            </a:r>
            <a:r>
              <a:rPr lang="zh-TW" altLang="en-US" b="1" dirty="0">
                <a:solidFill>
                  <a:srgbClr val="002060"/>
                </a:solidFill>
                <a:latin typeface="微軟正黑體" panose="020B0604030504040204" pitchFamily="34" charset="-120"/>
                <a:ea typeface="微軟正黑體" panose="020B0604030504040204" pitchFamily="34" charset="-120"/>
              </a:rPr>
              <a:t>較大的市場調查公司</a:t>
            </a:r>
          </a:p>
        </p:txBody>
      </p:sp>
      <p:sp>
        <p:nvSpPr>
          <p:cNvPr id="5" name="內容版面配置區 4"/>
          <p:cNvSpPr>
            <a:spLocks noGrp="1"/>
          </p:cNvSpPr>
          <p:nvPr>
            <p:ph sz="quarter" idx="13"/>
          </p:nvPr>
        </p:nvSpPr>
        <p:spPr/>
        <p:txBody>
          <a:bodyPr>
            <a:noAutofit/>
          </a:bodyPr>
          <a:lstStyle/>
          <a:p>
            <a:r>
              <a:rPr lang="en-US" altLang="zh-TW" sz="2000" b="1" dirty="0">
                <a:ea typeface="微軟正黑體" panose="020B0604030504040204" pitchFamily="34" charset="-120"/>
              </a:rPr>
              <a:t>Kantar group (</a:t>
            </a:r>
            <a:r>
              <a:rPr lang="zh-TW" altLang="en-US" sz="2000" b="1" dirty="0">
                <a:ea typeface="微軟正黑體" panose="020B0604030504040204" pitchFamily="34" charset="-120"/>
              </a:rPr>
              <a:t>英國</a:t>
            </a:r>
            <a:r>
              <a:rPr lang="en-US" altLang="zh-TW" sz="2000" b="1" dirty="0">
                <a:ea typeface="微軟正黑體" panose="020B0604030504040204" pitchFamily="34" charset="-120"/>
              </a:rPr>
              <a:t>)   </a:t>
            </a:r>
            <a:r>
              <a:rPr lang="zh-TW" altLang="en-US" sz="2000" b="1" dirty="0">
                <a:ea typeface="微軟正黑體" panose="020B0604030504040204" pitchFamily="34" charset="-120"/>
              </a:rPr>
              <a:t>模範市場研究就顧問股份有限公司</a:t>
            </a:r>
            <a:r>
              <a:rPr lang="en-US" altLang="zh-TW" sz="1050" b="1" dirty="0">
                <a:ea typeface="微軟正黑體" panose="020B0604030504040204" pitchFamily="34" charset="-120"/>
                <a:hlinkClick r:id="rId2"/>
              </a:rPr>
              <a:t>http://www.kantar.com/</a:t>
            </a:r>
            <a:endParaRPr lang="en-US" altLang="zh-TW" sz="1050" b="1" dirty="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在</a:t>
            </a:r>
            <a:r>
              <a:rPr lang="zh-TW" altLang="en-US" sz="2400" b="1" dirty="0">
                <a:solidFill>
                  <a:srgbClr val="C00000"/>
                </a:solidFill>
                <a:latin typeface="微軟正黑體" panose="020B0604030504040204" pitchFamily="34" charset="-120"/>
                <a:ea typeface="微軟正黑體" panose="020B0604030504040204" pitchFamily="34" charset="-120"/>
              </a:rPr>
              <a:t>消費者指數研究</a:t>
            </a:r>
            <a:r>
              <a:rPr lang="zh-TW" altLang="en-US" sz="2400" b="1" dirty="0">
                <a:latin typeface="微軟正黑體" panose="020B0604030504040204" pitchFamily="34" charset="-120"/>
                <a:ea typeface="微軟正黑體" panose="020B0604030504040204" pitchFamily="34" charset="-120"/>
              </a:rPr>
              <a:t>領域領銜全球，分佈全球五十幾個國家的顧問團對應用獨家研究方案與先進分析，協助客戶瞭解消費者的商品購買、使用與行為背後的態度</a:t>
            </a:r>
            <a:r>
              <a:rPr lang="zh-TW" altLang="en-US" sz="2400" b="1" dirty="0" smtClean="0">
                <a:latin typeface="微軟正黑體" panose="020B0604030504040204" pitchFamily="34" charset="-120"/>
                <a:ea typeface="微軟正黑體" panose="020B0604030504040204" pitchFamily="34" charset="-120"/>
              </a:rPr>
              <a:t>。</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smtClean="0">
                <a:latin typeface="微軟正黑體" panose="020B0604030504040204" pitchFamily="34" charset="-120"/>
                <a:ea typeface="微軟正黑體" panose="020B0604030504040204" pitchFamily="34" charset="-120"/>
              </a:rPr>
              <a:t>協助</a:t>
            </a:r>
            <a:r>
              <a:rPr lang="zh-TW" altLang="en-US" sz="2400" b="1" dirty="0">
                <a:latin typeface="微軟正黑體" panose="020B0604030504040204" pitchFamily="34" charset="-120"/>
                <a:ea typeface="微軟正黑體" panose="020B0604030504040204" pitchFamily="34" charset="-120"/>
              </a:rPr>
              <a:t>客戶擬定策略、管理戰術達四十餘年</a:t>
            </a:r>
            <a:r>
              <a:rPr lang="zh-TW" altLang="en-US" sz="2400" b="1" dirty="0" smtClean="0">
                <a:latin typeface="微軟正黑體" panose="020B0604030504040204" pitchFamily="34" charset="-120"/>
                <a:ea typeface="微軟正黑體" panose="020B0604030504040204" pitchFamily="34" charset="-120"/>
              </a:rPr>
              <a:t>；熟悉</a:t>
            </a:r>
            <a:r>
              <a:rPr lang="zh-TW" altLang="en-US" sz="2400" b="1" dirty="0">
                <a:latin typeface="微軟正黑體" panose="020B0604030504040204" pitchFamily="34" charset="-120"/>
                <a:ea typeface="微軟正黑體" panose="020B0604030504040204" pitchFamily="34" charset="-120"/>
              </a:rPr>
              <a:t>買者與通路生態</a:t>
            </a:r>
            <a:r>
              <a:rPr lang="zh-TW" altLang="en-US" sz="2400" b="1" dirty="0" smtClean="0">
                <a:latin typeface="微軟正黑體" panose="020B0604030504040204" pitchFamily="34" charset="-120"/>
                <a:ea typeface="微軟正黑體" panose="020B0604030504040204" pitchFamily="34" charset="-120"/>
              </a:rPr>
              <a:t>；經由</a:t>
            </a:r>
            <a:r>
              <a:rPr lang="zh-TW" altLang="en-US" sz="2400" b="1" dirty="0">
                <a:latin typeface="微軟正黑體" panose="020B0604030504040204" pitchFamily="34" charset="-120"/>
                <a:ea typeface="微軟正黑體" panose="020B0604030504040204" pitchFamily="34" charset="-120"/>
              </a:rPr>
              <a:t>產品、品類、區域經營環境各方面，發掘成長契機。</a:t>
            </a:r>
            <a:endParaRPr lang="en-US" altLang="zh-TW" sz="2400" b="1" dirty="0">
              <a:latin typeface="微軟正黑體" panose="020B0604030504040204" pitchFamily="34" charset="-120"/>
              <a:ea typeface="微軟正黑體" panose="020B0604030504040204" pitchFamily="34" charset="-120"/>
            </a:endParaRPr>
          </a:p>
        </p:txBody>
      </p:sp>
      <p:sp>
        <p:nvSpPr>
          <p:cNvPr id="6" name="AutoShape 4" descr="「Pizza Hut」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xmlns="" val="77217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dirty="0"/>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21</a:t>
            </a:fld>
            <a:endParaRPr lang="zh-TW" altLang="en-US"/>
          </a:p>
        </p:txBody>
      </p:sp>
      <p:sp>
        <p:nvSpPr>
          <p:cNvPr id="4" name="標題 3"/>
          <p:cNvSpPr>
            <a:spLocks noGrp="1"/>
          </p:cNvSpPr>
          <p:nvPr>
            <p:ph type="title"/>
          </p:nvPr>
        </p:nvSpPr>
        <p:spPr/>
        <p:txBody>
          <a:bodyPr>
            <a:normAutofit/>
          </a:bodyPr>
          <a:lstStyle/>
          <a:p>
            <a:r>
              <a:rPr lang="zh-TW" altLang="en-US" b="1" dirty="0" smtClean="0">
                <a:solidFill>
                  <a:srgbClr val="C00000"/>
                </a:solidFill>
                <a:latin typeface="微軟正黑體" panose="020B0604030504040204" pitchFamily="34" charset="-120"/>
                <a:ea typeface="微軟正黑體" panose="020B0604030504040204" pitchFamily="34" charset="-120"/>
              </a:rPr>
              <a:t>國外</a:t>
            </a:r>
            <a:r>
              <a:rPr lang="zh-TW" altLang="en-US" b="1" dirty="0">
                <a:solidFill>
                  <a:srgbClr val="002060"/>
                </a:solidFill>
                <a:latin typeface="微軟正黑體" panose="020B0604030504040204" pitchFamily="34" charset="-120"/>
                <a:ea typeface="微軟正黑體" panose="020B0604030504040204" pitchFamily="34" charset="-120"/>
              </a:rPr>
              <a:t>較大的市場調查公司</a:t>
            </a:r>
          </a:p>
        </p:txBody>
      </p:sp>
      <p:sp>
        <p:nvSpPr>
          <p:cNvPr id="5" name="內容版面配置區 4"/>
          <p:cNvSpPr>
            <a:spLocks noGrp="1"/>
          </p:cNvSpPr>
          <p:nvPr>
            <p:ph sz="quarter" idx="13"/>
          </p:nvPr>
        </p:nvSpPr>
        <p:spPr/>
        <p:txBody>
          <a:bodyPr>
            <a:noAutofit/>
          </a:bodyPr>
          <a:lstStyle/>
          <a:p>
            <a:r>
              <a:rPr lang="en-US" altLang="zh-TW" sz="2000" b="1" dirty="0" err="1">
                <a:ea typeface="微軟正黑體" panose="020B0604030504040204" pitchFamily="34" charset="-120"/>
              </a:rPr>
              <a:t>Ipsos</a:t>
            </a:r>
            <a:r>
              <a:rPr lang="en-US" altLang="zh-TW" sz="2000" b="1" dirty="0">
                <a:ea typeface="微軟正黑體" panose="020B0604030504040204" pitchFamily="34" charset="-120"/>
              </a:rPr>
              <a:t> (</a:t>
            </a:r>
            <a:r>
              <a:rPr lang="zh-TW" altLang="en-US" sz="2000" b="1" dirty="0">
                <a:ea typeface="微軟正黑體" panose="020B0604030504040204" pitchFamily="34" charset="-120"/>
              </a:rPr>
              <a:t>法國</a:t>
            </a:r>
            <a:r>
              <a:rPr lang="en-US" altLang="zh-TW" sz="2000" b="1" dirty="0">
                <a:ea typeface="微軟正黑體" panose="020B0604030504040204" pitchFamily="34" charset="-120"/>
              </a:rPr>
              <a:t>)  </a:t>
            </a:r>
            <a:r>
              <a:rPr lang="zh-TW" altLang="en-US" sz="2000" b="1" dirty="0">
                <a:ea typeface="微軟正黑體" panose="020B0604030504040204" pitchFamily="34" charset="-120"/>
              </a:rPr>
              <a:t>易普索市場調查研究股份有限公司</a:t>
            </a:r>
            <a:endParaRPr lang="en-US" altLang="zh-TW" sz="2000" b="1" dirty="0">
              <a:ea typeface="微軟正黑體" panose="020B0604030504040204" pitchFamily="34" charset="-120"/>
            </a:endParaRPr>
          </a:p>
          <a:p>
            <a:pPr marL="0" indent="0">
              <a:buNone/>
            </a:pPr>
            <a:r>
              <a:rPr lang="en-US" altLang="zh-TW" sz="1200" dirty="0">
                <a:hlinkClick r:id="rId2"/>
              </a:rPr>
              <a:t>http://zh.wikipedia.org/zh-hant/%E6%98%93%E7%B4%A2%E6%99%AE</a:t>
            </a:r>
            <a:endParaRPr lang="en-US" altLang="zh-TW" sz="1200" dirty="0"/>
          </a:p>
          <a:p>
            <a:pPr marL="0" indent="0">
              <a:buNone/>
            </a:pPr>
            <a:r>
              <a:rPr lang="en-US" altLang="zh-TW" sz="1200" dirty="0">
                <a:hlinkClick r:id="rId3"/>
              </a:rPr>
              <a:t>http://www.ipsos.com/</a:t>
            </a:r>
            <a:endParaRPr lang="en-US" altLang="zh-TW" sz="1200" dirty="0"/>
          </a:p>
          <a:p>
            <a:r>
              <a:rPr lang="zh-TW" altLang="en-US" sz="2400" b="1" dirty="0">
                <a:latin typeface="微軟正黑體" panose="020B0604030504040204" pitchFamily="34" charset="-120"/>
                <a:ea typeface="微軟正黑體" panose="020B0604030504040204" pitchFamily="34" charset="-120"/>
              </a:rPr>
              <a:t>易普索成立於</a:t>
            </a:r>
            <a:r>
              <a:rPr lang="en-US" altLang="zh-TW" sz="2400" b="1" dirty="0">
                <a:latin typeface="微軟正黑體" panose="020B0604030504040204" pitchFamily="34" charset="-120"/>
                <a:ea typeface="微軟正黑體" panose="020B0604030504040204" pitchFamily="34" charset="-120"/>
              </a:rPr>
              <a:t>1975</a:t>
            </a:r>
            <a:r>
              <a:rPr lang="zh-TW" altLang="en-US" sz="2400" b="1" dirty="0">
                <a:latin typeface="微軟正黑體" panose="020B0604030504040204" pitchFamily="34" charset="-120"/>
                <a:ea typeface="微軟正黑體" panose="020B0604030504040204" pitchFamily="34" charset="-120"/>
              </a:rPr>
              <a:t>年，是一個集合眾人智慧並且由一群對</a:t>
            </a:r>
            <a:r>
              <a:rPr lang="zh-TW" altLang="en-US" sz="2400" b="1" dirty="0">
                <a:solidFill>
                  <a:srgbClr val="C00000"/>
                </a:solidFill>
                <a:latin typeface="微軟正黑體" panose="020B0604030504040204" pitchFamily="34" charset="-120"/>
                <a:ea typeface="微軟正黑體" panose="020B0604030504040204" pitchFamily="34" charset="-120"/>
              </a:rPr>
              <a:t>行銷研究</a:t>
            </a:r>
            <a:r>
              <a:rPr lang="zh-TW" altLang="en-US" sz="2400" b="1" dirty="0">
                <a:latin typeface="微軟正黑體" panose="020B0604030504040204" pitchFamily="34" charset="-120"/>
                <a:ea typeface="微軟正黑體" panose="020B0604030504040204" pitchFamily="34" charset="-120"/>
              </a:rPr>
              <a:t>及</a:t>
            </a:r>
            <a:r>
              <a:rPr lang="zh-TW" altLang="en-US" sz="2400" b="1" dirty="0">
                <a:solidFill>
                  <a:srgbClr val="C00000"/>
                </a:solidFill>
                <a:latin typeface="微軟正黑體" panose="020B0604030504040204" pitchFamily="34" charset="-120"/>
                <a:ea typeface="微軟正黑體" panose="020B0604030504040204" pitchFamily="34" charset="-120"/>
              </a:rPr>
              <a:t>市場調查</a:t>
            </a:r>
            <a:r>
              <a:rPr lang="zh-TW" altLang="en-US" sz="2400" b="1" dirty="0">
                <a:latin typeface="微軟正黑體" panose="020B0604030504040204" pitchFamily="34" charset="-120"/>
                <a:ea typeface="微軟正黑體" panose="020B0604030504040204" pitchFamily="34" charset="-120"/>
              </a:rPr>
              <a:t>領域懷有熱情的人所組成的公司，提供全世界千萬人的聲音與想法</a:t>
            </a:r>
            <a:r>
              <a:rPr lang="zh-TW" altLang="en-US" sz="2400" b="1" dirty="0" smtClean="0">
                <a:latin typeface="微軟正黑體" panose="020B0604030504040204" pitchFamily="34" charset="-120"/>
                <a:ea typeface="微軟正黑體" panose="020B0604030504040204" pitchFamily="34" charset="-120"/>
              </a:rPr>
              <a:t>。</a:t>
            </a:r>
            <a:endParaRPr lang="en-US" altLang="zh-TW" sz="2400" b="1" dirty="0" smtClean="0">
              <a:latin typeface="微軟正黑體" panose="020B0604030504040204" pitchFamily="34" charset="-120"/>
              <a:ea typeface="微軟正黑體" panose="020B0604030504040204" pitchFamily="34" charset="-120"/>
            </a:endParaRPr>
          </a:p>
          <a:p>
            <a:r>
              <a:rPr lang="zh-TW" altLang="en-US" sz="2400" b="1" dirty="0" smtClean="0">
                <a:latin typeface="微軟正黑體" panose="020B0604030504040204" pitchFamily="34" charset="-120"/>
                <a:ea typeface="微軟正黑體" panose="020B0604030504040204" pitchFamily="34" charset="-120"/>
              </a:rPr>
              <a:t>易</a:t>
            </a:r>
            <a:r>
              <a:rPr lang="zh-TW" altLang="en-US" sz="2400" b="1" dirty="0">
                <a:latin typeface="微軟正黑體" panose="020B0604030504040204" pitchFamily="34" charset="-120"/>
                <a:ea typeface="微軟正黑體" panose="020B0604030504040204" pitchFamily="34" charset="-120"/>
              </a:rPr>
              <a:t>普索也是全球研究調查專業領域中，唯一由行銷及市場調查專業人士來管理，而且獨立、公開發行上市的公司。 </a:t>
            </a:r>
            <a:endParaRPr lang="en-US" altLang="zh-TW" sz="2400" b="1" dirty="0" smtClean="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公司探討、調查及挑戰傳統，公司評估市場潛能及解釋市場趨勢，公司測試產品及廣告，並幫助公司的客戶與他們的顧客建立長遠的關係。 </a:t>
            </a:r>
            <a:br>
              <a:rPr lang="zh-TW" altLang="en-US" sz="24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　</a:t>
            </a:r>
            <a:br>
              <a:rPr lang="zh-TW" altLang="en-US" sz="24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 全球第二大專案市場研究公司</a:t>
            </a:r>
            <a:endParaRPr lang="en-US" altLang="zh-TW" sz="2400" b="1" dirty="0">
              <a:latin typeface="微軟正黑體" panose="020B0604030504040204" pitchFamily="34" charset="-120"/>
              <a:ea typeface="微軟正黑體" panose="020B0604030504040204" pitchFamily="34" charset="-120"/>
            </a:endParaRPr>
          </a:p>
        </p:txBody>
      </p:sp>
      <p:sp>
        <p:nvSpPr>
          <p:cNvPr id="6" name="AutoShape 4" descr="「Pizza Hut」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xmlns="" val="534540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dirty="0"/>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22</a:t>
            </a:fld>
            <a:endParaRPr lang="zh-TW" altLang="en-US"/>
          </a:p>
        </p:txBody>
      </p:sp>
      <p:sp>
        <p:nvSpPr>
          <p:cNvPr id="4" name="標題 3"/>
          <p:cNvSpPr>
            <a:spLocks noGrp="1"/>
          </p:cNvSpPr>
          <p:nvPr>
            <p:ph type="title"/>
          </p:nvPr>
        </p:nvSpPr>
        <p:spPr/>
        <p:txBody>
          <a:bodyPr>
            <a:normAutofit/>
          </a:bodyPr>
          <a:lstStyle/>
          <a:p>
            <a:r>
              <a:rPr lang="zh-TW" altLang="en-US" b="1" dirty="0" smtClean="0">
                <a:solidFill>
                  <a:srgbClr val="C00000"/>
                </a:solidFill>
                <a:latin typeface="微軟正黑體" panose="020B0604030504040204" pitchFamily="34" charset="-120"/>
                <a:ea typeface="微軟正黑體" panose="020B0604030504040204" pitchFamily="34" charset="-120"/>
              </a:rPr>
              <a:t>國外</a:t>
            </a:r>
            <a:r>
              <a:rPr lang="zh-TW" altLang="en-US" b="1" dirty="0">
                <a:solidFill>
                  <a:srgbClr val="002060"/>
                </a:solidFill>
                <a:latin typeface="微軟正黑體" panose="020B0604030504040204" pitchFamily="34" charset="-120"/>
                <a:ea typeface="微軟正黑體" panose="020B0604030504040204" pitchFamily="34" charset="-120"/>
              </a:rPr>
              <a:t>較大的市場調查公司</a:t>
            </a:r>
          </a:p>
        </p:txBody>
      </p:sp>
      <p:sp>
        <p:nvSpPr>
          <p:cNvPr id="5" name="內容版面配置區 4"/>
          <p:cNvSpPr>
            <a:spLocks noGrp="1"/>
          </p:cNvSpPr>
          <p:nvPr>
            <p:ph sz="quarter" idx="13"/>
          </p:nvPr>
        </p:nvSpPr>
        <p:spPr/>
        <p:txBody>
          <a:bodyPr>
            <a:noAutofit/>
          </a:bodyPr>
          <a:lstStyle/>
          <a:p>
            <a:pPr marL="0" indent="0">
              <a:buNone/>
            </a:pPr>
            <a:r>
              <a:rPr lang="en-US" altLang="zh-TW" sz="2000" b="1" dirty="0" err="1">
                <a:ea typeface="微軟正黑體" panose="020B0604030504040204" pitchFamily="34" charset="-120"/>
              </a:rPr>
              <a:t>Synorate</a:t>
            </a:r>
            <a:r>
              <a:rPr lang="en-US" altLang="zh-TW" sz="2000" b="1" dirty="0">
                <a:ea typeface="微軟正黑體" panose="020B0604030504040204" pitchFamily="34" charset="-120"/>
              </a:rPr>
              <a:t> (</a:t>
            </a:r>
            <a:r>
              <a:rPr lang="zh-TW" altLang="en-US" sz="2000" b="1" dirty="0">
                <a:ea typeface="微軟正黑體" panose="020B0604030504040204" pitchFamily="34" charset="-120"/>
              </a:rPr>
              <a:t>英國</a:t>
            </a:r>
            <a:r>
              <a:rPr lang="en-US" altLang="zh-TW" sz="2000" b="1" dirty="0">
                <a:ea typeface="微軟正黑體" panose="020B0604030504040204" pitchFamily="34" charset="-120"/>
              </a:rPr>
              <a:t>)   </a:t>
            </a:r>
            <a:r>
              <a:rPr lang="zh-TW" altLang="en-US" sz="2000" b="1" dirty="0">
                <a:ea typeface="微軟正黑體" panose="020B0604030504040204" pitchFamily="34" charset="-120"/>
              </a:rPr>
              <a:t>思緯市場研究</a:t>
            </a:r>
            <a:r>
              <a:rPr lang="zh-TW" altLang="en-US" sz="2000" b="1" dirty="0" smtClean="0">
                <a:ea typeface="微軟正黑體" panose="020B0604030504040204" pitchFamily="34" charset="-120"/>
              </a:rPr>
              <a:t>公司</a:t>
            </a:r>
            <a:endParaRPr lang="en-US" altLang="zh-TW" sz="4400" b="1" dirty="0">
              <a:ea typeface="微軟正黑體" panose="020B0604030504040204" pitchFamily="34" charset="-120"/>
            </a:endParaRPr>
          </a:p>
          <a:p>
            <a:pPr marL="0" indent="0">
              <a:buNone/>
            </a:pPr>
            <a:r>
              <a:rPr lang="en-US" altLang="zh-TW" sz="1200" b="1" dirty="0">
                <a:ea typeface="微軟正黑體" panose="020B0604030504040204" pitchFamily="34" charset="-120"/>
                <a:hlinkClick r:id="rId2"/>
              </a:rPr>
              <a:t>http://wiki.mbalib.com/zh-tw/%E6%80%9D%E7%BA%AC%E5%B8%82%E5%9C%BA%E7%A0%94%E7%A9%B6%E5%85%AC%E5%8F%B8</a:t>
            </a:r>
            <a:endParaRPr lang="en-US" altLang="zh-TW" sz="1200" b="1" dirty="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思緯</a:t>
            </a:r>
            <a:r>
              <a:rPr lang="en-US" altLang="zh-TW" sz="2000" b="1" dirty="0">
                <a:latin typeface="微軟正黑體" panose="020B0604030504040204" pitchFamily="34" charset="-120"/>
                <a:ea typeface="微軟正黑體" panose="020B0604030504040204" pitchFamily="34" charset="-120"/>
              </a:rPr>
              <a:t>(</a:t>
            </a:r>
            <a:r>
              <a:rPr lang="en-US" altLang="zh-TW" sz="2000" b="1" dirty="0" err="1">
                <a:latin typeface="微軟正黑體" panose="020B0604030504040204" pitchFamily="34" charset="-120"/>
                <a:ea typeface="微軟正黑體" panose="020B0604030504040204" pitchFamily="34" charset="-120"/>
              </a:rPr>
              <a:t>Synovate</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是一家以</a:t>
            </a:r>
            <a:r>
              <a:rPr lang="zh-TW" altLang="en-US" sz="2000" b="1" dirty="0">
                <a:solidFill>
                  <a:srgbClr val="C00000"/>
                </a:solidFill>
                <a:latin typeface="微軟正黑體" panose="020B0604030504040204" pitchFamily="34" charset="-120"/>
                <a:ea typeface="微軟正黑體" panose="020B0604030504040204" pitchFamily="34" charset="-120"/>
              </a:rPr>
              <a:t>資訊調查訪問</a:t>
            </a:r>
            <a:r>
              <a:rPr lang="zh-TW" altLang="en-US" sz="2000" b="1" dirty="0">
                <a:latin typeface="微軟正黑體" panose="020B0604030504040204" pitchFamily="34" charset="-120"/>
                <a:ea typeface="微軟正黑體" panose="020B0604030504040204" pitchFamily="34" charset="-120"/>
              </a:rPr>
              <a:t>為主的行銷顧問集團。成立於</a:t>
            </a:r>
            <a:r>
              <a:rPr lang="en-US" altLang="zh-TW" sz="2000" b="1" dirty="0">
                <a:solidFill>
                  <a:srgbClr val="C00000"/>
                </a:solidFill>
                <a:latin typeface="微軟正黑體" panose="020B0604030504040204" pitchFamily="34" charset="-120"/>
                <a:ea typeface="微軟正黑體" panose="020B0604030504040204" pitchFamily="34" charset="-120"/>
              </a:rPr>
              <a:t>1991</a:t>
            </a:r>
            <a:r>
              <a:rPr lang="zh-TW" altLang="en-US" sz="2000" b="1" dirty="0">
                <a:latin typeface="微軟正黑體" panose="020B0604030504040204" pitchFamily="34" charset="-120"/>
                <a:ea typeface="微軟正黑體" panose="020B0604030504040204" pitchFamily="34" charset="-120"/>
              </a:rPr>
              <a:t>年，總部設在英國</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設有七十七個分公司遍及全球四十六個國家，是目前全球排名前十位的世界級資訊集團之一。思緯市場資訊是全球前十大市場調查和行銷顧問集團 </a:t>
            </a:r>
            <a:r>
              <a:rPr lang="en-US" altLang="zh-TW" sz="2000" b="1" dirty="0">
                <a:latin typeface="微軟正黑體" panose="020B0604030504040204" pitchFamily="34" charset="-120"/>
                <a:ea typeface="微軟正黑體" panose="020B0604030504040204" pitchFamily="34" charset="-120"/>
              </a:rPr>
              <a:t>- </a:t>
            </a:r>
            <a:r>
              <a:rPr lang="en-US" altLang="zh-TW" sz="2000" b="1" dirty="0">
                <a:solidFill>
                  <a:srgbClr val="C00000"/>
                </a:solidFill>
                <a:latin typeface="微軟正黑體" panose="020B0604030504040204" pitchFamily="34" charset="-120"/>
                <a:ea typeface="微軟正黑體" panose="020B0604030504040204" pitchFamily="34" charset="-120"/>
              </a:rPr>
              <a:t>Aegis</a:t>
            </a:r>
            <a:r>
              <a:rPr lang="zh-TW" altLang="en-US" sz="2000" b="1" dirty="0">
                <a:solidFill>
                  <a:srgbClr val="C00000"/>
                </a:solidFill>
                <a:latin typeface="微軟正黑體" panose="020B0604030504040204" pitchFamily="34" charset="-120"/>
                <a:ea typeface="微軟正黑體" panose="020B0604030504040204" pitchFamily="34" charset="-120"/>
              </a:rPr>
              <a:t>集團</a:t>
            </a:r>
            <a:r>
              <a:rPr lang="zh-TW" altLang="en-US" sz="2000" b="1" dirty="0">
                <a:latin typeface="微軟正黑體" panose="020B0604030504040204" pitchFamily="34" charset="-120"/>
                <a:ea typeface="微軟正黑體" panose="020B0604030504040204" pitchFamily="34" charset="-120"/>
              </a:rPr>
              <a:t>底下的一份子，</a:t>
            </a:r>
            <a:r>
              <a:rPr lang="en-US" altLang="zh-TW" sz="2000" b="1" dirty="0">
                <a:latin typeface="微軟正黑體" panose="020B0604030504040204" pitchFamily="34" charset="-120"/>
                <a:ea typeface="微軟正黑體" panose="020B0604030504040204" pitchFamily="34" charset="-120"/>
              </a:rPr>
              <a:t>Aegis</a:t>
            </a:r>
            <a:r>
              <a:rPr lang="zh-TW" altLang="en-US" sz="2000" b="1" dirty="0">
                <a:latin typeface="微軟正黑體" panose="020B0604030504040204" pitchFamily="34" charset="-120"/>
                <a:ea typeface="微軟正黑體" panose="020B0604030504040204" pitchFamily="34" charset="-120"/>
              </a:rPr>
              <a:t>集團公司是一家領先的營銷服務公司，在</a:t>
            </a:r>
            <a:r>
              <a:rPr lang="en-US" altLang="zh-TW" sz="2000" b="1" dirty="0">
                <a:latin typeface="微軟正黑體" panose="020B0604030504040204" pitchFamily="34" charset="-120"/>
                <a:ea typeface="微軟正黑體" panose="020B0604030504040204" pitchFamily="34" charset="-120"/>
              </a:rPr>
              <a:t>60</a:t>
            </a:r>
            <a:r>
              <a:rPr lang="zh-TW" altLang="en-US" sz="2000" b="1" dirty="0">
                <a:latin typeface="微軟正黑體" panose="020B0604030504040204" pitchFamily="34" charset="-120"/>
                <a:ea typeface="微軟正黑體" panose="020B0604030504040204" pitchFamily="34" charset="-120"/>
              </a:rPr>
              <a:t>多個國家擁有約</a:t>
            </a:r>
            <a:r>
              <a:rPr lang="en-US" altLang="zh-TW" sz="2000" b="1" dirty="0">
                <a:latin typeface="微軟正黑體" panose="020B0604030504040204" pitchFamily="34" charset="-120"/>
                <a:ea typeface="微軟正黑體" panose="020B0604030504040204" pitchFamily="34" charset="-120"/>
              </a:rPr>
              <a:t>8000</a:t>
            </a:r>
            <a:r>
              <a:rPr lang="zh-TW" altLang="en-US" sz="2000" b="1" dirty="0">
                <a:latin typeface="微軟正黑體" panose="020B0604030504040204" pitchFamily="34" charset="-120"/>
                <a:ea typeface="微軟正黑體" panose="020B0604030504040204" pitchFamily="34" charset="-120"/>
              </a:rPr>
              <a:t>名員工。集團總部設在倫敦，在倫敦交易所上市</a:t>
            </a:r>
            <a:r>
              <a:rPr lang="en-US" altLang="zh-TW" sz="2000" b="1" dirty="0">
                <a:latin typeface="微軟正黑體" panose="020B0604030504040204" pitchFamily="34" charset="-120"/>
                <a:ea typeface="微軟正黑體" panose="020B0604030504040204" pitchFamily="34" charset="-120"/>
              </a:rPr>
              <a:t>(AGS.L)</a:t>
            </a:r>
            <a:r>
              <a:rPr lang="zh-TW" altLang="en-US" sz="2000" b="1" dirty="0">
                <a:latin typeface="微軟正黑體" panose="020B0604030504040204" pitchFamily="34" charset="-120"/>
                <a:ea typeface="微軟正黑體" panose="020B0604030504040204" pitchFamily="34" charset="-120"/>
              </a:rPr>
              <a:t>。目前在全世界</a:t>
            </a:r>
            <a:r>
              <a:rPr lang="en-US" altLang="zh-TW" sz="2000" b="1" dirty="0">
                <a:latin typeface="微軟正黑體" panose="020B0604030504040204" pitchFamily="34" charset="-120"/>
                <a:ea typeface="微軟正黑體" panose="020B0604030504040204" pitchFamily="34" charset="-120"/>
              </a:rPr>
              <a:t>46</a:t>
            </a:r>
            <a:r>
              <a:rPr lang="zh-TW" altLang="en-US" sz="2000" b="1" dirty="0">
                <a:latin typeface="微軟正黑體" panose="020B0604030504040204" pitchFamily="34" charset="-120"/>
                <a:ea typeface="微軟正黑體" panose="020B0604030504040204" pitchFamily="34" charset="-120"/>
              </a:rPr>
              <a:t>個國家設有</a:t>
            </a:r>
            <a:r>
              <a:rPr lang="en-US" altLang="zh-TW" sz="2000" b="1" dirty="0">
                <a:latin typeface="微軟正黑體" panose="020B0604030504040204" pitchFamily="34" charset="-120"/>
                <a:ea typeface="微軟正黑體" panose="020B0604030504040204" pitchFamily="34" charset="-120"/>
              </a:rPr>
              <a:t>77</a:t>
            </a:r>
            <a:r>
              <a:rPr lang="zh-TW" altLang="en-US" sz="2000" b="1" dirty="0">
                <a:latin typeface="微軟正黑體" panose="020B0604030504040204" pitchFamily="34" charset="-120"/>
                <a:ea typeface="微軟正黑體" panose="020B0604030504040204" pitchFamily="34" charset="-120"/>
              </a:rPr>
              <a:t>個辦事處；亞洲地區</a:t>
            </a:r>
            <a:r>
              <a:rPr lang="en-US" altLang="zh-TW" sz="2000" b="1" dirty="0">
                <a:latin typeface="微軟正黑體" panose="020B0604030504040204" pitchFamily="34" charset="-120"/>
                <a:ea typeface="微軟正黑體" panose="020B0604030504040204" pitchFamily="34" charset="-120"/>
              </a:rPr>
              <a:t>9</a:t>
            </a:r>
            <a:r>
              <a:rPr lang="zh-TW" altLang="en-US" sz="2000" b="1" dirty="0">
                <a:latin typeface="微軟正黑體" panose="020B0604030504040204" pitchFamily="34" charset="-120"/>
                <a:ea typeface="微軟正黑體" panose="020B0604030504040204" pitchFamily="34" charset="-120"/>
              </a:rPr>
              <a:t>個國家設有</a:t>
            </a:r>
            <a:r>
              <a:rPr lang="en-US" altLang="zh-TW" sz="2000" b="1" dirty="0">
                <a:latin typeface="微軟正黑體" panose="020B0604030504040204" pitchFamily="34" charset="-120"/>
                <a:ea typeface="微軟正黑體" panose="020B0604030504040204" pitchFamily="34" charset="-120"/>
              </a:rPr>
              <a:t>13</a:t>
            </a:r>
            <a:r>
              <a:rPr lang="zh-TW" altLang="en-US" sz="2000" b="1" dirty="0">
                <a:latin typeface="微軟正黑體" panose="020B0604030504040204" pitchFamily="34" charset="-120"/>
                <a:ea typeface="微軟正黑體" panose="020B0604030504040204" pitchFamily="34" charset="-120"/>
              </a:rPr>
              <a:t>個辦公室。</a:t>
            </a:r>
          </a:p>
          <a:p>
            <a:r>
              <a:rPr lang="zh-TW" altLang="en-US" sz="2000" b="1" dirty="0" smtClean="0">
                <a:latin typeface="微軟正黑體" panose="020B0604030504040204" pitchFamily="34" charset="-120"/>
                <a:ea typeface="微軟正黑體" panose="020B0604030504040204" pitchFamily="34" charset="-120"/>
              </a:rPr>
              <a:t>思</a:t>
            </a:r>
            <a:r>
              <a:rPr lang="zh-TW" altLang="en-US" sz="2000" b="1" dirty="0">
                <a:latin typeface="微軟正黑體" panose="020B0604030504040204" pitchFamily="34" charset="-120"/>
                <a:ea typeface="微軟正黑體" panose="020B0604030504040204" pitchFamily="34" charset="-120"/>
              </a:rPr>
              <a:t>緯的</a:t>
            </a:r>
            <a:r>
              <a:rPr lang="zh-TW" altLang="en-US" sz="2000" b="1" dirty="0">
                <a:solidFill>
                  <a:srgbClr val="C00000"/>
                </a:solidFill>
                <a:latin typeface="微軟正黑體" panose="020B0604030504040204" pitchFamily="34" charset="-120"/>
                <a:ea typeface="微軟正黑體" panose="020B0604030504040204" pitchFamily="34" charset="-120"/>
              </a:rPr>
              <a:t>研究部門</a:t>
            </a:r>
            <a:r>
              <a:rPr lang="zh-TW" altLang="en-US" sz="2000" b="1" dirty="0">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市調部門</a:t>
            </a:r>
            <a:r>
              <a:rPr lang="zh-TW" altLang="en-US" sz="2000" b="1" dirty="0">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資料處理部門</a:t>
            </a:r>
            <a:r>
              <a:rPr lang="zh-TW" altLang="en-US" sz="2000" b="1" dirty="0">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品管部門</a:t>
            </a:r>
            <a:r>
              <a:rPr lang="zh-TW" altLang="en-US" sz="2000" b="1" dirty="0">
                <a:latin typeface="微軟正黑體" panose="020B0604030504040204" pitchFamily="34" charset="-120"/>
                <a:ea typeface="微軟正黑體" panose="020B0604030504040204" pitchFamily="34" charset="-120"/>
              </a:rPr>
              <a:t>彼此緊密的連結，除了提供全方位的市場研究服務，更不遺餘力發展適用於全球市場調查的新方法與新技術，包含質化研究及量化調查資料收集，以及專門分析技術與概念測試，廣告測試，消費者滿意度，產品定位，市場區隔和品牌資產</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等等。</a:t>
            </a:r>
          </a:p>
        </p:txBody>
      </p:sp>
      <p:sp>
        <p:nvSpPr>
          <p:cNvPr id="6" name="AutoShape 4" descr="「Pizza Hut」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xmlns="" val="1990474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23</a:t>
            </a:fld>
            <a:endParaRPr lang="zh-TW" altLang="en-US"/>
          </a:p>
        </p:txBody>
      </p:sp>
      <p:sp>
        <p:nvSpPr>
          <p:cNvPr id="4" name="標題 3"/>
          <p:cNvSpPr>
            <a:spLocks noGrp="1"/>
          </p:cNvSpPr>
          <p:nvPr>
            <p:ph type="title"/>
          </p:nvPr>
        </p:nvSpPr>
        <p:spPr/>
        <p:txBody>
          <a:bodyPr/>
          <a:lstStyle/>
          <a:p>
            <a:r>
              <a:rPr lang="en-US" altLang="zh-TW" b="1" dirty="0" smtClean="0">
                <a:solidFill>
                  <a:srgbClr val="002060"/>
                </a:solidFill>
                <a:latin typeface="微軟正黑體" panose="020B0604030504040204" pitchFamily="34" charset="-120"/>
                <a:ea typeface="微軟正黑體" panose="020B0604030504040204" pitchFamily="34" charset="-120"/>
              </a:rPr>
              <a:t>2.2.2</a:t>
            </a:r>
            <a:r>
              <a:rPr lang="zh-TW" altLang="en-US" b="1" dirty="0" smtClean="0">
                <a:solidFill>
                  <a:srgbClr val="002060"/>
                </a:solidFill>
                <a:latin typeface="微軟正黑體" panose="020B0604030504040204" pitchFamily="34" charset="-120"/>
                <a:ea typeface="微軟正黑體" panose="020B0604030504040204" pitchFamily="34" charset="-120"/>
              </a:rPr>
              <a:t> 國內的</a:t>
            </a:r>
            <a:r>
              <a:rPr lang="zh-TW" altLang="en-US" b="1" dirty="0">
                <a:solidFill>
                  <a:srgbClr val="002060"/>
                </a:solidFill>
                <a:latin typeface="微軟正黑體" panose="020B0604030504040204" pitchFamily="34" charset="-120"/>
                <a:ea typeface="微軟正黑體" panose="020B0604030504040204" pitchFamily="34" charset="-120"/>
              </a:rPr>
              <a:t>市場調查機構</a:t>
            </a:r>
            <a:endParaRPr lang="zh-TW" altLang="en-US" dirty="0">
              <a:solidFill>
                <a:srgbClr val="0070C0"/>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a:xfrm>
            <a:off x="274320" y="1298448"/>
            <a:ext cx="8330128" cy="4937760"/>
          </a:xfrm>
        </p:spPr>
        <p:txBody>
          <a:bodyPr>
            <a:normAutofit fontScale="92500" lnSpcReduction="10000"/>
          </a:bodyPr>
          <a:lstStyle/>
          <a:p>
            <a:pPr marL="0" indent="0">
              <a:buNone/>
            </a:pPr>
            <a:r>
              <a:rPr lang="en-US" altLang="zh-TW" sz="3900" b="1" dirty="0" smtClean="0">
                <a:solidFill>
                  <a:srgbClr val="C00000"/>
                </a:solidFill>
                <a:latin typeface="微軟正黑體" panose="020B0604030504040204" pitchFamily="34" charset="-120"/>
                <a:ea typeface="微軟正黑體" panose="020B0604030504040204" pitchFamily="34" charset="-120"/>
              </a:rPr>
              <a:t>1</a:t>
            </a:r>
            <a:r>
              <a:rPr lang="en-US" altLang="zh-TW" sz="3900" b="1" dirty="0">
                <a:solidFill>
                  <a:srgbClr val="C00000"/>
                </a:solidFill>
                <a:latin typeface="微軟正黑體" panose="020B0604030504040204" pitchFamily="34" charset="-120"/>
                <a:ea typeface="微軟正黑體" panose="020B0604030504040204" pitchFamily="34" charset="-120"/>
              </a:rPr>
              <a:t>. </a:t>
            </a:r>
            <a:r>
              <a:rPr lang="zh-TW" altLang="zh-TW" sz="3900" b="1" dirty="0">
                <a:solidFill>
                  <a:srgbClr val="C00000"/>
                </a:solidFill>
                <a:latin typeface="微軟正黑體" panose="020B0604030504040204" pitchFamily="34" charset="-120"/>
                <a:ea typeface="微軟正黑體" panose="020B0604030504040204" pitchFamily="34" charset="-120"/>
              </a:rPr>
              <a:t>商業研究機構</a:t>
            </a:r>
          </a:p>
          <a:p>
            <a:pPr marL="0" indent="0">
              <a:buNone/>
            </a:pPr>
            <a:r>
              <a:rPr lang="en-US" altLang="zh-TW" sz="2800" b="1" dirty="0" smtClean="0">
                <a:latin typeface="微軟正黑體" panose="020B0604030504040204" pitchFamily="34" charset="-120"/>
                <a:ea typeface="微軟正黑體" panose="020B0604030504040204" pitchFamily="34" charset="-120"/>
              </a:rPr>
              <a:t>&lt;1&gt;AC</a:t>
            </a:r>
            <a:r>
              <a:rPr lang="zh-TW" altLang="zh-TW" sz="2800" b="1" dirty="0">
                <a:latin typeface="微軟正黑體" panose="020B0604030504040204" pitchFamily="34" charset="-120"/>
                <a:ea typeface="微軟正黑體" panose="020B0604030504040204" pitchFamily="34" charset="-120"/>
              </a:rPr>
              <a:t>尼爾森市場研究公司 </a:t>
            </a:r>
            <a:r>
              <a:rPr lang="en-US" altLang="zh-TW" sz="2400" dirty="0">
                <a:hlinkClick r:id="rId2"/>
              </a:rPr>
              <a:t>http://</a:t>
            </a:r>
            <a:r>
              <a:rPr lang="en-US" altLang="zh-TW" sz="2400" dirty="0" smtClean="0">
                <a:hlinkClick r:id="rId2"/>
              </a:rPr>
              <a:t>tw.cn.nielsen.com/site/index.shtml</a:t>
            </a:r>
            <a:endParaRPr lang="en-US" altLang="zh-TW" sz="2400" dirty="0"/>
          </a:p>
          <a:p>
            <a:pPr marL="0" indent="0">
              <a:buNone/>
            </a:pPr>
            <a:r>
              <a:rPr lang="en-US" altLang="zh-TW" sz="2800" b="1" dirty="0" smtClean="0">
                <a:latin typeface="微軟正黑體" panose="020B0604030504040204" pitchFamily="34" charset="-120"/>
                <a:ea typeface="微軟正黑體" panose="020B0604030504040204" pitchFamily="34" charset="-120"/>
              </a:rPr>
              <a:t>&lt;</a:t>
            </a:r>
            <a:r>
              <a:rPr lang="en-US" altLang="zh-TW" sz="2800" b="1" dirty="0">
                <a:latin typeface="微軟正黑體" panose="020B0604030504040204" pitchFamily="34" charset="-120"/>
                <a:ea typeface="微軟正黑體" panose="020B0604030504040204" pitchFamily="34" charset="-120"/>
              </a:rPr>
              <a:t>2</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好</a:t>
            </a:r>
            <a:r>
              <a:rPr lang="zh-TW" altLang="zh-TW" sz="2800" b="1" dirty="0">
                <a:latin typeface="微軟正黑體" panose="020B0604030504040204" pitchFamily="34" charset="-120"/>
                <a:ea typeface="微軟正黑體" panose="020B0604030504040204" pitchFamily="34" charset="-120"/>
              </a:rPr>
              <a:t>品</a:t>
            </a:r>
            <a:r>
              <a:rPr lang="en-US" altLang="zh-TW" sz="2800" b="1" dirty="0">
                <a:latin typeface="微軟正黑體" panose="020B0604030504040204" pitchFamily="34" charset="-120"/>
                <a:ea typeface="微軟正黑體" panose="020B0604030504040204" pitchFamily="34" charset="-120"/>
              </a:rPr>
              <a:t>(Research International)</a:t>
            </a:r>
            <a:endParaRPr lang="zh-TW" altLang="zh-TW" sz="2800" b="1" dirty="0">
              <a:latin typeface="微軟正黑體" panose="020B0604030504040204" pitchFamily="34" charset="-120"/>
              <a:ea typeface="微軟正黑體" panose="020B0604030504040204" pitchFamily="34" charset="-120"/>
            </a:endParaRPr>
          </a:p>
          <a:p>
            <a:pPr marL="0" indent="0">
              <a:buNone/>
            </a:pPr>
            <a:r>
              <a:rPr lang="zh-TW" altLang="zh-TW" sz="2800" b="1" dirty="0" smtClean="0">
                <a:latin typeface="微軟正黑體" panose="020B0604030504040204" pitchFamily="34" charset="-120"/>
                <a:ea typeface="微軟正黑體" panose="020B0604030504040204" pitchFamily="34" charset="-120"/>
              </a:rPr>
              <a:t>客戶</a:t>
            </a:r>
            <a:r>
              <a:rPr lang="en-US" altLang="zh-TW" sz="2800" b="1" dirty="0">
                <a:latin typeface="微軟正黑體" panose="020B0604030504040204" pitchFamily="34" charset="-120"/>
                <a:ea typeface="微軟正黑體" panose="020B0604030504040204" pitchFamily="34" charset="-120"/>
              </a:rPr>
              <a:t>-</a:t>
            </a:r>
            <a:r>
              <a:rPr lang="zh-TW" altLang="zh-TW" sz="2800" b="1" dirty="0">
                <a:latin typeface="微軟正黑體" panose="020B0604030504040204" pitchFamily="34" charset="-120"/>
                <a:ea typeface="微軟正黑體" panose="020B0604030504040204" pitchFamily="34" charset="-120"/>
              </a:rPr>
              <a:t>台灣萊</a:t>
            </a:r>
            <a:r>
              <a:rPr lang="zh-TW" altLang="zh-TW" sz="2800" b="1" dirty="0" smtClean="0">
                <a:latin typeface="微軟正黑體" panose="020B0604030504040204" pitchFamily="34" charset="-120"/>
                <a:ea typeface="微軟正黑體" panose="020B0604030504040204" pitchFamily="34" charset="-120"/>
              </a:rPr>
              <a:t>雅</a:t>
            </a:r>
            <a:r>
              <a:rPr lang="en-US" altLang="zh-TW" sz="2800" b="1" dirty="0" smtClean="0">
                <a:latin typeface="微軟正黑體" panose="020B0604030504040204" pitchFamily="34" charset="-120"/>
                <a:ea typeface="微軟正黑體" panose="020B0604030504040204" pitchFamily="34" charset="-120"/>
              </a:rPr>
              <a:t>L</a:t>
            </a:r>
            <a:r>
              <a:rPr lang="en-US" altLang="zh-TW" sz="2800" b="1" dirty="0" smtClean="0">
                <a:ea typeface="微軟正黑體" panose="020B0604030504040204" pitchFamily="34" charset="-120"/>
              </a:rPr>
              <a:t>’</a:t>
            </a:r>
            <a:r>
              <a:rPr lang="en-US" altLang="zh-TW" sz="2800" b="1" dirty="0" smtClean="0">
                <a:latin typeface="微軟正黑體" panose="020B0604030504040204" pitchFamily="34" charset="-120"/>
                <a:ea typeface="微軟正黑體" panose="020B0604030504040204" pitchFamily="34" charset="-120"/>
              </a:rPr>
              <a:t>OREAL</a:t>
            </a:r>
            <a:r>
              <a:rPr lang="zh-TW" altLang="en-US" sz="2800" b="1" dirty="0" smtClean="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海</a:t>
            </a:r>
            <a:r>
              <a:rPr lang="zh-TW" altLang="zh-TW" sz="2800" b="1" dirty="0">
                <a:latin typeface="微軟正黑體" panose="020B0604030504040204" pitchFamily="34" charset="-120"/>
                <a:ea typeface="微軟正黑體" panose="020B0604030504040204" pitchFamily="34" charset="-120"/>
              </a:rPr>
              <a:t>尼</a:t>
            </a:r>
            <a:r>
              <a:rPr lang="zh-TW" altLang="zh-TW" sz="2800" b="1" dirty="0" smtClean="0">
                <a:latin typeface="微軟正黑體" panose="020B0604030504040204" pitchFamily="34" charset="-120"/>
                <a:ea typeface="微軟正黑體" panose="020B0604030504040204" pitchFamily="34" charset="-120"/>
              </a:rPr>
              <a:t>根</a:t>
            </a:r>
            <a:r>
              <a:rPr lang="en-US" altLang="zh-TW" sz="2800" b="1" dirty="0" smtClean="0">
                <a:latin typeface="微軟正黑體" panose="020B0604030504040204" pitchFamily="34" charset="-120"/>
                <a:ea typeface="微軟正黑體" panose="020B0604030504040204" pitchFamily="34" charset="-120"/>
              </a:rPr>
              <a:t>Heineken</a:t>
            </a:r>
            <a:r>
              <a:rPr lang="zh-TW" altLang="en-US" sz="2800" b="1" dirty="0" smtClean="0">
                <a:latin typeface="微軟正黑體" panose="020B0604030504040204" pitchFamily="34" charset="-120"/>
                <a:ea typeface="微軟正黑體" panose="020B0604030504040204" pitchFamily="34" charset="-120"/>
              </a:rPr>
              <a:t>、</a:t>
            </a:r>
            <a:r>
              <a:rPr lang="en-US" altLang="zh-TW" sz="2800" b="1" dirty="0" smtClean="0">
                <a:latin typeface="微軟正黑體" panose="020B0604030504040204" pitchFamily="34" charset="-120"/>
                <a:ea typeface="微軟正黑體" panose="020B0604030504040204" pitchFamily="34" charset="-120"/>
              </a:rPr>
              <a:t>Yahoo</a:t>
            </a:r>
          </a:p>
          <a:p>
            <a:pPr marL="0" indent="0">
              <a:buNone/>
            </a:pPr>
            <a:r>
              <a:rPr lang="en-US" altLang="zh-TW" sz="2800" b="1" dirty="0" smtClean="0">
                <a:latin typeface="微軟正黑體" panose="020B0604030504040204" pitchFamily="34" charset="-120"/>
                <a:ea typeface="微軟正黑體" panose="020B0604030504040204" pitchFamily="34" charset="-120"/>
              </a:rPr>
              <a:t>&lt;3&gt;</a:t>
            </a:r>
            <a:r>
              <a:rPr lang="zh-TW" altLang="zh-TW" sz="2800" b="1" dirty="0" smtClean="0">
                <a:latin typeface="微軟正黑體" panose="020B0604030504040204" pitchFamily="34" charset="-120"/>
                <a:ea typeface="微軟正黑體" panose="020B0604030504040204" pitchFamily="34" charset="-120"/>
              </a:rPr>
              <a:t>易</a:t>
            </a:r>
            <a:r>
              <a:rPr lang="zh-TW" altLang="zh-TW" sz="2800" b="1" dirty="0">
                <a:latin typeface="微軟正黑體" panose="020B0604030504040204" pitchFamily="34" charset="-120"/>
                <a:ea typeface="微軟正黑體" panose="020B0604030504040204" pitchFamily="34" charset="-120"/>
              </a:rPr>
              <a:t>普所</a:t>
            </a:r>
            <a:r>
              <a:rPr lang="en-US" altLang="zh-TW" sz="2800" b="1" dirty="0">
                <a:latin typeface="微軟正黑體" panose="020B0604030504040204" pitchFamily="34" charset="-120"/>
                <a:ea typeface="微軟正黑體" panose="020B0604030504040204" pitchFamily="34" charset="-120"/>
              </a:rPr>
              <a:t>(</a:t>
            </a:r>
            <a:r>
              <a:rPr lang="en-US" altLang="zh-TW" sz="2800" b="1" dirty="0" err="1">
                <a:latin typeface="微軟正黑體" panose="020B0604030504040204" pitchFamily="34" charset="-120"/>
                <a:ea typeface="微軟正黑體" panose="020B0604030504040204" pitchFamily="34" charset="-120"/>
              </a:rPr>
              <a:t>Ipsos</a:t>
            </a:r>
            <a:r>
              <a:rPr lang="en-US" altLang="zh-TW" sz="2800" b="1" dirty="0" smtClean="0">
                <a:latin typeface="微軟正黑體" panose="020B0604030504040204" pitchFamily="34" charset="-120"/>
                <a:ea typeface="微軟正黑體" panose="020B0604030504040204" pitchFamily="34" charset="-120"/>
              </a:rPr>
              <a:t>)    </a:t>
            </a:r>
          </a:p>
          <a:p>
            <a:pPr marL="0" indent="0">
              <a:buNone/>
            </a:pPr>
            <a:r>
              <a:rPr lang="zh-TW" altLang="zh-TW" sz="2800" b="1" dirty="0">
                <a:latin typeface="微軟正黑體" panose="020B0604030504040204" pitchFamily="34" charset="-120"/>
                <a:ea typeface="微軟正黑體" panose="020B0604030504040204" pitchFamily="34" charset="-120"/>
              </a:rPr>
              <a:t>客戶</a:t>
            </a:r>
            <a:r>
              <a:rPr lang="en-US" altLang="zh-TW" sz="2800" b="1" dirty="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裕隆汽車</a:t>
            </a:r>
            <a:r>
              <a:rPr lang="zh-TW" altLang="en-US" sz="2800" b="1" dirty="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寶</a:t>
            </a:r>
            <a:r>
              <a:rPr lang="zh-TW" altLang="zh-TW" sz="2800" b="1" dirty="0">
                <a:latin typeface="微軟正黑體" panose="020B0604030504040204" pitchFamily="34" charset="-120"/>
                <a:ea typeface="微軟正黑體" panose="020B0604030504040204" pitchFamily="34" charset="-120"/>
              </a:rPr>
              <a:t>僑</a:t>
            </a:r>
            <a:r>
              <a:rPr lang="en-US" altLang="zh-TW" sz="2800" b="1" dirty="0">
                <a:latin typeface="微軟正黑體" panose="020B0604030504040204" pitchFamily="34" charset="-120"/>
                <a:ea typeface="微軟正黑體" panose="020B0604030504040204" pitchFamily="34" charset="-120"/>
              </a:rPr>
              <a:t>(P&amp;G</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肯德基</a:t>
            </a:r>
            <a:endParaRPr lang="zh-TW" altLang="zh-TW" sz="2800" b="1" dirty="0">
              <a:latin typeface="微軟正黑體" panose="020B0604030504040204" pitchFamily="34" charset="-120"/>
              <a:ea typeface="微軟正黑體" panose="020B0604030504040204" pitchFamily="34" charset="-120"/>
            </a:endParaRPr>
          </a:p>
          <a:p>
            <a:pPr marL="0" indent="0">
              <a:buNone/>
            </a:pPr>
            <a:r>
              <a:rPr lang="en-US" altLang="zh-TW" sz="2800" b="1" dirty="0">
                <a:latin typeface="微軟正黑體" panose="020B0604030504040204" pitchFamily="34" charset="-120"/>
                <a:ea typeface="微軟正黑體" panose="020B0604030504040204" pitchFamily="34" charset="-120"/>
              </a:rPr>
              <a:t>&lt;4</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思</a:t>
            </a:r>
            <a:r>
              <a:rPr lang="zh-TW" altLang="zh-TW" sz="2800" b="1" dirty="0">
                <a:latin typeface="微軟正黑體" panose="020B0604030504040204" pitchFamily="34" charset="-120"/>
                <a:ea typeface="微軟正黑體" panose="020B0604030504040204" pitchFamily="34" charset="-120"/>
              </a:rPr>
              <a:t>緯</a:t>
            </a:r>
            <a:r>
              <a:rPr lang="en-US" altLang="zh-TW" sz="2800" b="1" dirty="0">
                <a:latin typeface="微軟正黑體" panose="020B0604030504040204" pitchFamily="34" charset="-120"/>
                <a:ea typeface="微軟正黑體" panose="020B0604030504040204" pitchFamily="34" charset="-120"/>
              </a:rPr>
              <a:t>(</a:t>
            </a:r>
            <a:r>
              <a:rPr lang="en-US" altLang="zh-TW" sz="2800" b="1" dirty="0" err="1">
                <a:latin typeface="微軟正黑體" panose="020B0604030504040204" pitchFamily="34" charset="-120"/>
                <a:ea typeface="微軟正黑體" panose="020B0604030504040204" pitchFamily="34" charset="-120"/>
              </a:rPr>
              <a:t>Synorate</a:t>
            </a:r>
            <a:r>
              <a:rPr lang="en-US" altLang="zh-TW" sz="2800" b="1" dirty="0">
                <a:latin typeface="微軟正黑體" panose="020B0604030504040204" pitchFamily="34" charset="-120"/>
                <a:ea typeface="微軟正黑體" panose="020B0604030504040204" pitchFamily="34" charset="-120"/>
              </a:rPr>
              <a:t>)</a:t>
            </a:r>
            <a:endParaRPr lang="zh-TW" altLang="zh-TW" sz="2800" b="1" dirty="0">
              <a:latin typeface="微軟正黑體" panose="020B0604030504040204" pitchFamily="34" charset="-120"/>
              <a:ea typeface="微軟正黑體" panose="020B0604030504040204" pitchFamily="34" charset="-120"/>
            </a:endParaRPr>
          </a:p>
          <a:p>
            <a:pPr marL="0" indent="0">
              <a:buNone/>
            </a:pPr>
            <a:r>
              <a:rPr lang="zh-TW" altLang="zh-TW" sz="2800" b="1" dirty="0">
                <a:latin typeface="微軟正黑體" panose="020B0604030504040204" pitchFamily="34" charset="-120"/>
                <a:ea typeface="微軟正黑體" panose="020B0604030504040204" pitchFamily="34" charset="-120"/>
              </a:rPr>
              <a:t>客戶</a:t>
            </a:r>
            <a:r>
              <a:rPr lang="en-US" altLang="zh-TW" sz="2800" b="1" dirty="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B&amp;Q</a:t>
            </a:r>
            <a:r>
              <a:rPr lang="zh-TW" altLang="en-US" sz="2800" b="1" dirty="0" smtClean="0">
                <a:latin typeface="微軟正黑體" panose="020B0604030504040204" pitchFamily="34" charset="-120"/>
                <a:ea typeface="微軟正黑體" panose="020B0604030504040204" pitchFamily="34" charset="-120"/>
              </a:rPr>
              <a:t>、統一、</a:t>
            </a:r>
            <a:r>
              <a:rPr lang="zh-TW" altLang="zh-TW" sz="2800" b="1" dirty="0" smtClean="0">
                <a:latin typeface="微軟正黑體" panose="020B0604030504040204" pitchFamily="34" charset="-120"/>
                <a:ea typeface="微軟正黑體" panose="020B0604030504040204" pitchFamily="34" charset="-120"/>
              </a:rPr>
              <a:t>麥當勞</a:t>
            </a:r>
            <a:r>
              <a:rPr lang="zh-TW" altLang="en-US" sz="2800" b="1" dirty="0" smtClean="0">
                <a:latin typeface="微軟正黑體" panose="020B0604030504040204" pitchFamily="34" charset="-120"/>
                <a:ea typeface="微軟正黑體" panose="020B0604030504040204" pitchFamily="34" charset="-120"/>
              </a:rPr>
              <a:t>、</a:t>
            </a:r>
            <a:r>
              <a:rPr lang="en-US" altLang="zh-TW" sz="2800" b="1" dirty="0" smtClean="0">
                <a:latin typeface="微軟正黑體" panose="020B0604030504040204" pitchFamily="34" charset="-120"/>
                <a:ea typeface="微軟正黑體" panose="020B0604030504040204" pitchFamily="34" charset="-120"/>
              </a:rPr>
              <a:t>Microsoft</a:t>
            </a:r>
            <a:r>
              <a:rPr lang="zh-TW" altLang="en-US" sz="2800" b="1" dirty="0" smtClean="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中國</a:t>
            </a:r>
            <a:r>
              <a:rPr lang="zh-TW" altLang="zh-TW" sz="2800" b="1" dirty="0">
                <a:latin typeface="微軟正黑體" panose="020B0604030504040204" pitchFamily="34" charset="-120"/>
                <a:ea typeface="微軟正黑體" panose="020B0604030504040204" pitchFamily="34" charset="-120"/>
              </a:rPr>
              <a:t>信託</a:t>
            </a:r>
          </a:p>
          <a:p>
            <a:pPr marL="0" indent="0">
              <a:buNone/>
            </a:pPr>
            <a:r>
              <a:rPr lang="en-US" altLang="zh-TW" sz="2800" b="1" dirty="0">
                <a:latin typeface="微軟正黑體" panose="020B0604030504040204" pitchFamily="34" charset="-120"/>
                <a:ea typeface="微軟正黑體" panose="020B0604030504040204" pitchFamily="34" charset="-120"/>
              </a:rPr>
              <a:t>&lt;5</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遠</a:t>
            </a:r>
            <a:r>
              <a:rPr lang="zh-TW" altLang="zh-TW" sz="2800" b="1" dirty="0">
                <a:latin typeface="微軟正黑體" panose="020B0604030504040204" pitchFamily="34" charset="-120"/>
                <a:ea typeface="微軟正黑體" panose="020B0604030504040204" pitchFamily="34" charset="-120"/>
              </a:rPr>
              <a:t>聯</a:t>
            </a:r>
            <a:r>
              <a:rPr lang="en-US" altLang="zh-TW" sz="2800" b="1" dirty="0">
                <a:latin typeface="微軟正黑體" panose="020B0604030504040204" pitchFamily="34" charset="-120"/>
                <a:ea typeface="微軟正黑體" panose="020B0604030504040204" pitchFamily="34" charset="-120"/>
              </a:rPr>
              <a:t>(</a:t>
            </a:r>
            <a:r>
              <a:rPr lang="en-US" altLang="zh-TW" sz="2800" b="1" dirty="0" err="1" smtClean="0">
                <a:latin typeface="微軟正黑體" panose="020B0604030504040204" pitchFamily="34" charset="-120"/>
                <a:ea typeface="微軟正黑體" panose="020B0604030504040204" pitchFamily="34" charset="-120"/>
              </a:rPr>
              <a:t>Targetlink</a:t>
            </a:r>
            <a:r>
              <a:rPr lang="en-US" altLang="zh-TW" sz="2800" b="1" dirty="0">
                <a:latin typeface="微軟正黑體" panose="020B0604030504040204" pitchFamily="34" charset="-120"/>
                <a:ea typeface="微軟正黑體" panose="020B0604030504040204" pitchFamily="34" charset="-120"/>
              </a:rPr>
              <a:t>)</a:t>
            </a:r>
            <a:endParaRPr lang="zh-TW" altLang="zh-TW" sz="2800" b="1" dirty="0">
              <a:latin typeface="微軟正黑體" panose="020B0604030504040204" pitchFamily="34" charset="-120"/>
              <a:ea typeface="微軟正黑體" panose="020B0604030504040204" pitchFamily="34" charset="-120"/>
            </a:endParaRPr>
          </a:p>
          <a:p>
            <a:pPr marL="0" indent="0">
              <a:buNone/>
            </a:pPr>
            <a:r>
              <a:rPr lang="zh-TW" altLang="zh-TW" sz="2800" b="1" dirty="0">
                <a:latin typeface="微軟正黑體" panose="020B0604030504040204" pitchFamily="34" charset="-120"/>
                <a:ea typeface="微軟正黑體" panose="020B0604030504040204" pitchFamily="34" charset="-120"/>
              </a:rPr>
              <a:t>客戶</a:t>
            </a:r>
            <a:r>
              <a:rPr lang="en-US" altLang="zh-TW" sz="2800" b="1" dirty="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台</a:t>
            </a:r>
            <a:r>
              <a:rPr lang="zh-TW" altLang="zh-TW" sz="2800" b="1" dirty="0">
                <a:latin typeface="微軟正黑體" panose="020B0604030504040204" pitchFamily="34" charset="-120"/>
                <a:ea typeface="微軟正黑體" panose="020B0604030504040204" pitchFamily="34" charset="-120"/>
              </a:rPr>
              <a:t>新金</a:t>
            </a:r>
            <a:r>
              <a:rPr lang="zh-TW" altLang="zh-TW" sz="2800" b="1" dirty="0" smtClean="0">
                <a:latin typeface="微軟正黑體" panose="020B0604030504040204" pitchFamily="34" charset="-120"/>
                <a:ea typeface="微軟正黑體" panose="020B0604030504040204" pitchFamily="34" charset="-120"/>
              </a:rPr>
              <a:t>控</a:t>
            </a:r>
            <a:r>
              <a:rPr lang="zh-TW" altLang="en-US" sz="2800" b="1" dirty="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新</a:t>
            </a:r>
            <a:r>
              <a:rPr lang="zh-TW" altLang="zh-TW" sz="2800" b="1" dirty="0">
                <a:latin typeface="微軟正黑體" panose="020B0604030504040204" pitchFamily="34" charset="-120"/>
                <a:ea typeface="微軟正黑體" panose="020B0604030504040204" pitchFamily="34" charset="-120"/>
              </a:rPr>
              <a:t>東</a:t>
            </a:r>
            <a:r>
              <a:rPr lang="zh-TW" altLang="zh-TW" sz="2800" b="1" dirty="0" smtClean="0">
                <a:latin typeface="微軟正黑體" panose="020B0604030504040204" pitchFamily="34" charset="-120"/>
                <a:ea typeface="微軟正黑體" panose="020B0604030504040204" pitchFamily="34" charset="-120"/>
              </a:rPr>
              <a:t>陽</a:t>
            </a:r>
            <a:r>
              <a:rPr lang="zh-TW" altLang="en-US" sz="2800" b="1" dirty="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惠</a:t>
            </a:r>
            <a:r>
              <a:rPr lang="zh-TW" altLang="zh-TW" sz="2800" b="1" dirty="0">
                <a:latin typeface="微軟正黑體" panose="020B0604030504040204" pitchFamily="34" charset="-120"/>
                <a:ea typeface="微軟正黑體" panose="020B0604030504040204" pitchFamily="34" charset="-120"/>
              </a:rPr>
              <a:t>氏</a:t>
            </a:r>
            <a:r>
              <a:rPr lang="zh-TW" altLang="zh-TW" sz="2800" b="1" dirty="0" smtClean="0">
                <a:latin typeface="微軟正黑體" panose="020B0604030504040204" pitchFamily="34" charset="-120"/>
                <a:ea typeface="微軟正黑體" panose="020B0604030504040204" pitchFamily="34" charset="-120"/>
              </a:rPr>
              <a:t>藥廠</a:t>
            </a:r>
            <a:r>
              <a:rPr lang="zh-TW" altLang="en-US" sz="2800" b="1" dirty="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新力公司</a:t>
            </a:r>
            <a:endParaRPr lang="zh-TW"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1685706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dirty="0"/>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24</a:t>
            </a:fld>
            <a:endParaRPr lang="zh-TW" altLang="en-US"/>
          </a:p>
        </p:txBody>
      </p:sp>
      <p:sp>
        <p:nvSpPr>
          <p:cNvPr id="4" name="標題 3"/>
          <p:cNvSpPr>
            <a:spLocks noGrp="1"/>
          </p:cNvSpPr>
          <p:nvPr>
            <p:ph type="title"/>
          </p:nvPr>
        </p:nvSpPr>
        <p:spPr/>
        <p:txBody>
          <a:bodyPr/>
          <a:lstStyle/>
          <a:p>
            <a:pPr marL="0" indent="0"/>
            <a:r>
              <a:rPr lang="en-US" altLang="zh-TW" b="1" dirty="0">
                <a:solidFill>
                  <a:srgbClr val="C00000"/>
                </a:solidFill>
                <a:latin typeface="微軟正黑體" panose="020B0604030504040204" pitchFamily="34" charset="-120"/>
                <a:ea typeface="微軟正黑體" panose="020B0604030504040204" pitchFamily="34" charset="-120"/>
              </a:rPr>
              <a:t>1. </a:t>
            </a:r>
            <a:r>
              <a:rPr lang="zh-TW" altLang="zh-TW" b="1" dirty="0">
                <a:solidFill>
                  <a:srgbClr val="C00000"/>
                </a:solidFill>
                <a:latin typeface="微軟正黑體" panose="020B0604030504040204" pitchFamily="34" charset="-120"/>
                <a:ea typeface="微軟正黑體" panose="020B0604030504040204" pitchFamily="34" charset="-120"/>
              </a:rPr>
              <a:t>商業研究機構</a:t>
            </a:r>
          </a:p>
        </p:txBody>
      </p:sp>
      <p:sp>
        <p:nvSpPr>
          <p:cNvPr id="5" name="內容版面配置區 4"/>
          <p:cNvSpPr>
            <a:spLocks noGrp="1"/>
          </p:cNvSpPr>
          <p:nvPr>
            <p:ph sz="quarter" idx="13"/>
          </p:nvPr>
        </p:nvSpPr>
        <p:spPr>
          <a:xfrm>
            <a:off x="274320" y="1298448"/>
            <a:ext cx="8546152" cy="4937760"/>
          </a:xfrm>
        </p:spPr>
        <p:txBody>
          <a:bodyPr>
            <a:normAutofit fontScale="70000" lnSpcReduction="20000"/>
          </a:bodyPr>
          <a:lstStyle/>
          <a:p>
            <a:pPr marL="0" indent="0">
              <a:buNone/>
            </a:pPr>
            <a:r>
              <a:rPr lang="en-US" altLang="zh-TW" sz="2800" b="1" dirty="0" smtClean="0">
                <a:latin typeface="微軟正黑體" panose="020B0604030504040204" pitchFamily="34" charset="-120"/>
                <a:ea typeface="微軟正黑體" panose="020B0604030504040204" pitchFamily="34" charset="-120"/>
              </a:rPr>
              <a:t>&lt;</a:t>
            </a:r>
            <a:r>
              <a:rPr lang="en-US" altLang="zh-TW" sz="2800" b="1" dirty="0">
                <a:latin typeface="微軟正黑體" panose="020B0604030504040204" pitchFamily="34" charset="-120"/>
                <a:ea typeface="微軟正黑體" panose="020B0604030504040204" pitchFamily="34" charset="-120"/>
              </a:rPr>
              <a:t>6</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模範</a:t>
            </a:r>
            <a:r>
              <a:rPr lang="en-US" altLang="zh-TW" sz="2800" b="1" dirty="0">
                <a:latin typeface="微軟正黑體" panose="020B0604030504040204" pitchFamily="34" charset="-120"/>
                <a:ea typeface="微軟正黑體" panose="020B0604030504040204" pitchFamily="34" charset="-120"/>
              </a:rPr>
              <a:t>(TNS)</a:t>
            </a:r>
            <a:endParaRPr lang="zh-TW" altLang="zh-TW" sz="2800" b="1" dirty="0">
              <a:latin typeface="微軟正黑體" panose="020B0604030504040204" pitchFamily="34" charset="-120"/>
              <a:ea typeface="微軟正黑體" panose="020B0604030504040204" pitchFamily="34" charset="-120"/>
            </a:endParaRPr>
          </a:p>
          <a:p>
            <a:pPr marL="0" indent="0">
              <a:buNone/>
            </a:pPr>
            <a:r>
              <a:rPr lang="zh-TW" altLang="zh-TW" sz="2800" b="1" dirty="0">
                <a:latin typeface="微軟正黑體" panose="020B0604030504040204" pitchFamily="34" charset="-120"/>
                <a:ea typeface="微軟正黑體" panose="020B0604030504040204" pitchFamily="34" charset="-120"/>
              </a:rPr>
              <a:t>客戶</a:t>
            </a:r>
            <a:r>
              <a:rPr lang="en-US" altLang="zh-TW" sz="2800" b="1" dirty="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寶</a:t>
            </a:r>
            <a:r>
              <a:rPr lang="zh-TW" altLang="zh-TW" sz="2800" b="1" dirty="0">
                <a:latin typeface="微軟正黑體" panose="020B0604030504040204" pitchFamily="34" charset="-120"/>
                <a:ea typeface="微軟正黑體" panose="020B0604030504040204" pitchFamily="34" charset="-120"/>
              </a:rPr>
              <a:t>僑</a:t>
            </a:r>
            <a:r>
              <a:rPr lang="en-US" altLang="zh-TW" sz="2800" b="1" dirty="0">
                <a:latin typeface="微軟正黑體" panose="020B0604030504040204" pitchFamily="34" charset="-120"/>
                <a:ea typeface="微軟正黑體" panose="020B0604030504040204" pitchFamily="34" charset="-120"/>
              </a:rPr>
              <a:t>(P&amp;G</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a:t>
            </a:r>
            <a:r>
              <a:rPr lang="en-US" altLang="zh-TW" sz="2800" b="1" dirty="0" smtClean="0">
                <a:latin typeface="微軟正黑體" panose="020B0604030504040204" pitchFamily="34" charset="-120"/>
                <a:ea typeface="微軟正黑體" panose="020B0604030504040204" pitchFamily="34" charset="-120"/>
              </a:rPr>
              <a:t>Ford</a:t>
            </a:r>
            <a:r>
              <a:rPr lang="zh-TW" altLang="en-US" sz="2800" b="1" dirty="0" smtClean="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麥當勞</a:t>
            </a:r>
            <a:r>
              <a:rPr lang="zh-TW" altLang="en-US" sz="2800" b="1" dirty="0" smtClean="0">
                <a:latin typeface="微軟正黑體" panose="020B0604030504040204" pitchFamily="34" charset="-120"/>
                <a:ea typeface="微軟正黑體" panose="020B0604030504040204" pitchFamily="34" charset="-120"/>
              </a:rPr>
              <a:t>、</a:t>
            </a:r>
            <a:r>
              <a:rPr lang="en-US" altLang="zh-TW" sz="2800" b="1" dirty="0" smtClean="0">
                <a:latin typeface="微軟正黑體" panose="020B0604030504040204" pitchFamily="34" charset="-120"/>
                <a:ea typeface="微軟正黑體" panose="020B0604030504040204" pitchFamily="34" charset="-120"/>
              </a:rPr>
              <a:t>IBM</a:t>
            </a:r>
            <a:r>
              <a:rPr lang="zh-TW" altLang="en-US" sz="2800" b="1" dirty="0" smtClean="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可口可樂</a:t>
            </a:r>
            <a:r>
              <a:rPr lang="zh-TW" altLang="en-US" sz="2800" b="1" dirty="0">
                <a:latin typeface="微軟正黑體" panose="020B0604030504040204" pitchFamily="34" charset="-120"/>
                <a:ea typeface="微軟正黑體" panose="020B0604030504040204" pitchFamily="34" charset="-120"/>
              </a:rPr>
              <a:t>、 </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zh-TW" altLang="en-US" sz="2800" b="1" dirty="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Motorola</a:t>
            </a:r>
            <a:endParaRPr lang="zh-TW" altLang="zh-TW" sz="2800" b="1" dirty="0">
              <a:latin typeface="微軟正黑體" panose="020B0604030504040204" pitchFamily="34" charset="-120"/>
              <a:ea typeface="微軟正黑體" panose="020B0604030504040204" pitchFamily="34" charset="-120"/>
            </a:endParaRPr>
          </a:p>
          <a:p>
            <a:pPr marL="0" indent="0">
              <a:buNone/>
            </a:pPr>
            <a:r>
              <a:rPr lang="en-US" altLang="zh-TW" sz="2800" b="1" dirty="0">
                <a:latin typeface="微軟正黑體" panose="020B0604030504040204" pitchFamily="34" charset="-120"/>
                <a:ea typeface="微軟正黑體" panose="020B0604030504040204" pitchFamily="34" charset="-120"/>
              </a:rPr>
              <a:t>&lt;7</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觀點</a:t>
            </a:r>
            <a:r>
              <a:rPr lang="en-US" altLang="zh-TW" sz="2800" b="1" dirty="0">
                <a:latin typeface="微軟正黑體" panose="020B0604030504040204" pitchFamily="34" charset="-120"/>
                <a:ea typeface="微軟正黑體" panose="020B0604030504040204" pitchFamily="34" charset="-120"/>
              </a:rPr>
              <a:t>(Viewpoint) </a:t>
            </a:r>
            <a:r>
              <a:rPr lang="en-US" altLang="zh-TW" sz="2800" b="1" dirty="0">
                <a:latin typeface="微軟正黑體" panose="020B0604030504040204" pitchFamily="34" charset="-120"/>
                <a:ea typeface="微軟正黑體" panose="020B0604030504040204" pitchFamily="34" charset="-120"/>
                <a:hlinkClick r:id="rId2"/>
              </a:rPr>
              <a:t>http://</a:t>
            </a:r>
            <a:r>
              <a:rPr lang="en-US" altLang="zh-TW" sz="2800" b="1" dirty="0" smtClean="0">
                <a:latin typeface="微軟正黑體" panose="020B0604030504040204" pitchFamily="34" charset="-120"/>
                <a:ea typeface="微軟正黑體" panose="020B0604030504040204" pitchFamily="34" charset="-120"/>
                <a:hlinkClick r:id="rId2"/>
              </a:rPr>
              <a:t>www.viewpoint.tw/about-us</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zh-TW" altLang="zh-TW" sz="2800" b="1" dirty="0" smtClean="0">
                <a:latin typeface="微軟正黑體" panose="020B0604030504040204" pitchFamily="34" charset="-120"/>
                <a:ea typeface="微軟正黑體" panose="020B0604030504040204" pitchFamily="34" charset="-120"/>
              </a:rPr>
              <a:t>客戶</a:t>
            </a:r>
            <a:r>
              <a:rPr lang="en-US" altLang="zh-TW" sz="2800" b="1" dirty="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VISA</a:t>
            </a:r>
            <a:r>
              <a:rPr lang="zh-TW" altLang="zh-TW" sz="2800" b="1" dirty="0" smtClean="0">
                <a:latin typeface="微軟正黑體" panose="020B0604030504040204" pitchFamily="34" charset="-120"/>
                <a:ea typeface="微軟正黑體" panose="020B0604030504040204" pitchFamily="34" charset="-120"/>
              </a:rPr>
              <a:t>卡</a:t>
            </a:r>
            <a:r>
              <a:rPr lang="zh-TW" altLang="en-US" sz="2800" b="1" dirty="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博士倫</a:t>
            </a:r>
            <a:r>
              <a:rPr lang="zh-TW" altLang="en-US" sz="2800" b="1" dirty="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富邦銀行</a:t>
            </a:r>
            <a:r>
              <a:rPr lang="zh-TW" altLang="en-US" sz="2800" b="1" dirty="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福特汽車</a:t>
            </a:r>
            <a:r>
              <a:rPr lang="zh-TW" altLang="en-US" sz="2800" b="1" dirty="0">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微軟</a:t>
            </a:r>
            <a:endParaRPr lang="zh-TW" altLang="zh-TW" sz="2800" b="1" dirty="0">
              <a:latin typeface="微軟正黑體" panose="020B0604030504040204" pitchFamily="34" charset="-120"/>
              <a:ea typeface="微軟正黑體" panose="020B0604030504040204" pitchFamily="34" charset="-120"/>
            </a:endParaRPr>
          </a:p>
          <a:p>
            <a:pPr marL="0" indent="0">
              <a:buNone/>
            </a:pPr>
            <a:r>
              <a:rPr lang="en-US" altLang="zh-TW" sz="2800" b="1" dirty="0">
                <a:latin typeface="微軟正黑體" panose="020B0604030504040204" pitchFamily="34" charset="-120"/>
                <a:ea typeface="微軟正黑體" panose="020B0604030504040204" pitchFamily="34" charset="-120"/>
              </a:rPr>
              <a:t>&lt;8</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中華</a:t>
            </a:r>
            <a:r>
              <a:rPr lang="zh-TW" altLang="zh-TW" sz="2800" b="1" dirty="0">
                <a:latin typeface="微軟正黑體" panose="020B0604030504040204" pitchFamily="34" charset="-120"/>
                <a:ea typeface="微軟正黑體" panose="020B0604030504040204" pitchFamily="34" charset="-120"/>
              </a:rPr>
              <a:t>徵信所</a:t>
            </a:r>
            <a:r>
              <a:rPr lang="en-US" altLang="zh-TW" sz="2800" b="1" dirty="0">
                <a:latin typeface="微軟正黑體" panose="020B0604030504040204" pitchFamily="34" charset="-120"/>
                <a:ea typeface="微軟正黑體" panose="020B0604030504040204" pitchFamily="34" charset="-120"/>
              </a:rPr>
              <a:t>-</a:t>
            </a:r>
            <a:r>
              <a:rPr lang="zh-TW" altLang="zh-TW" sz="2800" b="1" dirty="0">
                <a:latin typeface="微軟正黑體" panose="020B0604030504040204" pitchFamily="34" charset="-120"/>
                <a:ea typeface="微軟正黑體" panose="020B0604030504040204" pitchFamily="34" charset="-120"/>
              </a:rPr>
              <a:t>國內最先設立的市場調查專業</a:t>
            </a:r>
            <a:r>
              <a:rPr lang="zh-TW" altLang="zh-TW" sz="2800" b="1" dirty="0" smtClean="0">
                <a:latin typeface="微軟正黑體" panose="020B0604030504040204" pitchFamily="34" charset="-120"/>
                <a:ea typeface="微軟正黑體" panose="020B0604030504040204" pitchFamily="34" charset="-120"/>
              </a:rPr>
              <a:t>機構</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en-US" altLang="zh-TW" sz="2400" b="1" dirty="0">
                <a:hlinkClick r:id="rId3"/>
              </a:rPr>
              <a:t>http://</a:t>
            </a:r>
            <a:r>
              <a:rPr lang="en-US" altLang="zh-TW" sz="2400" b="1" dirty="0" smtClean="0">
                <a:hlinkClick r:id="rId3"/>
              </a:rPr>
              <a:t>www.credit.com.tw/CreditOnline/Default.aspx</a:t>
            </a:r>
            <a:endParaRPr lang="en-US" altLang="zh-TW" sz="2400" b="1" dirty="0" smtClean="0"/>
          </a:p>
          <a:p>
            <a:pPr marL="0" indent="0">
              <a:buNone/>
            </a:pPr>
            <a:r>
              <a:rPr lang="en-US" altLang="zh-TW" sz="2800" b="1" dirty="0" smtClean="0">
                <a:latin typeface="微軟正黑體" panose="020B0604030504040204" pitchFamily="34" charset="-120"/>
                <a:ea typeface="微軟正黑體" panose="020B0604030504040204" pitchFamily="34" charset="-120"/>
              </a:rPr>
              <a:t>&lt;</a:t>
            </a:r>
            <a:r>
              <a:rPr lang="en-US" altLang="zh-TW" sz="2800" b="1" dirty="0">
                <a:latin typeface="微軟正黑體" panose="020B0604030504040204" pitchFamily="34" charset="-120"/>
                <a:ea typeface="微軟正黑體" panose="020B0604030504040204" pitchFamily="34" charset="-120"/>
              </a:rPr>
              <a:t>9</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柏</a:t>
            </a:r>
            <a:r>
              <a:rPr lang="zh-TW" altLang="zh-TW" sz="2800" b="1" dirty="0">
                <a:latin typeface="微軟正黑體" panose="020B0604030504040204" pitchFamily="34" charset="-120"/>
                <a:ea typeface="微軟正黑體" panose="020B0604030504040204" pitchFamily="34" charset="-120"/>
              </a:rPr>
              <a:t>克市場調查顧問</a:t>
            </a:r>
            <a:r>
              <a:rPr lang="zh-TW" altLang="zh-TW" sz="2800" b="1" dirty="0" smtClean="0">
                <a:latin typeface="微軟正黑體" panose="020B0604030504040204" pitchFamily="34" charset="-120"/>
                <a:ea typeface="微軟正黑體" panose="020B0604030504040204" pitchFamily="34" charset="-120"/>
              </a:rPr>
              <a:t>有限公司</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en-US" altLang="zh-TW" sz="2400" b="1" dirty="0">
                <a:hlinkClick r:id="rId4"/>
              </a:rPr>
              <a:t>http://</a:t>
            </a:r>
            <a:r>
              <a:rPr lang="en-US" altLang="zh-TW" sz="2400" b="1" dirty="0" smtClean="0">
                <a:hlinkClick r:id="rId4"/>
              </a:rPr>
              <a:t>www.bigc.com.tw/index.php</a:t>
            </a:r>
            <a:endParaRPr lang="en-US" altLang="zh-TW" sz="2400" b="1" dirty="0" smtClean="0"/>
          </a:p>
          <a:p>
            <a:pPr marL="0" indent="0">
              <a:buNone/>
            </a:pPr>
            <a:r>
              <a:rPr lang="en-US" altLang="zh-TW" sz="2800" b="1" dirty="0" smtClean="0">
                <a:latin typeface="微軟正黑體" panose="020B0604030504040204" pitchFamily="34" charset="-120"/>
                <a:ea typeface="微軟正黑體" panose="020B0604030504040204" pitchFamily="34" charset="-120"/>
              </a:rPr>
              <a:t>&lt;</a:t>
            </a:r>
            <a:r>
              <a:rPr lang="en-US" altLang="zh-TW" sz="2800" b="1" dirty="0">
                <a:latin typeface="微軟正黑體" panose="020B0604030504040204" pitchFamily="34" charset="-120"/>
                <a:ea typeface="微軟正黑體" panose="020B0604030504040204" pitchFamily="34" charset="-120"/>
              </a:rPr>
              <a:t>10&gt;</a:t>
            </a:r>
            <a:r>
              <a:rPr lang="zh-TW" altLang="zh-TW" sz="2800" b="1" dirty="0">
                <a:latin typeface="微軟正黑體" panose="020B0604030504040204" pitchFamily="34" charset="-120"/>
                <a:ea typeface="微軟正黑體" panose="020B0604030504040204" pitchFamily="34" charset="-120"/>
              </a:rPr>
              <a:t>潤利事業</a:t>
            </a:r>
            <a:r>
              <a:rPr lang="zh-TW" altLang="zh-TW" sz="2800" b="1" dirty="0" smtClean="0">
                <a:latin typeface="微軟正黑體" panose="020B0604030504040204" pitchFamily="34" charset="-120"/>
                <a:ea typeface="微軟正黑體" panose="020B0604030504040204" pitchFamily="34" charset="-120"/>
              </a:rPr>
              <a:t>有限公司</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en-US" altLang="zh-TW" sz="2400" b="1" dirty="0">
                <a:hlinkClick r:id="rId5"/>
              </a:rPr>
              <a:t>http://</a:t>
            </a:r>
            <a:r>
              <a:rPr lang="en-US" altLang="zh-TW" sz="2400" b="1" dirty="0" smtClean="0">
                <a:hlinkClick r:id="rId5"/>
              </a:rPr>
              <a:t>www.xkd.com.tw/Index.asp</a:t>
            </a:r>
            <a:endParaRPr lang="en-US" altLang="zh-TW" sz="2400" b="1" dirty="0" smtClean="0"/>
          </a:p>
          <a:p>
            <a:pPr marL="0" indent="0">
              <a:buNone/>
            </a:pPr>
            <a:r>
              <a:rPr lang="en-US" altLang="zh-TW" sz="2800" b="1" dirty="0" smtClean="0">
                <a:latin typeface="微軟正黑體" panose="020B0604030504040204" pitchFamily="34" charset="-120"/>
                <a:ea typeface="微軟正黑體" panose="020B0604030504040204" pitchFamily="34" charset="-120"/>
              </a:rPr>
              <a:t>&lt;</a:t>
            </a:r>
            <a:r>
              <a:rPr lang="en-US" altLang="zh-TW" sz="2800" b="1" dirty="0">
                <a:latin typeface="微軟正黑體" panose="020B0604030504040204" pitchFamily="34" charset="-120"/>
                <a:ea typeface="微軟正黑體" panose="020B0604030504040204" pitchFamily="34" charset="-120"/>
              </a:rPr>
              <a:t>11</a:t>
            </a:r>
            <a:r>
              <a:rPr lang="en-US" altLang="zh-TW" sz="2800" b="1" dirty="0" smtClean="0">
                <a:latin typeface="微軟正黑體" panose="020B0604030504040204" pitchFamily="34" charset="-120"/>
                <a:ea typeface="微軟正黑體" panose="020B0604030504040204" pitchFamily="34" charset="-120"/>
              </a:rPr>
              <a:t>&gt;</a:t>
            </a:r>
            <a:r>
              <a:rPr lang="zh-TW" altLang="en-US" sz="2800" b="1" dirty="0" smtClean="0">
                <a:latin typeface="微軟正黑體" panose="020B0604030504040204" pitchFamily="34" charset="-120"/>
                <a:ea typeface="微軟正黑體" panose="020B0604030504040204" pitchFamily="34" charset="-120"/>
              </a:rPr>
              <a:t>華威</a:t>
            </a:r>
            <a:r>
              <a:rPr lang="zh-TW" altLang="zh-TW" sz="2800" b="1" dirty="0" smtClean="0">
                <a:latin typeface="微軟正黑體" panose="020B0604030504040204" pitchFamily="34" charset="-120"/>
                <a:ea typeface="微軟正黑體" panose="020B0604030504040204" pitchFamily="34" charset="-120"/>
              </a:rPr>
              <a:t>行銷</a:t>
            </a:r>
            <a:r>
              <a:rPr lang="zh-TW" altLang="en-US" sz="2800" b="1" dirty="0" smtClean="0">
                <a:latin typeface="微軟正黑體" panose="020B0604030504040204" pitchFamily="34" charset="-120"/>
                <a:ea typeface="微軟正黑體" panose="020B0604030504040204" pitchFamily="34" charset="-120"/>
              </a:rPr>
              <a:t>研究</a:t>
            </a:r>
            <a:r>
              <a:rPr lang="zh-TW" altLang="zh-TW" sz="2800" b="1" dirty="0" smtClean="0">
                <a:latin typeface="微軟正黑體" panose="020B0604030504040204" pitchFamily="34" charset="-120"/>
                <a:ea typeface="微軟正黑體" panose="020B0604030504040204" pitchFamily="34" charset="-120"/>
              </a:rPr>
              <a:t>股份有限公司</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en-US" altLang="zh-TW" sz="2300" b="1" dirty="0" smtClean="0">
                <a:latin typeface="微軟正黑體" panose="020B0604030504040204" pitchFamily="34" charset="-120"/>
                <a:ea typeface="微軟正黑體" panose="020B0604030504040204" pitchFamily="34" charset="-120"/>
                <a:hlinkClick r:id="rId6"/>
              </a:rPr>
              <a:t>http</a:t>
            </a:r>
            <a:r>
              <a:rPr lang="en-US" altLang="zh-TW" sz="2300" b="1" dirty="0">
                <a:latin typeface="微軟正黑體" panose="020B0604030504040204" pitchFamily="34" charset="-120"/>
                <a:ea typeface="微軟正黑體" panose="020B0604030504040204" pitchFamily="34" charset="-120"/>
                <a:hlinkClick r:id="rId6"/>
              </a:rPr>
              <a:t>://www.ivm.com.tw</a:t>
            </a:r>
            <a:r>
              <a:rPr lang="en-US" altLang="zh-TW" sz="2300" b="1" dirty="0" smtClean="0">
                <a:latin typeface="微軟正黑體" panose="020B0604030504040204" pitchFamily="34" charset="-120"/>
                <a:ea typeface="微軟正黑體" panose="020B0604030504040204" pitchFamily="34" charset="-120"/>
                <a:hlinkClick r:id="rId6"/>
              </a:rPr>
              <a:t>/</a:t>
            </a:r>
            <a:endParaRPr lang="en-US" altLang="zh-TW" sz="23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smtClean="0">
                <a:latin typeface="微軟正黑體" panose="020B0604030504040204" pitchFamily="34" charset="-120"/>
                <a:ea typeface="微軟正黑體" panose="020B0604030504040204" pitchFamily="34" charset="-120"/>
              </a:rPr>
              <a:t>&lt;</a:t>
            </a:r>
            <a:r>
              <a:rPr lang="en-US" altLang="zh-TW" sz="2800" b="1" dirty="0">
                <a:latin typeface="微軟正黑體" panose="020B0604030504040204" pitchFamily="34" charset="-120"/>
                <a:ea typeface="微軟正黑體" panose="020B0604030504040204" pitchFamily="34" charset="-120"/>
              </a:rPr>
              <a:t>12&gt;</a:t>
            </a:r>
            <a:r>
              <a:rPr lang="zh-TW" altLang="zh-TW" sz="2800" b="1" dirty="0">
                <a:latin typeface="微軟正黑體" panose="020B0604030504040204" pitchFamily="34" charset="-120"/>
                <a:ea typeface="微軟正黑體" panose="020B0604030504040204" pitchFamily="34" charset="-120"/>
              </a:rPr>
              <a:t>蓋洛普行銷顧問</a:t>
            </a:r>
            <a:r>
              <a:rPr lang="zh-TW" altLang="zh-TW" sz="2800" b="1" dirty="0" smtClean="0">
                <a:latin typeface="微軟正黑體" panose="020B0604030504040204" pitchFamily="34" charset="-120"/>
                <a:ea typeface="微軟正黑體" panose="020B0604030504040204" pitchFamily="34" charset="-120"/>
              </a:rPr>
              <a:t>有限公司</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smtClean="0">
                <a:latin typeface="微軟正黑體" panose="020B0604030504040204" pitchFamily="34" charset="-120"/>
                <a:ea typeface="微軟正黑體" panose="020B0604030504040204" pitchFamily="34" charset="-120"/>
              </a:rPr>
              <a:t>&lt;13&gt;</a:t>
            </a:r>
            <a:r>
              <a:rPr lang="zh-TW" altLang="en-US" sz="2800" b="1" dirty="0" smtClean="0">
                <a:latin typeface="微軟正黑體" panose="020B0604030504040204" pitchFamily="34" charset="-120"/>
                <a:ea typeface="微軟正黑體" panose="020B0604030504040204" pitchFamily="34" charset="-120"/>
              </a:rPr>
              <a:t>恆準市場研究</a:t>
            </a:r>
            <a:r>
              <a:rPr lang="zh-TW" altLang="zh-TW" sz="2800" b="1" dirty="0" smtClean="0">
                <a:latin typeface="微軟正黑體" panose="020B0604030504040204" pitchFamily="34" charset="-120"/>
                <a:ea typeface="微軟正黑體" panose="020B0604030504040204" pitchFamily="34" charset="-120"/>
              </a:rPr>
              <a:t>有限公司</a:t>
            </a:r>
            <a:r>
              <a:rPr lang="en-US" altLang="zh-TW" sz="2600" b="1" dirty="0">
                <a:latin typeface="微軟正黑體" panose="020B0604030504040204" pitchFamily="34" charset="-120"/>
                <a:ea typeface="微軟正黑體" panose="020B0604030504040204" pitchFamily="34" charset="-120"/>
                <a:hlinkClick r:id="rId7"/>
              </a:rPr>
              <a:t>http://</a:t>
            </a:r>
            <a:r>
              <a:rPr lang="en-US" altLang="zh-TW" sz="2600" b="1" dirty="0" smtClean="0">
                <a:latin typeface="微軟正黑體" panose="020B0604030504040204" pitchFamily="34" charset="-120"/>
                <a:ea typeface="微軟正黑體" panose="020B0604030504040204" pitchFamily="34" charset="-120"/>
                <a:hlinkClick r:id="rId7"/>
              </a:rPr>
              <a:t>www.ever-pro.com.tw/index.htm</a:t>
            </a:r>
            <a:endParaRPr lang="en-US" altLang="zh-TW" sz="2600"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2651479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25</a:t>
            </a:fld>
            <a:endParaRPr lang="zh-TW" altLang="en-US"/>
          </a:p>
        </p:txBody>
      </p:sp>
      <p:sp>
        <p:nvSpPr>
          <p:cNvPr id="4" name="標題 3"/>
          <p:cNvSpPr>
            <a:spLocks noGrp="1"/>
          </p:cNvSpPr>
          <p:nvPr>
            <p:ph type="title"/>
          </p:nvPr>
        </p:nvSpPr>
        <p:spPr/>
        <p:txBody>
          <a:bodyPr/>
          <a:lstStyle/>
          <a:p>
            <a:pPr marL="0" indent="0"/>
            <a:r>
              <a:rPr lang="en-US" altLang="zh-TW" b="1" dirty="0">
                <a:solidFill>
                  <a:srgbClr val="C00000"/>
                </a:solidFill>
                <a:latin typeface="微軟正黑體" panose="020B0604030504040204" pitchFamily="34" charset="-120"/>
                <a:ea typeface="微軟正黑體" panose="020B0604030504040204" pitchFamily="34" charset="-120"/>
              </a:rPr>
              <a:t>2. </a:t>
            </a:r>
            <a:r>
              <a:rPr lang="zh-TW" altLang="zh-TW" b="1" dirty="0">
                <a:solidFill>
                  <a:srgbClr val="C00000"/>
                </a:solidFill>
                <a:latin typeface="微軟正黑體" panose="020B0604030504040204" pitchFamily="34" charset="-120"/>
                <a:ea typeface="微軟正黑體" panose="020B0604030504040204" pitchFamily="34" charset="-120"/>
              </a:rPr>
              <a:t>廣告公司</a:t>
            </a:r>
          </a:p>
        </p:txBody>
      </p:sp>
      <p:sp>
        <p:nvSpPr>
          <p:cNvPr id="5" name="內容版面配置區 4"/>
          <p:cNvSpPr>
            <a:spLocks noGrp="1"/>
          </p:cNvSpPr>
          <p:nvPr>
            <p:ph sz="quarter" idx="13"/>
          </p:nvPr>
        </p:nvSpPr>
        <p:spPr>
          <a:xfrm>
            <a:off x="323528" y="1268760"/>
            <a:ext cx="8330128" cy="4937760"/>
          </a:xfrm>
        </p:spPr>
        <p:txBody>
          <a:bodyPr>
            <a:normAutofit fontScale="92500" lnSpcReduction="10000"/>
          </a:bodyPr>
          <a:lstStyle/>
          <a:p>
            <a:pPr marL="0" indent="0">
              <a:buNone/>
            </a:pPr>
            <a:r>
              <a:rPr lang="zh-TW" altLang="zh-TW" sz="2800" b="1" dirty="0" smtClean="0">
                <a:latin typeface="微軟正黑體" panose="020B0604030504040204" pitchFamily="34" charset="-120"/>
                <a:ea typeface="微軟正黑體" panose="020B0604030504040204" pitchFamily="34" charset="-120"/>
              </a:rPr>
              <a:t>市場調查</a:t>
            </a:r>
            <a:r>
              <a:rPr lang="zh-TW" altLang="zh-TW" sz="2800" b="1" dirty="0">
                <a:latin typeface="微軟正黑體" panose="020B0604030504040204" pitchFamily="34" charset="-120"/>
                <a:ea typeface="微軟正黑體" panose="020B0604030504040204" pitchFamily="34" charset="-120"/>
              </a:rPr>
              <a:t>是廣告公司的附屬業務</a:t>
            </a:r>
          </a:p>
          <a:p>
            <a:pPr marL="0" indent="0">
              <a:buNone/>
            </a:pPr>
            <a:r>
              <a:rPr lang="en-US" altLang="zh-TW" sz="2800" b="1" dirty="0">
                <a:latin typeface="微軟正黑體" panose="020B0604030504040204" pitchFamily="34" charset="-120"/>
                <a:ea typeface="微軟正黑體" panose="020B0604030504040204" pitchFamily="34" charset="-120"/>
              </a:rPr>
              <a:t>&lt;1</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奧</a:t>
            </a:r>
            <a:r>
              <a:rPr lang="zh-TW" altLang="zh-TW" sz="2800" b="1" dirty="0">
                <a:latin typeface="微軟正黑體" panose="020B0604030504040204" pitchFamily="34" charset="-120"/>
                <a:ea typeface="微軟正黑體" panose="020B0604030504040204" pitchFamily="34" charset="-120"/>
              </a:rPr>
              <a:t>美廣告</a:t>
            </a:r>
            <a:r>
              <a:rPr lang="zh-TW" altLang="zh-TW" sz="2800" b="1" dirty="0" smtClean="0">
                <a:latin typeface="微軟正黑體" panose="020B0604030504040204" pitchFamily="34" charset="-120"/>
                <a:ea typeface="微軟正黑體" panose="020B0604030504040204" pitchFamily="34" charset="-120"/>
              </a:rPr>
              <a:t>股份有限公司</a:t>
            </a:r>
            <a:r>
              <a:rPr lang="en-US" altLang="zh-TW" sz="1300" b="1" dirty="0" smtClean="0">
                <a:latin typeface="微軟正黑體" panose="020B0604030504040204" pitchFamily="34" charset="-120"/>
                <a:ea typeface="微軟正黑體" panose="020B0604030504040204" pitchFamily="34" charset="-120"/>
                <a:hlinkClick r:id="rId2"/>
              </a:rPr>
              <a:t>http</a:t>
            </a:r>
            <a:r>
              <a:rPr lang="en-US" altLang="zh-TW" sz="1300" b="1" dirty="0">
                <a:latin typeface="微軟正黑體" panose="020B0604030504040204" pitchFamily="34" charset="-120"/>
                <a:ea typeface="微軟正黑體" panose="020B0604030504040204" pitchFamily="34" charset="-120"/>
                <a:hlinkClick r:id="rId2"/>
              </a:rPr>
              <a:t>://www.ogilvy.com.tw/#/</a:t>
            </a:r>
            <a:r>
              <a:rPr lang="en-US" altLang="zh-TW" sz="1300" b="1" dirty="0" smtClean="0">
                <a:latin typeface="微軟正黑體" panose="020B0604030504040204" pitchFamily="34" charset="-120"/>
                <a:ea typeface="微軟正黑體" panose="020B0604030504040204" pitchFamily="34" charset="-120"/>
                <a:hlinkClick r:id="rId2"/>
              </a:rPr>
              <a:t>home</a:t>
            </a:r>
            <a:endParaRPr lang="zh-TW" altLang="zh-TW" sz="2800" b="1" dirty="0">
              <a:latin typeface="微軟正黑體" panose="020B0604030504040204" pitchFamily="34" charset="-120"/>
              <a:ea typeface="微軟正黑體" panose="020B0604030504040204" pitchFamily="34" charset="-120"/>
            </a:endParaRPr>
          </a:p>
          <a:p>
            <a:pPr marL="0" indent="0">
              <a:buNone/>
            </a:pPr>
            <a:r>
              <a:rPr lang="en-US" altLang="zh-TW" sz="2800" b="1" dirty="0">
                <a:latin typeface="微軟正黑體" panose="020B0604030504040204" pitchFamily="34" charset="-120"/>
                <a:ea typeface="微軟正黑體" panose="020B0604030504040204" pitchFamily="34" charset="-120"/>
              </a:rPr>
              <a:t>&lt;2</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李</a:t>
            </a:r>
            <a:r>
              <a:rPr lang="zh-TW" altLang="zh-TW" sz="2800" b="1" dirty="0">
                <a:latin typeface="微軟正黑體" panose="020B0604030504040204" pitchFamily="34" charset="-120"/>
                <a:ea typeface="微軟正黑體" panose="020B0604030504040204" pitchFamily="34" charset="-120"/>
              </a:rPr>
              <a:t>奧貝納</a:t>
            </a:r>
            <a:r>
              <a:rPr lang="zh-TW" altLang="zh-TW" sz="2800" b="1" dirty="0" smtClean="0">
                <a:latin typeface="微軟正黑體" panose="020B0604030504040204" pitchFamily="34" charset="-120"/>
                <a:ea typeface="微軟正黑體" panose="020B0604030504040204" pitchFamily="34" charset="-120"/>
              </a:rPr>
              <a:t>股份有限公司</a:t>
            </a:r>
            <a:r>
              <a:rPr lang="en-US" altLang="zh-TW" sz="1300" b="1" dirty="0">
                <a:latin typeface="微軟正黑體" panose="020B0604030504040204" pitchFamily="34" charset="-120"/>
                <a:ea typeface="微軟正黑體" panose="020B0604030504040204" pitchFamily="34" charset="-120"/>
                <a:hlinkClick r:id="rId3"/>
              </a:rPr>
              <a:t>http://www.leoburnett.com/</a:t>
            </a:r>
            <a:endParaRPr lang="en-US" altLang="zh-TW" sz="1300" b="1" dirty="0">
              <a:latin typeface="微軟正黑體" panose="020B0604030504040204" pitchFamily="34" charset="-120"/>
              <a:ea typeface="微軟正黑體" panose="020B0604030504040204" pitchFamily="34" charset="-120"/>
            </a:endParaRPr>
          </a:p>
          <a:p>
            <a:pPr marL="0" indent="0">
              <a:buNone/>
            </a:pPr>
            <a:r>
              <a:rPr lang="en-US" altLang="zh-TW" sz="1300" b="1" dirty="0" smtClean="0">
                <a:latin typeface="微軟正黑體" panose="020B0604030504040204" pitchFamily="34" charset="-120"/>
                <a:ea typeface="微軟正黑體" panose="020B0604030504040204" pitchFamily="34" charset="-120"/>
                <a:hlinkClick r:id="rId4"/>
              </a:rPr>
              <a:t>http</a:t>
            </a:r>
            <a:r>
              <a:rPr lang="en-US" altLang="zh-TW" sz="1300" b="1" dirty="0">
                <a:latin typeface="微軟正黑體" panose="020B0604030504040204" pitchFamily="34" charset="-120"/>
                <a:ea typeface="微軟正黑體" panose="020B0604030504040204" pitchFamily="34" charset="-120"/>
                <a:hlinkClick r:id="rId4"/>
              </a:rPr>
              <a:t>://</a:t>
            </a:r>
            <a:r>
              <a:rPr lang="en-US" altLang="zh-TW" sz="1300" b="1" dirty="0" smtClean="0">
                <a:latin typeface="微軟正黑體" panose="020B0604030504040204" pitchFamily="34" charset="-120"/>
                <a:ea typeface="微軟正黑體" panose="020B0604030504040204" pitchFamily="34" charset="-120"/>
                <a:hlinkClick r:id="rId4"/>
              </a:rPr>
              <a:t>www.104.com.tw/jb/104i/cust/view?c=483a42293c5c3e2138583a1d1d1d1d5f2443a363189j56</a:t>
            </a:r>
            <a:endParaRPr lang="en-US" altLang="zh-TW" sz="13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smtClean="0">
                <a:latin typeface="微軟正黑體" panose="020B0604030504040204" pitchFamily="34" charset="-120"/>
                <a:ea typeface="微軟正黑體" panose="020B0604030504040204" pitchFamily="34" charset="-120"/>
              </a:rPr>
              <a:t>&lt;</a:t>
            </a:r>
            <a:r>
              <a:rPr lang="en-US" altLang="zh-TW" sz="2800" b="1" dirty="0">
                <a:latin typeface="微軟正黑體" panose="020B0604030504040204" pitchFamily="34" charset="-120"/>
                <a:ea typeface="微軟正黑體" panose="020B0604030504040204" pitchFamily="34" charset="-120"/>
              </a:rPr>
              <a:t>3</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麥肯股份有限公司</a:t>
            </a:r>
            <a:r>
              <a:rPr lang="en-US" altLang="zh-TW" sz="1300" b="1" dirty="0">
                <a:latin typeface="微軟正黑體" panose="020B0604030504040204" pitchFamily="34" charset="-120"/>
                <a:ea typeface="微軟正黑體" panose="020B0604030504040204" pitchFamily="34" charset="-120"/>
                <a:hlinkClick r:id="rId5"/>
              </a:rPr>
              <a:t>http://mccann.com</a:t>
            </a:r>
            <a:r>
              <a:rPr lang="en-US" altLang="zh-TW" sz="1300" b="1" dirty="0" smtClean="0">
                <a:latin typeface="微軟正黑體" panose="020B0604030504040204" pitchFamily="34" charset="-120"/>
                <a:ea typeface="微軟正黑體" panose="020B0604030504040204" pitchFamily="34" charset="-120"/>
                <a:hlinkClick r:id="rId5"/>
              </a:rPr>
              <a:t>/</a:t>
            </a:r>
            <a:endParaRPr lang="en-US" altLang="zh-TW" sz="1300" b="1" dirty="0" smtClean="0">
              <a:latin typeface="微軟正黑體" panose="020B0604030504040204" pitchFamily="34" charset="-120"/>
              <a:ea typeface="微軟正黑體" panose="020B0604030504040204" pitchFamily="34" charset="-120"/>
            </a:endParaRPr>
          </a:p>
          <a:p>
            <a:pPr marL="0" indent="0">
              <a:buNone/>
            </a:pPr>
            <a:r>
              <a:rPr lang="en-US" altLang="zh-TW" sz="1300" b="1" dirty="0">
                <a:latin typeface="微軟正黑體" panose="020B0604030504040204" pitchFamily="34" charset="-120"/>
                <a:ea typeface="微軟正黑體" panose="020B0604030504040204" pitchFamily="34" charset="-120"/>
                <a:hlinkClick r:id="rId6"/>
              </a:rPr>
              <a:t>http://</a:t>
            </a:r>
            <a:r>
              <a:rPr lang="en-US" altLang="zh-TW" sz="1300" b="1" dirty="0" smtClean="0">
                <a:latin typeface="微軟正黑體" panose="020B0604030504040204" pitchFamily="34" charset="-120"/>
                <a:ea typeface="微軟正黑體" panose="020B0604030504040204" pitchFamily="34" charset="-120"/>
                <a:hlinkClick r:id="rId6"/>
              </a:rPr>
              <a:t>20camp.timesawards.com/home/team.aspx</a:t>
            </a:r>
            <a:endParaRPr lang="en-US" altLang="zh-TW" sz="13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smtClean="0">
                <a:latin typeface="微軟正黑體" panose="020B0604030504040204" pitchFamily="34" charset="-120"/>
                <a:ea typeface="微軟正黑體" panose="020B0604030504040204" pitchFamily="34" charset="-120"/>
              </a:rPr>
              <a:t>&lt;</a:t>
            </a:r>
            <a:r>
              <a:rPr lang="en-US" altLang="zh-TW" sz="2800" b="1" dirty="0">
                <a:latin typeface="微軟正黑體" panose="020B0604030504040204" pitchFamily="34" charset="-120"/>
                <a:ea typeface="微軟正黑體" panose="020B0604030504040204" pitchFamily="34" charset="-120"/>
              </a:rPr>
              <a:t>4</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東方</a:t>
            </a:r>
            <a:r>
              <a:rPr lang="zh-TW" altLang="zh-TW" sz="2800" b="1" dirty="0">
                <a:latin typeface="微軟正黑體" panose="020B0604030504040204" pitchFamily="34" charset="-120"/>
                <a:ea typeface="微軟正黑體" panose="020B0604030504040204" pitchFamily="34" charset="-120"/>
              </a:rPr>
              <a:t>廣告</a:t>
            </a:r>
            <a:r>
              <a:rPr lang="zh-TW" altLang="zh-TW" sz="2800" b="1" dirty="0" smtClean="0">
                <a:latin typeface="微軟正黑體" panose="020B0604030504040204" pitchFamily="34" charset="-120"/>
                <a:ea typeface="微軟正黑體" panose="020B0604030504040204" pitchFamily="34" charset="-120"/>
              </a:rPr>
              <a:t>股份有限公司</a:t>
            </a:r>
            <a:r>
              <a:rPr lang="en-US" altLang="zh-TW" sz="1300" b="1" dirty="0">
                <a:latin typeface="微軟正黑體" panose="020B0604030504040204" pitchFamily="34" charset="-120"/>
                <a:ea typeface="微軟正黑體" panose="020B0604030504040204" pitchFamily="34" charset="-120"/>
                <a:hlinkClick r:id="rId7"/>
              </a:rPr>
              <a:t>http://www.easternad.com.tw</a:t>
            </a:r>
            <a:r>
              <a:rPr lang="en-US" altLang="zh-TW" sz="1300" b="1" dirty="0" smtClean="0">
                <a:latin typeface="微軟正黑體" panose="020B0604030504040204" pitchFamily="34" charset="-120"/>
                <a:ea typeface="微軟正黑體" panose="020B0604030504040204" pitchFamily="34" charset="-120"/>
                <a:hlinkClick r:id="rId7"/>
              </a:rPr>
              <a:t>/</a:t>
            </a:r>
            <a:endParaRPr lang="en-US" altLang="zh-TW" sz="13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smtClean="0">
                <a:latin typeface="微軟正黑體" panose="020B0604030504040204" pitchFamily="34" charset="-120"/>
                <a:ea typeface="微軟正黑體" panose="020B0604030504040204" pitchFamily="34" charset="-120"/>
              </a:rPr>
              <a:t>&lt;</a:t>
            </a:r>
            <a:r>
              <a:rPr lang="en-US" altLang="zh-TW" sz="2800" b="1" dirty="0">
                <a:latin typeface="微軟正黑體" panose="020B0604030504040204" pitchFamily="34" charset="-120"/>
                <a:ea typeface="微軟正黑體" panose="020B0604030504040204" pitchFamily="34" charset="-120"/>
              </a:rPr>
              <a:t>5</a:t>
            </a:r>
            <a:r>
              <a:rPr lang="en-US" altLang="zh-TW" sz="2800" b="1" dirty="0" smtClean="0">
                <a:latin typeface="微軟正黑體" panose="020B0604030504040204" pitchFamily="34" charset="-120"/>
                <a:ea typeface="微軟正黑體" panose="020B0604030504040204" pitchFamily="34" charset="-120"/>
              </a:rPr>
              <a:t>&gt;</a:t>
            </a:r>
            <a:r>
              <a:rPr lang="zh-TW" altLang="en-US" sz="2800" b="1" dirty="0">
                <a:latin typeface="微軟正黑體" panose="020B0604030504040204" pitchFamily="34" charset="-120"/>
                <a:ea typeface="微軟正黑體" panose="020B0604030504040204" pitchFamily="34" charset="-120"/>
              </a:rPr>
              <a:t>智</a:t>
            </a:r>
            <a:r>
              <a:rPr lang="zh-TW" altLang="en-US" sz="2800" b="1" dirty="0" smtClean="0">
                <a:latin typeface="微軟正黑體" panose="020B0604030504040204" pitchFamily="34" charset="-120"/>
                <a:ea typeface="微軟正黑體" panose="020B0604030504040204" pitchFamily="34" charset="-120"/>
              </a:rPr>
              <a:t>威湯遜</a:t>
            </a:r>
            <a:r>
              <a:rPr lang="zh-TW" altLang="zh-TW" sz="2800" b="1" dirty="0" smtClean="0">
                <a:latin typeface="微軟正黑體" panose="020B0604030504040204" pitchFamily="34" charset="-120"/>
                <a:ea typeface="微軟正黑體" panose="020B0604030504040204" pitchFamily="34" charset="-120"/>
              </a:rPr>
              <a:t>廣告股份有限公司</a:t>
            </a:r>
            <a:r>
              <a:rPr lang="en-US" altLang="zh-TW" sz="1400" b="1" dirty="0">
                <a:latin typeface="微軟正黑體" panose="020B0604030504040204" pitchFamily="34" charset="-120"/>
                <a:ea typeface="微軟正黑體" panose="020B0604030504040204" pitchFamily="34" charset="-120"/>
                <a:hlinkClick r:id="rId8"/>
              </a:rPr>
              <a:t>http://www.jwttpi.com.tw</a:t>
            </a:r>
            <a:r>
              <a:rPr lang="en-US" altLang="zh-TW" sz="1400" b="1" dirty="0" smtClean="0">
                <a:latin typeface="微軟正黑體" panose="020B0604030504040204" pitchFamily="34" charset="-120"/>
                <a:ea typeface="微軟正黑體" panose="020B0604030504040204" pitchFamily="34" charset="-120"/>
                <a:hlinkClick r:id="rId8"/>
              </a:rPr>
              <a:t>/</a:t>
            </a:r>
            <a:endParaRPr lang="en-US" altLang="zh-TW" sz="14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smtClean="0">
                <a:latin typeface="微軟正黑體" panose="020B0604030504040204" pitchFamily="34" charset="-120"/>
                <a:ea typeface="微軟正黑體" panose="020B0604030504040204" pitchFamily="34" charset="-120"/>
              </a:rPr>
              <a:t>&lt;</a:t>
            </a:r>
            <a:r>
              <a:rPr lang="en-US" altLang="zh-TW" sz="2800" b="1" dirty="0">
                <a:latin typeface="微軟正黑體" panose="020B0604030504040204" pitchFamily="34" charset="-120"/>
                <a:ea typeface="微軟正黑體" panose="020B0604030504040204" pitchFamily="34" charset="-120"/>
              </a:rPr>
              <a:t>6</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清華</a:t>
            </a:r>
            <a:r>
              <a:rPr lang="zh-TW" altLang="zh-TW" sz="2800" b="1" dirty="0">
                <a:latin typeface="微軟正黑體" panose="020B0604030504040204" pitchFamily="34" charset="-120"/>
                <a:ea typeface="微軟正黑體" panose="020B0604030504040204" pitchFamily="34" charset="-120"/>
              </a:rPr>
              <a:t>廣告事業</a:t>
            </a:r>
            <a:r>
              <a:rPr lang="zh-TW" altLang="zh-TW" sz="2800" b="1" dirty="0" smtClean="0">
                <a:latin typeface="微軟正黑體" panose="020B0604030504040204" pitchFamily="34" charset="-120"/>
                <a:ea typeface="微軟正黑體" panose="020B0604030504040204" pitchFamily="34" charset="-120"/>
              </a:rPr>
              <a:t>股份有限公司</a:t>
            </a:r>
            <a:r>
              <a:rPr lang="en-US" altLang="zh-TW" sz="1400" b="1" dirty="0">
                <a:latin typeface="微軟正黑體" panose="020B0604030504040204" pitchFamily="34" charset="-120"/>
                <a:ea typeface="微軟正黑體" panose="020B0604030504040204" pitchFamily="34" charset="-120"/>
                <a:hlinkClick r:id="rId9"/>
              </a:rPr>
              <a:t>http://</a:t>
            </a:r>
            <a:r>
              <a:rPr lang="en-US" altLang="zh-TW" sz="1400" b="1" dirty="0" smtClean="0">
                <a:latin typeface="微軟正黑體" panose="020B0604030504040204" pitchFamily="34" charset="-120"/>
                <a:ea typeface="微軟正黑體" panose="020B0604030504040204" pitchFamily="34" charset="-120"/>
                <a:hlinkClick r:id="rId9"/>
              </a:rPr>
              <a:t>www.taaa.org.tw/cview_member.asp?cid=20081224112650</a:t>
            </a:r>
            <a:endParaRPr lang="en-US" altLang="zh-TW" sz="14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smtClean="0">
                <a:latin typeface="微軟正黑體" panose="020B0604030504040204" pitchFamily="34" charset="-120"/>
                <a:ea typeface="微軟正黑體" panose="020B0604030504040204" pitchFamily="34" charset="-120"/>
              </a:rPr>
              <a:t>&lt;</a:t>
            </a:r>
            <a:r>
              <a:rPr lang="en-US" altLang="zh-TW" sz="2800" b="1" dirty="0">
                <a:latin typeface="微軟正黑體" panose="020B0604030504040204" pitchFamily="34" charset="-120"/>
                <a:ea typeface="微軟正黑體" panose="020B0604030504040204" pitchFamily="34" charset="-120"/>
              </a:rPr>
              <a:t>7</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電</a:t>
            </a:r>
            <a:r>
              <a:rPr lang="zh-TW" altLang="zh-TW" sz="2800" b="1" dirty="0">
                <a:latin typeface="微軟正黑體" panose="020B0604030504040204" pitchFamily="34" charset="-120"/>
                <a:ea typeface="微軟正黑體" panose="020B0604030504040204" pitchFamily="34" charset="-120"/>
              </a:rPr>
              <a:t>通國華廣告</a:t>
            </a:r>
            <a:r>
              <a:rPr lang="zh-TW" altLang="zh-TW" sz="2800" b="1" dirty="0" smtClean="0">
                <a:latin typeface="微軟正黑體" panose="020B0604030504040204" pitchFamily="34" charset="-120"/>
                <a:ea typeface="微軟正黑體" panose="020B0604030504040204" pitchFamily="34" charset="-120"/>
              </a:rPr>
              <a:t>股份有限公司</a:t>
            </a:r>
            <a:r>
              <a:rPr lang="en-US" altLang="zh-TW" sz="1300" b="1" dirty="0">
                <a:latin typeface="微軟正黑體" panose="020B0604030504040204" pitchFamily="34" charset="-120"/>
                <a:ea typeface="微軟正黑體" panose="020B0604030504040204" pitchFamily="34" charset="-120"/>
                <a:hlinkClick r:id="rId10"/>
              </a:rPr>
              <a:t>http://www.dentsu-kuohua.com.tw</a:t>
            </a:r>
            <a:r>
              <a:rPr lang="en-US" altLang="zh-TW" sz="1300" b="1" dirty="0" smtClean="0">
                <a:latin typeface="微軟正黑體" panose="020B0604030504040204" pitchFamily="34" charset="-120"/>
                <a:ea typeface="微軟正黑體" panose="020B0604030504040204" pitchFamily="34" charset="-120"/>
                <a:hlinkClick r:id="rId10"/>
              </a:rPr>
              <a:t>/</a:t>
            </a:r>
            <a:endParaRPr lang="en-US" altLang="zh-TW" sz="13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smtClean="0">
                <a:latin typeface="微軟正黑體" panose="020B0604030504040204" pitchFamily="34" charset="-120"/>
                <a:ea typeface="微軟正黑體" panose="020B0604030504040204" pitchFamily="34" charset="-120"/>
              </a:rPr>
              <a:t>&lt;</a:t>
            </a:r>
            <a:r>
              <a:rPr lang="en-US" altLang="zh-TW" sz="2800" b="1" dirty="0">
                <a:latin typeface="微軟正黑體" panose="020B0604030504040204" pitchFamily="34" charset="-120"/>
                <a:ea typeface="微軟正黑體" panose="020B0604030504040204" pitchFamily="34" charset="-120"/>
              </a:rPr>
              <a:t>8</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聯廣股份有限公司</a:t>
            </a:r>
            <a:r>
              <a:rPr lang="en-US" altLang="zh-TW" sz="1300" b="1" dirty="0">
                <a:latin typeface="微軟正黑體" panose="020B0604030504040204" pitchFamily="34" charset="-120"/>
                <a:ea typeface="微軟正黑體" panose="020B0604030504040204" pitchFamily="34" charset="-120"/>
                <a:hlinkClick r:id="rId11"/>
              </a:rPr>
              <a:t>http://</a:t>
            </a:r>
            <a:r>
              <a:rPr lang="en-US" altLang="zh-TW" sz="1300" b="1" dirty="0" smtClean="0">
                <a:latin typeface="微軟正黑體" panose="020B0604030504040204" pitchFamily="34" charset="-120"/>
                <a:ea typeface="微軟正黑體" panose="020B0604030504040204" pitchFamily="34" charset="-120"/>
                <a:hlinkClick r:id="rId11"/>
              </a:rPr>
              <a:t>www.ua.com.tw/index.php</a:t>
            </a:r>
            <a:endParaRPr lang="en-US" altLang="zh-TW" sz="1300" b="1" dirty="0" smtClean="0">
              <a:latin typeface="微軟正黑體" panose="020B0604030504040204" pitchFamily="34" charset="-120"/>
              <a:ea typeface="微軟正黑體" panose="020B0604030504040204" pitchFamily="34" charset="-120"/>
            </a:endParaRPr>
          </a:p>
          <a:p>
            <a:pPr marL="0" indent="0">
              <a:buNone/>
            </a:pPr>
            <a:r>
              <a:rPr lang="en-US" altLang="zh-TW" sz="1300" b="1" dirty="0">
                <a:latin typeface="微軟正黑體" panose="020B0604030504040204" pitchFamily="34" charset="-120"/>
                <a:ea typeface="微軟正黑體" panose="020B0604030504040204" pitchFamily="34" charset="-120"/>
                <a:hlinkClick r:id="rId12"/>
              </a:rPr>
              <a:t>http://www.ucgroup.com.tw</a:t>
            </a:r>
            <a:r>
              <a:rPr lang="en-US" altLang="zh-TW" sz="1300" b="1" dirty="0" smtClean="0">
                <a:latin typeface="微軟正黑體" panose="020B0604030504040204" pitchFamily="34" charset="-120"/>
                <a:ea typeface="微軟正黑體" panose="020B0604030504040204" pitchFamily="34" charset="-120"/>
                <a:hlinkClick r:id="rId12"/>
              </a:rPr>
              <a:t>/</a:t>
            </a:r>
            <a:endParaRPr lang="en-US" altLang="zh-TW" sz="1300"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2843433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DB630DD-2882-4F38-A58B-1DC67B032026}"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26</a:t>
            </a:fld>
            <a:endParaRPr lang="zh-TW" altLang="en-US"/>
          </a:p>
        </p:txBody>
      </p:sp>
      <p:pic>
        <p:nvPicPr>
          <p:cNvPr id="1026" name="Picture 2" descr="https://fbcdn-sphotos-g-a.akamaihd.net/hphotos-ak-xaf1/v/t1.0-9/480534_530632050322904_271254891_n.png?oh=2d36773d40d384d79e2d9fee4ee2e4f2&amp;oe=54CB8678&amp;__gda__=1422300585_1479c6846a0d18965892058339e1163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116632"/>
            <a:ext cx="3856533" cy="6669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5342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27</a:t>
            </a:fld>
            <a:endParaRPr lang="zh-TW" altLang="en-US"/>
          </a:p>
        </p:txBody>
      </p:sp>
      <p:sp>
        <p:nvSpPr>
          <p:cNvPr id="4" name="標題 3"/>
          <p:cNvSpPr>
            <a:spLocks noGrp="1"/>
          </p:cNvSpPr>
          <p:nvPr>
            <p:ph type="title"/>
          </p:nvPr>
        </p:nvSpPr>
        <p:spPr/>
        <p:txBody>
          <a:bodyPr/>
          <a:lstStyle/>
          <a:p>
            <a:pPr marL="0" indent="0"/>
            <a:r>
              <a:rPr lang="en-US" altLang="zh-TW" b="1" dirty="0" smtClean="0">
                <a:solidFill>
                  <a:srgbClr val="C00000"/>
                </a:solidFill>
                <a:latin typeface="微軟正黑體" panose="020B0604030504040204" pitchFamily="34" charset="-120"/>
                <a:ea typeface="微軟正黑體" panose="020B0604030504040204" pitchFamily="34" charset="-120"/>
              </a:rPr>
              <a:t>3. </a:t>
            </a:r>
            <a:r>
              <a:rPr lang="zh-TW" altLang="en-US" b="1" dirty="0" smtClean="0">
                <a:solidFill>
                  <a:srgbClr val="C00000"/>
                </a:solidFill>
                <a:latin typeface="微軟正黑體" panose="020B0604030504040204" pitchFamily="34" charset="-120"/>
                <a:ea typeface="微軟正黑體" panose="020B0604030504040204" pitchFamily="34" charset="-120"/>
              </a:rPr>
              <a:t>政府機構</a:t>
            </a:r>
            <a:endParaRPr lang="zh-TW" altLang="zh-TW" b="1" dirty="0">
              <a:solidFill>
                <a:srgbClr val="C00000"/>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a:xfrm>
            <a:off x="274320" y="1298448"/>
            <a:ext cx="8330128" cy="4937760"/>
          </a:xfrm>
        </p:spPr>
        <p:txBody>
          <a:bodyPr>
            <a:normAutofit/>
          </a:bodyPr>
          <a:lstStyle/>
          <a:p>
            <a:pPr marL="0" indent="0">
              <a:buNone/>
            </a:pPr>
            <a:r>
              <a:rPr lang="en-US" altLang="zh-TW" sz="2800" b="1" dirty="0">
                <a:latin typeface="微軟正黑體" panose="020B0604030504040204" pitchFamily="34" charset="-120"/>
                <a:ea typeface="微軟正黑體" panose="020B0604030504040204" pitchFamily="34" charset="-120"/>
              </a:rPr>
              <a:t>&lt;1</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行政院主計處</a:t>
            </a:r>
            <a:r>
              <a:rPr lang="en-US" altLang="zh-TW" sz="2800" b="1" dirty="0">
                <a:latin typeface="微軟正黑體" panose="020B0604030504040204" pitchFamily="34" charset="-120"/>
                <a:ea typeface="微軟正黑體" panose="020B0604030504040204" pitchFamily="34" charset="-120"/>
                <a:hlinkClick r:id="rId2"/>
              </a:rPr>
              <a:t>http://</a:t>
            </a:r>
            <a:r>
              <a:rPr lang="en-US" altLang="zh-TW" sz="2800" b="1" dirty="0" smtClean="0">
                <a:latin typeface="微軟正黑體" panose="020B0604030504040204" pitchFamily="34" charset="-120"/>
                <a:ea typeface="微軟正黑體" panose="020B0604030504040204" pitchFamily="34" charset="-120"/>
                <a:hlinkClick r:id="rId2"/>
              </a:rPr>
              <a:t>www.dgbas.gov.tw/mp.asp?mp=1</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smtClean="0">
                <a:latin typeface="微軟正黑體" panose="020B0604030504040204" pitchFamily="34" charset="-120"/>
                <a:ea typeface="微軟正黑體" panose="020B0604030504040204" pitchFamily="34" charset="-120"/>
              </a:rPr>
              <a:t>&lt;</a:t>
            </a:r>
            <a:r>
              <a:rPr lang="en-US" altLang="zh-TW" sz="2800" b="1" dirty="0">
                <a:latin typeface="微軟正黑體" panose="020B0604030504040204" pitchFamily="34" charset="-120"/>
                <a:ea typeface="微軟正黑體" panose="020B0604030504040204" pitchFamily="34" charset="-120"/>
              </a:rPr>
              <a:t>2</a:t>
            </a:r>
            <a:r>
              <a:rPr lang="en-US" altLang="zh-TW" sz="2800" b="1" dirty="0" smtClean="0">
                <a:latin typeface="微軟正黑體" panose="020B0604030504040204" pitchFamily="34" charset="-120"/>
                <a:ea typeface="微軟正黑體" panose="020B0604030504040204" pitchFamily="34" charset="-120"/>
              </a:rPr>
              <a:t>&gt;</a:t>
            </a:r>
            <a:r>
              <a:rPr lang="zh-TW" altLang="en-US" sz="2800" b="1" dirty="0" smtClean="0">
                <a:latin typeface="微軟正黑體" panose="020B0604030504040204" pitchFamily="34" charset="-120"/>
                <a:ea typeface="微軟正黑體" panose="020B0604030504040204" pitchFamily="34" charset="-120"/>
              </a:rPr>
              <a:t>國發會</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前</a:t>
            </a:r>
            <a:r>
              <a:rPr lang="zh-TW" altLang="zh-TW" sz="2800" b="1" dirty="0" smtClean="0">
                <a:latin typeface="微軟正黑體" panose="020B0604030504040204" pitchFamily="34" charset="-120"/>
                <a:ea typeface="微軟正黑體" panose="020B0604030504040204" pitchFamily="34" charset="-120"/>
              </a:rPr>
              <a:t>經建會</a:t>
            </a:r>
            <a:r>
              <a:rPr lang="en-US" altLang="zh-TW" sz="2800" b="1" dirty="0">
                <a:latin typeface="微軟正黑體" panose="020B0604030504040204" pitchFamily="34" charset="-120"/>
                <a:ea typeface="微軟正黑體" panose="020B0604030504040204" pitchFamily="34" charset="-120"/>
              </a:rPr>
              <a:t>) </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smtClean="0">
                <a:latin typeface="微軟正黑體" panose="020B0604030504040204" pitchFamily="34" charset="-120"/>
                <a:ea typeface="微軟正黑體" panose="020B0604030504040204" pitchFamily="34" charset="-120"/>
                <a:hlinkClick r:id="rId3"/>
              </a:rPr>
              <a:t>http</a:t>
            </a:r>
            <a:r>
              <a:rPr lang="en-US" altLang="zh-TW" sz="2800" b="1" dirty="0">
                <a:latin typeface="微軟正黑體" panose="020B0604030504040204" pitchFamily="34" charset="-120"/>
                <a:ea typeface="微軟正黑體" panose="020B0604030504040204" pitchFamily="34" charset="-120"/>
                <a:hlinkClick r:id="rId3"/>
              </a:rPr>
              <a:t>://www.ndc.gov.tw</a:t>
            </a:r>
            <a:r>
              <a:rPr lang="en-US" altLang="zh-TW" sz="2800" b="1" dirty="0" smtClean="0">
                <a:latin typeface="微軟正黑體" panose="020B0604030504040204" pitchFamily="34" charset="-120"/>
                <a:ea typeface="微軟正黑體" panose="020B0604030504040204" pitchFamily="34" charset="-120"/>
                <a:hlinkClick r:id="rId3"/>
              </a:rPr>
              <a:t>/</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smtClean="0">
                <a:latin typeface="微軟正黑體" panose="020B0604030504040204" pitchFamily="34" charset="-120"/>
                <a:ea typeface="微軟正黑體" panose="020B0604030504040204" pitchFamily="34" charset="-120"/>
              </a:rPr>
              <a:t>&lt;</a:t>
            </a:r>
            <a:r>
              <a:rPr lang="en-US" altLang="zh-TW" sz="2800" b="1" dirty="0">
                <a:latin typeface="微軟正黑體" panose="020B0604030504040204" pitchFamily="34" charset="-120"/>
                <a:ea typeface="微軟正黑體" panose="020B0604030504040204" pitchFamily="34" charset="-120"/>
              </a:rPr>
              <a:t>3</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中央銀行</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a:latin typeface="微軟正黑體" panose="020B0604030504040204" pitchFamily="34" charset="-120"/>
                <a:ea typeface="微軟正黑體" panose="020B0604030504040204" pitchFamily="34" charset="-120"/>
                <a:hlinkClick r:id="rId4"/>
              </a:rPr>
              <a:t>http://</a:t>
            </a:r>
            <a:r>
              <a:rPr lang="en-US" altLang="zh-TW" sz="2800" b="1" dirty="0" smtClean="0">
                <a:latin typeface="微軟正黑體" panose="020B0604030504040204" pitchFamily="34" charset="-120"/>
                <a:ea typeface="微軟正黑體" panose="020B0604030504040204" pitchFamily="34" charset="-120"/>
                <a:hlinkClick r:id="rId4"/>
              </a:rPr>
              <a:t>www.cbc.gov.tw/mp1.html</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smtClean="0">
                <a:latin typeface="微軟正黑體" panose="020B0604030504040204" pitchFamily="34" charset="-120"/>
                <a:ea typeface="微軟正黑體" panose="020B0604030504040204" pitchFamily="34" charset="-120"/>
              </a:rPr>
              <a:t>&lt;</a:t>
            </a:r>
            <a:r>
              <a:rPr lang="en-US" altLang="zh-TW" sz="2800" b="1" dirty="0">
                <a:latin typeface="微軟正黑體" panose="020B0604030504040204" pitchFamily="34" charset="-120"/>
                <a:ea typeface="微軟正黑體" panose="020B0604030504040204" pitchFamily="34" charset="-120"/>
              </a:rPr>
              <a:t>4</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內政部</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a:latin typeface="微軟正黑體" panose="020B0604030504040204" pitchFamily="34" charset="-120"/>
                <a:ea typeface="微軟正黑體" panose="020B0604030504040204" pitchFamily="34" charset="-120"/>
                <a:hlinkClick r:id="rId5"/>
              </a:rPr>
              <a:t>http://www.moi.gov.tw</a:t>
            </a:r>
            <a:r>
              <a:rPr lang="en-US" altLang="zh-TW" sz="2800" b="1" dirty="0" smtClean="0">
                <a:latin typeface="微軟正黑體" panose="020B0604030504040204" pitchFamily="34" charset="-120"/>
                <a:ea typeface="微軟正黑體" panose="020B0604030504040204" pitchFamily="34" charset="-120"/>
                <a:hlinkClick r:id="rId5"/>
              </a:rPr>
              <a:t>/</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endParaRPr lang="zh-TW"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131511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28</a:t>
            </a:fld>
            <a:endParaRPr lang="zh-TW" altLang="en-US"/>
          </a:p>
        </p:txBody>
      </p:sp>
      <p:sp>
        <p:nvSpPr>
          <p:cNvPr id="4" name="標題 3"/>
          <p:cNvSpPr>
            <a:spLocks noGrp="1"/>
          </p:cNvSpPr>
          <p:nvPr>
            <p:ph type="title"/>
          </p:nvPr>
        </p:nvSpPr>
        <p:spPr/>
        <p:txBody>
          <a:bodyPr/>
          <a:lstStyle/>
          <a:p>
            <a:pPr marL="0" indent="0"/>
            <a:r>
              <a:rPr lang="en-US" altLang="zh-TW" b="1" dirty="0">
                <a:solidFill>
                  <a:srgbClr val="C00000"/>
                </a:solidFill>
                <a:latin typeface="微軟正黑體" panose="020B0604030504040204" pitchFamily="34" charset="-120"/>
                <a:ea typeface="微軟正黑體" panose="020B0604030504040204" pitchFamily="34" charset="-120"/>
              </a:rPr>
              <a:t>4</a:t>
            </a:r>
            <a:r>
              <a:rPr lang="en-US" altLang="zh-TW" b="1" dirty="0" smtClean="0">
                <a:solidFill>
                  <a:srgbClr val="C00000"/>
                </a:solidFill>
                <a:latin typeface="微軟正黑體" panose="020B0604030504040204" pitchFamily="34" charset="-120"/>
                <a:ea typeface="微軟正黑體" panose="020B0604030504040204" pitchFamily="34" charset="-120"/>
              </a:rPr>
              <a:t>. </a:t>
            </a:r>
            <a:r>
              <a:rPr lang="zh-TW" altLang="en-US" b="1" dirty="0" smtClean="0">
                <a:solidFill>
                  <a:srgbClr val="C00000"/>
                </a:solidFill>
                <a:latin typeface="微軟正黑體" panose="020B0604030504040204" pitchFamily="34" charset="-120"/>
                <a:ea typeface="微軟正黑體" panose="020B0604030504040204" pitchFamily="34" charset="-120"/>
              </a:rPr>
              <a:t>財團法人研究機構</a:t>
            </a:r>
            <a:endParaRPr lang="zh-TW" altLang="zh-TW" b="1" dirty="0">
              <a:solidFill>
                <a:srgbClr val="C00000"/>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a:xfrm>
            <a:off x="274320" y="1298448"/>
            <a:ext cx="8330128" cy="4937760"/>
          </a:xfrm>
        </p:spPr>
        <p:txBody>
          <a:bodyPr>
            <a:normAutofit/>
          </a:bodyPr>
          <a:lstStyle/>
          <a:p>
            <a:pPr marL="0" indent="0">
              <a:buNone/>
            </a:pPr>
            <a:r>
              <a:rPr lang="en-US" altLang="zh-TW" sz="2800" b="1" dirty="0">
                <a:latin typeface="微軟正黑體" panose="020B0604030504040204" pitchFamily="34" charset="-120"/>
                <a:ea typeface="微軟正黑體" panose="020B0604030504040204" pitchFamily="34" charset="-120"/>
              </a:rPr>
              <a:t>&lt;1</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中央研究院</a:t>
            </a:r>
            <a:r>
              <a:rPr lang="en-US" altLang="zh-TW" sz="2800" b="1" dirty="0">
                <a:latin typeface="微軟正黑體" panose="020B0604030504040204" pitchFamily="34" charset="-120"/>
                <a:ea typeface="微軟正黑體" panose="020B0604030504040204" pitchFamily="34" charset="-120"/>
                <a:hlinkClick r:id="rId2"/>
              </a:rPr>
              <a:t>http://</a:t>
            </a:r>
            <a:r>
              <a:rPr lang="en-US" altLang="zh-TW" sz="2800" b="1" dirty="0" smtClean="0">
                <a:latin typeface="微軟正黑體" panose="020B0604030504040204" pitchFamily="34" charset="-120"/>
                <a:ea typeface="微軟正黑體" panose="020B0604030504040204" pitchFamily="34" charset="-120"/>
                <a:hlinkClick r:id="rId2"/>
              </a:rPr>
              <a:t>www.sinica.edu.tw/index.shtml</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smtClean="0">
                <a:latin typeface="微軟正黑體" panose="020B0604030504040204" pitchFamily="34" charset="-120"/>
                <a:ea typeface="微軟正黑體" panose="020B0604030504040204" pitchFamily="34" charset="-120"/>
              </a:rPr>
              <a:t>&lt;</a:t>
            </a:r>
            <a:r>
              <a:rPr lang="en-US" altLang="zh-TW" sz="2800" b="1" dirty="0">
                <a:latin typeface="微軟正黑體" panose="020B0604030504040204" pitchFamily="34" charset="-120"/>
                <a:ea typeface="微軟正黑體" panose="020B0604030504040204" pitchFamily="34" charset="-120"/>
              </a:rPr>
              <a:t>2</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中華</a:t>
            </a:r>
            <a:r>
              <a:rPr lang="zh-TW" altLang="zh-TW" sz="2800" b="1" dirty="0">
                <a:latin typeface="微軟正黑體" panose="020B0604030504040204" pitchFamily="34" charset="-120"/>
                <a:ea typeface="微軟正黑體" panose="020B0604030504040204" pitchFamily="34" charset="-120"/>
              </a:rPr>
              <a:t>經濟</a:t>
            </a:r>
            <a:r>
              <a:rPr lang="zh-TW" altLang="zh-TW" sz="2800" b="1" dirty="0" smtClean="0">
                <a:latin typeface="微軟正黑體" panose="020B0604030504040204" pitchFamily="34" charset="-120"/>
                <a:ea typeface="微軟正黑體" panose="020B0604030504040204" pitchFamily="34" charset="-120"/>
              </a:rPr>
              <a:t>研究院</a:t>
            </a:r>
            <a:r>
              <a:rPr lang="en-US" altLang="zh-TW" sz="2800" b="1" dirty="0">
                <a:latin typeface="微軟正黑體" panose="020B0604030504040204" pitchFamily="34" charset="-120"/>
                <a:ea typeface="微軟正黑體" panose="020B0604030504040204" pitchFamily="34" charset="-120"/>
                <a:hlinkClick r:id="rId3"/>
              </a:rPr>
              <a:t>http://</a:t>
            </a:r>
            <a:r>
              <a:rPr lang="en-US" altLang="zh-TW" sz="2800" b="1" dirty="0" smtClean="0">
                <a:latin typeface="微軟正黑體" panose="020B0604030504040204" pitchFamily="34" charset="-120"/>
                <a:ea typeface="微軟正黑體" panose="020B0604030504040204" pitchFamily="34" charset="-120"/>
                <a:hlinkClick r:id="rId3"/>
              </a:rPr>
              <a:t>www.cier.edu.tw/mp.asp?mp=1</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smtClean="0">
                <a:latin typeface="微軟正黑體" panose="020B0604030504040204" pitchFamily="34" charset="-120"/>
                <a:ea typeface="微軟正黑體" panose="020B0604030504040204" pitchFamily="34" charset="-120"/>
              </a:rPr>
              <a:t>&lt;</a:t>
            </a:r>
            <a:r>
              <a:rPr lang="en-US" altLang="zh-TW" sz="2800" b="1" dirty="0">
                <a:latin typeface="微軟正黑體" panose="020B0604030504040204" pitchFamily="34" charset="-120"/>
                <a:ea typeface="微軟正黑體" panose="020B0604030504040204" pitchFamily="34" charset="-120"/>
              </a:rPr>
              <a:t>3</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台灣</a:t>
            </a:r>
            <a:r>
              <a:rPr lang="zh-TW" altLang="zh-TW" sz="2800" b="1" dirty="0">
                <a:latin typeface="微軟正黑體" panose="020B0604030504040204" pitchFamily="34" charset="-120"/>
                <a:ea typeface="微軟正黑體" panose="020B0604030504040204" pitchFamily="34" charset="-120"/>
              </a:rPr>
              <a:t>經濟</a:t>
            </a:r>
            <a:r>
              <a:rPr lang="zh-TW" altLang="zh-TW" sz="2800" b="1" dirty="0" smtClean="0">
                <a:latin typeface="微軟正黑體" panose="020B0604030504040204" pitchFamily="34" charset="-120"/>
                <a:ea typeface="微軟正黑體" panose="020B0604030504040204" pitchFamily="34" charset="-120"/>
              </a:rPr>
              <a:t>研究院</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smtClean="0">
                <a:latin typeface="微軟正黑體" panose="020B0604030504040204" pitchFamily="34" charset="-120"/>
                <a:ea typeface="微軟正黑體" panose="020B0604030504040204" pitchFamily="34" charset="-120"/>
                <a:hlinkClick r:id="rId4"/>
              </a:rPr>
              <a:t>http</a:t>
            </a:r>
            <a:r>
              <a:rPr lang="en-US" altLang="zh-TW" sz="2800" b="1" dirty="0">
                <a:latin typeface="微軟正黑體" panose="020B0604030504040204" pitchFamily="34" charset="-120"/>
                <a:ea typeface="微軟正黑體" panose="020B0604030504040204" pitchFamily="34" charset="-120"/>
                <a:hlinkClick r:id="rId4"/>
              </a:rPr>
              <a:t>://www.tier.org.tw</a:t>
            </a:r>
            <a:r>
              <a:rPr lang="en-US" altLang="zh-TW" sz="2800" b="1" dirty="0" smtClean="0">
                <a:latin typeface="微軟正黑體" panose="020B0604030504040204" pitchFamily="34" charset="-120"/>
                <a:ea typeface="微軟正黑體" panose="020B0604030504040204" pitchFamily="34" charset="-120"/>
                <a:hlinkClick r:id="rId4"/>
              </a:rPr>
              <a:t>/</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smtClean="0">
                <a:latin typeface="微軟正黑體" panose="020B0604030504040204" pitchFamily="34" charset="-120"/>
                <a:ea typeface="微軟正黑體" panose="020B0604030504040204" pitchFamily="34" charset="-120"/>
              </a:rPr>
              <a:t>&lt;</a:t>
            </a:r>
            <a:r>
              <a:rPr lang="en-US" altLang="zh-TW" sz="2800" b="1" dirty="0">
                <a:latin typeface="微軟正黑體" panose="020B0604030504040204" pitchFamily="34" charset="-120"/>
                <a:ea typeface="微軟正黑體" panose="020B0604030504040204" pitchFamily="34" charset="-120"/>
              </a:rPr>
              <a:t>4</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工業</a:t>
            </a:r>
            <a:r>
              <a:rPr lang="zh-TW" altLang="zh-TW" sz="2800" b="1" dirty="0">
                <a:latin typeface="微軟正黑體" panose="020B0604030504040204" pitchFamily="34" charset="-120"/>
                <a:ea typeface="微軟正黑體" panose="020B0604030504040204" pitchFamily="34" charset="-120"/>
              </a:rPr>
              <a:t>技術</a:t>
            </a:r>
            <a:r>
              <a:rPr lang="zh-TW" altLang="zh-TW" sz="2800" b="1" dirty="0" smtClean="0">
                <a:latin typeface="微軟正黑體" panose="020B0604030504040204" pitchFamily="34" charset="-120"/>
                <a:ea typeface="微軟正黑體" panose="020B0604030504040204" pitchFamily="34" charset="-120"/>
              </a:rPr>
              <a:t>研究院</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smtClean="0">
                <a:latin typeface="微軟正黑體" panose="020B0604030504040204" pitchFamily="34" charset="-120"/>
                <a:ea typeface="微軟正黑體" panose="020B0604030504040204" pitchFamily="34" charset="-120"/>
                <a:hlinkClick r:id="rId5"/>
              </a:rPr>
              <a:t>https</a:t>
            </a:r>
            <a:r>
              <a:rPr lang="en-US" altLang="zh-TW" sz="2800" b="1" dirty="0">
                <a:latin typeface="微軟正黑體" panose="020B0604030504040204" pitchFamily="34" charset="-120"/>
                <a:ea typeface="微軟正黑體" panose="020B0604030504040204" pitchFamily="34" charset="-120"/>
                <a:hlinkClick r:id="rId5"/>
              </a:rPr>
              <a:t>://www.itri.org.tw</a:t>
            </a:r>
            <a:r>
              <a:rPr lang="en-US" altLang="zh-TW" sz="2800" b="1" dirty="0" smtClean="0">
                <a:latin typeface="微軟正黑體" panose="020B0604030504040204" pitchFamily="34" charset="-120"/>
                <a:ea typeface="微軟正黑體" panose="020B0604030504040204" pitchFamily="34" charset="-120"/>
                <a:hlinkClick r:id="rId5"/>
              </a:rPr>
              <a:t>/</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en-US" altLang="zh-TW" sz="2800" b="1" dirty="0" smtClean="0">
                <a:latin typeface="微軟正黑體" panose="020B0604030504040204" pitchFamily="34" charset="-120"/>
                <a:ea typeface="微軟正黑體" panose="020B0604030504040204" pitchFamily="34" charset="-120"/>
              </a:rPr>
              <a:t>&lt;</a:t>
            </a:r>
            <a:r>
              <a:rPr lang="en-US" altLang="zh-TW" sz="2800" b="1" dirty="0">
                <a:latin typeface="微軟正黑體" panose="020B0604030504040204" pitchFamily="34" charset="-120"/>
                <a:ea typeface="微軟正黑體" panose="020B0604030504040204" pitchFamily="34" charset="-120"/>
              </a:rPr>
              <a:t>5</a:t>
            </a:r>
            <a:r>
              <a:rPr lang="en-US" altLang="zh-TW" sz="2800" b="1" dirty="0" smtClean="0">
                <a:latin typeface="微軟正黑體" panose="020B0604030504040204" pitchFamily="34" charset="-120"/>
                <a:ea typeface="微軟正黑體" panose="020B0604030504040204" pitchFamily="34" charset="-120"/>
              </a:rPr>
              <a:t>&gt;</a:t>
            </a:r>
            <a:r>
              <a:rPr lang="zh-TW" altLang="zh-TW" sz="2800" b="1" dirty="0" smtClean="0">
                <a:latin typeface="微軟正黑體" panose="020B0604030504040204" pitchFamily="34" charset="-120"/>
                <a:ea typeface="微軟正黑體" panose="020B0604030504040204" pitchFamily="34" charset="-120"/>
              </a:rPr>
              <a:t>資訊</a:t>
            </a:r>
            <a:r>
              <a:rPr lang="zh-TW" altLang="zh-TW" sz="2800" b="1" dirty="0">
                <a:latin typeface="微軟正黑體" panose="020B0604030504040204" pitchFamily="34" charset="-120"/>
                <a:ea typeface="微軟正黑體" panose="020B0604030504040204" pitchFamily="34" charset="-120"/>
              </a:rPr>
              <a:t>策進</a:t>
            </a:r>
            <a:r>
              <a:rPr lang="zh-TW" altLang="zh-TW" sz="2800" b="1" dirty="0" smtClean="0">
                <a:latin typeface="微軟正黑體" panose="020B0604030504040204" pitchFamily="34" charset="-120"/>
                <a:ea typeface="微軟正黑體" panose="020B0604030504040204" pitchFamily="34" charset="-120"/>
              </a:rPr>
              <a:t>委員會</a:t>
            </a:r>
            <a:r>
              <a:rPr lang="en-US" altLang="zh-TW" sz="2800" b="1" dirty="0">
                <a:latin typeface="微軟正黑體" panose="020B0604030504040204" pitchFamily="34" charset="-120"/>
                <a:ea typeface="微軟正黑體" panose="020B0604030504040204" pitchFamily="34" charset="-120"/>
                <a:hlinkClick r:id="rId6"/>
              </a:rPr>
              <a:t>http://</a:t>
            </a:r>
            <a:r>
              <a:rPr lang="en-US" altLang="zh-TW" sz="2800" b="1" dirty="0" smtClean="0">
                <a:latin typeface="微軟正黑體" panose="020B0604030504040204" pitchFamily="34" charset="-120"/>
                <a:ea typeface="微軟正黑體" panose="020B0604030504040204" pitchFamily="34" charset="-120"/>
                <a:hlinkClick r:id="rId6"/>
              </a:rPr>
              <a:t>www.iii.org.tw/Default.aspx</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endParaRPr lang="zh-TW"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4274742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29</a:t>
            </a:fld>
            <a:endParaRPr lang="zh-TW" altLang="en-US"/>
          </a:p>
        </p:txBody>
      </p:sp>
      <p:sp>
        <p:nvSpPr>
          <p:cNvPr id="4" name="標題 3"/>
          <p:cNvSpPr>
            <a:spLocks noGrp="1"/>
          </p:cNvSpPr>
          <p:nvPr>
            <p:ph type="title"/>
          </p:nvPr>
        </p:nvSpPr>
        <p:spPr/>
        <p:txBody>
          <a:bodyPr/>
          <a:lstStyle/>
          <a:p>
            <a:pPr marL="0" indent="0"/>
            <a:r>
              <a:rPr lang="en-US" altLang="zh-TW" b="1" dirty="0" smtClean="0">
                <a:solidFill>
                  <a:srgbClr val="C00000"/>
                </a:solidFill>
                <a:latin typeface="微軟正黑體" panose="020B0604030504040204" pitchFamily="34" charset="-120"/>
                <a:ea typeface="微軟正黑體" panose="020B0604030504040204" pitchFamily="34" charset="-120"/>
              </a:rPr>
              <a:t>5. </a:t>
            </a:r>
            <a:r>
              <a:rPr lang="zh-TW" altLang="en-US" b="1" dirty="0">
                <a:solidFill>
                  <a:srgbClr val="C00000"/>
                </a:solidFill>
                <a:latin typeface="微軟正黑體" panose="020B0604030504040204" pitchFamily="34" charset="-120"/>
                <a:ea typeface="微軟正黑體" panose="020B0604030504040204" pitchFamily="34" charset="-120"/>
              </a:rPr>
              <a:t>金融</a:t>
            </a:r>
            <a:r>
              <a:rPr lang="zh-TW" altLang="en-US" b="1" dirty="0" smtClean="0">
                <a:solidFill>
                  <a:srgbClr val="C00000"/>
                </a:solidFill>
                <a:latin typeface="微軟正黑體" panose="020B0604030504040204" pitchFamily="34" charset="-120"/>
                <a:ea typeface="微軟正黑體" panose="020B0604030504040204" pitchFamily="34" charset="-120"/>
              </a:rPr>
              <a:t>機構</a:t>
            </a:r>
            <a:endParaRPr lang="zh-TW" altLang="zh-TW" b="1" dirty="0">
              <a:solidFill>
                <a:srgbClr val="C00000"/>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a:xfrm>
            <a:off x="274320" y="1298448"/>
            <a:ext cx="8330128" cy="4937760"/>
          </a:xfrm>
        </p:spPr>
        <p:txBody>
          <a:bodyPr>
            <a:normAutofit/>
          </a:bodyPr>
          <a:lstStyle/>
          <a:p>
            <a:pPr marL="0" indent="0">
              <a:buNone/>
            </a:pPr>
            <a:r>
              <a:rPr lang="zh-TW" altLang="zh-TW" sz="2800" b="1" dirty="0">
                <a:latin typeface="微軟正黑體" panose="020B0604030504040204" pitchFamily="34" charset="-120"/>
                <a:ea typeface="微軟正黑體" panose="020B0604030504040204" pitchFamily="34" charset="-120"/>
              </a:rPr>
              <a:t>研究室從事有關金融、經濟、行銷問題的研究</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en-US" altLang="zh-TW" sz="3600" b="1" dirty="0" smtClean="0">
                <a:solidFill>
                  <a:srgbClr val="C00000"/>
                </a:solidFill>
                <a:latin typeface="微軟正黑體" panose="020B0604030504040204" pitchFamily="34" charset="-120"/>
                <a:ea typeface="微軟正黑體" panose="020B0604030504040204" pitchFamily="34" charset="-120"/>
              </a:rPr>
              <a:t>6.</a:t>
            </a:r>
            <a:r>
              <a:rPr lang="zh-TW" altLang="en-US" sz="3600" b="1" dirty="0" smtClean="0">
                <a:solidFill>
                  <a:srgbClr val="C00000"/>
                </a:solidFill>
                <a:latin typeface="微軟正黑體" panose="020B0604030504040204" pitchFamily="34" charset="-120"/>
                <a:ea typeface="微軟正黑體" panose="020B0604030504040204" pitchFamily="34" charset="-120"/>
              </a:rPr>
              <a:t>大專院校</a:t>
            </a:r>
            <a:endParaRPr lang="en-US" altLang="zh-TW" sz="3600" b="1" dirty="0" smtClean="0">
              <a:solidFill>
                <a:srgbClr val="C00000"/>
              </a:solidFill>
              <a:latin typeface="微軟正黑體" panose="020B0604030504040204" pitchFamily="34" charset="-120"/>
              <a:ea typeface="微軟正黑體" panose="020B0604030504040204" pitchFamily="34" charset="-120"/>
            </a:endParaRPr>
          </a:p>
          <a:p>
            <a:pPr marL="0" indent="0">
              <a:buNone/>
            </a:pPr>
            <a:r>
              <a:rPr lang="zh-TW" altLang="zh-TW" sz="2800" b="1" dirty="0">
                <a:latin typeface="微軟正黑體" panose="020B0604030504040204" pitchFamily="34" charset="-120"/>
                <a:ea typeface="微軟正黑體" panose="020B0604030504040204" pitchFamily="34" charset="-120"/>
              </a:rPr>
              <a:t>政大、輔仁、淡江、世新相關科系設有市場或民意調查</a:t>
            </a:r>
            <a:r>
              <a:rPr lang="zh-TW" altLang="zh-TW" sz="2800" b="1" dirty="0" smtClean="0">
                <a:latin typeface="微軟正黑體" panose="020B0604030504040204" pitchFamily="34" charset="-120"/>
                <a:ea typeface="微軟正黑體" panose="020B0604030504040204" pitchFamily="34" charset="-120"/>
              </a:rPr>
              <a:t>中心</a:t>
            </a:r>
            <a:endParaRPr lang="en-US" altLang="zh-TW" sz="2800" b="1" dirty="0" smtClean="0">
              <a:latin typeface="微軟正黑體" panose="020B0604030504040204" pitchFamily="34" charset="-120"/>
              <a:ea typeface="微軟正黑體" panose="020B0604030504040204" pitchFamily="34" charset="-120"/>
            </a:endParaRPr>
          </a:p>
          <a:p>
            <a:pPr marL="0" indent="0">
              <a:buNone/>
            </a:pPr>
            <a:r>
              <a:rPr lang="zh-TW" altLang="zh-TW" sz="2800" b="1" dirty="0" smtClean="0">
                <a:latin typeface="微軟正黑體" panose="020B0604030504040204" pitchFamily="34" charset="-120"/>
                <a:ea typeface="微軟正黑體" panose="020B0604030504040204" pitchFamily="34" charset="-120"/>
              </a:rPr>
              <a:t>政</a:t>
            </a:r>
            <a:r>
              <a:rPr lang="zh-TW" altLang="en-US" sz="2800" b="1" dirty="0" smtClean="0">
                <a:latin typeface="微軟正黑體" panose="020B0604030504040204" pitchFamily="34" charset="-120"/>
                <a:ea typeface="微軟正黑體" panose="020B0604030504040204" pitchFamily="34" charset="-120"/>
              </a:rPr>
              <a:t>治</a:t>
            </a:r>
            <a:r>
              <a:rPr lang="zh-TW" altLang="zh-TW" sz="2800" b="1" dirty="0" smtClean="0">
                <a:latin typeface="微軟正黑體" panose="020B0604030504040204" pitchFamily="34" charset="-120"/>
                <a:ea typeface="微軟正黑體" panose="020B0604030504040204" pitchFamily="34" charset="-120"/>
              </a:rPr>
              <a:t>大</a:t>
            </a:r>
            <a:r>
              <a:rPr lang="zh-TW" altLang="en-US" sz="2800" b="1" dirty="0" smtClean="0">
                <a:latin typeface="微軟正黑體" panose="020B0604030504040204" pitchFamily="34" charset="-120"/>
                <a:ea typeface="微軟正黑體" panose="020B0604030504040204" pitchFamily="34" charset="-120"/>
              </a:rPr>
              <a:t>學預測市場研究中心</a:t>
            </a:r>
            <a:r>
              <a:rPr lang="en-US" altLang="zh-TW" sz="1300" b="1" dirty="0">
                <a:latin typeface="微軟正黑體" panose="020B0604030504040204" pitchFamily="34" charset="-120"/>
                <a:ea typeface="微軟正黑體" panose="020B0604030504040204" pitchFamily="34" charset="-120"/>
                <a:hlinkClick r:id="rId2"/>
              </a:rPr>
              <a:t>http://nccupm.wordpress.com/about-us</a:t>
            </a:r>
            <a:r>
              <a:rPr lang="en-US" altLang="zh-TW" sz="1300" b="1" dirty="0" smtClean="0">
                <a:latin typeface="微軟正黑體" panose="020B0604030504040204" pitchFamily="34" charset="-120"/>
                <a:ea typeface="微軟正黑體" panose="020B0604030504040204" pitchFamily="34" charset="-120"/>
                <a:hlinkClick r:id="rId2"/>
              </a:rPr>
              <a:t>/</a:t>
            </a:r>
            <a:endParaRPr lang="en-US" altLang="zh-TW" sz="1300" b="1" dirty="0" smtClean="0">
              <a:latin typeface="微軟正黑體" panose="020B0604030504040204" pitchFamily="34" charset="-120"/>
              <a:ea typeface="微軟正黑體" panose="020B0604030504040204" pitchFamily="34" charset="-120"/>
            </a:endParaRPr>
          </a:p>
          <a:p>
            <a:pPr marL="0" indent="0">
              <a:buNone/>
            </a:pPr>
            <a:r>
              <a:rPr lang="zh-TW" altLang="zh-TW" sz="2800" b="1" dirty="0" smtClean="0">
                <a:latin typeface="微軟正黑體" panose="020B0604030504040204" pitchFamily="34" charset="-120"/>
                <a:ea typeface="微軟正黑體" panose="020B0604030504040204" pitchFamily="34" charset="-120"/>
              </a:rPr>
              <a:t>政</a:t>
            </a:r>
            <a:r>
              <a:rPr lang="zh-TW" altLang="en-US" sz="2800" b="1" dirty="0" smtClean="0">
                <a:latin typeface="微軟正黑體" panose="020B0604030504040204" pitchFamily="34" charset="-120"/>
                <a:ea typeface="微軟正黑體" panose="020B0604030504040204" pitchFamily="34" charset="-120"/>
              </a:rPr>
              <a:t>治</a:t>
            </a:r>
            <a:r>
              <a:rPr lang="zh-TW" altLang="zh-TW" sz="2800" b="1" dirty="0" smtClean="0">
                <a:latin typeface="微軟正黑體" panose="020B0604030504040204" pitchFamily="34" charset="-120"/>
                <a:ea typeface="微軟正黑體" panose="020B0604030504040204" pitchFamily="34" charset="-120"/>
              </a:rPr>
              <a:t>大</a:t>
            </a:r>
            <a:r>
              <a:rPr lang="zh-TW" altLang="en-US" sz="2800" b="1" dirty="0" smtClean="0">
                <a:latin typeface="微軟正黑體" panose="020B0604030504040204" pitchFamily="34" charset="-120"/>
                <a:ea typeface="微軟正黑體" panose="020B0604030504040204" pitchFamily="34" charset="-120"/>
              </a:rPr>
              <a:t>學</a:t>
            </a:r>
            <a:r>
              <a:rPr lang="zh-TW" altLang="en-US" sz="2800" b="1" dirty="0">
                <a:latin typeface="微軟正黑體" panose="020B0604030504040204" pitchFamily="34" charset="-120"/>
                <a:ea typeface="微軟正黑體" panose="020B0604030504040204" pitchFamily="34" charset="-120"/>
              </a:rPr>
              <a:t>選舉</a:t>
            </a:r>
            <a:r>
              <a:rPr lang="zh-TW" altLang="en-US" sz="2800" b="1" dirty="0" smtClean="0">
                <a:latin typeface="微軟正黑體" panose="020B0604030504040204" pitchFamily="34" charset="-120"/>
                <a:ea typeface="微軟正黑體" panose="020B0604030504040204" pitchFamily="34" charset="-120"/>
              </a:rPr>
              <a:t>研究中心</a:t>
            </a:r>
            <a:r>
              <a:rPr lang="en-US" altLang="zh-TW" sz="1300" b="1" dirty="0">
                <a:latin typeface="微軟正黑體" panose="020B0604030504040204" pitchFamily="34" charset="-120"/>
                <a:ea typeface="微軟正黑體" panose="020B0604030504040204" pitchFamily="34" charset="-120"/>
                <a:hlinkClick r:id="rId3"/>
              </a:rPr>
              <a:t>http://</a:t>
            </a:r>
            <a:r>
              <a:rPr lang="en-US" altLang="zh-TW" sz="1300" b="1" dirty="0" smtClean="0">
                <a:latin typeface="微軟正黑體" panose="020B0604030504040204" pitchFamily="34" charset="-120"/>
                <a:ea typeface="微軟正黑體" panose="020B0604030504040204" pitchFamily="34" charset="-120"/>
                <a:hlinkClick r:id="rId3"/>
              </a:rPr>
              <a:t>esc.nccu.edu.tw/main.php</a:t>
            </a:r>
            <a:endParaRPr lang="en-US" altLang="zh-TW" sz="1300" b="1" dirty="0" smtClean="0">
              <a:latin typeface="微軟正黑體" panose="020B0604030504040204" pitchFamily="34" charset="-120"/>
              <a:ea typeface="微軟正黑體" panose="020B0604030504040204" pitchFamily="34" charset="-120"/>
            </a:endParaRPr>
          </a:p>
          <a:p>
            <a:pPr marL="0" indent="0">
              <a:buNone/>
            </a:pPr>
            <a:r>
              <a:rPr lang="en-US" altLang="zh-TW" sz="3600" b="1" dirty="0" smtClean="0">
                <a:solidFill>
                  <a:srgbClr val="C00000"/>
                </a:solidFill>
                <a:latin typeface="微軟正黑體" panose="020B0604030504040204" pitchFamily="34" charset="-120"/>
                <a:ea typeface="微軟正黑體" panose="020B0604030504040204" pitchFamily="34" charset="-120"/>
              </a:rPr>
              <a:t>7.</a:t>
            </a:r>
            <a:r>
              <a:rPr lang="zh-TW" altLang="en-US" sz="3600" b="1" dirty="0" smtClean="0">
                <a:solidFill>
                  <a:srgbClr val="C00000"/>
                </a:solidFill>
                <a:latin typeface="微軟正黑體" panose="020B0604030504040204" pitchFamily="34" charset="-120"/>
                <a:ea typeface="微軟正黑體" panose="020B0604030504040204" pitchFamily="34" charset="-120"/>
              </a:rPr>
              <a:t>其他機構</a:t>
            </a:r>
            <a:endParaRPr lang="en-US" altLang="zh-TW" sz="3600" b="1" dirty="0" smtClean="0">
              <a:solidFill>
                <a:srgbClr val="C00000"/>
              </a:solidFill>
              <a:latin typeface="微軟正黑體" panose="020B0604030504040204" pitchFamily="34" charset="-120"/>
              <a:ea typeface="微軟正黑體" panose="020B0604030504040204" pitchFamily="34" charset="-120"/>
            </a:endParaRPr>
          </a:p>
          <a:p>
            <a:pPr marL="0" indent="0">
              <a:buNone/>
            </a:pPr>
            <a:r>
              <a:rPr lang="zh-TW" altLang="zh-TW" sz="2800" b="1" dirty="0">
                <a:latin typeface="微軟正黑體" panose="020B0604030504040204" pitchFamily="34" charset="-120"/>
                <a:ea typeface="微軟正黑體" panose="020B0604030504040204" pitchFamily="34" charset="-120"/>
              </a:rPr>
              <a:t>如：外貿協會、紡拓會、進出口公會等</a:t>
            </a:r>
            <a:endParaRPr lang="zh-TW" altLang="zh-TW" sz="28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851185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3</a:t>
            </a:fld>
            <a:endParaRPr lang="zh-TW" altLang="en-US"/>
          </a:p>
        </p:txBody>
      </p:sp>
      <p:sp>
        <p:nvSpPr>
          <p:cNvPr id="4" name="標題 3"/>
          <p:cNvSpPr>
            <a:spLocks noGrp="1"/>
          </p:cNvSpPr>
          <p:nvPr>
            <p:ph type="title"/>
          </p:nvPr>
        </p:nvSpPr>
        <p:spPr/>
        <p:txBody>
          <a:bodyPr/>
          <a:lstStyle/>
          <a:p>
            <a:r>
              <a:rPr lang="en-US" altLang="zh-TW" b="1" dirty="0" smtClean="0">
                <a:solidFill>
                  <a:srgbClr val="002060"/>
                </a:solidFill>
                <a:latin typeface="微軟正黑體" panose="020B0604030504040204" pitchFamily="34" charset="-120"/>
                <a:ea typeface="微軟正黑體" panose="020B0604030504040204" pitchFamily="34" charset="-120"/>
              </a:rPr>
              <a:t>2.1 </a:t>
            </a:r>
            <a:r>
              <a:rPr lang="zh-TW" altLang="en-US" b="1" dirty="0">
                <a:solidFill>
                  <a:srgbClr val="002060"/>
                </a:solidFill>
                <a:latin typeface="微軟正黑體" panose="020B0604030504040204" pitchFamily="34" charset="-120"/>
                <a:ea typeface="微軟正黑體" panose="020B0604030504040204" pitchFamily="34" charset="-120"/>
              </a:rPr>
              <a:t>市場調查部門的組織型態</a:t>
            </a:r>
          </a:p>
        </p:txBody>
      </p:sp>
      <p:sp>
        <p:nvSpPr>
          <p:cNvPr id="6" name="內容版面配置區 5"/>
          <p:cNvSpPr>
            <a:spLocks noGrp="1"/>
          </p:cNvSpPr>
          <p:nvPr>
            <p:ph sz="quarter" idx="13"/>
          </p:nvPr>
        </p:nvSpPr>
        <p:spPr>
          <a:xfrm>
            <a:off x="323528" y="1484784"/>
            <a:ext cx="8595360" cy="4937760"/>
          </a:xfrm>
        </p:spPr>
        <p:txBody>
          <a:bodyPr>
            <a:normAutofit/>
          </a:bodyPr>
          <a:lstStyle/>
          <a:p>
            <a:r>
              <a:rPr lang="zh-TW" altLang="en-US" sz="2800" b="1" dirty="0">
                <a:latin typeface="微軟正黑體" panose="020B0604030504040204" pitchFamily="34" charset="-120"/>
                <a:ea typeface="微軟正黑體" panose="020B0604030504040204" pitchFamily="34" charset="-120"/>
              </a:rPr>
              <a:t>市場調查部門的</a:t>
            </a:r>
            <a:r>
              <a:rPr lang="zh-TW" altLang="en-US" sz="2800" b="1" dirty="0">
                <a:solidFill>
                  <a:srgbClr val="C00000"/>
                </a:solidFill>
                <a:latin typeface="微軟正黑體" panose="020B0604030504040204" pitchFamily="34" charset="-120"/>
                <a:ea typeface="微軟正黑體" panose="020B0604030504040204" pitchFamily="34" charset="-120"/>
              </a:rPr>
              <a:t>組織型態</a:t>
            </a:r>
            <a:r>
              <a:rPr lang="zh-TW" altLang="en-US" sz="2800" b="1" dirty="0">
                <a:latin typeface="微軟正黑體" panose="020B0604030504040204" pitchFamily="34" charset="-120"/>
                <a:ea typeface="微軟正黑體" panose="020B0604030504040204" pitchFamily="34" charset="-120"/>
              </a:rPr>
              <a:t>並</a:t>
            </a:r>
            <a:r>
              <a:rPr lang="zh-TW" altLang="en-US" sz="2800" b="1" dirty="0">
                <a:solidFill>
                  <a:srgbClr val="C00000"/>
                </a:solidFill>
                <a:latin typeface="微軟正黑體" panose="020B0604030504040204" pitchFamily="34" charset="-120"/>
                <a:ea typeface="微軟正黑體" panose="020B0604030504040204" pitchFamily="34" charset="-120"/>
              </a:rPr>
              <a:t>無一定的成規</a:t>
            </a:r>
            <a:r>
              <a:rPr lang="zh-TW" altLang="en-US" sz="2800" b="1" dirty="0">
                <a:latin typeface="微軟正黑體" panose="020B0604030504040204" pitchFamily="34" charset="-120"/>
                <a:ea typeface="微軟正黑體" panose="020B0604030504040204" pitchFamily="34" charset="-120"/>
              </a:rPr>
              <a:t>可循，主要應視各企業本身的</a:t>
            </a:r>
            <a:r>
              <a:rPr lang="zh-TW" altLang="en-US" sz="2800" b="1" dirty="0">
                <a:solidFill>
                  <a:srgbClr val="C00000"/>
                </a:solidFill>
                <a:latin typeface="微軟正黑體" panose="020B0604030504040204" pitchFamily="34" charset="-120"/>
                <a:ea typeface="微軟正黑體" panose="020B0604030504040204" pitchFamily="34" charset="-120"/>
              </a:rPr>
              <a:t>人力</a:t>
            </a:r>
            <a:r>
              <a:rPr lang="zh-TW" altLang="en-US" sz="2800" b="1" dirty="0">
                <a:latin typeface="微軟正黑體" panose="020B0604030504040204" pitchFamily="34" charset="-120"/>
                <a:ea typeface="微軟正黑體" panose="020B0604030504040204" pitchFamily="34" charset="-120"/>
              </a:rPr>
              <a:t>與</a:t>
            </a:r>
            <a:r>
              <a:rPr lang="zh-TW" altLang="en-US" sz="2800" b="1" dirty="0">
                <a:solidFill>
                  <a:srgbClr val="C00000"/>
                </a:solidFill>
                <a:latin typeface="微軟正黑體" panose="020B0604030504040204" pitchFamily="34" charset="-120"/>
                <a:ea typeface="微軟正黑體" panose="020B0604030504040204" pitchFamily="34" charset="-120"/>
              </a:rPr>
              <a:t>財力</a:t>
            </a:r>
            <a:r>
              <a:rPr lang="zh-TW" altLang="en-US" sz="2800" b="1" dirty="0">
                <a:latin typeface="微軟正黑體" panose="020B0604030504040204" pitchFamily="34" charset="-120"/>
                <a:ea typeface="微軟正黑體" panose="020B0604030504040204" pitchFamily="34" charset="-120"/>
              </a:rPr>
              <a:t>的條件及</a:t>
            </a:r>
            <a:r>
              <a:rPr lang="zh-TW" altLang="en-US" sz="2800" b="1" dirty="0">
                <a:solidFill>
                  <a:srgbClr val="C00000"/>
                </a:solidFill>
                <a:latin typeface="微軟正黑體" panose="020B0604030504040204" pitchFamily="34" charset="-120"/>
                <a:ea typeface="微軟正黑體" panose="020B0604030504040204" pitchFamily="34" charset="-120"/>
              </a:rPr>
              <a:t>對市場資訊之所要的程度</a:t>
            </a:r>
            <a:r>
              <a:rPr lang="zh-TW" altLang="en-US" sz="2800" b="1" dirty="0">
                <a:latin typeface="微軟正黑體" panose="020B0604030504040204" pitchFamily="34" charset="-120"/>
                <a:ea typeface="微軟正黑體" panose="020B0604030504040204" pitchFamily="34" charset="-120"/>
              </a:rPr>
              <a:t>而定。由於各企業的實際情況不盡相同，因此各企業的市場調查部門之組織型態亦彼此有異。</a:t>
            </a:r>
          </a:p>
          <a:p>
            <a:r>
              <a:rPr lang="zh-TW" altLang="en-US" sz="2800" b="1" dirty="0" smtClean="0">
                <a:latin typeface="微軟正黑體" panose="020B0604030504040204" pitchFamily="34" charset="-120"/>
                <a:ea typeface="微軟正黑體" panose="020B0604030504040204" pitchFamily="34" charset="-120"/>
              </a:rPr>
              <a:t>一般而言</a:t>
            </a:r>
            <a:r>
              <a:rPr lang="zh-TW" altLang="en-US" sz="2800" b="1" dirty="0">
                <a:latin typeface="微軟正黑體" panose="020B0604030504040204" pitchFamily="34" charset="-120"/>
                <a:ea typeface="微軟正黑體" panose="020B0604030504040204" pitchFamily="34" charset="-120"/>
              </a:rPr>
              <a:t>，可將市場調查部門之組織型態分成下列四種：</a:t>
            </a:r>
            <a:r>
              <a:rPr lang="zh-TW" altLang="en-US" sz="2800" b="1" dirty="0">
                <a:solidFill>
                  <a:srgbClr val="C00000"/>
                </a:solidFill>
                <a:latin typeface="微軟正黑體" panose="020B0604030504040204" pitchFamily="34" charset="-120"/>
                <a:ea typeface="微軟正黑體" panose="020B0604030504040204" pitchFamily="34" charset="-120"/>
              </a:rPr>
              <a:t>功能導向</a:t>
            </a:r>
            <a:r>
              <a:rPr lang="zh-TW" altLang="en-US" sz="2800" b="1" dirty="0">
                <a:latin typeface="微軟正黑體" panose="020B0604030504040204" pitchFamily="34" charset="-120"/>
                <a:ea typeface="微軟正黑體" panose="020B0604030504040204" pitchFamily="34" charset="-120"/>
              </a:rPr>
              <a:t>組織、</a:t>
            </a:r>
            <a:r>
              <a:rPr lang="zh-TW" altLang="en-US" sz="2800" b="1" dirty="0">
                <a:solidFill>
                  <a:srgbClr val="C00000"/>
                </a:solidFill>
                <a:latin typeface="微軟正黑體" panose="020B0604030504040204" pitchFamily="34" charset="-120"/>
                <a:ea typeface="微軟正黑體" panose="020B0604030504040204" pitchFamily="34" charset="-120"/>
              </a:rPr>
              <a:t>產品導向</a:t>
            </a:r>
            <a:r>
              <a:rPr lang="zh-TW" altLang="en-US" sz="2800" b="1" dirty="0">
                <a:latin typeface="微軟正黑體" panose="020B0604030504040204" pitchFamily="34" charset="-120"/>
                <a:ea typeface="微軟正黑體" panose="020B0604030504040204" pitchFamily="34" charset="-120"/>
              </a:rPr>
              <a:t>組織、</a:t>
            </a:r>
            <a:r>
              <a:rPr lang="zh-TW" altLang="en-US" sz="2800" b="1" dirty="0">
                <a:solidFill>
                  <a:srgbClr val="C00000"/>
                </a:solidFill>
                <a:latin typeface="微軟正黑體" panose="020B0604030504040204" pitchFamily="34" charset="-120"/>
                <a:ea typeface="微軟正黑體" panose="020B0604030504040204" pitchFamily="34" charset="-120"/>
              </a:rPr>
              <a:t>地區導向</a:t>
            </a:r>
            <a:r>
              <a:rPr lang="zh-TW" altLang="en-US" sz="2800" b="1" dirty="0">
                <a:latin typeface="微軟正黑體" panose="020B0604030504040204" pitchFamily="34" charset="-120"/>
                <a:ea typeface="微軟正黑體" panose="020B0604030504040204" pitchFamily="34" charset="-120"/>
              </a:rPr>
              <a:t>組織及</a:t>
            </a:r>
            <a:r>
              <a:rPr lang="zh-TW" altLang="en-US" sz="2800" b="1" dirty="0">
                <a:solidFill>
                  <a:srgbClr val="C00000"/>
                </a:solidFill>
                <a:latin typeface="微軟正黑體" panose="020B0604030504040204" pitchFamily="34" charset="-120"/>
                <a:ea typeface="微軟正黑體" panose="020B0604030504040204" pitchFamily="34" charset="-120"/>
              </a:rPr>
              <a:t>顧客導向</a:t>
            </a:r>
            <a:r>
              <a:rPr lang="zh-TW" altLang="en-US" sz="2800" b="1" dirty="0">
                <a:latin typeface="微軟正黑體" panose="020B0604030504040204" pitchFamily="34" charset="-120"/>
                <a:ea typeface="微軟正黑體" panose="020B0604030504040204" pitchFamily="34" charset="-120"/>
              </a:rPr>
              <a:t>組織等。以下分別說明這四種組織型態：</a:t>
            </a:r>
          </a:p>
        </p:txBody>
      </p:sp>
    </p:spTree>
    <p:extLst>
      <p:ext uri="{BB962C8B-B14F-4D97-AF65-F5344CB8AC3E}">
        <p14:creationId xmlns:p14="http://schemas.microsoft.com/office/powerpoint/2010/main" xmlns="" val="1068560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30</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2.3</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市場調查人員的選派與訓練</a:t>
            </a:r>
            <a:endParaRPr lang="zh-TW" altLang="en-US" dirty="0">
              <a:solidFill>
                <a:schemeClr val="accent5">
                  <a:lumMod val="75000"/>
                </a:schemeClr>
              </a:solidFill>
            </a:endParaRPr>
          </a:p>
        </p:txBody>
      </p:sp>
      <p:sp>
        <p:nvSpPr>
          <p:cNvPr id="5" name="內容版面配置區 4"/>
          <p:cNvSpPr>
            <a:spLocks noGrp="1"/>
          </p:cNvSpPr>
          <p:nvPr>
            <p:ph sz="quarter" idx="13"/>
          </p:nvPr>
        </p:nvSpPr>
        <p:spPr/>
        <p:txBody>
          <a:bodyPr>
            <a:normAutofit lnSpcReduction="10000"/>
          </a:bodyPr>
          <a:lstStyle/>
          <a:p>
            <a:pPr marL="0" indent="0">
              <a:buNone/>
            </a:pPr>
            <a:r>
              <a:rPr lang="en-US" altLang="zh-TW" sz="3600" b="1" dirty="0">
                <a:solidFill>
                  <a:schemeClr val="accent5">
                    <a:lumMod val="75000"/>
                  </a:schemeClr>
                </a:solidFill>
                <a:latin typeface="微軟正黑體" panose="020B0604030504040204" pitchFamily="34" charset="-120"/>
                <a:ea typeface="微軟正黑體" panose="020B0604030504040204" pitchFamily="34" charset="-120"/>
              </a:rPr>
              <a:t>2.3.1 </a:t>
            </a:r>
            <a:r>
              <a:rPr lang="zh-TW" altLang="zh-TW" sz="3600" b="1" dirty="0">
                <a:solidFill>
                  <a:schemeClr val="accent5">
                    <a:lumMod val="75000"/>
                  </a:schemeClr>
                </a:solidFill>
                <a:latin typeface="微軟正黑體" panose="020B0604030504040204" pitchFamily="34" charset="-120"/>
                <a:ea typeface="微軟正黑體" panose="020B0604030504040204" pitchFamily="34" charset="-120"/>
              </a:rPr>
              <a:t>市場調查人員的</a:t>
            </a:r>
            <a:r>
              <a:rPr lang="zh-TW" altLang="zh-TW" sz="3600" b="1" dirty="0">
                <a:solidFill>
                  <a:srgbClr val="C00000"/>
                </a:solidFill>
                <a:latin typeface="微軟正黑體" panose="020B0604030504040204" pitchFamily="34" charset="-120"/>
                <a:ea typeface="微軟正黑體" panose="020B0604030504040204" pitchFamily="34" charset="-120"/>
              </a:rPr>
              <a:t>選派</a:t>
            </a:r>
          </a:p>
          <a:p>
            <a:pPr marL="0" indent="0">
              <a:buNone/>
            </a:pPr>
            <a:r>
              <a:rPr lang="zh-TW" altLang="zh-TW" sz="2400" b="1" dirty="0">
                <a:latin typeface="微軟正黑體" panose="020B0604030504040204" pitchFamily="34" charset="-120"/>
                <a:ea typeface="微軟正黑體" panose="020B0604030504040204" pitchFamily="34" charset="-120"/>
              </a:rPr>
              <a:t>市場調查人員選取時，可以以下面條件考量：</a:t>
            </a:r>
          </a:p>
          <a:p>
            <a:pPr marL="0" indent="0">
              <a:buNone/>
            </a:pPr>
            <a:r>
              <a:rPr lang="en-US" altLang="zh-TW" sz="2400" b="1" dirty="0">
                <a:latin typeface="微軟正黑體" panose="020B0604030504040204" pitchFamily="34" charset="-120"/>
                <a:ea typeface="微軟正黑體" panose="020B0604030504040204" pitchFamily="34" charset="-120"/>
              </a:rPr>
              <a:t>1. </a:t>
            </a:r>
            <a:r>
              <a:rPr lang="zh-TW" altLang="zh-TW" sz="2400" b="1" dirty="0">
                <a:solidFill>
                  <a:srgbClr val="C00000"/>
                </a:solidFill>
                <a:latin typeface="微軟正黑體" panose="020B0604030504040204" pitchFamily="34" charset="-120"/>
                <a:ea typeface="微軟正黑體" panose="020B0604030504040204" pitchFamily="34" charset="-120"/>
              </a:rPr>
              <a:t>學識</a:t>
            </a:r>
            <a:r>
              <a:rPr lang="zh-TW" altLang="zh-TW" sz="2400" b="1" dirty="0">
                <a:latin typeface="微軟正黑體" panose="020B0604030504040204" pitchFamily="34" charset="-120"/>
                <a:ea typeface="微軟正黑體" panose="020B0604030504040204" pitchFamily="34" charset="-120"/>
              </a:rPr>
              <a:t>與</a:t>
            </a:r>
            <a:r>
              <a:rPr lang="zh-TW" altLang="zh-TW" sz="2400" b="1" dirty="0">
                <a:solidFill>
                  <a:srgbClr val="C00000"/>
                </a:solidFill>
                <a:latin typeface="微軟正黑體" panose="020B0604030504040204" pitchFamily="34" charset="-120"/>
                <a:ea typeface="微軟正黑體" panose="020B0604030504040204" pitchFamily="34" charset="-120"/>
              </a:rPr>
              <a:t>經驗同等重要</a:t>
            </a:r>
          </a:p>
          <a:p>
            <a:pPr marL="0" indent="0">
              <a:buNone/>
            </a:pPr>
            <a:r>
              <a:rPr lang="zh-TW" altLang="en-US" sz="2400" b="1" dirty="0">
                <a:latin typeface="微軟正黑體" panose="020B0604030504040204" pitchFamily="34" charset="-120"/>
                <a:ea typeface="微軟正黑體" panose="020B0604030504040204" pitchFamily="34" charset="-120"/>
              </a:rPr>
              <a:t> </a:t>
            </a:r>
            <a:r>
              <a:rPr lang="zh-TW" altLang="en-US" sz="2400" b="1" dirty="0" smtClean="0">
                <a:latin typeface="微軟正黑體" panose="020B0604030504040204" pitchFamily="34" charset="-120"/>
                <a:ea typeface="微軟正黑體" panose="020B0604030504040204" pitchFamily="34" charset="-120"/>
              </a:rPr>
              <a:t>   </a:t>
            </a:r>
            <a:r>
              <a:rPr lang="zh-TW" altLang="zh-TW" sz="2400" b="1" dirty="0" smtClean="0">
                <a:latin typeface="微軟正黑體" panose="020B0604030504040204" pitchFamily="34" charset="-120"/>
                <a:ea typeface="微軟正黑體" panose="020B0604030504040204" pitchFamily="34" charset="-120"/>
              </a:rPr>
              <a:t>學歷</a:t>
            </a:r>
            <a:r>
              <a:rPr lang="en-US" altLang="zh-TW" sz="2400" b="1" dirty="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高中以上</a:t>
            </a:r>
            <a:r>
              <a:rPr lang="en-US" altLang="zh-TW" sz="2400" b="1" dirty="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至少</a:t>
            </a:r>
            <a:r>
              <a:rPr lang="en-US" altLang="zh-TW" sz="2400" b="1" dirty="0">
                <a:latin typeface="微軟正黑體" panose="020B0604030504040204" pitchFamily="34" charset="-120"/>
                <a:ea typeface="微軟正黑體" panose="020B0604030504040204" pitchFamily="34" charset="-120"/>
              </a:rPr>
              <a:t>)</a:t>
            </a:r>
            <a:endParaRPr lang="zh-TW" altLang="zh-TW" sz="2400" b="1" dirty="0">
              <a:latin typeface="微軟正黑體" panose="020B0604030504040204" pitchFamily="34" charset="-120"/>
              <a:ea typeface="微軟正黑體" panose="020B0604030504040204" pitchFamily="34" charset="-120"/>
            </a:endParaRPr>
          </a:p>
          <a:p>
            <a:pPr marL="0" indent="0">
              <a:buNone/>
            </a:pPr>
            <a:r>
              <a:rPr lang="zh-TW" altLang="en-US" sz="2400" b="1" dirty="0">
                <a:latin typeface="微軟正黑體" panose="020B0604030504040204" pitchFamily="34" charset="-120"/>
                <a:ea typeface="微軟正黑體" panose="020B0604030504040204" pitchFamily="34" charset="-120"/>
              </a:rPr>
              <a:t> </a:t>
            </a:r>
            <a:r>
              <a:rPr lang="zh-TW" altLang="en-US" sz="2400" b="1" dirty="0" smtClean="0">
                <a:latin typeface="微軟正黑體" panose="020B0604030504040204" pitchFamily="34" charset="-120"/>
                <a:ea typeface="微軟正黑體" panose="020B0604030504040204" pitchFamily="34" charset="-120"/>
              </a:rPr>
              <a:t>   </a:t>
            </a:r>
            <a:r>
              <a:rPr lang="zh-TW" altLang="zh-TW" sz="2400" b="1" dirty="0" smtClean="0">
                <a:latin typeface="微軟正黑體" panose="020B0604030504040204" pitchFamily="34" charset="-120"/>
                <a:ea typeface="微軟正黑體" panose="020B0604030504040204" pitchFamily="34" charset="-120"/>
              </a:rPr>
              <a:t>性格</a:t>
            </a:r>
            <a:r>
              <a:rPr lang="en-US" altLang="zh-TW" sz="2400" b="1" dirty="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外向、穩重、柔和，善與陌生人親近交談</a:t>
            </a:r>
          </a:p>
          <a:p>
            <a:pPr marL="0" indent="0">
              <a:buNone/>
            </a:pPr>
            <a:r>
              <a:rPr lang="zh-TW" altLang="en-US" sz="2400" b="1" dirty="0">
                <a:latin typeface="微軟正黑體" panose="020B0604030504040204" pitchFamily="34" charset="-120"/>
                <a:ea typeface="微軟正黑體" panose="020B0604030504040204" pitchFamily="34" charset="-120"/>
              </a:rPr>
              <a:t> </a:t>
            </a:r>
            <a:r>
              <a:rPr lang="zh-TW" altLang="en-US" sz="2400" b="1" dirty="0" smtClean="0">
                <a:latin typeface="微軟正黑體" panose="020B0604030504040204" pitchFamily="34" charset="-120"/>
                <a:ea typeface="微軟正黑體" panose="020B0604030504040204" pitchFamily="34" charset="-120"/>
              </a:rPr>
              <a:t>   </a:t>
            </a:r>
            <a:r>
              <a:rPr lang="zh-TW" altLang="zh-TW" sz="2400" b="1" dirty="0" smtClean="0">
                <a:latin typeface="微軟正黑體" panose="020B0604030504040204" pitchFamily="34" charset="-120"/>
                <a:ea typeface="微軟正黑體" panose="020B0604030504040204" pitchFamily="34" charset="-120"/>
              </a:rPr>
              <a:t>反應</a:t>
            </a:r>
            <a:r>
              <a:rPr lang="zh-TW" altLang="zh-TW" sz="2400" b="1" dirty="0">
                <a:latin typeface="微軟正黑體" panose="020B0604030504040204" pitchFamily="34" charset="-120"/>
                <a:ea typeface="微軟正黑體" panose="020B0604030504040204" pitchFamily="34" charset="-120"/>
              </a:rPr>
              <a:t>靈敏能隨機應變，刻苦耐勞及忠厚</a:t>
            </a:r>
            <a:r>
              <a:rPr lang="zh-TW" altLang="zh-TW" sz="2400" b="1" dirty="0" smtClean="0">
                <a:latin typeface="微軟正黑體" panose="020B0604030504040204" pitchFamily="34" charset="-120"/>
                <a:ea typeface="微軟正黑體" panose="020B0604030504040204" pitchFamily="34" charset="-120"/>
              </a:rPr>
              <a:t>篤實</a:t>
            </a:r>
            <a:endParaRPr lang="zh-TW" altLang="zh-TW" sz="2400" b="1" dirty="0">
              <a:latin typeface="微軟正黑體" panose="020B0604030504040204" pitchFamily="34" charset="-120"/>
              <a:ea typeface="微軟正黑體" panose="020B0604030504040204" pitchFamily="34" charset="-120"/>
            </a:endParaRPr>
          </a:p>
          <a:p>
            <a:pPr marL="0" indent="0">
              <a:buNone/>
            </a:pPr>
            <a:r>
              <a:rPr lang="en-US" altLang="zh-TW" sz="2400" b="1" dirty="0">
                <a:latin typeface="微軟正黑體" panose="020B0604030504040204" pitchFamily="34" charset="-120"/>
                <a:ea typeface="微軟正黑體" panose="020B0604030504040204" pitchFamily="34" charset="-120"/>
              </a:rPr>
              <a:t>2. </a:t>
            </a:r>
            <a:r>
              <a:rPr lang="zh-TW" altLang="zh-TW" sz="2400" b="1" dirty="0">
                <a:solidFill>
                  <a:srgbClr val="C00000"/>
                </a:solidFill>
                <a:latin typeface="微軟正黑體" panose="020B0604030504040204" pitchFamily="34" charset="-120"/>
                <a:ea typeface="微軟正黑體" panose="020B0604030504040204" pitchFamily="34" charset="-120"/>
              </a:rPr>
              <a:t>做事負責</a:t>
            </a:r>
            <a:r>
              <a:rPr lang="zh-TW" altLang="zh-TW" sz="2400" b="1" dirty="0" smtClean="0">
                <a:solidFill>
                  <a:srgbClr val="C00000"/>
                </a:solidFill>
                <a:latin typeface="微軟正黑體" panose="020B0604030504040204" pitchFamily="34" charset="-120"/>
                <a:ea typeface="微軟正黑體" panose="020B0604030504040204" pitchFamily="34" charset="-120"/>
              </a:rPr>
              <a:t>盡職</a:t>
            </a:r>
            <a:r>
              <a:rPr lang="en-US" altLang="zh-TW" sz="2400" b="1" dirty="0">
                <a:latin typeface="微軟正黑體" panose="020B0604030504040204" pitchFamily="34" charset="-120"/>
                <a:ea typeface="微軟正黑體" panose="020B0604030504040204" pitchFamily="34" charset="-120"/>
              </a:rPr>
              <a:t>-</a:t>
            </a:r>
            <a:r>
              <a:rPr lang="zh-TW" altLang="zh-TW" sz="2400" b="1" dirty="0" smtClean="0">
                <a:latin typeface="微軟正黑體" panose="020B0604030504040204" pitchFamily="34" charset="-120"/>
                <a:ea typeface="微軟正黑體" panose="020B0604030504040204" pitchFamily="34" charset="-120"/>
              </a:rPr>
              <a:t>對於</a:t>
            </a:r>
            <a:r>
              <a:rPr lang="zh-TW" altLang="zh-TW" sz="2400" b="1" dirty="0">
                <a:latin typeface="微軟正黑體" panose="020B0604030504040204" pitchFamily="34" charset="-120"/>
                <a:ea typeface="微軟正黑體" panose="020B0604030504040204" pitchFamily="34" charset="-120"/>
              </a:rPr>
              <a:t>所交辦事務，能依指示如期確實</a:t>
            </a:r>
            <a:r>
              <a:rPr lang="zh-TW" altLang="zh-TW" sz="2400" b="1" dirty="0" smtClean="0">
                <a:latin typeface="微軟正黑體" panose="020B0604030504040204" pitchFamily="34" charset="-120"/>
                <a:ea typeface="微軟正黑體" panose="020B0604030504040204" pitchFamily="34" charset="-120"/>
              </a:rPr>
              <a:t>完成</a:t>
            </a:r>
            <a:endParaRPr lang="zh-TW" altLang="zh-TW" sz="2400" b="1" dirty="0">
              <a:latin typeface="微軟正黑體" panose="020B0604030504040204" pitchFamily="34" charset="-120"/>
              <a:ea typeface="微軟正黑體" panose="020B0604030504040204" pitchFamily="34" charset="-120"/>
            </a:endParaRPr>
          </a:p>
          <a:p>
            <a:pPr marL="0" indent="0">
              <a:buNone/>
            </a:pPr>
            <a:r>
              <a:rPr lang="en-US" altLang="zh-TW" sz="2400" b="1" dirty="0">
                <a:latin typeface="微軟正黑體" panose="020B0604030504040204" pitchFamily="34" charset="-120"/>
                <a:ea typeface="微軟正黑體" panose="020B0604030504040204" pitchFamily="34" charset="-120"/>
              </a:rPr>
              <a:t>3. </a:t>
            </a:r>
            <a:r>
              <a:rPr lang="zh-TW" altLang="zh-TW" sz="2400" b="1" dirty="0">
                <a:solidFill>
                  <a:srgbClr val="C00000"/>
                </a:solidFill>
                <a:latin typeface="微軟正黑體" panose="020B0604030504040204" pitchFamily="34" charset="-120"/>
                <a:ea typeface="微軟正黑體" panose="020B0604030504040204" pitchFamily="34" charset="-120"/>
              </a:rPr>
              <a:t>具實填報資料不欺瞞</a:t>
            </a:r>
          </a:p>
          <a:p>
            <a:pPr marL="0" indent="0">
              <a:buNone/>
            </a:pPr>
            <a:r>
              <a:rPr lang="en-US" altLang="zh-TW" sz="2400" b="1" dirty="0">
                <a:latin typeface="微軟正黑體" panose="020B0604030504040204" pitchFamily="34" charset="-120"/>
                <a:ea typeface="微軟正黑體" panose="020B0604030504040204" pitchFamily="34" charset="-120"/>
              </a:rPr>
              <a:t>4. </a:t>
            </a:r>
            <a:r>
              <a:rPr lang="zh-TW" altLang="zh-TW" sz="2400" b="1" dirty="0">
                <a:solidFill>
                  <a:srgbClr val="C00000"/>
                </a:solidFill>
                <a:latin typeface="微軟正黑體" panose="020B0604030504040204" pitchFamily="34" charset="-120"/>
                <a:ea typeface="微軟正黑體" panose="020B0604030504040204" pitchFamily="34" charset="-120"/>
              </a:rPr>
              <a:t>具備商業</a:t>
            </a:r>
            <a:r>
              <a:rPr lang="zh-TW" altLang="zh-TW" sz="2400" b="1" dirty="0" smtClean="0">
                <a:solidFill>
                  <a:srgbClr val="C00000"/>
                </a:solidFill>
                <a:latin typeface="微軟正黑體" panose="020B0604030504040204" pitchFamily="34" charset="-120"/>
                <a:ea typeface="微軟正黑體" panose="020B0604030504040204" pitchFamily="34" charset="-120"/>
              </a:rPr>
              <a:t>知識</a:t>
            </a:r>
            <a:endParaRPr lang="en-US" altLang="zh-TW" sz="2400" b="1" dirty="0" smtClean="0">
              <a:latin typeface="微軟正黑體" panose="020B0604030504040204" pitchFamily="34" charset="-120"/>
              <a:ea typeface="微軟正黑體" panose="020B0604030504040204" pitchFamily="34" charset="-120"/>
            </a:endParaRPr>
          </a:p>
          <a:p>
            <a:pPr marL="0" indent="0">
              <a:buNone/>
            </a:pPr>
            <a:r>
              <a:rPr lang="zh-TW" altLang="en-US" sz="2400" b="1" dirty="0">
                <a:latin typeface="微軟正黑體" panose="020B0604030504040204" pitchFamily="34" charset="-120"/>
                <a:ea typeface="微軟正黑體" panose="020B0604030504040204" pitchFamily="34" charset="-120"/>
              </a:rPr>
              <a:t> </a:t>
            </a:r>
            <a:r>
              <a:rPr lang="zh-TW" altLang="en-US" sz="2400" b="1" dirty="0" smtClean="0">
                <a:latin typeface="微軟正黑體" panose="020B0604030504040204" pitchFamily="34" charset="-120"/>
                <a:ea typeface="微軟正黑體" panose="020B0604030504040204" pitchFamily="34" charset="-120"/>
              </a:rPr>
              <a:t>    </a:t>
            </a:r>
            <a:r>
              <a:rPr lang="zh-TW" altLang="zh-TW" sz="2400" b="1" dirty="0" smtClean="0">
                <a:latin typeface="微軟正黑體" panose="020B0604030504040204" pitchFamily="34" charset="-120"/>
                <a:ea typeface="微軟正黑體" panose="020B0604030504040204" pitchFamily="34" charset="-120"/>
              </a:rPr>
              <a:t>對</a:t>
            </a:r>
            <a:r>
              <a:rPr lang="zh-TW" altLang="zh-TW" sz="2400" b="1" dirty="0">
                <a:latin typeface="微軟正黑體" panose="020B0604030504040204" pitchFamily="34" charset="-120"/>
                <a:ea typeface="微軟正黑體" panose="020B0604030504040204" pitchFamily="34" charset="-120"/>
              </a:rPr>
              <a:t>市場學不清楚沒關係，但至少具有一般的商業</a:t>
            </a:r>
            <a:r>
              <a:rPr lang="zh-TW" altLang="zh-TW" sz="2400" b="1" dirty="0" smtClean="0">
                <a:latin typeface="微軟正黑體" panose="020B0604030504040204" pitchFamily="34" charset="-120"/>
                <a:ea typeface="微軟正黑體" panose="020B0604030504040204" pitchFamily="34" charset="-120"/>
              </a:rPr>
              <a:t>知識</a:t>
            </a:r>
            <a:endParaRPr lang="zh-TW" altLang="zh-TW" sz="2400" b="1" dirty="0">
              <a:latin typeface="微軟正黑體" panose="020B0604030504040204" pitchFamily="34" charset="-120"/>
              <a:ea typeface="微軟正黑體" panose="020B0604030504040204" pitchFamily="34" charset="-120"/>
            </a:endParaRPr>
          </a:p>
          <a:p>
            <a:pPr marL="0" indent="0">
              <a:buNone/>
            </a:pPr>
            <a:r>
              <a:rPr lang="en-US" altLang="zh-TW" sz="2400" b="1" dirty="0">
                <a:latin typeface="微軟正黑體" panose="020B0604030504040204" pitchFamily="34" charset="-120"/>
                <a:ea typeface="微軟正黑體" panose="020B0604030504040204" pitchFamily="34" charset="-120"/>
              </a:rPr>
              <a:t>5. </a:t>
            </a:r>
            <a:r>
              <a:rPr lang="zh-TW" altLang="zh-TW" sz="2400" b="1" dirty="0">
                <a:solidFill>
                  <a:srgbClr val="C00000"/>
                </a:solidFill>
                <a:latin typeface="微軟正黑體" panose="020B0604030504040204" pitchFamily="34" charset="-120"/>
                <a:ea typeface="微軟正黑體" panose="020B0604030504040204" pitchFamily="34" charset="-120"/>
              </a:rPr>
              <a:t>具備多種方言</a:t>
            </a:r>
            <a:r>
              <a:rPr lang="zh-TW" altLang="zh-TW" sz="2400" b="1" dirty="0" smtClean="0">
                <a:solidFill>
                  <a:srgbClr val="C00000"/>
                </a:solidFill>
                <a:latin typeface="微軟正黑體" panose="020B0604030504040204" pitchFamily="34" charset="-120"/>
                <a:ea typeface="微軟正黑體" panose="020B0604030504040204" pitchFamily="34" charset="-120"/>
              </a:rPr>
              <a:t>能力</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至</a:t>
            </a:r>
            <a:r>
              <a:rPr lang="zh-TW" altLang="zh-TW" sz="2400" b="1" dirty="0" smtClean="0">
                <a:latin typeface="微軟正黑體" panose="020B0604030504040204" pitchFamily="34" charset="-120"/>
                <a:ea typeface="微軟正黑體" panose="020B0604030504040204" pitchFamily="34" charset="-120"/>
              </a:rPr>
              <a:t>少</a:t>
            </a:r>
            <a:r>
              <a:rPr lang="zh-TW" altLang="zh-TW" sz="2400" b="1" dirty="0">
                <a:latin typeface="微軟正黑體" panose="020B0604030504040204" pitchFamily="34" charset="-120"/>
                <a:ea typeface="微軟正黑體" panose="020B0604030504040204" pitchFamily="34" charset="-120"/>
              </a:rPr>
              <a:t>精通國語、台語</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2411311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31</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2.3</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市場調查人員的選派與訓練</a:t>
            </a:r>
            <a:endParaRPr lang="zh-TW" altLang="en-US" dirty="0">
              <a:solidFill>
                <a:schemeClr val="accent5">
                  <a:lumMod val="75000"/>
                </a:schemeClr>
              </a:solidFill>
            </a:endParaRPr>
          </a:p>
        </p:txBody>
      </p:sp>
      <p:sp>
        <p:nvSpPr>
          <p:cNvPr id="5" name="內容版面配置區 4"/>
          <p:cNvSpPr>
            <a:spLocks noGrp="1"/>
          </p:cNvSpPr>
          <p:nvPr>
            <p:ph sz="quarter" idx="13"/>
          </p:nvPr>
        </p:nvSpPr>
        <p:spPr/>
        <p:txBody>
          <a:bodyPr>
            <a:normAutofit/>
          </a:bodyPr>
          <a:lstStyle/>
          <a:p>
            <a:pPr marL="0" indent="0">
              <a:buNone/>
            </a:pPr>
            <a:r>
              <a:rPr lang="en-US" altLang="zh-TW" sz="3600" b="1" dirty="0" smtClean="0">
                <a:solidFill>
                  <a:schemeClr val="accent5">
                    <a:lumMod val="75000"/>
                  </a:schemeClr>
                </a:solidFill>
                <a:latin typeface="微軟正黑體" panose="020B0604030504040204" pitchFamily="34" charset="-120"/>
                <a:ea typeface="微軟正黑體" panose="020B0604030504040204" pitchFamily="34" charset="-120"/>
              </a:rPr>
              <a:t>2.3.2 </a:t>
            </a:r>
            <a:r>
              <a:rPr lang="zh-TW" altLang="zh-TW" sz="3600" b="1" dirty="0">
                <a:solidFill>
                  <a:schemeClr val="accent5">
                    <a:lumMod val="75000"/>
                  </a:schemeClr>
                </a:solidFill>
                <a:latin typeface="微軟正黑體" panose="020B0604030504040204" pitchFamily="34" charset="-120"/>
                <a:ea typeface="微軟正黑體" panose="020B0604030504040204" pitchFamily="34" charset="-120"/>
              </a:rPr>
              <a:t>市場調查人員</a:t>
            </a:r>
            <a:r>
              <a:rPr lang="zh-TW" altLang="zh-TW" sz="3600" b="1" dirty="0" smtClean="0">
                <a:solidFill>
                  <a:schemeClr val="accent5">
                    <a:lumMod val="75000"/>
                  </a:schemeClr>
                </a:solidFill>
                <a:latin typeface="微軟正黑體" panose="020B0604030504040204" pitchFamily="34" charset="-120"/>
                <a:ea typeface="微軟正黑體" panose="020B0604030504040204" pitchFamily="34" charset="-120"/>
              </a:rPr>
              <a:t>的</a:t>
            </a:r>
            <a:r>
              <a:rPr lang="zh-TW" altLang="en-US" sz="3600" b="1" dirty="0" smtClean="0">
                <a:solidFill>
                  <a:srgbClr val="C00000"/>
                </a:solidFill>
                <a:latin typeface="微軟正黑體" panose="020B0604030504040204" pitchFamily="34" charset="-120"/>
                <a:ea typeface="微軟正黑體" panose="020B0604030504040204" pitchFamily="34" charset="-120"/>
              </a:rPr>
              <a:t>訓練</a:t>
            </a:r>
            <a:endParaRPr lang="zh-TW" altLang="zh-TW" sz="3600" b="1" dirty="0">
              <a:solidFill>
                <a:srgbClr val="C00000"/>
              </a:solidFill>
              <a:latin typeface="微軟正黑體" panose="020B0604030504040204" pitchFamily="34" charset="-120"/>
              <a:ea typeface="微軟正黑體" panose="020B0604030504040204" pitchFamily="34" charset="-120"/>
            </a:endParaRPr>
          </a:p>
          <a:p>
            <a:r>
              <a:rPr lang="zh-TW" altLang="zh-TW" sz="2400" b="1" dirty="0">
                <a:latin typeface="微軟正黑體" panose="020B0604030504040204" pitchFamily="34" charset="-120"/>
                <a:ea typeface="微軟正黑體" panose="020B0604030504040204" pitchFamily="34" charset="-120"/>
              </a:rPr>
              <a:t>目前國內各調查機構所用的</a:t>
            </a:r>
            <a:r>
              <a:rPr lang="zh-TW" altLang="zh-TW" sz="2400" b="1" dirty="0">
                <a:solidFill>
                  <a:srgbClr val="C00000"/>
                </a:solidFill>
                <a:latin typeface="微軟正黑體" panose="020B0604030504040204" pitchFamily="34" charset="-120"/>
                <a:ea typeface="微軟正黑體" panose="020B0604030504040204" pitchFamily="34" charset="-120"/>
              </a:rPr>
              <a:t>調查人員</a:t>
            </a:r>
            <a:r>
              <a:rPr lang="zh-TW" altLang="zh-TW" sz="2400" b="1" dirty="0">
                <a:latin typeface="微軟正黑體" panose="020B0604030504040204" pitchFamily="34" charset="-120"/>
                <a:ea typeface="微軟正黑體" panose="020B0604030504040204" pitchFamily="34" charset="-120"/>
              </a:rPr>
              <a:t>，皆</a:t>
            </a:r>
            <a:r>
              <a:rPr lang="zh-TW" altLang="zh-TW" sz="2400" b="1" dirty="0">
                <a:solidFill>
                  <a:srgbClr val="C00000"/>
                </a:solidFill>
                <a:latin typeface="微軟正黑體" panose="020B0604030504040204" pitchFamily="34" charset="-120"/>
                <a:ea typeface="微軟正黑體" panose="020B0604030504040204" pitchFamily="34" charset="-120"/>
              </a:rPr>
              <a:t>非專職</a:t>
            </a:r>
            <a:r>
              <a:rPr lang="zh-TW" altLang="zh-TW" sz="2400" b="1" dirty="0">
                <a:latin typeface="微軟正黑體" panose="020B0604030504040204" pitchFamily="34" charset="-120"/>
                <a:ea typeface="微軟正黑體" panose="020B0604030504040204" pitchFamily="34" charset="-120"/>
              </a:rPr>
              <a:t>，而大部分是聘用各大專院校相關科系或高中職的</a:t>
            </a:r>
            <a:r>
              <a:rPr lang="zh-TW" altLang="zh-TW" sz="2400" b="1" dirty="0">
                <a:solidFill>
                  <a:srgbClr val="C00000"/>
                </a:solidFill>
                <a:latin typeface="微軟正黑體" panose="020B0604030504040204" pitchFamily="34" charset="-120"/>
                <a:ea typeface="微軟正黑體" panose="020B0604030504040204" pitchFamily="34" charset="-120"/>
              </a:rPr>
              <a:t>在學生</a:t>
            </a:r>
            <a:r>
              <a:rPr lang="zh-TW" altLang="zh-TW" sz="2400" b="1" dirty="0">
                <a:latin typeface="微軟正黑體" panose="020B0604030504040204" pitchFamily="34" charset="-120"/>
                <a:ea typeface="微軟正黑體" panose="020B0604030504040204" pitchFamily="34" charset="-120"/>
              </a:rPr>
              <a:t>擔任，</a:t>
            </a:r>
            <a:r>
              <a:rPr lang="zh-TW" altLang="zh-TW" sz="2400" b="1" dirty="0">
                <a:solidFill>
                  <a:srgbClr val="C00000"/>
                </a:solidFill>
                <a:latin typeface="微軟正黑體" panose="020B0604030504040204" pitchFamily="34" charset="-120"/>
                <a:ea typeface="微軟正黑體" panose="020B0604030504040204" pitchFamily="34" charset="-120"/>
              </a:rPr>
              <a:t>論件計</a:t>
            </a:r>
            <a:r>
              <a:rPr lang="zh-TW" altLang="zh-TW" sz="2400" b="1" dirty="0">
                <a:latin typeface="微軟正黑體" panose="020B0604030504040204" pitchFamily="34" charset="-120"/>
                <a:ea typeface="微軟正黑體" panose="020B0604030504040204" pitchFamily="34" charset="-120"/>
              </a:rPr>
              <a:t>酬</a:t>
            </a:r>
            <a:r>
              <a:rPr lang="zh-TW" altLang="zh-TW" sz="2400" b="1" dirty="0" smtClean="0">
                <a:latin typeface="微軟正黑體" panose="020B0604030504040204" pitchFamily="34" charset="-120"/>
                <a:ea typeface="微軟正黑體" panose="020B0604030504040204" pitchFamily="34" charset="-120"/>
              </a:rPr>
              <a:t>。</a:t>
            </a:r>
            <a:endParaRPr lang="en-US" altLang="zh-TW" sz="2400" b="1" dirty="0" smtClean="0">
              <a:latin typeface="微軟正黑體" panose="020B0604030504040204" pitchFamily="34" charset="-120"/>
              <a:ea typeface="微軟正黑體" panose="020B0604030504040204" pitchFamily="34" charset="-120"/>
            </a:endParaRPr>
          </a:p>
          <a:p>
            <a:r>
              <a:rPr lang="zh-TW" altLang="zh-TW" sz="2400" b="1" dirty="0" smtClean="0">
                <a:latin typeface="微軟正黑體" panose="020B0604030504040204" pitchFamily="34" charset="-120"/>
                <a:ea typeface="微軟正黑體" panose="020B0604030504040204" pitchFamily="34" charset="-120"/>
              </a:rPr>
              <a:t>由於</a:t>
            </a:r>
            <a:r>
              <a:rPr lang="zh-TW" altLang="zh-TW" sz="2400" b="1" dirty="0">
                <a:latin typeface="微軟正黑體" panose="020B0604030504040204" pitchFamily="34" charset="-120"/>
                <a:ea typeface="微軟正黑體" panose="020B0604030504040204" pitchFamily="34" charset="-120"/>
              </a:rPr>
              <a:t>調查人員是非專職的，所以</a:t>
            </a:r>
            <a:r>
              <a:rPr lang="zh-TW" altLang="zh-TW" sz="2400" b="1" dirty="0">
                <a:solidFill>
                  <a:srgbClr val="C00000"/>
                </a:solidFill>
                <a:latin typeface="微軟正黑體" panose="020B0604030504040204" pitchFamily="34" charset="-120"/>
                <a:ea typeface="微軟正黑體" panose="020B0604030504040204" pitchFamily="34" charset="-120"/>
              </a:rPr>
              <a:t>訓練工作</a:t>
            </a:r>
            <a:r>
              <a:rPr lang="zh-TW" altLang="zh-TW" sz="2400" b="1" dirty="0">
                <a:latin typeface="微軟正黑體" panose="020B0604030504040204" pitchFamily="34" charset="-120"/>
                <a:ea typeface="微軟正黑體" panose="020B0604030504040204" pitchFamily="34" charset="-120"/>
              </a:rPr>
              <a:t>更顯得</a:t>
            </a:r>
            <a:r>
              <a:rPr lang="zh-TW" altLang="zh-TW" sz="2400" b="1" dirty="0">
                <a:solidFill>
                  <a:srgbClr val="C00000"/>
                </a:solidFill>
                <a:latin typeface="微軟正黑體" panose="020B0604030504040204" pitchFamily="34" charset="-120"/>
                <a:ea typeface="微軟正黑體" panose="020B0604030504040204" pitchFamily="34" charset="-120"/>
              </a:rPr>
              <a:t>格外重要</a:t>
            </a:r>
            <a:r>
              <a:rPr lang="zh-TW" altLang="zh-TW" sz="2400" b="1" dirty="0" smtClean="0">
                <a:latin typeface="微軟正黑體" panose="020B0604030504040204" pitchFamily="34" charset="-120"/>
                <a:ea typeface="微軟正黑體" panose="020B0604030504040204" pitchFamily="34" charset="-120"/>
              </a:rPr>
              <a:t>。</a:t>
            </a:r>
            <a:endParaRPr lang="en-US" altLang="zh-TW" sz="2400" b="1" dirty="0" smtClean="0">
              <a:latin typeface="微軟正黑體" panose="020B0604030504040204" pitchFamily="34" charset="-120"/>
              <a:ea typeface="微軟正黑體" panose="020B0604030504040204" pitchFamily="34" charset="-120"/>
            </a:endParaRPr>
          </a:p>
          <a:p>
            <a:r>
              <a:rPr lang="zh-TW" altLang="zh-TW" sz="2400" b="1" dirty="0" smtClean="0">
                <a:latin typeface="微軟正黑體" panose="020B0604030504040204" pitchFamily="34" charset="-120"/>
                <a:ea typeface="微軟正黑體" panose="020B0604030504040204" pitchFamily="34" charset="-120"/>
              </a:rPr>
              <a:t>訓練</a:t>
            </a:r>
            <a:r>
              <a:rPr lang="zh-TW" altLang="zh-TW" sz="2400" b="1" dirty="0">
                <a:latin typeface="微軟正黑體" panose="020B0604030504040204" pitchFamily="34" charset="-120"/>
                <a:ea typeface="微軟正黑體" panose="020B0604030504040204" pitchFamily="34" charset="-120"/>
              </a:rPr>
              <a:t>事宜，由</a:t>
            </a:r>
            <a:r>
              <a:rPr lang="zh-TW" altLang="zh-TW" sz="2400" b="1" dirty="0">
                <a:solidFill>
                  <a:srgbClr val="C00000"/>
                </a:solidFill>
                <a:latin typeface="微軟正黑體" panose="020B0604030504040204" pitchFamily="34" charset="-120"/>
                <a:ea typeface="微軟正黑體" panose="020B0604030504040204" pitchFamily="34" charset="-120"/>
              </a:rPr>
              <a:t>有</a:t>
            </a:r>
            <a:r>
              <a:rPr lang="zh-TW" altLang="zh-TW" sz="2400" b="1" dirty="0">
                <a:latin typeface="微軟正黑體" panose="020B0604030504040204" pitchFamily="34" charset="-120"/>
                <a:ea typeface="微軟正黑體" panose="020B0604030504040204" pitchFamily="34" charset="-120"/>
              </a:rPr>
              <a:t>市場調查</a:t>
            </a:r>
            <a:r>
              <a:rPr lang="zh-TW" altLang="zh-TW" sz="2400" b="1" dirty="0">
                <a:solidFill>
                  <a:srgbClr val="C00000"/>
                </a:solidFill>
                <a:latin typeface="微軟正黑體" panose="020B0604030504040204" pitchFamily="34" charset="-120"/>
                <a:ea typeface="微軟正黑體" panose="020B0604030504040204" pitchFamily="34" charset="-120"/>
              </a:rPr>
              <a:t>經驗的人</a:t>
            </a:r>
            <a:r>
              <a:rPr lang="zh-TW" altLang="zh-TW" sz="2400" b="1" dirty="0">
                <a:latin typeface="微軟正黑體" panose="020B0604030504040204" pitchFamily="34" charset="-120"/>
                <a:ea typeface="微軟正黑體" panose="020B0604030504040204" pitchFamily="34" charset="-120"/>
              </a:rPr>
              <a:t>來負責主持，必須在調查前說明調查之有關</a:t>
            </a:r>
            <a:r>
              <a:rPr lang="zh-TW" altLang="zh-TW" sz="2400" b="1" dirty="0">
                <a:solidFill>
                  <a:srgbClr val="C00000"/>
                </a:solidFill>
                <a:latin typeface="微軟正黑體" panose="020B0604030504040204" pitchFamily="34" charset="-120"/>
                <a:ea typeface="微軟正黑體" panose="020B0604030504040204" pitchFamily="34" charset="-120"/>
              </a:rPr>
              <a:t>規定</a:t>
            </a:r>
            <a:r>
              <a:rPr lang="zh-TW" altLang="zh-TW" sz="2400" b="1" dirty="0">
                <a:latin typeface="微軟正黑體" panose="020B0604030504040204" pitchFamily="34" charset="-120"/>
                <a:ea typeface="微軟正黑體" panose="020B0604030504040204" pitchFamily="34" charset="-120"/>
              </a:rPr>
              <a:t>、</a:t>
            </a:r>
            <a:r>
              <a:rPr lang="zh-TW" altLang="zh-TW" sz="2400" b="1" dirty="0">
                <a:solidFill>
                  <a:srgbClr val="C00000"/>
                </a:solidFill>
                <a:latin typeface="微軟正黑體" panose="020B0604030504040204" pitchFamily="34" charset="-120"/>
                <a:ea typeface="微軟正黑體" panose="020B0604030504040204" pitchFamily="34" charset="-120"/>
              </a:rPr>
              <a:t>工作須知</a:t>
            </a:r>
            <a:r>
              <a:rPr lang="zh-TW" altLang="zh-TW" sz="2400" b="1" dirty="0">
                <a:latin typeface="微軟正黑體" panose="020B0604030504040204" pitchFamily="34" charset="-120"/>
                <a:ea typeface="微軟正黑體" panose="020B0604030504040204" pitchFamily="34" charset="-120"/>
              </a:rPr>
              <a:t>、</a:t>
            </a:r>
            <a:r>
              <a:rPr lang="zh-TW" altLang="zh-TW" sz="2400" b="1" dirty="0">
                <a:solidFill>
                  <a:srgbClr val="C00000"/>
                </a:solidFill>
                <a:latin typeface="微軟正黑體" panose="020B0604030504040204" pitchFamily="34" charset="-120"/>
                <a:ea typeface="微軟正黑體" panose="020B0604030504040204" pitchFamily="34" charset="-120"/>
              </a:rPr>
              <a:t>調查內容</a:t>
            </a:r>
            <a:r>
              <a:rPr lang="zh-TW" altLang="zh-TW" sz="2400" b="1" dirty="0">
                <a:latin typeface="微軟正黑體" panose="020B0604030504040204" pitchFamily="34" charset="-120"/>
                <a:ea typeface="微軟正黑體" panose="020B0604030504040204" pitchFamily="34" charset="-120"/>
              </a:rPr>
              <a:t>，並解答疑難或備詢。</a:t>
            </a:r>
          </a:p>
          <a:p>
            <a:r>
              <a:rPr lang="zh-TW" altLang="zh-TW" sz="2400" b="1" dirty="0">
                <a:latin typeface="微軟正黑體" panose="020B0604030504040204" pitchFamily="34" charset="-120"/>
                <a:ea typeface="微軟正黑體" panose="020B0604030504040204" pitchFamily="34" charset="-120"/>
              </a:rPr>
              <a:t>訓練過程中，應注意下面兩項工作：</a:t>
            </a:r>
          </a:p>
          <a:p>
            <a:pPr marL="0" indent="0">
              <a:buNone/>
            </a:pPr>
            <a:r>
              <a:rPr lang="en-US" altLang="zh-TW" sz="2400" b="1" dirty="0">
                <a:latin typeface="微軟正黑體" panose="020B0604030504040204" pitchFamily="34" charset="-120"/>
                <a:ea typeface="微軟正黑體" panose="020B0604030504040204" pitchFamily="34" charset="-120"/>
              </a:rPr>
              <a:t>1. </a:t>
            </a:r>
            <a:r>
              <a:rPr lang="zh-TW" altLang="zh-TW" sz="2400" b="1" dirty="0">
                <a:latin typeface="微軟正黑體" panose="020B0604030504040204" pitchFamily="34" charset="-120"/>
                <a:ea typeface="微軟正黑體" panose="020B0604030504040204" pitchFamily="34" charset="-120"/>
              </a:rPr>
              <a:t>教導受訓人員「</a:t>
            </a:r>
            <a:r>
              <a:rPr lang="zh-TW" altLang="zh-TW" sz="2400" b="1" dirty="0">
                <a:solidFill>
                  <a:srgbClr val="C00000"/>
                </a:solidFill>
                <a:latin typeface="微軟正黑體" panose="020B0604030504040204" pitchFamily="34" charset="-120"/>
                <a:ea typeface="微軟正黑體" panose="020B0604030504040204" pitchFamily="34" charset="-120"/>
              </a:rPr>
              <a:t>人與人之間成功的溝通技巧</a:t>
            </a:r>
            <a:r>
              <a:rPr lang="zh-TW" altLang="zh-TW" sz="2400" b="1" dirty="0">
                <a:latin typeface="微軟正黑體" panose="020B0604030504040204" pitchFamily="34" charset="-120"/>
                <a:ea typeface="微軟正黑體" panose="020B0604030504040204" pitchFamily="34" charset="-120"/>
              </a:rPr>
              <a:t>」</a:t>
            </a:r>
          </a:p>
          <a:p>
            <a:pPr marL="0" indent="0">
              <a:buNone/>
            </a:pPr>
            <a:r>
              <a:rPr lang="en-US" altLang="zh-TW" sz="2400" b="1" dirty="0">
                <a:latin typeface="微軟正黑體" panose="020B0604030504040204" pitchFamily="34" charset="-120"/>
                <a:ea typeface="微軟正黑體" panose="020B0604030504040204" pitchFamily="34" charset="-120"/>
              </a:rPr>
              <a:t>2. </a:t>
            </a:r>
            <a:r>
              <a:rPr lang="zh-TW" altLang="zh-TW" sz="2400" b="1" dirty="0">
                <a:solidFill>
                  <a:srgbClr val="C00000"/>
                </a:solidFill>
                <a:latin typeface="微軟正黑體" panose="020B0604030504040204" pitchFamily="34" charset="-120"/>
                <a:ea typeface="微軟正黑體" panose="020B0604030504040204" pitchFamily="34" charset="-120"/>
              </a:rPr>
              <a:t>採用模擬訓練方式</a:t>
            </a:r>
            <a:r>
              <a:rPr lang="en-US" altLang="zh-TW" sz="2400" b="1" dirty="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模擬各種可能狀況</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1460843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32</a:t>
            </a:fld>
            <a:endParaRPr lang="zh-TW" altLang="en-US"/>
          </a:p>
        </p:txBody>
      </p:sp>
      <p:sp>
        <p:nvSpPr>
          <p:cNvPr id="4" name="標題 3"/>
          <p:cNvSpPr>
            <a:spLocks noGrp="1"/>
          </p:cNvSpPr>
          <p:nvPr>
            <p:ph type="title"/>
          </p:nvPr>
        </p:nvSpPr>
        <p:spPr/>
        <p:txBody>
          <a:bodyPr/>
          <a:lstStyle/>
          <a:p>
            <a:r>
              <a:rPr lang="en-US" altLang="zh-TW" b="1" dirty="0" smtClean="0">
                <a:solidFill>
                  <a:schemeClr val="accent5">
                    <a:lumMod val="75000"/>
                  </a:schemeClr>
                </a:solidFill>
                <a:latin typeface="微軟正黑體" panose="020B0604030504040204" pitchFamily="34" charset="-120"/>
                <a:ea typeface="微軟正黑體" panose="020B0604030504040204" pitchFamily="34" charset="-120"/>
              </a:rPr>
              <a:t>2.4</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 市場調查部門的職責</a:t>
            </a:r>
            <a:endParaRPr lang="zh-TW" altLang="en-US"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sz="quarter" idx="13"/>
          </p:nvPr>
        </p:nvSpPr>
        <p:spPr/>
        <p:txBody>
          <a:bodyPr/>
          <a:lstStyle/>
          <a:p>
            <a:pPr marL="0" indent="0">
              <a:buNone/>
            </a:pPr>
            <a:r>
              <a:rPr lang="en-US" altLang="zh-TW" sz="2800" b="1" dirty="0">
                <a:latin typeface="微軟正黑體" panose="020B0604030504040204" pitchFamily="34" charset="-120"/>
                <a:ea typeface="微軟正黑體" panose="020B0604030504040204" pitchFamily="34" charset="-120"/>
              </a:rPr>
              <a:t>1. </a:t>
            </a:r>
            <a:r>
              <a:rPr lang="zh-TW" altLang="zh-TW" sz="2800" b="1" dirty="0">
                <a:latin typeface="微軟正黑體" panose="020B0604030504040204" pitchFamily="34" charset="-120"/>
                <a:ea typeface="微軟正黑體" panose="020B0604030504040204" pitchFamily="34" charset="-120"/>
              </a:rPr>
              <a:t>提供相關的</a:t>
            </a:r>
            <a:r>
              <a:rPr lang="zh-TW" altLang="zh-TW" sz="2800" b="1" dirty="0">
                <a:solidFill>
                  <a:srgbClr val="C00000"/>
                </a:solidFill>
                <a:latin typeface="微軟正黑體" panose="020B0604030504040204" pitchFamily="34" charset="-120"/>
                <a:ea typeface="微軟正黑體" panose="020B0604030504040204" pitchFamily="34" charset="-120"/>
              </a:rPr>
              <a:t>市場資訊</a:t>
            </a:r>
          </a:p>
          <a:p>
            <a:pPr marL="0" indent="0">
              <a:buNone/>
            </a:pPr>
            <a:r>
              <a:rPr lang="en-US" altLang="zh-TW" sz="2800" b="1" dirty="0">
                <a:latin typeface="微軟正黑體" panose="020B0604030504040204" pitchFamily="34" charset="-120"/>
                <a:ea typeface="微軟正黑體" panose="020B0604030504040204" pitchFamily="34" charset="-120"/>
              </a:rPr>
              <a:t>2. </a:t>
            </a:r>
            <a:r>
              <a:rPr lang="zh-TW" altLang="zh-TW" sz="2800" b="1" dirty="0">
                <a:latin typeface="微軟正黑體" panose="020B0604030504040204" pitchFamily="34" charset="-120"/>
                <a:ea typeface="微軟正黑體" panose="020B0604030504040204" pitchFamily="34" charset="-120"/>
              </a:rPr>
              <a:t>協助</a:t>
            </a:r>
            <a:r>
              <a:rPr lang="zh-TW" altLang="zh-TW" sz="2800" b="1" dirty="0">
                <a:solidFill>
                  <a:srgbClr val="C00000"/>
                </a:solidFill>
                <a:latin typeface="微軟正黑體" panose="020B0604030504040204" pitchFamily="34" charset="-120"/>
                <a:ea typeface="微軟正黑體" panose="020B0604030504040204" pitchFamily="34" charset="-120"/>
              </a:rPr>
              <a:t>廣告企劃的擬定</a:t>
            </a:r>
            <a:r>
              <a:rPr lang="zh-TW" altLang="zh-TW" sz="2800" b="1" dirty="0">
                <a:latin typeface="微軟正黑體" panose="020B0604030504040204" pitchFamily="34" charset="-120"/>
                <a:ea typeface="微軟正黑體" panose="020B0604030504040204" pitchFamily="34" charset="-120"/>
              </a:rPr>
              <a:t>，以及提供</a:t>
            </a:r>
            <a:r>
              <a:rPr lang="zh-TW" altLang="zh-TW" sz="2800" b="1" dirty="0">
                <a:solidFill>
                  <a:srgbClr val="C00000"/>
                </a:solidFill>
                <a:latin typeface="微軟正黑體" panose="020B0604030504040204" pitchFamily="34" charset="-120"/>
                <a:ea typeface="微軟正黑體" panose="020B0604030504040204" pitchFamily="34" charset="-120"/>
              </a:rPr>
              <a:t>企劃所需的資訊</a:t>
            </a:r>
            <a:endParaRPr lang="zh-TW" altLang="en-US" sz="2800" b="1" dirty="0">
              <a:solidFill>
                <a:srgbClr val="C00000"/>
              </a:solidFill>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xmlns="" val="27818324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p:cNvSpPr>
            <a:spLocks noGrp="1"/>
          </p:cNvSpPr>
          <p:nvPr>
            <p:ph type="subTitle" idx="1"/>
          </p:nvPr>
        </p:nvSpPr>
        <p:spPr/>
        <p:txBody>
          <a:bodyPr>
            <a:normAutofit/>
          </a:bodyPr>
          <a:lstStyle/>
          <a:p>
            <a:r>
              <a:rPr lang="zh-TW" altLang="zh-TW" sz="4000" b="1" dirty="0">
                <a:latin typeface="微軟正黑體" panose="020B0604030504040204" pitchFamily="34" charset="-120"/>
                <a:ea typeface="微軟正黑體" panose="020B0604030504040204" pitchFamily="34" charset="-120"/>
              </a:rPr>
              <a:t>知識要用心體會，才能變成自己的智慧</a:t>
            </a:r>
            <a:endParaRPr lang="zh-TW" altLang="en-US" sz="4000" dirty="0">
              <a:latin typeface="微軟正黑體" panose="020B0604030504040204" pitchFamily="34" charset="-120"/>
              <a:ea typeface="微軟正黑體" panose="020B0604030504040204" pitchFamily="34" charset="-120"/>
            </a:endParaRPr>
          </a:p>
        </p:txBody>
      </p:sp>
      <p:sp>
        <p:nvSpPr>
          <p:cNvPr id="3" name="日期版面配置區 2"/>
          <p:cNvSpPr>
            <a:spLocks noGrp="1"/>
          </p:cNvSpPr>
          <p:nvPr>
            <p:ph type="dt" sz="half" idx="10"/>
          </p:nvPr>
        </p:nvSpPr>
        <p:spPr/>
        <p:txBody>
          <a:bodyPr/>
          <a:lstStyle/>
          <a:p>
            <a:fld id="{B5A37C2C-8AE1-47D7-905C-BB5BC8EF37B9}" type="datetime1">
              <a:rPr lang="zh-TW" altLang="en-US" smtClean="0"/>
              <a:pPr/>
              <a:t>2014/10/28</a:t>
            </a:fld>
            <a:endParaRPr lang="zh-TW" altLang="en-US"/>
          </a:p>
        </p:txBody>
      </p:sp>
      <p:sp>
        <p:nvSpPr>
          <p:cNvPr id="4" name="投影片編號版面配置區 3"/>
          <p:cNvSpPr>
            <a:spLocks noGrp="1"/>
          </p:cNvSpPr>
          <p:nvPr>
            <p:ph type="sldNum" sz="quarter" idx="12"/>
          </p:nvPr>
        </p:nvSpPr>
        <p:spPr/>
        <p:txBody>
          <a:bodyPr>
            <a:normAutofit fontScale="92500" lnSpcReduction="20000"/>
          </a:bodyPr>
          <a:lstStyle/>
          <a:p>
            <a:fld id="{FCC6D182-0AF5-466B-A5A1-031DE0A14F63}" type="slidenum">
              <a:rPr lang="zh-TW" altLang="en-US" smtClean="0"/>
              <a:pPr/>
              <a:t>33</a:t>
            </a:fld>
            <a:endParaRPr lang="zh-TW" altLang="en-US"/>
          </a:p>
        </p:txBody>
      </p:sp>
      <p:sp>
        <p:nvSpPr>
          <p:cNvPr id="5" name="標題 4"/>
          <p:cNvSpPr>
            <a:spLocks noGrp="1"/>
          </p:cNvSpPr>
          <p:nvPr>
            <p:ph type="title"/>
          </p:nvPr>
        </p:nvSpPr>
        <p:spPr/>
        <p:txBody>
          <a:bodyPr>
            <a:normAutofit/>
          </a:bodyPr>
          <a:lstStyle/>
          <a:p>
            <a:r>
              <a:rPr lang="en-US" altLang="zh-TW" sz="2800" b="1" dirty="0">
                <a:solidFill>
                  <a:srgbClr val="C00000"/>
                </a:solidFill>
                <a:latin typeface="微軟正黑體" panose="020B0604030504040204" pitchFamily="34" charset="-120"/>
                <a:ea typeface="微軟正黑體" panose="020B0604030504040204" pitchFamily="34" charset="-120"/>
              </a:rPr>
              <a:t>~</a:t>
            </a:r>
            <a:r>
              <a:rPr lang="zh-TW" altLang="en-US" sz="2800" b="1" dirty="0">
                <a:solidFill>
                  <a:srgbClr val="C00000"/>
                </a:solidFill>
                <a:latin typeface="微軟正黑體" panose="020B0604030504040204" pitchFamily="34" charset="-120"/>
                <a:ea typeface="微軟正黑體" panose="020B0604030504040204" pitchFamily="34" charset="-120"/>
              </a:rPr>
              <a:t>共勉之</a:t>
            </a:r>
            <a:r>
              <a:rPr lang="en-US" altLang="zh-TW" sz="2800" b="1" dirty="0">
                <a:solidFill>
                  <a:srgbClr val="C00000"/>
                </a:solidFill>
                <a:latin typeface="微軟正黑體" panose="020B0604030504040204" pitchFamily="34" charset="-120"/>
                <a:ea typeface="微軟正黑體" panose="020B0604030504040204" pitchFamily="34" charset="-120"/>
              </a:rPr>
              <a:t>~</a:t>
            </a:r>
            <a:endParaRPr lang="zh-TW"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C63EC96-7B03-4F8C-A696-5E843FBCA6E0}"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4</a:t>
            </a:fld>
            <a:endParaRPr lang="zh-TW" altLang="en-US"/>
          </a:p>
        </p:txBody>
      </p:sp>
      <p:sp>
        <p:nvSpPr>
          <p:cNvPr id="4" name="標題 3"/>
          <p:cNvSpPr>
            <a:spLocks noGrp="1"/>
          </p:cNvSpPr>
          <p:nvPr>
            <p:ph type="title"/>
          </p:nvPr>
        </p:nvSpPr>
        <p:spPr/>
        <p:txBody>
          <a:bodyPr/>
          <a:lstStyle/>
          <a:p>
            <a:r>
              <a:rPr lang="en-US" altLang="zh-TW" b="1" dirty="0" smtClean="0">
                <a:solidFill>
                  <a:srgbClr val="002060"/>
                </a:solidFill>
                <a:latin typeface="微軟正黑體" panose="020B0604030504040204" pitchFamily="34" charset="-120"/>
                <a:ea typeface="微軟正黑體" panose="020B0604030504040204" pitchFamily="34" charset="-120"/>
              </a:rPr>
              <a:t>2.1 </a:t>
            </a:r>
            <a:r>
              <a:rPr lang="zh-TW" altLang="en-US" b="1" dirty="0">
                <a:solidFill>
                  <a:srgbClr val="002060"/>
                </a:solidFill>
                <a:latin typeface="微軟正黑體" panose="020B0604030504040204" pitchFamily="34" charset="-120"/>
                <a:ea typeface="微軟正黑體" panose="020B0604030504040204" pitchFamily="34" charset="-120"/>
              </a:rPr>
              <a:t>市場調查部門的組織型態</a:t>
            </a:r>
          </a:p>
        </p:txBody>
      </p:sp>
      <p:sp>
        <p:nvSpPr>
          <p:cNvPr id="6" name="內容版面配置區 5"/>
          <p:cNvSpPr>
            <a:spLocks noGrp="1"/>
          </p:cNvSpPr>
          <p:nvPr>
            <p:ph sz="quarter" idx="13"/>
          </p:nvPr>
        </p:nvSpPr>
        <p:spPr>
          <a:xfrm>
            <a:off x="323528" y="1484784"/>
            <a:ext cx="8595360" cy="4937760"/>
          </a:xfrm>
        </p:spPr>
        <p:txBody>
          <a:bodyPr>
            <a:normAutofit/>
          </a:bodyPr>
          <a:lstStyle/>
          <a:p>
            <a:r>
              <a:rPr lang="zh-TW" altLang="en-US" sz="2800" b="1" dirty="0">
                <a:latin typeface="微軟正黑體" panose="020B0604030504040204" pitchFamily="34" charset="-120"/>
                <a:ea typeface="微軟正黑體" panose="020B0604030504040204" pitchFamily="34" charset="-120"/>
              </a:rPr>
              <a:t>市場調查部門的</a:t>
            </a:r>
            <a:r>
              <a:rPr lang="zh-TW" altLang="en-US" sz="2800" b="1" dirty="0">
                <a:solidFill>
                  <a:srgbClr val="C00000"/>
                </a:solidFill>
                <a:latin typeface="微軟正黑體" panose="020B0604030504040204" pitchFamily="34" charset="-120"/>
                <a:ea typeface="微軟正黑體" panose="020B0604030504040204" pitchFamily="34" charset="-120"/>
              </a:rPr>
              <a:t>組織型態</a:t>
            </a:r>
            <a:r>
              <a:rPr lang="zh-TW" altLang="en-US" sz="2800" b="1" dirty="0">
                <a:latin typeface="微軟正黑體" panose="020B0604030504040204" pitchFamily="34" charset="-120"/>
                <a:ea typeface="微軟正黑體" panose="020B0604030504040204" pitchFamily="34" charset="-120"/>
              </a:rPr>
              <a:t>並</a:t>
            </a:r>
            <a:r>
              <a:rPr lang="zh-TW" altLang="en-US" sz="2800" b="1" dirty="0">
                <a:solidFill>
                  <a:srgbClr val="C00000"/>
                </a:solidFill>
                <a:latin typeface="微軟正黑體" panose="020B0604030504040204" pitchFamily="34" charset="-120"/>
                <a:ea typeface="微軟正黑體" panose="020B0604030504040204" pitchFamily="34" charset="-120"/>
              </a:rPr>
              <a:t>無一定的成規</a:t>
            </a:r>
            <a:r>
              <a:rPr lang="zh-TW" altLang="en-US" sz="2800" b="1" dirty="0">
                <a:latin typeface="微軟正黑體" panose="020B0604030504040204" pitchFamily="34" charset="-120"/>
                <a:ea typeface="微軟正黑體" panose="020B0604030504040204" pitchFamily="34" charset="-120"/>
              </a:rPr>
              <a:t>可循，主要應視各企業本身的</a:t>
            </a:r>
            <a:r>
              <a:rPr lang="zh-TW" altLang="en-US" sz="2800" b="1" dirty="0">
                <a:solidFill>
                  <a:srgbClr val="C00000"/>
                </a:solidFill>
                <a:latin typeface="微軟正黑體" panose="020B0604030504040204" pitchFamily="34" charset="-120"/>
                <a:ea typeface="微軟正黑體" panose="020B0604030504040204" pitchFamily="34" charset="-120"/>
              </a:rPr>
              <a:t>人力</a:t>
            </a:r>
            <a:r>
              <a:rPr lang="zh-TW" altLang="en-US" sz="2800" b="1" dirty="0">
                <a:latin typeface="微軟正黑體" panose="020B0604030504040204" pitchFamily="34" charset="-120"/>
                <a:ea typeface="微軟正黑體" panose="020B0604030504040204" pitchFamily="34" charset="-120"/>
              </a:rPr>
              <a:t>與</a:t>
            </a:r>
            <a:r>
              <a:rPr lang="zh-TW" altLang="en-US" sz="2800" b="1" dirty="0">
                <a:solidFill>
                  <a:srgbClr val="C00000"/>
                </a:solidFill>
                <a:latin typeface="微軟正黑體" panose="020B0604030504040204" pitchFamily="34" charset="-120"/>
                <a:ea typeface="微軟正黑體" panose="020B0604030504040204" pitchFamily="34" charset="-120"/>
              </a:rPr>
              <a:t>財力</a:t>
            </a:r>
            <a:r>
              <a:rPr lang="zh-TW" altLang="en-US" sz="2800" b="1" dirty="0">
                <a:latin typeface="微軟正黑體" panose="020B0604030504040204" pitchFamily="34" charset="-120"/>
                <a:ea typeface="微軟正黑體" panose="020B0604030504040204" pitchFamily="34" charset="-120"/>
              </a:rPr>
              <a:t>的條件及</a:t>
            </a:r>
            <a:r>
              <a:rPr lang="zh-TW" altLang="en-US" sz="2800" b="1" dirty="0">
                <a:solidFill>
                  <a:srgbClr val="C00000"/>
                </a:solidFill>
                <a:latin typeface="微軟正黑體" panose="020B0604030504040204" pitchFamily="34" charset="-120"/>
                <a:ea typeface="微軟正黑體" panose="020B0604030504040204" pitchFamily="34" charset="-120"/>
              </a:rPr>
              <a:t>對市場資訊之所要的程度</a:t>
            </a:r>
            <a:r>
              <a:rPr lang="zh-TW" altLang="en-US" sz="2800" b="1" dirty="0">
                <a:latin typeface="微軟正黑體" panose="020B0604030504040204" pitchFamily="34" charset="-120"/>
                <a:ea typeface="微軟正黑體" panose="020B0604030504040204" pitchFamily="34" charset="-120"/>
              </a:rPr>
              <a:t>而定。由於各企業的實際情況不盡相同，因此各企業的市場調查部門之組織型態亦彼此有異。</a:t>
            </a:r>
          </a:p>
          <a:p>
            <a:r>
              <a:rPr lang="zh-TW" altLang="en-US" sz="2800" b="1" dirty="0" smtClean="0">
                <a:latin typeface="微軟正黑體" panose="020B0604030504040204" pitchFamily="34" charset="-120"/>
                <a:ea typeface="微軟正黑體" panose="020B0604030504040204" pitchFamily="34" charset="-120"/>
              </a:rPr>
              <a:t>一般而言</a:t>
            </a:r>
            <a:r>
              <a:rPr lang="zh-TW" altLang="en-US" sz="2800" b="1" dirty="0">
                <a:latin typeface="微軟正黑體" panose="020B0604030504040204" pitchFamily="34" charset="-120"/>
                <a:ea typeface="微軟正黑體" panose="020B0604030504040204" pitchFamily="34" charset="-120"/>
              </a:rPr>
              <a:t>，可將市場調查部門之組織型態分成下列四種：</a:t>
            </a:r>
            <a:r>
              <a:rPr lang="zh-TW" altLang="en-US" sz="2800" b="1" dirty="0">
                <a:solidFill>
                  <a:srgbClr val="C00000"/>
                </a:solidFill>
                <a:latin typeface="微軟正黑體" panose="020B0604030504040204" pitchFamily="34" charset="-120"/>
                <a:ea typeface="微軟正黑體" panose="020B0604030504040204" pitchFamily="34" charset="-120"/>
              </a:rPr>
              <a:t>功能導向</a:t>
            </a:r>
            <a:r>
              <a:rPr lang="zh-TW" altLang="en-US" sz="2800" b="1" dirty="0">
                <a:latin typeface="微軟正黑體" panose="020B0604030504040204" pitchFamily="34" charset="-120"/>
                <a:ea typeface="微軟正黑體" panose="020B0604030504040204" pitchFamily="34" charset="-120"/>
              </a:rPr>
              <a:t>組織、</a:t>
            </a:r>
            <a:r>
              <a:rPr lang="zh-TW" altLang="en-US" sz="2800" b="1" dirty="0">
                <a:solidFill>
                  <a:srgbClr val="C00000"/>
                </a:solidFill>
                <a:latin typeface="微軟正黑體" panose="020B0604030504040204" pitchFamily="34" charset="-120"/>
                <a:ea typeface="微軟正黑體" panose="020B0604030504040204" pitchFamily="34" charset="-120"/>
              </a:rPr>
              <a:t>產品導向</a:t>
            </a:r>
            <a:r>
              <a:rPr lang="zh-TW" altLang="en-US" sz="2800" b="1" dirty="0">
                <a:latin typeface="微軟正黑體" panose="020B0604030504040204" pitchFamily="34" charset="-120"/>
                <a:ea typeface="微軟正黑體" panose="020B0604030504040204" pitchFamily="34" charset="-120"/>
              </a:rPr>
              <a:t>組織、</a:t>
            </a:r>
            <a:r>
              <a:rPr lang="zh-TW" altLang="en-US" sz="2800" b="1" dirty="0">
                <a:solidFill>
                  <a:srgbClr val="C00000"/>
                </a:solidFill>
                <a:latin typeface="微軟正黑體" panose="020B0604030504040204" pitchFamily="34" charset="-120"/>
                <a:ea typeface="微軟正黑體" panose="020B0604030504040204" pitchFamily="34" charset="-120"/>
              </a:rPr>
              <a:t>地區導向</a:t>
            </a:r>
            <a:r>
              <a:rPr lang="zh-TW" altLang="en-US" sz="2800" b="1" dirty="0">
                <a:latin typeface="微軟正黑體" panose="020B0604030504040204" pitchFamily="34" charset="-120"/>
                <a:ea typeface="微軟正黑體" panose="020B0604030504040204" pitchFamily="34" charset="-120"/>
              </a:rPr>
              <a:t>組織及</a:t>
            </a:r>
            <a:r>
              <a:rPr lang="zh-TW" altLang="en-US" sz="2800" b="1" dirty="0">
                <a:solidFill>
                  <a:srgbClr val="C00000"/>
                </a:solidFill>
                <a:latin typeface="微軟正黑體" panose="020B0604030504040204" pitchFamily="34" charset="-120"/>
                <a:ea typeface="微軟正黑體" panose="020B0604030504040204" pitchFamily="34" charset="-120"/>
              </a:rPr>
              <a:t>顧客導向</a:t>
            </a:r>
            <a:r>
              <a:rPr lang="zh-TW" altLang="en-US" sz="2800" b="1" dirty="0">
                <a:latin typeface="微軟正黑體" panose="020B0604030504040204" pitchFamily="34" charset="-120"/>
                <a:ea typeface="微軟正黑體" panose="020B0604030504040204" pitchFamily="34" charset="-120"/>
              </a:rPr>
              <a:t>組織等。以下分別說明這四種組織型態：</a:t>
            </a:r>
          </a:p>
        </p:txBody>
      </p:sp>
    </p:spTree>
    <p:extLst>
      <p:ext uri="{BB962C8B-B14F-4D97-AF65-F5344CB8AC3E}">
        <p14:creationId xmlns:p14="http://schemas.microsoft.com/office/powerpoint/2010/main" xmlns="" val="2634316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29D5515-08AB-4AE6-B5CB-D3E276977A0D}"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5</a:t>
            </a:fld>
            <a:endParaRPr lang="zh-TW" altLang="en-US"/>
          </a:p>
        </p:txBody>
      </p:sp>
      <p:sp>
        <p:nvSpPr>
          <p:cNvPr id="28" name="標題 3"/>
          <p:cNvSpPr>
            <a:spLocks noGrp="1"/>
          </p:cNvSpPr>
          <p:nvPr>
            <p:ph type="title"/>
          </p:nvPr>
        </p:nvSpPr>
        <p:spPr/>
        <p:txBody>
          <a:bodyPr>
            <a:normAutofit/>
          </a:bodyPr>
          <a:lstStyle/>
          <a:p>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a:solidFill>
                  <a:srgbClr val="002060"/>
                </a:solidFill>
                <a:latin typeface="微軟正黑體" panose="020B0604030504040204" pitchFamily="34" charset="-120"/>
                <a:ea typeface="微軟正黑體" panose="020B0604030504040204" pitchFamily="34" charset="-120"/>
              </a:rPr>
              <a:t>一</a:t>
            </a:r>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smtClean="0">
                <a:solidFill>
                  <a:srgbClr val="C00000"/>
                </a:solidFill>
                <a:latin typeface="微軟正黑體" panose="020B0604030504040204" pitchFamily="34" charset="-120"/>
                <a:ea typeface="微軟正黑體" panose="020B0604030504040204" pitchFamily="34" charset="-120"/>
              </a:rPr>
              <a:t>功能</a:t>
            </a:r>
            <a:r>
              <a:rPr lang="zh-TW" altLang="en-US" b="1" dirty="0" smtClean="0">
                <a:solidFill>
                  <a:srgbClr val="002060"/>
                </a:solidFill>
                <a:latin typeface="微軟正黑體" panose="020B0604030504040204" pitchFamily="34" charset="-120"/>
                <a:ea typeface="微軟正黑體" panose="020B0604030504040204" pitchFamily="34" charset="-120"/>
              </a:rPr>
              <a:t>導向的</a:t>
            </a:r>
            <a:r>
              <a:rPr lang="zh-TW" altLang="en-US" b="1" dirty="0">
                <a:solidFill>
                  <a:srgbClr val="002060"/>
                </a:solidFill>
                <a:latin typeface="微軟正黑體" panose="020B0604030504040204" pitchFamily="34" charset="-120"/>
                <a:ea typeface="微軟正黑體" panose="020B0604030504040204" pitchFamily="34" charset="-120"/>
              </a:rPr>
              <a:t>市場調查組織</a:t>
            </a:r>
            <a:endParaRPr lang="zh-TW" altLang="en-US" dirty="0">
              <a:solidFill>
                <a:srgbClr val="002060"/>
              </a:solidFill>
              <a:latin typeface="微軟正黑體" panose="020B0604030504040204" pitchFamily="34" charset="-120"/>
              <a:ea typeface="微軟正黑體" panose="020B0604030504040204" pitchFamily="34" charset="-120"/>
            </a:endParaRPr>
          </a:p>
        </p:txBody>
      </p:sp>
      <p:sp>
        <p:nvSpPr>
          <p:cNvPr id="25" name="內容版面配置區 24"/>
          <p:cNvSpPr>
            <a:spLocks noGrp="1"/>
          </p:cNvSpPr>
          <p:nvPr>
            <p:ph sz="quarter" idx="13"/>
          </p:nvPr>
        </p:nvSpPr>
        <p:spPr/>
        <p:txBody>
          <a:bodyPr>
            <a:normAutofit lnSpcReduction="10000"/>
          </a:bodyPr>
          <a:lstStyle/>
          <a:p>
            <a:r>
              <a:rPr lang="zh-TW" altLang="zh-TW" sz="2800" b="1" dirty="0">
                <a:latin typeface="微軟正黑體" panose="020B0604030504040204" pitchFamily="34" charset="-120"/>
                <a:ea typeface="微軟正黑體" panose="020B0604030504040204" pitchFamily="34" charset="-120"/>
              </a:rPr>
              <a:t>在一個功能導向的市場調查組織中，</a:t>
            </a:r>
            <a:r>
              <a:rPr lang="zh-TW" altLang="zh-TW" sz="2800" b="1" dirty="0">
                <a:solidFill>
                  <a:srgbClr val="C00000"/>
                </a:solidFill>
                <a:latin typeface="微軟正黑體" panose="020B0604030504040204" pitchFamily="34" charset="-120"/>
                <a:ea typeface="微軟正黑體" panose="020B0604030504040204" pitchFamily="34" charset="-120"/>
              </a:rPr>
              <a:t>各種行銷功能</a:t>
            </a:r>
            <a:r>
              <a:rPr lang="zh-TW" altLang="zh-TW" sz="2800" b="1" dirty="0">
                <a:latin typeface="微軟正黑體" panose="020B0604030504040204" pitchFamily="34" charset="-120"/>
                <a:ea typeface="微軟正黑體" panose="020B0604030504040204" pitchFamily="34" charset="-120"/>
              </a:rPr>
              <a:t>，如銷售、廣告、顧客服務、市場調查等，</a:t>
            </a:r>
            <a:r>
              <a:rPr lang="zh-TW" altLang="zh-TW" sz="2800" b="1" dirty="0">
                <a:solidFill>
                  <a:srgbClr val="C00000"/>
                </a:solidFill>
                <a:latin typeface="微軟正黑體" panose="020B0604030504040204" pitchFamily="34" charset="-120"/>
                <a:ea typeface="微軟正黑體" panose="020B0604030504040204" pitchFamily="34" charset="-120"/>
              </a:rPr>
              <a:t>均由專人負責</a:t>
            </a:r>
            <a:r>
              <a:rPr lang="zh-TW" altLang="zh-TW"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在</a:t>
            </a:r>
            <a:r>
              <a:rPr lang="zh-TW" altLang="zh-TW" sz="2800" b="1" dirty="0">
                <a:latin typeface="微軟正黑體" panose="020B0604030504040204" pitchFamily="34" charset="-120"/>
                <a:ea typeface="微軟正黑體" panose="020B0604030504040204" pitchFamily="34" charset="-120"/>
              </a:rPr>
              <a:t>組織圖中</a:t>
            </a:r>
            <a:r>
              <a:rPr lang="en-US" altLang="zh-TW" sz="2800" b="1" dirty="0">
                <a:latin typeface="微軟正黑體" panose="020B0604030504040204" pitchFamily="34" charset="-120"/>
                <a:ea typeface="微軟正黑體" panose="020B0604030504040204" pitchFamily="34" charset="-120"/>
              </a:rPr>
              <a:t>(</a:t>
            </a:r>
            <a:r>
              <a:rPr lang="zh-TW" altLang="zh-TW" sz="2800" b="1" dirty="0">
                <a:latin typeface="微軟正黑體" panose="020B0604030504040204" pitchFamily="34" charset="-120"/>
                <a:ea typeface="微軟正黑體" panose="020B0604030504040204" pitchFamily="34" charset="-120"/>
              </a:rPr>
              <a:t>如</a:t>
            </a:r>
            <a:r>
              <a:rPr lang="zh-TW" altLang="zh-TW" sz="2800" b="1" dirty="0">
                <a:solidFill>
                  <a:srgbClr val="C00000"/>
                </a:solidFill>
                <a:latin typeface="微軟正黑體" panose="020B0604030504040204" pitchFamily="34" charset="-120"/>
                <a:ea typeface="微軟正黑體" panose="020B0604030504040204" pitchFamily="34" charset="-120"/>
              </a:rPr>
              <a:t>圖</a:t>
            </a:r>
            <a:r>
              <a:rPr lang="en-US" altLang="zh-TW" sz="2800" b="1" dirty="0">
                <a:solidFill>
                  <a:srgbClr val="C00000"/>
                </a:solidFill>
                <a:latin typeface="微軟正黑體" panose="020B0604030504040204" pitchFamily="34" charset="-120"/>
                <a:ea typeface="微軟正黑體" panose="020B0604030504040204" pitchFamily="34" charset="-120"/>
              </a:rPr>
              <a:t>2.1</a:t>
            </a:r>
            <a:r>
              <a:rPr lang="zh-TW" altLang="zh-TW" sz="2800" b="1" dirty="0">
                <a:latin typeface="微軟正黑體" panose="020B0604030504040204" pitchFamily="34" charset="-120"/>
                <a:ea typeface="微軟正黑體" panose="020B0604030504040204" pitchFamily="34" charset="-120"/>
              </a:rPr>
              <a:t>所示</a:t>
            </a:r>
            <a:r>
              <a:rPr lang="en-US" altLang="zh-TW" sz="2800" b="1" dirty="0">
                <a:latin typeface="微軟正黑體" panose="020B0604030504040204" pitchFamily="34" charset="-120"/>
                <a:ea typeface="微軟正黑體" panose="020B0604030504040204" pitchFamily="34" charset="-120"/>
              </a:rPr>
              <a:t>)</a:t>
            </a:r>
            <a:r>
              <a:rPr lang="zh-TW" altLang="zh-TW" sz="2800" b="1" dirty="0">
                <a:latin typeface="微軟正黑體" panose="020B0604030504040204" pitchFamily="34" charset="-120"/>
                <a:ea typeface="微軟正黑體" panose="020B0604030504040204" pitchFamily="34" charset="-120"/>
              </a:rPr>
              <a:t>，市場調查部門</a:t>
            </a:r>
            <a:r>
              <a:rPr lang="zh-TW" altLang="zh-TW" sz="2800" b="1" dirty="0">
                <a:solidFill>
                  <a:srgbClr val="C00000"/>
                </a:solidFill>
                <a:latin typeface="微軟正黑體" panose="020B0604030504040204" pitchFamily="34" charset="-120"/>
                <a:ea typeface="微軟正黑體" panose="020B0604030504040204" pitchFamily="34" charset="-120"/>
              </a:rPr>
              <a:t>與其他的行銷功能部門</a:t>
            </a:r>
            <a:r>
              <a:rPr lang="zh-TW" altLang="zh-TW" sz="2800" b="1" dirty="0">
                <a:latin typeface="微軟正黑體" panose="020B0604030504040204" pitchFamily="34" charset="-120"/>
                <a:ea typeface="微軟正黑體" panose="020B0604030504040204" pitchFamily="34" charset="-120"/>
              </a:rPr>
              <a:t>是</a:t>
            </a:r>
            <a:r>
              <a:rPr lang="zh-TW" altLang="zh-TW" sz="2800" b="1" dirty="0">
                <a:solidFill>
                  <a:srgbClr val="C00000"/>
                </a:solidFill>
                <a:latin typeface="微軟正黑體" panose="020B0604030504040204" pitchFamily="34" charset="-120"/>
                <a:ea typeface="微軟正黑體" panose="020B0604030504040204" pitchFamily="34" charset="-120"/>
              </a:rPr>
              <a:t>平行的</a:t>
            </a:r>
            <a:r>
              <a:rPr lang="zh-TW" altLang="zh-TW" sz="2800" b="1" dirty="0">
                <a:latin typeface="微軟正黑體" panose="020B0604030504040204" pitchFamily="34" charset="-120"/>
                <a:ea typeface="微軟正黑體" panose="020B0604030504040204" pitchFamily="34" charset="-120"/>
              </a:rPr>
              <a:t>，負責發展、執行及督導一切與企業之市場機會與作業有關的調查工作</a:t>
            </a:r>
            <a:r>
              <a:rPr lang="zh-TW" altLang="zh-TW"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r>
              <a:rPr lang="zh-TW" altLang="zh-TW" sz="2800" b="1" dirty="0">
                <a:latin typeface="微軟正黑體" panose="020B0604030504040204" pitchFamily="34" charset="-120"/>
                <a:ea typeface="微軟正黑體" panose="020B0604030504040204" pitchFamily="34" charset="-120"/>
              </a:rPr>
              <a:t>如果企業的</a:t>
            </a:r>
            <a:r>
              <a:rPr lang="zh-TW" altLang="zh-TW" sz="2800" b="1" dirty="0">
                <a:solidFill>
                  <a:srgbClr val="C00000"/>
                </a:solidFill>
                <a:latin typeface="微軟正黑體" panose="020B0604030504040204" pitchFamily="34" charset="-120"/>
                <a:ea typeface="微軟正黑體" panose="020B0604030504040204" pitchFamily="34" charset="-120"/>
              </a:rPr>
              <a:t>產品</a:t>
            </a:r>
            <a:r>
              <a:rPr lang="zh-TW" altLang="zh-TW" sz="2800" b="1" dirty="0">
                <a:latin typeface="微軟正黑體" panose="020B0604030504040204" pitchFamily="34" charset="-120"/>
                <a:ea typeface="微軟正黑體" panose="020B0604030504040204" pitchFamily="34" charset="-120"/>
              </a:rPr>
              <a:t>或</a:t>
            </a:r>
            <a:r>
              <a:rPr lang="zh-TW" altLang="zh-TW" sz="2800" b="1" dirty="0">
                <a:solidFill>
                  <a:srgbClr val="C00000"/>
                </a:solidFill>
                <a:latin typeface="微軟正黑體" panose="020B0604030504040204" pitchFamily="34" charset="-120"/>
                <a:ea typeface="微軟正黑體" panose="020B0604030504040204" pitchFamily="34" charset="-120"/>
              </a:rPr>
              <a:t>產品線很少</a:t>
            </a:r>
            <a:r>
              <a:rPr lang="zh-TW" altLang="zh-TW" sz="2800" b="1" dirty="0">
                <a:latin typeface="微軟正黑體" panose="020B0604030504040204" pitchFamily="34" charset="-120"/>
                <a:ea typeface="微軟正黑體" panose="020B0604030504040204" pitchFamily="34" charset="-120"/>
              </a:rPr>
              <a:t>，各產品或產品線</a:t>
            </a:r>
            <a:r>
              <a:rPr lang="zh-TW" altLang="zh-TW" sz="2800" b="1" dirty="0">
                <a:solidFill>
                  <a:srgbClr val="C00000"/>
                </a:solidFill>
                <a:latin typeface="微軟正黑體" panose="020B0604030504040204" pitchFamily="34" charset="-120"/>
                <a:ea typeface="微軟正黑體" panose="020B0604030504040204" pitchFamily="34" charset="-120"/>
              </a:rPr>
              <a:t>之間的差異不大</a:t>
            </a:r>
            <a:r>
              <a:rPr lang="zh-TW" altLang="zh-TW" sz="2800" b="1" dirty="0">
                <a:latin typeface="微軟正黑體" panose="020B0604030504040204" pitchFamily="34" charset="-120"/>
                <a:ea typeface="微軟正黑體" panose="020B0604030504040204" pitchFamily="34" charset="-120"/>
              </a:rPr>
              <a:t>，彼此的</a:t>
            </a:r>
            <a:r>
              <a:rPr lang="zh-TW" altLang="zh-TW" sz="2800" b="1" dirty="0">
                <a:solidFill>
                  <a:srgbClr val="C00000"/>
                </a:solidFill>
                <a:latin typeface="微軟正黑體" panose="020B0604030504040204" pitchFamily="34" charset="-120"/>
                <a:ea typeface="微軟正黑體" panose="020B0604030504040204" pitchFamily="34" charset="-120"/>
              </a:rPr>
              <a:t>行銷問題大同小異</a:t>
            </a:r>
            <a:r>
              <a:rPr lang="zh-TW" altLang="zh-TW" sz="2800" b="1" dirty="0">
                <a:latin typeface="微軟正黑體" panose="020B0604030504040204" pitchFamily="34" charset="-120"/>
                <a:ea typeface="微軟正黑體" panose="020B0604030504040204" pitchFamily="34" charset="-120"/>
              </a:rPr>
              <a:t>，此時功能導向的組織型態最能發揮專業化的效果</a:t>
            </a:r>
            <a:r>
              <a:rPr lang="zh-TW" altLang="zh-TW" sz="2800" b="1" dirty="0" smtClean="0">
                <a:latin typeface="微軟正黑體" panose="020B0604030504040204" pitchFamily="34" charset="-120"/>
                <a:ea typeface="微軟正黑體" panose="020B0604030504040204" pitchFamily="34" charset="-120"/>
              </a:rPr>
              <a:t>。</a:t>
            </a:r>
            <a:endParaRPr lang="en-US" altLang="zh-TW" sz="2800" b="1" dirty="0" smtClean="0">
              <a:latin typeface="微軟正黑體" panose="020B0604030504040204" pitchFamily="34" charset="-120"/>
              <a:ea typeface="微軟正黑體" panose="020B0604030504040204" pitchFamily="34" charset="-120"/>
            </a:endParaRPr>
          </a:p>
          <a:p>
            <a:r>
              <a:rPr lang="zh-TW" altLang="zh-TW" sz="2800" b="1" dirty="0" smtClean="0">
                <a:latin typeface="微軟正黑體" panose="020B0604030504040204" pitchFamily="34" charset="-120"/>
                <a:ea typeface="微軟正黑體" panose="020B0604030504040204" pitchFamily="34" charset="-120"/>
              </a:rPr>
              <a:t>然而</a:t>
            </a:r>
            <a:r>
              <a:rPr lang="zh-TW" altLang="zh-TW" sz="2800" b="1" dirty="0">
                <a:latin typeface="微軟正黑體" panose="020B0604030504040204" pitchFamily="34" charset="-120"/>
                <a:ea typeface="微軟正黑體" panose="020B0604030504040204" pitchFamily="34" charset="-120"/>
              </a:rPr>
              <a:t>在產品線多，各產品線之行銷問題差異性較大的場合，這種組織型態就比較不適用，因為它通常</a:t>
            </a:r>
            <a:r>
              <a:rPr lang="zh-TW" altLang="zh-TW" sz="2800" b="1" dirty="0">
                <a:solidFill>
                  <a:srgbClr val="C00000"/>
                </a:solidFill>
                <a:latin typeface="微軟正黑體" panose="020B0604030504040204" pitchFamily="34" charset="-120"/>
                <a:ea typeface="微軟正黑體" panose="020B0604030504040204" pitchFamily="34" charset="-120"/>
              </a:rPr>
              <a:t>無法兼顧各種產品與各種顧客類型的需要</a:t>
            </a:r>
            <a:r>
              <a:rPr lang="zh-TW" altLang="zh-TW" sz="2800" b="1" dirty="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2971223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29D5515-08AB-4AE6-B5CB-D3E276977A0D}"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6</a:t>
            </a:fld>
            <a:endParaRPr lang="zh-TW" altLang="en-US"/>
          </a:p>
        </p:txBody>
      </p:sp>
      <p:sp>
        <p:nvSpPr>
          <p:cNvPr id="6" name="圓角矩形 5"/>
          <p:cNvSpPr/>
          <p:nvPr/>
        </p:nvSpPr>
        <p:spPr>
          <a:xfrm>
            <a:off x="3635896" y="2132856"/>
            <a:ext cx="136815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行銷經理</a:t>
            </a:r>
            <a:endParaRPr lang="zh-TW" altLang="en-US" b="1" dirty="0">
              <a:latin typeface="微軟正黑體" panose="020B0604030504040204" pitchFamily="34" charset="-120"/>
              <a:ea typeface="微軟正黑體" panose="020B0604030504040204" pitchFamily="34" charset="-120"/>
            </a:endParaRPr>
          </a:p>
        </p:txBody>
      </p:sp>
      <p:sp>
        <p:nvSpPr>
          <p:cNvPr id="7" name="圓角矩形 6"/>
          <p:cNvSpPr/>
          <p:nvPr/>
        </p:nvSpPr>
        <p:spPr>
          <a:xfrm>
            <a:off x="1118942" y="4486078"/>
            <a:ext cx="914400" cy="12471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產品</a:t>
            </a:r>
            <a:endParaRPr lang="zh-TW" altLang="en-US" b="1" dirty="0">
              <a:latin typeface="微軟正黑體" panose="020B0604030504040204" pitchFamily="34" charset="-120"/>
              <a:ea typeface="微軟正黑體" panose="020B0604030504040204" pitchFamily="34" charset="-120"/>
            </a:endParaRPr>
          </a:p>
        </p:txBody>
      </p:sp>
      <p:sp>
        <p:nvSpPr>
          <p:cNvPr id="8" name="圓角矩形 7"/>
          <p:cNvSpPr/>
          <p:nvPr/>
        </p:nvSpPr>
        <p:spPr>
          <a:xfrm>
            <a:off x="2483768" y="4514962"/>
            <a:ext cx="914400" cy="1218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廣告</a:t>
            </a:r>
            <a:endParaRPr lang="zh-TW" altLang="en-US" b="1" dirty="0">
              <a:latin typeface="微軟正黑體" panose="020B0604030504040204" pitchFamily="34" charset="-120"/>
              <a:ea typeface="微軟正黑體" panose="020B0604030504040204" pitchFamily="34" charset="-120"/>
            </a:endParaRPr>
          </a:p>
        </p:txBody>
      </p:sp>
      <p:sp>
        <p:nvSpPr>
          <p:cNvPr id="9" name="圓角矩形 8"/>
          <p:cNvSpPr/>
          <p:nvPr/>
        </p:nvSpPr>
        <p:spPr>
          <a:xfrm>
            <a:off x="3851920" y="4511151"/>
            <a:ext cx="914400" cy="1222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銷售</a:t>
            </a:r>
            <a:endParaRPr lang="zh-TW" altLang="en-US" b="1" dirty="0">
              <a:latin typeface="微軟正黑體" panose="020B0604030504040204" pitchFamily="34" charset="-120"/>
              <a:ea typeface="微軟正黑體" panose="020B0604030504040204" pitchFamily="34" charset="-120"/>
            </a:endParaRPr>
          </a:p>
        </p:txBody>
      </p:sp>
      <p:sp>
        <p:nvSpPr>
          <p:cNvPr id="10" name="圓角矩形 9"/>
          <p:cNvSpPr/>
          <p:nvPr/>
        </p:nvSpPr>
        <p:spPr>
          <a:xfrm>
            <a:off x="5220072" y="4514963"/>
            <a:ext cx="914400" cy="1218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市場調查</a:t>
            </a:r>
            <a:endParaRPr lang="zh-TW" altLang="en-US" b="1" dirty="0">
              <a:latin typeface="微軟正黑體" panose="020B0604030504040204" pitchFamily="34" charset="-120"/>
              <a:ea typeface="微軟正黑體" panose="020B0604030504040204" pitchFamily="34" charset="-120"/>
            </a:endParaRPr>
          </a:p>
        </p:txBody>
      </p:sp>
      <p:sp>
        <p:nvSpPr>
          <p:cNvPr id="11" name="圓角矩形 10"/>
          <p:cNvSpPr/>
          <p:nvPr/>
        </p:nvSpPr>
        <p:spPr>
          <a:xfrm>
            <a:off x="6660232" y="4520481"/>
            <a:ext cx="914400" cy="1212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顧客服務</a:t>
            </a:r>
            <a:endParaRPr lang="zh-TW" altLang="en-US" b="1" dirty="0">
              <a:latin typeface="微軟正黑體" panose="020B0604030504040204" pitchFamily="34" charset="-120"/>
              <a:ea typeface="微軟正黑體" panose="020B0604030504040204" pitchFamily="34" charset="-120"/>
            </a:endParaRPr>
          </a:p>
        </p:txBody>
      </p:sp>
      <p:cxnSp>
        <p:nvCxnSpPr>
          <p:cNvPr id="13" name="直線接點 12"/>
          <p:cNvCxnSpPr>
            <a:stCxn id="6" idx="2"/>
            <a:endCxn id="9" idx="0"/>
          </p:cNvCxnSpPr>
          <p:nvPr/>
        </p:nvCxnSpPr>
        <p:spPr>
          <a:xfrm flipH="1">
            <a:off x="4309120" y="3047256"/>
            <a:ext cx="10852" cy="1463895"/>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18" name="直線接點 17"/>
          <p:cNvCxnSpPr/>
          <p:nvPr/>
        </p:nvCxnSpPr>
        <p:spPr>
          <a:xfrm>
            <a:off x="1576142" y="3779203"/>
            <a:ext cx="5541290" cy="0"/>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20" name="直線接點 19"/>
          <p:cNvCxnSpPr>
            <a:endCxn id="7" idx="0"/>
          </p:cNvCxnSpPr>
          <p:nvPr/>
        </p:nvCxnSpPr>
        <p:spPr>
          <a:xfrm>
            <a:off x="1576142" y="3779203"/>
            <a:ext cx="0" cy="706875"/>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22" name="直線接點 21"/>
          <p:cNvCxnSpPr>
            <a:endCxn id="8" idx="0"/>
          </p:cNvCxnSpPr>
          <p:nvPr/>
        </p:nvCxnSpPr>
        <p:spPr>
          <a:xfrm>
            <a:off x="2940968" y="3779203"/>
            <a:ext cx="0" cy="735759"/>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27" name="直線接點 26"/>
          <p:cNvCxnSpPr>
            <a:endCxn id="11" idx="0"/>
          </p:cNvCxnSpPr>
          <p:nvPr/>
        </p:nvCxnSpPr>
        <p:spPr>
          <a:xfrm>
            <a:off x="7117432" y="3779203"/>
            <a:ext cx="0" cy="741278"/>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29" name="直線接點 28"/>
          <p:cNvCxnSpPr>
            <a:endCxn id="10" idx="0"/>
          </p:cNvCxnSpPr>
          <p:nvPr/>
        </p:nvCxnSpPr>
        <p:spPr>
          <a:xfrm>
            <a:off x="5677272" y="3779203"/>
            <a:ext cx="0" cy="735760"/>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28" name="標題 3"/>
          <p:cNvSpPr>
            <a:spLocks noGrp="1"/>
          </p:cNvSpPr>
          <p:nvPr>
            <p:ph type="title"/>
          </p:nvPr>
        </p:nvSpPr>
        <p:spPr>
          <a:xfrm>
            <a:off x="276225" y="228600"/>
            <a:ext cx="8591550" cy="1066801"/>
          </a:xfrm>
        </p:spPr>
        <p:txBody>
          <a:bodyPr>
            <a:normAutofit/>
          </a:bodyPr>
          <a:lstStyle/>
          <a:p>
            <a:r>
              <a:rPr lang="zh-TW" altLang="en-US" b="1" dirty="0" smtClean="0">
                <a:solidFill>
                  <a:srgbClr val="002060"/>
                </a:solidFill>
                <a:latin typeface="微軟正黑體" panose="020B0604030504040204" pitchFamily="34" charset="-120"/>
                <a:ea typeface="微軟正黑體" panose="020B0604030504040204" pitchFamily="34" charset="-120"/>
              </a:rPr>
              <a:t>圖</a:t>
            </a:r>
            <a:r>
              <a:rPr lang="en-US" altLang="zh-TW" b="1" dirty="0" smtClean="0">
                <a:solidFill>
                  <a:srgbClr val="002060"/>
                </a:solidFill>
                <a:latin typeface="微軟正黑體" panose="020B0604030504040204" pitchFamily="34" charset="-120"/>
                <a:ea typeface="微軟正黑體" panose="020B0604030504040204" pitchFamily="34" charset="-120"/>
              </a:rPr>
              <a:t>2.1</a:t>
            </a:r>
            <a:r>
              <a:rPr lang="zh-TW" altLang="en-US" b="1" dirty="0" smtClean="0">
                <a:solidFill>
                  <a:srgbClr val="002060"/>
                </a:solidFill>
                <a:latin typeface="微軟正黑體" panose="020B0604030504040204" pitchFamily="34" charset="-120"/>
                <a:ea typeface="微軟正黑體" panose="020B0604030504040204" pitchFamily="34" charset="-120"/>
              </a:rPr>
              <a:t> </a:t>
            </a:r>
            <a:r>
              <a:rPr lang="zh-TW" altLang="en-US" b="1" dirty="0" smtClean="0">
                <a:solidFill>
                  <a:srgbClr val="C00000"/>
                </a:solidFill>
                <a:latin typeface="微軟正黑體" panose="020B0604030504040204" pitchFamily="34" charset="-120"/>
                <a:ea typeface="微軟正黑體" panose="020B0604030504040204" pitchFamily="34" charset="-120"/>
              </a:rPr>
              <a:t>功能</a:t>
            </a:r>
            <a:r>
              <a:rPr lang="zh-TW" altLang="en-US" b="1" dirty="0" smtClean="0">
                <a:solidFill>
                  <a:srgbClr val="002060"/>
                </a:solidFill>
                <a:latin typeface="微軟正黑體" panose="020B0604030504040204" pitchFamily="34" charset="-120"/>
                <a:ea typeface="微軟正黑體" panose="020B0604030504040204" pitchFamily="34" charset="-120"/>
              </a:rPr>
              <a:t>導向的</a:t>
            </a:r>
            <a:r>
              <a:rPr lang="zh-TW" altLang="en-US" b="1" dirty="0">
                <a:solidFill>
                  <a:srgbClr val="002060"/>
                </a:solidFill>
                <a:latin typeface="微軟正黑體" panose="020B0604030504040204" pitchFamily="34" charset="-120"/>
                <a:ea typeface="微軟正黑體" panose="020B0604030504040204" pitchFamily="34" charset="-120"/>
              </a:rPr>
              <a:t>市場調查組織</a:t>
            </a:r>
            <a:endParaRPr lang="zh-TW" altLang="en-US"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150139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29D5515-08AB-4AE6-B5CB-D3E276977A0D}" type="datetime1">
              <a:rPr lang="zh-TW" altLang="en-US" smtClean="0"/>
              <a:pPr/>
              <a:t>2014/10/28</a:t>
            </a:fld>
            <a:endParaRPr lang="zh-TW" altLang="en-US" dirty="0"/>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7</a:t>
            </a:fld>
            <a:endParaRPr lang="zh-TW" altLang="en-US"/>
          </a:p>
        </p:txBody>
      </p:sp>
      <p:sp>
        <p:nvSpPr>
          <p:cNvPr id="28" name="標題 3"/>
          <p:cNvSpPr>
            <a:spLocks noGrp="1"/>
          </p:cNvSpPr>
          <p:nvPr>
            <p:ph type="title"/>
          </p:nvPr>
        </p:nvSpPr>
        <p:spPr/>
        <p:txBody>
          <a:bodyPr>
            <a:normAutofit/>
          </a:bodyPr>
          <a:lstStyle/>
          <a:p>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smtClean="0">
                <a:solidFill>
                  <a:srgbClr val="002060"/>
                </a:solidFill>
                <a:latin typeface="微軟正黑體" panose="020B0604030504040204" pitchFamily="34" charset="-120"/>
                <a:ea typeface="微軟正黑體" panose="020B0604030504040204" pitchFamily="34" charset="-120"/>
              </a:rPr>
              <a:t>二</a:t>
            </a:r>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產品</a:t>
            </a:r>
            <a:r>
              <a:rPr lang="zh-TW" altLang="en-US" b="1" dirty="0" smtClean="0">
                <a:solidFill>
                  <a:srgbClr val="002060"/>
                </a:solidFill>
                <a:latin typeface="微軟正黑體" panose="020B0604030504040204" pitchFamily="34" charset="-120"/>
                <a:ea typeface="微軟正黑體" panose="020B0604030504040204" pitchFamily="34" charset="-120"/>
              </a:rPr>
              <a:t>導向的</a:t>
            </a:r>
            <a:r>
              <a:rPr lang="zh-TW" altLang="en-US" b="1" dirty="0">
                <a:solidFill>
                  <a:srgbClr val="002060"/>
                </a:solidFill>
                <a:latin typeface="微軟正黑體" panose="020B0604030504040204" pitchFamily="34" charset="-120"/>
                <a:ea typeface="微軟正黑體" panose="020B0604030504040204" pitchFamily="34" charset="-120"/>
              </a:rPr>
              <a:t>市場調查組織</a:t>
            </a:r>
            <a:endParaRPr lang="zh-TW" altLang="en-US" dirty="0">
              <a:solidFill>
                <a:srgbClr val="002060"/>
              </a:solidFill>
              <a:latin typeface="微軟正黑體" panose="020B0604030504040204" pitchFamily="34" charset="-120"/>
              <a:ea typeface="微軟正黑體" panose="020B0604030504040204" pitchFamily="34" charset="-120"/>
            </a:endParaRPr>
          </a:p>
        </p:txBody>
      </p:sp>
      <p:sp>
        <p:nvSpPr>
          <p:cNvPr id="25" name="內容版面配置區 24"/>
          <p:cNvSpPr>
            <a:spLocks noGrp="1"/>
          </p:cNvSpPr>
          <p:nvPr>
            <p:ph sz="quarter" idx="13"/>
          </p:nvPr>
        </p:nvSpPr>
        <p:spPr/>
        <p:txBody>
          <a:bodyPr>
            <a:normAutofit fontScale="85000" lnSpcReduction="10000"/>
          </a:bodyPr>
          <a:lstStyle/>
          <a:p>
            <a:r>
              <a:rPr lang="zh-TW" altLang="en-US" sz="3000" b="1" dirty="0">
                <a:latin typeface="微軟正黑體" panose="020B0604030504040204" pitchFamily="34" charset="-120"/>
                <a:ea typeface="微軟正黑體" panose="020B0604030504040204" pitchFamily="34" charset="-120"/>
              </a:rPr>
              <a:t>如果廠商的</a:t>
            </a:r>
            <a:r>
              <a:rPr lang="zh-TW" altLang="en-US" sz="3000" b="1" dirty="0">
                <a:solidFill>
                  <a:srgbClr val="C00000"/>
                </a:solidFill>
                <a:latin typeface="微軟正黑體" panose="020B0604030504040204" pitchFamily="34" charset="-120"/>
                <a:ea typeface="微軟正黑體" panose="020B0604030504040204" pitchFamily="34" charset="-120"/>
              </a:rPr>
              <a:t>產品線較多</a:t>
            </a:r>
            <a:r>
              <a:rPr lang="zh-TW" altLang="en-US" sz="3000" b="1" dirty="0">
                <a:latin typeface="微軟正黑體" panose="020B0604030504040204" pitchFamily="34" charset="-120"/>
                <a:ea typeface="微軟正黑體" panose="020B0604030504040204" pitchFamily="34" charset="-120"/>
              </a:rPr>
              <a:t>，各種產品線的</a:t>
            </a:r>
            <a:r>
              <a:rPr lang="zh-TW" altLang="en-US" sz="3000" b="1" dirty="0">
                <a:solidFill>
                  <a:srgbClr val="C00000"/>
                </a:solidFill>
                <a:latin typeface="微軟正黑體" panose="020B0604030504040204" pitchFamily="34" charset="-120"/>
                <a:ea typeface="微軟正黑體" panose="020B0604030504040204" pitchFamily="34" charset="-120"/>
              </a:rPr>
              <a:t>行銷問題差異較大</a:t>
            </a:r>
            <a:r>
              <a:rPr lang="zh-TW" altLang="en-US" sz="3000" b="1" dirty="0">
                <a:latin typeface="微軟正黑體" panose="020B0604030504040204" pitchFamily="34" charset="-120"/>
                <a:ea typeface="微軟正黑體" panose="020B0604030504040204" pitchFamily="34" charset="-120"/>
              </a:rPr>
              <a:t>時，通常傾向於採取產品導向的組織型態，因為只有採取這種組織型態，才能使各產品線都能得到足夠的支援。</a:t>
            </a:r>
          </a:p>
          <a:p>
            <a:r>
              <a:rPr lang="zh-TW" altLang="en-US" sz="3000" b="1" dirty="0" smtClean="0">
                <a:solidFill>
                  <a:srgbClr val="C00000"/>
                </a:solidFill>
                <a:latin typeface="微軟正黑體" panose="020B0604030504040204" pitchFamily="34" charset="-120"/>
                <a:ea typeface="微軟正黑體" panose="020B0604030504040204" pitchFamily="34" charset="-120"/>
              </a:rPr>
              <a:t>圖</a:t>
            </a:r>
            <a:r>
              <a:rPr lang="en-US" altLang="zh-TW" sz="3000" b="1" dirty="0">
                <a:solidFill>
                  <a:srgbClr val="C00000"/>
                </a:solidFill>
                <a:latin typeface="微軟正黑體" panose="020B0604030504040204" pitchFamily="34" charset="-120"/>
                <a:ea typeface="微軟正黑體" panose="020B0604030504040204" pitchFamily="34" charset="-120"/>
              </a:rPr>
              <a:t>2.2</a:t>
            </a:r>
            <a:r>
              <a:rPr lang="zh-TW" altLang="en-US" sz="3000" b="1" dirty="0">
                <a:latin typeface="微軟正黑體" panose="020B0604030504040204" pitchFamily="34" charset="-120"/>
                <a:ea typeface="微軟正黑體" panose="020B0604030504040204" pitchFamily="34" charset="-120"/>
              </a:rPr>
              <a:t>繪示產品導向的市場調查部門之組織型態，公司的</a:t>
            </a:r>
            <a:r>
              <a:rPr lang="zh-TW" altLang="en-US" sz="3000" b="1" dirty="0">
                <a:solidFill>
                  <a:srgbClr val="C00000"/>
                </a:solidFill>
                <a:latin typeface="微軟正黑體" panose="020B0604030504040204" pitchFamily="34" charset="-120"/>
                <a:ea typeface="微軟正黑體" panose="020B0604030504040204" pitchFamily="34" charset="-120"/>
              </a:rPr>
              <a:t>行銷經理之下</a:t>
            </a:r>
            <a:r>
              <a:rPr lang="zh-TW" altLang="en-US" sz="3000" b="1" dirty="0">
                <a:latin typeface="微軟正黑體" panose="020B0604030504040204" pitchFamily="34" charset="-120"/>
                <a:ea typeface="微軟正黑體" panose="020B0604030504040204" pitchFamily="34" charset="-120"/>
              </a:rPr>
              <a:t>，</a:t>
            </a:r>
            <a:r>
              <a:rPr lang="zh-TW" altLang="en-US" sz="3000" b="1" dirty="0">
                <a:solidFill>
                  <a:srgbClr val="C00000"/>
                </a:solidFill>
                <a:latin typeface="微軟正黑體" panose="020B0604030504040204" pitchFamily="34" charset="-120"/>
                <a:ea typeface="微軟正黑體" panose="020B0604030504040204" pitchFamily="34" charset="-120"/>
              </a:rPr>
              <a:t>設置</a:t>
            </a:r>
            <a:r>
              <a:rPr lang="zh-TW" altLang="en-US" sz="3000" b="1" dirty="0">
                <a:latin typeface="微軟正黑體" panose="020B0604030504040204" pitchFamily="34" charset="-120"/>
                <a:ea typeface="微軟正黑體" panose="020B0604030504040204" pitchFamily="34" charset="-120"/>
              </a:rPr>
              <a:t>與銷售、廣告、市場調查等</a:t>
            </a:r>
            <a:r>
              <a:rPr lang="zh-TW" altLang="en-US" sz="3000" b="1" dirty="0">
                <a:solidFill>
                  <a:srgbClr val="C00000"/>
                </a:solidFill>
                <a:latin typeface="微軟正黑體" panose="020B0604030504040204" pitchFamily="34" charset="-120"/>
                <a:ea typeface="微軟正黑體" panose="020B0604030504040204" pitchFamily="34" charset="-120"/>
              </a:rPr>
              <a:t>行銷工作部門</a:t>
            </a:r>
            <a:r>
              <a:rPr lang="zh-TW" altLang="en-US" sz="3000" b="1" dirty="0">
                <a:latin typeface="微軟正黑體" panose="020B0604030504040204" pitchFamily="34" charset="-120"/>
                <a:ea typeface="微軟正黑體" panose="020B0604030504040204" pitchFamily="34" charset="-120"/>
              </a:rPr>
              <a:t>的地位</a:t>
            </a:r>
            <a:r>
              <a:rPr lang="zh-TW" altLang="en-US" sz="3000" b="1" dirty="0">
                <a:solidFill>
                  <a:srgbClr val="C00000"/>
                </a:solidFill>
                <a:latin typeface="微軟正黑體" panose="020B0604030504040204" pitchFamily="34" charset="-120"/>
                <a:ea typeface="微軟正黑體" panose="020B0604030504040204" pitchFamily="34" charset="-120"/>
              </a:rPr>
              <a:t>平行</a:t>
            </a:r>
            <a:r>
              <a:rPr lang="zh-TW" altLang="en-US" sz="3000" b="1" dirty="0">
                <a:latin typeface="微軟正黑體" panose="020B0604030504040204" pitchFamily="34" charset="-120"/>
                <a:ea typeface="微軟正黑體" panose="020B0604030504040204" pitchFamily="34" charset="-120"/>
              </a:rPr>
              <a:t>的</a:t>
            </a:r>
            <a:r>
              <a:rPr lang="zh-TW" altLang="en-US" sz="3000" b="1" dirty="0">
                <a:solidFill>
                  <a:srgbClr val="C00000"/>
                </a:solidFill>
                <a:latin typeface="微軟正黑體" panose="020B0604030504040204" pitchFamily="34" charset="-120"/>
                <a:ea typeface="微軟正黑體" panose="020B0604030504040204" pitchFamily="34" charset="-120"/>
              </a:rPr>
              <a:t>產品部門</a:t>
            </a:r>
            <a:r>
              <a:rPr lang="zh-TW" altLang="en-US" sz="3000" b="1" dirty="0">
                <a:latin typeface="微軟正黑體" panose="020B0604030504040204" pitchFamily="34" charset="-120"/>
                <a:ea typeface="微軟正黑體" panose="020B0604030504040204" pitchFamily="34" charset="-120"/>
              </a:rPr>
              <a:t>，負責</a:t>
            </a:r>
            <a:r>
              <a:rPr lang="zh-TW" altLang="en-US" sz="3000" b="1" dirty="0" smtClean="0">
                <a:latin typeface="微軟正黑體" panose="020B0604030504040204" pitchFamily="34" charset="-120"/>
                <a:ea typeface="微軟正黑體" panose="020B0604030504040204" pitchFamily="34" charset="-120"/>
              </a:rPr>
              <a:t>某</a:t>
            </a:r>
            <a:r>
              <a:rPr lang="zh-TW" altLang="en-US" sz="3000" b="1" dirty="0" smtClean="0">
                <a:solidFill>
                  <a:srgbClr val="C00000"/>
                </a:solidFill>
                <a:latin typeface="微軟正黑體" panose="020B0604030504040204" pitchFamily="34" charset="-120"/>
                <a:ea typeface="微軟正黑體" panose="020B0604030504040204" pitchFamily="34" charset="-120"/>
              </a:rPr>
              <a:t>產品線</a:t>
            </a:r>
            <a:r>
              <a:rPr lang="zh-TW" altLang="en-US" sz="3000" b="1" dirty="0">
                <a:solidFill>
                  <a:srgbClr val="C00000"/>
                </a:solidFill>
                <a:latin typeface="微軟正黑體" panose="020B0604030504040204" pitchFamily="34" charset="-120"/>
                <a:ea typeface="微軟正黑體" panose="020B0604030504040204" pitchFamily="34" charset="-120"/>
              </a:rPr>
              <a:t>的行銷工作</a:t>
            </a:r>
            <a:r>
              <a:rPr lang="zh-TW" altLang="en-US" sz="3000" b="1" dirty="0">
                <a:latin typeface="微軟正黑體" panose="020B0604030504040204" pitchFamily="34" charset="-120"/>
                <a:ea typeface="微軟正黑體" panose="020B0604030504040204" pitchFamily="34" charset="-120"/>
              </a:rPr>
              <a:t>。</a:t>
            </a:r>
          </a:p>
          <a:p>
            <a:r>
              <a:rPr lang="zh-TW" altLang="en-US" sz="3000" b="1" dirty="0" smtClean="0">
                <a:latin typeface="微軟正黑體" panose="020B0604030504040204" pitchFamily="34" charset="-120"/>
                <a:ea typeface="微軟正黑體" panose="020B0604030504040204" pitchFamily="34" charset="-120"/>
              </a:rPr>
              <a:t>在</a:t>
            </a:r>
            <a:r>
              <a:rPr lang="zh-TW" altLang="en-US" sz="3000" b="1" dirty="0">
                <a:latin typeface="微軟正黑體" panose="020B0604030504040204" pitchFamily="34" charset="-120"/>
                <a:ea typeface="微軟正黑體" panose="020B0604030504040204" pitchFamily="34" charset="-120"/>
              </a:rPr>
              <a:t>產品導向的市場調查組織中，市場調查部門的主要工作之一是在協助產品部門從事調查研究、資料收集及分析工作。</a:t>
            </a:r>
            <a:r>
              <a:rPr lang="zh-TW" altLang="en-US" sz="3000" b="1" dirty="0">
                <a:solidFill>
                  <a:srgbClr val="C00000"/>
                </a:solidFill>
                <a:latin typeface="微軟正黑體" panose="020B0604030504040204" pitchFamily="34" charset="-120"/>
                <a:ea typeface="微軟正黑體" panose="020B0604030504040204" pitchFamily="34" charset="-120"/>
              </a:rPr>
              <a:t>圖</a:t>
            </a:r>
            <a:r>
              <a:rPr lang="en-US" altLang="zh-TW" sz="3000" b="1" dirty="0" smtClean="0">
                <a:solidFill>
                  <a:srgbClr val="C00000"/>
                </a:solidFill>
                <a:latin typeface="微軟正黑體" panose="020B0604030504040204" pitchFamily="34" charset="-120"/>
                <a:ea typeface="微軟正黑體" panose="020B0604030504040204" pitchFamily="34" charset="-120"/>
              </a:rPr>
              <a:t>2.2</a:t>
            </a:r>
            <a:r>
              <a:rPr lang="zh-TW" altLang="en-US" sz="3000" b="1" dirty="0" smtClean="0">
                <a:latin typeface="微軟正黑體" panose="020B0604030504040204" pitchFamily="34" charset="-120"/>
                <a:ea typeface="微軟正黑體" panose="020B0604030504040204" pitchFamily="34" charset="-120"/>
              </a:rPr>
              <a:t>是</a:t>
            </a:r>
            <a:r>
              <a:rPr lang="zh-TW" altLang="en-US" sz="3000" b="1" dirty="0">
                <a:latin typeface="微軟正黑體" panose="020B0604030504040204" pitchFamily="34" charset="-120"/>
                <a:ea typeface="微軟正黑體" panose="020B0604030504040204" pitchFamily="34" charset="-120"/>
              </a:rPr>
              <a:t>一個產品導向的市場調查部門，</a:t>
            </a:r>
            <a:r>
              <a:rPr lang="zh-TW" altLang="en-US" sz="3000" b="1" dirty="0">
                <a:solidFill>
                  <a:srgbClr val="C00000"/>
                </a:solidFill>
                <a:latin typeface="微軟正黑體" panose="020B0604030504040204" pitchFamily="34" charset="-120"/>
                <a:ea typeface="微軟正黑體" panose="020B0604030504040204" pitchFamily="34" charset="-120"/>
              </a:rPr>
              <a:t>每一個產品線都有研究人員負責有關該產品線的市場調查工作</a:t>
            </a:r>
            <a:r>
              <a:rPr lang="zh-TW" altLang="en-US" sz="3000" b="1" dirty="0">
                <a:latin typeface="微軟正黑體" panose="020B0604030504040204" pitchFamily="34" charset="-120"/>
                <a:ea typeface="微軟正黑體" panose="020B0604030504040204" pitchFamily="34" charset="-120"/>
              </a:rPr>
              <a:t>，另有</a:t>
            </a:r>
            <a:r>
              <a:rPr lang="zh-TW" altLang="en-US" sz="3000" b="1" dirty="0">
                <a:solidFill>
                  <a:srgbClr val="C00000"/>
                </a:solidFill>
                <a:latin typeface="微軟正黑體" panose="020B0604030504040204" pitchFamily="34" charset="-120"/>
                <a:ea typeface="微軟正黑體" panose="020B0604030504040204" pitchFamily="34" charset="-120"/>
              </a:rPr>
              <a:t>新產品</a:t>
            </a:r>
            <a:r>
              <a:rPr lang="zh-TW" altLang="en-US" sz="3000" b="1" dirty="0">
                <a:latin typeface="微軟正黑體" panose="020B0604030504040204" pitchFamily="34" charset="-120"/>
                <a:ea typeface="微軟正黑體" panose="020B0604030504040204" pitchFamily="34" charset="-120"/>
              </a:rPr>
              <a:t>市場研究人員負責新產品的市場調查工作</a:t>
            </a:r>
            <a:r>
              <a:rPr lang="zh-TW" altLang="en-US" sz="2800" b="1"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xmlns="" val="314853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29D5515-08AB-4AE6-B5CB-D3E276977A0D}" type="datetime1">
              <a:rPr lang="zh-TW" altLang="en-US" smtClean="0"/>
              <a:pPr/>
              <a:t>2014/10/28</a:t>
            </a:fld>
            <a:endParaRPr lang="zh-TW" altLang="en-US"/>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8</a:t>
            </a:fld>
            <a:endParaRPr lang="zh-TW" altLang="en-US"/>
          </a:p>
        </p:txBody>
      </p:sp>
      <p:sp>
        <p:nvSpPr>
          <p:cNvPr id="6" name="圓角矩形 5"/>
          <p:cNvSpPr/>
          <p:nvPr/>
        </p:nvSpPr>
        <p:spPr>
          <a:xfrm>
            <a:off x="3613800" y="1745992"/>
            <a:ext cx="1368152"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行銷經理</a:t>
            </a:r>
            <a:endParaRPr lang="zh-TW" altLang="en-US" b="1" dirty="0">
              <a:latin typeface="微軟正黑體" panose="020B0604030504040204" pitchFamily="34" charset="-120"/>
              <a:ea typeface="微軟正黑體" panose="020B0604030504040204" pitchFamily="34" charset="-120"/>
            </a:endParaRPr>
          </a:p>
        </p:txBody>
      </p:sp>
      <p:sp>
        <p:nvSpPr>
          <p:cNvPr id="7" name="圓角矩形 6"/>
          <p:cNvSpPr/>
          <p:nvPr/>
        </p:nvSpPr>
        <p:spPr>
          <a:xfrm>
            <a:off x="1118942" y="3037350"/>
            <a:ext cx="914400" cy="505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廣告</a:t>
            </a:r>
          </a:p>
        </p:txBody>
      </p:sp>
      <p:sp>
        <p:nvSpPr>
          <p:cNvPr id="8" name="圓角矩形 7"/>
          <p:cNvSpPr/>
          <p:nvPr/>
        </p:nvSpPr>
        <p:spPr>
          <a:xfrm>
            <a:off x="2339752" y="3037351"/>
            <a:ext cx="914400" cy="505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銷售</a:t>
            </a:r>
          </a:p>
        </p:txBody>
      </p:sp>
      <p:sp>
        <p:nvSpPr>
          <p:cNvPr id="9" name="圓角矩形 8"/>
          <p:cNvSpPr/>
          <p:nvPr/>
        </p:nvSpPr>
        <p:spPr>
          <a:xfrm>
            <a:off x="3613800" y="3062423"/>
            <a:ext cx="1368152" cy="480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市場調查</a:t>
            </a:r>
          </a:p>
        </p:txBody>
      </p:sp>
      <p:sp>
        <p:nvSpPr>
          <p:cNvPr id="10" name="圓角矩形 9"/>
          <p:cNvSpPr/>
          <p:nvPr/>
        </p:nvSpPr>
        <p:spPr>
          <a:xfrm>
            <a:off x="5341992" y="3066235"/>
            <a:ext cx="1440160" cy="476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atin typeface="微軟正黑體" panose="020B0604030504040204" pitchFamily="34" charset="-120"/>
                <a:ea typeface="微軟正黑體" panose="020B0604030504040204" pitchFamily="34" charset="-120"/>
              </a:rPr>
              <a:t>A</a:t>
            </a:r>
            <a:r>
              <a:rPr lang="zh-TW" altLang="en-US" b="1" dirty="0" smtClean="0">
                <a:latin typeface="微軟正黑體" panose="020B0604030504040204" pitchFamily="34" charset="-120"/>
                <a:ea typeface="微軟正黑體" panose="020B0604030504040204" pitchFamily="34" charset="-120"/>
              </a:rPr>
              <a:t>產品部門</a:t>
            </a:r>
            <a:endParaRPr lang="zh-TW" altLang="en-US" b="1" dirty="0">
              <a:latin typeface="微軟正黑體" panose="020B0604030504040204" pitchFamily="34" charset="-120"/>
              <a:ea typeface="微軟正黑體" panose="020B0604030504040204" pitchFamily="34" charset="-120"/>
            </a:endParaRPr>
          </a:p>
        </p:txBody>
      </p:sp>
      <p:sp>
        <p:nvSpPr>
          <p:cNvPr id="11" name="圓角矩形 10"/>
          <p:cNvSpPr/>
          <p:nvPr/>
        </p:nvSpPr>
        <p:spPr>
          <a:xfrm>
            <a:off x="7070184" y="3062423"/>
            <a:ext cx="1440160" cy="4709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atin typeface="微軟正黑體" panose="020B0604030504040204" pitchFamily="34" charset="-120"/>
                <a:ea typeface="微軟正黑體" panose="020B0604030504040204" pitchFamily="34" charset="-120"/>
              </a:rPr>
              <a:t>B</a:t>
            </a:r>
            <a:r>
              <a:rPr lang="zh-TW" altLang="en-US" b="1" dirty="0" smtClean="0">
                <a:latin typeface="微軟正黑體" panose="020B0604030504040204" pitchFamily="34" charset="-120"/>
                <a:ea typeface="微軟正黑體" panose="020B0604030504040204" pitchFamily="34" charset="-120"/>
              </a:rPr>
              <a:t>產品部門</a:t>
            </a:r>
            <a:endParaRPr lang="zh-TW" altLang="en-US" b="1" dirty="0">
              <a:latin typeface="微軟正黑體" panose="020B0604030504040204" pitchFamily="34" charset="-120"/>
              <a:ea typeface="微軟正黑體" panose="020B0604030504040204" pitchFamily="34" charset="-120"/>
            </a:endParaRPr>
          </a:p>
        </p:txBody>
      </p:sp>
      <p:cxnSp>
        <p:nvCxnSpPr>
          <p:cNvPr id="13" name="直線接點 12"/>
          <p:cNvCxnSpPr>
            <a:stCxn id="6" idx="2"/>
            <a:endCxn id="9" idx="0"/>
          </p:cNvCxnSpPr>
          <p:nvPr/>
        </p:nvCxnSpPr>
        <p:spPr>
          <a:xfrm>
            <a:off x="4297876" y="2203192"/>
            <a:ext cx="0" cy="859231"/>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18" name="直線接點 17"/>
          <p:cNvCxnSpPr/>
          <p:nvPr/>
        </p:nvCxnSpPr>
        <p:spPr>
          <a:xfrm>
            <a:off x="1554046" y="2584936"/>
            <a:ext cx="6236218" cy="11867"/>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20" name="直線接點 19"/>
          <p:cNvCxnSpPr/>
          <p:nvPr/>
        </p:nvCxnSpPr>
        <p:spPr>
          <a:xfrm>
            <a:off x="1554046" y="2596803"/>
            <a:ext cx="0" cy="440547"/>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22" name="直線接點 21"/>
          <p:cNvCxnSpPr/>
          <p:nvPr/>
        </p:nvCxnSpPr>
        <p:spPr>
          <a:xfrm>
            <a:off x="2774856" y="2584936"/>
            <a:ext cx="0" cy="452415"/>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27" name="直線接點 26"/>
          <p:cNvCxnSpPr>
            <a:endCxn id="11" idx="0"/>
          </p:cNvCxnSpPr>
          <p:nvPr/>
        </p:nvCxnSpPr>
        <p:spPr>
          <a:xfrm>
            <a:off x="7790264" y="2596803"/>
            <a:ext cx="0" cy="465620"/>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29" name="直線接點 28"/>
          <p:cNvCxnSpPr>
            <a:endCxn id="10" idx="0"/>
          </p:cNvCxnSpPr>
          <p:nvPr/>
        </p:nvCxnSpPr>
        <p:spPr>
          <a:xfrm>
            <a:off x="6062072" y="2596803"/>
            <a:ext cx="0" cy="469432"/>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28" name="標題 3"/>
          <p:cNvSpPr>
            <a:spLocks noGrp="1"/>
          </p:cNvSpPr>
          <p:nvPr>
            <p:ph type="title"/>
          </p:nvPr>
        </p:nvSpPr>
        <p:spPr>
          <a:xfrm>
            <a:off x="276225" y="228600"/>
            <a:ext cx="8591550" cy="1066801"/>
          </a:xfrm>
        </p:spPr>
        <p:txBody>
          <a:bodyPr>
            <a:normAutofit/>
          </a:bodyPr>
          <a:lstStyle/>
          <a:p>
            <a:r>
              <a:rPr lang="zh-TW" altLang="en-US" b="1" dirty="0" smtClean="0">
                <a:solidFill>
                  <a:srgbClr val="002060"/>
                </a:solidFill>
                <a:latin typeface="微軟正黑體" panose="020B0604030504040204" pitchFamily="34" charset="-120"/>
                <a:ea typeface="微軟正黑體" panose="020B0604030504040204" pitchFamily="34" charset="-120"/>
              </a:rPr>
              <a:t>圖</a:t>
            </a:r>
            <a:r>
              <a:rPr lang="en-US" altLang="zh-TW" b="1" dirty="0" smtClean="0">
                <a:solidFill>
                  <a:srgbClr val="002060"/>
                </a:solidFill>
                <a:latin typeface="微軟正黑體" panose="020B0604030504040204" pitchFamily="34" charset="-120"/>
                <a:ea typeface="微軟正黑體" panose="020B0604030504040204" pitchFamily="34" charset="-120"/>
              </a:rPr>
              <a:t>2.2</a:t>
            </a:r>
            <a:r>
              <a:rPr lang="zh-TW" altLang="en-US" b="1" dirty="0" smtClean="0">
                <a:solidFill>
                  <a:srgbClr val="002060"/>
                </a:solidFill>
                <a:latin typeface="微軟正黑體" panose="020B0604030504040204" pitchFamily="34" charset="-120"/>
                <a:ea typeface="微軟正黑體" panose="020B0604030504040204" pitchFamily="34" charset="-120"/>
              </a:rPr>
              <a:t> </a:t>
            </a:r>
            <a:r>
              <a:rPr lang="zh-TW" altLang="en-US" b="1" dirty="0" smtClean="0">
                <a:solidFill>
                  <a:srgbClr val="C00000"/>
                </a:solidFill>
                <a:latin typeface="微軟正黑體" panose="020B0604030504040204" pitchFamily="34" charset="-120"/>
                <a:ea typeface="微軟正黑體" panose="020B0604030504040204" pitchFamily="34" charset="-120"/>
              </a:rPr>
              <a:t>產品</a:t>
            </a:r>
            <a:r>
              <a:rPr lang="zh-TW" altLang="en-US" b="1" dirty="0" smtClean="0">
                <a:solidFill>
                  <a:srgbClr val="002060"/>
                </a:solidFill>
                <a:latin typeface="微軟正黑體" panose="020B0604030504040204" pitchFamily="34" charset="-120"/>
                <a:ea typeface="微軟正黑體" panose="020B0604030504040204" pitchFamily="34" charset="-120"/>
              </a:rPr>
              <a:t>導向的</a:t>
            </a:r>
            <a:r>
              <a:rPr lang="zh-TW" altLang="en-US" b="1" dirty="0">
                <a:solidFill>
                  <a:srgbClr val="002060"/>
                </a:solidFill>
                <a:latin typeface="微軟正黑體" panose="020B0604030504040204" pitchFamily="34" charset="-120"/>
                <a:ea typeface="微軟正黑體" panose="020B0604030504040204" pitchFamily="34" charset="-120"/>
              </a:rPr>
              <a:t>市場調查組織</a:t>
            </a:r>
            <a:endParaRPr lang="zh-TW" altLang="en-US" dirty="0">
              <a:solidFill>
                <a:srgbClr val="002060"/>
              </a:solidFill>
              <a:latin typeface="微軟正黑體" panose="020B0604030504040204" pitchFamily="34" charset="-120"/>
              <a:ea typeface="微軟正黑體" panose="020B0604030504040204" pitchFamily="34" charset="-120"/>
            </a:endParaRPr>
          </a:p>
        </p:txBody>
      </p:sp>
      <p:cxnSp>
        <p:nvCxnSpPr>
          <p:cNvPr id="45" name="直線接點 44"/>
          <p:cNvCxnSpPr/>
          <p:nvPr/>
        </p:nvCxnSpPr>
        <p:spPr>
          <a:xfrm>
            <a:off x="4355976" y="3525905"/>
            <a:ext cx="0" cy="859231"/>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46" name="直線接點 45"/>
          <p:cNvCxnSpPr/>
          <p:nvPr/>
        </p:nvCxnSpPr>
        <p:spPr>
          <a:xfrm>
            <a:off x="2483768" y="3941220"/>
            <a:ext cx="4896544" cy="14300"/>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48" name="直線接點 47"/>
          <p:cNvCxnSpPr/>
          <p:nvPr/>
        </p:nvCxnSpPr>
        <p:spPr>
          <a:xfrm>
            <a:off x="2483768" y="3933056"/>
            <a:ext cx="0" cy="452415"/>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49" name="直線接點 48"/>
          <p:cNvCxnSpPr/>
          <p:nvPr/>
        </p:nvCxnSpPr>
        <p:spPr>
          <a:xfrm>
            <a:off x="7380312" y="3953088"/>
            <a:ext cx="0" cy="465620"/>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50" name="直線接點 49"/>
          <p:cNvCxnSpPr/>
          <p:nvPr/>
        </p:nvCxnSpPr>
        <p:spPr>
          <a:xfrm>
            <a:off x="6372200" y="3955520"/>
            <a:ext cx="0" cy="469432"/>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51" name="直線接點 50"/>
          <p:cNvCxnSpPr/>
          <p:nvPr/>
        </p:nvCxnSpPr>
        <p:spPr>
          <a:xfrm>
            <a:off x="3419872" y="3932721"/>
            <a:ext cx="0" cy="452415"/>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52" name="直線接點 51"/>
          <p:cNvCxnSpPr/>
          <p:nvPr/>
        </p:nvCxnSpPr>
        <p:spPr>
          <a:xfrm>
            <a:off x="5364088" y="3953088"/>
            <a:ext cx="0" cy="452415"/>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56" name="文字方塊 55"/>
          <p:cNvSpPr txBox="1"/>
          <p:nvPr/>
        </p:nvSpPr>
        <p:spPr>
          <a:xfrm>
            <a:off x="2238127" y="4385163"/>
            <a:ext cx="461665" cy="1015663"/>
          </a:xfrm>
          <a:prstGeom prst="rect">
            <a:avLst/>
          </a:prstGeom>
          <a:noFill/>
        </p:spPr>
        <p:txBody>
          <a:bodyPr vert="eaVert" wrap="none" rtlCol="0">
            <a:spAutoFit/>
          </a:bodyPr>
          <a:lstStyle/>
          <a:p>
            <a:r>
              <a:rPr lang="zh-TW" altLang="en-US" b="1" dirty="0" smtClean="0">
                <a:latin typeface="微軟正黑體" panose="020B0604030504040204" pitchFamily="34" charset="-120"/>
                <a:ea typeface="微軟正黑體" panose="020B0604030504040204" pitchFamily="34" charset="-120"/>
              </a:rPr>
              <a:t>資料蒐集</a:t>
            </a:r>
            <a:endParaRPr lang="zh-TW" altLang="en-US" b="1" dirty="0">
              <a:latin typeface="微軟正黑體" panose="020B0604030504040204" pitchFamily="34" charset="-120"/>
              <a:ea typeface="微軟正黑體" panose="020B0604030504040204" pitchFamily="34" charset="-120"/>
            </a:endParaRPr>
          </a:p>
        </p:txBody>
      </p:sp>
      <p:sp>
        <p:nvSpPr>
          <p:cNvPr id="57" name="文字方塊 56"/>
          <p:cNvSpPr txBox="1"/>
          <p:nvPr/>
        </p:nvSpPr>
        <p:spPr>
          <a:xfrm>
            <a:off x="3174231" y="4385136"/>
            <a:ext cx="461665" cy="1015663"/>
          </a:xfrm>
          <a:prstGeom prst="rect">
            <a:avLst/>
          </a:prstGeom>
          <a:noFill/>
        </p:spPr>
        <p:txBody>
          <a:bodyPr vert="eaVert" wrap="none" rtlCol="0">
            <a:spAutoFit/>
          </a:bodyPr>
          <a:lstStyle/>
          <a:p>
            <a:r>
              <a:rPr lang="zh-TW" altLang="en-US" b="1" dirty="0" smtClean="0">
                <a:latin typeface="微軟正黑體" panose="020B0604030504040204" pitchFamily="34" charset="-120"/>
                <a:ea typeface="微軟正黑體" panose="020B0604030504040204" pitchFamily="34" charset="-120"/>
              </a:rPr>
              <a:t>統計分析</a:t>
            </a:r>
            <a:endParaRPr lang="zh-TW" altLang="en-US" b="1" dirty="0">
              <a:latin typeface="微軟正黑體" panose="020B0604030504040204" pitchFamily="34" charset="-120"/>
              <a:ea typeface="微軟正黑體" panose="020B0604030504040204" pitchFamily="34" charset="-120"/>
            </a:endParaRPr>
          </a:p>
        </p:txBody>
      </p:sp>
      <p:sp>
        <p:nvSpPr>
          <p:cNvPr id="58" name="文字方塊 57"/>
          <p:cNvSpPr txBox="1"/>
          <p:nvPr/>
        </p:nvSpPr>
        <p:spPr>
          <a:xfrm>
            <a:off x="4110335" y="4457144"/>
            <a:ext cx="461665" cy="1246495"/>
          </a:xfrm>
          <a:prstGeom prst="rect">
            <a:avLst/>
          </a:prstGeom>
          <a:noFill/>
        </p:spPr>
        <p:txBody>
          <a:bodyPr vert="eaVert" wrap="none" rtlCol="0">
            <a:spAutoFit/>
          </a:bodyPr>
          <a:lstStyle/>
          <a:p>
            <a:r>
              <a:rPr lang="zh-TW" altLang="en-US" b="1" dirty="0" smtClean="0">
                <a:latin typeface="微軟正黑體" panose="020B0604030504040204" pitchFamily="34" charset="-120"/>
                <a:ea typeface="微軟正黑體" panose="020B0604030504040204" pitchFamily="34" charset="-120"/>
              </a:rPr>
              <a:t>一般消費者</a:t>
            </a:r>
            <a:endParaRPr lang="zh-TW" altLang="en-US" b="1" dirty="0">
              <a:latin typeface="微軟正黑體" panose="020B0604030504040204" pitchFamily="34" charset="-120"/>
              <a:ea typeface="微軟正黑體" panose="020B0604030504040204" pitchFamily="34" charset="-120"/>
            </a:endParaRPr>
          </a:p>
        </p:txBody>
      </p:sp>
      <p:sp>
        <p:nvSpPr>
          <p:cNvPr id="59" name="文字方塊 58"/>
          <p:cNvSpPr txBox="1"/>
          <p:nvPr/>
        </p:nvSpPr>
        <p:spPr>
          <a:xfrm>
            <a:off x="5148064" y="4687976"/>
            <a:ext cx="461665" cy="1477328"/>
          </a:xfrm>
          <a:prstGeom prst="rect">
            <a:avLst/>
          </a:prstGeom>
          <a:noFill/>
        </p:spPr>
        <p:txBody>
          <a:bodyPr vert="eaVert" wrap="none" rtlCol="0">
            <a:spAutoFit/>
          </a:bodyPr>
          <a:lstStyle/>
          <a:p>
            <a:r>
              <a:rPr lang="zh-TW" altLang="en-US" b="1" dirty="0" smtClean="0">
                <a:latin typeface="微軟正黑體" panose="020B0604030504040204" pitchFamily="34" charset="-120"/>
                <a:ea typeface="微軟正黑體" panose="020B0604030504040204" pitchFamily="34" charset="-120"/>
              </a:rPr>
              <a:t>產品市場研究</a:t>
            </a:r>
            <a:endParaRPr lang="zh-TW" altLang="en-US" b="1" dirty="0">
              <a:latin typeface="微軟正黑體" panose="020B0604030504040204" pitchFamily="34" charset="-120"/>
              <a:ea typeface="微軟正黑體" panose="020B0604030504040204" pitchFamily="34" charset="-120"/>
            </a:endParaRPr>
          </a:p>
        </p:txBody>
      </p:sp>
      <p:sp>
        <p:nvSpPr>
          <p:cNvPr id="60" name="文字方塊 59"/>
          <p:cNvSpPr txBox="1"/>
          <p:nvPr/>
        </p:nvSpPr>
        <p:spPr>
          <a:xfrm>
            <a:off x="6156176" y="4687976"/>
            <a:ext cx="461665" cy="1477328"/>
          </a:xfrm>
          <a:prstGeom prst="rect">
            <a:avLst/>
          </a:prstGeom>
          <a:noFill/>
        </p:spPr>
        <p:txBody>
          <a:bodyPr vert="eaVert" wrap="none" rtlCol="0">
            <a:spAutoFit/>
          </a:bodyPr>
          <a:lstStyle/>
          <a:p>
            <a:r>
              <a:rPr lang="zh-TW" altLang="en-US" b="1" dirty="0" smtClean="0">
                <a:latin typeface="微軟正黑體" panose="020B0604030504040204" pitchFamily="34" charset="-120"/>
                <a:ea typeface="微軟正黑體" panose="020B0604030504040204" pitchFamily="34" charset="-120"/>
              </a:rPr>
              <a:t>產品</a:t>
            </a:r>
            <a:r>
              <a:rPr lang="zh-TW" altLang="en-US" b="1" dirty="0">
                <a:latin typeface="微軟正黑體" panose="020B0604030504040204" pitchFamily="34" charset="-120"/>
                <a:ea typeface="微軟正黑體" panose="020B0604030504040204" pitchFamily="34" charset="-120"/>
              </a:rPr>
              <a:t>市場研究</a:t>
            </a:r>
          </a:p>
        </p:txBody>
      </p:sp>
      <p:sp>
        <p:nvSpPr>
          <p:cNvPr id="61" name="文字方塊 60"/>
          <p:cNvSpPr txBox="1"/>
          <p:nvPr/>
        </p:nvSpPr>
        <p:spPr>
          <a:xfrm>
            <a:off x="7134671" y="4457144"/>
            <a:ext cx="461665" cy="1708160"/>
          </a:xfrm>
          <a:prstGeom prst="rect">
            <a:avLst/>
          </a:prstGeom>
          <a:noFill/>
        </p:spPr>
        <p:txBody>
          <a:bodyPr vert="eaVert" wrap="none" rtlCol="0">
            <a:spAutoFit/>
          </a:bodyPr>
          <a:lstStyle/>
          <a:p>
            <a:r>
              <a:rPr lang="zh-TW" altLang="en-US" b="1" dirty="0" smtClean="0">
                <a:latin typeface="微軟正黑體" panose="020B0604030504040204" pitchFamily="34" charset="-120"/>
                <a:ea typeface="微軟正黑體" panose="020B0604030504040204" pitchFamily="34" charset="-120"/>
              </a:rPr>
              <a:t>新產品</a:t>
            </a:r>
            <a:r>
              <a:rPr lang="zh-TW" altLang="en-US" b="1" dirty="0">
                <a:latin typeface="微軟正黑體" panose="020B0604030504040204" pitchFamily="34" charset="-120"/>
                <a:ea typeface="微軟正黑體" panose="020B0604030504040204" pitchFamily="34" charset="-120"/>
              </a:rPr>
              <a:t>市場研究</a:t>
            </a:r>
          </a:p>
        </p:txBody>
      </p:sp>
      <p:sp>
        <p:nvSpPr>
          <p:cNvPr id="63" name="文字方塊 62"/>
          <p:cNvSpPr txBox="1"/>
          <p:nvPr/>
        </p:nvSpPr>
        <p:spPr>
          <a:xfrm>
            <a:off x="5203207" y="4418708"/>
            <a:ext cx="351378" cy="369332"/>
          </a:xfrm>
          <a:prstGeom prst="rect">
            <a:avLst/>
          </a:prstGeom>
          <a:noFill/>
        </p:spPr>
        <p:txBody>
          <a:bodyPr wrap="none" rtlCol="0">
            <a:spAutoFit/>
          </a:bodyPr>
          <a:lstStyle/>
          <a:p>
            <a:r>
              <a:rPr lang="en-US" altLang="zh-TW" b="1" dirty="0" smtClean="0">
                <a:latin typeface="微軟正黑體" panose="020B0604030504040204" pitchFamily="34" charset="-120"/>
                <a:ea typeface="微軟正黑體" panose="020B0604030504040204" pitchFamily="34" charset="-120"/>
              </a:rPr>
              <a:t>A</a:t>
            </a:r>
            <a:endParaRPr lang="zh-TW" altLang="en-US" b="1" dirty="0">
              <a:latin typeface="微軟正黑體" panose="020B0604030504040204" pitchFamily="34" charset="-120"/>
              <a:ea typeface="微軟正黑體" panose="020B0604030504040204" pitchFamily="34" charset="-120"/>
            </a:endParaRPr>
          </a:p>
        </p:txBody>
      </p:sp>
      <p:sp>
        <p:nvSpPr>
          <p:cNvPr id="64" name="文字方塊 63"/>
          <p:cNvSpPr txBox="1"/>
          <p:nvPr/>
        </p:nvSpPr>
        <p:spPr>
          <a:xfrm>
            <a:off x="6205327" y="4437112"/>
            <a:ext cx="333746" cy="369332"/>
          </a:xfrm>
          <a:prstGeom prst="rect">
            <a:avLst/>
          </a:prstGeom>
          <a:noFill/>
        </p:spPr>
        <p:txBody>
          <a:bodyPr wrap="none" rtlCol="0">
            <a:spAutoFit/>
          </a:bodyPr>
          <a:lstStyle/>
          <a:p>
            <a:r>
              <a:rPr lang="en-US" altLang="zh-TW" b="1" dirty="0">
                <a:latin typeface="微軟正黑體" panose="020B0604030504040204" pitchFamily="34" charset="-120"/>
                <a:ea typeface="微軟正黑體" panose="020B0604030504040204" pitchFamily="34" charset="-120"/>
              </a:rPr>
              <a:t>B</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441933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29D5515-08AB-4AE6-B5CB-D3E276977A0D}" type="datetime1">
              <a:rPr lang="zh-TW" altLang="en-US" smtClean="0"/>
              <a:pPr/>
              <a:t>2014/10/28</a:t>
            </a:fld>
            <a:endParaRPr lang="zh-TW" altLang="en-US" dirty="0"/>
          </a:p>
        </p:txBody>
      </p:sp>
      <p:sp>
        <p:nvSpPr>
          <p:cNvPr id="3" name="投影片編號版面配置區 2"/>
          <p:cNvSpPr>
            <a:spLocks noGrp="1"/>
          </p:cNvSpPr>
          <p:nvPr>
            <p:ph type="sldNum" sz="quarter" idx="12"/>
          </p:nvPr>
        </p:nvSpPr>
        <p:spPr/>
        <p:txBody>
          <a:bodyPr>
            <a:normAutofit fontScale="92500" lnSpcReduction="20000"/>
          </a:bodyPr>
          <a:lstStyle/>
          <a:p>
            <a:fld id="{FCC6D182-0AF5-466B-A5A1-031DE0A14F63}" type="slidenum">
              <a:rPr lang="zh-TW" altLang="en-US" smtClean="0"/>
              <a:pPr/>
              <a:t>9</a:t>
            </a:fld>
            <a:endParaRPr lang="zh-TW" altLang="en-US"/>
          </a:p>
        </p:txBody>
      </p:sp>
      <p:sp>
        <p:nvSpPr>
          <p:cNvPr id="28" name="標題 3"/>
          <p:cNvSpPr>
            <a:spLocks noGrp="1"/>
          </p:cNvSpPr>
          <p:nvPr>
            <p:ph type="title"/>
          </p:nvPr>
        </p:nvSpPr>
        <p:spPr/>
        <p:txBody>
          <a:bodyPr>
            <a:normAutofit/>
          </a:bodyPr>
          <a:lstStyle/>
          <a:p>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a:solidFill>
                  <a:srgbClr val="002060"/>
                </a:solidFill>
                <a:latin typeface="微軟正黑體" panose="020B0604030504040204" pitchFamily="34" charset="-120"/>
                <a:ea typeface="微軟正黑體" panose="020B0604030504040204" pitchFamily="34" charset="-120"/>
              </a:rPr>
              <a:t>三</a:t>
            </a:r>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地區</a:t>
            </a:r>
            <a:r>
              <a:rPr lang="zh-TW" altLang="en-US" b="1" dirty="0" smtClean="0">
                <a:solidFill>
                  <a:srgbClr val="002060"/>
                </a:solidFill>
                <a:latin typeface="微軟正黑體" panose="020B0604030504040204" pitchFamily="34" charset="-120"/>
                <a:ea typeface="微軟正黑體" panose="020B0604030504040204" pitchFamily="34" charset="-120"/>
              </a:rPr>
              <a:t>導向的</a:t>
            </a:r>
            <a:r>
              <a:rPr lang="zh-TW" altLang="en-US" b="1" dirty="0">
                <a:solidFill>
                  <a:srgbClr val="002060"/>
                </a:solidFill>
                <a:latin typeface="微軟正黑體" panose="020B0604030504040204" pitchFamily="34" charset="-120"/>
                <a:ea typeface="微軟正黑體" panose="020B0604030504040204" pitchFamily="34" charset="-120"/>
              </a:rPr>
              <a:t>市場調查組織</a:t>
            </a:r>
            <a:endParaRPr lang="zh-TW" altLang="en-US" dirty="0">
              <a:solidFill>
                <a:srgbClr val="002060"/>
              </a:solidFill>
              <a:latin typeface="微軟正黑體" panose="020B0604030504040204" pitchFamily="34" charset="-120"/>
              <a:ea typeface="微軟正黑體" panose="020B0604030504040204" pitchFamily="34" charset="-120"/>
            </a:endParaRPr>
          </a:p>
        </p:txBody>
      </p:sp>
      <p:sp>
        <p:nvSpPr>
          <p:cNvPr id="25" name="內容版面配置區 24"/>
          <p:cNvSpPr>
            <a:spLocks noGrp="1"/>
          </p:cNvSpPr>
          <p:nvPr>
            <p:ph sz="quarter" idx="13"/>
          </p:nvPr>
        </p:nvSpPr>
        <p:spPr/>
        <p:txBody>
          <a:bodyPr>
            <a:normAutofit/>
          </a:bodyPr>
          <a:lstStyle/>
          <a:p>
            <a:r>
              <a:rPr lang="zh-TW" altLang="en-US" sz="3000" b="1" dirty="0">
                <a:latin typeface="微軟正黑體" panose="020B0604030504040204" pitchFamily="34" charset="-120"/>
                <a:ea typeface="微軟正黑體" panose="020B0604030504040204" pitchFamily="34" charset="-120"/>
              </a:rPr>
              <a:t>如果公司的銷售地區</a:t>
            </a:r>
            <a:r>
              <a:rPr lang="zh-TW" altLang="en-US" sz="3000" b="1" dirty="0">
                <a:solidFill>
                  <a:srgbClr val="C00000"/>
                </a:solidFill>
                <a:latin typeface="微軟正黑體" panose="020B0604030504040204" pitchFamily="34" charset="-120"/>
                <a:ea typeface="微軟正黑體" panose="020B0604030504040204" pitchFamily="34" charset="-120"/>
              </a:rPr>
              <a:t>遼闊</a:t>
            </a:r>
            <a:r>
              <a:rPr lang="zh-TW" altLang="en-US" sz="3000" b="1" dirty="0">
                <a:latin typeface="微軟正黑體" panose="020B0604030504040204" pitchFamily="34" charset="-120"/>
                <a:ea typeface="微軟正黑體" panose="020B0604030504040204" pitchFamily="34" charset="-120"/>
              </a:rPr>
              <a:t>，市場調查組織多少含有一點地區化的傾向，特別是顧客與產品大同小異，而</a:t>
            </a:r>
            <a:r>
              <a:rPr lang="zh-TW" altLang="en-US" sz="3000" b="1" dirty="0">
                <a:solidFill>
                  <a:srgbClr val="C00000"/>
                </a:solidFill>
                <a:latin typeface="微軟正黑體" panose="020B0604030504040204" pitchFamily="34" charset="-120"/>
                <a:ea typeface="微軟正黑體" panose="020B0604030504040204" pitchFamily="34" charset="-120"/>
              </a:rPr>
              <a:t>各地區的行銷問題差異較大</a:t>
            </a:r>
            <a:r>
              <a:rPr lang="zh-TW" altLang="en-US" sz="3000" b="1" dirty="0">
                <a:latin typeface="微軟正黑體" panose="020B0604030504040204" pitchFamily="34" charset="-120"/>
                <a:ea typeface="微軟正黑體" panose="020B0604030504040204" pitchFamily="34" charset="-120"/>
              </a:rPr>
              <a:t>時，這種地區化的傾向最為顯著。</a:t>
            </a:r>
          </a:p>
          <a:p>
            <a:r>
              <a:rPr lang="zh-TW" altLang="en-US" sz="3000" b="1" dirty="0" smtClean="0">
                <a:solidFill>
                  <a:srgbClr val="C00000"/>
                </a:solidFill>
                <a:latin typeface="微軟正黑體" panose="020B0604030504040204" pitchFamily="34" charset="-120"/>
                <a:ea typeface="微軟正黑體" panose="020B0604030504040204" pitchFamily="34" charset="-120"/>
              </a:rPr>
              <a:t>圖</a:t>
            </a:r>
            <a:r>
              <a:rPr lang="en-US" altLang="zh-TW" sz="3000" b="1" dirty="0" smtClean="0">
                <a:solidFill>
                  <a:srgbClr val="C00000"/>
                </a:solidFill>
                <a:latin typeface="微軟正黑體" panose="020B0604030504040204" pitchFamily="34" charset="-120"/>
                <a:ea typeface="微軟正黑體" panose="020B0604030504040204" pitchFamily="34" charset="-120"/>
              </a:rPr>
              <a:t>2.3</a:t>
            </a:r>
            <a:r>
              <a:rPr lang="zh-TW" altLang="en-US" sz="3000" b="1" dirty="0" smtClean="0">
                <a:latin typeface="微軟正黑體" panose="020B0604030504040204" pitchFamily="34" charset="-120"/>
                <a:ea typeface="微軟正黑體" panose="020B0604030504040204" pitchFamily="34" charset="-120"/>
              </a:rPr>
              <a:t>繪</a:t>
            </a:r>
            <a:r>
              <a:rPr lang="zh-TW" altLang="en-US" sz="3000" b="1" dirty="0">
                <a:latin typeface="微軟正黑體" panose="020B0604030504040204" pitchFamily="34" charset="-120"/>
                <a:ea typeface="微軟正黑體" panose="020B0604030504040204" pitchFamily="34" charset="-120"/>
              </a:rPr>
              <a:t>示地區導向的市場調查組織型態，公司的</a:t>
            </a:r>
            <a:r>
              <a:rPr lang="zh-TW" altLang="en-US" sz="3000" b="1" dirty="0">
                <a:solidFill>
                  <a:srgbClr val="C00000"/>
                </a:solidFill>
                <a:latin typeface="微軟正黑體" panose="020B0604030504040204" pitchFamily="34" charset="-120"/>
                <a:ea typeface="微軟正黑體" panose="020B0604030504040204" pitchFamily="34" charset="-120"/>
              </a:rPr>
              <a:t>行銷經理</a:t>
            </a:r>
            <a:r>
              <a:rPr lang="zh-TW" altLang="en-US" sz="3000" b="1" dirty="0">
                <a:latin typeface="微軟正黑體" panose="020B0604030504040204" pitchFamily="34" charset="-120"/>
                <a:ea typeface="微軟正黑體" panose="020B0604030504040204" pitchFamily="34" charset="-120"/>
              </a:rPr>
              <a:t>之下設置與各行銷功能部門平行的</a:t>
            </a:r>
            <a:r>
              <a:rPr lang="zh-TW" altLang="en-US" sz="3000" b="1" dirty="0">
                <a:solidFill>
                  <a:srgbClr val="C00000"/>
                </a:solidFill>
                <a:latin typeface="微軟正黑體" panose="020B0604030504040204" pitchFamily="34" charset="-120"/>
                <a:ea typeface="微軟正黑體" panose="020B0604030504040204" pitchFamily="34" charset="-120"/>
              </a:rPr>
              <a:t>地區部門</a:t>
            </a:r>
            <a:r>
              <a:rPr lang="zh-TW" altLang="en-US" sz="3000" b="1" dirty="0">
                <a:latin typeface="微軟正黑體" panose="020B0604030504040204" pitchFamily="34" charset="-120"/>
                <a:ea typeface="微軟正黑體" panose="020B0604030504040204" pitchFamily="34" charset="-120"/>
              </a:rPr>
              <a:t>，負責</a:t>
            </a:r>
            <a:r>
              <a:rPr lang="zh-TW" altLang="en-US" sz="3000" b="1" dirty="0">
                <a:solidFill>
                  <a:srgbClr val="C00000"/>
                </a:solidFill>
                <a:latin typeface="微軟正黑體" panose="020B0604030504040204" pitchFamily="34" charset="-120"/>
                <a:ea typeface="微軟正黑體" panose="020B0604030504040204" pitchFamily="34" charset="-120"/>
              </a:rPr>
              <a:t>某地區的所有行銷工作</a:t>
            </a:r>
            <a:r>
              <a:rPr lang="zh-TW" altLang="en-US" sz="3000" b="1" dirty="0">
                <a:latin typeface="微軟正黑體" panose="020B0604030504040204" pitchFamily="34" charset="-120"/>
                <a:ea typeface="微軟正黑體" panose="020B0604030504040204" pitchFamily="34" charset="-120"/>
              </a:rPr>
              <a:t>。</a:t>
            </a:r>
          </a:p>
          <a:p>
            <a:r>
              <a:rPr lang="zh-TW" altLang="en-US" sz="3000" b="1" dirty="0" smtClean="0">
                <a:latin typeface="微軟正黑體" panose="020B0604030504040204" pitchFamily="34" charset="-120"/>
                <a:ea typeface="微軟正黑體" panose="020B0604030504040204" pitchFamily="34" charset="-120"/>
              </a:rPr>
              <a:t>在</a:t>
            </a:r>
            <a:r>
              <a:rPr lang="zh-TW" altLang="en-US" sz="3000" b="1" dirty="0">
                <a:latin typeface="微軟正黑體" panose="020B0604030504040204" pitchFamily="34" charset="-120"/>
                <a:ea typeface="微軟正黑體" panose="020B0604030504040204" pitchFamily="34" charset="-120"/>
              </a:rPr>
              <a:t>地區導向的市場調查組織中，市場調查部門的主要工作是在收集與分析各地區的市場資料，提供給各地區主管有關的行銷資訊。</a:t>
            </a:r>
          </a:p>
        </p:txBody>
      </p:sp>
    </p:spTree>
    <p:extLst>
      <p:ext uri="{BB962C8B-B14F-4D97-AF65-F5344CB8AC3E}">
        <p14:creationId xmlns:p14="http://schemas.microsoft.com/office/powerpoint/2010/main" xmlns="" val="3430174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精裝版">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TC101790493[[fn=美式蘇活風]]</Template>
  <TotalTime>3790</TotalTime>
  <Words>3013</Words>
  <Application>Microsoft Office PowerPoint</Application>
  <PresentationFormat>如螢幕大小 (4:3)</PresentationFormat>
  <Paragraphs>292</Paragraphs>
  <Slides>33</Slides>
  <Notes>0</Notes>
  <HiddenSlides>0</HiddenSlides>
  <MMClips>0</MMClips>
  <ScaleCrop>false</ScaleCrop>
  <HeadingPairs>
    <vt:vector size="4" baseType="variant">
      <vt:variant>
        <vt:lpstr>佈景主題</vt:lpstr>
      </vt:variant>
      <vt:variant>
        <vt:i4>1</vt:i4>
      </vt:variant>
      <vt:variant>
        <vt:lpstr>投影片標題</vt:lpstr>
      </vt:variant>
      <vt:variant>
        <vt:i4>33</vt:i4>
      </vt:variant>
    </vt:vector>
  </HeadingPairs>
  <TitlesOfParts>
    <vt:vector size="34" baseType="lpstr">
      <vt:lpstr>Soho</vt:lpstr>
      <vt:lpstr>市場調查與分析</vt:lpstr>
      <vt:lpstr>第二章 市場調查部門之組織</vt:lpstr>
      <vt:lpstr>2.1 市場調查部門的組織型態</vt:lpstr>
      <vt:lpstr>2.1 市場調查部門的組織型態</vt:lpstr>
      <vt:lpstr>(一)功能導向的市場調查組織</vt:lpstr>
      <vt:lpstr>圖2.1 功能導向的市場調查組織</vt:lpstr>
      <vt:lpstr>(二)產品導向的市場調查組織</vt:lpstr>
      <vt:lpstr>圖2.2 產品導向的市場調查組織</vt:lpstr>
      <vt:lpstr>(三)地區導向的市場調查組織</vt:lpstr>
      <vt:lpstr>圖2.3 地區導向的市場調查組織</vt:lpstr>
      <vt:lpstr>(四)顧客導向的市場調查組織</vt:lpstr>
      <vt:lpstr>圖2.4 顧客導向的市場調查組織</vt:lpstr>
      <vt:lpstr>(四)顧客導向的市場調查組織</vt:lpstr>
      <vt:lpstr> 顧客導向的市場調查組織</vt:lpstr>
      <vt:lpstr>2.2 國內外的市場調查機構</vt:lpstr>
      <vt:lpstr>國外較大的市場調查公司</vt:lpstr>
      <vt:lpstr>國外較大的市場調查公司</vt:lpstr>
      <vt:lpstr>國外較大的市場調查公司</vt:lpstr>
      <vt:lpstr>國外較大的市場調查公司</vt:lpstr>
      <vt:lpstr>國外較大的市場調查公司</vt:lpstr>
      <vt:lpstr>國外較大的市場調查公司</vt:lpstr>
      <vt:lpstr>國外較大的市場調查公司</vt:lpstr>
      <vt:lpstr>2.2.2 國內的市場調查機構</vt:lpstr>
      <vt:lpstr>1. 商業研究機構</vt:lpstr>
      <vt:lpstr>2. 廣告公司</vt:lpstr>
      <vt:lpstr>投影片 26</vt:lpstr>
      <vt:lpstr>3. 政府機構</vt:lpstr>
      <vt:lpstr>4. 財團法人研究機構</vt:lpstr>
      <vt:lpstr>5. 金融機構</vt:lpstr>
      <vt:lpstr>2.3 市場調查人員的選派與訓練</vt:lpstr>
      <vt:lpstr>2.3 市場調查人員的選派與訓練</vt:lpstr>
      <vt:lpstr>2.4 市場調查部門的職責</vt:lpstr>
      <vt:lpstr>~共勉之~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市場調查與分析</dc:title>
  <dc:creator>chilo</dc:creator>
  <cp:lastModifiedBy>chilo</cp:lastModifiedBy>
  <cp:revision>168</cp:revision>
  <dcterms:created xsi:type="dcterms:W3CDTF">2014-09-14T00:15:34Z</dcterms:created>
  <dcterms:modified xsi:type="dcterms:W3CDTF">2014-10-28T00:50:48Z</dcterms:modified>
</cp:coreProperties>
</file>